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3"/>
  </p:notesMasterIdLst>
  <p:sldIdLst>
    <p:sldId id="256" r:id="rId2"/>
    <p:sldId id="269" r:id="rId3"/>
    <p:sldId id="531" r:id="rId4"/>
    <p:sldId id="257" r:id="rId5"/>
    <p:sldId id="267" r:id="rId6"/>
    <p:sldId id="258" r:id="rId7"/>
    <p:sldId id="259" r:id="rId8"/>
    <p:sldId id="270" r:id="rId9"/>
    <p:sldId id="271" r:id="rId10"/>
    <p:sldId id="268" r:id="rId11"/>
    <p:sldId id="272" r:id="rId12"/>
    <p:sldId id="341" r:id="rId13"/>
    <p:sldId id="260" r:id="rId14"/>
    <p:sldId id="261" r:id="rId15"/>
    <p:sldId id="262" r:id="rId16"/>
    <p:sldId id="263" r:id="rId17"/>
    <p:sldId id="264" r:id="rId18"/>
    <p:sldId id="265" r:id="rId19"/>
    <p:sldId id="266" r:id="rId20"/>
    <p:sldId id="273" r:id="rId21"/>
    <p:sldId id="274" r:id="rId22"/>
    <p:sldId id="275" r:id="rId23"/>
    <p:sldId id="276" r:id="rId24"/>
    <p:sldId id="277" r:id="rId25"/>
    <p:sldId id="280" r:id="rId26"/>
    <p:sldId id="281" r:id="rId27"/>
    <p:sldId id="282" r:id="rId28"/>
    <p:sldId id="283" r:id="rId29"/>
    <p:sldId id="284" r:id="rId30"/>
    <p:sldId id="285" r:id="rId31"/>
    <p:sldId id="286" r:id="rId32"/>
    <p:sldId id="287" r:id="rId33"/>
    <p:sldId id="288" r:id="rId34"/>
    <p:sldId id="289" r:id="rId35"/>
    <p:sldId id="291" r:id="rId36"/>
    <p:sldId id="278" r:id="rId37"/>
    <p:sldId id="279" r:id="rId38"/>
    <p:sldId id="308" r:id="rId39"/>
    <p:sldId id="310" r:id="rId40"/>
    <p:sldId id="309" r:id="rId41"/>
    <p:sldId id="312" r:id="rId42"/>
    <p:sldId id="313" r:id="rId43"/>
    <p:sldId id="314" r:id="rId44"/>
    <p:sldId id="315" r:id="rId45"/>
    <p:sldId id="295" r:id="rId46"/>
    <p:sldId id="311" r:id="rId47"/>
    <p:sldId id="316" r:id="rId48"/>
    <p:sldId id="317" r:id="rId49"/>
    <p:sldId id="318" r:id="rId50"/>
    <p:sldId id="319" r:id="rId51"/>
    <p:sldId id="320" r:id="rId52"/>
    <p:sldId id="296" r:id="rId53"/>
    <p:sldId id="350" r:id="rId54"/>
    <p:sldId id="297" r:id="rId55"/>
    <p:sldId id="298" r:id="rId56"/>
    <p:sldId id="299" r:id="rId57"/>
    <p:sldId id="300" r:id="rId58"/>
    <p:sldId id="351" r:id="rId59"/>
    <p:sldId id="303" r:id="rId60"/>
    <p:sldId id="304" r:id="rId61"/>
    <p:sldId id="305" r:id="rId62"/>
    <p:sldId id="346" r:id="rId63"/>
    <p:sldId id="389" r:id="rId64"/>
    <p:sldId id="306" r:id="rId65"/>
    <p:sldId id="342" r:id="rId66"/>
    <p:sldId id="345" r:id="rId67"/>
    <p:sldId id="343" r:id="rId68"/>
    <p:sldId id="390" r:id="rId69"/>
    <p:sldId id="347" r:id="rId70"/>
    <p:sldId id="348" r:id="rId71"/>
    <p:sldId id="388" r:id="rId72"/>
    <p:sldId id="307"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465" r:id="rId91"/>
    <p:sldId id="338" r:id="rId92"/>
    <p:sldId id="339" r:id="rId93"/>
    <p:sldId id="340" r:id="rId94"/>
    <p:sldId id="503" r:id="rId95"/>
    <p:sldId id="504" r:id="rId96"/>
    <p:sldId id="505" r:id="rId97"/>
    <p:sldId id="506" r:id="rId98"/>
    <p:sldId id="507" r:id="rId99"/>
    <p:sldId id="508" r:id="rId100"/>
    <p:sldId id="364" r:id="rId101"/>
    <p:sldId id="365" r:id="rId102"/>
    <p:sldId id="525" r:id="rId103"/>
    <p:sldId id="392" r:id="rId104"/>
    <p:sldId id="393" r:id="rId105"/>
    <p:sldId id="394" r:id="rId106"/>
    <p:sldId id="395" r:id="rId107"/>
    <p:sldId id="367" r:id="rId108"/>
    <p:sldId id="368" r:id="rId109"/>
    <p:sldId id="369" r:id="rId110"/>
    <p:sldId id="397" r:id="rId111"/>
    <p:sldId id="398" r:id="rId112"/>
    <p:sldId id="399" r:id="rId113"/>
    <p:sldId id="400" r:id="rId114"/>
    <p:sldId id="402" r:id="rId115"/>
    <p:sldId id="403" r:id="rId116"/>
    <p:sldId id="370" r:id="rId117"/>
    <p:sldId id="404" r:id="rId118"/>
    <p:sldId id="515" r:id="rId119"/>
    <p:sldId id="516" r:id="rId120"/>
    <p:sldId id="514" r:id="rId121"/>
    <p:sldId id="405" r:id="rId122"/>
    <p:sldId id="406" r:id="rId123"/>
    <p:sldId id="480" r:id="rId124"/>
    <p:sldId id="481" r:id="rId125"/>
    <p:sldId id="407" r:id="rId126"/>
    <p:sldId id="408" r:id="rId127"/>
    <p:sldId id="409" r:id="rId128"/>
    <p:sldId id="412" r:id="rId129"/>
    <p:sldId id="410" r:id="rId130"/>
    <p:sldId id="411" r:id="rId131"/>
    <p:sldId id="413" r:id="rId132"/>
    <p:sldId id="414" r:id="rId133"/>
    <p:sldId id="415" r:id="rId134"/>
    <p:sldId id="417" r:id="rId135"/>
    <p:sldId id="416" r:id="rId136"/>
    <p:sldId id="418" r:id="rId137"/>
    <p:sldId id="373" r:id="rId138"/>
    <p:sldId id="482" r:id="rId139"/>
    <p:sldId id="377" r:id="rId140"/>
    <p:sldId id="446" r:id="rId141"/>
    <p:sldId id="447" r:id="rId142"/>
    <p:sldId id="448" r:id="rId143"/>
    <p:sldId id="449" r:id="rId144"/>
    <p:sldId id="513" r:id="rId145"/>
    <p:sldId id="450" r:id="rId146"/>
    <p:sldId id="517" r:id="rId147"/>
    <p:sldId id="451" r:id="rId148"/>
    <p:sldId id="452" r:id="rId149"/>
    <p:sldId id="453" r:id="rId150"/>
    <p:sldId id="512" r:id="rId151"/>
    <p:sldId id="387" r:id="rId152"/>
    <p:sldId id="425" r:id="rId153"/>
    <p:sldId id="483" r:id="rId154"/>
    <p:sldId id="484" r:id="rId155"/>
    <p:sldId id="445" r:id="rId156"/>
    <p:sldId id="375" r:id="rId157"/>
    <p:sldId id="421" r:id="rId158"/>
    <p:sldId id="422" r:id="rId159"/>
    <p:sldId id="423" r:id="rId160"/>
    <p:sldId id="458" r:id="rId161"/>
    <p:sldId id="490" r:id="rId162"/>
    <p:sldId id="491" r:id="rId163"/>
    <p:sldId id="492" r:id="rId164"/>
    <p:sldId id="459" r:id="rId165"/>
    <p:sldId id="493" r:id="rId166"/>
    <p:sldId id="495" r:id="rId167"/>
    <p:sldId id="494" r:id="rId168"/>
    <p:sldId id="424" r:id="rId169"/>
    <p:sldId id="469" r:id="rId170"/>
    <p:sldId id="472" r:id="rId171"/>
    <p:sldId id="473" r:id="rId172"/>
    <p:sldId id="460" r:id="rId173"/>
    <p:sldId id="488" r:id="rId174"/>
    <p:sldId id="489" r:id="rId175"/>
    <p:sldId id="429" r:id="rId176"/>
    <p:sldId id="479" r:id="rId177"/>
    <p:sldId id="461" r:id="rId178"/>
    <p:sldId id="485" r:id="rId179"/>
    <p:sldId id="523" r:id="rId180"/>
    <p:sldId id="524" r:id="rId181"/>
    <p:sldId id="478" r:id="rId182"/>
    <p:sldId id="462" r:id="rId183"/>
    <p:sldId id="518" r:id="rId184"/>
    <p:sldId id="519" r:id="rId185"/>
    <p:sldId id="509" r:id="rId186"/>
    <p:sldId id="526" r:id="rId187"/>
    <p:sldId id="527" r:id="rId188"/>
    <p:sldId id="528" r:id="rId189"/>
    <p:sldId id="529" r:id="rId190"/>
    <p:sldId id="530" r:id="rId191"/>
    <p:sldId id="470" r:id="rId192"/>
    <p:sldId id="521" r:id="rId193"/>
    <p:sldId id="498" r:id="rId194"/>
    <p:sldId id="520" r:id="rId195"/>
    <p:sldId id="440" r:id="rId196"/>
    <p:sldId id="499" r:id="rId197"/>
    <p:sldId id="463" r:id="rId198"/>
    <p:sldId id="466" r:id="rId199"/>
    <p:sldId id="467" r:id="rId200"/>
    <p:sldId id="468" r:id="rId201"/>
    <p:sldId id="475" r:id="rId202"/>
    <p:sldId id="500" r:id="rId203"/>
    <p:sldId id="501" r:id="rId204"/>
    <p:sldId id="502" r:id="rId205"/>
    <p:sldId id="522" r:id="rId206"/>
    <p:sldId id="431" r:id="rId207"/>
    <p:sldId id="432" r:id="rId208"/>
    <p:sldId id="436" r:id="rId209"/>
    <p:sldId id="437" r:id="rId210"/>
    <p:sldId id="442" r:id="rId211"/>
    <p:sldId id="443" r:id="rId2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713" autoAdjust="0"/>
    <p:restoredTop sz="94660"/>
  </p:normalViewPr>
  <p:slideViewPr>
    <p:cSldViewPr snapToGrid="0">
      <p:cViewPr varScale="1">
        <p:scale>
          <a:sx n="76" d="100"/>
          <a:sy n="76" d="100"/>
        </p:scale>
        <p:origin x="-102" y="-3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theme" Target="theme/theme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55208C-A89F-4805-AA08-BB4128A39B97}" type="datetimeFigureOut">
              <a:rPr lang="en-US" smtClean="0"/>
              <a:pPr/>
              <a:t>5/29/2017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6C2B82-A2D3-4D7F-979A-F282BF4A56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F0ED33-EC07-40F3-B984-52391080A287}" type="datetime1">
              <a:rPr lang="en-US" smtClean="0"/>
              <a:t>5/29/2017</a:t>
            </a:fld>
            <a:endParaRPr lang="en-US"/>
          </a:p>
        </p:txBody>
      </p:sp>
      <p:sp>
        <p:nvSpPr>
          <p:cNvPr id="5" name="Footer Placeholder 4"/>
          <p:cNvSpPr>
            <a:spLocks noGrp="1"/>
          </p:cNvSpPr>
          <p:nvPr>
            <p:ph type="ftr" sz="quarter" idx="11"/>
          </p:nvPr>
        </p:nvSpPr>
        <p:spPr/>
        <p:txBody>
          <a:bodyPr/>
          <a:lstStyle/>
          <a:p>
            <a:r>
              <a:rPr lang="en-US" smtClean="0"/>
              <a:t>Michael Nyingi</a:t>
            </a:r>
            <a:endParaRPr lang="en-US"/>
          </a:p>
        </p:txBody>
      </p:sp>
      <p:sp>
        <p:nvSpPr>
          <p:cNvPr id="6" name="Slide Number Placeholder 5"/>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3705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D4960-C674-4019-B4D6-FF6DB08D9084}" type="datetime1">
              <a:rPr lang="en-US" smtClean="0"/>
              <a:t>5/29/2017</a:t>
            </a:fld>
            <a:endParaRPr lang="en-US"/>
          </a:p>
        </p:txBody>
      </p:sp>
      <p:sp>
        <p:nvSpPr>
          <p:cNvPr id="5" name="Footer Placeholder 4"/>
          <p:cNvSpPr>
            <a:spLocks noGrp="1"/>
          </p:cNvSpPr>
          <p:nvPr>
            <p:ph type="ftr" sz="quarter" idx="11"/>
          </p:nvPr>
        </p:nvSpPr>
        <p:spPr/>
        <p:txBody>
          <a:bodyPr/>
          <a:lstStyle/>
          <a:p>
            <a:r>
              <a:rPr lang="en-US" smtClean="0"/>
              <a:t>Michael Nyingi</a:t>
            </a:r>
            <a:endParaRPr lang="en-US"/>
          </a:p>
        </p:txBody>
      </p:sp>
      <p:sp>
        <p:nvSpPr>
          <p:cNvPr id="6" name="Slide Number Placeholder 5"/>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3887216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747BE9-54E0-4357-935E-60242781D330}" type="datetime1">
              <a:rPr lang="en-US" smtClean="0"/>
              <a:t>5/29/2017</a:t>
            </a:fld>
            <a:endParaRPr lang="en-US"/>
          </a:p>
        </p:txBody>
      </p:sp>
      <p:sp>
        <p:nvSpPr>
          <p:cNvPr id="5" name="Footer Placeholder 4"/>
          <p:cNvSpPr>
            <a:spLocks noGrp="1"/>
          </p:cNvSpPr>
          <p:nvPr>
            <p:ph type="ftr" sz="quarter" idx="11"/>
          </p:nvPr>
        </p:nvSpPr>
        <p:spPr/>
        <p:txBody>
          <a:bodyPr/>
          <a:lstStyle/>
          <a:p>
            <a:r>
              <a:rPr lang="en-US" smtClean="0"/>
              <a:t>Michael Nyingi</a:t>
            </a:r>
            <a:endParaRPr lang="en-US"/>
          </a:p>
        </p:txBody>
      </p:sp>
      <p:sp>
        <p:nvSpPr>
          <p:cNvPr id="6" name="Slide Number Placeholder 5"/>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1949789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EADF07-8DA5-415B-A331-BBD8501D2D88}" type="datetime1">
              <a:rPr lang="en-US" smtClean="0"/>
              <a:t>5/29/2017</a:t>
            </a:fld>
            <a:endParaRPr lang="en-US"/>
          </a:p>
        </p:txBody>
      </p:sp>
      <p:sp>
        <p:nvSpPr>
          <p:cNvPr id="5" name="Footer Placeholder 4"/>
          <p:cNvSpPr>
            <a:spLocks noGrp="1"/>
          </p:cNvSpPr>
          <p:nvPr>
            <p:ph type="ftr" sz="quarter" idx="11"/>
          </p:nvPr>
        </p:nvSpPr>
        <p:spPr/>
        <p:txBody>
          <a:bodyPr/>
          <a:lstStyle/>
          <a:p>
            <a:r>
              <a:rPr lang="en-US" smtClean="0"/>
              <a:t>Michael Nyingi</a:t>
            </a:r>
            <a:endParaRPr lang="en-US"/>
          </a:p>
        </p:txBody>
      </p:sp>
      <p:sp>
        <p:nvSpPr>
          <p:cNvPr id="6" name="Slide Number Placeholder 5"/>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341683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C2A3C6-AA4B-4937-B543-4480790F6F32}" type="datetime1">
              <a:rPr lang="en-US" smtClean="0"/>
              <a:t>5/29/2017</a:t>
            </a:fld>
            <a:endParaRPr lang="en-US"/>
          </a:p>
        </p:txBody>
      </p:sp>
      <p:sp>
        <p:nvSpPr>
          <p:cNvPr id="5" name="Footer Placeholder 4"/>
          <p:cNvSpPr>
            <a:spLocks noGrp="1"/>
          </p:cNvSpPr>
          <p:nvPr>
            <p:ph type="ftr" sz="quarter" idx="11"/>
          </p:nvPr>
        </p:nvSpPr>
        <p:spPr/>
        <p:txBody>
          <a:bodyPr/>
          <a:lstStyle/>
          <a:p>
            <a:r>
              <a:rPr lang="en-US" smtClean="0"/>
              <a:t>Michael Nyingi</a:t>
            </a:r>
            <a:endParaRPr lang="en-US"/>
          </a:p>
        </p:txBody>
      </p:sp>
      <p:sp>
        <p:nvSpPr>
          <p:cNvPr id="6" name="Slide Number Placeholder 5"/>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201432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6756AA-7DE1-44E0-92E3-652BDFA36AF4}" type="datetime1">
              <a:rPr lang="en-US" smtClean="0"/>
              <a:t>5/29/2017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
        <p:nvSpPr>
          <p:cNvPr id="7" name="Slide Number Placeholder 6"/>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411696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4896FB-2019-4336-80B0-C6C3CF3F28F9}" type="datetime1">
              <a:rPr lang="en-US" smtClean="0"/>
              <a:t>5/29/2017</a:t>
            </a:fld>
            <a:endParaRPr lang="en-US"/>
          </a:p>
        </p:txBody>
      </p:sp>
      <p:sp>
        <p:nvSpPr>
          <p:cNvPr id="8" name="Footer Placeholder 7"/>
          <p:cNvSpPr>
            <a:spLocks noGrp="1"/>
          </p:cNvSpPr>
          <p:nvPr>
            <p:ph type="ftr" sz="quarter" idx="11"/>
          </p:nvPr>
        </p:nvSpPr>
        <p:spPr/>
        <p:txBody>
          <a:bodyPr/>
          <a:lstStyle/>
          <a:p>
            <a:r>
              <a:rPr lang="en-US" smtClean="0"/>
              <a:t>Michael Nyingi</a:t>
            </a:r>
            <a:endParaRPr lang="en-US"/>
          </a:p>
        </p:txBody>
      </p:sp>
      <p:sp>
        <p:nvSpPr>
          <p:cNvPr id="9" name="Slide Number Placeholder 8"/>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193319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FB13AD-510E-4EA1-850F-24C4F3817A5D}" type="datetime1">
              <a:rPr lang="en-US" smtClean="0"/>
              <a:t>5/29/2017</a:t>
            </a:fld>
            <a:endParaRPr lang="en-US"/>
          </a:p>
        </p:txBody>
      </p:sp>
      <p:sp>
        <p:nvSpPr>
          <p:cNvPr id="4" name="Footer Placeholder 3"/>
          <p:cNvSpPr>
            <a:spLocks noGrp="1"/>
          </p:cNvSpPr>
          <p:nvPr>
            <p:ph type="ftr" sz="quarter" idx="11"/>
          </p:nvPr>
        </p:nvSpPr>
        <p:spPr/>
        <p:txBody>
          <a:bodyPr/>
          <a:lstStyle/>
          <a:p>
            <a:r>
              <a:rPr lang="en-US" smtClean="0"/>
              <a:t>Michael Nyingi</a:t>
            </a:r>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1037008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F21CD-4B93-4667-B82C-D642B901D2C3}" type="datetime1">
              <a:rPr lang="en-US" smtClean="0"/>
              <a:t>5/29/2017</a:t>
            </a:fld>
            <a:endParaRPr lang="en-US"/>
          </a:p>
        </p:txBody>
      </p:sp>
      <p:sp>
        <p:nvSpPr>
          <p:cNvPr id="3" name="Footer Placeholder 2"/>
          <p:cNvSpPr>
            <a:spLocks noGrp="1"/>
          </p:cNvSpPr>
          <p:nvPr>
            <p:ph type="ftr" sz="quarter" idx="11"/>
          </p:nvPr>
        </p:nvSpPr>
        <p:spPr/>
        <p:txBody>
          <a:bodyPr/>
          <a:lstStyle/>
          <a:p>
            <a:r>
              <a:rPr lang="en-US" smtClean="0"/>
              <a:t>Michael Nyingi</a:t>
            </a:r>
            <a:endParaRPr lang="en-US"/>
          </a:p>
        </p:txBody>
      </p:sp>
      <p:sp>
        <p:nvSpPr>
          <p:cNvPr id="4" name="Slide Number Placeholder 3"/>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145082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8A1F1F-4B4D-4AA9-8780-47A3D1A04821}" type="datetime1">
              <a:rPr lang="en-US" smtClean="0"/>
              <a:t>5/29/2017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
        <p:nvSpPr>
          <p:cNvPr id="7" name="Slide Number Placeholder 6"/>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417106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D93C6A-B21A-44B7-94EA-BC3D72AA2469}" type="datetime1">
              <a:rPr lang="en-US" smtClean="0"/>
              <a:t>5/29/2017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
        <p:nvSpPr>
          <p:cNvPr id="7" name="Slide Number Placeholder 6"/>
          <p:cNvSpPr>
            <a:spLocks noGrp="1"/>
          </p:cNvSpPr>
          <p:nvPr>
            <p:ph type="sldNum" sz="quarter" idx="12"/>
          </p:nvPr>
        </p:nvSpPr>
        <p:spPr/>
        <p:txBody>
          <a:body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84537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6B9EB-048A-44EB-8F4B-2BE7C229678D}" type="datetime1">
              <a:rPr lang="en-US" smtClean="0"/>
              <a:t>5/29/2017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Michael Nyingi</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B2148D-4574-4AAF-974F-9CC436E062DC}" type="slidenum">
              <a:rPr lang="en-US" smtClean="0"/>
              <a:pPr/>
              <a:t>‹#›</a:t>
            </a:fld>
            <a:endParaRPr lang="en-US"/>
          </a:p>
        </p:txBody>
      </p:sp>
    </p:spTree>
    <p:extLst>
      <p:ext uri="{BB962C8B-B14F-4D97-AF65-F5344CB8AC3E}">
        <p14:creationId xmlns:p14="http://schemas.microsoft.com/office/powerpoint/2010/main" xmlns="" val="139548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15395"/>
            <a:ext cx="9144000" cy="2387600"/>
          </a:xfrm>
        </p:spPr>
        <p:txBody>
          <a:bodyPr/>
          <a:lstStyle/>
          <a:p>
            <a:r>
              <a:rPr lang="en-US" dirty="0" smtClean="0"/>
              <a:t>PSYCHOLOGY</a:t>
            </a:r>
            <a:endParaRPr lang="en-US" dirty="0"/>
          </a:p>
        </p:txBody>
      </p:sp>
      <p:sp>
        <p:nvSpPr>
          <p:cNvPr id="3" name="Subtitle 2"/>
          <p:cNvSpPr>
            <a:spLocks noGrp="1"/>
          </p:cNvSpPr>
          <p:nvPr>
            <p:ph type="subTitle" idx="1"/>
          </p:nvPr>
        </p:nvSpPr>
        <p:spPr/>
        <p:txBody>
          <a:bodyPr/>
          <a:lstStyle/>
          <a:p>
            <a:r>
              <a:rPr lang="en-US" dirty="0" smtClean="0"/>
              <a:t>Michael </a:t>
            </a:r>
            <a:r>
              <a:rPr lang="en-US" dirty="0" smtClean="0"/>
              <a:t>Nyingi</a:t>
            </a:r>
            <a:endParaRPr lang="en-US" dirty="0" smtClean="0"/>
          </a:p>
          <a:p>
            <a:endParaRPr lang="en-US" dirty="0"/>
          </a:p>
        </p:txBody>
      </p:sp>
    </p:spTree>
    <p:extLst>
      <p:ext uri="{BB962C8B-B14F-4D97-AF65-F5344CB8AC3E}">
        <p14:creationId xmlns:p14="http://schemas.microsoft.com/office/powerpoint/2010/main" xmlns="" val="1402018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Goal ( Aim) </a:t>
            </a:r>
            <a:r>
              <a:rPr lang="en-US" b="1" dirty="0" smtClean="0">
                <a:latin typeface="Times New Roman" panose="02020603050405020304" pitchFamily="18" charset="0"/>
                <a:cs typeface="Times New Roman" panose="02020603050405020304" pitchFamily="18" charset="0"/>
              </a:rPr>
              <a:t>of Psychology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To influence behavior</a:t>
            </a:r>
          </a:p>
          <a:p>
            <a:r>
              <a:rPr lang="en-US" sz="3600" dirty="0" smtClean="0">
                <a:latin typeface="Times New Roman" panose="02020603050405020304" pitchFamily="18" charset="0"/>
                <a:cs typeface="Times New Roman" panose="02020603050405020304" pitchFamily="18" charset="0"/>
              </a:rPr>
              <a:t>To understand behavior and mental process</a:t>
            </a:r>
          </a:p>
          <a:p>
            <a:r>
              <a:rPr lang="en-US" sz="3600" dirty="0" smtClean="0">
                <a:latin typeface="Times New Roman" panose="02020603050405020304" pitchFamily="18" charset="0"/>
                <a:cs typeface="Times New Roman" panose="02020603050405020304" pitchFamily="18" charset="0"/>
              </a:rPr>
              <a:t>To predict future behavior</a:t>
            </a:r>
          </a:p>
          <a:p>
            <a:r>
              <a:rPr lang="en-US" sz="3600" dirty="0" smtClean="0">
                <a:latin typeface="Times New Roman" panose="02020603050405020304" pitchFamily="18" charset="0"/>
                <a:cs typeface="Times New Roman" panose="02020603050405020304" pitchFamily="18" charset="0"/>
              </a:rPr>
              <a:t>To describe a psychological phenomena more accurately and completely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D00510D-1325-4DAB-95F0-FC0BA2CC493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26308315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 to personality theories in nursing</a:t>
            </a:r>
          </a:p>
        </p:txBody>
      </p:sp>
      <p:sp>
        <p:nvSpPr>
          <p:cNvPr id="3" name="Content Placeholder 2"/>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Helps the nurse to understand the client and patient with problem</a:t>
            </a:r>
          </a:p>
          <a:p>
            <a:r>
              <a:rPr lang="en-US" sz="4000" dirty="0">
                <a:latin typeface="Times New Roman" panose="02020603050405020304" pitchFamily="18" charset="0"/>
                <a:cs typeface="Times New Roman" panose="02020603050405020304" pitchFamily="18" charset="0"/>
              </a:rPr>
              <a:t>Helps in assessing patients especially those with psychological problems</a:t>
            </a:r>
          </a:p>
          <a:p>
            <a:r>
              <a:rPr lang="en-US" sz="4000" dirty="0">
                <a:latin typeface="Times New Roman" panose="02020603050405020304" pitchFamily="18" charset="0"/>
                <a:cs typeface="Times New Roman" panose="02020603050405020304" pitchFamily="18" charset="0"/>
              </a:rPr>
              <a:t>Helps in counseling clients</a:t>
            </a:r>
          </a:p>
          <a:p>
            <a:r>
              <a:rPr lang="en-US" sz="4000" dirty="0">
                <a:latin typeface="Times New Roman" panose="02020603050405020304" pitchFamily="18" charset="0"/>
                <a:cs typeface="Times New Roman" panose="02020603050405020304" pitchFamily="18" charset="0"/>
              </a:rPr>
              <a:t>Gives us good learning principles which can be applied when teaching other nurses and patients</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2EE27C4-B470-425C-B2F0-66F73F49598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3371933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Human Behavior</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All activities and actions of an individual which can be observed by other people E.g. walking.</a:t>
            </a:r>
          </a:p>
          <a:p>
            <a:pPr marL="0" indent="0">
              <a:buNone/>
            </a:pPr>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801FF2-C864-40F6-B26A-C384E5B7D7E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1233029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HUMAN BEHAVOUR </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4400" dirty="0" smtClean="0">
                <a:latin typeface="Times New Roman" panose="02020603050405020304" pitchFamily="18" charset="0"/>
                <a:cs typeface="Times New Roman" panose="02020603050405020304" pitchFamily="18" charset="0"/>
              </a:rPr>
              <a:t>Behavior are all activities and actions of an individual which can be observed by other people.</a:t>
            </a:r>
            <a:endParaRPr lang="en-US"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5359AAA-ED2F-4BDB-BC14-3410375450B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9897485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DETERMINANTS OF BEHAVIOUR</a:t>
            </a:r>
            <a:br>
              <a:rPr lang="en-US" b="1" dirty="0"/>
            </a:br>
            <a:endParaRPr lang="en-US" dirty="0"/>
          </a:p>
        </p:txBody>
      </p:sp>
      <p:sp>
        <p:nvSpPr>
          <p:cNvPr id="3" name="Content Placeholder 2"/>
          <p:cNvSpPr>
            <a:spLocks noGrp="1"/>
          </p:cNvSpPr>
          <p:nvPr>
            <p:ph idx="1"/>
          </p:nvPr>
        </p:nvSpPr>
        <p:spPr>
          <a:xfrm>
            <a:off x="838200" y="1123406"/>
            <a:ext cx="10515600" cy="5053557"/>
          </a:xfrm>
        </p:spPr>
        <p:txBody>
          <a:bodyPr>
            <a:noAutofit/>
          </a:bodyPr>
          <a:lstStyle/>
          <a:p>
            <a:pPr>
              <a:buFont typeface="Wingdings" pitchFamily="2" charset="2"/>
              <a:buChar char="Ø"/>
            </a:pPr>
            <a:r>
              <a:rPr lang="en-US" sz="3600" b="1" dirty="0">
                <a:latin typeface="Times New Roman" panose="02020603050405020304" pitchFamily="18" charset="0"/>
                <a:cs typeface="Times New Roman" panose="02020603050405020304" pitchFamily="18" charset="0"/>
              </a:rPr>
              <a:t>Biological  factors</a:t>
            </a:r>
          </a:p>
          <a:p>
            <a:r>
              <a:rPr lang="en-US" sz="3600" dirty="0">
                <a:latin typeface="Times New Roman" panose="02020603050405020304" pitchFamily="18" charset="0"/>
                <a:cs typeface="Times New Roman" panose="02020603050405020304" pitchFamily="18" charset="0"/>
              </a:rPr>
              <a:t>Neuroscience believes that human behavior is facilitated by </a:t>
            </a:r>
            <a:r>
              <a:rPr lang="en-US" sz="3600" dirty="0" smtClean="0">
                <a:latin typeface="Times New Roman" panose="02020603050405020304" pitchFamily="18" charset="0"/>
                <a:cs typeface="Times New Roman" panose="02020603050405020304" pitchFamily="18" charset="0"/>
              </a:rPr>
              <a:t>neurotransmitters</a:t>
            </a:r>
          </a:p>
          <a:p>
            <a:pPr marL="0" indent="0">
              <a:buNone/>
            </a:pPr>
            <a:r>
              <a:rPr lang="en-US" sz="3600" dirty="0" smtClean="0">
                <a:latin typeface="Times New Roman" panose="02020603050405020304" pitchFamily="18" charset="0"/>
                <a:cs typeface="Times New Roman" panose="02020603050405020304" pitchFamily="18" charset="0"/>
              </a:rPr>
              <a:t> E.g. dopamine </a:t>
            </a:r>
            <a:r>
              <a:rPr lang="en-US" sz="3600" dirty="0">
                <a:latin typeface="Times New Roman" panose="02020603050405020304" pitchFamily="18" charset="0"/>
                <a:cs typeface="Times New Roman" panose="02020603050405020304" pitchFamily="18" charset="0"/>
              </a:rPr>
              <a:t>excites an individual causing a state of euphoria while serotonin causes depression de to its inhibiting</a:t>
            </a:r>
            <a:r>
              <a:rPr lang="en-US" sz="3600" dirty="0" smtClean="0">
                <a:latin typeface="Times New Roman" panose="02020603050405020304" pitchFamily="18" charset="0"/>
                <a:cs typeface="Times New Roman" panose="02020603050405020304" pitchFamily="18" charset="0"/>
              </a:rPr>
              <a:t>.</a:t>
            </a:r>
          </a:p>
          <a:p>
            <a:pPr>
              <a:buFont typeface="Wingdings" pitchFamily="2" charset="2"/>
              <a:buChar char="Ø"/>
            </a:pPr>
            <a:r>
              <a:rPr lang="en-US" sz="3600" b="1" dirty="0">
                <a:latin typeface="Times New Roman" panose="02020603050405020304" pitchFamily="18" charset="0"/>
                <a:cs typeface="Times New Roman" panose="02020603050405020304" pitchFamily="18" charset="0"/>
              </a:rPr>
              <a:t>Psychodynamic factors</a:t>
            </a:r>
          </a:p>
          <a:p>
            <a:r>
              <a:rPr lang="en-US" sz="3600" dirty="0">
                <a:latin typeface="Times New Roman" panose="02020603050405020304" pitchFamily="18" charset="0"/>
                <a:cs typeface="Times New Roman" panose="02020603050405020304" pitchFamily="18" charset="0"/>
              </a:rPr>
              <a:t>Believes that </a:t>
            </a:r>
            <a:r>
              <a:rPr lang="en-US" sz="3600" dirty="0" err="1">
                <a:latin typeface="Times New Roman" panose="02020603050405020304" pitchFamily="18" charset="0"/>
                <a:cs typeface="Times New Roman" panose="02020603050405020304" pitchFamily="18" charset="0"/>
              </a:rPr>
              <a:t>behaviour</a:t>
            </a:r>
            <a:r>
              <a:rPr lang="en-US" sz="3600" dirty="0">
                <a:latin typeface="Times New Roman" panose="02020603050405020304" pitchFamily="18" charset="0"/>
                <a:cs typeface="Times New Roman" panose="02020603050405020304" pitchFamily="18" charset="0"/>
              </a:rPr>
              <a:t> is motivated by unconscious inner forces of which an individual has little control over.</a:t>
            </a: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035848A-BE39-4EB6-8804-DB4C38605DCC}"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1735196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40526"/>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940526"/>
            <a:ext cx="10515600" cy="5236437"/>
          </a:xfrm>
        </p:spPr>
        <p:txBody>
          <a:bodyPr>
            <a:normAutofit/>
          </a:bodyPr>
          <a:lstStyle/>
          <a:p>
            <a:pPr>
              <a:buFont typeface="Wingdings" pitchFamily="2" charset="2"/>
              <a:buChar char="Ø"/>
            </a:pPr>
            <a:r>
              <a:rPr lang="en-US" sz="3600" b="1" dirty="0">
                <a:latin typeface="Times New Roman" panose="02020603050405020304" pitchFamily="18" charset="0"/>
                <a:cs typeface="Times New Roman" panose="02020603050405020304" pitchFamily="18" charset="0"/>
              </a:rPr>
              <a:t>Environmental factors</a:t>
            </a:r>
          </a:p>
          <a:p>
            <a:r>
              <a:rPr lang="en-US" sz="3600" dirty="0">
                <a:latin typeface="Times New Roman" panose="02020603050405020304" pitchFamily="18" charset="0"/>
                <a:cs typeface="Times New Roman" panose="02020603050405020304" pitchFamily="18" charset="0"/>
              </a:rPr>
              <a:t>Good environment leads to a good </a:t>
            </a:r>
            <a:r>
              <a:rPr lang="en-US" sz="3600" dirty="0" err="1">
                <a:latin typeface="Times New Roman" panose="02020603050405020304" pitchFamily="18" charset="0"/>
                <a:cs typeface="Times New Roman" panose="02020603050405020304" pitchFamily="18" charset="0"/>
              </a:rPr>
              <a:t>behaviour</a:t>
            </a:r>
            <a:endParaRPr lang="en-US" sz="3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3600" b="1" dirty="0">
                <a:latin typeface="Times New Roman" panose="02020603050405020304" pitchFamily="18" charset="0"/>
                <a:cs typeface="Times New Roman" panose="02020603050405020304" pitchFamily="18" charset="0"/>
              </a:rPr>
              <a:t>Cognitive factors</a:t>
            </a:r>
          </a:p>
          <a:p>
            <a:r>
              <a:rPr lang="en-US" sz="3600" dirty="0">
                <a:latin typeface="Times New Roman" panose="02020603050405020304" pitchFamily="18" charset="0"/>
                <a:cs typeface="Times New Roman" panose="02020603050405020304" pitchFamily="18" charset="0"/>
              </a:rPr>
              <a:t>Intellectual ability influences human </a:t>
            </a:r>
            <a:r>
              <a:rPr lang="en-US" sz="3600" dirty="0" smtClean="0">
                <a:latin typeface="Times New Roman" panose="02020603050405020304" pitchFamily="18" charset="0"/>
                <a:cs typeface="Times New Roman" panose="02020603050405020304" pitchFamily="18" charset="0"/>
              </a:rPr>
              <a:t>behavior</a:t>
            </a:r>
          </a:p>
          <a:p>
            <a:pPr>
              <a:buFont typeface="Wingdings" pitchFamily="2" charset="2"/>
              <a:buChar char="Ø"/>
            </a:pPr>
            <a:r>
              <a:rPr lang="en-US" sz="3600" b="1" dirty="0">
                <a:latin typeface="Times New Roman" panose="02020603050405020304" pitchFamily="18" charset="0"/>
                <a:cs typeface="Times New Roman" panose="02020603050405020304" pitchFamily="18" charset="0"/>
              </a:rPr>
              <a:t>Humanistic factors</a:t>
            </a:r>
          </a:p>
          <a:p>
            <a:r>
              <a:rPr lang="en-US" sz="3600" dirty="0">
                <a:latin typeface="Times New Roman" panose="02020603050405020304" pitchFamily="18" charset="0"/>
                <a:cs typeface="Times New Roman" panose="02020603050405020304" pitchFamily="18" charset="0"/>
              </a:rPr>
              <a:t>Human behavior is influenced by physical human growth and development.</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C5B5A46-7C05-403B-818A-0B5347C5FB74}"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30418893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13954"/>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744583"/>
            <a:ext cx="10515600" cy="5432380"/>
          </a:xfrm>
        </p:spPr>
        <p:txBody>
          <a:bodyPr>
            <a:noAutofit/>
          </a:bodyPr>
          <a:lstStyle/>
          <a:p>
            <a:pPr>
              <a:buFont typeface="Wingdings" pitchFamily="2" charset="2"/>
              <a:buChar char="Ø"/>
            </a:pPr>
            <a:r>
              <a:rPr lang="en-US" sz="3200" b="1" dirty="0">
                <a:latin typeface="Times New Roman" panose="02020603050405020304" pitchFamily="18" charset="0"/>
                <a:cs typeface="Times New Roman" panose="02020603050405020304" pitchFamily="18" charset="0"/>
              </a:rPr>
              <a:t>Culture, ethnicity, and race.</a:t>
            </a:r>
          </a:p>
          <a:p>
            <a:pPr>
              <a:buFont typeface="Wingdings" pitchFamily="2" charset="2"/>
              <a:buChar char="Ø"/>
            </a:pPr>
            <a:r>
              <a:rPr lang="en-US" sz="3200" b="1" dirty="0">
                <a:latin typeface="Times New Roman" panose="02020603050405020304" pitchFamily="18" charset="0"/>
                <a:cs typeface="Times New Roman" panose="02020603050405020304" pitchFamily="18" charset="0"/>
              </a:rPr>
              <a:t>Free will.</a:t>
            </a:r>
            <a:r>
              <a:rPr lang="en-US" sz="3200" dirty="0">
                <a:latin typeface="Times New Roman" panose="02020603050405020304" pitchFamily="18" charset="0"/>
                <a:cs typeface="Times New Roman" panose="02020603050405020304" pitchFamily="18" charset="0"/>
              </a:rPr>
              <a:t> Factors beyond human </a:t>
            </a:r>
            <a:r>
              <a:rPr lang="en-US" sz="3200" dirty="0" smtClean="0">
                <a:latin typeface="Times New Roman" panose="02020603050405020304" pitchFamily="18" charset="0"/>
                <a:cs typeface="Times New Roman" panose="02020603050405020304" pitchFamily="18" charset="0"/>
              </a:rPr>
              <a:t>control</a:t>
            </a:r>
          </a:p>
          <a:p>
            <a:pPr>
              <a:buFont typeface="Wingdings" pitchFamily="2" charset="2"/>
              <a:buChar char="Ø"/>
            </a:pPr>
            <a:r>
              <a:rPr lang="en-US" sz="3200" b="1" dirty="0">
                <a:latin typeface="Times New Roman" panose="02020603050405020304" pitchFamily="18" charset="0"/>
                <a:cs typeface="Times New Roman" panose="02020603050405020304" pitchFamily="18" charset="0"/>
              </a:rPr>
              <a:t>Traits</a:t>
            </a:r>
          </a:p>
          <a:p>
            <a:r>
              <a:rPr lang="en-US" sz="3200" dirty="0">
                <a:latin typeface="Times New Roman" panose="02020603050405020304" pitchFamily="18" charset="0"/>
                <a:cs typeface="Times New Roman" panose="02020603050405020304" pitchFamily="18" charset="0"/>
              </a:rPr>
              <a:t>Inborn characteristics determine human behaviors</a:t>
            </a:r>
          </a:p>
          <a:p>
            <a:pPr>
              <a:buFont typeface="Wingdings" pitchFamily="2" charset="2"/>
              <a:buChar char="Ø"/>
            </a:pPr>
            <a:r>
              <a:rPr lang="en-US" sz="3200" b="1" dirty="0">
                <a:latin typeface="Times New Roman" panose="02020603050405020304" pitchFamily="18" charset="0"/>
                <a:cs typeface="Times New Roman" panose="02020603050405020304" pitchFamily="18" charset="0"/>
              </a:rPr>
              <a:t>Social learning theory</a:t>
            </a:r>
          </a:p>
          <a:p>
            <a:r>
              <a:rPr lang="en-US" sz="3200" dirty="0">
                <a:latin typeface="Times New Roman" panose="02020603050405020304" pitchFamily="18" charset="0"/>
                <a:cs typeface="Times New Roman" panose="02020603050405020304" pitchFamily="18" charset="0"/>
              </a:rPr>
              <a:t>The most vital part of human behavior is learnt from others in the </a:t>
            </a:r>
            <a:r>
              <a:rPr lang="en-US" sz="3200" dirty="0" smtClean="0">
                <a:latin typeface="Times New Roman" panose="02020603050405020304" pitchFamily="18" charset="0"/>
                <a:cs typeface="Times New Roman" panose="02020603050405020304" pitchFamily="18" charset="0"/>
              </a:rPr>
              <a:t>society</a:t>
            </a:r>
          </a:p>
          <a:p>
            <a:pPr>
              <a:buFont typeface="Wingdings" pitchFamily="2" charset="2"/>
              <a:buChar char="Ø"/>
            </a:pPr>
            <a:r>
              <a:rPr lang="en-US" sz="3200" b="1" dirty="0">
                <a:latin typeface="Times New Roman" panose="02020603050405020304" pitchFamily="18" charset="0"/>
                <a:cs typeface="Times New Roman" panose="02020603050405020304" pitchFamily="18" charset="0"/>
              </a:rPr>
              <a:t>Classical conditioning theory</a:t>
            </a:r>
          </a:p>
          <a:p>
            <a:r>
              <a:rPr lang="en-US" sz="3200" dirty="0">
                <a:latin typeface="Times New Roman" panose="02020603050405020304" pitchFamily="18" charset="0"/>
                <a:cs typeface="Times New Roman" panose="02020603050405020304" pitchFamily="18" charset="0"/>
              </a:rPr>
              <a:t>New behavior can be learnt through association or conditioning E.g. Ivan Pavlov's (association)and jean Watson's theories (trial and error)</a:t>
            </a:r>
          </a:p>
          <a:p>
            <a:endParaRPr lang="en-US" sz="32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DF16D99-1E0D-424A-BA98-945FBD879AB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0692256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53143"/>
          </a:xfrm>
        </p:spPr>
        <p:txBody>
          <a:bodyPr>
            <a:normAutofit fontScale="90000"/>
          </a:bodyPr>
          <a:lstStyle/>
          <a:p>
            <a:r>
              <a:rPr lang="en-US" b="1" dirty="0">
                <a:latin typeface="Times New Roman" panose="02020603050405020304" pitchFamily="18" charset="0"/>
                <a:cs typeface="Times New Roman" panose="02020603050405020304" pitchFamily="18" charset="0"/>
              </a:rPr>
              <a:t>Factors influencing behavior change</a:t>
            </a:r>
          </a:p>
        </p:txBody>
      </p:sp>
      <p:sp>
        <p:nvSpPr>
          <p:cNvPr id="3" name="Content Placeholder 2"/>
          <p:cNvSpPr>
            <a:spLocks noGrp="1"/>
          </p:cNvSpPr>
          <p:nvPr>
            <p:ph idx="1"/>
          </p:nvPr>
        </p:nvSpPr>
        <p:spPr>
          <a:xfrm>
            <a:off x="838200" y="457201"/>
            <a:ext cx="10515600" cy="5719762"/>
          </a:xfrm>
        </p:spPr>
        <p:txBody>
          <a:bodyPr>
            <a:noAutofit/>
          </a:bodyPr>
          <a:lstStyle/>
          <a:p>
            <a:pPr>
              <a:buFont typeface="Wingdings" pitchFamily="2" charset="2"/>
              <a:buChar char="Ø"/>
            </a:pPr>
            <a:r>
              <a:rPr lang="en-US" sz="4000" dirty="0">
                <a:latin typeface="Times New Roman" panose="02020603050405020304" pitchFamily="18" charset="0"/>
                <a:cs typeface="Times New Roman" panose="02020603050405020304" pitchFamily="18" charset="0"/>
              </a:rPr>
              <a:t>Society influence can be negative or positive E.g. family members, peer pressure, school, church etc.</a:t>
            </a:r>
          </a:p>
          <a:p>
            <a:pPr>
              <a:buFont typeface="Wingdings" pitchFamily="2" charset="2"/>
              <a:buChar char="Ø"/>
            </a:pPr>
            <a:r>
              <a:rPr lang="en-US" sz="4000" dirty="0">
                <a:latin typeface="Times New Roman" panose="02020603050405020304" pitchFamily="18" charset="0"/>
                <a:cs typeface="Times New Roman" panose="02020603050405020304" pitchFamily="18" charset="0"/>
              </a:rPr>
              <a:t>Conformity: changing one’s behavior to coincide more with the group standard E.g. school rules and regulations</a:t>
            </a:r>
          </a:p>
          <a:p>
            <a:pPr>
              <a:buFont typeface="Wingdings" pitchFamily="2" charset="2"/>
              <a:buChar char="Ø"/>
            </a:pPr>
            <a:r>
              <a:rPr lang="en-US" sz="4000" dirty="0">
                <a:latin typeface="Times New Roman" panose="02020603050405020304" pitchFamily="18" charset="0"/>
                <a:cs typeface="Times New Roman" panose="02020603050405020304" pitchFamily="18" charset="0"/>
              </a:rPr>
              <a:t>Obedience especially to the authority and can be negative or </a:t>
            </a:r>
            <a:r>
              <a:rPr lang="en-US" sz="4000" dirty="0" smtClean="0">
                <a:latin typeface="Times New Roman" panose="02020603050405020304" pitchFamily="18" charset="0"/>
                <a:cs typeface="Times New Roman" panose="02020603050405020304" pitchFamily="18" charset="0"/>
              </a:rPr>
              <a:t>positive</a:t>
            </a:r>
          </a:p>
          <a:p>
            <a:pPr>
              <a:buFont typeface="Wingdings" pitchFamily="2" charset="2"/>
              <a:buChar char="Ø"/>
            </a:pPr>
            <a:r>
              <a:rPr lang="en-US" sz="4000" dirty="0">
                <a:latin typeface="Times New Roman" panose="02020603050405020304" pitchFamily="18" charset="0"/>
                <a:cs typeface="Times New Roman" panose="02020603050405020304" pitchFamily="18" charset="0"/>
              </a:rPr>
              <a:t>Compliance: this is conformity without believing in  what you are doing and compliant is due to direct influence</a:t>
            </a:r>
          </a:p>
          <a:p>
            <a:pPr>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A616D7B-39D5-4265-938B-66668700DBB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7080972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1784"/>
          </a:xfrm>
        </p:spPr>
        <p:txBody>
          <a:bodyPr>
            <a:noAutofit/>
          </a:bodyPr>
          <a:lstStyle/>
          <a:p>
            <a:pPr lvl="0"/>
            <a:r>
              <a:rPr lang="en-US" sz="4000" b="1" dirty="0">
                <a:latin typeface="Times New Roman" panose="02020603050405020304" pitchFamily="18" charset="0"/>
                <a:cs typeface="Times New Roman" panose="02020603050405020304" pitchFamily="18" charset="0"/>
              </a:rPr>
              <a:t>Factors affecting human </a:t>
            </a:r>
            <a:r>
              <a:rPr lang="en-US" sz="4000" b="1" dirty="0" smtClean="0">
                <a:latin typeface="Times New Roman" panose="02020603050405020304" pitchFamily="18" charset="0"/>
                <a:cs typeface="Times New Roman" panose="02020603050405020304" pitchFamily="18" charset="0"/>
              </a:rPr>
              <a:t>behavior</a:t>
            </a:r>
            <a:r>
              <a:rPr lang="en-US" sz="4000" b="1" dirty="0">
                <a:latin typeface="Times New Roman" panose="02020603050405020304" pitchFamily="18" charset="0"/>
                <a:cs typeface="Times New Roman" panose="02020603050405020304" pitchFamily="18" charset="0"/>
              </a:rPr>
              <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515600" cy="4805363"/>
          </a:xfrm>
        </p:spPr>
        <p:txBody>
          <a:bodyPr>
            <a:normAutofit/>
          </a:bodyPr>
          <a:lstStyle/>
          <a:p>
            <a:r>
              <a:rPr lang="en-US" sz="3600" dirty="0" smtClean="0">
                <a:latin typeface="Times New Roman" panose="02020603050405020304" pitchFamily="18" charset="0"/>
                <a:cs typeface="Times New Roman" panose="02020603050405020304" pitchFamily="18" charset="0"/>
              </a:rPr>
              <a:t>Attitude</a:t>
            </a:r>
          </a:p>
          <a:p>
            <a:r>
              <a:rPr lang="en-US" sz="3600" dirty="0" smtClean="0">
                <a:latin typeface="Times New Roman" panose="02020603050405020304" pitchFamily="18" charset="0"/>
                <a:cs typeface="Times New Roman" panose="02020603050405020304" pitchFamily="18" charset="0"/>
              </a:rPr>
              <a:t> perception</a:t>
            </a:r>
          </a:p>
          <a:p>
            <a:r>
              <a:rPr lang="en-US" sz="3600" dirty="0" smtClean="0">
                <a:latin typeface="Times New Roman" panose="02020603050405020304" pitchFamily="18" charset="0"/>
                <a:cs typeface="Times New Roman" panose="02020603050405020304" pitchFamily="18" charset="0"/>
              </a:rPr>
              <a:t> Genetics</a:t>
            </a:r>
          </a:p>
          <a:p>
            <a:r>
              <a:rPr lang="en-US" sz="3600" dirty="0" smtClean="0">
                <a:latin typeface="Times New Roman" panose="02020603050405020304" pitchFamily="18" charset="0"/>
                <a:cs typeface="Times New Roman" panose="02020603050405020304" pitchFamily="18" charset="0"/>
              </a:rPr>
              <a:t> Culture </a:t>
            </a:r>
          </a:p>
          <a:p>
            <a:r>
              <a:rPr lang="en-US" sz="3600" dirty="0" smtClean="0">
                <a:latin typeface="Times New Roman" panose="02020603050405020304" pitchFamily="18" charset="0"/>
                <a:cs typeface="Times New Roman" panose="02020603050405020304" pitchFamily="18" charset="0"/>
              </a:rPr>
              <a:t> Social </a:t>
            </a:r>
            <a:r>
              <a:rPr lang="en-US" sz="3600" dirty="0">
                <a:latin typeface="Times New Roman" panose="02020603050405020304" pitchFamily="18" charset="0"/>
                <a:cs typeface="Times New Roman" panose="02020603050405020304" pitchFamily="18" charset="0"/>
              </a:rPr>
              <a:t>norms and ethics of a </a:t>
            </a:r>
            <a:r>
              <a:rPr lang="en-US" sz="3600" dirty="0" smtClean="0">
                <a:latin typeface="Times New Roman" panose="02020603050405020304" pitchFamily="18" charset="0"/>
                <a:cs typeface="Times New Roman" panose="02020603050405020304" pitchFamily="18" charset="0"/>
              </a:rPr>
              <a:t>society</a:t>
            </a:r>
          </a:p>
          <a:p>
            <a:r>
              <a:rPr lang="en-US" sz="3600" dirty="0" smtClean="0">
                <a:latin typeface="Times New Roman" panose="02020603050405020304" pitchFamily="18" charset="0"/>
                <a:cs typeface="Times New Roman" panose="02020603050405020304" pitchFamily="18" charset="0"/>
              </a:rPr>
              <a:t> Religious inclination and </a:t>
            </a:r>
            <a:r>
              <a:rPr lang="en-US" sz="3600" dirty="0">
                <a:latin typeface="Times New Roman" panose="02020603050405020304" pitchFamily="18" charset="0"/>
                <a:cs typeface="Times New Roman" panose="02020603050405020304" pitchFamily="18" charset="0"/>
              </a:rPr>
              <a:t>influence by authority</a:t>
            </a:r>
          </a:p>
        </p:txBody>
      </p:sp>
      <p:sp>
        <p:nvSpPr>
          <p:cNvPr id="4" name="Date Placeholder 3"/>
          <p:cNvSpPr>
            <a:spLocks noGrp="1"/>
          </p:cNvSpPr>
          <p:nvPr>
            <p:ph type="dt" sz="half" idx="10"/>
          </p:nvPr>
        </p:nvSpPr>
        <p:spPr/>
        <p:txBody>
          <a:bodyPr/>
          <a:lstStyle/>
          <a:p>
            <a:fld id="{9CD8D307-F968-43D8-982F-E10528BCBC6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21717681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latin typeface="Times New Roman" panose="02020603050405020304" pitchFamily="18" charset="0"/>
                <a:cs typeface="Times New Roman" panose="02020603050405020304" pitchFamily="18" charset="0"/>
              </a:rPr>
              <a:t>Behavior </a:t>
            </a:r>
            <a:r>
              <a:rPr lang="en-US" b="1" dirty="0">
                <a:latin typeface="Times New Roman" panose="02020603050405020304" pitchFamily="18" charset="0"/>
                <a:cs typeface="Times New Roman" panose="02020603050405020304" pitchFamily="18" charset="0"/>
              </a:rPr>
              <a:t>change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Behavior change can refer to any transformation or modification of human behavior.</a:t>
            </a:r>
          </a:p>
        </p:txBody>
      </p:sp>
      <p:sp>
        <p:nvSpPr>
          <p:cNvPr id="4" name="Date Placeholder 3"/>
          <p:cNvSpPr>
            <a:spLocks noGrp="1"/>
          </p:cNvSpPr>
          <p:nvPr>
            <p:ph type="dt" sz="half" idx="10"/>
          </p:nvPr>
        </p:nvSpPr>
        <p:spPr/>
        <p:txBody>
          <a:bodyPr/>
          <a:lstStyle/>
          <a:p>
            <a:fld id="{B02F4FDE-EA33-4E56-99C4-81B46E4311F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34388836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Process of </a:t>
            </a:r>
            <a:r>
              <a:rPr lang="en-US" b="1" dirty="0" smtClean="0">
                <a:latin typeface="Times New Roman" panose="02020603050405020304" pitchFamily="18" charset="0"/>
                <a:cs typeface="Times New Roman" panose="02020603050405020304" pitchFamily="18" charset="0"/>
              </a:rPr>
              <a:t>behavior </a:t>
            </a:r>
            <a:r>
              <a:rPr lang="en-US" b="1" dirty="0">
                <a:latin typeface="Times New Roman" panose="02020603050405020304" pitchFamily="18" charset="0"/>
                <a:cs typeface="Times New Roman" panose="02020603050405020304" pitchFamily="18" charset="0"/>
              </a:rPr>
              <a:t>change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4857"/>
            <a:ext cx="10515600" cy="5066620"/>
          </a:xfrm>
        </p:spPr>
        <p:txBody>
          <a:bodyPr>
            <a:normAutofit/>
          </a:bodyPr>
          <a:lstStyle/>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THE STAGES OF BEHAVIOR CHANGE</a:t>
            </a:r>
          </a:p>
          <a:p>
            <a:pPr>
              <a:buFont typeface="Arial" charset="0"/>
              <a:buNone/>
            </a:pPr>
            <a:r>
              <a:rPr lang="en-US" sz="3600" dirty="0">
                <a:latin typeface="Times New Roman" panose="02020603050405020304" pitchFamily="18" charset="0"/>
                <a:cs typeface="Times New Roman" panose="02020603050405020304" pitchFamily="18" charset="0"/>
              </a:rPr>
              <a:t>1. </a:t>
            </a:r>
            <a:r>
              <a:rPr lang="en-US" sz="3600" dirty="0" smtClean="0">
                <a:latin typeface="Times New Roman" panose="02020603050405020304" pitchFamily="18" charset="0"/>
                <a:cs typeface="Times New Roman" panose="02020603050405020304" pitchFamily="18" charset="0"/>
              </a:rPr>
              <a:t>PRE-CONTEMPLATION; </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Never thought about change or never seriously thought about change and therefore ideas about things we might need to change are received from others—family, friends, doctors—but react negatively by reflex.</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99C9666-5FE5-4B5D-9F14-BA4E9567E24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109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799070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987"/>
            <a:ext cx="10515600" cy="1022888"/>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IMPORTANCE OF PSYCHOLOGY IN NURSING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526942"/>
            <a:ext cx="10515600" cy="5517397"/>
          </a:xfrm>
        </p:spPr>
        <p:txBody>
          <a:bodyPr>
            <a:noAutofit/>
          </a:bodyPr>
          <a:lstStyle/>
          <a:p>
            <a:pPr marL="0" indent="0">
              <a:buNone/>
            </a:pP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Influence the clients behavior in beneficial ways</a:t>
            </a:r>
            <a:endParaRPr lang="en-US" sz="3600" dirty="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Help to prevent future behaviors which may be predicted by current incidences</a:t>
            </a:r>
          </a:p>
          <a:p>
            <a:r>
              <a:rPr lang="en-US" sz="3600" dirty="0" smtClean="0">
                <a:latin typeface="Times New Roman" panose="02020603050405020304" pitchFamily="18" charset="0"/>
                <a:cs typeface="Times New Roman" panose="02020603050405020304" pitchFamily="18" charset="0"/>
              </a:rPr>
              <a:t>Help the individual cope with stress</a:t>
            </a:r>
          </a:p>
          <a:p>
            <a:r>
              <a:rPr lang="en-US" sz="3600" dirty="0" smtClean="0">
                <a:latin typeface="Times New Roman" panose="02020603050405020304" pitchFamily="18" charset="0"/>
                <a:cs typeface="Times New Roman" panose="02020603050405020304" pitchFamily="18" charset="0"/>
              </a:rPr>
              <a:t>Used as a psychological therapy </a:t>
            </a:r>
            <a:r>
              <a:rPr lang="en-US" sz="3600" dirty="0" err="1" smtClean="0">
                <a:latin typeface="Times New Roman" panose="02020603050405020304" pitchFamily="18" charset="0"/>
                <a:cs typeface="Times New Roman" panose="02020603050405020304" pitchFamily="18" charset="0"/>
              </a:rPr>
              <a:t>eg</a:t>
            </a:r>
            <a:r>
              <a:rPr lang="en-US" sz="3600" dirty="0" smtClean="0">
                <a:latin typeface="Times New Roman" panose="02020603050405020304" pitchFamily="18" charset="0"/>
                <a:cs typeface="Times New Roman" panose="02020603050405020304" pitchFamily="18" charset="0"/>
              </a:rPr>
              <a:t> individual or psychoanalytic  methods</a:t>
            </a:r>
          </a:p>
          <a:p>
            <a:r>
              <a:rPr lang="en-US" altLang="en-US" sz="3600" dirty="0">
                <a:latin typeface="Times New Roman" panose="02020603050405020304" pitchFamily="18" charset="0"/>
                <a:cs typeface="Times New Roman" panose="02020603050405020304" pitchFamily="18" charset="0"/>
              </a:rPr>
              <a:t>Helps psychiatric nurses in understanding behavior that otherwise seems unreasonable, illogical or intolerable</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8CD8385-F137-4A7A-AC27-3E06B8DCCA0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72604425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5210"/>
          </a:xfrm>
        </p:spPr>
        <p:txBody>
          <a:bodyPr/>
          <a:lstStyle/>
          <a:p>
            <a:r>
              <a:rPr lang="en-US" b="1" dirty="0"/>
              <a:t>2. Contemplation</a:t>
            </a:r>
            <a:r>
              <a:rPr lang="en-US" dirty="0"/>
              <a:t>.</a:t>
            </a:r>
          </a:p>
        </p:txBody>
      </p:sp>
      <p:sp>
        <p:nvSpPr>
          <p:cNvPr id="3" name="Content Placeholder 2"/>
          <p:cNvSpPr>
            <a:spLocks noGrp="1"/>
          </p:cNvSpPr>
          <p:nvPr>
            <p:ph idx="1"/>
          </p:nvPr>
        </p:nvSpPr>
        <p:spPr>
          <a:xfrm>
            <a:off x="838200" y="1149531"/>
            <a:ext cx="10515600" cy="5027433"/>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Individual </a:t>
            </a:r>
            <a:r>
              <a:rPr lang="en-US" sz="3600" dirty="0">
                <a:latin typeface="Times New Roman" panose="02020603050405020304" pitchFamily="18" charset="0"/>
                <a:cs typeface="Times New Roman" panose="02020603050405020304" pitchFamily="18" charset="0"/>
              </a:rPr>
              <a:t>recognizes the problem and is </a:t>
            </a:r>
            <a:r>
              <a:rPr lang="en-US" sz="3600" dirty="0" smtClean="0">
                <a:latin typeface="Times New Roman" panose="02020603050405020304" pitchFamily="18" charset="0"/>
                <a:cs typeface="Times New Roman" panose="02020603050405020304" pitchFamily="18" charset="0"/>
              </a:rPr>
              <a:t>seriously </a:t>
            </a:r>
            <a:r>
              <a:rPr lang="en-US" sz="3600" dirty="0">
                <a:latin typeface="Times New Roman" panose="02020603050405020304" pitchFamily="18" charset="0"/>
                <a:cs typeface="Times New Roman" panose="02020603050405020304" pitchFamily="18" charset="0"/>
              </a:rPr>
              <a:t>thinking about changing. </a:t>
            </a:r>
            <a:r>
              <a:rPr lang="en-US" sz="3600" dirty="0" smtClean="0">
                <a:latin typeface="Times New Roman" panose="02020603050405020304" pitchFamily="18" charset="0"/>
                <a:cs typeface="Times New Roman" panose="02020603050405020304" pitchFamily="18" charset="0"/>
              </a:rPr>
              <a:t>This </a:t>
            </a:r>
            <a:r>
              <a:rPr lang="en-US" sz="3600" dirty="0">
                <a:latin typeface="Times New Roman" panose="02020603050405020304" pitchFamily="18" charset="0"/>
                <a:cs typeface="Times New Roman" panose="02020603050405020304" pitchFamily="18" charset="0"/>
              </a:rPr>
              <a:t>stage can last from a moment—to an entire lifetime.</a:t>
            </a:r>
          </a:p>
          <a:p>
            <a:pPr>
              <a:defRPr/>
            </a:pPr>
            <a:r>
              <a:rPr lang="en-US" sz="3600" dirty="0">
                <a:latin typeface="Times New Roman" panose="02020603050405020304" pitchFamily="18" charset="0"/>
                <a:cs typeface="Times New Roman" panose="02020603050405020304" pitchFamily="18" charset="0"/>
              </a:rPr>
              <a:t>What exactly causes us to move from this stage to the next is the change of an idea though this is different for everyone and largely unpredictable. </a:t>
            </a:r>
          </a:p>
          <a:p>
            <a:pPr>
              <a:defRPr/>
            </a:pPr>
            <a:r>
              <a:rPr lang="en-US" sz="3600" dirty="0" smtClean="0">
                <a:latin typeface="Times New Roman" panose="02020603050405020304" pitchFamily="18" charset="0"/>
                <a:cs typeface="Times New Roman" panose="02020603050405020304" pitchFamily="18" charset="0"/>
              </a:rPr>
              <a:t>Remember</a:t>
            </a:r>
            <a:r>
              <a:rPr lang="en-US" sz="3600" dirty="0">
                <a:latin typeface="Times New Roman" panose="02020603050405020304" pitchFamily="18" charset="0"/>
                <a:cs typeface="Times New Roman" panose="02020603050405020304" pitchFamily="18" charset="0"/>
              </a:rPr>
              <a:t>, it's all about finding and activating a </a:t>
            </a:r>
            <a:r>
              <a:rPr lang="en-US" sz="3600" i="1" dirty="0">
                <a:latin typeface="Times New Roman" panose="02020603050405020304" pitchFamily="18" charset="0"/>
                <a:cs typeface="Times New Roman" panose="02020603050405020304" pitchFamily="18" charset="0"/>
              </a:rPr>
              <a:t>motivating belief</a:t>
            </a:r>
            <a:r>
              <a:rPr lang="en-US" sz="3600" dirty="0">
                <a:latin typeface="Times New Roman" panose="02020603050405020304" pitchFamily="18" charset="0"/>
                <a:cs typeface="Times New Roman" panose="02020603050405020304" pitchFamily="18" charset="0"/>
              </a:rPr>
              <a:t>.</a:t>
            </a:r>
          </a:p>
          <a:p>
            <a:pPr>
              <a:defRPr/>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0A8796B-C5F2-4F0E-9328-CF739E431131}"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110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6014126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504"/>
            <a:ext cx="10515600" cy="822960"/>
          </a:xfrm>
        </p:spPr>
        <p:txBody>
          <a:bodyPr/>
          <a:lstStyle/>
          <a:p>
            <a:r>
              <a:rPr lang="en-US" dirty="0"/>
              <a:t>3. </a:t>
            </a:r>
            <a:r>
              <a:rPr lang="en-US" b="1" dirty="0" smtClean="0"/>
              <a:t>Determination (Preparation)</a:t>
            </a:r>
            <a:r>
              <a:rPr lang="en-US" dirty="0" smtClean="0"/>
              <a:t>. </a:t>
            </a:r>
            <a:endParaRPr lang="en-US" dirty="0"/>
          </a:p>
        </p:txBody>
      </p:sp>
      <p:sp>
        <p:nvSpPr>
          <p:cNvPr id="3" name="Content Placeholder 2"/>
          <p:cNvSpPr>
            <a:spLocks noGrp="1"/>
          </p:cNvSpPr>
          <p:nvPr>
            <p:ph idx="1"/>
          </p:nvPr>
        </p:nvSpPr>
        <p:spPr>
          <a:xfrm>
            <a:off x="838200" y="927464"/>
            <a:ext cx="10515600" cy="5249499"/>
          </a:xfrm>
        </p:spPr>
        <p:txBody>
          <a:bodyPr>
            <a:noAutofit/>
          </a:bodyPr>
          <a:lstStyle/>
          <a:p>
            <a:r>
              <a:rPr lang="en-US" sz="3600" dirty="0" smtClean="0">
                <a:latin typeface="Times New Roman" panose="02020603050405020304" pitchFamily="18" charset="0"/>
                <a:cs typeface="Times New Roman" panose="02020603050405020304" pitchFamily="18" charset="0"/>
              </a:rPr>
              <a:t>In this stage, people begin preparing themselves mentally and often physically for action. </a:t>
            </a:r>
            <a:r>
              <a:rPr lang="en-US" sz="3600" dirty="0" err="1" smtClean="0">
                <a:latin typeface="Times New Roman" panose="02020603050405020304" pitchFamily="18" charset="0"/>
                <a:cs typeface="Times New Roman" panose="02020603050405020304" pitchFamily="18" charset="0"/>
              </a:rPr>
              <a:t>ie</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Individual recognizes the problem and </a:t>
            </a:r>
            <a:r>
              <a:rPr lang="en-US" sz="3600" dirty="0" smtClean="0">
                <a:latin typeface="Times New Roman" panose="02020603050405020304" pitchFamily="18" charset="0"/>
                <a:cs typeface="Times New Roman" panose="02020603050405020304" pitchFamily="18" charset="0"/>
              </a:rPr>
              <a:t>intends </a:t>
            </a:r>
            <a:r>
              <a:rPr lang="en-US" sz="3600" dirty="0">
                <a:latin typeface="Times New Roman" panose="02020603050405020304" pitchFamily="18" charset="0"/>
                <a:cs typeface="Times New Roman" panose="02020603050405020304" pitchFamily="18" charset="0"/>
              </a:rPr>
              <a:t>to change the behavior within the next month.</a:t>
            </a:r>
          </a:p>
          <a:p>
            <a:pPr marL="0" indent="0">
              <a:buNone/>
              <a:defRPr/>
            </a:pPr>
            <a:r>
              <a:rPr lang="en-US" sz="3600" dirty="0" smtClean="0">
                <a:latin typeface="Times New Roman" panose="02020603050405020304" pitchFamily="18" charset="0"/>
                <a:cs typeface="Times New Roman" panose="02020603050405020304" pitchFamily="18" charset="0"/>
              </a:rPr>
              <a:t>E.g. a smoker may throw out all his cigarettes or an overweight may join a gym.</a:t>
            </a:r>
          </a:p>
          <a:p>
            <a:pPr>
              <a:defRPr/>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strongest compelling power to change is the intrinsic motivation.</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3FE721C-3FE8-4BFD-B607-3DBE91969A7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111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6440588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en-US" b="1" dirty="0"/>
              <a:t>Action</a:t>
            </a:r>
            <a:r>
              <a:rPr lang="en-US" dirty="0"/>
              <a:t>. </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The actual action is undertaken that demonstrates that change has occurred or is in the process of </a:t>
            </a:r>
            <a:r>
              <a:rPr lang="en-US" sz="3600" dirty="0" smtClean="0">
                <a:latin typeface="Times New Roman" panose="02020603050405020304" pitchFamily="18" charset="0"/>
                <a:cs typeface="Times New Roman" panose="02020603050405020304" pitchFamily="18" charset="0"/>
              </a:rPr>
              <a:t>change </a:t>
            </a:r>
            <a:r>
              <a:rPr lang="en-US" sz="3600" dirty="0" err="1" smtClean="0">
                <a:latin typeface="Times New Roman" panose="02020603050405020304" pitchFamily="18" charset="0"/>
                <a:cs typeface="Times New Roman" panose="02020603050405020304" pitchFamily="18" charset="0"/>
              </a:rPr>
              <a:t>ie</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Individual has enacted consistent behavior change </a:t>
            </a:r>
            <a:r>
              <a:rPr lang="en-US" sz="3600" dirty="0" smtClean="0">
                <a:latin typeface="Times New Roman" panose="02020603050405020304" pitchFamily="18" charset="0"/>
                <a:cs typeface="Times New Roman" panose="02020603050405020304" pitchFamily="18" charset="0"/>
              </a:rPr>
              <a:t>for </a:t>
            </a:r>
            <a:r>
              <a:rPr lang="en-US" sz="3600" dirty="0">
                <a:latin typeface="Times New Roman" panose="02020603050405020304" pitchFamily="18" charset="0"/>
                <a:cs typeface="Times New Roman" panose="02020603050405020304" pitchFamily="18" charset="0"/>
              </a:rPr>
              <a:t>less than six </a:t>
            </a:r>
            <a:r>
              <a:rPr lang="en-US" sz="3600" dirty="0" smtClean="0">
                <a:latin typeface="Times New Roman" panose="02020603050405020304" pitchFamily="18" charset="0"/>
                <a:cs typeface="Times New Roman" panose="02020603050405020304" pitchFamily="18" charset="0"/>
              </a:rPr>
              <a:t>months.</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837B85C-BE84-4CDE-B4F5-C07C3B06599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112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52094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b="1" dirty="0"/>
              <a:t>Maintenance</a:t>
            </a:r>
            <a:r>
              <a:rPr lang="en-US" dirty="0"/>
              <a:t>. </a:t>
            </a:r>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Individual maintains </a:t>
            </a:r>
            <a:r>
              <a:rPr lang="en-US" sz="3600" dirty="0">
                <a:latin typeface="Times New Roman" panose="02020603050405020304" pitchFamily="18" charset="0"/>
                <a:cs typeface="Times New Roman" panose="02020603050405020304" pitchFamily="18" charset="0"/>
              </a:rPr>
              <a:t>new behavior for six months </a:t>
            </a:r>
            <a:r>
              <a:rPr lang="en-US" sz="3600" dirty="0" smtClean="0">
                <a:latin typeface="Times New Roman" panose="02020603050405020304" pitchFamily="18" charset="0"/>
                <a:cs typeface="Times New Roman" panose="02020603050405020304" pitchFamily="18" charset="0"/>
              </a:rPr>
              <a:t>or </a:t>
            </a:r>
            <a:r>
              <a:rPr lang="en-US" sz="3600" dirty="0">
                <a:latin typeface="Times New Roman" panose="02020603050405020304" pitchFamily="18" charset="0"/>
                <a:cs typeface="Times New Roman" panose="02020603050405020304" pitchFamily="18" charset="0"/>
              </a:rPr>
              <a:t>more</a:t>
            </a:r>
          </a:p>
          <a:p>
            <a:pPr>
              <a:defRPr/>
            </a:pPr>
            <a:r>
              <a:rPr lang="en-US" sz="3600" dirty="0" smtClean="0">
                <a:latin typeface="Times New Roman" panose="02020603050405020304" pitchFamily="18" charset="0"/>
                <a:cs typeface="Times New Roman" panose="02020603050405020304" pitchFamily="18" charset="0"/>
              </a:rPr>
              <a:t>Since </a:t>
            </a:r>
            <a:r>
              <a:rPr lang="en-US" sz="3600" dirty="0">
                <a:latin typeface="Times New Roman" panose="02020603050405020304" pitchFamily="18" charset="0"/>
                <a:cs typeface="Times New Roman" panose="02020603050405020304" pitchFamily="18" charset="0"/>
              </a:rPr>
              <a:t>initiating a new behavior usually </a:t>
            </a:r>
            <a:r>
              <a:rPr lang="en-US" sz="3600" i="1" dirty="0">
                <a:latin typeface="Times New Roman" panose="02020603050405020304" pitchFamily="18" charset="0"/>
                <a:cs typeface="Times New Roman" panose="02020603050405020304" pitchFamily="18" charset="0"/>
              </a:rPr>
              <a:t>seems</a:t>
            </a:r>
            <a:r>
              <a:rPr lang="en-US" sz="3600" dirty="0">
                <a:latin typeface="Times New Roman" panose="02020603050405020304" pitchFamily="18" charset="0"/>
                <a:cs typeface="Times New Roman" panose="02020603050405020304" pitchFamily="18" charset="0"/>
              </a:rPr>
              <a:t> like the hardest part of the process of change, individuals often fail to adequately prepare for the final phase of Maintenance.</a:t>
            </a:r>
          </a:p>
          <a:p>
            <a:pPr>
              <a:defRPr/>
            </a:pPr>
            <a:r>
              <a:rPr lang="en-US" sz="3600" dirty="0">
                <a:latin typeface="Times New Roman" panose="02020603050405020304" pitchFamily="18" charset="0"/>
                <a:cs typeface="Times New Roman" panose="02020603050405020304" pitchFamily="18" charset="0"/>
              </a:rPr>
              <a:t>Maintaining a new behavior is the most challenging part of any behavior change. </a:t>
            </a:r>
          </a:p>
          <a:p>
            <a:pPr>
              <a:defRPr/>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A5838A5-4527-4ED8-BDCD-3208DCF7365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113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71958150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71154"/>
          </a:xfrm>
        </p:spPr>
        <p:txBody>
          <a:bodyPr>
            <a:normAutofit/>
          </a:bodyPr>
          <a:lstStyle/>
          <a:p>
            <a:r>
              <a:rPr lang="en-US" b="1" dirty="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ummary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040"/>
            <a:ext cx="10515600" cy="4713923"/>
          </a:xfrm>
        </p:spPr>
        <p:txBody>
          <a:bodyPr>
            <a:normAutofit/>
          </a:bodyPr>
          <a:lstStyle/>
          <a:p>
            <a:r>
              <a:rPr lang="en-US" sz="3600" dirty="0">
                <a:latin typeface="Times New Roman" panose="02020603050405020304" pitchFamily="18" charset="0"/>
                <a:cs typeface="Times New Roman" panose="02020603050405020304" pitchFamily="18" charset="0"/>
              </a:rPr>
              <a:t>Human beings are biological creatures and biological make up influence their behavior.</a:t>
            </a:r>
          </a:p>
          <a:p>
            <a:r>
              <a:rPr lang="en-US" sz="3600" dirty="0">
                <a:latin typeface="Times New Roman" panose="02020603050405020304" pitchFamily="18" charset="0"/>
                <a:cs typeface="Times New Roman" panose="02020603050405020304" pitchFamily="18" charset="0"/>
              </a:rPr>
              <a:t>Every person is different yet much the same</a:t>
            </a:r>
          </a:p>
          <a:p>
            <a:r>
              <a:rPr lang="en-US" sz="3600" dirty="0">
                <a:latin typeface="Times New Roman" panose="02020603050405020304" pitchFamily="18" charset="0"/>
                <a:cs typeface="Times New Roman" panose="02020603050405020304" pitchFamily="18" charset="0"/>
              </a:rPr>
              <a:t>People can be understood fully only in the context of their culture, ethnic, identity, and gender identity </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31C7197-E19D-4209-ABD4-1DD448834EE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114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1807708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
            <a:ext cx="10515600" cy="120178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476104"/>
            <a:ext cx="10515600" cy="4700860"/>
          </a:xfrm>
        </p:spPr>
        <p:txBody>
          <a:bodyPr>
            <a:normAutofit/>
          </a:bodyPr>
          <a:lstStyle/>
          <a:p>
            <a:r>
              <a:rPr lang="en-US" sz="3600" dirty="0">
                <a:latin typeface="Times New Roman" panose="02020603050405020304" pitchFamily="18" charset="0"/>
                <a:cs typeface="Times New Roman" panose="02020603050405020304" pitchFamily="18" charset="0"/>
              </a:rPr>
              <a:t>Human lives are a continuous process of change</a:t>
            </a:r>
          </a:p>
          <a:p>
            <a:r>
              <a:rPr lang="en-US" sz="3600" dirty="0">
                <a:latin typeface="Times New Roman" panose="02020603050405020304" pitchFamily="18" charset="0"/>
                <a:cs typeface="Times New Roman" panose="02020603050405020304" pitchFamily="18" charset="0"/>
              </a:rPr>
              <a:t>Behavior is motivated by human needs</a:t>
            </a:r>
          </a:p>
          <a:p>
            <a:r>
              <a:rPr lang="en-US" sz="3600" dirty="0">
                <a:latin typeface="Times New Roman" panose="02020603050405020304" pitchFamily="18" charset="0"/>
                <a:cs typeface="Times New Roman" panose="02020603050405020304" pitchFamily="18" charset="0"/>
              </a:rPr>
              <a:t>Human beings play an active role in creating their own experiences</a:t>
            </a:r>
          </a:p>
          <a:p>
            <a:r>
              <a:rPr lang="en-US" sz="3600" dirty="0">
                <a:latin typeface="Times New Roman" panose="02020603050405020304" pitchFamily="18" charset="0"/>
                <a:cs typeface="Times New Roman" panose="02020603050405020304" pitchFamily="18" charset="0"/>
              </a:rPr>
              <a:t>Behavior can be adaptive or mal-adaptive</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0C272B-DB60-44F0-BE46-90794044D06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115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97078766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18902"/>
          </a:xfrm>
        </p:spPr>
        <p:txBody>
          <a:bodyPr>
            <a:normAutofit fontScale="90000"/>
          </a:bodyPr>
          <a:lstStyle/>
          <a:p>
            <a:pPr lvl="0"/>
            <a:r>
              <a:rPr lang="en-US" b="1" dirty="0">
                <a:latin typeface="Times New Roman" panose="02020603050405020304" pitchFamily="18" charset="0"/>
                <a:cs typeface="Times New Roman" panose="02020603050405020304" pitchFamily="18" charset="0"/>
              </a:rPr>
              <a:t>Concept of stress and crisis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8274"/>
            <a:ext cx="10515600" cy="5288689"/>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STRESS</a:t>
            </a:r>
            <a:endParaRPr lang="en-US" sz="3200" b="1"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Is </a:t>
            </a:r>
            <a:r>
              <a:rPr lang="en-US" sz="3600" dirty="0">
                <a:latin typeface="Times New Roman" panose="02020603050405020304" pitchFamily="18" charset="0"/>
                <a:cs typeface="Times New Roman" panose="02020603050405020304" pitchFamily="18" charset="0"/>
              </a:rPr>
              <a:t>any circumstance (biological or psychological) that strains the adjustment mechanism of an individual</a:t>
            </a:r>
          </a:p>
          <a:p>
            <a:r>
              <a:rPr lang="en-US" sz="3600" dirty="0">
                <a:latin typeface="Times New Roman" panose="02020603050405020304" pitchFamily="18" charset="0"/>
                <a:cs typeface="Times New Roman" panose="02020603050405020304" pitchFamily="18" charset="0"/>
              </a:rPr>
              <a:t>It is a persons response in events that are threatening or challenging</a:t>
            </a:r>
          </a:p>
          <a:p>
            <a:pPr>
              <a:buNone/>
            </a:pPr>
            <a:r>
              <a:rPr lang="en-US" sz="3200" b="1" dirty="0">
                <a:latin typeface="Times New Roman" panose="02020603050405020304" pitchFamily="18" charset="0"/>
                <a:cs typeface="Times New Roman" panose="02020603050405020304" pitchFamily="18" charset="0"/>
              </a:rPr>
              <a:t>Causes of stress</a:t>
            </a:r>
            <a:r>
              <a:rPr lang="en-US" sz="3200" dirty="0">
                <a:latin typeface="Times New Roman" panose="02020603050405020304" pitchFamily="18" charset="0"/>
                <a:cs typeface="Times New Roman" panose="02020603050405020304" pitchFamily="18" charset="0"/>
              </a:rPr>
              <a:t> </a:t>
            </a:r>
          </a:p>
          <a:p>
            <a:pPr>
              <a:buFont typeface="Wingdings" pitchFamily="2" charset="2"/>
              <a:buChar char="Ø"/>
            </a:pPr>
            <a:r>
              <a:rPr lang="en-US" sz="3600" dirty="0">
                <a:latin typeface="Times New Roman" panose="02020603050405020304" pitchFamily="18" charset="0"/>
                <a:cs typeface="Times New Roman" panose="02020603050405020304" pitchFamily="18" charset="0"/>
              </a:rPr>
              <a:t>External environment</a:t>
            </a:r>
          </a:p>
          <a:p>
            <a:pPr>
              <a:buFont typeface="Wingdings" pitchFamily="2" charset="2"/>
              <a:buChar char="Ø"/>
            </a:pPr>
            <a:r>
              <a:rPr lang="en-US" sz="3600" dirty="0">
                <a:latin typeface="Times New Roman" panose="02020603050405020304" pitchFamily="18" charset="0"/>
                <a:cs typeface="Times New Roman" panose="02020603050405020304" pitchFamily="18" charset="0"/>
              </a:rPr>
              <a:t>Internal environment</a:t>
            </a:r>
          </a:p>
          <a:p>
            <a:pPr lvl="0"/>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F07C83E-037F-489B-85DC-E228683A169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116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07657079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External environment</a:t>
            </a:r>
          </a:p>
        </p:txBody>
      </p:sp>
      <p:sp>
        <p:nvSpPr>
          <p:cNvPr id="3" name="Content Placeholder 2"/>
          <p:cNvSpPr>
            <a:spLocks noGrp="1"/>
          </p:cNvSpPr>
          <p:nvPr>
            <p:ph sz="half" idx="1"/>
          </p:nvPr>
        </p:nvSpPr>
        <p:spPr/>
        <p:txBody>
          <a:bodyPr>
            <a:noAutofit/>
          </a:bodyPr>
          <a:lstStyle/>
          <a:p>
            <a:r>
              <a:rPr lang="en-US" sz="1400" dirty="0" smtClean="0">
                <a:latin typeface="Times New Roman" panose="02020603050405020304" pitchFamily="18" charset="0"/>
                <a:cs typeface="Times New Roman" panose="02020603050405020304" pitchFamily="18" charset="0"/>
              </a:rPr>
              <a:t> </a:t>
            </a:r>
            <a:r>
              <a:rPr lang="en-US" sz="1400" b="1" i="1" dirty="0" smtClean="0">
                <a:latin typeface="Times New Roman" panose="02020603050405020304" pitchFamily="18" charset="0"/>
                <a:cs typeface="Times New Roman" panose="02020603050405020304" pitchFamily="18" charset="0"/>
              </a:rPr>
              <a:t>Physical Stressors</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Sleep debt                                         Chronic pain</a:t>
            </a:r>
          </a:p>
          <a:p>
            <a:r>
              <a:rPr lang="en-US" sz="1400" dirty="0" smtClean="0">
                <a:latin typeface="Times New Roman" panose="02020603050405020304" pitchFamily="18" charset="0"/>
                <a:cs typeface="Times New Roman" panose="02020603050405020304" pitchFamily="18" charset="0"/>
              </a:rPr>
              <a:t>·       Excess/to little exercise                   Poor diet</a:t>
            </a:r>
          </a:p>
          <a:p>
            <a:r>
              <a:rPr lang="en-US" sz="1400" dirty="0" smtClean="0">
                <a:latin typeface="Times New Roman" panose="02020603050405020304" pitchFamily="18" charset="0"/>
                <a:cs typeface="Times New Roman" panose="02020603050405020304" pitchFamily="18" charset="0"/>
              </a:rPr>
              <a:t>·    Drug misuse                                      Alcohol misuse</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Excess heat                                       Excess caffeine</a:t>
            </a:r>
          </a:p>
          <a:p>
            <a:r>
              <a:rPr lang="en-US" sz="1400" dirty="0" smtClean="0">
                <a:latin typeface="Times New Roman" panose="02020603050405020304" pitchFamily="18" charset="0"/>
                <a:cs typeface="Times New Roman" panose="02020603050405020304" pitchFamily="18" charset="0"/>
              </a:rPr>
              <a:t>·       Chronic hyperventilation                Excess cold</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Illness·                                            Surgery</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Smoking                                 Lack of relaxation</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Hypoglycaemia</a:t>
            </a:r>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       .</a:t>
            </a: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642463" y="1825625"/>
            <a:ext cx="5181600" cy="4351338"/>
          </a:xfrm>
        </p:spPr>
        <p:txBody>
          <a:bodyPr>
            <a:noAutofit/>
          </a:bodyPr>
          <a:lstStyle/>
          <a:p>
            <a:r>
              <a:rPr lang="en-US" sz="2400" b="1" i="1" dirty="0">
                <a:latin typeface="Times New Roman" panose="02020603050405020304" pitchFamily="18" charset="0"/>
                <a:cs typeface="Times New Roman" panose="02020603050405020304" pitchFamily="18" charset="0"/>
              </a:rPr>
              <a:t>Psychological Stressors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Excess anger</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Health </a:t>
            </a:r>
            <a:r>
              <a:rPr lang="en-US" sz="2400" dirty="0" smtClean="0">
                <a:latin typeface="Times New Roman" panose="02020603050405020304" pitchFamily="18" charset="0"/>
                <a:cs typeface="Times New Roman" panose="02020603050405020304" pitchFamily="18" charset="0"/>
              </a:rPr>
              <a:t>worries</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·Unrealistic beliefs    Unemployment</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·Excess pessimism   Boredom</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Unrealistic expectations  Personality</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Excessive worrying  Negative </a:t>
            </a:r>
            <a:r>
              <a:rPr lang="en-US" sz="2400" dirty="0">
                <a:latin typeface="Times New Roman" panose="02020603050405020304" pitchFamily="18" charset="0"/>
                <a:cs typeface="Times New Roman" panose="02020603050405020304" pitchFamily="18" charset="0"/>
              </a:rPr>
              <a:t>self </a:t>
            </a:r>
            <a:r>
              <a:rPr lang="en-US" sz="2400" dirty="0" smtClean="0">
                <a:latin typeface="Times New Roman" panose="02020603050405020304" pitchFamily="18" charset="0"/>
                <a:cs typeface="Times New Roman" panose="02020603050405020304" pitchFamily="18" charset="0"/>
              </a:rPr>
              <a:t>talk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Unhappy </a:t>
            </a:r>
            <a:r>
              <a:rPr lang="en-US" sz="2400" dirty="0" smtClean="0">
                <a:latin typeface="Times New Roman" panose="02020603050405020304" pitchFamily="18" charset="0"/>
                <a:cs typeface="Times New Roman" panose="02020603050405020304" pitchFamily="18" charset="0"/>
              </a:rPr>
              <a:t>childhood People pleasing</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·Financial problems Loneliness</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·Perfectionism</a:t>
            </a:r>
            <a:r>
              <a:rPr lang="en-US" sz="2400" dirty="0">
                <a:latin typeface="Times New Roman" panose="02020603050405020304" pitchFamily="18" charset="0"/>
                <a:cs typeface="Times New Roman" panose="02020603050405020304" pitchFamily="18" charset="0"/>
              </a:rPr>
              <a:t>    Rigid thinking </a:t>
            </a:r>
            <a:r>
              <a:rPr lang="en-US" sz="2400" dirty="0" smtClean="0">
                <a:latin typeface="Times New Roman" panose="02020603050405020304" pitchFamily="18" charset="0"/>
                <a:cs typeface="Times New Roman" panose="02020603050405020304" pitchFamily="18" charset="0"/>
              </a:rPr>
              <a:t>style</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Low </a:t>
            </a:r>
            <a:r>
              <a:rPr lang="en-US" sz="2400" dirty="0">
                <a:latin typeface="Times New Roman" panose="02020603050405020304" pitchFamily="18" charset="0"/>
                <a:cs typeface="Times New Roman" panose="02020603050405020304" pitchFamily="18" charset="0"/>
              </a:rPr>
              <a:t>self </a:t>
            </a:r>
            <a:r>
              <a:rPr lang="en-US" sz="2400" dirty="0" smtClean="0">
                <a:latin typeface="Times New Roman" panose="02020603050405020304" pitchFamily="18" charset="0"/>
                <a:cs typeface="Times New Roman" panose="02020603050405020304" pitchFamily="18" charset="0"/>
              </a:rPr>
              <a:t>esteem  </a:t>
            </a:r>
          </a:p>
          <a:p>
            <a:r>
              <a:rPr lang="en-US" sz="2400" dirty="0" smtClean="0">
                <a:latin typeface="Times New Roman" panose="02020603050405020304" pitchFamily="18" charset="0"/>
                <a:cs typeface="Times New Roman" panose="02020603050405020304" pitchFamily="18" charset="0"/>
              </a:rPr>
              <a:t>Low </a:t>
            </a:r>
            <a:r>
              <a:rPr lang="en-US" sz="2400" dirty="0">
                <a:latin typeface="Times New Roman" panose="02020603050405020304" pitchFamily="18" charset="0"/>
                <a:cs typeface="Times New Roman" panose="02020603050405020304" pitchFamily="18" charset="0"/>
              </a:rPr>
              <a:t>levels of assertion</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p:sp>
        <p:nvSpPr>
          <p:cNvPr id="5" name="Date Placeholder 4"/>
          <p:cNvSpPr>
            <a:spLocks noGrp="1"/>
          </p:cNvSpPr>
          <p:nvPr>
            <p:ph type="dt" sz="half" idx="10"/>
          </p:nvPr>
        </p:nvSpPr>
        <p:spPr/>
        <p:txBody>
          <a:bodyPr/>
          <a:lstStyle/>
          <a:p>
            <a:fld id="{02C6E2FD-8264-4D1F-98E7-487945530632}" type="datetime1">
              <a:rPr lang="en-US" smtClean="0"/>
              <a:t>5/29/2017</a:t>
            </a:fld>
            <a:endParaRPr lang="en-US"/>
          </a:p>
        </p:txBody>
      </p:sp>
      <p:sp>
        <p:nvSpPr>
          <p:cNvPr id="6" name="Slide Number Placeholder 5"/>
          <p:cNvSpPr>
            <a:spLocks noGrp="1"/>
          </p:cNvSpPr>
          <p:nvPr>
            <p:ph type="sldNum" sz="quarter" idx="12"/>
          </p:nvPr>
        </p:nvSpPr>
        <p:spPr/>
        <p:txBody>
          <a:bodyPr/>
          <a:lstStyle/>
          <a:p>
            <a:fld id="{09B2148D-4574-4AAF-974F-9CC436E062DC}" type="slidenum">
              <a:rPr lang="en-US" smtClean="0"/>
              <a:pPr/>
              <a:t>117</a:t>
            </a:fld>
            <a:endParaRPr lang="en-US"/>
          </a:p>
        </p:txBody>
      </p:sp>
      <p:sp>
        <p:nvSpPr>
          <p:cNvPr id="7" name="Footer Placeholder 6"/>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87403370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47500" lnSpcReduction="20000"/>
          </a:bodyPr>
          <a:lstStyle/>
          <a:p>
            <a:pPr marL="0" indent="0">
              <a:buNone/>
            </a:pPr>
            <a:r>
              <a:rPr lang="en-US" sz="6700" b="1" i="1" dirty="0">
                <a:latin typeface="Times New Roman" panose="02020603050405020304" pitchFamily="18" charset="0"/>
                <a:cs typeface="Times New Roman" panose="02020603050405020304" pitchFamily="18" charset="0"/>
              </a:rPr>
              <a:t>Environmental Stressors</a:t>
            </a:r>
            <a:endParaRPr lang="en-US" sz="6700" b="1" dirty="0">
              <a:latin typeface="Times New Roman" panose="02020603050405020304" pitchFamily="18" charset="0"/>
              <a:cs typeface="Times New Roman" panose="02020603050405020304" pitchFamily="18" charset="0"/>
            </a:endParaRPr>
          </a:p>
          <a:p>
            <a:r>
              <a:rPr lang="en-US" sz="6700" dirty="0">
                <a:latin typeface="Times New Roman" panose="02020603050405020304" pitchFamily="18" charset="0"/>
                <a:cs typeface="Times New Roman" panose="02020603050405020304" pitchFamily="18" charset="0"/>
              </a:rPr>
              <a:t> </a:t>
            </a:r>
            <a:r>
              <a:rPr lang="en-US" sz="6700" dirty="0" smtClean="0">
                <a:latin typeface="Times New Roman" panose="02020603050405020304" pitchFamily="18" charset="0"/>
                <a:cs typeface="Times New Roman" panose="02020603050405020304" pitchFamily="18" charset="0"/>
              </a:rPr>
              <a:t>Poor </a:t>
            </a:r>
            <a:r>
              <a:rPr lang="en-US" sz="6700" dirty="0">
                <a:latin typeface="Times New Roman" panose="02020603050405020304" pitchFamily="18" charset="0"/>
                <a:cs typeface="Times New Roman" panose="02020603050405020304" pitchFamily="18" charset="0"/>
              </a:rPr>
              <a:t>housing</a:t>
            </a:r>
          </a:p>
          <a:p>
            <a:r>
              <a:rPr lang="en-US" sz="6700" dirty="0">
                <a:latin typeface="Times New Roman" panose="02020603050405020304" pitchFamily="18" charset="0"/>
                <a:cs typeface="Times New Roman" panose="02020603050405020304" pitchFamily="18" charset="0"/>
              </a:rPr>
              <a:t> Damp conditions</a:t>
            </a:r>
          </a:p>
          <a:p>
            <a:r>
              <a:rPr lang="en-US" sz="6700" dirty="0">
                <a:latin typeface="Times New Roman" panose="02020603050405020304" pitchFamily="18" charset="0"/>
                <a:cs typeface="Times New Roman" panose="02020603050405020304" pitchFamily="18" charset="0"/>
              </a:rPr>
              <a:t> </a:t>
            </a:r>
            <a:r>
              <a:rPr lang="en-US" sz="6700" dirty="0" smtClean="0">
                <a:latin typeface="Times New Roman" panose="02020603050405020304" pitchFamily="18" charset="0"/>
                <a:cs typeface="Times New Roman" panose="02020603050405020304" pitchFamily="18" charset="0"/>
              </a:rPr>
              <a:t>Traffic jam</a:t>
            </a:r>
          </a:p>
          <a:p>
            <a:r>
              <a:rPr lang="en-US" sz="6700" dirty="0" smtClean="0">
                <a:latin typeface="Times New Roman" panose="02020603050405020304" pitchFamily="18" charset="0"/>
                <a:cs typeface="Times New Roman" panose="02020603050405020304" pitchFamily="18" charset="0"/>
              </a:rPr>
              <a:t> Pollution</a:t>
            </a:r>
          </a:p>
          <a:p>
            <a:r>
              <a:rPr lang="en-US" sz="6700" dirty="0" smtClean="0">
                <a:latin typeface="Times New Roman" panose="02020603050405020304" pitchFamily="18" charset="0"/>
                <a:cs typeface="Times New Roman" panose="02020603050405020304" pitchFamily="18" charset="0"/>
              </a:rPr>
              <a:t> Excess </a:t>
            </a:r>
            <a:r>
              <a:rPr lang="en-US" sz="6700" dirty="0">
                <a:latin typeface="Times New Roman" panose="02020603050405020304" pitchFamily="18" charset="0"/>
                <a:cs typeface="Times New Roman" panose="02020603050405020304" pitchFamily="18" charset="0"/>
              </a:rPr>
              <a:t>noise</a:t>
            </a:r>
          </a:p>
          <a:p>
            <a:endParaRPr lang="en-US" sz="6700" dirty="0">
              <a:latin typeface="Times New Roman" panose="02020603050405020304" pitchFamily="18" charset="0"/>
              <a:cs typeface="Times New Roman" panose="02020603050405020304" pitchFamily="18" charset="0"/>
            </a:endParaRPr>
          </a:p>
          <a:p>
            <a:endParaRPr lang="en-US" sz="6700" dirty="0" smtClean="0">
              <a:latin typeface="Times New Roman" panose="02020603050405020304" pitchFamily="18" charset="0"/>
              <a:cs typeface="Times New Roman" panose="02020603050405020304" pitchFamily="18" charset="0"/>
            </a:endParaRPr>
          </a:p>
          <a:p>
            <a:endParaRPr lang="en-US" sz="67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fontScale="47500" lnSpcReduction="20000"/>
          </a:bodyPr>
          <a:lstStyle/>
          <a:p>
            <a:pPr marL="0" indent="0">
              <a:buNone/>
            </a:pPr>
            <a:r>
              <a:rPr lang="en-US" sz="6700" b="1" i="1" dirty="0">
                <a:latin typeface="Times" panose="02020603050405020304" pitchFamily="18" charset="0"/>
                <a:cs typeface="Times" panose="02020603050405020304" pitchFamily="18" charset="0"/>
              </a:rPr>
              <a:t>Work Stressors</a:t>
            </a:r>
            <a:endParaRPr lang="en-US" sz="6700" dirty="0">
              <a:latin typeface="Times" panose="02020603050405020304" pitchFamily="18" charset="0"/>
              <a:cs typeface="Times" panose="02020603050405020304" pitchFamily="18" charset="0"/>
            </a:endParaRPr>
          </a:p>
          <a:p>
            <a:r>
              <a:rPr lang="en-US" dirty="0"/>
              <a:t>·       Commuting</a:t>
            </a:r>
          </a:p>
          <a:p>
            <a:r>
              <a:rPr lang="en-US" dirty="0"/>
              <a:t>·       Time pressures</a:t>
            </a:r>
          </a:p>
          <a:p>
            <a:r>
              <a:rPr lang="en-US" dirty="0"/>
              <a:t>·       Job insecurity</a:t>
            </a:r>
          </a:p>
          <a:p>
            <a:r>
              <a:rPr lang="en-US" dirty="0"/>
              <a:t>·       Excess working hours</a:t>
            </a:r>
          </a:p>
          <a:p>
            <a:r>
              <a:rPr lang="en-US" dirty="0"/>
              <a:t>·       Workplace bullying</a:t>
            </a:r>
          </a:p>
          <a:p>
            <a:r>
              <a:rPr lang="en-US" dirty="0"/>
              <a:t>·       Company takeovers</a:t>
            </a:r>
          </a:p>
          <a:p>
            <a:r>
              <a:rPr lang="en-US" dirty="0"/>
              <a:t>·       Understaffing</a:t>
            </a:r>
          </a:p>
          <a:p>
            <a:r>
              <a:rPr lang="en-US" dirty="0"/>
              <a:t>·       Conflicts with colleagues</a:t>
            </a:r>
          </a:p>
          <a:p>
            <a:r>
              <a:rPr lang="en-US" dirty="0"/>
              <a:t>·       Low pay</a:t>
            </a:r>
          </a:p>
          <a:p>
            <a:r>
              <a:rPr lang="en-US" dirty="0"/>
              <a:t>·       Role ambiguity</a:t>
            </a:r>
          </a:p>
          <a:p>
            <a:r>
              <a:rPr lang="en-US" dirty="0"/>
              <a:t>·       Delegation problems</a:t>
            </a:r>
          </a:p>
          <a:p>
            <a:r>
              <a:rPr lang="en-US" dirty="0"/>
              <a:t>·       Lack of work recognition</a:t>
            </a:r>
          </a:p>
          <a:p>
            <a:r>
              <a:rPr lang="en-US" dirty="0"/>
              <a:t>·       Poor support/supervision</a:t>
            </a:r>
          </a:p>
          <a:p>
            <a:r>
              <a:rPr lang="en-US" dirty="0"/>
              <a:t>·       Workaholic</a:t>
            </a:r>
          </a:p>
          <a:p>
            <a:endParaRPr lang="en-US" dirty="0"/>
          </a:p>
        </p:txBody>
      </p:sp>
      <p:sp>
        <p:nvSpPr>
          <p:cNvPr id="5" name="Date Placeholder 4"/>
          <p:cNvSpPr>
            <a:spLocks noGrp="1"/>
          </p:cNvSpPr>
          <p:nvPr>
            <p:ph type="dt" sz="half" idx="10"/>
          </p:nvPr>
        </p:nvSpPr>
        <p:spPr/>
        <p:txBody>
          <a:bodyPr/>
          <a:lstStyle/>
          <a:p>
            <a:fld id="{9CF955C9-B8D2-456D-9B38-4F11340C70A1}" type="datetime1">
              <a:rPr lang="en-US" smtClean="0"/>
              <a:t>5/29/2017</a:t>
            </a:fld>
            <a:endParaRPr lang="en-US"/>
          </a:p>
        </p:txBody>
      </p:sp>
      <p:sp>
        <p:nvSpPr>
          <p:cNvPr id="6" name="Slide Number Placeholder 5"/>
          <p:cNvSpPr>
            <a:spLocks noGrp="1"/>
          </p:cNvSpPr>
          <p:nvPr>
            <p:ph type="sldNum" sz="quarter" idx="12"/>
          </p:nvPr>
        </p:nvSpPr>
        <p:spPr/>
        <p:txBody>
          <a:bodyPr/>
          <a:lstStyle/>
          <a:p>
            <a:fld id="{09B2148D-4574-4AAF-974F-9CC436E062DC}" type="slidenum">
              <a:rPr lang="en-US" smtClean="0"/>
              <a:pPr/>
              <a:t>118</a:t>
            </a:fld>
            <a:endParaRPr lang="en-US"/>
          </a:p>
        </p:txBody>
      </p:sp>
      <p:sp>
        <p:nvSpPr>
          <p:cNvPr id="7" name="Footer Placeholder 6"/>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00121029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92500" lnSpcReduction="20000"/>
          </a:bodyPr>
          <a:lstStyle/>
          <a:p>
            <a:pPr marL="0" indent="0">
              <a:buNone/>
            </a:pPr>
            <a:r>
              <a:rPr lang="en-US" b="1" i="1" dirty="0"/>
              <a:t>Family Stressors</a:t>
            </a:r>
            <a:endParaRPr lang="en-US" dirty="0"/>
          </a:p>
          <a:p>
            <a:r>
              <a:rPr lang="en-US" dirty="0" smtClean="0"/>
              <a:t>Caring </a:t>
            </a:r>
            <a:r>
              <a:rPr lang="en-US" dirty="0"/>
              <a:t>for a chronically ill relative</a:t>
            </a:r>
          </a:p>
          <a:p>
            <a:r>
              <a:rPr lang="en-US" dirty="0" smtClean="0"/>
              <a:t>Partner </a:t>
            </a:r>
            <a:r>
              <a:rPr lang="en-US" dirty="0"/>
              <a:t>with health problems</a:t>
            </a:r>
          </a:p>
          <a:p>
            <a:r>
              <a:rPr lang="en-US" dirty="0" smtClean="0"/>
              <a:t>Partner </a:t>
            </a:r>
            <a:r>
              <a:rPr lang="en-US" dirty="0"/>
              <a:t>with alcohol/drug problems</a:t>
            </a:r>
          </a:p>
          <a:p>
            <a:r>
              <a:rPr lang="en-US" dirty="0" smtClean="0"/>
              <a:t>Relationship </a:t>
            </a:r>
            <a:r>
              <a:rPr lang="en-US" dirty="0"/>
              <a:t>difficulties</a:t>
            </a:r>
          </a:p>
          <a:p>
            <a:r>
              <a:rPr lang="en-US" dirty="0" smtClean="0"/>
              <a:t>Arguments </a:t>
            </a:r>
            <a:r>
              <a:rPr lang="en-US" dirty="0"/>
              <a:t>with children</a:t>
            </a:r>
          </a:p>
          <a:p>
            <a:r>
              <a:rPr lang="en-US" dirty="0" smtClean="0"/>
              <a:t>Bereavement</a:t>
            </a:r>
            <a:endParaRPr lang="en-US" dirty="0"/>
          </a:p>
          <a:p>
            <a:r>
              <a:rPr lang="en-US" dirty="0" smtClean="0"/>
              <a:t>Children </a:t>
            </a:r>
            <a:r>
              <a:rPr lang="en-US" dirty="0"/>
              <a:t>leaving home</a:t>
            </a:r>
          </a:p>
          <a:p>
            <a:endParaRPr lang="en-US" dirty="0"/>
          </a:p>
        </p:txBody>
      </p:sp>
      <p:sp>
        <p:nvSpPr>
          <p:cNvPr id="6" name="Content Placeholder 5"/>
          <p:cNvSpPr>
            <a:spLocks noGrp="1"/>
          </p:cNvSpPr>
          <p:nvPr>
            <p:ph sz="half" idx="2"/>
          </p:nvPr>
        </p:nvSpPr>
        <p:spPr/>
        <p:txBody>
          <a:bodyPr>
            <a:normAutofit fontScale="92500" lnSpcReduction="20000"/>
          </a:bodyPr>
          <a:lstStyle/>
          <a:p>
            <a:pPr marL="0" indent="0">
              <a:buNone/>
            </a:pPr>
            <a:r>
              <a:rPr lang="en-US" b="1" i="1" dirty="0"/>
              <a:t>Social Stressors</a:t>
            </a:r>
            <a:endParaRPr lang="en-US" dirty="0"/>
          </a:p>
          <a:p>
            <a:r>
              <a:rPr lang="en-US" dirty="0"/>
              <a:t> Fear of  crime</a:t>
            </a:r>
          </a:p>
          <a:p>
            <a:r>
              <a:rPr lang="en-US" dirty="0" smtClean="0"/>
              <a:t>Living </a:t>
            </a:r>
            <a:r>
              <a:rPr lang="en-US" dirty="0"/>
              <a:t>in an urban area</a:t>
            </a:r>
          </a:p>
          <a:p>
            <a:r>
              <a:rPr lang="en-US" dirty="0" smtClean="0"/>
              <a:t>Poverty</a:t>
            </a:r>
            <a:endParaRPr lang="en-US" dirty="0"/>
          </a:p>
          <a:p>
            <a:r>
              <a:rPr lang="en-US" dirty="0" smtClean="0"/>
              <a:t>Low </a:t>
            </a:r>
            <a:r>
              <a:rPr lang="en-US" dirty="0"/>
              <a:t>social support</a:t>
            </a:r>
          </a:p>
          <a:p>
            <a:r>
              <a:rPr lang="en-US" dirty="0"/>
              <a:t> Bureaucracy/red tape</a:t>
            </a:r>
          </a:p>
          <a:p>
            <a:r>
              <a:rPr lang="en-US" dirty="0"/>
              <a:t> Rude, aggressive, unhelpful people</a:t>
            </a:r>
          </a:p>
          <a:p>
            <a:r>
              <a:rPr lang="en-US" dirty="0"/>
              <a:t> Victim of crime</a:t>
            </a:r>
          </a:p>
          <a:p>
            <a:r>
              <a:rPr lang="en-US" dirty="0" smtClean="0"/>
              <a:t>Problem </a:t>
            </a:r>
            <a:r>
              <a:rPr lang="en-US" dirty="0" err="1"/>
              <a:t>neighbours</a:t>
            </a:r>
            <a:endParaRPr lang="en-US" dirty="0"/>
          </a:p>
          <a:p>
            <a:r>
              <a:rPr lang="en-US" dirty="0"/>
              <a:t> Racial harassment</a:t>
            </a:r>
          </a:p>
          <a:p>
            <a:endParaRPr lang="en-US" dirty="0"/>
          </a:p>
        </p:txBody>
      </p:sp>
      <p:sp>
        <p:nvSpPr>
          <p:cNvPr id="5" name="Date Placeholder 4"/>
          <p:cNvSpPr>
            <a:spLocks noGrp="1"/>
          </p:cNvSpPr>
          <p:nvPr>
            <p:ph type="dt" sz="half" idx="10"/>
          </p:nvPr>
        </p:nvSpPr>
        <p:spPr/>
        <p:txBody>
          <a:bodyPr/>
          <a:lstStyle/>
          <a:p>
            <a:fld id="{F71E6FB2-E20B-46F3-A9FD-73CD29DD0AF4}" type="datetime1">
              <a:rPr lang="en-US" smtClean="0"/>
              <a:t>5/29/2017</a:t>
            </a:fld>
            <a:endParaRPr lang="en-US"/>
          </a:p>
        </p:txBody>
      </p:sp>
      <p:sp>
        <p:nvSpPr>
          <p:cNvPr id="7" name="Slide Number Placeholder 6"/>
          <p:cNvSpPr>
            <a:spLocks noGrp="1"/>
          </p:cNvSpPr>
          <p:nvPr>
            <p:ph type="sldNum" sz="quarter" idx="12"/>
          </p:nvPr>
        </p:nvSpPr>
        <p:spPr/>
        <p:txBody>
          <a:bodyPr/>
          <a:lstStyle/>
          <a:p>
            <a:fld id="{09B2148D-4574-4AAF-974F-9CC436E062DC}" type="slidenum">
              <a:rPr lang="en-US" smtClean="0"/>
              <a:pPr/>
              <a:t>119</a:t>
            </a:fld>
            <a:endParaRPr lang="en-US"/>
          </a:p>
        </p:txBody>
      </p:sp>
      <p:sp>
        <p:nvSpPr>
          <p:cNvPr id="8" name="Footer Placeholder 7"/>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864612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Equips the nurse with knowledge to offer counseling to clients. </a:t>
            </a:r>
          </a:p>
          <a:p>
            <a:r>
              <a:rPr lang="en-US" sz="4000" dirty="0">
                <a:latin typeface="Times New Roman" panose="02020603050405020304" pitchFamily="18" charset="0"/>
                <a:cs typeface="Times New Roman" panose="02020603050405020304" pitchFamily="18" charset="0"/>
              </a:rPr>
              <a:t>Helps one to know how to control their own emotions</a:t>
            </a:r>
          </a:p>
          <a:p>
            <a:pPr>
              <a:buNone/>
            </a:pP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408685F-E54C-48CD-9E0E-A95F366921D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16839265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Psychosocial factors such as divorce, separation, unfriendly neighbors, change of status, after rites of passage, promotion in work place,  etc.</a:t>
            </a:r>
          </a:p>
          <a:p>
            <a:endParaRPr lang="en-US" dirty="0"/>
          </a:p>
        </p:txBody>
      </p:sp>
      <p:sp>
        <p:nvSpPr>
          <p:cNvPr id="4" name="Date Placeholder 3"/>
          <p:cNvSpPr>
            <a:spLocks noGrp="1"/>
          </p:cNvSpPr>
          <p:nvPr>
            <p:ph type="dt" sz="half" idx="10"/>
          </p:nvPr>
        </p:nvSpPr>
        <p:spPr/>
        <p:txBody>
          <a:bodyPr/>
          <a:lstStyle/>
          <a:p>
            <a:fld id="{F43F00CE-C244-43B5-9D49-6C913972925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1088673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567"/>
            <a:ext cx="10515600" cy="927462"/>
          </a:xfrm>
        </p:spPr>
        <p:txBody>
          <a:bodyPr/>
          <a:lstStyle/>
          <a:p>
            <a:r>
              <a:rPr lang="en-US" b="1" dirty="0">
                <a:latin typeface="Times New Roman" panose="02020603050405020304" pitchFamily="18" charset="0"/>
                <a:cs typeface="Times New Roman" panose="02020603050405020304" pitchFamily="18" charset="0"/>
              </a:rPr>
              <a:t>Internal environment</a:t>
            </a:r>
          </a:p>
        </p:txBody>
      </p:sp>
      <p:sp>
        <p:nvSpPr>
          <p:cNvPr id="3" name="Content Placeholder 2"/>
          <p:cNvSpPr>
            <a:spLocks noGrp="1"/>
          </p:cNvSpPr>
          <p:nvPr>
            <p:ph idx="1"/>
          </p:nvPr>
        </p:nvSpPr>
        <p:spPr>
          <a:xfrm>
            <a:off x="838200" y="1397726"/>
            <a:ext cx="10515600" cy="4779237"/>
          </a:xfrm>
        </p:spPr>
        <p:txBody>
          <a:bodyPr>
            <a:normAutofit/>
          </a:bodyPr>
          <a:lstStyle/>
          <a:p>
            <a:r>
              <a:rPr lang="en-US" sz="3600" dirty="0">
                <a:latin typeface="Times New Roman" panose="02020603050405020304" pitchFamily="18" charset="0"/>
                <a:cs typeface="Times New Roman" panose="02020603050405020304" pitchFamily="18" charset="0"/>
              </a:rPr>
              <a:t>Involves conflict of good and bad, hormonal changes etc.</a:t>
            </a:r>
          </a:p>
          <a:p>
            <a:pPr>
              <a:buNone/>
            </a:pPr>
            <a:r>
              <a:rPr lang="en-US" sz="3600" b="1" dirty="0">
                <a:latin typeface="Times New Roman" panose="02020603050405020304" pitchFamily="18" charset="0"/>
                <a:cs typeface="Times New Roman" panose="02020603050405020304" pitchFamily="18" charset="0"/>
              </a:rPr>
              <a:t>NOTE</a:t>
            </a:r>
          </a:p>
          <a:p>
            <a:r>
              <a:rPr lang="en-US" sz="3600" dirty="0">
                <a:latin typeface="Times New Roman" panose="02020603050405020304" pitchFamily="18" charset="0"/>
                <a:cs typeface="Times New Roman" panose="02020603050405020304" pitchFamily="18" charset="0"/>
              </a:rPr>
              <a:t>Stress depends on age and sex of the individual</a:t>
            </a:r>
          </a:p>
          <a:p>
            <a:r>
              <a:rPr lang="en-US" sz="3600" dirty="0">
                <a:latin typeface="Times New Roman" panose="02020603050405020304" pitchFamily="18" charset="0"/>
                <a:cs typeface="Times New Roman" panose="02020603050405020304" pitchFamily="18" charset="0"/>
              </a:rPr>
              <a:t>Mild stress make people ambitious and help individual to adopt, severe stress leads to mal-adaptation</a:t>
            </a:r>
          </a:p>
          <a:p>
            <a:r>
              <a:rPr lang="en-US" sz="3600" dirty="0">
                <a:latin typeface="Times New Roman" panose="02020603050405020304" pitchFamily="18" charset="0"/>
                <a:cs typeface="Times New Roman" panose="02020603050405020304" pitchFamily="18" charset="0"/>
              </a:rPr>
              <a:t>Stressful events differ from one person to another</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DC91901-038E-4425-9613-22B8DDBDB37D}"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70109658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9868"/>
          </a:xfrm>
        </p:spPr>
        <p:txBody>
          <a:bodyPr>
            <a:normAutofit/>
          </a:bodyPr>
          <a:lstStyle/>
          <a:p>
            <a:r>
              <a:rPr lang="en-US" b="1" dirty="0" smtClean="0">
                <a:latin typeface="Times New Roman" panose="02020603050405020304" pitchFamily="18" charset="0"/>
                <a:cs typeface="Times New Roman" panose="02020603050405020304" pitchFamily="18" charset="0"/>
              </a:rPr>
              <a:t>Types of stress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9868"/>
            <a:ext cx="10515600" cy="5127095"/>
          </a:xfrm>
        </p:spPr>
        <p:txBody>
          <a:bodyPr>
            <a:normAutofit lnSpcReduction="10000"/>
          </a:bodyPr>
          <a:lstStyle/>
          <a:p>
            <a:pPr marL="0" indent="0">
              <a:buNone/>
            </a:pPr>
            <a:r>
              <a:rPr lang="en-US" sz="3600" dirty="0" smtClean="0">
                <a:latin typeface="Times New Roman" panose="02020603050405020304" pitchFamily="18" charset="0"/>
                <a:cs typeface="Times New Roman" panose="02020603050405020304" pitchFamily="18" charset="0"/>
              </a:rPr>
              <a:t>Stress </a:t>
            </a:r>
            <a:r>
              <a:rPr lang="en-US" sz="3600" dirty="0">
                <a:latin typeface="Times New Roman" panose="02020603050405020304" pitchFamily="18" charset="0"/>
                <a:cs typeface="Times New Roman" panose="02020603050405020304" pitchFamily="18" charset="0"/>
              </a:rPr>
              <a:t>factors broadly fall into four types or categories: </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Physical stress;                                                                        - trauma                                                                                             </a:t>
            </a:r>
            <a:r>
              <a:rPr lang="en-US" sz="3600" dirty="0" err="1" smtClean="0">
                <a:latin typeface="Times New Roman" panose="02020603050405020304" pitchFamily="18" charset="0"/>
                <a:cs typeface="Times New Roman" panose="02020603050405020304" pitchFamily="18" charset="0"/>
              </a:rPr>
              <a:t>eg</a:t>
            </a:r>
            <a:r>
              <a:rPr lang="en-US" sz="3600" dirty="0" smtClean="0">
                <a:latin typeface="Times New Roman" panose="02020603050405020304" pitchFamily="18" charset="0"/>
                <a:cs typeface="Times New Roman" panose="02020603050405020304" pitchFamily="18" charset="0"/>
              </a:rPr>
              <a:t> injury</a:t>
            </a:r>
            <a:r>
              <a:rPr lang="en-US" sz="3600" dirty="0">
                <a:latin typeface="Times New Roman" panose="02020603050405020304" pitchFamily="18" charset="0"/>
                <a:cs typeface="Times New Roman" panose="02020603050405020304" pitchFamily="18" charset="0"/>
              </a:rPr>
              <a:t>, infection, </a:t>
            </a:r>
            <a:r>
              <a:rPr lang="en-US" sz="3600" dirty="0" smtClean="0">
                <a:latin typeface="Times New Roman" panose="02020603050405020304" pitchFamily="18" charset="0"/>
                <a:cs typeface="Times New Roman" panose="02020603050405020304" pitchFamily="18" charset="0"/>
              </a:rPr>
              <a:t>surgery                                                                         - illness                                                                                                </a:t>
            </a:r>
            <a:r>
              <a:rPr lang="en-US" sz="3600" dirty="0" err="1" smtClean="0">
                <a:latin typeface="Times New Roman" panose="02020603050405020304" pitchFamily="18" charset="0"/>
                <a:cs typeface="Times New Roman" panose="02020603050405020304" pitchFamily="18" charset="0"/>
              </a:rPr>
              <a:t>eg</a:t>
            </a:r>
            <a:r>
              <a:rPr lang="en-US" sz="3600" dirty="0" smtClean="0">
                <a:latin typeface="Times New Roman" panose="02020603050405020304" pitchFamily="18" charset="0"/>
                <a:cs typeface="Times New Roman" panose="02020603050405020304" pitchFamily="18" charset="0"/>
              </a:rPr>
              <a:t> viral</a:t>
            </a:r>
            <a:r>
              <a:rPr lang="en-US" sz="3600" dirty="0">
                <a:latin typeface="Times New Roman" panose="02020603050405020304" pitchFamily="18" charset="0"/>
                <a:cs typeface="Times New Roman" panose="02020603050405020304" pitchFamily="18" charset="0"/>
              </a:rPr>
              <a:t>, bacterial, or fungal </a:t>
            </a:r>
            <a:r>
              <a:rPr lang="en-US" sz="3600" dirty="0" smtClean="0">
                <a:latin typeface="Times New Roman" panose="02020603050405020304" pitchFamily="18" charset="0"/>
                <a:cs typeface="Times New Roman" panose="02020603050405020304" pitchFamily="18" charset="0"/>
              </a:rPr>
              <a:t>agents                                                   - fatigue</a:t>
            </a:r>
            <a:r>
              <a:rPr lang="en-US" sz="3600" dirty="0">
                <a:latin typeface="Times New Roman" panose="02020603050405020304" pitchFamily="18" charset="0"/>
                <a:cs typeface="Times New Roman" panose="02020603050405020304" pitchFamily="18" charset="0"/>
              </a:rPr>
              <a:t>, inadequate oxygen supply, hypoglycemia </a:t>
            </a:r>
            <a:r>
              <a:rPr lang="en-US" sz="3600" dirty="0" smtClean="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low blood sugar</a:t>
            </a:r>
            <a:r>
              <a:rPr lang="en-US" sz="3600" dirty="0" smtClean="0">
                <a:latin typeface="Times New Roman" panose="02020603050405020304" pitchFamily="18" charset="0"/>
                <a:cs typeface="Times New Roman" panose="02020603050405020304" pitchFamily="18" charset="0"/>
              </a:rPr>
              <a:t>)                                                                                             - dietary </a:t>
            </a:r>
            <a:r>
              <a:rPr lang="en-US" sz="3600" dirty="0">
                <a:latin typeface="Times New Roman" panose="02020603050405020304" pitchFamily="18" charset="0"/>
                <a:cs typeface="Times New Roman" panose="02020603050405020304" pitchFamily="18" charset="0"/>
              </a:rPr>
              <a:t>stress (nutritional deficiencies, food allergies and sensitivities, unhealthy eating habits</a:t>
            </a:r>
            <a:r>
              <a:rPr lang="en-US" sz="3600" dirty="0" smtClean="0">
                <a:latin typeface="Times New Roman" panose="02020603050405020304" pitchFamily="18" charset="0"/>
                <a:cs typeface="Times New Roman" panose="02020603050405020304" pitchFamily="18" charset="0"/>
              </a:rPr>
              <a:t>) </a:t>
            </a: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CE65A56-9D79-4D3E-9525-5EF34684606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2287994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Psychological stress </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-Emotional </a:t>
            </a:r>
            <a:r>
              <a:rPr lang="en-US" sz="3600" dirty="0">
                <a:latin typeface="Times New Roman" panose="02020603050405020304" pitchFamily="18" charset="0"/>
                <a:cs typeface="Times New Roman" panose="02020603050405020304" pitchFamily="18" charset="0"/>
              </a:rPr>
              <a:t>stress (resentments, fears, frustration, sadness, anger, grief/bereavement), </a:t>
            </a:r>
            <a:r>
              <a:rPr lang="en-US" sz="3600" dirty="0" smtClean="0">
                <a:latin typeface="Times New Roman" panose="02020603050405020304" pitchFamily="18" charset="0"/>
                <a:cs typeface="Times New Roman" panose="02020603050405020304" pitchFamily="18" charset="0"/>
              </a:rPr>
              <a:t>                                                                                                                                                              -Cognitive  stress </a:t>
            </a:r>
            <a:r>
              <a:rPr lang="en-US" sz="3600" dirty="0">
                <a:latin typeface="Times New Roman" panose="02020603050405020304" pitchFamily="18" charset="0"/>
                <a:cs typeface="Times New Roman" panose="02020603050405020304" pitchFamily="18" charset="0"/>
              </a:rPr>
              <a:t>(information overload, </a:t>
            </a:r>
            <a:r>
              <a:rPr lang="en-US" sz="3600" dirty="0" smtClean="0">
                <a:latin typeface="Times New Roman" panose="02020603050405020304" pitchFamily="18" charset="0"/>
                <a:cs typeface="Times New Roman" panose="02020603050405020304" pitchFamily="18" charset="0"/>
              </a:rPr>
              <a:t>worry</a:t>
            </a:r>
            <a:r>
              <a:rPr lang="en-US" sz="3600" dirty="0">
                <a:latin typeface="Times New Roman" panose="02020603050405020304" pitchFamily="18" charset="0"/>
                <a:cs typeface="Times New Roman" panose="02020603050405020304" pitchFamily="18" charset="0"/>
              </a:rPr>
              <a:t>, guilt, shame, jealousy, resistance</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etc</a:t>
            </a:r>
            <a:r>
              <a:rPr lang="en-US" sz="3600" dirty="0" smtClean="0">
                <a:latin typeface="Times New Roman" panose="02020603050405020304" pitchFamily="18" charset="0"/>
                <a:cs typeface="Times New Roman" panose="02020603050405020304" pitchFamily="18" charset="0"/>
              </a:rPr>
              <a:t> )                                                                                                        -Perceptual </a:t>
            </a:r>
            <a:r>
              <a:rPr lang="en-US" sz="3600" dirty="0">
                <a:latin typeface="Times New Roman" panose="02020603050405020304" pitchFamily="18" charset="0"/>
                <a:cs typeface="Times New Roman" panose="02020603050405020304" pitchFamily="18" charset="0"/>
              </a:rPr>
              <a:t>stress (beliefs, roles, stories, attitudes, world view).</a:t>
            </a: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198C470-BE25-41A6-B33F-316909CDDA4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28862891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Psychosocial </a:t>
            </a:r>
            <a:r>
              <a:rPr lang="en-US" sz="3600" dirty="0" smtClean="0">
                <a:latin typeface="Times New Roman" panose="02020603050405020304" pitchFamily="18" charset="0"/>
                <a:cs typeface="Times New Roman" panose="02020603050405020304" pitchFamily="18" charset="0"/>
              </a:rPr>
              <a:t>stress; </a:t>
            </a:r>
            <a:r>
              <a:rPr lang="en-US" sz="3600" dirty="0">
                <a:latin typeface="Times New Roman" panose="02020603050405020304" pitchFamily="18" charset="0"/>
                <a:cs typeface="Times New Roman" panose="02020603050405020304" pitchFamily="18" charset="0"/>
              </a:rPr>
              <a:t>relationship/marriage </a:t>
            </a:r>
            <a:r>
              <a:rPr lang="en-US" sz="3600" dirty="0" smtClean="0">
                <a:latin typeface="Times New Roman" panose="02020603050405020304" pitchFamily="18" charset="0"/>
                <a:cs typeface="Times New Roman" panose="02020603050405020304" pitchFamily="18" charset="0"/>
              </a:rPr>
              <a:t>difficulties, </a:t>
            </a:r>
            <a:r>
              <a:rPr lang="en-US" sz="3600" dirty="0">
                <a:latin typeface="Times New Roman" panose="02020603050405020304" pitchFamily="18" charset="0"/>
                <a:cs typeface="Times New Roman" panose="02020603050405020304" pitchFamily="18" charset="0"/>
              </a:rPr>
              <a:t>lack of social support, lack of resources for adequate survival, loss of employment/investments/savings, loss of loved ones</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and isolation</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Psychospiritual</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stress; </a:t>
            </a:r>
            <a:r>
              <a:rPr lang="en-US" sz="3600" b="1" dirty="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 A crisis of values, meaning, and purpose; joyless striving </a:t>
            </a:r>
            <a:r>
              <a:rPr lang="en-US" sz="3600" dirty="0" smtClean="0">
                <a:latin typeface="Times New Roman" panose="02020603050405020304" pitchFamily="18" charset="0"/>
                <a:cs typeface="Times New Roman" panose="02020603050405020304" pitchFamily="18" charset="0"/>
              </a:rPr>
              <a:t>instead </a:t>
            </a:r>
            <a:r>
              <a:rPr lang="en-US" sz="3600" dirty="0">
                <a:latin typeface="Times New Roman" panose="02020603050405020304" pitchFamily="18" charset="0"/>
                <a:cs typeface="Times New Roman" panose="02020603050405020304" pitchFamily="18" charset="0"/>
              </a:rPr>
              <a:t>of productive, satisfying, meaningful and fulfilling work; and a misalignment </a:t>
            </a:r>
            <a:r>
              <a:rPr lang="en-US" sz="3600" dirty="0" smtClean="0">
                <a:latin typeface="Times New Roman" panose="02020603050405020304" pitchFamily="18" charset="0"/>
                <a:cs typeface="Times New Roman" panose="02020603050405020304" pitchFamily="18" charset="0"/>
              </a:rPr>
              <a:t>within </a:t>
            </a:r>
            <a:r>
              <a:rPr lang="en-US" sz="3600" dirty="0">
                <a:latin typeface="Times New Roman" panose="02020603050405020304" pitchFamily="18" charset="0"/>
                <a:cs typeface="Times New Roman" panose="02020603050405020304" pitchFamily="18" charset="0"/>
              </a:rPr>
              <a:t>one’s core spiritual beliefs.</a:t>
            </a: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5420262-5062-4DA6-9AF2-3604D095FE0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88861815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b="1" dirty="0">
                <a:latin typeface="Times New Roman" panose="02020603050405020304" pitchFamily="18" charset="0"/>
                <a:cs typeface="Times New Roman" panose="02020603050405020304" pitchFamily="18" charset="0"/>
              </a:rPr>
              <a:t>EFFECTS OF STRESS</a:t>
            </a:r>
          </a:p>
        </p:txBody>
      </p:sp>
      <p:sp>
        <p:nvSpPr>
          <p:cNvPr id="3" name="Content Placeholder 2"/>
          <p:cNvSpPr>
            <a:spLocks noGrp="1"/>
          </p:cNvSpPr>
          <p:nvPr>
            <p:ph idx="1"/>
          </p:nvPr>
        </p:nvSpPr>
        <p:spPr>
          <a:xfrm>
            <a:off x="838200" y="1456267"/>
            <a:ext cx="10515600" cy="4720696"/>
          </a:xfrm>
        </p:spPr>
        <p:txBody>
          <a:bodyPr>
            <a:noAutofit/>
          </a:bodyPr>
          <a:lstStyle/>
          <a:p>
            <a:r>
              <a:rPr lang="en-US" sz="4000" b="1" dirty="0">
                <a:latin typeface="Times New Roman" panose="02020603050405020304" pitchFamily="18" charset="0"/>
                <a:cs typeface="Times New Roman" panose="02020603050405020304" pitchFamily="18" charset="0"/>
              </a:rPr>
              <a:t>Emotional reaction: </a:t>
            </a:r>
            <a:r>
              <a:rPr lang="en-US" sz="4000" dirty="0">
                <a:latin typeface="Times New Roman" panose="02020603050405020304" pitchFamily="18" charset="0"/>
                <a:cs typeface="Times New Roman" panose="02020603050405020304" pitchFamily="18" charset="0"/>
              </a:rPr>
              <a:t>such as shock, anger, fear, irritability, or regression.</a:t>
            </a:r>
          </a:p>
          <a:p>
            <a:r>
              <a:rPr lang="en-US" sz="4000" b="1" dirty="0">
                <a:latin typeface="Times New Roman" panose="02020603050405020304" pitchFamily="18" charset="0"/>
                <a:cs typeface="Times New Roman" panose="02020603050405020304" pitchFamily="18" charset="0"/>
              </a:rPr>
              <a:t>Cognitive effect: </a:t>
            </a:r>
            <a:r>
              <a:rPr lang="en-US" sz="4000" dirty="0">
                <a:latin typeface="Times New Roman" panose="02020603050405020304" pitchFamily="18" charset="0"/>
                <a:cs typeface="Times New Roman" panose="02020603050405020304" pitchFamily="18" charset="0"/>
              </a:rPr>
              <a:t>is an intellectual affect where an individual gets impaired concentration, mental confusion, poor self image, guilty feelings etc.</a:t>
            </a:r>
          </a:p>
          <a:p>
            <a:r>
              <a:rPr lang="en-US" sz="4000" b="1" dirty="0">
                <a:latin typeface="Times New Roman" panose="02020603050405020304" pitchFamily="18" charset="0"/>
                <a:cs typeface="Times New Roman" panose="02020603050405020304" pitchFamily="18" charset="0"/>
              </a:rPr>
              <a:t>Biological: </a:t>
            </a:r>
            <a:r>
              <a:rPr lang="en-US" sz="4000" dirty="0">
                <a:latin typeface="Times New Roman" panose="02020603050405020304" pitchFamily="18" charset="0"/>
                <a:cs typeface="Times New Roman" panose="02020603050405020304" pitchFamily="18" charset="0"/>
              </a:rPr>
              <a:t>body produces adrenalin hormone leading to increased BP and heart rate, thus amnesia, nightmares and constipation.</a:t>
            </a:r>
            <a:endParaRPr lang="en-US" sz="4000" b="1" dirty="0">
              <a:latin typeface="Times New Roman" panose="02020603050405020304" pitchFamily="18" charset="0"/>
              <a:cs typeface="Times New Roman" panose="02020603050405020304" pitchFamily="18" charset="0"/>
            </a:endParaRPr>
          </a:p>
          <a:p>
            <a:pPr>
              <a:buNone/>
            </a:pPr>
            <a:endParaRPr lang="en-US" sz="4000" b="1"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7EB787F-771F-4DDE-B97C-76E0ED05DC2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31524232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b="1" dirty="0">
                <a:latin typeface="Times New Roman" panose="02020603050405020304" pitchFamily="18" charset="0"/>
                <a:cs typeface="Times New Roman" panose="02020603050405020304" pitchFamily="18" charset="0"/>
              </a:rPr>
              <a:t>Psychosocial: </a:t>
            </a:r>
            <a:r>
              <a:rPr lang="en-US" sz="3600" dirty="0">
                <a:latin typeface="Times New Roman" panose="02020603050405020304" pitchFamily="18" charset="0"/>
                <a:cs typeface="Times New Roman" panose="02020603050405020304" pitchFamily="18" charset="0"/>
              </a:rPr>
              <a:t>one becomes isolated and depressed, and may go drug abuse to minimize stress.</a:t>
            </a:r>
          </a:p>
          <a:p>
            <a:r>
              <a:rPr lang="en-US" sz="3600" b="1" dirty="0">
                <a:latin typeface="Times New Roman" panose="02020603050405020304" pitchFamily="18" charset="0"/>
                <a:cs typeface="Times New Roman" panose="02020603050405020304" pitchFamily="18" charset="0"/>
              </a:rPr>
              <a:t>Immunity:  </a:t>
            </a:r>
            <a:r>
              <a:rPr lang="en-US" sz="3600" dirty="0">
                <a:latin typeface="Times New Roman" panose="02020603050405020304" pitchFamily="18" charset="0"/>
                <a:cs typeface="Times New Roman" panose="02020603050405020304" pitchFamily="18" charset="0"/>
              </a:rPr>
              <a:t>low immunity due to stress.</a:t>
            </a:r>
            <a:endParaRPr lang="en-US" sz="3600" b="1"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5C2BCCB-4EC9-4C88-AB37-AC7C2F16646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17340604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Adaptation to stress</a:t>
            </a:r>
          </a:p>
        </p:txBody>
      </p:sp>
      <p:sp>
        <p:nvSpPr>
          <p:cNvPr id="3" name="Content Placeholder 2"/>
          <p:cNvSpPr>
            <a:spLocks noGrp="1"/>
          </p:cNvSpPr>
          <p:nvPr>
            <p:ph idx="1"/>
          </p:nvPr>
        </p:nvSpPr>
        <p:spPr/>
        <p:txBody>
          <a:bodyPr>
            <a:noAutofit/>
          </a:bodyPr>
          <a:lstStyle/>
          <a:p>
            <a:pPr marL="0" indent="0">
              <a:buNone/>
            </a:pPr>
            <a:r>
              <a:rPr lang="en-US" sz="3600" dirty="0" err="1">
                <a:latin typeface="Times New Roman" panose="02020603050405020304" pitchFamily="18" charset="0"/>
                <a:cs typeface="Times New Roman" panose="02020603050405020304" pitchFamily="18" charset="0"/>
              </a:rPr>
              <a:t>Selya</a:t>
            </a:r>
            <a:r>
              <a:rPr lang="en-US" sz="3600" dirty="0">
                <a:latin typeface="Times New Roman" panose="02020603050405020304" pitchFamily="18" charset="0"/>
                <a:cs typeface="Times New Roman" panose="02020603050405020304" pitchFamily="18" charset="0"/>
              </a:rPr>
              <a:t> , a psychologist wrote about general adaptation syndrome </a:t>
            </a:r>
            <a:r>
              <a:rPr lang="en-US" sz="3600" dirty="0" smtClean="0">
                <a:latin typeface="Times New Roman" panose="02020603050405020304" pitchFamily="18" charset="0"/>
                <a:cs typeface="Times New Roman" panose="02020603050405020304" pitchFamily="18" charset="0"/>
              </a:rPr>
              <a:t>(GAS)classified </a:t>
            </a:r>
            <a:r>
              <a:rPr lang="en-US" sz="3600" dirty="0">
                <a:latin typeface="Times New Roman" panose="02020603050405020304" pitchFamily="18" charset="0"/>
                <a:cs typeface="Times New Roman" panose="02020603050405020304" pitchFamily="18" charset="0"/>
              </a:rPr>
              <a:t>into three stages namely:</a:t>
            </a:r>
          </a:p>
          <a:p>
            <a:pPr>
              <a:buFont typeface="Wingdings" pitchFamily="2" charset="2"/>
              <a:buChar char="Ø"/>
            </a:pPr>
            <a:r>
              <a:rPr lang="en-US" sz="3600" b="1" dirty="0">
                <a:latin typeface="Times New Roman" panose="02020603050405020304" pitchFamily="18" charset="0"/>
                <a:cs typeface="Times New Roman" panose="02020603050405020304" pitchFamily="18" charset="0"/>
              </a:rPr>
              <a:t>Alarming stage </a:t>
            </a:r>
            <a:r>
              <a:rPr lang="en-US" sz="3600" dirty="0">
                <a:latin typeface="Times New Roman" panose="02020603050405020304" pitchFamily="18" charset="0"/>
                <a:cs typeface="Times New Roman" panose="02020603050405020304" pitchFamily="18" charset="0"/>
              </a:rPr>
              <a:t>whereby here is warning of a stressor and taking action to avoid it.</a:t>
            </a:r>
          </a:p>
          <a:p>
            <a:pPr>
              <a:buFont typeface="Wingdings" pitchFamily="2" charset="2"/>
              <a:buChar char="Ø"/>
            </a:pPr>
            <a:r>
              <a:rPr lang="en-US" sz="3600" b="1" dirty="0">
                <a:latin typeface="Times New Roman" panose="02020603050405020304" pitchFamily="18" charset="0"/>
                <a:cs typeface="Times New Roman" panose="02020603050405020304" pitchFamily="18" charset="0"/>
              </a:rPr>
              <a:t>Resistance stage </a:t>
            </a:r>
            <a:r>
              <a:rPr lang="en-US" sz="3600" dirty="0">
                <a:latin typeface="Times New Roman" panose="02020603050405020304" pitchFamily="18" charset="0"/>
                <a:cs typeface="Times New Roman" panose="02020603050405020304" pitchFamily="18" charset="0"/>
              </a:rPr>
              <a:t>where an individual tends to cope with the stress.</a:t>
            </a:r>
          </a:p>
          <a:p>
            <a:pPr>
              <a:buFont typeface="Wingdings" pitchFamily="2" charset="2"/>
              <a:buChar char="Ø"/>
            </a:pPr>
            <a:r>
              <a:rPr lang="en-US" sz="3600" b="1" dirty="0">
                <a:latin typeface="Times New Roman" panose="02020603050405020304" pitchFamily="18" charset="0"/>
                <a:cs typeface="Times New Roman" panose="02020603050405020304" pitchFamily="18" charset="0"/>
              </a:rPr>
              <a:t>Exhaustion stage </a:t>
            </a:r>
            <a:r>
              <a:rPr lang="en-US" sz="3600" dirty="0">
                <a:latin typeface="Times New Roman" panose="02020603050405020304" pitchFamily="18" charset="0"/>
                <a:cs typeface="Times New Roman" panose="02020603050405020304" pitchFamily="18" charset="0"/>
              </a:rPr>
              <a:t>where one is overwhelmed by stress and thus goes over to crisis</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6B4456B-1B6A-4C37-BD2C-7954FDCE7051}"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16794127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Characteristics for stress Adaptation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Have </a:t>
            </a:r>
            <a:r>
              <a:rPr lang="en-US" sz="3600" b="1" dirty="0">
                <a:latin typeface="Times New Roman" panose="02020603050405020304" pitchFamily="18" charset="0"/>
                <a:cs typeface="Times New Roman" panose="02020603050405020304" pitchFamily="18" charset="0"/>
              </a:rPr>
              <a:t>commitment</a:t>
            </a:r>
            <a:r>
              <a:rPr lang="en-US" sz="3600" dirty="0">
                <a:latin typeface="Times New Roman" panose="02020603050405020304" pitchFamily="18" charset="0"/>
                <a:cs typeface="Times New Roman" panose="02020603050405020304" pitchFamily="18" charset="0"/>
              </a:rPr>
              <a:t> and see stress as important and </a:t>
            </a:r>
            <a:r>
              <a:rPr lang="en-US" sz="3600" dirty="0" smtClean="0">
                <a:latin typeface="Times New Roman" panose="02020603050405020304" pitchFamily="18" charset="0"/>
                <a:cs typeface="Times New Roman" panose="02020603050405020304" pitchFamily="18" charset="0"/>
              </a:rPr>
              <a:t>meaningful </a:t>
            </a:r>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Challenge</a:t>
            </a:r>
            <a:r>
              <a:rPr lang="en-US" sz="3600" dirty="0">
                <a:latin typeface="Times New Roman" panose="02020603050405020304" pitchFamily="18" charset="0"/>
                <a:cs typeface="Times New Roman" panose="02020603050405020304" pitchFamily="18" charset="0"/>
              </a:rPr>
              <a:t> in that they see stress as an incentive rather than a </a:t>
            </a:r>
            <a:r>
              <a:rPr lang="en-US" sz="3600" dirty="0" smtClean="0">
                <a:latin typeface="Times New Roman" panose="02020603050405020304" pitchFamily="18" charset="0"/>
                <a:cs typeface="Times New Roman" panose="02020603050405020304" pitchFamily="18" charset="0"/>
              </a:rPr>
              <a:t>threat</a:t>
            </a:r>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Control</a:t>
            </a:r>
            <a:r>
              <a:rPr lang="en-US" sz="3600" dirty="0">
                <a:latin typeface="Times New Roman" panose="02020603050405020304" pitchFamily="18" charset="0"/>
                <a:cs typeface="Times New Roman" panose="02020603050405020304" pitchFamily="18" charset="0"/>
              </a:rPr>
              <a:t> in that they are very optimistic about stress.</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11CE8D8-E134-471D-B309-26A24EBF8B6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0823707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Methods of coping with stress</a:t>
            </a:r>
          </a:p>
        </p:txBody>
      </p:sp>
      <p:sp>
        <p:nvSpPr>
          <p:cNvPr id="3" name="Content Placeholder 2"/>
          <p:cNvSpPr>
            <a:spLocks noGrp="1"/>
          </p:cNvSpPr>
          <p:nvPr>
            <p:ph idx="1"/>
          </p:nvPr>
        </p:nvSpPr>
        <p:spPr/>
        <p:txBody>
          <a:bodyPr>
            <a:noAutofit/>
          </a:bodyPr>
          <a:lstStyle/>
          <a:p>
            <a:pPr>
              <a:buNone/>
            </a:pPr>
            <a:r>
              <a:rPr lang="en-US" sz="3600" b="1" dirty="0">
                <a:latin typeface="Times New Roman" panose="02020603050405020304" pitchFamily="18" charset="0"/>
                <a:cs typeface="Times New Roman" panose="02020603050405020304" pitchFamily="18" charset="0"/>
              </a:rPr>
              <a:t>Emotional focused coping</a:t>
            </a:r>
          </a:p>
          <a:p>
            <a:r>
              <a:rPr lang="en-US" sz="3600" dirty="0">
                <a:latin typeface="Times New Roman" panose="02020603050405020304" pitchFamily="18" charset="0"/>
                <a:cs typeface="Times New Roman" panose="02020603050405020304" pitchFamily="18" charset="0"/>
              </a:rPr>
              <a:t>An individual tries to manage his/her own emotions by accepting </a:t>
            </a:r>
            <a:r>
              <a:rPr lang="en-US" sz="3600" dirty="0" smtClean="0">
                <a:latin typeface="Times New Roman" panose="02020603050405020304" pitchFamily="18" charset="0"/>
                <a:cs typeface="Times New Roman" panose="02020603050405020304" pitchFamily="18" charset="0"/>
              </a:rPr>
              <a:t>that there is </a:t>
            </a:r>
            <a:r>
              <a:rPr lang="en-US" sz="3600" dirty="0">
                <a:latin typeface="Times New Roman" panose="02020603050405020304" pitchFamily="18" charset="0"/>
                <a:cs typeface="Times New Roman" panose="02020603050405020304" pitchFamily="18" charset="0"/>
              </a:rPr>
              <a:t>a problem e.g. by crying and accepting you have a problem</a:t>
            </a:r>
          </a:p>
          <a:p>
            <a:pPr>
              <a:buNone/>
            </a:pPr>
            <a:r>
              <a:rPr lang="en-US" sz="3600" b="1" dirty="0">
                <a:latin typeface="Times New Roman" panose="02020603050405020304" pitchFamily="18" charset="0"/>
                <a:cs typeface="Times New Roman" panose="02020603050405020304" pitchFamily="18" charset="0"/>
              </a:rPr>
              <a:t>Problem focused coping</a:t>
            </a:r>
          </a:p>
          <a:p>
            <a:r>
              <a:rPr lang="en-US" sz="3600" dirty="0">
                <a:latin typeface="Times New Roman" panose="02020603050405020304" pitchFamily="18" charset="0"/>
                <a:cs typeface="Times New Roman" panose="02020603050405020304" pitchFamily="18" charset="0"/>
              </a:rPr>
              <a:t>Through the use of support system, the individual modifies stress by identifying adequate support from self and close friends in order to solve the problem.</a:t>
            </a:r>
          </a:p>
          <a:p>
            <a:pPr>
              <a:buNone/>
            </a:pPr>
            <a:endParaRPr lang="en-US" sz="3600" b="1"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81A81C-A6EE-4C48-85B8-7754F3683C04}"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129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36871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 </a:t>
            </a:r>
            <a:br>
              <a:rPr lang="en-US" dirty="0" smtClean="0"/>
            </a:br>
            <a:r>
              <a:rPr lang="en-US" b="1" dirty="0" smtClean="0">
                <a:latin typeface="Times New Roman" panose="02020603050405020304" pitchFamily="18" charset="0"/>
                <a:cs typeface="Times New Roman" panose="02020603050405020304" pitchFamily="18" charset="0"/>
              </a:rPr>
              <a:t>Fields </a:t>
            </a:r>
            <a:r>
              <a:rPr lang="en-US" b="1" dirty="0">
                <a:latin typeface="Times New Roman" panose="02020603050405020304" pitchFamily="18" charset="0"/>
                <a:cs typeface="Times New Roman" panose="02020603050405020304" pitchFamily="18" charset="0"/>
              </a:rPr>
              <a:t>of psychology</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The field of psychology is divided into two main field;</a:t>
            </a:r>
          </a:p>
          <a:p>
            <a:pPr>
              <a:buFontTx/>
              <a:buChar char="-"/>
            </a:pPr>
            <a:r>
              <a:rPr lang="en-US" sz="3600" dirty="0" smtClean="0">
                <a:latin typeface="Times New Roman" panose="02020603050405020304" pitchFamily="18" charset="0"/>
                <a:cs typeface="Times New Roman" panose="02020603050405020304" pitchFamily="18" charset="0"/>
              </a:rPr>
              <a:t>Biological Psychology</a:t>
            </a:r>
          </a:p>
          <a:p>
            <a:pPr>
              <a:buFontTx/>
              <a:buChar char="-"/>
            </a:pPr>
            <a:r>
              <a:rPr lang="en-US" sz="3600" dirty="0" smtClean="0">
                <a:latin typeface="Times New Roman" panose="02020603050405020304" pitchFamily="18" charset="0"/>
                <a:cs typeface="Times New Roman" panose="02020603050405020304" pitchFamily="18" charset="0"/>
              </a:rPr>
              <a:t>Applied Psychology</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BCBD1A2-F540-49BD-B280-782C52D2F98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48610826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sz="3600" b="1" dirty="0">
                <a:latin typeface="Times New Roman" panose="02020603050405020304" pitchFamily="18" charset="0"/>
                <a:cs typeface="Times New Roman" panose="02020603050405020304" pitchFamily="18" charset="0"/>
              </a:rPr>
              <a:t>Social support</a:t>
            </a:r>
          </a:p>
          <a:p>
            <a:r>
              <a:rPr lang="en-US" sz="3600" dirty="0">
                <a:latin typeface="Times New Roman" panose="02020603050405020304" pitchFamily="18" charset="0"/>
                <a:cs typeface="Times New Roman" panose="02020603050405020304" pitchFamily="18" charset="0"/>
              </a:rPr>
              <a:t>The ability to express a problem by getting support from family and friends</a:t>
            </a:r>
          </a:p>
          <a:p>
            <a:pPr>
              <a:buNone/>
            </a:pP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B960AB5-75C6-494B-BE82-79BFF7BE323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18298693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83771"/>
          </a:xfrm>
        </p:spPr>
        <p:txBody>
          <a:bodyPr>
            <a:normAutofit/>
          </a:bodyPr>
          <a:lstStyle/>
          <a:p>
            <a:r>
              <a:rPr lang="en-US" dirty="0"/>
              <a:t>Management of stress</a:t>
            </a:r>
          </a:p>
        </p:txBody>
      </p:sp>
      <p:sp>
        <p:nvSpPr>
          <p:cNvPr id="3" name="Content Placeholder 2"/>
          <p:cNvSpPr>
            <a:spLocks noGrp="1"/>
          </p:cNvSpPr>
          <p:nvPr>
            <p:ph idx="1"/>
          </p:nvPr>
        </p:nvSpPr>
        <p:spPr>
          <a:xfrm>
            <a:off x="838200" y="1049867"/>
            <a:ext cx="10515600" cy="5127096"/>
          </a:xfrm>
        </p:spPr>
        <p:txBody>
          <a:bodyPr>
            <a:noAutofit/>
          </a:bodyPr>
          <a:lstStyle/>
          <a:p>
            <a:pPr marL="341313" indent="-341313">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Times New Roman" panose="02020603050405020304" pitchFamily="18" charset="0"/>
                <a:cs typeface="Times New Roman" panose="02020603050405020304" pitchFamily="18" charset="0"/>
              </a:rPr>
              <a:t>Four A’s-</a:t>
            </a:r>
            <a:r>
              <a:rPr lang="en-US" sz="3200" b="1" dirty="0">
                <a:solidFill>
                  <a:srgbClr val="FF0000"/>
                </a:solidFill>
                <a:latin typeface="Times New Roman" panose="02020603050405020304" pitchFamily="18" charset="0"/>
                <a:cs typeface="Times New Roman" panose="02020603050405020304" pitchFamily="18" charset="0"/>
              </a:rPr>
              <a:t>A</a:t>
            </a:r>
            <a:r>
              <a:rPr lang="en-US" sz="3200" dirty="0">
                <a:solidFill>
                  <a:srgbClr val="000000"/>
                </a:solidFill>
                <a:latin typeface="Times New Roman" panose="02020603050405020304" pitchFamily="18" charset="0"/>
                <a:cs typeface="Times New Roman" panose="02020603050405020304" pitchFamily="18" charset="0"/>
              </a:rPr>
              <a:t>void, </a:t>
            </a:r>
            <a:r>
              <a:rPr lang="en-US" sz="3200" b="1" dirty="0">
                <a:solidFill>
                  <a:srgbClr val="FF0000"/>
                </a:solidFill>
                <a:latin typeface="Times New Roman" panose="02020603050405020304" pitchFamily="18" charset="0"/>
                <a:cs typeface="Times New Roman" panose="02020603050405020304" pitchFamily="18" charset="0"/>
              </a:rPr>
              <a:t>A</a:t>
            </a:r>
            <a:r>
              <a:rPr lang="en-US" sz="3200" dirty="0">
                <a:solidFill>
                  <a:srgbClr val="000000"/>
                </a:solidFill>
                <a:latin typeface="Times New Roman" panose="02020603050405020304" pitchFamily="18" charset="0"/>
                <a:cs typeface="Times New Roman" panose="02020603050405020304" pitchFamily="18" charset="0"/>
              </a:rPr>
              <a:t>lter, </a:t>
            </a:r>
            <a:r>
              <a:rPr lang="en-US" sz="3200" b="1" dirty="0">
                <a:solidFill>
                  <a:srgbClr val="FF0000"/>
                </a:solidFill>
                <a:latin typeface="Times New Roman" panose="02020603050405020304" pitchFamily="18" charset="0"/>
                <a:cs typeface="Times New Roman" panose="02020603050405020304" pitchFamily="18" charset="0"/>
              </a:rPr>
              <a:t>A</a:t>
            </a:r>
            <a:r>
              <a:rPr lang="en-US" sz="3200" dirty="0">
                <a:solidFill>
                  <a:srgbClr val="000000"/>
                </a:solidFill>
                <a:latin typeface="Times New Roman" panose="02020603050405020304" pitchFamily="18" charset="0"/>
                <a:cs typeface="Times New Roman" panose="02020603050405020304" pitchFamily="18" charset="0"/>
              </a:rPr>
              <a:t>dapt and </a:t>
            </a:r>
            <a:r>
              <a:rPr lang="en-US" sz="3200" b="1" dirty="0">
                <a:solidFill>
                  <a:srgbClr val="FF0000"/>
                </a:solidFill>
                <a:latin typeface="Times New Roman" panose="02020603050405020304" pitchFamily="18" charset="0"/>
                <a:cs typeface="Times New Roman" panose="02020603050405020304" pitchFamily="18" charset="0"/>
              </a:rPr>
              <a:t>A</a:t>
            </a:r>
            <a:r>
              <a:rPr lang="en-US" sz="3200" dirty="0">
                <a:solidFill>
                  <a:srgbClr val="000000"/>
                </a:solidFill>
                <a:latin typeface="Times New Roman" panose="02020603050405020304" pitchFamily="18" charset="0"/>
                <a:cs typeface="Times New Roman" panose="02020603050405020304" pitchFamily="18" charset="0"/>
              </a:rPr>
              <a:t>ccept</a:t>
            </a:r>
          </a:p>
          <a:p>
            <a:pPr marL="341313" indent="-341313">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Times New Roman" panose="02020603050405020304" pitchFamily="18" charset="0"/>
                <a:cs typeface="Times New Roman" panose="02020603050405020304" pitchFamily="18" charset="0"/>
              </a:rPr>
              <a:t>Relaxation</a:t>
            </a:r>
          </a:p>
          <a:p>
            <a:pPr marL="341313" indent="-341313">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Times New Roman" panose="02020603050405020304" pitchFamily="18" charset="0"/>
                <a:cs typeface="Times New Roman" panose="02020603050405020304" pitchFamily="18" charset="0"/>
              </a:rPr>
              <a:t>Aromatherapy.</a:t>
            </a:r>
          </a:p>
          <a:p>
            <a:pPr marL="341313" indent="-341313">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Times New Roman" panose="02020603050405020304" pitchFamily="18" charset="0"/>
                <a:cs typeface="Times New Roman" panose="02020603050405020304" pitchFamily="18" charset="0"/>
              </a:rPr>
              <a:t>Loving and being loved.</a:t>
            </a:r>
          </a:p>
          <a:p>
            <a:pPr marL="341313" indent="-341313">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Times New Roman" panose="02020603050405020304" pitchFamily="18" charset="0"/>
                <a:cs typeface="Times New Roman" panose="02020603050405020304" pitchFamily="18" charset="0"/>
              </a:rPr>
              <a:t>Engaging in sexual activities-release of endorphins.</a:t>
            </a:r>
          </a:p>
          <a:p>
            <a:pPr marL="341313" indent="-341313">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Times New Roman" panose="02020603050405020304" pitchFamily="18" charset="0"/>
                <a:cs typeface="Times New Roman" panose="02020603050405020304" pitchFamily="18" charset="0"/>
              </a:rPr>
              <a:t>Physical activity-engages the mind.</a:t>
            </a:r>
          </a:p>
          <a:p>
            <a:pPr marL="341313" indent="-341313">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Times New Roman" panose="02020603050405020304" pitchFamily="18" charset="0"/>
                <a:cs typeface="Times New Roman" panose="02020603050405020304" pitchFamily="18" charset="0"/>
              </a:rPr>
              <a:t>Sleeping –but not excess</a:t>
            </a:r>
          </a:p>
          <a:p>
            <a:pPr marL="341313" indent="-341313">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Times New Roman" panose="02020603050405020304" pitchFamily="18" charset="0"/>
                <a:cs typeface="Times New Roman" panose="02020603050405020304" pitchFamily="18" charset="0"/>
              </a:rPr>
              <a:t>Reflexology</a:t>
            </a:r>
          </a:p>
          <a:p>
            <a:pPr marL="341313" indent="-341313">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Times New Roman" panose="02020603050405020304" pitchFamily="18" charset="0"/>
                <a:cs typeface="Times New Roman" panose="02020603050405020304" pitchFamily="18" charset="0"/>
              </a:rPr>
              <a:t>Acupuncture</a:t>
            </a:r>
          </a:p>
          <a:p>
            <a:pPr marL="341313" indent="-341313">
              <a:spcBef>
                <a:spcPts val="800"/>
              </a:spcBef>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Times New Roman" panose="02020603050405020304" pitchFamily="18" charset="0"/>
                <a:cs typeface="Times New Roman" panose="02020603050405020304" pitchFamily="18" charset="0"/>
              </a:rPr>
              <a:t>Use of drugs e.g. </a:t>
            </a:r>
            <a:r>
              <a:rPr lang="en-US" sz="3200" dirty="0" err="1">
                <a:solidFill>
                  <a:srgbClr val="000000"/>
                </a:solidFill>
                <a:latin typeface="Times New Roman" panose="02020603050405020304" pitchFamily="18" charset="0"/>
                <a:cs typeface="Times New Roman" panose="02020603050405020304" pitchFamily="18" charset="0"/>
              </a:rPr>
              <a:t>antidepressants,axiolytics</a:t>
            </a:r>
            <a:r>
              <a:rPr lang="en-US" sz="3200" dirty="0">
                <a:solidFill>
                  <a:srgbClr val="000000"/>
                </a:solidFill>
                <a:latin typeface="Times New Roman" panose="02020603050405020304" pitchFamily="18" charset="0"/>
                <a:cs typeface="Times New Roman" panose="02020603050405020304" pitchFamily="18" charset="0"/>
              </a:rPr>
              <a:t> hypnotics </a:t>
            </a:r>
            <a:r>
              <a:rPr lang="en-US" sz="3200" dirty="0" err="1">
                <a:solidFill>
                  <a:srgbClr val="000000"/>
                </a:solidFill>
                <a:latin typeface="Times New Roman" panose="02020603050405020304" pitchFamily="18" charset="0"/>
                <a:cs typeface="Times New Roman" panose="02020603050405020304" pitchFamily="18" charset="0"/>
              </a:rPr>
              <a:t>etc</a:t>
            </a:r>
            <a:endParaRPr lang="en-US" sz="3200" dirty="0">
              <a:solidFill>
                <a:srgbClr val="000000"/>
              </a:solidFill>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86EDE42-2742-48B3-86C6-D89551613D6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51678514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62148"/>
          </a:xfrm>
        </p:spPr>
        <p:txBody>
          <a:bodyPr/>
          <a:lstStyle/>
          <a:p>
            <a:r>
              <a:rPr lang="en-US" dirty="0"/>
              <a:t>CRISIS</a:t>
            </a:r>
          </a:p>
        </p:txBody>
      </p:sp>
      <p:sp>
        <p:nvSpPr>
          <p:cNvPr id="3" name="Content Placeholder 2"/>
          <p:cNvSpPr>
            <a:spLocks noGrp="1"/>
          </p:cNvSpPr>
          <p:nvPr>
            <p:ph idx="1"/>
          </p:nvPr>
        </p:nvSpPr>
        <p:spPr>
          <a:xfrm>
            <a:off x="838200" y="862149"/>
            <a:ext cx="10515600" cy="5314814"/>
          </a:xfrm>
        </p:spPr>
        <p:txBody>
          <a:bodyPr>
            <a:noAutofit/>
          </a:bodyPr>
          <a:lstStyle/>
          <a:p>
            <a:r>
              <a:rPr lang="en-US" sz="3200" dirty="0">
                <a:latin typeface="Times New Roman" panose="02020603050405020304" pitchFamily="18" charset="0"/>
                <a:cs typeface="Times New Roman" panose="02020603050405020304" pitchFamily="18" charset="0"/>
              </a:rPr>
              <a:t>Is a situation when the stress exceeds the adaptive capacities of a person or group</a:t>
            </a:r>
          </a:p>
          <a:p>
            <a:pPr>
              <a:buNone/>
            </a:pPr>
            <a:r>
              <a:rPr lang="en-US" sz="3200" b="1" u="sng" dirty="0">
                <a:latin typeface="Times New Roman" panose="02020603050405020304" pitchFamily="18" charset="0"/>
                <a:cs typeface="Times New Roman" panose="02020603050405020304" pitchFamily="18" charset="0"/>
              </a:rPr>
              <a:t>Types of crisis</a:t>
            </a:r>
          </a:p>
          <a:p>
            <a:r>
              <a:rPr lang="en-US" sz="3200" b="1" dirty="0">
                <a:solidFill>
                  <a:srgbClr val="000000"/>
                </a:solidFill>
                <a:latin typeface="Times New Roman" panose="02020603050405020304" pitchFamily="18" charset="0"/>
                <a:cs typeface="Times New Roman" panose="02020603050405020304" pitchFamily="18" charset="0"/>
              </a:rPr>
              <a:t>1.Maturational crisis-</a:t>
            </a:r>
            <a:r>
              <a:rPr lang="en-US" sz="3200" dirty="0">
                <a:solidFill>
                  <a:srgbClr val="000000"/>
                </a:solidFill>
                <a:latin typeface="Times New Roman" panose="02020603050405020304" pitchFamily="18" charset="0"/>
                <a:cs typeface="Times New Roman" panose="02020603050405020304" pitchFamily="18" charset="0"/>
              </a:rPr>
              <a:t>any</a:t>
            </a: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event that is related to the normal growth and development process e.g. adolescent crisis, mid age crisis </a:t>
            </a:r>
            <a:r>
              <a:rPr lang="en-US" sz="3200" dirty="0" err="1">
                <a:solidFill>
                  <a:srgbClr val="000000"/>
                </a:solidFill>
                <a:latin typeface="Times New Roman" panose="02020603050405020304" pitchFamily="18" charset="0"/>
                <a:cs typeface="Times New Roman" panose="02020603050405020304" pitchFamily="18" charset="0"/>
              </a:rPr>
              <a:t>etc</a:t>
            </a:r>
            <a:endParaRPr lang="en-US" sz="3200" dirty="0">
              <a:solidFill>
                <a:srgbClr val="000000"/>
              </a:solidFill>
              <a:latin typeface="Times New Roman" panose="02020603050405020304" pitchFamily="18" charset="0"/>
              <a:cs typeface="Times New Roman" panose="02020603050405020304" pitchFamily="18" charset="0"/>
            </a:endParaRPr>
          </a:p>
          <a:p>
            <a:pPr marL="342900" indent="-341313">
              <a:spcBef>
                <a:spcPts val="8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3200" b="1" dirty="0">
                <a:solidFill>
                  <a:srgbClr val="000000"/>
                </a:solidFill>
                <a:latin typeface="Times New Roman" panose="02020603050405020304" pitchFamily="18" charset="0"/>
                <a:cs typeface="Times New Roman" panose="02020603050405020304" pitchFamily="18" charset="0"/>
              </a:rPr>
              <a:t>2.Situational crisis</a:t>
            </a:r>
            <a:r>
              <a:rPr lang="en-US" sz="3200" dirty="0">
                <a:solidFill>
                  <a:srgbClr val="000000"/>
                </a:solidFill>
                <a:latin typeface="Times New Roman" panose="02020603050405020304" pitchFamily="18" charset="0"/>
                <a:cs typeface="Times New Roman" panose="02020603050405020304" pitchFamily="18" charset="0"/>
              </a:rPr>
              <a:t>-events that are precipitated by anticipated stress e.g. death of loved ones, mental illnesses </a:t>
            </a:r>
            <a:r>
              <a:rPr lang="en-US" sz="3200" dirty="0" err="1">
                <a:solidFill>
                  <a:srgbClr val="000000"/>
                </a:solidFill>
                <a:latin typeface="Times New Roman" panose="02020603050405020304" pitchFamily="18" charset="0"/>
                <a:cs typeface="Times New Roman" panose="02020603050405020304" pitchFamily="18" charset="0"/>
              </a:rPr>
              <a:t>etc</a:t>
            </a:r>
            <a:endParaRPr lang="en-US" sz="3200" dirty="0">
              <a:solidFill>
                <a:srgbClr val="000000"/>
              </a:solidFill>
              <a:latin typeface="Times New Roman" panose="02020603050405020304" pitchFamily="18" charset="0"/>
              <a:cs typeface="Times New Roman" panose="02020603050405020304" pitchFamily="18" charset="0"/>
            </a:endParaRPr>
          </a:p>
          <a:p>
            <a:pPr marL="342900" indent="-341313">
              <a:spcBef>
                <a:spcPts val="8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3200" b="1" dirty="0">
                <a:solidFill>
                  <a:srgbClr val="000000"/>
                </a:solidFill>
                <a:latin typeface="Times New Roman" panose="02020603050405020304" pitchFamily="18" charset="0"/>
                <a:cs typeface="Times New Roman" panose="02020603050405020304" pitchFamily="18" charset="0"/>
              </a:rPr>
              <a:t>3.Social crisis</a:t>
            </a:r>
            <a:r>
              <a:rPr lang="en-US" sz="3200" dirty="0">
                <a:solidFill>
                  <a:srgbClr val="000000"/>
                </a:solidFill>
                <a:latin typeface="Times New Roman" panose="02020603050405020304" pitchFamily="18" charset="0"/>
                <a:cs typeface="Times New Roman" panose="02020603050405020304" pitchFamily="18" charset="0"/>
              </a:rPr>
              <a:t>-occur as a result of ineffective social interactions(networks).</a:t>
            </a:r>
          </a:p>
          <a:p>
            <a:pPr marL="342900" indent="-341313">
              <a:spcBef>
                <a:spcPts val="8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3200" b="1" dirty="0">
                <a:solidFill>
                  <a:srgbClr val="000000"/>
                </a:solidFill>
                <a:latin typeface="Times New Roman" panose="02020603050405020304" pitchFamily="18" charset="0"/>
                <a:cs typeface="Times New Roman" panose="02020603050405020304" pitchFamily="18" charset="0"/>
              </a:rPr>
              <a:t>4. Dispositional crisis- </a:t>
            </a:r>
            <a:r>
              <a:rPr lang="en-US" sz="3200" dirty="0">
                <a:solidFill>
                  <a:srgbClr val="000000"/>
                </a:solidFill>
                <a:latin typeface="Times New Roman" panose="02020603050405020304" pitchFamily="18" charset="0"/>
                <a:cs typeface="Times New Roman" panose="02020603050405020304" pitchFamily="18" charset="0"/>
              </a:rPr>
              <a:t>due to a problem in family or in school</a:t>
            </a:r>
            <a:endParaRPr lang="en-US" sz="3200" b="1" dirty="0">
              <a:solidFill>
                <a:srgbClr val="000000"/>
              </a:solidFill>
              <a:latin typeface="Times New Roman" panose="02020603050405020304" pitchFamily="18" charset="0"/>
              <a:cs typeface="Times New Roman" panose="02020603050405020304" pitchFamily="18" charset="0"/>
            </a:endParaRPr>
          </a:p>
          <a:p>
            <a:pPr marL="342900" indent="-341313">
              <a:spcBef>
                <a:spcPts val="800"/>
              </a:spcBef>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3200" dirty="0">
              <a:solidFill>
                <a:srgbClr val="000000"/>
              </a:solidFill>
              <a:latin typeface="Times New Roman" panose="02020603050405020304" pitchFamily="18" charset="0"/>
              <a:cs typeface="Times New Roman" panose="02020603050405020304" pitchFamily="18" charset="0"/>
            </a:endParaRPr>
          </a:p>
          <a:p>
            <a:pPr>
              <a:buNone/>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0BBEC99-7775-4895-AF57-9E8B912F505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43944524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504"/>
            <a:ext cx="10515600" cy="914400"/>
          </a:xfrm>
        </p:spPr>
        <p:txBody>
          <a:bodyPr/>
          <a:lstStyle/>
          <a:p>
            <a:r>
              <a:rPr lang="en-US" dirty="0"/>
              <a:t>Development of a crisis</a:t>
            </a:r>
          </a:p>
        </p:txBody>
      </p:sp>
      <p:sp>
        <p:nvSpPr>
          <p:cNvPr id="3" name="Content Placeholder 2"/>
          <p:cNvSpPr>
            <a:spLocks noGrp="1"/>
          </p:cNvSpPr>
          <p:nvPr>
            <p:ph idx="1"/>
          </p:nvPr>
        </p:nvSpPr>
        <p:spPr>
          <a:xfrm>
            <a:off x="838200" y="1018904"/>
            <a:ext cx="10515600" cy="5158059"/>
          </a:xfrm>
        </p:spPr>
        <p:txBody>
          <a:bodyPr>
            <a:noAutofit/>
          </a:bodyPr>
          <a:lstStyle/>
          <a:p>
            <a:pPr marL="0" indent="0">
              <a:buNone/>
            </a:pPr>
            <a:r>
              <a:rPr lang="en-US" sz="3200" b="1" dirty="0">
                <a:solidFill>
                  <a:srgbClr val="FF0000"/>
                </a:solidFill>
                <a:latin typeface="Times New Roman" panose="02020603050405020304" pitchFamily="18" charset="0"/>
                <a:cs typeface="Times New Roman" panose="02020603050405020304" pitchFamily="18" charset="0"/>
              </a:rPr>
              <a:t>Phase 1</a:t>
            </a: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person perceives a threat/stressor becomes anxious/tense, attempts to use usual problem solving techniques</a:t>
            </a:r>
          </a:p>
          <a:p>
            <a:pPr marL="0" indent="0">
              <a:buNone/>
            </a:pPr>
            <a:r>
              <a:rPr lang="en-US" sz="3200" b="1" dirty="0">
                <a:solidFill>
                  <a:srgbClr val="FF0000"/>
                </a:solidFill>
                <a:latin typeface="Times New Roman" panose="02020603050405020304" pitchFamily="18" charset="0"/>
                <a:cs typeface="Times New Roman" panose="02020603050405020304" pitchFamily="18" charset="0"/>
              </a:rPr>
              <a:t>Phase 2</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b="1" dirty="0" smtClean="0">
                <a:solidFill>
                  <a:srgbClr val="000000"/>
                </a:solidFill>
                <a:latin typeface="Times New Roman" panose="02020603050405020304" pitchFamily="18" charset="0"/>
                <a:cs typeface="Times New Roman" panose="02020603050405020304" pitchFamily="18" charset="0"/>
              </a:rPr>
              <a:t>P</a:t>
            </a:r>
            <a:r>
              <a:rPr lang="en-US" sz="3200" dirty="0" smtClean="0">
                <a:solidFill>
                  <a:srgbClr val="000000"/>
                </a:solidFill>
                <a:latin typeface="Times New Roman" panose="02020603050405020304" pitchFamily="18" charset="0"/>
                <a:cs typeface="Times New Roman" panose="02020603050405020304" pitchFamily="18" charset="0"/>
              </a:rPr>
              <a:t>erson’s </a:t>
            </a:r>
            <a:r>
              <a:rPr lang="en-US" sz="3200" dirty="0">
                <a:solidFill>
                  <a:srgbClr val="000000"/>
                </a:solidFill>
                <a:latin typeface="Times New Roman" panose="02020603050405020304" pitchFamily="18" charset="0"/>
                <a:cs typeface="Times New Roman" panose="02020603050405020304" pitchFamily="18" charset="0"/>
              </a:rPr>
              <a:t>coping mechanisms fail, causing further upset and disequilibrium</a:t>
            </a:r>
            <a:endParaRPr lang="en-US" sz="3200" dirty="0">
              <a:latin typeface="Times New Roman" panose="02020603050405020304" pitchFamily="18" charset="0"/>
              <a:cs typeface="Times New Roman" panose="02020603050405020304" pitchFamily="18" charset="0"/>
            </a:endParaRPr>
          </a:p>
          <a:p>
            <a:pPr marL="342900" indent="-341313">
              <a:lnSpc>
                <a:spcPct val="150000"/>
              </a:lnSpc>
              <a:spcBef>
                <a:spcPts val="800"/>
              </a:spcBef>
              <a:buClr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3200" b="1" dirty="0">
                <a:solidFill>
                  <a:srgbClr val="FF0000"/>
                </a:solidFill>
                <a:latin typeface="Times New Roman" panose="02020603050405020304" pitchFamily="18" charset="0"/>
                <a:cs typeface="Times New Roman" panose="02020603050405020304" pitchFamily="18" charset="0"/>
              </a:rPr>
              <a:t>Phase 3:</a:t>
            </a:r>
            <a:r>
              <a:rPr lang="en-US" sz="3200" b="1" dirty="0">
                <a:solidFill>
                  <a:srgbClr val="000000"/>
                </a:solidFill>
                <a:latin typeface="Times New Roman" panose="02020603050405020304" pitchFamily="18" charset="0"/>
                <a:cs typeface="Times New Roman" panose="02020603050405020304" pitchFamily="18" charset="0"/>
              </a:rPr>
              <a:t>P</a:t>
            </a:r>
            <a:r>
              <a:rPr lang="en-US" sz="3200" dirty="0">
                <a:solidFill>
                  <a:srgbClr val="000000"/>
                </a:solidFill>
                <a:latin typeface="Times New Roman" panose="02020603050405020304" pitchFamily="18" charset="0"/>
                <a:cs typeface="Times New Roman" panose="02020603050405020304" pitchFamily="18" charset="0"/>
              </a:rPr>
              <a:t>erson mobilizes all possible internal and </a:t>
            </a:r>
            <a:r>
              <a:rPr lang="en-US" sz="3200" dirty="0" smtClean="0">
                <a:solidFill>
                  <a:srgbClr val="000000"/>
                </a:solidFill>
                <a:latin typeface="Times New Roman" panose="02020603050405020304" pitchFamily="18" charset="0"/>
                <a:cs typeface="Times New Roman" panose="02020603050405020304" pitchFamily="18" charset="0"/>
              </a:rPr>
              <a:t>external resources </a:t>
            </a:r>
            <a:r>
              <a:rPr lang="en-US" sz="3200" dirty="0">
                <a:solidFill>
                  <a:srgbClr val="000000"/>
                </a:solidFill>
                <a:latin typeface="Times New Roman" panose="02020603050405020304" pitchFamily="18" charset="0"/>
                <a:cs typeface="Times New Roman" panose="02020603050405020304" pitchFamily="18" charset="0"/>
              </a:rPr>
              <a:t>as tension begins to build.</a:t>
            </a:r>
          </a:p>
          <a:p>
            <a:pPr marL="342900" indent="-341313">
              <a:lnSpc>
                <a:spcPct val="150000"/>
              </a:lnSpc>
              <a:spcBef>
                <a:spcPts val="800"/>
              </a:spcBef>
              <a:buClrTx/>
              <a:buFontTx/>
              <a:buNone/>
              <a:tabLst>
                <a:tab pos="342900" algn="l"/>
                <a:tab pos="912813" algn="l"/>
                <a:tab pos="1827213" algn="l"/>
                <a:tab pos="2741613" algn="l"/>
                <a:tab pos="3656013" algn="l"/>
                <a:tab pos="4570413" algn="l"/>
                <a:tab pos="5484813" algn="l"/>
                <a:tab pos="6399213" algn="l"/>
                <a:tab pos="7313613" algn="l"/>
                <a:tab pos="8228013" algn="l"/>
                <a:tab pos="9142413" algn="l"/>
                <a:tab pos="10056813" algn="l"/>
              </a:tabLst>
            </a:pPr>
            <a:r>
              <a:rPr lang="en-US" sz="3200" b="1" dirty="0">
                <a:solidFill>
                  <a:srgbClr val="FF0000"/>
                </a:solidFill>
                <a:latin typeface="Times New Roman" panose="02020603050405020304" pitchFamily="18" charset="0"/>
                <a:cs typeface="Times New Roman" panose="02020603050405020304" pitchFamily="18" charset="0"/>
              </a:rPr>
              <a:t>Phase 4</a:t>
            </a:r>
            <a:r>
              <a:rPr lang="en-US" sz="3200" b="1" dirty="0" smtClean="0">
                <a:solidFill>
                  <a:srgbClr val="FF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Failure </a:t>
            </a:r>
            <a:r>
              <a:rPr lang="en-US" sz="3200" dirty="0">
                <a:solidFill>
                  <a:srgbClr val="000000"/>
                </a:solidFill>
                <a:latin typeface="Times New Roman" panose="02020603050405020304" pitchFamily="18" charset="0"/>
                <a:cs typeface="Times New Roman" panose="02020603050405020304" pitchFamily="18" charset="0"/>
              </a:rPr>
              <a:t>to resolve the problem leads to a state of disorganization, immobilization, anxiety or depression.</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524EB0-7012-4955-ADA4-79E363C8197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44222599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Crisis intervention</a:t>
            </a:r>
          </a:p>
        </p:txBody>
      </p:sp>
      <p:sp>
        <p:nvSpPr>
          <p:cNvPr id="3" name="Content Placeholder 2"/>
          <p:cNvSpPr>
            <a:spLocks noGrp="1"/>
          </p:cNvSpPr>
          <p:nvPr>
            <p:ph idx="1"/>
          </p:nvPr>
        </p:nvSpPr>
        <p:spPr/>
        <p:txBody>
          <a:bodyPr>
            <a:normAutofit/>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b="1" i="1" dirty="0" err="1">
                <a:solidFill>
                  <a:srgbClr val="000000"/>
                </a:solidFill>
                <a:latin typeface="Times New Roman" panose="02020603050405020304" pitchFamily="18" charset="0"/>
                <a:cs typeface="Times New Roman" panose="02020603050405020304" pitchFamily="18" charset="0"/>
              </a:rPr>
              <a:t>Def</a:t>
            </a:r>
            <a:r>
              <a:rPr lang="en-US" sz="3600" b="1" i="1" dirty="0">
                <a:solidFill>
                  <a:srgbClr val="000000"/>
                </a:solidFill>
                <a:latin typeface="Times New Roman" panose="02020603050405020304" pitchFamily="18" charset="0"/>
                <a:cs typeface="Times New Roman" panose="02020603050405020304" pitchFamily="18" charset="0"/>
              </a:rPr>
              <a:t>: </a:t>
            </a:r>
            <a:r>
              <a:rPr lang="en-US" sz="3600" dirty="0">
                <a:solidFill>
                  <a:srgbClr val="000000"/>
                </a:solidFill>
                <a:latin typeface="Times New Roman" panose="02020603050405020304" pitchFamily="18" charset="0"/>
                <a:cs typeface="Times New Roman" panose="02020603050405020304" pitchFamily="18" charset="0"/>
              </a:rPr>
              <a:t>An acute temporary entry into the life situation of an individual, group or family during a period of crisis.</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dirty="0">
                <a:solidFill>
                  <a:srgbClr val="000000"/>
                </a:solidFill>
                <a:latin typeface="Times New Roman" panose="02020603050405020304" pitchFamily="18" charset="0"/>
                <a:cs typeface="Times New Roman" panose="02020603050405020304" pitchFamily="18" charset="0"/>
              </a:rPr>
              <a:t>An attempt to resolve an immediate crisis when a person is in a problem and his/her normal coping mechanisms can’t work out.</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D2C55A-EC10-414C-9F1F-552C1759225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9650481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1886"/>
            <a:ext cx="10515600" cy="5785077"/>
          </a:xfrm>
        </p:spPr>
        <p:txBody>
          <a:bodyPr>
            <a:noAutofit/>
          </a:bodyPr>
          <a:lstStyle/>
          <a:p>
            <a:pPr marL="341313" indent="-341313">
              <a:spcBef>
                <a:spcPts val="8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b="1" u="sng" dirty="0">
                <a:solidFill>
                  <a:srgbClr val="000000"/>
                </a:solidFill>
                <a:latin typeface="Times New Roman" panose="02020603050405020304" pitchFamily="18" charset="0"/>
                <a:cs typeface="Times New Roman" panose="02020603050405020304" pitchFamily="18" charset="0"/>
              </a:rPr>
              <a:t>GOALS</a:t>
            </a:r>
            <a:r>
              <a:rPr lang="en-US" sz="3600" b="1" u="sng" dirty="0" smtClean="0">
                <a:solidFill>
                  <a:srgbClr val="000000"/>
                </a:solidFill>
                <a:latin typeface="Times New Roman" panose="02020603050405020304" pitchFamily="18" charset="0"/>
                <a:cs typeface="Times New Roman" panose="02020603050405020304" pitchFamily="18" charset="0"/>
              </a:rPr>
              <a:t>:</a:t>
            </a:r>
            <a:endParaRPr lang="en-US" sz="3600" b="1" u="sng" dirty="0">
              <a:solidFill>
                <a:srgbClr val="000000"/>
              </a:solidFill>
              <a:latin typeface="Times New Roman" panose="02020603050405020304" pitchFamily="18" charset="0"/>
              <a:cs typeface="Times New Roman" panose="02020603050405020304" pitchFamily="18" charset="0"/>
            </a:endParaRP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dirty="0">
                <a:solidFill>
                  <a:srgbClr val="000000"/>
                </a:solidFill>
                <a:latin typeface="Times New Roman" panose="02020603050405020304" pitchFamily="18" charset="0"/>
                <a:cs typeface="Times New Roman" panose="02020603050405020304" pitchFamily="18" charset="0"/>
              </a:rPr>
              <a:t>Reduce Emotional Stress</a:t>
            </a:r>
            <a:r>
              <a:rPr lang="en-US" sz="3600" dirty="0" smtClean="0">
                <a:solidFill>
                  <a:srgbClr val="000000"/>
                </a:solidFill>
                <a:latin typeface="Times New Roman" panose="02020603050405020304" pitchFamily="18" charset="0"/>
                <a:cs typeface="Times New Roman" panose="02020603050405020304" pitchFamily="18" charset="0"/>
              </a:rPr>
              <a:t>.</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dirty="0" smtClean="0">
                <a:solidFill>
                  <a:srgbClr val="000000"/>
                </a:solidFill>
                <a:latin typeface="Times New Roman" panose="02020603050405020304" pitchFamily="18" charset="0"/>
                <a:cs typeface="Times New Roman" panose="02020603050405020304" pitchFamily="18" charset="0"/>
              </a:rPr>
              <a:t> </a:t>
            </a:r>
            <a:r>
              <a:rPr lang="en-US" sz="3600" dirty="0">
                <a:solidFill>
                  <a:srgbClr val="000000"/>
                </a:solidFill>
                <a:latin typeface="Times New Roman" panose="02020603050405020304" pitchFamily="18" charset="0"/>
                <a:cs typeface="Times New Roman" panose="02020603050405020304" pitchFamily="18" charset="0"/>
              </a:rPr>
              <a:t>Assist victim in organizing, mobilizing all resources to resolve the problem hence prevent:</a:t>
            </a:r>
          </a:p>
          <a:p>
            <a:pPr marL="741363" lvl="1" indent="-28416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dirty="0">
                <a:solidFill>
                  <a:srgbClr val="000000"/>
                </a:solidFill>
                <a:latin typeface="Times New Roman" panose="02020603050405020304" pitchFamily="18" charset="0"/>
                <a:cs typeface="Times New Roman" panose="02020603050405020304" pitchFamily="18" charset="0"/>
              </a:rPr>
              <a:t>Hospitalization.</a:t>
            </a:r>
          </a:p>
          <a:p>
            <a:pPr marL="741363" lvl="1" indent="-284163">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dirty="0">
                <a:solidFill>
                  <a:srgbClr val="000000"/>
                </a:solidFill>
                <a:latin typeface="Times New Roman" panose="02020603050405020304" pitchFamily="18" charset="0"/>
                <a:cs typeface="Times New Roman" panose="02020603050405020304" pitchFamily="18" charset="0"/>
              </a:rPr>
              <a:t>Risk of chronic maladaptive behavior. </a:t>
            </a:r>
          </a:p>
          <a:p>
            <a:pPr marL="741363" lvl="1" indent="-284163">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dirty="0">
                <a:solidFill>
                  <a:srgbClr val="000000"/>
                </a:solidFill>
                <a:latin typeface="Times New Roman" panose="02020603050405020304" pitchFamily="18" charset="0"/>
                <a:cs typeface="Times New Roman" panose="02020603050405020304" pitchFamily="18" charset="0"/>
              </a:rPr>
              <a:t>And Promote adaptive family dynamics </a:t>
            </a:r>
            <a:endParaRPr lang="en-US" sz="3600" dirty="0" smtClean="0">
              <a:solidFill>
                <a:srgbClr val="000000"/>
              </a:solidFill>
              <a:latin typeface="Times New Roman" panose="02020603050405020304" pitchFamily="18" charset="0"/>
              <a:cs typeface="Times New Roman" panose="02020603050405020304" pitchFamily="18" charset="0"/>
            </a:endParaRPr>
          </a:p>
          <a:p>
            <a:pPr marL="341313" lvl="1"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dirty="0" smtClean="0">
                <a:solidFill>
                  <a:srgbClr val="000000"/>
                </a:solidFill>
                <a:latin typeface="Times New Roman" panose="02020603050405020304" pitchFamily="18" charset="0"/>
                <a:cs typeface="Times New Roman" panose="02020603050405020304" pitchFamily="18" charset="0"/>
              </a:rPr>
              <a:t>Restore </a:t>
            </a:r>
            <a:r>
              <a:rPr lang="en-US" sz="3600" dirty="0">
                <a:solidFill>
                  <a:srgbClr val="000000"/>
                </a:solidFill>
                <a:latin typeface="Times New Roman" panose="02020603050405020304" pitchFamily="18" charset="0"/>
                <a:cs typeface="Times New Roman" panose="02020603050405020304" pitchFamily="18" charset="0"/>
              </a:rPr>
              <a:t>the victim back to previous  or higher functioning level.</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600" dirty="0" smtClean="0">
              <a:solidFill>
                <a:srgbClr val="000000"/>
              </a:solidFill>
              <a:latin typeface="Times New Roman" panose="02020603050405020304" pitchFamily="18" charset="0"/>
              <a:cs typeface="Times New Roman" panose="02020603050405020304" pitchFamily="18" charset="0"/>
            </a:endParaRPr>
          </a:p>
          <a:p>
            <a:pPr marL="0" indent="0">
              <a:spcBef>
                <a:spcPts val="8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600" dirty="0" smtClean="0">
                <a:solidFill>
                  <a:srgbClr val="000000"/>
                </a:solidFill>
                <a:latin typeface="Times New Roman" panose="02020603050405020304" pitchFamily="18" charset="0"/>
                <a:cs typeface="Times New Roman" panose="02020603050405020304" pitchFamily="18" charset="0"/>
              </a:rPr>
              <a:t> </a:t>
            </a:r>
            <a:endParaRPr lang="en-US" sz="3600" dirty="0">
              <a:solidFill>
                <a:srgbClr val="000000"/>
              </a:solidFill>
              <a:latin typeface="Times New Roman" panose="02020603050405020304" pitchFamily="18" charset="0"/>
              <a:cs typeface="Times New Roman" panose="02020603050405020304" pitchFamily="18" charset="0"/>
            </a:endParaRP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600" dirty="0" smtClean="0">
              <a:solidFill>
                <a:srgbClr val="000000"/>
              </a:solidFill>
              <a:latin typeface="Times New Roman" panose="02020603050405020304" pitchFamily="18" charset="0"/>
              <a:cs typeface="Times New Roman" panose="02020603050405020304" pitchFamily="18" charset="0"/>
            </a:endParaRP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600" dirty="0">
              <a:solidFill>
                <a:srgbClr val="000000"/>
              </a:solidFill>
              <a:latin typeface="Times New Roman" panose="02020603050405020304" pitchFamily="18" charset="0"/>
              <a:cs typeface="Times New Roman" panose="02020603050405020304" pitchFamily="18" charset="0"/>
            </a:endParaRPr>
          </a:p>
          <a:p>
            <a:pPr marL="741363" lvl="1" indent="-284163">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3B9E424-05E1-4EF6-936C-9F75390D6E4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07322357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1"/>
            <a:ext cx="10515600" cy="1005839"/>
          </a:xfrm>
        </p:spPr>
        <p:txBody>
          <a:bodyPr/>
          <a:lstStyle/>
          <a:p>
            <a:r>
              <a:rPr lang="en-US" b="1" dirty="0">
                <a:latin typeface="Times New Roman" panose="02020603050405020304" pitchFamily="18" charset="0"/>
                <a:cs typeface="Times New Roman" panose="02020603050405020304" pitchFamily="18" charset="0"/>
              </a:rPr>
              <a:t>Nursing management of crisis</a:t>
            </a:r>
          </a:p>
        </p:txBody>
      </p:sp>
      <p:sp>
        <p:nvSpPr>
          <p:cNvPr id="3" name="Content Placeholder 2"/>
          <p:cNvSpPr>
            <a:spLocks noGrp="1"/>
          </p:cNvSpPr>
          <p:nvPr>
            <p:ph idx="1"/>
          </p:nvPr>
        </p:nvSpPr>
        <p:spPr>
          <a:xfrm>
            <a:off x="838200" y="1097280"/>
            <a:ext cx="10515600" cy="5079683"/>
          </a:xfrm>
        </p:spPr>
        <p:txBody>
          <a:bodyPr>
            <a:normAutofit/>
          </a:bodyPr>
          <a:lstStyle/>
          <a:p>
            <a:pPr marL="512763" indent="-512763">
              <a:spcBef>
                <a:spcPts val="800"/>
              </a:spcBef>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00"/>
                </a:solidFill>
                <a:latin typeface="Times New Roman" panose="02020603050405020304" pitchFamily="18" charset="0"/>
                <a:cs typeface="Times New Roman" panose="02020603050405020304" pitchFamily="18" charset="0"/>
              </a:rPr>
              <a:t>Listen actively and with concern.</a:t>
            </a:r>
          </a:p>
          <a:p>
            <a:pPr marL="512763" indent="-512763">
              <a:spcBef>
                <a:spcPts val="800"/>
              </a:spcBef>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00"/>
                </a:solidFill>
                <a:latin typeface="Times New Roman" panose="02020603050405020304" pitchFamily="18" charset="0"/>
                <a:cs typeface="Times New Roman" panose="02020603050405020304" pitchFamily="18" charset="0"/>
              </a:rPr>
              <a:t>Encourage open expression of feelings</a:t>
            </a:r>
          </a:p>
          <a:p>
            <a:pPr marL="512763" indent="-512763">
              <a:spcBef>
                <a:spcPts val="800"/>
              </a:spcBef>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00"/>
                </a:solidFill>
                <a:latin typeface="Times New Roman" panose="02020603050405020304" pitchFamily="18" charset="0"/>
                <a:cs typeface="Times New Roman" panose="02020603050405020304" pitchFamily="18" charset="0"/>
              </a:rPr>
              <a:t>Help patient/client gain understanding of the crisis.</a:t>
            </a:r>
          </a:p>
          <a:p>
            <a:pPr marL="512763" indent="-512763">
              <a:spcBef>
                <a:spcPts val="800"/>
              </a:spcBef>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00"/>
                </a:solidFill>
                <a:latin typeface="Times New Roman" panose="02020603050405020304" pitchFamily="18" charset="0"/>
                <a:cs typeface="Times New Roman" panose="02020603050405020304" pitchFamily="18" charset="0"/>
              </a:rPr>
              <a:t>Help patient/client gradually accept the reality</a:t>
            </a:r>
          </a:p>
          <a:p>
            <a:pPr marL="512763" indent="-512763">
              <a:spcBef>
                <a:spcPts val="800"/>
              </a:spcBef>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00"/>
                </a:solidFill>
                <a:latin typeface="Times New Roman" panose="02020603050405020304" pitchFamily="18" charset="0"/>
                <a:cs typeface="Times New Roman" panose="02020603050405020304" pitchFamily="18" charset="0"/>
              </a:rPr>
              <a:t>Assist p/c explore new ways of coping with problems</a:t>
            </a:r>
          </a:p>
          <a:p>
            <a:pPr marL="512763" indent="-512763">
              <a:spcBef>
                <a:spcPts val="800"/>
              </a:spcBef>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00"/>
                </a:solidFill>
                <a:latin typeface="Times New Roman" panose="02020603050405020304" pitchFamily="18" charset="0"/>
                <a:cs typeface="Times New Roman" panose="02020603050405020304" pitchFamily="18" charset="0"/>
              </a:rPr>
              <a:t>Link p/c to a social network/support system</a:t>
            </a:r>
          </a:p>
          <a:p>
            <a:pPr marL="512763" indent="-512763">
              <a:spcBef>
                <a:spcPts val="800"/>
              </a:spcBef>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00"/>
                </a:solidFill>
                <a:latin typeface="Times New Roman" panose="02020603050405020304" pitchFamily="18" charset="0"/>
                <a:cs typeface="Times New Roman" panose="02020603050405020304" pitchFamily="18" charset="0"/>
              </a:rPr>
              <a:t>Utilize problem solving techniques.</a:t>
            </a:r>
          </a:p>
          <a:p>
            <a:pPr marL="512763" indent="-512763">
              <a:spcBef>
                <a:spcPts val="800"/>
              </a:spcBef>
              <a:buFont typeface="Times New Roman" pitchFamily="16" charset="0"/>
              <a:buAutoNum type="arabicPeriod"/>
              <a:tabLst>
                <a:tab pos="1082675" algn="l"/>
                <a:tab pos="1997075" algn="l"/>
                <a:tab pos="2911475" algn="l"/>
                <a:tab pos="3825875" algn="l"/>
                <a:tab pos="4740275" algn="l"/>
                <a:tab pos="5654675" algn="l"/>
                <a:tab pos="6569075" algn="l"/>
                <a:tab pos="7483475" algn="l"/>
                <a:tab pos="8397875" algn="l"/>
                <a:tab pos="9312275" algn="l"/>
                <a:tab pos="10226675" algn="l"/>
              </a:tabLst>
            </a:pPr>
            <a:r>
              <a:rPr lang="en-US" sz="3200" dirty="0">
                <a:solidFill>
                  <a:srgbClr val="000000"/>
                </a:solidFill>
                <a:latin typeface="Times New Roman" panose="02020603050405020304" pitchFamily="18" charset="0"/>
                <a:cs typeface="Times New Roman" panose="02020603050405020304" pitchFamily="18" charset="0"/>
              </a:rPr>
              <a:t>Reinforcing newly learnt coping strategies &amp; evaluating them on follow ups after resolution of the crisis</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9C7F432-09AB-4FF0-9A1E-04BD9C9E620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61134209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Coping mechanisms including psychological defense mechanisms</a:t>
            </a:r>
            <a:br>
              <a:rPr lang="en-US" b="1" dirty="0"/>
            </a:br>
            <a:endParaRPr lang="en-US" b="1" dirty="0"/>
          </a:p>
        </p:txBody>
      </p:sp>
      <p:sp>
        <p:nvSpPr>
          <p:cNvPr id="3" name="Content Placeholder 2"/>
          <p:cNvSpPr>
            <a:spLocks noGrp="1"/>
          </p:cNvSpPr>
          <p:nvPr>
            <p:ph idx="1"/>
          </p:nvPr>
        </p:nvSpPr>
        <p:spPr>
          <a:xfrm>
            <a:off x="838200" y="1423851"/>
            <a:ext cx="10515600" cy="4753112"/>
          </a:xfrm>
        </p:spPr>
        <p:txBody>
          <a:bodyPr>
            <a:normAutofit/>
          </a:bodyPr>
          <a:lstStyle/>
          <a:p>
            <a:pPr marL="0" indent="0">
              <a:buNone/>
            </a:pPr>
            <a:endParaRPr lang="en-US" sz="3600" b="1" dirty="0" smtClean="0">
              <a:latin typeface="Times New Roman" panose="02020603050405020304" pitchFamily="18" charset="0"/>
              <a:cs typeface="Times New Roman" panose="02020603050405020304" pitchFamily="18" charset="0"/>
            </a:endParaRPr>
          </a:p>
          <a:p>
            <a:pPr marL="0" indent="0">
              <a:buNone/>
            </a:pPr>
            <a:r>
              <a:rPr lang="en-US" sz="3600" b="1" dirty="0" smtClean="0">
                <a:latin typeface="Times New Roman" panose="02020603050405020304" pitchFamily="18" charset="0"/>
                <a:cs typeface="Times New Roman" panose="02020603050405020304" pitchFamily="18" charset="0"/>
              </a:rPr>
              <a:t>Coping mechanisms;</a:t>
            </a:r>
          </a:p>
          <a:p>
            <a:pPr marL="0" indent="0">
              <a:buNone/>
            </a:pPr>
            <a:r>
              <a:rPr lang="en-US" sz="3600" dirty="0" smtClean="0">
                <a:latin typeface="Times New Roman" panose="02020603050405020304" pitchFamily="18" charset="0"/>
                <a:cs typeface="Times New Roman" panose="02020603050405020304" pitchFamily="18" charset="0"/>
              </a:rPr>
              <a:t>An </a:t>
            </a:r>
            <a:r>
              <a:rPr lang="en-US" sz="3600" dirty="0">
                <a:latin typeface="Times New Roman" panose="02020603050405020304" pitchFamily="18" charset="0"/>
                <a:cs typeface="Times New Roman" panose="02020603050405020304" pitchFamily="18" charset="0"/>
              </a:rPr>
              <a:t>adaptation to environmental stress that is based on conscious or unconscious choice and that enhances control over behavior or gives psychological comfort</a:t>
            </a:r>
            <a:r>
              <a:rPr lang="en-US" sz="3600" dirty="0" smtClean="0">
                <a:latin typeface="Times New Roman" panose="02020603050405020304" pitchFamily="18" charset="0"/>
                <a:cs typeface="Times New Roman" panose="02020603050405020304" pitchFamily="18" charset="0"/>
              </a:rPr>
              <a:t>.</a:t>
            </a:r>
            <a:endParaRPr lang="en-US" sz="3600" dirty="0" smtClean="0">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7EE2088-EDA3-4CC8-A50B-798514CE48A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93413774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568"/>
            <a:ext cx="10515600" cy="666203"/>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018903"/>
            <a:ext cx="10515600" cy="5158060"/>
          </a:xfrm>
        </p:spPr>
        <p:txBody>
          <a:bodyPr>
            <a:normAutofit/>
          </a:bodyPr>
          <a:lstStyle/>
          <a:p>
            <a:pPr>
              <a:buNone/>
            </a:pPr>
            <a:r>
              <a:rPr lang="en-US" sz="3600" b="1" dirty="0">
                <a:latin typeface="Times New Roman" panose="02020603050405020304" pitchFamily="18" charset="0"/>
                <a:cs typeface="Times New Roman" panose="02020603050405020304" pitchFamily="18" charset="0"/>
              </a:rPr>
              <a:t>Use of adequate coping mechanism</a:t>
            </a:r>
          </a:p>
          <a:p>
            <a:r>
              <a:rPr lang="en-US" sz="3600" dirty="0">
                <a:latin typeface="Times New Roman" panose="02020603050405020304" pitchFamily="18" charset="0"/>
                <a:cs typeface="Times New Roman" panose="02020603050405020304" pitchFamily="18" charset="0"/>
              </a:rPr>
              <a:t>Via the use of problem solving technique,</a:t>
            </a:r>
          </a:p>
          <a:p>
            <a:r>
              <a:rPr lang="en-US" sz="3600" dirty="0">
                <a:latin typeface="Times New Roman" panose="02020603050405020304" pitchFamily="18" charset="0"/>
                <a:cs typeface="Times New Roman" panose="02020603050405020304" pitchFamily="18" charset="0"/>
              </a:rPr>
              <a:t>Can also use previous experience in problem solving</a:t>
            </a:r>
          </a:p>
          <a:p>
            <a:r>
              <a:rPr lang="en-US" sz="3600" dirty="0">
                <a:latin typeface="Times New Roman" panose="02020603050405020304" pitchFamily="18" charset="0"/>
                <a:cs typeface="Times New Roman" panose="02020603050405020304" pitchFamily="18" charset="0"/>
              </a:rPr>
              <a:t>Turning threat into challenge</a:t>
            </a:r>
          </a:p>
          <a:p>
            <a:r>
              <a:rPr lang="en-US" sz="3600" dirty="0">
                <a:latin typeface="Times New Roman" panose="02020603050405020304" pitchFamily="18" charset="0"/>
                <a:cs typeface="Times New Roman" panose="02020603050405020304" pitchFamily="18" charset="0"/>
              </a:rPr>
              <a:t>Taking into physical activities e.g. running. </a:t>
            </a:r>
          </a:p>
          <a:p>
            <a:r>
              <a:rPr lang="en-US" sz="3600" dirty="0">
                <a:latin typeface="Times New Roman" panose="02020603050405020304" pitchFamily="18" charset="0"/>
                <a:cs typeface="Times New Roman" panose="02020603050405020304" pitchFamily="18" charset="0"/>
              </a:rPr>
              <a:t>Being proactive by anticipating stress prior it’s occurrence</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24FAE35-CFB7-4D42-B90C-D6B29036F92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30826766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Defense mechanisms</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345474"/>
            <a:ext cx="10515600" cy="4831489"/>
          </a:xfrm>
        </p:spPr>
        <p:txBody>
          <a:bodyPr>
            <a:normAutofit/>
          </a:bodyPr>
          <a:lstStyle/>
          <a:p>
            <a:pPr>
              <a:defRPr/>
            </a:pPr>
            <a:r>
              <a:rPr lang="en-US" sz="3600" dirty="0">
                <a:latin typeface="Times New Roman" panose="02020603050405020304" pitchFamily="18" charset="0"/>
                <a:cs typeface="Times New Roman" panose="02020603050405020304" pitchFamily="18" charset="0"/>
              </a:rPr>
              <a:t>Unconscious intra-psychic process. Protective in nature, it is used to relieve the anxiety and conflict arising from one's impulses and drives. </a:t>
            </a:r>
          </a:p>
          <a:p>
            <a:pPr>
              <a:defRPr/>
            </a:pPr>
            <a:r>
              <a:rPr lang="en-US" sz="3600" dirty="0">
                <a:latin typeface="Times New Roman" panose="02020603050405020304" pitchFamily="18" charset="0"/>
                <a:cs typeface="Times New Roman" panose="02020603050405020304" pitchFamily="18" charset="0"/>
              </a:rPr>
              <a:t>They distort reality in a way that makes life more comfortable and bearable.</a:t>
            </a:r>
          </a:p>
          <a:p>
            <a:pPr>
              <a:defRPr/>
            </a:pPr>
            <a:r>
              <a:rPr lang="en-US" sz="3600" dirty="0">
                <a:latin typeface="Times New Roman" panose="02020603050405020304" pitchFamily="18" charset="0"/>
                <a:cs typeface="Times New Roman" panose="02020603050405020304" pitchFamily="18" charset="0"/>
              </a:rPr>
              <a:t>They operate unconsciously so that the individual does not realize that he is being unrealistic. Sometimes they  maybe continued and becomes part of the personality. </a:t>
            </a:r>
          </a:p>
          <a:p>
            <a:pPr marL="365760" indent="-256032">
              <a:buNone/>
              <a:defRPr/>
            </a:pPr>
            <a:endParaRPr lang="en-US" sz="3600" dirty="0">
              <a:latin typeface="Times New Roman" panose="02020603050405020304" pitchFamily="18" charset="0"/>
              <a:cs typeface="Times New Roman" panose="02020603050405020304" pitchFamily="18" charset="0"/>
            </a:endParaRPr>
          </a:p>
          <a:p>
            <a:pPr marL="365760" indent="-256032">
              <a:buNone/>
              <a:defRPr/>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p>
        </p:txBody>
      </p:sp>
      <p:sp>
        <p:nvSpPr>
          <p:cNvPr id="4" name="Date Placeholder 3"/>
          <p:cNvSpPr>
            <a:spLocks noGrp="1"/>
          </p:cNvSpPr>
          <p:nvPr>
            <p:ph type="dt" sz="half" idx="10"/>
          </p:nvPr>
        </p:nvSpPr>
        <p:spPr/>
        <p:txBody>
          <a:bodyPr/>
          <a:lstStyle/>
          <a:p>
            <a:fld id="{6FB29F73-B238-45A2-BAF2-EA6FD069A37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139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6936403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Biological Psychology</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084881"/>
            <a:ext cx="10515600" cy="5092082"/>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This  study ways in which our body systems provide basis for our behavior. </a:t>
            </a:r>
          </a:p>
          <a:p>
            <a:r>
              <a:rPr lang="en-US" sz="3600" dirty="0" smtClean="0">
                <a:latin typeface="Times New Roman" panose="02020603050405020304" pitchFamily="18" charset="0"/>
                <a:cs typeface="Times New Roman" panose="02020603050405020304" pitchFamily="18" charset="0"/>
              </a:rPr>
              <a:t>Perception and sensation are concerned with how sense organs operate  and how  individuals interpret  incoming sensory information commonly used in psychiatry setting.                                                           Learning and memory involves acquiring new skills or information  and being able to remember.</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9B02FEC-CE13-441E-A327-1912D4CF4AF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68589575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38554"/>
          </a:xfrm>
        </p:spPr>
        <p:txBody>
          <a:bodyPr/>
          <a:lstStyle/>
          <a:p>
            <a:r>
              <a:rPr lang="en-US" dirty="0" smtClean="0"/>
              <a:t>Examples of Defense Mechanism</a:t>
            </a:r>
            <a:endParaRPr lang="en-US" dirty="0"/>
          </a:p>
        </p:txBody>
      </p:sp>
      <p:sp>
        <p:nvSpPr>
          <p:cNvPr id="3" name="Content Placeholder 2"/>
          <p:cNvSpPr>
            <a:spLocks noGrp="1"/>
          </p:cNvSpPr>
          <p:nvPr>
            <p:ph idx="1"/>
          </p:nvPr>
        </p:nvSpPr>
        <p:spPr>
          <a:xfrm>
            <a:off x="838200" y="738554"/>
            <a:ext cx="10515600" cy="5438409"/>
          </a:xfrm>
        </p:spPr>
        <p:txBody>
          <a:bodyPr>
            <a:noAutofit/>
          </a:bodyPr>
          <a:lstStyle/>
          <a:p>
            <a:r>
              <a:rPr lang="en-US" sz="3600" b="1" dirty="0" smtClean="0">
                <a:latin typeface="Times New Roman" panose="02020603050405020304" pitchFamily="18" charset="0"/>
                <a:cs typeface="Times New Roman" panose="02020603050405020304" pitchFamily="18" charset="0"/>
              </a:rPr>
              <a:t>(</a:t>
            </a:r>
            <a:r>
              <a:rPr lang="en-US" sz="3600" b="1" dirty="0" err="1" smtClean="0">
                <a:latin typeface="Times New Roman" panose="02020603050405020304" pitchFamily="18" charset="0"/>
                <a:cs typeface="Times New Roman" panose="02020603050405020304" pitchFamily="18" charset="0"/>
              </a:rPr>
              <a:t>i</a:t>
            </a:r>
            <a:r>
              <a:rPr lang="en-US" sz="3600" b="1" dirty="0" smtClean="0">
                <a:latin typeface="Times New Roman" panose="02020603050405020304" pitchFamily="18" charset="0"/>
                <a:cs typeface="Times New Roman" panose="02020603050405020304" pitchFamily="18" charset="0"/>
              </a:rPr>
              <a:t>) Repression</a:t>
            </a:r>
            <a:endParaRPr lang="en-US" sz="3600" b="1"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Unconscious mechanism employed by ego to keep disturbing or threatening thoughts from becoming </a:t>
            </a:r>
            <a:r>
              <a:rPr lang="en-US" sz="3600" dirty="0" smtClean="0">
                <a:latin typeface="Times New Roman" panose="02020603050405020304" pitchFamily="18" charset="0"/>
                <a:cs typeface="Times New Roman" panose="02020603050405020304" pitchFamily="18" charset="0"/>
              </a:rPr>
              <a:t>conscious</a:t>
            </a:r>
          </a:p>
          <a:p>
            <a:pPr marL="0" indent="0">
              <a:buNone/>
            </a:pPr>
            <a:r>
              <a:rPr lang="en-US" sz="3600" dirty="0" smtClean="0">
                <a:latin typeface="Times New Roman" panose="02020603050405020304" pitchFamily="18" charset="0"/>
                <a:cs typeface="Times New Roman" panose="02020603050405020304" pitchFamily="18" charset="0"/>
              </a:rPr>
              <a:t>E.g. </a:t>
            </a:r>
            <a:r>
              <a:rPr lang="en-US" sz="3600" dirty="0">
                <a:latin typeface="Times New Roman" panose="02020603050405020304" pitchFamily="18" charset="0"/>
                <a:cs typeface="Times New Roman" panose="02020603050405020304" pitchFamily="18" charset="0"/>
              </a:rPr>
              <a:t>You can't remember your father's funeral.</a:t>
            </a:r>
            <a:endParaRPr lang="en-US" sz="3600"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(ii) Repression</a:t>
            </a:r>
            <a:endParaRPr lang="en-US" sz="3600" b="1"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Burying a painful feeling or thought from awareness though it may resurface in symbolic form.</a:t>
            </a:r>
          </a:p>
          <a:p>
            <a:pPr marL="0" indent="0">
              <a:buNone/>
            </a:pPr>
            <a:r>
              <a:rPr lang="en-US" sz="3600" dirty="0" smtClean="0">
                <a:latin typeface="Times New Roman" panose="02020603050405020304" pitchFamily="18" charset="0"/>
                <a:cs typeface="Times New Roman" panose="02020603050405020304" pitchFamily="18" charset="0"/>
              </a:rPr>
              <a:t>E.g. </a:t>
            </a:r>
            <a:r>
              <a:rPr lang="en-US" sz="3600" dirty="0">
                <a:latin typeface="Times New Roman" panose="02020603050405020304" pitchFamily="18" charset="0"/>
                <a:cs typeface="Times New Roman" panose="02020603050405020304" pitchFamily="18" charset="0"/>
              </a:rPr>
              <a:t>you can’t remember your father’s </a:t>
            </a:r>
            <a:r>
              <a:rPr lang="en-US" sz="3600" dirty="0" smtClean="0">
                <a:latin typeface="Times New Roman" panose="02020603050405020304" pitchFamily="18" charset="0"/>
                <a:cs typeface="Times New Roman" panose="02020603050405020304" pitchFamily="18" charset="0"/>
              </a:rPr>
              <a:t>funeral or </a:t>
            </a:r>
            <a:r>
              <a:rPr lang="en-US" sz="3600" dirty="0"/>
              <a:t>During </a:t>
            </a:r>
            <a:r>
              <a:rPr lang="en-US" sz="3600" dirty="0">
                <a:latin typeface="Times New Roman" panose="02020603050405020304" pitchFamily="18" charset="0"/>
                <a:cs typeface="Times New Roman" panose="02020603050405020304" pitchFamily="18" charset="0"/>
              </a:rPr>
              <a:t>Oedipus complex aggressive thoughts about the same sex parents are repressed. </a:t>
            </a: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F0B3ECF-8ED6-4930-88F9-44D4C19A3B0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06913356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602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369277" y="909175"/>
            <a:ext cx="10984523" cy="5340940"/>
          </a:xfrm>
        </p:spPr>
        <p:txBody>
          <a:bodyPr>
            <a:noAutofit/>
          </a:bodyPr>
          <a:lstStyle/>
          <a:p>
            <a:r>
              <a:rPr lang="en-US" sz="3600" b="1" dirty="0">
                <a:latin typeface="Times New Roman" panose="02020603050405020304" pitchFamily="18" charset="0"/>
                <a:cs typeface="Times New Roman" panose="02020603050405020304" pitchFamily="18" charset="0"/>
              </a:rPr>
              <a:t>Denial</a:t>
            </a:r>
          </a:p>
          <a:p>
            <a:pPr marL="0" indent="0">
              <a:buNone/>
            </a:pPr>
            <a:r>
              <a:rPr lang="en-US" sz="3600" dirty="0" smtClean="0">
                <a:latin typeface="Times New Roman" panose="02020603050405020304" pitchFamily="18" charset="0"/>
                <a:cs typeface="Times New Roman" panose="02020603050405020304" pitchFamily="18" charset="0"/>
              </a:rPr>
              <a:t>Not accepting reality because it is too painful.                               E.g. </a:t>
            </a:r>
            <a:r>
              <a:rPr lang="en-US" sz="3600" dirty="0">
                <a:latin typeface="Times New Roman" panose="02020603050405020304" pitchFamily="18" charset="0"/>
                <a:cs typeface="Times New Roman" panose="02020603050405020304" pitchFamily="18" charset="0"/>
              </a:rPr>
              <a:t>you </a:t>
            </a:r>
            <a:r>
              <a:rPr lang="en-US" sz="3600" dirty="0" smtClean="0">
                <a:latin typeface="Times New Roman" panose="02020603050405020304" pitchFamily="18" charset="0"/>
                <a:cs typeface="Times New Roman" panose="02020603050405020304" pitchFamily="18" charset="0"/>
              </a:rPr>
              <a:t>are </a:t>
            </a:r>
            <a:r>
              <a:rPr lang="en-US" sz="3600" dirty="0">
                <a:latin typeface="Times New Roman" panose="02020603050405020304" pitchFamily="18" charset="0"/>
                <a:cs typeface="Times New Roman" panose="02020603050405020304" pitchFamily="18" charset="0"/>
              </a:rPr>
              <a:t>arrested for drunk driving but don’t want to believe </a:t>
            </a:r>
            <a:r>
              <a:rPr lang="en-US" sz="3600" dirty="0" smtClean="0">
                <a:latin typeface="Times New Roman" panose="02020603050405020304" pitchFamily="18" charset="0"/>
                <a:cs typeface="Times New Roman" panose="02020603050405020304" pitchFamily="18" charset="0"/>
              </a:rPr>
              <a:t>you </a:t>
            </a:r>
            <a:r>
              <a:rPr lang="en-US" sz="3600" dirty="0">
                <a:latin typeface="Times New Roman" panose="02020603050405020304" pitchFamily="18" charset="0"/>
                <a:cs typeface="Times New Roman" panose="02020603050405020304" pitchFamily="18" charset="0"/>
              </a:rPr>
              <a:t>have a problem with alcohol.</a:t>
            </a:r>
          </a:p>
          <a:p>
            <a:r>
              <a:rPr lang="en-US" sz="3600" b="1" dirty="0">
                <a:latin typeface="Times New Roman" panose="02020603050405020304" pitchFamily="18" charset="0"/>
                <a:cs typeface="Times New Roman" panose="02020603050405020304" pitchFamily="18" charset="0"/>
              </a:rPr>
              <a:t>Regression</a:t>
            </a:r>
          </a:p>
          <a:p>
            <a:pPr marL="0" indent="0">
              <a:buNone/>
            </a:pPr>
            <a:r>
              <a:rPr lang="en-US" sz="3600" dirty="0" smtClean="0">
                <a:latin typeface="Times New Roman" panose="02020603050405020304" pitchFamily="18" charset="0"/>
                <a:cs typeface="Times New Roman" panose="02020603050405020304" pitchFamily="18" charset="0"/>
              </a:rPr>
              <a:t>Reverting </a:t>
            </a:r>
            <a:r>
              <a:rPr lang="en-US" sz="3600" dirty="0">
                <a:latin typeface="Times New Roman" panose="02020603050405020304" pitchFamily="18" charset="0"/>
                <a:cs typeface="Times New Roman" panose="02020603050405020304" pitchFamily="18" charset="0"/>
              </a:rPr>
              <a:t>to an older, less mature way of handling stresses and </a:t>
            </a:r>
            <a:r>
              <a:rPr lang="en-US" sz="3600" dirty="0" smtClean="0">
                <a:latin typeface="Times New Roman" panose="02020603050405020304" pitchFamily="18" charset="0"/>
                <a:cs typeface="Times New Roman" panose="02020603050405020304" pitchFamily="18" charset="0"/>
              </a:rPr>
              <a:t>feelings.                                                                                 E.g. A </a:t>
            </a:r>
            <a:r>
              <a:rPr lang="en-US" sz="3600" dirty="0">
                <a:latin typeface="Times New Roman" panose="02020603050405020304" pitchFamily="18" charset="0"/>
                <a:cs typeface="Times New Roman" panose="02020603050405020304" pitchFamily="18" charset="0"/>
              </a:rPr>
              <a:t>child may begin to suck </a:t>
            </a: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thumb again or wet the  bed when they need to spend some time in the </a:t>
            </a:r>
            <a:r>
              <a:rPr lang="en-US" sz="3600" dirty="0" smtClean="0">
                <a:latin typeface="Times New Roman" panose="02020603050405020304" pitchFamily="18" charset="0"/>
                <a:cs typeface="Times New Roman" panose="02020603050405020304" pitchFamily="18" charset="0"/>
              </a:rPr>
              <a:t>hospital.</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1C4C0C7-C9A5-4ED0-87F2-52DB3F1AE98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85123487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62148"/>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705394"/>
            <a:ext cx="10515600" cy="5471569"/>
          </a:xfrm>
        </p:spPr>
        <p:txBody>
          <a:bodyPr>
            <a:noAutofit/>
          </a:bodyPr>
          <a:lstStyle/>
          <a:p>
            <a:r>
              <a:rPr lang="en-US" sz="3600" b="1" dirty="0">
                <a:latin typeface="Times New Roman" panose="02020603050405020304" pitchFamily="18" charset="0"/>
                <a:cs typeface="Times New Roman" panose="02020603050405020304" pitchFamily="18" charset="0"/>
              </a:rPr>
              <a:t>Projection</a:t>
            </a:r>
          </a:p>
          <a:p>
            <a:pPr marL="0" indent="0">
              <a:buNone/>
            </a:pPr>
            <a:r>
              <a:rPr lang="en-US" sz="3600" dirty="0">
                <a:latin typeface="Times New Roman" panose="02020603050405020304" pitchFamily="18" charset="0"/>
                <a:cs typeface="Times New Roman" panose="02020603050405020304" pitchFamily="18" charset="0"/>
              </a:rPr>
              <a:t>Attributing your own unacceptable thoughts or feelings to someone or something else.</a:t>
            </a:r>
          </a:p>
          <a:p>
            <a:pPr marL="0" indent="0">
              <a:buNone/>
            </a:pPr>
            <a:r>
              <a:rPr lang="en-US" sz="3600" dirty="0" smtClean="0">
                <a:latin typeface="Times New Roman" panose="02020603050405020304" pitchFamily="18" charset="0"/>
                <a:cs typeface="Times New Roman" panose="02020603050405020304" pitchFamily="18" charset="0"/>
              </a:rPr>
              <a:t>E.g. </a:t>
            </a:r>
            <a:r>
              <a:rPr lang="en-US" sz="3600" dirty="0">
                <a:latin typeface="Times New Roman" panose="02020603050405020304" pitchFamily="18" charset="0"/>
                <a:cs typeface="Times New Roman" panose="02020603050405020304" pitchFamily="18" charset="0"/>
              </a:rPr>
              <a:t>You get really mad at your husband but scream that he's the one mad at you.</a:t>
            </a:r>
          </a:p>
          <a:p>
            <a:r>
              <a:rPr lang="en-US" sz="3600" b="1" dirty="0">
                <a:latin typeface="Times New Roman" panose="02020603050405020304" pitchFamily="18" charset="0"/>
                <a:cs typeface="Times New Roman" panose="02020603050405020304" pitchFamily="18" charset="0"/>
              </a:rPr>
              <a:t>Splitting</a:t>
            </a:r>
          </a:p>
          <a:p>
            <a:pPr marL="0" indent="0">
              <a:buNone/>
            </a:pPr>
            <a:r>
              <a:rPr lang="en-US" sz="3600" dirty="0">
                <a:latin typeface="Times New Roman" panose="02020603050405020304" pitchFamily="18" charset="0"/>
                <a:cs typeface="Times New Roman" panose="02020603050405020304" pitchFamily="18" charset="0"/>
              </a:rPr>
              <a:t>Everything in the world is seen as all good or all bad with nothing in between.</a:t>
            </a:r>
          </a:p>
          <a:p>
            <a:pPr marL="0" indent="0">
              <a:buNone/>
            </a:pPr>
            <a:r>
              <a:rPr lang="en-US" sz="3600" dirty="0" smtClean="0">
                <a:latin typeface="Times New Roman" panose="02020603050405020304" pitchFamily="18" charset="0"/>
                <a:cs typeface="Times New Roman" panose="02020603050405020304" pitchFamily="18" charset="0"/>
              </a:rPr>
              <a:t>E.g.  </a:t>
            </a:r>
            <a:r>
              <a:rPr lang="en-US" sz="3600" dirty="0">
                <a:latin typeface="Times New Roman" panose="02020603050405020304" pitchFamily="18" charset="0"/>
                <a:cs typeface="Times New Roman" panose="02020603050405020304" pitchFamily="18" charset="0"/>
              </a:rPr>
              <a:t>You think your best friend is absolutely worthless because he forgot a lunch date with you.</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5B61275-16E2-4B97-BF38-AE08D802EC9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69553677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53143"/>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535577"/>
            <a:ext cx="10515600" cy="5641387"/>
          </a:xfrm>
        </p:spPr>
        <p:txBody>
          <a:bodyPr>
            <a:noAutofit/>
          </a:bodyPr>
          <a:lstStyle/>
          <a:p>
            <a:r>
              <a:rPr lang="en-US" sz="3600" b="1" dirty="0">
                <a:latin typeface="Times New Roman" panose="02020603050405020304" pitchFamily="18" charset="0"/>
                <a:cs typeface="Times New Roman" panose="02020603050405020304" pitchFamily="18" charset="0"/>
              </a:rPr>
              <a:t>Isolation of affect</a:t>
            </a:r>
          </a:p>
          <a:p>
            <a:pPr marL="0" indent="0">
              <a:buNone/>
            </a:pPr>
            <a:r>
              <a:rPr lang="en-US" sz="3600" dirty="0">
                <a:latin typeface="Times New Roman" panose="02020603050405020304" pitchFamily="18" charset="0"/>
                <a:cs typeface="Times New Roman" panose="02020603050405020304" pitchFamily="18" charset="0"/>
              </a:rPr>
              <a:t>Attempting to avoid a painful thought  or feeling by </a:t>
            </a:r>
            <a:r>
              <a:rPr lang="en-US" sz="3600" dirty="0" err="1" smtClean="0">
                <a:latin typeface="Times New Roman" panose="02020603050405020304" pitchFamily="18" charset="0"/>
                <a:cs typeface="Times New Roman" panose="02020603050405020304" pitchFamily="18" charset="0"/>
              </a:rPr>
              <a:t>objectifly</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and emotionally  detaching oneself from the </a:t>
            </a:r>
            <a:r>
              <a:rPr lang="en-US" sz="3600" dirty="0" smtClean="0">
                <a:latin typeface="Times New Roman" panose="02020603050405020304" pitchFamily="18" charset="0"/>
                <a:cs typeface="Times New Roman" panose="02020603050405020304" pitchFamily="18" charset="0"/>
              </a:rPr>
              <a:t>feeling                                                                                               E.g. </a:t>
            </a:r>
            <a:r>
              <a:rPr lang="en-US" sz="3600" dirty="0">
                <a:latin typeface="Times New Roman" panose="02020603050405020304" pitchFamily="18" charset="0"/>
                <a:cs typeface="Times New Roman" panose="02020603050405020304" pitchFamily="18" charset="0"/>
              </a:rPr>
              <a:t>Acting aloof and indifferent toward someone when you really dislike that </a:t>
            </a:r>
            <a:r>
              <a:rPr lang="en-US" sz="3600" dirty="0" smtClean="0">
                <a:latin typeface="Times New Roman" panose="02020603050405020304" pitchFamily="18" charset="0"/>
                <a:cs typeface="Times New Roman" panose="02020603050405020304" pitchFamily="18" charset="0"/>
              </a:rPr>
              <a:t>person</a:t>
            </a: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E122E31-EABF-447F-B801-5311D153C6D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94851586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sz="3200" b="1" dirty="0">
                <a:latin typeface="Times New Roman" panose="02020603050405020304" pitchFamily="18" charset="0"/>
                <a:cs typeface="Times New Roman" panose="02020603050405020304" pitchFamily="18" charset="0"/>
              </a:rPr>
              <a:t>Displacement</a:t>
            </a:r>
          </a:p>
          <a:p>
            <a:pPr marL="0" indent="0">
              <a:buNone/>
            </a:pPr>
            <a:r>
              <a:rPr lang="en-US" sz="3200" dirty="0">
                <a:latin typeface="Times New Roman" panose="02020603050405020304" pitchFamily="18" charset="0"/>
                <a:cs typeface="Times New Roman" panose="02020603050405020304" pitchFamily="18" charset="0"/>
              </a:rPr>
              <a:t>Channeling a feeling or thought from its actual source to something or someone else.                                                               </a:t>
            </a:r>
            <a:r>
              <a:rPr lang="en-US" sz="3200" dirty="0" err="1">
                <a:latin typeface="Times New Roman" panose="02020603050405020304" pitchFamily="18" charset="0"/>
                <a:cs typeface="Times New Roman" panose="02020603050405020304" pitchFamily="18" charset="0"/>
              </a:rPr>
              <a:t>Eg</a:t>
            </a:r>
            <a:r>
              <a:rPr lang="en-US" sz="3200" dirty="0">
                <a:latin typeface="Times New Roman" panose="02020603050405020304" pitchFamily="18" charset="0"/>
                <a:cs typeface="Times New Roman" panose="02020603050405020304" pitchFamily="18" charset="0"/>
              </a:rPr>
              <a:t> When you get mad at your sister, you break your drinking glass by throwing it against the wall or a mother may yell at her child because she is angry with her husband. Or </a:t>
            </a:r>
            <a:r>
              <a:rPr lang="en-US" sz="3200" dirty="0"/>
              <a:t> </a:t>
            </a:r>
            <a:r>
              <a:rPr lang="en-US" sz="3200" dirty="0">
                <a:latin typeface="Times New Roman" panose="02020603050405020304" pitchFamily="18" charset="0"/>
                <a:cs typeface="Times New Roman" panose="02020603050405020304" pitchFamily="18" charset="0"/>
              </a:rPr>
              <a:t>some who is frustrated by his or her boss at work may go home and kick the dog.</a:t>
            </a:r>
          </a:p>
          <a:p>
            <a:endParaRPr lang="en-US" dirty="0"/>
          </a:p>
        </p:txBody>
      </p:sp>
      <p:sp>
        <p:nvSpPr>
          <p:cNvPr id="4" name="Date Placeholder 3"/>
          <p:cNvSpPr>
            <a:spLocks noGrp="1"/>
          </p:cNvSpPr>
          <p:nvPr>
            <p:ph type="dt" sz="half" idx="10"/>
          </p:nvPr>
        </p:nvSpPr>
        <p:spPr/>
        <p:txBody>
          <a:bodyPr/>
          <a:lstStyle/>
          <a:p>
            <a:fld id="{780FA818-3091-488B-82E5-36B0EF23AE1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8041973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
            <a:ext cx="10515600" cy="718457"/>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627018"/>
            <a:ext cx="10515600" cy="5549946"/>
          </a:xfrm>
        </p:spPr>
        <p:txBody>
          <a:bodyPr>
            <a:noAutofit/>
          </a:bodyPr>
          <a:lstStyle/>
          <a:p>
            <a:r>
              <a:rPr lang="en-US" sz="3200" b="1" dirty="0">
                <a:latin typeface="Times New Roman" panose="02020603050405020304" pitchFamily="18" charset="0"/>
                <a:cs typeface="Times New Roman" panose="02020603050405020304" pitchFamily="18" charset="0"/>
              </a:rPr>
              <a:t>Reaction Formation</a:t>
            </a:r>
          </a:p>
          <a:p>
            <a:pPr marL="0" indent="0">
              <a:buNone/>
            </a:pPr>
            <a:r>
              <a:rPr lang="en-US" sz="3600" dirty="0">
                <a:latin typeface="Times New Roman" panose="02020603050405020304" pitchFamily="18" charset="0"/>
                <a:cs typeface="Times New Roman" panose="02020603050405020304" pitchFamily="18" charset="0"/>
              </a:rPr>
              <a:t>Adopting beliefs, attitudes, and feelings contrary to what you really </a:t>
            </a:r>
            <a:r>
              <a:rPr lang="en-US" sz="3600" dirty="0" smtClean="0">
                <a:latin typeface="Times New Roman" panose="02020603050405020304" pitchFamily="18" charset="0"/>
                <a:cs typeface="Times New Roman" panose="02020603050405020304" pitchFamily="18" charset="0"/>
              </a:rPr>
              <a:t>believe.</a:t>
            </a:r>
            <a:endParaRPr lang="en-US" sz="3600" dirty="0">
              <a:latin typeface="Times New Roman" panose="02020603050405020304" pitchFamily="18" charset="0"/>
              <a:cs typeface="Times New Roman" panose="02020603050405020304" pitchFamily="18" charset="0"/>
            </a:endParaRPr>
          </a:p>
          <a:p>
            <a:pPr marL="0" indent="0">
              <a:buNone/>
            </a:pPr>
            <a:r>
              <a:rPr lang="en-US" sz="3600" dirty="0" err="1">
                <a:latin typeface="Times New Roman" panose="02020603050405020304" pitchFamily="18" charset="0"/>
                <a:cs typeface="Times New Roman" panose="02020603050405020304" pitchFamily="18" charset="0"/>
              </a:rPr>
              <a:t>Eg</a:t>
            </a:r>
            <a:r>
              <a:rPr lang="en-US" sz="3600" dirty="0">
                <a:latin typeface="Times New Roman" panose="02020603050405020304" pitchFamily="18" charset="0"/>
                <a:cs typeface="Times New Roman" panose="02020603050405020304" pitchFamily="18" charset="0"/>
              </a:rPr>
              <a:t> When you say you're not angry when you really are</a:t>
            </a:r>
            <a:r>
              <a:rPr lang="en-US" sz="3200" dirty="0">
                <a:latin typeface="Times New Roman" panose="02020603050405020304" pitchFamily="18" charset="0"/>
                <a:cs typeface="Times New Roman" panose="02020603050405020304" pitchFamily="18" charset="0"/>
              </a:rPr>
              <a:t>.</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54C2974-93CB-4AE5-8E9E-8888CF1A6F0D}"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15643555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latin typeface="Times New Roman" panose="02020603050405020304" pitchFamily="18" charset="0"/>
                <a:cs typeface="Times New Roman" panose="02020603050405020304" pitchFamily="18" charset="0"/>
              </a:rPr>
              <a:t>Cont</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46028"/>
            <a:ext cx="10515600" cy="4730935"/>
          </a:xfrm>
        </p:spPr>
        <p:txBody>
          <a:bodyPr/>
          <a:lstStyle/>
          <a:p>
            <a:pPr marL="0" indent="0">
              <a:buNone/>
            </a:pPr>
            <a:r>
              <a:rPr lang="en-US" sz="3600" b="1" dirty="0">
                <a:latin typeface="Times New Roman" panose="02020603050405020304" pitchFamily="18" charset="0"/>
                <a:cs typeface="Times New Roman" panose="02020603050405020304" pitchFamily="18" charset="0"/>
              </a:rPr>
              <a:t>Rationalization</a:t>
            </a:r>
          </a:p>
          <a:p>
            <a:pPr marL="0" indent="0">
              <a:buNone/>
            </a:pPr>
            <a:r>
              <a:rPr lang="en-US" sz="3600" dirty="0">
                <a:latin typeface="Times New Roman" panose="02020603050405020304" pitchFamily="18" charset="0"/>
                <a:cs typeface="Times New Roman" panose="02020603050405020304" pitchFamily="18" charset="0"/>
              </a:rPr>
              <a:t>Justifying one's behaviors and motivations by substituting "good", acceptable reasons for these real motivations</a:t>
            </a:r>
          </a:p>
          <a:p>
            <a:pPr marL="0" indent="0">
              <a:buNone/>
            </a:pPr>
            <a:r>
              <a:rPr lang="en-US" sz="3600" dirty="0" err="1">
                <a:latin typeface="Times New Roman" panose="02020603050405020304" pitchFamily="18" charset="0"/>
                <a:cs typeface="Times New Roman" panose="02020603050405020304" pitchFamily="18" charset="0"/>
              </a:rPr>
              <a:t>Eg</a:t>
            </a:r>
            <a:r>
              <a:rPr lang="en-US" sz="3600" dirty="0">
                <a:latin typeface="Times New Roman" panose="02020603050405020304" pitchFamily="18" charset="0"/>
                <a:cs typeface="Times New Roman" panose="02020603050405020304" pitchFamily="18" charset="0"/>
              </a:rPr>
              <a:t> I always study hard for tests and I know a lot of people who cheat so it's not a big deal I cheated this time.</a:t>
            </a:r>
          </a:p>
          <a:p>
            <a:endParaRPr lang="en-US" dirty="0"/>
          </a:p>
        </p:txBody>
      </p:sp>
      <p:sp>
        <p:nvSpPr>
          <p:cNvPr id="4" name="Date Placeholder 3"/>
          <p:cNvSpPr>
            <a:spLocks noGrp="1"/>
          </p:cNvSpPr>
          <p:nvPr>
            <p:ph type="dt" sz="half" idx="10"/>
          </p:nvPr>
        </p:nvSpPr>
        <p:spPr/>
        <p:txBody>
          <a:bodyPr/>
          <a:lstStyle/>
          <a:p>
            <a:fld id="{EA201425-01A1-4C6A-97A1-68164A76CC8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28430568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8827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770710"/>
            <a:ext cx="10515600" cy="5406254"/>
          </a:xfrm>
        </p:spPr>
        <p:txBody>
          <a:bodyPr>
            <a:normAutofit lnSpcReduction="10000"/>
          </a:bodyPr>
          <a:lstStyle/>
          <a:p>
            <a:r>
              <a:rPr lang="en-US" sz="3600" b="1" dirty="0">
                <a:latin typeface="Times New Roman" panose="02020603050405020304" pitchFamily="18" charset="0"/>
                <a:cs typeface="Times New Roman" panose="02020603050405020304" pitchFamily="18" charset="0"/>
              </a:rPr>
              <a:t>Altruism</a:t>
            </a:r>
          </a:p>
          <a:p>
            <a:pPr marL="0" indent="0">
              <a:buNone/>
            </a:pPr>
            <a:r>
              <a:rPr lang="en-US" sz="3600" dirty="0">
                <a:latin typeface="Times New Roman" panose="02020603050405020304" pitchFamily="18" charset="0"/>
                <a:cs typeface="Times New Roman" panose="02020603050405020304" pitchFamily="18" charset="0"/>
              </a:rPr>
              <a:t>Handling your own pain by helping others</a:t>
            </a:r>
          </a:p>
          <a:p>
            <a:pPr marL="0" indent="0">
              <a:buNone/>
            </a:pPr>
            <a:r>
              <a:rPr lang="en-US" sz="3600" dirty="0" err="1">
                <a:latin typeface="Times New Roman" panose="02020603050405020304" pitchFamily="18" charset="0"/>
                <a:cs typeface="Times New Roman" panose="02020603050405020304" pitchFamily="18" charset="0"/>
              </a:rPr>
              <a:t>Eg</a:t>
            </a:r>
            <a:r>
              <a:rPr lang="en-US" sz="3600" dirty="0">
                <a:latin typeface="Times New Roman" panose="02020603050405020304" pitchFamily="18" charset="0"/>
                <a:cs typeface="Times New Roman" panose="02020603050405020304" pitchFamily="18" charset="0"/>
              </a:rPr>
              <a:t> After your wife dies, you keep yourself busy by volunteering at your </a:t>
            </a:r>
            <a:r>
              <a:rPr lang="en-US" sz="3600" dirty="0" smtClean="0">
                <a:latin typeface="Times New Roman" panose="02020603050405020304" pitchFamily="18" charset="0"/>
                <a:cs typeface="Times New Roman" panose="02020603050405020304" pitchFamily="18" charset="0"/>
              </a:rPr>
              <a:t>church or </a:t>
            </a:r>
            <a:r>
              <a:rPr lang="en-US" sz="3600" dirty="0" smtClean="0"/>
              <a:t>neutralizing </a:t>
            </a:r>
            <a:r>
              <a:rPr lang="en-US" sz="3600" dirty="0"/>
              <a:t>an argument with kind words and positivity.</a:t>
            </a:r>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Sublimation</a:t>
            </a:r>
          </a:p>
          <a:p>
            <a:pPr marL="0" indent="0">
              <a:buNone/>
            </a:pPr>
            <a:r>
              <a:rPr lang="en-US" sz="3600" dirty="0">
                <a:latin typeface="Times New Roman" panose="02020603050405020304" pitchFamily="18" charset="0"/>
                <a:cs typeface="Times New Roman" panose="02020603050405020304" pitchFamily="18" charset="0"/>
              </a:rPr>
              <a:t>Redirecting unacceptable, instinctual drives into personally and socially acceptable channels</a:t>
            </a:r>
          </a:p>
          <a:p>
            <a:pPr marL="0" indent="0">
              <a:buNone/>
            </a:pPr>
            <a:r>
              <a:rPr lang="en-US" sz="3600" dirty="0" err="1">
                <a:latin typeface="Times New Roman" panose="02020603050405020304" pitchFamily="18" charset="0"/>
                <a:cs typeface="Times New Roman" panose="02020603050405020304" pitchFamily="18" charset="0"/>
              </a:rPr>
              <a:t>Eg</a:t>
            </a:r>
            <a:r>
              <a:rPr lang="en-US" sz="3600" dirty="0">
                <a:latin typeface="Times New Roman" panose="02020603050405020304" pitchFamily="18" charset="0"/>
                <a:cs typeface="Times New Roman" panose="02020603050405020304" pitchFamily="18" charset="0"/>
              </a:rPr>
              <a:t> Intense rage redirected in the form of participation in sports such as boxing or football</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B39427D-D7A7-48A1-BE21-830EC7FBC0D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79342738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49085"/>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849086"/>
            <a:ext cx="10515600" cy="5327877"/>
          </a:xfrm>
        </p:spPr>
        <p:txBody>
          <a:bodyPr>
            <a:noAutofit/>
          </a:bodyPr>
          <a:lstStyle/>
          <a:p>
            <a:r>
              <a:rPr lang="en-US" sz="3600" b="1" dirty="0">
                <a:latin typeface="Times New Roman" panose="02020603050405020304" pitchFamily="18" charset="0"/>
                <a:cs typeface="Times New Roman" panose="02020603050405020304" pitchFamily="18" charset="0"/>
              </a:rPr>
              <a:t>Suppression</a:t>
            </a:r>
          </a:p>
          <a:p>
            <a:pPr marL="0" indent="0">
              <a:buNone/>
            </a:pPr>
            <a:r>
              <a:rPr lang="en-US" sz="3600" dirty="0">
                <a:latin typeface="Times New Roman" panose="02020603050405020304" pitchFamily="18" charset="0"/>
                <a:cs typeface="Times New Roman" panose="02020603050405020304" pitchFamily="18" charset="0"/>
              </a:rPr>
              <a:t>The effort to hide and control unacceptable thoughts or </a:t>
            </a:r>
            <a:r>
              <a:rPr lang="en-US" sz="3600" dirty="0" smtClean="0">
                <a:latin typeface="Times New Roman" panose="02020603050405020304" pitchFamily="18" charset="0"/>
                <a:cs typeface="Times New Roman" panose="02020603050405020304" pitchFamily="18" charset="0"/>
              </a:rPr>
              <a:t>feelings                                                                                         </a:t>
            </a:r>
            <a:r>
              <a:rPr lang="en-US" sz="3600" dirty="0" err="1" smtClean="0">
                <a:latin typeface="Times New Roman" panose="02020603050405020304" pitchFamily="18" charset="0"/>
                <a:cs typeface="Times New Roman" panose="02020603050405020304" pitchFamily="18" charset="0"/>
              </a:rPr>
              <a:t>Eg</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You are attracted to someone but say that you really don't like the person at all.</a:t>
            </a:r>
          </a:p>
          <a:p>
            <a:r>
              <a:rPr lang="en-US" sz="3600" b="1" dirty="0">
                <a:latin typeface="Times New Roman" panose="02020603050405020304" pitchFamily="18" charset="0"/>
                <a:cs typeface="Times New Roman" panose="02020603050405020304" pitchFamily="18" charset="0"/>
              </a:rPr>
              <a:t>Undoing</a:t>
            </a:r>
          </a:p>
          <a:p>
            <a:pPr marL="0" indent="0">
              <a:buNone/>
            </a:pPr>
            <a:r>
              <a:rPr lang="en-US" sz="3600" dirty="0">
                <a:latin typeface="Times New Roman" panose="02020603050405020304" pitchFamily="18" charset="0"/>
                <a:cs typeface="Times New Roman" panose="02020603050405020304" pitchFamily="18" charset="0"/>
              </a:rPr>
              <a:t>Trying to reverse or "undo" a thought or feeling by performing an action that signifies an opposite feeling than your original thought or feeling</a:t>
            </a:r>
          </a:p>
          <a:p>
            <a:pPr marL="0" indent="0">
              <a:buNone/>
            </a:pPr>
            <a:r>
              <a:rPr lang="en-US" sz="3600" dirty="0" err="1">
                <a:latin typeface="Times New Roman" panose="02020603050405020304" pitchFamily="18" charset="0"/>
                <a:cs typeface="Times New Roman" panose="02020603050405020304" pitchFamily="18" charset="0"/>
              </a:rPr>
              <a:t>Eg</a:t>
            </a:r>
            <a:r>
              <a:rPr lang="en-US" sz="3600" dirty="0">
                <a:latin typeface="Times New Roman" panose="02020603050405020304" pitchFamily="18" charset="0"/>
                <a:cs typeface="Times New Roman" panose="02020603050405020304" pitchFamily="18" charset="0"/>
              </a:rPr>
              <a:t> You have feelings of dislike for someone so you buy them a gift.</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3C9275F-CDFF-4337-A304-D73960A3999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2275845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31073"/>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431074"/>
            <a:ext cx="10515600" cy="5745889"/>
          </a:xfrm>
        </p:spPr>
        <p:txBody>
          <a:bodyPr>
            <a:noAutofit/>
          </a:bodyPr>
          <a:lstStyle/>
          <a:p>
            <a:r>
              <a:rPr lang="en-US" sz="4000" b="1" dirty="0">
                <a:latin typeface="Times New Roman" panose="02020603050405020304" pitchFamily="18" charset="0"/>
                <a:cs typeface="Times New Roman" panose="02020603050405020304" pitchFamily="18" charset="0"/>
              </a:rPr>
              <a:t>Fantasy: </a:t>
            </a:r>
            <a:endParaRPr lang="en-US" sz="4000" b="1" dirty="0" smtClean="0">
              <a:latin typeface="Times New Roman" panose="02020603050405020304" pitchFamily="18" charset="0"/>
              <a:cs typeface="Times New Roman" panose="02020603050405020304" pitchFamily="18" charset="0"/>
            </a:endParaRPr>
          </a:p>
          <a:p>
            <a:pPr marL="0" indent="0">
              <a:buNone/>
            </a:pPr>
            <a:r>
              <a:rPr lang="en-US" sz="4000" dirty="0" smtClean="0">
                <a:latin typeface="Times New Roman" panose="02020603050405020304" pitchFamily="18" charset="0"/>
                <a:cs typeface="Times New Roman" panose="02020603050405020304" pitchFamily="18" charset="0"/>
              </a:rPr>
              <a:t>Tendency </a:t>
            </a:r>
            <a:r>
              <a:rPr lang="en-US" sz="4000" dirty="0">
                <a:latin typeface="Times New Roman" panose="02020603050405020304" pitchFamily="18" charset="0"/>
                <a:cs typeface="Times New Roman" panose="02020603050405020304" pitchFamily="18" charset="0"/>
              </a:rPr>
              <a:t>to retreat into fantasy in order to resolve inner and outer </a:t>
            </a:r>
            <a:r>
              <a:rPr lang="en-US" sz="4000" dirty="0" smtClean="0">
                <a:latin typeface="Times New Roman" panose="02020603050405020304" pitchFamily="18" charset="0"/>
                <a:cs typeface="Times New Roman" panose="02020603050405020304" pitchFamily="18" charset="0"/>
              </a:rPr>
              <a:t>conflicts or </a:t>
            </a:r>
            <a:r>
              <a:rPr lang="en-US" sz="4000" dirty="0">
                <a:latin typeface="Times New Roman" panose="02020603050405020304" pitchFamily="18" charset="0"/>
                <a:cs typeface="Times New Roman" panose="02020603050405020304" pitchFamily="18" charset="0"/>
              </a:rPr>
              <a:t>When life seems </a:t>
            </a:r>
            <a:r>
              <a:rPr lang="en-US" sz="4000" dirty="0" smtClean="0">
                <a:latin typeface="Times New Roman" panose="02020603050405020304" pitchFamily="18" charset="0"/>
                <a:cs typeface="Times New Roman" panose="02020603050405020304" pitchFamily="18" charset="0"/>
              </a:rPr>
              <a:t>distressing</a:t>
            </a:r>
            <a:r>
              <a:rPr lang="en-US" sz="4000" dirty="0">
                <a:latin typeface="Times New Roman" panose="02020603050405020304" pitchFamily="18" charset="0"/>
                <a:cs typeface="Times New Roman" panose="02020603050405020304" pitchFamily="18" charset="0"/>
              </a:rPr>
              <a:t>, people often use fantasy as a way of escaping </a:t>
            </a:r>
            <a:r>
              <a:rPr lang="en-US" sz="4000" dirty="0" smtClean="0">
                <a:latin typeface="Times New Roman" panose="02020603050405020304" pitchFamily="18" charset="0"/>
                <a:cs typeface="Times New Roman" panose="02020603050405020304" pitchFamily="18" charset="0"/>
              </a:rPr>
              <a:t>reality.</a:t>
            </a:r>
          </a:p>
          <a:p>
            <a:pPr marL="0" indent="0">
              <a:buNone/>
            </a:pPr>
            <a:r>
              <a:rPr lang="en-US" sz="4000" dirty="0" err="1" smtClean="0">
                <a:latin typeface="Times New Roman" panose="02020603050405020304" pitchFamily="18" charset="0"/>
                <a:cs typeface="Times New Roman" panose="02020603050405020304" pitchFamily="18" charset="0"/>
              </a:rPr>
              <a:t>Eg</a:t>
            </a:r>
            <a:r>
              <a:rPr lang="en-US" sz="4000" dirty="0" smtClean="0">
                <a:latin typeface="Times New Roman" panose="02020603050405020304" pitchFamily="18" charset="0"/>
                <a:cs typeface="Times New Roman" panose="02020603050405020304" pitchFamily="18" charset="0"/>
              </a:rPr>
              <a:t> One  </a:t>
            </a:r>
            <a:r>
              <a:rPr lang="en-US" sz="4000" dirty="0">
                <a:latin typeface="Times New Roman" panose="02020603050405020304" pitchFamily="18" charset="0"/>
                <a:cs typeface="Times New Roman" panose="02020603050405020304" pitchFamily="18" charset="0"/>
              </a:rPr>
              <a:t>may </a:t>
            </a:r>
            <a:r>
              <a:rPr lang="en-US" sz="4000" dirty="0" smtClean="0">
                <a:latin typeface="Times New Roman" panose="02020603050405020304" pitchFamily="18" charset="0"/>
                <a:cs typeface="Times New Roman" panose="02020603050405020304" pitchFamily="18" charset="0"/>
              </a:rPr>
              <a:t>fantasize about boarding an airplane or having lunch with a very special person such as the First lady of the president. </a:t>
            </a:r>
          </a:p>
        </p:txBody>
      </p:sp>
      <p:sp>
        <p:nvSpPr>
          <p:cNvPr id="4" name="Date Placeholder 3"/>
          <p:cNvSpPr>
            <a:spLocks noGrp="1"/>
          </p:cNvSpPr>
          <p:nvPr>
            <p:ph type="dt" sz="half" idx="10"/>
          </p:nvPr>
        </p:nvSpPr>
        <p:spPr/>
        <p:txBody>
          <a:bodyPr/>
          <a:lstStyle/>
          <a:p>
            <a:fld id="{7A4C7107-363D-49BA-AC1F-68767F844F0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149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544421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19931"/>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619932"/>
            <a:ext cx="10515600" cy="5557031"/>
          </a:xfrm>
        </p:spPr>
        <p:txBody>
          <a:bodyPr>
            <a:normAutofit/>
          </a:bodyPr>
          <a:lstStyle/>
          <a:p>
            <a:r>
              <a:rPr lang="en-US" sz="4000" dirty="0" smtClean="0">
                <a:latin typeface="Times New Roman" panose="02020603050405020304" pitchFamily="18" charset="0"/>
                <a:cs typeface="Times New Roman" panose="02020603050405020304" pitchFamily="18" charset="0"/>
              </a:rPr>
              <a:t>Emotional and motivation - deals with human needs that activate and guide behavior.</a:t>
            </a:r>
          </a:p>
          <a:p>
            <a:r>
              <a:rPr lang="en-US" sz="4000" dirty="0" smtClean="0">
                <a:latin typeface="Times New Roman" panose="02020603050405020304" pitchFamily="18" charset="0"/>
                <a:cs typeface="Times New Roman" panose="02020603050405020304" pitchFamily="18" charset="0"/>
              </a:rPr>
              <a:t>Personality- A distinct and relatively consistent way of thinking, feeling and </a:t>
            </a:r>
            <a:r>
              <a:rPr lang="en-US" sz="4000" smtClean="0">
                <a:latin typeface="Times New Roman" panose="02020603050405020304" pitchFamily="18" charset="0"/>
                <a:cs typeface="Times New Roman" panose="02020603050405020304" pitchFamily="18" charset="0"/>
              </a:rPr>
              <a:t>behaving.</a:t>
            </a:r>
            <a:endParaRPr lang="en-US" sz="4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EC689AA-FA83-49EE-B60D-45A6B37A0616}"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64792475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006"/>
            <a:ext cx="10515600" cy="1005840"/>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358537"/>
            <a:ext cx="10515600" cy="4818426"/>
          </a:xfrm>
        </p:spPr>
        <p:txBody>
          <a:bodyPr>
            <a:noAutofit/>
          </a:bodyPr>
          <a:lstStyle/>
          <a:p>
            <a:r>
              <a:rPr lang="en-US" sz="4000" b="1" dirty="0" err="1">
                <a:latin typeface="Times New Roman" panose="02020603050405020304" pitchFamily="18" charset="0"/>
                <a:cs typeface="Times New Roman" panose="02020603050405020304" pitchFamily="18" charset="0"/>
              </a:rPr>
              <a:t>Idealisation</a:t>
            </a:r>
            <a:endParaRPr lang="en-US" sz="4000" b="1" dirty="0">
              <a:latin typeface="Times New Roman" panose="02020603050405020304" pitchFamily="18" charset="0"/>
              <a:cs typeface="Times New Roman" panose="02020603050405020304" pitchFamily="18" charset="0"/>
            </a:endParaRPr>
          </a:p>
          <a:p>
            <a:pPr marL="0" indent="0">
              <a:buNone/>
            </a:pPr>
            <a:r>
              <a:rPr lang="en-US" sz="4000" dirty="0" err="1">
                <a:latin typeface="Times New Roman" panose="02020603050405020304" pitchFamily="18" charset="0"/>
                <a:cs typeface="Times New Roman" panose="02020603050405020304" pitchFamily="18" charset="0"/>
              </a:rPr>
              <a:t>Idealisation</a:t>
            </a:r>
            <a:r>
              <a:rPr lang="en-US" sz="4000" dirty="0">
                <a:latin typeface="Times New Roman" panose="02020603050405020304" pitchFamily="18" charset="0"/>
                <a:cs typeface="Times New Roman" panose="02020603050405020304" pitchFamily="18" charset="0"/>
              </a:rPr>
              <a:t> involves creating an ideal impression of a person, place or object by </a:t>
            </a:r>
            <a:r>
              <a:rPr lang="en-US" sz="4000" dirty="0" err="1">
                <a:latin typeface="Times New Roman" panose="02020603050405020304" pitchFamily="18" charset="0"/>
                <a:cs typeface="Times New Roman" panose="02020603050405020304" pitchFamily="18" charset="0"/>
              </a:rPr>
              <a:t>emphasising</a:t>
            </a:r>
            <a:r>
              <a:rPr lang="en-US" sz="4000" dirty="0">
                <a:latin typeface="Times New Roman" panose="02020603050405020304" pitchFamily="18" charset="0"/>
                <a:cs typeface="Times New Roman" panose="02020603050405020304" pitchFamily="18" charset="0"/>
              </a:rPr>
              <a:t> their positive qualities and neglecting the those that are negative.</a:t>
            </a:r>
          </a:p>
          <a:p>
            <a:pPr marL="0" indent="0">
              <a:buNone/>
            </a:pPr>
            <a:r>
              <a:rPr lang="en-US" sz="4000" dirty="0" err="1">
                <a:latin typeface="Times New Roman" panose="02020603050405020304" pitchFamily="18" charset="0"/>
                <a:cs typeface="Times New Roman" panose="02020603050405020304" pitchFamily="18" charset="0"/>
              </a:rPr>
              <a:t>Eg</a:t>
            </a:r>
            <a:r>
              <a:rPr lang="en-US" sz="4000" dirty="0">
                <a:latin typeface="Times New Roman" panose="02020603050405020304" pitchFamily="18" charset="0"/>
                <a:cs typeface="Times New Roman" panose="02020603050405020304" pitchFamily="18" charset="0"/>
              </a:rPr>
              <a:t> Recollections of being on holiday or memories from childhood, seeing them as ‘happier times’, but fail to recollect arguments or stresses during those periods</a:t>
            </a:r>
          </a:p>
          <a:p>
            <a:pPr marL="0" indent="0">
              <a:buNone/>
            </a:pP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endParaRPr lang="en-US" sz="4000" dirty="0"/>
          </a:p>
        </p:txBody>
      </p:sp>
      <p:sp>
        <p:nvSpPr>
          <p:cNvPr id="4" name="Date Placeholder 3"/>
          <p:cNvSpPr>
            <a:spLocks noGrp="1"/>
          </p:cNvSpPr>
          <p:nvPr>
            <p:ph type="dt" sz="half" idx="10"/>
          </p:nvPr>
        </p:nvSpPr>
        <p:spPr/>
        <p:txBody>
          <a:bodyPr/>
          <a:lstStyle/>
          <a:p>
            <a:fld id="{B6F2B175-D6B8-477F-B48F-BF21B7C3A78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01039628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LEARNING</a:t>
            </a:r>
          </a:p>
        </p:txBody>
      </p:sp>
      <p:sp>
        <p:nvSpPr>
          <p:cNvPr id="3" name="Content Placeholder 2"/>
          <p:cNvSpPr>
            <a:spLocks noGrp="1"/>
          </p:cNvSpPr>
          <p:nvPr>
            <p:ph idx="1"/>
          </p:nvPr>
        </p:nvSpPr>
        <p:spPr>
          <a:xfrm>
            <a:off x="838200" y="1345474"/>
            <a:ext cx="10515600" cy="4831489"/>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Is the acquisition of </a:t>
            </a:r>
            <a:r>
              <a:rPr lang="en-US" sz="3600" dirty="0" smtClean="0">
                <a:latin typeface="Times New Roman" panose="02020603050405020304" pitchFamily="18" charset="0"/>
                <a:cs typeface="Times New Roman" panose="02020603050405020304" pitchFamily="18" charset="0"/>
              </a:rPr>
              <a:t>knowledge, </a:t>
            </a:r>
            <a:r>
              <a:rPr lang="en-US" sz="3600" dirty="0">
                <a:latin typeface="Times New Roman" panose="02020603050405020304" pitchFamily="18" charset="0"/>
                <a:cs typeface="Times New Roman" panose="02020603050405020304" pitchFamily="18" charset="0"/>
              </a:rPr>
              <a:t>skills and development of </a:t>
            </a:r>
            <a:r>
              <a:rPr lang="en-US" sz="3600" dirty="0" smtClean="0">
                <a:latin typeface="Times New Roman" panose="02020603050405020304" pitchFamily="18" charset="0"/>
                <a:cs typeface="Times New Roman" panose="02020603050405020304" pitchFamily="18" charset="0"/>
              </a:rPr>
              <a:t>attitude which results in  </a:t>
            </a:r>
            <a:r>
              <a:rPr lang="en-US" sz="3600" dirty="0">
                <a:latin typeface="Times New Roman" panose="02020603050405020304" pitchFamily="18" charset="0"/>
                <a:cs typeface="Times New Roman" panose="02020603050405020304" pitchFamily="18" charset="0"/>
              </a:rPr>
              <a:t>a relatively permanent change in </a:t>
            </a:r>
            <a:r>
              <a:rPr lang="en-US" sz="3600" dirty="0" smtClean="0">
                <a:latin typeface="Times New Roman" panose="02020603050405020304" pitchFamily="18" charset="0"/>
                <a:cs typeface="Times New Roman" panose="02020603050405020304" pitchFamily="18" charset="0"/>
              </a:rPr>
              <a:t>behavior </a:t>
            </a:r>
            <a:r>
              <a:rPr lang="en-US" sz="3600" dirty="0">
                <a:latin typeface="Times New Roman" panose="02020603050405020304" pitchFamily="18" charset="0"/>
                <a:cs typeface="Times New Roman" panose="02020603050405020304" pitchFamily="18" charset="0"/>
              </a:rPr>
              <a:t>as a result of experience.</a:t>
            </a:r>
            <a:r>
              <a:rPr lang="en-US" sz="3600" b="1"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buNone/>
            </a:pPr>
            <a:r>
              <a:rPr lang="en-US" sz="3600" b="1" dirty="0">
                <a:latin typeface="Times New Roman" panose="02020603050405020304" pitchFamily="18" charset="0"/>
                <a:cs typeface="Times New Roman" panose="02020603050405020304" pitchFamily="18" charset="0"/>
              </a:rPr>
              <a:t>Domains of learning</a:t>
            </a:r>
          </a:p>
          <a:p>
            <a:pPr marL="653796" indent="-571500">
              <a:buFont typeface="+mj-lt"/>
              <a:buAutoNum type="romanUcPeriod"/>
            </a:pPr>
            <a:r>
              <a:rPr lang="en-US" sz="3600" dirty="0">
                <a:latin typeface="Times New Roman" panose="02020603050405020304" pitchFamily="18" charset="0"/>
                <a:cs typeface="Times New Roman" panose="02020603050405020304" pitchFamily="18" charset="0"/>
              </a:rPr>
              <a:t>Knowledge (cognitive)</a:t>
            </a:r>
          </a:p>
          <a:p>
            <a:pPr marL="653796" indent="-571500">
              <a:buFont typeface="+mj-lt"/>
              <a:buAutoNum type="romanUcPeriod"/>
            </a:pPr>
            <a:r>
              <a:rPr lang="en-US" sz="3600" dirty="0">
                <a:latin typeface="Times New Roman" panose="02020603050405020304" pitchFamily="18" charset="0"/>
                <a:cs typeface="Times New Roman" panose="02020603050405020304" pitchFamily="18" charset="0"/>
              </a:rPr>
              <a:t>Skills (psychomotor)</a:t>
            </a:r>
          </a:p>
          <a:p>
            <a:pPr marL="653796" indent="-571500">
              <a:buFont typeface="+mj-lt"/>
              <a:buAutoNum type="romanUcPeriod"/>
            </a:pPr>
            <a:r>
              <a:rPr lang="en-US" sz="3600" dirty="0">
                <a:latin typeface="Times New Roman" panose="02020603050405020304" pitchFamily="18" charset="0"/>
                <a:cs typeface="Times New Roman" panose="02020603050405020304" pitchFamily="18" charset="0"/>
              </a:rPr>
              <a:t>Attitudes (affective)</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E7A6340-20E7-42AD-843E-69D4F28D5F8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5627769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489"/>
            <a:ext cx="10515600" cy="914400"/>
          </a:xfrm>
        </p:spPr>
        <p:txBody>
          <a:bodyPr>
            <a:normAutofit/>
          </a:bodyPr>
          <a:lstStyle/>
          <a:p>
            <a:r>
              <a:rPr lang="en-US" b="1" dirty="0">
                <a:latin typeface="Times New Roman" panose="02020603050405020304" pitchFamily="18" charset="0"/>
                <a:cs typeface="Times New Roman" panose="02020603050405020304" pitchFamily="18" charset="0"/>
              </a:rPr>
              <a:t>Memory</a:t>
            </a:r>
            <a:endParaRPr lang="en-US" b="1" dirty="0"/>
          </a:p>
        </p:txBody>
      </p:sp>
      <p:sp>
        <p:nvSpPr>
          <p:cNvPr id="3" name="Content Placeholder 2"/>
          <p:cNvSpPr>
            <a:spLocks noGrp="1"/>
          </p:cNvSpPr>
          <p:nvPr>
            <p:ph idx="1"/>
          </p:nvPr>
        </p:nvSpPr>
        <p:spPr>
          <a:xfrm>
            <a:off x="838200" y="1502229"/>
            <a:ext cx="10515600" cy="4674734"/>
          </a:xfrm>
        </p:spPr>
        <p:txBody>
          <a:bodyPr>
            <a:normAutofit lnSpcReduction="10000"/>
          </a:bodyPr>
          <a:lstStyle/>
          <a:p>
            <a:pPr marL="0" indent="0">
              <a:buNone/>
            </a:pPr>
            <a:r>
              <a:rPr lang="sw-KE" altLang="en-US" sz="3600" dirty="0" smtClean="0">
                <a:latin typeface="Times New Roman" panose="02020603050405020304" pitchFamily="18" charset="0"/>
                <a:cs typeface="Times New Roman" panose="02020603050405020304" pitchFamily="18" charset="0"/>
              </a:rPr>
              <a:t>Process </a:t>
            </a:r>
            <a:r>
              <a:rPr lang="sw-KE" altLang="en-US" sz="3600" dirty="0">
                <a:latin typeface="Times New Roman" panose="02020603050405020304" pitchFamily="18" charset="0"/>
                <a:cs typeface="Times New Roman" panose="02020603050405020304" pitchFamily="18" charset="0"/>
              </a:rPr>
              <a:t>by which information is acquired, stored in brain and later retrieved. </a:t>
            </a:r>
            <a:endParaRPr lang="sw-KE" altLang="en-US" sz="3600" dirty="0" smtClean="0">
              <a:latin typeface="Times New Roman" panose="02020603050405020304" pitchFamily="18" charset="0"/>
              <a:cs typeface="Times New Roman" panose="02020603050405020304" pitchFamily="18" charset="0"/>
            </a:endParaRPr>
          </a:p>
          <a:p>
            <a:pPr marL="0" indent="0">
              <a:buNone/>
            </a:pPr>
            <a:endParaRPr lang="sw-KE" altLang="en-US" sz="3600" dirty="0" smtClean="0">
              <a:latin typeface="Times New Roman" panose="02020603050405020304" pitchFamily="18" charset="0"/>
              <a:cs typeface="Times New Roman" panose="02020603050405020304" pitchFamily="18" charset="0"/>
            </a:endParaRPr>
          </a:p>
          <a:p>
            <a:pPr marL="425450" indent="-320675">
              <a:buSzPct val="45000"/>
              <a:buNone/>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sw-KE" altLang="en-US" sz="3600" b="1" dirty="0"/>
              <a:t>INFORMATION PROCESSING</a:t>
            </a:r>
          </a:p>
          <a:p>
            <a:pPr marL="104775" indent="0">
              <a:buSzPct val="45000"/>
              <a:buNone/>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pPr>
            <a:r>
              <a:rPr lang="sw-KE" altLang="en-US" sz="3900" dirty="0">
                <a:latin typeface="Times New Roman" panose="02020603050405020304" pitchFamily="18" charset="0"/>
                <a:cs typeface="Times New Roman" panose="02020603050405020304" pitchFamily="18" charset="0"/>
              </a:rPr>
              <a:t>Takes place in 3 stages:</a:t>
            </a:r>
          </a:p>
          <a:p>
            <a:pPr marL="0" indent="0">
              <a:buNone/>
              <a:defRPr/>
            </a:pPr>
            <a:r>
              <a:rPr lang="sw-KE" altLang="en-US" sz="3900" dirty="0">
                <a:latin typeface="Times New Roman" panose="02020603050405020304" pitchFamily="18" charset="0"/>
                <a:cs typeface="Times New Roman" panose="02020603050405020304" pitchFamily="18" charset="0"/>
              </a:rPr>
              <a:t>a) </a:t>
            </a:r>
            <a:r>
              <a:rPr lang="sw-KE" altLang="en-US" sz="3900" dirty="0" smtClean="0">
                <a:latin typeface="Times New Roman" panose="02020603050405020304" pitchFamily="18" charset="0"/>
                <a:cs typeface="Times New Roman" panose="02020603050405020304" pitchFamily="18" charset="0"/>
              </a:rPr>
              <a:t>Sensory </a:t>
            </a:r>
            <a:r>
              <a:rPr lang="sw-KE" altLang="en-US" sz="3900" dirty="0">
                <a:latin typeface="Times New Roman" panose="02020603050405020304" pitchFamily="18" charset="0"/>
                <a:cs typeface="Times New Roman" panose="02020603050405020304" pitchFamily="18" charset="0"/>
              </a:rPr>
              <a:t>memory-stores exact </a:t>
            </a:r>
            <a:r>
              <a:rPr lang="sw-KE" altLang="en-US" sz="3900" dirty="0" smtClean="0">
                <a:latin typeface="Times New Roman" panose="02020603050405020304" pitchFamily="18" charset="0"/>
                <a:cs typeface="Times New Roman" panose="02020603050405020304" pitchFamily="18" charset="0"/>
              </a:rPr>
              <a:t>replicate </a:t>
            </a:r>
            <a:r>
              <a:rPr lang="sw-KE" altLang="en-US" sz="3900" dirty="0">
                <a:latin typeface="Times New Roman" panose="02020603050405020304" pitchFamily="18" charset="0"/>
                <a:cs typeface="Times New Roman" panose="02020603050405020304" pitchFamily="18" charset="0"/>
              </a:rPr>
              <a:t>of the stimuli. </a:t>
            </a:r>
            <a:r>
              <a:rPr lang="en-US" sz="3900" dirty="0">
                <a:latin typeface="Times New Roman" panose="02020603050405020304" pitchFamily="18" charset="0"/>
                <a:cs typeface="Times New Roman" panose="02020603050405020304" pitchFamily="18" charset="0"/>
              </a:rPr>
              <a:t>Holds information in original form</a:t>
            </a:r>
          </a:p>
          <a:p>
            <a:pPr>
              <a:defRPr/>
            </a:pPr>
            <a:r>
              <a:rPr lang="en-US" sz="3900" dirty="0">
                <a:latin typeface="Times New Roman" panose="02020603050405020304" pitchFamily="18" charset="0"/>
                <a:cs typeface="Times New Roman" panose="02020603050405020304" pitchFamily="18" charset="0"/>
              </a:rPr>
              <a:t>Has large </a:t>
            </a:r>
            <a:r>
              <a:rPr lang="en-US" sz="3900" dirty="0" smtClean="0">
                <a:latin typeface="Times New Roman" panose="02020603050405020304" pitchFamily="18" charset="0"/>
                <a:cs typeface="Times New Roman" panose="02020603050405020304" pitchFamily="18" charset="0"/>
              </a:rPr>
              <a:t>capacity and </a:t>
            </a:r>
            <a:r>
              <a:rPr lang="sw-KE" altLang="en-US" sz="3900" dirty="0" smtClean="0">
                <a:latin typeface="Times New Roman" panose="02020603050405020304" pitchFamily="18" charset="0"/>
                <a:cs typeface="Times New Roman" panose="02020603050405020304" pitchFamily="18" charset="0"/>
              </a:rPr>
              <a:t>Lasts </a:t>
            </a:r>
            <a:r>
              <a:rPr lang="sw-KE" altLang="en-US" sz="3900" dirty="0">
                <a:latin typeface="Times New Roman" panose="02020603050405020304" pitchFamily="18" charset="0"/>
                <a:cs typeface="Times New Roman" panose="02020603050405020304" pitchFamily="18" charset="0"/>
              </a:rPr>
              <a:t>for a brief period</a:t>
            </a:r>
            <a:r>
              <a:rPr lang="sw-KE" altLang="en-US" sz="3600" dirty="0">
                <a:latin typeface="Times New Roman" panose="02020603050405020304" pitchFamily="18" charset="0"/>
                <a:cs typeface="Times New Roman" panose="02020603050405020304" pitchFamily="18" charset="0"/>
              </a:rPr>
              <a:t>. </a:t>
            </a:r>
          </a:p>
          <a:p>
            <a:pPr marL="0" lvl="0" indent="0">
              <a:buNone/>
            </a:pPr>
            <a:endParaRPr lang="en-US" sz="3600" dirty="0" smtClean="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2EAA88E-2256-487E-82D6-BC880A8FF91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5918975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sw-KE" altLang="en-US" sz="3600" dirty="0">
                <a:latin typeface="Times New Roman" panose="02020603050405020304" pitchFamily="18" charset="0"/>
                <a:cs typeface="Times New Roman" panose="02020603050405020304" pitchFamily="18" charset="0"/>
              </a:rPr>
              <a:t>b) </a:t>
            </a:r>
            <a:r>
              <a:rPr lang="sw-KE" altLang="en-US" sz="3600" dirty="0" smtClean="0">
                <a:latin typeface="Times New Roman" panose="02020603050405020304" pitchFamily="18" charset="0"/>
                <a:cs typeface="Times New Roman" panose="02020603050405020304" pitchFamily="18" charset="0"/>
              </a:rPr>
              <a:t>Short-term </a:t>
            </a:r>
            <a:r>
              <a:rPr lang="sw-KE" altLang="en-US" sz="3600" dirty="0">
                <a:latin typeface="Times New Roman" panose="02020603050405020304" pitchFamily="18" charset="0"/>
                <a:cs typeface="Times New Roman" panose="02020603050405020304" pitchFamily="18" charset="0"/>
              </a:rPr>
              <a:t>memory/working memory</a:t>
            </a:r>
            <a:r>
              <a:rPr lang="sw-KE" alt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Where </a:t>
            </a:r>
            <a:r>
              <a:rPr lang="en-US" sz="3600" dirty="0" smtClean="0">
                <a:latin typeface="Times New Roman" panose="02020603050405020304" pitchFamily="18" charset="0"/>
                <a:cs typeface="Times New Roman" panose="02020603050405020304" pitchFamily="18" charset="0"/>
              </a:rPr>
              <a:t>information </a:t>
            </a:r>
            <a:r>
              <a:rPr lang="en-US" sz="3600" dirty="0">
                <a:latin typeface="Times New Roman" panose="02020603050405020304" pitchFamily="18" charset="0"/>
                <a:cs typeface="Times New Roman" panose="02020603050405020304" pitchFamily="18" charset="0"/>
              </a:rPr>
              <a:t>is held while it is </a:t>
            </a:r>
            <a:r>
              <a:rPr lang="en-US" sz="3600" dirty="0" smtClean="0">
                <a:latin typeface="Times New Roman" panose="02020603050405020304" pitchFamily="18" charset="0"/>
                <a:cs typeface="Times New Roman" panose="02020603050405020304" pitchFamily="18" charset="0"/>
              </a:rPr>
              <a:t>processed</a:t>
            </a:r>
            <a:r>
              <a:rPr lang="sw-KE" altLang="en-US" sz="3600" dirty="0" smtClean="0">
                <a:latin typeface="Times New Roman" panose="02020603050405020304" pitchFamily="18" charset="0"/>
                <a:cs typeface="Times New Roman" panose="02020603050405020304" pitchFamily="18" charset="0"/>
              </a:rPr>
              <a:t>.</a:t>
            </a:r>
          </a:p>
          <a:p>
            <a:pPr marL="0" indent="0">
              <a:buNone/>
            </a:pPr>
            <a:r>
              <a:rPr lang="sw-KE" altLang="en-US" sz="3600" dirty="0">
                <a:latin typeface="Times New Roman" panose="02020603050405020304" pitchFamily="18" charset="0"/>
                <a:cs typeface="Times New Roman" panose="02020603050405020304" pitchFamily="18" charset="0"/>
              </a:rPr>
              <a:t>c) long-term memory: relatively permanent storage of virtually unlimited information.</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E0230AF-AEC4-4C5C-A9F3-7C40C8FD740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60145128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503"/>
            <a:ext cx="10515600" cy="1149531"/>
          </a:xfrm>
        </p:spPr>
        <p:txBody>
          <a:bodyPr/>
          <a:lstStyle/>
          <a:p>
            <a:r>
              <a:rPr lang="en-US" b="1" dirty="0" smtClean="0">
                <a:latin typeface="Times New Roman" panose="02020603050405020304" pitchFamily="18" charset="0"/>
                <a:cs typeface="Times New Roman" panose="02020603050405020304" pitchFamily="18" charset="0"/>
              </a:rPr>
              <a:t>Memory Process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3669"/>
            <a:ext cx="10515600" cy="4583294"/>
          </a:xfrm>
        </p:spPr>
        <p:txBody>
          <a:bodyPr>
            <a:normAutofit/>
          </a:bodyPr>
          <a:lstStyle/>
          <a:p>
            <a:pPr indent="-33655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sw-KE" altLang="en-US" sz="3600" dirty="0">
                <a:latin typeface="Times New Roman" panose="02020603050405020304" pitchFamily="18" charset="0"/>
                <a:cs typeface="Times New Roman" panose="02020603050405020304" pitchFamily="18" charset="0"/>
              </a:rPr>
              <a:t>a) </a:t>
            </a:r>
            <a:r>
              <a:rPr lang="sw-KE" altLang="en-US" sz="3600" b="1" dirty="0">
                <a:latin typeface="Times New Roman" panose="02020603050405020304" pitchFamily="18" charset="0"/>
                <a:cs typeface="Times New Roman" panose="02020603050405020304" pitchFamily="18" charset="0"/>
              </a:rPr>
              <a:t>Encoding</a:t>
            </a:r>
            <a:r>
              <a:rPr lang="sw-KE" altLang="en-US" sz="3600" dirty="0">
                <a:latin typeface="Times New Roman" panose="02020603050405020304" pitchFamily="18" charset="0"/>
                <a:cs typeface="Times New Roman" panose="02020603050405020304" pitchFamily="18" charset="0"/>
              </a:rPr>
              <a:t>: the conversion of information into a form that can be stored in memory.</a:t>
            </a:r>
          </a:p>
          <a:p>
            <a:pPr indent="-33655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sw-KE" altLang="en-US" sz="3600" dirty="0">
                <a:latin typeface="Times New Roman" panose="02020603050405020304" pitchFamily="18" charset="0"/>
                <a:cs typeface="Times New Roman" panose="02020603050405020304" pitchFamily="18" charset="0"/>
              </a:rPr>
              <a:t>b) </a:t>
            </a:r>
            <a:r>
              <a:rPr lang="sw-KE" altLang="en-US" sz="3600" b="1" dirty="0">
                <a:latin typeface="Times New Roman" panose="02020603050405020304" pitchFamily="18" charset="0"/>
                <a:cs typeface="Times New Roman" panose="02020603050405020304" pitchFamily="18" charset="0"/>
              </a:rPr>
              <a:t>Storage: </a:t>
            </a:r>
            <a:r>
              <a:rPr lang="sw-KE" altLang="en-US" sz="3600" dirty="0">
                <a:latin typeface="Times New Roman" panose="02020603050405020304" pitchFamily="18" charset="0"/>
                <a:cs typeface="Times New Roman" panose="02020603050405020304" pitchFamily="18" charset="0"/>
              </a:rPr>
              <a:t>the retention of information in memory.</a:t>
            </a:r>
          </a:p>
          <a:p>
            <a:pPr indent="-33655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sw-KE" altLang="en-US" sz="3600" dirty="0">
                <a:latin typeface="Times New Roman" panose="02020603050405020304" pitchFamily="18" charset="0"/>
                <a:cs typeface="Times New Roman" panose="02020603050405020304" pitchFamily="18" charset="0"/>
              </a:rPr>
              <a:t>c) </a:t>
            </a:r>
            <a:r>
              <a:rPr lang="sw-KE" altLang="en-US" sz="3600" b="1" dirty="0">
                <a:latin typeface="Times New Roman" panose="02020603050405020304" pitchFamily="18" charset="0"/>
                <a:cs typeface="Times New Roman" panose="02020603050405020304" pitchFamily="18" charset="0"/>
              </a:rPr>
              <a:t>Retrieval: </a:t>
            </a:r>
            <a:r>
              <a:rPr lang="sw-KE" altLang="en-US" sz="3600" dirty="0">
                <a:latin typeface="Times New Roman" panose="02020603050405020304" pitchFamily="18" charset="0"/>
                <a:cs typeface="Times New Roman" panose="02020603050405020304" pitchFamily="18" charset="0"/>
              </a:rPr>
              <a:t>the recovery of information from memory</a:t>
            </a:r>
          </a:p>
          <a:p>
            <a:pPr indent="-33655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sw-KE" altLang="en-US" sz="3600" dirty="0">
                <a:latin typeface="Times New Roman" panose="02020603050405020304" pitchFamily="18" charset="0"/>
                <a:cs typeface="Times New Roman" panose="02020603050405020304" pitchFamily="18" charset="0"/>
              </a:rPr>
              <a:t>d) </a:t>
            </a:r>
            <a:r>
              <a:rPr lang="sw-KE" altLang="en-US" sz="3600" b="1" dirty="0">
                <a:latin typeface="Times New Roman" panose="02020603050405020304" pitchFamily="18" charset="0"/>
                <a:cs typeface="Times New Roman" panose="02020603050405020304" pitchFamily="18" charset="0"/>
              </a:rPr>
              <a:t>Forgetting: </a:t>
            </a:r>
            <a:r>
              <a:rPr lang="sw-KE" altLang="en-US" sz="3600" dirty="0">
                <a:latin typeface="Times New Roman" panose="02020603050405020304" pitchFamily="18" charset="0"/>
                <a:cs typeface="Times New Roman" panose="02020603050405020304" pitchFamily="18" charset="0"/>
              </a:rPr>
              <a:t>the failure to retrieve the information from memory/ inability to recall previously stored information.</a:t>
            </a:r>
          </a:p>
          <a:p>
            <a:pPr>
              <a:defRPr/>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828309E-FFC5-48AC-9907-5310C8CFEA8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8499818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566"/>
            <a:ext cx="10515600" cy="6059397"/>
          </a:xfrm>
        </p:spPr>
        <p:txBody>
          <a:bodyPr>
            <a:normAutofit/>
          </a:bodyPr>
          <a:lstStyle/>
          <a:p>
            <a:pPr marL="0" indent="0">
              <a:buNone/>
            </a:pPr>
            <a:r>
              <a:rPr lang="en-US" sz="3600" b="1" dirty="0" smtClean="0">
                <a:latin typeface="Times New Roman" panose="02020603050405020304" pitchFamily="18" charset="0"/>
                <a:cs typeface="Times New Roman" panose="02020603050405020304" pitchFamily="18" charset="0"/>
              </a:rPr>
              <a:t>Intelligence</a:t>
            </a:r>
            <a:r>
              <a:rPr lang="en-US" sz="3600" dirty="0" smtClean="0">
                <a:latin typeface="Times New Roman" panose="02020603050405020304" pitchFamily="18" charset="0"/>
                <a:cs typeface="Times New Roman" panose="02020603050405020304" pitchFamily="18" charset="0"/>
              </a:rPr>
              <a:t>;</a:t>
            </a:r>
            <a:r>
              <a:rPr lang="en-US" sz="3600" b="1"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sw-KE" altLang="en-US" sz="3600" dirty="0" smtClean="0">
                <a:latin typeface="Times New Roman" panose="02020603050405020304" pitchFamily="18" charset="0"/>
                <a:cs typeface="Times New Roman" panose="02020603050405020304" pitchFamily="18" charset="0"/>
              </a:rPr>
              <a:t>The </a:t>
            </a:r>
            <a:r>
              <a:rPr lang="sw-KE" altLang="en-US" sz="3600" dirty="0">
                <a:latin typeface="Times New Roman" panose="02020603050405020304" pitchFamily="18" charset="0"/>
                <a:cs typeface="Times New Roman" panose="02020603050405020304" pitchFamily="18" charset="0"/>
              </a:rPr>
              <a:t>global capacity to act purposefully, to think rationally and deal effectively with the environment ie </a:t>
            </a:r>
            <a:r>
              <a:rPr lang="en-US" sz="3600" dirty="0">
                <a:latin typeface="Times New Roman" panose="02020603050405020304" pitchFamily="18" charset="0"/>
                <a:cs typeface="Times New Roman" panose="02020603050405020304" pitchFamily="18" charset="0"/>
              </a:rPr>
              <a:t>refers to intellectual functioning. </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b="1" dirty="0">
                <a:latin typeface="Times New Roman" panose="02020603050405020304" pitchFamily="18" charset="0"/>
                <a:cs typeface="Times New Roman" panose="02020603050405020304" pitchFamily="18" charset="0"/>
              </a:rPr>
              <a:t>Types of intelligence</a:t>
            </a:r>
          </a:p>
          <a:p>
            <a:pPr indent="-33655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sw-KE" altLang="en-US" sz="3600" dirty="0">
                <a:latin typeface="Times New Roman" panose="02020603050405020304" pitchFamily="18" charset="0"/>
                <a:cs typeface="Times New Roman" panose="02020603050405020304" pitchFamily="18" charset="0"/>
              </a:rPr>
              <a:t>1. Mechanical- skill to manipulate tools and gadgets and in managing the working of machines.</a:t>
            </a:r>
          </a:p>
          <a:p>
            <a:pPr indent="-33655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sw-KE" altLang="en-US" sz="3600" dirty="0">
                <a:latin typeface="Times New Roman" panose="02020603050405020304" pitchFamily="18" charset="0"/>
                <a:cs typeface="Times New Roman" panose="02020603050405020304" pitchFamily="18" charset="0"/>
              </a:rPr>
              <a:t>2. </a:t>
            </a:r>
            <a:r>
              <a:rPr lang="sw-KE" altLang="en-US" sz="3600" dirty="0" smtClean="0">
                <a:latin typeface="Times New Roman" panose="02020603050405020304" pitchFamily="18" charset="0"/>
                <a:cs typeface="Times New Roman" panose="02020603050405020304" pitchFamily="18" charset="0"/>
              </a:rPr>
              <a:t>Social</a:t>
            </a:r>
            <a:r>
              <a:rPr lang="sw-KE" altLang="en-US" sz="3600" dirty="0">
                <a:latin typeface="Times New Roman" panose="02020603050405020304" pitchFamily="18" charset="0"/>
                <a:cs typeface="Times New Roman" panose="02020603050405020304" pitchFamily="18" charset="0"/>
              </a:rPr>
              <a:t>: understing people and ability to act wisely in human </a:t>
            </a:r>
            <a:r>
              <a:rPr lang="sw-KE" altLang="en-US" sz="3600" dirty="0" smtClean="0">
                <a:latin typeface="Times New Roman" panose="02020603050405020304" pitchFamily="18" charset="0"/>
                <a:cs typeface="Times New Roman" panose="02020603050405020304" pitchFamily="18" charset="0"/>
              </a:rPr>
              <a:t>relationships</a:t>
            </a:r>
            <a:r>
              <a:rPr lang="sw-KE" altLang="en-US" sz="3600" dirty="0">
                <a:latin typeface="Times New Roman" panose="02020603050405020304" pitchFamily="18" charset="0"/>
                <a:cs typeface="Times New Roman" panose="02020603050405020304" pitchFamily="18" charset="0"/>
              </a:rPr>
              <a:t>. e.g diplomats, salesmen</a:t>
            </a:r>
          </a:p>
          <a:p>
            <a:pPr indent="-336550">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sw-KE" altLang="en-US" sz="3600" dirty="0">
                <a:latin typeface="Times New Roman" panose="02020603050405020304" pitchFamily="18" charset="0"/>
                <a:cs typeface="Times New Roman" panose="02020603050405020304" pitchFamily="18" charset="0"/>
              </a:rPr>
              <a:t>3. Abstract: ability to handle words, numbers, formulae and scientific principles.e.g nurses, doctors, lawyers  </a:t>
            </a:r>
          </a:p>
          <a:p>
            <a:pPr>
              <a:defRPr/>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80FAC32-E404-4E72-80D1-57DE2566939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98873924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L</a:t>
            </a:r>
            <a:r>
              <a:rPr lang="en-US" sz="4800" b="1" dirty="0" smtClean="0">
                <a:latin typeface="Times New Roman" panose="02020603050405020304" pitchFamily="18" charset="0"/>
                <a:cs typeface="Times New Roman" panose="02020603050405020304" pitchFamily="18" charset="0"/>
              </a:rPr>
              <a:t>earning Process</a:t>
            </a:r>
            <a:r>
              <a:rPr lang="en-US" sz="4800" b="1" dirty="0">
                <a:latin typeface="Times New Roman" panose="02020603050405020304" pitchFamily="18" charset="0"/>
                <a:cs typeface="Times New Roman" panose="02020603050405020304" pitchFamily="18" charset="0"/>
              </a:rPr>
              <a:t/>
            </a:r>
            <a:br>
              <a:rPr lang="en-US" sz="4800" b="1" dirty="0">
                <a:latin typeface="Times New Roman" panose="02020603050405020304" pitchFamily="18" charset="0"/>
                <a:cs typeface="Times New Roman" panose="02020603050405020304" pitchFamily="18" charset="0"/>
              </a:rPr>
            </a:b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3223"/>
            <a:ext cx="10515600" cy="4883740"/>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There are five main phases of the learning process  according to the cognitive school of thought namely;</a:t>
            </a:r>
          </a:p>
          <a:p>
            <a:pPr lvl="1"/>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Attention</a:t>
            </a:r>
            <a:r>
              <a:rPr lang="en-US" sz="3200" dirty="0">
                <a:latin typeface="Times New Roman" panose="02020603050405020304" pitchFamily="18" charset="0"/>
                <a:cs typeface="Times New Roman" panose="02020603050405020304" pitchFamily="18" charset="0"/>
              </a:rPr>
              <a:t>- We pay attention to what is interesting and important.</a:t>
            </a:r>
          </a:p>
          <a:p>
            <a:pPr lvl="1"/>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Perception</a:t>
            </a:r>
            <a:r>
              <a:rPr lang="en-US" sz="3200" dirty="0">
                <a:latin typeface="Times New Roman" panose="02020603050405020304" pitchFamily="18" charset="0"/>
                <a:cs typeface="Times New Roman" panose="02020603050405020304" pitchFamily="18" charset="0"/>
              </a:rPr>
              <a:t>- processing of information into our short term       memory. This Depends on our motivation levels.</a:t>
            </a:r>
          </a:p>
          <a:p>
            <a:pPr lvl="1"/>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Acquisition</a:t>
            </a:r>
            <a:r>
              <a:rPr lang="en-US" sz="3200" dirty="0">
                <a:latin typeface="Times New Roman" panose="02020603050405020304" pitchFamily="18" charset="0"/>
                <a:cs typeface="Times New Roman" panose="02020603050405020304" pitchFamily="18" charset="0"/>
              </a:rPr>
              <a:t>- depends on what we already know and how well information is organized.</a:t>
            </a:r>
          </a:p>
          <a:p>
            <a:pPr lvl="1"/>
            <a:r>
              <a:rPr lang="en-US" sz="3200" b="1" dirty="0">
                <a:latin typeface="Times New Roman" panose="02020603050405020304" pitchFamily="18" charset="0"/>
                <a:cs typeface="Times New Roman" panose="02020603050405020304" pitchFamily="18" charset="0"/>
              </a:rPr>
              <a:t>Retention</a:t>
            </a:r>
            <a:r>
              <a:rPr lang="en-US" sz="3200" dirty="0">
                <a:latin typeface="Times New Roman" panose="02020603050405020304" pitchFamily="18" charset="0"/>
                <a:cs typeface="Times New Roman" panose="02020603050405020304" pitchFamily="18" charset="0"/>
              </a:rPr>
              <a:t>- Storage of information in the long- term memory until when required. </a:t>
            </a:r>
          </a:p>
          <a:p>
            <a:pPr lvl="1"/>
            <a:r>
              <a:rPr lang="en-US" sz="3200" b="1" dirty="0">
                <a:latin typeface="Times New Roman" panose="02020603050405020304" pitchFamily="18" charset="0"/>
                <a:cs typeface="Times New Roman" panose="02020603050405020304" pitchFamily="18" charset="0"/>
              </a:rPr>
              <a:t>Transfer</a:t>
            </a:r>
            <a:r>
              <a:rPr lang="en-US" sz="3200" dirty="0">
                <a:latin typeface="Times New Roman" panose="02020603050405020304" pitchFamily="18" charset="0"/>
                <a:cs typeface="Times New Roman" panose="02020603050405020304" pitchFamily="18" charset="0"/>
              </a:rPr>
              <a:t>-  application of knowledge and skills acquired in    </a:t>
            </a:r>
          </a:p>
          <a:p>
            <a:pPr>
              <a:buNone/>
            </a:pPr>
            <a:r>
              <a:rPr lang="en-US" sz="3200" dirty="0">
                <a:latin typeface="Times New Roman" panose="02020603050405020304" pitchFamily="18" charset="0"/>
                <a:cs typeface="Times New Roman" panose="02020603050405020304" pitchFamily="18" charset="0"/>
              </a:rPr>
              <a:t>      familiar and new situations.</a:t>
            </a:r>
          </a:p>
          <a:p>
            <a:endParaRPr lang="en-US" sz="3200" dirty="0">
              <a:latin typeface="Times New Roman" panose="02020603050405020304" pitchFamily="18" charset="0"/>
              <a:cs typeface="Times New Roman" panose="02020603050405020304" pitchFamily="18" charset="0"/>
            </a:endParaRPr>
          </a:p>
          <a:p>
            <a:pPr marL="0" lvl="0" indent="0">
              <a:buNone/>
            </a:pPr>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7A2AD91-B914-408C-AD8F-F2AF18BC19C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14855710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09896"/>
          </a:xfrm>
        </p:spPr>
        <p:txBody>
          <a:bodyPr/>
          <a:lstStyle/>
          <a:p>
            <a:r>
              <a:rPr lang="en-US" b="1" dirty="0">
                <a:latin typeface="Times New Roman" panose="02020603050405020304" pitchFamily="18" charset="0"/>
                <a:cs typeface="Times New Roman" panose="02020603050405020304" pitchFamily="18" charset="0"/>
              </a:rPr>
              <a:t>FACTORS AFFECTING LEARNING</a:t>
            </a:r>
          </a:p>
        </p:txBody>
      </p:sp>
      <p:sp>
        <p:nvSpPr>
          <p:cNvPr id="3" name="Content Placeholder 2"/>
          <p:cNvSpPr>
            <a:spLocks noGrp="1"/>
          </p:cNvSpPr>
          <p:nvPr>
            <p:ph idx="1"/>
          </p:nvPr>
        </p:nvSpPr>
        <p:spPr>
          <a:xfrm>
            <a:off x="838200" y="1084217"/>
            <a:ext cx="10515600" cy="5092746"/>
          </a:xfrm>
        </p:spPr>
        <p:txBody>
          <a:bodyPr>
            <a:noAutofit/>
          </a:bodyPr>
          <a:lstStyle/>
          <a:p>
            <a:r>
              <a:rPr lang="en-US" sz="3600" dirty="0">
                <a:latin typeface="Times New Roman" panose="02020603050405020304" pitchFamily="18" charset="0"/>
                <a:cs typeface="Times New Roman" panose="02020603050405020304" pitchFamily="18" charset="0"/>
              </a:rPr>
              <a:t>External factors:</a:t>
            </a:r>
          </a:p>
          <a:p>
            <a:pPr>
              <a:buFont typeface="Wingdings" pitchFamily="2" charset="2"/>
              <a:buChar char="Ø"/>
            </a:pPr>
            <a:r>
              <a:rPr lang="en-US" sz="3600" dirty="0">
                <a:latin typeface="Times New Roman" panose="02020603050405020304" pitchFamily="18" charset="0"/>
                <a:cs typeface="Times New Roman" panose="02020603050405020304" pitchFamily="18" charset="0"/>
              </a:rPr>
              <a:t>Heredity</a:t>
            </a:r>
          </a:p>
          <a:p>
            <a:pPr>
              <a:buFont typeface="Wingdings" pitchFamily="2" charset="2"/>
              <a:buChar char="Ø"/>
            </a:pPr>
            <a:r>
              <a:rPr lang="en-US" sz="3600" dirty="0">
                <a:latin typeface="Times New Roman" panose="02020603050405020304" pitchFamily="18" charset="0"/>
                <a:cs typeface="Times New Roman" panose="02020603050405020304" pitchFamily="18" charset="0"/>
              </a:rPr>
              <a:t>Status of the student</a:t>
            </a:r>
          </a:p>
          <a:p>
            <a:pPr>
              <a:buFont typeface="Wingdings" pitchFamily="2" charset="2"/>
              <a:buChar char="Ø"/>
            </a:pPr>
            <a:r>
              <a:rPr lang="en-US" sz="3600" dirty="0">
                <a:latin typeface="Times New Roman" panose="02020603050405020304" pitchFamily="18" charset="0"/>
                <a:cs typeface="Times New Roman" panose="02020603050405020304" pitchFamily="18" charset="0"/>
              </a:rPr>
              <a:t>Physical environment</a:t>
            </a:r>
          </a:p>
          <a:p>
            <a:r>
              <a:rPr lang="en-US" sz="3600" dirty="0">
                <a:latin typeface="Times New Roman" panose="02020603050405020304" pitchFamily="18" charset="0"/>
                <a:cs typeface="Times New Roman" panose="02020603050405020304" pitchFamily="18" charset="0"/>
              </a:rPr>
              <a:t>Internal factors:</a:t>
            </a:r>
          </a:p>
          <a:p>
            <a:pPr>
              <a:buFont typeface="Wingdings" pitchFamily="2" charset="2"/>
              <a:buChar char="Ø"/>
            </a:pPr>
            <a:r>
              <a:rPr lang="en-US" sz="3600" dirty="0">
                <a:latin typeface="Times New Roman" panose="02020603050405020304" pitchFamily="18" charset="0"/>
                <a:cs typeface="Times New Roman" panose="02020603050405020304" pitchFamily="18" charset="0"/>
              </a:rPr>
              <a:t>Goals</a:t>
            </a:r>
          </a:p>
          <a:p>
            <a:pPr>
              <a:buFont typeface="Wingdings" pitchFamily="2" charset="2"/>
              <a:buChar char="Ø"/>
            </a:pPr>
            <a:r>
              <a:rPr lang="en-US" sz="3600" dirty="0" err="1">
                <a:latin typeface="Times New Roman" panose="02020603050405020304" pitchFamily="18" charset="0"/>
                <a:cs typeface="Times New Roman" panose="02020603050405020304" pitchFamily="18" charset="0"/>
              </a:rPr>
              <a:t>Behaviour</a:t>
            </a:r>
            <a:endParaRPr lang="en-US" sz="3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3600" dirty="0">
                <a:latin typeface="Times New Roman" panose="02020603050405020304" pitchFamily="18" charset="0"/>
                <a:cs typeface="Times New Roman" panose="02020603050405020304" pitchFamily="18" charset="0"/>
              </a:rPr>
              <a:t>Interest</a:t>
            </a:r>
          </a:p>
          <a:p>
            <a:pPr>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ECABFE-EF0A-47DE-BC93-288BE80095BD}"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70102960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96834"/>
          </a:xfrm>
        </p:spPr>
        <p:txBody>
          <a:bodyPr/>
          <a:lstStyle/>
          <a:p>
            <a:r>
              <a:rPr lang="en-US" dirty="0"/>
              <a:t>Internal factors</a:t>
            </a:r>
            <a:r>
              <a:rPr lang="en-US" dirty="0" smtClean="0"/>
              <a:t>..</a:t>
            </a:r>
            <a:endParaRPr lang="en-US" dirty="0"/>
          </a:p>
        </p:txBody>
      </p:sp>
      <p:sp>
        <p:nvSpPr>
          <p:cNvPr id="3" name="Content Placeholder 2"/>
          <p:cNvSpPr>
            <a:spLocks noGrp="1"/>
          </p:cNvSpPr>
          <p:nvPr>
            <p:ph idx="1"/>
          </p:nvPr>
        </p:nvSpPr>
        <p:spPr>
          <a:xfrm>
            <a:off x="838200" y="901337"/>
            <a:ext cx="10515600" cy="5275626"/>
          </a:xfrm>
        </p:spPr>
        <p:txBody>
          <a:bodyPr>
            <a:noAutofit/>
          </a:bodyPr>
          <a:lstStyle/>
          <a:p>
            <a:pPr>
              <a:buFont typeface="Wingdings" pitchFamily="2" charset="2"/>
              <a:buChar char="Ø"/>
            </a:pPr>
            <a:r>
              <a:rPr lang="en-US" sz="3200" dirty="0">
                <a:latin typeface="Times New Roman" panose="02020603050405020304" pitchFamily="18" charset="0"/>
                <a:cs typeface="Times New Roman" panose="02020603050405020304" pitchFamily="18" charset="0"/>
              </a:rPr>
              <a:t>Attention</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Drill/practice</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Fatigue</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Aptitude (natural ability)</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Attitude</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Emotional condition</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Speed accuracy and retention</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Learning activities</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Testing</a:t>
            </a:r>
          </a:p>
          <a:p>
            <a:pPr>
              <a:buFont typeface="Wingdings" pitchFamily="2" charset="2"/>
              <a:buChar char="Ø"/>
            </a:pPr>
            <a:r>
              <a:rPr lang="en-US" sz="3200" dirty="0">
                <a:latin typeface="Times New Roman" panose="02020603050405020304" pitchFamily="18" charset="0"/>
                <a:cs typeface="Times New Roman" panose="02020603050405020304" pitchFamily="18" charset="0"/>
              </a:rPr>
              <a:t>guidance</a:t>
            </a:r>
          </a:p>
          <a:p>
            <a:pPr>
              <a:buFont typeface="Wingdings" pitchFamily="2" charset="2"/>
              <a:buChar char="Ø"/>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0214728-77C2-42B2-BFDC-342B1FF97C5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1723194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Learning theories</a:t>
            </a:r>
          </a:p>
        </p:txBody>
      </p:sp>
      <p:sp>
        <p:nvSpPr>
          <p:cNvPr id="3" name="Content Placeholder 2"/>
          <p:cNvSpPr>
            <a:spLocks noGrp="1"/>
          </p:cNvSpPr>
          <p:nvPr>
            <p:ph idx="1"/>
          </p:nvPr>
        </p:nvSpPr>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Are applied in mental health and mental illness, counseling, and behavioral modification</a:t>
            </a:r>
            <a:r>
              <a:rPr lang="en-US" sz="4000" dirty="0" smtClean="0">
                <a:latin typeface="Times New Roman" panose="02020603050405020304" pitchFamily="18" charset="0"/>
                <a:cs typeface="Times New Roman" panose="02020603050405020304" pitchFamily="18" charset="0"/>
              </a:rPr>
              <a:t>.</a:t>
            </a:r>
          </a:p>
          <a:p>
            <a:pPr>
              <a:buNone/>
            </a:pPr>
            <a:r>
              <a:rPr lang="en-US" sz="4000" b="1" dirty="0" smtClean="0">
                <a:latin typeface="Times New Roman" panose="02020603050405020304" pitchFamily="18" charset="0"/>
                <a:cs typeface="Times New Roman" panose="02020603050405020304" pitchFamily="18" charset="0"/>
              </a:rPr>
              <a:t>Types </a:t>
            </a:r>
            <a:endParaRPr lang="en-US" sz="4000" b="1" dirty="0">
              <a:latin typeface="Times New Roman" panose="02020603050405020304" pitchFamily="18" charset="0"/>
              <a:cs typeface="Times New Roman" panose="02020603050405020304" pitchFamily="18" charset="0"/>
            </a:endParaRPr>
          </a:p>
          <a:p>
            <a:pPr marL="596646" indent="-514350">
              <a:buAutoNum type="arabicPeriod"/>
            </a:pPr>
            <a:r>
              <a:rPr lang="en-US" sz="4000" dirty="0" smtClean="0">
                <a:latin typeface="Times New Roman" panose="02020603050405020304" pitchFamily="18" charset="0"/>
                <a:cs typeface="Times New Roman" panose="02020603050405020304" pitchFamily="18" charset="0"/>
              </a:rPr>
              <a:t>Cognitive theory of learning</a:t>
            </a:r>
            <a:endParaRPr lang="en-US" sz="4000" dirty="0">
              <a:latin typeface="Times New Roman" panose="02020603050405020304" pitchFamily="18" charset="0"/>
              <a:cs typeface="Times New Roman" panose="02020603050405020304" pitchFamily="18" charset="0"/>
            </a:endParaRPr>
          </a:p>
          <a:p>
            <a:pPr marL="596646" indent="-514350"/>
            <a:r>
              <a:rPr lang="en-US" sz="4000" dirty="0">
                <a:latin typeface="Times New Roman" panose="02020603050405020304" pitchFamily="18" charset="0"/>
                <a:cs typeface="Times New Roman" panose="02020603050405020304" pitchFamily="18" charset="0"/>
              </a:rPr>
              <a:t>B.S. Bloom: </a:t>
            </a:r>
            <a:r>
              <a:rPr lang="en-US" sz="4000" dirty="0" smtClean="0">
                <a:latin typeface="Times New Roman" panose="02020603050405020304" pitchFamily="18" charset="0"/>
                <a:cs typeface="Times New Roman" panose="02020603050405020304" pitchFamily="18" charset="0"/>
              </a:rPr>
              <a:t>Three </a:t>
            </a:r>
            <a:r>
              <a:rPr lang="en-US" sz="4000" dirty="0">
                <a:latin typeface="Times New Roman" panose="02020603050405020304" pitchFamily="18" charset="0"/>
                <a:cs typeface="Times New Roman" panose="02020603050405020304" pitchFamily="18" charset="0"/>
              </a:rPr>
              <a:t>domains of learning</a:t>
            </a:r>
          </a:p>
          <a:p>
            <a:pPr marL="596646" indent="-514350"/>
            <a:r>
              <a:rPr lang="en-US" sz="4000" dirty="0">
                <a:latin typeface="Times New Roman" panose="02020603050405020304" pitchFamily="18" charset="0"/>
                <a:cs typeface="Times New Roman" panose="02020603050405020304" pitchFamily="18" charset="0"/>
              </a:rPr>
              <a:t>J. Brunner: </a:t>
            </a:r>
            <a:r>
              <a:rPr lang="en-US" sz="4000" dirty="0" smtClean="0">
                <a:latin typeface="Times New Roman" panose="02020603050405020304" pitchFamily="18" charset="0"/>
                <a:cs typeface="Times New Roman" panose="02020603050405020304" pitchFamily="18" charset="0"/>
              </a:rPr>
              <a:t>Discovery </a:t>
            </a:r>
            <a:r>
              <a:rPr lang="en-US" sz="4000" dirty="0">
                <a:latin typeface="Times New Roman" panose="02020603050405020304" pitchFamily="18" charset="0"/>
                <a:cs typeface="Times New Roman" panose="02020603050405020304" pitchFamily="18" charset="0"/>
              </a:rPr>
              <a:t>learning</a:t>
            </a: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7C5AA49-E35F-4E3D-B894-B951BA7FF94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159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943295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
            <a:ext cx="10515600" cy="574766"/>
          </a:xfrm>
        </p:spPr>
        <p:txBody>
          <a:bodyPr>
            <a:normAutofit fontScale="90000"/>
          </a:bodyPr>
          <a:lstStyle/>
          <a:p>
            <a:r>
              <a:rPr lang="en-US" dirty="0">
                <a:latin typeface="Times New Roman" panose="02020603050405020304" pitchFamily="18" charset="0"/>
                <a:cs typeface="Times New Roman" panose="02020603050405020304" pitchFamily="18" charset="0"/>
              </a:rPr>
              <a:t>Applied Psychology</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535578"/>
            <a:ext cx="10515600" cy="5641386"/>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Deals with basic psychological knowledge to solve human problems.</a:t>
            </a:r>
          </a:p>
          <a:p>
            <a:pPr marL="0" indent="0">
              <a:buNone/>
            </a:pPr>
            <a:r>
              <a:rPr lang="en-US" sz="3600" dirty="0" smtClean="0">
                <a:latin typeface="Times New Roman" panose="02020603050405020304" pitchFamily="18" charset="0"/>
                <a:cs typeface="Times New Roman" panose="02020603050405020304" pitchFamily="18" charset="0"/>
              </a:rPr>
              <a:t>This entails the following; </a:t>
            </a:r>
          </a:p>
          <a:p>
            <a:r>
              <a:rPr lang="en-US" sz="3600" dirty="0" smtClean="0">
                <a:latin typeface="Times New Roman" panose="02020603050405020304" pitchFamily="18" charset="0"/>
                <a:cs typeface="Times New Roman" panose="02020603050405020304" pitchFamily="18" charset="0"/>
              </a:rPr>
              <a:t>Clinical psychology; </a:t>
            </a:r>
            <a:r>
              <a:rPr lang="en-US" sz="3600" dirty="0">
                <a:latin typeface="Times New Roman" panose="02020603050405020304" pitchFamily="18" charset="0"/>
                <a:cs typeface="Times New Roman" panose="02020603050405020304" pitchFamily="18" charset="0"/>
              </a:rPr>
              <a:t>D</a:t>
            </a:r>
            <a:r>
              <a:rPr lang="en-US" sz="3600" dirty="0" smtClean="0">
                <a:latin typeface="Times New Roman" panose="02020603050405020304" pitchFamily="18" charset="0"/>
                <a:cs typeface="Times New Roman" panose="02020603050405020304" pitchFamily="18" charset="0"/>
              </a:rPr>
              <a:t>eals with understanding and treatment of emotional behavior. </a:t>
            </a:r>
          </a:p>
          <a:p>
            <a:r>
              <a:rPr lang="en-US" sz="3600" dirty="0" smtClean="0">
                <a:latin typeface="Times New Roman" panose="02020603050405020304" pitchFamily="18" charset="0"/>
                <a:cs typeface="Times New Roman" panose="02020603050405020304" pitchFamily="18" charset="0"/>
              </a:rPr>
              <a:t>Counselling  Psychology; Deals with  maintaining </a:t>
            </a:r>
            <a:r>
              <a:rPr lang="en-US" sz="3600" dirty="0">
                <a:latin typeface="Times New Roman" panose="02020603050405020304" pitchFamily="18" charset="0"/>
                <a:cs typeface="Times New Roman" panose="02020603050405020304" pitchFamily="18" charset="0"/>
              </a:rPr>
              <a:t>a focus on facilitating personal and interpersonal functioning across the life span.</a:t>
            </a: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Educational psychology; This deals with learning theories.</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319D0FE-9ACA-4A2B-ADA0-E03DE8D057E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83194117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Benjamin .S</a:t>
            </a:r>
            <a:r>
              <a:rPr lang="en-US" sz="3600" dirty="0">
                <a:latin typeface="Times New Roman" panose="02020603050405020304" pitchFamily="18" charset="0"/>
                <a:cs typeface="Times New Roman" panose="02020603050405020304" pitchFamily="18" charset="0"/>
              </a:rPr>
              <a:t>. Bloom</a:t>
            </a:r>
            <a:r>
              <a:rPr lang="en-US" sz="3600" dirty="0" smtClean="0">
                <a:latin typeface="Times New Roman" panose="02020603050405020304" pitchFamily="18" charset="0"/>
                <a:cs typeface="Times New Roman" panose="02020603050405020304" pitchFamily="18" charset="0"/>
              </a:rPr>
              <a:t>: Emphasized on  </a:t>
            </a:r>
            <a:r>
              <a:rPr lang="en-US" sz="3600" dirty="0">
                <a:latin typeface="Times New Roman" panose="02020603050405020304" pitchFamily="18" charset="0"/>
                <a:cs typeface="Times New Roman" panose="02020603050405020304" pitchFamily="18" charset="0"/>
              </a:rPr>
              <a:t>three domains of </a:t>
            </a:r>
            <a:r>
              <a:rPr lang="en-US" sz="3600" dirty="0" smtClean="0">
                <a:latin typeface="Times New Roman" panose="02020603050405020304" pitchFamily="18" charset="0"/>
                <a:cs typeface="Times New Roman" panose="02020603050405020304" pitchFamily="18" charset="0"/>
              </a:rPr>
              <a:t>learning;</a:t>
            </a: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smtClean="0">
                <a:latin typeface="Times New Roman" panose="02020603050405020304" pitchFamily="18" charset="0"/>
                <a:cs typeface="Times New Roman" panose="02020603050405020304" pitchFamily="18" charset="0"/>
              </a:rPr>
              <a:t>-Cognitive</a:t>
            </a:r>
            <a:r>
              <a:rPr lang="en-US" sz="3600" dirty="0">
                <a:latin typeface="Times New Roman" panose="02020603050405020304" pitchFamily="18" charset="0"/>
                <a:cs typeface="Times New Roman" panose="02020603050405020304" pitchFamily="18" charset="0"/>
              </a:rPr>
              <a:t>: intellectual capability, </a:t>
            </a:r>
            <a:r>
              <a:rPr lang="en-US" sz="3600" dirty="0" smtClean="0">
                <a:latin typeface="Times New Roman" panose="02020603050405020304" pitchFamily="18" charset="0"/>
                <a:cs typeface="Times New Roman" panose="02020603050405020304" pitchFamily="18" charset="0"/>
              </a:rPr>
              <a:t>i.e. </a:t>
            </a:r>
            <a:r>
              <a:rPr lang="en-US" sz="3600" b="1" dirty="0">
                <a:latin typeface="Times New Roman" panose="02020603050405020304" pitchFamily="18" charset="0"/>
                <a:cs typeface="Times New Roman" panose="02020603050405020304" pitchFamily="18" charset="0"/>
              </a:rPr>
              <a:t>knowledge</a:t>
            </a:r>
            <a:r>
              <a:rPr lang="en-US" sz="3600" dirty="0">
                <a:latin typeface="Times New Roman" panose="02020603050405020304" pitchFamily="18" charset="0"/>
                <a:cs typeface="Times New Roman" panose="02020603050405020304" pitchFamily="18" charset="0"/>
              </a:rPr>
              <a:t>, or </a:t>
            </a:r>
            <a:r>
              <a:rPr lang="en-US" sz="3600" b="1" dirty="0">
                <a:latin typeface="Times New Roman" panose="02020603050405020304" pitchFamily="18" charset="0"/>
                <a:cs typeface="Times New Roman" panose="02020603050405020304" pitchFamily="18" charset="0"/>
              </a:rPr>
              <a:t>'think</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smtClean="0">
                <a:latin typeface="Times New Roman" panose="02020603050405020304" pitchFamily="18" charset="0"/>
                <a:cs typeface="Times New Roman" panose="02020603050405020304" pitchFamily="18" charset="0"/>
              </a:rPr>
              <a:t>-Affective</a:t>
            </a:r>
            <a:r>
              <a:rPr lang="en-US" sz="3600" dirty="0">
                <a:latin typeface="Times New Roman" panose="02020603050405020304" pitchFamily="18" charset="0"/>
                <a:cs typeface="Times New Roman" panose="02020603050405020304" pitchFamily="18" charset="0"/>
              </a:rPr>
              <a:t>: feelings, emotions and </a:t>
            </a:r>
            <a:r>
              <a:rPr lang="en-US" sz="3600" dirty="0" smtClean="0">
                <a:latin typeface="Times New Roman" panose="02020603050405020304" pitchFamily="18" charset="0"/>
                <a:cs typeface="Times New Roman" panose="02020603050405020304" pitchFamily="18" charset="0"/>
              </a:rPr>
              <a:t>behavior, </a:t>
            </a:r>
            <a:r>
              <a:rPr lang="en-US" sz="3600" dirty="0" err="1" smtClean="0">
                <a:latin typeface="Times New Roman" panose="02020603050405020304" pitchFamily="18" charset="0"/>
                <a:cs typeface="Times New Roman" panose="02020603050405020304" pitchFamily="18" charset="0"/>
              </a:rPr>
              <a:t>ie.</a:t>
            </a:r>
            <a:r>
              <a:rPr lang="en-US" sz="3600" b="1" dirty="0" err="1" smtClean="0">
                <a:latin typeface="Times New Roman" panose="02020603050405020304" pitchFamily="18" charset="0"/>
                <a:cs typeface="Times New Roman" panose="02020603050405020304" pitchFamily="18" charset="0"/>
              </a:rPr>
              <a:t>attitude</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or </a:t>
            </a:r>
            <a:r>
              <a:rPr lang="en-US" sz="3600" b="1" dirty="0" smtClean="0">
                <a:latin typeface="Times New Roman" panose="02020603050405020304" pitchFamily="18" charset="0"/>
                <a:cs typeface="Times New Roman" panose="02020603050405020304" pitchFamily="18" charset="0"/>
              </a:rPr>
              <a:t>'feel‘</a:t>
            </a:r>
          </a:p>
          <a:p>
            <a:pPr marL="0" indent="0">
              <a:buNone/>
            </a:pPr>
            <a:r>
              <a:rPr lang="en-US" sz="3600" b="1" dirty="0" smtClean="0">
                <a:latin typeface="Times New Roman" panose="02020603050405020304" pitchFamily="18" charset="0"/>
                <a:cs typeface="Times New Roman" panose="02020603050405020304" pitchFamily="18" charset="0"/>
              </a:rPr>
              <a:t>-Psychomotor</a:t>
            </a:r>
            <a:r>
              <a:rPr lang="en-US" sz="3600" dirty="0">
                <a:latin typeface="Times New Roman" panose="02020603050405020304" pitchFamily="18" charset="0"/>
                <a:cs typeface="Times New Roman" panose="02020603050405020304" pitchFamily="18" charset="0"/>
              </a:rPr>
              <a:t>: manual or physical skills (</a:t>
            </a:r>
            <a:r>
              <a:rPr lang="en-US" sz="3600" i="1" dirty="0" smtClean="0">
                <a:latin typeface="Times New Roman" panose="02020603050405020304" pitchFamily="18" charset="0"/>
                <a:cs typeface="Times New Roman" panose="02020603050405020304" pitchFamily="18" charset="0"/>
              </a:rPr>
              <a:t>skills or do</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C557088-75F1-45E3-8F7B-31ABA4E8ABE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8060737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Bloom’s </a:t>
            </a:r>
            <a:r>
              <a:rPr lang="en-US" sz="3600" dirty="0">
                <a:latin typeface="Times New Roman" panose="02020603050405020304" pitchFamily="18" charset="0"/>
                <a:cs typeface="Times New Roman" panose="02020603050405020304" pitchFamily="18" charset="0"/>
              </a:rPr>
              <a:t>model consists of six </a:t>
            </a:r>
            <a:r>
              <a:rPr lang="en-US" sz="3600" dirty="0" smtClean="0">
                <a:latin typeface="Times New Roman" panose="02020603050405020304" pitchFamily="18" charset="0"/>
                <a:cs typeface="Times New Roman" panose="02020603050405020304" pitchFamily="18" charset="0"/>
              </a:rPr>
              <a:t>levels of </a:t>
            </a:r>
            <a:r>
              <a:rPr lang="en-US" sz="3600" u="sng" dirty="0" smtClean="0">
                <a:latin typeface="Times New Roman" panose="02020603050405020304" pitchFamily="18" charset="0"/>
                <a:cs typeface="Times New Roman" panose="02020603050405020304" pitchFamily="18" charset="0"/>
              </a:rPr>
              <a:t>cognitive </a:t>
            </a:r>
            <a:r>
              <a:rPr lang="en-US" sz="3600" u="sng" dirty="0">
                <a:latin typeface="Times New Roman" panose="02020603050405020304" pitchFamily="18" charset="0"/>
                <a:cs typeface="Times New Roman" panose="02020603050405020304" pitchFamily="18" charset="0"/>
              </a:rPr>
              <a:t>processes</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starts  </a:t>
            </a:r>
            <a:r>
              <a:rPr lang="en-US" sz="3600" dirty="0">
                <a:latin typeface="Times New Roman" panose="02020603050405020304" pitchFamily="18" charset="0"/>
                <a:cs typeface="Times New Roman" panose="02020603050405020304" pitchFamily="18" charset="0"/>
              </a:rPr>
              <a:t>from the simplest to the most </a:t>
            </a:r>
            <a:r>
              <a:rPr lang="en-US" sz="3600" dirty="0" smtClean="0">
                <a:latin typeface="Times New Roman" panose="02020603050405020304" pitchFamily="18" charset="0"/>
                <a:cs typeface="Times New Roman" panose="02020603050405020304" pitchFamily="18" charset="0"/>
              </a:rPr>
              <a:t>complex </a:t>
            </a:r>
            <a:r>
              <a:rPr lang="en-US" sz="3600" dirty="0">
                <a:latin typeface="Times New Roman" panose="02020603050405020304" pitchFamily="18" charset="0"/>
                <a:cs typeface="Times New Roman" panose="02020603050405020304" pitchFamily="18" charset="0"/>
              </a:rPr>
              <a:t>with the three lower levels (</a:t>
            </a:r>
            <a:r>
              <a:rPr lang="en-US" sz="3600" b="1" dirty="0">
                <a:latin typeface="Times New Roman" panose="02020603050405020304" pitchFamily="18" charset="0"/>
                <a:cs typeface="Times New Roman" panose="02020603050405020304" pitchFamily="18" charset="0"/>
              </a:rPr>
              <a:t>Remembering</a:t>
            </a:r>
            <a:r>
              <a:rPr lang="en-US" sz="3600" dirty="0">
                <a:latin typeface="Times New Roman" panose="02020603050405020304" pitchFamily="18" charset="0"/>
                <a:cs typeface="Times New Roman" panose="02020603050405020304" pitchFamily="18" charset="0"/>
              </a:rPr>
              <a:t> (knowledge), </a:t>
            </a:r>
            <a:r>
              <a:rPr lang="en-US" sz="3600" b="1" dirty="0">
                <a:latin typeface="Times New Roman" panose="02020603050405020304" pitchFamily="18" charset="0"/>
                <a:cs typeface="Times New Roman" panose="02020603050405020304" pitchFamily="18" charset="0"/>
              </a:rPr>
              <a:t>understanding</a:t>
            </a:r>
            <a:r>
              <a:rPr lang="en-US" sz="3600" dirty="0">
                <a:latin typeface="Times New Roman" panose="02020603050405020304" pitchFamily="18" charset="0"/>
                <a:cs typeface="Times New Roman" panose="02020603050405020304" pitchFamily="18" charset="0"/>
              </a:rPr>
              <a:t> ( comprehension), and </a:t>
            </a:r>
            <a:r>
              <a:rPr lang="en-US" sz="3600" b="1" dirty="0">
                <a:latin typeface="Times New Roman" panose="02020603050405020304" pitchFamily="18" charset="0"/>
                <a:cs typeface="Times New Roman" panose="02020603050405020304" pitchFamily="18" charset="0"/>
              </a:rPr>
              <a:t>Applying</a:t>
            </a:r>
            <a:r>
              <a:rPr lang="en-US" sz="3600" dirty="0">
                <a:latin typeface="Times New Roman" panose="02020603050405020304" pitchFamily="18" charset="0"/>
                <a:cs typeface="Times New Roman" panose="02020603050405020304" pitchFamily="18" charset="0"/>
              </a:rPr>
              <a:t>  (application) </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being more basic than the higher levels </a:t>
            </a:r>
            <a:r>
              <a:rPr lang="en-US" sz="3600"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Evaluating</a:t>
            </a:r>
            <a:r>
              <a:rPr lang="en-US" sz="3600" dirty="0">
                <a:latin typeface="Times New Roman" panose="02020603050405020304" pitchFamily="18" charset="0"/>
                <a:cs typeface="Times New Roman" panose="02020603050405020304" pitchFamily="18" charset="0"/>
              </a:rPr>
              <a:t> (synthesis</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and </a:t>
            </a:r>
            <a:r>
              <a:rPr lang="en-US" sz="3600" b="1" dirty="0">
                <a:latin typeface="Times New Roman" panose="02020603050405020304" pitchFamily="18" charset="0"/>
                <a:cs typeface="Times New Roman" panose="02020603050405020304" pitchFamily="18" charset="0"/>
              </a:rPr>
              <a:t>Creating</a:t>
            </a:r>
            <a:r>
              <a:rPr lang="en-US" sz="3600" dirty="0">
                <a:latin typeface="Times New Roman" panose="02020603050405020304" pitchFamily="18" charset="0"/>
                <a:cs typeface="Times New Roman" panose="02020603050405020304" pitchFamily="18" charset="0"/>
              </a:rPr>
              <a:t> (evaluation</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EBBB20F-04EA-4722-9481-04345F1C8B5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11077930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The five </a:t>
            </a:r>
            <a:r>
              <a:rPr lang="en-US" sz="3600" u="sng" dirty="0" smtClean="0">
                <a:latin typeface="Times New Roman" panose="02020603050405020304" pitchFamily="18" charset="0"/>
                <a:cs typeface="Times New Roman" panose="02020603050405020304" pitchFamily="18" charset="0"/>
              </a:rPr>
              <a:t>levels </a:t>
            </a:r>
            <a:r>
              <a:rPr lang="en-US" sz="3600" u="sng" smtClean="0">
                <a:latin typeface="Times New Roman" panose="02020603050405020304" pitchFamily="18" charset="0"/>
                <a:cs typeface="Times New Roman" panose="02020603050405020304" pitchFamily="18" charset="0"/>
              </a:rPr>
              <a:t>of attitude(RRVOE) </a:t>
            </a:r>
            <a:r>
              <a:rPr lang="en-US" sz="3600" dirty="0" smtClean="0">
                <a:latin typeface="Times New Roman" panose="02020603050405020304" pitchFamily="18" charset="0"/>
                <a:cs typeface="Times New Roman" panose="02020603050405020304" pitchFamily="18" charset="0"/>
              </a:rPr>
              <a:t>according to Bloom include:</a:t>
            </a:r>
          </a:p>
          <a:p>
            <a:r>
              <a:rPr lang="en-US" sz="3600" dirty="0" smtClean="0">
                <a:latin typeface="Times New Roman" panose="02020603050405020304" pitchFamily="18" charset="0"/>
                <a:cs typeface="Times New Roman" panose="02020603050405020304" pitchFamily="18" charset="0"/>
              </a:rPr>
              <a:t>Receive ( Awareness)</a:t>
            </a:r>
          </a:p>
          <a:p>
            <a:r>
              <a:rPr lang="en-US" sz="3600" dirty="0" smtClean="0">
                <a:latin typeface="Times New Roman" panose="02020603050405020304" pitchFamily="18" charset="0"/>
                <a:cs typeface="Times New Roman" panose="02020603050405020304" pitchFamily="18" charset="0"/>
              </a:rPr>
              <a:t> Respond ( React)  </a:t>
            </a:r>
          </a:p>
          <a:p>
            <a:r>
              <a:rPr lang="en-US" sz="3600" dirty="0" smtClean="0">
                <a:latin typeface="Times New Roman" panose="02020603050405020304" pitchFamily="18" charset="0"/>
                <a:cs typeface="Times New Roman" panose="02020603050405020304" pitchFamily="18" charset="0"/>
              </a:rPr>
              <a:t>Value ( understanding)</a:t>
            </a:r>
          </a:p>
          <a:p>
            <a:r>
              <a:rPr lang="en-US" sz="3600" dirty="0" smtClean="0">
                <a:latin typeface="Times New Roman" panose="02020603050405020304" pitchFamily="18" charset="0"/>
                <a:cs typeface="Times New Roman" panose="02020603050405020304" pitchFamily="18" charset="0"/>
              </a:rPr>
              <a:t> Organize personal value </a:t>
            </a:r>
          </a:p>
          <a:p>
            <a:r>
              <a:rPr lang="en-US" sz="3600" dirty="0" smtClean="0">
                <a:latin typeface="Times New Roman" panose="02020603050405020304" pitchFamily="18" charset="0"/>
                <a:cs typeface="Times New Roman" panose="02020603050405020304" pitchFamily="18" charset="0"/>
              </a:rPr>
              <a:t> finally internalize the value</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C075F02-0799-41E6-9895-CD0DAEDFF3A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7981363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690687"/>
            <a:ext cx="10515600" cy="4486275"/>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The five </a:t>
            </a:r>
            <a:r>
              <a:rPr lang="en-US" sz="3600" u="sng" dirty="0">
                <a:latin typeface="Times New Roman" panose="02020603050405020304" pitchFamily="18" charset="0"/>
                <a:cs typeface="Times New Roman" panose="02020603050405020304" pitchFamily="18" charset="0"/>
              </a:rPr>
              <a:t>levels of </a:t>
            </a:r>
            <a:r>
              <a:rPr lang="en-US" sz="3600" u="sng" dirty="0" smtClean="0">
                <a:latin typeface="Times New Roman" panose="02020603050405020304" pitchFamily="18" charset="0"/>
                <a:cs typeface="Times New Roman" panose="02020603050405020304" pitchFamily="18" charset="0"/>
              </a:rPr>
              <a:t>skills </a:t>
            </a:r>
            <a:r>
              <a:rPr lang="en-US" sz="3600" dirty="0" smtClean="0">
                <a:latin typeface="Times New Roman" panose="02020603050405020304" pitchFamily="18" charset="0"/>
                <a:cs typeface="Times New Roman" panose="02020603050405020304" pitchFamily="18" charset="0"/>
              </a:rPr>
              <a:t>according </a:t>
            </a:r>
            <a:r>
              <a:rPr lang="en-US" sz="3600" dirty="0">
                <a:latin typeface="Times New Roman" panose="02020603050405020304" pitchFamily="18" charset="0"/>
                <a:cs typeface="Times New Roman" panose="02020603050405020304" pitchFamily="18" charset="0"/>
              </a:rPr>
              <a:t>to Bloom </a:t>
            </a:r>
            <a:r>
              <a:rPr lang="en-US" sz="3600" dirty="0" smtClean="0">
                <a:latin typeface="Times New Roman" panose="02020603050405020304" pitchFamily="18" charset="0"/>
                <a:cs typeface="Times New Roman" panose="02020603050405020304" pitchFamily="18" charset="0"/>
              </a:rPr>
              <a:t>include</a:t>
            </a:r>
          </a:p>
          <a:p>
            <a:pPr marL="0" indent="0">
              <a:buNone/>
            </a:pPr>
            <a:r>
              <a:rPr lang="en-US" sz="3600" dirty="0" smtClean="0">
                <a:latin typeface="Times New Roman" panose="02020603050405020304" pitchFamily="18" charset="0"/>
                <a:cs typeface="Times New Roman" panose="02020603050405020304" pitchFamily="18" charset="0"/>
              </a:rPr>
              <a:t>1. Imitation </a:t>
            </a:r>
            <a:r>
              <a:rPr lang="en-US" sz="3600" dirty="0">
                <a:latin typeface="Times New Roman" panose="02020603050405020304" pitchFamily="18" charset="0"/>
                <a:cs typeface="Times New Roman" panose="02020603050405020304" pitchFamily="18" charset="0"/>
              </a:rPr>
              <a:t>(copy</a:t>
            </a:r>
            <a:r>
              <a:rPr lang="en-US" sz="3600" dirty="0" smtClean="0">
                <a:latin typeface="Times New Roman" panose="02020603050405020304" pitchFamily="18" charset="0"/>
                <a:cs typeface="Times New Roman" panose="02020603050405020304" pitchFamily="18" charset="0"/>
              </a:rPr>
              <a:t>)</a:t>
            </a:r>
          </a:p>
          <a:p>
            <a:pPr marL="0" indent="0">
              <a:buNone/>
            </a:pPr>
            <a:r>
              <a:rPr lang="en-US" sz="3600" dirty="0">
                <a:latin typeface="Times New Roman" panose="02020603050405020304" pitchFamily="18" charset="0"/>
                <a:cs typeface="Times New Roman" panose="02020603050405020304" pitchFamily="18" charset="0"/>
              </a:rPr>
              <a:t>2. Manipulation (follow </a:t>
            </a:r>
            <a:r>
              <a:rPr lang="en-US" sz="3600" dirty="0" smtClean="0">
                <a:latin typeface="Times New Roman" panose="02020603050405020304" pitchFamily="18" charset="0"/>
                <a:cs typeface="Times New Roman" panose="02020603050405020304" pitchFamily="18" charset="0"/>
              </a:rPr>
              <a:t>instructions)</a:t>
            </a:r>
          </a:p>
          <a:p>
            <a:pPr marL="0" indent="0">
              <a:buNone/>
            </a:pPr>
            <a:r>
              <a:rPr lang="en-US" sz="3600" dirty="0">
                <a:latin typeface="Times New Roman" panose="02020603050405020304" pitchFamily="18" charset="0"/>
                <a:cs typeface="Times New Roman" panose="02020603050405020304" pitchFamily="18" charset="0"/>
              </a:rPr>
              <a:t>3. Develop </a:t>
            </a:r>
            <a:r>
              <a:rPr lang="en-US" sz="3600" dirty="0" smtClean="0">
                <a:latin typeface="Times New Roman" panose="02020603050405020304" pitchFamily="18" charset="0"/>
                <a:cs typeface="Times New Roman" panose="02020603050405020304" pitchFamily="18" charset="0"/>
              </a:rPr>
              <a:t>Precision (</a:t>
            </a:r>
            <a:r>
              <a:rPr lang="en-US" sz="3600" dirty="0"/>
              <a:t>exactness or </a:t>
            </a:r>
            <a:r>
              <a:rPr lang="en-US" sz="3600" dirty="0" smtClean="0"/>
              <a:t>accuracy)</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4. Articulation (combine, integrate related skills</a:t>
            </a:r>
            <a:r>
              <a:rPr lang="en-US" sz="3600" dirty="0" smtClean="0">
                <a:latin typeface="Times New Roman" panose="02020603050405020304" pitchFamily="18" charset="0"/>
                <a:cs typeface="Times New Roman" panose="02020603050405020304" pitchFamily="18" charset="0"/>
              </a:rPr>
              <a:t>)</a:t>
            </a:r>
          </a:p>
          <a:p>
            <a:pPr marL="0" indent="0">
              <a:buNone/>
            </a:pPr>
            <a:r>
              <a:rPr lang="en-US" sz="3600" dirty="0">
                <a:latin typeface="Times New Roman" panose="02020603050405020304" pitchFamily="18" charset="0"/>
                <a:cs typeface="Times New Roman" panose="02020603050405020304" pitchFamily="18" charset="0"/>
              </a:rPr>
              <a:t>5. Naturalization (automate, become </a:t>
            </a:r>
            <a:r>
              <a:rPr lang="en-US" sz="3600" dirty="0" smtClean="0">
                <a:latin typeface="Times New Roman" panose="02020603050405020304" pitchFamily="18" charset="0"/>
                <a:cs typeface="Times New Roman" panose="02020603050405020304" pitchFamily="18" charset="0"/>
              </a:rPr>
              <a:t>expert)</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3EE3717-8DD1-4729-AE6C-05258A5D5DED}"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83612818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J. Brunner: </a:t>
            </a:r>
            <a:r>
              <a:rPr lang="en-US" sz="4000" dirty="0" smtClean="0">
                <a:latin typeface="Times New Roman" panose="02020603050405020304" pitchFamily="18" charset="0"/>
                <a:cs typeface="Times New Roman" panose="02020603050405020304" pitchFamily="18" charset="0"/>
              </a:rPr>
              <a:t>Discovery learning</a:t>
            </a:r>
          </a:p>
          <a:p>
            <a:pPr marL="0" indent="0">
              <a:buNone/>
            </a:pPr>
            <a:r>
              <a:rPr lang="en-US" sz="4000" dirty="0" smtClean="0">
                <a:latin typeface="Times New Roman" panose="02020603050405020304" pitchFamily="18" charset="0"/>
                <a:cs typeface="Times New Roman" panose="02020603050405020304" pitchFamily="18" charset="0"/>
              </a:rPr>
              <a:t>Discovery learning is a method of inquiry-based instruction. The theory emphasis that it is best for  learners to discover facts and relationships for themselves. </a:t>
            </a:r>
            <a:endParaRPr lang="en-US" sz="4000" dirty="0">
              <a:latin typeface="Times New Roman" panose="02020603050405020304" pitchFamily="18" charset="0"/>
              <a:cs typeface="Times New Roman" panose="02020603050405020304" pitchFamily="18" charset="0"/>
            </a:endParaRPr>
          </a:p>
          <a:p>
            <a:pPr marL="0" indent="0">
              <a:buNone/>
            </a:pPr>
            <a:endParaRPr lang="en-US" sz="4000" dirty="0"/>
          </a:p>
        </p:txBody>
      </p:sp>
      <p:sp>
        <p:nvSpPr>
          <p:cNvPr id="4" name="Date Placeholder 3"/>
          <p:cNvSpPr>
            <a:spLocks noGrp="1"/>
          </p:cNvSpPr>
          <p:nvPr>
            <p:ph type="dt" sz="half" idx="10"/>
          </p:nvPr>
        </p:nvSpPr>
        <p:spPr/>
        <p:txBody>
          <a:bodyPr/>
          <a:lstStyle/>
          <a:p>
            <a:fld id="{F2E90DC0-3A25-4705-9C4B-75E9CAB0C2D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3420575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Discovery learning is an inquiry-based, constructivist learning theory that takes place in problem solving situations where the learner draws on his or her own past experience and existing knowledge to discover facts and relationships and new truths to be </a:t>
            </a:r>
            <a:r>
              <a:rPr lang="en-US" sz="3600" dirty="0" smtClean="0">
                <a:latin typeface="Times New Roman" panose="02020603050405020304" pitchFamily="18" charset="0"/>
                <a:cs typeface="Times New Roman" panose="02020603050405020304" pitchFamily="18" charset="0"/>
              </a:rPr>
              <a:t>learned.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B12060-BDB6-47FB-87D9-CB0E8F5B144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11259870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776177"/>
            <a:ext cx="10515600" cy="5400786"/>
          </a:xfrm>
        </p:spPr>
        <p:txBody>
          <a:bodyPr>
            <a:normAutofit/>
          </a:bodyPr>
          <a:lstStyle/>
          <a:p>
            <a:pPr marL="0" indent="0">
              <a:buNone/>
            </a:pPr>
            <a:endParaRPr lang="en-US" sz="3600" dirty="0" smtClean="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Students interact with the world by exploring and manipulating objects, wrestling with questions and controversies, or performing experiments</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As </a:t>
            </a:r>
            <a:r>
              <a:rPr lang="en-US" sz="3600" dirty="0">
                <a:latin typeface="Times New Roman" panose="02020603050405020304" pitchFamily="18" charset="0"/>
                <a:cs typeface="Times New Roman" panose="02020603050405020304" pitchFamily="18" charset="0"/>
              </a:rPr>
              <a:t>a result, students may be more </a:t>
            </a:r>
            <a:r>
              <a:rPr lang="en-US" sz="3600" dirty="0" err="1">
                <a:latin typeface="Times New Roman" panose="02020603050405020304" pitchFamily="18" charset="0"/>
                <a:cs typeface="Times New Roman" panose="02020603050405020304" pitchFamily="18" charset="0"/>
              </a:rPr>
              <a:t>more</a:t>
            </a:r>
            <a:r>
              <a:rPr lang="en-US" sz="3600" dirty="0">
                <a:latin typeface="Times New Roman" panose="02020603050405020304" pitchFamily="18" charset="0"/>
                <a:cs typeface="Times New Roman" panose="02020603050405020304" pitchFamily="18" charset="0"/>
              </a:rPr>
              <a:t> likely to remember concepts and knowledge discovered on their own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eg</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problem-based learning, simulation-based learning, case-based learning,</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22924E0-5475-4B29-A63C-E2B8F582B21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58157177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Proponents of this theory believe that discovery learning:</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E</a:t>
            </a:r>
            <a:r>
              <a:rPr lang="en-US" sz="3600" dirty="0" smtClean="0">
                <a:latin typeface="Times New Roman" panose="02020603050405020304" pitchFamily="18" charset="0"/>
                <a:cs typeface="Times New Roman" panose="02020603050405020304" pitchFamily="18" charset="0"/>
              </a:rPr>
              <a:t>ncourages </a:t>
            </a:r>
            <a:r>
              <a:rPr lang="en-US" sz="3600" dirty="0">
                <a:latin typeface="Times New Roman" panose="02020603050405020304" pitchFamily="18" charset="0"/>
                <a:cs typeface="Times New Roman" panose="02020603050405020304" pitchFamily="18" charset="0"/>
              </a:rPr>
              <a:t>active engagement</a:t>
            </a:r>
          </a:p>
          <a:p>
            <a:r>
              <a:rPr lang="en-US" sz="3600" dirty="0" smtClean="0">
                <a:latin typeface="Times New Roman" panose="02020603050405020304" pitchFamily="18" charset="0"/>
                <a:cs typeface="Times New Roman" panose="02020603050405020304" pitchFamily="18" charset="0"/>
              </a:rPr>
              <a:t>Promotes </a:t>
            </a:r>
            <a:r>
              <a:rPr lang="en-US" sz="3600" dirty="0">
                <a:latin typeface="Times New Roman" panose="02020603050405020304" pitchFamily="18" charset="0"/>
                <a:cs typeface="Times New Roman" panose="02020603050405020304" pitchFamily="18" charset="0"/>
              </a:rPr>
              <a:t>motivation</a:t>
            </a:r>
          </a:p>
          <a:p>
            <a:r>
              <a:rPr lang="en-US" sz="3600" dirty="0" smtClean="0">
                <a:latin typeface="Times New Roman" panose="02020603050405020304" pitchFamily="18" charset="0"/>
                <a:cs typeface="Times New Roman" panose="02020603050405020304" pitchFamily="18" charset="0"/>
              </a:rPr>
              <a:t>Promotes </a:t>
            </a:r>
            <a:r>
              <a:rPr lang="en-US" sz="3600" dirty="0">
                <a:latin typeface="Times New Roman" panose="02020603050405020304" pitchFamily="18" charset="0"/>
                <a:cs typeface="Times New Roman" panose="02020603050405020304" pitchFamily="18" charset="0"/>
              </a:rPr>
              <a:t>autonomy, responsibility, independence</a:t>
            </a:r>
          </a:p>
          <a:p>
            <a:r>
              <a:rPr lang="en-US" sz="3600" dirty="0" smtClean="0">
                <a:latin typeface="Times New Roman" panose="02020603050405020304" pitchFamily="18" charset="0"/>
                <a:cs typeface="Times New Roman" panose="02020603050405020304" pitchFamily="18" charset="0"/>
              </a:rPr>
              <a:t>Develops </a:t>
            </a:r>
            <a:r>
              <a:rPr lang="en-US" sz="3600" dirty="0">
                <a:latin typeface="Times New Roman" panose="02020603050405020304" pitchFamily="18" charset="0"/>
                <a:cs typeface="Times New Roman" panose="02020603050405020304" pitchFamily="18" charset="0"/>
              </a:rPr>
              <a:t>creativity and problem solving skills.</a:t>
            </a:r>
          </a:p>
          <a:p>
            <a:r>
              <a:rPr lang="en-US" sz="3600" dirty="0" smtClean="0">
                <a:latin typeface="Times New Roman" panose="02020603050405020304" pitchFamily="18" charset="0"/>
                <a:cs typeface="Times New Roman" panose="02020603050405020304" pitchFamily="18" charset="0"/>
              </a:rPr>
              <a:t>Tailors </a:t>
            </a:r>
            <a:r>
              <a:rPr lang="en-US" sz="3600" dirty="0">
                <a:latin typeface="Times New Roman" panose="02020603050405020304" pitchFamily="18" charset="0"/>
                <a:cs typeface="Times New Roman" panose="02020603050405020304" pitchFamily="18" charset="0"/>
              </a:rPr>
              <a:t>learning experiences</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12274EA-302E-42F6-8236-BC70EFCD9F1C}"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3766748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849085"/>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489166"/>
            <a:ext cx="10515600" cy="4687797"/>
          </a:xfrm>
        </p:spPr>
        <p:txBody>
          <a:bodyPr>
            <a:noAutofit/>
          </a:bodyPr>
          <a:lstStyle/>
          <a:p>
            <a:pPr>
              <a:buNone/>
            </a:pPr>
            <a:r>
              <a:rPr lang="en-US" sz="3600" dirty="0">
                <a:latin typeface="Times New Roman" panose="02020603050405020304" pitchFamily="18" charset="0"/>
                <a:cs typeface="Times New Roman" panose="02020603050405020304" pitchFamily="18" charset="0"/>
              </a:rPr>
              <a:t>2. </a:t>
            </a:r>
            <a:r>
              <a:rPr lang="en-US" sz="3600" dirty="0" smtClean="0">
                <a:latin typeface="Times New Roman" panose="02020603050405020304" pitchFamily="18" charset="0"/>
                <a:cs typeface="Times New Roman" panose="02020603050405020304" pitchFamily="18" charset="0"/>
              </a:rPr>
              <a:t>Behaviorism theory of learning</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B. F. Skinner: </a:t>
            </a:r>
            <a:r>
              <a:rPr lang="en-US" sz="3600" dirty="0" smtClean="0">
                <a:latin typeface="Times New Roman" panose="02020603050405020304" pitchFamily="18" charset="0"/>
                <a:cs typeface="Times New Roman" panose="02020603050405020304" pitchFamily="18" charset="0"/>
              </a:rPr>
              <a:t>operant conditioning</a:t>
            </a:r>
          </a:p>
          <a:p>
            <a:r>
              <a:rPr lang="en-US" sz="3600" dirty="0" smtClean="0">
                <a:latin typeface="Times New Roman" panose="02020603050405020304" pitchFamily="18" charset="0"/>
                <a:cs typeface="Times New Roman" panose="02020603050405020304" pitchFamily="18" charset="0"/>
              </a:rPr>
              <a:t>Ivan </a:t>
            </a:r>
            <a:r>
              <a:rPr lang="en-US" sz="3600" dirty="0" err="1" smtClean="0">
                <a:latin typeface="Times New Roman" panose="02020603050405020304" pitchFamily="18" charset="0"/>
                <a:cs typeface="Times New Roman" panose="02020603050405020304" pitchFamily="18" charset="0"/>
              </a:rPr>
              <a:t>Pavlon</a:t>
            </a:r>
            <a:r>
              <a:rPr lang="en-US" sz="3600" dirty="0" smtClean="0">
                <a:latin typeface="Times New Roman" panose="02020603050405020304" pitchFamily="18" charset="0"/>
                <a:cs typeface="Times New Roman" panose="02020603050405020304" pitchFamily="18" charset="0"/>
              </a:rPr>
              <a:t> – Stimulus conditioning </a:t>
            </a:r>
            <a:endParaRPr lang="en-US" sz="3600" dirty="0">
              <a:latin typeface="Times New Roman" panose="02020603050405020304" pitchFamily="18" charset="0"/>
              <a:cs typeface="Times New Roman" panose="02020603050405020304" pitchFamily="18" charset="0"/>
            </a:endParaRPr>
          </a:p>
          <a:p>
            <a:pPr marL="228600" lvl="1">
              <a:spcBef>
                <a:spcPts val="1000"/>
              </a:spcBef>
            </a:pPr>
            <a:r>
              <a:rPr lang="en-US" sz="3600" dirty="0">
                <a:latin typeface="Times New Roman" panose="02020603050405020304" pitchFamily="18" charset="0"/>
                <a:cs typeface="Times New Roman" panose="02020603050405020304" pitchFamily="18" charset="0"/>
              </a:rPr>
              <a:t>R. M. Gagne: </a:t>
            </a:r>
            <a:r>
              <a:rPr lang="en-US" sz="3600" dirty="0" smtClean="0">
                <a:latin typeface="Times New Roman" panose="02020603050405020304" pitchFamily="18" charset="0"/>
                <a:cs typeface="Times New Roman" panose="02020603050405020304" pitchFamily="18" charset="0"/>
              </a:rPr>
              <a:t>Conditioning learning</a:t>
            </a:r>
          </a:p>
          <a:p>
            <a:pPr marL="0" lvl="1" indent="0">
              <a:spcBef>
                <a:spcPts val="1000"/>
              </a:spcBef>
              <a:buNone/>
            </a:pPr>
            <a:r>
              <a:rPr lang="en-US" sz="3600" dirty="0" smtClean="0">
                <a:latin typeface="Times New Roman" panose="02020603050405020304" pitchFamily="18" charset="0"/>
                <a:cs typeface="Times New Roman" panose="02020603050405020304" pitchFamily="18" charset="0"/>
              </a:rPr>
              <a:t>3. Social </a:t>
            </a:r>
            <a:r>
              <a:rPr lang="en-US" sz="3600" dirty="0">
                <a:latin typeface="Times New Roman" panose="02020603050405020304" pitchFamily="18" charset="0"/>
                <a:cs typeface="Times New Roman" panose="02020603050405020304" pitchFamily="18" charset="0"/>
              </a:rPr>
              <a:t>learning theory </a:t>
            </a:r>
            <a:endParaRPr lang="en-US" sz="3600" dirty="0" smtClean="0">
              <a:latin typeface="Times New Roman" panose="02020603050405020304" pitchFamily="18" charset="0"/>
              <a:cs typeface="Times New Roman" panose="02020603050405020304" pitchFamily="18" charset="0"/>
            </a:endParaRPr>
          </a:p>
          <a:p>
            <a:pPr marL="228600" lvl="1">
              <a:spcBef>
                <a:spcPts val="1000"/>
              </a:spcBef>
            </a:pPr>
            <a:r>
              <a:rPr lang="en-US" sz="3600" dirty="0" smtClean="0">
                <a:latin typeface="Times New Roman" panose="02020603050405020304" pitchFamily="18" charset="0"/>
                <a:cs typeface="Times New Roman" panose="02020603050405020304" pitchFamily="18" charset="0"/>
              </a:rPr>
              <a:t>Albert Bandura</a:t>
            </a:r>
          </a:p>
          <a:p>
            <a:pPr marL="0" lvl="1" indent="0">
              <a:spcBef>
                <a:spcPts val="1000"/>
              </a:spcBef>
              <a:buNone/>
            </a:pPr>
            <a:r>
              <a:rPr lang="en-US" sz="3600" dirty="0">
                <a:latin typeface="Times New Roman" panose="02020603050405020304" pitchFamily="18" charset="0"/>
                <a:cs typeface="Times New Roman" panose="02020603050405020304" pitchFamily="18" charset="0"/>
              </a:rPr>
              <a:t>4</a:t>
            </a:r>
            <a:r>
              <a:rPr lang="en-US" sz="3600" dirty="0" smtClean="0">
                <a:latin typeface="Times New Roman" panose="02020603050405020304" pitchFamily="18" charset="0"/>
                <a:cs typeface="Times New Roman" panose="02020603050405020304" pitchFamily="18" charset="0"/>
              </a:rPr>
              <a:t>. Constructivism theory of learning</a:t>
            </a:r>
          </a:p>
          <a:p>
            <a:pPr marL="571500" lvl="1" indent="-571500">
              <a:spcBef>
                <a:spcPts val="1000"/>
              </a:spcBef>
            </a:pPr>
            <a:r>
              <a:rPr lang="en-US" sz="3600" b="1"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Lev Vygotsky’s</a:t>
            </a:r>
          </a:p>
          <a:p>
            <a:pPr marL="742950" lvl="1" indent="-742950">
              <a:spcBef>
                <a:spcPts val="1000"/>
              </a:spcBef>
              <a:buAutoNum type="arabicPeriod" startAt="4"/>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49B9D6B-AA11-42D5-B749-22F7F56990B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22804663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3600" dirty="0">
                <a:latin typeface="Times New Roman" panose="02020603050405020304" pitchFamily="18" charset="0"/>
                <a:cs typeface="Times New Roman" panose="02020603050405020304" pitchFamily="18" charset="0"/>
              </a:rPr>
              <a:t>5</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Humanistic and social psychologists</a:t>
            </a:r>
          </a:p>
          <a:p>
            <a:r>
              <a:rPr lang="en-US" sz="3600" dirty="0">
                <a:latin typeface="Times New Roman" panose="02020603050405020304" pitchFamily="18" charset="0"/>
                <a:cs typeface="Times New Roman" panose="02020603050405020304" pitchFamily="18" charset="0"/>
              </a:rPr>
              <a:t>Carl Rogers: </a:t>
            </a:r>
            <a:r>
              <a:rPr lang="en-US" sz="3600" dirty="0" smtClean="0">
                <a:latin typeface="Times New Roman" panose="02020603050405020304" pitchFamily="18" charset="0"/>
                <a:cs typeface="Times New Roman" panose="02020603050405020304" pitchFamily="18" charset="0"/>
              </a:rPr>
              <a:t>Principles </a:t>
            </a:r>
            <a:r>
              <a:rPr lang="en-US" sz="3600" dirty="0">
                <a:latin typeface="Times New Roman" panose="02020603050405020304" pitchFamily="18" charset="0"/>
                <a:cs typeface="Times New Roman" panose="02020603050405020304" pitchFamily="18" charset="0"/>
              </a:rPr>
              <a:t>of adult learning</a:t>
            </a:r>
          </a:p>
          <a:p>
            <a:r>
              <a:rPr lang="en-US" sz="3600" dirty="0">
                <a:latin typeface="Times New Roman" panose="02020603050405020304" pitchFamily="18" charset="0"/>
                <a:cs typeface="Times New Roman" panose="02020603050405020304" pitchFamily="18" charset="0"/>
              </a:rPr>
              <a:t>Abraham Maslow: students should have self knowledge and develop set of values which will guide them in their working life </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p>
        </p:txBody>
      </p:sp>
      <p:sp>
        <p:nvSpPr>
          <p:cNvPr id="4" name="Date Placeholder 3"/>
          <p:cNvSpPr>
            <a:spLocks noGrp="1"/>
          </p:cNvSpPr>
          <p:nvPr>
            <p:ph type="dt" sz="half" idx="10"/>
          </p:nvPr>
        </p:nvSpPr>
        <p:spPr/>
        <p:txBody>
          <a:bodyPr/>
          <a:lstStyle/>
          <a:p>
            <a:fld id="{8149C015-70D1-4B8F-BF97-96C7048A2A3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169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390089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GROWTH AND DEVELOPMENT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anose="02020603050405020304" pitchFamily="18" charset="0"/>
                <a:cs typeface="Times New Roman" panose="02020603050405020304" pitchFamily="18" charset="0"/>
              </a:rPr>
              <a:t>GROWTH</a:t>
            </a:r>
          </a:p>
          <a:p>
            <a:pPr marL="0" indent="0">
              <a:buNone/>
            </a:pPr>
            <a:r>
              <a:rPr lang="en-US" sz="4000" dirty="0" smtClean="0">
                <a:latin typeface="Times New Roman" panose="02020603050405020304" pitchFamily="18" charset="0"/>
                <a:cs typeface="Times New Roman" panose="02020603050405020304" pitchFamily="18" charset="0"/>
              </a:rPr>
              <a:t>It is an increase in the </a:t>
            </a:r>
            <a:r>
              <a:rPr lang="en-US" sz="4000" u="sng" dirty="0" smtClean="0">
                <a:latin typeface="Times New Roman" panose="02020603050405020304" pitchFamily="18" charset="0"/>
                <a:cs typeface="Times New Roman" panose="02020603050405020304" pitchFamily="18" charset="0"/>
              </a:rPr>
              <a:t>physical size </a:t>
            </a:r>
            <a:r>
              <a:rPr lang="en-US" sz="4000" dirty="0" smtClean="0">
                <a:latin typeface="Times New Roman" panose="02020603050405020304" pitchFamily="18" charset="0"/>
                <a:cs typeface="Times New Roman" panose="02020603050405020304" pitchFamily="18" charset="0"/>
              </a:rPr>
              <a:t>of the body and it involves increase in number of cells.</a:t>
            </a:r>
          </a:p>
          <a:p>
            <a:r>
              <a:rPr lang="en-US" sz="4000" dirty="0" smtClean="0">
                <a:latin typeface="Times New Roman" panose="02020603050405020304" pitchFamily="18" charset="0"/>
                <a:cs typeface="Times New Roman" panose="02020603050405020304" pitchFamily="18" charset="0"/>
              </a:rPr>
              <a:t>DEVELOPMENT</a:t>
            </a:r>
          </a:p>
          <a:p>
            <a:pPr marL="0" indent="0">
              <a:buNone/>
            </a:pPr>
            <a:r>
              <a:rPr lang="en-US" sz="4000" dirty="0" smtClean="0">
                <a:latin typeface="Times New Roman" panose="02020603050405020304" pitchFamily="18" charset="0"/>
                <a:cs typeface="Times New Roman" panose="02020603050405020304" pitchFamily="18" charset="0"/>
              </a:rPr>
              <a:t>Entails </a:t>
            </a:r>
            <a:r>
              <a:rPr lang="en-US" sz="4000" u="sng" dirty="0" smtClean="0">
                <a:latin typeface="Times New Roman" panose="02020603050405020304" pitchFamily="18" charset="0"/>
                <a:cs typeface="Times New Roman" panose="02020603050405020304" pitchFamily="18" charset="0"/>
              </a:rPr>
              <a:t>increase in skills</a:t>
            </a:r>
            <a:r>
              <a:rPr lang="en-US" sz="4000" dirty="0" smtClean="0">
                <a:latin typeface="Times New Roman" panose="02020603050405020304" pitchFamily="18" charset="0"/>
                <a:cs typeface="Times New Roman" panose="02020603050405020304" pitchFamily="18" charset="0"/>
              </a:rPr>
              <a:t>, measured in terms  of developmental milestones.</a:t>
            </a:r>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5A5087B-3A79-42E0-AF6A-B4666C2DCB4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53747824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693"/>
            <a:ext cx="10515600" cy="1225107"/>
          </a:xfrm>
        </p:spPr>
        <p:txBody>
          <a:bodyPr>
            <a:normAutofit fontScale="90000"/>
          </a:bodyPr>
          <a:lstStyle/>
          <a:p>
            <a:r>
              <a:rPr lang="en-US" b="1" dirty="0">
                <a:latin typeface="Times New Roman" panose="02020603050405020304" pitchFamily="18" charset="0"/>
                <a:cs typeface="Times New Roman" panose="02020603050405020304" pitchFamily="18" charset="0"/>
              </a:rPr>
              <a:t>Comparing the two sets of </a:t>
            </a:r>
            <a:r>
              <a:rPr lang="en-US" b="1" dirty="0" smtClean="0">
                <a:latin typeface="Times New Roman" panose="02020603050405020304" pitchFamily="18" charset="0"/>
                <a:cs typeface="Times New Roman" panose="02020603050405020304" pitchFamily="18" charset="0"/>
              </a:rPr>
              <a:t>Theories of cognitive and behavior learning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16420"/>
            <a:ext cx="10515600" cy="5060544"/>
          </a:xfrm>
        </p:spPr>
        <p:txBody>
          <a:bodyPr>
            <a:normAutofit/>
          </a:bodyPr>
          <a:lstStyle/>
          <a:p>
            <a:pPr marL="0" indent="0">
              <a:buNone/>
            </a:pPr>
            <a:endParaRPr lang="en-US" sz="3600" dirty="0">
              <a:latin typeface="Times New Roman" panose="02020603050405020304" pitchFamily="18" charset="0"/>
              <a:cs typeface="Times New Roman" panose="02020603050405020304" pitchFamily="18" charset="0"/>
            </a:endParaRPr>
          </a:p>
          <a:p>
            <a:r>
              <a:rPr lang="en-US" sz="3600" u="sng" dirty="0">
                <a:latin typeface="Times New Roman" panose="02020603050405020304" pitchFamily="18" charset="0"/>
                <a:cs typeface="Times New Roman" panose="02020603050405020304" pitchFamily="18" charset="0"/>
              </a:rPr>
              <a:t>Cognitive Learning</a:t>
            </a:r>
            <a:r>
              <a:rPr lang="en-US" sz="3600" dirty="0">
                <a:latin typeface="Times New Roman" panose="02020603050405020304" pitchFamily="18" charset="0"/>
                <a:cs typeface="Times New Roman" panose="02020603050405020304" pitchFamily="18" charset="0"/>
              </a:rPr>
              <a:t> Theories – focuses on the </a:t>
            </a:r>
            <a:r>
              <a:rPr lang="en-US" sz="3600" b="1" dirty="0">
                <a:latin typeface="Times New Roman" panose="02020603050405020304" pitchFamily="18" charset="0"/>
                <a:cs typeface="Times New Roman" panose="02020603050405020304" pitchFamily="18" charset="0"/>
              </a:rPr>
              <a:t>internal mental processes</a:t>
            </a:r>
            <a:r>
              <a:rPr lang="en-US" sz="3600" dirty="0">
                <a:latin typeface="Times New Roman" panose="02020603050405020304" pitchFamily="18" charset="0"/>
                <a:cs typeface="Times New Roman" panose="02020603050405020304" pitchFamily="18" charset="0"/>
              </a:rPr>
              <a:t>, how they change, and how they affect external behavior changes</a:t>
            </a:r>
            <a:r>
              <a:rPr lang="en-US" sz="3600" dirty="0" smtClean="0">
                <a:latin typeface="Times New Roman" panose="02020603050405020304" pitchFamily="18" charset="0"/>
                <a:cs typeface="Times New Roman" panose="02020603050405020304" pitchFamily="18" charset="0"/>
              </a:rPr>
              <a:t>.</a:t>
            </a:r>
            <a:r>
              <a:rPr lang="en-US" sz="3600" u="sng" dirty="0">
                <a:latin typeface="Times New Roman" panose="02020603050405020304" pitchFamily="18" charset="0"/>
                <a:cs typeface="Times New Roman" panose="02020603050405020304" pitchFamily="18" charset="0"/>
              </a:rPr>
              <a:t> </a:t>
            </a:r>
            <a:endParaRPr lang="en-US" sz="3600" u="sng"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sz="3600" dirty="0"/>
              <a:t>Knowledge is learned. </a:t>
            </a:r>
          </a:p>
          <a:p>
            <a:pPr>
              <a:buFont typeface="Wingdings" panose="05000000000000000000" pitchFamily="2" charset="2"/>
              <a:buChar char="Ø"/>
              <a:defRPr/>
            </a:pPr>
            <a:r>
              <a:rPr lang="en-US" sz="3600" dirty="0"/>
              <a:t>Reinforcement is feedback or information.</a:t>
            </a:r>
          </a:p>
          <a:p>
            <a:pPr>
              <a:buFont typeface="Wingdings" panose="05000000000000000000" pitchFamily="2" charset="2"/>
              <a:buChar char="Ø"/>
              <a:defRPr/>
            </a:pPr>
            <a:r>
              <a:rPr lang="en-US" sz="3600" dirty="0"/>
              <a:t>Student-centered instruction</a:t>
            </a:r>
          </a:p>
          <a:p>
            <a:pPr marL="0" indent="0">
              <a:buNone/>
            </a:pPr>
            <a:endParaRPr lang="en-US" sz="3600" u="sng" dirty="0" smtClean="0">
              <a:latin typeface="Times New Roman" panose="02020603050405020304" pitchFamily="18" charset="0"/>
              <a:cs typeface="Times New Roman" panose="02020603050405020304" pitchFamily="18" charset="0"/>
            </a:endParaRPr>
          </a:p>
          <a:p>
            <a:pPr marL="0" indent="0">
              <a:buNone/>
            </a:pPr>
            <a:endParaRPr lang="en-US" sz="3600" u="sng" dirty="0" smtClean="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5E74E28-737E-4085-83A8-67EA56A10D5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67783971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64498"/>
          </a:xfrm>
        </p:spPr>
        <p:txBody>
          <a:bodyPr>
            <a:normAutofit/>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893135"/>
            <a:ext cx="10515600" cy="5283828"/>
          </a:xfrm>
        </p:spPr>
        <p:txBody>
          <a:bodyPr>
            <a:normAutofit/>
          </a:bodyPr>
          <a:lstStyle/>
          <a:p>
            <a:r>
              <a:rPr lang="en-US" sz="3600" u="sng" dirty="0">
                <a:latin typeface="Times New Roman" panose="02020603050405020304" pitchFamily="18" charset="0"/>
                <a:cs typeface="Times New Roman" panose="02020603050405020304" pitchFamily="18" charset="0"/>
              </a:rPr>
              <a:t>Behavioral Learning Theories</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focus </a:t>
            </a:r>
            <a:r>
              <a:rPr lang="en-US" sz="3600" dirty="0">
                <a:latin typeface="Times New Roman" panose="02020603050405020304" pitchFamily="18" charset="0"/>
                <a:cs typeface="Times New Roman" panose="02020603050405020304" pitchFamily="18" charset="0"/>
              </a:rPr>
              <a:t>on observable changes in </a:t>
            </a:r>
            <a:r>
              <a:rPr lang="en-US" sz="3600" b="1" dirty="0">
                <a:latin typeface="Times New Roman" panose="02020603050405020304" pitchFamily="18" charset="0"/>
                <a:cs typeface="Times New Roman" panose="02020603050405020304" pitchFamily="18" charset="0"/>
              </a:rPr>
              <a:t>outward</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behavior</a:t>
            </a:r>
            <a:r>
              <a:rPr lang="en-US" sz="3600" dirty="0">
                <a:latin typeface="Times New Roman" panose="02020603050405020304" pitchFamily="18" charset="0"/>
                <a:cs typeface="Times New Roman" panose="02020603050405020304" pitchFamily="18" charset="0"/>
              </a:rPr>
              <a:t> &amp; on the impact of external </a:t>
            </a:r>
            <a:r>
              <a:rPr lang="en-US" sz="3600" b="1" dirty="0">
                <a:latin typeface="Times New Roman" panose="02020603050405020304" pitchFamily="18" charset="0"/>
                <a:cs typeface="Times New Roman" panose="02020603050405020304" pitchFamily="18" charset="0"/>
              </a:rPr>
              <a:t>stimuli</a:t>
            </a:r>
            <a:r>
              <a:rPr lang="en-US" sz="3600" dirty="0">
                <a:latin typeface="Times New Roman" panose="02020603050405020304" pitchFamily="18" charset="0"/>
                <a:cs typeface="Times New Roman" panose="02020603050405020304" pitchFamily="18" charset="0"/>
              </a:rPr>
              <a:t> to effect </a:t>
            </a:r>
            <a:r>
              <a:rPr lang="en-US" sz="3600" dirty="0" smtClean="0">
                <a:latin typeface="Times New Roman" panose="02020603050405020304" pitchFamily="18" charset="0"/>
                <a:cs typeface="Times New Roman" panose="02020603050405020304" pitchFamily="18" charset="0"/>
              </a:rPr>
              <a:t>change to explain learning.</a:t>
            </a:r>
          </a:p>
          <a:p>
            <a:r>
              <a:rPr lang="en-US" sz="3600" dirty="0">
                <a:latin typeface="Times New Roman" panose="02020603050405020304" pitchFamily="18" charset="0"/>
                <a:cs typeface="Times New Roman" panose="02020603050405020304" pitchFamily="18" charset="0"/>
              </a:rPr>
              <a:t>According to the theory, learning is the acquisition of new </a:t>
            </a:r>
            <a:r>
              <a:rPr lang="en-US" sz="3600" dirty="0" smtClean="0">
                <a:latin typeface="Times New Roman" panose="02020603050405020304" pitchFamily="18" charset="0"/>
                <a:cs typeface="Times New Roman" panose="02020603050405020304" pitchFamily="18" charset="0"/>
              </a:rPr>
              <a:t>behavior </a:t>
            </a:r>
            <a:r>
              <a:rPr lang="en-US" sz="3600" dirty="0">
                <a:latin typeface="Times New Roman" panose="02020603050405020304" pitchFamily="18" charset="0"/>
                <a:cs typeface="Times New Roman" panose="02020603050405020304" pitchFamily="18" charset="0"/>
              </a:rPr>
              <a:t>through conditioning</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New behaviors are learned.</a:t>
            </a:r>
          </a:p>
          <a:p>
            <a:pPr>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Reinforcement strengthens responses.</a:t>
            </a:r>
          </a:p>
          <a:p>
            <a:pPr>
              <a:buFont typeface="Wingdings" panose="05000000000000000000" pitchFamily="2" charset="2"/>
              <a:buChar char="Ø"/>
              <a:defRPr/>
            </a:pPr>
            <a:r>
              <a:rPr lang="en-US" sz="3600" dirty="0">
                <a:latin typeface="Times New Roman" panose="02020603050405020304" pitchFamily="18" charset="0"/>
                <a:cs typeface="Times New Roman" panose="02020603050405020304" pitchFamily="18" charset="0"/>
              </a:rPr>
              <a:t>Teacher-centered instruction</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B9EA15C-F001-457A-A98F-210FD91B5BA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233624347"/>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Behaviorist ( Behavioral theory)</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a:bodyPr>
          <a:lstStyle/>
          <a:p>
            <a:pPr marL="0" indent="0">
              <a:buNone/>
            </a:pPr>
            <a:r>
              <a:rPr lang="en-US" sz="3600" b="1" dirty="0">
                <a:latin typeface="Times New Roman" panose="02020603050405020304" pitchFamily="18" charset="0"/>
                <a:cs typeface="Times New Roman" panose="02020603050405020304" pitchFamily="18" charset="0"/>
              </a:rPr>
              <a:t>B. F. Skinner</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3600" i="1" dirty="0" smtClean="0"/>
              <a:t>operant conditioning </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operant response is affected by what happens after the behavior – that is by its </a:t>
            </a:r>
            <a:r>
              <a:rPr lang="en-US" sz="3600" i="1" dirty="0">
                <a:latin typeface="Times New Roman" panose="02020603050405020304" pitchFamily="18" charset="0"/>
                <a:cs typeface="Times New Roman" panose="02020603050405020304" pitchFamily="18" charset="0"/>
              </a:rPr>
              <a:t>consequences</a:t>
            </a:r>
            <a:r>
              <a:rPr lang="en-US" sz="3600" dirty="0">
                <a:latin typeface="Times New Roman" panose="02020603050405020304" pitchFamily="18" charset="0"/>
                <a:cs typeface="Times New Roman" panose="02020603050405020304" pitchFamily="18" charset="0"/>
              </a:rPr>
              <a:t>.</a:t>
            </a:r>
          </a:p>
          <a:p>
            <a:r>
              <a:rPr lang="en-US" sz="3600" dirty="0" smtClean="0">
                <a:latin typeface="Times New Roman" panose="02020603050405020304" pitchFamily="18" charset="0"/>
                <a:cs typeface="Times New Roman" panose="02020603050405020304" pitchFamily="18" charset="0"/>
              </a:rPr>
              <a:t>People </a:t>
            </a:r>
            <a:r>
              <a:rPr lang="en-US" sz="3600" dirty="0">
                <a:latin typeface="Times New Roman" panose="02020603050405020304" pitchFamily="18" charset="0"/>
                <a:cs typeface="Times New Roman" panose="02020603050405020304" pitchFamily="18" charset="0"/>
              </a:rPr>
              <a:t>learn by doing.</a:t>
            </a:r>
          </a:p>
          <a:p>
            <a:r>
              <a:rPr lang="en-US" sz="3600" dirty="0">
                <a:latin typeface="Times New Roman" panose="02020603050405020304" pitchFamily="18" charset="0"/>
                <a:cs typeface="Times New Roman" panose="02020603050405020304" pitchFamily="18" charset="0"/>
              </a:rPr>
              <a:t>Learn through </a:t>
            </a:r>
            <a:r>
              <a:rPr lang="en-US" sz="3600" i="1" dirty="0">
                <a:latin typeface="Times New Roman" panose="02020603050405020304" pitchFamily="18" charset="0"/>
                <a:cs typeface="Times New Roman" panose="02020603050405020304" pitchFamily="18" charset="0"/>
              </a:rPr>
              <a:t>reinforcement</a:t>
            </a:r>
            <a:r>
              <a:rPr lang="en-US" sz="3600" dirty="0">
                <a:latin typeface="Times New Roman" panose="02020603050405020304" pitchFamily="18" charset="0"/>
                <a:cs typeface="Times New Roman" panose="02020603050405020304" pitchFamily="18" charset="0"/>
              </a:rPr>
              <a:t> &amp; </a:t>
            </a:r>
            <a:r>
              <a:rPr lang="en-US" sz="3600" i="1" dirty="0">
                <a:latin typeface="Times New Roman" panose="02020603050405020304" pitchFamily="18" charset="0"/>
                <a:cs typeface="Times New Roman" panose="02020603050405020304" pitchFamily="18" charset="0"/>
              </a:rPr>
              <a:t>punishment</a:t>
            </a:r>
            <a:r>
              <a:rPr lang="en-US" sz="3600" dirty="0">
                <a:latin typeface="Times New Roman" panose="02020603050405020304" pitchFamily="18" charset="0"/>
                <a:cs typeface="Times New Roman" panose="02020603050405020304" pitchFamily="18" charset="0"/>
              </a:rPr>
              <a:t>.</a:t>
            </a:r>
          </a:p>
          <a:p>
            <a:pPr lvl="1"/>
            <a:r>
              <a:rPr lang="en-US" sz="3600" b="1" u="sng" dirty="0" err="1" smtClean="0">
                <a:latin typeface="Times New Roman" panose="02020603050405020304" pitchFamily="18" charset="0"/>
                <a:cs typeface="Times New Roman" panose="02020603050405020304" pitchFamily="18" charset="0"/>
              </a:rPr>
              <a:t>Reinforcer</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A stimulus that increases the frequency of behaviors</a:t>
            </a:r>
            <a:r>
              <a:rPr lang="en-US" dirty="0"/>
              <a:t>.</a:t>
            </a:r>
          </a:p>
          <a:p>
            <a:endParaRPr lang="en-US" sz="3600" dirty="0"/>
          </a:p>
        </p:txBody>
      </p:sp>
      <p:sp>
        <p:nvSpPr>
          <p:cNvPr id="4" name="Date Placeholder 3"/>
          <p:cNvSpPr>
            <a:spLocks noGrp="1"/>
          </p:cNvSpPr>
          <p:nvPr>
            <p:ph type="dt" sz="half" idx="10"/>
          </p:nvPr>
        </p:nvSpPr>
        <p:spPr/>
        <p:txBody>
          <a:bodyPr/>
          <a:lstStyle/>
          <a:p>
            <a:fld id="{287F633F-5613-410B-83F9-3DCB4FF6C75D}"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79098395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Positive Reinforcement</a:t>
            </a:r>
          </a:p>
          <a:p>
            <a:pPr marL="0" indent="0">
              <a:buNone/>
            </a:pPr>
            <a:r>
              <a:rPr lang="en-US" sz="3600" dirty="0">
                <a:latin typeface="Times New Roman" panose="02020603050405020304" pitchFamily="18" charset="0"/>
                <a:cs typeface="Times New Roman" panose="02020603050405020304" pitchFamily="18" charset="0"/>
              </a:rPr>
              <a:t>Any stimulus or event that increases the likelihood of the occurrence of a behavior that it </a:t>
            </a:r>
            <a:r>
              <a:rPr lang="en-US" sz="3600" dirty="0" smtClean="0">
                <a:latin typeface="Times New Roman" panose="02020603050405020304" pitchFamily="18" charset="0"/>
                <a:cs typeface="Times New Roman" panose="02020603050405020304" pitchFamily="18" charset="0"/>
              </a:rPr>
              <a:t>follows.</a:t>
            </a:r>
          </a:p>
          <a:p>
            <a:pPr marL="0" indent="0">
              <a:buNone/>
            </a:pPr>
            <a:r>
              <a:rPr lang="en-US" sz="3600" dirty="0" smtClean="0">
                <a:latin typeface="Times New Roman" panose="02020603050405020304" pitchFamily="18" charset="0"/>
                <a:cs typeface="Times New Roman" panose="02020603050405020304" pitchFamily="18" charset="0"/>
              </a:rPr>
              <a:t>- Shaping</a:t>
            </a:r>
          </a:p>
          <a:p>
            <a:pPr marL="0" indent="0">
              <a:buNone/>
            </a:pPr>
            <a:r>
              <a:rPr lang="en-US" sz="3600" dirty="0" smtClean="0">
                <a:latin typeface="Times New Roman" panose="02020603050405020304" pitchFamily="18" charset="0"/>
                <a:cs typeface="Times New Roman" panose="02020603050405020304" pitchFamily="18" charset="0"/>
              </a:rPr>
              <a:t> This reinforces  the behaviors  as they get closer and closer to the desired behavior. </a:t>
            </a:r>
          </a:p>
          <a:p>
            <a:pPr marL="0" indent="0">
              <a:buNone/>
            </a:pPr>
            <a:endParaRPr lang="en-US" sz="3600" dirty="0" smtClean="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E136054-2570-4D3B-9B85-DB879665F32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75593664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Negative Reinforcement</a:t>
            </a:r>
          </a:p>
          <a:p>
            <a:pPr marL="0" indent="0">
              <a:buNone/>
            </a:pPr>
            <a:r>
              <a:rPr lang="en-US" sz="3600" dirty="0" smtClean="0">
                <a:latin typeface="Times New Roman" panose="02020603050405020304" pitchFamily="18" charset="0"/>
                <a:cs typeface="Times New Roman" panose="02020603050405020304" pitchFamily="18" charset="0"/>
              </a:rPr>
              <a:t>This anything that increases a behavior that results in the </a:t>
            </a:r>
            <a:r>
              <a:rPr lang="en-US" sz="3600" dirty="0" err="1" smtClean="0">
                <a:latin typeface="Times New Roman" panose="02020603050405020304" pitchFamily="18" charset="0"/>
                <a:cs typeface="Times New Roman" panose="02020603050405020304" pitchFamily="18" charset="0"/>
              </a:rPr>
              <a:t>reinforcers</a:t>
            </a:r>
            <a:r>
              <a:rPr lang="en-US" sz="3600" dirty="0" smtClean="0">
                <a:latin typeface="Times New Roman" panose="02020603050405020304" pitchFamily="18" charset="0"/>
                <a:cs typeface="Times New Roman" panose="02020603050405020304" pitchFamily="18" charset="0"/>
              </a:rPr>
              <a:t> removal</a:t>
            </a:r>
          </a:p>
          <a:p>
            <a:pPr marL="0" indent="0">
              <a:buNone/>
            </a:pPr>
            <a:endParaRPr lang="en-US" sz="3600" dirty="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Punishment</a:t>
            </a:r>
          </a:p>
          <a:p>
            <a:pPr marL="0" indent="0">
              <a:buNone/>
            </a:pPr>
            <a:r>
              <a:rPr lang="en-US" sz="3600" dirty="0" smtClean="0">
                <a:latin typeface="Times New Roman" panose="02020603050405020304" pitchFamily="18" charset="0"/>
                <a:cs typeface="Times New Roman" panose="02020603050405020304" pitchFamily="18" charset="0"/>
              </a:rPr>
              <a:t>Any consequences that decreases the future occurrence of a behavior that produces it</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FAFDC65-BA2E-415C-AF9B-4F1F0B95170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84986158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600" b="1" dirty="0" smtClean="0">
                <a:latin typeface="Times New Roman" panose="02020603050405020304" pitchFamily="18" charset="0"/>
                <a:cs typeface="Times New Roman" panose="02020603050405020304" pitchFamily="18" charset="0"/>
              </a:rPr>
              <a:t>Assumption of operant conditioning</a:t>
            </a:r>
          </a:p>
          <a:p>
            <a:pPr lvl="0"/>
            <a:r>
              <a:rPr lang="en-US" sz="3600" dirty="0">
                <a:latin typeface="Times New Roman" panose="02020603050405020304" pitchFamily="18" charset="0"/>
                <a:cs typeface="Times New Roman" panose="02020603050405020304" pitchFamily="18" charset="0"/>
              </a:rPr>
              <a:t>Responses that are rewarded are likely to be repeated. </a:t>
            </a:r>
          </a:p>
          <a:p>
            <a:pPr lvl="0"/>
            <a:r>
              <a:rPr lang="en-US" sz="3600" dirty="0" smtClean="0">
                <a:latin typeface="Times New Roman" panose="02020603050405020304" pitchFamily="18" charset="0"/>
                <a:cs typeface="Times New Roman" panose="02020603050405020304" pitchFamily="18" charset="0"/>
              </a:rPr>
              <a:t>Responses </a:t>
            </a:r>
            <a:r>
              <a:rPr lang="en-US" sz="3600" dirty="0">
                <a:latin typeface="Times New Roman" panose="02020603050405020304" pitchFamily="18" charset="0"/>
                <a:cs typeface="Times New Roman" panose="02020603050405020304" pitchFamily="18" charset="0"/>
              </a:rPr>
              <a:t>that are not reinforced will become extinct or are not likely to be repeated.</a:t>
            </a:r>
          </a:p>
          <a:p>
            <a:pPr lvl="0"/>
            <a:r>
              <a:rPr lang="en-US" sz="3600" dirty="0">
                <a:latin typeface="Times New Roman" panose="02020603050405020304" pitchFamily="18" charset="0"/>
                <a:cs typeface="Times New Roman" panose="02020603050405020304" pitchFamily="18" charset="0"/>
              </a:rPr>
              <a:t>Responses that result in painful or undesirable consequences will be suppressed but may reappear if reinforcement contingencies change.</a:t>
            </a:r>
          </a:p>
          <a:p>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39CE2F-F1D5-4D64-9D86-325C84E2C78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72984806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 of operant conditioning</a:t>
            </a:r>
          </a:p>
        </p:txBody>
      </p:sp>
      <p:sp>
        <p:nvSpPr>
          <p:cNvPr id="3" name="Content Placeholder 2"/>
          <p:cNvSpPr>
            <a:spLocks noGrp="1"/>
          </p:cNvSpPr>
          <p:nvPr>
            <p:ph idx="1"/>
          </p:nvPr>
        </p:nvSpPr>
        <p:spPr/>
        <p:txBody>
          <a:bodyPr>
            <a:normAutofit/>
          </a:bodyPr>
          <a:lstStyle/>
          <a:p>
            <a:pPr marL="425450" indent="-320675">
              <a:buSzPct val="45000"/>
              <a:buFont typeface="Wingdings" charset="2"/>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defRPr/>
            </a:pPr>
            <a:r>
              <a:rPr lang="sw-KE" altLang="en-US" sz="3600" dirty="0">
                <a:latin typeface="Times New Roman" panose="02020603050405020304" pitchFamily="18" charset="0"/>
                <a:cs typeface="Times New Roman" panose="02020603050405020304" pitchFamily="18" charset="0"/>
              </a:rPr>
              <a:t>Animal training</a:t>
            </a:r>
          </a:p>
          <a:p>
            <a:pPr marL="425450" indent="-320675">
              <a:buSzPct val="45000"/>
              <a:buFont typeface="Wingdings" charset="2"/>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defRPr/>
            </a:pPr>
            <a:r>
              <a:rPr lang="sw-KE" altLang="en-US" sz="3600" dirty="0">
                <a:latin typeface="Times New Roman" panose="02020603050405020304" pitchFamily="18" charset="0"/>
                <a:cs typeface="Times New Roman" panose="02020603050405020304" pitchFamily="18" charset="0"/>
              </a:rPr>
              <a:t>Child upbringing</a:t>
            </a:r>
          </a:p>
          <a:p>
            <a:pPr marL="425450" indent="-320675">
              <a:buSzPct val="45000"/>
              <a:buFont typeface="Wingdings" charset="2"/>
              <a:buChar char=""/>
              <a:tabLst>
                <a:tab pos="425450" algn="l"/>
                <a:tab pos="538163" algn="l"/>
                <a:tab pos="995363" algn="l"/>
                <a:tab pos="1452563" algn="l"/>
                <a:tab pos="1909763" algn="l"/>
                <a:tab pos="2366963" algn="l"/>
                <a:tab pos="2824163" algn="l"/>
                <a:tab pos="3281363" algn="l"/>
                <a:tab pos="3738563" algn="l"/>
                <a:tab pos="4195763" algn="l"/>
                <a:tab pos="4652963" algn="l"/>
                <a:tab pos="5110163" algn="l"/>
                <a:tab pos="5567363" algn="l"/>
                <a:tab pos="6024563" algn="l"/>
                <a:tab pos="6481763" algn="l"/>
                <a:tab pos="6938963" algn="l"/>
                <a:tab pos="7396163" algn="l"/>
                <a:tab pos="7853363" algn="l"/>
                <a:tab pos="8310563" algn="l"/>
                <a:tab pos="8767763" algn="l"/>
                <a:tab pos="9224963" algn="l"/>
              </a:tabLst>
              <a:defRPr/>
            </a:pPr>
            <a:r>
              <a:rPr lang="sw-KE" altLang="en-US" sz="3600" dirty="0">
                <a:latin typeface="Times New Roman" panose="02020603050405020304" pitchFamily="18" charset="0"/>
                <a:cs typeface="Times New Roman" panose="02020603050405020304" pitchFamily="18" charset="0"/>
              </a:rPr>
              <a:t>Education improvement</a:t>
            </a:r>
          </a:p>
          <a:p>
            <a:pPr>
              <a:defRPr/>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AA0E701-AFDE-4062-B963-87FC05F9F1B6}"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96722145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6533"/>
            <a:ext cx="10515600" cy="5550430"/>
          </a:xfrm>
        </p:spPr>
        <p:txBody>
          <a:bodyPr>
            <a:noAutofit/>
          </a:bodyPr>
          <a:lstStyle/>
          <a:p>
            <a:pPr marL="0" indent="0">
              <a:buNone/>
            </a:pPr>
            <a:r>
              <a:rPr lang="en-US" sz="4000" b="1" dirty="0" smtClean="0">
                <a:latin typeface="Times New Roman" panose="02020603050405020304" pitchFamily="18" charset="0"/>
                <a:cs typeface="Times New Roman" panose="02020603050405020304" pitchFamily="18" charset="0"/>
              </a:rPr>
              <a:t>Ivan Pavlov </a:t>
            </a:r>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Classical conditioning </a:t>
            </a:r>
          </a:p>
          <a:p>
            <a:pPr marL="0" indent="0">
              <a:buNone/>
            </a:pPr>
            <a:r>
              <a:rPr lang="en-US" sz="4000" dirty="0">
                <a:latin typeface="Times New Roman" panose="02020603050405020304" pitchFamily="18" charset="0"/>
                <a:cs typeface="Times New Roman" panose="02020603050405020304" pitchFamily="18" charset="0"/>
              </a:rPr>
              <a:t>In classical conditioning, the conditional behavior (CR) is triggered by the particular stimulus (CS) and is therefore called an elicited behavior. </a:t>
            </a:r>
            <a:r>
              <a:rPr lang="en-US" sz="4000" dirty="0" smtClean="0">
                <a:latin typeface="Times New Roman" panose="02020603050405020304" pitchFamily="18" charset="0"/>
                <a:cs typeface="Times New Roman" panose="02020603050405020304" pitchFamily="18" charset="0"/>
              </a:rPr>
              <a:t>The behavior </a:t>
            </a:r>
            <a:r>
              <a:rPr lang="en-US" sz="4000" dirty="0">
                <a:latin typeface="Times New Roman" panose="02020603050405020304" pitchFamily="18" charset="0"/>
                <a:cs typeface="Times New Roman" panose="02020603050405020304" pitchFamily="18" charset="0"/>
              </a:rPr>
              <a:t>(CR) is affected by something that occurs </a:t>
            </a:r>
            <a:r>
              <a:rPr lang="en-US" sz="4000" u="sng" dirty="0">
                <a:latin typeface="Times New Roman" panose="02020603050405020304" pitchFamily="18" charset="0"/>
                <a:cs typeface="Times New Roman" panose="02020603050405020304" pitchFamily="18" charset="0"/>
              </a:rPr>
              <a:t>before</a:t>
            </a:r>
            <a:r>
              <a:rPr lang="en-US" sz="4000" dirty="0">
                <a:latin typeface="Times New Roman" panose="02020603050405020304" pitchFamily="18" charset="0"/>
                <a:cs typeface="Times New Roman" panose="02020603050405020304" pitchFamily="18" charset="0"/>
              </a:rPr>
              <a:t> the </a:t>
            </a:r>
            <a:r>
              <a:rPr lang="en-US" sz="4000" dirty="0" smtClean="0">
                <a:latin typeface="Times New Roman" panose="02020603050405020304" pitchFamily="18" charset="0"/>
                <a:cs typeface="Times New Roman" panose="02020603050405020304" pitchFamily="18" charset="0"/>
              </a:rPr>
              <a:t>behavior</a:t>
            </a:r>
            <a:r>
              <a:rPr lang="en-US" sz="4000" dirty="0" smtClean="0"/>
              <a:t>.</a:t>
            </a:r>
            <a:endParaRPr lang="en-US" sz="4000" b="1" dirty="0">
              <a:latin typeface="Times New Roman" panose="02020603050405020304" pitchFamily="18" charset="0"/>
              <a:cs typeface="Times New Roman" panose="02020603050405020304" pitchFamily="18" charset="0"/>
            </a:endParaRPr>
          </a:p>
          <a:p>
            <a:endParaRPr lang="en-US" sz="4000" b="1" dirty="0"/>
          </a:p>
        </p:txBody>
      </p:sp>
      <p:sp>
        <p:nvSpPr>
          <p:cNvPr id="4" name="Date Placeholder 3"/>
          <p:cNvSpPr>
            <a:spLocks noGrp="1"/>
          </p:cNvSpPr>
          <p:nvPr>
            <p:ph type="dt" sz="half" idx="10"/>
          </p:nvPr>
        </p:nvSpPr>
        <p:spPr/>
        <p:txBody>
          <a:bodyPr/>
          <a:lstStyle/>
          <a:p>
            <a:fld id="{5A5541C5-6E4D-496A-AA4E-0812F020D86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65636804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1"/>
            <a:ext cx="10515600" cy="992776"/>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227909"/>
            <a:ext cx="10515600" cy="4949054"/>
          </a:xfrm>
        </p:spPr>
        <p:txBody>
          <a:bodyPr>
            <a:normAutofit lnSpcReduction="10000"/>
          </a:bodyPr>
          <a:lstStyle/>
          <a:p>
            <a:pPr marL="0" indent="0">
              <a:buNone/>
            </a:pPr>
            <a:r>
              <a:rPr lang="en-US" sz="4000" dirty="0">
                <a:latin typeface="Times New Roman" panose="02020603050405020304" pitchFamily="18" charset="0"/>
                <a:cs typeface="Times New Roman" panose="02020603050405020304" pitchFamily="18" charset="0"/>
              </a:rPr>
              <a:t>Includes stimuli and responses</a:t>
            </a:r>
          </a:p>
          <a:p>
            <a:pPr lvl="1"/>
            <a:r>
              <a:rPr lang="en-US" sz="4000" b="1" dirty="0">
                <a:latin typeface="Times New Roman" panose="02020603050405020304" pitchFamily="18" charset="0"/>
                <a:cs typeface="Times New Roman" panose="02020603050405020304" pitchFamily="18" charset="0"/>
              </a:rPr>
              <a:t>Unconditioned Stimulus (US)</a:t>
            </a:r>
            <a:r>
              <a:rPr lang="en-US" sz="4000" dirty="0">
                <a:latin typeface="Times New Roman" panose="02020603050405020304" pitchFamily="18" charset="0"/>
                <a:cs typeface="Times New Roman" panose="02020603050405020304" pitchFamily="18" charset="0"/>
              </a:rPr>
              <a:t> – automatically produces a response</a:t>
            </a:r>
          </a:p>
          <a:p>
            <a:pPr lvl="1"/>
            <a:r>
              <a:rPr lang="en-US" sz="4000" b="1" dirty="0">
                <a:latin typeface="Times New Roman" panose="02020603050405020304" pitchFamily="18" charset="0"/>
                <a:cs typeface="Times New Roman" panose="02020603050405020304" pitchFamily="18" charset="0"/>
              </a:rPr>
              <a:t>Unconditioned Response (UR)</a:t>
            </a:r>
            <a:r>
              <a:rPr lang="en-US" sz="4000" dirty="0">
                <a:latin typeface="Times New Roman" panose="02020603050405020304" pitchFamily="18" charset="0"/>
                <a:cs typeface="Times New Roman" panose="02020603050405020304" pitchFamily="18" charset="0"/>
              </a:rPr>
              <a:t> – naturally occurring response</a:t>
            </a:r>
          </a:p>
          <a:p>
            <a:pPr lvl="1"/>
            <a:r>
              <a:rPr lang="en-US" sz="4000" b="1" dirty="0">
                <a:latin typeface="Times New Roman" panose="02020603050405020304" pitchFamily="18" charset="0"/>
                <a:cs typeface="Times New Roman" panose="02020603050405020304" pitchFamily="18" charset="0"/>
              </a:rPr>
              <a:t>Conditioned Stimulus</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(CS)</a:t>
            </a:r>
            <a:r>
              <a:rPr lang="en-US" sz="4000" dirty="0">
                <a:latin typeface="Times New Roman" panose="02020603050405020304" pitchFamily="18" charset="0"/>
                <a:cs typeface="Times New Roman" panose="02020603050405020304" pitchFamily="18" charset="0"/>
              </a:rPr>
              <a:t> – an object used to stimulate a response</a:t>
            </a:r>
          </a:p>
          <a:p>
            <a:pPr lvl="1"/>
            <a:r>
              <a:rPr lang="en-US" sz="4000" b="1" dirty="0">
                <a:latin typeface="Times New Roman" panose="02020603050405020304" pitchFamily="18" charset="0"/>
                <a:cs typeface="Times New Roman" panose="02020603050405020304" pitchFamily="18" charset="0"/>
              </a:rPr>
              <a:t>Conditioned Response</a:t>
            </a: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(CR)</a:t>
            </a:r>
            <a:r>
              <a:rPr lang="en-US" sz="4000" dirty="0">
                <a:latin typeface="Times New Roman" panose="02020603050405020304" pitchFamily="18" charset="0"/>
                <a:cs typeface="Times New Roman" panose="02020603050405020304" pitchFamily="18" charset="0"/>
              </a:rPr>
              <a:t> – learned response</a:t>
            </a:r>
          </a:p>
          <a:p>
            <a:endParaRPr lang="en-US" dirty="0"/>
          </a:p>
        </p:txBody>
      </p:sp>
      <p:sp>
        <p:nvSpPr>
          <p:cNvPr id="4" name="Date Placeholder 3"/>
          <p:cNvSpPr>
            <a:spLocks noGrp="1"/>
          </p:cNvSpPr>
          <p:nvPr>
            <p:ph type="dt" sz="half" idx="10"/>
          </p:nvPr>
        </p:nvSpPr>
        <p:spPr/>
        <p:txBody>
          <a:bodyPr/>
          <a:lstStyle/>
          <a:p>
            <a:fld id="{1404119E-A6BE-4A28-9BB8-1490CB553276}"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41351134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In classical conditioning, an </a:t>
            </a:r>
            <a:r>
              <a:rPr lang="en-US" sz="3600" b="1" dirty="0">
                <a:latin typeface="Times New Roman" panose="02020603050405020304" pitchFamily="18" charset="0"/>
                <a:cs typeface="Times New Roman" panose="02020603050405020304" pitchFamily="18" charset="0"/>
              </a:rPr>
              <a:t>unconditioned response</a:t>
            </a:r>
            <a:r>
              <a:rPr lang="en-US" sz="3600" dirty="0">
                <a:latin typeface="Times New Roman" panose="02020603050405020304" pitchFamily="18" charset="0"/>
                <a:cs typeface="Times New Roman" panose="02020603050405020304" pitchFamily="18" charset="0"/>
              </a:rPr>
              <a:t> is the unlearned </a:t>
            </a:r>
            <a:r>
              <a:rPr lang="en-US" sz="3600" b="1" dirty="0">
                <a:latin typeface="Times New Roman" panose="02020603050405020304" pitchFamily="18" charset="0"/>
                <a:cs typeface="Times New Roman" panose="02020603050405020304" pitchFamily="18" charset="0"/>
              </a:rPr>
              <a:t>response</a:t>
            </a:r>
            <a:r>
              <a:rPr lang="en-US" sz="3600" dirty="0">
                <a:latin typeface="Times New Roman" panose="02020603050405020304" pitchFamily="18" charset="0"/>
                <a:cs typeface="Times New Roman" panose="02020603050405020304" pitchFamily="18" charset="0"/>
              </a:rPr>
              <a:t> that occurs naturally in reaction to the </a:t>
            </a:r>
            <a:r>
              <a:rPr lang="en-US" sz="3600" b="1" dirty="0">
                <a:latin typeface="Times New Roman" panose="02020603050405020304" pitchFamily="18" charset="0"/>
                <a:cs typeface="Times New Roman" panose="02020603050405020304" pitchFamily="18" charset="0"/>
              </a:rPr>
              <a:t>unconditioned</a:t>
            </a:r>
            <a:r>
              <a:rPr lang="en-US" sz="3600" dirty="0">
                <a:latin typeface="Times New Roman" panose="02020603050405020304" pitchFamily="18" charset="0"/>
                <a:cs typeface="Times New Roman" panose="02020603050405020304" pitchFamily="18" charset="0"/>
              </a:rPr>
              <a:t> stimulus. </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err="1" smtClean="0">
                <a:latin typeface="Times New Roman" panose="02020603050405020304" pitchFamily="18" charset="0"/>
                <a:cs typeface="Times New Roman" panose="02020603050405020304" pitchFamily="18" charset="0"/>
              </a:rPr>
              <a:t>Eg</a:t>
            </a:r>
            <a:r>
              <a:rPr lang="en-US" sz="3600" dirty="0" smtClean="0">
                <a:latin typeface="Times New Roman" panose="02020603050405020304" pitchFamily="18" charset="0"/>
                <a:cs typeface="Times New Roman" panose="02020603050405020304" pitchFamily="18" charset="0"/>
              </a:rPr>
              <a:t> For </a:t>
            </a:r>
            <a:r>
              <a:rPr lang="en-US" sz="3600" dirty="0">
                <a:latin typeface="Times New Roman" panose="02020603050405020304" pitchFamily="18" charset="0"/>
                <a:cs typeface="Times New Roman" panose="02020603050405020304" pitchFamily="18" charset="0"/>
              </a:rPr>
              <a:t>example, if the smell of food is the </a:t>
            </a:r>
            <a:r>
              <a:rPr lang="en-US" sz="3600" b="1" dirty="0">
                <a:latin typeface="Times New Roman" panose="02020603050405020304" pitchFamily="18" charset="0"/>
                <a:cs typeface="Times New Roman" panose="02020603050405020304" pitchFamily="18" charset="0"/>
              </a:rPr>
              <a:t>unconditioned</a:t>
            </a:r>
            <a:r>
              <a:rPr lang="en-US" sz="3600" dirty="0">
                <a:latin typeface="Times New Roman" panose="02020603050405020304" pitchFamily="18" charset="0"/>
                <a:cs typeface="Times New Roman" panose="02020603050405020304" pitchFamily="18" charset="0"/>
              </a:rPr>
              <a:t> stimulus, the feeling of hunger in </a:t>
            </a:r>
            <a:r>
              <a:rPr lang="en-US" sz="3600" b="1" dirty="0">
                <a:latin typeface="Times New Roman" panose="02020603050405020304" pitchFamily="18" charset="0"/>
                <a:cs typeface="Times New Roman" panose="02020603050405020304" pitchFamily="18" charset="0"/>
              </a:rPr>
              <a:t>response</a:t>
            </a:r>
            <a:r>
              <a:rPr lang="en-US" sz="3600" dirty="0">
                <a:latin typeface="Times New Roman" panose="02020603050405020304" pitchFamily="18" charset="0"/>
                <a:cs typeface="Times New Roman" panose="02020603050405020304" pitchFamily="18" charset="0"/>
              </a:rPr>
              <a:t> to the smell of food is the </a:t>
            </a:r>
            <a:r>
              <a:rPr lang="en-US" sz="3600" b="1" dirty="0">
                <a:latin typeface="Times New Roman" panose="02020603050405020304" pitchFamily="18" charset="0"/>
                <a:cs typeface="Times New Roman" panose="02020603050405020304" pitchFamily="18" charset="0"/>
              </a:rPr>
              <a:t>unconditioned response</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4610309-EA58-4ADF-907C-D991DF3394ED}"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179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813933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Developmental </a:t>
            </a:r>
            <a:r>
              <a:rPr lang="en-US" b="1" dirty="0">
                <a:latin typeface="Times New Roman" panose="02020603050405020304" pitchFamily="18" charset="0"/>
                <a:cs typeface="Times New Roman" panose="02020603050405020304" pitchFamily="18" charset="0"/>
              </a:rPr>
              <a:t>milestones</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p:cNvSpPr>
            <a:spLocks noGrp="1"/>
          </p:cNvSpPr>
          <p:nvPr>
            <p:ph idx="1"/>
          </p:nvPr>
        </p:nvSpPr>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Milestones are mental activities that  an individual can do at certain age  or mental skills acquired at certain age.</a:t>
            </a:r>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C54B2F8-13DD-4476-86E4-AAB87B5A26B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0492549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A </a:t>
            </a:r>
            <a:r>
              <a:rPr lang="en-US" sz="3600" i="1" dirty="0">
                <a:latin typeface="Times New Roman" panose="02020603050405020304" pitchFamily="18" charset="0"/>
                <a:cs typeface="Times New Roman" panose="02020603050405020304" pitchFamily="18" charset="0"/>
              </a:rPr>
              <a:t>conditioned response</a:t>
            </a:r>
            <a:r>
              <a:rPr lang="en-US" sz="3600" dirty="0">
                <a:latin typeface="Times New Roman" panose="02020603050405020304" pitchFamily="18" charset="0"/>
                <a:cs typeface="Times New Roman" panose="02020603050405020304" pitchFamily="18" charset="0"/>
              </a:rPr>
              <a:t> is a behavior that does not come naturally, but must be learned by the individual by pairing a neutral stimulus with a potent </a:t>
            </a:r>
            <a:r>
              <a:rPr lang="en-US" sz="3600" dirty="0" smtClean="0">
                <a:latin typeface="Times New Roman" panose="02020603050405020304" pitchFamily="18" charset="0"/>
                <a:cs typeface="Times New Roman" panose="02020603050405020304" pitchFamily="18" charset="0"/>
              </a:rPr>
              <a:t>stimulus.</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C01EE9F-861E-4C57-8F6F-127F29F876D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44253032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8267"/>
            <a:ext cx="10515600" cy="5228696"/>
          </a:xfrm>
        </p:spPr>
        <p:txBody>
          <a:bodyPr>
            <a:noAutofit/>
          </a:bodyPr>
          <a:lstStyle/>
          <a:p>
            <a:r>
              <a:rPr lang="en-US" altLang="en-US" sz="3600" dirty="0">
                <a:latin typeface="Times New Roman" panose="02020603050405020304" pitchFamily="18" charset="0"/>
                <a:cs typeface="Times New Roman" panose="02020603050405020304" pitchFamily="18" charset="0"/>
              </a:rPr>
              <a:t>He had come to learn this concept of conditioned reflex when examining the rates of salivations among dogs. </a:t>
            </a:r>
          </a:p>
          <a:p>
            <a:r>
              <a:rPr lang="en-US" altLang="en-US" sz="3600" dirty="0">
                <a:latin typeface="Times New Roman" panose="02020603050405020304" pitchFamily="18" charset="0"/>
                <a:cs typeface="Times New Roman" panose="02020603050405020304" pitchFamily="18" charset="0"/>
              </a:rPr>
              <a:t>Pavlov had learned that when a </a:t>
            </a:r>
            <a:r>
              <a:rPr lang="en-US" altLang="en-US" sz="3600" dirty="0" smtClean="0">
                <a:latin typeface="Times New Roman" panose="02020603050405020304" pitchFamily="18" charset="0"/>
                <a:cs typeface="Times New Roman" panose="02020603050405020304" pitchFamily="18" charset="0"/>
              </a:rPr>
              <a:t>sound was </a:t>
            </a:r>
            <a:r>
              <a:rPr lang="en-US" altLang="en-US" sz="3600" dirty="0">
                <a:latin typeface="Times New Roman" panose="02020603050405020304" pitchFamily="18" charset="0"/>
                <a:cs typeface="Times New Roman" panose="02020603050405020304" pitchFamily="18" charset="0"/>
              </a:rPr>
              <a:t>sounded in subsequent time with food being presented to the dog in consecutive sequences, the dog would initially salivate when the food was presented. </a:t>
            </a:r>
            <a:r>
              <a:rPr lang="en-US" altLang="en-US" sz="3600" dirty="0" smtClean="0">
                <a:latin typeface="Times New Roman" panose="02020603050405020304" pitchFamily="18" charset="0"/>
                <a:cs typeface="Times New Roman" panose="02020603050405020304" pitchFamily="18" charset="0"/>
              </a:rPr>
              <a:t>                                 The </a:t>
            </a:r>
            <a:r>
              <a:rPr lang="en-US" altLang="en-US" sz="3600" dirty="0">
                <a:latin typeface="Times New Roman" panose="02020603050405020304" pitchFamily="18" charset="0"/>
                <a:cs typeface="Times New Roman" panose="02020603050405020304" pitchFamily="18" charset="0"/>
              </a:rPr>
              <a:t>dog would later come to associate the sound with the presentation of the food and salivate upon the presentation of that stimulus.</a:t>
            </a:r>
          </a:p>
          <a:p>
            <a:endParaRPr lang="en-US" alt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CF2C9FE-CEC2-4AEE-A665-59769F9A9F7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95808463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0363"/>
            <a:ext cx="10515600" cy="5666600"/>
          </a:xfrm>
        </p:spPr>
        <p:txBody>
          <a:bodyPr>
            <a:normAutofit/>
          </a:bodyPr>
          <a:lstStyle/>
          <a:p>
            <a:endParaRPr lang="en-US" sz="4000" b="1" dirty="0" smtClean="0">
              <a:latin typeface="Times New Roman" panose="02020603050405020304" pitchFamily="18" charset="0"/>
              <a:cs typeface="Times New Roman" panose="02020603050405020304" pitchFamily="18" charset="0"/>
            </a:endParaRPr>
          </a:p>
          <a:p>
            <a:r>
              <a:rPr lang="en-US" sz="4000" b="1" dirty="0" smtClean="0">
                <a:latin typeface="Times New Roman" panose="02020603050405020304" pitchFamily="18" charset="0"/>
                <a:cs typeface="Times New Roman" panose="02020603050405020304" pitchFamily="18" charset="0"/>
              </a:rPr>
              <a:t>Robert Mills Gagne - Conditions of learning </a:t>
            </a:r>
            <a:r>
              <a:rPr lang="en-US" sz="46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Theory stipulates that there are several different types or levels of learning. The significance of these classifications is that each different type requires different types of instruction which are </a:t>
            </a:r>
            <a:r>
              <a:rPr lang="en-US" sz="4000" dirty="0">
                <a:latin typeface="Times New Roman" panose="02020603050405020304" pitchFamily="18" charset="0"/>
                <a:cs typeface="Times New Roman" panose="02020603050405020304" pitchFamily="18" charset="0"/>
              </a:rPr>
              <a:t>most likely to bring about these different types of learning.</a:t>
            </a:r>
            <a:endParaRPr lang="en-US" sz="4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9E24420-7698-4419-8A32-2A6785DB5611}"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61686315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4428"/>
            <a:ext cx="10515600" cy="723014"/>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691116"/>
            <a:ext cx="10515600" cy="5485847"/>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Gagne identifies five (5) major categories of learning</a:t>
            </a:r>
            <a:r>
              <a:rPr lang="en-US" sz="3600" dirty="0" smtClean="0">
                <a:latin typeface="Times New Roman" panose="02020603050405020304" pitchFamily="18" charset="0"/>
                <a:cs typeface="Times New Roman" panose="02020603050405020304" pitchFamily="18" charset="0"/>
              </a:rPr>
              <a:t>:</a:t>
            </a:r>
          </a:p>
          <a:p>
            <a:pPr marL="0" indent="0">
              <a:buNone/>
            </a:pPr>
            <a:r>
              <a:rPr lang="en-US" sz="3600" dirty="0" smtClean="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Verbal </a:t>
            </a:r>
            <a:r>
              <a:rPr lang="en-US" sz="3600" dirty="0" smtClean="0">
                <a:latin typeface="Times New Roman" panose="02020603050405020304" pitchFamily="18" charset="0"/>
                <a:cs typeface="Times New Roman" panose="02020603050405020304" pitchFamily="18" charset="0"/>
              </a:rPr>
              <a:t>information; </a:t>
            </a:r>
            <a:r>
              <a:rPr lang="en-US" sz="3600" dirty="0">
                <a:latin typeface="Times New Roman" panose="02020603050405020304" pitchFamily="18" charset="0"/>
                <a:cs typeface="Times New Roman" panose="02020603050405020304" pitchFamily="18" charset="0"/>
              </a:rPr>
              <a:t>Rote memorization of names, faces, dates, phone numbers, etc.</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-Intellectual skills;  </a:t>
            </a:r>
            <a:r>
              <a:rPr lang="en-US" sz="3600" dirty="0">
                <a:latin typeface="Times New Roman" panose="02020603050405020304" pitchFamily="18" charset="0"/>
                <a:cs typeface="Times New Roman" panose="02020603050405020304" pitchFamily="18" charset="0"/>
              </a:rPr>
              <a:t>Create individual competence and ability to respond to stimuli. </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32F080-18E3-49BF-B03D-6AE68374A6C6}"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10140422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400"/>
          </a:xfrm>
        </p:spPr>
        <p:txBody>
          <a:bodyPr>
            <a:normAutofit/>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914402"/>
            <a:ext cx="10515600" cy="5262562"/>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-Cognitive strategies; Capability to learn, think, and remember                                                                                   -Motor skills; Capability to learn to drive, ride a bike, draw a straight line, etc.                                                                                             </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-Attitudes; Approach to ideas, people, or situations, that affects how one acts towards these things. </a:t>
            </a: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3A7BF55-7C2C-45C2-8E19-9C2626B0E2DC}"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94625044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414130"/>
            <a:ext cx="10515600" cy="4762833"/>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Each category requires different methods in order for the particular skill set to be </a:t>
            </a:r>
            <a:r>
              <a:rPr lang="en-US" sz="3600" dirty="0" smtClean="0">
                <a:latin typeface="Times New Roman" panose="02020603050405020304" pitchFamily="18" charset="0"/>
                <a:cs typeface="Times New Roman" panose="02020603050405020304" pitchFamily="18" charset="0"/>
              </a:rPr>
              <a:t>learned.</a:t>
            </a:r>
          </a:p>
          <a:p>
            <a:pPr marL="0" indent="0">
              <a:buNone/>
            </a:pPr>
            <a:r>
              <a:rPr lang="en-US" sz="3600" b="1" dirty="0" smtClean="0">
                <a:latin typeface="Times New Roman" panose="02020603050405020304" pitchFamily="18" charset="0"/>
                <a:cs typeface="Times New Roman" panose="02020603050405020304" pitchFamily="18" charset="0"/>
              </a:rPr>
              <a:t>For example</a:t>
            </a:r>
            <a:r>
              <a:rPr lang="en-US" sz="3600" dirty="0" smtClean="0">
                <a:latin typeface="Times New Roman" panose="02020603050405020304" pitchFamily="18" charset="0"/>
                <a:cs typeface="Times New Roman" panose="02020603050405020304" pitchFamily="18" charset="0"/>
              </a:rPr>
              <a:t>: </a:t>
            </a:r>
          </a:p>
          <a:p>
            <a:pPr marL="0" indent="0">
              <a:buNone/>
            </a:pPr>
            <a:r>
              <a:rPr lang="en-US" sz="3600" dirty="0" smtClean="0">
                <a:latin typeface="Times New Roman" panose="02020603050405020304" pitchFamily="18" charset="0"/>
                <a:cs typeface="Times New Roman" panose="02020603050405020304" pitchFamily="18" charset="0"/>
              </a:rPr>
              <a:t>-For </a:t>
            </a:r>
            <a:r>
              <a:rPr lang="en-US" sz="3600" dirty="0">
                <a:latin typeface="Times New Roman" panose="02020603050405020304" pitchFamily="18" charset="0"/>
                <a:cs typeface="Times New Roman" panose="02020603050405020304" pitchFamily="18" charset="0"/>
              </a:rPr>
              <a:t>cognitive strategies to be learned, there must be a chance to practice developing new solutions to </a:t>
            </a:r>
            <a:r>
              <a:rPr lang="en-US" sz="3600" dirty="0" smtClean="0">
                <a:latin typeface="Times New Roman" panose="02020603050405020304" pitchFamily="18" charset="0"/>
                <a:cs typeface="Times New Roman" panose="02020603050405020304" pitchFamily="18" charset="0"/>
              </a:rPr>
              <a:t>problems </a:t>
            </a:r>
          </a:p>
          <a:p>
            <a:pPr marL="0" indent="0">
              <a:buNone/>
            </a:pPr>
            <a:r>
              <a:rPr lang="en-US" sz="3600" dirty="0" smtClean="0">
                <a:latin typeface="Times New Roman" panose="02020603050405020304" pitchFamily="18" charset="0"/>
                <a:cs typeface="Times New Roman" panose="02020603050405020304" pitchFamily="18" charset="0"/>
              </a:rPr>
              <a:t>-To </a:t>
            </a:r>
            <a:r>
              <a:rPr lang="en-US" sz="3600" dirty="0">
                <a:latin typeface="Times New Roman" panose="02020603050405020304" pitchFamily="18" charset="0"/>
                <a:cs typeface="Times New Roman" panose="02020603050405020304" pitchFamily="18" charset="0"/>
              </a:rPr>
              <a:t>learn attitudes, the learner must be exposed to a credible role model or persuasive arguments.</a:t>
            </a:r>
            <a:endParaRPr lang="en-US" sz="3600" b="1" dirty="0">
              <a:latin typeface="Times New Roman" panose="02020603050405020304" pitchFamily="18" charset="0"/>
              <a:cs typeface="Times New Roman" panose="02020603050405020304" pitchFamily="18" charset="0"/>
            </a:endParaRPr>
          </a:p>
          <a:p>
            <a:endParaRPr lang="en-US" sz="3600" dirty="0"/>
          </a:p>
        </p:txBody>
      </p:sp>
      <p:sp>
        <p:nvSpPr>
          <p:cNvPr id="4" name="Date Placeholder 3"/>
          <p:cNvSpPr>
            <a:spLocks noGrp="1"/>
          </p:cNvSpPr>
          <p:nvPr>
            <p:ph type="dt" sz="half" idx="10"/>
          </p:nvPr>
        </p:nvSpPr>
        <p:spPr/>
        <p:txBody>
          <a:bodyPr/>
          <a:lstStyle/>
          <a:p>
            <a:fld id="{77593A26-78F0-4A04-AA0C-CEACFDA4FE4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38222281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3. Social learning theory-Albert Bandura</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4400" dirty="0">
                <a:latin typeface="Times New Roman" panose="02020603050405020304" pitchFamily="18" charset="0"/>
                <a:cs typeface="Times New Roman" panose="02020603050405020304" pitchFamily="18" charset="0"/>
              </a:rPr>
              <a:t>Social learning theory suggests that human behavior is learned as individuals interact with their environment.</a:t>
            </a:r>
          </a:p>
          <a:p>
            <a:r>
              <a:rPr lang="en-US" sz="4400" dirty="0">
                <a:latin typeface="Times New Roman" panose="02020603050405020304" pitchFamily="18" charset="0"/>
                <a:cs typeface="Times New Roman" panose="02020603050405020304" pitchFamily="18" charset="0"/>
              </a:rPr>
              <a:t>Problem behavior is maintained by positive or negative reinforcement</a:t>
            </a:r>
            <a:endParaRPr lang="en-US" sz="4400" dirty="0"/>
          </a:p>
        </p:txBody>
      </p:sp>
      <p:sp>
        <p:nvSpPr>
          <p:cNvPr id="4" name="Date Placeholder 3"/>
          <p:cNvSpPr>
            <a:spLocks noGrp="1"/>
          </p:cNvSpPr>
          <p:nvPr>
            <p:ph type="dt" sz="half" idx="10"/>
          </p:nvPr>
        </p:nvSpPr>
        <p:spPr/>
        <p:txBody>
          <a:bodyPr/>
          <a:lstStyle/>
          <a:p>
            <a:fld id="{00F96897-7A37-49C2-8755-A74DABE1FAD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54685252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z="4000" dirty="0">
                <a:latin typeface="Times New Roman" panose="02020603050405020304" pitchFamily="18" charset="0"/>
                <a:cs typeface="Times New Roman" panose="02020603050405020304" pitchFamily="18" charset="0"/>
              </a:rPr>
              <a:t>Theory says that people can learn by watching other people perform the behavior hence  learning occurs through </a:t>
            </a:r>
            <a:r>
              <a:rPr lang="en-US" sz="4000" i="1" dirty="0">
                <a:latin typeface="Times New Roman" panose="02020603050405020304" pitchFamily="18" charset="0"/>
                <a:cs typeface="Times New Roman" panose="02020603050405020304" pitchFamily="18" charset="0"/>
              </a:rPr>
              <a:t>observing and modeling.</a:t>
            </a:r>
          </a:p>
          <a:p>
            <a:pPr lvl="1"/>
            <a:r>
              <a:rPr lang="en-US" sz="4000" u="sng" dirty="0">
                <a:latin typeface="Times New Roman" panose="02020603050405020304" pitchFamily="18" charset="0"/>
                <a:cs typeface="Times New Roman" panose="02020603050405020304" pitchFamily="18" charset="0"/>
              </a:rPr>
              <a:t>Observational learning</a:t>
            </a:r>
            <a:r>
              <a:rPr lang="en-US" sz="4000" dirty="0">
                <a:latin typeface="Times New Roman" panose="02020603050405020304" pitchFamily="18" charset="0"/>
                <a:cs typeface="Times New Roman" panose="02020603050405020304" pitchFamily="18" charset="0"/>
              </a:rPr>
              <a:t> – when a person observes or imitates someone else</a:t>
            </a:r>
            <a:r>
              <a:rPr lang="ja-JP" altLang="en-US" sz="4000" dirty="0">
                <a:latin typeface="Times New Roman" panose="02020603050405020304" pitchFamily="18" charset="0"/>
                <a:cs typeface="Times New Roman" panose="02020603050405020304" pitchFamily="18" charset="0"/>
              </a:rPr>
              <a:t>’</a:t>
            </a:r>
            <a:r>
              <a:rPr lang="en-US" altLang="ja-JP" sz="4000" dirty="0">
                <a:latin typeface="Times New Roman" panose="02020603050405020304" pitchFamily="18" charset="0"/>
                <a:cs typeface="Times New Roman" panose="02020603050405020304" pitchFamily="18" charset="0"/>
              </a:rPr>
              <a:t>s behavior.</a:t>
            </a:r>
          </a:p>
          <a:p>
            <a:pPr lvl="1"/>
            <a:r>
              <a:rPr lang="en-US" sz="4000" u="sng" dirty="0">
                <a:latin typeface="Times New Roman" panose="02020603050405020304" pitchFamily="18" charset="0"/>
                <a:cs typeface="Times New Roman" panose="02020603050405020304" pitchFamily="18" charset="0"/>
              </a:rPr>
              <a:t>Self-efficacy</a:t>
            </a:r>
            <a:r>
              <a:rPr lang="en-US" sz="4000" dirty="0">
                <a:latin typeface="Times New Roman" panose="02020603050405020304" pitchFamily="18" charset="0"/>
                <a:cs typeface="Times New Roman" panose="02020603050405020304" pitchFamily="18" charset="0"/>
              </a:rPr>
              <a:t> – the belief that one can master a situation and produce positive outcomes.</a:t>
            </a:r>
          </a:p>
          <a:p>
            <a:pPr marL="0" indent="0">
              <a:buNone/>
            </a:pPr>
            <a:r>
              <a:rPr lang="en-US" sz="4000" dirty="0">
                <a:latin typeface="Times New Roman" panose="02020603050405020304" pitchFamily="18" charset="0"/>
                <a:cs typeface="Times New Roman" panose="02020603050405020304" pitchFamily="18" charset="0"/>
              </a:rPr>
              <a:t>           </a:t>
            </a:r>
          </a:p>
          <a:p>
            <a:endParaRPr lang="en-US" dirty="0"/>
          </a:p>
          <a:p>
            <a:endParaRPr lang="en-US" dirty="0"/>
          </a:p>
        </p:txBody>
      </p:sp>
      <p:sp>
        <p:nvSpPr>
          <p:cNvPr id="4" name="Date Placeholder 3"/>
          <p:cNvSpPr>
            <a:spLocks noGrp="1"/>
          </p:cNvSpPr>
          <p:nvPr>
            <p:ph type="dt" sz="half" idx="10"/>
          </p:nvPr>
        </p:nvSpPr>
        <p:spPr/>
        <p:txBody>
          <a:bodyPr/>
          <a:lstStyle/>
          <a:p>
            <a:fld id="{8BBCB198-48E9-4F95-AE78-A5D2754F2F3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9995357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u="sng" dirty="0">
                <a:latin typeface="Times New Roman" panose="02020603050405020304" pitchFamily="18" charset="0"/>
                <a:cs typeface="Times New Roman" panose="02020603050405020304" pitchFamily="18" charset="0"/>
              </a:rPr>
              <a:t>Continuous interaction</a:t>
            </a:r>
            <a:r>
              <a:rPr lang="en-US" sz="4000" dirty="0">
                <a:latin typeface="Times New Roman" panose="02020603050405020304" pitchFamily="18" charset="0"/>
                <a:cs typeface="Times New Roman" panose="02020603050405020304" pitchFamily="18" charset="0"/>
              </a:rPr>
              <a:t>; behaviors are learned through continuous interaction of personal and environmental determinants and all learning from direct experience occurs by observing other people’s behavior. People are not driven by either inner forces or environmental stimuli in isolation. </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978E45-7477-4052-84C9-ABCB9E3CE34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64274796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400" dirty="0">
                <a:latin typeface="Times New Roman" panose="02020603050405020304" pitchFamily="18" charset="0"/>
                <a:cs typeface="Times New Roman" panose="02020603050405020304" pitchFamily="18" charset="0"/>
              </a:rPr>
              <a:t>Observational learning explains the nature of children to learn behaviors by watching the behavior of the people around them, and eventually, imitating them.</a:t>
            </a:r>
          </a:p>
          <a:p>
            <a:endParaRPr lang="en-US" sz="4400" dirty="0">
              <a:latin typeface="Times New Roman" panose="02020603050405020304" pitchFamily="18" charset="0"/>
              <a:cs typeface="Times New Roman" panose="02020603050405020304" pitchFamily="18" charset="0"/>
            </a:endParaRPr>
          </a:p>
          <a:p>
            <a:endParaRPr lang="en-US" sz="4400" dirty="0">
              <a:latin typeface="Times New Roman" panose="02020603050405020304" pitchFamily="18" charset="0"/>
              <a:cs typeface="Times New Roman" panose="02020603050405020304" pitchFamily="18" charset="0"/>
            </a:endParaRPr>
          </a:p>
          <a:p>
            <a:endParaRPr lang="en-US"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480CD05-285C-4ED4-A0FE-E9148AFAA12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189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307432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Measurements of growth and development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anose="02020603050405020304" pitchFamily="18" charset="0"/>
                <a:cs typeface="Times New Roman" panose="02020603050405020304" pitchFamily="18" charset="0"/>
              </a:rPr>
              <a:t>Weight</a:t>
            </a:r>
          </a:p>
          <a:p>
            <a:r>
              <a:rPr lang="en-US" sz="4000" dirty="0" smtClean="0">
                <a:latin typeface="Times New Roman" panose="02020603050405020304" pitchFamily="18" charset="0"/>
                <a:cs typeface="Times New Roman" panose="02020603050405020304" pitchFamily="18" charset="0"/>
              </a:rPr>
              <a:t>Head circumference</a:t>
            </a:r>
          </a:p>
          <a:p>
            <a:r>
              <a:rPr lang="en-US" sz="4000" dirty="0" smtClean="0">
                <a:latin typeface="Times New Roman" panose="02020603050405020304" pitchFamily="18" charset="0"/>
                <a:cs typeface="Times New Roman" panose="02020603050405020304" pitchFamily="18" charset="0"/>
              </a:rPr>
              <a:t>Height </a:t>
            </a:r>
          </a:p>
          <a:p>
            <a:r>
              <a:rPr lang="en-US" sz="4000" dirty="0" smtClean="0">
                <a:latin typeface="Times New Roman" panose="02020603050405020304" pitchFamily="18" charset="0"/>
                <a:cs typeface="Times New Roman" panose="02020603050405020304" pitchFamily="18" charset="0"/>
              </a:rPr>
              <a:t>Upper arm circumference</a:t>
            </a:r>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2213AFC-4B13-4770-93A4-8092160899A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64214508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3600" b="1" dirty="0">
                <a:latin typeface="Times New Roman" panose="02020603050405020304" pitchFamily="18" charset="0"/>
                <a:cs typeface="Times New Roman" panose="02020603050405020304" pitchFamily="18" charset="0"/>
              </a:rPr>
              <a:t>4 Factors that influence  Observational Learning</a:t>
            </a:r>
            <a:endParaRPr lang="en-US" sz="3600" b="1" u="sng" dirty="0">
              <a:latin typeface="Times New Roman" panose="02020603050405020304" pitchFamily="18" charset="0"/>
              <a:cs typeface="Times New Roman" panose="02020603050405020304" pitchFamily="18" charset="0"/>
            </a:endParaRPr>
          </a:p>
          <a:p>
            <a:pPr marL="609600" indent="-609600">
              <a:buFontTx/>
              <a:buAutoNum type="arabicPeriod"/>
            </a:pPr>
            <a:r>
              <a:rPr lang="en-US" sz="3600" u="sng" dirty="0">
                <a:latin typeface="Times New Roman" panose="02020603050405020304" pitchFamily="18" charset="0"/>
                <a:cs typeface="Times New Roman" panose="02020603050405020304" pitchFamily="18" charset="0"/>
              </a:rPr>
              <a:t>Attention</a:t>
            </a:r>
            <a:r>
              <a:rPr lang="en-US" sz="3600" dirty="0">
                <a:latin typeface="Times New Roman" panose="02020603050405020304" pitchFamily="18" charset="0"/>
                <a:cs typeface="Times New Roman" panose="02020603050405020304" pitchFamily="18" charset="0"/>
              </a:rPr>
              <a:t> – Learners must </a:t>
            </a:r>
            <a:r>
              <a:rPr lang="en-US" sz="3600" b="1" dirty="0">
                <a:latin typeface="Times New Roman" panose="02020603050405020304" pitchFamily="18" charset="0"/>
                <a:cs typeface="Times New Roman" panose="02020603050405020304" pitchFamily="18" charset="0"/>
              </a:rPr>
              <a:t>attend</a:t>
            </a:r>
            <a:r>
              <a:rPr lang="en-US" sz="3600" dirty="0">
                <a:latin typeface="Times New Roman" panose="02020603050405020304" pitchFamily="18" charset="0"/>
                <a:cs typeface="Times New Roman" panose="02020603050405020304" pitchFamily="18" charset="0"/>
              </a:rPr>
              <a:t> to the model.</a:t>
            </a:r>
          </a:p>
          <a:p>
            <a:pPr marL="609600" indent="-609600">
              <a:buFontTx/>
              <a:buAutoNum type="arabicPeriod"/>
            </a:pPr>
            <a:r>
              <a:rPr lang="en-US" sz="3600" u="sng" dirty="0">
                <a:latin typeface="Times New Roman" panose="02020603050405020304" pitchFamily="18" charset="0"/>
                <a:cs typeface="Times New Roman" panose="02020603050405020304" pitchFamily="18" charset="0"/>
              </a:rPr>
              <a:t>Retention</a:t>
            </a:r>
            <a:r>
              <a:rPr lang="en-US" sz="3600" dirty="0">
                <a:latin typeface="Times New Roman" panose="02020603050405020304" pitchFamily="18" charset="0"/>
                <a:cs typeface="Times New Roman" panose="02020603050405020304" pitchFamily="18" charset="0"/>
              </a:rPr>
              <a:t> – Learners must</a:t>
            </a:r>
            <a:r>
              <a:rPr lang="en-US" sz="3600" b="1" dirty="0">
                <a:latin typeface="Times New Roman" panose="02020603050405020304" pitchFamily="18" charset="0"/>
                <a:cs typeface="Times New Roman" panose="02020603050405020304" pitchFamily="18" charset="0"/>
              </a:rPr>
              <a:t> retain </a:t>
            </a:r>
            <a:r>
              <a:rPr lang="en-US" sz="3600" dirty="0">
                <a:latin typeface="Times New Roman" panose="02020603050405020304" pitchFamily="18" charset="0"/>
                <a:cs typeface="Times New Roman" panose="02020603050405020304" pitchFamily="18" charset="0"/>
              </a:rPr>
              <a:t>the behavior.</a:t>
            </a:r>
          </a:p>
          <a:p>
            <a:pPr marL="609600" indent="-609600">
              <a:buFontTx/>
              <a:buAutoNum type="arabicPeriod"/>
            </a:pPr>
            <a:r>
              <a:rPr lang="en-US" sz="3600" u="sng" dirty="0">
                <a:latin typeface="Times New Roman" panose="02020603050405020304" pitchFamily="18" charset="0"/>
                <a:cs typeface="Times New Roman" panose="02020603050405020304" pitchFamily="18" charset="0"/>
              </a:rPr>
              <a:t>Production</a:t>
            </a:r>
            <a:r>
              <a:rPr lang="en-US" sz="3600" dirty="0">
                <a:latin typeface="Times New Roman" panose="02020603050405020304" pitchFamily="18" charset="0"/>
                <a:cs typeface="Times New Roman" panose="02020603050405020304" pitchFamily="18" charset="0"/>
              </a:rPr>
              <a:t> – Learners </a:t>
            </a:r>
            <a:r>
              <a:rPr lang="en-US" sz="3600" b="1" i="1" dirty="0">
                <a:latin typeface="Times New Roman" panose="02020603050405020304" pitchFamily="18" charset="0"/>
                <a:cs typeface="Times New Roman" panose="02020603050405020304" pitchFamily="18" charset="0"/>
              </a:rPr>
              <a:t>attempt</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to produce the behavior.</a:t>
            </a:r>
          </a:p>
          <a:p>
            <a:pPr marL="609600" indent="-609600">
              <a:buFontTx/>
              <a:buAutoNum type="arabicPeriod"/>
            </a:pPr>
            <a:r>
              <a:rPr lang="en-US" sz="3600" u="sng" dirty="0">
                <a:latin typeface="Times New Roman" panose="02020603050405020304" pitchFamily="18" charset="0"/>
                <a:cs typeface="Times New Roman" panose="02020603050405020304" pitchFamily="18" charset="0"/>
              </a:rPr>
              <a:t>Motivation</a:t>
            </a:r>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 Desire </a:t>
            </a:r>
            <a:r>
              <a:rPr lang="en-US" sz="3600" dirty="0">
                <a:latin typeface="Times New Roman" panose="02020603050405020304" pitchFamily="18" charset="0"/>
                <a:cs typeface="Times New Roman" panose="02020603050405020304" pitchFamily="18" charset="0"/>
              </a:rPr>
              <a:t>to reproduce the behavior.</a:t>
            </a:r>
          </a:p>
          <a:p>
            <a:endParaRPr lang="en-US" dirty="0"/>
          </a:p>
          <a:p>
            <a:endParaRPr lang="en-US" dirty="0"/>
          </a:p>
        </p:txBody>
      </p:sp>
      <p:sp>
        <p:nvSpPr>
          <p:cNvPr id="4" name="Date Placeholder 3"/>
          <p:cNvSpPr>
            <a:spLocks noGrp="1"/>
          </p:cNvSpPr>
          <p:nvPr>
            <p:ph type="dt" sz="half" idx="10"/>
          </p:nvPr>
        </p:nvSpPr>
        <p:spPr/>
        <p:txBody>
          <a:bodyPr/>
          <a:lstStyle/>
          <a:p>
            <a:fld id="{F8B874F5-989D-4393-AF30-A4171BC2462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37043132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.Constructivism- Lev Vygotsky’s theory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9823"/>
            <a:ext cx="10515600" cy="4667140"/>
          </a:xfrm>
        </p:spPr>
        <p:txBody>
          <a:bodyPr>
            <a:normAutofit lnSpcReduction="10000"/>
          </a:bodyPr>
          <a:lstStyle/>
          <a:p>
            <a:r>
              <a:rPr lang="en-US" sz="3600" dirty="0">
                <a:latin typeface="Times New Roman" panose="02020603050405020304" pitchFamily="18" charset="0"/>
                <a:cs typeface="Times New Roman" panose="02020603050405020304" pitchFamily="18" charset="0"/>
              </a:rPr>
              <a:t>This school of thought argues that learners construct their own reality or at least interpret it based upon their perceptions of experiences. </a:t>
            </a:r>
          </a:p>
          <a:p>
            <a:r>
              <a:rPr lang="en-US" sz="3600" dirty="0">
                <a:latin typeface="Times New Roman" panose="02020603050405020304" pitchFamily="18" charset="0"/>
                <a:cs typeface="Times New Roman" panose="02020603050405020304" pitchFamily="18" charset="0"/>
              </a:rPr>
              <a:t>Therefore</a:t>
            </a:r>
            <a:r>
              <a:rPr lang="en-US" sz="3600" i="1" dirty="0">
                <a:latin typeface="Times New Roman" panose="02020603050405020304" pitchFamily="18" charset="0"/>
                <a:cs typeface="Times New Roman" panose="02020603050405020304" pitchFamily="18" charset="0"/>
              </a:rPr>
              <a:t>, an individual’s knowledge is a function of one’s prior experiences, mental structures and beliefs that are used to interpret objects and events.</a:t>
            </a:r>
          </a:p>
          <a:p>
            <a:r>
              <a:rPr lang="en-US" sz="3600" dirty="0">
                <a:latin typeface="Times New Roman" panose="02020603050405020304" pitchFamily="18" charset="0"/>
                <a:cs typeface="Times New Roman" panose="02020603050405020304" pitchFamily="18" charset="0"/>
              </a:rPr>
              <a:t>It tries to explain learning in terms of information processing patterns in our minds and meaningful learning. </a:t>
            </a:r>
          </a:p>
          <a:p>
            <a:endParaRPr lang="en-US" sz="3600" i="1" dirty="0">
              <a:latin typeface="Times New Roman" panose="02020603050405020304" pitchFamily="18" charset="0"/>
              <a:cs typeface="Times New Roman" panose="02020603050405020304" pitchFamily="18" charset="0"/>
            </a:endParaRPr>
          </a:p>
          <a:p>
            <a:pPr marL="0" indent="0">
              <a:buNone/>
              <a:defRPr/>
            </a:pPr>
            <a:endParaRPr lang="en-US" sz="3600" dirty="0" smtClean="0">
              <a:latin typeface="Times New Roman" panose="02020603050405020304" pitchFamily="18" charset="0"/>
              <a:cs typeface="Times New Roman" panose="02020603050405020304" pitchFamily="18" charset="0"/>
            </a:endParaRPr>
          </a:p>
          <a:p>
            <a:pPr marL="0" indent="0">
              <a:buNone/>
              <a:defRPr/>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9E942DE-A1F3-4AD0-B30E-55FD36CC70A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80481477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defRPr/>
            </a:pPr>
            <a:r>
              <a:rPr lang="en-US" sz="3600" dirty="0">
                <a:latin typeface="Times New Roman" panose="02020603050405020304" pitchFamily="18" charset="0"/>
                <a:cs typeface="Times New Roman" panose="02020603050405020304" pitchFamily="18" charset="0"/>
              </a:rPr>
              <a:t>The theory  emphasis that;</a:t>
            </a:r>
          </a:p>
          <a:p>
            <a:pPr>
              <a:defRPr/>
            </a:pPr>
            <a:r>
              <a:rPr lang="en-US" sz="3600" dirty="0">
                <a:latin typeface="Times New Roman" panose="02020603050405020304" pitchFamily="18" charset="0"/>
                <a:cs typeface="Times New Roman" panose="02020603050405020304" pitchFamily="18" charset="0"/>
              </a:rPr>
              <a:t>Individuals must experience learning.</a:t>
            </a:r>
          </a:p>
          <a:p>
            <a:pPr>
              <a:defRPr/>
            </a:pPr>
            <a:r>
              <a:rPr lang="en-US" sz="3600" dirty="0">
                <a:latin typeface="Times New Roman" panose="02020603050405020304" pitchFamily="18" charset="0"/>
                <a:cs typeface="Times New Roman" panose="02020603050405020304" pitchFamily="18" charset="0"/>
              </a:rPr>
              <a:t>Meaning must occur.</a:t>
            </a:r>
          </a:p>
          <a:p>
            <a:pPr>
              <a:defRPr/>
            </a:pPr>
            <a:r>
              <a:rPr lang="en-US" sz="3600" dirty="0">
                <a:latin typeface="Times New Roman" panose="02020603050405020304" pitchFamily="18" charset="0"/>
                <a:cs typeface="Times New Roman" panose="02020603050405020304" pitchFamily="18" charset="0"/>
              </a:rPr>
              <a:t>Prior knowledge must exist.</a:t>
            </a:r>
          </a:p>
          <a:p>
            <a:endParaRPr lang="en-US" sz="3600" dirty="0">
              <a:latin typeface="Times New Roman" panose="02020603050405020304" pitchFamily="18" charset="0"/>
              <a:cs typeface="Times New Roman" panose="02020603050405020304" pitchFamily="18" charset="0"/>
            </a:endParaRPr>
          </a:p>
          <a:p>
            <a:endParaRPr lang="en-US" sz="3600" dirty="0"/>
          </a:p>
        </p:txBody>
      </p:sp>
      <p:sp>
        <p:nvSpPr>
          <p:cNvPr id="4" name="Date Placeholder 3"/>
          <p:cNvSpPr>
            <a:spLocks noGrp="1"/>
          </p:cNvSpPr>
          <p:nvPr>
            <p:ph type="dt" sz="half" idx="10"/>
          </p:nvPr>
        </p:nvSpPr>
        <p:spPr/>
        <p:txBody>
          <a:bodyPr/>
          <a:lstStyle/>
          <a:p>
            <a:fld id="{53CA6C21-CDBB-4190-ABCC-A90F51A9247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36798895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31628"/>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789709"/>
            <a:ext cx="10515600" cy="5387255"/>
          </a:xfrm>
        </p:spPr>
        <p:txBody>
          <a:bodyPr>
            <a:noAutofit/>
          </a:bodyPr>
          <a:lstStyle/>
          <a:p>
            <a:pPr marL="0" indent="0">
              <a:buNone/>
            </a:pPr>
            <a:r>
              <a:rPr lang="en-US" sz="3600" dirty="0" smtClean="0">
                <a:latin typeface="Times New Roman" panose="02020603050405020304" pitchFamily="18" charset="0"/>
                <a:cs typeface="Times New Roman" panose="02020603050405020304" pitchFamily="18" charset="0"/>
              </a:rPr>
              <a:t>Constructivism </a:t>
            </a:r>
            <a:r>
              <a:rPr lang="en-US" sz="3600" dirty="0">
                <a:latin typeface="Times New Roman" panose="02020603050405020304" pitchFamily="18" charset="0"/>
                <a:cs typeface="Times New Roman" panose="02020603050405020304" pitchFamily="18" charset="0"/>
              </a:rPr>
              <a:t>states that learning is an active, contextualized process of constructing knowledge rather than acquiring it. </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Knowledge </a:t>
            </a:r>
            <a:r>
              <a:rPr lang="en-US" sz="3600" dirty="0">
                <a:latin typeface="Times New Roman" panose="02020603050405020304" pitchFamily="18" charset="0"/>
                <a:cs typeface="Times New Roman" panose="02020603050405020304" pitchFamily="18" charset="0"/>
              </a:rPr>
              <a:t>is constructed based on personal experiences and hypotheses of the environment. </a:t>
            </a:r>
            <a:endParaRPr lang="en-US" sz="36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2660A7F-1F76-4D28-AC7C-E3301C94857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830706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Learners continuously test these hypotheses through social negotiation. </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Each </a:t>
            </a:r>
            <a:r>
              <a:rPr lang="en-US" sz="3600" dirty="0">
                <a:latin typeface="Times New Roman" panose="02020603050405020304" pitchFamily="18" charset="0"/>
                <a:cs typeface="Times New Roman" panose="02020603050405020304" pitchFamily="18" charset="0"/>
              </a:rPr>
              <a:t>person has a different interpretation and construction of knowledge process. The learner is not a blank slate (tabula rasa) but brings past experiences and cultural factors to a situation.</a:t>
            </a:r>
          </a:p>
          <a:p>
            <a:endParaRPr lang="en-US" sz="3600" dirty="0"/>
          </a:p>
        </p:txBody>
      </p:sp>
      <p:sp>
        <p:nvSpPr>
          <p:cNvPr id="4" name="Date Placeholder 3"/>
          <p:cNvSpPr>
            <a:spLocks noGrp="1"/>
          </p:cNvSpPr>
          <p:nvPr>
            <p:ph type="dt" sz="half" idx="10"/>
          </p:nvPr>
        </p:nvSpPr>
        <p:spPr/>
        <p:txBody>
          <a:bodyPr/>
          <a:lstStyle/>
          <a:p>
            <a:fld id="{F27CA529-7EE3-4FE6-9F0A-306EE5DA65A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80088781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188720"/>
            <a:ext cx="10515600" cy="4988243"/>
          </a:xfrm>
        </p:spPr>
        <p:txBody>
          <a:bodyPr>
            <a:noAutofit/>
          </a:bodyPr>
          <a:lstStyle/>
          <a:p>
            <a:pPr>
              <a:buNone/>
            </a:pPr>
            <a:r>
              <a:rPr lang="en-US" sz="3200" b="1" dirty="0"/>
              <a:t>Argument</a:t>
            </a:r>
          </a:p>
          <a:p>
            <a:pPr>
              <a:buNone/>
            </a:pPr>
            <a:r>
              <a:rPr lang="en-US" sz="3200" dirty="0">
                <a:latin typeface="Times New Roman" panose="02020603050405020304" pitchFamily="18" charset="0"/>
                <a:cs typeface="Times New Roman" panose="02020603050405020304" pitchFamily="18" charset="0"/>
              </a:rPr>
              <a:t>Constructivism theory argues that;</a:t>
            </a:r>
          </a:p>
          <a:p>
            <a:pPr lvl="0"/>
            <a:r>
              <a:rPr lang="en-US" sz="3200" dirty="0">
                <a:latin typeface="Times New Roman" panose="02020603050405020304" pitchFamily="18" charset="0"/>
                <a:cs typeface="Times New Roman" panose="02020603050405020304" pitchFamily="18" charset="0"/>
              </a:rPr>
              <a:t>Knowledge is constructed when individuals engage socially in talk and activities about shared problems or </a:t>
            </a:r>
            <a:r>
              <a:rPr lang="en-US" sz="3200" dirty="0" smtClean="0">
                <a:latin typeface="Times New Roman" panose="02020603050405020304" pitchFamily="18" charset="0"/>
                <a:cs typeface="Times New Roman" panose="02020603050405020304" pitchFamily="18" charset="0"/>
              </a:rPr>
              <a:t>tasks.</a:t>
            </a:r>
          </a:p>
          <a:p>
            <a:pPr lvl="0"/>
            <a:r>
              <a:rPr lang="en-US" sz="3200" dirty="0" smtClean="0">
                <a:latin typeface="Times New Roman" panose="02020603050405020304" pitchFamily="18" charset="0"/>
                <a:cs typeface="Times New Roman" panose="02020603050405020304" pitchFamily="18" charset="0"/>
              </a:rPr>
              <a:t>that </a:t>
            </a:r>
            <a:r>
              <a:rPr lang="en-US" sz="3200" dirty="0">
                <a:latin typeface="Times New Roman" panose="02020603050405020304" pitchFamily="18" charset="0"/>
                <a:cs typeface="Times New Roman" panose="02020603050405020304" pitchFamily="18" charset="0"/>
              </a:rPr>
              <a:t>the memory system is an active organized processor of </a:t>
            </a:r>
            <a:r>
              <a:rPr lang="en-US" sz="3200" dirty="0" smtClean="0">
                <a:latin typeface="Times New Roman" panose="02020603050405020304" pitchFamily="18" charset="0"/>
                <a:cs typeface="Times New Roman" panose="02020603050405020304" pitchFamily="18" charset="0"/>
              </a:rPr>
              <a:t>information</a:t>
            </a:r>
          </a:p>
          <a:p>
            <a:pPr lvl="0"/>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That prior knowledge is important in learning</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lvl="0"/>
            <a:r>
              <a:rPr lang="en-US" sz="3200" dirty="0">
                <a:latin typeface="Times New Roman" panose="02020603050405020304" pitchFamily="18" charset="0"/>
                <a:cs typeface="Times New Roman" panose="02020603050405020304" pitchFamily="18" charset="0"/>
              </a:rPr>
              <a:t> The theory promotes students free exploration within  a  given framework.</a:t>
            </a:r>
          </a:p>
          <a:p>
            <a:pPr lvl="0"/>
            <a:r>
              <a:rPr lang="en-US" sz="3200" dirty="0">
                <a:latin typeface="Times New Roman" panose="02020603050405020304" pitchFamily="18" charset="0"/>
                <a:cs typeface="Times New Roman" panose="02020603050405020304" pitchFamily="18" charset="0"/>
              </a:rPr>
              <a:t> The teacher acts as a facilitator</a:t>
            </a:r>
            <a:r>
              <a:rPr lang="en-US" sz="3200" dirty="0"/>
              <a:t>.</a:t>
            </a:r>
          </a:p>
          <a:p>
            <a:pPr>
              <a:buNone/>
            </a:pPr>
            <a:endParaRPr lang="en-US" sz="3200" b="1" dirty="0"/>
          </a:p>
          <a:p>
            <a:endParaRPr lang="en-US" sz="3200" dirty="0"/>
          </a:p>
        </p:txBody>
      </p:sp>
      <p:sp>
        <p:nvSpPr>
          <p:cNvPr id="4" name="Date Placeholder 3"/>
          <p:cNvSpPr>
            <a:spLocks noGrp="1"/>
          </p:cNvSpPr>
          <p:nvPr>
            <p:ph type="dt" sz="half" idx="10"/>
          </p:nvPr>
        </p:nvSpPr>
        <p:spPr/>
        <p:txBody>
          <a:bodyPr/>
          <a:lstStyle/>
          <a:p>
            <a:fld id="{4CF1A259-3938-446E-88C7-B549BD71871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26323844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Constructivism assumes that all knowledge is constructed from the learner’s previous knowledge, regardless of how one is taught. Thus, even listening to a lecture involves active attempts to construct new </a:t>
            </a:r>
            <a:r>
              <a:rPr lang="en-US" sz="3600" dirty="0" smtClean="0">
                <a:latin typeface="Times New Roman" panose="02020603050405020304" pitchFamily="18" charset="0"/>
                <a:cs typeface="Times New Roman" panose="02020603050405020304" pitchFamily="18" charset="0"/>
              </a:rPr>
              <a:t>knowledge.</a:t>
            </a:r>
          </a:p>
        </p:txBody>
      </p:sp>
      <p:sp>
        <p:nvSpPr>
          <p:cNvPr id="4" name="Date Placeholder 3"/>
          <p:cNvSpPr>
            <a:spLocks noGrp="1"/>
          </p:cNvSpPr>
          <p:nvPr>
            <p:ph type="dt" sz="half" idx="10"/>
          </p:nvPr>
        </p:nvSpPr>
        <p:spPr/>
        <p:txBody>
          <a:bodyPr/>
          <a:lstStyle/>
          <a:p>
            <a:fld id="{36EEE090-4A5E-4E2F-825C-488DFA907BD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27385522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Humanistic and social psychologists</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286540"/>
            <a:ext cx="10515600" cy="4890423"/>
          </a:xfrm>
        </p:spPr>
        <p:txBody>
          <a:bodyPr>
            <a:normAutofit/>
          </a:bodyPr>
          <a:lstStyle/>
          <a:p>
            <a:r>
              <a:rPr lang="en-US" sz="4000" b="1" dirty="0">
                <a:latin typeface="Times New Roman" panose="02020603050405020304" pitchFamily="18" charset="0"/>
                <a:cs typeface="Times New Roman" panose="02020603050405020304" pitchFamily="18" charset="0"/>
              </a:rPr>
              <a:t>Abraham Maslow</a:t>
            </a:r>
            <a:r>
              <a:rPr lang="en-US" sz="4000" dirty="0" smtClean="0">
                <a:latin typeface="Times New Roman" panose="02020603050405020304" pitchFamily="18" charset="0"/>
                <a:cs typeface="Times New Roman" panose="02020603050405020304" pitchFamily="18" charset="0"/>
              </a:rPr>
              <a:t>: Hierarchy  of human needs</a:t>
            </a:r>
          </a:p>
          <a:p>
            <a:r>
              <a:rPr lang="en-US" sz="4000" dirty="0" smtClean="0">
                <a:latin typeface="Times New Roman" panose="02020603050405020304" pitchFamily="18" charset="0"/>
                <a:cs typeface="Times New Roman" panose="02020603050405020304" pitchFamily="18" charset="0"/>
              </a:rPr>
              <a:t>His </a:t>
            </a:r>
            <a:r>
              <a:rPr lang="en-US" sz="4000" dirty="0">
                <a:latin typeface="Times New Roman" panose="02020603050405020304" pitchFamily="18" charset="0"/>
                <a:cs typeface="Times New Roman" panose="02020603050405020304" pitchFamily="18" charset="0"/>
              </a:rPr>
              <a:t>theory is based on the needs which are necessary for the human being.</a:t>
            </a:r>
          </a:p>
          <a:p>
            <a:r>
              <a:rPr lang="en-US" sz="4000" dirty="0">
                <a:latin typeface="Times New Roman" panose="02020603050405020304" pitchFamily="18" charset="0"/>
                <a:cs typeface="Times New Roman" panose="02020603050405020304" pitchFamily="18" charset="0"/>
              </a:rPr>
              <a:t>Believed once one need is satisfied another need becomes dominant.</a:t>
            </a:r>
          </a:p>
          <a:p>
            <a:r>
              <a:rPr lang="en-US" sz="4000" dirty="0">
                <a:latin typeface="Times New Roman" panose="02020603050405020304" pitchFamily="18" charset="0"/>
                <a:cs typeface="Times New Roman" panose="02020603050405020304" pitchFamily="18" charset="0"/>
              </a:rPr>
              <a:t>Said that a need may not be fully satisfied but satisfied enough to allow the individual to  move to the next need.</a:t>
            </a:r>
          </a:p>
          <a:p>
            <a:endParaRPr lang="en-US" sz="4000" dirty="0"/>
          </a:p>
        </p:txBody>
      </p:sp>
      <p:sp>
        <p:nvSpPr>
          <p:cNvPr id="4" name="Date Placeholder 3"/>
          <p:cNvSpPr>
            <a:spLocks noGrp="1"/>
          </p:cNvSpPr>
          <p:nvPr>
            <p:ph type="dt" sz="half" idx="10"/>
          </p:nvPr>
        </p:nvSpPr>
        <p:spPr/>
        <p:txBody>
          <a:bodyPr/>
          <a:lstStyle/>
          <a:p>
            <a:fld id="{3CF6EC58-DC11-4B40-A120-91191643D51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466388766"/>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Students </a:t>
            </a:r>
            <a:r>
              <a:rPr lang="en-US" sz="3600" dirty="0">
                <a:latin typeface="Times New Roman" panose="02020603050405020304" pitchFamily="18" charset="0"/>
                <a:cs typeface="Times New Roman" panose="02020603050405020304" pitchFamily="18" charset="0"/>
              </a:rPr>
              <a:t>should have self knowledge and develop set of values which will guide them in their working life. </a:t>
            </a:r>
            <a:endParaRPr lang="en-US" sz="3600" dirty="0" smtClean="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All students are intrinsically motivated to self actualize or learn</a:t>
            </a:r>
          </a:p>
          <a:p>
            <a:r>
              <a:rPr lang="en-US" sz="3600" dirty="0">
                <a:latin typeface="Times New Roman" panose="02020603050405020304" pitchFamily="18" charset="0"/>
                <a:cs typeface="Times New Roman" panose="02020603050405020304" pitchFamily="18" charset="0"/>
              </a:rPr>
              <a:t>Learning is dependent upon meeting a hierarchy of needs (physiological, psychological and intellectual)</a:t>
            </a:r>
          </a:p>
          <a:p>
            <a:r>
              <a:rPr lang="en-US" sz="3600" dirty="0">
                <a:latin typeface="Times New Roman" panose="02020603050405020304" pitchFamily="18" charset="0"/>
                <a:cs typeface="Times New Roman" panose="02020603050405020304" pitchFamily="18" charset="0"/>
              </a:rPr>
              <a:t>Learning should be reinforced.</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05FA88-A271-422F-ACC7-56C9EE4BDD4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2976354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TYPES OF NEEDS</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354667"/>
            <a:ext cx="10515600" cy="4822296"/>
          </a:xfrm>
        </p:spPr>
        <p:txBody>
          <a:bodyPr>
            <a:noAutofit/>
          </a:bodyPr>
          <a:lstStyle/>
          <a:p>
            <a:pPr marL="596646" indent="-514350">
              <a:buAutoNum type="arabicPeriod"/>
            </a:pPr>
            <a:r>
              <a:rPr lang="en-US" sz="3600" dirty="0" smtClean="0">
                <a:latin typeface="Times New Roman" panose="02020603050405020304" pitchFamily="18" charset="0"/>
                <a:cs typeface="Times New Roman" panose="02020603050405020304" pitchFamily="18" charset="0"/>
              </a:rPr>
              <a:t>Physiological </a:t>
            </a:r>
            <a:r>
              <a:rPr lang="en-US" sz="3600" dirty="0">
                <a:latin typeface="Times New Roman" panose="02020603050405020304" pitchFamily="18" charset="0"/>
                <a:cs typeface="Times New Roman" panose="02020603050405020304" pitchFamily="18" charset="0"/>
              </a:rPr>
              <a:t>needs: needs that are very essential for the existence in life. E. g air water.</a:t>
            </a:r>
          </a:p>
          <a:p>
            <a:pPr marL="596646" indent="-514350">
              <a:buAutoNum type="arabicPeriod"/>
            </a:pPr>
            <a:r>
              <a:rPr lang="en-US" sz="3600" dirty="0">
                <a:latin typeface="Times New Roman" panose="02020603050405020304" pitchFamily="18" charset="0"/>
                <a:cs typeface="Times New Roman" panose="02020603050405020304" pitchFamily="18" charset="0"/>
              </a:rPr>
              <a:t>Security and safety: absence of danger or threat which can be internal or external</a:t>
            </a:r>
          </a:p>
          <a:p>
            <a:pPr>
              <a:buNone/>
            </a:pPr>
            <a:r>
              <a:rPr lang="en-US" sz="3600" dirty="0">
                <a:latin typeface="Times New Roman" panose="02020603050405020304" pitchFamily="18" charset="0"/>
                <a:cs typeface="Times New Roman" panose="02020603050405020304" pitchFamily="18" charset="0"/>
              </a:rPr>
              <a:t>3. Love and belonging: all individual appreciate love and belonging, acceptance is also vital.</a:t>
            </a:r>
          </a:p>
          <a:p>
            <a:pPr>
              <a:buNone/>
            </a:pPr>
            <a:r>
              <a:rPr lang="en-US" sz="3600" dirty="0">
                <a:latin typeface="Times New Roman" panose="02020603050405020304" pitchFamily="18" charset="0"/>
                <a:cs typeface="Times New Roman" panose="02020603050405020304" pitchFamily="18" charset="0"/>
              </a:rPr>
              <a:t>4. Self esteem: positive self esteem boosts the individuals confidence and capabilities, while the opposite makes one to feel weak.</a:t>
            </a:r>
          </a:p>
          <a:p>
            <a:endParaRPr lang="en-US" sz="3600" dirty="0"/>
          </a:p>
        </p:txBody>
      </p:sp>
      <p:sp>
        <p:nvSpPr>
          <p:cNvPr id="4" name="Date Placeholder 3"/>
          <p:cNvSpPr>
            <a:spLocks noGrp="1"/>
          </p:cNvSpPr>
          <p:nvPr>
            <p:ph type="dt" sz="half" idx="10"/>
          </p:nvPr>
        </p:nvSpPr>
        <p:spPr/>
        <p:txBody>
          <a:bodyPr/>
          <a:lstStyle/>
          <a:p>
            <a:fld id="{AB26E9DB-A744-4C6B-BDE9-6CFBAAA78D6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199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546770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7729"/>
          </a:xfrm>
        </p:spPr>
        <p:txBody>
          <a:bodyPr/>
          <a:lstStyle/>
          <a:p>
            <a:r>
              <a:rPr lang="en-US" dirty="0" smtClean="0"/>
              <a:t>DEVELOPMENT OF PSYCHOLOGY</a:t>
            </a:r>
            <a:endParaRPr lang="en-US" dirty="0"/>
          </a:p>
        </p:txBody>
      </p:sp>
      <p:sp>
        <p:nvSpPr>
          <p:cNvPr id="3" name="Content Placeholder 2"/>
          <p:cNvSpPr>
            <a:spLocks noGrp="1"/>
          </p:cNvSpPr>
          <p:nvPr>
            <p:ph idx="1"/>
          </p:nvPr>
        </p:nvSpPr>
        <p:spPr>
          <a:xfrm>
            <a:off x="838200" y="1332854"/>
            <a:ext cx="10515600" cy="4844109"/>
          </a:xfrm>
        </p:spPr>
        <p:txBody>
          <a:bodyPr>
            <a:noAutofit/>
          </a:bodyPr>
          <a:lstStyle/>
          <a:p>
            <a:pPr>
              <a:buNone/>
            </a:pPr>
            <a:r>
              <a:rPr lang="en-US" altLang="en-US" sz="4000" dirty="0">
                <a:latin typeface="Times New Roman" panose="02020603050405020304" pitchFamily="18" charset="0"/>
                <a:cs typeface="Times New Roman" panose="02020603050405020304" pitchFamily="18" charset="0"/>
              </a:rPr>
              <a:t>Psyche – mind</a:t>
            </a:r>
          </a:p>
          <a:p>
            <a:pPr>
              <a:buNone/>
            </a:pPr>
            <a:r>
              <a:rPr lang="en-US" altLang="en-US" sz="4000" dirty="0">
                <a:latin typeface="Times New Roman" panose="02020603050405020304" pitchFamily="18" charset="0"/>
                <a:cs typeface="Times New Roman" panose="02020603050405020304" pitchFamily="18" charset="0"/>
              </a:rPr>
              <a:t>Logy – study</a:t>
            </a:r>
          </a:p>
          <a:p>
            <a:pPr>
              <a:buNone/>
            </a:pPr>
            <a:endParaRPr lang="en-US" altLang="en-US" sz="4000" dirty="0">
              <a:latin typeface="Times New Roman" panose="02020603050405020304" pitchFamily="18" charset="0"/>
              <a:cs typeface="Times New Roman" panose="02020603050405020304" pitchFamily="18" charset="0"/>
            </a:endParaRPr>
          </a:p>
          <a:p>
            <a:pPr>
              <a:buNone/>
            </a:pPr>
            <a:r>
              <a:rPr lang="en-US" altLang="en-US" sz="4000" dirty="0">
                <a:latin typeface="Times New Roman" panose="02020603050405020304" pitchFamily="18" charset="0"/>
                <a:cs typeface="Times New Roman" panose="02020603050405020304" pitchFamily="18" charset="0"/>
              </a:rPr>
              <a:t>Psychology is the scientific study of </a:t>
            </a:r>
            <a:r>
              <a:rPr lang="en-US" altLang="en-US" sz="4000" dirty="0" smtClean="0">
                <a:latin typeface="Times New Roman" panose="02020603050405020304" pitchFamily="18" charset="0"/>
                <a:cs typeface="Times New Roman" panose="02020603050405020304" pitchFamily="18" charset="0"/>
              </a:rPr>
              <a:t>behavior </a:t>
            </a:r>
            <a:r>
              <a:rPr lang="en-US" altLang="en-US" sz="4000" dirty="0">
                <a:latin typeface="Times New Roman" panose="02020603050405020304" pitchFamily="18" charset="0"/>
                <a:cs typeface="Times New Roman" panose="02020603050405020304" pitchFamily="18" charset="0"/>
              </a:rPr>
              <a:t>and mental processes of an individual</a:t>
            </a:r>
            <a:r>
              <a:rPr lang="en-US" altLang="en-US" sz="4000" dirty="0" smtClean="0">
                <a:latin typeface="Times New Roman" panose="02020603050405020304" pitchFamily="18" charset="0"/>
                <a:cs typeface="Times New Roman" panose="02020603050405020304" pitchFamily="18" charset="0"/>
              </a:rPr>
              <a:t>.</a:t>
            </a:r>
            <a:endParaRPr lang="en-US" altLang="en-US" sz="4000" dirty="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78B48B5-0781-4B2C-AE96-A230BA9AF4B7}" type="datetime1">
              <a:rPr lang="en-US" smtClean="0"/>
              <a:t>5/29/2017</a:t>
            </a:fld>
            <a:endParaRPr lang="en-US" dirty="0"/>
          </a:p>
        </p:txBody>
      </p:sp>
      <p:sp>
        <p:nvSpPr>
          <p:cNvPr id="5" name="Slide Number Placeholder 4"/>
          <p:cNvSpPr>
            <a:spLocks noGrp="1"/>
          </p:cNvSpPr>
          <p:nvPr>
            <p:ph type="sldNum" sz="quarter" idx="12"/>
          </p:nvPr>
        </p:nvSpPr>
        <p:spPr/>
        <p:txBody>
          <a:bodyPr/>
          <a:lstStyle/>
          <a:p>
            <a:fld id="{09B2148D-4574-4AAF-974F-9CC436E062DC}" type="slidenum">
              <a:rPr lang="en-US" smtClean="0"/>
              <a:pPr/>
              <a:t>2</a:t>
            </a:fld>
            <a:endParaRPr lang="en-US" dirty="0"/>
          </a:p>
        </p:txBody>
      </p:sp>
      <p:sp>
        <p:nvSpPr>
          <p:cNvPr id="6" name="Footer Placeholder 5"/>
          <p:cNvSpPr>
            <a:spLocks noGrp="1"/>
          </p:cNvSpPr>
          <p:nvPr>
            <p:ph type="ftr" sz="quarter" idx="11"/>
          </p:nvPr>
        </p:nvSpPr>
        <p:spPr/>
        <p:txBody>
          <a:bodyPr/>
          <a:lstStyle/>
          <a:p>
            <a:r>
              <a:rPr lang="en-US" dirty="0" smtClean="0"/>
              <a:t>Michael Nyingi</a:t>
            </a:r>
            <a:endParaRPr lang="en-US" dirty="0"/>
          </a:p>
        </p:txBody>
      </p:sp>
    </p:spTree>
    <p:extLst>
      <p:ext uri="{BB962C8B-B14F-4D97-AF65-F5344CB8AC3E}">
        <p14:creationId xmlns:p14="http://schemas.microsoft.com/office/powerpoint/2010/main" xmlns="" val="1240329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Principals of growth and development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4000" dirty="0" smtClean="0">
                <a:latin typeface="Times New Roman" panose="02020603050405020304" pitchFamily="18" charset="0"/>
                <a:cs typeface="Times New Roman" panose="02020603050405020304" pitchFamily="18" charset="0"/>
              </a:rPr>
              <a:t>Growth and development are </a:t>
            </a:r>
            <a:r>
              <a:rPr lang="en-US" sz="4000" u="sng" dirty="0" smtClean="0">
                <a:latin typeface="Times New Roman" panose="02020603050405020304" pitchFamily="18" charset="0"/>
                <a:cs typeface="Times New Roman" panose="02020603050405020304" pitchFamily="18" charset="0"/>
              </a:rPr>
              <a:t>continuous   processes </a:t>
            </a:r>
            <a:r>
              <a:rPr lang="en-US" sz="4000" dirty="0" smtClean="0">
                <a:latin typeface="Times New Roman" panose="02020603050405020304" pitchFamily="18" charset="0"/>
                <a:cs typeface="Times New Roman" panose="02020603050405020304" pitchFamily="18" charset="0"/>
              </a:rPr>
              <a:t>from birth to old age.</a:t>
            </a:r>
          </a:p>
          <a:p>
            <a:r>
              <a:rPr lang="en-US" sz="4000" dirty="0" smtClean="0">
                <a:latin typeface="Times New Roman" panose="02020603050405020304" pitchFamily="18" charset="0"/>
                <a:cs typeface="Times New Roman" panose="02020603050405020304" pitchFamily="18" charset="0"/>
              </a:rPr>
              <a:t>All individuals do </a:t>
            </a:r>
            <a:r>
              <a:rPr lang="en-US" sz="4000" u="sng" dirty="0" smtClean="0">
                <a:latin typeface="Times New Roman" panose="02020603050405020304" pitchFamily="18" charset="0"/>
                <a:cs typeface="Times New Roman" panose="02020603050405020304" pitchFamily="18" charset="0"/>
              </a:rPr>
              <a:t>not generally develop similar milestones</a:t>
            </a:r>
            <a:r>
              <a:rPr lang="en-US" sz="4000" dirty="0" smtClean="0">
                <a:latin typeface="Times New Roman" panose="02020603050405020304" pitchFamily="18" charset="0"/>
                <a:cs typeface="Times New Roman" panose="02020603050405020304" pitchFamily="18" charset="0"/>
              </a:rPr>
              <a:t> at the same time.</a:t>
            </a:r>
          </a:p>
          <a:p>
            <a:r>
              <a:rPr lang="en-US" sz="4000" dirty="0" smtClean="0">
                <a:latin typeface="Times New Roman" panose="02020603050405020304" pitchFamily="18" charset="0"/>
                <a:cs typeface="Times New Roman" panose="02020603050405020304" pitchFamily="18" charset="0"/>
              </a:rPr>
              <a:t>All body systems do </a:t>
            </a:r>
            <a:r>
              <a:rPr lang="en-US" sz="4000" u="sng" dirty="0" smtClean="0">
                <a:latin typeface="Times New Roman" panose="02020603050405020304" pitchFamily="18" charset="0"/>
                <a:cs typeface="Times New Roman" panose="02020603050405020304" pitchFamily="18" charset="0"/>
              </a:rPr>
              <a:t>not develop at the same time.</a:t>
            </a:r>
            <a:endParaRPr lang="en-US" sz="40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B61C95-6B22-43F2-BE05-058F8190D25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931202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sz="3600" dirty="0">
                <a:latin typeface="Times New Roman" panose="02020603050405020304" pitchFamily="18" charset="0"/>
                <a:cs typeface="Times New Roman" panose="02020603050405020304" pitchFamily="18" charset="0"/>
              </a:rPr>
              <a:t>5. Self actualization: is the attainment of self fulfillment.</a:t>
            </a:r>
          </a:p>
          <a:p>
            <a:r>
              <a:rPr lang="en-US" sz="3600" dirty="0">
                <a:latin typeface="Times New Roman" panose="02020603050405020304" pitchFamily="18" charset="0"/>
                <a:cs typeface="Times New Roman" panose="02020603050405020304" pitchFamily="18" charset="0"/>
              </a:rPr>
              <a:t>Self actualized individual has reached the highest level of development and has fully reached his potential</a:t>
            </a:r>
          </a:p>
          <a:p>
            <a:endParaRPr lang="en-US" sz="3600" dirty="0">
              <a:latin typeface="Times New Roman" panose="02020603050405020304" pitchFamily="18" charset="0"/>
              <a:cs typeface="Times New Roman" panose="02020603050405020304" pitchFamily="18" charset="0"/>
            </a:endParaRPr>
          </a:p>
          <a:p>
            <a:endParaRPr lang="en-US" sz="3600" dirty="0"/>
          </a:p>
        </p:txBody>
      </p:sp>
      <p:sp>
        <p:nvSpPr>
          <p:cNvPr id="4" name="Date Placeholder 3"/>
          <p:cNvSpPr>
            <a:spLocks noGrp="1"/>
          </p:cNvSpPr>
          <p:nvPr>
            <p:ph type="dt" sz="half" idx="10"/>
          </p:nvPr>
        </p:nvSpPr>
        <p:spPr/>
        <p:txBody>
          <a:bodyPr/>
          <a:lstStyle/>
          <a:p>
            <a:fld id="{5F4AE0BC-FFDC-4A14-BBE3-1E2CACC5630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200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26119295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slow's hierarchy of needs diagram"/>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74133" y="0"/>
            <a:ext cx="11243734" cy="66378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Date Placeholder 2"/>
          <p:cNvSpPr>
            <a:spLocks noGrp="1"/>
          </p:cNvSpPr>
          <p:nvPr>
            <p:ph type="dt" sz="half" idx="10"/>
          </p:nvPr>
        </p:nvSpPr>
        <p:spPr/>
        <p:txBody>
          <a:bodyPr/>
          <a:lstStyle/>
          <a:p>
            <a:fld id="{049BEEEF-1E2E-4642-9A8E-37E176856CF6}" type="datetime1">
              <a:rPr lang="en-US" smtClean="0"/>
              <a:t>5/29/2017</a:t>
            </a:fld>
            <a:endParaRPr lang="en-US"/>
          </a:p>
        </p:txBody>
      </p:sp>
      <p:sp>
        <p:nvSpPr>
          <p:cNvPr id="4" name="Slide Number Placeholder 3"/>
          <p:cNvSpPr>
            <a:spLocks noGrp="1"/>
          </p:cNvSpPr>
          <p:nvPr>
            <p:ph type="sldNum" sz="quarter" idx="12"/>
          </p:nvPr>
        </p:nvSpPr>
        <p:spPr/>
        <p:txBody>
          <a:bodyPr/>
          <a:lstStyle/>
          <a:p>
            <a:fld id="{09B2148D-4574-4AAF-974F-9CC436E062DC}" type="slidenum">
              <a:rPr lang="en-US" smtClean="0"/>
              <a:pPr/>
              <a:t>201</a:t>
            </a:fld>
            <a:endParaRPr lang="en-US"/>
          </a:p>
        </p:txBody>
      </p:sp>
      <p:sp>
        <p:nvSpPr>
          <p:cNvPr id="5" name="Footer Placeholder 4"/>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74340606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CARL </a:t>
            </a:r>
            <a:r>
              <a:rPr lang="en-US" sz="3600" b="1" dirty="0" smtClean="0">
                <a:latin typeface="Times New Roman" panose="02020603050405020304" pitchFamily="18" charset="0"/>
                <a:cs typeface="Times New Roman" panose="02020603050405020304" pitchFamily="18" charset="0"/>
              </a:rPr>
              <a:t>ROGERS</a:t>
            </a:r>
            <a:r>
              <a:rPr lang="en-US" b="1" dirty="0" smtClean="0">
                <a:latin typeface="Times New Roman" panose="02020603050405020304" pitchFamily="18" charset="0"/>
                <a:cs typeface="Times New Roman" panose="02020603050405020304" pitchFamily="18" charset="0"/>
              </a:rPr>
              <a:t>-Principles </a:t>
            </a:r>
            <a:r>
              <a:rPr lang="en-US" b="1" dirty="0">
                <a:latin typeface="Times New Roman" panose="02020603050405020304" pitchFamily="18" charset="0"/>
                <a:cs typeface="Times New Roman" panose="02020603050405020304" pitchFamily="18" charset="0"/>
              </a:rPr>
              <a:t>of adult learning</a:t>
            </a:r>
          </a:p>
        </p:txBody>
      </p:sp>
      <p:sp>
        <p:nvSpPr>
          <p:cNvPr id="3" name="Content Placeholder 2"/>
          <p:cNvSpPr>
            <a:spLocks noGrp="1"/>
          </p:cNvSpPr>
          <p:nvPr>
            <p:ph idx="1"/>
          </p:nvPr>
        </p:nvSpPr>
        <p:spPr/>
        <p:txBody>
          <a:bodyPr>
            <a:noAutofit/>
          </a:bodyPr>
          <a:lstStyle/>
          <a:p>
            <a:r>
              <a:rPr lang="en-US" sz="4000" dirty="0">
                <a:latin typeface="Times New Roman" panose="02020603050405020304" pitchFamily="18" charset="0"/>
                <a:cs typeface="Times New Roman" panose="02020603050405020304" pitchFamily="18" charset="0"/>
              </a:rPr>
              <a:t>Believed in humanistic theory that states that human beings possess an inner tendency to improve and determine their lives through the decisions they make.</a:t>
            </a:r>
          </a:p>
          <a:p>
            <a:r>
              <a:rPr lang="en-US" sz="4000" dirty="0">
                <a:latin typeface="Times New Roman" panose="02020603050405020304" pitchFamily="18" charset="0"/>
                <a:cs typeface="Times New Roman" panose="02020603050405020304" pitchFamily="18" charset="0"/>
              </a:rPr>
              <a:t>He believed that personality is determined by social cultural environment and that early childhood determines personality of an individual</a:t>
            </a: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68E21BA-A8D8-48CC-88EE-7AE7D276175D}"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202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2460002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Carl’s self concept theory</a:t>
            </a:r>
          </a:p>
        </p:txBody>
      </p:sp>
      <p:sp>
        <p:nvSpPr>
          <p:cNvPr id="3" name="Content Placeholder 2"/>
          <p:cNvSpPr>
            <a:spLocks noGrp="1"/>
          </p:cNvSpPr>
          <p:nvPr>
            <p:ph idx="1"/>
          </p:nvPr>
        </p:nvSpPr>
        <p:spPr/>
        <p:txBody>
          <a:bodyPr>
            <a:noAutofit/>
          </a:bodyPr>
          <a:lstStyle/>
          <a:p>
            <a:r>
              <a:rPr lang="en-US" sz="4000" dirty="0">
                <a:latin typeface="Times New Roman" panose="02020603050405020304" pitchFamily="18" charset="0"/>
                <a:cs typeface="Times New Roman" panose="02020603050405020304" pitchFamily="18" charset="0"/>
              </a:rPr>
              <a:t>Self concept is a subjective perception of who we are.</a:t>
            </a:r>
          </a:p>
          <a:p>
            <a:pPr>
              <a:buNone/>
            </a:pPr>
            <a:r>
              <a:rPr lang="en-US" sz="4000" b="1" dirty="0">
                <a:latin typeface="Times New Roman" panose="02020603050405020304" pitchFamily="18" charset="0"/>
                <a:cs typeface="Times New Roman" panose="02020603050405020304" pitchFamily="18" charset="0"/>
              </a:rPr>
              <a:t>Types of self</a:t>
            </a:r>
          </a:p>
          <a:p>
            <a:r>
              <a:rPr lang="en-US" sz="4000" dirty="0">
                <a:latin typeface="Times New Roman" panose="02020603050405020304" pitchFamily="18" charset="0"/>
                <a:cs typeface="Times New Roman" panose="02020603050405020304" pitchFamily="18" charset="0"/>
              </a:rPr>
              <a:t>Self as it is: the person I think I am</a:t>
            </a:r>
          </a:p>
          <a:p>
            <a:r>
              <a:rPr lang="en-US" sz="4000" dirty="0">
                <a:latin typeface="Times New Roman" panose="02020603050405020304" pitchFamily="18" charset="0"/>
                <a:cs typeface="Times New Roman" panose="02020603050405020304" pitchFamily="18" charset="0"/>
              </a:rPr>
              <a:t>Others self: what other people think about self.</a:t>
            </a:r>
          </a:p>
          <a:p>
            <a:r>
              <a:rPr lang="en-US" sz="4000" dirty="0">
                <a:latin typeface="Times New Roman" panose="02020603050405020304" pitchFamily="18" charset="0"/>
                <a:cs typeface="Times New Roman" panose="02020603050405020304" pitchFamily="18" charset="0"/>
              </a:rPr>
              <a:t>Ideal self. Similar to Freud’s ego, and Maslow’s self actualization</a:t>
            </a: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89CE893-71B1-4DDE-B8DA-7A90AE3CAE4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203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9621676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Carl’s principles of adult learning</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Have motivation to learn</a:t>
            </a:r>
          </a:p>
          <a:p>
            <a:r>
              <a:rPr lang="en-US" sz="3600" dirty="0">
                <a:latin typeface="Times New Roman" panose="02020603050405020304" pitchFamily="18" charset="0"/>
                <a:cs typeface="Times New Roman" panose="02020603050405020304" pitchFamily="18" charset="0"/>
              </a:rPr>
              <a:t>Learn what has relevance and useful to them</a:t>
            </a:r>
          </a:p>
          <a:p>
            <a:r>
              <a:rPr lang="en-US" sz="3600" dirty="0">
                <a:latin typeface="Times New Roman" panose="02020603050405020304" pitchFamily="18" charset="0"/>
                <a:cs typeface="Times New Roman" panose="02020603050405020304" pitchFamily="18" charset="0"/>
              </a:rPr>
              <a:t>Learn first in a conducive environment</a:t>
            </a:r>
          </a:p>
          <a:p>
            <a:r>
              <a:rPr lang="en-US" sz="3600" dirty="0">
                <a:latin typeface="Times New Roman" panose="02020603050405020304" pitchFamily="18" charset="0"/>
                <a:cs typeface="Times New Roman" panose="02020603050405020304" pitchFamily="18" charset="0"/>
              </a:rPr>
              <a:t>Demonstration enhances learning</a:t>
            </a:r>
          </a:p>
          <a:p>
            <a:r>
              <a:rPr lang="en-US" sz="3600" dirty="0">
                <a:latin typeface="Times New Roman" panose="02020603050405020304" pitchFamily="18" charset="0"/>
                <a:cs typeface="Times New Roman" panose="02020603050405020304" pitchFamily="18" charset="0"/>
              </a:rPr>
              <a:t>Self initiative</a:t>
            </a:r>
          </a:p>
          <a:p>
            <a:r>
              <a:rPr lang="en-US" sz="3600" dirty="0">
                <a:latin typeface="Times New Roman" panose="02020603050405020304" pitchFamily="18" charset="0"/>
                <a:cs typeface="Times New Roman" panose="02020603050405020304" pitchFamily="18" charset="0"/>
              </a:rPr>
              <a:t>Self evaluation</a:t>
            </a:r>
          </a:p>
          <a:p>
            <a:r>
              <a:rPr lang="en-US" sz="3600" dirty="0">
                <a:latin typeface="Times New Roman" panose="02020603050405020304" pitchFamily="18" charset="0"/>
                <a:cs typeface="Times New Roman" panose="02020603050405020304" pitchFamily="18" charset="0"/>
              </a:rPr>
              <a:t>Openness to change</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1FA569C-8E7B-48B6-A4D4-8A98B85245F6}"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204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13290337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dirty="0" smtClean="0">
                <a:latin typeface="Times New Roman" panose="02020603050405020304" pitchFamily="18" charset="0"/>
                <a:cs typeface="Times New Roman" panose="02020603050405020304" pitchFamily="18" charset="0"/>
              </a:rPr>
              <a:t>Learn </a:t>
            </a:r>
            <a:r>
              <a:rPr lang="en-US" sz="3600" dirty="0">
                <a:latin typeface="Times New Roman" panose="02020603050405020304" pitchFamily="18" charset="0"/>
                <a:cs typeface="Times New Roman" panose="02020603050405020304" pitchFamily="18" charset="0"/>
              </a:rPr>
              <a:t>when the material is presented in a logical, sequential order.</a:t>
            </a:r>
          </a:p>
          <a:p>
            <a:r>
              <a:rPr lang="en-US" sz="3600" dirty="0" smtClean="0">
                <a:latin typeface="Times New Roman" panose="02020603050405020304" pitchFamily="18" charset="0"/>
                <a:cs typeface="Times New Roman" panose="02020603050405020304" pitchFamily="18" charset="0"/>
              </a:rPr>
              <a:t>Learn </a:t>
            </a:r>
            <a:r>
              <a:rPr lang="en-US" sz="3600" dirty="0">
                <a:latin typeface="Times New Roman" panose="02020603050405020304" pitchFamily="18" charset="0"/>
                <a:cs typeface="Times New Roman" panose="02020603050405020304" pitchFamily="18" charset="0"/>
              </a:rPr>
              <a:t>when they are actively involved.</a:t>
            </a:r>
          </a:p>
          <a:p>
            <a:r>
              <a:rPr lang="en-US" sz="3600" dirty="0" smtClean="0">
                <a:latin typeface="Times New Roman" panose="02020603050405020304" pitchFamily="18" charset="0"/>
                <a:cs typeface="Times New Roman" panose="02020603050405020304" pitchFamily="18" charset="0"/>
              </a:rPr>
              <a:t>Learn </a:t>
            </a:r>
            <a:r>
              <a:rPr lang="en-US" sz="3600" dirty="0">
                <a:latin typeface="Times New Roman" panose="02020603050405020304" pitchFamily="18" charset="0"/>
                <a:cs typeface="Times New Roman" panose="02020603050405020304" pitchFamily="18" charset="0"/>
              </a:rPr>
              <a:t>when they receive feedback on their performance.</a:t>
            </a:r>
          </a:p>
          <a:p>
            <a:pPr marL="0" indent="0">
              <a:buNone/>
            </a:pPr>
            <a:endParaRPr lang="en-US" sz="3600" dirty="0"/>
          </a:p>
        </p:txBody>
      </p:sp>
      <p:sp>
        <p:nvSpPr>
          <p:cNvPr id="4" name="Date Placeholder 3"/>
          <p:cNvSpPr>
            <a:spLocks noGrp="1"/>
          </p:cNvSpPr>
          <p:nvPr>
            <p:ph type="dt" sz="half" idx="10"/>
          </p:nvPr>
        </p:nvSpPr>
        <p:spPr/>
        <p:txBody>
          <a:bodyPr/>
          <a:lstStyle/>
          <a:p>
            <a:fld id="{26E0CC5D-B0D4-4660-A076-5F16BECBD18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205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24758046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Sensory stimulation theory</a:t>
            </a:r>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It has a basic premise </a:t>
            </a:r>
            <a:r>
              <a:rPr lang="en-US" sz="3600" i="1" dirty="0">
                <a:latin typeface="Times New Roman" panose="02020603050405020304" pitchFamily="18" charset="0"/>
                <a:cs typeface="Times New Roman" panose="02020603050405020304" pitchFamily="18" charset="0"/>
              </a:rPr>
              <a:t>that effective learning occurs when all the senses are stimulated</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 Research has shown that adults learn  75 %  through seeing, 13% through hearing and 12% through other senses such as touch, smell and taste.</a:t>
            </a: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7FE3E05-7531-4D49-BDE9-F7D6F307A6B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206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0637360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in teaching/learning</a:t>
            </a:r>
          </a:p>
        </p:txBody>
      </p:sp>
      <p:sp>
        <p:nvSpPr>
          <p:cNvPr id="3" name="Content Placeholder 2"/>
          <p:cNvSpPr>
            <a:spLocks noGrp="1"/>
          </p:cNvSpPr>
          <p:nvPr>
            <p:ph idx="1"/>
          </p:nvPr>
        </p:nvSpPr>
        <p:spPr/>
        <p:txBody>
          <a:bodyPr>
            <a:noAutofit/>
          </a:bodyPr>
          <a:lstStyle/>
          <a:p>
            <a:pPr>
              <a:buNone/>
            </a:pPr>
            <a:r>
              <a:rPr lang="en-US" sz="3200" dirty="0">
                <a:latin typeface="Times New Roman" panose="02020603050405020304" pitchFamily="18" charset="0"/>
                <a:cs typeface="Times New Roman" panose="02020603050405020304" pitchFamily="18" charset="0"/>
              </a:rPr>
              <a:t>This school of thought implies that as a teacher ;</a:t>
            </a:r>
          </a:p>
          <a:p>
            <a:pPr lvl="0"/>
            <a:r>
              <a:rPr lang="en-US" sz="3200" dirty="0">
                <a:latin typeface="Times New Roman" panose="02020603050405020304" pitchFamily="18" charset="0"/>
                <a:cs typeface="Times New Roman" panose="02020603050405020304" pitchFamily="18" charset="0"/>
              </a:rPr>
              <a:t>You should present information in small steps, using many illustrations, giving reinforcement, asking questions and proving feedback.</a:t>
            </a:r>
          </a:p>
          <a:p>
            <a:pPr lvl="0"/>
            <a:r>
              <a:rPr lang="en-US" sz="3200" dirty="0">
                <a:latin typeface="Times New Roman" panose="02020603050405020304" pitchFamily="18" charset="0"/>
                <a:cs typeface="Times New Roman" panose="02020603050405020304" pitchFamily="18" charset="0"/>
              </a:rPr>
              <a:t>Associate Information presented to students with something they like or want.</a:t>
            </a:r>
          </a:p>
          <a:p>
            <a:pPr lvl="0"/>
            <a:r>
              <a:rPr lang="en-US" sz="3200" dirty="0">
                <a:latin typeface="Times New Roman" panose="02020603050405020304" pitchFamily="18" charset="0"/>
                <a:cs typeface="Times New Roman" panose="02020603050405020304" pitchFamily="18" charset="0"/>
              </a:rPr>
              <a:t> Reinforce students’ responses appropriately.</a:t>
            </a:r>
          </a:p>
          <a:p>
            <a:pPr lvl="0"/>
            <a:r>
              <a:rPr lang="en-US" sz="3200" dirty="0">
                <a:latin typeface="Times New Roman" panose="02020603050405020304" pitchFamily="18" charset="0"/>
                <a:cs typeface="Times New Roman" panose="02020603050405020304" pitchFamily="18" charset="0"/>
              </a:rPr>
              <a:t> You should be aware that the learning environment of the learner determines his/her learning.</a:t>
            </a: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D00C765-B06D-4B94-B520-D13A9F54C3F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207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20456315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Autofit/>
          </a:bodyPr>
          <a:lstStyle/>
          <a:p>
            <a:r>
              <a:rPr lang="en-US" sz="3600" dirty="0">
                <a:latin typeface="Times New Roman" panose="02020603050405020304" pitchFamily="18" charset="0"/>
                <a:cs typeface="Times New Roman" panose="02020603050405020304" pitchFamily="18" charset="0"/>
              </a:rPr>
              <a:t> Learning is purely an individual activity</a:t>
            </a:r>
          </a:p>
          <a:p>
            <a:r>
              <a:rPr lang="en-US" sz="3600" dirty="0">
                <a:latin typeface="Times New Roman" panose="02020603050405020304" pitchFamily="18" charset="0"/>
                <a:cs typeface="Times New Roman" panose="02020603050405020304" pitchFamily="18" charset="0"/>
              </a:rPr>
              <a:t> Practice enhances retention</a:t>
            </a:r>
          </a:p>
          <a:p>
            <a:pPr lvl="0"/>
            <a:r>
              <a:rPr lang="en-US" sz="3600" dirty="0">
                <a:latin typeface="Times New Roman" panose="02020603050405020304" pitchFamily="18" charset="0"/>
                <a:cs typeface="Times New Roman" panose="02020603050405020304" pitchFamily="18" charset="0"/>
              </a:rPr>
              <a:t>If learning takes place within a certain context it will be easier to remember  </a:t>
            </a:r>
          </a:p>
          <a:p>
            <a:r>
              <a:rPr lang="en-US" sz="3600" dirty="0">
                <a:latin typeface="Times New Roman" panose="02020603050405020304" pitchFamily="18" charset="0"/>
                <a:cs typeface="Times New Roman" panose="02020603050405020304" pitchFamily="18" charset="0"/>
              </a:rPr>
              <a:t>Within that context rather than in a new context.</a:t>
            </a:r>
          </a:p>
          <a:p>
            <a:pPr lvl="0"/>
            <a:r>
              <a:rPr lang="en-US" sz="3600" dirty="0">
                <a:latin typeface="Times New Roman" panose="02020603050405020304" pitchFamily="18" charset="0"/>
                <a:cs typeface="Times New Roman" panose="02020603050405020304" pitchFamily="18" charset="0"/>
              </a:rPr>
              <a:t>Use of Mnemonics (strategies used by learners to organize relatively meaningful  input into more meaningful mental images) enhances retention.</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C138AEC-4327-4612-990B-63B422197A1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208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966741353"/>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567"/>
            <a:ext cx="10515600" cy="979713"/>
          </a:xfrm>
        </p:spPr>
        <p:txBody>
          <a:bodyPr/>
          <a:lstStyle/>
          <a:p>
            <a:r>
              <a:rPr lang="en-US" b="1" dirty="0">
                <a:latin typeface="Times New Roman" panose="02020603050405020304" pitchFamily="18" charset="0"/>
                <a:cs typeface="Times New Roman" panose="02020603050405020304" pitchFamily="18" charset="0"/>
              </a:rPr>
              <a:t>Application to learning</a:t>
            </a:r>
          </a:p>
        </p:txBody>
      </p:sp>
      <p:sp>
        <p:nvSpPr>
          <p:cNvPr id="3" name="Content Placeholder 2"/>
          <p:cNvSpPr>
            <a:spLocks noGrp="1"/>
          </p:cNvSpPr>
          <p:nvPr>
            <p:ph idx="1"/>
          </p:nvPr>
        </p:nvSpPr>
        <p:spPr>
          <a:xfrm>
            <a:off x="838200" y="1358537"/>
            <a:ext cx="10515600" cy="4818426"/>
          </a:xfrm>
        </p:spPr>
        <p:txBody>
          <a:bodyPr>
            <a:normAutofit/>
          </a:bodyPr>
          <a:lstStyle/>
          <a:p>
            <a:pPr lvl="0"/>
            <a:r>
              <a:rPr lang="en-US" sz="3600" dirty="0">
                <a:latin typeface="Times New Roman" panose="02020603050405020304" pitchFamily="18" charset="0"/>
                <a:cs typeface="Times New Roman" panose="02020603050405020304" pitchFamily="18" charset="0"/>
              </a:rPr>
              <a:t>Your lessons should be interesting and motivating.</a:t>
            </a:r>
          </a:p>
          <a:p>
            <a:pPr lvl="0"/>
            <a:r>
              <a:rPr lang="en-US" sz="3600" dirty="0">
                <a:latin typeface="Times New Roman" panose="02020603050405020304" pitchFamily="18" charset="0"/>
                <a:cs typeface="Times New Roman" panose="02020603050405020304" pitchFamily="18" charset="0"/>
              </a:rPr>
              <a:t>Vary the stimulus in your teaching.</a:t>
            </a:r>
          </a:p>
          <a:p>
            <a:pPr lvl="0"/>
            <a:r>
              <a:rPr lang="en-US" sz="3600" dirty="0">
                <a:latin typeface="Times New Roman" panose="02020603050405020304" pitchFamily="18" charset="0"/>
                <a:cs typeface="Times New Roman" panose="02020603050405020304" pitchFamily="18" charset="0"/>
              </a:rPr>
              <a:t>Recognize the variations in learners’ abilities to learn.</a:t>
            </a:r>
          </a:p>
          <a:p>
            <a:pPr lvl="0"/>
            <a:r>
              <a:rPr lang="en-US" sz="3600" dirty="0">
                <a:latin typeface="Times New Roman" panose="02020603050405020304" pitchFamily="18" charset="0"/>
                <a:cs typeface="Times New Roman" panose="02020603050405020304" pitchFamily="18" charset="0"/>
              </a:rPr>
              <a:t>Avoid distractions during the learning process</a:t>
            </a:r>
          </a:p>
          <a:p>
            <a:pPr lvl="0"/>
            <a:r>
              <a:rPr lang="en-US" sz="3600" dirty="0">
                <a:latin typeface="Times New Roman" panose="02020603050405020304" pitchFamily="18" charset="0"/>
                <a:cs typeface="Times New Roman" panose="02020603050405020304" pitchFamily="18" charset="0"/>
              </a:rPr>
              <a:t>Relate what you are teaching to what students already know.</a:t>
            </a:r>
          </a:p>
          <a:p>
            <a:pPr lvl="0"/>
            <a:r>
              <a:rPr lang="en-US" sz="3600" dirty="0">
                <a:latin typeface="Times New Roman" panose="02020603050405020304" pitchFamily="18" charset="0"/>
                <a:cs typeface="Times New Roman" panose="02020603050405020304" pitchFamily="18" charset="0"/>
              </a:rPr>
              <a:t> Engage students in active rehearsals with what is learnt through repeated practice or review.</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B72E6B0-7218-4CF3-A810-85D659B4E04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209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2002379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Factors influence growth and development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Clr>
                <a:schemeClr val="accent3"/>
              </a:buClr>
              <a:buNone/>
              <a:defRPr/>
            </a:pPr>
            <a:r>
              <a:rPr lang="en-US" sz="3600" dirty="0" smtClean="0">
                <a:latin typeface="Times New Roman" panose="02020603050405020304" pitchFamily="18" charset="0"/>
                <a:cs typeface="Times New Roman" panose="02020603050405020304" pitchFamily="18" charset="0"/>
              </a:rPr>
              <a:t>1. Hereditary  (Genetic )  factors - </a:t>
            </a:r>
            <a:r>
              <a:rPr lang="en-US" sz="3600" dirty="0">
                <a:latin typeface="Times New Roman" panose="02020603050405020304" pitchFamily="18" charset="0"/>
                <a:cs typeface="Times New Roman" panose="02020603050405020304" pitchFamily="18" charset="0"/>
              </a:rPr>
              <a:t>e.g</a:t>
            </a:r>
            <a:r>
              <a:rPr lang="en-US" sz="3600" dirty="0" smtClean="0">
                <a:latin typeface="Times New Roman" panose="02020603050405020304" pitchFamily="18" charset="0"/>
                <a:cs typeface="Times New Roman" panose="02020603050405020304" pitchFamily="18" charset="0"/>
              </a:rPr>
              <a:t>. sex differences, ethnicity (Race) &amp; Intelligence including physical characteristics. </a:t>
            </a:r>
            <a:endParaRPr lang="en-US" sz="3600" dirty="0">
              <a:latin typeface="Times New Roman" panose="02020603050405020304" pitchFamily="18" charset="0"/>
              <a:cs typeface="Times New Roman" panose="02020603050405020304" pitchFamily="18" charset="0"/>
            </a:endParaRPr>
          </a:p>
          <a:p>
            <a:pPr marL="0" indent="0">
              <a:buClr>
                <a:schemeClr val="accent3"/>
              </a:buClr>
              <a:buNone/>
              <a:defRPr/>
            </a:pPr>
            <a:r>
              <a:rPr lang="en-US" sz="3600" dirty="0" smtClean="0">
                <a:latin typeface="Times New Roman" panose="02020603050405020304" pitchFamily="18" charset="0"/>
                <a:cs typeface="Times New Roman" panose="02020603050405020304" pitchFamily="18" charset="0"/>
              </a:rPr>
              <a:t>2. Environmental factors; This are divided into two; -Intrauterine and Extra-uterine factors </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EB4FCE-A74C-4357-907B-D5BD52DD199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73474982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66650"/>
          </a:xfrm>
        </p:spPr>
        <p:txBody>
          <a:bodyPr>
            <a:normAutofit fontScale="90000"/>
          </a:bodyPr>
          <a:lstStyle/>
          <a:p>
            <a:r>
              <a:rPr lang="en-US" dirty="0"/>
              <a:t>Learning is encouraged in an atmosphere that:</a:t>
            </a:r>
          </a:p>
        </p:txBody>
      </p:sp>
      <p:sp>
        <p:nvSpPr>
          <p:cNvPr id="3" name="Content Placeholder 2"/>
          <p:cNvSpPr>
            <a:spLocks noGrp="1"/>
          </p:cNvSpPr>
          <p:nvPr>
            <p:ph idx="1"/>
          </p:nvPr>
        </p:nvSpPr>
        <p:spPr>
          <a:xfrm>
            <a:off x="838200" y="966651"/>
            <a:ext cx="10515600" cy="5210312"/>
          </a:xfrm>
        </p:spPr>
        <p:txBody>
          <a:bodyPr>
            <a:noAutofit/>
          </a:bodyPr>
          <a:lstStyle/>
          <a:p>
            <a:r>
              <a:rPr lang="en-US" sz="3200" dirty="0">
                <a:latin typeface="Times" panose="02020603050405020304" pitchFamily="18" charset="0"/>
                <a:cs typeface="Times" panose="02020603050405020304" pitchFamily="18" charset="0"/>
              </a:rPr>
              <a:t>Encourages people to be active</a:t>
            </a:r>
          </a:p>
          <a:p>
            <a:r>
              <a:rPr lang="en-US" sz="3200" dirty="0">
                <a:latin typeface="Times" panose="02020603050405020304" pitchFamily="18" charset="0"/>
                <a:cs typeface="Times" panose="02020603050405020304" pitchFamily="18" charset="0"/>
              </a:rPr>
              <a:t>Emphasizes the personal nature of learning</a:t>
            </a:r>
          </a:p>
          <a:p>
            <a:r>
              <a:rPr lang="en-US" sz="3200" dirty="0">
                <a:latin typeface="Times" panose="02020603050405020304" pitchFamily="18" charset="0"/>
                <a:cs typeface="Times" panose="02020603050405020304" pitchFamily="18" charset="0"/>
              </a:rPr>
              <a:t>Accepts that difference is desirable</a:t>
            </a:r>
          </a:p>
          <a:p>
            <a:r>
              <a:rPr lang="en-US" sz="3200" dirty="0">
                <a:latin typeface="Times" panose="02020603050405020304" pitchFamily="18" charset="0"/>
                <a:cs typeface="Times" panose="02020603050405020304" pitchFamily="18" charset="0"/>
              </a:rPr>
              <a:t> Recognizes people’s right to make mistakes</a:t>
            </a:r>
          </a:p>
          <a:p>
            <a:r>
              <a:rPr lang="en-US" sz="3200" dirty="0">
                <a:latin typeface="Times" panose="02020603050405020304" pitchFamily="18" charset="0"/>
                <a:cs typeface="Times" panose="02020603050405020304" pitchFamily="18" charset="0"/>
              </a:rPr>
              <a:t> Tolerates imperfection</a:t>
            </a:r>
          </a:p>
          <a:p>
            <a:r>
              <a:rPr lang="en-US" sz="3200" dirty="0">
                <a:latin typeface="Times" panose="02020603050405020304" pitchFamily="18" charset="0"/>
                <a:cs typeface="Times" panose="02020603050405020304" pitchFamily="18" charset="0"/>
              </a:rPr>
              <a:t>Encourages openness of mind and trust in self</a:t>
            </a:r>
          </a:p>
          <a:p>
            <a:r>
              <a:rPr lang="en-US" sz="3200" dirty="0">
                <a:latin typeface="Times" panose="02020603050405020304" pitchFamily="18" charset="0"/>
                <a:cs typeface="Times" panose="02020603050405020304" pitchFamily="18" charset="0"/>
              </a:rPr>
              <a:t>Makes the individual feel respected and accepted</a:t>
            </a:r>
          </a:p>
          <a:p>
            <a:r>
              <a:rPr lang="en-US" sz="3200" dirty="0">
                <a:latin typeface="Times" panose="02020603050405020304" pitchFamily="18" charset="0"/>
                <a:cs typeface="Times" panose="02020603050405020304" pitchFamily="18" charset="0"/>
              </a:rPr>
              <a:t>Facilitates discovery</a:t>
            </a:r>
          </a:p>
          <a:p>
            <a:r>
              <a:rPr lang="en-US" sz="3200" dirty="0">
                <a:latin typeface="Times" panose="02020603050405020304" pitchFamily="18" charset="0"/>
                <a:cs typeface="Times" panose="02020603050405020304" pitchFamily="18" charset="0"/>
              </a:rPr>
              <a:t>Puts emphasis on self evaluation and cooperation</a:t>
            </a:r>
          </a:p>
          <a:p>
            <a:r>
              <a:rPr lang="en-US" sz="3200" dirty="0">
                <a:latin typeface="Times" panose="02020603050405020304" pitchFamily="18" charset="0"/>
                <a:cs typeface="Times" panose="02020603050405020304" pitchFamily="18" charset="0"/>
              </a:rPr>
              <a:t>Permits confrontation</a:t>
            </a:r>
          </a:p>
          <a:p>
            <a:endParaRPr lang="en-US" sz="3200" dirty="0">
              <a:latin typeface="Times" panose="02020603050405020304" pitchFamily="18" charset="0"/>
              <a:cs typeface="Times" panose="02020603050405020304" pitchFamily="18" charset="0"/>
            </a:endParaRPr>
          </a:p>
        </p:txBody>
      </p:sp>
      <p:sp>
        <p:nvSpPr>
          <p:cNvPr id="4" name="Date Placeholder 3"/>
          <p:cNvSpPr>
            <a:spLocks noGrp="1"/>
          </p:cNvSpPr>
          <p:nvPr>
            <p:ph type="dt" sz="half" idx="10"/>
          </p:nvPr>
        </p:nvSpPr>
        <p:spPr/>
        <p:txBody>
          <a:bodyPr/>
          <a:lstStyle/>
          <a:p>
            <a:fld id="{91984609-A063-4DFA-91DD-B3C24C57E82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210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8817172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3600" b="1" dirty="0" smtClean="0">
              <a:latin typeface="Times New Roman" panose="02020603050405020304" pitchFamily="18" charset="0"/>
              <a:cs typeface="Times New Roman" panose="02020603050405020304" pitchFamily="18" charset="0"/>
            </a:endParaRPr>
          </a:p>
          <a:p>
            <a:pPr marL="0" indent="0">
              <a:buNone/>
            </a:pPr>
            <a:endParaRPr lang="en-US" sz="3600" b="1" dirty="0">
              <a:latin typeface="Times New Roman" panose="02020603050405020304" pitchFamily="18" charset="0"/>
              <a:cs typeface="Times New Roman" panose="02020603050405020304" pitchFamily="18" charset="0"/>
            </a:endParaRPr>
          </a:p>
          <a:p>
            <a:pPr marL="0" indent="0">
              <a:buNone/>
            </a:pPr>
            <a:r>
              <a:rPr lang="en-US" sz="3600" b="1" dirty="0" smtClean="0">
                <a:latin typeface="Times New Roman" panose="02020603050405020304" pitchFamily="18" charset="0"/>
                <a:cs typeface="Times New Roman" panose="02020603050405020304" pitchFamily="18" charset="0"/>
              </a:rPr>
              <a:t>            THANKYOU</a:t>
            </a:r>
            <a:endParaRPr lang="en-US" sz="3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599F6D5-B7A8-4139-8817-F00CCF226291}"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211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034354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262563"/>
          </a:xfrm>
        </p:spPr>
        <p:txBody>
          <a:bodyPr>
            <a:normAutofit/>
          </a:bodyPr>
          <a:lstStyle/>
          <a:p>
            <a:pPr marL="0" indent="0">
              <a:buNone/>
            </a:pPr>
            <a:r>
              <a:rPr lang="en-US" sz="3600" b="1" dirty="0" smtClean="0">
                <a:latin typeface="Times New Roman" panose="02020603050405020304" pitchFamily="18" charset="0"/>
                <a:cs typeface="Times New Roman" panose="02020603050405020304" pitchFamily="18" charset="0"/>
              </a:rPr>
              <a:t>Intrauterine factors </a:t>
            </a:r>
            <a:r>
              <a:rPr lang="en-US" sz="3600" dirty="0" smtClean="0">
                <a:latin typeface="Times New Roman" panose="02020603050405020304" pitchFamily="18" charset="0"/>
                <a:cs typeface="Times New Roman" panose="02020603050405020304" pitchFamily="18" charset="0"/>
              </a:rPr>
              <a:t>that affect growth and development;</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Maternal malnutrition</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Maternal infections </a:t>
            </a:r>
            <a:r>
              <a:rPr lang="en-US" sz="3600" dirty="0" err="1" smtClean="0">
                <a:latin typeface="Times New Roman" panose="02020603050405020304" pitchFamily="18" charset="0"/>
                <a:cs typeface="Times New Roman" panose="02020603050405020304" pitchFamily="18" charset="0"/>
              </a:rPr>
              <a:t>eg</a:t>
            </a:r>
            <a:r>
              <a:rPr lang="en-US" sz="3600" dirty="0" smtClean="0">
                <a:latin typeface="Times New Roman" panose="02020603050405020304" pitchFamily="18" charset="0"/>
                <a:cs typeface="Times New Roman" panose="02020603050405020304" pitchFamily="18" charset="0"/>
              </a:rPr>
              <a:t> Malaria, Syphilis</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Exposure to ultraviolet  light</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Drugs during pregnancy</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Hypoxia</a:t>
            </a:r>
          </a:p>
          <a:p>
            <a:pPr marL="0" indent="0">
              <a:buNone/>
            </a:pPr>
            <a:endParaRPr lang="en-US" sz="3600" dirty="0" smtClean="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181C53A-CCE4-413B-8DF0-CA1DC540CF5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552792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2956"/>
            <a:ext cx="10515600" cy="5774007"/>
          </a:xfrm>
        </p:spPr>
        <p:txBody>
          <a:bodyPr>
            <a:noAutofit/>
          </a:bodyPr>
          <a:lstStyle/>
          <a:p>
            <a:pPr marL="0" indent="0">
              <a:buNone/>
            </a:pPr>
            <a:r>
              <a:rPr lang="en-US" sz="3600" b="1" dirty="0" smtClean="0">
                <a:latin typeface="Times New Roman" panose="02020603050405020304" pitchFamily="18" charset="0"/>
                <a:cs typeface="Times New Roman" panose="02020603050405020304" pitchFamily="18" charset="0"/>
              </a:rPr>
              <a:t>Intra uterine </a:t>
            </a:r>
            <a:r>
              <a:rPr lang="en-US" sz="3600" b="1" dirty="0">
                <a:latin typeface="Times New Roman" panose="02020603050405020304" pitchFamily="18" charset="0"/>
                <a:cs typeface="Times New Roman" panose="02020603050405020304" pitchFamily="18" charset="0"/>
              </a:rPr>
              <a:t>factors </a:t>
            </a:r>
            <a:r>
              <a:rPr lang="en-US" sz="3600" b="1" dirty="0" smtClean="0">
                <a:latin typeface="Times New Roman" panose="02020603050405020304" pitchFamily="18" charset="0"/>
                <a:cs typeface="Times New Roman" panose="02020603050405020304" pitchFamily="18" charset="0"/>
              </a:rPr>
              <a:t> period</a:t>
            </a:r>
            <a:r>
              <a:rPr lang="en-US" sz="3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Labor that last more than 18hrs, Meconium aspiration </a:t>
            </a: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smtClean="0">
                <a:latin typeface="Times New Roman" panose="02020603050405020304" pitchFamily="18" charset="0"/>
                <a:cs typeface="Times New Roman" panose="02020603050405020304" pitchFamily="18" charset="0"/>
              </a:rPr>
              <a:t>After  Birth  factors;</a:t>
            </a:r>
          </a:p>
          <a:p>
            <a:pPr marL="0" indent="0">
              <a:buNone/>
            </a:pPr>
            <a:r>
              <a:rPr lang="en-US" sz="3600" dirty="0" smtClean="0">
                <a:latin typeface="Times New Roman" panose="02020603050405020304" pitchFamily="18" charset="0"/>
                <a:cs typeface="Times New Roman" panose="02020603050405020304" pitchFamily="18" charset="0"/>
              </a:rPr>
              <a:t>Poor nutrition -This leads to growth retardation </a:t>
            </a:r>
          </a:p>
          <a:p>
            <a:pPr marL="0" indent="0">
              <a:buNone/>
            </a:pPr>
            <a:r>
              <a:rPr lang="en-US" sz="3600" dirty="0" smtClean="0">
                <a:latin typeface="Times New Roman" panose="02020603050405020304" pitchFamily="18" charset="0"/>
                <a:cs typeface="Times New Roman" panose="02020603050405020304" pitchFamily="18" charset="0"/>
              </a:rPr>
              <a:t>Poverty - Children from poverty stricken families </a:t>
            </a:r>
          </a:p>
          <a:p>
            <a:pPr marL="0" indent="0">
              <a:buNone/>
            </a:pPr>
            <a:r>
              <a:rPr lang="en-US" sz="3600" dirty="0" smtClean="0">
                <a:latin typeface="Times New Roman" panose="02020603050405020304" pitchFamily="18" charset="0"/>
                <a:cs typeface="Times New Roman" panose="02020603050405020304" pitchFamily="18" charset="0"/>
              </a:rPr>
              <a:t>Ignorance - Lack of knowledge by the parents or guardians</a:t>
            </a:r>
          </a:p>
          <a:p>
            <a:pPr marL="0" indent="0">
              <a:buNone/>
            </a:pP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69506C9-75B3-4ED8-AC53-FEC25F15762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536438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363"/>
            <a:ext cx="10515600" cy="1325563"/>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419926"/>
            <a:ext cx="10515600" cy="4757037"/>
          </a:xfrm>
        </p:spPr>
        <p:txBody>
          <a:bodyPr>
            <a:noAutofit/>
          </a:bodyPr>
          <a:lstStyle/>
          <a:p>
            <a:pPr marL="0" indent="0">
              <a:buNone/>
            </a:pPr>
            <a:r>
              <a:rPr lang="en-US" sz="3600" dirty="0">
                <a:latin typeface="Times New Roman" panose="02020603050405020304" pitchFamily="18" charset="0"/>
                <a:cs typeface="Times New Roman" panose="02020603050405020304" pitchFamily="18" charset="0"/>
              </a:rPr>
              <a:t>Maternal deprivation - Absences of the mother figure in the child’s life</a:t>
            </a:r>
          </a:p>
          <a:p>
            <a:pPr marL="0" indent="0">
              <a:buNone/>
            </a:pPr>
            <a:r>
              <a:rPr lang="en-US" sz="3600" dirty="0">
                <a:latin typeface="Times New Roman" panose="02020603050405020304" pitchFamily="18" charset="0"/>
                <a:cs typeface="Times New Roman" panose="02020603050405020304" pitchFamily="18" charset="0"/>
              </a:rPr>
              <a:t>Position of the child in the family-Position of the child in the family</a:t>
            </a:r>
          </a:p>
          <a:p>
            <a:pPr marL="0" indent="0">
              <a:buNone/>
            </a:pPr>
            <a:r>
              <a:rPr lang="en-US" sz="3600" dirty="0">
                <a:latin typeface="Times New Roman" panose="02020603050405020304" pitchFamily="18" charset="0"/>
                <a:cs typeface="Times New Roman" panose="02020603050405020304" pitchFamily="18" charset="0"/>
              </a:rPr>
              <a:t>Endocrine disorders -Abscess or excess has negative effects on the child’s growth and development </a:t>
            </a:r>
          </a:p>
          <a:p>
            <a:pPr marL="0" indent="0">
              <a:buNone/>
            </a:pPr>
            <a:r>
              <a:rPr lang="en-US" sz="3600" dirty="0">
                <a:latin typeface="Times New Roman" panose="02020603050405020304" pitchFamily="18" charset="0"/>
                <a:cs typeface="Times New Roman" panose="02020603050405020304" pitchFamily="18" charset="0"/>
              </a:rPr>
              <a:t>Emotional factors – loss of a guardian or mistreatment in the family</a:t>
            </a:r>
          </a:p>
          <a:p>
            <a:endParaRPr lang="en-US" sz="3600" dirty="0"/>
          </a:p>
        </p:txBody>
      </p:sp>
      <p:sp>
        <p:nvSpPr>
          <p:cNvPr id="4" name="Date Placeholder 3"/>
          <p:cNvSpPr>
            <a:spLocks noGrp="1"/>
          </p:cNvSpPr>
          <p:nvPr>
            <p:ph type="dt" sz="half" idx="10"/>
          </p:nvPr>
        </p:nvSpPr>
        <p:spPr/>
        <p:txBody>
          <a:bodyPr/>
          <a:lstStyle/>
          <a:p>
            <a:fld id="{24A9148E-5B54-4BFC-AA70-662177219091}"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036186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CONCEPT OF PERSONALITY  DEVELOPMENT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4400" dirty="0">
                <a:latin typeface="Times New Roman" panose="02020603050405020304" pitchFamily="18" charset="0"/>
                <a:cs typeface="Times New Roman" panose="02020603050405020304" pitchFamily="18" charset="0"/>
              </a:rPr>
              <a:t>The concept of </a:t>
            </a:r>
            <a:r>
              <a:rPr lang="en-US" sz="4400" b="1" dirty="0" smtClean="0">
                <a:latin typeface="Times New Roman" panose="02020603050405020304" pitchFamily="18" charset="0"/>
                <a:cs typeface="Times New Roman" panose="02020603050405020304" pitchFamily="18" charset="0"/>
              </a:rPr>
              <a:t>Personality</a:t>
            </a:r>
            <a:r>
              <a:rPr lang="en-US" sz="4400" dirty="0" smtClean="0">
                <a:latin typeface="Times New Roman" panose="02020603050405020304" pitchFamily="18" charset="0"/>
                <a:cs typeface="Times New Roman" panose="02020603050405020304" pitchFamily="18" charset="0"/>
              </a:rPr>
              <a:t> refers </a:t>
            </a:r>
            <a:r>
              <a:rPr lang="en-US" sz="4400" dirty="0">
                <a:latin typeface="Times New Roman" panose="02020603050405020304" pitchFamily="18" charset="0"/>
                <a:cs typeface="Times New Roman" panose="02020603050405020304" pitchFamily="18" charset="0"/>
              </a:rPr>
              <a:t>to the profile of stable beliefs, moods, and behaviors that differentiate among children (and adults) who live in a particular society.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DEF28BF-74D4-4984-9AC4-6C3125A37B54}"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646957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Four (4) different </a:t>
            </a:r>
            <a:r>
              <a:rPr lang="en-US" dirty="0">
                <a:latin typeface="Times New Roman" panose="02020603050405020304" pitchFamily="18" charset="0"/>
                <a:cs typeface="Times New Roman" panose="02020603050405020304" pitchFamily="18" charset="0"/>
              </a:rPr>
              <a:t>hypotheses regarding the early origins of personality </a:t>
            </a:r>
            <a:endParaRPr lang="en-US" dirty="0"/>
          </a:p>
        </p:txBody>
      </p:sp>
      <p:sp>
        <p:nvSpPr>
          <p:cNvPr id="3" name="Content Placeholder 2"/>
          <p:cNvSpPr>
            <a:spLocks noGrp="1"/>
          </p:cNvSpPr>
          <p:nvPr>
            <p:ph idx="1"/>
          </p:nvPr>
        </p:nvSpPr>
        <p:spPr/>
        <p:txBody>
          <a:bodyPr>
            <a:noAutofit/>
          </a:bodyPr>
          <a:lstStyle/>
          <a:p>
            <a:pPr marL="0" indent="0">
              <a:buNone/>
            </a:pPr>
            <a:r>
              <a:rPr lang="en-US" sz="4000" dirty="0" smtClean="0">
                <a:latin typeface="Times New Roman" panose="02020603050405020304" pitchFamily="18" charset="0"/>
                <a:cs typeface="Times New Roman" panose="02020603050405020304" pitchFamily="18" charset="0"/>
              </a:rPr>
              <a:t>These are. </a:t>
            </a:r>
          </a:p>
          <a:p>
            <a:r>
              <a:rPr lang="en-US" sz="4000" dirty="0" smtClean="0">
                <a:latin typeface="Times New Roman" panose="02020603050405020304" pitchFamily="18" charset="0"/>
                <a:cs typeface="Times New Roman" panose="02020603050405020304" pitchFamily="18" charset="0"/>
              </a:rPr>
              <a:t>One </a:t>
            </a:r>
            <a:r>
              <a:rPr lang="en-US" sz="4000" dirty="0">
                <a:latin typeface="Times New Roman" panose="02020603050405020304" pitchFamily="18" charset="0"/>
                <a:cs typeface="Times New Roman" panose="02020603050405020304" pitchFamily="18" charset="0"/>
              </a:rPr>
              <a:t>assumes that the child's </a:t>
            </a:r>
            <a:r>
              <a:rPr lang="en-US" sz="4000" u="sng" dirty="0">
                <a:latin typeface="Times New Roman" panose="02020603050405020304" pitchFamily="18" charset="0"/>
                <a:cs typeface="Times New Roman" panose="02020603050405020304" pitchFamily="18" charset="0"/>
              </a:rPr>
              <a:t>inherited biology</a:t>
            </a:r>
            <a:r>
              <a:rPr lang="en-US" sz="4000" dirty="0">
                <a:latin typeface="Times New Roman" panose="02020603050405020304" pitchFamily="18" charset="0"/>
                <a:cs typeface="Times New Roman" panose="02020603050405020304" pitchFamily="18" charset="0"/>
              </a:rPr>
              <a:t>, usually called a temperamental bias, is an important basis for the child's later personality. </a:t>
            </a:r>
            <a:endParaRPr lang="en-US" sz="4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4000" dirty="0">
                <a:latin typeface="Times New Roman" panose="02020603050405020304" pitchFamily="18" charset="0"/>
                <a:cs typeface="Times New Roman" panose="02020603050405020304" pitchFamily="18" charset="0"/>
              </a:rPr>
              <a:t>T</a:t>
            </a:r>
            <a:r>
              <a:rPr lang="en-US" sz="4000" dirty="0" smtClean="0">
                <a:latin typeface="Times New Roman" panose="02020603050405020304" pitchFamily="18" charset="0"/>
                <a:cs typeface="Times New Roman" panose="02020603050405020304" pitchFamily="18" charset="0"/>
              </a:rPr>
              <a:t>emperamental </a:t>
            </a:r>
            <a:r>
              <a:rPr lang="en-US" sz="4000" dirty="0">
                <a:latin typeface="Times New Roman" panose="02020603050405020304" pitchFamily="18" charset="0"/>
                <a:cs typeface="Times New Roman" panose="02020603050405020304" pitchFamily="18" charset="0"/>
              </a:rPr>
              <a:t>bias </a:t>
            </a:r>
            <a:r>
              <a:rPr lang="en-US" sz="4000" dirty="0" smtClean="0">
                <a:latin typeface="Times New Roman" panose="02020603050405020304" pitchFamily="18" charset="0"/>
                <a:cs typeface="Times New Roman" panose="02020603050405020304" pitchFamily="18" charset="0"/>
              </a:rPr>
              <a:t> are distinctive </a:t>
            </a:r>
            <a:r>
              <a:rPr lang="en-US" sz="4000" dirty="0">
                <a:latin typeface="Times New Roman" panose="02020603050405020304" pitchFamily="18" charset="0"/>
                <a:cs typeface="Times New Roman" panose="02020603050405020304" pitchFamily="18" charset="0"/>
              </a:rPr>
              <a:t>patterns of feelings and </a:t>
            </a:r>
            <a:r>
              <a:rPr lang="en-US" sz="4000" dirty="0" err="1">
                <a:latin typeface="Times New Roman" panose="02020603050405020304" pitchFamily="18" charset="0"/>
                <a:cs typeface="Times New Roman" panose="02020603050405020304" pitchFamily="18" charset="0"/>
              </a:rPr>
              <a:t>behaviours</a:t>
            </a:r>
            <a:r>
              <a:rPr lang="en-US" sz="4000" dirty="0">
                <a:latin typeface="Times New Roman" panose="02020603050405020304" pitchFamily="18" charset="0"/>
                <a:cs typeface="Times New Roman" panose="02020603050405020304" pitchFamily="18" charset="0"/>
              </a:rPr>
              <a:t> that originate in the child's biology and appear early in development</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F3E576-EEDE-405B-99CC-BC209FA1BDAD}"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8082778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554480"/>
            <a:ext cx="10515600" cy="4622483"/>
          </a:xfrm>
        </p:spPr>
        <p:txBody>
          <a:bodyPr>
            <a:noAutofit/>
          </a:bodyPr>
          <a:lstStyle/>
          <a:p>
            <a:r>
              <a:rPr lang="en-US" sz="3600" dirty="0">
                <a:latin typeface="Times New Roman" panose="02020603050405020304" pitchFamily="18" charset="0"/>
                <a:cs typeface="Times New Roman" panose="02020603050405020304" pitchFamily="18" charset="0"/>
              </a:rPr>
              <a:t>A second hypothesis regarding personality development comes from Sigmund Freud's suggestion that variation in the sexual and aggressive aims of </a:t>
            </a:r>
            <a:r>
              <a:rPr lang="en-US" sz="3600" dirty="0" smtClean="0">
                <a:latin typeface="Times New Roman" panose="02020603050405020304" pitchFamily="18" charset="0"/>
                <a:cs typeface="Times New Roman" panose="02020603050405020304" pitchFamily="18" charset="0"/>
              </a:rPr>
              <a:t>the</a:t>
            </a:r>
            <a:r>
              <a:rPr lang="en-US" sz="3600" b="1" dirty="0" smtClean="0">
                <a:latin typeface="Times New Roman" panose="02020603050405020304" pitchFamily="18" charset="0"/>
                <a:cs typeface="Times New Roman" panose="02020603050405020304" pitchFamily="18" charset="0"/>
              </a:rPr>
              <a:t> id</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which is biological in nature, combined with </a:t>
            </a:r>
            <a:r>
              <a:rPr lang="en-US" sz="3600" dirty="0" smtClean="0">
                <a:latin typeface="Times New Roman" panose="02020603050405020304" pitchFamily="18" charset="0"/>
                <a:cs typeface="Times New Roman" panose="02020603050405020304" pitchFamily="18" charset="0"/>
              </a:rPr>
              <a:t> family  </a:t>
            </a:r>
            <a:r>
              <a:rPr lang="en-US" sz="3600" dirty="0">
                <a:latin typeface="Times New Roman" panose="02020603050405020304" pitchFamily="18" charset="0"/>
                <a:cs typeface="Times New Roman" panose="02020603050405020304" pitchFamily="18" charset="0"/>
              </a:rPr>
              <a:t>experience, leads to the development of </a:t>
            </a:r>
            <a:r>
              <a:rPr lang="en-US" sz="3600" dirty="0" smtClean="0">
                <a:latin typeface="Times New Roman" panose="02020603050405020304" pitchFamily="18" charset="0"/>
                <a:cs typeface="Times New Roman" panose="02020603050405020304" pitchFamily="18" charset="0"/>
              </a:rPr>
              <a:t>the  </a:t>
            </a:r>
            <a:r>
              <a:rPr lang="en-US" sz="3600" b="1" dirty="0" smtClean="0">
                <a:latin typeface="Times New Roman" panose="02020603050405020304" pitchFamily="18" charset="0"/>
                <a:cs typeface="Times New Roman" panose="02020603050405020304" pitchFamily="18" charset="0"/>
              </a:rPr>
              <a:t>ego</a:t>
            </a:r>
            <a:r>
              <a:rPr lang="en-US" sz="3600" dirty="0" smtClean="0">
                <a:latin typeface="Times New Roman" panose="02020603050405020304" pitchFamily="18" charset="0"/>
                <a:cs typeface="Times New Roman" panose="02020603050405020304" pitchFamily="18" charset="0"/>
              </a:rPr>
              <a:t> and  </a:t>
            </a:r>
            <a:r>
              <a:rPr lang="en-US" sz="3600" b="1" dirty="0" smtClean="0">
                <a:latin typeface="Times New Roman" panose="02020603050405020304" pitchFamily="18" charset="0"/>
                <a:cs typeface="Times New Roman" panose="02020603050405020304" pitchFamily="18" charset="0"/>
              </a:rPr>
              <a:t>superego</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Freud suggested that differences in parental </a:t>
            </a:r>
            <a:r>
              <a:rPr lang="en-US" sz="3600" dirty="0" smtClean="0">
                <a:latin typeface="Times New Roman" panose="02020603050405020304" pitchFamily="18" charset="0"/>
                <a:cs typeface="Times New Roman" panose="02020603050405020304" pitchFamily="18" charset="0"/>
              </a:rPr>
              <a:t> </a:t>
            </a:r>
            <a:r>
              <a:rPr lang="en-US" sz="3600" u="sng" dirty="0" smtClean="0">
                <a:latin typeface="Times New Roman" panose="02020603050405020304" pitchFamily="18" charset="0"/>
                <a:cs typeface="Times New Roman" panose="02020603050405020304" pitchFamily="18" charset="0"/>
              </a:rPr>
              <a:t>socialization</a:t>
            </a:r>
            <a:r>
              <a:rPr lang="en-US" sz="3600" dirty="0" smtClean="0">
                <a:latin typeface="Times New Roman" panose="02020603050405020304" pitchFamily="18" charset="0"/>
                <a:cs typeface="Times New Roman" panose="02020603050405020304" pitchFamily="18" charset="0"/>
              </a:rPr>
              <a:t>  produced </a:t>
            </a:r>
            <a:r>
              <a:rPr lang="en-US" sz="3600" dirty="0">
                <a:latin typeface="Times New Roman" panose="02020603050405020304" pitchFamily="18" charset="0"/>
                <a:cs typeface="Times New Roman" panose="02020603050405020304" pitchFamily="18" charset="0"/>
              </a:rPr>
              <a:t>variation in anxiety which, in turn, leads to different personalities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46A86CD-BBE5-4D91-9D39-402BF2B0670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0597405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690688"/>
            <a:ext cx="10515600" cy="4486275"/>
          </a:xfrm>
        </p:spPr>
        <p:txBody>
          <a:bodyPr>
            <a:noAutofit/>
          </a:bodyPr>
          <a:lstStyle/>
          <a:p>
            <a:r>
              <a:rPr lang="en-US" sz="3600" dirty="0">
                <a:latin typeface="Times New Roman" panose="02020603050405020304" pitchFamily="18" charset="0"/>
                <a:cs typeface="Times New Roman" panose="02020603050405020304" pitchFamily="18" charset="0"/>
              </a:rPr>
              <a:t>A third set of hypotheses emphasizes </a:t>
            </a:r>
            <a:r>
              <a:rPr lang="en-US" sz="3600" u="sng" dirty="0">
                <a:latin typeface="Times New Roman" panose="02020603050405020304" pitchFamily="18" charset="0"/>
                <a:cs typeface="Times New Roman" panose="02020603050405020304" pitchFamily="18" charset="0"/>
              </a:rPr>
              <a:t>direct social experiences with parents</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It is argued </a:t>
            </a:r>
            <a:r>
              <a:rPr lang="en-US" sz="3600" dirty="0">
                <a:latin typeface="Times New Roman" panose="02020603050405020304" pitchFamily="18" charset="0"/>
                <a:cs typeface="Times New Roman" panose="02020603050405020304" pitchFamily="18" charset="0"/>
              </a:rPr>
              <a:t>that the nature of the infant's relationship to the caretakers and especially the mother created a profile of emotional reactions toward adults that might last indefinitely</a:t>
            </a:r>
            <a:r>
              <a:rPr lang="en-US" sz="3600" dirty="0" smtClean="0">
                <a:latin typeface="Times New Roman" panose="02020603050405020304" pitchFamily="18" charset="0"/>
                <a:cs typeface="Times New Roman" panose="02020603050405020304" pitchFamily="18" charset="0"/>
              </a:rPr>
              <a:t>.</a:t>
            </a:r>
          </a:p>
          <a:p>
            <a:pPr marL="0" indent="0">
              <a:buNone/>
            </a:pP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FB7B7E7-EF43-4CA2-94E6-B19AD6322C3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232925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A final source of hypotheses regarding the origins of personality comes from </a:t>
            </a:r>
            <a:r>
              <a:rPr lang="en-US" sz="3600" u="sng" dirty="0">
                <a:latin typeface="Times New Roman" panose="02020603050405020304" pitchFamily="18" charset="0"/>
                <a:cs typeface="Times New Roman" panose="02020603050405020304" pitchFamily="18" charset="0"/>
              </a:rPr>
              <a:t>inferences based </a:t>
            </a:r>
            <a:r>
              <a:rPr lang="en-US" sz="3600" dirty="0">
                <a:latin typeface="Times New Roman" panose="02020603050405020304" pitchFamily="18" charset="0"/>
                <a:cs typeface="Times New Roman" panose="02020603050405020304" pitchFamily="18" charset="0"/>
              </a:rPr>
              <a:t>on direct observations of a child's behavior. This strategy, which relies on induction, focuses on different characteristics at different ages.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220466-AC68-47FD-BC35-E8B496D8831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4794541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altLang="en-US" sz="4000" dirty="0">
                <a:latin typeface="Times New Roman" panose="02020603050405020304" pitchFamily="18" charset="0"/>
                <a:cs typeface="Times New Roman" panose="02020603050405020304" pitchFamily="18" charset="0"/>
              </a:rPr>
              <a:t>The person who studies behavior and mental process of individuals is known as a </a:t>
            </a:r>
            <a:r>
              <a:rPr lang="en-US" altLang="en-US" sz="4000" dirty="0" smtClean="0">
                <a:latin typeface="Times New Roman" panose="02020603050405020304" pitchFamily="18" charset="0"/>
                <a:cs typeface="Times New Roman" panose="02020603050405020304" pitchFamily="18" charset="0"/>
              </a:rPr>
              <a:t>psychologist</a:t>
            </a:r>
            <a:endParaRPr lang="en-US" altLang="en-US" sz="4000" dirty="0">
              <a:latin typeface="Times New Roman" panose="02020603050405020304" pitchFamily="18" charset="0"/>
              <a:cs typeface="Times New Roman" panose="02020603050405020304" pitchFamily="18" charset="0"/>
            </a:endParaRPr>
          </a:p>
          <a:p>
            <a:pPr>
              <a:buNone/>
            </a:pPr>
            <a:endParaRPr lang="en-US" altLang="en-US" sz="4000" smtClean="0">
              <a:latin typeface="Times New Roman" panose="02020603050405020304" pitchFamily="18" charset="0"/>
              <a:cs typeface="Times New Roman" panose="02020603050405020304" pitchFamily="18" charset="0"/>
            </a:endParaRPr>
          </a:p>
          <a:p>
            <a:pPr>
              <a:buNone/>
            </a:pPr>
            <a:r>
              <a:rPr lang="en-US" altLang="en-US" sz="4000" smtClean="0">
                <a:latin typeface="Times New Roman" panose="02020603050405020304" pitchFamily="18" charset="0"/>
                <a:cs typeface="Times New Roman" panose="02020603050405020304" pitchFamily="18" charset="0"/>
              </a:rPr>
              <a:t>Behavior </a:t>
            </a:r>
            <a:r>
              <a:rPr lang="en-US" altLang="en-US" sz="4000" dirty="0">
                <a:latin typeface="Times New Roman" panose="02020603050405020304" pitchFamily="18" charset="0"/>
                <a:cs typeface="Times New Roman" panose="02020603050405020304" pitchFamily="18" charset="0"/>
              </a:rPr>
              <a:t>is all the activities involved in life </a:t>
            </a:r>
            <a:r>
              <a:rPr lang="en-US" altLang="en-US" sz="4000" dirty="0" smtClean="0">
                <a:latin typeface="Times New Roman" panose="02020603050405020304" pitchFamily="18" charset="0"/>
                <a:cs typeface="Times New Roman" panose="02020603050405020304" pitchFamily="18" charset="0"/>
              </a:rPr>
              <a:t>i.e. </a:t>
            </a:r>
            <a:r>
              <a:rPr lang="en-US" altLang="en-US" sz="4000" dirty="0">
                <a:latin typeface="Times New Roman" panose="02020603050405020304" pitchFamily="18" charset="0"/>
                <a:cs typeface="Times New Roman" panose="02020603050405020304" pitchFamily="18" charset="0"/>
              </a:rPr>
              <a:t>actions, feelings, thinking and conscious activities that can be observed.</a:t>
            </a:r>
          </a:p>
          <a:p>
            <a:endParaRPr lang="en-US" sz="4000" dirty="0"/>
          </a:p>
        </p:txBody>
      </p:sp>
      <p:sp>
        <p:nvSpPr>
          <p:cNvPr id="4" name="Date Placeholder 3"/>
          <p:cNvSpPr>
            <a:spLocks noGrp="1"/>
          </p:cNvSpPr>
          <p:nvPr>
            <p:ph type="dt" sz="half" idx="10"/>
          </p:nvPr>
        </p:nvSpPr>
        <p:spPr/>
        <p:txBody>
          <a:bodyPr/>
          <a:lstStyle/>
          <a:p>
            <a:fld id="{52D5CEEE-96A0-4CAD-8D88-18055D8BBE5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868570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27017"/>
          </a:xfrm>
        </p:spPr>
        <p:txBody>
          <a:bodyPr>
            <a:noAutofit/>
          </a:bodyPr>
          <a:lstStyle/>
          <a:p>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Influences on personality development</a:t>
            </a:r>
            <a:br>
              <a:rPr lang="en-US" sz="3600" b="1"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31520"/>
            <a:ext cx="10515600" cy="5445443"/>
          </a:xfrm>
        </p:spPr>
        <p:txBody>
          <a:bodyPr>
            <a:noAutofit/>
          </a:bodyPr>
          <a:lstStyle/>
          <a:p>
            <a:pPr marL="0" indent="0">
              <a:buNone/>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four </a:t>
            </a:r>
            <a:r>
              <a:rPr lang="en-US" sz="3600" dirty="0" smtClean="0">
                <a:latin typeface="Times New Roman" panose="02020603050405020304" pitchFamily="18" charset="0"/>
                <a:cs typeface="Times New Roman" panose="02020603050405020304" pitchFamily="18" charset="0"/>
              </a:rPr>
              <a:t>((4) important </a:t>
            </a:r>
            <a:r>
              <a:rPr lang="en-US" sz="3600" dirty="0">
                <a:latin typeface="Times New Roman" panose="02020603050405020304" pitchFamily="18" charset="0"/>
                <a:cs typeface="Times New Roman" panose="02020603050405020304" pitchFamily="18" charset="0"/>
              </a:rPr>
              <a:t>influences on </a:t>
            </a:r>
            <a:r>
              <a:rPr lang="en-US" sz="3600" dirty="0" smtClean="0">
                <a:latin typeface="Times New Roman" panose="02020603050405020304" pitchFamily="18" charset="0"/>
                <a:cs typeface="Times New Roman" panose="02020603050405020304" pitchFamily="18" charset="0"/>
              </a:rPr>
              <a:t>personality  include; </a:t>
            </a:r>
          </a:p>
          <a:p>
            <a:pPr>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Identification (</a:t>
            </a:r>
            <a:r>
              <a:rPr lang="en-US" altLang="en-US" sz="3600" dirty="0" smtClean="0">
                <a:latin typeface="Times New Roman" panose="02020603050405020304" pitchFamily="18" charset="0"/>
                <a:cs typeface="Times New Roman" panose="02020603050405020304" pitchFamily="18" charset="0"/>
              </a:rPr>
              <a:t>Heredity)</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O</a:t>
            </a:r>
            <a:r>
              <a:rPr lang="en-US" sz="3600" dirty="0" smtClean="0">
                <a:latin typeface="Times New Roman" panose="02020603050405020304" pitchFamily="18" charset="0"/>
                <a:cs typeface="Times New Roman" panose="02020603050405020304" pitchFamily="18" charset="0"/>
              </a:rPr>
              <a:t>rdinal position (</a:t>
            </a:r>
            <a:r>
              <a:rPr lang="en-US" altLang="en-US" sz="3600" dirty="0" smtClean="0">
                <a:latin typeface="Times New Roman" panose="02020603050405020304" pitchFamily="18" charset="0"/>
                <a:cs typeface="Times New Roman" panose="02020603050405020304" pitchFamily="18" charset="0"/>
              </a:rPr>
              <a:t>Culture)</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Social class (</a:t>
            </a:r>
            <a:r>
              <a:rPr lang="en-US" altLang="en-US" sz="3600" dirty="0" smtClean="0">
                <a:latin typeface="Times New Roman" panose="02020603050405020304" pitchFamily="18" charset="0"/>
                <a:cs typeface="Times New Roman" panose="02020603050405020304" pitchFamily="18" charset="0"/>
              </a:rPr>
              <a:t>Environment)</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Parental (</a:t>
            </a:r>
            <a:r>
              <a:rPr lang="en-US" altLang="en-US" sz="3600" dirty="0" smtClean="0">
                <a:latin typeface="Times New Roman" panose="02020603050405020304" pitchFamily="18" charset="0"/>
                <a:cs typeface="Times New Roman" panose="02020603050405020304" pitchFamily="18" charset="0"/>
              </a:rPr>
              <a:t>Family</a:t>
            </a:r>
            <a:r>
              <a:rPr lang="en-US" sz="3600" dirty="0" smtClean="0">
                <a:latin typeface="Times New Roman" panose="02020603050405020304" pitchFamily="18" charset="0"/>
                <a:cs typeface="Times New Roman" panose="02020603050405020304" pitchFamily="18" charset="0"/>
              </a:rPr>
              <a:t>) socialization</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C601023-4F68-4F13-B396-4D894F4C9FE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035629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52407"/>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852408"/>
            <a:ext cx="10515600" cy="5324556"/>
          </a:xfrm>
        </p:spPr>
        <p:txBody>
          <a:bodyPr>
            <a:noAutofit/>
          </a:bodyPr>
          <a:lstStyle/>
          <a:p>
            <a:r>
              <a:rPr lang="en-US" sz="3600" dirty="0" smtClean="0">
                <a:latin typeface="Times New Roman" panose="02020603050405020304" pitchFamily="18" charset="0"/>
                <a:cs typeface="Times New Roman" panose="02020603050405020304" pitchFamily="18" charset="0"/>
              </a:rPr>
              <a:t>Identification </a:t>
            </a:r>
            <a:r>
              <a:rPr lang="en-US" sz="3600" dirty="0">
                <a:latin typeface="Times New Roman" panose="02020603050405020304" pitchFamily="18" charset="0"/>
                <a:cs typeface="Times New Roman" panose="02020603050405020304" pitchFamily="18" charset="0"/>
              </a:rPr>
              <a:t>is </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important. By six years of age, children assume that some of the characteristics of their parents belong to them and they experience vicariously the emotion that is appropriate to the parent's experience. </a:t>
            </a:r>
          </a:p>
          <a:p>
            <a:pPr marL="0" indent="0">
              <a:buNone/>
            </a:pPr>
            <a:r>
              <a:rPr lang="en-US" sz="3600" dirty="0" err="1" smtClean="0">
                <a:latin typeface="Times New Roman" panose="02020603050405020304" pitchFamily="18" charset="0"/>
                <a:cs typeface="Times New Roman" panose="02020603050405020304" pitchFamily="18" charset="0"/>
              </a:rPr>
              <a:t>E.g</a:t>
            </a:r>
            <a:r>
              <a:rPr lang="en-US" sz="3600" dirty="0" smtClean="0">
                <a:latin typeface="Times New Roman" panose="02020603050405020304" pitchFamily="18" charset="0"/>
                <a:cs typeface="Times New Roman" panose="02020603050405020304" pitchFamily="18" charset="0"/>
              </a:rPr>
              <a:t> A </a:t>
            </a:r>
            <a:r>
              <a:rPr lang="en-US" sz="3600" dirty="0">
                <a:latin typeface="Times New Roman" panose="02020603050405020304" pitchFamily="18" charset="0"/>
                <a:cs typeface="Times New Roman" panose="02020603050405020304" pitchFamily="18" charset="0"/>
              </a:rPr>
              <a:t>six-year-old girl identified with her mother will experience pride should mother win a prize or be praised by a friend. However, she will experience shame or anxiety if her mother is criticized or is rejected by friends. The process of identification has great relevance to </a:t>
            </a:r>
            <a:r>
              <a:rPr lang="en-US" sz="3600" dirty="0" smtClean="0">
                <a:latin typeface="Times New Roman" panose="02020603050405020304" pitchFamily="18" charset="0"/>
                <a:cs typeface="Times New Roman" panose="02020603050405020304" pitchFamily="18" charset="0"/>
              </a:rPr>
              <a:t>personality development.</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A3D019E-5C90-43E5-87B1-DF36AD2562A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8801621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441342"/>
            <a:ext cx="10515600" cy="4735621"/>
          </a:xfrm>
        </p:spPr>
        <p:txBody>
          <a:bodyPr>
            <a:noAutofit/>
          </a:bodyPr>
          <a:lstStyle/>
          <a:p>
            <a:r>
              <a:rPr lang="en-US" sz="3600" dirty="0">
                <a:latin typeface="Times New Roman" panose="02020603050405020304" pitchFamily="18" charset="0"/>
                <a:cs typeface="Times New Roman" panose="02020603050405020304" pitchFamily="18" charset="0"/>
              </a:rPr>
              <a:t>The child's ordinal position in the family has its most important influence on receptivity to accepting or rejecting the requests and ideas of legitimate authority. </a:t>
            </a:r>
            <a:r>
              <a:rPr lang="en-US" sz="3600" dirty="0" smtClean="0">
                <a:latin typeface="Times New Roman" panose="02020603050405020304" pitchFamily="18" charset="0"/>
                <a:cs typeface="Times New Roman" panose="02020603050405020304" pitchFamily="18" charset="0"/>
              </a:rPr>
              <a:t>E.g. First-born </a:t>
            </a:r>
            <a:r>
              <a:rPr lang="en-US" sz="3600" dirty="0">
                <a:latin typeface="Times New Roman" panose="02020603050405020304" pitchFamily="18" charset="0"/>
                <a:cs typeface="Times New Roman" panose="02020603050405020304" pitchFamily="18" charset="0"/>
              </a:rPr>
              <a:t>children in most families are most willing than later-</a:t>
            </a:r>
            <a:r>
              <a:rPr lang="en-US" sz="3600" dirty="0" err="1">
                <a:latin typeface="Times New Roman" panose="02020603050405020304" pitchFamily="18" charset="0"/>
                <a:cs typeface="Times New Roman" panose="02020603050405020304" pitchFamily="18" charset="0"/>
              </a:rPr>
              <a:t>borns</a:t>
            </a:r>
            <a:r>
              <a:rPr lang="en-US" sz="3600" dirty="0">
                <a:latin typeface="Times New Roman" panose="02020603050405020304" pitchFamily="18" charset="0"/>
                <a:cs typeface="Times New Roman" panose="02020603050405020304" pitchFamily="18" charset="0"/>
              </a:rPr>
              <a:t> to conform to the requests of authority. They are more strongly motivated to achieve in school, more conscientious, and less </a:t>
            </a:r>
            <a:r>
              <a:rPr lang="en-US" sz="3600" dirty="0" smtClean="0">
                <a:latin typeface="Times New Roman" panose="02020603050405020304" pitchFamily="18" charset="0"/>
                <a:cs typeface="Times New Roman" panose="02020603050405020304" pitchFamily="18" charset="0"/>
              </a:rPr>
              <a:t>aggressive.</a:t>
            </a:r>
          </a:p>
          <a:p>
            <a:pPr marL="0" indent="0">
              <a:buNone/>
            </a:pP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18162F-F1DA-4756-A2E5-457280E2C71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2244187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441342"/>
            <a:ext cx="10515600" cy="4735621"/>
          </a:xfrm>
        </p:spPr>
        <p:txBody>
          <a:bodyPr>
            <a:noAutofit/>
          </a:bodyPr>
          <a:lstStyle/>
          <a:p>
            <a:r>
              <a:rPr lang="en-US" sz="3600" dirty="0">
                <a:latin typeface="Times New Roman" panose="02020603050405020304" pitchFamily="18" charset="0"/>
                <a:cs typeface="Times New Roman" panose="02020603050405020304" pitchFamily="18" charset="0"/>
              </a:rPr>
              <a:t>The child's social class affects the preparation and motivation  for academic achievement. Children from middle-class families typically obtain higher grades in school than children of working or lower-class families because different value systems and practices are promoted by families from varied social class backgrounds.</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65DEAC4-CC78-434C-9A4F-086C743E2DC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5191349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sz="3600" dirty="0">
                <a:latin typeface="Times New Roman" panose="02020603050405020304" pitchFamily="18" charset="0"/>
                <a:cs typeface="Times New Roman" panose="02020603050405020304" pitchFamily="18" charset="0"/>
              </a:rPr>
              <a:t>The patterns of socialization used by parents also influence the child's personality. </a:t>
            </a:r>
            <a:r>
              <a:rPr lang="en-US" sz="3600" dirty="0" err="1">
                <a:latin typeface="Times New Roman" panose="02020603050405020304" pitchFamily="18" charset="0"/>
                <a:cs typeface="Times New Roman" panose="02020603050405020304" pitchFamily="18" charset="0"/>
              </a:rPr>
              <a:t>Baumrind</a:t>
            </a:r>
            <a:r>
              <a:rPr lang="en-US" sz="3600" dirty="0">
                <a:latin typeface="Times New Roman" panose="02020603050405020304" pitchFamily="18" charset="0"/>
                <a:cs typeface="Times New Roman" panose="02020603050405020304" pitchFamily="18" charset="0"/>
              </a:rPr>
              <a:t> suggests that parents could be classified as authoritative, authoritarian, or permissive. More competent and mature preschool children usually have authoritative parents who were </a:t>
            </a:r>
            <a:r>
              <a:rPr lang="en-US" sz="3600" dirty="0" err="1">
                <a:latin typeface="Times New Roman" panose="02020603050405020304" pitchFamily="18" charset="0"/>
                <a:cs typeface="Times New Roman" panose="02020603050405020304" pitchFamily="18" charset="0"/>
              </a:rPr>
              <a:t>nurturant</a:t>
            </a:r>
            <a:r>
              <a:rPr lang="en-US" sz="3600" dirty="0">
                <a:latin typeface="Times New Roman" panose="02020603050405020304" pitchFamily="18" charset="0"/>
                <a:cs typeface="Times New Roman" panose="02020603050405020304" pitchFamily="18" charset="0"/>
              </a:rPr>
              <a:t> but made maturity demands</a:t>
            </a:r>
          </a:p>
        </p:txBody>
      </p:sp>
      <p:sp>
        <p:nvSpPr>
          <p:cNvPr id="4" name="Date Placeholder 3"/>
          <p:cNvSpPr>
            <a:spLocks noGrp="1"/>
          </p:cNvSpPr>
          <p:nvPr>
            <p:ph type="dt" sz="half" idx="10"/>
          </p:nvPr>
        </p:nvSpPr>
        <p:spPr/>
        <p:txBody>
          <a:bodyPr/>
          <a:lstStyle/>
          <a:p>
            <a:fld id="{76C41938-1609-496F-80D9-E9DCFC50576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6080796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Sequence </a:t>
            </a:r>
            <a:r>
              <a:rPr lang="en-US" b="1" dirty="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development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The 4 (four) fields </a:t>
            </a:r>
            <a:r>
              <a:rPr lang="en-US" sz="3600" dirty="0">
                <a:latin typeface="Times New Roman" panose="02020603050405020304" pitchFamily="18" charset="0"/>
                <a:cs typeface="Times New Roman" panose="02020603050405020304" pitchFamily="18" charset="0"/>
              </a:rPr>
              <a:t>with a sequence of development</a:t>
            </a:r>
          </a:p>
          <a:p>
            <a:r>
              <a:rPr lang="en-US" sz="3600" dirty="0">
                <a:solidFill>
                  <a:schemeClr val="tx2"/>
                </a:solidFill>
                <a:latin typeface="Times New Roman" panose="02020603050405020304" pitchFamily="18" charset="0"/>
                <a:cs typeface="Times New Roman" panose="02020603050405020304" pitchFamily="18" charset="0"/>
              </a:rPr>
              <a:t>Gross Motor</a:t>
            </a:r>
            <a:r>
              <a:rPr lang="en-US" sz="3600" dirty="0">
                <a:latin typeface="Times New Roman" panose="02020603050405020304" pitchFamily="18" charset="0"/>
                <a:cs typeface="Times New Roman" panose="02020603050405020304" pitchFamily="18" charset="0"/>
              </a:rPr>
              <a:t> - the development of locomotion</a:t>
            </a:r>
          </a:p>
          <a:p>
            <a:r>
              <a:rPr lang="en-US" sz="3600" dirty="0">
                <a:solidFill>
                  <a:schemeClr val="tx2"/>
                </a:solidFill>
                <a:latin typeface="Times New Roman" panose="02020603050405020304" pitchFamily="18" charset="0"/>
                <a:cs typeface="Times New Roman" panose="02020603050405020304" pitchFamily="18" charset="0"/>
              </a:rPr>
              <a:t>Vision and fine manipulation</a:t>
            </a:r>
            <a:r>
              <a:rPr lang="en-US" sz="3600" dirty="0">
                <a:latin typeface="Times New Roman" panose="02020603050405020304" pitchFamily="18" charset="0"/>
                <a:cs typeface="Times New Roman" panose="02020603050405020304" pitchFamily="18" charset="0"/>
              </a:rPr>
              <a:t> - the development of eye-hand control</a:t>
            </a:r>
          </a:p>
          <a:p>
            <a:r>
              <a:rPr lang="en-US" sz="3600" dirty="0">
                <a:solidFill>
                  <a:schemeClr val="tx2"/>
                </a:solidFill>
                <a:latin typeface="Times New Roman" panose="02020603050405020304" pitchFamily="18" charset="0"/>
                <a:cs typeface="Times New Roman" panose="02020603050405020304" pitchFamily="18" charset="0"/>
              </a:rPr>
              <a:t>Hearing &amp; speech</a:t>
            </a:r>
            <a:r>
              <a:rPr lang="en-US" sz="3600" dirty="0">
                <a:latin typeface="Times New Roman" panose="02020603050405020304" pitchFamily="18" charset="0"/>
                <a:cs typeface="Times New Roman" panose="02020603050405020304" pitchFamily="18" charset="0"/>
              </a:rPr>
              <a:t> - the </a:t>
            </a:r>
            <a:r>
              <a:rPr lang="en-US" sz="3600" dirty="0" smtClean="0">
                <a:latin typeface="Times New Roman" panose="02020603050405020304" pitchFamily="18" charset="0"/>
                <a:cs typeface="Times New Roman" panose="02020603050405020304" pitchFamily="18" charset="0"/>
              </a:rPr>
              <a:t>development of </a:t>
            </a:r>
            <a:r>
              <a:rPr lang="en-US" sz="3600" dirty="0">
                <a:latin typeface="Times New Roman" panose="02020603050405020304" pitchFamily="18" charset="0"/>
                <a:cs typeface="Times New Roman" panose="02020603050405020304" pitchFamily="18" charset="0"/>
              </a:rPr>
              <a:t>language</a:t>
            </a:r>
          </a:p>
          <a:p>
            <a:r>
              <a:rPr lang="en-US" sz="3600" dirty="0">
                <a:solidFill>
                  <a:schemeClr val="tx2"/>
                </a:solidFill>
                <a:latin typeface="Times New Roman" panose="02020603050405020304" pitchFamily="18" charset="0"/>
                <a:cs typeface="Times New Roman" panose="02020603050405020304" pitchFamily="18" charset="0"/>
              </a:rPr>
              <a:t>Personal &amp; social</a:t>
            </a:r>
            <a:r>
              <a:rPr lang="en-US" sz="3600" dirty="0">
                <a:latin typeface="Times New Roman" panose="02020603050405020304" pitchFamily="18" charset="0"/>
                <a:cs typeface="Times New Roman" panose="02020603050405020304" pitchFamily="18" charset="0"/>
              </a:rPr>
              <a:t> - integration of acquired abilities to reflect understanding of </a:t>
            </a:r>
            <a:r>
              <a:rPr lang="en-US" sz="3600" dirty="0" smtClean="0">
                <a:latin typeface="Times New Roman" panose="02020603050405020304" pitchFamily="18" charset="0"/>
                <a:cs typeface="Times New Roman" panose="02020603050405020304" pitchFamily="18" charset="0"/>
              </a:rPr>
              <a:t>environment.</a:t>
            </a: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19AB0FF-57BC-4EB6-891D-A6536EF6753C}"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6559289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Periods of Development (Milestone)</a:t>
            </a:r>
            <a:endParaRPr lang="en-US" dirty="0"/>
          </a:p>
        </p:txBody>
      </p:sp>
      <p:sp>
        <p:nvSpPr>
          <p:cNvPr id="3" name="Content Placeholder 2"/>
          <p:cNvSpPr>
            <a:spLocks noGrp="1"/>
          </p:cNvSpPr>
          <p:nvPr>
            <p:ph idx="1"/>
          </p:nvPr>
        </p:nvSpPr>
        <p:spPr>
          <a:xfrm>
            <a:off x="838200" y="1489166"/>
            <a:ext cx="10515600" cy="4661671"/>
          </a:xfrm>
        </p:spPr>
        <p:txBody>
          <a:bodyPr>
            <a:normAutofit/>
          </a:bodyPr>
          <a:lstStyle/>
          <a:p>
            <a:pPr marL="0" indent="0">
              <a:buNone/>
            </a:pPr>
            <a:endParaRPr lang="en-US" sz="3600" b="1" dirty="0" smtClean="0">
              <a:latin typeface="Times New Roman" panose="02020603050405020304" pitchFamily="18" charset="0"/>
              <a:cs typeface="Times New Roman" panose="02020603050405020304" pitchFamily="18" charset="0"/>
            </a:endParaRPr>
          </a:p>
          <a:p>
            <a:pPr marL="0" indent="0">
              <a:buNone/>
            </a:pPr>
            <a:r>
              <a:rPr lang="en-US" sz="3600" b="1" dirty="0" smtClean="0">
                <a:latin typeface="Times New Roman" panose="02020603050405020304" pitchFamily="18" charset="0"/>
                <a:cs typeface="Times New Roman" panose="02020603050405020304" pitchFamily="18" charset="0"/>
              </a:rPr>
              <a:t>The </a:t>
            </a:r>
            <a:r>
              <a:rPr lang="en-US" sz="3600" b="1" dirty="0">
                <a:latin typeface="Times New Roman" panose="02020603050405020304" pitchFamily="18" charset="0"/>
                <a:cs typeface="Times New Roman" panose="02020603050405020304" pitchFamily="18" charset="0"/>
              </a:rPr>
              <a:t>Prenatal </a:t>
            </a:r>
            <a:r>
              <a:rPr lang="en-US" sz="3600" b="1" dirty="0" smtClean="0">
                <a:latin typeface="Times New Roman" panose="02020603050405020304" pitchFamily="18" charset="0"/>
                <a:cs typeface="Times New Roman" panose="02020603050405020304" pitchFamily="18" charset="0"/>
              </a:rPr>
              <a:t>Period</a:t>
            </a:r>
          </a:p>
          <a:p>
            <a:pPr marL="0" indent="0">
              <a:buClr>
                <a:schemeClr val="tx2"/>
              </a:buClr>
              <a:buNone/>
            </a:pPr>
            <a:r>
              <a:rPr lang="en-US" sz="3600" dirty="0">
                <a:latin typeface="Times New Roman" panose="02020603050405020304" pitchFamily="18" charset="0"/>
                <a:cs typeface="Times New Roman" panose="02020603050405020304" pitchFamily="18" charset="0"/>
              </a:rPr>
              <a:t>The time from conception to </a:t>
            </a:r>
            <a:r>
              <a:rPr lang="en-US" sz="3600" dirty="0" smtClean="0">
                <a:latin typeface="Times New Roman" panose="02020603050405020304" pitchFamily="18" charset="0"/>
                <a:cs typeface="Times New Roman" panose="02020603050405020304" pitchFamily="18" charset="0"/>
              </a:rPr>
              <a:t>birth;</a:t>
            </a:r>
            <a:endParaRPr lang="en-US" sz="3600" dirty="0">
              <a:latin typeface="Times New Roman" panose="02020603050405020304" pitchFamily="18" charset="0"/>
              <a:cs typeface="Times New Roman" panose="02020603050405020304" pitchFamily="18" charset="0"/>
            </a:endParaRPr>
          </a:p>
          <a:p>
            <a:pPr>
              <a:buClr>
                <a:schemeClr val="tx2"/>
              </a:buClr>
            </a:pPr>
            <a:r>
              <a:rPr lang="en-US" sz="3600" dirty="0">
                <a:latin typeface="Times New Roman" panose="02020603050405020304" pitchFamily="18" charset="0"/>
                <a:cs typeface="Times New Roman" panose="02020603050405020304" pitchFamily="18" charset="0"/>
              </a:rPr>
              <a:t>From a single cell to an organism complete with a brain and behavioral capabilities</a:t>
            </a:r>
          </a:p>
          <a:p>
            <a:pPr>
              <a:buClr>
                <a:schemeClr val="tx2"/>
              </a:buClr>
            </a:pPr>
            <a:r>
              <a:rPr lang="en-US" sz="3600" dirty="0">
                <a:latin typeface="Times New Roman" panose="02020603050405020304" pitchFamily="18" charset="0"/>
                <a:cs typeface="Times New Roman" panose="02020603050405020304" pitchFamily="18" charset="0"/>
              </a:rPr>
              <a:t>Approximately a </a:t>
            </a:r>
            <a:r>
              <a:rPr lang="en-US" sz="3600" dirty="0" smtClean="0">
                <a:latin typeface="Times New Roman" panose="02020603050405020304" pitchFamily="18" charset="0"/>
                <a:cs typeface="Times New Roman" panose="02020603050405020304" pitchFamily="18" charset="0"/>
              </a:rPr>
              <a:t>9-month period</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b="1" dirty="0" smtClean="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25478E77-0873-42DB-92A9-1696AE65FED2}" type="datetime1">
              <a:rPr lang="en-US" smtClean="0"/>
              <a:t>5/29/2017</a:t>
            </a:fld>
            <a:endParaRPr lang="en-US"/>
          </a:p>
        </p:txBody>
      </p:sp>
      <p:sp>
        <p:nvSpPr>
          <p:cNvPr id="7" name="Slide Number Placeholder 6"/>
          <p:cNvSpPr>
            <a:spLocks noGrp="1"/>
          </p:cNvSpPr>
          <p:nvPr>
            <p:ph type="sldNum" sz="quarter" idx="12"/>
          </p:nvPr>
        </p:nvSpPr>
        <p:spPr/>
        <p:txBody>
          <a:bodyPr/>
          <a:lstStyle/>
          <a:p>
            <a:fld id="{09B2148D-4574-4AAF-974F-9CC436E062DC}" type="slidenum">
              <a:rPr lang="en-US" smtClean="0"/>
              <a:pPr/>
              <a:t>36</a:t>
            </a:fld>
            <a:endParaRPr lang="en-US"/>
          </a:p>
        </p:txBody>
      </p:sp>
      <p:sp>
        <p:nvSpPr>
          <p:cNvPr id="8" name="Footer Placeholder 7"/>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357812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3594"/>
          </a:xfrm>
        </p:spPr>
        <p:txBody>
          <a:bodyPr/>
          <a:lstStyle/>
          <a:p>
            <a:endParaRPr lang="en-US" dirty="0"/>
          </a:p>
        </p:txBody>
      </p:sp>
      <p:sp>
        <p:nvSpPr>
          <p:cNvPr id="3" name="Content Placeholder 2"/>
          <p:cNvSpPr>
            <a:spLocks noGrp="1"/>
          </p:cNvSpPr>
          <p:nvPr>
            <p:ph idx="1"/>
          </p:nvPr>
        </p:nvSpPr>
        <p:spPr>
          <a:xfrm>
            <a:off x="838200" y="1549832"/>
            <a:ext cx="10515600" cy="4627132"/>
          </a:xfrm>
        </p:spPr>
        <p:txBody>
          <a:bodyPr>
            <a:normAutofit/>
          </a:bodyPr>
          <a:lstStyle/>
          <a:p>
            <a:r>
              <a:rPr lang="en-US" sz="4000" dirty="0" smtClean="0">
                <a:latin typeface="Times New Roman" panose="02020603050405020304" pitchFamily="18" charset="0"/>
                <a:cs typeface="Times New Roman" panose="02020603050405020304" pitchFamily="18" charset="0"/>
              </a:rPr>
              <a:t>At birth, a normal baby weighs 3.5g at birth,  length of app. 50cm, heart rate of 120beats per minutes, and  a respiration of 36-40 breaths per minute.</a:t>
            </a:r>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EFF08E6-9C5A-4297-84BA-93661269A87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663547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2594"/>
            <a:ext cx="10515600" cy="5014369"/>
          </a:xfrm>
        </p:spPr>
        <p:txBody>
          <a:bodyPr>
            <a:noAutofit/>
          </a:bodyPr>
          <a:lstStyle/>
          <a:p>
            <a:r>
              <a:rPr lang="en-US" sz="3600" dirty="0">
                <a:latin typeface="Times New Roman" panose="02020603050405020304" pitchFamily="18" charset="0"/>
                <a:cs typeface="Times New Roman" panose="02020603050405020304" pitchFamily="18" charset="0"/>
              </a:rPr>
              <a:t>Reflex is an automatic response to an event and does not require thought</a:t>
            </a:r>
            <a:r>
              <a:rPr lang="en-US" sz="3600" dirty="0" smtClean="0">
                <a:latin typeface="Times New Roman" panose="02020603050405020304" pitchFamily="18" charset="0"/>
                <a:cs typeface="Times New Roman" panose="02020603050405020304" pitchFamily="18" charset="0"/>
              </a:rPr>
              <a:t>.</a:t>
            </a:r>
          </a:p>
          <a:p>
            <a:pPr>
              <a:buNone/>
            </a:pPr>
            <a:r>
              <a:rPr lang="en-US" sz="3600" b="1" dirty="0">
                <a:latin typeface="Times New Roman" panose="02020603050405020304" pitchFamily="18" charset="0"/>
                <a:cs typeface="Times New Roman" panose="02020603050405020304" pitchFamily="18" charset="0"/>
              </a:rPr>
              <a:t>A new born has the following reflexes</a:t>
            </a:r>
          </a:p>
          <a:p>
            <a:pPr>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Survival/protective </a:t>
            </a:r>
            <a:r>
              <a:rPr lang="en-US" sz="3600" dirty="0">
                <a:latin typeface="Times New Roman" panose="02020603050405020304" pitchFamily="18" charset="0"/>
                <a:cs typeface="Times New Roman" panose="02020603050405020304" pitchFamily="18" charset="0"/>
              </a:rPr>
              <a:t>reflexes; includes breathing, corneal/blinking, rooting reflex, sucking reflex, </a:t>
            </a:r>
            <a:r>
              <a:rPr lang="en-US" sz="3600" dirty="0" err="1">
                <a:latin typeface="Times New Roman" panose="02020603050405020304" pitchFamily="18" charset="0"/>
                <a:cs typeface="Times New Roman" panose="02020603050405020304" pitchFamily="18" charset="0"/>
              </a:rPr>
              <a:t>pupilary</a:t>
            </a:r>
            <a:r>
              <a:rPr lang="en-US" sz="3600" dirty="0">
                <a:latin typeface="Times New Roman" panose="02020603050405020304" pitchFamily="18" charset="0"/>
                <a:cs typeface="Times New Roman" panose="02020603050405020304" pitchFamily="18" charset="0"/>
              </a:rPr>
              <a:t> reflex, yawning reflex, sneezing.</a:t>
            </a:r>
          </a:p>
          <a:p>
            <a:r>
              <a:rPr lang="en-US" sz="3600" dirty="0" smtClean="0">
                <a:latin typeface="Times New Roman" panose="02020603050405020304" pitchFamily="18" charset="0"/>
                <a:cs typeface="Times New Roman" panose="02020603050405020304" pitchFamily="18" charset="0"/>
              </a:rPr>
              <a:t>Physical reflexes </a:t>
            </a:r>
          </a:p>
          <a:p>
            <a:r>
              <a:rPr lang="en-US" sz="3600" dirty="0" smtClean="0">
                <a:latin typeface="Times New Roman" panose="02020603050405020304" pitchFamily="18" charset="0"/>
                <a:cs typeface="Times New Roman" panose="02020603050405020304" pitchFamily="18" charset="0"/>
              </a:rPr>
              <a:t>Primitive</a:t>
            </a:r>
            <a:r>
              <a:rPr lang="en-US" sz="3600" dirty="0">
                <a:latin typeface="Times New Roman" panose="02020603050405020304" pitchFamily="18" charset="0"/>
                <a:cs typeface="Times New Roman" panose="02020603050405020304" pitchFamily="18" charset="0"/>
              </a:rPr>
              <a:t>: grasping reflex, </a:t>
            </a:r>
            <a:r>
              <a:rPr lang="en-US" sz="3600" dirty="0" err="1">
                <a:latin typeface="Times New Roman" panose="02020603050405020304" pitchFamily="18" charset="0"/>
                <a:cs typeface="Times New Roman" panose="02020603050405020304" pitchFamily="18" charset="0"/>
              </a:rPr>
              <a:t>moro</a:t>
            </a:r>
            <a:r>
              <a:rPr lang="en-US" sz="3600" dirty="0">
                <a:latin typeface="Times New Roman" panose="02020603050405020304" pitchFamily="18" charset="0"/>
                <a:cs typeface="Times New Roman" panose="02020603050405020304" pitchFamily="18" charset="0"/>
              </a:rPr>
              <a:t> reflex, stepping reflex, </a:t>
            </a:r>
            <a:r>
              <a:rPr lang="en-US" sz="3600" dirty="0" err="1">
                <a:latin typeface="Times New Roman" panose="02020603050405020304" pitchFamily="18" charset="0"/>
                <a:cs typeface="Times New Roman" panose="02020603050405020304" pitchFamily="18" charset="0"/>
              </a:rPr>
              <a:t>babinski</a:t>
            </a:r>
            <a:r>
              <a:rPr lang="en-US" sz="3600" dirty="0">
                <a:latin typeface="Times New Roman" panose="02020603050405020304" pitchFamily="18" charset="0"/>
                <a:cs typeface="Times New Roman" panose="02020603050405020304" pitchFamily="18" charset="0"/>
              </a:rPr>
              <a:t> reflex.</a:t>
            </a:r>
          </a:p>
          <a:p>
            <a:pPr marL="0" indent="0">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BF9573F-0CD4-40C2-B1D5-5678AC02C6B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10869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6571"/>
            <a:ext cx="10515600" cy="67927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Infants/Babies </a:t>
            </a:r>
            <a:r>
              <a:rPr lang="en-US" b="1" dirty="0">
                <a:latin typeface="Times New Roman" panose="02020603050405020304" pitchFamily="18" charset="0"/>
                <a:cs typeface="Times New Roman" panose="02020603050405020304" pitchFamily="18" charset="0"/>
              </a:rPr>
              <a:t>(0 – 2 years)</a:t>
            </a:r>
            <a:r>
              <a:rPr lang="en-US" b="1" dirty="0"/>
              <a:t/>
            </a:r>
            <a:br>
              <a:rPr lang="en-US" b="1" dirty="0"/>
            </a:br>
            <a:endParaRPr lang="en-US" dirty="0"/>
          </a:p>
        </p:txBody>
      </p:sp>
      <p:sp>
        <p:nvSpPr>
          <p:cNvPr id="3" name="Content Placeholder 2"/>
          <p:cNvSpPr>
            <a:spLocks noGrp="1"/>
          </p:cNvSpPr>
          <p:nvPr>
            <p:ph idx="1"/>
          </p:nvPr>
        </p:nvSpPr>
        <p:spPr>
          <a:xfrm>
            <a:off x="838200" y="1005842"/>
            <a:ext cx="10515600" cy="5171122"/>
          </a:xfrm>
        </p:spPr>
        <p:txBody>
          <a:bodyPr>
            <a:noAutofit/>
          </a:bodyPr>
          <a:lstStyle/>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 This is a time for </a:t>
            </a:r>
            <a:r>
              <a:rPr lang="en-US" sz="3600" u="sng" dirty="0">
                <a:latin typeface="Times New Roman" panose="02020603050405020304" pitchFamily="18" charset="0"/>
                <a:cs typeface="Times New Roman" panose="02020603050405020304" pitchFamily="18" charset="0"/>
              </a:rPr>
              <a:t>developing the bonds </a:t>
            </a:r>
            <a:r>
              <a:rPr lang="en-US" sz="3600" dirty="0">
                <a:latin typeface="Times New Roman" panose="02020603050405020304" pitchFamily="18" charset="0"/>
                <a:cs typeface="Times New Roman" panose="02020603050405020304" pitchFamily="18" charset="0"/>
              </a:rPr>
              <a:t>that will last a lifetime providing the child with the inner resources to develop self-esteem and the ability to relate positively with others.  </a:t>
            </a:r>
            <a:endParaRPr lang="en-US" sz="3600" dirty="0" smtClean="0">
              <a:latin typeface="Times New Roman" panose="02020603050405020304" pitchFamily="18" charset="0"/>
              <a:cs typeface="Times New Roman" panose="02020603050405020304" pitchFamily="18" charset="0"/>
            </a:endParaRPr>
          </a:p>
          <a:p>
            <a:r>
              <a:rPr lang="en-US" sz="3600" dirty="0" smtClean="0">
                <a:latin typeface="Times New Roman" panose="02020603050405020304" pitchFamily="18" charset="0"/>
                <a:cs typeface="Times New Roman" panose="02020603050405020304" pitchFamily="18" charset="0"/>
              </a:rPr>
              <a:t>It </a:t>
            </a:r>
            <a:r>
              <a:rPr lang="en-US" sz="3600" dirty="0">
                <a:latin typeface="Times New Roman" panose="02020603050405020304" pitchFamily="18" charset="0"/>
                <a:cs typeface="Times New Roman" panose="02020603050405020304" pitchFamily="18" charset="0"/>
              </a:rPr>
              <a:t>is also the time for parents to begin to discover who this new person really </a:t>
            </a:r>
            <a:r>
              <a:rPr lang="en-US" sz="3600" dirty="0" smtClean="0">
                <a:latin typeface="Times New Roman" panose="02020603050405020304" pitchFamily="18" charset="0"/>
                <a:cs typeface="Times New Roman" panose="02020603050405020304" pitchFamily="18" charset="0"/>
              </a:rPr>
              <a:t>is and a </a:t>
            </a:r>
            <a:r>
              <a:rPr lang="en-US" sz="3600" dirty="0">
                <a:latin typeface="Times New Roman" panose="02020603050405020304" pitchFamily="18" charset="0"/>
                <a:cs typeface="Times New Roman" panose="02020603050405020304" pitchFamily="18" charset="0"/>
              </a:rPr>
              <a:t>time of extreme dependency on </a:t>
            </a:r>
            <a:r>
              <a:rPr lang="en-US" sz="3600" dirty="0" smtClean="0">
                <a:latin typeface="Times New Roman" panose="02020603050405020304" pitchFamily="18" charset="0"/>
                <a:cs typeface="Times New Roman" panose="02020603050405020304" pitchFamily="18" charset="0"/>
              </a:rPr>
              <a:t>adults.</a:t>
            </a:r>
          </a:p>
          <a:p>
            <a:r>
              <a:rPr lang="en-US" sz="3600"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Each child is unique </a:t>
            </a:r>
            <a:r>
              <a:rPr lang="en-US" sz="3600" dirty="0">
                <a:latin typeface="Times New Roman" panose="02020603050405020304" pitchFamily="18" charset="0"/>
                <a:cs typeface="Times New Roman" panose="02020603050405020304" pitchFamily="18" charset="0"/>
              </a:rPr>
              <a:t>and it is imperative that parents learn to understand, respect, support and encourage the unique characteristics and abilities of each child</a:t>
            </a:r>
            <a:r>
              <a:rPr lang="en-US" sz="3600" dirty="0" smtClean="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Many psychological activities are just </a:t>
            </a:r>
            <a:r>
              <a:rPr lang="en-US" sz="3600" dirty="0" smtClean="0">
                <a:latin typeface="Times New Roman" panose="02020603050405020304" pitchFamily="18" charset="0"/>
                <a:cs typeface="Times New Roman" panose="02020603050405020304" pitchFamily="18" charset="0"/>
              </a:rPr>
              <a:t>beginning.</a:t>
            </a:r>
            <a:endParaRPr 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1FE129D-6B6D-4E6C-9A47-0E59B6BC459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535004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
            <a:ext cx="10515600" cy="774912"/>
          </a:xfrm>
        </p:spPr>
        <p:txBody>
          <a:bodyPr/>
          <a:lstStyle/>
          <a:p>
            <a:r>
              <a:rPr lang="en-US" b="1" dirty="0" smtClean="0">
                <a:latin typeface="Times New Roman" panose="02020603050405020304" pitchFamily="18" charset="0"/>
                <a:cs typeface="Times New Roman" panose="02020603050405020304" pitchFamily="18" charset="0"/>
              </a:rPr>
              <a:t>Definition of commonly used terms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21410"/>
            <a:ext cx="10515600" cy="5355553"/>
          </a:xfrm>
        </p:spPr>
        <p:txBody>
          <a:bodyPr>
            <a:noAutofit/>
          </a:bodyPr>
          <a:lstStyle/>
          <a:p>
            <a:r>
              <a:rPr lang="en-US" sz="4000" dirty="0" smtClean="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Psychology</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t>
            </a:r>
            <a:r>
              <a:rPr lang="en-US" sz="4000" dirty="0" smtClean="0">
                <a:latin typeface="Times New Roman" panose="02020603050405020304" pitchFamily="18" charset="0"/>
                <a:cs typeface="Times New Roman" panose="02020603050405020304" pitchFamily="18" charset="0"/>
              </a:rPr>
              <a:t>A science   of behavior and mental process.</a:t>
            </a:r>
          </a:p>
          <a:p>
            <a:r>
              <a:rPr lang="en-US" sz="4000" b="1" dirty="0" smtClean="0">
                <a:latin typeface="Times New Roman" panose="02020603050405020304" pitchFamily="18" charset="0"/>
                <a:cs typeface="Times New Roman" panose="02020603050405020304" pitchFamily="18" charset="0"/>
              </a:rPr>
              <a:t>Mental process- </a:t>
            </a:r>
            <a:r>
              <a:rPr lang="en-US" sz="4000" dirty="0" smtClean="0">
                <a:latin typeface="Times New Roman" panose="02020603050405020304" pitchFamily="18" charset="0"/>
                <a:cs typeface="Times New Roman" panose="02020603050405020304" pitchFamily="18" charset="0"/>
              </a:rPr>
              <a:t>Refers to thoughts, emotions, feeling in an individual </a:t>
            </a:r>
            <a:r>
              <a:rPr lang="en-US" sz="4000" dirty="0">
                <a:latin typeface="Times New Roman" panose="02020603050405020304" pitchFamily="18" charset="0"/>
                <a:cs typeface="Times New Roman" panose="02020603050405020304" pitchFamily="18" charset="0"/>
              </a:rPr>
              <a:t>that others can not directly observe</a:t>
            </a:r>
            <a:r>
              <a:rPr lang="en-US" sz="4000" dirty="0" smtClean="0">
                <a:latin typeface="Times New Roman" panose="02020603050405020304" pitchFamily="18" charset="0"/>
                <a:cs typeface="Times New Roman" panose="02020603050405020304" pitchFamily="18" charset="0"/>
              </a:rPr>
              <a:t>.</a:t>
            </a:r>
          </a:p>
          <a:p>
            <a:r>
              <a:rPr lang="en-US" sz="4000" b="1" dirty="0" smtClean="0">
                <a:latin typeface="Times New Roman" panose="02020603050405020304" pitchFamily="18" charset="0"/>
                <a:cs typeface="Times New Roman" panose="02020603050405020304" pitchFamily="18" charset="0"/>
              </a:rPr>
              <a:t>Behavior </a:t>
            </a:r>
            <a:r>
              <a:rPr lang="en-US" sz="4000" dirty="0" smtClean="0">
                <a:latin typeface="Times New Roman" panose="02020603050405020304" pitchFamily="18" charset="0"/>
                <a:cs typeface="Times New Roman" panose="02020603050405020304" pitchFamily="18" charset="0"/>
              </a:rPr>
              <a:t>- Actions of the individual that can be observed by other people.</a:t>
            </a:r>
          </a:p>
          <a:p>
            <a:pPr marL="0" indent="0">
              <a:buNone/>
            </a:pPr>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CD924D4-DE06-4656-8360-51D5C0C9509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9977083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 At 8 weeks,</a:t>
            </a: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T</a:t>
            </a:r>
            <a:r>
              <a:rPr lang="en-US" sz="3600" dirty="0" smtClean="0">
                <a:latin typeface="Times New Roman" panose="02020603050405020304" pitchFamily="18" charset="0"/>
                <a:cs typeface="Times New Roman" panose="02020603050405020304" pitchFamily="18" charset="0"/>
              </a:rPr>
              <a:t>he </a:t>
            </a:r>
            <a:r>
              <a:rPr lang="en-US" sz="3600" dirty="0">
                <a:latin typeface="Times New Roman" panose="02020603050405020304" pitchFamily="18" charset="0"/>
                <a:cs typeface="Times New Roman" panose="02020603050405020304" pitchFamily="18" charset="0"/>
              </a:rPr>
              <a:t>baby can hold its head when being supported but if allowed to sit on its own it has head lag.</a:t>
            </a: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It is attentive to familiar voice, smiles to familiar voice too, can watch movements.</a:t>
            </a: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Posterior fontanel closes.</a:t>
            </a:r>
          </a:p>
          <a:p>
            <a:pPr marL="0" indent="0">
              <a:buNone/>
            </a:pP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99567B0-8B3A-49BB-A860-9B5F8574D9C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8974157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0891"/>
            <a:ext cx="10515600" cy="5576073"/>
          </a:xfrm>
        </p:spPr>
        <p:txBody>
          <a:bodyPr>
            <a:normAutofit/>
          </a:bodyPr>
          <a:lstStyle/>
          <a:p>
            <a:pPr>
              <a:buFont typeface="Wingdings" pitchFamily="2" charset="2"/>
              <a:buChar char="Ø"/>
            </a:pPr>
            <a:r>
              <a:rPr lang="en-US" sz="3600" b="1" dirty="0">
                <a:latin typeface="Times New Roman" panose="02020603050405020304" pitchFamily="18" charset="0"/>
                <a:cs typeface="Times New Roman" panose="02020603050405020304" pitchFamily="18" charset="0"/>
              </a:rPr>
              <a:t>At 16 weeks: 4</a:t>
            </a:r>
            <a:r>
              <a:rPr lang="en-US" sz="3600" b="1" dirty="0" smtClean="0">
                <a:latin typeface="Times New Roman" panose="02020603050405020304" pitchFamily="18" charset="0"/>
                <a:cs typeface="Times New Roman" panose="02020603050405020304" pitchFamily="18" charset="0"/>
              </a:rPr>
              <a:t>months</a:t>
            </a:r>
            <a:endParaRPr lang="en-US" sz="3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Can lift its chest from a surface.</a:t>
            </a:r>
          </a:p>
          <a:p>
            <a:r>
              <a:rPr lang="en-US" sz="3600" dirty="0">
                <a:latin typeface="Times New Roman" panose="02020603050405020304" pitchFamily="18" charset="0"/>
                <a:cs typeface="Times New Roman" panose="02020603050405020304" pitchFamily="18" charset="0"/>
              </a:rPr>
              <a:t>looks very </a:t>
            </a:r>
            <a:r>
              <a:rPr lang="en-US" sz="3600" dirty="0" smtClean="0">
                <a:latin typeface="Times New Roman" panose="02020603050405020304" pitchFamily="18" charset="0"/>
                <a:cs typeface="Times New Roman" panose="02020603050405020304" pitchFamily="18" charset="0"/>
              </a:rPr>
              <a:t>active.</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Is able to turn the head from side to side.</a:t>
            </a:r>
          </a:p>
          <a:p>
            <a:r>
              <a:rPr lang="en-US" sz="3600" dirty="0">
                <a:latin typeface="Times New Roman" panose="02020603050405020304" pitchFamily="18" charset="0"/>
                <a:cs typeface="Times New Roman" panose="02020603050405020304" pitchFamily="18" charset="0"/>
              </a:rPr>
              <a:t>No head lag when pulled up to a sitting position.</a:t>
            </a:r>
          </a:p>
          <a:p>
            <a:pPr>
              <a:buFont typeface="Wingdings" pitchFamily="2" charset="2"/>
              <a:buChar char="Ø"/>
            </a:pPr>
            <a:r>
              <a:rPr lang="en-US" sz="3600" b="1" dirty="0">
                <a:latin typeface="Times New Roman" panose="02020603050405020304" pitchFamily="18" charset="0"/>
                <a:cs typeface="Times New Roman" panose="02020603050405020304" pitchFamily="18" charset="0"/>
              </a:rPr>
              <a:t>At 24 </a:t>
            </a:r>
            <a:r>
              <a:rPr lang="en-US" sz="3600" b="1" dirty="0" smtClean="0">
                <a:latin typeface="Times New Roman" panose="02020603050405020304" pitchFamily="18" charset="0"/>
                <a:cs typeface="Times New Roman" panose="02020603050405020304" pitchFamily="18" charset="0"/>
              </a:rPr>
              <a:t>weeks: 6months</a:t>
            </a:r>
            <a:endParaRPr lang="en-US" sz="36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Weighs approximately 6kg.</a:t>
            </a:r>
          </a:p>
          <a:p>
            <a:r>
              <a:rPr lang="en-US" sz="3600" dirty="0">
                <a:latin typeface="Times New Roman" panose="02020603050405020304" pitchFamily="18" charset="0"/>
                <a:cs typeface="Times New Roman" panose="02020603050405020304" pitchFamily="18" charset="0"/>
              </a:rPr>
              <a:t>Sprouting of 4 incisors (2 upper and 2 lower).</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988DE95-2AF0-44A0-862B-0BA40F201F2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5880522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263"/>
            <a:ext cx="10515600" cy="5706700"/>
          </a:xfrm>
        </p:spPr>
        <p:txBody>
          <a:bodyPr>
            <a:noAutofit/>
          </a:bodyPr>
          <a:lstStyle/>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Has full control of his hands and can pick objects and put them into the mouth.</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Can turn or sit without support.</a:t>
            </a:r>
          </a:p>
          <a:p>
            <a:r>
              <a:rPr lang="en-US" sz="3200" dirty="0">
                <a:latin typeface="Times New Roman" panose="02020603050405020304" pitchFamily="18" charset="0"/>
                <a:cs typeface="Times New Roman" panose="02020603050405020304" pitchFamily="18" charset="0"/>
              </a:rPr>
              <a:t>Can use squeaking toys.</a:t>
            </a:r>
          </a:p>
          <a:p>
            <a:pPr>
              <a:buFont typeface="Wingdings" pitchFamily="2" charset="2"/>
              <a:buChar char="Ø"/>
            </a:pPr>
            <a:r>
              <a:rPr lang="en-US" sz="3200" b="1" dirty="0">
                <a:latin typeface="Times New Roman" panose="02020603050405020304" pitchFamily="18" charset="0"/>
                <a:cs typeface="Times New Roman" panose="02020603050405020304" pitchFamily="18" charset="0"/>
              </a:rPr>
              <a:t>At 9 months</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Anterior fontanel starts to close but fully closes at 18 months.</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Can sit steadily and crawl.</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Is able to identify familiar faces.</a:t>
            </a:r>
          </a:p>
          <a:p>
            <a:r>
              <a:rPr lang="en-US" sz="3200" dirty="0">
                <a:latin typeface="Times New Roman" panose="02020603050405020304" pitchFamily="18" charset="0"/>
                <a:cs typeface="Times New Roman" panose="02020603050405020304" pitchFamily="18" charset="0"/>
              </a:rPr>
              <a:t>Can utter few words clearly E.g. mom, bye</a:t>
            </a:r>
          </a:p>
          <a:p>
            <a:r>
              <a:rPr lang="en-US" sz="3200" dirty="0">
                <a:latin typeface="Times New Roman" panose="02020603050405020304" pitchFamily="18" charset="0"/>
                <a:cs typeface="Times New Roman" panose="02020603050405020304" pitchFamily="18" charset="0"/>
              </a:rPr>
              <a:t>Enjoys toys and can play independently with them.</a:t>
            </a:r>
          </a:p>
          <a:p>
            <a:r>
              <a:rPr lang="en-US" sz="3200" dirty="0">
                <a:latin typeface="Times New Roman" panose="02020603050405020304" pitchFamily="18" charset="0"/>
                <a:cs typeface="Times New Roman" panose="02020603050405020304" pitchFamily="18" charset="0"/>
              </a:rPr>
              <a:t>Can stand with support.</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77DFF15-1AAC-48EB-AC43-7B64286290F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6509079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9269"/>
            <a:ext cx="10515600" cy="5497694"/>
          </a:xfrm>
        </p:spPr>
        <p:txBody>
          <a:bodyPr>
            <a:normAutofit/>
          </a:bodyPr>
          <a:lstStyle/>
          <a:p>
            <a:pPr>
              <a:buFont typeface="Wingdings" pitchFamily="2" charset="2"/>
              <a:buChar char="Ø"/>
            </a:pPr>
            <a:r>
              <a:rPr lang="en-US" sz="3200" b="1" dirty="0">
                <a:latin typeface="Times New Roman" panose="02020603050405020304" pitchFamily="18" charset="0"/>
                <a:cs typeface="Times New Roman" panose="02020603050405020304" pitchFamily="18" charset="0"/>
              </a:rPr>
              <a:t>At 12 </a:t>
            </a:r>
            <a:r>
              <a:rPr lang="en-US" sz="3200" b="1" dirty="0" smtClean="0">
                <a:latin typeface="Times New Roman" panose="02020603050405020304" pitchFamily="18" charset="0"/>
                <a:cs typeface="Times New Roman" panose="02020603050405020304" pitchFamily="18" charset="0"/>
              </a:rPr>
              <a:t>months: 1year</a:t>
            </a:r>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Some take few steps and can walk when held on one hand.</a:t>
            </a:r>
          </a:p>
          <a:p>
            <a:r>
              <a:rPr lang="en-US" sz="3200" dirty="0">
                <a:latin typeface="Times New Roman" panose="02020603050405020304" pitchFamily="18" charset="0"/>
                <a:cs typeface="Times New Roman" panose="02020603050405020304" pitchFamily="18" charset="0"/>
              </a:rPr>
              <a:t>Can drink from a small cup, and can use a spoon with some little success.</a:t>
            </a:r>
          </a:p>
          <a:p>
            <a:r>
              <a:rPr lang="en-US" sz="3200" dirty="0">
                <a:latin typeface="Times New Roman" panose="02020603050405020304" pitchFamily="18" charset="0"/>
                <a:cs typeface="Times New Roman" panose="02020603050405020304" pitchFamily="18" charset="0"/>
              </a:rPr>
              <a:t>Has a vocabulary of around 3 words.</a:t>
            </a:r>
          </a:p>
          <a:p>
            <a:pPr>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Baby’s weight is triple the birth weight, the length is 72cm.</a:t>
            </a:r>
          </a:p>
          <a:p>
            <a:pPr>
              <a:buFont typeface="Wingdings" pitchFamily="2" charset="2"/>
              <a:buChar char="Ø"/>
            </a:pPr>
            <a:r>
              <a:rPr lang="en-US" sz="3200" b="1" dirty="0">
                <a:latin typeface="Times New Roman" panose="02020603050405020304" pitchFamily="18" charset="0"/>
                <a:cs typeface="Times New Roman" panose="02020603050405020304" pitchFamily="18" charset="0"/>
              </a:rPr>
              <a:t>At 14 </a:t>
            </a:r>
            <a:r>
              <a:rPr lang="en-US" sz="3200" b="1" dirty="0" smtClean="0">
                <a:latin typeface="Times New Roman" panose="02020603050405020304" pitchFamily="18" charset="0"/>
                <a:cs typeface="Times New Roman" panose="02020603050405020304" pitchFamily="18" charset="0"/>
              </a:rPr>
              <a:t>months: 1 year 2months</a:t>
            </a:r>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Can walk and run steadily.</a:t>
            </a:r>
          </a:p>
          <a:p>
            <a:r>
              <a:rPr lang="en-US" sz="3200" dirty="0">
                <a:latin typeface="Times New Roman" panose="02020603050405020304" pitchFamily="18" charset="0"/>
                <a:cs typeface="Times New Roman" panose="02020603050405020304" pitchFamily="18" charset="0"/>
              </a:rPr>
              <a:t>Can pick objects on the floor without falling</a:t>
            </a: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8BD4CCD-B730-4193-98F2-324DF6582C6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2508027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137"/>
            <a:ext cx="10515600" cy="5732826"/>
          </a:xfrm>
        </p:spPr>
        <p:txBody>
          <a:bodyPr>
            <a:noAutofit/>
          </a:bodyPr>
          <a:lstStyle/>
          <a:p>
            <a:r>
              <a:rPr lang="en-US" dirty="0">
                <a:latin typeface="Times New Roman" panose="02020603050405020304" pitchFamily="18" charset="0"/>
                <a:cs typeface="Times New Roman" panose="02020603050405020304" pitchFamily="18" charset="0"/>
              </a:rPr>
              <a:t>Can pronounce some words clearly.</a:t>
            </a:r>
          </a:p>
          <a:p>
            <a:r>
              <a:rPr lang="en-US" dirty="0">
                <a:latin typeface="Times New Roman" panose="02020603050405020304" pitchFamily="18" charset="0"/>
                <a:cs typeface="Times New Roman" panose="02020603050405020304" pitchFamily="18" charset="0"/>
              </a:rPr>
              <a:t>Understands simple commands.</a:t>
            </a:r>
          </a:p>
          <a:p>
            <a:pPr>
              <a:buFont typeface="Wingdings" pitchFamily="2" charset="2"/>
              <a:buChar char="Ø"/>
            </a:pPr>
            <a:r>
              <a:rPr lang="en-US" b="1" dirty="0">
                <a:latin typeface="Times New Roman" panose="02020603050405020304" pitchFamily="18" charset="0"/>
                <a:cs typeface="Times New Roman" panose="02020603050405020304" pitchFamily="18" charset="0"/>
              </a:rPr>
              <a:t>At 18 </a:t>
            </a:r>
            <a:r>
              <a:rPr lang="en-US" b="1" dirty="0" smtClean="0">
                <a:latin typeface="Times New Roman" panose="02020603050405020304" pitchFamily="18" charset="0"/>
                <a:cs typeface="Times New Roman" panose="02020603050405020304" pitchFamily="18" charset="0"/>
              </a:rPr>
              <a:t>months: 1year 6months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Can sit on a chair.</a:t>
            </a:r>
          </a:p>
          <a:p>
            <a:r>
              <a:rPr lang="en-US" dirty="0">
                <a:latin typeface="Times New Roman" panose="02020603050405020304" pitchFamily="18" charset="0"/>
                <a:cs typeface="Times New Roman" panose="02020603050405020304" pitchFamily="18" charset="0"/>
              </a:rPr>
              <a:t>Can squat</a:t>
            </a:r>
          </a:p>
          <a:p>
            <a:r>
              <a:rPr lang="en-US" dirty="0">
                <a:latin typeface="Times New Roman" panose="02020603050405020304" pitchFamily="18" charset="0"/>
                <a:cs typeface="Times New Roman" panose="02020603050405020304" pitchFamily="18" charset="0"/>
              </a:rPr>
              <a:t>Has good muscle co-ordination</a:t>
            </a:r>
          </a:p>
          <a:p>
            <a:r>
              <a:rPr lang="en-US" dirty="0">
                <a:latin typeface="Times New Roman" panose="02020603050405020304" pitchFamily="18" charset="0"/>
                <a:cs typeface="Times New Roman" panose="02020603050405020304" pitchFamily="18" charset="0"/>
              </a:rPr>
              <a:t>Has 10-12 teeth</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Anterior fontanel closes</a:t>
            </a:r>
          </a:p>
          <a:p>
            <a:r>
              <a:rPr lang="en-US" dirty="0">
                <a:latin typeface="Times New Roman" panose="02020603050405020304" pitchFamily="18" charset="0"/>
                <a:cs typeface="Times New Roman" panose="02020603050405020304" pitchFamily="18" charset="0"/>
              </a:rPr>
              <a:t>Can be toilet trained.</a:t>
            </a:r>
          </a:p>
          <a:p>
            <a:r>
              <a:rPr lang="en-US" dirty="0">
                <a:latin typeface="Times New Roman" panose="02020603050405020304" pitchFamily="18" charset="0"/>
                <a:cs typeface="Times New Roman" panose="02020603050405020304" pitchFamily="18" charset="0"/>
              </a:rPr>
              <a:t>Can flip pages of a book, name parts of the body,  most declines diapers at night.</a:t>
            </a:r>
          </a:p>
          <a:p>
            <a:r>
              <a:rPr lang="en-US" dirty="0">
                <a:latin typeface="Times New Roman" panose="02020603050405020304" pitchFamily="18" charset="0"/>
                <a:cs typeface="Times New Roman" panose="02020603050405020304" pitchFamily="18" charset="0"/>
              </a:rPr>
              <a:t>Can make short sentences and assist in household work such taking cups to the sink</a:t>
            </a: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C66EF94-256E-41C4-BE9F-46A330DCAD74}"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0819702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6834"/>
          </a:xfrm>
        </p:spPr>
        <p:txBody>
          <a:bodyPr/>
          <a:lstStyle/>
          <a:p>
            <a:r>
              <a:rPr lang="en-US" b="1" dirty="0">
                <a:latin typeface="Times" pitchFamily="18" charset="0"/>
              </a:rPr>
              <a:t>Early </a:t>
            </a:r>
            <a:r>
              <a:rPr lang="en-US" b="1" dirty="0" smtClean="0">
                <a:latin typeface="Times" pitchFamily="18" charset="0"/>
              </a:rPr>
              <a:t>Childhood (2-5 or 6years)</a:t>
            </a:r>
            <a:endParaRPr lang="en-US" dirty="0"/>
          </a:p>
        </p:txBody>
      </p:sp>
      <p:sp>
        <p:nvSpPr>
          <p:cNvPr id="3" name="Content Placeholder 2"/>
          <p:cNvSpPr>
            <a:spLocks noGrp="1"/>
          </p:cNvSpPr>
          <p:nvPr>
            <p:ph idx="1"/>
          </p:nvPr>
        </p:nvSpPr>
        <p:spPr>
          <a:xfrm>
            <a:off x="838200" y="796834"/>
            <a:ext cx="10515600" cy="5380129"/>
          </a:xfrm>
        </p:spPr>
        <p:txBody>
          <a:bodyPr>
            <a:noAutofit/>
          </a:bodyPr>
          <a:lstStyle/>
          <a:p>
            <a:pPr marL="0" indent="0">
              <a:buClr>
                <a:schemeClr val="tx2"/>
              </a:buClr>
              <a:buNone/>
            </a:pPr>
            <a:r>
              <a:rPr lang="en-US" sz="3600" dirty="0" smtClean="0">
                <a:latin typeface="Times New Roman" panose="02020603050405020304" pitchFamily="18" charset="0"/>
                <a:cs typeface="Times New Roman" panose="02020603050405020304" pitchFamily="18" charset="0"/>
              </a:rPr>
              <a:t>The stage is also known as Toddlers/Preschoolers</a:t>
            </a:r>
          </a:p>
          <a:p>
            <a:pPr>
              <a:buClr>
                <a:schemeClr val="tx2"/>
              </a:buClr>
            </a:pPr>
            <a:r>
              <a:rPr lang="en-US" sz="3600" dirty="0" smtClean="0">
                <a:latin typeface="Times New Roman" panose="02020603050405020304" pitchFamily="18" charset="0"/>
                <a:cs typeface="Times New Roman" panose="02020603050405020304" pitchFamily="18" charset="0"/>
              </a:rPr>
              <a:t>When </a:t>
            </a:r>
            <a:r>
              <a:rPr lang="en-US" sz="3600" dirty="0">
                <a:latin typeface="Times New Roman" panose="02020603050405020304" pitchFamily="18" charset="0"/>
                <a:cs typeface="Times New Roman" panose="02020603050405020304" pitchFamily="18" charset="0"/>
              </a:rPr>
              <a:t>a child takes the first step on his or her own, a new phase in development begins.  </a:t>
            </a:r>
            <a:endParaRPr lang="en-US" sz="3600" dirty="0" smtClean="0">
              <a:latin typeface="Times New Roman" panose="02020603050405020304" pitchFamily="18" charset="0"/>
              <a:cs typeface="Times New Roman" panose="02020603050405020304" pitchFamily="18" charset="0"/>
            </a:endParaRPr>
          </a:p>
          <a:p>
            <a:pPr>
              <a:buClr>
                <a:schemeClr val="tx2"/>
              </a:buClr>
              <a:buFont typeface="Wingdings" panose="05000000000000000000" pitchFamily="2" charset="2"/>
              <a:buChar char="v"/>
            </a:pPr>
            <a:r>
              <a:rPr lang="en-US" sz="3600" dirty="0" smtClean="0">
                <a:latin typeface="Times New Roman" panose="02020603050405020304" pitchFamily="18" charset="0"/>
                <a:cs typeface="Times New Roman" panose="02020603050405020304" pitchFamily="18" charset="0"/>
              </a:rPr>
              <a:t>At </a:t>
            </a:r>
            <a:r>
              <a:rPr lang="en-US" sz="3600" dirty="0">
                <a:latin typeface="Times New Roman" panose="02020603050405020304" pitchFamily="18" charset="0"/>
                <a:cs typeface="Times New Roman" panose="02020603050405020304" pitchFamily="18" charset="0"/>
              </a:rPr>
              <a:t>this stage children are now free to roam around their world.  It is a time for active exploration of their environment.  </a:t>
            </a:r>
            <a:endParaRPr lang="en-US" sz="3600" dirty="0" smtClean="0">
              <a:latin typeface="Times New Roman" panose="02020603050405020304" pitchFamily="18" charset="0"/>
              <a:cs typeface="Times New Roman" panose="02020603050405020304" pitchFamily="18" charset="0"/>
            </a:endParaRPr>
          </a:p>
          <a:p>
            <a:pPr>
              <a:buClr>
                <a:schemeClr val="tx2"/>
              </a:buClr>
            </a:pPr>
            <a:r>
              <a:rPr lang="en-US" sz="3600" dirty="0" smtClean="0">
                <a:latin typeface="Times New Roman" panose="02020603050405020304" pitchFamily="18" charset="0"/>
                <a:cs typeface="Times New Roman" panose="02020603050405020304" pitchFamily="18" charset="0"/>
              </a:rPr>
              <a:t>Language </a:t>
            </a:r>
            <a:r>
              <a:rPr lang="en-US" sz="3600" dirty="0">
                <a:latin typeface="Times New Roman" panose="02020603050405020304" pitchFamily="18" charset="0"/>
                <a:cs typeface="Times New Roman" panose="02020603050405020304" pitchFamily="18" charset="0"/>
              </a:rPr>
              <a:t>development takes major leaps which leads to learning the names of objects of interest, the ability to ask for things and as they discover their independent nature, yes, they develop the ability to say “NO!</a:t>
            </a:r>
            <a:endParaRPr lang="en-US" sz="3600" dirty="0" smtClean="0">
              <a:latin typeface="Times New Roman" panose="02020603050405020304" pitchFamily="18" charset="0"/>
              <a:cs typeface="Times New Roman" panose="02020603050405020304" pitchFamily="18" charset="0"/>
            </a:endParaRPr>
          </a:p>
          <a:p>
            <a:pPr>
              <a:buClr>
                <a:schemeClr val="tx2"/>
              </a:buClr>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03A0F97-E268-4F6E-9488-ADD9CACD675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4744992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201784"/>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744583"/>
            <a:ext cx="10515600" cy="5432380"/>
          </a:xfrm>
        </p:spPr>
        <p:txBody>
          <a:bodyPr>
            <a:noAutofit/>
          </a:bodyPr>
          <a:lstStyle/>
          <a:p>
            <a:pPr marL="0" indent="0">
              <a:buNone/>
            </a:pP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This is also a stage of rapid physical and intellectual development preparing these children for starting school which includes interacting cooperatively with peers while at the same time being able to compete physically and intellectually. </a:t>
            </a:r>
            <a:endParaRPr lang="en-US" sz="3600" dirty="0" smtClean="0">
              <a:latin typeface="Times New Roman" panose="02020603050405020304" pitchFamily="18" charset="0"/>
              <a:cs typeface="Times New Roman" panose="02020603050405020304" pitchFamily="18" charset="0"/>
            </a:endParaRPr>
          </a:p>
          <a:p>
            <a:pPr marL="0" indent="0">
              <a:buClr>
                <a:schemeClr val="tx2"/>
              </a:buClr>
              <a:buNone/>
            </a:pPr>
            <a:r>
              <a:rPr lang="en-US" sz="3600" dirty="0" smtClean="0">
                <a:latin typeface="Times New Roman" panose="02020603050405020304" pitchFamily="18" charset="0"/>
                <a:cs typeface="Times New Roman" panose="02020603050405020304" pitchFamily="18" charset="0"/>
              </a:rPr>
              <a:t>Therefore, the child</a:t>
            </a:r>
          </a:p>
          <a:p>
            <a:pPr>
              <a:buClr>
                <a:schemeClr val="tx2"/>
              </a:buClr>
            </a:pPr>
            <a:r>
              <a:rPr lang="en-US" sz="3600" dirty="0" smtClean="0">
                <a:latin typeface="Times New Roman" panose="02020603050405020304" pitchFamily="18" charset="0"/>
                <a:cs typeface="Times New Roman" panose="02020603050405020304" pitchFamily="18" charset="0"/>
              </a:rPr>
              <a:t>learn </a:t>
            </a:r>
            <a:r>
              <a:rPr lang="en-US" sz="3600" dirty="0">
                <a:latin typeface="Times New Roman" panose="02020603050405020304" pitchFamily="18" charset="0"/>
                <a:cs typeface="Times New Roman" panose="02020603050405020304" pitchFamily="18" charset="0"/>
              </a:rPr>
              <a:t>to become more self-sufficient</a:t>
            </a:r>
          </a:p>
          <a:p>
            <a:pPr>
              <a:buClr>
                <a:schemeClr val="tx2"/>
              </a:buClr>
            </a:pPr>
            <a:r>
              <a:rPr lang="en-US" sz="3600" dirty="0" smtClean="0">
                <a:latin typeface="Times New Roman" panose="02020603050405020304" pitchFamily="18" charset="0"/>
                <a:cs typeface="Times New Roman" panose="02020603050405020304" pitchFamily="18" charset="0"/>
              </a:rPr>
              <a:t>develop </a:t>
            </a:r>
            <a:r>
              <a:rPr lang="en-US" sz="3600" dirty="0">
                <a:latin typeface="Times New Roman" panose="02020603050405020304" pitchFamily="18" charset="0"/>
                <a:cs typeface="Times New Roman" panose="02020603050405020304" pitchFamily="18" charset="0"/>
              </a:rPr>
              <a:t>school readiness skills</a:t>
            </a:r>
          </a:p>
          <a:p>
            <a:pPr>
              <a:buClr>
                <a:schemeClr val="tx2"/>
              </a:buClr>
            </a:pPr>
            <a:r>
              <a:rPr lang="en-US" sz="3600" dirty="0" smtClean="0">
                <a:latin typeface="Times New Roman" panose="02020603050405020304" pitchFamily="18" charset="0"/>
                <a:cs typeface="Times New Roman" panose="02020603050405020304" pitchFamily="18" charset="0"/>
              </a:rPr>
              <a:t>spend </a:t>
            </a:r>
            <a:r>
              <a:rPr lang="en-US" sz="3600" dirty="0">
                <a:latin typeface="Times New Roman" panose="02020603050405020304" pitchFamily="18" charset="0"/>
                <a:cs typeface="Times New Roman" panose="02020603050405020304" pitchFamily="18" charset="0"/>
              </a:rPr>
              <a:t>many hours playing with peers</a:t>
            </a: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E6AD6A6-8FE3-43AB-BDB7-16067AFE5A7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3265902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5994083"/>
          </a:xfrm>
        </p:spPr>
        <p:txBody>
          <a:bodyPr>
            <a:noAutofit/>
          </a:bodyPr>
          <a:lstStyle/>
          <a:p>
            <a:pPr>
              <a:buNone/>
            </a:pPr>
            <a:r>
              <a:rPr lang="en-US" sz="3600" b="1" dirty="0">
                <a:latin typeface="Times New Roman" panose="02020603050405020304" pitchFamily="18" charset="0"/>
                <a:cs typeface="Times New Roman" panose="02020603050405020304" pitchFamily="18" charset="0"/>
              </a:rPr>
              <a:t>At 24 </a:t>
            </a:r>
            <a:r>
              <a:rPr lang="en-US" sz="3600" b="1" dirty="0" smtClean="0">
                <a:latin typeface="Times New Roman" panose="02020603050405020304" pitchFamily="18" charset="0"/>
                <a:cs typeface="Times New Roman" panose="02020603050405020304" pitchFamily="18" charset="0"/>
              </a:rPr>
              <a:t>months (2years)</a:t>
            </a:r>
            <a:endParaRPr lang="en-US" sz="36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Talks frequently.</a:t>
            </a:r>
          </a:p>
          <a:p>
            <a:r>
              <a:rPr lang="en-US" sz="3600" dirty="0">
                <a:latin typeface="Times New Roman" panose="02020603050405020304" pitchFamily="18" charset="0"/>
                <a:cs typeface="Times New Roman" panose="02020603050405020304" pitchFamily="18" charset="0"/>
              </a:rPr>
              <a:t>Can jump slow low objects.</a:t>
            </a:r>
          </a:p>
          <a:p>
            <a:pP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Can run without falling.</a:t>
            </a:r>
          </a:p>
          <a:p>
            <a:r>
              <a:rPr lang="en-US" sz="3600" dirty="0">
                <a:latin typeface="Times New Roman" panose="02020603050405020304" pitchFamily="18" charset="0"/>
                <a:cs typeface="Times New Roman" panose="02020603050405020304" pitchFamily="18" charset="0"/>
              </a:rPr>
              <a:t>Can recognize people in photographs or pictures.</a:t>
            </a:r>
          </a:p>
          <a:p>
            <a:r>
              <a:rPr lang="en-US" sz="3600" dirty="0">
                <a:latin typeface="Times New Roman" panose="02020603050405020304" pitchFamily="18" charset="0"/>
                <a:cs typeface="Times New Roman" panose="02020603050405020304" pitchFamily="18" charset="0"/>
              </a:rPr>
              <a:t>Can remove clothes but is unable to unbutton.</a:t>
            </a:r>
          </a:p>
          <a:p>
            <a:r>
              <a:rPr lang="en-US" sz="3600" dirty="0">
                <a:latin typeface="Times New Roman" panose="02020603050405020304" pitchFamily="18" charset="0"/>
                <a:cs typeface="Times New Roman" panose="02020603050405020304" pitchFamily="18" charset="0"/>
              </a:rPr>
              <a:t>Introduces self by name.</a:t>
            </a:r>
          </a:p>
          <a:p>
            <a:r>
              <a:rPr lang="en-US" sz="3600" dirty="0">
                <a:latin typeface="Times New Roman" panose="02020603050405020304" pitchFamily="18" charset="0"/>
                <a:cs typeface="Times New Roman" panose="02020603050405020304" pitchFamily="18" charset="0"/>
              </a:rPr>
              <a:t>Very curious thus prone to home accidents.</a:t>
            </a:r>
          </a:p>
          <a:p>
            <a:r>
              <a:rPr lang="en-US" sz="3600" dirty="0">
                <a:latin typeface="Times New Roman" panose="02020603050405020304" pitchFamily="18" charset="0"/>
                <a:cs typeface="Times New Roman" panose="02020603050405020304" pitchFamily="18" charset="0"/>
              </a:rPr>
              <a:t>Likes performing adult duties.</a:t>
            </a:r>
          </a:p>
          <a:p>
            <a:r>
              <a:rPr lang="en-US" sz="3600" dirty="0">
                <a:latin typeface="Times New Roman" panose="02020603050405020304" pitchFamily="18" charset="0"/>
                <a:cs typeface="Times New Roman" panose="02020603050405020304" pitchFamily="18" charset="0"/>
              </a:rPr>
              <a:t>Has 16 teeth, almost doubles birth length</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FB0C271-66B5-4B67-804B-246C602821C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2403333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766"/>
            <a:ext cx="10515600" cy="5602197"/>
          </a:xfrm>
        </p:spPr>
        <p:txBody>
          <a:bodyPr>
            <a:normAutofit/>
          </a:bodyPr>
          <a:lstStyle/>
          <a:p>
            <a:pPr>
              <a:buNone/>
            </a:pPr>
            <a:r>
              <a:rPr lang="en-US" sz="3600" b="1" dirty="0">
                <a:latin typeface="Times New Roman" panose="02020603050405020304" pitchFamily="18" charset="0"/>
                <a:cs typeface="Times New Roman" panose="02020603050405020304" pitchFamily="18" charset="0"/>
              </a:rPr>
              <a:t>At 30 </a:t>
            </a:r>
            <a:r>
              <a:rPr lang="en-US" sz="3600" b="1" dirty="0" smtClean="0">
                <a:latin typeface="Times New Roman" panose="02020603050405020304" pitchFamily="18" charset="0"/>
                <a:cs typeface="Times New Roman" panose="02020603050405020304" pitchFamily="18" charset="0"/>
              </a:rPr>
              <a:t>months (2yrs 6months)</a:t>
            </a:r>
            <a:endParaRPr lang="en-US" sz="36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Has 20 teeth.</a:t>
            </a:r>
          </a:p>
          <a:p>
            <a:r>
              <a:rPr lang="en-US" sz="3600" dirty="0">
                <a:latin typeface="Times New Roman" panose="02020603050405020304" pitchFamily="18" charset="0"/>
                <a:cs typeface="Times New Roman" panose="02020603050405020304" pitchFamily="18" charset="0"/>
              </a:rPr>
              <a:t>Has a strong ownership of toys</a:t>
            </a:r>
          </a:p>
          <a:p>
            <a:r>
              <a:rPr lang="en-US" sz="3600" dirty="0">
                <a:latin typeface="Times New Roman" panose="02020603050405020304" pitchFamily="18" charset="0"/>
                <a:cs typeface="Times New Roman" panose="02020603050405020304" pitchFamily="18" charset="0"/>
              </a:rPr>
              <a:t>Can hold pen with fingers</a:t>
            </a:r>
          </a:p>
          <a:p>
            <a:r>
              <a:rPr lang="en-US" sz="3600" dirty="0">
                <a:latin typeface="Times New Roman" panose="02020603050405020304" pitchFamily="18" charset="0"/>
                <a:cs typeface="Times New Roman" panose="02020603050405020304" pitchFamily="18" charset="0"/>
              </a:rPr>
              <a:t>Knows names of both parents</a:t>
            </a:r>
          </a:p>
          <a:p>
            <a:r>
              <a:rPr lang="en-US" sz="3600" dirty="0">
                <a:latin typeface="Times New Roman" panose="02020603050405020304" pitchFamily="18" charset="0"/>
                <a:cs typeface="Times New Roman" panose="02020603050405020304" pitchFamily="18" charset="0"/>
              </a:rPr>
              <a:t>Likes clearing the table after meals and they can walk on tip-toe</a:t>
            </a:r>
          </a:p>
          <a:p>
            <a:r>
              <a:rPr lang="en-US" sz="3600" dirty="0">
                <a:latin typeface="Times New Roman" panose="02020603050405020304" pitchFamily="18" charset="0"/>
                <a:cs typeface="Times New Roman" panose="02020603050405020304" pitchFamily="18" charset="0"/>
              </a:rPr>
              <a:t>Like going to places with the parents</a:t>
            </a:r>
          </a:p>
          <a:p>
            <a:pPr>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DC1ECC7-C797-4115-9272-DE7C0906234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8390250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6572"/>
            <a:ext cx="10515600" cy="5850392"/>
          </a:xfrm>
        </p:spPr>
        <p:txBody>
          <a:bodyPr>
            <a:noAutofit/>
          </a:bodyPr>
          <a:lstStyle/>
          <a:p>
            <a:pPr>
              <a:buNone/>
            </a:pPr>
            <a:r>
              <a:rPr lang="en-US" sz="3200" b="1" dirty="0">
                <a:latin typeface="Times New Roman" panose="02020603050405020304" pitchFamily="18" charset="0"/>
                <a:cs typeface="Times New Roman" panose="02020603050405020304" pitchFamily="18" charset="0"/>
              </a:rPr>
              <a:t>At 36 </a:t>
            </a:r>
            <a:r>
              <a:rPr lang="en-US" sz="3200" b="1" dirty="0" smtClean="0">
                <a:latin typeface="Times New Roman" panose="02020603050405020304" pitchFamily="18" charset="0"/>
                <a:cs typeface="Times New Roman" panose="02020603050405020304" pitchFamily="18" charset="0"/>
              </a:rPr>
              <a:t>months (3years)</a:t>
            </a:r>
            <a:endParaRPr lang="en-US"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Can pedal a cycle</a:t>
            </a:r>
          </a:p>
          <a:p>
            <a:r>
              <a:rPr lang="en-US" sz="3200" dirty="0">
                <a:latin typeface="Times New Roman" panose="02020603050405020304" pitchFamily="18" charset="0"/>
                <a:cs typeface="Times New Roman" panose="02020603050405020304" pitchFamily="18" charset="0"/>
              </a:rPr>
              <a:t>Can dress self button and unbuttoning clothes</a:t>
            </a:r>
          </a:p>
          <a:p>
            <a:r>
              <a:rPr lang="en-US" sz="3200" dirty="0">
                <a:latin typeface="Times New Roman" panose="02020603050405020304" pitchFamily="18" charset="0"/>
                <a:cs typeface="Times New Roman" panose="02020603050405020304" pitchFamily="18" charset="0"/>
              </a:rPr>
              <a:t>Can go to the toilet alone</a:t>
            </a:r>
          </a:p>
          <a:p>
            <a:r>
              <a:rPr lang="en-US" sz="3200" dirty="0">
                <a:latin typeface="Times New Roman" panose="02020603050405020304" pitchFamily="18" charset="0"/>
                <a:cs typeface="Times New Roman" panose="02020603050405020304" pitchFamily="18" charset="0"/>
              </a:rPr>
              <a:t>Can carry breakable things without breaking them</a:t>
            </a:r>
          </a:p>
          <a:p>
            <a:r>
              <a:rPr lang="en-US" sz="3200" dirty="0">
                <a:latin typeface="Times New Roman" panose="02020603050405020304" pitchFamily="18" charset="0"/>
                <a:cs typeface="Times New Roman" panose="02020603050405020304" pitchFamily="18" charset="0"/>
              </a:rPr>
              <a:t>Identifies their sex and those of others</a:t>
            </a:r>
          </a:p>
          <a:p>
            <a:r>
              <a:rPr lang="en-US" sz="3200" dirty="0">
                <a:latin typeface="Times New Roman" panose="02020603050405020304" pitchFamily="18" charset="0"/>
                <a:cs typeface="Times New Roman" panose="02020603050405020304" pitchFamily="18" charset="0"/>
              </a:rPr>
              <a:t>Can talk using plurals</a:t>
            </a:r>
          </a:p>
          <a:p>
            <a:r>
              <a:rPr lang="en-US" sz="3200" dirty="0">
                <a:latin typeface="Times New Roman" panose="02020603050405020304" pitchFamily="18" charset="0"/>
                <a:cs typeface="Times New Roman" panose="02020603050405020304" pitchFamily="18" charset="0"/>
              </a:rPr>
              <a:t>Very inquisitive</a:t>
            </a:r>
          </a:p>
          <a:p>
            <a:r>
              <a:rPr lang="en-US" sz="3200" dirty="0">
                <a:latin typeface="Times New Roman" panose="02020603050405020304" pitchFamily="18" charset="0"/>
                <a:cs typeface="Times New Roman" panose="02020603050405020304" pitchFamily="18" charset="0"/>
              </a:rPr>
              <a:t>Can learn second language very fast.</a:t>
            </a:r>
          </a:p>
          <a:p>
            <a:r>
              <a:rPr lang="en-US" sz="3200" dirty="0">
                <a:latin typeface="Times New Roman" panose="02020603050405020304" pitchFamily="18" charset="0"/>
                <a:cs typeface="Times New Roman" panose="02020603050405020304" pitchFamily="18" charset="0"/>
              </a:rPr>
              <a:t>Can start schooling</a:t>
            </a:r>
          </a:p>
          <a:p>
            <a:r>
              <a:rPr lang="en-US" sz="3200" dirty="0">
                <a:latin typeface="Times New Roman" panose="02020603050405020304" pitchFamily="18" charset="0"/>
                <a:cs typeface="Times New Roman" panose="02020603050405020304" pitchFamily="18" charset="0"/>
              </a:rPr>
              <a:t>Can wash their hands and eat without spilling. Like using one hand</a:t>
            </a: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863CBFB-3E68-4261-A9A0-02E024983B3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954330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456841"/>
            <a:ext cx="10515600" cy="4720122"/>
          </a:xfrm>
        </p:spPr>
        <p:txBody>
          <a:bodyPr>
            <a:noAutofit/>
          </a:bodyPr>
          <a:lstStyle/>
          <a:p>
            <a:r>
              <a:rPr lang="en-US" sz="4000" b="1" dirty="0">
                <a:latin typeface="Times New Roman" panose="02020603050405020304" pitchFamily="18" charset="0"/>
                <a:cs typeface="Times New Roman" panose="02020603050405020304" pitchFamily="18" charset="0"/>
              </a:rPr>
              <a:t>Behaviorism</a:t>
            </a:r>
            <a:r>
              <a:rPr lang="en-US" sz="4000" dirty="0">
                <a:latin typeface="Times New Roman" panose="02020603050405020304" pitchFamily="18" charset="0"/>
                <a:cs typeface="Times New Roman" panose="02020603050405020304" pitchFamily="18" charset="0"/>
              </a:rPr>
              <a:t> -A school of psychology that emphasis the process of learning and measuring behavior.</a:t>
            </a:r>
          </a:p>
          <a:p>
            <a:r>
              <a:rPr lang="en-US" sz="4000" b="1" dirty="0" smtClean="0">
                <a:latin typeface="Times New Roman" panose="02020603050405020304" pitchFamily="18" charset="0"/>
                <a:cs typeface="Times New Roman" panose="02020603050405020304" pitchFamily="18" charset="0"/>
              </a:rPr>
              <a:t>Perception</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Process of organizing, interpreting  information  received  from outside world.</a:t>
            </a:r>
          </a:p>
          <a:p>
            <a:endParaRPr lang="en-US" sz="4000" dirty="0"/>
          </a:p>
        </p:txBody>
      </p:sp>
      <p:sp>
        <p:nvSpPr>
          <p:cNvPr id="4" name="Date Placeholder 3"/>
          <p:cNvSpPr>
            <a:spLocks noGrp="1"/>
          </p:cNvSpPr>
          <p:nvPr>
            <p:ph type="dt" sz="half" idx="10"/>
          </p:nvPr>
        </p:nvSpPr>
        <p:spPr/>
        <p:txBody>
          <a:bodyPr/>
          <a:lstStyle/>
          <a:p>
            <a:fld id="{FDCFEF72-2B2C-40E4-B814-E610594CFCC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0177519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6292"/>
          </a:xfrm>
        </p:spPr>
        <p:txBody>
          <a:bodyPr>
            <a:normAutofit fontScale="90000"/>
          </a:bodyPr>
          <a:lstStyle/>
          <a:p>
            <a:r>
              <a:rPr lang="en-US" b="1" dirty="0"/>
              <a:t>At 42 months ( 3years 6months)</a:t>
            </a:r>
            <a:br>
              <a:rPr lang="en-US" b="1" dirty="0"/>
            </a:br>
            <a:endParaRPr lang="en-US" dirty="0"/>
          </a:p>
        </p:txBody>
      </p:sp>
      <p:sp>
        <p:nvSpPr>
          <p:cNvPr id="3" name="Content Placeholder 2"/>
          <p:cNvSpPr>
            <a:spLocks noGrp="1"/>
          </p:cNvSpPr>
          <p:nvPr>
            <p:ph idx="1"/>
          </p:nvPr>
        </p:nvSpPr>
        <p:spPr>
          <a:xfrm>
            <a:off x="838200" y="1541418"/>
            <a:ext cx="10515600" cy="4635545"/>
          </a:xfrm>
        </p:spPr>
        <p:txBody>
          <a:bodyPr>
            <a:normAutofit/>
          </a:bodyPr>
          <a:lstStyle/>
          <a:p>
            <a:r>
              <a:rPr lang="en-US" sz="3600" dirty="0" smtClean="0">
                <a:latin typeface="Times New Roman" panose="02020603050405020304" pitchFamily="18" charset="0"/>
                <a:cs typeface="Times New Roman" panose="02020603050405020304" pitchFamily="18" charset="0"/>
              </a:rPr>
              <a:t>Can </a:t>
            </a:r>
            <a:r>
              <a:rPr lang="en-US" sz="3600" dirty="0">
                <a:latin typeface="Times New Roman" panose="02020603050405020304" pitchFamily="18" charset="0"/>
                <a:cs typeface="Times New Roman" panose="02020603050405020304" pitchFamily="18" charset="0"/>
              </a:rPr>
              <a:t>stand on one foot</a:t>
            </a:r>
          </a:p>
          <a:p>
            <a:r>
              <a:rPr lang="en-US" sz="3600" dirty="0">
                <a:latin typeface="Times New Roman" panose="02020603050405020304" pitchFamily="18" charset="0"/>
                <a:cs typeface="Times New Roman" panose="02020603050405020304" pitchFamily="18" charset="0"/>
              </a:rPr>
              <a:t>Is able to use preposition such as; over, under, out, in</a:t>
            </a:r>
          </a:p>
          <a:p>
            <a:r>
              <a:rPr lang="en-US" sz="3600" dirty="0">
                <a:latin typeface="Times New Roman" panose="02020603050405020304" pitchFamily="18" charset="0"/>
                <a:cs typeface="Times New Roman" panose="02020603050405020304" pitchFamily="18" charset="0"/>
              </a:rPr>
              <a:t>Is able to associate with other children</a:t>
            </a:r>
          </a:p>
          <a:p>
            <a:r>
              <a:rPr lang="en-US" sz="3600" dirty="0">
                <a:latin typeface="Times New Roman" panose="02020603050405020304" pitchFamily="18" charset="0"/>
                <a:cs typeface="Times New Roman" panose="02020603050405020304" pitchFamily="18" charset="0"/>
              </a:rPr>
              <a:t>Can brush teeth</a:t>
            </a:r>
          </a:p>
          <a:p>
            <a:r>
              <a:rPr lang="en-US" sz="3600" dirty="0">
                <a:latin typeface="Times New Roman" panose="02020603050405020304" pitchFamily="18" charset="0"/>
                <a:cs typeface="Times New Roman" panose="02020603050405020304" pitchFamily="18" charset="0"/>
              </a:rPr>
              <a:t>Can wash hands and face</a:t>
            </a:r>
          </a:p>
          <a:p>
            <a:pPr>
              <a:buNone/>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B701128-CA52-4CC7-AAE6-F2A41DDD540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1633470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703"/>
            <a:ext cx="10515600" cy="5615260"/>
          </a:xfrm>
        </p:spPr>
        <p:txBody>
          <a:bodyPr>
            <a:normAutofit/>
          </a:bodyPr>
          <a:lstStyle/>
          <a:p>
            <a:pPr>
              <a:buNone/>
            </a:pPr>
            <a:r>
              <a:rPr lang="en-US" sz="3600" b="1" dirty="0">
                <a:latin typeface="Times New Roman" panose="02020603050405020304" pitchFamily="18" charset="0"/>
                <a:cs typeface="Times New Roman" panose="02020603050405020304" pitchFamily="18" charset="0"/>
              </a:rPr>
              <a:t>At 48 </a:t>
            </a:r>
            <a:r>
              <a:rPr lang="en-US" sz="3600" b="1" dirty="0" smtClean="0">
                <a:latin typeface="Times New Roman" panose="02020603050405020304" pitchFamily="18" charset="0"/>
                <a:cs typeface="Times New Roman" panose="02020603050405020304" pitchFamily="18" charset="0"/>
              </a:rPr>
              <a:t>months  (4years)</a:t>
            </a:r>
            <a:endParaRPr lang="en-US" sz="3600" b="1"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Is in nursery school</a:t>
            </a:r>
          </a:p>
          <a:p>
            <a:r>
              <a:rPr lang="en-US" sz="3600" dirty="0">
                <a:latin typeface="Times New Roman" panose="02020603050405020304" pitchFamily="18" charset="0"/>
                <a:cs typeface="Times New Roman" panose="02020603050405020304" pitchFamily="18" charset="0"/>
              </a:rPr>
              <a:t>Height of about 120cm</a:t>
            </a:r>
          </a:p>
          <a:p>
            <a:r>
              <a:rPr lang="en-US" sz="3600" dirty="0">
                <a:latin typeface="Times New Roman" panose="02020603050405020304" pitchFamily="18" charset="0"/>
                <a:cs typeface="Times New Roman" panose="02020603050405020304" pitchFamily="18" charset="0"/>
              </a:rPr>
              <a:t>Expected weight is 21kg</a:t>
            </a:r>
          </a:p>
          <a:p>
            <a:r>
              <a:rPr lang="en-US" sz="3600" dirty="0">
                <a:latin typeface="Times New Roman" panose="02020603050405020304" pitchFamily="18" charset="0"/>
                <a:cs typeface="Times New Roman" panose="02020603050405020304" pitchFamily="18" charset="0"/>
              </a:rPr>
              <a:t>Can do skipping</a:t>
            </a:r>
          </a:p>
          <a:p>
            <a:r>
              <a:rPr lang="en-US" sz="3600" dirty="0">
                <a:latin typeface="Times New Roman" panose="02020603050405020304" pitchFamily="18" charset="0"/>
                <a:cs typeface="Times New Roman" panose="02020603050405020304" pitchFamily="18" charset="0"/>
              </a:rPr>
              <a:t>Learns their identity in school</a:t>
            </a:r>
          </a:p>
          <a:p>
            <a:r>
              <a:rPr lang="en-US" sz="3600" dirty="0">
                <a:latin typeface="Times New Roman" panose="02020603050405020304" pitchFamily="18" charset="0"/>
                <a:cs typeface="Times New Roman" panose="02020603050405020304" pitchFamily="18" charset="0"/>
              </a:rPr>
              <a:t>Very inquisitive and likes exploring new things</a:t>
            </a:r>
          </a:p>
          <a:p>
            <a:r>
              <a:rPr lang="en-US" sz="3600" dirty="0">
                <a:latin typeface="Times New Roman" panose="02020603050405020304" pitchFamily="18" charset="0"/>
                <a:cs typeface="Times New Roman" panose="02020603050405020304" pitchFamily="18" charset="0"/>
              </a:rPr>
              <a:t>Can tie his shoe laces</a:t>
            </a:r>
          </a:p>
          <a:p>
            <a:r>
              <a:rPr lang="en-US" sz="3600" dirty="0">
                <a:latin typeface="Times New Roman" panose="02020603050405020304" pitchFamily="18" charset="0"/>
                <a:cs typeface="Times New Roman" panose="02020603050405020304" pitchFamily="18" charset="0"/>
              </a:rPr>
              <a:t>Can perform simple tasks at home</a:t>
            </a: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3218E92-EF74-4B66-8F93-EAAA102B3F4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7436840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503"/>
            <a:ext cx="10515600" cy="836023"/>
          </a:xfrm>
        </p:spPr>
        <p:txBody>
          <a:bodyPr>
            <a:normAutofit fontScale="90000"/>
          </a:bodyPr>
          <a:lstStyle/>
          <a:p>
            <a:r>
              <a:rPr lang="en-US" b="1" dirty="0">
                <a:latin typeface="Times" pitchFamily="18" charset="0"/>
              </a:rPr>
              <a:t>Middle and Late </a:t>
            </a:r>
            <a:r>
              <a:rPr lang="en-US" b="1" dirty="0" smtClean="0">
                <a:latin typeface="Times" pitchFamily="18" charset="0"/>
              </a:rPr>
              <a:t>Childhood-Latent stage </a:t>
            </a:r>
            <a:r>
              <a:rPr lang="en-US" sz="3600" b="1" dirty="0" smtClean="0">
                <a:latin typeface="Times" pitchFamily="18" charset="0"/>
              </a:rPr>
              <a:t>(6 to11)</a:t>
            </a:r>
            <a:endParaRPr lang="en-US" sz="3600" b="1" dirty="0"/>
          </a:p>
        </p:txBody>
      </p:sp>
      <p:sp>
        <p:nvSpPr>
          <p:cNvPr id="3" name="Content Placeholder 2"/>
          <p:cNvSpPr>
            <a:spLocks noGrp="1"/>
          </p:cNvSpPr>
          <p:nvPr>
            <p:ph idx="1"/>
          </p:nvPr>
        </p:nvSpPr>
        <p:spPr>
          <a:xfrm>
            <a:off x="838200" y="940526"/>
            <a:ext cx="10515600" cy="5236437"/>
          </a:xfrm>
        </p:spPr>
        <p:txBody>
          <a:bodyPr>
            <a:noAutofit/>
          </a:bodyPr>
          <a:lstStyle/>
          <a:p>
            <a:r>
              <a:rPr lang="en-US" sz="3600" dirty="0">
                <a:latin typeface="Times New Roman" panose="02020603050405020304" pitchFamily="18" charset="0"/>
                <a:cs typeface="Times New Roman" panose="02020603050405020304" pitchFamily="18" charset="0"/>
              </a:rPr>
              <a:t>No major emotional disturbances</a:t>
            </a:r>
          </a:p>
          <a:p>
            <a:r>
              <a:rPr lang="en-US" sz="3600" dirty="0">
                <a:latin typeface="Times New Roman" panose="02020603050405020304" pitchFamily="18" charset="0"/>
                <a:cs typeface="Times New Roman" panose="02020603050405020304" pitchFamily="18" charset="0"/>
              </a:rPr>
              <a:t>Has a feeling of </a:t>
            </a:r>
            <a:r>
              <a:rPr lang="en-US" sz="3600" dirty="0" smtClean="0">
                <a:latin typeface="Times New Roman" panose="02020603050405020304" pitchFamily="18" charset="0"/>
                <a:cs typeface="Times New Roman" panose="02020603050405020304" pitchFamily="18" charset="0"/>
              </a:rPr>
              <a:t>security</a:t>
            </a:r>
          </a:p>
          <a:p>
            <a:r>
              <a:rPr lang="en-US" sz="3600" dirty="0" smtClean="0">
                <a:latin typeface="Times New Roman" panose="02020603050405020304" pitchFamily="18" charset="0"/>
                <a:cs typeface="Times New Roman" panose="02020603050405020304" pitchFamily="18" charset="0"/>
              </a:rPr>
              <a:t>Period </a:t>
            </a:r>
            <a:r>
              <a:rPr lang="en-US" sz="3600" dirty="0">
                <a:latin typeface="Times New Roman" panose="02020603050405020304" pitchFamily="18" charset="0"/>
                <a:cs typeface="Times New Roman" panose="02020603050405020304" pitchFamily="18" charset="0"/>
              </a:rPr>
              <a:t>of slow </a:t>
            </a:r>
            <a:r>
              <a:rPr lang="en-US" sz="3600" dirty="0" smtClean="0">
                <a:latin typeface="Times New Roman" panose="02020603050405020304" pitchFamily="18" charset="0"/>
                <a:cs typeface="Times New Roman" panose="02020603050405020304" pitchFamily="18" charset="0"/>
              </a:rPr>
              <a:t>growth</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Child concentrates more on school and friends and likes imitating other children</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DDA2024-610A-466A-924E-09CA7940FFD4}"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4588952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09898"/>
          </a:xfrm>
        </p:spPr>
        <p:txBody>
          <a:bodyPr>
            <a:normAutofit/>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809898"/>
            <a:ext cx="10515600" cy="5367066"/>
          </a:xfrm>
        </p:spPr>
        <p:txBody>
          <a:bodyPr>
            <a:noAutofit/>
          </a:bodyPr>
          <a:lstStyle/>
          <a:p>
            <a:pPr>
              <a:buClr>
                <a:schemeClr val="tx2"/>
              </a:buClr>
            </a:pPr>
            <a:r>
              <a:rPr lang="en-US" sz="3600" dirty="0" smtClean="0">
                <a:latin typeface="Times New Roman" panose="02020603050405020304" pitchFamily="18" charset="0"/>
                <a:cs typeface="Times New Roman" panose="02020603050405020304" pitchFamily="18" charset="0"/>
              </a:rPr>
              <a:t> Children </a:t>
            </a:r>
            <a:r>
              <a:rPr lang="en-US" sz="3600" dirty="0">
                <a:latin typeface="Times New Roman" panose="02020603050405020304" pitchFamily="18" charset="0"/>
                <a:cs typeface="Times New Roman" panose="02020603050405020304" pitchFamily="18" charset="0"/>
              </a:rPr>
              <a:t>become gradually ready for more independence. Fundamental skills of reading, writing, and arithmetic are </a:t>
            </a:r>
            <a:r>
              <a:rPr lang="en-US" sz="3600" dirty="0" smtClean="0">
                <a:latin typeface="Times New Roman" panose="02020603050405020304" pitchFamily="18" charset="0"/>
                <a:cs typeface="Times New Roman" panose="02020603050405020304" pitchFamily="18" charset="0"/>
              </a:rPr>
              <a:t>mastered. </a:t>
            </a:r>
            <a:endParaRPr lang="en-US" sz="3600" dirty="0">
              <a:latin typeface="Times New Roman" panose="02020603050405020304" pitchFamily="18" charset="0"/>
              <a:cs typeface="Times New Roman" panose="02020603050405020304" pitchFamily="18" charset="0"/>
            </a:endParaRPr>
          </a:p>
          <a:p>
            <a:pPr>
              <a:buClr>
                <a:schemeClr val="tx2"/>
              </a:buClr>
            </a:pPr>
            <a:r>
              <a:rPr lang="en-US" sz="3600" dirty="0">
                <a:latin typeface="Times New Roman" panose="02020603050405020304" pitchFamily="18" charset="0"/>
                <a:cs typeface="Times New Roman" panose="02020603050405020304" pitchFamily="18" charset="0"/>
              </a:rPr>
              <a:t>As children struggle with these important tasks parents must be able to provide praise and encouragement for achievement but parents must also be able to allow them to sometimes experience the natural consequences for their behavior or provide logical consequences to help them learn from mistakes.</a:t>
            </a:r>
          </a:p>
          <a:p>
            <a:pPr>
              <a:buClr>
                <a:schemeClr val="tx2"/>
              </a:buClr>
            </a:pPr>
            <a:r>
              <a:rPr lang="en-US" sz="3600" dirty="0">
                <a:latin typeface="Times New Roman" panose="02020603050405020304" pitchFamily="18" charset="0"/>
                <a:cs typeface="Times New Roman" panose="02020603050405020304" pitchFamily="18" charset="0"/>
              </a:rPr>
              <a:t>Child is formally exposed to larger world and its culture</a:t>
            </a:r>
          </a:p>
          <a:p>
            <a:endParaRPr lang="en-US" sz="3600" dirty="0"/>
          </a:p>
        </p:txBody>
      </p:sp>
      <p:sp>
        <p:nvSpPr>
          <p:cNvPr id="4" name="Date Placeholder 3"/>
          <p:cNvSpPr>
            <a:spLocks noGrp="1"/>
          </p:cNvSpPr>
          <p:nvPr>
            <p:ph type="dt" sz="half" idx="10"/>
          </p:nvPr>
        </p:nvSpPr>
        <p:spPr/>
        <p:txBody>
          <a:bodyPr/>
          <a:lstStyle/>
          <a:p>
            <a:fld id="{1EC7EEC9-FEE9-4B61-9C7E-17DA04ACA8CC}"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8242754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1"/>
            <a:ext cx="10515600" cy="770709"/>
          </a:xfrm>
        </p:spPr>
        <p:txBody>
          <a:bodyPr>
            <a:noAutofit/>
          </a:bodyPr>
          <a:lstStyle/>
          <a:p>
            <a:r>
              <a:rPr lang="en-US" b="1" dirty="0" smtClean="0">
                <a:latin typeface="Times New Roman" panose="02020603050405020304" pitchFamily="18" charset="0"/>
                <a:cs typeface="Times New Roman" panose="02020603050405020304" pitchFamily="18" charset="0"/>
              </a:rPr>
              <a:t>Adolescence/Teenagers (13 </a:t>
            </a: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18 or 22 years</a:t>
            </a:r>
            <a:r>
              <a:rPr lang="en-US" b="1" dirty="0">
                <a:latin typeface="Times New Roman" panose="02020603050405020304" pitchFamily="18" charset="0"/>
                <a:cs typeface="Times New Roman" panose="02020603050405020304" pitchFamily="18" charset="0"/>
              </a:rPr>
              <a:t>)</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05394"/>
            <a:ext cx="10515600" cy="5471569"/>
          </a:xfrm>
        </p:spPr>
        <p:txBody>
          <a:bodyPr>
            <a:noAutofit/>
          </a:bodyPr>
          <a:lstStyle/>
          <a:p>
            <a:pPr>
              <a:buClr>
                <a:schemeClr val="tx2"/>
              </a:buClr>
            </a:pPr>
            <a:r>
              <a:rPr lang="en-US" sz="3600" dirty="0">
                <a:latin typeface="Times New Roman" panose="02020603050405020304" pitchFamily="18" charset="0"/>
                <a:cs typeface="Times New Roman" panose="02020603050405020304" pitchFamily="18" charset="0"/>
              </a:rPr>
              <a:t>Begins with rapid physical changes</a:t>
            </a:r>
            <a:r>
              <a:rPr lang="en-US" sz="3600" dirty="0" smtClean="0">
                <a:latin typeface="Times New Roman" panose="02020603050405020304" pitchFamily="18" charset="0"/>
                <a:cs typeface="Times New Roman" panose="02020603050405020304" pitchFamily="18" charset="0"/>
              </a:rPr>
              <a:t>.</a:t>
            </a:r>
            <a:r>
              <a:rPr lang="en-US" sz="3600" dirty="0">
                <a:latin typeface="Times New Roman" panose="02020603050405020304" pitchFamily="18" charset="0"/>
                <a:cs typeface="Times New Roman" panose="02020603050405020304" pitchFamily="18" charset="0"/>
              </a:rPr>
              <a:t> </a:t>
            </a:r>
            <a:endParaRPr lang="en-US" sz="3600" dirty="0" smtClean="0">
              <a:latin typeface="Times New Roman" panose="02020603050405020304" pitchFamily="18" charset="0"/>
              <a:cs typeface="Times New Roman" panose="02020603050405020304" pitchFamily="18" charset="0"/>
            </a:endParaRPr>
          </a:p>
          <a:p>
            <a:pPr>
              <a:buClr>
                <a:schemeClr val="tx2"/>
              </a:buClr>
            </a:pPr>
            <a:r>
              <a:rPr lang="en-US" sz="3600" dirty="0" smtClean="0">
                <a:latin typeface="Times New Roman" panose="02020603050405020304" pitchFamily="18" charset="0"/>
                <a:cs typeface="Times New Roman" panose="02020603050405020304" pitchFamily="18" charset="0"/>
              </a:rPr>
              <a:t>Pursuit </a:t>
            </a:r>
            <a:r>
              <a:rPr lang="en-US" sz="3600" dirty="0">
                <a:latin typeface="Times New Roman" panose="02020603050405020304" pitchFamily="18" charset="0"/>
                <a:cs typeface="Times New Roman" panose="02020603050405020304" pitchFamily="18" charset="0"/>
              </a:rPr>
              <a:t>of independence and identity are </a:t>
            </a:r>
            <a:r>
              <a:rPr lang="en-US" sz="3600" dirty="0" smtClean="0">
                <a:latin typeface="Times New Roman" panose="02020603050405020304" pitchFamily="18" charset="0"/>
                <a:cs typeface="Times New Roman" panose="02020603050405020304" pitchFamily="18" charset="0"/>
              </a:rPr>
              <a:t>prominent </a:t>
            </a:r>
          </a:p>
          <a:p>
            <a:pPr>
              <a:buClr>
                <a:schemeClr val="tx2"/>
              </a:buClr>
            </a:pPr>
            <a:r>
              <a:rPr lang="en-US" sz="3600" dirty="0" smtClean="0">
                <a:latin typeface="Times New Roman" panose="02020603050405020304" pitchFamily="18" charset="0"/>
                <a:cs typeface="Times New Roman" panose="02020603050405020304" pitchFamily="18" charset="0"/>
              </a:rPr>
              <a:t>It </a:t>
            </a:r>
            <a:r>
              <a:rPr lang="en-US" sz="3600" dirty="0">
                <a:latin typeface="Times New Roman" panose="02020603050405020304" pitchFamily="18" charset="0"/>
                <a:cs typeface="Times New Roman" panose="02020603050405020304" pitchFamily="18" charset="0"/>
              </a:rPr>
              <a:t>is a time to really begin defining ones self and realistically contemplating the future. </a:t>
            </a:r>
            <a:r>
              <a:rPr lang="en-US" sz="3600" dirty="0" smtClean="0">
                <a:latin typeface="Times New Roman" panose="02020603050405020304" pitchFamily="18" charset="0"/>
                <a:cs typeface="Times New Roman" panose="02020603050405020304" pitchFamily="18" charset="0"/>
              </a:rPr>
              <a:t>Thought </a:t>
            </a:r>
            <a:r>
              <a:rPr lang="en-US" sz="3600" dirty="0">
                <a:latin typeface="Times New Roman" panose="02020603050405020304" pitchFamily="18" charset="0"/>
                <a:cs typeface="Times New Roman" panose="02020603050405020304" pitchFamily="18" charset="0"/>
              </a:rPr>
              <a:t>is now more logical, abstract, and idealistic</a:t>
            </a:r>
          </a:p>
          <a:p>
            <a:pPr>
              <a:buClr>
                <a:schemeClr val="tx2"/>
              </a:buClr>
            </a:pPr>
            <a:r>
              <a:rPr lang="en-US" sz="3600" dirty="0">
                <a:latin typeface="Times New Roman" panose="02020603050405020304" pitchFamily="18" charset="0"/>
                <a:cs typeface="Times New Roman" panose="02020603050405020304" pitchFamily="18" charset="0"/>
              </a:rPr>
              <a:t> Skill development is accelerated to prepare for college or job training programs.  Talents are perfected.  Social skills are honed and relationships take on more of a serious nature.  </a:t>
            </a:r>
            <a:endParaRPr lang="en-US" sz="3600" dirty="0" smtClean="0">
              <a:latin typeface="Times New Roman" panose="02020603050405020304" pitchFamily="18" charset="0"/>
              <a:cs typeface="Times New Roman" panose="02020603050405020304" pitchFamily="18" charset="0"/>
            </a:endParaRPr>
          </a:p>
          <a:p>
            <a:pPr>
              <a:buClr>
                <a:schemeClr val="tx2"/>
              </a:buClr>
            </a:pPr>
            <a:r>
              <a:rPr lang="en-US" sz="3600" dirty="0" smtClean="0">
                <a:latin typeface="Times New Roman" panose="02020603050405020304" pitchFamily="18" charset="0"/>
                <a:cs typeface="Times New Roman" panose="02020603050405020304" pitchFamily="18" charset="0"/>
              </a:rPr>
              <a:t>Peer </a:t>
            </a:r>
            <a:r>
              <a:rPr lang="en-US" sz="3600" dirty="0">
                <a:latin typeface="Times New Roman" panose="02020603050405020304" pitchFamily="18" charset="0"/>
                <a:cs typeface="Times New Roman" panose="02020603050405020304" pitchFamily="18" charset="0"/>
              </a:rPr>
              <a:t>pressure is at its max and in today’s teen society there are more tempting sidetracks than ever.</a:t>
            </a:r>
          </a:p>
          <a:p>
            <a:pPr marL="0" indent="0">
              <a:buClr>
                <a:schemeClr val="tx2"/>
              </a:buClr>
              <a:buNone/>
            </a:pPr>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6A11A78-3585-4182-805C-FF2C808E36B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6798670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txBody>
          <a:bodyPr/>
          <a:lstStyle/>
          <a:p>
            <a:r>
              <a:rPr lang="en-US" b="1" dirty="0">
                <a:latin typeface="Times" pitchFamily="18" charset="0"/>
              </a:rPr>
              <a:t>Early </a:t>
            </a:r>
            <a:r>
              <a:rPr lang="en-US" b="1" dirty="0" smtClean="0">
                <a:latin typeface="Times" pitchFamily="18" charset="0"/>
              </a:rPr>
              <a:t>Adulthood  (23-39 years)</a:t>
            </a:r>
            <a:endParaRPr lang="en-US" dirty="0"/>
          </a:p>
        </p:txBody>
      </p:sp>
      <p:sp>
        <p:nvSpPr>
          <p:cNvPr id="3" name="Content Placeholder 2"/>
          <p:cNvSpPr>
            <a:spLocks noGrp="1"/>
          </p:cNvSpPr>
          <p:nvPr>
            <p:ph idx="1"/>
          </p:nvPr>
        </p:nvSpPr>
        <p:spPr>
          <a:xfrm>
            <a:off x="838200" y="1528354"/>
            <a:ext cx="10515600" cy="4648609"/>
          </a:xfrm>
        </p:spPr>
        <p:txBody>
          <a:bodyPr>
            <a:normAutofit/>
          </a:bodyPr>
          <a:lstStyle/>
          <a:p>
            <a:pPr>
              <a:buClr>
                <a:schemeClr val="tx2"/>
              </a:buClr>
            </a:pPr>
            <a:r>
              <a:rPr lang="en-US" sz="3600" dirty="0">
                <a:latin typeface="Times New Roman" panose="02020603050405020304" pitchFamily="18" charset="0"/>
                <a:cs typeface="Times New Roman" panose="02020603050405020304" pitchFamily="18" charset="0"/>
              </a:rPr>
              <a:t>The developmental period beginning in the late teens or early twenties and lasting through the thirties</a:t>
            </a:r>
          </a:p>
          <a:p>
            <a:pPr>
              <a:buClr>
                <a:schemeClr val="tx2"/>
              </a:buClr>
            </a:pPr>
            <a:r>
              <a:rPr lang="en-US" sz="3600" dirty="0">
                <a:latin typeface="Times New Roman" panose="02020603050405020304" pitchFamily="18" charset="0"/>
                <a:cs typeface="Times New Roman" panose="02020603050405020304" pitchFamily="18" charset="0"/>
              </a:rPr>
              <a:t>A time of establishing personal and economic independence</a:t>
            </a:r>
          </a:p>
          <a:p>
            <a:pPr>
              <a:buClr>
                <a:schemeClr val="tx2"/>
              </a:buClr>
            </a:pPr>
            <a:r>
              <a:rPr lang="en-US" sz="3600" dirty="0">
                <a:latin typeface="Times New Roman" panose="02020603050405020304" pitchFamily="18" charset="0"/>
                <a:cs typeface="Times New Roman" panose="02020603050405020304" pitchFamily="18" charset="0"/>
              </a:rPr>
              <a:t>Also a time of career development</a:t>
            </a:r>
          </a:p>
          <a:p>
            <a:pPr>
              <a:buClr>
                <a:schemeClr val="tx2"/>
              </a:buClr>
            </a:pPr>
            <a:r>
              <a:rPr lang="en-US" sz="3600" dirty="0">
                <a:latin typeface="Times New Roman" panose="02020603050405020304" pitchFamily="18" charset="0"/>
                <a:cs typeface="Times New Roman" panose="02020603050405020304" pitchFamily="18" charset="0"/>
              </a:rPr>
              <a:t>Early adults select a mate, start a family, and rear children</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D88A96-2CAA-440D-83F7-D4AD0D460C8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5960459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pitchFamily="18" charset="0"/>
              </a:rPr>
              <a:t>Middle </a:t>
            </a:r>
            <a:r>
              <a:rPr lang="en-US" b="1" dirty="0" smtClean="0">
                <a:latin typeface="Times" pitchFamily="18" charset="0"/>
              </a:rPr>
              <a:t>Adulthood (40-60 years)</a:t>
            </a:r>
            <a:endParaRPr lang="en-US" dirty="0"/>
          </a:p>
        </p:txBody>
      </p:sp>
      <p:sp>
        <p:nvSpPr>
          <p:cNvPr id="3" name="Content Placeholder 2"/>
          <p:cNvSpPr>
            <a:spLocks noGrp="1"/>
          </p:cNvSpPr>
          <p:nvPr>
            <p:ph idx="1"/>
          </p:nvPr>
        </p:nvSpPr>
        <p:spPr>
          <a:xfrm>
            <a:off x="838200" y="1423851"/>
            <a:ext cx="10515600" cy="4753112"/>
          </a:xfrm>
        </p:spPr>
        <p:txBody>
          <a:bodyPr>
            <a:noAutofit/>
          </a:bodyPr>
          <a:lstStyle/>
          <a:p>
            <a:pPr>
              <a:buClr>
                <a:schemeClr val="tx2"/>
              </a:buClr>
            </a:pPr>
            <a:r>
              <a:rPr lang="en-US" sz="3600" dirty="0">
                <a:latin typeface="Times New Roman" panose="02020603050405020304" pitchFamily="18" charset="0"/>
                <a:cs typeface="Times New Roman" panose="02020603050405020304" pitchFamily="18" charset="0"/>
              </a:rPr>
              <a:t>The developmental period beginning around 40 years of age and extending to about 60</a:t>
            </a:r>
          </a:p>
          <a:p>
            <a:pPr>
              <a:buClr>
                <a:schemeClr val="tx2"/>
              </a:buClr>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A time of expanding personal and social involvement and responsibility</a:t>
            </a:r>
          </a:p>
          <a:p>
            <a:pPr>
              <a:buClr>
                <a:schemeClr val="tx2"/>
              </a:buClr>
            </a:pPr>
            <a:r>
              <a:rPr lang="en-US" sz="3600" dirty="0">
                <a:latin typeface="Times New Roman" panose="02020603050405020304" pitchFamily="18" charset="0"/>
                <a:cs typeface="Times New Roman" panose="02020603050405020304" pitchFamily="18" charset="0"/>
              </a:rPr>
              <a:t>Also a time of assisting the next generation in becoming competent</a:t>
            </a:r>
          </a:p>
          <a:p>
            <a:pPr>
              <a:buClr>
                <a:schemeClr val="tx2"/>
              </a:buClr>
            </a:pPr>
            <a:r>
              <a:rPr lang="en-US" sz="3600" dirty="0">
                <a:latin typeface="Times New Roman" panose="02020603050405020304" pitchFamily="18" charset="0"/>
                <a:cs typeface="Times New Roman" panose="02020603050405020304" pitchFamily="18" charset="0"/>
              </a:rPr>
              <a:t>Middle adults reach and maintain satisfaction in a career</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8C884C3-0832-4FC6-B97A-4DA11A2BEFDC}"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2464449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pitchFamily="18" charset="0"/>
              </a:rPr>
              <a:t>Late </a:t>
            </a:r>
            <a:r>
              <a:rPr lang="en-US" b="1" dirty="0" smtClean="0">
                <a:latin typeface="Times" pitchFamily="18" charset="0"/>
              </a:rPr>
              <a:t>Adulthood  (60 years plus)</a:t>
            </a:r>
            <a:endParaRPr lang="en-US" dirty="0"/>
          </a:p>
        </p:txBody>
      </p:sp>
      <p:sp>
        <p:nvSpPr>
          <p:cNvPr id="3" name="Content Placeholder 2"/>
          <p:cNvSpPr>
            <a:spLocks noGrp="1"/>
          </p:cNvSpPr>
          <p:nvPr>
            <p:ph idx="1"/>
          </p:nvPr>
        </p:nvSpPr>
        <p:spPr>
          <a:xfrm>
            <a:off x="838200" y="1534332"/>
            <a:ext cx="10515600" cy="4642631"/>
          </a:xfrm>
        </p:spPr>
        <p:txBody>
          <a:bodyPr>
            <a:normAutofit/>
          </a:bodyPr>
          <a:lstStyle/>
          <a:p>
            <a:pPr>
              <a:buClr>
                <a:schemeClr val="tx2"/>
              </a:buClr>
            </a:pPr>
            <a:r>
              <a:rPr lang="en-US" sz="3600" dirty="0">
                <a:latin typeface="Times" pitchFamily="18" charset="0"/>
              </a:rPr>
              <a:t>The developmental period beginning in the sixties or seventies and lasting until death</a:t>
            </a:r>
          </a:p>
          <a:p>
            <a:pPr>
              <a:buClr>
                <a:schemeClr val="tx2"/>
              </a:buClr>
            </a:pPr>
            <a:r>
              <a:rPr lang="en-US" sz="3600" dirty="0">
                <a:latin typeface="Times" pitchFamily="18" charset="0"/>
              </a:rPr>
              <a:t>A time of adjustment to decreasing strength and health</a:t>
            </a:r>
          </a:p>
          <a:p>
            <a:pPr>
              <a:buClr>
                <a:schemeClr val="tx2"/>
              </a:buClr>
            </a:pPr>
            <a:r>
              <a:rPr lang="en-US" sz="3600" dirty="0">
                <a:latin typeface="Times" pitchFamily="18" charset="0"/>
              </a:rPr>
              <a:t>Also a time of life review, retirement, and new social roles</a:t>
            </a:r>
          </a:p>
          <a:p>
            <a:endParaRPr lang="en-US" sz="3600" dirty="0"/>
          </a:p>
        </p:txBody>
      </p:sp>
      <p:sp>
        <p:nvSpPr>
          <p:cNvPr id="4" name="Date Placeholder 3"/>
          <p:cNvSpPr>
            <a:spLocks noGrp="1"/>
          </p:cNvSpPr>
          <p:nvPr>
            <p:ph type="dt" sz="half" idx="10"/>
          </p:nvPr>
        </p:nvSpPr>
        <p:spPr/>
        <p:txBody>
          <a:bodyPr/>
          <a:lstStyle/>
          <a:p>
            <a:fld id="{3FB7EAFC-7EA3-46A6-8405-27EDA34EBD04}"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1785102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4"/>
            <a:ext cx="10515600" cy="1136470"/>
          </a:xfrm>
        </p:spPr>
        <p:txBody>
          <a:bodyPr>
            <a:normAutofit/>
          </a:bodyPr>
          <a:lstStyle/>
          <a:p>
            <a:r>
              <a:rPr lang="en-US" sz="4000" b="1" dirty="0">
                <a:latin typeface="Times New Roman" panose="02020603050405020304" pitchFamily="18" charset="0"/>
                <a:cs typeface="Times New Roman" panose="02020603050405020304" pitchFamily="18" charset="0"/>
              </a:rPr>
              <a:t>Why study growth and development as nurses </a:t>
            </a:r>
          </a:p>
        </p:txBody>
      </p:sp>
      <p:sp>
        <p:nvSpPr>
          <p:cNvPr id="3" name="Content Placeholder 2"/>
          <p:cNvSpPr>
            <a:spLocks noGrp="1"/>
          </p:cNvSpPr>
          <p:nvPr>
            <p:ph idx="1"/>
          </p:nvPr>
        </p:nvSpPr>
        <p:spPr>
          <a:xfrm>
            <a:off x="838200" y="1293224"/>
            <a:ext cx="10515600" cy="4883739"/>
          </a:xfrm>
        </p:spPr>
        <p:txBody>
          <a:bodyPr>
            <a:noAutofit/>
          </a:bodyPr>
          <a:lstStyle/>
          <a:p>
            <a:r>
              <a:rPr lang="en-US" sz="3600" dirty="0">
                <a:latin typeface="Times New Roman" panose="02020603050405020304" pitchFamily="18" charset="0"/>
                <a:cs typeface="Times New Roman" panose="02020603050405020304" pitchFamily="18" charset="0"/>
              </a:rPr>
              <a:t>To monitor growth and development in clients/patient</a:t>
            </a:r>
          </a:p>
          <a:p>
            <a:r>
              <a:rPr lang="en-US" sz="3600" dirty="0">
                <a:latin typeface="Times New Roman" panose="02020603050405020304" pitchFamily="18" charset="0"/>
                <a:cs typeface="Times New Roman" panose="02020603050405020304" pitchFamily="18" charset="0"/>
              </a:rPr>
              <a:t>To identify any deviation from normal growth and development</a:t>
            </a:r>
          </a:p>
          <a:p>
            <a:r>
              <a:rPr lang="en-US" sz="3600" dirty="0">
                <a:latin typeface="Times New Roman" panose="02020603050405020304" pitchFamily="18" charset="0"/>
                <a:cs typeface="Times New Roman" panose="02020603050405020304" pitchFamily="18" charset="0"/>
              </a:rPr>
              <a:t>Be able to prevent any abnormalities early in relation to growth and development</a:t>
            </a:r>
          </a:p>
          <a:p>
            <a:r>
              <a:rPr lang="en-US" sz="3600" dirty="0">
                <a:latin typeface="Times New Roman" panose="02020603050405020304" pitchFamily="18" charset="0"/>
                <a:cs typeface="Times New Roman" panose="02020603050405020304" pitchFamily="18" charset="0"/>
              </a:rPr>
              <a:t>To apply various actions in order to facilitate growth and development</a:t>
            </a:r>
          </a:p>
          <a:p>
            <a:r>
              <a:rPr lang="en-US" sz="3600" dirty="0">
                <a:latin typeface="Times New Roman" panose="02020603050405020304" pitchFamily="18" charset="0"/>
                <a:cs typeface="Times New Roman" panose="02020603050405020304" pitchFamily="18" charset="0"/>
              </a:rPr>
              <a:t>As a basis to our study to psychology to various changes that occur during the period </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50B0584-9177-4CFC-A629-AD9C2AD5D9B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0306536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488"/>
            <a:ext cx="10515600" cy="1581164"/>
          </a:xfrm>
        </p:spPr>
        <p:txBody>
          <a:bodyPr>
            <a:normAutofit/>
          </a:bodyPr>
          <a:lstStyle/>
          <a:p>
            <a:r>
              <a:rPr lang="en-US" altLang="en-US" b="1" dirty="0" smtClean="0">
                <a:latin typeface="Times New Roman" panose="02020603050405020304" pitchFamily="18" charset="0"/>
                <a:cs typeface="Times New Roman" panose="02020603050405020304" pitchFamily="18" charset="0"/>
              </a:rPr>
              <a:t>LEVELS OF MIND</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74915"/>
            <a:ext cx="10515600" cy="5402048"/>
          </a:xfrm>
        </p:spPr>
        <p:txBody>
          <a:bodyPr>
            <a:noAutofit/>
          </a:bodyPr>
          <a:lstStyle/>
          <a:p>
            <a:pPr marL="109728" indent="0">
              <a:buNone/>
              <a:defRPr/>
            </a:pPr>
            <a:r>
              <a:rPr lang="en-US" altLang="en-US" sz="3600" dirty="0" smtClean="0">
                <a:latin typeface="Times New Roman" panose="02020603050405020304" pitchFamily="18" charset="0"/>
                <a:cs typeface="Times New Roman" panose="02020603050405020304" pitchFamily="18" charset="0"/>
              </a:rPr>
              <a:t>. </a:t>
            </a:r>
          </a:p>
          <a:p>
            <a:pPr marL="109728" indent="0">
              <a:buNone/>
              <a:defRPr/>
            </a:pPr>
            <a:r>
              <a:rPr lang="en-US" sz="3600" dirty="0" smtClean="0">
                <a:latin typeface="Times New Roman" panose="02020603050405020304" pitchFamily="18" charset="0"/>
                <a:cs typeface="Times New Roman" panose="02020603050405020304" pitchFamily="18" charset="0"/>
              </a:rPr>
              <a:t>According </a:t>
            </a:r>
            <a:r>
              <a:rPr lang="en-US" sz="3600" dirty="0">
                <a:latin typeface="Times New Roman" panose="02020603050405020304" pitchFamily="18" charset="0"/>
                <a:cs typeface="Times New Roman" panose="02020603050405020304" pitchFamily="18" charset="0"/>
              </a:rPr>
              <a:t>to </a:t>
            </a:r>
            <a:r>
              <a:rPr lang="en-US" sz="3600" dirty="0" smtClean="0">
                <a:latin typeface="Times New Roman" panose="02020603050405020304" pitchFamily="18" charset="0"/>
                <a:cs typeface="Times New Roman" panose="02020603050405020304" pitchFamily="18" charset="0"/>
              </a:rPr>
              <a:t>Sigmund Freud ( Psychoanalytic theorist), </a:t>
            </a:r>
            <a:r>
              <a:rPr lang="en-US" sz="3600" dirty="0">
                <a:latin typeface="Times New Roman" panose="02020603050405020304" pitchFamily="18" charset="0"/>
                <a:cs typeface="Times New Roman" panose="02020603050405020304" pitchFamily="18" charset="0"/>
              </a:rPr>
              <a:t>the mind can be divided into three different levels: </a:t>
            </a:r>
          </a:p>
          <a:p>
            <a:pPr marL="365760" indent="-256032">
              <a:buFont typeface="Wingdings 3"/>
              <a:buChar char=""/>
              <a:defRPr/>
            </a:pPr>
            <a:r>
              <a:rPr lang="en-US" sz="3600" b="1" u="sng" dirty="0" smtClean="0">
                <a:latin typeface="Times New Roman" panose="02020603050405020304" pitchFamily="18" charset="0"/>
                <a:cs typeface="Times New Roman" panose="02020603050405020304" pitchFamily="18" charset="0"/>
              </a:rPr>
              <a:t>The conscious mind </a:t>
            </a:r>
            <a:r>
              <a:rPr lang="en-US" sz="3600" dirty="0" smtClean="0">
                <a:latin typeface="Times New Roman" panose="02020603050405020304" pitchFamily="18" charset="0"/>
                <a:cs typeface="Times New Roman" panose="02020603050405020304" pitchFamily="18" charset="0"/>
              </a:rPr>
              <a:t>includes </a:t>
            </a:r>
            <a:r>
              <a:rPr lang="en-US" sz="3600" dirty="0">
                <a:latin typeface="Times New Roman" panose="02020603050405020304" pitchFamily="18" charset="0"/>
                <a:cs typeface="Times New Roman" panose="02020603050405020304" pitchFamily="18" charset="0"/>
              </a:rPr>
              <a:t>everything that we are aware of. This is the aspect of our mental processing that we can think and talk about rationally.</a:t>
            </a:r>
          </a:p>
          <a:p>
            <a:endParaRPr lang="en-US" alt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CA53094-2676-4DD5-84F1-6BEF55D3F62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874367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38386"/>
          </a:xfrm>
        </p:spPr>
        <p:txBody>
          <a:bodyPr/>
          <a:lstStyle/>
          <a:p>
            <a:r>
              <a:rPr lang="en-US" dirty="0" smtClean="0"/>
              <a:t>Cont.…….</a:t>
            </a:r>
            <a:endParaRPr lang="en-US" dirty="0"/>
          </a:p>
        </p:txBody>
      </p:sp>
      <p:sp>
        <p:nvSpPr>
          <p:cNvPr id="3" name="Content Placeholder 2"/>
          <p:cNvSpPr>
            <a:spLocks noGrp="1"/>
          </p:cNvSpPr>
          <p:nvPr>
            <p:ph idx="1"/>
          </p:nvPr>
        </p:nvSpPr>
        <p:spPr>
          <a:xfrm>
            <a:off x="838200" y="1038387"/>
            <a:ext cx="10515600" cy="5138576"/>
          </a:xfrm>
        </p:spPr>
        <p:txBody>
          <a:bodyPr>
            <a:noAutofit/>
          </a:bodyPr>
          <a:lstStyle/>
          <a:p>
            <a:r>
              <a:rPr lang="en-US" sz="3600" b="1" dirty="0" smtClean="0">
                <a:latin typeface="Times New Roman" panose="02020603050405020304" pitchFamily="18" charset="0"/>
                <a:cs typeface="Times New Roman" panose="02020603050405020304" pitchFamily="18" charset="0"/>
              </a:rPr>
              <a:t>Conscious mind </a:t>
            </a:r>
            <a:r>
              <a:rPr lang="en-US" sz="3600" dirty="0" smtClean="0">
                <a:latin typeface="Times New Roman" panose="02020603050405020304" pitchFamily="18" charset="0"/>
                <a:cs typeface="Times New Roman" panose="02020603050405020304" pitchFamily="18" charset="0"/>
              </a:rPr>
              <a:t>- Refers to mental activities  which an individual is aware.</a:t>
            </a:r>
          </a:p>
          <a:p>
            <a:r>
              <a:rPr lang="en-US" sz="3600" b="1" dirty="0" smtClean="0">
                <a:latin typeface="Times New Roman" panose="02020603050405020304" pitchFamily="18" charset="0"/>
                <a:cs typeface="Times New Roman" panose="02020603050405020304" pitchFamily="18" charset="0"/>
              </a:rPr>
              <a:t>Unconscious mind </a:t>
            </a:r>
            <a:r>
              <a:rPr lang="en-US" sz="3600" dirty="0" smtClean="0">
                <a:latin typeface="Times New Roman" panose="02020603050405020304" pitchFamily="18" charset="0"/>
                <a:cs typeface="Times New Roman" panose="02020603050405020304" pitchFamily="18" charset="0"/>
              </a:rPr>
              <a:t>–  are all mental  activities of which a individual  is unaware. </a:t>
            </a:r>
          </a:p>
          <a:p>
            <a:r>
              <a:rPr lang="en-US" sz="3600" b="1" dirty="0" smtClean="0">
                <a:latin typeface="Times New Roman" panose="02020603050405020304" pitchFamily="18" charset="0"/>
                <a:cs typeface="Times New Roman" panose="02020603050405020304" pitchFamily="18" charset="0"/>
              </a:rPr>
              <a:t>Trait</a:t>
            </a:r>
            <a:r>
              <a:rPr lang="en-US" sz="3600" dirty="0" smtClean="0">
                <a:latin typeface="Times New Roman" panose="02020603050405020304" pitchFamily="18" charset="0"/>
                <a:cs typeface="Times New Roman" panose="02020603050405020304" pitchFamily="18" charset="0"/>
              </a:rPr>
              <a:t>  - An inborn characteristic  such as kindness.</a:t>
            </a:r>
          </a:p>
          <a:p>
            <a:r>
              <a:rPr lang="en-US" sz="3600" b="1" dirty="0" smtClean="0">
                <a:latin typeface="Times New Roman" panose="02020603050405020304" pitchFamily="18" charset="0"/>
                <a:cs typeface="Times New Roman" panose="02020603050405020304" pitchFamily="18" charset="0"/>
              </a:rPr>
              <a:t>Motive</a:t>
            </a:r>
            <a:r>
              <a:rPr lang="en-US" sz="3600" dirty="0" smtClean="0">
                <a:latin typeface="Times New Roman" panose="02020603050405020304" pitchFamily="18" charset="0"/>
                <a:cs typeface="Times New Roman" panose="02020603050405020304" pitchFamily="18" charset="0"/>
              </a:rPr>
              <a:t> – An interval state  that activities behavior  and gives it direction</a:t>
            </a:r>
          </a:p>
          <a:p>
            <a:r>
              <a:rPr lang="en-US" sz="3600" b="1" dirty="0" smtClean="0">
                <a:latin typeface="Times New Roman" panose="02020603050405020304" pitchFamily="18" charset="0"/>
                <a:cs typeface="Times New Roman" panose="02020603050405020304" pitchFamily="18" charset="0"/>
              </a:rPr>
              <a:t>Cognition</a:t>
            </a:r>
            <a:r>
              <a:rPr lang="en-US" sz="3600" dirty="0" smtClean="0">
                <a:latin typeface="Times New Roman" panose="02020603050405020304" pitchFamily="18" charset="0"/>
                <a:cs typeface="Times New Roman" panose="02020603050405020304" pitchFamily="18" charset="0"/>
              </a:rPr>
              <a:t>- It is intellectual knowledge process mainly dealing with perceiving, thinking and deciding. </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6595651-4F0B-473F-9751-E875C8C5303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3091733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15617"/>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715617"/>
            <a:ext cx="10515600" cy="5461346"/>
          </a:xfrm>
        </p:spPr>
        <p:txBody>
          <a:bodyPr>
            <a:noAutofit/>
          </a:bodyPr>
          <a:lstStyle/>
          <a:p>
            <a:pPr marL="365760" indent="-256032">
              <a:buFont typeface="Wingdings 3"/>
              <a:buChar char=""/>
              <a:defRPr/>
            </a:pPr>
            <a:r>
              <a:rPr lang="en-US" sz="4000" b="1" u="sng" dirty="0" smtClean="0">
                <a:latin typeface="Times New Roman" panose="02020603050405020304" pitchFamily="18" charset="0"/>
                <a:cs typeface="Times New Roman" panose="02020603050405020304" pitchFamily="18" charset="0"/>
              </a:rPr>
              <a:t>The Preconscious Mind </a:t>
            </a:r>
            <a:r>
              <a:rPr lang="en-US" sz="4000" dirty="0" smtClean="0">
                <a:latin typeface="Times New Roman" panose="02020603050405020304" pitchFamily="18" charset="0"/>
                <a:cs typeface="Times New Roman" panose="02020603050405020304" pitchFamily="18" charset="0"/>
              </a:rPr>
              <a:t>is </a:t>
            </a:r>
            <a:r>
              <a:rPr lang="en-US" sz="4000" dirty="0">
                <a:latin typeface="Times New Roman" panose="02020603050405020304" pitchFamily="18" charset="0"/>
                <a:cs typeface="Times New Roman" panose="02020603050405020304" pitchFamily="18" charset="0"/>
              </a:rPr>
              <a:t>the part of the mind that represents ordinary memory. While we are not consciously aware of this information at any given time, we can retrieve it and pull it into consciousness when needed.</a:t>
            </a:r>
          </a:p>
          <a:p>
            <a:pPr marL="365760" indent="-256032">
              <a:buFont typeface="Wingdings 3"/>
              <a:buChar char=""/>
              <a:defRPr/>
            </a:pPr>
            <a:r>
              <a:rPr lang="en-US" altLang="en-US" sz="4000" dirty="0" smtClean="0">
                <a:latin typeface="Times New Roman" panose="02020603050405020304" pitchFamily="18" charset="0"/>
                <a:cs typeface="Times New Roman" panose="02020603050405020304" pitchFamily="18" charset="0"/>
              </a:rPr>
              <a:t>The </a:t>
            </a:r>
            <a:r>
              <a:rPr lang="en-US" altLang="en-US" sz="4000" b="1" u="sng" dirty="0">
                <a:latin typeface="Times New Roman" panose="02020603050405020304" pitchFamily="18" charset="0"/>
                <a:cs typeface="Times New Roman" panose="02020603050405020304" pitchFamily="18" charset="0"/>
              </a:rPr>
              <a:t>U</a:t>
            </a:r>
            <a:r>
              <a:rPr lang="en-US" altLang="en-US" sz="4000" b="1" u="sng" dirty="0" smtClean="0">
                <a:latin typeface="Times New Roman" panose="02020603050405020304" pitchFamily="18" charset="0"/>
                <a:cs typeface="Times New Roman" panose="02020603050405020304" pitchFamily="18" charset="0"/>
              </a:rPr>
              <a:t>nconscious mind </a:t>
            </a:r>
            <a:r>
              <a:rPr lang="en-US" altLang="en-US" sz="4000" dirty="0" smtClean="0">
                <a:latin typeface="Times New Roman" panose="02020603050405020304" pitchFamily="18" charset="0"/>
                <a:cs typeface="Times New Roman" panose="02020603050405020304" pitchFamily="18" charset="0"/>
              </a:rPr>
              <a:t>is </a:t>
            </a:r>
            <a:r>
              <a:rPr lang="en-US" altLang="en-US" sz="4000" dirty="0">
                <a:latin typeface="Times New Roman" panose="02020603050405020304" pitchFamily="18" charset="0"/>
                <a:cs typeface="Times New Roman" panose="02020603050405020304" pitchFamily="18" charset="0"/>
              </a:rPr>
              <a:t>a reservoir of feelings, thoughts, urges, and memories that outside of our conscious awareness. Most of the contents of the unconscious are unacceptable or unpleasant, such as feelings of pain, anxiety, or conflict. </a:t>
            </a:r>
          </a:p>
          <a:p>
            <a:pPr marL="109728" indent="0">
              <a:buNone/>
              <a:defRPr/>
            </a:pP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a:p>
            <a:endParaRPr lang="en-US" sz="4000" dirty="0"/>
          </a:p>
        </p:txBody>
      </p:sp>
      <p:sp>
        <p:nvSpPr>
          <p:cNvPr id="4" name="Date Placeholder 3"/>
          <p:cNvSpPr>
            <a:spLocks noGrp="1"/>
          </p:cNvSpPr>
          <p:nvPr>
            <p:ph type="dt" sz="half" idx="10"/>
          </p:nvPr>
        </p:nvSpPr>
        <p:spPr/>
        <p:txBody>
          <a:bodyPr/>
          <a:lstStyle/>
          <a:p>
            <a:fld id="{CFE62DDB-FB2E-4CCC-B433-8FD6C5A80F9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5043928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altLang="en-US" sz="4400" dirty="0">
                <a:latin typeface="Times New Roman" panose="02020603050405020304" pitchFamily="18" charset="0"/>
                <a:cs typeface="Times New Roman" panose="02020603050405020304" pitchFamily="18" charset="0"/>
              </a:rPr>
              <a:t>According to Freud, the unconscious continues to influence our behavior and experience, even though we are unaware of these underlying influences. </a:t>
            </a:r>
          </a:p>
          <a:p>
            <a:endParaRPr lang="en-US"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B0CA7E0-D5E6-49C0-8944-FE05DE112BB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7676006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000" b="1" dirty="0" smtClean="0">
                <a:latin typeface="Times New Roman" panose="02020603050405020304" pitchFamily="18" charset="0"/>
                <a:cs typeface="Times New Roman" panose="02020603050405020304" pitchFamily="18" charset="0"/>
              </a:rPr>
              <a:t>                          </a:t>
            </a:r>
          </a:p>
          <a:p>
            <a:pPr marL="0" indent="0">
              <a:buNone/>
            </a:pPr>
            <a:endParaRPr lang="en-US" sz="4000" b="1" dirty="0">
              <a:latin typeface="Times New Roman" panose="02020603050405020304" pitchFamily="18" charset="0"/>
              <a:cs typeface="Times New Roman" panose="02020603050405020304" pitchFamily="18" charset="0"/>
            </a:endParaRPr>
          </a:p>
          <a:p>
            <a:pPr marL="0" indent="0">
              <a:buNone/>
            </a:pPr>
            <a:r>
              <a:rPr lang="en-US" sz="4000" b="1" dirty="0" smtClean="0">
                <a:latin typeface="Times New Roman" panose="02020603050405020304" pitchFamily="18" charset="0"/>
                <a:cs typeface="Times New Roman" panose="02020603050405020304" pitchFamily="18" charset="0"/>
              </a:rPr>
              <a:t>                     The </a:t>
            </a:r>
            <a:r>
              <a:rPr lang="en-US" sz="4000" b="1" dirty="0">
                <a:latin typeface="Times New Roman" panose="02020603050405020304" pitchFamily="18" charset="0"/>
                <a:cs typeface="Times New Roman" panose="02020603050405020304" pitchFamily="18" charset="0"/>
              </a:rPr>
              <a:t>psychic structures</a:t>
            </a:r>
          </a:p>
        </p:txBody>
      </p:sp>
      <p:sp>
        <p:nvSpPr>
          <p:cNvPr id="4" name="Date Placeholder 3"/>
          <p:cNvSpPr>
            <a:spLocks noGrp="1"/>
          </p:cNvSpPr>
          <p:nvPr>
            <p:ph type="dt" sz="half" idx="10"/>
          </p:nvPr>
        </p:nvSpPr>
        <p:spPr/>
        <p:txBody>
          <a:bodyPr/>
          <a:lstStyle/>
          <a:p>
            <a:fld id="{6D96846F-E625-47AF-813E-87D1695E460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4854685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4400" dirty="0">
                <a:latin typeface="Times New Roman" panose="02020603050405020304" pitchFamily="18" charset="0"/>
                <a:cs typeface="Times New Roman" panose="02020603050405020304" pitchFamily="18" charset="0"/>
              </a:rPr>
              <a:t>These </a:t>
            </a:r>
            <a:r>
              <a:rPr lang="en-US" sz="4400" dirty="0" smtClean="0">
                <a:latin typeface="Times New Roman" panose="02020603050405020304" pitchFamily="18" charset="0"/>
                <a:cs typeface="Times New Roman" panose="02020603050405020304" pitchFamily="18" charset="0"/>
              </a:rPr>
              <a:t>are hypothetical </a:t>
            </a:r>
            <a:r>
              <a:rPr lang="en-US" sz="4400" dirty="0">
                <a:latin typeface="Times New Roman" panose="02020603050405020304" pitchFamily="18" charset="0"/>
                <a:cs typeface="Times New Roman" panose="02020603050405020304" pitchFamily="18" charset="0"/>
              </a:rPr>
              <a:t>conceptualizations of important mental </a:t>
            </a:r>
            <a:r>
              <a:rPr lang="en-US" sz="4400" dirty="0" smtClean="0">
                <a:latin typeface="Times New Roman" panose="02020603050405020304" pitchFamily="18" charset="0"/>
                <a:cs typeface="Times New Roman" panose="02020603050405020304" pitchFamily="18" charset="0"/>
              </a:rPr>
              <a:t>functions and not </a:t>
            </a:r>
            <a:r>
              <a:rPr lang="en-US" sz="4400" dirty="0">
                <a:latin typeface="Times New Roman" panose="02020603050405020304" pitchFamily="18" charset="0"/>
                <a:cs typeface="Times New Roman" panose="02020603050405020304" pitchFamily="18" charset="0"/>
              </a:rPr>
              <a:t>physical areas within the brain</a:t>
            </a:r>
            <a:r>
              <a:rPr lang="en-US" sz="4400" dirty="0" smtClean="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EAEFF77-7B82-48E6-BA3A-A38448CE4044}"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2764644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5785077"/>
          </a:xfrm>
        </p:spPr>
        <p:txBody>
          <a:bodyPr>
            <a:noAutofit/>
          </a:bodyPr>
          <a:lstStyle/>
          <a:p>
            <a:r>
              <a:rPr lang="en-US" altLang="en-US" sz="3200" b="1" dirty="0">
                <a:latin typeface="Times New Roman" panose="02020603050405020304" pitchFamily="18" charset="0"/>
                <a:cs typeface="Times New Roman" panose="02020603050405020304" pitchFamily="18" charset="0"/>
              </a:rPr>
              <a:t>ID</a:t>
            </a:r>
          </a:p>
          <a:p>
            <a:pPr marL="0" indent="0">
              <a:buNone/>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id operated at an unconscious level according to the pleasure principle (gratification from satisfying basic instincts</a:t>
            </a:r>
            <a:r>
              <a:rPr lang="en-US" sz="3600" dirty="0" smtClean="0">
                <a:latin typeface="Times New Roman" panose="02020603050405020304" pitchFamily="18" charset="0"/>
                <a:cs typeface="Times New Roman" panose="02020603050405020304" pitchFamily="18" charset="0"/>
              </a:rPr>
              <a:t>).</a:t>
            </a:r>
            <a:r>
              <a:rPr lang="en-US" altLang="en-US" sz="3600" dirty="0" smtClean="0">
                <a:latin typeface="Times New Roman" panose="02020603050405020304" pitchFamily="18" charset="0"/>
                <a:cs typeface="Times New Roman" panose="02020603050405020304" pitchFamily="18" charset="0"/>
              </a:rPr>
              <a:t> </a:t>
            </a:r>
            <a:r>
              <a:rPr lang="en-US" altLang="en-US" sz="3200" dirty="0" smtClean="0">
                <a:latin typeface="Times New Roman" panose="02020603050405020304" pitchFamily="18" charset="0"/>
                <a:cs typeface="Times New Roman" panose="02020603050405020304" pitchFamily="18" charset="0"/>
              </a:rPr>
              <a:t>He </a:t>
            </a:r>
            <a:r>
              <a:rPr lang="en-US" altLang="en-US" sz="3200" dirty="0">
                <a:latin typeface="Times New Roman" panose="02020603050405020304" pitchFamily="18" charset="0"/>
                <a:cs typeface="Times New Roman" panose="02020603050405020304" pitchFamily="18" charset="0"/>
              </a:rPr>
              <a:t>wants only to eat, drink, urinate, defecate, be warm, and gain sexual pleasure</a:t>
            </a:r>
            <a:r>
              <a:rPr lang="en-US" altLang="en-US" sz="3200" dirty="0" smtClean="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In pursuit of these ends, the id demands immediate gratification:</a:t>
            </a:r>
          </a:p>
          <a:p>
            <a:r>
              <a:rPr lang="en-US" altLang="en-US" sz="3200" dirty="0">
                <a:latin typeface="Times New Roman" panose="02020603050405020304" pitchFamily="18" charset="0"/>
                <a:cs typeface="Times New Roman" panose="02020603050405020304" pitchFamily="18" charset="0"/>
              </a:rPr>
              <a:t>The id will not stand for a delay in gratification. For some urges, such as urination, this is easily satisfied. However, if the urge is not immediately discharged, the id will form a memory of the end of the motivation</a:t>
            </a:r>
            <a:r>
              <a:rPr lang="en-US" altLang="en-US" sz="3200" dirty="0" smtClean="0">
                <a:latin typeface="Times New Roman" panose="02020603050405020304" pitchFamily="18" charset="0"/>
                <a:cs typeface="Times New Roman" panose="02020603050405020304" pitchFamily="18" charset="0"/>
              </a:rPr>
              <a:t>:                                             e.g.  </a:t>
            </a:r>
            <a:r>
              <a:rPr lang="en-US" altLang="en-US" sz="3200" dirty="0">
                <a:latin typeface="Times New Roman" panose="02020603050405020304" pitchFamily="18" charset="0"/>
                <a:cs typeface="Times New Roman" panose="02020603050405020304" pitchFamily="18" charset="0"/>
              </a:rPr>
              <a:t>the thirsty infant will form an image of the mother's breast. This act of </a:t>
            </a:r>
            <a:r>
              <a:rPr lang="en-US" altLang="en-US" sz="3200" i="1" dirty="0">
                <a:latin typeface="Times New Roman" panose="02020603050405020304" pitchFamily="18" charset="0"/>
                <a:cs typeface="Times New Roman" panose="02020603050405020304" pitchFamily="18" charset="0"/>
              </a:rPr>
              <a:t>wish-fulfillment</a:t>
            </a:r>
            <a:r>
              <a:rPr lang="en-US" altLang="en-US" sz="3200" dirty="0">
                <a:latin typeface="Times New Roman" panose="02020603050405020304" pitchFamily="18" charset="0"/>
                <a:cs typeface="Times New Roman" panose="02020603050405020304" pitchFamily="18" charset="0"/>
              </a:rPr>
              <a:t> satisfies the id's desire for the moment, though obviously it does not reduce the tension of the unfulfilled urge.</a:t>
            </a:r>
          </a:p>
          <a:p>
            <a:endParaRPr lang="en-US" altLang="en-US" sz="3200" dirty="0">
              <a:latin typeface="Times New Roman" panose="02020603050405020304" pitchFamily="18" charset="0"/>
              <a:cs typeface="Times New Roman" panose="02020603050405020304" pitchFamily="18" charset="0"/>
            </a:endParaRPr>
          </a:p>
          <a:p>
            <a:endParaRPr lang="en-US" altLang="en-US" sz="3200" dirty="0">
              <a:latin typeface="Times New Roman" panose="02020603050405020304" pitchFamily="18" charset="0"/>
              <a:cs typeface="Times New Roman" panose="02020603050405020304" pitchFamily="18" charset="0"/>
            </a:endParaRPr>
          </a:p>
          <a:p>
            <a:endParaRPr lang="en-US" altLang="en-US" sz="3200" dirty="0">
              <a:latin typeface="Times New Roman" panose="02020603050405020304" pitchFamily="18" charset="0"/>
              <a:cs typeface="Times New Roman" panose="02020603050405020304" pitchFamily="18" charset="0"/>
            </a:endParaRPr>
          </a:p>
          <a:p>
            <a:endParaRPr lang="en-US" altLang="en-US" sz="3200" dirty="0">
              <a:latin typeface="Times New Roman" panose="02020603050405020304" pitchFamily="18" charset="0"/>
              <a:cs typeface="Times New Roman" panose="02020603050405020304" pitchFamily="18" charset="0"/>
            </a:endParaRPr>
          </a:p>
          <a:p>
            <a:endParaRPr lang="en-US" altLang="en-US" sz="3200" dirty="0">
              <a:latin typeface="Times New Roman" panose="02020603050405020304" pitchFamily="18" charset="0"/>
              <a:cs typeface="Times New Roman" panose="02020603050405020304" pitchFamily="18" charset="0"/>
            </a:endParaRPr>
          </a:p>
          <a:p>
            <a:endParaRPr lang="en-US" altLang="en-US" sz="3200" dirty="0">
              <a:latin typeface="Times New Roman" panose="02020603050405020304" pitchFamily="18" charset="0"/>
              <a:cs typeface="Times New Roman" panose="02020603050405020304" pitchFamily="18" charset="0"/>
            </a:endParaRPr>
          </a:p>
          <a:p>
            <a:endParaRPr lang="en-US" alt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6A8D59E-6422-4E73-85B2-DE35A7A05059}"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5667758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normAutofit fontScale="90000"/>
          </a:bodyPr>
          <a:lstStyle/>
          <a:p>
            <a:r>
              <a:rPr lang="en-US" dirty="0"/>
              <a:t>Ego</a:t>
            </a:r>
            <a:br>
              <a:rPr lang="en-US" dirty="0"/>
            </a:br>
            <a:endParaRPr lang="en-US" dirty="0"/>
          </a:p>
        </p:txBody>
      </p:sp>
      <p:sp>
        <p:nvSpPr>
          <p:cNvPr id="3" name="Content Placeholder 2"/>
          <p:cNvSpPr>
            <a:spLocks noGrp="1"/>
          </p:cNvSpPr>
          <p:nvPr>
            <p:ph idx="1"/>
          </p:nvPr>
        </p:nvSpPr>
        <p:spPr>
          <a:xfrm>
            <a:off x="838200" y="836023"/>
            <a:ext cx="10515600" cy="5340940"/>
          </a:xfrm>
        </p:spPr>
        <p:txBody>
          <a:bodyPr>
            <a:normAutofit fontScale="92500"/>
          </a:bodyPr>
          <a:lstStyle/>
          <a:p>
            <a:pPr marL="0" indent="0">
              <a:buNone/>
            </a:pPr>
            <a:r>
              <a:rPr lang="en-US" sz="3600" dirty="0" smtClean="0"/>
              <a:t>Develops </a:t>
            </a:r>
            <a:r>
              <a:rPr lang="en-US" sz="3600" dirty="0"/>
              <a:t>from the id during infancy. </a:t>
            </a:r>
            <a:r>
              <a:rPr lang="en-US" altLang="en-US" sz="3600" dirty="0" smtClean="0">
                <a:latin typeface="Times New Roman" panose="02020603050405020304" pitchFamily="18" charset="0"/>
                <a:cs typeface="Times New Roman" panose="02020603050405020304" pitchFamily="18" charset="0"/>
              </a:rPr>
              <a:t>Formation </a:t>
            </a:r>
            <a:r>
              <a:rPr lang="en-US" altLang="en-US" sz="3600" dirty="0">
                <a:latin typeface="Times New Roman" panose="02020603050405020304" pitchFamily="18" charset="0"/>
                <a:cs typeface="Times New Roman" panose="02020603050405020304" pitchFamily="18" charset="0"/>
              </a:rPr>
              <a:t>of the ego, </a:t>
            </a:r>
            <a:r>
              <a:rPr lang="en-US" altLang="en-US" sz="3600" dirty="0" smtClean="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is ruled by the </a:t>
            </a:r>
            <a:r>
              <a:rPr lang="en-US" altLang="en-US" sz="3600" i="1" dirty="0">
                <a:latin typeface="Times New Roman" panose="02020603050405020304" pitchFamily="18" charset="0"/>
                <a:cs typeface="Times New Roman" panose="02020603050405020304" pitchFamily="18" charset="0"/>
              </a:rPr>
              <a:t>reality principle</a:t>
            </a:r>
            <a:r>
              <a:rPr lang="en-US" altLang="en-US" sz="3600" dirty="0">
                <a:latin typeface="Times New Roman" panose="02020603050405020304" pitchFamily="18" charset="0"/>
                <a:cs typeface="Times New Roman" panose="02020603050405020304" pitchFamily="18" charset="0"/>
              </a:rPr>
              <a:t>. </a:t>
            </a:r>
            <a:r>
              <a:rPr lang="en-US" altLang="en-US" sz="3600" dirty="0" smtClean="0">
                <a:latin typeface="Times New Roman" panose="02020603050405020304" pitchFamily="18" charset="0"/>
                <a:cs typeface="Times New Roman" panose="02020603050405020304" pitchFamily="18" charset="0"/>
              </a:rPr>
              <a:t>The </a:t>
            </a:r>
            <a:r>
              <a:rPr lang="en-US" altLang="en-US" sz="3600" dirty="0">
                <a:latin typeface="Times New Roman" panose="02020603050405020304" pitchFamily="18" charset="0"/>
                <a:cs typeface="Times New Roman" panose="02020603050405020304" pitchFamily="18" charset="0"/>
              </a:rPr>
              <a:t>ego acts as a go-between in the id's relations with reality, </a:t>
            </a:r>
            <a:r>
              <a:rPr lang="en-US" sz="3600" dirty="0"/>
              <a:t>as it operates in both the conscious and unconscious mind</a:t>
            </a:r>
            <a:r>
              <a:rPr lang="en-US" sz="3600" dirty="0" smtClean="0"/>
              <a:t>. </a:t>
            </a:r>
            <a:endParaRPr lang="en-US" alt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t>The </a:t>
            </a:r>
            <a:r>
              <a:rPr lang="en-US" sz="3600" dirty="0"/>
              <a:t>ego's goal is to satisfy the demands of the id in a safe a socially acceptable way. </a:t>
            </a:r>
            <a:endParaRPr lang="en-US" sz="3600" dirty="0" smtClean="0"/>
          </a:p>
          <a:p>
            <a:pPr marL="0" indent="0">
              <a:buNone/>
            </a:pPr>
            <a:r>
              <a:rPr lang="en-US" sz="3600" dirty="0" smtClean="0"/>
              <a:t>The </a:t>
            </a:r>
            <a:r>
              <a:rPr lang="en-US" sz="3600" dirty="0"/>
              <a:t>Ego </a:t>
            </a:r>
            <a:r>
              <a:rPr lang="en-US" altLang="en-US" sz="3600" dirty="0">
                <a:latin typeface="Times New Roman" panose="02020603050405020304" pitchFamily="18" charset="0"/>
                <a:cs typeface="Times New Roman" panose="02020603050405020304" pitchFamily="18" charset="0"/>
              </a:rPr>
              <a:t>often suppress the id's urge until an appropriate situation arises. </a:t>
            </a:r>
            <a:r>
              <a:rPr lang="en-US" altLang="en-US" sz="3600" dirty="0" smtClean="0">
                <a:latin typeface="Times New Roman" panose="02020603050405020304" pitchFamily="18" charset="0"/>
                <a:cs typeface="Times New Roman" panose="02020603050405020304" pitchFamily="18" charset="0"/>
              </a:rPr>
              <a:t>This is </a:t>
            </a:r>
            <a:r>
              <a:rPr lang="en-US" altLang="en-US" sz="3600" b="1" dirty="0" smtClean="0">
                <a:latin typeface="Times New Roman" panose="02020603050405020304" pitchFamily="18" charset="0"/>
                <a:cs typeface="Times New Roman" panose="02020603050405020304" pitchFamily="18" charset="0"/>
              </a:rPr>
              <a:t>repression</a:t>
            </a:r>
            <a:r>
              <a:rPr lang="en-US" altLang="en-US" sz="3600" dirty="0" smtClean="0">
                <a:latin typeface="Times New Roman" panose="02020603050405020304" pitchFamily="18" charset="0"/>
                <a:cs typeface="Times New Roman" panose="02020603050405020304" pitchFamily="18" charset="0"/>
              </a:rPr>
              <a:t>  of </a:t>
            </a:r>
            <a:r>
              <a:rPr lang="en-US" altLang="en-US" sz="3600" dirty="0">
                <a:latin typeface="Times New Roman" panose="02020603050405020304" pitchFamily="18" charset="0"/>
                <a:cs typeface="Times New Roman" panose="02020603050405020304" pitchFamily="18" charset="0"/>
              </a:rPr>
              <a:t>inappropriate desires and urges represents the greatest strain on, and the most important function of, the mind. The ego often utilizes </a:t>
            </a:r>
            <a:r>
              <a:rPr lang="en-US" altLang="en-US" sz="3600" b="1" dirty="0" smtClean="0">
                <a:latin typeface="Times New Roman" panose="02020603050405020304" pitchFamily="18" charset="0"/>
                <a:cs typeface="Times New Roman" panose="02020603050405020304" pitchFamily="18" charset="0"/>
              </a:rPr>
              <a:t>defense mechanism </a:t>
            </a:r>
            <a:r>
              <a:rPr lang="en-US" altLang="en-US" sz="3600" dirty="0" smtClean="0">
                <a:latin typeface="Times New Roman" panose="02020603050405020304" pitchFamily="18" charset="0"/>
                <a:cs typeface="Times New Roman" panose="02020603050405020304" pitchFamily="18" charset="0"/>
              </a:rPr>
              <a:t>to </a:t>
            </a:r>
            <a:r>
              <a:rPr lang="en-US" altLang="en-US" sz="3600" dirty="0">
                <a:latin typeface="Times New Roman" panose="02020603050405020304" pitchFamily="18" charset="0"/>
                <a:cs typeface="Times New Roman" panose="02020603050405020304" pitchFamily="18" charset="0"/>
              </a:rPr>
              <a:t>achieve and aid this repression.</a:t>
            </a: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83A8AB-840E-4C47-A04E-BCCB05E5EB3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60053287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83771"/>
          </a:xfrm>
        </p:spPr>
        <p:txBody>
          <a:bodyPr/>
          <a:lstStyle/>
          <a:p>
            <a:r>
              <a:rPr lang="en-US" dirty="0" err="1" smtClean="0"/>
              <a:t>Cont</a:t>
            </a:r>
            <a:r>
              <a:rPr lang="en-US" dirty="0" smtClean="0"/>
              <a:t>….Ego</a:t>
            </a:r>
            <a:endParaRPr lang="en-US" dirty="0"/>
          </a:p>
        </p:txBody>
      </p:sp>
      <p:sp>
        <p:nvSpPr>
          <p:cNvPr id="3" name="Content Placeholder 2"/>
          <p:cNvSpPr>
            <a:spLocks noGrp="1"/>
          </p:cNvSpPr>
          <p:nvPr>
            <p:ph idx="1"/>
          </p:nvPr>
        </p:nvSpPr>
        <p:spPr>
          <a:xfrm>
            <a:off x="838200" y="783771"/>
            <a:ext cx="10515600" cy="5393192"/>
          </a:xfrm>
        </p:spPr>
        <p:txBody>
          <a:bodyPr>
            <a:noAutofit/>
          </a:bodyPr>
          <a:lstStyle/>
          <a:p>
            <a:pPr marL="0" indent="0">
              <a:buNone/>
            </a:pPr>
            <a:r>
              <a:rPr lang="en-US" sz="3600" dirty="0">
                <a:latin typeface="Times New Roman" panose="02020603050405020304" pitchFamily="18" charset="0"/>
                <a:cs typeface="Times New Roman" panose="02020603050405020304" pitchFamily="18" charset="0"/>
              </a:rPr>
              <a:t>Where the id may have an urge and form a picture which satisfies this urge, the ego engages in a strategy to actually fulfill the urge. </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Eg</a:t>
            </a:r>
            <a:r>
              <a:rPr lang="en-US" sz="3600" dirty="0" smtClean="0">
                <a:latin typeface="Times New Roman" panose="02020603050405020304" pitchFamily="18" charset="0"/>
                <a:cs typeface="Times New Roman" panose="02020603050405020304" pitchFamily="18" charset="0"/>
              </a:rPr>
              <a:t>. The </a:t>
            </a:r>
            <a:r>
              <a:rPr lang="en-US" sz="3600" dirty="0">
                <a:latin typeface="Times New Roman" panose="02020603050405020304" pitchFamily="18" charset="0"/>
                <a:cs typeface="Times New Roman" panose="02020603050405020304" pitchFamily="18" charset="0"/>
              </a:rPr>
              <a:t>thirsty five-year-old now not only identifies water as the satisfaction of his urge, but forms a plan to obtain water, perhaps by finding a drinking fountain. </a:t>
            </a:r>
            <a:r>
              <a:rPr lang="en-US" sz="3600" dirty="0" smtClean="0">
                <a:latin typeface="Times New Roman" panose="02020603050405020304" pitchFamily="18" charset="0"/>
                <a:cs typeface="Times New Roman" panose="02020603050405020304" pitchFamily="18" charset="0"/>
              </a:rPr>
              <a:t>                                                                         While </a:t>
            </a:r>
            <a:r>
              <a:rPr lang="en-US" sz="3600" dirty="0">
                <a:latin typeface="Times New Roman" panose="02020603050405020304" pitchFamily="18" charset="0"/>
                <a:cs typeface="Times New Roman" panose="02020603050405020304" pitchFamily="18" charset="0"/>
              </a:rPr>
              <a:t>the ego is still in the service of the id, it borrows some of its psychic energy in an effort to control the urge until it is feasibly </a:t>
            </a:r>
            <a:r>
              <a:rPr lang="en-US" sz="3600" dirty="0" smtClean="0">
                <a:latin typeface="Times New Roman" panose="02020603050405020304" pitchFamily="18" charset="0"/>
                <a:cs typeface="Times New Roman" panose="02020603050405020304" pitchFamily="18" charset="0"/>
              </a:rPr>
              <a:t>satisfied. </a:t>
            </a:r>
            <a:r>
              <a:rPr lang="en-US" sz="3600" dirty="0">
                <a:latin typeface="Times New Roman" panose="02020603050405020304" pitchFamily="18" charset="0"/>
                <a:cs typeface="Times New Roman" panose="02020603050405020304" pitchFamily="18" charset="0"/>
              </a:rPr>
              <a:t>With the formation of the ego, the individual becomes a self, instead of an amalgamation of urges and needs. </a:t>
            </a:r>
          </a:p>
        </p:txBody>
      </p:sp>
      <p:sp>
        <p:nvSpPr>
          <p:cNvPr id="4" name="Date Placeholder 3"/>
          <p:cNvSpPr>
            <a:spLocks noGrp="1"/>
          </p:cNvSpPr>
          <p:nvPr>
            <p:ph type="dt" sz="half" idx="10"/>
          </p:nvPr>
        </p:nvSpPr>
        <p:spPr/>
        <p:txBody>
          <a:bodyPr/>
          <a:lstStyle/>
          <a:p>
            <a:fld id="{6C64F6B5-102E-4C07-8CA4-3560A3103A2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82063765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2521"/>
          </a:xfrm>
        </p:spPr>
        <p:txBody>
          <a:bodyPr>
            <a:normAutofit fontScale="90000"/>
          </a:bodyPr>
          <a:lstStyle/>
          <a:p>
            <a:r>
              <a:rPr lang="en-US" dirty="0" err="1"/>
              <a:t>SuperEgo</a:t>
            </a:r>
            <a:r>
              <a:rPr lang="en-US" dirty="0"/>
              <a:t/>
            </a:r>
            <a:br>
              <a:rPr lang="en-US" dirty="0"/>
            </a:br>
            <a:endParaRPr lang="en-US" dirty="0"/>
          </a:p>
        </p:txBody>
      </p:sp>
      <p:sp>
        <p:nvSpPr>
          <p:cNvPr id="3" name="Content Placeholder 2"/>
          <p:cNvSpPr>
            <a:spLocks noGrp="1"/>
          </p:cNvSpPr>
          <p:nvPr>
            <p:ph idx="1"/>
          </p:nvPr>
        </p:nvSpPr>
        <p:spPr>
          <a:xfrm>
            <a:off x="838200" y="653143"/>
            <a:ext cx="10515600" cy="5523820"/>
          </a:xfrm>
        </p:spPr>
        <p:txBody>
          <a:bodyPr>
            <a:noAutofit/>
          </a:bodyPr>
          <a:lstStyle/>
          <a:p>
            <a:r>
              <a:rPr lang="en-US" sz="4000" dirty="0">
                <a:latin typeface="Times New Roman" panose="02020603050405020304" pitchFamily="18" charset="0"/>
                <a:cs typeface="Times New Roman" panose="02020603050405020304" pitchFamily="18" charset="0"/>
              </a:rPr>
              <a:t>The superego operates on the morality principle and motivates us to behave in a socially responsible and acceptable manner. </a:t>
            </a:r>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The </a:t>
            </a:r>
            <a:r>
              <a:rPr lang="en-US" sz="4000" dirty="0">
                <a:latin typeface="Times New Roman" panose="02020603050405020304" pitchFamily="18" charset="0"/>
                <a:cs typeface="Times New Roman" panose="02020603050405020304" pitchFamily="18" charset="0"/>
              </a:rPr>
              <a:t>superego uses guilt and self-reproach as its primary means of enforcement for these rules. But if a person does something which is acceptable to the superego, he experiences pride and self-satisfaction. </a:t>
            </a:r>
          </a:p>
        </p:txBody>
      </p:sp>
      <p:sp>
        <p:nvSpPr>
          <p:cNvPr id="4" name="Date Placeholder 3"/>
          <p:cNvSpPr>
            <a:spLocks noGrp="1"/>
          </p:cNvSpPr>
          <p:nvPr>
            <p:ph type="dt" sz="half" idx="10"/>
          </p:nvPr>
        </p:nvSpPr>
        <p:spPr/>
        <p:txBody>
          <a:bodyPr/>
          <a:lstStyle/>
          <a:p>
            <a:fld id="{A60BFDC2-6DA0-4432-85E3-F2F067017A0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2566263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399"/>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053548"/>
            <a:ext cx="10515600" cy="5123415"/>
          </a:xfrm>
        </p:spPr>
        <p:txBody>
          <a:bodyPr>
            <a:noAutofit/>
          </a:bodyPr>
          <a:lstStyle/>
          <a:p>
            <a:r>
              <a:rPr lang="en-US" sz="4000" dirty="0">
                <a:latin typeface="Times New Roman" panose="02020603050405020304" pitchFamily="18" charset="0"/>
                <a:cs typeface="Times New Roman" panose="02020603050405020304" pitchFamily="18" charset="0"/>
              </a:rPr>
              <a:t>The superego is sub-dividable into two parts: conscience and ego ideal.                                             </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-Conscience tells what is right and wrong, and forces the ego to inhibit the id in pursuit of morally acceptable, not pleasurable or even realistic, goals.     </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-The ego ideal aims the individual's path of life toward the ideal, perfect goals instilled by society.</a:t>
            </a:r>
          </a:p>
          <a:p>
            <a:endParaRPr lang="en-US" sz="4000" dirty="0"/>
          </a:p>
        </p:txBody>
      </p:sp>
      <p:sp>
        <p:nvSpPr>
          <p:cNvPr id="4" name="Date Placeholder 3"/>
          <p:cNvSpPr>
            <a:spLocks noGrp="1"/>
          </p:cNvSpPr>
          <p:nvPr>
            <p:ph type="dt" sz="half" idx="10"/>
          </p:nvPr>
        </p:nvSpPr>
        <p:spPr/>
        <p:txBody>
          <a:bodyPr/>
          <a:lstStyle/>
          <a:p>
            <a:fld id="{37B5FF46-65A8-436C-AA7D-D7E32ABCBDB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5023305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normAutofit/>
          </a:bodyPr>
          <a:lstStyle/>
          <a:p>
            <a:r>
              <a:rPr lang="en-US" sz="4000" b="1" dirty="0">
                <a:latin typeface="Times New Roman" panose="02020603050405020304" pitchFamily="18" charset="0"/>
                <a:cs typeface="Times New Roman" panose="02020603050405020304" pitchFamily="18" charset="0"/>
              </a:rPr>
              <a:t>Functions of the superego</a:t>
            </a:r>
          </a:p>
        </p:txBody>
      </p:sp>
      <p:sp>
        <p:nvSpPr>
          <p:cNvPr id="3" name="Content Placeholder 2"/>
          <p:cNvSpPr>
            <a:spLocks noGrp="1"/>
          </p:cNvSpPr>
          <p:nvPr>
            <p:ph idx="1"/>
          </p:nvPr>
        </p:nvSpPr>
        <p:spPr>
          <a:xfrm>
            <a:off x="838200" y="1489166"/>
            <a:ext cx="10515600" cy="4687797"/>
          </a:xfrm>
        </p:spPr>
        <p:txBody>
          <a:bodyPr>
            <a:noAutofit/>
          </a:bodyPr>
          <a:lstStyle/>
          <a:p>
            <a:r>
              <a:rPr lang="en-US" altLang="en-US" sz="3600" dirty="0">
                <a:latin typeface="Times New Roman" panose="02020603050405020304" pitchFamily="18" charset="0"/>
                <a:cs typeface="Times New Roman" panose="02020603050405020304" pitchFamily="18" charset="0"/>
              </a:rPr>
              <a:t>It </a:t>
            </a:r>
            <a:r>
              <a:rPr lang="en-US" altLang="en-US" sz="3600" b="1" dirty="0">
                <a:latin typeface="Times New Roman" panose="02020603050405020304" pitchFamily="18" charset="0"/>
                <a:cs typeface="Times New Roman" panose="02020603050405020304" pitchFamily="18" charset="0"/>
              </a:rPr>
              <a:t>inhibits impulses of the ID </a:t>
            </a:r>
            <a:r>
              <a:rPr lang="en-US" altLang="en-US" sz="3600" dirty="0">
                <a:latin typeface="Times New Roman" panose="02020603050405020304" pitchFamily="18" charset="0"/>
                <a:cs typeface="Times New Roman" panose="02020603050405020304" pitchFamily="18" charset="0"/>
              </a:rPr>
              <a:t>especially the sexual and aggressive impulses</a:t>
            </a:r>
          </a:p>
          <a:p>
            <a:r>
              <a:rPr lang="en-US" altLang="en-US" sz="3600" dirty="0">
                <a:latin typeface="Times New Roman" panose="02020603050405020304" pitchFamily="18" charset="0"/>
                <a:cs typeface="Times New Roman" panose="02020603050405020304" pitchFamily="18" charset="0"/>
              </a:rPr>
              <a:t>It </a:t>
            </a:r>
            <a:r>
              <a:rPr lang="en-US" altLang="en-US" sz="3600" b="1" dirty="0" err="1">
                <a:latin typeface="Times New Roman" panose="02020603050405020304" pitchFamily="18" charset="0"/>
                <a:cs typeface="Times New Roman" panose="02020603050405020304" pitchFamily="18" charset="0"/>
              </a:rPr>
              <a:t>pursuades</a:t>
            </a:r>
            <a:r>
              <a:rPr lang="en-US" altLang="en-US" sz="3600" b="1" dirty="0">
                <a:latin typeface="Times New Roman" panose="02020603050405020304" pitchFamily="18" charset="0"/>
                <a:cs typeface="Times New Roman" panose="02020603050405020304" pitchFamily="18" charset="0"/>
              </a:rPr>
              <a:t> the ego </a:t>
            </a:r>
            <a:r>
              <a:rPr lang="en-US" altLang="en-US" sz="3600" dirty="0">
                <a:latin typeface="Times New Roman" panose="02020603050405020304" pitchFamily="18" charset="0"/>
                <a:cs typeface="Times New Roman" panose="02020603050405020304" pitchFamily="18" charset="0"/>
              </a:rPr>
              <a:t>to substitute moral for realistic actions</a:t>
            </a:r>
          </a:p>
          <a:p>
            <a:r>
              <a:rPr lang="en-US" altLang="en-US" sz="3600" dirty="0">
                <a:latin typeface="Times New Roman" panose="02020603050405020304" pitchFamily="18" charset="0"/>
                <a:cs typeface="Times New Roman" panose="02020603050405020304" pitchFamily="18" charset="0"/>
              </a:rPr>
              <a:t>Its </a:t>
            </a:r>
            <a:r>
              <a:rPr lang="en-US" altLang="en-US" sz="3600" b="1" dirty="0">
                <a:latin typeface="Times New Roman" panose="02020603050405020304" pitchFamily="18" charset="0"/>
                <a:cs typeface="Times New Roman" panose="02020603050405020304" pitchFamily="18" charset="0"/>
              </a:rPr>
              <a:t>strives for perfection </a:t>
            </a:r>
            <a:r>
              <a:rPr lang="en-US" altLang="en-US" sz="3600" dirty="0">
                <a:latin typeface="Times New Roman" panose="02020603050405020304" pitchFamily="18" charset="0"/>
                <a:cs typeface="Times New Roman" panose="02020603050405020304" pitchFamily="18" charset="0"/>
              </a:rPr>
              <a:t>but like the ID it is non-rational</a:t>
            </a:r>
          </a:p>
          <a:p>
            <a:pPr lvl="2"/>
            <a:r>
              <a:rPr lang="en-US" altLang="en-US" sz="3600" dirty="0">
                <a:latin typeface="Times New Roman" panose="02020603050405020304" pitchFamily="18" charset="0"/>
                <a:cs typeface="Times New Roman" panose="02020603050405020304" pitchFamily="18" charset="0"/>
              </a:rPr>
              <a:t>NB- the conflicts of the three results to anxiety</a:t>
            </a:r>
          </a:p>
          <a:p>
            <a:pPr lvl="2">
              <a:buNone/>
            </a:pPr>
            <a:r>
              <a:rPr lang="en-US" altLang="en-US" sz="3600" dirty="0">
                <a:latin typeface="Times New Roman" panose="02020603050405020304" pitchFamily="18" charset="0"/>
                <a:cs typeface="Times New Roman" panose="02020603050405020304" pitchFamily="18" charset="0"/>
              </a:rPr>
              <a:t>															</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0ED1836-A1AC-4ECD-823A-89B2EBF2BC0B}"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69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615097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348353"/>
            <a:ext cx="10515600" cy="4828610"/>
          </a:xfrm>
        </p:spPr>
        <p:txBody>
          <a:bodyPr>
            <a:normAutofit/>
          </a:bodyPr>
          <a:lstStyle/>
          <a:p>
            <a:r>
              <a:rPr lang="en-US" sz="3600" b="1" dirty="0" smtClean="0">
                <a:latin typeface="Times New Roman" panose="02020603050405020304" pitchFamily="18" charset="0"/>
                <a:cs typeface="Times New Roman" panose="02020603050405020304" pitchFamily="18" charset="0"/>
              </a:rPr>
              <a:t>Intelligence; </a:t>
            </a:r>
            <a:r>
              <a:rPr lang="en-US" sz="3600" dirty="0" smtClean="0">
                <a:latin typeface="Times New Roman" panose="02020603050405020304" pitchFamily="18" charset="0"/>
                <a:cs typeface="Times New Roman" panose="02020603050405020304" pitchFamily="18" charset="0"/>
              </a:rPr>
              <a:t>It is cognitive ability of an individual to learn from experience  to reason well and to cope with demands of daily living.</a:t>
            </a:r>
          </a:p>
          <a:p>
            <a:r>
              <a:rPr lang="en-US" sz="3600" b="1" dirty="0" smtClean="0">
                <a:latin typeface="Times New Roman" panose="02020603050405020304" pitchFamily="18" charset="0"/>
                <a:cs typeface="Times New Roman" panose="02020603050405020304" pitchFamily="18" charset="0"/>
              </a:rPr>
              <a:t>Emotions</a:t>
            </a:r>
            <a:r>
              <a:rPr lang="en-US" sz="3600" dirty="0" smtClean="0">
                <a:latin typeface="Times New Roman" panose="02020603050405020304" pitchFamily="18" charset="0"/>
                <a:cs typeface="Times New Roman" panose="02020603050405020304" pitchFamily="18" charset="0"/>
              </a:rPr>
              <a:t>; It is either negative or positive feeling generally in reaction to stimulus that are accompanied by psychological arousal and related behavior.</a:t>
            </a: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B531AC0-2DB4-472A-8B29-96593FEC192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7332241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446"/>
            <a:ext cx="10515600" cy="5876517"/>
          </a:xfrm>
        </p:spPr>
        <p:txBody>
          <a:bodyPr>
            <a:noAutofit/>
          </a:bodyPr>
          <a:lstStyle/>
          <a:p>
            <a:pPr marL="0" indent="0">
              <a:buClr>
                <a:schemeClr val="accent3"/>
              </a:buClr>
              <a:buNone/>
              <a:defRPr/>
            </a:pPr>
            <a:r>
              <a:rPr lang="en-US" sz="3600" dirty="0" smtClean="0">
                <a:latin typeface="Times New Roman" panose="02020603050405020304" pitchFamily="18" charset="0"/>
                <a:cs typeface="Times New Roman" panose="02020603050405020304" pitchFamily="18" charset="0"/>
              </a:rPr>
              <a:t>Sigmund </a:t>
            </a:r>
            <a:r>
              <a:rPr lang="en-US" sz="3600" dirty="0">
                <a:latin typeface="Times New Roman" panose="02020603050405020304" pitchFamily="18" charset="0"/>
                <a:cs typeface="Times New Roman" panose="02020603050405020304" pitchFamily="18" charset="0"/>
              </a:rPr>
              <a:t>described </a:t>
            </a:r>
            <a:r>
              <a:rPr lang="en-US" sz="3600" b="1" dirty="0">
                <a:latin typeface="Times New Roman" panose="02020603050405020304" pitchFamily="18" charset="0"/>
                <a:cs typeface="Times New Roman" panose="02020603050405020304" pitchFamily="18" charset="0"/>
              </a:rPr>
              <a:t>three forms </a:t>
            </a:r>
            <a:r>
              <a:rPr lang="en-US" sz="3600" dirty="0">
                <a:latin typeface="Times New Roman" panose="02020603050405020304" pitchFamily="18" charset="0"/>
                <a:cs typeface="Times New Roman" panose="02020603050405020304" pitchFamily="18" charset="0"/>
              </a:rPr>
              <a:t>of anxiety</a:t>
            </a:r>
          </a:p>
          <a:p>
            <a:pPr marL="640080" lvl="1" indent="-246888">
              <a:spcBef>
                <a:spcPts val="324"/>
              </a:spcBef>
              <a:buFont typeface="Wingdings 2"/>
              <a:buChar char=""/>
              <a:defRPr/>
            </a:pPr>
            <a:r>
              <a:rPr lang="en-US" sz="3600" dirty="0">
                <a:latin typeface="Times New Roman" panose="02020603050405020304" pitchFamily="18" charset="0"/>
                <a:cs typeface="Times New Roman" panose="02020603050405020304" pitchFamily="18" charset="0"/>
              </a:rPr>
              <a:t>Reality – responds to real dangers in the world out of real situations </a:t>
            </a:r>
            <a:r>
              <a:rPr lang="en-US" sz="3600" dirty="0" err="1">
                <a:latin typeface="Times New Roman" panose="02020603050405020304" pitchFamily="18" charset="0"/>
                <a:cs typeface="Times New Roman" panose="02020603050405020304" pitchFamily="18" charset="0"/>
              </a:rPr>
              <a:t>e.g</a:t>
            </a:r>
            <a:r>
              <a:rPr lang="en-US" sz="3600" dirty="0">
                <a:latin typeface="Times New Roman" panose="02020603050405020304" pitchFamily="18" charset="0"/>
                <a:cs typeface="Times New Roman" panose="02020603050405020304" pitchFamily="18" charset="0"/>
              </a:rPr>
              <a:t> falling, burning </a:t>
            </a:r>
            <a:r>
              <a:rPr lang="en-US" sz="3600" dirty="0" err="1">
                <a:latin typeface="Times New Roman" panose="02020603050405020304" pitchFamily="18" charset="0"/>
                <a:cs typeface="Times New Roman" panose="02020603050405020304" pitchFamily="18" charset="0"/>
              </a:rPr>
              <a:t>etc</a:t>
            </a:r>
            <a:endParaRPr lang="en-US" sz="3600" dirty="0">
              <a:latin typeface="Times New Roman" panose="02020603050405020304" pitchFamily="18" charset="0"/>
              <a:cs typeface="Times New Roman" panose="02020603050405020304" pitchFamily="18" charset="0"/>
            </a:endParaRPr>
          </a:p>
          <a:p>
            <a:pPr marL="640080" lvl="1" indent="-246888">
              <a:spcBef>
                <a:spcPts val="324"/>
              </a:spcBef>
              <a:buFont typeface="Wingdings 2"/>
              <a:buChar char=""/>
              <a:defRPr/>
            </a:pPr>
            <a:r>
              <a:rPr lang="en-US" sz="3600" dirty="0">
                <a:latin typeface="Times New Roman" panose="02020603050405020304" pitchFamily="18" charset="0"/>
                <a:cs typeface="Times New Roman" panose="02020603050405020304" pitchFamily="18" charset="0"/>
              </a:rPr>
              <a:t>Neurotic (ID, ego and superego conflicts) – it’s the fear that instincts will get out of control and </a:t>
            </a:r>
            <a:r>
              <a:rPr lang="en-US" sz="3600" dirty="0" smtClean="0">
                <a:latin typeface="Times New Roman" panose="02020603050405020304" pitchFamily="18" charset="0"/>
                <a:cs typeface="Times New Roman" panose="02020603050405020304" pitchFamily="18" charset="0"/>
              </a:rPr>
              <a:t>punishment </a:t>
            </a:r>
            <a:r>
              <a:rPr lang="en-US" sz="3600" dirty="0">
                <a:latin typeface="Times New Roman" panose="02020603050405020304" pitchFamily="18" charset="0"/>
                <a:cs typeface="Times New Roman" panose="02020603050405020304" pitchFamily="18" charset="0"/>
              </a:rPr>
              <a:t>may result</a:t>
            </a:r>
          </a:p>
          <a:p>
            <a:pPr marL="640080" lvl="1" indent="-246888">
              <a:spcBef>
                <a:spcPts val="324"/>
              </a:spcBef>
              <a:buFont typeface="Wingdings 2"/>
              <a:buChar char=""/>
              <a:defRPr/>
            </a:pPr>
            <a:r>
              <a:rPr lang="en-US" sz="3600" dirty="0">
                <a:latin typeface="Times New Roman" panose="02020603050405020304" pitchFamily="18" charset="0"/>
                <a:cs typeface="Times New Roman" panose="02020603050405020304" pitchFamily="18" charset="0"/>
              </a:rPr>
              <a:t>Moral (ID and superego conflicts) – its due to fear of the conscious of superego.  </a:t>
            </a:r>
          </a:p>
          <a:p>
            <a:pPr marL="850392" lvl="1" indent="-457200">
              <a:spcBef>
                <a:spcPts val="324"/>
              </a:spcBef>
              <a:buFont typeface="Wingdings" panose="05000000000000000000" pitchFamily="2" charset="2"/>
              <a:buChar char="v"/>
              <a:defRPr/>
            </a:pPr>
            <a:r>
              <a:rPr lang="en-US" sz="3600" dirty="0">
                <a:latin typeface="Times New Roman" panose="02020603050405020304" pitchFamily="18" charset="0"/>
                <a:cs typeface="Times New Roman" panose="02020603050405020304" pitchFamily="18" charset="0"/>
              </a:rPr>
              <a:t>Anxiety warns an individual of impeding danger when the ego cannot cope with anxiety in a rational manner it results to a defense mechanism.</a:t>
            </a:r>
          </a:p>
          <a:p>
            <a:pPr marL="640080" lvl="1" indent="-246888">
              <a:spcBef>
                <a:spcPts val="324"/>
              </a:spcBef>
              <a:buNone/>
              <a:defRPr/>
            </a:pPr>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4FC9244-BB15-40E1-A7FC-09A73915A24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54832908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latin typeface="Times New Roman" panose="02020603050405020304" pitchFamily="18" charset="0"/>
                <a:cs typeface="Times New Roman" panose="02020603050405020304" pitchFamily="18" charset="0"/>
              </a:rPr>
              <a:t>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Theories </a:t>
            </a:r>
            <a:r>
              <a:rPr lang="en-US" b="1" dirty="0">
                <a:latin typeface="Times New Roman" panose="02020603050405020304" pitchFamily="18" charset="0"/>
                <a:cs typeface="Times New Roman" panose="02020603050405020304" pitchFamily="18" charset="0"/>
              </a:rPr>
              <a:t>of personality </a:t>
            </a:r>
            <a:r>
              <a:rPr lang="en-US" b="1" dirty="0" smtClean="0">
                <a:latin typeface="Times New Roman" panose="02020603050405020304" pitchFamily="18" charset="0"/>
                <a:cs typeface="Times New Roman" panose="02020603050405020304" pitchFamily="18" charset="0"/>
              </a:rPr>
              <a:t>development</a:t>
            </a:r>
            <a:endParaRPr lang="en-US" dirty="0"/>
          </a:p>
        </p:txBody>
      </p:sp>
      <p:sp>
        <p:nvSpPr>
          <p:cNvPr id="3" name="Content Placeholder 2"/>
          <p:cNvSpPr>
            <a:spLocks noGrp="1"/>
          </p:cNvSpPr>
          <p:nvPr>
            <p:ph idx="1"/>
          </p:nvPr>
        </p:nvSpPr>
        <p:spPr/>
        <p:txBody>
          <a:bodyPr>
            <a:normAutofit/>
          </a:bodyPr>
          <a:lstStyle/>
          <a:p>
            <a:r>
              <a:rPr lang="en-US" sz="4400" dirty="0">
                <a:latin typeface="Times New Roman" panose="02020603050405020304" pitchFamily="18" charset="0"/>
                <a:cs typeface="Times New Roman" panose="02020603050405020304" pitchFamily="18" charset="0"/>
              </a:rPr>
              <a:t>Psychosexual (Emotional) </a:t>
            </a:r>
            <a:r>
              <a:rPr lang="en-US" sz="4400" dirty="0" smtClean="0">
                <a:latin typeface="Times New Roman" panose="02020603050405020304" pitchFamily="18" charset="0"/>
                <a:cs typeface="Times New Roman" panose="02020603050405020304" pitchFamily="18" charset="0"/>
              </a:rPr>
              <a:t>Theory-Sigmund </a:t>
            </a:r>
            <a:r>
              <a:rPr lang="en-US" sz="4400" dirty="0">
                <a:latin typeface="Times New Roman" panose="02020603050405020304" pitchFamily="18" charset="0"/>
                <a:cs typeface="Times New Roman" panose="02020603050405020304" pitchFamily="18" charset="0"/>
              </a:rPr>
              <a:t>Freud </a:t>
            </a:r>
          </a:p>
          <a:p>
            <a:r>
              <a:rPr lang="en-US" sz="4400" dirty="0" smtClean="0">
                <a:latin typeface="Times New Roman" panose="02020603050405020304" pitchFamily="18" charset="0"/>
                <a:cs typeface="Times New Roman" panose="02020603050405020304" pitchFamily="18" charset="0"/>
              </a:rPr>
              <a:t> Psychosocial Theory-Eric Erickson</a:t>
            </a:r>
          </a:p>
          <a:p>
            <a:r>
              <a:rPr lang="en-US" sz="3600" b="1" dirty="0" smtClean="0">
                <a:latin typeface="Times New Roman" panose="02020603050405020304" pitchFamily="18" charset="0"/>
                <a:cs typeface="Times New Roman" panose="02020603050405020304" pitchFamily="18" charset="0"/>
              </a:rPr>
              <a:t>C</a:t>
            </a:r>
            <a:r>
              <a:rPr lang="en-US" sz="4000" dirty="0" smtClean="0">
                <a:latin typeface="Times New Roman" panose="02020603050405020304" pitchFamily="18" charset="0"/>
                <a:cs typeface="Times New Roman" panose="02020603050405020304" pitchFamily="18" charset="0"/>
              </a:rPr>
              <a:t>ognitive</a:t>
            </a:r>
            <a:r>
              <a:rPr lang="en-US" sz="4000" b="1" dirty="0" smtClean="0">
                <a:latin typeface="Times New Roman" panose="02020603050405020304" pitchFamily="18" charset="0"/>
                <a:cs typeface="Times New Roman" panose="02020603050405020304" pitchFamily="18" charset="0"/>
              </a:rPr>
              <a:t> </a:t>
            </a:r>
            <a:r>
              <a:rPr lang="en-US" sz="4000" dirty="0" err="1" smtClean="0">
                <a:latin typeface="Times New Roman" panose="02020603050405020304" pitchFamily="18" charset="0"/>
                <a:cs typeface="Times New Roman" panose="02020603050405020304" pitchFamily="18" charset="0"/>
              </a:rPr>
              <a:t>Devt</a:t>
            </a:r>
            <a:r>
              <a:rPr lang="en-US" sz="4000" dirty="0" smtClean="0">
                <a:latin typeface="Times New Roman" panose="02020603050405020304" pitchFamily="18" charset="0"/>
                <a:cs typeface="Times New Roman" panose="02020603050405020304" pitchFamily="18" charset="0"/>
              </a:rPr>
              <a:t> Theory</a:t>
            </a:r>
            <a:r>
              <a:rPr lang="en-US" sz="40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J</a:t>
            </a:r>
            <a:r>
              <a:rPr lang="en-US" sz="4000" dirty="0" smtClean="0">
                <a:latin typeface="Times New Roman" panose="02020603050405020304" pitchFamily="18" charset="0"/>
                <a:cs typeface="Times New Roman" panose="02020603050405020304" pitchFamily="18" charset="0"/>
              </a:rPr>
              <a:t>ean</a:t>
            </a:r>
            <a:r>
              <a:rPr lang="en-US" sz="3600" b="1" dirty="0" smtClean="0">
                <a:latin typeface="Times New Roman" panose="02020603050405020304" pitchFamily="18" charset="0"/>
                <a:cs typeface="Times New Roman" panose="02020603050405020304" pitchFamily="18" charset="0"/>
              </a:rPr>
              <a:t> P</a:t>
            </a:r>
            <a:r>
              <a:rPr lang="en-US" sz="3600" dirty="0" smtClean="0">
                <a:latin typeface="Times New Roman" panose="02020603050405020304" pitchFamily="18" charset="0"/>
                <a:cs typeface="Times New Roman" panose="02020603050405020304" pitchFamily="18" charset="0"/>
              </a:rPr>
              <a:t>iaget  </a:t>
            </a:r>
            <a:endParaRPr lang="en-US" sz="3600" dirty="0">
              <a:latin typeface="Times New Roman" panose="02020603050405020304" pitchFamily="18" charset="0"/>
              <a:cs typeface="Times New Roman" panose="02020603050405020304" pitchFamily="18" charset="0"/>
            </a:endParaRPr>
          </a:p>
          <a:p>
            <a:pPr marL="0" indent="0">
              <a:buNone/>
            </a:pPr>
            <a:r>
              <a:rPr lang="en-US" sz="4400" dirty="0" smtClean="0">
                <a:latin typeface="Times New Roman" panose="02020603050405020304" pitchFamily="18" charset="0"/>
                <a:cs typeface="Times New Roman" panose="02020603050405020304" pitchFamily="18" charset="0"/>
              </a:rPr>
              <a:t> </a:t>
            </a:r>
            <a:endParaRPr lang="en-US" sz="4400" dirty="0">
              <a:latin typeface="Times New Roman" panose="02020603050405020304" pitchFamily="18" charset="0"/>
              <a:cs typeface="Times New Roman" panose="02020603050405020304" pitchFamily="18" charset="0"/>
            </a:endParaRPr>
          </a:p>
          <a:p>
            <a:pPr marL="0" indent="0">
              <a:buNone/>
            </a:pPr>
            <a:endParaRPr lang="en-US" sz="4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505569B-9FC1-4C9A-898A-02919149AB0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200016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Psychosexual </a:t>
            </a:r>
            <a:r>
              <a:rPr lang="en-US" b="1" dirty="0" smtClean="0">
                <a:latin typeface="Times New Roman" panose="02020603050405020304" pitchFamily="18" charset="0"/>
                <a:cs typeface="Times New Roman" panose="02020603050405020304" pitchFamily="18" charset="0"/>
              </a:rPr>
              <a:t>(Emotions) Stages </a:t>
            </a:r>
            <a:r>
              <a:rPr lang="en-US" b="1" dirty="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personality Development by Sigmund </a:t>
            </a:r>
            <a:r>
              <a:rPr lang="en-US" b="1" dirty="0">
                <a:latin typeface="Times New Roman" panose="02020603050405020304" pitchFamily="18" charset="0"/>
                <a:cs typeface="Times New Roman" panose="02020603050405020304" pitchFamily="18" charset="0"/>
              </a:rPr>
              <a:t>Freud </a:t>
            </a: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Mnemonic of psychosexual stages of  development: </a:t>
            </a:r>
            <a:r>
              <a:rPr lang="en-US" sz="4000" dirty="0">
                <a:latin typeface="Times New Roman" panose="02020603050405020304" pitchFamily="18" charset="0"/>
                <a:cs typeface="Times New Roman" panose="02020603050405020304" pitchFamily="18" charset="0"/>
              </a:rPr>
              <a:t>“old (oral) age (anal) pensioners (phallic) love (latent) grapes (genital).</a:t>
            </a:r>
          </a:p>
          <a:p>
            <a:pPr marL="0" indent="0">
              <a:buNone/>
            </a:pPr>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FE5F200-B4D4-4C86-AA27-CCF77E27158C}"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4993756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30"/>
            <a:ext cx="10515600" cy="679268"/>
          </a:xfrm>
        </p:spPr>
        <p:txBody>
          <a:bodyPr>
            <a:normAutofit fontScale="90000"/>
          </a:bodyPr>
          <a:lstStyle/>
          <a:p>
            <a:r>
              <a:rPr lang="en-US" b="1" dirty="0"/>
              <a:t>Oral Stage (0-1 year)</a:t>
            </a:r>
            <a:r>
              <a:rPr lang="en-US" dirty="0"/>
              <a:t/>
            </a:r>
            <a:br>
              <a:rPr lang="en-US" dirty="0"/>
            </a:br>
            <a:endParaRPr lang="en-US" dirty="0"/>
          </a:p>
        </p:txBody>
      </p:sp>
      <p:sp>
        <p:nvSpPr>
          <p:cNvPr id="3" name="Content Placeholder 2"/>
          <p:cNvSpPr>
            <a:spLocks noGrp="1"/>
          </p:cNvSpPr>
          <p:nvPr>
            <p:ph idx="1"/>
          </p:nvPr>
        </p:nvSpPr>
        <p:spPr>
          <a:xfrm>
            <a:off x="838200" y="640080"/>
            <a:ext cx="10515600" cy="5536883"/>
          </a:xfrm>
        </p:spPr>
        <p:txBody>
          <a:bodyPr>
            <a:noAutofit/>
          </a:bodyPr>
          <a:lstStyle/>
          <a:p>
            <a:r>
              <a:rPr lang="en-US" sz="3600" dirty="0" smtClean="0">
                <a:latin typeface="Times New Roman" panose="02020603050405020304" pitchFamily="18" charset="0"/>
                <a:cs typeface="Times New Roman" panose="02020603050405020304" pitchFamily="18" charset="0"/>
              </a:rPr>
              <a:t>In </a:t>
            </a:r>
            <a:r>
              <a:rPr lang="en-US" sz="3600" dirty="0">
                <a:latin typeface="Times New Roman" panose="02020603050405020304" pitchFamily="18" charset="0"/>
                <a:cs typeface="Times New Roman" panose="02020603050405020304" pitchFamily="18" charset="0"/>
              </a:rPr>
              <a:t>the first stage of personality development the libido is centered in a baby's mouth. It gets much satisfaction from putting all sorts of things in its mouth to satisfy the libido, and thus its id demands.  Which at this stage in life are oral, or mouth orientated, such as sucking, biting, and breastfeeding.  </a:t>
            </a:r>
            <a:endParaRPr lang="en-US" sz="3600" dirty="0" smtClean="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Freud said oral stimulation could lead to an oral fixation in later life.  We see oral personalities all around us such as smokers, nail-biters, finger-chewers, and thumb suckers.  Oral personalities engage in such oral behaviors, particularly when under stress.</a:t>
            </a:r>
          </a:p>
        </p:txBody>
      </p:sp>
      <p:sp>
        <p:nvSpPr>
          <p:cNvPr id="4" name="Date Placeholder 3"/>
          <p:cNvSpPr>
            <a:spLocks noGrp="1"/>
          </p:cNvSpPr>
          <p:nvPr>
            <p:ph type="dt" sz="half" idx="10"/>
          </p:nvPr>
        </p:nvSpPr>
        <p:spPr/>
        <p:txBody>
          <a:bodyPr/>
          <a:lstStyle/>
          <a:p>
            <a:fld id="{0B8D52F2-16CC-4774-9961-481B3FD9A90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6248505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normAutofit fontScale="90000"/>
          </a:bodyPr>
          <a:lstStyle/>
          <a:p>
            <a:r>
              <a:rPr lang="en-US" b="1" dirty="0"/>
              <a:t>Anal Stage (1-3 years)</a:t>
            </a:r>
            <a:r>
              <a:rPr lang="en-US" dirty="0"/>
              <a:t/>
            </a:r>
            <a:br>
              <a:rPr lang="en-US" dirty="0"/>
            </a:br>
            <a:endParaRPr lang="en-US" dirty="0"/>
          </a:p>
        </p:txBody>
      </p:sp>
      <p:sp>
        <p:nvSpPr>
          <p:cNvPr id="3" name="Content Placeholder 2"/>
          <p:cNvSpPr>
            <a:spLocks noGrp="1"/>
          </p:cNvSpPr>
          <p:nvPr>
            <p:ph idx="1"/>
          </p:nvPr>
        </p:nvSpPr>
        <p:spPr>
          <a:xfrm>
            <a:off x="838200" y="1463040"/>
            <a:ext cx="10515600" cy="4713923"/>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libido now becomes focused on the anus and the child derives great pleasure from defecating.  The child is now fully aware that they are a person in their own right and that their wishes can bring them into conflict with the demands of the outside world (i.e. their ego has developed).  </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Freud believed that this type of conflict tends to come to a head in potty training, in which adults impose restrictions on when and where the child can defecate.  </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D68B299-F504-4A77-A1FE-ECDA2AA1C7D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468383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449977"/>
            <a:ext cx="10515600" cy="4726986"/>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Early or harsh potty training can lead to the child becoming an anal-retentive personality who hates mess, is obsessively tidy, punctual and respectful of authority.  They can be stubborn and tight-fisted with their cash and possessions.  </a:t>
            </a:r>
          </a:p>
        </p:txBody>
      </p:sp>
      <p:sp>
        <p:nvSpPr>
          <p:cNvPr id="4" name="Date Placeholder 3"/>
          <p:cNvSpPr>
            <a:spLocks noGrp="1"/>
          </p:cNvSpPr>
          <p:nvPr>
            <p:ph type="dt" sz="half" idx="10"/>
          </p:nvPr>
        </p:nvSpPr>
        <p:spPr/>
        <p:txBody>
          <a:bodyPr/>
          <a:lstStyle/>
          <a:p>
            <a:fld id="{4D082D15-3BAB-44DE-A9F8-A47C8FB4842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1124016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810127"/>
            <a:ext cx="10515600" cy="4351338"/>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The anal expulsive, on the other hand, underwent a liberal toilet-training regime during the anal stage.  In adulthood the anal expulsive is the person who wants to share things with you.  They like giving things away.  </a:t>
            </a:r>
          </a:p>
        </p:txBody>
      </p:sp>
      <p:sp>
        <p:nvSpPr>
          <p:cNvPr id="4" name="Date Placeholder 3"/>
          <p:cNvSpPr>
            <a:spLocks noGrp="1"/>
          </p:cNvSpPr>
          <p:nvPr>
            <p:ph type="dt" sz="half" idx="10"/>
          </p:nvPr>
        </p:nvSpPr>
        <p:spPr/>
        <p:txBody>
          <a:bodyPr/>
          <a:lstStyle/>
          <a:p>
            <a:fld id="{E136639E-AA3C-43E8-98CB-017211D3D46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0159426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7809"/>
            <a:ext cx="10515600" cy="675861"/>
          </a:xfrm>
        </p:spPr>
        <p:txBody>
          <a:bodyPr>
            <a:normAutofit fontScale="90000"/>
          </a:bodyPr>
          <a:lstStyle/>
          <a:p>
            <a:r>
              <a:rPr lang="en-US" b="1" dirty="0"/>
              <a:t>Phallic Stage (3 to 5 or 6 years)</a:t>
            </a:r>
            <a:r>
              <a:rPr lang="en-US" dirty="0"/>
              <a:t/>
            </a:r>
            <a:br>
              <a:rPr lang="en-US" dirty="0"/>
            </a:br>
            <a:endParaRPr lang="en-US" dirty="0"/>
          </a:p>
        </p:txBody>
      </p:sp>
      <p:sp>
        <p:nvSpPr>
          <p:cNvPr id="3" name="Content Placeholder 2"/>
          <p:cNvSpPr>
            <a:spLocks noGrp="1"/>
          </p:cNvSpPr>
          <p:nvPr>
            <p:ph idx="1"/>
          </p:nvPr>
        </p:nvSpPr>
        <p:spPr>
          <a:xfrm>
            <a:off x="838200" y="1033670"/>
            <a:ext cx="10515600" cy="5143293"/>
          </a:xfrm>
        </p:spPr>
        <p:txBody>
          <a:bodyPr>
            <a:noAutofit/>
          </a:bodyPr>
          <a:lstStyle/>
          <a:p>
            <a:pPr marL="0" indent="0">
              <a:buNone/>
            </a:pPr>
            <a:r>
              <a:rPr lang="en-US" sz="4000" dirty="0" smtClean="0">
                <a:latin typeface="Times New Roman" panose="02020603050405020304" pitchFamily="18" charset="0"/>
                <a:cs typeface="Times New Roman" panose="02020603050405020304" pitchFamily="18" charset="0"/>
              </a:rPr>
              <a:t>Sensitivity </a:t>
            </a:r>
            <a:r>
              <a:rPr lang="en-US" sz="4000" dirty="0">
                <a:latin typeface="Times New Roman" panose="02020603050405020304" pitchFamily="18" charset="0"/>
                <a:cs typeface="Times New Roman" panose="02020603050405020304" pitchFamily="18" charset="0"/>
              </a:rPr>
              <a:t>now becomes concentrated in the genitals and masturbation (in both sexes) becomes a new source </a:t>
            </a:r>
            <a:r>
              <a:rPr lang="en-US" sz="4000" dirty="0" smtClean="0">
                <a:latin typeface="Times New Roman" panose="02020603050405020304" pitchFamily="18" charset="0"/>
                <a:cs typeface="Times New Roman" panose="02020603050405020304" pitchFamily="18" charset="0"/>
              </a:rPr>
              <a:t>of  pleasure.                                                                         The </a:t>
            </a:r>
            <a:r>
              <a:rPr lang="en-US" sz="4000" dirty="0">
                <a:latin typeface="Times New Roman" panose="02020603050405020304" pitchFamily="18" charset="0"/>
                <a:cs typeface="Times New Roman" panose="02020603050405020304" pitchFamily="18" charset="0"/>
              </a:rPr>
              <a:t>child becomes aware of anatomical sex differences, which sets in motion the conflict between erotic attraction, resentment, rivalry, jealousy and fear which Freud called the </a:t>
            </a:r>
            <a:r>
              <a:rPr lang="en-US" sz="4000" b="1" dirty="0">
                <a:latin typeface="Times New Roman" panose="02020603050405020304" pitchFamily="18" charset="0"/>
                <a:cs typeface="Times New Roman" panose="02020603050405020304" pitchFamily="18" charset="0"/>
              </a:rPr>
              <a:t>Oedipus complex</a:t>
            </a:r>
            <a:r>
              <a:rPr lang="en-US" sz="4000" dirty="0">
                <a:latin typeface="Times New Roman" panose="02020603050405020304" pitchFamily="18" charset="0"/>
                <a:cs typeface="Times New Roman" panose="02020603050405020304" pitchFamily="18" charset="0"/>
              </a:rPr>
              <a:t> (in boys) and the </a:t>
            </a:r>
            <a:r>
              <a:rPr lang="en-US" sz="4000" b="1" dirty="0">
                <a:latin typeface="Times New Roman" panose="02020603050405020304" pitchFamily="18" charset="0"/>
                <a:cs typeface="Times New Roman" panose="02020603050405020304" pitchFamily="18" charset="0"/>
              </a:rPr>
              <a:t>Electra complex</a:t>
            </a:r>
            <a:r>
              <a:rPr lang="en-US" sz="4000" dirty="0">
                <a:latin typeface="Times New Roman" panose="02020603050405020304" pitchFamily="18" charset="0"/>
                <a:cs typeface="Times New Roman" panose="02020603050405020304" pitchFamily="18" charset="0"/>
              </a:rPr>
              <a:t> (in girls). </a:t>
            </a: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8B28F9D-2BC2-43A6-83FE-E8E4D886D2F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1247669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Autofit/>
          </a:bodyPr>
          <a:lstStyle/>
          <a:p>
            <a:pPr marL="0" indent="0">
              <a:buNone/>
            </a:pPr>
            <a:r>
              <a:rPr lang="en-US" sz="3600" dirty="0" smtClean="0">
                <a:latin typeface="Times New Roman" panose="02020603050405020304" pitchFamily="18" charset="0"/>
                <a:cs typeface="Times New Roman" panose="02020603050405020304" pitchFamily="18" charset="0"/>
              </a:rPr>
              <a:t>This </a:t>
            </a:r>
            <a:r>
              <a:rPr lang="en-US" sz="3600" dirty="0">
                <a:latin typeface="Times New Roman" panose="02020603050405020304" pitchFamily="18" charset="0"/>
                <a:cs typeface="Times New Roman" panose="02020603050405020304" pitchFamily="18" charset="0"/>
              </a:rPr>
              <a:t>is resolved through the process of identification, which involves the child adopting the characteristics of the same sex </a:t>
            </a:r>
            <a:r>
              <a:rPr lang="en-US" sz="3600" dirty="0" smtClean="0">
                <a:latin typeface="Times New Roman" panose="02020603050405020304" pitchFamily="18" charset="0"/>
                <a:cs typeface="Times New Roman" panose="02020603050405020304" pitchFamily="18" charset="0"/>
              </a:rPr>
              <a:t>parent.</a:t>
            </a:r>
          </a:p>
          <a:p>
            <a:pPr marL="0" indent="0">
              <a:buNone/>
            </a:pPr>
            <a:r>
              <a:rPr lang="en-US" sz="3600" b="1" dirty="0">
                <a:latin typeface="Times New Roman" panose="02020603050405020304" pitchFamily="18" charset="0"/>
                <a:cs typeface="Times New Roman" panose="02020603050405020304" pitchFamily="18" charset="0"/>
              </a:rPr>
              <a:t>Oedipus Complex</a:t>
            </a:r>
          </a:p>
          <a:p>
            <a:pPr marL="0" indent="0">
              <a:buNone/>
            </a:pPr>
            <a:r>
              <a:rPr lang="en-US" sz="3600" dirty="0">
                <a:latin typeface="Times New Roman" panose="02020603050405020304" pitchFamily="18" charset="0"/>
                <a:cs typeface="Times New Roman" panose="02020603050405020304" pitchFamily="18" charset="0"/>
              </a:rPr>
              <a:t>T</a:t>
            </a:r>
            <a:r>
              <a:rPr lang="en-US" sz="3600" dirty="0" smtClean="0">
                <a:latin typeface="Times New Roman" panose="02020603050405020304" pitchFamily="18" charset="0"/>
                <a:cs typeface="Times New Roman" panose="02020603050405020304" pitchFamily="18" charset="0"/>
              </a:rPr>
              <a:t>he </a:t>
            </a:r>
            <a:r>
              <a:rPr lang="en-US" sz="3600" dirty="0">
                <a:latin typeface="Times New Roman" panose="02020603050405020304" pitchFamily="18" charset="0"/>
                <a:cs typeface="Times New Roman" panose="02020603050405020304" pitchFamily="18" charset="0"/>
              </a:rPr>
              <a:t>Oedipus complex or more correctly, conflict, arises because the boy develops sexual (pleasurable) desires for his mother.  He wants to possess his mother exclusively and get rid of his father to enable him to do so.  Irrationally, the boy thinks that if his father were to find out about all this, his father would take away what he loves the most.  During the phallic stage what the boy loves most is his penis.  Hence the boy develops </a:t>
            </a:r>
            <a:r>
              <a:rPr lang="en-US" sz="3600" b="1" dirty="0">
                <a:latin typeface="Times New Roman" panose="02020603050405020304" pitchFamily="18" charset="0"/>
                <a:cs typeface="Times New Roman" panose="02020603050405020304" pitchFamily="18" charset="0"/>
              </a:rPr>
              <a:t>castration anxiety</a:t>
            </a:r>
            <a:r>
              <a:rPr lang="en-US" sz="36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55B0862F-11B8-47A5-9B92-F60BCB31426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94513244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sz="4000" dirty="0">
                <a:latin typeface="Times New Roman" panose="02020603050405020304" pitchFamily="18" charset="0"/>
                <a:cs typeface="Times New Roman" panose="02020603050405020304" pitchFamily="18" charset="0"/>
              </a:rPr>
              <a:t>T</a:t>
            </a:r>
            <a:r>
              <a:rPr lang="en-US" sz="4000" dirty="0" smtClean="0">
                <a:latin typeface="Times New Roman" panose="02020603050405020304" pitchFamily="18" charset="0"/>
                <a:cs typeface="Times New Roman" panose="02020603050405020304" pitchFamily="18" charset="0"/>
              </a:rPr>
              <a:t>his problem is resolved </a:t>
            </a:r>
            <a:r>
              <a:rPr lang="en-US" sz="4000" dirty="0">
                <a:latin typeface="Times New Roman" panose="02020603050405020304" pitchFamily="18" charset="0"/>
                <a:cs typeface="Times New Roman" panose="02020603050405020304" pitchFamily="18" charset="0"/>
              </a:rPr>
              <a:t>by imitating, copying and joining in masculine dad-type behaviors.  This is called </a:t>
            </a:r>
            <a:r>
              <a:rPr lang="en-US" sz="4000" b="1" dirty="0">
                <a:latin typeface="Times New Roman" panose="02020603050405020304" pitchFamily="18" charset="0"/>
                <a:cs typeface="Times New Roman" panose="02020603050405020304" pitchFamily="18" charset="0"/>
              </a:rPr>
              <a:t>identification</a:t>
            </a:r>
            <a:r>
              <a:rPr lang="en-US" sz="4000" dirty="0">
                <a:latin typeface="Times New Roman" panose="02020603050405020304" pitchFamily="18" charset="0"/>
                <a:cs typeface="Times New Roman" panose="02020603050405020304" pitchFamily="18" charset="0"/>
              </a:rPr>
              <a:t>, and is how the three-to-five year old boy resolves his </a:t>
            </a:r>
            <a:r>
              <a:rPr lang="en-US" sz="4000" dirty="0" smtClean="0">
                <a:latin typeface="Times New Roman" panose="02020603050405020304" pitchFamily="18" charset="0"/>
                <a:cs typeface="Times New Roman" panose="02020603050405020304" pitchFamily="18" charset="0"/>
              </a:rPr>
              <a:t>Oedipus  complex.                                        Identification </a:t>
            </a:r>
            <a:r>
              <a:rPr lang="en-US" sz="4000" dirty="0">
                <a:latin typeface="Times New Roman" panose="02020603050405020304" pitchFamily="18" charset="0"/>
                <a:cs typeface="Times New Roman" panose="02020603050405020304" pitchFamily="18" charset="0"/>
              </a:rPr>
              <a:t>means internally adopting the values, attitudes and behaviors of another person.  </a:t>
            </a:r>
          </a:p>
        </p:txBody>
      </p:sp>
      <p:sp>
        <p:nvSpPr>
          <p:cNvPr id="4" name="Date Placeholder 3"/>
          <p:cNvSpPr>
            <a:spLocks noGrp="1"/>
          </p:cNvSpPr>
          <p:nvPr>
            <p:ph type="dt" sz="half" idx="10"/>
          </p:nvPr>
        </p:nvSpPr>
        <p:spPr/>
        <p:txBody>
          <a:bodyPr/>
          <a:lstStyle/>
          <a:p>
            <a:fld id="{2F4967D4-B710-4649-9D8C-AC1CE2AAC7E3}"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79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094901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74914"/>
          </a:xfrm>
        </p:spPr>
        <p:txBody>
          <a:bodyPr>
            <a:normAutofit/>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774915"/>
            <a:ext cx="10515600" cy="5402048"/>
          </a:xfrm>
        </p:spPr>
        <p:txBody>
          <a:bodyPr>
            <a:noAutofit/>
          </a:bodyPr>
          <a:lstStyle/>
          <a:p>
            <a:pPr marL="320040" indent="-320040">
              <a:buClr>
                <a:schemeClr val="accent3"/>
              </a:buClr>
              <a:buNone/>
              <a:defRPr/>
            </a:pPr>
            <a:r>
              <a:rPr lang="en-US" sz="3600" b="1" dirty="0">
                <a:latin typeface="Times New Roman" panose="02020603050405020304" pitchFamily="18" charset="0"/>
                <a:cs typeface="Times New Roman" panose="02020603050405020304" pitchFamily="18" charset="0"/>
              </a:rPr>
              <a:t>Personality</a:t>
            </a:r>
            <a:r>
              <a:rPr lang="en-US" sz="3600" dirty="0">
                <a:latin typeface="Times New Roman" panose="02020603050405020304" pitchFamily="18" charset="0"/>
                <a:cs typeface="Times New Roman" panose="02020603050405020304" pitchFamily="18" charset="0"/>
              </a:rPr>
              <a:t> – it refers to mental characteristics that </a:t>
            </a:r>
          </a:p>
          <a:p>
            <a:pPr marL="320040" indent="-320040">
              <a:buClr>
                <a:schemeClr val="accent3"/>
              </a:buClr>
              <a:buNone/>
              <a:defRPr/>
            </a:pPr>
            <a:r>
              <a:rPr lang="en-US" sz="3600" dirty="0" smtClean="0">
                <a:latin typeface="Times New Roman" panose="02020603050405020304" pitchFamily="18" charset="0"/>
                <a:cs typeface="Times New Roman" panose="02020603050405020304" pitchFamily="18" charset="0"/>
              </a:rPr>
              <a:t>determine </a:t>
            </a:r>
            <a:r>
              <a:rPr lang="en-US" sz="3600" dirty="0">
                <a:latin typeface="Times New Roman" panose="02020603050405020304" pitchFamily="18" charset="0"/>
                <a:cs typeface="Times New Roman" panose="02020603050405020304" pitchFamily="18" charset="0"/>
              </a:rPr>
              <a:t>the behavior of a person</a:t>
            </a:r>
          </a:p>
          <a:p>
            <a:pPr marL="320040" indent="-320040">
              <a:buClr>
                <a:schemeClr val="accent3"/>
              </a:buClr>
              <a:buNone/>
              <a:defRPr/>
            </a:pPr>
            <a:r>
              <a:rPr lang="en-US" sz="3600" b="1" dirty="0">
                <a:latin typeface="Times New Roman" panose="02020603050405020304" pitchFamily="18" charset="0"/>
                <a:cs typeface="Times New Roman" panose="02020603050405020304" pitchFamily="18" charset="0"/>
              </a:rPr>
              <a:t>Attitude </a:t>
            </a:r>
            <a:r>
              <a:rPr lang="en-US" sz="3600" b="1" dirty="0">
                <a:solidFill>
                  <a:srgbClr val="FF0000"/>
                </a:solidFill>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 – it’s the way that an individual thinks, </a:t>
            </a:r>
            <a:r>
              <a:rPr lang="en-US" sz="3600" dirty="0" smtClean="0">
                <a:latin typeface="Times New Roman" panose="02020603050405020304" pitchFamily="18" charset="0"/>
                <a:cs typeface="Times New Roman" panose="02020603050405020304" pitchFamily="18" charset="0"/>
              </a:rPr>
              <a:t>feel or </a:t>
            </a:r>
            <a:r>
              <a:rPr lang="en-US" sz="3600" dirty="0">
                <a:latin typeface="Times New Roman" panose="02020603050405020304" pitchFamily="18" charset="0"/>
                <a:cs typeface="Times New Roman" panose="02020603050405020304" pitchFamily="18" charset="0"/>
              </a:rPr>
              <a:t>behave. It can be positive or negative.</a:t>
            </a:r>
          </a:p>
          <a:p>
            <a:pPr marL="320040" indent="-320040">
              <a:buClr>
                <a:schemeClr val="accent3"/>
              </a:buClr>
              <a:buNone/>
              <a:defRPr/>
            </a:pPr>
            <a:r>
              <a:rPr lang="en-US" sz="3600" b="1" dirty="0">
                <a:latin typeface="Times New Roman" panose="02020603050405020304" pitchFamily="18" charset="0"/>
                <a:cs typeface="Times New Roman" panose="02020603050405020304" pitchFamily="18" charset="0"/>
              </a:rPr>
              <a:t>Motivation</a:t>
            </a:r>
            <a:r>
              <a:rPr lang="en-US" sz="3600" dirty="0">
                <a:latin typeface="Times New Roman" panose="02020603050405020304" pitchFamily="18" charset="0"/>
                <a:cs typeface="Times New Roman" panose="02020603050405020304" pitchFamily="18" charset="0"/>
              </a:rPr>
              <a:t> – it is the force propelling a person into activity.</a:t>
            </a:r>
          </a:p>
          <a:p>
            <a:pPr marL="320040" indent="-320040">
              <a:buClr>
                <a:schemeClr val="accent3"/>
              </a:buClr>
              <a:buNone/>
              <a:defRPr/>
            </a:pPr>
            <a:r>
              <a:rPr lang="en-US" sz="3600" b="1" dirty="0">
                <a:latin typeface="Times New Roman" panose="02020603050405020304" pitchFamily="18" charset="0"/>
                <a:cs typeface="Times New Roman" panose="02020603050405020304" pitchFamily="18" charset="0"/>
              </a:rPr>
              <a:t>Instincts/Drives</a:t>
            </a:r>
            <a:r>
              <a:rPr lang="en-US" sz="3600" dirty="0">
                <a:latin typeface="Times New Roman" panose="02020603050405020304" pitchFamily="18" charset="0"/>
                <a:cs typeface="Times New Roman" panose="02020603050405020304" pitchFamily="18" charset="0"/>
              </a:rPr>
              <a:t>- basic force in personality and behavior.</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1A89BD5-9FE5-48F9-80F9-E57AFDC6FA34}"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4936751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fontScale="90000"/>
          </a:bodyPr>
          <a:lstStyle/>
          <a:p>
            <a:r>
              <a:rPr lang="en-US" b="1" dirty="0">
                <a:latin typeface="Times New Roman" panose="02020603050405020304" pitchFamily="18" charset="0"/>
                <a:cs typeface="Times New Roman" panose="02020603050405020304" pitchFamily="18" charset="0"/>
              </a:rPr>
              <a:t>Electra Complex</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3792"/>
            <a:ext cx="10515600" cy="5163172"/>
          </a:xfrm>
        </p:spPr>
        <p:txBody>
          <a:bodyPr>
            <a:noAutofit/>
          </a:bodyPr>
          <a:lstStyle/>
          <a:p>
            <a:r>
              <a:rPr lang="en-US" sz="3600" dirty="0" smtClean="0">
                <a:latin typeface="Times New Roman" panose="02020603050405020304" pitchFamily="18" charset="0"/>
                <a:cs typeface="Times New Roman" panose="02020603050405020304" pitchFamily="18" charset="0"/>
              </a:rPr>
              <a:t>For </a:t>
            </a:r>
            <a:r>
              <a:rPr lang="en-US" sz="3600" dirty="0">
                <a:latin typeface="Times New Roman" panose="02020603050405020304" pitchFamily="18" charset="0"/>
                <a:cs typeface="Times New Roman" panose="02020603050405020304" pitchFamily="18" charset="0"/>
              </a:rPr>
              <a:t>girls, the Oedipus or Electra complex is less than satisfactory.  </a:t>
            </a: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girl desires the father, but realizes that she does not have a penis.  This leads to the development of </a:t>
            </a:r>
            <a:r>
              <a:rPr lang="en-US" sz="3600" b="1" dirty="0">
                <a:latin typeface="Times New Roman" panose="02020603050405020304" pitchFamily="18" charset="0"/>
                <a:cs typeface="Times New Roman" panose="02020603050405020304" pitchFamily="18" charset="0"/>
              </a:rPr>
              <a:t>penis envy</a:t>
            </a:r>
            <a:r>
              <a:rPr lang="en-US" sz="3600" dirty="0">
                <a:latin typeface="Times New Roman" panose="02020603050405020304" pitchFamily="18" charset="0"/>
                <a:cs typeface="Times New Roman" panose="02020603050405020304" pitchFamily="18" charset="0"/>
              </a:rPr>
              <a:t> and the wish to be a boy. </a:t>
            </a:r>
          </a:p>
          <a:p>
            <a:r>
              <a:rPr lang="en-US" sz="3600" dirty="0">
                <a:latin typeface="Times New Roman" panose="02020603050405020304" pitchFamily="18" charset="0"/>
                <a:cs typeface="Times New Roman" panose="02020603050405020304" pitchFamily="18" charset="0"/>
              </a:rPr>
              <a:t>The girl resolves this by repressing her desire for her father and substituting the wish for a penis with the wish for a baby.  The girl blames her mother for her 'castrated state' and this creates great tension.  The girl then </a:t>
            </a:r>
            <a:r>
              <a:rPr lang="en-US" sz="3600" b="1" dirty="0">
                <a:latin typeface="Times New Roman" panose="02020603050405020304" pitchFamily="18" charset="0"/>
                <a:cs typeface="Times New Roman" panose="02020603050405020304" pitchFamily="18" charset="0"/>
              </a:rPr>
              <a:t>represses</a:t>
            </a:r>
            <a:r>
              <a:rPr lang="en-US" sz="3600" dirty="0">
                <a:latin typeface="Times New Roman" panose="02020603050405020304" pitchFamily="18" charset="0"/>
                <a:cs typeface="Times New Roman" panose="02020603050405020304" pitchFamily="18" charset="0"/>
              </a:rPr>
              <a:t> her feelings (to remove the tension) and identifies with the mother to take on the female gender role.</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6C43B87-CEE0-405D-8D86-747CDC8682D6}"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8010883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117"/>
            <a:ext cx="10515600" cy="483961"/>
          </a:xfrm>
        </p:spPr>
        <p:txBody>
          <a:bodyPr>
            <a:normAutofit fontScale="90000"/>
          </a:bodyPr>
          <a:lstStyle/>
          <a:p>
            <a:r>
              <a:rPr lang="en-US" b="1" dirty="0"/>
              <a:t>Latency Stage (5 or 6 to puberty)</a:t>
            </a:r>
            <a:r>
              <a:rPr lang="en-US" dirty="0"/>
              <a:t/>
            </a:r>
            <a:br>
              <a:rPr lang="en-US" dirty="0"/>
            </a:br>
            <a:endParaRPr lang="en-US" dirty="0"/>
          </a:p>
        </p:txBody>
      </p:sp>
      <p:sp>
        <p:nvSpPr>
          <p:cNvPr id="3" name="Content Placeholder 2"/>
          <p:cNvSpPr>
            <a:spLocks noGrp="1"/>
          </p:cNvSpPr>
          <p:nvPr>
            <p:ph idx="1"/>
          </p:nvPr>
        </p:nvSpPr>
        <p:spPr>
          <a:xfrm>
            <a:off x="838200" y="992777"/>
            <a:ext cx="10515600" cy="5184186"/>
          </a:xfrm>
        </p:spPr>
        <p:txBody>
          <a:bodyPr>
            <a:normAutofit/>
          </a:bodyPr>
          <a:lstStyle/>
          <a:p>
            <a:r>
              <a:rPr lang="en-US" sz="3600" dirty="0" smtClean="0">
                <a:latin typeface="Times New Roman" panose="02020603050405020304" pitchFamily="18" charset="0"/>
                <a:cs typeface="Times New Roman" panose="02020603050405020304" pitchFamily="18" charset="0"/>
              </a:rPr>
              <a:t>No </a:t>
            </a:r>
            <a:r>
              <a:rPr lang="en-US" sz="3600" dirty="0">
                <a:latin typeface="Times New Roman" panose="02020603050405020304" pitchFamily="18" charset="0"/>
                <a:cs typeface="Times New Roman" panose="02020603050405020304" pitchFamily="18" charset="0"/>
              </a:rPr>
              <a:t>further psychosexual development takes place during this stage (latent means hidden).  The libido is dormant.  Freud thought that most sexual impulses are repressed during the latent stage and sexual energy can be sublimated (re: </a:t>
            </a:r>
            <a:r>
              <a:rPr lang="en-US" sz="3600" dirty="0" smtClean="0">
                <a:latin typeface="Times New Roman" panose="02020603050405020304" pitchFamily="18" charset="0"/>
                <a:cs typeface="Times New Roman" panose="02020603050405020304" pitchFamily="18" charset="0"/>
              </a:rPr>
              <a:t>defense mechanism) </a:t>
            </a:r>
            <a:r>
              <a:rPr lang="en-US" sz="3600" dirty="0">
                <a:latin typeface="Times New Roman" panose="02020603050405020304" pitchFamily="18" charset="0"/>
                <a:cs typeface="Times New Roman" panose="02020603050405020304" pitchFamily="18" charset="0"/>
              </a:rPr>
              <a:t>towards school work, hobbies and friendships.  </a:t>
            </a:r>
          </a:p>
          <a:p>
            <a:r>
              <a:rPr lang="en-US" sz="3600" dirty="0">
                <a:latin typeface="Times New Roman" panose="02020603050405020304" pitchFamily="18" charset="0"/>
                <a:cs typeface="Times New Roman" panose="02020603050405020304" pitchFamily="18" charset="0"/>
              </a:rPr>
              <a:t>Much of the child's energy is channeled into developing new skills and acquiring new knowledge and play becomes largely confined to other children of the same gender.</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141C919-7847-4F2D-99E7-04A9D0F37E66}"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2618685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Genital Stage (puberty to adult)</a:t>
            </a:r>
            <a:r>
              <a:rPr lang="en-US" dirty="0"/>
              <a:t/>
            </a:r>
            <a:br>
              <a:rPr lang="en-US" dirty="0"/>
            </a:br>
            <a:endParaRPr lang="en-US" dirty="0"/>
          </a:p>
        </p:txBody>
      </p:sp>
      <p:sp>
        <p:nvSpPr>
          <p:cNvPr id="3" name="Content Placeholder 2"/>
          <p:cNvSpPr>
            <a:spLocks noGrp="1"/>
          </p:cNvSpPr>
          <p:nvPr>
            <p:ph idx="1"/>
          </p:nvPr>
        </p:nvSpPr>
        <p:spPr>
          <a:xfrm>
            <a:off x="838200" y="1123406"/>
            <a:ext cx="10515600" cy="5053557"/>
          </a:xfrm>
        </p:spPr>
        <p:txBody>
          <a:bodyPr>
            <a:noAutofit/>
          </a:bodyPr>
          <a:lstStyle/>
          <a:p>
            <a:r>
              <a:rPr lang="en-US" sz="4000" dirty="0" smtClean="0">
                <a:latin typeface="Times New Roman" panose="02020603050405020304" pitchFamily="18" charset="0"/>
                <a:cs typeface="Times New Roman" panose="02020603050405020304" pitchFamily="18" charset="0"/>
              </a:rPr>
              <a:t>This </a:t>
            </a:r>
            <a:r>
              <a:rPr lang="en-US" sz="4000" dirty="0">
                <a:latin typeface="Times New Roman" panose="02020603050405020304" pitchFamily="18" charset="0"/>
                <a:cs typeface="Times New Roman" panose="02020603050405020304" pitchFamily="18" charset="0"/>
              </a:rPr>
              <a:t>is the last stage of Freud's psychosexual theory of personality development and begins in puberty.  It is a time of adolescent sexual experimentation, the successful resolution of which is settling down in a loving one-to-one relationship with another person in our 20's.  </a:t>
            </a:r>
            <a:endParaRPr lang="en-US" sz="4000" dirty="0" smtClean="0">
              <a:latin typeface="Times New Roman" panose="02020603050405020304" pitchFamily="18" charset="0"/>
              <a:cs typeface="Times New Roman" panose="02020603050405020304" pitchFamily="18" charset="0"/>
            </a:endParaRPr>
          </a:p>
          <a:p>
            <a:r>
              <a:rPr lang="en-US" sz="4000" dirty="0" smtClean="0">
                <a:latin typeface="Times New Roman" panose="02020603050405020304" pitchFamily="18" charset="0"/>
                <a:cs typeface="Times New Roman" panose="02020603050405020304" pitchFamily="18" charset="0"/>
              </a:rPr>
              <a:t>Sexual </a:t>
            </a:r>
            <a:r>
              <a:rPr lang="en-US" sz="4000" dirty="0">
                <a:latin typeface="Times New Roman" panose="02020603050405020304" pitchFamily="18" charset="0"/>
                <a:cs typeface="Times New Roman" panose="02020603050405020304" pitchFamily="18" charset="0"/>
              </a:rPr>
              <a:t>instinct is directed to heterosexual pleasure, rather than self pleasure like during the phallic stage.  </a:t>
            </a: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DBF5BE-6AE5-4B17-9985-3F68FB2453A4}"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1360933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4000" b="1" dirty="0">
                <a:latin typeface="Times New Roman" panose="02020603050405020304" pitchFamily="18" charset="0"/>
                <a:cs typeface="Times New Roman" panose="02020603050405020304" pitchFamily="18" charset="0"/>
              </a:rPr>
              <a:t>Psychosocial </a:t>
            </a:r>
            <a:r>
              <a:rPr lang="en-US" sz="4000" b="1" dirty="0" smtClean="0">
                <a:latin typeface="Times New Roman" panose="02020603050405020304" pitchFamily="18" charset="0"/>
                <a:cs typeface="Times New Roman" panose="02020603050405020304" pitchFamily="18" charset="0"/>
              </a:rPr>
              <a:t>personality development </a:t>
            </a:r>
            <a:r>
              <a:rPr lang="en-US" sz="4000" b="1" dirty="0">
                <a:latin typeface="Times New Roman" panose="02020603050405020304" pitchFamily="18" charset="0"/>
                <a:cs typeface="Times New Roman" panose="02020603050405020304" pitchFamily="18" charset="0"/>
              </a:rPr>
              <a:t>according to Eric Erikson </a:t>
            </a:r>
          </a:p>
          <a:p>
            <a:pPr marL="0" indent="0">
              <a:buNone/>
            </a:pPr>
            <a:endParaRPr lang="en-US" dirty="0"/>
          </a:p>
        </p:txBody>
      </p:sp>
      <p:sp>
        <p:nvSpPr>
          <p:cNvPr id="4" name="Date Placeholder 3"/>
          <p:cNvSpPr>
            <a:spLocks noGrp="1"/>
          </p:cNvSpPr>
          <p:nvPr>
            <p:ph type="dt" sz="half" idx="10"/>
          </p:nvPr>
        </p:nvSpPr>
        <p:spPr/>
        <p:txBody>
          <a:bodyPr/>
          <a:lstStyle/>
          <a:p>
            <a:fld id="{246844F0-B3B6-4496-8508-CB525D5A3C8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5980957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3600" b="1" dirty="0">
                <a:latin typeface="Times New Roman" panose="02020603050405020304" pitchFamily="18" charset="0"/>
                <a:cs typeface="Times New Roman" panose="02020603050405020304" pitchFamily="18" charset="0"/>
              </a:rPr>
              <a:t>Trust vs. Mistrust (0 – 18 months</a:t>
            </a:r>
            <a:r>
              <a:rPr lang="en-US" sz="3600" b="1" dirty="0" smtClean="0">
                <a:latin typeface="Times New Roman" panose="02020603050405020304" pitchFamily="18" charset="0"/>
                <a:cs typeface="Times New Roman" panose="02020603050405020304" pitchFamily="18" charset="0"/>
              </a:rPr>
              <a:t>)</a:t>
            </a:r>
          </a:p>
          <a:p>
            <a:pPr marL="0" indent="0">
              <a:buNone/>
            </a:pPr>
            <a:r>
              <a:rPr lang="en-US" sz="3600" b="1" dirty="0" smtClean="0">
                <a:latin typeface="Times New Roman" panose="02020603050405020304" pitchFamily="18" charset="0"/>
                <a:cs typeface="Times New Roman" panose="02020603050405020304" pitchFamily="18" charset="0"/>
              </a:rPr>
              <a:t>Theme</a:t>
            </a:r>
            <a:r>
              <a:rPr lang="en-US" sz="3600" dirty="0">
                <a:latin typeface="Times New Roman" panose="02020603050405020304" pitchFamily="18" charset="0"/>
                <a:cs typeface="Times New Roman" panose="02020603050405020304" pitchFamily="18" charset="0"/>
              </a:rPr>
              <a:t>: Give and Receive </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Trust </a:t>
            </a:r>
            <a:r>
              <a:rPr lang="en-US" sz="3600" dirty="0">
                <a:latin typeface="Times New Roman" panose="02020603050405020304" pitchFamily="18" charset="0"/>
                <a:cs typeface="Times New Roman" panose="02020603050405020304" pitchFamily="18" charset="0"/>
              </a:rPr>
              <a:t>is the foundation of all psychosocial tasks </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Trust </a:t>
            </a:r>
            <a:r>
              <a:rPr lang="en-US" sz="3600" dirty="0">
                <a:latin typeface="Times New Roman" panose="02020603050405020304" pitchFamily="18" charset="0"/>
                <a:cs typeface="Times New Roman" panose="02020603050405020304" pitchFamily="18" charset="0"/>
              </a:rPr>
              <a:t>is developed via                                                                                                             - Satisfying needs of infants on time                                                                                                                    - Care that is consistent and adequate                                                                                                -  Giving experiences that will add security e.g.  touch, eye to eye contact. </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6C07B74-E305-4664-8784-E227BC0B8D3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41929875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Autonomy vs. Shame &amp; Doubt (</a:t>
            </a:r>
            <a:r>
              <a:rPr lang="en-US" sz="4000" b="1" dirty="0" smtClean="0">
                <a:latin typeface="Times New Roman" panose="02020603050405020304" pitchFamily="18" charset="0"/>
                <a:cs typeface="Times New Roman" panose="02020603050405020304" pitchFamily="18" charset="0"/>
              </a:rPr>
              <a:t>18m </a:t>
            </a:r>
            <a:r>
              <a:rPr lang="en-US" sz="4000" b="1" dirty="0">
                <a:latin typeface="Times New Roman" panose="02020603050405020304" pitchFamily="18" charset="0"/>
                <a:cs typeface="Times New Roman" panose="02020603050405020304" pitchFamily="18" charset="0"/>
              </a:rPr>
              <a:t>to 3 years</a:t>
            </a:r>
            <a:r>
              <a:rPr lang="en-US" sz="40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Development </a:t>
            </a:r>
            <a:r>
              <a:rPr lang="en-US" sz="3600" dirty="0">
                <a:latin typeface="Times New Roman" panose="02020603050405020304" pitchFamily="18" charset="0"/>
                <a:cs typeface="Times New Roman" panose="02020603050405020304" pitchFamily="18" charset="0"/>
              </a:rPr>
              <a:t>takes place during early childhood and is focused on children developing a greater </a:t>
            </a:r>
            <a:r>
              <a:rPr lang="en-US" sz="3600" u="sng" dirty="0">
                <a:latin typeface="Times New Roman" panose="02020603050405020304" pitchFamily="18" charset="0"/>
                <a:cs typeface="Times New Roman" panose="02020603050405020304" pitchFamily="18" charset="0"/>
              </a:rPr>
              <a:t>sense of personal control. </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Theme</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independence and </a:t>
            </a:r>
            <a:r>
              <a:rPr lang="en-US" sz="3600" dirty="0" smtClean="0">
                <a:latin typeface="Times New Roman" panose="02020603050405020304" pitchFamily="18" charset="0"/>
                <a:cs typeface="Times New Roman" panose="02020603050405020304" pitchFamily="18" charset="0"/>
              </a:rPr>
              <a:t>self-governance  </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Give opportunity for decision making, offer </a:t>
            </a:r>
            <a:r>
              <a:rPr lang="en-US" sz="3600" dirty="0" smtClean="0">
                <a:latin typeface="Times New Roman" panose="02020603050405020304" pitchFamily="18" charset="0"/>
                <a:cs typeface="Times New Roman" panose="02020603050405020304" pitchFamily="18" charset="0"/>
              </a:rPr>
              <a:t>choices</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 Encourage </a:t>
            </a:r>
            <a:r>
              <a:rPr lang="en-US" sz="3600" dirty="0">
                <a:latin typeface="Times New Roman" panose="02020603050405020304" pitchFamily="18" charset="0"/>
                <a:cs typeface="Times New Roman" panose="02020603050405020304" pitchFamily="18" charset="0"/>
              </a:rPr>
              <a:t>the child to make decision rather than judge.</a:t>
            </a:r>
          </a:p>
        </p:txBody>
      </p:sp>
      <p:sp>
        <p:nvSpPr>
          <p:cNvPr id="4" name="Date Placeholder 3"/>
          <p:cNvSpPr>
            <a:spLocks noGrp="1"/>
          </p:cNvSpPr>
          <p:nvPr>
            <p:ph type="dt" sz="half" idx="10"/>
          </p:nvPr>
        </p:nvSpPr>
        <p:spPr/>
        <p:txBody>
          <a:bodyPr/>
          <a:lstStyle/>
          <a:p>
            <a:fld id="{A77724D3-79B6-4A10-A1D2-83C30177DE3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22590474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504"/>
            <a:ext cx="10515600" cy="391886"/>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796834"/>
            <a:ext cx="10515600" cy="5380129"/>
          </a:xfrm>
        </p:spPr>
        <p:txBody>
          <a:bodyPr>
            <a:normAutofit/>
          </a:bodyPr>
          <a:lstStyle/>
          <a:p>
            <a:pPr lvl="0"/>
            <a:r>
              <a:rPr lang="en-US" sz="3600" dirty="0">
                <a:latin typeface="Times New Roman" panose="02020603050405020304" pitchFamily="18" charset="0"/>
                <a:cs typeface="Times New Roman" panose="02020603050405020304" pitchFamily="18" charset="0"/>
              </a:rPr>
              <a:t>At this point in development, </a:t>
            </a:r>
            <a:r>
              <a:rPr lang="en-US" sz="3600" b="1" dirty="0">
                <a:latin typeface="Times New Roman" panose="02020603050405020304" pitchFamily="18" charset="0"/>
                <a:cs typeface="Times New Roman" panose="02020603050405020304" pitchFamily="18" charset="0"/>
              </a:rPr>
              <a:t>children are just starting to gain a little independence. They are starting to perform basic actions on their own and making simple decisions about what they prefer. </a:t>
            </a:r>
            <a:r>
              <a:rPr lang="en-US" sz="3600" dirty="0">
                <a:latin typeface="Times New Roman" panose="02020603050405020304" pitchFamily="18" charset="0"/>
                <a:cs typeface="Times New Roman" panose="02020603050405020304" pitchFamily="18" charset="0"/>
              </a:rPr>
              <a:t>By allowing kids to make choices and gain control, parents and caregivers can help children develop a sense of autonomy.</a:t>
            </a:r>
          </a:p>
          <a:p>
            <a:pPr lvl="0"/>
            <a:r>
              <a:rPr lang="en-US" sz="3600" dirty="0">
                <a:latin typeface="Times New Roman" panose="02020603050405020304" pitchFamily="18" charset="0"/>
                <a:cs typeface="Times New Roman" panose="02020603050405020304" pitchFamily="18" charset="0"/>
              </a:rPr>
              <a:t>Children who successfully complete this stage feel secure and confident, while those who do not are left with a sense of inadequacy and self-doubt.</a:t>
            </a: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F1F8849-799E-41D5-89A3-C0ADCA2A6C6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78263749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Initiative vs. Guilt (4 – 6 years)</a:t>
            </a:r>
            <a:r>
              <a:rPr lang="en-US" dirty="0"/>
              <a:t> </a:t>
            </a:r>
          </a:p>
        </p:txBody>
      </p:sp>
      <p:sp>
        <p:nvSpPr>
          <p:cNvPr id="3" name="Content Placeholder 2"/>
          <p:cNvSpPr>
            <a:spLocks noGrp="1"/>
          </p:cNvSpPr>
          <p:nvPr>
            <p:ph idx="1"/>
          </p:nvPr>
        </p:nvSpPr>
        <p:spPr>
          <a:xfrm>
            <a:off x="838200" y="1449977"/>
            <a:ext cx="10515600" cy="4726986"/>
          </a:xfrm>
        </p:spPr>
        <p:txBody>
          <a:bodyPr>
            <a:normAutofit/>
          </a:bodyPr>
          <a:lstStyle/>
          <a:p>
            <a:pPr marL="0" indent="0">
              <a:buNone/>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third stage of psychosocial development takes place during the preschool </a:t>
            </a:r>
            <a:r>
              <a:rPr lang="en-US" sz="3600" dirty="0" smtClean="0">
                <a:latin typeface="Times New Roman" panose="02020603050405020304" pitchFamily="18" charset="0"/>
                <a:cs typeface="Times New Roman" panose="02020603050405020304" pitchFamily="18" charset="0"/>
              </a:rPr>
              <a:t>years.</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Learns </a:t>
            </a:r>
            <a:r>
              <a:rPr lang="en-US" sz="3600" dirty="0">
                <a:latin typeface="Times New Roman" panose="02020603050405020304" pitchFamily="18" charset="0"/>
                <a:cs typeface="Times New Roman" panose="02020603050405020304" pitchFamily="18" charset="0"/>
              </a:rPr>
              <a:t>how to </a:t>
            </a:r>
            <a:r>
              <a:rPr lang="en-US" sz="3600" u="sng" dirty="0">
                <a:latin typeface="Times New Roman" panose="02020603050405020304" pitchFamily="18" charset="0"/>
                <a:cs typeface="Times New Roman" panose="02020603050405020304" pitchFamily="18" charset="0"/>
              </a:rPr>
              <a:t>do basic things </a:t>
            </a:r>
            <a:endParaRPr lang="en-US" sz="3600" u="sng"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Give opportunity </a:t>
            </a:r>
            <a:r>
              <a:rPr lang="en-US" sz="3600" u="sng" dirty="0">
                <a:latin typeface="Times New Roman" panose="02020603050405020304" pitchFamily="18" charset="0"/>
                <a:cs typeface="Times New Roman" panose="02020603050405020304" pitchFamily="18" charset="0"/>
              </a:rPr>
              <a:t>exploring new places and events </a:t>
            </a:r>
            <a:endParaRPr lang="en-US" sz="3600" u="sng"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Activity </a:t>
            </a:r>
            <a:r>
              <a:rPr lang="en-US" sz="3600" dirty="0">
                <a:latin typeface="Times New Roman" panose="02020603050405020304" pitchFamily="18" charset="0"/>
                <a:cs typeface="Times New Roman" panose="02020603050405020304" pitchFamily="18" charset="0"/>
              </a:rPr>
              <a:t>recommended should enhance creativity and imagination and facilitates fine motor development.</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98D2A59-9BB2-47A5-8837-5FE747ECDBEC}"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7234024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567"/>
            <a:ext cx="10515600" cy="992776"/>
          </a:xfrm>
        </p:spPr>
        <p:txBody>
          <a:bodyPr/>
          <a:lstStyle/>
          <a:p>
            <a:r>
              <a:rPr lang="en-US" b="1" dirty="0">
                <a:latin typeface="Times New Roman" panose="02020603050405020304" pitchFamily="18" charset="0"/>
                <a:cs typeface="Times New Roman" panose="02020603050405020304" pitchFamily="18" charset="0"/>
              </a:rPr>
              <a:t>Industry vs. Inferiority (</a:t>
            </a:r>
            <a:r>
              <a:rPr lang="en-US" b="1" dirty="0" smtClean="0">
                <a:latin typeface="Times New Roman" panose="02020603050405020304" pitchFamily="18" charset="0"/>
                <a:cs typeface="Times New Roman" panose="02020603050405020304" pitchFamily="18" charset="0"/>
              </a:rPr>
              <a:t>7-12 </a:t>
            </a:r>
            <a:r>
              <a:rPr lang="en-US" b="1" dirty="0">
                <a:latin typeface="Times New Roman" panose="02020603050405020304" pitchFamily="18" charset="0"/>
                <a:cs typeface="Times New Roman" panose="02020603050405020304" pitchFamily="18" charset="0"/>
              </a:rPr>
              <a:t>years) </a:t>
            </a:r>
          </a:p>
        </p:txBody>
      </p:sp>
      <p:sp>
        <p:nvSpPr>
          <p:cNvPr id="3" name="Content Placeholder 2"/>
          <p:cNvSpPr>
            <a:spLocks noGrp="1"/>
          </p:cNvSpPr>
          <p:nvPr>
            <p:ph idx="1"/>
          </p:nvPr>
        </p:nvSpPr>
        <p:spPr>
          <a:xfrm>
            <a:off x="642257" y="1110344"/>
            <a:ext cx="10515600" cy="5001306"/>
          </a:xfrm>
        </p:spPr>
        <p:txBody>
          <a:bodyPr>
            <a:noAutofit/>
          </a:bodyPr>
          <a:lstStyle/>
          <a:p>
            <a:pPr marL="0" indent="0">
              <a:buNone/>
            </a:pPr>
            <a:r>
              <a:rPr lang="en-US" sz="3600" dirty="0" smtClean="0">
                <a:latin typeface="Times New Roman" panose="02020603050405020304" pitchFamily="18" charset="0"/>
                <a:cs typeface="Times New Roman" panose="02020603050405020304" pitchFamily="18" charset="0"/>
              </a:rPr>
              <a:t> Children </a:t>
            </a:r>
            <a:r>
              <a:rPr lang="en-US" sz="3600" dirty="0">
                <a:latin typeface="Times New Roman" panose="02020603050405020304" pitchFamily="18" charset="0"/>
                <a:cs typeface="Times New Roman" panose="02020603050405020304" pitchFamily="18" charset="0"/>
              </a:rPr>
              <a:t>who are encouraged and commended by parents and teachers </a:t>
            </a:r>
            <a:r>
              <a:rPr lang="en-US" sz="3600" u="sng" dirty="0">
                <a:latin typeface="Times New Roman" panose="02020603050405020304" pitchFamily="18" charset="0"/>
                <a:cs typeface="Times New Roman" panose="02020603050405020304" pitchFamily="18" charset="0"/>
              </a:rPr>
              <a:t>develop a feeling of competence and belief in their skills.</a:t>
            </a:r>
            <a:r>
              <a:rPr lang="en-US" sz="3600" dirty="0">
                <a:latin typeface="Times New Roman" panose="02020603050405020304" pitchFamily="18" charset="0"/>
                <a:cs typeface="Times New Roman" panose="02020603050405020304" pitchFamily="18" charset="0"/>
              </a:rPr>
              <a:t> Those who receive little or no encouragement from parents, teachers, or peers will doubt their abilities to be successful</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Learns how to do things well. </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Give </a:t>
            </a:r>
            <a:r>
              <a:rPr lang="en-US" sz="3600" dirty="0">
                <a:latin typeface="Times New Roman" panose="02020603050405020304" pitchFamily="18" charset="0"/>
                <a:cs typeface="Times New Roman" panose="02020603050405020304" pitchFamily="18" charset="0"/>
              </a:rPr>
              <a:t>appropriate short assignments and projects. </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Unfinished </a:t>
            </a:r>
            <a:r>
              <a:rPr lang="en-US" sz="3600" dirty="0">
                <a:latin typeface="Times New Roman" panose="02020603050405020304" pitchFamily="18" charset="0"/>
                <a:cs typeface="Times New Roman" panose="02020603050405020304" pitchFamily="18" charset="0"/>
              </a:rPr>
              <a:t>project will develop inferiority</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Through </a:t>
            </a:r>
            <a:r>
              <a:rPr lang="en-US" sz="3600" dirty="0">
                <a:latin typeface="Times New Roman" panose="02020603050405020304" pitchFamily="18" charset="0"/>
                <a:cs typeface="Times New Roman" panose="02020603050405020304" pitchFamily="18" charset="0"/>
              </a:rPr>
              <a:t>social interactions, children begin to develop a sense of pride in their accomplishments and abilities. </a:t>
            </a:r>
          </a:p>
          <a:p>
            <a:endParaRPr lang="en-US" sz="3600" dirty="0" smtClean="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4A39810-E5F9-442E-92B1-BECA20A376CE}"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43229872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72"/>
            <a:ext cx="10515600" cy="874058"/>
          </a:xfrm>
        </p:spPr>
        <p:txBody>
          <a:bodyPr>
            <a:normAutofit/>
          </a:bodyPr>
          <a:lstStyle/>
          <a:p>
            <a:r>
              <a:rPr lang="en-US" sz="3600" b="1" dirty="0">
                <a:latin typeface="Times New Roman" panose="02020603050405020304" pitchFamily="18" charset="0"/>
                <a:cs typeface="Times New Roman" panose="02020603050405020304" pitchFamily="18" charset="0"/>
              </a:rPr>
              <a:t>Identity vs. Role Confusion (12 – 18 or 20 years</a:t>
            </a:r>
            <a:r>
              <a:rPr lang="en-US" sz="3600"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838200" y="1008530"/>
            <a:ext cx="10515600" cy="5168433"/>
          </a:xfrm>
        </p:spPr>
        <p:txBody>
          <a:bodyPr>
            <a:noAutofit/>
          </a:bodyPr>
          <a:lstStyle/>
          <a:p>
            <a:pPr marL="0" indent="0">
              <a:buNone/>
            </a:pPr>
            <a:r>
              <a:rPr lang="en-US" sz="3600" dirty="0" smtClean="0">
                <a:latin typeface="Times New Roman" panose="02020603050405020304" pitchFamily="18" charset="0"/>
                <a:cs typeface="Times New Roman" panose="02020603050405020304" pitchFamily="18" charset="0"/>
              </a:rPr>
              <a:t>This </a:t>
            </a:r>
            <a:r>
              <a:rPr lang="en-US" sz="3600" dirty="0">
                <a:latin typeface="Times New Roman" panose="02020603050405020304" pitchFamily="18" charset="0"/>
                <a:cs typeface="Times New Roman" panose="02020603050405020304" pitchFamily="18" charset="0"/>
              </a:rPr>
              <a:t>stage plays an essential role in developing a </a:t>
            </a:r>
            <a:r>
              <a:rPr lang="en-US" sz="3600" u="sng" dirty="0">
                <a:latin typeface="Times New Roman" panose="02020603050405020304" pitchFamily="18" charset="0"/>
                <a:cs typeface="Times New Roman" panose="02020603050405020304" pitchFamily="18" charset="0"/>
              </a:rPr>
              <a:t>sense of personal identity </a:t>
            </a:r>
            <a:r>
              <a:rPr lang="en-US" sz="3600" dirty="0">
                <a:latin typeface="Times New Roman" panose="02020603050405020304" pitchFamily="18" charset="0"/>
                <a:cs typeface="Times New Roman" panose="02020603050405020304" pitchFamily="18" charset="0"/>
              </a:rPr>
              <a:t>which will continue to influence behavior and development for the rest of a person's life. </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They learn </a:t>
            </a:r>
            <a:r>
              <a:rPr lang="en-US" sz="3600" dirty="0">
                <a:latin typeface="Times New Roman" panose="02020603050405020304" pitchFamily="18" charset="0"/>
                <a:cs typeface="Times New Roman" panose="02020603050405020304" pitchFamily="18" charset="0"/>
              </a:rPr>
              <a:t>who </a:t>
            </a:r>
            <a:r>
              <a:rPr lang="en-US" sz="3600" dirty="0" smtClean="0">
                <a:latin typeface="Times New Roman" panose="02020603050405020304" pitchFamily="18" charset="0"/>
                <a:cs typeface="Times New Roman" panose="02020603050405020304" pitchFamily="18" charset="0"/>
              </a:rPr>
              <a:t>they are  </a:t>
            </a:r>
            <a:r>
              <a:rPr lang="en-US" sz="3600" dirty="0">
                <a:latin typeface="Times New Roman" panose="02020603050405020304" pitchFamily="18" charset="0"/>
                <a:cs typeface="Times New Roman" panose="02020603050405020304" pitchFamily="18" charset="0"/>
              </a:rPr>
              <a:t>or what kind of person </a:t>
            </a:r>
            <a:r>
              <a:rPr lang="en-US" sz="3600" dirty="0" smtClean="0">
                <a:latin typeface="Times New Roman" panose="02020603050405020304" pitchFamily="18" charset="0"/>
                <a:cs typeface="Times New Roman" panose="02020603050405020304" pitchFamily="18" charset="0"/>
              </a:rPr>
              <a:t>they will  </a:t>
            </a:r>
            <a:r>
              <a:rPr lang="en-US" sz="3600" dirty="0">
                <a:latin typeface="Times New Roman" panose="02020603050405020304" pitchFamily="18" charset="0"/>
                <a:cs typeface="Times New Roman" panose="02020603050405020304" pitchFamily="18" charset="0"/>
              </a:rPr>
              <a:t>become by adjusting to new body image and seeking freedom from parents. </a:t>
            </a:r>
            <a:endParaRPr lang="en-US" sz="3600" dirty="0" smtClean="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E9D876E-4BD2-4D3B-AD8B-740B012892A2}"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89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669551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441342"/>
            <a:ext cx="10515600" cy="4735621"/>
          </a:xfrm>
        </p:spPr>
        <p:txBody>
          <a:bodyPr>
            <a:normAutofit/>
          </a:bodyPr>
          <a:lstStyle/>
          <a:p>
            <a:pPr marL="320040" indent="-320040">
              <a:buClr>
                <a:schemeClr val="accent3"/>
              </a:buClr>
              <a:buNone/>
              <a:defRPr/>
            </a:pPr>
            <a:r>
              <a:rPr lang="en-US" sz="4000" b="1" dirty="0">
                <a:latin typeface="Times New Roman" panose="02020603050405020304" pitchFamily="18" charset="0"/>
                <a:cs typeface="Times New Roman" panose="02020603050405020304" pitchFamily="18" charset="0"/>
              </a:rPr>
              <a:t>Value</a:t>
            </a:r>
            <a:r>
              <a:rPr lang="en-US" sz="4000" b="1" dirty="0">
                <a:solidFill>
                  <a:srgbClr val="FF0000"/>
                </a:solidFill>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it’s the personal believe about the worth of a given idea or behavior.</a:t>
            </a:r>
          </a:p>
          <a:p>
            <a:pPr marL="320040" indent="-320040">
              <a:buClr>
                <a:schemeClr val="accent3"/>
              </a:buClr>
              <a:buNone/>
              <a:defRPr/>
            </a:pPr>
            <a:r>
              <a:rPr lang="en-US" sz="4000" b="1" dirty="0">
                <a:latin typeface="Times New Roman" panose="02020603050405020304" pitchFamily="18" charset="0"/>
                <a:cs typeface="Times New Roman" panose="02020603050405020304" pitchFamily="18" charset="0"/>
              </a:rPr>
              <a:t>Belief </a:t>
            </a:r>
            <a:r>
              <a:rPr lang="en-US" sz="4000" b="1" dirty="0">
                <a:solidFill>
                  <a:srgbClr val="FF0000"/>
                </a:solidFill>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its is an idea, set of attitudes or opinions held with a personal conviction or confidence based on faith or facts.</a:t>
            </a:r>
          </a:p>
          <a:p>
            <a:pPr marL="320040" indent="-320040">
              <a:buClr>
                <a:schemeClr val="accent3"/>
              </a:buClr>
              <a:buNone/>
              <a:defRPr/>
            </a:pPr>
            <a:r>
              <a:rPr lang="en-US" sz="4000" b="1" dirty="0">
                <a:latin typeface="Times New Roman" panose="02020603050405020304" pitchFamily="18" charset="0"/>
                <a:cs typeface="Times New Roman" panose="02020603050405020304" pitchFamily="18" charset="0"/>
              </a:rPr>
              <a:t>Prejudice</a:t>
            </a:r>
            <a:r>
              <a:rPr lang="en-US" sz="4000" b="1" dirty="0">
                <a:solidFill>
                  <a:srgbClr val="FF0000"/>
                </a:solidFill>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unfair opinion formed without adequate knowledge or experience</a:t>
            </a:r>
          </a:p>
          <a:p>
            <a:pPr marL="0" indent="0">
              <a:buNone/>
            </a:pPr>
            <a:endParaRPr lang="en-US" sz="4000" dirty="0"/>
          </a:p>
        </p:txBody>
      </p:sp>
      <p:sp>
        <p:nvSpPr>
          <p:cNvPr id="4" name="Date Placeholder 3"/>
          <p:cNvSpPr>
            <a:spLocks noGrp="1"/>
          </p:cNvSpPr>
          <p:nvPr>
            <p:ph type="dt" sz="half" idx="10"/>
          </p:nvPr>
        </p:nvSpPr>
        <p:spPr/>
        <p:txBody>
          <a:bodyPr/>
          <a:lstStyle/>
          <a:p>
            <a:fld id="{8D0DF707-E5F1-4296-A53A-6E5D44E70ED8}"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4828815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2"/>
            <a:ext cx="10515600" cy="770708"/>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838200" y="1306286"/>
            <a:ext cx="10515600" cy="4870677"/>
          </a:xfrm>
        </p:spPr>
        <p:txBody>
          <a:bodyPr>
            <a:noAutofit/>
          </a:bodyPr>
          <a:lstStyle/>
          <a:p>
            <a:pPr lvl="0"/>
            <a:r>
              <a:rPr lang="en-US" sz="3600" dirty="0">
                <a:latin typeface="Times New Roman" panose="02020603050405020304" pitchFamily="18" charset="0"/>
                <a:cs typeface="Times New Roman" panose="02020603050405020304" pitchFamily="18" charset="0"/>
              </a:rPr>
              <a:t>During adolescence, children explore their independence and develop a sense of self.</a:t>
            </a:r>
          </a:p>
          <a:p>
            <a:pPr lvl="0"/>
            <a:r>
              <a:rPr lang="en-US" sz="3600" dirty="0">
                <a:latin typeface="Times New Roman" panose="02020603050405020304" pitchFamily="18" charset="0"/>
                <a:cs typeface="Times New Roman" panose="02020603050405020304" pitchFamily="18" charset="0"/>
              </a:rPr>
              <a:t>Those who receive proper encouragement and reinforcement through personal exploration will emerge from this stage with a strong sense of self and a feeling of independence and control. Those who remain unsure of their beliefs and desires will feel insecure and confused about themselves and the future.</a:t>
            </a:r>
          </a:p>
          <a:p>
            <a:endParaRPr lang="en-US" sz="3600" dirty="0"/>
          </a:p>
        </p:txBody>
      </p:sp>
      <p:sp>
        <p:nvSpPr>
          <p:cNvPr id="4" name="Date Placeholder 3"/>
          <p:cNvSpPr>
            <a:spLocks noGrp="1"/>
          </p:cNvSpPr>
          <p:nvPr>
            <p:ph type="dt" sz="half" idx="10"/>
          </p:nvPr>
        </p:nvSpPr>
        <p:spPr/>
        <p:txBody>
          <a:bodyPr/>
          <a:lstStyle/>
          <a:p>
            <a:fld id="{1512CC9A-B003-4B50-B0EA-A61BC5876F17}"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90</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1243022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95866"/>
          </a:xfrm>
        </p:spPr>
        <p:txBody>
          <a:bodyPr>
            <a:normAutofit/>
          </a:bodyPr>
          <a:lstStyle/>
          <a:p>
            <a:r>
              <a:rPr lang="en-US" b="1" dirty="0">
                <a:latin typeface="Times New Roman" panose="02020603050405020304" pitchFamily="18" charset="0"/>
                <a:cs typeface="Times New Roman" panose="02020603050405020304" pitchFamily="18" charset="0"/>
              </a:rPr>
              <a:t>Intimacy vs. Isolation (</a:t>
            </a:r>
            <a:r>
              <a:rPr lang="en-US" b="1" dirty="0" smtClean="0">
                <a:latin typeface="Times New Roman" panose="02020603050405020304" pitchFamily="18" charset="0"/>
                <a:cs typeface="Times New Roman" panose="02020603050405020304" pitchFamily="18" charset="0"/>
              </a:rPr>
              <a:t>18-25 </a:t>
            </a:r>
            <a:r>
              <a:rPr lang="en-US" b="1" dirty="0">
                <a:latin typeface="Times New Roman" panose="02020603050405020304" pitchFamily="18" charset="0"/>
                <a:cs typeface="Times New Roman" panose="02020603050405020304" pitchFamily="18" charset="0"/>
              </a:rPr>
              <a:t>or 30 years</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27847"/>
            <a:ext cx="10515600" cy="5249116"/>
          </a:xfrm>
        </p:spPr>
        <p:txBody>
          <a:bodyPr>
            <a:noAutofit/>
          </a:bodyPr>
          <a:lstStyle/>
          <a:p>
            <a:pPr marL="0" indent="0">
              <a:buNone/>
            </a:pPr>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stage covers the period of early adulthood when people are </a:t>
            </a:r>
            <a:r>
              <a:rPr lang="en-US" sz="3200" u="sng" dirty="0">
                <a:latin typeface="Times New Roman" panose="02020603050405020304" pitchFamily="18" charset="0"/>
                <a:cs typeface="Times New Roman" panose="02020603050405020304" pitchFamily="18" charset="0"/>
              </a:rPr>
              <a:t>exploring personal </a:t>
            </a:r>
            <a:r>
              <a:rPr lang="en-US" sz="3200" u="sng" dirty="0" smtClean="0">
                <a:latin typeface="Times New Roman" panose="02020603050405020304" pitchFamily="18" charset="0"/>
                <a:cs typeface="Times New Roman" panose="02020603050405020304" pitchFamily="18" charset="0"/>
              </a:rPr>
              <a:t>relationships</a:t>
            </a:r>
            <a:r>
              <a:rPr lang="en-US" sz="32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Career focus</a:t>
            </a: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Search </a:t>
            </a:r>
            <a:r>
              <a:rPr lang="en-US" sz="3200" dirty="0">
                <a:latin typeface="Times New Roman" panose="02020603050405020304" pitchFamily="18" charset="0"/>
                <a:cs typeface="Times New Roman" panose="02020603050405020304" pitchFamily="18" charset="0"/>
              </a:rPr>
              <a:t>for a lifetime partner. </a:t>
            </a:r>
            <a:endParaRPr lang="en-US" sz="3200" dirty="0" smtClean="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This was </a:t>
            </a:r>
            <a:r>
              <a:rPr lang="en-US" sz="3200" dirty="0">
                <a:latin typeface="Times New Roman" panose="02020603050405020304" pitchFamily="18" charset="0"/>
                <a:cs typeface="Times New Roman" panose="02020603050405020304" pitchFamily="18" charset="0"/>
              </a:rPr>
              <a:t>vital that </a:t>
            </a:r>
            <a:r>
              <a:rPr lang="en-US" sz="3200" dirty="0" smtClean="0">
                <a:latin typeface="Times New Roman" panose="02020603050405020304" pitchFamily="18" charset="0"/>
                <a:cs typeface="Times New Roman" panose="02020603050405020304" pitchFamily="18" charset="0"/>
              </a:rPr>
              <a:t>people( Adolescence) </a:t>
            </a:r>
            <a:r>
              <a:rPr lang="en-US" sz="3200" dirty="0">
                <a:latin typeface="Times New Roman" panose="02020603050405020304" pitchFamily="18" charset="0"/>
                <a:cs typeface="Times New Roman" panose="02020603050405020304" pitchFamily="18" charset="0"/>
              </a:rPr>
              <a:t>develop close, committed relationships with other people. Those who are successful at this step will form relationships that are enduring and </a:t>
            </a:r>
            <a:r>
              <a:rPr lang="en-US" sz="3200" dirty="0" smtClean="0">
                <a:latin typeface="Times New Roman" panose="02020603050405020304" pitchFamily="18" charset="0"/>
                <a:cs typeface="Times New Roman" panose="02020603050405020304" pitchFamily="18" charset="0"/>
              </a:rPr>
              <a:t>secure</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which  </a:t>
            </a:r>
            <a:r>
              <a:rPr lang="en-US" sz="3200" dirty="0">
                <a:latin typeface="Times New Roman" panose="02020603050405020304" pitchFamily="18" charset="0"/>
                <a:cs typeface="Times New Roman" panose="02020603050405020304" pitchFamily="18" charset="0"/>
              </a:rPr>
              <a:t>results in the virtue known as </a:t>
            </a:r>
            <a:r>
              <a:rPr lang="en-US" sz="3200" b="1" dirty="0">
                <a:latin typeface="Times New Roman" panose="02020603050405020304" pitchFamily="18" charset="0"/>
                <a:cs typeface="Times New Roman" panose="02020603050405020304" pitchFamily="18" charset="0"/>
              </a:rPr>
              <a:t>love</a:t>
            </a:r>
            <a:endParaRPr lang="en-US" sz="3200" dirty="0" smtClean="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Erikson believed that a </a:t>
            </a:r>
            <a:r>
              <a:rPr lang="en-US" sz="3200" dirty="0" smtClean="0">
                <a:latin typeface="Times New Roman" panose="02020603050405020304" pitchFamily="18" charset="0"/>
                <a:cs typeface="Times New Roman" panose="02020603050405020304" pitchFamily="18" charset="0"/>
              </a:rPr>
              <a:t>strong sense of personal identity was </a:t>
            </a:r>
            <a:r>
              <a:rPr lang="en-US" sz="3200" dirty="0">
                <a:latin typeface="Times New Roman" panose="02020603050405020304" pitchFamily="18" charset="0"/>
                <a:cs typeface="Times New Roman" panose="02020603050405020304" pitchFamily="18" charset="0"/>
              </a:rPr>
              <a:t>important for developing intimate relationships. </a:t>
            </a:r>
            <a:endParaRPr lang="en-US" sz="3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F22C28E-67B4-46BC-9996-F7D6C67F9DBD}"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91</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2675489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45029"/>
          </a:xfrm>
        </p:spPr>
        <p:txBody>
          <a:bodyPr/>
          <a:lstStyle/>
          <a:p>
            <a:r>
              <a:rPr lang="en-US" b="1" dirty="0" err="1">
                <a:latin typeface="Times New Roman" panose="02020603050405020304" pitchFamily="18" charset="0"/>
                <a:cs typeface="Times New Roman" panose="02020603050405020304" pitchFamily="18" charset="0"/>
              </a:rPr>
              <a:t>Generativity</a:t>
            </a:r>
            <a:r>
              <a:rPr lang="en-US" b="1" dirty="0">
                <a:latin typeface="Times New Roman" panose="02020603050405020304" pitchFamily="18" charset="0"/>
                <a:cs typeface="Times New Roman" panose="02020603050405020304" pitchFamily="18" charset="0"/>
              </a:rPr>
              <a:t> vs. Stagnation (30 – 45 years). </a:t>
            </a:r>
          </a:p>
        </p:txBody>
      </p:sp>
      <p:sp>
        <p:nvSpPr>
          <p:cNvPr id="3" name="Content Placeholder 2"/>
          <p:cNvSpPr>
            <a:spLocks noGrp="1"/>
          </p:cNvSpPr>
          <p:nvPr>
            <p:ph idx="1"/>
          </p:nvPr>
        </p:nvSpPr>
        <p:spPr>
          <a:xfrm>
            <a:off x="838200" y="1149531"/>
            <a:ext cx="10515600" cy="5027432"/>
          </a:xfrm>
        </p:spPr>
        <p:txBody>
          <a:bodyPr>
            <a:noAutofit/>
          </a:bodyPr>
          <a:lstStyle/>
          <a:p>
            <a:pPr lvl="0"/>
            <a:r>
              <a:rPr lang="en-US" sz="3600" b="1" dirty="0" smtClean="0">
                <a:latin typeface="Times New Roman" panose="02020603050405020304" pitchFamily="18" charset="0"/>
                <a:cs typeface="Times New Roman" panose="02020603050405020304" pitchFamily="18" charset="0"/>
              </a:rPr>
              <a:t>Care</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 the virtue achieved when this stage is handled successfully. Being proud </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accomplishments, watching </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children grow into adults, and developing a sense of unity with </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life partner are important accomplishments of this stage.</a:t>
            </a:r>
          </a:p>
          <a:p>
            <a:pPr lvl="0"/>
            <a:r>
              <a:rPr lang="en-US" sz="3600" dirty="0">
                <a:latin typeface="Times New Roman" panose="02020603050405020304" pitchFamily="18" charset="0"/>
                <a:cs typeface="Times New Roman" panose="02020603050405020304" pitchFamily="18" charset="0"/>
              </a:rPr>
              <a:t>Those who are successful during this phase will feel that they are contributing to the world by being active in their home and community. Those who fail to attain this skill will feel unproductive and uninvolved in the world.</a:t>
            </a: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61A58C5-2DBF-478B-B84D-013DF5BDDBC6}"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92</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5653255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96389"/>
          </a:xfrm>
        </p:spPr>
        <p:txBody>
          <a:bodyPr>
            <a:normAutofit fontScale="90000"/>
          </a:bodyPr>
          <a:lstStyle/>
          <a:p>
            <a:r>
              <a:rPr lang="en-US" sz="4000" b="1" dirty="0">
                <a:latin typeface="Times New Roman" panose="02020603050405020304" pitchFamily="18" charset="0"/>
                <a:cs typeface="Times New Roman" panose="02020603050405020304" pitchFamily="18" charset="0"/>
              </a:rPr>
              <a:t>Ego Integrity vs. Despair (45 years and above). </a:t>
            </a:r>
          </a:p>
        </p:txBody>
      </p:sp>
      <p:sp>
        <p:nvSpPr>
          <p:cNvPr id="3" name="Content Placeholder 2"/>
          <p:cNvSpPr>
            <a:spLocks noGrp="1"/>
          </p:cNvSpPr>
          <p:nvPr>
            <p:ph idx="1"/>
          </p:nvPr>
        </p:nvSpPr>
        <p:spPr>
          <a:xfrm>
            <a:off x="838200" y="496389"/>
            <a:ext cx="10515600" cy="5680575"/>
          </a:xfrm>
        </p:spPr>
        <p:txBody>
          <a:bodyPr>
            <a:noAutofit/>
          </a:bodyPr>
          <a:lstStyle/>
          <a:p>
            <a:pPr marL="0" indent="0">
              <a:buNone/>
            </a:pPr>
            <a:r>
              <a:rPr lang="en-US" sz="3200" dirty="0" smtClean="0">
                <a:latin typeface="Times New Roman" panose="02020603050405020304" pitchFamily="18" charset="0"/>
                <a:cs typeface="Times New Roman" panose="02020603050405020304" pitchFamily="18" charset="0"/>
              </a:rPr>
              <a:t>This is the </a:t>
            </a:r>
            <a:r>
              <a:rPr lang="en-US" sz="3200" dirty="0">
                <a:latin typeface="Times New Roman" panose="02020603050405020304" pitchFamily="18" charset="0"/>
                <a:cs typeface="Times New Roman" panose="02020603050405020304" pitchFamily="18" charset="0"/>
              </a:rPr>
              <a:t>final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stage </a:t>
            </a:r>
            <a:r>
              <a:rPr lang="en-US" sz="3200" dirty="0" smtClean="0">
                <a:latin typeface="Times New Roman" panose="02020603050405020304" pitchFamily="18" charset="0"/>
                <a:cs typeface="Times New Roman" panose="02020603050405020304" pitchFamily="18" charset="0"/>
              </a:rPr>
              <a:t>occurring  </a:t>
            </a:r>
            <a:r>
              <a:rPr lang="en-US" sz="3200" dirty="0">
                <a:latin typeface="Times New Roman" panose="02020603050405020304" pitchFamily="18" charset="0"/>
                <a:cs typeface="Times New Roman" panose="02020603050405020304" pitchFamily="18" charset="0"/>
              </a:rPr>
              <a:t>during old age and is focused on </a:t>
            </a:r>
            <a:r>
              <a:rPr lang="en-US" sz="3200" u="sng" dirty="0">
                <a:latin typeface="Times New Roman" panose="02020603050405020304" pitchFamily="18" charset="0"/>
                <a:cs typeface="Times New Roman" panose="02020603050405020304" pitchFamily="18" charset="0"/>
              </a:rPr>
              <a:t>reflecting back on life</a:t>
            </a:r>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t>
            </a:r>
            <a:r>
              <a:rPr lang="en-US" sz="3200" dirty="0">
                <a:latin typeface="Times New Roman" panose="02020603050405020304" pitchFamily="18" charset="0"/>
                <a:cs typeface="Times New Roman" panose="02020603050405020304" pitchFamily="18" charset="0"/>
              </a:rPr>
              <a:t>this point in development, people look back on the events of their lives and determine if they are happy with the life that they </a:t>
            </a:r>
            <a:r>
              <a:rPr lang="en-US" sz="3200" dirty="0" smtClean="0">
                <a:latin typeface="Times New Roman" panose="02020603050405020304" pitchFamily="18" charset="0"/>
                <a:cs typeface="Times New Roman" panose="02020603050405020304" pitchFamily="18" charset="0"/>
              </a:rPr>
              <a:t>lived </a:t>
            </a:r>
            <a:r>
              <a:rPr lang="en-US" sz="3200" dirty="0">
                <a:latin typeface="Times New Roman" panose="02020603050405020304" pitchFamily="18" charset="0"/>
                <a:cs typeface="Times New Roman" panose="02020603050405020304" pitchFamily="18" charset="0"/>
              </a:rPr>
              <a:t>or if they regret the things they did or didn't do</a:t>
            </a:r>
            <a:r>
              <a:rPr lang="en-US" sz="3200" dirty="0" smtClean="0">
                <a:latin typeface="Times New Roman" panose="02020603050405020304" pitchFamily="18" charset="0"/>
                <a:cs typeface="Times New Roman" panose="02020603050405020304" pitchFamily="18" charset="0"/>
              </a:rPr>
              <a:t>.</a:t>
            </a:r>
          </a:p>
          <a:p>
            <a:pPr lvl="0"/>
            <a:r>
              <a:rPr lang="en-US" sz="3200" dirty="0">
                <a:latin typeface="Times New Roman" panose="02020603050405020304" pitchFamily="18" charset="0"/>
                <a:cs typeface="Times New Roman" panose="02020603050405020304" pitchFamily="18" charset="0"/>
              </a:rPr>
              <a:t>Those who are unsuccessful during this stage will feel that their life has been wasted and will experience many </a:t>
            </a:r>
            <a:r>
              <a:rPr lang="en-US" sz="3200" b="1" dirty="0">
                <a:latin typeface="Times New Roman" panose="02020603050405020304" pitchFamily="18" charset="0"/>
                <a:cs typeface="Times New Roman" panose="02020603050405020304" pitchFamily="18" charset="0"/>
              </a:rPr>
              <a:t>regrets</a:t>
            </a:r>
            <a:r>
              <a:rPr lang="en-US" sz="3200" dirty="0">
                <a:latin typeface="Times New Roman" panose="02020603050405020304" pitchFamily="18" charset="0"/>
                <a:cs typeface="Times New Roman" panose="02020603050405020304" pitchFamily="18" charset="0"/>
              </a:rPr>
              <a:t>. The individual will be left with feelings of </a:t>
            </a:r>
            <a:r>
              <a:rPr lang="en-US" sz="3200" b="1" dirty="0">
                <a:latin typeface="Times New Roman" panose="02020603050405020304" pitchFamily="18" charset="0"/>
                <a:cs typeface="Times New Roman" panose="02020603050405020304" pitchFamily="18" charset="0"/>
              </a:rPr>
              <a:t>bitterness</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despair</a:t>
            </a:r>
            <a:r>
              <a:rPr lang="en-US" sz="3200" dirty="0">
                <a:latin typeface="Times New Roman" panose="02020603050405020304" pitchFamily="18" charset="0"/>
                <a:cs typeface="Times New Roman" panose="02020603050405020304" pitchFamily="18" charset="0"/>
              </a:rPr>
              <a:t>.</a:t>
            </a:r>
          </a:p>
          <a:p>
            <a:pPr lvl="0"/>
            <a:r>
              <a:rPr lang="en-US" sz="3200" dirty="0">
                <a:latin typeface="Times New Roman" panose="02020603050405020304" pitchFamily="18" charset="0"/>
                <a:cs typeface="Times New Roman" panose="02020603050405020304" pitchFamily="18" charset="0"/>
              </a:rPr>
              <a:t>Those who feel proud of their accomplishments will feel a </a:t>
            </a:r>
            <a:r>
              <a:rPr lang="en-US" sz="3200" b="1" dirty="0">
                <a:latin typeface="Times New Roman" panose="02020603050405020304" pitchFamily="18" charset="0"/>
                <a:cs typeface="Times New Roman" panose="02020603050405020304" pitchFamily="18" charset="0"/>
              </a:rPr>
              <a:t>sense of integrity</a:t>
            </a:r>
            <a:r>
              <a:rPr lang="en-US" sz="3200" dirty="0">
                <a:latin typeface="Times New Roman" panose="02020603050405020304" pitchFamily="18" charset="0"/>
                <a:cs typeface="Times New Roman" panose="02020603050405020304" pitchFamily="18" charset="0"/>
              </a:rPr>
              <a:t>. Successfully completing this phase means looking back with few regrets and a general feeling of satisfaction. These individuals will attain</a:t>
            </a:r>
            <a:r>
              <a:rPr lang="en-US" sz="3200" b="1" dirty="0">
                <a:latin typeface="Times New Roman" panose="02020603050405020304" pitchFamily="18" charset="0"/>
                <a:cs typeface="Times New Roman" panose="02020603050405020304" pitchFamily="18" charset="0"/>
              </a:rPr>
              <a:t> wisdom</a:t>
            </a:r>
            <a:r>
              <a:rPr lang="en-US" sz="3200" dirty="0">
                <a:latin typeface="Times New Roman" panose="02020603050405020304" pitchFamily="18" charset="0"/>
                <a:cs typeface="Times New Roman" panose="02020603050405020304" pitchFamily="18" charset="0"/>
              </a:rPr>
              <a:t>, even when confronting death.</a:t>
            </a:r>
          </a:p>
          <a:p>
            <a:endParaRPr lang="en-US"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9EAE39B-F473-4630-B876-6FBD767CC79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93</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7216113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COGNITIVE DEVT - JEAN PIAGET</a:t>
            </a:r>
          </a:p>
        </p:txBody>
      </p:sp>
      <p:sp>
        <p:nvSpPr>
          <p:cNvPr id="3" name="Content Placeholder 2"/>
          <p:cNvSpPr>
            <a:spLocks noGrp="1"/>
          </p:cNvSpPr>
          <p:nvPr>
            <p:ph idx="1"/>
          </p:nvPr>
        </p:nvSpPr>
        <p:spPr/>
        <p:txBody>
          <a:bodyPr>
            <a:normAutofit/>
          </a:bodyPr>
          <a:lstStyle/>
          <a:p>
            <a:r>
              <a:rPr lang="en-US" altLang="en-US" sz="4000" dirty="0">
                <a:latin typeface="Times New Roman" panose="02020603050405020304" pitchFamily="18" charset="0"/>
                <a:cs typeface="Times New Roman" panose="02020603050405020304" pitchFamily="18" charset="0"/>
              </a:rPr>
              <a:t>According to psychologist Jean Piaget, children progress through a series of </a:t>
            </a:r>
            <a:r>
              <a:rPr lang="en-US" altLang="en-US" sz="4000" b="1" dirty="0">
                <a:latin typeface="Times New Roman" panose="02020603050405020304" pitchFamily="18" charset="0"/>
                <a:cs typeface="Times New Roman" panose="02020603050405020304" pitchFamily="18" charset="0"/>
              </a:rPr>
              <a:t>four key stages of cognitive development </a:t>
            </a:r>
            <a:r>
              <a:rPr lang="en-US" altLang="en-US" sz="4000" dirty="0">
                <a:latin typeface="Times New Roman" panose="02020603050405020304" pitchFamily="18" charset="0"/>
                <a:cs typeface="Times New Roman" panose="02020603050405020304" pitchFamily="18" charset="0"/>
              </a:rPr>
              <a:t>marked by shifts in how they understand the world. </a:t>
            </a:r>
            <a:endParaRPr lang="en-US" altLang="en-US" sz="4000" dirty="0" smtClean="0">
              <a:latin typeface="Times New Roman" panose="02020603050405020304" pitchFamily="18" charset="0"/>
              <a:cs typeface="Times New Roman" panose="02020603050405020304" pitchFamily="18" charset="0"/>
            </a:endParaRPr>
          </a:p>
          <a:p>
            <a:r>
              <a:rPr lang="en-US" altLang="en-US" sz="4000" dirty="0" smtClean="0">
                <a:latin typeface="Times New Roman" panose="02020603050405020304" pitchFamily="18" charset="0"/>
                <a:cs typeface="Times New Roman" panose="02020603050405020304" pitchFamily="18" charset="0"/>
              </a:rPr>
              <a:t>Piaget </a:t>
            </a:r>
            <a:r>
              <a:rPr lang="en-US" altLang="en-US" sz="4000" dirty="0">
                <a:latin typeface="Times New Roman" panose="02020603050405020304" pitchFamily="18" charset="0"/>
                <a:cs typeface="Times New Roman" panose="02020603050405020304" pitchFamily="18" charset="0"/>
              </a:rPr>
              <a:t>believed that children are like "little scientists" and that they actively try to explore and make sense of the world around </a:t>
            </a:r>
            <a:r>
              <a:rPr lang="en-US" altLang="en-US" sz="4000" dirty="0" smtClean="0">
                <a:latin typeface="Times New Roman" panose="02020603050405020304" pitchFamily="18" charset="0"/>
                <a:cs typeface="Times New Roman" panose="02020603050405020304" pitchFamily="18" charset="0"/>
              </a:rPr>
              <a:t>them.</a:t>
            </a:r>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6A5CBA5-F43D-4A9E-A4BE-B7731D49EDCC}"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94</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56648038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altLang="en-US" sz="4000" dirty="0" smtClean="0">
                <a:latin typeface="Times New Roman" panose="02020603050405020304" pitchFamily="18" charset="0"/>
                <a:cs typeface="Times New Roman" panose="02020603050405020304" pitchFamily="18" charset="0"/>
              </a:rPr>
              <a:t>Cognitive </a:t>
            </a:r>
            <a:r>
              <a:rPr lang="en-US" altLang="en-US" sz="4000" dirty="0">
                <a:latin typeface="Times New Roman" panose="02020603050405020304" pitchFamily="18" charset="0"/>
                <a:cs typeface="Times New Roman" panose="02020603050405020304" pitchFamily="18" charset="0"/>
              </a:rPr>
              <a:t>development involves changes in cognitive process and abilities. </a:t>
            </a:r>
            <a:endParaRPr lang="en-US" altLang="en-US" sz="4000" dirty="0" smtClean="0">
              <a:latin typeface="Times New Roman" panose="02020603050405020304" pitchFamily="18" charset="0"/>
              <a:cs typeface="Times New Roman" panose="02020603050405020304" pitchFamily="18" charset="0"/>
            </a:endParaRPr>
          </a:p>
          <a:p>
            <a:r>
              <a:rPr lang="en-US" altLang="en-US" sz="4000" dirty="0" smtClean="0">
                <a:latin typeface="Times New Roman" panose="02020603050405020304" pitchFamily="18" charset="0"/>
                <a:cs typeface="Times New Roman" panose="02020603050405020304" pitchFamily="18" charset="0"/>
              </a:rPr>
              <a:t>In </a:t>
            </a:r>
            <a:r>
              <a:rPr lang="en-US" altLang="en-US" sz="4000" dirty="0">
                <a:latin typeface="Times New Roman" panose="02020603050405020304" pitchFamily="18" charset="0"/>
                <a:cs typeface="Times New Roman" panose="02020603050405020304" pitchFamily="18" charset="0"/>
              </a:rPr>
              <a:t>Piaget's view, early cognitive development involves processes based upon actions and later progresses into changes in mental operations.</a:t>
            </a: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1123ED-8548-41FA-AE33-F632C4900E34}"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95</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2434096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16"/>
            <a:ext cx="10515600" cy="953588"/>
          </a:xfrm>
        </p:spPr>
        <p:txBody>
          <a:bodyPr/>
          <a:lstStyle/>
          <a:p>
            <a:r>
              <a:rPr lang="en-US" dirty="0"/>
              <a:t>Stages of Cognitive Development</a:t>
            </a:r>
          </a:p>
        </p:txBody>
      </p:sp>
      <p:sp>
        <p:nvSpPr>
          <p:cNvPr id="3" name="Content Placeholder 2"/>
          <p:cNvSpPr>
            <a:spLocks noGrp="1"/>
          </p:cNvSpPr>
          <p:nvPr>
            <p:ph idx="1"/>
          </p:nvPr>
        </p:nvSpPr>
        <p:spPr/>
        <p:txBody>
          <a:bodyPr>
            <a:normAutofit/>
          </a:bodyPr>
          <a:lstStyle/>
          <a:p>
            <a:pPr algn="just"/>
            <a:r>
              <a:rPr lang="en-US" altLang="en-US" sz="3600" u="sng" dirty="0" smtClean="0">
                <a:latin typeface="Times New Roman" panose="02020603050405020304" pitchFamily="18" charset="0"/>
                <a:cs typeface="Times New Roman" panose="02020603050405020304" pitchFamily="18" charset="0"/>
              </a:rPr>
              <a:t>The Sensorimotor Stage: </a:t>
            </a:r>
            <a:r>
              <a:rPr lang="en-US" altLang="en-US" sz="3600" dirty="0" smtClean="0">
                <a:latin typeface="Times New Roman" panose="02020603050405020304" pitchFamily="18" charset="0"/>
                <a:cs typeface="Times New Roman" panose="02020603050405020304" pitchFamily="18" charset="0"/>
              </a:rPr>
              <a:t>During </a:t>
            </a:r>
            <a:r>
              <a:rPr lang="en-US" altLang="en-US" sz="3600" dirty="0">
                <a:latin typeface="Times New Roman" panose="02020603050405020304" pitchFamily="18" charset="0"/>
                <a:cs typeface="Times New Roman" panose="02020603050405020304" pitchFamily="18" charset="0"/>
              </a:rPr>
              <a:t>this stage, infants and toddlers acquire </a:t>
            </a:r>
            <a:r>
              <a:rPr lang="en-US" altLang="en-US" sz="3600" b="1" dirty="0">
                <a:latin typeface="Times New Roman" panose="02020603050405020304" pitchFamily="18" charset="0"/>
                <a:cs typeface="Times New Roman" panose="02020603050405020304" pitchFamily="18" charset="0"/>
              </a:rPr>
              <a:t>knowledge through sensory experiences and manipulating objects. </a:t>
            </a:r>
          </a:p>
          <a:p>
            <a:pPr algn="just"/>
            <a:r>
              <a:rPr lang="en-US" altLang="en-US" sz="3600" u="sng" dirty="0" smtClean="0">
                <a:latin typeface="Times New Roman" panose="02020603050405020304" pitchFamily="18" charset="0"/>
                <a:cs typeface="Times New Roman" panose="02020603050405020304" pitchFamily="18" charset="0"/>
              </a:rPr>
              <a:t>The Preoperational Stage</a:t>
            </a:r>
            <a:r>
              <a:rPr lang="en-US" altLang="en-US" sz="3600" dirty="0" smtClean="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At this stage, kids learn through pretend play </a:t>
            </a:r>
            <a:r>
              <a:rPr lang="en-US" altLang="en-US" sz="3600" b="1" dirty="0">
                <a:latin typeface="Times New Roman" panose="02020603050405020304" pitchFamily="18" charset="0"/>
                <a:cs typeface="Times New Roman" panose="02020603050405020304" pitchFamily="18" charset="0"/>
              </a:rPr>
              <a:t>but still struggle with logic and taking the point of view of other people</a:t>
            </a:r>
            <a:r>
              <a:rPr lang="en-US" altLang="en-US" sz="3600" dirty="0">
                <a:latin typeface="Times New Roman" panose="02020603050405020304" pitchFamily="18" charset="0"/>
                <a:cs typeface="Times New Roman" panose="02020603050405020304" pitchFamily="18" charset="0"/>
              </a:rPr>
              <a:t>. </a:t>
            </a:r>
          </a:p>
          <a:p>
            <a:pPr algn="just"/>
            <a:endParaRPr lang="en-US" altLang="en-US" sz="3600" dirty="0">
              <a:latin typeface="Times New Roman" panose="02020603050405020304" pitchFamily="18" charset="0"/>
              <a:cs typeface="Times New Roman" panose="02020603050405020304" pitchFamily="18" charset="0"/>
            </a:endParaRPr>
          </a:p>
          <a:p>
            <a:pPr marL="0" indent="0">
              <a:buNone/>
            </a:pPr>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6136005-D55A-448B-976A-424A47F8D23F}"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96</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8580847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altLang="en-US" sz="3600" u="sng" dirty="0" smtClean="0">
                <a:latin typeface="Times New Roman" panose="02020603050405020304" pitchFamily="18" charset="0"/>
                <a:cs typeface="Times New Roman" panose="02020603050405020304" pitchFamily="18" charset="0"/>
              </a:rPr>
              <a:t>The Concrete Operational Stage</a:t>
            </a:r>
            <a:r>
              <a:rPr lang="en-US" altLang="en-US" sz="3600" dirty="0" smtClean="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Kids at this point of development begin to </a:t>
            </a:r>
            <a:r>
              <a:rPr lang="en-US" altLang="en-US" sz="3600" b="1" dirty="0">
                <a:latin typeface="Times New Roman" panose="02020603050405020304" pitchFamily="18" charset="0"/>
                <a:cs typeface="Times New Roman" panose="02020603050405020304" pitchFamily="18" charset="0"/>
              </a:rPr>
              <a:t>think more logically, but their thinking can also be very rigid. </a:t>
            </a:r>
            <a:r>
              <a:rPr lang="en-US" altLang="en-US" sz="3600" dirty="0">
                <a:latin typeface="Times New Roman" panose="02020603050405020304" pitchFamily="18" charset="0"/>
                <a:cs typeface="Times New Roman" panose="02020603050405020304" pitchFamily="18" charset="0"/>
              </a:rPr>
              <a:t>They tend to struggle with abstract and hypothetical concepts.</a:t>
            </a:r>
          </a:p>
          <a:p>
            <a:r>
              <a:rPr lang="en-US" altLang="en-US" sz="3600" u="sng" dirty="0" smtClean="0">
                <a:latin typeface="Times New Roman" panose="02020603050405020304" pitchFamily="18" charset="0"/>
                <a:cs typeface="Times New Roman" panose="02020603050405020304" pitchFamily="18" charset="0"/>
              </a:rPr>
              <a:t>The Formal Operational Stage</a:t>
            </a:r>
            <a:r>
              <a:rPr lang="en-US" altLang="en-US" sz="3600" dirty="0" smtClean="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The final stage of Piaget's theory involves an increase in logic</a:t>
            </a:r>
            <a:r>
              <a:rPr lang="en-US" altLang="en-US" sz="3600" b="1" dirty="0">
                <a:latin typeface="Times New Roman" panose="02020603050405020304" pitchFamily="18" charset="0"/>
                <a:cs typeface="Times New Roman" panose="02020603050405020304" pitchFamily="18" charset="0"/>
              </a:rPr>
              <a:t>, the ability to use deductive reasoning, and an understanding of abstract ideas.</a:t>
            </a:r>
          </a:p>
          <a:p>
            <a:endParaRPr lang="en-US" altLang="en-US" sz="36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7F93BB8-0A87-4D98-A269-56F6BA32BCBA}"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97</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11153479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0976"/>
          </a:xfrm>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Key Concepts of J</a:t>
            </a:r>
            <a:r>
              <a:rPr lang="en-US" b="1" dirty="0" smtClean="0">
                <a:latin typeface="Times New Roman" panose="02020603050405020304" pitchFamily="18" charset="0"/>
                <a:cs typeface="Times New Roman" panose="02020603050405020304" pitchFamily="18" charset="0"/>
              </a:rPr>
              <a:t>ean development </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3584"/>
            <a:ext cx="10515600" cy="4933379"/>
          </a:xfrm>
        </p:spPr>
        <p:txBody>
          <a:bodyPr>
            <a:noAutofit/>
          </a:bodyPr>
          <a:lstStyle/>
          <a:p>
            <a:r>
              <a:rPr lang="en-US" altLang="en-US" sz="4000" u="sng" dirty="0" smtClean="0">
                <a:latin typeface="Times New Roman" panose="02020603050405020304" pitchFamily="18" charset="0"/>
                <a:cs typeface="Times New Roman" panose="02020603050405020304" pitchFamily="18" charset="0"/>
              </a:rPr>
              <a:t>Schemas</a:t>
            </a:r>
            <a:r>
              <a:rPr lang="en-US" altLang="en-US" sz="4000" dirty="0" smtClean="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 A schema describes both the mental and physical actions involved in understanding and knowing</a:t>
            </a:r>
            <a:r>
              <a:rPr lang="en-US" altLang="en-US" sz="4000" dirty="0" smtClean="0">
                <a:latin typeface="Times New Roman" panose="02020603050405020304" pitchFamily="18" charset="0"/>
                <a:cs typeface="Times New Roman" panose="02020603050405020304" pitchFamily="18" charset="0"/>
              </a:rPr>
              <a:t>.</a:t>
            </a:r>
          </a:p>
          <a:p>
            <a:r>
              <a:rPr lang="en-US" altLang="en-US" sz="4000" u="sng" dirty="0" smtClean="0">
                <a:latin typeface="Times New Roman" panose="02020603050405020304" pitchFamily="18" charset="0"/>
                <a:cs typeface="Times New Roman" panose="02020603050405020304" pitchFamily="18" charset="0"/>
              </a:rPr>
              <a:t>Assimilation</a:t>
            </a:r>
            <a:r>
              <a:rPr lang="en-US" altLang="en-US" sz="4000" dirty="0" smtClean="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The process of taking in new information into our previously existing schemas is known as assimilation</a:t>
            </a:r>
            <a:r>
              <a:rPr lang="en-US" altLang="en-US" sz="4000" dirty="0" smtClean="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64A82DFF-F8F9-429C-A523-3AAAA07F9EE0}"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98</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21240328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Autofit/>
          </a:bodyPr>
          <a:lstStyle/>
          <a:p>
            <a:r>
              <a:rPr lang="en-US" altLang="en-US" sz="4000" u="sng" dirty="0" smtClean="0">
                <a:latin typeface="Times New Roman" panose="02020603050405020304" pitchFamily="18" charset="0"/>
                <a:cs typeface="Times New Roman" panose="02020603050405020304" pitchFamily="18" charset="0"/>
              </a:rPr>
              <a:t>Accommodation</a:t>
            </a:r>
            <a:r>
              <a:rPr lang="en-US" altLang="en-US" sz="4000" dirty="0" smtClean="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Another part of adaptation involves changing or altering our existing schemas in light of new information, a process known as accommodation.</a:t>
            </a:r>
          </a:p>
          <a:p>
            <a:r>
              <a:rPr lang="en-US" altLang="en-US" sz="4000" u="sng" dirty="0" smtClean="0">
                <a:latin typeface="Times New Roman" panose="02020603050405020304" pitchFamily="18" charset="0"/>
                <a:cs typeface="Times New Roman" panose="02020603050405020304" pitchFamily="18" charset="0"/>
              </a:rPr>
              <a:t>Equilibration</a:t>
            </a:r>
            <a:r>
              <a:rPr lang="en-US" altLang="en-US" sz="4000" dirty="0" smtClean="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Piaget believed that all children try to strike a balance between assimilation and accommodation, which is achieved through a mechanism Piaget called equilibration.</a:t>
            </a: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D4F8093-EDBC-4E86-B304-3A3D924B5815}" type="datetime1">
              <a:rPr lang="en-US" smtClean="0"/>
              <a:t>5/29/2017</a:t>
            </a:fld>
            <a:endParaRPr lang="en-US"/>
          </a:p>
        </p:txBody>
      </p:sp>
      <p:sp>
        <p:nvSpPr>
          <p:cNvPr id="5" name="Slide Number Placeholder 4"/>
          <p:cNvSpPr>
            <a:spLocks noGrp="1"/>
          </p:cNvSpPr>
          <p:nvPr>
            <p:ph type="sldNum" sz="quarter" idx="12"/>
          </p:nvPr>
        </p:nvSpPr>
        <p:spPr/>
        <p:txBody>
          <a:bodyPr/>
          <a:lstStyle/>
          <a:p>
            <a:fld id="{09B2148D-4574-4AAF-974F-9CC436E062DC}" type="slidenum">
              <a:rPr lang="en-US" smtClean="0"/>
              <a:pPr/>
              <a:t>99</a:t>
            </a:fld>
            <a:endParaRPr lang="en-US"/>
          </a:p>
        </p:txBody>
      </p:sp>
      <p:sp>
        <p:nvSpPr>
          <p:cNvPr id="6" name="Footer Placeholder 5"/>
          <p:cNvSpPr>
            <a:spLocks noGrp="1"/>
          </p:cNvSpPr>
          <p:nvPr>
            <p:ph type="ftr" sz="quarter" idx="11"/>
          </p:nvPr>
        </p:nvSpPr>
        <p:spPr/>
        <p:txBody>
          <a:bodyPr/>
          <a:lstStyle/>
          <a:p>
            <a:r>
              <a:rPr lang="en-US" smtClean="0"/>
              <a:t>Michael Nyingi</a:t>
            </a:r>
            <a:endParaRPr lang="en-US"/>
          </a:p>
        </p:txBody>
      </p:sp>
    </p:spTree>
    <p:extLst>
      <p:ext uri="{BB962C8B-B14F-4D97-AF65-F5344CB8AC3E}">
        <p14:creationId xmlns:p14="http://schemas.microsoft.com/office/powerpoint/2010/main" xmlns="" val="33121898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29364</TotalTime>
  <Words>10915</Words>
  <Application>Microsoft Office PowerPoint</Application>
  <PresentationFormat>Custom</PresentationFormat>
  <Paragraphs>1664</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PSYCHOLOGY</vt:lpstr>
      <vt:lpstr>DEVELOPMENT OF PSYCHOLOGY</vt:lpstr>
      <vt:lpstr>Cont….</vt:lpstr>
      <vt:lpstr>Definition of commonly used terms</vt:lpstr>
      <vt:lpstr>Cont…</vt:lpstr>
      <vt:lpstr>Cont.…….</vt:lpstr>
      <vt:lpstr>Cont……</vt:lpstr>
      <vt:lpstr>Cont….</vt:lpstr>
      <vt:lpstr>Cont…..</vt:lpstr>
      <vt:lpstr>Goal ( Aim) of Psychology</vt:lpstr>
      <vt:lpstr>IMPORTANCE OF PSYCHOLOGY IN NURSING</vt:lpstr>
      <vt:lpstr>Cont….</vt:lpstr>
      <vt:lpstr>Cont.…..  Fields of psychology </vt:lpstr>
      <vt:lpstr>Biological Psychology </vt:lpstr>
      <vt:lpstr>Cont…..</vt:lpstr>
      <vt:lpstr>Applied Psychology </vt:lpstr>
      <vt:lpstr>GROWTH AND DEVELOPMENT</vt:lpstr>
      <vt:lpstr>Developmental milestones </vt:lpstr>
      <vt:lpstr>Measurements of growth and development</vt:lpstr>
      <vt:lpstr>Principals of growth and development</vt:lpstr>
      <vt:lpstr>Factors influence growth and development</vt:lpstr>
      <vt:lpstr>Slide 22</vt:lpstr>
      <vt:lpstr>Slide 23</vt:lpstr>
      <vt:lpstr>Cont…….</vt:lpstr>
      <vt:lpstr>CONCEPT OF PERSONALITY  DEVELOPMENT</vt:lpstr>
      <vt:lpstr>Four (4) different hypotheses regarding the early origins of personality </vt:lpstr>
      <vt:lpstr>Cont…….</vt:lpstr>
      <vt:lpstr>Cont…..</vt:lpstr>
      <vt:lpstr>Cont…..</vt:lpstr>
      <vt:lpstr> Influences on personality development </vt:lpstr>
      <vt:lpstr>Cont…….</vt:lpstr>
      <vt:lpstr>Cont…</vt:lpstr>
      <vt:lpstr>Cont……</vt:lpstr>
      <vt:lpstr>Cont……..</vt:lpstr>
      <vt:lpstr>Sequence of development </vt:lpstr>
      <vt:lpstr>Periods of Development (Milestone)</vt:lpstr>
      <vt:lpstr>Slide 37</vt:lpstr>
      <vt:lpstr>Slide 38</vt:lpstr>
      <vt:lpstr>Infants/Babies (0 – 2 years) </vt:lpstr>
      <vt:lpstr>Slide 40</vt:lpstr>
      <vt:lpstr>Slide 41</vt:lpstr>
      <vt:lpstr>Slide 42</vt:lpstr>
      <vt:lpstr>Slide 43</vt:lpstr>
      <vt:lpstr>Slide 44</vt:lpstr>
      <vt:lpstr>Early Childhood (2-5 or 6years)</vt:lpstr>
      <vt:lpstr>Cont……..</vt:lpstr>
      <vt:lpstr>Slide 47</vt:lpstr>
      <vt:lpstr>Slide 48</vt:lpstr>
      <vt:lpstr>Slide 49</vt:lpstr>
      <vt:lpstr>At 42 months ( 3years 6months) </vt:lpstr>
      <vt:lpstr>Slide 51</vt:lpstr>
      <vt:lpstr>Middle and Late Childhood-Latent stage (6 to11)</vt:lpstr>
      <vt:lpstr>Cont…….</vt:lpstr>
      <vt:lpstr>Adolescence/Teenagers (13 -18 or 22 years) </vt:lpstr>
      <vt:lpstr>Early Adulthood  (23-39 years)</vt:lpstr>
      <vt:lpstr>Middle Adulthood (40-60 years)</vt:lpstr>
      <vt:lpstr>Late Adulthood  (60 years plus)</vt:lpstr>
      <vt:lpstr>Why study growth and development as nurses </vt:lpstr>
      <vt:lpstr>LEVELS OF MIND </vt:lpstr>
      <vt:lpstr>Cont……..</vt:lpstr>
      <vt:lpstr>Cont…….</vt:lpstr>
      <vt:lpstr>Slide 62</vt:lpstr>
      <vt:lpstr>Slide 63</vt:lpstr>
      <vt:lpstr>Slide 64</vt:lpstr>
      <vt:lpstr>Ego </vt:lpstr>
      <vt:lpstr>Cont….Ego</vt:lpstr>
      <vt:lpstr>SuperEgo </vt:lpstr>
      <vt:lpstr>Cont…..</vt:lpstr>
      <vt:lpstr>Functions of the superego</vt:lpstr>
      <vt:lpstr>Slide 70</vt:lpstr>
      <vt:lpstr>     Theories of personality development</vt:lpstr>
      <vt:lpstr>Psychosexual (Emotions) Stages of personality Development by Sigmund Freud </vt:lpstr>
      <vt:lpstr>Oral Stage (0-1 year) </vt:lpstr>
      <vt:lpstr>Anal Stage (1-3 years) </vt:lpstr>
      <vt:lpstr>Cont……</vt:lpstr>
      <vt:lpstr>Cont…….</vt:lpstr>
      <vt:lpstr>Phallic Stage (3 to 5 or 6 years) </vt:lpstr>
      <vt:lpstr>Slide 78</vt:lpstr>
      <vt:lpstr>Cont…….</vt:lpstr>
      <vt:lpstr>Electra Complex </vt:lpstr>
      <vt:lpstr>Latency Stage (5 or 6 to puberty) </vt:lpstr>
      <vt:lpstr>Genital Stage (puberty to adult) </vt:lpstr>
      <vt:lpstr>Slide 83</vt:lpstr>
      <vt:lpstr>Slide 84</vt:lpstr>
      <vt:lpstr>Autonomy vs. Shame &amp; Doubt (18m to 3 years) </vt:lpstr>
      <vt:lpstr>Cont……</vt:lpstr>
      <vt:lpstr>Initiative vs. Guilt (4 – 6 years) </vt:lpstr>
      <vt:lpstr>Industry vs. Inferiority (7-12 years) </vt:lpstr>
      <vt:lpstr>Identity vs. Role Confusion (12 – 18 or 20 years) </vt:lpstr>
      <vt:lpstr>Cont……</vt:lpstr>
      <vt:lpstr>Intimacy vs. Isolation (18-25 or 30 years)  </vt:lpstr>
      <vt:lpstr>Generativity vs. Stagnation (30 – 45 years). </vt:lpstr>
      <vt:lpstr>Ego Integrity vs. Despair (45 years and above). </vt:lpstr>
      <vt:lpstr>COGNITIVE DEVT - JEAN PIAGET</vt:lpstr>
      <vt:lpstr>Cont…..</vt:lpstr>
      <vt:lpstr>Stages of Cognitive Development</vt:lpstr>
      <vt:lpstr>Cont……</vt:lpstr>
      <vt:lpstr> Key Concepts of Jean development  </vt:lpstr>
      <vt:lpstr>Cont….</vt:lpstr>
      <vt:lpstr>Application to personality theories in nursing</vt:lpstr>
      <vt:lpstr>Human Behavior</vt:lpstr>
      <vt:lpstr>HUMAN BEHAVOUR </vt:lpstr>
      <vt:lpstr>DETERMINANTS OF BEHAVIOUR </vt:lpstr>
      <vt:lpstr>Cont……</vt:lpstr>
      <vt:lpstr>Cont…..</vt:lpstr>
      <vt:lpstr>Factors influencing behavior change</vt:lpstr>
      <vt:lpstr>Factors affecting human behavior </vt:lpstr>
      <vt:lpstr>Behavior change </vt:lpstr>
      <vt:lpstr>Process of behavior change </vt:lpstr>
      <vt:lpstr>2. Contemplation.</vt:lpstr>
      <vt:lpstr>3. Determination (Preparation). </vt:lpstr>
      <vt:lpstr>4. Action. </vt:lpstr>
      <vt:lpstr>5. Maintenance. </vt:lpstr>
      <vt:lpstr>Summary</vt:lpstr>
      <vt:lpstr>Cont………</vt:lpstr>
      <vt:lpstr>Concept of stress and crisis  </vt:lpstr>
      <vt:lpstr>External environment</vt:lpstr>
      <vt:lpstr>Slide 118</vt:lpstr>
      <vt:lpstr>Slide 119</vt:lpstr>
      <vt:lpstr>Slide 120</vt:lpstr>
      <vt:lpstr>Internal environment</vt:lpstr>
      <vt:lpstr>Types of stress</vt:lpstr>
      <vt:lpstr>Slide 123</vt:lpstr>
      <vt:lpstr>Slide 124</vt:lpstr>
      <vt:lpstr>EFFECTS OF STRESS</vt:lpstr>
      <vt:lpstr>Cont……..</vt:lpstr>
      <vt:lpstr>Adaptation to stress</vt:lpstr>
      <vt:lpstr>Characteristics for stress Adaptation  </vt:lpstr>
      <vt:lpstr>Methods of coping with stress</vt:lpstr>
      <vt:lpstr>Cont…….</vt:lpstr>
      <vt:lpstr>Management of stress</vt:lpstr>
      <vt:lpstr>CRISIS</vt:lpstr>
      <vt:lpstr>Development of a crisis</vt:lpstr>
      <vt:lpstr>Crisis intervention</vt:lpstr>
      <vt:lpstr>Slide 135</vt:lpstr>
      <vt:lpstr>Nursing management of crisis</vt:lpstr>
      <vt:lpstr>Coping mechanisms including psychological defense mechanisms </vt:lpstr>
      <vt:lpstr>Cont…..</vt:lpstr>
      <vt:lpstr>Defense mechanisms </vt:lpstr>
      <vt:lpstr>Examples of Defense Mechanism</vt:lpstr>
      <vt:lpstr>Cont….</vt:lpstr>
      <vt:lpstr>Cont……</vt:lpstr>
      <vt:lpstr>Cont…..</vt:lpstr>
      <vt:lpstr>Cont……</vt:lpstr>
      <vt:lpstr>Cont….</vt:lpstr>
      <vt:lpstr>Cont…..</vt:lpstr>
      <vt:lpstr>Cont….</vt:lpstr>
      <vt:lpstr>Cont….</vt:lpstr>
      <vt:lpstr>Cont…..</vt:lpstr>
      <vt:lpstr>Cont….</vt:lpstr>
      <vt:lpstr>LEARNING</vt:lpstr>
      <vt:lpstr>Memory</vt:lpstr>
      <vt:lpstr>Cont……</vt:lpstr>
      <vt:lpstr>Memory Process</vt:lpstr>
      <vt:lpstr>Slide 155</vt:lpstr>
      <vt:lpstr> Learning Process </vt:lpstr>
      <vt:lpstr>FACTORS AFFECTING LEARNING</vt:lpstr>
      <vt:lpstr>Internal factors..</vt:lpstr>
      <vt:lpstr>Learning theories</vt:lpstr>
      <vt:lpstr>Cont…..</vt:lpstr>
      <vt:lpstr>Cont……</vt:lpstr>
      <vt:lpstr>Cont…..</vt:lpstr>
      <vt:lpstr>Cont…..</vt:lpstr>
      <vt:lpstr>Slide 164</vt:lpstr>
      <vt:lpstr>Cont…..</vt:lpstr>
      <vt:lpstr>Cont……</vt:lpstr>
      <vt:lpstr>Proponents of this theory believe that discovery learning: </vt:lpstr>
      <vt:lpstr>Cont…….</vt:lpstr>
      <vt:lpstr>Slide 169</vt:lpstr>
      <vt:lpstr>Comparing the two sets of Theories of cognitive and behavior learning</vt:lpstr>
      <vt:lpstr>Cont…..</vt:lpstr>
      <vt:lpstr>Behaviorist ( Behavioral theory) </vt:lpstr>
      <vt:lpstr>Slide 173</vt:lpstr>
      <vt:lpstr>Cont…..</vt:lpstr>
      <vt:lpstr>Slide 175</vt:lpstr>
      <vt:lpstr>Application of operant conditioning</vt:lpstr>
      <vt:lpstr>Slide 177</vt:lpstr>
      <vt:lpstr>Cont…..</vt:lpstr>
      <vt:lpstr>Slide 179</vt:lpstr>
      <vt:lpstr>Cont…..</vt:lpstr>
      <vt:lpstr>Slide 181</vt:lpstr>
      <vt:lpstr>Slide 182</vt:lpstr>
      <vt:lpstr>Cont…..</vt:lpstr>
      <vt:lpstr>Cont…..</vt:lpstr>
      <vt:lpstr>Cont….</vt:lpstr>
      <vt:lpstr>3. Social learning theory-Albert Bandura</vt:lpstr>
      <vt:lpstr>Slide 187</vt:lpstr>
      <vt:lpstr>Slide 188</vt:lpstr>
      <vt:lpstr>Slide 189</vt:lpstr>
      <vt:lpstr>Slide 190</vt:lpstr>
      <vt:lpstr>4.Constructivism- Lev Vygotsky’s theory </vt:lpstr>
      <vt:lpstr>Cont……..</vt:lpstr>
      <vt:lpstr>Cont……</vt:lpstr>
      <vt:lpstr>Cont…..</vt:lpstr>
      <vt:lpstr>Cont…..</vt:lpstr>
      <vt:lpstr>Cont……….</vt:lpstr>
      <vt:lpstr>Humanistic and social psychologists </vt:lpstr>
      <vt:lpstr>Cont…….</vt:lpstr>
      <vt:lpstr>TYPES OF NEEDS </vt:lpstr>
      <vt:lpstr>Cont……</vt:lpstr>
      <vt:lpstr>Slide 201</vt:lpstr>
      <vt:lpstr>CARL ROGERS-Principles of adult learning</vt:lpstr>
      <vt:lpstr>Carl’s self concept theory</vt:lpstr>
      <vt:lpstr>Carl’s principles of adult learning</vt:lpstr>
      <vt:lpstr>Cont…..</vt:lpstr>
      <vt:lpstr>Sensory stimulation theory</vt:lpstr>
      <vt:lpstr>Application in teaching/learning</vt:lpstr>
      <vt:lpstr>Cont……</vt:lpstr>
      <vt:lpstr>Application to learning</vt:lpstr>
      <vt:lpstr>Learning is encouraged in an atmosphere that:</vt:lpstr>
      <vt:lpstr>Slide 211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PSYCHOLOGY</dc:title>
  <dc:creator>perfect</dc:creator>
  <cp:lastModifiedBy>FMIC</cp:lastModifiedBy>
  <cp:revision>521</cp:revision>
  <dcterms:created xsi:type="dcterms:W3CDTF">2016-10-01T16:27:23Z</dcterms:created>
  <dcterms:modified xsi:type="dcterms:W3CDTF">2017-05-29T14:53:14Z</dcterms:modified>
</cp:coreProperties>
</file>