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4.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 id="2147483720" r:id="rId2"/>
    <p:sldMasterId id="2147483737" r:id="rId3"/>
    <p:sldMasterId id="2147483754" r:id="rId4"/>
    <p:sldMasterId id="2147483766" r:id="rId5"/>
  </p:sldMasterIdLst>
  <p:notesMasterIdLst>
    <p:notesMasterId r:id="rId256"/>
  </p:notesMasterIdLst>
  <p:sldIdLst>
    <p:sldId id="259" r:id="rId6"/>
    <p:sldId id="320" r:id="rId7"/>
    <p:sldId id="321" r:id="rId8"/>
    <p:sldId id="322" r:id="rId9"/>
    <p:sldId id="263" r:id="rId10"/>
    <p:sldId id="264" r:id="rId11"/>
    <p:sldId id="265" r:id="rId12"/>
    <p:sldId id="266" r:id="rId13"/>
    <p:sldId id="267" r:id="rId14"/>
    <p:sldId id="268" r:id="rId15"/>
    <p:sldId id="323" r:id="rId16"/>
    <p:sldId id="324" r:id="rId17"/>
    <p:sldId id="325" r:id="rId18"/>
    <p:sldId id="326" r:id="rId19"/>
    <p:sldId id="327" r:id="rId20"/>
    <p:sldId id="328" r:id="rId21"/>
    <p:sldId id="329" r:id="rId22"/>
    <p:sldId id="330" r:id="rId23"/>
    <p:sldId id="331" r:id="rId24"/>
    <p:sldId id="332" r:id="rId25"/>
    <p:sldId id="333" r:id="rId26"/>
    <p:sldId id="334" r:id="rId27"/>
    <p:sldId id="335" r:id="rId28"/>
    <p:sldId id="336" r:id="rId29"/>
    <p:sldId id="337" r:id="rId30"/>
    <p:sldId id="338" r:id="rId31"/>
    <p:sldId id="339" r:id="rId32"/>
    <p:sldId id="340"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501" r:id="rId69"/>
    <p:sldId id="500" r:id="rId70"/>
    <p:sldId id="502" r:id="rId71"/>
    <p:sldId id="503" r:id="rId72"/>
    <p:sldId id="504" r:id="rId73"/>
    <p:sldId id="505" r:id="rId74"/>
    <p:sldId id="506" r:id="rId75"/>
    <p:sldId id="507" r:id="rId76"/>
    <p:sldId id="508" r:id="rId77"/>
    <p:sldId id="509" r:id="rId78"/>
    <p:sldId id="486" r:id="rId79"/>
    <p:sldId id="447" r:id="rId80"/>
    <p:sldId id="448" r:id="rId81"/>
    <p:sldId id="449" r:id="rId82"/>
    <p:sldId id="450" r:id="rId83"/>
    <p:sldId id="451" r:id="rId84"/>
    <p:sldId id="452" r:id="rId85"/>
    <p:sldId id="453" r:id="rId86"/>
    <p:sldId id="454" r:id="rId87"/>
    <p:sldId id="455" r:id="rId88"/>
    <p:sldId id="456" r:id="rId89"/>
    <p:sldId id="457" r:id="rId90"/>
    <p:sldId id="458" r:id="rId91"/>
    <p:sldId id="479" r:id="rId92"/>
    <p:sldId id="480" r:id="rId93"/>
    <p:sldId id="481" r:id="rId94"/>
    <p:sldId id="482" r:id="rId95"/>
    <p:sldId id="483" r:id="rId96"/>
    <p:sldId id="484" r:id="rId97"/>
    <p:sldId id="485" r:id="rId98"/>
    <p:sldId id="487" r:id="rId99"/>
    <p:sldId id="341" r:id="rId100"/>
    <p:sldId id="342" r:id="rId101"/>
    <p:sldId id="343" r:id="rId102"/>
    <p:sldId id="344" r:id="rId103"/>
    <p:sldId id="345" r:id="rId104"/>
    <p:sldId id="346" r:id="rId105"/>
    <p:sldId id="347" r:id="rId106"/>
    <p:sldId id="348" r:id="rId107"/>
    <p:sldId id="349" r:id="rId108"/>
    <p:sldId id="350" r:id="rId109"/>
    <p:sldId id="352" r:id="rId110"/>
    <p:sldId id="379" r:id="rId111"/>
    <p:sldId id="353" r:id="rId112"/>
    <p:sldId id="354" r:id="rId113"/>
    <p:sldId id="355" r:id="rId114"/>
    <p:sldId id="356" r:id="rId115"/>
    <p:sldId id="357" r:id="rId116"/>
    <p:sldId id="358" r:id="rId117"/>
    <p:sldId id="359" r:id="rId118"/>
    <p:sldId id="360" r:id="rId119"/>
    <p:sldId id="361" r:id="rId120"/>
    <p:sldId id="362" r:id="rId121"/>
    <p:sldId id="363" r:id="rId122"/>
    <p:sldId id="364" r:id="rId123"/>
    <p:sldId id="365" r:id="rId124"/>
    <p:sldId id="366"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80" r:id="rId138"/>
    <p:sldId id="381" r:id="rId139"/>
    <p:sldId id="382" r:id="rId140"/>
    <p:sldId id="383" r:id="rId141"/>
    <p:sldId id="497" r:id="rId142"/>
    <p:sldId id="498" r:id="rId143"/>
    <p:sldId id="499" r:id="rId144"/>
    <p:sldId id="384" r:id="rId145"/>
    <p:sldId id="385" r:id="rId146"/>
    <p:sldId id="386" r:id="rId147"/>
    <p:sldId id="387" r:id="rId148"/>
    <p:sldId id="388" r:id="rId149"/>
    <p:sldId id="389" r:id="rId150"/>
    <p:sldId id="390" r:id="rId151"/>
    <p:sldId id="391" r:id="rId152"/>
    <p:sldId id="392" r:id="rId153"/>
    <p:sldId id="393" r:id="rId154"/>
    <p:sldId id="394" r:id="rId155"/>
    <p:sldId id="395" r:id="rId156"/>
    <p:sldId id="396" r:id="rId157"/>
    <p:sldId id="397" r:id="rId158"/>
    <p:sldId id="398" r:id="rId159"/>
    <p:sldId id="399" r:id="rId160"/>
    <p:sldId id="400" r:id="rId161"/>
    <p:sldId id="401" r:id="rId162"/>
    <p:sldId id="402" r:id="rId163"/>
    <p:sldId id="403" r:id="rId164"/>
    <p:sldId id="404" r:id="rId165"/>
    <p:sldId id="405" r:id="rId166"/>
    <p:sldId id="406" r:id="rId167"/>
    <p:sldId id="407" r:id="rId168"/>
    <p:sldId id="408" r:id="rId169"/>
    <p:sldId id="409" r:id="rId170"/>
    <p:sldId id="410" r:id="rId171"/>
    <p:sldId id="411" r:id="rId172"/>
    <p:sldId id="412" r:id="rId173"/>
    <p:sldId id="413" r:id="rId174"/>
    <p:sldId id="414" r:id="rId175"/>
    <p:sldId id="415" r:id="rId176"/>
    <p:sldId id="416" r:id="rId177"/>
    <p:sldId id="417" r:id="rId178"/>
    <p:sldId id="418" r:id="rId179"/>
    <p:sldId id="419" r:id="rId180"/>
    <p:sldId id="420" r:id="rId181"/>
    <p:sldId id="421" r:id="rId182"/>
    <p:sldId id="422" r:id="rId183"/>
    <p:sldId id="423" r:id="rId184"/>
    <p:sldId id="489" r:id="rId185"/>
    <p:sldId id="490" r:id="rId186"/>
    <p:sldId id="491" r:id="rId187"/>
    <p:sldId id="492" r:id="rId188"/>
    <p:sldId id="493" r:id="rId189"/>
    <p:sldId id="494" r:id="rId190"/>
    <p:sldId id="495" r:id="rId191"/>
    <p:sldId id="496" r:id="rId192"/>
    <p:sldId id="488" r:id="rId193"/>
    <p:sldId id="424" r:id="rId194"/>
    <p:sldId id="425" r:id="rId195"/>
    <p:sldId id="426" r:id="rId196"/>
    <p:sldId id="427" r:id="rId197"/>
    <p:sldId id="428" r:id="rId198"/>
    <p:sldId id="429" r:id="rId199"/>
    <p:sldId id="430" r:id="rId200"/>
    <p:sldId id="431" r:id="rId201"/>
    <p:sldId id="432" r:id="rId202"/>
    <p:sldId id="433" r:id="rId203"/>
    <p:sldId id="434" r:id="rId204"/>
    <p:sldId id="435" r:id="rId205"/>
    <p:sldId id="436" r:id="rId206"/>
    <p:sldId id="437" r:id="rId207"/>
    <p:sldId id="438" r:id="rId208"/>
    <p:sldId id="439" r:id="rId209"/>
    <p:sldId id="440" r:id="rId210"/>
    <p:sldId id="441" r:id="rId211"/>
    <p:sldId id="442" r:id="rId212"/>
    <p:sldId id="443" r:id="rId213"/>
    <p:sldId id="444" r:id="rId214"/>
    <p:sldId id="445" r:id="rId215"/>
    <p:sldId id="510" r:id="rId216"/>
    <p:sldId id="511" r:id="rId217"/>
    <p:sldId id="512" r:id="rId218"/>
    <p:sldId id="513" r:id="rId219"/>
    <p:sldId id="514" r:id="rId220"/>
    <p:sldId id="515" r:id="rId221"/>
    <p:sldId id="516" r:id="rId222"/>
    <p:sldId id="517" r:id="rId223"/>
    <p:sldId id="518" r:id="rId224"/>
    <p:sldId id="519" r:id="rId225"/>
    <p:sldId id="520" r:id="rId226"/>
    <p:sldId id="521" r:id="rId227"/>
    <p:sldId id="522" r:id="rId228"/>
    <p:sldId id="523" r:id="rId229"/>
    <p:sldId id="524" r:id="rId230"/>
    <p:sldId id="525" r:id="rId231"/>
    <p:sldId id="526" r:id="rId232"/>
    <p:sldId id="527" r:id="rId233"/>
    <p:sldId id="528" r:id="rId234"/>
    <p:sldId id="529" r:id="rId235"/>
    <p:sldId id="530" r:id="rId236"/>
    <p:sldId id="531" r:id="rId237"/>
    <p:sldId id="532" r:id="rId238"/>
    <p:sldId id="533" r:id="rId239"/>
    <p:sldId id="534" r:id="rId240"/>
    <p:sldId id="535" r:id="rId241"/>
    <p:sldId id="536" r:id="rId242"/>
    <p:sldId id="537" r:id="rId243"/>
    <p:sldId id="538" r:id="rId244"/>
    <p:sldId id="539" r:id="rId245"/>
    <p:sldId id="540" r:id="rId246"/>
    <p:sldId id="541" r:id="rId247"/>
    <p:sldId id="542" r:id="rId248"/>
    <p:sldId id="543" r:id="rId249"/>
    <p:sldId id="544" r:id="rId250"/>
    <p:sldId id="545" r:id="rId251"/>
    <p:sldId id="546" r:id="rId252"/>
    <p:sldId id="547" r:id="rId253"/>
    <p:sldId id="257" r:id="rId254"/>
    <p:sldId id="258" r:id="rId2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296" y="-6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59" Type="http://schemas.openxmlformats.org/officeDocument/2006/relationships/slide" Target="slides/slide154.xml"/><Relationship Id="rId170" Type="http://schemas.openxmlformats.org/officeDocument/2006/relationships/slide" Target="slides/slide165.xml"/><Relationship Id="rId191" Type="http://schemas.openxmlformats.org/officeDocument/2006/relationships/slide" Target="slides/slide186.xml"/><Relationship Id="rId205" Type="http://schemas.openxmlformats.org/officeDocument/2006/relationships/slide" Target="slides/slide200.xml"/><Relationship Id="rId226" Type="http://schemas.openxmlformats.org/officeDocument/2006/relationships/slide" Target="slides/slide221.xml"/><Relationship Id="rId247" Type="http://schemas.openxmlformats.org/officeDocument/2006/relationships/slide" Target="slides/slide242.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160" Type="http://schemas.openxmlformats.org/officeDocument/2006/relationships/slide" Target="slides/slide155.xml"/><Relationship Id="rId181" Type="http://schemas.openxmlformats.org/officeDocument/2006/relationships/slide" Target="slides/slide176.xml"/><Relationship Id="rId216" Type="http://schemas.openxmlformats.org/officeDocument/2006/relationships/slide" Target="slides/slide211.xml"/><Relationship Id="rId237" Type="http://schemas.openxmlformats.org/officeDocument/2006/relationships/slide" Target="slides/slide232.xml"/><Relationship Id="rId258" Type="http://schemas.openxmlformats.org/officeDocument/2006/relationships/viewProps" Target="viewProps.xml"/><Relationship Id="rId22" Type="http://schemas.openxmlformats.org/officeDocument/2006/relationships/slide" Target="slides/slide17.xml"/><Relationship Id="rId43" Type="http://schemas.openxmlformats.org/officeDocument/2006/relationships/slide" Target="slides/slide38.xml"/><Relationship Id="rId64" Type="http://schemas.openxmlformats.org/officeDocument/2006/relationships/slide" Target="slides/slide59.xml"/><Relationship Id="rId118" Type="http://schemas.openxmlformats.org/officeDocument/2006/relationships/slide" Target="slides/slide113.xml"/><Relationship Id="rId139" Type="http://schemas.openxmlformats.org/officeDocument/2006/relationships/slide" Target="slides/slide134.xml"/><Relationship Id="rId85" Type="http://schemas.openxmlformats.org/officeDocument/2006/relationships/slide" Target="slides/slide80.xml"/><Relationship Id="rId150" Type="http://schemas.openxmlformats.org/officeDocument/2006/relationships/slide" Target="slides/slide145.xml"/><Relationship Id="rId171" Type="http://schemas.openxmlformats.org/officeDocument/2006/relationships/slide" Target="slides/slide166.xml"/><Relationship Id="rId192" Type="http://schemas.openxmlformats.org/officeDocument/2006/relationships/slide" Target="slides/slide187.xml"/><Relationship Id="rId206" Type="http://schemas.openxmlformats.org/officeDocument/2006/relationships/slide" Target="slides/slide201.xml"/><Relationship Id="rId227" Type="http://schemas.openxmlformats.org/officeDocument/2006/relationships/slide" Target="slides/slide222.xml"/><Relationship Id="rId248" Type="http://schemas.openxmlformats.org/officeDocument/2006/relationships/slide" Target="slides/slide243.xml"/><Relationship Id="rId12" Type="http://schemas.openxmlformats.org/officeDocument/2006/relationships/slide" Target="slides/slide7.xml"/><Relationship Id="rId33" Type="http://schemas.openxmlformats.org/officeDocument/2006/relationships/slide" Target="slides/slide28.xml"/><Relationship Id="rId108" Type="http://schemas.openxmlformats.org/officeDocument/2006/relationships/slide" Target="slides/slide103.xml"/><Relationship Id="rId129" Type="http://schemas.openxmlformats.org/officeDocument/2006/relationships/slide" Target="slides/slide124.xml"/><Relationship Id="rId54" Type="http://schemas.openxmlformats.org/officeDocument/2006/relationships/slide" Target="slides/slide49.xml"/><Relationship Id="rId75" Type="http://schemas.openxmlformats.org/officeDocument/2006/relationships/slide" Target="slides/slide70.xml"/><Relationship Id="rId96" Type="http://schemas.openxmlformats.org/officeDocument/2006/relationships/slide" Target="slides/slide91.xml"/><Relationship Id="rId140" Type="http://schemas.openxmlformats.org/officeDocument/2006/relationships/slide" Target="slides/slide135.xml"/><Relationship Id="rId161" Type="http://schemas.openxmlformats.org/officeDocument/2006/relationships/slide" Target="slides/slide156.xml"/><Relationship Id="rId182" Type="http://schemas.openxmlformats.org/officeDocument/2006/relationships/slide" Target="slides/slide177.xml"/><Relationship Id="rId217" Type="http://schemas.openxmlformats.org/officeDocument/2006/relationships/slide" Target="slides/slide212.xml"/><Relationship Id="rId1" Type="http://schemas.openxmlformats.org/officeDocument/2006/relationships/slideMaster" Target="slideMasters/slideMaster1.xml"/><Relationship Id="rId6" Type="http://schemas.openxmlformats.org/officeDocument/2006/relationships/slide" Target="slides/slide1.xml"/><Relationship Id="rId212" Type="http://schemas.openxmlformats.org/officeDocument/2006/relationships/slide" Target="slides/slide207.xml"/><Relationship Id="rId233" Type="http://schemas.openxmlformats.org/officeDocument/2006/relationships/slide" Target="slides/slide228.xml"/><Relationship Id="rId238" Type="http://schemas.openxmlformats.org/officeDocument/2006/relationships/slide" Target="slides/slide233.xml"/><Relationship Id="rId254" Type="http://schemas.openxmlformats.org/officeDocument/2006/relationships/slide" Target="slides/slide249.xml"/><Relationship Id="rId259" Type="http://schemas.openxmlformats.org/officeDocument/2006/relationships/theme" Target="theme/them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slide" Target="slides/slide151.xml"/><Relationship Id="rId177" Type="http://schemas.openxmlformats.org/officeDocument/2006/relationships/slide" Target="slides/slide172.xml"/><Relationship Id="rId198" Type="http://schemas.openxmlformats.org/officeDocument/2006/relationships/slide" Target="slides/slide193.xml"/><Relationship Id="rId172" Type="http://schemas.openxmlformats.org/officeDocument/2006/relationships/slide" Target="slides/slide167.xml"/><Relationship Id="rId193" Type="http://schemas.openxmlformats.org/officeDocument/2006/relationships/slide" Target="slides/slide188.xml"/><Relationship Id="rId202" Type="http://schemas.openxmlformats.org/officeDocument/2006/relationships/slide" Target="slides/slide197.xml"/><Relationship Id="rId207" Type="http://schemas.openxmlformats.org/officeDocument/2006/relationships/slide" Target="slides/slide202.xml"/><Relationship Id="rId223" Type="http://schemas.openxmlformats.org/officeDocument/2006/relationships/slide" Target="slides/slide218.xml"/><Relationship Id="rId228" Type="http://schemas.openxmlformats.org/officeDocument/2006/relationships/slide" Target="slides/slide223.xml"/><Relationship Id="rId244" Type="http://schemas.openxmlformats.org/officeDocument/2006/relationships/slide" Target="slides/slide239.xml"/><Relationship Id="rId249" Type="http://schemas.openxmlformats.org/officeDocument/2006/relationships/slide" Target="slides/slide24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260" Type="http://schemas.openxmlformats.org/officeDocument/2006/relationships/tableStyles" Target="tableStyles.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167" Type="http://schemas.openxmlformats.org/officeDocument/2006/relationships/slide" Target="slides/slide162.xml"/><Relationship Id="rId188" Type="http://schemas.openxmlformats.org/officeDocument/2006/relationships/slide" Target="slides/slide183.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162" Type="http://schemas.openxmlformats.org/officeDocument/2006/relationships/slide" Target="slides/slide157.xml"/><Relationship Id="rId183" Type="http://schemas.openxmlformats.org/officeDocument/2006/relationships/slide" Target="slides/slide178.xml"/><Relationship Id="rId213" Type="http://schemas.openxmlformats.org/officeDocument/2006/relationships/slide" Target="slides/slide208.xml"/><Relationship Id="rId218" Type="http://schemas.openxmlformats.org/officeDocument/2006/relationships/slide" Target="slides/slide213.xml"/><Relationship Id="rId234" Type="http://schemas.openxmlformats.org/officeDocument/2006/relationships/slide" Target="slides/slide229.xml"/><Relationship Id="rId239" Type="http://schemas.openxmlformats.org/officeDocument/2006/relationships/slide" Target="slides/slide234.xml"/><Relationship Id="rId2" Type="http://schemas.openxmlformats.org/officeDocument/2006/relationships/slideMaster" Target="slideMasters/slideMaster2.xml"/><Relationship Id="rId29" Type="http://schemas.openxmlformats.org/officeDocument/2006/relationships/slide" Target="slides/slide24.xml"/><Relationship Id="rId250" Type="http://schemas.openxmlformats.org/officeDocument/2006/relationships/slide" Target="slides/slide245.xml"/><Relationship Id="rId255" Type="http://schemas.openxmlformats.org/officeDocument/2006/relationships/slide" Target="slides/slide250.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slide" Target="slides/slide152.xml"/><Relationship Id="rId178" Type="http://schemas.openxmlformats.org/officeDocument/2006/relationships/slide" Target="slides/slide173.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73" Type="http://schemas.openxmlformats.org/officeDocument/2006/relationships/slide" Target="slides/slide168.xml"/><Relationship Id="rId194" Type="http://schemas.openxmlformats.org/officeDocument/2006/relationships/slide" Target="slides/slide189.xml"/><Relationship Id="rId199" Type="http://schemas.openxmlformats.org/officeDocument/2006/relationships/slide" Target="slides/slide194.xml"/><Relationship Id="rId203" Type="http://schemas.openxmlformats.org/officeDocument/2006/relationships/slide" Target="slides/slide198.xml"/><Relationship Id="rId208" Type="http://schemas.openxmlformats.org/officeDocument/2006/relationships/slide" Target="slides/slide203.xml"/><Relationship Id="rId229" Type="http://schemas.openxmlformats.org/officeDocument/2006/relationships/slide" Target="slides/slide224.xml"/><Relationship Id="rId19" Type="http://schemas.openxmlformats.org/officeDocument/2006/relationships/slide" Target="slides/slide14.xml"/><Relationship Id="rId224" Type="http://schemas.openxmlformats.org/officeDocument/2006/relationships/slide" Target="slides/slide219.xml"/><Relationship Id="rId240" Type="http://schemas.openxmlformats.org/officeDocument/2006/relationships/slide" Target="slides/slide235.xml"/><Relationship Id="rId245" Type="http://schemas.openxmlformats.org/officeDocument/2006/relationships/slide" Target="slides/slide240.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168" Type="http://schemas.openxmlformats.org/officeDocument/2006/relationships/slide" Target="slides/slide163.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163" Type="http://schemas.openxmlformats.org/officeDocument/2006/relationships/slide" Target="slides/slide158.xml"/><Relationship Id="rId184" Type="http://schemas.openxmlformats.org/officeDocument/2006/relationships/slide" Target="slides/slide179.xml"/><Relationship Id="rId189" Type="http://schemas.openxmlformats.org/officeDocument/2006/relationships/slide" Target="slides/slide184.xml"/><Relationship Id="rId219" Type="http://schemas.openxmlformats.org/officeDocument/2006/relationships/slide" Target="slides/slide214.xml"/><Relationship Id="rId3" Type="http://schemas.openxmlformats.org/officeDocument/2006/relationships/slideMaster" Target="slideMasters/slideMaster3.xml"/><Relationship Id="rId214" Type="http://schemas.openxmlformats.org/officeDocument/2006/relationships/slide" Target="slides/slide209.xml"/><Relationship Id="rId230" Type="http://schemas.openxmlformats.org/officeDocument/2006/relationships/slide" Target="slides/slide225.xml"/><Relationship Id="rId235" Type="http://schemas.openxmlformats.org/officeDocument/2006/relationships/slide" Target="slides/slide230.xml"/><Relationship Id="rId251" Type="http://schemas.openxmlformats.org/officeDocument/2006/relationships/slide" Target="slides/slide246.xml"/><Relationship Id="rId256" Type="http://schemas.openxmlformats.org/officeDocument/2006/relationships/notesMaster" Target="notesMasters/notesMaster1.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slide" Target="slides/slide153.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slide" Target="slides/slide148.xml"/><Relationship Id="rId174" Type="http://schemas.openxmlformats.org/officeDocument/2006/relationships/slide" Target="slides/slide169.xml"/><Relationship Id="rId179" Type="http://schemas.openxmlformats.org/officeDocument/2006/relationships/slide" Target="slides/slide174.xml"/><Relationship Id="rId195" Type="http://schemas.openxmlformats.org/officeDocument/2006/relationships/slide" Target="slides/slide190.xml"/><Relationship Id="rId209" Type="http://schemas.openxmlformats.org/officeDocument/2006/relationships/slide" Target="slides/slide204.xml"/><Relationship Id="rId190" Type="http://schemas.openxmlformats.org/officeDocument/2006/relationships/slide" Target="slides/slide185.xml"/><Relationship Id="rId204" Type="http://schemas.openxmlformats.org/officeDocument/2006/relationships/slide" Target="slides/slide199.xml"/><Relationship Id="rId220" Type="http://schemas.openxmlformats.org/officeDocument/2006/relationships/slide" Target="slides/slide215.xml"/><Relationship Id="rId225" Type="http://schemas.openxmlformats.org/officeDocument/2006/relationships/slide" Target="slides/slide220.xml"/><Relationship Id="rId241" Type="http://schemas.openxmlformats.org/officeDocument/2006/relationships/slide" Target="slides/slide236.xml"/><Relationship Id="rId246" Type="http://schemas.openxmlformats.org/officeDocument/2006/relationships/slide" Target="slides/slide24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164" Type="http://schemas.openxmlformats.org/officeDocument/2006/relationships/slide" Target="slides/slide159.xml"/><Relationship Id="rId169" Type="http://schemas.openxmlformats.org/officeDocument/2006/relationships/slide" Target="slides/slide164.xml"/><Relationship Id="rId185" Type="http://schemas.openxmlformats.org/officeDocument/2006/relationships/slide" Target="slides/slide180.xml"/><Relationship Id="rId4" Type="http://schemas.openxmlformats.org/officeDocument/2006/relationships/slideMaster" Target="slideMasters/slideMaster4.xml"/><Relationship Id="rId9" Type="http://schemas.openxmlformats.org/officeDocument/2006/relationships/slide" Target="slides/slide4.xml"/><Relationship Id="rId180" Type="http://schemas.openxmlformats.org/officeDocument/2006/relationships/slide" Target="slides/slide175.xml"/><Relationship Id="rId210" Type="http://schemas.openxmlformats.org/officeDocument/2006/relationships/slide" Target="slides/slide205.xml"/><Relationship Id="rId215" Type="http://schemas.openxmlformats.org/officeDocument/2006/relationships/slide" Target="slides/slide210.xml"/><Relationship Id="rId236" Type="http://schemas.openxmlformats.org/officeDocument/2006/relationships/slide" Target="slides/slide231.xml"/><Relationship Id="rId257" Type="http://schemas.openxmlformats.org/officeDocument/2006/relationships/presProps" Target="presProps.xml"/><Relationship Id="rId26" Type="http://schemas.openxmlformats.org/officeDocument/2006/relationships/slide" Target="slides/slide21.xml"/><Relationship Id="rId231" Type="http://schemas.openxmlformats.org/officeDocument/2006/relationships/slide" Target="slides/slide226.xml"/><Relationship Id="rId252" Type="http://schemas.openxmlformats.org/officeDocument/2006/relationships/slide" Target="slides/slide247.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slide" Target="slides/slide149.xml"/><Relationship Id="rId175" Type="http://schemas.openxmlformats.org/officeDocument/2006/relationships/slide" Target="slides/slide170.xml"/><Relationship Id="rId196" Type="http://schemas.openxmlformats.org/officeDocument/2006/relationships/slide" Target="slides/slide191.xml"/><Relationship Id="rId200" Type="http://schemas.openxmlformats.org/officeDocument/2006/relationships/slide" Target="slides/slide195.xml"/><Relationship Id="rId16" Type="http://schemas.openxmlformats.org/officeDocument/2006/relationships/slide" Target="slides/slide11.xml"/><Relationship Id="rId221" Type="http://schemas.openxmlformats.org/officeDocument/2006/relationships/slide" Target="slides/slide216.xml"/><Relationship Id="rId242" Type="http://schemas.openxmlformats.org/officeDocument/2006/relationships/slide" Target="slides/slide237.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 Id="rId165" Type="http://schemas.openxmlformats.org/officeDocument/2006/relationships/slide" Target="slides/slide160.xml"/><Relationship Id="rId186" Type="http://schemas.openxmlformats.org/officeDocument/2006/relationships/slide" Target="slides/slide181.xml"/><Relationship Id="rId211" Type="http://schemas.openxmlformats.org/officeDocument/2006/relationships/slide" Target="slides/slide206.xml"/><Relationship Id="rId232" Type="http://schemas.openxmlformats.org/officeDocument/2006/relationships/slide" Target="slides/slide227.xml"/><Relationship Id="rId253" Type="http://schemas.openxmlformats.org/officeDocument/2006/relationships/slide" Target="slides/slide248.xml"/><Relationship Id="rId27" Type="http://schemas.openxmlformats.org/officeDocument/2006/relationships/slide" Target="slides/slide22.xml"/><Relationship Id="rId48" Type="http://schemas.openxmlformats.org/officeDocument/2006/relationships/slide" Target="slides/slide43.xml"/><Relationship Id="rId69" Type="http://schemas.openxmlformats.org/officeDocument/2006/relationships/slide" Target="slides/slide64.xml"/><Relationship Id="rId113" Type="http://schemas.openxmlformats.org/officeDocument/2006/relationships/slide" Target="slides/slide108.xml"/><Relationship Id="rId134" Type="http://schemas.openxmlformats.org/officeDocument/2006/relationships/slide" Target="slides/slide129.xml"/><Relationship Id="rId80" Type="http://schemas.openxmlformats.org/officeDocument/2006/relationships/slide" Target="slides/slide75.xml"/><Relationship Id="rId155" Type="http://schemas.openxmlformats.org/officeDocument/2006/relationships/slide" Target="slides/slide150.xml"/><Relationship Id="rId176" Type="http://schemas.openxmlformats.org/officeDocument/2006/relationships/slide" Target="slides/slide171.xml"/><Relationship Id="rId197" Type="http://schemas.openxmlformats.org/officeDocument/2006/relationships/slide" Target="slides/slide192.xml"/><Relationship Id="rId201" Type="http://schemas.openxmlformats.org/officeDocument/2006/relationships/slide" Target="slides/slide196.xml"/><Relationship Id="rId222" Type="http://schemas.openxmlformats.org/officeDocument/2006/relationships/slide" Target="slides/slide217.xml"/><Relationship Id="rId243" Type="http://schemas.openxmlformats.org/officeDocument/2006/relationships/slide" Target="slides/slide238.xml"/><Relationship Id="rId17" Type="http://schemas.openxmlformats.org/officeDocument/2006/relationships/slide" Target="slides/slide12.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24" Type="http://schemas.openxmlformats.org/officeDocument/2006/relationships/slide" Target="slides/slide119.xml"/><Relationship Id="rId70" Type="http://schemas.openxmlformats.org/officeDocument/2006/relationships/slide" Target="slides/slide65.xml"/><Relationship Id="rId91" Type="http://schemas.openxmlformats.org/officeDocument/2006/relationships/slide" Target="slides/slide86.xml"/><Relationship Id="rId145" Type="http://schemas.openxmlformats.org/officeDocument/2006/relationships/slide" Target="slides/slide140.xml"/><Relationship Id="rId166" Type="http://schemas.openxmlformats.org/officeDocument/2006/relationships/slide" Target="slides/slide161.xml"/><Relationship Id="rId187" Type="http://schemas.openxmlformats.org/officeDocument/2006/relationships/slide" Target="slides/slide1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E173B5-1D0E-4CCB-838F-5EE668D5788C}" type="datetimeFigureOut">
              <a:rPr lang="en-US" smtClean="0"/>
              <a:t>11/17/2019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5E376-6008-44C4-95CA-731F12DB5930}" type="slidenum">
              <a:rPr lang="en-US" smtClean="0"/>
              <a:t>‹#›</a:t>
            </a:fld>
            <a:endParaRPr lang="en-US"/>
          </a:p>
        </p:txBody>
      </p:sp>
    </p:spTree>
    <p:extLst>
      <p:ext uri="{BB962C8B-B14F-4D97-AF65-F5344CB8AC3E}">
        <p14:creationId xmlns:p14="http://schemas.microsoft.com/office/powerpoint/2010/main" val="1912964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3607EF-6124-4904-916C-0747B5CDE1B2}" type="slidenum">
              <a:rPr lang="en-US" smtClean="0"/>
              <a:pPr/>
              <a:t>2</a:t>
            </a:fld>
            <a:endParaRPr lang="en-US"/>
          </a:p>
        </p:txBody>
      </p:sp>
    </p:spTree>
    <p:extLst>
      <p:ext uri="{BB962C8B-B14F-4D97-AF65-F5344CB8AC3E}">
        <p14:creationId xmlns:p14="http://schemas.microsoft.com/office/powerpoint/2010/main" val="3969047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2C557968-FB02-4C15-8C69-512D185FE65B}" type="slidenum">
              <a:rPr lang="ar-SA" altLang="en-US">
                <a:solidFill>
                  <a:prstClr val="black"/>
                </a:solidFill>
                <a:latin typeface="Times New Roman" pitchFamily="18" charset="0"/>
              </a:rPr>
              <a:pPr eaLnBrk="1" hangingPunct="1"/>
              <a:t>144</a:t>
            </a:fld>
            <a:endParaRPr lang="en-US" altLang="en-US">
              <a:solidFill>
                <a:prstClr val="black"/>
              </a:solidFill>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E0EE7D63-876D-43EE-8137-3AF9F4A08EE5}" type="slidenum">
              <a:rPr lang="ar-SA" altLang="en-US">
                <a:solidFill>
                  <a:prstClr val="black"/>
                </a:solidFill>
                <a:latin typeface="Times New Roman" pitchFamily="18" charset="0"/>
              </a:rPr>
              <a:pPr eaLnBrk="1" hangingPunct="1"/>
              <a:t>145</a:t>
            </a:fld>
            <a:endParaRPr lang="en-US" altLang="en-US">
              <a:solidFill>
                <a:prstClr val="black"/>
              </a:solidFill>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E2D1C7F9-FD96-40EF-BE7F-A3DCF7C395F3}" type="slidenum">
              <a:rPr lang="ar-SA" altLang="en-US">
                <a:solidFill>
                  <a:prstClr val="black"/>
                </a:solidFill>
                <a:latin typeface="Times New Roman" pitchFamily="18" charset="0"/>
              </a:rPr>
              <a:pPr eaLnBrk="1" hangingPunct="1"/>
              <a:t>146</a:t>
            </a:fld>
            <a:endParaRPr lang="en-US" altLang="en-US">
              <a:solidFill>
                <a:prstClr val="black"/>
              </a:solidFill>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F002D0DE-D820-49C8-A9F9-711D9A7CFB6E}" type="slidenum">
              <a:rPr lang="ar-SA" altLang="en-US">
                <a:solidFill>
                  <a:prstClr val="black"/>
                </a:solidFill>
                <a:latin typeface="Times New Roman" pitchFamily="18" charset="0"/>
              </a:rPr>
              <a:pPr eaLnBrk="1" hangingPunct="1"/>
              <a:t>147</a:t>
            </a:fld>
            <a:endParaRPr lang="en-US" altLang="en-US">
              <a:solidFill>
                <a:prstClr val="black"/>
              </a:solidFill>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D6504558-0D8F-4A64-83B4-B38F0E2E9EA5}" type="slidenum">
              <a:rPr lang="ar-SA" altLang="en-US">
                <a:solidFill>
                  <a:prstClr val="black"/>
                </a:solidFill>
                <a:latin typeface="Times New Roman" pitchFamily="18" charset="0"/>
              </a:rPr>
              <a:pPr eaLnBrk="1" hangingPunct="1"/>
              <a:t>148</a:t>
            </a:fld>
            <a:endParaRPr lang="en-US" altLang="en-US">
              <a:solidFill>
                <a:prstClr val="black"/>
              </a:solidFill>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25EBC3BA-DFD0-4946-B29B-47D3742EC2CA}" type="slidenum">
              <a:rPr lang="ar-SA" altLang="en-US">
                <a:solidFill>
                  <a:prstClr val="black"/>
                </a:solidFill>
                <a:latin typeface="Times New Roman" pitchFamily="18" charset="0"/>
              </a:rPr>
              <a:pPr eaLnBrk="1" hangingPunct="1"/>
              <a:t>149</a:t>
            </a:fld>
            <a:endParaRPr lang="en-US" altLang="en-US">
              <a:solidFill>
                <a:prstClr val="black"/>
              </a:solidFill>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0DAE6839-652E-4E8D-A107-53373D7D43A3}" type="slidenum">
              <a:rPr lang="ar-SA" altLang="en-US">
                <a:solidFill>
                  <a:prstClr val="black"/>
                </a:solidFill>
                <a:latin typeface="Times New Roman" pitchFamily="18" charset="0"/>
              </a:rPr>
              <a:pPr eaLnBrk="1" hangingPunct="1"/>
              <a:t>150</a:t>
            </a:fld>
            <a:endParaRPr lang="en-US" altLang="en-US">
              <a:solidFill>
                <a:prstClr val="black"/>
              </a:solidFill>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0791CC0C-6755-4D14-8BB9-98C5C4FBF9D3}" type="slidenum">
              <a:rPr lang="ar-SA" altLang="en-US">
                <a:solidFill>
                  <a:prstClr val="black"/>
                </a:solidFill>
                <a:latin typeface="Times New Roman" pitchFamily="18" charset="0"/>
              </a:rPr>
              <a:pPr eaLnBrk="1" hangingPunct="1"/>
              <a:t>151</a:t>
            </a:fld>
            <a:endParaRPr lang="en-US" altLang="en-US">
              <a:solidFill>
                <a:prstClr val="black"/>
              </a:solidFill>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C3F78A44-58FC-497C-8419-56D236E9DD56}" type="slidenum">
              <a:rPr lang="ar-SA" altLang="en-US">
                <a:solidFill>
                  <a:prstClr val="black"/>
                </a:solidFill>
                <a:latin typeface="Times New Roman" pitchFamily="18" charset="0"/>
              </a:rPr>
              <a:pPr eaLnBrk="1" hangingPunct="1"/>
              <a:t>152</a:t>
            </a:fld>
            <a:endParaRPr lang="en-US" altLang="en-US">
              <a:solidFill>
                <a:prstClr val="black"/>
              </a:solidFill>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849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47087D67-C958-45AC-B22F-15A0B0A6D869}" type="slidenum">
              <a:rPr lang="ar-SA" altLang="en-US">
                <a:solidFill>
                  <a:prstClr val="black"/>
                </a:solidFill>
                <a:latin typeface="Times New Roman" pitchFamily="18" charset="0"/>
              </a:rPr>
              <a:pPr eaLnBrk="1" hangingPunct="1"/>
              <a:t>153</a:t>
            </a:fld>
            <a:endParaRPr lang="en-US" altLang="en-US">
              <a:solidFill>
                <a:prstClr val="black"/>
              </a:solidFill>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3607EF-6124-4904-916C-0747B5CDE1B2}" type="slidenum">
              <a:rPr lang="en-US" smtClean="0">
                <a:solidFill>
                  <a:prstClr val="black"/>
                </a:solidFill>
              </a:rPr>
              <a:pPr/>
              <a:t>101</a:t>
            </a:fld>
            <a:endParaRPr lang="en-US">
              <a:solidFill>
                <a:prstClr val="black"/>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1756A57C-C046-48D0-9682-061A4C02918C}" type="slidenum">
              <a:rPr lang="ar-SA" altLang="en-US">
                <a:solidFill>
                  <a:prstClr val="black"/>
                </a:solidFill>
                <a:latin typeface="Times New Roman" pitchFamily="18" charset="0"/>
              </a:rPr>
              <a:pPr eaLnBrk="1" hangingPunct="1"/>
              <a:t>154</a:t>
            </a:fld>
            <a:endParaRPr lang="en-US" altLang="en-US">
              <a:solidFill>
                <a:prstClr val="black"/>
              </a:solidFill>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C731C622-3868-4719-9F81-AE5D7636B0B2}" type="slidenum">
              <a:rPr lang="ar-SA" altLang="en-US">
                <a:solidFill>
                  <a:prstClr val="black"/>
                </a:solidFill>
                <a:latin typeface="Times New Roman" pitchFamily="18" charset="0"/>
              </a:rPr>
              <a:pPr eaLnBrk="1" hangingPunct="1"/>
              <a:t>155</a:t>
            </a:fld>
            <a:endParaRPr lang="en-US" altLang="en-US">
              <a:solidFill>
                <a:prstClr val="black"/>
              </a:solidFill>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553A86DC-ED5D-4F67-872F-7F2B48826EA4}" type="slidenum">
              <a:rPr lang="ar-SA" altLang="en-US">
                <a:solidFill>
                  <a:prstClr val="black"/>
                </a:solidFill>
                <a:latin typeface="Times New Roman" pitchFamily="18" charset="0"/>
              </a:rPr>
              <a:pPr eaLnBrk="1" hangingPunct="1"/>
              <a:t>156</a:t>
            </a:fld>
            <a:endParaRPr lang="en-US" altLang="en-US">
              <a:solidFill>
                <a:prstClr val="black"/>
              </a:solidFill>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A705F23D-7D75-4CB6-9389-FDF3E21CAF99}" type="slidenum">
              <a:rPr lang="ar-SA" altLang="en-US">
                <a:solidFill>
                  <a:prstClr val="black"/>
                </a:solidFill>
                <a:latin typeface="Times New Roman" pitchFamily="18" charset="0"/>
              </a:rPr>
              <a:pPr eaLnBrk="1" hangingPunct="1"/>
              <a:t>157</a:t>
            </a:fld>
            <a:endParaRPr lang="en-US" altLang="en-US">
              <a:solidFill>
                <a:prstClr val="black"/>
              </a:solidFill>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71E4BAB2-1F45-4C19-B2DF-241260A203B1}" type="slidenum">
              <a:rPr lang="ar-SA" altLang="en-US">
                <a:solidFill>
                  <a:prstClr val="black"/>
                </a:solidFill>
                <a:latin typeface="Times New Roman" pitchFamily="18" charset="0"/>
              </a:rPr>
              <a:pPr eaLnBrk="1" hangingPunct="1"/>
              <a:t>158</a:t>
            </a:fld>
            <a:endParaRPr lang="en-US" altLang="en-US">
              <a:solidFill>
                <a:prstClr val="black"/>
              </a:solidFill>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4738FDC7-867A-4B44-AD25-6D01C244486E}" type="slidenum">
              <a:rPr lang="ar-SA" altLang="en-US">
                <a:solidFill>
                  <a:prstClr val="black"/>
                </a:solidFill>
                <a:latin typeface="Times New Roman" pitchFamily="18" charset="0"/>
              </a:rPr>
              <a:pPr eaLnBrk="1" hangingPunct="1"/>
              <a:t>159</a:t>
            </a:fld>
            <a:endParaRPr lang="en-US" altLang="en-US">
              <a:solidFill>
                <a:prstClr val="black"/>
              </a:solidFill>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6260" name="Slide Number Placeholder 3"/>
          <p:cNvSpPr txBox="1">
            <a:spLocks noGrp="1"/>
          </p:cNvSpPr>
          <p:nvPr/>
        </p:nvSpPr>
        <p:spPr bwMode="auto">
          <a:xfrm>
            <a:off x="1588"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63" tIns="45932" rIns="91863" bIns="45932" anchor="b"/>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rtl="1" eaLnBrk="1" fontAlgn="base" hangingPunct="1">
              <a:spcBef>
                <a:spcPct val="0"/>
              </a:spcBef>
              <a:spcAft>
                <a:spcPct val="0"/>
              </a:spcAft>
            </a:pPr>
            <a:fld id="{C3009445-CA8E-4367-AF8F-CC3375B639A3}" type="slidenum">
              <a:rPr lang="ar-SA" altLang="en-US" sz="1200">
                <a:solidFill>
                  <a:prstClr val="black"/>
                </a:solidFill>
                <a:latin typeface="Times New Roman" pitchFamily="18" charset="0"/>
              </a:rPr>
              <a:pPr rtl="1" eaLnBrk="1" fontAlgn="base" hangingPunct="1">
                <a:spcBef>
                  <a:spcPct val="0"/>
                </a:spcBef>
                <a:spcAft>
                  <a:spcPct val="0"/>
                </a:spcAft>
              </a:pPr>
              <a:t>160</a:t>
            </a:fld>
            <a:endParaRPr lang="en-US" altLang="en-US" sz="1200" dirty="0">
              <a:solidFill>
                <a:prstClr val="black"/>
              </a:solidFill>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AB0D81B0-E6D0-4C0A-BDE0-89CD59A51938}" type="slidenum">
              <a:rPr lang="ar-SA" altLang="en-US">
                <a:solidFill>
                  <a:prstClr val="black"/>
                </a:solidFill>
                <a:latin typeface="Times New Roman" pitchFamily="18" charset="0"/>
              </a:rPr>
              <a:pPr eaLnBrk="1" hangingPunct="1"/>
              <a:t>161</a:t>
            </a:fld>
            <a:endParaRPr lang="en-US" altLang="en-US">
              <a:solidFill>
                <a:prstClr val="black"/>
              </a:solidFill>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83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34F1F812-ED46-4C16-8E9B-D96A3D986A24}" type="slidenum">
              <a:rPr lang="ar-SA" altLang="en-US">
                <a:solidFill>
                  <a:prstClr val="black"/>
                </a:solidFill>
                <a:latin typeface="Times New Roman" pitchFamily="18" charset="0"/>
              </a:rPr>
              <a:pPr eaLnBrk="1" hangingPunct="1"/>
              <a:t>162</a:t>
            </a:fld>
            <a:endParaRPr lang="en-US" altLang="en-US">
              <a:solidFill>
                <a:prstClr val="black"/>
              </a:solidFill>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9916E577-6116-4F49-B474-E31AFEC70387}" type="slidenum">
              <a:rPr lang="ar-SA" altLang="en-US">
                <a:solidFill>
                  <a:prstClr val="black"/>
                </a:solidFill>
                <a:latin typeface="Times New Roman" pitchFamily="18" charset="0"/>
              </a:rPr>
              <a:pPr eaLnBrk="1" hangingPunct="1"/>
              <a:t>163</a:t>
            </a:fld>
            <a:endParaRPr lang="en-US" altLang="en-US">
              <a:solidFill>
                <a:prstClr val="black"/>
              </a:solidFill>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F00DDFC7-0C57-414A-A7CB-A77B68D3130B}" type="slidenum">
              <a:rPr lang="ar-SA" altLang="en-US">
                <a:solidFill>
                  <a:prstClr val="black"/>
                </a:solidFill>
                <a:latin typeface="Times New Roman" pitchFamily="18" charset="0"/>
              </a:rPr>
              <a:pPr eaLnBrk="1" hangingPunct="1"/>
              <a:t>134</a:t>
            </a:fld>
            <a:endParaRPr lang="en-US" altLang="en-US">
              <a:solidFill>
                <a:prstClr val="black"/>
              </a:solidFill>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0926DC69-4B48-4AA8-BF57-F895A4C8AC07}" type="slidenum">
              <a:rPr lang="ar-SA" altLang="en-US">
                <a:solidFill>
                  <a:prstClr val="black"/>
                </a:solidFill>
                <a:latin typeface="Times New Roman" pitchFamily="18" charset="0"/>
              </a:rPr>
              <a:pPr eaLnBrk="1" hangingPunct="1"/>
              <a:t>165</a:t>
            </a:fld>
            <a:endParaRPr lang="en-US" altLang="en-US">
              <a:solidFill>
                <a:prstClr val="black"/>
              </a:solidFill>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8C952E0F-0AA0-4CD2-9F8E-8ED18BDC4E0A}" type="slidenum">
              <a:rPr lang="ar-SA" altLang="en-US">
                <a:solidFill>
                  <a:prstClr val="black"/>
                </a:solidFill>
                <a:latin typeface="Times New Roman" pitchFamily="18" charset="0"/>
              </a:rPr>
              <a:pPr eaLnBrk="1" hangingPunct="1"/>
              <a:t>166</a:t>
            </a:fld>
            <a:endParaRPr lang="en-US" altLang="en-US">
              <a:solidFill>
                <a:prstClr val="black"/>
              </a:solidFill>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BF152210-1EC5-42EA-887D-B647D7A88F75}" type="slidenum">
              <a:rPr lang="ar-SA" altLang="en-US">
                <a:solidFill>
                  <a:prstClr val="black"/>
                </a:solidFill>
                <a:latin typeface="Times New Roman" pitchFamily="18" charset="0"/>
              </a:rPr>
              <a:pPr eaLnBrk="1" hangingPunct="1"/>
              <a:t>167</a:t>
            </a:fld>
            <a:endParaRPr lang="en-US" altLang="en-US">
              <a:solidFill>
                <a:prstClr val="black"/>
              </a:solidFill>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764B1EE9-7E4C-4CFA-9658-8793A83A8643}" type="slidenum">
              <a:rPr lang="ar-SA" altLang="en-US">
                <a:solidFill>
                  <a:prstClr val="black"/>
                </a:solidFill>
                <a:latin typeface="Times New Roman" pitchFamily="18" charset="0"/>
              </a:rPr>
              <a:pPr eaLnBrk="1" hangingPunct="1"/>
              <a:t>168</a:t>
            </a:fld>
            <a:endParaRPr lang="en-US" altLang="en-US">
              <a:solidFill>
                <a:prstClr val="black"/>
              </a:solidFill>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C238A584-E0A8-48F9-83C3-4B95FAE0BF05}" type="slidenum">
              <a:rPr lang="ar-SA" altLang="en-US">
                <a:solidFill>
                  <a:prstClr val="black"/>
                </a:solidFill>
                <a:latin typeface="Times New Roman" pitchFamily="18" charset="0"/>
              </a:rPr>
              <a:pPr eaLnBrk="1" hangingPunct="1"/>
              <a:t>169</a:t>
            </a:fld>
            <a:endParaRPr lang="en-US" altLang="en-US">
              <a:solidFill>
                <a:prstClr val="black"/>
              </a:solidFill>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73607EF-6124-4904-916C-0747B5CDE1B2}" type="slidenum">
              <a:rPr lang="en-US" smtClean="0">
                <a:solidFill>
                  <a:prstClr val="black"/>
                </a:solidFill>
              </a:rPr>
              <a:pPr/>
              <a:t>229</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7507E3F7-077C-4481-B929-CB5984B28810}" type="slidenum">
              <a:rPr lang="ar-SA" altLang="en-US">
                <a:solidFill>
                  <a:prstClr val="black"/>
                </a:solidFill>
                <a:latin typeface="Times New Roman" pitchFamily="18" charset="0"/>
              </a:rPr>
              <a:pPr eaLnBrk="1" hangingPunct="1"/>
              <a:t>135</a:t>
            </a:fld>
            <a:endParaRPr lang="en-US" altLang="en-US">
              <a:solidFill>
                <a:prstClr val="black"/>
              </a:solidFill>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DC8379BF-1B1B-4E2E-A1C0-64C3B550B56D}" type="slidenum">
              <a:rPr lang="ar-SA" altLang="en-US">
                <a:solidFill>
                  <a:prstClr val="black"/>
                </a:solidFill>
                <a:latin typeface="Times New Roman" pitchFamily="18" charset="0"/>
              </a:rPr>
              <a:pPr eaLnBrk="1" hangingPunct="1"/>
              <a:t>136</a:t>
            </a:fld>
            <a:endParaRPr lang="en-US" altLang="en-US">
              <a:solidFill>
                <a:prstClr val="black"/>
              </a:solidFill>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A7F23731-407C-42E4-9674-F0749F200319}" type="slidenum">
              <a:rPr lang="ar-SA" altLang="en-US">
                <a:solidFill>
                  <a:prstClr val="black"/>
                </a:solidFill>
                <a:latin typeface="Times New Roman" pitchFamily="18" charset="0"/>
              </a:rPr>
              <a:pPr eaLnBrk="1" hangingPunct="1"/>
              <a:t>140</a:t>
            </a:fld>
            <a:endParaRPr lang="en-US" altLang="en-US">
              <a:solidFill>
                <a:prstClr val="black"/>
              </a:solidFill>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F1FEC889-F354-4D59-85EE-7DF54214D7EA}" type="slidenum">
              <a:rPr lang="ar-SA" altLang="en-US">
                <a:solidFill>
                  <a:prstClr val="black"/>
                </a:solidFill>
                <a:latin typeface="Times New Roman" pitchFamily="18" charset="0"/>
              </a:rPr>
              <a:pPr eaLnBrk="1" hangingPunct="1"/>
              <a:t>141</a:t>
            </a:fld>
            <a:endParaRPr lang="en-US" altLang="en-US">
              <a:solidFill>
                <a:prstClr val="black"/>
              </a:solidFill>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EB9F1458-86B4-4CFC-9323-07A5DD99D311}" type="slidenum">
              <a:rPr lang="ar-SA" altLang="en-US">
                <a:solidFill>
                  <a:prstClr val="black"/>
                </a:solidFill>
                <a:latin typeface="Times New Roman" pitchFamily="18" charset="0"/>
              </a:rPr>
              <a:pPr eaLnBrk="1" hangingPunct="1"/>
              <a:t>142</a:t>
            </a:fld>
            <a:endParaRPr lang="en-US" altLang="en-US">
              <a:solidFill>
                <a:prstClr val="black"/>
              </a:solidFill>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SA" altLang="en-US" smtClean="0">
              <a:cs typeface="Arial" charset="0"/>
            </a:endParaRP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6391" indent="-287073" eaLnBrk="0" hangingPunct="0">
              <a:defRPr>
                <a:solidFill>
                  <a:schemeClr val="tx1"/>
                </a:solidFill>
                <a:latin typeface="Arial" charset="0"/>
                <a:cs typeface="Arial" charset="0"/>
              </a:defRPr>
            </a:lvl2pPr>
            <a:lvl3pPr marL="1148294" indent="-229659" eaLnBrk="0" hangingPunct="0">
              <a:defRPr>
                <a:solidFill>
                  <a:schemeClr val="tx1"/>
                </a:solidFill>
                <a:latin typeface="Arial" charset="0"/>
                <a:cs typeface="Arial" charset="0"/>
              </a:defRPr>
            </a:lvl3pPr>
            <a:lvl4pPr marL="1607612" indent="-229659" eaLnBrk="0" hangingPunct="0">
              <a:defRPr>
                <a:solidFill>
                  <a:schemeClr val="tx1"/>
                </a:solidFill>
                <a:latin typeface="Arial" charset="0"/>
                <a:cs typeface="Arial" charset="0"/>
              </a:defRPr>
            </a:lvl4pPr>
            <a:lvl5pPr marL="2066930" indent="-229659" eaLnBrk="0" hangingPunct="0">
              <a:defRPr>
                <a:solidFill>
                  <a:schemeClr val="tx1"/>
                </a:solidFill>
                <a:latin typeface="Arial" charset="0"/>
                <a:cs typeface="Arial" charset="0"/>
              </a:defRPr>
            </a:lvl5pPr>
            <a:lvl6pPr marL="2526247" indent="-229659" algn="r" rtl="1" eaLnBrk="0" fontAlgn="base" hangingPunct="0">
              <a:spcBef>
                <a:spcPct val="0"/>
              </a:spcBef>
              <a:spcAft>
                <a:spcPct val="0"/>
              </a:spcAft>
              <a:defRPr>
                <a:solidFill>
                  <a:schemeClr val="tx1"/>
                </a:solidFill>
                <a:latin typeface="Arial" charset="0"/>
                <a:cs typeface="Arial" charset="0"/>
              </a:defRPr>
            </a:lvl6pPr>
            <a:lvl7pPr marL="2985565" indent="-229659" algn="r" rtl="1" eaLnBrk="0" fontAlgn="base" hangingPunct="0">
              <a:spcBef>
                <a:spcPct val="0"/>
              </a:spcBef>
              <a:spcAft>
                <a:spcPct val="0"/>
              </a:spcAft>
              <a:defRPr>
                <a:solidFill>
                  <a:schemeClr val="tx1"/>
                </a:solidFill>
                <a:latin typeface="Arial" charset="0"/>
                <a:cs typeface="Arial" charset="0"/>
              </a:defRPr>
            </a:lvl7pPr>
            <a:lvl8pPr marL="3444883" indent="-229659" algn="r" rtl="1" eaLnBrk="0" fontAlgn="base" hangingPunct="0">
              <a:spcBef>
                <a:spcPct val="0"/>
              </a:spcBef>
              <a:spcAft>
                <a:spcPct val="0"/>
              </a:spcAft>
              <a:defRPr>
                <a:solidFill>
                  <a:schemeClr val="tx1"/>
                </a:solidFill>
                <a:latin typeface="Arial" charset="0"/>
                <a:cs typeface="Arial" charset="0"/>
              </a:defRPr>
            </a:lvl8pPr>
            <a:lvl9pPr marL="3904201" indent="-229659" algn="r" rtl="1" eaLnBrk="0" fontAlgn="base" hangingPunct="0">
              <a:spcBef>
                <a:spcPct val="0"/>
              </a:spcBef>
              <a:spcAft>
                <a:spcPct val="0"/>
              </a:spcAft>
              <a:defRPr>
                <a:solidFill>
                  <a:schemeClr val="tx1"/>
                </a:solidFill>
                <a:latin typeface="Arial" charset="0"/>
                <a:cs typeface="Arial" charset="0"/>
              </a:defRPr>
            </a:lvl9pPr>
          </a:lstStyle>
          <a:p>
            <a:pPr eaLnBrk="1" hangingPunct="1"/>
            <a:fld id="{6FE8411D-61B7-4E0F-8BA7-F05004951D15}" type="slidenum">
              <a:rPr lang="ar-SA" altLang="en-US">
                <a:solidFill>
                  <a:prstClr val="black"/>
                </a:solidFill>
                <a:latin typeface="Times New Roman" pitchFamily="18" charset="0"/>
              </a:rPr>
              <a:pPr eaLnBrk="1" hangingPunct="1"/>
              <a:t>143</a:t>
            </a:fld>
            <a:endParaRPr lang="en-US" altLang="en-US">
              <a:solidFill>
                <a:prstClr val="black"/>
              </a:solidFill>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1D8CAFFD-40E7-4F9A-9B0E-EF4EE597E521}"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7E9815-94CF-4510-912B-6AA003F1A125}"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23099518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7C33AE-1C05-43D9-AE90-76DAD1D25C7A}"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3296086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224FE1-ADA1-4A4B-B5FB-ED9157C0F67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7453530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7E00EC-C9CB-4CC0-81EC-CE70FBD41909}"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1778722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168C51-3361-4032-AE50-BDF4F7EF02E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2788561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9FF656F-EB5F-4A59-A123-08D8F3B9C2E7}"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2752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04410DE4-DD4D-4B1C-9EBE-589E3AC6EA6F}"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1815390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92CCDA-3E68-41B6-B50E-F09D58C2944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071668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5633B8E-D27C-4A29-91FE-F5FA6BCC6693}"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7166876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881D6-D9C2-4EED-82B7-D8CE3FE3384E}"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1187639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E42D42-3381-4CA8-AE33-8BF535536B0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721898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sw-KE"/>
          </a:p>
        </p:txBody>
      </p:sp>
      <p:sp>
        <p:nvSpPr>
          <p:cNvPr id="3" name="Table Placeholder 2"/>
          <p:cNvSpPr>
            <a:spLocks noGrp="1"/>
          </p:cNvSpPr>
          <p:nvPr>
            <p:ph type="tbl" idx="1"/>
          </p:nvPr>
        </p:nvSpPr>
        <p:spPr>
          <a:xfrm>
            <a:off x="457200" y="1981200"/>
            <a:ext cx="8229600" cy="4114800"/>
          </a:xfrm>
        </p:spPr>
        <p:txBody>
          <a:bodyPr/>
          <a:lstStyle/>
          <a:p>
            <a:endParaRPr lang="sw-KE"/>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600D5AB1-380C-490E-8583-36F6717F007D}" type="datetime1">
              <a:rPr lang="en-US" smtClean="0">
                <a:solidFill>
                  <a:srgbClr val="E7DEC9">
                    <a:shade val="50000"/>
                    <a:satMod val="200000"/>
                  </a:srgbClr>
                </a:solidFill>
              </a:rPr>
              <a:pPr/>
              <a:t>11/17/2019</a:t>
            </a:fld>
            <a:endParaRPr lang="en-GB">
              <a:solidFill>
                <a:srgbClr val="E7DEC9">
                  <a:shade val="50000"/>
                  <a:satMod val="200000"/>
                </a:srgbClr>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0ADE067-A9C0-47DC-BED0-E18BD82F7ADA}" type="slidenum">
              <a:rPr lang="en-GB">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29257407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533400"/>
            <a:ext cx="7696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3" name="Rectangle 4"/>
          <p:cNvSpPr>
            <a:spLocks noGrp="1" noChangeArrowheads="1"/>
          </p:cNvSpPr>
          <p:nvPr>
            <p:ph type="dt" sz="half" idx="10"/>
          </p:nvPr>
        </p:nvSpPr>
        <p:spPr>
          <a:ln/>
        </p:spPr>
        <p:txBody>
          <a:bodyPr/>
          <a:lstStyle>
            <a:lvl1pPr>
              <a:defRPr/>
            </a:lvl1pPr>
          </a:lstStyle>
          <a:p>
            <a:pPr>
              <a:defRPr/>
            </a:pPr>
            <a:fld id="{EF03D381-E8D1-47D8-BC2F-8692887AD02B}" type="datetime1">
              <a:rPr lang="en-US" smtClean="0">
                <a:solidFill>
                  <a:srgbClr val="000000"/>
                </a:solidFill>
              </a:rPr>
              <a:pPr>
                <a:defRPr/>
              </a:pPr>
              <a:t>11/17/2019</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C739A21-6986-48EC-9616-988DD51D011A}"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886935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Rectangle 4"/>
          <p:cNvSpPr>
            <a:spLocks noGrp="1" noChangeArrowheads="1"/>
          </p:cNvSpPr>
          <p:nvPr>
            <p:ph type="dt" sz="half" idx="10"/>
          </p:nvPr>
        </p:nvSpPr>
        <p:spPr>
          <a:ln/>
        </p:spPr>
        <p:txBody>
          <a:bodyPr/>
          <a:lstStyle>
            <a:lvl1pPr>
              <a:defRPr/>
            </a:lvl1pPr>
          </a:lstStyle>
          <a:p>
            <a:pPr>
              <a:defRPr/>
            </a:pPr>
            <a:fld id="{005DC8AB-AD29-4233-9E91-0160C40F1A40}" type="datetime1">
              <a:rPr lang="en-US" smtClean="0">
                <a:solidFill>
                  <a:srgbClr val="000000"/>
                </a:solidFill>
              </a:rPr>
              <a:pPr>
                <a:defRPr/>
              </a:pPr>
              <a:t>11/17/2019</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94AA980-6198-423E-8974-F56BB8A466D4}"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879428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4"/>
          <p:cNvSpPr>
            <a:spLocks noGrp="1" noChangeArrowheads="1"/>
          </p:cNvSpPr>
          <p:nvPr>
            <p:ph type="dt" sz="half" idx="10"/>
          </p:nvPr>
        </p:nvSpPr>
        <p:spPr>
          <a:ln/>
        </p:spPr>
        <p:txBody>
          <a:bodyPr/>
          <a:lstStyle>
            <a:lvl1pPr>
              <a:defRPr/>
            </a:lvl1pPr>
          </a:lstStyle>
          <a:p>
            <a:pPr>
              <a:defRPr/>
            </a:pPr>
            <a:fld id="{CEB84860-5075-4FC8-9242-339600D26C87}" type="datetime1">
              <a:rPr lang="en-US" smtClean="0">
                <a:solidFill>
                  <a:srgbClr val="000000"/>
                </a:solidFill>
              </a:rPr>
              <a:pPr>
                <a:defRPr/>
              </a:pPr>
              <a:t>11/17/2019</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EDC627-2096-4168-9BB0-8D80AC053ECC}"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134453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quarter" idx="1"/>
          </p:nvPr>
        </p:nvSpPr>
        <p:spPr>
          <a:xfrm>
            <a:off x="7620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7620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Content Placeholder 5"/>
          <p:cNvSpPr>
            <a:spLocks noGrp="1"/>
          </p:cNvSpPr>
          <p:nvPr>
            <p:ph sz="quarter" idx="4"/>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4"/>
          <p:cNvSpPr>
            <a:spLocks noGrp="1" noChangeArrowheads="1"/>
          </p:cNvSpPr>
          <p:nvPr>
            <p:ph type="dt" sz="half" idx="10"/>
          </p:nvPr>
        </p:nvSpPr>
        <p:spPr>
          <a:ln/>
        </p:spPr>
        <p:txBody>
          <a:bodyPr/>
          <a:lstStyle>
            <a:lvl1pPr>
              <a:defRPr/>
            </a:lvl1pPr>
          </a:lstStyle>
          <a:p>
            <a:pPr>
              <a:defRPr/>
            </a:pPr>
            <a:fld id="{00E83962-493B-4A3E-BDDE-A451AD03CD0A}" type="datetime1">
              <a:rPr lang="en-US" smtClean="0">
                <a:solidFill>
                  <a:srgbClr val="000000"/>
                </a:solidFill>
              </a:rPr>
              <a:pPr>
                <a:defRPr/>
              </a:pPr>
              <a:t>11/17/2019</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ED56ECD-B977-4601-A035-2A9790596805}"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394400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7E9815-94CF-4510-912B-6AA003F1A125}"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41663734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7C33AE-1C05-43D9-AE90-76DAD1D25C7A}"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566501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1D8CAFFD-40E7-4F9A-9B0E-EF4EE597E521}"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224FE1-ADA1-4A4B-B5FB-ED9157C0F67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33436856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7E00EC-C9CB-4CC0-81EC-CE70FBD41909}"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915810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168C51-3361-4032-AE50-BDF4F7EF02E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550720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9FF656F-EB5F-4A59-A123-08D8F3B9C2E7}"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665689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04410DE4-DD4D-4B1C-9EBE-589E3AC6EA6F}"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1497604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92CCDA-3E68-41B6-B50E-F09D58C2944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2988883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5633B8E-D27C-4A29-91FE-F5FA6BCC6693}"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50753392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881D6-D9C2-4EED-82B7-D8CE3FE3384E}"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2790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E42D42-3381-4CA8-AE33-8BF535536B0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46817646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sw-KE"/>
          </a:p>
        </p:txBody>
      </p:sp>
      <p:sp>
        <p:nvSpPr>
          <p:cNvPr id="3" name="Table Placeholder 2"/>
          <p:cNvSpPr>
            <a:spLocks noGrp="1"/>
          </p:cNvSpPr>
          <p:nvPr>
            <p:ph type="tbl" idx="1"/>
          </p:nvPr>
        </p:nvSpPr>
        <p:spPr>
          <a:xfrm>
            <a:off x="457200" y="1981200"/>
            <a:ext cx="8229600" cy="4114800"/>
          </a:xfrm>
        </p:spPr>
        <p:txBody>
          <a:bodyPr/>
          <a:lstStyle/>
          <a:p>
            <a:endParaRPr lang="sw-KE"/>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600D5AB1-380C-490E-8583-36F6717F007D}" type="datetime1">
              <a:rPr lang="en-US" smtClean="0">
                <a:solidFill>
                  <a:srgbClr val="E7DEC9">
                    <a:shade val="50000"/>
                    <a:satMod val="200000"/>
                  </a:srgbClr>
                </a:solidFill>
              </a:rPr>
              <a:pPr/>
              <a:t>11/17/2019</a:t>
            </a:fld>
            <a:endParaRPr lang="en-GB">
              <a:solidFill>
                <a:srgbClr val="E7DEC9">
                  <a:shade val="50000"/>
                  <a:satMod val="200000"/>
                </a:srgbClr>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0ADE067-A9C0-47DC-BED0-E18BD82F7ADA}" type="slidenum">
              <a:rPr lang="en-GB">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2880342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533400"/>
            <a:ext cx="7696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3" name="Rectangle 4"/>
          <p:cNvSpPr>
            <a:spLocks noGrp="1" noChangeArrowheads="1"/>
          </p:cNvSpPr>
          <p:nvPr>
            <p:ph type="dt" sz="half" idx="10"/>
          </p:nvPr>
        </p:nvSpPr>
        <p:spPr>
          <a:ln/>
        </p:spPr>
        <p:txBody>
          <a:bodyPr/>
          <a:lstStyle>
            <a:lvl1pPr>
              <a:defRPr/>
            </a:lvl1pPr>
          </a:lstStyle>
          <a:p>
            <a:pPr>
              <a:defRPr/>
            </a:pPr>
            <a:fld id="{EF03D381-E8D1-47D8-BC2F-8692887AD02B}" type="datetime1">
              <a:rPr lang="en-US" smtClean="0">
                <a:solidFill>
                  <a:srgbClr val="000000"/>
                </a:solidFill>
              </a:rPr>
              <a:pPr>
                <a:defRPr/>
              </a:pPr>
              <a:t>11/17/2019</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C739A21-6986-48EC-9616-988DD51D011A}"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8117034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Rectangle 4"/>
          <p:cNvSpPr>
            <a:spLocks noGrp="1" noChangeArrowheads="1"/>
          </p:cNvSpPr>
          <p:nvPr>
            <p:ph type="dt" sz="half" idx="10"/>
          </p:nvPr>
        </p:nvSpPr>
        <p:spPr>
          <a:ln/>
        </p:spPr>
        <p:txBody>
          <a:bodyPr/>
          <a:lstStyle>
            <a:lvl1pPr>
              <a:defRPr/>
            </a:lvl1pPr>
          </a:lstStyle>
          <a:p>
            <a:pPr>
              <a:defRPr/>
            </a:pPr>
            <a:fld id="{005DC8AB-AD29-4233-9E91-0160C40F1A40}" type="datetime1">
              <a:rPr lang="en-US" smtClean="0">
                <a:solidFill>
                  <a:srgbClr val="000000"/>
                </a:solidFill>
              </a:rPr>
              <a:pPr>
                <a:defRPr/>
              </a:pPr>
              <a:t>11/17/2019</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94AA980-6198-423E-8974-F56BB8A466D4}"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463086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4"/>
          <p:cNvSpPr>
            <a:spLocks noGrp="1" noChangeArrowheads="1"/>
          </p:cNvSpPr>
          <p:nvPr>
            <p:ph type="dt" sz="half" idx="10"/>
          </p:nvPr>
        </p:nvSpPr>
        <p:spPr>
          <a:ln/>
        </p:spPr>
        <p:txBody>
          <a:bodyPr/>
          <a:lstStyle>
            <a:lvl1pPr>
              <a:defRPr/>
            </a:lvl1pPr>
          </a:lstStyle>
          <a:p>
            <a:pPr>
              <a:defRPr/>
            </a:pPr>
            <a:fld id="{CEB84860-5075-4FC8-9242-339600D26C87}" type="datetime1">
              <a:rPr lang="en-US" smtClean="0">
                <a:solidFill>
                  <a:srgbClr val="000000"/>
                </a:solidFill>
              </a:rPr>
              <a:pPr>
                <a:defRPr/>
              </a:pPr>
              <a:t>11/17/2019</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EDC627-2096-4168-9BB0-8D80AC053ECC}"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05850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quarter" idx="1"/>
          </p:nvPr>
        </p:nvSpPr>
        <p:spPr>
          <a:xfrm>
            <a:off x="7620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7620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Content Placeholder 5"/>
          <p:cNvSpPr>
            <a:spLocks noGrp="1"/>
          </p:cNvSpPr>
          <p:nvPr>
            <p:ph sz="quarter" idx="4"/>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4"/>
          <p:cNvSpPr>
            <a:spLocks noGrp="1" noChangeArrowheads="1"/>
          </p:cNvSpPr>
          <p:nvPr>
            <p:ph type="dt" sz="half" idx="10"/>
          </p:nvPr>
        </p:nvSpPr>
        <p:spPr>
          <a:ln/>
        </p:spPr>
        <p:txBody>
          <a:bodyPr/>
          <a:lstStyle>
            <a:lvl1pPr>
              <a:defRPr/>
            </a:lvl1pPr>
          </a:lstStyle>
          <a:p>
            <a:pPr>
              <a:defRPr/>
            </a:pPr>
            <a:fld id="{00E83962-493B-4A3E-BDDE-A451AD03CD0A}" type="datetime1">
              <a:rPr lang="en-US" smtClean="0">
                <a:solidFill>
                  <a:srgbClr val="000000"/>
                </a:solidFill>
              </a:rPr>
              <a:pPr>
                <a:defRPr/>
              </a:pPr>
              <a:t>11/17/2019</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ED56ECD-B977-4601-A035-2A9790596805}"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7861362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8E0CE534-FE7B-4377-AF07-4981AE7F35CB}" type="datetime1">
              <a:rPr lang="en-US" smtClean="0">
                <a:solidFill>
                  <a:srgbClr val="575F6D"/>
                </a:solidFill>
              </a:rPr>
              <a:pPr/>
              <a:t>11/17/2019</a:t>
            </a:fld>
            <a:endParaRPr lang="en-US">
              <a:solidFill>
                <a:srgbClr val="575F6D"/>
              </a:solidFill>
            </a:endParaRPr>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smtClean="0">
                <a:solidFill>
                  <a:srgbClr val="575F6D"/>
                </a:solidFill>
              </a:rPr>
              <a:t>ETALE</a:t>
            </a:r>
            <a:endParaRPr lang="en-US">
              <a:solidFill>
                <a:srgbClr val="575F6D"/>
              </a:solidFill>
            </a:endParaRPr>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9" name="Slide Number Placeholder 28"/>
          <p:cNvSpPr>
            <a:spLocks noGrp="1"/>
          </p:cNvSpPr>
          <p:nvPr>
            <p:ph type="sldNum" sz="quarter" idx="12"/>
          </p:nvPr>
        </p:nvSpPr>
        <p:spPr bwMode="auto">
          <a:xfrm>
            <a:off x="1325544" y="4928702"/>
            <a:ext cx="609600" cy="51752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1123347"/>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BFD6FE38-1818-4BDA-8D85-541C7D499AE2}" type="datetime1">
              <a:rPr lang="en-US" smtClean="0">
                <a:solidFill>
                  <a:srgbClr val="575F6D"/>
                </a:solidFill>
              </a:rPr>
              <a:pPr/>
              <a:t>11/17/2019</a:t>
            </a:fld>
            <a:endParaRPr lang="en-US">
              <a:solidFill>
                <a:srgbClr val="575F6D"/>
              </a:solidFill>
            </a:endParaRPr>
          </a:p>
        </p:txBody>
      </p:sp>
      <p:sp>
        <p:nvSpPr>
          <p:cNvPr id="9" name="Slide Number Placeholder 8"/>
          <p:cNvSpPr>
            <a:spLocks noGrp="1"/>
          </p:cNvSpPr>
          <p:nvPr>
            <p:ph type="sldNum" sz="quarter" idx="15"/>
          </p:nvPr>
        </p:nvSpPr>
        <p:spPr/>
        <p:txBody>
          <a:bodyPr rtlCol="0"/>
          <a:lstStyle/>
          <a:p>
            <a:fld id="{B6F15528-21DE-4FAA-801E-634DDDAF4B2B}" type="slidenum">
              <a:rPr lang="en-US" smtClean="0"/>
              <a:pPr/>
              <a:t>‹#›</a:t>
            </a:fld>
            <a:endParaRPr lang="en-US"/>
          </a:p>
        </p:txBody>
      </p:sp>
      <p:sp>
        <p:nvSpPr>
          <p:cNvPr id="10" name="Footer Placeholder 9"/>
          <p:cNvSpPr>
            <a:spLocks noGrp="1"/>
          </p:cNvSpPr>
          <p:nvPr>
            <p:ph type="ftr" sz="quarter" idx="16"/>
          </p:nvPr>
        </p:nvSpPr>
        <p:spPr/>
        <p:txBody>
          <a:bodyPr rtlCol="0"/>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1451957361"/>
      </p:ext>
    </p:extLst>
  </p:cSld>
  <p:clrMapOvr>
    <a:masterClrMapping/>
  </p:clrMapOvr>
  <p:transition/>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BFBC3A6-3174-41AF-9FB8-842422BC927E}" type="datetime1">
              <a:rPr lang="en-US" smtClean="0">
                <a:solidFill>
                  <a:srgbClr val="FFF39D"/>
                </a:solidFill>
              </a:rPr>
              <a:pPr/>
              <a:t>11/17/2019</a:t>
            </a:fld>
            <a:endParaRPr lang="en-US">
              <a:solidFill>
                <a:srgbClr val="FFF39D"/>
              </a:solidFill>
            </a:endParaRPr>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smtClean="0">
                <a:solidFill>
                  <a:srgbClr val="FFF39D"/>
                </a:solidFill>
              </a:rPr>
              <a:t>ETALE</a:t>
            </a:r>
            <a:endParaRPr lang="en-US">
              <a:solidFill>
                <a:srgbClr val="FFF39D"/>
              </a:solidFill>
            </a:endParaRPr>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white"/>
              </a:solidFill>
            </a:endParaRPr>
          </a:p>
        </p:txBody>
      </p:sp>
      <p:sp>
        <p:nvSpPr>
          <p:cNvPr id="6" name="Slide Number Placeholder 5"/>
          <p:cNvSpPr>
            <a:spLocks noGrp="1"/>
          </p:cNvSpPr>
          <p:nvPr>
            <p:ph type="sldNum" sz="quarter" idx="12"/>
          </p:nvPr>
        </p:nvSpPr>
        <p:spPr bwMode="auto">
          <a:xfrm>
            <a:off x="1340616" y="4928702"/>
            <a:ext cx="609600" cy="517524"/>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6511939"/>
      </p:ext>
    </p:extLst>
  </p:cSld>
  <p:clrMapOvr>
    <a:overrideClrMapping bg1="dk1" tx1="lt1" bg2="dk2" tx2="lt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6401931-FD14-4334-83A0-36BB7DFBB265}" type="datetime1">
              <a:rPr lang="en-US" smtClean="0">
                <a:solidFill>
                  <a:srgbClr val="575F6D"/>
                </a:solidFill>
              </a:rPr>
              <a:pPr/>
              <a:t>11/17/2019</a:t>
            </a:fld>
            <a:endParaRPr lang="en-US">
              <a:solidFill>
                <a:srgbClr val="575F6D"/>
              </a:solidFill>
            </a:endParaRPr>
          </a:p>
        </p:txBody>
      </p:sp>
      <p:sp>
        <p:nvSpPr>
          <p:cNvPr id="6" name="Footer Placeholder 5"/>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extLst>
      <p:ext uri="{BB962C8B-B14F-4D97-AF65-F5344CB8AC3E}">
        <p14:creationId xmlns:p14="http://schemas.microsoft.com/office/powerpoint/2010/main" val="3121917312"/>
      </p:ext>
    </p:extLst>
  </p:cSld>
  <p:clrMapOvr>
    <a:masterClrMapping/>
  </p:clrMapOvr>
  <p:transition/>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631943D0-816A-4B89-951C-BD4121734541}" type="datetime1">
              <a:rPr lang="en-US" smtClean="0">
                <a:solidFill>
                  <a:srgbClr val="575F6D"/>
                </a:solidFill>
              </a:rPr>
              <a:pPr/>
              <a:t>11/17/2019</a:t>
            </a:fld>
            <a:endParaRPr lang="en-US">
              <a:solidFill>
                <a:srgbClr val="575F6D"/>
              </a:solidFill>
            </a:endParaRPr>
          </a:p>
        </p:txBody>
      </p:sp>
      <p:sp>
        <p:nvSpPr>
          <p:cNvPr id="8" name="Footer Placeholder 7"/>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177860447"/>
      </p:ext>
    </p:extLst>
  </p:cSld>
  <p:clrMapOvr>
    <a:masterClrMapping/>
  </p:clrMapOvr>
  <p:transition/>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A7D3BF79-A062-47BE-8C28-74B6931AB6F2}" type="datetime1">
              <a:rPr lang="en-US" smtClean="0">
                <a:solidFill>
                  <a:srgbClr val="575F6D"/>
                </a:solidFill>
              </a:rPr>
              <a:pPr/>
              <a:t>11/17/2019</a:t>
            </a:fld>
            <a:endParaRPr lang="en-US">
              <a:solidFill>
                <a:srgbClr val="575F6D"/>
              </a:solidFill>
            </a:endParaRPr>
          </a:p>
        </p:txBody>
      </p:sp>
      <p:sp>
        <p:nvSpPr>
          <p:cNvPr id="7" name="Slide Number Placeholder 6"/>
          <p:cNvSpPr>
            <a:spLocks noGrp="1"/>
          </p:cNvSpPr>
          <p:nvPr>
            <p:ph type="sldNum" sz="quarter" idx="11"/>
          </p:nvPr>
        </p:nvSpPr>
        <p:spPr/>
        <p:txBody>
          <a:bodyPr rtlCol="0"/>
          <a:lstStyle/>
          <a:p>
            <a:fld id="{B6F15528-21DE-4FAA-801E-634DDDAF4B2B}" type="slidenum">
              <a:rPr lang="en-US" smtClean="0"/>
              <a:pPr/>
              <a:t>‹#›</a:t>
            </a:fld>
            <a:endParaRPr lang="en-US"/>
          </a:p>
        </p:txBody>
      </p:sp>
      <p:sp>
        <p:nvSpPr>
          <p:cNvPr id="8" name="Footer Placeholder 7"/>
          <p:cNvSpPr>
            <a:spLocks noGrp="1"/>
          </p:cNvSpPr>
          <p:nvPr>
            <p:ph type="ftr" sz="quarter" idx="12"/>
          </p:nvPr>
        </p:nvSpPr>
        <p:spPr/>
        <p:txBody>
          <a:bodyPr rtlCol="0"/>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25498520"/>
      </p:ext>
    </p:extLst>
  </p:cSld>
  <p:clrMapOvr>
    <a:masterClrMapping/>
  </p:clrMapOv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01598B-0FBD-4438-9736-8802A32CB066}" type="datetime1">
              <a:rPr lang="en-US" smtClean="0">
                <a:solidFill>
                  <a:srgbClr val="575F6D"/>
                </a:solidFill>
              </a:rPr>
              <a:pPr/>
              <a:t>11/17/2019</a:t>
            </a:fld>
            <a:endParaRPr lang="en-US">
              <a:solidFill>
                <a:srgbClr val="575F6D"/>
              </a:solidFill>
            </a:endParaRPr>
          </a:p>
        </p:txBody>
      </p:sp>
      <p:sp>
        <p:nvSpPr>
          <p:cNvPr id="3" name="Footer Placeholder 2"/>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16996652"/>
      </p:ext>
    </p:extLst>
  </p:cSld>
  <p:clrMapOvr>
    <a:masterClrMapping/>
  </p:clrMapOvr>
  <p:transition/>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AF518310-E928-4C47-9897-FEBD4BD809EE}" type="datetime1">
              <a:rPr lang="en-US" smtClean="0">
                <a:solidFill>
                  <a:srgbClr val="575F6D"/>
                </a:solidFill>
              </a:rPr>
              <a:pPr/>
              <a:t>11/17/2019</a:t>
            </a:fld>
            <a:endParaRPr lang="en-US">
              <a:solidFill>
                <a:srgbClr val="575F6D"/>
              </a:solidFill>
            </a:endParaRPr>
          </a:p>
        </p:txBody>
      </p:sp>
      <p:sp>
        <p:nvSpPr>
          <p:cNvPr id="22" name="Slide Number Placeholder 21"/>
          <p:cNvSpPr>
            <a:spLocks noGrp="1"/>
          </p:cNvSpPr>
          <p:nvPr>
            <p:ph type="sldNum" sz="quarter" idx="15"/>
          </p:nvPr>
        </p:nvSpPr>
        <p:spPr/>
        <p:txBody>
          <a:bodyPr rtlCol="0"/>
          <a:lstStyle/>
          <a:p>
            <a:fld id="{B6F15528-21DE-4FAA-801E-634DDDAF4B2B}" type="slidenum">
              <a:rPr lang="en-US" smtClean="0"/>
              <a:pPr/>
              <a:t>‹#›</a:t>
            </a:fld>
            <a:endParaRPr lang="en-US"/>
          </a:p>
        </p:txBody>
      </p:sp>
      <p:sp>
        <p:nvSpPr>
          <p:cNvPr id="23" name="Footer Placeholder 22"/>
          <p:cNvSpPr>
            <a:spLocks noGrp="1"/>
          </p:cNvSpPr>
          <p:nvPr>
            <p:ph type="ftr" sz="quarter" idx="16"/>
          </p:nvPr>
        </p:nvSpPr>
        <p:spPr/>
        <p:txBody>
          <a:bodyPr rtlCol="0"/>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2852577740"/>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17" name="Date Placeholder 16"/>
          <p:cNvSpPr>
            <a:spLocks noGrp="1"/>
          </p:cNvSpPr>
          <p:nvPr>
            <p:ph type="dt" sz="half" idx="10"/>
          </p:nvPr>
        </p:nvSpPr>
        <p:spPr/>
        <p:txBody>
          <a:bodyPr rtlCol="0"/>
          <a:lstStyle/>
          <a:p>
            <a:fld id="{BB9A11F9-AA5B-4508-9AE1-E9FEFD2B85AD}" type="datetime1">
              <a:rPr lang="en-US" smtClean="0">
                <a:solidFill>
                  <a:srgbClr val="575F6D"/>
                </a:solidFill>
              </a:rPr>
              <a:pPr/>
              <a:t>11/17/2019</a:t>
            </a:fld>
            <a:endParaRPr lang="en-US">
              <a:solidFill>
                <a:srgbClr val="575F6D"/>
              </a:solidFill>
            </a:endParaRPr>
          </a:p>
        </p:txBody>
      </p:sp>
      <p:sp>
        <p:nvSpPr>
          <p:cNvPr id="18" name="Slide Number Placeholder 17"/>
          <p:cNvSpPr>
            <a:spLocks noGrp="1"/>
          </p:cNvSpPr>
          <p:nvPr>
            <p:ph type="sldNum" sz="quarter" idx="11"/>
          </p:nvPr>
        </p:nvSpPr>
        <p:spPr/>
        <p:txBody>
          <a:bodyPr rtlCol="0"/>
          <a:lstStyle/>
          <a:p>
            <a:fld id="{B6F15528-21DE-4FAA-801E-634DDDAF4B2B}" type="slidenum">
              <a:rPr lang="en-US" smtClean="0"/>
              <a:pPr/>
              <a:t>‹#›</a:t>
            </a:fld>
            <a:endParaRPr lang="en-US"/>
          </a:p>
        </p:txBody>
      </p:sp>
      <p:sp>
        <p:nvSpPr>
          <p:cNvPr id="21" name="Footer Placeholder 20"/>
          <p:cNvSpPr>
            <a:spLocks noGrp="1"/>
          </p:cNvSpPr>
          <p:nvPr>
            <p:ph type="ftr" sz="quarter" idx="12"/>
          </p:nvPr>
        </p:nvSpPr>
        <p:spPr/>
        <p:txBody>
          <a:bodyPr rtlCol="0"/>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4236011334"/>
      </p:ext>
    </p:extLst>
  </p:cSld>
  <p:clrMapOvr>
    <a:masterClrMapping/>
  </p:clrMapOvr>
  <p:transition/>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FC8EE8-4182-4E1F-B0B0-DF185A250010}" type="datetime1">
              <a:rPr lang="en-US" smtClean="0">
                <a:solidFill>
                  <a:srgbClr val="575F6D"/>
                </a:solidFill>
              </a:rPr>
              <a:pPr/>
              <a:t>11/17/2019</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6036246"/>
      </p:ext>
    </p:extLst>
  </p:cSld>
  <p:clrMapOvr>
    <a:masterClrMapping/>
  </p:clrMapOvr>
  <p:transition/>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92B904-565E-4F69-892B-F021608B4110}" type="datetime1">
              <a:rPr lang="en-US" smtClean="0">
                <a:solidFill>
                  <a:srgbClr val="575F6D"/>
                </a:solidFill>
              </a:rPr>
              <a:pPr/>
              <a:t>11/17/2019</a:t>
            </a:fld>
            <a:endParaRPr lang="en-US">
              <a:solidFill>
                <a:srgbClr val="575F6D"/>
              </a:solidFill>
            </a:endParaRPr>
          </a:p>
        </p:txBody>
      </p:sp>
      <p:sp>
        <p:nvSpPr>
          <p:cNvPr id="5" name="Footer Placeholder 4"/>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51906663"/>
      </p:ext>
    </p:extLst>
  </p:cSld>
  <p:clrMapOvr>
    <a:masterClrMapping/>
  </p:clrMapOvr>
  <p:transition/>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4C7E9815-94CF-4510-912B-6AA003F1A125}"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20308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C7C33AE-1C05-43D9-AE90-76DAD1D25C7A}"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4885264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6224FE1-ADA1-4A4B-B5FB-ED9157C0F67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a:solidFill>
                <a:prstClr val="black"/>
              </a:solidFill>
            </a:endParaRPr>
          </a:p>
        </p:txBody>
      </p:sp>
    </p:spTree>
    <p:extLst>
      <p:ext uri="{BB962C8B-B14F-4D97-AF65-F5344CB8AC3E}">
        <p14:creationId xmlns:p14="http://schemas.microsoft.com/office/powerpoint/2010/main" val="326951585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07E00EC-C9CB-4CC0-81EC-CE70FBD41909}"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75463753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AE168C51-3361-4032-AE50-BDF4F7EF02E6}"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01797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B9FF656F-EB5F-4A59-A123-08D8F3B9C2E7}"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5855165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2" name="Date Placeholder 1"/>
          <p:cNvSpPr>
            <a:spLocks noGrp="1"/>
          </p:cNvSpPr>
          <p:nvPr>
            <p:ph type="dt" sz="half" idx="10"/>
          </p:nvPr>
        </p:nvSpPr>
        <p:spPr/>
        <p:txBody>
          <a:bodyPr/>
          <a:lstStyle>
            <a:extLst/>
          </a:lstStyle>
          <a:p>
            <a:fld id="{04410DE4-DD4D-4B1C-9EBE-589E3AC6EA6F}"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5410158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792CCDA-3E68-41B6-B50E-F09D58C2944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27883382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E5633B8E-D27C-4A29-91FE-F5FA6BCC6693}"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dirty="0">
              <a:solidFill>
                <a:prstClr val="white"/>
              </a:solidFill>
            </a:endParaRPr>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279919734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5881D6-D9C2-4EED-82B7-D8CE3FE3384E}"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53661419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F2E42D42-3381-4CA8-AE33-8BF535536B01}"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4702245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sw-KE"/>
          </a:p>
        </p:txBody>
      </p:sp>
      <p:sp>
        <p:nvSpPr>
          <p:cNvPr id="3" name="Table Placeholder 2"/>
          <p:cNvSpPr>
            <a:spLocks noGrp="1"/>
          </p:cNvSpPr>
          <p:nvPr>
            <p:ph type="tbl" idx="1"/>
          </p:nvPr>
        </p:nvSpPr>
        <p:spPr>
          <a:xfrm>
            <a:off x="457200" y="1981200"/>
            <a:ext cx="8229600" cy="4114800"/>
          </a:xfrm>
        </p:spPr>
        <p:txBody>
          <a:bodyPr/>
          <a:lstStyle/>
          <a:p>
            <a:endParaRPr lang="sw-KE"/>
          </a:p>
        </p:txBody>
      </p:sp>
      <p:sp>
        <p:nvSpPr>
          <p:cNvPr id="4" name="Date Placeholder 3"/>
          <p:cNvSpPr>
            <a:spLocks noGrp="1"/>
          </p:cNvSpPr>
          <p:nvPr>
            <p:ph type="dt" sz="half" idx="10"/>
          </p:nvPr>
        </p:nvSpPr>
        <p:spPr>
          <a:xfrm>
            <a:off x="457200" y="6245225"/>
            <a:ext cx="2133600" cy="476250"/>
          </a:xfrm>
        </p:spPr>
        <p:txBody>
          <a:bodyPr/>
          <a:lstStyle>
            <a:lvl1pPr>
              <a:defRPr/>
            </a:lvl1pPr>
          </a:lstStyle>
          <a:p>
            <a:fld id="{600D5AB1-380C-490E-8583-36F6717F007D}" type="datetime1">
              <a:rPr lang="en-US" smtClean="0">
                <a:solidFill>
                  <a:srgbClr val="E7DEC9">
                    <a:shade val="50000"/>
                    <a:satMod val="200000"/>
                  </a:srgbClr>
                </a:solidFill>
              </a:rPr>
              <a:pPr/>
              <a:t>11/17/2019</a:t>
            </a:fld>
            <a:endParaRPr lang="en-GB">
              <a:solidFill>
                <a:srgbClr val="E7DEC9">
                  <a:shade val="50000"/>
                  <a:satMod val="200000"/>
                </a:srgbClr>
              </a:solidFill>
            </a:endParaRPr>
          </a:p>
        </p:txBody>
      </p:sp>
      <p:sp>
        <p:nvSpPr>
          <p:cNvPr id="5" name="Footer Placeholder 4"/>
          <p:cNvSpPr>
            <a:spLocks noGrp="1"/>
          </p:cNvSpPr>
          <p:nvPr>
            <p:ph type="ftr" sz="quarter" idx="11"/>
          </p:nvPr>
        </p:nvSpPr>
        <p:spPr>
          <a:xfrm>
            <a:off x="3124200" y="6245225"/>
            <a:ext cx="2895600" cy="476250"/>
          </a:xfrm>
        </p:spPr>
        <p:txBody>
          <a:bodyPr/>
          <a:lstStyle>
            <a:lvl1pPr>
              <a:defRPr/>
            </a:lvl1p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a:xfrm>
            <a:off x="6553200" y="6245225"/>
            <a:ext cx="2133600" cy="476250"/>
          </a:xfrm>
        </p:spPr>
        <p:txBody>
          <a:bodyPr/>
          <a:lstStyle>
            <a:lvl1pPr>
              <a:defRPr/>
            </a:lvl1pPr>
          </a:lstStyle>
          <a:p>
            <a:fld id="{C0ADE067-A9C0-47DC-BED0-E18BD82F7ADA}" type="slidenum">
              <a:rPr lang="en-GB">
                <a:solidFill>
                  <a:srgbClr val="E7DEC9">
                    <a:shade val="50000"/>
                    <a:satMod val="200000"/>
                  </a:srgbClr>
                </a:solidFill>
              </a:rPr>
              <a:pPr/>
              <a:t>‹#›</a:t>
            </a:fld>
            <a:endParaRPr lang="en-GB">
              <a:solidFill>
                <a:srgbClr val="E7DEC9">
                  <a:shade val="50000"/>
                  <a:satMod val="200000"/>
                </a:srgbClr>
              </a:solidFill>
            </a:endParaRPr>
          </a:p>
        </p:txBody>
      </p:sp>
    </p:spTree>
    <p:extLst>
      <p:ext uri="{BB962C8B-B14F-4D97-AF65-F5344CB8AC3E}">
        <p14:creationId xmlns:p14="http://schemas.microsoft.com/office/powerpoint/2010/main" val="398351209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762000" y="533400"/>
            <a:ext cx="7696200" cy="5410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3" name="Rectangle 4"/>
          <p:cNvSpPr>
            <a:spLocks noGrp="1" noChangeArrowheads="1"/>
          </p:cNvSpPr>
          <p:nvPr>
            <p:ph type="dt" sz="half" idx="10"/>
          </p:nvPr>
        </p:nvSpPr>
        <p:spPr>
          <a:ln/>
        </p:spPr>
        <p:txBody>
          <a:bodyPr/>
          <a:lstStyle>
            <a:lvl1pPr>
              <a:defRPr/>
            </a:lvl1pPr>
          </a:lstStyle>
          <a:p>
            <a:pPr>
              <a:defRPr/>
            </a:pPr>
            <a:fld id="{EF03D381-E8D1-47D8-BC2F-8692887AD02B}" type="datetime1">
              <a:rPr lang="en-US" smtClean="0">
                <a:solidFill>
                  <a:srgbClr val="000000"/>
                </a:solidFill>
              </a:rPr>
              <a:pPr>
                <a:defRPr/>
              </a:pPr>
              <a:t>11/17/2019</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8C739A21-6986-48EC-9616-988DD51D011A}"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980370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Rectangle 4"/>
          <p:cNvSpPr>
            <a:spLocks noGrp="1" noChangeArrowheads="1"/>
          </p:cNvSpPr>
          <p:nvPr>
            <p:ph type="dt" sz="half" idx="10"/>
          </p:nvPr>
        </p:nvSpPr>
        <p:spPr>
          <a:ln/>
        </p:spPr>
        <p:txBody>
          <a:bodyPr/>
          <a:lstStyle>
            <a:lvl1pPr>
              <a:defRPr/>
            </a:lvl1pPr>
          </a:lstStyle>
          <a:p>
            <a:pPr>
              <a:defRPr/>
            </a:pPr>
            <a:fld id="{005DC8AB-AD29-4233-9E91-0160C40F1A40}" type="datetime1">
              <a:rPr lang="en-US" smtClean="0">
                <a:solidFill>
                  <a:srgbClr val="000000"/>
                </a:solidFill>
              </a:rPr>
              <a:pPr>
                <a:defRPr/>
              </a:pPr>
              <a:t>11/17/2019</a:t>
            </a:fld>
            <a:endParaRPr lang="en-US">
              <a:solidFill>
                <a:srgbClr val="000000"/>
              </a:solidFill>
            </a:endParaRPr>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8" name="Rectangle 6"/>
          <p:cNvSpPr>
            <a:spLocks noGrp="1" noChangeArrowheads="1"/>
          </p:cNvSpPr>
          <p:nvPr>
            <p:ph type="sldNum" sz="quarter" idx="12"/>
          </p:nvPr>
        </p:nvSpPr>
        <p:spPr>
          <a:ln/>
        </p:spPr>
        <p:txBody>
          <a:bodyPr/>
          <a:lstStyle>
            <a:lvl1pPr>
              <a:defRPr/>
            </a:lvl1pPr>
          </a:lstStyle>
          <a:p>
            <a:pPr>
              <a:defRPr/>
            </a:pPr>
            <a:fld id="{994AA980-6198-423E-8974-F56BB8A466D4}"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73719261"/>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696200" cy="1143000"/>
          </a:xfrm>
        </p:spPr>
        <p:txBody>
          <a:bodyPr/>
          <a:lstStyle/>
          <a:p>
            <a:r>
              <a:rPr lang="en-US" smtClean="0"/>
              <a:t>Click to edit Master title style</a:t>
            </a:r>
            <a:endParaRPr lang="ar-SA"/>
          </a:p>
        </p:txBody>
      </p:sp>
      <p:sp>
        <p:nvSpPr>
          <p:cNvPr id="3" name="Text Placeholder 2"/>
          <p:cNvSpPr>
            <a:spLocks noGrp="1"/>
          </p:cNvSpPr>
          <p:nvPr>
            <p:ph type="body" sz="half" idx="1"/>
          </p:nvPr>
        </p:nvSpPr>
        <p:spPr>
          <a:xfrm>
            <a:off x="7620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half" idx="2"/>
          </p:nvPr>
        </p:nvSpPr>
        <p:spPr>
          <a:xfrm>
            <a:off x="4686300" y="1905000"/>
            <a:ext cx="3771900" cy="4038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Rectangle 4"/>
          <p:cNvSpPr>
            <a:spLocks noGrp="1" noChangeArrowheads="1"/>
          </p:cNvSpPr>
          <p:nvPr>
            <p:ph type="dt" sz="half" idx="10"/>
          </p:nvPr>
        </p:nvSpPr>
        <p:spPr>
          <a:ln/>
        </p:spPr>
        <p:txBody>
          <a:bodyPr/>
          <a:lstStyle>
            <a:lvl1pPr>
              <a:defRPr/>
            </a:lvl1pPr>
          </a:lstStyle>
          <a:p>
            <a:pPr>
              <a:defRPr/>
            </a:pPr>
            <a:fld id="{CEB84860-5075-4FC8-9242-339600D26C87}" type="datetime1">
              <a:rPr lang="en-US" smtClean="0">
                <a:solidFill>
                  <a:srgbClr val="000000"/>
                </a:solidFill>
              </a:rPr>
              <a:pPr>
                <a:defRPr/>
              </a:pPr>
              <a:t>11/17/2019</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05EDC627-2096-4168-9BB0-8D80AC053ECC}"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54876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1D8CAFFD-40E7-4F9A-9B0E-EF4EE597E521}"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762000" y="533400"/>
            <a:ext cx="7696200" cy="1143000"/>
          </a:xfrm>
        </p:spPr>
        <p:txBody>
          <a:bodyPr/>
          <a:lstStyle/>
          <a:p>
            <a:r>
              <a:rPr lang="en-US" smtClean="0"/>
              <a:t>Click to edit Master title style</a:t>
            </a:r>
            <a:endParaRPr lang="ar-SA"/>
          </a:p>
        </p:txBody>
      </p:sp>
      <p:sp>
        <p:nvSpPr>
          <p:cNvPr id="3" name="Content Placeholder 2"/>
          <p:cNvSpPr>
            <a:spLocks noGrp="1"/>
          </p:cNvSpPr>
          <p:nvPr>
            <p:ph sz="quarter" idx="1"/>
          </p:nvPr>
        </p:nvSpPr>
        <p:spPr>
          <a:xfrm>
            <a:off x="7620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4" name="Content Placeholder 3"/>
          <p:cNvSpPr>
            <a:spLocks noGrp="1"/>
          </p:cNvSpPr>
          <p:nvPr>
            <p:ph sz="quarter" idx="2"/>
          </p:nvPr>
        </p:nvSpPr>
        <p:spPr>
          <a:xfrm>
            <a:off x="4686300" y="19050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5" name="Content Placeholder 4"/>
          <p:cNvSpPr>
            <a:spLocks noGrp="1"/>
          </p:cNvSpPr>
          <p:nvPr>
            <p:ph sz="quarter" idx="3"/>
          </p:nvPr>
        </p:nvSpPr>
        <p:spPr>
          <a:xfrm>
            <a:off x="7620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6" name="Content Placeholder 5"/>
          <p:cNvSpPr>
            <a:spLocks noGrp="1"/>
          </p:cNvSpPr>
          <p:nvPr>
            <p:ph sz="quarter" idx="4"/>
          </p:nvPr>
        </p:nvSpPr>
        <p:spPr>
          <a:xfrm>
            <a:off x="4686300" y="4000500"/>
            <a:ext cx="3771900" cy="19431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ar-SA"/>
          </a:p>
        </p:txBody>
      </p:sp>
      <p:sp>
        <p:nvSpPr>
          <p:cNvPr id="7" name="Rectangle 4"/>
          <p:cNvSpPr>
            <a:spLocks noGrp="1" noChangeArrowheads="1"/>
          </p:cNvSpPr>
          <p:nvPr>
            <p:ph type="dt" sz="half" idx="10"/>
          </p:nvPr>
        </p:nvSpPr>
        <p:spPr>
          <a:ln/>
        </p:spPr>
        <p:txBody>
          <a:bodyPr/>
          <a:lstStyle>
            <a:lvl1pPr>
              <a:defRPr/>
            </a:lvl1pPr>
          </a:lstStyle>
          <a:p>
            <a:pPr>
              <a:defRPr/>
            </a:pPr>
            <a:fld id="{00E83962-493B-4A3E-BDDE-A451AD03CD0A}" type="datetime1">
              <a:rPr lang="en-US" smtClean="0">
                <a:solidFill>
                  <a:srgbClr val="000000"/>
                </a:solidFill>
              </a:rPr>
              <a:pPr>
                <a:defRPr/>
              </a:pPr>
              <a:t>11/17/2019</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r>
              <a:rPr lang="en-US" smtClean="0">
                <a:solidFill>
                  <a:srgbClr val="000000"/>
                </a:solidFill>
              </a:rPr>
              <a:t>ETALE</a:t>
            </a: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4ED56ECD-B977-4601-A035-2A9790596805}" type="slidenum">
              <a:rPr lang="ar-SA">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6556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8CAFFD-40E7-4F9A-9B0E-EF4EE597E52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AD38BE9-DFF3-4451-8303-4A167C1C789B}" type="datetimeFigureOut">
              <a:rPr lang="en-US" smtClean="0"/>
              <a:t>11/17/2019</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1D8CAFFD-40E7-4F9A-9B0E-EF4EE597E521}"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theme" Target="../theme/theme3.xml"/><Relationship Id="rId2" Type="http://schemas.openxmlformats.org/officeDocument/2006/relationships/slideLayout" Target="../slideLayouts/slideLayout29.xml"/><Relationship Id="rId16" Type="http://schemas.openxmlformats.org/officeDocument/2006/relationships/slideLayout" Target="../slideLayouts/slideLayout4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4.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2.xml"/><Relationship Id="rId13" Type="http://schemas.openxmlformats.org/officeDocument/2006/relationships/slideLayout" Target="../slideLayouts/slideLayout67.xml"/><Relationship Id="rId3" Type="http://schemas.openxmlformats.org/officeDocument/2006/relationships/slideLayout" Target="../slideLayouts/slideLayout57.xml"/><Relationship Id="rId7" Type="http://schemas.openxmlformats.org/officeDocument/2006/relationships/slideLayout" Target="../slideLayouts/slideLayout61.xml"/><Relationship Id="rId12" Type="http://schemas.openxmlformats.org/officeDocument/2006/relationships/slideLayout" Target="../slideLayouts/slideLayout66.xml"/><Relationship Id="rId17" Type="http://schemas.openxmlformats.org/officeDocument/2006/relationships/theme" Target="../theme/theme5.xml"/><Relationship Id="rId2" Type="http://schemas.openxmlformats.org/officeDocument/2006/relationships/slideLayout" Target="../slideLayouts/slideLayout56.xml"/><Relationship Id="rId16" Type="http://schemas.openxmlformats.org/officeDocument/2006/relationships/slideLayout" Target="../slideLayouts/slideLayout70.xml"/><Relationship Id="rId1" Type="http://schemas.openxmlformats.org/officeDocument/2006/relationships/slideLayout" Target="../slideLayouts/slideLayout55.xml"/><Relationship Id="rId6" Type="http://schemas.openxmlformats.org/officeDocument/2006/relationships/slideLayout" Target="../slideLayouts/slideLayout60.xml"/><Relationship Id="rId11" Type="http://schemas.openxmlformats.org/officeDocument/2006/relationships/slideLayout" Target="../slideLayouts/slideLayout65.xml"/><Relationship Id="rId5" Type="http://schemas.openxmlformats.org/officeDocument/2006/relationships/slideLayout" Target="../slideLayouts/slideLayout59.xml"/><Relationship Id="rId15" Type="http://schemas.openxmlformats.org/officeDocument/2006/relationships/slideLayout" Target="../slideLayouts/slideLayout69.xml"/><Relationship Id="rId10" Type="http://schemas.openxmlformats.org/officeDocument/2006/relationships/slideLayout" Target="../slideLayouts/slideLayout64.xml"/><Relationship Id="rId4" Type="http://schemas.openxmlformats.org/officeDocument/2006/relationships/slideLayout" Target="../slideLayouts/slideLayout58.xml"/><Relationship Id="rId9" Type="http://schemas.openxmlformats.org/officeDocument/2006/relationships/slideLayout" Target="../slideLayouts/slideLayout63.xml"/><Relationship Id="rId1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6AD38BE9-DFF3-4451-8303-4A167C1C789B}" type="datetimeFigureOut">
              <a:rPr lang="en-US" smtClean="0"/>
              <a:t>11/17/2019</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D8CAFFD-40E7-4F9A-9B0E-EF4EE597E521}"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864D5F-5BC8-4460-8415-B138AE874DCD}"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213367548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864D5F-5BC8-4460-8415-B138AE874DCD}"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37813103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49" r:id="rId12"/>
    <p:sldLayoutId id="2147483750" r:id="rId13"/>
    <p:sldLayoutId id="2147483751" r:id="rId14"/>
    <p:sldLayoutId id="2147483752" r:id="rId15"/>
    <p:sldLayoutId id="2147483753" r:id="rId16"/>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lang="en-US" dirty="0">
              <a:solidFill>
                <a:prstClr val="black"/>
              </a:solidFill>
            </a:endParaRPr>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A65A295-2245-4E7D-8A57-72CCFE73885F}" type="datetime1">
              <a:rPr lang="en-US" smtClean="0">
                <a:solidFill>
                  <a:srgbClr val="575F6D"/>
                </a:solidFill>
              </a:rPr>
              <a:pPr/>
              <a:t>11/17/2019</a:t>
            </a:fld>
            <a:endParaRPr lang="en-US">
              <a:solidFill>
                <a:srgbClr val="575F6D"/>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smtClean="0">
                <a:solidFill>
                  <a:srgbClr val="575F6D"/>
                </a:solidFill>
              </a:rPr>
              <a:t>ETALE</a:t>
            </a:r>
            <a:endParaRPr lang="en-US">
              <a:solidFill>
                <a:srgbClr val="575F6D"/>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a:solidFill>
                <a:prstClr val="white"/>
              </a:solidFill>
            </a:endParaRPr>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lang="en-US">
              <a:solidFill>
                <a:prstClr val="black"/>
              </a:solidFill>
            </a:endParaRPr>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endParaRPr lang="en-US" dirty="0">
              <a:solidFill>
                <a:prstClr val="white"/>
              </a:solidFill>
            </a:endParaRPr>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57877221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transition/>
  <p:timing>
    <p:tnLst>
      <p:par>
        <p:cTn id="1" dur="indefinite" restart="never" nodeType="tmRoot"/>
      </p:par>
    </p:tnLst>
  </p:timing>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EC864D5F-5BC8-4460-8415-B138AE874DCD}" type="datetime1">
              <a:rPr lang="en-US" smtClean="0">
                <a:solidFill>
                  <a:srgbClr val="E7DEC9">
                    <a:shade val="50000"/>
                    <a:satMod val="200000"/>
                  </a:srgbClr>
                </a:solidFill>
              </a:rPr>
              <a:pPr/>
              <a:t>11/17/2019</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E2439BCC-E378-4641-8C42-A25EE3B9F194}"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a:solidFill>
                <a:prstClr val="white"/>
              </a:solidFill>
            </a:endParaRPr>
          </a:p>
        </p:txBody>
      </p:sp>
    </p:spTree>
    <p:extLst>
      <p:ext uri="{BB962C8B-B14F-4D97-AF65-F5344CB8AC3E}">
        <p14:creationId xmlns:p14="http://schemas.microsoft.com/office/powerpoint/2010/main" val="77441418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Lst>
  <p:hf hd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en.wikipedia.org/wiki/File:Anoscope,_proctoscope_and_rectoscope.svg" TargetMode="External"/><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1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31.xml"/><Relationship Id="rId4" Type="http://schemas.openxmlformats.org/officeDocument/2006/relationships/image" Target="../media/image9.jpeg"/></Relationships>
</file>

<file path=ppt/slides/_rels/slide14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40.xml"/><Relationship Id="rId4" Type="http://schemas.openxmlformats.org/officeDocument/2006/relationships/image" Target="../media/image11.jpeg"/></Relationships>
</file>

<file path=ppt/slides/_rels/slide14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41.xml"/><Relationship Id="rId4" Type="http://schemas.openxmlformats.org/officeDocument/2006/relationships/image" Target="../media/image13.jpeg"/></Relationships>
</file>

<file path=ppt/slides/_rels/slide143.xml.rels><?xml version="1.0" encoding="UTF-8" standalone="yes"?>
<Relationships xmlns="http://schemas.openxmlformats.org/package/2006/relationships"><Relationship Id="rId3" Type="http://schemas.openxmlformats.org/officeDocument/2006/relationships/hyperlink" Target="http://www.iowahealth.org/body.cfm?id=692&amp;action=detail&amp;AEProductID=AdamEncy&amp;AEArticleID=3117" TargetMode="External"/><Relationship Id="rId2" Type="http://schemas.openxmlformats.org/officeDocument/2006/relationships/notesSlide" Target="../notesSlides/notesSlide9.xml"/><Relationship Id="rId1" Type="http://schemas.openxmlformats.org/officeDocument/2006/relationships/slideLayout" Target="../slideLayouts/slideLayout29.xml"/><Relationship Id="rId4" Type="http://schemas.openxmlformats.org/officeDocument/2006/relationships/hyperlink" Target="http://www.iowahealth.org/body.cfm?id=692&amp;action=detail&amp;AEProductID=AdamEncy&amp;AEArticleID=3075" TargetMode="Externa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9.xml"/></Relationships>
</file>

<file path=ppt/slides/_rels/slide14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8.xml.rels><?xml version="1.0" encoding="UTF-8" standalone="yes"?>
<Relationships xmlns="http://schemas.openxmlformats.org/package/2006/relationships"><Relationship Id="rId3" Type="http://schemas.openxmlformats.org/officeDocument/2006/relationships/hyperlink" Target="http://www.iowahealth.org/body.cfm?id=692&amp;action=detail&amp;AEProductID=AdamEncy&amp;AEArticleID=2215" TargetMode="External"/><Relationship Id="rId2" Type="http://schemas.openxmlformats.org/officeDocument/2006/relationships/notesSlide" Target="../notesSlides/notesSlide14.xml"/><Relationship Id="rId1" Type="http://schemas.openxmlformats.org/officeDocument/2006/relationships/slideLayout" Target="../slideLayouts/slideLayout29.xml"/><Relationship Id="rId6" Type="http://schemas.openxmlformats.org/officeDocument/2006/relationships/hyperlink" Target="http://www.iowahealth.org/body.cfm?id=692&amp;action=detail&amp;AEProductID=AdamEncy&amp;AEArticleID=3024" TargetMode="External"/><Relationship Id="rId5" Type="http://schemas.openxmlformats.org/officeDocument/2006/relationships/hyperlink" Target="http://www.iowahealth.org/body.cfm?id=692&amp;action=detail&amp;AEProductID=AdamEncy&amp;AEArticleID=796" TargetMode="External"/><Relationship Id="rId4" Type="http://schemas.openxmlformats.org/officeDocument/2006/relationships/hyperlink" Target="http://www.iowahealth.org/body.cfm?id=692&amp;action=detail&amp;AEProductID=AdamEncy&amp;AEArticleID=726" TargetMode="External"/></Relationships>
</file>

<file path=ppt/slides/_rels/slide14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1.xml"/><Relationship Id="rId4" Type="http://schemas.openxmlformats.org/officeDocument/2006/relationships/image" Target="../media/image17.jpeg"/></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15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9.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9.xml"/></Relationships>
</file>

<file path=ppt/slides/_rels/slide157.xml.rels><?xml version="1.0" encoding="UTF-8" standalone="yes"?>
<Relationships xmlns="http://schemas.openxmlformats.org/package/2006/relationships"><Relationship Id="rId3" Type="http://schemas.openxmlformats.org/officeDocument/2006/relationships/hyperlink" Target="http://www.rad.pe.kr/sub-1/ct/ctanatomy/hr.htm" TargetMode="External"/><Relationship Id="rId2" Type="http://schemas.openxmlformats.org/officeDocument/2006/relationships/notesSlide" Target="../notesSlides/notesSlide23.xml"/><Relationship Id="rId1" Type="http://schemas.openxmlformats.org/officeDocument/2006/relationships/slideLayout" Target="../slideLayouts/slideLayout42.xml"/><Relationship Id="rId4" Type="http://schemas.openxmlformats.org/officeDocument/2006/relationships/image" Target="../media/image19.jpeg"/></Relationships>
</file>

<file path=ppt/slides/_rels/slide15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4.xml"/><Relationship Id="rId1" Type="http://schemas.openxmlformats.org/officeDocument/2006/relationships/slideLayout" Target="../slideLayouts/slideLayout31.xml"/><Relationship Id="rId4" Type="http://schemas.openxmlformats.org/officeDocument/2006/relationships/image" Target="../media/image21.png"/></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4.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9.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16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9.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16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2.xml"/><Relationship Id="rId1" Type="http://schemas.openxmlformats.org/officeDocument/2006/relationships/slideLayout" Target="../slideLayouts/slideLayout40.xml"/></Relationships>
</file>

<file path=ppt/slides/_rels/slide16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169.xml.rels><?xml version="1.0" encoding="UTF-8" standalone="yes"?>
<Relationships xmlns="http://schemas.openxmlformats.org/package/2006/relationships"><Relationship Id="rId3" Type="http://schemas.openxmlformats.org/officeDocument/2006/relationships/hyperlink" Target="http://www.medi-fax.com/atlas/spinedegenerative/images/case5CT5.jpg" TargetMode="External"/><Relationship Id="rId2" Type="http://schemas.openxmlformats.org/officeDocument/2006/relationships/notesSlide" Target="../notesSlides/notesSlide34.xml"/><Relationship Id="rId1" Type="http://schemas.openxmlformats.org/officeDocument/2006/relationships/slideLayout" Target="../slideLayouts/slideLayout43.xml"/><Relationship Id="rId5" Type="http://schemas.openxmlformats.org/officeDocument/2006/relationships/image" Target="../media/image26.jpeg"/><Relationship Id="rId4" Type="http://schemas.openxmlformats.org/officeDocument/2006/relationships/image" Target="../media/image25.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7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45.xml"/></Relationships>
</file>

<file path=ppt/slides/_rels/slide17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5.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5.xml"/></Relationships>
</file>

<file path=ppt/slides/_rels/slide17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5.xml"/></Relationships>
</file>

<file path=ppt/slides/_rels/slide17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5.xml"/></Relationships>
</file>

<file path=ppt/slides/_rels/slide17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5.xml"/></Relationships>
</file>

<file path=ppt/slides/_rels/slide17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5.xml"/></Relationships>
</file>

<file path=ppt/slides/_rels/slide17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45.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34.xml"/></Relationships>
</file>

<file path=ppt/slides/_rels/slide19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34.xml"/></Relationships>
</file>

<file path=ppt/slides/_rels/slide19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4.xml"/></Relationships>
</file>

<file path=ppt/slides/_rels/slide194.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4.xml"/></Relationships>
</file>

<file path=ppt/slides/_rels/slide195.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4.xml"/></Relationships>
</file>

<file path=ppt/slides/_rels/slide19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34.xml"/></Relationships>
</file>

<file path=ppt/slides/_rels/slide19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34.xml"/></Relationships>
</file>

<file path=ppt/slides/_rels/slide19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34.xml"/></Relationships>
</file>

<file path=ppt/slides/_rels/slide19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34.xml"/></Relationships>
</file>

<file path=ppt/slides/_rels/slide201.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4.xml"/></Relationships>
</file>

<file path=ppt/slides/_rels/slide202.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34.xml"/></Relationships>
</file>

<file path=ppt/slides/_rels/slide203.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34.xml"/></Relationships>
</file>

<file path=ppt/slides/_rels/slide2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34.xml"/></Relationships>
</file>

<file path=ppt/slides/_rels/slide205.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34.xml"/></Relationships>
</file>

<file path=ppt/slides/_rels/slide206.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34.xml"/></Relationships>
</file>

<file path=ppt/slides/_rels/slide20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34.xml"/></Relationships>
</file>

<file path=ppt/slides/_rels/slide20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34.xml"/></Relationships>
</file>

<file path=ppt/slides/_rels/slide209.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0.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34.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5.xml.rels><?xml version="1.0" encoding="UTF-8" standalone="yes"?>
<Relationships xmlns="http://schemas.openxmlformats.org/package/2006/relationships"><Relationship Id="rId3" Type="http://schemas.openxmlformats.org/officeDocument/2006/relationships/image" Target="../media/image56.jpeg"/><Relationship Id="rId2" Type="http://schemas.openxmlformats.org/officeDocument/2006/relationships/image" Target="../media/image55.jpeg"/><Relationship Id="rId1" Type="http://schemas.openxmlformats.org/officeDocument/2006/relationships/slideLayout" Target="../slideLayouts/slideLayout5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9.xml.rels><?xml version="1.0" encoding="UTF-8" standalone="yes"?>
<Relationships xmlns="http://schemas.openxmlformats.org/package/2006/relationships"><Relationship Id="rId2" Type="http://schemas.openxmlformats.org/officeDocument/2006/relationships/image" Target="../media/image57.jpeg"/><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en.wikipedia.org/wiki/File:Spinal_tap_newborn.JPG" TargetMode="Externa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en.wikipedia.org/wiki/File:Flexibles_Endoskop.jpg" TargetMode="External"/><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764302"/>
          </a:xfrm>
        </p:spPr>
        <p:txBody>
          <a:bodyPr/>
          <a:lstStyle/>
          <a:p>
            <a:r>
              <a:rPr lang="en-US" smtClean="0"/>
              <a:t>SPECIALISED</a:t>
            </a:r>
            <a:r>
              <a:rPr lang="en-US" smtClean="0"/>
              <a:t> PROCEDURES (I)</a:t>
            </a:r>
            <a:endParaRPr lang="en-US" dirty="0"/>
          </a:p>
        </p:txBody>
      </p:sp>
      <p:sp>
        <p:nvSpPr>
          <p:cNvPr id="7" name="Subtitle 6"/>
          <p:cNvSpPr>
            <a:spLocks noGrp="1"/>
          </p:cNvSpPr>
          <p:nvPr>
            <p:ph type="subTitle" idx="1"/>
          </p:nvPr>
        </p:nvSpPr>
        <p:spPr>
          <a:xfrm>
            <a:off x="1432560" y="3124200"/>
            <a:ext cx="7406640" cy="478464"/>
          </a:xfrm>
        </p:spPr>
        <p:txBody>
          <a:bodyPr>
            <a:normAutofit/>
          </a:bodyPr>
          <a:lstStyle/>
          <a:p>
            <a:r>
              <a:rPr lang="en-US" dirty="0" smtClean="0"/>
              <a:t>LUYALI ETALE</a:t>
            </a:r>
            <a:endParaRPr lang="en-US" dirty="0"/>
          </a:p>
        </p:txBody>
      </p:sp>
      <p:sp>
        <p:nvSpPr>
          <p:cNvPr id="6" name="Footer Placeholder 5"/>
          <p:cNvSpPr>
            <a:spLocks noGrp="1"/>
          </p:cNvSpPr>
          <p:nvPr>
            <p:ph type="ftr" sz="quarter" idx="11"/>
          </p:nvPr>
        </p:nvSpPr>
        <p:spPr/>
        <p:txBody>
          <a:bodyPr/>
          <a:lstStyle/>
          <a:p>
            <a:r>
              <a:rPr lang="en-US" dirty="0" err="1" smtClean="0"/>
              <a:t>luyali</a:t>
            </a:r>
            <a:r>
              <a:rPr lang="en-US" smtClean="0"/>
              <a:t>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a:t>
            </a:fld>
            <a:endParaRPr lang="en-US"/>
          </a:p>
        </p:txBody>
      </p:sp>
    </p:spTree>
    <p:extLst>
      <p:ext uri="{BB962C8B-B14F-4D97-AF65-F5344CB8AC3E}">
        <p14:creationId xmlns:p14="http://schemas.microsoft.com/office/powerpoint/2010/main" val="17297114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Nursing responsibilities </a:t>
            </a:r>
            <a:r>
              <a:rPr lang="en-US" cap="none"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lvl="0" fontAlgn="base">
              <a:buNone/>
            </a:pPr>
            <a:r>
              <a:rPr lang="en-US" b="1" dirty="0" smtClean="0"/>
              <a:t>5. Reporting results</a:t>
            </a:r>
          </a:p>
          <a:p>
            <a:pPr fontAlgn="base"/>
            <a:r>
              <a:rPr lang="en-US" dirty="0" smtClean="0"/>
              <a:t>Test results are reported to the patient's doctor, specialists and others in need of the information by nurses. Results may be phoned in, faxed or sent electronically via a computer.</a:t>
            </a:r>
          </a:p>
          <a:p>
            <a:pPr fontAlgn="base"/>
            <a:r>
              <a:rPr lang="en-US" dirty="0" smtClean="0"/>
              <a:t>It may be the nurse's responsibility to check for the results of the tests as well. </a:t>
            </a:r>
          </a:p>
          <a:p>
            <a:pPr fontAlgn="base"/>
            <a:r>
              <a:rPr lang="en-US" dirty="0" smtClean="0"/>
              <a:t>They may be in charge of entering the results into the patient's medical record.</a:t>
            </a:r>
          </a:p>
          <a:p>
            <a:pPr fontAlgn="base"/>
            <a:r>
              <a:rPr lang="en-US" dirty="0" smtClean="0"/>
              <a:t>Nurses must also notify the patient's physician when abnormal or critical results that require an immediate response, such as abnormal blood work with critical potassium levels, are found.</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10</a:t>
            </a:fld>
            <a:endParaRPr lang="en-US"/>
          </a:p>
        </p:txBody>
      </p:sp>
    </p:spTree>
    <p:extLst>
      <p:ext uri="{BB962C8B-B14F-4D97-AF65-F5344CB8AC3E}">
        <p14:creationId xmlns:p14="http://schemas.microsoft.com/office/powerpoint/2010/main" val="2095448844"/>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 cont..</a:t>
            </a:r>
            <a:endParaRPr lang="en-US" dirty="0"/>
          </a:p>
        </p:txBody>
      </p:sp>
      <p:sp>
        <p:nvSpPr>
          <p:cNvPr id="3" name="Content Placeholder 2"/>
          <p:cNvSpPr>
            <a:spLocks noGrp="1"/>
          </p:cNvSpPr>
          <p:nvPr>
            <p:ph idx="1"/>
          </p:nvPr>
        </p:nvSpPr>
        <p:spPr/>
        <p:txBody>
          <a:bodyPr>
            <a:normAutofit/>
          </a:bodyPr>
          <a:lstStyle/>
          <a:p>
            <a:pPr marL="571500" indent="-571500">
              <a:buFont typeface="Wingdings" pitchFamily="2" charset="2"/>
              <a:buChar char="v"/>
            </a:pPr>
            <a:r>
              <a:rPr lang="en-US" sz="2800" b="1" dirty="0" smtClean="0">
                <a:solidFill>
                  <a:srgbClr val="FF0000"/>
                </a:solidFill>
              </a:rPr>
              <a:t> </a:t>
            </a:r>
            <a:r>
              <a:rPr lang="en-US" sz="2800" b="1" dirty="0" smtClean="0"/>
              <a:t>THERAPEUTIC</a:t>
            </a:r>
          </a:p>
          <a:p>
            <a:pPr marL="571500" indent="-571500">
              <a:buNone/>
            </a:pPr>
            <a:endParaRPr lang="en-US" sz="2800" dirty="0" smtClean="0"/>
          </a:p>
          <a:p>
            <a:pPr marL="571500" indent="-571500">
              <a:buFont typeface="Wingdings" pitchFamily="2" charset="2"/>
              <a:buChar char="§"/>
            </a:pPr>
            <a:r>
              <a:rPr lang="en-US" sz="2800" dirty="0" smtClean="0"/>
              <a:t>To remove foreign bodies from the trachea</a:t>
            </a:r>
          </a:p>
          <a:p>
            <a:pPr marL="571500" indent="-571500">
              <a:buFont typeface="Wingdings" pitchFamily="2" charset="2"/>
              <a:buChar char="§"/>
            </a:pPr>
            <a:r>
              <a:rPr lang="en-US" sz="2800" dirty="0" smtClean="0"/>
              <a:t>Remove fluid or mucus plugs from airways</a:t>
            </a:r>
          </a:p>
          <a:p>
            <a:pPr marL="571500" indent="-571500">
              <a:buFont typeface="Wingdings" pitchFamily="2" charset="2"/>
              <a:buChar char="§"/>
            </a:pPr>
            <a:r>
              <a:rPr lang="en-US" sz="2800" dirty="0" smtClean="0"/>
              <a:t>Widen (dilate)blocked or narrowed airway</a:t>
            </a:r>
          </a:p>
          <a:p>
            <a:pPr marL="571500" indent="-571500">
              <a:buFont typeface="Wingdings" pitchFamily="2" charset="2"/>
              <a:buChar char="§"/>
            </a:pPr>
            <a:r>
              <a:rPr lang="en-US" sz="2800" dirty="0" smtClean="0"/>
              <a:t>Drain an abscess</a:t>
            </a:r>
          </a:p>
          <a:p>
            <a:pPr marL="571500" indent="-571500">
              <a:buFont typeface="Wingdings" pitchFamily="2" charset="2"/>
              <a:buChar char="§"/>
            </a:pPr>
            <a:r>
              <a:rPr lang="en-US" sz="2800" dirty="0" smtClean="0"/>
              <a:t>Treat cancer using a number of different techniques</a:t>
            </a:r>
          </a:p>
          <a:p>
            <a:pPr marL="571500" indent="-571500">
              <a:buFont typeface="Wingdings" pitchFamily="2" charset="2"/>
              <a:buChar char="§"/>
            </a:pPr>
            <a:r>
              <a:rPr lang="en-US" sz="2800" dirty="0" smtClean="0"/>
              <a:t>Wash out an airway (therapeutic lavage)</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100</a:t>
            </a:fld>
            <a:endParaRPr lang="en-US">
              <a:solidFill>
                <a:srgbClr val="E7DEC9">
                  <a:shade val="50000"/>
                  <a:satMod val="200000"/>
                </a:srgbClr>
              </a:solidFill>
            </a:endParaRPr>
          </a:p>
        </p:txBody>
      </p:sp>
    </p:spTree>
    <p:extLst>
      <p:ext uri="{BB962C8B-B14F-4D97-AF65-F5344CB8AC3E}">
        <p14:creationId xmlns:p14="http://schemas.microsoft.com/office/powerpoint/2010/main" val="159207513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normAutofit fontScale="90000"/>
          </a:bodyPr>
          <a:lstStyle/>
          <a:p>
            <a:r>
              <a:rPr lang="en-US" dirty="0" smtClean="0">
                <a:solidFill>
                  <a:srgbClr val="00B0F0"/>
                </a:solidFill>
              </a:rPr>
              <a:t>NURSING ROLE</a:t>
            </a:r>
            <a:endParaRPr lang="en-US" dirty="0">
              <a:solidFill>
                <a:srgbClr val="00B0F0"/>
              </a:solidFill>
            </a:endParaRPr>
          </a:p>
        </p:txBody>
      </p:sp>
      <p:sp>
        <p:nvSpPr>
          <p:cNvPr id="3" name="Content Placeholder 2"/>
          <p:cNvSpPr>
            <a:spLocks noGrp="1"/>
          </p:cNvSpPr>
          <p:nvPr>
            <p:ph idx="1"/>
          </p:nvPr>
        </p:nvSpPr>
        <p:spPr/>
        <p:txBody>
          <a:bodyPr>
            <a:normAutofit fontScale="70000" lnSpcReduction="20000"/>
          </a:bodyPr>
          <a:lstStyle/>
          <a:p>
            <a:pPr marL="82296" indent="0">
              <a:buNone/>
            </a:pPr>
            <a:r>
              <a:rPr lang="en-US" b="1" dirty="0" smtClean="0"/>
              <a:t>Before the procedure:</a:t>
            </a:r>
          </a:p>
          <a:p>
            <a:pPr>
              <a:buFont typeface="Wingdings" pitchFamily="2" charset="2"/>
              <a:buChar char="v"/>
            </a:pPr>
            <a:r>
              <a:rPr lang="en-US" dirty="0" smtClean="0"/>
              <a:t>Informed consent to be signed by the patient</a:t>
            </a:r>
          </a:p>
          <a:p>
            <a:pPr>
              <a:buFont typeface="Wingdings" pitchFamily="2" charset="2"/>
              <a:buChar char="v"/>
            </a:pPr>
            <a:r>
              <a:rPr lang="en-US" dirty="0" smtClean="0"/>
              <a:t>Starve patient 6-12hrs</a:t>
            </a:r>
          </a:p>
          <a:p>
            <a:pPr>
              <a:buFont typeface="Wingdings" pitchFamily="2" charset="2"/>
              <a:buChar char="v"/>
            </a:pPr>
            <a:r>
              <a:rPr lang="en-US" dirty="0" smtClean="0"/>
              <a:t>Explain procedure to patient to allay anxiety</a:t>
            </a:r>
          </a:p>
          <a:p>
            <a:pPr>
              <a:buFont typeface="Wingdings" pitchFamily="2" charset="2"/>
              <a:buChar char="v"/>
            </a:pPr>
            <a:r>
              <a:rPr lang="en-US" dirty="0" smtClean="0"/>
              <a:t>Advise patient to avoid aspirin,  brufen and other anticoagulants before the procedure</a:t>
            </a:r>
          </a:p>
          <a:p>
            <a:pPr>
              <a:buFont typeface="Wingdings" pitchFamily="2" charset="2"/>
              <a:buChar char="v"/>
            </a:pPr>
            <a:r>
              <a:rPr lang="en-US" dirty="0" smtClean="0"/>
              <a:t>Give pre-medication :                             </a:t>
            </a:r>
          </a:p>
          <a:p>
            <a:pPr>
              <a:buFont typeface="Arial" pitchFamily="34" charset="0"/>
              <a:buChar char="•"/>
            </a:pPr>
            <a:r>
              <a:rPr lang="en-US" dirty="0" smtClean="0"/>
              <a:t>    atropine 0.6mg-1mg(iv,sc,im)  </a:t>
            </a:r>
          </a:p>
          <a:p>
            <a:pPr>
              <a:buFont typeface="Arial" pitchFamily="34" charset="0"/>
              <a:buChar char="•"/>
            </a:pPr>
            <a:r>
              <a:rPr lang="en-US" dirty="0" smtClean="0"/>
              <a:t>    sedative(diazepam 5-10mg) or narcotic  analgesic to  inhibit stimulation of the vagus nerve and prevent vomiting , suppress cough reflex ,sedate &amp; relieve anxiety.</a:t>
            </a:r>
          </a:p>
          <a:p>
            <a:pPr>
              <a:buFont typeface="Wingdings" pitchFamily="2" charset="2"/>
              <a:buChar char="v"/>
            </a:pPr>
            <a:r>
              <a:rPr lang="en-US" dirty="0"/>
              <a:t>D</a:t>
            </a:r>
            <a:r>
              <a:rPr lang="en-US" dirty="0" smtClean="0"/>
              <a:t>entures  are removed and all artificial prothesis </a:t>
            </a:r>
          </a:p>
          <a:p>
            <a:pPr>
              <a:buFont typeface="Wingdings" pitchFamily="2" charset="2"/>
              <a:buChar char="v"/>
            </a:pPr>
            <a:r>
              <a:rPr lang="en-US" dirty="0" smtClean="0"/>
              <a:t>Assist in spraying local anaesthesia if its to be used</a:t>
            </a:r>
          </a:p>
          <a:p>
            <a:pPr>
              <a:buFont typeface="Wingdings" pitchFamily="2" charset="2"/>
              <a:buChar char="v"/>
            </a:pPr>
            <a:r>
              <a:rPr lang="en-US" dirty="0" smtClean="0"/>
              <a:t>If a rigid bronchoscope is used general anaesthesia is given                                                                                                                </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101</a:t>
            </a:fld>
            <a:endParaRPr lang="en-US">
              <a:solidFill>
                <a:srgbClr val="E7DEC9">
                  <a:shade val="50000"/>
                  <a:satMod val="200000"/>
                </a:srgbClr>
              </a:solidFill>
            </a:endParaRPr>
          </a:p>
        </p:txBody>
      </p:sp>
    </p:spTree>
    <p:extLst>
      <p:ext uri="{BB962C8B-B14F-4D97-AF65-F5344CB8AC3E}">
        <p14:creationId xmlns:p14="http://schemas.microsoft.com/office/powerpoint/2010/main" val="30331677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38200"/>
            <a:ext cx="7696200" cy="457200"/>
          </a:xfrm>
        </p:spPr>
        <p:txBody>
          <a:bodyPr>
            <a:normAutofit fontScale="90000"/>
          </a:bodyPr>
          <a:lstStyle/>
          <a:p>
            <a:r>
              <a:rPr lang="en-US" b="1" dirty="0" smtClean="0">
                <a:solidFill>
                  <a:srgbClr val="00B0F0"/>
                </a:solidFill>
              </a:rPr>
              <a:t>NURSING ROLE </a:t>
            </a:r>
            <a:endParaRPr lang="en-US" b="1" dirty="0">
              <a:solidFill>
                <a:srgbClr val="00B0F0"/>
              </a:solidFill>
            </a:endParaRPr>
          </a:p>
        </p:txBody>
      </p:sp>
      <p:sp>
        <p:nvSpPr>
          <p:cNvPr id="3" name="Content Placeholder 2"/>
          <p:cNvSpPr>
            <a:spLocks noGrp="1"/>
          </p:cNvSpPr>
          <p:nvPr>
            <p:ph idx="1"/>
          </p:nvPr>
        </p:nvSpPr>
        <p:spPr/>
        <p:txBody>
          <a:bodyPr>
            <a:normAutofit fontScale="85000" lnSpcReduction="20000"/>
          </a:bodyPr>
          <a:lstStyle/>
          <a:p>
            <a:pPr marL="82296" indent="0">
              <a:buNone/>
            </a:pPr>
            <a:r>
              <a:rPr lang="en-US" b="1" dirty="0" smtClean="0"/>
              <a:t>After the procedure:</a:t>
            </a:r>
          </a:p>
          <a:p>
            <a:r>
              <a:rPr lang="en-US" dirty="0" smtClean="0"/>
              <a:t>For an hour after the procedure observe patients vital signs</a:t>
            </a:r>
          </a:p>
          <a:p>
            <a:r>
              <a:rPr lang="en-US" dirty="0" smtClean="0"/>
              <a:t>Monitor and report changes in breathing , chest pain or oxygen saturation levels ,hypertension , tachycardia,  hemoptysis</a:t>
            </a:r>
          </a:p>
          <a:p>
            <a:r>
              <a:rPr lang="en-US" dirty="0" smtClean="0"/>
              <a:t>Patient should be nil per oral until cough reflex and effects of local anaesthesia have worn off.</a:t>
            </a:r>
          </a:p>
          <a:p>
            <a:r>
              <a:rPr lang="en-US" dirty="0" smtClean="0"/>
              <a:t>Cracked ice is given to suck,  later fluid.</a:t>
            </a:r>
          </a:p>
          <a:p>
            <a:r>
              <a:rPr lang="en-US" dirty="0" smtClean="0"/>
              <a:t>Observe for confusion and lethargy in elderly</a:t>
            </a:r>
          </a:p>
          <a:p>
            <a:r>
              <a:rPr lang="en-US" dirty="0" smtClean="0"/>
              <a:t>When the patient is no longer experiencing effects of sedation they can be allowed to sit up</a:t>
            </a:r>
          </a:p>
          <a:p>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102</a:t>
            </a:fld>
            <a:endParaRPr lang="en-US">
              <a:solidFill>
                <a:srgbClr val="E7DEC9">
                  <a:shade val="50000"/>
                  <a:satMod val="200000"/>
                </a:srgbClr>
              </a:solidFill>
            </a:endParaRPr>
          </a:p>
        </p:txBody>
      </p:sp>
    </p:spTree>
    <p:extLst>
      <p:ext uri="{BB962C8B-B14F-4D97-AF65-F5344CB8AC3E}">
        <p14:creationId xmlns:p14="http://schemas.microsoft.com/office/powerpoint/2010/main" val="703938232"/>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complications</a:t>
            </a:r>
            <a:endParaRPr lang="en-US" dirty="0">
              <a:solidFill>
                <a:srgbClr val="00B0F0"/>
              </a:solidFill>
            </a:endParaRPr>
          </a:p>
        </p:txBody>
      </p:sp>
      <p:sp>
        <p:nvSpPr>
          <p:cNvPr id="3" name="Content Placeholder 2"/>
          <p:cNvSpPr>
            <a:spLocks noGrp="1"/>
          </p:cNvSpPr>
          <p:nvPr>
            <p:ph idx="1"/>
          </p:nvPr>
        </p:nvSpPr>
        <p:spPr/>
        <p:txBody>
          <a:bodyPr/>
          <a:lstStyle/>
          <a:p>
            <a:pPr marL="653796" indent="-571500">
              <a:buFont typeface="+mj-lt"/>
              <a:buAutoNum type="romanLcPeriod"/>
            </a:pPr>
            <a:r>
              <a:rPr lang="en-US" dirty="0" smtClean="0"/>
              <a:t>Aspiration</a:t>
            </a:r>
          </a:p>
          <a:p>
            <a:pPr marL="653796" indent="-571500">
              <a:buFont typeface="+mj-lt"/>
              <a:buAutoNum type="romanLcPeriod"/>
            </a:pPr>
            <a:r>
              <a:rPr lang="en-US" dirty="0" smtClean="0"/>
              <a:t>Bronchospasm</a:t>
            </a:r>
          </a:p>
          <a:p>
            <a:pPr marL="653796" indent="-571500">
              <a:buFont typeface="+mj-lt"/>
              <a:buAutoNum type="romanLcPeriod"/>
            </a:pPr>
            <a:r>
              <a:rPr lang="en-US" dirty="0" smtClean="0"/>
              <a:t>Hypoxemia</a:t>
            </a:r>
          </a:p>
          <a:p>
            <a:pPr marL="653796" indent="-571500">
              <a:buFont typeface="+mj-lt"/>
              <a:buAutoNum type="romanLcPeriod"/>
            </a:pPr>
            <a:r>
              <a:rPr lang="en-US" dirty="0" smtClean="0"/>
              <a:t>Pneumothorax</a:t>
            </a:r>
          </a:p>
          <a:p>
            <a:pPr marL="653796" indent="-571500">
              <a:buFont typeface="+mj-lt"/>
              <a:buAutoNum type="romanLcPeriod"/>
            </a:pPr>
            <a:r>
              <a:rPr lang="en-US" dirty="0" smtClean="0"/>
              <a:t>Bleeding</a:t>
            </a:r>
          </a:p>
          <a:p>
            <a:pPr marL="653796" indent="-571500">
              <a:buFont typeface="+mj-lt"/>
              <a:buAutoNum type="romanLcPeriod"/>
            </a:pPr>
            <a:r>
              <a:rPr lang="en-US" dirty="0" smtClean="0"/>
              <a:t>Abrasion of lining of airways leading to swelling, inflammation and infection</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103</a:t>
            </a:fld>
            <a:endParaRPr lang="en-US">
              <a:solidFill>
                <a:srgbClr val="E7DEC9">
                  <a:shade val="50000"/>
                  <a:satMod val="200000"/>
                </a:srgbClr>
              </a:solidFill>
            </a:endParaRPr>
          </a:p>
        </p:txBody>
      </p:sp>
    </p:spTree>
    <p:extLst>
      <p:ext uri="{BB962C8B-B14F-4D97-AF65-F5344CB8AC3E}">
        <p14:creationId xmlns:p14="http://schemas.microsoft.com/office/powerpoint/2010/main" val="18458834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lstStyle/>
          <a:p>
            <a:r>
              <a:rPr lang="en-US" dirty="0" smtClean="0"/>
              <a:t>PLAY VIDEO</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104</a:t>
            </a:fld>
            <a:endParaRPr lang="en-US">
              <a:solidFill>
                <a:srgbClr val="E7DEC9">
                  <a:shade val="50000"/>
                  <a:satMod val="200000"/>
                </a:srgbClr>
              </a:solidFill>
            </a:endParaRPr>
          </a:p>
        </p:txBody>
      </p:sp>
    </p:spTree>
    <p:extLst>
      <p:ext uri="{BB962C8B-B14F-4D97-AF65-F5344CB8AC3E}">
        <p14:creationId xmlns:p14="http://schemas.microsoft.com/office/powerpoint/2010/main" val="22015595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373902"/>
          </a:xfrm>
        </p:spPr>
        <p:txBody>
          <a:bodyPr/>
          <a:lstStyle/>
          <a:p>
            <a:r>
              <a:rPr lang="en-US" b="1" dirty="0" smtClean="0"/>
              <a:t>OESOPHAGOSCOPY &amp; GASTROSCOPY</a:t>
            </a:r>
            <a:endParaRPr lang="en-US" b="1"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105</a:t>
            </a:fld>
            <a:endParaRPr lang="en-US">
              <a:solidFill>
                <a:srgbClr val="E7DEC9">
                  <a:shade val="50000"/>
                  <a:satMod val="200000"/>
                </a:srgbClr>
              </a:solidFill>
            </a:endParaRPr>
          </a:p>
        </p:txBody>
      </p:sp>
    </p:spTree>
    <p:extLst>
      <p:ext uri="{BB962C8B-B14F-4D97-AF65-F5344CB8AC3E}">
        <p14:creationId xmlns:p14="http://schemas.microsoft.com/office/powerpoint/2010/main" val="40211665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UPPER GIT FIBRE (ENDOSCOPY)</a:t>
            </a:r>
            <a:endParaRPr lang="en-US"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Also called esophagogastroduodenoscopy(OGD). It visualizes the upper part of the GI tract up to duodenum</a:t>
            </a:r>
          </a:p>
          <a:p>
            <a:r>
              <a:rPr lang="en-US" dirty="0" smtClean="0"/>
              <a:t>It’s a minimally invasive procedure since it doesn’t require an incision into one of the major body cavities and doesn’t require significant recovery after procedure (unless sedation or anaesthesia have been used)</a:t>
            </a:r>
          </a:p>
          <a:p>
            <a:r>
              <a:rPr lang="en-US" dirty="0" smtClean="0"/>
              <a:t>It allows direct visualization of gastric mucosa thru a lighted endoscope for suspected gastric tumors and diseases , colored  photos or motion pictures can also be taken</a:t>
            </a:r>
          </a:p>
          <a:p>
            <a:r>
              <a:rPr lang="en-US" dirty="0" smtClean="0"/>
              <a:t>Mouth guard are used during the procedure to prevent the patient from biting the scope</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106</a:t>
            </a:fld>
            <a:endParaRPr lang="en-US">
              <a:solidFill>
                <a:srgbClr val="E7DEC9">
                  <a:shade val="50000"/>
                  <a:satMod val="200000"/>
                </a:srgbClr>
              </a:solidFill>
            </a:endParaRPr>
          </a:p>
        </p:txBody>
      </p:sp>
    </p:spTree>
    <p:extLst>
      <p:ext uri="{BB962C8B-B14F-4D97-AF65-F5344CB8AC3E}">
        <p14:creationId xmlns:p14="http://schemas.microsoft.com/office/powerpoint/2010/main" val="229061825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OESOPHAGOSCOPY AND GASTROSCOPY</a:t>
            </a:r>
            <a:endParaRPr lang="en-US"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An esophagoscopy is a procedure to view the inside of the esophagus</a:t>
            </a:r>
          </a:p>
          <a:p>
            <a:r>
              <a:rPr lang="en-US" dirty="0" smtClean="0"/>
              <a:t> Gastroscopy is a procedure to view inside of stomach</a:t>
            </a:r>
          </a:p>
          <a:p>
            <a:r>
              <a:rPr lang="en-US" dirty="0" smtClean="0"/>
              <a:t> Duodenoscopy is a procedure to view duodenum .</a:t>
            </a:r>
          </a:p>
          <a:p>
            <a:r>
              <a:rPr lang="en-US" dirty="0" smtClean="0"/>
              <a:t>These procedures are performed as a single procedure and are collectively referred to as an upper endoscopy or oesophagogastroduodenoscopy (OGD)</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107</a:t>
            </a:fld>
            <a:endParaRPr lang="en-US">
              <a:solidFill>
                <a:srgbClr val="E7DEC9">
                  <a:shade val="50000"/>
                  <a:satMod val="200000"/>
                </a:srgbClr>
              </a:solidFill>
            </a:endParaRPr>
          </a:p>
        </p:txBody>
      </p:sp>
    </p:spTree>
    <p:extLst>
      <p:ext uri="{BB962C8B-B14F-4D97-AF65-F5344CB8AC3E}">
        <p14:creationId xmlns:p14="http://schemas.microsoft.com/office/powerpoint/2010/main" val="10243528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a:buNone/>
            </a:pPr>
            <a:r>
              <a:rPr lang="en-US" b="1" i="1" dirty="0" smtClean="0"/>
              <a:t>Purposes</a:t>
            </a:r>
          </a:p>
          <a:p>
            <a:r>
              <a:rPr lang="en-US" dirty="0" smtClean="0"/>
              <a:t>Examine esophagus for ulcers and tumors</a:t>
            </a:r>
          </a:p>
          <a:p>
            <a:r>
              <a:rPr lang="en-US" dirty="0" smtClean="0"/>
              <a:t>Taking biopsy</a:t>
            </a:r>
          </a:p>
          <a:p>
            <a:r>
              <a:rPr lang="en-US" dirty="0" smtClean="0"/>
              <a:t>Removal of foreign bodies</a:t>
            </a:r>
          </a:p>
          <a:p>
            <a:r>
              <a:rPr lang="en-US" dirty="0" smtClean="0"/>
              <a:t>Dysphagia(difficulty in swallowing) or odynophagia(painful swallowing)</a:t>
            </a:r>
          </a:p>
          <a:p>
            <a:r>
              <a:rPr lang="en-US" dirty="0" smtClean="0"/>
              <a:t>Persistent nausea and vomiting</a:t>
            </a:r>
          </a:p>
          <a:p>
            <a:r>
              <a:rPr lang="en-US" dirty="0" smtClean="0"/>
              <a:t>Dyspepsia(indigestion)</a:t>
            </a:r>
          </a:p>
          <a:p>
            <a:r>
              <a:rPr lang="en-US" dirty="0" smtClean="0"/>
              <a:t>Acute upper GIT bleeding</a:t>
            </a:r>
          </a:p>
          <a:p>
            <a:r>
              <a:rPr lang="en-US" dirty="0" smtClean="0"/>
              <a:t>Chronic anaemia/or iron deficiency anaemia after non gastro-intestinal origin has been eliminated.</a:t>
            </a:r>
          </a:p>
          <a:p>
            <a:r>
              <a:rPr lang="en-US" dirty="0" smtClean="0"/>
              <a:t>Gastro-esophageal reflux with warning signs i.e. weight loss, dysphagia, bleeding and anaemia</a:t>
            </a:r>
          </a:p>
          <a:p>
            <a:pPr>
              <a:buNone/>
            </a:pPr>
            <a:endParaRPr lang="en-US" dirty="0" smtClean="0"/>
          </a:p>
          <a:p>
            <a:endParaRPr lang="en-US" dirty="0"/>
          </a:p>
        </p:txBody>
      </p:sp>
      <p:sp>
        <p:nvSpPr>
          <p:cNvPr id="7" name="Footer Placeholder 6"/>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108</a:t>
            </a:fld>
            <a:endParaRPr lang="en-US">
              <a:solidFill>
                <a:srgbClr val="E7DEC9">
                  <a:shade val="50000"/>
                  <a:satMod val="200000"/>
                </a:srgbClr>
              </a:solidFill>
            </a:endParaRPr>
          </a:p>
        </p:txBody>
      </p:sp>
    </p:spTree>
    <p:extLst>
      <p:ext uri="{BB962C8B-B14F-4D97-AF65-F5344CB8AC3E}">
        <p14:creationId xmlns:p14="http://schemas.microsoft.com/office/powerpoint/2010/main" val="208898131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77500" lnSpcReduction="20000"/>
          </a:bodyPr>
          <a:lstStyle/>
          <a:p>
            <a:r>
              <a:rPr lang="en-US" dirty="0" smtClean="0"/>
              <a:t>Peptic ulcer disease</a:t>
            </a:r>
          </a:p>
          <a:p>
            <a:pPr>
              <a:buNone/>
            </a:pPr>
            <a:r>
              <a:rPr lang="en-US" b="1" i="1" dirty="0" smtClean="0"/>
              <a:t>Role of a nurse before procedure:</a:t>
            </a:r>
          </a:p>
          <a:p>
            <a:r>
              <a:rPr lang="en-US" dirty="0" smtClean="0"/>
              <a:t>Starve 6-8hrs(stomach must be empty for clear view)</a:t>
            </a:r>
          </a:p>
          <a:p>
            <a:r>
              <a:rPr lang="en-US" dirty="0" smtClean="0"/>
              <a:t>Explain procedure</a:t>
            </a:r>
          </a:p>
          <a:p>
            <a:r>
              <a:rPr lang="en-US" dirty="0" smtClean="0"/>
              <a:t>Gain informed consent</a:t>
            </a:r>
          </a:p>
          <a:p>
            <a:r>
              <a:rPr lang="en-US" dirty="0" smtClean="0"/>
              <a:t>Vital signs</a:t>
            </a:r>
          </a:p>
          <a:p>
            <a:r>
              <a:rPr lang="en-US" dirty="0" smtClean="0"/>
              <a:t>Narcotic analgesia is given 30minutes before </a:t>
            </a:r>
          </a:p>
          <a:p>
            <a:r>
              <a:rPr lang="en-US" dirty="0" smtClean="0"/>
              <a:t>Patients throat maybe sprayed with local anaesthesia to help prevent discomfort, or they gargle local anaesthetic agent for mouth and throat or</a:t>
            </a:r>
          </a:p>
          <a:p>
            <a:pPr marL="653796" indent="-571500">
              <a:buFont typeface="+mj-lt"/>
              <a:buAutoNum type="romanLcPeriod"/>
            </a:pPr>
            <a:r>
              <a:rPr lang="en-US" dirty="0" smtClean="0"/>
              <a:t>IV diazepam 5-10mg is given just before the procedure</a:t>
            </a:r>
          </a:p>
          <a:p>
            <a:pPr marL="653796" indent="-571500">
              <a:buFont typeface="+mj-lt"/>
              <a:buAutoNum type="romanLcPeriod"/>
            </a:pPr>
            <a:r>
              <a:rPr lang="en-US" dirty="0" smtClean="0"/>
              <a:t>Atropine 0.6-1.0mg IM/IV is also given to reduce secretions</a:t>
            </a:r>
          </a:p>
          <a:p>
            <a:pPr marL="653796" indent="-571500">
              <a:buFont typeface="+mj-lt"/>
              <a:buAutoNum type="romanLcPeriod"/>
            </a:pPr>
            <a:r>
              <a:rPr lang="en-US" dirty="0" err="1" smtClean="0"/>
              <a:t>Organon</a:t>
            </a:r>
            <a:r>
              <a:rPr lang="en-US" dirty="0" smtClean="0"/>
              <a:t>  0.5-1.0mg IM is given to relax smooth muscles</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109</a:t>
            </a:fld>
            <a:endParaRPr lang="en-US">
              <a:solidFill>
                <a:srgbClr val="E7DEC9">
                  <a:shade val="50000"/>
                  <a:satMod val="200000"/>
                </a:srgbClr>
              </a:solidFill>
            </a:endParaRPr>
          </a:p>
        </p:txBody>
      </p:sp>
    </p:spTree>
    <p:extLst>
      <p:ext uri="{BB962C8B-B14F-4D97-AF65-F5344CB8AC3E}">
        <p14:creationId xmlns:p14="http://schemas.microsoft.com/office/powerpoint/2010/main" val="24454355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611902"/>
          </a:xfrm>
        </p:spPr>
        <p:txBody>
          <a:bodyPr/>
          <a:lstStyle/>
          <a:p>
            <a:r>
              <a:rPr lang="en-US" b="1" dirty="0" smtClean="0"/>
              <a:t>Liver biopsy</a:t>
            </a:r>
            <a:endParaRPr lang="en-US" b="1"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11</a:t>
            </a:fld>
            <a:endParaRPr lang="en-US"/>
          </a:p>
        </p:txBody>
      </p:sp>
    </p:spTree>
    <p:extLst>
      <p:ext uri="{BB962C8B-B14F-4D97-AF65-F5344CB8AC3E}">
        <p14:creationId xmlns:p14="http://schemas.microsoft.com/office/powerpoint/2010/main" val="44649640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257800"/>
          </a:xfrm>
        </p:spPr>
        <p:txBody>
          <a:bodyPr>
            <a:normAutofit fontScale="92500" lnSpcReduction="20000"/>
          </a:bodyPr>
          <a:lstStyle/>
          <a:p>
            <a:pPr>
              <a:buNone/>
            </a:pPr>
            <a:r>
              <a:rPr lang="en-US" b="1" i="1" dirty="0" smtClean="0"/>
              <a:t>Procedure</a:t>
            </a:r>
          </a:p>
          <a:p>
            <a:r>
              <a:rPr lang="en-US" dirty="0" smtClean="0"/>
              <a:t>Local anaesthesia is sprayed in mouth or throat or sedation is done</a:t>
            </a:r>
          </a:p>
          <a:p>
            <a:r>
              <a:rPr lang="en-US" dirty="0" smtClean="0"/>
              <a:t>Endoscope is then passed smoothly and slowly in the areas being examined </a:t>
            </a:r>
          </a:p>
          <a:p>
            <a:r>
              <a:rPr lang="en-US" dirty="0" smtClean="0"/>
              <a:t>The procedure takes 10-20minutes </a:t>
            </a:r>
          </a:p>
          <a:p>
            <a:r>
              <a:rPr lang="en-US" dirty="0" smtClean="0"/>
              <a:t>The doctor may inject moderate amount of air to expand the stomach allowing better visualization</a:t>
            </a:r>
          </a:p>
          <a:p>
            <a:r>
              <a:rPr lang="en-US" dirty="0" smtClean="0"/>
              <a:t>Biopsy is taken for examination or images of the digestive tract are taken for documentation of any abnormality; esophageal varices can be banded, resecting or ablating mucosal tissue</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110</a:t>
            </a:fld>
            <a:endParaRPr lang="en-US">
              <a:solidFill>
                <a:srgbClr val="E7DEC9">
                  <a:shade val="50000"/>
                  <a:satMod val="200000"/>
                </a:srgbClr>
              </a:solidFill>
            </a:endParaRPr>
          </a:p>
        </p:txBody>
      </p:sp>
    </p:spTree>
    <p:extLst>
      <p:ext uri="{BB962C8B-B14F-4D97-AF65-F5344CB8AC3E}">
        <p14:creationId xmlns:p14="http://schemas.microsoft.com/office/powerpoint/2010/main" val="4252832534"/>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2712"/>
          </a:xfrm>
        </p:spPr>
        <p:txBody>
          <a:bodyPr>
            <a:normAutofit fontScale="90000"/>
          </a:bodyPr>
          <a:lstStyle/>
          <a:p>
            <a:r>
              <a:rPr lang="en-US" dirty="0" smtClean="0">
                <a:solidFill>
                  <a:srgbClr val="0070C0"/>
                </a:solidFill>
              </a:rPr>
              <a:t>After procedure care</a:t>
            </a:r>
            <a:endParaRPr lang="en-US" dirty="0">
              <a:solidFill>
                <a:srgbClr val="0070C0"/>
              </a:solidFill>
            </a:endParaRPr>
          </a:p>
        </p:txBody>
      </p:sp>
      <p:sp>
        <p:nvSpPr>
          <p:cNvPr id="3" name="Content Placeholder 2"/>
          <p:cNvSpPr>
            <a:spLocks noGrp="1"/>
          </p:cNvSpPr>
          <p:nvPr>
            <p:ph idx="1"/>
          </p:nvPr>
        </p:nvSpPr>
        <p:spPr>
          <a:xfrm>
            <a:off x="457200" y="1066800"/>
            <a:ext cx="8229600" cy="5257800"/>
          </a:xfrm>
        </p:spPr>
        <p:txBody>
          <a:bodyPr>
            <a:normAutofit fontScale="92500" lnSpcReduction="10000"/>
          </a:bodyPr>
          <a:lstStyle/>
          <a:p>
            <a:r>
              <a:rPr lang="en-US" dirty="0" smtClean="0"/>
              <a:t>Patient should not eat 3-4hrs after procedure until gag reflex returns to prevent aspiration</a:t>
            </a:r>
          </a:p>
          <a:p>
            <a:r>
              <a:rPr lang="en-US" dirty="0" smtClean="0"/>
              <a:t>Observe for vital signs post procedure</a:t>
            </a:r>
          </a:p>
          <a:p>
            <a:r>
              <a:rPr lang="en-US" dirty="0" smtClean="0"/>
              <a:t>Observe for signs of perforation E.g. pain, hematemesis</a:t>
            </a:r>
          </a:p>
          <a:p>
            <a:r>
              <a:rPr lang="en-US" dirty="0" smtClean="0"/>
              <a:t>Minor throat discomfort may occur after procedure and last up to 24hrs, it can be relieved with lozenges, cool saline gargle or analgesics</a:t>
            </a:r>
          </a:p>
          <a:p>
            <a:r>
              <a:rPr lang="en-US" dirty="0" smtClean="0"/>
              <a:t>Advise the patient to report any unusual or severe abdominal pain or bleeding following the procedure</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111</a:t>
            </a:fld>
            <a:endParaRPr lang="en-US">
              <a:solidFill>
                <a:srgbClr val="E7DEC9">
                  <a:shade val="50000"/>
                  <a:satMod val="200000"/>
                </a:srgbClr>
              </a:solidFill>
            </a:endParaRPr>
          </a:p>
        </p:txBody>
      </p:sp>
    </p:spTree>
    <p:extLst>
      <p:ext uri="{BB962C8B-B14F-4D97-AF65-F5344CB8AC3E}">
        <p14:creationId xmlns:p14="http://schemas.microsoft.com/office/powerpoint/2010/main" val="29814584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i="1" dirty="0" smtClean="0"/>
              <a:t>Complications</a:t>
            </a:r>
          </a:p>
          <a:p>
            <a:r>
              <a:rPr lang="en-US" dirty="0" smtClean="0"/>
              <a:t>Bleeding</a:t>
            </a:r>
          </a:p>
          <a:p>
            <a:r>
              <a:rPr lang="en-US" dirty="0" smtClean="0"/>
              <a:t>Infection</a:t>
            </a:r>
          </a:p>
          <a:p>
            <a:r>
              <a:rPr lang="en-US" dirty="0" smtClean="0"/>
              <a:t>Perforation</a:t>
            </a:r>
          </a:p>
          <a:p>
            <a:r>
              <a:rPr lang="en-US" dirty="0" smtClean="0"/>
              <a:t>Cardiopulmonary problems</a:t>
            </a:r>
          </a:p>
          <a:p>
            <a:r>
              <a:rPr lang="en-US" dirty="0" smtClean="0"/>
              <a:t>Adverse reactions to medications</a:t>
            </a:r>
          </a:p>
          <a:p>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112</a:t>
            </a:fld>
            <a:endParaRPr lang="en-US">
              <a:solidFill>
                <a:srgbClr val="E7DEC9">
                  <a:shade val="50000"/>
                  <a:satMod val="200000"/>
                </a:srgbClr>
              </a:solidFill>
            </a:endParaRPr>
          </a:p>
        </p:txBody>
      </p:sp>
    </p:spTree>
    <p:extLst>
      <p:ext uri="{BB962C8B-B14F-4D97-AF65-F5344CB8AC3E}">
        <p14:creationId xmlns:p14="http://schemas.microsoft.com/office/powerpoint/2010/main" val="16808242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LOWER GIT ENDOSCOPY</a:t>
            </a:r>
            <a:endParaRPr lang="en-US"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These are procedures for direct viewing of the lumen of the lower bowel using;</a:t>
            </a:r>
          </a:p>
          <a:p>
            <a:r>
              <a:rPr lang="en-US" dirty="0" err="1" smtClean="0"/>
              <a:t>Anoscope</a:t>
            </a:r>
            <a:r>
              <a:rPr lang="en-US" dirty="0" smtClean="0"/>
              <a:t> ;- to examine the anal canal</a:t>
            </a:r>
          </a:p>
          <a:p>
            <a:r>
              <a:rPr lang="en-US" dirty="0" err="1" smtClean="0"/>
              <a:t>Proctoscope</a:t>
            </a:r>
            <a:r>
              <a:rPr lang="en-US" dirty="0" smtClean="0"/>
              <a:t> ;- for the rectum</a:t>
            </a:r>
          </a:p>
          <a:p>
            <a:r>
              <a:rPr lang="en-US" dirty="0" err="1" smtClean="0"/>
              <a:t>Sigmoidoscope</a:t>
            </a:r>
            <a:r>
              <a:rPr lang="en-US" dirty="0" smtClean="0"/>
              <a:t> ;- for the colon</a:t>
            </a:r>
          </a:p>
          <a:p>
            <a:pPr>
              <a:buNone/>
            </a:pPr>
            <a:r>
              <a:rPr lang="en-US" b="1" i="1" dirty="0" smtClean="0"/>
              <a:t>Purpose</a:t>
            </a:r>
          </a:p>
          <a:p>
            <a:r>
              <a:rPr lang="en-US" dirty="0" smtClean="0"/>
              <a:t>To check presence of ulceration, tumors, polyps, and lesions</a:t>
            </a:r>
          </a:p>
          <a:p>
            <a:r>
              <a:rPr lang="en-US" dirty="0" smtClean="0"/>
              <a:t>To take a biopsy</a:t>
            </a:r>
          </a:p>
          <a:p>
            <a:r>
              <a:rPr lang="en-US" dirty="0" smtClean="0"/>
              <a:t>Removal of polyps</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113</a:t>
            </a:fld>
            <a:endParaRPr lang="en-US">
              <a:solidFill>
                <a:srgbClr val="E7DEC9">
                  <a:shade val="50000"/>
                  <a:satMod val="200000"/>
                </a:srgbClr>
              </a:solidFill>
            </a:endParaRPr>
          </a:p>
        </p:txBody>
      </p:sp>
    </p:spTree>
    <p:extLst>
      <p:ext uri="{BB962C8B-B14F-4D97-AF65-F5344CB8AC3E}">
        <p14:creationId xmlns:p14="http://schemas.microsoft.com/office/powerpoint/2010/main" val="2637611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10000"/>
          </a:bodyPr>
          <a:lstStyle/>
          <a:p>
            <a:pPr>
              <a:buNone/>
            </a:pPr>
            <a:r>
              <a:rPr lang="en-US" b="1" i="1" dirty="0" smtClean="0"/>
              <a:t>Indications</a:t>
            </a:r>
          </a:p>
          <a:p>
            <a:r>
              <a:rPr lang="en-US" dirty="0" smtClean="0"/>
              <a:t>Gastrointestinal problems such as unexplained bleeding</a:t>
            </a:r>
          </a:p>
          <a:p>
            <a:r>
              <a:rPr lang="en-US" dirty="0" smtClean="0"/>
              <a:t>Persistent changes in bowel habits</a:t>
            </a:r>
          </a:p>
          <a:p>
            <a:r>
              <a:rPr lang="en-US" dirty="0" err="1" smtClean="0"/>
              <a:t>Anaemia</a:t>
            </a:r>
            <a:endParaRPr lang="en-US" dirty="0" smtClean="0"/>
          </a:p>
          <a:p>
            <a:r>
              <a:rPr lang="en-US" dirty="0" smtClean="0"/>
              <a:t>Age 50yrs; 5yearly then 3 yearly</a:t>
            </a:r>
          </a:p>
          <a:p>
            <a:r>
              <a:rPr lang="en-US" dirty="0" smtClean="0"/>
              <a:t>To diagnose colitis or colon/rectal cancer</a:t>
            </a:r>
          </a:p>
          <a:p>
            <a:pPr>
              <a:buNone/>
            </a:pPr>
            <a:r>
              <a:rPr lang="en-US" b="1" i="1" dirty="0" smtClean="0"/>
              <a:t>Preparation</a:t>
            </a:r>
          </a:p>
          <a:p>
            <a:r>
              <a:rPr lang="en-US" dirty="0" smtClean="0"/>
              <a:t>The patient should take only clear oral fluids and not to consume any food for at least 24hrs before the exam</a:t>
            </a:r>
          </a:p>
          <a:p>
            <a:r>
              <a:rPr lang="en-US" dirty="0" smtClean="0"/>
              <a:t>Laxatives and enemas may be required before the start of exam to clear the  lower bowel</a:t>
            </a:r>
          </a:p>
          <a:p>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114</a:t>
            </a:fld>
            <a:endParaRPr lang="en-US">
              <a:solidFill>
                <a:srgbClr val="E7DEC9">
                  <a:shade val="50000"/>
                  <a:satMod val="200000"/>
                </a:srgbClr>
              </a:solidFill>
            </a:endParaRPr>
          </a:p>
        </p:txBody>
      </p:sp>
    </p:spTree>
    <p:extLst>
      <p:ext uri="{BB962C8B-B14F-4D97-AF65-F5344CB8AC3E}">
        <p14:creationId xmlns:p14="http://schemas.microsoft.com/office/powerpoint/2010/main" val="397019839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Anoscopy</a:t>
            </a:r>
            <a:r>
              <a:rPr lang="en-US" dirty="0" smtClean="0"/>
              <a:t> &amp; </a:t>
            </a:r>
            <a:r>
              <a:rPr lang="en-US" dirty="0" err="1" smtClean="0"/>
              <a:t>protoscopy</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115</a:t>
            </a:fld>
            <a:endParaRPr lang="en-US">
              <a:solidFill>
                <a:srgbClr val="E7DEC9">
                  <a:shade val="50000"/>
                  <a:satMod val="200000"/>
                </a:srgbClr>
              </a:solidFill>
            </a:endParaRPr>
          </a:p>
        </p:txBody>
      </p:sp>
    </p:spTree>
    <p:extLst>
      <p:ext uri="{BB962C8B-B14F-4D97-AF65-F5344CB8AC3E}">
        <p14:creationId xmlns:p14="http://schemas.microsoft.com/office/powerpoint/2010/main" val="74415842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upload.wikimedia.org/wikipedia/commons/thumb/0/0e/Anoscope%2C_proctoscope_and_rectoscope.svg/250px-Anoscope%2C_proctoscope_and_rectoscope.svg.png">
            <a:hlinkClick r:id="rId2"/>
          </p:cNvPr>
          <p:cNvPicPr/>
          <p:nvPr/>
        </p:nvPicPr>
        <p:blipFill>
          <a:blip r:embed="rId3"/>
          <a:srcRect/>
          <a:stretch>
            <a:fillRect/>
          </a:stretch>
        </p:blipFill>
        <p:spPr bwMode="auto">
          <a:xfrm>
            <a:off x="1143000" y="838200"/>
            <a:ext cx="6857999" cy="50292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116</a:t>
            </a:fld>
            <a:endParaRPr lang="en-US">
              <a:solidFill>
                <a:srgbClr val="E7DEC9">
                  <a:shade val="50000"/>
                  <a:satMod val="200000"/>
                </a:srgbClr>
              </a:solidFill>
            </a:endParaRPr>
          </a:p>
        </p:txBody>
      </p:sp>
    </p:spTree>
    <p:extLst>
      <p:ext uri="{BB962C8B-B14F-4D97-AF65-F5344CB8AC3E}">
        <p14:creationId xmlns:p14="http://schemas.microsoft.com/office/powerpoint/2010/main" val="38583665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518160"/>
          </a:xfrm>
        </p:spPr>
        <p:txBody>
          <a:bodyPr>
            <a:normAutofit fontScale="90000"/>
          </a:bodyPr>
          <a:lstStyle/>
          <a:p>
            <a:r>
              <a:rPr lang="en-US" dirty="0" err="1" smtClean="0">
                <a:solidFill>
                  <a:srgbClr val="FF0000"/>
                </a:solidFill>
              </a:rPr>
              <a:t>Anoscopy</a:t>
            </a:r>
            <a:r>
              <a:rPr lang="en-US" dirty="0" smtClean="0">
                <a:solidFill>
                  <a:srgbClr val="FF0000"/>
                </a:solidFill>
              </a:rPr>
              <a:t>/</a:t>
            </a:r>
            <a:r>
              <a:rPr lang="en-US" dirty="0" err="1" smtClean="0">
                <a:solidFill>
                  <a:srgbClr val="FF0000"/>
                </a:solidFill>
              </a:rPr>
              <a:t>proctoscopy</a:t>
            </a:r>
            <a:endParaRPr lang="en-US" dirty="0">
              <a:solidFill>
                <a:srgbClr val="FF0000"/>
              </a:solidFill>
            </a:endParaRPr>
          </a:p>
        </p:txBody>
      </p:sp>
      <p:sp>
        <p:nvSpPr>
          <p:cNvPr id="3" name="Content Placeholder 2"/>
          <p:cNvSpPr>
            <a:spLocks noGrp="1"/>
          </p:cNvSpPr>
          <p:nvPr>
            <p:ph idx="1"/>
          </p:nvPr>
        </p:nvSpPr>
        <p:spPr>
          <a:xfrm>
            <a:off x="457200" y="1164264"/>
            <a:ext cx="7239000" cy="5312736"/>
          </a:xfrm>
        </p:spPr>
        <p:txBody>
          <a:bodyPr>
            <a:normAutofit lnSpcReduction="10000"/>
          </a:bodyPr>
          <a:lstStyle/>
          <a:p>
            <a:pPr>
              <a:buNone/>
            </a:pPr>
            <a:r>
              <a:rPr lang="en-US" b="1" i="1" u="sng" dirty="0" smtClean="0"/>
              <a:t>Procedure</a:t>
            </a:r>
          </a:p>
          <a:p>
            <a:r>
              <a:rPr lang="en-US" dirty="0" smtClean="0"/>
              <a:t>Explain the procedure to the patient</a:t>
            </a:r>
          </a:p>
          <a:p>
            <a:r>
              <a:rPr lang="en-US" dirty="0" smtClean="0"/>
              <a:t>Put the patient in knee chest position with feet beyond the edge of the bed, knees apart to give support, head resting on the couch, fore arms on either side of the head and hands placed one on top of the other above the head</a:t>
            </a:r>
          </a:p>
          <a:p>
            <a:r>
              <a:rPr lang="en-US" dirty="0" smtClean="0"/>
              <a:t>The patient is told of the progress, the possibility he might feel like moving his bowel and thanked for co-operation</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117</a:t>
            </a:fld>
            <a:endParaRPr lang="en-US">
              <a:solidFill>
                <a:srgbClr val="E7DEC9">
                  <a:shade val="50000"/>
                  <a:satMod val="200000"/>
                </a:srgbClr>
              </a:solidFill>
            </a:endParaRPr>
          </a:p>
        </p:txBody>
      </p:sp>
    </p:spTree>
    <p:extLst>
      <p:ext uri="{BB962C8B-B14F-4D97-AF65-F5344CB8AC3E}">
        <p14:creationId xmlns:p14="http://schemas.microsoft.com/office/powerpoint/2010/main" val="422009678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4343400"/>
          </a:xfrm>
        </p:spPr>
        <p:txBody>
          <a:bodyPr>
            <a:normAutofit fontScale="92500" lnSpcReduction="10000"/>
          </a:bodyPr>
          <a:lstStyle/>
          <a:p>
            <a:r>
              <a:rPr lang="en-US" dirty="0" smtClean="0"/>
              <a:t>Suction may be done to remove secretions</a:t>
            </a:r>
          </a:p>
          <a:p>
            <a:r>
              <a:rPr lang="en-US" dirty="0" smtClean="0"/>
              <a:t>Biopsy may be taken</a:t>
            </a:r>
          </a:p>
          <a:p>
            <a:r>
              <a:rPr lang="en-US" dirty="0" smtClean="0"/>
              <a:t>Polyps may be removed and the area cauterized to prevent bleeding</a:t>
            </a:r>
          </a:p>
          <a:p>
            <a:r>
              <a:rPr lang="en-US" dirty="0" smtClean="0"/>
              <a:t>The tissue removed is placed on moist gauze and then in the appropriate container, labeled , and sent to the pathology lab with the request form.</a:t>
            </a:r>
          </a:p>
          <a:p>
            <a:r>
              <a:rPr lang="en-US" dirty="0" smtClean="0"/>
              <a:t>After each use the tubes are washed thoroughly</a:t>
            </a:r>
          </a:p>
          <a:p>
            <a:r>
              <a:rPr lang="en-US" dirty="0" smtClean="0"/>
              <a:t>Disposable tubes should be disposed safely</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118</a:t>
            </a:fld>
            <a:endParaRPr lang="en-US">
              <a:solidFill>
                <a:srgbClr val="E7DEC9">
                  <a:shade val="50000"/>
                  <a:satMod val="200000"/>
                </a:srgbClr>
              </a:solidFill>
            </a:endParaRPr>
          </a:p>
        </p:txBody>
      </p:sp>
    </p:spTree>
    <p:extLst>
      <p:ext uri="{BB962C8B-B14F-4D97-AF65-F5344CB8AC3E}">
        <p14:creationId xmlns:p14="http://schemas.microsoft.com/office/powerpoint/2010/main" val="32394227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Colonoscopy &amp; Sigmoidoscopy</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119</a:t>
            </a:fld>
            <a:endParaRPr lang="en-US">
              <a:solidFill>
                <a:srgbClr val="E7DEC9">
                  <a:shade val="50000"/>
                  <a:satMod val="200000"/>
                </a:srgbClr>
              </a:solidFill>
            </a:endParaRPr>
          </a:p>
        </p:txBody>
      </p:sp>
    </p:spTree>
    <p:extLst>
      <p:ext uri="{BB962C8B-B14F-4D97-AF65-F5344CB8AC3E}">
        <p14:creationId xmlns:p14="http://schemas.microsoft.com/office/powerpoint/2010/main" val="147525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Liver biopsy</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Ø"/>
            </a:pPr>
            <a:r>
              <a:rPr lang="en-US" dirty="0" smtClean="0"/>
              <a:t>Is a procedure where small pieces of liver tissue are removed in order to be sent to lab for examination</a:t>
            </a:r>
          </a:p>
          <a:p>
            <a:pPr>
              <a:buFont typeface="Wingdings" pitchFamily="2" charset="2"/>
              <a:buChar char="Ø"/>
            </a:pPr>
            <a:r>
              <a:rPr lang="en-US" dirty="0" smtClean="0"/>
              <a:t>It’s helpful in the diagnosis of diseases that affect the liver E.g. liver cirrhosis</a:t>
            </a:r>
          </a:p>
          <a:p>
            <a:pPr>
              <a:buNone/>
            </a:pPr>
            <a:r>
              <a:rPr lang="en-US" b="1" i="1" dirty="0" smtClean="0"/>
              <a:t>Purpose</a:t>
            </a:r>
          </a:p>
          <a:p>
            <a:pPr marL="571500" indent="-571500">
              <a:buFont typeface="+mj-lt"/>
              <a:buAutoNum type="romanLcPeriod"/>
            </a:pPr>
            <a:r>
              <a:rPr lang="en-US" i="1" dirty="0" smtClean="0"/>
              <a:t>Diagnosis: </a:t>
            </a:r>
            <a:r>
              <a:rPr lang="en-US" dirty="0" smtClean="0"/>
              <a:t>this allows establishment of very specific diagnosis</a:t>
            </a:r>
          </a:p>
          <a:p>
            <a:pPr marL="571500" indent="-571500">
              <a:buFont typeface="+mj-lt"/>
              <a:buAutoNum type="romanLcPeriod"/>
            </a:pPr>
            <a:r>
              <a:rPr lang="en-US" i="1" dirty="0" smtClean="0"/>
              <a:t>Monitoring:</a:t>
            </a:r>
            <a:r>
              <a:rPr lang="en-US" dirty="0" smtClean="0"/>
              <a:t> monitoring effectiveness of therapy that the patient is receiving for a liver disease. It can also provide warning if certain therapies the patients are receiving are damaging to the liver</a:t>
            </a:r>
            <a:endParaRPr lang="en-US" i="1"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12</a:t>
            </a:fld>
            <a:endParaRPr lang="en-US"/>
          </a:p>
        </p:txBody>
      </p:sp>
    </p:spTree>
    <p:extLst>
      <p:ext uri="{BB962C8B-B14F-4D97-AF65-F5344CB8AC3E}">
        <p14:creationId xmlns:p14="http://schemas.microsoft.com/office/powerpoint/2010/main" val="59074977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rgbClr val="FF0000"/>
                </a:solidFill>
              </a:rPr>
              <a:t>Colonoscopy/ </a:t>
            </a:r>
            <a:r>
              <a:rPr lang="en-US" dirty="0" err="1" smtClean="0">
                <a:solidFill>
                  <a:srgbClr val="FF0000"/>
                </a:solidFill>
              </a:rPr>
              <a:t>sigmoidoscopy</a:t>
            </a:r>
            <a:endParaRPr lang="en-US" dirty="0">
              <a:solidFill>
                <a:srgbClr val="FF0000"/>
              </a:solidFill>
            </a:endParaRPr>
          </a:p>
        </p:txBody>
      </p:sp>
      <p:sp>
        <p:nvSpPr>
          <p:cNvPr id="3" name="Content Placeholder 2"/>
          <p:cNvSpPr>
            <a:spLocks noGrp="1"/>
          </p:cNvSpPr>
          <p:nvPr>
            <p:ph idx="1"/>
          </p:nvPr>
        </p:nvSpPr>
        <p:spPr/>
        <p:txBody>
          <a:bodyPr>
            <a:normAutofit/>
          </a:bodyPr>
          <a:lstStyle/>
          <a:p>
            <a:r>
              <a:rPr lang="en-US" dirty="0" smtClean="0"/>
              <a:t>This is endoscopic examination of the large bowel and distal part of the small bowel with an endoscope passed through the anus.(colonoscope)</a:t>
            </a:r>
          </a:p>
          <a:p>
            <a:r>
              <a:rPr lang="en-US" dirty="0" smtClean="0"/>
              <a:t>The colonoscope has a small camera attached to a flexible tube that can reach and examine the entire length of the colon.</a:t>
            </a:r>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120</a:t>
            </a:fld>
            <a:endParaRPr lang="en-US">
              <a:solidFill>
                <a:srgbClr val="E7DEC9">
                  <a:shade val="50000"/>
                  <a:satMod val="200000"/>
                </a:srgbClr>
              </a:solidFill>
            </a:endParaRPr>
          </a:p>
        </p:txBody>
      </p:sp>
    </p:spTree>
    <p:extLst>
      <p:ext uri="{BB962C8B-B14F-4D97-AF65-F5344CB8AC3E}">
        <p14:creationId xmlns:p14="http://schemas.microsoft.com/office/powerpoint/2010/main" val="1507200190"/>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a:t>
            </a:r>
            <a:endParaRPr lang="en-US" dirty="0"/>
          </a:p>
        </p:txBody>
      </p:sp>
      <p:sp>
        <p:nvSpPr>
          <p:cNvPr id="3" name="Content Placeholder 2"/>
          <p:cNvSpPr>
            <a:spLocks noGrp="1"/>
          </p:cNvSpPr>
          <p:nvPr>
            <p:ph idx="1"/>
          </p:nvPr>
        </p:nvSpPr>
        <p:spPr/>
        <p:txBody>
          <a:bodyPr>
            <a:normAutofit fontScale="92500" lnSpcReduction="20000"/>
          </a:bodyPr>
          <a:lstStyle/>
          <a:p>
            <a:pPr marL="82296" indent="0">
              <a:buNone/>
            </a:pPr>
            <a:r>
              <a:rPr lang="en-US" u="sng" dirty="0" smtClean="0"/>
              <a:t>Diagnostic</a:t>
            </a:r>
            <a:r>
              <a:rPr lang="en-US" u="sng" dirty="0"/>
              <a:t>: </a:t>
            </a:r>
          </a:p>
          <a:p>
            <a:r>
              <a:rPr lang="en-US" dirty="0"/>
              <a:t>Colon cancer, inflammatory bowel disease, GIT haemorrhage, ulceration, polyps, and removal of biopsy; changes in bowel </a:t>
            </a:r>
            <a:r>
              <a:rPr lang="en-US" dirty="0" smtClean="0"/>
              <a:t>habit(unexplained).</a:t>
            </a:r>
          </a:p>
          <a:p>
            <a:pPr marL="82296" indent="0">
              <a:buNone/>
            </a:pPr>
            <a:r>
              <a:rPr lang="en-US" u="sng" dirty="0"/>
              <a:t>Prophylactic:</a:t>
            </a:r>
          </a:p>
          <a:p>
            <a:r>
              <a:rPr lang="en-US" dirty="0"/>
              <a:t>Removal of polyps</a:t>
            </a:r>
          </a:p>
          <a:p>
            <a:pPr marL="82296" indent="0">
              <a:buNone/>
            </a:pPr>
            <a:r>
              <a:rPr lang="en-US" u="sng" dirty="0"/>
              <a:t>Therapeutic:</a:t>
            </a:r>
          </a:p>
          <a:p>
            <a:r>
              <a:rPr lang="en-US" dirty="0"/>
              <a:t>Removal of foreign bodies</a:t>
            </a:r>
          </a:p>
          <a:p>
            <a:pPr marL="82296" indent="0">
              <a:buNone/>
            </a:pPr>
            <a:r>
              <a:rPr lang="en-US" u="sng" dirty="0" smtClean="0"/>
              <a:t>Screening:</a:t>
            </a:r>
          </a:p>
          <a:p>
            <a:pPr>
              <a:buFont typeface="Arial" pitchFamily="34" charset="0"/>
              <a:buChar char="•"/>
            </a:pPr>
            <a:r>
              <a:rPr lang="en-US" dirty="0"/>
              <a:t>E</a:t>
            </a:r>
            <a:r>
              <a:rPr lang="en-US" dirty="0" smtClean="0"/>
              <a:t>very </a:t>
            </a:r>
            <a:r>
              <a:rPr lang="en-US" dirty="0"/>
              <a:t>10yrs from 50yrs for colorectal cancer</a:t>
            </a:r>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121</a:t>
            </a:fld>
            <a:endParaRPr lang="en-US">
              <a:solidFill>
                <a:srgbClr val="E7DEC9">
                  <a:shade val="50000"/>
                  <a:satMod val="200000"/>
                </a:srgbClr>
              </a:solidFill>
            </a:endParaRPr>
          </a:p>
        </p:txBody>
      </p:sp>
    </p:spTree>
    <p:extLst>
      <p:ext uri="{BB962C8B-B14F-4D97-AF65-F5344CB8AC3E}">
        <p14:creationId xmlns:p14="http://schemas.microsoft.com/office/powerpoint/2010/main" val="211746388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457200"/>
            <a:ext cx="7696200" cy="5867400"/>
          </a:xfrm>
        </p:spPr>
        <p:txBody>
          <a:bodyPr>
            <a:normAutofit lnSpcReduction="10000"/>
          </a:bodyPr>
          <a:lstStyle/>
          <a:p>
            <a:pPr>
              <a:buFont typeface="Wingdings" pitchFamily="2" charset="2"/>
              <a:buChar char="Ø"/>
            </a:pPr>
            <a:endParaRPr lang="en-US" dirty="0" smtClean="0"/>
          </a:p>
          <a:p>
            <a:pPr>
              <a:buNone/>
            </a:pPr>
            <a:r>
              <a:rPr lang="en-US" b="1" i="1" dirty="0" smtClean="0"/>
              <a:t>Patient preparation</a:t>
            </a:r>
          </a:p>
          <a:p>
            <a:r>
              <a:rPr lang="en-US" dirty="0" smtClean="0"/>
              <a:t>Explain the procedure to the patient</a:t>
            </a:r>
          </a:p>
          <a:p>
            <a:r>
              <a:rPr lang="en-US" dirty="0" smtClean="0"/>
              <a:t>Starve the patient of solid foods for </a:t>
            </a:r>
            <a:r>
              <a:rPr lang="en-US" b="1" u="sng" dirty="0" smtClean="0"/>
              <a:t>3 days </a:t>
            </a:r>
            <a:r>
              <a:rPr lang="en-US" dirty="0" smtClean="0"/>
              <a:t>to empty the GIT</a:t>
            </a:r>
          </a:p>
          <a:p>
            <a:r>
              <a:rPr lang="en-US" dirty="0" smtClean="0"/>
              <a:t>Laxatives are given for two days</a:t>
            </a:r>
          </a:p>
          <a:p>
            <a:r>
              <a:rPr lang="en-US" dirty="0" smtClean="0"/>
              <a:t>On day of examination an enema is given until rectum is clear</a:t>
            </a:r>
          </a:p>
          <a:p>
            <a:r>
              <a:rPr lang="en-US" dirty="0" smtClean="0"/>
              <a:t>Narcotic analgesic may be ordered and administered</a:t>
            </a:r>
          </a:p>
          <a:p>
            <a:r>
              <a:rPr lang="en-US" dirty="0" smtClean="0"/>
              <a:t>Diazepam is given to sedate the patient</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122</a:t>
            </a:fld>
            <a:endParaRPr lang="en-US">
              <a:solidFill>
                <a:srgbClr val="E7DEC9">
                  <a:shade val="50000"/>
                  <a:satMod val="200000"/>
                </a:srgbClr>
              </a:solidFill>
            </a:endParaRPr>
          </a:p>
        </p:txBody>
      </p:sp>
    </p:spTree>
    <p:extLst>
      <p:ext uri="{BB962C8B-B14F-4D97-AF65-F5344CB8AC3E}">
        <p14:creationId xmlns:p14="http://schemas.microsoft.com/office/powerpoint/2010/main" val="79558094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20000"/>
          </a:bodyPr>
          <a:lstStyle/>
          <a:p>
            <a:pPr>
              <a:buNone/>
            </a:pPr>
            <a:r>
              <a:rPr lang="en-US" b="1" i="1" dirty="0" smtClean="0"/>
              <a:t>Procedure</a:t>
            </a:r>
          </a:p>
          <a:p>
            <a:r>
              <a:rPr lang="en-US" dirty="0" smtClean="0"/>
              <a:t>Sigmoidoscopy; position the patient in knee chest</a:t>
            </a:r>
          </a:p>
          <a:p>
            <a:r>
              <a:rPr lang="en-US" dirty="0"/>
              <a:t>C</a:t>
            </a:r>
            <a:r>
              <a:rPr lang="en-US" dirty="0" smtClean="0"/>
              <a:t>olonoscopy;  the patient lies on left side with legs drawn up</a:t>
            </a:r>
          </a:p>
          <a:p>
            <a:r>
              <a:rPr lang="en-US" dirty="0" smtClean="0"/>
              <a:t>The first step is usually a digital rectal examination to examine the tone of the anal sphincter and to determine if the preparation is adequate</a:t>
            </a:r>
          </a:p>
          <a:p>
            <a:r>
              <a:rPr lang="en-US" dirty="0" smtClean="0"/>
              <a:t>Patient is sedated, the endoscope is then passed through the anus up the rectum and colon(sigmoid, descending, transverse, and ascending colon, the </a:t>
            </a:r>
            <a:r>
              <a:rPr lang="en-US" dirty="0" err="1" smtClean="0"/>
              <a:t>caecum</a:t>
            </a:r>
            <a:r>
              <a:rPr lang="en-US" dirty="0" smtClean="0"/>
              <a:t>) and ultimately the terminal ileum</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123</a:t>
            </a:fld>
            <a:endParaRPr lang="en-US">
              <a:solidFill>
                <a:srgbClr val="E7DEC9">
                  <a:shade val="50000"/>
                  <a:satMod val="200000"/>
                </a:srgbClr>
              </a:solidFill>
            </a:endParaRPr>
          </a:p>
        </p:txBody>
      </p:sp>
    </p:spTree>
    <p:extLst>
      <p:ext uri="{BB962C8B-B14F-4D97-AF65-F5344CB8AC3E}">
        <p14:creationId xmlns:p14="http://schemas.microsoft.com/office/powerpoint/2010/main" val="124659983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r>
              <a:rPr lang="en-US" dirty="0" smtClean="0"/>
              <a:t>The bowel is occasionally inflated with air to maximize visibility(procedure that may give false sensation of need to have a bowel movement)</a:t>
            </a:r>
          </a:p>
          <a:p>
            <a:r>
              <a:rPr lang="en-US" dirty="0" smtClean="0"/>
              <a:t>Biopsies are then taken for histology or examination and diagnostic evaluation of colon is done.</a:t>
            </a:r>
          </a:p>
          <a:p>
            <a:pPr>
              <a:buNone/>
            </a:pPr>
            <a:r>
              <a:rPr lang="en-US" b="1" i="1" dirty="0" smtClean="0"/>
              <a:t>Post procedure care</a:t>
            </a:r>
          </a:p>
          <a:p>
            <a:r>
              <a:rPr lang="en-US" dirty="0" smtClean="0"/>
              <a:t>Advise the patient to refrain from operating heavy machinery until a day after the procedure</a:t>
            </a:r>
          </a:p>
          <a:p>
            <a:r>
              <a:rPr lang="en-US" dirty="0" smtClean="0"/>
              <a:t>The patient resumes other normal activities after effects of sedation wear off E.g. eating and drinking normally</a:t>
            </a:r>
          </a:p>
          <a:p>
            <a:r>
              <a:rPr lang="en-US" dirty="0" smtClean="0"/>
              <a:t>Advise patient to report signs of, chills, fever, rectal bleeding(more than a tablespoon) swelling or redness at IV site or severe abdominal pain or bloating</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124</a:t>
            </a:fld>
            <a:endParaRPr lang="en-US">
              <a:solidFill>
                <a:srgbClr val="E7DEC9">
                  <a:shade val="50000"/>
                  <a:satMod val="200000"/>
                </a:srgbClr>
              </a:solidFill>
            </a:endParaRPr>
          </a:p>
        </p:txBody>
      </p:sp>
    </p:spTree>
    <p:extLst>
      <p:ext uri="{BB962C8B-B14F-4D97-AF65-F5344CB8AC3E}">
        <p14:creationId xmlns:p14="http://schemas.microsoft.com/office/powerpoint/2010/main" val="2396645228"/>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lstStyle/>
          <a:p>
            <a:r>
              <a:rPr lang="en-US" dirty="0" smtClean="0"/>
              <a:t>Mild abdominal pain and bloating is expected after the procedure</a:t>
            </a:r>
          </a:p>
          <a:p>
            <a:pPr>
              <a:buNone/>
            </a:pPr>
            <a:r>
              <a:rPr lang="en-US" b="1" i="1" u="sng" dirty="0" smtClean="0"/>
              <a:t>Complications</a:t>
            </a:r>
          </a:p>
          <a:p>
            <a:pPr>
              <a:buFont typeface="Wingdings" pitchFamily="2" charset="2"/>
              <a:buChar char="v"/>
            </a:pPr>
            <a:r>
              <a:rPr lang="en-US" dirty="0" smtClean="0"/>
              <a:t>Perforation</a:t>
            </a:r>
          </a:p>
          <a:p>
            <a:pPr>
              <a:buFont typeface="Wingdings" pitchFamily="2" charset="2"/>
              <a:buChar char="v"/>
            </a:pPr>
            <a:r>
              <a:rPr lang="en-US" dirty="0" smtClean="0"/>
              <a:t>Haemorrhage</a:t>
            </a:r>
          </a:p>
          <a:p>
            <a:pPr>
              <a:buFont typeface="Wingdings" pitchFamily="2" charset="2"/>
              <a:buChar char="v"/>
            </a:pPr>
            <a:r>
              <a:rPr lang="en-US" dirty="0" smtClean="0"/>
              <a:t>Inflammation of the bowel</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125</a:t>
            </a:fld>
            <a:endParaRPr lang="en-US">
              <a:solidFill>
                <a:srgbClr val="E7DEC9">
                  <a:shade val="50000"/>
                  <a:satMod val="200000"/>
                </a:srgbClr>
              </a:solidFill>
            </a:endParaRPr>
          </a:p>
        </p:txBody>
      </p:sp>
    </p:spTree>
    <p:extLst>
      <p:ext uri="{BB962C8B-B14F-4D97-AF65-F5344CB8AC3E}">
        <p14:creationId xmlns:p14="http://schemas.microsoft.com/office/powerpoint/2010/main" val="259640629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cystoscopy</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126</a:t>
            </a:fld>
            <a:endParaRPr lang="en-US">
              <a:solidFill>
                <a:srgbClr val="E7DEC9">
                  <a:shade val="50000"/>
                  <a:satMod val="200000"/>
                </a:srgbClr>
              </a:solidFill>
            </a:endParaRPr>
          </a:p>
        </p:txBody>
      </p:sp>
    </p:spTree>
    <p:extLst>
      <p:ext uri="{BB962C8B-B14F-4D97-AF65-F5344CB8AC3E}">
        <p14:creationId xmlns:p14="http://schemas.microsoft.com/office/powerpoint/2010/main" val="107538514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C</a:t>
            </a:r>
            <a:r>
              <a:rPr lang="en-US" dirty="0" smtClean="0">
                <a:solidFill>
                  <a:srgbClr val="FF0000"/>
                </a:solidFill>
              </a:rPr>
              <a:t>ystoscopy</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This is endoscopy of the urinary bladder via the urethra</a:t>
            </a:r>
          </a:p>
          <a:p>
            <a:r>
              <a:rPr lang="en-US" dirty="0" smtClean="0"/>
              <a:t>A cytoscope is used</a:t>
            </a:r>
          </a:p>
          <a:p>
            <a:r>
              <a:rPr lang="en-US" dirty="0" smtClean="0"/>
              <a:t>Diagnostic cystoscopy is carried out using local anaesthesia, GA is sometimes used for operative cystoscopic procedures.</a:t>
            </a:r>
          </a:p>
          <a:p>
            <a:r>
              <a:rPr lang="en-US" dirty="0" smtClean="0"/>
              <a:t>To enable clear visualization, sterile irrigation solution is instilled to distend the bladder and wash away any clots.</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127</a:t>
            </a:fld>
            <a:endParaRPr lang="en-US">
              <a:solidFill>
                <a:srgbClr val="E7DEC9">
                  <a:shade val="50000"/>
                  <a:satMod val="200000"/>
                </a:srgbClr>
              </a:solidFill>
            </a:endParaRPr>
          </a:p>
        </p:txBody>
      </p:sp>
    </p:spTree>
    <p:extLst>
      <p:ext uri="{BB962C8B-B14F-4D97-AF65-F5344CB8AC3E}">
        <p14:creationId xmlns:p14="http://schemas.microsoft.com/office/powerpoint/2010/main" val="301579392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a:buNone/>
            </a:pPr>
            <a:r>
              <a:rPr lang="en-US" b="1" i="1" dirty="0" smtClean="0"/>
              <a:t>Indications</a:t>
            </a:r>
          </a:p>
          <a:p>
            <a:pPr>
              <a:buFont typeface="Wingdings" pitchFamily="2" charset="2"/>
              <a:buChar char="ü"/>
            </a:pPr>
            <a:r>
              <a:rPr lang="en-US" dirty="0" smtClean="0"/>
              <a:t>Urinary tract infections</a:t>
            </a:r>
          </a:p>
          <a:p>
            <a:pPr>
              <a:buFont typeface="Wingdings" pitchFamily="2" charset="2"/>
              <a:buChar char="ü"/>
            </a:pPr>
            <a:r>
              <a:rPr lang="en-US" dirty="0" smtClean="0"/>
              <a:t>To assess the ureter and kidney pelvis</a:t>
            </a:r>
          </a:p>
          <a:p>
            <a:pPr>
              <a:buFont typeface="Wingdings" pitchFamily="2" charset="2"/>
              <a:buChar char="ü"/>
            </a:pPr>
            <a:r>
              <a:rPr lang="en-US" dirty="0" smtClean="0"/>
              <a:t>Haematuria </a:t>
            </a:r>
          </a:p>
          <a:p>
            <a:pPr>
              <a:buFont typeface="Wingdings" pitchFamily="2" charset="2"/>
              <a:buChar char="ü"/>
            </a:pPr>
            <a:r>
              <a:rPr lang="en-US" dirty="0" smtClean="0"/>
              <a:t>Incontinence( loss of bladder control)</a:t>
            </a:r>
          </a:p>
          <a:p>
            <a:pPr>
              <a:buFont typeface="Wingdings" pitchFamily="2" charset="2"/>
              <a:buChar char="ü"/>
            </a:pPr>
            <a:r>
              <a:rPr lang="en-US" dirty="0" smtClean="0"/>
              <a:t>Unusual cells found in urine sample</a:t>
            </a:r>
          </a:p>
          <a:p>
            <a:pPr>
              <a:buFont typeface="Wingdings" pitchFamily="2" charset="2"/>
              <a:buChar char="ü"/>
            </a:pPr>
            <a:r>
              <a:rPr lang="en-US" dirty="0" smtClean="0"/>
              <a:t>To remove renal calculi(kidney stones)</a:t>
            </a:r>
          </a:p>
          <a:p>
            <a:pPr>
              <a:buFont typeface="Wingdings" pitchFamily="2" charset="2"/>
              <a:buChar char="ü"/>
            </a:pPr>
            <a:r>
              <a:rPr lang="en-US" dirty="0" smtClean="0"/>
              <a:t>Urinary blockage E.g. prostate enlargement and stricture</a:t>
            </a:r>
          </a:p>
          <a:p>
            <a:pPr>
              <a:buFont typeface="Wingdings" pitchFamily="2" charset="2"/>
              <a:buChar char="ü"/>
            </a:pPr>
            <a:r>
              <a:rPr lang="en-US" dirty="0" smtClean="0"/>
              <a:t>Unusual growth, polyp, tumor or cancer and obtain biopsy</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128</a:t>
            </a:fld>
            <a:endParaRPr lang="en-US">
              <a:solidFill>
                <a:srgbClr val="E7DEC9">
                  <a:shade val="50000"/>
                  <a:satMod val="200000"/>
                </a:srgbClr>
              </a:solidFill>
            </a:endParaRPr>
          </a:p>
        </p:txBody>
      </p:sp>
    </p:spTree>
    <p:extLst>
      <p:ext uri="{BB962C8B-B14F-4D97-AF65-F5344CB8AC3E}">
        <p14:creationId xmlns:p14="http://schemas.microsoft.com/office/powerpoint/2010/main" val="15006072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85000" lnSpcReduction="20000"/>
          </a:bodyPr>
          <a:lstStyle/>
          <a:p>
            <a:pPr>
              <a:buNone/>
            </a:pPr>
            <a:r>
              <a:rPr lang="en-US" b="1" i="1" dirty="0" smtClean="0"/>
              <a:t>Patient preparation</a:t>
            </a:r>
          </a:p>
          <a:p>
            <a:r>
              <a:rPr lang="en-US" dirty="0" smtClean="0"/>
              <a:t>Explain the procedure to the patient</a:t>
            </a:r>
          </a:p>
          <a:p>
            <a:r>
              <a:rPr lang="en-US" dirty="0" smtClean="0"/>
              <a:t>Patient may take 1-2 glasses of water (or as instructed) before going for the examination</a:t>
            </a:r>
          </a:p>
          <a:p>
            <a:r>
              <a:rPr lang="en-US" dirty="0" smtClean="0"/>
              <a:t>They should not urinate for a sufficient period of time, such that they are able to urinate prior to the procedure</a:t>
            </a:r>
          </a:p>
          <a:p>
            <a:pPr>
              <a:buNone/>
            </a:pPr>
            <a:r>
              <a:rPr lang="en-US" b="1" i="1" u="sng" dirty="0" smtClean="0"/>
              <a:t>Procedure</a:t>
            </a:r>
          </a:p>
          <a:p>
            <a:pPr>
              <a:buFont typeface="Wingdings" pitchFamily="2" charset="2"/>
              <a:buChar char="ü"/>
            </a:pPr>
            <a:r>
              <a:rPr lang="en-US" dirty="0" smtClean="0"/>
              <a:t>Patient lies on their back(supine) with their knees slightly apart, they may also need to flex their knees  especially when doing rigid cystoscopy examination.</a:t>
            </a:r>
          </a:p>
          <a:p>
            <a:pPr>
              <a:buFont typeface="Wingdings" pitchFamily="2" charset="2"/>
              <a:buChar char="ü"/>
            </a:pPr>
            <a:r>
              <a:rPr lang="en-US" dirty="0" smtClean="0"/>
              <a:t>For flexible cystoscopy , </a:t>
            </a:r>
            <a:r>
              <a:rPr lang="en-US" b="1" dirty="0" smtClean="0"/>
              <a:t>local </a:t>
            </a:r>
            <a:r>
              <a:rPr lang="en-US" dirty="0" smtClean="0"/>
              <a:t>anaesthesia is used </a:t>
            </a:r>
          </a:p>
          <a:p>
            <a:pPr>
              <a:buFont typeface="Wingdings" pitchFamily="2" charset="2"/>
              <a:buChar char="ü"/>
            </a:pPr>
            <a:r>
              <a:rPr lang="en-US" dirty="0" smtClean="0"/>
              <a:t>Local anaesthesia is applied directly from a tube or needleless syringe into the urinary tract</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129</a:t>
            </a:fld>
            <a:endParaRPr lang="en-US">
              <a:solidFill>
                <a:srgbClr val="E7DEC9">
                  <a:shade val="50000"/>
                  <a:satMod val="200000"/>
                </a:srgbClr>
              </a:solidFill>
            </a:endParaRPr>
          </a:p>
        </p:txBody>
      </p:sp>
    </p:spTree>
    <p:extLst>
      <p:ext uri="{BB962C8B-B14F-4D97-AF65-F5344CB8AC3E}">
        <p14:creationId xmlns:p14="http://schemas.microsoft.com/office/powerpoint/2010/main" val="40127860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28600"/>
            <a:ext cx="7620000" cy="838200"/>
          </a:xfrm>
        </p:spPr>
        <p:txBody>
          <a:bodyPr>
            <a:normAutofit fontScale="90000"/>
          </a:bodyPr>
          <a:lstStyle/>
          <a:p>
            <a:r>
              <a:rPr lang="en-US" b="1" i="1" dirty="0" smtClean="0"/>
              <a:t/>
            </a:r>
            <a:br>
              <a:rPr lang="en-US" b="1" i="1" dirty="0" smtClean="0"/>
            </a:br>
            <a:r>
              <a:rPr lang="en-US" b="1" i="1" dirty="0" smtClean="0"/>
              <a:t>Indications</a:t>
            </a:r>
            <a:r>
              <a:rPr lang="en-US" b="1" i="1" dirty="0"/>
              <a:t/>
            </a:r>
            <a:br>
              <a:rPr lang="en-US" b="1" i="1" dirty="0"/>
            </a:br>
            <a:endParaRPr lang="en-US" dirty="0"/>
          </a:p>
        </p:txBody>
      </p:sp>
      <p:sp>
        <p:nvSpPr>
          <p:cNvPr id="3" name="Content Placeholder 2"/>
          <p:cNvSpPr>
            <a:spLocks noGrp="1"/>
          </p:cNvSpPr>
          <p:nvPr>
            <p:ph idx="1"/>
          </p:nvPr>
        </p:nvSpPr>
        <p:spPr>
          <a:xfrm>
            <a:off x="1066800" y="990600"/>
            <a:ext cx="7620000" cy="5334000"/>
          </a:xfrm>
        </p:spPr>
        <p:txBody>
          <a:bodyPr>
            <a:normAutofit fontScale="92500"/>
          </a:bodyPr>
          <a:lstStyle/>
          <a:p>
            <a:pPr marL="653796" indent="-571500">
              <a:buFont typeface="+mj-lt"/>
              <a:buAutoNum type="romanLcPeriod"/>
            </a:pPr>
            <a:r>
              <a:rPr lang="en-US" dirty="0" smtClean="0"/>
              <a:t>Alcoholic liver</a:t>
            </a:r>
          </a:p>
          <a:p>
            <a:pPr marL="653796" indent="-571500">
              <a:buFont typeface="+mj-lt"/>
              <a:buAutoNum type="romanLcPeriod"/>
            </a:pPr>
            <a:r>
              <a:rPr lang="en-US" dirty="0" smtClean="0"/>
              <a:t>Elevated liver enzymes of unknown origin</a:t>
            </a:r>
          </a:p>
          <a:p>
            <a:pPr marL="653796" indent="-571500">
              <a:buFont typeface="+mj-lt"/>
              <a:buAutoNum type="romanLcPeriod"/>
            </a:pPr>
            <a:r>
              <a:rPr lang="en-US" dirty="0" smtClean="0"/>
              <a:t>Jaundice and billiary tract obstruction</a:t>
            </a:r>
          </a:p>
          <a:p>
            <a:pPr marL="653796" indent="-571500">
              <a:buFont typeface="+mj-lt"/>
              <a:buAutoNum type="romanLcPeriod"/>
            </a:pPr>
            <a:r>
              <a:rPr lang="en-US" dirty="0" smtClean="0"/>
              <a:t>Hemochromatosis</a:t>
            </a:r>
          </a:p>
          <a:p>
            <a:pPr marL="653796" indent="-571500">
              <a:buFont typeface="+mj-lt"/>
              <a:buAutoNum type="romanLcPeriod"/>
            </a:pPr>
            <a:r>
              <a:rPr lang="en-US" dirty="0" smtClean="0"/>
              <a:t>Hepatomegally of undetermined cause</a:t>
            </a:r>
          </a:p>
          <a:p>
            <a:pPr marL="653796" indent="-571500">
              <a:buFont typeface="+mj-lt"/>
              <a:buAutoNum type="romanLcPeriod"/>
            </a:pPr>
            <a:r>
              <a:rPr lang="en-US" dirty="0" smtClean="0"/>
              <a:t>Autoimmune liver disease</a:t>
            </a:r>
          </a:p>
          <a:p>
            <a:pPr marL="653796" indent="-571500">
              <a:buFont typeface="+mj-lt"/>
              <a:buAutoNum type="romanLcPeriod"/>
            </a:pPr>
            <a:r>
              <a:rPr lang="en-US" dirty="0" smtClean="0"/>
              <a:t>Cancers of the liver and non cancerous tumor</a:t>
            </a:r>
          </a:p>
          <a:p>
            <a:pPr marL="653796" indent="-571500">
              <a:buFont typeface="+mj-lt"/>
              <a:buAutoNum type="romanLcPeriod"/>
            </a:pPr>
            <a:r>
              <a:rPr lang="en-US" dirty="0" smtClean="0"/>
              <a:t>Chronic viral hepatitis</a:t>
            </a:r>
          </a:p>
          <a:p>
            <a:pPr marL="653796" indent="-571500">
              <a:buFont typeface="+mj-lt"/>
              <a:buAutoNum type="romanLcPeriod"/>
            </a:pPr>
            <a:r>
              <a:rPr lang="en-US" dirty="0" smtClean="0"/>
              <a:t>Liver transplantation- to rule out rejection</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13</a:t>
            </a:fld>
            <a:endParaRPr lang="en-US"/>
          </a:p>
        </p:txBody>
      </p:sp>
    </p:spTree>
    <p:extLst>
      <p:ext uri="{BB962C8B-B14F-4D97-AF65-F5344CB8AC3E}">
        <p14:creationId xmlns:p14="http://schemas.microsoft.com/office/powerpoint/2010/main" val="2946852839"/>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10000"/>
          </a:bodyPr>
          <a:lstStyle/>
          <a:p>
            <a:r>
              <a:rPr lang="en-US" dirty="0" smtClean="0"/>
              <a:t>The doctor gently inserts the tip of the cytoscope into the urethra and slowly guide it up the bladder</a:t>
            </a:r>
          </a:p>
          <a:p>
            <a:r>
              <a:rPr lang="en-US" dirty="0" smtClean="0"/>
              <a:t>The procedure is more painful for men than women due to length and narrow diameter of the male urethra, relaxing pelvic muscles helps ease this pain </a:t>
            </a:r>
          </a:p>
          <a:p>
            <a:r>
              <a:rPr lang="en-US" dirty="0" smtClean="0"/>
              <a:t>A sterile liquid(water, saline, glycine solution) will flow through the cytoscope to slowly fill the bladder and stretch it so that there is a better and clear view of the bladder wall</a:t>
            </a:r>
          </a:p>
          <a:p>
            <a:r>
              <a:rPr lang="en-US" dirty="0" smtClean="0"/>
              <a:t>The procedure takes 15-20 minutes</a:t>
            </a:r>
          </a:p>
          <a:p>
            <a:r>
              <a:rPr lang="en-US" dirty="0" smtClean="0"/>
              <a:t>Flexible cystoscopy(just to look inside the bladder), Rigid cystoscopy(if you need treatment for a problem in the bladder).</a:t>
            </a:r>
          </a:p>
          <a:p>
            <a:pPr>
              <a:buNone/>
            </a:pP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130</a:t>
            </a:fld>
            <a:endParaRPr lang="en-US">
              <a:solidFill>
                <a:srgbClr val="E7DEC9">
                  <a:shade val="50000"/>
                  <a:satMod val="200000"/>
                </a:srgbClr>
              </a:solidFill>
            </a:endParaRPr>
          </a:p>
        </p:txBody>
      </p:sp>
    </p:spTree>
    <p:extLst>
      <p:ext uri="{BB962C8B-B14F-4D97-AF65-F5344CB8AC3E}">
        <p14:creationId xmlns:p14="http://schemas.microsoft.com/office/powerpoint/2010/main" val="226352186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pPr>
              <a:buNone/>
            </a:pPr>
            <a:r>
              <a:rPr lang="en-US" b="1" i="1" dirty="0" smtClean="0"/>
              <a:t>After procedure care</a:t>
            </a:r>
          </a:p>
          <a:p>
            <a:r>
              <a:rPr lang="en-US" dirty="0" smtClean="0"/>
              <a:t>Relief of expected discomfort </a:t>
            </a:r>
            <a:r>
              <a:rPr lang="en-US" dirty="0" err="1" smtClean="0"/>
              <a:t>i.e</a:t>
            </a:r>
            <a:r>
              <a:rPr lang="en-US" dirty="0" smtClean="0"/>
              <a:t> burning and frequency of </a:t>
            </a:r>
            <a:r>
              <a:rPr lang="en-US" dirty="0" err="1" smtClean="0"/>
              <a:t>micturation</a:t>
            </a:r>
            <a:r>
              <a:rPr lang="en-US" dirty="0" smtClean="0"/>
              <a:t> by encouraging patient to increase oral fluid intake</a:t>
            </a:r>
          </a:p>
          <a:p>
            <a:r>
              <a:rPr lang="en-US" dirty="0" smtClean="0"/>
              <a:t>Warm bath or compresses also relieves the  burning feeling</a:t>
            </a:r>
          </a:p>
          <a:p>
            <a:r>
              <a:rPr lang="en-US" dirty="0" smtClean="0"/>
              <a:t>Incase of blood tinged urine –relieve this by application of moist heat to the lower  abdomen</a:t>
            </a:r>
          </a:p>
          <a:p>
            <a:r>
              <a:rPr lang="en-US" dirty="0" smtClean="0"/>
              <a:t>Warm </a:t>
            </a:r>
            <a:r>
              <a:rPr lang="en-US" dirty="0" err="1" smtClean="0"/>
              <a:t>sitz</a:t>
            </a:r>
            <a:r>
              <a:rPr lang="en-US" dirty="0" smtClean="0"/>
              <a:t> bath are also recommended for urinary retention from edema</a:t>
            </a:r>
          </a:p>
          <a:p>
            <a:r>
              <a:rPr lang="en-US" dirty="0" smtClean="0"/>
              <a:t>An indwelling catheter may have to be inserted</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131</a:t>
            </a:fld>
            <a:endParaRPr lang="en-US">
              <a:solidFill>
                <a:srgbClr val="E7DEC9">
                  <a:shade val="50000"/>
                  <a:satMod val="200000"/>
                </a:srgbClr>
              </a:solidFill>
            </a:endParaRPr>
          </a:p>
        </p:txBody>
      </p:sp>
    </p:spTree>
    <p:extLst>
      <p:ext uri="{BB962C8B-B14F-4D97-AF65-F5344CB8AC3E}">
        <p14:creationId xmlns:p14="http://schemas.microsoft.com/office/powerpoint/2010/main" val="69530931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rgbClr val="FF0000"/>
          </a:solidFill>
        </p:spPr>
        <p:txBody>
          <a:bodyPr/>
          <a:lstStyle/>
          <a:p>
            <a:r>
              <a:rPr lang="en-US" dirty="0" smtClean="0"/>
              <a:t>Play video</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132</a:t>
            </a:fld>
            <a:endParaRPr lang="en-US">
              <a:solidFill>
                <a:srgbClr val="E7DEC9">
                  <a:shade val="50000"/>
                  <a:satMod val="200000"/>
                </a:srgbClr>
              </a:solidFill>
            </a:endParaRPr>
          </a:p>
        </p:txBody>
      </p:sp>
    </p:spTree>
    <p:extLst>
      <p:ext uri="{BB962C8B-B14F-4D97-AF65-F5344CB8AC3E}">
        <p14:creationId xmlns:p14="http://schemas.microsoft.com/office/powerpoint/2010/main" val="24933480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4"/>
          <p:cNvSpPr>
            <a:spLocks noGrp="1" noChangeArrowheads="1"/>
          </p:cNvSpPr>
          <p:nvPr>
            <p:ph type="ctrTitle"/>
          </p:nvPr>
        </p:nvSpPr>
        <p:spPr>
          <a:xfrm>
            <a:off x="1432560" y="385532"/>
            <a:ext cx="4716612" cy="1446550"/>
          </a:xfrm>
          <a:noFill/>
        </p:spPr>
        <p:txBody>
          <a:bodyPr wrap="none">
            <a:spAutoFit/>
          </a:bodyPr>
          <a:lstStyle/>
          <a:p>
            <a:r>
              <a:rPr lang="en-US" altLang="en-US" sz="4400" b="1" dirty="0" smtClean="0">
                <a:solidFill>
                  <a:srgbClr val="002060"/>
                </a:solidFill>
              </a:rPr>
              <a:t>COMPUTED </a:t>
            </a:r>
            <a:br>
              <a:rPr lang="en-US" altLang="en-US" sz="4400" b="1" dirty="0" smtClean="0">
                <a:solidFill>
                  <a:srgbClr val="002060"/>
                </a:solidFill>
              </a:rPr>
            </a:br>
            <a:r>
              <a:rPr lang="en-US" altLang="en-US" sz="4400" b="1" dirty="0" smtClean="0">
                <a:solidFill>
                  <a:srgbClr val="002060"/>
                </a:solidFill>
              </a:rPr>
              <a:t>TOMOGRAPHY </a:t>
            </a:r>
            <a:endParaRPr lang="ar-SA" altLang="en-US" sz="4400" dirty="0" smtClean="0">
              <a:solidFill>
                <a:srgbClr val="002060"/>
              </a:solidFill>
            </a:endParaRP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21486722-88DF-40E5-86A6-1399045B5A03}" type="slidenum">
              <a:rPr lang="ar-SA" smtClean="0">
                <a:solidFill>
                  <a:srgbClr val="000000"/>
                </a:solidFill>
              </a:rPr>
              <a:pPr>
                <a:defRPr/>
              </a:pPr>
              <a:t>133</a:t>
            </a:fld>
            <a:endParaRPr lang="en-US">
              <a:solidFill>
                <a:srgbClr val="000000"/>
              </a:solidFill>
            </a:endParaRPr>
          </a:p>
        </p:txBody>
      </p:sp>
    </p:spTree>
    <p:extLst>
      <p:ext uri="{BB962C8B-B14F-4D97-AF65-F5344CB8AC3E}">
        <p14:creationId xmlns:p14="http://schemas.microsoft.com/office/powerpoint/2010/main" val="282214762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idx="1"/>
          </p:nvPr>
        </p:nvSpPr>
        <p:spPr/>
        <p:txBody>
          <a:bodyPr/>
          <a:lstStyle/>
          <a:p>
            <a:pPr algn="l" rtl="0" eaLnBrk="1" hangingPunct="1"/>
            <a:r>
              <a:rPr lang="en-US" altLang="en-US" dirty="0" smtClean="0"/>
              <a:t>Computed tomography (or computerized axial tomography) is an examination that uses X-ray and computer to obtain a cross-sectional image of the human body.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134</a:t>
            </a:fld>
            <a:endParaRPr lang="en-US">
              <a:solidFill>
                <a:srgbClr val="000000"/>
              </a:solidFill>
            </a:endParaRPr>
          </a:p>
        </p:txBody>
      </p:sp>
      <p:sp>
        <p:nvSpPr>
          <p:cNvPr id="5123"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813414525"/>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p:cNvSpPr>
            <a:spLocks noGrp="1" noChangeArrowheads="1"/>
          </p:cNvSpPr>
          <p:nvPr>
            <p:ph idx="1"/>
          </p:nvPr>
        </p:nvSpPr>
        <p:spPr>
          <a:xfrm>
            <a:off x="1066800" y="1905000"/>
            <a:ext cx="7772400" cy="3886200"/>
          </a:xfrm>
        </p:spPr>
        <p:txBody>
          <a:bodyPr>
            <a:normAutofit lnSpcReduction="10000"/>
          </a:bodyPr>
          <a:lstStyle/>
          <a:p>
            <a:pPr algn="l" rtl="0" eaLnBrk="1" hangingPunct="1">
              <a:lnSpc>
                <a:spcPct val="90000"/>
              </a:lnSpc>
            </a:pPr>
            <a:r>
              <a:rPr lang="en-US" altLang="en-US" sz="2400" dirty="0" smtClean="0"/>
              <a:t>When X-rays are irradiated on the human body, some of the rays are absorbed and some pass through the body to produce an image. </a:t>
            </a:r>
          </a:p>
          <a:p>
            <a:pPr algn="l" rtl="0" eaLnBrk="1" hangingPunct="1">
              <a:lnSpc>
                <a:spcPct val="90000"/>
              </a:lnSpc>
            </a:pPr>
            <a:r>
              <a:rPr lang="en-US" altLang="en-US" sz="2400" dirty="0" smtClean="0"/>
              <a:t>In plain X-ray imaging, the film directly absorbs penetrated X-rays. In CAT scanning, an electronic device called a "detector array" absorbs the penetrated X-rays, measures the X-ray amount, and transmits the data to a computer system. </a:t>
            </a:r>
          </a:p>
          <a:p>
            <a:pPr algn="l" rtl="0" eaLnBrk="1" hangingPunct="1">
              <a:lnSpc>
                <a:spcPct val="90000"/>
              </a:lnSpc>
            </a:pPr>
            <a:r>
              <a:rPr lang="en-US" altLang="en-US" sz="2400" dirty="0" smtClean="0"/>
              <a:t>A sophisticated computer system, in turn, calculates and analyzes data from each detector in each level, and finally reconstructs multiple, two-dimensional, cross-sectional images.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135</a:t>
            </a:fld>
            <a:endParaRPr lang="en-US">
              <a:solidFill>
                <a:srgbClr val="000000"/>
              </a:solidFill>
            </a:endParaRPr>
          </a:p>
        </p:txBody>
      </p:sp>
      <p:sp>
        <p:nvSpPr>
          <p:cNvPr id="6147"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1805423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descr="ct_imagi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533400" y="381000"/>
            <a:ext cx="8077200" cy="5686425"/>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136</a:t>
            </a:fld>
            <a:endParaRPr lang="en-US">
              <a:solidFill>
                <a:srgbClr val="000000"/>
              </a:solidFill>
            </a:endParaRPr>
          </a:p>
        </p:txBody>
      </p:sp>
    </p:spTree>
    <p:extLst>
      <p:ext uri="{BB962C8B-B14F-4D97-AF65-F5344CB8AC3E}">
        <p14:creationId xmlns:p14="http://schemas.microsoft.com/office/powerpoint/2010/main" val="414150932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 role:</a:t>
            </a:r>
            <a:endParaRPr lang="en-US" dirty="0"/>
          </a:p>
        </p:txBody>
      </p:sp>
      <p:sp>
        <p:nvSpPr>
          <p:cNvPr id="3" name="Content Placeholder 2"/>
          <p:cNvSpPr>
            <a:spLocks noGrp="1"/>
          </p:cNvSpPr>
          <p:nvPr>
            <p:ph idx="1"/>
          </p:nvPr>
        </p:nvSpPr>
        <p:spPr/>
        <p:txBody>
          <a:bodyPr>
            <a:noAutofit/>
          </a:bodyPr>
          <a:lstStyle/>
          <a:p>
            <a:pPr marL="82296" indent="0">
              <a:buNone/>
            </a:pPr>
            <a:r>
              <a:rPr lang="en-US" sz="1800" b="1" dirty="0" smtClean="0"/>
              <a:t>Before procedure:</a:t>
            </a:r>
          </a:p>
          <a:p>
            <a:r>
              <a:rPr lang="en-US" sz="1800" dirty="0" smtClean="0"/>
              <a:t>Obtain informed consent</a:t>
            </a:r>
          </a:p>
          <a:p>
            <a:r>
              <a:rPr lang="en-US" sz="1800" dirty="0" smtClean="0"/>
              <a:t>Look for allergies: to iodine or shellfish</a:t>
            </a:r>
          </a:p>
          <a:p>
            <a:r>
              <a:rPr lang="en-US" sz="1800" dirty="0" smtClean="0"/>
              <a:t>Obtain health history: recent illness, medical conditions, current medications.</a:t>
            </a:r>
          </a:p>
          <a:p>
            <a:r>
              <a:rPr lang="en-US" sz="1800" dirty="0" smtClean="0"/>
              <a:t>NPO status: not to eat or drink prior procedure especially if contrast media will be used.</a:t>
            </a:r>
          </a:p>
          <a:p>
            <a:r>
              <a:rPr lang="en-US" sz="1800" dirty="0" smtClean="0"/>
              <a:t>Dressing up: wear comfortable, loose fitting clothing.</a:t>
            </a:r>
          </a:p>
          <a:p>
            <a:r>
              <a:rPr lang="en-US" sz="1800" dirty="0" smtClean="0"/>
              <a:t>Information about contrast medium: inform there will be mild pain from needle puncture and flushed sensation while injecting the medium I.V.</a:t>
            </a:r>
          </a:p>
          <a:p>
            <a:r>
              <a:rPr lang="en-US" sz="1800" dirty="0" smtClean="0"/>
              <a:t>Instruct patient to remain still during procedure but should report itching, D.I.B., dysphagia, nausea and vomiting, dizziness and headache.</a:t>
            </a:r>
          </a:p>
          <a:p>
            <a:r>
              <a:rPr lang="en-US" sz="1800" dirty="0" smtClean="0"/>
              <a:t>Inform patient duration of the procedure: 5minutes to 1 hour depending on type of CT scan</a:t>
            </a:r>
          </a:p>
          <a:p>
            <a:r>
              <a:rPr lang="en-US" sz="1800" dirty="0" smtClean="0"/>
              <a:t>Remove all jewelry and dentures.</a:t>
            </a:r>
          </a:p>
          <a:p>
            <a:r>
              <a:rPr lang="en-US" sz="1800" dirty="0" smtClean="0"/>
              <a:t>Vital signs</a:t>
            </a:r>
            <a:endParaRPr lang="en-US" sz="1800"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137</a:t>
            </a:fld>
            <a:endParaRPr lang="en-US">
              <a:solidFill>
                <a:srgbClr val="E7DEC9">
                  <a:shade val="50000"/>
                  <a:satMod val="200000"/>
                </a:srgbClr>
              </a:solidFill>
            </a:endParaRPr>
          </a:p>
        </p:txBody>
      </p:sp>
    </p:spTree>
    <p:extLst>
      <p:ext uri="{BB962C8B-B14F-4D97-AF65-F5344CB8AC3E}">
        <p14:creationId xmlns:p14="http://schemas.microsoft.com/office/powerpoint/2010/main" val="389079389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 role:</a:t>
            </a:r>
            <a:endParaRPr lang="en-US" dirty="0"/>
          </a:p>
        </p:txBody>
      </p:sp>
      <p:sp>
        <p:nvSpPr>
          <p:cNvPr id="3" name="Content Placeholder 2"/>
          <p:cNvSpPr>
            <a:spLocks noGrp="1"/>
          </p:cNvSpPr>
          <p:nvPr>
            <p:ph idx="1"/>
          </p:nvPr>
        </p:nvSpPr>
        <p:spPr/>
        <p:txBody>
          <a:bodyPr/>
          <a:lstStyle/>
          <a:p>
            <a:pPr marL="82296" indent="0">
              <a:buNone/>
            </a:pPr>
            <a:r>
              <a:rPr lang="en-US" b="1" dirty="0" smtClean="0"/>
              <a:t>After procedure:</a:t>
            </a:r>
          </a:p>
          <a:p>
            <a:r>
              <a:rPr lang="en-US" dirty="0" smtClean="0"/>
              <a:t>Diet as usual: resume diet and activities as usual</a:t>
            </a:r>
          </a:p>
          <a:p>
            <a:r>
              <a:rPr lang="en-US" dirty="0" smtClean="0"/>
              <a:t>Fluid intake: increase fluid intake if contrast was given to promote excretion of dye.</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138</a:t>
            </a:fld>
            <a:endParaRPr lang="en-US">
              <a:solidFill>
                <a:srgbClr val="E7DEC9">
                  <a:shade val="50000"/>
                  <a:satMod val="200000"/>
                </a:srgbClr>
              </a:solidFill>
            </a:endParaRPr>
          </a:p>
        </p:txBody>
      </p:sp>
    </p:spTree>
    <p:extLst>
      <p:ext uri="{BB962C8B-B14F-4D97-AF65-F5344CB8AC3E}">
        <p14:creationId xmlns:p14="http://schemas.microsoft.com/office/powerpoint/2010/main" val="3739803414"/>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Contraindications: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Pregnant patient</a:t>
            </a:r>
          </a:p>
          <a:p>
            <a:r>
              <a:rPr lang="en-US" dirty="0" smtClean="0"/>
              <a:t>Known iodine allergy</a:t>
            </a:r>
          </a:p>
          <a:p>
            <a:r>
              <a:rPr lang="en-US" dirty="0" smtClean="0"/>
              <a:t>Patients with claustrophobia</a:t>
            </a:r>
          </a:p>
          <a:p>
            <a:r>
              <a:rPr lang="en-US" dirty="0" smtClean="0"/>
              <a:t>Patients with renal impairment, unless benefits outweigh the risks.</a:t>
            </a:r>
          </a:p>
          <a:p>
            <a:r>
              <a:rPr lang="en-US" dirty="0" smtClean="0"/>
              <a:t>Patients with hyperthyroidism or toxic goiter</a:t>
            </a:r>
          </a:p>
          <a:p>
            <a:r>
              <a:rPr lang="en-US" dirty="0" smtClean="0"/>
              <a:t>Patients with complications after previous contrast administration</a:t>
            </a:r>
          </a:p>
          <a:p>
            <a:r>
              <a:rPr lang="en-US" dirty="0" smtClean="0"/>
              <a:t>Patients with severe obesity</a:t>
            </a:r>
          </a:p>
          <a:p>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139</a:t>
            </a:fld>
            <a:endParaRPr lang="en-US">
              <a:solidFill>
                <a:srgbClr val="E7DEC9">
                  <a:shade val="50000"/>
                  <a:satMod val="200000"/>
                </a:srgbClr>
              </a:solidFill>
            </a:endParaRPr>
          </a:p>
        </p:txBody>
      </p:sp>
    </p:spTree>
    <p:extLst>
      <p:ext uri="{BB962C8B-B14F-4D97-AF65-F5344CB8AC3E}">
        <p14:creationId xmlns:p14="http://schemas.microsoft.com/office/powerpoint/2010/main" val="2724663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620000" cy="609600"/>
          </a:xfrm>
        </p:spPr>
        <p:txBody>
          <a:bodyPr>
            <a:normAutofit fontScale="90000"/>
          </a:bodyPr>
          <a:lstStyle/>
          <a:p>
            <a:r>
              <a:rPr lang="en-US" b="1" dirty="0" smtClean="0"/>
              <a:t/>
            </a:r>
            <a:br>
              <a:rPr lang="en-US" b="1" dirty="0" smtClean="0"/>
            </a:br>
            <a:r>
              <a:rPr lang="en-US" b="1" dirty="0" smtClean="0"/>
              <a:t>Procedure</a:t>
            </a:r>
            <a:r>
              <a:rPr lang="en-US" b="1" dirty="0"/>
              <a:t/>
            </a:r>
            <a:br>
              <a:rPr lang="en-US" b="1" dirty="0"/>
            </a:br>
            <a:endParaRPr lang="en-US" dirty="0"/>
          </a:p>
        </p:txBody>
      </p:sp>
      <p:sp>
        <p:nvSpPr>
          <p:cNvPr id="3" name="Content Placeholder 2"/>
          <p:cNvSpPr>
            <a:spLocks noGrp="1"/>
          </p:cNvSpPr>
          <p:nvPr>
            <p:ph idx="1"/>
          </p:nvPr>
        </p:nvSpPr>
        <p:spPr>
          <a:xfrm>
            <a:off x="1066800" y="914400"/>
            <a:ext cx="7620000" cy="5410200"/>
          </a:xfrm>
        </p:spPr>
        <p:txBody>
          <a:bodyPr>
            <a:normAutofit fontScale="92500" lnSpcReduction="20000"/>
          </a:bodyPr>
          <a:lstStyle/>
          <a:p>
            <a:pPr>
              <a:buNone/>
            </a:pPr>
            <a:r>
              <a:rPr lang="en-US" b="1" i="1" dirty="0" smtClean="0"/>
              <a:t>Requirements on trolley:</a:t>
            </a:r>
          </a:p>
          <a:p>
            <a:pPr>
              <a:buNone/>
            </a:pPr>
            <a:r>
              <a:rPr lang="en-US" dirty="0" smtClean="0"/>
              <a:t>As for bone marrow biopsy with addition of the following</a:t>
            </a:r>
          </a:p>
          <a:p>
            <a:pPr>
              <a:buFont typeface="Arial" pitchFamily="34" charset="0"/>
              <a:buChar char="•"/>
            </a:pPr>
            <a:r>
              <a:rPr lang="en-US" dirty="0" smtClean="0"/>
              <a:t>Scalpel or blade</a:t>
            </a:r>
          </a:p>
          <a:p>
            <a:pPr>
              <a:buFont typeface="Arial" pitchFamily="34" charset="0"/>
              <a:buChar char="•"/>
            </a:pPr>
            <a:r>
              <a:rPr lang="en-US" dirty="0" smtClean="0"/>
              <a:t>Specimen jar</a:t>
            </a:r>
          </a:p>
          <a:p>
            <a:pPr>
              <a:buFont typeface="Arial" pitchFamily="34" charset="0"/>
              <a:buChar char="•"/>
            </a:pPr>
            <a:r>
              <a:rPr lang="en-US" b="1" dirty="0" smtClean="0"/>
              <a:t>Menghini</a:t>
            </a:r>
            <a:r>
              <a:rPr lang="en-US" dirty="0" smtClean="0"/>
              <a:t> liver biopsy needle</a:t>
            </a:r>
          </a:p>
          <a:p>
            <a:pPr>
              <a:buNone/>
            </a:pPr>
            <a:r>
              <a:rPr lang="en-US" b="1" i="1" dirty="0" smtClean="0"/>
              <a:t>Preparation</a:t>
            </a:r>
          </a:p>
          <a:p>
            <a:pPr marL="514350" indent="-514350">
              <a:buFont typeface="+mj-lt"/>
              <a:buAutoNum type="alphaLcParenR"/>
            </a:pPr>
            <a:r>
              <a:rPr lang="en-US" dirty="0" smtClean="0"/>
              <a:t>Ascertain the results of coagulation tests- prothrombin time, partial thromboplastin time, and platelet count</a:t>
            </a:r>
          </a:p>
          <a:p>
            <a:pPr marL="514350" indent="-514350">
              <a:buFont typeface="+mj-lt"/>
              <a:buAutoNum type="alphaLcParenR"/>
            </a:pPr>
            <a:r>
              <a:rPr lang="en-US" dirty="0" smtClean="0"/>
              <a:t>Check for signed consent- confirm that informed consent has been provided</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14</a:t>
            </a:fld>
            <a:endParaRPr lang="en-US"/>
          </a:p>
        </p:txBody>
      </p:sp>
    </p:spTree>
    <p:extLst>
      <p:ext uri="{BB962C8B-B14F-4D97-AF65-F5344CB8AC3E}">
        <p14:creationId xmlns:p14="http://schemas.microsoft.com/office/powerpoint/2010/main" val="796263757"/>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5" descr="ctScan023"/>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09600" y="1905000"/>
            <a:ext cx="3851275" cy="3878263"/>
          </a:xfrm>
          <a:noFill/>
        </p:spPr>
      </p:pic>
      <p:pic>
        <p:nvPicPr>
          <p:cNvPr id="8195" name="Picture 8" descr="ctScan026"/>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4724400" y="2133600"/>
            <a:ext cx="3843338" cy="35052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B63A5C8B-2DA0-4CDB-BB58-F0BB5E5B7979}" type="slidenum">
              <a:rPr lang="ar-SA" smtClean="0">
                <a:solidFill>
                  <a:srgbClr val="000000"/>
                </a:solidFill>
              </a:rPr>
              <a:pPr>
                <a:defRPr/>
              </a:pPr>
              <a:t>140</a:t>
            </a:fld>
            <a:endParaRPr lang="en-US">
              <a:solidFill>
                <a:srgbClr val="000000"/>
              </a:solidFill>
            </a:endParaRPr>
          </a:p>
        </p:txBody>
      </p:sp>
      <p:sp>
        <p:nvSpPr>
          <p:cNvPr id="8196" name="Rectangle 5"/>
          <p:cNvSpPr>
            <a:spLocks noChangeArrowheads="1"/>
          </p:cNvSpPr>
          <p:nvPr/>
        </p:nvSpPr>
        <p:spPr bwMode="auto">
          <a:xfrm>
            <a:off x="5791200" y="5867400"/>
            <a:ext cx="22113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en-US" altLang="en-US" b="1">
                <a:solidFill>
                  <a:srgbClr val="336666"/>
                </a:solidFill>
              </a:rPr>
              <a:t>Operation console</a:t>
            </a:r>
            <a:endParaRPr lang="en-US" altLang="en-US">
              <a:solidFill>
                <a:srgbClr val="336666"/>
              </a:solidFill>
            </a:endParaRPr>
          </a:p>
        </p:txBody>
      </p:sp>
      <p:sp>
        <p:nvSpPr>
          <p:cNvPr id="8197" name="Rectangle 6"/>
          <p:cNvSpPr>
            <a:spLocks noChangeArrowheads="1"/>
          </p:cNvSpPr>
          <p:nvPr/>
        </p:nvSpPr>
        <p:spPr bwMode="auto">
          <a:xfrm>
            <a:off x="1600200" y="5791200"/>
            <a:ext cx="20526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en-US" altLang="en-US" b="1">
                <a:solidFill>
                  <a:srgbClr val="336666"/>
                </a:solidFill>
              </a:rPr>
              <a:t>Gantry and Table</a:t>
            </a:r>
            <a:endParaRPr lang="en-US" altLang="en-US">
              <a:solidFill>
                <a:srgbClr val="336666"/>
              </a:solidFill>
            </a:endParaRPr>
          </a:p>
        </p:txBody>
      </p:sp>
      <p:sp>
        <p:nvSpPr>
          <p:cNvPr id="8198" name="Rectangle 7"/>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154359980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1" descr="ctScan016"/>
          <p:cNvPicPr>
            <a:picLocks noGrp="1" noChangeAspect="1" noChangeArrowheads="1"/>
          </p:cNvPicPr>
          <p:nvPr>
            <p:ph/>
          </p:nvPr>
        </p:nvPicPr>
        <p:blipFill>
          <a:blip r:embed="rId3">
            <a:extLst>
              <a:ext uri="{28A0092B-C50C-407E-A947-70E740481C1C}">
                <a14:useLocalDpi xmlns:a14="http://schemas.microsoft.com/office/drawing/2010/main" val="0"/>
              </a:ext>
            </a:extLst>
          </a:blip>
          <a:stretch>
            <a:fillRect/>
          </a:stretch>
        </p:blipFill>
        <p:spPr>
          <a:xfrm>
            <a:off x="3419475" y="2114550"/>
            <a:ext cx="2381250" cy="22479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8C739A21-6986-48EC-9616-988DD51D011A}" type="slidenum">
              <a:rPr lang="ar-SA" smtClean="0">
                <a:solidFill>
                  <a:srgbClr val="000000"/>
                </a:solidFill>
              </a:rPr>
              <a:pPr>
                <a:defRPr/>
              </a:pPr>
              <a:t>141</a:t>
            </a:fld>
            <a:endParaRPr lang="en-US">
              <a:solidFill>
                <a:srgbClr val="000000"/>
              </a:solidFill>
            </a:endParaRPr>
          </a:p>
        </p:txBody>
      </p:sp>
      <p:sp>
        <p:nvSpPr>
          <p:cNvPr id="9219" name="Rectangle 6"/>
          <p:cNvSpPr>
            <a:spLocks noChangeArrowheads="1"/>
          </p:cNvSpPr>
          <p:nvPr/>
        </p:nvSpPr>
        <p:spPr bwMode="auto">
          <a:xfrm>
            <a:off x="-612775" y="204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p>
            <a:pPr algn="r" rtl="1" fontAlgn="base">
              <a:spcBef>
                <a:spcPct val="0"/>
              </a:spcBef>
              <a:spcAft>
                <a:spcPct val="0"/>
              </a:spcAft>
            </a:pPr>
            <a:endParaRPr lang="ar-SA" altLang="en-US">
              <a:solidFill>
                <a:srgbClr val="000000"/>
              </a:solidFill>
            </a:endParaRPr>
          </a:p>
        </p:txBody>
      </p:sp>
      <p:pic>
        <p:nvPicPr>
          <p:cNvPr id="9220" name="Picture 8" descr="ctScan0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981200"/>
            <a:ext cx="3810000" cy="347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Rectangle 6"/>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329067542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4" descr="ct2"/>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685800" y="1752600"/>
            <a:ext cx="3600450" cy="3600450"/>
          </a:xfrm>
          <a:noFill/>
        </p:spPr>
      </p:pic>
      <p:pic>
        <p:nvPicPr>
          <p:cNvPr id="10243" name="Picture 6" descr="ct3"/>
          <p:cNvPicPr>
            <a:picLocks noGrp="1" noChangeAspect="1" noChangeArrowheads="1"/>
          </p:cNvPicPr>
          <p:nvPr>
            <p:ph sz="quarter" idx="2"/>
          </p:nvPr>
        </p:nvPicPr>
        <p:blipFill>
          <a:blip r:embed="rId4">
            <a:extLst>
              <a:ext uri="{28A0092B-C50C-407E-A947-70E740481C1C}">
                <a14:useLocalDpi xmlns:a14="http://schemas.microsoft.com/office/drawing/2010/main" val="0"/>
              </a:ext>
            </a:extLst>
          </a:blip>
          <a:stretch>
            <a:fillRect/>
          </a:stretch>
        </p:blipFill>
        <p:spPr>
          <a:xfrm>
            <a:off x="5619750" y="1924050"/>
            <a:ext cx="1905000" cy="19050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994AA980-6198-423E-8974-F56BB8A466D4}" type="slidenum">
              <a:rPr lang="ar-SA" smtClean="0">
                <a:solidFill>
                  <a:srgbClr val="000000"/>
                </a:solidFill>
              </a:rPr>
              <a:pPr>
                <a:defRPr/>
              </a:pPr>
              <a:t>142</a:t>
            </a:fld>
            <a:endParaRPr lang="en-US">
              <a:solidFill>
                <a:srgbClr val="000000"/>
              </a:solidFill>
            </a:endParaRPr>
          </a:p>
        </p:txBody>
      </p:sp>
      <p:sp>
        <p:nvSpPr>
          <p:cNvPr id="10244" name="Rectangle 7"/>
          <p:cNvSpPr>
            <a:spLocks noChangeArrowheads="1"/>
          </p:cNvSpPr>
          <p:nvPr/>
        </p:nvSpPr>
        <p:spPr bwMode="auto">
          <a:xfrm>
            <a:off x="6019800" y="5638800"/>
            <a:ext cx="12493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en-US" altLang="en-US" b="1">
                <a:solidFill>
                  <a:srgbClr val="336666"/>
                </a:solidFill>
              </a:rPr>
              <a:t>Head first</a:t>
            </a:r>
            <a:endParaRPr lang="en-US" altLang="en-US">
              <a:solidFill>
                <a:srgbClr val="336666"/>
              </a:solidFill>
            </a:endParaRPr>
          </a:p>
        </p:txBody>
      </p:sp>
      <p:sp>
        <p:nvSpPr>
          <p:cNvPr id="10245" name="Rectangle 8"/>
          <p:cNvSpPr>
            <a:spLocks noChangeArrowheads="1"/>
          </p:cNvSpPr>
          <p:nvPr/>
        </p:nvSpPr>
        <p:spPr bwMode="auto">
          <a:xfrm>
            <a:off x="1905000" y="5638800"/>
            <a:ext cx="12239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spcBef>
                <a:spcPct val="0"/>
              </a:spcBef>
              <a:spcAft>
                <a:spcPct val="0"/>
              </a:spcAft>
            </a:pPr>
            <a:r>
              <a:rPr lang="en-US" altLang="en-US" b="1">
                <a:solidFill>
                  <a:srgbClr val="336666"/>
                </a:solidFill>
              </a:rPr>
              <a:t>Feet  first</a:t>
            </a:r>
            <a:endParaRPr lang="en-US" altLang="en-US">
              <a:solidFill>
                <a:srgbClr val="336666"/>
              </a:solidFill>
            </a:endParaRPr>
          </a:p>
        </p:txBody>
      </p:sp>
      <p:sp>
        <p:nvSpPr>
          <p:cNvPr id="10246" name="Rectangle 9"/>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153512728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idx="1"/>
          </p:nvPr>
        </p:nvSpPr>
        <p:spPr>
          <a:xfrm>
            <a:off x="1143000" y="1676400"/>
            <a:ext cx="7467600" cy="4648200"/>
          </a:xfrm>
        </p:spPr>
        <p:txBody>
          <a:bodyPr/>
          <a:lstStyle/>
          <a:p>
            <a:pPr algn="l" rtl="0" eaLnBrk="1" hangingPunct="1">
              <a:buFont typeface="Wingdings" pitchFamily="2" charset="2"/>
              <a:buNone/>
            </a:pPr>
            <a:r>
              <a:rPr lang="en-US" altLang="en-US" sz="3200" b="1" dirty="0" smtClean="0">
                <a:solidFill>
                  <a:schemeClr val="tx2"/>
                </a:solidFill>
              </a:rPr>
              <a:t>Risks</a:t>
            </a:r>
            <a:endParaRPr lang="en-US" altLang="en-US" sz="3200" dirty="0" smtClean="0">
              <a:solidFill>
                <a:schemeClr val="tx2"/>
              </a:solidFill>
            </a:endParaRPr>
          </a:p>
          <a:p>
            <a:pPr algn="l" rtl="0" eaLnBrk="1" hangingPunct="1"/>
            <a:r>
              <a:rPr lang="en-US" altLang="en-US" sz="2800" dirty="0" smtClean="0"/>
              <a:t>Iodine is the usual contrast dye. Some patients are allergic to iodine and may experience a reaction that may include    </a:t>
            </a:r>
            <a:r>
              <a:rPr lang="en-US" altLang="en-US" sz="2800" dirty="0" smtClean="0">
                <a:hlinkClick r:id="rId3"/>
              </a:rPr>
              <a:t>nausea</a:t>
            </a:r>
            <a:r>
              <a:rPr lang="en-US" altLang="en-US" sz="2800" dirty="0" smtClean="0"/>
              <a:t>, </a:t>
            </a:r>
            <a:r>
              <a:rPr lang="en-US" altLang="en-US" sz="2800" dirty="0" smtClean="0">
                <a:hlinkClick r:id="rId4"/>
              </a:rPr>
              <a:t>breathing difficulty</a:t>
            </a:r>
            <a:r>
              <a:rPr lang="en-US" altLang="en-US" sz="2800" dirty="0" smtClean="0"/>
              <a:t>, or other symptoms.</a:t>
            </a:r>
          </a:p>
          <a:p>
            <a:pPr algn="l" rtl="0" eaLnBrk="1" hangingPunct="1"/>
            <a:r>
              <a:rPr lang="en-US" altLang="en-US" sz="2800" dirty="0" smtClean="0"/>
              <a:t>The amount of radiation used during a CT procedure is considered minimal; therefore, the risk for radiation exposure is very low.</a:t>
            </a:r>
          </a:p>
          <a:p>
            <a:pPr algn="l" rtl="0" eaLnBrk="1" hangingPunct="1"/>
            <a:r>
              <a:rPr lang="en-US" altLang="en-US" sz="2800" dirty="0" smtClean="0"/>
              <a:t>Radiation exposure during pregnancy may lead to birth defects.</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143</a:t>
            </a:fld>
            <a:endParaRPr lang="en-US">
              <a:solidFill>
                <a:srgbClr val="000000"/>
              </a:solidFill>
            </a:endParaRPr>
          </a:p>
        </p:txBody>
      </p:sp>
      <p:sp>
        <p:nvSpPr>
          <p:cNvPr id="11267"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153025269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762000" y="304800"/>
            <a:ext cx="7696200" cy="1143000"/>
          </a:xfrm>
        </p:spPr>
        <p:txBody>
          <a:bodyPr/>
          <a:lstStyle/>
          <a:p>
            <a:pPr rtl="0" eaLnBrk="1" hangingPunct="1"/>
            <a:r>
              <a:rPr lang="en-US" altLang="en-US" smtClean="0"/>
              <a:t>Before the Procedure </a:t>
            </a:r>
          </a:p>
        </p:txBody>
      </p:sp>
      <p:sp>
        <p:nvSpPr>
          <p:cNvPr id="12291" name="Rectangle 3"/>
          <p:cNvSpPr>
            <a:spLocks noGrp="1" noChangeArrowheads="1"/>
          </p:cNvSpPr>
          <p:nvPr>
            <p:ph idx="1"/>
          </p:nvPr>
        </p:nvSpPr>
        <p:spPr>
          <a:xfrm>
            <a:off x="990600" y="1676400"/>
            <a:ext cx="7772400" cy="4648200"/>
          </a:xfrm>
        </p:spPr>
        <p:txBody>
          <a:bodyPr/>
          <a:lstStyle/>
          <a:p>
            <a:pPr algn="l" rtl="0" eaLnBrk="1" hangingPunct="1"/>
            <a:r>
              <a:rPr lang="en-US" altLang="en-US" sz="2700" dirty="0" smtClean="0"/>
              <a:t>Explain the procedure to the patient. </a:t>
            </a:r>
          </a:p>
          <a:p>
            <a:pPr algn="l" rtl="0" eaLnBrk="1" hangingPunct="1"/>
            <a:r>
              <a:rPr lang="en-US" altLang="en-US" sz="2700" dirty="0" smtClean="0"/>
              <a:t>If the procedure involves the use of contrast dye, consent should be signed from the patient.  </a:t>
            </a:r>
          </a:p>
          <a:p>
            <a:pPr algn="l" rtl="0" eaLnBrk="1" hangingPunct="1"/>
            <a:r>
              <a:rPr lang="en-US" altLang="en-US" sz="2700" dirty="0" smtClean="0"/>
              <a:t>Ask the patient if he has ever had a reaction to any contrast media. </a:t>
            </a:r>
          </a:p>
          <a:p>
            <a:pPr algn="l" rtl="0" eaLnBrk="1" hangingPunct="1"/>
            <a:r>
              <a:rPr lang="en-US" altLang="en-US" sz="2700" dirty="0" smtClean="0"/>
              <a:t>Generally, there is no fasting requirement prior to a CT scan, unless a contrast media is to be used. (</a:t>
            </a:r>
            <a:r>
              <a:rPr lang="en-US" altLang="en-US" sz="2700" b="1" dirty="0" smtClean="0">
                <a:solidFill>
                  <a:schemeClr val="tx2"/>
                </a:solidFill>
              </a:rPr>
              <a:t>abdomen and pelvis need fasting and cleaning the colon – iv contrast need fasting 4 hours before the examination</a:t>
            </a:r>
            <a:r>
              <a:rPr lang="en-US" altLang="en-US" sz="2700" dirty="0" smtClean="0"/>
              <a:t>).</a:t>
            </a:r>
          </a:p>
          <a:p>
            <a:pPr algn="l" rtl="0" eaLnBrk="1" hangingPunct="1"/>
            <a:endParaRPr lang="en-US" altLang="en-US" sz="2700" dirty="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144</a:t>
            </a:fld>
            <a:endParaRPr lang="en-US">
              <a:solidFill>
                <a:srgbClr val="000000"/>
              </a:solidFill>
            </a:endParaRPr>
          </a:p>
        </p:txBody>
      </p:sp>
    </p:spTree>
    <p:extLst>
      <p:ext uri="{BB962C8B-B14F-4D97-AF65-F5344CB8AC3E}">
        <p14:creationId xmlns:p14="http://schemas.microsoft.com/office/powerpoint/2010/main" val="229369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rtl="0" eaLnBrk="1" hangingPunct="1"/>
            <a:r>
              <a:rPr lang="en-US" altLang="en-US" smtClean="0"/>
              <a:t>CAT scan examination </a:t>
            </a:r>
          </a:p>
        </p:txBody>
      </p:sp>
      <p:sp>
        <p:nvSpPr>
          <p:cNvPr id="13315" name="Rectangle 3"/>
          <p:cNvSpPr>
            <a:spLocks noGrp="1" noChangeArrowheads="1"/>
          </p:cNvSpPr>
          <p:nvPr>
            <p:ph idx="1"/>
          </p:nvPr>
        </p:nvSpPr>
        <p:spPr>
          <a:xfrm>
            <a:off x="1066800" y="1905000"/>
            <a:ext cx="7086600" cy="4038600"/>
          </a:xfrm>
        </p:spPr>
        <p:txBody>
          <a:bodyPr/>
          <a:lstStyle/>
          <a:p>
            <a:pPr algn="l" rtl="0" eaLnBrk="1" hangingPunct="1"/>
            <a:r>
              <a:rPr lang="en-US" altLang="en-US" dirty="0" smtClean="0"/>
              <a:t>CT angiography</a:t>
            </a:r>
          </a:p>
          <a:p>
            <a:pPr algn="l" rtl="0" eaLnBrk="1" hangingPunct="1"/>
            <a:r>
              <a:rPr lang="en-US" altLang="en-US" dirty="0" smtClean="0"/>
              <a:t>Dynamic CT </a:t>
            </a:r>
          </a:p>
          <a:p>
            <a:pPr algn="l" rtl="0" eaLnBrk="1" hangingPunct="1"/>
            <a:r>
              <a:rPr lang="en-US" altLang="en-US" dirty="0" smtClean="0"/>
              <a:t>CT Diffusion and perfusion </a:t>
            </a:r>
          </a:p>
          <a:p>
            <a:pPr algn="l" rtl="0" eaLnBrk="1" hangingPunct="1"/>
            <a:r>
              <a:rPr lang="en-US" altLang="en-US" dirty="0" smtClean="0"/>
              <a:t>High resolution technique</a:t>
            </a:r>
          </a:p>
          <a:p>
            <a:pPr algn="l" rtl="0" eaLnBrk="1" hangingPunct="1"/>
            <a:r>
              <a:rPr lang="en-US" altLang="en-US" dirty="0" smtClean="0"/>
              <a:t>CT fluoroscopy</a:t>
            </a:r>
          </a:p>
          <a:p>
            <a:pPr algn="l" rtl="0" eaLnBrk="1" hangingPunct="1"/>
            <a:r>
              <a:rPr lang="en-US" altLang="en-US" dirty="0" smtClean="0"/>
              <a:t>Virtual real endoscopy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145</a:t>
            </a:fld>
            <a:endParaRPr lang="en-US">
              <a:solidFill>
                <a:srgbClr val="000000"/>
              </a:solidFill>
            </a:endParaRPr>
          </a:p>
        </p:txBody>
      </p:sp>
    </p:spTree>
    <p:extLst>
      <p:ext uri="{BB962C8B-B14F-4D97-AF65-F5344CB8AC3E}">
        <p14:creationId xmlns:p14="http://schemas.microsoft.com/office/powerpoint/2010/main" val="323043006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algn="ctr" rtl="0" eaLnBrk="1" hangingPunct="1"/>
            <a:r>
              <a:rPr lang="en-US" altLang="en-US" dirty="0" smtClean="0"/>
              <a:t>CT Scan of the Brain </a:t>
            </a:r>
          </a:p>
        </p:txBody>
      </p:sp>
      <p:sp>
        <p:nvSpPr>
          <p:cNvPr id="14339" name="Rectangle 3"/>
          <p:cNvSpPr>
            <a:spLocks noGrp="1" noChangeArrowheads="1"/>
          </p:cNvSpPr>
          <p:nvPr>
            <p:ph idx="1"/>
          </p:nvPr>
        </p:nvSpPr>
        <p:spPr/>
        <p:txBody>
          <a:bodyPr/>
          <a:lstStyle/>
          <a:p>
            <a:pPr algn="l" rtl="0" eaLnBrk="1" hangingPunct="1"/>
            <a:r>
              <a:rPr lang="en-US" altLang="en-US" dirty="0" smtClean="0"/>
              <a:t>An imaging technique of the brain that reveal tumors, blood clots, hemorrhages, or other abnormal anatomy. </a:t>
            </a:r>
          </a:p>
          <a:p>
            <a:pPr algn="l" rtl="0" eaLnBrk="1" hangingPunct="1"/>
            <a:r>
              <a:rPr lang="en-US" altLang="en-US" dirty="0" smtClean="0"/>
              <a:t>A series of computerized  images of the brain at various levels are taken to reveal normal anatomy or any abnormality.</a:t>
            </a:r>
            <a:br>
              <a:rPr lang="en-US" altLang="en-US" dirty="0" smtClean="0"/>
            </a:br>
            <a:endParaRPr lang="en-US" altLang="en-US" dirty="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146</a:t>
            </a:fld>
            <a:endParaRPr lang="en-US">
              <a:solidFill>
                <a:srgbClr val="000000"/>
              </a:solidFill>
            </a:endParaRPr>
          </a:p>
        </p:txBody>
      </p:sp>
    </p:spTree>
    <p:extLst>
      <p:ext uri="{BB962C8B-B14F-4D97-AF65-F5344CB8AC3E}">
        <p14:creationId xmlns:p14="http://schemas.microsoft.com/office/powerpoint/2010/main" val="1464865450"/>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Breast self-exam, step 5"/>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990600" y="1905000"/>
            <a:ext cx="6781800" cy="41148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8C739A21-6986-48EC-9616-988DD51D011A}" type="slidenum">
              <a:rPr lang="ar-SA" smtClean="0">
                <a:solidFill>
                  <a:srgbClr val="000000"/>
                </a:solidFill>
              </a:rPr>
              <a:pPr>
                <a:defRPr/>
              </a:pPr>
              <a:t>147</a:t>
            </a:fld>
            <a:endParaRPr lang="en-US">
              <a:solidFill>
                <a:srgbClr val="000000"/>
              </a:solidFill>
            </a:endParaRPr>
          </a:p>
        </p:txBody>
      </p:sp>
      <p:sp>
        <p:nvSpPr>
          <p:cNvPr id="15363" name="Rectangle 4"/>
          <p:cNvSpPr>
            <a:spLocks noChangeArrowheads="1"/>
          </p:cNvSpPr>
          <p:nvPr/>
        </p:nvSpPr>
        <p:spPr bwMode="auto">
          <a:xfrm>
            <a:off x="3223258" y="685800"/>
            <a:ext cx="229742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Brain </a:t>
            </a:r>
            <a:endParaRPr lang="ar-SA" altLang="en-US" sz="3600" dirty="0">
              <a:solidFill>
                <a:srgbClr val="002060"/>
              </a:solidFill>
            </a:endParaRPr>
          </a:p>
        </p:txBody>
      </p:sp>
    </p:spTree>
    <p:extLst>
      <p:ext uri="{BB962C8B-B14F-4D97-AF65-F5344CB8AC3E}">
        <p14:creationId xmlns:p14="http://schemas.microsoft.com/office/powerpoint/2010/main" val="112503107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idx="1"/>
          </p:nvPr>
        </p:nvSpPr>
        <p:spPr>
          <a:xfrm>
            <a:off x="1143000" y="1752600"/>
            <a:ext cx="7239000" cy="4419600"/>
          </a:xfrm>
        </p:spPr>
        <p:txBody>
          <a:bodyPr/>
          <a:lstStyle/>
          <a:p>
            <a:pPr lvl="1" algn="l" rtl="0" eaLnBrk="1" hangingPunct="1"/>
            <a:r>
              <a:rPr lang="en-US" altLang="en-US" sz="2800" b="1" dirty="0" smtClean="0">
                <a:solidFill>
                  <a:schemeClr val="tx2"/>
                </a:solidFill>
              </a:rPr>
              <a:t>A CT scan is recommended to help:</a:t>
            </a:r>
            <a:r>
              <a:rPr lang="en-US" altLang="en-US" sz="2800" dirty="0" smtClean="0"/>
              <a:t> </a:t>
            </a:r>
          </a:p>
          <a:p>
            <a:pPr algn="l" rtl="0" eaLnBrk="1" hangingPunct="1"/>
            <a:r>
              <a:rPr lang="en-US" altLang="en-US" dirty="0" smtClean="0"/>
              <a:t>Evaluate </a:t>
            </a:r>
            <a:r>
              <a:rPr lang="en-US" altLang="en-US" dirty="0" smtClean="0">
                <a:hlinkClick r:id="rId3"/>
              </a:rPr>
              <a:t>acute</a:t>
            </a:r>
            <a:r>
              <a:rPr lang="en-US" altLang="en-US" dirty="0" smtClean="0"/>
              <a:t> cranial-facial trauma </a:t>
            </a:r>
          </a:p>
          <a:p>
            <a:pPr algn="l" rtl="0" eaLnBrk="1" hangingPunct="1"/>
            <a:r>
              <a:rPr lang="en-US" altLang="en-US" dirty="0"/>
              <a:t>D</a:t>
            </a:r>
            <a:r>
              <a:rPr lang="en-US" altLang="en-US" dirty="0" smtClean="0"/>
              <a:t>etermine acute </a:t>
            </a:r>
            <a:r>
              <a:rPr lang="en-US" altLang="en-US" dirty="0" smtClean="0">
                <a:hlinkClick r:id="rId4"/>
              </a:rPr>
              <a:t>stroke</a:t>
            </a:r>
            <a:r>
              <a:rPr lang="en-US" altLang="en-US" dirty="0" smtClean="0"/>
              <a:t> </a:t>
            </a:r>
          </a:p>
          <a:p>
            <a:pPr algn="l" rtl="0" eaLnBrk="1" hangingPunct="1"/>
            <a:r>
              <a:rPr lang="en-US" altLang="en-US" dirty="0" smtClean="0"/>
              <a:t>Evaluate suspected subarachnoid or </a:t>
            </a:r>
            <a:r>
              <a:rPr lang="en-US" altLang="en-US" dirty="0" smtClean="0">
                <a:hlinkClick r:id="rId5"/>
              </a:rPr>
              <a:t>intracranial hemorrhage</a:t>
            </a:r>
            <a:r>
              <a:rPr lang="en-US" altLang="en-US" dirty="0" smtClean="0"/>
              <a:t> </a:t>
            </a:r>
          </a:p>
          <a:p>
            <a:pPr algn="l" rtl="0" eaLnBrk="1" hangingPunct="1"/>
            <a:r>
              <a:rPr lang="en-US" altLang="en-US" dirty="0" smtClean="0"/>
              <a:t>Evaluate </a:t>
            </a:r>
            <a:r>
              <a:rPr lang="en-US" altLang="en-US" dirty="0" smtClean="0">
                <a:hlinkClick r:id="rId6"/>
              </a:rPr>
              <a:t>headache</a:t>
            </a:r>
            <a:r>
              <a:rPr lang="en-US" altLang="en-US" dirty="0" smtClean="0"/>
              <a:t> </a:t>
            </a:r>
          </a:p>
          <a:p>
            <a:pPr algn="l" rtl="0" eaLnBrk="1" hangingPunct="1"/>
            <a:r>
              <a:rPr lang="en-US" altLang="en-US" dirty="0" smtClean="0"/>
              <a:t>Determine if there abnormal development of the head and neck</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148</a:t>
            </a:fld>
            <a:endParaRPr lang="en-US">
              <a:solidFill>
                <a:srgbClr val="000000"/>
              </a:solidFill>
            </a:endParaRPr>
          </a:p>
        </p:txBody>
      </p:sp>
      <p:sp>
        <p:nvSpPr>
          <p:cNvPr id="16387" name="Rectangle 4"/>
          <p:cNvSpPr>
            <a:spLocks noChangeArrowheads="1"/>
          </p:cNvSpPr>
          <p:nvPr/>
        </p:nvSpPr>
        <p:spPr bwMode="auto">
          <a:xfrm>
            <a:off x="3223259" y="685800"/>
            <a:ext cx="22974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Brain </a:t>
            </a:r>
            <a:endParaRPr lang="ar-SA" altLang="en-US" sz="3600" dirty="0">
              <a:solidFill>
                <a:srgbClr val="002060"/>
              </a:solidFill>
            </a:endParaRPr>
          </a:p>
        </p:txBody>
      </p:sp>
    </p:spTree>
    <p:extLst>
      <p:ext uri="{BB962C8B-B14F-4D97-AF65-F5344CB8AC3E}">
        <p14:creationId xmlns:p14="http://schemas.microsoft.com/office/powerpoint/2010/main" val="9147255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sz="half" idx="1"/>
          </p:nvPr>
        </p:nvSpPr>
        <p:spPr>
          <a:xfrm>
            <a:off x="228600" y="1905000"/>
            <a:ext cx="3200400" cy="3581400"/>
          </a:xfrm>
        </p:spPr>
        <p:txBody>
          <a:bodyPr/>
          <a:lstStyle/>
          <a:p>
            <a:pPr algn="l" rtl="0" eaLnBrk="1" hangingPunct="1"/>
            <a:r>
              <a:rPr lang="en-US" altLang="en-US" sz="3200" b="1" smtClean="0">
                <a:solidFill>
                  <a:schemeClr val="tx2"/>
                </a:solidFill>
              </a:rPr>
              <a:t>Positioning</a:t>
            </a:r>
            <a:r>
              <a:rPr lang="en-US" altLang="en-US" sz="2700" b="1" smtClean="0">
                <a:solidFill>
                  <a:schemeClr val="tx2"/>
                </a:solidFill>
              </a:rPr>
              <a:t> </a:t>
            </a:r>
          </a:p>
          <a:p>
            <a:pPr algn="l" rtl="0" eaLnBrk="1" hangingPunct="1"/>
            <a:endParaRPr lang="en-US" altLang="en-US" sz="2700" smtClean="0"/>
          </a:p>
          <a:p>
            <a:pPr algn="l" rtl="0" eaLnBrk="1" hangingPunct="1"/>
            <a:r>
              <a:rPr lang="en-US" altLang="en-US" sz="2400" smtClean="0"/>
              <a:t>Supine </a:t>
            </a:r>
          </a:p>
          <a:p>
            <a:pPr algn="l" rtl="0" eaLnBrk="1" hangingPunct="1"/>
            <a:r>
              <a:rPr lang="en-US" altLang="en-US" sz="2400" smtClean="0"/>
              <a:t>Arms along the sides of the body</a:t>
            </a:r>
          </a:p>
          <a:p>
            <a:pPr algn="l" rtl="0" eaLnBrk="1" hangingPunct="1"/>
            <a:r>
              <a:rPr lang="en-US" altLang="en-US" sz="2400" smtClean="0"/>
              <a:t>Head immobilized in the head holder</a:t>
            </a:r>
          </a:p>
        </p:txBody>
      </p:sp>
      <p:pic>
        <p:nvPicPr>
          <p:cNvPr id="17411" name="Picture 5" descr="Positioning the patient"/>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3429000" y="1905000"/>
            <a:ext cx="5056188" cy="4119563"/>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05EDC627-2096-4168-9BB0-8D80AC053ECC}" type="slidenum">
              <a:rPr lang="ar-SA" smtClean="0">
                <a:solidFill>
                  <a:srgbClr val="000000"/>
                </a:solidFill>
              </a:rPr>
              <a:pPr>
                <a:defRPr/>
              </a:pPr>
              <a:t>149</a:t>
            </a:fld>
            <a:endParaRPr lang="en-US">
              <a:solidFill>
                <a:srgbClr val="000000"/>
              </a:solidFill>
            </a:endParaRPr>
          </a:p>
        </p:txBody>
      </p:sp>
      <p:sp>
        <p:nvSpPr>
          <p:cNvPr id="17412" name="Rectangle 5"/>
          <p:cNvSpPr>
            <a:spLocks noChangeArrowheads="1"/>
          </p:cNvSpPr>
          <p:nvPr/>
        </p:nvSpPr>
        <p:spPr bwMode="auto">
          <a:xfrm>
            <a:off x="3426846" y="685800"/>
            <a:ext cx="189026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dirty="0">
                <a:solidFill>
                  <a:srgbClr val="002060"/>
                </a:solidFill>
              </a:rPr>
              <a:t>CT Brain</a:t>
            </a:r>
            <a:endParaRPr lang="ar-SA" altLang="en-US" sz="3600" dirty="0">
              <a:solidFill>
                <a:srgbClr val="002060"/>
              </a:solidFill>
            </a:endParaRPr>
          </a:p>
        </p:txBody>
      </p:sp>
    </p:spTree>
    <p:extLst>
      <p:ext uri="{BB962C8B-B14F-4D97-AF65-F5344CB8AC3E}">
        <p14:creationId xmlns:p14="http://schemas.microsoft.com/office/powerpoint/2010/main" val="37354241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620000" cy="609600"/>
          </a:xfrm>
        </p:spPr>
        <p:txBody>
          <a:bodyPr>
            <a:normAutofit fontScale="90000"/>
          </a:bodyPr>
          <a:lstStyle/>
          <a:p>
            <a:r>
              <a:rPr lang="en-US" dirty="0" smtClean="0"/>
              <a:t>Preparation cont…</a:t>
            </a:r>
            <a:endParaRPr lang="en-US" dirty="0"/>
          </a:p>
        </p:txBody>
      </p:sp>
      <p:sp>
        <p:nvSpPr>
          <p:cNvPr id="3" name="Content Placeholder 2"/>
          <p:cNvSpPr>
            <a:spLocks noGrp="1"/>
          </p:cNvSpPr>
          <p:nvPr>
            <p:ph idx="1"/>
          </p:nvPr>
        </p:nvSpPr>
        <p:spPr>
          <a:xfrm>
            <a:off x="1066800" y="838200"/>
            <a:ext cx="7620000" cy="5486400"/>
          </a:xfrm>
        </p:spPr>
        <p:txBody>
          <a:bodyPr>
            <a:normAutofit fontScale="70000" lnSpcReduction="20000"/>
          </a:bodyPr>
          <a:lstStyle/>
          <a:p>
            <a:pPr marL="514350" indent="-514350">
              <a:buNone/>
            </a:pPr>
            <a:r>
              <a:rPr lang="en-US" dirty="0" smtClean="0"/>
              <a:t>c) Take and record patient’s vital signs immediately before biopsy</a:t>
            </a:r>
          </a:p>
          <a:p>
            <a:pPr marL="514350" indent="-514350">
              <a:buNone/>
            </a:pPr>
            <a:r>
              <a:rPr lang="en-US" dirty="0" smtClean="0"/>
              <a:t>d)Explain the procedure to the patient- steps of the procedure, sensations expected,  after-effects expected,  restrictions of activity and monitoring procedures to follow</a:t>
            </a:r>
          </a:p>
          <a:p>
            <a:pPr marL="514350" indent="-514350">
              <a:buNone/>
            </a:pPr>
            <a:r>
              <a:rPr lang="en-US" b="1" i="1" dirty="0" smtClean="0"/>
              <a:t>Steps</a:t>
            </a:r>
          </a:p>
          <a:p>
            <a:pPr marL="514350" indent="-514350">
              <a:buFont typeface="+mj-lt"/>
              <a:buAutoNum type="arabicPeriod"/>
            </a:pPr>
            <a:r>
              <a:rPr lang="en-US" dirty="0" smtClean="0"/>
              <a:t>Support the patient during the procedure</a:t>
            </a:r>
          </a:p>
          <a:p>
            <a:pPr marL="514350" indent="-514350">
              <a:buFont typeface="+mj-lt"/>
              <a:buAutoNum type="arabicPeriod"/>
            </a:pPr>
            <a:r>
              <a:rPr lang="en-US" dirty="0" smtClean="0"/>
              <a:t>Expose the right side of the patients upper abdomen(right hypochondriac)</a:t>
            </a:r>
          </a:p>
          <a:p>
            <a:pPr marL="514350" indent="-514350">
              <a:buFont typeface="+mj-lt"/>
              <a:buAutoNum type="arabicPeriod"/>
            </a:pPr>
            <a:r>
              <a:rPr lang="en-US" dirty="0" smtClean="0"/>
              <a:t>Instruct the patient to inhale and exhale deeply several times finally to exhale and to hold breath at the end of expiration(prevents puncturing of the diaphragm and risk of lacerating the liver is minimized)</a:t>
            </a:r>
          </a:p>
          <a:p>
            <a:pPr marL="514350" indent="-514350">
              <a:buFont typeface="+mj-lt"/>
              <a:buAutoNum type="arabicPeriod"/>
            </a:pPr>
            <a:r>
              <a:rPr lang="en-US" dirty="0" smtClean="0"/>
              <a:t>The physician promptly introduces the biopsy needle by way of the trans thoracic (inter costal) or trans abdominal (sub costal) route, penetrates the liver, aspirates and withdraws. The entire procedure is completed within 5-10 seconds.</a:t>
            </a:r>
          </a:p>
          <a:p>
            <a:pPr marL="514350" indent="-514350">
              <a:buFont typeface="+mj-lt"/>
              <a:buAutoNum type="arabicPeriod"/>
            </a:pPr>
            <a:r>
              <a:rPr lang="en-US" dirty="0" smtClean="0"/>
              <a:t>Instruct the patient to resume breathing</a:t>
            </a:r>
          </a:p>
          <a:p>
            <a:pPr>
              <a:buNone/>
            </a:pP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15</a:t>
            </a:fld>
            <a:endParaRPr lang="en-US"/>
          </a:p>
        </p:txBody>
      </p:sp>
    </p:spTree>
    <p:extLst>
      <p:ext uri="{BB962C8B-B14F-4D97-AF65-F5344CB8AC3E}">
        <p14:creationId xmlns:p14="http://schemas.microsoft.com/office/powerpoint/2010/main" val="129034559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t brain1"/>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t="9457" r="48170" b="12575"/>
          <a:stretch>
            <a:fillRect/>
          </a:stretch>
        </p:blipFill>
        <p:spPr>
          <a:xfrm>
            <a:off x="609600" y="1828800"/>
            <a:ext cx="3771900" cy="4373563"/>
          </a:xfrm>
          <a:noFill/>
        </p:spPr>
      </p:pic>
      <p:pic>
        <p:nvPicPr>
          <p:cNvPr id="20483" name="Picture 4" descr="CT scan head, 55 year old male  "/>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tretch>
            <a:fillRect/>
          </a:stretch>
        </p:blipFill>
        <p:spPr>
          <a:xfrm>
            <a:off x="5562600" y="1633537"/>
            <a:ext cx="3086100" cy="44450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B63A5C8B-2DA0-4CDB-BB58-F0BB5E5B7979}" type="slidenum">
              <a:rPr lang="ar-SA" smtClean="0">
                <a:solidFill>
                  <a:srgbClr val="000000"/>
                </a:solidFill>
              </a:rPr>
              <a:pPr>
                <a:defRPr/>
              </a:pPr>
              <a:t>150</a:t>
            </a:fld>
            <a:endParaRPr lang="en-US">
              <a:solidFill>
                <a:srgbClr val="000000"/>
              </a:solidFill>
            </a:endParaRPr>
          </a:p>
        </p:txBody>
      </p:sp>
      <p:sp>
        <p:nvSpPr>
          <p:cNvPr id="20484" name="Rectangle 5"/>
          <p:cNvSpPr>
            <a:spLocks noChangeArrowheads="1"/>
          </p:cNvSpPr>
          <p:nvPr/>
        </p:nvSpPr>
        <p:spPr bwMode="auto">
          <a:xfrm>
            <a:off x="3223258" y="685800"/>
            <a:ext cx="229742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Brain </a:t>
            </a:r>
            <a:endParaRPr lang="ar-SA" altLang="en-US" sz="3600" dirty="0">
              <a:solidFill>
                <a:srgbClr val="002060"/>
              </a:solidFill>
            </a:endParaRPr>
          </a:p>
        </p:txBody>
      </p:sp>
    </p:spTree>
    <p:extLst>
      <p:ext uri="{BB962C8B-B14F-4D97-AF65-F5344CB8AC3E}">
        <p14:creationId xmlns:p14="http://schemas.microsoft.com/office/powerpoint/2010/main" val="244995329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33400" y="1905000"/>
            <a:ext cx="7696200" cy="762000"/>
          </a:xfrm>
        </p:spPr>
        <p:txBody>
          <a:bodyPr/>
          <a:lstStyle/>
          <a:p>
            <a:pPr rtl="0" eaLnBrk="1" hangingPunct="1"/>
            <a:r>
              <a:rPr lang="en-US" altLang="en-US" smtClean="0"/>
              <a:t>Possibility of fracture </a:t>
            </a:r>
          </a:p>
        </p:txBody>
      </p:sp>
      <p:sp>
        <p:nvSpPr>
          <p:cNvPr id="24579" name="Rectangle 3"/>
          <p:cNvSpPr>
            <a:spLocks noGrp="1" noChangeArrowheads="1"/>
          </p:cNvSpPr>
          <p:nvPr>
            <p:ph idx="1"/>
          </p:nvPr>
        </p:nvSpPr>
        <p:spPr>
          <a:xfrm>
            <a:off x="533400" y="2895600"/>
            <a:ext cx="7696200" cy="2362200"/>
          </a:xfrm>
        </p:spPr>
        <p:txBody>
          <a:bodyPr/>
          <a:lstStyle/>
          <a:p>
            <a:pPr marL="590550" indent="-590550" algn="l" rtl="0" eaLnBrk="1" hangingPunct="1"/>
            <a:r>
              <a:rPr lang="en-US" altLang="en-US" smtClean="0"/>
              <a:t>Two films are printed :</a:t>
            </a:r>
          </a:p>
          <a:p>
            <a:pPr marL="590550" indent="-590550" algn="l" rtl="0" eaLnBrk="1" hangingPunct="1">
              <a:buFont typeface="Wingdings" pitchFamily="2" charset="2"/>
              <a:buNone/>
            </a:pPr>
            <a:endParaRPr lang="en-US" altLang="en-US" smtClean="0"/>
          </a:p>
          <a:p>
            <a:pPr marL="952500" lvl="1" indent="-495300" algn="l" rtl="0" eaLnBrk="1" hangingPunct="1">
              <a:buFontTx/>
              <a:buAutoNum type="arabicParenR"/>
            </a:pPr>
            <a:r>
              <a:rPr lang="en-US" altLang="en-US" sz="2800" smtClean="0"/>
              <a:t>The 1</a:t>
            </a:r>
            <a:r>
              <a:rPr lang="en-US" altLang="en-US" sz="2800" baseline="30000" smtClean="0"/>
              <a:t>st</a:t>
            </a:r>
            <a:r>
              <a:rPr lang="en-US" altLang="en-US" sz="2800" smtClean="0"/>
              <a:t> is soft tissue.</a:t>
            </a:r>
          </a:p>
          <a:p>
            <a:pPr marL="952500" lvl="1" indent="-495300" algn="l" rtl="0" eaLnBrk="1" hangingPunct="1">
              <a:buFontTx/>
              <a:buAutoNum type="arabicParenR"/>
            </a:pPr>
            <a:r>
              <a:rPr lang="en-US" altLang="en-US" sz="2800" smtClean="0"/>
              <a:t>The second is bone window.</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151</a:t>
            </a:fld>
            <a:endParaRPr lang="en-US">
              <a:solidFill>
                <a:srgbClr val="000000"/>
              </a:solidFill>
            </a:endParaRPr>
          </a:p>
        </p:txBody>
      </p:sp>
      <p:sp>
        <p:nvSpPr>
          <p:cNvPr id="24580" name="Rectangle 5"/>
          <p:cNvSpPr>
            <a:spLocks noChangeArrowheads="1"/>
          </p:cNvSpPr>
          <p:nvPr/>
        </p:nvSpPr>
        <p:spPr bwMode="auto">
          <a:xfrm>
            <a:off x="3247303" y="685800"/>
            <a:ext cx="224933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Bone </a:t>
            </a:r>
            <a:endParaRPr lang="ar-SA" altLang="en-US" sz="3600" dirty="0">
              <a:solidFill>
                <a:srgbClr val="002060"/>
              </a:solidFill>
            </a:endParaRPr>
          </a:p>
        </p:txBody>
      </p:sp>
    </p:spTree>
    <p:extLst>
      <p:ext uri="{BB962C8B-B14F-4D97-AF65-F5344CB8AC3E}">
        <p14:creationId xmlns:p14="http://schemas.microsoft.com/office/powerpoint/2010/main" val="26862022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1219200" y="990600"/>
            <a:ext cx="7010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algn="ctr" rtl="1" eaLnBrk="1" fontAlgn="base" hangingPunct="1">
              <a:spcBef>
                <a:spcPct val="50000"/>
              </a:spcBef>
              <a:spcAft>
                <a:spcPct val="0"/>
              </a:spcAft>
            </a:pPr>
            <a:r>
              <a:rPr lang="en-US" sz="3600" smtClean="0">
                <a:solidFill>
                  <a:srgbClr val="336666"/>
                </a:solidFill>
              </a:rPr>
              <a:t>CT of the neck</a:t>
            </a:r>
            <a:r>
              <a:rPr lang="en-US" smtClean="0">
                <a:solidFill>
                  <a:srgbClr val="000000"/>
                </a:solidFill>
              </a:rPr>
              <a:t> </a:t>
            </a:r>
          </a:p>
        </p:txBody>
      </p:sp>
      <p:sp>
        <p:nvSpPr>
          <p:cNvPr id="28675" name="Rectangle 3"/>
          <p:cNvSpPr>
            <a:spLocks noChangeArrowheads="1"/>
          </p:cNvSpPr>
          <p:nvPr/>
        </p:nvSpPr>
        <p:spPr bwMode="auto">
          <a:xfrm>
            <a:off x="609600" y="1981200"/>
            <a:ext cx="8001000" cy="497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rtl="1" fontAlgn="base">
              <a:spcBef>
                <a:spcPct val="0"/>
              </a:spcBef>
              <a:spcAft>
                <a:spcPct val="0"/>
              </a:spcAft>
            </a:pPr>
            <a:r>
              <a:rPr lang="en-US" altLang="en-US" sz="3200" b="1" u="sng">
                <a:solidFill>
                  <a:srgbClr val="336666"/>
                </a:solidFill>
              </a:rPr>
              <a:t>Patient preparation:</a:t>
            </a:r>
          </a:p>
          <a:p>
            <a:pPr lvl="1" rtl="1" fontAlgn="base">
              <a:spcBef>
                <a:spcPct val="0"/>
              </a:spcBef>
              <a:spcAft>
                <a:spcPct val="0"/>
              </a:spcAft>
            </a:pPr>
            <a:r>
              <a:rPr lang="en-US" altLang="en-US" sz="3200">
                <a:solidFill>
                  <a:srgbClr val="000000"/>
                </a:solidFill>
              </a:rPr>
              <a:t>Fasting for 3Hours before the examination</a:t>
            </a:r>
          </a:p>
          <a:p>
            <a:pPr lvl="1" rtl="1" fontAlgn="base">
              <a:spcBef>
                <a:spcPct val="0"/>
              </a:spcBef>
              <a:spcAft>
                <a:spcPct val="0"/>
              </a:spcAft>
            </a:pPr>
            <a:r>
              <a:rPr lang="en-US" altLang="en-US" sz="3200">
                <a:solidFill>
                  <a:srgbClr val="000000"/>
                </a:solidFill>
              </a:rPr>
              <a:t> </a:t>
            </a:r>
          </a:p>
          <a:p>
            <a:pPr rtl="1" fontAlgn="base">
              <a:spcBef>
                <a:spcPct val="0"/>
              </a:spcBef>
              <a:spcAft>
                <a:spcPct val="0"/>
              </a:spcAft>
            </a:pPr>
            <a:r>
              <a:rPr lang="en-US" altLang="en-US" sz="3200" b="1" u="sng">
                <a:solidFill>
                  <a:srgbClr val="336666"/>
                </a:solidFill>
              </a:rPr>
              <a:t>Contrast:</a:t>
            </a:r>
          </a:p>
          <a:p>
            <a:pPr rtl="1" fontAlgn="base">
              <a:spcBef>
                <a:spcPct val="0"/>
              </a:spcBef>
              <a:spcAft>
                <a:spcPct val="0"/>
              </a:spcAft>
            </a:pPr>
            <a:r>
              <a:rPr lang="en-US" altLang="en-US" sz="3200" b="1" u="sng">
                <a:solidFill>
                  <a:srgbClr val="336666"/>
                </a:solidFill>
              </a:rPr>
              <a:t>Depend on the examination</a:t>
            </a:r>
          </a:p>
          <a:p>
            <a:pPr lvl="1" rtl="1" fontAlgn="base">
              <a:spcBef>
                <a:spcPct val="0"/>
              </a:spcBef>
              <a:spcAft>
                <a:spcPct val="0"/>
              </a:spcAft>
            </a:pPr>
            <a:r>
              <a:rPr lang="en-US" altLang="en-US" sz="3200">
                <a:solidFill>
                  <a:srgbClr val="000000"/>
                </a:solidFill>
              </a:rPr>
              <a:t>100-150 ml nonionic contrast medium (omnipaque 300) </a:t>
            </a:r>
            <a:r>
              <a:rPr lang="en-US" altLang="en-US" sz="3200" b="1">
                <a:solidFill>
                  <a:srgbClr val="000000"/>
                </a:solidFill>
              </a:rPr>
              <a:t>Bolus injection of the contrast for spiral CT</a:t>
            </a:r>
          </a:p>
          <a:p>
            <a:pPr lvl="1" algn="r" fontAlgn="base">
              <a:lnSpc>
                <a:spcPct val="90000"/>
              </a:lnSpc>
              <a:spcBef>
                <a:spcPct val="50000"/>
              </a:spcBef>
              <a:spcAft>
                <a:spcPct val="0"/>
              </a:spcAft>
              <a:buClr>
                <a:srgbClr val="97CDCC"/>
              </a:buClr>
              <a:buSzPct val="150000"/>
              <a:buFontTx/>
              <a:buChar char="•"/>
            </a:pPr>
            <a:endParaRPr lang="en-US" altLang="en-US" sz="4600">
              <a:solidFill>
                <a:srgbClr val="000000"/>
              </a:solidFill>
            </a:endParaRP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152</a:t>
            </a:fld>
            <a:endParaRPr lang="en-US">
              <a:solidFill>
                <a:srgbClr val="000000"/>
              </a:solidFill>
            </a:endParaRPr>
          </a:p>
        </p:txBody>
      </p:sp>
    </p:spTree>
    <p:extLst>
      <p:ext uri="{BB962C8B-B14F-4D97-AF65-F5344CB8AC3E}">
        <p14:creationId xmlns:p14="http://schemas.microsoft.com/office/powerpoint/2010/main" val="27729538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914400" y="1219200"/>
            <a:ext cx="7696200" cy="5334000"/>
          </a:xfrm>
        </p:spPr>
        <p:txBody>
          <a:bodyPr/>
          <a:lstStyle/>
          <a:p>
            <a:pPr algn="l" rtl="0" eaLnBrk="1" hangingPunct="1"/>
            <a:endParaRPr lang="en-US" altLang="en-US" b="1" u="sng" smtClean="0">
              <a:solidFill>
                <a:schemeClr val="tx2"/>
              </a:solidFill>
            </a:endParaRPr>
          </a:p>
          <a:p>
            <a:pPr algn="l" rtl="0" eaLnBrk="1" hangingPunct="1"/>
            <a:r>
              <a:rPr lang="en-US" altLang="en-US" b="1" u="sng" smtClean="0">
                <a:solidFill>
                  <a:schemeClr val="tx2"/>
                </a:solidFill>
              </a:rPr>
              <a:t>Positioning:</a:t>
            </a:r>
          </a:p>
          <a:p>
            <a:pPr lvl="1" algn="l" rtl="0" eaLnBrk="1" hangingPunct="1"/>
            <a:r>
              <a:rPr lang="en-US" altLang="en-US" sz="2800" smtClean="0"/>
              <a:t>Supine</a:t>
            </a:r>
          </a:p>
          <a:p>
            <a:pPr lvl="1" algn="l" rtl="0" eaLnBrk="1" hangingPunct="1"/>
            <a:r>
              <a:rPr lang="en-US" altLang="en-US" sz="2800" smtClean="0"/>
              <a:t>Arms along the sides of the body</a:t>
            </a:r>
          </a:p>
          <a:p>
            <a:pPr lvl="1" algn="l" rtl="0" eaLnBrk="1" hangingPunct="1"/>
            <a:r>
              <a:rPr lang="en-US" altLang="en-US" sz="2800" smtClean="0"/>
              <a:t>Immobilization of the head</a:t>
            </a:r>
          </a:p>
          <a:p>
            <a:pPr lvl="1" algn="l" rtl="0" eaLnBrk="1" hangingPunct="1">
              <a:buFontTx/>
              <a:buNone/>
            </a:pPr>
            <a:r>
              <a:rPr lang="en-US" altLang="en-US" b="1" u="sng" smtClean="0">
                <a:solidFill>
                  <a:schemeClr val="tx2"/>
                </a:solidFill>
              </a:rPr>
              <a:t>Parameters:</a:t>
            </a:r>
          </a:p>
          <a:p>
            <a:pPr lvl="1" algn="l" rtl="0" eaLnBrk="1" hangingPunct="1"/>
            <a:r>
              <a:rPr lang="en-US" altLang="en-US" sz="2800" smtClean="0"/>
              <a:t>Starting at floor of the mouth</a:t>
            </a:r>
          </a:p>
          <a:p>
            <a:pPr lvl="1" algn="l" rtl="0" eaLnBrk="1" hangingPunct="1"/>
            <a:r>
              <a:rPr lang="en-US" altLang="en-US" sz="2800" smtClean="0"/>
              <a:t>Ending at supraclavicular fossa</a:t>
            </a:r>
          </a:p>
          <a:p>
            <a:pPr lvl="1" algn="l" rtl="0" eaLnBrk="1" hangingPunct="1"/>
            <a:r>
              <a:rPr lang="en-US" altLang="en-US" sz="2800" smtClean="0"/>
              <a:t>Respiration suspended in expiration with no swallowing.</a:t>
            </a:r>
          </a:p>
          <a:p>
            <a:pPr lvl="1" algn="l" rtl="0" eaLnBrk="1" hangingPunct="1"/>
            <a:endParaRPr lang="en-US" altLang="en-US" sz="280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153</a:t>
            </a:fld>
            <a:endParaRPr lang="en-US">
              <a:solidFill>
                <a:srgbClr val="000000"/>
              </a:solidFill>
            </a:endParaRPr>
          </a:p>
        </p:txBody>
      </p:sp>
    </p:spTree>
    <p:extLst>
      <p:ext uri="{BB962C8B-B14F-4D97-AF65-F5344CB8AC3E}">
        <p14:creationId xmlns:p14="http://schemas.microsoft.com/office/powerpoint/2010/main" val="33113816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5" descr="neck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981200"/>
            <a:ext cx="4495800"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1"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154</a:t>
            </a:fld>
            <a:endParaRPr lang="en-US">
              <a:solidFill>
                <a:srgbClr val="000000"/>
              </a:solidFill>
            </a:endParaRPr>
          </a:p>
        </p:txBody>
      </p:sp>
    </p:spTree>
    <p:extLst>
      <p:ext uri="{BB962C8B-B14F-4D97-AF65-F5344CB8AC3E}">
        <p14:creationId xmlns:p14="http://schemas.microsoft.com/office/powerpoint/2010/main" val="377214995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762000" y="2819400"/>
            <a:ext cx="7696200" cy="1143000"/>
          </a:xfrm>
        </p:spPr>
        <p:txBody>
          <a:bodyPr/>
          <a:lstStyle/>
          <a:p>
            <a:pPr algn="ctr" rtl="0" eaLnBrk="1" hangingPunct="1"/>
            <a:r>
              <a:rPr lang="en-US" altLang="en-US" sz="3600" smtClean="0"/>
              <a:t>CT scan of the chest</a:t>
            </a:r>
            <a:r>
              <a:rPr lang="en-US" altLang="en-US" smtClean="0"/>
              <a:t>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155</a:t>
            </a:fld>
            <a:endParaRPr lang="en-US">
              <a:solidFill>
                <a:srgbClr val="000000"/>
              </a:solidFill>
            </a:endParaRPr>
          </a:p>
        </p:txBody>
      </p:sp>
      <p:sp>
        <p:nvSpPr>
          <p:cNvPr id="33795"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348420868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762000" y="1676400"/>
            <a:ext cx="7696200" cy="4267200"/>
          </a:xfrm>
        </p:spPr>
        <p:txBody>
          <a:bodyPr/>
          <a:lstStyle/>
          <a:p>
            <a:pPr algn="l" rtl="0" eaLnBrk="1" hangingPunct="1"/>
            <a:r>
              <a:rPr lang="en-US" altLang="en-US" sz="3200" b="1" u="sng" smtClean="0">
                <a:solidFill>
                  <a:schemeClr val="tx2"/>
                </a:solidFill>
              </a:rPr>
              <a:t>Patient preparation:</a:t>
            </a:r>
          </a:p>
          <a:p>
            <a:pPr lvl="1" algn="l" rtl="0" eaLnBrk="1" hangingPunct="1"/>
            <a:r>
              <a:rPr lang="en-US" altLang="en-US" sz="3200" smtClean="0"/>
              <a:t>Fasting for 3Hours before the examination</a:t>
            </a:r>
          </a:p>
          <a:p>
            <a:pPr lvl="1" algn="l" rtl="0" eaLnBrk="1" hangingPunct="1"/>
            <a:r>
              <a:rPr lang="en-US" altLang="en-US" sz="3200" smtClean="0"/>
              <a:t>Chest x-ray in two projection</a:t>
            </a:r>
          </a:p>
          <a:p>
            <a:pPr algn="l" rtl="0" eaLnBrk="1" hangingPunct="1"/>
            <a:r>
              <a:rPr lang="en-US" altLang="en-US" sz="3200" b="1" u="sng" smtClean="0">
                <a:solidFill>
                  <a:schemeClr val="tx2"/>
                </a:solidFill>
              </a:rPr>
              <a:t>Positioning:</a:t>
            </a:r>
          </a:p>
          <a:p>
            <a:pPr lvl="1" algn="l" rtl="0" eaLnBrk="1" hangingPunct="1"/>
            <a:r>
              <a:rPr lang="en-US" altLang="en-US" sz="3200" smtClean="0"/>
              <a:t> Supine</a:t>
            </a:r>
          </a:p>
          <a:p>
            <a:pPr lvl="1" algn="l" rtl="0" eaLnBrk="1" hangingPunct="1"/>
            <a:r>
              <a:rPr lang="en-US" altLang="en-US" sz="3200" smtClean="0"/>
              <a:t>Arms folded behind the head</a:t>
            </a:r>
          </a:p>
          <a:p>
            <a:pPr lvl="1" algn="l" rtl="0" eaLnBrk="1" hangingPunct="1">
              <a:buFontTx/>
              <a:buNone/>
            </a:pPr>
            <a:endParaRPr lang="en-US" altLang="en-US" sz="3200" smtClean="0"/>
          </a:p>
          <a:p>
            <a:pPr lvl="1" algn="l" rtl="0" eaLnBrk="1" hangingPunct="1"/>
            <a:endParaRPr lang="en-US" altLang="en-US" sz="300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156</a:t>
            </a:fld>
            <a:endParaRPr lang="en-US">
              <a:solidFill>
                <a:srgbClr val="000000"/>
              </a:solidFill>
            </a:endParaRPr>
          </a:p>
        </p:txBody>
      </p:sp>
      <p:sp>
        <p:nvSpPr>
          <p:cNvPr id="34819" name="Rectangle 4"/>
          <p:cNvSpPr>
            <a:spLocks noChangeArrowheads="1"/>
          </p:cNvSpPr>
          <p:nvPr/>
        </p:nvSpPr>
        <p:spPr bwMode="auto">
          <a:xfrm>
            <a:off x="3239290" y="685800"/>
            <a:ext cx="226536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Chest</a:t>
            </a:r>
            <a:endParaRPr lang="ar-SA" altLang="en-US" sz="3600" dirty="0">
              <a:solidFill>
                <a:srgbClr val="002060"/>
              </a:solidFill>
            </a:endParaRPr>
          </a:p>
        </p:txBody>
      </p:sp>
    </p:spTree>
    <p:extLst>
      <p:ext uri="{BB962C8B-B14F-4D97-AF65-F5344CB8AC3E}">
        <p14:creationId xmlns:p14="http://schemas.microsoft.com/office/powerpoint/2010/main" val="259265883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sz="half" idx="1"/>
          </p:nvPr>
        </p:nvSpPr>
        <p:spPr>
          <a:xfrm>
            <a:off x="304800" y="1981200"/>
            <a:ext cx="4343400" cy="3352800"/>
          </a:xfrm>
        </p:spPr>
        <p:txBody>
          <a:bodyPr/>
          <a:lstStyle/>
          <a:p>
            <a:pPr algn="l" rtl="0" eaLnBrk="1" hangingPunct="1">
              <a:lnSpc>
                <a:spcPct val="90000"/>
              </a:lnSpc>
            </a:pPr>
            <a:r>
              <a:rPr lang="en-US" altLang="en-US" sz="3200" b="1" u="sng" smtClean="0">
                <a:solidFill>
                  <a:schemeClr val="tx2"/>
                </a:solidFill>
              </a:rPr>
              <a:t>Parameter:</a:t>
            </a:r>
          </a:p>
          <a:p>
            <a:pPr lvl="1" algn="l" rtl="0" eaLnBrk="1" hangingPunct="1">
              <a:lnSpc>
                <a:spcPct val="90000"/>
              </a:lnSpc>
            </a:pPr>
            <a:r>
              <a:rPr lang="en-US" altLang="en-US" sz="2400" smtClean="0"/>
              <a:t>Starting at the lung apex</a:t>
            </a:r>
          </a:p>
          <a:p>
            <a:pPr lvl="1" algn="l" rtl="0" eaLnBrk="1" hangingPunct="1">
              <a:lnSpc>
                <a:spcPct val="90000"/>
              </a:lnSpc>
            </a:pPr>
            <a:r>
              <a:rPr lang="en-US" altLang="en-US" sz="2400" smtClean="0"/>
              <a:t>Respiration suspended in inspiration</a:t>
            </a:r>
          </a:p>
          <a:p>
            <a:pPr lvl="1" algn="l" rtl="0" eaLnBrk="1" hangingPunct="1">
              <a:lnSpc>
                <a:spcPct val="90000"/>
              </a:lnSpc>
              <a:buFontTx/>
              <a:buNone/>
            </a:pPr>
            <a:endParaRPr lang="en-US" altLang="en-US" sz="3200" smtClean="0"/>
          </a:p>
        </p:txBody>
      </p:sp>
      <p:pic>
        <p:nvPicPr>
          <p:cNvPr id="35843" name="Picture 5" descr="Lunghr">
            <a:hlinkClick r:id="rId3"/>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b="12663"/>
          <a:stretch>
            <a:fillRect/>
          </a:stretch>
        </p:blipFill>
        <p:spPr>
          <a:xfrm>
            <a:off x="4786313" y="2057400"/>
            <a:ext cx="3467100" cy="3505200"/>
          </a:xfrm>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05EDC627-2096-4168-9BB0-8D80AC053ECC}" type="slidenum">
              <a:rPr lang="ar-SA" smtClean="0">
                <a:solidFill>
                  <a:srgbClr val="000000"/>
                </a:solidFill>
              </a:rPr>
              <a:pPr>
                <a:defRPr/>
              </a:pPr>
              <a:t>157</a:t>
            </a:fld>
            <a:endParaRPr lang="en-US">
              <a:solidFill>
                <a:srgbClr val="000000"/>
              </a:solidFill>
            </a:endParaRPr>
          </a:p>
        </p:txBody>
      </p:sp>
      <p:sp>
        <p:nvSpPr>
          <p:cNvPr id="35844" name="Rectangle 5"/>
          <p:cNvSpPr>
            <a:spLocks noChangeArrowheads="1"/>
          </p:cNvSpPr>
          <p:nvPr/>
        </p:nvSpPr>
        <p:spPr bwMode="auto">
          <a:xfrm>
            <a:off x="3175169" y="685800"/>
            <a:ext cx="23936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Chest </a:t>
            </a:r>
            <a:endParaRPr lang="ar-SA" altLang="en-US" sz="3600" dirty="0">
              <a:solidFill>
                <a:srgbClr val="002060"/>
              </a:solidFill>
            </a:endParaRPr>
          </a:p>
        </p:txBody>
      </p:sp>
    </p:spTree>
    <p:extLst>
      <p:ext uri="{BB962C8B-B14F-4D97-AF65-F5344CB8AC3E}">
        <p14:creationId xmlns:p14="http://schemas.microsoft.com/office/powerpoint/2010/main" val="184551997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4"/>
          <p:cNvSpPr>
            <a:spLocks noGrp="1" noChangeArrowheads="1"/>
          </p:cNvSpPr>
          <p:nvPr>
            <p:ph type="title"/>
          </p:nvPr>
        </p:nvSpPr>
        <p:spPr>
          <a:xfrm>
            <a:off x="685800" y="5562600"/>
            <a:ext cx="3352800" cy="381000"/>
          </a:xfrm>
        </p:spPr>
        <p:txBody>
          <a:bodyPr>
            <a:normAutofit fontScale="90000"/>
          </a:bodyPr>
          <a:lstStyle/>
          <a:p>
            <a:pPr eaLnBrk="1" hangingPunct="1"/>
            <a:r>
              <a:rPr lang="en-US" altLang="en-US" sz="2000" smtClean="0">
                <a:solidFill>
                  <a:srgbClr val="0070C0"/>
                </a:solidFill>
              </a:rPr>
              <a:t>Mediastinal window  </a:t>
            </a:r>
          </a:p>
        </p:txBody>
      </p:sp>
      <p:pic>
        <p:nvPicPr>
          <p:cNvPr id="37891" name="Picture 11" descr="CAC5UNK9"/>
          <p:cNvPicPr>
            <a:picLocks noGrp="1" noChangeAspect="1" noChangeArrowheads="1"/>
          </p:cNvPicPr>
          <p:nvPr>
            <p:ph sz="half" idx="1"/>
          </p:nvPr>
        </p:nvPicPr>
        <p:blipFill>
          <a:blip r:embed="rId3">
            <a:extLst>
              <a:ext uri="{28A0092B-C50C-407E-A947-70E740481C1C}">
                <a14:useLocalDpi xmlns:a14="http://schemas.microsoft.com/office/drawing/2010/main" val="0"/>
              </a:ext>
            </a:extLst>
          </a:blip>
          <a:srcRect/>
          <a:stretch>
            <a:fillRect/>
          </a:stretch>
        </p:blipFill>
        <p:spPr>
          <a:xfrm>
            <a:off x="457200" y="1981200"/>
            <a:ext cx="3733800" cy="3429000"/>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B63A5C8B-2DA0-4CDB-BB58-F0BB5E5B7979}" type="slidenum">
              <a:rPr lang="ar-SA" smtClean="0">
                <a:solidFill>
                  <a:srgbClr val="000000"/>
                </a:solidFill>
              </a:rPr>
              <a:pPr>
                <a:defRPr/>
              </a:pPr>
              <a:t>158</a:t>
            </a:fld>
            <a:endParaRPr lang="en-US">
              <a:solidFill>
                <a:srgbClr val="000000"/>
              </a:solidFill>
            </a:endParaRPr>
          </a:p>
        </p:txBody>
      </p:sp>
      <p:pic>
        <p:nvPicPr>
          <p:cNvPr id="37892" name="Picture 18" descr="CT Lung"/>
          <p:cNvPicPr>
            <a:picLocks noChangeAspect="1" noChangeArrowheads="1"/>
          </p:cNvPicPr>
          <p:nvPr/>
        </p:nvPicPr>
        <p:blipFill>
          <a:blip r:embed="rId4">
            <a:lum bright="30000" contrast="18000"/>
            <a:extLst>
              <a:ext uri="{28A0092B-C50C-407E-A947-70E740481C1C}">
                <a14:useLocalDpi xmlns:a14="http://schemas.microsoft.com/office/drawing/2010/main" val="0"/>
              </a:ext>
            </a:extLst>
          </a:blip>
          <a:srcRect/>
          <a:stretch>
            <a:fillRect/>
          </a:stretch>
        </p:blipFill>
        <p:spPr bwMode="auto">
          <a:xfrm>
            <a:off x="4800600" y="1981200"/>
            <a:ext cx="3467100"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Rectangle 19"/>
          <p:cNvSpPr>
            <a:spLocks noChangeArrowheads="1"/>
          </p:cNvSpPr>
          <p:nvPr/>
        </p:nvSpPr>
        <p:spPr bwMode="auto">
          <a:xfrm>
            <a:off x="5334000" y="55626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p>
            <a:pPr rtl="1" fontAlgn="base">
              <a:spcBef>
                <a:spcPct val="0"/>
              </a:spcBef>
              <a:spcAft>
                <a:spcPct val="0"/>
              </a:spcAft>
            </a:pPr>
            <a:r>
              <a:rPr lang="en-US" altLang="en-US" sz="2000">
                <a:solidFill>
                  <a:srgbClr val="0070C0"/>
                </a:solidFill>
                <a:latin typeface="Arial Black" pitchFamily="34" charset="0"/>
              </a:rPr>
              <a:t>Lung  window  </a:t>
            </a:r>
          </a:p>
        </p:txBody>
      </p:sp>
      <p:sp>
        <p:nvSpPr>
          <p:cNvPr id="37894" name="Rectangle 7"/>
          <p:cNvSpPr>
            <a:spLocks noChangeArrowheads="1"/>
          </p:cNvSpPr>
          <p:nvPr/>
        </p:nvSpPr>
        <p:spPr bwMode="auto">
          <a:xfrm>
            <a:off x="3175173" y="685800"/>
            <a:ext cx="239360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Chest </a:t>
            </a:r>
            <a:endParaRPr lang="ar-SA" altLang="en-US" sz="3600" dirty="0">
              <a:solidFill>
                <a:srgbClr val="002060"/>
              </a:solidFill>
            </a:endParaRPr>
          </a:p>
        </p:txBody>
      </p:sp>
    </p:spTree>
    <p:extLst>
      <p:ext uri="{BB962C8B-B14F-4D97-AF65-F5344CB8AC3E}">
        <p14:creationId xmlns:p14="http://schemas.microsoft.com/office/powerpoint/2010/main" val="240492117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533400" y="2590800"/>
            <a:ext cx="7696200" cy="1143000"/>
          </a:xfrm>
        </p:spPr>
        <p:txBody>
          <a:bodyPr/>
          <a:lstStyle/>
          <a:p>
            <a:pPr algn="ctr" rtl="0" eaLnBrk="1" hangingPunct="1"/>
            <a:r>
              <a:rPr lang="en-US" altLang="en-US" smtClean="0"/>
              <a:t>CT Scan of the Abdomen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159</a:t>
            </a:fld>
            <a:endParaRPr lang="en-US">
              <a:solidFill>
                <a:srgbClr val="000000"/>
              </a:solidFill>
            </a:endParaRPr>
          </a:p>
        </p:txBody>
      </p:sp>
    </p:spTree>
    <p:extLst>
      <p:ext uri="{BB962C8B-B14F-4D97-AF65-F5344CB8AC3E}">
        <p14:creationId xmlns:p14="http://schemas.microsoft.com/office/powerpoint/2010/main" val="415860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381000"/>
            <a:ext cx="7543800" cy="5943600"/>
          </a:xfrm>
        </p:spPr>
        <p:txBody>
          <a:bodyPr>
            <a:normAutofit fontScale="92500" lnSpcReduction="10000"/>
          </a:bodyPr>
          <a:lstStyle/>
          <a:p>
            <a:pPr>
              <a:buNone/>
            </a:pPr>
            <a:r>
              <a:rPr lang="en-US" sz="3200" b="1" i="1" dirty="0" smtClean="0"/>
              <a:t>Nursing care post procedure</a:t>
            </a:r>
          </a:p>
          <a:p>
            <a:pPr>
              <a:buNone/>
            </a:pPr>
            <a:r>
              <a:rPr lang="en-US" sz="2800" dirty="0" smtClean="0"/>
              <a:t>1)Immediately after biopsy, assist the patient to turn onto the right side; place a pillow under costal margin, and caution the patient to remain in this position, recumbent and immobile, for several hours.</a:t>
            </a:r>
          </a:p>
          <a:p>
            <a:pPr>
              <a:buFont typeface="Arial" pitchFamily="34" charset="0"/>
              <a:buChar char="•"/>
            </a:pPr>
            <a:r>
              <a:rPr lang="en-US" sz="2800" dirty="0" smtClean="0"/>
              <a:t>Instruct the patient to avoid coughing or straining.</a:t>
            </a:r>
          </a:p>
          <a:p>
            <a:pPr>
              <a:buFont typeface="Arial" pitchFamily="34" charset="0"/>
              <a:buChar char="•"/>
            </a:pPr>
            <a:r>
              <a:rPr lang="en-US" sz="2800" dirty="0" smtClean="0"/>
              <a:t>In this position, the liver capsule at the site of penetration is compressed against the chest wall, and the escape of blood or bile through the perforation is prevented.</a:t>
            </a:r>
          </a:p>
          <a:p>
            <a:pPr>
              <a:buNone/>
            </a:pPr>
            <a:r>
              <a:rPr lang="en-US" sz="2800" dirty="0" smtClean="0"/>
              <a:t>2) Measure and record patients pulse, respiratory rate and BP at 10-15 minutes  intervals for the first hour , then 30 minutes for the next 2hrs, or until the patient stabilizes.</a:t>
            </a:r>
            <a:endParaRPr lang="en-US" sz="2800"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16</a:t>
            </a:fld>
            <a:endParaRPr lang="en-US"/>
          </a:p>
        </p:txBody>
      </p:sp>
    </p:spTree>
    <p:extLst>
      <p:ext uri="{BB962C8B-B14F-4D97-AF65-F5344CB8AC3E}">
        <p14:creationId xmlns:p14="http://schemas.microsoft.com/office/powerpoint/2010/main" val="3456486184"/>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87691A59-2FC8-418A-9448-D8A3F1DC4DEF}" type="slidenum">
              <a:rPr lang="ar-SA" smtClean="0">
                <a:solidFill>
                  <a:srgbClr val="000000"/>
                </a:solidFill>
              </a:rPr>
              <a:pPr>
                <a:defRPr/>
              </a:pPr>
              <a:t>160</a:t>
            </a:fld>
            <a:endParaRPr lang="en-US">
              <a:solidFill>
                <a:srgbClr val="000000"/>
              </a:solidFill>
            </a:endParaRPr>
          </a:p>
        </p:txBody>
      </p:sp>
      <p:sp>
        <p:nvSpPr>
          <p:cNvPr id="40962" name="Rectangle 3"/>
          <p:cNvSpPr>
            <a:spLocks noGrp="1" noChangeArrowheads="1"/>
          </p:cNvSpPr>
          <p:nvPr>
            <p:ph type="body" idx="4294967295"/>
          </p:nvPr>
        </p:nvSpPr>
        <p:spPr>
          <a:xfrm>
            <a:off x="0" y="381000"/>
            <a:ext cx="8305800" cy="6019800"/>
          </a:xfrm>
        </p:spPr>
        <p:txBody>
          <a:bodyPr/>
          <a:lstStyle/>
          <a:p>
            <a:pPr algn="l" rtl="0" eaLnBrk="1" hangingPunct="1"/>
            <a:endParaRPr lang="en-US" altLang="en-US" sz="2800" smtClean="0"/>
          </a:p>
          <a:p>
            <a:pPr algn="l" rtl="0" eaLnBrk="1" hangingPunct="1"/>
            <a:endParaRPr lang="en-US" altLang="en-US" sz="2800" smtClean="0"/>
          </a:p>
          <a:p>
            <a:pPr algn="l" rtl="0" eaLnBrk="1" hangingPunct="1"/>
            <a:endParaRPr lang="en-US" altLang="en-US" sz="2800" smtClean="0"/>
          </a:p>
          <a:p>
            <a:pPr algn="l" rtl="0" eaLnBrk="1" hangingPunct="1"/>
            <a:r>
              <a:rPr lang="en-US" altLang="en-US" sz="2800" smtClean="0"/>
              <a:t>Certain factors or conditions may interfere with the accuracy of a CT scan of the abdomen. These factors include:</a:t>
            </a:r>
          </a:p>
          <a:p>
            <a:pPr lvl="1" algn="l" rtl="0" eaLnBrk="1" hangingPunct="1"/>
            <a:r>
              <a:rPr lang="en-US" altLang="en-US" sz="2800" smtClean="0"/>
              <a:t>metallic objects within the abdomen, such as surgical clips </a:t>
            </a:r>
          </a:p>
          <a:p>
            <a:pPr lvl="1" algn="l" rtl="0" eaLnBrk="1" hangingPunct="1"/>
            <a:r>
              <a:rPr lang="en-US" altLang="en-US" sz="2800" smtClean="0"/>
              <a:t>barium in the intestines from a recent barium study </a:t>
            </a:r>
          </a:p>
          <a:p>
            <a:pPr lvl="1" algn="l" rtl="0" eaLnBrk="1" hangingPunct="1"/>
            <a:r>
              <a:rPr lang="en-US" altLang="en-US" sz="2800" smtClean="0"/>
              <a:t>stool and/or gas in the bowel</a:t>
            </a:r>
            <a:r>
              <a:rPr lang="en-US" altLang="en-US" smtClean="0"/>
              <a:t> </a:t>
            </a:r>
          </a:p>
          <a:p>
            <a:pPr algn="l" rtl="0" eaLnBrk="1" hangingPunct="1"/>
            <a:endParaRPr lang="en-US" altLang="en-US" smtClean="0"/>
          </a:p>
        </p:txBody>
      </p:sp>
      <p:sp>
        <p:nvSpPr>
          <p:cNvPr id="40963" name="Rectangle 4"/>
          <p:cNvSpPr>
            <a:spLocks noChangeArrowheads="1"/>
          </p:cNvSpPr>
          <p:nvPr/>
        </p:nvSpPr>
        <p:spPr bwMode="auto">
          <a:xfrm>
            <a:off x="2760665" y="685800"/>
            <a:ext cx="322261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Abdomen </a:t>
            </a:r>
            <a:endParaRPr lang="ar-SA" altLang="en-US" sz="3600" dirty="0">
              <a:solidFill>
                <a:srgbClr val="002060"/>
              </a:solidFill>
            </a:endParaRPr>
          </a:p>
        </p:txBody>
      </p:sp>
    </p:spTree>
    <p:extLst>
      <p:ext uri="{BB962C8B-B14F-4D97-AF65-F5344CB8AC3E}">
        <p14:creationId xmlns:p14="http://schemas.microsoft.com/office/powerpoint/2010/main" val="41783641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idx="1"/>
          </p:nvPr>
        </p:nvSpPr>
        <p:spPr>
          <a:xfrm>
            <a:off x="762000" y="1752600"/>
            <a:ext cx="7696200" cy="4038600"/>
          </a:xfrm>
        </p:spPr>
        <p:txBody>
          <a:bodyPr>
            <a:normAutofit fontScale="92500"/>
          </a:bodyPr>
          <a:lstStyle/>
          <a:p>
            <a:pPr algn="l" rtl="0" eaLnBrk="1" hangingPunct="1"/>
            <a:r>
              <a:rPr lang="en-US" altLang="en-US" b="1" u="sng" dirty="0" smtClean="0">
                <a:solidFill>
                  <a:schemeClr val="tx2"/>
                </a:solidFill>
              </a:rPr>
              <a:t>Patient preparation:</a:t>
            </a:r>
          </a:p>
          <a:p>
            <a:pPr lvl="1" algn="l" rtl="0" eaLnBrk="1" hangingPunct="1"/>
            <a:r>
              <a:rPr lang="en-US" altLang="en-US" dirty="0" smtClean="0">
                <a:solidFill>
                  <a:schemeClr val="tx2"/>
                </a:solidFill>
              </a:rPr>
              <a:t>Fasting 4-6 hours before the examination</a:t>
            </a:r>
          </a:p>
          <a:p>
            <a:pPr lvl="1" algn="l" rtl="0" eaLnBrk="1" hangingPunct="1"/>
            <a:r>
              <a:rPr lang="en-US" altLang="en-US" dirty="0" smtClean="0">
                <a:solidFill>
                  <a:schemeClr val="tx2"/>
                </a:solidFill>
              </a:rPr>
              <a:t>Radiologist sometime needs abdominal U.S</a:t>
            </a:r>
          </a:p>
          <a:p>
            <a:pPr lvl="1" algn="l" rtl="0" eaLnBrk="1" hangingPunct="1"/>
            <a:r>
              <a:rPr lang="en-US" altLang="en-US" dirty="0" smtClean="0">
                <a:solidFill>
                  <a:schemeClr val="tx2"/>
                </a:solidFill>
              </a:rPr>
              <a:t>Oral laxative must be given</a:t>
            </a:r>
          </a:p>
          <a:p>
            <a:pPr lvl="1" algn="l" rtl="0" eaLnBrk="1" hangingPunct="1"/>
            <a:r>
              <a:rPr lang="en-US" altLang="en-US" dirty="0" smtClean="0">
                <a:solidFill>
                  <a:schemeClr val="tx2"/>
                </a:solidFill>
              </a:rPr>
              <a:t>I/V </a:t>
            </a:r>
            <a:r>
              <a:rPr lang="en-US" altLang="en-US" dirty="0" err="1" smtClean="0">
                <a:solidFill>
                  <a:schemeClr val="tx2"/>
                </a:solidFill>
              </a:rPr>
              <a:t>buscopan</a:t>
            </a:r>
            <a:r>
              <a:rPr lang="en-US" altLang="en-US" dirty="0" smtClean="0">
                <a:solidFill>
                  <a:schemeClr val="tx2"/>
                </a:solidFill>
              </a:rPr>
              <a:t> is required at the time of examination</a:t>
            </a:r>
          </a:p>
          <a:p>
            <a:pPr lvl="1" algn="l" rtl="0" eaLnBrk="1" hangingPunct="1"/>
            <a:r>
              <a:rPr lang="en-US" altLang="en-US" dirty="0" smtClean="0">
                <a:solidFill>
                  <a:schemeClr val="tx2"/>
                </a:solidFill>
              </a:rPr>
              <a:t>Any metallic foreign must be removed</a:t>
            </a:r>
          </a:p>
          <a:p>
            <a:pPr lvl="1" algn="l" rtl="0" eaLnBrk="1" hangingPunct="1"/>
            <a:r>
              <a:rPr lang="en-US" altLang="en-US" dirty="0" smtClean="0">
                <a:solidFill>
                  <a:schemeClr val="tx2"/>
                </a:solidFill>
              </a:rPr>
              <a:t>Preferably the patient should be in hospital gown</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161</a:t>
            </a:fld>
            <a:endParaRPr lang="en-US">
              <a:solidFill>
                <a:srgbClr val="000000"/>
              </a:solidFill>
            </a:endParaRPr>
          </a:p>
        </p:txBody>
      </p:sp>
      <p:sp>
        <p:nvSpPr>
          <p:cNvPr id="41987" name="Rectangle 4"/>
          <p:cNvSpPr>
            <a:spLocks noChangeArrowheads="1"/>
          </p:cNvSpPr>
          <p:nvPr/>
        </p:nvSpPr>
        <p:spPr bwMode="auto">
          <a:xfrm>
            <a:off x="2760669" y="685800"/>
            <a:ext cx="3222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Abdomen </a:t>
            </a:r>
            <a:endParaRPr lang="ar-SA" altLang="en-US" sz="3600" dirty="0">
              <a:solidFill>
                <a:srgbClr val="002060"/>
              </a:solidFill>
            </a:endParaRPr>
          </a:p>
        </p:txBody>
      </p:sp>
    </p:spTree>
    <p:extLst>
      <p:ext uri="{BB962C8B-B14F-4D97-AF65-F5344CB8AC3E}">
        <p14:creationId xmlns:p14="http://schemas.microsoft.com/office/powerpoint/2010/main" val="240068754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57200" y="1752600"/>
            <a:ext cx="8001000" cy="4572000"/>
          </a:xfrm>
        </p:spPr>
        <p:txBody>
          <a:bodyPr/>
          <a:lstStyle/>
          <a:p>
            <a:pPr algn="l" rtl="0" eaLnBrk="1" hangingPunct="1"/>
            <a:r>
              <a:rPr lang="en-US" altLang="en-US" sz="2800" b="1" smtClean="0"/>
              <a:t>Contrast Media:</a:t>
            </a:r>
          </a:p>
          <a:p>
            <a:pPr lvl="4" algn="l" rtl="0" eaLnBrk="1" hangingPunct="1"/>
            <a:r>
              <a:rPr lang="en-US" altLang="en-US" sz="2800" b="1" smtClean="0">
                <a:solidFill>
                  <a:schemeClr val="tx2"/>
                </a:solidFill>
              </a:rPr>
              <a:t>Oral contrast </a:t>
            </a:r>
          </a:p>
          <a:p>
            <a:pPr lvl="1" algn="l" rtl="0" eaLnBrk="1" hangingPunct="1"/>
            <a:r>
              <a:rPr lang="en-US" altLang="en-US" sz="2400" smtClean="0"/>
              <a:t>At mid night before the day of the examination .800ml of   contrast media (5% Gastrografin + 95% water), the patient asked to drink 700ml during these hours</a:t>
            </a:r>
          </a:p>
          <a:p>
            <a:pPr lvl="1" algn="l" rtl="0" eaLnBrk="1" hangingPunct="1"/>
            <a:r>
              <a:rPr lang="en-US" altLang="en-US" sz="2400" smtClean="0"/>
              <a:t>The last 100ml immediately before the exam</a:t>
            </a:r>
          </a:p>
          <a:p>
            <a:pPr lvl="1" algn="l" rtl="0" eaLnBrk="1" hangingPunct="1"/>
            <a:r>
              <a:rPr lang="en-US" altLang="en-US" sz="2400" smtClean="0"/>
              <a:t>Replaced now by oral water and mannitol. </a:t>
            </a:r>
          </a:p>
          <a:p>
            <a:pPr lvl="4" algn="l" rtl="0" eaLnBrk="1" hangingPunct="1"/>
            <a:r>
              <a:rPr lang="en-US" altLang="en-US" sz="2800" b="1" smtClean="0">
                <a:solidFill>
                  <a:schemeClr val="tx2"/>
                </a:solidFill>
              </a:rPr>
              <a:t>I.V. contrast </a:t>
            </a:r>
          </a:p>
          <a:p>
            <a:pPr lvl="1" algn="l" rtl="0" eaLnBrk="1" hangingPunct="1"/>
            <a:r>
              <a:rPr lang="en-US" altLang="en-US" sz="2400" smtClean="0"/>
              <a:t>100 ml nonionic contrast (omnipaque 300)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162</a:t>
            </a:fld>
            <a:endParaRPr lang="en-US">
              <a:solidFill>
                <a:srgbClr val="000000"/>
              </a:solidFill>
            </a:endParaRPr>
          </a:p>
        </p:txBody>
      </p:sp>
      <p:sp>
        <p:nvSpPr>
          <p:cNvPr id="43011" name="Rectangle 4"/>
          <p:cNvSpPr>
            <a:spLocks noChangeArrowheads="1"/>
          </p:cNvSpPr>
          <p:nvPr/>
        </p:nvSpPr>
        <p:spPr bwMode="auto">
          <a:xfrm>
            <a:off x="2760669" y="685800"/>
            <a:ext cx="32226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Abdomen </a:t>
            </a:r>
            <a:endParaRPr lang="ar-SA" altLang="en-US" sz="3600" dirty="0">
              <a:solidFill>
                <a:srgbClr val="002060"/>
              </a:solidFill>
            </a:endParaRPr>
          </a:p>
        </p:txBody>
      </p:sp>
    </p:spTree>
    <p:extLst>
      <p:ext uri="{BB962C8B-B14F-4D97-AF65-F5344CB8AC3E}">
        <p14:creationId xmlns:p14="http://schemas.microsoft.com/office/powerpoint/2010/main" val="187675583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5" descr="Top view of the CT Machine"/>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2209800" y="2362200"/>
            <a:ext cx="4203700" cy="3595688"/>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8C739A21-6986-48EC-9616-988DD51D011A}" type="slidenum">
              <a:rPr lang="ar-SA" smtClean="0">
                <a:solidFill>
                  <a:srgbClr val="000000"/>
                </a:solidFill>
              </a:rPr>
              <a:pPr>
                <a:defRPr/>
              </a:pPr>
              <a:t>163</a:t>
            </a:fld>
            <a:endParaRPr lang="en-US">
              <a:solidFill>
                <a:srgbClr val="000000"/>
              </a:solidFill>
            </a:endParaRPr>
          </a:p>
        </p:txBody>
      </p:sp>
      <p:sp>
        <p:nvSpPr>
          <p:cNvPr id="44035"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74680027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normAutofit fontScale="90000"/>
          </a:bodyPr>
          <a:lstStyle/>
          <a:p>
            <a:r>
              <a:rPr lang="en-US" altLang="en-US" sz="4400" b="1" dirty="0">
                <a:solidFill>
                  <a:srgbClr val="002060"/>
                </a:solidFill>
              </a:rPr>
              <a:t>CT Abdomen </a:t>
            </a:r>
            <a:r>
              <a:rPr lang="ar-SA" altLang="en-US" sz="4400" dirty="0">
                <a:solidFill>
                  <a:srgbClr val="002060"/>
                </a:solidFill>
              </a:rPr>
              <a:t/>
            </a:r>
            <a:br>
              <a:rPr lang="ar-SA" altLang="en-US" sz="4400" dirty="0">
                <a:solidFill>
                  <a:srgbClr val="002060"/>
                </a:solidFill>
              </a:rPr>
            </a:br>
            <a:endParaRPr lang="sw-KE" dirty="0" smtClean="0"/>
          </a:p>
        </p:txBody>
      </p:sp>
      <p:sp>
        <p:nvSpPr>
          <p:cNvPr id="49155" name="Rectangle 3"/>
          <p:cNvSpPr>
            <a:spLocks noGrp="1" noChangeArrowheads="1"/>
          </p:cNvSpPr>
          <p:nvPr>
            <p:ph idx="1"/>
          </p:nvPr>
        </p:nvSpPr>
        <p:spPr/>
        <p:txBody>
          <a:bodyPr/>
          <a:lstStyle/>
          <a:p>
            <a:pPr algn="l">
              <a:buFont typeface="Wingdings" pitchFamily="2" charset="2"/>
              <a:buChar char="q"/>
            </a:pPr>
            <a:r>
              <a:rPr lang="en-US" dirty="0" smtClean="0"/>
              <a:t>Non contrast CT of the abdomen include</a:t>
            </a:r>
          </a:p>
          <a:p>
            <a:pPr marL="514350" indent="-514350" algn="l">
              <a:buFont typeface="+mj-lt"/>
              <a:buAutoNum type="arabicPeriod"/>
            </a:pPr>
            <a:r>
              <a:rPr lang="en-US" sz="2800" dirty="0" smtClean="0"/>
              <a:t>Urinary tract evaluation (stone protocol )</a:t>
            </a:r>
          </a:p>
          <a:p>
            <a:pPr marL="514350" indent="-514350" algn="l">
              <a:buFont typeface="+mj-lt"/>
              <a:buAutoNum type="arabicPeriod"/>
            </a:pPr>
            <a:r>
              <a:rPr lang="en-US" sz="2800" dirty="0" smtClean="0"/>
              <a:t>Emergency CT for appendicitis </a:t>
            </a:r>
          </a:p>
          <a:p>
            <a:pPr marL="514350" indent="-514350" algn="l">
              <a:buFont typeface="+mj-lt"/>
              <a:buAutoNum type="arabicPeriod"/>
            </a:pPr>
            <a:r>
              <a:rPr lang="en-US" sz="2800" dirty="0" smtClean="0"/>
              <a:t>Abdominal trauma</a:t>
            </a:r>
          </a:p>
          <a:p>
            <a:pPr algn="l">
              <a:buFont typeface="Wingdings" pitchFamily="2" charset="2"/>
              <a:buNone/>
            </a:pPr>
            <a:endParaRPr lang="en-US" dirty="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164</a:t>
            </a:fld>
            <a:endParaRPr lang="en-US">
              <a:solidFill>
                <a:srgbClr val="000000"/>
              </a:solidFill>
            </a:endParaRPr>
          </a:p>
        </p:txBody>
      </p:sp>
    </p:spTree>
    <p:extLst>
      <p:ext uri="{BB962C8B-B14F-4D97-AF65-F5344CB8AC3E}">
        <p14:creationId xmlns:p14="http://schemas.microsoft.com/office/powerpoint/2010/main" val="34093308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609600" y="2743200"/>
            <a:ext cx="7696200" cy="1143000"/>
          </a:xfrm>
        </p:spPr>
        <p:txBody>
          <a:bodyPr/>
          <a:lstStyle/>
          <a:p>
            <a:pPr algn="ctr" rtl="0" eaLnBrk="1" hangingPunct="1"/>
            <a:r>
              <a:rPr lang="en-US" altLang="en-US" smtClean="0"/>
              <a:t>CT for lumbar spine</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165</a:t>
            </a:fld>
            <a:endParaRPr lang="en-US">
              <a:solidFill>
                <a:srgbClr val="000000"/>
              </a:solidFill>
            </a:endParaRPr>
          </a:p>
        </p:txBody>
      </p:sp>
    </p:spTree>
    <p:extLst>
      <p:ext uri="{BB962C8B-B14F-4D97-AF65-F5344CB8AC3E}">
        <p14:creationId xmlns:p14="http://schemas.microsoft.com/office/powerpoint/2010/main" val="313402766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4"/>
          <p:cNvSpPr>
            <a:spLocks noGrp="1" noChangeArrowheads="1"/>
          </p:cNvSpPr>
          <p:nvPr>
            <p:ph idx="1"/>
          </p:nvPr>
        </p:nvSpPr>
        <p:spPr>
          <a:xfrm>
            <a:off x="762000" y="1752600"/>
            <a:ext cx="7696200" cy="4038600"/>
          </a:xfrm>
          <a:noFill/>
        </p:spPr>
        <p:txBody>
          <a:bodyPr/>
          <a:lstStyle/>
          <a:p>
            <a:pPr algn="l" rtl="0" eaLnBrk="1" hangingPunct="1"/>
            <a:r>
              <a:rPr lang="en-US" altLang="en-US" b="1" u="sng" smtClean="0"/>
              <a:t>Patient preparation:</a:t>
            </a:r>
          </a:p>
          <a:p>
            <a:pPr lvl="1" algn="l" rtl="0" eaLnBrk="1" hangingPunct="1"/>
            <a:r>
              <a:rPr lang="en-US" altLang="en-US" smtClean="0"/>
              <a:t>For routine test no preparation </a:t>
            </a:r>
          </a:p>
          <a:p>
            <a:pPr lvl="1" algn="l" rtl="0" eaLnBrk="1" hangingPunct="1"/>
            <a:endParaRPr lang="en-US" altLang="en-US" smtClean="0"/>
          </a:p>
          <a:p>
            <a:pPr algn="l" rtl="0" eaLnBrk="1" hangingPunct="1"/>
            <a:r>
              <a:rPr lang="en-US" altLang="en-US" b="1" u="sng" smtClean="0"/>
              <a:t>Contrast:</a:t>
            </a:r>
          </a:p>
          <a:p>
            <a:pPr lvl="1" algn="l" rtl="0" eaLnBrk="1" hangingPunct="1"/>
            <a:r>
              <a:rPr lang="en-US" altLang="en-US" smtClean="0"/>
              <a:t>No contrast in routine examination </a:t>
            </a:r>
            <a:endParaRPr lang="en-US" altLang="en-US" b="1" smtClean="0"/>
          </a:p>
          <a:p>
            <a:pPr lvl="1" algn="l" rtl="0" eaLnBrk="1" hangingPunct="1"/>
            <a:endParaRPr lang="en-US" altLang="en-US" sz="3000" smtClean="0"/>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166</a:t>
            </a:fld>
            <a:endParaRPr lang="en-US">
              <a:solidFill>
                <a:srgbClr val="000000"/>
              </a:solidFill>
            </a:endParaRPr>
          </a:p>
        </p:txBody>
      </p:sp>
      <p:sp>
        <p:nvSpPr>
          <p:cNvPr id="52227" name="Rectangle 4"/>
          <p:cNvSpPr>
            <a:spLocks noChangeArrowheads="1"/>
          </p:cNvSpPr>
          <p:nvPr/>
        </p:nvSpPr>
        <p:spPr bwMode="auto">
          <a:xfrm>
            <a:off x="2327182" y="685800"/>
            <a:ext cx="40895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Lumbar spine </a:t>
            </a:r>
            <a:endParaRPr lang="ar-SA" altLang="en-US" sz="3600" dirty="0">
              <a:solidFill>
                <a:srgbClr val="002060"/>
              </a:solidFill>
            </a:endParaRPr>
          </a:p>
        </p:txBody>
      </p:sp>
    </p:spTree>
    <p:extLst>
      <p:ext uri="{BB962C8B-B14F-4D97-AF65-F5344CB8AC3E}">
        <p14:creationId xmlns:p14="http://schemas.microsoft.com/office/powerpoint/2010/main" val="3339244960"/>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5" descr="What a CT Scanning Machine looks like"/>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a:xfrm>
            <a:off x="1752600" y="1905000"/>
            <a:ext cx="5181600" cy="4217988"/>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8C739A21-6986-48EC-9616-988DD51D011A}" type="slidenum">
              <a:rPr lang="ar-SA" smtClean="0">
                <a:solidFill>
                  <a:srgbClr val="000000"/>
                </a:solidFill>
              </a:rPr>
              <a:pPr>
                <a:defRPr/>
              </a:pPr>
              <a:t>167</a:t>
            </a:fld>
            <a:endParaRPr lang="en-US">
              <a:solidFill>
                <a:srgbClr val="000000"/>
              </a:solidFill>
            </a:endParaRPr>
          </a:p>
        </p:txBody>
      </p:sp>
      <p:sp>
        <p:nvSpPr>
          <p:cNvPr id="53251" name="Rectangle 4"/>
          <p:cNvSpPr>
            <a:spLocks noChangeArrowheads="1"/>
          </p:cNvSpPr>
          <p:nvPr/>
        </p:nvSpPr>
        <p:spPr bwMode="auto">
          <a:xfrm>
            <a:off x="1676400" y="685800"/>
            <a:ext cx="53911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a:solidFill>
                  <a:srgbClr val="002060"/>
                </a:solidFill>
              </a:rPr>
              <a:t>Computed tomography </a:t>
            </a:r>
            <a:endParaRPr lang="ar-SA" altLang="en-US" sz="3600">
              <a:solidFill>
                <a:srgbClr val="002060"/>
              </a:solidFill>
            </a:endParaRPr>
          </a:p>
        </p:txBody>
      </p:sp>
    </p:spTree>
    <p:extLst>
      <p:ext uri="{BB962C8B-B14F-4D97-AF65-F5344CB8AC3E}">
        <p14:creationId xmlns:p14="http://schemas.microsoft.com/office/powerpoint/2010/main" val="11208985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idx="1"/>
          </p:nvPr>
        </p:nvSpPr>
        <p:spPr>
          <a:xfrm>
            <a:off x="762000" y="1828800"/>
            <a:ext cx="4572000" cy="4267200"/>
          </a:xfrm>
          <a:noFill/>
        </p:spPr>
        <p:txBody>
          <a:bodyPr/>
          <a:lstStyle/>
          <a:p>
            <a:pPr algn="l" rtl="0" eaLnBrk="1" hangingPunct="1"/>
            <a:r>
              <a:rPr lang="en-US" altLang="en-US" sz="2800" b="1" u="sng" smtClean="0"/>
              <a:t>Positioning:</a:t>
            </a:r>
          </a:p>
          <a:p>
            <a:pPr lvl="1" algn="l" rtl="0" eaLnBrk="1" hangingPunct="1"/>
            <a:r>
              <a:rPr lang="en-US" altLang="en-US" sz="2400" smtClean="0"/>
              <a:t>Supine and feet first </a:t>
            </a:r>
          </a:p>
          <a:p>
            <a:pPr lvl="1" algn="l" rtl="0" eaLnBrk="1" hangingPunct="1"/>
            <a:r>
              <a:rPr lang="en-US" altLang="en-US" sz="2400" smtClean="0"/>
              <a:t>Arms above the head</a:t>
            </a:r>
          </a:p>
          <a:p>
            <a:pPr lvl="1" algn="l" rtl="0" eaLnBrk="1" hangingPunct="1"/>
            <a:r>
              <a:rPr lang="en-US" altLang="en-US" sz="2400" smtClean="0"/>
              <a:t>The knees flexed 30º </a:t>
            </a:r>
          </a:p>
          <a:p>
            <a:pPr algn="l" rtl="0" eaLnBrk="1" hangingPunct="1"/>
            <a:r>
              <a:rPr lang="en-US" altLang="en-US" sz="2800" b="1" u="sng" smtClean="0"/>
              <a:t>Parameters:</a:t>
            </a:r>
          </a:p>
          <a:p>
            <a:pPr lvl="1" algn="l" rtl="0" eaLnBrk="1" hangingPunct="1"/>
            <a:r>
              <a:rPr lang="en-US" altLang="en-US" sz="2400" smtClean="0"/>
              <a:t>Starting at xiphoid process </a:t>
            </a:r>
          </a:p>
          <a:p>
            <a:pPr lvl="1" algn="l" rtl="0" eaLnBrk="1" hangingPunct="1"/>
            <a:r>
              <a:rPr lang="en-US" altLang="en-US" sz="2400" smtClean="0"/>
              <a:t>Ending at the level of hip joint </a:t>
            </a:r>
          </a:p>
          <a:p>
            <a:pPr lvl="1" algn="l" rtl="0" eaLnBrk="1" hangingPunct="1"/>
            <a:r>
              <a:rPr lang="en-US" altLang="en-US" sz="2400" smtClean="0"/>
              <a:t>Respiration suspended in expiration </a:t>
            </a:r>
          </a:p>
        </p:txBody>
      </p:sp>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AB565914-C67D-49CA-A3F3-02EE6172DA0E}" type="slidenum">
              <a:rPr lang="ar-SA" smtClean="0">
                <a:solidFill>
                  <a:srgbClr val="000000"/>
                </a:solidFill>
              </a:rPr>
              <a:pPr>
                <a:defRPr/>
              </a:pPr>
              <a:t>168</a:t>
            </a:fld>
            <a:endParaRPr lang="en-US">
              <a:solidFill>
                <a:srgbClr val="000000"/>
              </a:solidFill>
            </a:endParaRPr>
          </a:p>
        </p:txBody>
      </p:sp>
      <p:sp>
        <p:nvSpPr>
          <p:cNvPr id="54275" name="Rectangle 4"/>
          <p:cNvSpPr>
            <a:spLocks noChangeArrowheads="1"/>
          </p:cNvSpPr>
          <p:nvPr/>
        </p:nvSpPr>
        <p:spPr bwMode="auto">
          <a:xfrm>
            <a:off x="2327184" y="685800"/>
            <a:ext cx="40895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Lumbar spine </a:t>
            </a:r>
            <a:endParaRPr lang="ar-SA" altLang="en-US" sz="3600" dirty="0">
              <a:solidFill>
                <a:srgbClr val="002060"/>
              </a:solidFill>
            </a:endParaRPr>
          </a:p>
        </p:txBody>
      </p:sp>
      <p:pic>
        <p:nvPicPr>
          <p:cNvPr id="54276" name="Picture 5" descr="lspin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2514600"/>
            <a:ext cx="2971800" cy="2625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408164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0" descr="case5CT5s">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5400" y="1981200"/>
            <a:ext cx="3124200"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Text Box 21"/>
          <p:cNvSpPr txBox="1">
            <a:spLocks noChangeArrowheads="1"/>
          </p:cNvSpPr>
          <p:nvPr/>
        </p:nvSpPr>
        <p:spPr bwMode="auto">
          <a:xfrm>
            <a:off x="5334000" y="5105400"/>
            <a:ext cx="3429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ltLang="en-US" sz="2400" b="1" smtClean="0">
                <a:solidFill>
                  <a:srgbClr val="0070C0"/>
                </a:solidFill>
              </a:rPr>
              <a:t>Soft-tissue window </a:t>
            </a:r>
          </a:p>
        </p:txBody>
      </p:sp>
      <p:sp>
        <p:nvSpPr>
          <p:cNvPr id="56324" name="Rectangle 11"/>
          <p:cNvSpPr>
            <a:spLocks noChangeArrowheads="1"/>
          </p:cNvSpPr>
          <p:nvPr/>
        </p:nvSpPr>
        <p:spPr bwMode="auto">
          <a:xfrm>
            <a:off x="2327184" y="685800"/>
            <a:ext cx="408958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rtl="1" fontAlgn="base">
              <a:spcBef>
                <a:spcPct val="0"/>
              </a:spcBef>
              <a:spcAft>
                <a:spcPct val="0"/>
              </a:spcAft>
            </a:pPr>
            <a:r>
              <a:rPr lang="en-US" altLang="en-US" sz="3600" b="1" dirty="0">
                <a:solidFill>
                  <a:srgbClr val="002060"/>
                </a:solidFill>
              </a:rPr>
              <a:t>CT Lumbar spine </a:t>
            </a:r>
            <a:endParaRPr lang="ar-SA" altLang="en-US" sz="3600" dirty="0">
              <a:solidFill>
                <a:srgbClr val="002060"/>
              </a:solidFill>
            </a:endParaRPr>
          </a:p>
        </p:txBody>
      </p:sp>
      <p:pic>
        <p:nvPicPr>
          <p:cNvPr id="56325" name="Picture 5" descr="rinsho-pic18"/>
          <p:cNvPicPr>
            <a:picLocks noGrp="1" noChangeAspect="1" noChangeArrowheads="1"/>
          </p:cNvPicPr>
          <p:nvPr>
            <p:ph sz="quarter" idx="1"/>
          </p:nvPr>
        </p:nvPicPr>
        <p:blipFill>
          <a:blip r:embed="rId5">
            <a:extLst>
              <a:ext uri="{28A0092B-C50C-407E-A947-70E740481C1C}">
                <a14:useLocalDpi xmlns:a14="http://schemas.microsoft.com/office/drawing/2010/main" val="0"/>
              </a:ext>
            </a:extLst>
          </a:blip>
          <a:srcRect l="31818" r="33273"/>
          <a:stretch>
            <a:fillRect/>
          </a:stretch>
        </p:blipFill>
        <p:spPr>
          <a:xfrm>
            <a:off x="1676400" y="1905000"/>
            <a:ext cx="3124200" cy="2928938"/>
          </a:xfrm>
          <a:noFill/>
        </p:spPr>
      </p:pic>
      <p:sp>
        <p:nvSpPr>
          <p:cNvPr id="2" name="Footer Placeholder 1"/>
          <p:cNvSpPr>
            <a:spLocks noGrp="1"/>
          </p:cNvSpPr>
          <p:nvPr>
            <p:ph type="ftr" sz="quarter" idx="11"/>
          </p:nvPr>
        </p:nvSpPr>
        <p:spPr/>
        <p:txBody>
          <a:bodyPr/>
          <a:lstStyle/>
          <a:p>
            <a:pPr>
              <a:defRPr/>
            </a:pPr>
            <a:r>
              <a:rPr lang="en-US" smtClean="0">
                <a:solidFill>
                  <a:srgbClr val="000000"/>
                </a:solidFill>
              </a:rPr>
              <a:t>ETALE</a:t>
            </a:r>
            <a:endParaRPr lang="en-US">
              <a:solidFill>
                <a:srgbClr val="000000"/>
              </a:solidFill>
            </a:endParaRPr>
          </a:p>
        </p:txBody>
      </p:sp>
      <p:sp>
        <p:nvSpPr>
          <p:cNvPr id="3" name="Slide Number Placeholder 2"/>
          <p:cNvSpPr>
            <a:spLocks noGrp="1"/>
          </p:cNvSpPr>
          <p:nvPr>
            <p:ph type="sldNum" sz="quarter" idx="12"/>
          </p:nvPr>
        </p:nvSpPr>
        <p:spPr/>
        <p:txBody>
          <a:bodyPr/>
          <a:lstStyle/>
          <a:p>
            <a:pPr>
              <a:defRPr/>
            </a:pPr>
            <a:fld id="{4ED56ECD-B977-4601-A035-2A9790596805}" type="slidenum">
              <a:rPr lang="ar-SA" smtClean="0">
                <a:solidFill>
                  <a:srgbClr val="000000"/>
                </a:solidFill>
              </a:rPr>
              <a:pPr>
                <a:defRPr/>
              </a:pPr>
              <a:t>169</a:t>
            </a:fld>
            <a:endParaRPr lang="en-US">
              <a:solidFill>
                <a:srgbClr val="000000"/>
              </a:solidFill>
            </a:endParaRPr>
          </a:p>
        </p:txBody>
      </p:sp>
      <p:sp>
        <p:nvSpPr>
          <p:cNvPr id="56326" name="Text Box 21"/>
          <p:cNvSpPr txBox="1">
            <a:spLocks noChangeArrowheads="1"/>
          </p:cNvSpPr>
          <p:nvPr/>
        </p:nvSpPr>
        <p:spPr bwMode="auto">
          <a:xfrm>
            <a:off x="2133600" y="5105400"/>
            <a:ext cx="2362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algn="r" rtl="1" eaLnBrk="0" fontAlgn="base" hangingPunct="0">
              <a:spcBef>
                <a:spcPct val="0"/>
              </a:spcBef>
              <a:spcAft>
                <a:spcPct val="0"/>
              </a:spcAft>
              <a:defRPr>
                <a:solidFill>
                  <a:schemeClr val="tx1"/>
                </a:solidFill>
                <a:latin typeface="Arial" charset="0"/>
                <a:cs typeface="Arial" charset="0"/>
              </a:defRPr>
            </a:lvl6pPr>
            <a:lvl7pPr marL="2971800" indent="-228600" algn="r" rtl="1" eaLnBrk="0" fontAlgn="base" hangingPunct="0">
              <a:spcBef>
                <a:spcPct val="0"/>
              </a:spcBef>
              <a:spcAft>
                <a:spcPct val="0"/>
              </a:spcAft>
              <a:defRPr>
                <a:solidFill>
                  <a:schemeClr val="tx1"/>
                </a:solidFill>
                <a:latin typeface="Arial" charset="0"/>
                <a:cs typeface="Arial" charset="0"/>
              </a:defRPr>
            </a:lvl7pPr>
            <a:lvl8pPr marL="3429000" indent="-228600" algn="r" rtl="1" eaLnBrk="0" fontAlgn="base" hangingPunct="0">
              <a:spcBef>
                <a:spcPct val="0"/>
              </a:spcBef>
              <a:spcAft>
                <a:spcPct val="0"/>
              </a:spcAft>
              <a:defRPr>
                <a:solidFill>
                  <a:schemeClr val="tx1"/>
                </a:solidFill>
                <a:latin typeface="Arial" charset="0"/>
                <a:cs typeface="Arial" charset="0"/>
              </a:defRPr>
            </a:lvl8pPr>
            <a:lvl9pPr marL="3886200" indent="-228600" algn="r" rtl="1"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50000"/>
              </a:spcBef>
              <a:spcAft>
                <a:spcPct val="0"/>
              </a:spcAft>
            </a:pPr>
            <a:r>
              <a:rPr lang="en-US" altLang="en-US" sz="2400" b="1" smtClean="0">
                <a:solidFill>
                  <a:srgbClr val="0070C0"/>
                </a:solidFill>
              </a:rPr>
              <a:t>Bone window </a:t>
            </a:r>
          </a:p>
        </p:txBody>
      </p:sp>
    </p:spTree>
    <p:extLst>
      <p:ext uri="{BB962C8B-B14F-4D97-AF65-F5344CB8AC3E}">
        <p14:creationId xmlns:p14="http://schemas.microsoft.com/office/powerpoint/2010/main" val="1034650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914400"/>
            <a:ext cx="7620000" cy="5410200"/>
          </a:xfrm>
        </p:spPr>
        <p:txBody>
          <a:bodyPr>
            <a:normAutofit fontScale="70000" lnSpcReduction="20000"/>
          </a:bodyPr>
          <a:lstStyle/>
          <a:p>
            <a:r>
              <a:rPr lang="en-US" dirty="0" smtClean="0"/>
              <a:t>Changes in vital signs may indicate; bleeding, severe haemorrhage or bile peritonitis, most frequent complications of liver biopsy.</a:t>
            </a:r>
          </a:p>
          <a:p>
            <a:pPr>
              <a:buNone/>
            </a:pPr>
            <a:r>
              <a:rPr lang="en-US" dirty="0" smtClean="0"/>
              <a:t>3)If the patient is discharged after the procedure, instruct the patient to avoid heavy lifting and strenuous activity for one week.</a:t>
            </a:r>
          </a:p>
          <a:p>
            <a:pPr>
              <a:buNone/>
            </a:pPr>
            <a:r>
              <a:rPr lang="en-US" b="1" u="sng" dirty="0" smtClean="0"/>
              <a:t>Complication</a:t>
            </a:r>
          </a:p>
          <a:p>
            <a:pPr marL="653796" indent="-571500">
              <a:buFont typeface="+mj-lt"/>
              <a:buAutoNum type="romanLcPeriod"/>
            </a:pPr>
            <a:r>
              <a:rPr lang="en-US" dirty="0" smtClean="0"/>
              <a:t>Fever</a:t>
            </a:r>
          </a:p>
          <a:p>
            <a:pPr marL="653796" indent="-571500">
              <a:buFont typeface="+mj-lt"/>
              <a:buAutoNum type="romanLcPeriod"/>
            </a:pPr>
            <a:r>
              <a:rPr lang="en-US" dirty="0" smtClean="0"/>
              <a:t>Pain, swelling, redness or discharge around needle insertion site</a:t>
            </a:r>
          </a:p>
          <a:p>
            <a:pPr marL="653796" indent="-571500">
              <a:buFont typeface="+mj-lt"/>
              <a:buAutoNum type="romanLcPeriod"/>
            </a:pPr>
            <a:r>
              <a:rPr lang="en-US" dirty="0" smtClean="0"/>
              <a:t>Chest pains</a:t>
            </a:r>
          </a:p>
          <a:p>
            <a:pPr marL="653796" indent="-571500">
              <a:buFont typeface="+mj-lt"/>
              <a:buAutoNum type="romanLcPeriod"/>
            </a:pPr>
            <a:r>
              <a:rPr lang="en-US" dirty="0" smtClean="0"/>
              <a:t>Shortness of breathing</a:t>
            </a:r>
          </a:p>
          <a:p>
            <a:pPr marL="653796" indent="-571500">
              <a:buFont typeface="+mj-lt"/>
              <a:buAutoNum type="romanLcPeriod"/>
            </a:pPr>
            <a:r>
              <a:rPr lang="en-US" dirty="0" smtClean="0"/>
              <a:t>Fainting or dizziness- sign of possible blood loss</a:t>
            </a:r>
          </a:p>
          <a:p>
            <a:pPr marL="653796" indent="-571500">
              <a:buFont typeface="+mj-lt"/>
              <a:buAutoNum type="romanLcPeriod"/>
            </a:pPr>
            <a:r>
              <a:rPr lang="en-US" dirty="0" smtClean="0"/>
              <a:t>Nausea and vomiting</a:t>
            </a:r>
          </a:p>
          <a:p>
            <a:pPr marL="653796" indent="-571500">
              <a:buFont typeface="+mj-lt"/>
              <a:buAutoNum type="romanLcPeriod"/>
            </a:pPr>
            <a:r>
              <a:rPr lang="en-US" dirty="0" smtClean="0"/>
              <a:t>Worsening abdominal pains – bleeding, leakage of bile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17</a:t>
            </a:fld>
            <a:endParaRPr lang="en-US"/>
          </a:p>
        </p:txBody>
      </p:sp>
    </p:spTree>
    <p:extLst>
      <p:ext uri="{BB962C8B-B14F-4D97-AF65-F5344CB8AC3E}">
        <p14:creationId xmlns:p14="http://schemas.microsoft.com/office/powerpoint/2010/main" val="2811598287"/>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1981200"/>
            <a:ext cx="7498080" cy="1524000"/>
          </a:xfrm>
        </p:spPr>
        <p:txBody>
          <a:bodyPr>
            <a:normAutofit/>
          </a:bodyPr>
          <a:lstStyle/>
          <a:p>
            <a:r>
              <a:rPr lang="en-US" dirty="0" smtClean="0"/>
              <a:t>MAGNETIC RESONANCE IMAGING (MRI)</a:t>
            </a:r>
            <a:endParaRPr lang="en-US" dirty="0"/>
          </a:p>
        </p:txBody>
      </p:sp>
      <p:sp>
        <p:nvSpPr>
          <p:cNvPr id="3" name="Footer Placeholder 2"/>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170</a:t>
            </a:fld>
            <a:endParaRPr lang="en-US">
              <a:solidFill>
                <a:srgbClr val="E7DEC9">
                  <a:shade val="50000"/>
                  <a:satMod val="200000"/>
                </a:srgbClr>
              </a:solidFill>
            </a:endParaRPr>
          </a:p>
        </p:txBody>
      </p:sp>
    </p:spTree>
    <p:extLst>
      <p:ext uri="{BB962C8B-B14F-4D97-AF65-F5344CB8AC3E}">
        <p14:creationId xmlns:p14="http://schemas.microsoft.com/office/powerpoint/2010/main" val="268923769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26"/>
          <p:cNvSpPr>
            <a:spLocks noGrp="1" noChangeArrowheads="1"/>
          </p:cNvSpPr>
          <p:nvPr>
            <p:ph type="title"/>
          </p:nvPr>
        </p:nvSpPr>
        <p:spPr>
          <a:xfrm>
            <a:off x="762000" y="304800"/>
            <a:ext cx="6629400" cy="990600"/>
          </a:xfrm>
        </p:spPr>
        <p:txBody>
          <a:bodyPr/>
          <a:lstStyle/>
          <a:p>
            <a:r>
              <a:rPr lang="en-US" dirty="0" smtClean="0">
                <a:solidFill>
                  <a:srgbClr val="FF0000"/>
                </a:solidFill>
              </a:rPr>
              <a:t>MRI</a:t>
            </a:r>
            <a:endParaRPr lang="en-US" dirty="0">
              <a:solidFill>
                <a:srgbClr val="FF0000"/>
              </a:solidFill>
            </a:endParaRPr>
          </a:p>
        </p:txBody>
      </p:sp>
      <p:sp>
        <p:nvSpPr>
          <p:cNvPr id="32771" name="Rectangle 1027"/>
          <p:cNvSpPr>
            <a:spLocks noGrp="1" noChangeArrowheads="1"/>
          </p:cNvSpPr>
          <p:nvPr>
            <p:ph sz="quarter" idx="1"/>
          </p:nvPr>
        </p:nvSpPr>
        <p:spPr>
          <a:xfrm>
            <a:off x="304800" y="1066800"/>
            <a:ext cx="8839200" cy="5791200"/>
          </a:xfrm>
        </p:spPr>
        <p:txBody>
          <a:bodyPr>
            <a:normAutofit/>
          </a:bodyPr>
          <a:lstStyle/>
          <a:p>
            <a:pPr>
              <a:lnSpc>
                <a:spcPct val="90000"/>
              </a:lnSpc>
              <a:spcBef>
                <a:spcPct val="0"/>
              </a:spcBef>
            </a:pPr>
            <a:r>
              <a:rPr lang="en-US" dirty="0">
                <a:solidFill>
                  <a:srgbClr val="000000"/>
                </a:solidFill>
              </a:rPr>
              <a:t>Magnetic resonance imaging (MRI) is an imaging technique used primarily in medical settings to produce high quality images of the soft tissues of the human body.</a:t>
            </a:r>
          </a:p>
          <a:p>
            <a:pPr eaLnBrk="0" hangingPunct="0">
              <a:lnSpc>
                <a:spcPct val="90000"/>
              </a:lnSpc>
              <a:spcBef>
                <a:spcPct val="0"/>
              </a:spcBef>
            </a:pPr>
            <a:endParaRPr lang="en-US" dirty="0">
              <a:solidFill>
                <a:srgbClr val="000000"/>
              </a:solidFill>
            </a:endParaRPr>
          </a:p>
          <a:p>
            <a:pPr>
              <a:lnSpc>
                <a:spcPct val="90000"/>
              </a:lnSpc>
              <a:spcBef>
                <a:spcPct val="0"/>
              </a:spcBef>
            </a:pPr>
            <a:r>
              <a:rPr lang="en-US" dirty="0">
                <a:solidFill>
                  <a:srgbClr val="000000"/>
                </a:solidFill>
              </a:rPr>
              <a:t>It is based on the principles of nuclear magnetic resonance (NMR), a spectroscopic technique to obtain microscopic chemical and physical information about molecules</a:t>
            </a:r>
          </a:p>
          <a:p>
            <a:pPr>
              <a:lnSpc>
                <a:spcPct val="90000"/>
              </a:lnSpc>
              <a:spcBef>
                <a:spcPct val="0"/>
              </a:spcBef>
            </a:pPr>
            <a:endParaRPr lang="en-US" dirty="0">
              <a:solidFill>
                <a:srgbClr val="000000"/>
              </a:solidFill>
            </a:endParaRPr>
          </a:p>
          <a:p>
            <a:pPr eaLnBrk="0" hangingPunct="0">
              <a:lnSpc>
                <a:spcPct val="90000"/>
              </a:lnSpc>
              <a:spcBef>
                <a:spcPct val="0"/>
              </a:spcBef>
            </a:pPr>
            <a:r>
              <a:rPr lang="en-US" dirty="0">
                <a:solidFill>
                  <a:srgbClr val="000000"/>
                </a:solidFill>
              </a:rPr>
              <a:t>MRI has advanced beyond a </a:t>
            </a:r>
            <a:r>
              <a:rPr lang="en-US" dirty="0" err="1">
                <a:solidFill>
                  <a:srgbClr val="000000"/>
                </a:solidFill>
              </a:rPr>
              <a:t>tomographic</a:t>
            </a:r>
            <a:r>
              <a:rPr lang="en-US" dirty="0">
                <a:solidFill>
                  <a:srgbClr val="000000"/>
                </a:solidFill>
              </a:rPr>
              <a:t> imaging technique to a volume imaging technique</a:t>
            </a:r>
            <a:endParaRPr lang="en-US" sz="3200" dirty="0">
              <a:solidFill>
                <a:srgbClr val="000000"/>
              </a:solidFill>
            </a:endParaRPr>
          </a:p>
        </p:txBody>
      </p:sp>
      <p:sp>
        <p:nvSpPr>
          <p:cNvPr id="3" name="Slide Number Placeholder 2"/>
          <p:cNvSpPr>
            <a:spLocks noGrp="1"/>
          </p:cNvSpPr>
          <p:nvPr>
            <p:ph type="sldNum" sz="quarter" idx="15"/>
          </p:nvPr>
        </p:nvSpPr>
        <p:spPr/>
        <p:txBody>
          <a:bodyPr/>
          <a:lstStyle/>
          <a:p>
            <a:fld id="{B6F15528-21DE-4FAA-801E-634DDDAF4B2B}" type="slidenum">
              <a:rPr lang="en-US" smtClean="0"/>
              <a:pPr/>
              <a:t>171</a:t>
            </a:fld>
            <a:endParaRPr lang="en-US"/>
          </a:p>
        </p:txBody>
      </p:sp>
      <p:sp>
        <p:nvSpPr>
          <p:cNvPr id="2" name="Footer Placeholder 1"/>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169399208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172</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sp>
        <p:nvSpPr>
          <p:cNvPr id="1026" name="AutoShape 2" descr="Niranjan Ultrasound India pvt.Ltd &#10;WHAT CAN BE DIAGNOSED BY AN MRI &#10;SCAN? &#10;• Most ailments of the brain, including tumour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sw-KE">
              <a:solidFill>
                <a:prstClr val="black"/>
              </a:solidFill>
            </a:endParaRPr>
          </a:p>
        </p:txBody>
      </p:sp>
      <p:pic>
        <p:nvPicPr>
          <p:cNvPr id="1028" name="Picture 4" descr="Niranjan Ultrasound India pvt.Ltd &#10;WHAT CAN BE DIAGNOSED BY AN MRI &#10;SCAN? &#10;• Most ailments of the brain, including tumours..."/>
          <p:cNvPicPr>
            <a:picLocks noChangeAspect="1" noChangeArrowheads="1"/>
          </p:cNvPicPr>
          <p:nvPr/>
        </p:nvPicPr>
        <p:blipFill>
          <a:blip r:embed="rId2"/>
          <a:srcRect/>
          <a:stretch>
            <a:fillRect/>
          </a:stretch>
        </p:blipFill>
        <p:spPr bwMode="auto">
          <a:xfrm>
            <a:off x="152400" y="90173"/>
            <a:ext cx="9014348" cy="6767827"/>
          </a:xfrm>
          <a:prstGeom prst="rect">
            <a:avLst/>
          </a:prstGeom>
          <a:noFill/>
        </p:spPr>
      </p:pic>
    </p:spTree>
    <p:extLst>
      <p:ext uri="{BB962C8B-B14F-4D97-AF65-F5344CB8AC3E}">
        <p14:creationId xmlns:p14="http://schemas.microsoft.com/office/powerpoint/2010/main" val="510474811"/>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173</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09250" name="Picture 2" descr="Niranjan Ultrasound India pvt.Ltd &#10;WHO CAN’T HAVE AN MRI SCAN? &#10;• A cardiac pacemaker &#10;• Certain clips in your head from b..."/>
          <p:cNvPicPr>
            <a:picLocks noChangeAspect="1" noChangeArrowheads="1"/>
          </p:cNvPicPr>
          <p:nvPr/>
        </p:nvPicPr>
        <p:blipFill>
          <a:blip r:embed="rId2"/>
          <a:srcRect/>
          <a:stretch>
            <a:fillRect/>
          </a:stretch>
        </p:blipFill>
        <p:spPr bwMode="auto">
          <a:xfrm>
            <a:off x="52497" y="42668"/>
            <a:ext cx="9077621" cy="6815332"/>
          </a:xfrm>
          <a:prstGeom prst="rect">
            <a:avLst/>
          </a:prstGeom>
          <a:noFill/>
        </p:spPr>
      </p:pic>
    </p:spTree>
    <p:extLst>
      <p:ext uri="{BB962C8B-B14F-4D97-AF65-F5344CB8AC3E}">
        <p14:creationId xmlns:p14="http://schemas.microsoft.com/office/powerpoint/2010/main" val="3213503743"/>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174</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0274" name="Picture 2" descr="Niranjan Ultrasound India pvt.Ltd &#10;PRINCIPLE &#10;• MRI makes use of the magnetic properties of certain &#10;atomic nuclei. &#10;• Hyd..."/>
          <p:cNvPicPr>
            <a:picLocks noChangeAspect="1" noChangeArrowheads="1"/>
          </p:cNvPicPr>
          <p:nvPr/>
        </p:nvPicPr>
        <p:blipFill>
          <a:blip r:embed="rId2"/>
          <a:srcRect/>
          <a:stretch>
            <a:fillRect/>
          </a:stretch>
        </p:blipFill>
        <p:spPr bwMode="auto">
          <a:xfrm>
            <a:off x="230191" y="0"/>
            <a:ext cx="8913809" cy="6692344"/>
          </a:xfrm>
          <a:prstGeom prst="rect">
            <a:avLst/>
          </a:prstGeom>
          <a:noFill/>
        </p:spPr>
      </p:pic>
    </p:spTree>
    <p:extLst>
      <p:ext uri="{BB962C8B-B14F-4D97-AF65-F5344CB8AC3E}">
        <p14:creationId xmlns:p14="http://schemas.microsoft.com/office/powerpoint/2010/main" val="1046246876"/>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175</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1298" name="Picture 2" descr="Niranjan Ultrasound India pvt.Ltd &#10;CONTI.. &#10;• The nuclei can be rotated using radio waves, and they &#10;subsequently oscillat..."/>
          <p:cNvPicPr>
            <a:picLocks noChangeAspect="1" noChangeArrowheads="1"/>
          </p:cNvPicPr>
          <p:nvPr/>
        </p:nvPicPr>
        <p:blipFill>
          <a:blip r:embed="rId2"/>
          <a:srcRect/>
          <a:stretch>
            <a:fillRect/>
          </a:stretch>
        </p:blipFill>
        <p:spPr bwMode="auto">
          <a:xfrm>
            <a:off x="255803" y="0"/>
            <a:ext cx="8829972" cy="6629400"/>
          </a:xfrm>
          <a:prstGeom prst="rect">
            <a:avLst/>
          </a:prstGeom>
          <a:noFill/>
        </p:spPr>
      </p:pic>
    </p:spTree>
    <p:extLst>
      <p:ext uri="{BB962C8B-B14F-4D97-AF65-F5344CB8AC3E}">
        <p14:creationId xmlns:p14="http://schemas.microsoft.com/office/powerpoint/2010/main" val="2590158938"/>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176</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2322" name="Picture 2" descr="Niranjan Ultrasound India pvt.Ltd &#10; "/>
          <p:cNvPicPr>
            <a:picLocks noChangeAspect="1" noChangeArrowheads="1"/>
          </p:cNvPicPr>
          <p:nvPr/>
        </p:nvPicPr>
        <p:blipFill>
          <a:blip r:embed="rId2"/>
          <a:srcRect/>
          <a:stretch>
            <a:fillRect/>
          </a:stretch>
        </p:blipFill>
        <p:spPr bwMode="auto">
          <a:xfrm>
            <a:off x="306073" y="0"/>
            <a:ext cx="8829971" cy="6858000"/>
          </a:xfrm>
          <a:prstGeom prst="rect">
            <a:avLst/>
          </a:prstGeom>
          <a:noFill/>
        </p:spPr>
      </p:pic>
    </p:spTree>
    <p:extLst>
      <p:ext uri="{BB962C8B-B14F-4D97-AF65-F5344CB8AC3E}">
        <p14:creationId xmlns:p14="http://schemas.microsoft.com/office/powerpoint/2010/main" val="1866839496"/>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177</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3346" name="Picture 2" descr="Niranjan Ultrasound India pvt.Ltd &#10;ADVANTAGES OF MRI &#10;• No ionizing radiation &#10;• Variable thickness in any plane &#10;• Better..."/>
          <p:cNvPicPr>
            <a:picLocks noChangeAspect="1" noChangeArrowheads="1"/>
          </p:cNvPicPr>
          <p:nvPr/>
        </p:nvPicPr>
        <p:blipFill>
          <a:blip r:embed="rId2"/>
          <a:srcRect/>
          <a:stretch>
            <a:fillRect/>
          </a:stretch>
        </p:blipFill>
        <p:spPr bwMode="auto">
          <a:xfrm>
            <a:off x="230191" y="0"/>
            <a:ext cx="8931465" cy="6705600"/>
          </a:xfrm>
          <a:prstGeom prst="rect">
            <a:avLst/>
          </a:prstGeom>
          <a:noFill/>
        </p:spPr>
      </p:pic>
    </p:spTree>
    <p:extLst>
      <p:ext uri="{BB962C8B-B14F-4D97-AF65-F5344CB8AC3E}">
        <p14:creationId xmlns:p14="http://schemas.microsoft.com/office/powerpoint/2010/main" val="1725951653"/>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178</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4370" name="Picture 2" descr="Niranjan Ultrasound India pvt.Ltd &#10;DISADVANTAGES OF MRI &#10;• Very expensive &#10;• Dangerous for patients with metallic devices ..."/>
          <p:cNvPicPr>
            <a:picLocks noChangeAspect="1" noChangeArrowheads="1"/>
          </p:cNvPicPr>
          <p:nvPr/>
        </p:nvPicPr>
        <p:blipFill>
          <a:blip r:embed="rId2"/>
          <a:srcRect/>
          <a:stretch>
            <a:fillRect/>
          </a:stretch>
        </p:blipFill>
        <p:spPr bwMode="auto">
          <a:xfrm>
            <a:off x="255484" y="0"/>
            <a:ext cx="8829971" cy="6858000"/>
          </a:xfrm>
          <a:prstGeom prst="rect">
            <a:avLst/>
          </a:prstGeom>
          <a:noFill/>
        </p:spPr>
      </p:pic>
    </p:spTree>
    <p:extLst>
      <p:ext uri="{BB962C8B-B14F-4D97-AF65-F5344CB8AC3E}">
        <p14:creationId xmlns:p14="http://schemas.microsoft.com/office/powerpoint/2010/main" val="1952181653"/>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sw-KE"/>
          </a:p>
        </p:txBody>
      </p:sp>
      <p:sp>
        <p:nvSpPr>
          <p:cNvPr id="3" name="Content Placeholder 2"/>
          <p:cNvSpPr>
            <a:spLocks noGrp="1"/>
          </p:cNvSpPr>
          <p:nvPr>
            <p:ph sz="quarter" idx="1"/>
          </p:nvPr>
        </p:nvSpPr>
        <p:spPr/>
        <p:txBody>
          <a:bodyPr/>
          <a:lstStyle/>
          <a:p>
            <a:endParaRPr lang="sw-KE"/>
          </a:p>
        </p:txBody>
      </p:sp>
      <p:sp>
        <p:nvSpPr>
          <p:cNvPr id="5" name="Slide Number Placeholder 4"/>
          <p:cNvSpPr>
            <a:spLocks noGrp="1"/>
          </p:cNvSpPr>
          <p:nvPr>
            <p:ph type="sldNum" sz="quarter" idx="15"/>
          </p:nvPr>
        </p:nvSpPr>
        <p:spPr/>
        <p:txBody>
          <a:bodyPr/>
          <a:lstStyle/>
          <a:p>
            <a:fld id="{B6F15528-21DE-4FAA-801E-634DDDAF4B2B}" type="slidenum">
              <a:rPr lang="en-US" smtClean="0"/>
              <a:pPr/>
              <a:t>179</a:t>
            </a:fld>
            <a:endParaRPr lang="en-US"/>
          </a:p>
        </p:txBody>
      </p:sp>
      <p:sp>
        <p:nvSpPr>
          <p:cNvPr id="4" name="Footer Placeholder 3"/>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pic>
        <p:nvPicPr>
          <p:cNvPr id="315394" name="Picture 2" descr="Niranjan Ultrasound India pvt.Ltd &#10; "/>
          <p:cNvPicPr>
            <a:picLocks noChangeAspect="1" noChangeArrowheads="1"/>
          </p:cNvPicPr>
          <p:nvPr/>
        </p:nvPicPr>
        <p:blipFill>
          <a:blip r:embed="rId2"/>
          <a:srcRect/>
          <a:stretch>
            <a:fillRect/>
          </a:stretch>
        </p:blipFill>
        <p:spPr bwMode="auto">
          <a:xfrm>
            <a:off x="304801" y="-1"/>
            <a:ext cx="8839200" cy="6858001"/>
          </a:xfrm>
          <a:prstGeom prst="rect">
            <a:avLst/>
          </a:prstGeom>
          <a:noFill/>
        </p:spPr>
      </p:pic>
    </p:spTree>
    <p:extLst>
      <p:ext uri="{BB962C8B-B14F-4D97-AF65-F5344CB8AC3E}">
        <p14:creationId xmlns:p14="http://schemas.microsoft.com/office/powerpoint/2010/main" val="210386945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Njenga\Desktop\naz\Yegon 20150921_064457.jpg"/>
          <p:cNvPicPr>
            <a:picLocks noChangeAspect="1" noChangeArrowheads="1"/>
          </p:cNvPicPr>
          <p:nvPr/>
        </p:nvPicPr>
        <p:blipFill>
          <a:blip r:embed="rId2"/>
          <a:srcRect/>
          <a:stretch>
            <a:fillRect/>
          </a:stretch>
        </p:blipFill>
        <p:spPr bwMode="auto">
          <a:xfrm>
            <a:off x="1524000" y="838200"/>
            <a:ext cx="6476999" cy="5257800"/>
          </a:xfrm>
          <a:prstGeom prst="rect">
            <a:avLst/>
          </a:prstGeom>
          <a:noFill/>
        </p:spPr>
      </p:pic>
      <p:sp>
        <p:nvSpPr>
          <p:cNvPr id="5" name="Footer Placeholder 4"/>
          <p:cNvSpPr>
            <a:spLocks noGrp="1"/>
          </p:cNvSpPr>
          <p:nvPr>
            <p:ph type="ftr" sz="quarter" idx="11"/>
          </p:nvPr>
        </p:nvSpPr>
        <p:spPr/>
        <p:txBody>
          <a:bodyPr/>
          <a:lstStyle/>
          <a:p>
            <a:r>
              <a:rPr lang="en-US" smtClean="0"/>
              <a:t>luyali etale</a:t>
            </a:r>
            <a:endParaRPr lang="en-US"/>
          </a:p>
        </p:txBody>
      </p:sp>
      <p:sp>
        <p:nvSpPr>
          <p:cNvPr id="4" name="Slide Number Placeholder 3"/>
          <p:cNvSpPr>
            <a:spLocks noGrp="1"/>
          </p:cNvSpPr>
          <p:nvPr>
            <p:ph type="sldNum" sz="quarter" idx="12"/>
          </p:nvPr>
        </p:nvSpPr>
        <p:spPr/>
        <p:txBody>
          <a:bodyPr/>
          <a:lstStyle/>
          <a:p>
            <a:fld id="{E2439BCC-E378-4641-8C42-A25EE3B9F194}" type="slidenum">
              <a:rPr lang="en-US" smtClean="0"/>
              <a:pPr/>
              <a:t>18</a:t>
            </a:fld>
            <a:endParaRPr lang="en-US"/>
          </a:p>
        </p:txBody>
      </p:sp>
    </p:spTree>
    <p:extLst>
      <p:ext uri="{BB962C8B-B14F-4D97-AF65-F5344CB8AC3E}">
        <p14:creationId xmlns:p14="http://schemas.microsoft.com/office/powerpoint/2010/main" val="21941859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ELECTRO-ENCEPHALOGRAM(EEG)</a:t>
            </a:r>
            <a:endParaRPr lang="en-US" b="1" dirty="0">
              <a:solidFill>
                <a:srgbClr val="FF0000"/>
              </a:solidFill>
            </a:endParaRPr>
          </a:p>
        </p:txBody>
      </p:sp>
      <p:sp>
        <p:nvSpPr>
          <p:cNvPr id="3" name="Content Placeholder 2"/>
          <p:cNvSpPr>
            <a:spLocks noGrp="1"/>
          </p:cNvSpPr>
          <p:nvPr>
            <p:ph idx="1"/>
          </p:nvPr>
        </p:nvSpPr>
        <p:spPr/>
        <p:txBody>
          <a:bodyPr>
            <a:normAutofit fontScale="85000" lnSpcReduction="20000"/>
          </a:bodyPr>
          <a:lstStyle/>
          <a:p>
            <a:r>
              <a:rPr lang="en-US" dirty="0" smtClean="0"/>
              <a:t>Is a non invasive procedure that assesses the electrical activity of the brain.</a:t>
            </a:r>
          </a:p>
          <a:p>
            <a:r>
              <a:rPr lang="en-US" dirty="0" smtClean="0"/>
              <a:t>The brain’s spontaneous electrical activity is recorded over a short period of time, 20-40 minutes from multiple electrodes placed on the scalp</a:t>
            </a:r>
          </a:p>
          <a:p>
            <a:r>
              <a:rPr lang="en-US" dirty="0" smtClean="0"/>
              <a:t>The electrodes are connected to wires then a machine which records electrical impulses, the results are printed out or displayed on a computer monitor </a:t>
            </a:r>
          </a:p>
          <a:p>
            <a:r>
              <a:rPr lang="en-US" dirty="0" smtClean="0"/>
              <a:t>Different patterns of electrical impulses can denote various form of neurological problems E.g. epilepsy</a:t>
            </a:r>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180</a:t>
            </a:fld>
            <a:endParaRPr lang="en-US"/>
          </a:p>
        </p:txBody>
      </p:sp>
    </p:spTree>
    <p:extLst>
      <p:ext uri="{BB962C8B-B14F-4D97-AF65-F5344CB8AC3E}">
        <p14:creationId xmlns:p14="http://schemas.microsoft.com/office/powerpoint/2010/main" val="1958938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20000"/>
          </a:bodyPr>
          <a:lstStyle/>
          <a:p>
            <a:pPr>
              <a:buNone/>
            </a:pPr>
            <a:r>
              <a:rPr lang="en-US" b="1" i="1" dirty="0" smtClean="0"/>
              <a:t>Indications</a:t>
            </a:r>
          </a:p>
          <a:p>
            <a:pPr>
              <a:buFont typeface="Wingdings" pitchFamily="2" charset="2"/>
              <a:buChar char="ü"/>
            </a:pPr>
            <a:r>
              <a:rPr lang="en-US" dirty="0" smtClean="0"/>
              <a:t>Evaluation of brain disorders</a:t>
            </a:r>
          </a:p>
          <a:p>
            <a:pPr>
              <a:buFont typeface="Wingdings" pitchFamily="2" charset="2"/>
              <a:buChar char="ü"/>
            </a:pPr>
            <a:r>
              <a:rPr lang="en-US" dirty="0" smtClean="0"/>
              <a:t>Determine brain death</a:t>
            </a:r>
          </a:p>
          <a:p>
            <a:pPr>
              <a:buFont typeface="Wingdings" pitchFamily="2" charset="2"/>
              <a:buChar char="ü"/>
            </a:pPr>
            <a:r>
              <a:rPr lang="en-US" dirty="0" smtClean="0"/>
              <a:t>To determine whether to wean off anti-epileptic medications</a:t>
            </a:r>
          </a:p>
          <a:p>
            <a:pPr>
              <a:buNone/>
            </a:pPr>
            <a:r>
              <a:rPr lang="en-US" b="1" u="sng" dirty="0" smtClean="0"/>
              <a:t>NOTE</a:t>
            </a:r>
          </a:p>
          <a:p>
            <a:r>
              <a:rPr lang="en-US" dirty="0" smtClean="0"/>
              <a:t> most EEG show the type and location of the activity in the brain during a seizure thus evaluates people with problems associated with brain function E.g. confusion, coma, tumors, long term difficulties with thinking or memory, or weakness of specific parts of the body like in coma</a:t>
            </a:r>
          </a:p>
          <a:p>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181</a:t>
            </a:fld>
            <a:endParaRPr lang="en-US"/>
          </a:p>
        </p:txBody>
      </p:sp>
    </p:spTree>
    <p:extLst>
      <p:ext uri="{BB962C8B-B14F-4D97-AF65-F5344CB8AC3E}">
        <p14:creationId xmlns:p14="http://schemas.microsoft.com/office/powerpoint/2010/main" val="3467724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10000"/>
          </a:bodyPr>
          <a:lstStyle/>
          <a:p>
            <a:r>
              <a:rPr lang="en-US" dirty="0" smtClean="0"/>
              <a:t>Used to prove if some one on life support machine has no chance of recovery</a:t>
            </a:r>
          </a:p>
          <a:p>
            <a:pPr>
              <a:buNone/>
            </a:pPr>
            <a:r>
              <a:rPr lang="en-US" b="1" i="1" dirty="0" smtClean="0"/>
              <a:t>Patient preparation</a:t>
            </a:r>
          </a:p>
          <a:p>
            <a:pPr>
              <a:buFont typeface="Wingdings" pitchFamily="2" charset="2"/>
              <a:buChar char="Ø"/>
            </a:pPr>
            <a:r>
              <a:rPr lang="en-US" dirty="0" smtClean="0"/>
              <a:t>Head is shaved or patient avoids hair styling products on the day of exam</a:t>
            </a:r>
          </a:p>
          <a:p>
            <a:pPr>
              <a:buFont typeface="Wingdings" pitchFamily="2" charset="2"/>
              <a:buChar char="Ø"/>
            </a:pPr>
            <a:r>
              <a:rPr lang="en-US" dirty="0" smtClean="0"/>
              <a:t>Tranquilizers and stimulants are with held for 24-48 hours</a:t>
            </a:r>
          </a:p>
          <a:p>
            <a:pPr>
              <a:buFont typeface="Wingdings" pitchFamily="2" charset="2"/>
              <a:buChar char="Ø"/>
            </a:pPr>
            <a:r>
              <a:rPr lang="en-US" dirty="0" smtClean="0"/>
              <a:t>Drinks that are stimulants are also withheld E.g. coffee, tea, cola etc.</a:t>
            </a:r>
          </a:p>
          <a:p>
            <a:pPr>
              <a:buFont typeface="Wingdings" pitchFamily="2" charset="2"/>
              <a:buChar char="Ø"/>
            </a:pPr>
            <a:r>
              <a:rPr lang="en-US" dirty="0" smtClean="0"/>
              <a:t>Explain the procedure to the patient i.e. takes 45-60 minutes, doesn’t cause electric shock, it’s a test not a form of treatment</a:t>
            </a:r>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182</a:t>
            </a:fld>
            <a:endParaRPr lang="en-US"/>
          </a:p>
        </p:txBody>
      </p:sp>
    </p:spTree>
    <p:extLst>
      <p:ext uri="{BB962C8B-B14F-4D97-AF65-F5344CB8AC3E}">
        <p14:creationId xmlns:p14="http://schemas.microsoft.com/office/powerpoint/2010/main" val="21459580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85000" lnSpcReduction="20000"/>
          </a:bodyPr>
          <a:lstStyle/>
          <a:p>
            <a:pPr>
              <a:buNone/>
            </a:pPr>
            <a:r>
              <a:rPr lang="en-US" b="1" i="1" dirty="0" smtClean="0"/>
              <a:t>Procedure</a:t>
            </a:r>
          </a:p>
          <a:p>
            <a:r>
              <a:rPr lang="en-US" dirty="0" smtClean="0"/>
              <a:t>Patient lies on the table, about 16-20 electrodes are attached to the scalp with a conductive gel or paste</a:t>
            </a:r>
          </a:p>
          <a:p>
            <a:r>
              <a:rPr lang="en-US" dirty="0" smtClean="0"/>
              <a:t>Each electrode is attached to an individual wire </a:t>
            </a:r>
          </a:p>
          <a:p>
            <a:r>
              <a:rPr lang="en-US" dirty="0" smtClean="0"/>
              <a:t>Electrode location and names are specified by the international 10-20 system</a:t>
            </a:r>
          </a:p>
          <a:p>
            <a:r>
              <a:rPr lang="en-US" dirty="0" smtClean="0"/>
              <a:t>The patient is asked to relax, lies with eyes open, then later with eyes closed </a:t>
            </a:r>
          </a:p>
          <a:p>
            <a:r>
              <a:rPr lang="en-US" dirty="0" smtClean="0"/>
              <a:t>The patient may be asked to breath deeply and rapidly or stare at a flashing light, these activities produces changes in the brain wave patterns.</a:t>
            </a:r>
          </a:p>
          <a:p>
            <a:r>
              <a:rPr lang="en-US" dirty="0" smtClean="0"/>
              <a:t>If being evaluated for sleep disorder, EEG may be performed continuously through out the night when the patent is sleeping.</a:t>
            </a:r>
          </a:p>
          <a:p>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183</a:t>
            </a:fld>
            <a:endParaRPr lang="en-US"/>
          </a:p>
        </p:txBody>
      </p:sp>
    </p:spTree>
    <p:extLst>
      <p:ext uri="{BB962C8B-B14F-4D97-AF65-F5344CB8AC3E}">
        <p14:creationId xmlns:p14="http://schemas.microsoft.com/office/powerpoint/2010/main" val="7134481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20000"/>
          </a:bodyPr>
          <a:lstStyle/>
          <a:p>
            <a:r>
              <a:rPr lang="en-US" dirty="0" smtClean="0"/>
              <a:t>The brain’s electrical activity is recorded continuously through out the exam on special EEG paper.</a:t>
            </a:r>
          </a:p>
          <a:p>
            <a:r>
              <a:rPr lang="en-US" dirty="0" smtClean="0"/>
              <a:t>EEG results are interpreted by a neurologist</a:t>
            </a:r>
          </a:p>
          <a:p>
            <a:pPr>
              <a:buNone/>
            </a:pPr>
            <a:r>
              <a:rPr lang="en-US" b="1" i="1" dirty="0" smtClean="0"/>
              <a:t>After procedure care</a:t>
            </a:r>
          </a:p>
          <a:p>
            <a:r>
              <a:rPr lang="en-US" dirty="0" smtClean="0"/>
              <a:t>Instruct the patient when to resume medications especially anti-seizure medications that had been with held</a:t>
            </a:r>
          </a:p>
          <a:p>
            <a:r>
              <a:rPr lang="en-US" dirty="0" smtClean="0"/>
              <a:t>Patient doesn’t require recovery time but instruct them to report to hospital if;</a:t>
            </a:r>
          </a:p>
          <a:p>
            <a:pPr marL="571500" indent="-571500">
              <a:buFont typeface="+mj-lt"/>
              <a:buAutoNum type="romanUcPeriod"/>
            </a:pPr>
            <a:r>
              <a:rPr lang="en-US" dirty="0" smtClean="0"/>
              <a:t>Number of seizures increase</a:t>
            </a:r>
          </a:p>
          <a:p>
            <a:pPr marL="571500" indent="-571500">
              <a:buFont typeface="+mj-lt"/>
              <a:buAutoNum type="romanUcPeriod"/>
            </a:pPr>
            <a:r>
              <a:rPr lang="en-US" dirty="0" smtClean="0"/>
              <a:t>An altered mental status</a:t>
            </a:r>
          </a:p>
          <a:p>
            <a:pPr marL="571500" indent="-571500">
              <a:buFont typeface="+mj-lt"/>
              <a:buAutoNum type="romanUcPeriod"/>
            </a:pPr>
            <a:r>
              <a:rPr lang="en-US" dirty="0" smtClean="0"/>
              <a:t>Having new loss of function</a:t>
            </a:r>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184</a:t>
            </a:fld>
            <a:endParaRPr lang="en-US"/>
          </a:p>
        </p:txBody>
      </p:sp>
    </p:spTree>
    <p:extLst>
      <p:ext uri="{BB962C8B-B14F-4D97-AF65-F5344CB8AC3E}">
        <p14:creationId xmlns:p14="http://schemas.microsoft.com/office/powerpoint/2010/main" val="20739316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020762"/>
          </a:xfrm>
        </p:spPr>
        <p:txBody>
          <a:bodyPr>
            <a:noAutofit/>
          </a:bodyPr>
          <a:lstStyle/>
          <a:p>
            <a:r>
              <a:rPr lang="en-US" sz="3200" b="1" dirty="0" smtClean="0">
                <a:solidFill>
                  <a:srgbClr val="FF0000"/>
                </a:solidFill>
              </a:rPr>
              <a:t>ELECTROCARDIOGRAPHY(ECG)</a:t>
            </a:r>
            <a:endParaRPr lang="en-US" sz="3200" b="1" dirty="0">
              <a:solidFill>
                <a:srgbClr val="FF0000"/>
              </a:solidFill>
            </a:endParaRPr>
          </a:p>
        </p:txBody>
      </p:sp>
      <p:sp>
        <p:nvSpPr>
          <p:cNvPr id="3" name="Content Placeholder 2"/>
          <p:cNvSpPr>
            <a:spLocks noGrp="1"/>
          </p:cNvSpPr>
          <p:nvPr>
            <p:ph idx="1"/>
          </p:nvPr>
        </p:nvSpPr>
        <p:spPr>
          <a:xfrm>
            <a:off x="1435608" y="1447800"/>
            <a:ext cx="7498080" cy="4876800"/>
          </a:xfrm>
        </p:spPr>
        <p:txBody>
          <a:bodyPr>
            <a:normAutofit fontScale="85000" lnSpcReduction="20000"/>
          </a:bodyPr>
          <a:lstStyle/>
          <a:p>
            <a:r>
              <a:rPr lang="en-US" dirty="0" smtClean="0"/>
              <a:t>Is a test that records the electrical activity of the heart, it’s used to detect and locate the source of heart problems</a:t>
            </a:r>
          </a:p>
          <a:p>
            <a:r>
              <a:rPr lang="en-US" dirty="0" smtClean="0"/>
              <a:t>It shows the heart rate, rhythm and records the strength and timing of the electrical signals as they pass through each part of the heart</a:t>
            </a:r>
          </a:p>
          <a:p>
            <a:pPr>
              <a:buNone/>
            </a:pPr>
            <a:r>
              <a:rPr lang="en-US" b="1" i="1" dirty="0" smtClean="0"/>
              <a:t>Purpose</a:t>
            </a:r>
          </a:p>
          <a:p>
            <a:r>
              <a:rPr lang="en-US" dirty="0" smtClean="0"/>
              <a:t>Measure the rate and regularity of the heart beats</a:t>
            </a:r>
          </a:p>
          <a:p>
            <a:r>
              <a:rPr lang="en-US" dirty="0" smtClean="0"/>
              <a:t>Size and position of the heart chambers</a:t>
            </a:r>
          </a:p>
          <a:p>
            <a:r>
              <a:rPr lang="en-US" dirty="0" smtClean="0"/>
              <a:t>Presence of any damage to the heart </a:t>
            </a:r>
          </a:p>
          <a:p>
            <a:r>
              <a:rPr lang="en-US" dirty="0" smtClean="0"/>
              <a:t>Effects of drugs or devices used to regulate the heart </a:t>
            </a:r>
            <a:r>
              <a:rPr lang="en-US" dirty="0" err="1" smtClean="0"/>
              <a:t>E.g</a:t>
            </a:r>
            <a:r>
              <a:rPr lang="en-US" dirty="0" smtClean="0"/>
              <a:t> pacemaker</a:t>
            </a:r>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185</a:t>
            </a:fld>
            <a:endParaRPr lang="en-US"/>
          </a:p>
        </p:txBody>
      </p:sp>
    </p:spTree>
    <p:extLst>
      <p:ext uri="{BB962C8B-B14F-4D97-AF65-F5344CB8AC3E}">
        <p14:creationId xmlns:p14="http://schemas.microsoft.com/office/powerpoint/2010/main" val="3124029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b="1" i="1" dirty="0" smtClean="0"/>
              <a:t>Indications</a:t>
            </a:r>
          </a:p>
          <a:p>
            <a:r>
              <a:rPr lang="en-US" dirty="0" smtClean="0"/>
              <a:t>Symptoms of myocardial infarction</a:t>
            </a:r>
          </a:p>
          <a:p>
            <a:r>
              <a:rPr lang="en-US" dirty="0" smtClean="0"/>
              <a:t>Symptoms of pulmonary embolism</a:t>
            </a:r>
          </a:p>
          <a:p>
            <a:r>
              <a:rPr lang="en-US" dirty="0" smtClean="0"/>
              <a:t>Cardiac murmurs</a:t>
            </a:r>
          </a:p>
          <a:p>
            <a:r>
              <a:rPr lang="en-US" dirty="0" smtClean="0"/>
              <a:t>Syncope or collapse</a:t>
            </a:r>
          </a:p>
          <a:p>
            <a:r>
              <a:rPr lang="en-US" dirty="0" smtClean="0"/>
              <a:t>Seizures</a:t>
            </a:r>
          </a:p>
          <a:p>
            <a:r>
              <a:rPr lang="en-US" dirty="0" smtClean="0"/>
              <a:t>Perceived cardiac dysrhythmias</a:t>
            </a:r>
          </a:p>
          <a:p>
            <a:r>
              <a:rPr lang="en-US" dirty="0" smtClean="0"/>
              <a:t>Assessing patients with systemic diseases</a:t>
            </a:r>
          </a:p>
          <a:p>
            <a:r>
              <a:rPr lang="en-US" dirty="0" smtClean="0"/>
              <a:t>Monitoring during anaesthesia and critically ill patients</a:t>
            </a:r>
            <a:endParaRPr lang="en-US"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186</a:t>
            </a:fld>
            <a:endParaRPr lang="en-US"/>
          </a:p>
        </p:txBody>
      </p:sp>
    </p:spTree>
    <p:extLst>
      <p:ext uri="{BB962C8B-B14F-4D97-AF65-F5344CB8AC3E}">
        <p14:creationId xmlns:p14="http://schemas.microsoft.com/office/powerpoint/2010/main" val="36188690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77500" lnSpcReduction="20000"/>
          </a:bodyPr>
          <a:lstStyle/>
          <a:p>
            <a:pPr>
              <a:buNone/>
            </a:pPr>
            <a:r>
              <a:rPr lang="en-US" b="1" i="1" dirty="0" smtClean="0"/>
              <a:t>Patient preparation</a:t>
            </a:r>
          </a:p>
          <a:p>
            <a:r>
              <a:rPr lang="en-US" dirty="0" smtClean="0"/>
              <a:t>Explain the procedure to the patient </a:t>
            </a:r>
          </a:p>
          <a:p>
            <a:r>
              <a:rPr lang="en-US" dirty="0" smtClean="0"/>
              <a:t>Patient should avoid exercising or taking cold water immediately before ECG as this may give false results </a:t>
            </a:r>
          </a:p>
          <a:p>
            <a:r>
              <a:rPr lang="en-US" dirty="0" smtClean="0"/>
              <a:t>Shaving hair where electrode will attach</a:t>
            </a:r>
          </a:p>
          <a:p>
            <a:pPr>
              <a:buNone/>
            </a:pPr>
            <a:r>
              <a:rPr lang="en-US" b="1" i="1" dirty="0" smtClean="0"/>
              <a:t>Procedure</a:t>
            </a:r>
          </a:p>
          <a:p>
            <a:r>
              <a:rPr lang="en-US" dirty="0" smtClean="0"/>
              <a:t>The technician attaches 12 soft patches called electrodes to the skin on the chest arms and legs</a:t>
            </a:r>
          </a:p>
          <a:p>
            <a:r>
              <a:rPr lang="en-US" dirty="0" smtClean="0"/>
              <a:t>The patient lies still on the table in supine position while electrodes detect the electrical signals of the heart</a:t>
            </a:r>
          </a:p>
          <a:p>
            <a:r>
              <a:rPr lang="en-US" dirty="0" smtClean="0"/>
              <a:t>A machine then records these signals on graph paper or displays them on the monitor</a:t>
            </a:r>
          </a:p>
          <a:p>
            <a:r>
              <a:rPr lang="en-US" dirty="0" smtClean="0"/>
              <a:t>Entire test takes about 10 minutes , after the test the electrodes are removed from the skin and discarded.</a:t>
            </a:r>
          </a:p>
          <a:p>
            <a:r>
              <a:rPr lang="en-US" dirty="0" smtClean="0"/>
              <a:t>Graph is interpreted and diagnosis established.</a:t>
            </a:r>
          </a:p>
          <a:p>
            <a:pPr>
              <a:buNone/>
            </a:pPr>
            <a:endParaRPr lang="en-US" b="1" i="1" dirty="0"/>
          </a:p>
        </p:txBody>
      </p:sp>
      <p:sp>
        <p:nvSpPr>
          <p:cNvPr id="6" name="Footer Placeholder 5"/>
          <p:cNvSpPr>
            <a:spLocks noGrp="1"/>
          </p:cNvSpPr>
          <p:nvPr>
            <p:ph type="ftr" sz="quarter" idx="11"/>
          </p:nvPr>
        </p:nvSpPr>
        <p:spPr>
          <a:xfrm>
            <a:off x="5715000" y="6305550"/>
            <a:ext cx="2895600" cy="476250"/>
          </a:xfrm>
          <a:prstGeom prst="rect">
            <a:avLst/>
          </a:prstGeom>
        </p:spPr>
        <p:txBody>
          <a:bodyPr/>
          <a:lstStyle/>
          <a:p>
            <a:r>
              <a:rPr lang="en-US" smtClean="0"/>
              <a:t>luyali etale</a:t>
            </a:r>
            <a:endParaRPr lang="en-US"/>
          </a:p>
        </p:txBody>
      </p:sp>
      <p:sp>
        <p:nvSpPr>
          <p:cNvPr id="5" name="Slide Number Placeholder 4"/>
          <p:cNvSpPr>
            <a:spLocks noGrp="1"/>
          </p:cNvSpPr>
          <p:nvPr>
            <p:ph type="sldNum" sz="quarter" idx="12"/>
          </p:nvPr>
        </p:nvSpPr>
        <p:spPr>
          <a:xfrm>
            <a:off x="8613648" y="6305550"/>
            <a:ext cx="457200" cy="476250"/>
          </a:xfrm>
          <a:prstGeom prst="rect">
            <a:avLst/>
          </a:prstGeom>
        </p:spPr>
        <p:txBody>
          <a:bodyPr/>
          <a:lstStyle/>
          <a:p>
            <a:fld id="{E2439BCC-E378-4641-8C42-A25EE3B9F194}" type="slidenum">
              <a:rPr lang="en-US" smtClean="0"/>
              <a:pPr/>
              <a:t>187</a:t>
            </a:fld>
            <a:endParaRPr lang="en-US"/>
          </a:p>
        </p:txBody>
      </p:sp>
    </p:spTree>
    <p:extLst>
      <p:ext uri="{BB962C8B-B14F-4D97-AF65-F5344CB8AC3E}">
        <p14:creationId xmlns:p14="http://schemas.microsoft.com/office/powerpoint/2010/main" val="11460594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ASSIGNMENT:</a:t>
            </a:r>
            <a:endParaRPr lang="en-US" b="1" dirty="0">
              <a:solidFill>
                <a:srgbClr val="FF0000"/>
              </a:solidFill>
            </a:endParaRPr>
          </a:p>
        </p:txBody>
      </p:sp>
      <p:sp>
        <p:nvSpPr>
          <p:cNvPr id="3" name="Content Placeholder 2"/>
          <p:cNvSpPr>
            <a:spLocks noGrp="1"/>
          </p:cNvSpPr>
          <p:nvPr>
            <p:ph sz="quarter" idx="1"/>
          </p:nvPr>
        </p:nvSpPr>
        <p:spPr/>
        <p:txBody>
          <a:bodyPr/>
          <a:lstStyle/>
          <a:p>
            <a:r>
              <a:rPr lang="en-US" b="1" dirty="0" smtClean="0">
                <a:solidFill>
                  <a:srgbClr val="FF0000"/>
                </a:solidFill>
              </a:rPr>
              <a:t>X-RAYS(Chest, Bone, skull):</a:t>
            </a:r>
          </a:p>
          <a:p>
            <a:pPr marL="457200" indent="-457200">
              <a:buFont typeface="+mj-lt"/>
              <a:buAutoNum type="arabicPeriod"/>
            </a:pPr>
            <a:r>
              <a:rPr lang="en-US" b="1" dirty="0" smtClean="0">
                <a:solidFill>
                  <a:srgbClr val="FF0000"/>
                </a:solidFill>
              </a:rPr>
              <a:t>Role of a nurse before and after procedure</a:t>
            </a:r>
          </a:p>
          <a:p>
            <a:pPr marL="457200" indent="-457200">
              <a:buFont typeface="+mj-lt"/>
              <a:buAutoNum type="arabicPeriod"/>
            </a:pPr>
            <a:r>
              <a:rPr lang="en-US" b="1" dirty="0" smtClean="0">
                <a:solidFill>
                  <a:srgbClr val="FF0000"/>
                </a:solidFill>
              </a:rPr>
              <a:t>Steps in performing procedure</a:t>
            </a:r>
            <a:endParaRPr lang="en-US" b="1" dirty="0">
              <a:solidFill>
                <a:srgbClr val="FF0000"/>
              </a:solidFill>
            </a:endParaRPr>
          </a:p>
        </p:txBody>
      </p:sp>
      <p:sp>
        <p:nvSpPr>
          <p:cNvPr id="4" name="Slide Number Placeholder 3"/>
          <p:cNvSpPr>
            <a:spLocks noGrp="1"/>
          </p:cNvSpPr>
          <p:nvPr>
            <p:ph type="sldNum" sz="quarter" idx="15"/>
          </p:nvPr>
        </p:nvSpPr>
        <p:spPr/>
        <p:txBody>
          <a:bodyPr/>
          <a:lstStyle/>
          <a:p>
            <a:fld id="{B6F15528-21DE-4FAA-801E-634DDDAF4B2B}" type="slidenum">
              <a:rPr lang="en-US" smtClean="0"/>
              <a:pPr/>
              <a:t>188</a:t>
            </a:fld>
            <a:endParaRPr lang="en-US"/>
          </a:p>
        </p:txBody>
      </p:sp>
      <p:sp>
        <p:nvSpPr>
          <p:cNvPr id="5" name="Footer Placeholder 4"/>
          <p:cNvSpPr>
            <a:spLocks noGrp="1"/>
          </p:cNvSpPr>
          <p:nvPr>
            <p:ph type="ftr" sz="quarter" idx="16"/>
          </p:nvPr>
        </p:nvSpPr>
        <p:spPr/>
        <p:txBody>
          <a:bodyPr/>
          <a:lstStyle/>
          <a:p>
            <a:r>
              <a:rPr lang="en-US" smtClean="0">
                <a:solidFill>
                  <a:srgbClr val="575F6D"/>
                </a:solidFill>
              </a:rPr>
              <a:t>ETALE</a:t>
            </a:r>
            <a:endParaRPr lang="en-US">
              <a:solidFill>
                <a:srgbClr val="575F6D"/>
              </a:solidFill>
            </a:endParaRPr>
          </a:p>
        </p:txBody>
      </p:sp>
    </p:spTree>
    <p:extLst>
      <p:ext uri="{BB962C8B-B14F-4D97-AF65-F5344CB8AC3E}">
        <p14:creationId xmlns:p14="http://schemas.microsoft.com/office/powerpoint/2010/main" val="938917245"/>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831102"/>
          </a:xfrm>
        </p:spPr>
        <p:txBody>
          <a:bodyPr>
            <a:noAutofit/>
          </a:bodyPr>
          <a:lstStyle/>
          <a:p>
            <a:r>
              <a:rPr lang="en-US" sz="6000" b="1" dirty="0" smtClean="0"/>
              <a:t>COLOSTOMY CARE</a:t>
            </a:r>
            <a:endParaRPr lang="en-US" sz="6000" b="1"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189</a:t>
            </a:fld>
            <a:endParaRPr lang="en-US">
              <a:solidFill>
                <a:srgbClr val="E7DEC9">
                  <a:shade val="50000"/>
                  <a:satMod val="200000"/>
                </a:srgbClr>
              </a:solidFill>
            </a:endParaRPr>
          </a:p>
        </p:txBody>
      </p:sp>
    </p:spTree>
    <p:extLst>
      <p:ext uri="{BB962C8B-B14F-4D97-AF65-F5344CB8AC3E}">
        <p14:creationId xmlns:p14="http://schemas.microsoft.com/office/powerpoint/2010/main" val="3709919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Renal biopsy</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19</a:t>
            </a:fld>
            <a:endParaRPr lang="en-US"/>
          </a:p>
        </p:txBody>
      </p:sp>
    </p:spTree>
    <p:extLst>
      <p:ext uri="{BB962C8B-B14F-4D97-AF65-F5344CB8AC3E}">
        <p14:creationId xmlns:p14="http://schemas.microsoft.com/office/powerpoint/2010/main" val="783563945"/>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WordArt 2"/>
          <p:cNvSpPr>
            <a:spLocks noChangeArrowheads="1" noChangeShapeType="1" noTextEdit="1"/>
          </p:cNvSpPr>
          <p:nvPr/>
        </p:nvSpPr>
        <p:spPr bwMode="auto">
          <a:xfrm>
            <a:off x="1371600" y="228600"/>
            <a:ext cx="6229350" cy="495300"/>
          </a:xfrm>
          <a:prstGeom prst="rect">
            <a:avLst/>
          </a:prstGeom>
        </p:spPr>
        <p:txBody>
          <a:bodyPr wrap="none" fromWordArt="1">
            <a:prstTxWarp prst="textPlain">
              <a:avLst>
                <a:gd name="adj" fmla="val 50000"/>
              </a:avLst>
            </a:prstTxWarp>
          </a:bodyPr>
          <a:lstStyle/>
          <a:p>
            <a:pPr algn="ctr"/>
            <a:r>
              <a:rPr lang="en-US" sz="2800" kern="10" dirty="0">
                <a:ln w="9525">
                  <a:solidFill>
                    <a:srgbClr val="000000"/>
                  </a:solidFill>
                  <a:round/>
                  <a:headEnd/>
                  <a:tailEnd/>
                </a:ln>
                <a:solidFill>
                  <a:srgbClr val="7598D9"/>
                </a:solidFill>
                <a:latin typeface="Arial Black"/>
              </a:rPr>
              <a:t>THE PERSON WITH AN OSTOMY</a:t>
            </a:r>
          </a:p>
        </p:txBody>
      </p:sp>
      <p:sp>
        <p:nvSpPr>
          <p:cNvPr id="32770" name="Text Box 3"/>
          <p:cNvSpPr txBox="1">
            <a:spLocks noChangeArrowheads="1"/>
          </p:cNvSpPr>
          <p:nvPr/>
        </p:nvSpPr>
        <p:spPr bwMode="auto">
          <a:xfrm>
            <a:off x="1066800" y="914400"/>
            <a:ext cx="7772400" cy="6463308"/>
          </a:xfrm>
          <a:prstGeom prst="rect">
            <a:avLst/>
          </a:prstGeom>
          <a:noFill/>
          <a:ln w="9525">
            <a:noFill/>
            <a:miter lim="800000"/>
            <a:headEnd/>
            <a:tailEnd/>
          </a:ln>
        </p:spPr>
        <p:txBody>
          <a:bodyPr wrap="square">
            <a:spAutoFit/>
          </a:bodyPr>
          <a:lstStyle/>
          <a:p>
            <a:pPr>
              <a:spcBef>
                <a:spcPct val="50000"/>
              </a:spcBef>
            </a:pPr>
            <a:r>
              <a:rPr lang="en-US" sz="2400" dirty="0">
                <a:solidFill>
                  <a:srgbClr val="000000"/>
                </a:solidFill>
                <a:latin typeface="Verdana" pitchFamily="34" charset="0"/>
              </a:rPr>
              <a:t>An </a:t>
            </a:r>
            <a:r>
              <a:rPr lang="en-US" sz="2400" u="sng" dirty="0">
                <a:solidFill>
                  <a:srgbClr val="000000"/>
                </a:solidFill>
                <a:latin typeface="Verdana" pitchFamily="34" charset="0"/>
              </a:rPr>
              <a:t>Ostomy</a:t>
            </a:r>
            <a:r>
              <a:rPr lang="en-US" sz="2400" dirty="0">
                <a:solidFill>
                  <a:srgbClr val="000000"/>
                </a:solidFill>
                <a:latin typeface="Verdana" pitchFamily="34" charset="0"/>
              </a:rPr>
              <a:t> is the surgical creation of an artificial opening</a:t>
            </a:r>
          </a:p>
          <a:p>
            <a:pPr>
              <a:spcBef>
                <a:spcPct val="50000"/>
              </a:spcBef>
            </a:pPr>
            <a:endParaRPr lang="en-US" sz="2400" dirty="0">
              <a:solidFill>
                <a:srgbClr val="000000"/>
              </a:solidFill>
              <a:latin typeface="Verdana" pitchFamily="34" charset="0"/>
            </a:endParaRPr>
          </a:p>
          <a:p>
            <a:pPr>
              <a:spcBef>
                <a:spcPct val="50000"/>
              </a:spcBef>
            </a:pPr>
            <a:r>
              <a:rPr lang="en-US" sz="2400" dirty="0">
                <a:solidFill>
                  <a:srgbClr val="000000"/>
                </a:solidFill>
                <a:latin typeface="Verdana" pitchFamily="34" charset="0"/>
              </a:rPr>
              <a:t>The opening is called a </a:t>
            </a:r>
            <a:r>
              <a:rPr lang="en-US" sz="2400" u="sng" dirty="0">
                <a:solidFill>
                  <a:srgbClr val="000000"/>
                </a:solidFill>
                <a:latin typeface="Verdana" pitchFamily="34" charset="0"/>
              </a:rPr>
              <a:t>stoma</a:t>
            </a:r>
            <a:endParaRPr lang="en-US" sz="2400" dirty="0">
              <a:solidFill>
                <a:srgbClr val="000000"/>
              </a:solidFill>
              <a:latin typeface="Verdana" pitchFamily="34" charset="0"/>
            </a:endParaRPr>
          </a:p>
          <a:p>
            <a:pPr>
              <a:spcBef>
                <a:spcPct val="50000"/>
              </a:spcBef>
            </a:pPr>
            <a:endParaRPr lang="en-US" sz="2400" dirty="0">
              <a:solidFill>
                <a:srgbClr val="000000"/>
              </a:solidFill>
              <a:latin typeface="Verdana" pitchFamily="34" charset="0"/>
            </a:endParaRPr>
          </a:p>
          <a:p>
            <a:pPr>
              <a:spcBef>
                <a:spcPct val="50000"/>
              </a:spcBef>
            </a:pPr>
            <a:r>
              <a:rPr lang="en-US" sz="2400" dirty="0">
                <a:solidFill>
                  <a:srgbClr val="000000"/>
                </a:solidFill>
                <a:latin typeface="Verdana" pitchFamily="34" charset="0"/>
              </a:rPr>
              <a:t>A </a:t>
            </a:r>
            <a:r>
              <a:rPr lang="en-US" sz="2400" u="sng" dirty="0">
                <a:solidFill>
                  <a:srgbClr val="000000"/>
                </a:solidFill>
                <a:latin typeface="Verdana" pitchFamily="34" charset="0"/>
              </a:rPr>
              <a:t>colostomy</a:t>
            </a:r>
            <a:r>
              <a:rPr lang="en-US" sz="2400" dirty="0">
                <a:solidFill>
                  <a:srgbClr val="000000"/>
                </a:solidFill>
                <a:latin typeface="Verdana" pitchFamily="34" charset="0"/>
              </a:rPr>
              <a:t> is the surgical creation of an artificial opening between the colon and the abdominal wall</a:t>
            </a:r>
          </a:p>
          <a:p>
            <a:pPr>
              <a:spcBef>
                <a:spcPct val="50000"/>
              </a:spcBef>
            </a:pPr>
            <a:endParaRPr lang="en-US" sz="2400" dirty="0">
              <a:solidFill>
                <a:srgbClr val="000000"/>
              </a:solidFill>
              <a:latin typeface="Verdana" pitchFamily="34" charset="0"/>
            </a:endParaRPr>
          </a:p>
          <a:p>
            <a:pPr>
              <a:spcBef>
                <a:spcPct val="50000"/>
              </a:spcBef>
            </a:pPr>
            <a:r>
              <a:rPr lang="en-US" sz="2400" dirty="0">
                <a:solidFill>
                  <a:srgbClr val="000000"/>
                </a:solidFill>
                <a:latin typeface="Verdana" pitchFamily="34" charset="0"/>
              </a:rPr>
              <a:t>An </a:t>
            </a:r>
            <a:r>
              <a:rPr lang="en-US" sz="2400" u="sng" dirty="0">
                <a:solidFill>
                  <a:srgbClr val="000000"/>
                </a:solidFill>
                <a:latin typeface="Verdana" pitchFamily="34" charset="0"/>
              </a:rPr>
              <a:t>ileostomy</a:t>
            </a:r>
            <a:r>
              <a:rPr lang="en-US" sz="2400" dirty="0">
                <a:solidFill>
                  <a:srgbClr val="000000"/>
                </a:solidFill>
                <a:latin typeface="Verdana" pitchFamily="34" charset="0"/>
              </a:rPr>
              <a:t> is a surgically created opening between the small intestine and the abdominal wall</a:t>
            </a:r>
          </a:p>
          <a:p>
            <a:pPr algn="ctr">
              <a:spcBef>
                <a:spcPct val="50000"/>
              </a:spcBef>
            </a:pPr>
            <a:endParaRPr lang="en-US" dirty="0">
              <a:solidFill>
                <a:srgbClr val="FF0000"/>
              </a:solidFill>
              <a:latin typeface="Verdana" pitchFamily="34" charset="0"/>
            </a:endParaRPr>
          </a:p>
          <a:p>
            <a:pPr algn="ctr">
              <a:spcBef>
                <a:spcPct val="50000"/>
              </a:spcBef>
            </a:pPr>
            <a:endParaRPr lang="en-US" u="sng" dirty="0">
              <a:solidFill>
                <a:srgbClr val="FF0000"/>
              </a:solidFill>
              <a:latin typeface="Verdana" pitchFamily="34" charset="0"/>
            </a:endParaRP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190</a:t>
            </a:fld>
            <a:endParaRPr lang="en-US">
              <a:solidFill>
                <a:srgbClr val="E7DEC9">
                  <a:shade val="50000"/>
                  <a:satMod val="200000"/>
                </a:srgbClr>
              </a:solidFill>
            </a:endParaRPr>
          </a:p>
        </p:txBody>
      </p:sp>
    </p:spTree>
    <p:extLst>
      <p:ext uri="{BB962C8B-B14F-4D97-AF65-F5344CB8AC3E}">
        <p14:creationId xmlns:p14="http://schemas.microsoft.com/office/powerpoint/2010/main" val="2569695567"/>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Picture 2" descr="C:\Documents and Settings\Default\My Documents\My Pictures\colost sites.jpg"/>
          <p:cNvPicPr>
            <a:picLocks noChangeAspect="1" noChangeArrowheads="1"/>
          </p:cNvPicPr>
          <p:nvPr/>
        </p:nvPicPr>
        <p:blipFill>
          <a:blip r:embed="rId2"/>
          <a:srcRect/>
          <a:stretch>
            <a:fillRect/>
          </a:stretch>
        </p:blipFill>
        <p:spPr bwMode="auto">
          <a:xfrm>
            <a:off x="990600" y="941388"/>
            <a:ext cx="7010400" cy="5916612"/>
          </a:xfrm>
          <a:prstGeom prst="rect">
            <a:avLst/>
          </a:prstGeom>
          <a:noFill/>
          <a:ln w="9525">
            <a:noFill/>
            <a:miter lim="800000"/>
            <a:headEnd/>
            <a:tailEnd/>
          </a:ln>
        </p:spPr>
      </p:pic>
      <p:sp>
        <p:nvSpPr>
          <p:cNvPr id="33794" name="WordArt 3"/>
          <p:cNvSpPr>
            <a:spLocks noChangeArrowheads="1" noChangeShapeType="1" noTextEdit="1"/>
          </p:cNvSpPr>
          <p:nvPr/>
        </p:nvSpPr>
        <p:spPr bwMode="auto">
          <a:xfrm>
            <a:off x="2057400" y="228600"/>
            <a:ext cx="4391025" cy="571500"/>
          </a:xfrm>
          <a:prstGeom prst="rect">
            <a:avLst/>
          </a:prstGeom>
        </p:spPr>
        <p:txBody>
          <a:bodyPr wrap="none" fromWordArt="1">
            <a:prstTxWarp prst="textPlain">
              <a:avLst>
                <a:gd name="adj" fmla="val 50000"/>
              </a:avLst>
            </a:prstTxWarp>
          </a:bodyPr>
          <a:lstStyle/>
          <a:p>
            <a:pPr algn="ctr"/>
            <a:r>
              <a:rPr lang="en-US" sz="3200" kern="10">
                <a:ln w="9525">
                  <a:solidFill>
                    <a:srgbClr val="000000"/>
                  </a:solidFill>
                  <a:round/>
                  <a:headEnd/>
                  <a:tailEnd/>
                </a:ln>
                <a:solidFill>
                  <a:srgbClr val="7598D9"/>
                </a:solidFill>
                <a:latin typeface="Arial Black"/>
              </a:rPr>
              <a:t>COLOSTOMY SITES</a:t>
            </a: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191</a:t>
            </a:fld>
            <a:endParaRPr lang="en-US">
              <a:solidFill>
                <a:srgbClr val="E7DEC9">
                  <a:shade val="50000"/>
                  <a:satMod val="200000"/>
                </a:srgbClr>
              </a:solidFill>
            </a:endParaRPr>
          </a:p>
        </p:txBody>
      </p:sp>
    </p:spTree>
    <p:extLst>
      <p:ext uri="{BB962C8B-B14F-4D97-AF65-F5344CB8AC3E}">
        <p14:creationId xmlns:p14="http://schemas.microsoft.com/office/powerpoint/2010/main" val="38816132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Aetiology /Indication• Adults; Colorectal ca Obstruction Traumatic perineal injury Fistulae Protect a distal anastom...."/>
          <p:cNvPicPr>
            <a:picLocks noChangeAspect="1" noChangeArrowheads="1"/>
          </p:cNvPicPr>
          <p:nvPr/>
        </p:nvPicPr>
        <p:blipFill>
          <a:blip r:embed="rId2"/>
          <a:srcRect/>
          <a:stretch>
            <a:fillRect/>
          </a:stretch>
        </p:blipFill>
        <p:spPr bwMode="auto">
          <a:xfrm>
            <a:off x="228600" y="533400"/>
            <a:ext cx="8915400" cy="61722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192</a:t>
            </a:fld>
            <a:endParaRPr lang="en-US">
              <a:solidFill>
                <a:srgbClr val="E7DEC9">
                  <a:shade val="50000"/>
                  <a:satMod val="200000"/>
                </a:srgbClr>
              </a:solidFill>
            </a:endParaRPr>
          </a:p>
        </p:txBody>
      </p:sp>
    </p:spTree>
    <p:extLst>
      <p:ext uri="{BB962C8B-B14F-4D97-AF65-F5344CB8AC3E}">
        <p14:creationId xmlns:p14="http://schemas.microsoft.com/office/powerpoint/2010/main" val="41838888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2" descr="Aetiology /Indication• Children Necrotizing enterocolitis Hirschsprung disease Meconium ileus Imperforate anus Comple..."/>
          <p:cNvPicPr>
            <a:picLocks noChangeAspect="1" noChangeArrowheads="1"/>
          </p:cNvPicPr>
          <p:nvPr/>
        </p:nvPicPr>
        <p:blipFill>
          <a:blip r:embed="rId2"/>
          <a:srcRect/>
          <a:stretch>
            <a:fillRect/>
          </a:stretch>
        </p:blipFill>
        <p:spPr bwMode="auto">
          <a:xfrm>
            <a:off x="228600" y="0"/>
            <a:ext cx="8839198" cy="68580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193</a:t>
            </a:fld>
            <a:endParaRPr lang="en-US">
              <a:solidFill>
                <a:srgbClr val="E7DEC9">
                  <a:shade val="50000"/>
                  <a:satMod val="200000"/>
                </a:srgbClr>
              </a:solidFill>
            </a:endParaRPr>
          </a:p>
        </p:txBody>
      </p:sp>
    </p:spTree>
    <p:extLst>
      <p:ext uri="{BB962C8B-B14F-4D97-AF65-F5344CB8AC3E}">
        <p14:creationId xmlns:p14="http://schemas.microsoft.com/office/powerpoint/2010/main" val="3436249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2" descr="C:\Users\dex\Desktop\New folder (4)\nursing-care-for-colostomy-11-638.jpg"/>
          <p:cNvPicPr>
            <a:picLocks noChangeAspect="1" noChangeArrowheads="1"/>
          </p:cNvPicPr>
          <p:nvPr/>
        </p:nvPicPr>
        <p:blipFill>
          <a:blip r:embed="rId2"/>
          <a:srcRect/>
          <a:stretch>
            <a:fillRect/>
          </a:stretch>
        </p:blipFill>
        <p:spPr bwMode="auto">
          <a:xfrm>
            <a:off x="207760" y="0"/>
            <a:ext cx="893623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194</a:t>
            </a:fld>
            <a:endParaRPr lang="en-US">
              <a:solidFill>
                <a:srgbClr val="E7DEC9">
                  <a:shade val="50000"/>
                  <a:satMod val="200000"/>
                </a:srgbClr>
              </a:solidFill>
            </a:endParaRPr>
          </a:p>
        </p:txBody>
      </p:sp>
    </p:spTree>
    <p:extLst>
      <p:ext uri="{BB962C8B-B14F-4D97-AF65-F5344CB8AC3E}">
        <p14:creationId xmlns:p14="http://schemas.microsoft.com/office/powerpoint/2010/main" val="64043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418" name="Picture 2" descr="C:\Users\dex\Desktop\New folder (4)\nursing-care-for-colostomy-12-638.jpg"/>
          <p:cNvPicPr>
            <a:picLocks noChangeAspect="1" noChangeArrowheads="1"/>
          </p:cNvPicPr>
          <p:nvPr/>
        </p:nvPicPr>
        <p:blipFill>
          <a:blip r:embed="rId2"/>
          <a:srcRect/>
          <a:stretch>
            <a:fillRect/>
          </a:stretch>
        </p:blipFill>
        <p:spPr bwMode="auto">
          <a:xfrm>
            <a:off x="304800" y="-3583"/>
            <a:ext cx="876299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195</a:t>
            </a:fld>
            <a:endParaRPr lang="en-US">
              <a:solidFill>
                <a:srgbClr val="E7DEC9">
                  <a:shade val="50000"/>
                  <a:satMod val="200000"/>
                </a:srgbClr>
              </a:solidFill>
            </a:endParaRPr>
          </a:p>
        </p:txBody>
      </p:sp>
    </p:spTree>
    <p:extLst>
      <p:ext uri="{BB962C8B-B14F-4D97-AF65-F5344CB8AC3E}">
        <p14:creationId xmlns:p14="http://schemas.microsoft.com/office/powerpoint/2010/main" val="21548952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2" descr="C:\Users\dex\Desktop\New folder (4)\nursing-care-for-colostomy-13-638.jpg"/>
          <p:cNvPicPr>
            <a:picLocks noChangeAspect="1" noChangeArrowheads="1"/>
          </p:cNvPicPr>
          <p:nvPr/>
        </p:nvPicPr>
        <p:blipFill>
          <a:blip r:embed="rId2"/>
          <a:srcRect/>
          <a:stretch>
            <a:fillRect/>
          </a:stretch>
        </p:blipFill>
        <p:spPr bwMode="auto">
          <a:xfrm>
            <a:off x="228600" y="0"/>
            <a:ext cx="8834745"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196</a:t>
            </a:fld>
            <a:endParaRPr lang="en-US">
              <a:solidFill>
                <a:srgbClr val="E7DEC9">
                  <a:shade val="50000"/>
                  <a:satMod val="200000"/>
                </a:srgbClr>
              </a:solidFill>
            </a:endParaRPr>
          </a:p>
        </p:txBody>
      </p:sp>
    </p:spTree>
    <p:extLst>
      <p:ext uri="{BB962C8B-B14F-4D97-AF65-F5344CB8AC3E}">
        <p14:creationId xmlns:p14="http://schemas.microsoft.com/office/powerpoint/2010/main" val="3070549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descr="C:\Users\dex\Desktop\New folder (4)\nursing-care-for-colostomy-14-638.jpg"/>
          <p:cNvPicPr>
            <a:picLocks noChangeAspect="1" noChangeArrowheads="1"/>
          </p:cNvPicPr>
          <p:nvPr/>
        </p:nvPicPr>
        <p:blipFill>
          <a:blip r:embed="rId2"/>
          <a:srcRect/>
          <a:stretch>
            <a:fillRect/>
          </a:stretch>
        </p:blipFill>
        <p:spPr bwMode="auto">
          <a:xfrm>
            <a:off x="238145" y="0"/>
            <a:ext cx="8905855" cy="68580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197</a:t>
            </a:fld>
            <a:endParaRPr lang="en-US">
              <a:solidFill>
                <a:srgbClr val="E7DEC9">
                  <a:shade val="50000"/>
                  <a:satMod val="200000"/>
                </a:srgbClr>
              </a:solidFill>
            </a:endParaRPr>
          </a:p>
        </p:txBody>
      </p:sp>
    </p:spTree>
    <p:extLst>
      <p:ext uri="{BB962C8B-B14F-4D97-AF65-F5344CB8AC3E}">
        <p14:creationId xmlns:p14="http://schemas.microsoft.com/office/powerpoint/2010/main" val="24246494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2" descr="C:\Users\dex\Desktop\New folder (4)\nursing-care-for-colostomy-15-638.jpg"/>
          <p:cNvPicPr>
            <a:picLocks noChangeAspect="1" noChangeArrowheads="1"/>
          </p:cNvPicPr>
          <p:nvPr/>
        </p:nvPicPr>
        <p:blipFill>
          <a:blip r:embed="rId2"/>
          <a:srcRect/>
          <a:stretch>
            <a:fillRect/>
          </a:stretch>
        </p:blipFill>
        <p:spPr bwMode="auto">
          <a:xfrm>
            <a:off x="228601" y="0"/>
            <a:ext cx="8915399" cy="68580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198</a:t>
            </a:fld>
            <a:endParaRPr lang="en-US">
              <a:solidFill>
                <a:srgbClr val="E7DEC9">
                  <a:shade val="50000"/>
                  <a:satMod val="200000"/>
                </a:srgbClr>
              </a:solidFill>
            </a:endParaRPr>
          </a:p>
        </p:txBody>
      </p:sp>
    </p:spTree>
    <p:extLst>
      <p:ext uri="{BB962C8B-B14F-4D97-AF65-F5344CB8AC3E}">
        <p14:creationId xmlns:p14="http://schemas.microsoft.com/office/powerpoint/2010/main" val="1868833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descr="C:\Users\dex\Desktop\New folder (4)\nursing-care-for-colostomy-16-638.jpg"/>
          <p:cNvPicPr>
            <a:picLocks noChangeAspect="1" noChangeArrowheads="1"/>
          </p:cNvPicPr>
          <p:nvPr/>
        </p:nvPicPr>
        <p:blipFill>
          <a:blip r:embed="rId2"/>
          <a:srcRect/>
          <a:stretch>
            <a:fillRect/>
          </a:stretch>
        </p:blipFill>
        <p:spPr bwMode="auto">
          <a:xfrm>
            <a:off x="228601" y="0"/>
            <a:ext cx="8915399" cy="68580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199</a:t>
            </a:fld>
            <a:endParaRPr lang="en-US">
              <a:solidFill>
                <a:srgbClr val="E7DEC9">
                  <a:shade val="50000"/>
                  <a:satMod val="200000"/>
                </a:srgbClr>
              </a:solidFill>
            </a:endParaRPr>
          </a:p>
        </p:txBody>
      </p:sp>
    </p:spTree>
    <p:extLst>
      <p:ext uri="{BB962C8B-B14F-4D97-AF65-F5344CB8AC3E}">
        <p14:creationId xmlns:p14="http://schemas.microsoft.com/office/powerpoint/2010/main" val="1403377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76400"/>
          </a:xfrm>
        </p:spPr>
        <p:txBody>
          <a:bodyPr>
            <a:normAutofit/>
          </a:bodyPr>
          <a:lstStyle/>
          <a:p>
            <a:pPr algn="ctr"/>
            <a:r>
              <a:rPr lang="en-US" b="1" dirty="0" smtClean="0">
                <a:solidFill>
                  <a:srgbClr val="FF0000"/>
                </a:solidFill>
              </a:rPr>
              <a:t>DIAGNOSTIC PROCEDURES</a:t>
            </a:r>
            <a:endParaRPr lang="en-US" b="1" dirty="0">
              <a:solidFill>
                <a:srgbClr val="FF0000"/>
              </a:solidFill>
            </a:endParaRPr>
          </a:p>
        </p:txBody>
      </p:sp>
      <p:sp>
        <p:nvSpPr>
          <p:cNvPr id="3" name="Content Placeholder 2"/>
          <p:cNvSpPr>
            <a:spLocks noGrp="1"/>
          </p:cNvSpPr>
          <p:nvPr>
            <p:ph idx="1"/>
          </p:nvPr>
        </p:nvSpPr>
        <p:spPr>
          <a:xfrm>
            <a:off x="1066800" y="1524000"/>
            <a:ext cx="7696200" cy="4678363"/>
          </a:xfrm>
        </p:spPr>
        <p:txBody>
          <a:bodyPr>
            <a:normAutofit fontScale="62500" lnSpcReduction="20000"/>
          </a:bodyPr>
          <a:lstStyle/>
          <a:p>
            <a:pPr marL="82296" lvl="0" indent="0">
              <a:buNone/>
            </a:pPr>
            <a:endParaRPr lang="en-US" dirty="0"/>
          </a:p>
          <a:p>
            <a:r>
              <a:rPr lang="en-US" sz="3400" dirty="0" smtClean="0"/>
              <a:t>Lumbar puncture</a:t>
            </a:r>
          </a:p>
          <a:p>
            <a:r>
              <a:rPr lang="en-US" sz="3400" dirty="0" smtClean="0"/>
              <a:t>Biopsies </a:t>
            </a:r>
          </a:p>
          <a:p>
            <a:r>
              <a:rPr lang="en-US" sz="3400" dirty="0" smtClean="0"/>
              <a:t>Paracentesis (</a:t>
            </a:r>
            <a:r>
              <a:rPr lang="en-US" sz="3400" dirty="0" err="1" smtClean="0"/>
              <a:t>thoracis</a:t>
            </a:r>
            <a:r>
              <a:rPr lang="en-US" sz="3400" dirty="0" smtClean="0"/>
              <a:t> &amp; </a:t>
            </a:r>
            <a:r>
              <a:rPr lang="en-US" sz="3400" dirty="0" err="1" smtClean="0"/>
              <a:t>abdominis</a:t>
            </a:r>
            <a:r>
              <a:rPr lang="en-US" sz="3400" dirty="0" smtClean="0"/>
              <a:t>)</a:t>
            </a:r>
          </a:p>
          <a:p>
            <a:r>
              <a:rPr lang="en-US" sz="3400" dirty="0" smtClean="0"/>
              <a:t>Urinary bladder irrigation</a:t>
            </a:r>
          </a:p>
          <a:p>
            <a:r>
              <a:rPr lang="en-US" sz="3400" dirty="0" smtClean="0"/>
              <a:t>Cholecystogram</a:t>
            </a:r>
            <a:endParaRPr lang="en-US" sz="3400" dirty="0"/>
          </a:p>
          <a:p>
            <a:r>
              <a:rPr lang="en-US" sz="3400" dirty="0"/>
              <a:t>Cholangiogram</a:t>
            </a:r>
          </a:p>
          <a:p>
            <a:r>
              <a:rPr lang="en-US" sz="3400" dirty="0"/>
              <a:t>Venogram</a:t>
            </a:r>
          </a:p>
          <a:p>
            <a:r>
              <a:rPr lang="en-US" sz="3400" dirty="0"/>
              <a:t>Myelogram</a:t>
            </a:r>
          </a:p>
          <a:p>
            <a:r>
              <a:rPr lang="en-US" sz="3400" dirty="0"/>
              <a:t>Hysterosalpingogram- </a:t>
            </a:r>
            <a:r>
              <a:rPr lang="en-US" sz="3400" dirty="0">
                <a:solidFill>
                  <a:srgbClr val="FF0000"/>
                </a:solidFill>
              </a:rPr>
              <a:t>Assignment</a:t>
            </a:r>
          </a:p>
          <a:p>
            <a:r>
              <a:rPr lang="en-US" sz="3400" dirty="0"/>
              <a:t>Retrograde </a:t>
            </a:r>
            <a:r>
              <a:rPr lang="en-US" sz="3400" dirty="0" smtClean="0"/>
              <a:t>pyelogram</a:t>
            </a:r>
            <a:endParaRPr lang="en-US" sz="3400" dirty="0">
              <a:solidFill>
                <a:srgbClr val="FF0000"/>
              </a:solidFill>
            </a:endParaRPr>
          </a:p>
          <a:p>
            <a:r>
              <a:rPr lang="en-US" sz="3400" dirty="0" smtClean="0"/>
              <a:t>Endoscopic retrograde cholangio-pancretography (ERCP)</a:t>
            </a:r>
            <a:endParaRPr lang="en-US" sz="3400" dirty="0"/>
          </a:p>
          <a:p>
            <a:r>
              <a:rPr lang="en-US" sz="3400" dirty="0" smtClean="0"/>
              <a:t>Stoma care</a:t>
            </a:r>
            <a:endParaRPr lang="en-US" sz="3400"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a:t>
            </a:fld>
            <a:endParaRPr lang="en-US"/>
          </a:p>
        </p:txBody>
      </p:sp>
    </p:spTree>
    <p:extLst>
      <p:ext uri="{BB962C8B-B14F-4D97-AF65-F5344CB8AC3E}">
        <p14:creationId xmlns:p14="http://schemas.microsoft.com/office/powerpoint/2010/main" val="12603139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Renal biopsy(needle biopsy of the  kidney)</a:t>
            </a:r>
            <a:endParaRPr lang="en-US" dirty="0">
              <a:solidFill>
                <a:srgbClr val="FF0000"/>
              </a:solidFill>
            </a:endParaRPr>
          </a:p>
        </p:txBody>
      </p:sp>
      <p:sp>
        <p:nvSpPr>
          <p:cNvPr id="3" name="Content Placeholder 2"/>
          <p:cNvSpPr>
            <a:spLocks noGrp="1"/>
          </p:cNvSpPr>
          <p:nvPr>
            <p:ph idx="1"/>
          </p:nvPr>
        </p:nvSpPr>
        <p:spPr/>
        <p:txBody>
          <a:bodyPr>
            <a:normAutofit/>
          </a:bodyPr>
          <a:lstStyle/>
          <a:p>
            <a:pPr>
              <a:buFont typeface="Wingdings" pitchFamily="2" charset="2"/>
              <a:buChar char="Ø"/>
            </a:pPr>
            <a:r>
              <a:rPr lang="en-US" dirty="0" smtClean="0"/>
              <a:t>This is removal of a small piece of kidney tissue for examination. </a:t>
            </a:r>
          </a:p>
          <a:p>
            <a:pPr>
              <a:buFont typeface="Wingdings" pitchFamily="2" charset="2"/>
              <a:buChar char="Ø"/>
            </a:pPr>
            <a:r>
              <a:rPr lang="en-US" dirty="0" smtClean="0"/>
              <a:t>It can be done through;</a:t>
            </a:r>
          </a:p>
          <a:p>
            <a:pPr marL="653796" indent="-571500">
              <a:buFont typeface="+mj-lt"/>
              <a:buAutoNum type="romanLcPeriod"/>
            </a:pPr>
            <a:r>
              <a:rPr lang="en-US" dirty="0" smtClean="0"/>
              <a:t>Ultra sound guided kidney biopsy</a:t>
            </a:r>
          </a:p>
          <a:p>
            <a:pPr marL="653796" indent="-571500">
              <a:buFont typeface="+mj-lt"/>
              <a:buAutoNum type="romanLcPeriod"/>
            </a:pPr>
            <a:r>
              <a:rPr lang="en-US" dirty="0" smtClean="0"/>
              <a:t>CT-guided kidney biopsy</a:t>
            </a:r>
          </a:p>
          <a:p>
            <a:pPr marL="653796" indent="-571500">
              <a:buFont typeface="+mj-lt"/>
              <a:buAutoNum type="romanLcPeriod"/>
            </a:pPr>
            <a:r>
              <a:rPr lang="en-US" dirty="0" smtClean="0"/>
              <a:t>Or surgical biopsy</a:t>
            </a:r>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20</a:t>
            </a:fld>
            <a:endParaRPr lang="en-US"/>
          </a:p>
        </p:txBody>
      </p:sp>
    </p:spTree>
    <p:extLst>
      <p:ext uri="{BB962C8B-B14F-4D97-AF65-F5344CB8AC3E}">
        <p14:creationId xmlns:p14="http://schemas.microsoft.com/office/powerpoint/2010/main" val="2728454197"/>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descr="C:\Users\dex\Desktop\New folder (4)\nursing-care-for-colostomy-17-638.jpg"/>
          <p:cNvPicPr>
            <a:picLocks noChangeAspect="1" noChangeArrowheads="1"/>
          </p:cNvPicPr>
          <p:nvPr/>
        </p:nvPicPr>
        <p:blipFill>
          <a:blip r:embed="rId2"/>
          <a:srcRect/>
          <a:stretch>
            <a:fillRect/>
          </a:stretch>
        </p:blipFill>
        <p:spPr bwMode="auto">
          <a:xfrm>
            <a:off x="228600" y="-3584"/>
            <a:ext cx="8915400" cy="6861584"/>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200</a:t>
            </a:fld>
            <a:endParaRPr lang="en-US">
              <a:solidFill>
                <a:srgbClr val="E7DEC9">
                  <a:shade val="50000"/>
                  <a:satMod val="200000"/>
                </a:srgbClr>
              </a:solidFill>
            </a:endParaRPr>
          </a:p>
        </p:txBody>
      </p:sp>
    </p:spTree>
    <p:extLst>
      <p:ext uri="{BB962C8B-B14F-4D97-AF65-F5344CB8AC3E}">
        <p14:creationId xmlns:p14="http://schemas.microsoft.com/office/powerpoint/2010/main" val="1330776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descr="C:\Users\dex\Desktop\New folder (4)\nursing-care-for-colostomy-18-638.jpg"/>
          <p:cNvPicPr>
            <a:picLocks noChangeAspect="1" noChangeArrowheads="1"/>
          </p:cNvPicPr>
          <p:nvPr/>
        </p:nvPicPr>
        <p:blipFill>
          <a:blip r:embed="rId2"/>
          <a:srcRect/>
          <a:stretch>
            <a:fillRect/>
          </a:stretch>
        </p:blipFill>
        <p:spPr bwMode="auto">
          <a:xfrm>
            <a:off x="207760" y="0"/>
            <a:ext cx="8931467" cy="6858000"/>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201</a:t>
            </a:fld>
            <a:endParaRPr lang="en-US">
              <a:solidFill>
                <a:srgbClr val="E7DEC9">
                  <a:shade val="50000"/>
                  <a:satMod val="200000"/>
                </a:srgbClr>
              </a:solidFill>
            </a:endParaRPr>
          </a:p>
        </p:txBody>
      </p:sp>
    </p:spTree>
    <p:extLst>
      <p:ext uri="{BB962C8B-B14F-4D97-AF65-F5344CB8AC3E}">
        <p14:creationId xmlns:p14="http://schemas.microsoft.com/office/powerpoint/2010/main" val="25194679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descr="C:\Users\dex\Desktop\New folder (4)\nursing-care-for-colostomy-19-638.jpg"/>
          <p:cNvPicPr>
            <a:picLocks noChangeAspect="1" noChangeArrowheads="1"/>
          </p:cNvPicPr>
          <p:nvPr/>
        </p:nvPicPr>
        <p:blipFill>
          <a:blip r:embed="rId2"/>
          <a:srcRect/>
          <a:stretch>
            <a:fillRect/>
          </a:stretch>
        </p:blipFill>
        <p:spPr bwMode="auto">
          <a:xfrm>
            <a:off x="228601" y="0"/>
            <a:ext cx="891539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202</a:t>
            </a:fld>
            <a:endParaRPr lang="en-US">
              <a:solidFill>
                <a:srgbClr val="E7DEC9">
                  <a:shade val="50000"/>
                  <a:satMod val="200000"/>
                </a:srgbClr>
              </a:solidFill>
            </a:endParaRPr>
          </a:p>
        </p:txBody>
      </p:sp>
    </p:spTree>
    <p:extLst>
      <p:ext uri="{BB962C8B-B14F-4D97-AF65-F5344CB8AC3E}">
        <p14:creationId xmlns:p14="http://schemas.microsoft.com/office/powerpoint/2010/main" val="21324871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610" name="Picture 2" descr="C:\Users\dex\Desktop\New folder (4)\nursing-care-for-colostomy-20-638.jpg"/>
          <p:cNvPicPr>
            <a:picLocks noChangeAspect="1" noChangeArrowheads="1"/>
          </p:cNvPicPr>
          <p:nvPr/>
        </p:nvPicPr>
        <p:blipFill>
          <a:blip r:embed="rId2"/>
          <a:srcRect/>
          <a:stretch>
            <a:fillRect/>
          </a:stretch>
        </p:blipFill>
        <p:spPr bwMode="auto">
          <a:xfrm>
            <a:off x="228600" y="-3584"/>
            <a:ext cx="8915400" cy="6865167"/>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203</a:t>
            </a:fld>
            <a:endParaRPr lang="en-US">
              <a:solidFill>
                <a:srgbClr val="E7DEC9">
                  <a:shade val="50000"/>
                  <a:satMod val="200000"/>
                </a:srgbClr>
              </a:solidFill>
            </a:endParaRPr>
          </a:p>
        </p:txBody>
      </p:sp>
    </p:spTree>
    <p:extLst>
      <p:ext uri="{BB962C8B-B14F-4D97-AF65-F5344CB8AC3E}">
        <p14:creationId xmlns:p14="http://schemas.microsoft.com/office/powerpoint/2010/main" val="39596190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4" name="Picture 2" descr="C:\Users\dex\Desktop\New folder (4)\nursing-care-for-colostomy-21-638.jpg"/>
          <p:cNvPicPr>
            <a:picLocks noChangeAspect="1" noChangeArrowheads="1"/>
          </p:cNvPicPr>
          <p:nvPr/>
        </p:nvPicPr>
        <p:blipFill>
          <a:blip r:embed="rId2"/>
          <a:srcRect/>
          <a:stretch>
            <a:fillRect/>
          </a:stretch>
        </p:blipFill>
        <p:spPr bwMode="auto">
          <a:xfrm>
            <a:off x="228600" y="0"/>
            <a:ext cx="883919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204</a:t>
            </a:fld>
            <a:endParaRPr lang="en-US">
              <a:solidFill>
                <a:srgbClr val="E7DEC9">
                  <a:shade val="50000"/>
                  <a:satMod val="200000"/>
                </a:srgbClr>
              </a:solidFill>
            </a:endParaRPr>
          </a:p>
        </p:txBody>
      </p:sp>
    </p:spTree>
    <p:extLst>
      <p:ext uri="{BB962C8B-B14F-4D97-AF65-F5344CB8AC3E}">
        <p14:creationId xmlns:p14="http://schemas.microsoft.com/office/powerpoint/2010/main" val="17850251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Picture 2" descr="C:\Users\dex\Desktop\New folder (4)\nursing-care-for-colostomy-22-638.jpg"/>
          <p:cNvPicPr>
            <a:picLocks noChangeAspect="1" noChangeArrowheads="1"/>
          </p:cNvPicPr>
          <p:nvPr/>
        </p:nvPicPr>
        <p:blipFill>
          <a:blip r:embed="rId2"/>
          <a:srcRect/>
          <a:stretch>
            <a:fillRect/>
          </a:stretch>
        </p:blipFill>
        <p:spPr bwMode="auto">
          <a:xfrm>
            <a:off x="207760" y="0"/>
            <a:ext cx="893623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205</a:t>
            </a:fld>
            <a:endParaRPr lang="en-US">
              <a:solidFill>
                <a:srgbClr val="E7DEC9">
                  <a:shade val="50000"/>
                  <a:satMod val="200000"/>
                </a:srgbClr>
              </a:solidFill>
            </a:endParaRPr>
          </a:p>
        </p:txBody>
      </p:sp>
    </p:spTree>
    <p:extLst>
      <p:ext uri="{BB962C8B-B14F-4D97-AF65-F5344CB8AC3E}">
        <p14:creationId xmlns:p14="http://schemas.microsoft.com/office/powerpoint/2010/main" val="2423551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682" name="Picture 2" descr="C:\Users\dex\Desktop\New folder (4)\nursing-care-for-colostomy-23-638.jpg"/>
          <p:cNvPicPr>
            <a:picLocks noChangeAspect="1" noChangeArrowheads="1"/>
          </p:cNvPicPr>
          <p:nvPr/>
        </p:nvPicPr>
        <p:blipFill>
          <a:blip r:embed="rId2"/>
          <a:srcRect/>
          <a:stretch>
            <a:fillRect/>
          </a:stretch>
        </p:blipFill>
        <p:spPr bwMode="auto">
          <a:xfrm>
            <a:off x="228600" y="0"/>
            <a:ext cx="8839199" cy="6861583"/>
          </a:xfrm>
          <a:prstGeom prst="rect">
            <a:avLst/>
          </a:prstGeom>
          <a:noFill/>
        </p:spPr>
      </p:pic>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206</a:t>
            </a:fld>
            <a:endParaRPr lang="en-US">
              <a:solidFill>
                <a:srgbClr val="E7DEC9">
                  <a:shade val="50000"/>
                  <a:satMod val="200000"/>
                </a:srgbClr>
              </a:solidFill>
            </a:endParaRPr>
          </a:p>
        </p:txBody>
      </p:sp>
    </p:spTree>
    <p:extLst>
      <p:ext uri="{BB962C8B-B14F-4D97-AF65-F5344CB8AC3E}">
        <p14:creationId xmlns:p14="http://schemas.microsoft.com/office/powerpoint/2010/main" val="853312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1" name="Picture 2" descr="C:\Documents and Settings\Default\My Documents\My Pictures\colost chg 2.jpg"/>
          <p:cNvPicPr>
            <a:picLocks noChangeAspect="1" noChangeArrowheads="1"/>
          </p:cNvPicPr>
          <p:nvPr/>
        </p:nvPicPr>
        <p:blipFill>
          <a:blip r:embed="rId2"/>
          <a:srcRect/>
          <a:stretch>
            <a:fillRect/>
          </a:stretch>
        </p:blipFill>
        <p:spPr bwMode="auto">
          <a:xfrm>
            <a:off x="1905000" y="2068513"/>
            <a:ext cx="5014913" cy="4789487"/>
          </a:xfrm>
          <a:prstGeom prst="rect">
            <a:avLst/>
          </a:prstGeom>
          <a:noFill/>
          <a:ln w="9525">
            <a:noFill/>
            <a:miter lim="800000"/>
            <a:headEnd/>
            <a:tailEnd/>
          </a:ln>
        </p:spPr>
      </p:pic>
      <p:sp>
        <p:nvSpPr>
          <p:cNvPr id="35842" name="Text Box 3"/>
          <p:cNvSpPr txBox="1">
            <a:spLocks noChangeArrowheads="1"/>
          </p:cNvSpPr>
          <p:nvPr/>
        </p:nvSpPr>
        <p:spPr bwMode="auto">
          <a:xfrm>
            <a:off x="457200" y="228600"/>
            <a:ext cx="8458200" cy="457200"/>
          </a:xfrm>
          <a:prstGeom prst="rect">
            <a:avLst/>
          </a:prstGeom>
          <a:noFill/>
          <a:ln w="9525">
            <a:noFill/>
            <a:miter lim="800000"/>
            <a:headEnd/>
            <a:tailEnd/>
          </a:ln>
        </p:spPr>
        <p:txBody>
          <a:bodyPr>
            <a:spAutoFit/>
          </a:bodyPr>
          <a:lstStyle/>
          <a:p>
            <a:pPr algn="ctr">
              <a:spcBef>
                <a:spcPct val="50000"/>
              </a:spcBef>
            </a:pPr>
            <a:endParaRPr lang="en-US">
              <a:solidFill>
                <a:prstClr val="black"/>
              </a:solidFill>
              <a:latin typeface="Verdana" pitchFamily="34" charset="0"/>
            </a:endParaRPr>
          </a:p>
        </p:txBody>
      </p:sp>
      <p:sp>
        <p:nvSpPr>
          <p:cNvPr id="35843" name="Text Box 4"/>
          <p:cNvSpPr txBox="1">
            <a:spLocks noChangeArrowheads="1"/>
          </p:cNvSpPr>
          <p:nvPr/>
        </p:nvSpPr>
        <p:spPr bwMode="auto">
          <a:xfrm>
            <a:off x="685800" y="609600"/>
            <a:ext cx="7848600" cy="1187450"/>
          </a:xfrm>
          <a:prstGeom prst="rect">
            <a:avLst/>
          </a:prstGeom>
          <a:noFill/>
          <a:ln w="9525">
            <a:noFill/>
            <a:miter lim="800000"/>
            <a:headEnd/>
            <a:tailEnd/>
          </a:ln>
        </p:spPr>
        <p:txBody>
          <a:bodyPr>
            <a:spAutoFit/>
          </a:bodyPr>
          <a:lstStyle/>
          <a:p>
            <a:pPr algn="ctr">
              <a:spcBef>
                <a:spcPct val="50000"/>
              </a:spcBef>
            </a:pPr>
            <a:r>
              <a:rPr lang="en-US">
                <a:solidFill>
                  <a:srgbClr val="0066FF"/>
                </a:solidFill>
                <a:latin typeface="Verdana" pitchFamily="34" charset="0"/>
              </a:rPr>
              <a:t>GENTLY REMOVE THE COLOSTOMY APPLIANCE (COLOSTOMY BAG) AND PLACE IT IN THE BEDPAN.</a:t>
            </a: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207</a:t>
            </a:fld>
            <a:endParaRPr lang="en-US">
              <a:solidFill>
                <a:srgbClr val="E7DEC9">
                  <a:shade val="50000"/>
                  <a:satMod val="200000"/>
                </a:srgbClr>
              </a:solidFill>
            </a:endParaRPr>
          </a:p>
        </p:txBody>
      </p:sp>
    </p:spTree>
    <p:extLst>
      <p:ext uri="{BB962C8B-B14F-4D97-AF65-F5344CB8AC3E}">
        <p14:creationId xmlns:p14="http://schemas.microsoft.com/office/powerpoint/2010/main" val="3469595166"/>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5" name="Picture 2" descr="C:\Documents and Settings\Default\My Documents\My Pictures\colost chg 3.jpg"/>
          <p:cNvPicPr>
            <a:picLocks noChangeAspect="1" noChangeArrowheads="1"/>
          </p:cNvPicPr>
          <p:nvPr/>
        </p:nvPicPr>
        <p:blipFill>
          <a:blip r:embed="rId2"/>
          <a:srcRect/>
          <a:stretch>
            <a:fillRect/>
          </a:stretch>
        </p:blipFill>
        <p:spPr bwMode="auto">
          <a:xfrm>
            <a:off x="1600200" y="2133600"/>
            <a:ext cx="5975350" cy="4724400"/>
          </a:xfrm>
          <a:prstGeom prst="rect">
            <a:avLst/>
          </a:prstGeom>
          <a:noFill/>
          <a:ln w="9525">
            <a:noFill/>
            <a:miter lim="800000"/>
            <a:headEnd/>
            <a:tailEnd/>
          </a:ln>
        </p:spPr>
      </p:pic>
      <p:sp>
        <p:nvSpPr>
          <p:cNvPr id="36866" name="Text Box 3"/>
          <p:cNvSpPr txBox="1">
            <a:spLocks noChangeArrowheads="1"/>
          </p:cNvSpPr>
          <p:nvPr/>
        </p:nvSpPr>
        <p:spPr bwMode="auto">
          <a:xfrm>
            <a:off x="457200" y="677863"/>
            <a:ext cx="8153400" cy="822325"/>
          </a:xfrm>
          <a:prstGeom prst="rect">
            <a:avLst/>
          </a:prstGeom>
          <a:noFill/>
          <a:ln w="9525">
            <a:noFill/>
            <a:miter lim="800000"/>
            <a:headEnd/>
            <a:tailEnd/>
          </a:ln>
        </p:spPr>
        <p:txBody>
          <a:bodyPr>
            <a:spAutoFit/>
          </a:bodyPr>
          <a:lstStyle/>
          <a:p>
            <a:pPr algn="ctr">
              <a:spcBef>
                <a:spcPct val="50000"/>
              </a:spcBef>
            </a:pPr>
            <a:r>
              <a:rPr lang="en-US">
                <a:solidFill>
                  <a:srgbClr val="0066FF"/>
                </a:solidFill>
                <a:latin typeface="Verdana" pitchFamily="34" charset="0"/>
              </a:rPr>
              <a:t>CLEAN AROUND THE STOMA WITH SOAP (MILD) AND WATER</a:t>
            </a: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208</a:t>
            </a:fld>
            <a:endParaRPr lang="en-US">
              <a:solidFill>
                <a:srgbClr val="E7DEC9">
                  <a:shade val="50000"/>
                  <a:satMod val="200000"/>
                </a:srgbClr>
              </a:solidFill>
            </a:endParaRPr>
          </a:p>
        </p:txBody>
      </p:sp>
    </p:spTree>
    <p:extLst>
      <p:ext uri="{BB962C8B-B14F-4D97-AF65-F5344CB8AC3E}">
        <p14:creationId xmlns:p14="http://schemas.microsoft.com/office/powerpoint/2010/main" val="393506159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2" descr="C:\Documents and Settings\Default\My Documents\My Pictures\colost chg 4.jpg"/>
          <p:cNvPicPr>
            <a:picLocks noChangeAspect="1" noChangeArrowheads="1"/>
          </p:cNvPicPr>
          <p:nvPr/>
        </p:nvPicPr>
        <p:blipFill>
          <a:blip r:embed="rId2"/>
          <a:srcRect/>
          <a:stretch>
            <a:fillRect/>
          </a:stretch>
        </p:blipFill>
        <p:spPr bwMode="auto">
          <a:xfrm>
            <a:off x="0" y="2036763"/>
            <a:ext cx="5705475" cy="4821237"/>
          </a:xfrm>
          <a:prstGeom prst="rect">
            <a:avLst/>
          </a:prstGeom>
          <a:noFill/>
          <a:ln w="9525">
            <a:noFill/>
            <a:miter lim="800000"/>
            <a:headEnd/>
            <a:tailEnd/>
          </a:ln>
        </p:spPr>
      </p:pic>
      <p:sp>
        <p:nvSpPr>
          <p:cNvPr id="37890" name="Text Box 3"/>
          <p:cNvSpPr txBox="1">
            <a:spLocks noChangeArrowheads="1"/>
          </p:cNvSpPr>
          <p:nvPr/>
        </p:nvSpPr>
        <p:spPr bwMode="auto">
          <a:xfrm>
            <a:off x="381000" y="304800"/>
            <a:ext cx="8382000" cy="1735138"/>
          </a:xfrm>
          <a:prstGeom prst="rect">
            <a:avLst/>
          </a:prstGeom>
          <a:noFill/>
          <a:ln w="9525">
            <a:noFill/>
            <a:miter lim="800000"/>
            <a:headEnd/>
            <a:tailEnd/>
          </a:ln>
        </p:spPr>
        <p:txBody>
          <a:bodyPr>
            <a:spAutoFit/>
          </a:bodyPr>
          <a:lstStyle/>
          <a:p>
            <a:pPr algn="ctr">
              <a:spcBef>
                <a:spcPct val="50000"/>
              </a:spcBef>
            </a:pPr>
            <a:r>
              <a:rPr lang="en-US">
                <a:solidFill>
                  <a:srgbClr val="0066FF"/>
                </a:solidFill>
                <a:latin typeface="Verdana" pitchFamily="34" charset="0"/>
              </a:rPr>
              <a:t>REMOVE THE ADHESIVE BACKING AND CENTER THE POUCH OVER THE STOMA. APPLY GENTLE PRESSURE.</a:t>
            </a:r>
          </a:p>
          <a:p>
            <a:pPr algn="ctr">
              <a:spcBef>
                <a:spcPct val="50000"/>
              </a:spcBef>
            </a:pPr>
            <a:r>
              <a:rPr lang="en-US">
                <a:solidFill>
                  <a:srgbClr val="0066FF"/>
                </a:solidFill>
                <a:latin typeface="Verdana" pitchFamily="34" charset="0"/>
              </a:rPr>
              <a:t>FASTEN THE CLAMP AT THE BOTTOM OF THE BAG.</a:t>
            </a:r>
          </a:p>
        </p:txBody>
      </p:sp>
      <p:sp>
        <p:nvSpPr>
          <p:cNvPr id="37891" name="Text Box 4"/>
          <p:cNvSpPr txBox="1">
            <a:spLocks noChangeArrowheads="1"/>
          </p:cNvSpPr>
          <p:nvPr/>
        </p:nvSpPr>
        <p:spPr bwMode="auto">
          <a:xfrm>
            <a:off x="5943600" y="2209800"/>
            <a:ext cx="2971800" cy="3925888"/>
          </a:xfrm>
          <a:prstGeom prst="rect">
            <a:avLst/>
          </a:prstGeom>
          <a:noFill/>
          <a:ln w="9525">
            <a:noFill/>
            <a:miter lim="800000"/>
            <a:headEnd/>
            <a:tailEnd/>
          </a:ln>
        </p:spPr>
        <p:txBody>
          <a:bodyPr>
            <a:spAutoFit/>
          </a:bodyPr>
          <a:lstStyle/>
          <a:p>
            <a:pPr>
              <a:spcBef>
                <a:spcPct val="50000"/>
              </a:spcBef>
            </a:pPr>
            <a:r>
              <a:rPr lang="en-US">
                <a:solidFill>
                  <a:srgbClr val="0066CC"/>
                </a:solidFill>
              </a:rPr>
              <a:t>DEODORANT IS PLACED IN THE BAG TO PREVENT ODORS.</a:t>
            </a:r>
          </a:p>
          <a:p>
            <a:pPr>
              <a:spcBef>
                <a:spcPct val="50000"/>
              </a:spcBef>
            </a:pPr>
            <a:r>
              <a:rPr lang="en-US">
                <a:solidFill>
                  <a:srgbClr val="0066CC"/>
                </a:solidFill>
              </a:rPr>
              <a:t>DO NOT LET THE PERSON SHOWER OR BATHE FOR 1-2 HOURS AFTER APPLYING THE POUCH.</a:t>
            </a: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209</a:t>
            </a:fld>
            <a:endParaRPr lang="en-US">
              <a:solidFill>
                <a:srgbClr val="E7DEC9">
                  <a:shade val="50000"/>
                  <a:satMod val="200000"/>
                </a:srgbClr>
              </a:solidFill>
            </a:endParaRPr>
          </a:p>
        </p:txBody>
      </p:sp>
    </p:spTree>
    <p:extLst>
      <p:ext uri="{BB962C8B-B14F-4D97-AF65-F5344CB8AC3E}">
        <p14:creationId xmlns:p14="http://schemas.microsoft.com/office/powerpoint/2010/main" val="38902835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r>
              <a:rPr lang="en-US" sz="3200" b="1" dirty="0" smtClean="0"/>
              <a:t>Indications</a:t>
            </a:r>
            <a:r>
              <a:rPr lang="en-US" dirty="0" smtClean="0"/>
              <a:t> </a:t>
            </a:r>
            <a:endParaRPr lang="en-US" dirty="0"/>
          </a:p>
        </p:txBody>
      </p:sp>
      <p:sp>
        <p:nvSpPr>
          <p:cNvPr id="4" name="Text Placeholder 3"/>
          <p:cNvSpPr>
            <a:spLocks noGrp="1"/>
          </p:cNvSpPr>
          <p:nvPr>
            <p:ph type="body" sz="half" idx="3"/>
          </p:nvPr>
        </p:nvSpPr>
        <p:spPr/>
        <p:txBody>
          <a:bodyPr>
            <a:normAutofit/>
          </a:bodyPr>
          <a:lstStyle/>
          <a:p>
            <a:r>
              <a:rPr lang="en-US" sz="3200" b="1" dirty="0" smtClean="0"/>
              <a:t>Contraindications </a:t>
            </a:r>
            <a:endParaRPr lang="en-US" sz="3200" b="1" dirty="0"/>
          </a:p>
        </p:txBody>
      </p:sp>
      <p:sp>
        <p:nvSpPr>
          <p:cNvPr id="5" name="Content Placeholder 4"/>
          <p:cNvSpPr>
            <a:spLocks noGrp="1"/>
          </p:cNvSpPr>
          <p:nvPr>
            <p:ph sz="quarter" idx="2"/>
          </p:nvPr>
        </p:nvSpPr>
        <p:spPr/>
        <p:txBody>
          <a:bodyPr/>
          <a:lstStyle/>
          <a:p>
            <a:pPr marL="514350" indent="-514350">
              <a:buAutoNum type="arabicParenR"/>
            </a:pPr>
            <a:r>
              <a:rPr lang="en-US" dirty="0"/>
              <a:t>Protein in urine</a:t>
            </a:r>
          </a:p>
          <a:p>
            <a:pPr marL="514350" indent="-514350">
              <a:buAutoNum type="arabicParenR"/>
            </a:pPr>
            <a:r>
              <a:rPr lang="en-US" dirty="0"/>
              <a:t>Unexplained acute renal failure</a:t>
            </a:r>
          </a:p>
          <a:p>
            <a:pPr marL="514350" indent="-514350">
              <a:buAutoNum type="arabicParenR"/>
            </a:pPr>
            <a:r>
              <a:rPr lang="en-US" dirty="0"/>
              <a:t>Glomerulopathies</a:t>
            </a:r>
          </a:p>
          <a:p>
            <a:pPr marL="514350" indent="-514350">
              <a:buAutoNum type="arabicParenR"/>
            </a:pPr>
            <a:r>
              <a:rPr lang="en-US" dirty="0"/>
              <a:t>Transplant rejection</a:t>
            </a:r>
          </a:p>
          <a:p>
            <a:pPr>
              <a:buFont typeface="Arial" pitchFamily="34" charset="0"/>
              <a:buChar char="•"/>
            </a:pPr>
            <a:endParaRPr lang="en-US" dirty="0"/>
          </a:p>
          <a:p>
            <a:pPr marL="118872" indent="0">
              <a:buNone/>
            </a:pPr>
            <a:endParaRPr lang="en-US" dirty="0"/>
          </a:p>
        </p:txBody>
      </p:sp>
      <p:sp>
        <p:nvSpPr>
          <p:cNvPr id="6" name="Content Placeholder 5"/>
          <p:cNvSpPr>
            <a:spLocks noGrp="1"/>
          </p:cNvSpPr>
          <p:nvPr>
            <p:ph sz="quarter" idx="4"/>
          </p:nvPr>
        </p:nvSpPr>
        <p:spPr/>
        <p:txBody>
          <a:bodyPr/>
          <a:lstStyle/>
          <a:p>
            <a:pPr marL="576072" indent="-457200">
              <a:buFont typeface="+mj-lt"/>
              <a:buAutoNum type="arabicPeriod"/>
            </a:pPr>
            <a:r>
              <a:rPr lang="en-US" dirty="0"/>
              <a:t>Bleeding tendencies</a:t>
            </a:r>
          </a:p>
          <a:p>
            <a:pPr marL="576072" indent="-457200">
              <a:buFont typeface="+mj-lt"/>
              <a:buAutoNum type="arabicPeriod"/>
            </a:pPr>
            <a:r>
              <a:rPr lang="en-US" dirty="0"/>
              <a:t>Uncontrolled hypertension</a:t>
            </a:r>
          </a:p>
          <a:p>
            <a:pPr marL="576072" indent="-457200">
              <a:buFont typeface="+mj-lt"/>
              <a:buAutoNum type="arabicPeriod"/>
            </a:pPr>
            <a:r>
              <a:rPr lang="en-US" dirty="0"/>
              <a:t>Solitary kidney</a:t>
            </a:r>
          </a:p>
          <a:p>
            <a:pPr marL="576072" indent="-457200">
              <a:buFont typeface="+mj-lt"/>
              <a:buAutoNum type="arabicPeriod"/>
            </a:pPr>
            <a:r>
              <a:rPr lang="en-US" dirty="0"/>
              <a:t>Morbid obesity</a:t>
            </a:r>
          </a:p>
          <a:p>
            <a:pPr marL="576072" indent="-457200">
              <a:buFont typeface="+mj-lt"/>
              <a:buAutoNum type="arabicPeriod"/>
            </a:pPr>
            <a:endParaRPr lang="en-US" dirty="0"/>
          </a:p>
        </p:txBody>
      </p:sp>
      <p:sp>
        <p:nvSpPr>
          <p:cNvPr id="7" name="Footer Placeholder 6"/>
          <p:cNvSpPr>
            <a:spLocks noGrp="1"/>
          </p:cNvSpPr>
          <p:nvPr>
            <p:ph type="ftr" sz="quarter" idx="11"/>
          </p:nvPr>
        </p:nvSpPr>
        <p:spPr/>
        <p:txBody>
          <a:bodyPr/>
          <a:lstStyle/>
          <a:p>
            <a:r>
              <a:rPr lang="en-US" smtClean="0"/>
              <a:t>luyali etale</a:t>
            </a:r>
            <a:endParaRPr lang="en-US"/>
          </a:p>
        </p:txBody>
      </p:sp>
      <p:sp>
        <p:nvSpPr>
          <p:cNvPr id="8" name="Slide Number Placeholder 7"/>
          <p:cNvSpPr>
            <a:spLocks noGrp="1"/>
          </p:cNvSpPr>
          <p:nvPr>
            <p:ph type="sldNum" sz="quarter" idx="12"/>
          </p:nvPr>
        </p:nvSpPr>
        <p:spPr/>
        <p:txBody>
          <a:bodyPr/>
          <a:lstStyle/>
          <a:p>
            <a:fld id="{E2439BCC-E378-4641-8C42-A25EE3B9F194}" type="slidenum">
              <a:rPr lang="en-US" smtClean="0"/>
              <a:pPr/>
              <a:t>21</a:t>
            </a:fld>
            <a:endParaRPr lang="en-US"/>
          </a:p>
        </p:txBody>
      </p:sp>
    </p:spTree>
    <p:extLst>
      <p:ext uri="{BB962C8B-B14F-4D97-AF65-F5344CB8AC3E}">
        <p14:creationId xmlns:p14="http://schemas.microsoft.com/office/powerpoint/2010/main" val="758317612"/>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3" name="Picture 2" descr="C:\Documents and Settings\Default\My Documents\My Pictures\colost care.jpg"/>
          <p:cNvPicPr>
            <a:picLocks noChangeAspect="1" noChangeArrowheads="1"/>
          </p:cNvPicPr>
          <p:nvPr/>
        </p:nvPicPr>
        <p:blipFill>
          <a:blip r:embed="rId2"/>
          <a:srcRect t="4956"/>
          <a:stretch>
            <a:fillRect/>
          </a:stretch>
        </p:blipFill>
        <p:spPr bwMode="auto">
          <a:xfrm>
            <a:off x="1524000" y="50800"/>
            <a:ext cx="6096000" cy="5373688"/>
          </a:xfrm>
          <a:prstGeom prst="rect">
            <a:avLst/>
          </a:prstGeom>
          <a:noFill/>
          <a:ln w="9525">
            <a:noFill/>
            <a:miter lim="800000"/>
            <a:headEnd/>
            <a:tailEnd/>
          </a:ln>
        </p:spPr>
      </p:pic>
      <p:sp>
        <p:nvSpPr>
          <p:cNvPr id="38914" name="Text Box 3"/>
          <p:cNvSpPr txBox="1">
            <a:spLocks noChangeArrowheads="1"/>
          </p:cNvSpPr>
          <p:nvPr/>
        </p:nvSpPr>
        <p:spPr bwMode="auto">
          <a:xfrm>
            <a:off x="304800" y="5791200"/>
            <a:ext cx="8458200" cy="822325"/>
          </a:xfrm>
          <a:prstGeom prst="rect">
            <a:avLst/>
          </a:prstGeom>
          <a:noFill/>
          <a:ln w="9525">
            <a:noFill/>
            <a:miter lim="800000"/>
            <a:headEnd/>
            <a:tailEnd/>
          </a:ln>
        </p:spPr>
        <p:txBody>
          <a:bodyPr>
            <a:spAutoFit/>
          </a:bodyPr>
          <a:lstStyle/>
          <a:p>
            <a:pPr algn="ctr">
              <a:spcBef>
                <a:spcPct val="50000"/>
              </a:spcBef>
            </a:pPr>
            <a:r>
              <a:rPr lang="en-US">
                <a:solidFill>
                  <a:prstClr val="black"/>
                </a:solidFill>
                <a:latin typeface="Verdana" pitchFamily="34" charset="0"/>
              </a:rPr>
              <a:t>THE WAFER MAY HAVE TO BE CUT TO THE PROPER STOMA SIZE</a:t>
            </a:r>
          </a:p>
        </p:txBody>
      </p:sp>
      <p:sp>
        <p:nvSpPr>
          <p:cNvPr id="2" name="Footer Placeholder 1"/>
          <p:cNvSpPr>
            <a:spLocks noGrp="1"/>
          </p:cNvSpPr>
          <p:nvPr>
            <p:ph type="ftr" sz="quarter" idx="11"/>
          </p:nvPr>
        </p:nvSpPr>
        <p:spPr/>
        <p:txBody>
          <a:bodyPr/>
          <a:lstStyle/>
          <a:p>
            <a:r>
              <a:rPr lang="en-US" smtClean="0">
                <a:solidFill>
                  <a:srgbClr val="575F6D"/>
                </a:solidFill>
              </a:rPr>
              <a:t>ETALE</a:t>
            </a:r>
            <a:endParaRPr lang="en-US">
              <a:solidFill>
                <a:srgbClr val="575F6D"/>
              </a:solidFill>
            </a:endParaRPr>
          </a:p>
        </p:txBody>
      </p:sp>
      <p:sp>
        <p:nvSpPr>
          <p:cNvPr id="3" name="Slide Number Placeholder 2"/>
          <p:cNvSpPr>
            <a:spLocks noGrp="1"/>
          </p:cNvSpPr>
          <p:nvPr>
            <p:ph type="sldNum" sz="quarter" idx="12"/>
          </p:nvPr>
        </p:nvSpPr>
        <p:spPr/>
        <p:txBody>
          <a:bodyPr/>
          <a:lstStyle/>
          <a:p>
            <a:fld id="{B6F15528-21DE-4FAA-801E-634DDDAF4B2B}" type="slidenum">
              <a:rPr lang="en-US" smtClean="0">
                <a:solidFill>
                  <a:srgbClr val="E7DEC9">
                    <a:shade val="50000"/>
                    <a:satMod val="200000"/>
                  </a:srgbClr>
                </a:solidFill>
              </a:rPr>
              <a:pPr/>
              <a:t>210</a:t>
            </a:fld>
            <a:endParaRPr lang="en-US">
              <a:solidFill>
                <a:srgbClr val="E7DEC9">
                  <a:shade val="50000"/>
                  <a:satMod val="200000"/>
                </a:srgbClr>
              </a:solidFill>
            </a:endParaRPr>
          </a:p>
        </p:txBody>
      </p:sp>
    </p:spTree>
    <p:extLst>
      <p:ext uri="{BB962C8B-B14F-4D97-AF65-F5344CB8AC3E}">
        <p14:creationId xmlns:p14="http://schemas.microsoft.com/office/powerpoint/2010/main" val="116337129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2727960"/>
          </a:xfrm>
        </p:spPr>
        <p:txBody>
          <a:bodyPr/>
          <a:lstStyle/>
          <a:p>
            <a:r>
              <a:rPr lang="en-US" dirty="0" smtClean="0"/>
              <a:t>URINARY CATHETERIZATION</a:t>
            </a:r>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211</a:t>
            </a:fld>
            <a:endParaRPr lang="en-US">
              <a:solidFill>
                <a:srgbClr val="E7DEC9">
                  <a:shade val="50000"/>
                  <a:satMod val="200000"/>
                </a:srgbClr>
              </a:solidFill>
            </a:endParaRPr>
          </a:p>
        </p:txBody>
      </p:sp>
    </p:spTree>
    <p:extLst>
      <p:ext uri="{BB962C8B-B14F-4D97-AF65-F5344CB8AC3E}">
        <p14:creationId xmlns:p14="http://schemas.microsoft.com/office/powerpoint/2010/main" val="3450447941"/>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239000" cy="1676400"/>
          </a:xfrm>
        </p:spPr>
        <p:txBody>
          <a:bodyPr>
            <a:normAutofit/>
          </a:bodyPr>
          <a:lstStyle/>
          <a:p>
            <a:r>
              <a:rPr lang="en-US" dirty="0" smtClean="0">
                <a:solidFill>
                  <a:srgbClr val="FF0000"/>
                </a:solidFill>
              </a:rPr>
              <a:t>OBJECTIVES</a:t>
            </a:r>
            <a:br>
              <a:rPr lang="en-US" dirty="0" smtClean="0">
                <a:solidFill>
                  <a:srgbClr val="FF0000"/>
                </a:solidFill>
              </a:rPr>
            </a:br>
            <a:endParaRPr lang="en-US" dirty="0">
              <a:solidFill>
                <a:srgbClr val="FF0000"/>
              </a:solidFill>
            </a:endParaRPr>
          </a:p>
        </p:txBody>
      </p:sp>
      <p:sp>
        <p:nvSpPr>
          <p:cNvPr id="3" name="Content Placeholder 2"/>
          <p:cNvSpPr>
            <a:spLocks noGrp="1"/>
          </p:cNvSpPr>
          <p:nvPr>
            <p:ph idx="1"/>
          </p:nvPr>
        </p:nvSpPr>
        <p:spPr>
          <a:xfrm>
            <a:off x="457200" y="2133600"/>
            <a:ext cx="7239000" cy="4322136"/>
          </a:xfrm>
        </p:spPr>
        <p:txBody>
          <a:bodyPr/>
          <a:lstStyle/>
          <a:p>
            <a:r>
              <a:rPr lang="en-US" dirty="0" smtClean="0"/>
              <a:t>By the end of the lesson the learners will be able to describe the performance of urinary catheterization for male and female clients or patients.</a:t>
            </a:r>
          </a:p>
          <a:p>
            <a:r>
              <a:rPr lang="en-US" dirty="0" smtClean="0"/>
              <a:t>Describe the performance of suprapubic catheter insertion</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212</a:t>
            </a:fld>
            <a:endParaRPr lang="en-US">
              <a:solidFill>
                <a:srgbClr val="E7DEC9">
                  <a:shade val="50000"/>
                  <a:satMod val="200000"/>
                </a:srgbClr>
              </a:solidFill>
            </a:endParaRPr>
          </a:p>
        </p:txBody>
      </p:sp>
    </p:spTree>
    <p:extLst>
      <p:ext uri="{BB962C8B-B14F-4D97-AF65-F5344CB8AC3E}">
        <p14:creationId xmlns:p14="http://schemas.microsoft.com/office/powerpoint/2010/main" val="140675889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239000" cy="1371600"/>
          </a:xfrm>
        </p:spPr>
        <p:txBody>
          <a:bodyPr>
            <a:normAutofit fontScale="90000"/>
          </a:bodyPr>
          <a:lstStyle/>
          <a:p>
            <a:r>
              <a:rPr lang="en-GB" dirty="0" smtClean="0"/>
              <a:t>IMPORTANCE PRIOR KNOWLEDGE</a:t>
            </a:r>
            <a:br>
              <a:rPr lang="en-GB" dirty="0" smtClean="0"/>
            </a:br>
            <a:endParaRPr lang="en-US" dirty="0"/>
          </a:p>
        </p:txBody>
      </p:sp>
      <p:sp>
        <p:nvSpPr>
          <p:cNvPr id="3" name="Content Placeholder 2"/>
          <p:cNvSpPr>
            <a:spLocks noGrp="1"/>
          </p:cNvSpPr>
          <p:nvPr>
            <p:ph idx="1"/>
          </p:nvPr>
        </p:nvSpPr>
        <p:spPr>
          <a:xfrm>
            <a:off x="457200" y="1752600"/>
            <a:ext cx="7239000" cy="4703136"/>
          </a:xfrm>
        </p:spPr>
        <p:txBody>
          <a:bodyPr/>
          <a:lstStyle/>
          <a:p>
            <a:r>
              <a:rPr lang="en-GB" dirty="0" smtClean="0"/>
              <a:t>Anatomy and physiology of urinary system</a:t>
            </a:r>
            <a:endParaRPr lang="en-US" dirty="0" smtClean="0"/>
          </a:p>
          <a:p>
            <a:r>
              <a:rPr lang="en-GB" dirty="0" smtClean="0"/>
              <a:t>Rationale for procedure</a:t>
            </a:r>
            <a:endParaRPr lang="en-US" dirty="0" smtClean="0"/>
          </a:p>
          <a:p>
            <a:r>
              <a:rPr lang="en-GB" dirty="0" smtClean="0"/>
              <a:t>Necessary equipment</a:t>
            </a:r>
            <a:endParaRPr lang="en-US" dirty="0" smtClean="0"/>
          </a:p>
          <a:p>
            <a:r>
              <a:rPr lang="en-GB" dirty="0" smtClean="0"/>
              <a:t>Competence in performing skill </a:t>
            </a:r>
            <a:endParaRPr lang="en-US" dirty="0" smtClean="0"/>
          </a:p>
          <a:p>
            <a:pPr>
              <a:buNone/>
            </a:pPr>
            <a:r>
              <a:rPr lang="en-US" dirty="0" smtClean="0"/>
              <a:t> </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213</a:t>
            </a:fld>
            <a:endParaRPr lang="en-US">
              <a:solidFill>
                <a:srgbClr val="E7DEC9">
                  <a:shade val="50000"/>
                  <a:satMod val="200000"/>
                </a:srgbClr>
              </a:solidFill>
            </a:endParaRPr>
          </a:p>
        </p:txBody>
      </p:sp>
    </p:spTree>
    <p:extLst>
      <p:ext uri="{BB962C8B-B14F-4D97-AF65-F5344CB8AC3E}">
        <p14:creationId xmlns:p14="http://schemas.microsoft.com/office/powerpoint/2010/main" val="98795652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661160"/>
          </a:xfrm>
        </p:spPr>
        <p:txBody>
          <a:bodyPr/>
          <a:lstStyle/>
          <a:p>
            <a:r>
              <a:rPr lang="en-US" dirty="0" smtClean="0">
                <a:solidFill>
                  <a:srgbClr val="00B050"/>
                </a:solidFill>
              </a:rPr>
              <a:t>DEFINITION</a:t>
            </a:r>
            <a:endParaRPr lang="en-US" dirty="0">
              <a:solidFill>
                <a:srgbClr val="00B050"/>
              </a:solidFill>
            </a:endParaRPr>
          </a:p>
        </p:txBody>
      </p:sp>
      <p:sp>
        <p:nvSpPr>
          <p:cNvPr id="3" name="Content Placeholder 2"/>
          <p:cNvSpPr>
            <a:spLocks noGrp="1"/>
          </p:cNvSpPr>
          <p:nvPr>
            <p:ph idx="1"/>
          </p:nvPr>
        </p:nvSpPr>
        <p:spPr>
          <a:xfrm>
            <a:off x="457200" y="2286000"/>
            <a:ext cx="7239000" cy="4169736"/>
          </a:xfrm>
        </p:spPr>
        <p:txBody>
          <a:bodyPr/>
          <a:lstStyle/>
          <a:p>
            <a:r>
              <a:rPr lang="en-US" dirty="0" smtClean="0"/>
              <a:t>Urinary catheterization is the process of inserting  a catheter through the urethra into the urinary bladder for withdrawal of urine or instillation of drugs. </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214</a:t>
            </a:fld>
            <a:endParaRPr lang="en-US">
              <a:solidFill>
                <a:srgbClr val="E7DEC9">
                  <a:shade val="50000"/>
                  <a:satMod val="200000"/>
                </a:srgbClr>
              </a:solidFill>
            </a:endParaRPr>
          </a:p>
        </p:txBody>
      </p:sp>
    </p:spTree>
    <p:extLst>
      <p:ext uri="{BB962C8B-B14F-4D97-AF65-F5344CB8AC3E}">
        <p14:creationId xmlns:p14="http://schemas.microsoft.com/office/powerpoint/2010/main" val="258313548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normAutofit/>
          </a:bodyPr>
          <a:lstStyle/>
          <a:p>
            <a:r>
              <a:rPr lang="en-GB" dirty="0">
                <a:solidFill>
                  <a:srgbClr val="FFFF00"/>
                </a:solidFill>
              </a:rPr>
              <a:t>Principles of Catheterisation</a:t>
            </a:r>
          </a:p>
        </p:txBody>
      </p:sp>
      <p:pic>
        <p:nvPicPr>
          <p:cNvPr id="2055" name="Picture 7" descr="bladder-catheterization-female"/>
          <p:cNvPicPr>
            <a:picLocks noGrp="1" noChangeAspect="1" noChangeArrowheads="1"/>
          </p:cNvPicPr>
          <p:nvPr>
            <p:ph sz="half" idx="1"/>
          </p:nvPr>
        </p:nvPicPr>
        <p:blipFill>
          <a:blip r:embed="rId2"/>
          <a:srcRect/>
          <a:stretch>
            <a:fillRect/>
          </a:stretch>
        </p:blipFill>
        <p:spPr>
          <a:xfrm>
            <a:off x="571500" y="2057400"/>
            <a:ext cx="3810000" cy="3505200"/>
          </a:xfrm>
          <a:noFill/>
          <a:ln/>
        </p:spPr>
      </p:pic>
      <p:pic>
        <p:nvPicPr>
          <p:cNvPr id="2058" name="Picture 10" descr="bladder-catheterization-male"/>
          <p:cNvPicPr>
            <a:picLocks noGrp="1" noChangeAspect="1" noChangeArrowheads="1"/>
          </p:cNvPicPr>
          <p:nvPr>
            <p:ph sz="half" idx="2"/>
          </p:nvPr>
        </p:nvPicPr>
        <p:blipFill>
          <a:blip r:embed="rId3"/>
          <a:srcRect/>
          <a:stretch>
            <a:fillRect/>
          </a:stretch>
        </p:blipFill>
        <p:spPr>
          <a:xfrm>
            <a:off x="4762500" y="2057400"/>
            <a:ext cx="3810000" cy="3505200"/>
          </a:xfrm>
          <a:noFill/>
          <a:ln/>
        </p:spPr>
      </p:pic>
      <p:sp>
        <p:nvSpPr>
          <p:cNvPr id="6" name="Footer Placeholder 5"/>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p>
            <a:fld id="{B3EFF5C0-16B0-428B-808B-588F85939FA7}" type="slidenum">
              <a:rPr lang="en-GB">
                <a:solidFill>
                  <a:srgbClr val="E7DEC9">
                    <a:shade val="50000"/>
                    <a:satMod val="200000"/>
                  </a:srgbClr>
                </a:solidFill>
              </a:rPr>
              <a:pPr/>
              <a:t>215</a:t>
            </a:fld>
            <a:endParaRPr lang="en-GB">
              <a:solidFill>
                <a:srgbClr val="E7DEC9">
                  <a:shade val="50000"/>
                  <a:satMod val="200000"/>
                </a:srgbClr>
              </a:solidFill>
            </a:endParaRPr>
          </a:p>
        </p:txBody>
      </p:sp>
    </p:spTree>
    <p:extLst>
      <p:ext uri="{BB962C8B-B14F-4D97-AF65-F5344CB8AC3E}">
        <p14:creationId xmlns:p14="http://schemas.microsoft.com/office/powerpoint/2010/main" val="2839136410"/>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r>
              <a:rPr lang="en-GB" dirty="0">
                <a:solidFill>
                  <a:srgbClr val="FFC000"/>
                </a:solidFill>
              </a:rPr>
              <a:t>Indications for catheterisation</a:t>
            </a:r>
          </a:p>
        </p:txBody>
      </p:sp>
      <p:sp>
        <p:nvSpPr>
          <p:cNvPr id="17411" name="Rectangle 3"/>
          <p:cNvSpPr>
            <a:spLocks noGrp="1" noChangeArrowheads="1"/>
          </p:cNvSpPr>
          <p:nvPr>
            <p:ph idx="1"/>
          </p:nvPr>
        </p:nvSpPr>
        <p:spPr>
          <a:xfrm>
            <a:off x="1435608" y="1524000"/>
            <a:ext cx="7498080" cy="4648200"/>
          </a:xfrm>
        </p:spPr>
        <p:txBody>
          <a:bodyPr>
            <a:normAutofit fontScale="92500" lnSpcReduction="20000"/>
          </a:bodyPr>
          <a:lstStyle/>
          <a:p>
            <a:r>
              <a:rPr lang="en-GB" dirty="0" smtClean="0"/>
              <a:t>Collection of urinary samples</a:t>
            </a:r>
            <a:endParaRPr lang="en-GB" dirty="0"/>
          </a:p>
          <a:p>
            <a:r>
              <a:rPr lang="en-GB" dirty="0"/>
              <a:t>Acute urinary </a:t>
            </a:r>
            <a:r>
              <a:rPr lang="en-GB" dirty="0" smtClean="0"/>
              <a:t>retention or obstruction</a:t>
            </a:r>
            <a:endParaRPr lang="en-GB" dirty="0"/>
          </a:p>
          <a:p>
            <a:r>
              <a:rPr lang="en-GB" dirty="0" smtClean="0"/>
              <a:t>Surgical procedures involving pelvic or abdominal surgery repair of the bladder, urethra and surrounding structures </a:t>
            </a:r>
          </a:p>
          <a:p>
            <a:r>
              <a:rPr lang="en-GB" dirty="0" smtClean="0"/>
              <a:t>In critically ill patients to monitor urinary output</a:t>
            </a:r>
            <a:endParaRPr lang="en-GB" dirty="0"/>
          </a:p>
          <a:p>
            <a:r>
              <a:rPr lang="en-GB" dirty="0"/>
              <a:t>Bladder irrigation following </a:t>
            </a:r>
            <a:r>
              <a:rPr lang="en-GB" dirty="0" smtClean="0"/>
              <a:t>surgery </a:t>
            </a:r>
            <a:endParaRPr lang="en-GB" dirty="0"/>
          </a:p>
          <a:p>
            <a:r>
              <a:rPr lang="en-GB" dirty="0"/>
              <a:t>Instillation of </a:t>
            </a:r>
            <a:r>
              <a:rPr lang="en-GB" dirty="0" smtClean="0"/>
              <a:t>drugs</a:t>
            </a:r>
          </a:p>
          <a:p>
            <a:r>
              <a:rPr lang="en-GB" dirty="0" smtClean="0"/>
              <a:t>To promote healing of perineal ulcers</a:t>
            </a:r>
            <a:endParaRPr lang="en-GB"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19E1B86A-7A73-4CC6-BE1D-C4A400E7405D}" type="slidenum">
              <a:rPr lang="en-GB">
                <a:solidFill>
                  <a:srgbClr val="E7DEC9">
                    <a:shade val="50000"/>
                    <a:satMod val="200000"/>
                  </a:srgbClr>
                </a:solidFill>
              </a:rPr>
              <a:pPr/>
              <a:t>216</a:t>
            </a:fld>
            <a:endParaRPr lang="en-GB">
              <a:solidFill>
                <a:srgbClr val="E7DEC9">
                  <a:shade val="50000"/>
                  <a:satMod val="200000"/>
                </a:srgbClr>
              </a:solidFill>
            </a:endParaRPr>
          </a:p>
        </p:txBody>
      </p:sp>
    </p:spTree>
    <p:extLst>
      <p:ext uri="{BB962C8B-B14F-4D97-AF65-F5344CB8AC3E}">
        <p14:creationId xmlns:p14="http://schemas.microsoft.com/office/powerpoint/2010/main" val="294885988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Contraindications</a:t>
            </a:r>
            <a:br>
              <a:rPr lang="en-US" dirty="0" smtClean="0"/>
            </a:br>
            <a:endParaRPr lang="en-US" dirty="0"/>
          </a:p>
        </p:txBody>
      </p:sp>
      <p:sp>
        <p:nvSpPr>
          <p:cNvPr id="3" name="Content Placeholder 2"/>
          <p:cNvSpPr>
            <a:spLocks noGrp="1"/>
          </p:cNvSpPr>
          <p:nvPr>
            <p:ph idx="1"/>
          </p:nvPr>
        </p:nvSpPr>
        <p:spPr/>
        <p:txBody>
          <a:bodyPr/>
          <a:lstStyle/>
          <a:p>
            <a:r>
              <a:rPr lang="en-US" dirty="0" smtClean="0"/>
              <a:t>Traumatic injury to the lower urinary tract (</a:t>
            </a:r>
            <a:r>
              <a:rPr lang="en-US" dirty="0" err="1" smtClean="0"/>
              <a:t>eg</a:t>
            </a:r>
            <a:r>
              <a:rPr lang="en-US" dirty="0" smtClean="0"/>
              <a:t>, urethral tearing)  in women and men</a:t>
            </a:r>
          </a:p>
          <a:p>
            <a:r>
              <a:rPr lang="en-US" dirty="0" smtClean="0"/>
              <a:t>Urinary tract infections</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217</a:t>
            </a:fld>
            <a:endParaRPr lang="en-US">
              <a:solidFill>
                <a:srgbClr val="E7DEC9">
                  <a:shade val="50000"/>
                  <a:satMod val="200000"/>
                </a:srgbClr>
              </a:solidFill>
            </a:endParaRPr>
          </a:p>
        </p:txBody>
      </p:sp>
    </p:spTree>
    <p:extLst>
      <p:ext uri="{BB962C8B-B14F-4D97-AF65-F5344CB8AC3E}">
        <p14:creationId xmlns:p14="http://schemas.microsoft.com/office/powerpoint/2010/main" val="2431820514"/>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solidFill>
                  <a:srgbClr val="FF0000"/>
                </a:solidFill>
              </a:rPr>
              <a:t>Equipment required</a:t>
            </a:r>
          </a:p>
        </p:txBody>
      </p:sp>
      <p:sp>
        <p:nvSpPr>
          <p:cNvPr id="33795" name="Rectangle 3"/>
          <p:cNvSpPr>
            <a:spLocks noGrp="1" noChangeArrowheads="1"/>
          </p:cNvSpPr>
          <p:nvPr>
            <p:ph idx="1"/>
          </p:nvPr>
        </p:nvSpPr>
        <p:spPr/>
        <p:txBody>
          <a:bodyPr/>
          <a:lstStyle/>
          <a:p>
            <a:pPr>
              <a:lnSpc>
                <a:spcPct val="90000"/>
              </a:lnSpc>
            </a:pPr>
            <a:r>
              <a:rPr lang="en-GB" sz="2400" dirty="0"/>
              <a:t>Sterile catheterisation pack containing gallipots, receiver, swabs, disposable towel</a:t>
            </a:r>
          </a:p>
          <a:p>
            <a:pPr>
              <a:lnSpc>
                <a:spcPct val="90000"/>
              </a:lnSpc>
            </a:pPr>
            <a:r>
              <a:rPr lang="en-GB" sz="2400" dirty="0"/>
              <a:t>Disposable under pad for patient</a:t>
            </a:r>
          </a:p>
          <a:p>
            <a:pPr>
              <a:lnSpc>
                <a:spcPct val="90000"/>
              </a:lnSpc>
            </a:pPr>
            <a:r>
              <a:rPr lang="en-GB" sz="2400" dirty="0"/>
              <a:t>Sterile gloves and disposable plastic apron</a:t>
            </a:r>
          </a:p>
          <a:p>
            <a:pPr>
              <a:lnSpc>
                <a:spcPct val="90000"/>
              </a:lnSpc>
            </a:pPr>
            <a:r>
              <a:rPr lang="en-GB" sz="2400" dirty="0"/>
              <a:t>Appropriate catheter</a:t>
            </a:r>
          </a:p>
          <a:p>
            <a:pPr>
              <a:lnSpc>
                <a:spcPct val="90000"/>
              </a:lnSpc>
            </a:pPr>
            <a:r>
              <a:rPr lang="en-GB" sz="2400" dirty="0"/>
              <a:t>Sterile anaesthetic lubricating jelly</a:t>
            </a:r>
          </a:p>
          <a:p>
            <a:pPr>
              <a:lnSpc>
                <a:spcPct val="90000"/>
              </a:lnSpc>
            </a:pPr>
            <a:r>
              <a:rPr lang="en-GB" sz="2400" dirty="0"/>
              <a:t>Water for injections to inflate catheter </a:t>
            </a:r>
            <a:r>
              <a:rPr lang="en-GB" sz="2400" dirty="0" smtClean="0"/>
              <a:t>balloon</a:t>
            </a:r>
            <a:endParaRPr lang="en-GB" sz="2400" dirty="0"/>
          </a:p>
          <a:p>
            <a:pPr>
              <a:lnSpc>
                <a:spcPct val="90000"/>
              </a:lnSpc>
            </a:pPr>
            <a:r>
              <a:rPr lang="en-GB" sz="2400" dirty="0"/>
              <a:t>Universal specimen container</a:t>
            </a:r>
          </a:p>
          <a:p>
            <a:pPr>
              <a:lnSpc>
                <a:spcPct val="90000"/>
              </a:lnSpc>
            </a:pPr>
            <a:r>
              <a:rPr lang="en-GB" sz="2400" dirty="0"/>
              <a:t>Antiseptic solution</a:t>
            </a:r>
          </a:p>
          <a:p>
            <a:pPr>
              <a:lnSpc>
                <a:spcPct val="90000"/>
              </a:lnSpc>
            </a:pPr>
            <a:r>
              <a:rPr lang="en-GB" sz="2400" dirty="0"/>
              <a:t>Drainage bag </a:t>
            </a:r>
          </a:p>
          <a:p>
            <a:pPr>
              <a:lnSpc>
                <a:spcPct val="90000"/>
              </a:lnSpc>
            </a:pPr>
            <a:endParaRPr lang="en-GB" sz="2400" dirty="0"/>
          </a:p>
          <a:p>
            <a:pPr>
              <a:lnSpc>
                <a:spcPct val="90000"/>
              </a:lnSpc>
            </a:pPr>
            <a:endParaRPr lang="en-GB" sz="24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0331058-0995-4414-AD59-52B3C5303927}" type="slidenum">
              <a:rPr lang="en-GB">
                <a:solidFill>
                  <a:srgbClr val="E7DEC9">
                    <a:shade val="50000"/>
                    <a:satMod val="200000"/>
                  </a:srgbClr>
                </a:solidFill>
              </a:rPr>
              <a:pPr/>
              <a:t>218</a:t>
            </a:fld>
            <a:endParaRPr lang="en-GB">
              <a:solidFill>
                <a:srgbClr val="E7DEC9">
                  <a:shade val="50000"/>
                  <a:satMod val="200000"/>
                </a:srgbClr>
              </a:solidFill>
            </a:endParaRPr>
          </a:p>
        </p:txBody>
      </p:sp>
    </p:spTree>
    <p:extLst>
      <p:ext uri="{BB962C8B-B14F-4D97-AF65-F5344CB8AC3E}">
        <p14:creationId xmlns:p14="http://schemas.microsoft.com/office/powerpoint/2010/main" val="2469637735"/>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CATHETERS</a:t>
            </a:r>
            <a:endParaRPr lang="en-US" dirty="0"/>
          </a:p>
        </p:txBody>
      </p:sp>
      <p:pic>
        <p:nvPicPr>
          <p:cNvPr id="7" name="Content Placeholder 6" descr="http://3.bp.blogspot.com/_ZWqgYBROGHw/S1YgGcFtQTI/AAAAAAAAAC8/SoJB928NodE/s400/types-of-foley-catheters.jpg"/>
          <p:cNvPicPr>
            <a:picLocks noGrp="1"/>
          </p:cNvPicPr>
          <p:nvPr>
            <p:ph idx="1"/>
          </p:nvPr>
        </p:nvPicPr>
        <p:blipFill>
          <a:blip r:embed="rId2"/>
          <a:stretch>
            <a:fillRect/>
          </a:stretch>
        </p:blipFill>
        <p:spPr bwMode="auto">
          <a:xfrm>
            <a:off x="1295400" y="1752600"/>
            <a:ext cx="6019800" cy="38100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219</a:t>
            </a:fld>
            <a:endParaRPr lang="en-US">
              <a:solidFill>
                <a:srgbClr val="E7DEC9">
                  <a:shade val="50000"/>
                  <a:satMod val="200000"/>
                </a:srgbClr>
              </a:solidFill>
            </a:endParaRPr>
          </a:p>
        </p:txBody>
      </p:sp>
    </p:spTree>
    <p:extLst>
      <p:ext uri="{BB962C8B-B14F-4D97-AF65-F5344CB8AC3E}">
        <p14:creationId xmlns:p14="http://schemas.microsoft.com/office/powerpoint/2010/main" val="28405169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762000"/>
          </a:xfrm>
        </p:spPr>
        <p:txBody>
          <a:bodyPr>
            <a:normAutofit/>
          </a:bodyPr>
          <a:lstStyle/>
          <a:p>
            <a:r>
              <a:rPr lang="en-US" dirty="0" smtClean="0"/>
              <a:t>Nursing role before procedure</a:t>
            </a:r>
            <a:endParaRPr lang="en-US" dirty="0"/>
          </a:p>
        </p:txBody>
      </p:sp>
      <p:sp>
        <p:nvSpPr>
          <p:cNvPr id="3" name="Content Placeholder 2"/>
          <p:cNvSpPr>
            <a:spLocks noGrp="1"/>
          </p:cNvSpPr>
          <p:nvPr>
            <p:ph idx="1"/>
          </p:nvPr>
        </p:nvSpPr>
        <p:spPr>
          <a:xfrm>
            <a:off x="990600" y="1143000"/>
            <a:ext cx="7696200" cy="5181600"/>
          </a:xfrm>
        </p:spPr>
        <p:txBody>
          <a:bodyPr>
            <a:normAutofit fontScale="70000" lnSpcReduction="20000"/>
          </a:bodyPr>
          <a:lstStyle/>
          <a:p>
            <a:pPr>
              <a:buFont typeface="Wingdings" pitchFamily="2" charset="2"/>
              <a:buChar char="Ø"/>
            </a:pPr>
            <a:r>
              <a:rPr lang="en-US" dirty="0" smtClean="0"/>
              <a:t>Patient preparation</a:t>
            </a:r>
          </a:p>
          <a:p>
            <a:pPr>
              <a:buFont typeface="Arial" pitchFamily="34" charset="0"/>
              <a:buChar char="•"/>
            </a:pPr>
            <a:r>
              <a:rPr lang="en-US" dirty="0" smtClean="0"/>
              <a:t>Coagulation tests to identify patients at risk of post biopsy bleeding</a:t>
            </a:r>
          </a:p>
          <a:p>
            <a:pPr>
              <a:buFont typeface="Arial" pitchFamily="34" charset="0"/>
              <a:buChar char="•"/>
            </a:pPr>
            <a:r>
              <a:rPr lang="en-US" dirty="0" smtClean="0"/>
              <a:t>Starve the patient for 6-8hrs(incase of nephrectomy)</a:t>
            </a:r>
          </a:p>
          <a:p>
            <a:pPr>
              <a:buFont typeface="Arial" pitchFamily="34" charset="0"/>
              <a:buChar char="•"/>
            </a:pPr>
            <a:r>
              <a:rPr lang="en-US" dirty="0" smtClean="0"/>
              <a:t>Vital signs: BP, Spo2, PR, RR</a:t>
            </a:r>
          </a:p>
          <a:p>
            <a:pPr>
              <a:buFont typeface="Arial" pitchFamily="34" charset="0"/>
              <a:buChar char="•"/>
            </a:pPr>
            <a:r>
              <a:rPr lang="en-US" dirty="0" smtClean="0"/>
              <a:t>Establish an intravenous line</a:t>
            </a:r>
          </a:p>
          <a:p>
            <a:pPr>
              <a:buFont typeface="Arial" pitchFamily="34" charset="0"/>
              <a:buChar char="•"/>
            </a:pPr>
            <a:r>
              <a:rPr lang="en-US" dirty="0" smtClean="0"/>
              <a:t>Urine specimen is taken before biopsy for baseline data </a:t>
            </a:r>
          </a:p>
          <a:p>
            <a:pPr>
              <a:buFont typeface="Wingdings" pitchFamily="2" charset="2"/>
              <a:buChar char="§"/>
            </a:pPr>
            <a:r>
              <a:rPr lang="en-US" dirty="0"/>
              <a:t>Explain the procedure to the patient</a:t>
            </a:r>
          </a:p>
          <a:p>
            <a:pPr>
              <a:buFont typeface="Wingdings" pitchFamily="2" charset="2"/>
              <a:buChar char="§"/>
            </a:pPr>
            <a:r>
              <a:rPr lang="en-US" dirty="0"/>
              <a:t>Place the patient in prone position and place a sandbag under the abdomen</a:t>
            </a:r>
          </a:p>
          <a:p>
            <a:pPr>
              <a:buFont typeface="Wingdings" pitchFamily="2" charset="2"/>
              <a:buChar char="§"/>
            </a:pPr>
            <a:r>
              <a:rPr lang="en-US" dirty="0"/>
              <a:t>Fold down the bed clothes and expose the lumbar </a:t>
            </a:r>
            <a:r>
              <a:rPr lang="en-US" dirty="0" smtClean="0"/>
              <a:t>region</a:t>
            </a:r>
          </a:p>
          <a:p>
            <a:pPr>
              <a:buFont typeface="Arial" pitchFamily="34" charset="0"/>
              <a:buChar char="•"/>
            </a:pPr>
            <a:r>
              <a:rPr lang="en-US" dirty="0" smtClean="0"/>
              <a:t>Sedation, if ordered is given</a:t>
            </a:r>
          </a:p>
          <a:p>
            <a:pPr>
              <a:buFont typeface="Arial" pitchFamily="34" charset="0"/>
              <a:buChar char="•"/>
            </a:pPr>
            <a:r>
              <a:rPr lang="en-US" dirty="0" smtClean="0"/>
              <a:t>Instruct the patient to hold his breath(to stop movement of the kidney)</a:t>
            </a:r>
            <a:r>
              <a:rPr lang="en-US" dirty="0"/>
              <a:t> </a:t>
            </a:r>
            <a:r>
              <a:rPr lang="en-US" dirty="0" smtClean="0"/>
              <a:t>during the insertion of biopsy needle. If sedated place in prone with a sandbag under the abdomen</a:t>
            </a:r>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22</a:t>
            </a:fld>
            <a:endParaRPr lang="en-US"/>
          </a:p>
        </p:txBody>
      </p:sp>
    </p:spTree>
    <p:extLst>
      <p:ext uri="{BB962C8B-B14F-4D97-AF65-F5344CB8AC3E}">
        <p14:creationId xmlns:p14="http://schemas.microsoft.com/office/powerpoint/2010/main" val="4149133679"/>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sz="4000"/>
              <a:t>Catheter types </a:t>
            </a:r>
            <a:br>
              <a:rPr lang="en-GB" sz="4000"/>
            </a:br>
            <a:r>
              <a:rPr lang="en-GB" sz="4000"/>
              <a:t>short term</a:t>
            </a:r>
          </a:p>
        </p:txBody>
      </p:sp>
      <p:graphicFrame>
        <p:nvGraphicFramePr>
          <p:cNvPr id="18554" name="Group 122"/>
          <p:cNvGraphicFramePr>
            <a:graphicFrameLocks noGrp="1"/>
          </p:cNvGraphicFramePr>
          <p:nvPr>
            <p:ph type="tbl" idx="1"/>
          </p:nvPr>
        </p:nvGraphicFramePr>
        <p:xfrm>
          <a:off x="304800" y="1627436"/>
          <a:ext cx="7826375" cy="5059680"/>
        </p:xfrm>
        <a:graphic>
          <a:graphicData uri="http://schemas.openxmlformats.org/drawingml/2006/table">
            <a:tbl>
              <a:tblPr/>
              <a:tblGrid>
                <a:gridCol w="2381810"/>
                <a:gridCol w="1656790"/>
                <a:gridCol w="3565793"/>
                <a:gridCol w="221982"/>
              </a:tblGrid>
              <a:tr h="9215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dirty="0" smtClean="0">
                          <a:ln>
                            <a:noFill/>
                          </a:ln>
                          <a:solidFill>
                            <a:srgbClr val="FFCC00"/>
                          </a:solidFill>
                          <a:effectLst>
                            <a:outerShdw blurRad="38100" dist="38100" dir="2700000" algn="tl">
                              <a:srgbClr val="000000"/>
                            </a:outerShdw>
                          </a:effectLst>
                          <a:latin typeface="Tahoma" charset="0"/>
                        </a:rPr>
                        <a:t>Catheter material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dirty="0" smtClean="0">
                          <a:ln>
                            <a:noFill/>
                          </a:ln>
                          <a:solidFill>
                            <a:srgbClr val="FFCC00"/>
                          </a:solidFill>
                          <a:effectLst>
                            <a:outerShdw blurRad="38100" dist="38100" dir="2700000" algn="tl">
                              <a:srgbClr val="000000"/>
                            </a:outerShdw>
                          </a:effectLst>
                          <a:latin typeface="Tahoma" charset="0"/>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dirty="0" smtClean="0">
                          <a:ln>
                            <a:noFill/>
                          </a:ln>
                          <a:solidFill>
                            <a:srgbClr val="FFCC00"/>
                          </a:solidFill>
                          <a:effectLst>
                            <a:outerShdw blurRad="38100" dist="38100" dir="2700000" algn="tl">
                              <a:srgbClr val="000000"/>
                            </a:outerShdw>
                          </a:effectLst>
                          <a:latin typeface="Tahoma" charset="0"/>
                        </a:rPr>
                        <a:t>Comments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sw-KE"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3767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PVC –polyvinyl chloride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14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Rigid, painful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sw-KE"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753834">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Latex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14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Can cause discomfort and tissue trauma due to high surface friction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sw-KE" sz="2800" b="0" i="0" u="none" strike="noStrike" cap="none" normalizeH="0" baseline="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21506">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Teflon-coated latex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smtClean="0">
                          <a:ln>
                            <a:noFill/>
                          </a:ln>
                          <a:solidFill>
                            <a:schemeClr val="tx1"/>
                          </a:solidFill>
                          <a:effectLst>
                            <a:outerShdw blurRad="38100" dist="38100" dir="2700000" algn="tl">
                              <a:srgbClr val="000000"/>
                            </a:outerShdw>
                          </a:effectLst>
                          <a:latin typeface="Tahoma" charset="0"/>
                        </a:rPr>
                        <a:t>28 days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800" b="0" i="0" u="none" strike="noStrike" cap="none" normalizeH="0" baseline="0" dirty="0" smtClean="0">
                          <a:ln>
                            <a:noFill/>
                          </a:ln>
                          <a:solidFill>
                            <a:schemeClr val="tx1"/>
                          </a:solidFill>
                          <a:effectLst>
                            <a:outerShdw blurRad="38100" dist="38100" dir="2700000" algn="tl">
                              <a:srgbClr val="000000"/>
                            </a:outerShdw>
                          </a:effectLst>
                          <a:latin typeface="Tahoma" charset="0"/>
                        </a:rPr>
                        <a:t>Smoother, resistance to encrustations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endParaRPr kumimoji="0" lang="sw-KE" sz="2800" b="0" i="0" u="none" strike="noStrike" cap="none" normalizeH="0" baseline="0" dirty="0" smtClean="0">
                        <a:ln>
                          <a:noFill/>
                        </a:ln>
                        <a:solidFill>
                          <a:schemeClr val="tx1"/>
                        </a:solidFill>
                        <a:effectLst>
                          <a:outerShdw blurRad="38100" dist="38100" dir="2700000" algn="tl">
                            <a:srgbClr val="000000"/>
                          </a:outerShdw>
                        </a:effectLst>
                        <a:latin typeface="Tahoma"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32" name="Slide Number Placeholder 5"/>
          <p:cNvSpPr>
            <a:spLocks noGrp="1"/>
          </p:cNvSpPr>
          <p:nvPr>
            <p:ph type="sldNum" sz="quarter" idx="12"/>
          </p:nvPr>
        </p:nvSpPr>
        <p:spPr/>
        <p:txBody>
          <a:bodyPr/>
          <a:lstStyle/>
          <a:p>
            <a:fld id="{71E8047B-CA22-43EE-BC72-9A60B444FD29}" type="slidenum">
              <a:rPr lang="en-GB">
                <a:solidFill>
                  <a:srgbClr val="E7DEC9">
                    <a:shade val="50000"/>
                    <a:satMod val="200000"/>
                  </a:srgbClr>
                </a:solidFill>
              </a:rPr>
              <a:pPr/>
              <a:t>220</a:t>
            </a:fld>
            <a:endParaRPr lang="en-GB">
              <a:solidFill>
                <a:srgbClr val="E7DEC9">
                  <a:shade val="50000"/>
                  <a:satMod val="200000"/>
                </a:srgbClr>
              </a:solidFill>
            </a:endParaRPr>
          </a:p>
        </p:txBody>
      </p:sp>
    </p:spTree>
    <p:extLst>
      <p:ext uri="{BB962C8B-B14F-4D97-AF65-F5344CB8AC3E}">
        <p14:creationId xmlns:p14="http://schemas.microsoft.com/office/powerpoint/2010/main" val="24735940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52" name="Rectangle 48"/>
          <p:cNvSpPr>
            <a:spLocks noGrp="1" noChangeArrowheads="1"/>
          </p:cNvSpPr>
          <p:nvPr>
            <p:ph type="title"/>
          </p:nvPr>
        </p:nvSpPr>
        <p:spPr>
          <a:xfrm>
            <a:off x="323850" y="0"/>
            <a:ext cx="8229600" cy="1371600"/>
          </a:xfrm>
        </p:spPr>
        <p:txBody>
          <a:bodyPr/>
          <a:lstStyle/>
          <a:p>
            <a:r>
              <a:rPr lang="en-GB" sz="4000" dirty="0"/>
              <a:t>Catheter types </a:t>
            </a:r>
            <a:br>
              <a:rPr lang="en-GB" sz="4000" dirty="0"/>
            </a:br>
            <a:r>
              <a:rPr lang="en-GB" sz="4000" dirty="0"/>
              <a:t>longer term</a:t>
            </a:r>
          </a:p>
        </p:txBody>
      </p:sp>
      <p:graphicFrame>
        <p:nvGraphicFramePr>
          <p:cNvPr id="21565" name="Group 61"/>
          <p:cNvGraphicFramePr>
            <a:graphicFrameLocks noGrp="1"/>
          </p:cNvGraphicFramePr>
          <p:nvPr>
            <p:ph type="tbl" idx="1"/>
          </p:nvPr>
        </p:nvGraphicFramePr>
        <p:xfrm>
          <a:off x="395288" y="1289050"/>
          <a:ext cx="7681912" cy="5145406"/>
        </p:xfrm>
        <a:graphic>
          <a:graphicData uri="http://schemas.openxmlformats.org/drawingml/2006/table">
            <a:tbl>
              <a:tblPr/>
              <a:tblGrid>
                <a:gridCol w="2166937"/>
                <a:gridCol w="2157413"/>
                <a:gridCol w="3357562"/>
              </a:tblGrid>
              <a:tr h="10271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dirty="0" smtClean="0">
                          <a:ln>
                            <a:noFill/>
                          </a:ln>
                          <a:solidFill>
                            <a:srgbClr val="FFCC00"/>
                          </a:solidFill>
                          <a:effectLst>
                            <a:outerShdw blurRad="38100" dist="38100" dir="2700000" algn="tl">
                              <a:srgbClr val="000000"/>
                            </a:outerShdw>
                          </a:effectLst>
                          <a:latin typeface="Tahoma" charset="0"/>
                        </a:rPr>
                        <a:t>Catheter material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dirty="0" smtClean="0">
                          <a:ln>
                            <a:noFill/>
                          </a:ln>
                          <a:solidFill>
                            <a:srgbClr val="FFCC00"/>
                          </a:solidFill>
                          <a:effectLst>
                            <a:outerShdw blurRad="38100" dist="38100" dir="2700000" algn="tl">
                              <a:srgbClr val="000000"/>
                            </a:outerShdw>
                          </a:effectLst>
                          <a:latin typeface="Tahoma" charset="0"/>
                        </a:rPr>
                        <a:t>Duration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dirty="0" smtClean="0">
                          <a:ln>
                            <a:noFill/>
                          </a:ln>
                          <a:solidFill>
                            <a:srgbClr val="FFCC00"/>
                          </a:solidFill>
                          <a:effectLst>
                            <a:outerShdw blurRad="38100" dist="38100" dir="2700000" algn="tl">
                              <a:srgbClr val="000000"/>
                            </a:outerShdw>
                          </a:effectLst>
                          <a:latin typeface="Tahoma" charset="0"/>
                        </a:rPr>
                        <a:t>Comments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211263">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Silicone elastomer-coated latex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Tahoma" charset="0"/>
                        </a:rPr>
                        <a:t>12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Resistance to bacterial adherence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352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Silicone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12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Smooth, resistance to encrustations, non-inflammatory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287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Hydrogel-coated latex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smtClean="0">
                          <a:ln>
                            <a:noFill/>
                          </a:ln>
                          <a:solidFill>
                            <a:schemeClr val="tx1"/>
                          </a:solidFill>
                          <a:effectLst>
                            <a:outerShdw blurRad="38100" dist="38100" dir="2700000" algn="tl">
                              <a:srgbClr val="000000"/>
                            </a:outerShdw>
                          </a:effectLst>
                          <a:latin typeface="Tahoma" charset="0"/>
                        </a:rPr>
                        <a:t>12 weeks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5000"/>
                        <a:buFont typeface="Wingdings" pitchFamily="2" charset="2"/>
                        <a:buNone/>
                        <a:tabLst/>
                      </a:pPr>
                      <a:r>
                        <a:rPr kumimoji="0" lang="en-GB" sz="2400" b="0" i="0" u="none" strike="noStrike" cap="none" normalizeH="0" baseline="0" dirty="0" smtClean="0">
                          <a:ln>
                            <a:noFill/>
                          </a:ln>
                          <a:solidFill>
                            <a:schemeClr val="tx1"/>
                          </a:solidFill>
                          <a:effectLst>
                            <a:outerShdw blurRad="38100" dist="38100" dir="2700000" algn="tl">
                              <a:srgbClr val="000000"/>
                            </a:outerShdw>
                          </a:effectLst>
                          <a:latin typeface="Tahoma" charset="0"/>
                        </a:rPr>
                        <a:t>Resistance to bacterial adherence, improved patient comfort, non-inflammatory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27" name="Slide Number Placeholder 5"/>
          <p:cNvSpPr>
            <a:spLocks noGrp="1"/>
          </p:cNvSpPr>
          <p:nvPr>
            <p:ph type="sldNum" sz="quarter" idx="12"/>
          </p:nvPr>
        </p:nvSpPr>
        <p:spPr/>
        <p:txBody>
          <a:bodyPr/>
          <a:lstStyle/>
          <a:p>
            <a:fld id="{14ADDB87-8FE0-4FB1-885A-AC004A95ED03}" type="slidenum">
              <a:rPr lang="en-GB">
                <a:solidFill>
                  <a:srgbClr val="E7DEC9">
                    <a:shade val="50000"/>
                    <a:satMod val="200000"/>
                  </a:srgbClr>
                </a:solidFill>
              </a:rPr>
              <a:pPr/>
              <a:t>221</a:t>
            </a:fld>
            <a:endParaRPr lang="en-GB">
              <a:solidFill>
                <a:srgbClr val="E7DEC9">
                  <a:shade val="50000"/>
                  <a:satMod val="200000"/>
                </a:srgbClr>
              </a:solidFill>
            </a:endParaRPr>
          </a:p>
        </p:txBody>
      </p:sp>
    </p:spTree>
    <p:extLst>
      <p:ext uri="{BB962C8B-B14F-4D97-AF65-F5344CB8AC3E}">
        <p14:creationId xmlns:p14="http://schemas.microsoft.com/office/powerpoint/2010/main" val="84584546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GB" dirty="0">
                <a:solidFill>
                  <a:srgbClr val="0070C0"/>
                </a:solidFill>
              </a:rPr>
              <a:t>Catheter sizes</a:t>
            </a:r>
          </a:p>
        </p:txBody>
      </p:sp>
      <p:sp>
        <p:nvSpPr>
          <p:cNvPr id="34819" name="Rectangle 3"/>
          <p:cNvSpPr>
            <a:spLocks noGrp="1" noChangeArrowheads="1"/>
          </p:cNvSpPr>
          <p:nvPr>
            <p:ph idx="1"/>
          </p:nvPr>
        </p:nvSpPr>
        <p:spPr/>
        <p:txBody>
          <a:bodyPr/>
          <a:lstStyle/>
          <a:p>
            <a:r>
              <a:rPr lang="en-GB" sz="2800" dirty="0"/>
              <a:t>Catheters are available in both different sizes and lengths</a:t>
            </a:r>
          </a:p>
          <a:p>
            <a:r>
              <a:rPr lang="en-GB" sz="2800" dirty="0"/>
              <a:t>Variation in length is due to the difference in length of the male and female urethra</a:t>
            </a:r>
          </a:p>
          <a:p>
            <a:r>
              <a:rPr lang="en-GB" sz="2800" dirty="0"/>
              <a:t>Male catheters are 41- 45cm in length</a:t>
            </a:r>
          </a:p>
          <a:p>
            <a:r>
              <a:rPr lang="en-GB" sz="2800" dirty="0"/>
              <a:t>Female catheters are 20- 25cm in length</a:t>
            </a:r>
          </a:p>
          <a:p>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A0F5B78E-8824-4937-9059-865E35823D7B}" type="slidenum">
              <a:rPr lang="en-GB">
                <a:solidFill>
                  <a:srgbClr val="E7DEC9">
                    <a:shade val="50000"/>
                    <a:satMod val="200000"/>
                  </a:srgbClr>
                </a:solidFill>
              </a:rPr>
              <a:pPr/>
              <a:t>222</a:t>
            </a:fld>
            <a:endParaRPr lang="en-GB">
              <a:solidFill>
                <a:srgbClr val="E7DEC9">
                  <a:shade val="50000"/>
                  <a:satMod val="200000"/>
                </a:srgbClr>
              </a:solidFill>
            </a:endParaRPr>
          </a:p>
        </p:txBody>
      </p:sp>
    </p:spTree>
    <p:extLst>
      <p:ext uri="{BB962C8B-B14F-4D97-AF65-F5344CB8AC3E}">
        <p14:creationId xmlns:p14="http://schemas.microsoft.com/office/powerpoint/2010/main" val="15767987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Cont. sizes</a:t>
            </a:r>
            <a:endParaRPr lang="en-US" dirty="0">
              <a:solidFill>
                <a:srgbClr val="C00000"/>
              </a:solidFill>
            </a:endParaRPr>
          </a:p>
        </p:txBody>
      </p:sp>
      <p:sp>
        <p:nvSpPr>
          <p:cNvPr id="3" name="Content Placeholder 2"/>
          <p:cNvSpPr>
            <a:spLocks noGrp="1"/>
          </p:cNvSpPr>
          <p:nvPr>
            <p:ph idx="1"/>
          </p:nvPr>
        </p:nvSpPr>
        <p:spPr>
          <a:xfrm>
            <a:off x="1435608" y="1447800"/>
            <a:ext cx="7498080" cy="4648200"/>
          </a:xfrm>
        </p:spPr>
        <p:txBody>
          <a:bodyPr>
            <a:normAutofit fontScale="92500" lnSpcReduction="10000"/>
          </a:bodyPr>
          <a:lstStyle/>
          <a:p>
            <a:r>
              <a:rPr lang="en-GB" sz="2400" dirty="0" smtClean="0"/>
              <a:t>The size is the diameter of the internal lumen of the catheter and is measured in Charriere (Ch) named after its French inventor</a:t>
            </a:r>
          </a:p>
          <a:p>
            <a:r>
              <a:rPr lang="en-US" dirty="0" smtClean="0"/>
              <a:t>The most common sizes are 10F(3.3mm) to 28F(9.3mm) –F is French catheter scale</a:t>
            </a:r>
          </a:p>
          <a:p>
            <a:r>
              <a:rPr lang="en-US" dirty="0" smtClean="0"/>
              <a:t>The nurse should select a size large enough to allow free flow of urine, and large enough to control leakage of urine around the catheter.</a:t>
            </a:r>
          </a:p>
          <a:p>
            <a:r>
              <a:rPr lang="en-US" dirty="0" smtClean="0"/>
              <a:t>A larger size is necessary when the urine is thick or bloody .</a:t>
            </a:r>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223</a:t>
            </a:fld>
            <a:endParaRPr lang="en-US">
              <a:solidFill>
                <a:srgbClr val="E7DEC9">
                  <a:shade val="50000"/>
                  <a:satMod val="200000"/>
                </a:srgbClr>
              </a:solidFill>
            </a:endParaRPr>
          </a:p>
        </p:txBody>
      </p:sp>
    </p:spTree>
    <p:extLst>
      <p:ext uri="{BB962C8B-B14F-4D97-AF65-F5344CB8AC3E}">
        <p14:creationId xmlns:p14="http://schemas.microsoft.com/office/powerpoint/2010/main" val="3503917881"/>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381000"/>
            <a:ext cx="8229600" cy="1143000"/>
          </a:xfrm>
        </p:spPr>
        <p:txBody>
          <a:bodyPr/>
          <a:lstStyle/>
          <a:p>
            <a:r>
              <a:rPr lang="en-GB" dirty="0" smtClean="0">
                <a:solidFill>
                  <a:srgbClr val="FF0000"/>
                </a:solidFill>
              </a:rPr>
              <a:t>Female </a:t>
            </a:r>
            <a:r>
              <a:rPr lang="en-GB" dirty="0">
                <a:solidFill>
                  <a:srgbClr val="FF0000"/>
                </a:solidFill>
              </a:rPr>
              <a:t>catheterisation</a:t>
            </a:r>
          </a:p>
        </p:txBody>
      </p:sp>
      <p:sp>
        <p:nvSpPr>
          <p:cNvPr id="24579" name="Rectangle 3"/>
          <p:cNvSpPr>
            <a:spLocks noGrp="1" noChangeArrowheads="1"/>
          </p:cNvSpPr>
          <p:nvPr>
            <p:ph idx="1"/>
          </p:nvPr>
        </p:nvSpPr>
        <p:spPr>
          <a:xfrm>
            <a:off x="152400" y="1524000"/>
            <a:ext cx="8001000" cy="4992687"/>
          </a:xfrm>
        </p:spPr>
        <p:txBody>
          <a:bodyPr>
            <a:normAutofit/>
          </a:bodyPr>
          <a:lstStyle/>
          <a:p>
            <a:pPr>
              <a:lnSpc>
                <a:spcPct val="90000"/>
              </a:lnSpc>
            </a:pPr>
            <a:r>
              <a:rPr lang="en-GB" sz="2800" dirty="0" smtClean="0"/>
              <a:t>Remember </a:t>
            </a:r>
            <a:r>
              <a:rPr lang="en-GB" sz="2800" dirty="0"/>
              <a:t>to use </a:t>
            </a:r>
            <a:r>
              <a:rPr lang="en-GB" sz="2800" dirty="0" smtClean="0"/>
              <a:t>the right sized catheter </a:t>
            </a:r>
            <a:r>
              <a:rPr lang="en-GB" sz="2800" dirty="0"/>
              <a:t>for the purpose it is needed for</a:t>
            </a:r>
          </a:p>
          <a:p>
            <a:pPr>
              <a:lnSpc>
                <a:spcPct val="90000"/>
              </a:lnSpc>
            </a:pPr>
            <a:r>
              <a:rPr lang="en-GB" sz="2800" dirty="0"/>
              <a:t>If anaesthetic gel is used this should be placed into the urethra 5 minutes prior to catheterisation</a:t>
            </a:r>
          </a:p>
          <a:p>
            <a:pPr>
              <a:lnSpc>
                <a:spcPct val="90000"/>
              </a:lnSpc>
            </a:pPr>
            <a:r>
              <a:rPr lang="en-GB" sz="2800" dirty="0"/>
              <a:t>Two pairs of sterile gloves should be used to avoid cross contamination when cleansing and instilling gel. The outer pair is removed after cleansing and prior to catheter </a:t>
            </a:r>
            <a:r>
              <a:rPr lang="en-GB" sz="2800" dirty="0" smtClean="0"/>
              <a:t>insertion</a:t>
            </a:r>
          </a:p>
          <a:p>
            <a:pPr>
              <a:lnSpc>
                <a:spcPct val="90000"/>
              </a:lnSpc>
            </a:pPr>
            <a:endParaRPr lang="en-GB" sz="2800" dirty="0"/>
          </a:p>
          <a:p>
            <a:pPr>
              <a:lnSpc>
                <a:spcPct val="90000"/>
              </a:lnSpc>
              <a:buFont typeface="Wingdings" pitchFamily="2" charset="2"/>
              <a:buNone/>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dirty="0">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001E5AE1-7F5E-493F-98B4-60D7F53A22CA}" type="slidenum">
              <a:rPr lang="en-GB">
                <a:solidFill>
                  <a:srgbClr val="E7DEC9">
                    <a:shade val="50000"/>
                    <a:satMod val="200000"/>
                  </a:srgbClr>
                </a:solidFill>
              </a:rPr>
              <a:pPr/>
              <a:t>224</a:t>
            </a:fld>
            <a:endParaRPr lang="en-GB">
              <a:solidFill>
                <a:srgbClr val="E7DEC9">
                  <a:shade val="50000"/>
                  <a:satMod val="200000"/>
                </a:srgbClr>
              </a:solidFill>
            </a:endParaRPr>
          </a:p>
        </p:txBody>
      </p:sp>
    </p:spTree>
    <p:extLst>
      <p:ext uri="{BB962C8B-B14F-4D97-AF65-F5344CB8AC3E}">
        <p14:creationId xmlns:p14="http://schemas.microsoft.com/office/powerpoint/2010/main" val="3863572849"/>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Female catheterization cont.</a:t>
            </a:r>
            <a:endParaRPr lang="en-US" dirty="0"/>
          </a:p>
        </p:txBody>
      </p:sp>
      <p:sp>
        <p:nvSpPr>
          <p:cNvPr id="3" name="Content Placeholder 2"/>
          <p:cNvSpPr>
            <a:spLocks noGrp="1"/>
          </p:cNvSpPr>
          <p:nvPr>
            <p:ph idx="1"/>
          </p:nvPr>
        </p:nvSpPr>
        <p:spPr/>
        <p:txBody>
          <a:bodyPr/>
          <a:lstStyle/>
          <a:p>
            <a:r>
              <a:rPr lang="en-GB" sz="2400" dirty="0" smtClean="0"/>
              <a:t>If the catheter is accidentally inserted into the vagina, leave it in place to prevent it happening again</a:t>
            </a:r>
          </a:p>
          <a:p>
            <a:r>
              <a:rPr lang="en-GB" sz="2400" dirty="0" smtClean="0"/>
              <a:t>Use a new catheter </a:t>
            </a:r>
          </a:p>
          <a:p>
            <a:r>
              <a:rPr lang="en-GB" sz="2400" dirty="0" smtClean="0"/>
              <a:t>Once this is successfully in place remove the first catheter from the vagina</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225</a:t>
            </a:fld>
            <a:endParaRPr lang="en-US">
              <a:solidFill>
                <a:srgbClr val="E7DEC9">
                  <a:shade val="50000"/>
                  <a:satMod val="200000"/>
                </a:srgbClr>
              </a:solidFill>
            </a:endParaRPr>
          </a:p>
        </p:txBody>
      </p:sp>
    </p:spTree>
    <p:extLst>
      <p:ext uri="{BB962C8B-B14F-4D97-AF65-F5344CB8AC3E}">
        <p14:creationId xmlns:p14="http://schemas.microsoft.com/office/powerpoint/2010/main" val="3710595281"/>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a:bodyPr>
          <a:lstStyle/>
          <a:p>
            <a:r>
              <a:rPr lang="en-GB" sz="4000" dirty="0" smtClean="0">
                <a:solidFill>
                  <a:srgbClr val="00B050"/>
                </a:solidFill>
              </a:rPr>
              <a:t>Procedure (female</a:t>
            </a:r>
            <a:r>
              <a:rPr lang="en-GB" sz="4000" dirty="0"/>
              <a:t>)</a:t>
            </a:r>
          </a:p>
        </p:txBody>
      </p:sp>
      <p:sp>
        <p:nvSpPr>
          <p:cNvPr id="55299" name="Rectangle 3"/>
          <p:cNvSpPr>
            <a:spLocks noGrp="1" noChangeArrowheads="1"/>
          </p:cNvSpPr>
          <p:nvPr>
            <p:ph idx="1"/>
          </p:nvPr>
        </p:nvSpPr>
        <p:spPr>
          <a:xfrm>
            <a:off x="457200" y="1981200"/>
            <a:ext cx="8229600" cy="4616450"/>
          </a:xfrm>
        </p:spPr>
        <p:txBody>
          <a:bodyPr/>
          <a:lstStyle/>
          <a:p>
            <a:pPr>
              <a:lnSpc>
                <a:spcPct val="80000"/>
              </a:lnSpc>
            </a:pPr>
            <a:r>
              <a:rPr lang="en-GB" sz="2800" dirty="0"/>
              <a:t>Explain the procedure to the patient and gain informed consent </a:t>
            </a:r>
          </a:p>
          <a:p>
            <a:pPr>
              <a:lnSpc>
                <a:spcPct val="80000"/>
              </a:lnSpc>
            </a:pPr>
            <a:r>
              <a:rPr lang="en-GB" sz="2800" dirty="0"/>
              <a:t>Take the pre prepared trolley to the bedside and place on left or right depending on nurses dominant hand</a:t>
            </a:r>
          </a:p>
          <a:p>
            <a:pPr>
              <a:lnSpc>
                <a:spcPct val="80000"/>
              </a:lnSpc>
            </a:pPr>
            <a:r>
              <a:rPr lang="en-GB" sz="2800" dirty="0"/>
              <a:t>Raise the bed to an appropriate height and ensure a good light </a:t>
            </a:r>
            <a:r>
              <a:rPr lang="en-GB" sz="2800" dirty="0" smtClean="0"/>
              <a:t>source and position the patient</a:t>
            </a:r>
            <a:endParaRPr lang="en-GB" sz="2800" dirty="0"/>
          </a:p>
          <a:p>
            <a:pPr>
              <a:lnSpc>
                <a:spcPct val="80000"/>
              </a:lnSpc>
            </a:pPr>
            <a:r>
              <a:rPr lang="en-GB" sz="2800" dirty="0"/>
              <a:t>Expose the genital area with consideration for patient dignity and place a disposable pad beneath the patient</a:t>
            </a:r>
          </a:p>
          <a:p>
            <a:pPr>
              <a:lnSpc>
                <a:spcPct val="80000"/>
              </a:lnSpc>
            </a:pPr>
            <a:r>
              <a:rPr lang="en-GB" sz="2800" dirty="0"/>
              <a:t>Wash and dry hands</a:t>
            </a:r>
          </a:p>
          <a:p>
            <a:pPr>
              <a:lnSpc>
                <a:spcPct val="80000"/>
              </a:lnSpc>
              <a:buFont typeface="Wingdings" pitchFamily="2" charset="2"/>
              <a:buNone/>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B2E2D309-2BCD-4D1B-BA13-555752F6E039}" type="slidenum">
              <a:rPr lang="en-GB">
                <a:solidFill>
                  <a:srgbClr val="E7DEC9">
                    <a:shade val="50000"/>
                    <a:satMod val="200000"/>
                  </a:srgbClr>
                </a:solidFill>
              </a:rPr>
              <a:pPr/>
              <a:t>226</a:t>
            </a:fld>
            <a:endParaRPr lang="en-GB">
              <a:solidFill>
                <a:srgbClr val="E7DEC9">
                  <a:shade val="50000"/>
                  <a:satMod val="200000"/>
                </a:srgbClr>
              </a:solidFill>
            </a:endParaRPr>
          </a:p>
        </p:txBody>
      </p:sp>
    </p:spTree>
    <p:extLst>
      <p:ext uri="{BB962C8B-B14F-4D97-AF65-F5344CB8AC3E}">
        <p14:creationId xmlns:p14="http://schemas.microsoft.com/office/powerpoint/2010/main" val="2687853773"/>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0040"/>
            <a:ext cx="7239000" cy="1737360"/>
          </a:xfrm>
        </p:spPr>
        <p:txBody>
          <a:bodyPr>
            <a:normAutofit/>
          </a:bodyPr>
          <a:lstStyle/>
          <a:p>
            <a:r>
              <a:rPr lang="en-GB" dirty="0" smtClean="0"/>
              <a:t>Procedure cont </a:t>
            </a:r>
            <a:r>
              <a:rPr lang="en-US" dirty="0" smtClean="0"/>
              <a:t/>
            </a:r>
            <a:br>
              <a:rPr lang="en-US" dirty="0" smtClean="0"/>
            </a:br>
            <a:endParaRPr lang="en-US" dirty="0"/>
          </a:p>
        </p:txBody>
      </p:sp>
      <p:sp>
        <p:nvSpPr>
          <p:cNvPr id="3" name="Content Placeholder 2"/>
          <p:cNvSpPr>
            <a:spLocks noGrp="1"/>
          </p:cNvSpPr>
          <p:nvPr>
            <p:ph idx="1"/>
          </p:nvPr>
        </p:nvSpPr>
        <p:spPr>
          <a:xfrm>
            <a:off x="457200" y="1828800"/>
            <a:ext cx="7239000" cy="4626936"/>
          </a:xfrm>
        </p:spPr>
        <p:txBody>
          <a:bodyPr/>
          <a:lstStyle/>
          <a:p>
            <a:pPr>
              <a:lnSpc>
                <a:spcPct val="80000"/>
              </a:lnSpc>
            </a:pPr>
            <a:r>
              <a:rPr lang="en-GB" sz="2400" dirty="0" smtClean="0"/>
              <a:t>Ensure asepsis is maintained and open packs and equipment onto the trolley</a:t>
            </a:r>
          </a:p>
          <a:p>
            <a:pPr>
              <a:lnSpc>
                <a:spcPct val="80000"/>
              </a:lnSpc>
            </a:pPr>
            <a:r>
              <a:rPr lang="en-GB" sz="2400" dirty="0" smtClean="0"/>
              <a:t>Open the catheter but do not remove it from the internal wrapper and place it in the sterile receiver on the trolley</a:t>
            </a:r>
          </a:p>
          <a:p>
            <a:pPr>
              <a:lnSpc>
                <a:spcPct val="80000"/>
              </a:lnSpc>
            </a:pPr>
            <a:r>
              <a:rPr lang="en-GB" sz="2400" dirty="0" smtClean="0"/>
              <a:t>Pour an appropriate cleanser or solution into the galipot</a:t>
            </a:r>
          </a:p>
          <a:p>
            <a:pPr>
              <a:lnSpc>
                <a:spcPct val="80000"/>
              </a:lnSpc>
            </a:pPr>
            <a:r>
              <a:rPr lang="en-GB" sz="2400" dirty="0" smtClean="0"/>
              <a:t>Open the catheter bag and arrange it on the side of the bed, ensuring the attachment tip is accessible and remains sterile </a:t>
            </a:r>
          </a:p>
          <a:p>
            <a:pPr>
              <a:lnSpc>
                <a:spcPct val="80000"/>
              </a:lnSpc>
            </a:pPr>
            <a:r>
              <a:rPr lang="en-GB" sz="2400" dirty="0" smtClean="0"/>
              <a:t>Squeeze  small amount of lubricant or anaesthetic gel onto a gauze swab</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227</a:t>
            </a:fld>
            <a:endParaRPr lang="en-US">
              <a:solidFill>
                <a:srgbClr val="E7DEC9">
                  <a:shade val="50000"/>
                  <a:satMod val="200000"/>
                </a:srgbClr>
              </a:solidFill>
            </a:endParaRPr>
          </a:p>
        </p:txBody>
      </p:sp>
    </p:spTree>
    <p:extLst>
      <p:ext uri="{BB962C8B-B14F-4D97-AF65-F5344CB8AC3E}">
        <p14:creationId xmlns:p14="http://schemas.microsoft.com/office/powerpoint/2010/main" val="2448024196"/>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F0"/>
                </a:solidFill>
              </a:rPr>
              <a:t>Procedure cont.</a:t>
            </a:r>
            <a:endParaRPr lang="en-US" dirty="0">
              <a:solidFill>
                <a:srgbClr val="00B0F0"/>
              </a:solidFill>
            </a:endParaRPr>
          </a:p>
        </p:txBody>
      </p:sp>
      <p:sp>
        <p:nvSpPr>
          <p:cNvPr id="3" name="Content Placeholder 2"/>
          <p:cNvSpPr>
            <a:spLocks noGrp="1"/>
          </p:cNvSpPr>
          <p:nvPr>
            <p:ph idx="1"/>
          </p:nvPr>
        </p:nvSpPr>
        <p:spPr/>
        <p:txBody>
          <a:bodyPr/>
          <a:lstStyle/>
          <a:p>
            <a:pPr>
              <a:lnSpc>
                <a:spcPct val="80000"/>
              </a:lnSpc>
            </a:pPr>
            <a:r>
              <a:rPr lang="en-GB" sz="2400" dirty="0" smtClean="0"/>
              <a:t>Draw up the amount of sterile water to inflate the balloon</a:t>
            </a:r>
          </a:p>
          <a:p>
            <a:pPr>
              <a:lnSpc>
                <a:spcPct val="80000"/>
              </a:lnSpc>
            </a:pPr>
            <a:r>
              <a:rPr lang="en-GB" sz="2400" dirty="0" smtClean="0"/>
              <a:t>Wash hands again and put on two pairs of sterile gloves</a:t>
            </a:r>
          </a:p>
          <a:p>
            <a:pPr>
              <a:lnSpc>
                <a:spcPct val="90000"/>
              </a:lnSpc>
            </a:pPr>
            <a:r>
              <a:rPr lang="en-GB" dirty="0" smtClean="0"/>
              <a:t>Place the sterile dressing towel between the patients legs and over the patients thighs</a:t>
            </a:r>
          </a:p>
          <a:p>
            <a:pPr>
              <a:lnSpc>
                <a:spcPct val="90000"/>
              </a:lnSpc>
            </a:pPr>
            <a:r>
              <a:rPr lang="en-GB" dirty="0" smtClean="0"/>
              <a:t>Using a gauze swab and the non dominant hand retract the labia </a:t>
            </a:r>
            <a:r>
              <a:rPr lang="en-GB" dirty="0" err="1" smtClean="0"/>
              <a:t>minora</a:t>
            </a:r>
            <a:r>
              <a:rPr lang="en-GB" dirty="0" smtClean="0"/>
              <a:t> to expose the urethral </a:t>
            </a:r>
            <a:r>
              <a:rPr lang="en-GB" dirty="0" err="1" smtClean="0"/>
              <a:t>meatus</a:t>
            </a:r>
            <a:r>
              <a:rPr lang="en-GB" dirty="0" smtClean="0"/>
              <a:t>. This hand is used to maintain labial separation until procedure is completed</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228</a:t>
            </a:fld>
            <a:endParaRPr lang="en-US">
              <a:solidFill>
                <a:srgbClr val="E7DEC9">
                  <a:shade val="50000"/>
                  <a:satMod val="200000"/>
                </a:srgbClr>
              </a:solidFill>
            </a:endParaRPr>
          </a:p>
        </p:txBody>
      </p:sp>
    </p:spTree>
    <p:extLst>
      <p:ext uri="{BB962C8B-B14F-4D97-AF65-F5344CB8AC3E}">
        <p14:creationId xmlns:p14="http://schemas.microsoft.com/office/powerpoint/2010/main" val="61820148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cont.</a:t>
            </a:r>
            <a:endParaRPr lang="en-US" dirty="0"/>
          </a:p>
        </p:txBody>
      </p:sp>
      <p:sp>
        <p:nvSpPr>
          <p:cNvPr id="3" name="Content Placeholder 2"/>
          <p:cNvSpPr>
            <a:spLocks noGrp="1"/>
          </p:cNvSpPr>
          <p:nvPr>
            <p:ph idx="1"/>
          </p:nvPr>
        </p:nvSpPr>
        <p:spPr/>
        <p:txBody>
          <a:bodyPr>
            <a:normAutofit lnSpcReduction="10000"/>
          </a:bodyPr>
          <a:lstStyle/>
          <a:p>
            <a:pPr>
              <a:lnSpc>
                <a:spcPct val="90000"/>
              </a:lnSpc>
            </a:pPr>
            <a:r>
              <a:rPr lang="en-GB" dirty="0" smtClean="0"/>
              <a:t>Clean the perineal area using a new gauze swab for each stroke cleansing from the front towards the anus</a:t>
            </a:r>
          </a:p>
          <a:p>
            <a:pPr>
              <a:lnSpc>
                <a:spcPct val="90000"/>
              </a:lnSpc>
            </a:pPr>
            <a:r>
              <a:rPr lang="en-GB" dirty="0" smtClean="0"/>
              <a:t>Place the receiver holding the catheter on the sterile towel between the patients legs </a:t>
            </a:r>
          </a:p>
          <a:p>
            <a:pPr>
              <a:lnSpc>
                <a:spcPct val="90000"/>
              </a:lnSpc>
            </a:pPr>
            <a:r>
              <a:rPr lang="en-GB" sz="2400" dirty="0" smtClean="0"/>
              <a:t>Expose the tip of the catheter by pulling off the top of the wrapper at the serrated or notched edge</a:t>
            </a:r>
          </a:p>
          <a:p>
            <a:pPr>
              <a:lnSpc>
                <a:spcPct val="90000"/>
              </a:lnSpc>
            </a:pPr>
            <a:r>
              <a:rPr lang="en-GB" sz="2400" dirty="0" smtClean="0"/>
              <a:t>Lubricate the catheter tip with anaesthetic or lubricating gel</a:t>
            </a:r>
          </a:p>
          <a:p>
            <a:pPr>
              <a:lnSpc>
                <a:spcPct val="90000"/>
              </a:lnSpc>
            </a:pPr>
            <a:r>
              <a:rPr lang="en-GB" sz="2400" dirty="0" smtClean="0"/>
              <a:t>Hold the catheter so the distal end remains in the receiver</a:t>
            </a:r>
          </a:p>
          <a:p>
            <a:pPr>
              <a:lnSpc>
                <a:spcPct val="90000"/>
              </a:lnSpc>
            </a:pPr>
            <a:endParaRPr lang="en-GB" dirty="0" smtClean="0"/>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229</a:t>
            </a:fld>
            <a:endParaRPr lang="en-US">
              <a:solidFill>
                <a:srgbClr val="E7DEC9">
                  <a:shade val="50000"/>
                  <a:satMod val="200000"/>
                </a:srgbClr>
              </a:solidFill>
            </a:endParaRPr>
          </a:p>
        </p:txBody>
      </p:sp>
    </p:spTree>
    <p:extLst>
      <p:ext uri="{BB962C8B-B14F-4D97-AF65-F5344CB8AC3E}">
        <p14:creationId xmlns:p14="http://schemas.microsoft.com/office/powerpoint/2010/main" val="18689281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04800"/>
            <a:ext cx="7620000" cy="609600"/>
          </a:xfrm>
        </p:spPr>
        <p:txBody>
          <a:bodyPr>
            <a:normAutofit fontScale="90000"/>
          </a:bodyPr>
          <a:lstStyle/>
          <a:p>
            <a:r>
              <a:rPr lang="en-US" dirty="0" smtClean="0"/>
              <a:t>Procedure </a:t>
            </a:r>
            <a:endParaRPr lang="en-US" dirty="0"/>
          </a:p>
        </p:txBody>
      </p:sp>
      <p:sp>
        <p:nvSpPr>
          <p:cNvPr id="3" name="Content Placeholder 2"/>
          <p:cNvSpPr>
            <a:spLocks noGrp="1"/>
          </p:cNvSpPr>
          <p:nvPr>
            <p:ph idx="1"/>
          </p:nvPr>
        </p:nvSpPr>
        <p:spPr>
          <a:xfrm>
            <a:off x="1066800" y="990600"/>
            <a:ext cx="7620000" cy="5334000"/>
          </a:xfrm>
        </p:spPr>
        <p:txBody>
          <a:bodyPr>
            <a:normAutofit fontScale="92500" lnSpcReduction="20000"/>
          </a:bodyPr>
          <a:lstStyle/>
          <a:p>
            <a:pPr>
              <a:buFont typeface="Wingdings" pitchFamily="2" charset="2"/>
              <a:buChar char="Ø"/>
            </a:pPr>
            <a:r>
              <a:rPr lang="en-US" dirty="0" smtClean="0"/>
              <a:t>Requirements</a:t>
            </a:r>
          </a:p>
          <a:p>
            <a:pPr>
              <a:buFont typeface="Arial" pitchFamily="34" charset="0"/>
              <a:buChar char="•"/>
            </a:pPr>
            <a:r>
              <a:rPr lang="en-US" dirty="0" smtClean="0"/>
              <a:t>Top shelf: sterile renal biopsy set containing;</a:t>
            </a:r>
          </a:p>
          <a:p>
            <a:pPr>
              <a:buFont typeface="Arial" pitchFamily="34" charset="0"/>
              <a:buChar char="•"/>
            </a:pPr>
            <a:r>
              <a:rPr lang="en-US" dirty="0" smtClean="0"/>
              <a:t>Towel and gloves</a:t>
            </a:r>
          </a:p>
          <a:p>
            <a:pPr>
              <a:buFont typeface="Arial" pitchFamily="34" charset="0"/>
              <a:buChar char="•"/>
            </a:pPr>
            <a:r>
              <a:rPr lang="en-US" dirty="0" smtClean="0"/>
              <a:t>Towel with a hole for draping</a:t>
            </a:r>
          </a:p>
          <a:p>
            <a:pPr>
              <a:buFont typeface="Arial" pitchFamily="34" charset="0"/>
              <a:buChar char="•"/>
            </a:pPr>
            <a:r>
              <a:rPr lang="en-US" dirty="0" smtClean="0"/>
              <a:t>Gauze and cotton wool swabs </a:t>
            </a:r>
          </a:p>
          <a:p>
            <a:pPr>
              <a:buFont typeface="Arial" pitchFamily="34" charset="0"/>
              <a:buChar char="•"/>
            </a:pPr>
            <a:r>
              <a:rPr lang="en-US" dirty="0" smtClean="0"/>
              <a:t>Sponge holding forceps</a:t>
            </a:r>
          </a:p>
          <a:p>
            <a:pPr>
              <a:buFont typeface="Arial" pitchFamily="34" charset="0"/>
              <a:buChar char="•"/>
            </a:pPr>
            <a:r>
              <a:rPr lang="en-US" dirty="0" smtClean="0"/>
              <a:t>Dissecting  forceps</a:t>
            </a:r>
          </a:p>
          <a:p>
            <a:pPr>
              <a:buFont typeface="Arial" pitchFamily="34" charset="0"/>
              <a:buChar char="•"/>
            </a:pPr>
            <a:r>
              <a:rPr lang="en-US" dirty="0" smtClean="0"/>
              <a:t>Small curved scissors trocar and cannula</a:t>
            </a:r>
          </a:p>
          <a:p>
            <a:pPr>
              <a:buFont typeface="Arial" pitchFamily="34" charset="0"/>
              <a:buChar char="•"/>
            </a:pPr>
            <a:r>
              <a:rPr lang="en-US" dirty="0" smtClean="0"/>
              <a:t>Renal biopsy needle</a:t>
            </a:r>
          </a:p>
          <a:p>
            <a:pPr>
              <a:buFont typeface="Arial" pitchFamily="34" charset="0"/>
              <a:buChar char="•"/>
            </a:pPr>
            <a:r>
              <a:rPr lang="en-US" dirty="0" smtClean="0"/>
              <a:t>Glass slides</a:t>
            </a:r>
          </a:p>
          <a:p>
            <a:pPr>
              <a:buFont typeface="Arial" pitchFamily="34" charset="0"/>
              <a:buChar char="•"/>
            </a:pPr>
            <a:r>
              <a:rPr lang="en-US" dirty="0" smtClean="0"/>
              <a:t>Specimen jar gallipots</a:t>
            </a:r>
          </a:p>
          <a:p>
            <a:pPr>
              <a:buFont typeface="Arial" pitchFamily="34" charset="0"/>
              <a:buChar char="•"/>
            </a:pPr>
            <a:r>
              <a:rPr lang="en-US" dirty="0" smtClean="0"/>
              <a:t>receiver</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23</a:t>
            </a:fld>
            <a:endParaRPr lang="en-US"/>
          </a:p>
        </p:txBody>
      </p:sp>
    </p:spTree>
    <p:extLst>
      <p:ext uri="{BB962C8B-B14F-4D97-AF65-F5344CB8AC3E}">
        <p14:creationId xmlns:p14="http://schemas.microsoft.com/office/powerpoint/2010/main" val="36951896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tx1"/>
                </a:solidFill>
              </a:rPr>
              <a:t>Procedure cont.</a:t>
            </a:r>
            <a:endParaRPr lang="en-US" dirty="0">
              <a:solidFill>
                <a:schemeClr val="tx1"/>
              </a:solidFill>
            </a:endParaRPr>
          </a:p>
        </p:txBody>
      </p:sp>
      <p:sp>
        <p:nvSpPr>
          <p:cNvPr id="3" name="Content Placeholder 2"/>
          <p:cNvSpPr>
            <a:spLocks noGrp="1"/>
          </p:cNvSpPr>
          <p:nvPr>
            <p:ph idx="1"/>
          </p:nvPr>
        </p:nvSpPr>
        <p:spPr/>
        <p:txBody>
          <a:bodyPr/>
          <a:lstStyle/>
          <a:p>
            <a:pPr>
              <a:lnSpc>
                <a:spcPct val="90000"/>
              </a:lnSpc>
            </a:pPr>
            <a:r>
              <a:rPr lang="en-GB" sz="2400" dirty="0" smtClean="0"/>
              <a:t>Gradually advance it out of the wrapper into the urethra in an upward and backward direction for approximately 5-7cm or until urine flows</a:t>
            </a:r>
          </a:p>
          <a:p>
            <a:pPr>
              <a:lnSpc>
                <a:spcPct val="90000"/>
              </a:lnSpc>
            </a:pPr>
            <a:r>
              <a:rPr lang="en-GB" sz="2400" dirty="0" smtClean="0"/>
              <a:t>Advance a further 5 cm, do not force the catheter</a:t>
            </a:r>
          </a:p>
          <a:p>
            <a:pPr>
              <a:lnSpc>
                <a:spcPct val="90000"/>
              </a:lnSpc>
            </a:pPr>
            <a:r>
              <a:rPr lang="en-GB" sz="2400" dirty="0" smtClean="0"/>
              <a:t>Inflate the balloon with the correct amount of water</a:t>
            </a:r>
          </a:p>
          <a:p>
            <a:pPr>
              <a:lnSpc>
                <a:spcPct val="90000"/>
              </a:lnSpc>
            </a:pPr>
            <a:r>
              <a:rPr lang="en-GB" sz="2400" dirty="0" smtClean="0"/>
              <a:t>Attach the catheter drainage bag and position so there is no pulling on the catheter</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230</a:t>
            </a:fld>
            <a:endParaRPr lang="en-US">
              <a:solidFill>
                <a:srgbClr val="E7DEC9">
                  <a:shade val="50000"/>
                  <a:satMod val="200000"/>
                </a:srgbClr>
              </a:solidFill>
            </a:endParaRPr>
          </a:p>
        </p:txBody>
      </p:sp>
    </p:spTree>
    <p:extLst>
      <p:ext uri="{BB962C8B-B14F-4D97-AF65-F5344CB8AC3E}">
        <p14:creationId xmlns:p14="http://schemas.microsoft.com/office/powerpoint/2010/main" val="181471524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GB" dirty="0">
                <a:solidFill>
                  <a:srgbClr val="FFC000"/>
                </a:solidFill>
              </a:rPr>
              <a:t>Male catheterisation</a:t>
            </a:r>
          </a:p>
        </p:txBody>
      </p:sp>
      <p:sp>
        <p:nvSpPr>
          <p:cNvPr id="46083" name="Rectangle 3"/>
          <p:cNvSpPr>
            <a:spLocks noGrp="1" noChangeArrowheads="1"/>
          </p:cNvSpPr>
          <p:nvPr>
            <p:ph idx="1"/>
          </p:nvPr>
        </p:nvSpPr>
        <p:spPr/>
        <p:txBody>
          <a:bodyPr/>
          <a:lstStyle/>
          <a:p>
            <a:pPr>
              <a:lnSpc>
                <a:spcPct val="90000"/>
              </a:lnSpc>
            </a:pPr>
            <a:r>
              <a:rPr lang="en-GB" sz="2800" dirty="0" smtClean="0"/>
              <a:t>Ensure </a:t>
            </a:r>
            <a:r>
              <a:rPr lang="en-GB" sz="2800" dirty="0"/>
              <a:t>the patient has no history of prostatic hypertrophy</a:t>
            </a:r>
          </a:p>
          <a:p>
            <a:pPr>
              <a:lnSpc>
                <a:spcPct val="90000"/>
              </a:lnSpc>
            </a:pPr>
            <a:r>
              <a:rPr lang="en-GB" sz="2800" dirty="0" smtClean="0"/>
              <a:t>It </a:t>
            </a:r>
            <a:r>
              <a:rPr lang="en-GB" sz="2800" dirty="0"/>
              <a:t>is important to hold the penis at 60 to 90 degrees to the body, this reduces the risk of </a:t>
            </a:r>
            <a:r>
              <a:rPr lang="en-GB" sz="2800" dirty="0" smtClean="0"/>
              <a:t>strictures or narrowing of the urethra</a:t>
            </a:r>
            <a:endParaRPr lang="en-GB" sz="2800" dirty="0"/>
          </a:p>
          <a:p>
            <a:pPr>
              <a:lnSpc>
                <a:spcPct val="90000"/>
              </a:lnSpc>
              <a:buFont typeface="Wingdings" pitchFamily="2" charset="2"/>
              <a:buNone/>
            </a:pPr>
            <a:endParaRPr lang="en-GB" sz="2800" dirty="0"/>
          </a:p>
          <a:p>
            <a:pPr>
              <a:lnSpc>
                <a:spcPct val="90000"/>
              </a:lnSpc>
            </a:pPr>
            <a:endParaRPr lang="en-GB" sz="2800" dirty="0"/>
          </a:p>
          <a:p>
            <a:pPr>
              <a:lnSpc>
                <a:spcPct val="90000"/>
              </a:lnSpc>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95ABF1AA-AED3-4F7B-AC07-91E141D1B5E4}" type="slidenum">
              <a:rPr lang="en-GB">
                <a:solidFill>
                  <a:srgbClr val="E7DEC9">
                    <a:shade val="50000"/>
                    <a:satMod val="200000"/>
                  </a:srgbClr>
                </a:solidFill>
              </a:rPr>
              <a:pPr/>
              <a:t>231</a:t>
            </a:fld>
            <a:endParaRPr lang="en-GB">
              <a:solidFill>
                <a:srgbClr val="E7DEC9">
                  <a:shade val="50000"/>
                  <a:satMod val="200000"/>
                </a:srgbClr>
              </a:solidFill>
            </a:endParaRPr>
          </a:p>
        </p:txBody>
      </p:sp>
    </p:spTree>
    <p:extLst>
      <p:ext uri="{BB962C8B-B14F-4D97-AF65-F5344CB8AC3E}">
        <p14:creationId xmlns:p14="http://schemas.microsoft.com/office/powerpoint/2010/main" val="3448329302"/>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Male catheterisation cont.</a:t>
            </a:r>
            <a:endParaRPr lang="en-US" dirty="0"/>
          </a:p>
        </p:txBody>
      </p:sp>
      <p:sp>
        <p:nvSpPr>
          <p:cNvPr id="3" name="Content Placeholder 2"/>
          <p:cNvSpPr>
            <a:spLocks noGrp="1"/>
          </p:cNvSpPr>
          <p:nvPr>
            <p:ph idx="1"/>
          </p:nvPr>
        </p:nvSpPr>
        <p:spPr/>
        <p:txBody>
          <a:bodyPr>
            <a:normAutofit fontScale="92500" lnSpcReduction="10000"/>
          </a:bodyPr>
          <a:lstStyle/>
          <a:p>
            <a:pPr>
              <a:lnSpc>
                <a:spcPct val="90000"/>
              </a:lnSpc>
            </a:pPr>
            <a:r>
              <a:rPr lang="en-GB" dirty="0" smtClean="0"/>
              <a:t>Anaesthetic lubricating jelly should be placed into the urethra and the practitioner must wait 5 minutes for this to be effective</a:t>
            </a:r>
          </a:p>
          <a:p>
            <a:pPr>
              <a:lnSpc>
                <a:spcPct val="90000"/>
              </a:lnSpc>
            </a:pPr>
            <a:r>
              <a:rPr lang="en-GB" dirty="0" smtClean="0"/>
              <a:t>If the patient complains of any severe discomfort during the procedure then the procedure should be stopped immediately</a:t>
            </a:r>
          </a:p>
          <a:p>
            <a:pPr>
              <a:lnSpc>
                <a:spcPct val="90000"/>
              </a:lnSpc>
            </a:pPr>
            <a:r>
              <a:rPr lang="en-GB" dirty="0" smtClean="0"/>
              <a:t>If resistance is felt increasing the traction on the penis may reduce the spasm of the external sphincter</a:t>
            </a:r>
          </a:p>
          <a:p>
            <a:pPr>
              <a:lnSpc>
                <a:spcPct val="90000"/>
              </a:lnSpc>
            </a:pPr>
            <a:r>
              <a:rPr lang="en-GB" dirty="0" smtClean="0"/>
              <a:t>Encouraging the patient to cough may also ease the passage of the catheter</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232</a:t>
            </a:fld>
            <a:endParaRPr lang="en-US">
              <a:solidFill>
                <a:srgbClr val="E7DEC9">
                  <a:shade val="50000"/>
                  <a:satMod val="200000"/>
                </a:srgbClr>
              </a:solidFill>
            </a:endParaRPr>
          </a:p>
        </p:txBody>
      </p:sp>
    </p:spTree>
    <p:extLst>
      <p:ext uri="{BB962C8B-B14F-4D97-AF65-F5344CB8AC3E}">
        <p14:creationId xmlns:p14="http://schemas.microsoft.com/office/powerpoint/2010/main" val="177624415"/>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a:bodyPr>
          <a:lstStyle/>
          <a:p>
            <a:r>
              <a:rPr lang="en-GB" sz="4000" dirty="0" smtClean="0">
                <a:solidFill>
                  <a:schemeClr val="accent3"/>
                </a:solidFill>
              </a:rPr>
              <a:t>Procedure (male</a:t>
            </a:r>
            <a:r>
              <a:rPr lang="en-GB" sz="4000" dirty="0">
                <a:solidFill>
                  <a:schemeClr val="accent3"/>
                </a:solidFill>
              </a:rPr>
              <a:t>)</a:t>
            </a:r>
          </a:p>
        </p:txBody>
      </p:sp>
      <p:sp>
        <p:nvSpPr>
          <p:cNvPr id="62467" name="Rectangle 3"/>
          <p:cNvSpPr>
            <a:spLocks noGrp="1" noChangeArrowheads="1"/>
          </p:cNvSpPr>
          <p:nvPr>
            <p:ph idx="1"/>
          </p:nvPr>
        </p:nvSpPr>
        <p:spPr>
          <a:xfrm>
            <a:off x="457200" y="1981200"/>
            <a:ext cx="7620000" cy="4616450"/>
          </a:xfrm>
        </p:spPr>
        <p:txBody>
          <a:bodyPr/>
          <a:lstStyle/>
          <a:p>
            <a:pPr>
              <a:lnSpc>
                <a:spcPct val="80000"/>
              </a:lnSpc>
            </a:pPr>
            <a:r>
              <a:rPr lang="en-GB" sz="2800"/>
              <a:t>Explain the procedure to the patient and gain informed consent </a:t>
            </a:r>
          </a:p>
          <a:p>
            <a:pPr>
              <a:lnSpc>
                <a:spcPct val="80000"/>
              </a:lnSpc>
            </a:pPr>
            <a:r>
              <a:rPr lang="en-GB" sz="2800"/>
              <a:t>Take the pre prepared trolley to the bedside and place on left or right depending on nurses dominant hand</a:t>
            </a:r>
          </a:p>
          <a:p>
            <a:pPr>
              <a:lnSpc>
                <a:spcPct val="80000"/>
              </a:lnSpc>
            </a:pPr>
            <a:r>
              <a:rPr lang="en-GB" sz="2800"/>
              <a:t>Raise the bed to an appropriate height and ensure a good light source</a:t>
            </a:r>
          </a:p>
          <a:p>
            <a:pPr>
              <a:lnSpc>
                <a:spcPct val="80000"/>
              </a:lnSpc>
            </a:pPr>
            <a:r>
              <a:rPr lang="en-GB" sz="2800"/>
              <a:t>Expose the genital area with consideration for patient dignity and place a disposable pad beneath the patient</a:t>
            </a:r>
          </a:p>
          <a:p>
            <a:pPr>
              <a:lnSpc>
                <a:spcPct val="80000"/>
              </a:lnSpc>
            </a:pPr>
            <a:r>
              <a:rPr lang="en-GB" sz="2800"/>
              <a:t>Wash and dry hands</a:t>
            </a:r>
          </a:p>
          <a:p>
            <a:pPr>
              <a:lnSpc>
                <a:spcPct val="80000"/>
              </a:lnSpc>
              <a:buFont typeface="Wingdings" pitchFamily="2" charset="2"/>
              <a:buNone/>
            </a:pPr>
            <a:endParaRPr lang="en-GB" sz="280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1DE62CFD-ACE2-4A04-8961-4C9870A83ED4}" type="slidenum">
              <a:rPr lang="en-GB">
                <a:solidFill>
                  <a:srgbClr val="E7DEC9">
                    <a:shade val="50000"/>
                    <a:satMod val="200000"/>
                  </a:srgbClr>
                </a:solidFill>
              </a:rPr>
              <a:pPr/>
              <a:t>233</a:t>
            </a:fld>
            <a:endParaRPr lang="en-GB">
              <a:solidFill>
                <a:srgbClr val="E7DEC9">
                  <a:shade val="50000"/>
                  <a:satMod val="200000"/>
                </a:srgbClr>
              </a:solidFill>
            </a:endParaRPr>
          </a:p>
        </p:txBody>
      </p:sp>
    </p:spTree>
    <p:extLst>
      <p:ext uri="{BB962C8B-B14F-4D97-AF65-F5344CB8AC3E}">
        <p14:creationId xmlns:p14="http://schemas.microsoft.com/office/powerpoint/2010/main" val="291573253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sz="3600" dirty="0" smtClean="0"/>
              <a:t>Procedure (male) cont</a:t>
            </a:r>
            <a:endParaRPr lang="sw-KE" dirty="0"/>
          </a:p>
        </p:txBody>
      </p:sp>
      <p:sp>
        <p:nvSpPr>
          <p:cNvPr id="63491" name="Rectangle 3"/>
          <p:cNvSpPr>
            <a:spLocks noGrp="1" noChangeArrowheads="1"/>
          </p:cNvSpPr>
          <p:nvPr>
            <p:ph idx="1"/>
          </p:nvPr>
        </p:nvSpPr>
        <p:spPr>
          <a:xfrm>
            <a:off x="457200" y="1752600"/>
            <a:ext cx="7620000" cy="4845050"/>
          </a:xfrm>
        </p:spPr>
        <p:txBody>
          <a:bodyPr/>
          <a:lstStyle/>
          <a:p>
            <a:pPr>
              <a:lnSpc>
                <a:spcPct val="80000"/>
              </a:lnSpc>
            </a:pPr>
            <a:r>
              <a:rPr lang="en-GB" sz="2800" dirty="0"/>
              <a:t>Ensure asepsis is maintained and open packs and equipment onto the trolley</a:t>
            </a:r>
          </a:p>
          <a:p>
            <a:pPr>
              <a:lnSpc>
                <a:spcPct val="80000"/>
              </a:lnSpc>
            </a:pPr>
            <a:r>
              <a:rPr lang="en-GB" sz="2800" dirty="0"/>
              <a:t>Open the catheter but do not remove it from the internal wrapper and place it in the sterile receiver on the trolley</a:t>
            </a:r>
          </a:p>
          <a:p>
            <a:pPr>
              <a:lnSpc>
                <a:spcPct val="80000"/>
              </a:lnSpc>
            </a:pPr>
            <a:r>
              <a:rPr lang="en-GB" sz="2800" dirty="0"/>
              <a:t>Pour an appropriate cleanser into the galipot</a:t>
            </a:r>
          </a:p>
          <a:p>
            <a:pPr>
              <a:lnSpc>
                <a:spcPct val="80000"/>
              </a:lnSpc>
            </a:pPr>
            <a:r>
              <a:rPr lang="en-GB" sz="2800" dirty="0"/>
              <a:t>Open the catheter bag and arrange it on the side of the bed, ensuring the attachment tip is accessible and remains sterile </a:t>
            </a:r>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D39A172F-96D9-4E8E-9E81-7D3080C62971}" type="slidenum">
              <a:rPr lang="en-GB">
                <a:solidFill>
                  <a:srgbClr val="E7DEC9">
                    <a:shade val="50000"/>
                    <a:satMod val="200000"/>
                  </a:srgbClr>
                </a:solidFill>
              </a:rPr>
              <a:pPr/>
              <a:t>234</a:t>
            </a:fld>
            <a:endParaRPr lang="en-GB">
              <a:solidFill>
                <a:srgbClr val="E7DEC9">
                  <a:shade val="50000"/>
                  <a:satMod val="200000"/>
                </a:srgbClr>
              </a:solidFill>
            </a:endParaRPr>
          </a:p>
        </p:txBody>
      </p:sp>
    </p:spTree>
    <p:extLst>
      <p:ext uri="{BB962C8B-B14F-4D97-AF65-F5344CB8AC3E}">
        <p14:creationId xmlns:p14="http://schemas.microsoft.com/office/powerpoint/2010/main" val="112897948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solidFill>
                  <a:srgbClr val="92D050"/>
                </a:solidFill>
              </a:rPr>
              <a:t>Procedure (male) cont</a:t>
            </a:r>
            <a:endParaRPr lang="en-US" dirty="0">
              <a:solidFill>
                <a:srgbClr val="92D050"/>
              </a:solidFill>
            </a:endParaRPr>
          </a:p>
        </p:txBody>
      </p:sp>
      <p:sp>
        <p:nvSpPr>
          <p:cNvPr id="3" name="Content Placeholder 2"/>
          <p:cNvSpPr>
            <a:spLocks noGrp="1"/>
          </p:cNvSpPr>
          <p:nvPr>
            <p:ph idx="1"/>
          </p:nvPr>
        </p:nvSpPr>
        <p:spPr/>
        <p:txBody>
          <a:bodyPr/>
          <a:lstStyle/>
          <a:p>
            <a:pPr>
              <a:lnSpc>
                <a:spcPct val="80000"/>
              </a:lnSpc>
            </a:pPr>
            <a:r>
              <a:rPr lang="en-GB" sz="2400" dirty="0" smtClean="0"/>
              <a:t>Prepare the anaesthetic lubricating gel and remove end tip </a:t>
            </a:r>
          </a:p>
          <a:p>
            <a:pPr>
              <a:lnSpc>
                <a:spcPct val="80000"/>
              </a:lnSpc>
            </a:pPr>
            <a:r>
              <a:rPr lang="en-GB" sz="2400" dirty="0" smtClean="0"/>
              <a:t>Draw up the amount of sterile water to inflate the balloon</a:t>
            </a:r>
          </a:p>
          <a:p>
            <a:pPr>
              <a:lnSpc>
                <a:spcPct val="80000"/>
              </a:lnSpc>
            </a:pPr>
            <a:r>
              <a:rPr lang="en-GB" sz="2400" dirty="0" smtClean="0"/>
              <a:t>Wash hands again and put on two pairs of sterile gloves</a:t>
            </a:r>
          </a:p>
          <a:p>
            <a:pPr>
              <a:lnSpc>
                <a:spcPct val="80000"/>
              </a:lnSpc>
            </a:pPr>
            <a:r>
              <a:rPr lang="en-GB" sz="2400" dirty="0" smtClean="0"/>
              <a:t>Place the sterile dressing towel between the patients legs and over the patients thighs</a:t>
            </a:r>
          </a:p>
          <a:p>
            <a:pPr>
              <a:lnSpc>
                <a:spcPct val="80000"/>
              </a:lnSpc>
            </a:pPr>
            <a:r>
              <a:rPr lang="en-GB" sz="2400" dirty="0" smtClean="0"/>
              <a:t>Using a gauze swab and the non dominant hand retract the fore skin to expose the urethral </a:t>
            </a:r>
            <a:r>
              <a:rPr lang="en-GB" sz="2400" dirty="0" err="1" smtClean="0"/>
              <a:t>meatus</a:t>
            </a:r>
            <a:r>
              <a:rPr lang="en-GB" sz="2400" dirty="0" smtClean="0"/>
              <a:t>. </a:t>
            </a:r>
          </a:p>
          <a:p>
            <a:pPr>
              <a:lnSpc>
                <a:spcPct val="80000"/>
              </a:lnSpc>
            </a:pPr>
            <a:r>
              <a:rPr lang="en-GB" sz="2400" dirty="0" smtClean="0"/>
              <a:t>Clean the area</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235</a:t>
            </a:fld>
            <a:endParaRPr lang="en-US">
              <a:solidFill>
                <a:srgbClr val="E7DEC9">
                  <a:shade val="50000"/>
                  <a:satMod val="200000"/>
                </a:srgbClr>
              </a:solidFill>
            </a:endParaRPr>
          </a:p>
        </p:txBody>
      </p:sp>
    </p:spTree>
    <p:extLst>
      <p:ext uri="{BB962C8B-B14F-4D97-AF65-F5344CB8AC3E}">
        <p14:creationId xmlns:p14="http://schemas.microsoft.com/office/powerpoint/2010/main" val="26848735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smtClean="0"/>
              <a:t>Procedure (male) cont</a:t>
            </a:r>
            <a:endParaRPr lang="en-US" dirty="0"/>
          </a:p>
        </p:txBody>
      </p:sp>
      <p:sp>
        <p:nvSpPr>
          <p:cNvPr id="3" name="Content Placeholder 2"/>
          <p:cNvSpPr>
            <a:spLocks noGrp="1"/>
          </p:cNvSpPr>
          <p:nvPr>
            <p:ph idx="1"/>
          </p:nvPr>
        </p:nvSpPr>
        <p:spPr/>
        <p:txBody>
          <a:bodyPr/>
          <a:lstStyle/>
          <a:p>
            <a:pPr>
              <a:lnSpc>
                <a:spcPct val="80000"/>
              </a:lnSpc>
            </a:pPr>
            <a:r>
              <a:rPr lang="en-GB" sz="2400" dirty="0" smtClean="0"/>
              <a:t>using a new gauze swab for each stroke</a:t>
            </a:r>
          </a:p>
          <a:p>
            <a:pPr>
              <a:lnSpc>
                <a:spcPct val="80000"/>
              </a:lnSpc>
            </a:pPr>
            <a:r>
              <a:rPr lang="en-GB" sz="2400" dirty="0" smtClean="0"/>
              <a:t>Hold the penis at 60-90 degrees to the body</a:t>
            </a:r>
          </a:p>
          <a:p>
            <a:pPr>
              <a:lnSpc>
                <a:spcPct val="80000"/>
              </a:lnSpc>
            </a:pPr>
            <a:r>
              <a:rPr lang="en-GB" sz="2400" dirty="0" smtClean="0"/>
              <a:t>Warn the patient the anaesthetic gel may sting and instil the gel via the urethral </a:t>
            </a:r>
            <a:r>
              <a:rPr lang="en-GB" sz="2400" dirty="0" err="1" smtClean="0"/>
              <a:t>meatus</a:t>
            </a:r>
            <a:endParaRPr lang="en-GB" sz="2400" dirty="0" smtClean="0"/>
          </a:p>
          <a:p>
            <a:pPr>
              <a:lnSpc>
                <a:spcPct val="80000"/>
              </a:lnSpc>
            </a:pPr>
            <a:r>
              <a:rPr lang="en-GB" sz="2400" dirty="0" smtClean="0"/>
              <a:t>Place a finger over the </a:t>
            </a:r>
            <a:r>
              <a:rPr lang="en-GB" sz="2400" dirty="0" err="1" smtClean="0"/>
              <a:t>meatus</a:t>
            </a:r>
            <a:r>
              <a:rPr lang="en-GB" sz="2400" dirty="0" smtClean="0"/>
              <a:t> and hold penis at same angle for 5 minutes to allow the gel to work</a:t>
            </a:r>
          </a:p>
          <a:p>
            <a:pPr>
              <a:lnSpc>
                <a:spcPct val="80000"/>
              </a:lnSpc>
            </a:pPr>
            <a:r>
              <a:rPr lang="en-GB" sz="2400" dirty="0" smtClean="0"/>
              <a:t>Place the receiver holding the catheter on the sterile towel between the patients legs </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236</a:t>
            </a:fld>
            <a:endParaRPr lang="en-US">
              <a:solidFill>
                <a:srgbClr val="E7DEC9">
                  <a:shade val="50000"/>
                  <a:satMod val="200000"/>
                </a:srgbClr>
              </a:solidFill>
            </a:endParaRPr>
          </a:p>
        </p:txBody>
      </p:sp>
    </p:spTree>
    <p:extLst>
      <p:ext uri="{BB962C8B-B14F-4D97-AF65-F5344CB8AC3E}">
        <p14:creationId xmlns:p14="http://schemas.microsoft.com/office/powerpoint/2010/main" val="2241541407"/>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smtClean="0">
                <a:solidFill>
                  <a:schemeClr val="accent6"/>
                </a:solidFill>
              </a:rPr>
              <a:t>Procedure (male) cont</a:t>
            </a:r>
            <a:endParaRPr lang="en-US" dirty="0">
              <a:solidFill>
                <a:schemeClr val="accent6"/>
              </a:solidFill>
            </a:endParaRPr>
          </a:p>
        </p:txBody>
      </p:sp>
      <p:sp>
        <p:nvSpPr>
          <p:cNvPr id="3" name="Content Placeholder 2"/>
          <p:cNvSpPr>
            <a:spLocks noGrp="1"/>
          </p:cNvSpPr>
          <p:nvPr>
            <p:ph idx="1"/>
          </p:nvPr>
        </p:nvSpPr>
        <p:spPr/>
        <p:txBody>
          <a:bodyPr>
            <a:normAutofit/>
          </a:bodyPr>
          <a:lstStyle/>
          <a:p>
            <a:r>
              <a:rPr lang="en-GB" sz="2400" dirty="0" smtClean="0"/>
              <a:t>Expose the tip of the catheter by pulling off the top of the wrapper at the serrated edge</a:t>
            </a:r>
          </a:p>
          <a:p>
            <a:r>
              <a:rPr lang="en-GB" sz="2400" dirty="0" smtClean="0"/>
              <a:t>Hold the catheter so the distal end remains in the receiver</a:t>
            </a:r>
          </a:p>
          <a:p>
            <a:r>
              <a:rPr lang="en-GB" sz="2400" dirty="0" smtClean="0"/>
              <a:t>Gradually advance it out of the wrapper into the urethra until urine flows</a:t>
            </a:r>
          </a:p>
          <a:p>
            <a:r>
              <a:rPr lang="en-GB" sz="2400" dirty="0" smtClean="0"/>
              <a:t>Advance a further 5 cm, do not force the catheter</a:t>
            </a:r>
          </a:p>
          <a:p>
            <a:r>
              <a:rPr lang="en-GB" sz="2400" dirty="0" smtClean="0"/>
              <a:t>Inflate the balloon with the correct amount of water</a:t>
            </a:r>
          </a:p>
          <a:p>
            <a:r>
              <a:rPr lang="en-GB" sz="2400" dirty="0" smtClean="0"/>
              <a:t>Attach the catheter drainage bag and position so there is no pulling on the catheter</a:t>
            </a:r>
          </a:p>
          <a:p>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237</a:t>
            </a:fld>
            <a:endParaRPr lang="en-US">
              <a:solidFill>
                <a:srgbClr val="E7DEC9">
                  <a:shade val="50000"/>
                  <a:satMod val="200000"/>
                </a:srgbClr>
              </a:solidFill>
            </a:endParaRPr>
          </a:p>
        </p:txBody>
      </p:sp>
    </p:spTree>
    <p:extLst>
      <p:ext uri="{BB962C8B-B14F-4D97-AF65-F5344CB8AC3E}">
        <p14:creationId xmlns:p14="http://schemas.microsoft.com/office/powerpoint/2010/main" val="198926456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GB"/>
              <a:t>Points for consideration</a:t>
            </a:r>
          </a:p>
        </p:txBody>
      </p:sp>
      <p:sp>
        <p:nvSpPr>
          <p:cNvPr id="47107" name="Rectangle 3"/>
          <p:cNvSpPr>
            <a:spLocks noGrp="1" noChangeArrowheads="1"/>
          </p:cNvSpPr>
          <p:nvPr>
            <p:ph idx="1"/>
          </p:nvPr>
        </p:nvSpPr>
        <p:spPr/>
        <p:txBody>
          <a:bodyPr/>
          <a:lstStyle/>
          <a:p>
            <a:pPr>
              <a:buFont typeface="Wingdings" pitchFamily="2" charset="2"/>
              <a:buChar char="v"/>
            </a:pPr>
            <a:r>
              <a:rPr lang="en-GB" sz="2800" dirty="0"/>
              <a:t>Catheter valves can be used instead of urine drainage bags for bladder training purposes</a:t>
            </a:r>
          </a:p>
          <a:p>
            <a:pPr>
              <a:buFont typeface="Wingdings" pitchFamily="2" charset="2"/>
              <a:buChar char="v"/>
            </a:pPr>
            <a:r>
              <a:rPr lang="en-GB" sz="2800" dirty="0"/>
              <a:t>Catheter retention balloons should not be over filled so as to avoid urinary bypassing </a:t>
            </a:r>
          </a:p>
          <a:p>
            <a:pPr>
              <a:buFont typeface="Wingdings" pitchFamily="2" charset="2"/>
              <a:buChar char="v"/>
            </a:pPr>
            <a:r>
              <a:rPr lang="en-GB" sz="2800" dirty="0"/>
              <a:t>Leg bags can be used in mobile patients</a:t>
            </a:r>
          </a:p>
          <a:p>
            <a:pPr>
              <a:buFont typeface="Wingdings" pitchFamily="2" charset="2"/>
              <a:buChar char="v"/>
            </a:pPr>
            <a:r>
              <a:rPr lang="en-GB" sz="2800" dirty="0"/>
              <a:t>Following male catheterisation always roll the fore skin back over the </a:t>
            </a:r>
            <a:r>
              <a:rPr lang="en-GB" sz="2800" dirty="0" err="1"/>
              <a:t>glans</a:t>
            </a:r>
            <a:r>
              <a:rPr lang="en-GB" sz="2800" dirty="0"/>
              <a:t> penis to prevent a </a:t>
            </a:r>
            <a:r>
              <a:rPr lang="en-GB" sz="2800" dirty="0" err="1"/>
              <a:t>paraphimosis</a:t>
            </a:r>
            <a:r>
              <a:rPr lang="en-GB" sz="2800" dirty="0"/>
              <a:t> </a:t>
            </a:r>
            <a:r>
              <a:rPr lang="en-GB" sz="2800" dirty="0" smtClean="0"/>
              <a:t>occurring-(foreskin cannot return to its position)</a:t>
            </a:r>
            <a:endParaRPr lang="en-GB" sz="2800" dirty="0"/>
          </a:p>
          <a:p>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6197C6B6-1F69-4E57-A74E-B4B6621E00ED}" type="slidenum">
              <a:rPr lang="en-GB">
                <a:solidFill>
                  <a:srgbClr val="E7DEC9">
                    <a:shade val="50000"/>
                    <a:satMod val="200000"/>
                  </a:srgbClr>
                </a:solidFill>
              </a:rPr>
              <a:pPr/>
              <a:t>238</a:t>
            </a:fld>
            <a:endParaRPr lang="en-GB">
              <a:solidFill>
                <a:srgbClr val="E7DEC9">
                  <a:shade val="50000"/>
                  <a:satMod val="200000"/>
                </a:srgbClr>
              </a:solidFill>
            </a:endParaRPr>
          </a:p>
        </p:txBody>
      </p:sp>
    </p:spTree>
    <p:extLst>
      <p:ext uri="{BB962C8B-B14F-4D97-AF65-F5344CB8AC3E}">
        <p14:creationId xmlns:p14="http://schemas.microsoft.com/office/powerpoint/2010/main" val="461887722"/>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457200" y="152400"/>
            <a:ext cx="7239000" cy="2133600"/>
          </a:xfrm>
        </p:spPr>
        <p:txBody>
          <a:bodyPr>
            <a:normAutofit/>
          </a:bodyPr>
          <a:lstStyle/>
          <a:p>
            <a:r>
              <a:rPr lang="en-GB" sz="4000" dirty="0">
                <a:solidFill>
                  <a:srgbClr val="FF0000"/>
                </a:solidFill>
              </a:rPr>
              <a:t>Complications associated with urethral catheterisation</a:t>
            </a:r>
          </a:p>
        </p:txBody>
      </p:sp>
      <p:sp>
        <p:nvSpPr>
          <p:cNvPr id="49155" name="Rectangle 3"/>
          <p:cNvSpPr>
            <a:spLocks noGrp="1" noChangeArrowheads="1"/>
          </p:cNvSpPr>
          <p:nvPr>
            <p:ph idx="1"/>
          </p:nvPr>
        </p:nvSpPr>
        <p:spPr>
          <a:xfrm>
            <a:off x="457200" y="1905000"/>
            <a:ext cx="7239000" cy="4550736"/>
          </a:xfrm>
        </p:spPr>
        <p:txBody>
          <a:bodyPr/>
          <a:lstStyle/>
          <a:p>
            <a:endParaRPr lang="en-GB" dirty="0" smtClean="0"/>
          </a:p>
          <a:p>
            <a:r>
              <a:rPr lang="en-GB" dirty="0" smtClean="0"/>
              <a:t>Urinary </a:t>
            </a:r>
            <a:r>
              <a:rPr lang="en-GB" dirty="0"/>
              <a:t>tract </a:t>
            </a:r>
            <a:r>
              <a:rPr lang="en-GB" dirty="0" smtClean="0"/>
              <a:t>infection</a:t>
            </a:r>
          </a:p>
          <a:p>
            <a:r>
              <a:rPr lang="en-GB" dirty="0" smtClean="0"/>
              <a:t>Urethral injury</a:t>
            </a:r>
            <a:endParaRPr lang="en-GB" dirty="0"/>
          </a:p>
          <a:p>
            <a:r>
              <a:rPr lang="en-GB" dirty="0"/>
              <a:t>Encrustation and blockage</a:t>
            </a:r>
          </a:p>
          <a:p>
            <a:r>
              <a:rPr lang="en-GB" dirty="0" smtClean="0"/>
              <a:t>Bypassing –leakage of urine</a:t>
            </a:r>
            <a:endParaRPr lang="en-GB" dirty="0"/>
          </a:p>
          <a:p>
            <a:r>
              <a:rPr lang="en-GB" dirty="0"/>
              <a:t>Patient discomfort</a:t>
            </a:r>
          </a:p>
          <a:p>
            <a:pPr>
              <a:buFont typeface="Wingdings" pitchFamily="2" charset="2"/>
              <a:buNone/>
            </a:pPr>
            <a:endParaRPr lang="en-GB"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34EAEDB0-FA45-43DF-A9B4-BFF55DD1E3E2}" type="slidenum">
              <a:rPr lang="en-GB">
                <a:solidFill>
                  <a:srgbClr val="E7DEC9">
                    <a:shade val="50000"/>
                    <a:satMod val="200000"/>
                  </a:srgbClr>
                </a:solidFill>
              </a:rPr>
              <a:pPr/>
              <a:t>239</a:t>
            </a:fld>
            <a:endParaRPr lang="en-GB">
              <a:solidFill>
                <a:srgbClr val="E7DEC9">
                  <a:shade val="50000"/>
                  <a:satMod val="200000"/>
                </a:srgbClr>
              </a:solidFill>
            </a:endParaRPr>
          </a:p>
        </p:txBody>
      </p:sp>
    </p:spTree>
    <p:extLst>
      <p:ext uri="{BB962C8B-B14F-4D97-AF65-F5344CB8AC3E}">
        <p14:creationId xmlns:p14="http://schemas.microsoft.com/office/powerpoint/2010/main" val="377650754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dirty="0" smtClean="0"/>
              <a:t>Requirements cont…</a:t>
            </a:r>
            <a:endParaRPr lang="en-US" dirty="0"/>
          </a:p>
        </p:txBody>
      </p:sp>
      <p:sp>
        <p:nvSpPr>
          <p:cNvPr id="3" name="Content Placeholder 2"/>
          <p:cNvSpPr>
            <a:spLocks noGrp="1"/>
          </p:cNvSpPr>
          <p:nvPr>
            <p:ph idx="1"/>
          </p:nvPr>
        </p:nvSpPr>
        <p:spPr>
          <a:xfrm>
            <a:off x="990600" y="914400"/>
            <a:ext cx="7696200" cy="5410200"/>
          </a:xfrm>
        </p:spPr>
        <p:txBody>
          <a:bodyPr>
            <a:normAutofit fontScale="77500" lnSpcReduction="20000"/>
          </a:bodyPr>
          <a:lstStyle/>
          <a:p>
            <a:r>
              <a:rPr lang="en-US" dirty="0" smtClean="0"/>
              <a:t>20mls and 5mls syringes and needles</a:t>
            </a:r>
          </a:p>
          <a:p>
            <a:r>
              <a:rPr lang="en-US" dirty="0" smtClean="0"/>
              <a:t>Scapel</a:t>
            </a:r>
          </a:p>
          <a:p>
            <a:pPr>
              <a:buNone/>
            </a:pPr>
            <a:r>
              <a:rPr lang="en-US" dirty="0" smtClean="0"/>
              <a:t>Bottom shelf:</a:t>
            </a:r>
          </a:p>
          <a:p>
            <a:pPr>
              <a:buFont typeface="Arial" pitchFamily="34" charset="0"/>
              <a:buChar char="•"/>
            </a:pPr>
            <a:r>
              <a:rPr lang="en-US" dirty="0" smtClean="0"/>
              <a:t>2% lignocaine</a:t>
            </a:r>
          </a:p>
          <a:p>
            <a:pPr>
              <a:buFont typeface="Arial" pitchFamily="34" charset="0"/>
              <a:buChar char="•"/>
            </a:pPr>
            <a:r>
              <a:rPr lang="en-US" dirty="0" smtClean="0"/>
              <a:t>Antiseptic lotions; methylated spirit, savlon, and iodine</a:t>
            </a:r>
          </a:p>
          <a:p>
            <a:pPr>
              <a:buFont typeface="Arial" pitchFamily="34" charset="0"/>
              <a:buChar char="•"/>
            </a:pPr>
            <a:r>
              <a:rPr lang="en-US" dirty="0" smtClean="0"/>
              <a:t>Assorted sizes of syringes and needles</a:t>
            </a:r>
          </a:p>
          <a:p>
            <a:pPr>
              <a:buFont typeface="Arial" pitchFamily="34" charset="0"/>
              <a:buChar char="•"/>
            </a:pPr>
            <a:r>
              <a:rPr lang="en-US" dirty="0" smtClean="0"/>
              <a:t>Receiver</a:t>
            </a:r>
          </a:p>
          <a:p>
            <a:pPr>
              <a:buFont typeface="Arial" pitchFamily="34" charset="0"/>
              <a:buChar char="•"/>
            </a:pPr>
            <a:r>
              <a:rPr lang="en-US" dirty="0" smtClean="0"/>
              <a:t>Mackintosh and towel</a:t>
            </a:r>
          </a:p>
          <a:p>
            <a:pPr>
              <a:buFont typeface="Arial" pitchFamily="34" charset="0"/>
              <a:buChar char="•"/>
            </a:pPr>
            <a:r>
              <a:rPr lang="en-US" dirty="0" smtClean="0"/>
              <a:t>Shoulder blanket</a:t>
            </a:r>
          </a:p>
          <a:p>
            <a:pPr>
              <a:buFont typeface="Arial" pitchFamily="34" charset="0"/>
              <a:buChar char="•"/>
            </a:pPr>
            <a:r>
              <a:rPr lang="en-US" dirty="0" smtClean="0"/>
              <a:t>Sandbag</a:t>
            </a:r>
          </a:p>
          <a:p>
            <a:pPr>
              <a:buFont typeface="Arial" pitchFamily="34" charset="0"/>
              <a:buChar char="•"/>
            </a:pPr>
            <a:r>
              <a:rPr lang="en-US" dirty="0" smtClean="0"/>
              <a:t>Strapping </a:t>
            </a:r>
          </a:p>
          <a:p>
            <a:pPr>
              <a:buFont typeface="Arial" pitchFamily="34" charset="0"/>
              <a:buChar char="•"/>
            </a:pPr>
            <a:r>
              <a:rPr lang="en-US" dirty="0" smtClean="0"/>
              <a:t>Shaving tray</a:t>
            </a:r>
          </a:p>
          <a:p>
            <a:pPr>
              <a:buFont typeface="Arial" pitchFamily="34" charset="0"/>
              <a:buChar char="•"/>
            </a:pPr>
            <a:r>
              <a:rPr lang="en-US" dirty="0" smtClean="0"/>
              <a:t>collodion</a:t>
            </a:r>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24</a:t>
            </a:fld>
            <a:endParaRPr lang="en-US"/>
          </a:p>
        </p:txBody>
      </p:sp>
    </p:spTree>
    <p:extLst>
      <p:ext uri="{BB962C8B-B14F-4D97-AF65-F5344CB8AC3E}">
        <p14:creationId xmlns:p14="http://schemas.microsoft.com/office/powerpoint/2010/main" val="38020399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457200" y="0"/>
            <a:ext cx="7239000" cy="1447800"/>
          </a:xfrm>
        </p:spPr>
        <p:txBody>
          <a:bodyPr>
            <a:normAutofit/>
          </a:bodyPr>
          <a:lstStyle/>
          <a:p>
            <a:r>
              <a:rPr lang="en-GB" dirty="0">
                <a:solidFill>
                  <a:srgbClr val="92D050"/>
                </a:solidFill>
              </a:rPr>
              <a:t>Intermittent self catheterisation</a:t>
            </a:r>
          </a:p>
        </p:txBody>
      </p:sp>
      <p:sp>
        <p:nvSpPr>
          <p:cNvPr id="50179" name="Rectangle 3"/>
          <p:cNvSpPr>
            <a:spLocks noGrp="1" noChangeArrowheads="1"/>
          </p:cNvSpPr>
          <p:nvPr>
            <p:ph idx="1"/>
          </p:nvPr>
        </p:nvSpPr>
        <p:spPr>
          <a:xfrm>
            <a:off x="457200" y="1600200"/>
            <a:ext cx="7239000" cy="4855536"/>
          </a:xfrm>
        </p:spPr>
        <p:txBody>
          <a:bodyPr/>
          <a:lstStyle/>
          <a:p>
            <a:pPr>
              <a:lnSpc>
                <a:spcPct val="90000"/>
              </a:lnSpc>
              <a:buFont typeface="Wingdings" pitchFamily="2" charset="2"/>
              <a:buChar char="§"/>
            </a:pPr>
            <a:r>
              <a:rPr lang="en-GB" sz="2800" dirty="0"/>
              <a:t>This </a:t>
            </a:r>
            <a:r>
              <a:rPr lang="en-GB" sz="2800" dirty="0" smtClean="0"/>
              <a:t>refers to the periodic insertion of a catheter through the urethra to empty urine from the bladder</a:t>
            </a:r>
            <a:endParaRPr lang="en-GB" sz="2800" dirty="0"/>
          </a:p>
          <a:p>
            <a:pPr>
              <a:lnSpc>
                <a:spcPct val="90000"/>
              </a:lnSpc>
              <a:buFont typeface="Wingdings" pitchFamily="2" charset="2"/>
              <a:buChar char="§"/>
            </a:pPr>
            <a:r>
              <a:rPr lang="en-GB" sz="2800" dirty="0"/>
              <a:t>Procedure is commonly used by patients requiring </a:t>
            </a:r>
            <a:r>
              <a:rPr lang="en-GB" sz="2800" dirty="0" smtClean="0"/>
              <a:t>intravesical(to the bladder) </a:t>
            </a:r>
            <a:r>
              <a:rPr lang="en-GB" sz="2800" dirty="0"/>
              <a:t>medication instillation, or patients with </a:t>
            </a:r>
            <a:r>
              <a:rPr lang="en-GB" sz="2800" dirty="0" smtClean="0"/>
              <a:t>neurogenic(nerves) </a:t>
            </a:r>
            <a:r>
              <a:rPr lang="en-GB" sz="2800" dirty="0"/>
              <a:t>voiding problems</a:t>
            </a:r>
          </a:p>
          <a:p>
            <a:pPr>
              <a:lnSpc>
                <a:spcPct val="90000"/>
              </a:lnSpc>
              <a:buFont typeface="Wingdings" pitchFamily="2" charset="2"/>
              <a:buChar char="§"/>
            </a:pPr>
            <a:r>
              <a:rPr lang="en-GB" sz="2800" dirty="0"/>
              <a:t> Self lubricating PVC or silicone catheters are often used for the procedure</a:t>
            </a:r>
          </a:p>
          <a:p>
            <a:pPr>
              <a:lnSpc>
                <a:spcPct val="90000"/>
              </a:lnSpc>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530B54C2-E729-408D-8CCD-892942130D38}" type="slidenum">
              <a:rPr lang="en-GB">
                <a:solidFill>
                  <a:srgbClr val="E7DEC9">
                    <a:shade val="50000"/>
                    <a:satMod val="200000"/>
                  </a:srgbClr>
                </a:solidFill>
              </a:rPr>
              <a:pPr/>
              <a:t>240</a:t>
            </a:fld>
            <a:endParaRPr lang="en-GB">
              <a:solidFill>
                <a:srgbClr val="E7DEC9">
                  <a:shade val="50000"/>
                  <a:satMod val="200000"/>
                </a:srgbClr>
              </a:solidFill>
            </a:endParaRPr>
          </a:p>
        </p:txBody>
      </p:sp>
    </p:spTree>
    <p:extLst>
      <p:ext uri="{BB962C8B-B14F-4D97-AF65-F5344CB8AC3E}">
        <p14:creationId xmlns:p14="http://schemas.microsoft.com/office/powerpoint/2010/main" val="37135497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1"/>
          </p:nvPr>
        </p:nvSpPr>
        <p:spPr>
          <a:xfrm>
            <a:off x="152400" y="1066800"/>
            <a:ext cx="8534400" cy="5410200"/>
          </a:xfrm>
        </p:spPr>
        <p:txBody>
          <a:bodyPr/>
          <a:lstStyle/>
          <a:p>
            <a:r>
              <a:rPr lang="en-GB" dirty="0"/>
              <a:t>Procedure has several advantages over urethral catheterisation:</a:t>
            </a:r>
          </a:p>
          <a:p>
            <a:pPr lvl="1"/>
            <a:r>
              <a:rPr lang="en-GB" dirty="0"/>
              <a:t>Allows more patient independence </a:t>
            </a:r>
          </a:p>
          <a:p>
            <a:pPr lvl="1"/>
            <a:r>
              <a:rPr lang="en-GB" dirty="0"/>
              <a:t>Decreased impact upon patient body image</a:t>
            </a:r>
          </a:p>
          <a:p>
            <a:pPr lvl="1"/>
            <a:r>
              <a:rPr lang="en-GB" dirty="0"/>
              <a:t>Less discomfort</a:t>
            </a:r>
          </a:p>
          <a:p>
            <a:pPr lvl="1"/>
            <a:r>
              <a:rPr lang="en-GB" dirty="0"/>
              <a:t>Can allow the patient to continue with their sexual relationships</a:t>
            </a:r>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13D2205F-2D4A-47A3-9BCC-E564589076A0}" type="slidenum">
              <a:rPr lang="en-GB">
                <a:solidFill>
                  <a:srgbClr val="E7DEC9">
                    <a:shade val="50000"/>
                    <a:satMod val="200000"/>
                  </a:srgbClr>
                </a:solidFill>
              </a:rPr>
              <a:pPr/>
              <a:t>241</a:t>
            </a:fld>
            <a:endParaRPr lang="en-GB">
              <a:solidFill>
                <a:srgbClr val="E7DEC9">
                  <a:shade val="50000"/>
                  <a:satMod val="200000"/>
                </a:srgbClr>
              </a:solidFill>
            </a:endParaRPr>
          </a:p>
        </p:txBody>
      </p:sp>
    </p:spTree>
    <p:extLst>
      <p:ext uri="{BB962C8B-B14F-4D97-AF65-F5344CB8AC3E}">
        <p14:creationId xmlns:p14="http://schemas.microsoft.com/office/powerpoint/2010/main" val="3135801401"/>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GB" dirty="0">
                <a:solidFill>
                  <a:srgbClr val="7030A0"/>
                </a:solidFill>
              </a:rPr>
              <a:t>Suprapubic catheterisation</a:t>
            </a:r>
          </a:p>
        </p:txBody>
      </p:sp>
      <p:sp>
        <p:nvSpPr>
          <p:cNvPr id="52227" name="Rectangle 3"/>
          <p:cNvSpPr>
            <a:spLocks noGrp="1" noChangeArrowheads="1"/>
          </p:cNvSpPr>
          <p:nvPr>
            <p:ph idx="1"/>
          </p:nvPr>
        </p:nvSpPr>
        <p:spPr/>
        <p:txBody>
          <a:bodyPr/>
          <a:lstStyle/>
          <a:p>
            <a:r>
              <a:rPr lang="en-GB" dirty="0"/>
              <a:t>Procedure involves insertion of specially designed catheter into the bladder via the abdominal wall</a:t>
            </a:r>
          </a:p>
          <a:p>
            <a:r>
              <a:rPr lang="en-GB" dirty="0"/>
              <a:t>Procedure is performed under either local or general anaesthesia</a:t>
            </a:r>
          </a:p>
          <a:p>
            <a:pPr>
              <a:buFont typeface="Wingdings" pitchFamily="2" charset="2"/>
              <a:buNone/>
            </a:pPr>
            <a:endParaRPr lang="en-GB"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20339D94-B090-4E92-91C2-8EB3B4A4050C}" type="slidenum">
              <a:rPr lang="en-GB">
                <a:solidFill>
                  <a:srgbClr val="E7DEC9">
                    <a:shade val="50000"/>
                    <a:satMod val="200000"/>
                  </a:srgbClr>
                </a:solidFill>
              </a:rPr>
              <a:pPr/>
              <a:t>242</a:t>
            </a:fld>
            <a:endParaRPr lang="en-GB">
              <a:solidFill>
                <a:srgbClr val="E7DEC9">
                  <a:shade val="50000"/>
                  <a:satMod val="200000"/>
                </a:srgbClr>
              </a:solidFill>
            </a:endParaRPr>
          </a:p>
        </p:txBody>
      </p:sp>
    </p:spTree>
    <p:extLst>
      <p:ext uri="{BB962C8B-B14F-4D97-AF65-F5344CB8AC3E}">
        <p14:creationId xmlns:p14="http://schemas.microsoft.com/office/powerpoint/2010/main" val="86120062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GB" dirty="0">
                <a:solidFill>
                  <a:srgbClr val="FFFF00"/>
                </a:solidFill>
              </a:rPr>
              <a:t>Indications</a:t>
            </a:r>
          </a:p>
        </p:txBody>
      </p:sp>
      <p:sp>
        <p:nvSpPr>
          <p:cNvPr id="66563" name="Rectangle 3"/>
          <p:cNvSpPr>
            <a:spLocks noGrp="1" noChangeArrowheads="1"/>
          </p:cNvSpPr>
          <p:nvPr>
            <p:ph idx="1"/>
          </p:nvPr>
        </p:nvSpPr>
        <p:spPr/>
        <p:txBody>
          <a:bodyPr/>
          <a:lstStyle/>
          <a:p>
            <a:pPr>
              <a:buFont typeface="Courier New" pitchFamily="49" charset="0"/>
              <a:buChar char="o"/>
            </a:pPr>
            <a:r>
              <a:rPr lang="en-GB" sz="2800" dirty="0"/>
              <a:t>Urinary retention or voiding problems caused by prostatic obstruction or infection</a:t>
            </a:r>
          </a:p>
          <a:p>
            <a:pPr>
              <a:buFont typeface="Courier New" pitchFamily="49" charset="0"/>
              <a:buChar char="o"/>
            </a:pPr>
            <a:r>
              <a:rPr lang="en-GB" sz="2800" dirty="0"/>
              <a:t>Urethral stricture</a:t>
            </a:r>
          </a:p>
          <a:p>
            <a:pPr>
              <a:buFont typeface="Courier New" pitchFamily="49" charset="0"/>
              <a:buChar char="o"/>
            </a:pPr>
            <a:r>
              <a:rPr lang="en-GB" sz="2800" dirty="0"/>
              <a:t>When urethral catheterisation is not possible</a:t>
            </a:r>
          </a:p>
          <a:p>
            <a:pPr>
              <a:buFont typeface="Courier New" pitchFamily="49" charset="0"/>
              <a:buChar char="o"/>
            </a:pPr>
            <a:r>
              <a:rPr lang="en-GB" sz="2800" dirty="0"/>
              <a:t>If trauma present to pelvis or urinary tract</a:t>
            </a:r>
          </a:p>
          <a:p>
            <a:pPr>
              <a:buFont typeface="Courier New" pitchFamily="49" charset="0"/>
              <a:buChar char="o"/>
            </a:pPr>
            <a:r>
              <a:rPr lang="en-GB" sz="2800" dirty="0"/>
              <a:t>Patients undergoing surgery to pelvis or urinary tract</a:t>
            </a:r>
          </a:p>
          <a:p>
            <a:pPr>
              <a:buFont typeface="Wingdings" pitchFamily="2" charset="2"/>
              <a:buNone/>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7DA0E24C-A8CF-41E8-B79F-50C3AE8AEAA3}" type="slidenum">
              <a:rPr lang="en-GB">
                <a:solidFill>
                  <a:srgbClr val="E7DEC9">
                    <a:shade val="50000"/>
                    <a:satMod val="200000"/>
                  </a:srgbClr>
                </a:solidFill>
              </a:rPr>
              <a:pPr/>
              <a:t>243</a:t>
            </a:fld>
            <a:endParaRPr lang="en-GB">
              <a:solidFill>
                <a:srgbClr val="E7DEC9">
                  <a:shade val="50000"/>
                  <a:satMod val="200000"/>
                </a:srgbClr>
              </a:solidFill>
            </a:endParaRPr>
          </a:p>
        </p:txBody>
      </p:sp>
    </p:spTree>
    <p:extLst>
      <p:ext uri="{BB962C8B-B14F-4D97-AF65-F5344CB8AC3E}">
        <p14:creationId xmlns:p14="http://schemas.microsoft.com/office/powerpoint/2010/main" val="1029309069"/>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GB" dirty="0">
                <a:solidFill>
                  <a:srgbClr val="92D050"/>
                </a:solidFill>
              </a:rPr>
              <a:t>Contraindications</a:t>
            </a:r>
          </a:p>
        </p:txBody>
      </p:sp>
      <p:sp>
        <p:nvSpPr>
          <p:cNvPr id="67587" name="Rectangle 3"/>
          <p:cNvSpPr>
            <a:spLocks noGrp="1" noChangeArrowheads="1"/>
          </p:cNvSpPr>
          <p:nvPr>
            <p:ph idx="1"/>
          </p:nvPr>
        </p:nvSpPr>
        <p:spPr/>
        <p:txBody>
          <a:bodyPr/>
          <a:lstStyle/>
          <a:p>
            <a:pPr>
              <a:buFont typeface="Wingdings" pitchFamily="2" charset="2"/>
              <a:buChar char="v"/>
            </a:pPr>
            <a:r>
              <a:rPr lang="en-GB" dirty="0"/>
              <a:t>Patients with </a:t>
            </a:r>
            <a:r>
              <a:rPr lang="en-GB" dirty="0" err="1"/>
              <a:t>haematuria</a:t>
            </a:r>
            <a:endParaRPr lang="en-GB" dirty="0"/>
          </a:p>
          <a:p>
            <a:pPr>
              <a:buFont typeface="Wingdings" pitchFamily="2" charset="2"/>
              <a:buChar char="v"/>
            </a:pPr>
            <a:r>
              <a:rPr lang="en-GB" dirty="0"/>
              <a:t>Known bladder tumour</a:t>
            </a:r>
          </a:p>
          <a:p>
            <a:pPr>
              <a:buFont typeface="Wingdings" pitchFamily="2" charset="2"/>
              <a:buChar char="v"/>
            </a:pPr>
            <a:r>
              <a:rPr lang="en-GB" dirty="0"/>
              <a:t>Small fibrotic bladders</a:t>
            </a:r>
          </a:p>
          <a:p>
            <a:pPr>
              <a:buFont typeface="Wingdings" pitchFamily="2" charset="2"/>
              <a:buChar char="v"/>
            </a:pPr>
            <a:r>
              <a:rPr lang="en-GB" dirty="0"/>
              <a:t>Prosthetic devices in the lower abdomen </a:t>
            </a:r>
          </a:p>
          <a:p>
            <a:pPr>
              <a:buFont typeface="Wingdings" pitchFamily="2" charset="2"/>
              <a:buNone/>
            </a:pPr>
            <a:endParaRPr lang="en-GB"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19E4E988-8107-470C-B8A9-5CE28183064E}" type="slidenum">
              <a:rPr lang="en-GB">
                <a:solidFill>
                  <a:srgbClr val="E7DEC9">
                    <a:shade val="50000"/>
                    <a:satMod val="200000"/>
                  </a:srgbClr>
                </a:solidFill>
              </a:rPr>
              <a:pPr/>
              <a:t>244</a:t>
            </a:fld>
            <a:endParaRPr lang="en-GB">
              <a:solidFill>
                <a:srgbClr val="E7DEC9">
                  <a:shade val="50000"/>
                  <a:satMod val="200000"/>
                </a:srgbClr>
              </a:solidFill>
            </a:endParaRPr>
          </a:p>
        </p:txBody>
      </p:sp>
    </p:spTree>
    <p:extLst>
      <p:ext uri="{BB962C8B-B14F-4D97-AF65-F5344CB8AC3E}">
        <p14:creationId xmlns:p14="http://schemas.microsoft.com/office/powerpoint/2010/main" val="3917281968"/>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Risk factors of procedure</a:t>
            </a:r>
          </a:p>
        </p:txBody>
      </p:sp>
      <p:sp>
        <p:nvSpPr>
          <p:cNvPr id="68611" name="Rectangle 3"/>
          <p:cNvSpPr>
            <a:spLocks noGrp="1" noChangeArrowheads="1"/>
          </p:cNvSpPr>
          <p:nvPr>
            <p:ph idx="1"/>
          </p:nvPr>
        </p:nvSpPr>
        <p:spPr/>
        <p:txBody>
          <a:bodyPr/>
          <a:lstStyle/>
          <a:p>
            <a:pPr>
              <a:lnSpc>
                <a:spcPct val="90000"/>
              </a:lnSpc>
              <a:buFont typeface="Wingdings" pitchFamily="2" charset="2"/>
              <a:buChar char="Ø"/>
            </a:pPr>
            <a:r>
              <a:rPr lang="en-GB" sz="2800" dirty="0"/>
              <a:t>Bowel perforation/ haemorrhage at </a:t>
            </a:r>
            <a:r>
              <a:rPr lang="en-GB" sz="2800" dirty="0" err="1"/>
              <a:t>cystostomy</a:t>
            </a:r>
            <a:r>
              <a:rPr lang="en-GB" sz="2800" dirty="0"/>
              <a:t> formation</a:t>
            </a:r>
          </a:p>
          <a:p>
            <a:pPr>
              <a:lnSpc>
                <a:spcPct val="90000"/>
              </a:lnSpc>
              <a:buFont typeface="Wingdings" pitchFamily="2" charset="2"/>
              <a:buChar char="Ø"/>
            </a:pPr>
            <a:r>
              <a:rPr lang="en-GB" sz="2800" dirty="0" err="1"/>
              <a:t>Cystostomy</a:t>
            </a:r>
            <a:r>
              <a:rPr lang="en-GB" sz="2800" dirty="0"/>
              <a:t> complications, e.g. localised infection</a:t>
            </a:r>
          </a:p>
          <a:p>
            <a:pPr>
              <a:lnSpc>
                <a:spcPct val="90000"/>
              </a:lnSpc>
              <a:buFont typeface="Wingdings" pitchFamily="2" charset="2"/>
              <a:buChar char="Ø"/>
            </a:pPr>
            <a:r>
              <a:rPr lang="en-GB" sz="2800" dirty="0"/>
              <a:t>Pain, discomfort, </a:t>
            </a:r>
            <a:r>
              <a:rPr lang="en-GB" sz="2800" dirty="0" smtClean="0"/>
              <a:t>irritation</a:t>
            </a:r>
            <a:endParaRPr lang="en-GB" sz="2800" dirty="0"/>
          </a:p>
          <a:p>
            <a:pPr>
              <a:lnSpc>
                <a:spcPct val="90000"/>
              </a:lnSpc>
              <a:buFont typeface="Wingdings" pitchFamily="2" charset="2"/>
              <a:buChar char="Ø"/>
            </a:pPr>
            <a:r>
              <a:rPr lang="en-GB" sz="2800" dirty="0"/>
              <a:t>Urethral leakage especially in females</a:t>
            </a:r>
          </a:p>
          <a:p>
            <a:pPr>
              <a:lnSpc>
                <a:spcPct val="90000"/>
              </a:lnSpc>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C73F65D1-4D1D-42D2-8AAC-DCD66C5E6BAD}" type="slidenum">
              <a:rPr lang="en-GB">
                <a:solidFill>
                  <a:srgbClr val="E7DEC9">
                    <a:shade val="50000"/>
                    <a:satMod val="200000"/>
                  </a:srgbClr>
                </a:solidFill>
              </a:rPr>
              <a:pPr/>
              <a:t>245</a:t>
            </a:fld>
            <a:endParaRPr lang="en-GB">
              <a:solidFill>
                <a:srgbClr val="E7DEC9">
                  <a:shade val="50000"/>
                  <a:satMod val="200000"/>
                </a:srgbClr>
              </a:solidFill>
            </a:endParaRPr>
          </a:p>
        </p:txBody>
      </p:sp>
    </p:spTree>
    <p:extLst>
      <p:ext uri="{BB962C8B-B14F-4D97-AF65-F5344CB8AC3E}">
        <p14:creationId xmlns:p14="http://schemas.microsoft.com/office/powerpoint/2010/main" val="31110363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GB" dirty="0">
                <a:solidFill>
                  <a:srgbClr val="C00000"/>
                </a:solidFill>
              </a:rPr>
              <a:t>Procedure</a:t>
            </a:r>
          </a:p>
        </p:txBody>
      </p:sp>
      <p:sp>
        <p:nvSpPr>
          <p:cNvPr id="69635" name="Rectangle 3"/>
          <p:cNvSpPr>
            <a:spLocks noGrp="1" noChangeArrowheads="1"/>
          </p:cNvSpPr>
          <p:nvPr>
            <p:ph idx="1"/>
          </p:nvPr>
        </p:nvSpPr>
        <p:spPr/>
        <p:txBody>
          <a:bodyPr/>
          <a:lstStyle/>
          <a:p>
            <a:pPr>
              <a:lnSpc>
                <a:spcPct val="80000"/>
              </a:lnSpc>
            </a:pPr>
            <a:r>
              <a:rPr lang="en-GB" sz="2800"/>
              <a:t>Surgical procedure performed in some hospitals by urology clinical nurse specialists</a:t>
            </a:r>
          </a:p>
          <a:p>
            <a:pPr>
              <a:lnSpc>
                <a:spcPct val="80000"/>
              </a:lnSpc>
            </a:pPr>
            <a:r>
              <a:rPr lang="en-GB" sz="2800"/>
              <a:t>Local or general anaesthesia</a:t>
            </a:r>
          </a:p>
          <a:p>
            <a:pPr>
              <a:lnSpc>
                <a:spcPct val="80000"/>
              </a:lnSpc>
            </a:pPr>
            <a:r>
              <a:rPr lang="en-GB" sz="2800"/>
              <a:t>Cystostomy (surgical opening) is formed between internal bladder and external abdominal wall</a:t>
            </a:r>
          </a:p>
          <a:p>
            <a:pPr>
              <a:lnSpc>
                <a:spcPct val="80000"/>
              </a:lnSpc>
            </a:pPr>
            <a:r>
              <a:rPr lang="en-GB" sz="2800"/>
              <a:t>Specially designed self retaining catheter is inserted which forms a complete seal </a:t>
            </a:r>
          </a:p>
          <a:p>
            <a:pPr>
              <a:lnSpc>
                <a:spcPct val="80000"/>
              </a:lnSpc>
            </a:pPr>
            <a:r>
              <a:rPr lang="en-GB" sz="2800"/>
              <a:t>Catheter is connected to urine drainage bag as normal</a:t>
            </a:r>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8A9CF587-68F0-4A8C-AF88-5ABAEB7412C8}" type="slidenum">
              <a:rPr lang="en-GB">
                <a:solidFill>
                  <a:srgbClr val="E7DEC9">
                    <a:shade val="50000"/>
                    <a:satMod val="200000"/>
                  </a:srgbClr>
                </a:solidFill>
              </a:rPr>
              <a:pPr/>
              <a:t>246</a:t>
            </a:fld>
            <a:endParaRPr lang="en-GB">
              <a:solidFill>
                <a:srgbClr val="E7DEC9">
                  <a:shade val="50000"/>
                  <a:satMod val="200000"/>
                </a:srgbClr>
              </a:solidFill>
            </a:endParaRPr>
          </a:p>
        </p:txBody>
      </p:sp>
    </p:spTree>
    <p:extLst>
      <p:ext uri="{BB962C8B-B14F-4D97-AF65-F5344CB8AC3E}">
        <p14:creationId xmlns:p14="http://schemas.microsoft.com/office/powerpoint/2010/main" val="1570535413"/>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457200" y="457200"/>
            <a:ext cx="8229600" cy="819912"/>
          </a:xfrm>
        </p:spPr>
        <p:txBody>
          <a:bodyPr/>
          <a:lstStyle/>
          <a:p>
            <a:r>
              <a:rPr lang="en-GB" dirty="0">
                <a:solidFill>
                  <a:srgbClr val="FF0000"/>
                </a:solidFill>
              </a:rPr>
              <a:t>Conclusion</a:t>
            </a:r>
          </a:p>
        </p:txBody>
      </p:sp>
      <p:sp>
        <p:nvSpPr>
          <p:cNvPr id="70659" name="Rectangle 3"/>
          <p:cNvSpPr>
            <a:spLocks noGrp="1" noChangeArrowheads="1"/>
          </p:cNvSpPr>
          <p:nvPr>
            <p:ph idx="1"/>
          </p:nvPr>
        </p:nvSpPr>
        <p:spPr>
          <a:xfrm>
            <a:off x="152400" y="1219200"/>
            <a:ext cx="7924800" cy="5105400"/>
          </a:xfrm>
        </p:spPr>
        <p:txBody>
          <a:bodyPr>
            <a:normAutofit/>
          </a:bodyPr>
          <a:lstStyle/>
          <a:p>
            <a:r>
              <a:rPr lang="en-GB" sz="2800" dirty="0"/>
              <a:t>Catheterisation is a commonly performed procedure in clinical practice</a:t>
            </a:r>
          </a:p>
          <a:p>
            <a:r>
              <a:rPr lang="en-GB" sz="2800" dirty="0"/>
              <a:t>Urethral catheterisation of both male and female patients is a nursing procedure </a:t>
            </a:r>
          </a:p>
          <a:p>
            <a:r>
              <a:rPr lang="en-GB" sz="2800" dirty="0"/>
              <a:t>The nurse needs an awareness of the anatomy and physiology of the urinary system</a:t>
            </a:r>
          </a:p>
          <a:p>
            <a:r>
              <a:rPr lang="en-GB" sz="2800" dirty="0"/>
              <a:t>The steps of the procedure including the rationale and potential </a:t>
            </a:r>
            <a:r>
              <a:rPr lang="en-GB" sz="2800" dirty="0" smtClean="0"/>
              <a:t>complications</a:t>
            </a:r>
          </a:p>
          <a:p>
            <a:endParaRPr lang="en-GB" sz="2800" dirty="0" smtClean="0"/>
          </a:p>
          <a:p>
            <a:endParaRPr lang="en-GB" sz="2800" dirty="0"/>
          </a:p>
          <a:p>
            <a:pPr>
              <a:buFont typeface="Wingdings" pitchFamily="2" charset="2"/>
              <a:buNone/>
            </a:pPr>
            <a:endParaRPr lang="en-GB" sz="2800" dirty="0"/>
          </a:p>
        </p:txBody>
      </p:sp>
      <p:sp>
        <p:nvSpPr>
          <p:cNvPr id="5" name="Footer Placeholder 4"/>
          <p:cNvSpPr>
            <a:spLocks noGrp="1"/>
          </p:cNvSpPr>
          <p:nvPr>
            <p:ph type="ftr" sz="quarter" idx="11"/>
          </p:nvPr>
        </p:nvSpPr>
        <p:spPr/>
        <p:txBody>
          <a:bodyPr/>
          <a:lstStyle/>
          <a:p>
            <a:r>
              <a:rPr lang="en-GB" smtClean="0">
                <a:solidFill>
                  <a:srgbClr val="E7DEC9">
                    <a:shade val="50000"/>
                    <a:satMod val="200000"/>
                  </a:srgbClr>
                </a:solidFill>
              </a:rPr>
              <a:t>luyali etale</a:t>
            </a:r>
            <a:endParaRPr lang="en-GB">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FEC9FF29-9AFE-4024-B64C-00C6EFF8CDC9}" type="slidenum">
              <a:rPr lang="en-GB">
                <a:solidFill>
                  <a:srgbClr val="E7DEC9">
                    <a:shade val="50000"/>
                    <a:satMod val="200000"/>
                  </a:srgbClr>
                </a:solidFill>
              </a:rPr>
              <a:pPr/>
              <a:t>247</a:t>
            </a:fld>
            <a:endParaRPr lang="en-GB">
              <a:solidFill>
                <a:srgbClr val="E7DEC9">
                  <a:shade val="50000"/>
                  <a:satMod val="200000"/>
                </a:srgbClr>
              </a:solidFill>
            </a:endParaRPr>
          </a:p>
        </p:txBody>
      </p:sp>
    </p:spTree>
    <p:extLst>
      <p:ext uri="{BB962C8B-B14F-4D97-AF65-F5344CB8AC3E}">
        <p14:creationId xmlns:p14="http://schemas.microsoft.com/office/powerpoint/2010/main" val="145832197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B0F0"/>
                </a:solidFill>
              </a:rPr>
              <a:t>Conclusion</a:t>
            </a:r>
            <a:endParaRPr lang="en-US" dirty="0">
              <a:solidFill>
                <a:srgbClr val="00B0F0"/>
              </a:solidFill>
            </a:endParaRPr>
          </a:p>
        </p:txBody>
      </p:sp>
      <p:sp>
        <p:nvSpPr>
          <p:cNvPr id="3" name="Content Placeholder 2"/>
          <p:cNvSpPr>
            <a:spLocks noGrp="1"/>
          </p:cNvSpPr>
          <p:nvPr>
            <p:ph idx="1"/>
          </p:nvPr>
        </p:nvSpPr>
        <p:spPr/>
        <p:txBody>
          <a:bodyPr/>
          <a:lstStyle/>
          <a:p>
            <a:r>
              <a:rPr lang="en-GB" sz="2400" dirty="0" smtClean="0"/>
              <a:t>Patients who perform intermittent self catheterisation require good health education</a:t>
            </a:r>
          </a:p>
          <a:p>
            <a:r>
              <a:rPr lang="en-GB" sz="2400" dirty="0" smtClean="0"/>
              <a:t>The nurse needs a good awareness of the procedure to promote this health education</a:t>
            </a:r>
          </a:p>
          <a:p>
            <a:r>
              <a:rPr lang="en-GB" sz="2400" dirty="0" smtClean="0"/>
              <a:t>Suprapubic catheters may also be used but performed as a minor surgical procedure possibly by a urology clinical nurse specialist or doctor</a:t>
            </a:r>
            <a:endParaRPr lang="en-US" dirty="0"/>
          </a:p>
        </p:txBody>
      </p:sp>
      <p:sp>
        <p:nvSpPr>
          <p:cNvPr id="5" name="Footer Placeholder 4"/>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248</a:t>
            </a:fld>
            <a:endParaRPr lang="en-US">
              <a:solidFill>
                <a:srgbClr val="E7DEC9">
                  <a:shade val="50000"/>
                  <a:satMod val="200000"/>
                </a:srgbClr>
              </a:solidFill>
            </a:endParaRPr>
          </a:p>
        </p:txBody>
      </p:sp>
    </p:spTree>
    <p:extLst>
      <p:ext uri="{BB962C8B-B14F-4D97-AF65-F5344CB8AC3E}">
        <p14:creationId xmlns:p14="http://schemas.microsoft.com/office/powerpoint/2010/main" val="135001818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smtClean="0"/>
          </a:p>
        </p:txBody>
      </p:sp>
    </p:spTree>
    <p:extLst>
      <p:ext uri="{BB962C8B-B14F-4D97-AF65-F5344CB8AC3E}">
        <p14:creationId xmlns:p14="http://schemas.microsoft.com/office/powerpoint/2010/main" val="3182254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620000" cy="609600"/>
          </a:xfrm>
        </p:spPr>
        <p:txBody>
          <a:bodyPr>
            <a:normAutofit fontScale="90000"/>
          </a:bodyPr>
          <a:lstStyle/>
          <a:p>
            <a:r>
              <a:rPr lang="en-US" b="1" i="1" dirty="0" smtClean="0"/>
              <a:t/>
            </a:r>
            <a:br>
              <a:rPr lang="en-US" b="1" i="1" dirty="0" smtClean="0"/>
            </a:br>
            <a:r>
              <a:rPr lang="en-US" b="1" i="1" dirty="0" smtClean="0"/>
              <a:t>Steps</a:t>
            </a:r>
            <a:r>
              <a:rPr lang="en-US" b="1" i="1" dirty="0"/>
              <a:t/>
            </a:r>
            <a:br>
              <a:rPr lang="en-US" b="1" i="1" dirty="0"/>
            </a:br>
            <a:endParaRPr lang="en-US" dirty="0"/>
          </a:p>
        </p:txBody>
      </p:sp>
      <p:sp>
        <p:nvSpPr>
          <p:cNvPr id="3" name="Content Placeholder 2"/>
          <p:cNvSpPr>
            <a:spLocks noGrp="1"/>
          </p:cNvSpPr>
          <p:nvPr>
            <p:ph idx="1"/>
          </p:nvPr>
        </p:nvSpPr>
        <p:spPr>
          <a:xfrm>
            <a:off x="990600" y="1219200"/>
            <a:ext cx="7696200" cy="5105400"/>
          </a:xfrm>
        </p:spPr>
        <p:txBody>
          <a:bodyPr>
            <a:normAutofit fontScale="92500" lnSpcReduction="20000"/>
          </a:bodyPr>
          <a:lstStyle/>
          <a:p>
            <a:pPr>
              <a:buFont typeface="Wingdings" pitchFamily="2" charset="2"/>
              <a:buChar char="§"/>
            </a:pPr>
            <a:r>
              <a:rPr lang="en-US" dirty="0" smtClean="0"/>
              <a:t>Explain the procedure to the patient</a:t>
            </a:r>
          </a:p>
          <a:p>
            <a:pPr>
              <a:buFont typeface="Wingdings" pitchFamily="2" charset="2"/>
              <a:buChar char="§"/>
            </a:pPr>
            <a:r>
              <a:rPr lang="en-US" dirty="0" smtClean="0"/>
              <a:t>Place the patient in prone position and place a sandbag under the abdomen</a:t>
            </a:r>
          </a:p>
          <a:p>
            <a:pPr>
              <a:buFont typeface="Wingdings" pitchFamily="2" charset="2"/>
              <a:buChar char="§"/>
            </a:pPr>
            <a:r>
              <a:rPr lang="en-US" dirty="0" smtClean="0"/>
              <a:t>Fold down the bed clothes and expose the lumbar region</a:t>
            </a:r>
          </a:p>
          <a:p>
            <a:pPr>
              <a:buFont typeface="Wingdings" pitchFamily="2" charset="2"/>
              <a:buChar char="§"/>
            </a:pPr>
            <a:r>
              <a:rPr lang="en-US" dirty="0" smtClean="0"/>
              <a:t>Cover patient with shoulder blanket</a:t>
            </a:r>
          </a:p>
          <a:p>
            <a:pPr>
              <a:buFont typeface="Wingdings" pitchFamily="2" charset="2"/>
              <a:buChar char="§"/>
            </a:pPr>
            <a:r>
              <a:rPr lang="en-US" dirty="0" smtClean="0"/>
              <a:t>Protect the bed clothes with mackintosh and towel</a:t>
            </a:r>
          </a:p>
          <a:p>
            <a:pPr>
              <a:buFont typeface="Wingdings" pitchFamily="2" charset="2"/>
              <a:buChar char="§"/>
            </a:pPr>
            <a:r>
              <a:rPr lang="en-US" dirty="0" smtClean="0"/>
              <a:t>Wash hands</a:t>
            </a:r>
          </a:p>
          <a:p>
            <a:pPr>
              <a:buFont typeface="Wingdings" pitchFamily="2" charset="2"/>
              <a:buChar char="§"/>
            </a:pPr>
            <a:r>
              <a:rPr lang="en-US" dirty="0" smtClean="0"/>
              <a:t>Assist as required</a:t>
            </a:r>
          </a:p>
          <a:p>
            <a:pPr>
              <a:buFont typeface="Wingdings" pitchFamily="2" charset="2"/>
              <a:buChar char="§"/>
            </a:pPr>
            <a:r>
              <a:rPr lang="en-US" dirty="0" smtClean="0"/>
              <a:t>Skin is cleaned with antiseptic </a:t>
            </a:r>
          </a:p>
          <a:p>
            <a:pPr>
              <a:buNone/>
            </a:pP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25</a:t>
            </a:fld>
            <a:endParaRPr lang="en-US"/>
          </a:p>
        </p:txBody>
      </p:sp>
    </p:spTree>
    <p:extLst>
      <p:ext uri="{BB962C8B-B14F-4D97-AF65-F5344CB8AC3E}">
        <p14:creationId xmlns:p14="http://schemas.microsoft.com/office/powerpoint/2010/main" val="65598102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endParaRPr lang="en-US" dirty="0" smtClean="0"/>
          </a:p>
        </p:txBody>
      </p:sp>
    </p:spTree>
    <p:extLst>
      <p:ext uri="{BB962C8B-B14F-4D97-AF65-F5344CB8AC3E}">
        <p14:creationId xmlns:p14="http://schemas.microsoft.com/office/powerpoint/2010/main" val="41804703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81000"/>
            <a:ext cx="7696200" cy="609600"/>
          </a:xfrm>
        </p:spPr>
        <p:txBody>
          <a:bodyPr>
            <a:normAutofit fontScale="90000"/>
          </a:bodyPr>
          <a:lstStyle/>
          <a:p>
            <a:r>
              <a:rPr lang="en-US" dirty="0" smtClean="0"/>
              <a:t>Procedure </a:t>
            </a:r>
            <a:endParaRPr lang="en-US" dirty="0"/>
          </a:p>
        </p:txBody>
      </p:sp>
      <p:sp>
        <p:nvSpPr>
          <p:cNvPr id="3" name="Content Placeholder 2"/>
          <p:cNvSpPr>
            <a:spLocks noGrp="1"/>
          </p:cNvSpPr>
          <p:nvPr>
            <p:ph idx="1"/>
          </p:nvPr>
        </p:nvSpPr>
        <p:spPr>
          <a:xfrm>
            <a:off x="1219200" y="1219200"/>
            <a:ext cx="7467600" cy="5486400"/>
          </a:xfrm>
        </p:spPr>
        <p:txBody>
          <a:bodyPr>
            <a:normAutofit fontScale="85000" lnSpcReduction="20000"/>
          </a:bodyPr>
          <a:lstStyle/>
          <a:p>
            <a:r>
              <a:rPr lang="en-US" dirty="0" smtClean="0"/>
              <a:t>The skin at the biopsy site is infiltrated with a local anaesthetic</a:t>
            </a:r>
          </a:p>
          <a:p>
            <a:r>
              <a:rPr lang="en-US" dirty="0" smtClean="0"/>
              <a:t>The biopsy needle is introduced just inside the renal capsule of the outer quadrant of the kidney</a:t>
            </a:r>
          </a:p>
          <a:p>
            <a:r>
              <a:rPr lang="en-US" dirty="0" smtClean="0"/>
              <a:t>The location of the needle may be confirmed by fluoroscopy or by ultra sound, in which case a special probe is used</a:t>
            </a:r>
          </a:p>
          <a:p>
            <a:r>
              <a:rPr lang="en-US" dirty="0" smtClean="0"/>
              <a:t>With open biopsy, a small incision is made over the kidney allowing direct visualization .</a:t>
            </a:r>
          </a:p>
          <a:p>
            <a:r>
              <a:rPr lang="en-US" dirty="0" smtClean="0"/>
              <a:t>Preparation of open biopsy is similar to that of any major abdominal surgery</a:t>
            </a:r>
          </a:p>
          <a:p>
            <a:r>
              <a:rPr lang="en-US" dirty="0" smtClean="0"/>
              <a:t>The doctor withdraws the biopsy needle and the specimen is placed in the jar</a:t>
            </a:r>
          </a:p>
          <a:p>
            <a:r>
              <a:rPr lang="en-US" dirty="0" smtClean="0"/>
              <a:t>A very firm dressing is then applied over the puncture site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26</a:t>
            </a:fld>
            <a:endParaRPr lang="en-US"/>
          </a:p>
        </p:txBody>
      </p:sp>
    </p:spTree>
    <p:extLst>
      <p:ext uri="{BB962C8B-B14F-4D97-AF65-F5344CB8AC3E}">
        <p14:creationId xmlns:p14="http://schemas.microsoft.com/office/powerpoint/2010/main" val="8848182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09600"/>
          </a:xfrm>
        </p:spPr>
        <p:txBody>
          <a:bodyPr>
            <a:normAutofit fontScale="90000"/>
          </a:bodyPr>
          <a:lstStyle/>
          <a:p>
            <a:r>
              <a:rPr lang="en-US" dirty="0" smtClean="0"/>
              <a:t>Nursing care</a:t>
            </a:r>
            <a:endParaRPr lang="en-US" dirty="0"/>
          </a:p>
        </p:txBody>
      </p:sp>
      <p:sp>
        <p:nvSpPr>
          <p:cNvPr id="3" name="Content Placeholder 2"/>
          <p:cNvSpPr>
            <a:spLocks noGrp="1"/>
          </p:cNvSpPr>
          <p:nvPr>
            <p:ph idx="1"/>
          </p:nvPr>
        </p:nvSpPr>
        <p:spPr>
          <a:xfrm>
            <a:off x="990600" y="990600"/>
            <a:ext cx="7696200" cy="5334000"/>
          </a:xfrm>
        </p:spPr>
        <p:txBody>
          <a:bodyPr>
            <a:normAutofit fontScale="92500" lnSpcReduction="20000"/>
          </a:bodyPr>
          <a:lstStyle/>
          <a:p>
            <a:pPr>
              <a:buNone/>
            </a:pPr>
            <a:r>
              <a:rPr lang="en-US" b="1" i="1" dirty="0" smtClean="0"/>
              <a:t>Post biopsy nursing care</a:t>
            </a:r>
          </a:p>
          <a:p>
            <a:pPr>
              <a:buFont typeface="Wingdings" pitchFamily="2" charset="2"/>
              <a:buChar char="Ø"/>
            </a:pPr>
            <a:r>
              <a:rPr lang="en-US" dirty="0" smtClean="0"/>
              <a:t>Ask patient to remain in prone position for 1hr and remain on bed rest for 24hrs to minimize the risk of bleeding</a:t>
            </a:r>
          </a:p>
          <a:p>
            <a:pPr>
              <a:buFont typeface="Wingdings" pitchFamily="2" charset="2"/>
              <a:buChar char="Ø"/>
            </a:pPr>
            <a:r>
              <a:rPr lang="en-US" dirty="0" smtClean="0"/>
              <a:t>Vital signs are taken every 5-15 minutes for the first 1hr, and then with decreased frequency as indicated.</a:t>
            </a:r>
          </a:p>
          <a:p>
            <a:pPr>
              <a:buNone/>
            </a:pPr>
            <a:r>
              <a:rPr lang="en-US" b="1" dirty="0" smtClean="0"/>
              <a:t>Note;</a:t>
            </a:r>
          </a:p>
          <a:p>
            <a:r>
              <a:rPr lang="en-US" dirty="0" smtClean="0"/>
              <a:t>Kidney is a highly vascularised organ, bleeding can occur through the puncture site and collect in peri-renal space without being noticed and can lead to shock.</a:t>
            </a:r>
          </a:p>
          <a:p>
            <a:pPr>
              <a:buFont typeface="Wingdings" pitchFamily="2" charset="2"/>
              <a:buChar char="Ø"/>
            </a:pPr>
            <a:r>
              <a:rPr lang="en-US" dirty="0" smtClean="0"/>
              <a:t>A clot can form in ureters causing severe pain</a:t>
            </a:r>
          </a:p>
          <a:p>
            <a:endParaRPr lang="en-US" dirty="0" smtClean="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27</a:t>
            </a:fld>
            <a:endParaRPr lang="en-US"/>
          </a:p>
        </p:txBody>
      </p:sp>
    </p:spTree>
    <p:extLst>
      <p:ext uri="{BB962C8B-B14F-4D97-AF65-F5344CB8AC3E}">
        <p14:creationId xmlns:p14="http://schemas.microsoft.com/office/powerpoint/2010/main" val="408105498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696200" cy="609600"/>
          </a:xfrm>
        </p:spPr>
        <p:txBody>
          <a:bodyPr>
            <a:normAutofit fontScale="90000"/>
          </a:bodyPr>
          <a:lstStyle/>
          <a:p>
            <a:r>
              <a:rPr lang="en-US" dirty="0" smtClean="0"/>
              <a:t>Nursing care cont…</a:t>
            </a:r>
            <a:endParaRPr lang="en-US" dirty="0"/>
          </a:p>
        </p:txBody>
      </p:sp>
      <p:sp>
        <p:nvSpPr>
          <p:cNvPr id="3" name="Content Placeholder 2"/>
          <p:cNvSpPr>
            <a:spLocks noGrp="1"/>
          </p:cNvSpPr>
          <p:nvPr>
            <p:ph idx="1"/>
          </p:nvPr>
        </p:nvSpPr>
        <p:spPr>
          <a:xfrm>
            <a:off x="990600" y="1143000"/>
            <a:ext cx="7696200" cy="5181600"/>
          </a:xfrm>
        </p:spPr>
        <p:txBody>
          <a:bodyPr>
            <a:normAutofit fontScale="77500" lnSpcReduction="20000"/>
          </a:bodyPr>
          <a:lstStyle/>
          <a:p>
            <a:pPr>
              <a:buFont typeface="Wingdings" pitchFamily="2" charset="2"/>
              <a:buChar char="Ø"/>
            </a:pPr>
            <a:r>
              <a:rPr lang="en-US" dirty="0" smtClean="0"/>
              <a:t>Observe for any signs of shock</a:t>
            </a:r>
          </a:p>
          <a:p>
            <a:pPr>
              <a:buFont typeface="Wingdings" pitchFamily="2" charset="2"/>
              <a:buChar char="Ø"/>
            </a:pPr>
            <a:r>
              <a:rPr lang="en-US" dirty="0" smtClean="0"/>
              <a:t>Take post biopsy urine specimen for comparison with baseline</a:t>
            </a:r>
          </a:p>
          <a:p>
            <a:pPr>
              <a:buFont typeface="Wingdings" pitchFamily="2" charset="2"/>
              <a:buChar char="Ø"/>
            </a:pPr>
            <a:r>
              <a:rPr lang="en-US" dirty="0" smtClean="0"/>
              <a:t>Hb is assessed within 8hrs</a:t>
            </a:r>
          </a:p>
          <a:p>
            <a:pPr>
              <a:buFont typeface="Wingdings" pitchFamily="2" charset="2"/>
              <a:buChar char="Ø"/>
            </a:pPr>
            <a:r>
              <a:rPr lang="en-US" dirty="0" smtClean="0"/>
              <a:t>Incase of excessive bleeding;</a:t>
            </a:r>
          </a:p>
          <a:p>
            <a:pPr>
              <a:buFont typeface="Arial" pitchFamily="34" charset="0"/>
              <a:buChar char="•"/>
            </a:pPr>
            <a:r>
              <a:rPr lang="en-US" dirty="0" smtClean="0"/>
              <a:t>Blood transfusion is commenced</a:t>
            </a:r>
          </a:p>
          <a:p>
            <a:pPr>
              <a:buFont typeface="Arial" pitchFamily="34" charset="0"/>
              <a:buChar char="•"/>
            </a:pPr>
            <a:r>
              <a:rPr lang="en-US" dirty="0" smtClean="0"/>
              <a:t>Surgical intervention to control haemorrhage and drainage or’</a:t>
            </a:r>
          </a:p>
          <a:p>
            <a:pPr>
              <a:buFont typeface="Arial" pitchFamily="34" charset="0"/>
              <a:buChar char="•"/>
            </a:pPr>
            <a:r>
              <a:rPr lang="en-US" dirty="0" smtClean="0"/>
              <a:t>Nephrectomy is done</a:t>
            </a:r>
          </a:p>
          <a:p>
            <a:pPr>
              <a:buFont typeface="Wingdings" pitchFamily="2" charset="2"/>
              <a:buChar char="Ø"/>
            </a:pPr>
            <a:r>
              <a:rPr lang="en-US" dirty="0" smtClean="0"/>
              <a:t>Advise patient to avoid strenuous activity and heavy lifting for two weeks to prevent trigger of delayed hemorrhage</a:t>
            </a:r>
          </a:p>
          <a:p>
            <a:pPr>
              <a:buFont typeface="Wingdings" pitchFamily="2" charset="2"/>
              <a:buChar char="Ø"/>
            </a:pPr>
            <a:r>
              <a:rPr lang="en-US" dirty="0" smtClean="0"/>
              <a:t>Patient should report back incase of any signs or symptoms of bleeding(haematuria, fainting, dizzyness) </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28</a:t>
            </a:fld>
            <a:endParaRPr lang="en-US"/>
          </a:p>
        </p:txBody>
      </p:sp>
    </p:spTree>
    <p:extLst>
      <p:ext uri="{BB962C8B-B14F-4D97-AF65-F5344CB8AC3E}">
        <p14:creationId xmlns:p14="http://schemas.microsoft.com/office/powerpoint/2010/main" val="36763713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1524000"/>
            <a:ext cx="7406640" cy="2362200"/>
          </a:xfrm>
        </p:spPr>
        <p:txBody>
          <a:bodyPr>
            <a:normAutofit/>
          </a:bodyPr>
          <a:lstStyle/>
          <a:p>
            <a:r>
              <a:rPr lang="en-US" sz="6000" b="1" dirty="0" smtClean="0"/>
              <a:t>THORACENTESIS</a:t>
            </a:r>
            <a:endParaRPr lang="en-US" sz="6000" b="1"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29</a:t>
            </a:fld>
            <a:endParaRPr lang="en-US"/>
          </a:p>
        </p:txBody>
      </p:sp>
    </p:spTree>
    <p:extLst>
      <p:ext uri="{BB962C8B-B14F-4D97-AF65-F5344CB8AC3E}">
        <p14:creationId xmlns:p14="http://schemas.microsoft.com/office/powerpoint/2010/main" val="946255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RADIOLOGICAL EXAMINATIONS</a:t>
            </a:r>
            <a:endParaRPr lang="en-US" b="1"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dirty="0" smtClean="0"/>
              <a:t>Common x-rays: Chest , Skull, Bones </a:t>
            </a:r>
          </a:p>
          <a:p>
            <a:r>
              <a:rPr lang="en-US" dirty="0" smtClean="0"/>
              <a:t>Computer tomography (CT) scan</a:t>
            </a:r>
          </a:p>
          <a:p>
            <a:r>
              <a:rPr lang="en-US" dirty="0" smtClean="0"/>
              <a:t>Magnetic resonance imaging (MRI)</a:t>
            </a:r>
          </a:p>
          <a:p>
            <a:r>
              <a:rPr lang="en-US" dirty="0" smtClean="0"/>
              <a:t>Endoscopies: Oesophagoscopy Gastroscopy, Sigmoidoscopy, Protoscopy, Bronchoscopy, Cystoscopy, Laparascopy</a:t>
            </a:r>
            <a:endParaRPr lang="en-US" dirty="0"/>
          </a:p>
          <a:p>
            <a:pPr>
              <a:buFont typeface="Arial" pitchFamily="34" charset="0"/>
              <a:buChar char="•"/>
            </a:pPr>
            <a:r>
              <a:rPr lang="en-US" dirty="0" smtClean="0"/>
              <a:t>EEG (electroencephalography)</a:t>
            </a:r>
          </a:p>
          <a:p>
            <a:r>
              <a:rPr lang="en-US" dirty="0" smtClean="0"/>
              <a:t>ECG(electrocardiogram)</a:t>
            </a:r>
          </a:p>
          <a:p>
            <a:r>
              <a:rPr lang="en-US" dirty="0" smtClean="0"/>
              <a:t>Ultrasound </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a:t>
            </a:fld>
            <a:endParaRPr lang="en-US"/>
          </a:p>
        </p:txBody>
      </p:sp>
    </p:spTree>
    <p:extLst>
      <p:ext uri="{BB962C8B-B14F-4D97-AF65-F5344CB8AC3E}">
        <p14:creationId xmlns:p14="http://schemas.microsoft.com/office/powerpoint/2010/main" val="1234588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THORACENTESIS</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A surgical perforation of the chest wall and pleural space with a large bore needle.</a:t>
            </a:r>
          </a:p>
          <a:p>
            <a:pPr>
              <a:buNone/>
            </a:pPr>
            <a:r>
              <a:rPr lang="en-US" b="1" dirty="0" smtClean="0"/>
              <a:t>Indications</a:t>
            </a:r>
          </a:p>
          <a:p>
            <a:pPr marL="653796" indent="-571500">
              <a:buFont typeface="+mj-lt"/>
              <a:buAutoNum type="romanLcPeriod"/>
            </a:pPr>
            <a:r>
              <a:rPr lang="en-US" dirty="0" smtClean="0"/>
              <a:t>To obtain specimens for diagnostic evaluation</a:t>
            </a:r>
          </a:p>
          <a:p>
            <a:pPr marL="653796" indent="-571500">
              <a:buFont typeface="+mj-lt"/>
              <a:buAutoNum type="romanLcPeriod"/>
            </a:pPr>
            <a:r>
              <a:rPr lang="en-US" dirty="0" smtClean="0"/>
              <a:t>Instill medication to the pleural space</a:t>
            </a:r>
          </a:p>
          <a:p>
            <a:pPr marL="653796" indent="-571500">
              <a:buFont typeface="+mj-lt"/>
              <a:buAutoNum type="romanLcPeriod"/>
            </a:pPr>
            <a:r>
              <a:rPr lang="en-US" dirty="0" smtClean="0"/>
              <a:t>Remove fluid (effusion)or air from the pleural space to relive pleural pressure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30</a:t>
            </a:fld>
            <a:endParaRPr lang="en-US"/>
          </a:p>
        </p:txBody>
      </p:sp>
    </p:spTree>
    <p:extLst>
      <p:ext uri="{BB962C8B-B14F-4D97-AF65-F5344CB8AC3E}">
        <p14:creationId xmlns:p14="http://schemas.microsoft.com/office/powerpoint/2010/main" val="4132308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Specific indications</a:t>
            </a:r>
            <a:br>
              <a:rPr lang="en-US" b="1" dirty="0"/>
            </a:br>
            <a:endParaRPr lang="en-US" dirty="0"/>
          </a:p>
        </p:txBody>
      </p:sp>
      <p:sp>
        <p:nvSpPr>
          <p:cNvPr id="3" name="Content Placeholder 2"/>
          <p:cNvSpPr>
            <a:spLocks noGrp="1"/>
          </p:cNvSpPr>
          <p:nvPr>
            <p:ph idx="1"/>
          </p:nvPr>
        </p:nvSpPr>
        <p:spPr>
          <a:xfrm>
            <a:off x="1143000" y="1447800"/>
            <a:ext cx="7790688" cy="4800600"/>
          </a:xfrm>
        </p:spPr>
        <p:txBody>
          <a:bodyPr>
            <a:normAutofit fontScale="92500" lnSpcReduction="20000"/>
          </a:bodyPr>
          <a:lstStyle/>
          <a:p>
            <a:pPr marL="514350" indent="-514350">
              <a:buAutoNum type="arabicPeriod"/>
            </a:pPr>
            <a:r>
              <a:rPr lang="en-US" dirty="0" smtClean="0"/>
              <a:t>Potential diagnoses:</a:t>
            </a:r>
          </a:p>
          <a:p>
            <a:pPr marL="514350" indent="-514350"/>
            <a:r>
              <a:rPr lang="en-US" dirty="0" smtClean="0"/>
              <a:t>Transudates (heart failure, cirrhosis, nephritic syndrome)</a:t>
            </a:r>
          </a:p>
          <a:p>
            <a:pPr marL="514350" indent="-514350"/>
            <a:r>
              <a:rPr lang="en-US" dirty="0" smtClean="0"/>
              <a:t>Exudates (inflammatory, infectious, neoplastic conditions)</a:t>
            </a:r>
          </a:p>
          <a:p>
            <a:pPr marL="514350" indent="-514350"/>
            <a:r>
              <a:rPr lang="en-US" dirty="0" smtClean="0"/>
              <a:t>Empyema</a:t>
            </a:r>
          </a:p>
          <a:p>
            <a:pPr marL="514350" indent="-514350"/>
            <a:r>
              <a:rPr lang="en-US" dirty="0" smtClean="0"/>
              <a:t>Pneumonia</a:t>
            </a:r>
          </a:p>
          <a:p>
            <a:pPr marL="514350" indent="-514350"/>
            <a:r>
              <a:rPr lang="en-US" dirty="0" smtClean="0"/>
              <a:t>Blunt, crushing, or penetrating chest injuries/trauma or invasive thoracic procedures such as lung and/ or cardiac surgery.</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31</a:t>
            </a:fld>
            <a:endParaRPr lang="en-US"/>
          </a:p>
        </p:txBody>
      </p:sp>
    </p:spTree>
    <p:extLst>
      <p:ext uri="{BB962C8B-B14F-4D97-AF65-F5344CB8AC3E}">
        <p14:creationId xmlns:p14="http://schemas.microsoft.com/office/powerpoint/2010/main" val="7910824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Indications cont…</a:t>
            </a:r>
            <a:endParaRPr lang="en-US" dirty="0"/>
          </a:p>
        </p:txBody>
      </p:sp>
      <p:sp>
        <p:nvSpPr>
          <p:cNvPr id="3" name="Content Placeholder 2"/>
          <p:cNvSpPr>
            <a:spLocks noGrp="1"/>
          </p:cNvSpPr>
          <p:nvPr>
            <p:ph idx="1"/>
          </p:nvPr>
        </p:nvSpPr>
        <p:spPr/>
        <p:txBody>
          <a:bodyPr/>
          <a:lstStyle/>
          <a:p>
            <a:pPr>
              <a:buNone/>
            </a:pPr>
            <a:r>
              <a:rPr lang="en-US" dirty="0" smtClean="0"/>
              <a:t>2. Client presentation:</a:t>
            </a:r>
          </a:p>
          <a:p>
            <a:r>
              <a:rPr lang="en-US" dirty="0" smtClean="0"/>
              <a:t>Large amounts of fluid in the pleural space compress lung tissue and can cause pain, shortness of breath, cough, and other symptoms of pleural pressure.</a:t>
            </a:r>
          </a:p>
          <a:p>
            <a:r>
              <a:rPr lang="en-US" dirty="0" smtClean="0"/>
              <a:t>Decreased breath sounds , dull percussion sounds, and decreased chest wall expansion.  </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32</a:t>
            </a:fld>
            <a:endParaRPr lang="en-US"/>
          </a:p>
        </p:txBody>
      </p:sp>
    </p:spTree>
    <p:extLst>
      <p:ext uri="{BB962C8B-B14F-4D97-AF65-F5344CB8AC3E}">
        <p14:creationId xmlns:p14="http://schemas.microsoft.com/office/powerpoint/2010/main" val="335252439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Pre procedure</a:t>
            </a:r>
          </a:p>
          <a:p>
            <a:r>
              <a:rPr lang="en-US" dirty="0" smtClean="0"/>
              <a:t>Nursing actions:</a:t>
            </a:r>
          </a:p>
          <a:p>
            <a:pPr>
              <a:buFont typeface="Wingdings" pitchFamily="2" charset="2"/>
              <a:buChar char="Ø"/>
            </a:pPr>
            <a:r>
              <a:rPr lang="en-US" dirty="0" smtClean="0"/>
              <a:t>Ensure that the client has signed the informed consent.</a:t>
            </a:r>
          </a:p>
          <a:p>
            <a:pPr>
              <a:buFont typeface="Wingdings" pitchFamily="2" charset="2"/>
              <a:buChar char="Ø"/>
            </a:pPr>
            <a:r>
              <a:rPr lang="en-US" dirty="0" smtClean="0"/>
              <a:t>Gather all needed supplies.</a:t>
            </a:r>
          </a:p>
          <a:p>
            <a:pPr>
              <a:buFont typeface="Wingdings" pitchFamily="2" charset="2"/>
              <a:buChar char="Ø"/>
            </a:pPr>
            <a:r>
              <a:rPr lang="en-US" dirty="0" smtClean="0"/>
              <a:t>Obtain pre procedure x-ray as prescribed to locate pleural effusion and to determine needle insertion site.</a:t>
            </a:r>
          </a:p>
          <a:p>
            <a:pPr>
              <a:buFont typeface="Wingdings" pitchFamily="2" charset="2"/>
              <a:buChar char="Ø"/>
            </a:pPr>
            <a:r>
              <a:rPr lang="en-US" dirty="0" smtClean="0"/>
              <a:t>Position the client sitting upright with his arms and shoulders raised and supported on pillows or on an over bed table with his feet and legs well supported.</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33</a:t>
            </a:fld>
            <a:endParaRPr lang="en-US"/>
          </a:p>
        </p:txBody>
      </p:sp>
    </p:spTree>
    <p:extLst>
      <p:ext uri="{BB962C8B-B14F-4D97-AF65-F5344CB8AC3E}">
        <p14:creationId xmlns:p14="http://schemas.microsoft.com/office/powerpoint/2010/main" val="153362889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Client education.</a:t>
            </a:r>
          </a:p>
          <a:p>
            <a:pPr>
              <a:buFont typeface="Wingdings" pitchFamily="2" charset="2"/>
              <a:buChar char="Ø"/>
            </a:pPr>
            <a:r>
              <a:rPr lang="en-US" dirty="0" smtClean="0"/>
              <a:t>Instruct the client to remain absolutely still during the procedure and not to cough or talk unless instructed by the primary care provider.</a:t>
            </a:r>
          </a:p>
          <a:p>
            <a:pPr>
              <a:buNone/>
            </a:pPr>
            <a:r>
              <a:rPr lang="en-US" b="1" dirty="0" smtClean="0"/>
              <a:t>Intra procedure</a:t>
            </a:r>
          </a:p>
          <a:p>
            <a:r>
              <a:rPr lang="en-US" dirty="0" smtClean="0"/>
              <a:t>Assist in the procedure by ensuring strict surgical aseptic technique.</a:t>
            </a:r>
          </a:p>
          <a:p>
            <a:r>
              <a:rPr lang="en-US" dirty="0" smtClean="0"/>
              <a:t>Prepare the client for a feeling of pressure with the needle insertion and fluid removal.</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34</a:t>
            </a:fld>
            <a:endParaRPr lang="en-US"/>
          </a:p>
        </p:txBody>
      </p:sp>
    </p:spTree>
    <p:extLst>
      <p:ext uri="{BB962C8B-B14F-4D97-AF65-F5344CB8AC3E}">
        <p14:creationId xmlns:p14="http://schemas.microsoft.com/office/powerpoint/2010/main" val="161917815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 (intra)</a:t>
            </a:r>
            <a:endParaRPr lang="en-US" dirty="0"/>
          </a:p>
        </p:txBody>
      </p:sp>
      <p:sp>
        <p:nvSpPr>
          <p:cNvPr id="3" name="Content Placeholder 2"/>
          <p:cNvSpPr>
            <a:spLocks noGrp="1"/>
          </p:cNvSpPr>
          <p:nvPr>
            <p:ph idx="1"/>
          </p:nvPr>
        </p:nvSpPr>
        <p:spPr/>
        <p:txBody>
          <a:bodyPr>
            <a:normAutofit lnSpcReduction="10000"/>
          </a:bodyPr>
          <a:lstStyle/>
          <a:p>
            <a:r>
              <a:rPr lang="en-US" dirty="0" smtClean="0"/>
              <a:t>Monitor the client’s vital signs, skin color, and oxygen saturation throughout the procedure.</a:t>
            </a:r>
          </a:p>
          <a:p>
            <a:r>
              <a:rPr lang="en-US" dirty="0" smtClean="0"/>
              <a:t>Measure and record the amount of fluid removed from the client’s chest.</a:t>
            </a:r>
          </a:p>
          <a:p>
            <a:r>
              <a:rPr lang="en-US" dirty="0" smtClean="0"/>
              <a:t>Label the specimens at the bedside and promptly send them to the laboratory.</a:t>
            </a:r>
          </a:p>
          <a:p>
            <a:pPr>
              <a:buNone/>
            </a:pPr>
            <a:r>
              <a:rPr lang="en-US" b="1" dirty="0" smtClean="0"/>
              <a:t>NB: the amount of fluid removed is limited to 1 litre at a time to prevent cardiovascular collapse</a:t>
            </a:r>
            <a:r>
              <a:rPr lang="en-US" dirty="0" smtClean="0"/>
              <a:t>.</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35</a:t>
            </a:fld>
            <a:endParaRPr lang="en-US"/>
          </a:p>
        </p:txBody>
      </p:sp>
    </p:spTree>
    <p:extLst>
      <p:ext uri="{BB962C8B-B14F-4D97-AF65-F5344CB8AC3E}">
        <p14:creationId xmlns:p14="http://schemas.microsoft.com/office/powerpoint/2010/main" val="371365521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 cont…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Post procedure</a:t>
            </a:r>
          </a:p>
          <a:p>
            <a:r>
              <a:rPr lang="en-US" dirty="0" smtClean="0"/>
              <a:t>Apply a dressing over the puncture site and position the client on the unaffected side for one hour.</a:t>
            </a:r>
          </a:p>
          <a:p>
            <a:r>
              <a:rPr lang="en-US" dirty="0" smtClean="0"/>
              <a:t>Monitor the client’s vital signs and respiratory status hourly for the first several  hours after the procedure.</a:t>
            </a:r>
          </a:p>
          <a:p>
            <a:r>
              <a:rPr lang="en-US" dirty="0" smtClean="0"/>
              <a:t>Encourage the client to deep breathe to help in lung expansion.</a:t>
            </a:r>
          </a:p>
          <a:p>
            <a:r>
              <a:rPr lang="en-US" dirty="0" smtClean="0"/>
              <a:t>The client can resume normal activities after one hour if no signs of complications are present.</a:t>
            </a:r>
          </a:p>
          <a:p>
            <a:r>
              <a:rPr lang="en-US" dirty="0" smtClean="0"/>
              <a:t>Obtain post procedure chest x-ray (check resolutions and rule out pneumothorax) </a:t>
            </a:r>
            <a:endParaRPr lang="en-US" dirty="0"/>
          </a:p>
        </p:txBody>
      </p:sp>
      <p:sp>
        <p:nvSpPr>
          <p:cNvPr id="6" name="Footer Placeholder 5"/>
          <p:cNvSpPr>
            <a:spLocks noGrp="1"/>
          </p:cNvSpPr>
          <p:nvPr>
            <p:ph type="ftr" sz="quarter" idx="11"/>
          </p:nvPr>
        </p:nvSpPr>
        <p:spPr/>
        <p:txBody>
          <a:bodyPr/>
          <a:lstStyle/>
          <a:p>
            <a:r>
              <a:rPr lang="en-US" dirty="0" smtClean="0"/>
              <a:t>Luyali etale</a:t>
            </a:r>
            <a:endParaRPr lang="en-US" dirty="0"/>
          </a:p>
        </p:txBody>
      </p:sp>
      <p:sp>
        <p:nvSpPr>
          <p:cNvPr id="5" name="Slide Number Placeholder 4"/>
          <p:cNvSpPr>
            <a:spLocks noGrp="1"/>
          </p:cNvSpPr>
          <p:nvPr>
            <p:ph type="sldNum" sz="quarter" idx="12"/>
          </p:nvPr>
        </p:nvSpPr>
        <p:spPr/>
        <p:txBody>
          <a:bodyPr/>
          <a:lstStyle/>
          <a:p>
            <a:fld id="{E2439BCC-E378-4641-8C42-A25EE3B9F194}" type="slidenum">
              <a:rPr lang="en-US" smtClean="0"/>
              <a:pPr/>
              <a:t>36</a:t>
            </a:fld>
            <a:endParaRPr lang="en-US"/>
          </a:p>
        </p:txBody>
      </p:sp>
    </p:spTree>
    <p:extLst>
      <p:ext uri="{BB962C8B-B14F-4D97-AF65-F5344CB8AC3E}">
        <p14:creationId xmlns:p14="http://schemas.microsoft.com/office/powerpoint/2010/main" val="122393451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Complications</a:t>
            </a:r>
            <a:br>
              <a:rPr lang="en-US" b="1" dirty="0"/>
            </a:br>
            <a:endParaRPr lang="en-US" dirty="0"/>
          </a:p>
        </p:txBody>
      </p:sp>
      <p:sp>
        <p:nvSpPr>
          <p:cNvPr id="3" name="Content Placeholder 2"/>
          <p:cNvSpPr>
            <a:spLocks noGrp="1"/>
          </p:cNvSpPr>
          <p:nvPr>
            <p:ph idx="1"/>
          </p:nvPr>
        </p:nvSpPr>
        <p:spPr/>
        <p:txBody>
          <a:bodyPr/>
          <a:lstStyle/>
          <a:p>
            <a:pPr marL="653796" indent="-571500">
              <a:buFont typeface="+mj-lt"/>
              <a:buAutoNum type="romanLcPeriod"/>
            </a:pPr>
            <a:r>
              <a:rPr lang="en-US" dirty="0" smtClean="0"/>
              <a:t>Pneumothorax</a:t>
            </a:r>
          </a:p>
          <a:p>
            <a:pPr marL="653796" indent="-571500">
              <a:buFont typeface="+mj-lt"/>
              <a:buAutoNum type="romanLcPeriod"/>
            </a:pPr>
            <a:r>
              <a:rPr lang="en-US" dirty="0" smtClean="0"/>
              <a:t>Subcutaneous emphysema</a:t>
            </a:r>
          </a:p>
          <a:p>
            <a:pPr marL="653796" indent="-571500">
              <a:buFont typeface="+mj-lt"/>
              <a:buAutoNum type="romanLcPeriod"/>
            </a:pPr>
            <a:r>
              <a:rPr lang="en-US" dirty="0" smtClean="0"/>
              <a:t>Bleeding</a:t>
            </a:r>
          </a:p>
          <a:p>
            <a:pPr marL="653796" indent="-571500">
              <a:buFont typeface="+mj-lt"/>
              <a:buAutoNum type="romanLcPeriod"/>
            </a:pPr>
            <a:r>
              <a:rPr lang="en-US" dirty="0" smtClean="0"/>
              <a:t>Infection</a:t>
            </a:r>
          </a:p>
          <a:p>
            <a:pPr marL="653796" indent="-571500">
              <a:buFont typeface="+mj-lt"/>
              <a:buAutoNum type="romanLcPeriod"/>
            </a:pPr>
            <a:r>
              <a:rPr lang="en-US" dirty="0" smtClean="0"/>
              <a:t>Pulmonary oedema. (after sudden shift in mediastinal contents when large amounts of fluids are aspirated)</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37</a:t>
            </a:fld>
            <a:endParaRPr lang="en-US"/>
          </a:p>
        </p:txBody>
      </p:sp>
    </p:spTree>
    <p:extLst>
      <p:ext uri="{BB962C8B-B14F-4D97-AF65-F5344CB8AC3E}">
        <p14:creationId xmlns:p14="http://schemas.microsoft.com/office/powerpoint/2010/main" val="401813364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2992902"/>
          </a:xfrm>
        </p:spPr>
        <p:txBody>
          <a:bodyPr/>
          <a:lstStyle/>
          <a:p>
            <a:r>
              <a:rPr lang="en-US" b="1" dirty="0" smtClean="0"/>
              <a:t>Abdominal </a:t>
            </a:r>
            <a:r>
              <a:rPr lang="en-US" b="1" dirty="0"/>
              <a:t>P</a:t>
            </a:r>
            <a:r>
              <a:rPr lang="en-US" b="1" dirty="0" smtClean="0"/>
              <a:t>aracentesis</a:t>
            </a:r>
            <a:endParaRPr lang="en-US" b="1"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38</a:t>
            </a:fld>
            <a:endParaRPr lang="en-US"/>
          </a:p>
        </p:txBody>
      </p:sp>
    </p:spTree>
    <p:extLst>
      <p:ext uri="{BB962C8B-B14F-4D97-AF65-F5344CB8AC3E}">
        <p14:creationId xmlns:p14="http://schemas.microsoft.com/office/powerpoint/2010/main" val="228329281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solidFill>
                  <a:srgbClr val="FF0000"/>
                </a:solidFill>
              </a:rPr>
              <a:t>ABDOMINAL PARACENTESIS/ ABDOMINAL TAPPING</a:t>
            </a:r>
            <a:endParaRPr lang="en-US" b="1" i="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r>
              <a:rPr lang="en-US" dirty="0" smtClean="0"/>
              <a:t>This is the puncture of the abdomen and the withdrawal of fluid that has collected in the peritoneal cavity. </a:t>
            </a:r>
          </a:p>
          <a:p>
            <a:r>
              <a:rPr lang="en-US" dirty="0" smtClean="0"/>
              <a:t>The fluid build up is called </a:t>
            </a:r>
            <a:r>
              <a:rPr lang="en-US" dirty="0" err="1" smtClean="0">
                <a:solidFill>
                  <a:srgbClr val="00B0F0"/>
                </a:solidFill>
              </a:rPr>
              <a:t>ascites</a:t>
            </a:r>
            <a:endParaRPr lang="en-US" dirty="0" smtClean="0">
              <a:solidFill>
                <a:srgbClr val="00B0F0"/>
              </a:solidFill>
            </a:endParaRPr>
          </a:p>
          <a:p>
            <a:r>
              <a:rPr lang="en-US" dirty="0" smtClean="0"/>
              <a:t>It relieves abdominal pressure and obtains specimen for laboratory analysis.</a:t>
            </a:r>
          </a:p>
          <a:p>
            <a:pPr>
              <a:buNone/>
            </a:pPr>
            <a:r>
              <a:rPr lang="en-US" b="1" i="1" dirty="0" smtClean="0"/>
              <a:t>Indications </a:t>
            </a:r>
          </a:p>
          <a:p>
            <a:pPr marL="571500" indent="-571500">
              <a:buFont typeface="+mj-lt"/>
              <a:buAutoNum type="romanLcPeriod"/>
            </a:pPr>
            <a:r>
              <a:rPr lang="en-US" dirty="0" smtClean="0"/>
              <a:t>To find the cause of </a:t>
            </a:r>
            <a:r>
              <a:rPr lang="en-US" dirty="0" err="1" smtClean="0"/>
              <a:t>ascites</a:t>
            </a:r>
            <a:endParaRPr lang="en-US" dirty="0" smtClean="0"/>
          </a:p>
          <a:p>
            <a:pPr marL="571500" indent="-571500">
              <a:buFont typeface="+mj-lt"/>
              <a:buAutoNum type="romanLcPeriod"/>
            </a:pPr>
            <a:r>
              <a:rPr lang="en-US" dirty="0" smtClean="0"/>
              <a:t>To diagnose infection in peritoneal fluid</a:t>
            </a:r>
          </a:p>
          <a:p>
            <a:pPr marL="571500" indent="-571500">
              <a:buFont typeface="+mj-lt"/>
              <a:buAutoNum type="romanLcPeriod"/>
            </a:pPr>
            <a:r>
              <a:rPr lang="en-US" dirty="0" smtClean="0"/>
              <a:t>To check for certain types of cancer </a:t>
            </a:r>
            <a:r>
              <a:rPr lang="en-US" dirty="0" err="1" smtClean="0"/>
              <a:t>E.g</a:t>
            </a:r>
            <a:r>
              <a:rPr lang="en-US" dirty="0" smtClean="0"/>
              <a:t> liver cancer</a:t>
            </a:r>
          </a:p>
          <a:p>
            <a:pPr marL="571500" indent="-571500">
              <a:buFont typeface="+mj-lt"/>
              <a:buAutoNum type="romanLcPeriod"/>
            </a:pPr>
            <a:r>
              <a:rPr lang="en-US" dirty="0" smtClean="0"/>
              <a:t>To remove large amounts of fluid that causes pain or difficulty in breathing or that affects kidney or bowel(intestine) functioning.</a:t>
            </a:r>
          </a:p>
          <a:p>
            <a:pPr marL="571500" indent="-571500">
              <a:buNone/>
            </a:pPr>
            <a:endParaRPr lang="en-US" dirty="0" smtClean="0"/>
          </a:p>
          <a:p>
            <a:pPr marL="571500" indent="-571500">
              <a:buNone/>
            </a:pP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39</a:t>
            </a:fld>
            <a:endParaRPr lang="en-US"/>
          </a:p>
        </p:txBody>
      </p:sp>
    </p:spTree>
    <p:extLst>
      <p:ext uri="{BB962C8B-B14F-4D97-AF65-F5344CB8AC3E}">
        <p14:creationId xmlns:p14="http://schemas.microsoft.com/office/powerpoint/2010/main" val="35493182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i="1" dirty="0" smtClean="0">
                <a:solidFill>
                  <a:srgbClr val="FF0000"/>
                </a:solidFill>
              </a:rPr>
              <a:t>OTHERS:</a:t>
            </a:r>
            <a:r>
              <a:rPr lang="en-US" dirty="0">
                <a:solidFill>
                  <a:srgbClr val="FF0000"/>
                </a:solidFill>
              </a:rPr>
              <a:t/>
            </a:r>
            <a:br>
              <a:rPr lang="en-US" dirty="0">
                <a:solidFill>
                  <a:srgbClr val="FF0000"/>
                </a:solidFill>
              </a:rPr>
            </a:b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t>Urinary </a:t>
            </a:r>
            <a:r>
              <a:rPr lang="en-US" dirty="0"/>
              <a:t>catheterization(Male &amp; Female)</a:t>
            </a:r>
          </a:p>
          <a:p>
            <a:pPr marL="82296" indent="0">
              <a:buNone/>
            </a:pP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a:t>
            </a:fld>
            <a:endParaRPr lang="en-US"/>
          </a:p>
        </p:txBody>
      </p:sp>
    </p:spTree>
    <p:extLst>
      <p:ext uri="{BB962C8B-B14F-4D97-AF65-F5344CB8AC3E}">
        <p14:creationId xmlns:p14="http://schemas.microsoft.com/office/powerpoint/2010/main" val="2177987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contraindications</a:t>
            </a:r>
            <a:endParaRPr lang="en-US" dirty="0"/>
          </a:p>
        </p:txBody>
      </p:sp>
      <p:sp>
        <p:nvSpPr>
          <p:cNvPr id="3" name="Content Placeholder 2"/>
          <p:cNvSpPr>
            <a:spLocks noGrp="1"/>
          </p:cNvSpPr>
          <p:nvPr>
            <p:ph idx="1"/>
          </p:nvPr>
        </p:nvSpPr>
        <p:spPr/>
        <p:txBody>
          <a:bodyPr>
            <a:normAutofit lnSpcReduction="10000"/>
          </a:bodyPr>
          <a:lstStyle/>
          <a:p>
            <a:r>
              <a:rPr lang="en-US" dirty="0" smtClean="0"/>
              <a:t>Mild hematologic abnormalities do not increase the risk of bleeding</a:t>
            </a:r>
          </a:p>
          <a:p>
            <a:pPr>
              <a:buFont typeface="Wingdings" pitchFamily="2" charset="2"/>
              <a:buChar char="Ø"/>
            </a:pPr>
            <a:r>
              <a:rPr lang="en-US" dirty="0" smtClean="0"/>
              <a:t> The risk of bleeding may be increased if:</a:t>
            </a:r>
          </a:p>
          <a:p>
            <a:r>
              <a:rPr lang="en-US" dirty="0" smtClean="0"/>
              <a:t> </a:t>
            </a:r>
            <a:r>
              <a:rPr lang="en-US" dirty="0" err="1" smtClean="0"/>
              <a:t>prothrombin</a:t>
            </a:r>
            <a:r>
              <a:rPr lang="en-US" dirty="0" smtClean="0"/>
              <a:t> time&gt;21 seconds</a:t>
            </a:r>
          </a:p>
          <a:p>
            <a:r>
              <a:rPr lang="en-US" dirty="0" smtClean="0"/>
              <a:t> international normalized ratio &gt; 1.6</a:t>
            </a:r>
          </a:p>
          <a:p>
            <a:r>
              <a:rPr lang="en-US" dirty="0" smtClean="0"/>
              <a:t>platelet count&lt; 50,000 per cubic millimeter.</a:t>
            </a:r>
          </a:p>
          <a:p>
            <a:pPr>
              <a:buNone/>
            </a:pPr>
            <a:r>
              <a:rPr lang="en-US" b="1" dirty="0" smtClean="0"/>
              <a:t>Absolute contraindication is acute abdomen that requires surgery</a:t>
            </a:r>
            <a:endParaRPr lang="en-US" b="1"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40</a:t>
            </a:fld>
            <a:endParaRPr lang="en-US"/>
          </a:p>
        </p:txBody>
      </p:sp>
    </p:spTree>
    <p:extLst>
      <p:ext uri="{BB962C8B-B14F-4D97-AF65-F5344CB8AC3E}">
        <p14:creationId xmlns:p14="http://schemas.microsoft.com/office/powerpoint/2010/main" val="20186672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Relative contraindications are:</a:t>
            </a:r>
            <a:br>
              <a:rPr lang="en-US" b="1" dirty="0"/>
            </a:br>
            <a:endParaRPr lang="en-US" dirty="0"/>
          </a:p>
        </p:txBody>
      </p:sp>
      <p:sp>
        <p:nvSpPr>
          <p:cNvPr id="3" name="Content Placeholder 2"/>
          <p:cNvSpPr>
            <a:spLocks noGrp="1"/>
          </p:cNvSpPr>
          <p:nvPr>
            <p:ph idx="1"/>
          </p:nvPr>
        </p:nvSpPr>
        <p:spPr/>
        <p:txBody>
          <a:bodyPr/>
          <a:lstStyle/>
          <a:p>
            <a:pPr marL="653796" lvl="0" indent="-571500">
              <a:buFont typeface="+mj-lt"/>
              <a:buAutoNum type="romanLcPeriod"/>
            </a:pPr>
            <a:r>
              <a:rPr lang="en-US" dirty="0" smtClean="0"/>
              <a:t>Pregnancy</a:t>
            </a:r>
          </a:p>
          <a:p>
            <a:pPr marL="653796" lvl="0" indent="-571500">
              <a:buFont typeface="+mj-lt"/>
              <a:buAutoNum type="romanLcPeriod"/>
            </a:pPr>
            <a:r>
              <a:rPr lang="en-US" dirty="0" smtClean="0"/>
              <a:t>Distended urinary bladder</a:t>
            </a:r>
          </a:p>
          <a:p>
            <a:pPr marL="653796" lvl="0" indent="-571500">
              <a:buFont typeface="+mj-lt"/>
              <a:buAutoNum type="romanLcPeriod"/>
            </a:pPr>
            <a:r>
              <a:rPr lang="en-US" dirty="0" smtClean="0"/>
              <a:t>Abdominal wall cellulitis</a:t>
            </a:r>
          </a:p>
          <a:p>
            <a:pPr marL="653796" lvl="0" indent="-571500">
              <a:buFont typeface="+mj-lt"/>
              <a:buAutoNum type="romanLcPeriod"/>
            </a:pPr>
            <a:r>
              <a:rPr lang="en-US" dirty="0" smtClean="0"/>
              <a:t>Distended bowel</a:t>
            </a:r>
          </a:p>
          <a:p>
            <a:pPr marL="653796" indent="-571500">
              <a:buFont typeface="+mj-lt"/>
              <a:buAutoNum type="romanLcPeriod"/>
            </a:pPr>
            <a:r>
              <a:rPr lang="en-US" dirty="0" smtClean="0"/>
              <a:t>Intra-abdominal adhesions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41</a:t>
            </a:fld>
            <a:endParaRPr lang="en-US"/>
          </a:p>
        </p:txBody>
      </p:sp>
    </p:spTree>
    <p:extLst>
      <p:ext uri="{BB962C8B-B14F-4D97-AF65-F5344CB8AC3E}">
        <p14:creationId xmlns:p14="http://schemas.microsoft.com/office/powerpoint/2010/main" val="38188536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76200"/>
            <a:ext cx="7620000" cy="609600"/>
          </a:xfrm>
        </p:spPr>
        <p:txBody>
          <a:bodyPr>
            <a:normAutofit fontScale="90000"/>
          </a:bodyPr>
          <a:lstStyle/>
          <a:p>
            <a:r>
              <a:rPr lang="en-US" b="1" i="1" dirty="0" smtClean="0"/>
              <a:t>Preparation</a:t>
            </a:r>
            <a:endParaRPr lang="en-US" b="1" i="1" dirty="0"/>
          </a:p>
        </p:txBody>
      </p:sp>
      <p:sp>
        <p:nvSpPr>
          <p:cNvPr id="3" name="Content Placeholder 2"/>
          <p:cNvSpPr>
            <a:spLocks noGrp="1"/>
          </p:cNvSpPr>
          <p:nvPr>
            <p:ph idx="1"/>
          </p:nvPr>
        </p:nvSpPr>
        <p:spPr>
          <a:xfrm>
            <a:off x="1066800" y="838200"/>
            <a:ext cx="7620000" cy="5287963"/>
          </a:xfrm>
        </p:spPr>
        <p:txBody>
          <a:bodyPr>
            <a:normAutofit fontScale="85000" lnSpcReduction="20000"/>
          </a:bodyPr>
          <a:lstStyle/>
          <a:p>
            <a:r>
              <a:rPr lang="en-US" dirty="0" smtClean="0"/>
              <a:t>Signed consent form</a:t>
            </a:r>
          </a:p>
          <a:p>
            <a:r>
              <a:rPr lang="en-US" dirty="0" smtClean="0"/>
              <a:t>Prepare patient by providing the necessary information and instructions by offering re-assurance.</a:t>
            </a:r>
          </a:p>
          <a:p>
            <a:r>
              <a:rPr lang="en-US" dirty="0" smtClean="0"/>
              <a:t>Instruct the patient to void.</a:t>
            </a:r>
          </a:p>
          <a:p>
            <a:r>
              <a:rPr lang="en-US" dirty="0" smtClean="0"/>
              <a:t>Gather appropriate sterile equipment and collection of receptacles.</a:t>
            </a:r>
          </a:p>
          <a:p>
            <a:r>
              <a:rPr lang="en-US" dirty="0" smtClean="0"/>
              <a:t>Place the patient in upright position on the edge of the bed or in a chair with feet supported on a stool.</a:t>
            </a:r>
          </a:p>
          <a:p>
            <a:r>
              <a:rPr lang="en-US" dirty="0" smtClean="0"/>
              <a:t>If the patient is confined in bed use fowlers position.</a:t>
            </a:r>
          </a:p>
          <a:p>
            <a:r>
              <a:rPr lang="en-US" dirty="0" smtClean="0"/>
              <a:t>Place sphygmomanometer cuff around patients arm</a:t>
            </a:r>
          </a:p>
          <a:p>
            <a:pPr>
              <a:buNone/>
            </a:pPr>
            <a:endParaRPr lang="en-US" dirty="0" smtClean="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42</a:t>
            </a:fld>
            <a:endParaRPr lang="en-US"/>
          </a:p>
        </p:txBody>
      </p:sp>
    </p:spTree>
    <p:extLst>
      <p:ext uri="{BB962C8B-B14F-4D97-AF65-F5344CB8AC3E}">
        <p14:creationId xmlns:p14="http://schemas.microsoft.com/office/powerpoint/2010/main" val="32956358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t>Nursing action post procedure</a:t>
            </a:r>
            <a:endParaRPr lang="en-US" b="1" dirty="0"/>
          </a:p>
        </p:txBody>
      </p:sp>
      <p:sp>
        <p:nvSpPr>
          <p:cNvPr id="3" name="Content Placeholder 2"/>
          <p:cNvSpPr>
            <a:spLocks noGrp="1"/>
          </p:cNvSpPr>
          <p:nvPr>
            <p:ph idx="1"/>
          </p:nvPr>
        </p:nvSpPr>
        <p:spPr>
          <a:xfrm>
            <a:off x="990600" y="990600"/>
            <a:ext cx="7696200" cy="5135563"/>
          </a:xfrm>
        </p:spPr>
        <p:txBody>
          <a:bodyPr>
            <a:normAutofit lnSpcReduction="10000"/>
          </a:bodyPr>
          <a:lstStyle/>
          <a:p>
            <a:pPr>
              <a:buFont typeface="Wingdings" pitchFamily="2" charset="2"/>
              <a:buChar char="q"/>
            </a:pPr>
            <a:r>
              <a:rPr lang="en-US" dirty="0" smtClean="0"/>
              <a:t>Check rate of drainage and adjust to the required rate of flow</a:t>
            </a:r>
          </a:p>
          <a:p>
            <a:pPr>
              <a:buFont typeface="Wingdings" pitchFamily="2" charset="2"/>
              <a:buChar char="q"/>
            </a:pPr>
            <a:r>
              <a:rPr lang="en-US" dirty="0" smtClean="0"/>
              <a:t>Return patient to bed or to a comfortable sitting position</a:t>
            </a:r>
          </a:p>
          <a:p>
            <a:pPr>
              <a:buFont typeface="Wingdings" pitchFamily="2" charset="2"/>
              <a:buChar char="q"/>
            </a:pPr>
            <a:r>
              <a:rPr lang="en-US" dirty="0" smtClean="0"/>
              <a:t>Measure, describe and record the fluid collected</a:t>
            </a:r>
          </a:p>
          <a:p>
            <a:pPr>
              <a:buFont typeface="Wingdings" pitchFamily="2" charset="2"/>
              <a:buChar char="q"/>
            </a:pPr>
            <a:r>
              <a:rPr lang="en-US" dirty="0" smtClean="0"/>
              <a:t>Label samples of fluid and send them to lab</a:t>
            </a:r>
          </a:p>
          <a:p>
            <a:pPr>
              <a:buFont typeface="Wingdings" pitchFamily="2" charset="2"/>
              <a:buChar char="q"/>
            </a:pPr>
            <a:r>
              <a:rPr lang="en-US" dirty="0" smtClean="0"/>
              <a:t>Monitor vital signs every 25 minutes for 1hr, every 30 minutes for 2hrs, every hour for 2hrs and then every 4hrs</a:t>
            </a:r>
          </a:p>
          <a:p>
            <a:pPr marL="82296" indent="0">
              <a:buNone/>
            </a:pP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43</a:t>
            </a:fld>
            <a:endParaRPr lang="en-US"/>
          </a:p>
        </p:txBody>
      </p:sp>
    </p:spTree>
    <p:extLst>
      <p:ext uri="{BB962C8B-B14F-4D97-AF65-F5344CB8AC3E}">
        <p14:creationId xmlns:p14="http://schemas.microsoft.com/office/powerpoint/2010/main" val="3518510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Nursing care(post procedure)</a:t>
            </a:r>
            <a:endParaRPr lang="en-US" dirty="0"/>
          </a:p>
        </p:txBody>
      </p:sp>
      <p:sp>
        <p:nvSpPr>
          <p:cNvPr id="3" name="Content Placeholder 2"/>
          <p:cNvSpPr>
            <a:spLocks noGrp="1"/>
          </p:cNvSpPr>
          <p:nvPr>
            <p:ph idx="1"/>
          </p:nvPr>
        </p:nvSpPr>
        <p:spPr>
          <a:xfrm>
            <a:off x="1435608" y="1447800"/>
            <a:ext cx="7498080" cy="5105400"/>
          </a:xfrm>
        </p:spPr>
        <p:txBody>
          <a:bodyPr>
            <a:normAutofit fontScale="70000" lnSpcReduction="20000"/>
          </a:bodyPr>
          <a:lstStyle/>
          <a:p>
            <a:pPr marL="82296" indent="0">
              <a:lnSpc>
                <a:spcPct val="120000"/>
              </a:lnSpc>
              <a:buNone/>
            </a:pPr>
            <a:r>
              <a:rPr lang="en-US" sz="4600" b="1" dirty="0"/>
              <a:t>NOTE</a:t>
            </a:r>
            <a:r>
              <a:rPr lang="en-US" b="1" dirty="0"/>
              <a:t>: </a:t>
            </a:r>
          </a:p>
          <a:p>
            <a:pPr>
              <a:lnSpc>
                <a:spcPct val="120000"/>
              </a:lnSpc>
              <a:buFont typeface="Wingdings" pitchFamily="2" charset="2"/>
              <a:buChar char="q"/>
            </a:pPr>
            <a:r>
              <a:rPr lang="en-US" dirty="0"/>
              <a:t>BP and pulse may change as fluid shift occurs after removal of fluid.</a:t>
            </a:r>
          </a:p>
          <a:p>
            <a:pPr>
              <a:lnSpc>
                <a:spcPct val="120000"/>
              </a:lnSpc>
              <a:buFont typeface="Wingdings" pitchFamily="2" charset="2"/>
              <a:buChar char="q"/>
            </a:pPr>
            <a:r>
              <a:rPr lang="en-US" dirty="0"/>
              <a:t>An elevated temperature is a sign of infection</a:t>
            </a:r>
          </a:p>
          <a:p>
            <a:pPr>
              <a:lnSpc>
                <a:spcPct val="120000"/>
              </a:lnSpc>
              <a:buFont typeface="Wingdings" pitchFamily="2" charset="2"/>
              <a:buChar char="q"/>
            </a:pPr>
            <a:r>
              <a:rPr lang="en-US" dirty="0"/>
              <a:t>Assess for hypovolemia, electrolyte shifts, changes in mental status and encephalopathy which may occur with removal of fluid and fluid shifts and should be reported.</a:t>
            </a:r>
          </a:p>
          <a:p>
            <a:pPr>
              <a:lnSpc>
                <a:spcPct val="120000"/>
              </a:lnSpc>
              <a:buFont typeface="Wingdings" pitchFamily="2" charset="2"/>
              <a:buChar char="q"/>
            </a:pPr>
            <a:r>
              <a:rPr lang="en-US" dirty="0"/>
              <a:t>Check puncture site for leakage or bleeding , leakage of fluid may occur because of changes in abdominal pressure and may contribute to further loss of fluid if undetected</a:t>
            </a:r>
          </a:p>
          <a:p>
            <a:pPr>
              <a:lnSpc>
                <a:spcPct val="120000"/>
              </a:lnSpc>
              <a:buFont typeface="Wingdings" pitchFamily="2" charset="2"/>
              <a:buChar char="q"/>
            </a:pPr>
            <a:r>
              <a:rPr lang="en-US" dirty="0"/>
              <a:t>Leakage suggest a possible site of infection and bleeding may occur in patients with altered clotting secondary to liver disease.</a:t>
            </a:r>
          </a:p>
          <a:p>
            <a:pPr>
              <a:lnSpc>
                <a:spcPct val="120000"/>
              </a:lnSpc>
              <a:buFont typeface="Wingdings" pitchFamily="2" charset="2"/>
              <a:buChar char="q"/>
            </a:pPr>
            <a:endParaRPr lang="en-US" dirty="0"/>
          </a:p>
          <a:p>
            <a:pPr>
              <a:lnSpc>
                <a:spcPct val="120000"/>
              </a:lnSpc>
              <a:buFont typeface="Wingdings" pitchFamily="2" charset="2"/>
              <a:buChar char="q"/>
            </a:pP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44</a:t>
            </a:fld>
            <a:endParaRPr lang="en-US"/>
          </a:p>
        </p:txBody>
      </p:sp>
    </p:spTree>
    <p:extLst>
      <p:ext uri="{BB962C8B-B14F-4D97-AF65-F5344CB8AC3E}">
        <p14:creationId xmlns:p14="http://schemas.microsoft.com/office/powerpoint/2010/main" val="304626832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Nursing care cont (post)…</a:t>
            </a:r>
            <a:endParaRPr lang="en-US" dirty="0"/>
          </a:p>
        </p:txBody>
      </p:sp>
      <p:sp>
        <p:nvSpPr>
          <p:cNvPr id="3" name="Content Placeholder 2"/>
          <p:cNvSpPr>
            <a:spLocks noGrp="1"/>
          </p:cNvSpPr>
          <p:nvPr>
            <p:ph idx="1"/>
          </p:nvPr>
        </p:nvSpPr>
        <p:spPr/>
        <p:txBody>
          <a:bodyPr/>
          <a:lstStyle/>
          <a:p>
            <a:pPr>
              <a:buNone/>
            </a:pPr>
            <a:r>
              <a:rPr lang="en-US" dirty="0" smtClean="0"/>
              <a:t>Provide patient teaching regarding:</a:t>
            </a:r>
          </a:p>
          <a:p>
            <a:pPr marL="653796" indent="-571500">
              <a:buFont typeface="+mj-lt"/>
              <a:buAutoNum type="romanLcPeriod"/>
            </a:pPr>
            <a:r>
              <a:rPr lang="en-US" dirty="0"/>
              <a:t>N</a:t>
            </a:r>
            <a:r>
              <a:rPr lang="en-US" dirty="0" smtClean="0"/>
              <a:t>eed to monitor for bleeding or excessive drainage from puncture site.</a:t>
            </a:r>
          </a:p>
          <a:p>
            <a:pPr marL="653796" indent="-571500">
              <a:buFont typeface="+mj-lt"/>
              <a:buAutoNum type="romanLcPeriod"/>
            </a:pPr>
            <a:r>
              <a:rPr lang="en-US" dirty="0" smtClean="0"/>
              <a:t>Importance of avoiding heavy lifting or straining.</a:t>
            </a:r>
          </a:p>
          <a:p>
            <a:pPr marL="653796" indent="-571500">
              <a:buFont typeface="+mj-lt"/>
              <a:buAutoNum type="romanLcPeriod"/>
            </a:pPr>
            <a:r>
              <a:rPr lang="en-US" dirty="0" smtClean="0"/>
              <a:t>Need to change position slowly </a:t>
            </a:r>
          </a:p>
          <a:p>
            <a:pPr marL="653796" indent="-571500">
              <a:buFont typeface="+mj-lt"/>
              <a:buAutoNum type="romanLcPeriod"/>
            </a:pPr>
            <a:r>
              <a:rPr lang="en-US" dirty="0" smtClean="0"/>
              <a:t>Frequency of monitoring for fever </a:t>
            </a:r>
            <a:endParaRPr lang="en-US" dirty="0"/>
          </a:p>
        </p:txBody>
      </p:sp>
      <p:sp>
        <p:nvSpPr>
          <p:cNvPr id="7" name="Footer Placeholder 6"/>
          <p:cNvSpPr>
            <a:spLocks noGrp="1"/>
          </p:cNvSpPr>
          <p:nvPr>
            <p:ph type="ftr" sz="quarter" idx="11"/>
          </p:nvPr>
        </p:nvSpPr>
        <p:spPr/>
        <p:txBody>
          <a:bodyPr/>
          <a:lstStyle/>
          <a:p>
            <a:r>
              <a:rPr lang="en-US" smtClean="0"/>
              <a:t>luyali etale</a:t>
            </a:r>
            <a:endParaRPr lang="en-US"/>
          </a:p>
        </p:txBody>
      </p:sp>
      <p:sp>
        <p:nvSpPr>
          <p:cNvPr id="6" name="Slide Number Placeholder 5"/>
          <p:cNvSpPr>
            <a:spLocks noGrp="1"/>
          </p:cNvSpPr>
          <p:nvPr>
            <p:ph type="sldNum" sz="quarter" idx="12"/>
          </p:nvPr>
        </p:nvSpPr>
        <p:spPr/>
        <p:txBody>
          <a:bodyPr/>
          <a:lstStyle/>
          <a:p>
            <a:fld id="{E2439BCC-E378-4641-8C42-A25EE3B9F194}" type="slidenum">
              <a:rPr lang="en-US" smtClean="0"/>
              <a:pPr/>
              <a:t>45</a:t>
            </a:fld>
            <a:endParaRPr lang="en-US"/>
          </a:p>
        </p:txBody>
      </p:sp>
    </p:spTree>
    <p:extLst>
      <p:ext uri="{BB962C8B-B14F-4D97-AF65-F5344CB8AC3E}">
        <p14:creationId xmlns:p14="http://schemas.microsoft.com/office/powerpoint/2010/main" val="179745560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Ascitic fluid analysis</a:t>
            </a:r>
            <a:br>
              <a:rPr lang="en-US" b="1" dirty="0"/>
            </a:br>
            <a:endParaRPr lang="en-US" dirty="0"/>
          </a:p>
        </p:txBody>
      </p:sp>
      <p:sp>
        <p:nvSpPr>
          <p:cNvPr id="3" name="Content Placeholder 2"/>
          <p:cNvSpPr>
            <a:spLocks noGrp="1"/>
          </p:cNvSpPr>
          <p:nvPr>
            <p:ph idx="1"/>
          </p:nvPr>
        </p:nvSpPr>
        <p:spPr/>
        <p:txBody>
          <a:bodyPr/>
          <a:lstStyle/>
          <a:p>
            <a:r>
              <a:rPr lang="en-US" dirty="0" smtClean="0"/>
              <a:t>The serum-ascites albumin gradient can help determine the cause of the ascites. </a:t>
            </a:r>
          </a:p>
          <a:p>
            <a:r>
              <a:rPr lang="en-US" dirty="0" smtClean="0"/>
              <a:t>The ascitic white blood cell count can help determine if the ascites is infected.</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46</a:t>
            </a:fld>
            <a:endParaRPr lang="en-US"/>
          </a:p>
        </p:txBody>
      </p:sp>
    </p:spTree>
    <p:extLst>
      <p:ext uri="{BB962C8B-B14F-4D97-AF65-F5344CB8AC3E}">
        <p14:creationId xmlns:p14="http://schemas.microsoft.com/office/powerpoint/2010/main" val="81405619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Lumbar puncture</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47</a:t>
            </a:fld>
            <a:endParaRPr lang="en-US"/>
          </a:p>
        </p:txBody>
      </p:sp>
    </p:spTree>
    <p:extLst>
      <p:ext uri="{BB962C8B-B14F-4D97-AF65-F5344CB8AC3E}">
        <p14:creationId xmlns:p14="http://schemas.microsoft.com/office/powerpoint/2010/main" val="41434989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LUMBAR PUNCTURE(SPINAL TAP)</a:t>
            </a:r>
            <a:endParaRPr lang="en-US" b="1" dirty="0">
              <a:solidFill>
                <a:srgbClr val="FF0000"/>
              </a:solidFill>
            </a:endParaRPr>
          </a:p>
        </p:txBody>
      </p:sp>
      <p:sp>
        <p:nvSpPr>
          <p:cNvPr id="3" name="Content Placeholder 2"/>
          <p:cNvSpPr>
            <a:spLocks noGrp="1"/>
          </p:cNvSpPr>
          <p:nvPr>
            <p:ph idx="1"/>
          </p:nvPr>
        </p:nvSpPr>
        <p:spPr/>
        <p:txBody>
          <a:bodyPr>
            <a:normAutofit fontScale="92500"/>
          </a:bodyPr>
          <a:lstStyle/>
          <a:p>
            <a:r>
              <a:rPr lang="en-US" dirty="0" smtClean="0">
                <a:solidFill>
                  <a:srgbClr val="002060"/>
                </a:solidFill>
              </a:rPr>
              <a:t>Procedure performed to obtain information about cerebrospinal fluid(CSF).</a:t>
            </a:r>
          </a:p>
          <a:p>
            <a:r>
              <a:rPr lang="en-US" dirty="0" smtClean="0">
                <a:solidFill>
                  <a:srgbClr val="002060"/>
                </a:solidFill>
              </a:rPr>
              <a:t>It can be diagnostic (to rule out bacterial meningitis or subarachnoid hemorrhage) or therapeutic(E.g. treatment of pseudo tumor cerebri by relieving increased intracranial pressure)</a:t>
            </a:r>
          </a:p>
          <a:p>
            <a:r>
              <a:rPr lang="en-US" dirty="0" smtClean="0">
                <a:solidFill>
                  <a:srgbClr val="002060"/>
                </a:solidFill>
              </a:rPr>
              <a:t>The needle is inserted into the subarachnoid space between L3 and L4 or L4 and L5</a:t>
            </a:r>
          </a:p>
          <a:p>
            <a:pPr>
              <a:buNone/>
            </a:pPr>
            <a:endParaRPr lang="en-US" dirty="0" smtClean="0">
              <a:solidFill>
                <a:srgbClr val="002060"/>
              </a:solidFill>
            </a:endParaRPr>
          </a:p>
          <a:p>
            <a:pPr>
              <a:buNone/>
            </a:pPr>
            <a:endParaRPr lang="en-US" dirty="0">
              <a:solidFill>
                <a:srgbClr val="002060"/>
              </a:solidFill>
            </a:endParaRPr>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48</a:t>
            </a:fld>
            <a:endParaRPr lang="en-US"/>
          </a:p>
        </p:txBody>
      </p:sp>
    </p:spTree>
    <p:extLst>
      <p:ext uri="{BB962C8B-B14F-4D97-AF65-F5344CB8AC3E}">
        <p14:creationId xmlns:p14="http://schemas.microsoft.com/office/powerpoint/2010/main" val="141142712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Indications</a:t>
            </a:r>
            <a:r>
              <a:rPr lang="en-US" b="1" dirty="0"/>
              <a:t/>
            </a:r>
            <a:br>
              <a:rPr lang="en-US" b="1" dirty="0"/>
            </a:br>
            <a:endParaRPr lang="en-US" dirty="0"/>
          </a:p>
        </p:txBody>
      </p:sp>
      <p:sp>
        <p:nvSpPr>
          <p:cNvPr id="3" name="Content Placeholder 2"/>
          <p:cNvSpPr>
            <a:spLocks noGrp="1"/>
          </p:cNvSpPr>
          <p:nvPr>
            <p:ph idx="1"/>
          </p:nvPr>
        </p:nvSpPr>
        <p:spPr/>
        <p:txBody>
          <a:bodyPr/>
          <a:lstStyle/>
          <a:p>
            <a:pPr lvl="0"/>
            <a:r>
              <a:rPr lang="en-US" dirty="0" smtClean="0"/>
              <a:t>Suspicion of meningitis </a:t>
            </a:r>
          </a:p>
          <a:p>
            <a:pPr lvl="0"/>
            <a:r>
              <a:rPr lang="en-US" dirty="0" smtClean="0"/>
              <a:t>Suspicion of subarachnoid hemorrhage</a:t>
            </a:r>
          </a:p>
          <a:p>
            <a:pPr lvl="0"/>
            <a:r>
              <a:rPr lang="en-US" dirty="0" smtClean="0"/>
              <a:t>Suspicion of central nervous system diseases such as  Guillain-Barre syndrome</a:t>
            </a:r>
            <a:r>
              <a:rPr lang="en-US" baseline="30000" dirty="0" smtClean="0"/>
              <a:t> </a:t>
            </a:r>
            <a:r>
              <a:rPr lang="en-US" dirty="0" smtClean="0"/>
              <a:t>and carcinomatous meningitis</a:t>
            </a:r>
          </a:p>
          <a:p>
            <a:r>
              <a:rPr lang="en-US" dirty="0" smtClean="0"/>
              <a:t>Therapeutic relief of pseudotumour cerebri</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49</a:t>
            </a:fld>
            <a:endParaRPr lang="en-US"/>
          </a:p>
        </p:txBody>
      </p:sp>
    </p:spTree>
    <p:extLst>
      <p:ext uri="{BB962C8B-B14F-4D97-AF65-F5344CB8AC3E}">
        <p14:creationId xmlns:p14="http://schemas.microsoft.com/office/powerpoint/2010/main" val="23196139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685800"/>
          </a:xfrm>
        </p:spPr>
        <p:txBody>
          <a:bodyPr>
            <a:normAutofit fontScale="90000"/>
          </a:bodyPr>
          <a:lstStyle/>
          <a:p>
            <a:r>
              <a:rPr lang="en-US" dirty="0" smtClean="0"/>
              <a:t>Specific objectives:</a:t>
            </a:r>
            <a:endParaRPr lang="en-US" dirty="0"/>
          </a:p>
        </p:txBody>
      </p:sp>
      <p:sp>
        <p:nvSpPr>
          <p:cNvPr id="3" name="Content Placeholder 2"/>
          <p:cNvSpPr>
            <a:spLocks noGrp="1"/>
          </p:cNvSpPr>
          <p:nvPr>
            <p:ph idx="1"/>
          </p:nvPr>
        </p:nvSpPr>
        <p:spPr>
          <a:xfrm>
            <a:off x="1143000" y="1143000"/>
            <a:ext cx="7543800" cy="5181600"/>
          </a:xfrm>
        </p:spPr>
        <p:txBody>
          <a:bodyPr>
            <a:normAutofit fontScale="92500" lnSpcReduction="20000"/>
          </a:bodyPr>
          <a:lstStyle/>
          <a:p>
            <a:pPr>
              <a:buNone/>
            </a:pPr>
            <a:r>
              <a:rPr lang="en-US" dirty="0" smtClean="0"/>
              <a:t>By the end of the course the student will be able to:</a:t>
            </a:r>
          </a:p>
          <a:p>
            <a:r>
              <a:rPr lang="en-US" dirty="0" smtClean="0"/>
              <a:t>Describe the various aseptic nursing procedures</a:t>
            </a:r>
          </a:p>
          <a:p>
            <a:pPr>
              <a:buNone/>
            </a:pPr>
            <a:endParaRPr lang="en-US" dirty="0" smtClean="0"/>
          </a:p>
          <a:p>
            <a:r>
              <a:rPr lang="en-US" dirty="0" smtClean="0"/>
              <a:t>Describe the nursing management before, during and after the procedure</a:t>
            </a:r>
          </a:p>
          <a:p>
            <a:pPr>
              <a:buNone/>
            </a:pPr>
            <a:endParaRPr lang="en-US" dirty="0" smtClean="0"/>
          </a:p>
          <a:p>
            <a:r>
              <a:rPr lang="en-US" dirty="0" smtClean="0"/>
              <a:t>Demonstrate ideal nursing skills involved in the care of the patient during and after the procedures</a:t>
            </a:r>
          </a:p>
          <a:p>
            <a:pPr>
              <a:buNone/>
            </a:pPr>
            <a:r>
              <a:rPr lang="en-US" dirty="0" smtClean="0"/>
              <a:t> </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a:t>
            </a:fld>
            <a:endParaRPr lang="en-US"/>
          </a:p>
        </p:txBody>
      </p:sp>
    </p:spTree>
    <p:extLst>
      <p:ext uri="{BB962C8B-B14F-4D97-AF65-F5344CB8AC3E}">
        <p14:creationId xmlns:p14="http://schemas.microsoft.com/office/powerpoint/2010/main" val="813114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Contraindications</a:t>
            </a:r>
            <a:endParaRPr lang="en-US" dirty="0"/>
          </a:p>
        </p:txBody>
      </p:sp>
      <p:sp>
        <p:nvSpPr>
          <p:cNvPr id="3" name="Content Placeholder 2"/>
          <p:cNvSpPr>
            <a:spLocks noGrp="1"/>
          </p:cNvSpPr>
          <p:nvPr>
            <p:ph idx="1"/>
          </p:nvPr>
        </p:nvSpPr>
        <p:spPr/>
        <p:txBody>
          <a:bodyPr>
            <a:normAutofit fontScale="92500"/>
          </a:bodyPr>
          <a:lstStyle/>
          <a:p>
            <a:pPr lvl="0"/>
            <a:r>
              <a:rPr lang="en-US" sz="2800" dirty="0" smtClean="0"/>
              <a:t>Absolute contraindications to lumbar puncture are as follows:</a:t>
            </a:r>
          </a:p>
          <a:p>
            <a:pPr lvl="1"/>
            <a:r>
              <a:rPr lang="en-US" dirty="0" smtClean="0"/>
              <a:t>Unequal pressures between the </a:t>
            </a:r>
            <a:r>
              <a:rPr lang="en-US" dirty="0" err="1" smtClean="0"/>
              <a:t>supratentorial</a:t>
            </a:r>
            <a:r>
              <a:rPr lang="en-US" dirty="0" smtClean="0"/>
              <a:t> and </a:t>
            </a:r>
            <a:r>
              <a:rPr lang="en-US" dirty="0" err="1" smtClean="0"/>
              <a:t>infratentorial</a:t>
            </a:r>
            <a:r>
              <a:rPr lang="en-US" dirty="0" smtClean="0"/>
              <a:t> compartments, usually inferred by characteristic findings on the brain CT scan:</a:t>
            </a:r>
          </a:p>
          <a:p>
            <a:pPr lvl="2"/>
            <a:r>
              <a:rPr lang="en-US" sz="2400" dirty="0" smtClean="0"/>
              <a:t>Midline shift</a:t>
            </a:r>
          </a:p>
          <a:p>
            <a:pPr lvl="2"/>
            <a:r>
              <a:rPr lang="en-US" sz="2400" dirty="0" smtClean="0"/>
              <a:t>Loss of </a:t>
            </a:r>
            <a:r>
              <a:rPr lang="en-US" sz="2400" dirty="0" err="1" smtClean="0"/>
              <a:t>suprachiasmatic</a:t>
            </a:r>
            <a:r>
              <a:rPr lang="en-US" sz="2400" dirty="0" smtClean="0"/>
              <a:t> and basilar cisterns</a:t>
            </a:r>
          </a:p>
          <a:p>
            <a:pPr lvl="2"/>
            <a:r>
              <a:rPr lang="en-US" sz="2400" dirty="0" smtClean="0"/>
              <a:t>Posterior </a:t>
            </a:r>
            <a:r>
              <a:rPr lang="en-US" sz="2400" dirty="0" err="1" smtClean="0"/>
              <a:t>fossa</a:t>
            </a:r>
            <a:r>
              <a:rPr lang="en-US" sz="2400" dirty="0" smtClean="0"/>
              <a:t> mass</a:t>
            </a:r>
          </a:p>
          <a:p>
            <a:pPr lvl="2"/>
            <a:r>
              <a:rPr lang="en-US" sz="2400" dirty="0" smtClean="0"/>
              <a:t>Loss of the superior </a:t>
            </a:r>
            <a:r>
              <a:rPr lang="en-US" sz="2400" dirty="0" err="1" smtClean="0"/>
              <a:t>cerebellar</a:t>
            </a:r>
            <a:r>
              <a:rPr lang="en-US" sz="2400" dirty="0" smtClean="0"/>
              <a:t> cistern</a:t>
            </a:r>
          </a:p>
          <a:p>
            <a:pPr lvl="2"/>
            <a:r>
              <a:rPr lang="en-US" sz="2400" dirty="0" smtClean="0"/>
              <a:t>Loss of the </a:t>
            </a:r>
            <a:r>
              <a:rPr lang="en-US" sz="2400" dirty="0" err="1" smtClean="0"/>
              <a:t>quadrigeminal</a:t>
            </a:r>
            <a:r>
              <a:rPr lang="en-US" sz="2400" dirty="0" smtClean="0"/>
              <a:t> plate cistern</a:t>
            </a:r>
          </a:p>
          <a:p>
            <a:pPr lvl="1"/>
            <a:r>
              <a:rPr lang="en-US" dirty="0" smtClean="0"/>
              <a:t>Infected skin over the needle entry site</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50</a:t>
            </a:fld>
            <a:endParaRPr lang="en-US"/>
          </a:p>
        </p:txBody>
      </p:sp>
    </p:spTree>
    <p:extLst>
      <p:ext uri="{BB962C8B-B14F-4D97-AF65-F5344CB8AC3E}">
        <p14:creationId xmlns:p14="http://schemas.microsoft.com/office/powerpoint/2010/main" val="13073717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Relative contraindications</a:t>
            </a:r>
            <a:endParaRPr lang="en-US" dirty="0"/>
          </a:p>
        </p:txBody>
      </p:sp>
      <p:sp>
        <p:nvSpPr>
          <p:cNvPr id="3" name="Content Placeholder 2"/>
          <p:cNvSpPr>
            <a:spLocks noGrp="1"/>
          </p:cNvSpPr>
          <p:nvPr>
            <p:ph idx="1"/>
          </p:nvPr>
        </p:nvSpPr>
        <p:spPr/>
        <p:txBody>
          <a:bodyPr/>
          <a:lstStyle/>
          <a:p>
            <a:pPr marL="653796" lvl="0" indent="-571500">
              <a:buFont typeface="+mj-lt"/>
              <a:buAutoNum type="romanLcPeriod"/>
            </a:pPr>
            <a:r>
              <a:rPr lang="en-US" dirty="0" smtClean="0"/>
              <a:t>Increased intracranial pressure (ICP)</a:t>
            </a:r>
          </a:p>
          <a:p>
            <a:pPr marL="653796" lvl="0" indent="-571500">
              <a:buFont typeface="+mj-lt"/>
              <a:buAutoNum type="romanLcPeriod"/>
            </a:pPr>
            <a:r>
              <a:rPr lang="en-US" dirty="0" smtClean="0"/>
              <a:t>Coagulopathy</a:t>
            </a:r>
            <a:endParaRPr lang="en-US" dirty="0"/>
          </a:p>
          <a:p>
            <a:pPr marL="653796" lvl="0" indent="-571500">
              <a:buFont typeface="+mj-lt"/>
              <a:buAutoNum type="romanLcPeriod"/>
            </a:pPr>
            <a:r>
              <a:rPr lang="en-US" sz="2800" dirty="0" smtClean="0"/>
              <a:t>Brain abscess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51</a:t>
            </a:fld>
            <a:endParaRPr lang="en-US"/>
          </a:p>
        </p:txBody>
      </p:sp>
    </p:spTree>
    <p:extLst>
      <p:ext uri="{BB962C8B-B14F-4D97-AF65-F5344CB8AC3E}">
        <p14:creationId xmlns:p14="http://schemas.microsoft.com/office/powerpoint/2010/main" val="38698325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t>Indications for brain CT scan prior </a:t>
            </a:r>
            <a:r>
              <a:rPr lang="en-US" sz="4400" dirty="0" smtClean="0"/>
              <a:t>to LPS</a:t>
            </a:r>
            <a:endParaRPr lang="en-US" dirty="0"/>
          </a:p>
        </p:txBody>
      </p:sp>
      <p:sp>
        <p:nvSpPr>
          <p:cNvPr id="3" name="Content Placeholder 2"/>
          <p:cNvSpPr>
            <a:spLocks noGrp="1"/>
          </p:cNvSpPr>
          <p:nvPr>
            <p:ph idx="1"/>
          </p:nvPr>
        </p:nvSpPr>
        <p:spPr/>
        <p:txBody>
          <a:bodyPr>
            <a:normAutofit fontScale="92500" lnSpcReduction="20000"/>
          </a:bodyPr>
          <a:lstStyle/>
          <a:p>
            <a:pPr lvl="0"/>
            <a:r>
              <a:rPr lang="en-US" sz="2800" dirty="0"/>
              <a:t>I</a:t>
            </a:r>
            <a:r>
              <a:rPr lang="en-US" sz="2800" dirty="0" smtClean="0"/>
              <a:t>nclude the following:</a:t>
            </a:r>
          </a:p>
          <a:p>
            <a:pPr marL="973836" lvl="1" indent="-571500">
              <a:buFont typeface="+mj-lt"/>
              <a:buAutoNum type="romanLcPeriod"/>
            </a:pPr>
            <a:r>
              <a:rPr lang="en-US" dirty="0" smtClean="0"/>
              <a:t>Patients who are older than 60 years</a:t>
            </a:r>
          </a:p>
          <a:p>
            <a:pPr marL="973836" lvl="1" indent="-571500">
              <a:buFont typeface="+mj-lt"/>
              <a:buAutoNum type="romanLcPeriod"/>
            </a:pPr>
            <a:r>
              <a:rPr lang="en-US" dirty="0" smtClean="0"/>
              <a:t>Patients who are immunocompromised</a:t>
            </a:r>
          </a:p>
          <a:p>
            <a:pPr marL="973836" lvl="1" indent="-571500">
              <a:buFont typeface="+mj-lt"/>
              <a:buAutoNum type="romanLcPeriod"/>
            </a:pPr>
            <a:r>
              <a:rPr lang="en-US" dirty="0" smtClean="0"/>
              <a:t>Patients with known CNS lesions</a:t>
            </a:r>
          </a:p>
          <a:p>
            <a:pPr marL="973836" lvl="1" indent="-571500">
              <a:buFont typeface="+mj-lt"/>
              <a:buAutoNum type="romanLcPeriod"/>
            </a:pPr>
            <a:r>
              <a:rPr lang="en-US" dirty="0" smtClean="0"/>
              <a:t>Patients who have had a seizure within 1 week of presentation</a:t>
            </a:r>
          </a:p>
          <a:p>
            <a:pPr marL="973836" lvl="1" indent="-571500">
              <a:buFont typeface="+mj-lt"/>
              <a:buAutoNum type="romanLcPeriod"/>
            </a:pPr>
            <a:r>
              <a:rPr lang="en-US" dirty="0" smtClean="0"/>
              <a:t>Patients with abnormal level of consciousness</a:t>
            </a:r>
          </a:p>
          <a:p>
            <a:pPr marL="973836" lvl="1" indent="-571500">
              <a:buFont typeface="+mj-lt"/>
              <a:buAutoNum type="romanLcPeriod"/>
            </a:pPr>
            <a:r>
              <a:rPr lang="en-US" dirty="0" smtClean="0"/>
              <a:t>Patients with focal findings on neurological examination</a:t>
            </a:r>
          </a:p>
          <a:p>
            <a:pPr marL="973836" lvl="1" indent="-571500">
              <a:buFont typeface="+mj-lt"/>
              <a:buAutoNum type="romanLcPeriod"/>
            </a:pPr>
            <a:r>
              <a:rPr lang="en-US" dirty="0" smtClean="0"/>
              <a:t>Patients with papilledema seen on physical examination with clinical suspicion of elevated ICP</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52</a:t>
            </a:fld>
            <a:endParaRPr lang="en-US"/>
          </a:p>
        </p:txBody>
      </p:sp>
    </p:spTree>
    <p:extLst>
      <p:ext uri="{BB962C8B-B14F-4D97-AF65-F5344CB8AC3E}">
        <p14:creationId xmlns:p14="http://schemas.microsoft.com/office/powerpoint/2010/main" val="2059164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a nurse</a:t>
            </a:r>
            <a:endParaRPr lang="en-US" dirty="0"/>
          </a:p>
        </p:txBody>
      </p:sp>
      <p:sp>
        <p:nvSpPr>
          <p:cNvPr id="3" name="Content Placeholder 2"/>
          <p:cNvSpPr>
            <a:spLocks noGrp="1"/>
          </p:cNvSpPr>
          <p:nvPr>
            <p:ph idx="1"/>
          </p:nvPr>
        </p:nvSpPr>
        <p:spPr/>
        <p:txBody>
          <a:bodyPr>
            <a:normAutofit fontScale="70000" lnSpcReduction="20000"/>
          </a:bodyPr>
          <a:lstStyle/>
          <a:p>
            <a:pPr marL="82296" indent="0">
              <a:buNone/>
            </a:pPr>
            <a:r>
              <a:rPr lang="en-US" b="1" u="sng" dirty="0" smtClean="0"/>
              <a:t>Before procedure:</a:t>
            </a:r>
          </a:p>
          <a:p>
            <a:r>
              <a:rPr lang="en-US" dirty="0"/>
              <a:t>Explain procedure to the patient: purpose, how and where its done</a:t>
            </a:r>
            <a:r>
              <a:rPr lang="en-US" dirty="0" smtClean="0"/>
              <a:t>, who </a:t>
            </a:r>
            <a:r>
              <a:rPr lang="en-US" dirty="0"/>
              <a:t>will perform it.</a:t>
            </a:r>
          </a:p>
          <a:p>
            <a:r>
              <a:rPr lang="en-US" dirty="0"/>
              <a:t>Obtain informed consent</a:t>
            </a:r>
          </a:p>
          <a:p>
            <a:r>
              <a:rPr lang="en-US" dirty="0"/>
              <a:t>Reinforce diet: fasting is not required</a:t>
            </a:r>
          </a:p>
          <a:p>
            <a:r>
              <a:rPr lang="en-US" dirty="0"/>
              <a:t>Promote comfort: to empty bladder and bowel</a:t>
            </a:r>
          </a:p>
          <a:p>
            <a:r>
              <a:rPr lang="en-US" dirty="0"/>
              <a:t>Establish baseline data: vital signs(neurologic assessment of the legs)</a:t>
            </a:r>
          </a:p>
          <a:p>
            <a:r>
              <a:rPr lang="en-US" dirty="0"/>
              <a:t>Positioning: place patient in lateral decubitus position, near edge of bed, neck knees and hips drawn towards chest(fetal position)/patient sits at the edge of the bed while leaning on a table.</a:t>
            </a:r>
          </a:p>
          <a:p>
            <a:r>
              <a:rPr lang="en-US" dirty="0"/>
              <a:t>Instruct to remain still: unnecessary movement will cause traumatic injury</a:t>
            </a:r>
          </a:p>
          <a:p>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53</a:t>
            </a:fld>
            <a:endParaRPr lang="en-US"/>
          </a:p>
        </p:txBody>
      </p:sp>
    </p:spTree>
    <p:extLst>
      <p:ext uri="{BB962C8B-B14F-4D97-AF65-F5344CB8AC3E}">
        <p14:creationId xmlns:p14="http://schemas.microsoft.com/office/powerpoint/2010/main" val="4953176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upload.wikimedia.org/wikipedia/commons/thumb/d/d2/Spinal_tap_newborn.JPG/200px-Spinal_tap_newborn.JPG">
            <a:hlinkClick r:id="rId2"/>
          </p:cNvPr>
          <p:cNvPicPr/>
          <p:nvPr/>
        </p:nvPicPr>
        <p:blipFill>
          <a:blip r:embed="rId3"/>
          <a:srcRect/>
          <a:stretch>
            <a:fillRect/>
          </a:stretch>
        </p:blipFill>
        <p:spPr bwMode="auto">
          <a:xfrm>
            <a:off x="1219200" y="762000"/>
            <a:ext cx="6553200" cy="5562600"/>
          </a:xfrm>
          <a:prstGeom prst="rect">
            <a:avLst/>
          </a:prstGeom>
          <a:noFill/>
          <a:ln w="9525">
            <a:noFill/>
            <a:miter lim="800000"/>
            <a:headEnd/>
            <a:tailEnd/>
          </a:ln>
        </p:spPr>
      </p:pic>
      <p:sp>
        <p:nvSpPr>
          <p:cNvPr id="5" name="Footer Placeholder 4"/>
          <p:cNvSpPr>
            <a:spLocks noGrp="1"/>
          </p:cNvSpPr>
          <p:nvPr>
            <p:ph type="ftr" sz="quarter" idx="11"/>
          </p:nvPr>
        </p:nvSpPr>
        <p:spPr/>
        <p:txBody>
          <a:bodyPr/>
          <a:lstStyle/>
          <a:p>
            <a:r>
              <a:rPr lang="en-US" smtClean="0"/>
              <a:t>luyali etale</a:t>
            </a:r>
            <a:endParaRPr lang="en-US"/>
          </a:p>
        </p:txBody>
      </p:sp>
      <p:sp>
        <p:nvSpPr>
          <p:cNvPr id="4" name="Slide Number Placeholder 3"/>
          <p:cNvSpPr>
            <a:spLocks noGrp="1"/>
          </p:cNvSpPr>
          <p:nvPr>
            <p:ph type="sldNum" sz="quarter" idx="12"/>
          </p:nvPr>
        </p:nvSpPr>
        <p:spPr/>
        <p:txBody>
          <a:bodyPr/>
          <a:lstStyle/>
          <a:p>
            <a:fld id="{E2439BCC-E378-4641-8C42-A25EE3B9F194}" type="slidenum">
              <a:rPr lang="en-US" smtClean="0"/>
              <a:pPr/>
              <a:t>54</a:t>
            </a:fld>
            <a:endParaRPr lang="en-US"/>
          </a:p>
        </p:txBody>
      </p:sp>
    </p:spTree>
    <p:extLst>
      <p:ext uri="{BB962C8B-B14F-4D97-AF65-F5344CB8AC3E}">
        <p14:creationId xmlns:p14="http://schemas.microsoft.com/office/powerpoint/2010/main" val="19328147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t>Role of a nurse cont….</a:t>
            </a:r>
            <a:endParaRPr lang="en-US" b="1" i="1" dirty="0"/>
          </a:p>
        </p:txBody>
      </p:sp>
      <p:sp>
        <p:nvSpPr>
          <p:cNvPr id="3" name="Content Placeholder 2"/>
          <p:cNvSpPr>
            <a:spLocks noGrp="1"/>
          </p:cNvSpPr>
          <p:nvPr>
            <p:ph idx="1"/>
          </p:nvPr>
        </p:nvSpPr>
        <p:spPr>
          <a:xfrm>
            <a:off x="1066800" y="1447800"/>
            <a:ext cx="7866888" cy="4800600"/>
          </a:xfrm>
        </p:spPr>
        <p:txBody>
          <a:bodyPr>
            <a:normAutofit fontScale="70000" lnSpcReduction="20000"/>
          </a:bodyPr>
          <a:lstStyle/>
          <a:p>
            <a:pPr marL="82296" indent="0">
              <a:buNone/>
            </a:pPr>
            <a:r>
              <a:rPr lang="en-US" b="1" u="sng" dirty="0" smtClean="0"/>
              <a:t>After procedure:</a:t>
            </a:r>
          </a:p>
          <a:p>
            <a:r>
              <a:rPr lang="en-US" dirty="0"/>
              <a:t>Apply brief pressure to puncture site: using a bandage to avoid bleeding</a:t>
            </a:r>
          </a:p>
          <a:p>
            <a:r>
              <a:rPr lang="en-US" dirty="0"/>
              <a:t>Position</a:t>
            </a:r>
            <a:r>
              <a:rPr lang="en-US" dirty="0" smtClean="0"/>
              <a:t>: place </a:t>
            </a:r>
            <a:r>
              <a:rPr lang="en-US" dirty="0"/>
              <a:t>patient on a flat bed: for 4 </a:t>
            </a:r>
            <a:r>
              <a:rPr lang="en-US" dirty="0" smtClean="0"/>
              <a:t>to </a:t>
            </a:r>
            <a:r>
              <a:rPr lang="en-US" dirty="0"/>
              <a:t>6 hours</a:t>
            </a:r>
            <a:r>
              <a:rPr lang="en-US" dirty="0" smtClean="0"/>
              <a:t>, do </a:t>
            </a:r>
            <a:r>
              <a:rPr lang="en-US" dirty="0"/>
              <a:t>not elevate the head.</a:t>
            </a:r>
          </a:p>
          <a:p>
            <a:r>
              <a:rPr lang="en-US" dirty="0"/>
              <a:t>Monitor vitals</a:t>
            </a:r>
            <a:r>
              <a:rPr lang="en-US" dirty="0" smtClean="0"/>
              <a:t>, neurologic </a:t>
            </a:r>
            <a:r>
              <a:rPr lang="en-US" dirty="0"/>
              <a:t>status</a:t>
            </a:r>
            <a:r>
              <a:rPr lang="en-US" dirty="0" smtClean="0"/>
              <a:t>, input </a:t>
            </a:r>
            <a:r>
              <a:rPr lang="en-US" dirty="0"/>
              <a:t>&amp; output: every 4 hours</a:t>
            </a:r>
          </a:p>
          <a:p>
            <a:r>
              <a:rPr lang="en-US" dirty="0" smtClean="0"/>
              <a:t>Monitor puncture </a:t>
            </a:r>
            <a:r>
              <a:rPr lang="en-US" dirty="0"/>
              <a:t>site for CSF leakage and drainage of blood: signs </a:t>
            </a:r>
            <a:r>
              <a:rPr lang="en-US" dirty="0" smtClean="0"/>
              <a:t>include positional headache</a:t>
            </a:r>
            <a:r>
              <a:rPr lang="en-US" dirty="0"/>
              <a:t>, nausea and vomiting, neck stiffness, photophobia</a:t>
            </a:r>
            <a:r>
              <a:rPr lang="en-US" dirty="0" smtClean="0"/>
              <a:t>, imbalance</a:t>
            </a:r>
            <a:r>
              <a:rPr lang="en-US" dirty="0"/>
              <a:t>, tinnitus&amp; </a:t>
            </a:r>
            <a:r>
              <a:rPr lang="en-US" dirty="0" smtClean="0"/>
              <a:t>phonophobia (</a:t>
            </a:r>
            <a:r>
              <a:rPr lang="en-US" dirty="0"/>
              <a:t>sensitivity to sound)</a:t>
            </a:r>
          </a:p>
          <a:p>
            <a:r>
              <a:rPr lang="en-US" dirty="0"/>
              <a:t>Encourage increased fluid intake: </a:t>
            </a:r>
            <a:r>
              <a:rPr lang="en-US" dirty="0" smtClean="0"/>
              <a:t>up to </a:t>
            </a:r>
            <a:r>
              <a:rPr lang="en-US" dirty="0"/>
              <a:t>3000mls in 24 hours to replace drawn CSF</a:t>
            </a:r>
          </a:p>
          <a:p>
            <a:r>
              <a:rPr lang="en-US" dirty="0"/>
              <a:t>Label and number specimen tube correctly and send to the lab</a:t>
            </a:r>
          </a:p>
          <a:p>
            <a:r>
              <a:rPr lang="en-US" dirty="0"/>
              <a:t>Analgesia: administer as ordered due to headaches after </a:t>
            </a:r>
            <a:r>
              <a:rPr lang="en-US" dirty="0" smtClean="0"/>
              <a:t>procedure</a:t>
            </a:r>
            <a:endParaRPr lang="en-US" dirty="0"/>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55</a:t>
            </a:fld>
            <a:endParaRPr lang="en-US"/>
          </a:p>
        </p:txBody>
      </p:sp>
    </p:spTree>
    <p:extLst>
      <p:ext uri="{BB962C8B-B14F-4D97-AF65-F5344CB8AC3E}">
        <p14:creationId xmlns:p14="http://schemas.microsoft.com/office/powerpoint/2010/main" val="265686417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CSF tubes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Different institutions have different protocols for the studies sent from the various CSF tubes. Classically, CSF tubes 1-4 are sent for the following studies:</a:t>
            </a:r>
            <a:br>
              <a:rPr lang="en-US" dirty="0" smtClean="0"/>
            </a:br>
            <a:r>
              <a:rPr lang="en-US" dirty="0" smtClean="0"/>
              <a:t/>
            </a:r>
            <a:br>
              <a:rPr lang="en-US" dirty="0" smtClean="0"/>
            </a:br>
            <a:r>
              <a:rPr lang="en-US" dirty="0" smtClean="0"/>
              <a:t>1 - Cell count and differential</a:t>
            </a:r>
            <a:br>
              <a:rPr lang="en-US" dirty="0" smtClean="0"/>
            </a:br>
            <a:r>
              <a:rPr lang="en-US" dirty="0" smtClean="0"/>
              <a:t>2 - Glucose and protein levels</a:t>
            </a:r>
            <a:br>
              <a:rPr lang="en-US" dirty="0" smtClean="0"/>
            </a:br>
            <a:r>
              <a:rPr lang="en-US" dirty="0" smtClean="0"/>
              <a:t>3 - Gram stain, culture and sensitivity (</a:t>
            </a:r>
            <a:r>
              <a:rPr lang="en-US" dirty="0" err="1" smtClean="0"/>
              <a:t>C&amp;S</a:t>
            </a:r>
            <a:r>
              <a:rPr lang="en-US" dirty="0" smtClean="0"/>
              <a:t>)</a:t>
            </a:r>
            <a:br>
              <a:rPr lang="en-US" dirty="0" smtClean="0"/>
            </a:br>
            <a:r>
              <a:rPr lang="en-US" dirty="0" smtClean="0"/>
              <a:t>4 - When indicated, viral titer or cultures, Venereal Disease Research Laboratory (</a:t>
            </a:r>
            <a:r>
              <a:rPr lang="en-US" dirty="0" err="1" smtClean="0"/>
              <a:t>VDRL</a:t>
            </a:r>
            <a:r>
              <a:rPr lang="en-US" dirty="0" smtClean="0"/>
              <a:t>) test, </a:t>
            </a:r>
            <a:r>
              <a:rPr lang="en-US" i="1" dirty="0" smtClean="0"/>
              <a:t>Cryptococcus</a:t>
            </a:r>
            <a:r>
              <a:rPr lang="en-US" dirty="0" smtClean="0"/>
              <a:t> antigen, India ink stain, </a:t>
            </a:r>
            <a:r>
              <a:rPr lang="en-US" dirty="0" err="1" smtClean="0"/>
              <a:t>angiotensin</a:t>
            </a:r>
            <a:r>
              <a:rPr lang="en-US" dirty="0" smtClean="0"/>
              <a:t>-converting enzyme (ACE) level, or other studies.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56</a:t>
            </a:fld>
            <a:endParaRPr lang="en-US"/>
          </a:p>
        </p:txBody>
      </p:sp>
    </p:spTree>
    <p:extLst>
      <p:ext uri="{BB962C8B-B14F-4D97-AF65-F5344CB8AC3E}">
        <p14:creationId xmlns:p14="http://schemas.microsoft.com/office/powerpoint/2010/main" val="41986822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Abnormal findings:</a:t>
            </a:r>
            <a:endParaRPr lang="en-US"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q"/>
            </a:pPr>
            <a:r>
              <a:rPr lang="en-US" dirty="0" smtClean="0"/>
              <a:t>Pressure: </a:t>
            </a:r>
          </a:p>
          <a:p>
            <a:r>
              <a:rPr lang="en-US" dirty="0" smtClean="0"/>
              <a:t>Increased ICP as a result of tumor, hemorrhage,</a:t>
            </a:r>
            <a:r>
              <a:rPr lang="en-US" dirty="0"/>
              <a:t> hypo-osmolality resulting from </a:t>
            </a:r>
            <a:r>
              <a:rPr lang="en-US" dirty="0" smtClean="0"/>
              <a:t>hemodialysis,</a:t>
            </a:r>
            <a:r>
              <a:rPr lang="en-US" dirty="0"/>
              <a:t> or </a:t>
            </a:r>
            <a:r>
              <a:rPr lang="en-US" dirty="0" smtClean="0"/>
              <a:t>TB-meningitis or trauma induced edema</a:t>
            </a:r>
          </a:p>
          <a:p>
            <a:r>
              <a:rPr lang="en-US" dirty="0" smtClean="0"/>
              <a:t>Decreased ICP: may reveal spinal subarachnoid obstruction,</a:t>
            </a:r>
            <a:r>
              <a:rPr lang="en-US" dirty="0"/>
              <a:t> leakage of spinal fluid, severe dehydration,  hyper osmolality, or circulatory collapse</a:t>
            </a:r>
            <a:endParaRPr lang="en-US" dirty="0" smtClean="0"/>
          </a:p>
          <a:p>
            <a:pPr>
              <a:buFont typeface="Wingdings" pitchFamily="2" charset="2"/>
              <a:buChar char="q"/>
            </a:pPr>
            <a:r>
              <a:rPr lang="en-US" dirty="0" smtClean="0"/>
              <a:t>Appearance:</a:t>
            </a:r>
          </a:p>
          <a:p>
            <a:r>
              <a:rPr lang="en-US" dirty="0" smtClean="0"/>
              <a:t>Cloudy appearance=infection</a:t>
            </a:r>
          </a:p>
          <a:p>
            <a:r>
              <a:rPr lang="en-US" dirty="0" smtClean="0"/>
              <a:t>Yellow to reddish- spinal cord obstruction or intracranial hemorrhage.</a:t>
            </a:r>
          </a:p>
          <a:p>
            <a:r>
              <a:rPr lang="en-US" dirty="0" smtClean="0"/>
              <a:t>Brown to orange- increased protein levels or RBC breakdown.</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57</a:t>
            </a:fld>
            <a:endParaRPr lang="en-US"/>
          </a:p>
        </p:txBody>
      </p:sp>
    </p:spTree>
    <p:extLst>
      <p:ext uri="{BB962C8B-B14F-4D97-AF65-F5344CB8AC3E}">
        <p14:creationId xmlns:p14="http://schemas.microsoft.com/office/powerpoint/2010/main" val="37642336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Abnormal findings cont….</a:t>
            </a:r>
            <a:endParaRPr lang="en-US" dirty="0"/>
          </a:p>
        </p:txBody>
      </p:sp>
      <p:sp>
        <p:nvSpPr>
          <p:cNvPr id="3" name="Content Placeholder 2"/>
          <p:cNvSpPr>
            <a:spLocks noGrp="1"/>
          </p:cNvSpPr>
          <p:nvPr>
            <p:ph idx="1"/>
          </p:nvPr>
        </p:nvSpPr>
        <p:spPr/>
        <p:txBody>
          <a:bodyPr>
            <a:normAutofit fontScale="85000" lnSpcReduction="20000"/>
          </a:bodyPr>
          <a:lstStyle/>
          <a:p>
            <a:pPr marL="82296" indent="0">
              <a:buNone/>
            </a:pPr>
            <a:r>
              <a:rPr lang="en-US" b="1" dirty="0" smtClean="0"/>
              <a:t>CSF protein:</a:t>
            </a:r>
          </a:p>
          <a:p>
            <a:r>
              <a:rPr lang="en-US" dirty="0" smtClean="0"/>
              <a:t>Increased protein-tumor, trauma, </a:t>
            </a:r>
            <a:r>
              <a:rPr lang="en-US" dirty="0" err="1" smtClean="0"/>
              <a:t>Dmor</a:t>
            </a:r>
            <a:r>
              <a:rPr lang="en-US" dirty="0" smtClean="0"/>
              <a:t> blood in CSF.</a:t>
            </a:r>
          </a:p>
          <a:p>
            <a:r>
              <a:rPr lang="en-US" dirty="0" smtClean="0"/>
              <a:t>Decreased protein- rapid CSF production.</a:t>
            </a:r>
          </a:p>
          <a:p>
            <a:pPr marL="82296" indent="0">
              <a:buNone/>
            </a:pPr>
            <a:r>
              <a:rPr lang="en-US" b="1" dirty="0" smtClean="0"/>
              <a:t>Gamma globulin:</a:t>
            </a:r>
          </a:p>
          <a:p>
            <a:r>
              <a:rPr lang="en-US" dirty="0" smtClean="0"/>
              <a:t>Increased </a:t>
            </a:r>
            <a:r>
              <a:rPr lang="en-US" dirty="0" err="1" smtClean="0"/>
              <a:t>Gg</a:t>
            </a:r>
            <a:r>
              <a:rPr lang="en-US" dirty="0" smtClean="0"/>
              <a:t>- demyelinating diseases </a:t>
            </a:r>
            <a:r>
              <a:rPr lang="en-US" dirty="0" err="1" smtClean="0"/>
              <a:t>e.g.multiple</a:t>
            </a:r>
            <a:r>
              <a:rPr lang="en-US" dirty="0" smtClean="0"/>
              <a:t> sclerosis, </a:t>
            </a:r>
            <a:r>
              <a:rPr lang="en-US" dirty="0" err="1" smtClean="0"/>
              <a:t>neurosyphilis</a:t>
            </a:r>
            <a:r>
              <a:rPr lang="en-US" dirty="0" smtClean="0"/>
              <a:t> or </a:t>
            </a:r>
            <a:r>
              <a:rPr lang="en-US" dirty="0" err="1" smtClean="0"/>
              <a:t>Guillan-Barre</a:t>
            </a:r>
            <a:r>
              <a:rPr lang="en-US" dirty="0" smtClean="0"/>
              <a:t> syndrome.</a:t>
            </a:r>
          </a:p>
          <a:p>
            <a:pPr marL="82296" indent="0">
              <a:buNone/>
            </a:pPr>
            <a:r>
              <a:rPr lang="en-US" b="1" dirty="0" smtClean="0"/>
              <a:t>CSF glucose:</a:t>
            </a:r>
          </a:p>
          <a:p>
            <a:r>
              <a:rPr lang="en-US" dirty="0" smtClean="0"/>
              <a:t>Increased-hyperglycemia</a:t>
            </a:r>
          </a:p>
          <a:p>
            <a:r>
              <a:rPr lang="en-US" dirty="0" smtClean="0"/>
              <a:t>Decreased-hypoglycemia, bacterial or fungal infection, TB or meningitis</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58</a:t>
            </a:fld>
            <a:endParaRPr lang="en-US"/>
          </a:p>
        </p:txBody>
      </p:sp>
    </p:spTree>
    <p:extLst>
      <p:ext uri="{BB962C8B-B14F-4D97-AF65-F5344CB8AC3E}">
        <p14:creationId xmlns:p14="http://schemas.microsoft.com/office/powerpoint/2010/main" val="13948952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Abnormal findings cont….</a:t>
            </a:r>
          </a:p>
        </p:txBody>
      </p:sp>
      <p:sp>
        <p:nvSpPr>
          <p:cNvPr id="3" name="Content Placeholder 2"/>
          <p:cNvSpPr>
            <a:spLocks noGrp="1"/>
          </p:cNvSpPr>
          <p:nvPr>
            <p:ph idx="1"/>
          </p:nvPr>
        </p:nvSpPr>
        <p:spPr/>
        <p:txBody>
          <a:bodyPr>
            <a:normAutofit fontScale="92500" lnSpcReduction="10000"/>
          </a:bodyPr>
          <a:lstStyle/>
          <a:p>
            <a:pPr marL="82296" indent="0">
              <a:buNone/>
            </a:pPr>
            <a:r>
              <a:rPr lang="en-US" b="1" dirty="0" smtClean="0"/>
              <a:t>CSF cell count:</a:t>
            </a:r>
          </a:p>
          <a:p>
            <a:r>
              <a:rPr lang="en-US" dirty="0" smtClean="0"/>
              <a:t>Increased WBC- meningitis, tumor, abscess, acute infection, stroke, demyelinating disease.</a:t>
            </a:r>
          </a:p>
          <a:p>
            <a:r>
              <a:rPr lang="en-US" dirty="0" smtClean="0"/>
              <a:t>RBC in CSF- bleeding into spinal fluid or result of traumatic lumbar puncture.</a:t>
            </a:r>
          </a:p>
          <a:p>
            <a:pPr marL="82296" indent="0">
              <a:buNone/>
            </a:pPr>
            <a:r>
              <a:rPr lang="en-US" b="1" dirty="0" smtClean="0"/>
              <a:t>CSF chloride:</a:t>
            </a:r>
          </a:p>
          <a:p>
            <a:r>
              <a:rPr lang="en-US" dirty="0" smtClean="0"/>
              <a:t>Decreased- infected meninges</a:t>
            </a:r>
          </a:p>
          <a:p>
            <a:pPr marL="82296" indent="0">
              <a:buNone/>
            </a:pPr>
            <a:r>
              <a:rPr lang="en-US" b="1" dirty="0" smtClean="0"/>
              <a:t>Gram stain: </a:t>
            </a:r>
          </a:p>
          <a:p>
            <a:r>
              <a:rPr lang="en-US" dirty="0" smtClean="0"/>
              <a:t>Gram positive or negative organism indicates bacterial infection.</a:t>
            </a:r>
            <a:endParaRPr lang="en-US" dirty="0"/>
          </a:p>
        </p:txBody>
      </p:sp>
      <p:sp>
        <p:nvSpPr>
          <p:cNvPr id="4" name="Footer Placeholder 3"/>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59</a:t>
            </a:fld>
            <a:endParaRPr lang="en-US"/>
          </a:p>
        </p:txBody>
      </p:sp>
    </p:spTree>
    <p:extLst>
      <p:ext uri="{BB962C8B-B14F-4D97-AF65-F5344CB8AC3E}">
        <p14:creationId xmlns:p14="http://schemas.microsoft.com/office/powerpoint/2010/main" val="658118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320040"/>
            <a:ext cx="6629400" cy="594360"/>
          </a:xfrm>
        </p:spPr>
        <p:txBody>
          <a:bodyPr>
            <a:normAutofit fontScale="90000"/>
          </a:bodyPr>
          <a:lstStyle/>
          <a:p>
            <a:r>
              <a:rPr lang="en-US" dirty="0" smtClean="0"/>
              <a:t>Nursing responsibilities:</a:t>
            </a:r>
            <a:endParaRPr lang="en-US" dirty="0"/>
          </a:p>
        </p:txBody>
      </p:sp>
      <p:sp>
        <p:nvSpPr>
          <p:cNvPr id="3" name="Content Placeholder 2"/>
          <p:cNvSpPr>
            <a:spLocks noGrp="1"/>
          </p:cNvSpPr>
          <p:nvPr>
            <p:ph idx="1"/>
          </p:nvPr>
        </p:nvSpPr>
        <p:spPr>
          <a:xfrm>
            <a:off x="1066800" y="1066800"/>
            <a:ext cx="7772400" cy="5334000"/>
          </a:xfrm>
        </p:spPr>
        <p:txBody>
          <a:bodyPr>
            <a:normAutofit/>
          </a:bodyPr>
          <a:lstStyle/>
          <a:p>
            <a:pPr lvl="0" fontAlgn="base">
              <a:lnSpc>
                <a:spcPct val="150000"/>
              </a:lnSpc>
              <a:buNone/>
            </a:pPr>
            <a:r>
              <a:rPr lang="en-US" sz="2400" b="1" dirty="0" smtClean="0"/>
              <a:t>1. Preparing equipment</a:t>
            </a:r>
          </a:p>
          <a:p>
            <a:pPr fontAlgn="base">
              <a:lnSpc>
                <a:spcPct val="150000"/>
              </a:lnSpc>
            </a:pPr>
            <a:r>
              <a:rPr lang="en-US" sz="2400" dirty="0" smtClean="0"/>
              <a:t>Gathering and preparing equipment is often done by nurses.</a:t>
            </a:r>
          </a:p>
          <a:p>
            <a:pPr fontAlgn="base">
              <a:lnSpc>
                <a:spcPct val="150000"/>
              </a:lnSpc>
            </a:pPr>
            <a:r>
              <a:rPr lang="en-US" sz="2400" dirty="0"/>
              <a:t>C</a:t>
            </a:r>
            <a:r>
              <a:rPr lang="en-US" sz="2400" dirty="0" smtClean="0"/>
              <a:t>hecking the equipment to ensure it is working properly and is ready for use on patients.</a:t>
            </a:r>
          </a:p>
          <a:p>
            <a:pPr fontAlgn="base">
              <a:lnSpc>
                <a:spcPct val="150000"/>
              </a:lnSpc>
            </a:pPr>
            <a:r>
              <a:rPr lang="en-US" sz="2400" dirty="0" smtClean="0"/>
              <a:t> Cleaning equipment before and after each use to prevent the spread of infection.</a:t>
            </a:r>
          </a:p>
          <a:p>
            <a:pPr>
              <a:lnSpc>
                <a:spcPct val="150000"/>
              </a:lnSpc>
            </a:pPr>
            <a:endParaRPr lang="en-US" sz="2400"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6</a:t>
            </a:fld>
            <a:endParaRPr lang="en-US"/>
          </a:p>
        </p:txBody>
      </p:sp>
    </p:spTree>
    <p:extLst>
      <p:ext uri="{BB962C8B-B14F-4D97-AF65-F5344CB8AC3E}">
        <p14:creationId xmlns:p14="http://schemas.microsoft.com/office/powerpoint/2010/main" val="35790026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7543800" cy="563562"/>
          </a:xfrm>
        </p:spPr>
        <p:txBody>
          <a:bodyPr>
            <a:normAutofit fontScale="90000"/>
          </a:bodyPr>
          <a:lstStyle/>
          <a:p>
            <a:r>
              <a:rPr lang="en-US" b="1" i="1" dirty="0" smtClean="0"/>
              <a:t>Complications</a:t>
            </a:r>
            <a:endParaRPr lang="en-US" b="1" i="1" dirty="0"/>
          </a:p>
        </p:txBody>
      </p:sp>
      <p:sp>
        <p:nvSpPr>
          <p:cNvPr id="3" name="Content Placeholder 2"/>
          <p:cNvSpPr>
            <a:spLocks noGrp="1"/>
          </p:cNvSpPr>
          <p:nvPr>
            <p:ph idx="1"/>
          </p:nvPr>
        </p:nvSpPr>
        <p:spPr>
          <a:xfrm>
            <a:off x="1066800" y="1143000"/>
            <a:ext cx="7620000" cy="4983163"/>
          </a:xfrm>
        </p:spPr>
        <p:txBody>
          <a:bodyPr>
            <a:normAutofit fontScale="77500" lnSpcReduction="20000"/>
          </a:bodyPr>
          <a:lstStyle/>
          <a:p>
            <a:pPr marL="514350" indent="-514350">
              <a:buFont typeface="+mj-lt"/>
              <a:buAutoNum type="alphaUcPeriod"/>
            </a:pPr>
            <a:r>
              <a:rPr lang="en-US" dirty="0" smtClean="0"/>
              <a:t>Post lumbar puncture headache:</a:t>
            </a:r>
          </a:p>
          <a:p>
            <a:r>
              <a:rPr lang="en-US" dirty="0" smtClean="0"/>
              <a:t>Due to leakage of CSF and reduction in the brain, it’s the most frequent complication in 11-25% of patients.</a:t>
            </a:r>
          </a:p>
          <a:p>
            <a:r>
              <a:rPr lang="en-US" dirty="0" smtClean="0"/>
              <a:t>It may be mild or severe(throbbing frontal or occipital).</a:t>
            </a:r>
          </a:p>
          <a:p>
            <a:r>
              <a:rPr lang="en-US" dirty="0" smtClean="0"/>
              <a:t>It may occur a few hours later or after several days.</a:t>
            </a:r>
          </a:p>
          <a:p>
            <a:r>
              <a:rPr lang="en-US" dirty="0" smtClean="0"/>
              <a:t>It’s severe when the patient stands and reduces when they lie down.</a:t>
            </a:r>
          </a:p>
          <a:p>
            <a:pPr>
              <a:buFont typeface="Wingdings" pitchFamily="2" charset="2"/>
              <a:buChar char="v"/>
            </a:pPr>
            <a:r>
              <a:rPr lang="en-US" dirty="0" smtClean="0"/>
              <a:t>Management:</a:t>
            </a:r>
          </a:p>
          <a:p>
            <a:pPr>
              <a:buFont typeface="Wingdings" pitchFamily="2" charset="2"/>
              <a:buChar char="ü"/>
            </a:pPr>
            <a:r>
              <a:rPr lang="en-US" dirty="0" smtClean="0"/>
              <a:t>Bed rest</a:t>
            </a:r>
          </a:p>
          <a:p>
            <a:pPr>
              <a:buFont typeface="Wingdings" pitchFamily="2" charset="2"/>
              <a:buChar char="ü"/>
            </a:pPr>
            <a:r>
              <a:rPr lang="en-US" dirty="0" smtClean="0"/>
              <a:t>Analgesics</a:t>
            </a:r>
          </a:p>
          <a:p>
            <a:pPr>
              <a:buFont typeface="Wingdings" pitchFamily="2" charset="2"/>
              <a:buChar char="ü"/>
            </a:pPr>
            <a:r>
              <a:rPr lang="en-US" dirty="0" smtClean="0"/>
              <a:t>Hydration with liberal administration of fluids especially those that contain caffeine E.g. coffee, tea, some sodas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60</a:t>
            </a:fld>
            <a:endParaRPr lang="en-US"/>
          </a:p>
        </p:txBody>
      </p:sp>
    </p:spTree>
    <p:extLst>
      <p:ext uri="{BB962C8B-B14F-4D97-AF65-F5344CB8AC3E}">
        <p14:creationId xmlns:p14="http://schemas.microsoft.com/office/powerpoint/2010/main" val="340923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i="1" dirty="0" smtClean="0"/>
              <a:t>Prevention of leakage</a:t>
            </a:r>
            <a:endParaRPr lang="en-US" b="1" i="1" dirty="0"/>
          </a:p>
        </p:txBody>
      </p:sp>
      <p:sp>
        <p:nvSpPr>
          <p:cNvPr id="3" name="Content Placeholder 2"/>
          <p:cNvSpPr>
            <a:spLocks noGrp="1"/>
          </p:cNvSpPr>
          <p:nvPr>
            <p:ph idx="1"/>
          </p:nvPr>
        </p:nvSpPr>
        <p:spPr>
          <a:xfrm>
            <a:off x="457200" y="990600"/>
            <a:ext cx="8229600" cy="5135563"/>
          </a:xfrm>
        </p:spPr>
        <p:txBody>
          <a:bodyPr/>
          <a:lstStyle/>
          <a:p>
            <a:r>
              <a:rPr lang="en-US" dirty="0" smtClean="0"/>
              <a:t>Needle with a small gauge should be used for puncture</a:t>
            </a:r>
          </a:p>
          <a:p>
            <a:r>
              <a:rPr lang="en-US" dirty="0" smtClean="0"/>
              <a:t>Patient should remain prone for 3hrs, If larger amounts of CSF has been withdrawn(more than 20mls) then the patient should lie:</a:t>
            </a:r>
          </a:p>
          <a:p>
            <a:pPr>
              <a:buFont typeface="Wingdings" pitchFamily="2" charset="2"/>
              <a:buChar char="ü"/>
            </a:pPr>
            <a:r>
              <a:rPr lang="en-US" dirty="0" smtClean="0"/>
              <a:t>Prone for 2hrs</a:t>
            </a:r>
          </a:p>
          <a:p>
            <a:pPr>
              <a:buFont typeface="Wingdings" pitchFamily="2" charset="2"/>
              <a:buChar char="ü"/>
            </a:pPr>
            <a:r>
              <a:rPr lang="en-US" dirty="0" smtClean="0"/>
              <a:t> Lateral for 2hrs</a:t>
            </a:r>
          </a:p>
          <a:p>
            <a:pPr>
              <a:buFont typeface="Wingdings" pitchFamily="2" charset="2"/>
              <a:buChar char="ü"/>
            </a:pPr>
            <a:r>
              <a:rPr lang="en-US" dirty="0" smtClean="0"/>
              <a:t>Prone or supine for 6hrs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61</a:t>
            </a:fld>
            <a:endParaRPr lang="en-US"/>
          </a:p>
        </p:txBody>
      </p:sp>
    </p:spTree>
    <p:extLst>
      <p:ext uri="{BB962C8B-B14F-4D97-AF65-F5344CB8AC3E}">
        <p14:creationId xmlns:p14="http://schemas.microsoft.com/office/powerpoint/2010/main" val="127341101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 cont….</a:t>
            </a:r>
            <a:endParaRPr lang="en-US" dirty="0"/>
          </a:p>
        </p:txBody>
      </p:sp>
      <p:sp>
        <p:nvSpPr>
          <p:cNvPr id="3" name="Content Placeholder 2"/>
          <p:cNvSpPr>
            <a:spLocks noGrp="1"/>
          </p:cNvSpPr>
          <p:nvPr>
            <p:ph idx="1"/>
          </p:nvPr>
        </p:nvSpPr>
        <p:spPr>
          <a:xfrm>
            <a:off x="1295400" y="1295400"/>
            <a:ext cx="7391400" cy="4830763"/>
          </a:xfrm>
        </p:spPr>
        <p:txBody>
          <a:bodyPr>
            <a:normAutofit/>
          </a:bodyPr>
          <a:lstStyle/>
          <a:p>
            <a:pPr>
              <a:buNone/>
            </a:pPr>
            <a:r>
              <a:rPr lang="en-US" dirty="0" smtClean="0">
                <a:solidFill>
                  <a:srgbClr val="00B0F0"/>
                </a:solidFill>
              </a:rPr>
              <a:t>B)</a:t>
            </a:r>
            <a:r>
              <a:rPr lang="en-US" dirty="0"/>
              <a:t>H</a:t>
            </a:r>
            <a:r>
              <a:rPr lang="en-US" dirty="0" smtClean="0"/>
              <a:t>erniation of cranial contents</a:t>
            </a:r>
          </a:p>
          <a:p>
            <a:pPr>
              <a:buNone/>
            </a:pPr>
            <a:r>
              <a:rPr lang="en-US" dirty="0" smtClean="0">
                <a:solidFill>
                  <a:srgbClr val="00B0F0"/>
                </a:solidFill>
              </a:rPr>
              <a:t>C)</a:t>
            </a:r>
            <a:r>
              <a:rPr lang="en-US" dirty="0"/>
              <a:t>A</a:t>
            </a:r>
            <a:r>
              <a:rPr lang="en-US" dirty="0" smtClean="0"/>
              <a:t>bscesses : collection of pus in tissues causing swelling and inflammation around it.</a:t>
            </a:r>
          </a:p>
          <a:p>
            <a:pPr>
              <a:buNone/>
            </a:pPr>
            <a:r>
              <a:rPr lang="en-US" dirty="0" smtClean="0">
                <a:solidFill>
                  <a:srgbClr val="00B0F0"/>
                </a:solidFill>
              </a:rPr>
              <a:t>D)</a:t>
            </a:r>
            <a:r>
              <a:rPr lang="en-US" dirty="0"/>
              <a:t>H</a:t>
            </a:r>
            <a:r>
              <a:rPr lang="en-US" dirty="0" smtClean="0"/>
              <a:t>ematomas : localized collection of blood within tissues</a:t>
            </a:r>
          </a:p>
          <a:p>
            <a:pPr>
              <a:buNone/>
            </a:pPr>
            <a:r>
              <a:rPr lang="en-US" dirty="0" smtClean="0">
                <a:solidFill>
                  <a:srgbClr val="00B0F0"/>
                </a:solidFill>
              </a:rPr>
              <a:t>E)</a:t>
            </a:r>
            <a:r>
              <a:rPr lang="en-US" dirty="0" smtClean="0"/>
              <a:t>Meningitis</a:t>
            </a:r>
          </a:p>
          <a:p>
            <a:pPr>
              <a:buNone/>
            </a:pPr>
            <a:r>
              <a:rPr lang="en-US" dirty="0" smtClean="0"/>
              <a:t>F) Back pain: trauma to soft tissue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62</a:t>
            </a:fld>
            <a:endParaRPr lang="en-US"/>
          </a:p>
        </p:txBody>
      </p:sp>
    </p:spTree>
    <p:extLst>
      <p:ext uri="{BB962C8B-B14F-4D97-AF65-F5344CB8AC3E}">
        <p14:creationId xmlns:p14="http://schemas.microsoft.com/office/powerpoint/2010/main" val="29122313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145302"/>
          </a:xfrm>
          <a:solidFill>
            <a:srgbClr val="FF0000"/>
          </a:solidFill>
        </p:spPr>
        <p:txBody>
          <a:bodyPr/>
          <a:lstStyle/>
          <a:p>
            <a:r>
              <a:rPr lang="en-US" dirty="0" smtClean="0"/>
              <a:t>PLAY VIDEO</a:t>
            </a:r>
            <a:endParaRPr lang="en-US"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63</a:t>
            </a:fld>
            <a:endParaRPr lang="en-US">
              <a:solidFill>
                <a:srgbClr val="E7DEC9">
                  <a:shade val="50000"/>
                  <a:satMod val="200000"/>
                </a:srgbClr>
              </a:solidFill>
            </a:endParaRPr>
          </a:p>
        </p:txBody>
      </p:sp>
    </p:spTree>
    <p:extLst>
      <p:ext uri="{BB962C8B-B14F-4D97-AF65-F5344CB8AC3E}">
        <p14:creationId xmlns:p14="http://schemas.microsoft.com/office/powerpoint/2010/main" val="10653046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0"/>
            <a:ext cx="7498080" cy="1676400"/>
          </a:xfrm>
        </p:spPr>
        <p:txBody>
          <a:bodyPr>
            <a:normAutofit/>
          </a:bodyPr>
          <a:lstStyle/>
          <a:p>
            <a:r>
              <a:rPr lang="en-US" b="1" dirty="0" smtClean="0">
                <a:solidFill>
                  <a:srgbClr val="FF0000"/>
                </a:solidFill>
              </a:rPr>
              <a:t>URINARY BLADDER IRRIGATION</a:t>
            </a:r>
            <a:endParaRPr lang="en-US" b="1" dirty="0">
              <a:solidFill>
                <a:srgbClr val="FF0000"/>
              </a:solidFill>
            </a:endParaRPr>
          </a:p>
        </p:txBody>
      </p:sp>
    </p:spTree>
    <p:extLst>
      <p:ext uri="{BB962C8B-B14F-4D97-AF65-F5344CB8AC3E}">
        <p14:creationId xmlns:p14="http://schemas.microsoft.com/office/powerpoint/2010/main" val="33016488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a:t>
            </a:r>
            <a:endParaRPr lang="en-US" dirty="0"/>
          </a:p>
        </p:txBody>
      </p:sp>
      <p:sp>
        <p:nvSpPr>
          <p:cNvPr id="3" name="Content Placeholder 2"/>
          <p:cNvSpPr>
            <a:spLocks noGrp="1"/>
          </p:cNvSpPr>
          <p:nvPr>
            <p:ph idx="1"/>
          </p:nvPr>
        </p:nvSpPr>
        <p:spPr/>
        <p:txBody>
          <a:bodyPr/>
          <a:lstStyle/>
          <a:p>
            <a:r>
              <a:rPr lang="en-US" dirty="0" smtClean="0"/>
              <a:t>Intermittent (done for a short while with an intermittent catheter)</a:t>
            </a:r>
          </a:p>
          <a:p>
            <a:r>
              <a:rPr lang="en-US" dirty="0" smtClean="0"/>
              <a:t>Continuous (for a long period of time using a 3-way catheter)</a:t>
            </a:r>
            <a:endParaRPr lang="en-US" dirty="0"/>
          </a:p>
        </p:txBody>
      </p:sp>
    </p:spTree>
    <p:extLst>
      <p:ext uri="{BB962C8B-B14F-4D97-AF65-F5344CB8AC3E}">
        <p14:creationId xmlns:p14="http://schemas.microsoft.com/office/powerpoint/2010/main" val="30988794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Continuous bladder irrigation(CBI)</a:t>
            </a:r>
            <a:endParaRPr lang="en-US" dirty="0"/>
          </a:p>
        </p:txBody>
      </p:sp>
      <p:sp>
        <p:nvSpPr>
          <p:cNvPr id="3" name="Content Placeholder 2"/>
          <p:cNvSpPr>
            <a:spLocks noGrp="1"/>
          </p:cNvSpPr>
          <p:nvPr>
            <p:ph idx="1"/>
          </p:nvPr>
        </p:nvSpPr>
        <p:spPr/>
        <p:txBody>
          <a:bodyPr/>
          <a:lstStyle/>
          <a:p>
            <a:pPr marL="82296" indent="0">
              <a:buNone/>
            </a:pPr>
            <a:r>
              <a:rPr lang="en-US" b="1" dirty="0" smtClean="0"/>
              <a:t>Purpose:</a:t>
            </a:r>
          </a:p>
          <a:p>
            <a:pPr marL="596646" indent="-514350">
              <a:buFont typeface="+mj-lt"/>
              <a:buAutoNum type="arabicPeriod"/>
            </a:pPr>
            <a:r>
              <a:rPr lang="en-US" dirty="0"/>
              <a:t>P</a:t>
            </a:r>
            <a:r>
              <a:rPr lang="en-US" dirty="0" smtClean="0"/>
              <a:t>revent blood clot formation </a:t>
            </a:r>
          </a:p>
          <a:p>
            <a:pPr marL="596646" indent="-514350">
              <a:buFont typeface="+mj-lt"/>
              <a:buAutoNum type="arabicPeriod"/>
            </a:pPr>
            <a:r>
              <a:rPr lang="en-US" dirty="0" smtClean="0"/>
              <a:t>Allow free flow of urine</a:t>
            </a:r>
          </a:p>
          <a:p>
            <a:pPr marL="596646" indent="-514350">
              <a:buFont typeface="+mj-lt"/>
              <a:buAutoNum type="arabicPeriod"/>
            </a:pPr>
            <a:r>
              <a:rPr lang="en-US" dirty="0" smtClean="0"/>
              <a:t>Maintain indwelling catheter patency</a:t>
            </a:r>
            <a:endParaRPr lang="en-US" dirty="0"/>
          </a:p>
        </p:txBody>
      </p:sp>
    </p:spTree>
    <p:extLst>
      <p:ext uri="{BB962C8B-B14F-4D97-AF65-F5344CB8AC3E}">
        <p14:creationId xmlns:p14="http://schemas.microsoft.com/office/powerpoint/2010/main" val="3755499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CBI cont…..</a:t>
            </a:r>
            <a:endParaRPr lang="en-US" dirty="0"/>
          </a:p>
        </p:txBody>
      </p:sp>
      <p:sp>
        <p:nvSpPr>
          <p:cNvPr id="3" name="Content Placeholder 2"/>
          <p:cNvSpPr>
            <a:spLocks noGrp="1"/>
          </p:cNvSpPr>
          <p:nvPr>
            <p:ph idx="1"/>
          </p:nvPr>
        </p:nvSpPr>
        <p:spPr/>
        <p:txBody>
          <a:bodyPr/>
          <a:lstStyle/>
          <a:p>
            <a:pPr marL="82296" indent="0">
              <a:buNone/>
            </a:pPr>
            <a:r>
              <a:rPr lang="en-US" b="1" dirty="0" smtClean="0"/>
              <a:t>Expected outcomes:</a:t>
            </a:r>
          </a:p>
          <a:p>
            <a:pPr marL="596646" indent="-514350">
              <a:buFont typeface="+mj-lt"/>
              <a:buAutoNum type="arabicPeriod"/>
            </a:pPr>
            <a:r>
              <a:rPr lang="en-US" dirty="0" smtClean="0"/>
              <a:t>The catheter remains patent and urine is able to drain.</a:t>
            </a:r>
          </a:p>
          <a:p>
            <a:pPr marL="596646" indent="-514350">
              <a:buFont typeface="+mj-lt"/>
              <a:buAutoNum type="arabicPeriod"/>
            </a:pPr>
            <a:r>
              <a:rPr lang="en-US" dirty="0" smtClean="0"/>
              <a:t>Patients comfort is maintained</a:t>
            </a:r>
          </a:p>
          <a:p>
            <a:pPr marL="596646" indent="-514350">
              <a:buFont typeface="+mj-lt"/>
              <a:buAutoNum type="arabicPeriod"/>
            </a:pPr>
            <a:r>
              <a:rPr lang="en-US" dirty="0" smtClean="0"/>
              <a:t>Prevention of clot formation within bladder and indwelling catheter(IDC).</a:t>
            </a:r>
          </a:p>
          <a:p>
            <a:pPr marL="596646" indent="-514350">
              <a:buFont typeface="+mj-lt"/>
              <a:buAutoNum type="arabicPeriod"/>
            </a:pPr>
            <a:r>
              <a:rPr lang="en-US" dirty="0" smtClean="0"/>
              <a:t>Prevent risk of UTI through aseptic technique during insertion and connection of catheter.</a:t>
            </a:r>
            <a:endParaRPr lang="en-US" dirty="0"/>
          </a:p>
        </p:txBody>
      </p:sp>
    </p:spTree>
    <p:extLst>
      <p:ext uri="{BB962C8B-B14F-4D97-AF65-F5344CB8AC3E}">
        <p14:creationId xmlns:p14="http://schemas.microsoft.com/office/powerpoint/2010/main" val="15261907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CBI cont…..</a:t>
            </a:r>
          </a:p>
        </p:txBody>
      </p:sp>
      <p:sp>
        <p:nvSpPr>
          <p:cNvPr id="3" name="Content Placeholder 2"/>
          <p:cNvSpPr>
            <a:spLocks noGrp="1"/>
          </p:cNvSpPr>
          <p:nvPr>
            <p:ph idx="1"/>
          </p:nvPr>
        </p:nvSpPr>
        <p:spPr/>
        <p:txBody>
          <a:bodyPr>
            <a:normAutofit lnSpcReduction="10000"/>
          </a:bodyPr>
          <a:lstStyle/>
          <a:p>
            <a:r>
              <a:rPr lang="en-US" dirty="0" smtClean="0"/>
              <a:t>Equipment:</a:t>
            </a:r>
          </a:p>
          <a:p>
            <a:r>
              <a:rPr lang="en-US" dirty="0" smtClean="0"/>
              <a:t>3-way catheter</a:t>
            </a:r>
          </a:p>
          <a:p>
            <a:r>
              <a:rPr lang="en-US" dirty="0" smtClean="0"/>
              <a:t>0.9% sodium chloride</a:t>
            </a:r>
          </a:p>
          <a:p>
            <a:r>
              <a:rPr lang="en-US" dirty="0" smtClean="0"/>
              <a:t>CBI set and enclosed urine bag with anti-reflux valve</a:t>
            </a:r>
          </a:p>
          <a:p>
            <a:r>
              <a:rPr lang="en-US" dirty="0" smtClean="0"/>
              <a:t>Non-sterile gloves</a:t>
            </a:r>
          </a:p>
          <a:p>
            <a:r>
              <a:rPr lang="en-US" dirty="0" smtClean="0"/>
              <a:t>Personal protective equipment</a:t>
            </a:r>
          </a:p>
          <a:p>
            <a:r>
              <a:rPr lang="en-US" dirty="0" smtClean="0"/>
              <a:t>Under pad</a:t>
            </a:r>
          </a:p>
          <a:p>
            <a:r>
              <a:rPr lang="en-US" dirty="0" smtClean="0"/>
              <a:t>I.V pole/drip stand</a:t>
            </a:r>
            <a:endParaRPr lang="en-US" dirty="0"/>
          </a:p>
        </p:txBody>
      </p:sp>
    </p:spTree>
    <p:extLst>
      <p:ext uri="{BB962C8B-B14F-4D97-AF65-F5344CB8AC3E}">
        <p14:creationId xmlns:p14="http://schemas.microsoft.com/office/powerpoint/2010/main" val="12346488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p:txBody>
          <a:bodyPr>
            <a:normAutofit/>
          </a:bodyPr>
          <a:lstStyle/>
          <a:p>
            <a:r>
              <a:rPr lang="en-US" sz="4800" b="1" dirty="0" smtClean="0">
                <a:solidFill>
                  <a:srgbClr val="FF0000"/>
                </a:solidFill>
              </a:rPr>
              <a:t>Students to do SDL on this topic</a:t>
            </a:r>
            <a:endParaRPr lang="en-US" sz="4800" b="1" dirty="0">
              <a:solidFill>
                <a:srgbClr val="FF0000"/>
              </a:solidFill>
            </a:endParaRPr>
          </a:p>
        </p:txBody>
      </p:sp>
    </p:spTree>
    <p:extLst>
      <p:ext uri="{BB962C8B-B14F-4D97-AF65-F5344CB8AC3E}">
        <p14:creationId xmlns:p14="http://schemas.microsoft.com/office/powerpoint/2010/main" val="3748690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cap="none" dirty="0" smtClean="0"/>
              <a:t>Nursing responsibilities cont</a:t>
            </a:r>
            <a:r>
              <a:rPr lang="en-US" dirty="0" smtClean="0"/>
              <a:t>…</a:t>
            </a:r>
            <a:endParaRPr lang="en-US" dirty="0"/>
          </a:p>
        </p:txBody>
      </p:sp>
      <p:sp>
        <p:nvSpPr>
          <p:cNvPr id="3" name="Content Placeholder 2"/>
          <p:cNvSpPr>
            <a:spLocks noGrp="1"/>
          </p:cNvSpPr>
          <p:nvPr>
            <p:ph idx="1"/>
          </p:nvPr>
        </p:nvSpPr>
        <p:spPr>
          <a:xfrm>
            <a:off x="1066800" y="1447800"/>
            <a:ext cx="7866888" cy="4800600"/>
          </a:xfrm>
        </p:spPr>
        <p:txBody>
          <a:bodyPr>
            <a:normAutofit fontScale="92500" lnSpcReduction="20000"/>
          </a:bodyPr>
          <a:lstStyle/>
          <a:p>
            <a:pPr lvl="0" fontAlgn="base">
              <a:buNone/>
            </a:pPr>
            <a:r>
              <a:rPr lang="en-US" dirty="0" smtClean="0"/>
              <a:t>2</a:t>
            </a:r>
            <a:r>
              <a:rPr lang="en-US" b="1" dirty="0" smtClean="0"/>
              <a:t>. Preparing patients</a:t>
            </a:r>
          </a:p>
          <a:p>
            <a:pPr fontAlgn="base"/>
            <a:r>
              <a:rPr lang="en-US" dirty="0" smtClean="0"/>
              <a:t>Drawing blood or administering medication prior to testing.</a:t>
            </a:r>
          </a:p>
          <a:p>
            <a:pPr fontAlgn="base"/>
            <a:r>
              <a:rPr lang="en-US" dirty="0" smtClean="0"/>
              <a:t>Collecting specimens, such as sputum or urine samples, and sending them to the lab.</a:t>
            </a:r>
          </a:p>
          <a:p>
            <a:pPr fontAlgn="base"/>
            <a:r>
              <a:rPr lang="en-US" dirty="0" smtClean="0"/>
              <a:t>Patients may need to have an area sterilized or shaved for a surgical procedure or the application of electrodes.</a:t>
            </a:r>
          </a:p>
          <a:p>
            <a:pPr fontAlgn="base"/>
            <a:r>
              <a:rPr lang="en-US" dirty="0"/>
              <a:t>M</a:t>
            </a:r>
            <a:r>
              <a:rPr lang="en-US" dirty="0" smtClean="0"/>
              <a:t>entally preparing patients for testing by answering questions, explaining the procedure or test and possible outcomes.(refer to hospital policies).</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a:t>
            </a:fld>
            <a:endParaRPr lang="en-US"/>
          </a:p>
        </p:txBody>
      </p:sp>
    </p:spTree>
    <p:extLst>
      <p:ext uri="{BB962C8B-B14F-4D97-AF65-F5344CB8AC3E}">
        <p14:creationId xmlns:p14="http://schemas.microsoft.com/office/powerpoint/2010/main" val="167780311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Ongoing management: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Continue irrigation depending on hematuria degree</a:t>
            </a:r>
          </a:p>
          <a:p>
            <a:r>
              <a:rPr lang="en-US" dirty="0" smtClean="0"/>
              <a:t>After every </a:t>
            </a:r>
            <a:r>
              <a:rPr lang="en-US" dirty="0" err="1" smtClean="0"/>
              <a:t>i.v</a:t>
            </a:r>
            <a:r>
              <a:rPr lang="en-US" dirty="0" smtClean="0"/>
              <a:t> bag is complete, empty urine bag. Record output on chart prior commencement of another </a:t>
            </a:r>
            <a:r>
              <a:rPr lang="en-US" dirty="0" err="1" smtClean="0"/>
              <a:t>i.v.</a:t>
            </a:r>
            <a:r>
              <a:rPr lang="en-US" dirty="0" smtClean="0"/>
              <a:t> bag.</a:t>
            </a:r>
          </a:p>
          <a:p>
            <a:r>
              <a:rPr lang="en-US" dirty="0" smtClean="0"/>
              <a:t>Perform regular catheter care to minimize </a:t>
            </a:r>
            <a:r>
              <a:rPr lang="en-US" dirty="0" err="1" smtClean="0"/>
              <a:t>UTI,and</a:t>
            </a:r>
            <a:r>
              <a:rPr lang="en-US" dirty="0" smtClean="0"/>
              <a:t> document in cardex.</a:t>
            </a:r>
          </a:p>
          <a:p>
            <a:r>
              <a:rPr lang="en-US" dirty="0" smtClean="0"/>
              <a:t>Document : catheter care, degree of hematuria, I/O</a:t>
            </a:r>
          </a:p>
          <a:p>
            <a:r>
              <a:rPr lang="en-US" dirty="0" smtClean="0"/>
              <a:t>If output is less than input:</a:t>
            </a:r>
          </a:p>
          <a:p>
            <a:pPr marL="596646" indent="-514350">
              <a:buFont typeface="+mj-lt"/>
              <a:buAutoNum type="arabicPeriod"/>
            </a:pPr>
            <a:r>
              <a:rPr lang="en-US" dirty="0" smtClean="0"/>
              <a:t>Stop infusion and re-calculate I/O</a:t>
            </a:r>
          </a:p>
          <a:p>
            <a:pPr marL="596646" indent="-514350">
              <a:buFont typeface="+mj-lt"/>
              <a:buAutoNum type="arabicPeriod"/>
            </a:pPr>
            <a:r>
              <a:rPr lang="en-US" dirty="0" smtClean="0"/>
              <a:t>Ensure tubing is not kinked or looped below bladder level</a:t>
            </a:r>
          </a:p>
          <a:p>
            <a:r>
              <a:rPr lang="en-US" dirty="0" smtClean="0"/>
              <a:t>Palpate bladder for distension as routine assessment</a:t>
            </a:r>
          </a:p>
          <a:p>
            <a:endParaRPr lang="en-US" dirty="0" smtClean="0"/>
          </a:p>
          <a:p>
            <a:endParaRPr lang="en-US" dirty="0" smtClean="0"/>
          </a:p>
        </p:txBody>
      </p:sp>
    </p:spTree>
    <p:extLst>
      <p:ext uri="{BB962C8B-B14F-4D97-AF65-F5344CB8AC3E}">
        <p14:creationId xmlns:p14="http://schemas.microsoft.com/office/powerpoint/2010/main" val="42179316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a:t>
            </a:r>
            <a:r>
              <a:rPr lang="en-US" dirty="0" smtClean="0"/>
              <a:t>management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there increased hematuria and clots:</a:t>
            </a:r>
          </a:p>
          <a:p>
            <a:pPr marL="596646" indent="-514350">
              <a:buFont typeface="+mj-lt"/>
              <a:buAutoNum type="arabicPeriod"/>
            </a:pPr>
            <a:r>
              <a:rPr lang="en-US" dirty="0" smtClean="0"/>
              <a:t>Increase rate of irrigation</a:t>
            </a:r>
          </a:p>
          <a:p>
            <a:pPr marL="596646" indent="-514350">
              <a:buFont typeface="+mj-lt"/>
              <a:buAutoNum type="arabicPeriod"/>
            </a:pPr>
            <a:r>
              <a:rPr lang="en-US" dirty="0" smtClean="0"/>
              <a:t>Irrigate catheter to aid in clot removal</a:t>
            </a:r>
          </a:p>
          <a:p>
            <a:pPr marL="596646" indent="-514350">
              <a:buFont typeface="+mj-lt"/>
              <a:buAutoNum type="arabicPeriod"/>
            </a:pPr>
            <a:r>
              <a:rPr lang="en-US" dirty="0" smtClean="0"/>
              <a:t>Notify physician</a:t>
            </a:r>
          </a:p>
          <a:p>
            <a:r>
              <a:rPr lang="en-US" dirty="0" smtClean="0"/>
              <a:t>If patient complains of pain:</a:t>
            </a:r>
          </a:p>
          <a:p>
            <a:pPr marL="596646" indent="-514350">
              <a:buFont typeface="+mj-lt"/>
              <a:buAutoNum type="arabicPeriod"/>
            </a:pPr>
            <a:r>
              <a:rPr lang="en-US" dirty="0" smtClean="0"/>
              <a:t>Palpate for distention</a:t>
            </a:r>
          </a:p>
          <a:p>
            <a:pPr marL="596646" indent="-514350">
              <a:buFont typeface="+mj-lt"/>
              <a:buAutoNum type="arabicPeriod"/>
            </a:pPr>
            <a:r>
              <a:rPr lang="en-US" dirty="0" smtClean="0"/>
              <a:t>Check tubing for kinks</a:t>
            </a:r>
          </a:p>
          <a:p>
            <a:pPr marL="596646" indent="-514350">
              <a:buFont typeface="+mj-lt"/>
              <a:buAutoNum type="arabicPeriod"/>
            </a:pPr>
            <a:r>
              <a:rPr lang="en-US" dirty="0" smtClean="0"/>
              <a:t>Observe drainage for adequate amount, presence of clots that may be blocking tube, check I&amp;O</a:t>
            </a:r>
          </a:p>
          <a:p>
            <a:endParaRPr lang="en-US" dirty="0"/>
          </a:p>
        </p:txBody>
      </p:sp>
    </p:spTree>
    <p:extLst>
      <p:ext uri="{BB962C8B-B14F-4D97-AF65-F5344CB8AC3E}">
        <p14:creationId xmlns:p14="http://schemas.microsoft.com/office/powerpoint/2010/main" val="13179011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Ongoing </a:t>
            </a:r>
            <a:r>
              <a:rPr lang="en-US" dirty="0" smtClean="0"/>
              <a:t>management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If patient is confused/agitated:</a:t>
            </a:r>
          </a:p>
          <a:p>
            <a:pPr marL="596646" indent="-514350">
              <a:buFont typeface="+mj-lt"/>
              <a:buAutoNum type="arabicPeriod"/>
            </a:pPr>
            <a:r>
              <a:rPr lang="en-US" dirty="0" smtClean="0"/>
              <a:t>Assess orientation </a:t>
            </a:r>
          </a:p>
          <a:p>
            <a:pPr marL="596646" indent="-514350">
              <a:buFont typeface="+mj-lt"/>
              <a:buAutoNum type="arabicPeriod"/>
            </a:pPr>
            <a:r>
              <a:rPr lang="en-US" dirty="0" smtClean="0"/>
              <a:t>Notify physician on changes in LOC</a:t>
            </a:r>
          </a:p>
          <a:p>
            <a:pPr marL="596646" indent="-514350">
              <a:buFont typeface="+mj-lt"/>
              <a:buAutoNum type="arabicPeriod"/>
            </a:pPr>
            <a:r>
              <a:rPr lang="en-US" dirty="0" smtClean="0"/>
              <a:t>Share with physician information on: </a:t>
            </a:r>
            <a:r>
              <a:rPr lang="en-US" dirty="0" err="1" smtClean="0"/>
              <a:t>opiods</a:t>
            </a:r>
            <a:r>
              <a:rPr lang="en-US" dirty="0" smtClean="0"/>
              <a:t> received, amount of CBI received, accurate I&amp;O, time of onset of ALOC</a:t>
            </a:r>
          </a:p>
          <a:p>
            <a:pPr>
              <a:buFont typeface="Arial" pitchFamily="34" charset="0"/>
              <a:buChar char="•"/>
            </a:pPr>
            <a:r>
              <a:rPr lang="en-US" dirty="0" smtClean="0"/>
              <a:t>If solution leaks:</a:t>
            </a:r>
          </a:p>
          <a:p>
            <a:pPr marL="596646" indent="-514350">
              <a:buFont typeface="+mj-lt"/>
              <a:buAutoNum type="arabicPeriod"/>
            </a:pPr>
            <a:r>
              <a:rPr lang="en-US" dirty="0" smtClean="0"/>
              <a:t>Assess for bladder spasms</a:t>
            </a:r>
          </a:p>
          <a:p>
            <a:pPr marL="596646" indent="-514350">
              <a:buFont typeface="+mj-lt"/>
              <a:buAutoNum type="arabicPeriod"/>
            </a:pPr>
            <a:r>
              <a:rPr lang="en-US" dirty="0" smtClean="0"/>
              <a:t>Consider administering antispasmodic(</a:t>
            </a:r>
            <a:r>
              <a:rPr lang="en-US" dirty="0" err="1" smtClean="0"/>
              <a:t>buscopan</a:t>
            </a:r>
            <a:r>
              <a:rPr lang="en-US" dirty="0" smtClean="0"/>
              <a:t>)</a:t>
            </a:r>
            <a:endParaRPr lang="en-US" dirty="0"/>
          </a:p>
        </p:txBody>
      </p:sp>
    </p:spTree>
    <p:extLst>
      <p:ext uri="{BB962C8B-B14F-4D97-AF65-F5344CB8AC3E}">
        <p14:creationId xmlns:p14="http://schemas.microsoft.com/office/powerpoint/2010/main" val="374419690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Documentation:</a:t>
            </a:r>
            <a:endParaRPr lang="en-US" dirty="0"/>
          </a:p>
        </p:txBody>
      </p:sp>
      <p:sp>
        <p:nvSpPr>
          <p:cNvPr id="3" name="Content Placeholder 2"/>
          <p:cNvSpPr>
            <a:spLocks noGrp="1"/>
          </p:cNvSpPr>
          <p:nvPr>
            <p:ph idx="1"/>
          </p:nvPr>
        </p:nvSpPr>
        <p:spPr/>
        <p:txBody>
          <a:bodyPr>
            <a:normAutofit lnSpcReduction="10000"/>
          </a:bodyPr>
          <a:lstStyle/>
          <a:p>
            <a:r>
              <a:rPr lang="en-US" dirty="0" smtClean="0"/>
              <a:t>Patients pain/comfort level</a:t>
            </a:r>
          </a:p>
          <a:p>
            <a:r>
              <a:rPr lang="en-US" dirty="0" smtClean="0"/>
              <a:t>Color and type of drainage, presence of clots</a:t>
            </a:r>
          </a:p>
          <a:p>
            <a:r>
              <a:rPr lang="en-US" dirty="0" smtClean="0"/>
              <a:t>I&amp;O</a:t>
            </a:r>
          </a:p>
          <a:p>
            <a:r>
              <a:rPr lang="en-US" dirty="0" smtClean="0"/>
              <a:t>Interventions</a:t>
            </a:r>
          </a:p>
          <a:p>
            <a:r>
              <a:rPr lang="en-US" dirty="0" smtClean="0"/>
              <a:t>Health education to patient and family</a:t>
            </a:r>
          </a:p>
          <a:p>
            <a:r>
              <a:rPr lang="en-US" dirty="0" smtClean="0"/>
              <a:t>Patients concerns</a:t>
            </a:r>
          </a:p>
          <a:p>
            <a:r>
              <a:rPr lang="en-US" dirty="0" smtClean="0"/>
              <a:t>Adverse reactions (continued bladder spasms, decreased total urine output)</a:t>
            </a:r>
            <a:endParaRPr lang="en-US" dirty="0"/>
          </a:p>
        </p:txBody>
      </p:sp>
    </p:spTree>
    <p:extLst>
      <p:ext uri="{BB962C8B-B14F-4D97-AF65-F5344CB8AC3E}">
        <p14:creationId xmlns:p14="http://schemas.microsoft.com/office/powerpoint/2010/main" val="46320805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rPr>
              <a:t>CHOLECYSTOGRAM/CHOLECTOGRAPHY</a:t>
            </a:r>
            <a:br>
              <a:rPr lang="en-US" b="1" dirty="0">
                <a:solidFill>
                  <a:srgbClr val="FF0000"/>
                </a:solidFill>
              </a:rPr>
            </a:br>
            <a:endParaRPr lang="en-US" dirty="0"/>
          </a:p>
        </p:txBody>
      </p:sp>
      <p:sp>
        <p:nvSpPr>
          <p:cNvPr id="3" name="Content Placeholder 2"/>
          <p:cNvSpPr>
            <a:spLocks noGrp="1"/>
          </p:cNvSpPr>
          <p:nvPr>
            <p:ph idx="1"/>
          </p:nvPr>
        </p:nvSpPr>
        <p:spPr/>
        <p:txBody>
          <a:bodyPr>
            <a:normAutofit fontScale="77500" lnSpcReduction="20000"/>
          </a:bodyPr>
          <a:lstStyle/>
          <a:p>
            <a:r>
              <a:rPr lang="en-US" dirty="0"/>
              <a:t>This is an x-ray procedure used to help evaluate gall bladder. </a:t>
            </a:r>
          </a:p>
          <a:p>
            <a:r>
              <a:rPr lang="en-US" dirty="0"/>
              <a:t>For the procedure, a special contrast media is given in form of tablets which are swallowed to help visualize the gall bladder on x-ray.</a:t>
            </a:r>
          </a:p>
          <a:p>
            <a:r>
              <a:rPr lang="en-US" dirty="0"/>
              <a:t>The test helps diagnose disorders of the liver and gall bladder including tumors  and gall stones</a:t>
            </a:r>
          </a:p>
          <a:p>
            <a:pPr>
              <a:buNone/>
            </a:pPr>
            <a:r>
              <a:rPr lang="en-US" b="1" i="1" dirty="0"/>
              <a:t>Contrast media used:</a:t>
            </a:r>
          </a:p>
          <a:p>
            <a:pPr>
              <a:buFont typeface="Wingdings" pitchFamily="2" charset="2"/>
              <a:buChar char="Ø"/>
            </a:pPr>
            <a:r>
              <a:rPr lang="en-US" dirty="0"/>
              <a:t>It’s oral and it’s given according to the manufacturer’s instructions. They include:</a:t>
            </a:r>
          </a:p>
          <a:p>
            <a:r>
              <a:rPr lang="en-US" dirty="0" err="1"/>
              <a:t>Orablix</a:t>
            </a:r>
            <a:endParaRPr lang="en-US" dirty="0"/>
          </a:p>
          <a:p>
            <a:r>
              <a:rPr lang="en-US" dirty="0" err="1"/>
              <a:t>Telepaque</a:t>
            </a:r>
            <a:endParaRPr lang="en-US" dirty="0"/>
          </a:p>
          <a:p>
            <a:r>
              <a:rPr lang="en-US" dirty="0" err="1"/>
              <a:t>Biloptin</a:t>
            </a:r>
            <a:endParaRPr lang="en-US" dirty="0"/>
          </a:p>
          <a:p>
            <a:endParaRPr lang="en-US" dirty="0"/>
          </a:p>
        </p:txBody>
      </p:sp>
    </p:spTree>
    <p:extLst>
      <p:ext uri="{BB962C8B-B14F-4D97-AF65-F5344CB8AC3E}">
        <p14:creationId xmlns:p14="http://schemas.microsoft.com/office/powerpoint/2010/main" val="21049114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fontScale="92500" lnSpcReduction="20000"/>
          </a:bodyPr>
          <a:lstStyle/>
          <a:p>
            <a:pPr>
              <a:buNone/>
            </a:pPr>
            <a:r>
              <a:rPr lang="en-US" b="1" i="1" dirty="0" smtClean="0"/>
              <a:t>Procedure preparation</a:t>
            </a:r>
          </a:p>
          <a:p>
            <a:r>
              <a:rPr lang="en-US" dirty="0" smtClean="0"/>
              <a:t>Contrast media is given the evening before, ensure it’s not vomited(usually 6 tablets and shouldn’t drink anything there after)</a:t>
            </a:r>
          </a:p>
          <a:p>
            <a:r>
              <a:rPr lang="en-US" dirty="0" smtClean="0"/>
              <a:t>An enema is given the night before to clear gas and faeces</a:t>
            </a:r>
          </a:p>
          <a:p>
            <a:r>
              <a:rPr lang="en-US" dirty="0" smtClean="0"/>
              <a:t>A day before test give fatty meal, evening give low fat meals</a:t>
            </a:r>
          </a:p>
          <a:p>
            <a:pPr>
              <a:buNone/>
            </a:pPr>
            <a:r>
              <a:rPr lang="en-US" b="1" i="1" dirty="0" smtClean="0"/>
              <a:t>Procedure</a:t>
            </a:r>
          </a:p>
          <a:p>
            <a:r>
              <a:rPr lang="en-US" dirty="0" smtClean="0"/>
              <a:t>When contrast media tablets are given they are absorbed from intestines into the blood stream, removed from blood by liver, and excreted by liver into the bile.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75</a:t>
            </a:fld>
            <a:endParaRPr lang="en-US"/>
          </a:p>
        </p:txBody>
      </p:sp>
    </p:spTree>
    <p:extLst>
      <p:ext uri="{BB962C8B-B14F-4D97-AF65-F5344CB8AC3E}">
        <p14:creationId xmlns:p14="http://schemas.microsoft.com/office/powerpoint/2010/main" val="296305462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92500" lnSpcReduction="20000"/>
          </a:bodyPr>
          <a:lstStyle/>
          <a:p>
            <a:r>
              <a:rPr lang="en-US" dirty="0" smtClean="0"/>
              <a:t>The contrast media together with the bile is highly concentrated in the gall bladder, contrast media outlines the gall stones that are radiolucent(x-ray pass through them), and that are usually invisible on standard x-ray</a:t>
            </a:r>
          </a:p>
          <a:p>
            <a:r>
              <a:rPr lang="en-US" dirty="0" smtClean="0"/>
              <a:t>Bile ducts themselves can not be seen on the x-ray in oral cholecystogram (OCG) because the contrast media is not concentrated on the ducts, therefore , any gallstones lodged in the ducts will go undetected on OCG</a:t>
            </a:r>
          </a:p>
          <a:p>
            <a:r>
              <a:rPr lang="en-US" dirty="0" smtClean="0"/>
              <a:t>Depending on how well the contrast dye is absorbed, polyps and tumors may also be visible on x-ray film.</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76</a:t>
            </a:fld>
            <a:endParaRPr lang="en-US"/>
          </a:p>
        </p:txBody>
      </p:sp>
    </p:spTree>
    <p:extLst>
      <p:ext uri="{BB962C8B-B14F-4D97-AF65-F5344CB8AC3E}">
        <p14:creationId xmlns:p14="http://schemas.microsoft.com/office/powerpoint/2010/main" val="289537946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b="1" i="1" u="sng" dirty="0" smtClean="0"/>
              <a:t>Note</a:t>
            </a:r>
          </a:p>
          <a:p>
            <a:pPr>
              <a:buFont typeface="Wingdings" pitchFamily="2" charset="2"/>
              <a:buChar char="ü"/>
            </a:pPr>
            <a:r>
              <a:rPr lang="en-US" dirty="0" smtClean="0"/>
              <a:t>Due to development of improved technology, cholecystogram is no longer performed routinely, ultrasound and CT scan are faster and often more accurate in diagnosing conditions of the gall bladder </a:t>
            </a:r>
          </a:p>
          <a:p>
            <a:pPr>
              <a:buFont typeface="Wingdings" pitchFamily="2" charset="2"/>
              <a:buChar char="ü"/>
            </a:pPr>
            <a:r>
              <a:rPr lang="en-US" dirty="0" smtClean="0"/>
              <a:t>Gall stones are usually seen as dark spots on x-ray films</a:t>
            </a:r>
          </a:p>
          <a:p>
            <a:pPr>
              <a:buNone/>
            </a:pPr>
            <a:r>
              <a:rPr lang="en-US" b="1" i="1" dirty="0" smtClean="0"/>
              <a:t>After procedure care</a:t>
            </a:r>
          </a:p>
          <a:p>
            <a:r>
              <a:rPr lang="en-US" dirty="0" smtClean="0"/>
              <a:t>Advise patient to drink a lot of water to flush out the dye from their system</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77</a:t>
            </a:fld>
            <a:endParaRPr lang="en-US"/>
          </a:p>
        </p:txBody>
      </p:sp>
    </p:spTree>
    <p:extLst>
      <p:ext uri="{BB962C8B-B14F-4D97-AF65-F5344CB8AC3E}">
        <p14:creationId xmlns:p14="http://schemas.microsoft.com/office/powerpoint/2010/main" val="66381863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CHOLANGIOGRAPHY</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dirty="0" smtClean="0"/>
              <a:t>Cholangiography is the imaging of the bile duct (also known as the biliary tree) by x-rays. There are at least two kinds of cholangiography:</a:t>
            </a:r>
          </a:p>
          <a:p>
            <a:pPr lvl="0"/>
            <a:r>
              <a:rPr lang="en-US" b="1" dirty="0" smtClean="0"/>
              <a:t>1. Percutaneous Trans-hepatic Cholangiography (PTC</a:t>
            </a:r>
            <a:r>
              <a:rPr lang="en-US" dirty="0" smtClean="0"/>
              <a:t>): Examination of liver and bile ducts by x-rays. This is accomplished by the insertion of a thin needle into the liver carrying a contrast medium to help to see blockage in liver and bile ducts.</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78</a:t>
            </a:fld>
            <a:endParaRPr lang="en-US"/>
          </a:p>
        </p:txBody>
      </p:sp>
    </p:spTree>
    <p:extLst>
      <p:ext uri="{BB962C8B-B14F-4D97-AF65-F5344CB8AC3E}">
        <p14:creationId xmlns:p14="http://schemas.microsoft.com/office/powerpoint/2010/main" val="166787088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lvl="0"/>
            <a:r>
              <a:rPr lang="en-US" b="1" dirty="0" smtClean="0"/>
              <a:t>2. Endoscopic Retrograde Choledochography </a:t>
            </a:r>
            <a:r>
              <a:rPr lang="en-US" dirty="0" smtClean="0"/>
              <a:t>(</a:t>
            </a:r>
            <a:r>
              <a:rPr lang="en-US" dirty="0"/>
              <a:t>ERC).</a:t>
            </a:r>
          </a:p>
          <a:p>
            <a:pPr marL="82296" indent="0">
              <a:buNone/>
            </a:pPr>
            <a:endParaRPr lang="en-US" dirty="0" smtClean="0"/>
          </a:p>
          <a:p>
            <a:r>
              <a:rPr lang="en-US" dirty="0" smtClean="0"/>
              <a:t>This primarily  examines the larger bile ducts within the liver and the bile ducts outside the liver</a:t>
            </a:r>
          </a:p>
          <a:p>
            <a:r>
              <a:rPr lang="en-US" dirty="0" smtClean="0"/>
              <a:t>The contrast media is given intravenously</a:t>
            </a:r>
          </a:p>
          <a:p>
            <a:r>
              <a:rPr lang="en-US" dirty="0" smtClean="0"/>
              <a:t>The procedure is used is to locate gall stones within the bile ducts and identify other causes of obstruction to the flow of bile. </a:t>
            </a:r>
            <a:r>
              <a:rPr lang="en-US" dirty="0" err="1" smtClean="0"/>
              <a:t>E.g</a:t>
            </a:r>
            <a:r>
              <a:rPr lang="en-US" dirty="0" smtClean="0"/>
              <a:t> strictures of bile ducts and cancers that may impair normal flow of bile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79</a:t>
            </a:fld>
            <a:endParaRPr lang="en-US"/>
          </a:p>
        </p:txBody>
      </p:sp>
    </p:spTree>
    <p:extLst>
      <p:ext uri="{BB962C8B-B14F-4D97-AF65-F5344CB8AC3E}">
        <p14:creationId xmlns:p14="http://schemas.microsoft.com/office/powerpoint/2010/main" val="31773545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Nursing responsibilities </a:t>
            </a:r>
            <a:r>
              <a:rPr lang="en-US" cap="none" dirty="0" smtClean="0"/>
              <a:t>cont..</a:t>
            </a:r>
            <a:endParaRPr lang="en-US" dirty="0"/>
          </a:p>
        </p:txBody>
      </p:sp>
      <p:sp>
        <p:nvSpPr>
          <p:cNvPr id="3" name="Content Placeholder 2"/>
          <p:cNvSpPr>
            <a:spLocks noGrp="1"/>
          </p:cNvSpPr>
          <p:nvPr>
            <p:ph idx="1"/>
          </p:nvPr>
        </p:nvSpPr>
        <p:spPr>
          <a:xfrm>
            <a:off x="1219200" y="1447800"/>
            <a:ext cx="7714488" cy="4800600"/>
          </a:xfrm>
        </p:spPr>
        <p:txBody>
          <a:bodyPr>
            <a:normAutofit fontScale="92500" lnSpcReduction="20000"/>
          </a:bodyPr>
          <a:lstStyle/>
          <a:p>
            <a:pPr lvl="0" fontAlgn="base">
              <a:buNone/>
            </a:pPr>
            <a:r>
              <a:rPr lang="en-US" dirty="0" smtClean="0"/>
              <a:t>3</a:t>
            </a:r>
            <a:r>
              <a:rPr lang="en-US" b="1" dirty="0" smtClean="0"/>
              <a:t>. Assist with testing</a:t>
            </a:r>
          </a:p>
          <a:p>
            <a:pPr fontAlgn="base"/>
            <a:r>
              <a:rPr lang="en-US" dirty="0" smtClean="0"/>
              <a:t>Assisting both patients and other health care providers during diagnostic testing.</a:t>
            </a:r>
          </a:p>
          <a:p>
            <a:pPr fontAlgn="base"/>
            <a:r>
              <a:rPr lang="en-US" dirty="0" smtClean="0"/>
              <a:t>They provide patient care during the test which may include administering medicines when needed. </a:t>
            </a:r>
          </a:p>
          <a:p>
            <a:pPr fontAlgn="base"/>
            <a:r>
              <a:rPr lang="en-US" dirty="0"/>
              <a:t>P</a:t>
            </a:r>
            <a:r>
              <a:rPr lang="en-US" dirty="0" smtClean="0"/>
              <a:t>osition patients properly, like rolling the patient over, in order to complete the necessary diagnostic testing.</a:t>
            </a:r>
          </a:p>
          <a:p>
            <a:pPr fontAlgn="base"/>
            <a:r>
              <a:rPr lang="en-US" dirty="0" smtClean="0"/>
              <a:t> Transporting patients to and from the test can be part of their job. </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a:t>
            </a:fld>
            <a:endParaRPr lang="en-US"/>
          </a:p>
        </p:txBody>
      </p:sp>
    </p:spTree>
    <p:extLst>
      <p:ext uri="{BB962C8B-B14F-4D97-AF65-F5344CB8AC3E}">
        <p14:creationId xmlns:p14="http://schemas.microsoft.com/office/powerpoint/2010/main" val="396581639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fontScale="92500" lnSpcReduction="20000"/>
          </a:bodyPr>
          <a:lstStyle/>
          <a:p>
            <a:pPr>
              <a:buNone/>
            </a:pPr>
            <a:r>
              <a:rPr lang="en-US" b="1" i="1" dirty="0" smtClean="0"/>
              <a:t>Procedure</a:t>
            </a:r>
          </a:p>
          <a:p>
            <a:r>
              <a:rPr lang="en-US" dirty="0" smtClean="0"/>
              <a:t>To do an intravenous cholangiogram, an iodine containing dye is injected intravenously into the blood </a:t>
            </a:r>
          </a:p>
          <a:p>
            <a:r>
              <a:rPr lang="en-US" dirty="0" smtClean="0"/>
              <a:t>The dye is removed from the blood by the liver which excretes it into bile.</a:t>
            </a:r>
          </a:p>
          <a:p>
            <a:r>
              <a:rPr lang="en-US" dirty="0" smtClean="0"/>
              <a:t> The dye is concentrated enough just as it’s secreted into the bile that it does not need to be further concentrated by the gall bladder in order to outline bile ducts and any gall stones that may form within them.</a:t>
            </a:r>
          </a:p>
          <a:p>
            <a:r>
              <a:rPr lang="en-US" dirty="0" smtClean="0"/>
              <a:t>several x-rays (radiographs) are taken as the liver excretes the dye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80</a:t>
            </a:fld>
            <a:endParaRPr lang="en-US"/>
          </a:p>
        </p:txBody>
      </p:sp>
    </p:spTree>
    <p:extLst>
      <p:ext uri="{BB962C8B-B14F-4D97-AF65-F5344CB8AC3E}">
        <p14:creationId xmlns:p14="http://schemas.microsoft.com/office/powerpoint/2010/main" val="224379309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ERCP</a:t>
            </a:r>
            <a:endParaRPr lang="en-US" b="1"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b="1" dirty="0" smtClean="0"/>
              <a:t>Endoscopic retrograde cholangio-pancretography</a:t>
            </a:r>
            <a:r>
              <a:rPr lang="en-US" dirty="0" smtClean="0"/>
              <a:t> (</a:t>
            </a:r>
            <a:r>
              <a:rPr lang="en-US" b="1" dirty="0" smtClean="0"/>
              <a:t>ERCP</a:t>
            </a:r>
            <a:r>
              <a:rPr lang="en-US" dirty="0" smtClean="0"/>
              <a:t>) is a technique that combines the use of endoscopy and fluoroscopy(x-ray beams are used to show continuous image on a monitor) to diagnose and treat certain problems of the biliary or pancreatic ductal systems.</a:t>
            </a:r>
          </a:p>
          <a:p>
            <a:r>
              <a:rPr lang="en-US" dirty="0" smtClean="0"/>
              <a:t> Through the endoscope, the physician can see the inside of the stomach and duodenum, and inject dyes into the ducts in the biliary tree and pancreas so they can be seen on x-rays.</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81</a:t>
            </a:fld>
            <a:endParaRPr lang="en-US"/>
          </a:p>
        </p:txBody>
      </p:sp>
    </p:spTree>
    <p:extLst>
      <p:ext uri="{BB962C8B-B14F-4D97-AF65-F5344CB8AC3E}">
        <p14:creationId xmlns:p14="http://schemas.microsoft.com/office/powerpoint/2010/main" val="381417717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181600"/>
          </a:xfrm>
        </p:spPr>
        <p:txBody>
          <a:bodyPr>
            <a:normAutofit fontScale="92500" lnSpcReduction="10000"/>
          </a:bodyPr>
          <a:lstStyle/>
          <a:p>
            <a:r>
              <a:rPr lang="en-US" dirty="0" smtClean="0"/>
              <a:t>ERCP is used primarily to diagnose and treat conditions of the bile ducts, including gallstones, inflammatory strictures (scars), leaks (from trauma and surgery), and cancer. </a:t>
            </a:r>
          </a:p>
          <a:p>
            <a:r>
              <a:rPr lang="en-US" dirty="0" smtClean="0"/>
              <a:t>ERCP can be performed for diagnostic and therapeutic reasons, although the development of safer and relatively non-invasive investigations such as </a:t>
            </a:r>
            <a:r>
              <a:rPr lang="en-US" b="1" dirty="0" smtClean="0"/>
              <a:t>magnetic resonance </a:t>
            </a:r>
            <a:r>
              <a:rPr lang="en-US" b="1" dirty="0" err="1" smtClean="0"/>
              <a:t>cholangio-pancreatography</a:t>
            </a:r>
            <a:r>
              <a:rPr lang="en-US" b="1" dirty="0" smtClean="0"/>
              <a:t> (MRCP) </a:t>
            </a:r>
            <a:r>
              <a:rPr lang="en-US" dirty="0" smtClean="0"/>
              <a:t>and endoscopic ultrasound has meant that ERCP is now rarely performed without therapeutic intent.</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82</a:t>
            </a:fld>
            <a:endParaRPr lang="en-US"/>
          </a:p>
        </p:txBody>
      </p:sp>
    </p:spTree>
    <p:extLst>
      <p:ext uri="{BB962C8B-B14F-4D97-AF65-F5344CB8AC3E}">
        <p14:creationId xmlns:p14="http://schemas.microsoft.com/office/powerpoint/2010/main" val="375128059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5029200"/>
          </a:xfrm>
        </p:spPr>
        <p:txBody>
          <a:bodyPr>
            <a:normAutofit fontScale="70000" lnSpcReduction="20000"/>
          </a:bodyPr>
          <a:lstStyle/>
          <a:p>
            <a:pPr lvl="0">
              <a:buNone/>
            </a:pPr>
            <a:r>
              <a:rPr lang="en-US" b="1" u="sng" dirty="0" smtClean="0"/>
              <a:t>Diagnostic indications</a:t>
            </a:r>
          </a:p>
          <a:p>
            <a:pPr lvl="0"/>
            <a:r>
              <a:rPr lang="en-US" dirty="0" smtClean="0"/>
              <a:t>Obstructive jaundice - This may be due to several causes</a:t>
            </a:r>
          </a:p>
          <a:p>
            <a:pPr lvl="0"/>
            <a:r>
              <a:rPr lang="en-US" dirty="0" smtClean="0"/>
              <a:t>Chronic pancreatitis - a now controversial indication due to widespread availability of safer diagnostic modalities including endoscopic ultrasound, high-resolution CT, and MRI/</a:t>
            </a:r>
            <a:r>
              <a:rPr lang="en-US" dirty="0" err="1" smtClean="0"/>
              <a:t>MRCP</a:t>
            </a:r>
            <a:endParaRPr lang="en-US" dirty="0" smtClean="0"/>
          </a:p>
          <a:p>
            <a:pPr lvl="0"/>
            <a:r>
              <a:rPr lang="en-US" dirty="0" smtClean="0"/>
              <a:t>Gallstones with dilated bile ducts on </a:t>
            </a:r>
            <a:r>
              <a:rPr lang="en-US" dirty="0" err="1" smtClean="0"/>
              <a:t>ultrasonography</a:t>
            </a:r>
            <a:endParaRPr lang="en-US" dirty="0" smtClean="0"/>
          </a:p>
          <a:p>
            <a:pPr lvl="0"/>
            <a:r>
              <a:rPr lang="en-US" dirty="0" smtClean="0"/>
              <a:t>Bile duct tumors</a:t>
            </a:r>
          </a:p>
          <a:p>
            <a:pPr lvl="0"/>
            <a:r>
              <a:rPr lang="en-US" dirty="0" smtClean="0"/>
              <a:t>Suspected injury to bile ducts either as a result of trauma or iatrogenic </a:t>
            </a:r>
          </a:p>
          <a:p>
            <a:pPr lvl="0"/>
            <a:r>
              <a:rPr lang="en-US" dirty="0" smtClean="0"/>
              <a:t>Sphincter of </a:t>
            </a:r>
            <a:r>
              <a:rPr lang="en-US" dirty="0" err="1" smtClean="0"/>
              <a:t>Oddi</a:t>
            </a:r>
            <a:r>
              <a:rPr lang="en-US" dirty="0" smtClean="0"/>
              <a:t> dysfunction</a:t>
            </a:r>
          </a:p>
          <a:p>
            <a:pPr lvl="0"/>
            <a:r>
              <a:rPr lang="en-US" dirty="0" smtClean="0"/>
              <a:t>Pancreatic tumors no longer represent a valid diagnostic indication for </a:t>
            </a:r>
            <a:r>
              <a:rPr lang="en-US" dirty="0" err="1" smtClean="0"/>
              <a:t>ERCP</a:t>
            </a:r>
            <a:r>
              <a:rPr lang="en-US" dirty="0" smtClean="0"/>
              <a:t> unless they cause bile duct obstruction and jaundice. Endoscopic ultrasound represents a safer and more accurate diagnostic alternative</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83</a:t>
            </a:fld>
            <a:endParaRPr lang="en-US"/>
          </a:p>
        </p:txBody>
      </p:sp>
    </p:spTree>
    <p:extLst>
      <p:ext uri="{BB962C8B-B14F-4D97-AF65-F5344CB8AC3E}">
        <p14:creationId xmlns:p14="http://schemas.microsoft.com/office/powerpoint/2010/main" val="125323091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sz="2800" b="1" u="sng" dirty="0" smtClean="0"/>
              <a:t>Therapeutic indications</a:t>
            </a:r>
            <a:endParaRPr lang="en-US" sz="4000" b="1" dirty="0" smtClean="0"/>
          </a:p>
          <a:p>
            <a:pPr lvl="0"/>
            <a:r>
              <a:rPr lang="en-US" sz="2800" dirty="0" smtClean="0"/>
              <a:t>Any of the above when the following may become necessary </a:t>
            </a:r>
          </a:p>
          <a:p>
            <a:pPr lvl="1"/>
            <a:r>
              <a:rPr lang="en-US" dirty="0" smtClean="0"/>
              <a:t>Endoscopic </a:t>
            </a:r>
            <a:r>
              <a:rPr lang="en-US" dirty="0" err="1" smtClean="0"/>
              <a:t>sphincterotomy</a:t>
            </a:r>
            <a:r>
              <a:rPr lang="en-US" dirty="0" smtClean="0"/>
              <a:t> (both of the </a:t>
            </a:r>
            <a:r>
              <a:rPr lang="en-US" dirty="0" err="1" smtClean="0"/>
              <a:t>biliary</a:t>
            </a:r>
            <a:r>
              <a:rPr lang="en-US" dirty="0" smtClean="0"/>
              <a:t> and the pancreatic sphincters)</a:t>
            </a:r>
          </a:p>
          <a:p>
            <a:pPr lvl="1"/>
            <a:r>
              <a:rPr lang="en-US" dirty="0" smtClean="0"/>
              <a:t>Removal of stones</a:t>
            </a:r>
          </a:p>
          <a:p>
            <a:pPr lvl="1"/>
            <a:r>
              <a:rPr lang="en-US" dirty="0" smtClean="0"/>
              <a:t>Insertion of stent(s)</a:t>
            </a:r>
          </a:p>
          <a:p>
            <a:pPr lvl="1"/>
            <a:r>
              <a:rPr lang="en-US" dirty="0" smtClean="0"/>
              <a:t>Dilation of strictures (e.g. primary </a:t>
            </a:r>
            <a:r>
              <a:rPr lang="en-US" dirty="0" err="1" smtClean="0"/>
              <a:t>sclerosing</a:t>
            </a:r>
            <a:r>
              <a:rPr lang="en-US" dirty="0" smtClean="0"/>
              <a:t> </a:t>
            </a:r>
            <a:r>
              <a:rPr lang="en-US" dirty="0" err="1" smtClean="0"/>
              <a:t>cholangitis</a:t>
            </a:r>
            <a:r>
              <a:rPr lang="en-US" dirty="0" smtClean="0"/>
              <a:t>, </a:t>
            </a:r>
            <a:r>
              <a:rPr lang="en-US" dirty="0" err="1" smtClean="0"/>
              <a:t>anastomotic</a:t>
            </a:r>
            <a:r>
              <a:rPr lang="en-US" dirty="0" smtClean="0"/>
              <a:t> strictures after liver transplantation)</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84</a:t>
            </a:fld>
            <a:endParaRPr lang="en-US"/>
          </a:p>
        </p:txBody>
      </p:sp>
    </p:spTree>
    <p:extLst>
      <p:ext uri="{BB962C8B-B14F-4D97-AF65-F5344CB8AC3E}">
        <p14:creationId xmlns:p14="http://schemas.microsoft.com/office/powerpoint/2010/main" val="69564660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b="1" u="sng" dirty="0" smtClean="0"/>
              <a:t>Contraindications</a:t>
            </a:r>
            <a:endParaRPr lang="en-US" b="1" dirty="0" smtClean="0"/>
          </a:p>
          <a:p>
            <a:pPr lvl="0"/>
            <a:r>
              <a:rPr lang="en-US" dirty="0" smtClean="0"/>
              <a:t>Recent attack of acute pancreatitis, within the past several weeks.</a:t>
            </a:r>
          </a:p>
          <a:p>
            <a:pPr lvl="0"/>
            <a:r>
              <a:rPr lang="en-US" dirty="0" smtClean="0"/>
              <a:t>Recent myocardial infarction.</a:t>
            </a:r>
          </a:p>
          <a:p>
            <a:pPr lvl="0"/>
            <a:r>
              <a:rPr lang="en-US" dirty="0" smtClean="0"/>
              <a:t>Inadequate surgical back-up</a:t>
            </a:r>
          </a:p>
          <a:p>
            <a:pPr lvl="0"/>
            <a:r>
              <a:rPr lang="en-US" dirty="0" smtClean="0"/>
              <a:t>History of contrast dye anaphylaxis</a:t>
            </a:r>
          </a:p>
          <a:p>
            <a:pPr lvl="0"/>
            <a:r>
              <a:rPr lang="en-US" dirty="0" smtClean="0"/>
              <a:t>Poor health condition for surgery.</a:t>
            </a:r>
          </a:p>
          <a:p>
            <a:pPr lvl="0"/>
            <a:r>
              <a:rPr lang="en-US" dirty="0" smtClean="0"/>
              <a:t>Severe cardiopulmonary disease.</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85</a:t>
            </a:fld>
            <a:endParaRPr lang="en-US"/>
          </a:p>
        </p:txBody>
      </p:sp>
    </p:spTree>
    <p:extLst>
      <p:ext uri="{BB962C8B-B14F-4D97-AF65-F5344CB8AC3E}">
        <p14:creationId xmlns:p14="http://schemas.microsoft.com/office/powerpoint/2010/main" val="232958357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complications</a:t>
            </a:r>
            <a:endParaRPr lang="en-US" dirty="0"/>
          </a:p>
        </p:txBody>
      </p:sp>
      <p:sp>
        <p:nvSpPr>
          <p:cNvPr id="3" name="Content Placeholder 2"/>
          <p:cNvSpPr>
            <a:spLocks noGrp="1"/>
          </p:cNvSpPr>
          <p:nvPr>
            <p:ph idx="1"/>
          </p:nvPr>
        </p:nvSpPr>
        <p:spPr/>
        <p:txBody>
          <a:bodyPr>
            <a:normAutofit fontScale="70000" lnSpcReduction="20000"/>
          </a:bodyPr>
          <a:lstStyle/>
          <a:p>
            <a:r>
              <a:rPr lang="en-US" dirty="0" smtClean="0"/>
              <a:t>The major risk of an </a:t>
            </a:r>
            <a:r>
              <a:rPr lang="en-US" dirty="0" err="1" smtClean="0"/>
              <a:t>ERCP</a:t>
            </a:r>
            <a:r>
              <a:rPr lang="en-US" dirty="0" smtClean="0"/>
              <a:t> is the development of </a:t>
            </a:r>
            <a:r>
              <a:rPr lang="en-US" u="sng" dirty="0" smtClean="0"/>
              <a:t>pancreatitis </a:t>
            </a:r>
            <a:r>
              <a:rPr lang="en-US" dirty="0" smtClean="0"/>
              <a:t> which can occur in up to 5% of all procedures. </a:t>
            </a:r>
          </a:p>
          <a:p>
            <a:r>
              <a:rPr lang="en-US" dirty="0" smtClean="0"/>
              <a:t>Gut perforation is a risk of any endoscopic procedure, and is an additional risk if a </a:t>
            </a:r>
            <a:r>
              <a:rPr lang="en-US" dirty="0" err="1" smtClean="0"/>
              <a:t>sphincterotomy</a:t>
            </a:r>
            <a:r>
              <a:rPr lang="en-US" dirty="0" smtClean="0"/>
              <a:t> is performed. As the second part of the duodenum is anatomically in a retroperitoneal location (that is, behind the peritoneal structures of the abdomen), perforations due to </a:t>
            </a:r>
            <a:r>
              <a:rPr lang="en-US" dirty="0" err="1" smtClean="0"/>
              <a:t>sphincterotomies</a:t>
            </a:r>
            <a:r>
              <a:rPr lang="en-US" dirty="0" smtClean="0"/>
              <a:t> are also retroperitoneal. </a:t>
            </a:r>
          </a:p>
          <a:p>
            <a:r>
              <a:rPr lang="en-US" dirty="0" smtClean="0"/>
              <a:t>Bleeding.</a:t>
            </a:r>
          </a:p>
          <a:p>
            <a:r>
              <a:rPr lang="en-US" dirty="0" err="1" smtClean="0"/>
              <a:t>Oversedation</a:t>
            </a:r>
            <a:r>
              <a:rPr lang="en-US" dirty="0" smtClean="0"/>
              <a:t> can result in dangerously low blood pressure, respiratory depression, nausea, and vomiting.</a:t>
            </a:r>
          </a:p>
          <a:p>
            <a:r>
              <a:rPr lang="en-US" dirty="0" smtClean="0"/>
              <a:t>There is also a risk associated with the contrast dye in patients who are allergic to compounds containing iodine.</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86</a:t>
            </a:fld>
            <a:endParaRPr lang="en-US"/>
          </a:p>
        </p:txBody>
      </p:sp>
    </p:spTree>
    <p:extLst>
      <p:ext uri="{BB962C8B-B14F-4D97-AF65-F5344CB8AC3E}">
        <p14:creationId xmlns:p14="http://schemas.microsoft.com/office/powerpoint/2010/main" val="148104333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Retrograde </a:t>
            </a:r>
            <a:r>
              <a:rPr lang="en-US" b="1" dirty="0" err="1" smtClean="0">
                <a:solidFill>
                  <a:srgbClr val="FF0000"/>
                </a:solidFill>
              </a:rPr>
              <a:t>pyelograghy</a:t>
            </a:r>
            <a:endParaRPr lang="en-US" b="1" dirty="0">
              <a:solidFill>
                <a:srgbClr val="FF0000"/>
              </a:solidFill>
            </a:endParaRPr>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Ø"/>
            </a:pPr>
            <a:r>
              <a:rPr lang="en-US" dirty="0" smtClean="0"/>
              <a:t>Is a radiologic technique of examining strictures of the collecting system of the kidney</a:t>
            </a:r>
          </a:p>
          <a:p>
            <a:pPr>
              <a:buFont typeface="Wingdings" pitchFamily="2" charset="2"/>
              <a:buChar char="Ø"/>
            </a:pPr>
            <a:r>
              <a:rPr lang="en-US" dirty="0" smtClean="0"/>
              <a:t>A radio opaque contrast medium is injected through a urinary catheter into the ureter and the calyces of the pelvis of the kidney using cytoscope</a:t>
            </a:r>
          </a:p>
          <a:p>
            <a:pPr>
              <a:buNone/>
            </a:pPr>
            <a:r>
              <a:rPr lang="en-US" b="1" i="1" dirty="0" smtClean="0"/>
              <a:t>Indications</a:t>
            </a:r>
          </a:p>
          <a:p>
            <a:r>
              <a:rPr lang="en-US" dirty="0" smtClean="0"/>
              <a:t>Incases where IVP provides inadequate visualization</a:t>
            </a:r>
          </a:p>
          <a:p>
            <a:r>
              <a:rPr lang="en-US" dirty="0" smtClean="0"/>
              <a:t>Before extracorporeal shock-wave lithotripsy(to break kidney stones)</a:t>
            </a:r>
          </a:p>
          <a:p>
            <a:r>
              <a:rPr lang="en-US" dirty="0" smtClean="0"/>
              <a:t>Identification of filling defects E.g. kidney stones and tumors</a:t>
            </a:r>
          </a:p>
          <a:p>
            <a:r>
              <a:rPr lang="en-US" dirty="0" smtClean="0"/>
              <a:t>During replacement of </a:t>
            </a:r>
            <a:r>
              <a:rPr lang="en-US" dirty="0" err="1" smtClean="0"/>
              <a:t>ureteral</a:t>
            </a:r>
            <a:r>
              <a:rPr lang="en-US" dirty="0" smtClean="0"/>
              <a:t> stents</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87</a:t>
            </a:fld>
            <a:endParaRPr lang="en-US"/>
          </a:p>
        </p:txBody>
      </p:sp>
    </p:spTree>
    <p:extLst>
      <p:ext uri="{BB962C8B-B14F-4D97-AF65-F5344CB8AC3E}">
        <p14:creationId xmlns:p14="http://schemas.microsoft.com/office/powerpoint/2010/main" val="384550380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lstStyle/>
          <a:p>
            <a:pPr>
              <a:buNone/>
            </a:pPr>
            <a:r>
              <a:rPr lang="en-US" b="1" i="1" dirty="0" smtClean="0"/>
              <a:t>Contraindication</a:t>
            </a:r>
          </a:p>
          <a:p>
            <a:r>
              <a:rPr lang="en-US" dirty="0" smtClean="0"/>
              <a:t>Presence of infected urine</a:t>
            </a:r>
          </a:p>
          <a:p>
            <a:r>
              <a:rPr lang="en-US" dirty="0" smtClean="0"/>
              <a:t>Pregnancy</a:t>
            </a:r>
          </a:p>
          <a:p>
            <a:r>
              <a:rPr lang="en-US" dirty="0" smtClean="0"/>
              <a:t>Allergy to contrast media</a:t>
            </a:r>
          </a:p>
          <a:p>
            <a:pPr>
              <a:buNone/>
            </a:pPr>
            <a:r>
              <a:rPr lang="en-US" b="1" i="1" dirty="0" smtClean="0"/>
              <a:t>Complications</a:t>
            </a:r>
          </a:p>
          <a:p>
            <a:r>
              <a:rPr lang="en-US" dirty="0" smtClean="0"/>
              <a:t>Infection</a:t>
            </a:r>
          </a:p>
          <a:p>
            <a:r>
              <a:rPr lang="en-US" dirty="0" smtClean="0"/>
              <a:t>Perforation of </a:t>
            </a:r>
            <a:r>
              <a:rPr lang="en-US" dirty="0" err="1" smtClean="0"/>
              <a:t>ureter</a:t>
            </a:r>
            <a:endParaRPr lang="en-US" dirty="0" smtClean="0"/>
          </a:p>
          <a:p>
            <a:r>
              <a:rPr lang="en-US" dirty="0" err="1" smtClean="0"/>
              <a:t>haematuria</a:t>
            </a:r>
            <a:endParaRPr lang="en-US" dirty="0" smtClean="0"/>
          </a:p>
          <a:p>
            <a:pPr>
              <a:buNone/>
            </a:pPr>
            <a:endParaRPr lang="en-US" b="1" i="1"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88</a:t>
            </a:fld>
            <a:endParaRPr lang="en-US"/>
          </a:p>
        </p:txBody>
      </p:sp>
    </p:spTree>
    <p:extLst>
      <p:ext uri="{BB962C8B-B14F-4D97-AF65-F5344CB8AC3E}">
        <p14:creationId xmlns:p14="http://schemas.microsoft.com/office/powerpoint/2010/main" val="5792901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Myelogram/</a:t>
            </a:r>
            <a:r>
              <a:rPr lang="en-US" b="1" dirty="0" err="1" smtClean="0">
                <a:solidFill>
                  <a:srgbClr val="FF0000"/>
                </a:solidFill>
              </a:rPr>
              <a:t>myelography</a:t>
            </a:r>
            <a:endParaRPr lang="en-US" b="1" dirty="0">
              <a:solidFill>
                <a:srgbClr val="FF0000"/>
              </a:solidFill>
            </a:endParaRPr>
          </a:p>
        </p:txBody>
      </p:sp>
      <p:sp>
        <p:nvSpPr>
          <p:cNvPr id="3" name="Content Placeholder 2"/>
          <p:cNvSpPr>
            <a:spLocks noGrp="1"/>
          </p:cNvSpPr>
          <p:nvPr>
            <p:ph idx="1"/>
          </p:nvPr>
        </p:nvSpPr>
        <p:spPr/>
        <p:txBody>
          <a:bodyPr/>
          <a:lstStyle/>
          <a:p>
            <a:r>
              <a:rPr lang="en-US" dirty="0" smtClean="0"/>
              <a:t>This is a radiologic examination that uses contrast medium to detect pathology of the spinal cord, including location of spinal cord injury, cysts and tumors</a:t>
            </a:r>
          </a:p>
          <a:p>
            <a:r>
              <a:rPr lang="en-US" dirty="0" smtClean="0"/>
              <a:t>The procedure involves injection of radio opaque dye into cervical or lumbar spine followed by several x-ray projection</a:t>
            </a:r>
          </a:p>
          <a:p>
            <a:r>
              <a:rPr lang="en-US" dirty="0" smtClean="0"/>
              <a:t>A myelogram may help find the cause of pain not found by an MRI or CT scan</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89</a:t>
            </a:fld>
            <a:endParaRPr lang="en-US"/>
          </a:p>
        </p:txBody>
      </p:sp>
    </p:spTree>
    <p:extLst>
      <p:ext uri="{BB962C8B-B14F-4D97-AF65-F5344CB8AC3E}">
        <p14:creationId xmlns:p14="http://schemas.microsoft.com/office/powerpoint/2010/main" val="22675581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cap="none" dirty="0"/>
              <a:t>Nursing responsibilities </a:t>
            </a:r>
            <a:r>
              <a:rPr lang="en-US" cap="none"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lvl="0" fontAlgn="base">
              <a:buNone/>
            </a:pPr>
            <a:r>
              <a:rPr lang="en-US" b="1" dirty="0" smtClean="0"/>
              <a:t>4. Monitor patients during testing</a:t>
            </a:r>
          </a:p>
          <a:p>
            <a:pPr fontAlgn="base"/>
            <a:r>
              <a:rPr lang="en-US" dirty="0" smtClean="0"/>
              <a:t>This includes monitoring their current medical condition, especially in those patients deemed unstable.</a:t>
            </a:r>
          </a:p>
          <a:p>
            <a:pPr fontAlgn="base"/>
            <a:r>
              <a:rPr lang="en-US" dirty="0" smtClean="0"/>
              <a:t> They must check a patient's vital signs (blood pressure, pulse, breathing rate), </a:t>
            </a:r>
          </a:p>
          <a:p>
            <a:pPr fontAlgn="base"/>
            <a:r>
              <a:rPr lang="en-US" dirty="0" smtClean="0"/>
              <a:t>Assess physical condition and keep an eye on any monitors that the patient needs to remain hooked up to during the tests, such as a heart monitor or ventilator.</a:t>
            </a:r>
          </a:p>
          <a:p>
            <a:pPr fontAlgn="base"/>
            <a:r>
              <a:rPr lang="en-US" dirty="0" smtClean="0"/>
              <a:t>Nurses may also be required to connect or disconnect any monitors or devices that can interfere with the testing.</a:t>
            </a:r>
          </a:p>
          <a:p>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9</a:t>
            </a:fld>
            <a:endParaRPr lang="en-US"/>
          </a:p>
        </p:txBody>
      </p:sp>
    </p:spTree>
    <p:extLst>
      <p:ext uri="{BB962C8B-B14F-4D97-AF65-F5344CB8AC3E}">
        <p14:creationId xmlns:p14="http://schemas.microsoft.com/office/powerpoint/2010/main" val="227914452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normAutofit lnSpcReduction="10000"/>
          </a:bodyPr>
          <a:lstStyle/>
          <a:p>
            <a:pPr>
              <a:buNone/>
            </a:pPr>
            <a:r>
              <a:rPr lang="en-US" b="1" i="1" dirty="0" smtClean="0"/>
              <a:t>Indications</a:t>
            </a:r>
          </a:p>
          <a:p>
            <a:pPr>
              <a:buFont typeface="Wingdings" pitchFamily="2" charset="2"/>
              <a:buChar char="Ø"/>
            </a:pPr>
            <a:r>
              <a:rPr lang="en-US" dirty="0" smtClean="0"/>
              <a:t>The cause of leg or arm numbness, weakness or pain</a:t>
            </a:r>
          </a:p>
          <a:p>
            <a:pPr>
              <a:buFont typeface="Wingdings" pitchFamily="2" charset="2"/>
              <a:buChar char="Ø"/>
            </a:pPr>
            <a:r>
              <a:rPr lang="en-US" dirty="0" smtClean="0"/>
              <a:t>Narrowing of the spinal canal(spinal </a:t>
            </a:r>
            <a:r>
              <a:rPr lang="en-US" dirty="0" err="1" smtClean="0"/>
              <a:t>stenosis</a:t>
            </a:r>
            <a:r>
              <a:rPr lang="en-US" dirty="0" smtClean="0"/>
              <a:t>)</a:t>
            </a:r>
          </a:p>
          <a:p>
            <a:pPr>
              <a:buFont typeface="Wingdings" pitchFamily="2" charset="2"/>
              <a:buChar char="Ø"/>
            </a:pPr>
            <a:r>
              <a:rPr lang="en-US" dirty="0" smtClean="0"/>
              <a:t>Tumor or infection causing problems with the spinal cord or nerve roots</a:t>
            </a:r>
          </a:p>
          <a:p>
            <a:pPr>
              <a:buFont typeface="Wingdings" pitchFamily="2" charset="2"/>
              <a:buChar char="Ø"/>
            </a:pPr>
            <a:r>
              <a:rPr lang="en-US" dirty="0" smtClean="0"/>
              <a:t>A spinal disc that has ruptured (herniated disc)</a:t>
            </a:r>
          </a:p>
          <a:p>
            <a:pPr>
              <a:buFont typeface="Wingdings" pitchFamily="2" charset="2"/>
              <a:buChar char="Ø"/>
            </a:pPr>
            <a:r>
              <a:rPr lang="en-US" dirty="0" smtClean="0"/>
              <a:t>Inflammation of the membrane covering the brain and spinal cord</a:t>
            </a:r>
          </a:p>
          <a:p>
            <a:pPr>
              <a:buFont typeface="Wingdings" pitchFamily="2" charset="2"/>
              <a:buChar char="Ø"/>
            </a:pPr>
            <a:r>
              <a:rPr lang="en-US" dirty="0" smtClean="0"/>
              <a:t>Problems with blood vessels to the spine</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90</a:t>
            </a:fld>
            <a:endParaRPr lang="en-US"/>
          </a:p>
        </p:txBody>
      </p:sp>
    </p:spTree>
    <p:extLst>
      <p:ext uri="{BB962C8B-B14F-4D97-AF65-F5344CB8AC3E}">
        <p14:creationId xmlns:p14="http://schemas.microsoft.com/office/powerpoint/2010/main" val="305721218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334000"/>
          </a:xfrm>
        </p:spPr>
        <p:txBody>
          <a:bodyPr>
            <a:normAutofit fontScale="85000" lnSpcReduction="10000"/>
          </a:bodyPr>
          <a:lstStyle/>
          <a:p>
            <a:pPr>
              <a:buNone/>
            </a:pPr>
            <a:r>
              <a:rPr lang="en-US" b="1" i="1" dirty="0" smtClean="0"/>
              <a:t>Pre procedure care</a:t>
            </a:r>
          </a:p>
          <a:p>
            <a:r>
              <a:rPr lang="en-US" dirty="0" smtClean="0"/>
              <a:t>Explain the procedure to the patient</a:t>
            </a:r>
          </a:p>
          <a:p>
            <a:r>
              <a:rPr lang="en-US" dirty="0" smtClean="0"/>
              <a:t>Obtain a signed consent</a:t>
            </a:r>
          </a:p>
          <a:p>
            <a:r>
              <a:rPr lang="en-US" dirty="0" smtClean="0"/>
              <a:t>Starve the patient before the procedure for the prescribed time</a:t>
            </a:r>
          </a:p>
          <a:p>
            <a:r>
              <a:rPr lang="en-US" dirty="0" smtClean="0"/>
              <a:t>Remove dentures and metal ornaments or objects</a:t>
            </a:r>
          </a:p>
          <a:p>
            <a:pPr>
              <a:buNone/>
            </a:pPr>
            <a:r>
              <a:rPr lang="en-US" b="1" i="1" dirty="0" smtClean="0"/>
              <a:t>Procedure</a:t>
            </a:r>
          </a:p>
          <a:p>
            <a:pPr>
              <a:buFont typeface="Wingdings" pitchFamily="2" charset="2"/>
              <a:buChar char="v"/>
            </a:pPr>
            <a:r>
              <a:rPr lang="en-US" dirty="0" smtClean="0"/>
              <a:t>Patient lies prone on the x-ray table with lower extremities tightly secured with straps to the table</a:t>
            </a:r>
          </a:p>
          <a:p>
            <a:pPr>
              <a:buFont typeface="Wingdings" pitchFamily="2" charset="2"/>
              <a:buChar char="v"/>
            </a:pPr>
            <a:r>
              <a:rPr lang="en-US" dirty="0" smtClean="0"/>
              <a:t>Skin area is infiltrated with local </a:t>
            </a:r>
            <a:r>
              <a:rPr lang="en-US" dirty="0" err="1" smtClean="0"/>
              <a:t>anaesthesia</a:t>
            </a:r>
            <a:r>
              <a:rPr lang="en-US" dirty="0" smtClean="0"/>
              <a:t>, dye is then injected into the spinal sac, then the table is slowly rotated into circular motion</a:t>
            </a:r>
          </a:p>
          <a:p>
            <a:pPr>
              <a:buFont typeface="Wingdings" pitchFamily="2" charset="2"/>
              <a:buChar char="v"/>
            </a:pP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91</a:t>
            </a:fld>
            <a:endParaRPr lang="en-US"/>
          </a:p>
        </p:txBody>
      </p:sp>
    </p:spTree>
    <p:extLst>
      <p:ext uri="{BB962C8B-B14F-4D97-AF65-F5344CB8AC3E}">
        <p14:creationId xmlns:p14="http://schemas.microsoft.com/office/powerpoint/2010/main" val="64918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fontScale="92500"/>
          </a:bodyPr>
          <a:lstStyle/>
          <a:p>
            <a:pPr>
              <a:buFont typeface="Wingdings" pitchFamily="2" charset="2"/>
              <a:buChar char="v"/>
            </a:pPr>
            <a:r>
              <a:rPr lang="en-US" dirty="0" smtClean="0"/>
              <a:t>First down at the head end for 4-6 minutes then rotated up at the head end for the same duration</a:t>
            </a:r>
          </a:p>
          <a:p>
            <a:pPr>
              <a:buFont typeface="Wingdings" pitchFamily="2" charset="2"/>
              <a:buChar char="v"/>
            </a:pPr>
            <a:r>
              <a:rPr lang="en-US" dirty="0" smtClean="0"/>
              <a:t>Several more minutes the process is completed. This movement ensures the contrast has sufficiently worked it’s way through the spinal cord, followed by x-rays, CT or MRI scans</a:t>
            </a:r>
          </a:p>
          <a:p>
            <a:pPr>
              <a:buFont typeface="Wingdings" pitchFamily="2" charset="2"/>
              <a:buChar char="v"/>
            </a:pPr>
            <a:r>
              <a:rPr lang="en-US" dirty="0" smtClean="0"/>
              <a:t>If the dye introduced in spinal tap was oil based, the physician conducting the procedure will remove it after the procedure. If water based dye is used it’s not removed as it is eventually absorbed by the body</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92</a:t>
            </a:fld>
            <a:endParaRPr lang="en-US"/>
          </a:p>
        </p:txBody>
      </p:sp>
    </p:spTree>
    <p:extLst>
      <p:ext uri="{BB962C8B-B14F-4D97-AF65-F5344CB8AC3E}">
        <p14:creationId xmlns:p14="http://schemas.microsoft.com/office/powerpoint/2010/main" val="396426724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pPr>
              <a:buNone/>
            </a:pPr>
            <a:r>
              <a:rPr lang="en-US" b="1" i="1" dirty="0" smtClean="0"/>
              <a:t>Post procedure care</a:t>
            </a:r>
          </a:p>
          <a:p>
            <a:r>
              <a:rPr lang="en-US" dirty="0" smtClean="0"/>
              <a:t>Patient should be in recumbent position for 24hrs with head raised</a:t>
            </a:r>
          </a:p>
          <a:p>
            <a:r>
              <a:rPr lang="en-US" dirty="0" smtClean="0"/>
              <a:t>Observe for neurologic signs especially headache as a result of CSF leakage </a:t>
            </a:r>
          </a:p>
          <a:p>
            <a:r>
              <a:rPr lang="en-US" dirty="0" smtClean="0"/>
              <a:t>Encourage the patient to increase fluid intake to enhance dye excretion</a:t>
            </a:r>
          </a:p>
          <a:p>
            <a:r>
              <a:rPr lang="en-US" dirty="0" smtClean="0"/>
              <a:t>Instruct the patient to avoid strenuous activities and heavy lifting at least a day after test</a:t>
            </a:r>
            <a:endParaRPr lang="en-US" dirty="0"/>
          </a:p>
        </p:txBody>
      </p:sp>
      <p:sp>
        <p:nvSpPr>
          <p:cNvPr id="6" name="Footer Placeholder 5"/>
          <p:cNvSpPr>
            <a:spLocks noGrp="1"/>
          </p:cNvSpPr>
          <p:nvPr>
            <p:ph type="ftr" sz="quarter" idx="11"/>
          </p:nvPr>
        </p:nvSpPr>
        <p:spPr/>
        <p:txBody>
          <a:bodyPr/>
          <a:lstStyle/>
          <a:p>
            <a:r>
              <a:rPr lang="en-US" smtClean="0"/>
              <a:t>luyali etale</a:t>
            </a:r>
            <a:endParaRPr lang="en-US"/>
          </a:p>
        </p:txBody>
      </p:sp>
      <p:sp>
        <p:nvSpPr>
          <p:cNvPr id="5" name="Slide Number Placeholder 4"/>
          <p:cNvSpPr>
            <a:spLocks noGrp="1"/>
          </p:cNvSpPr>
          <p:nvPr>
            <p:ph type="sldNum" sz="quarter" idx="12"/>
          </p:nvPr>
        </p:nvSpPr>
        <p:spPr/>
        <p:txBody>
          <a:bodyPr/>
          <a:lstStyle/>
          <a:p>
            <a:fld id="{E2439BCC-E378-4641-8C42-A25EE3B9F194}" type="slidenum">
              <a:rPr lang="en-US" smtClean="0"/>
              <a:pPr/>
              <a:t>93</a:t>
            </a:fld>
            <a:endParaRPr lang="en-US"/>
          </a:p>
        </p:txBody>
      </p:sp>
    </p:spTree>
    <p:extLst>
      <p:ext uri="{BB962C8B-B14F-4D97-AF65-F5344CB8AC3E}">
        <p14:creationId xmlns:p14="http://schemas.microsoft.com/office/powerpoint/2010/main" val="417992593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FF0000"/>
                </a:solidFill>
              </a:rPr>
              <a:t>Assignment: </a:t>
            </a:r>
            <a:endParaRPr lang="en-US" dirty="0">
              <a:solidFill>
                <a:srgbClr val="FF0000"/>
              </a:solidFill>
            </a:endParaRPr>
          </a:p>
        </p:txBody>
      </p:sp>
      <p:sp>
        <p:nvSpPr>
          <p:cNvPr id="3" name="Content Placeholder 2"/>
          <p:cNvSpPr>
            <a:spLocks noGrp="1"/>
          </p:cNvSpPr>
          <p:nvPr>
            <p:ph idx="1"/>
          </p:nvPr>
        </p:nvSpPr>
        <p:spPr/>
        <p:txBody>
          <a:bodyPr/>
          <a:lstStyle/>
          <a:p>
            <a:r>
              <a:rPr lang="en-US" dirty="0" smtClean="0">
                <a:solidFill>
                  <a:srgbClr val="FF0000"/>
                </a:solidFill>
              </a:rPr>
              <a:t>Hysterosalpingogram:</a:t>
            </a:r>
          </a:p>
          <a:p>
            <a:pPr marL="596646" indent="-514350">
              <a:buFont typeface="+mj-lt"/>
              <a:buAutoNum type="arabicPeriod"/>
            </a:pPr>
            <a:r>
              <a:rPr lang="en-US" dirty="0" smtClean="0">
                <a:solidFill>
                  <a:srgbClr val="FF0000"/>
                </a:solidFill>
              </a:rPr>
              <a:t>Role of a nurse before and after procedure</a:t>
            </a:r>
          </a:p>
          <a:p>
            <a:pPr marL="596646" indent="-514350">
              <a:buFont typeface="+mj-lt"/>
              <a:buAutoNum type="arabicPeriod"/>
            </a:pPr>
            <a:r>
              <a:rPr lang="en-US" dirty="0" smtClean="0">
                <a:solidFill>
                  <a:srgbClr val="FF0000"/>
                </a:solidFill>
              </a:rPr>
              <a:t>Steps in performing procedure</a:t>
            </a:r>
            <a:endParaRPr lang="en-US" dirty="0">
              <a:solidFill>
                <a:srgbClr val="FF0000"/>
              </a:solidFill>
            </a:endParaRPr>
          </a:p>
        </p:txBody>
      </p:sp>
    </p:spTree>
    <p:extLst>
      <p:ext uri="{BB962C8B-B14F-4D97-AF65-F5344CB8AC3E}">
        <p14:creationId xmlns:p14="http://schemas.microsoft.com/office/powerpoint/2010/main" val="15309639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526302"/>
          </a:xfrm>
        </p:spPr>
        <p:txBody>
          <a:bodyPr>
            <a:normAutofit/>
          </a:bodyPr>
          <a:lstStyle/>
          <a:p>
            <a:r>
              <a:rPr lang="en-US" sz="6600" b="1" dirty="0" smtClean="0"/>
              <a:t>ENDOSCOPY</a:t>
            </a:r>
            <a:endParaRPr lang="en-US" sz="6600" b="1"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95</a:t>
            </a:fld>
            <a:endParaRPr lang="en-US">
              <a:solidFill>
                <a:srgbClr val="E7DEC9">
                  <a:shade val="50000"/>
                  <a:satMod val="200000"/>
                </a:srgbClr>
              </a:solidFill>
            </a:endParaRPr>
          </a:p>
        </p:txBody>
      </p:sp>
    </p:spTree>
    <p:extLst>
      <p:ext uri="{BB962C8B-B14F-4D97-AF65-F5344CB8AC3E}">
        <p14:creationId xmlns:p14="http://schemas.microsoft.com/office/powerpoint/2010/main" val="354674284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533400"/>
            <a:ext cx="7498080" cy="884238"/>
          </a:xfrm>
        </p:spPr>
        <p:txBody>
          <a:bodyPr>
            <a:normAutofit fontScale="90000"/>
          </a:bodyPr>
          <a:lstStyle/>
          <a:p>
            <a:r>
              <a:rPr lang="en-US" dirty="0" smtClean="0">
                <a:solidFill>
                  <a:srgbClr val="FF0000"/>
                </a:solidFill>
              </a:rPr>
              <a:t>ENDOSCOPY</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This is the use of a hollow instrument to look inside the body cavities or organs . It uses flexible tube that has a small (camera)on the end of it.</a:t>
            </a:r>
          </a:p>
          <a:p>
            <a:r>
              <a:rPr lang="en-US" dirty="0" smtClean="0"/>
              <a:t>The instrument is referred to as an endoscope</a:t>
            </a:r>
          </a:p>
          <a:p>
            <a:r>
              <a:rPr lang="en-US" dirty="0" smtClean="0"/>
              <a:t>An endoscope is passed through a natural body opening or via a small incision. For example a laparoscope is inserted through  small surgical incision in the pelvic or abdominal area</a:t>
            </a:r>
          </a:p>
          <a:p>
            <a:r>
              <a:rPr lang="en-US" dirty="0" smtClean="0"/>
              <a:t>If an ultra-sound probe is added to endoscope E.g. GIT endoscope this is called endoscopic ultrasound</a:t>
            </a:r>
            <a:endParaRPr lang="en-US" dirty="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96</a:t>
            </a:fld>
            <a:endParaRPr lang="en-US">
              <a:solidFill>
                <a:srgbClr val="E7DEC9">
                  <a:shade val="50000"/>
                  <a:satMod val="200000"/>
                </a:srgbClr>
              </a:solidFill>
            </a:endParaRPr>
          </a:p>
        </p:txBody>
      </p:sp>
    </p:spTree>
    <p:extLst>
      <p:ext uri="{BB962C8B-B14F-4D97-AF65-F5344CB8AC3E}">
        <p14:creationId xmlns:p14="http://schemas.microsoft.com/office/powerpoint/2010/main" val="356022760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ttps://upload.wikimedia.org/wikipedia/commons/thumb/9/90/Flexibles_Endoskop.jpg/230px-Flexibles_Endoskop.jpg">
            <a:hlinkClick r:id="rId2"/>
          </p:cNvPr>
          <p:cNvPicPr/>
          <p:nvPr/>
        </p:nvPicPr>
        <p:blipFill>
          <a:blip r:embed="rId3"/>
          <a:srcRect/>
          <a:stretch>
            <a:fillRect/>
          </a:stretch>
        </p:blipFill>
        <p:spPr bwMode="auto">
          <a:xfrm>
            <a:off x="2133600" y="1905000"/>
            <a:ext cx="5410200" cy="4267200"/>
          </a:xfrm>
          <a:prstGeom prst="rect">
            <a:avLst/>
          </a:prstGeom>
          <a:noFill/>
          <a:ln w="9525">
            <a:noFill/>
            <a:miter lim="800000"/>
            <a:headEnd/>
            <a:tailEnd/>
          </a:ln>
        </p:spPr>
      </p:pic>
      <p:sp>
        <p:nvSpPr>
          <p:cNvPr id="4" name="Rectangle 3"/>
          <p:cNvSpPr/>
          <p:nvPr/>
        </p:nvSpPr>
        <p:spPr>
          <a:xfrm>
            <a:off x="3449288" y="3244334"/>
            <a:ext cx="2245423" cy="369332"/>
          </a:xfrm>
          <a:prstGeom prst="rect">
            <a:avLst/>
          </a:prstGeom>
        </p:spPr>
        <p:txBody>
          <a:bodyPr wrap="none">
            <a:spAutoFit/>
          </a:bodyPr>
          <a:lstStyle/>
          <a:p>
            <a:r>
              <a:rPr lang="en-US" dirty="0">
                <a:solidFill>
                  <a:prstClr val="black"/>
                </a:solidFill>
              </a:rPr>
              <a:t>A flexible endoscope</a:t>
            </a:r>
          </a:p>
        </p:txBody>
      </p:sp>
      <p:sp>
        <p:nvSpPr>
          <p:cNvPr id="7" name="Footer Placeholder 6"/>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97</a:t>
            </a:fld>
            <a:endParaRPr lang="en-US">
              <a:solidFill>
                <a:srgbClr val="E7DEC9">
                  <a:shade val="50000"/>
                  <a:satMod val="200000"/>
                </a:srgbClr>
              </a:solidFill>
            </a:endParaRPr>
          </a:p>
        </p:txBody>
      </p:sp>
    </p:spTree>
    <p:extLst>
      <p:ext uri="{BB962C8B-B14F-4D97-AF65-F5344CB8AC3E}">
        <p14:creationId xmlns:p14="http://schemas.microsoft.com/office/powerpoint/2010/main" val="2665951846"/>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3450102"/>
          </a:xfrm>
        </p:spPr>
        <p:txBody>
          <a:bodyPr>
            <a:normAutofit/>
          </a:bodyPr>
          <a:lstStyle/>
          <a:p>
            <a:r>
              <a:rPr lang="en-US" sz="5400" b="1" dirty="0" smtClean="0"/>
              <a:t>BRONCHOSCOPY</a:t>
            </a:r>
            <a:endParaRPr lang="en-US" sz="5400" b="1" dirty="0"/>
          </a:p>
        </p:txBody>
      </p:sp>
      <p:sp>
        <p:nvSpPr>
          <p:cNvPr id="4" name="Footer Placeholder 3"/>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98</a:t>
            </a:fld>
            <a:endParaRPr lang="en-US">
              <a:solidFill>
                <a:srgbClr val="E7DEC9">
                  <a:shade val="50000"/>
                  <a:satMod val="200000"/>
                </a:srgbClr>
              </a:solidFill>
            </a:endParaRPr>
          </a:p>
        </p:txBody>
      </p:sp>
    </p:spTree>
    <p:extLst>
      <p:ext uri="{BB962C8B-B14F-4D97-AF65-F5344CB8AC3E}">
        <p14:creationId xmlns:p14="http://schemas.microsoft.com/office/powerpoint/2010/main" val="31800588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67512"/>
          </a:xfrm>
        </p:spPr>
        <p:txBody>
          <a:bodyPr>
            <a:normAutofit fontScale="90000"/>
          </a:bodyPr>
          <a:lstStyle/>
          <a:p>
            <a:r>
              <a:rPr lang="en-US" dirty="0" smtClean="0">
                <a:solidFill>
                  <a:srgbClr val="FF0000"/>
                </a:solidFill>
              </a:rPr>
              <a:t>BRONCHOSCOPY</a:t>
            </a:r>
            <a:endParaRPr lang="en-US" dirty="0">
              <a:solidFill>
                <a:srgbClr val="FF0000"/>
              </a:solidFill>
            </a:endParaRPr>
          </a:p>
        </p:txBody>
      </p:sp>
      <p:sp>
        <p:nvSpPr>
          <p:cNvPr id="3" name="Content Placeholder 2"/>
          <p:cNvSpPr>
            <a:spLocks noGrp="1"/>
          </p:cNvSpPr>
          <p:nvPr>
            <p:ph idx="1"/>
          </p:nvPr>
        </p:nvSpPr>
        <p:spPr>
          <a:xfrm>
            <a:off x="457200" y="1295400"/>
            <a:ext cx="8229600" cy="5029200"/>
          </a:xfrm>
        </p:spPr>
        <p:txBody>
          <a:bodyPr>
            <a:noAutofit/>
          </a:bodyPr>
          <a:lstStyle/>
          <a:p>
            <a:pPr>
              <a:buNone/>
            </a:pPr>
            <a:r>
              <a:rPr lang="en-US" sz="2000" dirty="0" smtClean="0"/>
              <a:t>This is the direct inspection and examination of larynx(laryngoscopy), trachea and bronchi through a flexible or rigid bronchoscope</a:t>
            </a:r>
          </a:p>
          <a:p>
            <a:pPr>
              <a:buNone/>
            </a:pPr>
            <a:r>
              <a:rPr lang="en-US" sz="2000" b="1" dirty="0" smtClean="0"/>
              <a:t>PURPOSES </a:t>
            </a:r>
          </a:p>
          <a:p>
            <a:pPr marL="571500" indent="-571500">
              <a:buFont typeface="Wingdings" pitchFamily="2" charset="2"/>
              <a:buChar char="v"/>
            </a:pPr>
            <a:r>
              <a:rPr lang="en-US" sz="2000" b="1" dirty="0" smtClean="0"/>
              <a:t> DIAGONISTIC</a:t>
            </a:r>
          </a:p>
          <a:p>
            <a:pPr marL="571500" indent="-571500"/>
            <a:r>
              <a:rPr lang="en-US" sz="2000" dirty="0" smtClean="0"/>
              <a:t>Lung growth, lymph nodes ,atelectasis or  other changes seen on x-ray or imaging tests</a:t>
            </a:r>
          </a:p>
          <a:p>
            <a:pPr marL="571500" indent="-571500"/>
            <a:r>
              <a:rPr lang="en-US" sz="2000" dirty="0" smtClean="0"/>
              <a:t>Coughing up blood(haemoptysis)</a:t>
            </a:r>
          </a:p>
          <a:p>
            <a:pPr marL="571500" indent="-571500"/>
            <a:r>
              <a:rPr lang="en-US" sz="2000" dirty="0" smtClean="0"/>
              <a:t>Suspected interstitial lung disease</a:t>
            </a:r>
          </a:p>
          <a:p>
            <a:pPr marL="571500" indent="-571500"/>
            <a:r>
              <a:rPr lang="en-US" sz="2000" dirty="0" smtClean="0"/>
              <a:t>Cough that has lasted for more than 3months without any other explanation</a:t>
            </a:r>
          </a:p>
          <a:p>
            <a:pPr marL="571500" indent="-571500"/>
            <a:r>
              <a:rPr lang="en-US" sz="2000" dirty="0" smtClean="0"/>
              <a:t>To determine if a tumor can be removed surgically ( resected)</a:t>
            </a:r>
          </a:p>
          <a:p>
            <a:pPr marL="571500" indent="-571500"/>
            <a:r>
              <a:rPr lang="en-US" sz="2000" dirty="0" smtClean="0"/>
              <a:t>To obtain a tissue for biopsy</a:t>
            </a:r>
          </a:p>
          <a:p>
            <a:pPr marL="571500" indent="-571500"/>
            <a:r>
              <a:rPr lang="en-US" sz="2000" dirty="0" smtClean="0"/>
              <a:t>To diagnose lung rejection after lung transplant</a:t>
            </a:r>
          </a:p>
          <a:p>
            <a:pPr marL="571500" indent="-571500">
              <a:buFont typeface="+mj-lt"/>
              <a:buAutoNum type="romanUcPeriod"/>
            </a:pPr>
            <a:endParaRPr lang="en-US" sz="2000" dirty="0" smtClean="0"/>
          </a:p>
        </p:txBody>
      </p:sp>
      <p:sp>
        <p:nvSpPr>
          <p:cNvPr id="6" name="Footer Placeholder 5"/>
          <p:cNvSpPr>
            <a:spLocks noGrp="1"/>
          </p:cNvSpPr>
          <p:nvPr>
            <p:ph type="ftr" sz="quarter" idx="11"/>
          </p:nvPr>
        </p:nvSpPr>
        <p:spPr/>
        <p:txBody>
          <a:bodyPr/>
          <a:lstStyle/>
          <a:p>
            <a:r>
              <a:rPr lang="en-US" smtClean="0">
                <a:solidFill>
                  <a:srgbClr val="E7DEC9">
                    <a:shade val="50000"/>
                    <a:satMod val="200000"/>
                  </a:srgbClr>
                </a:solidFill>
              </a:rPr>
              <a:t>luyali etale</a:t>
            </a:r>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p>
            <a:fld id="{E2439BCC-E378-4641-8C42-A25EE3B9F194}" type="slidenum">
              <a:rPr lang="en-US" smtClean="0">
                <a:solidFill>
                  <a:srgbClr val="E7DEC9">
                    <a:shade val="50000"/>
                    <a:satMod val="200000"/>
                  </a:srgbClr>
                </a:solidFill>
              </a:rPr>
              <a:pPr/>
              <a:t>99</a:t>
            </a:fld>
            <a:endParaRPr lang="en-US">
              <a:solidFill>
                <a:srgbClr val="E7DEC9">
                  <a:shade val="50000"/>
                  <a:satMod val="200000"/>
                </a:srgbClr>
              </a:solidFill>
            </a:endParaRPr>
          </a:p>
        </p:txBody>
      </p:sp>
    </p:spTree>
    <p:extLst>
      <p:ext uri="{BB962C8B-B14F-4D97-AF65-F5344CB8AC3E}">
        <p14:creationId xmlns:p14="http://schemas.microsoft.com/office/powerpoint/2010/main" val="76255899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2.jpeg"/></Relationships>
</file>

<file path=ppt/theme/_rels/theme5.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1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2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4.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5.xml><?xml version="1.0" encoding="utf-8"?>
<a:theme xmlns:a="http://schemas.openxmlformats.org/drawingml/2006/main" name="3_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286</TotalTime>
  <Words>11262</Words>
  <Application>Microsoft Office PowerPoint</Application>
  <PresentationFormat>On-screen Show (4:3)</PresentationFormat>
  <Paragraphs>1748</Paragraphs>
  <Slides>250</Slides>
  <Notes>35</Notes>
  <HiddenSlides>0</HiddenSlides>
  <MMClips>0</MMClips>
  <ScaleCrop>false</ScaleCrop>
  <HeadingPairs>
    <vt:vector size="4" baseType="variant">
      <vt:variant>
        <vt:lpstr>Theme</vt:lpstr>
      </vt:variant>
      <vt:variant>
        <vt:i4>5</vt:i4>
      </vt:variant>
      <vt:variant>
        <vt:lpstr>Slide Titles</vt:lpstr>
      </vt:variant>
      <vt:variant>
        <vt:i4>250</vt:i4>
      </vt:variant>
    </vt:vector>
  </HeadingPairs>
  <TitlesOfParts>
    <vt:vector size="255" baseType="lpstr">
      <vt:lpstr>Solstice</vt:lpstr>
      <vt:lpstr>1_Solstice</vt:lpstr>
      <vt:lpstr>2_Solstice</vt:lpstr>
      <vt:lpstr>Oriel</vt:lpstr>
      <vt:lpstr>3_Solstice</vt:lpstr>
      <vt:lpstr>SPECIALISED PROCEDURES (I)</vt:lpstr>
      <vt:lpstr>DIAGNOSTIC PROCEDURES</vt:lpstr>
      <vt:lpstr>RADIOLOGICAL EXAMINATIONS</vt:lpstr>
      <vt:lpstr>OTHERS: </vt:lpstr>
      <vt:lpstr>Specific objectives:</vt:lpstr>
      <vt:lpstr>Nursing responsibilities:</vt:lpstr>
      <vt:lpstr>Nursing responsibilities cont…</vt:lpstr>
      <vt:lpstr>Nursing responsibilities cont..</vt:lpstr>
      <vt:lpstr>Nursing responsibilities cont..</vt:lpstr>
      <vt:lpstr>Nursing responsibilities cont..</vt:lpstr>
      <vt:lpstr>Liver biopsy</vt:lpstr>
      <vt:lpstr>Liver biopsy</vt:lpstr>
      <vt:lpstr> Indications </vt:lpstr>
      <vt:lpstr> Procedure </vt:lpstr>
      <vt:lpstr>Preparation cont…</vt:lpstr>
      <vt:lpstr>PowerPoint Presentation</vt:lpstr>
      <vt:lpstr>PowerPoint Presentation</vt:lpstr>
      <vt:lpstr>PowerPoint Presentation</vt:lpstr>
      <vt:lpstr>Renal biopsy</vt:lpstr>
      <vt:lpstr>Renal biopsy(needle biopsy of the  kidney)</vt:lpstr>
      <vt:lpstr>PowerPoint Presentation</vt:lpstr>
      <vt:lpstr>Nursing role before procedure</vt:lpstr>
      <vt:lpstr>Procedure </vt:lpstr>
      <vt:lpstr>Requirements cont…</vt:lpstr>
      <vt:lpstr> Steps </vt:lpstr>
      <vt:lpstr>Procedure </vt:lpstr>
      <vt:lpstr>Nursing care</vt:lpstr>
      <vt:lpstr>Nursing care cont…</vt:lpstr>
      <vt:lpstr>THORACENTESIS</vt:lpstr>
      <vt:lpstr>THORACENTESIS</vt:lpstr>
      <vt:lpstr>Specific indications </vt:lpstr>
      <vt:lpstr>Indications cont…</vt:lpstr>
      <vt:lpstr>Nursing care</vt:lpstr>
      <vt:lpstr>Nursing care cont…</vt:lpstr>
      <vt:lpstr>Nursing care (intra)</vt:lpstr>
      <vt:lpstr>Nursing care cont…</vt:lpstr>
      <vt:lpstr>Complications </vt:lpstr>
      <vt:lpstr>Abdominal Paracentesis</vt:lpstr>
      <vt:lpstr>ABDOMINAL PARACENTESIS/ ABDOMINAL TAPPING</vt:lpstr>
      <vt:lpstr>contraindications</vt:lpstr>
      <vt:lpstr>Relative contraindications are: </vt:lpstr>
      <vt:lpstr>Preparation</vt:lpstr>
      <vt:lpstr>Nursing action post procedure</vt:lpstr>
      <vt:lpstr>Nursing care(post procedure)</vt:lpstr>
      <vt:lpstr>Nursing care cont (post)…</vt:lpstr>
      <vt:lpstr>Ascitic fluid analysis </vt:lpstr>
      <vt:lpstr>Lumbar puncture</vt:lpstr>
      <vt:lpstr>LUMBAR PUNCTURE(SPINAL TAP)</vt:lpstr>
      <vt:lpstr>Indications </vt:lpstr>
      <vt:lpstr>Contraindications</vt:lpstr>
      <vt:lpstr>Relative contraindications</vt:lpstr>
      <vt:lpstr>Indications for brain CT scan prior to LPS</vt:lpstr>
      <vt:lpstr>Role of a nurse</vt:lpstr>
      <vt:lpstr>PowerPoint Presentation</vt:lpstr>
      <vt:lpstr>Role of a nurse cont….</vt:lpstr>
      <vt:lpstr>CSF tubes</vt:lpstr>
      <vt:lpstr>Abnormal findings:</vt:lpstr>
      <vt:lpstr>Abnormal findings cont….</vt:lpstr>
      <vt:lpstr>Abnormal findings cont….</vt:lpstr>
      <vt:lpstr>Complications</vt:lpstr>
      <vt:lpstr>Prevention of leakage</vt:lpstr>
      <vt:lpstr>Complications cont….</vt:lpstr>
      <vt:lpstr>PLAY VIDEO</vt:lpstr>
      <vt:lpstr>URINARY BLADDER IRRIGATION</vt:lpstr>
      <vt:lpstr>Types</vt:lpstr>
      <vt:lpstr>Continuous bladder irrigation(CBI)</vt:lpstr>
      <vt:lpstr>CBI cont…..</vt:lpstr>
      <vt:lpstr>CBI cont…..</vt:lpstr>
      <vt:lpstr>Procedure:</vt:lpstr>
      <vt:lpstr>Ongoing management:</vt:lpstr>
      <vt:lpstr>Ongoing management cont….</vt:lpstr>
      <vt:lpstr>Ongoing management cont…</vt:lpstr>
      <vt:lpstr>Documentation:</vt:lpstr>
      <vt:lpstr>CHOLECYSTOGRAM/CHOLECTOGRAPHY </vt:lpstr>
      <vt:lpstr>PowerPoint Presentation</vt:lpstr>
      <vt:lpstr>PowerPoint Presentation</vt:lpstr>
      <vt:lpstr>PowerPoint Presentation</vt:lpstr>
      <vt:lpstr>CHOLANGIOGRAPHY</vt:lpstr>
      <vt:lpstr>PowerPoint Presentation</vt:lpstr>
      <vt:lpstr>PowerPoint Presentation</vt:lpstr>
      <vt:lpstr>ERCP</vt:lpstr>
      <vt:lpstr>PowerPoint Presentation</vt:lpstr>
      <vt:lpstr>PowerPoint Presentation</vt:lpstr>
      <vt:lpstr>PowerPoint Presentation</vt:lpstr>
      <vt:lpstr>PowerPoint Presentation</vt:lpstr>
      <vt:lpstr>complications</vt:lpstr>
      <vt:lpstr>Retrograde pyelograghy</vt:lpstr>
      <vt:lpstr>PowerPoint Presentation</vt:lpstr>
      <vt:lpstr>Myelogram/myelography</vt:lpstr>
      <vt:lpstr>PowerPoint Presentation</vt:lpstr>
      <vt:lpstr>PowerPoint Presentation</vt:lpstr>
      <vt:lpstr>PowerPoint Presentation</vt:lpstr>
      <vt:lpstr>PowerPoint Presentation</vt:lpstr>
      <vt:lpstr>Assignment: </vt:lpstr>
      <vt:lpstr>ENDOSCOPY</vt:lpstr>
      <vt:lpstr>ENDOSCOPY </vt:lpstr>
      <vt:lpstr>PowerPoint Presentation</vt:lpstr>
      <vt:lpstr>BRONCHOSCOPY</vt:lpstr>
      <vt:lpstr>BRONCHOSCOPY</vt:lpstr>
      <vt:lpstr>Purpose cont..</vt:lpstr>
      <vt:lpstr>NURSING ROLE</vt:lpstr>
      <vt:lpstr>NURSING ROLE </vt:lpstr>
      <vt:lpstr>complications</vt:lpstr>
      <vt:lpstr>PLAY VIDEO</vt:lpstr>
      <vt:lpstr>OESOPHAGOSCOPY &amp; GASTROSCOPY</vt:lpstr>
      <vt:lpstr>UPPER GIT FIBRE (ENDOSCOPY)</vt:lpstr>
      <vt:lpstr>OESOPHAGOSCOPY AND GASTROSCOPY</vt:lpstr>
      <vt:lpstr>PowerPoint Presentation</vt:lpstr>
      <vt:lpstr>PowerPoint Presentation</vt:lpstr>
      <vt:lpstr>PowerPoint Presentation</vt:lpstr>
      <vt:lpstr>After procedure care</vt:lpstr>
      <vt:lpstr>PowerPoint Presentation</vt:lpstr>
      <vt:lpstr>LOWER GIT ENDOSCOPY</vt:lpstr>
      <vt:lpstr>PowerPoint Presentation</vt:lpstr>
      <vt:lpstr>Anoscopy &amp; protoscopy</vt:lpstr>
      <vt:lpstr>PowerPoint Presentation</vt:lpstr>
      <vt:lpstr>Anoscopy/proctoscopy</vt:lpstr>
      <vt:lpstr>PowerPoint Presentation</vt:lpstr>
      <vt:lpstr>Colonoscopy &amp; Sigmoidoscopy</vt:lpstr>
      <vt:lpstr>Colonoscopy/ sigmoidoscopy</vt:lpstr>
      <vt:lpstr>Indications </vt:lpstr>
      <vt:lpstr>PowerPoint Presentation</vt:lpstr>
      <vt:lpstr>PowerPoint Presentation</vt:lpstr>
      <vt:lpstr>PowerPoint Presentation</vt:lpstr>
      <vt:lpstr>PowerPoint Presentation</vt:lpstr>
      <vt:lpstr>cystoscopy</vt:lpstr>
      <vt:lpstr>Cystoscopy</vt:lpstr>
      <vt:lpstr>PowerPoint Presentation</vt:lpstr>
      <vt:lpstr>PowerPoint Presentation</vt:lpstr>
      <vt:lpstr>PowerPoint Presentation</vt:lpstr>
      <vt:lpstr>PowerPoint Presentation</vt:lpstr>
      <vt:lpstr>Play video</vt:lpstr>
      <vt:lpstr>COMPUTED  TOMOGRAPHY </vt:lpstr>
      <vt:lpstr>PowerPoint Presentation</vt:lpstr>
      <vt:lpstr>PowerPoint Presentation</vt:lpstr>
      <vt:lpstr>PowerPoint Presentation</vt:lpstr>
      <vt:lpstr>Nurses role:</vt:lpstr>
      <vt:lpstr>Nurses role:</vt:lpstr>
      <vt:lpstr>Contraindications:</vt:lpstr>
      <vt:lpstr>PowerPoint Presentation</vt:lpstr>
      <vt:lpstr>PowerPoint Presentation</vt:lpstr>
      <vt:lpstr>PowerPoint Presentation</vt:lpstr>
      <vt:lpstr>PowerPoint Presentation</vt:lpstr>
      <vt:lpstr>Before the Procedure </vt:lpstr>
      <vt:lpstr>CAT scan examination </vt:lpstr>
      <vt:lpstr>CT Scan of the Brain </vt:lpstr>
      <vt:lpstr>PowerPoint Presentation</vt:lpstr>
      <vt:lpstr>PowerPoint Presentation</vt:lpstr>
      <vt:lpstr>PowerPoint Presentation</vt:lpstr>
      <vt:lpstr>PowerPoint Presentation</vt:lpstr>
      <vt:lpstr>Possibility of fracture </vt:lpstr>
      <vt:lpstr>PowerPoint Presentation</vt:lpstr>
      <vt:lpstr>PowerPoint Presentation</vt:lpstr>
      <vt:lpstr>PowerPoint Presentation</vt:lpstr>
      <vt:lpstr>CT scan of the chest </vt:lpstr>
      <vt:lpstr>PowerPoint Presentation</vt:lpstr>
      <vt:lpstr>PowerPoint Presentation</vt:lpstr>
      <vt:lpstr>Mediastinal window  </vt:lpstr>
      <vt:lpstr>CT Scan of the Abdomen </vt:lpstr>
      <vt:lpstr>PowerPoint Presentation</vt:lpstr>
      <vt:lpstr>PowerPoint Presentation</vt:lpstr>
      <vt:lpstr>PowerPoint Presentation</vt:lpstr>
      <vt:lpstr>PowerPoint Presentation</vt:lpstr>
      <vt:lpstr>CT Abdomen  </vt:lpstr>
      <vt:lpstr>CT for lumbar spine</vt:lpstr>
      <vt:lpstr>PowerPoint Presentation</vt:lpstr>
      <vt:lpstr>PowerPoint Presentation</vt:lpstr>
      <vt:lpstr>PowerPoint Presentation</vt:lpstr>
      <vt:lpstr>PowerPoint Presentation</vt:lpstr>
      <vt:lpstr>MAGNETIC RESONANCE IMAGING (MRI)</vt:lpstr>
      <vt:lpstr>MRI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ELECTRO-ENCEPHALOGRAM(EEG)</vt:lpstr>
      <vt:lpstr>PowerPoint Presentation</vt:lpstr>
      <vt:lpstr>PowerPoint Presentation</vt:lpstr>
      <vt:lpstr>PowerPoint Presentation</vt:lpstr>
      <vt:lpstr>PowerPoint Presentation</vt:lpstr>
      <vt:lpstr>ELECTROCARDIOGRAPHY(ECG)</vt:lpstr>
      <vt:lpstr>PowerPoint Presentation</vt:lpstr>
      <vt:lpstr>PowerPoint Presentation</vt:lpstr>
      <vt:lpstr>ASSIGNMENT:</vt:lpstr>
      <vt:lpstr>COLOSTOMY CARE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URINARY CATHETERIZATION</vt:lpstr>
      <vt:lpstr>OBJECTIVES </vt:lpstr>
      <vt:lpstr>IMPORTANCE PRIOR KNOWLEDGE </vt:lpstr>
      <vt:lpstr>DEFINITION</vt:lpstr>
      <vt:lpstr>Principles of Catheterisation</vt:lpstr>
      <vt:lpstr>Indications for catheterisation</vt:lpstr>
      <vt:lpstr>Contraindications </vt:lpstr>
      <vt:lpstr>Equipment required</vt:lpstr>
      <vt:lpstr>TYPES OF CATHETERS</vt:lpstr>
      <vt:lpstr>Catheter types  short term</vt:lpstr>
      <vt:lpstr>Catheter types  longer term</vt:lpstr>
      <vt:lpstr>Catheter sizes</vt:lpstr>
      <vt:lpstr>Cont. sizes</vt:lpstr>
      <vt:lpstr>Female catheterisation</vt:lpstr>
      <vt:lpstr>Female catheterization cont.</vt:lpstr>
      <vt:lpstr>Procedure (female)</vt:lpstr>
      <vt:lpstr>Procedure cont  </vt:lpstr>
      <vt:lpstr>Procedure cont.</vt:lpstr>
      <vt:lpstr>Procedure cont.</vt:lpstr>
      <vt:lpstr>Procedure cont.</vt:lpstr>
      <vt:lpstr>Male catheterisation</vt:lpstr>
      <vt:lpstr>Male catheterisation cont.</vt:lpstr>
      <vt:lpstr>Procedure (male)</vt:lpstr>
      <vt:lpstr>Procedure (male) cont</vt:lpstr>
      <vt:lpstr>Procedure (male) cont</vt:lpstr>
      <vt:lpstr>Procedure (male) cont</vt:lpstr>
      <vt:lpstr>Procedure (male) cont</vt:lpstr>
      <vt:lpstr>Points for consideration</vt:lpstr>
      <vt:lpstr>Complications associated with urethral catheterisation</vt:lpstr>
      <vt:lpstr>Intermittent self catheterisation</vt:lpstr>
      <vt:lpstr>PowerPoint Presentation</vt:lpstr>
      <vt:lpstr>Suprapubic catheterisation</vt:lpstr>
      <vt:lpstr>Indications</vt:lpstr>
      <vt:lpstr>Contraindications</vt:lpstr>
      <vt:lpstr>Risk factors of procedure</vt:lpstr>
      <vt:lpstr>Procedure</vt:lpstr>
      <vt:lpstr>Conclusion</vt:lpstr>
      <vt:lpstr>Conclusion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67</cp:revision>
  <dcterms:created xsi:type="dcterms:W3CDTF">2019-11-17T10:22:32Z</dcterms:created>
  <dcterms:modified xsi:type="dcterms:W3CDTF">2019-11-17T15:36:31Z</dcterms:modified>
</cp:coreProperties>
</file>