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4" r:id="rId3"/>
    <p:sldId id="265" r:id="rId4"/>
    <p:sldId id="266" r:id="rId5"/>
    <p:sldId id="276" r:id="rId6"/>
    <p:sldId id="277" r:id="rId7"/>
    <p:sldId id="278" r:id="rId8"/>
    <p:sldId id="279" r:id="rId9"/>
    <p:sldId id="280" r:id="rId10"/>
    <p:sldId id="281" r:id="rId11"/>
    <p:sldId id="257" r:id="rId12"/>
    <p:sldId id="258" r:id="rId13"/>
    <p:sldId id="259" r:id="rId14"/>
    <p:sldId id="260" r:id="rId15"/>
    <p:sldId id="261" r:id="rId16"/>
    <p:sldId id="262" r:id="rId17"/>
    <p:sldId id="263" r:id="rId18"/>
    <p:sldId id="267" r:id="rId19"/>
    <p:sldId id="268" r:id="rId20"/>
    <p:sldId id="269" r:id="rId21"/>
    <p:sldId id="270" r:id="rId22"/>
    <p:sldId id="271" r:id="rId23"/>
    <p:sldId id="272" r:id="rId24"/>
    <p:sldId id="273" r:id="rId25"/>
    <p:sldId id="274" r:id="rId26"/>
    <p:sldId id="275"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1" d="100"/>
          <a:sy n="41" d="100"/>
        </p:scale>
        <p:origin x="-2226" y="-7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F218F-22D3-479B-97D8-158F761CD43D}" type="datetimeFigureOut">
              <a:rPr lang="en-US" smtClean="0"/>
              <a:pPr/>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3A8E1-64C9-4F84-A7D2-6E7193D0EA3B}" type="slidenum">
              <a:rPr lang="en-US" smtClean="0"/>
              <a:pPr/>
              <a:t>‹#›</a:t>
            </a:fld>
            <a:endParaRPr lang="en-US"/>
          </a:p>
        </p:txBody>
      </p:sp>
    </p:spTree>
    <p:extLst>
      <p:ext uri="{BB962C8B-B14F-4D97-AF65-F5344CB8AC3E}">
        <p14:creationId xmlns:p14="http://schemas.microsoft.com/office/powerpoint/2010/main" val="68804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03A8E1-64C9-4F84-A7D2-6E7193D0EA3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03A8E1-64C9-4F84-A7D2-6E7193D0EA3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03A8E1-64C9-4F84-A7D2-6E7193D0EA3B}"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1AFBA3-D88C-4DC8-99CC-47A328559B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FBA3-D88C-4DC8-99CC-47A328559B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FBA3-D88C-4DC8-99CC-47A328559B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360A10-03B5-41F7-827C-5FF590521C9C}" type="datetimeFigureOut">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81AFBA3-D88C-4DC8-99CC-47A328559B3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360A10-03B5-41F7-827C-5FF590521C9C}" type="datetimeFigureOut">
              <a:rPr lang="en-US" smtClean="0"/>
              <a:pPr/>
              <a:t>12/11/2016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1AFBA3-D88C-4DC8-99CC-47A328559B3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066800"/>
            <a:ext cx="7772400" cy="1290697"/>
          </a:xfrm>
        </p:spPr>
        <p:style>
          <a:lnRef idx="1">
            <a:schemeClr val="accent6"/>
          </a:lnRef>
          <a:fillRef idx="3">
            <a:schemeClr val="accent6"/>
          </a:fillRef>
          <a:effectRef idx="2">
            <a:schemeClr val="accent6"/>
          </a:effectRef>
          <a:fontRef idx="minor">
            <a:schemeClr val="lt1"/>
          </a:fontRef>
        </p:style>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i="1" dirty="0" smtClean="0">
                <a:ln w="11430"/>
                <a:solidFill>
                  <a:srgbClr val="FF0066"/>
                </a:solidFill>
                <a:effectLst>
                  <a:outerShdw blurRad="50800" dist="39000" dir="5460000" algn="tl">
                    <a:srgbClr val="000000">
                      <a:alpha val="38000"/>
                    </a:srgbClr>
                  </a:outerShdw>
                </a:effectLst>
              </a:rPr>
              <a:t>CRITICALLY</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ILL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1837242" y="3333893"/>
            <a:ext cx="6584014" cy="1324781"/>
          </a:xfrm>
        </p:spPr>
        <p:style>
          <a:lnRef idx="1">
            <a:schemeClr val="accent6"/>
          </a:lnRef>
          <a:fillRef idx="3">
            <a:schemeClr val="accent6"/>
          </a:fillRef>
          <a:effectRef idx="2">
            <a:schemeClr val="accent6"/>
          </a:effectRef>
          <a:fontRef idx="minor">
            <a:schemeClr val="lt1"/>
          </a:fontRef>
        </p:style>
        <p:txBody>
          <a:bodyPr>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rPr>
              <a:t>BY </a:t>
            </a:r>
            <a:r>
              <a:rPr lang="en-US" b="1" dirty="0" smtClean="0">
                <a:ln w="50800"/>
                <a:solidFill>
                  <a:schemeClr val="bg1">
                    <a:shade val="50000"/>
                  </a:schemeClr>
                </a:solidFill>
              </a:rPr>
              <a:t>MR AJWANG</a:t>
            </a:r>
            <a:endParaRPr lang="en-US" b="1" dirty="0">
              <a:ln w="50800"/>
              <a:solidFill>
                <a:schemeClr val="bg1">
                  <a:shade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ysClr val="windowText" lastClr="000000"/>
                  </a:solidFill>
                </a:ln>
              </a:rPr>
              <a:t>CONT……………..</a:t>
            </a:r>
            <a:endParaRPr lang="en-US" dirty="0">
              <a:ln>
                <a:solidFill>
                  <a:sysClr val="windowText" lastClr="000000"/>
                </a:solidFill>
              </a:ln>
            </a:endParaRPr>
          </a:p>
        </p:txBody>
      </p:sp>
      <p:sp>
        <p:nvSpPr>
          <p:cNvPr id="3" name="Content Placeholder 2"/>
          <p:cNvSpPr>
            <a:spLocks noGrp="1"/>
          </p:cNvSpPr>
          <p:nvPr>
            <p:ph idx="1"/>
          </p:nvPr>
        </p:nvSpPr>
        <p:spPr/>
        <p:txBody>
          <a:bodyPr/>
          <a:lstStyle/>
          <a:p>
            <a:r>
              <a:rPr lang="en-US" dirty="0" smtClean="0"/>
              <a:t>Also provide useful guidelines to diagnostic condition.</a:t>
            </a:r>
          </a:p>
          <a:p>
            <a:r>
              <a:rPr lang="en-US" dirty="0" smtClean="0"/>
              <a:t>Physical and neurological assessment should include head to toe examination e.g. vital signs, blood pressure, papillary signs, meningial signs, features of increased intracranial pressure etc.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Other assessment includes fundoscopy, glascow coma scale, involuntary movement, voluntary movement, abnormal posture, paralysis, skin color, peculiar odour, cardiac findings, bladder and Powel function, presence of wound and infection.</a:t>
            </a:r>
          </a:p>
          <a:p>
            <a:r>
              <a:rPr lang="en-US" dirty="0" smtClean="0"/>
              <a:t>Laboratory investigation and diagnostic imaging should be planned according to provisional diagnosis.</a:t>
            </a:r>
          </a:p>
          <a:p>
            <a:r>
              <a:rPr lang="en-US" dirty="0" smtClean="0"/>
              <a:t>Examination of blood , urine, CSF, stomach aspiration are important diagnostic clues.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Neuro imaging like x-ray, ct scan, </a:t>
            </a:r>
            <a:r>
              <a:rPr lang="en-US" dirty="0" err="1" smtClean="0"/>
              <a:t>mri</a:t>
            </a:r>
            <a:r>
              <a:rPr lang="en-US" dirty="0" smtClean="0"/>
              <a:t>  and electro encephalogram, electrocardiogram etc can help to confirm.</a:t>
            </a:r>
          </a:p>
          <a:p>
            <a:pPr algn="ctr"/>
            <a:r>
              <a:rPr lang="en-US" dirty="0" smtClean="0">
                <a:ln>
                  <a:solidFill>
                    <a:sysClr val="windowText" lastClr="000000"/>
                  </a:solidFill>
                </a:ln>
              </a:rPr>
              <a:t>Management of a patient in coma</a:t>
            </a:r>
          </a:p>
          <a:p>
            <a:r>
              <a:rPr lang="en-US" dirty="0" smtClean="0"/>
              <a:t>Emergency measures should be initiated as soon as patient is hospitalized in comatose state</a:t>
            </a:r>
          </a:p>
          <a:p>
            <a:r>
              <a:rPr lang="en-US" dirty="0" smtClean="0"/>
              <a:t> Before doing a complete physical examination and recording of detailed history the patient should be resuscitated with clear airway and maintenance of breathing and circulation after quick initial assessment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emergency management for a comatose patient include:</a:t>
            </a:r>
          </a:p>
          <a:p>
            <a:pPr marL="914400" lvl="1" indent="-514350">
              <a:buFont typeface="+mj-lt"/>
              <a:buAutoNum type="arabicPeriod"/>
            </a:pPr>
            <a:r>
              <a:rPr lang="en-US" dirty="0" smtClean="0"/>
              <a:t>Asses for patient airway and maintain clear airway by positioning (head extended) preventing fall back of tongue, by suctioning, use of mouth gag, oral airway tube, tracheostomy, endotracheal incubation is needed for some patient</a:t>
            </a:r>
          </a:p>
          <a:p>
            <a:pPr marL="914400" lvl="1" indent="-514350">
              <a:buFont typeface="+mj-lt"/>
              <a:buAutoNum type="arabicPeriod"/>
            </a:pPr>
            <a:r>
              <a:rPr lang="en-US" dirty="0" smtClean="0"/>
              <a:t>Assess breathing patterns  and maintain oxygenation  by using 100% oxygen therapy or ventilatory support if needed.</a:t>
            </a:r>
          </a:p>
          <a:p>
            <a:pPr marL="914400" lvl="1" indent="-514350">
              <a:buFont typeface="+mj-lt"/>
              <a:buAutoNum type="arabicPeriod"/>
            </a:pPr>
            <a:r>
              <a:rPr lang="en-US" dirty="0" smtClean="0"/>
              <a:t>Asses circulatory status (pulse, BP) and administer intravenous fluids therapy with appropriate solutions(normal saline, ringers lactate, 10% dextrose), to restore hydration status acid base and electrolyte balance and to treat drug.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smtClean="0"/>
              <a:t>4. Administer medication to control seizers and high fever if present, give antidotes for poisoning and septic drug therapy for particular condition</a:t>
            </a:r>
          </a:p>
          <a:p>
            <a:pPr marL="514350" indent="-514350">
              <a:buNone/>
            </a:pPr>
            <a:r>
              <a:rPr lang="en-US" dirty="0" smtClean="0"/>
              <a:t>.5. asses for increased intracranial pressure and provide measure to reduce by the following: </a:t>
            </a:r>
          </a:p>
          <a:p>
            <a:pPr marL="914400" lvl="1" indent="-514350"/>
            <a:r>
              <a:rPr lang="en-US" dirty="0" smtClean="0"/>
              <a:t>Head to be kept in neutral position with 15 to 30 degree elevation.</a:t>
            </a:r>
          </a:p>
          <a:p>
            <a:pPr marL="914400" lvl="1" indent="-514350"/>
            <a:r>
              <a:rPr lang="en-US" dirty="0" smtClean="0"/>
              <a:t>Ensure adequate oxygenation.</a:t>
            </a:r>
          </a:p>
          <a:p>
            <a:pPr marL="914400" lvl="1" indent="-514350"/>
            <a:r>
              <a:rPr lang="en-US" dirty="0" smtClean="0"/>
              <a:t>maintain normal arterial blood pressure</a:t>
            </a:r>
          </a:p>
          <a:p>
            <a:pPr marL="914400" lvl="1" indent="-514350"/>
            <a:r>
              <a:rPr lang="en-US" dirty="0" smtClean="0"/>
              <a:t>Restriction of fluid to 2/3 usual importance needs.</a:t>
            </a:r>
          </a:p>
          <a:p>
            <a:pPr marL="914400" lvl="1" indent="-514350"/>
            <a:r>
              <a:rPr lang="en-US" dirty="0" smtClean="0"/>
              <a:t>Administer osmotic diuretic( manital , fusemide).</a:t>
            </a:r>
          </a:p>
          <a:p>
            <a:pPr marL="914400" lvl="1" indent="-514350"/>
            <a:r>
              <a:rPr lang="en-US" dirty="0" smtClean="0"/>
              <a:t>Use of dexamethasone in cytotoxic cerebral edema.</a:t>
            </a:r>
          </a:p>
          <a:p>
            <a:pPr marL="914400" lvl="1" indent="-514350"/>
            <a:r>
              <a:rPr lang="en-US" dirty="0" smtClean="0"/>
              <a:t>Administration of  phenobarbitone  in patient with convulsive </a:t>
            </a:r>
            <a:r>
              <a:rPr lang="en-US" dirty="0" err="1" smtClean="0"/>
              <a:t>diso</a:t>
            </a:r>
            <a:r>
              <a:rPr lang="en-US" dirty="0" smtClean="0"/>
              <a:t>….</a:t>
            </a:r>
          </a:p>
          <a:p>
            <a:pPr marL="914400" lvl="1" indent="-514350"/>
            <a:r>
              <a:rPr lang="en-US" dirty="0" smtClean="0"/>
              <a:t>CSF drainage may be useful in obstructive hydrocephalus.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smtClean="0"/>
              <a:t>Provide supportive measures with reduction of fever and avoidance of pain, sudden movement, strong light, loud noise, noxious stimuli from environmental disturbances.</a:t>
            </a:r>
          </a:p>
          <a:p>
            <a:pPr>
              <a:buNone/>
            </a:pPr>
            <a:r>
              <a:rPr lang="en-US" dirty="0" smtClean="0"/>
              <a:t>6. Intubate  nasogastric tube to remove stomach content to prevent aspiration and abdominal distension.</a:t>
            </a:r>
          </a:p>
          <a:p>
            <a:pPr>
              <a:buNone/>
            </a:pPr>
            <a:r>
              <a:rPr lang="en-US" dirty="0" smtClean="0"/>
              <a:t>7. Monitor patient condition continuously and maintain accurate record to provide specific management for comatose patient.</a:t>
            </a:r>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normAutofit/>
          </a:bodyPr>
          <a:lstStyle/>
          <a:p>
            <a:r>
              <a:rPr lang="en-US" sz="4000" dirty="0"/>
              <a:t>	</a:t>
            </a:r>
            <a:r>
              <a:rPr lang="en-US" sz="4000" dirty="0" smtClean="0"/>
              <a:t>SPECIFIC MANGEMENT</a:t>
            </a:r>
            <a:endParaRPr lang="en-US" sz="4000" dirty="0"/>
          </a:p>
        </p:txBody>
      </p:sp>
      <p:sp>
        <p:nvSpPr>
          <p:cNvPr id="3" name="Content Placeholder 2"/>
          <p:cNvSpPr>
            <a:spLocks noGrp="1"/>
          </p:cNvSpPr>
          <p:nvPr>
            <p:ph idx="1"/>
          </p:nvPr>
        </p:nvSpPr>
        <p:spPr/>
        <p:txBody>
          <a:bodyPr/>
          <a:lstStyle/>
          <a:p>
            <a:r>
              <a:rPr lang="en-US" dirty="0" smtClean="0"/>
              <a:t>Should be provided depending upon the exact cause of </a:t>
            </a:r>
            <a:r>
              <a:rPr lang="en-US" smtClean="0"/>
              <a:t>coma.</a:t>
            </a:r>
            <a:endParaRPr lang="en-US" dirty="0" smtClean="0"/>
          </a:p>
          <a:p>
            <a:r>
              <a:rPr lang="en-US" dirty="0" smtClean="0"/>
              <a:t>Supportive measures should include</a:t>
            </a:r>
          </a:p>
          <a:p>
            <a:r>
              <a:rPr lang="en-US" dirty="0" smtClean="0"/>
              <a:t>of nutritional requirement, bladder/bowel function, prevention of complication, continuous monitoring and expert nursing care.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style>
          <a:lnRef idx="2">
            <a:schemeClr val="accent1"/>
          </a:lnRef>
          <a:fillRef idx="1">
            <a:schemeClr val="lt1"/>
          </a:fillRef>
          <a:effectRef idx="0">
            <a:schemeClr val="accent1"/>
          </a:effectRef>
          <a:fontRef idx="minor">
            <a:schemeClr val="dk1"/>
          </a:fontRef>
        </p:style>
        <p:txBody>
          <a:bodyPr/>
          <a:lstStyle/>
          <a:p>
            <a:r>
              <a:rPr lang="en-US" b="1" dirty="0" smtClean="0"/>
              <a:t>NURSING MANAGEMENT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NURSING ASSESEMENT:</a:t>
            </a:r>
          </a:p>
          <a:p>
            <a:pPr lvl="1"/>
            <a:r>
              <a:rPr lang="en-US" dirty="0" smtClean="0"/>
              <a:t>It should be done by detailed history physical and neurological assessment along with review of diagnostic findings.</a:t>
            </a:r>
          </a:p>
          <a:p>
            <a:r>
              <a:rPr lang="en-US" dirty="0" smtClean="0"/>
              <a:t>NURSING DIAGNOSES</a:t>
            </a:r>
          </a:p>
          <a:p>
            <a:r>
              <a:rPr lang="en-US" dirty="0" smtClean="0"/>
              <a:t>The important nursing diagnosis for a comatose patient include:</a:t>
            </a:r>
          </a:p>
          <a:p>
            <a:pPr lvl="1"/>
            <a:r>
              <a:rPr lang="en-US" dirty="0" smtClean="0"/>
              <a:t>In effective air way clearance due to upper airway obstruction.</a:t>
            </a:r>
          </a:p>
          <a:p>
            <a:pPr lvl="1"/>
            <a:r>
              <a:rPr lang="en-US" dirty="0" smtClean="0"/>
              <a:t>High risk for secondary brain injury related to coma</a:t>
            </a:r>
          </a:p>
          <a:p>
            <a:pPr lvl="1"/>
            <a:r>
              <a:rPr lang="en-US" dirty="0" smtClean="0"/>
              <a:t>Risk for fluid volume deficit due to in ability take it orally.</a:t>
            </a:r>
          </a:p>
          <a:p>
            <a:pPr lvl="1"/>
            <a:r>
              <a:rPr lang="en-US" dirty="0" smtClean="0"/>
              <a:t>Hyperthermia related to disturbance of brain</a:t>
            </a:r>
          </a:p>
          <a:p>
            <a:pPr lvl="1"/>
            <a:r>
              <a:rPr lang="en-US" dirty="0" smtClean="0"/>
              <a:t>Impaired tissue integrity of cornea related diminished corneal reflex.</a:t>
            </a:r>
          </a:p>
          <a:p>
            <a:pPr lvl="1"/>
            <a:r>
              <a:rPr lang="en-US" dirty="0" smtClean="0"/>
              <a:t>Risk for impaired skin integrity related to immobility.</a:t>
            </a:r>
          </a:p>
          <a:p>
            <a:pPr lvl="1"/>
            <a:r>
              <a:rPr lang="en-US" dirty="0" smtClean="0"/>
              <a:t>Altered nutritional status less than body requirement related to in ability  of intake as evidenced by low body weigh.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Altered unary pattern (incontinence) related to unconsciousness as evidenced by involuntary bed wetting.</a:t>
            </a:r>
          </a:p>
          <a:p>
            <a:r>
              <a:rPr lang="en-US" dirty="0" smtClean="0"/>
              <a:t>bowel incontinence related to loss of neurological control in coma as evidence by involuntary control of stool.</a:t>
            </a:r>
          </a:p>
          <a:p>
            <a:r>
              <a:rPr lang="en-US" dirty="0" smtClean="0"/>
              <a:t>Risk for injury related to convulsion and alteration of consciousness.</a:t>
            </a:r>
          </a:p>
          <a:p>
            <a:r>
              <a:rPr lang="en-US" dirty="0" smtClean="0"/>
              <a:t>Risk for infection related to bed ridden.</a:t>
            </a:r>
          </a:p>
          <a:p>
            <a:r>
              <a:rPr lang="en-US" dirty="0" smtClean="0"/>
              <a:t>In effective family coping related to life threatening condition as evidenced by questioning from relatives.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NURSING INTERVENTIONS</a:t>
            </a:r>
            <a:endParaRPr lang="en-US"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fontScale="92500" lnSpcReduction="20000"/>
          </a:bodyPr>
          <a:lstStyle/>
          <a:p>
            <a:r>
              <a:rPr lang="en-US" dirty="0" smtClean="0"/>
              <a:t>A comatose patient should be nursed in an intensive care unit (ICU) with specialized nursing techniques.</a:t>
            </a:r>
          </a:p>
          <a:p>
            <a:r>
              <a:rPr lang="en-US" dirty="0" smtClean="0"/>
              <a:t>The nursing intervention should be provided on basis of priority nursing diagnosis.</a:t>
            </a:r>
          </a:p>
          <a:p>
            <a:r>
              <a:rPr lang="en-US" dirty="0" smtClean="0"/>
              <a:t>The important interventions are described below:</a:t>
            </a:r>
          </a:p>
          <a:p>
            <a:r>
              <a:rPr lang="en-US" dirty="0" smtClean="0"/>
              <a:t>1.maintaining an effective air way.</a:t>
            </a:r>
          </a:p>
          <a:p>
            <a:pPr lvl="1"/>
            <a:r>
              <a:rPr lang="en-US" dirty="0" smtClean="0"/>
              <a:t>Positioning with extended head or head turned to one side to drain respiratory secretion and to prevent tongue falling back.</a:t>
            </a:r>
          </a:p>
          <a:p>
            <a:pPr lvl="1"/>
            <a:r>
              <a:rPr lang="en-US" dirty="0" smtClean="0"/>
              <a:t>Intermittent oropharyngeal to remove secretions.</a:t>
            </a:r>
          </a:p>
          <a:p>
            <a:pPr lvl="1"/>
            <a:r>
              <a:rPr lang="en-US" dirty="0" smtClean="0"/>
              <a:t>Inserting air way tube.</a:t>
            </a:r>
          </a:p>
          <a:p>
            <a:pPr lvl="1"/>
            <a:r>
              <a:rPr lang="en-US" dirty="0" smtClean="0"/>
              <a:t>Providing oxygen therapy by mask.</a:t>
            </a:r>
          </a:p>
          <a:p>
            <a:pPr lvl="1"/>
            <a:r>
              <a:rPr lang="en-US" dirty="0" smtClean="0"/>
              <a:t>Preparing for endotracheal intubation or tracheostomy or mechanical ventilation where never needed.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CRITICALLY ILL PATIENT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Autofit/>
          </a:bodyPr>
          <a:lstStyle/>
          <a:p>
            <a:r>
              <a:rPr lang="en-US" sz="2800" dirty="0" smtClean="0"/>
              <a:t>Those patient who are at high risk for actual or potential life threatening health plights.</a:t>
            </a:r>
          </a:p>
          <a:p>
            <a:r>
              <a:rPr lang="en-US" sz="2800" dirty="0" smtClean="0"/>
              <a:t>Patient who require critical care are those who are physiologically unstable and are at risk of dying but who are more likely to survive if given specialized care .</a:t>
            </a:r>
          </a:p>
          <a:p>
            <a:pPr algn="ctr">
              <a:buNone/>
            </a:pPr>
            <a:r>
              <a:rPr lang="en-US" sz="2800" b="1" u="sng" dirty="0" smtClean="0"/>
              <a:t>CAUSES OF UNCONSCIOUSNESS/COMA</a:t>
            </a:r>
          </a:p>
          <a:p>
            <a:r>
              <a:rPr lang="en-US" sz="2800" dirty="0" smtClean="0"/>
              <a:t>Conditions involving CNS  e.g. CNS infection.</a:t>
            </a:r>
          </a:p>
          <a:p>
            <a:r>
              <a:rPr lang="en-US" sz="2800" dirty="0" smtClean="0"/>
              <a:t>Cranial cerebral trauma.</a:t>
            </a:r>
          </a:p>
          <a:p>
            <a:r>
              <a:rPr lang="en-US" sz="2800" dirty="0" smtClean="0"/>
              <a:t>Brain tumor.</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514350" indent="-514350"/>
            <a:r>
              <a:rPr lang="en-US" dirty="0" smtClean="0"/>
              <a:t>2. Minimizing secondary brain injury by-</a:t>
            </a:r>
          </a:p>
          <a:p>
            <a:pPr marL="914400" lvl="1" indent="-514350"/>
            <a:r>
              <a:rPr lang="en-US" dirty="0" smtClean="0"/>
              <a:t>Monitoring respiratory pattern, vital signs, neurological status, level of consciousness and laboratory findings.</a:t>
            </a:r>
          </a:p>
          <a:p>
            <a:pPr marL="914400" lvl="1" indent="-514350"/>
            <a:r>
              <a:rPr lang="en-US" dirty="0" smtClean="0"/>
              <a:t>Providing basic life support measures and measure to reduce increased intracranial pressure and .</a:t>
            </a:r>
          </a:p>
          <a:p>
            <a:pPr marL="914400" lvl="1" indent="-514350"/>
            <a:r>
              <a:rPr lang="en-US" dirty="0" smtClean="0"/>
              <a:t>Administering prescribed medication.</a:t>
            </a:r>
          </a:p>
          <a:p>
            <a:pPr marL="514350" indent="-514350"/>
            <a:r>
              <a:rPr lang="en-US" dirty="0" smtClean="0"/>
              <a:t>3 .Maintaining fluid  and electrolyte balance by-</a:t>
            </a:r>
          </a:p>
          <a:p>
            <a:pPr marL="914400" lvl="1" indent="-514350"/>
            <a:r>
              <a:rPr lang="en-US" dirty="0" smtClean="0"/>
              <a:t>Administering fluid therapy.</a:t>
            </a:r>
          </a:p>
          <a:p>
            <a:pPr marL="914400" lvl="1" indent="-514350"/>
            <a:r>
              <a:rPr lang="en-US" dirty="0" smtClean="0"/>
              <a:t>Monitoring hydration and electrolyte status.</a:t>
            </a:r>
          </a:p>
          <a:p>
            <a:pPr marL="914400" lvl="1" indent="-514350"/>
            <a:r>
              <a:rPr lang="en-US" dirty="0" smtClean="0"/>
              <a:t>Administering antipyretics, antibiotic as prescribed.</a:t>
            </a:r>
          </a:p>
          <a:p>
            <a:pPr marL="914400" lvl="1" indent="-514350"/>
            <a:r>
              <a:rPr lang="en-US" dirty="0" smtClean="0"/>
              <a:t>Monitoring vital signs and features of infection</a:t>
            </a:r>
          </a:p>
          <a:p>
            <a:pPr marL="914400" lvl="1" indent="-514350"/>
            <a:endParaRPr lang="en-US" dirty="0" smtClean="0"/>
          </a:p>
          <a:p>
            <a:pPr marL="914400" lvl="1" indent="-514350"/>
            <a:endParaRPr lang="en-US" dirty="0" smtClean="0"/>
          </a:p>
          <a:p>
            <a:pPr marL="914400" lvl="1" indent="-51435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704088"/>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noAutofit/>
          </a:bodyPr>
          <a:lstStyle/>
          <a:p>
            <a:r>
              <a:rPr lang="en-US" sz="2400" dirty="0" smtClean="0"/>
              <a:t>4.Providing </a:t>
            </a:r>
            <a:r>
              <a:rPr lang="en-US" sz="2400" smtClean="0"/>
              <a:t>adequate nutrition </a:t>
            </a:r>
            <a:r>
              <a:rPr lang="en-US" sz="2400" dirty="0" smtClean="0"/>
              <a:t>by nasogastric tube.</a:t>
            </a:r>
          </a:p>
          <a:p>
            <a:r>
              <a:rPr lang="en-US" sz="2400" dirty="0" smtClean="0"/>
              <a:t>5.Maintaining skin integrity by skin care to prevent pressure source by.</a:t>
            </a:r>
          </a:p>
          <a:p>
            <a:pPr lvl="1"/>
            <a:r>
              <a:rPr lang="en-US" sz="2400" dirty="0" smtClean="0"/>
              <a:t>Change of position.</a:t>
            </a:r>
          </a:p>
          <a:p>
            <a:pPr lvl="1"/>
            <a:r>
              <a:rPr lang="en-US" sz="2400" dirty="0" smtClean="0"/>
              <a:t>Tidy clean bed</a:t>
            </a:r>
          </a:p>
          <a:p>
            <a:pPr lvl="1"/>
            <a:r>
              <a:rPr lang="en-US" sz="2400" dirty="0" smtClean="0"/>
              <a:t>Range of motion, exercise and monitoring skin conditions.</a:t>
            </a:r>
          </a:p>
          <a:p>
            <a:r>
              <a:rPr lang="en-US" sz="2400" dirty="0" smtClean="0"/>
              <a:t>6.Maintaining healthy oral mucosa by special mouth care.</a:t>
            </a:r>
          </a:p>
          <a:p>
            <a:r>
              <a:rPr lang="en-US" sz="2400" dirty="0" smtClean="0"/>
              <a:t>7.eye care with aseptic precaution and medication.</a:t>
            </a:r>
          </a:p>
          <a:p>
            <a:r>
              <a:rPr lang="en-US" sz="2400" dirty="0" smtClean="0"/>
              <a:t>8.Promoting urine elimination by in dwelling urinary catheter or simple drainage with aseptic technique and monitoring a mount and nature of urine, features of infection or any other problem.</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ysClr val="windowText" lastClr="000000"/>
                  </a:solidFill>
                </a:ln>
              </a:rPr>
              <a:t>CONT………………….</a:t>
            </a:r>
            <a:endParaRPr lang="en-US" dirty="0">
              <a:ln>
                <a:solidFill>
                  <a:sysClr val="windowText" lastClr="000000"/>
                </a:solidFill>
              </a:ln>
            </a:endParaRPr>
          </a:p>
        </p:txBody>
      </p:sp>
      <p:sp>
        <p:nvSpPr>
          <p:cNvPr id="3" name="Content Placeholder 2"/>
          <p:cNvSpPr>
            <a:spLocks noGrp="1"/>
          </p:cNvSpPr>
          <p:nvPr>
            <p:ph idx="1"/>
          </p:nvPr>
        </p:nvSpPr>
        <p:spPr/>
        <p:txBody>
          <a:bodyPr/>
          <a:lstStyle/>
          <a:p>
            <a:r>
              <a:rPr lang="en-US" dirty="0" smtClean="0"/>
              <a:t>9. </a:t>
            </a:r>
            <a:r>
              <a:rPr lang="en-US" sz="2400" dirty="0" smtClean="0"/>
              <a:t>promoting normal Powel functions by preventing constipation or providing care for fecal incontinence, monitoring gastro intestinal obstruction</a:t>
            </a:r>
            <a:r>
              <a:rPr lang="en-US" dirty="0" smtClean="0"/>
              <a:t>.</a:t>
            </a:r>
          </a:p>
          <a:p>
            <a:r>
              <a:rPr lang="en-US" sz="2400" dirty="0" smtClean="0"/>
              <a:t>10. preventing injury by placing on rail cort bed, anti convulsive drugs, constant observation for restlessness , involuntary movement and convulsion.</a:t>
            </a:r>
          </a:p>
          <a:p>
            <a:r>
              <a:rPr lang="en-US" sz="2400" dirty="0" smtClean="0"/>
              <a:t>11. promoting family coping by emotional support, encouraging to ask question, providing necessary information and instruction regarding plan of care and  prognosis. </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ysClr val="windowText" lastClr="000000"/>
                  </a:solidFill>
                </a:ln>
              </a:rPr>
              <a:t>SUMMARY</a:t>
            </a:r>
            <a:endParaRPr lang="en-US" dirty="0">
              <a:ln>
                <a:solidFill>
                  <a:sysClr val="windowText" lastClr="000000"/>
                </a:solidFill>
              </a:ln>
            </a:endParaRPr>
          </a:p>
        </p:txBody>
      </p:sp>
      <p:sp>
        <p:nvSpPr>
          <p:cNvPr id="3" name="Content Placeholder 2"/>
          <p:cNvSpPr>
            <a:spLocks noGrp="1"/>
          </p:cNvSpPr>
          <p:nvPr>
            <p:ph idx="1"/>
          </p:nvPr>
        </p:nvSpPr>
        <p:spPr/>
        <p:txBody>
          <a:bodyPr>
            <a:normAutofit/>
          </a:bodyPr>
          <a:lstStyle/>
          <a:p>
            <a:r>
              <a:rPr lang="en-US" dirty="0" smtClean="0"/>
              <a:t>A decreased level of consciousness is common in a cute illness.</a:t>
            </a:r>
          </a:p>
          <a:p>
            <a:r>
              <a:rPr lang="en-US" dirty="0" smtClean="0"/>
              <a:t>Hypoxaemia, hypotension and hypoglycaemia are common causes of comma.</a:t>
            </a:r>
          </a:p>
          <a:p>
            <a:r>
              <a:rPr lang="en-US" dirty="0" smtClean="0"/>
              <a:t>A decreased consciousness level may cause airway obstruction and loss of protective airway reflexes.</a:t>
            </a:r>
          </a:p>
          <a:p>
            <a:r>
              <a:rPr lang="en-US" dirty="0" smtClean="0"/>
              <a:t> failure to identify early signs and symptoms of raised intracranial pressure the patient at great risk and  opportunity for intervention may be lost.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Signs and symptoms of raised intracranial pressure.</a:t>
            </a:r>
            <a:endParaRPr lang="en-US" dirty="0"/>
          </a:p>
        </p:txBody>
      </p:sp>
      <p:sp>
        <p:nvSpPr>
          <p:cNvPr id="3" name="Content Placeholder 2"/>
          <p:cNvSpPr>
            <a:spLocks noGrp="1"/>
          </p:cNvSpPr>
          <p:nvPr>
            <p:ph idx="1"/>
          </p:nvPr>
        </p:nvSpPr>
        <p:spPr/>
        <p:txBody>
          <a:bodyPr/>
          <a:lstStyle/>
          <a:p>
            <a:r>
              <a:rPr lang="en-US" dirty="0" smtClean="0"/>
              <a:t>Decreased level of consciousness.</a:t>
            </a:r>
          </a:p>
          <a:p>
            <a:r>
              <a:rPr lang="en-US" dirty="0" smtClean="0"/>
              <a:t>Pupil abnormalities.</a:t>
            </a:r>
          </a:p>
          <a:p>
            <a:r>
              <a:rPr lang="en-US" dirty="0" smtClean="0"/>
              <a:t>Motor dysfunction.</a:t>
            </a:r>
          </a:p>
          <a:p>
            <a:r>
              <a:rPr lang="en-US" dirty="0" smtClean="0"/>
              <a:t>Headache and vomiting.</a:t>
            </a:r>
          </a:p>
          <a:p>
            <a:r>
              <a:rPr lang="en-US" dirty="0" smtClean="0"/>
              <a:t>A aphasia (partial or total loose of language skills)</a:t>
            </a:r>
          </a:p>
          <a:p>
            <a:r>
              <a:rPr lang="en-US" dirty="0" smtClean="0"/>
              <a:t>Changes in respiratory pattern.</a:t>
            </a:r>
          </a:p>
          <a:p>
            <a:r>
              <a:rPr lang="en-US" dirty="0" smtClean="0"/>
              <a:t>Changes in vital signs.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of raised intracranial pressure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Ensure patient airway is patent.</a:t>
            </a:r>
          </a:p>
          <a:p>
            <a:r>
              <a:rPr lang="en-US" dirty="0" smtClean="0"/>
              <a:t>Give high concentration of oxygen to ensure good cerebral profusion.</a:t>
            </a:r>
          </a:p>
          <a:p>
            <a:r>
              <a:rPr lang="en-US" dirty="0" smtClean="0"/>
              <a:t>If ventilation is in adequate provide assisted ventilation.</a:t>
            </a:r>
          </a:p>
          <a:p>
            <a:r>
              <a:rPr lang="en-US" dirty="0" smtClean="0"/>
              <a:t>Ensure intravenous access and prescribe fluid as necessary.</a:t>
            </a:r>
          </a:p>
          <a:p>
            <a:r>
              <a:rPr lang="en-US" dirty="0" smtClean="0"/>
              <a:t>Reverse any drug negative effect( induced central nervous system depression)</a:t>
            </a:r>
          </a:p>
          <a:p>
            <a:r>
              <a:rPr lang="en-US" dirty="0" smtClean="0"/>
              <a:t>Measure the blood glucose and treat if level is below 3mmo/l.</a:t>
            </a:r>
          </a:p>
          <a:p>
            <a:r>
              <a:rPr lang="en-US" dirty="0" smtClean="0"/>
              <a:t>Place patient horizontally in left lateral recovery position.</a:t>
            </a:r>
          </a:p>
          <a:p>
            <a:r>
              <a:rPr lang="en-US" dirty="0" smtClean="0"/>
              <a:t>N/B treatment of deteriorating consciousness is focused  on care for the airway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of decreased conscious level</a:t>
            </a:r>
            <a:endParaRPr lang="en-US" dirty="0"/>
          </a:p>
        </p:txBody>
      </p:sp>
      <p:sp>
        <p:nvSpPr>
          <p:cNvPr id="3" name="Content Placeholder 2"/>
          <p:cNvSpPr>
            <a:spLocks noGrp="1"/>
          </p:cNvSpPr>
          <p:nvPr>
            <p:ph idx="1"/>
          </p:nvPr>
        </p:nvSpPr>
        <p:spPr/>
        <p:txBody>
          <a:bodyPr/>
          <a:lstStyle/>
          <a:p>
            <a:r>
              <a:rPr lang="en-US" sz="2400" dirty="0" smtClean="0"/>
              <a:t>In ability to protect airway by loss of cough and gag reflex.</a:t>
            </a:r>
          </a:p>
          <a:p>
            <a:r>
              <a:rPr lang="en-US" sz="2400" dirty="0" smtClean="0"/>
              <a:t>Increased risk of aspiration.</a:t>
            </a:r>
          </a:p>
          <a:p>
            <a:r>
              <a:rPr lang="en-US" sz="2400" dirty="0" smtClean="0"/>
              <a:t>Skin damage.</a:t>
            </a:r>
          </a:p>
          <a:p>
            <a:r>
              <a:rPr lang="en-US" sz="2400" dirty="0" smtClean="0"/>
              <a:t>Corneal lacerations.</a:t>
            </a:r>
          </a:p>
          <a:p>
            <a:r>
              <a:rPr lang="en-US" sz="2400" dirty="0" smtClean="0"/>
              <a:t>N/B there are many causes of coma and may be classified as focal or diffused brain dysfunction</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a:bodyPr>
          <a:lstStyle/>
          <a:p>
            <a:r>
              <a:rPr lang="en-US" dirty="0" smtClean="0"/>
              <a:t> </a:t>
            </a:r>
            <a:r>
              <a:rPr lang="en-US" sz="2800" dirty="0" smtClean="0"/>
              <a:t>FOCAL BRAIN DYSFUNCTIONS</a:t>
            </a:r>
            <a:endParaRPr lang="en-US" sz="2800"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sz="4400" dirty="0" smtClean="0"/>
              <a:t>Are brain tumor, cerebral vascular accident, focal head injury, Infection such cerebral focal head injury.</a:t>
            </a:r>
          </a:p>
          <a:p>
            <a:pPr algn="ctr">
              <a:buNone/>
            </a:pPr>
            <a:r>
              <a:rPr lang="en-US" sz="4400" b="1" dirty="0" smtClean="0"/>
              <a:t>Diffused brain dysfunction</a:t>
            </a:r>
          </a:p>
          <a:p>
            <a:r>
              <a:rPr lang="en-US" sz="4400" dirty="0" smtClean="0"/>
              <a:t>Infection such as meningitis, encephalitis  epilepsy, over dose of drug and hypoxia.</a:t>
            </a:r>
          </a:p>
          <a:p>
            <a:r>
              <a:rPr lang="en-US" sz="4400" dirty="0" smtClean="0"/>
              <a:t>Metabolic endocrine conditions such as diabetic.</a:t>
            </a:r>
          </a:p>
          <a:p>
            <a:r>
              <a:rPr lang="en-US" sz="4400" dirty="0" smtClean="0"/>
              <a:t>Hypotension or hypertensive crisis.</a:t>
            </a:r>
          </a:p>
          <a:p>
            <a:r>
              <a:rPr lang="en-US" sz="4400" dirty="0" smtClean="0"/>
              <a:t>Diffused head injury.</a:t>
            </a:r>
          </a:p>
          <a:p>
            <a:r>
              <a:rPr lang="en-US" sz="4400" dirty="0" smtClean="0"/>
              <a:t>Sub arachnoids hemorrhage.</a:t>
            </a:r>
          </a:p>
          <a:p>
            <a:r>
              <a:rPr lang="en-US" sz="4400" dirty="0" smtClean="0"/>
              <a:t>Hypothermia.</a:t>
            </a:r>
          </a:p>
          <a:p>
            <a:r>
              <a:rPr lang="en-US" sz="4400" dirty="0" smtClean="0"/>
              <a:t>Some times people just pretend( hysterical).</a:t>
            </a:r>
          </a:p>
          <a:p>
            <a:r>
              <a:rPr lang="en-US" sz="4400" dirty="0" smtClean="0"/>
              <a:t>Drugs, poisoning and overdoses , however you have just learn  this list from a clinical point of view it is of secondary importance when confronted by un conscious patient.</a:t>
            </a:r>
          </a:p>
          <a:p>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n>
                  <a:solidFill>
                    <a:sysClr val="windowText" lastClr="000000"/>
                  </a:solidFill>
                </a:ln>
              </a:rPr>
              <a:t>WHEN IS COMA OR NOT COMA</a:t>
            </a:r>
            <a:endParaRPr lang="en-US" dirty="0">
              <a:ln>
                <a:solidFill>
                  <a:sysClr val="windowText" lastClr="000000"/>
                </a:solidFill>
              </a:ln>
            </a:endParaRPr>
          </a:p>
        </p:txBody>
      </p:sp>
      <p:sp>
        <p:nvSpPr>
          <p:cNvPr id="3" name="Content Placeholder 2"/>
          <p:cNvSpPr>
            <a:spLocks noGrp="1"/>
          </p:cNvSpPr>
          <p:nvPr>
            <p:ph idx="1"/>
          </p:nvPr>
        </p:nvSpPr>
        <p:spPr>
          <a:xfrm>
            <a:off x="457200" y="1066800"/>
            <a:ext cx="8229600" cy="6096000"/>
          </a:xfrm>
        </p:spPr>
        <p:txBody>
          <a:bodyPr>
            <a:noAutofit/>
          </a:bodyPr>
          <a:lstStyle/>
          <a:p>
            <a:r>
              <a:rPr lang="en-US" sz="2400" dirty="0" smtClean="0"/>
              <a:t>Often if the causes of coma are not treated or cannot be treated it will progress to the point of irreversible brain damage or brain death.</a:t>
            </a:r>
          </a:p>
          <a:p>
            <a:r>
              <a:rPr lang="en-US" sz="2400" dirty="0" smtClean="0"/>
              <a:t>Brain death is more described as brain stem death. What we look for is the absence of the activity in the brain stem, most importantly breathing.</a:t>
            </a:r>
          </a:p>
          <a:p>
            <a:r>
              <a:rPr lang="en-US" sz="2400" dirty="0" smtClean="0"/>
              <a:t>The test we do for brain death is looking at the integrity of brain stem reflexes. Before we can commence the test we must have a patient with a  known irreversible cause of coma and  we must exclude any:</a:t>
            </a:r>
          </a:p>
          <a:p>
            <a:pPr lvl="1"/>
            <a:r>
              <a:rPr lang="en-US" sz="2400" dirty="0" smtClean="0"/>
              <a:t> drugs which may be causing CNS depression or paralysis.</a:t>
            </a:r>
          </a:p>
          <a:p>
            <a:pPr lvl="1"/>
            <a:r>
              <a:rPr lang="en-US" sz="2400" dirty="0" smtClean="0"/>
              <a:t>Any endocrine or metabolic disturbance by CNS.</a:t>
            </a:r>
          </a:p>
          <a:p>
            <a:pPr lvl="1"/>
            <a:r>
              <a:rPr lang="en-US" sz="2400" dirty="0" smtClean="0"/>
              <a:t>Hypothermia ( temperature of less than 35 degrees Celsius)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Then what we look for are:</a:t>
            </a:r>
          </a:p>
          <a:p>
            <a:pPr lvl="1"/>
            <a:r>
              <a:rPr lang="en-US" sz="2600" dirty="0" smtClean="0"/>
              <a:t> absence papillary reaction to lights,</a:t>
            </a:r>
          </a:p>
          <a:p>
            <a:pPr lvl="1"/>
            <a:r>
              <a:rPr lang="en-US" sz="2600" dirty="0" smtClean="0"/>
              <a:t>Absence corneal reflexes.</a:t>
            </a:r>
          </a:p>
          <a:p>
            <a:pPr lvl="1"/>
            <a:r>
              <a:rPr lang="en-US" sz="2600" dirty="0" smtClean="0"/>
              <a:t> absent oculovestiular reflexes( nystagmus in response to cold water in the ear),</a:t>
            </a:r>
          </a:p>
          <a:p>
            <a:pPr lvl="1"/>
            <a:r>
              <a:rPr lang="en-US" sz="2600" dirty="0" smtClean="0"/>
              <a:t> absent of motor responses to pain.</a:t>
            </a:r>
          </a:p>
          <a:p>
            <a:pPr lvl="1"/>
            <a:r>
              <a:rPr lang="en-US" sz="2600" dirty="0" smtClean="0"/>
              <a:t> absent cough and gag reflexes.</a:t>
            </a:r>
          </a:p>
          <a:p>
            <a:pPr lvl="1"/>
            <a:r>
              <a:rPr lang="en-US" sz="2600" dirty="0" smtClean="0"/>
              <a:t>absent respiratory effort.</a:t>
            </a:r>
          </a:p>
          <a:p>
            <a:r>
              <a:rPr lang="en-US" sz="2600" dirty="0" smtClean="0"/>
              <a:t>N/B </a:t>
            </a:r>
            <a:r>
              <a:rPr lang="en-US" sz="2600" b="1" dirty="0" smtClean="0"/>
              <a:t>Investigation:</a:t>
            </a:r>
          </a:p>
          <a:p>
            <a:pPr lvl="1"/>
            <a:r>
              <a:rPr lang="en-US" sz="2600" dirty="0" smtClean="0"/>
              <a:t>Full blood count.</a:t>
            </a:r>
          </a:p>
          <a:p>
            <a:pPr lvl="1"/>
            <a:r>
              <a:rPr lang="en-US" sz="2600" dirty="0" smtClean="0"/>
              <a:t>Simple biochemistry(urea, creatinines and electrolyte)</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b="1" dirty="0" smtClean="0"/>
              <a:t>COMA</a:t>
            </a:r>
            <a:endParaRPr lang="en-US" b="1" dirty="0"/>
          </a:p>
        </p:txBody>
      </p:sp>
      <p:sp>
        <p:nvSpPr>
          <p:cNvPr id="3" name="Content Placeholder 2"/>
          <p:cNvSpPr>
            <a:spLocks noGrp="1"/>
          </p:cNvSpPr>
          <p:nvPr>
            <p:ph idx="1"/>
          </p:nvPr>
        </p:nvSpPr>
        <p:spPr/>
        <p:txBody>
          <a:bodyPr>
            <a:normAutofit fontScale="92500"/>
          </a:bodyPr>
          <a:lstStyle/>
          <a:p>
            <a:r>
              <a:rPr lang="en-US" dirty="0" smtClean="0"/>
              <a:t>It is a state of profound unconsciousness  from which the patient cannot be aroused even by powerful stimuli.</a:t>
            </a:r>
          </a:p>
          <a:p>
            <a:r>
              <a:rPr lang="en-US" dirty="0" smtClean="0"/>
              <a:t>The word is derived from the Greek word koma which means deep sleep.</a:t>
            </a:r>
          </a:p>
          <a:p>
            <a:r>
              <a:rPr lang="en-US" dirty="0" smtClean="0"/>
              <a:t>It indicates prolonged state of un a rousable sleep and alteration of consciousness usually resulting from lesions involving reticular formation of brain stem, the hypothalamus and the connection with cerebral hemispheres.</a:t>
            </a:r>
          </a:p>
          <a:p>
            <a:r>
              <a:rPr lang="en-US" dirty="0" smtClean="0"/>
              <a:t>This is decreased responsiveness to visual, auditory and tactile stimulation with no spontaneous movement.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CONT……..</a:t>
            </a:r>
            <a:endParaRPr lang="en-US" dirty="0"/>
          </a:p>
        </p:txBody>
      </p:sp>
      <p:sp>
        <p:nvSpPr>
          <p:cNvPr id="3" name="Content Placeholder 2"/>
          <p:cNvSpPr>
            <a:spLocks noGrp="1"/>
          </p:cNvSpPr>
          <p:nvPr>
            <p:ph idx="1"/>
          </p:nvPr>
        </p:nvSpPr>
        <p:spPr>
          <a:xfrm>
            <a:off x="381000" y="838200"/>
            <a:ext cx="8229600" cy="6019800"/>
          </a:xfrm>
        </p:spPr>
        <p:txBody>
          <a:bodyPr>
            <a:noAutofit/>
          </a:bodyPr>
          <a:lstStyle/>
          <a:p>
            <a:pPr lvl="1"/>
            <a:r>
              <a:rPr lang="en-US" sz="2400" dirty="0" smtClean="0"/>
              <a:t>Computerized tomography of the head.</a:t>
            </a:r>
          </a:p>
          <a:p>
            <a:pPr lvl="1"/>
            <a:r>
              <a:rPr lang="en-US" sz="2400" dirty="0" smtClean="0"/>
              <a:t>The procedure exposes the patient at some risk but it does give quite a lot of information about what is going on in the head. It shows areas occupying lesion, bleeds and swelling of the brain</a:t>
            </a:r>
          </a:p>
          <a:p>
            <a:pPr lvl="1"/>
            <a:r>
              <a:rPr lang="en-US" sz="2400" dirty="0" smtClean="0"/>
              <a:t>MRI( magnetic resonance imaging) shows similar thing but in better details, they take longer and are less readily available and are not used in a cute stages of management very often..</a:t>
            </a:r>
          </a:p>
          <a:p>
            <a:endParaRPr lang="en-US" sz="2400" dirty="0" smtClean="0"/>
          </a:p>
          <a:p>
            <a:r>
              <a:rPr lang="en-US" sz="2400" dirty="0" smtClean="0"/>
              <a:t>Lumbar puncture is often undertaken and give information about infection or bleeding.( the CSF becomes xanthocgromic ------- yellow.</a:t>
            </a:r>
          </a:p>
          <a:p>
            <a:r>
              <a:rPr lang="en-US" sz="2400" dirty="0" smtClean="0"/>
              <a:t>Electroencephalogram may give useful information especially if epilepsy is suspected.</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sz="2400" dirty="0" smtClean="0"/>
              <a:t>the comatose patient should be physically examined for any helpful signs such as lamps on the head.</a:t>
            </a:r>
          </a:p>
          <a:p>
            <a:r>
              <a:rPr lang="en-US" sz="2400" dirty="0" smtClean="0"/>
              <a:t>Other information is provided by the posture and muscle torn and the respiratory pattern. </a:t>
            </a:r>
          </a:p>
          <a:p>
            <a:r>
              <a:rPr lang="en-US" sz="2400" dirty="0" smtClean="0"/>
              <a:t>The eyes do give useful information- </a:t>
            </a:r>
          </a:p>
          <a:p>
            <a:pPr lvl="1"/>
            <a:r>
              <a:rPr lang="en-US" sz="2400" dirty="0" smtClean="0"/>
              <a:t>pupil size, </a:t>
            </a:r>
          </a:p>
          <a:p>
            <a:pPr lvl="1"/>
            <a:r>
              <a:rPr lang="en-US" sz="2400" dirty="0" smtClean="0"/>
              <a:t>Pupil equality </a:t>
            </a:r>
          </a:p>
          <a:p>
            <a:pPr lvl="1"/>
            <a:r>
              <a:rPr lang="en-US" sz="2400" dirty="0" smtClean="0"/>
              <a:t>direction of gaze.</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ASSESING CONCIOUSNESS</a:t>
            </a:r>
            <a:endParaRPr lang="en-US" dirty="0"/>
          </a:p>
        </p:txBody>
      </p:sp>
      <p:sp>
        <p:nvSpPr>
          <p:cNvPr id="3" name="Content Placeholder 2"/>
          <p:cNvSpPr>
            <a:spLocks noGrp="1"/>
          </p:cNvSpPr>
          <p:nvPr>
            <p:ph idx="1"/>
          </p:nvPr>
        </p:nvSpPr>
        <p:spPr/>
        <p:txBody>
          <a:bodyPr>
            <a:normAutofit fontScale="85000" lnSpcReduction="20000"/>
          </a:bodyPr>
          <a:lstStyle/>
          <a:p>
            <a:pPr algn="ctr">
              <a:buNone/>
            </a:pPr>
            <a:r>
              <a:rPr lang="en-US" sz="2600" b="1" dirty="0" smtClean="0"/>
              <a:t> GLASCOW COMA SCALE.</a:t>
            </a:r>
          </a:p>
          <a:p>
            <a:r>
              <a:rPr lang="en-US" sz="2600" dirty="0" smtClean="0"/>
              <a:t>is a tool developed to aide in providing reliability in a patient neurologic evaluation by different health team members.</a:t>
            </a:r>
          </a:p>
          <a:p>
            <a:r>
              <a:rPr lang="en-US" sz="2600" dirty="0" smtClean="0"/>
              <a:t>It ask for evaluation of consciousness by noting three kinds of response to stimuli and providing a numerical score fro the responses</a:t>
            </a:r>
          </a:p>
          <a:p>
            <a:pPr algn="ctr">
              <a:buNone/>
            </a:pPr>
            <a:r>
              <a:rPr lang="en-US" sz="2600" b="1" dirty="0" smtClean="0"/>
              <a:t>EYE RESPONSE</a:t>
            </a:r>
          </a:p>
          <a:p>
            <a:r>
              <a:rPr lang="en-US" sz="2600" dirty="0" smtClean="0"/>
              <a:t>Patient open eyes spontaneously- 4 points.</a:t>
            </a:r>
          </a:p>
          <a:p>
            <a:r>
              <a:rPr lang="en-US" sz="2600" dirty="0" smtClean="0"/>
              <a:t>Patient open eyes on a request- 3 points.</a:t>
            </a:r>
          </a:p>
          <a:p>
            <a:r>
              <a:rPr lang="en-US" sz="2600" dirty="0" smtClean="0"/>
              <a:t>Patient open eyes to painful stimuli- 2 points.</a:t>
            </a:r>
          </a:p>
          <a:p>
            <a:r>
              <a:rPr lang="en-US" sz="2600" dirty="0" smtClean="0"/>
              <a:t>Does not open eyes- 1 point.</a:t>
            </a:r>
          </a:p>
          <a:p>
            <a:r>
              <a:rPr lang="en-US" sz="2600" dirty="0" smtClean="0"/>
              <a:t> If unable to asses eyes because of swelling it is noted and scoring is done with out this portion</a:t>
            </a:r>
            <a:r>
              <a:rPr lang="en-US" sz="2400" dirty="0" smtClean="0"/>
              <a:t>.</a:t>
            </a:r>
          </a:p>
          <a:p>
            <a:endParaRPr lang="en-US" sz="2400" dirty="0" smtClean="0"/>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RESPONSE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Able to follow command to move(raise arm)- 6 points.</a:t>
            </a:r>
          </a:p>
          <a:p>
            <a:r>
              <a:rPr lang="en-US" sz="2400" dirty="0" smtClean="0"/>
              <a:t>Does not follow command but moves to remove from a painful stimuli (oriented)- 5 points.</a:t>
            </a:r>
          </a:p>
          <a:p>
            <a:r>
              <a:rPr lang="en-US" sz="2400" dirty="0" smtClean="0"/>
              <a:t>Flexes arms as an attempt to with draw from painful stimuli but with out abnormal flexion (confused/disoriented)- 4 points.</a:t>
            </a:r>
          </a:p>
          <a:p>
            <a:r>
              <a:rPr lang="en-US" sz="2400" dirty="0" smtClean="0"/>
              <a:t>With painful stimuli exhibits abnormal flexion, arms flexed and curled in to a fist( inappropriate)- 3 point.</a:t>
            </a:r>
          </a:p>
          <a:p>
            <a:r>
              <a:rPr lang="en-US" sz="2400" dirty="0" smtClean="0"/>
              <a:t>With painful stimuli exhibits abnormal posturing with extension of arms at elbow(comprehensive)- 2 points.</a:t>
            </a:r>
          </a:p>
          <a:p>
            <a:r>
              <a:rPr lang="en-US" sz="2400" dirty="0" smtClean="0"/>
              <a:t>No movement(non-disoriented)- 1 point.</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 RESPONSE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Oriented to person, place or year- 5 points.</a:t>
            </a:r>
          </a:p>
          <a:p>
            <a:r>
              <a:rPr lang="en-US" sz="2400" dirty="0" smtClean="0"/>
              <a:t>Confused in one or more areas, slow to respond but still able to carry on a conversation- 4 points.</a:t>
            </a:r>
          </a:p>
          <a:p>
            <a:r>
              <a:rPr lang="en-US" sz="2400" dirty="0" smtClean="0"/>
              <a:t>In appropriate words or phrases and un able to carry on conversation- 3 points.</a:t>
            </a:r>
          </a:p>
          <a:p>
            <a:r>
              <a:rPr lang="en-US" sz="2400" dirty="0" smtClean="0"/>
              <a:t>Sounds are made but are not intelligible- 2points.</a:t>
            </a:r>
          </a:p>
          <a:p>
            <a:r>
              <a:rPr lang="en-US" sz="2400" dirty="0" smtClean="0"/>
              <a:t>No sounds are made even with maximum stimulation-1 point.</a:t>
            </a:r>
          </a:p>
          <a:p>
            <a:endParaRPr lang="en-US" sz="2400" dirty="0" smtClean="0"/>
          </a:p>
          <a:p>
            <a:r>
              <a:rPr lang="en-US" sz="2400" dirty="0" smtClean="0"/>
              <a:t>D. points are given for best response when stimulated maximally and ranges from 3 to 15 point.</a:t>
            </a:r>
          </a:p>
          <a:p>
            <a:r>
              <a:rPr lang="en-US" sz="2400" dirty="0" smtClean="0"/>
              <a:t>Mild coma- 13 to 15 points.</a:t>
            </a:r>
          </a:p>
          <a:p>
            <a:r>
              <a:rPr lang="en-US" sz="2400" dirty="0" smtClean="0"/>
              <a:t>Moderate coma- 9-12 points.</a:t>
            </a:r>
          </a:p>
          <a:p>
            <a:r>
              <a:rPr lang="en-US" sz="2400" dirty="0" smtClean="0"/>
              <a:t>Severe  coma- less than 8 point.</a:t>
            </a:r>
          </a:p>
          <a:p>
            <a:pPr>
              <a:buNone/>
            </a:pP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ASSESSEMENT OF COMA</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US" dirty="0" smtClean="0"/>
              <a:t>Assessment of coma is done by glascow coma scale.</a:t>
            </a:r>
          </a:p>
          <a:p>
            <a:r>
              <a:rPr lang="en-US" dirty="0" smtClean="0"/>
              <a:t>A quick assessment is the AVPU scale by emergency personnel.</a:t>
            </a:r>
          </a:p>
          <a:p>
            <a:pPr lvl="1"/>
            <a:r>
              <a:rPr lang="en-US" dirty="0" smtClean="0"/>
              <a:t>A- alertness.</a:t>
            </a:r>
          </a:p>
          <a:p>
            <a:pPr lvl="1"/>
            <a:r>
              <a:rPr lang="en-US" dirty="0" smtClean="0"/>
              <a:t>V. respond to verbal command.</a:t>
            </a:r>
          </a:p>
          <a:p>
            <a:pPr lvl="1"/>
            <a:r>
              <a:rPr lang="en-US" dirty="0" smtClean="0"/>
              <a:t>P- response to pain.</a:t>
            </a:r>
          </a:p>
          <a:p>
            <a:pPr lvl="1"/>
            <a:r>
              <a:rPr lang="en-US" dirty="0" smtClean="0"/>
              <a:t>U- unresponsiveness.</a:t>
            </a:r>
          </a:p>
          <a:p>
            <a:r>
              <a:rPr lang="en-US" dirty="0" smtClean="0"/>
              <a:t>This started by assessing patient verbal response through determination of patent orientation, time place and person.</a:t>
            </a:r>
          </a:p>
          <a:p>
            <a:r>
              <a:rPr lang="en-US" dirty="0" smtClean="0"/>
              <a:t>Motor response includes spontaneous purpose for movement or movement in response to painful stimuli or abnormal posture. </a:t>
            </a:r>
          </a:p>
          <a:p>
            <a:r>
              <a:rPr lang="en-US" dirty="0" smtClean="0"/>
              <a:t>Alertness is determined by the patient ability to open the eyes spontaneously in response to pain and voice. </a:t>
            </a:r>
          </a:p>
          <a:p>
            <a:r>
              <a:rPr lang="en-US" dirty="0" smtClean="0"/>
              <a:t>Take the best verbal, motor and eye opening response  to determine  glascow coma scale. </a:t>
            </a:r>
          </a:p>
          <a:p>
            <a:r>
              <a:rPr lang="en-US" dirty="0" smtClean="0"/>
              <a:t>Total score= best eye +best motor+ best verbal. Between  3-15.</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p:spPr>
        <p:txBody>
          <a:bodyPr>
            <a:normAutofit fontScale="90000"/>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PATHOLOGY OF UNCONCIOUSNESS/COMA</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a:bodyPr>
          <a:lstStyle/>
          <a:p>
            <a:r>
              <a:rPr lang="en-US" dirty="0" smtClean="0"/>
              <a:t>Consciousness is maintained by the interaction of reticular activating system(RAS) with cerebral hemispheres.</a:t>
            </a:r>
          </a:p>
          <a:p>
            <a:r>
              <a:rPr lang="en-US" dirty="0" smtClean="0"/>
              <a:t>Coma occurs due to dysfunction of cerebral hemispheres, structural lesions, metabolic or toxic effect of CNS.</a:t>
            </a:r>
          </a:p>
          <a:p>
            <a:r>
              <a:rPr lang="en-US" dirty="0" smtClean="0"/>
              <a:t>Alteration in intracranial pressure and disturbances of cerebral flow of blood, are also associated with development of coma.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dirty="0" smtClean="0"/>
              <a:t>STAGES OR LEVELS OF ALTERED CONSCIOUSNESS</a:t>
            </a:r>
            <a:endParaRPr lang="en-US" dirty="0"/>
          </a:p>
        </p:txBody>
      </p:sp>
      <p:sp>
        <p:nvSpPr>
          <p:cNvPr id="3" name="Content Placeholder 2"/>
          <p:cNvSpPr>
            <a:spLocks noGrp="1"/>
          </p:cNvSpPr>
          <p:nvPr>
            <p:ph idx="1"/>
          </p:nvPr>
        </p:nvSpPr>
        <p:spPr/>
        <p:txBody>
          <a:bodyPr>
            <a:normAutofit lnSpcReduction="10000"/>
          </a:bodyPr>
          <a:lstStyle/>
          <a:p>
            <a:r>
              <a:rPr lang="en-US" dirty="0" smtClean="0"/>
              <a:t>Drowsy-</a:t>
            </a:r>
          </a:p>
          <a:p>
            <a:pPr lvl="1"/>
            <a:r>
              <a:rPr lang="en-US" dirty="0" smtClean="0"/>
              <a:t>Reduced awareness or wakefulness.</a:t>
            </a:r>
          </a:p>
          <a:p>
            <a:pPr lvl="1"/>
            <a:r>
              <a:rPr lang="en-US" dirty="0" smtClean="0"/>
              <a:t>Presence of hyper excitability with irritability alternating with drowsiness.</a:t>
            </a:r>
          </a:p>
          <a:p>
            <a:r>
              <a:rPr lang="en-US" dirty="0" smtClean="0"/>
              <a:t>Confusion.</a:t>
            </a:r>
          </a:p>
          <a:p>
            <a:pPr lvl="1"/>
            <a:r>
              <a:rPr lang="en-US" dirty="0" smtClean="0"/>
              <a:t>Reasonability to think clearly with presence of disorientation for time ,place and person.</a:t>
            </a:r>
          </a:p>
          <a:p>
            <a:r>
              <a:rPr lang="en-US" dirty="0" smtClean="0"/>
              <a:t>Delirium </a:t>
            </a:r>
          </a:p>
          <a:p>
            <a:pPr lvl="1"/>
            <a:r>
              <a:rPr lang="en-US" dirty="0" smtClean="0"/>
              <a:t>Patient is out of contact with environment and having disorientation, hyperactivity, irritability and hallucination.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smtClean="0"/>
              <a:t>Obtundation </a:t>
            </a:r>
          </a:p>
          <a:p>
            <a:pPr lvl="1"/>
            <a:r>
              <a:rPr lang="en-US" dirty="0" smtClean="0"/>
              <a:t>Increased sleep and reduced alertness and mental blunting.</a:t>
            </a:r>
          </a:p>
          <a:p>
            <a:r>
              <a:rPr lang="en-US" dirty="0" smtClean="0"/>
              <a:t>Stupor or semi coma</a:t>
            </a:r>
          </a:p>
          <a:p>
            <a:pPr lvl="1"/>
            <a:r>
              <a:rPr lang="en-US" dirty="0" smtClean="0"/>
              <a:t>Un responsiveness but a rousable by vigorous repeated  stimuli; again goes back to  un responsiveness when the stimuli is with drawn.</a:t>
            </a:r>
          </a:p>
          <a:p>
            <a:r>
              <a:rPr lang="en-US" dirty="0" smtClean="0"/>
              <a:t>Coma</a:t>
            </a:r>
          </a:p>
          <a:p>
            <a:pPr lvl="1"/>
            <a:r>
              <a:rPr lang="en-US" dirty="0" smtClean="0"/>
              <a:t>Patient is unresponsive and un a rousable by any stimuli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ysClr val="windowText" lastClr="000000"/>
                  </a:solidFill>
                </a:ln>
              </a:rPr>
              <a:t>GRADES OF COMA </a:t>
            </a:r>
            <a:endParaRPr lang="en-US" dirty="0">
              <a:ln>
                <a:solidFill>
                  <a:sysClr val="windowText" lastClr="000000"/>
                </a:solidFill>
              </a:ln>
            </a:endParaRPr>
          </a:p>
        </p:txBody>
      </p:sp>
      <p:sp>
        <p:nvSpPr>
          <p:cNvPr id="3" name="Content Placeholder 2"/>
          <p:cNvSpPr>
            <a:spLocks noGrp="1"/>
          </p:cNvSpPr>
          <p:nvPr>
            <p:ph idx="1"/>
          </p:nvPr>
        </p:nvSpPr>
        <p:spPr/>
        <p:txBody>
          <a:bodyPr>
            <a:normAutofit fontScale="92500" lnSpcReduction="10000"/>
          </a:bodyPr>
          <a:lstStyle/>
          <a:p>
            <a:r>
              <a:rPr lang="en-US" dirty="0" smtClean="0"/>
              <a:t>Stupor</a:t>
            </a:r>
          </a:p>
          <a:p>
            <a:pPr lvl="1"/>
            <a:r>
              <a:rPr lang="en-US" dirty="0" smtClean="0"/>
              <a:t>Patient can be a roused for a short duration  and shows verbal and motor response to stimuli.</a:t>
            </a:r>
          </a:p>
          <a:p>
            <a:r>
              <a:rPr lang="en-US" dirty="0" smtClean="0"/>
              <a:t>Light coma.</a:t>
            </a:r>
          </a:p>
          <a:p>
            <a:pPr lvl="1"/>
            <a:r>
              <a:rPr lang="en-US" dirty="0" smtClean="0"/>
              <a:t>Patient is aroused with painful stimuli .</a:t>
            </a:r>
          </a:p>
          <a:p>
            <a:r>
              <a:rPr lang="en-US" dirty="0" smtClean="0"/>
              <a:t>Deep coma.</a:t>
            </a:r>
          </a:p>
          <a:p>
            <a:pPr lvl="1"/>
            <a:r>
              <a:rPr lang="en-US" dirty="0" smtClean="0"/>
              <a:t>There is no response to painful stimuli.</a:t>
            </a:r>
          </a:p>
          <a:p>
            <a:r>
              <a:rPr lang="en-US" dirty="0" smtClean="0"/>
              <a:t>Brain death.</a:t>
            </a:r>
          </a:p>
          <a:p>
            <a:pPr lvl="1"/>
            <a:r>
              <a:rPr lang="en-US" dirty="0" smtClean="0"/>
              <a:t>All cerebral function are lost and papillary reflex are absent  in this stage.</a:t>
            </a:r>
          </a:p>
          <a:p>
            <a:pPr lvl="1"/>
            <a:r>
              <a:rPr lang="en-US" dirty="0" smtClean="0"/>
              <a:t>No spontaneous respiratory effort represent  but local spinal reflexes may be preserved.</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ysClr val="windowText" lastClr="000000"/>
                  </a:solidFill>
                </a:ln>
              </a:rPr>
              <a:t>CAUES OF COMA </a:t>
            </a:r>
            <a:endParaRPr lang="en-US" dirty="0">
              <a:ln>
                <a:solidFill>
                  <a:sysClr val="windowText" lastClr="000000"/>
                </a:solidFill>
              </a:ln>
            </a:endParaRPr>
          </a:p>
        </p:txBody>
      </p:sp>
      <p:sp>
        <p:nvSpPr>
          <p:cNvPr id="3" name="Content Placeholder 2"/>
          <p:cNvSpPr>
            <a:spLocks noGrp="1"/>
          </p:cNvSpPr>
          <p:nvPr>
            <p:ph idx="1"/>
          </p:nvPr>
        </p:nvSpPr>
        <p:spPr/>
        <p:txBody>
          <a:bodyPr>
            <a:normAutofit fontScale="85000" lnSpcReduction="20000"/>
          </a:bodyPr>
          <a:lstStyle/>
          <a:p>
            <a:r>
              <a:rPr lang="en-US" dirty="0" smtClean="0"/>
              <a:t>Infections</a:t>
            </a:r>
          </a:p>
          <a:p>
            <a:pPr lvl="1"/>
            <a:r>
              <a:rPr lang="en-US" dirty="0" smtClean="0"/>
              <a:t>Examples are meningitis, encephalitis, brain abscess, cerebral malaria and septicaemia.</a:t>
            </a:r>
          </a:p>
          <a:p>
            <a:r>
              <a:rPr lang="en-US" dirty="0" smtClean="0"/>
              <a:t>Metabolic disorder.</a:t>
            </a:r>
          </a:p>
          <a:p>
            <a:pPr lvl="1"/>
            <a:r>
              <a:rPr lang="en-US" dirty="0" smtClean="0"/>
              <a:t>Examples are hypoglycemia, hyperglycemia and diabetic ketoacidosis.</a:t>
            </a:r>
          </a:p>
          <a:p>
            <a:r>
              <a:rPr lang="en-US" dirty="0" smtClean="0"/>
              <a:t>Acid base imbalance.</a:t>
            </a:r>
          </a:p>
          <a:p>
            <a:r>
              <a:rPr lang="en-US" dirty="0" smtClean="0"/>
              <a:t>Drugs and poisons.</a:t>
            </a:r>
          </a:p>
          <a:p>
            <a:pPr lvl="1"/>
            <a:r>
              <a:rPr lang="en-US" dirty="0" smtClean="0"/>
              <a:t>Examples are opiates, sedatives and organ phosphate.</a:t>
            </a:r>
          </a:p>
          <a:p>
            <a:r>
              <a:rPr lang="en-US" dirty="0" smtClean="0"/>
              <a:t>Snakes bites and insect stings.</a:t>
            </a:r>
          </a:p>
          <a:p>
            <a:r>
              <a:rPr lang="en-US" dirty="0" smtClean="0"/>
              <a:t>Miscellaneous</a:t>
            </a:r>
          </a:p>
          <a:p>
            <a:pPr lvl="1"/>
            <a:r>
              <a:rPr lang="en-US" dirty="0" smtClean="0"/>
              <a:t>Examples head injury, intracranial hemorrhage, cardiac arrest, brain tumors, hypoxia, hyperpyrexia and shock.  </a:t>
            </a:r>
          </a:p>
          <a:p>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smtClean="0">
                <a:ln>
                  <a:solidFill>
                    <a:sysClr val="windowText" lastClr="000000"/>
                  </a:solidFill>
                </a:ln>
              </a:rPr>
              <a:t>DIAGNOSTIC EVALUATION</a:t>
            </a:r>
            <a:endParaRPr lang="en-US" dirty="0">
              <a:ln>
                <a:solidFill>
                  <a:sysClr val="windowText" lastClr="000000"/>
                </a:solidFill>
              </a:ln>
            </a:endParaRPr>
          </a:p>
        </p:txBody>
      </p:sp>
      <p:sp>
        <p:nvSpPr>
          <p:cNvPr id="3" name="Content Placeholder 2"/>
          <p:cNvSpPr>
            <a:spLocks noGrp="1"/>
          </p:cNvSpPr>
          <p:nvPr>
            <p:ph idx="1"/>
          </p:nvPr>
        </p:nvSpPr>
        <p:spPr/>
        <p:txBody>
          <a:bodyPr>
            <a:normAutofit lnSpcReduction="10000"/>
          </a:bodyPr>
          <a:lstStyle/>
          <a:p>
            <a:r>
              <a:rPr lang="en-US" dirty="0" smtClean="0"/>
              <a:t>A systematic approach of careful history of illness with through physical and neurological assessment are important to determine provisional diagnoses.</a:t>
            </a:r>
          </a:p>
          <a:p>
            <a:r>
              <a:rPr lang="en-US" dirty="0" smtClean="0"/>
              <a:t>Specific lab investigation and imaging procedures are essential to detect the specific cause of comma.</a:t>
            </a:r>
          </a:p>
          <a:p>
            <a:r>
              <a:rPr lang="en-US" dirty="0" smtClean="0"/>
              <a:t>History of illness should include detailed information related to event, time of on set, associated symptom e.g. vomiting, fever and convulsion</a:t>
            </a:r>
          </a:p>
          <a:p>
            <a:r>
              <a:rPr lang="en-US" dirty="0" smtClean="0"/>
              <a:t>History of infection .e.g. toxin, poison substances, any bites, tumor, exposure to infection, chronic illness and malignancy.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812</TotalTime>
  <Words>2691</Words>
  <Application>Microsoft Office PowerPoint</Application>
  <PresentationFormat>On-screen Show (4:3)</PresentationFormat>
  <Paragraphs>258</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CRITICALLY ILL </vt:lpstr>
      <vt:lpstr>CRITICALLY ILL PATIENT</vt:lpstr>
      <vt:lpstr>COMA</vt:lpstr>
      <vt:lpstr>PATHOLOGY OF UNCONCIOUSNESS/COMA</vt:lpstr>
      <vt:lpstr>STAGES OR LEVELS OF ALTERED CONSCIOUSNESS</vt:lpstr>
      <vt:lpstr> CONT………</vt:lpstr>
      <vt:lpstr>GRADES OF COMA </vt:lpstr>
      <vt:lpstr>CAUES OF COMA </vt:lpstr>
      <vt:lpstr>DIAGNOSTIC EVALUATION</vt:lpstr>
      <vt:lpstr>CONT……………..</vt:lpstr>
      <vt:lpstr>PowerPoint Presentation</vt:lpstr>
      <vt:lpstr>PowerPoint Presentation</vt:lpstr>
      <vt:lpstr>PowerPoint Presentation</vt:lpstr>
      <vt:lpstr>PowerPoint Presentation</vt:lpstr>
      <vt:lpstr>PowerPoint Presentation</vt:lpstr>
      <vt:lpstr> SPECIFIC MANGEMENT</vt:lpstr>
      <vt:lpstr>NURSING MANAGEMENT</vt:lpstr>
      <vt:lpstr>CONT……………</vt:lpstr>
      <vt:lpstr>NURSING INTERVENTIONS</vt:lpstr>
      <vt:lpstr>PowerPoint Presentation</vt:lpstr>
      <vt:lpstr>PowerPoint Presentation</vt:lpstr>
      <vt:lpstr>CONT………………….</vt:lpstr>
      <vt:lpstr>SUMMARY</vt:lpstr>
      <vt:lpstr>Signs and symptoms of raised intracranial pressure.</vt:lpstr>
      <vt:lpstr>Management of raised intracranial pressure</vt:lpstr>
      <vt:lpstr>Problems of decreased conscious level</vt:lpstr>
      <vt:lpstr> FOCAL BRAIN DYSFUNCTIONS</vt:lpstr>
      <vt:lpstr>WHEN IS COMA OR NOT COMA</vt:lpstr>
      <vt:lpstr>CONT…………..</vt:lpstr>
      <vt:lpstr>CONT……..</vt:lpstr>
      <vt:lpstr>EVALUATION</vt:lpstr>
      <vt:lpstr>ASSESING CONCIOUSNESS</vt:lpstr>
      <vt:lpstr>MOTOR RESPONSE</vt:lpstr>
      <vt:lpstr>VERBAL RESPONSE</vt:lpstr>
      <vt:lpstr>ASSESSEMENT OF COMA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dc:creator>
  <cp:lastModifiedBy>pc</cp:lastModifiedBy>
  <cp:revision>76</cp:revision>
  <dcterms:created xsi:type="dcterms:W3CDTF">2015-01-09T05:38:52Z</dcterms:created>
  <dcterms:modified xsi:type="dcterms:W3CDTF">2016-12-11T14:40:40Z</dcterms:modified>
</cp:coreProperties>
</file>