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58" r:id="rId5"/>
    <p:sldId id="260" r:id="rId6"/>
    <p:sldId id="261" r:id="rId7"/>
    <p:sldId id="259" r:id="rId8"/>
    <p:sldId id="262" r:id="rId9"/>
    <p:sldId id="263" r:id="rId10"/>
    <p:sldId id="264" r:id="rId11"/>
    <p:sldId id="275" r:id="rId12"/>
    <p:sldId id="265" r:id="rId13"/>
    <p:sldId id="266" r:id="rId14"/>
    <p:sldId id="268" r:id="rId15"/>
    <p:sldId id="269" r:id="rId16"/>
    <p:sldId id="270" r:id="rId17"/>
    <p:sldId id="271" r:id="rId18"/>
    <p:sldId id="274"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5" autoAdjust="0"/>
    <p:restoredTop sz="94660"/>
  </p:normalViewPr>
  <p:slideViewPr>
    <p:cSldViewPr snapToGrid="0">
      <p:cViewPr varScale="1">
        <p:scale>
          <a:sx n="67" d="100"/>
          <a:sy n="67" d="100"/>
        </p:scale>
        <p:origin x="6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p:nvPr/>
        </p:nvSpPr>
        <p:spPr bwMode="white">
          <a:xfrm>
            <a:off x="0" y="5970588"/>
            <a:ext cx="12192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5" name="Rectangle 4"/>
          <p:cNvSpPr/>
          <p:nvPr/>
        </p:nvSpPr>
        <p:spPr>
          <a:xfrm>
            <a:off x="-12700" y="6053139"/>
            <a:ext cx="2999317"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p:nvSpPr>
        <p:spPr>
          <a:xfrm>
            <a:off x="3145368" y="6043614"/>
            <a:ext cx="904663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7" name="Date Placeholder 27"/>
          <p:cNvSpPr>
            <a:spLocks noGrp="1"/>
          </p:cNvSpPr>
          <p:nvPr>
            <p:ph type="dt" sz="half" idx="10"/>
          </p:nvPr>
        </p:nvSpPr>
        <p:spPr>
          <a:xfrm>
            <a:off x="101600" y="6069013"/>
            <a:ext cx="2743200" cy="685800"/>
          </a:xfrm>
        </p:spPr>
        <p:txBody>
          <a:bodyPr>
            <a:noAutofit/>
          </a:bodyPr>
          <a:lstStyle>
            <a:lvl1pPr algn="ctr">
              <a:defRPr sz="2000">
                <a:solidFill>
                  <a:srgbClr val="FFFFFF"/>
                </a:solidFill>
              </a:defRPr>
            </a:lvl1pPr>
          </a:lstStyle>
          <a:p>
            <a:fld id="{B51AB6BE-0945-437C-998D-2F62DBC41F2B}" type="datetimeFigureOut">
              <a:rPr lang="en-US" smtClean="0"/>
              <a:t>3/17/2023</a:t>
            </a:fld>
            <a:endParaRPr lang="en-US"/>
          </a:p>
        </p:txBody>
      </p:sp>
      <p:sp>
        <p:nvSpPr>
          <p:cNvPr id="10" name="Footer Placeholder 16"/>
          <p:cNvSpPr>
            <a:spLocks noGrp="1"/>
          </p:cNvSpPr>
          <p:nvPr>
            <p:ph type="ftr" sz="quarter" idx="11"/>
          </p:nvPr>
        </p:nvSpPr>
        <p:spPr>
          <a:xfrm>
            <a:off x="2781300" y="236539"/>
            <a:ext cx="7823200" cy="365125"/>
          </a:xfrm>
        </p:spPr>
        <p:txBody>
          <a:bodyPr/>
          <a:lstStyle>
            <a:lvl1pPr algn="r">
              <a:defRPr>
                <a:solidFill>
                  <a:schemeClr val="tx2"/>
                </a:solidFill>
              </a:defRPr>
            </a:lvl1pPr>
          </a:lstStyle>
          <a:p>
            <a:endParaRPr lang="en-US"/>
          </a:p>
        </p:txBody>
      </p:sp>
      <p:sp>
        <p:nvSpPr>
          <p:cNvPr id="11"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8E054A1B-CB68-4761-8B43-A0576DD5869E}" type="slidenum">
              <a:rPr lang="en-US" smtClean="0"/>
              <a:t>‹#›</a:t>
            </a:fld>
            <a:endParaRPr lang="en-US"/>
          </a:p>
        </p:txBody>
      </p:sp>
    </p:spTree>
    <p:extLst>
      <p:ext uri="{BB962C8B-B14F-4D97-AF65-F5344CB8AC3E}">
        <p14:creationId xmlns:p14="http://schemas.microsoft.com/office/powerpoint/2010/main" val="289715242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B51AB6BE-0945-437C-998D-2F62DBC41F2B}" type="datetimeFigureOut">
              <a:rPr lang="en-US" smtClean="0"/>
              <a:t>3/17/2023</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8E054A1B-CB68-4761-8B43-A0576DD5869E}" type="slidenum">
              <a:rPr lang="en-US" smtClean="0"/>
              <a:t>‹#›</a:t>
            </a:fld>
            <a:endParaRPr lang="en-US"/>
          </a:p>
        </p:txBody>
      </p:sp>
    </p:spTree>
    <p:extLst>
      <p:ext uri="{BB962C8B-B14F-4D97-AF65-F5344CB8AC3E}">
        <p14:creationId xmlns:p14="http://schemas.microsoft.com/office/powerpoint/2010/main" val="52818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p:cNvSpPr/>
          <p:nvPr/>
        </p:nvSpPr>
        <p:spPr bwMode="white">
          <a:xfrm>
            <a:off x="8128001" y="0"/>
            <a:ext cx="427567"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5" name="Rectangle 4"/>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 name="Vertical Title 1"/>
          <p:cNvSpPr>
            <a:spLocks noGrp="1"/>
          </p:cNvSpPr>
          <p:nvPr>
            <p:ph type="title" orient="vert"/>
          </p:nvPr>
        </p:nvSpPr>
        <p:spPr>
          <a:xfrm>
            <a:off x="8737600" y="609601"/>
            <a:ext cx="2743200" cy="5516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8737600" y="6248401"/>
            <a:ext cx="2946400" cy="365125"/>
          </a:xfrm>
        </p:spPr>
        <p:txBody>
          <a:bodyPr/>
          <a:lstStyle>
            <a:lvl1pPr>
              <a:defRPr/>
            </a:lvl1pPr>
          </a:lstStyle>
          <a:p>
            <a:fld id="{B51AB6BE-0945-437C-998D-2F62DBC41F2B}" type="datetimeFigureOut">
              <a:rPr lang="en-US" smtClean="0"/>
              <a:t>3/17/2023</a:t>
            </a:fld>
            <a:endParaRPr lang="en-US"/>
          </a:p>
        </p:txBody>
      </p:sp>
      <p:sp>
        <p:nvSpPr>
          <p:cNvPr id="8" name="Footer Placeholder 4"/>
          <p:cNvSpPr>
            <a:spLocks noGrp="1"/>
          </p:cNvSpPr>
          <p:nvPr>
            <p:ph type="ftr" sz="quarter" idx="11"/>
          </p:nvPr>
        </p:nvSpPr>
        <p:spPr>
          <a:xfrm>
            <a:off x="609601" y="6248401"/>
            <a:ext cx="7431617" cy="365125"/>
          </a:xfrm>
        </p:spPr>
        <p:txBody>
          <a:bodyPr/>
          <a:lstStyle>
            <a:lvl1pPr>
              <a:defRPr/>
            </a:lvl1pPr>
          </a:lstStyle>
          <a:p>
            <a:endParaRPr lang="en-US"/>
          </a:p>
        </p:txBody>
      </p:sp>
      <p:sp>
        <p:nvSpPr>
          <p:cNvPr id="9" name="Slide Number Placeholder 5"/>
          <p:cNvSpPr>
            <a:spLocks noGrp="1"/>
          </p:cNvSpPr>
          <p:nvPr>
            <p:ph type="sldNum" sz="quarter" idx="12"/>
          </p:nvPr>
        </p:nvSpPr>
        <p:spPr>
          <a:xfrm rot="5400000">
            <a:off x="8075084" y="103717"/>
            <a:ext cx="533400" cy="325967"/>
          </a:xfrm>
        </p:spPr>
        <p:txBody>
          <a:bodyPr/>
          <a:lstStyle>
            <a:lvl1pPr>
              <a:defRPr/>
            </a:lvl1pPr>
          </a:lstStyle>
          <a:p>
            <a:fld id="{8E054A1B-CB68-4761-8B43-A0576DD5869E}" type="slidenum">
              <a:rPr lang="en-US" smtClean="0"/>
              <a:t>‹#›</a:t>
            </a:fld>
            <a:endParaRPr lang="en-US"/>
          </a:p>
        </p:txBody>
      </p:sp>
    </p:spTree>
    <p:extLst>
      <p:ext uri="{BB962C8B-B14F-4D97-AF65-F5344CB8AC3E}">
        <p14:creationId xmlns:p14="http://schemas.microsoft.com/office/powerpoint/2010/main" val="150410271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lang="en-US"/>
              <a:t>Click to edit Master title style</a:t>
            </a:r>
          </a:p>
        </p:txBody>
      </p:sp>
      <p:sp>
        <p:nvSpPr>
          <p:cNvPr id="8" name="Content Placeholder 7"/>
          <p:cNvSpPr>
            <a:spLocks noGrp="1"/>
          </p:cNvSpPr>
          <p:nvPr>
            <p:ph sz="quarter" idx="1"/>
          </p:nvPr>
        </p:nvSpPr>
        <p:spPr>
          <a:xfrm>
            <a:off x="816864" y="1600200"/>
            <a:ext cx="108712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p:cNvSpPr>
            <a:spLocks noGrp="1"/>
          </p:cNvSpPr>
          <p:nvPr>
            <p:ph type="dt" sz="half" idx="10"/>
          </p:nvPr>
        </p:nvSpPr>
        <p:spPr/>
        <p:txBody>
          <a:bodyPr/>
          <a:lstStyle>
            <a:lvl1pPr>
              <a:defRPr/>
            </a:lvl1pPr>
          </a:lstStyle>
          <a:p>
            <a:fld id="{B51AB6BE-0945-437C-998D-2F62DBC41F2B}" type="datetimeFigureOut">
              <a:rPr lang="en-US" smtClean="0"/>
              <a:t>3/17/2023</a:t>
            </a:fld>
            <a:endParaRPr lang="en-US"/>
          </a:p>
        </p:txBody>
      </p:sp>
      <p:sp>
        <p:nvSpPr>
          <p:cNvPr id="5" name="Footer Placeholder 2"/>
          <p:cNvSpPr>
            <a:spLocks noGrp="1"/>
          </p:cNvSpPr>
          <p:nvPr>
            <p:ph type="ftr" sz="quarter" idx="11"/>
          </p:nvPr>
        </p:nvSpPr>
        <p:spPr/>
        <p:txBody>
          <a:bodyPr/>
          <a:lstStyle>
            <a:lvl1pPr>
              <a:defRPr/>
            </a:lvl1pPr>
          </a:lstStyle>
          <a:p>
            <a:endParaRPr lang="en-US"/>
          </a:p>
        </p:txBody>
      </p:sp>
      <p:sp>
        <p:nvSpPr>
          <p:cNvPr id="6" name="Slide Number Placeholder 22"/>
          <p:cNvSpPr>
            <a:spLocks noGrp="1"/>
          </p:cNvSpPr>
          <p:nvPr>
            <p:ph type="sldNum" sz="quarter" idx="12"/>
          </p:nvPr>
        </p:nvSpPr>
        <p:spPr/>
        <p:txBody>
          <a:bodyPr/>
          <a:lstStyle>
            <a:lvl1pPr>
              <a:defRPr/>
            </a:lvl1pPr>
          </a:lstStyle>
          <a:p>
            <a:fld id="{8E054A1B-CB68-4761-8B43-A0576DD5869E}" type="slidenum">
              <a:rPr lang="en-US" smtClean="0"/>
              <a:t>‹#›</a:t>
            </a:fld>
            <a:endParaRPr lang="en-US"/>
          </a:p>
        </p:txBody>
      </p:sp>
    </p:spTree>
    <p:extLst>
      <p:ext uri="{BB962C8B-B14F-4D97-AF65-F5344CB8AC3E}">
        <p14:creationId xmlns:p14="http://schemas.microsoft.com/office/powerpoint/2010/main" val="2309979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4" name="Rectangle 3"/>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5" name="Rectangle 4"/>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3" name="Text Placeholder 2"/>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lang="en-US"/>
              <a:t>Click to edit Master title style</a:t>
            </a:r>
          </a:p>
        </p:txBody>
      </p:sp>
      <p:sp>
        <p:nvSpPr>
          <p:cNvPr id="7" name="Date Placeholder 11"/>
          <p:cNvSpPr>
            <a:spLocks noGrp="1"/>
          </p:cNvSpPr>
          <p:nvPr>
            <p:ph type="dt" sz="half" idx="10"/>
          </p:nvPr>
        </p:nvSpPr>
        <p:spPr/>
        <p:txBody>
          <a:bodyPr/>
          <a:lstStyle>
            <a:lvl1pPr>
              <a:defRPr/>
            </a:lvl1pPr>
          </a:lstStyle>
          <a:p>
            <a:fld id="{B51AB6BE-0945-437C-998D-2F62DBC41F2B}" type="datetimeFigureOut">
              <a:rPr lang="en-US" smtClean="0"/>
              <a:t>3/17/2023</a:t>
            </a:fld>
            <a:endParaRPr lang="en-US"/>
          </a:p>
        </p:txBody>
      </p:sp>
      <p:sp>
        <p:nvSpPr>
          <p:cNvPr id="8" name="Slide Number Placeholder 12"/>
          <p:cNvSpPr>
            <a:spLocks noGrp="1"/>
          </p:cNvSpPr>
          <p:nvPr>
            <p:ph type="sldNum" sz="quarter" idx="11"/>
          </p:nvPr>
        </p:nvSpPr>
        <p:spPr>
          <a:xfrm>
            <a:off x="0" y="1752601"/>
            <a:ext cx="1727200" cy="701675"/>
          </a:xfrm>
        </p:spPr>
        <p:txBody>
          <a:bodyPr>
            <a:noAutofit/>
          </a:bodyPr>
          <a:lstStyle>
            <a:lvl1pPr>
              <a:defRPr sz="2400"/>
            </a:lvl1pPr>
          </a:lstStyle>
          <a:p>
            <a:fld id="{8E054A1B-CB68-4761-8B43-A0576DD5869E}" type="slidenum">
              <a:rPr lang="en-US" smtClean="0"/>
              <a:t>‹#›</a:t>
            </a:fld>
            <a:endParaRPr lang="en-US"/>
          </a:p>
        </p:txBody>
      </p:sp>
      <p:sp>
        <p:nvSpPr>
          <p:cNvPr id="9" name="Footer Placeholder 13"/>
          <p:cNvSpPr>
            <a:spLocks noGrp="1"/>
          </p:cNvSpPr>
          <p:nvPr>
            <p:ph type="ftr" sz="quarter" idx="12"/>
          </p:nvPr>
        </p:nvSpPr>
        <p:spPr/>
        <p:txBody>
          <a:bodyPr/>
          <a:lstStyle>
            <a:lvl1pPr>
              <a:defRPr/>
            </a:lvl1pPr>
          </a:lstStyle>
          <a:p>
            <a:endParaRPr lang="en-US"/>
          </a:p>
        </p:txBody>
      </p:sp>
    </p:spTree>
    <p:extLst>
      <p:ext uri="{BB962C8B-B14F-4D97-AF65-F5344CB8AC3E}">
        <p14:creationId xmlns:p14="http://schemas.microsoft.com/office/powerpoint/2010/main" val="411853472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2"/>
          </p:nvPr>
        </p:nvSpPr>
        <p:spPr>
          <a:xfrm>
            <a:off x="6459868" y="1589567"/>
            <a:ext cx="5181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7"/>
          <p:cNvSpPr>
            <a:spLocks noGrp="1"/>
          </p:cNvSpPr>
          <p:nvPr>
            <p:ph type="dt" sz="half" idx="10"/>
          </p:nvPr>
        </p:nvSpPr>
        <p:spPr/>
        <p:txBody>
          <a:bodyPr rtlCol="0"/>
          <a:lstStyle>
            <a:lvl1pPr>
              <a:defRPr/>
            </a:lvl1pPr>
          </a:lstStyle>
          <a:p>
            <a:fld id="{B51AB6BE-0945-437C-998D-2F62DBC41F2B}" type="datetimeFigureOut">
              <a:rPr lang="en-US" smtClean="0"/>
              <a:t>3/17/2023</a:t>
            </a:fld>
            <a:endParaRPr lang="en-US"/>
          </a:p>
        </p:txBody>
      </p:sp>
      <p:sp>
        <p:nvSpPr>
          <p:cNvPr id="6" name="Slide Number Placeholder 9"/>
          <p:cNvSpPr>
            <a:spLocks noGrp="1"/>
          </p:cNvSpPr>
          <p:nvPr>
            <p:ph type="sldNum" sz="quarter" idx="11"/>
          </p:nvPr>
        </p:nvSpPr>
        <p:spPr/>
        <p:txBody>
          <a:bodyPr/>
          <a:lstStyle>
            <a:lvl1pPr>
              <a:defRPr/>
            </a:lvl1pPr>
          </a:lstStyle>
          <a:p>
            <a:fld id="{8E054A1B-CB68-4761-8B43-A0576DD5869E}" type="slidenum">
              <a:rPr lang="en-US" smtClean="0"/>
              <a:t>‹#›</a:t>
            </a:fld>
            <a:endParaRPr lang="en-US"/>
          </a:p>
        </p:txBody>
      </p:sp>
      <p:sp>
        <p:nvSpPr>
          <p:cNvPr id="7" name="Footer Placeholder 11"/>
          <p:cNvSpPr>
            <a:spLocks noGrp="1"/>
          </p:cNvSpPr>
          <p:nvPr>
            <p:ph type="ftr" sz="quarter" idx="12"/>
          </p:nvPr>
        </p:nvSpPr>
        <p:spPr/>
        <p:txBody>
          <a:bodyPr rtlCol="0"/>
          <a:lstStyle>
            <a:lvl1pPr>
              <a:defRPr/>
            </a:lvl1pPr>
          </a:lstStyle>
          <a:p>
            <a:endParaRPr lang="en-US"/>
          </a:p>
        </p:txBody>
      </p:sp>
    </p:spTree>
    <p:extLst>
      <p:ext uri="{BB962C8B-B14F-4D97-AF65-F5344CB8AC3E}">
        <p14:creationId xmlns:p14="http://schemas.microsoft.com/office/powerpoint/2010/main" val="291364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lstStyle>
            <a:lvl1pPr>
              <a:defRPr/>
            </a:lvl1pPr>
          </a:lstStyle>
          <a:p>
            <a:r>
              <a:rPr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4"/>
          </p:nvPr>
        </p:nvSpPr>
        <p:spPr>
          <a:xfrm>
            <a:off x="6400800" y="2438400"/>
            <a:ext cx="51816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a:r>
              <a:rPr lang="en-US"/>
              <a:t>Click to edit Master text styles</a:t>
            </a:r>
          </a:p>
        </p:txBody>
      </p:sp>
      <p:sp>
        <p:nvSpPr>
          <p:cNvPr id="7" name="Date Placeholder 9"/>
          <p:cNvSpPr>
            <a:spLocks noGrp="1"/>
          </p:cNvSpPr>
          <p:nvPr>
            <p:ph type="dt" sz="half" idx="10"/>
          </p:nvPr>
        </p:nvSpPr>
        <p:spPr/>
        <p:txBody>
          <a:bodyPr rtlCol="0"/>
          <a:lstStyle>
            <a:lvl1pPr>
              <a:defRPr/>
            </a:lvl1pPr>
          </a:lstStyle>
          <a:p>
            <a:fld id="{B51AB6BE-0945-437C-998D-2F62DBC41F2B}" type="datetimeFigureOut">
              <a:rPr lang="en-US" smtClean="0"/>
              <a:t>3/17/2023</a:t>
            </a:fld>
            <a:endParaRPr lang="en-US"/>
          </a:p>
        </p:txBody>
      </p:sp>
      <p:sp>
        <p:nvSpPr>
          <p:cNvPr id="8" name="Slide Number Placeholder 11"/>
          <p:cNvSpPr>
            <a:spLocks noGrp="1"/>
          </p:cNvSpPr>
          <p:nvPr>
            <p:ph type="sldNum" sz="quarter" idx="11"/>
          </p:nvPr>
        </p:nvSpPr>
        <p:spPr/>
        <p:txBody>
          <a:bodyPr/>
          <a:lstStyle>
            <a:lvl1pPr>
              <a:defRPr/>
            </a:lvl1pPr>
          </a:lstStyle>
          <a:p>
            <a:fld id="{8E054A1B-CB68-4761-8B43-A0576DD5869E}" type="slidenum">
              <a:rPr lang="en-US" smtClean="0"/>
              <a:t>‹#›</a:t>
            </a:fld>
            <a:endParaRPr lang="en-US"/>
          </a:p>
        </p:txBody>
      </p:sp>
      <p:sp>
        <p:nvSpPr>
          <p:cNvPr id="9" name="Footer Placeholder 13"/>
          <p:cNvSpPr>
            <a:spLocks noGrp="1"/>
          </p:cNvSpPr>
          <p:nvPr>
            <p:ph type="ftr" sz="quarter" idx="12"/>
          </p:nvPr>
        </p:nvSpPr>
        <p:spPr/>
        <p:txBody>
          <a:bodyPr rtlCol="0"/>
          <a:lstStyle>
            <a:lvl1pPr>
              <a:defRPr/>
            </a:lvl1pPr>
          </a:lstStyle>
          <a:p>
            <a:endParaRPr lang="en-US"/>
          </a:p>
        </p:txBody>
      </p:sp>
    </p:spTree>
    <p:extLst>
      <p:ext uri="{BB962C8B-B14F-4D97-AF65-F5344CB8AC3E}">
        <p14:creationId xmlns:p14="http://schemas.microsoft.com/office/powerpoint/2010/main" val="902276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13"/>
          <p:cNvSpPr>
            <a:spLocks noGrp="1"/>
          </p:cNvSpPr>
          <p:nvPr>
            <p:ph type="dt" sz="half" idx="10"/>
          </p:nvPr>
        </p:nvSpPr>
        <p:spPr/>
        <p:txBody>
          <a:bodyPr/>
          <a:lstStyle>
            <a:lvl1pPr>
              <a:defRPr/>
            </a:lvl1pPr>
          </a:lstStyle>
          <a:p>
            <a:fld id="{B51AB6BE-0945-437C-998D-2F62DBC41F2B}" type="datetimeFigureOut">
              <a:rPr lang="en-US" smtClean="0"/>
              <a:t>3/17/2023</a:t>
            </a:fld>
            <a:endParaRPr lang="en-US"/>
          </a:p>
        </p:txBody>
      </p:sp>
      <p:sp>
        <p:nvSpPr>
          <p:cNvPr id="4" name="Footer Placeholder 2"/>
          <p:cNvSpPr>
            <a:spLocks noGrp="1"/>
          </p:cNvSpPr>
          <p:nvPr>
            <p:ph type="ftr" sz="quarter" idx="11"/>
          </p:nvPr>
        </p:nvSpPr>
        <p:spPr/>
        <p:txBody>
          <a:bodyPr/>
          <a:lstStyle>
            <a:lvl1pPr>
              <a:defRPr/>
            </a:lvl1pPr>
          </a:lstStyle>
          <a:p>
            <a:endParaRPr lang="en-US"/>
          </a:p>
        </p:txBody>
      </p:sp>
      <p:sp>
        <p:nvSpPr>
          <p:cNvPr id="5" name="Slide Number Placeholder 22"/>
          <p:cNvSpPr>
            <a:spLocks noGrp="1"/>
          </p:cNvSpPr>
          <p:nvPr>
            <p:ph type="sldNum" sz="quarter" idx="12"/>
          </p:nvPr>
        </p:nvSpPr>
        <p:spPr/>
        <p:txBody>
          <a:bodyPr/>
          <a:lstStyle>
            <a:lvl1pPr>
              <a:defRPr/>
            </a:lvl1pPr>
          </a:lstStyle>
          <a:p>
            <a:fld id="{8E054A1B-CB68-4761-8B43-A0576DD5869E}" type="slidenum">
              <a:rPr lang="en-US" smtClean="0"/>
              <a:t>‹#›</a:t>
            </a:fld>
            <a:endParaRPr lang="en-US"/>
          </a:p>
        </p:txBody>
      </p:sp>
    </p:spTree>
    <p:extLst>
      <p:ext uri="{BB962C8B-B14F-4D97-AF65-F5344CB8AC3E}">
        <p14:creationId xmlns:p14="http://schemas.microsoft.com/office/powerpoint/2010/main" val="172007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B51AB6BE-0945-437C-998D-2F62DBC41F2B}" type="datetimeFigureOut">
              <a:rPr lang="en-US" smtClean="0"/>
              <a:t>3/17/2023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8E054A1B-CB68-4761-8B43-A0576DD5869E}" type="slidenum">
              <a:rPr lang="en-US" smtClean="0"/>
              <a:t>‹#›</a:t>
            </a:fld>
            <a:endParaRPr lang="en-US"/>
          </a:p>
        </p:txBody>
      </p:sp>
    </p:spTree>
    <p:extLst>
      <p:ext uri="{BB962C8B-B14F-4D97-AF65-F5344CB8AC3E}">
        <p14:creationId xmlns:p14="http://schemas.microsoft.com/office/powerpoint/2010/main" val="393946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lstStyle>
            <a:lvl1pPr algn="l">
              <a:buNone/>
              <a:defRPr sz="4400" b="0"/>
            </a:lvl1pPr>
          </a:lstStyle>
          <a:p>
            <a:r>
              <a:rPr lang="en-US"/>
              <a:t>Click to edit Master title style</a:t>
            </a:r>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p:cNvSpPr>
            <a:spLocks noGrp="1"/>
          </p:cNvSpPr>
          <p:nvPr>
            <p:ph type="dt" sz="half" idx="10"/>
          </p:nvPr>
        </p:nvSpPr>
        <p:spPr/>
        <p:txBody>
          <a:bodyPr/>
          <a:lstStyle>
            <a:lvl1pPr>
              <a:defRPr/>
            </a:lvl1pPr>
          </a:lstStyle>
          <a:p>
            <a:fld id="{B51AB6BE-0945-437C-998D-2F62DBC41F2B}" type="datetimeFigureOut">
              <a:rPr lang="en-US" smtClean="0"/>
              <a:t>3/17/2023</a:t>
            </a:fld>
            <a:endParaRPr lang="en-US"/>
          </a:p>
        </p:txBody>
      </p:sp>
      <p:sp>
        <p:nvSpPr>
          <p:cNvPr id="6" name="Footer Placeholder 2"/>
          <p:cNvSpPr>
            <a:spLocks noGrp="1"/>
          </p:cNvSpPr>
          <p:nvPr>
            <p:ph type="ftr" sz="quarter" idx="11"/>
          </p:nvPr>
        </p:nvSpPr>
        <p:spPr/>
        <p:txBody>
          <a:bodyPr/>
          <a:lstStyle>
            <a:lvl1pPr>
              <a:defRPr/>
            </a:lvl1pPr>
          </a:lstStyle>
          <a:p>
            <a:endParaRPr lang="en-US"/>
          </a:p>
        </p:txBody>
      </p:sp>
      <p:sp>
        <p:nvSpPr>
          <p:cNvPr id="7" name="Slide Number Placeholder 22"/>
          <p:cNvSpPr>
            <a:spLocks noGrp="1"/>
          </p:cNvSpPr>
          <p:nvPr>
            <p:ph type="sldNum" sz="quarter" idx="12"/>
          </p:nvPr>
        </p:nvSpPr>
        <p:spPr/>
        <p:txBody>
          <a:bodyPr/>
          <a:lstStyle>
            <a:lvl1pPr>
              <a:defRPr/>
            </a:lvl1pPr>
          </a:lstStyle>
          <a:p>
            <a:fld id="{8E054A1B-CB68-4761-8B43-A0576DD5869E}" type="slidenum">
              <a:rPr lang="en-US" smtClean="0"/>
              <a:t>‹#›</a:t>
            </a:fld>
            <a:endParaRPr lang="en-US"/>
          </a:p>
        </p:txBody>
      </p:sp>
    </p:spTree>
    <p:extLst>
      <p:ext uri="{BB962C8B-B14F-4D97-AF65-F5344CB8AC3E}">
        <p14:creationId xmlns:p14="http://schemas.microsoft.com/office/powerpoint/2010/main" val="18953000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5" name="Rectangle 4"/>
          <p:cNvSpPr/>
          <p:nvPr/>
        </p:nvSpPr>
        <p:spPr bwMode="white">
          <a:xfrm>
            <a:off x="-12700" y="4572001"/>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6" name="Rectangle 5"/>
          <p:cNvSpPr/>
          <p:nvPr/>
        </p:nvSpPr>
        <p:spPr>
          <a:xfrm>
            <a:off x="-12699" y="4664075"/>
            <a:ext cx="1951567"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7" name="Rectangle 6"/>
          <p:cNvSpPr/>
          <p:nvPr/>
        </p:nvSpPr>
        <p:spPr>
          <a:xfrm>
            <a:off x="2059517" y="4654550"/>
            <a:ext cx="1013248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Rectangle 7"/>
          <p:cNvSpPr/>
          <p:nvPr/>
        </p:nvSpPr>
        <p:spPr bwMode="white">
          <a:xfrm>
            <a:off x="1930401" y="1"/>
            <a:ext cx="133351"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2" name="Title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r>
              <a:rPr lang="en-US"/>
              <a:t>Click to edit Master title style</a:t>
            </a:r>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normAutofit/>
          </a:bodyPr>
          <a:lstStyle>
            <a:lvl1pPr marL="0" indent="0">
              <a:buNone/>
              <a:defRPr sz="3200"/>
            </a:lvl1pPr>
          </a:lstStyle>
          <a:p>
            <a:pPr lvl="0"/>
            <a:r>
              <a:rPr lang="en-US" noProof="0"/>
              <a:t>Click icon to add picture</a:t>
            </a:r>
            <a:endParaRPr lang="en-US" noProof="0" dirty="0"/>
          </a:p>
        </p:txBody>
      </p:sp>
      <p:sp>
        <p:nvSpPr>
          <p:cNvPr id="9" name="Date Placeholder 11"/>
          <p:cNvSpPr>
            <a:spLocks noGrp="1"/>
          </p:cNvSpPr>
          <p:nvPr>
            <p:ph type="dt" sz="half" idx="10"/>
          </p:nvPr>
        </p:nvSpPr>
        <p:spPr>
          <a:xfrm>
            <a:off x="8331200" y="6248401"/>
            <a:ext cx="3556000" cy="365125"/>
          </a:xfrm>
        </p:spPr>
        <p:txBody>
          <a:bodyPr rtlCol="0"/>
          <a:lstStyle>
            <a:lvl1pPr>
              <a:defRPr/>
            </a:lvl1pPr>
          </a:lstStyle>
          <a:p>
            <a:fld id="{B51AB6BE-0945-437C-998D-2F62DBC41F2B}" type="datetimeFigureOut">
              <a:rPr lang="en-US" smtClean="0"/>
              <a:t>3/17/2023</a:t>
            </a:fld>
            <a:endParaRPr lang="en-US"/>
          </a:p>
        </p:txBody>
      </p:sp>
      <p:sp>
        <p:nvSpPr>
          <p:cNvPr id="10" name="Slide Number Placeholder 12"/>
          <p:cNvSpPr>
            <a:spLocks noGrp="1"/>
          </p:cNvSpPr>
          <p:nvPr>
            <p:ph type="sldNum" sz="quarter" idx="11"/>
          </p:nvPr>
        </p:nvSpPr>
        <p:spPr>
          <a:xfrm>
            <a:off x="0" y="4667251"/>
            <a:ext cx="1930400" cy="663575"/>
          </a:xfrm>
        </p:spPr>
        <p:txBody>
          <a:bodyPr/>
          <a:lstStyle>
            <a:lvl1pPr>
              <a:defRPr sz="2800"/>
            </a:lvl1pPr>
          </a:lstStyle>
          <a:p>
            <a:fld id="{8E054A1B-CB68-4761-8B43-A0576DD5869E}" type="slidenum">
              <a:rPr lang="en-US" smtClean="0"/>
              <a:t>‹#›</a:t>
            </a:fld>
            <a:endParaRPr lang="en-US"/>
          </a:p>
        </p:txBody>
      </p:sp>
      <p:sp>
        <p:nvSpPr>
          <p:cNvPr id="11" name="Footer Placeholder 13"/>
          <p:cNvSpPr>
            <a:spLocks noGrp="1"/>
          </p:cNvSpPr>
          <p:nvPr>
            <p:ph type="ftr" sz="quarter" idx="12"/>
          </p:nvPr>
        </p:nvSpPr>
        <p:spPr>
          <a:xfrm>
            <a:off x="2133600" y="6248401"/>
            <a:ext cx="6096000" cy="365125"/>
          </a:xfrm>
        </p:spPr>
        <p:txBody>
          <a:bodyPr rtlCol="0"/>
          <a:lstStyle>
            <a:lvl1pPr>
              <a:defRPr/>
            </a:lvl1pPr>
          </a:lstStyle>
          <a:p>
            <a:endParaRPr lang="en-US"/>
          </a:p>
        </p:txBody>
      </p:sp>
    </p:spTree>
    <p:extLst>
      <p:ext uri="{BB962C8B-B14F-4D97-AF65-F5344CB8AC3E}">
        <p14:creationId xmlns:p14="http://schemas.microsoft.com/office/powerpoint/2010/main" val="2475766030"/>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21"/>
          <p:cNvSpPr>
            <a:spLocks noGrp="1"/>
          </p:cNvSpPr>
          <p:nvPr>
            <p:ph type="title"/>
          </p:nvPr>
        </p:nvSpPr>
        <p:spPr bwMode="auto">
          <a:xfrm>
            <a:off x="812800" y="228600"/>
            <a:ext cx="1087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12"/>
          <p:cNvSpPr>
            <a:spLocks noGrp="1"/>
          </p:cNvSpPr>
          <p:nvPr>
            <p:ph type="body" idx="1"/>
          </p:nvPr>
        </p:nvSpPr>
        <p:spPr bwMode="auto">
          <a:xfrm>
            <a:off x="817033" y="1600201"/>
            <a:ext cx="10871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fontAlgn="auto" latinLnBrk="0" hangingPunct="1">
              <a:spcBef>
                <a:spcPts val="0"/>
              </a:spcBef>
              <a:spcAft>
                <a:spcPts val="0"/>
              </a:spcAft>
              <a:defRPr kumimoji="0" sz="1400">
                <a:solidFill>
                  <a:schemeClr val="tx2"/>
                </a:solidFill>
                <a:latin typeface="+mn-lt"/>
                <a:cs typeface="+mn-cs"/>
              </a:defRPr>
            </a:lvl1pPr>
          </a:lstStyle>
          <a:p>
            <a:fld id="{B51AB6BE-0945-437C-998D-2F62DBC41F2B}" type="datetimeFigureOut">
              <a:rPr lang="en-US" smtClean="0"/>
              <a:t>3/17/2023</a:t>
            </a:fld>
            <a:endParaRPr lang="en-US"/>
          </a:p>
        </p:txBody>
      </p:sp>
      <p:sp>
        <p:nvSpPr>
          <p:cNvPr id="3" name="Footer Placeholder 2"/>
          <p:cNvSpPr>
            <a:spLocks noGrp="1"/>
          </p:cNvSpPr>
          <p:nvPr>
            <p:ph type="ftr" sz="quarter" idx="3"/>
          </p:nvPr>
        </p:nvSpPr>
        <p:spPr>
          <a:xfrm>
            <a:off x="812801" y="6248401"/>
            <a:ext cx="7228417" cy="365125"/>
          </a:xfrm>
          <a:prstGeom prst="rect">
            <a:avLst/>
          </a:prstGeom>
        </p:spPr>
        <p:txBody>
          <a:bodyPr vert="horz" anchor="ctr"/>
          <a:lstStyle>
            <a:lvl1pPr algn="r" eaLnBrk="1" fontAlgn="auto" latinLnBrk="0" hangingPunct="1">
              <a:spcBef>
                <a:spcPts val="0"/>
              </a:spcBef>
              <a:spcAft>
                <a:spcPts val="0"/>
              </a:spcAft>
              <a:defRPr kumimoji="0" sz="1400">
                <a:solidFill>
                  <a:schemeClr val="tx2"/>
                </a:solidFill>
                <a:latin typeface="+mn-lt"/>
                <a:cs typeface="+mn-cs"/>
              </a:defRPr>
            </a:lvl1pPr>
          </a:lstStyle>
          <a:p>
            <a:endParaRPr lang="en-US"/>
          </a:p>
        </p:txBody>
      </p:sp>
      <p:sp>
        <p:nvSpPr>
          <p:cNvPr id="7" name="Rectangle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8" name="Rectangle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9" name="Rectangle 8"/>
          <p:cNvSpPr/>
          <p:nvPr/>
        </p:nvSpPr>
        <p:spPr>
          <a:xfrm>
            <a:off x="787400" y="127952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a:p>
        </p:txBody>
      </p:sp>
      <p:sp>
        <p:nvSpPr>
          <p:cNvPr id="23" name="Slide Number Placeholder 22"/>
          <p:cNvSpPr>
            <a:spLocks noGrp="1"/>
          </p:cNvSpPr>
          <p:nvPr>
            <p:ph type="sldNum" sz="quarter" idx="4"/>
          </p:nvPr>
        </p:nvSpPr>
        <p:spPr>
          <a:xfrm>
            <a:off x="0" y="1271589"/>
            <a:ext cx="711200" cy="244475"/>
          </a:xfrm>
          <a:prstGeom prst="rect">
            <a:avLst/>
          </a:prstGeom>
        </p:spPr>
        <p:txBody>
          <a:bodyPr vert="horz" wrap="square" lIns="91440" tIns="45720" rIns="91440" bIns="45720" numCol="1" anchor="ctr" anchorCtr="0" compatLnSpc="1">
            <a:prstTxWarp prst="textNoShape">
              <a:avLst/>
            </a:prstTxWarp>
            <a:normAutofit/>
          </a:bodyPr>
          <a:lstStyle>
            <a:lvl1pPr algn="ctr" eaLnBrk="1" hangingPunct="1">
              <a:defRPr sz="1400" b="1">
                <a:solidFill>
                  <a:srgbClr val="FFFFFF"/>
                </a:solidFill>
                <a:latin typeface="Tw Cen MT" panose="020B0602020104020603" pitchFamily="34" charset="0"/>
              </a:defRPr>
            </a:lvl1pPr>
          </a:lstStyle>
          <a:p>
            <a:fld id="{8E054A1B-CB68-4761-8B43-A0576DD5869E}" type="slidenum">
              <a:rPr lang="en-US" smtClean="0"/>
              <a:t>‹#›</a:t>
            </a:fld>
            <a:endParaRPr lang="en-US"/>
          </a:p>
        </p:txBody>
      </p:sp>
    </p:spTree>
    <p:extLst>
      <p:ext uri="{BB962C8B-B14F-4D97-AF65-F5344CB8AC3E}">
        <p14:creationId xmlns:p14="http://schemas.microsoft.com/office/powerpoint/2010/main" val="34985199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4400" kern="12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Tw Cen MT" pitchFamily="34" charset="0"/>
        </a:defRPr>
      </a:lvl2pPr>
      <a:lvl3pPr algn="l" rtl="0" eaLnBrk="1" fontAlgn="base" hangingPunct="1">
        <a:spcBef>
          <a:spcPct val="0"/>
        </a:spcBef>
        <a:spcAft>
          <a:spcPct val="0"/>
        </a:spcAft>
        <a:defRPr sz="4400">
          <a:solidFill>
            <a:schemeClr val="tx2"/>
          </a:solidFill>
          <a:latin typeface="Tw Cen MT" pitchFamily="34" charset="0"/>
        </a:defRPr>
      </a:lvl3pPr>
      <a:lvl4pPr algn="l" rtl="0" eaLnBrk="1" fontAlgn="base" hangingPunct="1">
        <a:spcBef>
          <a:spcPct val="0"/>
        </a:spcBef>
        <a:spcAft>
          <a:spcPct val="0"/>
        </a:spcAft>
        <a:defRPr sz="4400">
          <a:solidFill>
            <a:schemeClr val="tx2"/>
          </a:solidFill>
          <a:latin typeface="Tw Cen MT" pitchFamily="34" charset="0"/>
        </a:defRPr>
      </a:lvl4pPr>
      <a:lvl5pPr algn="l" rtl="0" eaLnBrk="1" fontAlgn="base" hangingPunct="1">
        <a:spcBef>
          <a:spcPct val="0"/>
        </a:spcBef>
        <a:spcAft>
          <a:spcPct val="0"/>
        </a:spcAft>
        <a:defRPr sz="4400">
          <a:solidFill>
            <a:schemeClr val="tx2"/>
          </a:solidFill>
          <a:latin typeface="Tw Cen MT" pitchFamily="34" charset="0"/>
        </a:defRPr>
      </a:lvl5pPr>
      <a:lvl6pPr marL="457200" algn="l" rtl="0" eaLnBrk="1" fontAlgn="base" hangingPunct="1">
        <a:spcBef>
          <a:spcPct val="0"/>
        </a:spcBef>
        <a:spcAft>
          <a:spcPct val="0"/>
        </a:spcAft>
        <a:defRPr sz="4400">
          <a:solidFill>
            <a:schemeClr val="tx2"/>
          </a:solidFill>
          <a:latin typeface="Tw Cen MT" pitchFamily="34" charset="0"/>
        </a:defRPr>
      </a:lvl6pPr>
      <a:lvl7pPr marL="914400" algn="l" rtl="0" eaLnBrk="1" fontAlgn="base" hangingPunct="1">
        <a:spcBef>
          <a:spcPct val="0"/>
        </a:spcBef>
        <a:spcAft>
          <a:spcPct val="0"/>
        </a:spcAft>
        <a:defRPr sz="4400">
          <a:solidFill>
            <a:schemeClr val="tx2"/>
          </a:solidFill>
          <a:latin typeface="Tw Cen MT" pitchFamily="34" charset="0"/>
        </a:defRPr>
      </a:lvl7pPr>
      <a:lvl8pPr marL="1371600" algn="l" rtl="0" eaLnBrk="1" fontAlgn="base" hangingPunct="1">
        <a:spcBef>
          <a:spcPct val="0"/>
        </a:spcBef>
        <a:spcAft>
          <a:spcPct val="0"/>
        </a:spcAft>
        <a:defRPr sz="4400">
          <a:solidFill>
            <a:schemeClr val="tx2"/>
          </a:solidFill>
          <a:latin typeface="Tw Cen MT" pitchFamily="34" charset="0"/>
        </a:defRPr>
      </a:lvl8pPr>
      <a:lvl9pPr marL="1828800" algn="l" rtl="0" eaLnBrk="1" fontAlgn="base" hangingPunct="1">
        <a:spcBef>
          <a:spcPct val="0"/>
        </a:spcBef>
        <a:spcAft>
          <a:spcPct val="0"/>
        </a:spcAft>
        <a:defRPr sz="4400">
          <a:solidFill>
            <a:schemeClr val="tx2"/>
          </a:solidFill>
          <a:latin typeface="Tw Cen MT" pitchFamily="34" charset="0"/>
        </a:defRPr>
      </a:lvl9pPr>
    </p:titleStyle>
    <p:bodyStyle>
      <a:lvl1pPr marL="319088" indent="-319088" algn="l" rtl="0" eaLnBrk="1" fontAlgn="base" hangingPunct="1">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39763" indent="-273050" algn="l" rtl="0" eaLnBrk="1" fontAlgn="base" hangingPunct="1">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1" fontAlgn="base" hangingPunct="1">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1" fontAlgn="base" hangingPunct="1">
        <a:spcBef>
          <a:spcPts val="400"/>
        </a:spcBef>
        <a:spcAft>
          <a:spcPct val="0"/>
        </a:spcAft>
        <a:buClr>
          <a:srgbClr val="9BBB59"/>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1" fontAlgn="base" hangingPunct="1">
        <a:spcBef>
          <a:spcPts val="400"/>
        </a:spcBef>
        <a:spcAft>
          <a:spcPct val="0"/>
        </a:spcAft>
        <a:buClr>
          <a:srgbClr val="8064A2"/>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Introduction to traumatology</a:t>
            </a:r>
            <a:endParaRPr lang="en-US" dirty="0"/>
          </a:p>
        </p:txBody>
      </p:sp>
      <p:sp>
        <p:nvSpPr>
          <p:cNvPr id="3" name="Subtitle 2"/>
          <p:cNvSpPr>
            <a:spLocks noGrp="1"/>
          </p:cNvSpPr>
          <p:nvPr>
            <p:ph type="subTitle" idx="1"/>
          </p:nvPr>
        </p:nvSpPr>
        <p:spPr/>
        <p:txBody>
          <a:bodyPr/>
          <a:lstStyle/>
          <a:p>
            <a:r>
              <a:rPr lang="en-US" dirty="0"/>
              <a:t>P.J. Okoth</a:t>
            </a:r>
          </a:p>
        </p:txBody>
      </p:sp>
    </p:spTree>
    <p:extLst>
      <p:ext uri="{BB962C8B-B14F-4D97-AF65-F5344CB8AC3E}">
        <p14:creationId xmlns:p14="http://schemas.microsoft.com/office/powerpoint/2010/main" val="235539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 </a:t>
            </a:r>
            <a:endParaRPr lang="en-US" dirty="0"/>
          </a:p>
        </p:txBody>
      </p:sp>
      <p:sp>
        <p:nvSpPr>
          <p:cNvPr id="3" name="Content Placeholder 2"/>
          <p:cNvSpPr>
            <a:spLocks noGrp="1"/>
          </p:cNvSpPr>
          <p:nvPr>
            <p:ph sz="quarter" idx="1"/>
          </p:nvPr>
        </p:nvSpPr>
        <p:spPr/>
        <p:txBody>
          <a:bodyPr/>
          <a:lstStyle/>
          <a:p>
            <a:r>
              <a:rPr lang="en-US" b="1" dirty="0"/>
              <a:t>Anterior Cruciate Ligament (ACL)</a:t>
            </a:r>
            <a:br>
              <a:rPr lang="en-US" b="1" dirty="0"/>
            </a:br>
            <a:r>
              <a:rPr lang="en-US" dirty="0"/>
              <a:t>the ligament, located in the center of the knee, that controls rotation and forward movement of the tibia (shin bone) </a:t>
            </a:r>
          </a:p>
          <a:p>
            <a:r>
              <a:rPr lang="en-US" b="1" dirty="0"/>
              <a:t>Arthritis </a:t>
            </a:r>
            <a:br>
              <a:rPr lang="en-US" b="1" dirty="0"/>
            </a:br>
            <a:r>
              <a:rPr lang="en-US" dirty="0"/>
              <a:t>inflammation of a joint, usually accompanied by pain, swelling, and sometimes change in structure </a:t>
            </a:r>
          </a:p>
          <a:p>
            <a:endParaRPr lang="en-US" dirty="0"/>
          </a:p>
        </p:txBody>
      </p:sp>
    </p:spTree>
    <p:extLst>
      <p:ext uri="{BB962C8B-B14F-4D97-AF65-F5344CB8AC3E}">
        <p14:creationId xmlns:p14="http://schemas.microsoft.com/office/powerpoint/2010/main" val="260709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D9D4-F9F7-7AA4-F97D-63FF2552FFA7}"/>
              </a:ext>
            </a:extLst>
          </p:cNvPr>
          <p:cNvSpPr>
            <a:spLocks noGrp="1"/>
          </p:cNvSpPr>
          <p:nvPr>
            <p:ph type="title"/>
          </p:nvPr>
        </p:nvSpPr>
        <p:spPr/>
        <p:txBody>
          <a:bodyPr/>
          <a:lstStyle/>
          <a:p>
            <a:r>
              <a:rPr lang="en-US" dirty="0"/>
              <a:t>Terminology </a:t>
            </a:r>
            <a:endParaRPr lang="en-KE" dirty="0"/>
          </a:p>
        </p:txBody>
      </p:sp>
      <p:sp>
        <p:nvSpPr>
          <p:cNvPr id="3" name="Content Placeholder 2">
            <a:extLst>
              <a:ext uri="{FF2B5EF4-FFF2-40B4-BE49-F238E27FC236}">
                <a16:creationId xmlns:a16="http://schemas.microsoft.com/office/drawing/2014/main" id="{91B59D95-D420-6A0B-0592-1E9933362004}"/>
              </a:ext>
            </a:extLst>
          </p:cNvPr>
          <p:cNvSpPr>
            <a:spLocks noGrp="1"/>
          </p:cNvSpPr>
          <p:nvPr>
            <p:ph sz="quarter" idx="1"/>
          </p:nvPr>
        </p:nvSpPr>
        <p:spPr/>
        <p:txBody>
          <a:bodyPr/>
          <a:lstStyle/>
          <a:p>
            <a:r>
              <a:rPr lang="en-US" b="1" dirty="0"/>
              <a:t>Fracture</a:t>
            </a:r>
            <a:r>
              <a:rPr lang="en-US" dirty="0"/>
              <a:t> </a:t>
            </a:r>
            <a:br>
              <a:rPr lang="en-US" dirty="0"/>
            </a:br>
            <a:r>
              <a:rPr lang="en-US" dirty="0"/>
              <a:t>A structural break in the continuity of a bone, epiphysial plate, or cartilaginous joint surface.</a:t>
            </a:r>
          </a:p>
          <a:p>
            <a:r>
              <a:rPr lang="en-US" b="1" dirty="0"/>
              <a:t>Fracture-dislocation</a:t>
            </a:r>
            <a:r>
              <a:rPr lang="en-US" dirty="0"/>
              <a:t> – fracture of a bone that involves a dislocation of an adjacent articulation of that bone. </a:t>
            </a:r>
          </a:p>
          <a:p>
            <a:r>
              <a:rPr lang="en-US" b="1" dirty="0"/>
              <a:t>Dislocation</a:t>
            </a:r>
            <a:r>
              <a:rPr lang="en-US" dirty="0"/>
              <a:t> – complete displacement of bone from its normal position at the joint surface, disrupting the articulation and altering the alignment of the joint. </a:t>
            </a:r>
          </a:p>
          <a:p>
            <a:r>
              <a:rPr lang="en-US" b="1" dirty="0"/>
              <a:t>Subluxation</a:t>
            </a:r>
            <a:r>
              <a:rPr lang="en-US" dirty="0"/>
              <a:t> – incomplete or partial dislocation.</a:t>
            </a:r>
            <a:endParaRPr lang="en-KE" dirty="0"/>
          </a:p>
        </p:txBody>
      </p:sp>
    </p:spTree>
    <p:extLst>
      <p:ext uri="{BB962C8B-B14F-4D97-AF65-F5344CB8AC3E}">
        <p14:creationId xmlns:p14="http://schemas.microsoft.com/office/powerpoint/2010/main" val="1639340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 </a:t>
            </a:r>
            <a:endParaRPr lang="en-US" dirty="0"/>
          </a:p>
        </p:txBody>
      </p:sp>
      <p:sp>
        <p:nvSpPr>
          <p:cNvPr id="3" name="Content Placeholder 2"/>
          <p:cNvSpPr>
            <a:spLocks noGrp="1"/>
          </p:cNvSpPr>
          <p:nvPr>
            <p:ph sz="quarter" idx="1"/>
          </p:nvPr>
        </p:nvSpPr>
        <p:spPr/>
        <p:txBody>
          <a:bodyPr>
            <a:normAutofit lnSpcReduction="10000"/>
          </a:bodyPr>
          <a:lstStyle/>
          <a:p>
            <a:r>
              <a:rPr lang="en-US" b="1" dirty="0"/>
              <a:t>Arthroscopy</a:t>
            </a:r>
            <a:br>
              <a:rPr lang="en-US" b="1" dirty="0"/>
            </a:br>
            <a:r>
              <a:rPr lang="en-US" dirty="0"/>
              <a:t>a minimally-invasive diagnostic and treatment procedure used for conditions of a joint. This procedure uses a small, lighted optic tube (</a:t>
            </a:r>
            <a:r>
              <a:rPr lang="en-US" dirty="0" err="1"/>
              <a:t>arthroscope</a:t>
            </a:r>
            <a:r>
              <a:rPr lang="en-US" dirty="0"/>
              <a:t>) which is inserted into the joint through a small incision in the joint. </a:t>
            </a:r>
          </a:p>
          <a:p>
            <a:r>
              <a:rPr lang="en-US" b="1" dirty="0"/>
              <a:t>Bursa</a:t>
            </a:r>
            <a:r>
              <a:rPr lang="en-US" dirty="0"/>
              <a:t> </a:t>
            </a:r>
            <a:br>
              <a:rPr lang="en-US" dirty="0"/>
            </a:br>
            <a:r>
              <a:rPr lang="en-US" dirty="0"/>
              <a:t>a sac filled with fluid between a bone and a tendon or muscle </a:t>
            </a:r>
          </a:p>
          <a:p>
            <a:r>
              <a:rPr lang="en-US" b="1" dirty="0"/>
              <a:t>Bursitis</a:t>
            </a:r>
            <a:br>
              <a:rPr lang="en-US" b="1" dirty="0"/>
            </a:br>
            <a:r>
              <a:rPr lang="en-US" dirty="0"/>
              <a:t>Inflammation of a bursa. Occurs as a result of repeated small stresses and overuse that cause the bursa to swell and become irritated.</a:t>
            </a:r>
          </a:p>
          <a:p>
            <a:pPr marL="0" indent="0">
              <a:buNone/>
            </a:pPr>
            <a:endParaRPr lang="en-US" dirty="0"/>
          </a:p>
        </p:txBody>
      </p:sp>
    </p:spTree>
    <p:extLst>
      <p:ext uri="{BB962C8B-B14F-4D97-AF65-F5344CB8AC3E}">
        <p14:creationId xmlns:p14="http://schemas.microsoft.com/office/powerpoint/2010/main" val="22965082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 </a:t>
            </a:r>
            <a:endParaRPr lang="en-US" dirty="0"/>
          </a:p>
        </p:txBody>
      </p:sp>
      <p:sp>
        <p:nvSpPr>
          <p:cNvPr id="3" name="Content Placeholder 2"/>
          <p:cNvSpPr>
            <a:spLocks noGrp="1"/>
          </p:cNvSpPr>
          <p:nvPr>
            <p:ph sz="quarter" idx="1"/>
          </p:nvPr>
        </p:nvSpPr>
        <p:spPr/>
        <p:txBody>
          <a:bodyPr>
            <a:normAutofit/>
          </a:bodyPr>
          <a:lstStyle/>
          <a:p>
            <a:pPr algn="l"/>
            <a:r>
              <a:rPr lang="en-US" b="1" dirty="0"/>
              <a:t>Inflammation</a:t>
            </a:r>
            <a:br>
              <a:rPr lang="en-US" dirty="0"/>
            </a:br>
            <a:r>
              <a:rPr lang="en-US" b="0" i="0" dirty="0">
                <a:solidFill>
                  <a:srgbClr val="202124"/>
                </a:solidFill>
                <a:effectLst/>
                <a:latin typeface="arial" panose="020B0604020202020204" pitchFamily="34" charset="0"/>
              </a:rPr>
              <a:t>a localized physical condition in which part of the body becomes reddened, swollen, hot, and often painful, especially as a reaction to injury or infection.</a:t>
            </a:r>
          </a:p>
          <a:p>
            <a:r>
              <a:rPr lang="en-US" b="1" dirty="0"/>
              <a:t>Joint</a:t>
            </a:r>
            <a:r>
              <a:rPr lang="en-US" dirty="0"/>
              <a:t> </a:t>
            </a:r>
            <a:br>
              <a:rPr lang="en-US" dirty="0"/>
            </a:br>
            <a:r>
              <a:rPr lang="en-US" dirty="0"/>
              <a:t>where the ends of two or more bones meet </a:t>
            </a:r>
          </a:p>
          <a:p>
            <a:r>
              <a:rPr lang="en-US" b="1" dirty="0"/>
              <a:t>Ligament</a:t>
            </a:r>
            <a:br>
              <a:rPr lang="en-US" dirty="0"/>
            </a:br>
            <a:r>
              <a:rPr lang="en-US" dirty="0"/>
              <a:t>a white, shiny, flexible band of fibrous tissue that binds joints together and connects various bones and cartilage </a:t>
            </a:r>
          </a:p>
          <a:p>
            <a:pPr marL="0" indent="0">
              <a:buNone/>
            </a:pPr>
            <a:endParaRPr lang="en-US" dirty="0"/>
          </a:p>
        </p:txBody>
      </p:sp>
    </p:spTree>
    <p:extLst>
      <p:ext uri="{BB962C8B-B14F-4D97-AF65-F5344CB8AC3E}">
        <p14:creationId xmlns:p14="http://schemas.microsoft.com/office/powerpoint/2010/main" val="229192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 </a:t>
            </a:r>
            <a:endParaRPr lang="en-US" dirty="0"/>
          </a:p>
        </p:txBody>
      </p:sp>
      <p:sp>
        <p:nvSpPr>
          <p:cNvPr id="3" name="Content Placeholder 2"/>
          <p:cNvSpPr>
            <a:spLocks noGrp="1"/>
          </p:cNvSpPr>
          <p:nvPr>
            <p:ph sz="quarter" idx="1"/>
          </p:nvPr>
        </p:nvSpPr>
        <p:spPr/>
        <p:txBody>
          <a:bodyPr>
            <a:normAutofit fontScale="92500" lnSpcReduction="20000"/>
          </a:bodyPr>
          <a:lstStyle/>
          <a:p>
            <a:r>
              <a:rPr lang="en-US" b="1" dirty="0"/>
              <a:t>Menisci</a:t>
            </a:r>
            <a:r>
              <a:rPr lang="en-US" dirty="0"/>
              <a:t> </a:t>
            </a:r>
            <a:br>
              <a:rPr lang="en-US" dirty="0"/>
            </a:br>
            <a:r>
              <a:rPr lang="en-US" dirty="0"/>
              <a:t>two crescent-shaped discs of connective tissue between the bones of the knees that act as shock absorbers to cushion the lower part of the leg from the weight of the rest of the body </a:t>
            </a:r>
          </a:p>
          <a:p>
            <a:r>
              <a:rPr lang="en-US" b="1" dirty="0"/>
              <a:t>Synovial Fluid</a:t>
            </a:r>
            <a:r>
              <a:rPr lang="en-US" dirty="0"/>
              <a:t> </a:t>
            </a:r>
            <a:br>
              <a:rPr lang="en-US" dirty="0"/>
            </a:br>
            <a:r>
              <a:rPr lang="en-US" dirty="0"/>
              <a:t>a clear, sticky fluid that is released by the synovial membrane and acts as a lubricant for joints and tendons </a:t>
            </a:r>
          </a:p>
          <a:p>
            <a:r>
              <a:rPr lang="en-US" b="1" dirty="0"/>
              <a:t>Tendon</a:t>
            </a:r>
            <a:r>
              <a:rPr lang="en-US" dirty="0"/>
              <a:t> </a:t>
            </a:r>
            <a:br>
              <a:rPr lang="en-US" dirty="0"/>
            </a:br>
            <a:r>
              <a:rPr lang="en-US" dirty="0"/>
              <a:t>the tough cords of the tissue that connect muscles to bones </a:t>
            </a:r>
          </a:p>
          <a:p>
            <a:r>
              <a:rPr lang="en-US" b="1" dirty="0"/>
              <a:t>Tendonitis</a:t>
            </a:r>
            <a:r>
              <a:rPr lang="en-US" dirty="0"/>
              <a:t> </a:t>
            </a:r>
            <a:br>
              <a:rPr lang="en-US" dirty="0"/>
            </a:br>
            <a:r>
              <a:rPr lang="en-US" dirty="0"/>
              <a:t>an inflammation in a tendon or the tendon covering </a:t>
            </a:r>
            <a:br>
              <a:rPr lang="en-US" dirty="0"/>
            </a:br>
            <a:endParaRPr lang="en-US" dirty="0"/>
          </a:p>
        </p:txBody>
      </p:sp>
    </p:spTree>
    <p:extLst>
      <p:ext uri="{BB962C8B-B14F-4D97-AF65-F5344CB8AC3E}">
        <p14:creationId xmlns:p14="http://schemas.microsoft.com/office/powerpoint/2010/main" val="2971596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 </a:t>
            </a:r>
            <a:endParaRPr lang="en-US" dirty="0"/>
          </a:p>
        </p:txBody>
      </p:sp>
      <p:sp>
        <p:nvSpPr>
          <p:cNvPr id="3" name="Content Placeholder 2"/>
          <p:cNvSpPr>
            <a:spLocks noGrp="1"/>
          </p:cNvSpPr>
          <p:nvPr>
            <p:ph sz="quarter" idx="1"/>
          </p:nvPr>
        </p:nvSpPr>
        <p:spPr/>
        <p:txBody>
          <a:bodyPr/>
          <a:lstStyle/>
          <a:p>
            <a:pPr fontAlgn="t"/>
            <a:r>
              <a:rPr lang="en-US" b="1" dirty="0"/>
              <a:t>Osteoarthritis</a:t>
            </a:r>
            <a:r>
              <a:rPr lang="en-US" dirty="0"/>
              <a:t> </a:t>
            </a:r>
            <a:br>
              <a:rPr lang="en-US" dirty="0"/>
            </a:br>
            <a:r>
              <a:rPr lang="en-US" dirty="0"/>
              <a:t>a degenerative condition of a joint caused by wear and tear. </a:t>
            </a:r>
            <a:r>
              <a:rPr lang="en-US"/>
              <a:t>It causes </a:t>
            </a:r>
            <a:r>
              <a:rPr lang="en-US" dirty="0"/>
              <a:t>swelling, pain, </a:t>
            </a:r>
            <a:r>
              <a:rPr lang="en-US"/>
              <a:t>and stiffness. </a:t>
            </a:r>
            <a:endParaRPr lang="en-US" dirty="0"/>
          </a:p>
          <a:p>
            <a:pPr fontAlgn="t"/>
            <a:r>
              <a:rPr lang="en-US" b="1" dirty="0"/>
              <a:t>Osteoporosis</a:t>
            </a:r>
            <a:r>
              <a:rPr lang="en-US" dirty="0"/>
              <a:t> </a:t>
            </a:r>
            <a:br>
              <a:rPr lang="en-US" dirty="0"/>
            </a:br>
            <a:r>
              <a:rPr lang="en-US" dirty="0"/>
              <a:t>a condition that develops when bone is no longer replaced as quickly as it is removed</a:t>
            </a:r>
          </a:p>
          <a:p>
            <a:pPr marL="0" indent="0">
              <a:buNone/>
            </a:pPr>
            <a:br>
              <a:rPr lang="en-US" dirty="0"/>
            </a:br>
            <a:endParaRPr lang="en-US" dirty="0"/>
          </a:p>
        </p:txBody>
      </p:sp>
    </p:spTree>
    <p:extLst>
      <p:ext uri="{BB962C8B-B14F-4D97-AF65-F5344CB8AC3E}">
        <p14:creationId xmlns:p14="http://schemas.microsoft.com/office/powerpoint/2010/main" val="1467985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 </a:t>
            </a:r>
            <a:endParaRPr lang="en-US" dirty="0"/>
          </a:p>
        </p:txBody>
      </p:sp>
      <p:sp>
        <p:nvSpPr>
          <p:cNvPr id="3" name="Content Placeholder 2"/>
          <p:cNvSpPr>
            <a:spLocks noGrp="1"/>
          </p:cNvSpPr>
          <p:nvPr>
            <p:ph sz="quarter" idx="1"/>
          </p:nvPr>
        </p:nvSpPr>
        <p:spPr/>
        <p:txBody>
          <a:bodyPr/>
          <a:lstStyle/>
          <a:p>
            <a:r>
              <a:rPr lang="en-US" b="1" dirty="0"/>
              <a:t>Amputation</a:t>
            </a:r>
            <a:r>
              <a:rPr lang="en-US" dirty="0"/>
              <a:t>: surgical removal of a limb or body part</a:t>
            </a:r>
          </a:p>
          <a:p>
            <a:r>
              <a:rPr lang="en-CA" b="1" dirty="0"/>
              <a:t>Arthrotomy</a:t>
            </a:r>
            <a:r>
              <a:rPr lang="en-CA" dirty="0"/>
              <a:t>: incision into a joint</a:t>
            </a:r>
          </a:p>
          <a:p>
            <a:r>
              <a:rPr lang="en-CA" b="1" dirty="0"/>
              <a:t>Arthrodesis</a:t>
            </a:r>
            <a:r>
              <a:rPr lang="en-CA" dirty="0"/>
              <a:t>: fusion of a joint</a:t>
            </a:r>
          </a:p>
          <a:p>
            <a:r>
              <a:rPr lang="en-CA" b="1" dirty="0"/>
              <a:t>Arthroscopy</a:t>
            </a:r>
            <a:r>
              <a:rPr lang="en-CA" dirty="0"/>
              <a:t>: visualizing the inside of a joint with the use of an instrument through a small incision</a:t>
            </a:r>
          </a:p>
          <a:p>
            <a:endParaRPr lang="en-US" dirty="0"/>
          </a:p>
        </p:txBody>
      </p:sp>
    </p:spTree>
    <p:extLst>
      <p:ext uri="{BB962C8B-B14F-4D97-AF65-F5344CB8AC3E}">
        <p14:creationId xmlns:p14="http://schemas.microsoft.com/office/powerpoint/2010/main" val="1630057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Terminology </a:t>
            </a:r>
            <a:endParaRPr lang="en-US" dirty="0"/>
          </a:p>
        </p:txBody>
      </p:sp>
      <p:sp>
        <p:nvSpPr>
          <p:cNvPr id="3" name="Content Placeholder 2"/>
          <p:cNvSpPr>
            <a:spLocks noGrp="1"/>
          </p:cNvSpPr>
          <p:nvPr>
            <p:ph sz="quarter" idx="1"/>
          </p:nvPr>
        </p:nvSpPr>
        <p:spPr>
          <a:xfrm>
            <a:off x="816864" y="1600200"/>
            <a:ext cx="11165586" cy="5105400"/>
          </a:xfrm>
        </p:spPr>
        <p:txBody>
          <a:bodyPr/>
          <a:lstStyle/>
          <a:p>
            <a:r>
              <a:rPr lang="en-CA" b="1" dirty="0" err="1"/>
              <a:t>Osteo</a:t>
            </a:r>
            <a:r>
              <a:rPr lang="en-CA" dirty="0"/>
              <a:t> - bone</a:t>
            </a:r>
          </a:p>
          <a:p>
            <a:r>
              <a:rPr lang="en-CA" b="1" dirty="0" err="1"/>
              <a:t>Chondro</a:t>
            </a:r>
            <a:r>
              <a:rPr lang="en-CA" dirty="0"/>
              <a:t> – cartilage</a:t>
            </a:r>
          </a:p>
          <a:p>
            <a:r>
              <a:rPr lang="en-CA" b="1" dirty="0"/>
              <a:t>Osteotomy</a:t>
            </a:r>
            <a:r>
              <a:rPr lang="en-CA" dirty="0"/>
              <a:t> – cutting of a bone</a:t>
            </a:r>
          </a:p>
          <a:p>
            <a:r>
              <a:rPr lang="en-CA" b="1" dirty="0"/>
              <a:t>Osteosclerosis</a:t>
            </a:r>
            <a:r>
              <a:rPr lang="en-CA" dirty="0"/>
              <a:t> – increased bone density</a:t>
            </a:r>
          </a:p>
          <a:p>
            <a:r>
              <a:rPr lang="en-CA" b="1" dirty="0"/>
              <a:t>Osteolytic</a:t>
            </a:r>
            <a:r>
              <a:rPr lang="en-CA" dirty="0"/>
              <a:t> – bone dissolution, especially the loss of calcium. E.g. Punched out osteolytic lesions in multiple myeloma.</a:t>
            </a:r>
          </a:p>
          <a:p>
            <a:endParaRPr lang="en-US" dirty="0"/>
          </a:p>
        </p:txBody>
      </p:sp>
    </p:spTree>
    <p:extLst>
      <p:ext uri="{BB962C8B-B14F-4D97-AF65-F5344CB8AC3E}">
        <p14:creationId xmlns:p14="http://schemas.microsoft.com/office/powerpoint/2010/main" val="788895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9AC69-46EA-154B-76F0-D9FA6B09E4B6}"/>
              </a:ext>
            </a:extLst>
          </p:cNvPr>
          <p:cNvSpPr>
            <a:spLocks noGrp="1"/>
          </p:cNvSpPr>
          <p:nvPr>
            <p:ph type="title"/>
          </p:nvPr>
        </p:nvSpPr>
        <p:spPr/>
        <p:txBody>
          <a:bodyPr/>
          <a:lstStyle/>
          <a:p>
            <a:r>
              <a:rPr lang="en-US" dirty="0"/>
              <a:t>Terminology </a:t>
            </a:r>
            <a:endParaRPr lang="en-KE" dirty="0"/>
          </a:p>
        </p:txBody>
      </p:sp>
      <p:sp>
        <p:nvSpPr>
          <p:cNvPr id="3" name="Content Placeholder 2">
            <a:extLst>
              <a:ext uri="{FF2B5EF4-FFF2-40B4-BE49-F238E27FC236}">
                <a16:creationId xmlns:a16="http://schemas.microsoft.com/office/drawing/2014/main" id="{619F822D-9332-7CD3-9FA5-4C23E89BBD96}"/>
              </a:ext>
            </a:extLst>
          </p:cNvPr>
          <p:cNvSpPr>
            <a:spLocks noGrp="1"/>
          </p:cNvSpPr>
          <p:nvPr>
            <p:ph sz="quarter" idx="1"/>
          </p:nvPr>
        </p:nvSpPr>
        <p:spPr/>
        <p:txBody>
          <a:bodyPr/>
          <a:lstStyle/>
          <a:p>
            <a:r>
              <a:rPr lang="en-CA" b="1" dirty="0"/>
              <a:t>Osteoporosis</a:t>
            </a:r>
            <a:r>
              <a:rPr lang="en-CA" dirty="0"/>
              <a:t> – generalized loss of bone density as a result of loss of bone tissue. It occurs when the creation of new bone does not keep up with the loss of old bone. Bones become weak and brittle.</a:t>
            </a:r>
          </a:p>
          <a:p>
            <a:r>
              <a:rPr lang="en-CA" b="1" dirty="0"/>
              <a:t>Rarefaction</a:t>
            </a:r>
            <a:r>
              <a:rPr lang="en-CA" dirty="0"/>
              <a:t> of bone – loss of bone density</a:t>
            </a:r>
            <a:endParaRPr lang="en-KE" dirty="0"/>
          </a:p>
        </p:txBody>
      </p:sp>
    </p:spTree>
    <p:extLst>
      <p:ext uri="{BB962C8B-B14F-4D97-AF65-F5344CB8AC3E}">
        <p14:creationId xmlns:p14="http://schemas.microsoft.com/office/powerpoint/2010/main" val="974986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CA" dirty="0"/>
              <a:t>Thank you</a:t>
            </a:r>
            <a:endParaRPr lang="en-US" dirty="0"/>
          </a:p>
        </p:txBody>
      </p:sp>
      <p:sp>
        <p:nvSpPr>
          <p:cNvPr id="2" name="Title 1"/>
          <p:cNvSpPr>
            <a:spLocks noGrp="1"/>
          </p:cNvSpPr>
          <p:nvPr>
            <p:ph type="title"/>
          </p:nvPr>
        </p:nvSpPr>
        <p:spPr/>
        <p:txBody>
          <a:bodyPr/>
          <a:lstStyle/>
          <a:p>
            <a:r>
              <a:rPr lang="en-CA" dirty="0"/>
              <a:t>The end</a:t>
            </a:r>
            <a:endParaRPr lang="en-US" dirty="0"/>
          </a:p>
        </p:txBody>
      </p:sp>
    </p:spTree>
    <p:extLst>
      <p:ext uri="{BB962C8B-B14F-4D97-AF65-F5344CB8AC3E}">
        <p14:creationId xmlns:p14="http://schemas.microsoft.com/office/powerpoint/2010/main" val="119568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Orthopaedics and traumatology</a:t>
            </a:r>
            <a:endParaRPr lang="en-US" dirty="0"/>
          </a:p>
        </p:txBody>
      </p:sp>
      <p:sp>
        <p:nvSpPr>
          <p:cNvPr id="3" name="Content Placeholder 2"/>
          <p:cNvSpPr>
            <a:spLocks noGrp="1"/>
          </p:cNvSpPr>
          <p:nvPr>
            <p:ph sz="quarter" idx="1"/>
          </p:nvPr>
        </p:nvSpPr>
        <p:spPr>
          <a:xfrm>
            <a:off x="1069144" y="1825625"/>
            <a:ext cx="9087729" cy="4351338"/>
          </a:xfrm>
        </p:spPr>
        <p:txBody>
          <a:bodyPr/>
          <a:lstStyle/>
          <a:p>
            <a:r>
              <a:rPr lang="en-US" dirty="0"/>
              <a:t>Orthopaedics is the branch of surgery that deals with diseases and injuries of the trunk and limbs.</a:t>
            </a:r>
          </a:p>
          <a:p>
            <a:r>
              <a:rPr lang="en-US" dirty="0"/>
              <a:t>Deals with conditions affecting bones, joints, muscles, tendons, ligaments, bursae, nerves, and blood vessels.</a:t>
            </a:r>
          </a:p>
          <a:p>
            <a:r>
              <a:rPr lang="en-US" dirty="0"/>
              <a:t>“Orthopaedic” is derived from Greek words meaning ‘straight child’. Originally dealt with the art of correcting deformities in children.</a:t>
            </a:r>
          </a:p>
          <a:p>
            <a:r>
              <a:rPr lang="en-CA" b="1" dirty="0"/>
              <a:t>Traumatology</a:t>
            </a:r>
            <a:r>
              <a:rPr lang="en-CA" dirty="0"/>
              <a:t> deals with injuries (or trauma).</a:t>
            </a:r>
            <a:endParaRPr lang="en-US" dirty="0"/>
          </a:p>
        </p:txBody>
      </p:sp>
    </p:spTree>
    <p:extLst>
      <p:ext uri="{BB962C8B-B14F-4D97-AF65-F5344CB8AC3E}">
        <p14:creationId xmlns:p14="http://schemas.microsoft.com/office/powerpoint/2010/main" val="68106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EF13D-1B62-8C57-1D88-5074D0507CB2}"/>
              </a:ext>
            </a:extLst>
          </p:cNvPr>
          <p:cNvSpPr>
            <a:spLocks noGrp="1"/>
          </p:cNvSpPr>
          <p:nvPr>
            <p:ph type="title"/>
          </p:nvPr>
        </p:nvSpPr>
        <p:spPr/>
        <p:txBody>
          <a:bodyPr/>
          <a:lstStyle/>
          <a:p>
            <a:r>
              <a:rPr lang="en-US" dirty="0"/>
              <a:t>Traumatology </a:t>
            </a:r>
            <a:endParaRPr lang="en-KE" dirty="0"/>
          </a:p>
        </p:txBody>
      </p:sp>
      <p:sp>
        <p:nvSpPr>
          <p:cNvPr id="3" name="Content Placeholder 2">
            <a:extLst>
              <a:ext uri="{FF2B5EF4-FFF2-40B4-BE49-F238E27FC236}">
                <a16:creationId xmlns:a16="http://schemas.microsoft.com/office/drawing/2014/main" id="{015DBDAC-307B-DB8B-DE08-2B55D80BEC44}"/>
              </a:ext>
            </a:extLst>
          </p:cNvPr>
          <p:cNvSpPr>
            <a:spLocks noGrp="1"/>
          </p:cNvSpPr>
          <p:nvPr>
            <p:ph sz="quarter" idx="1"/>
          </p:nvPr>
        </p:nvSpPr>
        <p:spPr/>
        <p:txBody>
          <a:bodyPr/>
          <a:lstStyle/>
          <a:p>
            <a:r>
              <a:rPr lang="en-US" b="0" i="0" dirty="0">
                <a:solidFill>
                  <a:srgbClr val="212529"/>
                </a:solidFill>
                <a:effectLst/>
                <a:latin typeface="Open Sans" panose="020B0606030504020204" pitchFamily="34" charset="0"/>
              </a:rPr>
              <a:t>Is the study, diagnosis, and treatment of severe, acute physical injuries sustained by individuals, and usually requiring immediate medical attention.</a:t>
            </a:r>
            <a:br>
              <a:rPr lang="en-US" b="0" i="0" dirty="0">
                <a:solidFill>
                  <a:srgbClr val="212529"/>
                </a:solidFill>
                <a:effectLst/>
                <a:latin typeface="Open Sans" panose="020B0606030504020204" pitchFamily="34" charset="0"/>
              </a:rPr>
            </a:br>
            <a:endParaRPr lang="en-KE" dirty="0"/>
          </a:p>
        </p:txBody>
      </p:sp>
    </p:spTree>
    <p:extLst>
      <p:ext uri="{BB962C8B-B14F-4D97-AF65-F5344CB8AC3E}">
        <p14:creationId xmlns:p14="http://schemas.microsoft.com/office/powerpoint/2010/main" val="1257622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Historical background</a:t>
            </a:r>
            <a:endParaRPr lang="en-US" dirty="0"/>
          </a:p>
        </p:txBody>
      </p:sp>
      <p:sp>
        <p:nvSpPr>
          <p:cNvPr id="3" name="Content Placeholder 2"/>
          <p:cNvSpPr>
            <a:spLocks noGrp="1"/>
          </p:cNvSpPr>
          <p:nvPr>
            <p:ph sz="quarter" idx="1"/>
          </p:nvPr>
        </p:nvSpPr>
        <p:spPr/>
        <p:txBody>
          <a:bodyPr/>
          <a:lstStyle/>
          <a:p>
            <a:r>
              <a:rPr lang="en-CA" dirty="0"/>
              <a:t>The treatment of fractures on a precise scientific basis became possible when adequate radiographic techniques became available.</a:t>
            </a:r>
          </a:p>
          <a:p>
            <a:r>
              <a:rPr lang="en-CA" dirty="0"/>
              <a:t>Roentgen discovered X-rays in 1895, but several years passed before the necessary apparatus was developed for clinical use.</a:t>
            </a:r>
          </a:p>
          <a:p>
            <a:r>
              <a:rPr lang="en-CA" dirty="0"/>
              <a:t>The use of x-rays in fracture treatment began in the early 1900s.</a:t>
            </a:r>
          </a:p>
          <a:p>
            <a:r>
              <a:rPr lang="en-CA" dirty="0"/>
              <a:t>It is in the 1900s also that surgeons began to think more in terms of open operations in the treatment of difficult fractures.</a:t>
            </a:r>
          </a:p>
          <a:p>
            <a:endParaRPr lang="en-US" dirty="0"/>
          </a:p>
        </p:txBody>
      </p:sp>
    </p:spTree>
    <p:extLst>
      <p:ext uri="{BB962C8B-B14F-4D97-AF65-F5344CB8AC3E}">
        <p14:creationId xmlns:p14="http://schemas.microsoft.com/office/powerpoint/2010/main" val="1870239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Background …</a:t>
            </a:r>
            <a:endParaRPr lang="en-US" dirty="0"/>
          </a:p>
        </p:txBody>
      </p:sp>
      <p:sp>
        <p:nvSpPr>
          <p:cNvPr id="3" name="Content Placeholder 2"/>
          <p:cNvSpPr>
            <a:spLocks noGrp="1"/>
          </p:cNvSpPr>
          <p:nvPr>
            <p:ph sz="quarter" idx="1"/>
          </p:nvPr>
        </p:nvSpPr>
        <p:spPr/>
        <p:txBody>
          <a:bodyPr>
            <a:normAutofit/>
          </a:bodyPr>
          <a:lstStyle/>
          <a:p>
            <a:r>
              <a:rPr lang="en-CA" dirty="0"/>
              <a:t>Antiseptic surgery was introduced by Lister in 1867</a:t>
            </a:r>
          </a:p>
          <a:p>
            <a:r>
              <a:rPr lang="en-CA" dirty="0"/>
              <a:t>Later on aseptic surgery emerged.</a:t>
            </a:r>
          </a:p>
          <a:p>
            <a:r>
              <a:rPr lang="en-CA" dirty="0"/>
              <a:t>Before then, infection paused a great danger to most open operations.</a:t>
            </a:r>
          </a:p>
          <a:p>
            <a:endParaRPr lang="en-US" dirty="0"/>
          </a:p>
        </p:txBody>
      </p:sp>
    </p:spTree>
    <p:extLst>
      <p:ext uri="{BB962C8B-B14F-4D97-AF65-F5344CB8AC3E}">
        <p14:creationId xmlns:p14="http://schemas.microsoft.com/office/powerpoint/2010/main" val="1383134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Background …</a:t>
            </a:r>
            <a:endParaRPr lang="en-US" dirty="0"/>
          </a:p>
        </p:txBody>
      </p:sp>
      <p:sp>
        <p:nvSpPr>
          <p:cNvPr id="3" name="Content Placeholder 2"/>
          <p:cNvSpPr>
            <a:spLocks noGrp="1"/>
          </p:cNvSpPr>
          <p:nvPr>
            <p:ph sz="quarter" idx="1"/>
          </p:nvPr>
        </p:nvSpPr>
        <p:spPr/>
        <p:txBody>
          <a:bodyPr/>
          <a:lstStyle/>
          <a:p>
            <a:r>
              <a:rPr lang="en-CA" dirty="0"/>
              <a:t>Operative trauma surgery was also hindered by lack of suitable implants.</a:t>
            </a:r>
          </a:p>
          <a:p>
            <a:r>
              <a:rPr lang="en-CA" dirty="0"/>
              <a:t>Iron, mild steel or silver corroded and partly dissolved away in the tissues, causing a local reaction which often hindered union.</a:t>
            </a:r>
          </a:p>
          <a:p>
            <a:r>
              <a:rPr lang="en-CA" dirty="0"/>
              <a:t>Later, metallurgists developed alloys that could remain indefinitely in the tissues without corrosion.</a:t>
            </a:r>
            <a:endParaRPr lang="en-US" dirty="0"/>
          </a:p>
        </p:txBody>
      </p:sp>
    </p:spTree>
    <p:extLst>
      <p:ext uri="{BB962C8B-B14F-4D97-AF65-F5344CB8AC3E}">
        <p14:creationId xmlns:p14="http://schemas.microsoft.com/office/powerpoint/2010/main" val="2641166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Present trends</a:t>
            </a:r>
            <a:endParaRPr lang="en-US" dirty="0"/>
          </a:p>
        </p:txBody>
      </p:sp>
      <p:sp>
        <p:nvSpPr>
          <p:cNvPr id="3" name="Content Placeholder 2"/>
          <p:cNvSpPr>
            <a:spLocks noGrp="1"/>
          </p:cNvSpPr>
          <p:nvPr>
            <p:ph sz="quarter" idx="1"/>
          </p:nvPr>
        </p:nvSpPr>
        <p:spPr/>
        <p:txBody>
          <a:bodyPr/>
          <a:lstStyle/>
          <a:p>
            <a:r>
              <a:rPr lang="en-CA" dirty="0"/>
              <a:t>Fracture treatment is guided by exercise of sound judgment, not on rigid precepts.</a:t>
            </a:r>
          </a:p>
          <a:p>
            <a:r>
              <a:rPr lang="en-CA" dirty="0"/>
              <a:t>Some fractures do not require reduction</a:t>
            </a:r>
          </a:p>
          <a:p>
            <a:r>
              <a:rPr lang="en-CA" dirty="0"/>
              <a:t>Some fractures do not need immobilization</a:t>
            </a:r>
          </a:p>
          <a:p>
            <a:r>
              <a:rPr lang="en-CA" dirty="0"/>
              <a:t>In the treatment of fractures, it is not the bone alone that matters. </a:t>
            </a:r>
          </a:p>
          <a:p>
            <a:r>
              <a:rPr lang="en-CA" dirty="0"/>
              <a:t>Attention must be given to the soft tissues, esp. muscles, whose function must be preserved by active use within the limits imposed by necessary splintage.</a:t>
            </a:r>
            <a:endParaRPr lang="en-US" dirty="0"/>
          </a:p>
        </p:txBody>
      </p:sp>
    </p:spTree>
    <p:extLst>
      <p:ext uri="{BB962C8B-B14F-4D97-AF65-F5344CB8AC3E}">
        <p14:creationId xmlns:p14="http://schemas.microsoft.com/office/powerpoint/2010/main" val="301905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Present trends …</a:t>
            </a:r>
            <a:endParaRPr lang="en-US" dirty="0"/>
          </a:p>
        </p:txBody>
      </p:sp>
      <p:sp>
        <p:nvSpPr>
          <p:cNvPr id="3" name="Content Placeholder 2"/>
          <p:cNvSpPr>
            <a:spLocks noGrp="1"/>
          </p:cNvSpPr>
          <p:nvPr>
            <p:ph sz="quarter" idx="1"/>
          </p:nvPr>
        </p:nvSpPr>
        <p:spPr/>
        <p:txBody>
          <a:bodyPr/>
          <a:lstStyle/>
          <a:p>
            <a:r>
              <a:rPr lang="en-CA" dirty="0"/>
              <a:t>There is a shift towards the more frequent use of internal fixation as an alternative to splintage or traction, for the management of limb bone fractures.</a:t>
            </a:r>
          </a:p>
          <a:p>
            <a:r>
              <a:rPr lang="en-CA" dirty="0"/>
              <a:t>There is also improvement in the designs of external fixators.</a:t>
            </a:r>
          </a:p>
          <a:p>
            <a:r>
              <a:rPr lang="en-CA" dirty="0"/>
              <a:t>There has also been an introduction of more light-weight splinting materials and better designs of splint.</a:t>
            </a:r>
            <a:endParaRPr lang="en-US" dirty="0"/>
          </a:p>
        </p:txBody>
      </p:sp>
    </p:spTree>
    <p:extLst>
      <p:ext uri="{BB962C8B-B14F-4D97-AF65-F5344CB8AC3E}">
        <p14:creationId xmlns:p14="http://schemas.microsoft.com/office/powerpoint/2010/main" val="279360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Present trends …</a:t>
            </a:r>
            <a:endParaRPr lang="en-US" dirty="0"/>
          </a:p>
        </p:txBody>
      </p:sp>
      <p:sp>
        <p:nvSpPr>
          <p:cNvPr id="3" name="Content Placeholder 2"/>
          <p:cNvSpPr>
            <a:spLocks noGrp="1"/>
          </p:cNvSpPr>
          <p:nvPr>
            <p:ph sz="quarter" idx="1"/>
          </p:nvPr>
        </p:nvSpPr>
        <p:spPr/>
        <p:txBody>
          <a:bodyPr/>
          <a:lstStyle/>
          <a:p>
            <a:r>
              <a:rPr lang="en-CA" dirty="0"/>
              <a:t>There have also been developments in imaging techniques that has made fracture treatment more efficient.</a:t>
            </a:r>
          </a:p>
          <a:p>
            <a:pPr lvl="1"/>
            <a:r>
              <a:rPr lang="en-CA" dirty="0"/>
              <a:t>Computerised tomography (CT) scanning</a:t>
            </a:r>
          </a:p>
          <a:p>
            <a:pPr lvl="1"/>
            <a:r>
              <a:rPr lang="en-CA" dirty="0"/>
              <a:t>Magnetic resonance imaging (MRI)</a:t>
            </a:r>
          </a:p>
          <a:p>
            <a:r>
              <a:rPr lang="en-CA" dirty="0"/>
              <a:t>These have improved the ability to view images of injuries of bones and joints in various dimensions.</a:t>
            </a:r>
          </a:p>
          <a:p>
            <a:r>
              <a:rPr lang="en-CA" dirty="0"/>
              <a:t>It is now possible to make better diagnosis and manage injuries more precisely.</a:t>
            </a:r>
            <a:endParaRPr lang="en-US" dirty="0"/>
          </a:p>
        </p:txBody>
      </p:sp>
    </p:spTree>
    <p:extLst>
      <p:ext uri="{BB962C8B-B14F-4D97-AF65-F5344CB8AC3E}">
        <p14:creationId xmlns:p14="http://schemas.microsoft.com/office/powerpoint/2010/main" val="2455789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Theme2" id="{090927D4-5915-4BF0-B731-6CA04EABFC92}" vid="{827BE963-2D70-4983-BDB0-E138C0FA11EC}"/>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Theme2</Template>
  <TotalTime>577</TotalTime>
  <Words>1002</Words>
  <Application>Microsoft Office PowerPoint</Application>
  <PresentationFormat>Widescreen</PresentationFormat>
  <Paragraphs>79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Open Sans</vt:lpstr>
      <vt:lpstr>Tw Cen MT</vt:lpstr>
      <vt:lpstr>Wingdings</vt:lpstr>
      <vt:lpstr>Wingdings 2</vt:lpstr>
      <vt:lpstr>Theme2</vt:lpstr>
      <vt:lpstr>Introduction to traumatology</vt:lpstr>
      <vt:lpstr>Orthopaedics and traumatology</vt:lpstr>
      <vt:lpstr>Traumatology </vt:lpstr>
      <vt:lpstr>Historical background</vt:lpstr>
      <vt:lpstr>Background …</vt:lpstr>
      <vt:lpstr>Background …</vt:lpstr>
      <vt:lpstr>Present trends</vt:lpstr>
      <vt:lpstr>Present trends …</vt:lpstr>
      <vt:lpstr>Present trends …</vt:lpstr>
      <vt:lpstr>Terminology </vt:lpstr>
      <vt:lpstr>Terminology </vt:lpstr>
      <vt:lpstr>Terminology </vt:lpstr>
      <vt:lpstr>Terminology </vt:lpstr>
      <vt:lpstr>Terminology </vt:lpstr>
      <vt:lpstr>Terminology </vt:lpstr>
      <vt:lpstr>Terminology </vt:lpstr>
      <vt:lpstr>Terminology </vt:lpstr>
      <vt:lpstr>Terminology </vt:lpstr>
      <vt:lpstr>The end</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traumatology</dc:title>
  <dc:creator>HP</dc:creator>
  <cp:lastModifiedBy>USER</cp:lastModifiedBy>
  <cp:revision>17</cp:revision>
  <dcterms:created xsi:type="dcterms:W3CDTF">2022-03-10T07:04:59Z</dcterms:created>
  <dcterms:modified xsi:type="dcterms:W3CDTF">2023-03-17T06:00:05Z</dcterms:modified>
</cp:coreProperties>
</file>