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95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0" r:id="rId25"/>
    <p:sldId id="277" r:id="rId26"/>
    <p:sldId id="281" r:id="rId27"/>
    <p:sldId id="278" r:id="rId28"/>
    <p:sldId id="279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3" r:id="rId40"/>
    <p:sldId id="292" r:id="rId41"/>
    <p:sldId id="294" r:id="rId42"/>
    <p:sldId id="296" r:id="rId43"/>
    <p:sldId id="297" r:id="rId44"/>
    <p:sldId id="298" r:id="rId45"/>
    <p:sldId id="303" r:id="rId46"/>
    <p:sldId id="300" r:id="rId47"/>
    <p:sldId id="301" r:id="rId48"/>
    <p:sldId id="302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4F44-A87F-4E62-B140-BA82F6EFA26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F77E-1764-4CC0-B498-A5B9326F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5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4F44-A87F-4E62-B140-BA82F6EFA26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F77E-1764-4CC0-B498-A5B9326F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1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4F44-A87F-4E62-B140-BA82F6EFA26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F77E-1764-4CC0-B498-A5B9326F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8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4F44-A87F-4E62-B140-BA82F6EFA26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F77E-1764-4CC0-B498-A5B9326F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9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4F44-A87F-4E62-B140-BA82F6EFA26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F77E-1764-4CC0-B498-A5B9326F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4F44-A87F-4E62-B140-BA82F6EFA26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F77E-1764-4CC0-B498-A5B9326F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6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4F44-A87F-4E62-B140-BA82F6EFA26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F77E-1764-4CC0-B498-A5B9326F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8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4F44-A87F-4E62-B140-BA82F6EFA26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F77E-1764-4CC0-B498-A5B9326F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4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4F44-A87F-4E62-B140-BA82F6EFA26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F77E-1764-4CC0-B498-A5B9326F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0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4F44-A87F-4E62-B140-BA82F6EFA26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F77E-1764-4CC0-B498-A5B9326F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5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4F44-A87F-4E62-B140-BA82F6EFA26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F77E-1764-4CC0-B498-A5B9326F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4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A4F44-A87F-4E62-B140-BA82F6EFA26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5F77E-1764-4CC0-B498-A5B9326F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</a:rPr>
              <a:t>TRAUMATOLOGY</a:t>
            </a:r>
            <a:endParaRPr lang="en-US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3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OPEN/COMPOUND FRACTURE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It is a fracture where there is communication with the skin surface or epithelia e.g. intestinal mucosa, cranial sinuses and pleural space.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communication may be through an open wound,, but it may be no more than a puncture wound or even an area of bruised and devitalized skin.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Open fractures are  liable to contamination by organisms introduced from without and hence become infected.</a:t>
            </a:r>
          </a:p>
        </p:txBody>
      </p:sp>
    </p:spTree>
    <p:extLst>
      <p:ext uri="{BB962C8B-B14F-4D97-AF65-F5344CB8AC3E}">
        <p14:creationId xmlns:p14="http://schemas.microsoft.com/office/powerpoint/2010/main" val="118903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PATTERNS OF FRACTURES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There are seven  patterns of fractures namely:</a:t>
            </a:r>
          </a:p>
          <a:p>
            <a:pPr marL="514350" indent="-514350">
              <a:buAutoNum type="arabicPeriod"/>
            </a:pPr>
            <a:r>
              <a:rPr lang="en-US" dirty="0" smtClean="0"/>
              <a:t>Transverse</a:t>
            </a:r>
          </a:p>
          <a:p>
            <a:pPr marL="514350" indent="-514350">
              <a:buAutoNum type="arabicPeriod"/>
            </a:pPr>
            <a:r>
              <a:rPr lang="en-US" dirty="0" smtClean="0"/>
              <a:t>Oblique</a:t>
            </a:r>
          </a:p>
          <a:p>
            <a:pPr marL="514350" indent="-514350">
              <a:buAutoNum type="arabicPeriod"/>
            </a:pPr>
            <a:r>
              <a:rPr lang="en-US" dirty="0" smtClean="0"/>
              <a:t>Spiral</a:t>
            </a:r>
          </a:p>
          <a:p>
            <a:pPr marL="514350" indent="-514350">
              <a:buAutoNum type="arabicPeriod"/>
            </a:pPr>
            <a:r>
              <a:rPr lang="en-US" dirty="0" smtClean="0"/>
              <a:t>Comminuted</a:t>
            </a:r>
          </a:p>
          <a:p>
            <a:pPr marL="514350" indent="-514350">
              <a:buAutoNum type="arabicPeriod"/>
            </a:pPr>
            <a:r>
              <a:rPr lang="en-US" dirty="0" smtClean="0"/>
              <a:t>Greenstick </a:t>
            </a:r>
          </a:p>
          <a:p>
            <a:pPr marL="514350" indent="-514350">
              <a:buAutoNum type="arabicPeriod"/>
            </a:pPr>
            <a:r>
              <a:rPr lang="en-US" dirty="0" smtClean="0"/>
              <a:t>Compression</a:t>
            </a:r>
          </a:p>
          <a:p>
            <a:pPr marL="514350" indent="-514350">
              <a:buAutoNum type="arabicPeriod"/>
            </a:pPr>
            <a:r>
              <a:rPr lang="en-US" dirty="0" smtClean="0"/>
              <a:t>Impacted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1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>
                <a:solidFill>
                  <a:srgbClr val="002060"/>
                </a:solidFill>
              </a:rPr>
              <a:t>TRANSVERSE FRACTURES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Occur as a result of mild to moderate direct force and avulsion(pulling/tension) force.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3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Transverse fracture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Picture 2" descr="C:\Users\doctor\Pictures\2017-03-13\0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37338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38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Transverse fracture of femur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 descr="C:\Users\doctor\Pictures\2017-03-13\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51816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453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TRANVERSE FRACTURE OF FEMUR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074" name="Picture 2" descr="C:\Users\doctor\Pictures\2017-03-13\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51054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652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2) </a:t>
            </a:r>
            <a:r>
              <a:rPr lang="en-US" b="1" dirty="0" smtClean="0">
                <a:solidFill>
                  <a:srgbClr val="002060"/>
                </a:solidFill>
              </a:rPr>
              <a:t>OBLIQUE FRACTURE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Occur as a result of compression force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9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doctor\Pictures\2017-03-13\01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00200"/>
            <a:ext cx="411479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030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Oblique fracture of femur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122" name="Picture 2" descr="C:\Users\doctor\Pictures\2017-03-13\01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4437"/>
            <a:ext cx="5410200" cy="556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502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Oblique fracture of tibia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6146" name="Picture 2" descr="C:\Users\doctor\Pictures\2017-03-13\0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55626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19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73762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</a:rPr>
              <a:t>FRACTURES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57200" y="1371601"/>
            <a:ext cx="8229600" cy="2286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6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3) SPIRAL FRACTURE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Occurs as a result of twisting 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60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Spiral fracture of mid shaft femur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7170" name="Picture 2" descr="C:\Users\doctor\Pictures\2017-03-13\0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715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837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Spiral fracture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8194" name="Picture 2" descr="C:\Users\doctor\Pictures\2017-03-13\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334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684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Spiral fracture of proximal humerus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218" name="Picture 2" descr="C:\Users\doctor\Pictures\2017-03-13\0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1628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633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Spiral fracture of tibia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2290" name="Picture 2" descr="C:\Users\doctor\Pictures\2017-03-13\0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63246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1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4</a:t>
            </a:r>
            <a:r>
              <a:rPr lang="en-US" b="1" dirty="0" smtClean="0">
                <a:solidFill>
                  <a:srgbClr val="002060"/>
                </a:solidFill>
              </a:rPr>
              <a:t>) COMMINUTED FRACTURE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It’s a fracture whereby there are more than two bone fragments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Occurs as result of severe or excessive 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5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Comminuted fracture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3314" name="Picture 2" descr="C:\Users\doctor\Pictures\2017-03-13\0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477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Comminuted fracture of tibia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0242" name="Picture 2" descr="C:\Users\doctor\Pictures\2017-03-13\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781799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3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Comminuted fracture of proximal femur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1266" name="Picture 2" descr="C:\Users\doctor\Pictures\2017-03-13\0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400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80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5</a:t>
            </a:r>
            <a:r>
              <a:rPr lang="en-US" b="1" dirty="0" smtClean="0">
                <a:solidFill>
                  <a:srgbClr val="002060"/>
                </a:solidFill>
              </a:rPr>
              <a:t>) GREENSTICK FRACTURE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Occur in children especially below the age of 10 years due to flexibility of their bones.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There is breakage or minimal breakage in one of the cortex of the affected bone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DEFINITION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Break or loss of continuity of bone architect.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Break in continuity of a bone.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98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199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Greenstick fractures of radius and ulna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4338" name="Picture 2" descr="C:\Users\doctor\Pictures\2017-03-13\0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66800"/>
            <a:ext cx="75438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9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Greenstick fractures of radius and ulna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5362" name="Picture 2" descr="C:\Users\doctor\Pictures\2017-03-13\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086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46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Greenstick fractures of radius and ulna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6386" name="Picture 2" descr="C:\Users\doctor\Pictures\2017-03-13\0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73914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32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6) COMPRESSION FRACTURE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Mostly occur in bodies of the vertebrae.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Caused by excess flexion or axial loading on the spine.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Compression fracture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7410" name="Picture 2" descr="C:\Users\doctor\Pictures\2017-03-13\04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153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8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Compression fracture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8434" name="Picture 2" descr="C:\Users\doctor\Pictures\2017-03-13\0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7724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7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MRI showing compression fracture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9458" name="Picture 2" descr="C:\Users\doctor\Pictures\2017-03-13\0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1"/>
            <a:ext cx="8153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6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MRI showing compression fracture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482" name="Picture 2" descr="C:\Users\doctor\Pictures\2017-03-13\0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05800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98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7) IMPACTED FRACTURES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Fractures in which the bone fragments are driven so firmly together that they become interlocked and there is no movement between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doctor\Pictures\2017-03-18\00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617219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7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CLASSIFICATION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7912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ACCORDING TO AETIOLOGY</a:t>
            </a:r>
          </a:p>
          <a:p>
            <a:pPr marL="514350" indent="-514350">
              <a:buAutoNum type="alphaLcParenR"/>
            </a:pPr>
            <a:r>
              <a:rPr lang="en-US" dirty="0" smtClean="0"/>
              <a:t>Fractures caused solely by sudden injury</a:t>
            </a:r>
          </a:p>
          <a:p>
            <a:pPr marL="514350" indent="-514350">
              <a:buAutoNum type="alphaLcParenR"/>
            </a:pPr>
            <a:r>
              <a:rPr lang="en-US" dirty="0" smtClean="0"/>
              <a:t>Flagility fractures</a:t>
            </a:r>
          </a:p>
          <a:p>
            <a:pPr marL="514350" indent="-514350">
              <a:buAutoNum type="alphaLcParenR"/>
            </a:pPr>
            <a:r>
              <a:rPr lang="en-US" dirty="0" smtClean="0"/>
              <a:t>Fatigue fractures</a:t>
            </a:r>
          </a:p>
          <a:p>
            <a:pPr marL="514350" indent="-514350">
              <a:buAutoNum type="alphaLcParenR"/>
            </a:pPr>
            <a:r>
              <a:rPr lang="en-US" dirty="0" smtClean="0"/>
              <a:t>Pathological fracture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2. DEPENDING ON COMMUNICATION WITH SKIN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OR EPITHELIUM</a:t>
            </a:r>
          </a:p>
          <a:p>
            <a:pPr marL="514350" indent="-514350">
              <a:buAutoNum type="alphaLcParenR"/>
            </a:pPr>
            <a:r>
              <a:rPr lang="en-US" dirty="0" smtClean="0"/>
              <a:t>Closed fractures</a:t>
            </a:r>
          </a:p>
          <a:p>
            <a:pPr marL="514350" indent="-514350">
              <a:buAutoNum type="alphaLcParenR"/>
            </a:pPr>
            <a:r>
              <a:rPr lang="en-US" dirty="0" smtClean="0"/>
              <a:t>Open(compound) fractures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00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Impacted fracture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1506" name="Picture 2" descr="C:\Users\doctor\Pictures\2017-03-18\00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7391399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7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Impacted fracture of neck of femur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3554" name="Picture 2" descr="C:\Users\doctor\Pictures\2017-03-18\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70104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14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DISPLACEMENT IN FRACTURES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486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In fractures, the proximal fragment is stationary whereas the distal fragment is mobile(movable)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Displacement of fractures depends on the following: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Force of the trauma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Action of muscles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Effect of gravity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6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TYPES OF DIPLACEMENTS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>
                <a:solidFill>
                  <a:srgbClr val="002060"/>
                </a:solidFill>
              </a:rPr>
              <a:t>Translation/distraction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 It can be anteriorly, posteriorly, laterally or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medially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2) Angulation- </a:t>
            </a:r>
            <a:r>
              <a:rPr lang="en-US" dirty="0" smtClean="0"/>
              <a:t>Caused by bending forces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3) Overlapping- </a:t>
            </a:r>
            <a:r>
              <a:rPr lang="en-US" dirty="0" smtClean="0"/>
              <a:t>occurs in bones sandwiched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between two strong antagonizing muscles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such as the femur.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4) Rotation- </a:t>
            </a:r>
            <a:r>
              <a:rPr lang="en-US" dirty="0" smtClean="0"/>
              <a:t>Caused by twisting forces </a:t>
            </a:r>
          </a:p>
        </p:txBody>
      </p:sp>
    </p:spTree>
    <p:extLst>
      <p:ext uri="{BB962C8B-B14F-4D97-AF65-F5344CB8AC3E}">
        <p14:creationId xmlns:p14="http://schemas.microsoft.com/office/powerpoint/2010/main" val="35890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Fracture displacements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doctor\Pictures\2017-03-18\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2296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7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Displacements </a:t>
            </a:r>
            <a:endParaRPr lang="en-US" dirty="0"/>
          </a:p>
        </p:txBody>
      </p:sp>
      <p:pic>
        <p:nvPicPr>
          <p:cNvPr id="3074" name="Picture 2" descr="C:\Users\doctor\Pictures\2017-03-18\0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543800" cy="556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Translation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doctor\Pictures\2017-03-13\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51816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0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Overlapping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doctor\Pictures\2017-03-18\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0960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27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Angulation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doctor\Pictures\2017-03-13\0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0198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5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Rotation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C:\Users\doctor\Pictures\2017-03-18\011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467600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8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FRACTURES CAUSED SOLELY BY SUDDEN INJURY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They form the largest group</a:t>
            </a:r>
          </a:p>
          <a:p>
            <a:r>
              <a:rPr lang="en-US" dirty="0" smtClean="0"/>
              <a:t>Occur in a bone that was </a:t>
            </a:r>
            <a:r>
              <a:rPr lang="en-US" b="1" dirty="0" smtClean="0"/>
              <a:t>previously healthy</a:t>
            </a:r>
          </a:p>
          <a:p>
            <a:r>
              <a:rPr lang="en-US" dirty="0" smtClean="0"/>
              <a:t>Such fractures may be caused by:</a:t>
            </a:r>
          </a:p>
          <a:p>
            <a:pPr marL="571500" indent="-571500">
              <a:buAutoNum type="romanLcParenBoth"/>
            </a:pPr>
            <a:r>
              <a:rPr lang="en-US" b="1" dirty="0" smtClean="0">
                <a:solidFill>
                  <a:srgbClr val="0070C0"/>
                </a:solidFill>
              </a:rPr>
              <a:t>Direct violence; </a:t>
            </a:r>
            <a:r>
              <a:rPr lang="en-US" dirty="0" smtClean="0"/>
              <a:t>e.g. when a metatarsal bone is fractured by a heavy weight dropped on the foot</a:t>
            </a:r>
          </a:p>
          <a:p>
            <a:pPr marL="571500" indent="-571500">
              <a:buAutoNum type="romanLcParenBoth"/>
            </a:pPr>
            <a:r>
              <a:rPr lang="en-US" b="1" dirty="0" smtClean="0">
                <a:solidFill>
                  <a:srgbClr val="0070C0"/>
                </a:solidFill>
              </a:rPr>
              <a:t>Indirect violence transmitted along the bone; </a:t>
            </a:r>
            <a:r>
              <a:rPr lang="en-US" dirty="0" smtClean="0"/>
              <a:t>e.g. when head of radius is fractured in a fall on outstretched hand, or the clavicle in a fall on the shoulder.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7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FRAGILITY FRACTURES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They are associated with generalized bone weakness resulting from osteoporosis as commonly seen in elderly patients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0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FATIGUE FRACTURES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54864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They occur due to repeated stress.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Commonly seen in athletes and military recruits.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Occur when the rate of micro damage exceeds the rate of repair. 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Majority occur in the metatarsal but may involve other sites such as the fibula, shaft of tibia and neck of femur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6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PATHOLOGICAL FRACTURES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They occur in bones already weakened by disease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fracture is pathological if it is created by a level of force that would not have resulted in a fracture in a healthy bone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Often the bone gives way from trivial violence or spontaneously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5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CLOSED/SIMPLE FRACTURE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It’s a fracture where there is no communication between the site of fracture and the skin or epithelium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2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684</Words>
  <Application>Microsoft Office PowerPoint</Application>
  <PresentationFormat>On-screen Show (4:3)</PresentationFormat>
  <Paragraphs>119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Wingdings</vt:lpstr>
      <vt:lpstr>Office Theme</vt:lpstr>
      <vt:lpstr>TRAUMATOLOGY</vt:lpstr>
      <vt:lpstr>FRACTURES</vt:lpstr>
      <vt:lpstr>DEFINITION</vt:lpstr>
      <vt:lpstr>CLASSIFICATION</vt:lpstr>
      <vt:lpstr>FRACTURES CAUSED SOLELY BY SUDDEN INJURY</vt:lpstr>
      <vt:lpstr>FRAGILITY FRACTURES</vt:lpstr>
      <vt:lpstr>FATIGUE FRACTURES</vt:lpstr>
      <vt:lpstr>PATHOLOGICAL FRACTURES</vt:lpstr>
      <vt:lpstr>CLOSED/SIMPLE FRACTURE</vt:lpstr>
      <vt:lpstr>OPEN/COMPOUND FRACTURE</vt:lpstr>
      <vt:lpstr>PATTERNS OF FRACTURES</vt:lpstr>
      <vt:lpstr>Cont’d </vt:lpstr>
      <vt:lpstr>Transverse fracture</vt:lpstr>
      <vt:lpstr>Transverse fracture of femur</vt:lpstr>
      <vt:lpstr>TRANVERSE FRACTURE OF FEMUR</vt:lpstr>
      <vt:lpstr>Cont’d</vt:lpstr>
      <vt:lpstr>PowerPoint Presentation</vt:lpstr>
      <vt:lpstr>Oblique fracture of femur</vt:lpstr>
      <vt:lpstr>Oblique fracture of tibia</vt:lpstr>
      <vt:lpstr>Cont’d </vt:lpstr>
      <vt:lpstr>Spiral fracture of mid shaft femur</vt:lpstr>
      <vt:lpstr>Spiral fracture</vt:lpstr>
      <vt:lpstr>Spiral fracture of proximal humerus</vt:lpstr>
      <vt:lpstr>Spiral fracture of tibia</vt:lpstr>
      <vt:lpstr>Cont’d </vt:lpstr>
      <vt:lpstr>Comminuted fracture</vt:lpstr>
      <vt:lpstr>Comminuted fracture of tibia</vt:lpstr>
      <vt:lpstr>Comminuted fracture of proximal femur</vt:lpstr>
      <vt:lpstr>Cont’d </vt:lpstr>
      <vt:lpstr>Greenstick fractures of radius and ulna</vt:lpstr>
      <vt:lpstr>Greenstick fractures of radius and ulna</vt:lpstr>
      <vt:lpstr>Greenstick fractures of radius and ulna</vt:lpstr>
      <vt:lpstr>Cont’d </vt:lpstr>
      <vt:lpstr>Compression fracture</vt:lpstr>
      <vt:lpstr>Compression fracture</vt:lpstr>
      <vt:lpstr>MRI showing compression fracture</vt:lpstr>
      <vt:lpstr>MRI showing compression fracture</vt:lpstr>
      <vt:lpstr>Cont’d </vt:lpstr>
      <vt:lpstr>PowerPoint Presentation</vt:lpstr>
      <vt:lpstr>Impacted fracture</vt:lpstr>
      <vt:lpstr>Impacted fracture of neck of femur</vt:lpstr>
      <vt:lpstr>DISPLACEMENT IN FRACTURES</vt:lpstr>
      <vt:lpstr>TYPES OF DIPLACEMENTS</vt:lpstr>
      <vt:lpstr>Fracture displacements </vt:lpstr>
      <vt:lpstr>Displacements </vt:lpstr>
      <vt:lpstr>Translation</vt:lpstr>
      <vt:lpstr>Overlapping </vt:lpstr>
      <vt:lpstr>Angulation </vt:lpstr>
      <vt:lpstr>Rotation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TRAUMATOLOGY</dc:title>
  <dc:creator>doctor</dc:creator>
  <cp:lastModifiedBy>hp</cp:lastModifiedBy>
  <cp:revision>50</cp:revision>
  <dcterms:created xsi:type="dcterms:W3CDTF">2017-03-18T19:24:17Z</dcterms:created>
  <dcterms:modified xsi:type="dcterms:W3CDTF">2023-04-17T18:51:52Z</dcterms:modified>
</cp:coreProperties>
</file>