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114"/>
  </p:notesMasterIdLst>
  <p:sldIdLst>
    <p:sldId id="256" r:id="rId3"/>
    <p:sldId id="396" r:id="rId4"/>
    <p:sldId id="257" r:id="rId5"/>
    <p:sldId id="259" r:id="rId6"/>
    <p:sldId id="258" r:id="rId7"/>
    <p:sldId id="260" r:id="rId8"/>
    <p:sldId id="261" r:id="rId9"/>
    <p:sldId id="263" r:id="rId10"/>
    <p:sldId id="270" r:id="rId11"/>
    <p:sldId id="303" r:id="rId12"/>
    <p:sldId id="264" r:id="rId13"/>
    <p:sldId id="265" r:id="rId14"/>
    <p:sldId id="323" r:id="rId15"/>
    <p:sldId id="324" r:id="rId16"/>
    <p:sldId id="266" r:id="rId17"/>
    <p:sldId id="325" r:id="rId18"/>
    <p:sldId id="304" r:id="rId19"/>
    <p:sldId id="267" r:id="rId20"/>
    <p:sldId id="268" r:id="rId21"/>
    <p:sldId id="385" r:id="rId22"/>
    <p:sldId id="388" r:id="rId23"/>
    <p:sldId id="386" r:id="rId24"/>
    <p:sldId id="390" r:id="rId25"/>
    <p:sldId id="394" r:id="rId26"/>
    <p:sldId id="391" r:id="rId27"/>
    <p:sldId id="392" r:id="rId28"/>
    <p:sldId id="393" r:id="rId29"/>
    <p:sldId id="387" r:id="rId30"/>
    <p:sldId id="389" r:id="rId31"/>
    <p:sldId id="277" r:id="rId32"/>
    <p:sldId id="278" r:id="rId33"/>
    <p:sldId id="279" r:id="rId34"/>
    <p:sldId id="280" r:id="rId35"/>
    <p:sldId id="281" r:id="rId36"/>
    <p:sldId id="275" r:id="rId37"/>
    <p:sldId id="379" r:id="rId38"/>
    <p:sldId id="380" r:id="rId39"/>
    <p:sldId id="381" r:id="rId40"/>
    <p:sldId id="378" r:id="rId41"/>
    <p:sldId id="382" r:id="rId42"/>
    <p:sldId id="383" r:id="rId43"/>
    <p:sldId id="384" r:id="rId44"/>
    <p:sldId id="289" r:id="rId45"/>
    <p:sldId id="292" r:id="rId46"/>
    <p:sldId id="293" r:id="rId47"/>
    <p:sldId id="294" r:id="rId48"/>
    <p:sldId id="295" r:id="rId49"/>
    <p:sldId id="296" r:id="rId50"/>
    <p:sldId id="297" r:id="rId51"/>
    <p:sldId id="298" r:id="rId52"/>
    <p:sldId id="299" r:id="rId53"/>
    <p:sldId id="300" r:id="rId54"/>
    <p:sldId id="284" r:id="rId55"/>
    <p:sldId id="286" r:id="rId56"/>
    <p:sldId id="305" r:id="rId57"/>
    <p:sldId id="307" r:id="rId58"/>
    <p:sldId id="308" r:id="rId59"/>
    <p:sldId id="309" r:id="rId60"/>
    <p:sldId id="310" r:id="rId61"/>
    <p:sldId id="311" r:id="rId62"/>
    <p:sldId id="312" r:id="rId63"/>
    <p:sldId id="313" r:id="rId64"/>
    <p:sldId id="322" r:id="rId65"/>
    <p:sldId id="333" r:id="rId66"/>
    <p:sldId id="334" r:id="rId67"/>
    <p:sldId id="335" r:id="rId68"/>
    <p:sldId id="336" r:id="rId69"/>
    <p:sldId id="337" r:id="rId70"/>
    <p:sldId id="338" r:id="rId71"/>
    <p:sldId id="339" r:id="rId72"/>
    <p:sldId id="340" r:id="rId73"/>
    <p:sldId id="341" r:id="rId74"/>
    <p:sldId id="345" r:id="rId75"/>
    <p:sldId id="346" r:id="rId76"/>
    <p:sldId id="343" r:id="rId77"/>
    <p:sldId id="342" r:id="rId78"/>
    <p:sldId id="315" r:id="rId79"/>
    <p:sldId id="316" r:id="rId80"/>
    <p:sldId id="363" r:id="rId81"/>
    <p:sldId id="354" r:id="rId82"/>
    <p:sldId id="347" r:id="rId83"/>
    <p:sldId id="350" r:id="rId84"/>
    <p:sldId id="353" r:id="rId85"/>
    <p:sldId id="351" r:id="rId86"/>
    <p:sldId id="352" r:id="rId87"/>
    <p:sldId id="317" r:id="rId88"/>
    <p:sldId id="362" r:id="rId89"/>
    <p:sldId id="321" r:id="rId90"/>
    <p:sldId id="329" r:id="rId91"/>
    <p:sldId id="348" r:id="rId92"/>
    <p:sldId id="395" r:id="rId93"/>
    <p:sldId id="330" r:id="rId94"/>
    <p:sldId id="331" r:id="rId95"/>
    <p:sldId id="318" r:id="rId96"/>
    <p:sldId id="364" r:id="rId97"/>
    <p:sldId id="365" r:id="rId98"/>
    <p:sldId id="366" r:id="rId99"/>
    <p:sldId id="367" r:id="rId100"/>
    <p:sldId id="368" r:id="rId101"/>
    <p:sldId id="369" r:id="rId102"/>
    <p:sldId id="370" r:id="rId103"/>
    <p:sldId id="371" r:id="rId104"/>
    <p:sldId id="373" r:id="rId105"/>
    <p:sldId id="319" r:id="rId106"/>
    <p:sldId id="320" r:id="rId107"/>
    <p:sldId id="355" r:id="rId108"/>
    <p:sldId id="359" r:id="rId109"/>
    <p:sldId id="357" r:id="rId110"/>
    <p:sldId id="361" r:id="rId111"/>
    <p:sldId id="358" r:id="rId112"/>
    <p:sldId id="326"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524" autoAdjust="0"/>
  </p:normalViewPr>
  <p:slideViewPr>
    <p:cSldViewPr>
      <p:cViewPr varScale="1">
        <p:scale>
          <a:sx n="69" d="100"/>
          <a:sy n="69" d="100"/>
        </p:scale>
        <p:origin x="-906" y="-108"/>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FE29D-8568-4595-AB48-24DCE5FA3793}" type="datetimeFigureOut">
              <a:rPr lang="en-GB" smtClean="0"/>
              <a:pPr/>
              <a:t>28/01/2018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FF8F3F-C5C5-4680-9349-2B2DD0E54468}" type="slidenum">
              <a:rPr lang="en-GB" smtClean="0"/>
              <a:pPr/>
              <a:t>‹#›</a:t>
            </a:fld>
            <a:endParaRPr lang="en-GB"/>
          </a:p>
        </p:txBody>
      </p:sp>
    </p:spTree>
    <p:extLst>
      <p:ext uri="{BB962C8B-B14F-4D97-AF65-F5344CB8AC3E}">
        <p14:creationId xmlns:p14="http://schemas.microsoft.com/office/powerpoint/2010/main" val="3519854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latin typeface="Times New Roman" pitchFamily="18" charset="0"/>
                <a:cs typeface="Times New Roman" pitchFamily="18" charset="0"/>
              </a:rPr>
              <a:t>Triage is an advanced skill that requires  training to be able to classify different illnesses and injuries to ensure that patients most in need of care promptly receive it.</a:t>
            </a:r>
            <a:endParaRPr lang="en-GB" dirty="0"/>
          </a:p>
        </p:txBody>
      </p:sp>
      <p:sp>
        <p:nvSpPr>
          <p:cNvPr id="4" name="Slide Number Placeholder 3"/>
          <p:cNvSpPr>
            <a:spLocks noGrp="1"/>
          </p:cNvSpPr>
          <p:nvPr>
            <p:ph type="sldNum" sz="quarter" idx="10"/>
          </p:nvPr>
        </p:nvSpPr>
        <p:spPr/>
        <p:txBody>
          <a:bodyPr/>
          <a:lstStyle/>
          <a:p>
            <a:fld id="{34FF8F3F-C5C5-4680-9349-2B2DD0E54468}" type="slidenum">
              <a:rPr lang="en-GB" smtClean="0"/>
              <a:pPr/>
              <a:t>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Upper airway obstruction has a number of causes</a:t>
            </a:r>
            <a:endParaRPr lang="en-GB" dirty="0"/>
          </a:p>
        </p:txBody>
      </p:sp>
      <p:sp>
        <p:nvSpPr>
          <p:cNvPr id="4" name="Slide Number Placeholder 3"/>
          <p:cNvSpPr>
            <a:spLocks noGrp="1"/>
          </p:cNvSpPr>
          <p:nvPr>
            <p:ph type="sldNum" sz="quarter" idx="10"/>
          </p:nvPr>
        </p:nvSpPr>
        <p:spPr/>
        <p:txBody>
          <a:bodyPr/>
          <a:lstStyle/>
          <a:p>
            <a:fld id="{34FF8F3F-C5C5-4680-9349-2B2DD0E54468}" type="slidenum">
              <a:rPr lang="en-GB" smtClean="0"/>
              <a:pPr/>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a:p>
            <a:r>
              <a:rPr lang="en-GB" dirty="0" smtClean="0"/>
              <a:t>submersion in cold water. This is possible because of a decrease</a:t>
            </a:r>
          </a:p>
          <a:p>
            <a:r>
              <a:rPr lang="en-GB" dirty="0" smtClean="0"/>
              <a:t>in metabolic demands or the diving reflex.</a:t>
            </a:r>
            <a:endParaRPr lang="en-GB" dirty="0"/>
          </a:p>
        </p:txBody>
      </p:sp>
      <p:sp>
        <p:nvSpPr>
          <p:cNvPr id="4" name="Slide Number Placeholder 3"/>
          <p:cNvSpPr>
            <a:spLocks noGrp="1"/>
          </p:cNvSpPr>
          <p:nvPr>
            <p:ph type="sldNum" sz="quarter" idx="10"/>
          </p:nvPr>
        </p:nvSpPr>
        <p:spPr/>
        <p:txBody>
          <a:bodyPr/>
          <a:lstStyle/>
          <a:p>
            <a:fld id="{34FF8F3F-C5C5-4680-9349-2B2DD0E54468}" type="slidenum">
              <a:rPr lang="en-GB" smtClean="0"/>
              <a:pPr/>
              <a:t>56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3FDF7F44-48A3-4E63-94E2-8E8460CA6F34}"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31A827-A7B7-4CD6-9EFD-4DB6D1A0F13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6171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CD51D4F-C129-47FF-97EF-200E9372DC9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123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25D200-83CA-42D6-BAFE-912216EEDF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7151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17E7ACE-1418-4FFB-BCB6-BC257F18621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4321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3D1EA5D-4E78-4FEA-A733-DC5D8289EC2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48946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E76952D-2201-4D79-B6EA-E69F636D3BE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0201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00B050B-899F-4593-A64E-D200EFE5E4A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44034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D6F7968-9055-4450-B55F-BE2B6B305FD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8612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79879FE-FC66-48E5-AAAC-CF4C6F9C75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132952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BA7FF6-EAE4-4694-BB25-9CC228FAB52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54047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D83541A-D6BC-4F2A-96EB-3075D40545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0880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FDF7F44-48A3-4E63-94E2-8E8460CA6F34}"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3FDF7F44-48A3-4E63-94E2-8E8460CA6F34}"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FDF7F44-48A3-4E63-94E2-8E8460CA6F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B5F0E2F-81E5-4249-A123-380585DE1AB6}" type="datetimeFigureOut">
              <a:rPr lang="en-GB" smtClean="0"/>
              <a:pPr/>
              <a:t>28/01/2018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FDF7F44-48A3-4E63-94E2-8E8460CA6F34}"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B5F0E2F-81E5-4249-A123-380585DE1AB6}" type="datetimeFigureOut">
              <a:rPr lang="en-GB" smtClean="0"/>
              <a:pPr/>
              <a:t>28/01/2018</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FDF7F44-48A3-4E63-94E2-8E8460CA6F34}"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Times New Roman"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Times New Roman"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Times New Roman" charset="0"/>
              </a:defRPr>
            </a:lvl1pPr>
          </a:lstStyle>
          <a:p>
            <a:pPr fontAlgn="base">
              <a:spcBef>
                <a:spcPct val="0"/>
              </a:spcBef>
              <a:spcAft>
                <a:spcPct val="0"/>
              </a:spcAft>
              <a:defRPr/>
            </a:pPr>
            <a:fld id="{859A9E90-BF68-4035-999D-4880A257E8A1}"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48684901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TRAUMA AND EMERGENCY</a:t>
            </a:r>
            <a:endParaRPr lang="en-GB" b="1" dirty="0"/>
          </a:p>
        </p:txBody>
      </p:sp>
      <p:sp>
        <p:nvSpPr>
          <p:cNvPr id="3" name="Subtitle 2"/>
          <p:cNvSpPr>
            <a:spLocks noGrp="1"/>
          </p:cNvSpPr>
          <p:nvPr>
            <p:ph type="subTitle" idx="1"/>
          </p:nvPr>
        </p:nvSpPr>
        <p:spPr/>
        <p:txBody>
          <a:bodyPr>
            <a:normAutofit/>
          </a:bodyPr>
          <a:lstStyle/>
          <a:p>
            <a:r>
              <a:rPr lang="en-GB" dirty="0" smtClean="0"/>
              <a:t>Principles </a:t>
            </a:r>
            <a:r>
              <a:rPr lang="en-GB" dirty="0"/>
              <a:t>and practices of first </a:t>
            </a:r>
            <a:r>
              <a:rPr lang="en-GB" dirty="0" smtClean="0"/>
              <a:t>aid</a:t>
            </a:r>
          </a:p>
          <a:p>
            <a:r>
              <a:rPr lang="en-GB" b="1" dirty="0" smtClean="0"/>
              <a:t>Phelix Ogadah. BScN. UEAB</a:t>
            </a:r>
            <a:endParaRPr lang="en-GB"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algn="just"/>
            <a:r>
              <a:rPr lang="en-GB" b="1" dirty="0" smtClean="0">
                <a:latin typeface="Times New Roman" pitchFamily="18" charset="0"/>
                <a:cs typeface="Times New Roman" pitchFamily="18" charset="0"/>
              </a:rPr>
              <a:t>Resuscitation-</a:t>
            </a:r>
            <a:r>
              <a:rPr lang="en-GB" dirty="0" smtClean="0">
                <a:latin typeface="Times New Roman" pitchFamily="18" charset="0"/>
                <a:cs typeface="Times New Roman" pitchFamily="18" charset="0"/>
              </a:rPr>
              <a:t>An act of restoring one to a stable health status from unconsciousness or from the brink of death</a:t>
            </a:r>
          </a:p>
          <a:p>
            <a:pPr marL="0" indent="0" algn="just">
              <a:buNone/>
            </a:pPr>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Disaster-</a:t>
            </a:r>
            <a:r>
              <a:rPr lang="en-US" dirty="0" smtClean="0">
                <a:latin typeface="Times New Roman" panose="02020603050405020304" pitchFamily="18" charset="0"/>
                <a:cs typeface="Times New Roman" panose="02020603050405020304" pitchFamily="18" charset="0"/>
              </a:rPr>
              <a:t> Sudden serious event or situation with a negative impact on health and life of the people, overwhelming the ability of the local system to cope, requiring immediate action.</a:t>
            </a:r>
            <a:endParaRPr lang="en-GB" b="1" dirty="0" smtClean="0">
              <a:latin typeface="Times New Roman" panose="02020603050405020304" pitchFamily="18" charset="0"/>
              <a:cs typeface="Times New Roman" panose="02020603050405020304" pitchFamily="18" charset="0"/>
            </a:endParaRPr>
          </a:p>
          <a:p>
            <a:endParaRPr lang="en-GB"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normAutofit/>
          </a:bodyPr>
          <a:lstStyle/>
          <a:p>
            <a:r>
              <a:rPr lang="en-US" altLang="en-US" sz="4400" dirty="0">
                <a:solidFill>
                  <a:srgbClr val="04617B"/>
                </a:solidFill>
                <a:effectLst/>
                <a:latin typeface="Calibri"/>
              </a:rPr>
              <a:t>Clinical manifestations</a:t>
            </a:r>
            <a:endParaRPr lang="en-US" sz="4400" dirty="0"/>
          </a:p>
        </p:txBody>
      </p:sp>
      <p:sp>
        <p:nvSpPr>
          <p:cNvPr id="3" name="Content Placeholder 2"/>
          <p:cNvSpPr>
            <a:spLocks noGrp="1"/>
          </p:cNvSpPr>
          <p:nvPr>
            <p:ph idx="1"/>
          </p:nvPr>
        </p:nvSpPr>
        <p:spPr/>
        <p:txBody>
          <a:bodyPr>
            <a:normAutofit fontScale="92500"/>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sz="2600" dirty="0">
                <a:solidFill>
                  <a:prstClr val="black"/>
                </a:solidFill>
                <a:latin typeface="Constantia"/>
              </a:rPr>
              <a:t>A superficial burn destroys the epidermis, and appears red and dry. Pain is due to damage to the cutaneous nerve endings.</a:t>
            </a:r>
          </a:p>
          <a:p>
            <a:pPr marL="273050" lvl="0" indent="-273050" fontAlgn="base">
              <a:spcBef>
                <a:spcPct val="20000"/>
              </a:spcBef>
              <a:spcAft>
                <a:spcPct val="0"/>
              </a:spcAft>
              <a:buClr>
                <a:srgbClr val="0BD0D9"/>
              </a:buClr>
              <a:buSzPct val="95000"/>
              <a:buFont typeface="Wingdings 2" pitchFamily="18" charset="2"/>
              <a:buChar char=""/>
            </a:pPr>
            <a:r>
              <a:rPr lang="en-US" altLang="en-US" sz="2600" dirty="0">
                <a:solidFill>
                  <a:prstClr val="black"/>
                </a:solidFill>
                <a:latin typeface="Constantia"/>
              </a:rPr>
              <a:t>A partial thickness burn destroys the epidermis and part of the dermis and appears red and blistered. It causes pain due to the exposure of the nerve endings to the air</a:t>
            </a:r>
            <a:r>
              <a:rPr lang="en-US" altLang="en-US" sz="2600" dirty="0" smtClean="0">
                <a:solidFill>
                  <a:prstClr val="black"/>
                </a:solidFill>
                <a:latin typeface="Constantia"/>
              </a:rPr>
              <a:t>.</a:t>
            </a:r>
          </a:p>
          <a:p>
            <a:pPr marL="273050" lvl="0" indent="-273050" fontAlgn="base">
              <a:spcBef>
                <a:spcPct val="20000"/>
              </a:spcBef>
              <a:spcAft>
                <a:spcPct val="0"/>
              </a:spcAft>
              <a:buClr>
                <a:srgbClr val="0BD0D9"/>
              </a:buClr>
              <a:buSzPct val="95000"/>
              <a:buFont typeface="Wingdings 2" pitchFamily="18" charset="2"/>
              <a:buChar char=""/>
            </a:pPr>
            <a:r>
              <a:rPr lang="en-US" altLang="en-US" sz="2600" dirty="0">
                <a:solidFill>
                  <a:prstClr val="black"/>
                </a:solidFill>
                <a:latin typeface="Constantia"/>
              </a:rPr>
              <a:t>A full thickness burn destroys the dermis and may be extended to the subcutaneous tissue, muscle or bone. the skin may appear </a:t>
            </a:r>
            <a:r>
              <a:rPr lang="en-US" altLang="en-US" sz="2600" dirty="0" smtClean="0">
                <a:solidFill>
                  <a:prstClr val="black"/>
                </a:solidFill>
                <a:latin typeface="Constantia"/>
              </a:rPr>
              <a:t>white, </a:t>
            </a:r>
            <a:r>
              <a:rPr lang="en-US" altLang="en-US" sz="2600" dirty="0" err="1" smtClean="0">
                <a:solidFill>
                  <a:prstClr val="black"/>
                </a:solidFill>
                <a:latin typeface="Constantia"/>
              </a:rPr>
              <a:t>brown,or</a:t>
            </a:r>
            <a:r>
              <a:rPr lang="en-US" altLang="en-US" sz="2600" dirty="0" smtClean="0">
                <a:solidFill>
                  <a:prstClr val="black"/>
                </a:solidFill>
                <a:latin typeface="Constantia"/>
              </a:rPr>
              <a:t> </a:t>
            </a:r>
            <a:r>
              <a:rPr lang="en-US" altLang="en-US" sz="2600" dirty="0">
                <a:solidFill>
                  <a:prstClr val="black"/>
                </a:solidFill>
                <a:latin typeface="Constantia"/>
              </a:rPr>
              <a:t>black and leathery. Often there is no pain present as the nerve endings have been destroyed.</a:t>
            </a:r>
          </a:p>
          <a:p>
            <a:pPr marL="273050" lvl="0" indent="-273050" fontAlgn="base">
              <a:spcBef>
                <a:spcPct val="20000"/>
              </a:spcBef>
              <a:spcAft>
                <a:spcPct val="0"/>
              </a:spcAft>
              <a:buClr>
                <a:srgbClr val="0BD0D9"/>
              </a:buClr>
              <a:buSzPct val="95000"/>
              <a:buFont typeface="Wingdings 2" pitchFamily="18" charset="2"/>
              <a:buChar char=""/>
            </a:pPr>
            <a:endParaRPr lang="en-US" altLang="en-US" sz="2600" dirty="0">
              <a:solidFill>
                <a:prstClr val="black"/>
              </a:solidFill>
              <a:latin typeface="Constantia"/>
            </a:endParaRPr>
          </a:p>
          <a:p>
            <a:pPr marL="82296" indent="0">
              <a:buNone/>
            </a:pPr>
            <a:endParaRPr lang="en-US" dirty="0"/>
          </a:p>
        </p:txBody>
      </p:sp>
    </p:spTree>
    <p:extLst>
      <p:ext uri="{BB962C8B-B14F-4D97-AF65-F5344CB8AC3E}">
        <p14:creationId xmlns:p14="http://schemas.microsoft.com/office/powerpoint/2010/main" val="12948942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600" b="1" dirty="0" smtClean="0">
                <a:solidFill>
                  <a:prstClr val="black"/>
                </a:solidFill>
                <a:effectLst/>
                <a:latin typeface="Constantia"/>
                <a:ea typeface="+mn-ea"/>
                <a:cs typeface="+mn-cs"/>
              </a:rPr>
              <a:t>Phases </a:t>
            </a:r>
            <a:r>
              <a:rPr lang="en-US" altLang="en-US" sz="2600" b="1" dirty="0">
                <a:solidFill>
                  <a:prstClr val="black"/>
                </a:solidFill>
                <a:effectLst/>
                <a:latin typeface="Constantia"/>
                <a:ea typeface="+mn-ea"/>
                <a:cs typeface="+mn-cs"/>
              </a:rPr>
              <a:t>of burn care</a:t>
            </a:r>
            <a:endParaRPr lang="en-US" sz="4400" dirty="0"/>
          </a:p>
        </p:txBody>
      </p:sp>
      <p:sp>
        <p:nvSpPr>
          <p:cNvPr id="4" name="Content Placeholder 3"/>
          <p:cNvSpPr>
            <a:spLocks noGrp="1"/>
          </p:cNvSpPr>
          <p:nvPr>
            <p:ph idx="1"/>
          </p:nvPr>
        </p:nvSpPr>
        <p:spPr/>
        <p:txBody>
          <a:bodyPr>
            <a:normAutofit/>
          </a:bodyPr>
          <a:lstStyle/>
          <a:p>
            <a:pPr marL="273050" lvl="0" indent="-273050" fontAlgn="base">
              <a:spcBef>
                <a:spcPct val="20000"/>
              </a:spcBef>
              <a:spcAft>
                <a:spcPct val="0"/>
              </a:spcAft>
              <a:buClr>
                <a:srgbClr val="0BD0D9"/>
              </a:buClr>
              <a:buSzPct val="95000"/>
              <a:buFont typeface="Wingdings" pitchFamily="2" charset="2"/>
              <a:buChar char="Ø"/>
            </a:pPr>
            <a:r>
              <a:rPr lang="en-US" altLang="en-US" u="sng" dirty="0" smtClean="0">
                <a:solidFill>
                  <a:prstClr val="black"/>
                </a:solidFill>
                <a:latin typeface="Constantia"/>
                <a:ea typeface="+mj-ea"/>
                <a:cs typeface="+mj-cs"/>
              </a:rPr>
              <a:t>Emergent/immediate resuscitative</a:t>
            </a:r>
            <a:endParaRPr lang="en-US" altLang="en-US" u="sng" dirty="0" smtClean="0">
              <a:solidFill>
                <a:prstClr val="black"/>
              </a:solidFill>
              <a:latin typeface="Constantia"/>
            </a:endParaRPr>
          </a:p>
          <a:p>
            <a:pPr marL="457200" indent="-457200" fontAlgn="base">
              <a:spcBef>
                <a:spcPct val="20000"/>
              </a:spcBef>
              <a:spcAft>
                <a:spcPct val="0"/>
              </a:spcAft>
              <a:buClr>
                <a:srgbClr val="0BD0D9"/>
              </a:buClr>
              <a:buSzPct val="95000"/>
            </a:pPr>
            <a:r>
              <a:rPr lang="en-US" altLang="en-US" dirty="0">
                <a:solidFill>
                  <a:prstClr val="black"/>
                </a:solidFill>
                <a:latin typeface="Constantia"/>
              </a:rPr>
              <a:t>T</a:t>
            </a:r>
            <a:r>
              <a:rPr lang="en-US" altLang="en-US" dirty="0" smtClean="0">
                <a:solidFill>
                  <a:prstClr val="black"/>
                </a:solidFill>
                <a:latin typeface="Constantia"/>
              </a:rPr>
              <a:t>his </a:t>
            </a:r>
            <a:r>
              <a:rPr lang="en-US" altLang="en-US" dirty="0">
                <a:solidFill>
                  <a:prstClr val="black"/>
                </a:solidFill>
                <a:latin typeface="Constantia"/>
              </a:rPr>
              <a:t>is from onset of injury to completion of fluid </a:t>
            </a:r>
            <a:r>
              <a:rPr lang="en-US" altLang="en-US" dirty="0" smtClean="0">
                <a:solidFill>
                  <a:prstClr val="black"/>
                </a:solidFill>
                <a:latin typeface="Constantia"/>
              </a:rPr>
              <a:t>resuscitation.</a:t>
            </a:r>
          </a:p>
          <a:p>
            <a:pPr marL="457200" indent="-457200" fontAlgn="base">
              <a:spcBef>
                <a:spcPct val="20000"/>
              </a:spcBef>
              <a:spcAft>
                <a:spcPct val="0"/>
              </a:spcAft>
              <a:buClr>
                <a:srgbClr val="0BD0D9"/>
              </a:buClr>
              <a:buSzPct val="95000"/>
            </a:pPr>
            <a:r>
              <a:rPr lang="en-US" altLang="en-US" dirty="0" smtClean="0">
                <a:solidFill>
                  <a:prstClr val="black"/>
                </a:solidFill>
                <a:latin typeface="Constantia"/>
              </a:rPr>
              <a:t>Priority </a:t>
            </a:r>
            <a:r>
              <a:rPr lang="en-US" altLang="en-US" dirty="0">
                <a:solidFill>
                  <a:prstClr val="black"/>
                </a:solidFill>
                <a:latin typeface="Constantia"/>
              </a:rPr>
              <a:t>activities here include, first aid, prevention of shock, prevention of respiratory distress, detection and treatment of concomitant injury wound assessment and initial care.</a:t>
            </a:r>
          </a:p>
          <a:p>
            <a:endParaRPr lang="en-US" dirty="0"/>
          </a:p>
        </p:txBody>
      </p:sp>
    </p:spTree>
    <p:extLst>
      <p:ext uri="{BB962C8B-B14F-4D97-AF65-F5344CB8AC3E}">
        <p14:creationId xmlns:p14="http://schemas.microsoft.com/office/powerpoint/2010/main" val="420164004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solidFill>
                  <a:srgbClr val="04617B"/>
                </a:solidFill>
                <a:effectLst/>
                <a:latin typeface="Calibri"/>
              </a:rPr>
              <a:t>Phases of burn care</a:t>
            </a:r>
            <a:endParaRPr lang="en-US" sz="4400" dirty="0"/>
          </a:p>
        </p:txBody>
      </p:sp>
      <p:sp>
        <p:nvSpPr>
          <p:cNvPr id="3" name="Content Placeholder 2"/>
          <p:cNvSpPr>
            <a:spLocks noGrp="1"/>
          </p:cNvSpPr>
          <p:nvPr>
            <p:ph idx="1"/>
          </p:nvPr>
        </p:nvSpPr>
        <p:spPr/>
        <p:txBody>
          <a:bodyPr>
            <a:normAutofit lnSpcReduction="10000"/>
          </a:bodyPr>
          <a:lstStyle/>
          <a:p>
            <a:pPr marL="273050" lvl="0" indent="-273050" fontAlgn="base">
              <a:spcBef>
                <a:spcPct val="20000"/>
              </a:spcBef>
              <a:spcAft>
                <a:spcPct val="0"/>
              </a:spcAft>
              <a:buClr>
                <a:srgbClr val="0BD0D9"/>
              </a:buClr>
              <a:buSzPct val="95000"/>
              <a:buFont typeface="Wingdings" pitchFamily="2" charset="2"/>
              <a:buChar char="Ø"/>
            </a:pPr>
            <a:r>
              <a:rPr lang="en-US" altLang="en-US" sz="2600" u="sng" dirty="0">
                <a:solidFill>
                  <a:prstClr val="black"/>
                </a:solidFill>
                <a:latin typeface="Constantia"/>
              </a:rPr>
              <a:t>Acute phase</a:t>
            </a:r>
            <a:r>
              <a:rPr lang="en-US" altLang="en-US" sz="2600" dirty="0">
                <a:solidFill>
                  <a:prstClr val="black"/>
                </a:solidFill>
                <a:latin typeface="Constantia"/>
              </a:rPr>
              <a:t>: from beginning of diuresis to near completion of wound closure. it entails wound care and closure, prevention or treatment of complications including infections and nutritional support.</a:t>
            </a:r>
          </a:p>
          <a:p>
            <a:pPr marL="273050" lvl="0" indent="-273050" fontAlgn="base">
              <a:spcBef>
                <a:spcPct val="20000"/>
              </a:spcBef>
              <a:spcAft>
                <a:spcPct val="0"/>
              </a:spcAft>
              <a:buClr>
                <a:srgbClr val="0BD0D9"/>
              </a:buClr>
              <a:buSzPct val="95000"/>
              <a:buFont typeface="Wingdings" pitchFamily="2" charset="2"/>
              <a:buChar char="Ø"/>
            </a:pPr>
            <a:r>
              <a:rPr lang="en-US" altLang="en-US" sz="2600" u="sng" dirty="0">
                <a:solidFill>
                  <a:prstClr val="black"/>
                </a:solidFill>
                <a:latin typeface="Constantia"/>
              </a:rPr>
              <a:t>Rehabilitation: </a:t>
            </a:r>
            <a:r>
              <a:rPr lang="en-US" altLang="en-US" sz="2600" dirty="0">
                <a:solidFill>
                  <a:prstClr val="black"/>
                </a:solidFill>
                <a:latin typeface="Constantia"/>
              </a:rPr>
              <a:t>from major wound closure to return to individuals optimal level of physical and psychosocial adjustment. Prevention of scars and </a:t>
            </a:r>
            <a:r>
              <a:rPr lang="en-US" altLang="en-US" sz="2600" dirty="0" smtClean="0">
                <a:solidFill>
                  <a:prstClr val="black"/>
                </a:solidFill>
                <a:latin typeface="Constantia"/>
              </a:rPr>
              <a:t>contracture, physical, occupational and </a:t>
            </a:r>
            <a:r>
              <a:rPr lang="en-US" altLang="en-US" sz="2600" dirty="0">
                <a:solidFill>
                  <a:prstClr val="black"/>
                </a:solidFill>
                <a:latin typeface="Constantia"/>
              </a:rPr>
              <a:t>vocational rehabilitation, functional and cosmetic reconstruction and psychosocial counseling</a:t>
            </a:r>
          </a:p>
          <a:p>
            <a:pPr marL="82296" indent="0">
              <a:buNone/>
            </a:pPr>
            <a:endParaRPr lang="en-US" dirty="0"/>
          </a:p>
        </p:txBody>
      </p:sp>
    </p:spTree>
    <p:extLst>
      <p:ext uri="{BB962C8B-B14F-4D97-AF65-F5344CB8AC3E}">
        <p14:creationId xmlns:p14="http://schemas.microsoft.com/office/powerpoint/2010/main" val="17645808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400" dirty="0" smtClean="0">
                <a:solidFill>
                  <a:srgbClr val="04617B"/>
                </a:solidFill>
                <a:effectLst/>
                <a:latin typeface="Calibri"/>
              </a:rPr>
              <a:t>Emergency Burns Management</a:t>
            </a:r>
            <a:endParaRPr lang="en-US" sz="4400" dirty="0"/>
          </a:p>
        </p:txBody>
      </p:sp>
      <p:sp>
        <p:nvSpPr>
          <p:cNvPr id="3" name="Content Placeholder 2"/>
          <p:cNvSpPr>
            <a:spLocks noGrp="1"/>
          </p:cNvSpPr>
          <p:nvPr>
            <p:ph idx="1"/>
          </p:nvPr>
        </p:nvSpPr>
        <p:spPr/>
        <p:txBody>
          <a:bodyPr>
            <a:normAutofit fontScale="92500" lnSpcReduction="20000"/>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b="1" dirty="0">
                <a:solidFill>
                  <a:prstClr val="black"/>
                </a:solidFill>
                <a:latin typeface="Constantia"/>
              </a:rPr>
              <a:t>Aims are; </a:t>
            </a:r>
            <a:endParaRPr lang="en-US" altLang="en-US" b="1" dirty="0" smtClean="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dirty="0" smtClean="0">
                <a:solidFill>
                  <a:prstClr val="black"/>
                </a:solidFill>
                <a:latin typeface="Constantia"/>
              </a:rPr>
              <a:t>to </a:t>
            </a:r>
            <a:r>
              <a:rPr lang="en-US" altLang="en-US" dirty="0">
                <a:solidFill>
                  <a:prstClr val="black"/>
                </a:solidFill>
                <a:latin typeface="Constantia"/>
              </a:rPr>
              <a:t>save lives</a:t>
            </a:r>
            <a:r>
              <a:rPr lang="en-US" altLang="en-US" dirty="0" smtClean="0">
                <a:solidFill>
                  <a:prstClr val="black"/>
                </a:solidFill>
                <a:latin typeface="Constantia"/>
              </a:rPr>
              <a:t>, minimize </a:t>
            </a:r>
            <a:r>
              <a:rPr lang="en-US" altLang="en-US" dirty="0">
                <a:solidFill>
                  <a:prstClr val="black"/>
                </a:solidFill>
                <a:latin typeface="Constantia"/>
              </a:rPr>
              <a:t>disabilities and prepare patient for definitive care.</a:t>
            </a: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First priority is to secure and protect the airway. </a:t>
            </a: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inhalation injury is suspected for patients with history of facial burns and exposure to closed room fires, risk  of carbon monoxide poisoning is increased thus patient should be intubated.100%  oxygen is administered.</a:t>
            </a:r>
          </a:p>
          <a:p>
            <a:endParaRPr lang="en-US" dirty="0"/>
          </a:p>
        </p:txBody>
      </p:sp>
    </p:spTree>
    <p:extLst>
      <p:ext uri="{BB962C8B-B14F-4D97-AF65-F5344CB8AC3E}">
        <p14:creationId xmlns:p14="http://schemas.microsoft.com/office/powerpoint/2010/main" val="191984506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10.Unconsciousness</a:t>
            </a:r>
            <a:r>
              <a:rPr lang="en-GB" dirty="0"/>
              <a:t/>
            </a:r>
            <a:br>
              <a:rPr lang="en-GB"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61182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11.Foreign </a:t>
            </a:r>
            <a:r>
              <a:rPr lang="en-GB" dirty="0"/>
              <a:t>bodies</a:t>
            </a:r>
            <a:br>
              <a:rPr lang="en-GB" dirty="0"/>
            </a:br>
            <a:endParaRPr lang="en-US" dirty="0"/>
          </a:p>
        </p:txBody>
      </p:sp>
      <p:sp>
        <p:nvSpPr>
          <p:cNvPr id="3" name="Content Placeholder 2"/>
          <p:cNvSpPr>
            <a:spLocks noGrp="1"/>
          </p:cNvSpPr>
          <p:nvPr>
            <p:ph idx="1"/>
          </p:nvPr>
        </p:nvSpPr>
        <p:spPr/>
        <p:txBody>
          <a:bodyPr/>
          <a:lstStyle/>
          <a:p>
            <a:r>
              <a:rPr lang="en-US" dirty="0" smtClean="0"/>
              <a:t>in, ears</a:t>
            </a:r>
          </a:p>
          <a:p>
            <a:r>
              <a:rPr lang="en-US" dirty="0" smtClean="0"/>
              <a:t>Eyes</a:t>
            </a:r>
          </a:p>
          <a:p>
            <a:r>
              <a:rPr lang="en-US" dirty="0" smtClean="0"/>
              <a:t>Nose</a:t>
            </a:r>
          </a:p>
          <a:p>
            <a:r>
              <a:rPr lang="en-US" dirty="0" smtClean="0"/>
              <a:t>Private organs</a:t>
            </a:r>
          </a:p>
          <a:p>
            <a:r>
              <a:rPr lang="en-US" dirty="0" smtClean="0"/>
              <a:t>Throat (fish bone)</a:t>
            </a:r>
          </a:p>
          <a:p>
            <a:endParaRPr lang="en-US" dirty="0" smtClean="0"/>
          </a:p>
        </p:txBody>
      </p:sp>
    </p:spTree>
    <p:extLst>
      <p:ext uri="{BB962C8B-B14F-4D97-AF65-F5344CB8AC3E}">
        <p14:creationId xmlns:p14="http://schemas.microsoft.com/office/powerpoint/2010/main" val="28765089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defRPr/>
            </a:pPr>
            <a:r>
              <a:rPr lang="en-US" dirty="0" smtClean="0"/>
              <a:t> </a:t>
            </a:r>
            <a:r>
              <a:rPr lang="en-US" sz="4100" dirty="0">
                <a:solidFill>
                  <a:srgbClr val="000099"/>
                </a:solidFill>
                <a:effectLst>
                  <a:outerShdw blurRad="38100" dist="38100" dir="2700000" algn="tl">
                    <a:srgbClr val="C0C0C0"/>
                  </a:outerShdw>
                </a:effectLst>
                <a:latin typeface="Arial" charset="0"/>
                <a:ea typeface="+mn-ea"/>
                <a:cs typeface="+mn-cs"/>
              </a:rPr>
              <a:t>Anatomy of the Ear</a:t>
            </a:r>
            <a:br>
              <a:rPr lang="en-US" sz="4100" dirty="0">
                <a:solidFill>
                  <a:srgbClr val="000099"/>
                </a:solidFill>
                <a:effectLst>
                  <a:outerShdw blurRad="38100" dist="38100" dir="2700000" algn="tl">
                    <a:srgbClr val="C0C0C0"/>
                  </a:outerShdw>
                </a:effectLst>
                <a:latin typeface="Arial" charset="0"/>
                <a:ea typeface="+mn-ea"/>
                <a:cs typeface="+mn-cs"/>
              </a:rPr>
            </a:br>
            <a:endParaRPr lang="en-US" dirty="0"/>
          </a:p>
        </p:txBody>
      </p:sp>
      <p:sp>
        <p:nvSpPr>
          <p:cNvPr id="3" name="Content Placeholder 2"/>
          <p:cNvSpPr>
            <a:spLocks noGrp="1"/>
          </p:cNvSpPr>
          <p:nvPr>
            <p:ph idx="1"/>
          </p:nvPr>
        </p:nvSpPr>
        <p:spPr/>
        <p:txBody>
          <a:bodyPr/>
          <a:lstStyle/>
          <a:p>
            <a:pPr marL="0" lvl="0" indent="0" fontAlgn="base">
              <a:lnSpc>
                <a:spcPct val="80000"/>
              </a:lnSpc>
              <a:spcBef>
                <a:spcPct val="0"/>
              </a:spcBef>
              <a:spcAft>
                <a:spcPct val="50000"/>
              </a:spcAft>
              <a:buClr>
                <a:srgbClr val="FF6600"/>
              </a:buClr>
              <a:buSzTx/>
              <a:buFont typeface="Symbol" charset="2"/>
              <a:buChar char="·"/>
            </a:pPr>
            <a:r>
              <a:rPr lang="en-US" altLang="en-US" sz="3400" dirty="0">
                <a:solidFill>
                  <a:srgbClr val="000000"/>
                </a:solidFill>
                <a:latin typeface="Arial" charset="0"/>
              </a:rPr>
              <a:t>The ear is divided into three areas</a:t>
            </a:r>
          </a:p>
          <a:p>
            <a:pPr marL="457200" lvl="1" indent="0" fontAlgn="base">
              <a:lnSpc>
                <a:spcPct val="80000"/>
              </a:lnSpc>
              <a:spcBef>
                <a:spcPct val="0"/>
              </a:spcBef>
              <a:spcAft>
                <a:spcPct val="50000"/>
              </a:spcAft>
              <a:buClr>
                <a:srgbClr val="FF6600"/>
              </a:buClr>
              <a:buFont typeface="Symbol" charset="2"/>
              <a:buChar char="·"/>
            </a:pPr>
            <a:r>
              <a:rPr lang="en-US" altLang="en-US" sz="3000" dirty="0">
                <a:solidFill>
                  <a:srgbClr val="000000"/>
                </a:solidFill>
                <a:latin typeface="Arial" charset="0"/>
              </a:rPr>
              <a:t>Outer </a:t>
            </a:r>
            <a:br>
              <a:rPr lang="en-US" altLang="en-US" sz="3000" dirty="0">
                <a:solidFill>
                  <a:srgbClr val="000000"/>
                </a:solidFill>
                <a:latin typeface="Arial" charset="0"/>
              </a:rPr>
            </a:br>
            <a:r>
              <a:rPr lang="en-US" altLang="en-US" sz="3000" dirty="0">
                <a:solidFill>
                  <a:srgbClr val="000000"/>
                </a:solidFill>
                <a:latin typeface="Arial" charset="0"/>
              </a:rPr>
              <a:t>(external) </a:t>
            </a:r>
            <a:br>
              <a:rPr lang="en-US" altLang="en-US" sz="3000" dirty="0">
                <a:solidFill>
                  <a:srgbClr val="000000"/>
                </a:solidFill>
                <a:latin typeface="Arial" charset="0"/>
              </a:rPr>
            </a:br>
            <a:r>
              <a:rPr lang="en-US" altLang="en-US" sz="3000" dirty="0">
                <a:solidFill>
                  <a:srgbClr val="000000"/>
                </a:solidFill>
                <a:latin typeface="Arial" charset="0"/>
              </a:rPr>
              <a:t>ear</a:t>
            </a:r>
          </a:p>
          <a:p>
            <a:pPr marL="457200" lvl="1" indent="0" fontAlgn="base">
              <a:lnSpc>
                <a:spcPct val="80000"/>
              </a:lnSpc>
              <a:spcBef>
                <a:spcPct val="0"/>
              </a:spcBef>
              <a:spcAft>
                <a:spcPct val="50000"/>
              </a:spcAft>
              <a:buClr>
                <a:srgbClr val="FF6600"/>
              </a:buClr>
              <a:buFont typeface="Symbol" charset="2"/>
              <a:buChar char="·"/>
            </a:pPr>
            <a:r>
              <a:rPr lang="en-US" altLang="en-US" sz="3000" dirty="0">
                <a:solidFill>
                  <a:srgbClr val="000000"/>
                </a:solidFill>
                <a:latin typeface="Arial" charset="0"/>
              </a:rPr>
              <a:t>Middle </a:t>
            </a:r>
            <a:br>
              <a:rPr lang="en-US" altLang="en-US" sz="3000" dirty="0">
                <a:solidFill>
                  <a:srgbClr val="000000"/>
                </a:solidFill>
                <a:latin typeface="Arial" charset="0"/>
              </a:rPr>
            </a:br>
            <a:r>
              <a:rPr lang="en-US" altLang="en-US" sz="3000" dirty="0">
                <a:solidFill>
                  <a:srgbClr val="000000"/>
                </a:solidFill>
                <a:latin typeface="Arial" charset="0"/>
              </a:rPr>
              <a:t>ear</a:t>
            </a:r>
          </a:p>
          <a:p>
            <a:pPr marL="457200" lvl="1" indent="0" fontAlgn="base">
              <a:lnSpc>
                <a:spcPct val="80000"/>
              </a:lnSpc>
              <a:spcBef>
                <a:spcPct val="0"/>
              </a:spcBef>
              <a:spcAft>
                <a:spcPct val="50000"/>
              </a:spcAft>
              <a:buClr>
                <a:srgbClr val="FF6600"/>
              </a:buClr>
              <a:buFont typeface="Symbol" charset="2"/>
              <a:buChar char="·"/>
            </a:pPr>
            <a:r>
              <a:rPr lang="en-US" altLang="en-US" sz="3000" dirty="0">
                <a:solidFill>
                  <a:srgbClr val="000000"/>
                </a:solidFill>
                <a:latin typeface="Arial" charset="0"/>
              </a:rPr>
              <a:t>Inner </a:t>
            </a:r>
            <a:br>
              <a:rPr lang="en-US" altLang="en-US" sz="3000" dirty="0">
                <a:solidFill>
                  <a:srgbClr val="000000"/>
                </a:solidFill>
                <a:latin typeface="Arial" charset="0"/>
              </a:rPr>
            </a:br>
            <a:r>
              <a:rPr lang="en-US" altLang="en-US" sz="3000" dirty="0">
                <a:solidFill>
                  <a:srgbClr val="000000"/>
                </a:solidFill>
                <a:latin typeface="Arial" charset="0"/>
              </a:rPr>
              <a:t>ear</a:t>
            </a:r>
            <a:endParaRPr lang="en-US" dirty="0"/>
          </a:p>
        </p:txBody>
      </p:sp>
      <p:pic>
        <p:nvPicPr>
          <p:cNvPr id="4" name="Picture 8" descr="0812_ana.jpg                                                   0000A9A7KARL's Pocketrans              B81D7FDE:"/>
          <p:cNvPicPr>
            <a:picLocks noChangeAspect="1" noChangeArrowheads="1"/>
          </p:cNvPicPr>
          <p:nvPr/>
        </p:nvPicPr>
        <p:blipFill>
          <a:blip r:embed="rId2">
            <a:extLst>
              <a:ext uri="{28A0092B-C50C-407E-A947-70E740481C1C}">
                <a14:useLocalDpi xmlns:a14="http://schemas.microsoft.com/office/drawing/2010/main" val="0"/>
              </a:ext>
            </a:extLst>
          </a:blip>
          <a:srcRect b="4594"/>
          <a:stretch>
            <a:fillRect/>
          </a:stretch>
        </p:blipFill>
        <p:spPr bwMode="auto">
          <a:xfrm>
            <a:off x="4114800" y="2071688"/>
            <a:ext cx="4648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78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defRPr/>
            </a:pPr>
            <a:r>
              <a:rPr lang="en-US" sz="4100" dirty="0">
                <a:solidFill>
                  <a:srgbClr val="000099"/>
                </a:solidFill>
                <a:effectLst>
                  <a:outerShdw blurRad="38100" dist="38100" dir="2700000" algn="tl">
                    <a:srgbClr val="C0C0C0"/>
                  </a:outerShdw>
                </a:effectLst>
                <a:latin typeface="Arial" charset="0"/>
                <a:ea typeface="+mn-ea"/>
                <a:cs typeface="+mn-cs"/>
              </a:rPr>
              <a:t>Structure of the Eye</a:t>
            </a:r>
            <a:br>
              <a:rPr lang="en-US" sz="4100" dirty="0">
                <a:solidFill>
                  <a:srgbClr val="000099"/>
                </a:solidFill>
                <a:effectLst>
                  <a:outerShdw blurRad="38100" dist="38100" dir="2700000" algn="tl">
                    <a:srgbClr val="C0C0C0"/>
                  </a:outerShdw>
                </a:effectLst>
                <a:latin typeface="Arial" charset="0"/>
                <a:ea typeface="+mn-ea"/>
                <a:cs typeface="+mn-cs"/>
              </a:rPr>
            </a:br>
            <a:endParaRPr lang="en-US" dirty="0"/>
          </a:p>
        </p:txBody>
      </p:sp>
      <p:sp>
        <p:nvSpPr>
          <p:cNvPr id="3" name="Content Placeholder 2"/>
          <p:cNvSpPr>
            <a:spLocks noGrp="1"/>
          </p:cNvSpPr>
          <p:nvPr>
            <p:ph idx="1"/>
          </p:nvPr>
        </p:nvSpPr>
        <p:spPr/>
        <p:txBody>
          <a:bodyPr>
            <a:normAutofit lnSpcReduction="10000"/>
          </a:bodyPr>
          <a:lstStyle/>
          <a:p>
            <a:pPr marL="0" lvl="0" indent="0" fontAlgn="base">
              <a:lnSpc>
                <a:spcPct val="90000"/>
              </a:lnSpc>
              <a:spcBef>
                <a:spcPct val="0"/>
              </a:spcBef>
              <a:spcAft>
                <a:spcPct val="50000"/>
              </a:spcAft>
              <a:buClr>
                <a:srgbClr val="FF6600"/>
              </a:buClr>
              <a:buSzTx/>
              <a:buFont typeface="Symbol" charset="2"/>
              <a:buChar char="·"/>
            </a:pPr>
            <a:r>
              <a:rPr lang="en-US" altLang="en-US" sz="3400" dirty="0">
                <a:solidFill>
                  <a:srgbClr val="000000"/>
                </a:solidFill>
                <a:latin typeface="Arial" charset="0"/>
              </a:rPr>
              <a:t>The wall is composed of three tunics</a:t>
            </a:r>
          </a:p>
          <a:p>
            <a:pPr marL="457200" lvl="1" indent="0" fontAlgn="base">
              <a:lnSpc>
                <a:spcPct val="90000"/>
              </a:lnSpc>
              <a:spcBef>
                <a:spcPct val="0"/>
              </a:spcBef>
              <a:spcAft>
                <a:spcPct val="50000"/>
              </a:spcAft>
              <a:buClr>
                <a:srgbClr val="FF6600"/>
              </a:buClr>
              <a:buFont typeface="Symbol" charset="2"/>
              <a:buChar char="·"/>
            </a:pPr>
            <a:r>
              <a:rPr lang="en-US" altLang="en-US" dirty="0" smtClean="0">
                <a:solidFill>
                  <a:srgbClr val="000000"/>
                </a:solidFill>
                <a:latin typeface="Arial" charset="0"/>
              </a:rPr>
              <a:t>Sclera &amp; Cornea </a:t>
            </a:r>
            <a:r>
              <a:rPr lang="en-US" altLang="en-US" dirty="0">
                <a:solidFill>
                  <a:srgbClr val="000000"/>
                </a:solidFill>
                <a:latin typeface="Arial" charset="0"/>
              </a:rPr>
              <a:t/>
            </a:r>
            <a:br>
              <a:rPr lang="en-US" altLang="en-US" dirty="0">
                <a:solidFill>
                  <a:srgbClr val="000000"/>
                </a:solidFill>
                <a:latin typeface="Arial" charset="0"/>
              </a:rPr>
            </a:br>
            <a:r>
              <a:rPr lang="en-US" altLang="en-US" dirty="0">
                <a:solidFill>
                  <a:srgbClr val="000000"/>
                </a:solidFill>
                <a:latin typeface="Arial" charset="0"/>
              </a:rPr>
              <a:t>fibrous outside layer</a:t>
            </a:r>
          </a:p>
          <a:p>
            <a:pPr marL="457200" lvl="1" indent="0" fontAlgn="base">
              <a:lnSpc>
                <a:spcPct val="90000"/>
              </a:lnSpc>
              <a:spcBef>
                <a:spcPct val="0"/>
              </a:spcBef>
              <a:spcAft>
                <a:spcPct val="50000"/>
              </a:spcAft>
              <a:buClr>
                <a:srgbClr val="FF6600"/>
              </a:buClr>
              <a:buFont typeface="Symbol" charset="2"/>
              <a:buChar char="·"/>
            </a:pPr>
            <a:r>
              <a:rPr lang="en-US" altLang="en-US" dirty="0">
                <a:solidFill>
                  <a:srgbClr val="000000"/>
                </a:solidFill>
                <a:latin typeface="Arial" charset="0"/>
              </a:rPr>
              <a:t>Choroid – </a:t>
            </a:r>
            <a:br>
              <a:rPr lang="en-US" altLang="en-US" dirty="0">
                <a:solidFill>
                  <a:srgbClr val="000000"/>
                </a:solidFill>
                <a:latin typeface="Arial" charset="0"/>
              </a:rPr>
            </a:br>
            <a:r>
              <a:rPr lang="en-US" altLang="en-US" dirty="0">
                <a:solidFill>
                  <a:srgbClr val="000000"/>
                </a:solidFill>
                <a:latin typeface="Arial" charset="0"/>
              </a:rPr>
              <a:t>middle </a:t>
            </a:r>
            <a:br>
              <a:rPr lang="en-US" altLang="en-US" dirty="0">
                <a:solidFill>
                  <a:srgbClr val="000000"/>
                </a:solidFill>
                <a:latin typeface="Arial" charset="0"/>
              </a:rPr>
            </a:br>
            <a:r>
              <a:rPr lang="en-US" altLang="en-US" dirty="0">
                <a:solidFill>
                  <a:srgbClr val="000000"/>
                </a:solidFill>
                <a:latin typeface="Arial" charset="0"/>
              </a:rPr>
              <a:t>layer</a:t>
            </a:r>
          </a:p>
          <a:p>
            <a:pPr marL="457200" lvl="1" indent="0" fontAlgn="base">
              <a:lnSpc>
                <a:spcPct val="90000"/>
              </a:lnSpc>
              <a:spcBef>
                <a:spcPct val="0"/>
              </a:spcBef>
              <a:spcAft>
                <a:spcPct val="50000"/>
              </a:spcAft>
              <a:buClr>
                <a:srgbClr val="FF6600"/>
              </a:buClr>
              <a:buFont typeface="Symbol" charset="2"/>
              <a:buChar char="·"/>
            </a:pPr>
            <a:r>
              <a:rPr lang="en-US" altLang="en-US" dirty="0">
                <a:solidFill>
                  <a:srgbClr val="000000"/>
                </a:solidFill>
                <a:latin typeface="Arial" charset="0"/>
              </a:rPr>
              <a:t>Sensory </a:t>
            </a:r>
            <a:br>
              <a:rPr lang="en-US" altLang="en-US" dirty="0">
                <a:solidFill>
                  <a:srgbClr val="000000"/>
                </a:solidFill>
                <a:latin typeface="Arial" charset="0"/>
              </a:rPr>
            </a:br>
            <a:r>
              <a:rPr lang="en-US" altLang="en-US" dirty="0">
                <a:solidFill>
                  <a:srgbClr val="000000"/>
                </a:solidFill>
                <a:latin typeface="Arial" charset="0"/>
              </a:rPr>
              <a:t>tunic – </a:t>
            </a:r>
            <a:br>
              <a:rPr lang="en-US" altLang="en-US" dirty="0">
                <a:solidFill>
                  <a:srgbClr val="000000"/>
                </a:solidFill>
                <a:latin typeface="Arial" charset="0"/>
              </a:rPr>
            </a:br>
            <a:r>
              <a:rPr lang="en-US" altLang="en-US" dirty="0">
                <a:solidFill>
                  <a:srgbClr val="000000"/>
                </a:solidFill>
                <a:latin typeface="Arial" charset="0"/>
              </a:rPr>
              <a:t>(retina) inside </a:t>
            </a:r>
            <a:br>
              <a:rPr lang="en-US" altLang="en-US" dirty="0">
                <a:solidFill>
                  <a:srgbClr val="000000"/>
                </a:solidFill>
                <a:latin typeface="Arial" charset="0"/>
              </a:rPr>
            </a:br>
            <a:r>
              <a:rPr lang="en-US" altLang="en-US" dirty="0">
                <a:solidFill>
                  <a:srgbClr val="000000"/>
                </a:solidFill>
                <a:latin typeface="Arial" charset="0"/>
              </a:rPr>
              <a:t>layer</a:t>
            </a:r>
          </a:p>
          <a:p>
            <a:endParaRPr lang="en-US" dirty="0"/>
          </a:p>
        </p:txBody>
      </p:sp>
      <p:pic>
        <p:nvPicPr>
          <p:cNvPr id="4" name="Picture 8" descr="0803a_Eye-InternalAnatomy_1.JPG                                000164EA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b="2847"/>
          <a:stretch>
            <a:fillRect/>
          </a:stretch>
        </p:blipFill>
        <p:spPr bwMode="auto">
          <a:xfrm>
            <a:off x="3581400" y="2538413"/>
            <a:ext cx="5435600"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2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defRPr/>
            </a:pPr>
            <a:r>
              <a:rPr lang="en-US" sz="4100" dirty="0">
                <a:solidFill>
                  <a:srgbClr val="000099"/>
                </a:solidFill>
                <a:effectLst>
                  <a:outerShdw blurRad="38100" dist="38100" dir="2700000" algn="tl">
                    <a:srgbClr val="C0C0C0"/>
                  </a:outerShdw>
                </a:effectLst>
                <a:latin typeface="Arial" charset="0"/>
                <a:ea typeface="+mn-ea"/>
                <a:cs typeface="+mn-cs"/>
              </a:rPr>
              <a:t>Accessory Structures of the Eye</a:t>
            </a:r>
            <a:br>
              <a:rPr lang="en-US" sz="4100" dirty="0">
                <a:solidFill>
                  <a:srgbClr val="000099"/>
                </a:solidFill>
                <a:effectLst>
                  <a:outerShdw blurRad="38100" dist="38100" dir="2700000" algn="tl">
                    <a:srgbClr val="C0C0C0"/>
                  </a:outerShdw>
                </a:effectLst>
                <a:latin typeface="Arial" charset="0"/>
                <a:ea typeface="+mn-ea"/>
                <a:cs typeface="+mn-cs"/>
              </a:rPr>
            </a:br>
            <a:endParaRPr lang="en-US" dirty="0"/>
          </a:p>
        </p:txBody>
      </p:sp>
      <p:sp>
        <p:nvSpPr>
          <p:cNvPr id="3" name="Content Placeholder 2"/>
          <p:cNvSpPr>
            <a:spLocks noGrp="1"/>
          </p:cNvSpPr>
          <p:nvPr>
            <p:ph idx="1"/>
          </p:nvPr>
        </p:nvSpPr>
        <p:spPr/>
        <p:txBody>
          <a:bodyPr/>
          <a:lstStyle/>
          <a:p>
            <a:r>
              <a:rPr lang="en-US" dirty="0"/>
              <a:t>Eyelids</a:t>
            </a:r>
          </a:p>
          <a:p>
            <a:r>
              <a:rPr lang="en-US" dirty="0"/>
              <a:t>Meets at medial and lateral canthus</a:t>
            </a:r>
          </a:p>
          <a:p>
            <a:r>
              <a:rPr lang="en-US" dirty="0"/>
              <a:t>Eyelashes</a:t>
            </a:r>
          </a:p>
          <a:p>
            <a:pPr marL="82296" indent="0">
              <a:buNone/>
            </a:pPr>
            <a:endParaRPr lang="en-US" dirty="0"/>
          </a:p>
        </p:txBody>
      </p:sp>
      <p:pic>
        <p:nvPicPr>
          <p:cNvPr id="4" name="Picture 8" descr="0801_Eye-ExternalAnatomy_1.JPG                                 000164EA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t="40985" b="2922"/>
          <a:stretch>
            <a:fillRect/>
          </a:stretch>
        </p:blipFill>
        <p:spPr bwMode="auto">
          <a:xfrm>
            <a:off x="3657600" y="2660650"/>
            <a:ext cx="53086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940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304800"/>
            <a:ext cx="8382000" cy="717550"/>
          </a:xfrm>
          <a:prstGeom prst="rect">
            <a:avLst/>
          </a:prstGeom>
          <a:noFill/>
          <a:ln w="9525">
            <a:noFill/>
            <a:miter lim="800000"/>
            <a:headEnd/>
            <a:tailEnd/>
          </a:ln>
        </p:spPr>
        <p:txBody>
          <a:bodyPr>
            <a:spAutoFit/>
          </a:bodyPr>
          <a:lstStyle/>
          <a:p>
            <a:pPr marL="342900" indent="-342900" algn="ctr" fontAlgn="base">
              <a:spcBef>
                <a:spcPct val="20000"/>
              </a:spcBef>
              <a:spcAft>
                <a:spcPct val="0"/>
              </a:spcAft>
              <a:buClr>
                <a:srgbClr val="339933"/>
              </a:buClr>
              <a:tabLst>
                <a:tab pos="2743200" algn="l"/>
              </a:tabLst>
              <a:defRPr/>
            </a:pPr>
            <a:r>
              <a:rPr lang="en-US" sz="4100">
                <a:solidFill>
                  <a:srgbClr val="000099"/>
                </a:solidFill>
                <a:effectLst>
                  <a:outerShdw blurRad="38100" dist="38100" dir="2700000" algn="tl">
                    <a:srgbClr val="C0C0C0"/>
                  </a:outerShdw>
                </a:effectLst>
                <a:latin typeface="Arial" charset="0"/>
              </a:rPr>
              <a:t>Female Reproductive System</a:t>
            </a:r>
          </a:p>
        </p:txBody>
      </p:sp>
      <p:sp>
        <p:nvSpPr>
          <p:cNvPr id="30723" name="Rectangle 3"/>
          <p:cNvSpPr>
            <a:spLocks noChangeArrowheads="1"/>
          </p:cNvSpPr>
          <p:nvPr/>
        </p:nvSpPr>
        <p:spPr bwMode="auto">
          <a:xfrm>
            <a:off x="7696200" y="6400800"/>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fontAlgn="base" hangingPunct="1">
              <a:spcBef>
                <a:spcPct val="0"/>
              </a:spcBef>
              <a:spcAft>
                <a:spcPct val="0"/>
              </a:spcAft>
            </a:pPr>
            <a:r>
              <a:rPr lang="en-US" altLang="en-US" sz="1600" i="1" smtClean="0">
                <a:solidFill>
                  <a:srgbClr val="000099"/>
                </a:solidFill>
                <a:latin typeface="Verdana" pitchFamily="34" charset="0"/>
              </a:rPr>
              <a:t>Slide 16.21b</a:t>
            </a:r>
            <a:endParaRPr lang="en-US" altLang="en-US" sz="4400" b="1" smtClean="0">
              <a:solidFill>
                <a:srgbClr val="000000"/>
              </a:solidFill>
            </a:endParaRPr>
          </a:p>
        </p:txBody>
      </p:sp>
      <p:sp>
        <p:nvSpPr>
          <p:cNvPr id="30724" name="Text Box 4"/>
          <p:cNvSpPr txBox="1">
            <a:spLocks noChangeArrowheads="1"/>
          </p:cNvSpPr>
          <p:nvPr/>
        </p:nvSpPr>
        <p:spPr bwMode="auto">
          <a:xfrm>
            <a:off x="304800" y="6461125"/>
            <a:ext cx="4246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0"/>
              </a:spcBef>
              <a:spcAft>
                <a:spcPct val="0"/>
              </a:spcAft>
            </a:pPr>
            <a:r>
              <a:rPr lang="en-US" altLang="en-US" sz="1000" smtClean="0">
                <a:solidFill>
                  <a:srgbClr val="000000"/>
                </a:solidFill>
                <a:latin typeface="Times" charset="0"/>
              </a:rPr>
              <a:t>Copyright © 2003 Pearson Education, Inc. publishing as Benjamin Cummings</a:t>
            </a:r>
          </a:p>
        </p:txBody>
      </p:sp>
      <p:sp>
        <p:nvSpPr>
          <p:cNvPr id="30725" name="Rectangle 5"/>
          <p:cNvSpPr>
            <a:spLocks noChangeArrowheads="1"/>
          </p:cNvSpPr>
          <p:nvPr/>
        </p:nvSpPr>
        <p:spPr bwMode="auto">
          <a:xfrm>
            <a:off x="0" y="0"/>
            <a:ext cx="152400" cy="1295400"/>
          </a:xfrm>
          <a:prstGeom prst="rect">
            <a:avLst/>
          </a:prstGeom>
          <a:solidFill>
            <a:srgbClr val="009999"/>
          </a:solidFill>
          <a:ln w="25400">
            <a:solidFill>
              <a:srgbClr val="009999"/>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fontAlgn="base">
              <a:spcBef>
                <a:spcPct val="0"/>
              </a:spcBef>
              <a:spcAft>
                <a:spcPct val="0"/>
              </a:spcAft>
            </a:pPr>
            <a:endParaRPr lang="en-US" altLang="en-US" smtClean="0">
              <a:solidFill>
                <a:srgbClr val="000000"/>
              </a:solidFill>
              <a:latin typeface="Times" charset="0"/>
            </a:endParaRPr>
          </a:p>
        </p:txBody>
      </p:sp>
      <p:sp>
        <p:nvSpPr>
          <p:cNvPr id="30726" name="Line 6"/>
          <p:cNvSpPr>
            <a:spLocks noChangeShapeType="1"/>
          </p:cNvSpPr>
          <p:nvPr/>
        </p:nvSpPr>
        <p:spPr bwMode="auto">
          <a:xfrm>
            <a:off x="152400" y="228600"/>
            <a:ext cx="8915400" cy="0"/>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2400" smtClean="0">
              <a:solidFill>
                <a:srgbClr val="000000"/>
              </a:solidFill>
            </a:endParaRPr>
          </a:p>
        </p:txBody>
      </p:sp>
      <p:pic>
        <p:nvPicPr>
          <p:cNvPr id="30727" name="Picture 7" descr="1608a_HumanFemaleRepOrgn_1.JPG                                 0001ABAF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b="3743"/>
          <a:stretch>
            <a:fillRect/>
          </a:stretch>
        </p:blipFill>
        <p:spPr bwMode="auto">
          <a:xfrm>
            <a:off x="825500" y="1190625"/>
            <a:ext cx="74930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8"/>
          <p:cNvSpPr txBox="1">
            <a:spLocks noChangeArrowheads="1"/>
          </p:cNvSpPr>
          <p:nvPr/>
        </p:nvSpPr>
        <p:spPr bwMode="auto">
          <a:xfrm>
            <a:off x="6896100" y="5973763"/>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spcBef>
                <a:spcPct val="0"/>
              </a:spcBef>
              <a:spcAft>
                <a:spcPct val="0"/>
              </a:spcAft>
            </a:pPr>
            <a:r>
              <a:rPr lang="en-US" altLang="en-US" sz="1200" smtClean="0">
                <a:solidFill>
                  <a:srgbClr val="000000"/>
                </a:solidFill>
                <a:latin typeface="Arial" pitchFamily="34" charset="0"/>
              </a:rPr>
              <a:t>Figure 16.8a</a:t>
            </a:r>
          </a:p>
        </p:txBody>
      </p:sp>
    </p:spTree>
    <p:extLst>
      <p:ext uri="{BB962C8B-B14F-4D97-AF65-F5344CB8AC3E}">
        <p14:creationId xmlns:p14="http://schemas.microsoft.com/office/powerpoint/2010/main" val="3788944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dissolve">
                                      <p:cBhvr>
                                        <p:cTn id="7" dur="500"/>
                                        <p:tgtEl>
                                          <p:spTgt spid="3072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Principles of first aid/Emergency care</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Triage-</a:t>
            </a:r>
            <a:r>
              <a:rPr lang="en-GB" dirty="0" smtClean="0"/>
              <a:t>Sort patients as per priority of risk potential</a:t>
            </a:r>
            <a:endParaRPr lang="en-GB" b="1" dirty="0" smtClean="0"/>
          </a:p>
          <a:p>
            <a:r>
              <a:rPr lang="en-GB" b="1" dirty="0" smtClean="0"/>
              <a:t>A- </a:t>
            </a:r>
            <a:r>
              <a:rPr lang="en-GB" dirty="0" smtClean="0"/>
              <a:t>Airway</a:t>
            </a:r>
            <a:endParaRPr lang="en-GB" b="1" dirty="0" smtClean="0"/>
          </a:p>
          <a:p>
            <a:r>
              <a:rPr lang="en-GB" b="1" dirty="0" smtClean="0"/>
              <a:t>B- </a:t>
            </a:r>
            <a:r>
              <a:rPr lang="en-GB" dirty="0" smtClean="0"/>
              <a:t>Breathing</a:t>
            </a:r>
            <a:endParaRPr lang="en-GB" b="1" dirty="0" smtClean="0"/>
          </a:p>
          <a:p>
            <a:r>
              <a:rPr lang="en-GB" b="1" dirty="0" smtClean="0"/>
              <a:t>C- </a:t>
            </a:r>
            <a:r>
              <a:rPr lang="en-GB" dirty="0" smtClean="0"/>
              <a:t>Circulation</a:t>
            </a:r>
            <a:endParaRPr lang="en-GB" b="1" dirty="0" smtClean="0"/>
          </a:p>
          <a:p>
            <a:r>
              <a:rPr lang="en-GB" b="1" dirty="0" smtClean="0"/>
              <a:t>D-</a:t>
            </a:r>
            <a:r>
              <a:rPr lang="en-GB" dirty="0" smtClean="0"/>
              <a:t>Disability</a:t>
            </a:r>
          </a:p>
          <a:p>
            <a:r>
              <a:rPr lang="en-GB" b="1" dirty="0" smtClean="0"/>
              <a:t>S- </a:t>
            </a:r>
            <a:r>
              <a:rPr lang="en-GB" dirty="0" smtClean="0"/>
              <a:t>Safety-The nurse must consider her safety in the process of helping a patient/use of personal protective equipment/waste management.</a:t>
            </a:r>
            <a:endParaRPr lang="en-GB"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lvl="0" indent="-342900" fontAlgn="base">
              <a:spcBef>
                <a:spcPct val="20000"/>
              </a:spcBef>
              <a:spcAft>
                <a:spcPct val="0"/>
              </a:spcAft>
              <a:tabLst>
                <a:tab pos="2743200" algn="l"/>
              </a:tabLst>
            </a:pPr>
            <a:r>
              <a:rPr lang="en-US" sz="4100" dirty="0">
                <a:solidFill>
                  <a:srgbClr val="000099"/>
                </a:solidFill>
                <a:effectLst>
                  <a:outerShdw blurRad="38100" dist="38100" dir="2700000" algn="tl">
                    <a:srgbClr val="C0C0C0"/>
                  </a:outerShdw>
                </a:effectLst>
                <a:latin typeface="Arial" pitchFamily="34" charset="0"/>
                <a:ea typeface="+mn-ea"/>
                <a:cs typeface="Arial" pitchFamily="34" charset="0"/>
              </a:rPr>
              <a:t>Mouth (Oral Cavity) Anatomy </a:t>
            </a:r>
            <a:r>
              <a:rPr lang="en-US" sz="1800" dirty="0">
                <a:solidFill>
                  <a:prstClr val="black"/>
                </a:solidFill>
                <a:effectLst/>
                <a:latin typeface="Arial" pitchFamily="34" charset="0"/>
                <a:ea typeface="+mn-ea"/>
                <a:cs typeface="Arial" pitchFamily="34" charset="0"/>
              </a:rPr>
              <a:t/>
            </a:r>
            <a:br>
              <a:rPr lang="en-US" sz="1800" dirty="0">
                <a:solidFill>
                  <a:prstClr val="black"/>
                </a:solidFill>
                <a:effectLst/>
                <a:latin typeface="Arial" pitchFamily="34" charset="0"/>
                <a:ea typeface="+mn-ea"/>
                <a:cs typeface="Arial" pitchFamily="34" charset="0"/>
              </a:rPr>
            </a:br>
            <a:endParaRPr lang="en-US" dirty="0"/>
          </a:p>
        </p:txBody>
      </p:sp>
      <p:sp>
        <p:nvSpPr>
          <p:cNvPr id="3" name="Content Placeholder 2"/>
          <p:cNvSpPr>
            <a:spLocks noGrp="1"/>
          </p:cNvSpPr>
          <p:nvPr>
            <p:ph idx="1"/>
          </p:nvPr>
        </p:nvSpPr>
        <p:spPr/>
        <p:txBody>
          <a:bodyPr/>
          <a:lstStyle/>
          <a:p>
            <a:r>
              <a:rPr lang="en-US" dirty="0" smtClean="0"/>
              <a:t>Foreign body</a:t>
            </a:r>
          </a:p>
          <a:p>
            <a:pPr marL="82296" indent="0">
              <a:buNone/>
            </a:pPr>
            <a:r>
              <a:rPr lang="en-US" dirty="0" smtClean="0"/>
              <a:t>   In the throat</a:t>
            </a:r>
          </a:p>
        </p:txBody>
      </p:sp>
      <p:pic>
        <p:nvPicPr>
          <p:cNvPr id="5" name="Picture 2"/>
          <p:cNvPicPr>
            <a:picLocks noChangeAspect="1" noChangeArrowheads="1"/>
          </p:cNvPicPr>
          <p:nvPr/>
        </p:nvPicPr>
        <p:blipFill>
          <a:blip r:embed="rId2"/>
          <a:srcRect r="36494" b="3244"/>
          <a:stretch>
            <a:fillRect/>
          </a:stretch>
        </p:blipFill>
        <p:spPr bwMode="auto">
          <a:xfrm>
            <a:off x="4876800" y="1828800"/>
            <a:ext cx="3609975" cy="3962400"/>
          </a:xfrm>
          <a:prstGeom prst="rect">
            <a:avLst/>
          </a:prstGeom>
          <a:noFill/>
        </p:spPr>
      </p:pic>
    </p:spTree>
    <p:extLst>
      <p:ext uri="{BB962C8B-B14F-4D97-AF65-F5344CB8AC3E}">
        <p14:creationId xmlns:p14="http://schemas.microsoft.com/office/powerpoint/2010/main" val="5743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END</a:t>
            </a:r>
            <a:endParaRPr lang="en-US" dirty="0"/>
          </a:p>
        </p:txBody>
      </p:sp>
      <p:pic>
        <p:nvPicPr>
          <p:cNvPr id="1026" name="Picture 2" descr="C:\Users\Felix\Desktop\photos\IMG-20140820-WA000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916832"/>
            <a:ext cx="5616624"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108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survey</a:t>
            </a:r>
            <a:endParaRPr lang="en-GB" b="1" dirty="0"/>
          </a:p>
        </p:txBody>
      </p:sp>
      <p:sp>
        <p:nvSpPr>
          <p:cNvPr id="3" name="Content Placeholder 2"/>
          <p:cNvSpPr>
            <a:spLocks noGrp="1"/>
          </p:cNvSpPr>
          <p:nvPr>
            <p:ph idx="1"/>
          </p:nvPr>
        </p:nvSpPr>
        <p:spPr/>
        <p:txBody>
          <a:bodyPr>
            <a:normAutofit/>
          </a:bodyPr>
          <a:lstStyle/>
          <a:p>
            <a:pPr algn="just"/>
            <a:r>
              <a:rPr lang="en-GB" b="1" dirty="0" smtClean="0">
                <a:latin typeface="Times New Roman" pitchFamily="18" charset="0"/>
                <a:cs typeface="Times New Roman" pitchFamily="18" charset="0"/>
              </a:rPr>
              <a:t>Primary Survey- </a:t>
            </a:r>
            <a:r>
              <a:rPr lang="en-GB" dirty="0" smtClean="0">
                <a:latin typeface="Times New Roman" pitchFamily="18" charset="0"/>
                <a:cs typeface="Times New Roman" pitchFamily="18" charset="0"/>
              </a:rPr>
              <a:t>the initial quick assessment done on the patient to establish the medical problem and start care.</a:t>
            </a:r>
          </a:p>
          <a:p>
            <a:pPr algn="just"/>
            <a:r>
              <a:rPr lang="en-GB" dirty="0" smtClean="0">
                <a:latin typeface="Times New Roman" pitchFamily="18" charset="0"/>
                <a:cs typeface="Times New Roman" pitchFamily="18" charset="0"/>
              </a:rPr>
              <a:t>Take a quick history, collect crucial initial data: vital signs, neurologic assessment findings, and diagnostic data as necessary. </a:t>
            </a:r>
          </a:p>
          <a:p>
            <a:pPr algn="just"/>
            <a:endParaRPr lang="en-GB"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                       DR.ABCD</a:t>
            </a:r>
          </a:p>
          <a:p>
            <a:pPr marL="0" indent="0">
              <a:buNone/>
            </a:pPr>
            <a:r>
              <a:rPr lang="en-US" b="1" dirty="0" smtClean="0"/>
              <a:t>D</a:t>
            </a:r>
            <a:r>
              <a:rPr lang="en-US" dirty="0" smtClean="0"/>
              <a:t>- danger; protect yourself and the client</a:t>
            </a:r>
          </a:p>
          <a:p>
            <a:pPr marL="0" indent="0">
              <a:buNone/>
            </a:pPr>
            <a:r>
              <a:rPr lang="en-US" b="1" dirty="0" smtClean="0"/>
              <a:t>R</a:t>
            </a:r>
            <a:r>
              <a:rPr lang="en-US" dirty="0" smtClean="0"/>
              <a:t>- response; call the patient ‘MR/MRS can you hear me”</a:t>
            </a:r>
          </a:p>
          <a:p>
            <a:pPr marL="0" indent="0">
              <a:buNone/>
            </a:pPr>
            <a:r>
              <a:rPr lang="en-US" b="1" dirty="0" smtClean="0"/>
              <a:t>A</a:t>
            </a:r>
            <a:r>
              <a:rPr lang="en-US" dirty="0" smtClean="0"/>
              <a:t>- airway; positioning &amp; spine stabilization, suctioning, intubation</a:t>
            </a:r>
          </a:p>
          <a:p>
            <a:pPr marL="0" indent="0">
              <a:buNone/>
            </a:pPr>
            <a:r>
              <a:rPr lang="en-US" b="1" dirty="0" smtClean="0"/>
              <a:t>B</a:t>
            </a:r>
            <a:r>
              <a:rPr lang="en-US" dirty="0" smtClean="0"/>
              <a:t>- breathing; assess, look, listen feel, oxygen, mechanical ventilation</a:t>
            </a:r>
          </a:p>
          <a:p>
            <a:pPr marL="0" indent="0">
              <a:buNone/>
            </a:pPr>
            <a:r>
              <a:rPr lang="en-US" b="1" dirty="0" smtClean="0"/>
              <a:t>C</a:t>
            </a:r>
            <a:r>
              <a:rPr lang="en-US" dirty="0" smtClean="0"/>
              <a:t>- circulation; inverted J</a:t>
            </a:r>
          </a:p>
          <a:p>
            <a:pPr marL="0" indent="0">
              <a:buNone/>
            </a:pPr>
            <a:r>
              <a:rPr lang="en-US" b="1" dirty="0" smtClean="0"/>
              <a:t>D</a:t>
            </a:r>
            <a:r>
              <a:rPr lang="en-US" dirty="0" smtClean="0"/>
              <a:t>- defibrillation/ deformity, shocking patient at QRS,     ventricular tachycardia.  </a:t>
            </a:r>
          </a:p>
          <a:p>
            <a:pPr marL="0" indent="0">
              <a:buNone/>
            </a:pPr>
            <a:r>
              <a:rPr lang="en-US" b="1" dirty="0" smtClean="0"/>
              <a:t>S</a:t>
            </a:r>
            <a:r>
              <a:rPr lang="en-US" dirty="0" smtClean="0"/>
              <a:t>- safety; consider infection prevention at every stage.</a:t>
            </a:r>
            <a:endParaRPr lang="en-US" dirty="0"/>
          </a:p>
        </p:txBody>
      </p:sp>
    </p:spTree>
    <p:extLst>
      <p:ext uri="{BB962C8B-B14F-4D97-AF65-F5344CB8AC3E}">
        <p14:creationId xmlns:p14="http://schemas.microsoft.com/office/powerpoint/2010/main" val="3767649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 alert, is the patient conscious, </a:t>
            </a:r>
          </a:p>
          <a:p>
            <a:pPr marL="0" indent="0">
              <a:buNone/>
            </a:pPr>
            <a:r>
              <a:rPr lang="en-US" b="1" dirty="0" smtClean="0"/>
              <a:t>V</a:t>
            </a:r>
            <a:r>
              <a:rPr lang="en-US" dirty="0" smtClean="0"/>
              <a:t>- voice, the patient response to voice when called.</a:t>
            </a:r>
          </a:p>
          <a:p>
            <a:pPr marL="0" indent="0">
              <a:buNone/>
            </a:pPr>
            <a:r>
              <a:rPr lang="en-US" b="1" dirty="0" smtClean="0"/>
              <a:t>P</a:t>
            </a:r>
            <a:r>
              <a:rPr lang="en-US" dirty="0" smtClean="0"/>
              <a:t>- pain, the patient responds when pain is inflicted</a:t>
            </a:r>
          </a:p>
          <a:p>
            <a:pPr marL="0" indent="0">
              <a:buNone/>
            </a:pPr>
            <a:r>
              <a:rPr lang="en-US" b="1" dirty="0" smtClean="0"/>
              <a:t>U</a:t>
            </a:r>
            <a:r>
              <a:rPr lang="en-US" dirty="0" smtClean="0"/>
              <a:t>- unresponsive, the patient is in coma and doesn’t respond to stimuli.</a:t>
            </a:r>
            <a:endParaRPr lang="en-US" dirty="0"/>
          </a:p>
        </p:txBody>
      </p:sp>
    </p:spTree>
    <p:extLst>
      <p:ext uri="{BB962C8B-B14F-4D97-AF65-F5344CB8AC3E}">
        <p14:creationId xmlns:p14="http://schemas.microsoft.com/office/powerpoint/2010/main" val="3268542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itchFamily="18" charset="0"/>
                <a:cs typeface="Times New Roman" pitchFamily="18" charset="0"/>
              </a:rPr>
              <a:t>Secondary survey</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latin typeface="Times New Roman" pitchFamily="18" charset="0"/>
                <a:cs typeface="Times New Roman" pitchFamily="18" charset="0"/>
              </a:rPr>
              <a:t>Secondary survey-detailed assessment of the patient after he has been stabilized. </a:t>
            </a:r>
          </a:p>
          <a:p>
            <a:pPr algn="just"/>
            <a:r>
              <a:rPr lang="en-GB" b="1" dirty="0" smtClean="0">
                <a:latin typeface="Times New Roman" pitchFamily="18" charset="0"/>
                <a:cs typeface="Times New Roman" pitchFamily="18" charset="0"/>
              </a:rPr>
              <a:t>Use the following acronym during secondary survey assessment-</a:t>
            </a:r>
            <a:r>
              <a:rPr lang="en-GB" dirty="0" smtClean="0">
                <a:latin typeface="Times New Roman" pitchFamily="18" charset="0"/>
                <a:cs typeface="Times New Roman" pitchFamily="18" charset="0"/>
              </a:rPr>
              <a:t> SAMPLE</a:t>
            </a:r>
          </a:p>
          <a:p>
            <a:pPr algn="just"/>
            <a:r>
              <a:rPr lang="en-GB" b="1" dirty="0" smtClean="0">
                <a:latin typeface="Times New Roman" pitchFamily="18" charset="0"/>
                <a:cs typeface="Times New Roman" pitchFamily="18" charset="0"/>
              </a:rPr>
              <a:t>S</a:t>
            </a:r>
            <a:r>
              <a:rPr lang="en-GB" dirty="0" smtClean="0">
                <a:latin typeface="Times New Roman" pitchFamily="18" charset="0"/>
                <a:cs typeface="Times New Roman" pitchFamily="18" charset="0"/>
              </a:rPr>
              <a:t>igns and symptoms</a:t>
            </a:r>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A</a:t>
            </a:r>
            <a:r>
              <a:rPr lang="en-GB" dirty="0" smtClean="0">
                <a:latin typeface="Times New Roman" pitchFamily="18" charset="0"/>
                <a:cs typeface="Times New Roman" pitchFamily="18" charset="0"/>
              </a:rPr>
              <a:t>llergies</a:t>
            </a:r>
          </a:p>
          <a:p>
            <a:pPr algn="just"/>
            <a:r>
              <a:rPr lang="en-GB" b="1" dirty="0" smtClean="0">
                <a:latin typeface="Times New Roman" pitchFamily="18" charset="0"/>
                <a:cs typeface="Times New Roman" pitchFamily="18" charset="0"/>
              </a:rPr>
              <a:t>M</a:t>
            </a:r>
            <a:r>
              <a:rPr lang="en-GB" dirty="0" smtClean="0">
                <a:latin typeface="Times New Roman" pitchFamily="18" charset="0"/>
                <a:cs typeface="Times New Roman" pitchFamily="18" charset="0"/>
              </a:rPr>
              <a:t>edicines</a:t>
            </a:r>
          </a:p>
          <a:p>
            <a:pPr algn="just"/>
            <a:r>
              <a:rPr lang="en-GB" b="1" dirty="0" smtClean="0">
                <a:latin typeface="Times New Roman" pitchFamily="18" charset="0"/>
                <a:cs typeface="Times New Roman" pitchFamily="18" charset="0"/>
              </a:rPr>
              <a:t>P</a:t>
            </a:r>
            <a:r>
              <a:rPr lang="en-GB" dirty="0" smtClean="0">
                <a:latin typeface="Times New Roman" pitchFamily="18" charset="0"/>
                <a:cs typeface="Times New Roman" pitchFamily="18" charset="0"/>
              </a:rPr>
              <a:t>revious medical/surgical history</a:t>
            </a:r>
          </a:p>
          <a:p>
            <a:pPr algn="just"/>
            <a:r>
              <a:rPr lang="en-GB" b="1" dirty="0" smtClean="0">
                <a:latin typeface="Times New Roman" pitchFamily="18" charset="0"/>
                <a:cs typeface="Times New Roman" pitchFamily="18" charset="0"/>
              </a:rPr>
              <a:t>L</a:t>
            </a:r>
            <a:r>
              <a:rPr lang="en-GB" dirty="0" smtClean="0">
                <a:latin typeface="Times New Roman" pitchFamily="18" charset="0"/>
                <a:cs typeface="Times New Roman" pitchFamily="18" charset="0"/>
              </a:rPr>
              <a:t>ast meal eaten and quantity</a:t>
            </a:r>
          </a:p>
          <a:p>
            <a:pPr algn="just"/>
            <a:r>
              <a:rPr lang="en-GB" b="1" dirty="0" smtClean="0">
                <a:latin typeface="Times New Roman" pitchFamily="18" charset="0"/>
                <a:cs typeface="Times New Roman" pitchFamily="18" charset="0"/>
              </a:rPr>
              <a:t>E</a:t>
            </a:r>
            <a:r>
              <a:rPr lang="en-GB" dirty="0" smtClean="0">
                <a:latin typeface="Times New Roman" pitchFamily="18" charset="0"/>
                <a:cs typeface="Times New Roman" pitchFamily="18" charset="0"/>
              </a:rPr>
              <a:t>vents, history</a:t>
            </a:r>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a:t>
            </a:r>
            <a:r>
              <a:rPr lang="en-US" dirty="0" smtClean="0"/>
              <a:t>eformities</a:t>
            </a:r>
          </a:p>
          <a:p>
            <a:pPr marL="0" indent="0">
              <a:buNone/>
            </a:pPr>
            <a:r>
              <a:rPr lang="en-US" b="1" dirty="0" smtClean="0"/>
              <a:t>C</a:t>
            </a:r>
            <a:r>
              <a:rPr lang="en-US" dirty="0" smtClean="0"/>
              <a:t>ontusions</a:t>
            </a:r>
          </a:p>
          <a:p>
            <a:pPr marL="0" indent="0">
              <a:buNone/>
            </a:pPr>
            <a:r>
              <a:rPr lang="en-US" b="1" dirty="0" smtClean="0"/>
              <a:t>A</a:t>
            </a:r>
            <a:r>
              <a:rPr lang="en-US" dirty="0" smtClean="0"/>
              <a:t>blations- change in color</a:t>
            </a:r>
          </a:p>
          <a:p>
            <a:pPr marL="0" indent="0">
              <a:buNone/>
            </a:pPr>
            <a:r>
              <a:rPr lang="en-US" b="1" dirty="0" smtClean="0"/>
              <a:t>P</a:t>
            </a:r>
            <a:r>
              <a:rPr lang="en-US" dirty="0" smtClean="0"/>
              <a:t>enetrations/ punctures</a:t>
            </a:r>
          </a:p>
          <a:p>
            <a:pPr marL="0" indent="0">
              <a:buNone/>
            </a:pPr>
            <a:r>
              <a:rPr lang="en-US" b="1" dirty="0" smtClean="0"/>
              <a:t>B</a:t>
            </a:r>
            <a:r>
              <a:rPr lang="en-US" dirty="0" smtClean="0"/>
              <a:t>urns</a:t>
            </a:r>
          </a:p>
          <a:p>
            <a:pPr marL="0" indent="0">
              <a:buNone/>
            </a:pPr>
            <a:r>
              <a:rPr lang="en-US" b="1" dirty="0" smtClean="0"/>
              <a:t>T</a:t>
            </a:r>
            <a:r>
              <a:rPr lang="en-US" dirty="0" smtClean="0"/>
              <a:t>enderness</a:t>
            </a:r>
          </a:p>
          <a:p>
            <a:pPr marL="0" indent="0">
              <a:buNone/>
            </a:pPr>
            <a:r>
              <a:rPr lang="en-US" b="1" dirty="0" smtClean="0"/>
              <a:t>L</a:t>
            </a:r>
            <a:r>
              <a:rPr lang="en-US" dirty="0" smtClean="0"/>
              <a:t>acerations</a:t>
            </a:r>
          </a:p>
          <a:p>
            <a:pPr marL="0" indent="0">
              <a:buNone/>
            </a:pPr>
            <a:r>
              <a:rPr lang="en-US" b="1" dirty="0" smtClean="0"/>
              <a:t>S</a:t>
            </a:r>
            <a:r>
              <a:rPr lang="en-US" dirty="0" smtClean="0"/>
              <a:t>wellings</a:t>
            </a:r>
            <a:endParaRPr lang="en-US" dirty="0"/>
          </a:p>
        </p:txBody>
      </p:sp>
    </p:spTree>
    <p:extLst>
      <p:ext uri="{BB962C8B-B14F-4D97-AF65-F5344CB8AC3E}">
        <p14:creationId xmlns:p14="http://schemas.microsoft.com/office/powerpoint/2010/main" val="1247912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survey cont’…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latin typeface="Times New Roman" pitchFamily="18" charset="0"/>
                <a:cs typeface="Times New Roman" pitchFamily="18" charset="0"/>
              </a:rPr>
              <a:t>Obtain a complete health history </a:t>
            </a:r>
          </a:p>
          <a:p>
            <a:r>
              <a:rPr lang="en-GB" dirty="0" smtClean="0">
                <a:latin typeface="Times New Roman" pitchFamily="18" charset="0"/>
                <a:cs typeface="Times New Roman" pitchFamily="18" charset="0"/>
              </a:rPr>
              <a:t>P/E; head-to-toe assessment-examination,</a:t>
            </a:r>
          </a:p>
          <a:p>
            <a:r>
              <a:rPr lang="en-GB" dirty="0">
                <a:latin typeface="Times New Roman" pitchFamily="18" charset="0"/>
                <a:cs typeface="Times New Roman" pitchFamily="18" charset="0"/>
              </a:rPr>
              <a:t>D</a:t>
            </a:r>
            <a:r>
              <a:rPr lang="en-GB" dirty="0" smtClean="0">
                <a:latin typeface="Times New Roman" pitchFamily="18" charset="0"/>
                <a:cs typeface="Times New Roman" pitchFamily="18" charset="0"/>
              </a:rPr>
              <a:t>iagnostic and laboratory testing and other advanced medical procedures included in the secondary survey.</a:t>
            </a:r>
          </a:p>
          <a:p>
            <a:r>
              <a:rPr lang="en-GB" dirty="0" smtClean="0">
                <a:latin typeface="Times New Roman" pitchFamily="18" charset="0"/>
                <a:cs typeface="Times New Roman" pitchFamily="18" charset="0"/>
              </a:rPr>
              <a:t>The following questions reflect the minimum information that should be obtained from the patient or from the person who accompanied the patient to the ED and document all the responses  </a:t>
            </a:r>
          </a:p>
          <a:p>
            <a:pPr>
              <a:buNone/>
            </a:pPr>
            <a:r>
              <a:rPr lang="en-GB" dirty="0" smtClean="0">
                <a:latin typeface="Times New Roman" pitchFamily="18" charset="0"/>
                <a:cs typeface="Times New Roman" pitchFamily="18" charset="0"/>
              </a:rPr>
              <a:t>   for reference.</a:t>
            </a:r>
          </a:p>
          <a:p>
            <a:pPr marL="0" indent="0">
              <a:buNone/>
            </a:pP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survey cont’…</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smtClean="0">
                <a:latin typeface="Times New Roman" pitchFamily="18" charset="0"/>
                <a:cs typeface="Times New Roman" pitchFamily="18" charset="0"/>
              </a:rPr>
              <a:t>What were the circumstances, precipitating events, location, and time of the injury or illness?</a:t>
            </a:r>
          </a:p>
          <a:p>
            <a:pPr algn="just"/>
            <a:r>
              <a:rPr lang="en-GB" dirty="0" smtClean="0">
                <a:latin typeface="Times New Roman" pitchFamily="18" charset="0"/>
                <a:cs typeface="Times New Roman" pitchFamily="18" charset="0"/>
              </a:rPr>
              <a:t> When did the symptoms appear?</a:t>
            </a:r>
          </a:p>
          <a:p>
            <a:pPr algn="just"/>
            <a:r>
              <a:rPr lang="en-GB" dirty="0" smtClean="0">
                <a:latin typeface="Times New Roman" pitchFamily="18" charset="0"/>
                <a:cs typeface="Times New Roman" pitchFamily="18" charset="0"/>
              </a:rPr>
              <a:t> Was the patient unconscious after the injury or onset of  illness?</a:t>
            </a:r>
          </a:p>
          <a:p>
            <a:pPr algn="just"/>
            <a:r>
              <a:rPr lang="en-GB" dirty="0" smtClean="0">
                <a:latin typeface="Times New Roman" pitchFamily="18" charset="0"/>
                <a:cs typeface="Times New Roman" pitchFamily="18" charset="0"/>
              </a:rPr>
              <a:t> How did the patient get to the hospital?</a:t>
            </a:r>
          </a:p>
          <a:p>
            <a:pPr algn="just"/>
            <a:r>
              <a:rPr lang="en-GB" dirty="0" smtClean="0">
                <a:latin typeface="Times New Roman" pitchFamily="18" charset="0"/>
                <a:cs typeface="Times New Roman" pitchFamily="18" charset="0"/>
              </a:rPr>
              <a:t>What was the health status of the patient before the injury or  illness?</a:t>
            </a:r>
          </a:p>
          <a:p>
            <a:pPr algn="just"/>
            <a:r>
              <a:rPr lang="en-GB" dirty="0" smtClean="0">
                <a:latin typeface="Times New Roman" pitchFamily="18" charset="0"/>
                <a:cs typeface="Times New Roman" pitchFamily="18" charset="0"/>
              </a:rPr>
              <a:t> Is there a medical or surgical history,  a history of admissions to the hospital?</a:t>
            </a:r>
          </a:p>
          <a:p>
            <a:pPr algn="just">
              <a:buNone/>
            </a:pP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Possible questions cont’…</a:t>
            </a:r>
            <a:endParaRPr lang="en-GB" b="1" dirty="0"/>
          </a:p>
        </p:txBody>
      </p:sp>
      <p:sp>
        <p:nvSpPr>
          <p:cNvPr id="3" name="Content Placeholder 2"/>
          <p:cNvSpPr>
            <a:spLocks noGrp="1"/>
          </p:cNvSpPr>
          <p:nvPr>
            <p:ph idx="1"/>
          </p:nvPr>
        </p:nvSpPr>
        <p:spPr/>
        <p:txBody>
          <a:bodyPr>
            <a:normAutofit fontScale="92500" lnSpcReduction="20000"/>
          </a:bodyPr>
          <a:lstStyle/>
          <a:p>
            <a:pPr algn="just"/>
            <a:r>
              <a:rPr lang="en-GB" dirty="0" smtClean="0">
                <a:latin typeface="Times New Roman" pitchFamily="18" charset="0"/>
                <a:cs typeface="Times New Roman" pitchFamily="18" charset="0"/>
              </a:rPr>
              <a:t>Is the patient currently taking any medications, especially hormones, insulin, digitalis, anticoagulants?</a:t>
            </a:r>
          </a:p>
          <a:p>
            <a:pPr algn="just"/>
            <a:r>
              <a:rPr lang="en-GB" dirty="0" smtClean="0">
                <a:latin typeface="Times New Roman" pitchFamily="18" charset="0"/>
                <a:cs typeface="Times New Roman" pitchFamily="18" charset="0"/>
              </a:rPr>
              <a:t> Does the patient have any allergies, if so, what are they?</a:t>
            </a:r>
          </a:p>
          <a:p>
            <a:pPr algn="just"/>
            <a:r>
              <a:rPr lang="en-GB" dirty="0" smtClean="0">
                <a:latin typeface="Times New Roman" pitchFamily="18" charset="0"/>
                <a:cs typeface="Times New Roman" pitchFamily="18" charset="0"/>
              </a:rPr>
              <a:t>Does the patient have any bleeding tendencies?</a:t>
            </a:r>
          </a:p>
          <a:p>
            <a:pPr algn="just"/>
            <a:r>
              <a:rPr lang="en-GB" dirty="0" smtClean="0">
                <a:latin typeface="Times New Roman" pitchFamily="18" charset="0"/>
                <a:cs typeface="Times New Roman" pitchFamily="18" charset="0"/>
              </a:rPr>
              <a:t>When was the last meal eaten and the quantity  taken? (This is important if general anaesthesia is to be used or if the patient is unconscious, or in suspected poison)</a:t>
            </a:r>
          </a:p>
          <a:p>
            <a:pPr algn="just">
              <a:buNone/>
            </a:pPr>
            <a:r>
              <a:rPr lang="en-GB" dirty="0" smtClean="0">
                <a:latin typeface="Times New Roman" pitchFamily="18" charset="0"/>
                <a:cs typeface="Times New Roman" pitchFamily="18" charset="0"/>
              </a:rPr>
              <a:t> </a:t>
            </a: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US" dirty="0" smtClean="0"/>
              <a:t>Overview of trauma and emergency</a:t>
            </a:r>
          </a:p>
          <a:p>
            <a:r>
              <a:rPr lang="en-US" dirty="0" smtClean="0"/>
              <a:t>Principles of first Aid/ emergency care</a:t>
            </a:r>
          </a:p>
          <a:p>
            <a:r>
              <a:rPr lang="en-US" dirty="0" smtClean="0"/>
              <a:t>Common emergencies and their First Aid </a:t>
            </a:r>
          </a:p>
          <a:p>
            <a:r>
              <a:rPr lang="en-US" dirty="0" smtClean="0"/>
              <a:t>(</a:t>
            </a:r>
            <a:r>
              <a:rPr lang="en-GB" dirty="0" smtClean="0"/>
              <a:t>Asphyxia, Near drowning, Wound</a:t>
            </a:r>
            <a:r>
              <a:rPr lang="en-GB" dirty="0"/>
              <a:t>/ haemorrhages Epistaxis </a:t>
            </a:r>
            <a:r>
              <a:rPr lang="en-GB" dirty="0" smtClean="0"/>
              <a:t>, Anaphylaxis, Shock, </a:t>
            </a:r>
            <a:r>
              <a:rPr lang="en-GB" dirty="0"/>
              <a:t>Fracture </a:t>
            </a:r>
            <a:r>
              <a:rPr lang="en-GB" dirty="0" smtClean="0"/>
              <a:t>,Injured </a:t>
            </a:r>
            <a:r>
              <a:rPr lang="en-GB" dirty="0"/>
              <a:t>ligaments and </a:t>
            </a:r>
            <a:r>
              <a:rPr lang="en-GB" dirty="0" smtClean="0"/>
              <a:t>muscles, Poisoning</a:t>
            </a:r>
            <a:r>
              <a:rPr lang="en-GB" dirty="0"/>
              <a:t>, Bites and </a:t>
            </a:r>
            <a:r>
              <a:rPr lang="en-GB" dirty="0" smtClean="0"/>
              <a:t>Stings, Burns </a:t>
            </a:r>
            <a:r>
              <a:rPr lang="en-GB" dirty="0"/>
              <a:t>and </a:t>
            </a:r>
            <a:r>
              <a:rPr lang="en-GB" dirty="0" smtClean="0"/>
              <a:t>Scalds, Unconsciousness, Foreign bodies)</a:t>
            </a:r>
            <a:endParaRPr lang="en-GB" dirty="0"/>
          </a:p>
          <a:p>
            <a:pPr marL="82296" indent="0">
              <a:buNone/>
            </a:pPr>
            <a:endParaRPr lang="en-US" dirty="0"/>
          </a:p>
        </p:txBody>
      </p:sp>
    </p:spTree>
    <p:extLst>
      <p:ext uri="{BB962C8B-B14F-4D97-AF65-F5344CB8AC3E}">
        <p14:creationId xmlns:p14="http://schemas.microsoft.com/office/powerpoint/2010/main" val="1530147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Common Emergencies And Their First Aid</a:t>
            </a:r>
            <a:r>
              <a:rPr lang="en-GB" dirty="0" smtClean="0"/>
              <a:t>:</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Asphyxia </a:t>
            </a:r>
          </a:p>
          <a:p>
            <a:r>
              <a:rPr lang="en-GB" dirty="0" smtClean="0"/>
              <a:t>Near drowning</a:t>
            </a:r>
          </a:p>
          <a:p>
            <a:r>
              <a:rPr lang="en-GB" dirty="0" smtClean="0"/>
              <a:t> Wound/ haemorrhages Epistaxis </a:t>
            </a:r>
          </a:p>
          <a:p>
            <a:r>
              <a:rPr lang="en-GB" dirty="0" smtClean="0"/>
              <a:t>Anaphylaxis</a:t>
            </a:r>
          </a:p>
          <a:p>
            <a:r>
              <a:rPr lang="en-GB" dirty="0" smtClean="0"/>
              <a:t>Shock</a:t>
            </a:r>
          </a:p>
          <a:p>
            <a:r>
              <a:rPr lang="en-GB" dirty="0" smtClean="0"/>
              <a:t> Fracture </a:t>
            </a:r>
          </a:p>
          <a:p>
            <a:r>
              <a:rPr lang="en-GB" dirty="0" smtClean="0"/>
              <a:t>Injured ligaments and muscles </a:t>
            </a:r>
          </a:p>
          <a:p>
            <a:r>
              <a:rPr lang="en-GB" dirty="0" smtClean="0"/>
              <a:t>Poisoning, Bites and Stings</a:t>
            </a:r>
          </a:p>
          <a:p>
            <a:r>
              <a:rPr lang="en-GB" dirty="0" smtClean="0"/>
              <a:t> Burns and Scalds </a:t>
            </a:r>
          </a:p>
          <a:p>
            <a:r>
              <a:rPr lang="en-GB" dirty="0" smtClean="0"/>
              <a:t>Unconsciousness</a:t>
            </a:r>
          </a:p>
          <a:p>
            <a:r>
              <a:rPr lang="en-GB" dirty="0" smtClean="0"/>
              <a:t>Foreign bodies</a:t>
            </a:r>
          </a:p>
          <a:p>
            <a:endParaRPr lang="en-GB" dirty="0"/>
          </a:p>
        </p:txBody>
      </p:sp>
    </p:spTree>
    <p:extLst>
      <p:ext uri="{BB962C8B-B14F-4D97-AF65-F5344CB8AC3E}">
        <p14:creationId xmlns:p14="http://schemas.microsoft.com/office/powerpoint/2010/main" val="12023103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cap="none" dirty="0" smtClean="0">
                <a:effectLst/>
              </a:rPr>
              <a:t>Burns</a:t>
            </a:r>
            <a:br>
              <a:rPr lang="en-US" b="0" cap="none" dirty="0" smtClean="0">
                <a:effectLst/>
              </a:rPr>
            </a:br>
            <a:r>
              <a:rPr lang="en-US" b="0" cap="none" dirty="0" smtClean="0">
                <a:effectLst/>
              </a:rPr>
              <a:t>Shock</a:t>
            </a:r>
            <a:br>
              <a:rPr lang="en-US" b="0" cap="none" dirty="0" smtClean="0">
                <a:effectLst/>
              </a:rPr>
            </a:br>
            <a:r>
              <a:rPr lang="en-US" b="0" cap="none" dirty="0" smtClean="0">
                <a:effectLst/>
              </a:rPr>
              <a:t>Unconsciousness</a:t>
            </a:r>
            <a:br>
              <a:rPr lang="en-US" b="0" cap="none" dirty="0" smtClean="0">
                <a:effectLst/>
              </a:rPr>
            </a:br>
            <a:r>
              <a:rPr lang="en-US" b="0" cap="none" dirty="0" smtClean="0">
                <a:effectLst/>
              </a:rPr>
              <a:t>Wounds/ Hemorrhages</a:t>
            </a:r>
            <a:endParaRPr lang="en-US" b="0" dirty="0">
              <a:effectLst/>
            </a:endParaRPr>
          </a:p>
        </p:txBody>
      </p:sp>
      <p:sp>
        <p:nvSpPr>
          <p:cNvPr id="3" name="Text Placeholder 2"/>
          <p:cNvSpPr>
            <a:spLocks noGrp="1"/>
          </p:cNvSpPr>
          <p:nvPr>
            <p:ph type="body" idx="1"/>
          </p:nvPr>
        </p:nvSpPr>
        <p:spPr/>
        <p:txBody>
          <a:bodyPr>
            <a:normAutofit/>
          </a:bodyPr>
          <a:lstStyle/>
          <a:p>
            <a:r>
              <a:rPr lang="en-US" sz="3200" dirty="0" smtClean="0"/>
              <a:t>Assignment </a:t>
            </a:r>
            <a:endParaRPr lang="en-US" sz="3200" dirty="0"/>
          </a:p>
        </p:txBody>
      </p:sp>
    </p:spTree>
    <p:extLst>
      <p:ext uri="{BB962C8B-B14F-4D97-AF65-F5344CB8AC3E}">
        <p14:creationId xmlns:p14="http://schemas.microsoft.com/office/powerpoint/2010/main" val="911780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1.Asphyxia (suffocation or choking)</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b="1" dirty="0" smtClean="0"/>
              <a:t>Definition-</a:t>
            </a:r>
            <a:r>
              <a:rPr lang="en-GB" dirty="0" smtClean="0">
                <a:latin typeface="Times New Roman" pitchFamily="18" charset="0"/>
                <a:cs typeface="Times New Roman" pitchFamily="18" charset="0"/>
              </a:rPr>
              <a:t>a situation or state of reduced oxygen supply to the body tissues due to interrupted breathing as occurs when the airway is partially or completely blocked by (food particles, secretions or other foreign objects) strangulation</a:t>
            </a:r>
          </a:p>
          <a:p>
            <a:pPr algn="just"/>
            <a:r>
              <a:rPr lang="en-GB" b="1" dirty="0" smtClean="0">
                <a:latin typeface="Times New Roman" pitchFamily="18" charset="0"/>
                <a:cs typeface="Times New Roman" pitchFamily="18" charset="0"/>
              </a:rPr>
              <a:t>Types-mild, moderate and severe</a:t>
            </a:r>
          </a:p>
          <a:p>
            <a:pPr algn="just"/>
            <a:r>
              <a:rPr lang="en-GB" b="1" dirty="0" smtClean="0">
                <a:latin typeface="Times New Roman" pitchFamily="18" charset="0"/>
                <a:cs typeface="Times New Roman" pitchFamily="18" charset="0"/>
              </a:rPr>
              <a:t>Causes of asphyxia</a:t>
            </a:r>
          </a:p>
          <a:p>
            <a:pPr algn="just"/>
            <a:r>
              <a:rPr lang="en-GB" dirty="0" smtClean="0">
                <a:latin typeface="Times New Roman" pitchFamily="18" charset="0"/>
                <a:cs typeface="Times New Roman" pitchFamily="18" charset="0"/>
              </a:rPr>
              <a:t>Food particles</a:t>
            </a:r>
          </a:p>
          <a:p>
            <a:pPr algn="just"/>
            <a:r>
              <a:rPr lang="en-GB" dirty="0" smtClean="0">
                <a:latin typeface="Times New Roman" pitchFamily="18" charset="0"/>
                <a:cs typeface="Times New Roman" pitchFamily="18" charset="0"/>
              </a:rPr>
              <a:t>Secretions</a:t>
            </a:r>
          </a:p>
          <a:p>
            <a:pPr algn="just"/>
            <a:r>
              <a:rPr lang="en-GB" dirty="0" smtClean="0">
                <a:latin typeface="Times New Roman" pitchFamily="18" charset="0"/>
                <a:cs typeface="Times New Roman" pitchFamily="18" charset="0"/>
              </a:rPr>
              <a:t>Foreign objects</a:t>
            </a:r>
          </a:p>
        </p:txBody>
      </p:sp>
    </p:spTree>
    <p:extLst>
      <p:ext uri="{BB962C8B-B14F-4D97-AF65-F5344CB8AC3E}">
        <p14:creationId xmlns:p14="http://schemas.microsoft.com/office/powerpoint/2010/main" val="2123193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of asphyxia Cont’…</a:t>
            </a:r>
            <a:endParaRPr lang="en-GB" dirty="0"/>
          </a:p>
        </p:txBody>
      </p:sp>
      <p:sp>
        <p:nvSpPr>
          <p:cNvPr id="3" name="Content Placeholder 2"/>
          <p:cNvSpPr>
            <a:spLocks noGrp="1"/>
          </p:cNvSpPr>
          <p:nvPr>
            <p:ph idx="1"/>
          </p:nvPr>
        </p:nvSpPr>
        <p:spPr/>
        <p:txBody>
          <a:bodyPr/>
          <a:lstStyle/>
          <a:p>
            <a:r>
              <a:rPr lang="en-GB" dirty="0" smtClean="0"/>
              <a:t>Drowning</a:t>
            </a:r>
          </a:p>
          <a:p>
            <a:r>
              <a:rPr lang="en-GB" dirty="0" smtClean="0"/>
              <a:t>Gas or smoke inhalation during fire accidents</a:t>
            </a:r>
          </a:p>
          <a:p>
            <a:r>
              <a:rPr lang="en-GB" dirty="0" smtClean="0"/>
              <a:t>Accidental coverage of the nose and mouth by a piece of plastic</a:t>
            </a:r>
          </a:p>
          <a:p>
            <a:r>
              <a:rPr lang="en-GB" dirty="0" smtClean="0"/>
              <a:t>Accidental  or intentional strangulation </a:t>
            </a:r>
          </a:p>
          <a:p>
            <a:r>
              <a:rPr lang="en-GB" dirty="0" smtClean="0"/>
              <a:t> being trapped in a confined spaces with no ventilation </a:t>
            </a:r>
          </a:p>
          <a:p>
            <a:endParaRPr lang="en-GB" dirty="0"/>
          </a:p>
        </p:txBody>
      </p:sp>
    </p:spTree>
    <p:extLst>
      <p:ext uri="{BB962C8B-B14F-4D97-AF65-F5344CB8AC3E}">
        <p14:creationId xmlns:p14="http://schemas.microsoft.com/office/powerpoint/2010/main" val="3460437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Pathophysiology</a:t>
            </a:r>
            <a:endParaRPr lang="en-US" dirty="0"/>
          </a:p>
        </p:txBody>
      </p:sp>
      <p:sp>
        <p:nvSpPr>
          <p:cNvPr id="3" name="Content Placeholder 2"/>
          <p:cNvSpPr>
            <a:spLocks noGrp="1"/>
          </p:cNvSpPr>
          <p:nvPr>
            <p:ph idx="1"/>
          </p:nvPr>
        </p:nvSpPr>
        <p:spPr/>
        <p:txBody>
          <a:bodyPr>
            <a:normAutofit fontScale="92500"/>
          </a:bodyPr>
          <a:lstStyle/>
          <a:p>
            <a:pPr marL="342900" lvl="0" indent="-342900">
              <a:spcBef>
                <a:spcPct val="20000"/>
              </a:spcBef>
              <a:buClrTx/>
              <a:buSzTx/>
              <a:buFont typeface="Arial" pitchFamily="34" charset="0"/>
              <a:buChar char="•"/>
              <a:defRPr/>
            </a:pPr>
            <a:r>
              <a:rPr lang="en-US" dirty="0">
                <a:solidFill>
                  <a:prstClr val="black"/>
                </a:solidFill>
                <a:latin typeface="Calibri"/>
              </a:rPr>
              <a:t>Airway obstruction is caused by aspiration of foreign bodies, anaphylaxis</a:t>
            </a:r>
            <a:r>
              <a:rPr lang="en-US" dirty="0" smtClean="0">
                <a:solidFill>
                  <a:prstClr val="black"/>
                </a:solidFill>
                <a:latin typeface="Calibri"/>
              </a:rPr>
              <a:t>, viral, bacterial </a:t>
            </a:r>
            <a:r>
              <a:rPr lang="en-US" dirty="0">
                <a:solidFill>
                  <a:prstClr val="black"/>
                </a:solidFill>
                <a:latin typeface="Calibri"/>
              </a:rPr>
              <a:t>infections, inhalation or chemical burns. </a:t>
            </a:r>
            <a:endParaRPr lang="en-US" dirty="0" smtClean="0">
              <a:solidFill>
                <a:prstClr val="black"/>
              </a:solidFill>
              <a:latin typeface="Calibri"/>
            </a:endParaRPr>
          </a:p>
          <a:p>
            <a:pPr marL="342900" lvl="0" indent="-342900">
              <a:spcBef>
                <a:spcPct val="20000"/>
              </a:spcBef>
              <a:buClrTx/>
              <a:buSzTx/>
              <a:buFont typeface="Arial" pitchFamily="34" charset="0"/>
              <a:buChar char="•"/>
              <a:defRPr/>
            </a:pPr>
            <a:r>
              <a:rPr lang="en-US" dirty="0" smtClean="0">
                <a:solidFill>
                  <a:prstClr val="black"/>
                </a:solidFill>
                <a:latin typeface="Calibri"/>
              </a:rPr>
              <a:t>In </a:t>
            </a:r>
            <a:r>
              <a:rPr lang="en-US" dirty="0">
                <a:solidFill>
                  <a:prstClr val="black"/>
                </a:solidFill>
                <a:latin typeface="Calibri"/>
              </a:rPr>
              <a:t>adults, aspiration of a bolus meat is the most common cause while in children it is caused by small toys, buttons and other objects in addition to food, conditions like peritonsillar abscesses, </a:t>
            </a:r>
            <a:r>
              <a:rPr lang="en-US" dirty="0" smtClean="0">
                <a:solidFill>
                  <a:prstClr val="black"/>
                </a:solidFill>
                <a:latin typeface="Calibri"/>
              </a:rPr>
              <a:t>epiglottitis </a:t>
            </a:r>
            <a:r>
              <a:rPr lang="en-US" dirty="0">
                <a:solidFill>
                  <a:prstClr val="black"/>
                </a:solidFill>
                <a:latin typeface="Calibri"/>
              </a:rPr>
              <a:t>and other acute infectious processes of the posterior pharynx can result  in airway obstruction</a:t>
            </a:r>
          </a:p>
          <a:p>
            <a:endParaRPr lang="en-US" dirty="0"/>
          </a:p>
        </p:txBody>
      </p:sp>
    </p:spTree>
    <p:extLst>
      <p:ext uri="{BB962C8B-B14F-4D97-AF65-F5344CB8AC3E}">
        <p14:creationId xmlns:p14="http://schemas.microsoft.com/office/powerpoint/2010/main" val="3482925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Solid particles eg. food</a:t>
            </a:r>
            <a:endParaRPr lang="en-GB" b="1" dirty="0"/>
          </a:p>
        </p:txBody>
      </p:sp>
      <p:sp>
        <p:nvSpPr>
          <p:cNvPr id="3" name="Content Placeholder 2"/>
          <p:cNvSpPr>
            <a:spLocks noGrp="1"/>
          </p:cNvSpPr>
          <p:nvPr>
            <p:ph idx="1"/>
          </p:nvPr>
        </p:nvSpPr>
        <p:spPr/>
        <p:txBody>
          <a:bodyPr>
            <a:normAutofit fontScale="85000" lnSpcReduction="10000"/>
          </a:bodyPr>
          <a:lstStyle/>
          <a:p>
            <a:r>
              <a:rPr lang="en-GB" b="1" dirty="0" smtClean="0">
                <a:latin typeface="Times New Roman" pitchFamily="18" charset="0"/>
                <a:cs typeface="Times New Roman" pitchFamily="18" charset="0"/>
              </a:rPr>
              <a:t>Emergency response</a:t>
            </a:r>
            <a:r>
              <a:rPr lang="en-GB" dirty="0" smtClean="0">
                <a:latin typeface="Times New Roman" pitchFamily="18" charset="0"/>
                <a:cs typeface="Times New Roman" pitchFamily="18" charset="0"/>
              </a:rPr>
              <a:t> in choking (in complete airway obstruction) by food is through performing the </a:t>
            </a:r>
            <a:r>
              <a:rPr lang="en-GB" u="sng" dirty="0" smtClean="0">
                <a:solidFill>
                  <a:srgbClr val="FF0000"/>
                </a:solidFill>
                <a:latin typeface="Times New Roman" pitchFamily="18" charset="0"/>
                <a:cs typeface="Times New Roman" pitchFamily="18" charset="0"/>
              </a:rPr>
              <a:t>Heimlich manoeuvre</a:t>
            </a:r>
            <a:r>
              <a:rPr lang="en-GB" dirty="0" smtClean="0">
                <a:latin typeface="Times New Roman" pitchFamily="18" charset="0"/>
                <a:cs typeface="Times New Roman" pitchFamily="18" charset="0"/>
              </a:rPr>
              <a:t> or abdominal thrust which dislodges the foreign object and  re-establish  a clear airway.</a:t>
            </a:r>
          </a:p>
          <a:p>
            <a:pPr>
              <a:buFont typeface="Wingdings" panose="05000000000000000000" pitchFamily="2" charset="2"/>
              <a:buChar char="ü"/>
            </a:pPr>
            <a:r>
              <a:rPr lang="en-GB" dirty="0" smtClean="0">
                <a:latin typeface="Times New Roman" pitchFamily="18" charset="0"/>
                <a:cs typeface="Times New Roman" pitchFamily="18" charset="0"/>
              </a:rPr>
              <a:t>Stand behind the client</a:t>
            </a:r>
          </a:p>
          <a:p>
            <a:pPr>
              <a:buFont typeface="Wingdings" panose="05000000000000000000" pitchFamily="2" charset="2"/>
              <a:buChar char="ü"/>
            </a:pPr>
            <a:r>
              <a:rPr lang="en-GB" dirty="0" smtClean="0">
                <a:latin typeface="Times New Roman" pitchFamily="18" charset="0"/>
                <a:cs typeface="Times New Roman" pitchFamily="18" charset="0"/>
              </a:rPr>
              <a:t>Wrap your hands around client’s waist</a:t>
            </a:r>
          </a:p>
          <a:p>
            <a:pPr>
              <a:buFont typeface="Wingdings" panose="05000000000000000000" pitchFamily="2" charset="2"/>
              <a:buChar char="ü"/>
            </a:pPr>
            <a:r>
              <a:rPr lang="en-GB" dirty="0" smtClean="0">
                <a:latin typeface="Times New Roman" pitchFamily="18" charset="0"/>
                <a:cs typeface="Times New Roman" pitchFamily="18" charset="0"/>
              </a:rPr>
              <a:t>Make a fist with one hand placing the thumb side of the hand against the client’s abdomen. (the fist should be placed midline below the xiphoid process and lower margins of the rib cage and above the umbilicus</a:t>
            </a: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1022988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Heimlich Cont’…</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latin typeface="Times New Roman" pitchFamily="18" charset="0"/>
                <a:cs typeface="Times New Roman" pitchFamily="18" charset="0"/>
              </a:rPr>
              <a:t>Perform quick upward distinct thrusts to the client’s abdomen.</a:t>
            </a:r>
          </a:p>
          <a:p>
            <a:pPr algn="just"/>
            <a:r>
              <a:rPr lang="en-GB" dirty="0" smtClean="0">
                <a:latin typeface="Times New Roman" pitchFamily="18" charset="0"/>
                <a:cs typeface="Times New Roman" pitchFamily="18" charset="0"/>
              </a:rPr>
              <a:t>Each thrust should be separate and discrete (a conscious patient can sit during the procedure) </a:t>
            </a:r>
          </a:p>
          <a:p>
            <a:pPr algn="just"/>
            <a:r>
              <a:rPr lang="en-GB" dirty="0" smtClean="0">
                <a:latin typeface="Times New Roman" pitchFamily="18" charset="0"/>
                <a:cs typeface="Times New Roman" pitchFamily="18" charset="0"/>
              </a:rPr>
              <a:t>Repeat the process six to ten times until the client expels the foreign body</a:t>
            </a:r>
          </a:p>
          <a:p>
            <a:pPr algn="just"/>
            <a:r>
              <a:rPr lang="en-GB" dirty="0" smtClean="0">
                <a:latin typeface="Times New Roman" pitchFamily="18" charset="0"/>
                <a:cs typeface="Times New Roman" pitchFamily="18" charset="0"/>
              </a:rPr>
              <a:t>If procedure fails-patient develops respiratory distress or complete blockage call for help </a:t>
            </a:r>
          </a:p>
          <a:p>
            <a:pPr algn="just"/>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872672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Heimlich Cont’…</a:t>
            </a:r>
            <a:endParaRPr lang="en-GB" dirty="0"/>
          </a:p>
        </p:txBody>
      </p:sp>
      <p:sp>
        <p:nvSpPr>
          <p:cNvPr id="3" name="Content Placeholder 2"/>
          <p:cNvSpPr>
            <a:spLocks noGrp="1"/>
          </p:cNvSpPr>
          <p:nvPr>
            <p:ph idx="1"/>
          </p:nvPr>
        </p:nvSpPr>
        <p:spPr/>
        <p:txBody>
          <a:bodyPr>
            <a:normAutofit lnSpcReduction="10000"/>
          </a:bodyPr>
          <a:lstStyle/>
          <a:p>
            <a:r>
              <a:rPr lang="en-GB" sz="2400" dirty="0" smtClean="0">
                <a:latin typeface="Times New Roman" pitchFamily="18" charset="0"/>
                <a:cs typeface="Times New Roman" pitchFamily="18" charset="0"/>
              </a:rPr>
              <a:t>If patient becomes unconscious proceed as follows:</a:t>
            </a:r>
          </a:p>
          <a:p>
            <a:r>
              <a:rPr lang="en-GB" sz="2400" dirty="0" smtClean="0">
                <a:latin typeface="Times New Roman" pitchFamily="18" charset="0"/>
                <a:cs typeface="Times New Roman" pitchFamily="18" charset="0"/>
              </a:rPr>
              <a:t>Position patient in supine, kneel astride the client’s abdomen, with the fist hand as per previous explanation and perform quick upward thrusts into the diaphragm ,repeat </a:t>
            </a:r>
            <a:r>
              <a:rPr lang="en-GB" sz="2400" dirty="0">
                <a:latin typeface="Times New Roman" pitchFamily="18" charset="0"/>
                <a:cs typeface="Times New Roman" pitchFamily="18" charset="0"/>
              </a:rPr>
              <a:t>6</a:t>
            </a:r>
            <a:r>
              <a:rPr lang="en-GB" sz="2400" dirty="0" smtClean="0">
                <a:latin typeface="Times New Roman" pitchFamily="18" charset="0"/>
                <a:cs typeface="Times New Roman" pitchFamily="18" charset="0"/>
              </a:rPr>
              <a:t> to 10 times and apply a finger sweep with each thrust.</a:t>
            </a:r>
          </a:p>
          <a:p>
            <a:r>
              <a:rPr lang="en-GB" sz="2400" dirty="0">
                <a:latin typeface="Times New Roman" pitchFamily="18" charset="0"/>
                <a:cs typeface="Times New Roman" pitchFamily="18" charset="0"/>
              </a:rPr>
              <a:t>Use one hand to grasp the lower jaw and tongue using the thumb and fore fingers to lift. </a:t>
            </a:r>
          </a:p>
          <a:p>
            <a:r>
              <a:rPr lang="en-GB" sz="2400" dirty="0">
                <a:latin typeface="Times New Roman" pitchFamily="18" charset="0"/>
                <a:cs typeface="Times New Roman" pitchFamily="18" charset="0"/>
              </a:rPr>
              <a:t>This move will open the mouth and pull the tongue away from the back of the throat.</a:t>
            </a:r>
          </a:p>
          <a:p>
            <a:r>
              <a:rPr lang="en-GB" sz="2400" dirty="0">
                <a:latin typeface="Times New Roman" pitchFamily="18" charset="0"/>
                <a:cs typeface="Times New Roman" pitchFamily="18" charset="0"/>
              </a:rPr>
              <a:t>With the other index finger of the other hand into the client’s mouth next to the cheek use a hooking motion to dislodge the foreign </a:t>
            </a:r>
            <a:r>
              <a:rPr lang="en-GB" sz="2400" dirty="0" smtClean="0">
                <a:latin typeface="Times New Roman" pitchFamily="18" charset="0"/>
                <a:cs typeface="Times New Roman" pitchFamily="18" charset="0"/>
              </a:rPr>
              <a:t>body if it is visible.</a:t>
            </a:r>
            <a:endParaRPr lang="en-GB" sz="2400" dirty="0">
              <a:latin typeface="Times New Roman" pitchFamily="18" charset="0"/>
              <a:cs typeface="Times New Roman" pitchFamily="18" charset="0"/>
            </a:endParaRPr>
          </a:p>
          <a:p>
            <a:pPr algn="just"/>
            <a:endParaRPr lang="en-GB" sz="2400" dirty="0">
              <a:latin typeface="Times New Roman" pitchFamily="18" charset="0"/>
              <a:cs typeface="Times New Roman" pitchFamily="18" charset="0"/>
            </a:endParaRPr>
          </a:p>
        </p:txBody>
      </p:sp>
    </p:spTree>
    <p:extLst>
      <p:ext uri="{BB962C8B-B14F-4D97-AF65-F5344CB8AC3E}">
        <p14:creationId xmlns:p14="http://schemas.microsoft.com/office/powerpoint/2010/main" val="3520513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Airway Obstruction</a:t>
            </a:r>
          </a:p>
        </p:txBody>
      </p:sp>
      <p:sp>
        <p:nvSpPr>
          <p:cNvPr id="3" name="Content Placeholder 2"/>
          <p:cNvSpPr>
            <a:spLocks noGrp="1"/>
          </p:cNvSpPr>
          <p:nvPr>
            <p:ph idx="1"/>
          </p:nvPr>
        </p:nvSpPr>
        <p:spPr/>
        <p:txBody>
          <a:bodyPr/>
          <a:lstStyle/>
          <a:p>
            <a:pPr lvl="0">
              <a:buClr>
                <a:srgbClr val="3891A7"/>
              </a:buClr>
            </a:pPr>
            <a:r>
              <a:rPr lang="en-GB" b="1" dirty="0">
                <a:solidFill>
                  <a:prstClr val="black"/>
                </a:solidFill>
                <a:latin typeface="Times New Roman" pitchFamily="18" charset="0"/>
                <a:cs typeface="Times New Roman" pitchFamily="18" charset="0"/>
              </a:rPr>
              <a:t>Definition: </a:t>
            </a:r>
            <a:r>
              <a:rPr lang="en-GB" dirty="0">
                <a:solidFill>
                  <a:prstClr val="black"/>
                </a:solidFill>
                <a:latin typeface="Times New Roman" pitchFamily="18" charset="0"/>
                <a:cs typeface="Times New Roman" pitchFamily="18" charset="0"/>
              </a:rPr>
              <a:t>this</a:t>
            </a:r>
            <a:r>
              <a:rPr lang="en-GB" b="1" dirty="0">
                <a:solidFill>
                  <a:prstClr val="black"/>
                </a:solidFill>
                <a:latin typeface="Times New Roman" pitchFamily="18" charset="0"/>
                <a:cs typeface="Times New Roman" pitchFamily="18" charset="0"/>
              </a:rPr>
              <a:t> </a:t>
            </a:r>
            <a:r>
              <a:rPr lang="en-GB" dirty="0">
                <a:solidFill>
                  <a:prstClr val="black"/>
                </a:solidFill>
                <a:latin typeface="Times New Roman" pitchFamily="18" charset="0"/>
                <a:cs typeface="Times New Roman" pitchFamily="18" charset="0"/>
              </a:rPr>
              <a:t> is the partial or complete occlusion of the airway which may be acute or chronic.</a:t>
            </a:r>
          </a:p>
          <a:p>
            <a:pPr lvl="0">
              <a:buClr>
                <a:srgbClr val="3891A7"/>
              </a:buClr>
            </a:pPr>
            <a:r>
              <a:rPr lang="en-GB" dirty="0">
                <a:solidFill>
                  <a:prstClr val="black"/>
                </a:solidFill>
                <a:latin typeface="Times New Roman" pitchFamily="18" charset="0"/>
                <a:cs typeface="Times New Roman" pitchFamily="18" charset="0"/>
              </a:rPr>
              <a:t>Acute upper airway obstruction is a life-threatening medical emergency.</a:t>
            </a:r>
          </a:p>
          <a:p>
            <a:pPr lvl="0">
              <a:buClr>
                <a:srgbClr val="3891A7"/>
              </a:buClr>
            </a:pPr>
            <a:r>
              <a:rPr lang="en-GB" dirty="0">
                <a:solidFill>
                  <a:prstClr val="black"/>
                </a:solidFill>
                <a:latin typeface="Times New Roman" pitchFamily="18" charset="0"/>
                <a:cs typeface="Times New Roman" pitchFamily="18" charset="0"/>
              </a:rPr>
              <a:t>If the airway is completely obstructed, permanent brain damage or death will occur within 3 to 5 minutes due to secondary hypoxia.</a:t>
            </a:r>
          </a:p>
          <a:p>
            <a:endParaRPr lang="en-US" dirty="0"/>
          </a:p>
        </p:txBody>
      </p:sp>
    </p:spTree>
    <p:extLst>
      <p:ext uri="{BB962C8B-B14F-4D97-AF65-F5344CB8AC3E}">
        <p14:creationId xmlns:p14="http://schemas.microsoft.com/office/powerpoint/2010/main" val="18876054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Pathophysiology</a:t>
            </a:r>
            <a:endParaRPr lang="en-US" dirty="0"/>
          </a:p>
        </p:txBody>
      </p:sp>
      <p:sp>
        <p:nvSpPr>
          <p:cNvPr id="3" name="Content Placeholder 2"/>
          <p:cNvSpPr>
            <a:spLocks noGrp="1"/>
          </p:cNvSpPr>
          <p:nvPr>
            <p:ph idx="1"/>
          </p:nvPr>
        </p:nvSpPr>
        <p:spPr/>
        <p:txBody>
          <a:bodyPr>
            <a:normAutofit fontScale="92500"/>
          </a:bodyPr>
          <a:lstStyle/>
          <a:p>
            <a:pPr marL="342900" lvl="0" indent="-342900">
              <a:spcBef>
                <a:spcPct val="20000"/>
              </a:spcBef>
              <a:buClrTx/>
              <a:buSzTx/>
              <a:buFont typeface="Arial" pitchFamily="34" charset="0"/>
              <a:buChar char="•"/>
              <a:defRPr/>
            </a:pPr>
            <a:r>
              <a:rPr lang="en-US" dirty="0">
                <a:solidFill>
                  <a:prstClr val="black"/>
                </a:solidFill>
                <a:latin typeface="Calibri"/>
              </a:rPr>
              <a:t>Airway obstruction is caused by aspiration of foreign bodies, anaphylaxis</a:t>
            </a:r>
            <a:r>
              <a:rPr lang="en-US" dirty="0" smtClean="0">
                <a:solidFill>
                  <a:prstClr val="black"/>
                </a:solidFill>
                <a:latin typeface="Calibri"/>
              </a:rPr>
              <a:t>, viral, bacterial </a:t>
            </a:r>
            <a:r>
              <a:rPr lang="en-US" dirty="0">
                <a:solidFill>
                  <a:prstClr val="black"/>
                </a:solidFill>
                <a:latin typeface="Calibri"/>
              </a:rPr>
              <a:t>infections, inhalation or chemical burns. </a:t>
            </a:r>
            <a:endParaRPr lang="en-US" dirty="0" smtClean="0">
              <a:solidFill>
                <a:prstClr val="black"/>
              </a:solidFill>
              <a:latin typeface="Calibri"/>
            </a:endParaRPr>
          </a:p>
          <a:p>
            <a:pPr marL="342900" lvl="0" indent="-342900">
              <a:spcBef>
                <a:spcPct val="20000"/>
              </a:spcBef>
              <a:buClrTx/>
              <a:buSzTx/>
              <a:buFont typeface="Arial" pitchFamily="34" charset="0"/>
              <a:buChar char="•"/>
              <a:defRPr/>
            </a:pPr>
            <a:r>
              <a:rPr lang="en-US" dirty="0" smtClean="0">
                <a:solidFill>
                  <a:prstClr val="black"/>
                </a:solidFill>
                <a:latin typeface="Calibri"/>
              </a:rPr>
              <a:t>In </a:t>
            </a:r>
            <a:r>
              <a:rPr lang="en-US" dirty="0">
                <a:solidFill>
                  <a:prstClr val="black"/>
                </a:solidFill>
                <a:latin typeface="Calibri"/>
              </a:rPr>
              <a:t>adults, aspiration of a bolus meat is the most common cause while in children it is caused by small toys, buttons and other objects in addition to food, conditions like peritonsillar abscesses, </a:t>
            </a:r>
            <a:r>
              <a:rPr lang="en-US" dirty="0" smtClean="0">
                <a:solidFill>
                  <a:prstClr val="black"/>
                </a:solidFill>
                <a:latin typeface="Calibri"/>
              </a:rPr>
              <a:t>epiglottitis </a:t>
            </a:r>
            <a:r>
              <a:rPr lang="en-US" dirty="0">
                <a:solidFill>
                  <a:prstClr val="black"/>
                </a:solidFill>
                <a:latin typeface="Calibri"/>
              </a:rPr>
              <a:t>and other acute infectious processes of the posterior pharynx can result  in airway obstruction</a:t>
            </a:r>
          </a:p>
          <a:p>
            <a:endParaRPr lang="en-US" dirty="0"/>
          </a:p>
        </p:txBody>
      </p:sp>
    </p:spTree>
    <p:extLst>
      <p:ext uri="{BB962C8B-B14F-4D97-AF65-F5344CB8AC3E}">
        <p14:creationId xmlns:p14="http://schemas.microsoft.com/office/powerpoint/2010/main" val="2105319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latin typeface="Times New Roman" pitchFamily="18" charset="0"/>
                <a:cs typeface="Times New Roman" pitchFamily="18" charset="0"/>
              </a:rPr>
              <a:t>Trauma and emergency </a:t>
            </a:r>
            <a:r>
              <a:rPr lang="en-GB" dirty="0">
                <a:latin typeface="Times New Roman" pitchFamily="18" charset="0"/>
                <a:cs typeface="Times New Roman" pitchFamily="18" charset="0"/>
              </a:rPr>
              <a:t>management traditionally refers to </a:t>
            </a:r>
            <a:r>
              <a:rPr lang="en-GB" dirty="0" smtClean="0">
                <a:latin typeface="Times New Roman" pitchFamily="18" charset="0"/>
                <a:cs typeface="Times New Roman" pitchFamily="18" charset="0"/>
              </a:rPr>
              <a:t>care given </a:t>
            </a:r>
            <a:r>
              <a:rPr lang="en-GB" dirty="0">
                <a:latin typeface="Times New Roman" pitchFamily="18" charset="0"/>
                <a:cs typeface="Times New Roman" pitchFamily="18" charset="0"/>
              </a:rPr>
              <a:t>to patients with urgent and critical needs. </a:t>
            </a: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However lack of </a:t>
            </a:r>
            <a:r>
              <a:rPr lang="en-GB" dirty="0">
                <a:latin typeface="Times New Roman" pitchFamily="18" charset="0"/>
                <a:cs typeface="Times New Roman" pitchFamily="18" charset="0"/>
              </a:rPr>
              <a:t>access to health </a:t>
            </a:r>
            <a:r>
              <a:rPr lang="en-GB" dirty="0" smtClean="0">
                <a:latin typeface="Times New Roman" pitchFamily="18" charset="0"/>
                <a:cs typeface="Times New Roman" pitchFamily="18" charset="0"/>
              </a:rPr>
              <a:t>care</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facilities may lead to many more people with non-life  threatening conditions visiting  </a:t>
            </a:r>
            <a:r>
              <a:rPr lang="en-GB" dirty="0">
                <a:latin typeface="Times New Roman" pitchFamily="18" charset="0"/>
                <a:cs typeface="Times New Roman" pitchFamily="18" charset="0"/>
              </a:rPr>
              <a:t>the emergency </a:t>
            </a:r>
            <a:r>
              <a:rPr lang="en-GB" dirty="0" smtClean="0">
                <a:latin typeface="Times New Roman" pitchFamily="18" charset="0"/>
                <a:cs typeface="Times New Roman" pitchFamily="18" charset="0"/>
              </a:rPr>
              <a:t>department</a:t>
            </a:r>
          </a:p>
          <a:p>
            <a:r>
              <a:rPr lang="en-GB" dirty="0" smtClean="0">
                <a:latin typeface="Times New Roman" pitchFamily="18" charset="0"/>
                <a:cs typeface="Times New Roman" pitchFamily="18" charset="0"/>
              </a:rPr>
              <a:t>Therefore, the </a:t>
            </a:r>
            <a:r>
              <a:rPr lang="en-GB" dirty="0">
                <a:latin typeface="Times New Roman" pitchFamily="18" charset="0"/>
                <a:cs typeface="Times New Roman" pitchFamily="18" charset="0"/>
              </a:rPr>
              <a:t>philosophy of emergency management has broadened </a:t>
            </a:r>
            <a:r>
              <a:rPr lang="en-GB" dirty="0" smtClean="0">
                <a:latin typeface="Times New Roman" pitchFamily="18" charset="0"/>
                <a:cs typeface="Times New Roman" pitchFamily="18" charset="0"/>
              </a:rPr>
              <a:t>to include </a:t>
            </a:r>
            <a:r>
              <a:rPr lang="en-GB" dirty="0">
                <a:latin typeface="Times New Roman" pitchFamily="18" charset="0"/>
                <a:cs typeface="Times New Roman" pitchFamily="18" charset="0"/>
              </a:rPr>
              <a:t>the concept that an emergency is whatever the patient </a:t>
            </a:r>
            <a:r>
              <a:rPr lang="en-GB" dirty="0" smtClean="0">
                <a:latin typeface="Times New Roman" pitchFamily="18" charset="0"/>
                <a:cs typeface="Times New Roman" pitchFamily="18" charset="0"/>
              </a:rPr>
              <a:t>or the </a:t>
            </a:r>
            <a:r>
              <a:rPr lang="en-GB" dirty="0">
                <a:latin typeface="Times New Roman" pitchFamily="18" charset="0"/>
                <a:cs typeface="Times New Roman" pitchFamily="18" charset="0"/>
              </a:rPr>
              <a:t>family considers it to be</a:t>
            </a:r>
            <a:r>
              <a:rPr lang="en-GB" dirty="0" smtClean="0">
                <a:latin typeface="Times New Roman" pitchFamily="18" charset="0"/>
                <a:cs typeface="Times New Roman" pitchFamily="18" charset="0"/>
              </a:rPr>
              <a:t>.</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Airway Cont’..</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latin typeface="Times New Roman" pitchFamily="18" charset="0"/>
                <a:cs typeface="Times New Roman" pitchFamily="18" charset="0"/>
              </a:rPr>
              <a:t>Partial obstruction of the airway can lead to progressive hypoxia, hypercapnia, and respiratory and cardiac arrest.</a:t>
            </a:r>
          </a:p>
          <a:p>
            <a:r>
              <a:rPr lang="en-GB" dirty="0" smtClean="0">
                <a:latin typeface="Times New Roman" pitchFamily="18" charset="0"/>
                <a:cs typeface="Times New Roman" pitchFamily="18" charset="0"/>
              </a:rPr>
              <a:t>For an emergent or urgent health problem stabilize, provide critical treatments, and promptly transfer the patient to the appropriate setting i.e. intensive care unit, operating room, general care unit which are the priority areas of emergency care.</a:t>
            </a:r>
          </a:p>
          <a:p>
            <a:r>
              <a:rPr lang="en-GB" dirty="0" smtClean="0">
                <a:latin typeface="Times New Roman" pitchFamily="18" charset="0"/>
                <a:cs typeface="Times New Roman" pitchFamily="18" charset="0"/>
              </a:rPr>
              <a:t> Although initiation of treatment is at the ED, ongoing </a:t>
            </a:r>
            <a:r>
              <a:rPr lang="en-GB" b="1" dirty="0" smtClean="0">
                <a:latin typeface="Times New Roman" pitchFamily="18" charset="0"/>
                <a:cs typeface="Times New Roman" pitchFamily="18" charset="0"/>
              </a:rPr>
              <a:t>definitive treatment </a:t>
            </a:r>
            <a:r>
              <a:rPr lang="en-GB" dirty="0" smtClean="0">
                <a:latin typeface="Times New Roman" pitchFamily="18" charset="0"/>
                <a:cs typeface="Times New Roman" pitchFamily="18" charset="0"/>
              </a:rPr>
              <a:t>of the underlying problem is provided in other settings, and the sooner the patient is stabilized and moved to the specific area, the better.</a:t>
            </a:r>
          </a:p>
          <a:p>
            <a:pPr algn="just"/>
            <a:endParaRPr lang="en-GB"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of airway obstruction</a:t>
            </a:r>
            <a:endParaRPr lang="en-GB" dirty="0"/>
          </a:p>
        </p:txBody>
      </p:sp>
      <p:sp>
        <p:nvSpPr>
          <p:cNvPr id="3" name="Content Placeholder 2"/>
          <p:cNvSpPr>
            <a:spLocks noGrp="1"/>
          </p:cNvSpPr>
          <p:nvPr>
            <p:ph idx="1"/>
          </p:nvPr>
        </p:nvSpPr>
        <p:spPr>
          <a:xfrm>
            <a:off x="971600" y="1268760"/>
            <a:ext cx="7715200" cy="4857403"/>
          </a:xfrm>
        </p:spPr>
        <p:txBody>
          <a:bodyPr>
            <a:normAutofit/>
          </a:bodyPr>
          <a:lstStyle/>
          <a:p>
            <a:pPr algn="just"/>
            <a:r>
              <a:rPr lang="en-GB" dirty="0" smtClean="0">
                <a:latin typeface="Times New Roman" pitchFamily="18" charset="0"/>
                <a:cs typeface="Times New Roman" pitchFamily="18" charset="0"/>
              </a:rPr>
              <a:t>Aspiration foreign bodies, </a:t>
            </a:r>
          </a:p>
          <a:p>
            <a:pPr algn="just"/>
            <a:r>
              <a:rPr lang="en-GB" dirty="0" smtClean="0">
                <a:latin typeface="Times New Roman" pitchFamily="18" charset="0"/>
                <a:cs typeface="Times New Roman" pitchFamily="18" charset="0"/>
              </a:rPr>
              <a:t>anaphylaxis, </a:t>
            </a:r>
          </a:p>
          <a:p>
            <a:pPr algn="just"/>
            <a:r>
              <a:rPr lang="en-GB" dirty="0" smtClean="0">
                <a:latin typeface="Times New Roman" pitchFamily="18" charset="0"/>
                <a:cs typeface="Times New Roman" pitchFamily="18" charset="0"/>
              </a:rPr>
              <a:t>viral or bacterial infection,</a:t>
            </a:r>
          </a:p>
          <a:p>
            <a:pPr algn="just"/>
            <a:r>
              <a:rPr lang="en-GB" dirty="0" smtClean="0">
                <a:latin typeface="Times New Roman" pitchFamily="18" charset="0"/>
                <a:cs typeface="Times New Roman" pitchFamily="18" charset="0"/>
              </a:rPr>
              <a:t>Trauma</a:t>
            </a:r>
          </a:p>
          <a:p>
            <a:pPr algn="just"/>
            <a:r>
              <a:rPr lang="en-GB" dirty="0" smtClean="0">
                <a:latin typeface="Times New Roman" pitchFamily="18" charset="0"/>
                <a:cs typeface="Times New Roman" pitchFamily="18" charset="0"/>
              </a:rPr>
              <a:t> inhalation or chemical burns.</a:t>
            </a:r>
          </a:p>
          <a:p>
            <a:pPr algn="just"/>
            <a:r>
              <a:rPr lang="en-GB" dirty="0" smtClean="0">
                <a:latin typeface="Times New Roman" pitchFamily="18" charset="0"/>
                <a:cs typeface="Times New Roman" pitchFamily="18" charset="0"/>
              </a:rPr>
              <a:t> In adults, aspiration of a bolus of meat is the most common cause of airway obstruction.</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buNone/>
            </a:pPr>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Cont’…</a:t>
            </a:r>
            <a:endParaRPr lang="en-GB" dirty="0"/>
          </a:p>
        </p:txBody>
      </p:sp>
      <p:sp>
        <p:nvSpPr>
          <p:cNvPr id="3" name="Content Placeholder 2"/>
          <p:cNvSpPr>
            <a:spLocks noGrp="1"/>
          </p:cNvSpPr>
          <p:nvPr>
            <p:ph idx="1"/>
          </p:nvPr>
        </p:nvSpPr>
        <p:spPr/>
        <p:txBody>
          <a:bodyPr>
            <a:normAutofit/>
          </a:bodyPr>
          <a:lstStyle/>
          <a:p>
            <a:r>
              <a:rPr lang="en-GB" dirty="0" smtClean="0">
                <a:latin typeface="Times New Roman" pitchFamily="18" charset="0"/>
                <a:cs typeface="Times New Roman" pitchFamily="18" charset="0"/>
              </a:rPr>
              <a:t>In children, small toys, buttons, coins, and other objects are commonly aspirated in addition to food. </a:t>
            </a:r>
          </a:p>
          <a:p>
            <a:r>
              <a:rPr lang="en-GB" dirty="0" smtClean="0">
                <a:latin typeface="Times New Roman" pitchFamily="18" charset="0"/>
                <a:cs typeface="Times New Roman" pitchFamily="18" charset="0"/>
              </a:rPr>
              <a:t>Peritonsillar abscesses,-abscess between the capsule of the tonsil and the pharynx</a:t>
            </a:r>
          </a:p>
          <a:p>
            <a:r>
              <a:rPr lang="en-GB" dirty="0" smtClean="0">
                <a:latin typeface="Times New Roman" pitchFamily="18" charset="0"/>
                <a:cs typeface="Times New Roman" pitchFamily="18" charset="0"/>
              </a:rPr>
              <a:t>Epiglottitis', and other acute infectious processes of the posterior pharynx  can result in airway obstruction.</a:t>
            </a:r>
          </a:p>
          <a:p>
            <a:endParaRPr lang="en-GB"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Clinical Presentation of airway obstruction</a:t>
            </a:r>
            <a:endParaRPr lang="en-GB" dirty="0"/>
          </a:p>
        </p:txBody>
      </p:sp>
      <p:sp>
        <p:nvSpPr>
          <p:cNvPr id="3" name="Content Placeholder 2"/>
          <p:cNvSpPr>
            <a:spLocks noGrp="1"/>
          </p:cNvSpPr>
          <p:nvPr>
            <p:ph idx="1"/>
          </p:nvPr>
        </p:nvSpPr>
        <p:spPr/>
        <p:txBody>
          <a:bodyPr>
            <a:normAutofit fontScale="85000" lnSpcReduction="20000"/>
          </a:bodyPr>
          <a:lstStyle/>
          <a:p>
            <a:pPr algn="just">
              <a:buNone/>
            </a:pPr>
            <a:r>
              <a:rPr lang="en-GB" b="1" dirty="0" smtClean="0">
                <a:latin typeface="Times New Roman" pitchFamily="18" charset="0"/>
                <a:cs typeface="Times New Roman" pitchFamily="18" charset="0"/>
              </a:rPr>
              <a:t>Common signs and symptoms:</a:t>
            </a:r>
          </a:p>
          <a:p>
            <a:pPr algn="just"/>
            <a:r>
              <a:rPr lang="en-GB" smtClean="0">
                <a:latin typeface="Times New Roman" pitchFamily="18" charset="0"/>
                <a:cs typeface="Times New Roman" pitchFamily="18" charset="0"/>
              </a:rPr>
              <a:t>Choking </a:t>
            </a:r>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Apprehensive appearance</a:t>
            </a:r>
          </a:p>
          <a:p>
            <a:pPr algn="just"/>
            <a:r>
              <a:rPr lang="en-GB" dirty="0" smtClean="0">
                <a:latin typeface="Times New Roman" pitchFamily="18" charset="0"/>
                <a:cs typeface="Times New Roman" pitchFamily="18" charset="0"/>
              </a:rPr>
              <a:t>Inspiratory and expiratory stridor, </a:t>
            </a:r>
          </a:p>
          <a:p>
            <a:pPr algn="just"/>
            <a:r>
              <a:rPr lang="en-GB" dirty="0" smtClean="0">
                <a:latin typeface="Times New Roman" pitchFamily="18" charset="0"/>
                <a:cs typeface="Times New Roman" pitchFamily="18" charset="0"/>
              </a:rPr>
              <a:t>Laboured breathing,</a:t>
            </a:r>
          </a:p>
          <a:p>
            <a:pPr algn="just"/>
            <a:r>
              <a:rPr lang="en-GB" dirty="0" smtClean="0">
                <a:latin typeface="Times New Roman" pitchFamily="18" charset="0"/>
                <a:cs typeface="Times New Roman" pitchFamily="18" charset="0"/>
              </a:rPr>
              <a:t>Use of accessory muscles (supra-sternal and intercostal retraction),</a:t>
            </a:r>
          </a:p>
          <a:p>
            <a:pPr algn="just"/>
            <a:r>
              <a:rPr lang="en-GB" dirty="0" smtClean="0">
                <a:latin typeface="Times New Roman" pitchFamily="18" charset="0"/>
                <a:cs typeface="Times New Roman" pitchFamily="18" charset="0"/>
              </a:rPr>
              <a:t>Flaring nostrils, </a:t>
            </a:r>
          </a:p>
          <a:p>
            <a:pPr algn="just"/>
            <a:r>
              <a:rPr lang="en-GB" dirty="0" smtClean="0">
                <a:latin typeface="Times New Roman" pitchFamily="18" charset="0"/>
                <a:cs typeface="Times New Roman" pitchFamily="18" charset="0"/>
              </a:rPr>
              <a:t>Increasing anxiety, </a:t>
            </a:r>
          </a:p>
          <a:p>
            <a:pPr algn="just"/>
            <a:r>
              <a:rPr lang="en-GB" dirty="0" smtClean="0">
                <a:latin typeface="Times New Roman" pitchFamily="18" charset="0"/>
                <a:cs typeface="Times New Roman" pitchFamily="18" charset="0"/>
              </a:rPr>
              <a:t>Restlessness, and confusion.</a:t>
            </a:r>
          </a:p>
          <a:p>
            <a:pPr algn="just"/>
            <a:r>
              <a:rPr lang="en-GB" dirty="0" smtClean="0">
                <a:latin typeface="Times New Roman" pitchFamily="18" charset="0"/>
                <a:cs typeface="Times New Roman" pitchFamily="18" charset="0"/>
              </a:rPr>
              <a:t>Cyanosis and loss of consciousness develop as hypoxia worsens.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Times New Roman" pitchFamily="18" charset="0"/>
                <a:cs typeface="Times New Roman" pitchFamily="18" charset="0"/>
              </a:rPr>
              <a:t>Assessment and Diagnostic Findings</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latin typeface="Times New Roman" pitchFamily="18" charset="0"/>
                <a:cs typeface="Times New Roman" pitchFamily="18" charset="0"/>
              </a:rPr>
              <a:t>Look, Listen, Feel</a:t>
            </a:r>
          </a:p>
          <a:p>
            <a:r>
              <a:rPr lang="en-GB" dirty="0" smtClean="0">
                <a:latin typeface="Times New Roman" pitchFamily="18" charset="0"/>
                <a:cs typeface="Times New Roman" pitchFamily="18" charset="0"/>
              </a:rPr>
              <a:t>Assessment of the patient who has a foreign object occluding the airway may involve simply asking the person whether he or she is choking and requires help. </a:t>
            </a:r>
          </a:p>
          <a:p>
            <a:r>
              <a:rPr lang="en-GB" dirty="0" smtClean="0">
                <a:latin typeface="Times New Roman" pitchFamily="18" charset="0"/>
                <a:cs typeface="Times New Roman" pitchFamily="18" charset="0"/>
              </a:rPr>
              <a:t>If patient is unconscious, inspection of the oropharynx may reveal the obstructing object. </a:t>
            </a:r>
          </a:p>
          <a:p>
            <a:r>
              <a:rPr lang="en-GB" dirty="0" smtClean="0">
                <a:latin typeface="Times New Roman" pitchFamily="18" charset="0"/>
                <a:cs typeface="Times New Roman" pitchFamily="18" charset="0"/>
              </a:rPr>
              <a:t>X-rays, laryngoscopy, or Bronchoscopy also may be done.</a:t>
            </a:r>
          </a:p>
          <a:p>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Management </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latin typeface="Times New Roman" pitchFamily="18" charset="0"/>
                <a:cs typeface="Times New Roman" pitchFamily="18" charset="0"/>
              </a:rPr>
              <a:t>The ED staff work collaboratively and follow the ABCD (</a:t>
            </a:r>
            <a:r>
              <a:rPr lang="en-GB" b="1" dirty="0" smtClean="0">
                <a:latin typeface="Times New Roman" pitchFamily="18" charset="0"/>
                <a:cs typeface="Times New Roman" pitchFamily="18" charset="0"/>
              </a:rPr>
              <a:t>airway, breathing, circulation, disability) method:</a:t>
            </a:r>
          </a:p>
          <a:p>
            <a:pPr algn="just"/>
            <a:r>
              <a:rPr lang="en-GB" dirty="0" smtClean="0">
                <a:latin typeface="Times New Roman" pitchFamily="18" charset="0"/>
                <a:cs typeface="Times New Roman" pitchFamily="18" charset="0"/>
              </a:rPr>
              <a:t> Establish a  patent airway.</a:t>
            </a:r>
          </a:p>
          <a:p>
            <a:pPr algn="just"/>
            <a:r>
              <a:rPr lang="en-GB" dirty="0" smtClean="0">
                <a:latin typeface="Times New Roman" pitchFamily="18" charset="0"/>
                <a:cs typeface="Times New Roman" pitchFamily="18" charset="0"/>
              </a:rPr>
              <a:t> Provide adequate ventilation, employing resuscitation measures when necessary to ensure patient </a:t>
            </a:r>
            <a:r>
              <a:rPr lang="en-GB" b="1" dirty="0" smtClean="0">
                <a:latin typeface="Times New Roman" pitchFamily="18" charset="0"/>
                <a:cs typeface="Times New Roman" pitchFamily="18" charset="0"/>
              </a:rPr>
              <a:t>breathing (rising and falling of chest-if not test breathing by placing the back of hand close to patient’s mouth, if breathing, a stream of warm air will be felt on it. </a:t>
            </a:r>
          </a:p>
          <a:p>
            <a:pPr algn="just"/>
            <a:r>
              <a:rPr lang="en-GB" dirty="0" smtClean="0">
                <a:latin typeface="Times New Roman" pitchFamily="18" charset="0"/>
                <a:cs typeface="Times New Roman" pitchFamily="18" charset="0"/>
              </a:rPr>
              <a:t>(Trauma patients must have the cervical spine protected and chest injuries assessed first.)</a:t>
            </a: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1.Head- tilt-chin-lift-maneuver</a:t>
            </a:r>
          </a:p>
        </p:txBody>
      </p:sp>
      <p:sp>
        <p:nvSpPr>
          <p:cNvPr id="4" name="Content Placeholder 3"/>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Patient is placed supine on a firm flat surface</a:t>
            </a:r>
          </a:p>
          <a:p>
            <a:r>
              <a:rPr lang="en-US" altLang="en-US" dirty="0">
                <a:latin typeface="Times New Roman" panose="02020603050405020304" pitchFamily="18" charset="0"/>
                <a:cs typeface="Times New Roman" panose="02020603050405020304" pitchFamily="18" charset="0"/>
              </a:rPr>
              <a:t>Airway is opened by either head-tilt-chin-lift or the jaw thrust maneuver</a:t>
            </a:r>
          </a:p>
          <a:p>
            <a:r>
              <a:rPr lang="en-US" altLang="en-US" dirty="0">
                <a:latin typeface="Times New Roman" panose="02020603050405020304" pitchFamily="18" charset="0"/>
                <a:cs typeface="Times New Roman" panose="02020603050405020304" pitchFamily="18" charset="0"/>
              </a:rPr>
              <a:t>Head tilt chin lift which helps to tilt the head back should be used only if it is determined that the patients cervical spine is not injured</a:t>
            </a:r>
          </a:p>
          <a:p>
            <a:pPr marL="82296" indent="0">
              <a:buNone/>
            </a:pPr>
            <a:endParaRPr lang="en-US" dirty="0"/>
          </a:p>
        </p:txBody>
      </p:sp>
    </p:spTree>
    <p:extLst>
      <p:ext uri="{BB962C8B-B14F-4D97-AF65-F5344CB8AC3E}">
        <p14:creationId xmlns:p14="http://schemas.microsoft.com/office/powerpoint/2010/main" val="12203021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2.Jaw thrust maneuver</a:t>
            </a:r>
          </a:p>
        </p:txBody>
      </p:sp>
      <p:sp>
        <p:nvSpPr>
          <p:cNvPr id="3" name="Content Placeholder 2"/>
          <p:cNvSpPr>
            <a:spLocks noGrp="1"/>
          </p:cNvSpPr>
          <p:nvPr>
            <p:ph idx="1"/>
          </p:nvPr>
        </p:nvSpPr>
        <p:spPr/>
        <p:txBody>
          <a:bodyPr/>
          <a:lstStyle/>
          <a:p>
            <a:pPr marL="342900" lvl="0" indent="-342900" fontAlgn="base">
              <a:spcBef>
                <a:spcPct val="20000"/>
              </a:spcBef>
              <a:spcAft>
                <a:spcPct val="0"/>
              </a:spcAft>
              <a:buClrTx/>
              <a:buSzTx/>
              <a:buFont typeface="Arial" charset="0"/>
              <a:buChar char="•"/>
            </a:pPr>
            <a:r>
              <a:rPr lang="en-US" altLang="en-US" dirty="0">
                <a:solidFill>
                  <a:prstClr val="black"/>
                </a:solidFill>
                <a:latin typeface="Times New Roman" panose="02020603050405020304" pitchFamily="18" charset="0"/>
                <a:cs typeface="Times New Roman" panose="02020603050405020304" pitchFamily="18" charset="0"/>
              </a:rPr>
              <a:t>The angle of the patients lower jaw are grasped and lifted displacing the mandible </a:t>
            </a:r>
            <a:r>
              <a:rPr lang="en-US" altLang="en-US" dirty="0" smtClean="0">
                <a:solidFill>
                  <a:prstClr val="black"/>
                </a:solidFill>
                <a:latin typeface="Times New Roman" panose="02020603050405020304" pitchFamily="18" charset="0"/>
                <a:cs typeface="Times New Roman" panose="02020603050405020304" pitchFamily="18" charset="0"/>
              </a:rPr>
              <a:t>forward.</a:t>
            </a:r>
          </a:p>
          <a:p>
            <a:pPr marL="342900" lvl="0" indent="-342900" fontAlgn="base">
              <a:spcBef>
                <a:spcPct val="20000"/>
              </a:spcBef>
              <a:spcAft>
                <a:spcPct val="0"/>
              </a:spcAft>
              <a:buClrTx/>
              <a:buSzTx/>
              <a:buFont typeface="Arial" charset="0"/>
              <a:buChar char="•"/>
            </a:pPr>
            <a:r>
              <a:rPr lang="en-US" altLang="en-US" dirty="0" smtClean="0">
                <a:solidFill>
                  <a:prstClr val="black"/>
                </a:solidFill>
                <a:latin typeface="Times New Roman" panose="02020603050405020304" pitchFamily="18" charset="0"/>
                <a:cs typeface="Times New Roman" panose="02020603050405020304" pitchFamily="18" charset="0"/>
              </a:rPr>
              <a:t>It </a:t>
            </a:r>
            <a:r>
              <a:rPr lang="en-US" altLang="en-US" dirty="0">
                <a:solidFill>
                  <a:prstClr val="black"/>
                </a:solidFill>
                <a:latin typeface="Times New Roman" panose="02020603050405020304" pitchFamily="18" charset="0"/>
                <a:cs typeface="Times New Roman" panose="02020603050405020304" pitchFamily="18" charset="0"/>
              </a:rPr>
              <a:t>is a safe approach to opening the airway of a victim with suspected neck injury because it can be accomplished without extending the neck</a:t>
            </a:r>
            <a:r>
              <a:rPr lang="en-US" altLang="en-US" dirty="0" smtClean="0">
                <a:solidFill>
                  <a:prstClr val="black"/>
                </a:solidFill>
                <a:latin typeface="Times New Roman" panose="02020603050405020304" pitchFamily="18" charset="0"/>
                <a:cs typeface="Times New Roman" panose="02020603050405020304" pitchFamily="18" charset="0"/>
              </a:rPr>
              <a:t>.</a:t>
            </a:r>
            <a:endParaRPr lang="en-US" alt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73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Abdominal thrust maneuver</a:t>
            </a:r>
            <a:endParaRPr lang="en-US" dirty="0"/>
          </a:p>
        </p:txBody>
      </p:sp>
      <p:sp>
        <p:nvSpPr>
          <p:cNvPr id="3" name="Content Placeholder 2"/>
          <p:cNvSpPr>
            <a:spLocks noGrp="1"/>
          </p:cNvSpPr>
          <p:nvPr>
            <p:ph idx="1"/>
          </p:nvPr>
        </p:nvSpPr>
        <p:spPr/>
        <p:txBody>
          <a:bodyPr>
            <a:normAutofit lnSpcReduction="10000"/>
          </a:bodyPr>
          <a:lstStyle/>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Referred to as the </a:t>
            </a:r>
            <a:r>
              <a:rPr lang="en-US" altLang="en-US" sz="2000" b="1" dirty="0">
                <a:latin typeface="Calibri"/>
              </a:rPr>
              <a:t>Heimlich maneuver </a:t>
            </a:r>
            <a:r>
              <a:rPr lang="en-US" altLang="en-US" sz="2000" dirty="0">
                <a:latin typeface="Calibri"/>
              </a:rPr>
              <a:t>according to the American Heart Association. This is done on a </a:t>
            </a:r>
            <a:r>
              <a:rPr lang="en-US" altLang="en-US" sz="2000" dirty="0" smtClean="0">
                <a:latin typeface="Calibri"/>
              </a:rPr>
              <a:t>conscious </a:t>
            </a:r>
            <a:r>
              <a:rPr lang="en-US" altLang="en-US" sz="2000" dirty="0">
                <a:latin typeface="Calibri"/>
              </a:rPr>
              <a:t>patient. The  following steps:</a:t>
            </a: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 Stand behind the person who is choking.</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 Place both arms around the person’s waist.</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 Make a fist with one hand with the thumb outside the fist.</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 Place thumb side of fist against the person’s abdomen above the navel and below the xiphoid process.</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Grasp fist with other hand.</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Quickly and forcefully exert pressure against the person’s diaphragm, pressing upward with quick, firm thrusts.</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 Apply thrusts 6 to 10 times until the obstruction is cleared.</a:t>
            </a:r>
            <a:endParaRPr lang="sw-KE" altLang="en-US" sz="2000" dirty="0">
              <a:latin typeface="Calibri"/>
            </a:endParaRPr>
          </a:p>
          <a:p>
            <a:pPr marL="342900" lvl="0" indent="-342900" eaLnBrk="0" fontAlgn="base" hangingPunct="0">
              <a:spcBef>
                <a:spcPct val="20000"/>
              </a:spcBef>
              <a:spcAft>
                <a:spcPct val="0"/>
              </a:spcAft>
              <a:buClrTx/>
              <a:buSzTx/>
              <a:buFont typeface="Wingdings" pitchFamily="2" charset="2"/>
              <a:buChar char="Ø"/>
            </a:pPr>
            <a:r>
              <a:rPr lang="en-US" altLang="en-US" sz="2000" dirty="0">
                <a:latin typeface="Calibri"/>
              </a:rPr>
              <a:t>The pressure from the thrusts should lift the diaphragm, force air into the lungs, and create an artificial cough powerful enough to expel the aspirated object </a:t>
            </a:r>
            <a:endParaRPr lang="sw-KE" altLang="en-US" sz="2000" dirty="0">
              <a:latin typeface="Calibri"/>
            </a:endParaRPr>
          </a:p>
          <a:p>
            <a:endParaRPr lang="en-US" dirty="0"/>
          </a:p>
        </p:txBody>
      </p:sp>
    </p:spTree>
    <p:extLst>
      <p:ext uri="{BB962C8B-B14F-4D97-AF65-F5344CB8AC3E}">
        <p14:creationId xmlns:p14="http://schemas.microsoft.com/office/powerpoint/2010/main" val="20962410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Airways</a:t>
            </a:r>
            <a:endParaRPr lang="en-US" dirty="0"/>
          </a:p>
        </p:txBody>
      </p:sp>
      <p:sp>
        <p:nvSpPr>
          <p:cNvPr id="3" name="Content Placeholder 2"/>
          <p:cNvSpPr>
            <a:spLocks noGrp="1"/>
          </p:cNvSpPr>
          <p:nvPr>
            <p:ph idx="1"/>
          </p:nvPr>
        </p:nvSpPr>
        <p:spPr/>
        <p:txBody>
          <a:bodyPr/>
          <a:lstStyle/>
          <a:p>
            <a:pPr marL="514350" indent="-514350">
              <a:buAutoNum type="arabicPeriod"/>
            </a:pPr>
            <a:r>
              <a:rPr lang="en-US" b="1" dirty="0" smtClean="0"/>
              <a:t>Endotracheal tube</a:t>
            </a:r>
            <a:endParaRPr lang="en-US" dirty="0" smtClean="0"/>
          </a:p>
          <a:p>
            <a:pPr marL="514350" indent="-514350">
              <a:buAutoNum type="arabicPeriod"/>
            </a:pPr>
            <a:r>
              <a:rPr lang="en-US" b="1" dirty="0" smtClean="0"/>
              <a:t>Tracheostomy</a:t>
            </a:r>
          </a:p>
          <a:p>
            <a:pPr marL="514350" indent="-514350">
              <a:buAutoNum type="arabicPeriod"/>
            </a:pPr>
            <a:r>
              <a:rPr lang="en-US" b="1" dirty="0" smtClean="0"/>
              <a:t>Pharyngeal airways</a:t>
            </a:r>
            <a:endParaRPr lang="en-US" b="1" dirty="0"/>
          </a:p>
        </p:txBody>
      </p:sp>
    </p:spTree>
    <p:extLst>
      <p:ext uri="{BB962C8B-B14F-4D97-AF65-F5344CB8AC3E}">
        <p14:creationId xmlns:p14="http://schemas.microsoft.com/office/powerpoint/2010/main" val="1392290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algn="just"/>
            <a:r>
              <a:rPr lang="en-GB" dirty="0" smtClean="0">
                <a:latin typeface="Times New Roman" pitchFamily="18" charset="0"/>
                <a:cs typeface="Times New Roman" pitchFamily="18" charset="0"/>
              </a:rPr>
              <a:t>These include people seeking emergency care for serious life threatening illnesses such as heart conditions</a:t>
            </a: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This level of care requires training and practice to be able to manage effectively and efficiently</a:t>
            </a:r>
          </a:p>
          <a:p>
            <a:pPr algn="just"/>
            <a:endParaRPr lang="en-GB" dirty="0" smtClean="0">
              <a:latin typeface="Times New Roman" pitchFamily="18" charset="0"/>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3.Oropharyngeal airway insertion</a:t>
            </a:r>
          </a:p>
        </p:txBody>
      </p:sp>
      <p:sp>
        <p:nvSpPr>
          <p:cNvPr id="3" name="Content Placeholder 2"/>
          <p:cNvSpPr>
            <a:spLocks noGrp="1"/>
          </p:cNvSpPr>
          <p:nvPr>
            <p:ph idx="1"/>
          </p:nvPr>
        </p:nvSpPr>
        <p:spPr/>
        <p:txBody>
          <a:bodyPr/>
          <a:lstStyle/>
          <a:p>
            <a:pPr marL="457200" indent="-457200" fontAlgn="base">
              <a:spcBef>
                <a:spcPct val="20000"/>
              </a:spcBef>
              <a:spcAft>
                <a:spcPct val="0"/>
              </a:spcAft>
              <a:buClrTx/>
              <a:buSzTx/>
            </a:pPr>
            <a:r>
              <a:rPr lang="en-US" altLang="en-US" dirty="0">
                <a:latin typeface="Times New Roman" panose="02020603050405020304" pitchFamily="18" charset="0"/>
                <a:cs typeface="Times New Roman" panose="02020603050405020304" pitchFamily="18" charset="0"/>
              </a:rPr>
              <a:t>A semi circular tube inserted over the back of the tongue into the lower posterior pharynx in a patient breathing spontaneously but unconscious</a:t>
            </a:r>
            <a:r>
              <a:rPr lang="en-US" altLang="en-US" dirty="0" smtClean="0">
                <a:latin typeface="Times New Roman" panose="02020603050405020304" pitchFamily="18" charset="0"/>
                <a:cs typeface="Times New Roman" panose="02020603050405020304" pitchFamily="18" charset="0"/>
              </a:rPr>
              <a:t>.</a:t>
            </a:r>
          </a:p>
          <a:p>
            <a:pPr marL="457200" indent="-457200" fontAlgn="base">
              <a:spcBef>
                <a:spcPct val="20000"/>
              </a:spcBef>
              <a:spcAft>
                <a:spcPct val="0"/>
              </a:spcAft>
              <a:buClrTx/>
              <a:buSzTx/>
            </a:pP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It prevents the tongue from falling back and obstructing the airway</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498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4.Endotracheal intubation</a:t>
            </a:r>
          </a:p>
        </p:txBody>
      </p:sp>
      <p:sp>
        <p:nvSpPr>
          <p:cNvPr id="3" name="Content Placeholder 2"/>
          <p:cNvSpPr>
            <a:spLocks noGrp="1"/>
          </p:cNvSpPr>
          <p:nvPr>
            <p:ph idx="1"/>
          </p:nvPr>
        </p:nvSpPr>
        <p:spPr/>
        <p:txBody>
          <a:bodyPr>
            <a:normAutofit fontScale="92500" lnSpcReduction="10000"/>
          </a:bodyPr>
          <a:lstStyle/>
          <a:p>
            <a:pPr marL="457200" indent="-457200">
              <a:spcBef>
                <a:spcPct val="20000"/>
              </a:spcBef>
              <a:buClrTx/>
              <a:buSzTx/>
              <a:defRPr/>
            </a:pPr>
            <a:r>
              <a:rPr lang="en-US" sz="2700" dirty="0" smtClean="0">
                <a:solidFill>
                  <a:prstClr val="black"/>
                </a:solidFill>
                <a:latin typeface="Calibri"/>
              </a:rPr>
              <a:t>The </a:t>
            </a:r>
            <a:r>
              <a:rPr lang="en-US" sz="2700" dirty="0">
                <a:solidFill>
                  <a:prstClr val="black"/>
                </a:solidFill>
                <a:latin typeface="Calibri"/>
              </a:rPr>
              <a:t>main purpose of endotracheal intubation is to establish and maintain the airway in patients with respiratory </a:t>
            </a:r>
            <a:r>
              <a:rPr lang="en-US" sz="2700" dirty="0" smtClean="0">
                <a:solidFill>
                  <a:prstClr val="black"/>
                </a:solidFill>
                <a:latin typeface="Calibri"/>
              </a:rPr>
              <a:t>insufficiency/hypoxia</a:t>
            </a:r>
          </a:p>
          <a:p>
            <a:pPr marL="0" indent="0">
              <a:spcBef>
                <a:spcPct val="20000"/>
              </a:spcBef>
              <a:buClrTx/>
              <a:buSzTx/>
              <a:buNone/>
              <a:defRPr/>
            </a:pPr>
            <a:r>
              <a:rPr lang="en-US" sz="2700" dirty="0">
                <a:solidFill>
                  <a:prstClr val="black"/>
                </a:solidFill>
                <a:latin typeface="Calibri"/>
              </a:rPr>
              <a:t> </a:t>
            </a:r>
            <a:r>
              <a:rPr lang="en-US" sz="2700" dirty="0" smtClean="0">
                <a:solidFill>
                  <a:prstClr val="black"/>
                </a:solidFill>
                <a:latin typeface="Calibri"/>
              </a:rPr>
              <a:t>                 </a:t>
            </a:r>
            <a:r>
              <a:rPr lang="en-US" sz="2700" b="1" dirty="0" smtClean="0">
                <a:solidFill>
                  <a:prstClr val="black"/>
                </a:solidFill>
                <a:latin typeface="Calibri"/>
              </a:rPr>
              <a:t>Indications are:</a:t>
            </a: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establish airway for patients who cannot be adequately ventilated with an oropharyngeal </a:t>
            </a:r>
            <a:r>
              <a:rPr lang="en-US" sz="2700" dirty="0" smtClean="0">
                <a:solidFill>
                  <a:prstClr val="black"/>
                </a:solidFill>
                <a:latin typeface="Calibri"/>
              </a:rPr>
              <a:t>airway</a:t>
            </a: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bypass an upper airway </a:t>
            </a:r>
            <a:r>
              <a:rPr lang="en-US" sz="2700" dirty="0" smtClean="0">
                <a:solidFill>
                  <a:prstClr val="black"/>
                </a:solidFill>
                <a:latin typeface="Calibri"/>
              </a:rPr>
              <a:t>obstruction</a:t>
            </a: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prevent </a:t>
            </a:r>
            <a:r>
              <a:rPr lang="en-US" sz="2700" dirty="0" smtClean="0">
                <a:solidFill>
                  <a:prstClr val="black"/>
                </a:solidFill>
                <a:latin typeface="Calibri"/>
              </a:rPr>
              <a:t>aspiration</a:t>
            </a: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permit connection of the patient to a resuscitation bag/Mechanical </a:t>
            </a:r>
            <a:r>
              <a:rPr lang="en-US" sz="2700" dirty="0" smtClean="0">
                <a:solidFill>
                  <a:prstClr val="black"/>
                </a:solidFill>
                <a:latin typeface="Calibri"/>
              </a:rPr>
              <a:t>ventilator</a:t>
            </a:r>
          </a:p>
          <a:p>
            <a:pPr marL="457200" indent="-457200">
              <a:spcBef>
                <a:spcPct val="20000"/>
              </a:spcBef>
              <a:buClrTx/>
              <a:buSzTx/>
              <a:defRPr/>
            </a:pPr>
            <a:r>
              <a:rPr lang="en-US" sz="2700" dirty="0" smtClean="0">
                <a:solidFill>
                  <a:prstClr val="black"/>
                </a:solidFill>
                <a:latin typeface="Calibri"/>
              </a:rPr>
              <a:t>To </a:t>
            </a:r>
            <a:r>
              <a:rPr lang="en-US" sz="2700" dirty="0">
                <a:solidFill>
                  <a:prstClr val="black"/>
                </a:solidFill>
                <a:latin typeface="Calibri"/>
              </a:rPr>
              <a:t>facilitate the removal of tracheobronchial secretions</a:t>
            </a:r>
          </a:p>
          <a:p>
            <a:endParaRPr lang="en-US" dirty="0"/>
          </a:p>
        </p:txBody>
      </p:sp>
    </p:spTree>
    <p:extLst>
      <p:ext uri="{BB962C8B-B14F-4D97-AF65-F5344CB8AC3E}">
        <p14:creationId xmlns:p14="http://schemas.microsoft.com/office/powerpoint/2010/main" val="3289666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Cricothyroidotomy </a:t>
            </a:r>
            <a:endParaRPr lang="en-US" dirty="0"/>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It is the opening of the cricothyroid membrane to establish an </a:t>
            </a:r>
            <a:r>
              <a:rPr lang="en-US" altLang="en-US" dirty="0" smtClean="0">
                <a:latin typeface="Times New Roman" panose="02020603050405020304" pitchFamily="18" charset="0"/>
                <a:cs typeface="Times New Roman" panose="02020603050405020304" pitchFamily="18" charset="0"/>
              </a:rPr>
              <a:t>airway.</a:t>
            </a:r>
          </a:p>
          <a:p>
            <a:r>
              <a:rPr lang="en-US" altLang="en-US" dirty="0" smtClean="0">
                <a:latin typeface="Times New Roman" panose="02020603050405020304" pitchFamily="18" charset="0"/>
                <a:cs typeface="Times New Roman" panose="02020603050405020304" pitchFamily="18" charset="0"/>
              </a:rPr>
              <a:t>It </a:t>
            </a:r>
            <a:r>
              <a:rPr lang="en-US" altLang="en-US" dirty="0">
                <a:latin typeface="Times New Roman" panose="02020603050405020304" pitchFamily="18" charset="0"/>
                <a:cs typeface="Times New Roman" panose="02020603050405020304" pitchFamily="18" charset="0"/>
              </a:rPr>
              <a:t>is used in emergency situations in which endotracheal intubation is either not possible or contra indicated </a:t>
            </a:r>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in airway obstruction from laryngeal </a:t>
            </a:r>
            <a:r>
              <a:rPr lang="en-US" altLang="en-US" dirty="0" smtClean="0">
                <a:latin typeface="Times New Roman" panose="02020603050405020304" pitchFamily="18" charset="0"/>
                <a:cs typeface="Times New Roman" panose="02020603050405020304" pitchFamily="18" charset="0"/>
              </a:rPr>
              <a:t>edema, hemorrhage </a:t>
            </a:r>
            <a:r>
              <a:rPr lang="en-US" altLang="en-US" dirty="0">
                <a:latin typeface="Times New Roman" panose="02020603050405020304" pitchFamily="18" charset="0"/>
                <a:cs typeface="Times New Roman" panose="02020603050405020304" pitchFamily="18" charset="0"/>
              </a:rPr>
              <a:t>to the neck tissue or obstruction of the larynx.</a:t>
            </a:r>
          </a:p>
          <a:p>
            <a:endParaRPr lang="en-US" dirty="0"/>
          </a:p>
        </p:txBody>
      </p:sp>
    </p:spTree>
    <p:extLst>
      <p:ext uri="{BB962C8B-B14F-4D97-AF65-F5344CB8AC3E}">
        <p14:creationId xmlns:p14="http://schemas.microsoft.com/office/powerpoint/2010/main" val="2671796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Times New Roman" pitchFamily="18" charset="0"/>
                <a:cs typeface="Times New Roman" pitchFamily="18" charset="0"/>
              </a:rPr>
              <a:t>2.Cardiopulmonary Resuscitation</a:t>
            </a:r>
            <a:endParaRPr lang="en-GB"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GB" dirty="0" smtClean="0">
                <a:latin typeface="Times New Roman" pitchFamily="18" charset="0"/>
                <a:cs typeface="Times New Roman" pitchFamily="18" charset="0"/>
              </a:rPr>
              <a:t>Definition-A basic emergency procedure for life support undertaken in cardiac arrest to manually preserve intact brain function,  restart and restore spontaneous blood circulation , consisting of artificial ventilation and manual external cardiac message.</a:t>
            </a:r>
          </a:p>
          <a:p>
            <a:pPr marL="0" indent="0">
              <a:buNone/>
            </a:pPr>
            <a:r>
              <a:rPr lang="en-GB" dirty="0" smtClean="0">
                <a:solidFill>
                  <a:srgbClr val="FF0000"/>
                </a:solidFill>
                <a:latin typeface="Times New Roman" pitchFamily="18" charset="0"/>
                <a:cs typeface="Times New Roman" pitchFamily="18" charset="0"/>
              </a:rPr>
              <a:t>                  </a:t>
            </a:r>
            <a:r>
              <a:rPr lang="en-GB" b="1" dirty="0" smtClean="0">
                <a:effectLst>
                  <a:outerShdw blurRad="38100" dist="38100" dir="2700000" algn="tl">
                    <a:srgbClr val="000000">
                      <a:alpha val="43137"/>
                    </a:srgbClr>
                  </a:outerShdw>
                </a:effectLst>
                <a:latin typeface="Times New Roman" pitchFamily="18" charset="0"/>
                <a:cs typeface="Times New Roman" pitchFamily="18" charset="0"/>
              </a:rPr>
              <a:t>Purpose </a:t>
            </a:r>
          </a:p>
          <a:p>
            <a:r>
              <a:rPr lang="en-GB" dirty="0" smtClean="0">
                <a:latin typeface="Times New Roman" pitchFamily="18" charset="0"/>
                <a:cs typeface="Times New Roman" pitchFamily="18" charset="0"/>
              </a:rPr>
              <a:t>1) To restore cardiopulmonary function</a:t>
            </a:r>
          </a:p>
          <a:p>
            <a:r>
              <a:rPr lang="en-GB" dirty="0" smtClean="0">
                <a:latin typeface="Times New Roman" pitchFamily="18" charset="0"/>
                <a:cs typeface="Times New Roman" pitchFamily="18" charset="0"/>
              </a:rPr>
              <a:t>2)  prevent irreversible brain damage </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dirty="0" smtClean="0"/>
              <a:t>Indications</a:t>
            </a:r>
            <a:endParaRPr lang="en-GB" dirty="0"/>
          </a:p>
        </p:txBody>
      </p:sp>
      <p:sp>
        <p:nvSpPr>
          <p:cNvPr id="3" name="Content Placeholder 2"/>
          <p:cNvSpPr>
            <a:spLocks noGrp="1"/>
          </p:cNvSpPr>
          <p:nvPr>
            <p:ph idx="1"/>
          </p:nvPr>
        </p:nvSpPr>
        <p:spPr/>
        <p:txBody>
          <a:bodyPr>
            <a:normAutofit/>
          </a:bodyPr>
          <a:lstStyle/>
          <a:p>
            <a:pPr algn="just"/>
            <a:r>
              <a:rPr lang="en-GB" dirty="0" smtClean="0">
                <a:latin typeface="Times New Roman" pitchFamily="18" charset="0"/>
                <a:cs typeface="Times New Roman" pitchFamily="18" charset="0"/>
              </a:rPr>
              <a:t>Respiratory failure (Pulse present but patient not breathing)</a:t>
            </a:r>
          </a:p>
          <a:p>
            <a:pPr algn="just"/>
            <a:r>
              <a:rPr lang="en-GB" dirty="0" smtClean="0">
                <a:latin typeface="Times New Roman" pitchFamily="18" charset="0"/>
                <a:cs typeface="Times New Roman" pitchFamily="18" charset="0"/>
              </a:rPr>
              <a:t>Drowning</a:t>
            </a:r>
          </a:p>
          <a:p>
            <a:pPr algn="just"/>
            <a:r>
              <a:rPr lang="en-GB" dirty="0" smtClean="0">
                <a:latin typeface="Times New Roman" pitchFamily="18" charset="0"/>
                <a:cs typeface="Times New Roman" pitchFamily="18" charset="0"/>
              </a:rPr>
              <a:t>Electric/ hypovolemic shock</a:t>
            </a:r>
          </a:p>
          <a:p>
            <a:pPr algn="just"/>
            <a:r>
              <a:rPr lang="en-GB" dirty="0" smtClean="0">
                <a:latin typeface="Times New Roman" pitchFamily="18" charset="0"/>
                <a:cs typeface="Times New Roman" pitchFamily="18" charset="0"/>
              </a:rPr>
              <a:t>Anaphylactic reaction</a:t>
            </a:r>
          </a:p>
          <a:p>
            <a:pPr algn="just"/>
            <a:r>
              <a:rPr lang="en-GB" dirty="0" smtClean="0">
                <a:latin typeface="Times New Roman" pitchFamily="18" charset="0"/>
                <a:cs typeface="Times New Roman" pitchFamily="18" charset="0"/>
              </a:rPr>
              <a:t>Drug overdose</a:t>
            </a:r>
          </a:p>
          <a:p>
            <a:pPr algn="just"/>
            <a:r>
              <a:rPr lang="en-GB" dirty="0" smtClean="0">
                <a:latin typeface="Times New Roman" pitchFamily="18" charset="0"/>
                <a:cs typeface="Times New Roman" pitchFamily="18" charset="0"/>
              </a:rPr>
              <a:t>Cardiac arrest</a:t>
            </a:r>
          </a:p>
          <a:p>
            <a:pPr algn="just"/>
            <a:r>
              <a:rPr lang="en-GB" dirty="0" smtClean="0">
                <a:latin typeface="Times New Roman" pitchFamily="18" charset="0"/>
                <a:cs typeface="Times New Roman" pitchFamily="18" charset="0"/>
              </a:rPr>
              <a:t>Asphyxia</a:t>
            </a:r>
          </a:p>
          <a:p>
            <a:pPr algn="just"/>
            <a:endParaRPr lang="en-GB" dirty="0" smtClean="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a:t>
            </a:r>
            <a:endParaRPr lang="en-GB" dirty="0"/>
          </a:p>
        </p:txBody>
      </p:sp>
      <p:sp>
        <p:nvSpPr>
          <p:cNvPr id="3" name="Content Placeholder 2"/>
          <p:cNvSpPr>
            <a:spLocks noGrp="1"/>
          </p:cNvSpPr>
          <p:nvPr>
            <p:ph idx="1"/>
          </p:nvPr>
        </p:nvSpPr>
        <p:spPr/>
        <p:txBody>
          <a:bodyPr/>
          <a:lstStyle/>
          <a:p>
            <a:pPr marL="0" indent="0" algn="just">
              <a:buNone/>
            </a:pPr>
            <a:r>
              <a:rPr lang="en-GB" dirty="0" smtClean="0">
                <a:latin typeface="Times New Roman" pitchFamily="18" charset="0"/>
                <a:cs typeface="Times New Roman" pitchFamily="18" charset="0"/>
              </a:rPr>
              <a:t>1) Client’s state of consciousness to confirm need for resuscitation</a:t>
            </a:r>
          </a:p>
          <a:p>
            <a:pPr marL="0" indent="0" algn="just">
              <a:buNone/>
            </a:pPr>
            <a:r>
              <a:rPr lang="en-GB" dirty="0" smtClean="0">
                <a:latin typeface="Times New Roman" pitchFamily="18" charset="0"/>
                <a:cs typeface="Times New Roman" pitchFamily="18" charset="0"/>
              </a:rPr>
              <a:t>2) Breathing-look, listen, feel</a:t>
            </a:r>
          </a:p>
          <a:p>
            <a:pPr marL="0" indent="0" algn="just">
              <a:buNone/>
            </a:pPr>
            <a:r>
              <a:rPr lang="en-GB" dirty="0" smtClean="0">
                <a:latin typeface="Times New Roman" pitchFamily="18" charset="0"/>
                <a:cs typeface="Times New Roman" pitchFamily="18" charset="0"/>
              </a:rPr>
              <a:t>3) Pallor-to determine state of oxygenation</a:t>
            </a:r>
          </a:p>
          <a:p>
            <a:pPr algn="just"/>
            <a:r>
              <a:rPr lang="en-GB" b="1" dirty="0" smtClean="0">
                <a:latin typeface="Times New Roman" pitchFamily="18" charset="0"/>
                <a:cs typeface="Times New Roman" pitchFamily="18" charset="0"/>
              </a:rPr>
              <a:t>Planning and preparation for patient and self</a:t>
            </a:r>
          </a:p>
          <a:p>
            <a:pPr algn="just"/>
            <a:r>
              <a:rPr lang="en-GB" dirty="0" smtClean="0">
                <a:latin typeface="Times New Roman" pitchFamily="18" charset="0"/>
                <a:cs typeface="Times New Roman" pitchFamily="18" charset="0"/>
              </a:rPr>
              <a:t>Review knowledge on CPR and organize for resuscitation team and trolley</a:t>
            </a: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Emergency trolley with:</a:t>
            </a:r>
          </a:p>
          <a:p>
            <a:r>
              <a:rPr lang="en-GB" dirty="0" smtClean="0"/>
              <a:t>Syringes with needles –assorted sizes</a:t>
            </a:r>
          </a:p>
          <a:p>
            <a:r>
              <a:rPr lang="en-GB" dirty="0" smtClean="0"/>
              <a:t>Functional laryngoscope with assorted blades (adult and child)</a:t>
            </a:r>
          </a:p>
          <a:p>
            <a:r>
              <a:rPr lang="en-GB" dirty="0" smtClean="0"/>
              <a:t>Ambo bags and face masks (adult and child/infant)</a:t>
            </a:r>
          </a:p>
          <a:p>
            <a:r>
              <a:rPr lang="en-GB" dirty="0" smtClean="0"/>
              <a:t>Endotracheal tubes assorted sizes</a:t>
            </a:r>
          </a:p>
          <a:p>
            <a:r>
              <a:rPr lang="en-GB" dirty="0" smtClean="0"/>
              <a:t>Torch</a:t>
            </a:r>
          </a:p>
          <a:p>
            <a:r>
              <a:rPr lang="en-GB" dirty="0" smtClean="0"/>
              <a:t>Suction catheters-assorted sizes</a:t>
            </a:r>
          </a:p>
          <a:p>
            <a:r>
              <a:rPr lang="en-GB" dirty="0" err="1" smtClean="0"/>
              <a:t>Naso</a:t>
            </a:r>
            <a:r>
              <a:rPr lang="en-GB" dirty="0" smtClean="0"/>
              <a:t>-gastric tube</a:t>
            </a:r>
          </a:p>
          <a:p>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 cont.,..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Oxygen source</a:t>
            </a:r>
          </a:p>
          <a:p>
            <a:r>
              <a:rPr lang="en-GB" dirty="0" smtClean="0"/>
              <a:t>Gloves</a:t>
            </a:r>
          </a:p>
          <a:p>
            <a:r>
              <a:rPr lang="en-GB" dirty="0" smtClean="0"/>
              <a:t>Infusion equipment</a:t>
            </a:r>
          </a:p>
          <a:p>
            <a:r>
              <a:rPr lang="en-GB" dirty="0" smtClean="0"/>
              <a:t>Splints/hard fracture boards/Firm surface</a:t>
            </a:r>
          </a:p>
          <a:p>
            <a:r>
              <a:rPr lang="en-GB" dirty="0" smtClean="0"/>
              <a:t>Airways</a:t>
            </a:r>
          </a:p>
          <a:p>
            <a:r>
              <a:rPr lang="en-GB" dirty="0" smtClean="0"/>
              <a:t>Cannulae assorted sizes</a:t>
            </a:r>
          </a:p>
          <a:p>
            <a:r>
              <a:rPr lang="en-GB" dirty="0" smtClean="0"/>
              <a:t>Scissors</a:t>
            </a:r>
          </a:p>
          <a:p>
            <a:r>
              <a:rPr lang="en-GB" dirty="0" smtClean="0"/>
              <a:t>Adhesive tapes or strapping</a:t>
            </a:r>
          </a:p>
          <a:p>
            <a:r>
              <a:rPr lang="en-GB" dirty="0" smtClean="0"/>
              <a:t>Defibrillator/mechanical ventilators/cardiac monitors</a:t>
            </a:r>
          </a:p>
          <a:p>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dirty="0" smtClean="0">
                <a:latin typeface="Times New Roman" pitchFamily="18" charset="0"/>
                <a:cs typeface="Times New Roman" pitchFamily="18" charset="0"/>
              </a:rPr>
              <a:t>Three Ss in emergency response</a:t>
            </a:r>
          </a:p>
          <a:p>
            <a:pPr algn="just"/>
            <a:r>
              <a:rPr lang="en-GB" dirty="0" smtClean="0">
                <a:latin typeface="Times New Roman" pitchFamily="18" charset="0"/>
                <a:cs typeface="Times New Roman" pitchFamily="18" charset="0"/>
              </a:rPr>
              <a:t>Safety</a:t>
            </a:r>
          </a:p>
          <a:p>
            <a:pPr algn="just"/>
            <a:r>
              <a:rPr lang="en-GB" dirty="0" smtClean="0">
                <a:latin typeface="Times New Roman" pitchFamily="18" charset="0"/>
                <a:cs typeface="Times New Roman" pitchFamily="18" charset="0"/>
              </a:rPr>
              <a:t>Stimulation</a:t>
            </a:r>
          </a:p>
          <a:p>
            <a:pPr algn="just"/>
            <a:r>
              <a:rPr lang="en-GB" dirty="0" smtClean="0">
                <a:latin typeface="Times New Roman" pitchFamily="18" charset="0"/>
                <a:cs typeface="Times New Roman" pitchFamily="18" charset="0"/>
              </a:rPr>
              <a:t>Shout for help (for teamwork)</a:t>
            </a:r>
          </a:p>
          <a:p>
            <a:pPr algn="just"/>
            <a:r>
              <a:rPr lang="en-GB" dirty="0" smtClean="0">
                <a:latin typeface="Times New Roman" pitchFamily="18" charset="0"/>
                <a:cs typeface="Times New Roman" pitchFamily="18" charset="0"/>
              </a:rPr>
              <a:t>Put on gloves</a:t>
            </a:r>
          </a:p>
          <a:p>
            <a:pPr algn="just"/>
            <a:r>
              <a:rPr lang="en-GB" dirty="0" smtClean="0">
                <a:latin typeface="Times New Roman" pitchFamily="18" charset="0"/>
                <a:cs typeface="Times New Roman" pitchFamily="18" charset="0"/>
              </a:rPr>
              <a:t>Lay the casualty on firm surface in supine position without a pillow for ease of external chest compression during cardiac message</a:t>
            </a:r>
          </a:p>
          <a:p>
            <a:pPr algn="just"/>
            <a:r>
              <a:rPr lang="en-GB" dirty="0" smtClean="0">
                <a:latin typeface="Times New Roman" pitchFamily="18" charset="0"/>
                <a:cs typeface="Times New Roman" pitchFamily="18" charset="0"/>
              </a:rPr>
              <a:t>Assess for breathing and ensure airway is clear-Open airway by using head tilt or jaw thrust Manoeuvre to establish and maintain airway to ensure ventilation</a:t>
            </a: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latin typeface="Times New Roman" pitchFamily="18" charset="0"/>
                <a:cs typeface="Times New Roman" pitchFamily="18" charset="0"/>
              </a:rPr>
              <a:t>Insert the oropharyngeal airway to prevent obstruction by the tongue (prevents tongue from falling back)</a:t>
            </a:r>
          </a:p>
          <a:p>
            <a:r>
              <a:rPr lang="en-GB" dirty="0" smtClean="0">
                <a:latin typeface="Times New Roman" pitchFamily="18" charset="0"/>
                <a:cs typeface="Times New Roman" pitchFamily="18" charset="0"/>
              </a:rPr>
              <a:t>Perform oropharyngeal suction if secretion present to clear airway and prevent aspiration.</a:t>
            </a:r>
          </a:p>
          <a:p>
            <a:r>
              <a:rPr lang="en-GB" dirty="0" smtClean="0">
                <a:latin typeface="Times New Roman" pitchFamily="18" charset="0"/>
                <a:cs typeface="Times New Roman" pitchFamily="18" charset="0"/>
              </a:rPr>
              <a:t>If patient not breathing connect ambo bag and give two rescue breaths as you check for chest expansion.</a:t>
            </a:r>
          </a:p>
          <a:p>
            <a:r>
              <a:rPr lang="en-GB" dirty="0" smtClean="0">
                <a:latin typeface="Times New Roman" pitchFamily="18" charset="0"/>
                <a:cs typeface="Times New Roman" pitchFamily="18" charset="0"/>
              </a:rPr>
              <a:t>Then connect oxygen as you place face mask over nose and mouth appropriately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latin typeface="Times New Roman" pitchFamily="18" charset="0"/>
                <a:cs typeface="Times New Roman" pitchFamily="18" charset="0"/>
              </a:rPr>
              <a:t>The emergency nurse establishes  </a:t>
            </a:r>
            <a:r>
              <a:rPr lang="en-GB" dirty="0">
                <a:latin typeface="Times New Roman" pitchFamily="18" charset="0"/>
                <a:cs typeface="Times New Roman" pitchFamily="18" charset="0"/>
              </a:rPr>
              <a:t>priorities, </a:t>
            </a:r>
            <a:r>
              <a:rPr lang="en-GB" dirty="0" smtClean="0">
                <a:latin typeface="Times New Roman" pitchFamily="18" charset="0"/>
                <a:cs typeface="Times New Roman" pitchFamily="18" charset="0"/>
              </a:rPr>
              <a:t>monitors and </a:t>
            </a:r>
            <a:r>
              <a:rPr lang="en-GB" dirty="0">
                <a:latin typeface="Times New Roman" pitchFamily="18" charset="0"/>
                <a:cs typeface="Times New Roman" pitchFamily="18" charset="0"/>
              </a:rPr>
              <a:t>continuously </a:t>
            </a:r>
            <a:r>
              <a:rPr lang="en-GB" dirty="0" smtClean="0">
                <a:latin typeface="Times New Roman" pitchFamily="18" charset="0"/>
                <a:cs typeface="Times New Roman" pitchFamily="18" charset="0"/>
              </a:rPr>
              <a:t>assesses acutely </a:t>
            </a:r>
            <a:r>
              <a:rPr lang="en-GB" dirty="0">
                <a:latin typeface="Times New Roman" pitchFamily="18" charset="0"/>
                <a:cs typeface="Times New Roman" pitchFamily="18" charset="0"/>
              </a:rPr>
              <a:t>ill and injured patients, supports and attends </a:t>
            </a:r>
            <a:r>
              <a:rPr lang="en-GB" dirty="0" smtClean="0">
                <a:latin typeface="Times New Roman" pitchFamily="18" charset="0"/>
                <a:cs typeface="Times New Roman" pitchFamily="18" charset="0"/>
              </a:rPr>
              <a:t>to families</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supervises other </a:t>
            </a:r>
            <a:r>
              <a:rPr lang="en-GB" dirty="0">
                <a:latin typeface="Times New Roman" pitchFamily="18" charset="0"/>
                <a:cs typeface="Times New Roman" pitchFamily="18" charset="0"/>
              </a:rPr>
              <a:t>health personnel, and  </a:t>
            </a:r>
            <a:r>
              <a:rPr lang="en-GB" dirty="0" smtClean="0">
                <a:latin typeface="Times New Roman" pitchFamily="18" charset="0"/>
                <a:cs typeface="Times New Roman" pitchFamily="18" charset="0"/>
              </a:rPr>
              <a:t>educates patients and </a:t>
            </a:r>
            <a:r>
              <a:rPr lang="en-GB" dirty="0">
                <a:latin typeface="Times New Roman" pitchFamily="18" charset="0"/>
                <a:cs typeface="Times New Roman" pitchFamily="18" charset="0"/>
              </a:rPr>
              <a:t>families </a:t>
            </a:r>
            <a:r>
              <a:rPr lang="en-GB" dirty="0" smtClean="0">
                <a:latin typeface="Times New Roman" pitchFamily="18" charset="0"/>
                <a:cs typeface="Times New Roman" pitchFamily="18" charset="0"/>
              </a:rPr>
              <a:t>on their conditions.</a:t>
            </a:r>
            <a:endParaRPr lang="en-GB" dirty="0">
              <a:latin typeface="Times New Roman" pitchFamily="18" charset="0"/>
              <a:cs typeface="Times New Roman" pitchFamily="18" charset="0"/>
            </a:endParaRP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Nursing </a:t>
            </a:r>
            <a:r>
              <a:rPr lang="en-GB" dirty="0">
                <a:latin typeface="Times New Roman" pitchFamily="18" charset="0"/>
                <a:cs typeface="Times New Roman" pitchFamily="18" charset="0"/>
              </a:rPr>
              <a:t>interventions are </a:t>
            </a:r>
            <a:r>
              <a:rPr lang="en-GB" dirty="0" smtClean="0">
                <a:latin typeface="Times New Roman" pitchFamily="18" charset="0"/>
                <a:cs typeface="Times New Roman" pitchFamily="18" charset="0"/>
              </a:rPr>
              <a:t>skilfully performed  interdependently with other professionals in an emergency situation,( eg doctors, physiotherapists etc).</a:t>
            </a:r>
            <a:endParaRPr lang="en-GB" dirty="0">
              <a:latin typeface="Times New Roman" pitchFamily="18" charset="0"/>
              <a:cs typeface="Times New Roman" pitchFamily="18" charset="0"/>
            </a:endParaRP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smtClean="0">
                <a:latin typeface="Times New Roman" pitchFamily="18" charset="0"/>
                <a:cs typeface="Times New Roman" pitchFamily="18" charset="0"/>
              </a:rPr>
              <a:t>Palpate or feel for carotid pulse in adults and children and or brachial for infants for 5-10 seconds to confirm blood circulation.</a:t>
            </a:r>
          </a:p>
          <a:p>
            <a:pPr algn="just"/>
            <a:r>
              <a:rPr lang="en-GB" dirty="0" smtClean="0">
                <a:latin typeface="Times New Roman" pitchFamily="18" charset="0"/>
                <a:cs typeface="Times New Roman" pitchFamily="18" charset="0"/>
              </a:rPr>
              <a:t>If pulse is absent start chest compression to stimulate the heart and restore circulation:</a:t>
            </a:r>
          </a:p>
          <a:p>
            <a:pPr algn="just"/>
            <a:r>
              <a:rPr lang="en-GB" dirty="0" smtClean="0">
                <a:latin typeface="Times New Roman" pitchFamily="18" charset="0"/>
                <a:cs typeface="Times New Roman" pitchFamily="18" charset="0"/>
              </a:rPr>
              <a:t>Place heel of one hand over  lower third of sternum, other hand on top, straighten elbows over shoulders perpendicular to patient’s chest.</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Children</a:t>
            </a:r>
            <a:endParaRPr lang="en-GB" dirty="0"/>
          </a:p>
        </p:txBody>
      </p:sp>
      <p:sp>
        <p:nvSpPr>
          <p:cNvPr id="3" name="Content Placeholder 2"/>
          <p:cNvSpPr>
            <a:spLocks noGrp="1"/>
          </p:cNvSpPr>
          <p:nvPr>
            <p:ph idx="1"/>
          </p:nvPr>
        </p:nvSpPr>
        <p:spPr/>
        <p:txBody>
          <a:bodyPr/>
          <a:lstStyle/>
          <a:p>
            <a:r>
              <a:rPr lang="en-GB" dirty="0" smtClean="0"/>
              <a:t>Place heel of one hand on lower half of the sternum above xiphoid process</a:t>
            </a:r>
          </a:p>
          <a:p>
            <a:r>
              <a:rPr lang="en-GB" dirty="0" smtClean="0"/>
              <a:t>Maintain head tilt</a:t>
            </a:r>
          </a:p>
          <a:p>
            <a:r>
              <a:rPr lang="en-GB" dirty="0" smtClean="0"/>
              <a:t>For infant place index and middle finger of one hand on the lower half of the sternum above xiphoid process.</a:t>
            </a:r>
          </a:p>
          <a:p>
            <a:r>
              <a:rPr lang="en-GB" dirty="0" smtClean="0"/>
              <a:t>Fingers be kept 1cm below nipple line and not slanted</a:t>
            </a:r>
            <a:endParaRPr lang="en-GB"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Combine cardiac compression with artificial breaths as follows:</a:t>
            </a:r>
          </a:p>
          <a:p>
            <a:r>
              <a:rPr lang="en-GB" dirty="0" smtClean="0"/>
              <a:t>30 cardiac compressions to 2 respirations for adult (30:2)</a:t>
            </a:r>
          </a:p>
          <a:p>
            <a:r>
              <a:rPr lang="en-GB" dirty="0" smtClean="0"/>
              <a:t>For infants and children 15 compressions to  2 rescue breaths  (15:2).</a:t>
            </a:r>
          </a:p>
          <a:p>
            <a:r>
              <a:rPr lang="en-GB" dirty="0" smtClean="0"/>
              <a:t>For new-borns (3:1)</a:t>
            </a:r>
          </a:p>
          <a:p>
            <a:r>
              <a:rPr lang="en-GB" dirty="0" smtClean="0"/>
              <a:t>Start an intravenous line and infuse to facilitate circulation</a:t>
            </a:r>
          </a:p>
          <a:p>
            <a:r>
              <a:rPr lang="en-GB" dirty="0" smtClean="0"/>
              <a:t>Give medications as indicated</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Signs and Symptoms</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latin typeface="Times New Roman" pitchFamily="18" charset="0"/>
                <a:cs typeface="Times New Roman" pitchFamily="18" charset="0"/>
              </a:rPr>
              <a:t>i)</a:t>
            </a:r>
            <a:r>
              <a:rPr lang="en-GB" b="1"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if the casualty/client is conscious he will usually grasp the anterior neck and being unable to speak or cough. </a:t>
            </a:r>
          </a:p>
          <a:p>
            <a:pPr algn="just"/>
            <a:r>
              <a:rPr lang="en-GB" dirty="0" smtClean="0">
                <a:latin typeface="Times New Roman" pitchFamily="18" charset="0"/>
                <a:cs typeface="Times New Roman" pitchFamily="18" charset="0"/>
              </a:rPr>
              <a:t>ii) Anxiety and apprehension</a:t>
            </a:r>
          </a:p>
          <a:p>
            <a:pPr algn="just"/>
            <a:r>
              <a:rPr lang="en-GB" dirty="0" smtClean="0">
                <a:latin typeface="Times New Roman" pitchFamily="18" charset="0"/>
                <a:cs typeface="Times New Roman" pitchFamily="18" charset="0"/>
              </a:rPr>
              <a:t>iii)  Cyanosis</a:t>
            </a:r>
          </a:p>
          <a:p>
            <a:pPr algn="just"/>
            <a:r>
              <a:rPr lang="en-GB" dirty="0" smtClean="0">
                <a:latin typeface="Times New Roman" pitchFamily="18" charset="0"/>
                <a:cs typeface="Times New Roman" pitchFamily="18" charset="0"/>
              </a:rPr>
              <a:t>iv) Stridor-a harsh crowing sound made on inhalation caused by constriction of the airway, may also occur in severe allergic reactions </a:t>
            </a:r>
          </a:p>
          <a:p>
            <a:pPr algn="just"/>
            <a:r>
              <a:rPr lang="en-GB" dirty="0" smtClean="0">
                <a:latin typeface="Times New Roman" pitchFamily="18" charset="0"/>
                <a:cs typeface="Times New Roman" pitchFamily="18" charset="0"/>
              </a:rPr>
              <a:t>Grunting-sound like air moving through fluid</a:t>
            </a:r>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dirty="0" smtClean="0">
                <a:latin typeface="Times New Roman" pitchFamily="18" charset="0"/>
                <a:cs typeface="Times New Roman" pitchFamily="18" charset="0"/>
              </a:rPr>
              <a:t>Management</a:t>
            </a:r>
            <a:endParaRPr lang="en-GB"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GB" b="1" dirty="0" smtClean="0"/>
              <a:t>Goal of management</a:t>
            </a:r>
          </a:p>
          <a:p>
            <a:r>
              <a:rPr lang="en-GB" dirty="0" smtClean="0"/>
              <a:t>i) Restore adequate breathing</a:t>
            </a:r>
          </a:p>
          <a:p>
            <a:r>
              <a:rPr lang="en-GB" dirty="0" smtClean="0"/>
              <a:t>ii)Remove the agent causing obstruction</a:t>
            </a:r>
          </a:p>
          <a:p>
            <a:r>
              <a:rPr lang="en-GB" dirty="0" smtClean="0"/>
              <a:t>iii) Remove patient from source of danger eg in smoky area.</a:t>
            </a:r>
          </a:p>
          <a:p>
            <a:r>
              <a:rPr lang="en-GB" dirty="0" smtClean="0"/>
              <a:t>Asphyxia or choking can be fatal if immediate relief is not achieved. </a:t>
            </a:r>
          </a:p>
          <a:p>
            <a:r>
              <a:rPr lang="en-GB" dirty="0" smtClean="0"/>
              <a:t>The management depends on the cause. </a:t>
            </a:r>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3.Near-drowning</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lgn="just"/>
            <a:r>
              <a:rPr lang="en-GB" dirty="0" smtClean="0">
                <a:latin typeface="New Times Romans"/>
              </a:rPr>
              <a:t>Near-drowning is survival for at least 24 hours after submersion.</a:t>
            </a:r>
          </a:p>
          <a:p>
            <a:pPr algn="just"/>
            <a:r>
              <a:rPr lang="en-GB" dirty="0" smtClean="0">
                <a:latin typeface="New Times Romans"/>
              </a:rPr>
              <a:t>The most common consequence is hypoxemia. </a:t>
            </a:r>
          </a:p>
          <a:p>
            <a:r>
              <a:rPr lang="en-GB" dirty="0" smtClean="0">
                <a:latin typeface="New Times Romans"/>
              </a:rPr>
              <a:t>Drowning is one of the leading causes of unintentional death in children younger than 14 years of age. An estimated 7000 drownings and 90,000 Children younger than 4 years of age account for 40% of drowning </a:t>
            </a:r>
            <a:r>
              <a:rPr lang="en-GB" sz="3500" dirty="0" smtClean="0">
                <a:latin typeface="New Times Romans"/>
              </a:rPr>
              <a:t>(Suominen et al., 2002).</a:t>
            </a:r>
          </a:p>
          <a:p>
            <a:endParaRPr lang="en-GB" dirty="0" smtClean="0">
              <a:latin typeface="New Times Romans"/>
            </a:endParaRPr>
          </a:p>
          <a:p>
            <a:pPr algn="just"/>
            <a:endParaRPr lang="en-GB" dirty="0">
              <a:latin typeface="New Times Roman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smtClean="0"/>
              <a:t>Factors associated with drowning and near-drowning include:</a:t>
            </a:r>
          </a:p>
          <a:p>
            <a:r>
              <a:rPr lang="en-GB" dirty="0" smtClean="0"/>
              <a:t>Alcohol ingestion, inability to swim, diving injuries, hypothermia,  and exhaustion</a:t>
            </a:r>
          </a:p>
          <a:p>
            <a:r>
              <a:rPr lang="en-GB" dirty="0" smtClean="0"/>
              <a:t> Efforts to save the victim should not be abandoned prematurely. </a:t>
            </a:r>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Near drowning cont’….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latin typeface="Times New Roman" pitchFamily="18" charset="0"/>
                <a:cs typeface="Times New Roman" pitchFamily="18" charset="0"/>
              </a:rPr>
              <a:t>After resuscitation, hypoxia and acidosis, are the primary problems  of a victim who has nearly drowned, this  require immediate intervention.</a:t>
            </a:r>
          </a:p>
          <a:p>
            <a:r>
              <a:rPr lang="en-GB" dirty="0" smtClean="0">
                <a:latin typeface="Times New Roman" pitchFamily="18" charset="0"/>
                <a:cs typeface="Times New Roman" pitchFamily="18" charset="0"/>
              </a:rPr>
              <a:t>Resultant pathophysiologic changes and pulmonary injury depend on the type of fluid (fresh or salt water) and the volume aspirated.</a:t>
            </a:r>
          </a:p>
          <a:p>
            <a:r>
              <a:rPr lang="en-GB" dirty="0" smtClean="0">
                <a:latin typeface="Times New Roman" pitchFamily="18" charset="0"/>
                <a:cs typeface="Times New Roman" pitchFamily="18" charset="0"/>
              </a:rPr>
              <a:t>Fresh water aspiration results in a loss of surfactant, hence an inability to expand the lungs.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Near drowning cont’….</a:t>
            </a:r>
            <a:endParaRPr lang="en-GB" dirty="0"/>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Salt water aspiration leads to pulmonary oedema from the osmotic effects of the salt within the lung. </a:t>
            </a:r>
          </a:p>
          <a:p>
            <a:r>
              <a:rPr lang="en-GB" dirty="0" smtClean="0">
                <a:latin typeface="Times New Roman" pitchFamily="18" charset="0"/>
                <a:cs typeface="Times New Roman" pitchFamily="18" charset="0"/>
              </a:rPr>
              <a:t>After a person survives submersion, acute respiratory distress syndrome resulting in hypoxia, hypercapnia, and respiratory or metabolic acidosis can occur.</a:t>
            </a:r>
          </a:p>
          <a:p>
            <a:pPr algn="just">
              <a:buNone/>
            </a:pPr>
            <a:endParaRPr lang="en-GB" dirty="0" smtClean="0">
              <a:latin typeface="Times New Roman" pitchFamily="18" charset="0"/>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Therapeutic goals include maintaining cerebral perfusion and adequate oxygenation to prevent further damage to vital organs.</a:t>
            </a:r>
          </a:p>
          <a:p>
            <a:r>
              <a:rPr lang="en-GB" dirty="0" smtClean="0"/>
              <a:t>Immediate cardiopulmonary resuscitation is the factor with the greatest influence on survival.</a:t>
            </a:r>
          </a:p>
          <a:p>
            <a:r>
              <a:rPr lang="en-GB" dirty="0" smtClean="0"/>
              <a:t> The treatment goal- prevention of  hypoxia, is accomplished by ensuring an adequate airway and respiration, thus improving ventilation (which helps to correct respiratory acidosis) and oxygenation.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Definitions:</a:t>
            </a:r>
            <a:endParaRPr lang="en-GB" b="1" dirty="0"/>
          </a:p>
        </p:txBody>
      </p:sp>
      <p:sp>
        <p:nvSpPr>
          <p:cNvPr id="3" name="Content Placeholder 2"/>
          <p:cNvSpPr>
            <a:spLocks noGrp="1"/>
          </p:cNvSpPr>
          <p:nvPr>
            <p:ph idx="1"/>
          </p:nvPr>
        </p:nvSpPr>
        <p:spPr>
          <a:xfrm>
            <a:off x="971600" y="1412776"/>
            <a:ext cx="7715200" cy="4713387"/>
          </a:xfrm>
        </p:spPr>
        <p:txBody>
          <a:bodyPr>
            <a:normAutofit fontScale="85000" lnSpcReduction="20000"/>
          </a:bodyPr>
          <a:lstStyle/>
          <a:p>
            <a:pPr algn="just"/>
            <a:r>
              <a:rPr lang="en-GB" b="1" dirty="0" smtClean="0">
                <a:latin typeface="Times New Roman" pitchFamily="18" charset="0"/>
                <a:cs typeface="Times New Roman" pitchFamily="18" charset="0"/>
              </a:rPr>
              <a:t>Trauma</a:t>
            </a:r>
            <a:r>
              <a:rPr lang="en-GB" dirty="0" smtClean="0">
                <a:latin typeface="Times New Roman" pitchFamily="18" charset="0"/>
                <a:cs typeface="Times New Roman" pitchFamily="18" charset="0"/>
              </a:rPr>
              <a:t>-(Pathology)-Wound or shock produced by sudden physical injury as from violence or accident.</a:t>
            </a:r>
          </a:p>
          <a:p>
            <a:pPr algn="just"/>
            <a:r>
              <a:rPr lang="en-GB" b="1" dirty="0" smtClean="0">
                <a:latin typeface="Times New Roman" pitchFamily="18" charset="0"/>
                <a:cs typeface="Times New Roman" pitchFamily="18" charset="0"/>
              </a:rPr>
              <a:t>Unintentional or intentional wound or injury</a:t>
            </a:r>
            <a:r>
              <a:rPr lang="en-GB" dirty="0" smtClean="0">
                <a:latin typeface="Times New Roman" pitchFamily="18" charset="0"/>
                <a:cs typeface="Times New Roman" pitchFamily="18" charset="0"/>
              </a:rPr>
              <a:t> inflicted on the body from a mechanism against which the body cannot protect itself</a:t>
            </a:r>
          </a:p>
          <a:p>
            <a:pPr algn="just"/>
            <a:r>
              <a:rPr lang="en-GB" b="1" dirty="0" smtClean="0">
                <a:latin typeface="Times New Roman" pitchFamily="18" charset="0"/>
                <a:cs typeface="Times New Roman" pitchFamily="18" charset="0"/>
              </a:rPr>
              <a:t>Psychiatric trauma</a:t>
            </a:r>
            <a:r>
              <a:rPr lang="en-GB" dirty="0" smtClean="0">
                <a:latin typeface="Times New Roman" pitchFamily="18" charset="0"/>
                <a:cs typeface="Times New Roman" pitchFamily="18" charset="0"/>
              </a:rPr>
              <a:t>-An experience that produces psychological injury or pain</a:t>
            </a:r>
          </a:p>
          <a:p>
            <a:pPr algn="just"/>
            <a:r>
              <a:rPr lang="en-GB" b="1" dirty="0" smtClean="0">
                <a:latin typeface="Times New Roman" pitchFamily="18" charset="0"/>
                <a:cs typeface="Times New Roman" pitchFamily="18" charset="0"/>
              </a:rPr>
              <a:t>Emergency care-(</a:t>
            </a:r>
            <a:r>
              <a:rPr lang="en-GB" dirty="0" smtClean="0">
                <a:latin typeface="Times New Roman" pitchFamily="18" charset="0"/>
                <a:cs typeface="Times New Roman" pitchFamily="18" charset="0"/>
              </a:rPr>
              <a:t>is care that must be rendered without</a:t>
            </a:r>
          </a:p>
          <a:p>
            <a:pPr algn="just">
              <a:buNone/>
            </a:pPr>
            <a:r>
              <a:rPr lang="en-GB" dirty="0" smtClean="0">
                <a:latin typeface="Times New Roman" pitchFamily="18" charset="0"/>
                <a:cs typeface="Times New Roman" pitchFamily="18" charset="0"/>
              </a:rPr>
              <a:t>    delay)- Is the initial treatment given   to acutely ill patients coming to the health facility without prior plan; (emergency department), usually presenting with life threatening illnesses and injury</a:t>
            </a: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Management</a:t>
            </a:r>
            <a:endParaRPr lang="en-GB" dirty="0"/>
          </a:p>
        </p:txBody>
      </p:sp>
      <p:sp>
        <p:nvSpPr>
          <p:cNvPr id="3" name="Content Placeholder 2"/>
          <p:cNvSpPr>
            <a:spLocks noGrp="1"/>
          </p:cNvSpPr>
          <p:nvPr>
            <p:ph idx="1"/>
          </p:nvPr>
        </p:nvSpPr>
        <p:spPr/>
        <p:txBody>
          <a:bodyPr>
            <a:normAutofit lnSpcReduction="10000"/>
          </a:bodyPr>
          <a:lstStyle/>
          <a:p>
            <a:r>
              <a:rPr lang="en-GB" dirty="0" smtClean="0"/>
              <a:t>Arterial blood gas analyses are performed to evaluate oxygen, carbon dioxide, and bicarbonate levels and </a:t>
            </a:r>
            <a:r>
              <a:rPr lang="en-GB" dirty="0" err="1" smtClean="0"/>
              <a:t>pH.</a:t>
            </a:r>
            <a:r>
              <a:rPr lang="en-GB" dirty="0" smtClean="0"/>
              <a:t> </a:t>
            </a:r>
          </a:p>
          <a:p>
            <a:r>
              <a:rPr lang="en-GB" dirty="0" smtClean="0"/>
              <a:t>These parameters determine the type of ventilatory  support needed. </a:t>
            </a:r>
          </a:p>
          <a:p>
            <a:r>
              <a:rPr lang="en-GB" dirty="0" smtClean="0"/>
              <a:t>Use of endotracheal intubation with positive pressure  ventilation  improves oxygenation, prevents aspiration, and corrects intrapulmonary shunting and ventilation.</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a:t>
            </a:r>
            <a:endParaRPr lang="en-GB" dirty="0"/>
          </a:p>
        </p:txBody>
      </p:sp>
      <p:sp>
        <p:nvSpPr>
          <p:cNvPr id="3" name="Content Placeholder 2"/>
          <p:cNvSpPr>
            <a:spLocks noGrp="1"/>
          </p:cNvSpPr>
          <p:nvPr>
            <p:ph idx="1"/>
          </p:nvPr>
        </p:nvSpPr>
        <p:spPr/>
        <p:txBody>
          <a:bodyPr/>
          <a:lstStyle/>
          <a:p>
            <a:r>
              <a:rPr lang="en-GB" dirty="0" smtClean="0"/>
              <a:t>Shock</a:t>
            </a:r>
          </a:p>
          <a:p>
            <a:r>
              <a:rPr lang="en-GB" dirty="0" smtClean="0"/>
              <a:t>Respiratory arrest</a:t>
            </a:r>
          </a:p>
          <a:p>
            <a:r>
              <a:rPr lang="en-GB" dirty="0" smtClean="0"/>
              <a:t>Cardiac arrest</a:t>
            </a:r>
          </a:p>
          <a:p>
            <a:r>
              <a:rPr lang="en-GB" dirty="0" smtClean="0"/>
              <a:t>Brain damage</a:t>
            </a:r>
          </a:p>
          <a:p>
            <a:r>
              <a:rPr lang="en-GB" dirty="0" smtClean="0"/>
              <a:t>Renal failure</a:t>
            </a:r>
          </a:p>
          <a:p>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Prevention</a:t>
            </a:r>
            <a:endParaRPr lang="en-GB" dirty="0"/>
          </a:p>
        </p:txBody>
      </p:sp>
      <p:sp>
        <p:nvSpPr>
          <p:cNvPr id="3" name="Content Placeholder 2"/>
          <p:cNvSpPr>
            <a:spLocks noGrp="1"/>
          </p:cNvSpPr>
          <p:nvPr>
            <p:ph idx="1"/>
          </p:nvPr>
        </p:nvSpPr>
        <p:spPr/>
        <p:txBody>
          <a:bodyPr>
            <a:normAutofit/>
          </a:bodyPr>
          <a:lstStyle/>
          <a:p>
            <a:r>
              <a:rPr lang="en-GB" dirty="0" smtClean="0"/>
              <a:t>Avoid open water sources/containers  (for children)</a:t>
            </a:r>
          </a:p>
          <a:p>
            <a:r>
              <a:rPr lang="en-GB" dirty="0" smtClean="0"/>
              <a:t>Avoid excessive exhaustive swimming activities</a:t>
            </a:r>
          </a:p>
          <a:p>
            <a:r>
              <a:rPr lang="en-GB" dirty="0" smtClean="0"/>
              <a:t>Avoid deep waters especially for novices in swimming</a:t>
            </a:r>
          </a:p>
          <a:p>
            <a:r>
              <a:rPr lang="en-GB" dirty="0" smtClean="0"/>
              <a:t>Those unskilled should not engage in swimming without skilled assistance</a:t>
            </a:r>
          </a:p>
          <a:p>
            <a:r>
              <a:rPr lang="en-GB" dirty="0" smtClean="0"/>
              <a:t>Use of life saving jackets.</a:t>
            </a:r>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4.Anaphylaxis</a:t>
            </a:r>
            <a:endParaRPr lang="en-US" dirty="0"/>
          </a:p>
        </p:txBody>
      </p:sp>
      <p:sp>
        <p:nvSpPr>
          <p:cNvPr id="3" name="Content Placeholder 2"/>
          <p:cNvSpPr>
            <a:spLocks noGrp="1"/>
          </p:cNvSpPr>
          <p:nvPr>
            <p:ph idx="1"/>
          </p:nvPr>
        </p:nvSpPr>
        <p:spPr/>
        <p:txBody>
          <a:bodyPr>
            <a:normAutofit lnSpcReduction="10000"/>
          </a:bodyPr>
          <a:lstStyle/>
          <a:p>
            <a:r>
              <a:rPr lang="en-US" dirty="0" smtClean="0"/>
              <a:t>It is also known as type 1 or immediate hypersensitivity</a:t>
            </a:r>
          </a:p>
          <a:p>
            <a:r>
              <a:rPr lang="en-US" dirty="0" smtClean="0"/>
              <a:t>Occurs  in the first encounter or exposure to immunogen</a:t>
            </a:r>
          </a:p>
          <a:p>
            <a:r>
              <a:rPr lang="en-US" dirty="0" smtClean="0"/>
              <a:t>Mediated by Ig E, basophils and mast cells</a:t>
            </a:r>
          </a:p>
          <a:p>
            <a:r>
              <a:rPr lang="en-US" dirty="0" smtClean="0"/>
              <a:t>Has three phases</a:t>
            </a:r>
          </a:p>
          <a:p>
            <a:pPr marL="571500" indent="-571500">
              <a:buFont typeface="+mj-lt"/>
              <a:buAutoNum type="romanLcPeriod"/>
            </a:pPr>
            <a:r>
              <a:rPr lang="en-US" dirty="0" smtClean="0"/>
              <a:t>Sensitization</a:t>
            </a:r>
          </a:p>
          <a:p>
            <a:pPr marL="571500" indent="-571500">
              <a:buFont typeface="+mj-lt"/>
              <a:buAutoNum type="romanLcPeriod"/>
            </a:pPr>
            <a:r>
              <a:rPr lang="en-US" dirty="0" smtClean="0"/>
              <a:t>Activation</a:t>
            </a:r>
          </a:p>
          <a:p>
            <a:pPr marL="571500" indent="-571500">
              <a:buFont typeface="+mj-lt"/>
              <a:buAutoNum type="romanLcPeriod"/>
            </a:pPr>
            <a:r>
              <a:rPr lang="en-US" dirty="0" smtClean="0"/>
              <a:t>Effector</a:t>
            </a:r>
          </a:p>
          <a:p>
            <a:pPr marL="571500" indent="-571500">
              <a:buFont typeface="+mj-lt"/>
              <a:buAutoNum type="romanLcPeriod"/>
            </a:pPr>
            <a:endParaRPr lang="en-US" dirty="0" smtClean="0"/>
          </a:p>
          <a:p>
            <a:endParaRPr lang="en-US" dirty="0"/>
          </a:p>
        </p:txBody>
      </p:sp>
    </p:spTree>
    <p:extLst>
      <p:ext uri="{BB962C8B-B14F-4D97-AF65-F5344CB8AC3E}">
        <p14:creationId xmlns:p14="http://schemas.microsoft.com/office/powerpoint/2010/main" val="21820332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Sensitization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Occurs in first encounter with an antigen</a:t>
            </a:r>
          </a:p>
          <a:p>
            <a:r>
              <a:rPr lang="en-US" dirty="0" smtClean="0"/>
              <a:t>B cells internalizes the allergen, process and present it to the CD4 cells (Helper T cell)</a:t>
            </a:r>
          </a:p>
          <a:p>
            <a:r>
              <a:rPr lang="en-US" dirty="0" smtClean="0"/>
              <a:t>T helper cell secrets interleukin iv (IL4) which activates humoral response</a:t>
            </a:r>
          </a:p>
          <a:p>
            <a:r>
              <a:rPr lang="en-US" dirty="0" smtClean="0"/>
              <a:t>IL4 makes B cells to go clonal expansion and differentiation making it to switch from Ig M to Ig E</a:t>
            </a:r>
          </a:p>
          <a:p>
            <a:r>
              <a:rPr lang="en-US" dirty="0" smtClean="0"/>
              <a:t>Ig E then binds to Mast cells and basophils</a:t>
            </a:r>
          </a:p>
          <a:p>
            <a:r>
              <a:rPr lang="en-US" dirty="0" smtClean="0"/>
              <a:t>Sensitization then occurs when Ig E is bound to basophils and mast cells</a:t>
            </a:r>
          </a:p>
          <a:p>
            <a:r>
              <a:rPr lang="en-US" dirty="0" smtClean="0"/>
              <a:t>It affects susceptible individuals</a:t>
            </a:r>
          </a:p>
          <a:p>
            <a:endParaRPr lang="en-US" dirty="0"/>
          </a:p>
        </p:txBody>
      </p:sp>
    </p:spTree>
    <p:extLst>
      <p:ext uri="{BB962C8B-B14F-4D97-AF65-F5344CB8AC3E}">
        <p14:creationId xmlns:p14="http://schemas.microsoft.com/office/powerpoint/2010/main" val="21324897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a:t>
            </a:r>
            <a:endParaRPr lang="en-US" dirty="0"/>
          </a:p>
        </p:txBody>
      </p:sp>
      <p:sp>
        <p:nvSpPr>
          <p:cNvPr id="3" name="Content Placeholder 2"/>
          <p:cNvSpPr>
            <a:spLocks noGrp="1"/>
          </p:cNvSpPr>
          <p:nvPr>
            <p:ph idx="1"/>
          </p:nvPr>
        </p:nvSpPr>
        <p:spPr/>
        <p:txBody>
          <a:bodyPr/>
          <a:lstStyle/>
          <a:p>
            <a:r>
              <a:rPr lang="en-US" dirty="0" smtClean="0"/>
              <a:t>Second exposure to the same antigen/ allergen</a:t>
            </a:r>
          </a:p>
          <a:p>
            <a:r>
              <a:rPr lang="en-US" dirty="0" smtClean="0"/>
              <a:t>The allergen does not bind to the B cell but binds to FC</a:t>
            </a:r>
            <a:r>
              <a:rPr lang="en-US" i="1" dirty="0" smtClean="0"/>
              <a:t>E</a:t>
            </a:r>
            <a:r>
              <a:rPr lang="en-US" dirty="0"/>
              <a:t> </a:t>
            </a:r>
            <a:r>
              <a:rPr lang="en-US" dirty="0" smtClean="0"/>
              <a:t>receptor on mast cells and basophils</a:t>
            </a:r>
          </a:p>
          <a:p>
            <a:r>
              <a:rPr lang="en-US" dirty="0" smtClean="0"/>
              <a:t>It cross links two Ig E </a:t>
            </a:r>
          </a:p>
          <a:p>
            <a:r>
              <a:rPr lang="en-US" dirty="0" smtClean="0"/>
              <a:t>The cell is activated and begins to synthesize leukotrienes C4 and D4</a:t>
            </a:r>
            <a:endParaRPr lang="en-US" dirty="0"/>
          </a:p>
        </p:txBody>
      </p:sp>
    </p:spTree>
    <p:extLst>
      <p:ext uri="{BB962C8B-B14F-4D97-AF65-F5344CB8AC3E}">
        <p14:creationId xmlns:p14="http://schemas.microsoft.com/office/powerpoint/2010/main" val="7694180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Effector phase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Future exposure to the same antigen </a:t>
            </a:r>
          </a:p>
          <a:p>
            <a:r>
              <a:rPr lang="en-US" dirty="0" smtClean="0"/>
              <a:t>Mast cells and basophils undergo degranulation</a:t>
            </a:r>
          </a:p>
          <a:p>
            <a:r>
              <a:rPr lang="en-US" dirty="0" smtClean="0"/>
              <a:t>Preformed and newly formed substances are produced, </a:t>
            </a:r>
            <a:r>
              <a:rPr lang="en-US" dirty="0" err="1" smtClean="0"/>
              <a:t>eg</a:t>
            </a:r>
            <a:r>
              <a:rPr lang="en-US" dirty="0" smtClean="0"/>
              <a:t> histamine, leukotrienes, serotonin and heparin</a:t>
            </a:r>
          </a:p>
          <a:p>
            <a:r>
              <a:rPr lang="en-US" dirty="0" smtClean="0"/>
              <a:t>This causes, vasodilatation, reduced BP, constriction of smooth muscles (bronchus), vascular permeability- edema, stimulation of goblet cells increased secretion of mucous</a:t>
            </a:r>
          </a:p>
          <a:p>
            <a:r>
              <a:rPr lang="en-US" dirty="0" smtClean="0"/>
              <a:t>Death can occur in 10 minutes</a:t>
            </a:r>
          </a:p>
          <a:p>
            <a:r>
              <a:rPr lang="en-US" dirty="0" smtClean="0"/>
              <a:t>Allergens include, proteins, drugs, foods, insect products, plants pollen, fur/ hair, dust mold spores </a:t>
            </a:r>
            <a:r>
              <a:rPr lang="en-US" dirty="0" err="1" smtClean="0"/>
              <a:t>etc</a:t>
            </a:r>
            <a:r>
              <a:rPr lang="en-US" dirty="0" smtClean="0"/>
              <a:t>  </a:t>
            </a:r>
          </a:p>
          <a:p>
            <a:endParaRPr lang="en-US" dirty="0" smtClean="0"/>
          </a:p>
          <a:p>
            <a:endParaRPr lang="en-US" dirty="0"/>
          </a:p>
        </p:txBody>
      </p:sp>
    </p:spTree>
    <p:extLst>
      <p:ext uri="{BB962C8B-B14F-4D97-AF65-F5344CB8AC3E}">
        <p14:creationId xmlns:p14="http://schemas.microsoft.com/office/powerpoint/2010/main" val="16796648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Identify the allergen</a:t>
            </a:r>
          </a:p>
          <a:p>
            <a:r>
              <a:rPr lang="en-US" dirty="0" smtClean="0"/>
              <a:t>Avoid the allergen</a:t>
            </a:r>
          </a:p>
          <a:p>
            <a:r>
              <a:rPr lang="en-US" dirty="0" smtClean="0"/>
              <a:t>Use of drugs</a:t>
            </a:r>
          </a:p>
          <a:p>
            <a:pPr>
              <a:buFont typeface="Wingdings" panose="05000000000000000000" pitchFamily="2" charset="2"/>
              <a:buChar char="ü"/>
            </a:pPr>
            <a:r>
              <a:rPr lang="en-US" dirty="0" smtClean="0"/>
              <a:t>Antihistamine- block histamine receptors</a:t>
            </a:r>
          </a:p>
          <a:p>
            <a:pPr>
              <a:buFont typeface="Wingdings" panose="05000000000000000000" pitchFamily="2" charset="2"/>
              <a:buChar char="ü"/>
            </a:pPr>
            <a:r>
              <a:rPr lang="en-US" dirty="0" smtClean="0"/>
              <a:t>Cromoglycate based drugs- destabilizes the mast cells</a:t>
            </a:r>
          </a:p>
          <a:p>
            <a:pPr>
              <a:buFont typeface="Wingdings" panose="05000000000000000000" pitchFamily="2" charset="2"/>
              <a:buChar char="ü"/>
            </a:pPr>
            <a:r>
              <a:rPr lang="en-US" dirty="0" smtClean="0"/>
              <a:t>Catecholamine- adrenaline (stimulates autonomic nerve action) for penicillin allergy.</a:t>
            </a:r>
          </a:p>
          <a:p>
            <a:r>
              <a:rPr lang="en-US" dirty="0" smtClean="0"/>
              <a:t>Desensitization- giving a small dose of the antigen to an individual to switch Ig E to Ig G.</a:t>
            </a:r>
            <a:endParaRPr lang="en-US" dirty="0"/>
          </a:p>
        </p:txBody>
      </p:sp>
    </p:spTree>
    <p:extLst>
      <p:ext uri="{BB962C8B-B14F-4D97-AF65-F5344CB8AC3E}">
        <p14:creationId xmlns:p14="http://schemas.microsoft.com/office/powerpoint/2010/main" val="10610105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5.Poisoning </a:t>
            </a:r>
            <a:endParaRPr lang="en-US" dirty="0"/>
          </a:p>
        </p:txBody>
      </p:sp>
      <p:sp>
        <p:nvSpPr>
          <p:cNvPr id="3" name="Content Placeholder 2"/>
          <p:cNvSpPr>
            <a:spLocks noGrp="1"/>
          </p:cNvSpPr>
          <p:nvPr>
            <p:ph idx="1"/>
          </p:nvPr>
        </p:nvSpPr>
        <p:spPr/>
        <p:txBody>
          <a:bodyPr/>
          <a:lstStyle/>
          <a:p>
            <a:r>
              <a:rPr lang="en-US" dirty="0" smtClean="0"/>
              <a:t>Organophosphate poisoning (OPP)</a:t>
            </a:r>
          </a:p>
          <a:p>
            <a:r>
              <a:rPr lang="en-US" dirty="0" smtClean="0"/>
              <a:t>They are compounds used in both domestic and industrial use </a:t>
            </a:r>
            <a:r>
              <a:rPr lang="en-US" dirty="0" err="1" smtClean="0"/>
              <a:t>eg</a:t>
            </a:r>
            <a:r>
              <a:rPr lang="en-US" dirty="0" smtClean="0"/>
              <a:t> insecticides, pesticides, herbicides, anthelminthic, nerge gases</a:t>
            </a:r>
          </a:p>
          <a:p>
            <a:r>
              <a:rPr lang="en-US" dirty="0" smtClean="0"/>
              <a:t>Suicidal attempts occurs via  exposure intentionally or unintentionally</a:t>
            </a:r>
          </a:p>
          <a:p>
            <a:endParaRPr lang="en-US" dirty="0"/>
          </a:p>
        </p:txBody>
      </p:sp>
    </p:spTree>
    <p:extLst>
      <p:ext uri="{BB962C8B-B14F-4D97-AF65-F5344CB8AC3E}">
        <p14:creationId xmlns:p14="http://schemas.microsoft.com/office/powerpoint/2010/main" val="29034329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lstStyle/>
          <a:p>
            <a:r>
              <a:rPr lang="en-US" dirty="0" smtClean="0"/>
              <a:t>The phosphate compounds can be absorbed into the body by ingestion, injection, inhalation or cutenously. </a:t>
            </a:r>
          </a:p>
          <a:p>
            <a:r>
              <a:rPr lang="en-US" dirty="0" smtClean="0"/>
              <a:t>They then inhibit acetylcholinesterase</a:t>
            </a:r>
          </a:p>
          <a:p>
            <a:r>
              <a:rPr lang="en-US" dirty="0" smtClean="0"/>
              <a:t>Acetylcholine (neurotransmitter) is then degraded hence no transmission of impulses</a:t>
            </a:r>
            <a:endParaRPr lang="en-US" dirty="0"/>
          </a:p>
        </p:txBody>
      </p:sp>
    </p:spTree>
    <p:extLst>
      <p:ext uri="{BB962C8B-B14F-4D97-AF65-F5344CB8AC3E}">
        <p14:creationId xmlns:p14="http://schemas.microsoft.com/office/powerpoint/2010/main" val="3677792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Definitions con’…</a:t>
            </a:r>
            <a:endParaRPr lang="en-GB" b="1" dirty="0"/>
          </a:p>
        </p:txBody>
      </p:sp>
      <p:sp>
        <p:nvSpPr>
          <p:cNvPr id="3" name="Content Placeholder 2"/>
          <p:cNvSpPr>
            <a:spLocks noGrp="1"/>
          </p:cNvSpPr>
          <p:nvPr>
            <p:ph idx="1"/>
          </p:nvPr>
        </p:nvSpPr>
        <p:spPr/>
        <p:txBody>
          <a:bodyPr>
            <a:normAutofit fontScale="92500" lnSpcReduction="10000"/>
          </a:bodyPr>
          <a:lstStyle/>
          <a:p>
            <a:pPr algn="just"/>
            <a:r>
              <a:rPr lang="en-GB" b="1" dirty="0" smtClean="0">
                <a:latin typeface="Times New Roman" pitchFamily="18" charset="0"/>
                <a:cs typeface="Times New Roman" pitchFamily="18" charset="0"/>
              </a:rPr>
              <a:t>Triage-</a:t>
            </a:r>
            <a:r>
              <a:rPr lang="en-GB" dirty="0">
                <a:latin typeface="Times New Roman" pitchFamily="18" charset="0"/>
                <a:cs typeface="Times New Roman" pitchFamily="18" charset="0"/>
              </a:rPr>
              <a:t>The word </a:t>
            </a:r>
            <a:r>
              <a:rPr lang="en-GB" b="1" dirty="0">
                <a:latin typeface="Times New Roman" pitchFamily="18" charset="0"/>
                <a:cs typeface="Times New Roman" pitchFamily="18" charset="0"/>
              </a:rPr>
              <a:t>triage comes from the French word </a:t>
            </a:r>
            <a:r>
              <a:rPr lang="en-GB" b="1" i="1" dirty="0" err="1">
                <a:latin typeface="Times New Roman" pitchFamily="18" charset="0"/>
                <a:cs typeface="Times New Roman" pitchFamily="18" charset="0"/>
              </a:rPr>
              <a:t>trier</a:t>
            </a:r>
            <a:r>
              <a:rPr lang="en-GB" b="1" i="1" dirty="0">
                <a:latin typeface="Times New Roman" pitchFamily="18" charset="0"/>
                <a:cs typeface="Times New Roman" pitchFamily="18" charset="0"/>
              </a:rPr>
              <a:t>, meaning “</a:t>
            </a:r>
            <a:r>
              <a:rPr lang="en-GB" b="1" i="1" dirty="0" smtClean="0">
                <a:latin typeface="Times New Roman" pitchFamily="18" charset="0"/>
                <a:cs typeface="Times New Roman" pitchFamily="18" charset="0"/>
              </a:rPr>
              <a:t>to </a:t>
            </a:r>
            <a:r>
              <a:rPr lang="en-GB" dirty="0" smtClean="0">
                <a:latin typeface="Times New Roman" pitchFamily="18" charset="0"/>
                <a:cs typeface="Times New Roman" pitchFamily="18" charset="0"/>
              </a:rPr>
              <a:t>sort</a:t>
            </a:r>
            <a:r>
              <a:rPr lang="en-GB" dirty="0">
                <a:latin typeface="Times New Roman" pitchFamily="18" charset="0"/>
                <a:cs typeface="Times New Roman" pitchFamily="18" charset="0"/>
              </a:rPr>
              <a:t>.” </a:t>
            </a:r>
            <a:r>
              <a:rPr lang="en-GB" dirty="0" smtClean="0">
                <a:latin typeface="Times New Roman" pitchFamily="18" charset="0"/>
                <a:cs typeface="Times New Roman" pitchFamily="18" charset="0"/>
              </a:rPr>
              <a:t> Routinely, triage is used to </a:t>
            </a:r>
            <a:r>
              <a:rPr lang="en-GB" b="1" dirty="0" smtClean="0">
                <a:latin typeface="Times New Roman" pitchFamily="18" charset="0"/>
                <a:cs typeface="Times New Roman" pitchFamily="18" charset="0"/>
              </a:rPr>
              <a:t>sort patients</a:t>
            </a:r>
            <a:r>
              <a:rPr lang="en-GB" dirty="0" smtClean="0">
                <a:latin typeface="Times New Roman" pitchFamily="18" charset="0"/>
                <a:cs typeface="Times New Roman" pitchFamily="18" charset="0"/>
              </a:rPr>
              <a:t> in </a:t>
            </a:r>
            <a:r>
              <a:rPr lang="en-GB" dirty="0">
                <a:latin typeface="Times New Roman" pitchFamily="18" charset="0"/>
                <a:cs typeface="Times New Roman" pitchFamily="18" charset="0"/>
              </a:rPr>
              <a:t>the </a:t>
            </a:r>
            <a:r>
              <a:rPr lang="en-GB" dirty="0" smtClean="0">
                <a:latin typeface="Times New Roman" pitchFamily="18" charset="0"/>
                <a:cs typeface="Times New Roman" pitchFamily="18" charset="0"/>
              </a:rPr>
              <a:t>Emergency Department into </a:t>
            </a:r>
            <a:r>
              <a:rPr lang="en-GB" b="1" dirty="0">
                <a:latin typeface="Times New Roman" pitchFamily="18" charset="0"/>
                <a:cs typeface="Times New Roman" pitchFamily="18" charset="0"/>
              </a:rPr>
              <a:t>groups</a:t>
            </a:r>
            <a:r>
              <a:rPr lang="en-GB" dirty="0">
                <a:latin typeface="Times New Roman" pitchFamily="18" charset="0"/>
                <a:cs typeface="Times New Roman" pitchFamily="18" charset="0"/>
              </a:rPr>
              <a:t> based on the</a:t>
            </a:r>
            <a:r>
              <a:rPr lang="en-GB" b="1" dirty="0">
                <a:latin typeface="Times New Roman" pitchFamily="18" charset="0"/>
                <a:cs typeface="Times New Roman" pitchFamily="18" charset="0"/>
              </a:rPr>
              <a:t> severity</a:t>
            </a:r>
            <a:r>
              <a:rPr lang="en-GB" dirty="0">
                <a:latin typeface="Times New Roman" pitchFamily="18" charset="0"/>
                <a:cs typeface="Times New Roman" pitchFamily="18" charset="0"/>
              </a:rPr>
              <a:t> of their health problems and </a:t>
            </a:r>
            <a:r>
              <a:rPr lang="en-GB" dirty="0" smtClean="0">
                <a:latin typeface="Times New Roman" pitchFamily="18" charset="0"/>
                <a:cs typeface="Times New Roman" pitchFamily="18" charset="0"/>
              </a:rPr>
              <a:t>the </a:t>
            </a:r>
            <a:r>
              <a:rPr lang="en-GB" b="1" dirty="0" smtClean="0">
                <a:latin typeface="Times New Roman" pitchFamily="18" charset="0"/>
                <a:cs typeface="Times New Roman" pitchFamily="18" charset="0"/>
              </a:rPr>
              <a:t>immediacy</a:t>
            </a:r>
            <a:r>
              <a:rPr lang="en-GB" dirty="0" smtClean="0">
                <a:latin typeface="Times New Roman" pitchFamily="18" charset="0"/>
                <a:cs typeface="Times New Roman" pitchFamily="18" charset="0"/>
              </a:rPr>
              <a:t> </a:t>
            </a:r>
            <a:r>
              <a:rPr lang="en-GB" dirty="0">
                <a:latin typeface="Times New Roman" pitchFamily="18" charset="0"/>
                <a:cs typeface="Times New Roman" pitchFamily="18" charset="0"/>
              </a:rPr>
              <a:t>with which these problems must be </a:t>
            </a:r>
            <a:r>
              <a:rPr lang="en-GB" dirty="0" smtClean="0">
                <a:latin typeface="Times New Roman" pitchFamily="18" charset="0"/>
                <a:cs typeface="Times New Roman" pitchFamily="18" charset="0"/>
              </a:rPr>
              <a:t>treated or managed. </a:t>
            </a:r>
          </a:p>
          <a:p>
            <a:pPr algn="just"/>
            <a:r>
              <a:rPr lang="en-GB" b="1" dirty="0" smtClean="0"/>
              <a:t>Triage systems- </a:t>
            </a:r>
            <a:r>
              <a:rPr lang="en-GB" dirty="0" smtClean="0"/>
              <a:t>Assessment is hierarchical based on the potential for loss of life; and has  four basic categories: emergent, urgent, non-urgent and fast tract</a:t>
            </a:r>
          </a:p>
          <a:p>
            <a:pPr algn="just"/>
            <a:endParaRPr lang="en-GB"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presentation</a:t>
            </a:r>
            <a:endParaRPr lang="en-US" dirty="0"/>
          </a:p>
        </p:txBody>
      </p:sp>
      <p:sp>
        <p:nvSpPr>
          <p:cNvPr id="3" name="Content Placeholder 2"/>
          <p:cNvSpPr>
            <a:spLocks noGrp="1"/>
          </p:cNvSpPr>
          <p:nvPr>
            <p:ph idx="1"/>
          </p:nvPr>
        </p:nvSpPr>
        <p:spPr/>
        <p:txBody>
          <a:bodyPr/>
          <a:lstStyle/>
          <a:p>
            <a:r>
              <a:rPr lang="en-US" dirty="0" smtClean="0"/>
              <a:t>Signs and symptoms can be divided into three categories as follows;</a:t>
            </a:r>
          </a:p>
          <a:p>
            <a:pPr marL="596646" indent="-514350">
              <a:buAutoNum type="arabicPeriod"/>
            </a:pPr>
            <a:r>
              <a:rPr lang="en-US" dirty="0" smtClean="0"/>
              <a:t>Muscarinic effects</a:t>
            </a:r>
          </a:p>
          <a:p>
            <a:pPr marL="596646" indent="-514350">
              <a:buAutoNum type="arabicPeriod"/>
            </a:pPr>
            <a:r>
              <a:rPr lang="en-US" dirty="0" smtClean="0"/>
              <a:t>Nicotinic effects</a:t>
            </a:r>
          </a:p>
          <a:p>
            <a:pPr marL="596646" indent="-514350">
              <a:buAutoNum type="arabicPeriod"/>
            </a:pPr>
            <a:r>
              <a:rPr lang="en-US" dirty="0" smtClean="0"/>
              <a:t>CNS effects</a:t>
            </a:r>
          </a:p>
          <a:p>
            <a:pPr marL="82296" indent="0">
              <a:buNone/>
            </a:pPr>
            <a:endParaRPr lang="en-US" dirty="0"/>
          </a:p>
        </p:txBody>
      </p:sp>
    </p:spTree>
    <p:extLst>
      <p:ext uri="{BB962C8B-B14F-4D97-AF65-F5344CB8AC3E}">
        <p14:creationId xmlns:p14="http://schemas.microsoft.com/office/powerpoint/2010/main" val="27088219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Muscarinic Effects</a:t>
            </a:r>
            <a:endParaRPr lang="en-US" dirty="0"/>
          </a:p>
        </p:txBody>
      </p:sp>
      <p:sp>
        <p:nvSpPr>
          <p:cNvPr id="3" name="Content Placeholder 2"/>
          <p:cNvSpPr>
            <a:spLocks noGrp="1"/>
          </p:cNvSpPr>
          <p:nvPr>
            <p:ph idx="1"/>
          </p:nvPr>
        </p:nvSpPr>
        <p:spPr/>
        <p:txBody>
          <a:bodyPr/>
          <a:lstStyle/>
          <a:p>
            <a:r>
              <a:rPr lang="en-US" dirty="0" smtClean="0"/>
              <a:t>Salivation</a:t>
            </a:r>
          </a:p>
          <a:p>
            <a:r>
              <a:rPr lang="en-US" dirty="0" smtClean="0"/>
              <a:t>Lacrimation</a:t>
            </a:r>
          </a:p>
          <a:p>
            <a:r>
              <a:rPr lang="en-US" dirty="0" smtClean="0"/>
              <a:t>Urination</a:t>
            </a:r>
          </a:p>
          <a:p>
            <a:r>
              <a:rPr lang="en-US" dirty="0" smtClean="0"/>
              <a:t>Defecation</a:t>
            </a:r>
          </a:p>
          <a:p>
            <a:r>
              <a:rPr lang="en-US" dirty="0" smtClean="0"/>
              <a:t>GIT symptoms; emesis, </a:t>
            </a:r>
          </a:p>
          <a:p>
            <a:r>
              <a:rPr lang="en-US" dirty="0" smtClean="0"/>
              <a:t>Diaphoresis</a:t>
            </a:r>
          </a:p>
          <a:p>
            <a:r>
              <a:rPr lang="en-US" dirty="0" err="1" smtClean="0"/>
              <a:t>Meosis</a:t>
            </a:r>
            <a:endParaRPr lang="en-US" dirty="0" smtClean="0"/>
          </a:p>
          <a:p>
            <a:r>
              <a:rPr lang="en-US" dirty="0" smtClean="0"/>
              <a:t>Bronchospasm</a:t>
            </a:r>
          </a:p>
          <a:p>
            <a:endParaRPr lang="en-US" dirty="0"/>
          </a:p>
        </p:txBody>
      </p:sp>
    </p:spTree>
    <p:extLst>
      <p:ext uri="{BB962C8B-B14F-4D97-AF65-F5344CB8AC3E}">
        <p14:creationId xmlns:p14="http://schemas.microsoft.com/office/powerpoint/2010/main" val="3603627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Nicotinic Effects</a:t>
            </a:r>
            <a:endParaRPr lang="en-US" dirty="0"/>
          </a:p>
        </p:txBody>
      </p:sp>
      <p:sp>
        <p:nvSpPr>
          <p:cNvPr id="3" name="Content Placeholder 2"/>
          <p:cNvSpPr>
            <a:spLocks noGrp="1"/>
          </p:cNvSpPr>
          <p:nvPr>
            <p:ph idx="1"/>
          </p:nvPr>
        </p:nvSpPr>
        <p:spPr/>
        <p:txBody>
          <a:bodyPr/>
          <a:lstStyle/>
          <a:p>
            <a:r>
              <a:rPr lang="en-US" dirty="0" smtClean="0"/>
              <a:t>Muscle cramping</a:t>
            </a:r>
          </a:p>
          <a:p>
            <a:r>
              <a:rPr lang="en-US" dirty="0" smtClean="0"/>
              <a:t>Muscle weakness</a:t>
            </a:r>
          </a:p>
          <a:p>
            <a:r>
              <a:rPr lang="en-US" dirty="0" smtClean="0"/>
              <a:t>Muscle fasciculation; brief involuntary, spontaneous muscle contractions</a:t>
            </a:r>
            <a:endParaRPr lang="en-US" dirty="0"/>
          </a:p>
        </p:txBody>
      </p:sp>
    </p:spTree>
    <p:extLst>
      <p:ext uri="{BB962C8B-B14F-4D97-AF65-F5344CB8AC3E}">
        <p14:creationId xmlns:p14="http://schemas.microsoft.com/office/powerpoint/2010/main" val="30149855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CNS Effects</a:t>
            </a:r>
            <a:endParaRPr lang="en-US" dirty="0"/>
          </a:p>
        </p:txBody>
      </p:sp>
      <p:sp>
        <p:nvSpPr>
          <p:cNvPr id="3" name="Content Placeholder 2"/>
          <p:cNvSpPr>
            <a:spLocks noGrp="1"/>
          </p:cNvSpPr>
          <p:nvPr>
            <p:ph sz="half" idx="1"/>
          </p:nvPr>
        </p:nvSpPr>
        <p:spPr/>
        <p:txBody>
          <a:bodyPr/>
          <a:lstStyle/>
          <a:p>
            <a:r>
              <a:rPr lang="en-US" dirty="0" smtClean="0"/>
              <a:t>Confusion</a:t>
            </a:r>
          </a:p>
          <a:p>
            <a:r>
              <a:rPr lang="en-US" dirty="0" smtClean="0"/>
              <a:t>Impaired memory</a:t>
            </a:r>
          </a:p>
          <a:p>
            <a:r>
              <a:rPr lang="en-US" dirty="0" smtClean="0"/>
              <a:t>Psychosis</a:t>
            </a:r>
          </a:p>
          <a:p>
            <a:r>
              <a:rPr lang="en-US" dirty="0" smtClean="0"/>
              <a:t>Restlessness</a:t>
            </a:r>
          </a:p>
          <a:p>
            <a:r>
              <a:rPr lang="en-US" dirty="0" smtClean="0"/>
              <a:t>Tremors</a:t>
            </a:r>
          </a:p>
          <a:p>
            <a:r>
              <a:rPr lang="en-US" dirty="0" smtClean="0"/>
              <a:t>paralysis</a:t>
            </a:r>
          </a:p>
          <a:p>
            <a:r>
              <a:rPr lang="en-US" dirty="0" smtClean="0"/>
              <a:t>coma</a:t>
            </a:r>
            <a:endParaRPr lang="en-US" dirty="0"/>
          </a:p>
        </p:txBody>
      </p:sp>
      <p:sp>
        <p:nvSpPr>
          <p:cNvPr id="4" name="Content Placeholder 3"/>
          <p:cNvSpPr>
            <a:spLocks noGrp="1"/>
          </p:cNvSpPr>
          <p:nvPr>
            <p:ph sz="half" idx="2"/>
          </p:nvPr>
        </p:nvSpPr>
        <p:spPr/>
        <p:txBody>
          <a:bodyPr/>
          <a:lstStyle/>
          <a:p>
            <a:pPr marL="82296" indent="0">
              <a:buNone/>
            </a:pPr>
            <a:r>
              <a:rPr lang="en-US" dirty="0" smtClean="0"/>
              <a:t>       </a:t>
            </a:r>
            <a:r>
              <a:rPr lang="en-US" b="1" dirty="0" smtClean="0"/>
              <a:t>Vital signs</a:t>
            </a:r>
          </a:p>
          <a:p>
            <a:r>
              <a:rPr lang="en-US" dirty="0" smtClean="0"/>
              <a:t>Depressed respiration</a:t>
            </a:r>
          </a:p>
          <a:p>
            <a:r>
              <a:rPr lang="en-US" dirty="0" smtClean="0"/>
              <a:t>Bradycardia</a:t>
            </a:r>
          </a:p>
          <a:p>
            <a:r>
              <a:rPr lang="en-US" dirty="0" smtClean="0"/>
              <a:t>Hypotension</a:t>
            </a:r>
          </a:p>
          <a:p>
            <a:r>
              <a:rPr lang="en-US" dirty="0" smtClean="0"/>
              <a:t>Tachycardia</a:t>
            </a:r>
          </a:p>
          <a:p>
            <a:r>
              <a:rPr lang="en-US" dirty="0" err="1" smtClean="0"/>
              <a:t>Tarchypnoea</a:t>
            </a:r>
            <a:endParaRPr lang="en-US" dirty="0" smtClean="0"/>
          </a:p>
          <a:p>
            <a:r>
              <a:rPr lang="en-US" dirty="0" smtClean="0"/>
              <a:t>Hypoxia</a:t>
            </a:r>
          </a:p>
          <a:p>
            <a:pPr marL="82296" indent="0">
              <a:buNone/>
            </a:pPr>
            <a:endParaRPr lang="en-US" dirty="0"/>
          </a:p>
        </p:txBody>
      </p:sp>
    </p:spTree>
    <p:extLst>
      <p:ext uri="{BB962C8B-B14F-4D97-AF65-F5344CB8AC3E}">
        <p14:creationId xmlns:p14="http://schemas.microsoft.com/office/powerpoint/2010/main" val="108321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OPP</a:t>
            </a:r>
            <a:endParaRPr lang="en-US" dirty="0"/>
          </a:p>
        </p:txBody>
      </p:sp>
      <p:sp>
        <p:nvSpPr>
          <p:cNvPr id="3" name="Content Placeholder 2"/>
          <p:cNvSpPr>
            <a:spLocks noGrp="1"/>
          </p:cNvSpPr>
          <p:nvPr>
            <p:ph idx="1"/>
          </p:nvPr>
        </p:nvSpPr>
        <p:spPr/>
        <p:txBody>
          <a:bodyPr>
            <a:normAutofit lnSpcReduction="10000"/>
          </a:bodyPr>
          <a:lstStyle/>
          <a:p>
            <a:pPr marL="82296" indent="0">
              <a:buNone/>
            </a:pPr>
            <a:r>
              <a:rPr lang="en-US" b="1" dirty="0" smtClean="0"/>
              <a:t>AIMS</a:t>
            </a:r>
          </a:p>
          <a:p>
            <a:pPr>
              <a:buFont typeface="Wingdings" panose="05000000000000000000" pitchFamily="2" charset="2"/>
              <a:buChar char="Ø"/>
            </a:pPr>
            <a:r>
              <a:rPr lang="en-US" dirty="0" smtClean="0"/>
              <a:t> Identify the poison</a:t>
            </a:r>
          </a:p>
          <a:p>
            <a:pPr>
              <a:buFont typeface="Wingdings" panose="05000000000000000000" pitchFamily="2" charset="2"/>
              <a:buChar char="Ø"/>
            </a:pPr>
            <a:r>
              <a:rPr lang="en-US" dirty="0" smtClean="0"/>
              <a:t>Proper airway and oxygenation</a:t>
            </a:r>
          </a:p>
          <a:p>
            <a:pPr>
              <a:buFont typeface="Wingdings" panose="05000000000000000000" pitchFamily="2" charset="2"/>
              <a:buChar char="Ø"/>
            </a:pPr>
            <a:r>
              <a:rPr lang="en-US" dirty="0" smtClean="0"/>
              <a:t>Administer antidote</a:t>
            </a:r>
          </a:p>
          <a:p>
            <a:pPr>
              <a:buFont typeface="Wingdings" panose="05000000000000000000" pitchFamily="2" charset="2"/>
              <a:buChar char="Ø"/>
            </a:pPr>
            <a:r>
              <a:rPr lang="en-US" dirty="0" smtClean="0"/>
              <a:t>Prevent PUD, coma and aspiration pneumonia</a:t>
            </a:r>
          </a:p>
          <a:p>
            <a:pPr>
              <a:buFont typeface="Wingdings" panose="05000000000000000000" pitchFamily="2" charset="2"/>
              <a:buChar char="Ø"/>
            </a:pPr>
            <a:r>
              <a:rPr lang="en-US" dirty="0" smtClean="0"/>
              <a:t>Prevent RDS due to bronchospasms, bronchorrhea and laryngeal spasms </a:t>
            </a:r>
          </a:p>
          <a:p>
            <a:pPr>
              <a:buFont typeface="Wingdings" panose="05000000000000000000" pitchFamily="2" charset="2"/>
              <a:buChar char="Ø"/>
            </a:pPr>
            <a:r>
              <a:rPr lang="en-US" b="1" dirty="0" smtClean="0"/>
              <a:t>DR.ABCD </a:t>
            </a:r>
          </a:p>
          <a:p>
            <a:endParaRPr lang="en-US" dirty="0" smtClean="0"/>
          </a:p>
          <a:p>
            <a:endParaRPr lang="en-US" dirty="0"/>
          </a:p>
        </p:txBody>
      </p:sp>
    </p:spTree>
    <p:extLst>
      <p:ext uri="{BB962C8B-B14F-4D97-AF65-F5344CB8AC3E}">
        <p14:creationId xmlns:p14="http://schemas.microsoft.com/office/powerpoint/2010/main" val="22586135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Atropinazation </a:t>
            </a:r>
            <a:endParaRPr lang="en-US" dirty="0"/>
          </a:p>
        </p:txBody>
      </p:sp>
      <p:sp>
        <p:nvSpPr>
          <p:cNvPr id="3" name="Content Placeholder 2"/>
          <p:cNvSpPr>
            <a:spLocks noGrp="1"/>
          </p:cNvSpPr>
          <p:nvPr>
            <p:ph idx="1"/>
          </p:nvPr>
        </p:nvSpPr>
        <p:spPr/>
        <p:txBody>
          <a:bodyPr>
            <a:normAutofit lnSpcReduction="10000"/>
          </a:bodyPr>
          <a:lstStyle/>
          <a:p>
            <a:r>
              <a:rPr lang="en-US" dirty="0" smtClean="0"/>
              <a:t>Atropine is anticholinergic preparation</a:t>
            </a:r>
          </a:p>
          <a:p>
            <a:r>
              <a:rPr lang="en-US" dirty="0" smtClean="0"/>
              <a:t>Give 1mg IV ¼ hourly until dilatation of pupils is achieved</a:t>
            </a:r>
          </a:p>
          <a:p>
            <a:r>
              <a:rPr lang="en-US" dirty="0" smtClean="0"/>
              <a:t>IV fluids </a:t>
            </a:r>
            <a:r>
              <a:rPr lang="en-US" smtClean="0"/>
              <a:t>infusion full-balst</a:t>
            </a:r>
            <a:r>
              <a:rPr lang="en-US" dirty="0" smtClean="0"/>
              <a:t>, monitor input output</a:t>
            </a:r>
          </a:p>
          <a:p>
            <a:r>
              <a:rPr lang="en-US" dirty="0" smtClean="0"/>
              <a:t>End point is reached when;</a:t>
            </a:r>
          </a:p>
          <a:p>
            <a:pPr marL="596646" indent="-514350">
              <a:buAutoNum type="alphaLcParenR"/>
            </a:pPr>
            <a:r>
              <a:rPr lang="en-US" dirty="0" smtClean="0"/>
              <a:t>Pupils are fully dilated</a:t>
            </a:r>
          </a:p>
          <a:p>
            <a:pPr marL="596646" indent="-514350">
              <a:buAutoNum type="alphaLcParenR"/>
            </a:pPr>
            <a:r>
              <a:rPr lang="en-US" dirty="0" smtClean="0"/>
              <a:t>Secretions are dry</a:t>
            </a:r>
          </a:p>
          <a:p>
            <a:pPr marL="596646" indent="-514350">
              <a:buAutoNum type="alphaLcParenR"/>
            </a:pPr>
            <a:r>
              <a:rPr lang="en-US" dirty="0" smtClean="0"/>
              <a:t>Symptoms are reversed</a:t>
            </a:r>
          </a:p>
          <a:p>
            <a:pPr marL="596646" indent="-514350">
              <a:buAutoNum type="alphaLcParenR"/>
            </a:pPr>
            <a:endParaRPr lang="en-US" dirty="0"/>
          </a:p>
        </p:txBody>
      </p:sp>
    </p:spTree>
    <p:extLst>
      <p:ext uri="{BB962C8B-B14F-4D97-AF65-F5344CB8AC3E}">
        <p14:creationId xmlns:p14="http://schemas.microsoft.com/office/powerpoint/2010/main" val="13952623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cont.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 activated charcoal</a:t>
            </a:r>
          </a:p>
          <a:p>
            <a:r>
              <a:rPr lang="en-US" dirty="0" smtClean="0"/>
              <a:t>Gastric lavage should be done within 30 minutes of poisoning</a:t>
            </a:r>
          </a:p>
          <a:p>
            <a:r>
              <a:rPr lang="en-US" dirty="0" smtClean="0"/>
              <a:t>Consider corrosiveness of poison</a:t>
            </a:r>
          </a:p>
          <a:p>
            <a:r>
              <a:rPr lang="en-US" dirty="0" smtClean="0"/>
              <a:t>Benzodiazepines for convulsions and seizers</a:t>
            </a:r>
          </a:p>
          <a:p>
            <a:r>
              <a:rPr lang="en-US" dirty="0" smtClean="0"/>
              <a:t>Mgso4 (magnesium iv sulphate), administered for acetylcholine functioning</a:t>
            </a:r>
          </a:p>
          <a:p>
            <a:r>
              <a:rPr lang="en-US" dirty="0" smtClean="0"/>
              <a:t>Monitor urine output, respiration and other vital signs</a:t>
            </a:r>
          </a:p>
          <a:p>
            <a:r>
              <a:rPr lang="en-US" dirty="0" smtClean="0"/>
              <a:t>Keep the patient warm</a:t>
            </a:r>
          </a:p>
          <a:p>
            <a:endParaRPr lang="en-US" dirty="0"/>
          </a:p>
        </p:txBody>
      </p:sp>
    </p:spTree>
    <p:extLst>
      <p:ext uri="{BB962C8B-B14F-4D97-AF65-F5344CB8AC3E}">
        <p14:creationId xmlns:p14="http://schemas.microsoft.com/office/powerpoint/2010/main" val="11150085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6.Shock</a:t>
            </a:r>
            <a:r>
              <a:rPr lang="en-GB" dirty="0"/>
              <a:t/>
            </a:r>
            <a:br>
              <a:rPr lang="en-GB"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40851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7.Fracture </a:t>
            </a:r>
            <a:r>
              <a:rPr lang="en-GB" dirty="0"/>
              <a:t/>
            </a:r>
            <a:br>
              <a:rPr lang="en-GB" dirty="0"/>
            </a:br>
            <a:endParaRPr lang="en-US" dirty="0"/>
          </a:p>
        </p:txBody>
      </p:sp>
      <p:sp>
        <p:nvSpPr>
          <p:cNvPr id="3" name="Content Placeholder 2"/>
          <p:cNvSpPr>
            <a:spLocks noGrp="1"/>
          </p:cNvSpPr>
          <p:nvPr>
            <p:ph idx="1"/>
          </p:nvPr>
        </p:nvSpPr>
        <p:spPr/>
        <p:txBody>
          <a:bodyPr/>
          <a:lstStyle/>
          <a:p>
            <a:r>
              <a:rPr lang="en-US" dirty="0" smtClean="0"/>
              <a:t>A fracture may be a complete break in the continuity of a bone or, occasionally, it may be incomplete.</a:t>
            </a:r>
          </a:p>
          <a:p>
            <a:pPr marL="82296" indent="0">
              <a:buNone/>
            </a:pPr>
            <a:endParaRPr lang="en-US" dirty="0"/>
          </a:p>
        </p:txBody>
      </p:sp>
    </p:spTree>
    <p:extLst>
      <p:ext uri="{BB962C8B-B14F-4D97-AF65-F5344CB8AC3E}">
        <p14:creationId xmlns:p14="http://schemas.microsoft.com/office/powerpoint/2010/main" val="12467151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a:solidFill>
                  <a:srgbClr val="464646"/>
                </a:solidFill>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Pathophysiology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66928" indent="-457200">
              <a:spcBef>
                <a:spcPts val="400"/>
              </a:spcBef>
              <a:buClr>
                <a:srgbClr val="2DA2BF"/>
              </a:buClr>
              <a:buSzPct val="68000"/>
            </a:pPr>
            <a:r>
              <a:rPr lang="en-US" sz="2800" dirty="0">
                <a:solidFill>
                  <a:prstClr val="black"/>
                </a:solidFill>
                <a:latin typeface="Lucida Sans Unicode"/>
              </a:rPr>
              <a:t>When the bone is broken, </a:t>
            </a:r>
            <a:r>
              <a:rPr lang="en-US" sz="2800" dirty="0" smtClean="0">
                <a:solidFill>
                  <a:prstClr val="black"/>
                </a:solidFill>
                <a:latin typeface="Lucida Sans Unicode"/>
              </a:rPr>
              <a:t>adjacent structures </a:t>
            </a:r>
            <a:r>
              <a:rPr lang="en-US" sz="2800" dirty="0">
                <a:solidFill>
                  <a:prstClr val="black"/>
                </a:solidFill>
                <a:latin typeface="Lucida Sans Unicode"/>
              </a:rPr>
              <a:t>are also affected, resulting in soft tissue edema, hemorrhage into the muscles and joints, joint dislocations, ruptured tendons, severed nerves, and damaged blood vessels. </a:t>
            </a:r>
            <a:endParaRPr lang="en-US" sz="2800" dirty="0" smtClean="0">
              <a:solidFill>
                <a:prstClr val="black"/>
              </a:solidFill>
              <a:latin typeface="Lucida Sans Unicode"/>
            </a:endParaRPr>
          </a:p>
          <a:p>
            <a:pPr marL="566928" indent="-457200">
              <a:spcBef>
                <a:spcPts val="400"/>
              </a:spcBef>
              <a:buClr>
                <a:srgbClr val="2DA2BF"/>
              </a:buClr>
              <a:buSzPct val="68000"/>
            </a:pPr>
            <a:r>
              <a:rPr lang="en-US" sz="2800" dirty="0" smtClean="0">
                <a:solidFill>
                  <a:prstClr val="black"/>
                </a:solidFill>
                <a:latin typeface="Lucida Sans Unicode"/>
              </a:rPr>
              <a:t>Body </a:t>
            </a:r>
            <a:r>
              <a:rPr lang="en-US" sz="2800" dirty="0">
                <a:solidFill>
                  <a:prstClr val="black"/>
                </a:solidFill>
                <a:latin typeface="Lucida Sans Unicode"/>
              </a:rPr>
              <a:t>organs may be injured by the force that caused the fracture or by the fracture fragments.</a:t>
            </a:r>
          </a:p>
          <a:p>
            <a:endParaRPr lang="en-US" dirty="0"/>
          </a:p>
        </p:txBody>
      </p:sp>
    </p:spTree>
    <p:extLst>
      <p:ext uri="{BB962C8B-B14F-4D97-AF65-F5344CB8AC3E}">
        <p14:creationId xmlns:p14="http://schemas.microsoft.com/office/powerpoint/2010/main" val="276791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cont’…</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b="1" dirty="0" smtClean="0">
                <a:latin typeface="Times New Roman" pitchFamily="18" charset="0"/>
                <a:cs typeface="Times New Roman" pitchFamily="18" charset="0"/>
              </a:rPr>
              <a:t>Emergent patients have the highest priority—</a:t>
            </a:r>
            <a:r>
              <a:rPr lang="en-GB" dirty="0" smtClean="0">
                <a:latin typeface="Times New Roman" pitchFamily="18" charset="0"/>
                <a:cs typeface="Times New Roman" pitchFamily="18" charset="0"/>
              </a:rPr>
              <a:t>their conditions are life threatening, and they must be seen immediately. </a:t>
            </a:r>
          </a:p>
          <a:p>
            <a:pPr algn="just"/>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Urgent-</a:t>
            </a:r>
            <a:r>
              <a:rPr lang="en-GB" dirty="0" smtClean="0">
                <a:latin typeface="Times New Roman" pitchFamily="18" charset="0"/>
                <a:cs typeface="Times New Roman" pitchFamily="18" charset="0"/>
              </a:rPr>
              <a:t>patients have serious health problems, but not immediately life threatening ones; they must be seen within 1 hour.</a:t>
            </a:r>
          </a:p>
          <a:p>
            <a:pPr algn="just"/>
            <a:endParaRPr lang="en-GB" dirty="0" smtClean="0">
              <a:latin typeface="Times New Roman" pitchFamily="18" charset="0"/>
              <a:cs typeface="Times New Roman" pitchFamily="18" charset="0"/>
            </a:endParaRPr>
          </a:p>
          <a:p>
            <a:pPr algn="just"/>
            <a:r>
              <a:rPr lang="en-GB"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Non-urgent-</a:t>
            </a:r>
            <a:r>
              <a:rPr lang="en-GB" dirty="0" smtClean="0">
                <a:latin typeface="Times New Roman" pitchFamily="18" charset="0"/>
                <a:cs typeface="Times New Roman" pitchFamily="18" charset="0"/>
              </a:rPr>
              <a:t>patients have episodic illnesses that can be addressed within 24 hours without increased morbidity .</a:t>
            </a:r>
          </a:p>
          <a:p>
            <a:pPr algn="just"/>
            <a:endParaRPr lang="en-GB"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features </a:t>
            </a:r>
          </a:p>
        </p:txBody>
      </p:sp>
      <p:sp>
        <p:nvSpPr>
          <p:cNvPr id="3" name="Content Placeholder 2"/>
          <p:cNvSpPr>
            <a:spLocks noGrp="1"/>
          </p:cNvSpPr>
          <p:nvPr>
            <p:ph idx="1"/>
          </p:nvPr>
        </p:nvSpPr>
        <p:spPr/>
        <p:txBody>
          <a:bodyPr/>
          <a:lstStyle/>
          <a:p>
            <a:r>
              <a:rPr lang="en-US" dirty="0"/>
              <a:t>Pain at site of injury  </a:t>
            </a:r>
            <a:endParaRPr lang="en-US" dirty="0" smtClean="0"/>
          </a:p>
          <a:p>
            <a:r>
              <a:rPr lang="en-US" dirty="0" smtClean="0"/>
              <a:t> </a:t>
            </a:r>
            <a:r>
              <a:rPr lang="en-US" dirty="0"/>
              <a:t>Swelling due to </a:t>
            </a:r>
            <a:r>
              <a:rPr lang="en-US" dirty="0" smtClean="0"/>
              <a:t>hematoma </a:t>
            </a:r>
            <a:r>
              <a:rPr lang="en-US" dirty="0"/>
              <a:t>formation  </a:t>
            </a:r>
            <a:endParaRPr lang="en-US" dirty="0" smtClean="0"/>
          </a:p>
          <a:p>
            <a:r>
              <a:rPr lang="en-US" dirty="0" smtClean="0"/>
              <a:t> </a:t>
            </a:r>
            <a:r>
              <a:rPr lang="en-US" dirty="0"/>
              <a:t>Loss of function due to pain and deformity  </a:t>
            </a:r>
            <a:endParaRPr lang="en-US" dirty="0" smtClean="0"/>
          </a:p>
          <a:p>
            <a:r>
              <a:rPr lang="en-US" dirty="0" smtClean="0"/>
              <a:t> </a:t>
            </a:r>
            <a:r>
              <a:rPr lang="en-US" dirty="0"/>
              <a:t>Deformity depending on force and muscle tissue surrounding muscles e.g. angulation, shortening of extremity </a:t>
            </a:r>
            <a:endParaRPr lang="en-US" dirty="0" smtClean="0"/>
          </a:p>
          <a:p>
            <a:r>
              <a:rPr lang="en-US" dirty="0" smtClean="0"/>
              <a:t>Bleeding due to ruptured blood vessels </a:t>
            </a:r>
            <a:endParaRPr lang="en-US" dirty="0"/>
          </a:p>
          <a:p>
            <a:pPr marL="82296" indent="0">
              <a:buNone/>
            </a:pPr>
            <a:endParaRPr lang="en-US" dirty="0"/>
          </a:p>
        </p:txBody>
      </p:sp>
    </p:spTree>
    <p:extLst>
      <p:ext uri="{BB962C8B-B14F-4D97-AF65-F5344CB8AC3E}">
        <p14:creationId xmlns:p14="http://schemas.microsoft.com/office/powerpoint/2010/main" val="37843091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Fracture may be subdivided, according to their etiology, into four basic groups</a:t>
            </a:r>
          </a:p>
          <a:p>
            <a:pPr marL="596646" indent="-514350">
              <a:buAutoNum type="arabicPeriod"/>
            </a:pPr>
            <a:r>
              <a:rPr lang="en-US" dirty="0" smtClean="0"/>
              <a:t>Fracture caused solely by sudden injury</a:t>
            </a:r>
          </a:p>
          <a:p>
            <a:pPr marL="596646" indent="-514350">
              <a:buAutoNum type="arabicPeriod"/>
            </a:pPr>
            <a:r>
              <a:rPr lang="en-US" dirty="0" smtClean="0"/>
              <a:t>Fragility fractures</a:t>
            </a:r>
          </a:p>
          <a:p>
            <a:pPr marL="596646" indent="-514350">
              <a:buAutoNum type="arabicPeriod"/>
            </a:pPr>
            <a:r>
              <a:rPr lang="en-US" dirty="0" smtClean="0"/>
              <a:t>Fatigue or stress fracture</a:t>
            </a:r>
          </a:p>
          <a:p>
            <a:pPr marL="596646" indent="-514350">
              <a:buAutoNum type="arabicPeriod"/>
            </a:pPr>
            <a:r>
              <a:rPr lang="en-US" dirty="0" smtClean="0"/>
              <a:t>Pathological fractures</a:t>
            </a:r>
          </a:p>
          <a:p>
            <a:pPr marL="596646" indent="-514350">
              <a:buAutoNum type="arabicPeriod"/>
            </a:pPr>
            <a:endParaRPr lang="en-US" dirty="0"/>
          </a:p>
          <a:p>
            <a:pPr lvl="0" indent="-256032">
              <a:spcBef>
                <a:spcPts val="400"/>
              </a:spcBef>
              <a:buClr>
                <a:srgbClr val="2DA2BF"/>
              </a:buClr>
              <a:buSzPct val="68000"/>
              <a:buNone/>
            </a:pPr>
            <a:r>
              <a:rPr lang="en-GB" sz="2700" dirty="0">
                <a:solidFill>
                  <a:prstClr val="black"/>
                </a:solidFill>
                <a:latin typeface="Lucida Sans Unicode"/>
              </a:rPr>
              <a:t>They are </a:t>
            </a:r>
            <a:r>
              <a:rPr lang="en-GB" sz="2700" dirty="0" smtClean="0">
                <a:solidFill>
                  <a:prstClr val="black"/>
                </a:solidFill>
                <a:latin typeface="Lucida Sans Unicode"/>
              </a:rPr>
              <a:t>also classified </a:t>
            </a:r>
            <a:r>
              <a:rPr lang="en-GB" sz="2700" dirty="0">
                <a:solidFill>
                  <a:prstClr val="black"/>
                </a:solidFill>
                <a:latin typeface="Lucida Sans Unicode"/>
              </a:rPr>
              <a:t>according to: </a:t>
            </a:r>
            <a:endParaRPr lang="en-US" sz="2700" dirty="0">
              <a:solidFill>
                <a:prstClr val="black"/>
              </a:solidFill>
              <a:latin typeface="Lucida Sans Unicode"/>
            </a:endParaRPr>
          </a:p>
          <a:p>
            <a:pPr lvl="0" indent="-256032">
              <a:spcBef>
                <a:spcPts val="400"/>
              </a:spcBef>
              <a:buClr>
                <a:srgbClr val="2DA2BF"/>
              </a:buClr>
              <a:buSzPct val="68000"/>
              <a:buFont typeface="Wingdings 3"/>
              <a:buChar char=""/>
            </a:pPr>
            <a:r>
              <a:rPr lang="en-GB" sz="2700" dirty="0">
                <a:solidFill>
                  <a:prstClr val="black"/>
                </a:solidFill>
                <a:latin typeface="Lucida Sans Unicode"/>
              </a:rPr>
              <a:t>Location </a:t>
            </a:r>
            <a:endParaRPr lang="en-US" sz="2700" dirty="0">
              <a:solidFill>
                <a:prstClr val="black"/>
              </a:solidFill>
              <a:latin typeface="Lucida Sans Unicode"/>
            </a:endParaRPr>
          </a:p>
          <a:p>
            <a:pPr lvl="0" indent="-256032">
              <a:spcBef>
                <a:spcPts val="400"/>
              </a:spcBef>
              <a:buClr>
                <a:srgbClr val="2DA2BF"/>
              </a:buClr>
              <a:buSzPct val="68000"/>
              <a:buFont typeface="Wingdings 3"/>
              <a:buChar char=""/>
            </a:pPr>
            <a:r>
              <a:rPr lang="en-GB" sz="2700" dirty="0">
                <a:solidFill>
                  <a:prstClr val="black"/>
                </a:solidFill>
                <a:latin typeface="Lucida Sans Unicode"/>
              </a:rPr>
              <a:t>Type </a:t>
            </a:r>
            <a:endParaRPr lang="en-US" sz="2700" dirty="0">
              <a:solidFill>
                <a:prstClr val="black"/>
              </a:solidFill>
              <a:latin typeface="Lucida Sans Unicode"/>
            </a:endParaRPr>
          </a:p>
          <a:p>
            <a:pPr lvl="0" indent="-256032">
              <a:spcBef>
                <a:spcPts val="400"/>
              </a:spcBef>
              <a:buClr>
                <a:srgbClr val="2DA2BF"/>
              </a:buClr>
              <a:buSzPct val="68000"/>
              <a:buFont typeface="Wingdings 3"/>
              <a:buChar char=""/>
            </a:pPr>
            <a:r>
              <a:rPr lang="en-GB" sz="2700" dirty="0">
                <a:solidFill>
                  <a:prstClr val="black"/>
                </a:solidFill>
                <a:latin typeface="Lucida Sans Unicode"/>
              </a:rPr>
              <a:t>Direction or pattern of fracture line </a:t>
            </a:r>
            <a:endParaRPr lang="en-US" sz="2700" dirty="0">
              <a:solidFill>
                <a:prstClr val="black"/>
              </a:solidFill>
              <a:latin typeface="Lucida Sans Unicode"/>
            </a:endParaRPr>
          </a:p>
          <a:p>
            <a:pPr marL="82296" indent="0">
              <a:buNone/>
            </a:pPr>
            <a:endParaRPr lang="en-US" dirty="0" smtClean="0"/>
          </a:p>
          <a:p>
            <a:pPr marL="82296" indent="0">
              <a:buNone/>
            </a:pPr>
            <a:endParaRPr lang="en-US" dirty="0"/>
          </a:p>
        </p:txBody>
      </p:sp>
    </p:spTree>
    <p:extLst>
      <p:ext uri="{BB962C8B-B14F-4D97-AF65-F5344CB8AC3E}">
        <p14:creationId xmlns:p14="http://schemas.microsoft.com/office/powerpoint/2010/main" val="25849037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Bone </a:t>
            </a:r>
            <a:r>
              <a:rPr lang="en-US" dirty="0"/>
              <a:t>Healing Process </a:t>
            </a:r>
          </a:p>
        </p:txBody>
      </p:sp>
      <p:sp>
        <p:nvSpPr>
          <p:cNvPr id="3" name="Content Placeholder 2"/>
          <p:cNvSpPr>
            <a:spLocks noGrp="1"/>
          </p:cNvSpPr>
          <p:nvPr>
            <p:ph idx="1"/>
          </p:nvPr>
        </p:nvSpPr>
        <p:spPr/>
        <p:txBody>
          <a:bodyPr>
            <a:normAutofit fontScale="77500" lnSpcReduction="20000"/>
          </a:bodyPr>
          <a:lstStyle/>
          <a:p>
            <a:r>
              <a:rPr lang="en-US" dirty="0"/>
              <a:t>After a fracture, bone healing follows a number of stages:  </a:t>
            </a:r>
            <a:endParaRPr lang="en-US" dirty="0" smtClean="0"/>
          </a:p>
          <a:p>
            <a:r>
              <a:rPr lang="en-US" b="1" dirty="0" smtClean="0"/>
              <a:t>A hematoma </a:t>
            </a:r>
            <a:r>
              <a:rPr lang="en-US" dirty="0"/>
              <a:t>forms between surrounding soft tissues.  </a:t>
            </a:r>
          </a:p>
          <a:p>
            <a:r>
              <a:rPr lang="en-US" b="1" dirty="0" smtClean="0"/>
              <a:t>Inflammatory </a:t>
            </a:r>
            <a:r>
              <a:rPr lang="en-US" b="1" dirty="0"/>
              <a:t>process </a:t>
            </a:r>
            <a:r>
              <a:rPr lang="en-US" dirty="0"/>
              <a:t>sets in with accumulation of macrophages. This takes about five days. The macrophages, phagocytose the </a:t>
            </a:r>
            <a:r>
              <a:rPr lang="en-US" dirty="0" smtClean="0"/>
              <a:t>hematoma. </a:t>
            </a:r>
            <a:r>
              <a:rPr lang="en-US" dirty="0"/>
              <a:t>Growth of granulation tissue begins.  </a:t>
            </a:r>
          </a:p>
          <a:p>
            <a:r>
              <a:rPr lang="en-US" b="1" dirty="0" smtClean="0"/>
              <a:t>Callus formation</a:t>
            </a:r>
            <a:r>
              <a:rPr lang="en-US" dirty="0" smtClean="0"/>
              <a:t>, the </a:t>
            </a:r>
            <a:r>
              <a:rPr lang="en-US" dirty="0"/>
              <a:t>osteoblasts secrete non-lamellar osteoid. Calcium is also absorbed which aids in hardening of bone to form callus.  </a:t>
            </a:r>
            <a:endParaRPr lang="en-US" dirty="0" smtClean="0"/>
          </a:p>
          <a:p>
            <a:r>
              <a:rPr lang="en-US" dirty="0" smtClean="0"/>
              <a:t> </a:t>
            </a:r>
            <a:r>
              <a:rPr lang="en-US" b="1" dirty="0"/>
              <a:t>R</a:t>
            </a:r>
            <a:r>
              <a:rPr lang="en-US" b="1" dirty="0" smtClean="0"/>
              <a:t>emodeling</a:t>
            </a:r>
            <a:r>
              <a:rPr lang="en-US" dirty="0" smtClean="0"/>
              <a:t>, osteoclasts </a:t>
            </a:r>
            <a:r>
              <a:rPr lang="en-US" dirty="0"/>
              <a:t>become active removing excess callus and opening up a medullary canal in callus. This may take up to one month. </a:t>
            </a:r>
          </a:p>
        </p:txBody>
      </p:sp>
    </p:spTree>
    <p:extLst>
      <p:ext uri="{BB962C8B-B14F-4D97-AF65-F5344CB8AC3E}">
        <p14:creationId xmlns:p14="http://schemas.microsoft.com/office/powerpoint/2010/main" val="29260568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Bone Healing Process </a:t>
            </a:r>
          </a:p>
        </p:txBody>
      </p:sp>
      <p:sp>
        <p:nvSpPr>
          <p:cNvPr id="3" name="Content Placeholder 2"/>
          <p:cNvSpPr>
            <a:spLocks noGrp="1"/>
          </p:cNvSpPr>
          <p:nvPr>
            <p:ph idx="1"/>
          </p:nvPr>
        </p:nvSpPr>
        <p:spPr/>
        <p:txBody>
          <a:bodyPr/>
          <a:lstStyle/>
          <a:p>
            <a:r>
              <a:rPr lang="en-US" dirty="0"/>
              <a:t>Factors enhancing bone healing:  </a:t>
            </a:r>
            <a:endParaRPr lang="en-US" dirty="0" smtClean="0"/>
          </a:p>
          <a:p>
            <a:r>
              <a:rPr lang="en-US" dirty="0" smtClean="0"/>
              <a:t> </a:t>
            </a:r>
            <a:r>
              <a:rPr lang="en-US" dirty="0"/>
              <a:t>Adequate nutrition  </a:t>
            </a:r>
            <a:endParaRPr lang="en-US" dirty="0" smtClean="0"/>
          </a:p>
          <a:p>
            <a:r>
              <a:rPr lang="en-US" dirty="0" smtClean="0"/>
              <a:t> </a:t>
            </a:r>
            <a:r>
              <a:rPr lang="en-US" dirty="0"/>
              <a:t>Adequate blood supply  </a:t>
            </a:r>
            <a:endParaRPr lang="en-US" dirty="0" smtClean="0"/>
          </a:p>
          <a:p>
            <a:r>
              <a:rPr lang="en-US" dirty="0" smtClean="0"/>
              <a:t>Absence </a:t>
            </a:r>
            <a:r>
              <a:rPr lang="en-US" dirty="0"/>
              <a:t>of infection </a:t>
            </a:r>
          </a:p>
        </p:txBody>
      </p:sp>
    </p:spTree>
    <p:extLst>
      <p:ext uri="{BB962C8B-B14F-4D97-AF65-F5344CB8AC3E}">
        <p14:creationId xmlns:p14="http://schemas.microsoft.com/office/powerpoint/2010/main" val="42632552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Bone Healing Process </a:t>
            </a:r>
          </a:p>
        </p:txBody>
      </p:sp>
      <p:sp>
        <p:nvSpPr>
          <p:cNvPr id="3" name="Content Placeholder 2"/>
          <p:cNvSpPr>
            <a:spLocks noGrp="1"/>
          </p:cNvSpPr>
          <p:nvPr>
            <p:ph idx="1"/>
          </p:nvPr>
        </p:nvSpPr>
        <p:spPr/>
        <p:txBody>
          <a:bodyPr>
            <a:normAutofit fontScale="85000" lnSpcReduction="20000"/>
          </a:bodyPr>
          <a:lstStyle/>
          <a:p>
            <a:r>
              <a:rPr lang="en-US" dirty="0"/>
              <a:t>Factors hindering bone healing: </a:t>
            </a:r>
            <a:endParaRPr lang="en-US" dirty="0" smtClean="0"/>
          </a:p>
          <a:p>
            <a:pPr>
              <a:buFont typeface="Wingdings" panose="05000000000000000000" pitchFamily="2" charset="2"/>
              <a:buChar char="ü"/>
            </a:pPr>
            <a:r>
              <a:rPr lang="en-US" dirty="0" smtClean="0"/>
              <a:t> Presence </a:t>
            </a:r>
            <a:r>
              <a:rPr lang="en-US" dirty="0"/>
              <a:t>of infective organisms e.g. streptococci  </a:t>
            </a:r>
            <a:endParaRPr lang="en-US" dirty="0" smtClean="0"/>
          </a:p>
          <a:p>
            <a:pPr>
              <a:buFont typeface="Wingdings" panose="05000000000000000000" pitchFamily="2" charset="2"/>
              <a:buChar char="ü"/>
            </a:pPr>
            <a:r>
              <a:rPr lang="en-US" dirty="0" smtClean="0"/>
              <a:t> Fat </a:t>
            </a:r>
            <a:r>
              <a:rPr lang="en-US" dirty="0"/>
              <a:t>embolism in medullary canal  </a:t>
            </a:r>
            <a:endParaRPr lang="en-US" dirty="0" smtClean="0"/>
          </a:p>
          <a:p>
            <a:pPr>
              <a:buFont typeface="Wingdings" panose="05000000000000000000" pitchFamily="2" charset="2"/>
              <a:buChar char="ü"/>
            </a:pPr>
            <a:r>
              <a:rPr lang="en-US" dirty="0" smtClean="0"/>
              <a:t> </a:t>
            </a:r>
            <a:r>
              <a:rPr lang="en-US" dirty="0"/>
              <a:t>Excessive bone tissue fragments  </a:t>
            </a:r>
            <a:endParaRPr lang="en-US" dirty="0" smtClean="0"/>
          </a:p>
          <a:p>
            <a:pPr>
              <a:buFont typeface="Wingdings" panose="05000000000000000000" pitchFamily="2" charset="2"/>
              <a:buChar char="ü"/>
            </a:pPr>
            <a:r>
              <a:rPr lang="en-US" dirty="0" smtClean="0"/>
              <a:t> </a:t>
            </a:r>
            <a:r>
              <a:rPr lang="en-US" dirty="0"/>
              <a:t>Deficient blood supply  </a:t>
            </a:r>
            <a:endParaRPr lang="en-US" dirty="0" smtClean="0"/>
          </a:p>
          <a:p>
            <a:pPr>
              <a:buFont typeface="Wingdings" panose="05000000000000000000" pitchFamily="2" charset="2"/>
              <a:buChar char="ü"/>
            </a:pPr>
            <a:r>
              <a:rPr lang="en-US" dirty="0" smtClean="0"/>
              <a:t> </a:t>
            </a:r>
            <a:r>
              <a:rPr lang="en-US" dirty="0"/>
              <a:t>Continued mobility (lack of proper reduction and </a:t>
            </a:r>
            <a:r>
              <a:rPr lang="en-US" dirty="0" smtClean="0"/>
              <a:t>immobilization</a:t>
            </a:r>
            <a:r>
              <a:rPr lang="en-US" dirty="0"/>
              <a:t>)  </a:t>
            </a:r>
            <a:r>
              <a:rPr lang="en-US" dirty="0" smtClean="0"/>
              <a:t> </a:t>
            </a:r>
          </a:p>
          <a:p>
            <a:pPr>
              <a:buFont typeface="Wingdings" panose="05000000000000000000" pitchFamily="2" charset="2"/>
              <a:buChar char="ü"/>
            </a:pPr>
            <a:r>
              <a:rPr lang="en-US" dirty="0" smtClean="0"/>
              <a:t> Age </a:t>
            </a:r>
            <a:r>
              <a:rPr lang="en-US" dirty="0"/>
              <a:t>- old age due to slowing  </a:t>
            </a:r>
            <a:r>
              <a:rPr lang="en-US" dirty="0" smtClean="0"/>
              <a:t> </a:t>
            </a:r>
          </a:p>
          <a:p>
            <a:pPr>
              <a:buFont typeface="Wingdings" panose="05000000000000000000" pitchFamily="2" charset="2"/>
              <a:buChar char="ü"/>
            </a:pPr>
            <a:r>
              <a:rPr lang="en-US" dirty="0" smtClean="0"/>
              <a:t>Nature </a:t>
            </a:r>
            <a:r>
              <a:rPr lang="en-US" dirty="0"/>
              <a:t>of injury  </a:t>
            </a:r>
            <a:endParaRPr lang="en-US" dirty="0" smtClean="0"/>
          </a:p>
          <a:p>
            <a:pPr>
              <a:buFont typeface="Wingdings" panose="05000000000000000000" pitchFamily="2" charset="2"/>
              <a:buChar char="ü"/>
            </a:pPr>
            <a:r>
              <a:rPr lang="en-US" dirty="0" smtClean="0"/>
              <a:t>Type </a:t>
            </a:r>
            <a:r>
              <a:rPr lang="en-US" dirty="0"/>
              <a:t>of bone lost  </a:t>
            </a:r>
            <a:r>
              <a:rPr lang="en-US" dirty="0" smtClean="0"/>
              <a:t> </a:t>
            </a:r>
          </a:p>
          <a:p>
            <a:pPr>
              <a:buFont typeface="Wingdings" panose="05000000000000000000" pitchFamily="2" charset="2"/>
              <a:buChar char="ü"/>
            </a:pPr>
            <a:r>
              <a:rPr lang="en-US" dirty="0" smtClean="0"/>
              <a:t> Degree </a:t>
            </a:r>
            <a:r>
              <a:rPr lang="en-US" dirty="0"/>
              <a:t>of </a:t>
            </a:r>
            <a:r>
              <a:rPr lang="en-US" dirty="0" smtClean="0"/>
              <a:t>immobilization</a:t>
            </a:r>
            <a:endParaRPr lang="en-US" dirty="0"/>
          </a:p>
        </p:txBody>
      </p:sp>
    </p:spTree>
    <p:extLst>
      <p:ext uri="{BB962C8B-B14F-4D97-AF65-F5344CB8AC3E}">
        <p14:creationId xmlns:p14="http://schemas.microsoft.com/office/powerpoint/2010/main" val="33489755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Management of </a:t>
            </a:r>
            <a:r>
              <a:rPr lang="en-US" dirty="0" smtClean="0"/>
              <a:t>Fractures</a:t>
            </a:r>
            <a:br>
              <a:rPr lang="en-US" dirty="0" smtClean="0"/>
            </a:br>
            <a:r>
              <a:rPr lang="en-US" dirty="0" smtClean="0"/>
              <a:t>                (First Aid)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emergency management of a fracture involves: </a:t>
            </a:r>
            <a:r>
              <a:rPr lang="en-US" dirty="0" smtClean="0"/>
              <a:t> (</a:t>
            </a:r>
            <a:r>
              <a:rPr lang="en-US" b="1" dirty="0" smtClean="0"/>
              <a:t>DR.ABCD.RICE</a:t>
            </a:r>
            <a:r>
              <a:rPr lang="en-US" dirty="0" smtClean="0"/>
              <a:t>)</a:t>
            </a:r>
          </a:p>
          <a:p>
            <a:r>
              <a:rPr lang="en-US" dirty="0" smtClean="0"/>
              <a:t>Assessing </a:t>
            </a:r>
            <a:r>
              <a:rPr lang="en-US" dirty="0"/>
              <a:t>the airway, breathing and circulation  </a:t>
            </a:r>
            <a:endParaRPr lang="en-US" dirty="0" smtClean="0"/>
          </a:p>
          <a:p>
            <a:r>
              <a:rPr lang="en-US" dirty="0" smtClean="0"/>
              <a:t>Assessing </a:t>
            </a:r>
            <a:r>
              <a:rPr lang="en-US" dirty="0"/>
              <a:t>any bleeding sites and controlling bleeding  </a:t>
            </a:r>
            <a:endParaRPr lang="en-US" dirty="0" smtClean="0"/>
          </a:p>
          <a:p>
            <a:r>
              <a:rPr lang="en-US" dirty="0" smtClean="0"/>
              <a:t> </a:t>
            </a:r>
            <a:r>
              <a:rPr lang="en-US" dirty="0"/>
              <a:t>Treatment of any life threatening injury  </a:t>
            </a:r>
            <a:endParaRPr lang="en-US" dirty="0" smtClean="0"/>
          </a:p>
          <a:p>
            <a:r>
              <a:rPr lang="en-US" dirty="0" smtClean="0"/>
              <a:t> Immobilization </a:t>
            </a:r>
            <a:r>
              <a:rPr lang="en-US" dirty="0"/>
              <a:t>by use of splints  </a:t>
            </a:r>
            <a:endParaRPr lang="en-US" dirty="0" smtClean="0"/>
          </a:p>
          <a:p>
            <a:r>
              <a:rPr lang="en-US" dirty="0" smtClean="0"/>
              <a:t> </a:t>
            </a:r>
            <a:r>
              <a:rPr lang="en-US" dirty="0"/>
              <a:t>Applying cold compresses  </a:t>
            </a:r>
            <a:endParaRPr lang="en-US" dirty="0" smtClean="0"/>
          </a:p>
          <a:p>
            <a:r>
              <a:rPr lang="en-US" dirty="0" smtClean="0"/>
              <a:t> </a:t>
            </a:r>
            <a:r>
              <a:rPr lang="en-US" dirty="0"/>
              <a:t>Elevating the extremity  </a:t>
            </a:r>
            <a:endParaRPr lang="en-US" dirty="0" smtClean="0"/>
          </a:p>
          <a:p>
            <a:r>
              <a:rPr lang="en-US" dirty="0" smtClean="0"/>
              <a:t> Minimizing </a:t>
            </a:r>
            <a:r>
              <a:rPr lang="en-US" dirty="0"/>
              <a:t>mobility  </a:t>
            </a:r>
          </a:p>
          <a:p>
            <a:r>
              <a:rPr lang="en-US" dirty="0" smtClean="0"/>
              <a:t>Monitoring </a:t>
            </a:r>
            <a:r>
              <a:rPr lang="en-US" dirty="0"/>
              <a:t>the patient closely </a:t>
            </a:r>
            <a:endParaRPr lang="en-US" dirty="0" smtClean="0"/>
          </a:p>
          <a:p>
            <a:r>
              <a:rPr lang="en-US" dirty="0" smtClean="0"/>
              <a:t>Refer casualty to hospital for further management</a:t>
            </a:r>
            <a:endParaRPr lang="en-US" dirty="0"/>
          </a:p>
        </p:txBody>
      </p:sp>
    </p:spTree>
    <p:extLst>
      <p:ext uri="{BB962C8B-B14F-4D97-AF65-F5344CB8AC3E}">
        <p14:creationId xmlns:p14="http://schemas.microsoft.com/office/powerpoint/2010/main" val="30910884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Injured ligaments and muscles </a:t>
            </a:r>
            <a:br>
              <a:rPr lang="en-GB" dirty="0"/>
            </a:br>
            <a:endParaRPr lang="en-US" dirty="0"/>
          </a:p>
        </p:txBody>
      </p:sp>
      <p:sp>
        <p:nvSpPr>
          <p:cNvPr id="3" name="Content Placeholder 2"/>
          <p:cNvSpPr>
            <a:spLocks noGrp="1"/>
          </p:cNvSpPr>
          <p:nvPr>
            <p:ph idx="1"/>
          </p:nvPr>
        </p:nvSpPr>
        <p:spPr/>
        <p:txBody>
          <a:bodyPr/>
          <a:lstStyle/>
          <a:p>
            <a:r>
              <a:rPr lang="en-US" dirty="0" smtClean="0"/>
              <a:t>Sprain is an injury to joints (ligaments) </a:t>
            </a:r>
          </a:p>
          <a:p>
            <a:r>
              <a:rPr lang="en-US" dirty="0" smtClean="0"/>
              <a:t>Strain is an injury to muscles (tendons)</a:t>
            </a:r>
          </a:p>
          <a:p>
            <a:r>
              <a:rPr lang="en-US" dirty="0" smtClean="0"/>
              <a:t>Review anatomy of joints</a:t>
            </a:r>
            <a:endParaRPr lang="en-US" dirty="0"/>
          </a:p>
        </p:txBody>
      </p:sp>
    </p:spTree>
    <p:extLst>
      <p:ext uri="{BB962C8B-B14F-4D97-AF65-F5344CB8AC3E}">
        <p14:creationId xmlns:p14="http://schemas.microsoft.com/office/powerpoint/2010/main" val="1663453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Identify type of injury</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Reassure the casualty</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Rest the injured part</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Apply ice to the area</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Compress the area, apply crepe bandage </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Elevate the affected limb</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Avoid weight bearing to the affected limb</a:t>
            </a:r>
          </a:p>
          <a:p>
            <a:pPr marL="342900" lvl="0" indent="-342900" eaLnBrk="0" fontAlgn="base" hangingPunct="0">
              <a:spcBef>
                <a:spcPct val="20000"/>
              </a:spcBef>
              <a:spcAft>
                <a:spcPct val="0"/>
              </a:spcAft>
              <a:buClrTx/>
              <a:buSzTx/>
              <a:buFontTx/>
              <a:buChar char="•"/>
            </a:pPr>
            <a:r>
              <a:rPr lang="en-US" altLang="en-US" sz="2800" kern="0" dirty="0">
                <a:solidFill>
                  <a:srgbClr val="000000"/>
                </a:solidFill>
                <a:latin typeface="Times New Roman"/>
              </a:rPr>
              <a:t>Refer to hospital for, x-ray, cast application if indicated and also for anti-inflammatory therapy</a:t>
            </a:r>
          </a:p>
          <a:p>
            <a:endParaRPr lang="en-US" dirty="0"/>
          </a:p>
        </p:txBody>
      </p:sp>
      <p:sp>
        <p:nvSpPr>
          <p:cNvPr id="4" name="Title 3"/>
          <p:cNvSpPr>
            <a:spLocks noGrp="1"/>
          </p:cNvSpPr>
          <p:nvPr>
            <p:ph type="title"/>
          </p:nvPr>
        </p:nvSpPr>
        <p:spPr/>
        <p:txBody>
          <a:bodyPr/>
          <a:lstStyle/>
          <a:p>
            <a:r>
              <a:rPr lang="en-US" dirty="0" smtClean="0"/>
              <a:t>First Aid</a:t>
            </a:r>
            <a:endParaRPr lang="en-US" dirty="0"/>
          </a:p>
        </p:txBody>
      </p:sp>
    </p:spTree>
    <p:extLst>
      <p:ext uri="{BB962C8B-B14F-4D97-AF65-F5344CB8AC3E}">
        <p14:creationId xmlns:p14="http://schemas.microsoft.com/office/powerpoint/2010/main" val="38582091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8.Bites </a:t>
            </a:r>
            <a:r>
              <a:rPr lang="en-GB" dirty="0"/>
              <a:t>and Stings</a:t>
            </a:r>
            <a:br>
              <a:rPr lang="en-GB" dirty="0"/>
            </a:br>
            <a:endParaRPr lang="en-US" dirty="0"/>
          </a:p>
        </p:txBody>
      </p:sp>
      <p:sp>
        <p:nvSpPr>
          <p:cNvPr id="3" name="Content Placeholder 2"/>
          <p:cNvSpPr>
            <a:spLocks noGrp="1"/>
          </p:cNvSpPr>
          <p:nvPr>
            <p:ph idx="1"/>
          </p:nvPr>
        </p:nvSpPr>
        <p:spPr/>
        <p:txBody>
          <a:bodyPr>
            <a:normAutofit/>
          </a:bodyPr>
          <a:lstStyle/>
          <a:p>
            <a:r>
              <a:rPr lang="en-US" dirty="0" smtClean="0"/>
              <a:t>Bites caused by animals</a:t>
            </a:r>
          </a:p>
          <a:p>
            <a:r>
              <a:rPr lang="en-US" dirty="0" smtClean="0"/>
              <a:t>Stings caused by insects</a:t>
            </a:r>
          </a:p>
          <a:p>
            <a:pPr marL="0" indent="0">
              <a:buNone/>
            </a:pPr>
            <a:r>
              <a:rPr lang="en-US" dirty="0" smtClean="0"/>
              <a:t>S&amp;S</a:t>
            </a:r>
          </a:p>
          <a:p>
            <a:pPr>
              <a:buFont typeface="Wingdings" panose="05000000000000000000" pitchFamily="2" charset="2"/>
              <a:buChar char="Ø"/>
            </a:pPr>
            <a:r>
              <a:rPr lang="en-US" dirty="0" smtClean="0"/>
              <a:t>Swelling </a:t>
            </a:r>
          </a:p>
          <a:p>
            <a:pPr>
              <a:buFont typeface="Wingdings" panose="05000000000000000000" pitchFamily="2" charset="2"/>
              <a:buChar char="Ø"/>
            </a:pPr>
            <a:r>
              <a:rPr lang="en-US" dirty="0" smtClean="0"/>
              <a:t>Redness </a:t>
            </a:r>
          </a:p>
          <a:p>
            <a:pPr>
              <a:buFont typeface="Wingdings" panose="05000000000000000000" pitchFamily="2" charset="2"/>
              <a:buChar char="Ø"/>
            </a:pPr>
            <a:r>
              <a:rPr lang="en-US" dirty="0" smtClean="0"/>
              <a:t>Pain </a:t>
            </a:r>
          </a:p>
          <a:p>
            <a:pPr>
              <a:buFont typeface="Wingdings" panose="05000000000000000000" pitchFamily="2" charset="2"/>
              <a:buChar char="Ø"/>
            </a:pPr>
            <a:r>
              <a:rPr lang="en-US" dirty="0" smtClean="0"/>
              <a:t>Bleeding </a:t>
            </a:r>
          </a:p>
          <a:p>
            <a:pPr>
              <a:buFont typeface="Wingdings" panose="05000000000000000000" pitchFamily="2" charset="2"/>
              <a:buChar char="Ø"/>
            </a:pPr>
            <a:r>
              <a:rPr lang="en-US" dirty="0" smtClean="0"/>
              <a:t>Infection </a:t>
            </a:r>
            <a:endParaRPr lang="en-US" dirty="0"/>
          </a:p>
        </p:txBody>
      </p:sp>
    </p:spTree>
    <p:extLst>
      <p:ext uri="{BB962C8B-B14F-4D97-AF65-F5344CB8AC3E}">
        <p14:creationId xmlns:p14="http://schemas.microsoft.com/office/powerpoint/2010/main" val="25331009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8.1.Dog Bite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Clean the bitten area using warm water and clean thoroughly </a:t>
            </a:r>
          </a:p>
          <a:p>
            <a:r>
              <a:rPr lang="en-US" dirty="0"/>
              <a:t>Puncture wounds should be irrigated with a sterile catheter using methylated spirit and povidone. </a:t>
            </a:r>
          </a:p>
          <a:p>
            <a:r>
              <a:rPr lang="en-US" dirty="0"/>
              <a:t>Iodine is also virucidal and may be used to clean the </a:t>
            </a:r>
            <a:r>
              <a:rPr lang="en-US" dirty="0" smtClean="0"/>
              <a:t>wound</a:t>
            </a:r>
          </a:p>
          <a:p>
            <a:r>
              <a:rPr lang="en-US" dirty="0" smtClean="0"/>
              <a:t>Calm the casualty</a:t>
            </a:r>
          </a:p>
          <a:p>
            <a:r>
              <a:rPr lang="en-US" dirty="0" smtClean="0"/>
              <a:t>Find out if the dog was vaccinated</a:t>
            </a:r>
          </a:p>
          <a:p>
            <a:r>
              <a:rPr lang="en-US" dirty="0" smtClean="0"/>
              <a:t>Go to hospital for antirabies</a:t>
            </a:r>
          </a:p>
          <a:p>
            <a:r>
              <a:rPr lang="en-US" dirty="0" smtClean="0"/>
              <a:t>Follow the dog for 10 days</a:t>
            </a:r>
          </a:p>
          <a:p>
            <a:r>
              <a:rPr lang="en-US" dirty="0"/>
              <a:t>Dress the </a:t>
            </a:r>
            <a:r>
              <a:rPr lang="en-US" dirty="0" smtClean="0"/>
              <a:t>wound</a:t>
            </a:r>
          </a:p>
          <a:p>
            <a:r>
              <a:rPr lang="en-US" dirty="0"/>
              <a:t>Bite wounds should not be sutured immediately to prevent more traumas from the suturing needle, which will increase the areas for viral entry into the body tissue. </a:t>
            </a:r>
            <a:endParaRPr lang="en-US" dirty="0" smtClean="0"/>
          </a:p>
          <a:p>
            <a:r>
              <a:rPr lang="en-US" dirty="0" smtClean="0"/>
              <a:t>Suturing </a:t>
            </a:r>
            <a:r>
              <a:rPr lang="en-US" dirty="0"/>
              <a:t>may be done 24 to 48 hours after the bite using very few sutures under the cover of anti-rabies serum locally.</a:t>
            </a:r>
            <a:endParaRPr lang="en-US" dirty="0" smtClean="0"/>
          </a:p>
          <a:p>
            <a:endParaRPr lang="en-US" dirty="0" smtClean="0"/>
          </a:p>
          <a:p>
            <a:endParaRPr lang="en-US" dirty="0"/>
          </a:p>
        </p:txBody>
      </p:sp>
    </p:spTree>
    <p:extLst>
      <p:ext uri="{BB962C8B-B14F-4D97-AF65-F5344CB8AC3E}">
        <p14:creationId xmlns:p14="http://schemas.microsoft.com/office/powerpoint/2010/main" val="2898320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Definitions cont’…</a:t>
            </a:r>
            <a:endParaRPr lang="en-GB" dirty="0"/>
          </a:p>
        </p:txBody>
      </p:sp>
      <p:sp>
        <p:nvSpPr>
          <p:cNvPr id="3" name="Content Placeholder 2"/>
          <p:cNvSpPr>
            <a:spLocks noGrp="1"/>
          </p:cNvSpPr>
          <p:nvPr>
            <p:ph idx="1"/>
          </p:nvPr>
        </p:nvSpPr>
        <p:spPr/>
        <p:txBody>
          <a:bodyPr>
            <a:normAutofit fontScale="62500" lnSpcReduction="20000"/>
          </a:bodyPr>
          <a:lstStyle/>
          <a:p>
            <a:pPr algn="just"/>
            <a:r>
              <a:rPr lang="en-GB" b="1" dirty="0" smtClean="0">
                <a:latin typeface="Times New Roman" pitchFamily="18" charset="0"/>
                <a:cs typeface="Times New Roman" pitchFamily="18" charset="0"/>
              </a:rPr>
              <a:t>“fast-track.”-</a:t>
            </a:r>
            <a:r>
              <a:rPr lang="en-GB" dirty="0" smtClean="0">
                <a:latin typeface="Times New Roman" pitchFamily="18" charset="0"/>
                <a:cs typeface="Times New Roman" pitchFamily="18" charset="0"/>
              </a:rPr>
              <a:t>These patients require simple first aid or basic primary care. They may be treated in the ED or safely referred to a clinic or general out patient department or physician’s office.</a:t>
            </a:r>
          </a:p>
          <a:p>
            <a:pPr algn="just"/>
            <a:endParaRPr lang="en-GB" b="1" dirty="0" smtClean="0">
              <a:latin typeface="Times New Roman" pitchFamily="18" charset="0"/>
              <a:cs typeface="Times New Roman" pitchFamily="18" charset="0"/>
            </a:endParaRPr>
          </a:p>
          <a:p>
            <a:pPr algn="just"/>
            <a:r>
              <a:rPr lang="en-GB" b="1" dirty="0" smtClean="0">
                <a:latin typeface="Times New Roman" pitchFamily="18" charset="0"/>
                <a:cs typeface="Times New Roman" pitchFamily="18" charset="0"/>
              </a:rPr>
              <a:t>Field triage</a:t>
            </a:r>
            <a:r>
              <a:rPr lang="en-GB" dirty="0" smtClean="0">
                <a:latin typeface="Times New Roman" pitchFamily="18" charset="0"/>
                <a:cs typeface="Times New Roman" pitchFamily="18" charset="0"/>
              </a:rPr>
              <a:t> use colours RED,YELLOW, GREEN and BLACK. (Brunner &amp;Suddarth's page 2187, table 72-1) </a:t>
            </a:r>
            <a:r>
              <a:rPr lang="en-GB" b="1" dirty="0" smtClean="0">
                <a:latin typeface="Times New Roman" pitchFamily="18" charset="0"/>
                <a:cs typeface="Times New Roman" pitchFamily="18" charset="0"/>
              </a:rPr>
              <a:t>NOTE-</a:t>
            </a:r>
            <a:r>
              <a:rPr lang="en-GB" dirty="0" smtClean="0">
                <a:latin typeface="Times New Roman" pitchFamily="18" charset="0"/>
                <a:cs typeface="Times New Roman" pitchFamily="18" charset="0"/>
              </a:rPr>
              <a:t>Routine ED triage protocols differ significantly from the triage protocols used in disasters and mass casualty incidents (field triage). </a:t>
            </a:r>
          </a:p>
          <a:p>
            <a:pPr algn="just"/>
            <a:r>
              <a:rPr lang="en-GB" dirty="0" smtClean="0">
                <a:latin typeface="Times New Roman" pitchFamily="18" charset="0"/>
                <a:cs typeface="Times New Roman" pitchFamily="18" charset="0"/>
              </a:rPr>
              <a:t>Routine hospital triage directs all available resources to the patients who are most critically ill, regardless of potential outcome. </a:t>
            </a:r>
          </a:p>
          <a:p>
            <a:pPr algn="just"/>
            <a:r>
              <a:rPr lang="en-GB" dirty="0" smtClean="0">
                <a:latin typeface="Times New Roman" pitchFamily="18" charset="0"/>
                <a:cs typeface="Times New Roman" pitchFamily="18" charset="0"/>
              </a:rPr>
              <a:t>In field triage (or hospital triage during a disaster), scarce resources must be used to benefit as many people as possible.</a:t>
            </a:r>
          </a:p>
          <a:p>
            <a:pPr algn="just"/>
            <a:endParaRPr lang="en-GB" dirty="0" smtClean="0">
              <a:latin typeface="Times New Roman" pitchFamily="18" charset="0"/>
              <a:cs typeface="Times New Roman" pitchFamily="18" charset="0"/>
            </a:endParaRPr>
          </a:p>
          <a:p>
            <a:pPr algn="just">
              <a:buNone/>
            </a:pPr>
            <a:r>
              <a:rPr lang="en-GB" b="1" dirty="0" smtClean="0">
                <a:latin typeface="Times New Roman" pitchFamily="18" charset="0"/>
                <a:cs typeface="Times New Roman" pitchFamily="18" charset="0"/>
              </a:rPr>
              <a:t> </a:t>
            </a:r>
          </a:p>
          <a:p>
            <a:endParaRPr lang="en-GB" dirty="0" smtClean="0"/>
          </a:p>
          <a:p>
            <a:endParaRPr lang="en-GB"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Pathology of Rabies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Rabies is a serious viral disease of canines which is incidentally transmitted to humans by the bite of a rabid animal.  It is caused by a virus known as </a:t>
            </a:r>
            <a:r>
              <a:rPr lang="en-US" dirty="0" err="1"/>
              <a:t>lassa</a:t>
            </a:r>
            <a:r>
              <a:rPr lang="en-US" dirty="0"/>
              <a:t> virus type I</a:t>
            </a:r>
            <a:r>
              <a:rPr lang="en-US" dirty="0" smtClean="0"/>
              <a:t>.</a:t>
            </a:r>
          </a:p>
          <a:p>
            <a:r>
              <a:rPr lang="en-US" dirty="0"/>
              <a:t>This happens when humans get bitten by a rabid </a:t>
            </a:r>
            <a:r>
              <a:rPr lang="en-US" dirty="0" smtClean="0"/>
              <a:t>animal (dog/cat/bat)or </a:t>
            </a:r>
            <a:r>
              <a:rPr lang="en-US" dirty="0"/>
              <a:t>when its saliva comes into contact with the mucous membranes or open wound of a </a:t>
            </a:r>
            <a:r>
              <a:rPr lang="en-US" dirty="0" smtClean="0"/>
              <a:t>person</a:t>
            </a:r>
          </a:p>
          <a:p>
            <a:r>
              <a:rPr lang="en-US" dirty="0"/>
              <a:t>All warm blooded animals are susceptible to rabies.</a:t>
            </a:r>
          </a:p>
        </p:txBody>
      </p:sp>
    </p:spTree>
    <p:extLst>
      <p:ext uri="{BB962C8B-B14F-4D97-AF65-F5344CB8AC3E}">
        <p14:creationId xmlns:p14="http://schemas.microsoft.com/office/powerpoint/2010/main" val="4139867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 Rabies Vaccine</a:t>
            </a:r>
          </a:p>
        </p:txBody>
      </p:sp>
      <p:sp>
        <p:nvSpPr>
          <p:cNvPr id="3" name="Content Placeholder 2"/>
          <p:cNvSpPr>
            <a:spLocks noGrp="1"/>
          </p:cNvSpPr>
          <p:nvPr>
            <p:ph idx="1"/>
          </p:nvPr>
        </p:nvSpPr>
        <p:spPr/>
        <p:txBody>
          <a:bodyPr>
            <a:normAutofit fontScale="77500" lnSpcReduction="20000"/>
          </a:bodyPr>
          <a:lstStyle/>
          <a:p>
            <a:pPr lvl="0"/>
            <a:r>
              <a:rPr lang="en-US" dirty="0"/>
              <a:t>This is a very safe and effective treatment following a rabid animal bite.  </a:t>
            </a:r>
            <a:endParaRPr lang="en-US" dirty="0" smtClean="0"/>
          </a:p>
          <a:p>
            <a:pPr lvl="0"/>
            <a:r>
              <a:rPr lang="en-US" dirty="0" smtClean="0"/>
              <a:t>The </a:t>
            </a:r>
            <a:r>
              <a:rPr lang="en-US" dirty="0"/>
              <a:t>vaccine HDCV (Human Diploid cells tissue Culture Vaccine) is administered in  six doses </a:t>
            </a:r>
            <a:r>
              <a:rPr lang="en-US" dirty="0" smtClean="0"/>
              <a:t>sub-cutaneous </a:t>
            </a:r>
            <a:r>
              <a:rPr lang="en-US" dirty="0"/>
              <a:t>as follows: </a:t>
            </a:r>
            <a:endParaRPr lang="en-US" dirty="0" smtClean="0"/>
          </a:p>
          <a:p>
            <a:pPr lvl="0"/>
            <a:r>
              <a:rPr lang="en-US" dirty="0" smtClean="0"/>
              <a:t>One ml </a:t>
            </a:r>
            <a:r>
              <a:rPr lang="en-US" dirty="0"/>
              <a:t>immediately after exposure (day 0), </a:t>
            </a:r>
            <a:endParaRPr lang="en-US" dirty="0" smtClean="0"/>
          </a:p>
          <a:p>
            <a:pPr lvl="0"/>
            <a:r>
              <a:rPr lang="en-US" dirty="0" smtClean="0"/>
              <a:t>One ml </a:t>
            </a:r>
            <a:r>
              <a:rPr lang="en-US" dirty="0"/>
              <a:t>on day 3, </a:t>
            </a:r>
          </a:p>
          <a:p>
            <a:pPr lvl="0"/>
            <a:r>
              <a:rPr lang="en-US" dirty="0" smtClean="0"/>
              <a:t>One ml </a:t>
            </a:r>
            <a:r>
              <a:rPr lang="en-US" dirty="0"/>
              <a:t>on day 7, </a:t>
            </a:r>
            <a:endParaRPr lang="en-US" dirty="0" smtClean="0"/>
          </a:p>
          <a:p>
            <a:pPr lvl="0"/>
            <a:r>
              <a:rPr lang="en-US" dirty="0" smtClean="0"/>
              <a:t>One ml </a:t>
            </a:r>
            <a:r>
              <a:rPr lang="en-US" dirty="0"/>
              <a:t>on day 14, </a:t>
            </a:r>
            <a:endParaRPr lang="en-US" dirty="0" smtClean="0"/>
          </a:p>
          <a:p>
            <a:pPr lvl="0"/>
            <a:r>
              <a:rPr lang="en-US" dirty="0" smtClean="0"/>
              <a:t>One ml </a:t>
            </a:r>
            <a:r>
              <a:rPr lang="en-US" dirty="0"/>
              <a:t>on day 30, </a:t>
            </a:r>
            <a:endParaRPr lang="en-US" dirty="0" smtClean="0"/>
          </a:p>
          <a:p>
            <a:pPr lvl="0"/>
            <a:r>
              <a:rPr lang="en-US" dirty="0" smtClean="0"/>
              <a:t>One ml </a:t>
            </a:r>
            <a:r>
              <a:rPr lang="en-US" dirty="0"/>
              <a:t>on day </a:t>
            </a:r>
            <a:r>
              <a:rPr lang="en-US" dirty="0" smtClean="0"/>
              <a:t>90</a:t>
            </a:r>
          </a:p>
          <a:p>
            <a:pPr lvl="0"/>
            <a:r>
              <a:rPr lang="en-US" dirty="0" smtClean="0"/>
              <a:t>In </a:t>
            </a:r>
            <a:r>
              <a:rPr lang="en-US" dirty="0"/>
              <a:t>order to prevent wound infection and tetanus you should give the patient broad spectrum antibiotics</a:t>
            </a:r>
          </a:p>
          <a:p>
            <a:endParaRPr lang="en-US" dirty="0"/>
          </a:p>
        </p:txBody>
      </p:sp>
    </p:spTree>
    <p:extLst>
      <p:ext uri="{BB962C8B-B14F-4D97-AF65-F5344CB8AC3E}">
        <p14:creationId xmlns:p14="http://schemas.microsoft.com/office/powerpoint/2010/main" val="36798953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8.2.Human Bite</a:t>
            </a:r>
            <a:endParaRPr lang="en-US" dirty="0"/>
          </a:p>
        </p:txBody>
      </p:sp>
      <p:sp>
        <p:nvSpPr>
          <p:cNvPr id="3" name="Content Placeholder 2"/>
          <p:cNvSpPr>
            <a:spLocks noGrp="1"/>
          </p:cNvSpPr>
          <p:nvPr>
            <p:ph idx="1"/>
          </p:nvPr>
        </p:nvSpPr>
        <p:spPr/>
        <p:txBody>
          <a:bodyPr/>
          <a:lstStyle/>
          <a:p>
            <a:r>
              <a:rPr lang="en-US" dirty="0" smtClean="0"/>
              <a:t>Clean the area using warm water</a:t>
            </a:r>
          </a:p>
          <a:p>
            <a:r>
              <a:rPr lang="en-US" dirty="0" smtClean="0"/>
              <a:t>Dress using sterile dressing</a:t>
            </a:r>
          </a:p>
          <a:p>
            <a:r>
              <a:rPr lang="en-US" dirty="0" smtClean="0"/>
              <a:t>Seek medical help </a:t>
            </a:r>
          </a:p>
          <a:p>
            <a:r>
              <a:rPr lang="en-US" dirty="0" smtClean="0"/>
              <a:t>Do not stich the wound immediately</a:t>
            </a:r>
            <a:endParaRPr lang="en-US" dirty="0"/>
          </a:p>
        </p:txBody>
      </p:sp>
    </p:spTree>
    <p:extLst>
      <p:ext uri="{BB962C8B-B14F-4D97-AF65-F5344CB8AC3E}">
        <p14:creationId xmlns:p14="http://schemas.microsoft.com/office/powerpoint/2010/main" val="4903252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8.3.Snake bite</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smtClean="0"/>
              <a:t>Identify the type of the snake and describe</a:t>
            </a:r>
          </a:p>
          <a:p>
            <a:r>
              <a:rPr lang="en-US" sz="3400" dirty="0" smtClean="0"/>
              <a:t>Green mamba- the most dangerous, gives neurotoxin impairing the CNS and the brain</a:t>
            </a:r>
          </a:p>
          <a:p>
            <a:r>
              <a:rPr lang="en-US" sz="3400" dirty="0" smtClean="0"/>
              <a:t>Cobra- </a:t>
            </a:r>
          </a:p>
          <a:p>
            <a:r>
              <a:rPr lang="en-US" sz="3400" dirty="0" smtClean="0"/>
              <a:t>Bloom slang- hemotoxic, impairs blood clot features appear within 24 hour    </a:t>
            </a:r>
          </a:p>
          <a:p>
            <a:r>
              <a:rPr lang="en-US" sz="3400" dirty="0" smtClean="0"/>
              <a:t>Python-</a:t>
            </a:r>
          </a:p>
          <a:p>
            <a:r>
              <a:rPr lang="en-US" sz="3400" dirty="0" smtClean="0"/>
              <a:t>Puff </a:t>
            </a:r>
            <a:r>
              <a:rPr lang="en-US" sz="3400" dirty="0" err="1" smtClean="0"/>
              <a:t>ada</a:t>
            </a:r>
            <a:r>
              <a:rPr lang="en-US" sz="3400" dirty="0" smtClean="0"/>
              <a:t>-</a:t>
            </a:r>
          </a:p>
          <a:p>
            <a:r>
              <a:rPr lang="en-US" sz="3400" dirty="0" smtClean="0"/>
              <a:t>Calm the patient, put on gloves, head raised (to slow Venus return),irrigate the area, clean area using soap and warm water(to minimize infection), dress the area, apply pressure on the either side, </a:t>
            </a:r>
          </a:p>
          <a:p>
            <a:r>
              <a:rPr lang="en-US" sz="3400" dirty="0" smtClean="0"/>
              <a:t>do not tie coz of ischemia, </a:t>
            </a:r>
          </a:p>
          <a:p>
            <a:r>
              <a:rPr lang="en-US" sz="3400" dirty="0" smtClean="0"/>
              <a:t>Do not suck, cut the wound</a:t>
            </a:r>
          </a:p>
          <a:p>
            <a:r>
              <a:rPr lang="en-US" sz="3400" dirty="0" smtClean="0"/>
              <a:t>Transfer patient to hospital.</a:t>
            </a:r>
          </a:p>
          <a:p>
            <a:endParaRPr lang="en-US" dirty="0" smtClean="0"/>
          </a:p>
          <a:p>
            <a:endParaRPr lang="en-US" dirty="0"/>
          </a:p>
        </p:txBody>
      </p:sp>
    </p:spTree>
    <p:extLst>
      <p:ext uri="{BB962C8B-B14F-4D97-AF65-F5344CB8AC3E}">
        <p14:creationId xmlns:p14="http://schemas.microsoft.com/office/powerpoint/2010/main" val="12074601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9.Burns </a:t>
            </a:r>
            <a:r>
              <a:rPr lang="en-GB" dirty="0"/>
              <a:t>and Scalds</a:t>
            </a:r>
            <a:endParaRPr lang="en-US" dirty="0"/>
          </a:p>
        </p:txBody>
      </p:sp>
      <p:sp>
        <p:nvSpPr>
          <p:cNvPr id="3" name="Content Placeholder 2"/>
          <p:cNvSpPr>
            <a:spLocks noGrp="1"/>
          </p:cNvSpPr>
          <p:nvPr>
            <p:ph idx="1"/>
          </p:nvPr>
        </p:nvSpPr>
        <p:spPr/>
        <p:txBody>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Destruction of the skin sometimes with underlying tissues by extremities of temperature, exposure to electrical, chemical and radiation sources</a:t>
            </a:r>
            <a:r>
              <a:rPr lang="en-US" altLang="en-US" sz="2800" dirty="0" smtClean="0">
                <a:solidFill>
                  <a:prstClr val="black"/>
                </a:solidFill>
                <a:latin typeface="Constantia"/>
              </a:rPr>
              <a:t>.</a:t>
            </a:r>
          </a:p>
          <a:p>
            <a:pPr marL="0" lvl="0" indent="0" fontAlgn="base">
              <a:spcBef>
                <a:spcPct val="20000"/>
              </a:spcBef>
              <a:spcAft>
                <a:spcPct val="0"/>
              </a:spcAft>
              <a:buClr>
                <a:srgbClr val="0BD0D9"/>
              </a:buClr>
              <a:buSzPct val="95000"/>
              <a:buNone/>
            </a:pPr>
            <a:endParaRPr lang="en-US" altLang="en-US" sz="2800" dirty="0">
              <a:solidFill>
                <a:prstClr val="black"/>
              </a:solidFill>
              <a:latin typeface="Constantia"/>
            </a:endParaRPr>
          </a:p>
          <a:p>
            <a:pPr marL="273050" lvl="0" indent="-273050" fontAlgn="base">
              <a:spcBef>
                <a:spcPct val="20000"/>
              </a:spcBef>
              <a:spcAft>
                <a:spcPct val="0"/>
              </a:spcAft>
              <a:buClr>
                <a:srgbClr val="0BD0D9"/>
              </a:buClr>
              <a:buSzPct val="95000"/>
              <a:buFont typeface="Wingdings 2" pitchFamily="18" charset="2"/>
              <a:buChar char=""/>
            </a:pPr>
            <a:r>
              <a:rPr lang="en-US" altLang="en-US" sz="2800" b="1" i="1" dirty="0">
                <a:solidFill>
                  <a:prstClr val="black"/>
                </a:solidFill>
                <a:latin typeface="Constantia"/>
              </a:rPr>
              <a:t>Classification of burns </a:t>
            </a:r>
            <a:r>
              <a:rPr lang="en-US" altLang="en-US" sz="2800" dirty="0">
                <a:solidFill>
                  <a:prstClr val="black"/>
                </a:solidFill>
                <a:latin typeface="Constantia"/>
              </a:rPr>
              <a:t>is usually according to size(</a:t>
            </a:r>
            <a:r>
              <a:rPr lang="en-US" altLang="en-US" sz="2800" dirty="0" err="1">
                <a:solidFill>
                  <a:prstClr val="black"/>
                </a:solidFill>
                <a:latin typeface="Constantia"/>
              </a:rPr>
              <a:t>wallace</a:t>
            </a:r>
            <a:r>
              <a:rPr lang="en-US" altLang="en-US" sz="2800" dirty="0">
                <a:solidFill>
                  <a:prstClr val="black"/>
                </a:solidFill>
                <a:latin typeface="Constantia"/>
              </a:rPr>
              <a:t> rule of 9) and depth(superficial partial, deep partial thickness and full thickness</a:t>
            </a:r>
          </a:p>
          <a:p>
            <a:endParaRPr lang="en-US" dirty="0"/>
          </a:p>
        </p:txBody>
      </p:sp>
    </p:spTree>
    <p:extLst>
      <p:ext uri="{BB962C8B-B14F-4D97-AF65-F5344CB8AC3E}">
        <p14:creationId xmlns:p14="http://schemas.microsoft.com/office/powerpoint/2010/main" val="8563472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Fire</a:t>
            </a: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Boiling water</a:t>
            </a: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Hot objects or oil</a:t>
            </a: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Electrical shocks</a:t>
            </a:r>
          </a:p>
          <a:p>
            <a:pPr marL="273050" lvl="0" indent="-273050" fontAlgn="base">
              <a:spcBef>
                <a:spcPct val="20000"/>
              </a:spcBef>
              <a:spcAft>
                <a:spcPct val="0"/>
              </a:spcAft>
              <a:buClr>
                <a:srgbClr val="0BD0D9"/>
              </a:buClr>
              <a:buSzPct val="95000"/>
              <a:buFont typeface="Wingdings 2" pitchFamily="18" charset="2"/>
              <a:buChar char=""/>
            </a:pPr>
            <a:r>
              <a:rPr lang="en-US" altLang="en-US" dirty="0">
                <a:solidFill>
                  <a:prstClr val="black"/>
                </a:solidFill>
                <a:latin typeface="Constantia"/>
              </a:rPr>
              <a:t>Chemicals and </a:t>
            </a:r>
            <a:r>
              <a:rPr lang="en-US" altLang="en-US" dirty="0" smtClean="0">
                <a:solidFill>
                  <a:prstClr val="black"/>
                </a:solidFill>
                <a:latin typeface="Constantia"/>
              </a:rPr>
              <a:t>acids</a:t>
            </a:r>
          </a:p>
          <a:p>
            <a:pPr marL="273050" lvl="0" indent="-273050" fontAlgn="base">
              <a:spcBef>
                <a:spcPct val="20000"/>
              </a:spcBef>
              <a:spcAft>
                <a:spcPct val="0"/>
              </a:spcAft>
              <a:buClr>
                <a:srgbClr val="0BD0D9"/>
              </a:buClr>
              <a:buSzPct val="95000"/>
              <a:buFont typeface="Wingdings 2" pitchFamily="18" charset="2"/>
              <a:buChar char=""/>
            </a:pPr>
            <a:r>
              <a:rPr lang="en-US" altLang="en-US" dirty="0" smtClean="0">
                <a:solidFill>
                  <a:prstClr val="black"/>
                </a:solidFill>
                <a:latin typeface="Constantia"/>
              </a:rPr>
              <a:t>Radiations </a:t>
            </a:r>
          </a:p>
          <a:p>
            <a:pPr marL="273050" lvl="0" indent="-273050" fontAlgn="base">
              <a:spcBef>
                <a:spcPct val="20000"/>
              </a:spcBef>
              <a:spcAft>
                <a:spcPct val="0"/>
              </a:spcAft>
              <a:buClr>
                <a:srgbClr val="0BD0D9"/>
              </a:buClr>
              <a:buSzPct val="95000"/>
              <a:buFont typeface="Wingdings 2" pitchFamily="18" charset="2"/>
              <a:buChar char=""/>
            </a:pPr>
            <a:r>
              <a:rPr lang="en-US" altLang="en-US" dirty="0" smtClean="0">
                <a:solidFill>
                  <a:prstClr val="black"/>
                </a:solidFill>
                <a:latin typeface="Constantia"/>
              </a:rPr>
              <a:t>Geothermal/ steam</a:t>
            </a:r>
            <a:endParaRPr lang="en-US" altLang="en-US" dirty="0">
              <a:solidFill>
                <a:prstClr val="black"/>
              </a:solidFill>
              <a:latin typeface="Constantia"/>
            </a:endParaRPr>
          </a:p>
          <a:p>
            <a:endParaRPr lang="en-US" dirty="0"/>
          </a:p>
        </p:txBody>
      </p:sp>
    </p:spTree>
    <p:extLst>
      <p:ext uri="{BB962C8B-B14F-4D97-AF65-F5344CB8AC3E}">
        <p14:creationId xmlns:p14="http://schemas.microsoft.com/office/powerpoint/2010/main" val="24888907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Pathophysiology </a:t>
            </a:r>
            <a:endParaRPr lang="en-US" dirty="0"/>
          </a:p>
        </p:txBody>
      </p:sp>
      <p:sp>
        <p:nvSpPr>
          <p:cNvPr id="3" name="Content Placeholder 2"/>
          <p:cNvSpPr>
            <a:spLocks noGrp="1"/>
          </p:cNvSpPr>
          <p:nvPr>
            <p:ph idx="1"/>
          </p:nvPr>
        </p:nvSpPr>
        <p:spPr/>
        <p:txBody>
          <a:bodyPr/>
          <a:lstStyle/>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Every system is affected by thermal injury.     </a:t>
            </a:r>
          </a:p>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The extent of dysfunction is proportional to the total body surface area(TBSA)involved.</a:t>
            </a:r>
          </a:p>
          <a:p>
            <a:pPr marL="273050" lvl="0" indent="-273050" fontAlgn="base">
              <a:spcBef>
                <a:spcPct val="20000"/>
              </a:spcBef>
              <a:spcAft>
                <a:spcPct val="0"/>
              </a:spcAft>
              <a:buClr>
                <a:srgbClr val="0BD0D9"/>
              </a:buClr>
              <a:buSzPct val="95000"/>
              <a:buFont typeface="Wingdings 2" pitchFamily="18" charset="2"/>
              <a:buChar char=""/>
            </a:pPr>
            <a:r>
              <a:rPr lang="en-US" altLang="en-US" sz="2800" dirty="0">
                <a:solidFill>
                  <a:prstClr val="black"/>
                </a:solidFill>
                <a:latin typeface="Constantia"/>
              </a:rPr>
              <a:t>The systemic response to burn injury is biphasic, with early hypofunction followed rapidly by </a:t>
            </a:r>
            <a:r>
              <a:rPr lang="en-US" altLang="en-US" sz="2800" dirty="0" err="1" smtClean="0">
                <a:solidFill>
                  <a:prstClr val="black"/>
                </a:solidFill>
                <a:latin typeface="Constantia"/>
              </a:rPr>
              <a:t>hyperfunction</a:t>
            </a:r>
            <a:r>
              <a:rPr lang="en-US" altLang="en-US" sz="2800" dirty="0" smtClean="0">
                <a:solidFill>
                  <a:prstClr val="black"/>
                </a:solidFill>
                <a:latin typeface="Constantia"/>
              </a:rPr>
              <a:t>. </a:t>
            </a:r>
            <a:r>
              <a:rPr lang="en-US" altLang="en-US" sz="2800" dirty="0">
                <a:solidFill>
                  <a:prstClr val="black"/>
                </a:solidFill>
                <a:latin typeface="Constantia"/>
              </a:rPr>
              <a:t>However, the organ function gradually returns to normal as the wound heals or is surgically grafted.</a:t>
            </a:r>
          </a:p>
          <a:p>
            <a:endParaRPr lang="en-US" dirty="0"/>
          </a:p>
        </p:txBody>
      </p:sp>
    </p:spTree>
    <p:extLst>
      <p:ext uri="{BB962C8B-B14F-4D97-AF65-F5344CB8AC3E}">
        <p14:creationId xmlns:p14="http://schemas.microsoft.com/office/powerpoint/2010/main" val="41030860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marL="274320" lvl="0" indent="-274320">
              <a:spcBef>
                <a:spcPct val="20000"/>
              </a:spcBef>
              <a:buClr>
                <a:srgbClr val="0BD0D9"/>
              </a:buClr>
              <a:buSzPct val="95000"/>
              <a:defRPr/>
            </a:pPr>
            <a:r>
              <a:rPr lang="en-US" sz="2400" b="1" dirty="0">
                <a:solidFill>
                  <a:prstClr val="black"/>
                </a:solidFill>
                <a:latin typeface="Constantia"/>
              </a:rPr>
              <a:t>Skeletal System</a:t>
            </a:r>
            <a:endParaRPr lang="en-US" sz="24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400" dirty="0">
                <a:solidFill>
                  <a:prstClr val="black"/>
                </a:solidFill>
                <a:latin typeface="Constantia"/>
              </a:rPr>
              <a:t>Red bone marrow replaces red blood cells which is destroyed by the burnt skin. If the burns area is too large for the bone marrow to compensate for the loss in red blood cells, the patient will require blood transfusions to survive.</a:t>
            </a:r>
          </a:p>
          <a:p>
            <a:pPr marL="274320" lvl="0" indent="-274320">
              <a:spcBef>
                <a:spcPct val="20000"/>
              </a:spcBef>
              <a:buClr>
                <a:srgbClr val="0BD0D9"/>
              </a:buClr>
              <a:buSzPct val="95000"/>
              <a:defRPr/>
            </a:pPr>
            <a:r>
              <a:rPr lang="en-US" sz="2400" b="1" dirty="0">
                <a:solidFill>
                  <a:prstClr val="black"/>
                </a:solidFill>
                <a:latin typeface="Constantia"/>
              </a:rPr>
              <a:t>Cardiovascular System</a:t>
            </a:r>
            <a:endParaRPr lang="en-US" sz="24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400" dirty="0">
                <a:solidFill>
                  <a:prstClr val="black"/>
                </a:solidFill>
                <a:latin typeface="Constantia"/>
              </a:rPr>
              <a:t>Burning of the skin will lead to an increase in capillary permeability, which causes an increase in blood vasculature – this then results in a decrease of blood pressure as well as live blood volume. This further decreases the blood flow and oxygenation to tissues, which then also results in edema, shock and eventually death.</a:t>
            </a:r>
          </a:p>
          <a:p>
            <a:endParaRPr lang="en-US" dirty="0"/>
          </a:p>
        </p:txBody>
      </p:sp>
    </p:spTree>
    <p:extLst>
      <p:ext uri="{BB962C8B-B14F-4D97-AF65-F5344CB8AC3E}">
        <p14:creationId xmlns:p14="http://schemas.microsoft.com/office/powerpoint/2010/main" val="20326808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274320" lvl="0" indent="-274320">
              <a:spcBef>
                <a:spcPct val="20000"/>
              </a:spcBef>
              <a:buClr>
                <a:srgbClr val="0BD0D9"/>
              </a:buClr>
              <a:buSzPct val="95000"/>
              <a:defRPr/>
            </a:pPr>
            <a:r>
              <a:rPr lang="en-US" sz="2200" b="1" dirty="0">
                <a:solidFill>
                  <a:prstClr val="black"/>
                </a:solidFill>
                <a:latin typeface="Constantia"/>
              </a:rPr>
              <a:t>Respiratory System</a:t>
            </a:r>
            <a:endParaRPr lang="en-US" sz="22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200" dirty="0">
                <a:solidFill>
                  <a:prstClr val="black"/>
                </a:solidFill>
                <a:latin typeface="Constantia"/>
              </a:rPr>
              <a:t>Airway obstruction caused by gross edema of the throat. Also, these patients may have an increased respiratory rate as a result of pulmonary edema (secondary to smoke inhalation) or increased respiratory rate as an attempt to compensate the increased metabolic rate.</a:t>
            </a:r>
          </a:p>
          <a:p>
            <a:pPr marL="274320" lvl="0" indent="-274320">
              <a:spcBef>
                <a:spcPct val="20000"/>
              </a:spcBef>
              <a:buClr>
                <a:srgbClr val="0BD0D9"/>
              </a:buClr>
              <a:buSzPct val="95000"/>
              <a:defRPr/>
            </a:pPr>
            <a:r>
              <a:rPr lang="en-US" sz="2200" b="1" dirty="0">
                <a:solidFill>
                  <a:prstClr val="black"/>
                </a:solidFill>
                <a:latin typeface="Constantia"/>
              </a:rPr>
              <a:t>Endocrine System</a:t>
            </a:r>
            <a:endParaRPr lang="en-US" sz="22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200" dirty="0">
                <a:solidFill>
                  <a:prstClr val="black"/>
                </a:solidFill>
                <a:latin typeface="Constantia"/>
              </a:rPr>
              <a:t>Increased secretions of adrenaline and nor-adrenaline in response to the injury may lead to increased body temperature and increased cell metabolism.</a:t>
            </a:r>
          </a:p>
          <a:p>
            <a:pPr marL="274320" lvl="0" indent="-274320">
              <a:spcBef>
                <a:spcPct val="20000"/>
              </a:spcBef>
              <a:buClr>
                <a:srgbClr val="0BD0D9"/>
              </a:buClr>
              <a:buSzPct val="95000"/>
              <a:defRPr/>
            </a:pPr>
            <a:r>
              <a:rPr lang="en-US" sz="2200" b="1" dirty="0">
                <a:solidFill>
                  <a:prstClr val="black"/>
                </a:solidFill>
                <a:latin typeface="Constantia"/>
              </a:rPr>
              <a:t>Lymphatic System</a:t>
            </a:r>
            <a:endParaRPr lang="en-US" sz="22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200" dirty="0">
                <a:solidFill>
                  <a:prstClr val="black"/>
                </a:solidFill>
                <a:latin typeface="Constantia"/>
              </a:rPr>
              <a:t>Inflammation increases as a result of damaged tissue, which results in greater strain on the lymphatic system and pitting edema.</a:t>
            </a:r>
          </a:p>
          <a:p>
            <a:endParaRPr lang="en-US" dirty="0"/>
          </a:p>
        </p:txBody>
      </p:sp>
    </p:spTree>
    <p:extLst>
      <p:ext uri="{BB962C8B-B14F-4D97-AF65-F5344CB8AC3E}">
        <p14:creationId xmlns:p14="http://schemas.microsoft.com/office/powerpoint/2010/main" val="335523851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274320" lvl="0" indent="-274320">
              <a:spcBef>
                <a:spcPct val="20000"/>
              </a:spcBef>
              <a:buClr>
                <a:srgbClr val="0BD0D9"/>
              </a:buClr>
              <a:buSzPct val="95000"/>
              <a:defRPr/>
            </a:pPr>
            <a:r>
              <a:rPr lang="en-US" sz="2400" b="1" dirty="0">
                <a:solidFill>
                  <a:prstClr val="black"/>
                </a:solidFill>
                <a:latin typeface="Constantia"/>
              </a:rPr>
              <a:t>Immune System</a:t>
            </a:r>
            <a:endParaRPr lang="en-US" sz="24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400" dirty="0">
                <a:solidFill>
                  <a:prstClr val="black"/>
                </a:solidFill>
                <a:latin typeface="Constantia"/>
              </a:rPr>
              <a:t>Decreased response as a result of excessive strain on the lymphatic system and due to increased infection as a result of burns area removing the first line of infection defense.</a:t>
            </a:r>
          </a:p>
          <a:p>
            <a:pPr marL="274320" lvl="0" indent="-274320">
              <a:spcBef>
                <a:spcPct val="20000"/>
              </a:spcBef>
              <a:buClr>
                <a:srgbClr val="0BD0D9"/>
              </a:buClr>
              <a:buSzPct val="95000"/>
              <a:defRPr/>
            </a:pPr>
            <a:r>
              <a:rPr lang="en-US" sz="2400" b="1" dirty="0">
                <a:solidFill>
                  <a:prstClr val="black"/>
                </a:solidFill>
                <a:latin typeface="Constantia"/>
              </a:rPr>
              <a:t>Digestive</a:t>
            </a:r>
            <a:endParaRPr lang="en-US" sz="24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400" dirty="0">
                <a:solidFill>
                  <a:prstClr val="black"/>
                </a:solidFill>
                <a:latin typeface="Constantia"/>
              </a:rPr>
              <a:t>Due to the potential </a:t>
            </a:r>
            <a:r>
              <a:rPr lang="en-US" sz="2400" dirty="0" err="1">
                <a:solidFill>
                  <a:prstClr val="black"/>
                </a:solidFill>
                <a:latin typeface="Constantia"/>
              </a:rPr>
              <a:t>hypovolaemic</a:t>
            </a:r>
            <a:r>
              <a:rPr lang="en-US" sz="2400" dirty="0">
                <a:solidFill>
                  <a:prstClr val="black"/>
                </a:solidFill>
                <a:latin typeface="Constantia"/>
              </a:rPr>
              <a:t> state in which a body with severe burns is likely to be in, their is a decrease in blood availability in the intestinal lining and liver. The intestinal lining automatically increases nutrients required to support metabolism and repair of damaged cells.</a:t>
            </a:r>
          </a:p>
          <a:p>
            <a:pPr marL="274320" lvl="0" indent="-274320">
              <a:spcBef>
                <a:spcPct val="20000"/>
              </a:spcBef>
              <a:buClr>
                <a:srgbClr val="0BD0D9"/>
              </a:buClr>
              <a:buSzPct val="95000"/>
              <a:defRPr/>
            </a:pPr>
            <a:r>
              <a:rPr lang="en-US" sz="2400" b="1" dirty="0">
                <a:solidFill>
                  <a:prstClr val="black"/>
                </a:solidFill>
                <a:latin typeface="Constantia"/>
              </a:rPr>
              <a:t>Urinary</a:t>
            </a:r>
            <a:endParaRPr lang="en-US" sz="2400" dirty="0">
              <a:solidFill>
                <a:prstClr val="black"/>
              </a:solidFill>
              <a:latin typeface="Constantia"/>
            </a:endParaRPr>
          </a:p>
          <a:p>
            <a:pPr marL="274320" lvl="0" indent="-274320">
              <a:spcBef>
                <a:spcPct val="20000"/>
              </a:spcBef>
              <a:buClr>
                <a:srgbClr val="0BD0D9"/>
              </a:buClr>
              <a:buSzPct val="95000"/>
              <a:buFont typeface="Wingdings" pitchFamily="2" charset="2"/>
              <a:buChar char="Ø"/>
              <a:defRPr/>
            </a:pPr>
            <a:r>
              <a:rPr lang="en-US" sz="2400" dirty="0">
                <a:solidFill>
                  <a:prstClr val="black"/>
                </a:solidFill>
                <a:latin typeface="Constantia"/>
              </a:rPr>
              <a:t>The kidneys compensate for the increased fluid loss as a result of the burn area by decreasing urine output. The potential detriment of this change is the potential for kidney damage as a result of poor perfusion.</a:t>
            </a:r>
          </a:p>
          <a:p>
            <a:endParaRPr lang="en-US" dirty="0"/>
          </a:p>
        </p:txBody>
      </p:sp>
    </p:spTree>
    <p:extLst>
      <p:ext uri="{BB962C8B-B14F-4D97-AF65-F5344CB8AC3E}">
        <p14:creationId xmlns:p14="http://schemas.microsoft.com/office/powerpoint/2010/main" val="4570014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2746</TotalTime>
  <Words>5761</Words>
  <Application>Microsoft Office PowerPoint</Application>
  <PresentationFormat>On-screen Show (4:3)</PresentationFormat>
  <Paragraphs>652</Paragraphs>
  <Slides>111</Slides>
  <Notes>3</Notes>
  <HiddenSlides>0</HiddenSlides>
  <MMClips>0</MMClips>
  <ScaleCrop>false</ScaleCrop>
  <HeadingPairs>
    <vt:vector size="4" baseType="variant">
      <vt:variant>
        <vt:lpstr>Theme</vt:lpstr>
      </vt:variant>
      <vt:variant>
        <vt:i4>2</vt:i4>
      </vt:variant>
      <vt:variant>
        <vt:lpstr>Slide Titles</vt:lpstr>
      </vt:variant>
      <vt:variant>
        <vt:i4>111</vt:i4>
      </vt:variant>
    </vt:vector>
  </HeadingPairs>
  <TitlesOfParts>
    <vt:vector size="113" baseType="lpstr">
      <vt:lpstr>Solstice</vt:lpstr>
      <vt:lpstr>Default Design</vt:lpstr>
      <vt:lpstr>TRAUMA AND EMERGENCY</vt:lpstr>
      <vt:lpstr>Topics</vt:lpstr>
      <vt:lpstr>INTRODUCTION</vt:lpstr>
      <vt:lpstr>INTRODUCTION’…</vt:lpstr>
      <vt:lpstr>Introduction’….</vt:lpstr>
      <vt:lpstr>Definitions:</vt:lpstr>
      <vt:lpstr>Definitions con’…</vt:lpstr>
      <vt:lpstr>Definitions cont’…</vt:lpstr>
      <vt:lpstr>Definitions cont’…</vt:lpstr>
      <vt:lpstr>PowerPoint Presentation</vt:lpstr>
      <vt:lpstr>Principles of first aid/Emergency care</vt:lpstr>
      <vt:lpstr>Primary survey</vt:lpstr>
      <vt:lpstr>Cont.… </vt:lpstr>
      <vt:lpstr>Cont.…</vt:lpstr>
      <vt:lpstr>Secondary survey</vt:lpstr>
      <vt:lpstr>Inspection </vt:lpstr>
      <vt:lpstr>Secondary survey cont’…</vt:lpstr>
      <vt:lpstr>Secondary survey cont’…</vt:lpstr>
      <vt:lpstr>Possible questions cont’…</vt:lpstr>
      <vt:lpstr>Common Emergencies And Their First Aid:</vt:lpstr>
      <vt:lpstr>Burns Shock Unconsciousness Wounds/ Hemorrhages</vt:lpstr>
      <vt:lpstr>1.Asphyxia (suffocation or choking)</vt:lpstr>
      <vt:lpstr>Causes of asphyxia Cont’…</vt:lpstr>
      <vt:lpstr>Pathophysiology</vt:lpstr>
      <vt:lpstr>Solid particles eg. food</vt:lpstr>
      <vt:lpstr>Heimlich Cont’…</vt:lpstr>
      <vt:lpstr>Heimlich Cont’…</vt:lpstr>
      <vt:lpstr>Airway Obstruction</vt:lpstr>
      <vt:lpstr>Pathophysiology</vt:lpstr>
      <vt:lpstr>Airway Cont’..</vt:lpstr>
      <vt:lpstr>Causes of airway obstruction</vt:lpstr>
      <vt:lpstr>Causes Cont’…</vt:lpstr>
      <vt:lpstr>Clinical Presentation of airway obstruction</vt:lpstr>
      <vt:lpstr>Assessment and Diagnostic Findings</vt:lpstr>
      <vt:lpstr>Management </vt:lpstr>
      <vt:lpstr>1.Head- tilt-chin-lift-maneuver</vt:lpstr>
      <vt:lpstr>2.Jaw thrust maneuver</vt:lpstr>
      <vt:lpstr>Abdominal thrust maneuver</vt:lpstr>
      <vt:lpstr>Artificial Airways</vt:lpstr>
      <vt:lpstr>3.Oropharyngeal airway insertion</vt:lpstr>
      <vt:lpstr>4.Endotracheal intubation</vt:lpstr>
      <vt:lpstr>Cricothyroidotomy </vt:lpstr>
      <vt:lpstr>2.Cardiopulmonary Resuscitation</vt:lpstr>
      <vt:lpstr>Indications</vt:lpstr>
      <vt:lpstr>Assessment</vt:lpstr>
      <vt:lpstr>Requirement</vt:lpstr>
      <vt:lpstr>Requirement cont.,..</vt:lpstr>
      <vt:lpstr>Implementation</vt:lpstr>
      <vt:lpstr>PowerPoint Presentation</vt:lpstr>
      <vt:lpstr>PowerPoint Presentation</vt:lpstr>
      <vt:lpstr>For Children</vt:lpstr>
      <vt:lpstr>PowerPoint Presentation</vt:lpstr>
      <vt:lpstr>Signs and Symptoms</vt:lpstr>
      <vt:lpstr>Management</vt:lpstr>
      <vt:lpstr>3.Near-drowning</vt:lpstr>
      <vt:lpstr>PowerPoint Presentation</vt:lpstr>
      <vt:lpstr>Near drowning cont’….</vt:lpstr>
      <vt:lpstr>Near drowning cont’….</vt:lpstr>
      <vt:lpstr>Management</vt:lpstr>
      <vt:lpstr>Management</vt:lpstr>
      <vt:lpstr>Complications</vt:lpstr>
      <vt:lpstr>Prevention</vt:lpstr>
      <vt:lpstr>4.Anaphylaxis</vt:lpstr>
      <vt:lpstr>Sensitization </vt:lpstr>
      <vt:lpstr>Activation</vt:lpstr>
      <vt:lpstr>Effector phase</vt:lpstr>
      <vt:lpstr>Prevention </vt:lpstr>
      <vt:lpstr>5.Poisoning </vt:lpstr>
      <vt:lpstr>Pathophysiology </vt:lpstr>
      <vt:lpstr>Clinical presentation</vt:lpstr>
      <vt:lpstr>Muscarinic Effects</vt:lpstr>
      <vt:lpstr>Nicotinic Effects</vt:lpstr>
      <vt:lpstr>CNS Effects</vt:lpstr>
      <vt:lpstr>Management of OPP</vt:lpstr>
      <vt:lpstr>Atropinazation </vt:lpstr>
      <vt:lpstr>Management cont. </vt:lpstr>
      <vt:lpstr> 6.Shock </vt:lpstr>
      <vt:lpstr> 7.Fracture  </vt:lpstr>
      <vt:lpstr>Pathophysiology</vt:lpstr>
      <vt:lpstr>Clinical features </vt:lpstr>
      <vt:lpstr>Classification </vt:lpstr>
      <vt:lpstr>Bone Healing Process </vt:lpstr>
      <vt:lpstr>Bone Healing Process </vt:lpstr>
      <vt:lpstr>Bone Healing Process </vt:lpstr>
      <vt:lpstr>Principle Management of Fractures                 (First Aid)</vt:lpstr>
      <vt:lpstr>Injured ligaments and muscles  </vt:lpstr>
      <vt:lpstr>First Aid</vt:lpstr>
      <vt:lpstr> 8.Bites and Stings </vt:lpstr>
      <vt:lpstr>8.1.Dog Bite</vt:lpstr>
      <vt:lpstr>Pathology of Rabies</vt:lpstr>
      <vt:lpstr>Anti- Rabies Vaccine</vt:lpstr>
      <vt:lpstr>8.2.Human Bite</vt:lpstr>
      <vt:lpstr>8.3.Snake bite</vt:lpstr>
      <vt:lpstr>9.Burns and Scalds</vt:lpstr>
      <vt:lpstr>Etiology</vt:lpstr>
      <vt:lpstr>Pathophysiology </vt:lpstr>
      <vt:lpstr>PowerPoint Presentation</vt:lpstr>
      <vt:lpstr>PowerPoint Presentation</vt:lpstr>
      <vt:lpstr>PowerPoint Presentation</vt:lpstr>
      <vt:lpstr>Clinical manifestations</vt:lpstr>
      <vt:lpstr>Phases of burn care</vt:lpstr>
      <vt:lpstr>Phases of burn care</vt:lpstr>
      <vt:lpstr>Emergency Burns Management</vt:lpstr>
      <vt:lpstr> 10.Unconsciousness </vt:lpstr>
      <vt:lpstr> 11.Foreign bodies </vt:lpstr>
      <vt:lpstr> Anatomy of the Ear </vt:lpstr>
      <vt:lpstr>Structure of the Eye </vt:lpstr>
      <vt:lpstr>Accessory Structures of the Eye </vt:lpstr>
      <vt:lpstr>PowerPoint Presentation</vt:lpstr>
      <vt:lpstr>Mouth (Oral Cavity) Anatomy  </vt:lpstr>
      <vt:lpstr>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 AND EMERGENCY</dc:title>
  <dc:creator>Rosemary Atieno</dc:creator>
  <cp:lastModifiedBy>Phelix</cp:lastModifiedBy>
  <cp:revision>92</cp:revision>
  <dcterms:created xsi:type="dcterms:W3CDTF">2014-03-08T20:14:38Z</dcterms:created>
  <dcterms:modified xsi:type="dcterms:W3CDTF">2018-01-28T10:42:16Z</dcterms:modified>
</cp:coreProperties>
</file>