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8" r:id="rId18"/>
    <p:sldId id="271" r:id="rId19"/>
    <p:sldId id="272" r:id="rId20"/>
    <p:sldId id="307" r:id="rId21"/>
    <p:sldId id="304" r:id="rId22"/>
    <p:sldId id="273" r:id="rId23"/>
    <p:sldId id="306" r:id="rId24"/>
    <p:sldId id="308" r:id="rId25"/>
    <p:sldId id="309" r:id="rId26"/>
    <p:sldId id="310" r:id="rId27"/>
    <p:sldId id="311" r:id="rId28"/>
    <p:sldId id="312" r:id="rId29"/>
    <p:sldId id="283" r:id="rId30"/>
    <p:sldId id="275" r:id="rId31"/>
    <p:sldId id="276" r:id="rId32"/>
    <p:sldId id="284" r:id="rId33"/>
    <p:sldId id="285" r:id="rId34"/>
    <p:sldId id="289" r:id="rId35"/>
    <p:sldId id="290" r:id="rId36"/>
    <p:sldId id="291" r:id="rId37"/>
    <p:sldId id="292" r:id="rId38"/>
    <p:sldId id="293" r:id="rId39"/>
    <p:sldId id="286" r:id="rId40"/>
    <p:sldId id="282" r:id="rId41"/>
    <p:sldId id="294" r:id="rId42"/>
    <p:sldId id="295" r:id="rId43"/>
    <p:sldId id="296" r:id="rId44"/>
    <p:sldId id="297" r:id="rId45"/>
    <p:sldId id="298" r:id="rId46"/>
    <p:sldId id="299" r:id="rId47"/>
    <p:sldId id="300" r:id="rId48"/>
    <p:sldId id="301" r:id="rId49"/>
    <p:sldId id="302" r:id="rId50"/>
    <p:sldId id="313" r:id="rId51"/>
    <p:sldId id="314" r:id="rId52"/>
    <p:sldId id="315" r:id="rId53"/>
    <p:sldId id="316" r:id="rId54"/>
    <p:sldId id="317" r:id="rId55"/>
    <p:sldId id="318" r:id="rId56"/>
    <p:sldId id="319" r:id="rId57"/>
    <p:sldId id="320" r:id="rId58"/>
    <p:sldId id="321" r:id="rId59"/>
    <p:sldId id="322" r:id="rId60"/>
    <p:sldId id="323"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6"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D7E3E2-2433-4DF6-B2A2-343F576BB8C6}" type="datetimeFigureOut">
              <a:rPr lang="en-US" smtClean="0"/>
              <a:t>8/2/2021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8875C-6878-4332-8953-D14C28CD56A5}" type="slidenum">
              <a:rPr lang="en-US" smtClean="0"/>
              <a:t>‹#›</a:t>
            </a:fld>
            <a:endParaRPr lang="en-US"/>
          </a:p>
        </p:txBody>
      </p:sp>
    </p:spTree>
    <p:extLst>
      <p:ext uri="{BB962C8B-B14F-4D97-AF65-F5344CB8AC3E}">
        <p14:creationId xmlns:p14="http://schemas.microsoft.com/office/powerpoint/2010/main" val="114323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large-bore intravenous lines are established and crystalloid solution may be given. If the person does not respond to this, type-specific blood, or O-negative if this is not available, should be given.</a:t>
            </a:r>
            <a:endParaRPr lang="en-US" dirty="0"/>
          </a:p>
        </p:txBody>
      </p:sp>
      <p:sp>
        <p:nvSpPr>
          <p:cNvPr id="4" name="Slide Number Placeholder 3"/>
          <p:cNvSpPr>
            <a:spLocks noGrp="1"/>
          </p:cNvSpPr>
          <p:nvPr>
            <p:ph type="sldNum" sz="quarter" idx="10"/>
          </p:nvPr>
        </p:nvSpPr>
        <p:spPr/>
        <p:txBody>
          <a:bodyPr/>
          <a:lstStyle/>
          <a:p>
            <a:fld id="{2BF8875C-6878-4332-8953-D14C28CD56A5}" type="slidenum">
              <a:rPr lang="en-US" smtClean="0"/>
              <a:t>9</a:t>
            </a:fld>
            <a:endParaRPr lang="en-US"/>
          </a:p>
        </p:txBody>
      </p:sp>
    </p:spTree>
    <p:extLst>
      <p:ext uri="{BB962C8B-B14F-4D97-AF65-F5344CB8AC3E}">
        <p14:creationId xmlns:p14="http://schemas.microsoft.com/office/powerpoint/2010/main" val="466522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8875C-6878-4332-8953-D14C28CD56A5}" type="slidenum">
              <a:rPr lang="en-US" smtClean="0"/>
              <a:t>44</a:t>
            </a:fld>
            <a:endParaRPr lang="en-US"/>
          </a:p>
        </p:txBody>
      </p:sp>
    </p:spTree>
    <p:extLst>
      <p:ext uri="{BB962C8B-B14F-4D97-AF65-F5344CB8AC3E}">
        <p14:creationId xmlns:p14="http://schemas.microsoft.com/office/powerpoint/2010/main" val="72050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www.patient.co.uk/doctor/Burns-Assessment-and-Management.htm#ref-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hyperlink" Target="https://www.sja.org.uk/sja/first-aid-advice/loss-of-responsiveness/unresponsive-not-breathing.aspx" TargetMode="External"/><Relationship Id="rId2" Type="http://schemas.openxmlformats.org/officeDocument/2006/relationships/hyperlink" Target="https://www.sja.org.uk/sja/first-aid-advice/first-aid-techniques/resuscitation-cpr.aspx" TargetMode="External"/><Relationship Id="rId1" Type="http://schemas.openxmlformats.org/officeDocument/2006/relationships/slideLayout" Target="../slideLayouts/slideLayout2.xml"/><Relationship Id="rId4" Type="http://schemas.openxmlformats.org/officeDocument/2006/relationships/hyperlink" Target="http://www.sja.org.uk/sja/first-aid-advice/effects-of-heat-and-cold/hypothermia.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trauma and emergency</a:t>
            </a:r>
            <a:endParaRPr lang="en-US" dirty="0"/>
          </a:p>
        </p:txBody>
      </p:sp>
      <p:sp>
        <p:nvSpPr>
          <p:cNvPr id="3" name="Subtitle 2"/>
          <p:cNvSpPr>
            <a:spLocks noGrp="1"/>
          </p:cNvSpPr>
          <p:nvPr>
            <p:ph type="subTitle" idx="1"/>
          </p:nvPr>
        </p:nvSpPr>
        <p:spPr/>
        <p:txBody>
          <a:bodyPr/>
          <a:lstStyle/>
          <a:p>
            <a:r>
              <a:rPr lang="en-US" dirty="0" err="1" smtClean="0"/>
              <a:t>Kasiti,S.M</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291" y="4807688"/>
            <a:ext cx="32480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1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of head injuries</a:t>
            </a:r>
            <a:br>
              <a:rPr lang="en-US" dirty="0" smtClean="0"/>
            </a:br>
            <a:endParaRPr lang="en-US" dirty="0"/>
          </a:p>
        </p:txBody>
      </p:sp>
      <p:sp>
        <p:nvSpPr>
          <p:cNvPr id="3" name="Rectangle 2"/>
          <p:cNvSpPr/>
          <p:nvPr/>
        </p:nvSpPr>
        <p:spPr>
          <a:xfrm>
            <a:off x="2286000" y="859066"/>
            <a:ext cx="4572000" cy="5139869"/>
          </a:xfrm>
          <a:prstGeom prst="rect">
            <a:avLst/>
          </a:prstGeom>
        </p:spPr>
        <p:txBody>
          <a:bodyPr>
            <a:spAutoFit/>
          </a:bodyPr>
          <a:lstStyle/>
          <a:p>
            <a:pPr marL="0" lvl="8" indent="0">
              <a:buNone/>
            </a:pPr>
            <a:r>
              <a:rPr lang="en-US" altLang="en-US" sz="3600" b="1" dirty="0"/>
              <a:t> Definition of Head Injury</a:t>
            </a:r>
          </a:p>
          <a:p>
            <a:pPr marL="342900" lvl="8" indent="-342900"/>
            <a:r>
              <a:rPr lang="en-US" altLang="en-US" sz="2600" dirty="0"/>
              <a:t>Any trauma to the scalp, skull, or brain</a:t>
            </a:r>
          </a:p>
          <a:p>
            <a:r>
              <a:rPr lang="en-US" altLang="en-US" sz="2600" i="1" dirty="0"/>
              <a:t>Head trauma </a:t>
            </a:r>
            <a:r>
              <a:rPr lang="en-US" altLang="en-US" sz="2600" dirty="0"/>
              <a:t>includes an alteration in consciousness no matter how brief.</a:t>
            </a:r>
          </a:p>
          <a:p>
            <a:r>
              <a:rPr lang="en-US" altLang="en-US" b="1" dirty="0"/>
              <a:t>Causes</a:t>
            </a:r>
          </a:p>
          <a:p>
            <a:pPr lvl="1">
              <a:buFont typeface="Arial" panose="020B0604020202020204" pitchFamily="34" charset="0"/>
              <a:buChar char="•"/>
            </a:pPr>
            <a:r>
              <a:rPr lang="en-US" altLang="en-US" dirty="0"/>
              <a:t>Motor vehicle accidents</a:t>
            </a:r>
          </a:p>
          <a:p>
            <a:pPr lvl="1">
              <a:buFont typeface="Arial" panose="020B0604020202020204" pitchFamily="34" charset="0"/>
              <a:buChar char="•"/>
            </a:pPr>
            <a:r>
              <a:rPr lang="en-US" altLang="en-US" dirty="0"/>
              <a:t>Firearm-related injuries</a:t>
            </a:r>
          </a:p>
          <a:p>
            <a:pPr lvl="1">
              <a:buFont typeface="Arial" panose="020B0604020202020204" pitchFamily="34" charset="0"/>
              <a:buChar char="•"/>
            </a:pPr>
            <a:r>
              <a:rPr lang="en-US" altLang="en-US" dirty="0"/>
              <a:t>Falls</a:t>
            </a:r>
          </a:p>
          <a:p>
            <a:pPr lvl="1">
              <a:buFont typeface="Arial" panose="020B0604020202020204" pitchFamily="34" charset="0"/>
              <a:buChar char="•"/>
            </a:pPr>
            <a:r>
              <a:rPr lang="en-US" altLang="en-US" dirty="0"/>
              <a:t>Assaults</a:t>
            </a:r>
          </a:p>
          <a:p>
            <a:pPr lvl="1">
              <a:buFont typeface="Arial" panose="020B0604020202020204" pitchFamily="34" charset="0"/>
              <a:buChar char="•"/>
            </a:pPr>
            <a:r>
              <a:rPr lang="en-US" altLang="en-US" dirty="0"/>
              <a:t>Sports-related injuries</a:t>
            </a:r>
          </a:p>
          <a:p>
            <a:pPr lvl="1">
              <a:buFont typeface="Arial" panose="020B0604020202020204" pitchFamily="34" charset="0"/>
              <a:buChar char="•"/>
            </a:pPr>
            <a:r>
              <a:rPr lang="en-US" altLang="en-US" dirty="0"/>
              <a:t>Recreational accidents</a:t>
            </a:r>
            <a:endParaRPr lang="en-US" dirty="0"/>
          </a:p>
        </p:txBody>
      </p:sp>
    </p:spTree>
    <p:extLst>
      <p:ext uri="{BB962C8B-B14F-4D97-AF65-F5344CB8AC3E}">
        <p14:creationId xmlns:p14="http://schemas.microsoft.com/office/powerpoint/2010/main" val="406376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assessment</a:t>
            </a:r>
            <a:endParaRPr lang="en-US" dirty="0"/>
          </a:p>
        </p:txBody>
      </p:sp>
      <p:sp>
        <p:nvSpPr>
          <p:cNvPr id="3" name="Rectangle 2"/>
          <p:cNvSpPr/>
          <p:nvPr/>
        </p:nvSpPr>
        <p:spPr>
          <a:xfrm>
            <a:off x="2286000" y="2274838"/>
            <a:ext cx="4572000" cy="2308324"/>
          </a:xfrm>
          <a:prstGeom prst="rect">
            <a:avLst/>
          </a:prstGeom>
        </p:spPr>
        <p:txBody>
          <a:bodyPr>
            <a:spAutoFit/>
          </a:bodyPr>
          <a:lstStyle/>
          <a:p>
            <a:pPr lvl="1">
              <a:buFont typeface="Wingdings" panose="05000000000000000000" pitchFamily="2" charset="2"/>
              <a:buChar char="§"/>
            </a:pPr>
            <a:r>
              <a:rPr lang="en-US" altLang="en-US" sz="3600" dirty="0"/>
              <a:t>GCS score</a:t>
            </a:r>
          </a:p>
          <a:p>
            <a:pPr lvl="1">
              <a:buFont typeface="Wingdings" panose="05000000000000000000" pitchFamily="2" charset="2"/>
              <a:buChar char="§"/>
            </a:pPr>
            <a:r>
              <a:rPr lang="en-US" altLang="en-US" sz="3600" dirty="0"/>
              <a:t>Neurologic status</a:t>
            </a:r>
          </a:p>
          <a:p>
            <a:pPr lvl="1">
              <a:buFont typeface="Wingdings" panose="05000000000000000000" pitchFamily="2" charset="2"/>
              <a:buChar char="§"/>
            </a:pPr>
            <a:r>
              <a:rPr lang="en-US" altLang="en-US" sz="3600" dirty="0"/>
              <a:t>Presence of CSF leak</a:t>
            </a:r>
            <a:endParaRPr lang="en-US" dirty="0"/>
          </a:p>
        </p:txBody>
      </p:sp>
    </p:spTree>
    <p:extLst>
      <p:ext uri="{BB962C8B-B14F-4D97-AF65-F5344CB8AC3E}">
        <p14:creationId xmlns:p14="http://schemas.microsoft.com/office/powerpoint/2010/main" val="331711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gcs</a:t>
            </a:r>
            <a:endParaRPr lang="en-US" dirty="0"/>
          </a:p>
        </p:txBody>
      </p:sp>
      <p:sp>
        <p:nvSpPr>
          <p:cNvPr id="3" name="Rectangle 2"/>
          <p:cNvSpPr/>
          <p:nvPr/>
        </p:nvSpPr>
        <p:spPr>
          <a:xfrm>
            <a:off x="2286000" y="1720840"/>
            <a:ext cx="4572000" cy="3416320"/>
          </a:xfrm>
          <a:prstGeom prst="rect">
            <a:avLst/>
          </a:prstGeom>
        </p:spPr>
        <p:txBody>
          <a:bodyPr>
            <a:spAutoFit/>
          </a:bodyPr>
          <a:lstStyle/>
          <a:p>
            <a:pPr fontAlgn="base"/>
            <a:r>
              <a:rPr lang="en-US" b="1" dirty="0"/>
              <a:t>Eye opening</a:t>
            </a:r>
            <a:r>
              <a:rPr lang="en-US" dirty="0"/>
              <a:t> </a:t>
            </a:r>
          </a:p>
          <a:p>
            <a:pPr fontAlgn="base"/>
            <a:r>
              <a:rPr lang="en-US" dirty="0"/>
              <a:t>                     spontaneous  -4</a:t>
            </a:r>
          </a:p>
          <a:p>
            <a:pPr fontAlgn="base"/>
            <a:r>
              <a:rPr lang="en-US" dirty="0"/>
              <a:t>                     to speech       -3</a:t>
            </a:r>
          </a:p>
          <a:p>
            <a:pPr fontAlgn="base"/>
            <a:r>
              <a:rPr lang="en-US" dirty="0"/>
              <a:t>                     to pain           -2</a:t>
            </a:r>
          </a:p>
          <a:p>
            <a:pPr fontAlgn="base"/>
            <a:r>
              <a:rPr lang="en-US" dirty="0"/>
              <a:t>                     no response   -1</a:t>
            </a:r>
          </a:p>
          <a:p>
            <a:pPr fontAlgn="base"/>
            <a:endParaRPr lang="en-US" dirty="0"/>
          </a:p>
          <a:p>
            <a:pPr fontAlgn="base"/>
            <a:r>
              <a:rPr lang="en-US" b="1" dirty="0"/>
              <a:t>Verbal response</a:t>
            </a:r>
            <a:endParaRPr lang="en-US" dirty="0"/>
          </a:p>
          <a:p>
            <a:pPr fontAlgn="base"/>
            <a:r>
              <a:rPr lang="en-US" dirty="0"/>
              <a:t>                      oriented    -5</a:t>
            </a:r>
          </a:p>
          <a:p>
            <a:pPr fontAlgn="base"/>
            <a:r>
              <a:rPr lang="en-US" dirty="0"/>
              <a:t>                      confused   -4</a:t>
            </a:r>
          </a:p>
          <a:p>
            <a:pPr fontAlgn="base"/>
            <a:r>
              <a:rPr lang="en-US" dirty="0"/>
              <a:t>                      inappropriate words  -3</a:t>
            </a:r>
          </a:p>
          <a:p>
            <a:pPr fontAlgn="base"/>
            <a:r>
              <a:rPr lang="en-US" dirty="0"/>
              <a:t>                      incomprehensible sounds-2</a:t>
            </a:r>
          </a:p>
          <a:p>
            <a:pPr fontAlgn="base"/>
            <a:r>
              <a:rPr lang="en-US" dirty="0"/>
              <a:t>                      no response      -1</a:t>
            </a:r>
          </a:p>
        </p:txBody>
      </p:sp>
    </p:spTree>
    <p:extLst>
      <p:ext uri="{BB962C8B-B14F-4D97-AF65-F5344CB8AC3E}">
        <p14:creationId xmlns:p14="http://schemas.microsoft.com/office/powerpoint/2010/main" val="369332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Gcs</a:t>
            </a:r>
            <a:r>
              <a:rPr lang="en-US" dirty="0" smtClean="0"/>
              <a:t> </a:t>
            </a:r>
            <a:r>
              <a:rPr lang="en-US" dirty="0" err="1" smtClean="0"/>
              <a:t>cont</a:t>
            </a:r>
            <a:endParaRPr lang="en-US" dirty="0"/>
          </a:p>
        </p:txBody>
      </p:sp>
      <p:sp>
        <p:nvSpPr>
          <p:cNvPr id="3" name="Rectangle 2"/>
          <p:cNvSpPr/>
          <p:nvPr/>
        </p:nvSpPr>
        <p:spPr>
          <a:xfrm>
            <a:off x="2286000" y="1997839"/>
            <a:ext cx="4572000" cy="2862322"/>
          </a:xfrm>
          <a:prstGeom prst="rect">
            <a:avLst/>
          </a:prstGeom>
        </p:spPr>
        <p:txBody>
          <a:bodyPr>
            <a:spAutoFit/>
          </a:bodyPr>
          <a:lstStyle/>
          <a:p>
            <a:pPr fontAlgn="base"/>
            <a:r>
              <a:rPr lang="en-US" b="1" dirty="0"/>
              <a:t>Motor response</a:t>
            </a:r>
            <a:endParaRPr lang="en-US" dirty="0"/>
          </a:p>
          <a:p>
            <a:pPr fontAlgn="base"/>
            <a:r>
              <a:rPr lang="en-US" dirty="0"/>
              <a:t>                      Obeys commands  -6</a:t>
            </a:r>
          </a:p>
          <a:p>
            <a:pPr fontAlgn="base"/>
            <a:r>
              <a:rPr lang="en-US" dirty="0"/>
              <a:t>                      Localizes  -5</a:t>
            </a:r>
          </a:p>
          <a:p>
            <a:pPr fontAlgn="base"/>
            <a:r>
              <a:rPr lang="en-US" dirty="0"/>
              <a:t>                      Withdraws  -4</a:t>
            </a:r>
          </a:p>
          <a:p>
            <a:pPr fontAlgn="base"/>
            <a:r>
              <a:rPr lang="en-US" dirty="0"/>
              <a:t>                      Flexes  -3</a:t>
            </a:r>
          </a:p>
          <a:p>
            <a:pPr fontAlgn="base"/>
            <a:r>
              <a:rPr lang="en-US" dirty="0"/>
              <a:t>                      Extends  -2</a:t>
            </a:r>
          </a:p>
          <a:p>
            <a:pPr fontAlgn="base"/>
            <a:r>
              <a:rPr lang="en-US" dirty="0"/>
              <a:t>                      No response  -1</a:t>
            </a:r>
          </a:p>
          <a:p>
            <a:pPr fontAlgn="base"/>
            <a:r>
              <a:rPr lang="en-US" dirty="0"/>
              <a:t>Total score is 3-15</a:t>
            </a:r>
          </a:p>
          <a:p>
            <a:pPr fontAlgn="base"/>
            <a:r>
              <a:rPr lang="en-US" altLang="en-US" dirty="0">
                <a:ea typeface="ＭＳ Ｐゴシック" pitchFamily="34" charset="-128"/>
              </a:rPr>
              <a:t>GCS </a:t>
            </a:r>
            <a:r>
              <a:rPr lang="en-US" altLang="en-US" u="sng" dirty="0">
                <a:ea typeface="ＭＳ Ｐゴシック" pitchFamily="34" charset="-128"/>
              </a:rPr>
              <a:t>&lt;</a:t>
            </a:r>
            <a:r>
              <a:rPr lang="en-US" altLang="en-US" dirty="0">
                <a:ea typeface="ＭＳ Ｐゴシック" pitchFamily="34" charset="-128"/>
              </a:rPr>
              <a:t> 8 has generally become accepted as representing coma / severe head injury</a:t>
            </a:r>
          </a:p>
        </p:txBody>
      </p:sp>
    </p:spTree>
    <p:extLst>
      <p:ext uri="{BB962C8B-B14F-4D97-AF65-F5344CB8AC3E}">
        <p14:creationId xmlns:p14="http://schemas.microsoft.com/office/powerpoint/2010/main" val="388080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mngt</a:t>
            </a:r>
            <a:endParaRPr lang="en-US" dirty="0"/>
          </a:p>
        </p:txBody>
      </p:sp>
      <p:sp>
        <p:nvSpPr>
          <p:cNvPr id="3" name="Rectangle 2"/>
          <p:cNvSpPr/>
          <p:nvPr/>
        </p:nvSpPr>
        <p:spPr>
          <a:xfrm>
            <a:off x="990600" y="945243"/>
            <a:ext cx="7010400" cy="3637919"/>
          </a:xfrm>
          <a:prstGeom prst="rect">
            <a:avLst/>
          </a:prstGeom>
        </p:spPr>
        <p:txBody>
          <a:bodyPr wrap="square">
            <a:spAutoFit/>
          </a:bodyPr>
          <a:lstStyle/>
          <a:p>
            <a:pPr lvl="1">
              <a:lnSpc>
                <a:spcPct val="90000"/>
              </a:lnSpc>
            </a:pPr>
            <a:r>
              <a:rPr lang="en-US" altLang="en-US" sz="3200" dirty="0"/>
              <a:t>Overall goals:</a:t>
            </a:r>
          </a:p>
          <a:p>
            <a:pPr lvl="2">
              <a:lnSpc>
                <a:spcPct val="90000"/>
              </a:lnSpc>
            </a:pPr>
            <a:r>
              <a:rPr lang="en-US" altLang="en-US" sz="3200" dirty="0"/>
              <a:t>Maintain adequate cerebral perfusion</a:t>
            </a:r>
          </a:p>
          <a:p>
            <a:pPr lvl="2">
              <a:lnSpc>
                <a:spcPct val="90000"/>
              </a:lnSpc>
            </a:pPr>
            <a:r>
              <a:rPr lang="en-US" altLang="en-US" sz="3200" dirty="0"/>
              <a:t>Remain </a:t>
            </a:r>
            <a:r>
              <a:rPr lang="en-US" altLang="en-US" sz="3200" dirty="0" err="1"/>
              <a:t>normothermic</a:t>
            </a:r>
            <a:endParaRPr lang="en-US" altLang="en-US" sz="3200" dirty="0"/>
          </a:p>
          <a:p>
            <a:pPr lvl="2">
              <a:lnSpc>
                <a:spcPct val="90000"/>
              </a:lnSpc>
            </a:pPr>
            <a:r>
              <a:rPr lang="en-US" altLang="en-US" sz="3200" dirty="0"/>
              <a:t>Be free from pain, discomfort, and infection</a:t>
            </a:r>
          </a:p>
          <a:p>
            <a:pPr lvl="2">
              <a:lnSpc>
                <a:spcPct val="90000"/>
              </a:lnSpc>
            </a:pPr>
            <a:r>
              <a:rPr lang="en-US" altLang="en-US" sz="3200" dirty="0"/>
              <a:t>Attain maximal cognitive, motor, and sensory function</a:t>
            </a:r>
            <a:endParaRPr lang="en-US" dirty="0"/>
          </a:p>
        </p:txBody>
      </p:sp>
    </p:spTree>
    <p:extLst>
      <p:ext uri="{BB962C8B-B14F-4D97-AF65-F5344CB8AC3E}">
        <p14:creationId xmlns:p14="http://schemas.microsoft.com/office/powerpoint/2010/main" val="201259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indication of inhalation injury</a:t>
            </a:r>
            <a:endParaRPr lang="en-US" dirty="0"/>
          </a:p>
        </p:txBody>
      </p:sp>
      <p:sp>
        <p:nvSpPr>
          <p:cNvPr id="3" name="Rectangle 2"/>
          <p:cNvSpPr/>
          <p:nvPr/>
        </p:nvSpPr>
        <p:spPr>
          <a:xfrm>
            <a:off x="1066800" y="1582341"/>
            <a:ext cx="6400800" cy="4893647"/>
          </a:xfrm>
          <a:prstGeom prst="rect">
            <a:avLst/>
          </a:prstGeom>
        </p:spPr>
        <p:txBody>
          <a:bodyPr wrap="square">
            <a:spAutoFit/>
          </a:bodyPr>
          <a:lstStyle/>
          <a:p>
            <a:pPr lvl="1">
              <a:buFont typeface="Arial" panose="020B0604020202020204" pitchFamily="34" charset="0"/>
              <a:buChar char="•"/>
            </a:pPr>
            <a:r>
              <a:rPr lang="en-US" sz="2400" dirty="0"/>
              <a:t>Face and/or neck burns.</a:t>
            </a:r>
          </a:p>
          <a:p>
            <a:pPr lvl="1">
              <a:buFont typeface="Arial" panose="020B0604020202020204" pitchFamily="34" charset="0"/>
              <a:buChar char="•"/>
            </a:pPr>
            <a:r>
              <a:rPr lang="en-US" sz="2400" dirty="0"/>
              <a:t>Singeing of the eyebrows and around the nose.</a:t>
            </a:r>
          </a:p>
          <a:p>
            <a:pPr lvl="1">
              <a:buFont typeface="Arial" panose="020B0604020202020204" pitchFamily="34" charset="0"/>
              <a:buChar char="•"/>
            </a:pPr>
            <a:r>
              <a:rPr lang="en-US" sz="2400" dirty="0"/>
              <a:t>Carbon deposits and acute inflammatory changes in the oropharynx.</a:t>
            </a:r>
          </a:p>
          <a:p>
            <a:pPr lvl="1">
              <a:buFont typeface="Arial" panose="020B0604020202020204" pitchFamily="34" charset="0"/>
              <a:buChar char="•"/>
            </a:pPr>
            <a:r>
              <a:rPr lang="en-US" sz="2400" dirty="0"/>
              <a:t>Carbon particles seen in sputum.</a:t>
            </a:r>
          </a:p>
          <a:p>
            <a:pPr lvl="1">
              <a:buFont typeface="Arial" panose="020B0604020202020204" pitchFamily="34" charset="0"/>
              <a:buChar char="•"/>
            </a:pPr>
            <a:r>
              <a:rPr lang="en-US" sz="2400" dirty="0"/>
              <a:t>Hoarseness.</a:t>
            </a:r>
          </a:p>
          <a:p>
            <a:pPr lvl="1">
              <a:buFont typeface="Arial" panose="020B0604020202020204" pitchFamily="34" charset="0"/>
              <a:buChar char="•"/>
            </a:pPr>
            <a:r>
              <a:rPr lang="en-US" sz="2400" dirty="0"/>
              <a:t>History of impaired awareness, </a:t>
            </a:r>
            <a:r>
              <a:rPr lang="en-US" sz="2400" dirty="0" err="1"/>
              <a:t>eg</a:t>
            </a:r>
            <a:r>
              <a:rPr lang="en-US" sz="2400" dirty="0"/>
              <a:t> alcohol or head injury, and/or confinement in a burning environment.</a:t>
            </a:r>
          </a:p>
          <a:p>
            <a:pPr lvl="1">
              <a:buFont typeface="Arial" panose="020B0604020202020204" pitchFamily="34" charset="0"/>
              <a:buChar char="•"/>
            </a:pPr>
            <a:r>
              <a:rPr lang="en-US" sz="2400" dirty="0"/>
              <a:t>Explosion, with burns to head and torso.</a:t>
            </a:r>
          </a:p>
          <a:p>
            <a:pPr lvl="1">
              <a:buFont typeface="Arial" panose="020B0604020202020204" pitchFamily="34" charset="0"/>
              <a:buChar char="•"/>
            </a:pPr>
            <a:r>
              <a:rPr lang="en-US" sz="2400" dirty="0" err="1"/>
              <a:t>Carboxyhaemoglobin</a:t>
            </a:r>
            <a:r>
              <a:rPr lang="en-US" sz="2400" dirty="0"/>
              <a:t> level greater than 10% if the patient is involved </a:t>
            </a:r>
            <a:r>
              <a:rPr lang="en-US" dirty="0"/>
              <a:t>in a fire.</a:t>
            </a:r>
          </a:p>
        </p:txBody>
      </p:sp>
    </p:spTree>
    <p:extLst>
      <p:ext uri="{BB962C8B-B14F-4D97-AF65-F5344CB8AC3E}">
        <p14:creationId xmlns:p14="http://schemas.microsoft.com/office/powerpoint/2010/main" val="261090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Mngt</a:t>
            </a:r>
            <a:r>
              <a:rPr lang="en-US" dirty="0" smtClean="0"/>
              <a:t> of inhalation injury</a:t>
            </a:r>
            <a:endParaRPr lang="en-US" dirty="0"/>
          </a:p>
        </p:txBody>
      </p:sp>
      <p:sp>
        <p:nvSpPr>
          <p:cNvPr id="3" name="Rectangle 2"/>
          <p:cNvSpPr/>
          <p:nvPr/>
        </p:nvSpPr>
        <p:spPr>
          <a:xfrm>
            <a:off x="1447800" y="1859340"/>
            <a:ext cx="5410200" cy="4524315"/>
          </a:xfrm>
          <a:prstGeom prst="rect">
            <a:avLst/>
          </a:prstGeom>
        </p:spPr>
        <p:txBody>
          <a:bodyPr wrap="square">
            <a:spAutoFit/>
          </a:bodyPr>
          <a:lstStyle/>
          <a:p>
            <a:r>
              <a:rPr lang="en-US" sz="2400" dirty="0"/>
              <a:t>Early management may require endotracheal intubation and mechanical ventilation.</a:t>
            </a:r>
          </a:p>
          <a:p>
            <a:endParaRPr lang="en-US" sz="2400" dirty="0"/>
          </a:p>
          <a:p>
            <a:r>
              <a:rPr lang="en-US" sz="2400" dirty="0"/>
              <a:t>Transfer to a burn </a:t>
            </a:r>
            <a:r>
              <a:rPr lang="en-US" sz="2400" dirty="0" err="1"/>
              <a:t>centre</a:t>
            </a:r>
            <a:r>
              <a:rPr lang="en-US" sz="2400" dirty="0"/>
              <a:t>.</a:t>
            </a:r>
          </a:p>
          <a:p>
            <a:endParaRPr lang="en-US" sz="2400" dirty="0"/>
          </a:p>
          <a:p>
            <a:r>
              <a:rPr lang="en-US" sz="2400" dirty="0"/>
              <a:t>Stridor is an indication for immediate endotracheal intubation.</a:t>
            </a:r>
          </a:p>
          <a:p>
            <a:endParaRPr lang="en-US" sz="2400" dirty="0"/>
          </a:p>
          <a:p>
            <a:r>
              <a:rPr lang="en-US" sz="2400" dirty="0"/>
              <a:t>Circumferential burns of the neck may lead to swelling of the tissues around the airway and so require early intubation</a:t>
            </a:r>
            <a:r>
              <a:rPr lang="en-US" dirty="0"/>
              <a:t>.</a:t>
            </a:r>
          </a:p>
        </p:txBody>
      </p:sp>
    </p:spTree>
    <p:extLst>
      <p:ext uri="{BB962C8B-B14F-4D97-AF65-F5344CB8AC3E}">
        <p14:creationId xmlns:p14="http://schemas.microsoft.com/office/powerpoint/2010/main" val="357973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manifestation of CO poisoning</a:t>
            </a:r>
            <a:endParaRPr lang="en-US" dirty="0"/>
          </a:p>
        </p:txBody>
      </p:sp>
      <p:sp>
        <p:nvSpPr>
          <p:cNvPr id="3" name="Content Placeholder 2"/>
          <p:cNvSpPr>
            <a:spLocks noGrp="1"/>
          </p:cNvSpPr>
          <p:nvPr>
            <p:ph idx="1"/>
          </p:nvPr>
        </p:nvSpPr>
        <p:spPr/>
        <p:txBody>
          <a:bodyPr/>
          <a:lstStyle/>
          <a:p>
            <a:r>
              <a:rPr lang="en-US" dirty="0"/>
              <a:t>headache, muscular weakness, palpitation, dizziness, </a:t>
            </a:r>
            <a:r>
              <a:rPr lang="en-US" dirty="0" smtClean="0"/>
              <a:t>and</a:t>
            </a:r>
          </a:p>
          <a:p>
            <a:r>
              <a:rPr lang="en-US" dirty="0" smtClean="0"/>
              <a:t> </a:t>
            </a:r>
            <a:r>
              <a:rPr lang="en-US" dirty="0" err="1" smtClean="0"/>
              <a:t>confusion,which</a:t>
            </a:r>
            <a:r>
              <a:rPr lang="en-US" dirty="0" smtClean="0"/>
              <a:t> </a:t>
            </a:r>
            <a:r>
              <a:rPr lang="en-US" dirty="0"/>
              <a:t>can progress rapidly to coma</a:t>
            </a:r>
            <a:r>
              <a:rPr lang="en-US" dirty="0" smtClean="0"/>
              <a:t>.</a:t>
            </a:r>
          </a:p>
          <a:p>
            <a:r>
              <a:rPr lang="en-US" dirty="0" smtClean="0"/>
              <a:t> </a:t>
            </a:r>
            <a:r>
              <a:rPr lang="en-US" dirty="0"/>
              <a:t>Skin color, which </a:t>
            </a:r>
            <a:r>
              <a:rPr lang="en-US" dirty="0" smtClean="0"/>
              <a:t>can range </a:t>
            </a:r>
            <a:r>
              <a:rPr lang="en-US" dirty="0"/>
              <a:t>from pink or cherry-red to cyanotic and pale, is not a </a:t>
            </a:r>
            <a:r>
              <a:rPr lang="en-US" dirty="0" smtClean="0"/>
              <a:t>reliable sign</a:t>
            </a:r>
            <a:r>
              <a:rPr lang="en-US" dirty="0"/>
              <a:t>.</a:t>
            </a:r>
          </a:p>
        </p:txBody>
      </p:sp>
    </p:spTree>
    <p:extLst>
      <p:ext uri="{BB962C8B-B14F-4D97-AF65-F5344CB8AC3E}">
        <p14:creationId xmlns:p14="http://schemas.microsoft.com/office/powerpoint/2010/main" val="215871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 poisoning</a:t>
            </a:r>
            <a:br>
              <a:rPr lang="en-US" dirty="0" smtClean="0"/>
            </a:br>
            <a:endParaRPr lang="en-US" dirty="0"/>
          </a:p>
        </p:txBody>
      </p:sp>
      <p:sp>
        <p:nvSpPr>
          <p:cNvPr id="3" name="Rectangle 2"/>
          <p:cNvSpPr/>
          <p:nvPr/>
        </p:nvSpPr>
        <p:spPr>
          <a:xfrm>
            <a:off x="990600" y="1582341"/>
            <a:ext cx="5867400" cy="4801314"/>
          </a:xfrm>
          <a:prstGeom prst="rect">
            <a:avLst/>
          </a:prstGeom>
        </p:spPr>
        <p:txBody>
          <a:bodyPr wrap="square">
            <a:spAutoFit/>
          </a:bodyPr>
          <a:lstStyle/>
          <a:p>
            <a:r>
              <a:rPr lang="en-US" sz="2400" dirty="0"/>
              <a:t>CO poisoning: has a much greater affinity than oxygen for hemoglobin and so displaces oxygen. Assume CO exposure in patients burned in enclosed areas.</a:t>
            </a:r>
          </a:p>
          <a:p>
            <a:r>
              <a:rPr lang="en-US" sz="2400" dirty="0"/>
              <a:t>Diagnosis of CO poisoning is made primarily from a history of exposure.</a:t>
            </a:r>
          </a:p>
          <a:p>
            <a:r>
              <a:rPr lang="en-US" sz="2400" dirty="0"/>
              <a:t>Patients with CO levels of less than 20% usually have no physical symptoms.</a:t>
            </a:r>
          </a:p>
          <a:p>
            <a:r>
              <a:rPr lang="en-US" sz="2400" dirty="0"/>
              <a:t>Higher CO levels may result in headache and nausea, confusion, coma and death.</a:t>
            </a:r>
          </a:p>
          <a:p>
            <a:r>
              <a:rPr lang="en-US" sz="2400" dirty="0"/>
              <a:t>CO dissociates very slowly but this is increased by breathing high-flow </a:t>
            </a:r>
            <a:r>
              <a:rPr lang="en-US" dirty="0"/>
              <a:t>oxygen via a non-rebreathing mask.</a:t>
            </a:r>
          </a:p>
        </p:txBody>
      </p:sp>
    </p:spTree>
    <p:extLst>
      <p:ext uri="{BB962C8B-B14F-4D97-AF65-F5344CB8AC3E}">
        <p14:creationId xmlns:p14="http://schemas.microsoft.com/office/powerpoint/2010/main" val="184349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burns</a:t>
            </a:r>
            <a:endParaRPr lang="en-US" dirty="0"/>
          </a:p>
        </p:txBody>
      </p:sp>
      <p:sp>
        <p:nvSpPr>
          <p:cNvPr id="3" name="Rectangle 2"/>
          <p:cNvSpPr/>
          <p:nvPr/>
        </p:nvSpPr>
        <p:spPr>
          <a:xfrm>
            <a:off x="1447800" y="1859340"/>
            <a:ext cx="6172200" cy="3170099"/>
          </a:xfrm>
          <a:prstGeom prst="rect">
            <a:avLst/>
          </a:prstGeom>
        </p:spPr>
        <p:txBody>
          <a:bodyPr wrap="square">
            <a:spAutoFit/>
          </a:bodyPr>
          <a:lstStyle/>
          <a:p>
            <a:r>
              <a:rPr lang="en-US" sz="2000" dirty="0"/>
              <a:t>intravenous access and fluid replacement: Large-</a:t>
            </a:r>
            <a:r>
              <a:rPr lang="en-US" sz="2000" dirty="0" err="1"/>
              <a:t>calibre</a:t>
            </a:r>
            <a:r>
              <a:rPr lang="en-US" sz="2000" dirty="0"/>
              <a:t> intravenous lines must be established immediately in a peripheral vein.</a:t>
            </a:r>
          </a:p>
          <a:p>
            <a:endParaRPr lang="en-US" sz="2000" dirty="0"/>
          </a:p>
          <a:p>
            <a:r>
              <a:rPr lang="en-US" sz="2000" dirty="0"/>
              <a:t>Any adult with burns affecting more than 15% of the body surface area or a child with more than 10% of body surface area affected requires fluid resuscitation.</a:t>
            </a:r>
          </a:p>
          <a:p>
            <a:endParaRPr lang="en-US" sz="2000" dirty="0"/>
          </a:p>
          <a:p>
            <a:r>
              <a:rPr lang="en-US" sz="2000" dirty="0"/>
              <a:t>Resuscitation fluids required in the first 24 hours from the time of injury</a:t>
            </a:r>
          </a:p>
        </p:txBody>
      </p:sp>
    </p:spTree>
    <p:extLst>
      <p:ext uri="{BB962C8B-B14F-4D97-AF65-F5344CB8AC3E}">
        <p14:creationId xmlns:p14="http://schemas.microsoft.com/office/powerpoint/2010/main" val="183152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ambulance is here, what do we have?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882" y="2286000"/>
            <a:ext cx="6015662"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32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Burns con</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268553" y="1935163"/>
            <a:ext cx="4606894"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200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Fluid </a:t>
            </a:r>
            <a:r>
              <a:rPr lang="en-US" dirty="0" err="1" smtClean="0"/>
              <a:t>calculaion</a:t>
            </a:r>
            <a:endParaRPr lang="en-US" dirty="0"/>
          </a:p>
        </p:txBody>
      </p:sp>
      <p:sp>
        <p:nvSpPr>
          <p:cNvPr id="3" name="Content Placeholder 2"/>
          <p:cNvSpPr>
            <a:spLocks noGrp="1"/>
          </p:cNvSpPr>
          <p:nvPr>
            <p:ph idx="1"/>
          </p:nvPr>
        </p:nvSpPr>
        <p:spPr/>
        <p:txBody>
          <a:bodyPr/>
          <a:lstStyle/>
          <a:p>
            <a:pPr lvl="0" fontAlgn="base">
              <a:spcAft>
                <a:spcPct val="0"/>
              </a:spcAft>
              <a:buNone/>
            </a:pPr>
            <a:r>
              <a:rPr lang="en-US" sz="2400" dirty="0">
                <a:solidFill>
                  <a:prstClr val="black"/>
                </a:solidFill>
              </a:rPr>
              <a:t> </a:t>
            </a:r>
            <a:r>
              <a:rPr lang="en-US" sz="2400" dirty="0" err="1">
                <a:solidFill>
                  <a:prstClr val="black"/>
                </a:solidFill>
              </a:rPr>
              <a:t>wt</a:t>
            </a:r>
            <a:r>
              <a:rPr lang="en-US" sz="2400" dirty="0">
                <a:solidFill>
                  <a:prstClr val="black"/>
                </a:solidFill>
              </a:rPr>
              <a:t> in kg        x        % burn       x        2 - 4cc / kg / %</a:t>
            </a:r>
          </a:p>
          <a:p>
            <a:pPr lvl="0" fontAlgn="base">
              <a:spcAft>
                <a:spcPct val="0"/>
              </a:spcAft>
              <a:buNone/>
            </a:pPr>
            <a:endParaRPr lang="en-US" sz="2400" dirty="0">
              <a:solidFill>
                <a:prstClr val="black"/>
              </a:solidFill>
            </a:endParaRPr>
          </a:p>
          <a:p>
            <a:pPr lvl="0" fontAlgn="base">
              <a:spcAft>
                <a:spcPct val="0"/>
              </a:spcAft>
              <a:buNone/>
            </a:pPr>
            <a:r>
              <a:rPr lang="en-US" sz="2400" dirty="0">
                <a:solidFill>
                  <a:prstClr val="black"/>
                </a:solidFill>
              </a:rPr>
              <a:t>100 kg  patient with 50% TBSA burn:</a:t>
            </a:r>
          </a:p>
          <a:p>
            <a:pPr lvl="0" fontAlgn="base">
              <a:spcAft>
                <a:spcPct val="0"/>
              </a:spcAft>
              <a:buNone/>
            </a:pPr>
            <a:r>
              <a:rPr lang="en-US" sz="2400" dirty="0">
                <a:solidFill>
                  <a:prstClr val="black"/>
                </a:solidFill>
              </a:rPr>
              <a:t>100   x   50   x    2  =  10,000cc = 10 liters RL</a:t>
            </a:r>
          </a:p>
          <a:p>
            <a:pPr lvl="0" fontAlgn="base">
              <a:spcAft>
                <a:spcPct val="0"/>
              </a:spcAft>
              <a:buNone/>
            </a:pPr>
            <a:endParaRPr lang="en-US" sz="2400" dirty="0">
              <a:solidFill>
                <a:prstClr val="black"/>
              </a:solidFill>
            </a:endParaRPr>
          </a:p>
          <a:p>
            <a:pPr lvl="0" fontAlgn="base">
              <a:spcAft>
                <a:spcPct val="0"/>
              </a:spcAft>
              <a:buNone/>
            </a:pPr>
            <a:r>
              <a:rPr lang="en-US" sz="2400" dirty="0">
                <a:solidFill>
                  <a:prstClr val="black"/>
                </a:solidFill>
              </a:rPr>
              <a:t>This is calculated for the first 24 hours post-burn.</a:t>
            </a:r>
          </a:p>
          <a:p>
            <a:pPr lvl="0" fontAlgn="base">
              <a:spcAft>
                <a:spcPct val="0"/>
              </a:spcAft>
              <a:buNone/>
            </a:pPr>
            <a:r>
              <a:rPr lang="en-US" sz="2400" dirty="0">
                <a:solidFill>
                  <a:prstClr val="black"/>
                </a:solidFill>
              </a:rPr>
              <a:t>Give half of this in first 8 hours. </a:t>
            </a:r>
          </a:p>
          <a:p>
            <a:pPr lvl="0" fontAlgn="base">
              <a:spcAft>
                <a:spcPct val="0"/>
              </a:spcAft>
              <a:buNone/>
            </a:pPr>
            <a:endParaRPr lang="en-US" sz="2400" dirty="0">
              <a:solidFill>
                <a:prstClr val="black"/>
              </a:solidFill>
            </a:endParaRPr>
          </a:p>
          <a:p>
            <a:pPr lvl="0" fontAlgn="base">
              <a:spcAft>
                <a:spcPct val="0"/>
              </a:spcAft>
              <a:buNone/>
            </a:pPr>
            <a:r>
              <a:rPr lang="en-US" sz="2400" dirty="0">
                <a:solidFill>
                  <a:prstClr val="black"/>
                </a:solidFill>
              </a:rPr>
              <a:t>Half of 10,000cc = 5000cc in 8 </a:t>
            </a:r>
            <a:r>
              <a:rPr lang="en-US" sz="2400" dirty="0" err="1">
                <a:solidFill>
                  <a:prstClr val="black"/>
                </a:solidFill>
              </a:rPr>
              <a:t>hrs</a:t>
            </a:r>
            <a:r>
              <a:rPr lang="en-US" sz="2400" dirty="0">
                <a:solidFill>
                  <a:prstClr val="black"/>
                </a:solidFill>
              </a:rPr>
              <a:t> = 400 cc / </a:t>
            </a:r>
            <a:r>
              <a:rPr lang="en-US" sz="2400" dirty="0" err="1">
                <a:solidFill>
                  <a:prstClr val="black"/>
                </a:solidFill>
              </a:rPr>
              <a:t>hr</a:t>
            </a:r>
            <a:r>
              <a:rPr lang="en-US" sz="2400" dirty="0">
                <a:solidFill>
                  <a:prstClr val="black"/>
                </a:solidFill>
              </a:rPr>
              <a:t> initially </a:t>
            </a:r>
            <a:endParaRPr lang="en-US" dirty="0"/>
          </a:p>
        </p:txBody>
      </p:sp>
    </p:spTree>
    <p:extLst>
      <p:ext uri="{BB962C8B-B14F-4D97-AF65-F5344CB8AC3E}">
        <p14:creationId xmlns:p14="http://schemas.microsoft.com/office/powerpoint/2010/main" val="3180665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Fluids</a:t>
            </a:r>
            <a:br>
              <a:rPr lang="en-US" dirty="0" smtClean="0"/>
            </a:br>
            <a:endParaRPr lang="en-US" dirty="0"/>
          </a:p>
        </p:txBody>
      </p:sp>
      <p:sp>
        <p:nvSpPr>
          <p:cNvPr id="3" name="Rectangle 2"/>
          <p:cNvSpPr/>
          <p:nvPr/>
        </p:nvSpPr>
        <p:spPr>
          <a:xfrm>
            <a:off x="990600" y="1600200"/>
            <a:ext cx="7010400" cy="4708981"/>
          </a:xfrm>
          <a:prstGeom prst="rect">
            <a:avLst/>
          </a:prstGeom>
        </p:spPr>
        <p:txBody>
          <a:bodyPr wrap="square">
            <a:spAutoFit/>
          </a:bodyPr>
          <a:lstStyle/>
          <a:p>
            <a:pPr lvl="2"/>
            <a:r>
              <a:rPr lang="en-US" sz="2000" dirty="0" err="1" smtClean="0"/>
              <a:t>Aduls</a:t>
            </a:r>
            <a:endParaRPr lang="en-US" sz="2000" dirty="0" smtClean="0"/>
          </a:p>
          <a:p>
            <a:pPr lvl="2"/>
            <a:r>
              <a:rPr lang="en-US" sz="2000" dirty="0" smtClean="0"/>
              <a:t>3-4 </a:t>
            </a:r>
            <a:r>
              <a:rPr lang="en-US" sz="2000" dirty="0"/>
              <a:t>ml (3 ml in superficial or partial-thickness burns, 4 ml in full-thickness burns or those with associated inhalation injury) of Hartmann's solution/kg body weight/% total body surface area.</a:t>
            </a:r>
          </a:p>
          <a:p>
            <a:pPr lvl="2"/>
            <a:r>
              <a:rPr lang="en-US" sz="2000" dirty="0"/>
              <a:t>Half of this calculated volume is given in the first eight hours and the other half is given over the following 16 hours.</a:t>
            </a:r>
          </a:p>
          <a:p>
            <a:pPr lvl="1"/>
            <a:r>
              <a:rPr lang="en-US" sz="2000" dirty="0"/>
              <a:t>Children: </a:t>
            </a:r>
          </a:p>
          <a:p>
            <a:pPr lvl="2"/>
            <a:r>
              <a:rPr lang="en-US" sz="2000" dirty="0"/>
              <a:t>Resuscitation fluid as above plus maintenance (0.45% saline with 5% dextrose) which should be titrated against nasogastric feeds or oral intake:</a:t>
            </a:r>
          </a:p>
          <a:p>
            <a:pPr lvl="2"/>
            <a:r>
              <a:rPr lang="en-US" sz="2000" dirty="0"/>
              <a:t>100 ml/kg for first 10 kg body weight plus 50 ml/kg for the next 10 kg body weight plus 20 ml/kg for each extra </a:t>
            </a:r>
            <a:r>
              <a:rPr lang="en-US" sz="2000" dirty="0" smtClean="0"/>
              <a:t>kg</a:t>
            </a:r>
            <a:endParaRPr lang="en-US" sz="2000" dirty="0"/>
          </a:p>
        </p:txBody>
      </p:sp>
    </p:spTree>
    <p:extLst>
      <p:ext uri="{BB962C8B-B14F-4D97-AF65-F5344CB8AC3E}">
        <p14:creationId xmlns:p14="http://schemas.microsoft.com/office/powerpoint/2010/main" val="121109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Management Of Burns</a:t>
            </a:r>
            <a:endParaRPr lang="en-US"/>
          </a:p>
        </p:txBody>
      </p:sp>
      <p:sp>
        <p:nvSpPr>
          <p:cNvPr id="3" name="Content Placeholder 2"/>
          <p:cNvSpPr>
            <a:spLocks noGrp="1"/>
          </p:cNvSpPr>
          <p:nvPr>
            <p:ph idx="1"/>
          </p:nvPr>
        </p:nvSpPr>
        <p:spPr/>
        <p:txBody>
          <a:bodyPr>
            <a:normAutofit fontScale="77500" lnSpcReduction="20000"/>
          </a:bodyPr>
          <a:lstStyle/>
          <a:p>
            <a:r>
              <a:rPr lang="en-US" dirty="0"/>
              <a:t>Ensure adequate analgesia: strong opiates should be used. Prevent hypothermia. </a:t>
            </a:r>
          </a:p>
          <a:p>
            <a:r>
              <a:rPr lang="en-US" dirty="0"/>
              <a:t> Prompt irrigation with running cool tap water for 20 minutes provides appropriate cooling. Very cold water should be avoided (causes vasoconstriction and worsens tissue </a:t>
            </a:r>
            <a:r>
              <a:rPr lang="en-US" dirty="0" err="1"/>
              <a:t>ischaemia</a:t>
            </a:r>
            <a:r>
              <a:rPr lang="en-US" dirty="0"/>
              <a:t> and local </a:t>
            </a:r>
            <a:r>
              <a:rPr lang="en-US" dirty="0" err="1"/>
              <a:t>oedema</a:t>
            </a:r>
            <a:r>
              <a:rPr lang="en-US" dirty="0"/>
              <a:t>). Chemical burns may need longer periods of irrigation.</a:t>
            </a:r>
          </a:p>
          <a:p>
            <a:r>
              <a:rPr lang="en-US" dirty="0"/>
              <a:t>Dressings help to relieve pain and keep the area clean but avoid circumferential wrapping, as this can cause constriction.</a:t>
            </a:r>
          </a:p>
          <a:p>
            <a:r>
              <a:rPr lang="en-US" dirty="0"/>
              <a:t>All patients with facial burns or burns in an enclosed environment should be assessed by an anesthetist for early intubation.</a:t>
            </a:r>
          </a:p>
          <a:p>
            <a:r>
              <a:rPr lang="en-US" dirty="0"/>
              <a:t>For full-thickness circumferential burns, </a:t>
            </a:r>
            <a:r>
              <a:rPr lang="en-US" dirty="0" err="1"/>
              <a:t>escharotomy</a:t>
            </a:r>
            <a:r>
              <a:rPr lang="en-US" dirty="0"/>
              <a:t> may be required to avoid respiratory distress or reduced circulation to the limbs as a result of constriction.</a:t>
            </a:r>
            <a:r>
              <a:rPr lang="en-US" baseline="30000" dirty="0"/>
              <a:t>[</a:t>
            </a:r>
            <a:r>
              <a:rPr lang="en-US" baseline="30000" dirty="0">
                <a:hlinkClick r:id="rId2"/>
              </a:rPr>
              <a:t>6</a:t>
            </a:r>
            <a:r>
              <a:rPr lang="en-US" baseline="30000" dirty="0"/>
              <a:t>]</a:t>
            </a:r>
            <a:endParaRPr lang="en-US" dirty="0"/>
          </a:p>
          <a:p>
            <a:r>
              <a:rPr lang="en-US" dirty="0"/>
              <a:t>Transfer to a burns </a:t>
            </a:r>
            <a:r>
              <a:rPr lang="en-US" dirty="0" err="1"/>
              <a:t>centre</a:t>
            </a:r>
            <a:r>
              <a:rPr lang="en-US" dirty="0"/>
              <a:t> or other appropriate care </a:t>
            </a:r>
            <a:r>
              <a:rPr lang="en-US" dirty="0" err="1"/>
              <a:t>centre</a:t>
            </a:r>
            <a:r>
              <a:rPr lang="en-US" dirty="0"/>
              <a:t> as indicated.</a:t>
            </a:r>
          </a:p>
        </p:txBody>
      </p:sp>
    </p:spTree>
    <p:extLst>
      <p:ext uri="{BB962C8B-B14F-4D97-AF65-F5344CB8AC3E}">
        <p14:creationId xmlns:p14="http://schemas.microsoft.com/office/powerpoint/2010/main" val="2235292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burns</a:t>
            </a:r>
            <a:endParaRPr lang="en-US" dirty="0"/>
          </a:p>
        </p:txBody>
      </p:sp>
      <p:sp>
        <p:nvSpPr>
          <p:cNvPr id="3" name="Content Placeholder 2"/>
          <p:cNvSpPr>
            <a:spLocks noGrp="1"/>
          </p:cNvSpPr>
          <p:nvPr>
            <p:ph idx="1"/>
          </p:nvPr>
        </p:nvSpPr>
        <p:spPr/>
        <p:txBody>
          <a:bodyPr/>
          <a:lstStyle/>
          <a:p>
            <a:pPr lvl="0" fontAlgn="base">
              <a:spcAft>
                <a:spcPct val="0"/>
              </a:spcAft>
              <a:buFont typeface="Arial" charset="0"/>
              <a:buChar char="•"/>
            </a:pPr>
            <a:r>
              <a:rPr lang="en-US" sz="2400" dirty="0">
                <a:solidFill>
                  <a:prstClr val="black"/>
                </a:solidFill>
              </a:rPr>
              <a:t>Clean entire limb with </a:t>
            </a:r>
          </a:p>
          <a:p>
            <a:pPr lvl="0" fontAlgn="base">
              <a:spcAft>
                <a:spcPct val="0"/>
              </a:spcAft>
              <a:buNone/>
            </a:pPr>
            <a:r>
              <a:rPr lang="en-US" sz="2400" dirty="0">
                <a:solidFill>
                  <a:prstClr val="black"/>
                </a:solidFill>
              </a:rPr>
              <a:t>    soap and water (also under nails).</a:t>
            </a:r>
          </a:p>
          <a:p>
            <a:pPr lvl="0" fontAlgn="base">
              <a:spcAft>
                <a:spcPct val="0"/>
              </a:spcAft>
              <a:buFont typeface="Arial" charset="0"/>
              <a:buChar char="•"/>
            </a:pPr>
            <a:r>
              <a:rPr lang="en-US" sz="2400" dirty="0">
                <a:solidFill>
                  <a:prstClr val="black"/>
                </a:solidFill>
              </a:rPr>
              <a:t>Apply antibiotic cream </a:t>
            </a:r>
          </a:p>
          <a:p>
            <a:pPr lvl="0" fontAlgn="base">
              <a:spcAft>
                <a:spcPct val="0"/>
              </a:spcAft>
              <a:buNone/>
            </a:pPr>
            <a:r>
              <a:rPr lang="en-US" sz="2400" dirty="0">
                <a:solidFill>
                  <a:prstClr val="black"/>
                </a:solidFill>
              </a:rPr>
              <a:t>    (no PO or IV antibiotic).</a:t>
            </a:r>
          </a:p>
          <a:p>
            <a:pPr lvl="0" fontAlgn="base">
              <a:spcAft>
                <a:spcPct val="0"/>
              </a:spcAft>
              <a:buFont typeface="Arial" charset="0"/>
              <a:buChar char="•"/>
            </a:pPr>
            <a:r>
              <a:rPr lang="en-US" sz="2400" dirty="0">
                <a:solidFill>
                  <a:prstClr val="black"/>
                </a:solidFill>
              </a:rPr>
              <a:t>Dress limb in position of function,                                       and elevate it.</a:t>
            </a:r>
          </a:p>
          <a:p>
            <a:pPr lvl="0" fontAlgn="base">
              <a:spcAft>
                <a:spcPct val="0"/>
              </a:spcAft>
              <a:buFont typeface="Arial" charset="0"/>
              <a:buChar char="•"/>
            </a:pPr>
            <a:r>
              <a:rPr lang="en-US" sz="2400" u="sng" dirty="0">
                <a:solidFill>
                  <a:srgbClr val="C0504D"/>
                </a:solidFill>
              </a:rPr>
              <a:t>No hurry to remove blisters</a:t>
            </a:r>
            <a:r>
              <a:rPr lang="en-US" sz="2400" dirty="0">
                <a:solidFill>
                  <a:prstClr val="black"/>
                </a:solidFill>
              </a:rPr>
              <a:t> unless infection occurs.</a:t>
            </a:r>
          </a:p>
          <a:p>
            <a:pPr lvl="0" fontAlgn="base">
              <a:spcAft>
                <a:spcPct val="0"/>
              </a:spcAft>
              <a:buFont typeface="Arial" charset="0"/>
              <a:buChar char="•"/>
            </a:pPr>
            <a:r>
              <a:rPr lang="en-US" sz="2400" dirty="0">
                <a:solidFill>
                  <a:prstClr val="black"/>
                </a:solidFill>
              </a:rPr>
              <a:t>Give pain meds as needed (PO, IM, or IV) </a:t>
            </a:r>
          </a:p>
          <a:p>
            <a:pPr lvl="0" fontAlgn="base">
              <a:spcAft>
                <a:spcPct val="0"/>
              </a:spcAft>
              <a:buFont typeface="Arial" charset="0"/>
              <a:buChar char="•"/>
            </a:pPr>
            <a:r>
              <a:rPr lang="en-US" sz="2400" dirty="0">
                <a:solidFill>
                  <a:prstClr val="black"/>
                </a:solidFill>
              </a:rPr>
              <a:t>Rinse daily in clean water; in shower is very practical.</a:t>
            </a:r>
          </a:p>
          <a:p>
            <a:pPr lvl="0" fontAlgn="base">
              <a:spcAft>
                <a:spcPct val="0"/>
              </a:spcAft>
              <a:buFont typeface="Arial" charset="0"/>
              <a:buChar char="•"/>
            </a:pPr>
            <a:r>
              <a:rPr lang="en-US" sz="2400" u="sng" dirty="0">
                <a:solidFill>
                  <a:srgbClr val="C0504D"/>
                </a:solidFill>
              </a:rPr>
              <a:t>Gently</a:t>
            </a:r>
            <a:r>
              <a:rPr lang="en-US" sz="2400" dirty="0">
                <a:solidFill>
                  <a:prstClr val="black"/>
                </a:solidFill>
              </a:rPr>
              <a:t> wipe off with clean gauze.</a:t>
            </a:r>
            <a:endParaRPr lang="en-US" dirty="0"/>
          </a:p>
        </p:txBody>
      </p:sp>
      <p:pic>
        <p:nvPicPr>
          <p:cNvPr id="4" name="Picture 12" descr="burn lady"/>
          <p:cNvPicPr>
            <a:picLocks noChangeAspect="1" noChangeArrowheads="1"/>
          </p:cNvPicPr>
          <p:nvPr/>
        </p:nvPicPr>
        <p:blipFill>
          <a:blip r:embed="rId2">
            <a:extLst>
              <a:ext uri="{28A0092B-C50C-407E-A947-70E740481C1C}">
                <a14:useLocalDpi xmlns:a14="http://schemas.microsoft.com/office/drawing/2010/main" val="0"/>
              </a:ext>
            </a:extLst>
          </a:blip>
          <a:srcRect l="22055" r="22809"/>
          <a:stretch>
            <a:fillRect/>
          </a:stretch>
        </p:blipFill>
        <p:spPr bwMode="auto">
          <a:xfrm>
            <a:off x="6477000" y="0"/>
            <a:ext cx="26670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21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Debride blister using simple instruments</a:t>
            </a:r>
          </a:p>
        </p:txBody>
      </p:sp>
      <p:pic>
        <p:nvPicPr>
          <p:cNvPr id="4" name="Picture 7" descr="deb detail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5709" y="1935163"/>
            <a:ext cx="5852582"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673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Afer</a:t>
            </a:r>
            <a:r>
              <a:rPr lang="en-US" dirty="0" smtClean="0"/>
              <a:t> </a:t>
            </a:r>
            <a:r>
              <a:rPr lang="en-US" dirty="0" err="1" smtClean="0"/>
              <a:t>debridemen</a:t>
            </a:r>
            <a:endParaRPr lang="en-US" dirty="0"/>
          </a:p>
        </p:txBody>
      </p:sp>
      <p:pic>
        <p:nvPicPr>
          <p:cNvPr id="4" name="Picture 8" descr="after deb"/>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5709" y="1935163"/>
            <a:ext cx="5852582"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934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 </a:t>
            </a:r>
            <a:r>
              <a:rPr lang="en-US" dirty="0" err="1" smtClean="0"/>
              <a:t>sulfudiazine</a:t>
            </a:r>
            <a:r>
              <a:rPr lang="en-US" dirty="0" smtClean="0"/>
              <a:t> </a:t>
            </a:r>
            <a:endParaRPr lang="en-US" dirty="0"/>
          </a:p>
        </p:txBody>
      </p:sp>
      <p:pic>
        <p:nvPicPr>
          <p:cNvPr id="4" name="Picture 8" descr="medic silvaden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5753205" cy="495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934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Dressing hands and legs</a:t>
            </a:r>
            <a:endParaRPr lang="en-US" dirty="0"/>
          </a:p>
        </p:txBody>
      </p:sp>
      <p:pic>
        <p:nvPicPr>
          <p:cNvPr id="4" name="Picture 4" descr="handpo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2762" y="3363119"/>
            <a:ext cx="303847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286000" y="2133261"/>
            <a:ext cx="4572000" cy="2591479"/>
          </a:xfrm>
          <a:prstGeom prst="rect">
            <a:avLst/>
          </a:prstGeom>
        </p:spPr>
        <p:txBody>
          <a:bodyPr>
            <a:spAutoFit/>
          </a:bodyPr>
          <a:lstStyle/>
          <a:p>
            <a:pPr marL="342900" lvl="0" indent="-342900" fontAlgn="base">
              <a:lnSpc>
                <a:spcPct val="90000"/>
              </a:lnSpc>
              <a:spcBef>
                <a:spcPct val="20000"/>
              </a:spcBef>
              <a:spcAft>
                <a:spcPct val="0"/>
              </a:spcAft>
              <a:buFont typeface="Arial" charset="0"/>
              <a:buChar char="•"/>
            </a:pPr>
            <a:r>
              <a:rPr lang="en-US" sz="2800" dirty="0">
                <a:solidFill>
                  <a:prstClr val="black"/>
                </a:solidFill>
              </a:rPr>
              <a:t>Allow use of the hands in dressings by day.</a:t>
            </a:r>
          </a:p>
          <a:p>
            <a:pPr marL="342900" lvl="0" indent="-342900" fontAlgn="base">
              <a:lnSpc>
                <a:spcPct val="90000"/>
              </a:lnSpc>
              <a:spcBef>
                <a:spcPct val="20000"/>
              </a:spcBef>
              <a:spcAft>
                <a:spcPct val="0"/>
              </a:spcAft>
              <a:buFont typeface="Arial" charset="0"/>
              <a:buChar char="•"/>
            </a:pPr>
            <a:r>
              <a:rPr lang="en-US" sz="2800" dirty="0">
                <a:solidFill>
                  <a:prstClr val="black"/>
                </a:solidFill>
              </a:rPr>
              <a:t>Splint in functional position by night.</a:t>
            </a:r>
          </a:p>
          <a:p>
            <a:pPr marL="342900" lvl="0" indent="-342900" fontAlgn="base">
              <a:lnSpc>
                <a:spcPct val="90000"/>
              </a:lnSpc>
              <a:spcBef>
                <a:spcPct val="20000"/>
              </a:spcBef>
              <a:spcAft>
                <a:spcPct val="0"/>
              </a:spcAft>
              <a:buFont typeface="Arial" charset="0"/>
              <a:buChar char="•"/>
            </a:pPr>
            <a:r>
              <a:rPr lang="en-US" sz="2800" dirty="0">
                <a:solidFill>
                  <a:prstClr val="black"/>
                </a:solidFill>
              </a:rPr>
              <a:t>Keep elevated to reduce swelling</a:t>
            </a:r>
            <a:endParaRPr lang="en-US" dirty="0"/>
          </a:p>
        </p:txBody>
      </p:sp>
    </p:spTree>
    <p:extLst>
      <p:ext uri="{BB962C8B-B14F-4D97-AF65-F5344CB8AC3E}">
        <p14:creationId xmlns:p14="http://schemas.microsoft.com/office/powerpoint/2010/main" val="2476419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poisoning</a:t>
            </a:r>
            <a:endParaRPr lang="en-US" dirty="0"/>
          </a:p>
        </p:txBody>
      </p:sp>
      <p:sp>
        <p:nvSpPr>
          <p:cNvPr id="3" name="Content Placeholder 2"/>
          <p:cNvSpPr>
            <a:spLocks noGrp="1"/>
          </p:cNvSpPr>
          <p:nvPr>
            <p:ph idx="1"/>
          </p:nvPr>
        </p:nvSpPr>
        <p:spPr/>
        <p:txBody>
          <a:bodyPr/>
          <a:lstStyle/>
          <a:p>
            <a:r>
              <a:rPr lang="en-US" dirty="0" smtClean="0"/>
              <a:t>Ask for an containers found near casual</a:t>
            </a:r>
          </a:p>
          <a:p>
            <a:r>
              <a:rPr lang="en-US" dirty="0" smtClean="0"/>
              <a:t>Milk or water is taken o dilute if It is alkaline or acidic.</a:t>
            </a:r>
            <a:r>
              <a:rPr lang="en-US" dirty="0"/>
              <a:t> However, dilution is not </a:t>
            </a:r>
            <a:r>
              <a:rPr lang="en-US" dirty="0" smtClean="0"/>
              <a:t>attempted if </a:t>
            </a:r>
            <a:r>
              <a:rPr lang="en-US" dirty="0"/>
              <a:t>the patient has acute airway edema or obstruction </a:t>
            </a:r>
            <a:r>
              <a:rPr lang="en-US" dirty="0" smtClean="0"/>
              <a:t>or if </a:t>
            </a:r>
            <a:r>
              <a:rPr lang="en-US" dirty="0"/>
              <a:t>there is clinical evidence of esophageal, gastric, or </a:t>
            </a:r>
            <a:r>
              <a:rPr lang="en-US" dirty="0" smtClean="0"/>
              <a:t>intestinal burn </a:t>
            </a:r>
            <a:r>
              <a:rPr lang="en-US" dirty="0"/>
              <a:t>or perforation.</a:t>
            </a:r>
            <a:r>
              <a:rPr lang="en-US" dirty="0" smtClean="0"/>
              <a:t> </a:t>
            </a:r>
            <a:endParaRPr lang="en-US" dirty="0"/>
          </a:p>
        </p:txBody>
      </p:sp>
    </p:spTree>
    <p:extLst>
      <p:ext uri="{BB962C8B-B14F-4D97-AF65-F5344CB8AC3E}">
        <p14:creationId xmlns:p14="http://schemas.microsoft.com/office/powerpoint/2010/main" val="158868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mtClean="0"/>
              <a:t>Initiate  the management of patients with trauma, and other emergencies.</a:t>
            </a:r>
          </a:p>
          <a:p>
            <a:endParaRPr lang="en-US" smtClean="0"/>
          </a:p>
          <a:p>
            <a:r>
              <a:rPr lang="en-GB" smtClean="0"/>
              <a:t>Participate in the management of patients with trauma, and other emergencies.</a:t>
            </a:r>
            <a:endParaRPr lang="en-US" smtClean="0"/>
          </a:p>
          <a:p>
            <a:endParaRPr lang="en-US" smtClean="0"/>
          </a:p>
          <a:p>
            <a:endParaRPr lang="en-US" dirty="0"/>
          </a:p>
        </p:txBody>
      </p:sp>
    </p:spTree>
    <p:extLst>
      <p:ext uri="{BB962C8B-B14F-4D97-AF65-F5344CB8AC3E}">
        <p14:creationId xmlns:p14="http://schemas.microsoft.com/office/powerpoint/2010/main" val="3890270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poisoning</a:t>
            </a:r>
            <a:endParaRPr lang="en-US" dirty="0"/>
          </a:p>
        </p:txBody>
      </p:sp>
      <p:sp>
        <p:nvSpPr>
          <p:cNvPr id="3" name="Rectangle 2"/>
          <p:cNvSpPr/>
          <p:nvPr/>
        </p:nvSpPr>
        <p:spPr>
          <a:xfrm>
            <a:off x="2286000" y="1248403"/>
            <a:ext cx="5486400" cy="4339650"/>
          </a:xfrm>
          <a:prstGeom prst="rect">
            <a:avLst/>
          </a:prstGeom>
        </p:spPr>
        <p:txBody>
          <a:bodyPr wrap="square">
            <a:spAutoFit/>
          </a:bodyPr>
          <a:lstStyle/>
          <a:p>
            <a:pPr>
              <a:lnSpc>
                <a:spcPct val="135000"/>
              </a:lnSpc>
              <a:buFont typeface="Wingdings" pitchFamily="2" charset="2"/>
              <a:buNone/>
            </a:pPr>
            <a:r>
              <a:rPr lang="en-US" altLang="en-US" sz="2000" b="1" u="sng" dirty="0">
                <a:solidFill>
                  <a:schemeClr val="hlink"/>
                </a:solidFill>
              </a:rPr>
              <a:t>Gastric lavage</a:t>
            </a:r>
          </a:p>
          <a:p>
            <a:pPr>
              <a:lnSpc>
                <a:spcPct val="135000"/>
              </a:lnSpc>
            </a:pPr>
            <a:r>
              <a:rPr lang="en-IE" altLang="en-US" sz="2000" dirty="0" smtClean="0"/>
              <a:t>Not in unconscious patient unless intubated (risk aspiration)</a:t>
            </a:r>
            <a:endParaRPr lang="en-US" altLang="en-US" sz="2000" dirty="0" smtClean="0"/>
          </a:p>
          <a:p>
            <a:pPr>
              <a:lnSpc>
                <a:spcPct val="135000"/>
              </a:lnSpc>
            </a:pPr>
            <a:r>
              <a:rPr lang="en-US" altLang="en-US" sz="2000" dirty="0" smtClean="0"/>
              <a:t>Flexible tube is inserted through the nose into the stomach </a:t>
            </a:r>
          </a:p>
          <a:p>
            <a:pPr>
              <a:lnSpc>
                <a:spcPct val="135000"/>
              </a:lnSpc>
            </a:pPr>
            <a:r>
              <a:rPr lang="en-US" altLang="en-US" sz="2000" dirty="0" smtClean="0"/>
              <a:t>Stomach contents are then suctioned via the tube</a:t>
            </a:r>
          </a:p>
          <a:p>
            <a:pPr>
              <a:lnSpc>
                <a:spcPct val="135000"/>
              </a:lnSpc>
            </a:pPr>
            <a:r>
              <a:rPr lang="en-US" altLang="en-US" sz="2000" dirty="0" smtClean="0"/>
              <a:t>A solution of saline is injected into the tube </a:t>
            </a:r>
          </a:p>
          <a:p>
            <a:pPr>
              <a:lnSpc>
                <a:spcPct val="135000"/>
              </a:lnSpc>
            </a:pPr>
            <a:r>
              <a:rPr lang="en-IE" altLang="en-US" sz="2000" dirty="0" smtClean="0"/>
              <a:t>Recommended </a:t>
            </a:r>
            <a:r>
              <a:rPr lang="en-IE" altLang="en-US" sz="2000" dirty="0"/>
              <a:t>for up to  4hrs in Salicylate OD</a:t>
            </a:r>
            <a:endParaRPr lang="en-US" altLang="en-US" sz="2000" dirty="0"/>
          </a:p>
          <a:p>
            <a:pPr>
              <a:buFont typeface="Wingdings" pitchFamily="2" charset="2"/>
              <a:buNone/>
            </a:pPr>
            <a:r>
              <a:rPr lang="en-US" altLang="en-US" sz="2000" dirty="0">
                <a:solidFill>
                  <a:schemeClr val="hlink"/>
                </a:solidFill>
              </a:rPr>
              <a:t> </a:t>
            </a:r>
            <a:r>
              <a:rPr lang="en-IE" altLang="en-US" sz="2000" b="1" u="sng" dirty="0">
                <a:solidFill>
                  <a:schemeClr val="hlink"/>
                </a:solidFill>
              </a:rPr>
              <a:t>Induced Vomiting</a:t>
            </a:r>
          </a:p>
          <a:p>
            <a:r>
              <a:rPr lang="en-IE" altLang="en-US" sz="2000" dirty="0"/>
              <a:t>Not routinely recommended </a:t>
            </a:r>
          </a:p>
          <a:p>
            <a:r>
              <a:rPr lang="en-IE" altLang="en-US" sz="2000" dirty="0"/>
              <a:t>Risk of aspiration</a:t>
            </a:r>
            <a:endParaRPr lang="en-US" sz="2000" dirty="0"/>
          </a:p>
        </p:txBody>
      </p:sp>
    </p:spTree>
    <p:extLst>
      <p:ext uri="{BB962C8B-B14F-4D97-AF65-F5344CB8AC3E}">
        <p14:creationId xmlns:p14="http://schemas.microsoft.com/office/powerpoint/2010/main" val="3943609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Rectangle 2"/>
          <p:cNvSpPr/>
          <p:nvPr/>
        </p:nvSpPr>
        <p:spPr>
          <a:xfrm>
            <a:off x="1295400" y="2133600"/>
            <a:ext cx="6019800" cy="4462760"/>
          </a:xfrm>
          <a:prstGeom prst="rect">
            <a:avLst/>
          </a:prstGeom>
        </p:spPr>
        <p:txBody>
          <a:bodyPr wrap="square">
            <a:spAutoFit/>
          </a:bodyPr>
          <a:lstStyle/>
          <a:p>
            <a:pPr>
              <a:buFont typeface="Wingdings" pitchFamily="2" charset="2"/>
              <a:buNone/>
            </a:pPr>
            <a:r>
              <a:rPr lang="en-US" altLang="en-US" sz="2000" b="1" u="sng" dirty="0">
                <a:solidFill>
                  <a:schemeClr val="hlink"/>
                </a:solidFill>
              </a:rPr>
              <a:t>Activated charcoal</a:t>
            </a:r>
          </a:p>
          <a:p>
            <a:r>
              <a:rPr lang="en-US" altLang="en-US" sz="2400" dirty="0" smtClean="0"/>
              <a:t>Adsorbs toxic substances or irritants, thus inhibiting GI absorption </a:t>
            </a:r>
          </a:p>
          <a:p>
            <a:r>
              <a:rPr lang="en-IE" altLang="en-US" sz="2400" dirty="0" smtClean="0"/>
              <a:t>Addition of sorbitol </a:t>
            </a:r>
            <a:r>
              <a:rPr lang="en-IE" altLang="en-US" sz="2400" dirty="0" smtClean="0">
                <a:latin typeface="Times New Roman" pitchFamily="18" charset="0"/>
                <a:cs typeface="Times New Roman" pitchFamily="18" charset="0"/>
              </a:rPr>
              <a:t>→</a:t>
            </a:r>
            <a:r>
              <a:rPr lang="en-IE" altLang="en-US" sz="2400" dirty="0" smtClean="0">
                <a:cs typeface="Times New Roman" pitchFamily="18" charset="0"/>
              </a:rPr>
              <a:t>laxative effect</a:t>
            </a:r>
          </a:p>
          <a:p>
            <a:r>
              <a:rPr lang="en-US" altLang="en-US" sz="2400" dirty="0" smtClean="0"/>
              <a:t>Oral: 25-100 g as a single dose </a:t>
            </a:r>
          </a:p>
          <a:p>
            <a:r>
              <a:rPr lang="en-US" altLang="en-US" sz="2400" dirty="0" smtClean="0"/>
              <a:t>repetitive doses useful to enhance the elimination of certain drugs (</a:t>
            </a:r>
            <a:r>
              <a:rPr lang="en-US" altLang="en-US" sz="2400" dirty="0" err="1" smtClean="0"/>
              <a:t>eg</a:t>
            </a:r>
            <a:r>
              <a:rPr lang="en-US" altLang="en-US" sz="2400" dirty="0" smtClean="0"/>
              <a:t>, theophylline, phenobarbital, carbamazepine, aspirin, sustained-release products)</a:t>
            </a:r>
          </a:p>
          <a:p>
            <a:r>
              <a:rPr lang="en-US" altLang="en-US" sz="2400" dirty="0" smtClean="0"/>
              <a:t>not effective for cyanide, mineral acids, caustic alkalis, organic solvents, iron, ethanol, methanol poisoning, lithium </a:t>
            </a:r>
            <a:endParaRPr lang="en-US" sz="2400" dirty="0"/>
          </a:p>
        </p:txBody>
      </p:sp>
    </p:spTree>
    <p:extLst>
      <p:ext uri="{BB962C8B-B14F-4D97-AF65-F5344CB8AC3E}">
        <p14:creationId xmlns:p14="http://schemas.microsoft.com/office/powerpoint/2010/main" val="3970039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buFont typeface="Wingdings" pitchFamily="2" charset="2"/>
              <a:buNone/>
            </a:pPr>
            <a:r>
              <a:rPr lang="en-IE" altLang="en-US" sz="3600" b="1" i="1" u="sng" dirty="0">
                <a:solidFill>
                  <a:schemeClr val="hlink"/>
                </a:solidFill>
              </a:rPr>
              <a:t>Renal elimination</a:t>
            </a:r>
            <a:r>
              <a:rPr lang="en-IE" altLang="en-US" sz="3600" dirty="0">
                <a:solidFill>
                  <a:schemeClr val="hlink"/>
                </a:solidFill>
              </a:rPr>
              <a:t> </a:t>
            </a:r>
            <a:endParaRPr lang="en-US" altLang="en-US" sz="3600" dirty="0">
              <a:solidFill>
                <a:schemeClr val="hlink"/>
              </a:solidFill>
            </a:endParaRPr>
          </a:p>
          <a:p>
            <a:pPr>
              <a:lnSpc>
                <a:spcPct val="90000"/>
              </a:lnSpc>
            </a:pPr>
            <a:r>
              <a:rPr lang="en-US" altLang="en-US" dirty="0"/>
              <a:t>Medication to stimulate urination or defecation may be given to try to flush the excess drug out of the body faster.</a:t>
            </a:r>
          </a:p>
          <a:p>
            <a:pPr>
              <a:lnSpc>
                <a:spcPct val="90000"/>
              </a:lnSpc>
              <a:buFont typeface="Wingdings" pitchFamily="2" charset="2"/>
              <a:buNone/>
            </a:pPr>
            <a:r>
              <a:rPr lang="en-US" altLang="en-US" sz="3600" b="1" i="1" u="sng" dirty="0">
                <a:solidFill>
                  <a:schemeClr val="hlink"/>
                </a:solidFill>
              </a:rPr>
              <a:t>Forced alkaline diuresis</a:t>
            </a:r>
          </a:p>
          <a:p>
            <a:pPr>
              <a:lnSpc>
                <a:spcPct val="90000"/>
              </a:lnSpc>
            </a:pPr>
            <a:r>
              <a:rPr lang="en-US" altLang="en-US" dirty="0"/>
              <a:t>Infusion of large amount of NS+NAHCO3</a:t>
            </a:r>
          </a:p>
          <a:p>
            <a:pPr>
              <a:lnSpc>
                <a:spcPct val="90000"/>
              </a:lnSpc>
            </a:pPr>
            <a:r>
              <a:rPr lang="en-US" altLang="en-US" dirty="0"/>
              <a:t>Used to eliminate acidic drug that mainly excreted by the kidney </a:t>
            </a:r>
            <a:r>
              <a:rPr lang="en-US" altLang="en-US" dirty="0" err="1"/>
              <a:t>eg</a:t>
            </a:r>
            <a:r>
              <a:rPr lang="en-US" altLang="en-US" dirty="0"/>
              <a:t> salicylates</a:t>
            </a:r>
          </a:p>
          <a:p>
            <a:pPr>
              <a:lnSpc>
                <a:spcPct val="90000"/>
              </a:lnSpc>
            </a:pPr>
            <a:r>
              <a:rPr lang="en-US" altLang="en-US" dirty="0"/>
              <a:t>Serious fluid and electrolytes disturbance may occur</a:t>
            </a:r>
          </a:p>
          <a:p>
            <a:pPr>
              <a:lnSpc>
                <a:spcPct val="90000"/>
              </a:lnSpc>
            </a:pPr>
            <a:r>
              <a:rPr lang="en-IE" altLang="en-US" dirty="0"/>
              <a:t>Need expert monitoring</a:t>
            </a:r>
            <a:endParaRPr lang="en-US" altLang="en-US" dirty="0"/>
          </a:p>
          <a:p>
            <a:pPr>
              <a:lnSpc>
                <a:spcPct val="90000"/>
              </a:lnSpc>
              <a:buFont typeface="Wingdings" pitchFamily="2" charset="2"/>
              <a:buNone/>
            </a:pPr>
            <a:r>
              <a:rPr lang="en-US" altLang="en-US" sz="3600" b="1" i="1" u="sng" dirty="0">
                <a:solidFill>
                  <a:schemeClr val="hlink"/>
                </a:solidFill>
              </a:rPr>
              <a:t>Hemodialysis or </a:t>
            </a:r>
            <a:r>
              <a:rPr lang="en-US" altLang="en-US" sz="3600" b="1" i="1" u="sng" dirty="0" err="1">
                <a:solidFill>
                  <a:schemeClr val="hlink"/>
                </a:solidFill>
              </a:rPr>
              <a:t>haemoperfusion</a:t>
            </a:r>
            <a:r>
              <a:rPr lang="en-US" altLang="en-US" sz="3600" dirty="0">
                <a:solidFill>
                  <a:schemeClr val="hlink"/>
                </a:solidFill>
              </a:rPr>
              <a:t>: </a:t>
            </a:r>
          </a:p>
          <a:p>
            <a:pPr>
              <a:lnSpc>
                <a:spcPct val="90000"/>
              </a:lnSpc>
            </a:pPr>
            <a:r>
              <a:rPr lang="en-IE" altLang="en-US" dirty="0"/>
              <a:t>Reserved for severe poisoning </a:t>
            </a:r>
          </a:p>
          <a:p>
            <a:pPr>
              <a:lnSpc>
                <a:spcPct val="90000"/>
              </a:lnSpc>
            </a:pPr>
            <a:r>
              <a:rPr lang="en-IE" altLang="en-US" dirty="0"/>
              <a:t>Drug should be dialyzable i.e. protein bound with low volume of distribution</a:t>
            </a:r>
            <a:endParaRPr lang="en-US" altLang="en-US" dirty="0"/>
          </a:p>
          <a:p>
            <a:pPr>
              <a:lnSpc>
                <a:spcPct val="90000"/>
              </a:lnSpc>
            </a:pPr>
            <a:r>
              <a:rPr lang="en-US" altLang="en-US" dirty="0"/>
              <a:t>may also be used temporarily or as long term if the kidneys are damaged due to the overdose.</a:t>
            </a:r>
            <a:endParaRPr lang="en-US" dirty="0"/>
          </a:p>
        </p:txBody>
      </p:sp>
    </p:spTree>
    <p:extLst>
      <p:ext uri="{BB962C8B-B14F-4D97-AF65-F5344CB8AC3E}">
        <p14:creationId xmlns:p14="http://schemas.microsoft.com/office/powerpoint/2010/main" val="2367956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Content Placeholder 2"/>
          <p:cNvSpPr>
            <a:spLocks noGrp="1"/>
          </p:cNvSpPr>
          <p:nvPr>
            <p:ph idx="1"/>
          </p:nvPr>
        </p:nvSpPr>
        <p:spPr/>
        <p:txBody>
          <a:bodyPr/>
          <a:lstStyle/>
          <a:p>
            <a:r>
              <a:rPr lang="en-US" dirty="0" smtClean="0"/>
              <a:t>Look up for poison and their anecdotes </a:t>
            </a:r>
            <a:r>
              <a:rPr lang="en-US" dirty="0"/>
              <a:t>Throughout detoxification, the patient’s vital signs, CVP, </a:t>
            </a:r>
            <a:r>
              <a:rPr lang="en-US" dirty="0" smtClean="0"/>
              <a:t>and fluid </a:t>
            </a:r>
            <a:r>
              <a:rPr lang="en-US" dirty="0"/>
              <a:t>and electrolyte balance are monitored closely. </a:t>
            </a:r>
            <a:r>
              <a:rPr lang="en-US" dirty="0" smtClean="0"/>
              <a:t>Hypotension and </a:t>
            </a:r>
            <a:r>
              <a:rPr lang="en-US" dirty="0"/>
              <a:t>cardiac dysrhythmias are possible.</a:t>
            </a:r>
            <a:endParaRPr lang="en-US" dirty="0" smtClean="0"/>
          </a:p>
          <a:p>
            <a:endParaRPr lang="en-US" dirty="0"/>
          </a:p>
        </p:txBody>
      </p:sp>
    </p:spTree>
    <p:extLst>
      <p:ext uri="{BB962C8B-B14F-4D97-AF65-F5344CB8AC3E}">
        <p14:creationId xmlns:p14="http://schemas.microsoft.com/office/powerpoint/2010/main" val="805596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Anaphylactic shock</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altLang="en-US" sz="2400" b="1" dirty="0"/>
              <a:t>Definition:</a:t>
            </a:r>
          </a:p>
          <a:p>
            <a:pPr marL="0" indent="0">
              <a:buNone/>
            </a:pPr>
            <a:r>
              <a:rPr lang="en-US" sz="2400" dirty="0"/>
              <a:t>Anaphylaxis is a serious, life-threatening allergic reaction. The most common anaphylactic reactions are to foods, insect stings, medications and latex.</a:t>
            </a:r>
          </a:p>
          <a:p>
            <a:pPr marL="0" indent="0">
              <a:lnSpc>
                <a:spcPct val="90000"/>
              </a:lnSpc>
              <a:buNone/>
            </a:pPr>
            <a:r>
              <a:rPr lang="en-US" altLang="en-US" sz="2400" b="1" dirty="0"/>
              <a:t>Signs/Symptoms:</a:t>
            </a:r>
          </a:p>
          <a:p>
            <a:pPr lvl="1">
              <a:lnSpc>
                <a:spcPct val="90000"/>
              </a:lnSpc>
              <a:buFont typeface="Arial" panose="020B0604020202020204" pitchFamily="34" charset="0"/>
              <a:buChar char="•"/>
            </a:pPr>
            <a:r>
              <a:rPr lang="en-US" altLang="en-US" sz="2400" dirty="0"/>
              <a:t>Tightness in chest or throat</a:t>
            </a:r>
          </a:p>
          <a:p>
            <a:pPr lvl="1">
              <a:lnSpc>
                <a:spcPct val="90000"/>
              </a:lnSpc>
              <a:buFont typeface="Arial" panose="020B0604020202020204" pitchFamily="34" charset="0"/>
              <a:buChar char="•"/>
            </a:pPr>
            <a:r>
              <a:rPr lang="en-US" altLang="en-US" sz="2400" dirty="0"/>
              <a:t>Wheezing (whistling sound from airway)</a:t>
            </a:r>
          </a:p>
          <a:p>
            <a:pPr lvl="1">
              <a:lnSpc>
                <a:spcPct val="90000"/>
              </a:lnSpc>
              <a:buFont typeface="Arial" panose="020B0604020202020204" pitchFamily="34" charset="0"/>
              <a:buChar char="•"/>
            </a:pPr>
            <a:r>
              <a:rPr lang="en-US" altLang="en-US" sz="2400" dirty="0" err="1"/>
              <a:t>Urticaria</a:t>
            </a:r>
            <a:r>
              <a:rPr lang="en-US" altLang="en-US" sz="2400" dirty="0"/>
              <a:t> (hives)</a:t>
            </a:r>
          </a:p>
          <a:p>
            <a:pPr lvl="1">
              <a:lnSpc>
                <a:spcPct val="90000"/>
              </a:lnSpc>
              <a:buFont typeface="Arial" panose="020B0604020202020204" pitchFamily="34" charset="0"/>
              <a:buChar char="•"/>
            </a:pPr>
            <a:r>
              <a:rPr lang="en-US" altLang="en-US" sz="2400" dirty="0"/>
              <a:t>BP down (vessels are dilating), pulse rate up (initially compensating)</a:t>
            </a:r>
          </a:p>
          <a:p>
            <a:pPr lvl="1">
              <a:lnSpc>
                <a:spcPct val="90000"/>
              </a:lnSpc>
              <a:buFont typeface="Arial" panose="020B0604020202020204" pitchFamily="34" charset="0"/>
              <a:buChar char="•"/>
            </a:pPr>
            <a:r>
              <a:rPr lang="en-US" altLang="en-US" sz="2400" dirty="0"/>
              <a:t>Swelling of face, neck, tongue, lips, hands/feet</a:t>
            </a:r>
          </a:p>
          <a:p>
            <a:pPr lvl="1">
              <a:lnSpc>
                <a:spcPct val="90000"/>
              </a:lnSpc>
              <a:buFont typeface="Arial" panose="020B0604020202020204" pitchFamily="34" charset="0"/>
              <a:buChar char="•"/>
            </a:pPr>
            <a:r>
              <a:rPr lang="en-US" altLang="en-US" sz="2400" dirty="0"/>
              <a:t>Anxiety, sense of impending doom</a:t>
            </a:r>
          </a:p>
          <a:p>
            <a:pPr lvl="1">
              <a:lnSpc>
                <a:spcPct val="90000"/>
              </a:lnSpc>
              <a:buFont typeface="Arial" panose="020B0604020202020204" pitchFamily="34" charset="0"/>
              <a:buChar char="•"/>
            </a:pPr>
            <a:r>
              <a:rPr lang="en-US" altLang="en-US" sz="2400" dirty="0"/>
              <a:t>Itchy, watery eyes</a:t>
            </a:r>
            <a:endParaRPr lang="en-US" dirty="0"/>
          </a:p>
        </p:txBody>
      </p:sp>
    </p:spTree>
    <p:extLst>
      <p:ext uri="{BB962C8B-B14F-4D97-AF65-F5344CB8AC3E}">
        <p14:creationId xmlns:p14="http://schemas.microsoft.com/office/powerpoint/2010/main" val="3345320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nSpc>
                <a:spcPct val="90000"/>
              </a:lnSpc>
              <a:buNone/>
            </a:pPr>
            <a:r>
              <a:rPr lang="en-US" altLang="en-US" sz="2800" dirty="0"/>
              <a:t>Treatment:</a:t>
            </a:r>
          </a:p>
          <a:p>
            <a:pPr lvl="1">
              <a:lnSpc>
                <a:spcPct val="90000"/>
              </a:lnSpc>
              <a:buFont typeface="Arial" panose="020B0604020202020204" pitchFamily="34" charset="0"/>
              <a:buChar char="•"/>
            </a:pPr>
            <a:r>
              <a:rPr lang="en-US" altLang="en-US" dirty="0"/>
              <a:t>Remove toxin (determine method of entry: skin, inhalation, sting)</a:t>
            </a:r>
          </a:p>
          <a:p>
            <a:pPr lvl="1">
              <a:lnSpc>
                <a:spcPct val="90000"/>
              </a:lnSpc>
              <a:buFont typeface="Arial" panose="020B0604020202020204" pitchFamily="34" charset="0"/>
              <a:buChar char="•"/>
            </a:pPr>
            <a:r>
              <a:rPr lang="en-US" altLang="en-US" dirty="0"/>
              <a:t>Epinephrine (</a:t>
            </a:r>
            <a:r>
              <a:rPr lang="en-US" altLang="en-US" dirty="0" err="1"/>
              <a:t>Epi</a:t>
            </a:r>
            <a:r>
              <a:rPr lang="en-US" altLang="en-US" dirty="0"/>
              <a:t> Pen) if necessary</a:t>
            </a:r>
          </a:p>
          <a:p>
            <a:pPr lvl="2">
              <a:lnSpc>
                <a:spcPct val="90000"/>
              </a:lnSpc>
            </a:pPr>
            <a:r>
              <a:rPr lang="en-US" altLang="en-US" sz="2800" dirty="0"/>
              <a:t>Constricts blood vessels: raises BP and pulse</a:t>
            </a:r>
          </a:p>
          <a:p>
            <a:pPr lvl="2">
              <a:lnSpc>
                <a:spcPct val="90000"/>
              </a:lnSpc>
            </a:pPr>
            <a:r>
              <a:rPr lang="en-US" altLang="en-US" sz="2800" dirty="0"/>
              <a:t>Inhibits allergic reaction, makes breathing easier</a:t>
            </a:r>
          </a:p>
          <a:p>
            <a:pPr lvl="2">
              <a:lnSpc>
                <a:spcPct val="90000"/>
              </a:lnSpc>
            </a:pPr>
            <a:r>
              <a:rPr lang="en-US" altLang="en-US" sz="2800" dirty="0" smtClean="0"/>
              <a:t>Oxygen</a:t>
            </a:r>
            <a:endParaRPr lang="en-US" altLang="en-US" dirty="0"/>
          </a:p>
          <a:p>
            <a:pPr lvl="1">
              <a:lnSpc>
                <a:spcPct val="90000"/>
              </a:lnSpc>
              <a:buFont typeface="Arial" panose="020B0604020202020204" pitchFamily="34" charset="0"/>
              <a:buChar char="•"/>
            </a:pPr>
            <a:r>
              <a:rPr lang="en-US" altLang="en-US" dirty="0"/>
              <a:t>Monitor vitals</a:t>
            </a:r>
          </a:p>
          <a:p>
            <a:pPr lvl="1">
              <a:lnSpc>
                <a:spcPct val="90000"/>
              </a:lnSpc>
              <a:buFont typeface="Arial" panose="020B0604020202020204" pitchFamily="34" charset="0"/>
              <a:buChar char="•"/>
            </a:pPr>
            <a:r>
              <a:rPr lang="en-US" altLang="en-US" dirty="0"/>
              <a:t>Monitor for shock</a:t>
            </a:r>
            <a:endParaRPr lang="en-US" dirty="0"/>
          </a:p>
        </p:txBody>
      </p:sp>
    </p:spTree>
    <p:extLst>
      <p:ext uri="{BB962C8B-B14F-4D97-AF65-F5344CB8AC3E}">
        <p14:creationId xmlns:p14="http://schemas.microsoft.com/office/powerpoint/2010/main" val="4006253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Alcohol intoxication</a:t>
            </a:r>
            <a:endParaRPr lang="en-US" dirty="0"/>
          </a:p>
        </p:txBody>
      </p:sp>
      <p:sp>
        <p:nvSpPr>
          <p:cNvPr id="3" name="Content Placeholder 2"/>
          <p:cNvSpPr>
            <a:spLocks noGrp="1"/>
          </p:cNvSpPr>
          <p:nvPr>
            <p:ph idx="1"/>
          </p:nvPr>
        </p:nvSpPr>
        <p:spPr/>
        <p:txBody>
          <a:bodyPr/>
          <a:lstStyle/>
          <a:p>
            <a:pPr marL="0" indent="0">
              <a:buNone/>
            </a:pPr>
            <a:r>
              <a:rPr lang="en-US" dirty="0" smtClean="0"/>
              <a:t>Manifestation</a:t>
            </a:r>
          </a:p>
          <a:p>
            <a:r>
              <a:rPr lang="en-US" dirty="0"/>
              <a:t>drowsiness, incoordination, slurring </a:t>
            </a:r>
            <a:r>
              <a:rPr lang="en-US" dirty="0" smtClean="0"/>
              <a:t>of speech</a:t>
            </a:r>
            <a:r>
              <a:rPr lang="en-US" dirty="0"/>
              <a:t>, sudden mood changes, aggression, belligerence, </a:t>
            </a:r>
            <a:r>
              <a:rPr lang="en-US" dirty="0" err="1" smtClean="0"/>
              <a:t>grandiosity,and</a:t>
            </a:r>
            <a:r>
              <a:rPr lang="en-US" dirty="0" smtClean="0"/>
              <a:t> </a:t>
            </a:r>
            <a:r>
              <a:rPr lang="en-US" dirty="0"/>
              <a:t>uninhibited behavior.</a:t>
            </a:r>
          </a:p>
        </p:txBody>
      </p:sp>
    </p:spTree>
    <p:extLst>
      <p:ext uri="{BB962C8B-B14F-4D97-AF65-F5344CB8AC3E}">
        <p14:creationId xmlns:p14="http://schemas.microsoft.com/office/powerpoint/2010/main" val="2848239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mngt</a:t>
            </a:r>
            <a:endParaRPr lang="en-US" dirty="0"/>
          </a:p>
        </p:txBody>
      </p:sp>
      <p:sp>
        <p:nvSpPr>
          <p:cNvPr id="3" name="Content Placeholder 2"/>
          <p:cNvSpPr>
            <a:spLocks noGrp="1"/>
          </p:cNvSpPr>
          <p:nvPr>
            <p:ph idx="1"/>
          </p:nvPr>
        </p:nvSpPr>
        <p:spPr/>
        <p:txBody>
          <a:bodyPr/>
          <a:lstStyle/>
          <a:p>
            <a:r>
              <a:rPr lang="en-US" dirty="0"/>
              <a:t>approach the </a:t>
            </a:r>
            <a:r>
              <a:rPr lang="en-US" dirty="0" smtClean="0"/>
              <a:t>patient in </a:t>
            </a:r>
            <a:r>
              <a:rPr lang="en-US" dirty="0"/>
              <a:t>a nonjudgmental manner, using a firm, consistent, </a:t>
            </a:r>
            <a:r>
              <a:rPr lang="en-US" dirty="0" err="1" smtClean="0"/>
              <a:t>accepting,and</a:t>
            </a:r>
            <a:r>
              <a:rPr lang="en-US" dirty="0" smtClean="0"/>
              <a:t> </a:t>
            </a:r>
            <a:r>
              <a:rPr lang="en-US" dirty="0"/>
              <a:t>reasonable attitude</a:t>
            </a:r>
            <a:r>
              <a:rPr lang="en-US" dirty="0" smtClean="0"/>
              <a:t>.</a:t>
            </a:r>
          </a:p>
          <a:p>
            <a:r>
              <a:rPr lang="en-US" dirty="0" err="1" smtClean="0"/>
              <a:t>Deermine</a:t>
            </a:r>
            <a:r>
              <a:rPr lang="en-US" dirty="0" smtClean="0"/>
              <a:t> sugar levels and give </a:t>
            </a:r>
            <a:r>
              <a:rPr lang="en-US" dirty="0" err="1" smtClean="0"/>
              <a:t>dexrose</a:t>
            </a:r>
            <a:r>
              <a:rPr lang="en-US" dirty="0" smtClean="0"/>
              <a:t> infusion.</a:t>
            </a:r>
          </a:p>
          <a:p>
            <a:r>
              <a:rPr lang="en-US" dirty="0" smtClean="0"/>
              <a:t>Ensure  ABC are </a:t>
            </a:r>
            <a:r>
              <a:rPr lang="en-US" dirty="0" err="1" smtClean="0"/>
              <a:t>oka</a:t>
            </a:r>
            <a:r>
              <a:rPr lang="en-US" dirty="0" smtClean="0"/>
              <a:t> and </a:t>
            </a:r>
            <a:r>
              <a:rPr lang="en-US" dirty="0" err="1" smtClean="0"/>
              <a:t>doa</a:t>
            </a:r>
            <a:r>
              <a:rPr lang="en-US" dirty="0" smtClean="0"/>
              <a:t> </a:t>
            </a:r>
            <a:r>
              <a:rPr lang="en-US" dirty="0" err="1" smtClean="0"/>
              <a:t>horough</a:t>
            </a:r>
            <a:r>
              <a:rPr lang="en-US" dirty="0" smtClean="0"/>
              <a:t> </a:t>
            </a:r>
            <a:r>
              <a:rPr lang="en-US" dirty="0" err="1" smtClean="0"/>
              <a:t>phsical</a:t>
            </a:r>
            <a:r>
              <a:rPr lang="en-US" dirty="0" smtClean="0"/>
              <a:t> exam.</a:t>
            </a:r>
          </a:p>
          <a:p>
            <a:endParaRPr lang="en-US" dirty="0"/>
          </a:p>
        </p:txBody>
      </p:sp>
    </p:spTree>
    <p:extLst>
      <p:ext uri="{BB962C8B-B14F-4D97-AF65-F5344CB8AC3E}">
        <p14:creationId xmlns:p14="http://schemas.microsoft.com/office/powerpoint/2010/main" val="1658465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Snake bite</a:t>
            </a:r>
            <a:endParaRPr lang="en-US" dirty="0"/>
          </a:p>
        </p:txBody>
      </p:sp>
      <p:sp>
        <p:nvSpPr>
          <p:cNvPr id="3" name="Content Placeholder 2"/>
          <p:cNvSpPr>
            <a:spLocks noGrp="1"/>
          </p:cNvSpPr>
          <p:nvPr>
            <p:ph idx="1"/>
          </p:nvPr>
        </p:nvSpPr>
        <p:spPr/>
        <p:txBody>
          <a:bodyPr/>
          <a:lstStyle/>
          <a:p>
            <a:r>
              <a:rPr lang="en-US" dirty="0"/>
              <a:t>having the </a:t>
            </a:r>
            <a:r>
              <a:rPr lang="en-US" dirty="0" smtClean="0"/>
              <a:t>victim lie </a:t>
            </a:r>
            <a:r>
              <a:rPr lang="en-US" dirty="0"/>
              <a:t>down, removing constrictive items such as rings, </a:t>
            </a:r>
            <a:r>
              <a:rPr lang="en-US" dirty="0" smtClean="0"/>
              <a:t>providing warmth </a:t>
            </a:r>
          </a:p>
          <a:p>
            <a:r>
              <a:rPr lang="en-US" dirty="0" smtClean="0"/>
              <a:t>cleansing </a:t>
            </a:r>
            <a:r>
              <a:rPr lang="en-US" dirty="0"/>
              <a:t>the wound, covering the wound with </a:t>
            </a:r>
            <a:r>
              <a:rPr lang="en-US" dirty="0" smtClean="0"/>
              <a:t>a light </a:t>
            </a:r>
            <a:r>
              <a:rPr lang="en-US" dirty="0"/>
              <a:t>sterile </a:t>
            </a:r>
            <a:r>
              <a:rPr lang="en-US" dirty="0" smtClean="0"/>
              <a:t>dressing</a:t>
            </a:r>
            <a:endParaRPr lang="en-US" dirty="0"/>
          </a:p>
          <a:p>
            <a:r>
              <a:rPr lang="en-US" dirty="0" smtClean="0"/>
              <a:t> </a:t>
            </a:r>
            <a:r>
              <a:rPr lang="en-US" dirty="0"/>
              <a:t>immobilizing the injured body </a:t>
            </a:r>
            <a:r>
              <a:rPr lang="en-US" dirty="0" smtClean="0"/>
              <a:t>part below </a:t>
            </a:r>
            <a:r>
              <a:rPr lang="en-US" dirty="0"/>
              <a:t>the level of the heart.</a:t>
            </a:r>
          </a:p>
        </p:txBody>
      </p:sp>
    </p:spTree>
    <p:extLst>
      <p:ext uri="{BB962C8B-B14F-4D97-AF65-F5344CB8AC3E}">
        <p14:creationId xmlns:p14="http://schemas.microsoft.com/office/powerpoint/2010/main" val="3356728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Content Placeholder 2"/>
          <p:cNvSpPr>
            <a:spLocks noGrp="1"/>
          </p:cNvSpPr>
          <p:nvPr>
            <p:ph idx="1"/>
          </p:nvPr>
        </p:nvSpPr>
        <p:spPr/>
        <p:txBody>
          <a:bodyPr/>
          <a:lstStyle/>
          <a:p>
            <a:r>
              <a:rPr lang="en-US" dirty="0"/>
              <a:t>ice, tourniquets, heparin, and corticosteroids are not used </a:t>
            </a:r>
            <a:r>
              <a:rPr lang="en-US" dirty="0" smtClean="0"/>
              <a:t>during the </a:t>
            </a:r>
            <a:r>
              <a:rPr lang="en-US" dirty="0"/>
              <a:t>acute stage. Corticosteroids are contraindicated in the </a:t>
            </a:r>
            <a:r>
              <a:rPr lang="en-US" dirty="0" smtClean="0"/>
              <a:t>first 6 </a:t>
            </a:r>
            <a:r>
              <a:rPr lang="en-US" dirty="0"/>
              <a:t>to 8 hours after the bite, because they may depress </a:t>
            </a:r>
            <a:r>
              <a:rPr lang="en-US" dirty="0" smtClean="0"/>
              <a:t>antibody production </a:t>
            </a:r>
            <a:r>
              <a:rPr lang="en-US" dirty="0"/>
              <a:t>and hinder the action of </a:t>
            </a:r>
            <a:r>
              <a:rPr lang="en-US" b="1" dirty="0" smtClean="0"/>
              <a:t>antivenin.</a:t>
            </a:r>
          </a:p>
          <a:p>
            <a:r>
              <a:rPr lang="en-US" b="1" dirty="0" smtClean="0"/>
              <a:t>P</a:t>
            </a:r>
            <a:r>
              <a:rPr lang="en-US" dirty="0" smtClean="0"/>
              <a:t>atient is observed for sometime then discharged.</a:t>
            </a:r>
            <a:endParaRPr lang="en-US" b="1" dirty="0"/>
          </a:p>
        </p:txBody>
      </p:sp>
    </p:spTree>
    <p:extLst>
      <p:ext uri="{BB962C8B-B14F-4D97-AF65-F5344CB8AC3E}">
        <p14:creationId xmlns:p14="http://schemas.microsoft.com/office/powerpoint/2010/main" val="256597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emergencies</a:t>
            </a:r>
            <a:endParaRPr lang="en-US" dirty="0"/>
          </a:p>
        </p:txBody>
      </p:sp>
      <p:sp>
        <p:nvSpPr>
          <p:cNvPr id="5" name="Rectangle 4"/>
          <p:cNvSpPr/>
          <p:nvPr/>
        </p:nvSpPr>
        <p:spPr>
          <a:xfrm>
            <a:off x="1066800" y="1720840"/>
            <a:ext cx="7848600" cy="3139321"/>
          </a:xfrm>
          <a:prstGeom prst="rect">
            <a:avLst/>
          </a:prstGeom>
        </p:spPr>
        <p:txBody>
          <a:bodyPr wrap="square">
            <a:spAutoFit/>
          </a:bodyPr>
          <a:lstStyle/>
          <a:p>
            <a:r>
              <a:rPr lang="en-US" dirty="0"/>
              <a:t>Trauma </a:t>
            </a:r>
          </a:p>
          <a:p>
            <a:endParaRPr lang="en-US" dirty="0"/>
          </a:p>
          <a:p>
            <a:r>
              <a:rPr lang="en-US" dirty="0"/>
              <a:t>Head injury</a:t>
            </a:r>
          </a:p>
          <a:p>
            <a:endParaRPr lang="en-US" dirty="0"/>
          </a:p>
          <a:p>
            <a:r>
              <a:rPr lang="en-GB" dirty="0"/>
              <a:t>Severe haemorrhage</a:t>
            </a:r>
          </a:p>
          <a:p>
            <a:endParaRPr lang="en-GB" dirty="0"/>
          </a:p>
          <a:p>
            <a:r>
              <a:rPr lang="en-GB" dirty="0"/>
              <a:t>Burns and scalds</a:t>
            </a:r>
          </a:p>
          <a:p>
            <a:endParaRPr lang="en-GB" dirty="0"/>
          </a:p>
          <a:p>
            <a:r>
              <a:rPr lang="en-GB" dirty="0"/>
              <a:t>Poisoning</a:t>
            </a:r>
          </a:p>
          <a:p>
            <a:endParaRPr lang="en-GB" dirty="0"/>
          </a:p>
          <a:p>
            <a:r>
              <a:rPr lang="en-GB" dirty="0"/>
              <a:t>Some medical emergencies like Anaphylaxis, diabetic coma, cardiac arrest</a:t>
            </a:r>
            <a:endParaRPr lang="en-US" dirty="0"/>
          </a:p>
        </p:txBody>
      </p:sp>
    </p:spTree>
    <p:extLst>
      <p:ext uri="{BB962C8B-B14F-4D97-AF65-F5344CB8AC3E}">
        <p14:creationId xmlns:p14="http://schemas.microsoft.com/office/powerpoint/2010/main" val="300878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wounds</a:t>
            </a:r>
            <a:endParaRPr lang="en-US" dirty="0"/>
          </a:p>
        </p:txBody>
      </p:sp>
      <p:sp>
        <p:nvSpPr>
          <p:cNvPr id="3" name="Content Placeholder 2"/>
          <p:cNvSpPr>
            <a:spLocks noGrp="1"/>
          </p:cNvSpPr>
          <p:nvPr>
            <p:ph idx="1"/>
          </p:nvPr>
        </p:nvSpPr>
        <p:spPr/>
        <p:txBody>
          <a:bodyPr>
            <a:normAutofit lnSpcReduction="10000"/>
          </a:bodyPr>
          <a:lstStyle/>
          <a:p>
            <a:r>
              <a:rPr lang="en-US" dirty="0" smtClean="0"/>
              <a:t>Soft tissue injuries which range from minor ears to severe crush injuries.</a:t>
            </a:r>
          </a:p>
          <a:p>
            <a:pPr marL="0" indent="0">
              <a:buNone/>
            </a:pPr>
            <a:r>
              <a:rPr lang="en-US" dirty="0" err="1" smtClean="0"/>
              <a:t>Mngt</a:t>
            </a:r>
            <a:endParaRPr lang="en-US" dirty="0" smtClean="0"/>
          </a:p>
          <a:p>
            <a:r>
              <a:rPr lang="en-US" dirty="0"/>
              <a:t>The wound is irrigated gently and copiously with sterile </a:t>
            </a:r>
            <a:r>
              <a:rPr lang="en-US" dirty="0" smtClean="0"/>
              <a:t>isotonic saline </a:t>
            </a:r>
            <a:r>
              <a:rPr lang="en-US" dirty="0"/>
              <a:t>solution to remove surface dirt</a:t>
            </a:r>
            <a:r>
              <a:rPr lang="en-US" dirty="0" smtClean="0"/>
              <a:t>.</a:t>
            </a:r>
            <a:r>
              <a:rPr lang="en-US" dirty="0"/>
              <a:t> </a:t>
            </a:r>
            <a:endParaRPr lang="en-US" dirty="0" smtClean="0"/>
          </a:p>
          <a:p>
            <a:r>
              <a:rPr lang="en-US" dirty="0" smtClean="0"/>
              <a:t>Antibacterial</a:t>
            </a:r>
            <a:r>
              <a:rPr lang="en-US" dirty="0"/>
              <a:t> </a:t>
            </a:r>
            <a:r>
              <a:rPr lang="en-US" dirty="0" smtClean="0"/>
              <a:t>agents</a:t>
            </a:r>
            <a:r>
              <a:rPr lang="en-US" dirty="0"/>
              <a:t>, such as </a:t>
            </a:r>
            <a:r>
              <a:rPr lang="en-US" dirty="0" err="1"/>
              <a:t>povidone</a:t>
            </a:r>
            <a:r>
              <a:rPr lang="en-US" dirty="0"/>
              <a:t>-iodine (</a:t>
            </a:r>
            <a:r>
              <a:rPr lang="en-US" dirty="0" err="1"/>
              <a:t>Betadine</a:t>
            </a:r>
            <a:r>
              <a:rPr lang="en-US" dirty="0"/>
              <a:t>) or </a:t>
            </a:r>
            <a:r>
              <a:rPr lang="en-US" dirty="0" smtClean="0"/>
              <a:t>hydrogen peroxide</a:t>
            </a:r>
            <a:r>
              <a:rPr lang="en-US" dirty="0"/>
              <a:t>, should not be allowed to get deep into the wound </a:t>
            </a:r>
            <a:r>
              <a:rPr lang="en-US" dirty="0" smtClean="0"/>
              <a:t>without thorough </a:t>
            </a:r>
            <a:r>
              <a:rPr lang="en-US" dirty="0"/>
              <a:t>rinsing. These agents are used only for the </a:t>
            </a:r>
            <a:r>
              <a:rPr lang="en-US" dirty="0" smtClean="0"/>
              <a:t>initial cleansing </a:t>
            </a:r>
            <a:r>
              <a:rPr lang="en-US" dirty="0"/>
              <a:t>because they injure exposed and healthy tissue, </a:t>
            </a:r>
            <a:r>
              <a:rPr lang="en-US" dirty="0" smtClean="0"/>
              <a:t>resulting in </a:t>
            </a:r>
            <a:r>
              <a:rPr lang="en-US" dirty="0"/>
              <a:t>further cell injury.</a:t>
            </a:r>
            <a:endParaRPr lang="en-US" dirty="0" smtClean="0"/>
          </a:p>
          <a:p>
            <a:endParaRPr lang="en-US" dirty="0" smtClean="0"/>
          </a:p>
          <a:p>
            <a:endParaRPr lang="en-US" dirty="0"/>
          </a:p>
        </p:txBody>
      </p:sp>
    </p:spTree>
    <p:extLst>
      <p:ext uri="{BB962C8B-B14F-4D97-AF65-F5344CB8AC3E}">
        <p14:creationId xmlns:p14="http://schemas.microsoft.com/office/powerpoint/2010/main" val="2399084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Non-adherent </a:t>
            </a:r>
            <a:r>
              <a:rPr lang="en-US" dirty="0"/>
              <a:t>dressing is </a:t>
            </a:r>
            <a:r>
              <a:rPr lang="en-US" dirty="0" smtClean="0"/>
              <a:t>commonly applied </a:t>
            </a:r>
            <a:r>
              <a:rPr lang="en-US" dirty="0"/>
              <a:t>to protect the wound</a:t>
            </a:r>
            <a:r>
              <a:rPr lang="en-US" dirty="0" smtClean="0"/>
              <a:t>.</a:t>
            </a:r>
          </a:p>
          <a:p>
            <a:r>
              <a:rPr lang="en-US" dirty="0" smtClean="0"/>
              <a:t> </a:t>
            </a:r>
            <a:r>
              <a:rPr lang="en-US" dirty="0"/>
              <a:t>Tetanus prophylaxis is administered as prescribed, based </a:t>
            </a:r>
            <a:r>
              <a:rPr lang="en-US" dirty="0" smtClean="0"/>
              <a:t>on the </a:t>
            </a:r>
            <a:r>
              <a:rPr lang="en-US" dirty="0"/>
              <a:t>condition of the wound and the patient’s </a:t>
            </a:r>
            <a:r>
              <a:rPr lang="en-US" dirty="0" smtClean="0"/>
              <a:t>immunization status</a:t>
            </a:r>
            <a:r>
              <a:rPr lang="en-US" dirty="0"/>
              <a:t>.</a:t>
            </a:r>
            <a:endParaRPr lang="en-US" dirty="0" smtClean="0"/>
          </a:p>
          <a:p>
            <a:endParaRPr lang="en-US" dirty="0"/>
          </a:p>
        </p:txBody>
      </p:sp>
    </p:spTree>
    <p:extLst>
      <p:ext uri="{BB962C8B-B14F-4D97-AF65-F5344CB8AC3E}">
        <p14:creationId xmlns:p14="http://schemas.microsoft.com/office/powerpoint/2010/main" val="4292012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fractures</a:t>
            </a:r>
            <a:endParaRPr lang="en-US" dirty="0"/>
          </a:p>
        </p:txBody>
      </p:sp>
      <p:sp>
        <p:nvSpPr>
          <p:cNvPr id="3" name="Content Placeholder 2"/>
          <p:cNvSpPr>
            <a:spLocks noGrp="1"/>
          </p:cNvSpPr>
          <p:nvPr>
            <p:ph idx="1"/>
          </p:nvPr>
        </p:nvSpPr>
        <p:spPr/>
        <p:txBody>
          <a:bodyPr>
            <a:normAutofit/>
          </a:bodyPr>
          <a:lstStyle/>
          <a:p>
            <a:r>
              <a:rPr lang="en-US" dirty="0" smtClean="0"/>
              <a:t>Partial or complete break of bone</a:t>
            </a:r>
          </a:p>
          <a:p>
            <a:pPr marL="0" indent="0">
              <a:buNone/>
            </a:pPr>
            <a:r>
              <a:rPr lang="en-US" b="1" dirty="0" smtClean="0"/>
              <a:t>Clinical manifestation</a:t>
            </a:r>
          </a:p>
          <a:p>
            <a:r>
              <a:rPr lang="en-US" dirty="0"/>
              <a:t>pain over </a:t>
            </a:r>
            <a:r>
              <a:rPr lang="en-US" dirty="0" smtClean="0"/>
              <a:t>or near </a:t>
            </a:r>
            <a:r>
              <a:rPr lang="en-US" dirty="0"/>
              <a:t>a bone, </a:t>
            </a:r>
            <a:endParaRPr lang="en-US" dirty="0" smtClean="0"/>
          </a:p>
          <a:p>
            <a:r>
              <a:rPr lang="en-US" dirty="0" smtClean="0"/>
              <a:t>swelling </a:t>
            </a:r>
            <a:r>
              <a:rPr lang="en-US" dirty="0"/>
              <a:t>(from blood, lymph, and exudate </a:t>
            </a:r>
            <a:r>
              <a:rPr lang="en-US" dirty="0" smtClean="0"/>
              <a:t>infiltrating the tissue).</a:t>
            </a:r>
            <a:endParaRPr lang="en-US" dirty="0"/>
          </a:p>
          <a:p>
            <a:r>
              <a:rPr lang="en-US" dirty="0" smtClean="0"/>
              <a:t> </a:t>
            </a:r>
            <a:r>
              <a:rPr lang="en-US" dirty="0"/>
              <a:t>ecchymosis, tenderness, and crepitation</a:t>
            </a:r>
            <a:r>
              <a:rPr lang="en-US" dirty="0" smtClean="0"/>
              <a:t>.</a:t>
            </a:r>
          </a:p>
          <a:p>
            <a:r>
              <a:rPr lang="en-US" dirty="0" smtClean="0"/>
              <a:t>Numbness and tingling</a:t>
            </a:r>
          </a:p>
          <a:p>
            <a:r>
              <a:rPr lang="en-US" dirty="0" smtClean="0"/>
              <a:t>deformity</a:t>
            </a:r>
            <a:endParaRPr lang="en-US" dirty="0"/>
          </a:p>
        </p:txBody>
      </p:sp>
    </p:spTree>
    <p:extLst>
      <p:ext uri="{BB962C8B-B14F-4D97-AF65-F5344CB8AC3E}">
        <p14:creationId xmlns:p14="http://schemas.microsoft.com/office/powerpoint/2010/main" val="1063443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lstStyle/>
          <a:p>
            <a:r>
              <a:rPr lang="en-US" dirty="0"/>
              <a:t>it is an open fracture, cover the wound with a sterile dressing and secure it with a bandage. Apply pressure around the wound to control any bleeding</a:t>
            </a:r>
            <a:r>
              <a:rPr lang="en-US" dirty="0" smtClean="0"/>
              <a:t>.</a:t>
            </a:r>
          </a:p>
          <a:p>
            <a:r>
              <a:rPr lang="en-US" dirty="0" err="1" smtClean="0"/>
              <a:t>Immobilise</a:t>
            </a:r>
            <a:r>
              <a:rPr lang="en-US" dirty="0" smtClean="0"/>
              <a:t> moving part</a:t>
            </a:r>
          </a:p>
          <a:p>
            <a:r>
              <a:rPr lang="en-US" dirty="0" smtClean="0"/>
              <a:t>Pain management</a:t>
            </a:r>
            <a:endParaRPr lang="en-US" dirty="0"/>
          </a:p>
        </p:txBody>
      </p:sp>
    </p:spTree>
    <p:extLst>
      <p:ext uri="{BB962C8B-B14F-4D97-AF65-F5344CB8AC3E}">
        <p14:creationId xmlns:p14="http://schemas.microsoft.com/office/powerpoint/2010/main" val="1653015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Airway obstruction</a:t>
            </a:r>
            <a:endParaRPr lang="en-US" dirty="0"/>
          </a:p>
        </p:txBody>
      </p:sp>
      <p:sp>
        <p:nvSpPr>
          <p:cNvPr id="3" name="Content Placeholder 2"/>
          <p:cNvSpPr>
            <a:spLocks noGrp="1"/>
          </p:cNvSpPr>
          <p:nvPr>
            <p:ph idx="1"/>
          </p:nvPr>
        </p:nvSpPr>
        <p:spPr/>
        <p:txBody>
          <a:bodyPr/>
          <a:lstStyle/>
          <a:p>
            <a:r>
              <a:rPr lang="en-US" dirty="0"/>
              <a:t>If the airway is completely obstructed, permanent brain </a:t>
            </a:r>
            <a:r>
              <a:rPr lang="en-US" dirty="0" smtClean="0"/>
              <a:t>damage or </a:t>
            </a:r>
            <a:r>
              <a:rPr lang="en-US" dirty="0"/>
              <a:t>death will occur within 3 to 5 minutes secondary to hypoxia</a:t>
            </a:r>
            <a:r>
              <a:rPr lang="en-US" dirty="0" smtClean="0"/>
              <a:t>.</a:t>
            </a:r>
          </a:p>
          <a:p>
            <a:r>
              <a:rPr lang="en-US" dirty="0"/>
              <a:t>Partial obstruction of the airway can lead to progressive </a:t>
            </a:r>
            <a:r>
              <a:rPr lang="en-US" dirty="0" err="1" smtClean="0"/>
              <a:t>hypoxia,hypercarbia</a:t>
            </a:r>
            <a:r>
              <a:rPr lang="en-US" dirty="0"/>
              <a:t>, and respiratory and cardiac arrest</a:t>
            </a:r>
            <a:r>
              <a:rPr lang="en-US" dirty="0" smtClean="0"/>
              <a:t>.</a:t>
            </a:r>
          </a:p>
          <a:p>
            <a:endParaRPr lang="en-US" dirty="0"/>
          </a:p>
        </p:txBody>
      </p:sp>
    </p:spTree>
    <p:extLst>
      <p:ext uri="{BB962C8B-B14F-4D97-AF65-F5344CB8AC3E}">
        <p14:creationId xmlns:p14="http://schemas.microsoft.com/office/powerpoint/2010/main" val="3026415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a:t>
            </a:r>
            <a:endParaRPr lang="en-US" dirty="0"/>
          </a:p>
        </p:txBody>
      </p:sp>
      <p:sp>
        <p:nvSpPr>
          <p:cNvPr id="3" name="Content Placeholder 2"/>
          <p:cNvSpPr>
            <a:spLocks noGrp="1"/>
          </p:cNvSpPr>
          <p:nvPr>
            <p:ph idx="1"/>
          </p:nvPr>
        </p:nvSpPr>
        <p:spPr/>
        <p:txBody>
          <a:bodyPr/>
          <a:lstStyle/>
          <a:p>
            <a:r>
              <a:rPr lang="en-US" dirty="0" smtClean="0"/>
              <a:t>Aspiration of </a:t>
            </a:r>
            <a:r>
              <a:rPr lang="en-US" dirty="0"/>
              <a:t>foreign </a:t>
            </a:r>
            <a:r>
              <a:rPr lang="en-US" dirty="0" smtClean="0"/>
              <a:t>bodies</a:t>
            </a:r>
          </a:p>
          <a:p>
            <a:r>
              <a:rPr lang="en-US" dirty="0" smtClean="0"/>
              <a:t> </a:t>
            </a:r>
            <a:r>
              <a:rPr lang="en-US" dirty="0"/>
              <a:t>anaphylaxis</a:t>
            </a:r>
            <a:r>
              <a:rPr lang="en-US" dirty="0" smtClean="0"/>
              <a:t>,</a:t>
            </a:r>
          </a:p>
          <a:p>
            <a:r>
              <a:rPr lang="en-US" dirty="0" smtClean="0"/>
              <a:t> </a:t>
            </a:r>
            <a:r>
              <a:rPr lang="en-US" dirty="0"/>
              <a:t>viral or bacterial infection,</a:t>
            </a:r>
          </a:p>
          <a:p>
            <a:r>
              <a:rPr lang="en-US" dirty="0"/>
              <a:t>trauma, </a:t>
            </a:r>
          </a:p>
          <a:p>
            <a:r>
              <a:rPr lang="en-US" dirty="0" smtClean="0"/>
              <a:t> </a:t>
            </a:r>
            <a:r>
              <a:rPr lang="en-US" dirty="0"/>
              <a:t>inhalation or chemical burns.</a:t>
            </a:r>
          </a:p>
        </p:txBody>
      </p:sp>
    </p:spTree>
    <p:extLst>
      <p:ext uri="{BB962C8B-B14F-4D97-AF65-F5344CB8AC3E}">
        <p14:creationId xmlns:p14="http://schemas.microsoft.com/office/powerpoint/2010/main" val="184579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a:bodyPr>
          <a:lstStyle/>
          <a:p>
            <a:r>
              <a:rPr lang="en-US" dirty="0"/>
              <a:t>choking, apprehensive appearance,</a:t>
            </a:r>
          </a:p>
          <a:p>
            <a:r>
              <a:rPr lang="en-US" dirty="0"/>
              <a:t>inspiratory and expiratory stridor, labored breathing,</a:t>
            </a:r>
          </a:p>
          <a:p>
            <a:r>
              <a:rPr lang="en-US" dirty="0"/>
              <a:t>use of accessory muscles (suprasternal and intercostal retraction),</a:t>
            </a:r>
          </a:p>
          <a:p>
            <a:r>
              <a:rPr lang="en-US" dirty="0"/>
              <a:t>flaring nostrils, increasing anxiety, restlessness, and confusion.</a:t>
            </a:r>
          </a:p>
          <a:p>
            <a:r>
              <a:rPr lang="en-US" dirty="0"/>
              <a:t>Cyanosis and loss of consciousness develop as hypoxia worsens.</a:t>
            </a:r>
          </a:p>
        </p:txBody>
      </p:sp>
    </p:spTree>
    <p:extLst>
      <p:ext uri="{BB962C8B-B14F-4D97-AF65-F5344CB8AC3E}">
        <p14:creationId xmlns:p14="http://schemas.microsoft.com/office/powerpoint/2010/main" val="62179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Content Placeholder 2"/>
          <p:cNvSpPr>
            <a:spLocks noGrp="1"/>
          </p:cNvSpPr>
          <p:nvPr>
            <p:ph idx="1"/>
          </p:nvPr>
        </p:nvSpPr>
        <p:spPr/>
        <p:txBody>
          <a:bodyPr/>
          <a:lstStyle/>
          <a:p>
            <a:r>
              <a:rPr lang="en-US" dirty="0" smtClean="0"/>
              <a:t>Cough It out</a:t>
            </a:r>
          </a:p>
          <a:p>
            <a:r>
              <a:rPr lang="en-US" dirty="0" smtClean="0"/>
              <a:t>Slap it out</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2714624"/>
            <a:ext cx="2076450" cy="2874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611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Squeeze It out(</a:t>
            </a:r>
            <a:r>
              <a:rPr lang="en-US" dirty="0" err="1" smtClean="0"/>
              <a:t>heimlich</a:t>
            </a:r>
            <a:r>
              <a:rPr lang="en-US" dirty="0" smtClean="0"/>
              <a:t> </a:t>
            </a:r>
            <a:r>
              <a:rPr lang="en-US" dirty="0" err="1" smtClean="0"/>
              <a:t>manouvre</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988" y="2714624"/>
            <a:ext cx="2614612" cy="38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490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Keep airway patent using head tilt chin lift </a:t>
            </a:r>
            <a:r>
              <a:rPr lang="en-US" dirty="0" err="1" smtClean="0"/>
              <a:t>manouvre,jaw</a:t>
            </a:r>
            <a:r>
              <a:rPr lang="en-US" dirty="0" smtClean="0"/>
              <a:t> </a:t>
            </a:r>
            <a:r>
              <a:rPr lang="en-US" dirty="0" err="1" smtClean="0"/>
              <a:t>thrust,intubation</a:t>
            </a:r>
            <a:r>
              <a:rPr lang="en-US" dirty="0" smtClean="0"/>
              <a:t> or </a:t>
            </a:r>
            <a:r>
              <a:rPr lang="en-US" dirty="0" err="1" smtClean="0"/>
              <a:t>cricothyrodotomy</a:t>
            </a:r>
            <a:r>
              <a:rPr lang="en-US" dirty="0" smtClean="0"/>
              <a:t>.</a:t>
            </a:r>
            <a:endParaRPr lang="en-US" dirty="0"/>
          </a:p>
        </p:txBody>
      </p:sp>
    </p:spTree>
    <p:extLst>
      <p:ext uri="{BB962C8B-B14F-4D97-AF65-F5344CB8AC3E}">
        <p14:creationId xmlns:p14="http://schemas.microsoft.com/office/powerpoint/2010/main" val="295889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of trauma</a:t>
            </a:r>
            <a:br>
              <a:rPr lang="en-US" dirty="0" smtClean="0"/>
            </a:br>
            <a:endParaRPr lang="en-US" dirty="0"/>
          </a:p>
        </p:txBody>
      </p:sp>
      <p:sp>
        <p:nvSpPr>
          <p:cNvPr id="3" name="Rectangle 2"/>
          <p:cNvSpPr/>
          <p:nvPr/>
        </p:nvSpPr>
        <p:spPr>
          <a:xfrm>
            <a:off x="1676400" y="1143000"/>
            <a:ext cx="5715000" cy="3108543"/>
          </a:xfrm>
          <a:prstGeom prst="rect">
            <a:avLst/>
          </a:prstGeom>
        </p:spPr>
        <p:txBody>
          <a:bodyPr wrap="square">
            <a:spAutoFit/>
          </a:bodyPr>
          <a:lstStyle/>
          <a:p>
            <a:r>
              <a:rPr lang="en-US" sz="2800" dirty="0"/>
              <a:t>The main aim of trauma care is to prevent early trauma mortality. </a:t>
            </a:r>
          </a:p>
          <a:p>
            <a:endParaRPr lang="en-US" sz="2800" dirty="0"/>
          </a:p>
          <a:p>
            <a:r>
              <a:rPr lang="en-US" sz="2800" dirty="0"/>
              <a:t>Early trauma deaths occur because of failure of oxygenation of vital organs or central nervous system injury, or </a:t>
            </a:r>
            <a:r>
              <a:rPr lang="en-US" sz="2800" dirty="0" smtClean="0"/>
              <a:t>both</a:t>
            </a:r>
            <a:endParaRPr lang="en-US" sz="2800" dirty="0"/>
          </a:p>
        </p:txBody>
      </p:sp>
    </p:spTree>
    <p:extLst>
      <p:ext uri="{BB962C8B-B14F-4D97-AF65-F5344CB8AC3E}">
        <p14:creationId xmlns:p14="http://schemas.microsoft.com/office/powerpoint/2010/main" val="2903653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Nose bleeding(epistaxis)</a:t>
            </a:r>
            <a:endParaRPr lang="en-US" dirty="0"/>
          </a:p>
        </p:txBody>
      </p:sp>
      <p:sp>
        <p:nvSpPr>
          <p:cNvPr id="3" name="Content Placeholder 2"/>
          <p:cNvSpPr>
            <a:spLocks noGrp="1"/>
          </p:cNvSpPr>
          <p:nvPr>
            <p:ph idx="1"/>
          </p:nvPr>
        </p:nvSpPr>
        <p:spPr/>
        <p:txBody>
          <a:bodyPr/>
          <a:lstStyle/>
          <a:p>
            <a:pPr marL="0" indent="0">
              <a:buNone/>
            </a:pPr>
            <a:r>
              <a:rPr lang="en-US" b="1" dirty="0" smtClean="0"/>
              <a:t>Causes</a:t>
            </a:r>
          </a:p>
          <a:p>
            <a:r>
              <a:rPr lang="en-US" dirty="0" smtClean="0"/>
              <a:t>Frequent nose blowing</a:t>
            </a:r>
          </a:p>
          <a:p>
            <a:r>
              <a:rPr lang="en-US" dirty="0" smtClean="0"/>
              <a:t>Allergic rhinitis</a:t>
            </a:r>
          </a:p>
          <a:p>
            <a:r>
              <a:rPr lang="en-US" dirty="0" err="1" smtClean="0"/>
              <a:t>Hpertension</a:t>
            </a:r>
            <a:endParaRPr lang="en-US" dirty="0" smtClean="0"/>
          </a:p>
          <a:p>
            <a:r>
              <a:rPr lang="en-US" dirty="0" smtClean="0"/>
              <a:t>Bleeding disorders </a:t>
            </a:r>
            <a:r>
              <a:rPr lang="en-US" dirty="0" err="1" smtClean="0"/>
              <a:t>e.g</a:t>
            </a:r>
            <a:r>
              <a:rPr lang="en-US" dirty="0" smtClean="0"/>
              <a:t> </a:t>
            </a:r>
            <a:r>
              <a:rPr lang="en-US" dirty="0" err="1" smtClean="0"/>
              <a:t>haemophilia</a:t>
            </a:r>
            <a:endParaRPr lang="en-US" dirty="0" smtClean="0"/>
          </a:p>
          <a:p>
            <a:r>
              <a:rPr lang="en-US" dirty="0" smtClean="0"/>
              <a:t>Low platelet count</a:t>
            </a:r>
            <a:endParaRPr lang="en-US" dirty="0"/>
          </a:p>
        </p:txBody>
      </p:sp>
    </p:spTree>
    <p:extLst>
      <p:ext uri="{BB962C8B-B14F-4D97-AF65-F5344CB8AC3E}">
        <p14:creationId xmlns:p14="http://schemas.microsoft.com/office/powerpoint/2010/main" val="929239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care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If someone is having a nose bleed, your priority is to control the bleeding and keep their airway open.</a:t>
            </a:r>
          </a:p>
          <a:p>
            <a:endParaRPr lang="en-US" dirty="0"/>
          </a:p>
          <a:p>
            <a:r>
              <a:rPr lang="en-US" dirty="0"/>
              <a:t>Get them to sit down (not lie down) as keeping the nose above the heart will reduce bleeding.</a:t>
            </a:r>
          </a:p>
          <a:p>
            <a:endParaRPr lang="en-US" dirty="0"/>
          </a:p>
          <a:p>
            <a:r>
              <a:rPr lang="en-US" dirty="0"/>
              <a:t>Get them to lean forward (not backwards), to make sure the blood drains out through their nose, rather than down their throat which could block their airway.</a:t>
            </a:r>
          </a:p>
          <a:p>
            <a:endParaRPr lang="en-US" dirty="0"/>
          </a:p>
          <a:p>
            <a:r>
              <a:rPr lang="en-US" dirty="0"/>
              <a:t>Nosebleeds what to do</a:t>
            </a:r>
          </a:p>
          <a:p>
            <a:endParaRPr lang="en-US" dirty="0"/>
          </a:p>
          <a:p>
            <a:r>
              <a:rPr lang="en-US" dirty="0"/>
              <a:t>Ask them to breathe through their mouth and pinch the soft part of the nose, taking a brief pause every ten minutes, until the bleeding stops.</a:t>
            </a:r>
          </a:p>
          <a:p>
            <a:endParaRPr lang="en-US" dirty="0"/>
          </a:p>
          <a:p>
            <a:r>
              <a:rPr lang="en-US" dirty="0"/>
              <a:t>Encourage them not to speak, swallow, cough, spit or sniff because this may break blood clots that may have started to form in the nose.</a:t>
            </a:r>
          </a:p>
        </p:txBody>
      </p:sp>
    </p:spTree>
    <p:extLst>
      <p:ext uri="{BB962C8B-B14F-4D97-AF65-F5344CB8AC3E}">
        <p14:creationId xmlns:p14="http://schemas.microsoft.com/office/powerpoint/2010/main" val="3926705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Content Placeholder 2"/>
          <p:cNvSpPr>
            <a:spLocks noGrp="1"/>
          </p:cNvSpPr>
          <p:nvPr>
            <p:ph idx="1"/>
          </p:nvPr>
        </p:nvSpPr>
        <p:spPr/>
        <p:txBody>
          <a:bodyPr/>
          <a:lstStyle/>
          <a:p>
            <a:r>
              <a:rPr lang="en-US" dirty="0" smtClean="0"/>
              <a:t>If It does not </a:t>
            </a:r>
            <a:r>
              <a:rPr lang="en-US" dirty="0" err="1" smtClean="0"/>
              <a:t>stop,you</a:t>
            </a:r>
            <a:r>
              <a:rPr lang="en-US" dirty="0" smtClean="0"/>
              <a:t> can give </a:t>
            </a:r>
            <a:r>
              <a:rPr lang="en-US" dirty="0" err="1" smtClean="0"/>
              <a:t>sylate</a:t>
            </a:r>
            <a:r>
              <a:rPr lang="en-US" dirty="0" smtClean="0"/>
              <a:t> or pack the nose with epinephrine or liquid paraffin.</a:t>
            </a:r>
            <a:endParaRPr lang="en-US" dirty="0"/>
          </a:p>
        </p:txBody>
      </p:sp>
    </p:spTree>
    <p:extLst>
      <p:ext uri="{BB962C8B-B14F-4D97-AF65-F5344CB8AC3E}">
        <p14:creationId xmlns:p14="http://schemas.microsoft.com/office/powerpoint/2010/main" val="37166469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fainting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Sudden brief loss of </a:t>
            </a:r>
            <a:r>
              <a:rPr lang="en-US" dirty="0"/>
              <a:t>consciousness. It happens because for a moment there is not enough blood flowing to the brain.</a:t>
            </a:r>
            <a:endParaRPr lang="en-US" dirty="0" smtClean="0"/>
          </a:p>
          <a:p>
            <a:pPr marL="0" indent="0">
              <a:buNone/>
            </a:pPr>
            <a:r>
              <a:rPr lang="en-US" b="1" dirty="0" smtClean="0"/>
              <a:t>Causes</a:t>
            </a:r>
          </a:p>
          <a:p>
            <a:r>
              <a:rPr lang="en-US" dirty="0" smtClean="0"/>
              <a:t>Fatigue</a:t>
            </a:r>
          </a:p>
          <a:p>
            <a:r>
              <a:rPr lang="en-US" dirty="0" smtClean="0"/>
              <a:t>Hypoglycemia</a:t>
            </a:r>
          </a:p>
          <a:p>
            <a:r>
              <a:rPr lang="en-US" dirty="0" smtClean="0"/>
              <a:t>Emotional stress</a:t>
            </a:r>
          </a:p>
          <a:p>
            <a:r>
              <a:rPr lang="en-US" dirty="0" smtClean="0"/>
              <a:t>Sanding for long</a:t>
            </a:r>
          </a:p>
          <a:p>
            <a:r>
              <a:rPr lang="en-US" dirty="0" smtClean="0"/>
              <a:t>Some meds  </a:t>
            </a:r>
            <a:r>
              <a:rPr lang="en-US" dirty="0" err="1" smtClean="0"/>
              <a:t>e.g</a:t>
            </a:r>
            <a:r>
              <a:rPr lang="en-US" dirty="0" smtClean="0"/>
              <a:t> antihypertensive</a:t>
            </a:r>
          </a:p>
          <a:p>
            <a:r>
              <a:rPr lang="en-US" dirty="0" smtClean="0"/>
              <a:t>Forceful coughing</a:t>
            </a:r>
          </a:p>
          <a:p>
            <a:endParaRPr lang="en-US" dirty="0" smtClean="0"/>
          </a:p>
          <a:p>
            <a:endParaRPr lang="en-US" dirty="0"/>
          </a:p>
        </p:txBody>
      </p:sp>
    </p:spTree>
    <p:extLst>
      <p:ext uri="{BB962C8B-B14F-4D97-AF65-F5344CB8AC3E}">
        <p14:creationId xmlns:p14="http://schemas.microsoft.com/office/powerpoint/2010/main" val="2873144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manifestation</a:t>
            </a:r>
            <a:endParaRPr lang="en-US" dirty="0"/>
          </a:p>
        </p:txBody>
      </p:sp>
      <p:sp>
        <p:nvSpPr>
          <p:cNvPr id="3" name="Content Placeholder 2"/>
          <p:cNvSpPr>
            <a:spLocks noGrp="1"/>
          </p:cNvSpPr>
          <p:nvPr>
            <p:ph idx="1"/>
          </p:nvPr>
        </p:nvSpPr>
        <p:spPr/>
        <p:txBody>
          <a:bodyPr>
            <a:normAutofit/>
          </a:bodyPr>
          <a:lstStyle/>
          <a:p>
            <a:r>
              <a:rPr lang="en-US" dirty="0"/>
              <a:t>Brief loss of responsiveness, often causing them to fall to the ground</a:t>
            </a:r>
          </a:p>
          <a:p>
            <a:r>
              <a:rPr lang="en-US" dirty="0"/>
              <a:t>A slow pulse</a:t>
            </a:r>
          </a:p>
          <a:p>
            <a:r>
              <a:rPr lang="en-US" dirty="0"/>
              <a:t>Pale cold skin and sweating</a:t>
            </a:r>
          </a:p>
          <a:p>
            <a:pPr marL="0" indent="0">
              <a:buNone/>
            </a:pPr>
            <a:r>
              <a:rPr lang="en-US" b="1" dirty="0" smtClean="0"/>
              <a:t>Management</a:t>
            </a:r>
          </a:p>
          <a:p>
            <a:r>
              <a:rPr lang="en-US" dirty="0"/>
              <a:t>Kneel down next to them and raise their legs, supporting their ankles on your shoulders to help blood flow back to the brain. Watch their face for signs that they’re recovering.</a:t>
            </a:r>
          </a:p>
        </p:txBody>
      </p:sp>
    </p:spTree>
    <p:extLst>
      <p:ext uri="{BB962C8B-B14F-4D97-AF65-F5344CB8AC3E}">
        <p14:creationId xmlns:p14="http://schemas.microsoft.com/office/powerpoint/2010/main" val="3505170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Make sure that they have plenty of fresh air – ask bystanders to move away and if you’re inside then ask someone to open a window.</a:t>
            </a:r>
          </a:p>
          <a:p>
            <a:r>
              <a:rPr lang="en-US" dirty="0" smtClean="0"/>
              <a:t> </a:t>
            </a:r>
            <a:r>
              <a:rPr lang="en-US" dirty="0"/>
              <a:t>Reassure the casualty and help them to sit up slowly.</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709988"/>
            <a:ext cx="3771900"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040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seizures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Due to an abnormal brain electrical activity</a:t>
            </a:r>
          </a:p>
          <a:p>
            <a:pPr marL="0" indent="0">
              <a:buNone/>
            </a:pPr>
            <a:r>
              <a:rPr lang="en-US" b="1" dirty="0" smtClean="0"/>
              <a:t>Causes</a:t>
            </a:r>
          </a:p>
          <a:p>
            <a:r>
              <a:rPr lang="en-US" dirty="0" smtClean="0"/>
              <a:t>Hereditary</a:t>
            </a:r>
          </a:p>
          <a:p>
            <a:r>
              <a:rPr lang="en-US" dirty="0" smtClean="0"/>
              <a:t>Head injury</a:t>
            </a:r>
          </a:p>
          <a:p>
            <a:r>
              <a:rPr lang="en-US" dirty="0" smtClean="0"/>
              <a:t>Brain tumor</a:t>
            </a:r>
          </a:p>
          <a:p>
            <a:r>
              <a:rPr lang="en-US" dirty="0" smtClean="0"/>
              <a:t>Hypoglycemia in diabetic patients</a:t>
            </a:r>
          </a:p>
          <a:p>
            <a:r>
              <a:rPr lang="en-US" dirty="0" smtClean="0"/>
              <a:t>Fever</a:t>
            </a:r>
          </a:p>
          <a:p>
            <a:r>
              <a:rPr lang="en-US" dirty="0" smtClean="0"/>
              <a:t>Infection of brain</a:t>
            </a:r>
            <a:endParaRPr lang="en-US" dirty="0"/>
          </a:p>
        </p:txBody>
      </p:sp>
    </p:spTree>
    <p:extLst>
      <p:ext uri="{BB962C8B-B14F-4D97-AF65-F5344CB8AC3E}">
        <p14:creationId xmlns:p14="http://schemas.microsoft.com/office/powerpoint/2010/main" val="19491038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a:t>
            </a:r>
            <a:r>
              <a:rPr lang="en-US" dirty="0" err="1" smtClean="0"/>
              <a:t>manifestaion</a:t>
            </a:r>
            <a:endParaRPr lang="en-US" dirty="0"/>
          </a:p>
        </p:txBody>
      </p:sp>
      <p:sp>
        <p:nvSpPr>
          <p:cNvPr id="3" name="Content Placeholder 2"/>
          <p:cNvSpPr>
            <a:spLocks noGrp="1"/>
          </p:cNvSpPr>
          <p:nvPr>
            <p:ph idx="1"/>
          </p:nvPr>
        </p:nvSpPr>
        <p:spPr/>
        <p:txBody>
          <a:bodyPr>
            <a:normAutofit/>
          </a:bodyPr>
          <a:lstStyle/>
          <a:p>
            <a:r>
              <a:rPr lang="en-US" dirty="0"/>
              <a:t>Sudden loss of responsiveness</a:t>
            </a:r>
          </a:p>
          <a:p>
            <a:r>
              <a:rPr lang="en-US" dirty="0" smtClean="0"/>
              <a:t> </a:t>
            </a:r>
            <a:r>
              <a:rPr lang="en-US" dirty="0"/>
              <a:t>Rigid body with an arching back</a:t>
            </a:r>
          </a:p>
          <a:p>
            <a:r>
              <a:rPr lang="en-US" dirty="0" smtClean="0"/>
              <a:t>Noisy </a:t>
            </a:r>
            <a:r>
              <a:rPr lang="en-US" dirty="0"/>
              <a:t>difficult breathing</a:t>
            </a:r>
          </a:p>
          <a:p>
            <a:r>
              <a:rPr lang="en-US" dirty="0" smtClean="0"/>
              <a:t> </a:t>
            </a:r>
            <a:r>
              <a:rPr lang="en-US" dirty="0"/>
              <a:t>Convulsions (jerky uncontrolled movements)</a:t>
            </a:r>
          </a:p>
          <a:p>
            <a:r>
              <a:rPr lang="en-US" dirty="0" smtClean="0"/>
              <a:t> </a:t>
            </a:r>
            <a:r>
              <a:rPr lang="en-US" dirty="0"/>
              <a:t>Loss of bladder and bowel control</a:t>
            </a:r>
          </a:p>
          <a:p>
            <a:r>
              <a:rPr lang="en-US" dirty="0" smtClean="0"/>
              <a:t> </a:t>
            </a:r>
            <a:r>
              <a:rPr lang="en-US" dirty="0"/>
              <a:t>Afterwards they may be confused, tired and fall into a deep </a:t>
            </a:r>
            <a:r>
              <a:rPr lang="en-US" dirty="0" smtClean="0"/>
              <a:t>sleep</a:t>
            </a:r>
          </a:p>
          <a:p>
            <a:pPr marL="0" indent="0">
              <a:buNone/>
            </a:pPr>
            <a:r>
              <a:rPr lang="en-US" dirty="0" smtClean="0"/>
              <a:t>NOTE.DO NOT PUT ANYTHING IN MOUTH</a:t>
            </a:r>
            <a:endParaRPr lang="en-US" dirty="0"/>
          </a:p>
        </p:txBody>
      </p:sp>
    </p:spTree>
    <p:extLst>
      <p:ext uri="{BB962C8B-B14F-4D97-AF65-F5344CB8AC3E}">
        <p14:creationId xmlns:p14="http://schemas.microsoft.com/office/powerpoint/2010/main" val="1832139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Don’t restrain or move them.</a:t>
            </a:r>
          </a:p>
          <a:p>
            <a:r>
              <a:rPr lang="en-US" dirty="0"/>
              <a:t>Protect them from hurting themselves. Clear away any potentially dangerous objects, like hot drinks or sharp objects.</a:t>
            </a:r>
          </a:p>
          <a:p>
            <a:r>
              <a:rPr lang="en-US" dirty="0"/>
              <a:t>Make a note of the time when the seizure started and how long it lasts.</a:t>
            </a:r>
          </a:p>
          <a:p>
            <a:r>
              <a:rPr lang="en-US" dirty="0"/>
              <a:t>Protect their head by placing something soft underneath it, like a towel, and loosen any clothing around their neck.</a:t>
            </a:r>
          </a:p>
          <a:p>
            <a:r>
              <a:rPr lang="en-US" dirty="0"/>
              <a:t>Once the seizure has stopped, they may fall into a deep sleep – if they do, open their airway and check their breathing.</a:t>
            </a:r>
          </a:p>
          <a:p>
            <a:r>
              <a:rPr lang="en-US" dirty="0"/>
              <a:t>If they’re breathing, put them in the recovery position.</a:t>
            </a:r>
          </a:p>
          <a:p>
            <a:endParaRPr lang="en-US" dirty="0"/>
          </a:p>
        </p:txBody>
      </p:sp>
    </p:spTree>
    <p:extLst>
      <p:ext uri="{BB962C8B-B14F-4D97-AF65-F5344CB8AC3E}">
        <p14:creationId xmlns:p14="http://schemas.microsoft.com/office/powerpoint/2010/main" val="12792117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position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8596" y="1752600"/>
            <a:ext cx="4959403" cy="391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98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prstClr val="black"/>
                </a:solidFill>
              </a:rPr>
              <a:t>Aims of the Initial Evaluation of Trauma Patients</a:t>
            </a:r>
            <a:endParaRPr lang="en-US" dirty="0"/>
          </a:p>
        </p:txBody>
      </p:sp>
      <p:sp>
        <p:nvSpPr>
          <p:cNvPr id="3" name="Rectangle 2"/>
          <p:cNvSpPr/>
          <p:nvPr/>
        </p:nvSpPr>
        <p:spPr>
          <a:xfrm>
            <a:off x="2286000" y="2413338"/>
            <a:ext cx="5029200" cy="3416320"/>
          </a:xfrm>
          <a:prstGeom prst="rect">
            <a:avLst/>
          </a:prstGeom>
        </p:spPr>
        <p:txBody>
          <a:bodyPr wrap="square">
            <a:spAutoFit/>
          </a:bodyPr>
          <a:lstStyle/>
          <a:p>
            <a:r>
              <a:rPr lang="en-US" sz="2400" dirty="0"/>
              <a:t>Stabilize the patient</a:t>
            </a:r>
          </a:p>
          <a:p>
            <a:endParaRPr lang="en-US" sz="2400" dirty="0"/>
          </a:p>
          <a:p>
            <a:r>
              <a:rPr lang="en-US" sz="2400" dirty="0"/>
              <a:t>Identify life-threatening conditions in order of risk and initiate supportive treatment</a:t>
            </a:r>
          </a:p>
          <a:p>
            <a:endParaRPr lang="en-US" sz="2400" dirty="0"/>
          </a:p>
          <a:p>
            <a:r>
              <a:rPr lang="en-US" sz="2400" dirty="0"/>
              <a:t>Organize definitive treatments or organize transfer for definitive treatments</a:t>
            </a:r>
          </a:p>
        </p:txBody>
      </p:sp>
    </p:spTree>
    <p:extLst>
      <p:ext uri="{BB962C8B-B14F-4D97-AF65-F5344CB8AC3E}">
        <p14:creationId xmlns:p14="http://schemas.microsoft.com/office/powerpoint/2010/main" val="256224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 drowning</a:t>
            </a:r>
            <a:endParaRPr lang="en-US" dirty="0"/>
          </a:p>
        </p:txBody>
      </p:sp>
      <p:sp>
        <p:nvSpPr>
          <p:cNvPr id="3" name="Content Placeholder 2"/>
          <p:cNvSpPr>
            <a:spLocks noGrp="1"/>
          </p:cNvSpPr>
          <p:nvPr>
            <p:ph idx="1"/>
          </p:nvPr>
        </p:nvSpPr>
        <p:spPr/>
        <p:txBody>
          <a:bodyPr>
            <a:normAutofit fontScale="70000" lnSpcReduction="20000"/>
          </a:bodyPr>
          <a:lstStyle/>
          <a:p>
            <a:r>
              <a:rPr lang="en-US" dirty="0"/>
              <a:t>If someone has been rescued from drowning you need to check if they’re breathing or not.</a:t>
            </a:r>
          </a:p>
          <a:p>
            <a:r>
              <a:rPr lang="en-US" dirty="0"/>
              <a:t>If they aren't breathing, then you’ll need to give </a:t>
            </a:r>
            <a:r>
              <a:rPr lang="en-US" dirty="0">
                <a:hlinkClick r:id="rId2"/>
              </a:rPr>
              <a:t>CPR (cardio pulmonary resuscitation)</a:t>
            </a:r>
            <a:r>
              <a:rPr lang="en-US" dirty="0"/>
              <a:t> straight away.</a:t>
            </a:r>
          </a:p>
          <a:p>
            <a:r>
              <a:rPr lang="en-US" b="1" dirty="0"/>
              <a:t>What you need to do - Drowning</a:t>
            </a:r>
          </a:p>
          <a:p>
            <a:r>
              <a:rPr lang="en-US" dirty="0"/>
              <a:t> As soon as the casualty has been rescued from the water, check if they’re breathing.</a:t>
            </a:r>
          </a:p>
          <a:p>
            <a:r>
              <a:rPr lang="en-US" dirty="0"/>
              <a:t> If the person is </a:t>
            </a:r>
            <a:r>
              <a:rPr lang="en-US" dirty="0">
                <a:hlinkClick r:id="rId3"/>
              </a:rPr>
              <a:t>unresponsive and not breathing</a:t>
            </a:r>
            <a:r>
              <a:rPr lang="en-US" dirty="0"/>
              <a:t>, give them five initial rescue breaths before starting CPR.</a:t>
            </a:r>
          </a:p>
          <a:p>
            <a:r>
              <a:rPr lang="en-US" dirty="0"/>
              <a:t> Once you’ve done this, start CPR: 30 chest compressions, then two rescue breaths. Keep giving CPR until help arrives, the casualty regains responsiveness, or you’re too exhausted to keep going.</a:t>
            </a:r>
          </a:p>
          <a:p>
            <a:r>
              <a:rPr lang="en-US" dirty="0"/>
              <a:t> If you’re on your own, give CPR for one minute, before you call 999 or 112 for medical help.</a:t>
            </a:r>
          </a:p>
          <a:p>
            <a:r>
              <a:rPr lang="en-US" dirty="0"/>
              <a:t> If they start breathing again at any time, treat them for </a:t>
            </a:r>
            <a:r>
              <a:rPr lang="en-US" dirty="0">
                <a:hlinkClick r:id="rId4"/>
              </a:rPr>
              <a:t>hypothermia</a:t>
            </a:r>
            <a:r>
              <a:rPr lang="en-US" dirty="0"/>
              <a:t> by covering them with warm clothes and blankets. If they recover completely, replace their wet clothes with dry ones.</a:t>
            </a:r>
          </a:p>
          <a:p>
            <a:endParaRPr lang="en-US" dirty="0"/>
          </a:p>
        </p:txBody>
      </p:sp>
    </p:spTree>
    <p:extLst>
      <p:ext uri="{BB962C8B-B14F-4D97-AF65-F5344CB8AC3E}">
        <p14:creationId xmlns:p14="http://schemas.microsoft.com/office/powerpoint/2010/main" val="400013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Prehospital</a:t>
            </a:r>
            <a:r>
              <a:rPr lang="en-US" dirty="0" smtClean="0"/>
              <a:t> phase</a:t>
            </a:r>
            <a:endParaRPr lang="en-US" dirty="0"/>
          </a:p>
        </p:txBody>
      </p:sp>
      <p:sp>
        <p:nvSpPr>
          <p:cNvPr id="3" name="Rectangle 2"/>
          <p:cNvSpPr/>
          <p:nvPr/>
        </p:nvSpPr>
        <p:spPr>
          <a:xfrm>
            <a:off x="2286000" y="1166843"/>
            <a:ext cx="4572000" cy="4524315"/>
          </a:xfrm>
          <a:prstGeom prst="rect">
            <a:avLst/>
          </a:prstGeom>
        </p:spPr>
        <p:txBody>
          <a:bodyPr>
            <a:spAutoFit/>
          </a:bodyPr>
          <a:lstStyle/>
          <a:p>
            <a:r>
              <a:rPr lang="en-US" dirty="0"/>
              <a:t>Co-ordination and communication with the receiving hospital so that the trauma team can be alerted and mobilized.</a:t>
            </a:r>
          </a:p>
          <a:p>
            <a:endParaRPr lang="en-US" dirty="0"/>
          </a:p>
          <a:p>
            <a:r>
              <a:rPr lang="en-US" dirty="0"/>
              <a:t>Airway maintenance.</a:t>
            </a:r>
          </a:p>
          <a:p>
            <a:endParaRPr lang="en-US" dirty="0"/>
          </a:p>
          <a:p>
            <a:r>
              <a:rPr lang="en-US" dirty="0"/>
              <a:t>Control of external bleeding shock</a:t>
            </a:r>
          </a:p>
          <a:p>
            <a:endParaRPr lang="en-US" dirty="0"/>
          </a:p>
          <a:p>
            <a:r>
              <a:rPr lang="en-US" dirty="0"/>
              <a:t>Keeping the patient immobilized.</a:t>
            </a:r>
          </a:p>
          <a:p>
            <a:endParaRPr lang="en-US" dirty="0"/>
          </a:p>
          <a:p>
            <a:r>
              <a:rPr lang="en-US" dirty="0"/>
              <a:t>Information gathering: time of injury; related events; patient history. Key elements are the mechanism of injury to alert the trauma team to the degree and type of injury.</a:t>
            </a:r>
          </a:p>
          <a:p>
            <a:endParaRPr lang="en-US" dirty="0"/>
          </a:p>
          <a:p>
            <a:r>
              <a:rPr lang="en-US" dirty="0"/>
              <a:t>Keeping time at the scene to a minimum.</a:t>
            </a:r>
          </a:p>
        </p:txBody>
      </p:sp>
      <p:sp>
        <p:nvSpPr>
          <p:cNvPr id="4" name="Rectangle 3"/>
          <p:cNvSpPr/>
          <p:nvPr/>
        </p:nvSpPr>
        <p:spPr>
          <a:xfrm>
            <a:off x="2286000" y="1166843"/>
            <a:ext cx="4572000" cy="4524315"/>
          </a:xfrm>
          <a:prstGeom prst="rect">
            <a:avLst/>
          </a:prstGeom>
        </p:spPr>
        <p:txBody>
          <a:bodyPr>
            <a:spAutoFit/>
          </a:bodyPr>
          <a:lstStyle/>
          <a:p>
            <a:r>
              <a:rPr lang="en-US" dirty="0"/>
              <a:t>Co-ordination and communication with the receiving hospital so that the trauma team can be alerted and mobilized.</a:t>
            </a:r>
          </a:p>
          <a:p>
            <a:endParaRPr lang="en-US" dirty="0"/>
          </a:p>
          <a:p>
            <a:r>
              <a:rPr lang="en-US" dirty="0"/>
              <a:t>Airway maintenance.</a:t>
            </a:r>
          </a:p>
          <a:p>
            <a:endParaRPr lang="en-US" dirty="0"/>
          </a:p>
          <a:p>
            <a:r>
              <a:rPr lang="en-US" dirty="0"/>
              <a:t>Control of external bleeding shock</a:t>
            </a:r>
          </a:p>
          <a:p>
            <a:endParaRPr lang="en-US" dirty="0"/>
          </a:p>
          <a:p>
            <a:r>
              <a:rPr lang="en-US" dirty="0"/>
              <a:t>Keeping the patient immobilized.</a:t>
            </a:r>
          </a:p>
          <a:p>
            <a:endParaRPr lang="en-US" dirty="0"/>
          </a:p>
          <a:p>
            <a:r>
              <a:rPr lang="en-US" dirty="0"/>
              <a:t>Information gathering: time of injury; related events; patient history. Key elements are the mechanism of injury to alert the trauma team to the degree and type of injury.</a:t>
            </a:r>
          </a:p>
          <a:p>
            <a:endParaRPr lang="en-US" dirty="0"/>
          </a:p>
          <a:p>
            <a:r>
              <a:rPr lang="en-US" dirty="0"/>
              <a:t>Keeping time at the scene to a minimum.</a:t>
            </a:r>
          </a:p>
        </p:txBody>
      </p:sp>
    </p:spTree>
    <p:extLst>
      <p:ext uri="{BB962C8B-B14F-4D97-AF65-F5344CB8AC3E}">
        <p14:creationId xmlns:p14="http://schemas.microsoft.com/office/powerpoint/2010/main" val="230899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Hospital phase</a:t>
            </a:r>
            <a:br>
              <a:rPr lang="en-US" dirty="0" smtClean="0"/>
            </a:br>
            <a:endParaRPr lang="en-US" dirty="0"/>
          </a:p>
        </p:txBody>
      </p:sp>
      <p:sp>
        <p:nvSpPr>
          <p:cNvPr id="3" name="Rectangle 2"/>
          <p:cNvSpPr/>
          <p:nvPr/>
        </p:nvSpPr>
        <p:spPr>
          <a:xfrm>
            <a:off x="2286000" y="1305342"/>
            <a:ext cx="5638800" cy="4401205"/>
          </a:xfrm>
          <a:prstGeom prst="rect">
            <a:avLst/>
          </a:prstGeom>
        </p:spPr>
        <p:txBody>
          <a:bodyPr wrap="square">
            <a:spAutoFit/>
          </a:bodyPr>
          <a:lstStyle/>
          <a:p>
            <a:r>
              <a:rPr lang="en-US" sz="2000" dirty="0"/>
              <a:t>Preparation of a resuscitation area.</a:t>
            </a:r>
          </a:p>
          <a:p>
            <a:endParaRPr lang="en-US" sz="2000" dirty="0"/>
          </a:p>
          <a:p>
            <a:r>
              <a:rPr lang="en-US" sz="2000" dirty="0"/>
              <a:t>Airway equipment - laryngoscopes, etc. (accessible, tested).</a:t>
            </a:r>
          </a:p>
          <a:p>
            <a:endParaRPr lang="en-US" sz="2000" dirty="0"/>
          </a:p>
          <a:p>
            <a:r>
              <a:rPr lang="en-US" sz="2000" dirty="0"/>
              <a:t>Intravenous (IV) fluids (warming equipment, etc.).</a:t>
            </a:r>
          </a:p>
          <a:p>
            <a:endParaRPr lang="en-US" sz="2000" dirty="0"/>
          </a:p>
          <a:p>
            <a:r>
              <a:rPr lang="en-US" sz="2000" dirty="0"/>
              <a:t>Immediately available monitoring equipment.</a:t>
            </a:r>
          </a:p>
          <a:p>
            <a:endParaRPr lang="en-US" sz="2000" dirty="0"/>
          </a:p>
          <a:p>
            <a:r>
              <a:rPr lang="en-US" sz="2000" dirty="0"/>
              <a:t>Methods of summoning extra medical help.</a:t>
            </a:r>
          </a:p>
          <a:p>
            <a:endParaRPr lang="en-US" sz="2000" dirty="0"/>
          </a:p>
          <a:p>
            <a:r>
              <a:rPr lang="en-US" sz="2000" dirty="0"/>
              <a:t>Prompt laboratory and radiology backup.</a:t>
            </a:r>
          </a:p>
          <a:p>
            <a:endParaRPr lang="en-US" sz="2000" dirty="0"/>
          </a:p>
          <a:p>
            <a:r>
              <a:rPr lang="en-US" sz="2000" dirty="0"/>
              <a:t>Transfer arrangements with trauma center.</a:t>
            </a:r>
          </a:p>
        </p:txBody>
      </p:sp>
    </p:spTree>
    <p:extLst>
      <p:ext uri="{BB962C8B-B14F-4D97-AF65-F5344CB8AC3E}">
        <p14:creationId xmlns:p14="http://schemas.microsoft.com/office/powerpoint/2010/main" val="167193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haemorrhage</a:t>
            </a:r>
            <a:endParaRPr lang="en-US" dirty="0"/>
          </a:p>
        </p:txBody>
      </p:sp>
      <p:sp>
        <p:nvSpPr>
          <p:cNvPr id="3" name="Rectangle 2"/>
          <p:cNvSpPr/>
          <p:nvPr/>
        </p:nvSpPr>
        <p:spPr>
          <a:xfrm>
            <a:off x="2286000" y="1720840"/>
            <a:ext cx="4572000" cy="4093428"/>
          </a:xfrm>
          <a:prstGeom prst="rect">
            <a:avLst/>
          </a:prstGeom>
        </p:spPr>
        <p:txBody>
          <a:bodyPr>
            <a:spAutoFit/>
          </a:bodyPr>
          <a:lstStyle/>
          <a:p>
            <a:r>
              <a:rPr lang="en-US" sz="2000" dirty="0"/>
              <a:t>Assess pulse, capillary return and state of neck veins</a:t>
            </a:r>
          </a:p>
          <a:p>
            <a:r>
              <a:rPr lang="en-US" sz="2000" dirty="0"/>
              <a:t>Identify exsanguinating hemorrhage and apply direct pressure</a:t>
            </a:r>
          </a:p>
          <a:p>
            <a:r>
              <a:rPr lang="en-US" sz="2000" dirty="0"/>
              <a:t>Place two large caliber intravenous cannulas</a:t>
            </a:r>
          </a:p>
          <a:p>
            <a:r>
              <a:rPr lang="en-US" sz="2000" dirty="0"/>
              <a:t>Take venous blood for FBC, U+Es, and Cross match</a:t>
            </a:r>
          </a:p>
          <a:p>
            <a:r>
              <a:rPr lang="en-US" sz="2000" dirty="0"/>
              <a:t>Take sample for arterial blood gasses</a:t>
            </a:r>
          </a:p>
          <a:p>
            <a:r>
              <a:rPr lang="en-US" sz="2000" dirty="0"/>
              <a:t>Give intravenous fluids  </a:t>
            </a:r>
          </a:p>
          <a:p>
            <a:r>
              <a:rPr lang="en-US" sz="2000" dirty="0"/>
              <a:t>Crystalloid or colloid in adequate volume</a:t>
            </a:r>
          </a:p>
          <a:p>
            <a:r>
              <a:rPr lang="en-US" sz="2000" dirty="0"/>
              <a:t>Attach patient to ECG monitor</a:t>
            </a:r>
          </a:p>
          <a:p>
            <a:r>
              <a:rPr lang="en-US" sz="2000" dirty="0"/>
              <a:t>Insert urinary </a:t>
            </a:r>
            <a:r>
              <a:rPr lang="en-US" dirty="0"/>
              <a:t>catheter</a:t>
            </a:r>
          </a:p>
        </p:txBody>
      </p:sp>
    </p:spTree>
    <p:extLst>
      <p:ext uri="{BB962C8B-B14F-4D97-AF65-F5344CB8AC3E}">
        <p14:creationId xmlns:p14="http://schemas.microsoft.com/office/powerpoint/2010/main" val="522786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1183</TotalTime>
  <Words>2687</Words>
  <Application>Microsoft Office PowerPoint</Application>
  <PresentationFormat>On-screen Show (4:3)</PresentationFormat>
  <Paragraphs>376</Paragraphs>
  <Slides>60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ＭＳ Ｐゴシック</vt:lpstr>
      <vt:lpstr>Arial</vt:lpstr>
      <vt:lpstr>Calibri</vt:lpstr>
      <vt:lpstr>Constantia</vt:lpstr>
      <vt:lpstr>Times New Roman</vt:lpstr>
      <vt:lpstr>Wingdings</vt:lpstr>
      <vt:lpstr>Wingdings 2</vt:lpstr>
      <vt:lpstr>Flow</vt:lpstr>
      <vt:lpstr>trauma and emergency</vt:lpstr>
      <vt:lpstr>the ambulance is here, what do we have?</vt:lpstr>
      <vt:lpstr>objectives</vt:lpstr>
      <vt:lpstr>types of emergencies</vt:lpstr>
      <vt:lpstr>Management of trauma </vt:lpstr>
      <vt:lpstr>Aims of the Initial Evaluation of Trauma Patients</vt:lpstr>
      <vt:lpstr>Prehospital phase</vt:lpstr>
      <vt:lpstr>Hospital phase </vt:lpstr>
      <vt:lpstr>haemorrhage</vt:lpstr>
      <vt:lpstr>Management of head injuries </vt:lpstr>
      <vt:lpstr>Nursing assessment</vt:lpstr>
      <vt:lpstr>gcs</vt:lpstr>
      <vt:lpstr>Gcs cont</vt:lpstr>
      <vt:lpstr>mngt</vt:lpstr>
      <vt:lpstr>Clinical indication of inhalation injury</vt:lpstr>
      <vt:lpstr>Mngt of inhalation injury</vt:lpstr>
      <vt:lpstr>Clinical manifestation of CO poisoning</vt:lpstr>
      <vt:lpstr>CO poisoning </vt:lpstr>
      <vt:lpstr>burns</vt:lpstr>
      <vt:lpstr>Burns con</vt:lpstr>
      <vt:lpstr>Fluid calculaion</vt:lpstr>
      <vt:lpstr>Fluids </vt:lpstr>
      <vt:lpstr>Management Of Burns</vt:lpstr>
      <vt:lpstr>Small burns</vt:lpstr>
      <vt:lpstr>Debride blister using simple instruments</vt:lpstr>
      <vt:lpstr>Afer debridemen</vt:lpstr>
      <vt:lpstr>Silver sulfudiazine </vt:lpstr>
      <vt:lpstr>Dressing hands and legs</vt:lpstr>
      <vt:lpstr>poisoning</vt:lpstr>
      <vt:lpstr>poisoning</vt:lpstr>
      <vt:lpstr>con</vt:lpstr>
      <vt:lpstr>con</vt:lpstr>
      <vt:lpstr>con</vt:lpstr>
      <vt:lpstr>Anaphylactic shock</vt:lpstr>
      <vt:lpstr>PowerPoint Presentation</vt:lpstr>
      <vt:lpstr>Alcohol intoxication</vt:lpstr>
      <vt:lpstr>mngt</vt:lpstr>
      <vt:lpstr>Snake bite</vt:lpstr>
      <vt:lpstr>con</vt:lpstr>
      <vt:lpstr>wounds</vt:lpstr>
      <vt:lpstr>PowerPoint Presentation</vt:lpstr>
      <vt:lpstr>fractures</vt:lpstr>
      <vt:lpstr>management</vt:lpstr>
      <vt:lpstr>Airway obstruction</vt:lpstr>
      <vt:lpstr>causes</vt:lpstr>
      <vt:lpstr>Clinical manifestation</vt:lpstr>
      <vt:lpstr>con</vt:lpstr>
      <vt:lpstr>PowerPoint Presentation</vt:lpstr>
      <vt:lpstr>PowerPoint Presentation</vt:lpstr>
      <vt:lpstr>Nose bleeding(epistaxis)</vt:lpstr>
      <vt:lpstr>Emergency care</vt:lpstr>
      <vt:lpstr>con</vt:lpstr>
      <vt:lpstr>fainting</vt:lpstr>
      <vt:lpstr>manifestation</vt:lpstr>
      <vt:lpstr>PowerPoint Presentation</vt:lpstr>
      <vt:lpstr>seizures</vt:lpstr>
      <vt:lpstr>Clinical manifestaion</vt:lpstr>
      <vt:lpstr>mng</vt:lpstr>
      <vt:lpstr>Recovery position</vt:lpstr>
      <vt:lpstr>Near drowning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Rauma and emergenc</dc:title>
  <dc:creator>SHARON</dc:creator>
  <cp:lastModifiedBy>hp</cp:lastModifiedBy>
  <cp:revision>39</cp:revision>
  <dcterms:created xsi:type="dcterms:W3CDTF">2006-08-16T00:00:00Z</dcterms:created>
  <dcterms:modified xsi:type="dcterms:W3CDTF">2021-08-02T20:22:36Z</dcterms:modified>
</cp:coreProperties>
</file>