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6" r:id="rId9"/>
    <p:sldId id="267" r:id="rId10"/>
    <p:sldId id="262" r:id="rId11"/>
    <p:sldId id="263" r:id="rId12"/>
    <p:sldId id="264"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7" r:id="rId89"/>
    <p:sldId id="344" r:id="rId90"/>
    <p:sldId id="345" r:id="rId91"/>
    <p:sldId id="346" r:id="rId92"/>
    <p:sldId id="348" r:id="rId93"/>
    <p:sldId id="350" r:id="rId94"/>
    <p:sldId id="357" r:id="rId95"/>
    <p:sldId id="349" r:id="rId96"/>
    <p:sldId id="351" r:id="rId97"/>
    <p:sldId id="352" r:id="rId98"/>
    <p:sldId id="353" r:id="rId99"/>
    <p:sldId id="354" r:id="rId100"/>
    <p:sldId id="355" r:id="rId101"/>
    <p:sldId id="356"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82CAB6-5B00-4B1B-98E8-1F7971FE0C85}" type="datetimeFigureOut">
              <a:rPr lang="en-US" smtClean="0"/>
              <a:pPr/>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BCC5D-D5F3-43FD-B0EA-478D570E55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2CAB6-5B00-4B1B-98E8-1F7971FE0C85}" type="datetimeFigureOut">
              <a:rPr lang="en-US" smtClean="0"/>
              <a:pPr/>
              <a:t>10/31/2019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BCC5D-D5F3-43FD-B0EA-478D570E55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en.wikipedia.org/wiki/Liver"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en.wikipedia.org/wiki/Liver_sinusoid" TargetMode="External"/><Relationship Id="rId2" Type="http://schemas.openxmlformats.org/officeDocument/2006/relationships/hyperlink" Target="http://en.wikipedia.org/wiki/Partial_pressure" TargetMode="External"/><Relationship Id="rId1" Type="http://schemas.openxmlformats.org/officeDocument/2006/relationships/slideLayout" Target="../slideLayouts/slideLayout2.xml"/><Relationship Id="rId4" Type="http://schemas.openxmlformats.org/officeDocument/2006/relationships/hyperlink" Target="http://en.wikipedia.org/wiki/Hepatic_artery"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ANATOMY AND PHYSIOLOGY OF THE DIGESTIVE SYSTEM</a:t>
            </a:r>
            <a:endParaRPr lang="en-US" dirty="0"/>
          </a:p>
        </p:txBody>
      </p:sp>
      <p:sp>
        <p:nvSpPr>
          <p:cNvPr id="3" name="Subtitle 2"/>
          <p:cNvSpPr>
            <a:spLocks noGrp="1"/>
          </p:cNvSpPr>
          <p:nvPr>
            <p:ph type="subTitle" idx="1"/>
          </p:nvPr>
        </p:nvSpPr>
        <p:spPr/>
        <p:txBody>
          <a:bodyPr/>
          <a:lstStyle/>
          <a:p>
            <a:r>
              <a:rPr lang="en-US" dirty="0" smtClean="0"/>
              <a:t>BY kirimi </a:t>
            </a:r>
            <a:r>
              <a:rPr lang="en-US" dirty="0" err="1" smtClean="0"/>
              <a:t>b.s</a:t>
            </a:r>
            <a:r>
              <a:rPr lang="en-US" dirty="0" smtClean="0"/>
              <a:t> RN, BSCN UON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228600" y="990600"/>
            <a:ext cx="8610600" cy="5715000"/>
          </a:xfrm>
        </p:spPr>
        <p:txBody>
          <a:bodyPr>
            <a:normAutofit/>
          </a:bodyPr>
          <a:lstStyle/>
          <a:p>
            <a:r>
              <a:rPr lang="en-US" b="1" dirty="0" err="1" smtClean="0">
                <a:solidFill>
                  <a:srgbClr val="FF0000"/>
                </a:solidFill>
              </a:rPr>
              <a:t>Adventatia</a:t>
            </a:r>
            <a:r>
              <a:rPr lang="en-US" b="1" dirty="0" smtClean="0">
                <a:solidFill>
                  <a:srgbClr val="FF0000"/>
                </a:solidFill>
              </a:rPr>
              <a:t> or serosa</a:t>
            </a:r>
            <a:r>
              <a:rPr lang="en-US" dirty="0" smtClean="0"/>
              <a:t>:- consist of loose fibrous tissue in the thorax and in the abdomen  is made of serous membrane called peritoneum</a:t>
            </a:r>
          </a:p>
          <a:p>
            <a:r>
              <a:rPr lang="en-US" i="1" dirty="0" smtClean="0">
                <a:solidFill>
                  <a:schemeClr val="accent1"/>
                </a:solidFill>
              </a:rPr>
              <a:t>Peritoneum</a:t>
            </a:r>
            <a:r>
              <a:rPr lang="en-US" dirty="0" smtClean="0"/>
              <a:t> is the largest serous membrane in the body</a:t>
            </a:r>
          </a:p>
          <a:p>
            <a:r>
              <a:rPr lang="en-US" dirty="0" smtClean="0"/>
              <a:t>It is made of two layers:-</a:t>
            </a:r>
          </a:p>
          <a:p>
            <a:pPr lvl="1"/>
            <a:r>
              <a:rPr lang="en-US" sz="3200" dirty="0" smtClean="0"/>
              <a:t>The </a:t>
            </a:r>
            <a:r>
              <a:rPr lang="en-US" sz="3200" b="1" i="1" dirty="0" smtClean="0"/>
              <a:t>parietal layer </a:t>
            </a:r>
            <a:r>
              <a:rPr lang="en-US" sz="3200" dirty="0" smtClean="0"/>
              <a:t>that lines the abdominal wall</a:t>
            </a:r>
          </a:p>
          <a:p>
            <a:pPr lvl="1"/>
            <a:r>
              <a:rPr lang="en-US" sz="3200" dirty="0" smtClean="0"/>
              <a:t>The </a:t>
            </a:r>
            <a:r>
              <a:rPr lang="en-US" sz="3200" b="1" i="1" dirty="0" smtClean="0"/>
              <a:t>visceral layer </a:t>
            </a:r>
            <a:r>
              <a:rPr lang="en-US" sz="3200" dirty="0" smtClean="0"/>
              <a:t>which covers the organs</a:t>
            </a:r>
            <a:endParaRPr lang="en-US" sz="32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superior mesenteric vein and the splenic vein come together to form the actual hepatic portal vein. The inferior mesenteric vein connects in the majority of people on the splenic vein, but in some people, it is known to connect on the portal vein or the superior mesenteric vein</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normAutofit/>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Serous fluid is found between the two layers </a:t>
            </a:r>
          </a:p>
          <a:p>
            <a:r>
              <a:rPr lang="en-US" dirty="0" smtClean="0"/>
              <a:t>The organs are invaginated into the closed sac from below, behind and above so that they are at least partly covered by the visceral layer and attached securely within the abdominal cavity.</a:t>
            </a:r>
          </a:p>
          <a:p>
            <a:pPr>
              <a:buFont typeface="Wingdings" pitchFamily="2" charset="2"/>
              <a:buChar char="ü"/>
            </a:pPr>
            <a:r>
              <a:rPr lang="en-US" dirty="0" smtClean="0"/>
              <a:t>Pelvic organs are covered only from their superior surface</a:t>
            </a:r>
          </a:p>
          <a:p>
            <a:pPr>
              <a:buFont typeface="Wingdings" pitchFamily="2" charset="2"/>
              <a:buChar char="ü"/>
            </a:pPr>
            <a:r>
              <a:rPr lang="en-US" dirty="0" smtClean="0"/>
              <a:t>The stomach and the intestines are deeply covered from behind and are almost completely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791200"/>
          </a:xfrm>
        </p:spPr>
        <p:txBody>
          <a:bodyPr>
            <a:normAutofit lnSpcReduction="10000"/>
          </a:bodyPr>
          <a:lstStyle/>
          <a:p>
            <a:pPr>
              <a:buNone/>
            </a:pPr>
            <a:r>
              <a:rPr lang="en-US" dirty="0" smtClean="0"/>
              <a:t>  surrounded by a double fold of peritoneum called </a:t>
            </a:r>
            <a:r>
              <a:rPr lang="en-US" b="1" i="1" dirty="0" smtClean="0">
                <a:solidFill>
                  <a:srgbClr val="00B050"/>
                </a:solidFill>
              </a:rPr>
              <a:t>mesentery</a:t>
            </a:r>
            <a:r>
              <a:rPr lang="en-US" dirty="0" smtClean="0"/>
              <a:t>. The fold of peritoneum covering the stomach extends beyond the greater curvature and hangs down like an apron and is known as the </a:t>
            </a:r>
            <a:r>
              <a:rPr lang="en-US" b="1" dirty="0" smtClean="0">
                <a:solidFill>
                  <a:schemeClr val="accent5"/>
                </a:solidFill>
              </a:rPr>
              <a:t>greater omentum</a:t>
            </a:r>
            <a:r>
              <a:rPr lang="en-US" b="1" dirty="0" smtClean="0"/>
              <a:t>. This stores fat for insulation and also serves as long term energy store</a:t>
            </a:r>
          </a:p>
          <a:p>
            <a:r>
              <a:rPr lang="en-US" b="1" dirty="0" smtClean="0"/>
              <a:t>The pancreas, spleen, kidneys and adrenal glands are invaginated from behind but only their anterior surfaces are covered and therefore, they are retroperitoneal (behind the peritoneum)</a:t>
            </a:r>
          </a:p>
          <a:p>
            <a:endParaRPr lang="en-US" b="1" dirty="0" smtClean="0"/>
          </a:p>
          <a:p>
            <a:pPr>
              <a:buNone/>
            </a:pPr>
            <a:endParaRPr lang="en-US" b="1" dirty="0" smtClean="0">
              <a:solidFill>
                <a:srgbClr val="00B050"/>
              </a:solidFill>
            </a:endParaRP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524000" y="1371600"/>
            <a:ext cx="6248399"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Muscularis </a:t>
            </a:r>
            <a:r>
              <a:rPr lang="en-US" dirty="0" err="1" smtClean="0"/>
              <a:t>externa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most of the digestive tract, the muscularis </a:t>
            </a:r>
            <a:r>
              <a:rPr lang="en-US" dirty="0" err="1" smtClean="0"/>
              <a:t>externa</a:t>
            </a:r>
            <a:r>
              <a:rPr lang="en-US" dirty="0" smtClean="0"/>
              <a:t> consists of an inner circular and outer longitudinal layer of smooth muscle. The inner circular layer is arranged in a tight spiral, and its contraction results in the mixing of food by constricting the lumen of the tube. The outer longitudinal layer is arranged in a loose spiral. Contraction of this layer shortens the tube and propels the contents. This layer, controlled by the enteric nervous system, undergoes slow, rhythmic contractions that propel the contents of the lumen along the digestive tract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waves of contraction are called </a:t>
            </a:r>
            <a:r>
              <a:rPr lang="en-US" b="1" dirty="0" smtClean="0"/>
              <a:t>peristalsis</a:t>
            </a:r>
            <a:r>
              <a:rPr lang="en-US" dirty="0" smtClean="0"/>
              <a:t>.</a:t>
            </a:r>
          </a:p>
          <a:p>
            <a:r>
              <a:rPr lang="en-US" dirty="0" smtClean="0"/>
              <a:t> Between the two muscle layers is a thin layer of connective tissue in which can be seen blood and lymph vessels, as well as the ganglion cells and </a:t>
            </a:r>
            <a:r>
              <a:rPr lang="en-US" dirty="0" err="1" smtClean="0"/>
              <a:t>fibres</a:t>
            </a:r>
            <a:r>
              <a:rPr lang="en-US" dirty="0" smtClean="0"/>
              <a:t> of </a:t>
            </a:r>
            <a:r>
              <a:rPr lang="en-US" b="1" dirty="0" err="1" smtClean="0"/>
              <a:t>Auerbach’s</a:t>
            </a:r>
            <a:r>
              <a:rPr lang="en-US" b="1" dirty="0" smtClean="0"/>
              <a:t> plexus</a:t>
            </a:r>
            <a:r>
              <a:rPr lang="en-US" dirty="0" smtClean="0"/>
              <a:t>.  The most pronounced departure from the standard inner circular, outer longitudinal arrangement is found in the stomach.</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submucosa</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r>
              <a:rPr lang="en-US" dirty="0" smtClean="0"/>
              <a:t>The submucosa consists of moderately dense irregular connective tissue. It contains blood and lymph vessels and nerve </a:t>
            </a:r>
            <a:r>
              <a:rPr lang="en-US" dirty="0" err="1" smtClean="0"/>
              <a:t>plexi</a:t>
            </a:r>
            <a:r>
              <a:rPr lang="en-US" dirty="0" smtClean="0"/>
              <a:t>. The </a:t>
            </a:r>
            <a:r>
              <a:rPr lang="en-US" dirty="0" err="1" smtClean="0"/>
              <a:t>plexi</a:t>
            </a:r>
            <a:r>
              <a:rPr lang="en-US" dirty="0" smtClean="0"/>
              <a:t> contain sensory fibers, as well as fibers of the sympathetic and parasympathetic nervous systems and of the motor neurons of the enteric division of the autonomic nervous system. The network of unmyelinated fibers and ganglion cells is called the </a:t>
            </a:r>
            <a:r>
              <a:rPr lang="en-US" b="1" dirty="0" smtClean="0"/>
              <a:t>submucosal plexus</a:t>
            </a:r>
            <a:r>
              <a:rPr lang="en-US" dirty="0" smtClean="0"/>
              <a:t> or </a:t>
            </a:r>
            <a:r>
              <a:rPr lang="en-US" b="1" dirty="0" smtClean="0"/>
              <a:t>Meissner’s</a:t>
            </a:r>
            <a:r>
              <a:rPr lang="en-US" dirty="0" smtClean="0"/>
              <a:t> plexus. Glands may also be present in the submucosa</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mucosa</a:t>
            </a:r>
            <a:endParaRPr lang="en-US" dirty="0"/>
          </a:p>
        </p:txBody>
      </p:sp>
      <p:sp>
        <p:nvSpPr>
          <p:cNvPr id="3" name="Content Placeholder 2"/>
          <p:cNvSpPr>
            <a:spLocks noGrp="1"/>
          </p:cNvSpPr>
          <p:nvPr>
            <p:ph idx="1"/>
          </p:nvPr>
        </p:nvSpPr>
        <p:spPr>
          <a:xfrm>
            <a:off x="381000" y="914400"/>
            <a:ext cx="8229600" cy="5715000"/>
          </a:xfrm>
        </p:spPr>
        <p:txBody>
          <a:bodyPr/>
          <a:lstStyle/>
          <a:p>
            <a:r>
              <a:rPr lang="en-US" dirty="0" smtClean="0"/>
              <a:t>The first layer, the mucosa always has three parts: </a:t>
            </a:r>
          </a:p>
          <a:p>
            <a:pPr lvl="1">
              <a:buNone/>
            </a:pPr>
            <a:r>
              <a:rPr lang="en-US" sz="3200" dirty="0" smtClean="0"/>
              <a:t>(1)  an </a:t>
            </a:r>
            <a:r>
              <a:rPr lang="en-US" sz="3200" b="1" dirty="0" smtClean="0"/>
              <a:t>epithelium</a:t>
            </a:r>
            <a:r>
              <a:rPr lang="en-US" sz="3200" dirty="0" smtClean="0"/>
              <a:t> (mucus membrane and  the  associated basement membrane),</a:t>
            </a:r>
          </a:p>
          <a:p>
            <a:pPr lvl="1">
              <a:buNone/>
            </a:pPr>
            <a:r>
              <a:rPr lang="en-US" sz="3200" dirty="0" smtClean="0"/>
              <a:t> (2) a layer of loose connective tissue called the </a:t>
            </a:r>
            <a:r>
              <a:rPr lang="en-US" sz="3200" b="1" dirty="0" smtClean="0"/>
              <a:t>lamina </a:t>
            </a:r>
            <a:r>
              <a:rPr lang="en-US" sz="3200" b="1" dirty="0" err="1" smtClean="0"/>
              <a:t>propria</a:t>
            </a:r>
            <a:r>
              <a:rPr lang="en-US" sz="3200" dirty="0" smtClean="0"/>
              <a:t>, and </a:t>
            </a:r>
          </a:p>
          <a:p>
            <a:pPr lvl="1">
              <a:buNone/>
            </a:pPr>
            <a:r>
              <a:rPr lang="en-US" sz="3200" dirty="0" smtClean="0"/>
              <a:t>(3) a band of smooth muscle, the </a:t>
            </a:r>
            <a:r>
              <a:rPr lang="en-US" sz="3200" b="1" dirty="0" smtClean="0"/>
              <a:t>muscularis mucosa</a:t>
            </a:r>
            <a:r>
              <a:rPr lang="en-US" sz="3200" dirty="0" smtClean="0"/>
              <a:t>, denoting the limit of the mucosa</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r>
              <a:rPr lang="en-US" dirty="0" smtClean="0"/>
              <a:t>The epithelium acts as a barrier separating the organism’s body from the environment, which is continuous with the lumen of the alimentary canal. </a:t>
            </a:r>
          </a:p>
          <a:p>
            <a:r>
              <a:rPr lang="en-US" dirty="0" smtClean="0"/>
              <a:t>In different areas, the epithelium may simply be a route (esophagus, anal canal), may have a secretory function (stomach, goblet cells in intestines) or may have an </a:t>
            </a:r>
            <a:r>
              <a:rPr lang="en-US" dirty="0" err="1" smtClean="0"/>
              <a:t>absortive</a:t>
            </a:r>
            <a:r>
              <a:rPr lang="en-US" dirty="0" smtClean="0"/>
              <a:t> function (intestines). </a:t>
            </a:r>
          </a:p>
          <a:p>
            <a:r>
              <a:rPr lang="en-US" dirty="0" smtClean="0"/>
              <a:t>The type of epithelium present reflects the function of the particular segment of the alimentary canal</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lamina </a:t>
            </a:r>
            <a:r>
              <a:rPr lang="en-US" dirty="0" err="1" smtClean="0"/>
              <a:t>propria</a:t>
            </a:r>
            <a:r>
              <a:rPr lang="en-US" dirty="0" smtClean="0"/>
              <a:t> consists of loose connective tissue, with numerous blood and lymphatic vessels, and an abundance of diffuse lymphoid tissue. In addition to lymphocytes, plasma cells, </a:t>
            </a:r>
            <a:r>
              <a:rPr lang="en-US" dirty="0" err="1" smtClean="0"/>
              <a:t>eosinophils</a:t>
            </a:r>
            <a:r>
              <a:rPr lang="en-US" dirty="0" smtClean="0"/>
              <a:t> and macrophages are present. Not infrequently, lymphocytes are seen to be aggregated into lymph nodules. The lymphatic tissue of the lamina </a:t>
            </a:r>
            <a:r>
              <a:rPr lang="en-US" dirty="0" err="1" smtClean="0"/>
              <a:t>propria</a:t>
            </a:r>
            <a:r>
              <a:rPr lang="en-US" dirty="0" smtClean="0"/>
              <a:t> is referred to as </a:t>
            </a:r>
            <a:r>
              <a:rPr lang="en-US" b="1" dirty="0" smtClean="0"/>
              <a:t>GALT</a:t>
            </a:r>
            <a:r>
              <a:rPr lang="en-US" dirty="0" smtClean="0"/>
              <a:t>, or gut-associated lymphatic tissue, and acts as a immunological barrier for pathogens.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990600"/>
            <a:ext cx="75438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muscularis mucosa allows for movement of the mucosa independent of the wall of the digestive tract, thereby increasing its contact with food. In most of the alimentary canal, the muscularis mucosa consists of an inner circular and outer longitudinal layer of smooth muscle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Nerve supply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Parasympathetic supply – the vagus nerve and sacral nerves.</a:t>
            </a:r>
          </a:p>
          <a:p>
            <a:pPr>
              <a:buNone/>
            </a:pPr>
            <a:r>
              <a:rPr lang="en-US" dirty="0" smtClean="0"/>
              <a:t>   effects of parasympathetic stimulation are:</a:t>
            </a:r>
          </a:p>
          <a:p>
            <a:pPr lvl="1">
              <a:buFont typeface="Wingdings" pitchFamily="2" charset="2"/>
              <a:buChar char="§"/>
            </a:pPr>
            <a:r>
              <a:rPr lang="en-US" dirty="0" smtClean="0"/>
              <a:t>Increased muscular activity </a:t>
            </a:r>
            <a:r>
              <a:rPr lang="en-US" dirty="0" err="1" smtClean="0"/>
              <a:t>ie</a:t>
            </a:r>
            <a:r>
              <a:rPr lang="en-US" dirty="0" smtClean="0"/>
              <a:t> peristalsis</a:t>
            </a:r>
          </a:p>
          <a:p>
            <a:pPr lvl="1">
              <a:buFont typeface="Wingdings" pitchFamily="2" charset="2"/>
              <a:buChar char="§"/>
            </a:pPr>
            <a:r>
              <a:rPr lang="en-US" dirty="0" smtClean="0"/>
              <a:t>Increased glandular secretion</a:t>
            </a:r>
          </a:p>
          <a:p>
            <a:r>
              <a:rPr lang="en-US" dirty="0" smtClean="0"/>
              <a:t>Sympathetic supply- nerves from the </a:t>
            </a:r>
            <a:r>
              <a:rPr lang="en-US" dirty="0" err="1" smtClean="0"/>
              <a:t>thoracolumbar</a:t>
            </a:r>
            <a:r>
              <a:rPr lang="en-US" dirty="0" smtClean="0"/>
              <a:t> region</a:t>
            </a:r>
          </a:p>
          <a:p>
            <a:r>
              <a:rPr lang="en-US" dirty="0" smtClean="0"/>
              <a:t>Effects of sympathetic stimulation</a:t>
            </a:r>
          </a:p>
          <a:p>
            <a:pPr lvl="1">
              <a:buFont typeface="Wingdings" pitchFamily="2" charset="2"/>
              <a:buChar char="§"/>
            </a:pPr>
            <a:r>
              <a:rPr lang="en-US" dirty="0" smtClean="0"/>
              <a:t>Decreased peristalsis</a:t>
            </a:r>
          </a:p>
          <a:p>
            <a:pPr lvl="1">
              <a:buFont typeface="Wingdings" pitchFamily="2" charset="2"/>
              <a:buChar char="§"/>
            </a:pPr>
            <a:r>
              <a:rPr lang="en-US" dirty="0" smtClean="0"/>
              <a:t>Decreased glandular secretion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0"/>
            <a:ext cx="82296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762000"/>
            <a:ext cx="74676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mouth</a:t>
            </a:r>
            <a:endParaRPr lang="en-US" dirty="0"/>
          </a:p>
        </p:txBody>
      </p:sp>
      <p:sp>
        <p:nvSpPr>
          <p:cNvPr id="3" name="Content Placeholder 2"/>
          <p:cNvSpPr>
            <a:spLocks noGrp="1"/>
          </p:cNvSpPr>
          <p:nvPr>
            <p:ph idx="1"/>
          </p:nvPr>
        </p:nvSpPr>
        <p:spPr/>
        <p:txBody>
          <a:bodyPr>
            <a:normAutofit/>
          </a:bodyPr>
          <a:lstStyle/>
          <a:p>
            <a:r>
              <a:rPr lang="en-US" dirty="0" smtClean="0"/>
              <a:t>Also called the </a:t>
            </a:r>
            <a:r>
              <a:rPr lang="en-US" b="1" dirty="0" smtClean="0"/>
              <a:t>oral cavity</a:t>
            </a:r>
            <a:r>
              <a:rPr lang="en-US" dirty="0" smtClean="0"/>
              <a:t>.</a:t>
            </a:r>
          </a:p>
          <a:p>
            <a:r>
              <a:rPr lang="en-US" dirty="0" smtClean="0"/>
              <a:t>Boundaries:</a:t>
            </a:r>
          </a:p>
          <a:p>
            <a:pPr lvl="1">
              <a:buFont typeface="Wingdings" pitchFamily="2" charset="2"/>
              <a:buChar char="§"/>
            </a:pPr>
            <a:r>
              <a:rPr lang="en-US" dirty="0" smtClean="0"/>
              <a:t>Anteriorly- the lips</a:t>
            </a:r>
          </a:p>
          <a:p>
            <a:pPr lvl="1">
              <a:buFont typeface="Wingdings" pitchFamily="2" charset="2"/>
              <a:buChar char="§"/>
            </a:pPr>
            <a:r>
              <a:rPr lang="en-US" dirty="0" smtClean="0"/>
              <a:t>Posteriorly- continuous with oropharynx</a:t>
            </a:r>
          </a:p>
          <a:p>
            <a:pPr lvl="1">
              <a:buFont typeface="Wingdings" pitchFamily="2" charset="2"/>
              <a:buChar char="§"/>
            </a:pPr>
            <a:r>
              <a:rPr lang="en-US" dirty="0" smtClean="0"/>
              <a:t>Laterally- muscles of the cheek</a:t>
            </a:r>
          </a:p>
          <a:p>
            <a:pPr lvl="1">
              <a:buFont typeface="Wingdings" pitchFamily="2" charset="2"/>
              <a:buChar char="§"/>
            </a:pPr>
            <a:r>
              <a:rPr lang="en-US" dirty="0" smtClean="0"/>
              <a:t>Superiorly- hard palate and soft palate</a:t>
            </a:r>
          </a:p>
          <a:p>
            <a:pPr lvl="1">
              <a:buFont typeface="Wingdings" pitchFamily="2" charset="2"/>
              <a:buChar char="§"/>
            </a:pPr>
            <a:r>
              <a:rPr lang="en-US" dirty="0" smtClean="0"/>
              <a:t>Inferiorly- the tongue and soft tissues of the floor of the mouth</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5410200"/>
          </a:xfrm>
        </p:spPr>
        <p:txBody>
          <a:bodyPr>
            <a:normAutofit lnSpcReduction="10000"/>
          </a:bodyPr>
          <a:lstStyle/>
          <a:p>
            <a:r>
              <a:rPr lang="en-US" dirty="0" smtClean="0"/>
              <a:t>The </a:t>
            </a:r>
            <a:r>
              <a:rPr lang="en-US" b="1" dirty="0" smtClean="0"/>
              <a:t>cavity of the mouth</a:t>
            </a:r>
            <a:r>
              <a:rPr lang="en-US" dirty="0" smtClean="0"/>
              <a:t> is placed at the commencement of the digestive tube.</a:t>
            </a:r>
          </a:p>
          <a:p>
            <a:r>
              <a:rPr lang="en-US" dirty="0" smtClean="0"/>
              <a:t> it is a nearly oval-shaped cavity which consists of two parts: an outer, smaller portion, the </a:t>
            </a:r>
            <a:r>
              <a:rPr lang="en-US" b="1" dirty="0" smtClean="0">
                <a:solidFill>
                  <a:srgbClr val="00B0F0"/>
                </a:solidFill>
              </a:rPr>
              <a:t>vestibule,</a:t>
            </a:r>
            <a:r>
              <a:rPr lang="en-US" dirty="0" smtClean="0">
                <a:solidFill>
                  <a:srgbClr val="00B0F0"/>
                </a:solidFill>
              </a:rPr>
              <a:t> </a:t>
            </a:r>
            <a:r>
              <a:rPr lang="en-US" dirty="0" smtClean="0"/>
              <a:t>and an inner, larger part, the </a:t>
            </a:r>
            <a:r>
              <a:rPr lang="en-US" b="1" dirty="0" smtClean="0">
                <a:solidFill>
                  <a:srgbClr val="00B0F0"/>
                </a:solidFill>
              </a:rPr>
              <a:t>mouth</a:t>
            </a:r>
            <a:r>
              <a:rPr lang="en-US" b="1" dirty="0" smtClean="0"/>
              <a:t> </a:t>
            </a:r>
            <a:r>
              <a:rPr lang="en-US" b="1" dirty="0" smtClean="0">
                <a:solidFill>
                  <a:srgbClr val="00B0F0"/>
                </a:solidFill>
              </a:rPr>
              <a:t>cavity proper.</a:t>
            </a:r>
          </a:p>
          <a:p>
            <a:r>
              <a:rPr lang="en-US" b="1" dirty="0" smtClean="0">
                <a:solidFill>
                  <a:srgbClr val="002060"/>
                </a:solidFill>
              </a:rPr>
              <a:t>The vestibule </a:t>
            </a:r>
            <a:r>
              <a:rPr lang="en-US" dirty="0" smtClean="0"/>
              <a:t>is a slit-like space, bounded externally by the lips and cheeks; internally by the gums and teeth. It communicates with the surface of the body by the </a:t>
            </a:r>
            <a:r>
              <a:rPr lang="en-US" b="1" dirty="0" err="1" smtClean="0">
                <a:solidFill>
                  <a:srgbClr val="00B0F0"/>
                </a:solidFill>
              </a:rPr>
              <a:t>rima</a:t>
            </a:r>
            <a:r>
              <a:rPr lang="en-US" dirty="0" smtClean="0"/>
              <a:t> or </a:t>
            </a:r>
            <a:r>
              <a:rPr lang="en-US" b="1" dirty="0" smtClean="0">
                <a:solidFill>
                  <a:srgbClr val="00B0F0"/>
                </a:solidFill>
              </a:rPr>
              <a:t>orifice of the mouth</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Above and below, it is limited by the reflection of the mucous membrane from the lips and cheeks to the gum covering the upper and lower alveolar arch respectively. It receives the secretion from the parotid salivary glands, and communicates, when the jaws are closed, with the mouth cavity proper by an aperture on either side behind the wisdom teeth, and by narrow clefts between opposing teeth.</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dirty="0" smtClean="0"/>
              <a:t>Mouth Cavity Proper</a:t>
            </a:r>
            <a:r>
              <a:rPr lang="en-US" dirty="0" smtClean="0"/>
              <a:t> (</a:t>
            </a:r>
            <a:r>
              <a:rPr lang="en-US" i="1" dirty="0" err="1" smtClean="0"/>
              <a:t>cavum</a:t>
            </a:r>
            <a:r>
              <a:rPr lang="en-US" i="1" dirty="0" smtClean="0"/>
              <a:t> </a:t>
            </a:r>
            <a:r>
              <a:rPr lang="en-US" i="1" dirty="0" err="1" smtClean="0"/>
              <a:t>oris</a:t>
            </a:r>
            <a:r>
              <a:rPr lang="en-US" i="1" dirty="0" smtClean="0"/>
              <a:t> </a:t>
            </a:r>
            <a:r>
              <a:rPr lang="en-US" i="1" dirty="0" err="1" smtClean="0"/>
              <a:t>proprium</a:t>
            </a:r>
            <a:r>
              <a:rPr lang="en-US" dirty="0" smtClean="0"/>
              <a:t>) is bounded laterally and in front by the alveolar arches with their contained teeth; behind, it communicates with the pharynx by a constricted aperture termed the </a:t>
            </a:r>
            <a:r>
              <a:rPr lang="en-US" b="1" dirty="0" smtClean="0"/>
              <a:t>isthmus </a:t>
            </a:r>
            <a:r>
              <a:rPr lang="en-US" b="1" dirty="0" err="1" smtClean="0"/>
              <a:t>faucium</a:t>
            </a:r>
            <a:r>
              <a:rPr lang="en-US" b="1" dirty="0" smtClean="0"/>
              <a:t>.</a:t>
            </a:r>
            <a:r>
              <a:rPr lang="en-US" dirty="0" smtClean="0"/>
              <a:t> It is roofed in by the hard and soft palates, while the greater part of the floor is formed by the tongue, the remainder by the reflection of the mucous membrane from the sides and under surface of the tongue to the gum lining the inner aspect of the mandible. It receives the secretion from the submandibular and sublingual salivary glands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structure</a:t>
            </a:r>
            <a:endParaRPr lang="en-US" dirty="0"/>
          </a:p>
        </p:txBody>
      </p:sp>
      <p:sp>
        <p:nvSpPr>
          <p:cNvPr id="3" name="Content Placeholder 2"/>
          <p:cNvSpPr>
            <a:spLocks noGrp="1"/>
          </p:cNvSpPr>
          <p:nvPr>
            <p:ph idx="1"/>
          </p:nvPr>
        </p:nvSpPr>
        <p:spPr>
          <a:xfrm>
            <a:off x="457200" y="914400"/>
            <a:ext cx="8229600" cy="5791200"/>
          </a:xfrm>
        </p:spPr>
        <p:txBody>
          <a:bodyPr>
            <a:normAutofit fontScale="92500" lnSpcReduction="20000"/>
          </a:bodyPr>
          <a:lstStyle/>
          <a:p>
            <a:r>
              <a:rPr lang="en-US" dirty="0" smtClean="0"/>
              <a:t>The </a:t>
            </a:r>
            <a:r>
              <a:rPr lang="en-US" b="1" dirty="0" smtClean="0"/>
              <a:t>mucous membrane</a:t>
            </a:r>
            <a:r>
              <a:rPr lang="en-US" dirty="0" smtClean="0"/>
              <a:t> lining the mouth is continuous with the integument at the free margin of the lips, and with the mucous lining of the pharynx behind. It is covered by stratified squamous epithelium.</a:t>
            </a:r>
          </a:p>
          <a:p>
            <a:r>
              <a:rPr lang="en-US" dirty="0" smtClean="0"/>
              <a:t>The </a:t>
            </a:r>
            <a:r>
              <a:rPr lang="en-US" b="1" dirty="0" smtClean="0"/>
              <a:t>Lips</a:t>
            </a:r>
            <a:r>
              <a:rPr lang="en-US" dirty="0" smtClean="0"/>
              <a:t> (</a:t>
            </a:r>
            <a:r>
              <a:rPr lang="en-US" i="1" dirty="0" smtClean="0"/>
              <a:t>labia </a:t>
            </a:r>
            <a:r>
              <a:rPr lang="en-US" i="1" dirty="0" err="1" smtClean="0"/>
              <a:t>oris</a:t>
            </a:r>
            <a:r>
              <a:rPr lang="en-US" dirty="0" smtClean="0"/>
              <a:t>), the two fleshy folds which surround the </a:t>
            </a:r>
            <a:r>
              <a:rPr lang="en-US" dirty="0" err="1" smtClean="0"/>
              <a:t>rima</a:t>
            </a:r>
            <a:r>
              <a:rPr lang="en-US" dirty="0" smtClean="0"/>
              <a:t> or orifice of the mouth, are formed externally of integument and internally of mucous membrane, between which are found the </a:t>
            </a:r>
            <a:r>
              <a:rPr lang="en-US" dirty="0" err="1" smtClean="0">
                <a:solidFill>
                  <a:srgbClr val="00B0F0"/>
                </a:solidFill>
              </a:rPr>
              <a:t>Orbicularis</a:t>
            </a:r>
            <a:r>
              <a:rPr lang="en-US" dirty="0" smtClean="0">
                <a:solidFill>
                  <a:srgbClr val="00B0F0"/>
                </a:solidFill>
              </a:rPr>
              <a:t> </a:t>
            </a:r>
            <a:r>
              <a:rPr lang="en-US" dirty="0" err="1" smtClean="0">
                <a:solidFill>
                  <a:srgbClr val="00B0F0"/>
                </a:solidFill>
              </a:rPr>
              <a:t>oris</a:t>
            </a:r>
            <a:r>
              <a:rPr lang="en-US" dirty="0" smtClean="0">
                <a:solidFill>
                  <a:srgbClr val="00B0F0"/>
                </a:solidFill>
              </a:rPr>
              <a:t> </a:t>
            </a:r>
            <a:r>
              <a:rPr lang="en-US" dirty="0" smtClean="0"/>
              <a:t>muscle, the labial vessels, some nerves, </a:t>
            </a:r>
            <a:r>
              <a:rPr lang="en-US" dirty="0" err="1" smtClean="0"/>
              <a:t>areolar</a:t>
            </a:r>
            <a:r>
              <a:rPr lang="en-US" dirty="0" smtClean="0"/>
              <a:t> tissue, and fat, and numerous small labial glands. The inner surface of each lip is connected in the middle line to the corresponding gum by a fold of mucous membrane, the </a:t>
            </a:r>
            <a:r>
              <a:rPr lang="en-US" b="1" dirty="0" smtClean="0"/>
              <a:t>frenulum.</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 The </a:t>
            </a:r>
            <a:r>
              <a:rPr lang="en-US" b="1" dirty="0" smtClean="0"/>
              <a:t>Cheeks</a:t>
            </a:r>
            <a:r>
              <a:rPr lang="en-US" dirty="0" smtClean="0"/>
              <a:t> (</a:t>
            </a:r>
            <a:r>
              <a:rPr lang="en-US" i="1" dirty="0" err="1" smtClean="0"/>
              <a:t>buccæ</a:t>
            </a:r>
            <a:r>
              <a:rPr lang="en-US" dirty="0" smtClean="0"/>
              <a:t>) form the sides of the face, and are continuous in front with the lips</a:t>
            </a:r>
          </a:p>
          <a:p>
            <a:r>
              <a:rPr lang="en-US" dirty="0" smtClean="0"/>
              <a:t>The </a:t>
            </a:r>
            <a:r>
              <a:rPr lang="en-US" b="1" dirty="0" smtClean="0"/>
              <a:t>Gums</a:t>
            </a:r>
            <a:r>
              <a:rPr lang="en-US" dirty="0" smtClean="0"/>
              <a:t> (</a:t>
            </a:r>
            <a:r>
              <a:rPr lang="en-US" i="1" dirty="0" err="1" smtClean="0"/>
              <a:t>gingivœ</a:t>
            </a:r>
            <a:r>
              <a:rPr lang="en-US" dirty="0" smtClean="0"/>
              <a:t>) are composed of dense fibrous tissue, closely connected to the periosteum of the alveolar processes, and surrounding the necks of the teeth.</a:t>
            </a:r>
          </a:p>
          <a:p>
            <a:r>
              <a:rPr lang="en-US" dirty="0" smtClean="0"/>
              <a:t>The </a:t>
            </a:r>
            <a:r>
              <a:rPr lang="en-US" b="1" dirty="0" smtClean="0"/>
              <a:t>Palate</a:t>
            </a:r>
            <a:r>
              <a:rPr lang="en-US" dirty="0" smtClean="0"/>
              <a:t> (</a:t>
            </a:r>
            <a:r>
              <a:rPr lang="en-US" i="1" dirty="0" err="1" smtClean="0"/>
              <a:t>palatum</a:t>
            </a:r>
            <a:r>
              <a:rPr lang="en-US" dirty="0" smtClean="0"/>
              <a:t>) forms the roof of the mouth; it consists of two portions, the </a:t>
            </a:r>
            <a:r>
              <a:rPr lang="en-US" b="1" dirty="0" smtClean="0"/>
              <a:t>hard palate</a:t>
            </a:r>
            <a:r>
              <a:rPr lang="en-US" dirty="0" smtClean="0"/>
              <a:t> in front, the </a:t>
            </a:r>
            <a:r>
              <a:rPr lang="en-US" b="1" dirty="0" smtClean="0"/>
              <a:t>soft palate</a:t>
            </a:r>
            <a:r>
              <a:rPr lang="en-US" dirty="0" smtClean="0"/>
              <a:t> behind.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the digestive system</a:t>
            </a:r>
            <a:endParaRPr lang="en-US" dirty="0"/>
          </a:p>
        </p:txBody>
      </p:sp>
      <p:pic>
        <p:nvPicPr>
          <p:cNvPr id="4" name="Content Placeholder 3" descr="012030[1].jpg"/>
          <p:cNvPicPr>
            <a:picLocks noGrp="1" noChangeAspect="1"/>
          </p:cNvPicPr>
          <p:nvPr>
            <p:ph idx="1"/>
          </p:nvPr>
        </p:nvPicPr>
        <p:blipFill>
          <a:blip r:embed="rId2" cstate="print"/>
          <a:stretch>
            <a:fillRect/>
          </a:stretch>
        </p:blipFill>
        <p:spPr>
          <a:xfrm>
            <a:off x="2514601" y="1447800"/>
            <a:ext cx="3876064" cy="4678363"/>
          </a:xfrm>
        </p:spPr>
      </p:pic>
      <p:sp>
        <p:nvSpPr>
          <p:cNvPr id="7" name="TextBox 6"/>
          <p:cNvSpPr txBox="1"/>
          <p:nvPr/>
        </p:nvSpPr>
        <p:spPr>
          <a:xfrm>
            <a:off x="6477000" y="2667000"/>
            <a:ext cx="1828800" cy="369332"/>
          </a:xfrm>
          <a:prstGeom prst="rect">
            <a:avLst/>
          </a:prstGeom>
          <a:noFill/>
        </p:spPr>
        <p:txBody>
          <a:bodyPr wrap="square" rtlCol="0">
            <a:spAutoFit/>
          </a:bodyPr>
          <a:lstStyle/>
          <a:p>
            <a:r>
              <a:rPr lang="en-US" dirty="0" smtClean="0"/>
              <a:t>Splenic flexure</a:t>
            </a:r>
            <a:endParaRPr lang="en-US" dirty="0"/>
          </a:p>
        </p:txBody>
      </p:sp>
      <p:sp>
        <p:nvSpPr>
          <p:cNvPr id="8" name="TextBox 7"/>
          <p:cNvSpPr txBox="1"/>
          <p:nvPr/>
        </p:nvSpPr>
        <p:spPr>
          <a:xfrm>
            <a:off x="6477000" y="3124200"/>
            <a:ext cx="1981200" cy="369332"/>
          </a:xfrm>
          <a:prstGeom prst="rect">
            <a:avLst/>
          </a:prstGeom>
          <a:noFill/>
        </p:spPr>
        <p:txBody>
          <a:bodyPr wrap="square" rtlCol="0">
            <a:spAutoFit/>
          </a:bodyPr>
          <a:lstStyle/>
          <a:p>
            <a:r>
              <a:rPr lang="en-US" dirty="0" smtClean="0"/>
              <a:t>Transverse colon</a:t>
            </a:r>
            <a:endParaRPr lang="en-US" dirty="0"/>
          </a:p>
        </p:txBody>
      </p:sp>
      <p:sp>
        <p:nvSpPr>
          <p:cNvPr id="9" name="TextBox 8"/>
          <p:cNvSpPr txBox="1"/>
          <p:nvPr/>
        </p:nvSpPr>
        <p:spPr>
          <a:xfrm>
            <a:off x="6477000" y="3657600"/>
            <a:ext cx="1828800" cy="369332"/>
          </a:xfrm>
          <a:prstGeom prst="rect">
            <a:avLst/>
          </a:prstGeom>
          <a:noFill/>
        </p:spPr>
        <p:txBody>
          <a:bodyPr wrap="square" rtlCol="0">
            <a:spAutoFit/>
          </a:bodyPr>
          <a:lstStyle/>
          <a:p>
            <a:r>
              <a:rPr lang="en-US" dirty="0" smtClean="0"/>
              <a:t>Descending colon</a:t>
            </a:r>
            <a:endParaRPr lang="en-US" dirty="0"/>
          </a:p>
        </p:txBody>
      </p:sp>
      <p:sp>
        <p:nvSpPr>
          <p:cNvPr id="10" name="TextBox 9"/>
          <p:cNvSpPr txBox="1"/>
          <p:nvPr/>
        </p:nvSpPr>
        <p:spPr>
          <a:xfrm>
            <a:off x="6477000" y="4343400"/>
            <a:ext cx="2133600" cy="369332"/>
          </a:xfrm>
          <a:prstGeom prst="rect">
            <a:avLst/>
          </a:prstGeom>
          <a:noFill/>
        </p:spPr>
        <p:txBody>
          <a:bodyPr wrap="square" rtlCol="0">
            <a:spAutoFit/>
          </a:bodyPr>
          <a:lstStyle/>
          <a:p>
            <a:r>
              <a:rPr lang="en-US" dirty="0" smtClean="0"/>
              <a:t>Sigmoid colon</a:t>
            </a:r>
            <a:endParaRPr lang="en-US" dirty="0"/>
          </a:p>
        </p:txBody>
      </p:sp>
      <p:sp>
        <p:nvSpPr>
          <p:cNvPr id="11" name="TextBox 10"/>
          <p:cNvSpPr txBox="1"/>
          <p:nvPr/>
        </p:nvSpPr>
        <p:spPr>
          <a:xfrm>
            <a:off x="6400800" y="4953000"/>
            <a:ext cx="1524000" cy="369332"/>
          </a:xfrm>
          <a:prstGeom prst="rect">
            <a:avLst/>
          </a:prstGeom>
          <a:noFill/>
        </p:spPr>
        <p:txBody>
          <a:bodyPr wrap="square" rtlCol="0">
            <a:spAutoFit/>
          </a:bodyPr>
          <a:lstStyle/>
          <a:p>
            <a:r>
              <a:rPr lang="en-US" dirty="0" smtClean="0"/>
              <a:t>rectum</a:t>
            </a:r>
            <a:endParaRPr lang="en-US" dirty="0"/>
          </a:p>
        </p:txBody>
      </p:sp>
      <p:sp>
        <p:nvSpPr>
          <p:cNvPr id="12" name="TextBox 11"/>
          <p:cNvSpPr txBox="1"/>
          <p:nvPr/>
        </p:nvSpPr>
        <p:spPr>
          <a:xfrm>
            <a:off x="228600" y="2667000"/>
            <a:ext cx="2286000" cy="369332"/>
          </a:xfrm>
          <a:prstGeom prst="rect">
            <a:avLst/>
          </a:prstGeom>
          <a:noFill/>
        </p:spPr>
        <p:txBody>
          <a:bodyPr wrap="square" rtlCol="0">
            <a:spAutoFit/>
          </a:bodyPr>
          <a:lstStyle/>
          <a:p>
            <a:r>
              <a:rPr lang="en-US" dirty="0" smtClean="0"/>
              <a:t>Hepatic flexure</a:t>
            </a:r>
            <a:endParaRPr lang="en-US" dirty="0"/>
          </a:p>
        </p:txBody>
      </p:sp>
      <p:sp>
        <p:nvSpPr>
          <p:cNvPr id="14" name="TextBox 13"/>
          <p:cNvSpPr txBox="1"/>
          <p:nvPr/>
        </p:nvSpPr>
        <p:spPr>
          <a:xfrm>
            <a:off x="228600" y="3352800"/>
            <a:ext cx="2209800" cy="369332"/>
          </a:xfrm>
          <a:prstGeom prst="rect">
            <a:avLst/>
          </a:prstGeom>
          <a:noFill/>
        </p:spPr>
        <p:txBody>
          <a:bodyPr wrap="square" rtlCol="0">
            <a:spAutoFit/>
          </a:bodyPr>
          <a:lstStyle/>
          <a:p>
            <a:r>
              <a:rPr lang="en-US" dirty="0" smtClean="0"/>
              <a:t>Ascending colon</a:t>
            </a:r>
            <a:endParaRPr lang="en-US" dirty="0"/>
          </a:p>
        </p:txBody>
      </p:sp>
      <p:sp>
        <p:nvSpPr>
          <p:cNvPr id="15" name="TextBox 14"/>
          <p:cNvSpPr txBox="1"/>
          <p:nvPr/>
        </p:nvSpPr>
        <p:spPr>
          <a:xfrm>
            <a:off x="990600" y="4267200"/>
            <a:ext cx="1524000" cy="369332"/>
          </a:xfrm>
          <a:prstGeom prst="rect">
            <a:avLst/>
          </a:prstGeom>
          <a:noFill/>
        </p:spPr>
        <p:txBody>
          <a:bodyPr wrap="square" rtlCol="0">
            <a:spAutoFit/>
          </a:bodyPr>
          <a:lstStyle/>
          <a:p>
            <a:r>
              <a:rPr lang="en-US" dirty="0" smtClean="0"/>
              <a:t>        </a:t>
            </a:r>
            <a:r>
              <a:rPr lang="en-US" dirty="0" err="1" smtClean="0"/>
              <a:t>caecum</a:t>
            </a:r>
            <a:endParaRPr lang="en-US" dirty="0"/>
          </a:p>
        </p:txBody>
      </p:sp>
      <p:sp>
        <p:nvSpPr>
          <p:cNvPr id="17" name="TextBox 16"/>
          <p:cNvSpPr txBox="1"/>
          <p:nvPr/>
        </p:nvSpPr>
        <p:spPr>
          <a:xfrm>
            <a:off x="228600" y="4724400"/>
            <a:ext cx="2286000" cy="369332"/>
          </a:xfrm>
          <a:prstGeom prst="rect">
            <a:avLst/>
          </a:prstGeom>
          <a:noFill/>
        </p:spPr>
        <p:txBody>
          <a:bodyPr wrap="square" rtlCol="0">
            <a:spAutoFit/>
          </a:bodyPr>
          <a:lstStyle/>
          <a:p>
            <a:r>
              <a:rPr lang="en-US" dirty="0" smtClean="0"/>
              <a:t>Vermiform appendix</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6019800"/>
          </a:xfrm>
        </p:spPr>
        <p:txBody>
          <a:bodyPr>
            <a:normAutofit lnSpcReduction="10000"/>
          </a:bodyPr>
          <a:lstStyle/>
          <a:p>
            <a:r>
              <a:rPr lang="en-US" b="1" dirty="0" smtClean="0"/>
              <a:t>The Teeth (</a:t>
            </a:r>
            <a:r>
              <a:rPr lang="en-US" b="1" i="1" dirty="0" err="1" smtClean="0"/>
              <a:t>dentes</a:t>
            </a:r>
            <a:r>
              <a:rPr lang="en-US" b="1" dirty="0" smtClean="0"/>
              <a:t>) </a:t>
            </a:r>
            <a:r>
              <a:rPr lang="en-US" dirty="0" smtClean="0"/>
              <a:t>—Man is provided with two sets of teeth, which make their appearance at different periods of life. the first set appear in childhood, and are called the </a:t>
            </a:r>
            <a:r>
              <a:rPr lang="en-US" b="1" dirty="0" smtClean="0"/>
              <a:t>deciduous</a:t>
            </a:r>
            <a:r>
              <a:rPr lang="en-US" dirty="0" smtClean="0"/>
              <a:t> or </a:t>
            </a:r>
            <a:r>
              <a:rPr lang="en-US" b="1" dirty="0" smtClean="0"/>
              <a:t>milk teeth.</a:t>
            </a:r>
            <a:r>
              <a:rPr lang="en-US" dirty="0" smtClean="0"/>
              <a:t> the second set, which also appear at an early period, may continue until old age, and are named </a:t>
            </a:r>
            <a:r>
              <a:rPr lang="en-US" b="1" dirty="0" smtClean="0"/>
              <a:t>permanent.</a:t>
            </a:r>
            <a:r>
              <a:rPr lang="en-US" dirty="0" smtClean="0"/>
              <a:t> The </a:t>
            </a:r>
            <a:r>
              <a:rPr lang="en-US" b="1" dirty="0" smtClean="0"/>
              <a:t>deciduous teeth</a:t>
            </a:r>
            <a:r>
              <a:rPr lang="en-US" dirty="0" smtClean="0"/>
              <a:t> are twenty in number: four incisors, two canines, and four molars, in each jaw.</a:t>
            </a:r>
            <a:r>
              <a:rPr lang="en-US" i="1" dirty="0" smtClean="0"/>
              <a:t> </a:t>
            </a:r>
            <a:r>
              <a:rPr lang="en-US" dirty="0" smtClean="0"/>
              <a:t>The </a:t>
            </a:r>
            <a:r>
              <a:rPr lang="en-US" b="1" dirty="0" smtClean="0"/>
              <a:t>permanent teeth</a:t>
            </a:r>
            <a:r>
              <a:rPr lang="en-US" dirty="0" smtClean="0"/>
              <a:t> are thirty-two in number: four incisors, two canines, four premolars, and six molars, in each jaw.</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rgbClr val="0070C0"/>
                </a:solidFill>
              </a:rPr>
              <a:t>Side view of the teeth and jaws</a:t>
            </a:r>
            <a:endParaRPr lang="en-US" i="1" dirty="0">
              <a:solidFill>
                <a:srgbClr val="0070C0"/>
              </a:solidFill>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1371600" y="1447800"/>
            <a:ext cx="6477000"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i="1" dirty="0" smtClean="0"/>
              <a:t>The dental formula can be presented as follows</a:t>
            </a:r>
          </a:p>
          <a:p>
            <a:pPr>
              <a:buNone/>
            </a:pPr>
            <a:r>
              <a:rPr lang="en-US" i="1" dirty="0" smtClean="0"/>
              <a:t>Deciduous Teeth.</a:t>
            </a:r>
            <a:r>
              <a:rPr lang="en-US" dirty="0" smtClean="0"/>
              <a:t/>
            </a:r>
            <a:br>
              <a:rPr lang="en-US" dirty="0" smtClean="0"/>
            </a:br>
            <a:r>
              <a:rPr lang="en-US" dirty="0" smtClean="0"/>
              <a:t/>
            </a:r>
            <a:br>
              <a:rPr lang="en-US" dirty="0" smtClean="0"/>
            </a:br>
            <a:r>
              <a:rPr lang="en-US" dirty="0" smtClean="0"/>
              <a:t>                    mol. can. in. in. can. mol.</a:t>
            </a:r>
            <a:br>
              <a:rPr lang="en-US" dirty="0" smtClean="0"/>
            </a:br>
            <a:r>
              <a:rPr lang="en-US" dirty="0" smtClean="0"/>
              <a:t/>
            </a:r>
            <a:br>
              <a:rPr lang="en-US" dirty="0" smtClean="0"/>
            </a:br>
            <a:r>
              <a:rPr lang="en-US" dirty="0" smtClean="0"/>
              <a:t>Upper jaw  2       1     2    2    1     2       </a:t>
            </a:r>
          </a:p>
          <a:p>
            <a:pPr>
              <a:buNone/>
            </a:pPr>
            <a:r>
              <a:rPr lang="en-US" dirty="0" smtClean="0"/>
              <a:t>    Lower jaw  2       1     2    2    1     2</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permanent teeth                 </a:t>
            </a:r>
          </a:p>
          <a:p>
            <a:pPr>
              <a:buNone/>
            </a:pPr>
            <a:r>
              <a:rPr lang="en-US" dirty="0" smtClean="0"/>
              <a:t>                      mol. </a:t>
            </a:r>
            <a:r>
              <a:rPr lang="en-US" dirty="0" err="1" smtClean="0"/>
              <a:t>Pmol</a:t>
            </a:r>
            <a:r>
              <a:rPr lang="en-US" dirty="0" smtClean="0"/>
              <a:t> can. in. in. can. </a:t>
            </a:r>
            <a:r>
              <a:rPr lang="en-US" dirty="0" err="1" smtClean="0"/>
              <a:t>Pmol</a:t>
            </a:r>
            <a:r>
              <a:rPr lang="en-US" dirty="0" smtClean="0"/>
              <a:t> mol.</a:t>
            </a:r>
            <a:br>
              <a:rPr lang="en-US" dirty="0" smtClean="0"/>
            </a:br>
            <a:r>
              <a:rPr lang="en-US" dirty="0" smtClean="0"/>
              <a:t/>
            </a:r>
            <a:br>
              <a:rPr lang="en-US" dirty="0" smtClean="0"/>
            </a:br>
            <a:r>
              <a:rPr lang="en-US" dirty="0" smtClean="0"/>
              <a:t>Upper jaw     3          2       1     2    2    1     2     3  </a:t>
            </a:r>
          </a:p>
          <a:p>
            <a:pPr>
              <a:buNone/>
            </a:pPr>
            <a:r>
              <a:rPr lang="en-US" dirty="0" smtClean="0"/>
              <a:t>    Lower jaw     3          2       1     2    2    1     2     3</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Permanent teeth of right half of lower dental arch</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819400" y="1295400"/>
            <a:ext cx="34290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The uvula is a curved fold of muscle covered with mucus membrane, hanging down from the free border of the soft palate. Four folds of mucus membrane , two passing down from each side to form membranous arches. The posterior ones are the </a:t>
            </a:r>
            <a:r>
              <a:rPr lang="en-US" dirty="0" smtClean="0">
                <a:solidFill>
                  <a:srgbClr val="0070C0"/>
                </a:solidFill>
              </a:rPr>
              <a:t>palatopharyngeal</a:t>
            </a:r>
            <a:r>
              <a:rPr lang="en-US" dirty="0" smtClean="0"/>
              <a:t> arches and the anterior ones are the </a:t>
            </a:r>
            <a:r>
              <a:rPr lang="en-US" dirty="0" smtClean="0">
                <a:solidFill>
                  <a:srgbClr val="0070C0"/>
                </a:solidFill>
              </a:rPr>
              <a:t>palatoglossa</a:t>
            </a:r>
            <a:r>
              <a:rPr lang="en-US" dirty="0" smtClean="0"/>
              <a:t>l arches.</a:t>
            </a:r>
          </a:p>
          <a:p>
            <a:r>
              <a:rPr lang="en-US" dirty="0" smtClean="0"/>
              <a:t>On either side between the arches is a collection of lymphoid tissue called the </a:t>
            </a:r>
            <a:r>
              <a:rPr lang="en-US" dirty="0" smtClean="0">
                <a:solidFill>
                  <a:srgbClr val="0070C0"/>
                </a:solidFill>
              </a:rPr>
              <a:t>palatine tonsil</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tongue</a:t>
            </a:r>
            <a:endParaRPr lang="en-US" dirty="0"/>
          </a:p>
        </p:txBody>
      </p:sp>
      <p:sp>
        <p:nvSpPr>
          <p:cNvPr id="3" name="Content Placeholder 2"/>
          <p:cNvSpPr>
            <a:spLocks noGrp="1"/>
          </p:cNvSpPr>
          <p:nvPr>
            <p:ph idx="1"/>
          </p:nvPr>
        </p:nvSpPr>
        <p:spPr/>
        <p:txBody>
          <a:bodyPr>
            <a:normAutofit lnSpcReduction="10000"/>
          </a:bodyPr>
          <a:lstStyle/>
          <a:p>
            <a:r>
              <a:rPr lang="en-US" b="1" dirty="0" smtClean="0"/>
              <a:t>The Tongue (</a:t>
            </a:r>
            <a:r>
              <a:rPr lang="en-US" b="1" i="1" dirty="0" smtClean="0"/>
              <a:t>lingua</a:t>
            </a:r>
            <a:r>
              <a:rPr lang="en-US" b="1" dirty="0" smtClean="0"/>
              <a:t>)</a:t>
            </a:r>
            <a:r>
              <a:rPr lang="en-US" dirty="0" smtClean="0"/>
              <a:t> is the principal organ of the sense of taste, and an important organ of speech; it also assists in the mastication and deglutition of the food.</a:t>
            </a:r>
          </a:p>
          <a:p>
            <a:r>
              <a:rPr lang="en-US" dirty="0" smtClean="0"/>
              <a:t> It is situated in the floor of the mouth, within the curve of the body of the mandible</a:t>
            </a:r>
          </a:p>
          <a:p>
            <a:r>
              <a:rPr lang="en-US" dirty="0" smtClean="0"/>
              <a:t>Its </a:t>
            </a:r>
            <a:r>
              <a:rPr lang="en-US" b="1" dirty="0" smtClean="0"/>
              <a:t>Root</a:t>
            </a:r>
            <a:r>
              <a:rPr lang="en-US" dirty="0" smtClean="0"/>
              <a:t> (</a:t>
            </a:r>
            <a:r>
              <a:rPr lang="en-US" i="1" dirty="0" smtClean="0"/>
              <a:t>radix </a:t>
            </a:r>
            <a:r>
              <a:rPr lang="en-US" i="1" dirty="0" err="1" smtClean="0"/>
              <a:t>linguæ</a:t>
            </a:r>
            <a:r>
              <a:rPr lang="en-US" i="1" dirty="0" smtClean="0"/>
              <a:t> base</a:t>
            </a:r>
            <a:r>
              <a:rPr lang="en-US" dirty="0" smtClean="0"/>
              <a:t>)  is directed backward, and connected with the hyoid bone by muscles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Its </a:t>
            </a:r>
            <a:r>
              <a:rPr lang="en-US" b="1" dirty="0" smtClean="0"/>
              <a:t>Apex</a:t>
            </a:r>
            <a:r>
              <a:rPr lang="en-US" dirty="0" smtClean="0"/>
              <a:t> , thin and narrow, is directed forward against the lingual surfaces of the lower incisor teeth</a:t>
            </a:r>
          </a:p>
          <a:p>
            <a:r>
              <a:rPr lang="en-US" b="1" dirty="0" smtClean="0"/>
              <a:t>Inferior Surface</a:t>
            </a:r>
            <a:r>
              <a:rPr lang="en-US" dirty="0" smtClean="0"/>
              <a:t> is connected with the mandible by the </a:t>
            </a:r>
            <a:r>
              <a:rPr lang="en-US" dirty="0" err="1" smtClean="0"/>
              <a:t>Genioglossi</a:t>
            </a:r>
            <a:r>
              <a:rPr lang="en-US" dirty="0" smtClean="0"/>
              <a:t> muscle. It is also anchored to the floor of the mouth by the frenulum of the tongue.</a:t>
            </a:r>
          </a:p>
          <a:p>
            <a:r>
              <a:rPr lang="en-US" dirty="0" smtClean="0"/>
              <a:t>The </a:t>
            </a:r>
            <a:r>
              <a:rPr lang="en-US" b="1" dirty="0" smtClean="0"/>
              <a:t>Dorsum of the Tongue</a:t>
            </a:r>
            <a:r>
              <a:rPr lang="en-US" dirty="0" smtClean="0"/>
              <a:t>  is convex and marked by a </a:t>
            </a:r>
            <a:r>
              <a:rPr lang="en-US" b="1" dirty="0" smtClean="0"/>
              <a:t>median </a:t>
            </a:r>
            <a:r>
              <a:rPr lang="en-US" b="1" dirty="0" err="1" smtClean="0"/>
              <a:t>sulcus</a:t>
            </a:r>
            <a:r>
              <a:rPr lang="en-US" b="1" dirty="0" smtClean="0"/>
              <a:t>,</a:t>
            </a:r>
            <a:r>
              <a:rPr lang="en-US" dirty="0" smtClean="0"/>
              <a:t> which divides it into symmetrical halves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r>
              <a:rPr lang="en-US" dirty="0" smtClean="0"/>
              <a:t>The </a:t>
            </a:r>
            <a:r>
              <a:rPr lang="en-US" b="1" dirty="0" err="1" smtClean="0"/>
              <a:t>Papillæ</a:t>
            </a:r>
            <a:r>
              <a:rPr lang="en-US" b="1" dirty="0" smtClean="0"/>
              <a:t> of the Tongue </a:t>
            </a:r>
            <a:r>
              <a:rPr lang="en-US" dirty="0" smtClean="0"/>
              <a:t>are projections on the upper surface of the tongue. These contains the sensory receptors for the sense of taste.</a:t>
            </a:r>
          </a:p>
          <a:p>
            <a:r>
              <a:rPr lang="en-US" dirty="0" smtClean="0"/>
              <a:t>There are three types of papillae:-</a:t>
            </a:r>
          </a:p>
          <a:p>
            <a:pPr lvl="1"/>
            <a:r>
              <a:rPr lang="en-US" b="1" i="1" dirty="0" err="1" smtClean="0"/>
              <a:t>Vallate</a:t>
            </a:r>
            <a:r>
              <a:rPr lang="en-US" b="1" i="1" dirty="0" smtClean="0"/>
              <a:t> papillae </a:t>
            </a:r>
            <a:r>
              <a:rPr lang="en-US" dirty="0" smtClean="0"/>
              <a:t>arranged in an inverted V towards the base of the tongue. They are the largest</a:t>
            </a:r>
          </a:p>
          <a:p>
            <a:pPr lvl="1"/>
            <a:r>
              <a:rPr lang="en-US" b="1" i="1" dirty="0" err="1" smtClean="0"/>
              <a:t>Fungiform</a:t>
            </a:r>
            <a:r>
              <a:rPr lang="en-US" b="1" i="1" dirty="0" smtClean="0"/>
              <a:t> papillae </a:t>
            </a:r>
            <a:r>
              <a:rPr lang="en-US" dirty="0" smtClean="0"/>
              <a:t>situated at the tip and the edges of the tongue.</a:t>
            </a:r>
          </a:p>
          <a:p>
            <a:pPr lvl="1"/>
            <a:r>
              <a:rPr lang="en-US" b="1" i="1" dirty="0" err="1" smtClean="0"/>
              <a:t>Filiform</a:t>
            </a:r>
            <a:r>
              <a:rPr lang="en-US" b="1" i="1" dirty="0" smtClean="0"/>
              <a:t> papillae </a:t>
            </a:r>
            <a:r>
              <a:rPr lang="en-US" dirty="0" smtClean="0"/>
              <a:t>are the smallest and most numerous on the anterior two thirds of the tongue.</a:t>
            </a:r>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r>
              <a:rPr lang="en-US" b="1" dirty="0" smtClean="0"/>
              <a:t>Blood supply:- </a:t>
            </a:r>
          </a:p>
          <a:p>
            <a:pPr lvl="1"/>
            <a:r>
              <a:rPr lang="en-US" dirty="0" smtClean="0"/>
              <a:t>arterial supply is via lingual branch of external carotid artery</a:t>
            </a:r>
          </a:p>
          <a:p>
            <a:pPr lvl="1"/>
            <a:r>
              <a:rPr lang="en-US" dirty="0" smtClean="0"/>
              <a:t>Venous drainage is through lingual vein that drains into internal jugular vein.</a:t>
            </a:r>
          </a:p>
          <a:p>
            <a:r>
              <a:rPr lang="en-US" b="1" dirty="0" smtClean="0"/>
              <a:t>Nerve supply:-</a:t>
            </a:r>
          </a:p>
          <a:p>
            <a:pPr lvl="1"/>
            <a:r>
              <a:rPr lang="en-US" dirty="0" smtClean="0"/>
              <a:t>Hypoglossal nerve (c12) supply the voluntary muscles</a:t>
            </a:r>
          </a:p>
          <a:p>
            <a:pPr lvl="1"/>
            <a:r>
              <a:rPr lang="en-US" dirty="0" smtClean="0"/>
              <a:t>Lingual branch of mandibular nerves supply the somatic sensation </a:t>
            </a:r>
            <a:r>
              <a:rPr lang="en-US" dirty="0" err="1" smtClean="0"/>
              <a:t>eg</a:t>
            </a:r>
            <a:r>
              <a:rPr lang="en-US" dirty="0" smtClean="0"/>
              <a:t> pain, touch etc</a:t>
            </a:r>
          </a:p>
          <a:p>
            <a:pPr lvl="1"/>
            <a:r>
              <a:rPr lang="en-US" dirty="0" smtClean="0"/>
              <a:t>Facial and </a:t>
            </a:r>
            <a:r>
              <a:rPr lang="en-US" dirty="0" err="1" smtClean="0"/>
              <a:t>glossopharyngeal</a:t>
            </a:r>
            <a:r>
              <a:rPr lang="en-US" dirty="0" smtClean="0"/>
              <a:t> nerves (C7&amp; C9) involved in the sense of taste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Digestive system consists of:-</a:t>
            </a:r>
          </a:p>
          <a:p>
            <a:pPr lvl="1"/>
            <a:r>
              <a:rPr lang="en-US" dirty="0" smtClean="0"/>
              <a:t> </a:t>
            </a:r>
            <a:r>
              <a:rPr lang="en-US" sz="3200" dirty="0" smtClean="0"/>
              <a:t>the alimentary tract or canal</a:t>
            </a:r>
          </a:p>
          <a:p>
            <a:pPr lvl="1"/>
            <a:r>
              <a:rPr lang="en-US" sz="3200" dirty="0" smtClean="0"/>
              <a:t>Accessory organs of the digestive system</a:t>
            </a:r>
          </a:p>
          <a:p>
            <a:pPr lvl="2"/>
            <a:r>
              <a:rPr lang="en-US" sz="2800" dirty="0" smtClean="0"/>
              <a:t>The liver</a:t>
            </a:r>
          </a:p>
          <a:p>
            <a:pPr lvl="2"/>
            <a:r>
              <a:rPr lang="en-US" sz="2800" dirty="0" smtClean="0"/>
              <a:t>Pancreas</a:t>
            </a:r>
          </a:p>
          <a:p>
            <a:pPr lvl="2"/>
            <a:r>
              <a:rPr lang="en-US" sz="2800" dirty="0" smtClean="0"/>
              <a:t>Salivary glands</a:t>
            </a: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Functions of the tongue</a:t>
            </a:r>
          </a:p>
          <a:p>
            <a:r>
              <a:rPr lang="en-US" dirty="0" smtClean="0"/>
              <a:t>Helps in mastication(chewing)</a:t>
            </a:r>
          </a:p>
          <a:p>
            <a:r>
              <a:rPr lang="en-US" dirty="0" smtClean="0"/>
              <a:t>Assists in deglutition(swallowing)</a:t>
            </a:r>
          </a:p>
          <a:p>
            <a:r>
              <a:rPr lang="en-US" dirty="0" smtClean="0"/>
              <a:t>Is important in phonation(speech)</a:t>
            </a:r>
          </a:p>
          <a:p>
            <a:r>
              <a:rPr lang="en-US" dirty="0" smtClean="0"/>
              <a:t>Is responsible for the sense of taste.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Salivary glands</a:t>
            </a:r>
            <a:endParaRPr lang="en-US"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1219200" y="1524000"/>
            <a:ext cx="57912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10000"/>
          </a:bodyPr>
          <a:lstStyle/>
          <a:p>
            <a:r>
              <a:rPr lang="en-US" dirty="0" smtClean="0"/>
              <a:t>These are exocrine glands that produce saliva. They also secrete amylase, an enzyme that breaks down starch into maltose</a:t>
            </a:r>
          </a:p>
          <a:p>
            <a:r>
              <a:rPr lang="en-US" b="1" dirty="0" smtClean="0"/>
              <a:t>Structure:-</a:t>
            </a:r>
          </a:p>
          <a:p>
            <a:r>
              <a:rPr lang="en-US" dirty="0" smtClean="0"/>
              <a:t>They are surrounded by a fibrous capsule</a:t>
            </a:r>
          </a:p>
          <a:p>
            <a:r>
              <a:rPr lang="en-US" dirty="0" smtClean="0"/>
              <a:t>The gland is internally divided into lobules. Blood vessels and nerves enter the glands at the hilum and gradually branch out into the lobules.</a:t>
            </a:r>
          </a:p>
          <a:p>
            <a:r>
              <a:rPr lang="en-US" dirty="0" smtClean="0"/>
              <a:t>Lobules are made of small acini lined with secretory cells.</a:t>
            </a:r>
          </a:p>
          <a:p>
            <a:r>
              <a:rPr lang="en-US" dirty="0" smtClean="0"/>
              <a:t>Secretions are poured into ductules which join to form larger ducts that open in the mouth</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Blood supply</a:t>
            </a:r>
          </a:p>
          <a:p>
            <a:r>
              <a:rPr lang="en-US" dirty="0" smtClean="0"/>
              <a:t>Arterial supply- branches from external carotid arteries</a:t>
            </a:r>
          </a:p>
          <a:p>
            <a:r>
              <a:rPr lang="en-US" dirty="0" smtClean="0"/>
              <a:t>Venous drainage- external jugular veins</a:t>
            </a:r>
          </a:p>
          <a:p>
            <a:r>
              <a:rPr lang="en-US" b="1" dirty="0" smtClean="0"/>
              <a:t>Composition of saliva</a:t>
            </a:r>
          </a:p>
          <a:p>
            <a:pPr lvl="1"/>
            <a:r>
              <a:rPr lang="en-US" dirty="0" smtClean="0"/>
              <a:t>Water                         -mineral salts</a:t>
            </a:r>
          </a:p>
          <a:p>
            <a:pPr lvl="1"/>
            <a:r>
              <a:rPr lang="en-US" dirty="0" smtClean="0"/>
              <a:t>Salivary amylase       -mucus</a:t>
            </a:r>
          </a:p>
          <a:p>
            <a:pPr lvl="1"/>
            <a:r>
              <a:rPr lang="en-US" dirty="0" err="1" smtClean="0"/>
              <a:t>Lysozymes</a:t>
            </a:r>
            <a:r>
              <a:rPr lang="en-US" dirty="0" smtClean="0"/>
              <a:t>                  -immunoglobulins</a:t>
            </a:r>
          </a:p>
          <a:p>
            <a:pPr lvl="1"/>
            <a:r>
              <a:rPr lang="en-US" dirty="0" smtClean="0"/>
              <a:t>Blood clotting factors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Secretion of saliva:</a:t>
            </a:r>
          </a:p>
          <a:p>
            <a:r>
              <a:rPr lang="en-US" dirty="0" smtClean="0"/>
              <a:t>It is under autonomic nerve control. Parasympathetic stimulation results in profuse salivation with low organic substances.  Sympathetic stimulation results in secretion of small quantities of concentrated saliva.</a:t>
            </a:r>
          </a:p>
          <a:p>
            <a:r>
              <a:rPr lang="en-US" dirty="0" smtClean="0"/>
              <a:t>Reflex salivation occurs when there is food in the mouth. Salivation on sight or smell of food is a conditioned reflex.</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saliva</a:t>
            </a:r>
            <a:endParaRPr lang="en-US" dirty="0"/>
          </a:p>
        </p:txBody>
      </p:sp>
      <p:sp>
        <p:nvSpPr>
          <p:cNvPr id="3" name="Content Placeholder 2"/>
          <p:cNvSpPr>
            <a:spLocks noGrp="1"/>
          </p:cNvSpPr>
          <p:nvPr>
            <p:ph idx="1"/>
          </p:nvPr>
        </p:nvSpPr>
        <p:spPr/>
        <p:txBody>
          <a:bodyPr/>
          <a:lstStyle/>
          <a:p>
            <a:r>
              <a:rPr lang="en-US" dirty="0" smtClean="0"/>
              <a:t>Chemical digestion of polysaccharides- salivary amylase breaks down starch  to maltose.</a:t>
            </a:r>
          </a:p>
          <a:p>
            <a:r>
              <a:rPr lang="en-US" dirty="0" smtClean="0"/>
              <a:t>Lubrication of food</a:t>
            </a:r>
          </a:p>
          <a:p>
            <a:r>
              <a:rPr lang="en-US" dirty="0" smtClean="0"/>
              <a:t>Cleaning and lubrication</a:t>
            </a:r>
          </a:p>
          <a:p>
            <a:r>
              <a:rPr lang="en-US" dirty="0" smtClean="0"/>
              <a:t>Nonspecific defenses</a:t>
            </a:r>
          </a:p>
          <a:p>
            <a:r>
              <a:rPr lang="en-US" dirty="0" smtClean="0"/>
              <a:t>taste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pharynx</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990600" y="1600200"/>
            <a:ext cx="57912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PHARYNX is a </a:t>
            </a:r>
            <a:r>
              <a:rPr lang="en-US" dirty="0" err="1" smtClean="0"/>
              <a:t>fibromuscular</a:t>
            </a:r>
            <a:r>
              <a:rPr lang="en-US" dirty="0" smtClean="0"/>
              <a:t> tube which extends from the base of the skull to the lower border of the </a:t>
            </a:r>
            <a:r>
              <a:rPr lang="en-US" dirty="0" err="1" smtClean="0"/>
              <a:t>cricoid</a:t>
            </a:r>
            <a:r>
              <a:rPr lang="en-US" dirty="0" smtClean="0"/>
              <a:t> cartilage (at which point it becomes the esophagus).</a:t>
            </a:r>
          </a:p>
          <a:p>
            <a:r>
              <a:rPr lang="en-US" dirty="0" smtClean="0"/>
              <a:t>The walls of the pharynx consist of three layers of tissue:-</a:t>
            </a:r>
          </a:p>
          <a:p>
            <a:r>
              <a:rPr lang="en-US" dirty="0" smtClean="0"/>
              <a:t>The </a:t>
            </a:r>
            <a:r>
              <a:rPr lang="en-US" i="1" dirty="0" smtClean="0"/>
              <a:t>lining membrane </a:t>
            </a:r>
            <a:r>
              <a:rPr lang="en-US" dirty="0" smtClean="0"/>
              <a:t>is made stratified squamous epithelium continuous with that of the mouth and esophagus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middle layer </a:t>
            </a:r>
            <a:r>
              <a:rPr lang="en-US" dirty="0" smtClean="0"/>
              <a:t>consist of connective tissue that thins out towards the distal end.</a:t>
            </a:r>
          </a:p>
          <a:p>
            <a:r>
              <a:rPr lang="en-US" dirty="0" smtClean="0"/>
              <a:t>The </a:t>
            </a:r>
            <a:r>
              <a:rPr lang="en-US" i="1" dirty="0" smtClean="0"/>
              <a:t>outer layer </a:t>
            </a:r>
            <a:r>
              <a:rPr lang="en-US" dirty="0" smtClean="0"/>
              <a:t>consist of involuntary muscles involved in swallowing</a:t>
            </a:r>
          </a:p>
          <a:p>
            <a:r>
              <a:rPr lang="en-US" dirty="0" smtClean="0"/>
              <a:t>For descriptive purposes, the pharynx is divided into:</a:t>
            </a:r>
          </a:p>
          <a:p>
            <a:pPr lvl="1"/>
            <a:r>
              <a:rPr lang="en-US" dirty="0" smtClean="0"/>
              <a:t>Nasal pharynx bend the posterior nasal </a:t>
            </a:r>
            <a:r>
              <a:rPr lang="en-US" dirty="0" err="1" smtClean="0"/>
              <a:t>nares</a:t>
            </a:r>
            <a:endParaRPr lang="en-US" dirty="0" smtClean="0"/>
          </a:p>
          <a:p>
            <a:pPr lvl="1"/>
            <a:r>
              <a:rPr lang="en-US" dirty="0" err="1" smtClean="0"/>
              <a:t>Oropharyx</a:t>
            </a:r>
            <a:r>
              <a:rPr lang="en-US" dirty="0" smtClean="0"/>
              <a:t> behind the mouth</a:t>
            </a:r>
          </a:p>
          <a:p>
            <a:pPr lvl="1"/>
            <a:r>
              <a:rPr lang="en-US" dirty="0" smtClean="0"/>
              <a:t>And </a:t>
            </a:r>
            <a:r>
              <a:rPr lang="en-US" dirty="0" err="1" smtClean="0"/>
              <a:t>laryngopharynx</a:t>
            </a:r>
            <a:r>
              <a:rPr lang="en-US" dirty="0" smtClean="0"/>
              <a:t> above the larynx</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Blood supply</a:t>
            </a:r>
          </a:p>
          <a:p>
            <a:r>
              <a:rPr lang="en-US" dirty="0" smtClean="0"/>
              <a:t>Branches of facial arteries and venous drainage is into the facial veins and internal jugular veins</a:t>
            </a:r>
          </a:p>
          <a:p>
            <a:r>
              <a:rPr lang="en-US" b="1" dirty="0" smtClean="0"/>
              <a:t>Inervation</a:t>
            </a:r>
          </a:p>
          <a:p>
            <a:r>
              <a:rPr lang="en-US" dirty="0" smtClean="0"/>
              <a:t>Parasympathetic supply is from glossolpahyngeal and vagus nerve and sympathetic supply is from cervical ganglia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152400" y="1066800"/>
            <a:ext cx="8839200" cy="5486400"/>
          </a:xfrm>
        </p:spPr>
        <p:txBody>
          <a:bodyPr>
            <a:normAutofit lnSpcReduction="10000"/>
          </a:bodyPr>
          <a:lstStyle/>
          <a:p>
            <a:pPr>
              <a:buNone/>
            </a:pPr>
            <a:r>
              <a:rPr lang="en-US" dirty="0" smtClean="0"/>
              <a:t>Activities that take place in the digestive system can be grouped as:-</a:t>
            </a:r>
          </a:p>
          <a:p>
            <a:pPr marL="514350" indent="-514350">
              <a:buFont typeface="+mj-lt"/>
              <a:buAutoNum type="arabicPeriod"/>
            </a:pPr>
            <a:r>
              <a:rPr lang="en-US" b="1" dirty="0" smtClean="0">
                <a:solidFill>
                  <a:schemeClr val="accent5"/>
                </a:solidFill>
              </a:rPr>
              <a:t>Ingestion</a:t>
            </a:r>
            <a:r>
              <a:rPr lang="en-US" dirty="0" smtClean="0"/>
              <a:t>- the intake of food into the AT</a:t>
            </a:r>
          </a:p>
          <a:p>
            <a:pPr marL="514350" indent="-514350">
              <a:buFont typeface="+mj-lt"/>
              <a:buAutoNum type="arabicPeriod"/>
            </a:pPr>
            <a:r>
              <a:rPr lang="en-US" b="1" dirty="0" smtClean="0">
                <a:solidFill>
                  <a:schemeClr val="accent5"/>
                </a:solidFill>
              </a:rPr>
              <a:t>Propulsion</a:t>
            </a:r>
            <a:r>
              <a:rPr lang="en-US" dirty="0" smtClean="0"/>
              <a:t>- the movement of food along the AT</a:t>
            </a:r>
          </a:p>
          <a:p>
            <a:pPr marL="514350" indent="-514350">
              <a:buFont typeface="+mj-lt"/>
              <a:buAutoNum type="arabicPeriod"/>
            </a:pPr>
            <a:r>
              <a:rPr lang="en-US" b="1" dirty="0" smtClean="0">
                <a:solidFill>
                  <a:schemeClr val="accent5"/>
                </a:solidFill>
              </a:rPr>
              <a:t>Digestion</a:t>
            </a:r>
            <a:r>
              <a:rPr lang="en-US" dirty="0" smtClean="0"/>
              <a:t>:- breakdown of food into small absorbable molecules</a:t>
            </a:r>
          </a:p>
          <a:p>
            <a:pPr marL="514350" indent="-514350">
              <a:buFont typeface="+mj-lt"/>
              <a:buAutoNum type="arabicPeriod"/>
            </a:pPr>
            <a:r>
              <a:rPr lang="en-US" b="1" dirty="0" smtClean="0">
                <a:solidFill>
                  <a:schemeClr val="accent5"/>
                </a:solidFill>
              </a:rPr>
              <a:t>Absorption</a:t>
            </a:r>
            <a:r>
              <a:rPr lang="en-US" dirty="0" smtClean="0"/>
              <a:t>:- the taking up of the digested nutrients into the blood stream or lymph capillaries</a:t>
            </a:r>
          </a:p>
          <a:p>
            <a:pPr marL="514350" indent="-514350">
              <a:buFont typeface="+mj-lt"/>
              <a:buAutoNum type="arabicPeriod"/>
            </a:pPr>
            <a:r>
              <a:rPr lang="en-US" b="1" dirty="0" smtClean="0">
                <a:solidFill>
                  <a:schemeClr val="accent5"/>
                </a:solidFill>
              </a:rPr>
              <a:t>Elimination</a:t>
            </a:r>
            <a:r>
              <a:rPr lang="en-US" dirty="0" smtClean="0"/>
              <a:t>:- excretion of substances that cannot be digested  out of the body through defecation.</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esophagus</a:t>
            </a: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r>
              <a:rPr lang="en-US" dirty="0" smtClean="0"/>
              <a:t>The esophagus is a muscular tube measuring 20-25 cm long and 2-3 cm wide that serves as a conduit for moving food and drink from the mouth to the stomach.</a:t>
            </a:r>
          </a:p>
          <a:p>
            <a:r>
              <a:rPr lang="en-US" dirty="0" smtClean="0"/>
              <a:t>It is continuous with the laryngeal part of the pharynx at the level of the C6 vertebra. The esophagus passes through posterior mediastinum in thorax and enters abdomen through a hole(the esophageal hiatus) in the diaphragm at the level of the tenth thoracic vertebrae (T10)</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228600" y="1219200"/>
            <a:ext cx="8686800" cy="5410200"/>
          </a:xfrm>
        </p:spPr>
        <p:txBody>
          <a:bodyPr>
            <a:normAutofit fontScale="92500" lnSpcReduction="10000"/>
          </a:bodyPr>
          <a:lstStyle/>
          <a:p>
            <a:r>
              <a:rPr lang="en-US" dirty="0" smtClean="0"/>
              <a:t>The upper entry into the esophagus is controlled by a, valve, the cricopharyngeal or upper esophageal sphincter.</a:t>
            </a:r>
          </a:p>
          <a:p>
            <a:r>
              <a:rPr lang="en-US" dirty="0" smtClean="0"/>
              <a:t>The junction between the esophagus and the stomach (the </a:t>
            </a:r>
            <a:r>
              <a:rPr lang="en-US" b="1" dirty="0" smtClean="0"/>
              <a:t>gastroesophageal junction</a:t>
            </a:r>
            <a:r>
              <a:rPr lang="en-US" dirty="0" smtClean="0"/>
              <a:t> or </a:t>
            </a:r>
            <a:r>
              <a:rPr lang="en-US" b="1" dirty="0" smtClean="0"/>
              <a:t>GE junction</a:t>
            </a:r>
            <a:r>
              <a:rPr lang="en-US" dirty="0" smtClean="0"/>
              <a:t>) is not actually considered a valve, although it is sometimes called the cardiac sphincter, cardia or </a:t>
            </a:r>
            <a:r>
              <a:rPr lang="en-US" dirty="0" err="1" smtClean="0"/>
              <a:t>cardias</a:t>
            </a:r>
            <a:r>
              <a:rPr lang="en-US" dirty="0" smtClean="0"/>
              <a:t>, it actually better resembles a structure.</a:t>
            </a:r>
          </a:p>
          <a:p>
            <a:r>
              <a:rPr lang="en-US" dirty="0" smtClean="0"/>
              <a:t>Esophagus has the general </a:t>
            </a:r>
            <a:r>
              <a:rPr lang="en-US" dirty="0" err="1" smtClean="0"/>
              <a:t>stucture</a:t>
            </a:r>
            <a:r>
              <a:rPr lang="en-US" dirty="0" smtClean="0"/>
              <a:t> of the AC except that the proximal third is lined with stratified squamous epithelium and also the adventitia contains elastic fibers.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562600"/>
          </a:xfrm>
        </p:spPr>
        <p:txBody>
          <a:bodyPr>
            <a:normAutofit/>
          </a:bodyPr>
          <a:lstStyle/>
          <a:p>
            <a:r>
              <a:rPr lang="en-US" b="1" dirty="0" smtClean="0"/>
              <a:t>Blood supply</a:t>
            </a:r>
          </a:p>
          <a:p>
            <a:r>
              <a:rPr lang="en-US" i="1" dirty="0" smtClean="0"/>
              <a:t>Arterial: </a:t>
            </a:r>
            <a:r>
              <a:rPr lang="en-US" dirty="0" smtClean="0"/>
              <a:t>Thoracic part is supplied by two esophageal arteries which are branches of thoracic aorta. Abdominal part is supplied by branches from inferior phrenic arteries and the left gastric branch of coeliac artery.</a:t>
            </a:r>
          </a:p>
          <a:p>
            <a:r>
              <a:rPr lang="en-US" i="1" dirty="0" smtClean="0"/>
              <a:t>Venous drainage</a:t>
            </a:r>
            <a:r>
              <a:rPr lang="en-US" dirty="0" smtClean="0"/>
              <a:t>: in the thorax, azygos and hemiazygos veins; abdominal part drains into the left </a:t>
            </a:r>
            <a:r>
              <a:rPr lang="en-US" smtClean="0"/>
              <a:t>gastric vein. </a:t>
            </a:r>
            <a:r>
              <a:rPr lang="en-US" dirty="0" smtClean="0"/>
              <a:t>A venous plexus connects the esophageal drainage and portal circulation</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The stomach</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0" y="990600"/>
            <a:ext cx="67056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81000" y="990600"/>
            <a:ext cx="8153400" cy="57150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enlarged, muscular sac-like portion of the gastrointestinal tract, located in the upper abdominal cavity, between the esophagus  and the duodenum of the small intestine; where mechanical digestion is completed and chemical digestion, particularly of protein, continues. its glands secrete mucous, </a:t>
            </a:r>
            <a:r>
              <a:rPr lang="en-US" dirty="0" err="1" smtClean="0"/>
              <a:t>HCl</a:t>
            </a:r>
            <a:r>
              <a:rPr lang="en-US" dirty="0" smtClean="0"/>
              <a:t>, pepsin(</a:t>
            </a:r>
            <a:r>
              <a:rPr lang="en-US" dirty="0" err="1" smtClean="0"/>
              <a:t>ogen</a:t>
            </a:r>
            <a:r>
              <a:rPr lang="en-US" dirty="0" smtClean="0"/>
              <a:t>), intrinsic factor, and in infants, gastric lipase and rennin.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roughly divided into four parts (cardia, fundus, body, and pylorus); its inner lining is covered by longitudinal folds of the mucosa, rugae, and its wall consists of an inner simple columnar epithelium with some goblet cells, a lamina </a:t>
            </a:r>
            <a:r>
              <a:rPr lang="en-US" dirty="0" err="1" smtClean="0"/>
              <a:t>propria</a:t>
            </a:r>
            <a:r>
              <a:rPr lang="en-US" dirty="0" smtClean="0"/>
              <a:t> of loose fibrous connective tissue, a muscularis unusual in having a third layer of oblique fibers, and an outer serosa.</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066800" y="1524000"/>
            <a:ext cx="7239000" cy="50292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r>
              <a:rPr lang="en-US" b="1" dirty="0" smtClean="0"/>
              <a:t>cardia</a:t>
            </a:r>
            <a:r>
              <a:rPr lang="en-US" dirty="0" smtClean="0"/>
              <a:t> - The upper tapered portion of the stomach which extends a short distance from the opening of the esophagus.</a:t>
            </a:r>
          </a:p>
          <a:p>
            <a:r>
              <a:rPr lang="en-US" b="1" dirty="0" smtClean="0"/>
              <a:t>fundus</a:t>
            </a:r>
            <a:r>
              <a:rPr lang="en-US" dirty="0" smtClean="0"/>
              <a:t> - The rounded base of the stomach, that portion farthest from the pyloric sphincter.</a:t>
            </a:r>
          </a:p>
          <a:p>
            <a:r>
              <a:rPr lang="en-US" b="1" dirty="0" smtClean="0"/>
              <a:t>pylorus </a:t>
            </a:r>
            <a:r>
              <a:rPr lang="en-US" dirty="0" smtClean="0"/>
              <a:t>- The long, tapering passage at the lower, distal end of the stomach which opens into the duodenum at the pyloric sphincter; the part of the stomach responsible for gastric emptying which is regulated by </a:t>
            </a:r>
            <a:r>
              <a:rPr lang="en-US" i="1" dirty="0" smtClean="0"/>
              <a:t>Gastric inhibitory polypeptide</a:t>
            </a:r>
            <a:r>
              <a:rPr lang="en-US" dirty="0" smtClean="0"/>
              <a:t> (</a:t>
            </a:r>
            <a:r>
              <a:rPr lang="en-US" i="1" dirty="0" smtClean="0"/>
              <a:t>GIP</a:t>
            </a:r>
            <a:r>
              <a:rPr lang="en-US" dirty="0" smtClean="0"/>
              <a:t>), also known as the glucose-dependent </a:t>
            </a:r>
            <a:r>
              <a:rPr lang="en-US" dirty="0" err="1" smtClean="0"/>
              <a:t>insulinotropic</a:t>
            </a:r>
            <a:r>
              <a:rPr lang="en-US" dirty="0" smtClean="0"/>
              <a:t> peptide, CCK and secretin.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rugae</a:t>
            </a:r>
            <a:r>
              <a:rPr lang="en-US" dirty="0" smtClean="0"/>
              <a:t> - The longitudinal folds or creases on the inner lining of the stomach, composed primarily of the epithelial and mucosal layers, which contribute to effective mixing of </a:t>
            </a:r>
            <a:r>
              <a:rPr lang="en-US" dirty="0" err="1" smtClean="0"/>
              <a:t>chyme</a:t>
            </a:r>
            <a:r>
              <a:rPr lang="en-US" dirty="0" smtClean="0"/>
              <a:t> in the stomach; they increase the surface area for gastric secretion and also contribute to gastric mixing,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ORGANS OF THE DIGESTIVE SYSTEM</a:t>
            </a:r>
            <a:br>
              <a:rPr lang="en-US" dirty="0" smtClean="0"/>
            </a:br>
            <a:r>
              <a:rPr lang="en-US" dirty="0" smtClean="0"/>
              <a:t>1. Alimentary tract </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 long tube modified at various levels to suit its functions through which food passes after ingestion.</a:t>
            </a:r>
          </a:p>
          <a:p>
            <a:r>
              <a:rPr lang="en-US" dirty="0" smtClean="0"/>
              <a:t>It commences at the mouth, and terminates at the anus.</a:t>
            </a:r>
          </a:p>
          <a:p>
            <a:r>
              <a:rPr lang="en-US" dirty="0" smtClean="0"/>
              <a:t>Has the following parts:-</a:t>
            </a:r>
          </a:p>
          <a:p>
            <a:pPr lvl="1"/>
            <a:r>
              <a:rPr lang="en-US" dirty="0" smtClean="0">
                <a:solidFill>
                  <a:schemeClr val="tx2">
                    <a:lumMod val="75000"/>
                  </a:schemeClr>
                </a:solidFill>
              </a:rPr>
              <a:t>Mouth        - pharynx                  -esophagus</a:t>
            </a:r>
          </a:p>
          <a:p>
            <a:pPr lvl="1"/>
            <a:r>
              <a:rPr lang="en-US" dirty="0" smtClean="0">
                <a:solidFill>
                  <a:schemeClr val="tx2">
                    <a:lumMod val="75000"/>
                  </a:schemeClr>
                </a:solidFill>
              </a:rPr>
              <a:t>Stomach     - small intestines    -large intestines</a:t>
            </a:r>
          </a:p>
          <a:p>
            <a:pPr lvl="1"/>
            <a:r>
              <a:rPr lang="en-US" dirty="0" smtClean="0">
                <a:solidFill>
                  <a:schemeClr val="tx2">
                    <a:lumMod val="75000"/>
                  </a:schemeClr>
                </a:solidFill>
              </a:rPr>
              <a:t>Rectum       -  anal canal</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90601"/>
            <a:ext cx="8229600" cy="5486400"/>
          </a:xfrm>
        </p:spPr>
        <p:txBody>
          <a:bodyPr>
            <a:normAutofit fontScale="92500" lnSpcReduction="10000"/>
          </a:bodyPr>
          <a:lstStyle/>
          <a:p>
            <a:r>
              <a:rPr lang="en-US" dirty="0" smtClean="0"/>
              <a:t>the functions of the stomach.</a:t>
            </a:r>
          </a:p>
          <a:p>
            <a:pPr>
              <a:buNone/>
            </a:pPr>
            <a:r>
              <a:rPr lang="en-US" dirty="0" smtClean="0"/>
              <a:t> (1)  serve as a storage chamber for ingested foodstuffs</a:t>
            </a:r>
          </a:p>
          <a:p>
            <a:pPr>
              <a:buNone/>
            </a:pPr>
            <a:r>
              <a:rPr lang="en-US" dirty="0" smtClean="0"/>
              <a:t> (2)  essentially complete mechanical digestion of food by churning motions</a:t>
            </a:r>
          </a:p>
          <a:p>
            <a:pPr>
              <a:buNone/>
            </a:pPr>
            <a:r>
              <a:rPr lang="en-US" dirty="0" smtClean="0"/>
              <a:t>(3)  begin chemical digestion of proteins with pepsin (assisted by rennin in neonates = newborns)</a:t>
            </a:r>
          </a:p>
          <a:p>
            <a:pPr>
              <a:buNone/>
            </a:pPr>
            <a:r>
              <a:rPr lang="en-US" dirty="0" smtClean="0"/>
              <a:t>(4)  (continue chemical digestion of lipids with gastric lipase in neonates = newborns) </a:t>
            </a:r>
          </a:p>
          <a:p>
            <a:pPr>
              <a:buNone/>
            </a:pPr>
            <a:r>
              <a:rPr lang="en-US" dirty="0" smtClean="0"/>
              <a:t> (5)  secrete intrinsic factor necessary for vitamin B</a:t>
            </a:r>
            <a:r>
              <a:rPr lang="en-US" baseline="-25000" dirty="0" smtClean="0"/>
              <a:t>12</a:t>
            </a:r>
            <a:r>
              <a:rPr lang="en-US" dirty="0" smtClean="0"/>
              <a:t> absorption in the intestines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638800"/>
          </a:xfrm>
        </p:spPr>
        <p:txBody>
          <a:bodyPr>
            <a:normAutofit fontScale="92500" lnSpcReduction="10000"/>
          </a:bodyPr>
          <a:lstStyle/>
          <a:p>
            <a:pPr>
              <a:buNone/>
            </a:pPr>
            <a:r>
              <a:rPr lang="en-US" dirty="0" smtClean="0"/>
              <a:t>(6)  secrete mucous to lubricate and protect the stomach and intestinal linings </a:t>
            </a:r>
          </a:p>
          <a:p>
            <a:pPr>
              <a:buNone/>
            </a:pPr>
            <a:r>
              <a:rPr lang="en-US" dirty="0" smtClean="0"/>
              <a:t>(7)  secrete </a:t>
            </a:r>
            <a:r>
              <a:rPr lang="en-US" dirty="0" err="1" smtClean="0"/>
              <a:t>HCl</a:t>
            </a:r>
            <a:r>
              <a:rPr lang="en-US" dirty="0" smtClean="0"/>
              <a:t> to attack and destroy any microbes swallowed with food or  mucous secretions swept out of the respiratory tree by the </a:t>
            </a:r>
            <a:r>
              <a:rPr lang="en-US" dirty="0" err="1" smtClean="0"/>
              <a:t>mucociliary</a:t>
            </a:r>
            <a:r>
              <a:rPr lang="en-US" dirty="0" smtClean="0"/>
              <a:t> elevator;</a:t>
            </a:r>
          </a:p>
          <a:p>
            <a:pPr>
              <a:buNone/>
            </a:pPr>
            <a:r>
              <a:rPr lang="en-US" dirty="0" smtClean="0"/>
              <a:t>(8)  control the rate of </a:t>
            </a:r>
            <a:r>
              <a:rPr lang="en-US" dirty="0" err="1" smtClean="0"/>
              <a:t>chyme</a:t>
            </a:r>
            <a:r>
              <a:rPr lang="en-US" dirty="0" smtClean="0"/>
              <a:t> movement from the stomach to the small intestines</a:t>
            </a:r>
          </a:p>
          <a:p>
            <a:pPr>
              <a:buNone/>
            </a:pPr>
            <a:r>
              <a:rPr lang="en-US" dirty="0" smtClean="0"/>
              <a:t>(9)  permit the absorption of a few lipid soluble molecules such as ethanol, aspirin, etc. </a:t>
            </a:r>
          </a:p>
          <a:p>
            <a:pPr>
              <a:buNone/>
            </a:pPr>
            <a:r>
              <a:rPr lang="en-US" dirty="0" smtClean="0"/>
              <a:t>(10)  secrete gastrin from G cells which assists in the endocrine regulation of gastric secretion</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Organs associated with the stomach</a:t>
            </a:r>
            <a:endParaRPr lang="en-US" dirty="0"/>
          </a:p>
        </p:txBody>
      </p:sp>
      <p:sp>
        <p:nvSpPr>
          <p:cNvPr id="3" name="Content Placeholder 2"/>
          <p:cNvSpPr>
            <a:spLocks noGrp="1"/>
          </p:cNvSpPr>
          <p:nvPr>
            <p:ph idx="1"/>
          </p:nvPr>
        </p:nvSpPr>
        <p:spPr/>
        <p:txBody>
          <a:bodyPr/>
          <a:lstStyle/>
          <a:p>
            <a:r>
              <a:rPr lang="en-US" i="1" dirty="0" smtClean="0"/>
              <a:t>Anteriorly</a:t>
            </a:r>
            <a:r>
              <a:rPr lang="en-US" dirty="0" smtClean="0"/>
              <a:t>; left lobe of the liver and the anterior abdominal wall</a:t>
            </a:r>
          </a:p>
          <a:p>
            <a:r>
              <a:rPr lang="en-US" i="1" dirty="0" smtClean="0"/>
              <a:t>Posteriorly; </a:t>
            </a:r>
            <a:r>
              <a:rPr lang="en-US" dirty="0" smtClean="0"/>
              <a:t>the abdominal aorta, pancreas, spleen, left kidney and adrenal gland</a:t>
            </a:r>
          </a:p>
          <a:p>
            <a:r>
              <a:rPr lang="en-US" i="1" dirty="0" smtClean="0"/>
              <a:t>Superiorly</a:t>
            </a:r>
            <a:r>
              <a:rPr lang="en-US" dirty="0" smtClean="0"/>
              <a:t>; diaphragm, esophagus, left lobe of the liver</a:t>
            </a:r>
          </a:p>
          <a:p>
            <a:r>
              <a:rPr lang="en-US" i="1" dirty="0" smtClean="0"/>
              <a:t>Inferiorly</a:t>
            </a:r>
            <a:r>
              <a:rPr lang="en-US" dirty="0" smtClean="0"/>
              <a:t>; transverse colon, small </a:t>
            </a:r>
            <a:r>
              <a:rPr lang="en-US" dirty="0" err="1" smtClean="0"/>
              <a:t>intesines</a:t>
            </a:r>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Blood supply- </a:t>
            </a:r>
          </a:p>
          <a:p>
            <a:r>
              <a:rPr lang="en-US" dirty="0" smtClean="0"/>
              <a:t>Arterial- left gastric artery, a branch of coeliac artery and left gastric artery, a branch of gastroepiploic arteries.</a:t>
            </a:r>
          </a:p>
          <a:p>
            <a:r>
              <a:rPr lang="en-US" dirty="0" smtClean="0"/>
              <a:t>Venous drainage  is through the corresponding veins into the portal vein</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intestines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 tube about 5 meters long continuous with the stomach at pyloric sphincter and large intestines at </a:t>
            </a:r>
            <a:r>
              <a:rPr lang="en-US" dirty="0" err="1" smtClean="0"/>
              <a:t>ileocecal</a:t>
            </a:r>
            <a:r>
              <a:rPr lang="en-US" dirty="0" smtClean="0"/>
              <a:t> valve</a:t>
            </a:r>
          </a:p>
          <a:p>
            <a:r>
              <a:rPr lang="en-US" dirty="0" smtClean="0"/>
              <a:t>It is divided into three parts: </a:t>
            </a:r>
          </a:p>
          <a:p>
            <a:r>
              <a:rPr lang="en-US" dirty="0" smtClean="0"/>
              <a:t>The proximal part is </a:t>
            </a:r>
            <a:r>
              <a:rPr lang="en-US" b="1" i="1" dirty="0" smtClean="0"/>
              <a:t>duodenum</a:t>
            </a:r>
            <a:r>
              <a:rPr lang="en-US" dirty="0" smtClean="0"/>
              <a:t> and is about 25cm long. pancreatic juice and bile salts joins the alimentary tract at this section</a:t>
            </a:r>
          </a:p>
          <a:p>
            <a:r>
              <a:rPr lang="en-US" b="1" i="1" dirty="0" smtClean="0"/>
              <a:t>The jejunum </a:t>
            </a:r>
            <a:r>
              <a:rPr lang="en-US" dirty="0" smtClean="0"/>
              <a:t>is the middle part and is about 2m long.</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duodenum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676400" y="1600200"/>
            <a:ext cx="4572000" cy="47244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066800" y="1524000"/>
            <a:ext cx="6019800" cy="48006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small intestines follows the general structure of the alimentary tract with some modifications.</a:t>
            </a:r>
          </a:p>
          <a:p>
            <a:r>
              <a:rPr lang="en-US" dirty="0" smtClean="0"/>
              <a:t>The mucosa has finger-like projections called villi (singular= villus) which increase the surface of the small intestines.</a:t>
            </a:r>
          </a:p>
          <a:p>
            <a:r>
              <a:rPr lang="en-US" dirty="0" smtClean="0"/>
              <a:t>Between the villus are intestinal glands which are simple tubular glands that secrete digestive enzymes.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villus</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981200" y="1676400"/>
            <a:ext cx="4648200" cy="46482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Digestion involving pancreatic juice</a:t>
            </a:r>
            <a:endParaRPr lang="en-US" dirty="0"/>
          </a:p>
        </p:txBody>
      </p:sp>
      <p:sp>
        <p:nvSpPr>
          <p:cNvPr id="3" name="Content Placeholder 2"/>
          <p:cNvSpPr>
            <a:spLocks noGrp="1"/>
          </p:cNvSpPr>
          <p:nvPr>
            <p:ph idx="1"/>
          </p:nvPr>
        </p:nvSpPr>
        <p:spPr/>
        <p:txBody>
          <a:bodyPr/>
          <a:lstStyle/>
          <a:p>
            <a:r>
              <a:rPr lang="en-US" dirty="0" smtClean="0"/>
              <a:t>Tripsinogen, chymotripsinogen are converted to enzymes tripsin and chymotripsin. These breaks down proteins to tripeptides, dipeptides and aminoacids</a:t>
            </a:r>
          </a:p>
          <a:p>
            <a:r>
              <a:rPr lang="en-US" dirty="0" smtClean="0"/>
              <a:t>Lipase converts fats to fatty acids and glycerol</a:t>
            </a:r>
          </a:p>
          <a:p>
            <a:r>
              <a:rPr lang="en-US" dirty="0" smtClean="0"/>
              <a:t>Pancreatic amylase converts polysaccharides into disaccharides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Basic structure of the AT</a:t>
            </a:r>
            <a:endParaRPr lang="en-US" dirty="0"/>
          </a:p>
        </p:txBody>
      </p:sp>
      <p:sp>
        <p:nvSpPr>
          <p:cNvPr id="3" name="Content Placeholder 2"/>
          <p:cNvSpPr>
            <a:spLocks noGrp="1"/>
          </p:cNvSpPr>
          <p:nvPr>
            <p:ph idx="1"/>
          </p:nvPr>
        </p:nvSpPr>
        <p:spPr>
          <a:xfrm>
            <a:off x="304800" y="1066800"/>
            <a:ext cx="8534400" cy="5562600"/>
          </a:xfrm>
        </p:spPr>
        <p:txBody>
          <a:bodyPr>
            <a:normAutofit/>
          </a:bodyPr>
          <a:lstStyle/>
          <a:p>
            <a:r>
              <a:rPr lang="en-US" dirty="0" smtClean="0"/>
              <a:t>Has a remarkably similar structure from the esophagus downwards.</a:t>
            </a:r>
          </a:p>
          <a:p>
            <a:r>
              <a:rPr lang="en-US" dirty="0" smtClean="0"/>
              <a:t>Modifications may exist to suit local functions at various parts.</a:t>
            </a:r>
          </a:p>
          <a:p>
            <a:r>
              <a:rPr lang="en-US" dirty="0" smtClean="0"/>
              <a:t>Walls of the AT are made of four layers of tissue:-</a:t>
            </a:r>
          </a:p>
          <a:p>
            <a:pPr lvl="1"/>
            <a:r>
              <a:rPr lang="en-US" dirty="0" smtClean="0">
                <a:solidFill>
                  <a:schemeClr val="accent1">
                    <a:lumMod val="75000"/>
                  </a:schemeClr>
                </a:solidFill>
              </a:rPr>
              <a:t>Adventitia</a:t>
            </a:r>
          </a:p>
          <a:p>
            <a:pPr lvl="1"/>
            <a:r>
              <a:rPr lang="en-US" dirty="0" smtClean="0">
                <a:solidFill>
                  <a:schemeClr val="accent1">
                    <a:lumMod val="75000"/>
                  </a:schemeClr>
                </a:solidFill>
              </a:rPr>
              <a:t>Muscle layer</a:t>
            </a:r>
          </a:p>
          <a:p>
            <a:pPr lvl="1"/>
            <a:r>
              <a:rPr lang="en-US" dirty="0" smtClean="0">
                <a:solidFill>
                  <a:schemeClr val="accent1">
                    <a:lumMod val="75000"/>
                  </a:schemeClr>
                </a:solidFill>
              </a:rPr>
              <a:t>Sub-mucosa</a:t>
            </a:r>
          </a:p>
          <a:p>
            <a:pPr lvl="1"/>
            <a:r>
              <a:rPr lang="en-US" dirty="0" smtClean="0">
                <a:solidFill>
                  <a:schemeClr val="accent1">
                    <a:lumMod val="75000"/>
                  </a:schemeClr>
                </a:solidFill>
              </a:rPr>
              <a:t>mucosa</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Digestion associated with enterocytes</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smtClean="0"/>
              <a:t>Enterokinase activates the pancreatic peptidases to their active forms</a:t>
            </a:r>
          </a:p>
          <a:p>
            <a:r>
              <a:rPr lang="en-US" dirty="0" smtClean="0"/>
              <a:t>Lipase completes the digestion of the emulsified fats</a:t>
            </a:r>
          </a:p>
          <a:p>
            <a:r>
              <a:rPr lang="en-US" dirty="0" smtClean="0"/>
              <a:t>Sucrase breaks down sucrose into fructose and glucose</a:t>
            </a:r>
          </a:p>
          <a:p>
            <a:r>
              <a:rPr lang="en-US" dirty="0" smtClean="0"/>
              <a:t>Maltase breaks down maltose into two molecules of glucose</a:t>
            </a:r>
          </a:p>
          <a:p>
            <a:r>
              <a:rPr lang="en-US" dirty="0" smtClean="0"/>
              <a:t>Lactase breaks down lactose into galactose and glucose</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secretion of the intestinal juice is stimulated by the presence of </a:t>
            </a:r>
            <a:r>
              <a:rPr lang="en-US" dirty="0" err="1" smtClean="0"/>
              <a:t>chyme</a:t>
            </a:r>
            <a:r>
              <a:rPr lang="en-US" dirty="0" smtClean="0"/>
              <a:t> in the lumen.</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Absorption of nutrients.</a:t>
            </a:r>
            <a:endParaRPr lang="en-US" dirty="0"/>
          </a:p>
        </p:txBody>
      </p:sp>
      <p:sp>
        <p:nvSpPr>
          <p:cNvPr id="3" name="Content Placeholder 2"/>
          <p:cNvSpPr>
            <a:spLocks noGrp="1"/>
          </p:cNvSpPr>
          <p:nvPr>
            <p:ph idx="1"/>
          </p:nvPr>
        </p:nvSpPr>
        <p:spPr/>
        <p:txBody>
          <a:bodyPr/>
          <a:lstStyle/>
          <a:p>
            <a:r>
              <a:rPr lang="en-US" dirty="0" smtClean="0"/>
              <a:t>Occurs through two main ways:</a:t>
            </a:r>
          </a:p>
          <a:p>
            <a:r>
              <a:rPr lang="en-US" b="1" i="1" dirty="0" smtClean="0"/>
              <a:t>Diffusion</a:t>
            </a:r>
            <a:r>
              <a:rPr lang="en-US" dirty="0" smtClean="0"/>
              <a:t>- molecules move down their concentration gradient into the blood stream </a:t>
            </a:r>
            <a:r>
              <a:rPr lang="en-US" dirty="0" err="1" smtClean="0"/>
              <a:t>eg</a:t>
            </a:r>
            <a:r>
              <a:rPr lang="en-US" dirty="0" smtClean="0"/>
              <a:t> monosaccharides, aminoacids, fatty acids and glycerol</a:t>
            </a:r>
          </a:p>
          <a:p>
            <a:r>
              <a:rPr lang="en-US" b="1" i="1" dirty="0" smtClean="0"/>
              <a:t>Active transport- </a:t>
            </a:r>
            <a:r>
              <a:rPr lang="en-US" dirty="0" smtClean="0"/>
              <a:t>involves use of energy to transport nutrients against their concentration gradient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intestines</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r>
              <a:rPr lang="en-US" dirty="0" smtClean="0"/>
              <a:t>Begins at the cecum and terminates at the anus.</a:t>
            </a:r>
          </a:p>
          <a:p>
            <a:r>
              <a:rPr lang="en-US" dirty="0" smtClean="0"/>
              <a:t>It is about 1.5m long</a:t>
            </a:r>
          </a:p>
          <a:p>
            <a:r>
              <a:rPr lang="en-US" dirty="0" smtClean="0"/>
              <a:t>Divided for descriptive purpose into:-</a:t>
            </a:r>
          </a:p>
          <a:p>
            <a:pPr lvl="1"/>
            <a:r>
              <a:rPr lang="en-US" dirty="0" smtClean="0"/>
              <a:t>Cecum</a:t>
            </a:r>
          </a:p>
          <a:p>
            <a:pPr lvl="1"/>
            <a:r>
              <a:rPr lang="en-US" dirty="0" smtClean="0"/>
              <a:t>Ascending colon</a:t>
            </a:r>
          </a:p>
          <a:p>
            <a:pPr lvl="1"/>
            <a:r>
              <a:rPr lang="en-US" dirty="0" smtClean="0"/>
              <a:t>Transverse colon</a:t>
            </a:r>
          </a:p>
          <a:p>
            <a:pPr lvl="1"/>
            <a:r>
              <a:rPr lang="en-US" dirty="0" smtClean="0"/>
              <a:t>Descending colon</a:t>
            </a:r>
          </a:p>
          <a:p>
            <a:pPr lvl="1"/>
            <a:r>
              <a:rPr lang="en-US" dirty="0" smtClean="0"/>
              <a:t>Sigmoid colon</a:t>
            </a:r>
          </a:p>
          <a:p>
            <a:pPr lvl="1"/>
            <a:r>
              <a:rPr lang="en-US" dirty="0" smtClean="0"/>
              <a:t>Rectum</a:t>
            </a:r>
          </a:p>
          <a:p>
            <a:pPr lvl="1"/>
            <a:r>
              <a:rPr lang="en-US" dirty="0" smtClean="0"/>
              <a:t>Anal canal</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990600" y="1371600"/>
            <a:ext cx="7086600" cy="51054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2057400"/>
            <a:ext cx="4724400" cy="41910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447800" y="1295400"/>
            <a:ext cx="6096000" cy="5181599"/>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a:t>
            </a:r>
            <a:r>
              <a:rPr lang="en-US" b="1" i="1" dirty="0" smtClean="0"/>
              <a:t> </a:t>
            </a:r>
            <a:r>
              <a:rPr lang="en-US" b="1" i="1" dirty="0" err="1" smtClean="0"/>
              <a:t>caecum</a:t>
            </a:r>
            <a:r>
              <a:rPr lang="en-US" b="1" i="1" dirty="0" smtClean="0"/>
              <a:t> </a:t>
            </a:r>
            <a:r>
              <a:rPr lang="en-US" dirty="0" smtClean="0"/>
              <a:t>is the proximal part where the ileum and colon joins. Vermiform appendix arises from the inferior side and ends blindly. It is made of lymphoid tissue and is about8-9 cm long</a:t>
            </a:r>
          </a:p>
          <a:p>
            <a:r>
              <a:rPr lang="en-US" dirty="0" smtClean="0"/>
              <a:t>The </a:t>
            </a:r>
            <a:r>
              <a:rPr lang="en-US" b="1" i="1" dirty="0" smtClean="0"/>
              <a:t>ascending colon </a:t>
            </a:r>
            <a:r>
              <a:rPr lang="en-US" dirty="0" smtClean="0"/>
              <a:t>course upwards and then curves at the </a:t>
            </a:r>
            <a:r>
              <a:rPr lang="en-US" b="1" i="1" dirty="0" smtClean="0"/>
              <a:t>hepatic flexure </a:t>
            </a:r>
            <a:r>
              <a:rPr lang="en-US" dirty="0" smtClean="0"/>
              <a:t>to become the transverse colon</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486400"/>
          </a:xfrm>
        </p:spPr>
        <p:txBody>
          <a:bodyPr>
            <a:normAutofit lnSpcReduction="10000"/>
          </a:bodyPr>
          <a:lstStyle/>
          <a:p>
            <a:r>
              <a:rPr lang="en-US" b="1" i="1" dirty="0" smtClean="0"/>
              <a:t>Transverse colon </a:t>
            </a:r>
            <a:r>
              <a:rPr lang="en-US" dirty="0" smtClean="0"/>
              <a:t>extends across the abdominal cavity in front of the duodenum and the stomach and then curves downwards at the </a:t>
            </a:r>
            <a:r>
              <a:rPr lang="en-US" b="1" i="1" dirty="0" smtClean="0"/>
              <a:t>splenic flexure </a:t>
            </a:r>
            <a:r>
              <a:rPr lang="en-US" dirty="0" smtClean="0"/>
              <a:t>to become the descending colon.</a:t>
            </a:r>
          </a:p>
          <a:p>
            <a:r>
              <a:rPr lang="en-US" dirty="0" smtClean="0"/>
              <a:t>Descending colon passes down the left side of the abdominal cavity then curves towards the midline</a:t>
            </a:r>
          </a:p>
          <a:p>
            <a:r>
              <a:rPr lang="en-US" b="1" i="1" dirty="0" smtClean="0"/>
              <a:t>Sigmoid colon </a:t>
            </a:r>
            <a:r>
              <a:rPr lang="en-US" dirty="0" smtClean="0"/>
              <a:t>is S shaped part of the colon found in the pelvis. It continues downwards to become the rectum</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b="1" i="1" dirty="0" smtClean="0"/>
              <a:t>Rectum</a:t>
            </a:r>
            <a:r>
              <a:rPr lang="en-US" dirty="0" smtClean="0"/>
              <a:t> is a slightly dilated section of the colon around13 cm long. It terminates at the anal canal</a:t>
            </a:r>
          </a:p>
          <a:p>
            <a:r>
              <a:rPr lang="en-US" b="1" i="1" dirty="0" smtClean="0"/>
              <a:t>Anal canal </a:t>
            </a:r>
            <a:r>
              <a:rPr lang="en-US" dirty="0" smtClean="0"/>
              <a:t>is a passage about 3-8cm long that leads from the rectum to the exterior. It has both the internal and external sphincters</a:t>
            </a:r>
          </a:p>
          <a:p>
            <a:r>
              <a:rPr lang="en-US" dirty="0" smtClean="0"/>
              <a:t>The internal sphincter is made of smooth muscle and external sphincter striated(skeletal) muscles.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228600" y="1143001"/>
            <a:ext cx="83058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sp>
        <p:nvSpPr>
          <p:cNvPr id="3" name="Content Placeholder 2"/>
          <p:cNvSpPr>
            <a:spLocks noGrp="1"/>
          </p:cNvSpPr>
          <p:nvPr>
            <p:ph idx="1"/>
          </p:nvPr>
        </p:nvSpPr>
        <p:spPr/>
        <p:txBody>
          <a:bodyPr/>
          <a:lstStyle/>
          <a:p>
            <a:r>
              <a:rPr lang="en-US" dirty="0" smtClean="0"/>
              <a:t>Follows the general structure of the GI except that the longitudinal fibers of the muscular layer are collected into three bundles called </a:t>
            </a:r>
            <a:r>
              <a:rPr lang="en-US" dirty="0" err="1" smtClean="0"/>
              <a:t>taenia</a:t>
            </a:r>
            <a:r>
              <a:rPr lang="en-US" dirty="0" smtClean="0"/>
              <a:t> coli.</a:t>
            </a:r>
          </a:p>
          <a:p>
            <a:r>
              <a:rPr lang="en-US" dirty="0" smtClean="0"/>
              <a:t>There is also more lymphoid tissue in the submucosa layer than found elsewhere in the GIT.</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Blood supply:</a:t>
            </a:r>
          </a:p>
          <a:p>
            <a:r>
              <a:rPr lang="en-US" dirty="0" smtClean="0"/>
              <a:t>Arterial- superior and inferior mesenteric arteries</a:t>
            </a:r>
          </a:p>
          <a:p>
            <a:r>
              <a:rPr lang="en-US" dirty="0" smtClean="0"/>
              <a:t>Venous- superior and inferior mesenteric veins.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the colon</a:t>
            </a:r>
            <a:endParaRPr lang="en-US" dirty="0"/>
          </a:p>
        </p:txBody>
      </p:sp>
      <p:sp>
        <p:nvSpPr>
          <p:cNvPr id="3" name="Content Placeholder 2"/>
          <p:cNvSpPr>
            <a:spLocks noGrp="1"/>
          </p:cNvSpPr>
          <p:nvPr>
            <p:ph idx="1"/>
          </p:nvPr>
        </p:nvSpPr>
        <p:spPr/>
        <p:txBody>
          <a:bodyPr/>
          <a:lstStyle/>
          <a:p>
            <a:r>
              <a:rPr lang="en-US" dirty="0" smtClean="0"/>
              <a:t>Absorption of water, mineral salts, and some drugs</a:t>
            </a:r>
          </a:p>
          <a:p>
            <a:r>
              <a:rPr lang="en-US" dirty="0" smtClean="0"/>
              <a:t>Harbors microorganisms that synthesis vitamin K and folic acid </a:t>
            </a:r>
            <a:r>
              <a:rPr lang="en-US" dirty="0" err="1" smtClean="0"/>
              <a:t>eg</a:t>
            </a:r>
            <a:r>
              <a:rPr lang="en-US" dirty="0" smtClean="0"/>
              <a:t> </a:t>
            </a:r>
            <a:r>
              <a:rPr lang="en-US" dirty="0" err="1" smtClean="0"/>
              <a:t>E.coli</a:t>
            </a:r>
            <a:r>
              <a:rPr lang="en-US" dirty="0" smtClean="0"/>
              <a:t>, S. faecalis, and C. </a:t>
            </a:r>
            <a:r>
              <a:rPr lang="en-US" dirty="0" err="1" smtClean="0"/>
              <a:t>perfringes</a:t>
            </a:r>
            <a:r>
              <a:rPr lang="en-US" dirty="0" smtClean="0"/>
              <a:t> </a:t>
            </a:r>
          </a:p>
          <a:p>
            <a:r>
              <a:rPr lang="en-US" dirty="0" smtClean="0"/>
              <a:t>Mass movement</a:t>
            </a:r>
          </a:p>
          <a:p>
            <a:r>
              <a:rPr lang="en-US" dirty="0" err="1" smtClean="0"/>
              <a:t>defication</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pancreas</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447800"/>
            <a:ext cx="8458200" cy="54102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pancreas is an elongated, tapered organ located across the back of the abdomen, behind the stomach. </a:t>
            </a:r>
          </a:p>
          <a:p>
            <a:r>
              <a:rPr lang="en-US" dirty="0" smtClean="0"/>
              <a:t>The right side of the organ (called the head) is the widest part of the organ and lies in the curve of the duodenum. The tapered left side extends slightly upward (called the body of the pancreas) and ends near the spleen (called the tail).</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pancreas is made up of two types of glands:</a:t>
            </a:r>
          </a:p>
          <a:p>
            <a:pPr lvl="1"/>
            <a:r>
              <a:rPr lang="en-US" b="1" i="1" dirty="0" smtClean="0"/>
              <a:t>exocrine</a:t>
            </a:r>
            <a:r>
              <a:rPr lang="en-US" dirty="0" smtClean="0"/>
              <a:t/>
            </a:r>
            <a:br>
              <a:rPr lang="en-US" dirty="0" smtClean="0"/>
            </a:br>
            <a:r>
              <a:rPr lang="en-US" dirty="0" smtClean="0"/>
              <a:t>The exocrine gland secretes digestive enzymes. These enzymes are secreted into a network of ducts that join the main pancreatic duct, which runs the length of the pancreas.</a:t>
            </a:r>
          </a:p>
          <a:p>
            <a:pPr lvl="1"/>
            <a:r>
              <a:rPr lang="en-US" b="1" i="1" dirty="0" smtClean="0"/>
              <a:t>endocrine</a:t>
            </a:r>
            <a:r>
              <a:rPr lang="en-US" dirty="0" smtClean="0"/>
              <a:t/>
            </a:r>
            <a:br>
              <a:rPr lang="en-US" dirty="0" smtClean="0"/>
            </a:br>
            <a:r>
              <a:rPr lang="en-US" dirty="0" smtClean="0"/>
              <a:t>The endocrine gland, which consists of the islets of </a:t>
            </a:r>
            <a:r>
              <a:rPr lang="en-US" dirty="0" err="1" smtClean="0"/>
              <a:t>Langerhans</a:t>
            </a:r>
            <a:r>
              <a:rPr lang="en-US" dirty="0" smtClean="0"/>
              <a:t>, secretes hormones into the bloodstream.</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Functions of the pancreas</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r>
              <a:rPr lang="en-US" dirty="0" smtClean="0"/>
              <a:t>The pancreas has digestive and hormonal functions:</a:t>
            </a:r>
          </a:p>
          <a:p>
            <a:r>
              <a:rPr lang="en-US" dirty="0" smtClean="0"/>
              <a:t>The enzymes secreted by the exocrine gland help break down carbohydrates, fats and proteins,  in the duodenum. The exocrine tissue also secretes a bicarbonate to neutralize stomach acid in the duodenum.</a:t>
            </a:r>
          </a:p>
          <a:p>
            <a:r>
              <a:rPr lang="en-US" dirty="0" smtClean="0"/>
              <a:t>The hormones secreted by the endocrine gland in the pancreas are insulin and glucagon (which regulate the level of glucose in the blood), and </a:t>
            </a:r>
            <a:r>
              <a:rPr lang="en-US" dirty="0" err="1" smtClean="0"/>
              <a:t>somatostatin</a:t>
            </a:r>
            <a:r>
              <a:rPr lang="en-US" dirty="0" smtClean="0"/>
              <a:t> (which prevents the release of the other two hormones).</a:t>
            </a:r>
          </a:p>
          <a:p>
            <a:pPr>
              <a:buNone/>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liver</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838200" y="1600200"/>
            <a:ext cx="6705599" cy="4267199"/>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Liver is the largest gland in the body and weighs between1-2.3kgs</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609600" y="1447800"/>
            <a:ext cx="8001000" cy="50291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09600" y="1143000"/>
            <a:ext cx="82296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smtClean="0"/>
              <a:t>Situated in the upper right portion of the abdominal cavity, the liver is divided by fissures into four lobes: the </a:t>
            </a:r>
            <a:r>
              <a:rPr lang="en-US" b="1" dirty="0" smtClean="0"/>
              <a:t>right</a:t>
            </a:r>
            <a:r>
              <a:rPr lang="en-US" dirty="0" smtClean="0"/>
              <a:t> (the largest lobe), </a:t>
            </a:r>
            <a:r>
              <a:rPr lang="en-US" b="1" dirty="0" smtClean="0"/>
              <a:t>left</a:t>
            </a:r>
            <a:r>
              <a:rPr lang="en-US" dirty="0" smtClean="0"/>
              <a:t>, </a:t>
            </a:r>
            <a:r>
              <a:rPr lang="en-US" b="1" dirty="0" smtClean="0"/>
              <a:t>quadrate</a:t>
            </a:r>
            <a:r>
              <a:rPr lang="en-US" dirty="0" smtClean="0"/>
              <a:t> and </a:t>
            </a:r>
            <a:r>
              <a:rPr lang="en-US" b="1" dirty="0" smtClean="0"/>
              <a:t>caudate</a:t>
            </a:r>
            <a:r>
              <a:rPr lang="en-US" dirty="0" smtClean="0"/>
              <a:t> lobes. </a:t>
            </a:r>
          </a:p>
          <a:p>
            <a:r>
              <a:rPr lang="en-US" dirty="0" smtClean="0"/>
              <a:t>It is connected to the diaphragm and abdominal walls by five ligaments: the membranous </a:t>
            </a:r>
            <a:r>
              <a:rPr lang="en-US" b="1" dirty="0" err="1" smtClean="0"/>
              <a:t>falciform</a:t>
            </a:r>
            <a:r>
              <a:rPr lang="en-US" dirty="0" smtClean="0"/>
              <a:t> (also separates the right and left lobes), </a:t>
            </a:r>
            <a:r>
              <a:rPr lang="en-US" b="1" dirty="0" smtClean="0"/>
              <a:t>coronary</a:t>
            </a:r>
            <a:r>
              <a:rPr lang="en-US" dirty="0" smtClean="0"/>
              <a:t>, </a:t>
            </a:r>
            <a:r>
              <a:rPr lang="en-US" b="1" dirty="0" smtClean="0"/>
              <a:t>right</a:t>
            </a:r>
            <a:r>
              <a:rPr lang="en-US" dirty="0" smtClean="0"/>
              <a:t> and </a:t>
            </a:r>
            <a:r>
              <a:rPr lang="en-US" b="1" dirty="0" smtClean="0"/>
              <a:t>left triangular ligaments</a:t>
            </a:r>
            <a:r>
              <a:rPr lang="en-US" dirty="0" smtClean="0"/>
              <a:t>, and the fibrous </a:t>
            </a:r>
            <a:r>
              <a:rPr lang="en-US" b="1" dirty="0" smtClean="0"/>
              <a:t>round ligament</a:t>
            </a:r>
            <a:r>
              <a:rPr lang="en-US" dirty="0" smtClean="0"/>
              <a:t> (which is derived from the embryonic umbilical vein)</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685800" y="1905000"/>
            <a:ext cx="7620000" cy="44196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943600"/>
          </a:xfrm>
        </p:spPr>
        <p:txBody>
          <a:bodyPr>
            <a:normAutofit lnSpcReduction="10000"/>
          </a:bodyPr>
          <a:lstStyle/>
          <a:p>
            <a:r>
              <a:rPr lang="en-US" dirty="0" smtClean="0"/>
              <a:t>Each lobe is made up of small lobules</a:t>
            </a:r>
          </a:p>
          <a:p>
            <a:r>
              <a:rPr lang="en-US" dirty="0" smtClean="0"/>
              <a:t>The lobules are hexagonal in shape and are made of hepatocytes arranged in pairs radiating from a central vein</a:t>
            </a:r>
          </a:p>
          <a:p>
            <a:r>
              <a:rPr lang="en-US" dirty="0" smtClean="0"/>
              <a:t>Between the pairs of columns of cells are sinusoids, blood vessels with incomplete walls containing a mixture of blood from hepatic portal vein and hepatic artery</a:t>
            </a:r>
          </a:p>
          <a:p>
            <a:r>
              <a:rPr lang="en-US" dirty="0" smtClean="0"/>
              <a:t>Blood drains from the sinusoids into a central or centrilobar vein</a:t>
            </a:r>
          </a:p>
          <a:p>
            <a:r>
              <a:rPr lang="en-US" dirty="0" smtClean="0"/>
              <a:t>Bile canaliculi runs between the columns of liver cells</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the liver</a:t>
            </a:r>
            <a:endParaRPr lang="en-US" dirty="0"/>
          </a:p>
        </p:txBody>
      </p:sp>
      <p:sp>
        <p:nvSpPr>
          <p:cNvPr id="3" name="Content Placeholder 2"/>
          <p:cNvSpPr>
            <a:spLocks noGrp="1"/>
          </p:cNvSpPr>
          <p:nvPr>
            <p:ph idx="1"/>
          </p:nvPr>
        </p:nvSpPr>
        <p:spPr>
          <a:xfrm>
            <a:off x="457200" y="1447800"/>
            <a:ext cx="8229600" cy="5257800"/>
          </a:xfrm>
        </p:spPr>
        <p:txBody>
          <a:bodyPr>
            <a:normAutofit fontScale="92500" lnSpcReduction="10000"/>
          </a:bodyPr>
          <a:lstStyle/>
          <a:p>
            <a:r>
              <a:rPr lang="en-US" dirty="0" smtClean="0"/>
              <a:t>Carbohydrates metabolism- converts glucose into glycogen for storage under the influence of insulin. Also converts glycogen into glucose when the need arises</a:t>
            </a:r>
          </a:p>
          <a:p>
            <a:r>
              <a:rPr lang="en-US" dirty="0" smtClean="0"/>
              <a:t> fat metabolism</a:t>
            </a:r>
          </a:p>
          <a:p>
            <a:r>
              <a:rPr lang="en-US" dirty="0" smtClean="0"/>
              <a:t>Aminoacids metabolism</a:t>
            </a:r>
          </a:p>
          <a:p>
            <a:r>
              <a:rPr lang="en-US" dirty="0" smtClean="0"/>
              <a:t> combating infections in the body</a:t>
            </a:r>
          </a:p>
          <a:p>
            <a:r>
              <a:rPr lang="en-US" dirty="0" smtClean="0"/>
              <a:t>  clearing the blood of particles and infections including bacteria </a:t>
            </a:r>
          </a:p>
          <a:p>
            <a:r>
              <a:rPr lang="en-US" dirty="0" smtClean="0"/>
              <a:t> neutralizing and destroying drugs and toxins </a:t>
            </a:r>
          </a:p>
          <a:p>
            <a:r>
              <a:rPr lang="en-US" dirty="0" smtClean="0"/>
              <a:t> manufacturing bile  </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storing iron, vitamins and other essential chemicals </a:t>
            </a:r>
          </a:p>
          <a:p>
            <a:r>
              <a:rPr lang="en-US" dirty="0" smtClean="0"/>
              <a:t> breaking down food and turning it into energy </a:t>
            </a:r>
          </a:p>
          <a:p>
            <a:r>
              <a:rPr lang="en-US" dirty="0" smtClean="0"/>
              <a:t> manufacturing, breaking down and regulating numerous hormones including sex hormones </a:t>
            </a:r>
          </a:p>
          <a:p>
            <a:r>
              <a:rPr lang="en-US" dirty="0" smtClean="0"/>
              <a:t> making enzymes and proteins which are responsible for most chemical reactions in the body, for example those involved in blood clotting and repair of damaged tissues</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Portal circulation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752600" y="838200"/>
            <a:ext cx="5791200" cy="58674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638800"/>
          </a:xfrm>
        </p:spPr>
        <p:txBody>
          <a:bodyPr>
            <a:normAutofit lnSpcReduction="10000"/>
          </a:bodyPr>
          <a:lstStyle/>
          <a:p>
            <a:r>
              <a:rPr lang="en-US" dirty="0" smtClean="0"/>
              <a:t>The </a:t>
            </a:r>
            <a:r>
              <a:rPr lang="en-US" b="1" dirty="0" smtClean="0"/>
              <a:t>portal venous system</a:t>
            </a:r>
            <a:r>
              <a:rPr lang="en-US" dirty="0" smtClean="0"/>
              <a:t> is responsible for directing blood from parts of the gastrointestinal tract to the </a:t>
            </a:r>
            <a:r>
              <a:rPr lang="en-US" dirty="0" smtClean="0">
                <a:hlinkClick r:id="rId2" tooltip="Liver"/>
              </a:rPr>
              <a:t>liver</a:t>
            </a:r>
            <a:r>
              <a:rPr lang="en-US" dirty="0" smtClean="0"/>
              <a:t>. </a:t>
            </a:r>
          </a:p>
          <a:p>
            <a:r>
              <a:rPr lang="en-US" dirty="0" smtClean="0"/>
              <a:t>Substances absorbed in the small intestine travel first to the liver for processing before continuing to the heart.</a:t>
            </a:r>
          </a:p>
          <a:p>
            <a:r>
              <a:rPr lang="en-US" dirty="0" smtClean="0"/>
              <a:t> Not all of the gastrointestinal tract is part of this system. The system extends from about the lower portion of the esophagus to the upper part of the anal canal. It also includes venous drainage from the spleen and pancreas.</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Blood flow to the liver is unique in that it receives both oxygenated and (partially) deoxygenated blood. As a result, the </a:t>
            </a:r>
            <a:r>
              <a:rPr lang="en-US" dirty="0" smtClean="0">
                <a:hlinkClick r:id="rId2" tooltip="Partial pressure"/>
              </a:rPr>
              <a:t>partial gas pressure</a:t>
            </a:r>
            <a:r>
              <a:rPr lang="en-US" dirty="0" smtClean="0"/>
              <a:t> of oxygen (pO</a:t>
            </a:r>
            <a:r>
              <a:rPr lang="en-US" baseline="-25000" dirty="0" smtClean="0"/>
              <a:t>2</a:t>
            </a:r>
            <a:r>
              <a:rPr lang="en-US" dirty="0" smtClean="0"/>
              <a:t>) and perfusion pressure of portal blood are lower than in other organs of the body. Blood passes from branches of the portal vein through cavities between "plates" of hepatocytes called </a:t>
            </a:r>
            <a:r>
              <a:rPr lang="en-US" dirty="0" smtClean="0">
                <a:hlinkClick r:id="rId3" tooltip="Liver sinusoid"/>
              </a:rPr>
              <a:t>sinusoids</a:t>
            </a:r>
            <a:r>
              <a:rPr lang="en-US" dirty="0" smtClean="0"/>
              <a:t>. Blood also flows from branches of the </a:t>
            </a:r>
            <a:r>
              <a:rPr lang="en-US" dirty="0" smtClean="0">
                <a:hlinkClick r:id="rId4" tooltip="Hepatic artery"/>
              </a:rPr>
              <a:t>hepatic artery</a:t>
            </a:r>
            <a:r>
              <a:rPr lang="en-US" dirty="0" smtClean="0"/>
              <a:t> and mixes in the sinusoids to supply the hepatocytes with oxygen</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This mixture percolates through the sinusoids and collects in a central vein which drains into the hepatic vein. The hepatic vein subsequently drains into the inferior vena cava. The hepatic artery provides 30 to 40% of the oxygen to the liver, while only accounting for 25% of the total liver blood flow. The rest comes from the partially deoxygenated blood from the portal vein. Interestingly, the liver consumes about 20% of the total body oxygen when at rest</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That is why the total liver blood flow is quite high, at about 1 liter a minute and up to two liters a minute. That is on average one fourth of the average cardiac output at rest.</a:t>
            </a:r>
          </a:p>
          <a:p>
            <a:r>
              <a:rPr lang="en-US" dirty="0" smtClean="0"/>
              <a:t>Large veins that are considered part of the </a:t>
            </a:r>
            <a:r>
              <a:rPr lang="en-US" i="1" dirty="0" smtClean="0"/>
              <a:t>portal venous system</a:t>
            </a:r>
            <a:r>
              <a:rPr lang="en-US" dirty="0" smtClean="0"/>
              <a:t> are the:</a:t>
            </a:r>
          </a:p>
          <a:p>
            <a:pPr lvl="1"/>
            <a:r>
              <a:rPr lang="en-US" dirty="0" smtClean="0"/>
              <a:t>Hepatic portal vein</a:t>
            </a:r>
          </a:p>
          <a:p>
            <a:pPr lvl="1"/>
            <a:r>
              <a:rPr lang="en-US" dirty="0" smtClean="0"/>
              <a:t>Splenic vein</a:t>
            </a:r>
          </a:p>
          <a:p>
            <a:pPr lvl="1"/>
            <a:r>
              <a:rPr lang="en-US" dirty="0" smtClean="0"/>
              <a:t>Superior mesenteric vein</a:t>
            </a:r>
          </a:p>
          <a:p>
            <a:pPr lvl="1"/>
            <a:r>
              <a:rPr lang="en-US" dirty="0" smtClean="0"/>
              <a:t>Inferior mesenteric vein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TotalTime>
  <Words>4051</Words>
  <Application>Microsoft Office PowerPoint</Application>
  <PresentationFormat>On-screen Show (4:3)</PresentationFormat>
  <Paragraphs>305</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ANATOMY AND PHYSIOLOGY OF THE DIGESTIVE SYSTEM</vt:lpstr>
      <vt:lpstr>PowerPoint Presentation</vt:lpstr>
      <vt:lpstr>Diagram of the digestive system</vt:lpstr>
      <vt:lpstr>PowerPoint Presentation</vt:lpstr>
      <vt:lpstr>PowerPoint Presentation</vt:lpstr>
      <vt:lpstr>ORGANS OF THE DIGESTIVE SYSTEM 1. Alimentary tract </vt:lpstr>
      <vt:lpstr>Basic structure of the AT</vt:lpstr>
      <vt:lpstr>PowerPoint Presentation</vt:lpstr>
      <vt:lpstr> </vt:lpstr>
      <vt:lpstr>PowerPoint Presentation</vt:lpstr>
      <vt:lpstr>PowerPoint Presentation</vt:lpstr>
      <vt:lpstr>PowerPoint Presentation</vt:lpstr>
      <vt:lpstr>PowerPoint Presentation</vt:lpstr>
      <vt:lpstr>Muscularis externa</vt:lpstr>
      <vt:lpstr>PowerPoint Presentation</vt:lpstr>
      <vt:lpstr>submucosa</vt:lpstr>
      <vt:lpstr>mucosa</vt:lpstr>
      <vt:lpstr>PowerPoint Presentation</vt:lpstr>
      <vt:lpstr>PowerPoint Presentation</vt:lpstr>
      <vt:lpstr>PowerPoint Presentation</vt:lpstr>
      <vt:lpstr>Nerve supply</vt:lpstr>
      <vt:lpstr>PowerPoint Presentation</vt:lpstr>
      <vt:lpstr>PowerPoint Presentation</vt:lpstr>
      <vt:lpstr>The mouth</vt:lpstr>
      <vt:lpstr>PowerPoint Presentation</vt:lpstr>
      <vt:lpstr>PowerPoint Presentation</vt:lpstr>
      <vt:lpstr>PowerPoint Presentation</vt:lpstr>
      <vt:lpstr>structure</vt:lpstr>
      <vt:lpstr> </vt:lpstr>
      <vt:lpstr>PowerPoint Presentation</vt:lpstr>
      <vt:lpstr>Side view of the teeth and jaws</vt:lpstr>
      <vt:lpstr>PowerPoint Presentation</vt:lpstr>
      <vt:lpstr>PowerPoint Presentation</vt:lpstr>
      <vt:lpstr>Permanent teeth of right half of lower dental arch</vt:lpstr>
      <vt:lpstr>PowerPoint Presentation</vt:lpstr>
      <vt:lpstr>The tongue</vt:lpstr>
      <vt:lpstr>PowerPoint Presentation</vt:lpstr>
      <vt:lpstr> </vt:lpstr>
      <vt:lpstr>PowerPoint Presentation</vt:lpstr>
      <vt:lpstr>PowerPoint Presentation</vt:lpstr>
      <vt:lpstr>Salivary glands</vt:lpstr>
      <vt:lpstr>PowerPoint Presentation</vt:lpstr>
      <vt:lpstr>PowerPoint Presentation</vt:lpstr>
      <vt:lpstr>PowerPoint Presentation</vt:lpstr>
      <vt:lpstr>Functions of saliva</vt:lpstr>
      <vt:lpstr>pharynx</vt:lpstr>
      <vt:lpstr>PowerPoint Presentation</vt:lpstr>
      <vt:lpstr>PowerPoint Presentation</vt:lpstr>
      <vt:lpstr>PowerPoint Presentation</vt:lpstr>
      <vt:lpstr>esophagus</vt:lpstr>
      <vt:lpstr>PowerPoint Presentation</vt:lpstr>
      <vt:lpstr>PowerPoint Presentation</vt:lpstr>
      <vt:lpstr>The stomach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Organs associated with the stomach</vt:lpstr>
      <vt:lpstr>PowerPoint Presentation</vt:lpstr>
      <vt:lpstr>Small intestines</vt:lpstr>
      <vt:lpstr>duodenum</vt:lpstr>
      <vt:lpstr>PowerPoint Presentation</vt:lpstr>
      <vt:lpstr>PowerPoint Presentation</vt:lpstr>
      <vt:lpstr>villus</vt:lpstr>
      <vt:lpstr>Digestion involving pancreatic juice</vt:lpstr>
      <vt:lpstr>Digestion associated with enterocytes</vt:lpstr>
      <vt:lpstr>PowerPoint Presentation</vt:lpstr>
      <vt:lpstr>Absorption of nutrients.</vt:lpstr>
      <vt:lpstr>Large intestines</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Functions of the colon</vt:lpstr>
      <vt:lpstr>The pancreas</vt:lpstr>
      <vt:lpstr>PowerPoint Presentation</vt:lpstr>
      <vt:lpstr>PowerPoint Presentation</vt:lpstr>
      <vt:lpstr>Functions of the pancreas</vt:lpstr>
      <vt:lpstr>The liver</vt:lpstr>
      <vt:lpstr>PowerPoint Presentation</vt:lpstr>
      <vt:lpstr>PowerPoint Presentation</vt:lpstr>
      <vt:lpstr>PowerPoint Presentation</vt:lpstr>
      <vt:lpstr>PowerPoint Presentation</vt:lpstr>
      <vt:lpstr>PowerPoint Presentation</vt:lpstr>
      <vt:lpstr>Functions of the liver</vt:lpstr>
      <vt:lpstr>PowerPoint Presentation</vt:lpstr>
      <vt:lpstr>Portal circulation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AND PHYSIOLOGY OF THE DIGESTIVE SYSTEM</dc:title>
  <dc:creator>user</dc:creator>
  <cp:lastModifiedBy>HP</cp:lastModifiedBy>
  <cp:revision>90</cp:revision>
  <dcterms:created xsi:type="dcterms:W3CDTF">2011-12-09T12:15:18Z</dcterms:created>
  <dcterms:modified xsi:type="dcterms:W3CDTF">2019-10-30T21:56:02Z</dcterms:modified>
</cp:coreProperties>
</file>