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763"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9AA3E8-B22F-48D2-A407-3F37FB048F5A}"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9AA3E8-B22F-48D2-A407-3F37FB048F5A}"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9AA3E8-B22F-48D2-A407-3F37FB048F5A}"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9AA3E8-B22F-48D2-A407-3F37FB048F5A}"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9AA3E8-B22F-48D2-A407-3F37FB048F5A}"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9AA3E8-B22F-48D2-A407-3F37FB048F5A}"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9AA3E8-B22F-48D2-A407-3F37FB048F5A}" type="datetimeFigureOut">
              <a:rPr lang="en-US" smtClean="0"/>
              <a:pPr/>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9AA3E8-B22F-48D2-A407-3F37FB048F5A}" type="datetimeFigureOut">
              <a:rPr lang="en-US" smtClean="0"/>
              <a:pPr/>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AA3E8-B22F-48D2-A407-3F37FB048F5A}" type="datetimeFigureOut">
              <a:rPr lang="en-US" smtClean="0"/>
              <a:pPr/>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9AA3E8-B22F-48D2-A407-3F37FB048F5A}"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9AA3E8-B22F-48D2-A407-3F37FB048F5A}"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6DCEF-3425-4635-8687-6CE4594F37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AA3E8-B22F-48D2-A407-3F37FB048F5A}" type="datetimeFigureOut">
              <a:rPr lang="en-US" smtClean="0"/>
              <a:pPr/>
              <a:t>9/21/2018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6DCEF-3425-4635-8687-6CE4594F37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DIARRHEA</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causes.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Side effects from medications are probably the most common noninfectious cause of acute diarrhea</a:t>
            </a:r>
          </a:p>
          <a:p>
            <a:pPr lvl="0"/>
            <a:r>
              <a:rPr lang="en-US" dirty="0"/>
              <a:t>Although innumerable medications may produce diarrhea, some of the more frequently incriminated include antibiotics, cardiac </a:t>
            </a:r>
            <a:r>
              <a:rPr lang="en-US" dirty="0" err="1"/>
              <a:t>antidysrhythmics</a:t>
            </a:r>
            <a:r>
              <a:rPr lang="en-US" dirty="0"/>
              <a:t>, </a:t>
            </a:r>
            <a:r>
              <a:rPr lang="en-US" dirty="0" err="1"/>
              <a:t>antihypertensives</a:t>
            </a:r>
            <a:r>
              <a:rPr lang="en-US" dirty="0"/>
              <a:t>, </a:t>
            </a:r>
            <a:r>
              <a:rPr lang="en-US" dirty="0" err="1"/>
              <a:t>nonsteroidal</a:t>
            </a:r>
            <a:r>
              <a:rPr lang="en-US" dirty="0"/>
              <a:t> anti-inflammatory drugs, certain antidepressants, chemotherapeutic agents, bronchodilators, antacids, and laxatives.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a:t>Occlusive or </a:t>
            </a:r>
            <a:r>
              <a:rPr lang="en-US" dirty="0" err="1"/>
              <a:t>nonocclusive</a:t>
            </a:r>
            <a:r>
              <a:rPr lang="en-US" dirty="0"/>
              <a:t> ischemic </a:t>
            </a:r>
            <a:r>
              <a:rPr lang="en-US" dirty="0" err="1"/>
              <a:t>collitis</a:t>
            </a:r>
            <a:r>
              <a:rPr lang="en-US" dirty="0"/>
              <a:t> typically occurs in persons older than 50 years of age, often presents as acute lower abdominal pain preceding watery, then bloody diarrhea, and generally results in acute inflammatory changes in the sigmoid or left colon while sparing the rectum.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a:t>Acute diarrhea may accompany colonic diverticulitis and graft-versus-host disease. </a:t>
            </a:r>
          </a:p>
          <a:p>
            <a:pPr lvl="0"/>
            <a:r>
              <a:rPr lang="en-US" dirty="0"/>
              <a:t>Acute diarrhea, often associated with systemic compromise, can follow ingestion of toxins including organophosphate insecticides, </a:t>
            </a:r>
            <a:r>
              <a:rPr lang="en-US" dirty="0" smtClean="0"/>
              <a:t>mushrooms</a:t>
            </a:r>
            <a:r>
              <a:rPr lang="en-US" dirty="0"/>
              <a:t>, arsenic, and preformed environmental toxins in </a:t>
            </a:r>
            <a:r>
              <a:rPr lang="en-US" dirty="0" err="1" smtClean="0"/>
              <a:t>seafoods</a:t>
            </a:r>
            <a:r>
              <a:rPr lang="en-US" dirty="0" smtClean="0"/>
              <a:t>. </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to patient</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Indications for evaluation include profuse diarrhea with dehydration, grossly bloody stools, fever 38.5° C, duration &gt;48 h without improvement, new community outbreaks, associated severe abdominal pain in patients older than 50 years of age, and elderly (70 years) or immunocompromised patients. </a:t>
            </a:r>
          </a:p>
          <a:p>
            <a:pPr lvl="0"/>
            <a:r>
              <a:rPr lang="en-US" dirty="0"/>
              <a:t>The cornerstone of diagnosis in those suspected of severe acute infectious diarrhea is microbiologic analysis of the stool.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Work up</a:t>
            </a:r>
            <a:endParaRPr lang="en-US" dirty="0"/>
          </a:p>
        </p:txBody>
      </p:sp>
      <p:sp>
        <p:nvSpPr>
          <p:cNvPr id="3" name="Content Placeholder 2"/>
          <p:cNvSpPr>
            <a:spLocks noGrp="1"/>
          </p:cNvSpPr>
          <p:nvPr>
            <p:ph idx="1"/>
          </p:nvPr>
        </p:nvSpPr>
        <p:spPr/>
        <p:txBody>
          <a:bodyPr/>
          <a:lstStyle/>
          <a:p>
            <a:pPr lvl="0"/>
            <a:r>
              <a:rPr lang="en-US" dirty="0"/>
              <a:t>Workup includes cultures for bacterial and viral pathogens, direct inspection for ova and parasites, and immunoassays for certain bacterial toxins (</a:t>
            </a:r>
            <a:r>
              <a:rPr lang="en-US" i="1" dirty="0"/>
              <a:t>C. </a:t>
            </a:r>
            <a:r>
              <a:rPr lang="en-US" i="1" dirty="0" err="1"/>
              <a:t>difficile</a:t>
            </a:r>
            <a:r>
              <a:rPr lang="en-US" dirty="0"/>
              <a:t>), viral antigens (rotavirus), and </a:t>
            </a:r>
            <a:r>
              <a:rPr lang="en-US" dirty="0" err="1"/>
              <a:t>protozoal</a:t>
            </a:r>
            <a:r>
              <a:rPr lang="en-US" dirty="0"/>
              <a:t> antigens (</a:t>
            </a:r>
            <a:r>
              <a:rPr lang="en-US" i="1" dirty="0" err="1"/>
              <a:t>Giardia</a:t>
            </a:r>
            <a:r>
              <a:rPr lang="en-US" dirty="0"/>
              <a:t>, </a:t>
            </a:r>
            <a:r>
              <a:rPr lang="en-US" i="1" dirty="0"/>
              <a:t>E. </a:t>
            </a:r>
            <a:r>
              <a:rPr lang="en-US" i="1" dirty="0" err="1"/>
              <a:t>histolytica</a:t>
            </a:r>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Persistent diarrhea is commonly due to </a:t>
            </a:r>
            <a:r>
              <a:rPr lang="en-US" i="1" dirty="0" err="1"/>
              <a:t>Giardia</a:t>
            </a:r>
            <a:r>
              <a:rPr lang="en-US" dirty="0"/>
              <a:t>, but additional causative organisms that should be considered include </a:t>
            </a:r>
            <a:r>
              <a:rPr lang="en-US" i="1" dirty="0"/>
              <a:t>C. </a:t>
            </a:r>
            <a:r>
              <a:rPr lang="en-US" i="1" dirty="0" err="1"/>
              <a:t>difficile</a:t>
            </a:r>
            <a:r>
              <a:rPr lang="en-US" dirty="0"/>
              <a:t> (especially if antibiotics had been administered), </a:t>
            </a:r>
            <a:r>
              <a:rPr lang="en-US" i="1" dirty="0"/>
              <a:t>E. </a:t>
            </a:r>
            <a:r>
              <a:rPr lang="en-US" i="1" dirty="0" err="1"/>
              <a:t>histolytica</a:t>
            </a:r>
            <a:r>
              <a:rPr lang="en-US" dirty="0"/>
              <a:t>, </a:t>
            </a:r>
            <a:r>
              <a:rPr lang="en-US" i="1" dirty="0"/>
              <a:t>Cryptosporidium</a:t>
            </a:r>
            <a:r>
              <a:rPr lang="en-US" dirty="0"/>
              <a:t>, </a:t>
            </a:r>
            <a:r>
              <a:rPr lang="en-US" i="1" dirty="0"/>
              <a:t>Campylobacter</a:t>
            </a:r>
            <a:r>
              <a:rPr lang="en-US" dirty="0"/>
              <a:t>, and others.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lvl="0"/>
            <a:r>
              <a:rPr lang="en-US" dirty="0"/>
              <a:t>Fluid and electrolyte replacement are of central importance to all forms of acute diarrhea. </a:t>
            </a:r>
          </a:p>
          <a:p>
            <a:pPr lvl="0"/>
            <a:r>
              <a:rPr lang="en-US" dirty="0"/>
              <a:t>Oral sugar-electrolyte solutions (sport drinks or designed formulations) should be instituted promptly with severe diarrhea to limit dehydration, which is the major cause of death. Profoundly dehydrated patients, especially infants and the elderly, require intravenous rehydration.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In moderately severe </a:t>
            </a:r>
            <a:r>
              <a:rPr lang="en-US" dirty="0" err="1"/>
              <a:t>nonfebrile</a:t>
            </a:r>
            <a:r>
              <a:rPr lang="en-US" dirty="0"/>
              <a:t> and </a:t>
            </a:r>
            <a:r>
              <a:rPr lang="en-US" dirty="0" err="1"/>
              <a:t>nonbloody</a:t>
            </a:r>
            <a:r>
              <a:rPr lang="en-US" dirty="0"/>
              <a:t> diarrhea, </a:t>
            </a:r>
            <a:r>
              <a:rPr lang="en-US" dirty="0" err="1"/>
              <a:t>antimotility</a:t>
            </a:r>
            <a:r>
              <a:rPr lang="en-US" dirty="0"/>
              <a:t> </a:t>
            </a:r>
            <a:r>
              <a:rPr lang="en-US" dirty="0" err="1"/>
              <a:t>antisecretory</a:t>
            </a:r>
            <a:r>
              <a:rPr lang="en-US" dirty="0"/>
              <a:t> agents like </a:t>
            </a:r>
            <a:r>
              <a:rPr lang="en-US" dirty="0" err="1"/>
              <a:t>loperamide</a:t>
            </a:r>
            <a:r>
              <a:rPr lang="en-US" dirty="0"/>
              <a:t> can be useful adjuncts to control symptoms. </a:t>
            </a:r>
          </a:p>
          <a:p>
            <a:pPr lvl="0"/>
            <a:r>
              <a:rPr lang="en-US" dirty="0"/>
              <a:t>Such agents should be avoided with febrile dysentery, which may be exacerbated or prolonged by them.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Judicious use of antibiotics is appropriate in selected instances of acute diarrhea and may reduce its severity and duration </a:t>
            </a:r>
          </a:p>
          <a:p>
            <a:pPr lvl="0"/>
            <a:r>
              <a:rPr lang="en-US" dirty="0"/>
              <a:t>Many physicians treat moderately to severely ill patients with febrile dysentery empirically without diagnostic evaluation using a </a:t>
            </a:r>
            <a:r>
              <a:rPr lang="en-US" dirty="0" err="1" smtClean="0"/>
              <a:t>quinolones</a:t>
            </a:r>
            <a:r>
              <a:rPr lang="en-US" dirty="0" smtClean="0"/>
              <a:t>, </a:t>
            </a:r>
            <a:r>
              <a:rPr lang="en-US" dirty="0"/>
              <a:t>such as ciprofloxacin (500 mg bid for 3 to 5 d).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Empiric treatment can also be considered for suspected </a:t>
            </a:r>
            <a:r>
              <a:rPr lang="en-US" dirty="0" err="1"/>
              <a:t>giardiasis</a:t>
            </a:r>
            <a:r>
              <a:rPr lang="en-US" dirty="0"/>
              <a:t> with </a:t>
            </a:r>
            <a:r>
              <a:rPr lang="en-US" dirty="0" err="1"/>
              <a:t>metronidazole</a:t>
            </a:r>
            <a:r>
              <a:rPr lang="en-US" dirty="0"/>
              <a:t> (250 mg </a:t>
            </a:r>
            <a:r>
              <a:rPr lang="en-US" dirty="0" err="1"/>
              <a:t>qid</a:t>
            </a:r>
            <a:r>
              <a:rPr lang="en-US" dirty="0"/>
              <a:t> for 7d). </a:t>
            </a:r>
          </a:p>
          <a:p>
            <a:pPr lvl="0"/>
            <a:r>
              <a:rPr lang="en-US" dirty="0"/>
              <a:t>Antibiotic coverage is indicated whether or not a causative organism is discovered in patients that are immunocompromised, have mechanical heart valves or recent vascular grafts, or are elderly.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Diarrhea </a:t>
            </a:r>
            <a:r>
              <a:rPr lang="en-US" dirty="0"/>
              <a:t>is loosely defined as passage of abnormally liquid or unformed stools at an increased frequency. </a:t>
            </a:r>
          </a:p>
          <a:p>
            <a:pPr lvl="0"/>
            <a:r>
              <a:rPr lang="en-US" dirty="0"/>
              <a:t>For adults on a typical Western diet, stool weight exceeding 200 g/d can generally be considered diarrheal. </a:t>
            </a:r>
          </a:p>
          <a:p>
            <a:pPr lvl="0"/>
            <a:r>
              <a:rPr lang="en-US" dirty="0"/>
              <a:t>Because of the fundamental importance of duration to diagnostic considerations, diarrhea may be further defined as </a:t>
            </a:r>
            <a:r>
              <a:rPr lang="en-US" b="1" dirty="0"/>
              <a:t>acute</a:t>
            </a:r>
            <a:r>
              <a:rPr lang="en-US" dirty="0"/>
              <a:t> if &lt;2 weeks, </a:t>
            </a:r>
            <a:r>
              <a:rPr lang="en-US" b="1" dirty="0"/>
              <a:t>persistent </a:t>
            </a:r>
            <a:r>
              <a:rPr lang="en-US" dirty="0"/>
              <a:t>if 2 to 4 weeks, and </a:t>
            </a:r>
            <a:r>
              <a:rPr lang="en-US" b="1" dirty="0"/>
              <a:t>chronic</a:t>
            </a:r>
            <a:r>
              <a:rPr lang="en-US" dirty="0"/>
              <a:t> if &gt;4 weeks in duration.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Chronic diarrhea</a:t>
            </a:r>
            <a:endParaRPr lang="en-US" b="1" u="sng" dirty="0"/>
          </a:p>
        </p:txBody>
      </p:sp>
      <p:sp>
        <p:nvSpPr>
          <p:cNvPr id="3" name="Content Placeholder 2"/>
          <p:cNvSpPr>
            <a:spLocks noGrp="1"/>
          </p:cNvSpPr>
          <p:nvPr>
            <p:ph idx="1"/>
          </p:nvPr>
        </p:nvSpPr>
        <p:spPr/>
        <p:txBody>
          <a:bodyPr>
            <a:normAutofit fontScale="92500" lnSpcReduction="20000"/>
          </a:bodyPr>
          <a:lstStyle/>
          <a:p>
            <a:pPr lvl="0"/>
            <a:r>
              <a:rPr lang="en-US" b="1" u="sng" dirty="0" smtClean="0"/>
              <a:t>Definition;</a:t>
            </a:r>
          </a:p>
          <a:p>
            <a:pPr lvl="0"/>
            <a:r>
              <a:rPr lang="en-US" dirty="0" smtClean="0"/>
              <a:t>American </a:t>
            </a:r>
            <a:r>
              <a:rPr lang="en-US" dirty="0"/>
              <a:t>Gastroenterological Association suggests that chronic diarrhea should be defined as a decrease in fecal consistency lasting for four or more weeks.</a:t>
            </a:r>
          </a:p>
          <a:p>
            <a:pPr lvl="0"/>
            <a:r>
              <a:rPr lang="en-US" dirty="0"/>
              <a:t>Diarrhea lasting more than 4 weeks </a:t>
            </a:r>
          </a:p>
          <a:p>
            <a:pPr lvl="0"/>
            <a:r>
              <a:rPr lang="en-US" dirty="0"/>
              <a:t>In contrast to acute diarrhea, most of the many causes of chronic diarrhea are noninfectious. </a:t>
            </a:r>
          </a:p>
          <a:p>
            <a:pPr lvl="0"/>
            <a:r>
              <a:rPr lang="en-US" dirty="0"/>
              <a:t>The classification of chronic diarrhea by </a:t>
            </a:r>
            <a:r>
              <a:rPr lang="en-US" dirty="0" err="1"/>
              <a:t>pathophysiologic</a:t>
            </a:r>
            <a:r>
              <a:rPr lang="en-US" dirty="0"/>
              <a:t> mechanism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Secretory</a:t>
            </a:r>
            <a:r>
              <a:rPr lang="en-US" dirty="0" smtClean="0"/>
              <a:t> causes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err="1"/>
              <a:t>Secretory</a:t>
            </a:r>
            <a:r>
              <a:rPr lang="en-US" dirty="0"/>
              <a:t> diarrheas are due to derangements in fluid and electrolyte transport across the </a:t>
            </a:r>
            <a:r>
              <a:rPr lang="en-US" dirty="0" err="1"/>
              <a:t>enterocolic</a:t>
            </a:r>
            <a:r>
              <a:rPr lang="en-US" dirty="0"/>
              <a:t> mucosa. </a:t>
            </a:r>
          </a:p>
          <a:p>
            <a:pPr lvl="0"/>
            <a:r>
              <a:rPr lang="en-US" dirty="0"/>
              <a:t>They are characterized clinically by watery, large-volume fecal outputs that are typically painless and persist with fasting. </a:t>
            </a:r>
          </a:p>
          <a:p>
            <a:pPr lvl="0"/>
            <a:r>
              <a:rPr lang="en-US" dirty="0"/>
              <a:t>Because there is no </a:t>
            </a:r>
            <a:r>
              <a:rPr lang="en-US" dirty="0" err="1"/>
              <a:t>malabsorbed</a:t>
            </a:r>
            <a:r>
              <a:rPr lang="en-US" dirty="0"/>
              <a:t> solute, stool </a:t>
            </a:r>
            <a:r>
              <a:rPr lang="en-US" dirty="0" err="1"/>
              <a:t>osmolality</a:t>
            </a:r>
            <a:r>
              <a:rPr lang="en-US" dirty="0"/>
              <a:t> is accounted for by normal endogenous electrolytes with no fecal osmotic gap.</a:t>
            </a:r>
          </a:p>
          <a:p>
            <a:pPr lvl="0"/>
            <a:r>
              <a:rPr lang="en-US" dirty="0"/>
              <a:t>Side effects from regular ingestion of drugs and toxins are the most common </a:t>
            </a:r>
            <a:r>
              <a:rPr lang="en-US" dirty="0" err="1"/>
              <a:t>secretory</a:t>
            </a:r>
            <a:r>
              <a:rPr lang="en-US" dirty="0"/>
              <a:t> causes of chronic diarrhea.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a:t>Bowel resection, mucosal disease, or </a:t>
            </a:r>
            <a:r>
              <a:rPr lang="en-US" dirty="0" err="1"/>
              <a:t>enterocolic</a:t>
            </a:r>
            <a:r>
              <a:rPr lang="en-US" dirty="0"/>
              <a:t> fistula  </a:t>
            </a:r>
          </a:p>
          <a:p>
            <a:pPr lvl="0"/>
            <a:r>
              <a:rPr lang="en-US" dirty="0"/>
              <a:t>Congenital defects in ion absorption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Osmotic causes</a:t>
            </a:r>
            <a:endParaRPr lang="en-US" dirty="0"/>
          </a:p>
        </p:txBody>
      </p:sp>
      <p:sp>
        <p:nvSpPr>
          <p:cNvPr id="3" name="Content Placeholder 2"/>
          <p:cNvSpPr>
            <a:spLocks noGrp="1"/>
          </p:cNvSpPr>
          <p:nvPr>
            <p:ph idx="1"/>
          </p:nvPr>
        </p:nvSpPr>
        <p:spPr/>
        <p:txBody>
          <a:bodyPr>
            <a:normAutofit lnSpcReduction="10000"/>
          </a:bodyPr>
          <a:lstStyle/>
          <a:p>
            <a:pPr lvl="0"/>
            <a:r>
              <a:rPr lang="en-US" dirty="0"/>
              <a:t>Osmotic diarrhea occurs when ingested; poorly absorbable, </a:t>
            </a:r>
            <a:r>
              <a:rPr lang="en-US" dirty="0" err="1"/>
              <a:t>osmotically</a:t>
            </a:r>
            <a:r>
              <a:rPr lang="en-US" dirty="0"/>
              <a:t> active solutes draw enough fluid </a:t>
            </a:r>
            <a:r>
              <a:rPr lang="en-US" dirty="0" smtClean="0"/>
              <a:t>to </a:t>
            </a:r>
            <a:r>
              <a:rPr lang="en-US" dirty="0"/>
              <a:t>exceed the </a:t>
            </a:r>
            <a:r>
              <a:rPr lang="en-US" dirty="0" err="1"/>
              <a:t>resorptive</a:t>
            </a:r>
            <a:r>
              <a:rPr lang="en-US" dirty="0"/>
              <a:t> capacity of the colon. </a:t>
            </a:r>
          </a:p>
          <a:p>
            <a:pPr lvl="0"/>
            <a:r>
              <a:rPr lang="en-US" dirty="0"/>
              <a:t>Fecal water output increases in proportion to such a solute load. </a:t>
            </a:r>
          </a:p>
          <a:p>
            <a:pPr lvl="0"/>
            <a:r>
              <a:rPr lang="en-US" dirty="0"/>
              <a:t>Osmotic laxatives: </a:t>
            </a:r>
          </a:p>
          <a:p>
            <a:pPr lvl="0"/>
            <a:r>
              <a:rPr lang="en-US" dirty="0"/>
              <a:t>Carbohydrate </a:t>
            </a:r>
            <a:r>
              <a:rPr lang="en-US" dirty="0" err="1"/>
              <a:t>malabsorption</a:t>
            </a:r>
            <a:r>
              <a:rPr lang="en-US" dirty="0"/>
              <a:t> e.g.  Lactase deficiency </a:t>
            </a:r>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a:t>
            </a:r>
            <a:r>
              <a:rPr lang="en-US" b="1" dirty="0" err="1" smtClean="0"/>
              <a:t>Steatorrheal</a:t>
            </a:r>
            <a:r>
              <a:rPr lang="en-US" b="1" dirty="0" smtClean="0"/>
              <a:t> Causes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a:t> </a:t>
            </a:r>
            <a:r>
              <a:rPr lang="en-US" dirty="0" smtClean="0"/>
              <a:t>Fat </a:t>
            </a:r>
            <a:r>
              <a:rPr lang="en-US" dirty="0" err="1"/>
              <a:t>malabsorption</a:t>
            </a:r>
            <a:r>
              <a:rPr lang="en-US" dirty="0"/>
              <a:t> may lead to greasy, foul-smelling, difficult-to-flush diarrhea often associated with weight loss and nutritional deficiencies due to concomitant </a:t>
            </a:r>
            <a:r>
              <a:rPr lang="en-US" dirty="0" err="1"/>
              <a:t>malabsorption</a:t>
            </a:r>
            <a:r>
              <a:rPr lang="en-US" dirty="0"/>
              <a:t> of amino acids and vitamins. </a:t>
            </a:r>
            <a:endParaRPr lang="en-US" sz="2800" dirty="0"/>
          </a:p>
          <a:p>
            <a:pPr lvl="0"/>
            <a:r>
              <a:rPr lang="en-US" dirty="0" err="1"/>
              <a:t>Intraluminal</a:t>
            </a:r>
            <a:r>
              <a:rPr lang="en-US" dirty="0"/>
              <a:t> </a:t>
            </a:r>
            <a:r>
              <a:rPr lang="en-US" dirty="0" err="1"/>
              <a:t>maldigestion</a:t>
            </a:r>
            <a:r>
              <a:rPr lang="en-US" dirty="0"/>
              <a:t>  </a:t>
            </a:r>
            <a:endParaRPr lang="en-US" sz="2800" dirty="0"/>
          </a:p>
          <a:p>
            <a:pPr lvl="0"/>
            <a:r>
              <a:rPr lang="en-US" dirty="0"/>
              <a:t>Mucosal </a:t>
            </a:r>
            <a:r>
              <a:rPr lang="en-US" dirty="0" err="1"/>
              <a:t>Malabsorption</a:t>
            </a:r>
            <a:r>
              <a:rPr lang="en-US" dirty="0"/>
              <a:t>  </a:t>
            </a:r>
            <a:endParaRPr lang="en-US" sz="2800" dirty="0"/>
          </a:p>
          <a:p>
            <a:pPr lvl="0"/>
            <a:r>
              <a:rPr lang="en-US" dirty="0" err="1"/>
              <a:t>Postmucosal</a:t>
            </a:r>
            <a:r>
              <a:rPr lang="en-US" dirty="0"/>
              <a:t> lymphatic obstruction   </a:t>
            </a:r>
            <a:endParaRPr lang="en-US" sz="2800"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Inflammatory causes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The mechanism of diarrhea may not only be exudation but, depending on lesion site, may include fat </a:t>
            </a:r>
            <a:r>
              <a:rPr lang="en-US" dirty="0" err="1"/>
              <a:t>malabsorption</a:t>
            </a:r>
            <a:r>
              <a:rPr lang="en-US" dirty="0"/>
              <a:t>, disrupted fluid/electrolyte absorption, and </a:t>
            </a:r>
            <a:r>
              <a:rPr lang="en-US" dirty="0" err="1"/>
              <a:t>hypersecretion</a:t>
            </a:r>
            <a:r>
              <a:rPr lang="en-US" dirty="0"/>
              <a:t> or </a:t>
            </a:r>
            <a:r>
              <a:rPr lang="en-US" dirty="0" err="1"/>
              <a:t>hypermotility</a:t>
            </a:r>
            <a:r>
              <a:rPr lang="en-US" dirty="0"/>
              <a:t> from release of cytokines and other inflammatory mediators. </a:t>
            </a:r>
          </a:p>
          <a:p>
            <a:pPr lvl="0"/>
            <a:r>
              <a:rPr lang="en-US" dirty="0"/>
              <a:t>Idiopathic inflammatory bowel disease: The illnesses in this category, which include </a:t>
            </a:r>
            <a:r>
              <a:rPr lang="en-US" dirty="0" err="1"/>
              <a:t>Crohn's</a:t>
            </a:r>
            <a:r>
              <a:rPr lang="en-US" dirty="0"/>
              <a:t> disease and chronic ulcerative colitis, </a:t>
            </a:r>
          </a:p>
          <a:p>
            <a:pPr lvl="0"/>
            <a:r>
              <a:rPr lang="en-US" dirty="0"/>
              <a:t>Primary or secondary forms of immunodeficiency </a:t>
            </a:r>
            <a:r>
              <a:rPr lang="en-US" dirty="0" smtClean="0"/>
              <a:t> </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Motility disorders</a:t>
            </a:r>
            <a:endParaRPr lang="en-US" dirty="0"/>
          </a:p>
        </p:txBody>
      </p:sp>
      <p:sp>
        <p:nvSpPr>
          <p:cNvPr id="3" name="Content Placeholder 2"/>
          <p:cNvSpPr>
            <a:spLocks noGrp="1"/>
          </p:cNvSpPr>
          <p:nvPr>
            <p:ph idx="1"/>
          </p:nvPr>
        </p:nvSpPr>
        <p:spPr/>
        <p:txBody>
          <a:bodyPr/>
          <a:lstStyle/>
          <a:p>
            <a:r>
              <a:rPr lang="en-US" dirty="0"/>
              <a:t>Hyperthyroidism, </a:t>
            </a:r>
            <a:r>
              <a:rPr lang="en-US" dirty="0" err="1"/>
              <a:t>carcinoid</a:t>
            </a:r>
            <a:r>
              <a:rPr lang="en-US" dirty="0"/>
              <a:t> syndrome, and certain drugs (e.g., prostaglandins, </a:t>
            </a:r>
            <a:r>
              <a:rPr lang="en-US" dirty="0" err="1"/>
              <a:t>prokinetic</a:t>
            </a:r>
            <a:r>
              <a:rPr lang="en-US" dirty="0"/>
              <a:t> agents) may produce </a:t>
            </a:r>
            <a:r>
              <a:rPr lang="en-US" dirty="0" err="1"/>
              <a:t>hypermotility</a:t>
            </a:r>
            <a:r>
              <a:rPr lang="en-US" dirty="0"/>
              <a:t> with resultant diarrhea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Factitious  causes.</a:t>
            </a:r>
            <a:endParaRPr lang="en-US" dirty="0"/>
          </a:p>
        </p:txBody>
      </p:sp>
      <p:sp>
        <p:nvSpPr>
          <p:cNvPr id="3" name="Content Placeholder 2"/>
          <p:cNvSpPr>
            <a:spLocks noGrp="1"/>
          </p:cNvSpPr>
          <p:nvPr>
            <p:ph idx="1"/>
          </p:nvPr>
        </p:nvSpPr>
        <p:spPr/>
        <p:txBody>
          <a:bodyPr/>
          <a:lstStyle/>
          <a:p>
            <a:r>
              <a:rPr lang="en-US" dirty="0"/>
              <a:t>Either as a form of Munchausen syndrome (deception or self-injury for secondary gain) or bulimia, some patients covertly self-administer laxatives alone or in combination with other medications (e.g., diuretics) or </a:t>
            </a:r>
            <a:r>
              <a:rPr lang="en-US" dirty="0" err="1"/>
              <a:t>surreptitously</a:t>
            </a:r>
            <a:r>
              <a:rPr lang="en-US" dirty="0"/>
              <a:t> add water or urine to stool sent for analysis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Treatment of chronic diarrhea depends on the specific etiology and may be curative, suppressive, or empiric. </a:t>
            </a:r>
          </a:p>
          <a:p>
            <a:pPr lvl="0"/>
            <a:r>
              <a:rPr lang="en-US" dirty="0"/>
              <a:t>If the cause can be eradicated, treatment is curative as with resection of a colorectal cancer, antibiotic administration for Whipple's disease, or discontinuation of an offending drug. </a:t>
            </a:r>
          </a:p>
          <a:p>
            <a:pPr lvl="0"/>
            <a:r>
              <a:rPr lang="en-US" dirty="0"/>
              <a:t>For many chronic conditions, diarrhea can be controlled by suppression of the underlying mechanism.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When the specific cause or mechanism of chronic diarrhea evades diagnosis, empiric therapy may be beneficial. </a:t>
            </a:r>
          </a:p>
          <a:p>
            <a:pPr lvl="0"/>
            <a:r>
              <a:rPr lang="en-US" dirty="0"/>
              <a:t>Mild opiates such as </a:t>
            </a:r>
            <a:r>
              <a:rPr lang="en-US" dirty="0" err="1"/>
              <a:t>diphenoxylate</a:t>
            </a:r>
            <a:r>
              <a:rPr lang="en-US" dirty="0"/>
              <a:t> or </a:t>
            </a:r>
            <a:r>
              <a:rPr lang="en-US" dirty="0" err="1"/>
              <a:t>loperamide</a:t>
            </a:r>
            <a:r>
              <a:rPr lang="en-US" dirty="0"/>
              <a:t> are often helpful in mild or moderate watery diarrhea. </a:t>
            </a:r>
          </a:p>
          <a:p>
            <a:pPr lvl="0"/>
            <a:r>
              <a:rPr lang="en-US" dirty="0"/>
              <a:t>For those with more severe diarrhea, codeine or tincture of opium may be beneficial. </a:t>
            </a:r>
          </a:p>
          <a:p>
            <a:pPr lvl="0"/>
            <a:r>
              <a:rPr lang="en-US" dirty="0"/>
              <a:t>For all patients with chronic diarrhea, fluid and electrolyte repletion is an important component of management </a:t>
            </a:r>
          </a:p>
          <a:p>
            <a:pPr lvl="0"/>
            <a:r>
              <a:rPr lang="en-US" dirty="0"/>
              <a:t>Replacement of fat-soluble vitamins may also be necessary in patients with </a:t>
            </a:r>
            <a:r>
              <a:rPr lang="en-US" dirty="0" err="1" smtClean="0"/>
              <a:t>malabsorption</a:t>
            </a:r>
            <a:r>
              <a:rPr lang="en-US" dirty="0" smtClean="0"/>
              <a:t> syndromes.</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ACUTE DIARRHEA</a:t>
            </a:r>
            <a:endParaRPr lang="en-US" b="1" dirty="0"/>
          </a:p>
        </p:txBody>
      </p:sp>
      <p:sp>
        <p:nvSpPr>
          <p:cNvPr id="3" name="Content Placeholder 2"/>
          <p:cNvSpPr>
            <a:spLocks noGrp="1"/>
          </p:cNvSpPr>
          <p:nvPr>
            <p:ph idx="1"/>
          </p:nvPr>
        </p:nvSpPr>
        <p:spPr/>
        <p:txBody>
          <a:bodyPr/>
          <a:lstStyle/>
          <a:p>
            <a:pPr lvl="0"/>
            <a:r>
              <a:rPr lang="en-US" dirty="0"/>
              <a:t>More than 90% of cases of acute diarrhea are caused by infectious agents; these cases are often accompanied by vomiting, fever, and abdominal pain. </a:t>
            </a:r>
          </a:p>
          <a:p>
            <a:pPr lvl="0"/>
            <a:r>
              <a:rPr lang="en-US" dirty="0"/>
              <a:t>The remaining 10% or so are caused by medications, toxic ingestions, ischemia, and other conditions.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Infectious agents</a:t>
            </a:r>
            <a:endParaRPr lang="en-US" b="1" dirty="0"/>
          </a:p>
        </p:txBody>
      </p:sp>
      <p:sp>
        <p:nvSpPr>
          <p:cNvPr id="3" name="Content Placeholder 2"/>
          <p:cNvSpPr>
            <a:spLocks noGrp="1"/>
          </p:cNvSpPr>
          <p:nvPr>
            <p:ph idx="1"/>
          </p:nvPr>
        </p:nvSpPr>
        <p:spPr/>
        <p:txBody>
          <a:bodyPr>
            <a:normAutofit fontScale="92500" lnSpcReduction="10000"/>
          </a:bodyPr>
          <a:lstStyle/>
          <a:p>
            <a:pPr lvl="0"/>
            <a:r>
              <a:rPr lang="en-US" dirty="0"/>
              <a:t>Most infectious diarrheas are acquired by fecal-oral transmission via direct personal contact or, more commonly, via ingestion of food or water contaminated with pathogens from human or animal feces. </a:t>
            </a:r>
          </a:p>
          <a:p>
            <a:pPr lvl="0"/>
            <a:r>
              <a:rPr lang="en-US" dirty="0"/>
              <a:t>Acute infection or injury occurs when the ingested agent overwhelms the host's mucosal immune and </a:t>
            </a:r>
            <a:r>
              <a:rPr lang="en-US" dirty="0" err="1"/>
              <a:t>nonimmune</a:t>
            </a:r>
            <a:r>
              <a:rPr lang="en-US" dirty="0"/>
              <a:t> (gastric acid, digestive enzymes, mucus secretion, peristalsis, and suppressive resident flora) defenses.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lvl="0"/>
            <a:r>
              <a:rPr lang="en-US" dirty="0"/>
              <a:t>The </a:t>
            </a:r>
            <a:r>
              <a:rPr lang="en-US" dirty="0" err="1"/>
              <a:t>pathophysiology</a:t>
            </a:r>
            <a:r>
              <a:rPr lang="en-US" dirty="0"/>
              <a:t> underlying acute diarrhea by infectious agents produces specific clinical features that may also be helpful in diagnosis </a:t>
            </a:r>
          </a:p>
          <a:p>
            <a:r>
              <a:rPr lang="en-US" b="1" dirty="0"/>
              <a:t>Profuse watery diarrhea </a:t>
            </a:r>
            <a:r>
              <a:rPr lang="en-US" dirty="0"/>
              <a:t>secondary to small bowel </a:t>
            </a:r>
            <a:r>
              <a:rPr lang="en-US" dirty="0" err="1"/>
              <a:t>hypersecretion</a:t>
            </a:r>
            <a:r>
              <a:rPr lang="en-US" dirty="0"/>
              <a:t> occurs with ingestion of preformed bacterial toxins, </a:t>
            </a:r>
            <a:r>
              <a:rPr lang="en-US" dirty="0" err="1"/>
              <a:t>enterotoxin</a:t>
            </a:r>
            <a:r>
              <a:rPr lang="en-US" dirty="0"/>
              <a:t>-producing bacteria, and </a:t>
            </a:r>
            <a:r>
              <a:rPr lang="en-US" dirty="0" err="1"/>
              <a:t>enteroadherent</a:t>
            </a:r>
            <a:r>
              <a:rPr lang="en-US" dirty="0"/>
              <a:t> pathogens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Diarrhea associated with marked vomiting and minimal or no fever may occur abruptly within a few hours after ingestion of the former two types; vomiting is usually less, and abdominal cramping or bloating is </a:t>
            </a:r>
            <a:r>
              <a:rPr lang="en-US" dirty="0" smtClean="0"/>
              <a:t>greater</a:t>
            </a:r>
            <a:r>
              <a:rPr lang="en-US"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err="1"/>
              <a:t>Cytotoxin</a:t>
            </a:r>
            <a:r>
              <a:rPr lang="en-US" dirty="0"/>
              <a:t>-producing and invasive microorganisms all cause high fever and abdominal pain. </a:t>
            </a:r>
          </a:p>
          <a:p>
            <a:pPr lvl="0"/>
            <a:r>
              <a:rPr lang="en-US" b="1" dirty="0"/>
              <a:t>Invasive bacteria and </a:t>
            </a:r>
            <a:r>
              <a:rPr lang="en-US" b="1" i="1" dirty="0" err="1"/>
              <a:t>Entamoeba</a:t>
            </a:r>
            <a:r>
              <a:rPr lang="en-US" b="1" i="1" dirty="0"/>
              <a:t> </a:t>
            </a:r>
            <a:r>
              <a:rPr lang="en-US" b="1" i="1" dirty="0" err="1"/>
              <a:t>histolytica</a:t>
            </a:r>
            <a:r>
              <a:rPr lang="en-US" b="1" dirty="0"/>
              <a:t> </a:t>
            </a:r>
            <a:r>
              <a:rPr lang="en-US" dirty="0"/>
              <a:t>often cause bloody diarrhea </a:t>
            </a:r>
            <a:r>
              <a:rPr lang="en-US" dirty="0" err="1" smtClean="0"/>
              <a:t>i.e</a:t>
            </a:r>
            <a:r>
              <a:rPr lang="en-US" dirty="0" smtClean="0"/>
              <a:t>  </a:t>
            </a:r>
            <a:r>
              <a:rPr lang="en-US" b="1" i="1" dirty="0"/>
              <a:t>dysentery</a:t>
            </a:r>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lvl="0"/>
            <a:r>
              <a:rPr lang="en-US" dirty="0"/>
              <a:t>infectious diarrhea may be associated with systemic manifestations. </a:t>
            </a:r>
          </a:p>
          <a:p>
            <a:pPr lvl="0"/>
            <a:r>
              <a:rPr lang="en-US" dirty="0"/>
              <a:t>Reiter's syndrome (arthritis, </a:t>
            </a:r>
            <a:r>
              <a:rPr lang="en-US" dirty="0" err="1"/>
              <a:t>urethritis</a:t>
            </a:r>
            <a:r>
              <a:rPr lang="en-US" dirty="0"/>
              <a:t>, and conjunctivitis) may accompany or follow infections by </a:t>
            </a:r>
            <a:r>
              <a:rPr lang="en-US" i="1" dirty="0"/>
              <a:t>Salmonella</a:t>
            </a:r>
            <a:r>
              <a:rPr lang="en-US" dirty="0"/>
              <a:t>, </a:t>
            </a:r>
            <a:r>
              <a:rPr lang="en-US" i="1" dirty="0"/>
              <a:t>Campylobacter</a:t>
            </a:r>
            <a:r>
              <a:rPr lang="en-US" dirty="0"/>
              <a:t>, </a:t>
            </a:r>
            <a:r>
              <a:rPr lang="en-US" i="1" dirty="0" err="1"/>
              <a:t>Shigella</a:t>
            </a:r>
            <a:r>
              <a:rPr lang="en-US" dirty="0"/>
              <a:t>, and </a:t>
            </a:r>
            <a:r>
              <a:rPr lang="en-US" i="1" dirty="0" err="1"/>
              <a:t>Yersinia</a:t>
            </a:r>
            <a:r>
              <a:rPr lang="en-US" dirty="0"/>
              <a:t>. </a:t>
            </a:r>
          </a:p>
          <a:p>
            <a:pPr lvl="0"/>
            <a:r>
              <a:rPr lang="en-US" dirty="0" err="1"/>
              <a:t>Yersiniosis</a:t>
            </a:r>
            <a:r>
              <a:rPr lang="en-US" dirty="0"/>
              <a:t> may also lead to an autoimmune-type </a:t>
            </a:r>
            <a:r>
              <a:rPr lang="en-US" dirty="0" err="1"/>
              <a:t>thyroiditis</a:t>
            </a:r>
            <a:r>
              <a:rPr lang="en-US" dirty="0"/>
              <a:t>, </a:t>
            </a:r>
            <a:r>
              <a:rPr lang="en-US" dirty="0" err="1"/>
              <a:t>pericarditis</a:t>
            </a:r>
            <a:r>
              <a:rPr lang="en-US" dirty="0"/>
              <a:t>, and </a:t>
            </a:r>
            <a:r>
              <a:rPr lang="en-US" dirty="0" err="1"/>
              <a:t>glomerulonephritis</a:t>
            </a:r>
            <a:r>
              <a:rPr lang="en-US"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a:t>Both </a:t>
            </a:r>
            <a:r>
              <a:rPr lang="en-US" dirty="0" err="1"/>
              <a:t>enterohemorrhagic</a:t>
            </a:r>
            <a:r>
              <a:rPr lang="en-US" dirty="0"/>
              <a:t> </a:t>
            </a:r>
            <a:r>
              <a:rPr lang="en-US" i="1" dirty="0"/>
              <a:t>E. coli</a:t>
            </a:r>
            <a:r>
              <a:rPr lang="en-US" dirty="0"/>
              <a:t> (O157:H7) and </a:t>
            </a:r>
            <a:r>
              <a:rPr lang="en-US" i="1" dirty="0" err="1"/>
              <a:t>Shigella</a:t>
            </a:r>
            <a:r>
              <a:rPr lang="en-US" dirty="0"/>
              <a:t> can lead to the </a:t>
            </a:r>
            <a:r>
              <a:rPr lang="en-US" i="1" dirty="0"/>
              <a:t>hemolytic-uremic syndrome</a:t>
            </a:r>
            <a:r>
              <a:rPr lang="en-US" dirty="0"/>
              <a:t> with an attendant high mortality rate. </a:t>
            </a:r>
          </a:p>
          <a:p>
            <a:pPr lvl="0"/>
            <a:r>
              <a:rPr lang="en-US" dirty="0"/>
              <a:t>Acute diarrhea can also be a major symptom of several systemic infections including </a:t>
            </a:r>
            <a:r>
              <a:rPr lang="en-US" i="1" dirty="0"/>
              <a:t>viral hepatitis</a:t>
            </a:r>
            <a:r>
              <a:rPr lang="en-US" dirty="0"/>
              <a:t>, </a:t>
            </a:r>
            <a:r>
              <a:rPr lang="en-US" i="1" dirty="0" err="1"/>
              <a:t>listeriosis</a:t>
            </a:r>
            <a:r>
              <a:rPr lang="en-US" dirty="0"/>
              <a:t>, </a:t>
            </a:r>
            <a:r>
              <a:rPr lang="en-US" i="1" dirty="0" err="1"/>
              <a:t>legionellosis</a:t>
            </a:r>
            <a:r>
              <a:rPr lang="en-US" dirty="0"/>
              <a:t>, and </a:t>
            </a:r>
            <a:r>
              <a:rPr lang="en-US" i="1" dirty="0"/>
              <a:t>toxic shock syndrome</a:t>
            </a:r>
            <a:r>
              <a:rPr lang="en-US" dirty="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1403</Words>
  <Application>Microsoft Office PowerPoint</Application>
  <PresentationFormat>On-screen Show (4:3)</PresentationFormat>
  <Paragraphs>89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DIARRHEA</vt:lpstr>
      <vt:lpstr>Definition</vt:lpstr>
      <vt:lpstr>ACUTE DIARRHEA</vt:lpstr>
      <vt:lpstr>Infectious agents</vt:lpstr>
      <vt:lpstr>Cont.</vt:lpstr>
      <vt:lpstr>Slide 6</vt:lpstr>
      <vt:lpstr>Slide 7</vt:lpstr>
      <vt:lpstr>cont</vt:lpstr>
      <vt:lpstr>Cont,</vt:lpstr>
      <vt:lpstr>Other causes.</vt:lpstr>
      <vt:lpstr>Cont,</vt:lpstr>
      <vt:lpstr>Cont,</vt:lpstr>
      <vt:lpstr>Approach to patient</vt:lpstr>
      <vt:lpstr>Diagnostic Work up</vt:lpstr>
      <vt:lpstr>Slide 15</vt:lpstr>
      <vt:lpstr>Cont,</vt:lpstr>
      <vt:lpstr>Slide 17</vt:lpstr>
      <vt:lpstr>Slide 18</vt:lpstr>
      <vt:lpstr>Slide 19</vt:lpstr>
      <vt:lpstr>Chronic diarrhea</vt:lpstr>
      <vt:lpstr>Secretory causes</vt:lpstr>
      <vt:lpstr>Cont,</vt:lpstr>
      <vt:lpstr>2. Osmotic causes</vt:lpstr>
      <vt:lpstr>3. Steatorrheal Causes  </vt:lpstr>
      <vt:lpstr>4. Inflammatory causes</vt:lpstr>
      <vt:lpstr>5. Motility disorders</vt:lpstr>
      <vt:lpstr>Factitious  causes.</vt:lpstr>
      <vt:lpstr>treatment</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DIARRHEA</dc:title>
  <dc:creator>ann</dc:creator>
  <cp:lastModifiedBy>ann</cp:lastModifiedBy>
  <cp:revision>30</cp:revision>
  <dcterms:created xsi:type="dcterms:W3CDTF">2015-02-17T19:00:08Z</dcterms:created>
  <dcterms:modified xsi:type="dcterms:W3CDTF">2018-09-21T12:53:06Z</dcterms:modified>
</cp:coreProperties>
</file>