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13E01B-0C99-4AC4-8180-42E43D7E3BA5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FA40C-A40C-4438-A200-90DAEFF0CA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36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Accessory organs of digestion</a:t>
            </a:r>
          </a:p>
          <a:p>
            <a:pPr eaLnBrk="1" hangingPunct="1">
              <a:spcBef>
                <a:spcPct val="0"/>
              </a:spcBef>
            </a:pPr>
            <a:endParaRPr lang="en-US" altLang="en-US" b="1" smtClean="0"/>
          </a:p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Liver</a:t>
            </a:r>
            <a:r>
              <a:rPr lang="en-US" altLang="en-US" smtClean="0"/>
              <a:t>: it is the largest glandular organ in the body. The cells of the liver  produce bile that is necessary for the emulsification of fats.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The liver releases 500-1000ml of bile per day. The bile travels through hepatic ducts to the gall bladder where it is stored.</a:t>
            </a:r>
          </a:p>
          <a:p>
            <a:pPr eaLnBrk="1" hangingPunct="1">
              <a:spcBef>
                <a:spcPct val="0"/>
              </a:spcBef>
            </a:pPr>
            <a:endParaRPr lang="en-US" altLang="en-US" smtClean="0"/>
          </a:p>
          <a:p>
            <a:pPr eaLnBrk="1" hangingPunct="1">
              <a:spcBef>
                <a:spcPct val="0"/>
              </a:spcBef>
            </a:pPr>
            <a:r>
              <a:rPr lang="en-US" altLang="en-US" b="1" smtClean="0"/>
              <a:t>Pancreas</a:t>
            </a:r>
            <a:r>
              <a:rPr lang="en-US" altLang="en-US" smtClean="0"/>
              <a:t>: it is an elongated gland that lies posterior to the stomach and is involved in both endocrine and exocrine duties.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mtClean="0"/>
              <a:t> each day the pancrease produces 1000-1500ml of pancreatic juice to aid in digestion. Pancreatic juices contain digestive enzymes protease(trypsin), lipase(steapsin) and amylase( amylopsin). </a:t>
            </a: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44448A0-411F-4AFD-9219-C36AD2F245C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61B43B4-C65B-4CE6-A4F7-8E8551E2712E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34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012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989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854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6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0039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975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8518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741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496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244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29394-84EA-4062-A8EF-E3401DF9F224}" type="datetimeFigureOut">
              <a:rPr lang="en-GB" smtClean="0"/>
              <a:t>18/10/2016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5746-DBEC-44EF-8BEA-116263A11A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26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GASTROINTESTINAL TRACT</a:t>
            </a:r>
            <a:br>
              <a:rPr lang="en-GB" dirty="0" smtClean="0"/>
            </a:br>
            <a:r>
              <a:rPr lang="en-GB" dirty="0" smtClean="0"/>
              <a:t>OVERVIEW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NDONGA KENNEDY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911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ASSESSMENT OF THE DIGESTIVE SYSTEM</a:t>
            </a:r>
            <a:endParaRPr lang="en-US" dirty="0"/>
          </a:p>
        </p:txBody>
      </p:sp>
      <p:sp>
        <p:nvSpPr>
          <p:cNvPr id="18435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mtClean="0"/>
              <a:t>It includes:</a:t>
            </a:r>
          </a:p>
          <a:p>
            <a:pPr lvl="1" eaLnBrk="1" hangingPunct="1"/>
            <a:r>
              <a:rPr lang="en-US" altLang="en-US" smtClean="0"/>
              <a:t>History and clinical manifestation</a:t>
            </a:r>
          </a:p>
          <a:p>
            <a:pPr lvl="1" eaLnBrk="1" hangingPunct="1"/>
            <a:r>
              <a:rPr lang="en-US" altLang="en-US" smtClean="0"/>
              <a:t>Physical assessment</a:t>
            </a:r>
          </a:p>
          <a:p>
            <a:pPr lvl="1" eaLnBrk="1" hangingPunct="1"/>
            <a:r>
              <a:rPr lang="en-US" altLang="en-US" smtClean="0"/>
              <a:t>Diagnostic evaluation</a:t>
            </a:r>
          </a:p>
        </p:txBody>
      </p:sp>
    </p:spTree>
    <p:extLst>
      <p:ext uri="{BB962C8B-B14F-4D97-AF65-F5344CB8AC3E}">
        <p14:creationId xmlns:p14="http://schemas.microsoft.com/office/powerpoint/2010/main" val="207250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History and clinical manifestation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A focused GI assessment begins with a complete history. Information about abdominal pain, dyspepsia, gas, nausea and vomiting, diarrhea, constipation, </a:t>
            </a:r>
            <a:r>
              <a:rPr lang="en-US" sz="2800" dirty="0" err="1" smtClean="0"/>
              <a:t>feacal</a:t>
            </a:r>
            <a:r>
              <a:rPr lang="en-US" sz="2800" dirty="0" smtClean="0"/>
              <a:t> incontinence, jaundice and previous GI disease is investigated.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Pain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 character, duration, pattern, frequency, location, distribution of referred pain and time of pain vary and depend on underlying  cause.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Dyspepsia( upper abdominal discomfort)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It is associated with indigestion. Fatty foods cause the most discomfort because they remain in the stomach for digestion longer than proteins and carbohydrates.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086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History and clinical manifestation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Intestinal</a:t>
            </a:r>
            <a:r>
              <a:rPr lang="en-US" dirty="0" smtClean="0"/>
              <a:t> </a:t>
            </a:r>
            <a:r>
              <a:rPr lang="en-US" sz="2800" dirty="0" smtClean="0"/>
              <a:t>gas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Patient will complain of bloating, distension or felling “full of gas” with excessive flatulence as a symptom of food intolerance or gall bladder disease</a:t>
            </a:r>
            <a:r>
              <a:rPr lang="en-US" sz="2000" dirty="0" smtClean="0"/>
              <a:t>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Nausea and vomiting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Nausea is a vague unsettling sensation of sickness  that may be followed by vomiting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err="1" smtClean="0"/>
              <a:t>Vomitus</a:t>
            </a:r>
            <a:r>
              <a:rPr lang="en-US" sz="2600" dirty="0" smtClean="0"/>
              <a:t> vary in color and content and may contain undigested food particles, blood</a:t>
            </a:r>
            <a:r>
              <a:rPr lang="en-US" sz="2600" dirty="0"/>
              <a:t> </a:t>
            </a:r>
            <a:r>
              <a:rPr lang="en-US" sz="2600" dirty="0" smtClean="0"/>
              <a:t>or mucus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Change in bowel habit and stool characteristic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Nurse should inquire about constipation, diarrhoea and stool color and composition.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784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Referred pain</a:t>
            </a:r>
            <a:endParaRPr lang="en-US" dirty="0"/>
          </a:p>
        </p:txBody>
      </p:sp>
      <p:pic>
        <p:nvPicPr>
          <p:cNvPr id="21507" name="Content Placeholder 3" descr="011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lum bright="16000" contras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295400"/>
            <a:ext cx="8534400" cy="5410200"/>
          </a:xfrm>
        </p:spPr>
      </p:pic>
    </p:spTree>
    <p:extLst>
      <p:ext uri="{BB962C8B-B14F-4D97-AF65-F5344CB8AC3E}">
        <p14:creationId xmlns:p14="http://schemas.microsoft.com/office/powerpoint/2010/main" val="91299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Physical assessment</a:t>
            </a:r>
            <a:endParaRPr lang="en-US" dirty="0"/>
          </a:p>
        </p:txBody>
      </p:sp>
      <p:sp>
        <p:nvSpPr>
          <p:cNvPr id="2253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610600" cy="4873625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en-US" dirty="0" smtClean="0"/>
              <a:t>It includes assessment of the mouth, abdomen and rectum and requires a good source of light.</a:t>
            </a:r>
          </a:p>
          <a:p>
            <a:pPr eaLnBrk="1" hangingPunct="1"/>
            <a:r>
              <a:rPr lang="en-US" altLang="en-US" dirty="0" smtClean="0"/>
              <a:t>The mouth, tongue, </a:t>
            </a:r>
            <a:r>
              <a:rPr lang="en-US" altLang="en-US" dirty="0" err="1" smtClean="0"/>
              <a:t>buccal</a:t>
            </a:r>
            <a:r>
              <a:rPr lang="en-US" altLang="en-US" dirty="0" smtClean="0"/>
              <a:t> mucosa, teeth and gums are inspected, noting ulcers, nodules, discoloration or inflammation.</a:t>
            </a:r>
          </a:p>
          <a:p>
            <a:pPr eaLnBrk="1" hangingPunct="1"/>
            <a:r>
              <a:rPr lang="en-US" altLang="en-US" dirty="0" smtClean="0"/>
              <a:t>Patient lies supine with knees flexed slightly for inspection, auscultation and percussion.</a:t>
            </a:r>
          </a:p>
          <a:p>
            <a:pPr eaLnBrk="1" hangingPunct="1"/>
            <a:r>
              <a:rPr lang="en-US" altLang="en-US" dirty="0" smtClean="0"/>
              <a:t>For purpose of examination and documentation, the abdomen can be divided into four quadrants or nine regions   </a:t>
            </a:r>
          </a:p>
        </p:txBody>
      </p:sp>
    </p:spTree>
    <p:extLst>
      <p:ext uri="{BB962C8B-B14F-4D97-AF65-F5344CB8AC3E}">
        <p14:creationId xmlns:p14="http://schemas.microsoft.com/office/powerpoint/2010/main" val="276161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Division of the abdomen for examination</a:t>
            </a:r>
            <a:endParaRPr lang="en-US" dirty="0"/>
          </a:p>
        </p:txBody>
      </p:sp>
      <p:pic>
        <p:nvPicPr>
          <p:cNvPr id="23555" name="Content Placeholder 3" descr="Four-Abdominal-Quadrants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600" y="1447800"/>
            <a:ext cx="8305800" cy="5029200"/>
          </a:xfrm>
        </p:spPr>
      </p:pic>
    </p:spTree>
    <p:extLst>
      <p:ext uri="{BB962C8B-B14F-4D97-AF65-F5344CB8AC3E}">
        <p14:creationId xmlns:p14="http://schemas.microsoft.com/office/powerpoint/2010/main" val="1655125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Physical assessment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305800" cy="4873625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sz="2800" dirty="0"/>
              <a:t>I</a:t>
            </a:r>
            <a:r>
              <a:rPr lang="en-US" sz="2800" dirty="0" smtClean="0"/>
              <a:t>nspection of the abdomen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The nurse notes for: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Skin changes, nodules, lesions, scarring, discoloration, inflammation, bruising or </a:t>
            </a:r>
            <a:r>
              <a:rPr lang="en-US" sz="2400" dirty="0" err="1" smtClean="0"/>
              <a:t>striae</a:t>
            </a:r>
            <a:r>
              <a:rPr lang="en-US" sz="2400" dirty="0" smtClean="0"/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Contour and symmetry of the abdomen. Localized bulging, distension or peristaltic waves are identified.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Expected contours of the anterior abdominal wall can be described as flat, rounded or </a:t>
            </a:r>
            <a:r>
              <a:rPr lang="en-US" sz="2400" dirty="0" err="1" smtClean="0"/>
              <a:t>scaphoid</a:t>
            </a:r>
            <a:r>
              <a:rPr lang="en-US" sz="2400" dirty="0" smtClean="0"/>
              <a:t>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9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Physical assessment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sz="2800" dirty="0" smtClean="0"/>
              <a:t>Palpation of the abdomen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Light palpation is appropriate for identifying areas of tenderness or muscular  resistance.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Deep palpation is used to identify masses</a:t>
            </a:r>
          </a:p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sz="2800" dirty="0" smtClean="0"/>
              <a:t>Percussion of the abdomen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It assess the size and density of the abdominal organs to detect the presence of air filled, fluid filled or solid masses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All quadrants are </a:t>
            </a:r>
            <a:r>
              <a:rPr lang="en-US" sz="2400" dirty="0" err="1" smtClean="0"/>
              <a:t>percussed</a:t>
            </a:r>
            <a:r>
              <a:rPr lang="en-US" sz="2400" dirty="0" smtClean="0"/>
              <a:t> for a sense of </a:t>
            </a:r>
            <a:r>
              <a:rPr lang="en-US" sz="2400" b="1" dirty="0" smtClean="0"/>
              <a:t>tympani</a:t>
            </a:r>
            <a:r>
              <a:rPr lang="en-US" sz="2400" dirty="0" smtClean="0"/>
              <a:t>( the predominant sound that results from the presence of air in the stomach and small intestine) and </a:t>
            </a:r>
            <a:r>
              <a:rPr lang="en-US" sz="2400" b="1" dirty="0" smtClean="0"/>
              <a:t>dullness</a:t>
            </a:r>
            <a:r>
              <a:rPr lang="en-US" sz="2400" dirty="0" smtClean="0"/>
              <a:t>( heard over organs and solid masses)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None/>
              <a:defRPr/>
            </a:pPr>
            <a:r>
              <a:rPr lang="en-US" sz="2400" dirty="0" smtClean="0"/>
              <a:t>	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None/>
              <a:defRPr/>
            </a:pPr>
            <a:r>
              <a:rPr lang="en-US" sz="2800" dirty="0" smtClean="0"/>
              <a:t>	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70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Physical assessment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 marL="514350" indent="-514350" eaLnBrk="1" fontAlgn="auto" hangingPunct="1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sz="2800" dirty="0" smtClean="0"/>
              <a:t>Auscultation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It determines the character, location and frequency of bowel sounds and identifies vascular sounds</a:t>
            </a:r>
          </a:p>
          <a:p>
            <a:pPr marL="914400" lvl="1" indent="-51435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Bowel sounds are assessed in all four quadrants using the diaphragm of the stethoscope. 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600" dirty="0" smtClean="0"/>
              <a:t>Rectum and anal canal are inspected digital. Positions for rectal examination include knee-chest, left lateral with hips and knees flexed or standing with hips flexed and upper body supported by the examination table.</a:t>
            </a:r>
          </a:p>
          <a:p>
            <a:pPr marL="514350" indent="-51435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514350" indent="-51435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endParaRPr lang="en-US" dirty="0" smtClean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401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Diagnostic evaluation</a:t>
            </a:r>
            <a:endParaRPr lang="en-US" dirty="0"/>
          </a:p>
        </p:txBody>
      </p:sp>
      <p:sp>
        <p:nvSpPr>
          <p:cNvPr id="27651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625"/>
          </a:xfrm>
        </p:spPr>
        <p:txBody>
          <a:bodyPr/>
          <a:lstStyle/>
          <a:p>
            <a:pPr eaLnBrk="1" hangingPunct="1"/>
            <a:r>
              <a:rPr lang="en-US" altLang="en-US" sz="2600" smtClean="0"/>
              <a:t>Some of the diagnostic tests done include:</a:t>
            </a:r>
          </a:p>
          <a:p>
            <a:pPr lvl="1" eaLnBrk="1" hangingPunct="1"/>
            <a:r>
              <a:rPr lang="en-US" altLang="en-US" smtClean="0"/>
              <a:t>Stool tests</a:t>
            </a:r>
          </a:p>
          <a:p>
            <a:pPr lvl="1" eaLnBrk="1" hangingPunct="1"/>
            <a:r>
              <a:rPr lang="en-US" altLang="en-US" smtClean="0"/>
              <a:t>Breathe tests</a:t>
            </a:r>
          </a:p>
          <a:p>
            <a:pPr lvl="1" eaLnBrk="1" hangingPunct="1"/>
            <a:r>
              <a:rPr lang="en-US" altLang="en-US" smtClean="0"/>
              <a:t>Abdominal ultra sound</a:t>
            </a:r>
          </a:p>
          <a:p>
            <a:pPr lvl="1" eaLnBrk="1" hangingPunct="1"/>
            <a:r>
              <a:rPr lang="en-US" altLang="en-US" smtClean="0"/>
              <a:t>Endoscopy</a:t>
            </a:r>
          </a:p>
          <a:p>
            <a:pPr lvl="1" eaLnBrk="1" hangingPunct="1"/>
            <a:r>
              <a:rPr lang="en-US" altLang="en-US" smtClean="0"/>
              <a:t>Laparoscopy</a:t>
            </a:r>
          </a:p>
          <a:p>
            <a:pPr lvl="1" eaLnBrk="1" hangingPunct="1"/>
            <a:r>
              <a:rPr lang="en-US" altLang="en-US" smtClean="0"/>
              <a:t>Imaging studies</a:t>
            </a:r>
          </a:p>
        </p:txBody>
      </p:sp>
    </p:spTree>
    <p:extLst>
      <p:ext uri="{BB962C8B-B14F-4D97-AF65-F5344CB8AC3E}">
        <p14:creationId xmlns:p14="http://schemas.microsoft.com/office/powerpoint/2010/main" val="1105616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ANATOMIC AND PHYSIOLOGIC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The Gastro-Intestinal tract is 23-26 foot-long pathway and extends from the mouth to the esophagus, stomach, small intestines and rectum, to the terminal structure the anus. Accessory organs include; teeth and gums, tongue, salivary glands, the liver, gall bladder and the pancreas. 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/>
              <a:t>The mouth</a:t>
            </a:r>
            <a:r>
              <a:rPr lang="en-US" sz="2800" dirty="0" smtClean="0"/>
              <a:t>: contains the tongue and teeth which help in chewing and swallowing of food and  salivary glands that aid in digestion.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/>
              <a:t>The esophagus </a:t>
            </a:r>
            <a:r>
              <a:rPr lang="en-US" sz="2800" dirty="0" smtClean="0"/>
              <a:t>is located in the </a:t>
            </a:r>
            <a:r>
              <a:rPr lang="en-US" sz="2800" dirty="0" err="1" smtClean="0"/>
              <a:t>mediastinum</a:t>
            </a:r>
            <a:r>
              <a:rPr lang="en-US" sz="2800" dirty="0" smtClean="0"/>
              <a:t> anterior to the spine and posterior to the trachea and heart. It is approximately 25cm in length and passes through the diaphragm at the diaphragmatic hiatus.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57333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Colonoscopy </a:t>
            </a:r>
            <a:endParaRPr lang="en-US" dirty="0"/>
          </a:p>
        </p:txBody>
      </p:sp>
      <p:pic>
        <p:nvPicPr>
          <p:cNvPr id="28675" name="Content Placeholder 5" descr="009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1" y="1371600"/>
            <a:ext cx="8686800" cy="5410200"/>
          </a:xfrm>
        </p:spPr>
      </p:pic>
    </p:spTree>
    <p:extLst>
      <p:ext uri="{BB962C8B-B14F-4D97-AF65-F5344CB8AC3E}">
        <p14:creationId xmlns:p14="http://schemas.microsoft.com/office/powerpoint/2010/main" val="37913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Endoscopy </a:t>
            </a:r>
            <a:endParaRPr lang="en-US" dirty="0"/>
          </a:p>
        </p:txBody>
      </p:sp>
      <p:pic>
        <p:nvPicPr>
          <p:cNvPr id="29699" name="Content Placeholder 3" descr="010.JP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1" y="1219200"/>
            <a:ext cx="8839200" cy="5410200"/>
          </a:xfrm>
        </p:spPr>
      </p:pic>
    </p:spTree>
    <p:extLst>
      <p:ext uri="{BB962C8B-B14F-4D97-AF65-F5344CB8AC3E}">
        <p14:creationId xmlns:p14="http://schemas.microsoft.com/office/powerpoint/2010/main" val="176938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ANATOMIC AND PHYSIOLOGIC OVERVIEW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/>
              <a:t>The stomach </a:t>
            </a:r>
            <a:r>
              <a:rPr lang="en-US" sz="2800" dirty="0" smtClean="0"/>
              <a:t>is located in the left upper portion of the abdomen under the left lobe of the liver and diaphragm, overlaying most of the pancreas. It has four anatomical regions: the </a:t>
            </a:r>
            <a:r>
              <a:rPr lang="en-US" sz="2800" dirty="0" err="1" smtClean="0"/>
              <a:t>cardia</a:t>
            </a:r>
            <a:r>
              <a:rPr lang="en-US" sz="2800" dirty="0" smtClean="0"/>
              <a:t>, fundus, body and pylorus.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/>
              <a:t>The small intestine </a:t>
            </a:r>
            <a:r>
              <a:rPr lang="en-US" sz="2800" dirty="0" smtClean="0"/>
              <a:t>is the longest segment of the GI tract accounting for 2/3</a:t>
            </a:r>
            <a:r>
              <a:rPr lang="en-US" sz="2800" baseline="30000" dirty="0" smtClean="0"/>
              <a:t>rds</a:t>
            </a:r>
            <a:r>
              <a:rPr lang="en-US" sz="2800" dirty="0" smtClean="0"/>
              <a:t> of the total length. It has three sections : the duodenum, jejunum and ileum.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b="1" dirty="0" smtClean="0"/>
              <a:t>The large intestines </a:t>
            </a:r>
            <a:r>
              <a:rPr lang="en-US" sz="2800" dirty="0" smtClean="0"/>
              <a:t>consist of an ascending segment to the right side of the abdomen, a transverse segment that extends form the right to left side of the abdomen, and a descending  segment on the left. Completing the terminal portion of the large intestine are sigmoid colon, the rectum and the anus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3711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467600" cy="1143000"/>
          </a:xfrm>
        </p:spPr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Anatomy of the digestive system</a:t>
            </a:r>
            <a:endParaRPr lang="en-US" dirty="0"/>
          </a:p>
        </p:txBody>
      </p:sp>
      <p:pic>
        <p:nvPicPr>
          <p:cNvPr id="12291" name="Content Placeholder 6" descr="digestion-diagram.jpeg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19200"/>
            <a:ext cx="8610600" cy="5486400"/>
          </a:xfrm>
        </p:spPr>
      </p:pic>
    </p:spTree>
    <p:extLst>
      <p:ext uri="{BB962C8B-B14F-4D97-AF65-F5344CB8AC3E}">
        <p14:creationId xmlns:p14="http://schemas.microsoft.com/office/powerpoint/2010/main" val="34126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of the digestive system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 smtClean="0"/>
              <a:t>Primary functions of the GI tract are: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Breakdown of food particles into the molecular form for digestion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Absorption into blood stream of the small nutrient  molecules produced by digestion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elimination of undigested unabsorbed food stuffs and other waste products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3000" dirty="0" smtClean="0"/>
              <a:t>Chewing and swallowing</a:t>
            </a:r>
            <a:endParaRPr lang="en-US" sz="3000" dirty="0"/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Digestion begins with the act of chewing in which food is broken down into small particles that can be swallowed and mixed with digestive enzymes.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Approx 1.5L of saliva is secreted daily from the salivary glands.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5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of the digestive system</a:t>
            </a:r>
            <a:endParaRPr lang="en-US" dirty="0"/>
          </a:p>
        </p:txBody>
      </p:sp>
      <p:sp>
        <p:nvSpPr>
          <p:cNvPr id="14339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lvl="1" eaLnBrk="1" hangingPunct="1"/>
            <a:r>
              <a:rPr lang="en-US" altLang="en-US" sz="2600" smtClean="0"/>
              <a:t>Ptyalin enzyme in the saliva commences the digestion of starches.</a:t>
            </a:r>
          </a:p>
          <a:p>
            <a:pPr lvl="1" eaLnBrk="1" hangingPunct="1"/>
            <a:r>
              <a:rPr lang="en-US" altLang="en-US" sz="2600" smtClean="0"/>
              <a:t>Swallowing begins as a voluntary act that is regulated by the swallowing center in the medulla oblangata. Food is propelled down the GI tract by peristalsis</a:t>
            </a:r>
          </a:p>
          <a:p>
            <a:pPr eaLnBrk="1" hangingPunct="1"/>
            <a:r>
              <a:rPr lang="en-US" altLang="en-US" sz="2800" smtClean="0"/>
              <a:t>Gastric function</a:t>
            </a:r>
          </a:p>
          <a:p>
            <a:pPr lvl="1" eaLnBrk="1" hangingPunct="1"/>
            <a:r>
              <a:rPr lang="en-US" altLang="en-US" smtClean="0"/>
              <a:t>The stomach stores and mixes food with secretions.</a:t>
            </a:r>
          </a:p>
          <a:p>
            <a:pPr lvl="1" eaLnBrk="1" hangingPunct="1"/>
            <a:r>
              <a:rPr lang="en-US" altLang="en-US" smtClean="0"/>
              <a:t>Gastric secretions aid in breakdown of food into absorbable components and help in destruction of most ingested bacteria. </a:t>
            </a:r>
          </a:p>
          <a:p>
            <a:pPr lvl="1"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066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of the digestive system cont’d</a:t>
            </a:r>
            <a:endParaRPr lang="en-US" dirty="0"/>
          </a:p>
        </p:txBody>
      </p:sp>
      <p:sp>
        <p:nvSpPr>
          <p:cNvPr id="1536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Gastric function cont’d..</a:t>
            </a:r>
          </a:p>
          <a:p>
            <a:pPr lvl="1" eaLnBrk="1" hangingPunct="1"/>
            <a:r>
              <a:rPr lang="en-US" altLang="en-US" sz="2600" smtClean="0"/>
              <a:t>Pepsin enzyme is important for protein digestion.</a:t>
            </a:r>
          </a:p>
          <a:p>
            <a:pPr lvl="1" eaLnBrk="1" hangingPunct="1"/>
            <a:r>
              <a:rPr lang="en-US" altLang="en-US" sz="2600" smtClean="0"/>
              <a:t>Intrinsic factor also secreted by the gastric mucosa, combines dietary Vit. B12 so that it can be absorbed in the ileum</a:t>
            </a:r>
          </a:p>
          <a:p>
            <a:pPr eaLnBrk="1" hangingPunct="1"/>
            <a:r>
              <a:rPr lang="en-US" altLang="en-US" sz="2800" smtClean="0"/>
              <a:t>Small intestine function</a:t>
            </a:r>
          </a:p>
          <a:p>
            <a:pPr lvl="1" eaLnBrk="1" hangingPunct="1"/>
            <a:r>
              <a:rPr lang="en-US" altLang="en-US" sz="2400" smtClean="0"/>
              <a:t>Digestive process continues in the duodenum.  Duodenal secretions come from the accessory digestive organs- the pancreas(trypsin, amylase &amp;lipase), liver and gall bladder(Bile) and the glands in the wall of the intestines.</a:t>
            </a:r>
          </a:p>
        </p:txBody>
      </p:sp>
    </p:spTree>
    <p:extLst>
      <p:ext uri="{BB962C8B-B14F-4D97-AF65-F5344CB8AC3E}">
        <p14:creationId xmlns:p14="http://schemas.microsoft.com/office/powerpoint/2010/main" val="1005261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of the digestive system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Small intestine function cont’d…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Small finger like projections-</a:t>
            </a:r>
            <a:r>
              <a:rPr lang="en-US" sz="2600" dirty="0" err="1" smtClean="0"/>
              <a:t>villi</a:t>
            </a:r>
            <a:r>
              <a:rPr lang="en-US" sz="2600" dirty="0" smtClean="0"/>
              <a:t>- are present through out the entire intestine and function to produce digestive enzymes as well as absorb nutrients.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600" dirty="0" smtClean="0"/>
              <a:t>The process of absorption begins in the jejunum and is accomplished by both active transport and diffusion across the intestinal wall into the circulation.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Colonic function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Bacteria in the colon assist in completing the breakdown of  waste material (undigested or unabsorbed proteins and bile salts)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52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Functions of the digestive system 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Colonic function cont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There are two types of colonic secretions; electrolyte solution and mucus.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Electrolyte solution is chiefly bicarbonate solution that acts to neutralize the end products formed by the colonic bacterial action.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Mucus protects the mucosa from </a:t>
            </a:r>
            <a:r>
              <a:rPr lang="en-US" sz="2400" dirty="0" err="1" smtClean="0"/>
              <a:t>interluminal</a:t>
            </a:r>
            <a:r>
              <a:rPr lang="en-US" sz="2400" dirty="0" smtClean="0"/>
              <a:t> contents and provides adherence for the fecal matter</a:t>
            </a:r>
          </a:p>
          <a:p>
            <a:pPr marL="274320" indent="-274320" eaLnBrk="1" fontAlgn="auto" hangingPunct="1">
              <a:spcAft>
                <a:spcPts val="0"/>
              </a:spcAft>
              <a:buFont typeface="Wingdings"/>
              <a:buChar char=""/>
              <a:defRPr/>
            </a:pPr>
            <a:r>
              <a:rPr lang="en-US" sz="2800" dirty="0" smtClean="0"/>
              <a:t>Waste products of digestion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Fecal matter is about 75% fluid and 25% solid material</a:t>
            </a:r>
          </a:p>
          <a:p>
            <a:pPr marL="640080" lvl="1" indent="-274320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The composition is relatively unaffected by alterations in diet because a large proportion of the fecal matter is of non dietary origin, derived from secretions of the GI tract.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9144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1331</Words>
  <Application>Microsoft Office PowerPoint</Application>
  <PresentationFormat>On-screen Show (4:3)</PresentationFormat>
  <Paragraphs>111</Paragraphs>
  <Slides>21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GASTROINTESTINAL TRACT OVERVIEW</vt:lpstr>
      <vt:lpstr>ANATOMIC AND PHYSIOLOGIC OVERVIEW</vt:lpstr>
      <vt:lpstr>ANATOMIC AND PHYSIOLOGIC OVERVIEW cont’d</vt:lpstr>
      <vt:lpstr>Anatomy of the digestive system</vt:lpstr>
      <vt:lpstr>Functions of the digestive system cont’d</vt:lpstr>
      <vt:lpstr>Functions of the digestive system</vt:lpstr>
      <vt:lpstr>Functions of the digestive system cont’d</vt:lpstr>
      <vt:lpstr>Functions of the digestive system cont’d</vt:lpstr>
      <vt:lpstr>Functions of the digestive system cont’d</vt:lpstr>
      <vt:lpstr>ASSESSMENT OF THE DIGESTIVE SYSTEM</vt:lpstr>
      <vt:lpstr>History and clinical manifestation</vt:lpstr>
      <vt:lpstr>History and clinical manifestation cont’d</vt:lpstr>
      <vt:lpstr>Referred pain</vt:lpstr>
      <vt:lpstr>Physical assessment</vt:lpstr>
      <vt:lpstr>Division of the abdomen for examination</vt:lpstr>
      <vt:lpstr>Physical assessment cont’d</vt:lpstr>
      <vt:lpstr>Physical assessment cont’d</vt:lpstr>
      <vt:lpstr>Physical assessment cont’d</vt:lpstr>
      <vt:lpstr>Diagnostic evaluation</vt:lpstr>
      <vt:lpstr>Colonoscopy </vt:lpstr>
      <vt:lpstr>Endoscopy </vt:lpstr>
    </vt:vector>
  </TitlesOfParts>
  <Company>Columbia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GASTROINTESTINAL TRACT OVERVIEW</dc:title>
  <dc:creator>user29</dc:creator>
  <cp:lastModifiedBy>user29</cp:lastModifiedBy>
  <cp:revision>2</cp:revision>
  <dcterms:created xsi:type="dcterms:W3CDTF">2016-10-18T06:39:24Z</dcterms:created>
  <dcterms:modified xsi:type="dcterms:W3CDTF">2016-10-18T06:47:10Z</dcterms:modified>
</cp:coreProperties>
</file>