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8" r:id="rId11"/>
    <p:sldId id="265" r:id="rId12"/>
    <p:sldId id="266" r:id="rId13"/>
    <p:sldId id="269" r:id="rId14"/>
    <p:sldId id="270" r:id="rId15"/>
  </p:sldIdLst>
  <p:sldSz cx="9144000" cy="6858000" type="screen4x3"/>
  <p:notesSz cx="6858000" cy="9144000"/>
  <p:defaultTextStyle>
    <a:defPPr>
      <a:defRPr lang="hr-H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7D31A-4BA9-4879-8F13-E24FF6FC3C35}" type="slidenum">
              <a:rPr lang="hr-HR" smtClean="0"/>
              <a:pPr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41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91440" rIns="45720" bIns="9144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8A7A-0CB3-423D-892C-55FCDDB8BFB3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8103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91440" rIns="45720" bIns="9144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CA824-ED04-4C5E-8EFD-9DCD7CDB232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63605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999B2B9-CFD7-48F6-B42E-AC811471D80B}" type="slidenum">
              <a:rPr lang="hr-HR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82186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4038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13A349D-1785-43D9-9C43-A36929D1F4F8}" type="slidenum">
              <a:rPr lang="hr-HR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86841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4038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EFCE9B1-58D7-4A6A-8D6F-11CC8F27B5F3}" type="slidenum">
              <a:rPr lang="hr-HR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57543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3810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114800"/>
            <a:ext cx="4038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4038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6343A6A-094F-4A0F-A59B-CFCF8579D4AA}" type="slidenum">
              <a:rPr lang="hr-HR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937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62CE-4B43-4320-9F1D-D20E07497E14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2516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551B7-08BF-418D-B202-01B1B56906D8}" type="slidenum">
              <a:rPr lang="hr-HR" smtClean="0"/>
              <a:pPr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03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4E85-C017-41D5-8FE9-4C58E7A03DE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9585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F2AFB-09C9-4F14-B751-B1FBF8EB478C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3934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873B-BF2F-4D66-B52D-5C42682DEAD5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0937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5B81-AEC2-4DB7-93CA-C1AD4AADBFDA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3140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303809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A2267C-A232-4252-B80F-A2ED7002B792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6651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3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C416CF-155D-44C4-859D-F8ED81B4BDC3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3692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" y="6400800"/>
            <a:ext cx="914398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97ACD33-0496-445C-9982-C95F8D2F5CFE}" type="slidenum">
              <a:rPr lang="hr-HR" smtClean="0"/>
              <a:pPr/>
              <a:t>‹#›</a:t>
            </a:fld>
            <a:endParaRPr lang="hr-H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521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9/99/Esophageal_adenoca.jp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hr-HR" b="1"/>
              <a:t>GastroEsophageal Reflux Disease (GERD)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DR ANN MULI</a:t>
            </a: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Wt loss</a:t>
            </a:r>
          </a:p>
          <a:p>
            <a:r>
              <a:rPr lang="en-US" dirty="0" smtClean="0"/>
              <a:t>Avoid chocolates, coffee, </a:t>
            </a:r>
          </a:p>
          <a:p>
            <a:r>
              <a:rPr lang="en-US" dirty="0" smtClean="0"/>
              <a:t>Eat at least 3hours before reclining or sleeping.</a:t>
            </a:r>
            <a:endParaRPr lang="en-US" smtClean="0"/>
          </a:p>
          <a:p>
            <a:endParaRPr lang="en-US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0"/>
            <a:ext cx="8229600" cy="1196975"/>
          </a:xfrm>
        </p:spPr>
        <p:txBody>
          <a:bodyPr/>
          <a:lstStyle/>
          <a:p>
            <a:r>
              <a:rPr lang="hr-HR"/>
              <a:t>Treatment - non medicament: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 sz="2400"/>
          </a:p>
        </p:txBody>
      </p:sp>
      <p:sp>
        <p:nvSpPr>
          <p:cNvPr id="48145" name="Rectangle 17"/>
          <p:cNvSpPr>
            <a:spLocks noGrp="1" noChangeArrowheads="1"/>
          </p:cNvSpPr>
          <p:nvPr>
            <p:ph sz="quarter" idx="2"/>
          </p:nvPr>
        </p:nvSpPr>
        <p:spPr/>
        <p:txBody>
          <a:bodyPr/>
          <a:lstStyle/>
          <a:p>
            <a:endParaRPr lang="en-US" sz="2400"/>
          </a:p>
        </p:txBody>
      </p:sp>
      <p:sp>
        <p:nvSpPr>
          <p:cNvPr id="48135" name="Rectangle 7"/>
          <p:cNvSpPr>
            <a:spLocks noGrp="1" noChangeArrowheads="1"/>
          </p:cNvSpPr>
          <p:nvPr>
            <p:ph sz="quarter" idx="3"/>
          </p:nvPr>
        </p:nvSpPr>
        <p:spPr/>
        <p:txBody>
          <a:bodyPr/>
          <a:lstStyle/>
          <a:p>
            <a:endParaRPr lang="en-US" sz="2400"/>
          </a:p>
        </p:txBody>
      </p:sp>
      <p:sp>
        <p:nvSpPr>
          <p:cNvPr id="48136" name="Rectangle 8"/>
          <p:cNvSpPr>
            <a:spLocks noGrp="1" noChangeArrowheads="1"/>
          </p:cNvSpPr>
          <p:nvPr>
            <p:ph sz="quarter" idx="4"/>
          </p:nvPr>
        </p:nvSpPr>
        <p:spPr>
          <a:xfrm>
            <a:off x="4716463" y="4149725"/>
            <a:ext cx="4038600" cy="1981200"/>
          </a:xfrm>
        </p:spPr>
        <p:txBody>
          <a:bodyPr/>
          <a:lstStyle/>
          <a:p>
            <a:endParaRPr lang="en-US" sz="240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05400" y="1981200"/>
            <a:ext cx="4038600" cy="4114800"/>
          </a:xfrm>
        </p:spPr>
        <p:txBody>
          <a:bodyPr/>
          <a:lstStyle/>
          <a:p>
            <a:r>
              <a:rPr lang="hr-HR" sz="2800"/>
              <a:t>Lifestyle modification:</a:t>
            </a:r>
          </a:p>
        </p:txBody>
      </p:sp>
      <p:pic>
        <p:nvPicPr>
          <p:cNvPr id="48148" name="Picture 20" descr="JeriRyan-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981075"/>
            <a:ext cx="2533650" cy="4679950"/>
          </a:xfrm>
          <a:prstGeom prst="rect">
            <a:avLst/>
          </a:prstGeom>
          <a:noFill/>
        </p:spPr>
      </p:pic>
      <p:pic>
        <p:nvPicPr>
          <p:cNvPr id="48150" name="Picture 22" descr="no-smoking-symb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488" y="981075"/>
            <a:ext cx="2195512" cy="2735263"/>
          </a:xfrm>
          <a:prstGeom prst="rect">
            <a:avLst/>
          </a:prstGeom>
          <a:noFill/>
        </p:spPr>
      </p:pic>
      <p:pic>
        <p:nvPicPr>
          <p:cNvPr id="48154" name="Picture 26" descr="fat_ki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005263"/>
            <a:ext cx="4427538" cy="2852737"/>
          </a:xfrm>
          <a:prstGeom prst="rect">
            <a:avLst/>
          </a:prstGeom>
          <a:noFill/>
        </p:spPr>
      </p:pic>
      <p:pic>
        <p:nvPicPr>
          <p:cNvPr id="48156" name="Picture 28" descr="jack_daniel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8488" y="3716338"/>
            <a:ext cx="2195512" cy="3141662"/>
          </a:xfrm>
          <a:prstGeom prst="rect">
            <a:avLst/>
          </a:prstGeom>
          <a:noFill/>
        </p:spPr>
      </p:pic>
      <p:pic>
        <p:nvPicPr>
          <p:cNvPr id="48158" name="Picture 30" descr="lazyfitnes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981075"/>
            <a:ext cx="4427538" cy="3024188"/>
          </a:xfrm>
          <a:prstGeom prst="rect">
            <a:avLst/>
          </a:prstGeom>
          <a:noFill/>
        </p:spPr>
      </p:pic>
      <p:pic>
        <p:nvPicPr>
          <p:cNvPr id="48160" name="Picture 32" descr="stop-sign-thumb3172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08175" y="2924175"/>
            <a:ext cx="1081088" cy="1657350"/>
          </a:xfrm>
          <a:prstGeom prst="rect">
            <a:avLst/>
          </a:prstGeom>
          <a:noFill/>
        </p:spPr>
      </p:pic>
      <p:pic>
        <p:nvPicPr>
          <p:cNvPr id="48162" name="Picture 34" descr="5-aspirin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27538" y="5661025"/>
            <a:ext cx="2520950" cy="11969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48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4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Medications: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r-HR"/>
              <a:t>proton pump inhibitors</a:t>
            </a:r>
          </a:p>
          <a:p>
            <a:r>
              <a:rPr lang="hr-HR"/>
              <a:t>H2 antagonists</a:t>
            </a:r>
          </a:p>
          <a:p>
            <a:r>
              <a:rPr lang="hr-HR"/>
              <a:t>antacids</a:t>
            </a:r>
          </a:p>
          <a:p>
            <a:r>
              <a:rPr lang="hr-HR"/>
              <a:t>surgical and endocsopic procedures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Esophageal cancer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err="1" smtClean="0"/>
              <a:t>Squamous</a:t>
            </a:r>
            <a:r>
              <a:rPr lang="en-US" b="1" dirty="0" smtClean="0"/>
              <a:t> Cell CA</a:t>
            </a:r>
          </a:p>
          <a:p>
            <a:r>
              <a:rPr lang="en-US" dirty="0" smtClean="0"/>
              <a:t>10% Proximal, 60% Middle, 30% Distal esophagus</a:t>
            </a:r>
          </a:p>
          <a:p>
            <a:r>
              <a:rPr lang="en-US" dirty="0" smtClean="0"/>
              <a:t> Risk factors – Tobacco use 10x increased risk, </a:t>
            </a:r>
          </a:p>
          <a:p>
            <a:pPr>
              <a:buNone/>
            </a:pPr>
            <a:r>
              <a:rPr lang="en-US" dirty="0" smtClean="0"/>
              <a:t>              -Tobacco + Ethanol use 100x increased risk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err="1" smtClean="0"/>
              <a:t>Adeno</a:t>
            </a:r>
            <a:r>
              <a:rPr lang="en-US" b="1" dirty="0" smtClean="0"/>
              <a:t> CA </a:t>
            </a:r>
            <a:endParaRPr lang="en-US" dirty="0" smtClean="0"/>
          </a:p>
          <a:p>
            <a:r>
              <a:rPr lang="en-US" dirty="0" smtClean="0"/>
              <a:t>– Distal Esophagus/ GE Junction</a:t>
            </a:r>
          </a:p>
          <a:p>
            <a:r>
              <a:rPr lang="sv-SE" dirty="0" smtClean="0"/>
              <a:t>– Risk – Barrett’s Esoph, GERD (incr risk 30-40x)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s/s - progressive </a:t>
            </a:r>
            <a:r>
              <a:rPr lang="en-US" dirty="0" err="1" smtClean="0"/>
              <a:t>dysphagia</a:t>
            </a:r>
            <a:endParaRPr lang="en-US" dirty="0" smtClean="0"/>
          </a:p>
          <a:p>
            <a:r>
              <a:rPr lang="en-US" dirty="0" err="1" smtClean="0"/>
              <a:t>Invx</a:t>
            </a:r>
            <a:r>
              <a:rPr lang="en-US" dirty="0" smtClean="0"/>
              <a:t>- upper GI endoscopy and biopsy</a:t>
            </a:r>
          </a:p>
          <a:p>
            <a:r>
              <a:rPr lang="en-US" dirty="0" err="1" smtClean="0"/>
              <a:t>Mx</a:t>
            </a:r>
            <a:r>
              <a:rPr lang="en-US" dirty="0" smtClean="0"/>
              <a:t>- surgery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Definition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r-HR"/>
              <a:t>prolonged reflux of hydrochloric acid and pepsin in esophagus, oral cavity and respiratory system</a:t>
            </a:r>
          </a:p>
          <a:p>
            <a:r>
              <a:rPr lang="hr-HR"/>
              <a:t>chronic and relapsing condition</a:t>
            </a:r>
          </a:p>
          <a:p>
            <a:r>
              <a:rPr lang="hr-HR"/>
              <a:t>leads to esophagitis and other postinflammatory conditions of intestinal and respiratory mucosa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Epidemiology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hr-HR" sz="2800"/>
              <a:t>developed countries</a:t>
            </a:r>
          </a:p>
          <a:p>
            <a:r>
              <a:rPr lang="hr-HR" sz="2800"/>
              <a:t>epidemic proportions; present in 40% of healthy population</a:t>
            </a:r>
          </a:p>
          <a:p>
            <a:r>
              <a:rPr lang="hr-HR" sz="2800"/>
              <a:t>adults: male, over 40</a:t>
            </a:r>
          </a:p>
          <a:p>
            <a:r>
              <a:rPr lang="hr-HR" sz="2800"/>
              <a:t>low mortality</a:t>
            </a:r>
          </a:p>
          <a:p>
            <a:endParaRPr lang="hr-HR" sz="2800"/>
          </a:p>
        </p:txBody>
      </p:sp>
      <p:sp>
        <p:nvSpPr>
          <p:cNvPr id="4101" name="Rectangle 5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en-US" sz="2800"/>
          </a:p>
        </p:txBody>
      </p:sp>
      <p:pic>
        <p:nvPicPr>
          <p:cNvPr id="4103" name="Picture 7" descr="Map_of_Developed_Countries_(CIA_World_Factbook_2008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133600"/>
            <a:ext cx="4572000" cy="3743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Pathophysiology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r-HR" sz="2800" b="1"/>
              <a:t>dysfunction of LES </a:t>
            </a:r>
            <a:r>
              <a:rPr lang="hr-HR" sz="2800"/>
              <a:t>(lower esophageal sphincter)</a:t>
            </a:r>
          </a:p>
          <a:p>
            <a:pPr>
              <a:lnSpc>
                <a:spcPct val="90000"/>
              </a:lnSpc>
            </a:pPr>
            <a:r>
              <a:rPr lang="hr-HR" sz="2800"/>
              <a:t>barrier function: prevents reflux by mutual contraction with diaphragm  </a:t>
            </a:r>
          </a:p>
          <a:p>
            <a:pPr>
              <a:lnSpc>
                <a:spcPct val="90000"/>
              </a:lnSpc>
            </a:pPr>
            <a:r>
              <a:rPr lang="hr-HR" sz="2800"/>
              <a:t>retains high pressure during gastric digestion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pic>
        <p:nvPicPr>
          <p:cNvPr id="5126" name="Picture 6" descr="ge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3" y="1557338"/>
            <a:ext cx="4464050" cy="4608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Risk factors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r-HR"/>
              <a:t>prolonged gastric emptying</a:t>
            </a:r>
          </a:p>
          <a:p>
            <a:r>
              <a:rPr lang="hr-HR"/>
              <a:t>obesity</a:t>
            </a:r>
          </a:p>
          <a:p>
            <a:r>
              <a:rPr lang="hr-HR"/>
              <a:t>pregnancy</a:t>
            </a:r>
          </a:p>
          <a:p>
            <a:r>
              <a:rPr lang="hr-HR"/>
              <a:t>hiatal hernia</a:t>
            </a:r>
          </a:p>
          <a:p>
            <a:r>
              <a:rPr lang="hr-HR"/>
              <a:t>trauma</a:t>
            </a:r>
          </a:p>
          <a:p>
            <a:r>
              <a:rPr lang="hr-HR"/>
              <a:t>transient LES relaxation - nocturnal, postprandial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211162"/>
            <a:ext cx="5616576" cy="1417638"/>
          </a:xfrm>
        </p:spPr>
        <p:txBody>
          <a:bodyPr/>
          <a:lstStyle/>
          <a:p>
            <a:r>
              <a:rPr lang="hr-HR" sz="4000" dirty="0">
                <a:solidFill>
                  <a:schemeClr val="tx1"/>
                </a:solidFill>
              </a:rPr>
              <a:t>Symptoms:                   </a:t>
            </a:r>
            <a:r>
              <a:rPr lang="hr-HR" sz="4000" b="1" dirty="0">
                <a:solidFill>
                  <a:schemeClr val="tx1"/>
                </a:solidFill>
              </a:rPr>
              <a:t>HEARTBURN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628775"/>
            <a:ext cx="8229600" cy="4525963"/>
          </a:xfrm>
        </p:spPr>
        <p:txBody>
          <a:bodyPr/>
          <a:lstStyle/>
          <a:p>
            <a:endParaRPr lang="hr-HR" sz="3600" b="1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hr-HR" sz="3600" b="1" dirty="0">
                <a:solidFill>
                  <a:schemeClr val="bg1"/>
                </a:solidFill>
              </a:rPr>
              <a:t>          </a:t>
            </a:r>
            <a:r>
              <a:rPr lang="hr-HR" sz="3600" b="1" dirty="0"/>
              <a:t>- </a:t>
            </a:r>
            <a:r>
              <a:rPr lang="hr-HR" dirty="0"/>
              <a:t>retrosternal burning pain 		          	   -  may start in abdomen and   		      extend up into the neck</a:t>
            </a:r>
            <a:endParaRPr lang="hr-HR" b="1" dirty="0"/>
          </a:p>
          <a:p>
            <a:pPr>
              <a:buFont typeface="Wingdings" pitchFamily="2" charset="2"/>
              <a:buNone/>
            </a:pPr>
            <a:endParaRPr lang="hr-HR" b="1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717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Other symptoms: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16113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r-HR" b="1" dirty="0"/>
              <a:t>regurgitation -</a:t>
            </a:r>
            <a:r>
              <a:rPr lang="hr-HR" dirty="0"/>
              <a:t> appearance of refluxed   				      liquid in the oral </a:t>
            </a:r>
            <a:r>
              <a:rPr lang="hr-HR" dirty="0" smtClean="0"/>
              <a:t>cavity</a:t>
            </a:r>
            <a:endParaRPr lang="hr-HR" b="1" dirty="0"/>
          </a:p>
          <a:p>
            <a:pPr>
              <a:lnSpc>
                <a:spcPct val="90000"/>
              </a:lnSpc>
            </a:pPr>
            <a:r>
              <a:rPr lang="hr-HR" b="1" dirty="0"/>
              <a:t>respiratory symptoms – </a:t>
            </a:r>
            <a:r>
              <a:rPr lang="hr-HR" dirty="0"/>
              <a:t>atypical  symptoms connected to asthma, hoarseness</a:t>
            </a:r>
            <a:r>
              <a:rPr lang="hr-HR" dirty="0" smtClean="0"/>
              <a:t>,</a:t>
            </a:r>
            <a:r>
              <a:rPr lang="en-US" dirty="0" smtClean="0"/>
              <a:t> cough</a:t>
            </a:r>
            <a:endParaRPr lang="hr-HR" dirty="0"/>
          </a:p>
          <a:p>
            <a:pPr>
              <a:lnSpc>
                <a:spcPct val="90000"/>
              </a:lnSpc>
            </a:pPr>
            <a:r>
              <a:rPr lang="hr-HR" b="1" dirty="0"/>
              <a:t>nausea - </a:t>
            </a:r>
            <a:r>
              <a:rPr lang="hr-HR" dirty="0"/>
              <a:t>resulting in vomiting				 - uncommon symptom</a:t>
            </a:r>
          </a:p>
          <a:p>
            <a:pPr>
              <a:lnSpc>
                <a:spcPct val="90000"/>
              </a:lnSpc>
            </a:pPr>
            <a:endParaRPr lang="hr-HR" b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hr-HR" b="1" dirty="0"/>
          </a:p>
          <a:p>
            <a:pPr>
              <a:lnSpc>
                <a:spcPct val="90000"/>
              </a:lnSpc>
            </a:pPr>
            <a:endParaRPr lang="hr-H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4968875" cy="1371600"/>
          </a:xfrm>
        </p:spPr>
        <p:txBody>
          <a:bodyPr/>
          <a:lstStyle/>
          <a:p>
            <a:r>
              <a:rPr lang="hr-HR"/>
              <a:t>Complications: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hr-HR" sz="2800"/>
              <a:t>chronic esophagitis   </a:t>
            </a:r>
            <a:r>
              <a:rPr lang="hr-HR" sz="2800">
                <a:sym typeface="Wingdings" pitchFamily="2" charset="2"/>
              </a:rPr>
              <a:t>erosive changes</a:t>
            </a:r>
            <a:endParaRPr lang="hr-HR" sz="2800"/>
          </a:p>
          <a:p>
            <a:r>
              <a:rPr lang="hr-HR" sz="2800"/>
              <a:t>strictures </a:t>
            </a:r>
            <a:r>
              <a:rPr lang="hr-HR" sz="2800">
                <a:sym typeface="Wingdings" pitchFamily="2" charset="2"/>
              </a:rPr>
              <a:t>DYSPHAGIA</a:t>
            </a:r>
          </a:p>
          <a:p>
            <a:r>
              <a:rPr lang="hr-HR" sz="2800">
                <a:sym typeface="Wingdings" pitchFamily="2" charset="2"/>
              </a:rPr>
              <a:t>Barret’s esopgagus</a:t>
            </a:r>
          </a:p>
          <a:p>
            <a:pPr>
              <a:buFont typeface="Wingdings" pitchFamily="2" charset="2"/>
              <a:buNone/>
            </a:pPr>
            <a:r>
              <a:rPr lang="hr-HR" sz="2800">
                <a:sym typeface="Wingdings" pitchFamily="2" charset="2"/>
              </a:rPr>
              <a:t>	dysplasia</a:t>
            </a:r>
          </a:p>
          <a:p>
            <a:pPr>
              <a:buFont typeface="Wingdings" pitchFamily="2" charset="2"/>
              <a:buNone/>
            </a:pPr>
            <a:r>
              <a:rPr lang="hr-HR" sz="2800">
                <a:sym typeface="Wingdings" pitchFamily="2" charset="2"/>
              </a:rPr>
              <a:t>   adenocarcinoma</a:t>
            </a:r>
            <a:endParaRPr lang="hr-HR" sz="2800"/>
          </a:p>
        </p:txBody>
      </p:sp>
      <p:sp>
        <p:nvSpPr>
          <p:cNvPr id="9224" name="Rectangle 8"/>
          <p:cNvSpPr>
            <a:spLocks noGrp="1" noChangeArrowheads="1"/>
          </p:cNvSpPr>
          <p:nvPr>
            <p:ph sz="quarter" idx="2"/>
          </p:nvPr>
        </p:nvSpPr>
        <p:spPr>
          <a:xfrm>
            <a:off x="4648200" y="1981200"/>
            <a:ext cx="4038600" cy="1989138"/>
          </a:xfrm>
        </p:spPr>
        <p:txBody>
          <a:bodyPr/>
          <a:lstStyle/>
          <a:p>
            <a:endParaRPr lang="en-US" sz="2400"/>
          </a:p>
        </p:txBody>
      </p:sp>
      <p:sp>
        <p:nvSpPr>
          <p:cNvPr id="9225" name="Rectangle 9"/>
          <p:cNvSpPr>
            <a:spLocks noGrp="1" noChangeArrowheads="1"/>
          </p:cNvSpPr>
          <p:nvPr>
            <p:ph sz="quarter" idx="3"/>
          </p:nvPr>
        </p:nvSpPr>
        <p:spPr>
          <a:xfrm>
            <a:off x="4648200" y="4105275"/>
            <a:ext cx="4038600" cy="1990725"/>
          </a:xfrm>
        </p:spPr>
        <p:txBody>
          <a:bodyPr/>
          <a:lstStyle/>
          <a:p>
            <a:endParaRPr lang="en-US" sz="2400"/>
          </a:p>
        </p:txBody>
      </p:sp>
      <p:pic>
        <p:nvPicPr>
          <p:cNvPr id="9227" name="Picture 11" descr="barretts_arrow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463" y="1125538"/>
            <a:ext cx="4032250" cy="2665412"/>
          </a:xfrm>
          <a:prstGeom prst="rect">
            <a:avLst/>
          </a:prstGeom>
          <a:noFill/>
        </p:spPr>
      </p:pic>
      <p:pic>
        <p:nvPicPr>
          <p:cNvPr id="9230" name="Picture 14" descr="File:Esophageal adenoca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463" y="3789363"/>
            <a:ext cx="4032250" cy="2879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1450"/>
            <a:ext cx="8229600" cy="1368425"/>
          </a:xfrm>
        </p:spPr>
        <p:txBody>
          <a:bodyPr/>
          <a:lstStyle/>
          <a:p>
            <a:r>
              <a:rPr lang="hr-HR"/>
              <a:t>Diagnosis: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endParaRPr lang="en-US" sz="2800"/>
          </a:p>
        </p:txBody>
      </p:sp>
      <p:sp>
        <p:nvSpPr>
          <p:cNvPr id="44037" name="Rectangle 5"/>
          <p:cNvSpPr>
            <a:spLocks noGrp="1" noChangeArrowheads="1"/>
          </p:cNvSpPr>
          <p:nvPr>
            <p:ph sz="quarter" idx="2"/>
          </p:nvPr>
        </p:nvSpPr>
        <p:spPr>
          <a:xfrm>
            <a:off x="4859338" y="1412875"/>
            <a:ext cx="4038600" cy="2736850"/>
          </a:xfrm>
        </p:spPr>
        <p:txBody>
          <a:bodyPr/>
          <a:lstStyle/>
          <a:p>
            <a:endParaRPr lang="en-US" sz="2400"/>
          </a:p>
        </p:txBody>
      </p:sp>
      <p:sp>
        <p:nvSpPr>
          <p:cNvPr id="44038" name="Rectangle 6"/>
          <p:cNvSpPr>
            <a:spLocks noGrp="1" noChangeArrowheads="1"/>
          </p:cNvSpPr>
          <p:nvPr>
            <p:ph sz="quarter" idx="3"/>
          </p:nvPr>
        </p:nvSpPr>
        <p:spPr>
          <a:xfrm>
            <a:off x="5076825" y="4508500"/>
            <a:ext cx="4067175" cy="1981200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41438"/>
            <a:ext cx="5940425" cy="5256212"/>
          </a:xfrm>
        </p:spPr>
        <p:txBody>
          <a:bodyPr/>
          <a:lstStyle/>
          <a:p>
            <a:r>
              <a:rPr lang="hr-HR" b="1" dirty="0"/>
              <a:t>clinical</a:t>
            </a:r>
            <a:r>
              <a:rPr lang="hr-HR" dirty="0"/>
              <a:t> – evaluation of sypmtoms, excluding other possible causes (pectoral angina)</a:t>
            </a:r>
          </a:p>
          <a:p>
            <a:r>
              <a:rPr lang="hr-HR" b="1" dirty="0"/>
              <a:t>endoscopic</a:t>
            </a:r>
            <a:r>
              <a:rPr lang="hr-HR" dirty="0"/>
              <a:t> procedure:		&gt;esophagogastroscopy with biopsy</a:t>
            </a:r>
          </a:p>
          <a:p>
            <a:r>
              <a:rPr lang="hr-HR" b="1" dirty="0"/>
              <a:t>pH metrics</a:t>
            </a:r>
            <a:r>
              <a:rPr lang="hr-HR" dirty="0"/>
              <a:t>: 24-hour </a:t>
            </a:r>
            <a:r>
              <a:rPr lang="en-US" dirty="0" smtClean="0"/>
              <a:t> </a:t>
            </a:r>
            <a:r>
              <a:rPr lang="hr-HR" dirty="0" smtClean="0"/>
              <a:t>intraluminal </a:t>
            </a:r>
            <a:r>
              <a:rPr lang="hr-HR" dirty="0"/>
              <a:t>monitoring</a:t>
            </a:r>
          </a:p>
          <a:p>
            <a:endParaRPr lang="hr-HR" dirty="0"/>
          </a:p>
        </p:txBody>
      </p:sp>
      <p:pic>
        <p:nvPicPr>
          <p:cNvPr id="44040" name="Picture 8" descr="gastr3%5B1%5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163" y="1557338"/>
            <a:ext cx="3779837" cy="46799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  <p:bldP spid="44035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601</TotalTime>
  <Words>258</Words>
  <Application>Microsoft Office PowerPoint</Application>
  <PresentationFormat>On-screen Show (4:3)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Tahoma</vt:lpstr>
      <vt:lpstr>Wingdings</vt:lpstr>
      <vt:lpstr>Retrospect</vt:lpstr>
      <vt:lpstr>GastroEsophageal Reflux Disease (GERD)</vt:lpstr>
      <vt:lpstr>Definition</vt:lpstr>
      <vt:lpstr>Epidemiology</vt:lpstr>
      <vt:lpstr>Pathophysiology</vt:lpstr>
      <vt:lpstr>Risk factors</vt:lpstr>
      <vt:lpstr>Symptoms:                   HEARTBURN</vt:lpstr>
      <vt:lpstr>Other symptoms:</vt:lpstr>
      <vt:lpstr>Complications:</vt:lpstr>
      <vt:lpstr>Diagnosis:</vt:lpstr>
      <vt:lpstr>treatment</vt:lpstr>
      <vt:lpstr>Treatment - non medicament:</vt:lpstr>
      <vt:lpstr>Medications:</vt:lpstr>
      <vt:lpstr>Esophageal cancer</vt:lpstr>
      <vt:lpstr>diagnosis</vt:lpstr>
    </vt:vector>
  </TitlesOfParts>
  <Company>MZOŠ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GastroEsophageal Reflux Disease (GERD)</dc:title>
  <dc:creator>Microsoft</dc:creator>
  <cp:lastModifiedBy>ELIZABETH KHANALI</cp:lastModifiedBy>
  <cp:revision>10</cp:revision>
  <dcterms:created xsi:type="dcterms:W3CDTF">2010-04-08T17:30:32Z</dcterms:created>
  <dcterms:modified xsi:type="dcterms:W3CDTF">2019-01-22T06:42:15Z</dcterms:modified>
</cp:coreProperties>
</file>