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27"/>
  </p:notesMasterIdLst>
  <p:sldIdLst>
    <p:sldId id="256" r:id="rId2"/>
    <p:sldId id="258" r:id="rId3"/>
    <p:sldId id="284" r:id="rId4"/>
    <p:sldId id="285" r:id="rId5"/>
    <p:sldId id="286" r:id="rId6"/>
    <p:sldId id="287" r:id="rId7"/>
    <p:sldId id="288" r:id="rId8"/>
    <p:sldId id="350" r:id="rId9"/>
    <p:sldId id="289" r:id="rId10"/>
    <p:sldId id="335" r:id="rId11"/>
    <p:sldId id="446" r:id="rId12"/>
    <p:sldId id="290" r:id="rId13"/>
    <p:sldId id="291" r:id="rId14"/>
    <p:sldId id="292" r:id="rId15"/>
    <p:sldId id="293" r:id="rId16"/>
    <p:sldId id="294" r:id="rId17"/>
    <p:sldId id="336" r:id="rId18"/>
    <p:sldId id="341" r:id="rId19"/>
    <p:sldId id="295" r:id="rId20"/>
    <p:sldId id="296" r:id="rId21"/>
    <p:sldId id="337" r:id="rId22"/>
    <p:sldId id="297" r:id="rId23"/>
    <p:sldId id="471" r:id="rId24"/>
    <p:sldId id="465" r:id="rId25"/>
    <p:sldId id="466" r:id="rId26"/>
    <p:sldId id="467" r:id="rId27"/>
    <p:sldId id="468" r:id="rId28"/>
    <p:sldId id="469" r:id="rId29"/>
    <p:sldId id="470" r:id="rId30"/>
    <p:sldId id="298" r:id="rId31"/>
    <p:sldId id="386" r:id="rId32"/>
    <p:sldId id="340" r:id="rId33"/>
    <p:sldId id="472"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314" r:id="rId49"/>
    <p:sldId id="315" r:id="rId50"/>
    <p:sldId id="316" r:id="rId51"/>
    <p:sldId id="317" r:id="rId52"/>
    <p:sldId id="318" r:id="rId53"/>
    <p:sldId id="473" r:id="rId54"/>
    <p:sldId id="474" r:id="rId55"/>
    <p:sldId id="475" r:id="rId56"/>
    <p:sldId id="476" r:id="rId57"/>
    <p:sldId id="477" r:id="rId58"/>
    <p:sldId id="478" r:id="rId59"/>
    <p:sldId id="479" r:id="rId60"/>
    <p:sldId id="480" r:id="rId61"/>
    <p:sldId id="481" r:id="rId62"/>
    <p:sldId id="482" r:id="rId63"/>
    <p:sldId id="483" r:id="rId64"/>
    <p:sldId id="319" r:id="rId65"/>
    <p:sldId id="320" r:id="rId66"/>
    <p:sldId id="463" r:id="rId67"/>
    <p:sldId id="321" r:id="rId68"/>
    <p:sldId id="322" r:id="rId69"/>
    <p:sldId id="323" r:id="rId70"/>
    <p:sldId id="515" r:id="rId71"/>
    <p:sldId id="516" r:id="rId72"/>
    <p:sldId id="517" r:id="rId73"/>
    <p:sldId id="518" r:id="rId74"/>
    <p:sldId id="519" r:id="rId75"/>
    <p:sldId id="520" r:id="rId76"/>
    <p:sldId id="521" r:id="rId77"/>
    <p:sldId id="342" r:id="rId78"/>
    <p:sldId id="343" r:id="rId79"/>
    <p:sldId id="344" r:id="rId80"/>
    <p:sldId id="345" r:id="rId81"/>
    <p:sldId id="385" r:id="rId82"/>
    <p:sldId id="346" r:id="rId83"/>
    <p:sldId id="347" r:id="rId84"/>
    <p:sldId id="348" r:id="rId85"/>
    <p:sldId id="349" r:id="rId86"/>
    <p:sldId id="351" r:id="rId87"/>
    <p:sldId id="352" r:id="rId88"/>
    <p:sldId id="353" r:id="rId89"/>
    <p:sldId id="354" r:id="rId90"/>
    <p:sldId id="355" r:id="rId91"/>
    <p:sldId id="530" r:id="rId92"/>
    <p:sldId id="531" r:id="rId93"/>
    <p:sldId id="532" r:id="rId94"/>
    <p:sldId id="533" r:id="rId95"/>
    <p:sldId id="356" r:id="rId96"/>
    <p:sldId id="357" r:id="rId97"/>
    <p:sldId id="358" r:id="rId98"/>
    <p:sldId id="359" r:id="rId99"/>
    <p:sldId id="360" r:id="rId100"/>
    <p:sldId id="361" r:id="rId101"/>
    <p:sldId id="362" r:id="rId102"/>
    <p:sldId id="363" r:id="rId103"/>
    <p:sldId id="364" r:id="rId104"/>
    <p:sldId id="365" r:id="rId105"/>
    <p:sldId id="366" r:id="rId106"/>
    <p:sldId id="367" r:id="rId107"/>
    <p:sldId id="368" r:id="rId108"/>
    <p:sldId id="369" r:id="rId109"/>
    <p:sldId id="401" r:id="rId110"/>
    <p:sldId id="421" r:id="rId111"/>
    <p:sldId id="402" r:id="rId112"/>
    <p:sldId id="403" r:id="rId113"/>
    <p:sldId id="404" r:id="rId114"/>
    <p:sldId id="405" r:id="rId115"/>
    <p:sldId id="406" r:id="rId116"/>
    <p:sldId id="407" r:id="rId117"/>
    <p:sldId id="408" r:id="rId118"/>
    <p:sldId id="409" r:id="rId119"/>
    <p:sldId id="410" r:id="rId120"/>
    <p:sldId id="411" r:id="rId121"/>
    <p:sldId id="412" r:id="rId122"/>
    <p:sldId id="413" r:id="rId123"/>
    <p:sldId id="414" r:id="rId124"/>
    <p:sldId id="415" r:id="rId125"/>
    <p:sldId id="416" r:id="rId126"/>
    <p:sldId id="417" r:id="rId127"/>
    <p:sldId id="418" r:id="rId128"/>
    <p:sldId id="419" r:id="rId129"/>
    <p:sldId id="420" r:id="rId130"/>
    <p:sldId id="484" r:id="rId131"/>
    <p:sldId id="485" r:id="rId132"/>
    <p:sldId id="486" r:id="rId133"/>
    <p:sldId id="487" r:id="rId134"/>
    <p:sldId id="488" r:id="rId135"/>
    <p:sldId id="489" r:id="rId136"/>
    <p:sldId id="490" r:id="rId137"/>
    <p:sldId id="491" r:id="rId138"/>
    <p:sldId id="492" r:id="rId139"/>
    <p:sldId id="493" r:id="rId140"/>
    <p:sldId id="494" r:id="rId141"/>
    <p:sldId id="495" r:id="rId142"/>
    <p:sldId id="496" r:id="rId143"/>
    <p:sldId id="497" r:id="rId144"/>
    <p:sldId id="498" r:id="rId145"/>
    <p:sldId id="499" r:id="rId146"/>
    <p:sldId id="500" r:id="rId147"/>
    <p:sldId id="501" r:id="rId148"/>
    <p:sldId id="502" r:id="rId149"/>
    <p:sldId id="503" r:id="rId150"/>
    <p:sldId id="504" r:id="rId151"/>
    <p:sldId id="505" r:id="rId152"/>
    <p:sldId id="506" r:id="rId153"/>
    <p:sldId id="507" r:id="rId154"/>
    <p:sldId id="508" r:id="rId155"/>
    <p:sldId id="509" r:id="rId156"/>
    <p:sldId id="510" r:id="rId157"/>
    <p:sldId id="511" r:id="rId158"/>
    <p:sldId id="512" r:id="rId159"/>
    <p:sldId id="513" r:id="rId160"/>
    <p:sldId id="514" r:id="rId161"/>
    <p:sldId id="373" r:id="rId162"/>
    <p:sldId id="391" r:id="rId163"/>
    <p:sldId id="392" r:id="rId164"/>
    <p:sldId id="393" r:id="rId165"/>
    <p:sldId id="394" r:id="rId166"/>
    <p:sldId id="396" r:id="rId167"/>
    <p:sldId id="397" r:id="rId168"/>
    <p:sldId id="398" r:id="rId169"/>
    <p:sldId id="399" r:id="rId170"/>
    <p:sldId id="400" r:id="rId171"/>
    <p:sldId id="458" r:id="rId172"/>
    <p:sldId id="459" r:id="rId173"/>
    <p:sldId id="460" r:id="rId174"/>
    <p:sldId id="461" r:id="rId175"/>
    <p:sldId id="462" r:id="rId176"/>
    <p:sldId id="464" r:id="rId177"/>
    <p:sldId id="447" r:id="rId178"/>
    <p:sldId id="448" r:id="rId179"/>
    <p:sldId id="449" r:id="rId180"/>
    <p:sldId id="450" r:id="rId181"/>
    <p:sldId id="451" r:id="rId182"/>
    <p:sldId id="452" r:id="rId183"/>
    <p:sldId id="453" r:id="rId184"/>
    <p:sldId id="454" r:id="rId185"/>
    <p:sldId id="455" r:id="rId186"/>
    <p:sldId id="456" r:id="rId187"/>
    <p:sldId id="525" r:id="rId188"/>
    <p:sldId id="526" r:id="rId189"/>
    <p:sldId id="527" r:id="rId190"/>
    <p:sldId id="528" r:id="rId191"/>
    <p:sldId id="377" r:id="rId192"/>
    <p:sldId id="378" r:id="rId193"/>
    <p:sldId id="522" r:id="rId194"/>
    <p:sldId id="523" r:id="rId195"/>
    <p:sldId id="379" r:id="rId196"/>
    <p:sldId id="380" r:id="rId197"/>
    <p:sldId id="381" r:id="rId198"/>
    <p:sldId id="382" r:id="rId199"/>
    <p:sldId id="383" r:id="rId200"/>
    <p:sldId id="384" r:id="rId201"/>
    <p:sldId id="524" r:id="rId202"/>
    <p:sldId id="529" r:id="rId203"/>
    <p:sldId id="422" r:id="rId204"/>
    <p:sldId id="423" r:id="rId205"/>
    <p:sldId id="424" r:id="rId206"/>
    <p:sldId id="425" r:id="rId207"/>
    <p:sldId id="426" r:id="rId208"/>
    <p:sldId id="427" r:id="rId209"/>
    <p:sldId id="428" r:id="rId210"/>
    <p:sldId id="429" r:id="rId211"/>
    <p:sldId id="430" r:id="rId212"/>
    <p:sldId id="431" r:id="rId213"/>
    <p:sldId id="432" r:id="rId214"/>
    <p:sldId id="433" r:id="rId215"/>
    <p:sldId id="434" r:id="rId216"/>
    <p:sldId id="435" r:id="rId217"/>
    <p:sldId id="436" r:id="rId218"/>
    <p:sldId id="437" r:id="rId219"/>
    <p:sldId id="438" r:id="rId220"/>
    <p:sldId id="439" r:id="rId221"/>
    <p:sldId id="440" r:id="rId222"/>
    <p:sldId id="441" r:id="rId223"/>
    <p:sldId id="442" r:id="rId224"/>
    <p:sldId id="443" r:id="rId225"/>
    <p:sldId id="444" r:id="rId2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B3CF9-38CE-485F-8C1E-E6AE610496D8}" type="datetimeFigureOut">
              <a:rPr lang="en-GB" smtClean="0"/>
              <a:t>24/05/2019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0234C-BC21-4DBB-B07C-A09FC3932056}" type="slidenum">
              <a:rPr lang="en-GB" smtClean="0"/>
              <a:t>‹#›</a:t>
            </a:fld>
            <a:endParaRPr lang="en-GB"/>
          </a:p>
        </p:txBody>
      </p:sp>
    </p:spTree>
    <p:extLst>
      <p:ext uri="{BB962C8B-B14F-4D97-AF65-F5344CB8AC3E}">
        <p14:creationId xmlns:p14="http://schemas.microsoft.com/office/powerpoint/2010/main" val="97616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0"/>
              </a:spcBef>
            </a:pPr>
            <a:endParaRPr lang="ar-SA" smtClean="0"/>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itchFamily="34" charset="0"/>
                <a:cs typeface="Arial" charset="0"/>
              </a:defRPr>
            </a:lvl1pPr>
            <a:lvl2pPr marL="742950" indent="-285750">
              <a:defRPr>
                <a:solidFill>
                  <a:schemeClr val="tx1"/>
                </a:solidFill>
                <a:latin typeface="Calibri" pitchFamily="34" charset="0"/>
                <a:cs typeface="Arial" charset="0"/>
              </a:defRPr>
            </a:lvl2pPr>
            <a:lvl3pPr marL="1143000" indent="-228600">
              <a:defRPr>
                <a:solidFill>
                  <a:schemeClr val="tx1"/>
                </a:solidFill>
                <a:latin typeface="Calibri" pitchFamily="34" charset="0"/>
                <a:cs typeface="Arial" charset="0"/>
              </a:defRPr>
            </a:lvl3pPr>
            <a:lvl4pPr marL="1600200" indent="-228600">
              <a:defRPr>
                <a:solidFill>
                  <a:schemeClr val="tx1"/>
                </a:solidFill>
                <a:latin typeface="Calibri" pitchFamily="34" charset="0"/>
                <a:cs typeface="Arial" charset="0"/>
              </a:defRPr>
            </a:lvl4pPr>
            <a:lvl5pPr marL="2057400" indent="-228600">
              <a:defRPr>
                <a:solidFill>
                  <a:schemeClr val="tx1"/>
                </a:solidFill>
                <a:latin typeface="Calibri" pitchFamily="34" charset="0"/>
                <a:cs typeface="Arial" charset="0"/>
              </a:defRPr>
            </a:lvl5pPr>
            <a:lvl6pPr marL="2514600" indent="-228600" algn="r" rtl="1" fontAlgn="base">
              <a:spcBef>
                <a:spcPct val="0"/>
              </a:spcBef>
              <a:spcAft>
                <a:spcPct val="0"/>
              </a:spcAft>
              <a:defRPr>
                <a:solidFill>
                  <a:schemeClr val="tx1"/>
                </a:solidFill>
                <a:latin typeface="Calibri" pitchFamily="34" charset="0"/>
                <a:cs typeface="Arial" charset="0"/>
              </a:defRPr>
            </a:lvl6pPr>
            <a:lvl7pPr marL="2971800" indent="-228600" algn="r" rtl="1" fontAlgn="base">
              <a:spcBef>
                <a:spcPct val="0"/>
              </a:spcBef>
              <a:spcAft>
                <a:spcPct val="0"/>
              </a:spcAft>
              <a:defRPr>
                <a:solidFill>
                  <a:schemeClr val="tx1"/>
                </a:solidFill>
                <a:latin typeface="Calibri" pitchFamily="34" charset="0"/>
                <a:cs typeface="Arial" charset="0"/>
              </a:defRPr>
            </a:lvl7pPr>
            <a:lvl8pPr marL="3429000" indent="-228600" algn="r" rtl="1" fontAlgn="base">
              <a:spcBef>
                <a:spcPct val="0"/>
              </a:spcBef>
              <a:spcAft>
                <a:spcPct val="0"/>
              </a:spcAft>
              <a:defRPr>
                <a:solidFill>
                  <a:schemeClr val="tx1"/>
                </a:solidFill>
                <a:latin typeface="Calibri" pitchFamily="34" charset="0"/>
                <a:cs typeface="Arial" charset="0"/>
              </a:defRPr>
            </a:lvl8pPr>
            <a:lvl9pPr marL="3886200" indent="-228600" algn="r" rtl="1" fontAlgn="base">
              <a:spcBef>
                <a:spcPct val="0"/>
              </a:spcBef>
              <a:spcAft>
                <a:spcPct val="0"/>
              </a:spcAft>
              <a:defRPr>
                <a:solidFill>
                  <a:schemeClr val="tx1"/>
                </a:solidFill>
                <a:latin typeface="Calibri" pitchFamily="34" charset="0"/>
                <a:cs typeface="Arial" charset="0"/>
              </a:defRPr>
            </a:lvl9pPr>
          </a:lstStyle>
          <a:p>
            <a:fld id="{FAE2FF20-ECCF-47B1-839B-F966A54CB5C1}" type="slidenum">
              <a:rPr lang="ar-JO">
                <a:solidFill>
                  <a:prstClr val="black"/>
                </a:solidFill>
              </a:rPr>
              <a:pPr/>
              <a:t>31</a:t>
            </a:fld>
            <a:endParaRPr lang="ar-JO">
              <a:solidFill>
                <a:prstClr val="black"/>
              </a:solidFill>
            </a:endParaRPr>
          </a:p>
        </p:txBody>
      </p:sp>
    </p:spTree>
    <p:extLst>
      <p:ext uri="{BB962C8B-B14F-4D97-AF65-F5344CB8AC3E}">
        <p14:creationId xmlns:p14="http://schemas.microsoft.com/office/powerpoint/2010/main" val="2680162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smtClean="0"/>
              <a:t>	</a:t>
            </a:r>
            <a:r>
              <a:rPr lang="en-US" dirty="0" err="1" smtClean="0"/>
              <a:t>Chiroprotractor</a:t>
            </a:r>
            <a:r>
              <a:rPr lang="en-US" dirty="0" smtClean="0"/>
              <a:t> deals with the disorders of the MS and Nervous systems.</a:t>
            </a:r>
            <a:r>
              <a:rPr lang="en-US" baseline="0" dirty="0" smtClean="0"/>
              <a:t> </a:t>
            </a:r>
            <a:r>
              <a:rPr lang="en-US" baseline="0" dirty="0" err="1" smtClean="0"/>
              <a:t>Manipultes</a:t>
            </a:r>
            <a:r>
              <a:rPr lang="en-US" baseline="0" dirty="0" smtClean="0"/>
              <a:t> for example spinal joints that have become </a:t>
            </a:r>
            <a:r>
              <a:rPr lang="en-US" baseline="0" dirty="0" err="1" smtClean="0"/>
              <a:t>hypomobile</a:t>
            </a:r>
            <a:r>
              <a:rPr lang="en-US" baseline="0" dirty="0" smtClean="0"/>
              <a:t> due to injury etc</a:t>
            </a:r>
          </a:p>
          <a:p>
            <a:r>
              <a:rPr lang="en-US" baseline="0" dirty="0" smtClean="0"/>
              <a:t>Using irritants to cure the </a:t>
            </a:r>
            <a:r>
              <a:rPr lang="en-US" baseline="0" dirty="0" err="1" smtClean="0"/>
              <a:t>dsame</a:t>
            </a:r>
            <a:r>
              <a:rPr lang="en-US" baseline="0" dirty="0" smtClean="0"/>
              <a:t> condition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DFFB63B-4433-4B1E-BF9A-08311E1F98B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521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smtClean="0"/>
              <a:t>-volvulus: </a:t>
            </a:r>
            <a:r>
              <a:rPr lang="en-MY" smtClean="0"/>
              <a:t>Intestinal volvulus is defined as a complete twisting of a loop of intestine around its mesenteric attachment site.</a:t>
            </a:r>
          </a:p>
          <a:p>
            <a:pPr eaLnBrk="1" hangingPunct="1">
              <a:spcBef>
                <a:spcPct val="0"/>
              </a:spcBef>
            </a:pPr>
            <a:r>
              <a:rPr lang="en-US" smtClean="0"/>
              <a:t>-incarceration: </a:t>
            </a:r>
            <a:r>
              <a:rPr lang="en-MY" smtClean="0"/>
              <a:t>passage of a loop of intestine through a small orifice, e.g. inguinal canal, with resulting swelling, obstruction and occlusion of blood supply</a:t>
            </a:r>
          </a:p>
          <a:p>
            <a:pPr eaLnBrk="1" hangingPunct="1">
              <a:spcBef>
                <a:spcPct val="0"/>
              </a:spcBef>
            </a:pPr>
            <a:r>
              <a:rPr lang="en-US" smtClean="0"/>
              <a:t>-Obstruction:</a:t>
            </a:r>
            <a:r>
              <a:rPr lang="en-MY" smtClean="0"/>
              <a:t>partial or complete blockage of the bowel that prevents the contents of the intestine from passing through</a:t>
            </a:r>
            <a:endParaRPr lang="en-US" smtClean="0"/>
          </a:p>
          <a:p>
            <a:pPr eaLnBrk="1" hangingPunct="1">
              <a:spcBef>
                <a:spcPct val="0"/>
              </a:spcBef>
            </a:pPr>
            <a:r>
              <a:rPr lang="en-US" smtClean="0"/>
              <a:t>-intussusception: </a:t>
            </a:r>
            <a:r>
              <a:rPr lang="en-MY" smtClean="0"/>
              <a:t>process in which there is telescoping of a proximal segment of intestine invaginates into the (distal) adjoining intestinal lumen</a:t>
            </a:r>
          </a:p>
          <a:p>
            <a:pPr eaLnBrk="1" hangingPunct="1">
              <a:spcBef>
                <a:spcPct val="0"/>
              </a:spcBef>
            </a:pPr>
            <a:endParaRPr lang="en-MY" smtClean="0"/>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w Cen MT" panose="020B0602020104020603" pitchFamily="34" charset="0"/>
              </a:defRPr>
            </a:lvl1pPr>
            <a:lvl2pPr marL="742950" indent="-285750">
              <a:defRPr>
                <a:solidFill>
                  <a:schemeClr val="tx1"/>
                </a:solidFill>
                <a:latin typeface="Tw Cen MT" panose="020B0602020104020603" pitchFamily="34" charset="0"/>
              </a:defRPr>
            </a:lvl2pPr>
            <a:lvl3pPr marL="1143000" indent="-228600">
              <a:defRPr>
                <a:solidFill>
                  <a:schemeClr val="tx1"/>
                </a:solidFill>
                <a:latin typeface="Tw Cen MT" panose="020B0602020104020603" pitchFamily="34" charset="0"/>
              </a:defRPr>
            </a:lvl3pPr>
            <a:lvl4pPr marL="1600200" indent="-228600">
              <a:defRPr>
                <a:solidFill>
                  <a:schemeClr val="tx1"/>
                </a:solidFill>
                <a:latin typeface="Tw Cen MT" panose="020B0602020104020603" pitchFamily="34" charset="0"/>
              </a:defRPr>
            </a:lvl4pPr>
            <a:lvl5pPr marL="2057400" indent="-228600">
              <a:defRPr>
                <a:solidFill>
                  <a:schemeClr val="tx1"/>
                </a:solidFill>
                <a:latin typeface="Tw Cen MT" panose="020B0602020104020603" pitchFamily="34" charset="0"/>
              </a:defRPr>
            </a:lvl5pPr>
            <a:lvl6pPr marL="2514600" indent="-228600" defTabSz="457200" eaLnBrk="0" fontAlgn="base" hangingPunct="0">
              <a:spcBef>
                <a:spcPct val="0"/>
              </a:spcBef>
              <a:spcAft>
                <a:spcPct val="0"/>
              </a:spcAft>
              <a:defRPr>
                <a:solidFill>
                  <a:schemeClr val="tx1"/>
                </a:solidFill>
                <a:latin typeface="Tw Cen MT" panose="020B0602020104020603" pitchFamily="34" charset="0"/>
              </a:defRPr>
            </a:lvl6pPr>
            <a:lvl7pPr marL="2971800" indent="-228600" defTabSz="457200" eaLnBrk="0" fontAlgn="base" hangingPunct="0">
              <a:spcBef>
                <a:spcPct val="0"/>
              </a:spcBef>
              <a:spcAft>
                <a:spcPct val="0"/>
              </a:spcAft>
              <a:defRPr>
                <a:solidFill>
                  <a:schemeClr val="tx1"/>
                </a:solidFill>
                <a:latin typeface="Tw Cen MT" panose="020B0602020104020603" pitchFamily="34" charset="0"/>
              </a:defRPr>
            </a:lvl7pPr>
            <a:lvl8pPr marL="3429000" indent="-228600" defTabSz="457200" eaLnBrk="0" fontAlgn="base" hangingPunct="0">
              <a:spcBef>
                <a:spcPct val="0"/>
              </a:spcBef>
              <a:spcAft>
                <a:spcPct val="0"/>
              </a:spcAft>
              <a:defRPr>
                <a:solidFill>
                  <a:schemeClr val="tx1"/>
                </a:solidFill>
                <a:latin typeface="Tw Cen MT" panose="020B0602020104020603" pitchFamily="34" charset="0"/>
              </a:defRPr>
            </a:lvl8pPr>
            <a:lvl9pPr marL="3886200" indent="-228600" defTabSz="457200" eaLnBrk="0" fontAlgn="base" hangingPunct="0">
              <a:spcBef>
                <a:spcPct val="0"/>
              </a:spcBef>
              <a:spcAft>
                <a:spcPct val="0"/>
              </a:spcAft>
              <a:defRPr>
                <a:solidFill>
                  <a:schemeClr val="tx1"/>
                </a:solidFill>
                <a:latin typeface="Tw Cen MT" panose="020B0602020104020603"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71E2FFE-2F1B-4E79-B72C-CFE1E5FF89E5}" type="slidenum">
              <a:rPr kumimoji="0" lang="en-MY"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MY" sz="1200" b="0" i="0" u="none" strike="noStrike" kern="1200" cap="none" spc="0" normalizeH="0" baseline="0" noProof="0" smtClean="0">
              <a:ln>
                <a:noFill/>
              </a:ln>
              <a:solidFill>
                <a:prstClr val="black"/>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252060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GB" smtClean="0"/>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nstantia" pitchFamily="18" charset="0"/>
              </a:defRPr>
            </a:lvl1pPr>
            <a:lvl2pPr marL="742950" indent="-285750">
              <a:defRPr>
                <a:solidFill>
                  <a:schemeClr val="tx1"/>
                </a:solidFill>
                <a:latin typeface="Constantia" pitchFamily="18" charset="0"/>
              </a:defRPr>
            </a:lvl2pPr>
            <a:lvl3pPr marL="1143000" indent="-228600">
              <a:defRPr>
                <a:solidFill>
                  <a:schemeClr val="tx1"/>
                </a:solidFill>
                <a:latin typeface="Constantia" pitchFamily="18" charset="0"/>
              </a:defRPr>
            </a:lvl3pPr>
            <a:lvl4pPr marL="1600200" indent="-228600">
              <a:defRPr>
                <a:solidFill>
                  <a:schemeClr val="tx1"/>
                </a:solidFill>
                <a:latin typeface="Constantia" pitchFamily="18" charset="0"/>
              </a:defRPr>
            </a:lvl4pPr>
            <a:lvl5pPr marL="2057400" indent="-228600">
              <a:defRPr>
                <a:solidFill>
                  <a:schemeClr val="tx1"/>
                </a:solidFill>
                <a:latin typeface="Constantia" pitchFamily="18" charset="0"/>
              </a:defRPr>
            </a:lvl5pPr>
            <a:lvl6pPr marL="2514600" indent="-228600" fontAlgn="base">
              <a:spcBef>
                <a:spcPct val="0"/>
              </a:spcBef>
              <a:spcAft>
                <a:spcPct val="0"/>
              </a:spcAft>
              <a:defRPr>
                <a:solidFill>
                  <a:schemeClr val="tx1"/>
                </a:solidFill>
                <a:latin typeface="Constantia" pitchFamily="18" charset="0"/>
              </a:defRPr>
            </a:lvl6pPr>
            <a:lvl7pPr marL="2971800" indent="-228600" fontAlgn="base">
              <a:spcBef>
                <a:spcPct val="0"/>
              </a:spcBef>
              <a:spcAft>
                <a:spcPct val="0"/>
              </a:spcAft>
              <a:defRPr>
                <a:solidFill>
                  <a:schemeClr val="tx1"/>
                </a:solidFill>
                <a:latin typeface="Constantia" pitchFamily="18" charset="0"/>
              </a:defRPr>
            </a:lvl7pPr>
            <a:lvl8pPr marL="3429000" indent="-228600" fontAlgn="base">
              <a:spcBef>
                <a:spcPct val="0"/>
              </a:spcBef>
              <a:spcAft>
                <a:spcPct val="0"/>
              </a:spcAft>
              <a:defRPr>
                <a:solidFill>
                  <a:schemeClr val="tx1"/>
                </a:solidFill>
                <a:latin typeface="Constantia" pitchFamily="18" charset="0"/>
              </a:defRPr>
            </a:lvl8pPr>
            <a:lvl9pPr marL="3886200" indent="-228600" fontAlgn="base">
              <a:spcBef>
                <a:spcPct val="0"/>
              </a:spcBef>
              <a:spcAft>
                <a:spcPct val="0"/>
              </a:spcAft>
              <a:defRPr>
                <a:solidFill>
                  <a:schemeClr val="tx1"/>
                </a:solidFill>
                <a:latin typeface="Constantia" pitchFamily="18" charset="0"/>
              </a:defRPr>
            </a:lvl9pPr>
          </a:lstStyle>
          <a:p>
            <a:pPr fontAlgn="base">
              <a:spcBef>
                <a:spcPct val="0"/>
              </a:spcBef>
              <a:spcAft>
                <a:spcPct val="0"/>
              </a:spcAft>
            </a:pPr>
            <a:fld id="{12A9597F-3F29-4404-8789-75D241DA96D3}" type="slidenum">
              <a:rPr lang="fr-FR">
                <a:solidFill>
                  <a:prstClr val="black"/>
                </a:solidFill>
                <a:latin typeface="Calibri" pitchFamily="34" charset="0"/>
              </a:rPr>
              <a:pPr fontAlgn="base">
                <a:spcBef>
                  <a:spcPct val="0"/>
                </a:spcBef>
                <a:spcAft>
                  <a:spcPct val="0"/>
                </a:spcAft>
              </a:pPr>
              <a:t>81</a:t>
            </a:fld>
            <a:endParaRPr lang="fr-FR">
              <a:solidFill>
                <a:prstClr val="black"/>
              </a:solidFill>
              <a:latin typeface="Calibri" pitchFamily="34" charset="0"/>
            </a:endParaRPr>
          </a:p>
        </p:txBody>
      </p:sp>
    </p:spTree>
    <p:extLst>
      <p:ext uri="{BB962C8B-B14F-4D97-AF65-F5344CB8AC3E}">
        <p14:creationId xmlns:p14="http://schemas.microsoft.com/office/powerpoint/2010/main" val="37298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AFC50-479A-4ABB-940E-88206CAB7EA5}" type="slidenum">
              <a:rPr lang="en-US" smtClean="0">
                <a:solidFill>
                  <a:prstClr val="black"/>
                </a:solidFill>
              </a:rPr>
              <a:pPr/>
              <a:t>101</a:t>
            </a:fld>
            <a:endParaRPr lang="en-US">
              <a:solidFill>
                <a:prstClr val="black"/>
              </a:solidFill>
            </a:endParaRPr>
          </a:p>
        </p:txBody>
      </p:sp>
    </p:spTree>
    <p:extLst>
      <p:ext uri="{BB962C8B-B14F-4D97-AF65-F5344CB8AC3E}">
        <p14:creationId xmlns:p14="http://schemas.microsoft.com/office/powerpoint/2010/main" val="3834248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0497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45128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783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322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125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6745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4474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2138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78397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1374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2564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5/24/2019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1372270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7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smtClean="0"/>
              <a:t> </a:t>
            </a:r>
            <a:r>
              <a:rPr lang="en-GB" dirty="0" smtClean="0"/>
              <a:t>GIT</a:t>
            </a:r>
            <a:endParaRPr lang="en-GB" dirty="0"/>
          </a:p>
        </p:txBody>
      </p:sp>
      <p:sp>
        <p:nvSpPr>
          <p:cNvPr id="3" name="Subtitle 2"/>
          <p:cNvSpPr>
            <a:spLocks noGrp="1"/>
          </p:cNvSpPr>
          <p:nvPr>
            <p:ph type="subTitle" idx="1"/>
          </p:nvPr>
        </p:nvSpPr>
        <p:spPr/>
        <p:txBody>
          <a:bodyPr/>
          <a:lstStyle/>
          <a:p>
            <a:r>
              <a:rPr lang="en-GB" smtClean="0"/>
              <a:t>POGHISHO</a:t>
            </a:r>
            <a:endParaRPr lang="en-GB"/>
          </a:p>
        </p:txBody>
      </p:sp>
    </p:spTree>
    <p:extLst>
      <p:ext uri="{BB962C8B-B14F-4D97-AF65-F5344CB8AC3E}">
        <p14:creationId xmlns:p14="http://schemas.microsoft.com/office/powerpoint/2010/main" val="4192626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F0"/>
                </a:solidFill>
              </a:rPr>
              <a:t>Pathophysiology</a:t>
            </a:r>
            <a:endParaRPr lang="en-US" b="1" u="sng" dirty="0">
              <a:solidFill>
                <a:srgbClr val="00B0F0"/>
              </a:solidFill>
            </a:endParaRPr>
          </a:p>
        </p:txBody>
      </p:sp>
      <p:sp>
        <p:nvSpPr>
          <p:cNvPr id="3" name="Content Placeholder 2"/>
          <p:cNvSpPr>
            <a:spLocks noGrp="1"/>
          </p:cNvSpPr>
          <p:nvPr>
            <p:ph idx="1"/>
          </p:nvPr>
        </p:nvSpPr>
        <p:spPr/>
        <p:txBody>
          <a:bodyPr/>
          <a:lstStyle/>
          <a:p>
            <a:r>
              <a:rPr lang="en-US" dirty="0" smtClean="0"/>
              <a:t>The appendix becomes </a:t>
            </a:r>
            <a:r>
              <a:rPr lang="en-US" b="1" dirty="0" smtClean="0"/>
              <a:t>inflamed</a:t>
            </a:r>
            <a:r>
              <a:rPr lang="en-US" dirty="0" smtClean="0"/>
              <a:t> and </a:t>
            </a:r>
            <a:r>
              <a:rPr lang="en-US" b="1" dirty="0" smtClean="0"/>
              <a:t>edematous</a:t>
            </a:r>
            <a:r>
              <a:rPr lang="en-US" dirty="0" smtClean="0"/>
              <a:t> as a result of becoming kinked or occluded by </a:t>
            </a:r>
            <a:r>
              <a:rPr lang="en-US" u="sng" dirty="0" smtClean="0"/>
              <a:t>fecalith</a:t>
            </a:r>
            <a:r>
              <a:rPr lang="en-US" dirty="0" smtClean="0"/>
              <a:t>, tumor, </a:t>
            </a:r>
            <a:r>
              <a:rPr lang="en-US" dirty="0" smtClean="0">
                <a:solidFill>
                  <a:srgbClr val="7030A0"/>
                </a:solidFill>
              </a:rPr>
              <a:t>lymphoid hyperplasia</a:t>
            </a:r>
            <a:r>
              <a:rPr lang="en-US" dirty="0" smtClean="0"/>
              <a:t>(growth by multiplication of cells), or foreign body.</a:t>
            </a:r>
            <a:endParaRPr lang="en-US" dirty="0"/>
          </a:p>
        </p:txBody>
      </p:sp>
    </p:spTree>
    <p:extLst>
      <p:ext uri="{BB962C8B-B14F-4D97-AF65-F5344CB8AC3E}">
        <p14:creationId xmlns:p14="http://schemas.microsoft.com/office/powerpoint/2010/main" val="12974718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981200" y="990601"/>
            <a:ext cx="8229600" cy="5135563"/>
          </a:xfrm>
        </p:spPr>
        <p:txBody>
          <a:bodyPr>
            <a:normAutofit fontScale="92500" lnSpcReduction="20000"/>
          </a:bodyPr>
          <a:lstStyle/>
          <a:p>
            <a:r>
              <a:rPr lang="en-US" b="1" dirty="0" smtClean="0"/>
              <a:t>Relieving pain;</a:t>
            </a:r>
            <a:r>
              <a:rPr lang="en-US" dirty="0" smtClean="0"/>
              <a:t> administer analgesics as prescribed to relieve pain, assess the frequency, intensity and duration of pain. Work with the patient and utilize non pharmacological methods of pain relief</a:t>
            </a:r>
          </a:p>
          <a:p>
            <a:r>
              <a:rPr lang="en-US" b="1" dirty="0" smtClean="0"/>
              <a:t>Providing </a:t>
            </a:r>
            <a:r>
              <a:rPr lang="en-US" b="1" dirty="0" err="1" smtClean="0"/>
              <a:t>pschosocial</a:t>
            </a:r>
            <a:r>
              <a:rPr lang="en-US" b="1" dirty="0" smtClean="0"/>
              <a:t> support:-</a:t>
            </a:r>
            <a:r>
              <a:rPr lang="en-US" dirty="0" smtClean="0"/>
              <a:t>help the patient express fears, concerns and grief about the diagnosis by answering questions honestly and encourage the patient to participate in medical management</a:t>
            </a:r>
          </a:p>
          <a:p>
            <a:r>
              <a:rPr lang="en-US" b="1" dirty="0" smtClean="0"/>
              <a:t>Promote home and community based care:</a:t>
            </a:r>
          </a:p>
          <a:p>
            <a:r>
              <a:rPr lang="en-US" dirty="0" smtClean="0"/>
              <a:t>Educate patient about self care and continuity of care</a:t>
            </a:r>
            <a:endParaRPr lang="en-US" dirty="0"/>
          </a:p>
        </p:txBody>
      </p:sp>
    </p:spTree>
    <p:extLst>
      <p:ext uri="{BB962C8B-B14F-4D97-AF65-F5344CB8AC3E}">
        <p14:creationId xmlns:p14="http://schemas.microsoft.com/office/powerpoint/2010/main" val="5975381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rgbClr val="7030A0"/>
                </a:solidFill>
              </a:rPr>
              <a:t>Amebiasis</a:t>
            </a:r>
          </a:p>
        </p:txBody>
      </p:sp>
      <p:sp>
        <p:nvSpPr>
          <p:cNvPr id="3" name="Content Placeholder 2"/>
          <p:cNvSpPr>
            <a:spLocks noGrp="1"/>
          </p:cNvSpPr>
          <p:nvPr>
            <p:ph idx="1"/>
          </p:nvPr>
        </p:nvSpPr>
        <p:spPr>
          <a:xfrm>
            <a:off x="1981200" y="1600200"/>
            <a:ext cx="8229600" cy="5029200"/>
          </a:xfrm>
        </p:spPr>
        <p:txBody>
          <a:bodyPr>
            <a:normAutofit fontScale="85000" lnSpcReduction="10000"/>
          </a:bodyPr>
          <a:lstStyle/>
          <a:p>
            <a:r>
              <a:rPr lang="en-US" dirty="0"/>
              <a:t>I</a:t>
            </a:r>
            <a:r>
              <a:rPr lang="en-US" dirty="0" smtClean="0"/>
              <a:t>s </a:t>
            </a:r>
            <a:r>
              <a:rPr lang="en-US" dirty="0"/>
              <a:t>a parasitic infection of the intestines caused by the protozoan </a:t>
            </a:r>
            <a:r>
              <a:rPr lang="en-US" i="1" dirty="0" err="1"/>
              <a:t>Entamoeba</a:t>
            </a:r>
            <a:r>
              <a:rPr lang="en-US" i="1" dirty="0"/>
              <a:t> </a:t>
            </a:r>
            <a:r>
              <a:rPr lang="en-US" i="1" dirty="0" err="1"/>
              <a:t>histolytica</a:t>
            </a:r>
            <a:r>
              <a:rPr lang="en-US" i="1" dirty="0"/>
              <a:t>, </a:t>
            </a:r>
            <a:r>
              <a:rPr lang="en-US" dirty="0"/>
              <a:t>or</a:t>
            </a:r>
            <a:r>
              <a:rPr lang="en-US" i="1" dirty="0"/>
              <a:t> E. </a:t>
            </a:r>
            <a:r>
              <a:rPr lang="en-US" i="1" dirty="0" err="1" smtClean="0"/>
              <a:t>histolytica</a:t>
            </a:r>
            <a:endParaRPr lang="en-US" i="1" dirty="0" smtClean="0"/>
          </a:p>
          <a:p>
            <a:r>
              <a:rPr lang="en-US" dirty="0"/>
              <a:t>Persons at greatest risk for </a:t>
            </a:r>
            <a:r>
              <a:rPr lang="en-US" dirty="0" err="1"/>
              <a:t>amebiasis</a:t>
            </a:r>
            <a:r>
              <a:rPr lang="en-US" dirty="0"/>
              <a:t> include</a:t>
            </a:r>
            <a:r>
              <a:rPr lang="en-US" dirty="0" smtClean="0"/>
              <a:t>:</a:t>
            </a:r>
          </a:p>
          <a:p>
            <a:pPr marL="571500" indent="-571500">
              <a:buFont typeface="+mj-lt"/>
              <a:buAutoNum type="romanLcPeriod"/>
            </a:pPr>
            <a:r>
              <a:rPr lang="en-US" dirty="0"/>
              <a:t>people who have traveled to tropical locations with poor sanitation</a:t>
            </a:r>
          </a:p>
          <a:p>
            <a:pPr marL="571500" indent="-571500">
              <a:buFont typeface="+mj-lt"/>
              <a:buAutoNum type="romanLcPeriod"/>
            </a:pPr>
            <a:r>
              <a:rPr lang="en-US" dirty="0"/>
              <a:t>immigrants from tropical countries with poor sanitary conditions</a:t>
            </a:r>
          </a:p>
          <a:p>
            <a:pPr marL="571500" indent="-571500">
              <a:buFont typeface="+mj-lt"/>
              <a:buAutoNum type="romanLcPeriod"/>
            </a:pPr>
            <a:r>
              <a:rPr lang="en-US" dirty="0"/>
              <a:t>people who live in institutions with poor sanitary conditions, such as prisons</a:t>
            </a:r>
          </a:p>
          <a:p>
            <a:pPr marL="571500" indent="-571500">
              <a:buFont typeface="+mj-lt"/>
              <a:buAutoNum type="romanLcPeriod"/>
            </a:pPr>
            <a:r>
              <a:rPr lang="en-US" dirty="0"/>
              <a:t>men who have sex with other men</a:t>
            </a:r>
          </a:p>
          <a:p>
            <a:pPr marL="571500" indent="-571500">
              <a:buFont typeface="+mj-lt"/>
              <a:buAutoNum type="romanLcPeriod"/>
            </a:pPr>
            <a:r>
              <a:rPr lang="en-US" dirty="0"/>
              <a:t>people with compromised immune systems and other health conditions</a:t>
            </a:r>
          </a:p>
          <a:p>
            <a:endParaRPr lang="en-US" i="1" dirty="0" smtClean="0"/>
          </a:p>
          <a:p>
            <a:endParaRPr lang="en-US" dirty="0"/>
          </a:p>
        </p:txBody>
      </p:sp>
    </p:spTree>
    <p:extLst>
      <p:ext uri="{BB962C8B-B14F-4D97-AF65-F5344CB8AC3E}">
        <p14:creationId xmlns:p14="http://schemas.microsoft.com/office/powerpoint/2010/main" val="3330647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C00000"/>
                </a:solidFill>
              </a:rPr>
              <a:t>Causes</a:t>
            </a:r>
            <a:endParaRPr lang="en-US" u="sng" dirty="0">
              <a:solidFill>
                <a:srgbClr val="C00000"/>
              </a:solidFill>
            </a:endParaRPr>
          </a:p>
        </p:txBody>
      </p:sp>
      <p:sp>
        <p:nvSpPr>
          <p:cNvPr id="3" name="Content Placeholder 2"/>
          <p:cNvSpPr>
            <a:spLocks noGrp="1"/>
          </p:cNvSpPr>
          <p:nvPr>
            <p:ph idx="1"/>
          </p:nvPr>
        </p:nvSpPr>
        <p:spPr/>
        <p:txBody>
          <a:bodyPr/>
          <a:lstStyle/>
          <a:p>
            <a:r>
              <a:rPr lang="en-US" i="1" dirty="0"/>
              <a:t>E. </a:t>
            </a:r>
            <a:r>
              <a:rPr lang="en-US" i="1" dirty="0" err="1"/>
              <a:t>histolytica</a:t>
            </a:r>
            <a:r>
              <a:rPr lang="en-US" dirty="0"/>
              <a:t> is a single-celled protozoan that usually enters the human body when a person ingests cysts through food or water</a:t>
            </a:r>
            <a:r>
              <a:rPr lang="en-US" dirty="0" smtClean="0"/>
              <a:t>.</a:t>
            </a:r>
          </a:p>
          <a:p>
            <a:r>
              <a:rPr lang="en-US" dirty="0"/>
              <a:t>Transmission is also possible during anal sex or colonic irrigation.</a:t>
            </a:r>
          </a:p>
        </p:txBody>
      </p:sp>
    </p:spTree>
    <p:extLst>
      <p:ext uri="{BB962C8B-B14F-4D97-AF65-F5344CB8AC3E}">
        <p14:creationId xmlns:p14="http://schemas.microsoft.com/office/powerpoint/2010/main" val="9381378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rPr>
              <a:t>Pathophysiology</a:t>
            </a:r>
            <a:endParaRPr lang="en-US" b="1" u="sng" dirty="0">
              <a:solidFill>
                <a:srgbClr val="C00000"/>
              </a:solidFill>
            </a:endParaRPr>
          </a:p>
        </p:txBody>
      </p:sp>
      <p:sp>
        <p:nvSpPr>
          <p:cNvPr id="3" name="Content Placeholder 2"/>
          <p:cNvSpPr>
            <a:spLocks noGrp="1"/>
          </p:cNvSpPr>
          <p:nvPr>
            <p:ph idx="1"/>
          </p:nvPr>
        </p:nvSpPr>
        <p:spPr/>
        <p:txBody>
          <a:bodyPr>
            <a:normAutofit/>
          </a:bodyPr>
          <a:lstStyle/>
          <a:p>
            <a:r>
              <a:rPr lang="en-US" dirty="0"/>
              <a:t>When cysts enter the body, they lodge in the digestive tract. They then release an invasive form of the parasite called a </a:t>
            </a:r>
            <a:r>
              <a:rPr lang="en-US" b="1" dirty="0">
                <a:solidFill>
                  <a:srgbClr val="00B050"/>
                </a:solidFill>
              </a:rPr>
              <a:t>trophozite</a:t>
            </a:r>
            <a:r>
              <a:rPr lang="en-US" dirty="0"/>
              <a:t>. The parasites reproduce in the digestive tract and migrate to the large intestine. There, they can burrow into the intestinal wall or the colon. This causes bloody diarrhea, colitis, and tissue destruction. The infected person can then spread the disease by releasing new cysts into the environment through infected </a:t>
            </a:r>
            <a:r>
              <a:rPr lang="en-US" dirty="0" err="1" smtClean="0"/>
              <a:t>faeces</a:t>
            </a:r>
            <a:endParaRPr lang="en-US" dirty="0"/>
          </a:p>
        </p:txBody>
      </p:sp>
    </p:spTree>
    <p:extLst>
      <p:ext uri="{BB962C8B-B14F-4D97-AF65-F5344CB8AC3E}">
        <p14:creationId xmlns:p14="http://schemas.microsoft.com/office/powerpoint/2010/main" val="318122179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solidFill>
                  <a:srgbClr val="00B050"/>
                </a:solidFill>
              </a:rPr>
              <a:t>Symptoms of </a:t>
            </a:r>
            <a:r>
              <a:rPr lang="en-US" b="1" u="sng" dirty="0" smtClean="0">
                <a:solidFill>
                  <a:srgbClr val="00B050"/>
                </a:solidFill>
              </a:rPr>
              <a:t>Amebiasis</a:t>
            </a:r>
            <a:endParaRPr lang="en-US" u="sng" dirty="0">
              <a:solidFill>
                <a:srgbClr val="00B050"/>
              </a:solidFill>
            </a:endParaRPr>
          </a:p>
        </p:txBody>
      </p:sp>
      <p:sp>
        <p:nvSpPr>
          <p:cNvPr id="3" name="Content Placeholder 2"/>
          <p:cNvSpPr>
            <a:spLocks noGrp="1"/>
          </p:cNvSpPr>
          <p:nvPr>
            <p:ph idx="1"/>
          </p:nvPr>
        </p:nvSpPr>
        <p:spPr/>
        <p:txBody>
          <a:bodyPr/>
          <a:lstStyle/>
          <a:p>
            <a:r>
              <a:rPr lang="en-US" dirty="0"/>
              <a:t>loose stools and stomach cramping</a:t>
            </a:r>
            <a:r>
              <a:rPr lang="en-US" dirty="0" smtClean="0"/>
              <a:t>.</a:t>
            </a:r>
          </a:p>
          <a:p>
            <a:r>
              <a:rPr lang="en-US" dirty="0"/>
              <a:t>If the parasite invades the lining of your intestine, it can produce amebic </a:t>
            </a:r>
            <a:r>
              <a:rPr lang="en-US" dirty="0" smtClean="0"/>
              <a:t>dysentery</a:t>
            </a:r>
          </a:p>
          <a:p>
            <a:endParaRPr lang="en-US" dirty="0"/>
          </a:p>
        </p:txBody>
      </p:sp>
    </p:spTree>
    <p:extLst>
      <p:ext uri="{BB962C8B-B14F-4D97-AF65-F5344CB8AC3E}">
        <p14:creationId xmlns:p14="http://schemas.microsoft.com/office/powerpoint/2010/main" val="260160696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50"/>
                </a:solidFill>
              </a:rPr>
              <a:t>Assessment and diagnosis</a:t>
            </a:r>
            <a:endParaRPr lang="en-US" b="1" u="sng" dirty="0">
              <a:solidFill>
                <a:srgbClr val="00B050"/>
              </a:solidFill>
            </a:endParaRPr>
          </a:p>
        </p:txBody>
      </p:sp>
      <p:sp>
        <p:nvSpPr>
          <p:cNvPr id="3" name="Content Placeholder 2"/>
          <p:cNvSpPr>
            <a:spLocks noGrp="1"/>
          </p:cNvSpPr>
          <p:nvPr>
            <p:ph idx="1"/>
          </p:nvPr>
        </p:nvSpPr>
        <p:spPr/>
        <p:txBody>
          <a:bodyPr/>
          <a:lstStyle/>
          <a:p>
            <a:r>
              <a:rPr lang="en-US" dirty="0" smtClean="0"/>
              <a:t>History taking</a:t>
            </a:r>
          </a:p>
          <a:p>
            <a:r>
              <a:rPr lang="en-US" dirty="0" smtClean="0"/>
              <a:t>Stool for ova and cyst</a:t>
            </a:r>
          </a:p>
          <a:p>
            <a:r>
              <a:rPr lang="en-US" b="1" dirty="0" smtClean="0">
                <a:solidFill>
                  <a:srgbClr val="7030A0"/>
                </a:solidFill>
              </a:rPr>
              <a:t>Colonoscopy</a:t>
            </a:r>
          </a:p>
          <a:p>
            <a:pPr marL="0" indent="0">
              <a:buNone/>
            </a:pPr>
            <a:endParaRPr lang="en-US" dirty="0" smtClean="0"/>
          </a:p>
          <a:p>
            <a:endParaRPr lang="en-US" dirty="0"/>
          </a:p>
        </p:txBody>
      </p:sp>
    </p:spTree>
    <p:extLst>
      <p:ext uri="{BB962C8B-B14F-4D97-AF65-F5344CB8AC3E}">
        <p14:creationId xmlns:p14="http://schemas.microsoft.com/office/powerpoint/2010/main" val="26834281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7030A0"/>
                </a:solidFill>
              </a:rPr>
              <a:t>Management</a:t>
            </a:r>
            <a:endParaRPr lang="en-US" b="1" u="sng" dirty="0">
              <a:solidFill>
                <a:srgbClr val="7030A0"/>
              </a:solidFill>
            </a:endParaRPr>
          </a:p>
        </p:txBody>
      </p:sp>
      <p:sp>
        <p:nvSpPr>
          <p:cNvPr id="3" name="Content Placeholder 2"/>
          <p:cNvSpPr>
            <a:spLocks noGrp="1"/>
          </p:cNvSpPr>
          <p:nvPr>
            <p:ph idx="1"/>
          </p:nvPr>
        </p:nvSpPr>
        <p:spPr>
          <a:xfrm>
            <a:off x="1981200" y="1219200"/>
            <a:ext cx="8229600" cy="5410200"/>
          </a:xfrm>
        </p:spPr>
        <p:txBody>
          <a:bodyPr>
            <a:normAutofit fontScale="85000" lnSpcReduction="20000"/>
          </a:bodyPr>
          <a:lstStyle/>
          <a:p>
            <a:r>
              <a:rPr lang="en-US" dirty="0"/>
              <a:t>Fluid and electrolyte replacement, gastric suction and blood transfusion may be required</a:t>
            </a:r>
            <a:r>
              <a:rPr lang="en-US" dirty="0" smtClean="0"/>
              <a:t>.</a:t>
            </a:r>
          </a:p>
          <a:p>
            <a:r>
              <a:rPr lang="en-US" dirty="0" smtClean="0"/>
              <a:t>Diloxanide </a:t>
            </a:r>
            <a:r>
              <a:rPr lang="en-US" dirty="0"/>
              <a:t>furoate is the drug of choice for asymptomatic patients with </a:t>
            </a:r>
            <a:r>
              <a:rPr lang="en-US" i="1" dirty="0"/>
              <a:t>E. </a:t>
            </a:r>
            <a:r>
              <a:rPr lang="en-US" i="1" dirty="0" err="1"/>
              <a:t>histolytica</a:t>
            </a:r>
            <a:r>
              <a:rPr lang="en-US" dirty="0"/>
              <a:t> cysts in the </a:t>
            </a:r>
            <a:r>
              <a:rPr lang="en-US" dirty="0" err="1"/>
              <a:t>faeces</a:t>
            </a:r>
            <a:r>
              <a:rPr lang="en-US" dirty="0"/>
              <a:t> (metronidazole and </a:t>
            </a:r>
            <a:r>
              <a:rPr lang="en-US" dirty="0" err="1"/>
              <a:t>tinidazole</a:t>
            </a:r>
            <a:r>
              <a:rPr lang="en-US" dirty="0"/>
              <a:t> are relatively ineffective</a:t>
            </a:r>
            <a:r>
              <a:rPr lang="en-US" dirty="0" smtClean="0"/>
              <a:t>).</a:t>
            </a:r>
          </a:p>
          <a:p>
            <a:r>
              <a:rPr lang="en-US" b="1" dirty="0" smtClean="0">
                <a:solidFill>
                  <a:srgbClr val="00B0F0"/>
                </a:solidFill>
              </a:rPr>
              <a:t>Metronidazole</a:t>
            </a:r>
            <a:r>
              <a:rPr lang="en-US" dirty="0" smtClean="0"/>
              <a:t> </a:t>
            </a:r>
            <a:r>
              <a:rPr lang="en-US" dirty="0"/>
              <a:t>is the first choice for treatment of acute invasive amoebic dysentery. </a:t>
            </a:r>
            <a:endParaRPr lang="en-US" dirty="0" smtClean="0"/>
          </a:p>
          <a:p>
            <a:r>
              <a:rPr lang="en-US" b="1" dirty="0" err="1" smtClean="0">
                <a:solidFill>
                  <a:srgbClr val="00B0F0"/>
                </a:solidFill>
              </a:rPr>
              <a:t>Tinidazole</a:t>
            </a:r>
            <a:r>
              <a:rPr lang="en-US" dirty="0" smtClean="0"/>
              <a:t> </a:t>
            </a:r>
            <a:r>
              <a:rPr lang="en-US" dirty="0"/>
              <a:t>is also </a:t>
            </a:r>
            <a:r>
              <a:rPr lang="en-US" dirty="0" err="1"/>
              <a:t>effective.Treatment</a:t>
            </a:r>
            <a:r>
              <a:rPr lang="en-US" dirty="0"/>
              <a:t> with metronidazole or </a:t>
            </a:r>
            <a:r>
              <a:rPr lang="en-US" dirty="0" err="1"/>
              <a:t>tinidazole</a:t>
            </a:r>
            <a:r>
              <a:rPr lang="en-US" dirty="0"/>
              <a:t> is followed by a 10-day course of </a:t>
            </a:r>
            <a:r>
              <a:rPr lang="en-US" dirty="0" err="1"/>
              <a:t>diloxanide</a:t>
            </a:r>
            <a:r>
              <a:rPr lang="en-US" dirty="0"/>
              <a:t> furoate to destroy any amoebae in the gut</a:t>
            </a:r>
            <a:r>
              <a:rPr lang="en-US" dirty="0" smtClean="0"/>
              <a:t>.</a:t>
            </a:r>
          </a:p>
          <a:p>
            <a:r>
              <a:rPr lang="en-US" dirty="0" smtClean="0"/>
              <a:t>Diloxanide </a:t>
            </a:r>
            <a:r>
              <a:rPr lang="en-US" dirty="0"/>
              <a:t>furoate is also given as a 10-day course for chronic infections.</a:t>
            </a:r>
          </a:p>
        </p:txBody>
      </p:sp>
    </p:spTree>
    <p:extLst>
      <p:ext uri="{BB962C8B-B14F-4D97-AF65-F5344CB8AC3E}">
        <p14:creationId xmlns:p14="http://schemas.microsoft.com/office/powerpoint/2010/main" val="61087515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ctr">
              <a:buNone/>
            </a:pPr>
            <a:r>
              <a:rPr lang="en-US" b="1" dirty="0" smtClean="0"/>
              <a:t>   </a:t>
            </a:r>
            <a:r>
              <a:rPr lang="en-US" b="1" u="sng" dirty="0" smtClean="0">
                <a:solidFill>
                  <a:srgbClr val="00B0F0"/>
                </a:solidFill>
              </a:rPr>
              <a:t>Prevention</a:t>
            </a:r>
            <a:r>
              <a:rPr lang="en-US" b="1" u="sng" dirty="0">
                <a:solidFill>
                  <a:srgbClr val="00B0F0"/>
                </a:solidFill>
              </a:rPr>
              <a:t> </a:t>
            </a:r>
          </a:p>
          <a:p>
            <a:r>
              <a:rPr lang="en-US" dirty="0"/>
              <a:t>Successful control of amoebiasis depends on prevention of infection through adequate sanitation, safe food and water and good personal hygiene of the population.</a:t>
            </a:r>
          </a:p>
          <a:p>
            <a:endParaRPr lang="en-US" dirty="0"/>
          </a:p>
        </p:txBody>
      </p:sp>
    </p:spTree>
    <p:extLst>
      <p:ext uri="{BB962C8B-B14F-4D97-AF65-F5344CB8AC3E}">
        <p14:creationId xmlns:p14="http://schemas.microsoft.com/office/powerpoint/2010/main" val="19614700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rPr>
              <a:t>Liver cirrhosis</a:t>
            </a:r>
            <a:endParaRPr lang="en-US" b="1" u="sng" dirty="0">
              <a:solidFill>
                <a:srgbClr val="C00000"/>
              </a:solidFill>
            </a:endParaRPr>
          </a:p>
        </p:txBody>
      </p:sp>
      <p:sp>
        <p:nvSpPr>
          <p:cNvPr id="3" name="Content Placeholder 2"/>
          <p:cNvSpPr>
            <a:spLocks noGrp="1"/>
          </p:cNvSpPr>
          <p:nvPr>
            <p:ph idx="1"/>
          </p:nvPr>
        </p:nvSpPr>
        <p:spPr/>
        <p:txBody>
          <a:bodyPr/>
          <a:lstStyle/>
          <a:p>
            <a:r>
              <a:rPr lang="en-US" dirty="0" smtClean="0"/>
              <a:t>Cirrhosis is </a:t>
            </a:r>
            <a:r>
              <a:rPr lang="en-US" dirty="0"/>
              <a:t>a slowly progressing disease in which healthy liver tissue is replaced with scar tissue, eventually preventing the liver from functioning properly. The scar tissue blocks the flow of blood through the liver and slows the processing of nutrients, hormones, drugs, and naturally produced toxins. It also slows the production of proteins and other substances made by the liver.</a:t>
            </a:r>
          </a:p>
        </p:txBody>
      </p:sp>
    </p:spTree>
    <p:extLst>
      <p:ext uri="{BB962C8B-B14F-4D97-AF65-F5344CB8AC3E}">
        <p14:creationId xmlns:p14="http://schemas.microsoft.com/office/powerpoint/2010/main" val="40778530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0" name="Title 1"/>
          <p:cNvSpPr>
            <a:spLocks noGrp="1"/>
          </p:cNvSpPr>
          <p:nvPr>
            <p:ph type="title"/>
          </p:nvPr>
        </p:nvSpPr>
        <p:spPr/>
        <p:txBody>
          <a:bodyPr/>
          <a:lstStyle/>
          <a:p>
            <a:r>
              <a:rPr lang="en-US" b="1" dirty="0" smtClean="0"/>
              <a:t> LIVER CIRRHOSIS</a:t>
            </a:r>
            <a:endParaRPr lang="en-US" b="1" dirty="0"/>
          </a:p>
        </p:txBody>
      </p:sp>
      <p:sp>
        <p:nvSpPr>
          <p:cNvPr id="1049051" name="Content Placeholder 2"/>
          <p:cNvSpPr>
            <a:spLocks noGrp="1"/>
          </p:cNvSpPr>
          <p:nvPr>
            <p:ph idx="1"/>
          </p:nvPr>
        </p:nvSpPr>
        <p:spPr>
          <a:xfrm>
            <a:off x="336885" y="1058780"/>
            <a:ext cx="11855115" cy="5799221"/>
          </a:xfrm>
        </p:spPr>
        <p:txBody>
          <a:bodyPr>
            <a:noAutofit/>
          </a:bodyPr>
          <a:lstStyle/>
          <a:p>
            <a:r>
              <a:rPr lang="en-US" sz="3600" dirty="0" smtClean="0"/>
              <a:t>Damage  to the liver tissue and replacement of the normal tissue with scarred tissue. Scar tissue partially blocks the flow of blood through the liver and impairs the liver’s ability to: </a:t>
            </a:r>
          </a:p>
          <a:p>
            <a:r>
              <a:rPr lang="en-US" sz="3600" dirty="0" smtClean="0"/>
              <a:t>control infections</a:t>
            </a:r>
          </a:p>
          <a:p>
            <a:pPr lvl="0"/>
            <a:r>
              <a:rPr lang="en-US" sz="3600" dirty="0" smtClean="0"/>
              <a:t>remove bacteria and toxins from the blood</a:t>
            </a:r>
          </a:p>
          <a:p>
            <a:pPr lvl="0"/>
            <a:r>
              <a:rPr lang="en-US" sz="3600" dirty="0" smtClean="0"/>
              <a:t>process nutrients, hormones, and drugs</a:t>
            </a:r>
          </a:p>
          <a:p>
            <a:pPr lvl="0"/>
            <a:r>
              <a:rPr lang="en-US" sz="3600" dirty="0" smtClean="0"/>
              <a:t>make proteins that regulate blood clotting</a:t>
            </a:r>
          </a:p>
          <a:p>
            <a:pPr lvl="0"/>
            <a:r>
              <a:rPr lang="en-US" sz="3600" dirty="0" smtClean="0"/>
              <a:t>produce bile to help absorb fats and fat-soluble vitamins</a:t>
            </a:r>
          </a:p>
          <a:p>
            <a:endParaRPr lang="en-US" sz="3600" dirty="0"/>
          </a:p>
        </p:txBody>
      </p:sp>
    </p:spTree>
    <p:extLst>
      <p:ext uri="{BB962C8B-B14F-4D97-AF65-F5344CB8AC3E}">
        <p14:creationId xmlns:p14="http://schemas.microsoft.com/office/powerpoint/2010/main" val="348193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32" name="Picture 1" descr="Image result for normal and inflamed appendix"/>
          <p:cNvPicPr>
            <a:picLocks/>
          </p:cNvPicPr>
          <p:nvPr/>
        </p:nvPicPr>
        <p:blipFill>
          <a:blip r:embed="rId2" cstate="print"/>
          <a:srcRect/>
          <a:stretch>
            <a:fillRect/>
          </a:stretch>
        </p:blipFill>
        <p:spPr bwMode="auto">
          <a:xfrm>
            <a:off x="4812632" y="890338"/>
            <a:ext cx="7379369" cy="3946358"/>
          </a:xfrm>
          <a:prstGeom prst="rect">
            <a:avLst/>
          </a:prstGeom>
          <a:noFill/>
          <a:ln w="9525">
            <a:noFill/>
            <a:miter lim="800000"/>
            <a:headEnd/>
            <a:tailEnd/>
          </a:ln>
        </p:spPr>
      </p:pic>
      <p:pic>
        <p:nvPicPr>
          <p:cNvPr id="2097233" name="Picture 2" descr="Image result for appendix blocked lumen"/>
          <p:cNvPicPr>
            <a:picLocks/>
          </p:cNvPicPr>
          <p:nvPr/>
        </p:nvPicPr>
        <p:blipFill>
          <a:blip r:embed="rId3" cstate="print"/>
          <a:srcRect/>
          <a:stretch>
            <a:fillRect/>
          </a:stretch>
        </p:blipFill>
        <p:spPr bwMode="auto">
          <a:xfrm>
            <a:off x="336885" y="649705"/>
            <a:ext cx="4403557" cy="3874169"/>
          </a:xfrm>
          <a:prstGeom prst="rect">
            <a:avLst/>
          </a:prstGeom>
          <a:noFill/>
          <a:ln w="9525">
            <a:noFill/>
            <a:miter lim="800000"/>
            <a:headEnd/>
            <a:tailEnd/>
          </a:ln>
        </p:spPr>
      </p:pic>
      <p:sp>
        <p:nvSpPr>
          <p:cNvPr id="1049346" name="Rectangle 3"/>
          <p:cNvSpPr/>
          <p:nvPr/>
        </p:nvSpPr>
        <p:spPr>
          <a:xfrm>
            <a:off x="409077" y="3368842"/>
            <a:ext cx="1828798" cy="77002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err="1" smtClean="0">
                <a:solidFill>
                  <a:prstClr val="black"/>
                </a:solidFill>
              </a:rPr>
              <a:t>Fecalith</a:t>
            </a:r>
            <a:r>
              <a:rPr lang="en-US" sz="2400" b="1" dirty="0" smtClean="0">
                <a:solidFill>
                  <a:prstClr val="black"/>
                </a:solidFill>
              </a:rPr>
              <a:t> obstructing lumen</a:t>
            </a:r>
            <a:endParaRPr lang="en-US" sz="2400" b="1" dirty="0">
              <a:solidFill>
                <a:prstClr val="black"/>
              </a:solidFill>
            </a:endParaRPr>
          </a:p>
        </p:txBody>
      </p:sp>
      <p:sp>
        <p:nvSpPr>
          <p:cNvPr id="1049347" name="Rectangle 4"/>
          <p:cNvSpPr/>
          <p:nvPr/>
        </p:nvSpPr>
        <p:spPr>
          <a:xfrm>
            <a:off x="336884" y="4283242"/>
            <a:ext cx="3416969" cy="108284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solidFill>
                  <a:prstClr val="black"/>
                </a:solidFill>
              </a:rPr>
              <a:t>inflammation</a:t>
            </a:r>
            <a:endParaRPr lang="en-US" sz="3200" b="1" dirty="0">
              <a:solidFill>
                <a:prstClr val="black"/>
              </a:solidFill>
            </a:endParaRPr>
          </a:p>
        </p:txBody>
      </p:sp>
    </p:spTree>
    <p:extLst>
      <p:ext uri="{BB962C8B-B14F-4D97-AF65-F5344CB8AC3E}">
        <p14:creationId xmlns:p14="http://schemas.microsoft.com/office/powerpoint/2010/main" val="2256998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C00000"/>
                </a:solidFill>
              </a:rPr>
              <a:t>Causes of Cirrhosis </a:t>
            </a:r>
            <a:r>
              <a:rPr lang="en-US" b="1" u="sng" dirty="0">
                <a:solidFill>
                  <a:srgbClr val="C00000"/>
                </a:solidFill>
              </a:rPr>
              <a:t>of the </a:t>
            </a:r>
            <a:r>
              <a:rPr lang="en-US" b="1" u="sng" dirty="0" smtClean="0">
                <a:solidFill>
                  <a:srgbClr val="C00000"/>
                </a:solidFill>
              </a:rPr>
              <a:t>Liver</a:t>
            </a:r>
            <a:endParaRPr lang="en-US" u="sng" dirty="0">
              <a:solidFill>
                <a:srgbClr val="C00000"/>
              </a:solidFill>
            </a:endParaRPr>
          </a:p>
        </p:txBody>
      </p:sp>
      <p:sp>
        <p:nvSpPr>
          <p:cNvPr id="3" name="Content Placeholder 2"/>
          <p:cNvSpPr>
            <a:spLocks noGrp="1"/>
          </p:cNvSpPr>
          <p:nvPr>
            <p:ph idx="1"/>
          </p:nvPr>
        </p:nvSpPr>
        <p:spPr>
          <a:xfrm>
            <a:off x="1981200" y="1600200"/>
            <a:ext cx="8229600" cy="4953000"/>
          </a:xfrm>
        </p:spPr>
        <p:txBody>
          <a:bodyPr>
            <a:normAutofit fontScale="92500" lnSpcReduction="20000"/>
          </a:bodyPr>
          <a:lstStyle/>
          <a:p>
            <a:r>
              <a:rPr lang="en-US" dirty="0"/>
              <a:t>Fatty liver associated with obesity and </a:t>
            </a:r>
            <a:r>
              <a:rPr lang="en-US" dirty="0" smtClean="0"/>
              <a:t>diabetes</a:t>
            </a:r>
          </a:p>
          <a:p>
            <a:r>
              <a:rPr lang="en-US" dirty="0" smtClean="0"/>
              <a:t> </a:t>
            </a:r>
            <a:r>
              <a:rPr lang="en-US" dirty="0"/>
              <a:t>Chronic viral infections of the liver (hepatitis types B, C, and D; Hepatitis D is extremely rare</a:t>
            </a:r>
            <a:r>
              <a:rPr lang="en-US" dirty="0" smtClean="0"/>
              <a:t>)</a:t>
            </a:r>
          </a:p>
          <a:p>
            <a:r>
              <a:rPr lang="en-US" dirty="0" smtClean="0"/>
              <a:t> </a:t>
            </a:r>
            <a:r>
              <a:rPr lang="en-US" dirty="0"/>
              <a:t>Blockage of the bile duct</a:t>
            </a:r>
            <a:r>
              <a:rPr lang="en-US" dirty="0" smtClean="0"/>
              <a:t>,</a:t>
            </a:r>
          </a:p>
          <a:p>
            <a:r>
              <a:rPr lang="en-US" dirty="0"/>
              <a:t>Repeated bouts of heart </a:t>
            </a:r>
            <a:r>
              <a:rPr lang="en-US" dirty="0" smtClean="0"/>
              <a:t>failure with </a:t>
            </a:r>
            <a:r>
              <a:rPr lang="en-US" dirty="0"/>
              <a:t>fluid backing up into the liver Certain inherited diseases such as: </a:t>
            </a:r>
            <a:r>
              <a:rPr lang="en-US" b="1" dirty="0">
                <a:solidFill>
                  <a:srgbClr val="002060"/>
                </a:solidFill>
              </a:rPr>
              <a:t>Cystic fibrosis</a:t>
            </a:r>
          </a:p>
          <a:p>
            <a:r>
              <a:rPr lang="en-US" dirty="0"/>
              <a:t>Glycogen storage </a:t>
            </a:r>
            <a:r>
              <a:rPr lang="en-US" dirty="0" smtClean="0"/>
              <a:t>diseases</a:t>
            </a:r>
          </a:p>
          <a:p>
            <a:r>
              <a:rPr lang="en-US" dirty="0"/>
              <a:t>Diseases caused by abnormal liver function, such as </a:t>
            </a:r>
            <a:r>
              <a:rPr lang="en-US" b="1" dirty="0">
                <a:solidFill>
                  <a:srgbClr val="002060"/>
                </a:solidFill>
              </a:rPr>
              <a:t>hemochromatosis</a:t>
            </a:r>
            <a:r>
              <a:rPr lang="en-US" dirty="0"/>
              <a:t>, a condition in which excessive iron is absorbed and deposited into the liver and other </a:t>
            </a:r>
            <a:r>
              <a:rPr lang="en-US" dirty="0" smtClean="0"/>
              <a:t>organs</a:t>
            </a:r>
            <a:endParaRPr lang="en-US" dirty="0"/>
          </a:p>
          <a:p>
            <a:endParaRPr lang="en-US" dirty="0"/>
          </a:p>
        </p:txBody>
      </p:sp>
    </p:spTree>
    <p:extLst>
      <p:ext uri="{BB962C8B-B14F-4D97-AF65-F5344CB8AC3E}">
        <p14:creationId xmlns:p14="http://schemas.microsoft.com/office/powerpoint/2010/main" val="22093919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2" name="Title 1"/>
          <p:cNvSpPr>
            <a:spLocks noGrp="1"/>
          </p:cNvSpPr>
          <p:nvPr>
            <p:ph type="title"/>
          </p:nvPr>
        </p:nvSpPr>
        <p:spPr/>
        <p:txBody>
          <a:bodyPr/>
          <a:lstStyle/>
          <a:p>
            <a:r>
              <a:rPr lang="en-US" b="1" dirty="0" smtClean="0">
                <a:solidFill>
                  <a:schemeClr val="accent1"/>
                </a:solidFill>
              </a:rPr>
              <a:t>stages</a:t>
            </a:r>
            <a:endParaRPr lang="en-US" b="1" dirty="0">
              <a:solidFill>
                <a:schemeClr val="accent1"/>
              </a:solidFill>
            </a:endParaRPr>
          </a:p>
        </p:txBody>
      </p:sp>
      <p:sp>
        <p:nvSpPr>
          <p:cNvPr id="1049053" name="Content Placeholder 2"/>
          <p:cNvSpPr>
            <a:spLocks noGrp="1"/>
          </p:cNvSpPr>
          <p:nvPr>
            <p:ph idx="1"/>
          </p:nvPr>
        </p:nvSpPr>
        <p:spPr>
          <a:xfrm>
            <a:off x="649706" y="1395664"/>
            <a:ext cx="11542295" cy="4959897"/>
          </a:xfrm>
        </p:spPr>
        <p:txBody>
          <a:bodyPr>
            <a:noAutofit/>
          </a:bodyPr>
          <a:lstStyle/>
          <a:p>
            <a:pPr fontAlgn="base">
              <a:buNone/>
            </a:pPr>
            <a:r>
              <a:rPr lang="en-US" sz="3600" dirty="0" smtClean="0"/>
              <a:t>Stage 1</a:t>
            </a:r>
          </a:p>
          <a:p>
            <a:pPr fontAlgn="base"/>
            <a:r>
              <a:rPr lang="en-US" sz="3600" dirty="0" smtClean="0"/>
              <a:t>The first stage of cirrhosis is characterized by the presence of inflammation, characterized by swelling, an influx of inflammatory-promoting immune cells and some destruction of liver tissue. Additionally, there may also be the growth of abnormal connective tissue. These two factors, inflammation and abnormal connective tissue, are confined to the portal area of the liver.</a:t>
            </a:r>
          </a:p>
          <a:p>
            <a:endParaRPr lang="en-US" sz="3600" dirty="0"/>
          </a:p>
        </p:txBody>
      </p:sp>
    </p:spTree>
    <p:extLst>
      <p:ext uri="{BB962C8B-B14F-4D97-AF65-F5344CB8AC3E}">
        <p14:creationId xmlns:p14="http://schemas.microsoft.com/office/powerpoint/2010/main" val="41576867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4" name="Title 1"/>
          <p:cNvSpPr>
            <a:spLocks noGrp="1"/>
          </p:cNvSpPr>
          <p:nvPr>
            <p:ph type="title"/>
          </p:nvPr>
        </p:nvSpPr>
        <p:spPr/>
        <p:txBody>
          <a:bodyPr/>
          <a:lstStyle/>
          <a:p>
            <a:r>
              <a:rPr lang="en-US" dirty="0" smtClean="0"/>
              <a:t>Stage 2</a:t>
            </a:r>
            <a:endParaRPr lang="en-US" dirty="0"/>
          </a:p>
        </p:txBody>
      </p:sp>
      <p:sp>
        <p:nvSpPr>
          <p:cNvPr id="1049055" name="Content Placeholder 2"/>
          <p:cNvSpPr>
            <a:spLocks noGrp="1"/>
          </p:cNvSpPr>
          <p:nvPr>
            <p:ph idx="1"/>
          </p:nvPr>
        </p:nvSpPr>
        <p:spPr>
          <a:xfrm>
            <a:off x="553453" y="1371600"/>
            <a:ext cx="11028948" cy="5486400"/>
          </a:xfrm>
        </p:spPr>
        <p:txBody>
          <a:bodyPr>
            <a:normAutofit/>
          </a:bodyPr>
          <a:lstStyle/>
          <a:p>
            <a:r>
              <a:rPr lang="en-US" sz="3600" dirty="0" smtClean="0"/>
              <a:t>Also characterized by inflammation, but fibrosis is also beginning to occur. Fibrosis is the replacement of normal liver tissue with scar tissue. </a:t>
            </a:r>
          </a:p>
          <a:p>
            <a:r>
              <a:rPr lang="en-US" sz="3600" dirty="0" smtClean="0"/>
              <a:t>No symptoms because the remaining normal liver tissue is able to compensate.</a:t>
            </a:r>
          </a:p>
          <a:p>
            <a:r>
              <a:rPr lang="en-US" sz="3600" dirty="0" smtClean="0"/>
              <a:t> However, scar tissue will not become normal functioning liver tissue, meaning this transformation is permanent.</a:t>
            </a:r>
            <a:endParaRPr lang="en-US" sz="3600" dirty="0"/>
          </a:p>
        </p:txBody>
      </p:sp>
    </p:spTree>
    <p:extLst>
      <p:ext uri="{BB962C8B-B14F-4D97-AF65-F5344CB8AC3E}">
        <p14:creationId xmlns:p14="http://schemas.microsoft.com/office/powerpoint/2010/main" val="16219710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6" name="Title 1"/>
          <p:cNvSpPr>
            <a:spLocks noGrp="1"/>
          </p:cNvSpPr>
          <p:nvPr>
            <p:ph type="title"/>
          </p:nvPr>
        </p:nvSpPr>
        <p:spPr/>
        <p:txBody>
          <a:bodyPr/>
          <a:lstStyle/>
          <a:p>
            <a:r>
              <a:rPr lang="en-US" dirty="0" smtClean="0"/>
              <a:t>Stage 3</a:t>
            </a:r>
            <a:endParaRPr lang="en-US" dirty="0"/>
          </a:p>
        </p:txBody>
      </p:sp>
      <p:sp>
        <p:nvSpPr>
          <p:cNvPr id="1049057" name="Content Placeholder 2"/>
          <p:cNvSpPr>
            <a:spLocks noGrp="1"/>
          </p:cNvSpPr>
          <p:nvPr>
            <p:ph idx="1"/>
          </p:nvPr>
        </p:nvSpPr>
        <p:spPr>
          <a:xfrm>
            <a:off x="673767" y="1227222"/>
            <a:ext cx="11518233" cy="5128339"/>
          </a:xfrm>
        </p:spPr>
        <p:txBody>
          <a:bodyPr>
            <a:noAutofit/>
          </a:bodyPr>
          <a:lstStyle/>
          <a:p>
            <a:r>
              <a:rPr lang="en-US" sz="4000" dirty="0" smtClean="0"/>
              <a:t>Damage is more severe.</a:t>
            </a:r>
          </a:p>
          <a:p>
            <a:r>
              <a:rPr lang="en-US" sz="4000" dirty="0" smtClean="0"/>
              <a:t> Fibrosis forms “bridges,” and is called bridging fibrosis. These bridges develop abnormal connections between the hepatic artery, vein and other vessels that cause abnormal blood flow and Hepatic portal hypertension.</a:t>
            </a:r>
            <a:endParaRPr lang="en-US" sz="4000" dirty="0"/>
          </a:p>
        </p:txBody>
      </p:sp>
    </p:spTree>
    <p:extLst>
      <p:ext uri="{BB962C8B-B14F-4D97-AF65-F5344CB8AC3E}">
        <p14:creationId xmlns:p14="http://schemas.microsoft.com/office/powerpoint/2010/main" val="12917361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8" name="Title 1"/>
          <p:cNvSpPr>
            <a:spLocks noGrp="1"/>
          </p:cNvSpPr>
          <p:nvPr>
            <p:ph type="title"/>
          </p:nvPr>
        </p:nvSpPr>
        <p:spPr/>
        <p:txBody>
          <a:bodyPr/>
          <a:lstStyle/>
          <a:p>
            <a:r>
              <a:rPr lang="en-US" dirty="0" smtClean="0"/>
              <a:t>Stage 4 (End Stage Liver Disease) </a:t>
            </a:r>
            <a:endParaRPr lang="en-US" dirty="0"/>
          </a:p>
        </p:txBody>
      </p:sp>
      <p:sp>
        <p:nvSpPr>
          <p:cNvPr id="1049059" name="Content Placeholder 2"/>
          <p:cNvSpPr>
            <a:spLocks noGrp="1"/>
          </p:cNvSpPr>
          <p:nvPr>
            <p:ph idx="1"/>
          </p:nvPr>
        </p:nvSpPr>
        <p:spPr>
          <a:xfrm>
            <a:off x="745958" y="1419726"/>
            <a:ext cx="10836443" cy="4935834"/>
          </a:xfrm>
        </p:spPr>
        <p:txBody>
          <a:bodyPr>
            <a:normAutofit/>
          </a:bodyPr>
          <a:lstStyle/>
          <a:p>
            <a:r>
              <a:rPr lang="en-US" sz="4000" dirty="0" smtClean="0"/>
              <a:t>Gross liver malfunction</a:t>
            </a:r>
          </a:p>
          <a:p>
            <a:r>
              <a:rPr lang="en-US" sz="4000" dirty="0" smtClean="0"/>
              <a:t>Many symptoms, including bleeding in the digestive tract, jaundice -- yellow coloring of the eyes and skin, mental effects such as confusion, unusual sleepiness and slurring of speech, build-up of fluid in the body -- edema; and intense and unexplained skin itching.</a:t>
            </a:r>
            <a:endParaRPr lang="en-US" sz="4000" dirty="0"/>
          </a:p>
        </p:txBody>
      </p:sp>
    </p:spTree>
    <p:extLst>
      <p:ext uri="{BB962C8B-B14F-4D97-AF65-F5344CB8AC3E}">
        <p14:creationId xmlns:p14="http://schemas.microsoft.com/office/powerpoint/2010/main" val="41749352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0" name="Title 1"/>
          <p:cNvSpPr>
            <a:spLocks noGrp="1"/>
          </p:cNvSpPr>
          <p:nvPr>
            <p:ph type="title"/>
          </p:nvPr>
        </p:nvSpPr>
        <p:spPr>
          <a:xfrm>
            <a:off x="770022" y="385011"/>
            <a:ext cx="11069052" cy="1209895"/>
          </a:xfrm>
        </p:spPr>
        <p:txBody>
          <a:bodyPr>
            <a:normAutofit fontScale="90000"/>
          </a:bodyPr>
          <a:lstStyle/>
          <a:p>
            <a:r>
              <a:rPr lang="en-US" b="1" dirty="0" smtClean="0"/>
              <a:t>Types of Cirrhosis(Also etiologic factors)</a:t>
            </a:r>
            <a:r>
              <a:rPr lang="en-US" dirty="0" smtClean="0"/>
              <a:t/>
            </a:r>
            <a:br>
              <a:rPr lang="en-US" dirty="0" smtClean="0"/>
            </a:br>
            <a:endParaRPr lang="en-US" dirty="0"/>
          </a:p>
        </p:txBody>
      </p:sp>
      <p:sp>
        <p:nvSpPr>
          <p:cNvPr id="1049061" name="Content Placeholder 2"/>
          <p:cNvSpPr>
            <a:spLocks noGrp="1"/>
          </p:cNvSpPr>
          <p:nvPr>
            <p:ph idx="1"/>
          </p:nvPr>
        </p:nvSpPr>
        <p:spPr>
          <a:xfrm>
            <a:off x="770024" y="1756613"/>
            <a:ext cx="11421979" cy="4598949"/>
          </a:xfrm>
        </p:spPr>
        <p:txBody>
          <a:bodyPr>
            <a:normAutofit/>
          </a:bodyPr>
          <a:lstStyle/>
          <a:p>
            <a:r>
              <a:rPr lang="en-US" sz="3600" b="1" dirty="0" smtClean="0"/>
              <a:t>Alcoholic- </a:t>
            </a:r>
            <a:r>
              <a:rPr lang="en-US" sz="3600" dirty="0" smtClean="0"/>
              <a:t>involves the production of high levels of metabolites.</a:t>
            </a:r>
          </a:p>
          <a:p>
            <a:r>
              <a:rPr lang="en-US" sz="3600" b="1" dirty="0" smtClean="0"/>
              <a:t>Post-necrotic</a:t>
            </a:r>
            <a:r>
              <a:rPr lang="en-US" sz="3600" dirty="0" smtClean="0">
                <a:solidFill>
                  <a:schemeClr val="accent2">
                    <a:lumMod val="60000"/>
                    <a:lumOff val="40000"/>
                  </a:schemeClr>
                </a:solidFill>
              </a:rPr>
              <a:t>-</a:t>
            </a:r>
            <a:r>
              <a:rPr lang="en-US" sz="3600" dirty="0" smtClean="0"/>
              <a:t> severe necrosis linked to viral or toxic damage most commonly as a </a:t>
            </a:r>
            <a:r>
              <a:rPr lang="en-US" sz="3600" b="1" dirty="0" smtClean="0"/>
              <a:t>result of hepatitis B or C.</a:t>
            </a:r>
            <a:endParaRPr lang="en-US" sz="3600" dirty="0" smtClean="0"/>
          </a:p>
          <a:p>
            <a:r>
              <a:rPr lang="en-US" sz="3600" b="1" dirty="0" err="1" smtClean="0"/>
              <a:t>Biliary</a:t>
            </a:r>
            <a:r>
              <a:rPr lang="en-US" sz="3600" b="1" dirty="0" smtClean="0"/>
              <a:t> Cirrhosis- </a:t>
            </a:r>
            <a:r>
              <a:rPr lang="en-US" sz="3600" dirty="0" smtClean="0"/>
              <a:t>Chronic autoimmune destruction of the inter-hepatic bile ducts.</a:t>
            </a:r>
          </a:p>
          <a:p>
            <a:endParaRPr lang="en-US" sz="3600" dirty="0"/>
          </a:p>
        </p:txBody>
      </p:sp>
    </p:spTree>
    <p:extLst>
      <p:ext uri="{BB962C8B-B14F-4D97-AF65-F5344CB8AC3E}">
        <p14:creationId xmlns:p14="http://schemas.microsoft.com/office/powerpoint/2010/main" val="286775878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2" name="Title 1"/>
          <p:cNvSpPr>
            <a:spLocks noGrp="1"/>
          </p:cNvSpPr>
          <p:nvPr>
            <p:ph type="title"/>
          </p:nvPr>
        </p:nvSpPr>
        <p:spPr/>
        <p:txBody>
          <a:bodyPr/>
          <a:lstStyle/>
          <a:p>
            <a:r>
              <a:rPr lang="en-US" dirty="0" smtClean="0"/>
              <a:t>Pathology</a:t>
            </a:r>
            <a:endParaRPr lang="en-US" dirty="0"/>
          </a:p>
        </p:txBody>
      </p:sp>
      <p:sp>
        <p:nvSpPr>
          <p:cNvPr id="1049063" name="Content Placeholder 2"/>
          <p:cNvSpPr>
            <a:spLocks noGrp="1"/>
          </p:cNvSpPr>
          <p:nvPr>
            <p:ph idx="1"/>
          </p:nvPr>
        </p:nvSpPr>
        <p:spPr>
          <a:xfrm>
            <a:off x="457203" y="1203158"/>
            <a:ext cx="11734800" cy="5654842"/>
          </a:xfrm>
        </p:spPr>
        <p:txBody>
          <a:bodyPr>
            <a:noAutofit/>
          </a:bodyPr>
          <a:lstStyle/>
          <a:p>
            <a:r>
              <a:rPr lang="en-US" sz="3600" dirty="0" smtClean="0"/>
              <a:t>Liver cirrhosis is defined by two principal factors: </a:t>
            </a:r>
            <a:r>
              <a:rPr lang="en-US" sz="3600" b="1" dirty="0" smtClean="0"/>
              <a:t>Portal Hypertension and Hepatic Dysfunction</a:t>
            </a:r>
            <a:r>
              <a:rPr lang="en-US" sz="3600" dirty="0" smtClean="0"/>
              <a:t>. Portal hypertension is the result of restricted flow of blood through the liver to the hepatic veins and then to the inferior vena cava. </a:t>
            </a:r>
          </a:p>
          <a:p>
            <a:r>
              <a:rPr lang="en-US" sz="3600" dirty="0" smtClean="0"/>
              <a:t>The resulting portal congestion increases portal pressures and decreases blood flow to the liver. With reduced blood flowing to the cirrhotic liver, the </a:t>
            </a:r>
            <a:r>
              <a:rPr lang="en-US" sz="3600" dirty="0" err="1" smtClean="0"/>
              <a:t>hepatocytes</a:t>
            </a:r>
            <a:r>
              <a:rPr lang="en-US" sz="3600" dirty="0" smtClean="0"/>
              <a:t> have minimal access to blood, severely hampering their capacity to detoxify harmful chemicals. </a:t>
            </a:r>
            <a:endParaRPr lang="en-US" sz="3600" dirty="0"/>
          </a:p>
        </p:txBody>
      </p:sp>
    </p:spTree>
    <p:extLst>
      <p:ext uri="{BB962C8B-B14F-4D97-AF65-F5344CB8AC3E}">
        <p14:creationId xmlns:p14="http://schemas.microsoft.com/office/powerpoint/2010/main" val="22818099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4" name="Content Placeholder 2"/>
          <p:cNvSpPr>
            <a:spLocks noGrp="1"/>
          </p:cNvSpPr>
          <p:nvPr>
            <p:ph idx="4294967295"/>
          </p:nvPr>
        </p:nvSpPr>
        <p:spPr>
          <a:xfrm>
            <a:off x="504825" y="433388"/>
            <a:ext cx="11687175" cy="6424612"/>
          </a:xfrm>
        </p:spPr>
        <p:txBody>
          <a:bodyPr>
            <a:noAutofit/>
          </a:bodyPr>
          <a:lstStyle/>
          <a:p>
            <a:r>
              <a:rPr lang="en-US" sz="3600" dirty="0" smtClean="0"/>
              <a:t>As a result, toxins become more concentrated in the blood producing damaging effects particularly the production of ammonia (from amino acid breakdown). Instead of being excreted, ammonia stays in the blood causing </a:t>
            </a:r>
            <a:r>
              <a:rPr lang="en-US" sz="3600" b="1" dirty="0" smtClean="0"/>
              <a:t>hepatic encephalopathy </a:t>
            </a:r>
            <a:r>
              <a:rPr lang="en-US" sz="3600" dirty="0" smtClean="0"/>
              <a:t>and a noticeable </a:t>
            </a:r>
            <a:r>
              <a:rPr lang="en-US" sz="3600" b="1" dirty="0" smtClean="0"/>
              <a:t>foul breath</a:t>
            </a:r>
            <a:r>
              <a:rPr lang="en-US" sz="3600" dirty="0" smtClean="0"/>
              <a:t>. Furthermore, the </a:t>
            </a:r>
            <a:r>
              <a:rPr lang="en-US" sz="3600" dirty="0" err="1" smtClean="0"/>
              <a:t>hepatocytes</a:t>
            </a:r>
            <a:r>
              <a:rPr lang="en-US" sz="3600" dirty="0" smtClean="0"/>
              <a:t> continue to die leading to a progressive deterioration of the liver’s regulatory capabilities resulting in </a:t>
            </a:r>
            <a:r>
              <a:rPr lang="en-US" sz="3600" b="1" dirty="0" err="1" smtClean="0"/>
              <a:t>hypocoagulation</a:t>
            </a:r>
            <a:r>
              <a:rPr lang="en-US" sz="3600" b="1" dirty="0" smtClean="0"/>
              <a:t> </a:t>
            </a:r>
            <a:r>
              <a:rPr lang="en-US" sz="3600" dirty="0" smtClean="0"/>
              <a:t>and </a:t>
            </a:r>
            <a:r>
              <a:rPr lang="en-US" sz="3600" b="1" dirty="0" err="1" smtClean="0"/>
              <a:t>hypoalbuminemia</a:t>
            </a:r>
            <a:r>
              <a:rPr lang="en-US" sz="3600" dirty="0" smtClean="0"/>
              <a:t>. </a:t>
            </a:r>
            <a:endParaRPr lang="en-US" sz="3600" dirty="0"/>
          </a:p>
        </p:txBody>
      </p:sp>
    </p:spTree>
    <p:extLst>
      <p:ext uri="{BB962C8B-B14F-4D97-AF65-F5344CB8AC3E}">
        <p14:creationId xmlns:p14="http://schemas.microsoft.com/office/powerpoint/2010/main" val="211766552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5" name="Content Placeholder 2"/>
          <p:cNvSpPr>
            <a:spLocks noGrp="1"/>
          </p:cNvSpPr>
          <p:nvPr>
            <p:ph idx="4294967295"/>
          </p:nvPr>
        </p:nvSpPr>
        <p:spPr>
          <a:xfrm>
            <a:off x="360363" y="385763"/>
            <a:ext cx="11831637" cy="6472237"/>
          </a:xfrm>
        </p:spPr>
        <p:txBody>
          <a:bodyPr>
            <a:noAutofit/>
          </a:bodyPr>
          <a:lstStyle/>
          <a:p>
            <a:r>
              <a:rPr lang="en-US" sz="4000" dirty="0" smtClean="0"/>
              <a:t>Congestion in the hepatic portal system causes blood to be diverted to the collateral vessels forcing them to accommodate larger volumes. This engorgement causes: a) the veins to bulge producing easily </a:t>
            </a:r>
            <a:r>
              <a:rPr lang="en-US" sz="4000" b="1" dirty="0" smtClean="0"/>
              <a:t>visible hemorrhoids</a:t>
            </a:r>
            <a:r>
              <a:rPr lang="en-US" sz="4000" dirty="0" smtClean="0"/>
              <a:t>. </a:t>
            </a:r>
          </a:p>
          <a:p>
            <a:r>
              <a:rPr lang="en-US" sz="4000" dirty="0" smtClean="0"/>
              <a:t>b) dilation of the thin-walled esophagus causing esophageal </a:t>
            </a:r>
            <a:r>
              <a:rPr lang="en-US" sz="4000" dirty="0" err="1" smtClean="0"/>
              <a:t>varices</a:t>
            </a:r>
            <a:r>
              <a:rPr lang="en-US" sz="4000" dirty="0" smtClean="0"/>
              <a:t> which are subjected to trauma as food is swallowed and can rupture.</a:t>
            </a:r>
          </a:p>
          <a:p>
            <a:r>
              <a:rPr lang="en-US" sz="4000" dirty="0" smtClean="0"/>
              <a:t> With </a:t>
            </a:r>
            <a:r>
              <a:rPr lang="en-US" sz="4000" b="1" dirty="0" smtClean="0"/>
              <a:t>prolonged bleeding time</a:t>
            </a:r>
            <a:r>
              <a:rPr lang="en-US" sz="4000" dirty="0" smtClean="0"/>
              <a:t>, esophageal </a:t>
            </a:r>
            <a:r>
              <a:rPr lang="en-US" sz="4000" dirty="0" err="1" smtClean="0"/>
              <a:t>varices</a:t>
            </a:r>
            <a:r>
              <a:rPr lang="en-US" sz="4000" dirty="0" smtClean="0"/>
              <a:t> is a very serious complication of liver cirrhosis.</a:t>
            </a:r>
            <a:endParaRPr lang="en-US" sz="4000" dirty="0"/>
          </a:p>
        </p:txBody>
      </p:sp>
    </p:spTree>
    <p:extLst>
      <p:ext uri="{BB962C8B-B14F-4D97-AF65-F5344CB8AC3E}">
        <p14:creationId xmlns:p14="http://schemas.microsoft.com/office/powerpoint/2010/main" val="14139489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6" name="Content Placeholder 2"/>
          <p:cNvSpPr>
            <a:spLocks noGrp="1"/>
          </p:cNvSpPr>
          <p:nvPr>
            <p:ph idx="4294967295"/>
          </p:nvPr>
        </p:nvSpPr>
        <p:spPr>
          <a:xfrm>
            <a:off x="481013" y="504825"/>
            <a:ext cx="11710987" cy="5851525"/>
          </a:xfrm>
        </p:spPr>
        <p:txBody>
          <a:bodyPr>
            <a:noAutofit/>
          </a:bodyPr>
          <a:lstStyle/>
          <a:p>
            <a:r>
              <a:rPr lang="en-US" sz="4000" dirty="0" smtClean="0"/>
              <a:t>Portal hypertension in liver cirrhosis also causes </a:t>
            </a:r>
            <a:r>
              <a:rPr lang="en-US" sz="4000" dirty="0" err="1" smtClean="0"/>
              <a:t>ascites</a:t>
            </a:r>
            <a:r>
              <a:rPr lang="en-US" sz="4000" dirty="0" smtClean="0"/>
              <a:t> (accumulation of fluid in the peritoneal cavity) and </a:t>
            </a:r>
            <a:r>
              <a:rPr lang="en-US" sz="4000" dirty="0" err="1" smtClean="0"/>
              <a:t>splenomegaly</a:t>
            </a:r>
            <a:r>
              <a:rPr lang="en-US" sz="4000" dirty="0" smtClean="0"/>
              <a:t>. </a:t>
            </a:r>
          </a:p>
          <a:p>
            <a:r>
              <a:rPr lang="en-US" sz="4000" b="1" dirty="0" err="1" smtClean="0"/>
              <a:t>Ascites</a:t>
            </a:r>
            <a:r>
              <a:rPr lang="en-US" sz="4000" b="1" dirty="0" smtClean="0"/>
              <a:t> </a:t>
            </a:r>
            <a:r>
              <a:rPr lang="en-US" sz="4000" dirty="0" smtClean="0"/>
              <a:t>is caused by hampered albumin production, the osmotic pressure decreases reducing the return of fluid to the blood from the tissues. It results in a significant and pronounced abdominal distention, compressing the abdomen and compromising breathing.</a:t>
            </a:r>
            <a:endParaRPr lang="en-US" sz="4000" dirty="0"/>
          </a:p>
        </p:txBody>
      </p:sp>
    </p:spTree>
    <p:extLst>
      <p:ext uri="{BB962C8B-B14F-4D97-AF65-F5344CB8AC3E}">
        <p14:creationId xmlns:p14="http://schemas.microsoft.com/office/powerpoint/2010/main" val="116007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981200" y="0"/>
            <a:ext cx="8229600" cy="533400"/>
          </a:xfrm>
        </p:spPr>
        <p:txBody>
          <a:bodyPr>
            <a:normAutofit fontScale="90000"/>
          </a:bodyPr>
          <a:lstStyle/>
          <a:p>
            <a:pPr eaLnBrk="1" hangingPunct="1"/>
            <a:r>
              <a:rPr lang="en-US" sz="3200"/>
              <a:t>CLINICAL FEATURES</a:t>
            </a:r>
          </a:p>
        </p:txBody>
      </p:sp>
      <p:sp>
        <p:nvSpPr>
          <p:cNvPr id="35843" name="Content Placeholder 2"/>
          <p:cNvSpPr>
            <a:spLocks noGrp="1"/>
          </p:cNvSpPr>
          <p:nvPr>
            <p:ph idx="1"/>
          </p:nvPr>
        </p:nvSpPr>
        <p:spPr>
          <a:xfrm>
            <a:off x="1981200" y="533400"/>
            <a:ext cx="8229600" cy="5867400"/>
          </a:xfrm>
        </p:spPr>
        <p:txBody>
          <a:bodyPr/>
          <a:lstStyle/>
          <a:p>
            <a:pPr marL="457200" indent="-457200" eaLnBrk="1" hangingPunct="1">
              <a:buFont typeface="Calibri" panose="020F0502020204030204" pitchFamily="34" charset="0"/>
              <a:buAutoNum type="arabicPeriod"/>
            </a:pPr>
            <a:r>
              <a:rPr lang="en-US" smtClean="0"/>
              <a:t> abdominal pain initially in the centre of the abdomen (epigastrium or periumbilical), becoming localized to the right iliac fossa in the first few hours</a:t>
            </a:r>
          </a:p>
          <a:p>
            <a:pPr marL="457200" indent="-457200" eaLnBrk="1" hangingPunct="1">
              <a:buFont typeface="Calibri" panose="020F0502020204030204" pitchFamily="34" charset="0"/>
              <a:buAutoNum type="arabicPeriod"/>
            </a:pPr>
            <a:r>
              <a:rPr lang="en-US" smtClean="0"/>
              <a:t>Nausea, vomiting, anorexia and occasional diarrhoea can occur</a:t>
            </a:r>
          </a:p>
          <a:p>
            <a:pPr marL="457200" indent="-457200" eaLnBrk="1" hangingPunct="1">
              <a:buFont typeface="Calibri" panose="020F0502020204030204" pitchFamily="34" charset="0"/>
              <a:buAutoNum type="arabicPeriod"/>
            </a:pPr>
            <a:r>
              <a:rPr lang="en-US" smtClean="0"/>
              <a:t>tenderness in the right iliac fossa/right lower quadrant, with guarding due to the localized peritonitis. There may be a tender mass in the right iliac fossa.</a:t>
            </a:r>
          </a:p>
          <a:p>
            <a:pPr marL="457200" indent="-457200" eaLnBrk="1" hangingPunct="1">
              <a:buFont typeface="Calibri" panose="020F0502020204030204" pitchFamily="34" charset="0"/>
              <a:buAutoNum type="arabicPeriod"/>
            </a:pPr>
            <a:r>
              <a:rPr lang="en-US" smtClean="0"/>
              <a:t>white cell count may be raised.</a:t>
            </a:r>
          </a:p>
        </p:txBody>
      </p:sp>
    </p:spTree>
    <p:extLst>
      <p:ext uri="{BB962C8B-B14F-4D97-AF65-F5344CB8AC3E}">
        <p14:creationId xmlns:p14="http://schemas.microsoft.com/office/powerpoint/2010/main" val="5330536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7" name="Content Placeholder 2"/>
          <p:cNvSpPr>
            <a:spLocks noGrp="1"/>
          </p:cNvSpPr>
          <p:nvPr>
            <p:ph idx="4294967295"/>
          </p:nvPr>
        </p:nvSpPr>
        <p:spPr>
          <a:xfrm>
            <a:off x="1169988" y="842963"/>
            <a:ext cx="11022012" cy="5513387"/>
          </a:xfrm>
        </p:spPr>
        <p:txBody>
          <a:bodyPr>
            <a:normAutofit/>
          </a:bodyPr>
          <a:lstStyle/>
          <a:p>
            <a:r>
              <a:rPr lang="en-US" sz="4000" b="1" dirty="0" err="1" smtClean="0"/>
              <a:t>Splenomegaly</a:t>
            </a:r>
            <a:r>
              <a:rPr lang="en-US" sz="4000" dirty="0" smtClean="0">
                <a:solidFill>
                  <a:schemeClr val="accent1"/>
                </a:solidFill>
              </a:rPr>
              <a:t> </a:t>
            </a:r>
            <a:r>
              <a:rPr lang="en-US" sz="4000" dirty="0" smtClean="0"/>
              <a:t>is the enlargement of the spleen as a result of the inability of the veins that drain the spleen to empty into a congested portal system.</a:t>
            </a:r>
          </a:p>
          <a:p>
            <a:r>
              <a:rPr lang="en-US" sz="4000" dirty="0" smtClean="0"/>
              <a:t> The enlarged spleen increasingly takes up and hold formed elements of the blood causing </a:t>
            </a:r>
            <a:r>
              <a:rPr lang="en-US" sz="4000" b="1" dirty="0" smtClean="0"/>
              <a:t>thrombocytopenia</a:t>
            </a:r>
            <a:r>
              <a:rPr lang="en-US" sz="4000" dirty="0" smtClean="0"/>
              <a:t> and </a:t>
            </a:r>
            <a:r>
              <a:rPr lang="en-US" sz="4000" b="1" dirty="0" smtClean="0"/>
              <a:t>anemia.</a:t>
            </a:r>
            <a:endParaRPr lang="en-US" sz="4000" dirty="0"/>
          </a:p>
        </p:txBody>
      </p:sp>
    </p:spTree>
    <p:extLst>
      <p:ext uri="{BB962C8B-B14F-4D97-AF65-F5344CB8AC3E}">
        <p14:creationId xmlns:p14="http://schemas.microsoft.com/office/powerpoint/2010/main" val="42548486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9" name="Picture 1" descr="Image result for ascites"/>
          <p:cNvPicPr>
            <a:picLocks/>
          </p:cNvPicPr>
          <p:nvPr/>
        </p:nvPicPr>
        <p:blipFill>
          <a:blip r:embed="rId2" cstate="print"/>
          <a:srcRect/>
          <a:stretch>
            <a:fillRect/>
          </a:stretch>
        </p:blipFill>
        <p:spPr bwMode="auto">
          <a:xfrm>
            <a:off x="2093495" y="-673767"/>
            <a:ext cx="7531769" cy="7892714"/>
          </a:xfrm>
          <a:prstGeom prst="rect">
            <a:avLst/>
          </a:prstGeom>
          <a:noFill/>
          <a:ln w="9525">
            <a:noFill/>
            <a:miter lim="800000"/>
            <a:headEnd/>
            <a:tailEnd/>
          </a:ln>
        </p:spPr>
      </p:pic>
    </p:spTree>
    <p:extLst>
      <p:ext uri="{BB962C8B-B14F-4D97-AF65-F5344CB8AC3E}">
        <p14:creationId xmlns:p14="http://schemas.microsoft.com/office/powerpoint/2010/main" val="89042323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0" name="Picture 1" descr="Image result for cirrhotic liver and a normal liver"/>
          <p:cNvPicPr>
            <a:picLocks/>
          </p:cNvPicPr>
          <p:nvPr/>
        </p:nvPicPr>
        <p:blipFill>
          <a:blip r:embed="rId2" cstate="print"/>
          <a:srcRect/>
          <a:stretch>
            <a:fillRect/>
          </a:stretch>
        </p:blipFill>
        <p:spPr bwMode="auto">
          <a:xfrm>
            <a:off x="842212" y="553454"/>
            <a:ext cx="10058400" cy="6304546"/>
          </a:xfrm>
          <a:prstGeom prst="rect">
            <a:avLst/>
          </a:prstGeom>
          <a:noFill/>
          <a:ln w="9525">
            <a:noFill/>
            <a:miter lim="800000"/>
            <a:headEnd/>
            <a:tailEnd/>
          </a:ln>
        </p:spPr>
      </p:pic>
    </p:spTree>
    <p:extLst>
      <p:ext uri="{BB962C8B-B14F-4D97-AF65-F5344CB8AC3E}">
        <p14:creationId xmlns:p14="http://schemas.microsoft.com/office/powerpoint/2010/main" val="178755746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1" name="Picture 1" descr="Image result for cirrhotic liver and a normal liver"/>
          <p:cNvPicPr>
            <a:picLocks/>
          </p:cNvPicPr>
          <p:nvPr/>
        </p:nvPicPr>
        <p:blipFill>
          <a:blip r:embed="rId2" cstate="print"/>
          <a:srcRect/>
          <a:stretch>
            <a:fillRect/>
          </a:stretch>
        </p:blipFill>
        <p:spPr bwMode="auto">
          <a:xfrm>
            <a:off x="1227221" y="457200"/>
            <a:ext cx="9721515" cy="6015790"/>
          </a:xfrm>
          <a:prstGeom prst="rect">
            <a:avLst/>
          </a:prstGeom>
          <a:noFill/>
          <a:ln w="9525">
            <a:noFill/>
            <a:miter lim="800000"/>
            <a:headEnd/>
            <a:tailEnd/>
          </a:ln>
        </p:spPr>
      </p:pic>
    </p:spTree>
    <p:extLst>
      <p:ext uri="{BB962C8B-B14F-4D97-AF65-F5344CB8AC3E}">
        <p14:creationId xmlns:p14="http://schemas.microsoft.com/office/powerpoint/2010/main" val="2613690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2" name="Picture 1" descr="Image result for ascites"/>
          <p:cNvPicPr>
            <a:picLocks/>
          </p:cNvPicPr>
          <p:nvPr/>
        </p:nvPicPr>
        <p:blipFill>
          <a:blip r:embed="rId2" cstate="print"/>
          <a:srcRect/>
          <a:stretch>
            <a:fillRect/>
          </a:stretch>
        </p:blipFill>
        <p:spPr bwMode="auto">
          <a:xfrm>
            <a:off x="2622885" y="794085"/>
            <a:ext cx="8301790" cy="5751095"/>
          </a:xfrm>
          <a:prstGeom prst="rect">
            <a:avLst/>
          </a:prstGeom>
          <a:noFill/>
          <a:ln w="9525">
            <a:noFill/>
            <a:miter lim="800000"/>
            <a:headEnd/>
            <a:tailEnd/>
          </a:ln>
        </p:spPr>
      </p:pic>
      <p:sp>
        <p:nvSpPr>
          <p:cNvPr id="1049068" name="Title 2"/>
          <p:cNvSpPr>
            <a:spLocks noGrp="1"/>
          </p:cNvSpPr>
          <p:nvPr>
            <p:ph type="title" idx="4294967295"/>
          </p:nvPr>
        </p:nvSpPr>
        <p:spPr>
          <a:xfrm>
            <a:off x="698500" y="512763"/>
            <a:ext cx="11493500" cy="914400"/>
          </a:xfrm>
        </p:spPr>
        <p:txBody>
          <a:bodyPr/>
          <a:lstStyle/>
          <a:p>
            <a:r>
              <a:rPr lang="en-US" dirty="0" err="1" smtClean="0">
                <a:solidFill>
                  <a:schemeClr val="accent1"/>
                </a:solidFill>
              </a:rPr>
              <a:t>Ascites</a:t>
            </a:r>
            <a:endParaRPr lang="en-US" dirty="0">
              <a:solidFill>
                <a:schemeClr val="accent1"/>
              </a:solidFill>
            </a:endParaRPr>
          </a:p>
        </p:txBody>
      </p:sp>
    </p:spTree>
    <p:extLst>
      <p:ext uri="{BB962C8B-B14F-4D97-AF65-F5344CB8AC3E}">
        <p14:creationId xmlns:p14="http://schemas.microsoft.com/office/powerpoint/2010/main" val="8791099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9" name="Title 1"/>
          <p:cNvSpPr>
            <a:spLocks noGrp="1"/>
          </p:cNvSpPr>
          <p:nvPr>
            <p:ph type="title"/>
          </p:nvPr>
        </p:nvSpPr>
        <p:spPr>
          <a:xfrm>
            <a:off x="609600" y="0"/>
            <a:ext cx="10972800" cy="789709"/>
          </a:xfrm>
        </p:spPr>
        <p:txBody>
          <a:bodyPr>
            <a:normAutofit fontScale="90000"/>
          </a:bodyPr>
          <a:lstStyle/>
          <a:p>
            <a:r>
              <a:rPr lang="en-US" sz="4800" dirty="0" smtClean="0">
                <a:solidFill>
                  <a:schemeClr val="accent1"/>
                </a:solidFill>
              </a:rPr>
              <a:t>S/S</a:t>
            </a:r>
            <a:endParaRPr lang="en-US" sz="4800" dirty="0">
              <a:solidFill>
                <a:schemeClr val="accent1"/>
              </a:solidFill>
            </a:endParaRPr>
          </a:p>
        </p:txBody>
      </p:sp>
      <p:sp>
        <p:nvSpPr>
          <p:cNvPr id="1049070" name="Content Placeholder 2"/>
          <p:cNvSpPr>
            <a:spLocks noGrp="1"/>
          </p:cNvSpPr>
          <p:nvPr>
            <p:ph sz="half" idx="1"/>
          </p:nvPr>
        </p:nvSpPr>
        <p:spPr>
          <a:xfrm>
            <a:off x="0" y="1058780"/>
            <a:ext cx="6208295" cy="5799220"/>
          </a:xfrm>
        </p:spPr>
        <p:txBody>
          <a:bodyPr>
            <a:normAutofit fontScale="70000" lnSpcReduction="20000"/>
          </a:bodyPr>
          <a:lstStyle/>
          <a:p>
            <a:pPr>
              <a:buNone/>
            </a:pPr>
            <a:r>
              <a:rPr lang="en-US" sz="5100" dirty="0" smtClean="0">
                <a:solidFill>
                  <a:schemeClr val="accent1"/>
                </a:solidFill>
              </a:rPr>
              <a:t>Early</a:t>
            </a:r>
          </a:p>
          <a:p>
            <a:r>
              <a:rPr lang="en-US" sz="4400" dirty="0" smtClean="0"/>
              <a:t>generally feeling unwell and tired all the time</a:t>
            </a:r>
          </a:p>
          <a:p>
            <a:r>
              <a:rPr lang="en-US" sz="4400" dirty="0" smtClean="0"/>
              <a:t>loss of appetite</a:t>
            </a:r>
          </a:p>
          <a:p>
            <a:r>
              <a:rPr lang="en-US" sz="4400" dirty="0" smtClean="0"/>
              <a:t>loss of weight and muscle wasting</a:t>
            </a:r>
          </a:p>
          <a:p>
            <a:r>
              <a:rPr lang="en-US" sz="4400" dirty="0" smtClean="0"/>
              <a:t>feeling sick (nausea) and vomiting</a:t>
            </a:r>
          </a:p>
          <a:p>
            <a:r>
              <a:rPr lang="en-US" sz="4400" dirty="0" smtClean="0"/>
              <a:t>tenderness/pain on the RUQ</a:t>
            </a:r>
          </a:p>
          <a:p>
            <a:r>
              <a:rPr lang="en-US" sz="4400" dirty="0" smtClean="0"/>
              <a:t>spider-like small blood capillaries on the skin above waist level (spider </a:t>
            </a:r>
            <a:r>
              <a:rPr lang="en-US" sz="4400" dirty="0" err="1" smtClean="0"/>
              <a:t>angiomas</a:t>
            </a:r>
            <a:r>
              <a:rPr lang="en-US" sz="4400" dirty="0" smtClean="0"/>
              <a:t>)</a:t>
            </a:r>
          </a:p>
          <a:p>
            <a:r>
              <a:rPr lang="en-US" sz="4400" dirty="0" smtClean="0"/>
              <a:t>blotchy red palms</a:t>
            </a:r>
          </a:p>
          <a:p>
            <a:r>
              <a:rPr lang="en-US" sz="4400" dirty="0" smtClean="0"/>
              <a:t>disturbed sleep pattern</a:t>
            </a:r>
          </a:p>
          <a:p>
            <a:endParaRPr lang="en-US" sz="4400" dirty="0"/>
          </a:p>
        </p:txBody>
      </p:sp>
      <p:sp>
        <p:nvSpPr>
          <p:cNvPr id="1049071" name="Content Placeholder 3"/>
          <p:cNvSpPr>
            <a:spLocks noGrp="1"/>
          </p:cNvSpPr>
          <p:nvPr>
            <p:ph sz="half" idx="2"/>
          </p:nvPr>
        </p:nvSpPr>
        <p:spPr>
          <a:xfrm>
            <a:off x="6207125" y="1"/>
            <a:ext cx="5984875" cy="6296470"/>
          </a:xfrm>
        </p:spPr>
        <p:txBody>
          <a:bodyPr>
            <a:noAutofit/>
          </a:bodyPr>
          <a:lstStyle/>
          <a:p>
            <a:endParaRPr lang="en-US" sz="3600" dirty="0" smtClean="0"/>
          </a:p>
          <a:p>
            <a:pPr>
              <a:buNone/>
            </a:pPr>
            <a:r>
              <a:rPr lang="en-US" sz="3600" dirty="0" smtClean="0">
                <a:solidFill>
                  <a:schemeClr val="accent1"/>
                </a:solidFill>
              </a:rPr>
              <a:t>Late</a:t>
            </a:r>
          </a:p>
          <a:p>
            <a:r>
              <a:rPr lang="en-US" sz="3600" dirty="0" smtClean="0"/>
              <a:t>Foul breath</a:t>
            </a:r>
          </a:p>
          <a:p>
            <a:r>
              <a:rPr lang="en-US" sz="3600" dirty="0" smtClean="0"/>
              <a:t>Jaundice</a:t>
            </a:r>
          </a:p>
          <a:p>
            <a:r>
              <a:rPr lang="en-US" sz="3600" dirty="0" smtClean="0"/>
              <a:t>Fatigue</a:t>
            </a:r>
          </a:p>
          <a:p>
            <a:r>
              <a:rPr lang="en-US" sz="3600" dirty="0" smtClean="0"/>
              <a:t>Pain</a:t>
            </a:r>
          </a:p>
          <a:p>
            <a:r>
              <a:rPr lang="en-US" sz="3600" dirty="0" smtClean="0"/>
              <a:t>High Grade Fever</a:t>
            </a:r>
          </a:p>
          <a:p>
            <a:r>
              <a:rPr lang="en-US" sz="3600" dirty="0" smtClean="0"/>
              <a:t>Loss of appetite</a:t>
            </a:r>
          </a:p>
          <a:p>
            <a:r>
              <a:rPr lang="en-US" sz="3600" dirty="0" smtClean="0"/>
              <a:t>Edema</a:t>
            </a:r>
          </a:p>
          <a:p>
            <a:r>
              <a:rPr lang="en-US" sz="3600" dirty="0" smtClean="0"/>
              <a:t>Anemia</a:t>
            </a:r>
          </a:p>
          <a:p>
            <a:r>
              <a:rPr lang="en-US" sz="3600" dirty="0" smtClean="0"/>
              <a:t>Confusion </a:t>
            </a:r>
          </a:p>
          <a:p>
            <a:endParaRPr lang="en-US" sz="3600" dirty="0"/>
          </a:p>
        </p:txBody>
      </p:sp>
    </p:spTree>
    <p:extLst>
      <p:ext uri="{BB962C8B-B14F-4D97-AF65-F5344CB8AC3E}">
        <p14:creationId xmlns:p14="http://schemas.microsoft.com/office/powerpoint/2010/main" val="76309558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2" name="Title 1"/>
          <p:cNvSpPr>
            <a:spLocks noGrp="1"/>
          </p:cNvSpPr>
          <p:nvPr>
            <p:ph type="title"/>
          </p:nvPr>
        </p:nvSpPr>
        <p:spPr/>
        <p:txBody>
          <a:bodyPr/>
          <a:lstStyle/>
          <a:p>
            <a:r>
              <a:rPr lang="en-US" dirty="0" smtClean="0">
                <a:solidFill>
                  <a:schemeClr val="accent1"/>
                </a:solidFill>
              </a:rPr>
              <a:t>Diagnosis</a:t>
            </a:r>
            <a:endParaRPr lang="en-US" dirty="0">
              <a:solidFill>
                <a:schemeClr val="accent1"/>
              </a:solidFill>
            </a:endParaRPr>
          </a:p>
        </p:txBody>
      </p:sp>
      <p:sp>
        <p:nvSpPr>
          <p:cNvPr id="1049073" name="Content Placeholder 2"/>
          <p:cNvSpPr>
            <a:spLocks noGrp="1"/>
          </p:cNvSpPr>
          <p:nvPr>
            <p:ph idx="1"/>
          </p:nvPr>
        </p:nvSpPr>
        <p:spPr>
          <a:xfrm>
            <a:off x="721895" y="1227222"/>
            <a:ext cx="11165305" cy="5128339"/>
          </a:xfrm>
        </p:spPr>
        <p:txBody>
          <a:bodyPr>
            <a:noAutofit/>
          </a:bodyPr>
          <a:lstStyle/>
          <a:p>
            <a:r>
              <a:rPr lang="en-US" sz="3200" b="1" dirty="0" smtClean="0"/>
              <a:t>Blood tests</a:t>
            </a:r>
          </a:p>
          <a:p>
            <a:r>
              <a:rPr lang="en-US" sz="3200" dirty="0" smtClean="0"/>
              <a:t>LFTs: should include SGOT (serum </a:t>
            </a:r>
            <a:r>
              <a:rPr lang="en-US" sz="3200" dirty="0" err="1" smtClean="0"/>
              <a:t>glutamic</a:t>
            </a:r>
            <a:r>
              <a:rPr lang="en-US" sz="3200" dirty="0" smtClean="0"/>
              <a:t> </a:t>
            </a:r>
            <a:r>
              <a:rPr lang="en-US" sz="3200" dirty="0" err="1" smtClean="0"/>
              <a:t>oxaloacetic</a:t>
            </a:r>
            <a:r>
              <a:rPr lang="en-US" sz="3200" dirty="0" smtClean="0"/>
              <a:t> </a:t>
            </a:r>
            <a:r>
              <a:rPr lang="en-US" sz="3200" dirty="0" err="1" smtClean="0"/>
              <a:t>transaminase</a:t>
            </a:r>
            <a:r>
              <a:rPr lang="en-US" sz="3200" dirty="0" smtClean="0"/>
              <a:t> )  </a:t>
            </a:r>
            <a:r>
              <a:rPr lang="en-US" sz="3200" dirty="0" err="1" smtClean="0"/>
              <a:t>aspartate</a:t>
            </a:r>
            <a:r>
              <a:rPr lang="en-US" sz="3200" dirty="0" smtClean="0"/>
              <a:t> </a:t>
            </a:r>
            <a:r>
              <a:rPr lang="en-US" sz="3200" dirty="0" err="1" smtClean="0"/>
              <a:t>transaminase</a:t>
            </a:r>
            <a:r>
              <a:rPr lang="en-US" sz="3200" dirty="0" smtClean="0"/>
              <a:t> (AST), </a:t>
            </a:r>
            <a:r>
              <a:rPr lang="en-US" sz="3200" dirty="0" err="1" smtClean="0"/>
              <a:t>alanine</a:t>
            </a:r>
            <a:r>
              <a:rPr lang="en-US" sz="3200" dirty="0" smtClean="0"/>
              <a:t> </a:t>
            </a:r>
            <a:r>
              <a:rPr lang="en-US" sz="3200" dirty="0" err="1" smtClean="0"/>
              <a:t>transaminase</a:t>
            </a:r>
            <a:r>
              <a:rPr lang="en-US" sz="3200" dirty="0" smtClean="0"/>
              <a:t> (ALT), alkaline </a:t>
            </a:r>
            <a:r>
              <a:rPr lang="en-US" sz="3200" dirty="0" err="1" smtClean="0"/>
              <a:t>phosphatase</a:t>
            </a:r>
            <a:r>
              <a:rPr lang="en-US" sz="3200" dirty="0" smtClean="0"/>
              <a:t> (ALP), </a:t>
            </a:r>
            <a:r>
              <a:rPr lang="en-US" sz="3200" dirty="0" err="1" smtClean="0"/>
              <a:t>bilirubin</a:t>
            </a:r>
            <a:r>
              <a:rPr lang="en-US" sz="3200" dirty="0" smtClean="0"/>
              <a:t>, gamma-</a:t>
            </a:r>
            <a:r>
              <a:rPr lang="en-US" sz="3200" dirty="0" err="1" smtClean="0"/>
              <a:t>glutamyltransferase</a:t>
            </a:r>
            <a:r>
              <a:rPr lang="en-US" sz="3200" dirty="0" smtClean="0"/>
              <a:t> (gamma-GT); AST and ALT are raised due to </a:t>
            </a:r>
            <a:r>
              <a:rPr lang="en-US" sz="3200" dirty="0" err="1" smtClean="0"/>
              <a:t>hepatocyte</a:t>
            </a:r>
            <a:r>
              <a:rPr lang="en-US" sz="3200" dirty="0" smtClean="0"/>
              <a:t> damage; gamma-GT is high in active alcoholics.</a:t>
            </a:r>
          </a:p>
          <a:p>
            <a:r>
              <a:rPr lang="en-US" sz="3200" dirty="0" smtClean="0"/>
              <a:t>Albumin: there is </a:t>
            </a:r>
            <a:r>
              <a:rPr lang="en-US" sz="3200" dirty="0" err="1" smtClean="0"/>
              <a:t>hypoalbuminaemia</a:t>
            </a:r>
            <a:r>
              <a:rPr lang="en-US" sz="3200" dirty="0" smtClean="0"/>
              <a:t> in advanced cirrhosis.</a:t>
            </a:r>
          </a:p>
          <a:p>
            <a:r>
              <a:rPr lang="en-US" sz="3200" dirty="0" smtClean="0"/>
              <a:t>FBC: occult bleeding may produce </a:t>
            </a:r>
            <a:r>
              <a:rPr lang="en-US" sz="3200" dirty="0" err="1" smtClean="0"/>
              <a:t>anaemia</a:t>
            </a:r>
            <a:r>
              <a:rPr lang="en-US" sz="3200" dirty="0" smtClean="0"/>
              <a:t>; </a:t>
            </a:r>
            <a:r>
              <a:rPr lang="en-US" sz="3200" dirty="0" err="1" smtClean="0"/>
              <a:t>hypersplenism</a:t>
            </a:r>
            <a:r>
              <a:rPr lang="en-US" sz="3200" dirty="0" smtClean="0"/>
              <a:t> may cause thrombocytopenia; </a:t>
            </a:r>
            <a:r>
              <a:rPr lang="en-US" sz="3200" dirty="0" err="1" smtClean="0"/>
              <a:t>macrocytosis</a:t>
            </a:r>
            <a:r>
              <a:rPr lang="en-US" sz="3200" dirty="0" smtClean="0"/>
              <a:t> can suggest alcohol abuse.</a:t>
            </a:r>
          </a:p>
          <a:p>
            <a:endParaRPr lang="en-US" sz="3200" dirty="0"/>
          </a:p>
        </p:txBody>
      </p:sp>
    </p:spTree>
    <p:extLst>
      <p:ext uri="{BB962C8B-B14F-4D97-AF65-F5344CB8AC3E}">
        <p14:creationId xmlns:p14="http://schemas.microsoft.com/office/powerpoint/2010/main" val="3158270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4" name="Content Placeholder 2"/>
          <p:cNvSpPr>
            <a:spLocks noGrp="1"/>
          </p:cNvSpPr>
          <p:nvPr>
            <p:ph idx="4294967295"/>
          </p:nvPr>
        </p:nvSpPr>
        <p:spPr>
          <a:xfrm>
            <a:off x="722313" y="0"/>
            <a:ext cx="11469687" cy="6356350"/>
          </a:xfrm>
        </p:spPr>
        <p:txBody>
          <a:bodyPr>
            <a:noAutofit/>
          </a:bodyPr>
          <a:lstStyle/>
          <a:p>
            <a:r>
              <a:rPr lang="en-US" sz="3600" dirty="0" smtClean="0"/>
              <a:t>Renal function tests and electrolytes: </a:t>
            </a:r>
            <a:r>
              <a:rPr lang="en-US" sz="3600" dirty="0" err="1" smtClean="0"/>
              <a:t>hyponatraemia</a:t>
            </a:r>
            <a:r>
              <a:rPr lang="en-US" sz="3600" dirty="0" smtClean="0"/>
              <a:t> may be present (due to increased activity of </a:t>
            </a:r>
            <a:r>
              <a:rPr lang="en-US" sz="3600" dirty="0" err="1" smtClean="0"/>
              <a:t>antidiuretic</a:t>
            </a:r>
            <a:r>
              <a:rPr lang="en-US" sz="3600" dirty="0" smtClean="0"/>
              <a:t> hormone). Poor renal function may represent </a:t>
            </a:r>
            <a:r>
              <a:rPr lang="en-US" sz="3600" dirty="0" err="1" smtClean="0"/>
              <a:t>hepatorenal</a:t>
            </a:r>
            <a:r>
              <a:rPr lang="en-US" sz="3600" dirty="0" smtClean="0"/>
              <a:t> syndrome.</a:t>
            </a:r>
          </a:p>
          <a:p>
            <a:r>
              <a:rPr lang="en-US" sz="3600" dirty="0" smtClean="0"/>
              <a:t>Red cell </a:t>
            </a:r>
            <a:r>
              <a:rPr lang="en-US" sz="3600" dirty="0" err="1" smtClean="0"/>
              <a:t>folate</a:t>
            </a:r>
            <a:r>
              <a:rPr lang="en-US" sz="3600" dirty="0" smtClean="0"/>
              <a:t>: alcohol abuse is often associated with a diet inadequate in </a:t>
            </a:r>
            <a:r>
              <a:rPr lang="en-US" sz="3600" dirty="0" err="1" smtClean="0"/>
              <a:t>folate</a:t>
            </a:r>
            <a:r>
              <a:rPr lang="en-US" sz="3600" dirty="0" smtClean="0"/>
              <a:t>.</a:t>
            </a:r>
          </a:p>
          <a:p>
            <a:r>
              <a:rPr lang="en-US" sz="3600" dirty="0" smtClean="0"/>
              <a:t>Coagulation screen: abnormalities of coagulation are a sensitive test of liver function; </a:t>
            </a:r>
            <a:r>
              <a:rPr lang="en-US" sz="3600" dirty="0" err="1" smtClean="0"/>
              <a:t>prothrombin</a:t>
            </a:r>
            <a:r>
              <a:rPr lang="en-US" sz="3600" dirty="0" smtClean="0"/>
              <a:t> time is reduced in advanced cirrhosis.</a:t>
            </a:r>
          </a:p>
          <a:p>
            <a:r>
              <a:rPr lang="en-US" sz="3600" dirty="0" err="1" smtClean="0"/>
              <a:t>Ferritin</a:t>
            </a:r>
            <a:r>
              <a:rPr lang="en-US" sz="3600" dirty="0" smtClean="0"/>
              <a:t>: low </a:t>
            </a:r>
            <a:r>
              <a:rPr lang="en-US" sz="3600" dirty="0" err="1" smtClean="0"/>
              <a:t>ferritin</a:t>
            </a:r>
            <a:r>
              <a:rPr lang="en-US" sz="3600" dirty="0" smtClean="0"/>
              <a:t> may indicate iron deficiency from diet or blood loss; </a:t>
            </a:r>
            <a:r>
              <a:rPr lang="en-US" sz="3600" dirty="0" err="1" smtClean="0"/>
              <a:t>ferritin</a:t>
            </a:r>
            <a:r>
              <a:rPr lang="en-US" sz="3600" dirty="0" smtClean="0"/>
              <a:t> is raised in </a:t>
            </a:r>
            <a:r>
              <a:rPr lang="en-US" sz="3600" dirty="0" err="1" smtClean="0"/>
              <a:t>haemochromatosis</a:t>
            </a:r>
            <a:endParaRPr lang="en-US" sz="3600" dirty="0" smtClean="0"/>
          </a:p>
          <a:p>
            <a:endParaRPr lang="en-US" sz="3600" dirty="0"/>
          </a:p>
        </p:txBody>
      </p:sp>
    </p:spTree>
    <p:extLst>
      <p:ext uri="{BB962C8B-B14F-4D97-AF65-F5344CB8AC3E}">
        <p14:creationId xmlns:p14="http://schemas.microsoft.com/office/powerpoint/2010/main" val="359847917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5" name="Content Placeholder 2"/>
          <p:cNvSpPr>
            <a:spLocks noGrp="1"/>
          </p:cNvSpPr>
          <p:nvPr>
            <p:ph idx="4294967295"/>
          </p:nvPr>
        </p:nvSpPr>
        <p:spPr>
          <a:xfrm>
            <a:off x="1828800" y="1784350"/>
            <a:ext cx="10363200" cy="4572000"/>
          </a:xfrm>
        </p:spPr>
        <p:txBody>
          <a:bodyPr>
            <a:normAutofit/>
          </a:bodyPr>
          <a:lstStyle/>
          <a:p>
            <a:r>
              <a:rPr lang="en-US" sz="4000" dirty="0" smtClean="0"/>
              <a:t>Viral antibody screen for hepatitis</a:t>
            </a:r>
          </a:p>
          <a:p>
            <a:r>
              <a:rPr lang="en-US" sz="4000" dirty="0" smtClean="0"/>
              <a:t>U/S</a:t>
            </a:r>
          </a:p>
          <a:p>
            <a:r>
              <a:rPr lang="en-US" sz="4000" dirty="0" smtClean="0"/>
              <a:t>P/E</a:t>
            </a:r>
          </a:p>
          <a:p>
            <a:r>
              <a:rPr lang="en-US" sz="4000" dirty="0" smtClean="0"/>
              <a:t>Chest x-ray will show a raised diaphragm</a:t>
            </a:r>
            <a:endParaRPr lang="en-US" sz="4000" dirty="0"/>
          </a:p>
        </p:txBody>
      </p:sp>
    </p:spTree>
    <p:extLst>
      <p:ext uri="{BB962C8B-B14F-4D97-AF65-F5344CB8AC3E}">
        <p14:creationId xmlns:p14="http://schemas.microsoft.com/office/powerpoint/2010/main" val="210044382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6" name="Title 1"/>
          <p:cNvSpPr>
            <a:spLocks noGrp="1"/>
          </p:cNvSpPr>
          <p:nvPr>
            <p:ph type="title"/>
          </p:nvPr>
        </p:nvSpPr>
        <p:spPr/>
        <p:txBody>
          <a:bodyPr/>
          <a:lstStyle/>
          <a:p>
            <a:r>
              <a:rPr lang="en-US" dirty="0" smtClean="0">
                <a:solidFill>
                  <a:schemeClr val="accent1"/>
                </a:solidFill>
              </a:rPr>
              <a:t>Management</a:t>
            </a:r>
            <a:endParaRPr lang="en-US" dirty="0">
              <a:solidFill>
                <a:schemeClr val="accent1"/>
              </a:solidFill>
            </a:endParaRPr>
          </a:p>
        </p:txBody>
      </p:sp>
      <p:sp>
        <p:nvSpPr>
          <p:cNvPr id="1049077" name="Content Placeholder 2"/>
          <p:cNvSpPr>
            <a:spLocks noGrp="1"/>
          </p:cNvSpPr>
          <p:nvPr>
            <p:ph idx="1"/>
          </p:nvPr>
        </p:nvSpPr>
        <p:spPr/>
        <p:txBody>
          <a:bodyPr>
            <a:normAutofit/>
          </a:bodyPr>
          <a:lstStyle/>
          <a:p>
            <a:r>
              <a:rPr lang="en-US" sz="4000" dirty="0" smtClean="0"/>
              <a:t>Nothing can reverses the damaged liver cells state</a:t>
            </a:r>
          </a:p>
          <a:p>
            <a:r>
              <a:rPr lang="en-US" sz="4000" dirty="0" smtClean="0"/>
              <a:t>Treatment aims at preventing the progression and  providing symptomatic relief </a:t>
            </a:r>
          </a:p>
          <a:p>
            <a:pPr lvl="0"/>
            <a:r>
              <a:rPr lang="en-US" sz="3000" dirty="0" smtClean="0">
                <a:solidFill>
                  <a:srgbClr val="000000"/>
                </a:solidFill>
                <a:latin typeface="Comic Sans MS" panose="030F0702030302020204" pitchFamily="66" charset="0"/>
                <a:ea typeface="Times New Roman" panose="02020603050405020304" pitchFamily="18" charset="0"/>
                <a:cs typeface="Comic Sans MS" panose="030F0702030302020204" pitchFamily="66" charset="0"/>
              </a:rPr>
              <a:t>the </a:t>
            </a:r>
            <a:r>
              <a:rPr lang="en-US" sz="3000" dirty="0">
                <a:solidFill>
                  <a:srgbClr val="000000"/>
                </a:solidFill>
                <a:latin typeface="Comic Sans MS" panose="030F0702030302020204" pitchFamily="66" charset="0"/>
                <a:ea typeface="Times New Roman" panose="02020603050405020304" pitchFamily="18" charset="0"/>
                <a:cs typeface="Comic Sans MS" panose="030F0702030302020204" pitchFamily="66" charset="0"/>
              </a:rPr>
              <a:t>patient should be placed on a diet containing at least 1 g protein per kilogram of body weight and 8500 to 12,500 kJ (2000 to 3000 kcal) per </a:t>
            </a:r>
            <a:r>
              <a:rPr lang="en-US" sz="3000" dirty="0" smtClean="0">
                <a:solidFill>
                  <a:srgbClr val="000000"/>
                </a:solidFill>
                <a:latin typeface="Comic Sans MS" panose="030F0702030302020204" pitchFamily="66" charset="0"/>
                <a:ea typeface="Times New Roman" panose="02020603050405020304" pitchFamily="18" charset="0"/>
                <a:cs typeface="Comic Sans MS" panose="030F0702030302020204" pitchFamily="66" charset="0"/>
              </a:rPr>
              <a:t>day</a:t>
            </a:r>
          </a:p>
          <a:p>
            <a:pPr lvl="0"/>
            <a:r>
              <a:rPr lang="en-US" dirty="0" smtClean="0">
                <a:solidFill>
                  <a:prstClr val="black"/>
                </a:solidFill>
              </a:rPr>
              <a:t>Administration </a:t>
            </a:r>
            <a:r>
              <a:rPr lang="en-US" dirty="0">
                <a:solidFill>
                  <a:prstClr val="black"/>
                </a:solidFill>
              </a:rPr>
              <a:t>of albumin to maintain osmotic pressure</a:t>
            </a:r>
          </a:p>
          <a:p>
            <a:endParaRPr lang="en-US" sz="4000" dirty="0" smtClean="0">
              <a:solidFill>
                <a:srgbClr val="000000"/>
              </a:solidFill>
              <a:latin typeface="Comic Sans MS" panose="030F0702030302020204" pitchFamily="66" charset="0"/>
              <a:ea typeface="Times New Roman" panose="02020603050405020304" pitchFamily="18" charset="0"/>
              <a:cs typeface="Comic Sans MS" panose="030F0702030302020204" pitchFamily="66" charset="0"/>
            </a:endParaRPr>
          </a:p>
          <a:p>
            <a:endParaRPr lang="en-US" sz="4000" dirty="0" smtClean="0"/>
          </a:p>
          <a:p>
            <a:endParaRPr lang="en-US" sz="4000" dirty="0" smtClean="0"/>
          </a:p>
          <a:p>
            <a:endParaRPr lang="en-US" dirty="0"/>
          </a:p>
        </p:txBody>
      </p:sp>
    </p:spTree>
    <p:extLst>
      <p:ext uri="{BB962C8B-B14F-4D97-AF65-F5344CB8AC3E}">
        <p14:creationId xmlns:p14="http://schemas.microsoft.com/office/powerpoint/2010/main" val="67662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1981200" y="274638"/>
            <a:ext cx="8229600" cy="334962"/>
          </a:xfrm>
        </p:spPr>
        <p:txBody>
          <a:bodyPr>
            <a:normAutofit fontScale="90000"/>
          </a:bodyPr>
          <a:lstStyle/>
          <a:p>
            <a:endParaRPr lang="en-US" smtClean="0"/>
          </a:p>
        </p:txBody>
      </p:sp>
      <p:sp>
        <p:nvSpPr>
          <p:cNvPr id="3" name="Content Placeholder 2"/>
          <p:cNvSpPr>
            <a:spLocks noGrp="1"/>
          </p:cNvSpPr>
          <p:nvPr>
            <p:ph idx="1"/>
          </p:nvPr>
        </p:nvSpPr>
        <p:spPr>
          <a:xfrm>
            <a:off x="1981200" y="762000"/>
            <a:ext cx="8229600" cy="5791200"/>
          </a:xfrm>
        </p:spPr>
        <p:txBody>
          <a:bodyPr/>
          <a:lstStyle/>
          <a:p>
            <a:pPr marL="457200" indent="-457200" eaLnBrk="1" hangingPunct="1">
              <a:buNone/>
              <a:defRPr/>
            </a:pPr>
            <a:r>
              <a:rPr lang="en-US" dirty="0" smtClean="0"/>
              <a:t>DIAGNOSIS</a:t>
            </a:r>
          </a:p>
          <a:p>
            <a:pPr marL="457200" indent="-457200" eaLnBrk="1" hangingPunct="1">
              <a:buFont typeface="Arial" charset="0"/>
              <a:buChar char="•"/>
              <a:defRPr/>
            </a:pPr>
            <a:r>
              <a:rPr lang="en-US" dirty="0" smtClean="0"/>
              <a:t> Clinical findings are </a:t>
            </a:r>
            <a:r>
              <a:rPr lang="en-US" dirty="0" err="1" smtClean="0"/>
              <a:t>nomally</a:t>
            </a:r>
            <a:r>
              <a:rPr lang="en-US" dirty="0" smtClean="0"/>
              <a:t> adequate to establish a diagnosis</a:t>
            </a:r>
          </a:p>
          <a:p>
            <a:pPr marL="457200" indent="-457200" eaLnBrk="1" hangingPunct="1">
              <a:buFont typeface="Arial" charset="0"/>
              <a:buChar char="•"/>
              <a:defRPr/>
            </a:pPr>
            <a:r>
              <a:rPr lang="en-US" dirty="0" err="1" smtClean="0"/>
              <a:t>Leukocytosis</a:t>
            </a:r>
            <a:endParaRPr lang="en-US" dirty="0" smtClean="0"/>
          </a:p>
          <a:p>
            <a:pPr marL="457200" indent="-457200" eaLnBrk="1" hangingPunct="1">
              <a:buFont typeface="Arial" charset="0"/>
              <a:buChar char="•"/>
              <a:defRPr/>
            </a:pPr>
            <a:r>
              <a:rPr lang="en-US" dirty="0" err="1" smtClean="0"/>
              <a:t>neutrophilia</a:t>
            </a:r>
            <a:endParaRPr lang="en-US" dirty="0" smtClean="0"/>
          </a:p>
          <a:p>
            <a:pPr marL="457200" indent="-457200" eaLnBrk="1" hangingPunct="1">
              <a:buFont typeface="Arial" charset="0"/>
              <a:buChar char="•"/>
              <a:defRPr/>
            </a:pPr>
            <a:r>
              <a:rPr lang="en-US" dirty="0" smtClean="0"/>
              <a:t>An ultrasound  reveals an  inflamed appendix/ appendix mass or other localized lesion. </a:t>
            </a:r>
          </a:p>
          <a:p>
            <a:pPr>
              <a:buFont typeface="Arial" charset="0"/>
              <a:buChar char="•"/>
              <a:defRPr/>
            </a:pPr>
            <a:endParaRPr lang="en-US" dirty="0"/>
          </a:p>
        </p:txBody>
      </p:sp>
    </p:spTree>
    <p:extLst>
      <p:ext uri="{BB962C8B-B14F-4D97-AF65-F5344CB8AC3E}">
        <p14:creationId xmlns:p14="http://schemas.microsoft.com/office/powerpoint/2010/main" val="69829992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1259" y="320040"/>
            <a:ext cx="10447221" cy="1394460"/>
          </a:xfrm>
        </p:spPr>
        <p:txBody>
          <a:bodyPr>
            <a:normAutofit/>
          </a:bodyPr>
          <a:lstStyle/>
          <a:p>
            <a:r>
              <a:rPr lang="en-US" sz="4400" b="1" u="sng" dirty="0" smtClean="0">
                <a:latin typeface="Cambria" pitchFamily="18" charset="0"/>
              </a:rPr>
              <a:t>JAUNDICE</a:t>
            </a:r>
            <a:r>
              <a:rPr lang="en-US" sz="3200" dirty="0" smtClean="0">
                <a:latin typeface="Cambria" pitchFamily="18" charset="0"/>
              </a:rPr>
              <a:t/>
            </a:r>
            <a:br>
              <a:rPr lang="en-US" sz="3200" dirty="0" smtClean="0">
                <a:latin typeface="Cambria" pitchFamily="18" charset="0"/>
              </a:rPr>
            </a:br>
            <a:endParaRPr lang="en-US" sz="3200" dirty="0">
              <a:latin typeface="Cambria" pitchFamily="18" charset="0"/>
            </a:endParaRPr>
          </a:p>
        </p:txBody>
      </p:sp>
      <p:sp>
        <p:nvSpPr>
          <p:cNvPr id="3" name="Content Placeholder 2"/>
          <p:cNvSpPr>
            <a:spLocks noGrp="1"/>
          </p:cNvSpPr>
          <p:nvPr>
            <p:ph idx="1"/>
          </p:nvPr>
        </p:nvSpPr>
        <p:spPr>
          <a:xfrm>
            <a:off x="342904" y="1508759"/>
            <a:ext cx="11606651" cy="4739641"/>
          </a:xfrm>
        </p:spPr>
        <p:txBody>
          <a:bodyPr>
            <a:normAutofit/>
          </a:bodyPr>
          <a:lstStyle/>
          <a:p>
            <a:pPr>
              <a:buNone/>
            </a:pPr>
            <a:r>
              <a:rPr lang="en-US" sz="4400" b="1" dirty="0" smtClean="0">
                <a:latin typeface="Cambria" pitchFamily="18" charset="0"/>
              </a:rPr>
              <a:t>Y</a:t>
            </a:r>
            <a:r>
              <a:rPr lang="en-US" sz="4400" dirty="0" smtClean="0">
                <a:solidFill>
                  <a:schemeClr val="tx1"/>
                </a:solidFill>
                <a:latin typeface="Cambria" pitchFamily="18" charset="0"/>
              </a:rPr>
              <a:t>ellowish coloration of the skin, sclera and mucous membrane. </a:t>
            </a:r>
            <a:r>
              <a:rPr lang="en-US" sz="4400" dirty="0" smtClean="0">
                <a:latin typeface="Cambria" pitchFamily="18" charset="0"/>
              </a:rPr>
              <a:t>Different methods of classification:</a:t>
            </a:r>
            <a:endParaRPr lang="en-US" sz="4400" dirty="0" smtClean="0">
              <a:solidFill>
                <a:schemeClr val="tx1"/>
              </a:solidFill>
              <a:latin typeface="Cambria" pitchFamily="18" charset="0"/>
            </a:endParaRPr>
          </a:p>
        </p:txBody>
      </p:sp>
      <p:pic>
        <p:nvPicPr>
          <p:cNvPr id="4" name="Picture 3" descr="Image result for normal eye"/>
          <p:cNvPicPr/>
          <p:nvPr/>
        </p:nvPicPr>
        <p:blipFill>
          <a:blip r:embed="rId2" cstate="print"/>
          <a:srcRect/>
          <a:stretch>
            <a:fillRect/>
          </a:stretch>
        </p:blipFill>
        <p:spPr bwMode="auto">
          <a:xfrm>
            <a:off x="836645" y="3706779"/>
            <a:ext cx="4551045" cy="2668905"/>
          </a:xfrm>
          <a:prstGeom prst="rect">
            <a:avLst/>
          </a:prstGeom>
          <a:noFill/>
          <a:ln w="9525">
            <a:noFill/>
            <a:miter lim="800000"/>
            <a:headEnd/>
            <a:tailEnd/>
          </a:ln>
        </p:spPr>
      </p:pic>
      <p:pic>
        <p:nvPicPr>
          <p:cNvPr id="5" name="Picture 4" descr="Image result for eyes in jaundice"/>
          <p:cNvPicPr/>
          <p:nvPr/>
        </p:nvPicPr>
        <p:blipFill>
          <a:blip r:embed="rId3" cstate="print"/>
          <a:srcRect/>
          <a:stretch>
            <a:fillRect/>
          </a:stretch>
        </p:blipFill>
        <p:spPr bwMode="auto">
          <a:xfrm>
            <a:off x="5702969" y="3355574"/>
            <a:ext cx="4699635" cy="3189605"/>
          </a:xfrm>
          <a:prstGeom prst="rect">
            <a:avLst/>
          </a:prstGeom>
          <a:noFill/>
          <a:ln w="9525">
            <a:noFill/>
            <a:miter lim="800000"/>
            <a:headEnd/>
            <a:tailEnd/>
          </a:ln>
        </p:spPr>
      </p:pic>
    </p:spTree>
    <p:extLst>
      <p:ext uri="{BB962C8B-B14F-4D97-AF65-F5344CB8AC3E}">
        <p14:creationId xmlns:p14="http://schemas.microsoft.com/office/powerpoint/2010/main" val="186709278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jaundice</a:t>
            </a:r>
            <a:endParaRPr lang="en-US" dirty="0"/>
          </a:p>
        </p:txBody>
      </p:sp>
      <p:sp>
        <p:nvSpPr>
          <p:cNvPr id="3" name="Content Placeholder 2"/>
          <p:cNvSpPr>
            <a:spLocks noGrp="1"/>
          </p:cNvSpPr>
          <p:nvPr>
            <p:ph idx="1"/>
          </p:nvPr>
        </p:nvSpPr>
        <p:spPr/>
        <p:txBody>
          <a:bodyPr/>
          <a:lstStyle/>
          <a:p>
            <a:pPr>
              <a:buNone/>
            </a:pPr>
            <a:r>
              <a:rPr lang="en-US" sz="3200" b="1" dirty="0" smtClean="0">
                <a:latin typeface="Cambria" pitchFamily="18" charset="0"/>
              </a:rPr>
              <a:t>According to source in relation to the liver:</a:t>
            </a:r>
          </a:p>
          <a:p>
            <a:r>
              <a:rPr lang="en-US" sz="3200" b="1" dirty="0" smtClean="0">
                <a:latin typeface="Cambria" pitchFamily="18" charset="0"/>
              </a:rPr>
              <a:t>Pre hepatic: </a:t>
            </a:r>
            <a:r>
              <a:rPr lang="en-US" sz="3200" b="1" dirty="0" err="1" smtClean="0">
                <a:latin typeface="Cambria" pitchFamily="18" charset="0"/>
              </a:rPr>
              <a:t>Hemolysis</a:t>
            </a:r>
            <a:endParaRPr lang="en-US" sz="3200" b="1" dirty="0" smtClean="0">
              <a:latin typeface="Cambria" pitchFamily="18" charset="0"/>
            </a:endParaRPr>
          </a:p>
          <a:p>
            <a:r>
              <a:rPr lang="en-US" sz="3200" b="1" dirty="0" smtClean="0">
                <a:latin typeface="Cambria" pitchFamily="18" charset="0"/>
              </a:rPr>
              <a:t>Hepatic: Infection in the liver</a:t>
            </a:r>
          </a:p>
          <a:p>
            <a:r>
              <a:rPr lang="en-US" sz="3200" b="1" dirty="0" smtClean="0">
                <a:latin typeface="Cambria" pitchFamily="18" charset="0"/>
              </a:rPr>
              <a:t>Post hepatic: Block to bile flow from gall bladder</a:t>
            </a:r>
            <a:endParaRPr lang="en-US" sz="3200" dirty="0" smtClean="0">
              <a:latin typeface="Cambria" pitchFamily="18" charset="0"/>
            </a:endParaRPr>
          </a:p>
          <a:p>
            <a:endParaRPr lang="en-US" dirty="0"/>
          </a:p>
        </p:txBody>
      </p:sp>
    </p:spTree>
    <p:extLst>
      <p:ext uri="{BB962C8B-B14F-4D97-AF65-F5344CB8AC3E}">
        <p14:creationId xmlns:p14="http://schemas.microsoft.com/office/powerpoint/2010/main" val="311386795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According to cause</a:t>
            </a:r>
            <a:endParaRPr lang="en-US" dirty="0"/>
          </a:p>
        </p:txBody>
      </p:sp>
      <p:sp>
        <p:nvSpPr>
          <p:cNvPr id="3" name="Content Placeholder 2"/>
          <p:cNvSpPr>
            <a:spLocks noGrp="1"/>
          </p:cNvSpPr>
          <p:nvPr>
            <p:ph idx="1"/>
          </p:nvPr>
        </p:nvSpPr>
        <p:spPr/>
        <p:txBody>
          <a:bodyPr>
            <a:normAutofit/>
          </a:bodyPr>
          <a:lstStyle/>
          <a:p>
            <a:r>
              <a:rPr lang="en-US" sz="4000" dirty="0" smtClean="0">
                <a:latin typeface="Cambria" pitchFamily="18" charset="0"/>
              </a:rPr>
              <a:t>Pathological: Infection </a:t>
            </a:r>
            <a:r>
              <a:rPr lang="en-US" sz="4000" dirty="0" err="1" smtClean="0">
                <a:latin typeface="Cambria" pitchFamily="18" charset="0"/>
              </a:rPr>
              <a:t>e.g</a:t>
            </a:r>
            <a:r>
              <a:rPr lang="en-US" sz="4000" dirty="0" smtClean="0">
                <a:latin typeface="Cambria" pitchFamily="18" charset="0"/>
              </a:rPr>
              <a:t> malaria</a:t>
            </a:r>
          </a:p>
          <a:p>
            <a:r>
              <a:rPr lang="en-US" sz="4000" dirty="0" smtClean="0">
                <a:latin typeface="Cambria" pitchFamily="18" charset="0"/>
              </a:rPr>
              <a:t>Physiologic: Neonatal RBC </a:t>
            </a:r>
            <a:r>
              <a:rPr lang="en-US" sz="4000" dirty="0" err="1" smtClean="0">
                <a:latin typeface="Cambria" pitchFamily="18" charset="0"/>
              </a:rPr>
              <a:t>hemolysis</a:t>
            </a:r>
            <a:endParaRPr lang="en-US" sz="4000" dirty="0" smtClean="0">
              <a:latin typeface="Cambria" pitchFamily="18" charset="0"/>
            </a:endParaRPr>
          </a:p>
          <a:p>
            <a:r>
              <a:rPr lang="en-US" sz="4000" dirty="0" smtClean="0">
                <a:latin typeface="Cambria" pitchFamily="18" charset="0"/>
              </a:rPr>
              <a:t>Obstructive: Gall bladder stones</a:t>
            </a:r>
          </a:p>
          <a:p>
            <a:endParaRPr lang="en-US" sz="4000" dirty="0"/>
          </a:p>
        </p:txBody>
      </p:sp>
    </p:spTree>
    <p:extLst>
      <p:ext uri="{BB962C8B-B14F-4D97-AF65-F5344CB8AC3E}">
        <p14:creationId xmlns:p14="http://schemas.microsoft.com/office/powerpoint/2010/main" val="392291242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46114" y="0"/>
            <a:ext cx="9404724" cy="1853248"/>
          </a:xfrm>
        </p:spPr>
        <p:txBody>
          <a:bodyPr>
            <a:normAutofit/>
          </a:bodyPr>
          <a:lstStyle/>
          <a:p>
            <a:r>
              <a:rPr lang="en-US" sz="4400" b="1" dirty="0" smtClean="0">
                <a:latin typeface="Cambria" pitchFamily="18" charset="0"/>
              </a:rPr>
              <a:t>Conjugation of bilirubin</a:t>
            </a:r>
            <a:r>
              <a:rPr lang="en-US" sz="4400" dirty="0" smtClean="0">
                <a:latin typeface="Cambria" pitchFamily="18" charset="0"/>
              </a:rPr>
              <a:t/>
            </a:r>
            <a:br>
              <a:rPr lang="en-US" sz="4400" dirty="0" smtClean="0">
                <a:latin typeface="Cambria" pitchFamily="18" charset="0"/>
              </a:rPr>
            </a:br>
            <a:endParaRPr lang="en-US" sz="4400" dirty="0">
              <a:latin typeface="Cambria" pitchFamily="18" charset="0"/>
            </a:endParaRPr>
          </a:p>
        </p:txBody>
      </p:sp>
      <p:sp>
        <p:nvSpPr>
          <p:cNvPr id="3" name="Content Placeholder 2"/>
          <p:cNvSpPr>
            <a:spLocks noGrp="1"/>
          </p:cNvSpPr>
          <p:nvPr>
            <p:ph idx="1"/>
          </p:nvPr>
        </p:nvSpPr>
        <p:spPr>
          <a:xfrm>
            <a:off x="166257" y="1018315"/>
            <a:ext cx="10993580" cy="5230091"/>
          </a:xfrm>
        </p:spPr>
        <p:txBody>
          <a:bodyPr>
            <a:noAutofit/>
          </a:bodyPr>
          <a:lstStyle/>
          <a:p>
            <a:r>
              <a:rPr lang="en-US" sz="4000" dirty="0" smtClean="0">
                <a:solidFill>
                  <a:schemeClr val="tx1"/>
                </a:solidFill>
                <a:latin typeface="Cambria" pitchFamily="18" charset="0"/>
              </a:rPr>
              <a:t>Breakdown of RBC’S </a:t>
            </a:r>
            <a:r>
              <a:rPr lang="en-US" sz="4000" dirty="0" err="1" smtClean="0">
                <a:solidFill>
                  <a:schemeClr val="tx1"/>
                </a:solidFill>
                <a:latin typeface="Cambria" pitchFamily="18" charset="0"/>
              </a:rPr>
              <a:t>haem</a:t>
            </a:r>
            <a:r>
              <a:rPr lang="en-US" sz="4000" dirty="0" smtClean="0">
                <a:solidFill>
                  <a:schemeClr val="tx1"/>
                </a:solidFill>
                <a:latin typeface="Cambria" pitchFamily="18" charset="0"/>
              </a:rPr>
              <a:t>&gt;</a:t>
            </a:r>
            <a:r>
              <a:rPr lang="en-US" sz="4000" dirty="0" err="1" smtClean="0">
                <a:solidFill>
                  <a:schemeClr val="tx1"/>
                </a:solidFill>
                <a:latin typeface="Cambria" pitchFamily="18" charset="0"/>
              </a:rPr>
              <a:t>biliverdin</a:t>
            </a:r>
            <a:r>
              <a:rPr lang="en-US" sz="4000" dirty="0" smtClean="0">
                <a:solidFill>
                  <a:schemeClr val="tx1"/>
                </a:solidFill>
                <a:latin typeface="Cambria" pitchFamily="18" charset="0"/>
              </a:rPr>
              <a:t>&gt; bilirubin</a:t>
            </a:r>
          </a:p>
          <a:p>
            <a:pPr marL="0" indent="0">
              <a:buNone/>
            </a:pPr>
            <a:r>
              <a:rPr lang="en-US" sz="4000" dirty="0" smtClean="0">
                <a:solidFill>
                  <a:schemeClr val="tx1"/>
                </a:solidFill>
                <a:latin typeface="Cambria" pitchFamily="18" charset="0"/>
              </a:rPr>
              <a:t> in the Liver it is conjugated with </a:t>
            </a:r>
            <a:r>
              <a:rPr lang="en-US" sz="4000" dirty="0" err="1">
                <a:solidFill>
                  <a:schemeClr val="tx1"/>
                </a:solidFill>
                <a:latin typeface="Cambria" pitchFamily="18" charset="0"/>
              </a:rPr>
              <a:t>g</a:t>
            </a:r>
            <a:r>
              <a:rPr lang="en-US" sz="4000" dirty="0" err="1" smtClean="0">
                <a:solidFill>
                  <a:schemeClr val="tx1"/>
                </a:solidFill>
                <a:latin typeface="Cambria" pitchFamily="18" charset="0"/>
              </a:rPr>
              <a:t>lucoronic</a:t>
            </a:r>
            <a:r>
              <a:rPr lang="en-US" sz="4000" dirty="0" smtClean="0">
                <a:solidFill>
                  <a:schemeClr val="tx1"/>
                </a:solidFill>
                <a:latin typeface="Cambria" pitchFamily="18" charset="0"/>
              </a:rPr>
              <a:t> acid by enzyme </a:t>
            </a:r>
            <a:r>
              <a:rPr lang="en-US" sz="4000" dirty="0" err="1" smtClean="0">
                <a:solidFill>
                  <a:schemeClr val="tx1"/>
                </a:solidFill>
                <a:latin typeface="Cambria" pitchFamily="18" charset="0"/>
              </a:rPr>
              <a:t>glucuronyltransferase</a:t>
            </a:r>
            <a:r>
              <a:rPr lang="en-US" sz="4000" dirty="0" smtClean="0">
                <a:solidFill>
                  <a:schemeClr val="tx1"/>
                </a:solidFill>
                <a:latin typeface="Cambria" pitchFamily="18" charset="0"/>
              </a:rPr>
              <a:t> making it soluble in water. Much of it goes to the bile and out into the small intestine. The conjugated bilirubin is not absorbed and passes into the colon and gives the color of the stool</a:t>
            </a:r>
          </a:p>
        </p:txBody>
      </p:sp>
    </p:spTree>
    <p:extLst>
      <p:ext uri="{BB962C8B-B14F-4D97-AF65-F5344CB8AC3E}">
        <p14:creationId xmlns:p14="http://schemas.microsoft.com/office/powerpoint/2010/main" val="16871006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 y="0"/>
            <a:ext cx="9404724" cy="1400530"/>
          </a:xfrm>
        </p:spPr>
        <p:txBody>
          <a:bodyPr>
            <a:normAutofit/>
          </a:bodyPr>
          <a:lstStyle/>
          <a:p>
            <a:r>
              <a:rPr lang="en-US" sz="4400" b="1" dirty="0" smtClean="0">
                <a:latin typeface="Cambria" pitchFamily="18" charset="0"/>
              </a:rPr>
              <a:t>Causes</a:t>
            </a:r>
            <a:r>
              <a:rPr lang="en-US" sz="3200" dirty="0" smtClean="0">
                <a:latin typeface="Cambria" pitchFamily="18" charset="0"/>
              </a:rPr>
              <a:t/>
            </a:r>
            <a:br>
              <a:rPr lang="en-US" sz="3200" dirty="0" smtClean="0">
                <a:latin typeface="Cambria" pitchFamily="18" charset="0"/>
              </a:rPr>
            </a:br>
            <a:endParaRPr lang="en-US" sz="3200" dirty="0">
              <a:latin typeface="Cambria" pitchFamily="18" charset="0"/>
            </a:endParaRPr>
          </a:p>
        </p:txBody>
      </p:sp>
      <p:sp>
        <p:nvSpPr>
          <p:cNvPr id="3" name="Content Placeholder 2"/>
          <p:cNvSpPr>
            <a:spLocks noGrp="1"/>
          </p:cNvSpPr>
          <p:nvPr>
            <p:ph idx="1"/>
          </p:nvPr>
        </p:nvSpPr>
        <p:spPr>
          <a:xfrm>
            <a:off x="0" y="872841"/>
            <a:ext cx="10049852" cy="5375563"/>
          </a:xfrm>
        </p:spPr>
        <p:txBody>
          <a:bodyPr>
            <a:normAutofit/>
          </a:bodyPr>
          <a:lstStyle/>
          <a:p>
            <a:r>
              <a:rPr lang="en-US" sz="4000" dirty="0" smtClean="0">
                <a:solidFill>
                  <a:schemeClr val="tx1"/>
                </a:solidFill>
                <a:latin typeface="Cambria" pitchFamily="18" charset="0"/>
              </a:rPr>
              <a:t>Breakdown of RBCS</a:t>
            </a:r>
          </a:p>
          <a:p>
            <a:r>
              <a:rPr lang="en-US" sz="4000" dirty="0" smtClean="0">
                <a:solidFill>
                  <a:schemeClr val="tx1"/>
                </a:solidFill>
                <a:latin typeface="Cambria" pitchFamily="18" charset="0"/>
              </a:rPr>
              <a:t>Damage of the liver/muscles</a:t>
            </a:r>
          </a:p>
          <a:p>
            <a:r>
              <a:rPr lang="en-US" sz="4000" dirty="0" smtClean="0">
                <a:solidFill>
                  <a:schemeClr val="tx1"/>
                </a:solidFill>
                <a:latin typeface="Cambria" pitchFamily="18" charset="0"/>
              </a:rPr>
              <a:t>Under absorption of </a:t>
            </a:r>
            <a:r>
              <a:rPr lang="en-US" sz="4000" dirty="0" err="1" smtClean="0">
                <a:solidFill>
                  <a:schemeClr val="tx1"/>
                </a:solidFill>
                <a:latin typeface="Cambria" pitchFamily="18" charset="0"/>
              </a:rPr>
              <a:t>bilirubin</a:t>
            </a:r>
            <a:r>
              <a:rPr lang="en-US" sz="4000" dirty="0" smtClean="0">
                <a:solidFill>
                  <a:schemeClr val="tx1"/>
                </a:solidFill>
                <a:latin typeface="Cambria" pitchFamily="18" charset="0"/>
              </a:rPr>
              <a:t> by GIT</a:t>
            </a:r>
          </a:p>
          <a:p>
            <a:pPr>
              <a:buNone/>
            </a:pPr>
            <a:r>
              <a:rPr lang="en-US" sz="4000" b="1" dirty="0" smtClean="0">
                <a:latin typeface="Cambria" pitchFamily="18" charset="0"/>
              </a:rPr>
              <a:t>Investigations</a:t>
            </a:r>
            <a:endParaRPr lang="en-US" sz="4000" dirty="0" smtClean="0">
              <a:latin typeface="Cambria" pitchFamily="18" charset="0"/>
            </a:endParaRPr>
          </a:p>
          <a:p>
            <a:r>
              <a:rPr lang="en-US" sz="4000" dirty="0" err="1" smtClean="0">
                <a:solidFill>
                  <a:schemeClr val="tx1"/>
                </a:solidFill>
                <a:latin typeface="Cambria" pitchFamily="18" charset="0"/>
              </a:rPr>
              <a:t>Bilirubin</a:t>
            </a:r>
            <a:r>
              <a:rPr lang="en-US" sz="4000" dirty="0" smtClean="0">
                <a:solidFill>
                  <a:schemeClr val="tx1"/>
                </a:solidFill>
                <a:latin typeface="Cambria" pitchFamily="18" charset="0"/>
              </a:rPr>
              <a:t> levels</a:t>
            </a:r>
          </a:p>
          <a:p>
            <a:r>
              <a:rPr lang="en-US" sz="4000" dirty="0" smtClean="0">
                <a:solidFill>
                  <a:schemeClr val="tx1"/>
                </a:solidFill>
                <a:latin typeface="Cambria" pitchFamily="18" charset="0"/>
              </a:rPr>
              <a:t>LFTS</a:t>
            </a:r>
          </a:p>
          <a:p>
            <a:r>
              <a:rPr lang="en-US" sz="4000" dirty="0" smtClean="0">
                <a:solidFill>
                  <a:schemeClr val="tx1"/>
                </a:solidFill>
                <a:latin typeface="Cambria" pitchFamily="18" charset="0"/>
              </a:rPr>
              <a:t>Complete blood count</a:t>
            </a:r>
            <a:endParaRPr lang="en-US" sz="4000" dirty="0">
              <a:solidFill>
                <a:schemeClr val="tx1"/>
              </a:solidFill>
              <a:latin typeface="Cambria" pitchFamily="18" charset="0"/>
            </a:endParaRPr>
          </a:p>
        </p:txBody>
      </p:sp>
    </p:spTree>
    <p:extLst>
      <p:ext uri="{BB962C8B-B14F-4D97-AF65-F5344CB8AC3E}">
        <p14:creationId xmlns:p14="http://schemas.microsoft.com/office/powerpoint/2010/main" val="187192277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1027"/>
          <p:cNvPicPr>
            <a:picLocks noChangeAspect="1" noChangeArrowheads="1"/>
          </p:cNvPicPr>
          <p:nvPr/>
        </p:nvPicPr>
        <p:blipFill>
          <a:blip r:embed="rId2" cstate="print"/>
          <a:srcRect/>
          <a:stretch>
            <a:fillRect/>
          </a:stretch>
        </p:blipFill>
        <p:spPr bwMode="auto">
          <a:xfrm>
            <a:off x="0" y="838201"/>
            <a:ext cx="12192000" cy="5178425"/>
          </a:xfrm>
          <a:prstGeom prst="rect">
            <a:avLst/>
          </a:prstGeom>
          <a:noFill/>
          <a:ln w="9525">
            <a:noFill/>
            <a:miter lim="800000"/>
            <a:headEnd/>
            <a:tailEnd/>
          </a:ln>
        </p:spPr>
      </p:pic>
      <p:sp>
        <p:nvSpPr>
          <p:cNvPr id="40963" name="Text Box 1028"/>
          <p:cNvSpPr txBox="1">
            <a:spLocks noChangeArrowheads="1"/>
          </p:cNvSpPr>
          <p:nvPr/>
        </p:nvSpPr>
        <p:spPr bwMode="auto">
          <a:xfrm>
            <a:off x="1524000" y="0"/>
            <a:ext cx="6197600" cy="579438"/>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sz="3200" b="0" i="0" u="none" strike="noStrike" kern="1200" cap="none" spc="0" normalizeH="0" baseline="0" noProof="0" dirty="0" smtClean="0">
                <a:ln>
                  <a:noFill/>
                </a:ln>
                <a:solidFill>
                  <a:prstClr val="white"/>
                </a:solidFill>
                <a:effectLst/>
                <a:uLnTx/>
                <a:uFillTx/>
                <a:latin typeface="Tahoma" pitchFamily="34" charset="0"/>
                <a:ea typeface="+mn-ea"/>
                <a:cs typeface="Arial" pitchFamily="34" charset="0"/>
              </a:rPr>
              <a:t>LFTs Normal </a:t>
            </a:r>
            <a:r>
              <a:rPr kumimoji="0" lang="en-US" sz="3200" b="0" i="0" u="none" strike="noStrike" kern="1200" cap="none" spc="0" normalizeH="0" baseline="0" noProof="0" dirty="0">
                <a:ln>
                  <a:noFill/>
                </a:ln>
                <a:solidFill>
                  <a:prstClr val="white"/>
                </a:solidFill>
                <a:effectLst/>
                <a:uLnTx/>
                <a:uFillTx/>
                <a:latin typeface="Tahoma" pitchFamily="34" charset="0"/>
                <a:ea typeface="+mn-ea"/>
                <a:cs typeface="Arial" pitchFamily="34" charset="0"/>
              </a:rPr>
              <a:t>values</a:t>
            </a:r>
          </a:p>
        </p:txBody>
      </p:sp>
    </p:spTree>
    <p:extLst>
      <p:ext uri="{BB962C8B-B14F-4D97-AF65-F5344CB8AC3E}">
        <p14:creationId xmlns:p14="http://schemas.microsoft.com/office/powerpoint/2010/main" val="3566951115"/>
      </p:ext>
    </p:extLst>
  </p:cSld>
  <p:clrMapOvr>
    <a:masterClrMapping/>
  </p:clrMapOvr>
  <p:transition/>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187043"/>
            <a:ext cx="11201401" cy="6040581"/>
          </a:xfrm>
        </p:spPr>
        <p:txBody>
          <a:bodyPr/>
          <a:lstStyle/>
          <a:p>
            <a:r>
              <a:rPr lang="en-US" sz="3200" dirty="0" smtClean="0">
                <a:solidFill>
                  <a:schemeClr val="tx1"/>
                </a:solidFill>
                <a:latin typeface="Cambria" pitchFamily="18" charset="0"/>
              </a:rPr>
              <a:t>-</a:t>
            </a:r>
            <a:r>
              <a:rPr lang="en-US" sz="4400" dirty="0" smtClean="0">
                <a:solidFill>
                  <a:schemeClr val="tx1"/>
                </a:solidFill>
                <a:latin typeface="Cambria" pitchFamily="18" charset="0"/>
              </a:rPr>
              <a:t>Abdominal U/S</a:t>
            </a:r>
          </a:p>
          <a:p>
            <a:r>
              <a:rPr lang="en-US" sz="4400" dirty="0" smtClean="0">
                <a:solidFill>
                  <a:schemeClr val="tx1"/>
                </a:solidFill>
                <a:latin typeface="Cambria" pitchFamily="18" charset="0"/>
              </a:rPr>
              <a:t>-Abdominal CT</a:t>
            </a:r>
          </a:p>
          <a:p>
            <a:r>
              <a:rPr lang="en-US" sz="4400" dirty="0" smtClean="0">
                <a:solidFill>
                  <a:schemeClr val="tx1"/>
                </a:solidFill>
                <a:latin typeface="Cambria" pitchFamily="18" charset="0"/>
              </a:rPr>
              <a:t>-</a:t>
            </a:r>
            <a:r>
              <a:rPr lang="en-US" sz="4400" dirty="0" err="1" smtClean="0">
                <a:solidFill>
                  <a:schemeClr val="tx1"/>
                </a:solidFill>
                <a:latin typeface="Cambria" pitchFamily="18" charset="0"/>
              </a:rPr>
              <a:t>Percutaneous</a:t>
            </a:r>
            <a:r>
              <a:rPr lang="en-US" sz="4400" dirty="0" smtClean="0">
                <a:solidFill>
                  <a:schemeClr val="tx1"/>
                </a:solidFill>
                <a:latin typeface="Cambria" pitchFamily="18" charset="0"/>
              </a:rPr>
              <a:t> </a:t>
            </a:r>
            <a:r>
              <a:rPr lang="en-US" sz="4400" dirty="0" err="1" smtClean="0">
                <a:solidFill>
                  <a:schemeClr val="tx1"/>
                </a:solidFill>
                <a:latin typeface="Cambria" pitchFamily="18" charset="0"/>
              </a:rPr>
              <a:t>transhepatic</a:t>
            </a:r>
            <a:r>
              <a:rPr lang="en-US" sz="4400" dirty="0">
                <a:solidFill>
                  <a:schemeClr val="tx1"/>
                </a:solidFill>
                <a:latin typeface="Cambria" pitchFamily="18" charset="0"/>
              </a:rPr>
              <a:t> </a:t>
            </a:r>
            <a:r>
              <a:rPr lang="en-US" sz="4400" dirty="0" err="1" smtClean="0">
                <a:solidFill>
                  <a:schemeClr val="tx1"/>
                </a:solidFill>
                <a:latin typeface="Cambria" pitchFamily="18" charset="0"/>
              </a:rPr>
              <a:t>cholangiogram</a:t>
            </a:r>
            <a:endParaRPr lang="en-US" sz="4400" dirty="0" smtClean="0">
              <a:solidFill>
                <a:schemeClr val="tx1"/>
              </a:solidFill>
              <a:latin typeface="Cambria" pitchFamily="18" charset="0"/>
            </a:endParaRPr>
          </a:p>
          <a:p>
            <a:r>
              <a:rPr lang="en-US" sz="4400" dirty="0" smtClean="0">
                <a:solidFill>
                  <a:schemeClr val="tx1"/>
                </a:solidFill>
                <a:latin typeface="Cambria" pitchFamily="18" charset="0"/>
              </a:rPr>
              <a:t>-Liver biopsy</a:t>
            </a:r>
          </a:p>
          <a:p>
            <a:r>
              <a:rPr lang="en-US" sz="4400" dirty="0" smtClean="0">
                <a:solidFill>
                  <a:schemeClr val="tx1"/>
                </a:solidFill>
                <a:latin typeface="Cambria" pitchFamily="18" charset="0"/>
              </a:rPr>
              <a:t>-Cholesterol levels</a:t>
            </a:r>
          </a:p>
          <a:p>
            <a:endParaRPr lang="en-US" sz="4400" dirty="0">
              <a:solidFill>
                <a:schemeClr val="tx1"/>
              </a:solidFill>
              <a:latin typeface="Cambria" pitchFamily="18" charset="0"/>
            </a:endParaRPr>
          </a:p>
        </p:txBody>
      </p:sp>
    </p:spTree>
    <p:extLst>
      <p:ext uri="{BB962C8B-B14F-4D97-AF65-F5344CB8AC3E}">
        <p14:creationId xmlns:p14="http://schemas.microsoft.com/office/powerpoint/2010/main" val="2668716013"/>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754379"/>
            <a:ext cx="9684092" cy="5494021"/>
          </a:xfrm>
        </p:spPr>
        <p:txBody>
          <a:bodyPr/>
          <a:lstStyle/>
          <a:p>
            <a:r>
              <a:rPr lang="en-US" sz="4400" dirty="0" err="1" smtClean="0">
                <a:solidFill>
                  <a:schemeClr val="tx1"/>
                </a:solidFill>
                <a:latin typeface="Cambria" pitchFamily="18" charset="0"/>
              </a:rPr>
              <a:t>Prothrombin</a:t>
            </a:r>
            <a:r>
              <a:rPr lang="en-US" sz="4400" dirty="0" smtClean="0">
                <a:solidFill>
                  <a:schemeClr val="tx1"/>
                </a:solidFill>
                <a:latin typeface="Cambria" pitchFamily="18" charset="0"/>
              </a:rPr>
              <a:t> time</a:t>
            </a:r>
          </a:p>
          <a:p>
            <a:r>
              <a:rPr lang="en-US" sz="4400" dirty="0" smtClean="0">
                <a:solidFill>
                  <a:schemeClr val="tx1"/>
                </a:solidFill>
                <a:latin typeface="Cambria" pitchFamily="18" charset="0"/>
              </a:rPr>
              <a:t>Hepatitis A,B,C tests</a:t>
            </a:r>
          </a:p>
          <a:p>
            <a:r>
              <a:rPr lang="en-US" sz="4400" dirty="0" smtClean="0">
                <a:solidFill>
                  <a:schemeClr val="tx1"/>
                </a:solidFill>
                <a:latin typeface="Cambria" pitchFamily="18" charset="0"/>
              </a:rPr>
              <a:t>Endoscopic retrograde </a:t>
            </a:r>
            <a:r>
              <a:rPr lang="en-US" sz="4400" dirty="0" err="1" smtClean="0">
                <a:solidFill>
                  <a:schemeClr val="tx1"/>
                </a:solidFill>
                <a:latin typeface="Cambria" pitchFamily="18" charset="0"/>
              </a:rPr>
              <a:t>cholangiopancreatography</a:t>
            </a:r>
            <a:endParaRPr lang="en-US" sz="4400" dirty="0" smtClean="0">
              <a:solidFill>
                <a:schemeClr val="tx1"/>
              </a:solidFill>
              <a:latin typeface="Cambria" pitchFamily="18" charset="0"/>
            </a:endParaRPr>
          </a:p>
          <a:p>
            <a:endParaRPr lang="en-US" sz="4400" dirty="0">
              <a:solidFill>
                <a:schemeClr val="tx1"/>
              </a:solidFill>
              <a:latin typeface="Cambria" pitchFamily="18" charset="0"/>
            </a:endParaRPr>
          </a:p>
        </p:txBody>
      </p:sp>
    </p:spTree>
    <p:extLst>
      <p:ext uri="{BB962C8B-B14F-4D97-AF65-F5344CB8AC3E}">
        <p14:creationId xmlns:p14="http://schemas.microsoft.com/office/powerpoint/2010/main" val="375845057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75949" y="0"/>
            <a:ext cx="9404724" cy="1400530"/>
          </a:xfrm>
        </p:spPr>
        <p:txBody>
          <a:bodyPr>
            <a:normAutofit/>
          </a:bodyPr>
          <a:lstStyle/>
          <a:p>
            <a:r>
              <a:rPr lang="en-US" sz="4000" b="1" dirty="0" smtClean="0">
                <a:solidFill>
                  <a:schemeClr val="accent1"/>
                </a:solidFill>
                <a:latin typeface="Cambria" pitchFamily="18" charset="0"/>
              </a:rPr>
              <a:t>Clinical manifestations</a:t>
            </a:r>
            <a:r>
              <a:rPr lang="en-US" sz="4000" dirty="0" smtClean="0">
                <a:solidFill>
                  <a:schemeClr val="tx1"/>
                </a:solidFill>
                <a:latin typeface="Cambria" pitchFamily="18" charset="0"/>
              </a:rPr>
              <a:t/>
            </a:r>
            <a:br>
              <a:rPr lang="en-US" sz="4000" dirty="0" smtClean="0">
                <a:solidFill>
                  <a:schemeClr val="tx1"/>
                </a:solidFill>
                <a:latin typeface="Cambria" pitchFamily="18" charset="0"/>
              </a:rPr>
            </a:br>
            <a:endParaRPr lang="en-US" sz="4000" dirty="0">
              <a:solidFill>
                <a:schemeClr val="tx1"/>
              </a:solidFill>
              <a:latin typeface="Cambria" pitchFamily="18" charset="0"/>
            </a:endParaRPr>
          </a:p>
        </p:txBody>
      </p:sp>
      <p:sp>
        <p:nvSpPr>
          <p:cNvPr id="3" name="Content Placeholder 2"/>
          <p:cNvSpPr>
            <a:spLocks noGrp="1"/>
          </p:cNvSpPr>
          <p:nvPr>
            <p:ph idx="1"/>
          </p:nvPr>
        </p:nvSpPr>
        <p:spPr>
          <a:xfrm>
            <a:off x="10" y="700271"/>
            <a:ext cx="11970327" cy="6157735"/>
          </a:xfrm>
        </p:spPr>
        <p:txBody>
          <a:bodyPr>
            <a:noAutofit/>
          </a:bodyPr>
          <a:lstStyle/>
          <a:p>
            <a:r>
              <a:rPr lang="en-US" sz="3600" dirty="0" smtClean="0">
                <a:solidFill>
                  <a:schemeClr val="tx1"/>
                </a:solidFill>
                <a:latin typeface="Cambria" pitchFamily="18" charset="0"/>
              </a:rPr>
              <a:t>Yellowish coloration of the sclera, skin and mouth</a:t>
            </a:r>
          </a:p>
          <a:p>
            <a:r>
              <a:rPr lang="en-US" sz="3600" dirty="0" smtClean="0">
                <a:solidFill>
                  <a:schemeClr val="tx1"/>
                </a:solidFill>
                <a:latin typeface="Cambria" pitchFamily="18" charset="0"/>
              </a:rPr>
              <a:t>Dark or brown </a:t>
            </a:r>
            <a:r>
              <a:rPr lang="en-US" sz="3600" dirty="0" err="1" smtClean="0">
                <a:solidFill>
                  <a:schemeClr val="tx1"/>
                </a:solidFill>
                <a:latin typeface="Cambria" pitchFamily="18" charset="0"/>
              </a:rPr>
              <a:t>coloured</a:t>
            </a:r>
            <a:r>
              <a:rPr lang="en-US" sz="3600" dirty="0" smtClean="0">
                <a:solidFill>
                  <a:schemeClr val="tx1"/>
                </a:solidFill>
                <a:latin typeface="Cambria" pitchFamily="18" charset="0"/>
              </a:rPr>
              <a:t> urine</a:t>
            </a:r>
          </a:p>
          <a:p>
            <a:r>
              <a:rPr lang="en-US" sz="3600" dirty="0" smtClean="0">
                <a:solidFill>
                  <a:schemeClr val="tx1"/>
                </a:solidFill>
                <a:latin typeface="Cambria" pitchFamily="18" charset="0"/>
              </a:rPr>
              <a:t>Pale or clay </a:t>
            </a:r>
            <a:r>
              <a:rPr lang="en-US" sz="3600" dirty="0" err="1" smtClean="0">
                <a:solidFill>
                  <a:schemeClr val="tx1"/>
                </a:solidFill>
                <a:latin typeface="Cambria" pitchFamily="18" charset="0"/>
              </a:rPr>
              <a:t>coloured</a:t>
            </a:r>
            <a:r>
              <a:rPr lang="en-US" sz="3600" dirty="0" smtClean="0">
                <a:solidFill>
                  <a:schemeClr val="tx1"/>
                </a:solidFill>
                <a:latin typeface="Cambria" pitchFamily="18" charset="0"/>
              </a:rPr>
              <a:t> stools</a:t>
            </a:r>
          </a:p>
          <a:p>
            <a:r>
              <a:rPr lang="en-US" sz="3600" dirty="0" err="1" smtClean="0">
                <a:solidFill>
                  <a:schemeClr val="tx1"/>
                </a:solidFill>
                <a:latin typeface="Cambria" pitchFamily="18" charset="0"/>
              </a:rPr>
              <a:t>Pruritus</a:t>
            </a:r>
            <a:endParaRPr lang="en-US" sz="3600" dirty="0" smtClean="0">
              <a:solidFill>
                <a:schemeClr val="tx1"/>
              </a:solidFill>
              <a:latin typeface="Cambria" pitchFamily="18" charset="0"/>
            </a:endParaRPr>
          </a:p>
          <a:p>
            <a:r>
              <a:rPr lang="en-US" sz="3600" dirty="0" smtClean="0">
                <a:solidFill>
                  <a:schemeClr val="tx1"/>
                </a:solidFill>
                <a:latin typeface="Cambria" pitchFamily="18" charset="0"/>
              </a:rPr>
              <a:t>Weight loss</a:t>
            </a:r>
          </a:p>
          <a:p>
            <a:r>
              <a:rPr lang="en-US" sz="3600" dirty="0" smtClean="0">
                <a:solidFill>
                  <a:schemeClr val="tx1"/>
                </a:solidFill>
                <a:latin typeface="Cambria" pitchFamily="18" charset="0"/>
              </a:rPr>
              <a:t>Abdominal pain</a:t>
            </a:r>
          </a:p>
          <a:p>
            <a:r>
              <a:rPr lang="en-US" sz="3600" dirty="0" smtClean="0">
                <a:solidFill>
                  <a:schemeClr val="tx1"/>
                </a:solidFill>
                <a:latin typeface="Cambria" pitchFamily="18" charset="0"/>
              </a:rPr>
              <a:t>Fever</a:t>
            </a:r>
          </a:p>
          <a:p>
            <a:pPr>
              <a:buNone/>
            </a:pPr>
            <a:r>
              <a:rPr lang="en-US" sz="3600" b="1" dirty="0" smtClean="0">
                <a:solidFill>
                  <a:schemeClr val="accent1"/>
                </a:solidFill>
                <a:latin typeface="Cambria" pitchFamily="18" charset="0"/>
              </a:rPr>
              <a:t>Management </a:t>
            </a:r>
            <a:endParaRPr lang="en-US" sz="3600" dirty="0" smtClean="0">
              <a:solidFill>
                <a:schemeClr val="accent1"/>
              </a:solidFill>
              <a:latin typeface="Cambria" pitchFamily="18" charset="0"/>
            </a:endParaRPr>
          </a:p>
          <a:p>
            <a:r>
              <a:rPr lang="en-US" sz="3600" dirty="0" smtClean="0">
                <a:solidFill>
                  <a:schemeClr val="tx1"/>
                </a:solidFill>
                <a:latin typeface="Cambria" pitchFamily="18" charset="0"/>
              </a:rPr>
              <a:t>NB according to the cause</a:t>
            </a:r>
            <a:endParaRPr lang="en-US" sz="3600" dirty="0">
              <a:solidFill>
                <a:schemeClr val="tx1"/>
              </a:solidFill>
              <a:latin typeface="Cambria" pitchFamily="18" charset="0"/>
            </a:endParaRPr>
          </a:p>
        </p:txBody>
      </p:sp>
    </p:spTree>
    <p:extLst>
      <p:ext uri="{BB962C8B-B14F-4D97-AF65-F5344CB8AC3E}">
        <p14:creationId xmlns:p14="http://schemas.microsoft.com/office/powerpoint/2010/main" val="13965316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32512" y="7"/>
            <a:ext cx="9718325" cy="935181"/>
          </a:xfrm>
        </p:spPr>
        <p:txBody>
          <a:bodyPr>
            <a:normAutofit fontScale="90000"/>
          </a:bodyPr>
          <a:lstStyle/>
          <a:p>
            <a:r>
              <a:rPr lang="en-US" sz="4400" b="1" u="sng" dirty="0" smtClean="0">
                <a:latin typeface="Cambria" pitchFamily="18" charset="0"/>
              </a:rPr>
              <a:t> HEPATITIS</a:t>
            </a:r>
            <a:r>
              <a:rPr lang="en-US" sz="3200" dirty="0" smtClean="0">
                <a:latin typeface="Cambria" pitchFamily="18" charset="0"/>
              </a:rPr>
              <a:t/>
            </a:r>
            <a:br>
              <a:rPr lang="en-US" sz="3200" dirty="0" smtClean="0">
                <a:latin typeface="Cambria" pitchFamily="18" charset="0"/>
              </a:rPr>
            </a:br>
            <a:endParaRPr lang="en-US" sz="3200" dirty="0">
              <a:latin typeface="Cambria" pitchFamily="18" charset="0"/>
            </a:endParaRPr>
          </a:p>
        </p:txBody>
      </p:sp>
      <p:sp>
        <p:nvSpPr>
          <p:cNvPr id="3" name="Content Placeholder 2"/>
          <p:cNvSpPr>
            <a:spLocks noGrp="1"/>
          </p:cNvSpPr>
          <p:nvPr>
            <p:ph idx="1"/>
          </p:nvPr>
        </p:nvSpPr>
        <p:spPr>
          <a:xfrm>
            <a:off x="0" y="730971"/>
            <a:ext cx="12192000" cy="5574009"/>
          </a:xfrm>
        </p:spPr>
        <p:txBody>
          <a:bodyPr>
            <a:noAutofit/>
          </a:bodyPr>
          <a:lstStyle/>
          <a:p>
            <a:r>
              <a:rPr lang="en-US" sz="4000" dirty="0" smtClean="0">
                <a:solidFill>
                  <a:schemeClr val="tx1"/>
                </a:solidFill>
                <a:latin typeface="Cambria" pitchFamily="18" charset="0"/>
              </a:rPr>
              <a:t>Inflammation of liver tissue</a:t>
            </a:r>
          </a:p>
          <a:p>
            <a:r>
              <a:rPr lang="en-US" sz="4000" dirty="0" smtClean="0">
                <a:solidFill>
                  <a:schemeClr val="tx1"/>
                </a:solidFill>
                <a:latin typeface="Cambria" pitchFamily="18" charset="0"/>
              </a:rPr>
              <a:t>The most common types are viral. A,B,C</a:t>
            </a:r>
          </a:p>
          <a:p>
            <a:r>
              <a:rPr lang="en-US" sz="4000" dirty="0" smtClean="0">
                <a:solidFill>
                  <a:schemeClr val="tx1"/>
                </a:solidFill>
                <a:latin typeface="Cambria" pitchFamily="18" charset="0"/>
              </a:rPr>
              <a:t>Many cases are asymptomatic and therefore remain undiagnosed.</a:t>
            </a:r>
          </a:p>
          <a:p>
            <a:pPr>
              <a:buNone/>
            </a:pPr>
            <a:r>
              <a:rPr lang="en-US" sz="4000" b="1" dirty="0" smtClean="0">
                <a:solidFill>
                  <a:schemeClr val="accent1"/>
                </a:solidFill>
                <a:latin typeface="Cambria" pitchFamily="18" charset="0"/>
              </a:rPr>
              <a:t>Pathophysiology</a:t>
            </a:r>
            <a:endParaRPr lang="en-US" sz="4000" dirty="0" smtClean="0">
              <a:solidFill>
                <a:schemeClr val="accent1"/>
              </a:solidFill>
              <a:latin typeface="Cambria" pitchFamily="18" charset="0"/>
            </a:endParaRPr>
          </a:p>
          <a:p>
            <a:r>
              <a:rPr lang="en-US" sz="4000" dirty="0" smtClean="0">
                <a:solidFill>
                  <a:schemeClr val="tx1"/>
                </a:solidFill>
                <a:latin typeface="Cambria" pitchFamily="18" charset="0"/>
              </a:rPr>
              <a:t>The virus enters the liver cells causing degenerating </a:t>
            </a:r>
          </a:p>
          <a:p>
            <a:r>
              <a:rPr lang="en-US" sz="4000" dirty="0" smtClean="0">
                <a:solidFill>
                  <a:schemeClr val="tx1"/>
                </a:solidFill>
                <a:latin typeface="Cambria" pitchFamily="18" charset="0"/>
              </a:rPr>
              <a:t>Changes. Inflammation process follows </a:t>
            </a:r>
          </a:p>
          <a:p>
            <a:r>
              <a:rPr lang="en-US" sz="4000" dirty="0" smtClean="0">
                <a:solidFill>
                  <a:schemeClr val="tx1"/>
                </a:solidFill>
                <a:latin typeface="Cambria" pitchFamily="18" charset="0"/>
              </a:rPr>
              <a:t>Accompanied by exudates containing lymphocyte, plasma cells and granulocytes. </a:t>
            </a:r>
            <a:endParaRPr lang="en-US" sz="4000" dirty="0">
              <a:solidFill>
                <a:schemeClr val="tx1"/>
              </a:solidFill>
              <a:latin typeface="Cambria" pitchFamily="18" charset="0"/>
            </a:endParaRPr>
          </a:p>
        </p:txBody>
      </p:sp>
    </p:spTree>
    <p:extLst>
      <p:ext uri="{BB962C8B-B14F-4D97-AF65-F5344CB8AC3E}">
        <p14:creationId xmlns:p14="http://schemas.microsoft.com/office/powerpoint/2010/main" val="19224897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1981200" y="228601"/>
            <a:ext cx="8229600" cy="411163"/>
          </a:xfrm>
        </p:spPr>
        <p:txBody>
          <a:bodyPr>
            <a:normAutofit fontScale="90000"/>
          </a:bodyPr>
          <a:lstStyle/>
          <a:p>
            <a:pPr eaLnBrk="1" hangingPunct="1"/>
            <a:r>
              <a:rPr lang="en-US" sz="3200"/>
              <a:t>MANAGEMENT</a:t>
            </a:r>
          </a:p>
        </p:txBody>
      </p:sp>
      <p:sp>
        <p:nvSpPr>
          <p:cNvPr id="3" name="Content Placeholder 2"/>
          <p:cNvSpPr>
            <a:spLocks noGrp="1"/>
          </p:cNvSpPr>
          <p:nvPr>
            <p:ph idx="1"/>
          </p:nvPr>
        </p:nvSpPr>
        <p:spPr>
          <a:xfrm>
            <a:off x="1981200" y="609600"/>
            <a:ext cx="8229600" cy="5943600"/>
          </a:xfrm>
        </p:spPr>
        <p:txBody>
          <a:bodyPr rtlCol="0">
            <a:noAutofit/>
          </a:bodyPr>
          <a:lstStyle/>
          <a:p>
            <a:pPr marL="514350" indent="-514350" eaLnBrk="1" fontAlgn="auto" hangingPunct="1">
              <a:spcAft>
                <a:spcPts val="0"/>
              </a:spcAft>
              <a:buFont typeface="+mj-lt"/>
              <a:buAutoNum type="arabicPeriod"/>
              <a:defRPr/>
            </a:pPr>
            <a:r>
              <a:rPr lang="en-US" sz="2800" dirty="0"/>
              <a:t>Management of pain</a:t>
            </a:r>
          </a:p>
          <a:p>
            <a:pPr marL="514350" indent="-514350" eaLnBrk="1" fontAlgn="auto" hangingPunct="1">
              <a:spcAft>
                <a:spcPts val="0"/>
              </a:spcAft>
              <a:buFont typeface="+mj-lt"/>
              <a:buAutoNum type="arabicPeriod"/>
              <a:defRPr/>
            </a:pPr>
            <a:r>
              <a:rPr lang="en-US" sz="2800" dirty="0"/>
              <a:t>Pre-operative preparation</a:t>
            </a:r>
          </a:p>
          <a:p>
            <a:pPr marL="514350" indent="-514350" eaLnBrk="1" fontAlgn="auto" hangingPunct="1">
              <a:spcAft>
                <a:spcPts val="0"/>
              </a:spcAft>
              <a:buFont typeface="+mj-lt"/>
              <a:buAutoNum type="arabicPeriod"/>
              <a:defRPr/>
            </a:pPr>
            <a:r>
              <a:rPr lang="en-US" sz="2800" dirty="0"/>
              <a:t>exploratory </a:t>
            </a:r>
            <a:r>
              <a:rPr lang="en-US" sz="2800" dirty="0" err="1"/>
              <a:t>laparotomy</a:t>
            </a:r>
            <a:r>
              <a:rPr lang="en-US" sz="2800" dirty="0"/>
              <a:t> with </a:t>
            </a:r>
            <a:r>
              <a:rPr lang="en-US" sz="2800" dirty="0" err="1"/>
              <a:t>appendicectomy</a:t>
            </a:r>
            <a:endParaRPr lang="en-US" sz="2800" dirty="0"/>
          </a:p>
          <a:p>
            <a:pPr marL="514350" indent="-514350" eaLnBrk="1" fontAlgn="auto" hangingPunct="1">
              <a:spcAft>
                <a:spcPts val="0"/>
              </a:spcAft>
              <a:buFont typeface="+mj-lt"/>
              <a:buAutoNum type="arabicPeriod"/>
              <a:defRPr/>
            </a:pPr>
            <a:r>
              <a:rPr lang="en-US" sz="2800" dirty="0"/>
              <a:t>laparoscopic removal of the appendix</a:t>
            </a:r>
          </a:p>
          <a:p>
            <a:pPr marL="514350" indent="-514350" eaLnBrk="1" fontAlgn="auto" hangingPunct="1">
              <a:spcAft>
                <a:spcPts val="0"/>
              </a:spcAft>
              <a:buFont typeface="+mj-lt"/>
              <a:buAutoNum type="arabicPeriod"/>
              <a:defRPr/>
            </a:pPr>
            <a:r>
              <a:rPr lang="en-US" sz="2800" dirty="0"/>
              <a:t>Antibiotics</a:t>
            </a:r>
          </a:p>
          <a:p>
            <a:pPr marL="514350" indent="-514350" eaLnBrk="1" fontAlgn="auto" hangingPunct="1">
              <a:spcAft>
                <a:spcPts val="0"/>
              </a:spcAft>
              <a:buFont typeface="+mj-lt"/>
              <a:buAutoNum type="arabicPeriod"/>
              <a:defRPr/>
            </a:pPr>
            <a:r>
              <a:rPr lang="en-US" sz="2800" dirty="0"/>
              <a:t>Other post operative care</a:t>
            </a:r>
          </a:p>
          <a:p>
            <a:pPr marL="457200" indent="-457200" eaLnBrk="1" fontAlgn="auto" hangingPunct="1">
              <a:spcAft>
                <a:spcPts val="0"/>
              </a:spcAft>
              <a:buNone/>
              <a:defRPr/>
            </a:pPr>
            <a:r>
              <a:rPr lang="en-US" sz="2800" dirty="0"/>
              <a:t>For appendix mass- the patient is usually treated conservatively with intravenous fluids and antibiotics- pain subsides over a few days and the mass usually disappears over a few weeks. </a:t>
            </a:r>
          </a:p>
          <a:p>
            <a:pPr marL="457200" indent="-457200" eaLnBrk="1" fontAlgn="auto" hangingPunct="1">
              <a:spcAft>
                <a:spcPts val="0"/>
              </a:spcAft>
              <a:buNone/>
              <a:defRPr/>
            </a:pPr>
            <a:r>
              <a:rPr lang="en-US" sz="2800" dirty="0"/>
              <a:t>If recurrent appendicitis occur then </a:t>
            </a:r>
            <a:r>
              <a:rPr lang="en-US" sz="2800" dirty="0" err="1"/>
              <a:t>appendicectomy</a:t>
            </a:r>
            <a:r>
              <a:rPr lang="en-US" sz="2800" dirty="0"/>
              <a:t> may be planned</a:t>
            </a:r>
          </a:p>
        </p:txBody>
      </p:sp>
    </p:spTree>
    <p:extLst>
      <p:ext uri="{BB962C8B-B14F-4D97-AF65-F5344CB8AC3E}">
        <p14:creationId xmlns:p14="http://schemas.microsoft.com/office/powerpoint/2010/main" val="333723777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474" y="457207"/>
            <a:ext cx="11637817" cy="5791199"/>
          </a:xfrm>
        </p:spPr>
        <p:txBody>
          <a:bodyPr>
            <a:normAutofit/>
          </a:bodyPr>
          <a:lstStyle/>
          <a:p>
            <a:r>
              <a:rPr lang="en-US" sz="4400" dirty="0" smtClean="0">
                <a:solidFill>
                  <a:schemeClr val="tx1"/>
                </a:solidFill>
                <a:latin typeface="Cambria" pitchFamily="18" charset="0"/>
              </a:rPr>
              <a:t>There is reactive hyperplasia of the macrophages in the sinusoids. Later there is necrosis of the liver cells and tissue. Macrophages tries to remove the necrotic materials causing the collapse of the lobules. Blood supply in the lobules is interfered with causing hypoxia and further liver damage.</a:t>
            </a:r>
            <a:endParaRPr lang="en-US" sz="4400" dirty="0">
              <a:solidFill>
                <a:schemeClr val="tx1"/>
              </a:solidFill>
              <a:latin typeface="Cambria" pitchFamily="18" charset="0"/>
            </a:endParaRPr>
          </a:p>
        </p:txBody>
      </p:sp>
    </p:spTree>
    <p:extLst>
      <p:ext uri="{BB962C8B-B14F-4D97-AF65-F5344CB8AC3E}">
        <p14:creationId xmlns:p14="http://schemas.microsoft.com/office/powerpoint/2010/main" val="197988148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3602" y="0"/>
            <a:ext cx="9404724" cy="1400530"/>
          </a:xfrm>
        </p:spPr>
        <p:txBody>
          <a:bodyPr>
            <a:normAutofit/>
          </a:bodyPr>
          <a:lstStyle/>
          <a:p>
            <a:r>
              <a:rPr lang="en-US" sz="4000" u="sng" dirty="0" smtClean="0">
                <a:solidFill>
                  <a:srgbClr val="FFFF00"/>
                </a:solidFill>
                <a:latin typeface="Cambria" pitchFamily="18" charset="0"/>
              </a:rPr>
              <a:t> </a:t>
            </a:r>
            <a:r>
              <a:rPr lang="en-US" sz="4000" u="sng" dirty="0" smtClean="0">
                <a:latin typeface="Cambria" pitchFamily="18" charset="0"/>
              </a:rPr>
              <a:t>HEPATITIS A</a:t>
            </a:r>
            <a:r>
              <a:rPr lang="en-US" sz="4000" dirty="0" smtClean="0">
                <a:latin typeface="Cambria" pitchFamily="18" charset="0"/>
              </a:rPr>
              <a:t/>
            </a:r>
            <a:br>
              <a:rPr lang="en-US" sz="4000" dirty="0" smtClean="0">
                <a:latin typeface="Cambria" pitchFamily="18" charset="0"/>
              </a:rPr>
            </a:br>
            <a:endParaRPr lang="en-US" sz="4000" dirty="0">
              <a:latin typeface="Cambria" pitchFamily="18" charset="0"/>
            </a:endParaRPr>
          </a:p>
        </p:txBody>
      </p:sp>
      <p:sp>
        <p:nvSpPr>
          <p:cNvPr id="3" name="Content Placeholder 2"/>
          <p:cNvSpPr>
            <a:spLocks noGrp="1"/>
          </p:cNvSpPr>
          <p:nvPr>
            <p:ph idx="1"/>
          </p:nvPr>
        </p:nvSpPr>
        <p:spPr>
          <a:xfrm>
            <a:off x="0" y="700265"/>
            <a:ext cx="12192000" cy="5991480"/>
          </a:xfrm>
        </p:spPr>
        <p:txBody>
          <a:bodyPr>
            <a:noAutofit/>
          </a:bodyPr>
          <a:lstStyle/>
          <a:p>
            <a:r>
              <a:rPr lang="en-US" sz="3600" dirty="0" smtClean="0">
                <a:solidFill>
                  <a:schemeClr val="tx1"/>
                </a:solidFill>
                <a:latin typeface="Cambria" pitchFamily="18" charset="0"/>
              </a:rPr>
              <a:t>Caused by RNA virus</a:t>
            </a:r>
          </a:p>
          <a:p>
            <a:r>
              <a:rPr lang="en-US" sz="3600" dirty="0" smtClean="0">
                <a:solidFill>
                  <a:schemeClr val="tx1"/>
                </a:solidFill>
                <a:latin typeface="Cambria" pitchFamily="18" charset="0"/>
              </a:rPr>
              <a:t>Spread through the oral faecal route</a:t>
            </a:r>
          </a:p>
          <a:p>
            <a:pPr>
              <a:buNone/>
            </a:pPr>
            <a:r>
              <a:rPr lang="en-US" sz="3600" b="1" dirty="0" smtClean="0">
                <a:latin typeface="Cambria" pitchFamily="18" charset="0"/>
              </a:rPr>
              <a:t>Clinical manifestations</a:t>
            </a:r>
            <a:endParaRPr lang="en-US" sz="3600" dirty="0" smtClean="0">
              <a:latin typeface="Cambria" pitchFamily="18" charset="0"/>
            </a:endParaRPr>
          </a:p>
          <a:p>
            <a:r>
              <a:rPr lang="en-US" sz="3600" dirty="0" smtClean="0">
                <a:solidFill>
                  <a:schemeClr val="tx1"/>
                </a:solidFill>
                <a:latin typeface="Cambria" pitchFamily="18" charset="0"/>
              </a:rPr>
              <a:t>Flu like symptoms</a:t>
            </a:r>
          </a:p>
          <a:p>
            <a:r>
              <a:rPr lang="en-US" sz="3600" dirty="0" smtClean="0">
                <a:solidFill>
                  <a:schemeClr val="tx1"/>
                </a:solidFill>
                <a:latin typeface="Cambria" pitchFamily="18" charset="0"/>
              </a:rPr>
              <a:t>Low grade fever</a:t>
            </a:r>
          </a:p>
          <a:p>
            <a:r>
              <a:rPr lang="en-US" sz="3600" dirty="0" smtClean="0">
                <a:solidFill>
                  <a:schemeClr val="tx1"/>
                </a:solidFill>
                <a:latin typeface="Cambria" pitchFamily="18" charset="0"/>
              </a:rPr>
              <a:t>Anorexia</a:t>
            </a:r>
          </a:p>
          <a:p>
            <a:r>
              <a:rPr lang="en-US" sz="3600" dirty="0" smtClean="0">
                <a:solidFill>
                  <a:schemeClr val="tx1"/>
                </a:solidFill>
                <a:latin typeface="Cambria" pitchFamily="18" charset="0"/>
              </a:rPr>
              <a:t>Jaundice</a:t>
            </a:r>
          </a:p>
          <a:p>
            <a:r>
              <a:rPr lang="en-US" sz="3600" dirty="0" smtClean="0">
                <a:solidFill>
                  <a:schemeClr val="tx1"/>
                </a:solidFill>
                <a:latin typeface="Cambria" pitchFamily="18" charset="0"/>
              </a:rPr>
              <a:t>Dark urine</a:t>
            </a:r>
          </a:p>
          <a:p>
            <a:r>
              <a:rPr lang="en-US" sz="3600" dirty="0" err="1" smtClean="0">
                <a:solidFill>
                  <a:schemeClr val="tx1"/>
                </a:solidFill>
                <a:latin typeface="Cambria" pitchFamily="18" charset="0"/>
              </a:rPr>
              <a:t>Splenomegally</a:t>
            </a:r>
            <a:endParaRPr lang="en-US" sz="3600" dirty="0">
              <a:solidFill>
                <a:schemeClr val="tx1"/>
              </a:solidFill>
              <a:latin typeface="Cambria" pitchFamily="18" charset="0"/>
            </a:endParaRPr>
          </a:p>
        </p:txBody>
      </p:sp>
    </p:spTree>
    <p:extLst>
      <p:ext uri="{BB962C8B-B14F-4D97-AF65-F5344CB8AC3E}">
        <p14:creationId xmlns:p14="http://schemas.microsoft.com/office/powerpoint/2010/main" val="19967813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 y="270171"/>
            <a:ext cx="11492345" cy="5978235"/>
          </a:xfrm>
        </p:spPr>
        <p:txBody>
          <a:bodyPr>
            <a:noAutofit/>
          </a:bodyPr>
          <a:lstStyle/>
          <a:p>
            <a:pPr>
              <a:buNone/>
            </a:pPr>
            <a:r>
              <a:rPr lang="en-US" sz="4400" b="1" dirty="0" smtClean="0">
                <a:solidFill>
                  <a:schemeClr val="accent1"/>
                </a:solidFill>
                <a:latin typeface="Cambria" pitchFamily="18" charset="0"/>
              </a:rPr>
              <a:t>Management</a:t>
            </a:r>
            <a:endParaRPr lang="en-US" sz="4400" dirty="0" smtClean="0">
              <a:solidFill>
                <a:schemeClr val="accent1"/>
              </a:solidFill>
              <a:latin typeface="Cambria" pitchFamily="18" charset="0"/>
            </a:endParaRPr>
          </a:p>
          <a:p>
            <a:r>
              <a:rPr lang="en-US" sz="4400" dirty="0" smtClean="0">
                <a:solidFill>
                  <a:schemeClr val="tx1"/>
                </a:solidFill>
                <a:latin typeface="Cambria" pitchFamily="18" charset="0"/>
              </a:rPr>
              <a:t>Complete bed rest</a:t>
            </a:r>
          </a:p>
          <a:p>
            <a:r>
              <a:rPr lang="en-US" sz="4400" dirty="0" smtClean="0">
                <a:solidFill>
                  <a:schemeClr val="tx1"/>
                </a:solidFill>
                <a:latin typeface="Cambria" pitchFamily="18" charset="0"/>
              </a:rPr>
              <a:t>IV fluids</a:t>
            </a:r>
          </a:p>
          <a:p>
            <a:r>
              <a:rPr lang="en-US" sz="4400" dirty="0" smtClean="0">
                <a:solidFill>
                  <a:schemeClr val="tx1"/>
                </a:solidFill>
                <a:latin typeface="Cambria" pitchFamily="18" charset="0"/>
              </a:rPr>
              <a:t>Diet low in protein</a:t>
            </a:r>
          </a:p>
          <a:p>
            <a:r>
              <a:rPr lang="en-US" sz="4400" dirty="0" smtClean="0">
                <a:solidFill>
                  <a:schemeClr val="tx1"/>
                </a:solidFill>
                <a:latin typeface="Cambria" pitchFamily="18" charset="0"/>
              </a:rPr>
              <a:t>Gradual mobilization</a:t>
            </a:r>
          </a:p>
          <a:p>
            <a:r>
              <a:rPr lang="en-US" sz="4400" dirty="0" smtClean="0">
                <a:solidFill>
                  <a:schemeClr val="tx1"/>
                </a:solidFill>
                <a:latin typeface="Cambria" pitchFamily="18" charset="0"/>
              </a:rPr>
              <a:t>Health education</a:t>
            </a:r>
          </a:p>
          <a:p>
            <a:r>
              <a:rPr lang="en-US" sz="4400" dirty="0" smtClean="0">
                <a:solidFill>
                  <a:schemeClr val="tx1"/>
                </a:solidFill>
                <a:latin typeface="Cambria" pitchFamily="18" charset="0"/>
              </a:rPr>
              <a:t>Other nursing care as per the patient needs</a:t>
            </a:r>
          </a:p>
          <a:p>
            <a:endParaRPr lang="en-US" sz="4400" dirty="0">
              <a:solidFill>
                <a:schemeClr val="tx1"/>
              </a:solidFill>
              <a:latin typeface="Cambria" pitchFamily="18" charset="0"/>
            </a:endParaRPr>
          </a:p>
        </p:txBody>
      </p:sp>
    </p:spTree>
    <p:extLst>
      <p:ext uri="{BB962C8B-B14F-4D97-AF65-F5344CB8AC3E}">
        <p14:creationId xmlns:p14="http://schemas.microsoft.com/office/powerpoint/2010/main" val="265585605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052638"/>
            <a:ext cx="9828213" cy="4195762"/>
          </a:xfrm>
        </p:spPr>
        <p:txBody>
          <a:bodyPr>
            <a:normAutofit/>
          </a:bodyPr>
          <a:lstStyle/>
          <a:p>
            <a:pPr>
              <a:buNone/>
            </a:pPr>
            <a:r>
              <a:rPr lang="en-US" sz="4400" b="1" dirty="0" smtClean="0">
                <a:solidFill>
                  <a:schemeClr val="accent1"/>
                </a:solidFill>
                <a:latin typeface="Cambria" pitchFamily="18" charset="0"/>
              </a:rPr>
              <a:t>Prevention</a:t>
            </a:r>
            <a:endParaRPr lang="en-US" sz="4400" dirty="0" smtClean="0">
              <a:solidFill>
                <a:schemeClr val="accent1"/>
              </a:solidFill>
              <a:latin typeface="Cambria" pitchFamily="18" charset="0"/>
            </a:endParaRPr>
          </a:p>
          <a:p>
            <a:r>
              <a:rPr lang="en-US" sz="4400" dirty="0" smtClean="0">
                <a:solidFill>
                  <a:schemeClr val="tx1"/>
                </a:solidFill>
                <a:latin typeface="Cambria" pitchFamily="18" charset="0"/>
              </a:rPr>
              <a:t>Administration of hepatitis A vaccine</a:t>
            </a:r>
            <a:endParaRPr lang="en-US" sz="4400" dirty="0">
              <a:solidFill>
                <a:schemeClr val="tx1"/>
              </a:solidFill>
              <a:latin typeface="Cambria" pitchFamily="18" charset="0"/>
            </a:endParaRPr>
          </a:p>
        </p:txBody>
      </p:sp>
    </p:spTree>
    <p:extLst>
      <p:ext uri="{BB962C8B-B14F-4D97-AF65-F5344CB8AC3E}">
        <p14:creationId xmlns:p14="http://schemas.microsoft.com/office/powerpoint/2010/main" val="176857458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92820" y="161773"/>
            <a:ext cx="9404724" cy="1400530"/>
          </a:xfrm>
        </p:spPr>
        <p:txBody>
          <a:bodyPr>
            <a:normAutofit/>
          </a:bodyPr>
          <a:lstStyle/>
          <a:p>
            <a:r>
              <a:rPr lang="en-US" sz="4400" u="sng" dirty="0" smtClean="0">
                <a:solidFill>
                  <a:schemeClr val="accent1"/>
                </a:solidFill>
                <a:latin typeface="Cambria" pitchFamily="18" charset="0"/>
              </a:rPr>
              <a:t>HEPATITIS</a:t>
            </a:r>
            <a:r>
              <a:rPr lang="en-US" sz="3200" u="sng" dirty="0" smtClean="0">
                <a:solidFill>
                  <a:schemeClr val="accent1"/>
                </a:solidFill>
                <a:latin typeface="Cambria" pitchFamily="18" charset="0"/>
              </a:rPr>
              <a:t> </a:t>
            </a:r>
            <a:r>
              <a:rPr lang="en-US" sz="4400" u="sng" dirty="0" smtClean="0">
                <a:solidFill>
                  <a:schemeClr val="accent1"/>
                </a:solidFill>
                <a:latin typeface="Cambria" pitchFamily="18" charset="0"/>
              </a:rPr>
              <a:t>B</a:t>
            </a:r>
            <a:r>
              <a:rPr lang="en-US" sz="4400" dirty="0" smtClean="0">
                <a:solidFill>
                  <a:schemeClr val="tx1"/>
                </a:solidFill>
                <a:latin typeface="Cambria" pitchFamily="18" charset="0"/>
              </a:rPr>
              <a:t/>
            </a:r>
            <a:br>
              <a:rPr lang="en-US" sz="44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3" name="Content Placeholder 2"/>
          <p:cNvSpPr>
            <a:spLocks noGrp="1"/>
          </p:cNvSpPr>
          <p:nvPr>
            <p:ph idx="1"/>
          </p:nvPr>
        </p:nvSpPr>
        <p:spPr>
          <a:xfrm>
            <a:off x="10" y="1180082"/>
            <a:ext cx="11970327" cy="5677918"/>
          </a:xfrm>
        </p:spPr>
        <p:txBody>
          <a:bodyPr>
            <a:normAutofit fontScale="85000" lnSpcReduction="10000"/>
          </a:bodyPr>
          <a:lstStyle/>
          <a:p>
            <a:r>
              <a:rPr lang="en-US" sz="4600" dirty="0" smtClean="0">
                <a:solidFill>
                  <a:schemeClr val="tx1"/>
                </a:solidFill>
                <a:latin typeface="Cambria" pitchFamily="18" charset="0"/>
              </a:rPr>
              <a:t>Caused by DNA virus</a:t>
            </a:r>
          </a:p>
          <a:p>
            <a:r>
              <a:rPr lang="en-US" sz="4600" dirty="0" smtClean="0">
                <a:solidFill>
                  <a:schemeClr val="tx1"/>
                </a:solidFill>
                <a:latin typeface="Cambria" pitchFamily="18" charset="0"/>
              </a:rPr>
              <a:t>Spread through blood, mucous membrane and skin</a:t>
            </a:r>
          </a:p>
          <a:p>
            <a:r>
              <a:rPr lang="en-US" sz="4600" dirty="0" smtClean="0">
                <a:solidFill>
                  <a:schemeClr val="tx1"/>
                </a:solidFill>
                <a:latin typeface="Cambria" pitchFamily="18" charset="0"/>
              </a:rPr>
              <a:t>Also found in semen and vagina</a:t>
            </a:r>
          </a:p>
          <a:p>
            <a:pPr>
              <a:buNone/>
            </a:pPr>
            <a:r>
              <a:rPr lang="en-US" sz="4600" b="1" dirty="0" smtClean="0">
                <a:solidFill>
                  <a:schemeClr val="accent1"/>
                </a:solidFill>
                <a:latin typeface="Cambria" pitchFamily="18" charset="0"/>
              </a:rPr>
              <a:t>Predisposed people</a:t>
            </a:r>
            <a:endParaRPr lang="en-US" sz="4600" dirty="0" smtClean="0">
              <a:solidFill>
                <a:schemeClr val="accent1"/>
              </a:solidFill>
              <a:latin typeface="Cambria" pitchFamily="18" charset="0"/>
            </a:endParaRPr>
          </a:p>
          <a:p>
            <a:r>
              <a:rPr lang="en-US" sz="4600" dirty="0" smtClean="0">
                <a:solidFill>
                  <a:schemeClr val="tx1"/>
                </a:solidFill>
                <a:latin typeface="Cambria" pitchFamily="18" charset="0"/>
              </a:rPr>
              <a:t>Health workers</a:t>
            </a:r>
          </a:p>
          <a:p>
            <a:r>
              <a:rPr lang="en-US" sz="4600" dirty="0" smtClean="0">
                <a:solidFill>
                  <a:schemeClr val="tx1"/>
                </a:solidFill>
                <a:latin typeface="Cambria" pitchFamily="18" charset="0"/>
              </a:rPr>
              <a:t>Patients on </a:t>
            </a:r>
            <a:r>
              <a:rPr lang="en-US" sz="4600" dirty="0" err="1" smtClean="0">
                <a:solidFill>
                  <a:schemeClr val="tx1"/>
                </a:solidFill>
                <a:latin typeface="Cambria" pitchFamily="18" charset="0"/>
              </a:rPr>
              <a:t>hemodialysis</a:t>
            </a:r>
            <a:endParaRPr lang="en-US" sz="4600" dirty="0" smtClean="0">
              <a:solidFill>
                <a:schemeClr val="tx1"/>
              </a:solidFill>
              <a:latin typeface="Cambria" pitchFamily="18" charset="0"/>
            </a:endParaRPr>
          </a:p>
          <a:p>
            <a:r>
              <a:rPr lang="en-US" sz="4600" dirty="0" smtClean="0">
                <a:solidFill>
                  <a:schemeClr val="tx1"/>
                </a:solidFill>
                <a:latin typeface="Cambria" pitchFamily="18" charset="0"/>
              </a:rPr>
              <a:t>Homosexuals</a:t>
            </a:r>
          </a:p>
          <a:p>
            <a:r>
              <a:rPr lang="en-US" sz="4600" dirty="0" smtClean="0">
                <a:solidFill>
                  <a:schemeClr val="tx1"/>
                </a:solidFill>
                <a:latin typeface="Cambria" pitchFamily="18" charset="0"/>
              </a:rPr>
              <a:t>IV drug abusers</a:t>
            </a:r>
          </a:p>
          <a:p>
            <a:endParaRPr lang="en-US" sz="3200" dirty="0">
              <a:solidFill>
                <a:schemeClr val="tx1"/>
              </a:solidFill>
              <a:latin typeface="Cambria" pitchFamily="18" charset="0"/>
            </a:endParaRPr>
          </a:p>
        </p:txBody>
      </p:sp>
    </p:spTree>
    <p:extLst>
      <p:ext uri="{BB962C8B-B14F-4D97-AF65-F5344CB8AC3E}">
        <p14:creationId xmlns:p14="http://schemas.microsoft.com/office/powerpoint/2010/main" val="406374828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7147" y="0"/>
            <a:ext cx="9404724" cy="1400530"/>
          </a:xfrm>
        </p:spPr>
        <p:txBody>
          <a:bodyPr>
            <a:noAutofit/>
          </a:bodyPr>
          <a:lstStyle/>
          <a:p>
            <a:r>
              <a:rPr lang="en-US" sz="4800" dirty="0" smtClean="0">
                <a:solidFill>
                  <a:schemeClr val="accent1"/>
                </a:solidFill>
                <a:latin typeface="Cambria" pitchFamily="18" charset="0"/>
              </a:rPr>
              <a:t>Clinical manifestations</a:t>
            </a:r>
            <a:r>
              <a:rPr lang="en-US" sz="4800" dirty="0" smtClean="0">
                <a:solidFill>
                  <a:schemeClr val="tx1"/>
                </a:solidFill>
                <a:latin typeface="Cambria" pitchFamily="18" charset="0"/>
              </a:rPr>
              <a:t/>
            </a:r>
            <a:br>
              <a:rPr lang="en-US" sz="4800" dirty="0" smtClean="0">
                <a:solidFill>
                  <a:schemeClr val="tx1"/>
                </a:solidFill>
                <a:latin typeface="Cambria" pitchFamily="18" charset="0"/>
              </a:rPr>
            </a:br>
            <a:endParaRPr lang="en-US" sz="4800" dirty="0">
              <a:solidFill>
                <a:schemeClr val="tx1"/>
              </a:solidFill>
              <a:latin typeface="Cambria" pitchFamily="18" charset="0"/>
            </a:endParaRPr>
          </a:p>
        </p:txBody>
      </p:sp>
      <p:sp>
        <p:nvSpPr>
          <p:cNvPr id="3" name="Content Placeholder 2"/>
          <p:cNvSpPr>
            <a:spLocks noGrp="1"/>
          </p:cNvSpPr>
          <p:nvPr>
            <p:ph idx="1"/>
          </p:nvPr>
        </p:nvSpPr>
        <p:spPr>
          <a:xfrm>
            <a:off x="147145" y="1018874"/>
            <a:ext cx="10972800" cy="5631308"/>
          </a:xfrm>
        </p:spPr>
        <p:txBody>
          <a:bodyPr>
            <a:normAutofit fontScale="92500" lnSpcReduction="10000"/>
          </a:bodyPr>
          <a:lstStyle/>
          <a:p>
            <a:r>
              <a:rPr lang="en-US" sz="3800" dirty="0" smtClean="0">
                <a:solidFill>
                  <a:schemeClr val="tx1"/>
                </a:solidFill>
                <a:latin typeface="Cambria" pitchFamily="18" charset="0"/>
              </a:rPr>
              <a:t>Fever</a:t>
            </a:r>
          </a:p>
          <a:p>
            <a:r>
              <a:rPr lang="en-US" sz="3800" dirty="0" smtClean="0">
                <a:solidFill>
                  <a:schemeClr val="tx1"/>
                </a:solidFill>
                <a:latin typeface="Cambria" pitchFamily="18" charset="0"/>
              </a:rPr>
              <a:t>Rashes</a:t>
            </a:r>
          </a:p>
          <a:p>
            <a:r>
              <a:rPr lang="en-US" sz="3800" dirty="0" smtClean="0">
                <a:solidFill>
                  <a:schemeClr val="tx1"/>
                </a:solidFill>
                <a:latin typeface="Cambria" pitchFamily="18" charset="0"/>
              </a:rPr>
              <a:t>Arthralgia</a:t>
            </a:r>
          </a:p>
          <a:p>
            <a:r>
              <a:rPr lang="en-US" sz="3800" dirty="0" smtClean="0">
                <a:solidFill>
                  <a:schemeClr val="tx1"/>
                </a:solidFill>
                <a:latin typeface="Cambria" pitchFamily="18" charset="0"/>
              </a:rPr>
              <a:t>Anorexia</a:t>
            </a:r>
          </a:p>
          <a:p>
            <a:r>
              <a:rPr lang="en-US" sz="3800" dirty="0" smtClean="0">
                <a:solidFill>
                  <a:schemeClr val="tx1"/>
                </a:solidFill>
                <a:latin typeface="Cambria" pitchFamily="18" charset="0"/>
              </a:rPr>
              <a:t>Dyspepsia</a:t>
            </a:r>
          </a:p>
          <a:p>
            <a:r>
              <a:rPr lang="en-US" sz="3800" dirty="0" smtClean="0">
                <a:solidFill>
                  <a:schemeClr val="tx1"/>
                </a:solidFill>
                <a:latin typeface="Cambria" pitchFamily="18" charset="0"/>
              </a:rPr>
              <a:t>General malaise and weakness</a:t>
            </a:r>
          </a:p>
          <a:p>
            <a:r>
              <a:rPr lang="en-US" sz="3800" dirty="0" smtClean="0">
                <a:solidFill>
                  <a:schemeClr val="tx1"/>
                </a:solidFill>
                <a:latin typeface="Cambria" pitchFamily="18" charset="0"/>
              </a:rPr>
              <a:t>Jaundice</a:t>
            </a:r>
          </a:p>
          <a:p>
            <a:r>
              <a:rPr lang="en-US" sz="3800" dirty="0" err="1" smtClean="0">
                <a:solidFill>
                  <a:schemeClr val="tx1"/>
                </a:solidFill>
                <a:latin typeface="Cambria" pitchFamily="18" charset="0"/>
              </a:rPr>
              <a:t>Hepatomegally</a:t>
            </a:r>
            <a:endParaRPr lang="en-US" sz="3800" dirty="0" smtClean="0">
              <a:solidFill>
                <a:schemeClr val="tx1"/>
              </a:solidFill>
              <a:latin typeface="Cambria" pitchFamily="18" charset="0"/>
            </a:endParaRPr>
          </a:p>
          <a:p>
            <a:r>
              <a:rPr lang="en-US" sz="3800" dirty="0" err="1" smtClean="0">
                <a:solidFill>
                  <a:schemeClr val="tx1"/>
                </a:solidFill>
                <a:latin typeface="Cambria" pitchFamily="18" charset="0"/>
              </a:rPr>
              <a:t>Splenomegally</a:t>
            </a:r>
            <a:endParaRPr lang="en-US" sz="3800" dirty="0" smtClean="0">
              <a:solidFill>
                <a:schemeClr val="tx1"/>
              </a:solidFill>
              <a:latin typeface="Cambria" pitchFamily="18" charset="0"/>
            </a:endParaRPr>
          </a:p>
          <a:p>
            <a:endParaRPr lang="en-US" sz="3200" dirty="0">
              <a:solidFill>
                <a:schemeClr val="tx1"/>
              </a:solidFill>
              <a:latin typeface="Cambria" pitchFamily="18" charset="0"/>
            </a:endParaRPr>
          </a:p>
        </p:txBody>
      </p:sp>
    </p:spTree>
    <p:extLst>
      <p:ext uri="{BB962C8B-B14F-4D97-AF65-F5344CB8AC3E}">
        <p14:creationId xmlns:p14="http://schemas.microsoft.com/office/powerpoint/2010/main" val="199986501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47348" y="0"/>
            <a:ext cx="9404724" cy="1400530"/>
          </a:xfrm>
        </p:spPr>
        <p:txBody>
          <a:bodyPr>
            <a:normAutofit/>
          </a:bodyPr>
          <a:lstStyle/>
          <a:p>
            <a:r>
              <a:rPr lang="en-US" sz="4400" b="1" dirty="0" smtClean="0">
                <a:solidFill>
                  <a:schemeClr val="accent1"/>
                </a:solidFill>
                <a:latin typeface="Cambria" pitchFamily="18" charset="0"/>
              </a:rPr>
              <a:t>Management</a:t>
            </a:r>
            <a:endParaRPr lang="en-US" sz="3200" dirty="0">
              <a:solidFill>
                <a:schemeClr val="accent1"/>
              </a:solidFill>
              <a:latin typeface="Cambria" pitchFamily="18" charset="0"/>
            </a:endParaRPr>
          </a:p>
        </p:txBody>
      </p:sp>
      <p:sp>
        <p:nvSpPr>
          <p:cNvPr id="3" name="Content Placeholder 2"/>
          <p:cNvSpPr>
            <a:spLocks noGrp="1"/>
          </p:cNvSpPr>
          <p:nvPr>
            <p:ph idx="1"/>
          </p:nvPr>
        </p:nvSpPr>
        <p:spPr>
          <a:xfrm>
            <a:off x="10" y="918552"/>
            <a:ext cx="11658601" cy="4525963"/>
          </a:xfrm>
        </p:spPr>
        <p:txBody>
          <a:bodyPr>
            <a:noAutofit/>
          </a:bodyPr>
          <a:lstStyle/>
          <a:p>
            <a:r>
              <a:rPr lang="en-US" sz="4400" dirty="0" smtClean="0">
                <a:solidFill>
                  <a:schemeClr val="tx1"/>
                </a:solidFill>
                <a:latin typeface="Cambria" pitchFamily="18" charset="0"/>
              </a:rPr>
              <a:t>Complete bed rest</a:t>
            </a:r>
          </a:p>
          <a:p>
            <a:r>
              <a:rPr lang="en-US" sz="4400" dirty="0" smtClean="0">
                <a:solidFill>
                  <a:schemeClr val="tx1"/>
                </a:solidFill>
                <a:latin typeface="Cambria" pitchFamily="18" charset="0"/>
              </a:rPr>
              <a:t>Diet restricted in protein</a:t>
            </a:r>
          </a:p>
          <a:p>
            <a:r>
              <a:rPr lang="en-US" sz="4400" dirty="0" smtClean="0">
                <a:solidFill>
                  <a:schemeClr val="tx1"/>
                </a:solidFill>
                <a:latin typeface="Cambria" pitchFamily="18" charset="0"/>
              </a:rPr>
              <a:t>Medication( antacids, </a:t>
            </a:r>
            <a:r>
              <a:rPr lang="en-US" sz="4400" dirty="0" err="1" smtClean="0">
                <a:solidFill>
                  <a:schemeClr val="tx1"/>
                </a:solidFill>
                <a:latin typeface="Cambria" pitchFamily="18" charset="0"/>
              </a:rPr>
              <a:t>antiemetics</a:t>
            </a:r>
            <a:r>
              <a:rPr lang="en-US" sz="4400" dirty="0" smtClean="0">
                <a:solidFill>
                  <a:schemeClr val="tx1"/>
                </a:solidFill>
                <a:latin typeface="Cambria" pitchFamily="18" charset="0"/>
              </a:rPr>
              <a:t>, </a:t>
            </a:r>
            <a:r>
              <a:rPr lang="en-US" sz="4400" dirty="0" err="1" smtClean="0">
                <a:solidFill>
                  <a:schemeClr val="tx1"/>
                </a:solidFill>
                <a:latin typeface="Cambria" pitchFamily="18" charset="0"/>
              </a:rPr>
              <a:t>antispasmoidals</a:t>
            </a:r>
            <a:r>
              <a:rPr lang="en-US" sz="4400" dirty="0" smtClean="0">
                <a:solidFill>
                  <a:schemeClr val="tx1"/>
                </a:solidFill>
                <a:latin typeface="Cambria" pitchFamily="18" charset="0"/>
              </a:rPr>
              <a:t>)</a:t>
            </a:r>
          </a:p>
          <a:p>
            <a:r>
              <a:rPr lang="en-US" sz="4400" dirty="0" smtClean="0">
                <a:solidFill>
                  <a:schemeClr val="tx1"/>
                </a:solidFill>
                <a:latin typeface="Cambria" pitchFamily="18" charset="0"/>
              </a:rPr>
              <a:t>Ambulation</a:t>
            </a:r>
          </a:p>
          <a:p>
            <a:r>
              <a:rPr lang="en-US" sz="4400" dirty="0" smtClean="0">
                <a:solidFill>
                  <a:schemeClr val="tx1"/>
                </a:solidFill>
                <a:latin typeface="Cambria" pitchFamily="18" charset="0"/>
              </a:rPr>
              <a:t>Involve family in care</a:t>
            </a:r>
          </a:p>
        </p:txBody>
      </p:sp>
    </p:spTree>
    <p:extLst>
      <p:ext uri="{BB962C8B-B14F-4D97-AF65-F5344CB8AC3E}">
        <p14:creationId xmlns:p14="http://schemas.microsoft.com/office/powerpoint/2010/main" val="325213916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919163"/>
            <a:ext cx="10972800" cy="5314950"/>
          </a:xfrm>
        </p:spPr>
        <p:txBody>
          <a:bodyPr>
            <a:noAutofit/>
          </a:bodyPr>
          <a:lstStyle/>
          <a:p>
            <a:pPr marL="0" indent="0">
              <a:buNone/>
            </a:pPr>
            <a:endParaRPr lang="en-US" sz="2800" dirty="0" smtClean="0">
              <a:solidFill>
                <a:schemeClr val="tx1"/>
              </a:solidFill>
              <a:latin typeface="Cambria" pitchFamily="18" charset="0"/>
            </a:endParaRPr>
          </a:p>
          <a:p>
            <a:r>
              <a:rPr lang="en-US" sz="4800" dirty="0" smtClean="0">
                <a:solidFill>
                  <a:schemeClr val="tx1"/>
                </a:solidFill>
                <a:latin typeface="Cambria" pitchFamily="18" charset="0"/>
              </a:rPr>
              <a:t>Patients education</a:t>
            </a:r>
          </a:p>
          <a:p>
            <a:r>
              <a:rPr lang="en-US" sz="4800" dirty="0" smtClean="0">
                <a:solidFill>
                  <a:schemeClr val="tx1"/>
                </a:solidFill>
                <a:latin typeface="Cambria" pitchFamily="18" charset="0"/>
              </a:rPr>
              <a:t>Nutrition</a:t>
            </a:r>
          </a:p>
          <a:p>
            <a:r>
              <a:rPr lang="en-US" sz="4800" dirty="0" smtClean="0">
                <a:solidFill>
                  <a:schemeClr val="tx1"/>
                </a:solidFill>
                <a:latin typeface="Cambria" pitchFamily="18" charset="0"/>
              </a:rPr>
              <a:t>Ways of transmission</a:t>
            </a:r>
          </a:p>
          <a:p>
            <a:r>
              <a:rPr lang="en-US" sz="4800" dirty="0" smtClean="0">
                <a:solidFill>
                  <a:schemeClr val="tx1"/>
                </a:solidFill>
                <a:latin typeface="Cambria" pitchFamily="18" charset="0"/>
              </a:rPr>
              <a:t>Avoid alcohol</a:t>
            </a:r>
          </a:p>
          <a:p>
            <a:r>
              <a:rPr lang="en-US" sz="4800" dirty="0" smtClean="0">
                <a:solidFill>
                  <a:schemeClr val="tx1"/>
                </a:solidFill>
                <a:latin typeface="Cambria" pitchFamily="18" charset="0"/>
              </a:rPr>
              <a:t>Protected sex</a:t>
            </a:r>
            <a:endParaRPr lang="en-US" sz="4800" dirty="0">
              <a:solidFill>
                <a:schemeClr val="tx1"/>
              </a:solidFill>
              <a:latin typeface="Cambria" pitchFamily="18" charset="0"/>
            </a:endParaRPr>
          </a:p>
        </p:txBody>
      </p:sp>
    </p:spTree>
    <p:extLst>
      <p:ext uri="{BB962C8B-B14F-4D97-AF65-F5344CB8AC3E}">
        <p14:creationId xmlns:p14="http://schemas.microsoft.com/office/powerpoint/2010/main" val="320660121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72800" cy="1143000"/>
          </a:xfrm>
        </p:spPr>
        <p:txBody>
          <a:bodyPr>
            <a:normAutofit fontScale="90000"/>
          </a:bodyPr>
          <a:lstStyle/>
          <a:p>
            <a:r>
              <a:rPr lang="en-US" sz="3200" b="1" dirty="0" smtClean="0">
                <a:solidFill>
                  <a:schemeClr val="tx1"/>
                </a:solidFill>
                <a:latin typeface="Cambria" pitchFamily="18" charset="0"/>
              </a:rPr>
              <a:t/>
            </a:r>
            <a:br>
              <a:rPr lang="en-US" sz="3200" b="1" dirty="0" smtClean="0">
                <a:solidFill>
                  <a:schemeClr val="tx1"/>
                </a:solidFill>
                <a:latin typeface="Cambria" pitchFamily="18" charset="0"/>
              </a:rPr>
            </a:br>
            <a:r>
              <a:rPr lang="en-US" sz="5300" b="1" dirty="0" smtClean="0">
                <a:solidFill>
                  <a:schemeClr val="accent1"/>
                </a:solidFill>
                <a:latin typeface="Cambria" pitchFamily="18" charset="0"/>
              </a:rPr>
              <a:t>Prevention</a:t>
            </a:r>
            <a:endParaRPr lang="en-US" sz="3200" dirty="0">
              <a:solidFill>
                <a:schemeClr val="accent1"/>
              </a:solidFill>
              <a:latin typeface="Cambria" pitchFamily="18" charset="0"/>
            </a:endParaRPr>
          </a:p>
        </p:txBody>
      </p:sp>
      <p:sp>
        <p:nvSpPr>
          <p:cNvPr id="3" name="Content Placeholder 2"/>
          <p:cNvSpPr>
            <a:spLocks noGrp="1"/>
          </p:cNvSpPr>
          <p:nvPr>
            <p:ph idx="1"/>
          </p:nvPr>
        </p:nvSpPr>
        <p:spPr>
          <a:xfrm>
            <a:off x="0" y="1404088"/>
            <a:ext cx="10972800" cy="5121405"/>
          </a:xfrm>
        </p:spPr>
        <p:txBody>
          <a:bodyPr>
            <a:noAutofit/>
          </a:bodyPr>
          <a:lstStyle/>
          <a:p>
            <a:r>
              <a:rPr lang="en-US" sz="4800" dirty="0" smtClean="0">
                <a:solidFill>
                  <a:schemeClr val="tx1"/>
                </a:solidFill>
                <a:latin typeface="Cambria" pitchFamily="18" charset="0"/>
              </a:rPr>
              <a:t>Control chain of transmission</a:t>
            </a:r>
          </a:p>
          <a:p>
            <a:r>
              <a:rPr lang="en-US" sz="4800" dirty="0" smtClean="0">
                <a:solidFill>
                  <a:schemeClr val="tx1"/>
                </a:solidFill>
                <a:latin typeface="Cambria" pitchFamily="18" charset="0"/>
              </a:rPr>
              <a:t>Early screening</a:t>
            </a:r>
          </a:p>
          <a:p>
            <a:r>
              <a:rPr lang="en-US" sz="4800" dirty="0" smtClean="0">
                <a:solidFill>
                  <a:schemeClr val="tx1"/>
                </a:solidFill>
                <a:latin typeface="Cambria" pitchFamily="18" charset="0"/>
              </a:rPr>
              <a:t>Vaccination</a:t>
            </a:r>
          </a:p>
          <a:p>
            <a:r>
              <a:rPr lang="en-US" sz="4800" dirty="0" smtClean="0">
                <a:solidFill>
                  <a:schemeClr val="tx1"/>
                </a:solidFill>
                <a:latin typeface="Cambria" pitchFamily="18" charset="0"/>
              </a:rPr>
              <a:t>Contact tracing </a:t>
            </a:r>
          </a:p>
          <a:p>
            <a:r>
              <a:rPr lang="en-US" sz="4800" dirty="0" smtClean="0">
                <a:solidFill>
                  <a:schemeClr val="tx1"/>
                </a:solidFill>
                <a:latin typeface="Cambria" pitchFamily="18" charset="0"/>
              </a:rPr>
              <a:t>Treatment of the affected</a:t>
            </a:r>
          </a:p>
          <a:p>
            <a:r>
              <a:rPr lang="en-US" sz="4800" dirty="0" smtClean="0">
                <a:solidFill>
                  <a:schemeClr val="tx1"/>
                </a:solidFill>
                <a:latin typeface="Cambria" pitchFamily="18" charset="0"/>
              </a:rPr>
              <a:t>Health education</a:t>
            </a:r>
            <a:endParaRPr lang="en-US" sz="4800" dirty="0">
              <a:solidFill>
                <a:schemeClr val="tx1"/>
              </a:solidFill>
              <a:latin typeface="Cambria" pitchFamily="18" charset="0"/>
            </a:endParaRPr>
          </a:p>
        </p:txBody>
      </p:sp>
    </p:spTree>
    <p:extLst>
      <p:ext uri="{BB962C8B-B14F-4D97-AF65-F5344CB8AC3E}">
        <p14:creationId xmlns:p14="http://schemas.microsoft.com/office/powerpoint/2010/main" val="140927725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90181" y="0"/>
            <a:ext cx="10972800" cy="764444"/>
          </a:xfrm>
        </p:spPr>
        <p:txBody>
          <a:bodyPr>
            <a:noAutofit/>
          </a:bodyPr>
          <a:lstStyle/>
          <a:p>
            <a:r>
              <a:rPr lang="en-US" sz="4000" u="sng" dirty="0" smtClean="0">
                <a:solidFill>
                  <a:schemeClr val="accent1"/>
                </a:solidFill>
                <a:latin typeface="Cambria" pitchFamily="18" charset="0"/>
              </a:rPr>
              <a:t>HEPATITIS C &amp; D</a:t>
            </a:r>
            <a:r>
              <a:rPr lang="en-US" sz="4000" u="sng" dirty="0" smtClean="0">
                <a:solidFill>
                  <a:schemeClr val="tx1"/>
                </a:solidFill>
                <a:latin typeface="Cambria" pitchFamily="18" charset="0"/>
              </a:rPr>
              <a:t/>
            </a:r>
            <a:br>
              <a:rPr lang="en-US" sz="4000" u="sng" dirty="0" smtClean="0">
                <a:solidFill>
                  <a:schemeClr val="tx1"/>
                </a:solidFill>
                <a:latin typeface="Cambria" pitchFamily="18" charset="0"/>
              </a:rPr>
            </a:br>
            <a:endParaRPr lang="en-US" sz="4000" u="sng" dirty="0">
              <a:solidFill>
                <a:schemeClr val="tx1"/>
              </a:solidFill>
              <a:latin typeface="Cambria" pitchFamily="18" charset="0"/>
            </a:endParaRPr>
          </a:p>
        </p:txBody>
      </p:sp>
      <p:sp>
        <p:nvSpPr>
          <p:cNvPr id="3" name="Content Placeholder 2"/>
          <p:cNvSpPr>
            <a:spLocks noGrp="1"/>
          </p:cNvSpPr>
          <p:nvPr>
            <p:ph idx="1"/>
          </p:nvPr>
        </p:nvSpPr>
        <p:spPr>
          <a:xfrm>
            <a:off x="10" y="764444"/>
            <a:ext cx="12101819" cy="6093556"/>
          </a:xfrm>
        </p:spPr>
        <p:txBody>
          <a:bodyPr>
            <a:noAutofit/>
          </a:bodyPr>
          <a:lstStyle/>
          <a:p>
            <a:pPr>
              <a:buNone/>
            </a:pPr>
            <a:r>
              <a:rPr lang="en-US" sz="3600" b="1" dirty="0" smtClean="0">
                <a:solidFill>
                  <a:schemeClr val="accent1"/>
                </a:solidFill>
                <a:latin typeface="Cambria" pitchFamily="18" charset="0"/>
              </a:rPr>
              <a:t>Hepatitis C</a:t>
            </a:r>
            <a:endParaRPr lang="en-US" sz="3600" dirty="0" smtClean="0">
              <a:solidFill>
                <a:schemeClr val="accent1"/>
              </a:solidFill>
              <a:latin typeface="Cambria" pitchFamily="18" charset="0"/>
            </a:endParaRPr>
          </a:p>
          <a:p>
            <a:pPr>
              <a:buNone/>
            </a:pPr>
            <a:r>
              <a:rPr lang="en-US" sz="3600" dirty="0" smtClean="0">
                <a:solidFill>
                  <a:schemeClr val="tx1"/>
                </a:solidFill>
                <a:latin typeface="Cambria" pitchFamily="18" charset="0"/>
              </a:rPr>
              <a:t>Is associated with blood infusions</a:t>
            </a:r>
          </a:p>
          <a:p>
            <a:pPr>
              <a:buNone/>
            </a:pPr>
            <a:r>
              <a:rPr lang="en-US" sz="3600" dirty="0" smtClean="0">
                <a:solidFill>
                  <a:schemeClr val="tx1"/>
                </a:solidFill>
                <a:latin typeface="Cambria" pitchFamily="18" charset="0"/>
              </a:rPr>
              <a:t>Clinical symptom and management are like for hepatitis B</a:t>
            </a:r>
          </a:p>
          <a:p>
            <a:pPr>
              <a:buNone/>
            </a:pPr>
            <a:r>
              <a:rPr lang="en-US" sz="3600" b="1" dirty="0" smtClean="0">
                <a:solidFill>
                  <a:schemeClr val="accent1"/>
                </a:solidFill>
                <a:latin typeface="Cambria" pitchFamily="18" charset="0"/>
              </a:rPr>
              <a:t>Hepatitis D</a:t>
            </a:r>
            <a:endParaRPr lang="en-US" sz="3600" dirty="0" smtClean="0">
              <a:solidFill>
                <a:schemeClr val="accent1"/>
              </a:solidFill>
              <a:latin typeface="Cambria" pitchFamily="18" charset="0"/>
            </a:endParaRPr>
          </a:p>
          <a:p>
            <a:pPr>
              <a:buNone/>
            </a:pPr>
            <a:r>
              <a:rPr lang="en-US" sz="3600" dirty="0" smtClean="0">
                <a:solidFill>
                  <a:schemeClr val="tx1"/>
                </a:solidFill>
                <a:latin typeface="Cambria" pitchFamily="18" charset="0"/>
              </a:rPr>
              <a:t>Only people with hepatitis B contracts the disease because this virus needs the antigen surface for hepatitis B to attach.</a:t>
            </a:r>
          </a:p>
          <a:p>
            <a:r>
              <a:rPr lang="en-US" sz="3600" dirty="0" smtClean="0">
                <a:solidFill>
                  <a:schemeClr val="tx1"/>
                </a:solidFill>
                <a:latin typeface="Cambria" pitchFamily="18" charset="0"/>
              </a:rPr>
              <a:t>Transmission-sexual intercourse with an infected person</a:t>
            </a:r>
          </a:p>
          <a:p>
            <a:r>
              <a:rPr lang="en-US" sz="3600" dirty="0" smtClean="0">
                <a:solidFill>
                  <a:schemeClr val="tx1"/>
                </a:solidFill>
                <a:latin typeface="Cambria" pitchFamily="18" charset="0"/>
              </a:rPr>
              <a:t>Symptoms and management are like in hepatitis B</a:t>
            </a:r>
          </a:p>
          <a:p>
            <a:r>
              <a:rPr lang="en-US" sz="3600" dirty="0" smtClean="0">
                <a:solidFill>
                  <a:schemeClr val="tx1"/>
                </a:solidFill>
                <a:latin typeface="Cambria" pitchFamily="18" charset="0"/>
              </a:rPr>
              <a:t>Assignment –hepatitis E</a:t>
            </a:r>
          </a:p>
          <a:p>
            <a:pPr>
              <a:buNone/>
            </a:pPr>
            <a:endParaRPr lang="en-US" sz="3600" dirty="0">
              <a:solidFill>
                <a:schemeClr val="tx1"/>
              </a:solidFill>
              <a:latin typeface="Cambria" pitchFamily="18" charset="0"/>
            </a:endParaRPr>
          </a:p>
        </p:txBody>
      </p:sp>
    </p:spTree>
    <p:extLst>
      <p:ext uri="{BB962C8B-B14F-4D97-AF65-F5344CB8AC3E}">
        <p14:creationId xmlns:p14="http://schemas.microsoft.com/office/powerpoint/2010/main" val="5706460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981200" y="0"/>
            <a:ext cx="8229600" cy="533400"/>
          </a:xfrm>
        </p:spPr>
        <p:txBody>
          <a:bodyPr/>
          <a:lstStyle/>
          <a:p>
            <a:pPr eaLnBrk="1" hangingPunct="1"/>
            <a:r>
              <a:rPr lang="en-US" sz="2400"/>
              <a:t>COMPLICATIONS</a:t>
            </a:r>
          </a:p>
        </p:txBody>
      </p:sp>
      <p:sp>
        <p:nvSpPr>
          <p:cNvPr id="38915" name="Content Placeholder 2"/>
          <p:cNvSpPr>
            <a:spLocks noGrp="1"/>
          </p:cNvSpPr>
          <p:nvPr>
            <p:ph idx="1"/>
          </p:nvPr>
        </p:nvSpPr>
        <p:spPr>
          <a:xfrm>
            <a:off x="1981200" y="457200"/>
            <a:ext cx="8229600" cy="5867400"/>
          </a:xfrm>
        </p:spPr>
        <p:txBody>
          <a:bodyPr/>
          <a:lstStyle/>
          <a:p>
            <a:pPr eaLnBrk="1" hangingPunct="1">
              <a:buFont typeface="Wingdings" panose="05000000000000000000" pitchFamily="2" charset="2"/>
              <a:buChar char="ü"/>
            </a:pPr>
            <a:r>
              <a:rPr lang="en-US" smtClean="0"/>
              <a:t>gangrene  with perforation</a:t>
            </a:r>
          </a:p>
          <a:p>
            <a:pPr eaLnBrk="1" hangingPunct="1">
              <a:buFont typeface="Wingdings" panose="05000000000000000000" pitchFamily="2" charset="2"/>
              <a:buChar char="ü"/>
            </a:pPr>
            <a:r>
              <a:rPr lang="en-US" smtClean="0"/>
              <a:t> localized abscess </a:t>
            </a:r>
          </a:p>
          <a:p>
            <a:pPr eaLnBrk="1" hangingPunct="1">
              <a:buFont typeface="Wingdings" panose="05000000000000000000" pitchFamily="2" charset="2"/>
              <a:buChar char="ü"/>
            </a:pPr>
            <a:r>
              <a:rPr lang="en-US" smtClean="0"/>
              <a:t> generalized peritonitis. </a:t>
            </a:r>
          </a:p>
          <a:p>
            <a:pPr eaLnBrk="1" hangingPunct="1"/>
            <a:endParaRPr lang="en-US" smtClean="0"/>
          </a:p>
        </p:txBody>
      </p:sp>
    </p:spTree>
    <p:extLst>
      <p:ext uri="{BB962C8B-B14F-4D97-AF65-F5344CB8AC3E}">
        <p14:creationId xmlns:p14="http://schemas.microsoft.com/office/powerpoint/2010/main" val="198063241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solidFill>
              </a:rPr>
              <a:t>Hepatitis C</a:t>
            </a:r>
            <a:endParaRPr lang="en-US" b="1" dirty="0">
              <a:solidFill>
                <a:schemeClr val="accent1"/>
              </a:solidFill>
            </a:endParaRPr>
          </a:p>
        </p:txBody>
      </p:sp>
      <p:sp>
        <p:nvSpPr>
          <p:cNvPr id="3" name="Content Placeholder 2"/>
          <p:cNvSpPr>
            <a:spLocks noGrp="1"/>
          </p:cNvSpPr>
          <p:nvPr>
            <p:ph idx="1"/>
          </p:nvPr>
        </p:nvSpPr>
        <p:spPr>
          <a:xfrm>
            <a:off x="754380" y="1211580"/>
            <a:ext cx="10652761" cy="5143980"/>
          </a:xfrm>
        </p:spPr>
        <p:txBody>
          <a:bodyPr>
            <a:noAutofit/>
          </a:bodyPr>
          <a:lstStyle/>
          <a:p>
            <a:r>
              <a:rPr lang="en-US" sz="3600" dirty="0" smtClean="0">
                <a:solidFill>
                  <a:schemeClr val="tx1"/>
                </a:solidFill>
              </a:rPr>
              <a:t>Affect both the RNA and DNA  strands </a:t>
            </a:r>
          </a:p>
          <a:p>
            <a:r>
              <a:rPr lang="en-US" sz="3600" dirty="0" smtClean="0">
                <a:solidFill>
                  <a:schemeClr val="tx1"/>
                </a:solidFill>
              </a:rPr>
              <a:t>Target is the liver mostly the b lymphocytes</a:t>
            </a:r>
          </a:p>
          <a:p>
            <a:pPr>
              <a:buNone/>
            </a:pPr>
            <a:r>
              <a:rPr lang="en-US" sz="3600" b="1" dirty="0" smtClean="0">
                <a:solidFill>
                  <a:schemeClr val="accent1"/>
                </a:solidFill>
              </a:rPr>
              <a:t>CAUSES</a:t>
            </a:r>
          </a:p>
          <a:p>
            <a:r>
              <a:rPr lang="en-US" sz="3600" dirty="0" smtClean="0">
                <a:solidFill>
                  <a:schemeClr val="tx1"/>
                </a:solidFill>
              </a:rPr>
              <a:t>Sexual intercourse</a:t>
            </a:r>
          </a:p>
          <a:p>
            <a:r>
              <a:rPr lang="en-US" sz="3600" dirty="0" smtClean="0">
                <a:solidFill>
                  <a:schemeClr val="tx1"/>
                </a:solidFill>
              </a:rPr>
              <a:t>Sharing needles</a:t>
            </a:r>
          </a:p>
          <a:p>
            <a:r>
              <a:rPr lang="en-US" sz="3600" dirty="0" smtClean="0">
                <a:solidFill>
                  <a:schemeClr val="tx1"/>
                </a:solidFill>
              </a:rPr>
              <a:t>Blood  and blood products</a:t>
            </a:r>
          </a:p>
          <a:p>
            <a:r>
              <a:rPr lang="en-US" sz="3600" dirty="0" smtClean="0">
                <a:solidFill>
                  <a:schemeClr val="tx1"/>
                </a:solidFill>
              </a:rPr>
              <a:t>Mother to child transmission</a:t>
            </a:r>
          </a:p>
          <a:p>
            <a:r>
              <a:rPr lang="en-US" sz="3600" dirty="0" smtClean="0">
                <a:solidFill>
                  <a:schemeClr val="tx1"/>
                </a:solidFill>
              </a:rPr>
              <a:t>Signs and symptoms</a:t>
            </a:r>
          </a:p>
          <a:p>
            <a:r>
              <a:rPr lang="en-US" sz="3600" dirty="0" smtClean="0">
                <a:solidFill>
                  <a:schemeClr val="tx1"/>
                </a:solidFill>
              </a:rPr>
              <a:t>Usually asymptomatic </a:t>
            </a:r>
          </a:p>
          <a:p>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365048379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315074" y="0"/>
            <a:ext cx="9404724" cy="1400530"/>
          </a:xfrm>
        </p:spPr>
        <p:txBody>
          <a:bodyPr>
            <a:normAutofit/>
          </a:bodyPr>
          <a:lstStyle/>
          <a:p>
            <a:r>
              <a:rPr lang="en-US" sz="4000" b="1" u="sng" dirty="0" smtClean="0">
                <a:solidFill>
                  <a:srgbClr val="FFFF00"/>
                </a:solidFill>
                <a:latin typeface="Cambria" pitchFamily="18" charset="0"/>
              </a:rPr>
              <a:t> </a:t>
            </a:r>
            <a:r>
              <a:rPr lang="en-US" sz="4000" b="1" u="sng" dirty="0" smtClean="0">
                <a:latin typeface="Cambria" pitchFamily="18" charset="0"/>
              </a:rPr>
              <a:t>PORTAL HYPERTENSION</a:t>
            </a:r>
            <a:r>
              <a:rPr lang="en-US" sz="4000" dirty="0" smtClean="0">
                <a:solidFill>
                  <a:schemeClr val="tx1"/>
                </a:solidFill>
                <a:latin typeface="Cambria" pitchFamily="18" charset="0"/>
              </a:rPr>
              <a:t/>
            </a:r>
            <a:br>
              <a:rPr lang="en-US" sz="4000" dirty="0" smtClean="0">
                <a:solidFill>
                  <a:schemeClr val="tx1"/>
                </a:solidFill>
                <a:latin typeface="Cambria" pitchFamily="18" charset="0"/>
              </a:rPr>
            </a:br>
            <a:endParaRPr lang="en-US" sz="4000" dirty="0">
              <a:solidFill>
                <a:schemeClr val="tx1"/>
              </a:solidFill>
              <a:latin typeface="Cambria" pitchFamily="18" charset="0"/>
            </a:endParaRPr>
          </a:p>
        </p:txBody>
      </p:sp>
      <p:sp>
        <p:nvSpPr>
          <p:cNvPr id="3" name="Content Placeholder 2"/>
          <p:cNvSpPr>
            <a:spLocks noGrp="1"/>
          </p:cNvSpPr>
          <p:nvPr>
            <p:ph idx="1"/>
          </p:nvPr>
        </p:nvSpPr>
        <p:spPr>
          <a:xfrm>
            <a:off x="0" y="700271"/>
            <a:ext cx="12192000" cy="6157735"/>
          </a:xfrm>
        </p:spPr>
        <p:txBody>
          <a:bodyPr>
            <a:noAutofit/>
          </a:bodyPr>
          <a:lstStyle/>
          <a:p>
            <a:pPr>
              <a:buNone/>
            </a:pPr>
            <a:r>
              <a:rPr lang="en-US" sz="4400" dirty="0" smtClean="0">
                <a:solidFill>
                  <a:schemeClr val="tx1"/>
                </a:solidFill>
                <a:latin typeface="Cambria" pitchFamily="18" charset="0"/>
              </a:rPr>
              <a:t>Its an increase in pressures in the portal system above 5mm/hg.</a:t>
            </a:r>
          </a:p>
          <a:p>
            <a:pPr>
              <a:buNone/>
            </a:pPr>
            <a:r>
              <a:rPr lang="en-US" sz="4400" dirty="0" smtClean="0">
                <a:solidFill>
                  <a:srgbClr val="00B0F0"/>
                </a:solidFill>
                <a:latin typeface="Cambria" pitchFamily="18" charset="0"/>
              </a:rPr>
              <a:t>Review of Portal circulation</a:t>
            </a:r>
          </a:p>
          <a:p>
            <a:pPr>
              <a:buNone/>
            </a:pPr>
            <a:r>
              <a:rPr lang="en-US" sz="4400" dirty="0" smtClean="0">
                <a:latin typeface="Cambria" pitchFamily="18" charset="0"/>
              </a:rPr>
              <a:t>The hepatic portal vein drains venous blood from the gastrointestinal tract, spleen, pancreas, and gallbladder to the sinusoids of the liver; from here, the blood is conveyed to the systemic venous system by the hepatic veins that drain directly to the inferior vena cava</a:t>
            </a:r>
            <a:r>
              <a:rPr lang="en-US" sz="4400" i="1" dirty="0" smtClean="0">
                <a:latin typeface="Cambria" pitchFamily="18" charset="0"/>
              </a:rPr>
              <a:t>.</a:t>
            </a:r>
            <a:endParaRPr lang="en-US" sz="4400" dirty="0" smtClean="0">
              <a:latin typeface="Cambria" pitchFamily="18" charset="0"/>
            </a:endParaRPr>
          </a:p>
          <a:p>
            <a:pPr>
              <a:buNone/>
            </a:pPr>
            <a:endParaRPr lang="en-US" sz="4400" dirty="0" smtClean="0">
              <a:solidFill>
                <a:schemeClr val="tx1"/>
              </a:solidFill>
              <a:latin typeface="Cambria" pitchFamily="18" charset="0"/>
            </a:endParaRPr>
          </a:p>
        </p:txBody>
      </p:sp>
    </p:spTree>
    <p:extLst>
      <p:ext uri="{BB962C8B-B14F-4D97-AF65-F5344CB8AC3E}">
        <p14:creationId xmlns:p14="http://schemas.microsoft.com/office/powerpoint/2010/main" val="245422566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36625" y="777875"/>
            <a:ext cx="11255375" cy="5578475"/>
          </a:xfrm>
        </p:spPr>
        <p:txBody>
          <a:bodyPr>
            <a:normAutofit/>
          </a:bodyPr>
          <a:lstStyle/>
          <a:p>
            <a:pPr>
              <a:buNone/>
            </a:pPr>
            <a:r>
              <a:rPr lang="en-US" sz="4400" b="1" dirty="0" smtClean="0">
                <a:solidFill>
                  <a:schemeClr val="accent1"/>
                </a:solidFill>
                <a:latin typeface="Cambria" pitchFamily="18" charset="0"/>
              </a:rPr>
              <a:t>Causes</a:t>
            </a:r>
          </a:p>
          <a:p>
            <a:pPr>
              <a:buNone/>
            </a:pPr>
            <a:endParaRPr lang="en-US" sz="4400" dirty="0" smtClean="0">
              <a:solidFill>
                <a:schemeClr val="accent1"/>
              </a:solidFill>
              <a:latin typeface="Cambria" pitchFamily="18" charset="0"/>
            </a:endParaRPr>
          </a:p>
          <a:p>
            <a:pPr lvl="1"/>
            <a:r>
              <a:rPr lang="en-US" sz="4400" dirty="0" smtClean="0">
                <a:latin typeface="Cambria" pitchFamily="18" charset="0"/>
              </a:rPr>
              <a:t>Liver cirrhosis</a:t>
            </a:r>
          </a:p>
          <a:p>
            <a:pPr lvl="1"/>
            <a:r>
              <a:rPr lang="en-US" sz="4400" dirty="0" smtClean="0">
                <a:latin typeface="Cambria" pitchFamily="18" charset="0"/>
              </a:rPr>
              <a:t>Blood clot in the portal vein</a:t>
            </a:r>
          </a:p>
          <a:p>
            <a:pPr lvl="1"/>
            <a:r>
              <a:rPr lang="en-US" sz="4400" dirty="0" smtClean="0">
                <a:latin typeface="Cambria" pitchFamily="18" charset="0"/>
              </a:rPr>
              <a:t>Blockage of veins that carry blood from the liver to the heart</a:t>
            </a:r>
          </a:p>
          <a:p>
            <a:pPr lvl="1"/>
            <a:r>
              <a:rPr lang="en-US" sz="4400" dirty="0" smtClean="0">
                <a:latin typeface="Cambria" pitchFamily="18" charset="0"/>
              </a:rPr>
              <a:t>Parasitic infections (</a:t>
            </a:r>
            <a:r>
              <a:rPr lang="en-US" sz="4400" dirty="0" err="1" smtClean="0">
                <a:latin typeface="Cambria" pitchFamily="18" charset="0"/>
              </a:rPr>
              <a:t>schistosomiasis</a:t>
            </a:r>
            <a:r>
              <a:rPr lang="en-US" sz="4400" dirty="0" smtClean="0">
                <a:latin typeface="Cambria" pitchFamily="18" charset="0"/>
              </a:rPr>
              <a:t>)</a:t>
            </a:r>
          </a:p>
          <a:p>
            <a:endParaRPr lang="en-US" dirty="0"/>
          </a:p>
        </p:txBody>
      </p:sp>
    </p:spTree>
    <p:extLst>
      <p:ext uri="{BB962C8B-B14F-4D97-AF65-F5344CB8AC3E}">
        <p14:creationId xmlns:p14="http://schemas.microsoft.com/office/powerpoint/2010/main" val="404068325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 y="1120140"/>
            <a:ext cx="11386361" cy="4179224"/>
          </a:xfrm>
        </p:spPr>
        <p:txBody>
          <a:bodyPr>
            <a:noAutofit/>
          </a:bodyPr>
          <a:lstStyle/>
          <a:p>
            <a:pPr lvl="2"/>
            <a:endParaRPr lang="en-US" sz="4400" dirty="0" smtClean="0">
              <a:solidFill>
                <a:schemeClr val="tx1"/>
              </a:solidFill>
              <a:latin typeface="Cambria" pitchFamily="18" charset="0"/>
            </a:endParaRPr>
          </a:p>
          <a:p>
            <a:pPr lvl="2">
              <a:buNone/>
            </a:pPr>
            <a:r>
              <a:rPr lang="en-US" sz="4400" dirty="0" smtClean="0">
                <a:solidFill>
                  <a:schemeClr val="accent1"/>
                </a:solidFill>
                <a:latin typeface="Cambria" pitchFamily="18" charset="0"/>
              </a:rPr>
              <a:t>Causes</a:t>
            </a:r>
          </a:p>
          <a:p>
            <a:pPr lvl="2"/>
            <a:r>
              <a:rPr lang="en-US" sz="4400" dirty="0" smtClean="0">
                <a:solidFill>
                  <a:schemeClr val="tx1"/>
                </a:solidFill>
                <a:latin typeface="Cambria" pitchFamily="18" charset="0"/>
              </a:rPr>
              <a:t>Pre hepatic </a:t>
            </a:r>
          </a:p>
          <a:p>
            <a:pPr lvl="2"/>
            <a:r>
              <a:rPr lang="en-US" sz="4400" dirty="0" smtClean="0">
                <a:solidFill>
                  <a:schemeClr val="tx1"/>
                </a:solidFill>
                <a:latin typeface="Cambria" pitchFamily="18" charset="0"/>
              </a:rPr>
              <a:t>Intra hepatic</a:t>
            </a:r>
          </a:p>
          <a:p>
            <a:pPr lvl="2"/>
            <a:r>
              <a:rPr lang="en-US" sz="4400" dirty="0" smtClean="0">
                <a:solidFill>
                  <a:schemeClr val="tx1"/>
                </a:solidFill>
                <a:latin typeface="Cambria" pitchFamily="18" charset="0"/>
              </a:rPr>
              <a:t>Post hepatic</a:t>
            </a:r>
          </a:p>
          <a:p>
            <a:pPr>
              <a:buNone/>
            </a:pPr>
            <a:endParaRPr lang="en-US" sz="4400" dirty="0">
              <a:solidFill>
                <a:schemeClr val="tx1"/>
              </a:solidFill>
              <a:latin typeface="Cambria" pitchFamily="18" charset="0"/>
            </a:endParaRPr>
          </a:p>
        </p:txBody>
      </p:sp>
    </p:spTree>
    <p:extLst>
      <p:ext uri="{BB962C8B-B14F-4D97-AF65-F5344CB8AC3E}">
        <p14:creationId xmlns:p14="http://schemas.microsoft.com/office/powerpoint/2010/main" val="214096711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Cambria" pitchFamily="18" charset="0"/>
              </a:rPr>
              <a:t>Pathophysiology</a:t>
            </a:r>
            <a:endParaRPr lang="en-US" dirty="0">
              <a:solidFill>
                <a:schemeClr val="accent1"/>
              </a:solidFill>
            </a:endParaRPr>
          </a:p>
        </p:txBody>
      </p:sp>
      <p:sp>
        <p:nvSpPr>
          <p:cNvPr id="3" name="Content Placeholder 2"/>
          <p:cNvSpPr>
            <a:spLocks noGrp="1"/>
          </p:cNvSpPr>
          <p:nvPr>
            <p:ph idx="1"/>
          </p:nvPr>
        </p:nvSpPr>
        <p:spPr>
          <a:xfrm>
            <a:off x="1" y="434340"/>
            <a:ext cx="12641580" cy="6423660"/>
          </a:xfrm>
        </p:spPr>
        <p:txBody>
          <a:bodyPr>
            <a:noAutofit/>
          </a:bodyPr>
          <a:lstStyle/>
          <a:p>
            <a:pPr>
              <a:buNone/>
            </a:pPr>
            <a:endParaRPr lang="en-US" sz="4000" dirty="0">
              <a:solidFill>
                <a:schemeClr val="tx1"/>
              </a:solidFill>
              <a:latin typeface="Cambria" pitchFamily="18" charset="0"/>
            </a:endParaRPr>
          </a:p>
          <a:p>
            <a:r>
              <a:rPr lang="en-US" sz="4000" dirty="0" smtClean="0">
                <a:solidFill>
                  <a:schemeClr val="tx1"/>
                </a:solidFill>
                <a:latin typeface="Cambria" pitchFamily="18" charset="0"/>
              </a:rPr>
              <a:t>Blockage </a:t>
            </a:r>
            <a:r>
              <a:rPr lang="en-US" sz="4000" dirty="0">
                <a:solidFill>
                  <a:schemeClr val="tx1"/>
                </a:solidFill>
                <a:latin typeface="Cambria" pitchFamily="18" charset="0"/>
              </a:rPr>
              <a:t>of vessels high pressures in portal system </a:t>
            </a:r>
            <a:r>
              <a:rPr lang="en-US" sz="4000" dirty="0" err="1">
                <a:solidFill>
                  <a:schemeClr val="tx1"/>
                </a:solidFill>
                <a:latin typeface="Cambria" pitchFamily="18" charset="0"/>
              </a:rPr>
              <a:t>varices</a:t>
            </a:r>
            <a:r>
              <a:rPr lang="en-US" sz="4000" dirty="0">
                <a:solidFill>
                  <a:schemeClr val="tx1"/>
                </a:solidFill>
                <a:latin typeface="Cambria" pitchFamily="18" charset="0"/>
              </a:rPr>
              <a:t>, umbilical </a:t>
            </a:r>
            <a:r>
              <a:rPr lang="en-US" sz="4000" dirty="0" smtClean="0">
                <a:solidFill>
                  <a:schemeClr val="tx1"/>
                </a:solidFill>
                <a:latin typeface="Cambria" pitchFamily="18" charset="0"/>
              </a:rPr>
              <a:t>hernia. The portal vein drain blood from the stomach intestine, spleen and it is usually under low pressure five to ten </a:t>
            </a:r>
            <a:r>
              <a:rPr lang="en-US" sz="4000" dirty="0" err="1" smtClean="0">
                <a:solidFill>
                  <a:schemeClr val="tx1"/>
                </a:solidFill>
                <a:latin typeface="Cambria" pitchFamily="18" charset="0"/>
              </a:rPr>
              <a:t>mmhg</a:t>
            </a:r>
            <a:r>
              <a:rPr lang="en-US" sz="4000" dirty="0" smtClean="0">
                <a:solidFill>
                  <a:schemeClr val="tx1"/>
                </a:solidFill>
                <a:latin typeface="Cambria" pitchFamily="18" charset="0"/>
              </a:rPr>
              <a:t>. Any obstruction to blood flow may cause the blood to rise. Obstruction lead to esophageal, gastric and hemorrhoid varicose veins due to increased venous pressure and there is accumulation of fluid in the abdominal cavity; ascites.</a:t>
            </a:r>
            <a:endParaRPr lang="en-US" sz="4000" dirty="0">
              <a:solidFill>
                <a:schemeClr val="tx1"/>
              </a:solidFill>
            </a:endParaRPr>
          </a:p>
        </p:txBody>
      </p:sp>
    </p:spTree>
    <p:extLst>
      <p:ext uri="{BB962C8B-B14F-4D97-AF65-F5344CB8AC3E}">
        <p14:creationId xmlns:p14="http://schemas.microsoft.com/office/powerpoint/2010/main" val="42307169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88914" y="0"/>
            <a:ext cx="9404724" cy="914400"/>
          </a:xfrm>
        </p:spPr>
        <p:txBody>
          <a:bodyPr>
            <a:normAutofit/>
          </a:bodyPr>
          <a:lstStyle/>
          <a:p>
            <a:r>
              <a:rPr lang="en-US" sz="4800" b="1" dirty="0" smtClean="0">
                <a:solidFill>
                  <a:schemeClr val="accent1"/>
                </a:solidFill>
                <a:latin typeface="Cambria" pitchFamily="18" charset="0"/>
              </a:rPr>
              <a:t>Symptoms</a:t>
            </a:r>
            <a:endParaRPr lang="en-US" sz="3200" dirty="0">
              <a:solidFill>
                <a:schemeClr val="accent1"/>
              </a:solidFill>
              <a:latin typeface="Cambria" pitchFamily="18" charset="0"/>
            </a:endParaRPr>
          </a:p>
        </p:txBody>
      </p:sp>
      <p:sp>
        <p:nvSpPr>
          <p:cNvPr id="3" name="Content Placeholder 2"/>
          <p:cNvSpPr>
            <a:spLocks noGrp="1"/>
          </p:cNvSpPr>
          <p:nvPr>
            <p:ph idx="1"/>
          </p:nvPr>
        </p:nvSpPr>
        <p:spPr>
          <a:xfrm>
            <a:off x="0" y="764453"/>
            <a:ext cx="12192000" cy="5761045"/>
          </a:xfrm>
        </p:spPr>
        <p:txBody>
          <a:bodyPr>
            <a:noAutofit/>
          </a:bodyPr>
          <a:lstStyle/>
          <a:p>
            <a:r>
              <a:rPr lang="en-US" sz="4000" dirty="0" smtClean="0">
                <a:solidFill>
                  <a:schemeClr val="tx1"/>
                </a:solidFill>
                <a:latin typeface="Cambria" pitchFamily="18" charset="0"/>
              </a:rPr>
              <a:t>GI bleeding dark stool</a:t>
            </a:r>
          </a:p>
          <a:p>
            <a:r>
              <a:rPr lang="en-US" sz="4000" dirty="0" smtClean="0">
                <a:solidFill>
                  <a:schemeClr val="tx1"/>
                </a:solidFill>
                <a:latin typeface="Cambria" pitchFamily="18" charset="0"/>
              </a:rPr>
              <a:t> Splenomegaly</a:t>
            </a:r>
          </a:p>
          <a:p>
            <a:r>
              <a:rPr lang="en-US" sz="4000" dirty="0" smtClean="0">
                <a:solidFill>
                  <a:schemeClr val="tx1"/>
                </a:solidFill>
                <a:latin typeface="Cambria" pitchFamily="18" charset="0"/>
              </a:rPr>
              <a:t>Ascites </a:t>
            </a:r>
          </a:p>
          <a:p>
            <a:r>
              <a:rPr lang="en-US" sz="4000" dirty="0" smtClean="0">
                <a:solidFill>
                  <a:schemeClr val="tx1"/>
                </a:solidFill>
                <a:latin typeface="Cambria" pitchFamily="18" charset="0"/>
              </a:rPr>
              <a:t>Encephalopathy/confusion</a:t>
            </a:r>
          </a:p>
          <a:p>
            <a:r>
              <a:rPr lang="en-US" sz="4000" dirty="0" smtClean="0">
                <a:solidFill>
                  <a:schemeClr val="tx1"/>
                </a:solidFill>
                <a:latin typeface="Cambria" pitchFamily="18" charset="0"/>
              </a:rPr>
              <a:t>Reduced platelets, reduced WBC cells</a:t>
            </a:r>
            <a:endParaRPr lang="en-US" sz="4000" dirty="0" smtClean="0">
              <a:solidFill>
                <a:schemeClr val="accent1">
                  <a:lumMod val="75000"/>
                </a:schemeClr>
              </a:solidFill>
              <a:latin typeface="Cambria" pitchFamily="18" charset="0"/>
            </a:endParaRPr>
          </a:p>
          <a:p>
            <a:r>
              <a:rPr lang="en-US" sz="4000" dirty="0" smtClean="0">
                <a:solidFill>
                  <a:schemeClr val="tx1"/>
                </a:solidFill>
                <a:latin typeface="Cambria" pitchFamily="18" charset="0"/>
              </a:rPr>
              <a:t>Liver biopsy</a:t>
            </a:r>
          </a:p>
          <a:p>
            <a:r>
              <a:rPr lang="en-US" sz="4000" dirty="0" smtClean="0">
                <a:solidFill>
                  <a:schemeClr val="tx1"/>
                </a:solidFill>
                <a:latin typeface="Cambria" pitchFamily="18" charset="0"/>
              </a:rPr>
              <a:t>Hepatic venous wedge pressure</a:t>
            </a:r>
          </a:p>
          <a:p>
            <a:r>
              <a:rPr lang="en-US" sz="4000" dirty="0" smtClean="0">
                <a:solidFill>
                  <a:schemeClr val="tx1"/>
                </a:solidFill>
                <a:latin typeface="Cambria" pitchFamily="18" charset="0"/>
              </a:rPr>
              <a:t>Abnormal LFTS</a:t>
            </a:r>
            <a:endParaRPr lang="en-US" sz="4000" dirty="0">
              <a:solidFill>
                <a:schemeClr val="tx1"/>
              </a:solidFill>
              <a:latin typeface="Cambria" pitchFamily="18" charset="0"/>
            </a:endParaRPr>
          </a:p>
        </p:txBody>
      </p:sp>
    </p:spTree>
    <p:extLst>
      <p:ext uri="{BB962C8B-B14F-4D97-AF65-F5344CB8AC3E}">
        <p14:creationId xmlns:p14="http://schemas.microsoft.com/office/powerpoint/2010/main" val="9068463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09693" y="0"/>
            <a:ext cx="9404724" cy="1400530"/>
          </a:xfrm>
        </p:spPr>
        <p:txBody>
          <a:bodyPr>
            <a:normAutofit/>
          </a:bodyPr>
          <a:lstStyle/>
          <a:p>
            <a:r>
              <a:rPr lang="en-US" sz="4800" dirty="0" smtClean="0">
                <a:solidFill>
                  <a:schemeClr val="accent1"/>
                </a:solidFill>
                <a:latin typeface="Cambria" pitchFamily="18" charset="0"/>
              </a:rPr>
              <a:t>Investigations</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3" name="Content Placeholder 2"/>
          <p:cNvSpPr>
            <a:spLocks noGrp="1"/>
          </p:cNvSpPr>
          <p:nvPr>
            <p:ph idx="1"/>
          </p:nvPr>
        </p:nvSpPr>
        <p:spPr>
          <a:xfrm>
            <a:off x="1" y="930699"/>
            <a:ext cx="11471564" cy="5574010"/>
          </a:xfrm>
        </p:spPr>
        <p:txBody>
          <a:bodyPr>
            <a:noAutofit/>
          </a:bodyPr>
          <a:lstStyle/>
          <a:p>
            <a:r>
              <a:rPr lang="en-US" sz="4000" dirty="0" smtClean="0">
                <a:solidFill>
                  <a:schemeClr val="tx1"/>
                </a:solidFill>
                <a:latin typeface="Cambria" pitchFamily="18" charset="0"/>
              </a:rPr>
              <a:t>MRIS</a:t>
            </a:r>
          </a:p>
          <a:p>
            <a:r>
              <a:rPr lang="en-US" sz="4000" dirty="0" smtClean="0">
                <a:solidFill>
                  <a:schemeClr val="tx1"/>
                </a:solidFill>
                <a:latin typeface="Cambria" pitchFamily="18" charset="0"/>
              </a:rPr>
              <a:t>Ultrasound</a:t>
            </a:r>
          </a:p>
          <a:p>
            <a:r>
              <a:rPr lang="en-US" sz="4000" dirty="0" smtClean="0">
                <a:solidFill>
                  <a:schemeClr val="tx1"/>
                </a:solidFill>
                <a:latin typeface="Cambria" pitchFamily="18" charset="0"/>
              </a:rPr>
              <a:t>Doppler ultrasound</a:t>
            </a:r>
          </a:p>
          <a:p>
            <a:pPr>
              <a:buNone/>
            </a:pPr>
            <a:r>
              <a:rPr lang="en-US" sz="4000" b="1" dirty="0" smtClean="0">
                <a:solidFill>
                  <a:schemeClr val="accent1"/>
                </a:solidFill>
                <a:latin typeface="Cambria" pitchFamily="18" charset="0"/>
              </a:rPr>
              <a:t>Management</a:t>
            </a:r>
            <a:endParaRPr lang="en-US" sz="4000" dirty="0" smtClean="0">
              <a:solidFill>
                <a:schemeClr val="accent1"/>
              </a:solidFill>
              <a:latin typeface="Cambria" pitchFamily="18" charset="0"/>
            </a:endParaRPr>
          </a:p>
          <a:p>
            <a:r>
              <a:rPr lang="en-US" sz="4000" b="1" dirty="0" smtClean="0">
                <a:solidFill>
                  <a:schemeClr val="tx1"/>
                </a:solidFill>
                <a:latin typeface="Cambria" pitchFamily="18" charset="0"/>
              </a:rPr>
              <a:t>Endoscopic therapy</a:t>
            </a:r>
            <a:endParaRPr lang="en-US" sz="4000" dirty="0" smtClean="0">
              <a:solidFill>
                <a:schemeClr val="tx1"/>
              </a:solidFill>
              <a:latin typeface="Cambria" pitchFamily="18" charset="0"/>
            </a:endParaRPr>
          </a:p>
          <a:p>
            <a:pPr lvl="1"/>
            <a:r>
              <a:rPr lang="en-US" sz="4000" dirty="0" smtClean="0">
                <a:solidFill>
                  <a:schemeClr val="tx1"/>
                </a:solidFill>
                <a:latin typeface="Cambria" pitchFamily="18" charset="0"/>
              </a:rPr>
              <a:t>Banding; block </a:t>
            </a:r>
            <a:r>
              <a:rPr lang="en-US" sz="4000" dirty="0" err="1" smtClean="0">
                <a:solidFill>
                  <a:schemeClr val="tx1"/>
                </a:solidFill>
                <a:latin typeface="Cambria" pitchFamily="18" charset="0"/>
              </a:rPr>
              <a:t>bld</a:t>
            </a:r>
            <a:r>
              <a:rPr lang="en-US" sz="4000" dirty="0" smtClean="0">
                <a:solidFill>
                  <a:schemeClr val="tx1"/>
                </a:solidFill>
                <a:latin typeface="Cambria" pitchFamily="18" charset="0"/>
              </a:rPr>
              <a:t> vessels with a rubber band</a:t>
            </a:r>
          </a:p>
          <a:p>
            <a:pPr lvl="1"/>
            <a:r>
              <a:rPr lang="en-US" sz="4000" dirty="0" err="1" smtClean="0">
                <a:solidFill>
                  <a:schemeClr val="tx1"/>
                </a:solidFill>
                <a:latin typeface="Cambria" pitchFamily="18" charset="0"/>
              </a:rPr>
              <a:t>Sclerotherapy</a:t>
            </a:r>
            <a:r>
              <a:rPr lang="en-US" sz="4000" dirty="0" smtClean="0">
                <a:solidFill>
                  <a:schemeClr val="tx1"/>
                </a:solidFill>
                <a:latin typeface="Cambria" pitchFamily="18" charset="0"/>
              </a:rPr>
              <a:t>; a blood clotting solution is injected into the bleeding </a:t>
            </a:r>
            <a:r>
              <a:rPr lang="en-US" sz="4000" dirty="0" err="1" smtClean="0">
                <a:solidFill>
                  <a:schemeClr val="tx1"/>
                </a:solidFill>
                <a:latin typeface="Cambria" pitchFamily="18" charset="0"/>
              </a:rPr>
              <a:t>varices</a:t>
            </a:r>
            <a:r>
              <a:rPr lang="en-US" sz="4000" dirty="0" smtClean="0">
                <a:solidFill>
                  <a:schemeClr val="tx1"/>
                </a:solidFill>
                <a:latin typeface="Cambria" pitchFamily="18" charset="0"/>
              </a:rPr>
              <a:t> to stop bleeding</a:t>
            </a:r>
            <a:endParaRPr lang="en-US" sz="4000" dirty="0">
              <a:solidFill>
                <a:schemeClr val="tx1"/>
              </a:solidFill>
              <a:latin typeface="Cambria" pitchFamily="18" charset="0"/>
            </a:endParaRPr>
          </a:p>
        </p:txBody>
      </p:sp>
    </p:spTree>
    <p:extLst>
      <p:ext uri="{BB962C8B-B14F-4D97-AF65-F5344CB8AC3E}">
        <p14:creationId xmlns:p14="http://schemas.microsoft.com/office/powerpoint/2010/main" val="237397115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42210" y="601579"/>
            <a:ext cx="8562516" cy="960724"/>
          </a:xfrm>
        </p:spPr>
        <p:txBody>
          <a:bodyPr>
            <a:normAutofit fontScale="90000"/>
          </a:bodyPr>
          <a:lstStyle/>
          <a:p>
            <a:r>
              <a:rPr lang="en-US" sz="4000" b="1" dirty="0" smtClean="0">
                <a:solidFill>
                  <a:schemeClr val="accent1"/>
                </a:solidFill>
                <a:latin typeface="Cambria" pitchFamily="18" charset="0"/>
              </a:rPr>
              <a:t>Management</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3" name="Content Placeholder 2"/>
          <p:cNvSpPr>
            <a:spLocks noGrp="1"/>
          </p:cNvSpPr>
          <p:nvPr>
            <p:ph idx="1"/>
          </p:nvPr>
        </p:nvSpPr>
        <p:spPr>
          <a:xfrm>
            <a:off x="745959" y="1443789"/>
            <a:ext cx="9303893" cy="4804612"/>
          </a:xfrm>
        </p:spPr>
        <p:txBody>
          <a:bodyPr>
            <a:normAutofit/>
          </a:bodyPr>
          <a:lstStyle/>
          <a:p>
            <a:r>
              <a:rPr lang="en-US" sz="4000" b="1" dirty="0" smtClean="0">
                <a:solidFill>
                  <a:schemeClr val="tx1"/>
                </a:solidFill>
                <a:latin typeface="Cambria" pitchFamily="18" charset="0"/>
              </a:rPr>
              <a:t>Medication</a:t>
            </a:r>
            <a:endParaRPr lang="en-US" sz="4000" dirty="0" smtClean="0">
              <a:solidFill>
                <a:schemeClr val="tx1"/>
              </a:solidFill>
              <a:latin typeface="Cambria" pitchFamily="18" charset="0"/>
            </a:endParaRPr>
          </a:p>
          <a:p>
            <a:pPr lvl="1"/>
            <a:r>
              <a:rPr lang="en-US" sz="4000" dirty="0" smtClean="0">
                <a:solidFill>
                  <a:schemeClr val="tx1"/>
                </a:solidFill>
                <a:latin typeface="Cambria" pitchFamily="18" charset="0"/>
              </a:rPr>
              <a:t>Beta blockers e.g. propranolol</a:t>
            </a:r>
          </a:p>
          <a:p>
            <a:pPr lvl="1"/>
            <a:r>
              <a:rPr lang="en-US" sz="4000" dirty="0" smtClean="0">
                <a:solidFill>
                  <a:schemeClr val="tx1"/>
                </a:solidFill>
                <a:latin typeface="Cambria" pitchFamily="18" charset="0"/>
              </a:rPr>
              <a:t>Vasopressin</a:t>
            </a:r>
          </a:p>
          <a:p>
            <a:pPr lvl="1"/>
            <a:r>
              <a:rPr lang="en-US" sz="4000" dirty="0" err="1" smtClean="0">
                <a:solidFill>
                  <a:schemeClr val="tx1"/>
                </a:solidFill>
                <a:latin typeface="Cambria" pitchFamily="18" charset="0"/>
              </a:rPr>
              <a:t>Octreotide</a:t>
            </a:r>
            <a:endParaRPr lang="en-US" sz="4000" dirty="0">
              <a:solidFill>
                <a:schemeClr val="tx1"/>
              </a:solidFill>
              <a:latin typeface="Cambria" pitchFamily="18" charset="0"/>
            </a:endParaRPr>
          </a:p>
        </p:txBody>
      </p:sp>
    </p:spTree>
    <p:extLst>
      <p:ext uri="{BB962C8B-B14F-4D97-AF65-F5344CB8AC3E}">
        <p14:creationId xmlns:p14="http://schemas.microsoft.com/office/powerpoint/2010/main" val="716211197"/>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00" b="1" u="sng" dirty="0" smtClean="0">
                <a:latin typeface="Cambria" pitchFamily="18" charset="0"/>
              </a:rPr>
              <a:t> CA  LIVER</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3" name="Content Placeholder 2"/>
          <p:cNvSpPr>
            <a:spLocks noGrp="1"/>
          </p:cNvSpPr>
          <p:nvPr>
            <p:ph idx="1"/>
          </p:nvPr>
        </p:nvSpPr>
        <p:spPr>
          <a:xfrm>
            <a:off x="0" y="1246910"/>
            <a:ext cx="10049852" cy="5001490"/>
          </a:xfrm>
        </p:spPr>
        <p:txBody>
          <a:bodyPr>
            <a:normAutofit/>
          </a:bodyPr>
          <a:lstStyle/>
          <a:p>
            <a:pPr>
              <a:buNone/>
            </a:pPr>
            <a:r>
              <a:rPr lang="en-US" sz="3600" b="1" dirty="0" smtClean="0">
                <a:solidFill>
                  <a:schemeClr val="accent1"/>
                </a:solidFill>
                <a:latin typeface="Cambria" pitchFamily="18" charset="0"/>
              </a:rPr>
              <a:t>Causes</a:t>
            </a:r>
            <a:endParaRPr lang="en-US" sz="3600" dirty="0" smtClean="0">
              <a:solidFill>
                <a:schemeClr val="accent1"/>
              </a:solidFill>
              <a:latin typeface="Cambria" pitchFamily="18" charset="0"/>
            </a:endParaRPr>
          </a:p>
          <a:p>
            <a:r>
              <a:rPr lang="en-US" sz="3600" dirty="0" smtClean="0">
                <a:solidFill>
                  <a:schemeClr val="tx1"/>
                </a:solidFill>
                <a:latin typeface="Cambria" pitchFamily="18" charset="0"/>
              </a:rPr>
              <a:t>Hepatitis B virus</a:t>
            </a:r>
          </a:p>
          <a:p>
            <a:r>
              <a:rPr lang="en-US" sz="3600" dirty="0" smtClean="0">
                <a:solidFill>
                  <a:schemeClr val="tx1"/>
                </a:solidFill>
                <a:latin typeface="Cambria" pitchFamily="18" charset="0"/>
              </a:rPr>
              <a:t>Hepatitis C virus</a:t>
            </a:r>
          </a:p>
          <a:p>
            <a:r>
              <a:rPr lang="en-US" sz="3600" dirty="0" smtClean="0">
                <a:solidFill>
                  <a:schemeClr val="tx1"/>
                </a:solidFill>
                <a:latin typeface="Cambria" pitchFamily="18" charset="0"/>
              </a:rPr>
              <a:t>Cirrhosis</a:t>
            </a:r>
          </a:p>
          <a:p>
            <a:r>
              <a:rPr lang="en-US" sz="3600" dirty="0" smtClean="0">
                <a:solidFill>
                  <a:schemeClr val="tx1"/>
                </a:solidFill>
                <a:latin typeface="Cambria" pitchFamily="18" charset="0"/>
              </a:rPr>
              <a:t>Smoking</a:t>
            </a:r>
          </a:p>
          <a:p>
            <a:r>
              <a:rPr lang="en-US" sz="3600" dirty="0" smtClean="0">
                <a:solidFill>
                  <a:schemeClr val="tx1"/>
                </a:solidFill>
                <a:latin typeface="Cambria" pitchFamily="18" charset="0"/>
              </a:rPr>
              <a:t>Chemical agents</a:t>
            </a:r>
            <a:endParaRPr lang="en-US" sz="3600" dirty="0">
              <a:solidFill>
                <a:schemeClr val="tx1"/>
              </a:solidFill>
              <a:latin typeface="Cambria" pitchFamily="18" charset="0"/>
            </a:endParaRPr>
          </a:p>
        </p:txBody>
      </p:sp>
    </p:spTree>
    <p:extLst>
      <p:ext uri="{BB962C8B-B14F-4D97-AF65-F5344CB8AC3E}">
        <p14:creationId xmlns:p14="http://schemas.microsoft.com/office/powerpoint/2010/main" val="1473979171"/>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336884"/>
            <a:ext cx="11125200" cy="1089580"/>
          </a:xfrm>
        </p:spPr>
        <p:txBody>
          <a:bodyPr>
            <a:normAutofit fontScale="90000"/>
          </a:bodyPr>
          <a:lstStyle/>
          <a:p>
            <a:r>
              <a:rPr lang="en-US" sz="5300" b="1" dirty="0" smtClean="0">
                <a:solidFill>
                  <a:schemeClr val="accent1"/>
                </a:solidFill>
                <a:latin typeface="Cambria" pitchFamily="18" charset="0"/>
              </a:rPr>
              <a:t>Clinical features</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3" name="Content Placeholder 2"/>
          <p:cNvSpPr>
            <a:spLocks noGrp="1"/>
          </p:cNvSpPr>
          <p:nvPr>
            <p:ph sz="half" idx="1"/>
          </p:nvPr>
        </p:nvSpPr>
        <p:spPr>
          <a:xfrm>
            <a:off x="0" y="1179096"/>
            <a:ext cx="6003925" cy="5117375"/>
          </a:xfrm>
        </p:spPr>
        <p:txBody>
          <a:bodyPr>
            <a:noAutofit/>
          </a:bodyPr>
          <a:lstStyle/>
          <a:p>
            <a:r>
              <a:rPr lang="en-US" sz="3600" dirty="0" smtClean="0">
                <a:solidFill>
                  <a:schemeClr val="tx1"/>
                </a:solidFill>
                <a:latin typeface="Cambria" pitchFamily="18" charset="0"/>
              </a:rPr>
              <a:t>Anorexia</a:t>
            </a:r>
          </a:p>
          <a:p>
            <a:r>
              <a:rPr lang="en-US" sz="3600" dirty="0" smtClean="0">
                <a:solidFill>
                  <a:schemeClr val="tx1"/>
                </a:solidFill>
                <a:latin typeface="Cambria" pitchFamily="18" charset="0"/>
              </a:rPr>
              <a:t>Nausea and vomiting</a:t>
            </a:r>
          </a:p>
          <a:p>
            <a:r>
              <a:rPr lang="en-US" sz="3600" dirty="0" smtClean="0">
                <a:solidFill>
                  <a:schemeClr val="tx1"/>
                </a:solidFill>
                <a:latin typeface="Cambria" pitchFamily="18" charset="0"/>
              </a:rPr>
              <a:t>Weakness and general malaise</a:t>
            </a:r>
          </a:p>
          <a:p>
            <a:r>
              <a:rPr lang="en-US" sz="3600" dirty="0" smtClean="0">
                <a:solidFill>
                  <a:schemeClr val="tx1"/>
                </a:solidFill>
                <a:latin typeface="Cambria" pitchFamily="18" charset="0"/>
              </a:rPr>
              <a:t>Abdominal mass</a:t>
            </a:r>
          </a:p>
          <a:p>
            <a:r>
              <a:rPr lang="en-US" sz="3600" dirty="0" err="1" smtClean="0">
                <a:solidFill>
                  <a:schemeClr val="tx1"/>
                </a:solidFill>
                <a:latin typeface="Cambria" pitchFamily="18" charset="0"/>
              </a:rPr>
              <a:t>Splenomegally</a:t>
            </a:r>
            <a:endParaRPr lang="en-US" sz="3600" dirty="0" smtClean="0">
              <a:solidFill>
                <a:schemeClr val="tx1"/>
              </a:solidFill>
              <a:latin typeface="Cambria" pitchFamily="18" charset="0"/>
            </a:endParaRPr>
          </a:p>
          <a:p>
            <a:r>
              <a:rPr lang="en-US" sz="3600" dirty="0" err="1" smtClean="0">
                <a:solidFill>
                  <a:schemeClr val="tx1"/>
                </a:solidFill>
                <a:latin typeface="Cambria" pitchFamily="18" charset="0"/>
              </a:rPr>
              <a:t>Hepatomegally</a:t>
            </a:r>
            <a:endParaRPr lang="en-US" sz="3600" dirty="0" smtClean="0">
              <a:solidFill>
                <a:schemeClr val="tx1"/>
              </a:solidFill>
              <a:latin typeface="Cambria" pitchFamily="18" charset="0"/>
            </a:endParaRPr>
          </a:p>
          <a:p>
            <a:r>
              <a:rPr lang="en-US" sz="3600" dirty="0" err="1" smtClean="0">
                <a:solidFill>
                  <a:schemeClr val="tx1"/>
                </a:solidFill>
                <a:latin typeface="Cambria" pitchFamily="18" charset="0"/>
              </a:rPr>
              <a:t>Ascites</a:t>
            </a:r>
            <a:endParaRPr lang="en-US" sz="3600" dirty="0" smtClean="0">
              <a:solidFill>
                <a:schemeClr val="tx1"/>
              </a:solidFill>
              <a:latin typeface="Cambria" pitchFamily="18" charset="0"/>
            </a:endParaRPr>
          </a:p>
          <a:p>
            <a:r>
              <a:rPr lang="en-US" sz="3600" dirty="0" smtClean="0">
                <a:solidFill>
                  <a:schemeClr val="tx1"/>
                </a:solidFill>
                <a:latin typeface="Cambria" pitchFamily="18" charset="0"/>
              </a:rPr>
              <a:t>Jaundice</a:t>
            </a:r>
            <a:endParaRPr lang="en-US" sz="3600" dirty="0">
              <a:solidFill>
                <a:schemeClr val="tx1"/>
              </a:solidFill>
              <a:latin typeface="Cambria" pitchFamily="18" charset="0"/>
            </a:endParaRPr>
          </a:p>
        </p:txBody>
      </p:sp>
      <p:sp>
        <p:nvSpPr>
          <p:cNvPr id="4" name="Content Placeholder 3"/>
          <p:cNvSpPr>
            <a:spLocks noGrp="1"/>
          </p:cNvSpPr>
          <p:nvPr>
            <p:ph sz="half" idx="2"/>
          </p:nvPr>
        </p:nvSpPr>
        <p:spPr>
          <a:xfrm>
            <a:off x="6136106" y="770022"/>
            <a:ext cx="5455820" cy="5526448"/>
          </a:xfrm>
        </p:spPr>
        <p:txBody>
          <a:bodyPr/>
          <a:lstStyle/>
          <a:p>
            <a:endParaRPr lang="en-US" dirty="0" smtClean="0">
              <a:latin typeface="Cambria" pitchFamily="18" charset="0"/>
            </a:endParaRPr>
          </a:p>
          <a:p>
            <a:pPr>
              <a:buNone/>
            </a:pPr>
            <a:r>
              <a:rPr lang="en-US" sz="4000" dirty="0" smtClean="0">
                <a:solidFill>
                  <a:schemeClr val="accent1"/>
                </a:solidFill>
                <a:latin typeface="Cambria" pitchFamily="18" charset="0"/>
              </a:rPr>
              <a:t>Diagnosis</a:t>
            </a:r>
          </a:p>
          <a:p>
            <a:r>
              <a:rPr lang="en-US" sz="4000" dirty="0" smtClean="0">
                <a:latin typeface="Cambria" pitchFamily="18" charset="0"/>
              </a:rPr>
              <a:t>Abdominal u/s</a:t>
            </a:r>
          </a:p>
          <a:p>
            <a:r>
              <a:rPr lang="en-US" sz="4000" dirty="0" smtClean="0">
                <a:latin typeface="Cambria" pitchFamily="18" charset="0"/>
              </a:rPr>
              <a:t>CT scan</a:t>
            </a:r>
          </a:p>
          <a:p>
            <a:r>
              <a:rPr lang="en-US" sz="4000" dirty="0" smtClean="0">
                <a:latin typeface="Cambria" pitchFamily="18" charset="0"/>
              </a:rPr>
              <a:t>Arterial </a:t>
            </a:r>
            <a:r>
              <a:rPr lang="en-US" sz="4000" dirty="0" err="1" smtClean="0">
                <a:latin typeface="Cambria" pitchFamily="18" charset="0"/>
              </a:rPr>
              <a:t>partography</a:t>
            </a:r>
            <a:endParaRPr lang="en-US" sz="4000" dirty="0" smtClean="0">
              <a:latin typeface="Cambria" pitchFamily="18" charset="0"/>
            </a:endParaRPr>
          </a:p>
          <a:p>
            <a:r>
              <a:rPr lang="en-US" sz="4000" dirty="0" smtClean="0">
                <a:latin typeface="Cambria" pitchFamily="18" charset="0"/>
              </a:rPr>
              <a:t>Liver biopsy</a:t>
            </a:r>
          </a:p>
          <a:p>
            <a:r>
              <a:rPr lang="en-US" sz="4000" dirty="0" smtClean="0">
                <a:latin typeface="Cambria" pitchFamily="18" charset="0"/>
              </a:rPr>
              <a:t>LFTS</a:t>
            </a:r>
          </a:p>
          <a:p>
            <a:endParaRPr lang="en-US" dirty="0"/>
          </a:p>
        </p:txBody>
      </p:sp>
    </p:spTree>
    <p:extLst>
      <p:ext uri="{BB962C8B-B14F-4D97-AF65-F5344CB8AC3E}">
        <p14:creationId xmlns:p14="http://schemas.microsoft.com/office/powerpoint/2010/main" val="741638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1981200" y="274638"/>
            <a:ext cx="8229600" cy="411162"/>
          </a:xfrm>
        </p:spPr>
        <p:txBody>
          <a:bodyPr>
            <a:normAutofit fontScale="90000"/>
          </a:bodyPr>
          <a:lstStyle/>
          <a:p>
            <a:pPr eaLnBrk="1" hangingPunct="1"/>
            <a:r>
              <a:rPr lang="en-US" sz="3200"/>
              <a:t>PERITONITIS</a:t>
            </a:r>
          </a:p>
        </p:txBody>
      </p:sp>
      <p:sp>
        <p:nvSpPr>
          <p:cNvPr id="39939" name="Content Placeholder 2"/>
          <p:cNvSpPr>
            <a:spLocks noGrp="1"/>
          </p:cNvSpPr>
          <p:nvPr>
            <p:ph idx="1"/>
          </p:nvPr>
        </p:nvSpPr>
        <p:spPr>
          <a:xfrm>
            <a:off x="1981200" y="685800"/>
            <a:ext cx="8229600" cy="5867400"/>
          </a:xfrm>
        </p:spPr>
        <p:txBody>
          <a:bodyPr>
            <a:normAutofit lnSpcReduction="10000"/>
          </a:bodyPr>
          <a:lstStyle/>
          <a:p>
            <a:pPr eaLnBrk="1" hangingPunct="1"/>
            <a:r>
              <a:rPr lang="en-US" sz="2800"/>
              <a:t>Inflamation of peritoneum</a:t>
            </a:r>
          </a:p>
          <a:p>
            <a:pPr eaLnBrk="1" hangingPunct="1">
              <a:buFont typeface="Arial" panose="020B0604020202020204" pitchFamily="34" charset="0"/>
              <a:buNone/>
            </a:pPr>
            <a:r>
              <a:rPr lang="en-US" sz="2800"/>
              <a:t>May be localised or generalized</a:t>
            </a:r>
          </a:p>
          <a:p>
            <a:pPr eaLnBrk="1" hangingPunct="1">
              <a:buFont typeface="Arial" panose="020B0604020202020204" pitchFamily="34" charset="0"/>
              <a:buNone/>
            </a:pPr>
            <a:r>
              <a:rPr lang="en-US" sz="2800"/>
              <a:t>CAUSES </a:t>
            </a:r>
          </a:p>
          <a:p>
            <a:pPr eaLnBrk="1" hangingPunct="1"/>
            <a:r>
              <a:rPr lang="en-US" sz="2800"/>
              <a:t> infection e.g. perforated appendix, TB ETC (septic peritonitis)</a:t>
            </a:r>
          </a:p>
          <a:p>
            <a:pPr eaLnBrk="1" hangingPunct="1"/>
            <a:r>
              <a:rPr lang="en-US" sz="2800"/>
              <a:t>chemical irritation due to leakage of intestinal contents e.g.  Bile, gastric juices in perforated ulcer- (aseptic peritonitis) often  complicated by additional infection from  </a:t>
            </a:r>
            <a:r>
              <a:rPr lang="en-US" sz="2800" i="1"/>
              <a:t>E. coli</a:t>
            </a:r>
            <a:r>
              <a:rPr lang="en-US" sz="2800"/>
              <a:t> and </a:t>
            </a:r>
            <a:r>
              <a:rPr lang="en-US" sz="2800" i="1"/>
              <a:t>Bacteroides</a:t>
            </a:r>
          </a:p>
          <a:p>
            <a:pPr eaLnBrk="1" hangingPunct="1">
              <a:buFont typeface="Arial" panose="020B0604020202020204" pitchFamily="34" charset="0"/>
              <a:buNone/>
            </a:pPr>
            <a:r>
              <a:rPr lang="en-US" sz="2800"/>
              <a:t>The peritoneal cavity becomes acutely inflamed, with production of inflammatory exudates that spreads throughout the peritoneum, leading to intestinal dilatation and paralytic ileus with severe scarring </a:t>
            </a:r>
          </a:p>
          <a:p>
            <a:pPr eaLnBrk="1" hangingPunct="1"/>
            <a:endParaRPr lang="en-US" smtClean="0"/>
          </a:p>
          <a:p>
            <a:pPr eaLnBrk="1" hangingPunct="1"/>
            <a:endParaRPr lang="en-US" smtClean="0"/>
          </a:p>
        </p:txBody>
      </p:sp>
    </p:spTree>
    <p:extLst>
      <p:ext uri="{BB962C8B-B14F-4D97-AF65-F5344CB8AC3E}">
        <p14:creationId xmlns:p14="http://schemas.microsoft.com/office/powerpoint/2010/main" val="139848321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83150"/>
            <a:ext cx="10972800" cy="1143000"/>
          </a:xfrm>
        </p:spPr>
        <p:txBody>
          <a:bodyPr>
            <a:normAutofit fontScale="90000"/>
          </a:bodyPr>
          <a:lstStyle/>
          <a:p>
            <a:r>
              <a:rPr lang="en-US" sz="4000" b="1" dirty="0" smtClean="0">
                <a:solidFill>
                  <a:schemeClr val="accent1"/>
                </a:solidFill>
                <a:latin typeface="Cambria" pitchFamily="18" charset="0"/>
              </a:rPr>
              <a:t>Management</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r>
              <a:rPr lang="en-US" sz="3600" dirty="0" smtClean="0">
                <a:solidFill>
                  <a:schemeClr val="accent1"/>
                </a:solidFill>
                <a:latin typeface="Cambria" pitchFamily="18" charset="0"/>
              </a:rPr>
              <a:t>Surgical</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3" name="Content Placeholder 2"/>
          <p:cNvSpPr>
            <a:spLocks noGrp="1"/>
          </p:cNvSpPr>
          <p:nvPr>
            <p:ph idx="1"/>
          </p:nvPr>
        </p:nvSpPr>
        <p:spPr>
          <a:xfrm>
            <a:off x="272047" y="1326150"/>
            <a:ext cx="8946540" cy="5531850"/>
          </a:xfrm>
        </p:spPr>
        <p:txBody>
          <a:bodyPr>
            <a:noAutofit/>
          </a:bodyPr>
          <a:lstStyle/>
          <a:p>
            <a:r>
              <a:rPr lang="en-US" sz="3200" dirty="0" smtClean="0">
                <a:solidFill>
                  <a:schemeClr val="tx1"/>
                </a:solidFill>
                <a:latin typeface="Cambria" pitchFamily="18" charset="0"/>
              </a:rPr>
              <a:t>Wedge resection</a:t>
            </a:r>
          </a:p>
          <a:p>
            <a:r>
              <a:rPr lang="en-US" sz="3200" dirty="0" err="1" smtClean="0">
                <a:solidFill>
                  <a:schemeClr val="tx1"/>
                </a:solidFill>
                <a:latin typeface="Cambria" pitchFamily="18" charset="0"/>
              </a:rPr>
              <a:t>Lobectomyresection</a:t>
            </a:r>
            <a:endParaRPr lang="en-US" sz="3200" dirty="0" smtClean="0">
              <a:solidFill>
                <a:schemeClr val="tx1"/>
              </a:solidFill>
              <a:latin typeface="Cambria" pitchFamily="18" charset="0"/>
            </a:endParaRPr>
          </a:p>
          <a:p>
            <a:r>
              <a:rPr lang="en-US" sz="3200" dirty="0" smtClean="0">
                <a:solidFill>
                  <a:schemeClr val="tx1"/>
                </a:solidFill>
                <a:latin typeface="Cambria" pitchFamily="18" charset="0"/>
              </a:rPr>
              <a:t>Major liver resection</a:t>
            </a:r>
          </a:p>
          <a:p>
            <a:r>
              <a:rPr lang="en-US" sz="3200" dirty="0" smtClean="0">
                <a:solidFill>
                  <a:schemeClr val="tx1"/>
                </a:solidFill>
                <a:latin typeface="Cambria" pitchFamily="18" charset="0"/>
              </a:rPr>
              <a:t>Total </a:t>
            </a:r>
            <a:r>
              <a:rPr lang="en-US" sz="3200" dirty="0" err="1" smtClean="0">
                <a:solidFill>
                  <a:schemeClr val="tx1"/>
                </a:solidFill>
                <a:latin typeface="Cambria" pitchFamily="18" charset="0"/>
              </a:rPr>
              <a:t>hepatoctomy</a:t>
            </a:r>
            <a:r>
              <a:rPr lang="en-US" sz="3200" dirty="0" smtClean="0">
                <a:solidFill>
                  <a:schemeClr val="tx1"/>
                </a:solidFill>
                <a:latin typeface="Cambria" pitchFamily="18" charset="0"/>
              </a:rPr>
              <a:t> and liver transplant</a:t>
            </a:r>
          </a:p>
          <a:p>
            <a:r>
              <a:rPr lang="en-US" sz="3200" dirty="0" err="1" smtClean="0">
                <a:solidFill>
                  <a:schemeClr val="tx1"/>
                </a:solidFill>
                <a:latin typeface="Cambria" pitchFamily="18" charset="0"/>
              </a:rPr>
              <a:t>Cryotherapy</a:t>
            </a:r>
            <a:endParaRPr lang="en-US" sz="3200" dirty="0" smtClean="0">
              <a:solidFill>
                <a:schemeClr val="tx1"/>
              </a:solidFill>
              <a:latin typeface="Cambria" pitchFamily="18" charset="0"/>
            </a:endParaRPr>
          </a:p>
          <a:p>
            <a:r>
              <a:rPr lang="en-US" sz="3200" dirty="0" smtClean="0">
                <a:solidFill>
                  <a:schemeClr val="tx1"/>
                </a:solidFill>
                <a:latin typeface="Cambria" pitchFamily="18" charset="0"/>
              </a:rPr>
              <a:t>Chemotherapy</a:t>
            </a:r>
          </a:p>
          <a:p>
            <a:r>
              <a:rPr lang="en-US" sz="3200" dirty="0" smtClean="0">
                <a:solidFill>
                  <a:schemeClr val="tx1"/>
                </a:solidFill>
                <a:latin typeface="Cambria" pitchFamily="18" charset="0"/>
              </a:rPr>
              <a:t>-Regional</a:t>
            </a:r>
          </a:p>
          <a:p>
            <a:r>
              <a:rPr lang="en-US" sz="3200" dirty="0" smtClean="0">
                <a:solidFill>
                  <a:schemeClr val="tx1"/>
                </a:solidFill>
                <a:latin typeface="Cambria" pitchFamily="18" charset="0"/>
              </a:rPr>
              <a:t>Intra –arterial</a:t>
            </a:r>
          </a:p>
          <a:p>
            <a:r>
              <a:rPr lang="en-US" sz="3200" dirty="0" smtClean="0">
                <a:solidFill>
                  <a:schemeClr val="tx1"/>
                </a:solidFill>
                <a:latin typeface="Cambria" pitchFamily="18" charset="0"/>
              </a:rPr>
              <a:t>Radiation</a:t>
            </a:r>
          </a:p>
          <a:p>
            <a:endParaRPr lang="en-US" sz="3200" dirty="0">
              <a:solidFill>
                <a:schemeClr val="tx1"/>
              </a:solidFill>
              <a:latin typeface="Cambria" pitchFamily="18" charset="0"/>
            </a:endParaRPr>
          </a:p>
        </p:txBody>
      </p:sp>
    </p:spTree>
    <p:extLst>
      <p:ext uri="{BB962C8B-B14F-4D97-AF65-F5344CB8AC3E}">
        <p14:creationId xmlns:p14="http://schemas.microsoft.com/office/powerpoint/2010/main" val="291794290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rPr>
              <a:t>Pancreatitis</a:t>
            </a:r>
            <a:endParaRPr lang="en-US" b="1" u="sng" dirty="0">
              <a:solidFill>
                <a:srgbClr val="C00000"/>
              </a:solidFill>
            </a:endParaRPr>
          </a:p>
        </p:txBody>
      </p:sp>
      <p:sp>
        <p:nvSpPr>
          <p:cNvPr id="3" name="Content Placeholder 2"/>
          <p:cNvSpPr>
            <a:spLocks noGrp="1"/>
          </p:cNvSpPr>
          <p:nvPr>
            <p:ph idx="1"/>
          </p:nvPr>
        </p:nvSpPr>
        <p:spPr/>
        <p:txBody>
          <a:bodyPr>
            <a:normAutofit/>
          </a:bodyPr>
          <a:lstStyle/>
          <a:p>
            <a:r>
              <a:rPr lang="en-US" dirty="0"/>
              <a:t>Pancreatitis is a disease in which the pancreas becomes inflamed. Pancreatic damage happens when the digestive enzymes are activated before they are released into the small intestine and begin attacking the </a:t>
            </a:r>
            <a:r>
              <a:rPr lang="en-US" dirty="0" smtClean="0"/>
              <a:t>pancreas</a:t>
            </a:r>
          </a:p>
          <a:p>
            <a:endParaRPr lang="en-US" dirty="0"/>
          </a:p>
        </p:txBody>
      </p:sp>
    </p:spTree>
    <p:extLst>
      <p:ext uri="{BB962C8B-B14F-4D97-AF65-F5344CB8AC3E}">
        <p14:creationId xmlns:p14="http://schemas.microsoft.com/office/powerpoint/2010/main" val="202414660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76" name="Title 1"/>
          <p:cNvSpPr>
            <a:spLocks noGrp="1"/>
          </p:cNvSpPr>
          <p:nvPr>
            <p:ph type="title"/>
          </p:nvPr>
        </p:nvSpPr>
        <p:spPr>
          <a:xfrm>
            <a:off x="272049" y="524524"/>
            <a:ext cx="9404724" cy="1400530"/>
          </a:xfrm>
        </p:spPr>
        <p:txBody>
          <a:bodyPr>
            <a:normAutofit fontScale="90000"/>
          </a:bodyPr>
          <a:lstStyle/>
          <a:p>
            <a:r>
              <a:rPr lang="en-US" sz="4400" b="1" u="sng" dirty="0" smtClean="0">
                <a:latin typeface="Cambria" pitchFamily="18" charset="0"/>
              </a:rPr>
              <a:t>1. </a:t>
            </a:r>
            <a:r>
              <a:rPr lang="en-US" sz="4400" b="1" dirty="0" smtClean="0">
                <a:latin typeface="Cambria" pitchFamily="18" charset="0"/>
              </a:rPr>
              <a:t> </a:t>
            </a:r>
            <a:r>
              <a:rPr lang="en-US" sz="4400" b="1" u="sng" dirty="0" smtClean="0">
                <a:latin typeface="Cambria" pitchFamily="18" charset="0"/>
              </a:rPr>
              <a:t>PANCREATITIS </a:t>
            </a:r>
            <a:br>
              <a:rPr lang="en-US" sz="4400" b="1" u="sng" dirty="0" smtClean="0">
                <a:latin typeface="Cambria" pitchFamily="18" charset="0"/>
              </a:rPr>
            </a:br>
            <a:r>
              <a:rPr lang="en-US" sz="4400" b="1" u="sng" dirty="0" smtClean="0">
                <a:latin typeface="Cambria" pitchFamily="18" charset="0"/>
              </a:rPr>
              <a:t>Acute</a:t>
            </a:r>
            <a:br>
              <a:rPr lang="en-US" sz="4400" b="1" u="sng" dirty="0" smtClean="0">
                <a:latin typeface="Cambria" pitchFamily="18" charset="0"/>
              </a:rPr>
            </a:br>
            <a:r>
              <a:rPr lang="en-US" sz="4400" b="1" u="sng" dirty="0" smtClean="0">
                <a:latin typeface="Cambria" pitchFamily="18" charset="0"/>
              </a:rPr>
              <a:t>Chronic</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1048977" name="Content Placeholder 2"/>
          <p:cNvSpPr>
            <a:spLocks noGrp="1"/>
          </p:cNvSpPr>
          <p:nvPr>
            <p:ph idx="1"/>
          </p:nvPr>
        </p:nvSpPr>
        <p:spPr>
          <a:xfrm>
            <a:off x="272049" y="1925054"/>
            <a:ext cx="11760635" cy="4932949"/>
          </a:xfrm>
        </p:spPr>
        <p:txBody>
          <a:bodyPr>
            <a:normAutofit lnSpcReduction="10000"/>
          </a:bodyPr>
          <a:lstStyle/>
          <a:p>
            <a:pPr>
              <a:buNone/>
            </a:pPr>
            <a:r>
              <a:rPr lang="en-US" sz="4000" dirty="0" smtClean="0">
                <a:solidFill>
                  <a:schemeClr val="tx1"/>
                </a:solidFill>
                <a:latin typeface="Cambria" pitchFamily="18" charset="0"/>
              </a:rPr>
              <a:t>Pancreatitis is the inflammation of the pancreas leading to the obstruction of the pancreatic </a:t>
            </a:r>
            <a:r>
              <a:rPr lang="en-US" sz="4000" dirty="0" smtClean="0">
                <a:latin typeface="Cambria" pitchFamily="18" charset="0"/>
              </a:rPr>
              <a:t>juices</a:t>
            </a:r>
            <a:r>
              <a:rPr lang="en-US" sz="4000" dirty="0" smtClean="0">
                <a:solidFill>
                  <a:schemeClr val="tx1"/>
                </a:solidFill>
                <a:latin typeface="Cambria" pitchFamily="18" charset="0"/>
              </a:rPr>
              <a:t>.</a:t>
            </a:r>
          </a:p>
          <a:p>
            <a:pPr>
              <a:buNone/>
            </a:pPr>
            <a:r>
              <a:rPr lang="en-US" sz="4000" b="1" dirty="0" smtClean="0">
                <a:solidFill>
                  <a:schemeClr val="accent1"/>
                </a:solidFill>
                <a:latin typeface="Cambria" pitchFamily="18" charset="0"/>
              </a:rPr>
              <a:t>Predisposing factors to acute</a:t>
            </a:r>
            <a:endParaRPr lang="en-US" sz="4000" dirty="0" smtClean="0">
              <a:solidFill>
                <a:schemeClr val="accent1"/>
              </a:solidFill>
              <a:latin typeface="Cambria" pitchFamily="18" charset="0"/>
            </a:endParaRPr>
          </a:p>
          <a:p>
            <a:r>
              <a:rPr lang="en-US" sz="4000" dirty="0" smtClean="0">
                <a:solidFill>
                  <a:schemeClr val="tx1"/>
                </a:solidFill>
                <a:latin typeface="Cambria" pitchFamily="18" charset="0"/>
              </a:rPr>
              <a:t>Gallstones</a:t>
            </a:r>
          </a:p>
          <a:p>
            <a:r>
              <a:rPr lang="en-US" sz="4000" dirty="0" smtClean="0">
                <a:solidFill>
                  <a:schemeClr val="tx1"/>
                </a:solidFill>
                <a:latin typeface="Cambria" pitchFamily="18" charset="0"/>
              </a:rPr>
              <a:t>Alcohol</a:t>
            </a:r>
          </a:p>
          <a:p>
            <a:r>
              <a:rPr lang="en-US" sz="4000" dirty="0" smtClean="0">
                <a:solidFill>
                  <a:schemeClr val="tx1"/>
                </a:solidFill>
                <a:latin typeface="Cambria" pitchFamily="18" charset="0"/>
              </a:rPr>
              <a:t>Viral infections e.g. Mumps</a:t>
            </a:r>
          </a:p>
          <a:p>
            <a:r>
              <a:rPr lang="en-US" sz="4000" dirty="0" smtClean="0">
                <a:solidFill>
                  <a:schemeClr val="tx1"/>
                </a:solidFill>
                <a:latin typeface="Cambria" pitchFamily="18" charset="0"/>
              </a:rPr>
              <a:t>Abdominal trauma</a:t>
            </a:r>
            <a:endParaRPr lang="en-US" sz="4000" dirty="0">
              <a:solidFill>
                <a:schemeClr val="tx1"/>
              </a:solidFill>
              <a:latin typeface="Cambria" pitchFamily="18" charset="0"/>
            </a:endParaRPr>
          </a:p>
        </p:txBody>
      </p:sp>
    </p:spTree>
    <p:extLst>
      <p:ext uri="{BB962C8B-B14F-4D97-AF65-F5344CB8AC3E}">
        <p14:creationId xmlns:p14="http://schemas.microsoft.com/office/powerpoint/2010/main" val="263558499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78" name="Title 1"/>
          <p:cNvSpPr>
            <a:spLocks noGrp="1"/>
          </p:cNvSpPr>
          <p:nvPr>
            <p:ph type="title"/>
          </p:nvPr>
        </p:nvSpPr>
        <p:spPr/>
        <p:txBody>
          <a:bodyPr>
            <a:noAutofit/>
          </a:bodyPr>
          <a:lstStyle/>
          <a:p>
            <a:r>
              <a:rPr lang="en-US" sz="4400" b="1" dirty="0" smtClean="0">
                <a:solidFill>
                  <a:schemeClr val="accent1"/>
                </a:solidFill>
                <a:latin typeface="Cambria" pitchFamily="18" charset="0"/>
              </a:rPr>
              <a:t>Signs and symptoms</a:t>
            </a:r>
            <a:r>
              <a:rPr lang="en-US" sz="4400" dirty="0" smtClean="0">
                <a:solidFill>
                  <a:schemeClr val="tx1"/>
                </a:solidFill>
                <a:latin typeface="Cambria" pitchFamily="18" charset="0"/>
              </a:rPr>
              <a:t/>
            </a:r>
            <a:br>
              <a:rPr lang="en-US" sz="4400" dirty="0" smtClean="0">
                <a:solidFill>
                  <a:schemeClr val="tx1"/>
                </a:solidFill>
                <a:latin typeface="Cambria" pitchFamily="18" charset="0"/>
              </a:rPr>
            </a:br>
            <a:endParaRPr lang="en-US" sz="4400" dirty="0">
              <a:solidFill>
                <a:schemeClr val="tx1"/>
              </a:solidFill>
              <a:latin typeface="Cambria" pitchFamily="18" charset="0"/>
            </a:endParaRPr>
          </a:p>
        </p:txBody>
      </p:sp>
      <p:sp>
        <p:nvSpPr>
          <p:cNvPr id="1048979" name="Content Placeholder 2"/>
          <p:cNvSpPr>
            <a:spLocks noGrp="1"/>
          </p:cNvSpPr>
          <p:nvPr>
            <p:ph sz="half" idx="1"/>
          </p:nvPr>
        </p:nvSpPr>
        <p:spPr>
          <a:xfrm>
            <a:off x="1" y="1211582"/>
            <a:ext cx="6415404" cy="5130609"/>
          </a:xfrm>
        </p:spPr>
        <p:txBody>
          <a:bodyPr>
            <a:noAutofit/>
          </a:bodyPr>
          <a:lstStyle/>
          <a:p>
            <a:r>
              <a:rPr lang="en-US" sz="4400" dirty="0" smtClean="0">
                <a:solidFill>
                  <a:schemeClr val="tx1"/>
                </a:solidFill>
                <a:latin typeface="Cambria" pitchFamily="18" charset="0"/>
              </a:rPr>
              <a:t>Abdominal pain</a:t>
            </a:r>
          </a:p>
          <a:p>
            <a:r>
              <a:rPr lang="en-US" sz="4400" dirty="0" smtClean="0">
                <a:solidFill>
                  <a:schemeClr val="tx1"/>
                </a:solidFill>
                <a:latin typeface="Cambria" pitchFamily="18" charset="0"/>
              </a:rPr>
              <a:t>Unexplained abdominal mass</a:t>
            </a:r>
          </a:p>
          <a:p>
            <a:r>
              <a:rPr lang="en-US" sz="4400" dirty="0" smtClean="0">
                <a:solidFill>
                  <a:schemeClr val="tx1"/>
                </a:solidFill>
                <a:latin typeface="Cambria" pitchFamily="18" charset="0"/>
              </a:rPr>
              <a:t>Vomiting</a:t>
            </a:r>
          </a:p>
          <a:p>
            <a:r>
              <a:rPr lang="en-US" sz="4400" dirty="0" smtClean="0">
                <a:solidFill>
                  <a:schemeClr val="tx1"/>
                </a:solidFill>
                <a:latin typeface="Cambria" pitchFamily="18" charset="0"/>
              </a:rPr>
              <a:t>Fever</a:t>
            </a:r>
          </a:p>
          <a:p>
            <a:r>
              <a:rPr lang="en-US" sz="4400" dirty="0" smtClean="0">
                <a:solidFill>
                  <a:schemeClr val="tx1"/>
                </a:solidFill>
                <a:latin typeface="Cambria" pitchFamily="18" charset="0"/>
              </a:rPr>
              <a:t>Jaundice</a:t>
            </a:r>
          </a:p>
          <a:p>
            <a:r>
              <a:rPr lang="en-US" sz="4400" dirty="0" smtClean="0">
                <a:solidFill>
                  <a:schemeClr val="tx1"/>
                </a:solidFill>
                <a:latin typeface="Cambria" pitchFamily="18" charset="0"/>
              </a:rPr>
              <a:t>Respiratory distress</a:t>
            </a:r>
          </a:p>
          <a:p>
            <a:endParaRPr lang="en-US" sz="4400" dirty="0">
              <a:solidFill>
                <a:schemeClr val="tx1"/>
              </a:solidFill>
              <a:latin typeface="Cambria" pitchFamily="18" charset="0"/>
            </a:endParaRPr>
          </a:p>
        </p:txBody>
      </p:sp>
      <p:sp>
        <p:nvSpPr>
          <p:cNvPr id="1048980" name="Content Placeholder 3"/>
          <p:cNvSpPr>
            <a:spLocks noGrp="1"/>
          </p:cNvSpPr>
          <p:nvPr>
            <p:ph sz="half" idx="2"/>
          </p:nvPr>
        </p:nvSpPr>
        <p:spPr>
          <a:xfrm>
            <a:off x="6492240" y="274322"/>
            <a:ext cx="5417820" cy="6022149"/>
          </a:xfrm>
        </p:spPr>
        <p:txBody>
          <a:bodyPr>
            <a:normAutofit fontScale="92500" lnSpcReduction="10000"/>
          </a:bodyPr>
          <a:lstStyle/>
          <a:p>
            <a:pPr>
              <a:buNone/>
            </a:pPr>
            <a:endParaRPr lang="en-US" sz="4000" dirty="0" smtClean="0">
              <a:solidFill>
                <a:schemeClr val="accent1"/>
              </a:solidFill>
              <a:latin typeface="Cambria" pitchFamily="18" charset="0"/>
            </a:endParaRPr>
          </a:p>
          <a:p>
            <a:pPr>
              <a:buNone/>
            </a:pPr>
            <a:r>
              <a:rPr lang="en-US" sz="4400" dirty="0" smtClean="0">
                <a:solidFill>
                  <a:schemeClr val="accent1"/>
                </a:solidFill>
                <a:latin typeface="Cambria" pitchFamily="18" charset="0"/>
              </a:rPr>
              <a:t>Investigations</a:t>
            </a:r>
          </a:p>
          <a:p>
            <a:r>
              <a:rPr lang="en-US" sz="4000" dirty="0" smtClean="0">
                <a:latin typeface="Cambria" pitchFamily="18" charset="0"/>
              </a:rPr>
              <a:t>Serum amylase/lipase</a:t>
            </a:r>
          </a:p>
          <a:p>
            <a:r>
              <a:rPr lang="en-US" sz="4000" dirty="0" smtClean="0">
                <a:latin typeface="Cambria" pitchFamily="18" charset="0"/>
              </a:rPr>
              <a:t>Full </a:t>
            </a:r>
            <a:r>
              <a:rPr lang="en-US" sz="4000" dirty="0" err="1" smtClean="0">
                <a:latin typeface="Cambria" pitchFamily="18" charset="0"/>
              </a:rPr>
              <a:t>hemogram</a:t>
            </a:r>
            <a:endParaRPr lang="en-US" sz="4000" dirty="0" smtClean="0">
              <a:latin typeface="Cambria" pitchFamily="18" charset="0"/>
            </a:endParaRPr>
          </a:p>
          <a:p>
            <a:r>
              <a:rPr lang="en-US" sz="4000" dirty="0" smtClean="0">
                <a:latin typeface="Cambria" pitchFamily="18" charset="0"/>
              </a:rPr>
              <a:t>Urinalysis</a:t>
            </a:r>
          </a:p>
          <a:p>
            <a:r>
              <a:rPr lang="en-US" sz="4000" dirty="0" smtClean="0">
                <a:latin typeface="Cambria" pitchFamily="18" charset="0"/>
              </a:rPr>
              <a:t>Serum calcium</a:t>
            </a:r>
          </a:p>
          <a:p>
            <a:r>
              <a:rPr lang="en-US" sz="4000" dirty="0" smtClean="0">
                <a:latin typeface="Cambria" pitchFamily="18" charset="0"/>
              </a:rPr>
              <a:t>Peritoneal tap</a:t>
            </a:r>
          </a:p>
          <a:p>
            <a:r>
              <a:rPr lang="en-US" sz="4000" dirty="0" smtClean="0">
                <a:latin typeface="Cambria" pitchFamily="18" charset="0"/>
              </a:rPr>
              <a:t>X-ray</a:t>
            </a:r>
          </a:p>
          <a:p>
            <a:r>
              <a:rPr lang="en-US" sz="4000" dirty="0" smtClean="0">
                <a:latin typeface="Cambria" pitchFamily="18" charset="0"/>
              </a:rPr>
              <a:t>Ultra sound</a:t>
            </a:r>
          </a:p>
          <a:p>
            <a:endParaRPr lang="en-US" dirty="0"/>
          </a:p>
        </p:txBody>
      </p:sp>
    </p:spTree>
    <p:extLst>
      <p:ext uri="{BB962C8B-B14F-4D97-AF65-F5344CB8AC3E}">
        <p14:creationId xmlns:p14="http://schemas.microsoft.com/office/powerpoint/2010/main" val="291909438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95" name="Picture 4" descr="pancreatitis"/>
          <p:cNvPicPr>
            <a:picLocks/>
          </p:cNvPicPr>
          <p:nvPr/>
        </p:nvPicPr>
        <p:blipFill>
          <a:blip r:embed="rId2" cstate="print"/>
          <a:srcRect/>
          <a:stretch>
            <a:fillRect/>
          </a:stretch>
        </p:blipFill>
        <p:spPr bwMode="auto">
          <a:xfrm>
            <a:off x="1804739" y="0"/>
            <a:ext cx="8181474" cy="5715000"/>
          </a:xfrm>
          <a:prstGeom prst="rect">
            <a:avLst/>
          </a:prstGeom>
          <a:noFill/>
          <a:ln w="9525">
            <a:noFill/>
            <a:miter lim="800000"/>
            <a:headEnd/>
            <a:tailEnd/>
          </a:ln>
        </p:spPr>
      </p:pic>
      <p:sp>
        <p:nvSpPr>
          <p:cNvPr id="1048981" name="Rectangle 5"/>
          <p:cNvSpPr/>
          <p:nvPr/>
        </p:nvSpPr>
        <p:spPr>
          <a:xfrm>
            <a:off x="1900991" y="5053263"/>
            <a:ext cx="8061157" cy="818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07135658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82" name="Title 1"/>
          <p:cNvSpPr>
            <a:spLocks noGrp="1"/>
          </p:cNvSpPr>
          <p:nvPr>
            <p:ph type="title"/>
          </p:nvPr>
        </p:nvSpPr>
        <p:spPr/>
        <p:txBody>
          <a:bodyPr/>
          <a:lstStyle/>
          <a:p>
            <a:r>
              <a:rPr lang="en-US" u="sng" dirty="0" smtClean="0">
                <a:solidFill>
                  <a:schemeClr val="accent1"/>
                </a:solidFill>
              </a:rPr>
              <a:t>COMPLICATIONS</a:t>
            </a:r>
            <a:r>
              <a:rPr lang="en-US" dirty="0" smtClean="0">
                <a:solidFill>
                  <a:schemeClr val="tx1"/>
                </a:solidFill>
              </a:rPr>
              <a:t> </a:t>
            </a:r>
            <a:endParaRPr lang="en-US" dirty="0">
              <a:solidFill>
                <a:schemeClr val="tx1"/>
              </a:solidFill>
            </a:endParaRPr>
          </a:p>
        </p:txBody>
      </p:sp>
      <p:sp>
        <p:nvSpPr>
          <p:cNvPr id="1048983" name="Content Placeholder 2"/>
          <p:cNvSpPr>
            <a:spLocks noGrp="1"/>
          </p:cNvSpPr>
          <p:nvPr>
            <p:ph idx="1"/>
          </p:nvPr>
        </p:nvSpPr>
        <p:spPr>
          <a:xfrm>
            <a:off x="147354" y="1485901"/>
            <a:ext cx="11305509" cy="4562834"/>
          </a:xfrm>
        </p:spPr>
        <p:txBody>
          <a:bodyPr>
            <a:normAutofit/>
          </a:bodyPr>
          <a:lstStyle/>
          <a:p>
            <a:r>
              <a:rPr lang="en-US" sz="4400" dirty="0" smtClean="0">
                <a:solidFill>
                  <a:schemeClr val="tx1"/>
                </a:solidFill>
              </a:rPr>
              <a:t>Pseudo cysts</a:t>
            </a:r>
          </a:p>
          <a:p>
            <a:r>
              <a:rPr lang="en-US" sz="4400" dirty="0" smtClean="0">
                <a:solidFill>
                  <a:schemeClr val="tx1"/>
                </a:solidFill>
              </a:rPr>
              <a:t>Infected pancreatic necrosis</a:t>
            </a:r>
          </a:p>
          <a:p>
            <a:r>
              <a:rPr lang="en-US" sz="4400" dirty="0" smtClean="0">
                <a:solidFill>
                  <a:schemeClr val="tx1"/>
                </a:solidFill>
              </a:rPr>
              <a:t>Systemic inflammatory syndrome; xterised by fever, tachypnea, tachycardia.</a:t>
            </a:r>
          </a:p>
          <a:p>
            <a:endParaRPr lang="en-US" sz="4400" dirty="0">
              <a:solidFill>
                <a:schemeClr val="tx1"/>
              </a:solidFill>
            </a:endParaRPr>
          </a:p>
        </p:txBody>
      </p:sp>
    </p:spTree>
    <p:extLst>
      <p:ext uri="{BB962C8B-B14F-4D97-AF65-F5344CB8AC3E}">
        <p14:creationId xmlns:p14="http://schemas.microsoft.com/office/powerpoint/2010/main" val="194121555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85" name="Title 1"/>
          <p:cNvSpPr>
            <a:spLocks noGrp="1"/>
          </p:cNvSpPr>
          <p:nvPr>
            <p:ph type="title"/>
          </p:nvPr>
        </p:nvSpPr>
        <p:spPr>
          <a:xfrm>
            <a:off x="126124" y="662940"/>
            <a:ext cx="10972800" cy="1485900"/>
          </a:xfrm>
        </p:spPr>
        <p:txBody>
          <a:bodyPr>
            <a:normAutofit/>
          </a:bodyPr>
          <a:lstStyle/>
          <a:p>
            <a:r>
              <a:rPr lang="en-US" sz="4400" b="1" dirty="0" smtClean="0">
                <a:solidFill>
                  <a:schemeClr val="accent1"/>
                </a:solidFill>
                <a:latin typeface="Cambria" pitchFamily="18" charset="0"/>
              </a:rPr>
              <a:t>Management</a:t>
            </a:r>
            <a:endParaRPr lang="en-US" sz="3200" dirty="0">
              <a:solidFill>
                <a:schemeClr val="accent1"/>
              </a:solidFill>
              <a:latin typeface="Cambria" pitchFamily="18" charset="0"/>
            </a:endParaRPr>
          </a:p>
        </p:txBody>
      </p:sp>
      <p:sp>
        <p:nvSpPr>
          <p:cNvPr id="1048986" name="Content Placeholder 2"/>
          <p:cNvSpPr>
            <a:spLocks noGrp="1"/>
          </p:cNvSpPr>
          <p:nvPr>
            <p:ph idx="1"/>
          </p:nvPr>
        </p:nvSpPr>
        <p:spPr>
          <a:xfrm>
            <a:off x="411481" y="1205346"/>
            <a:ext cx="9638372" cy="5043054"/>
          </a:xfrm>
        </p:spPr>
        <p:txBody>
          <a:bodyPr>
            <a:normAutofit/>
          </a:bodyPr>
          <a:lstStyle/>
          <a:p>
            <a:endParaRPr lang="en-US" sz="4000" dirty="0" smtClean="0">
              <a:solidFill>
                <a:schemeClr val="tx1"/>
              </a:solidFill>
              <a:latin typeface="Cambria" pitchFamily="18" charset="0"/>
            </a:endParaRPr>
          </a:p>
          <a:p>
            <a:r>
              <a:rPr lang="en-US" sz="4000" dirty="0" smtClean="0">
                <a:solidFill>
                  <a:schemeClr val="tx1"/>
                </a:solidFill>
                <a:latin typeface="Cambria" pitchFamily="18" charset="0"/>
              </a:rPr>
              <a:t>Pain relief</a:t>
            </a:r>
          </a:p>
          <a:p>
            <a:r>
              <a:rPr lang="en-US" sz="4000" dirty="0" smtClean="0">
                <a:solidFill>
                  <a:schemeClr val="tx1"/>
                </a:solidFill>
                <a:latin typeface="Cambria" pitchFamily="18" charset="0"/>
              </a:rPr>
              <a:t>Insulin</a:t>
            </a:r>
          </a:p>
          <a:p>
            <a:r>
              <a:rPr lang="en-US" sz="4000" dirty="0" smtClean="0">
                <a:solidFill>
                  <a:schemeClr val="tx1"/>
                </a:solidFill>
                <a:latin typeface="Cambria" pitchFamily="18" charset="0"/>
              </a:rPr>
              <a:t>Fluid/electrolyte balance</a:t>
            </a:r>
          </a:p>
          <a:p>
            <a:r>
              <a:rPr lang="en-US" sz="4000" dirty="0" smtClean="0">
                <a:solidFill>
                  <a:schemeClr val="tx1"/>
                </a:solidFill>
                <a:latin typeface="Cambria" pitchFamily="18" charset="0"/>
              </a:rPr>
              <a:t>Gastric suction</a:t>
            </a:r>
          </a:p>
          <a:p>
            <a:r>
              <a:rPr lang="en-US" sz="4000" dirty="0" smtClean="0">
                <a:solidFill>
                  <a:schemeClr val="tx1"/>
                </a:solidFill>
                <a:latin typeface="Cambria" pitchFamily="18" charset="0"/>
              </a:rPr>
              <a:t>Respiratory care</a:t>
            </a:r>
            <a:endParaRPr lang="en-US" sz="3600" dirty="0" smtClean="0">
              <a:latin typeface="Cambria" pitchFamily="18" charset="0"/>
            </a:endParaRPr>
          </a:p>
          <a:p>
            <a:r>
              <a:rPr lang="en-US" sz="3600" dirty="0" err="1" smtClean="0">
                <a:solidFill>
                  <a:schemeClr val="tx1"/>
                </a:solidFill>
                <a:latin typeface="Cambria" pitchFamily="18" charset="0"/>
              </a:rPr>
              <a:t>Pancreatectomy</a:t>
            </a:r>
            <a:endParaRPr lang="en-US" sz="4000" dirty="0" smtClean="0">
              <a:solidFill>
                <a:schemeClr val="tx1"/>
              </a:solidFill>
              <a:latin typeface="Cambria" pitchFamily="18" charset="0"/>
            </a:endParaRPr>
          </a:p>
        </p:txBody>
      </p:sp>
    </p:spTree>
    <p:extLst>
      <p:ext uri="{BB962C8B-B14F-4D97-AF65-F5344CB8AC3E}">
        <p14:creationId xmlns:p14="http://schemas.microsoft.com/office/powerpoint/2010/main" val="178850030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87" name="Title 1"/>
          <p:cNvSpPr>
            <a:spLocks noGrp="1"/>
          </p:cNvSpPr>
          <p:nvPr>
            <p:ph type="title"/>
          </p:nvPr>
        </p:nvSpPr>
        <p:spPr>
          <a:xfrm>
            <a:off x="230475" y="548640"/>
            <a:ext cx="9404724" cy="1714500"/>
          </a:xfrm>
        </p:spPr>
        <p:txBody>
          <a:bodyPr>
            <a:normAutofit/>
          </a:bodyPr>
          <a:lstStyle/>
          <a:p>
            <a:r>
              <a:rPr lang="en-US" sz="4400" b="1" u="sng" dirty="0" smtClean="0">
                <a:latin typeface="Cambria" pitchFamily="18" charset="0"/>
              </a:rPr>
              <a:t>Chronic pancreatitis</a:t>
            </a:r>
            <a:r>
              <a:rPr lang="en-US" sz="3200" u="sng" dirty="0" smtClean="0">
                <a:latin typeface="Cambria" pitchFamily="18" charset="0"/>
              </a:rPr>
              <a:t/>
            </a:r>
            <a:br>
              <a:rPr lang="en-US" sz="3200" u="sng" dirty="0" smtClean="0">
                <a:latin typeface="Cambria" pitchFamily="18" charset="0"/>
              </a:rPr>
            </a:br>
            <a:endParaRPr lang="en-US" sz="3200" u="sng" dirty="0">
              <a:latin typeface="Cambria" pitchFamily="18" charset="0"/>
            </a:endParaRPr>
          </a:p>
        </p:txBody>
      </p:sp>
      <p:sp>
        <p:nvSpPr>
          <p:cNvPr id="1048988" name="Content Placeholder 2"/>
          <p:cNvSpPr>
            <a:spLocks noGrp="1"/>
          </p:cNvSpPr>
          <p:nvPr>
            <p:ph idx="1"/>
          </p:nvPr>
        </p:nvSpPr>
        <p:spPr>
          <a:xfrm>
            <a:off x="0" y="1508760"/>
            <a:ext cx="12192000" cy="5349240"/>
          </a:xfrm>
        </p:spPr>
        <p:txBody>
          <a:bodyPr>
            <a:noAutofit/>
          </a:bodyPr>
          <a:lstStyle/>
          <a:p>
            <a:pPr>
              <a:buNone/>
            </a:pPr>
            <a:r>
              <a:rPr lang="en-US" sz="4000" b="1" dirty="0" smtClean="0">
                <a:latin typeface="Cambria" pitchFamily="18" charset="0"/>
              </a:rPr>
              <a:t>I</a:t>
            </a:r>
            <a:r>
              <a:rPr lang="en-US" sz="4000" dirty="0" smtClean="0">
                <a:solidFill>
                  <a:schemeClr val="tx1"/>
                </a:solidFill>
                <a:latin typeface="Cambria" pitchFamily="18" charset="0"/>
              </a:rPr>
              <a:t>nflammatory disorder characterized by progressive anatomic and functional destruction of the pancreas.</a:t>
            </a:r>
          </a:p>
          <a:p>
            <a:pPr>
              <a:buNone/>
            </a:pPr>
            <a:r>
              <a:rPr lang="en-US" sz="4000" b="1" dirty="0" smtClean="0">
                <a:latin typeface="Cambria" pitchFamily="18" charset="0"/>
              </a:rPr>
              <a:t>Risk factors</a:t>
            </a:r>
            <a:endParaRPr lang="en-US" sz="4000" dirty="0" smtClean="0">
              <a:latin typeface="Cambria" pitchFamily="18" charset="0"/>
            </a:endParaRPr>
          </a:p>
          <a:p>
            <a:pPr>
              <a:buNone/>
            </a:pPr>
            <a:r>
              <a:rPr lang="en-US" sz="4000" dirty="0" smtClean="0">
                <a:solidFill>
                  <a:schemeClr val="tx1"/>
                </a:solidFill>
                <a:latin typeface="Cambria" pitchFamily="18" charset="0"/>
              </a:rPr>
              <a:t>Chronic alcohol consumption</a:t>
            </a:r>
          </a:p>
          <a:p>
            <a:pPr>
              <a:buNone/>
            </a:pPr>
            <a:endParaRPr lang="en-US" sz="4000" dirty="0">
              <a:solidFill>
                <a:schemeClr val="tx1"/>
              </a:solidFill>
              <a:latin typeface="Cambria" pitchFamily="18" charset="0"/>
            </a:endParaRPr>
          </a:p>
        </p:txBody>
      </p:sp>
    </p:spTree>
    <p:extLst>
      <p:ext uri="{BB962C8B-B14F-4D97-AF65-F5344CB8AC3E}">
        <p14:creationId xmlns:p14="http://schemas.microsoft.com/office/powerpoint/2010/main" val="39760186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89" name="Title 1"/>
          <p:cNvSpPr>
            <a:spLocks noGrp="1"/>
          </p:cNvSpPr>
          <p:nvPr>
            <p:ph type="title"/>
          </p:nvPr>
        </p:nvSpPr>
        <p:spPr>
          <a:xfrm>
            <a:off x="609600" y="274638"/>
            <a:ext cx="4330700" cy="1143000"/>
          </a:xfrm>
        </p:spPr>
        <p:txBody>
          <a:bodyPr>
            <a:normAutofit/>
          </a:bodyPr>
          <a:lstStyle/>
          <a:p>
            <a:r>
              <a:rPr lang="en-US" sz="4000" b="1" dirty="0" smtClean="0">
                <a:latin typeface="Cambria" pitchFamily="18" charset="0"/>
              </a:rPr>
              <a:t>Symptoms</a:t>
            </a:r>
            <a:endParaRPr lang="en-US" sz="3200" dirty="0">
              <a:latin typeface="Cambria" pitchFamily="18" charset="0"/>
            </a:endParaRPr>
          </a:p>
        </p:txBody>
      </p:sp>
      <p:sp>
        <p:nvSpPr>
          <p:cNvPr id="1048990" name="Content Placeholder 2"/>
          <p:cNvSpPr>
            <a:spLocks noGrp="1"/>
          </p:cNvSpPr>
          <p:nvPr>
            <p:ph sz="half" idx="1"/>
          </p:nvPr>
        </p:nvSpPr>
        <p:spPr/>
        <p:txBody>
          <a:bodyPr>
            <a:normAutofit/>
          </a:bodyPr>
          <a:lstStyle/>
          <a:p>
            <a:r>
              <a:rPr lang="en-US" sz="4000" dirty="0" smtClean="0">
                <a:solidFill>
                  <a:schemeClr val="tx1"/>
                </a:solidFill>
                <a:latin typeface="Cambria" pitchFamily="18" charset="0"/>
              </a:rPr>
              <a:t>Severe abdominal pains</a:t>
            </a:r>
          </a:p>
          <a:p>
            <a:r>
              <a:rPr lang="en-US" sz="4000" dirty="0" smtClean="0">
                <a:solidFill>
                  <a:schemeClr val="tx1"/>
                </a:solidFill>
                <a:latin typeface="Cambria" pitchFamily="18" charset="0"/>
              </a:rPr>
              <a:t>Weight loss</a:t>
            </a:r>
          </a:p>
          <a:p>
            <a:r>
              <a:rPr lang="en-US" sz="4000" dirty="0" err="1" smtClean="0">
                <a:solidFill>
                  <a:schemeClr val="tx1"/>
                </a:solidFill>
                <a:latin typeface="Cambria" pitchFamily="18" charset="0"/>
              </a:rPr>
              <a:t>Steatorrhoea</a:t>
            </a:r>
            <a:endParaRPr lang="en-US" sz="4000" dirty="0" smtClean="0">
              <a:solidFill>
                <a:schemeClr val="tx1"/>
              </a:solidFill>
              <a:latin typeface="Cambria" pitchFamily="18" charset="0"/>
            </a:endParaRPr>
          </a:p>
        </p:txBody>
      </p:sp>
      <p:sp>
        <p:nvSpPr>
          <p:cNvPr id="1048991" name="Content Placeholder 3"/>
          <p:cNvSpPr>
            <a:spLocks noGrp="1"/>
          </p:cNvSpPr>
          <p:nvPr>
            <p:ph sz="half" idx="2"/>
          </p:nvPr>
        </p:nvSpPr>
        <p:spPr>
          <a:xfrm>
            <a:off x="6149340" y="754381"/>
            <a:ext cx="5442585" cy="5542088"/>
          </a:xfrm>
        </p:spPr>
        <p:txBody>
          <a:bodyPr>
            <a:normAutofit/>
          </a:bodyPr>
          <a:lstStyle/>
          <a:p>
            <a:pPr>
              <a:buNone/>
            </a:pPr>
            <a:r>
              <a:rPr lang="en-US" sz="4000" b="1" dirty="0" smtClean="0">
                <a:latin typeface="Cambria" pitchFamily="18" charset="0"/>
              </a:rPr>
              <a:t>Investigations</a:t>
            </a:r>
          </a:p>
          <a:p>
            <a:r>
              <a:rPr lang="en-US" b="1" dirty="0" smtClean="0">
                <a:latin typeface="Cambria" pitchFamily="18" charset="0"/>
              </a:rPr>
              <a:t> </a:t>
            </a:r>
            <a:r>
              <a:rPr lang="en-US" sz="4000" b="1" dirty="0" smtClean="0">
                <a:latin typeface="Cambria" pitchFamily="18" charset="0"/>
              </a:rPr>
              <a:t>OGTT</a:t>
            </a:r>
            <a:endParaRPr lang="en-US" sz="4000" dirty="0" smtClean="0">
              <a:latin typeface="Cambria" pitchFamily="18" charset="0"/>
            </a:endParaRPr>
          </a:p>
          <a:p>
            <a:r>
              <a:rPr lang="en-US" sz="4000" dirty="0" smtClean="0">
                <a:latin typeface="Cambria" pitchFamily="18" charset="0"/>
              </a:rPr>
              <a:t>CT scan</a:t>
            </a:r>
          </a:p>
          <a:p>
            <a:r>
              <a:rPr lang="en-US" sz="4000" dirty="0" smtClean="0">
                <a:latin typeface="Cambria" pitchFamily="18" charset="0"/>
              </a:rPr>
              <a:t>MRI</a:t>
            </a:r>
          </a:p>
          <a:p>
            <a:r>
              <a:rPr lang="en-US" sz="4000" dirty="0" smtClean="0">
                <a:latin typeface="Cambria" pitchFamily="18" charset="0"/>
              </a:rPr>
              <a:t>X-ray of the abdomen</a:t>
            </a:r>
          </a:p>
          <a:p>
            <a:r>
              <a:rPr lang="en-US" sz="4000" dirty="0" smtClean="0">
                <a:latin typeface="Cambria" pitchFamily="18" charset="0"/>
              </a:rPr>
              <a:t>Endoscopy</a:t>
            </a:r>
          </a:p>
          <a:p>
            <a:endParaRPr lang="en-US" dirty="0"/>
          </a:p>
        </p:txBody>
      </p:sp>
    </p:spTree>
    <p:extLst>
      <p:ext uri="{BB962C8B-B14F-4D97-AF65-F5344CB8AC3E}">
        <p14:creationId xmlns:p14="http://schemas.microsoft.com/office/powerpoint/2010/main" val="9068405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92" name="Title 1"/>
          <p:cNvSpPr>
            <a:spLocks noGrp="1"/>
          </p:cNvSpPr>
          <p:nvPr>
            <p:ph type="title"/>
          </p:nvPr>
        </p:nvSpPr>
        <p:spPr/>
        <p:txBody>
          <a:bodyPr/>
          <a:lstStyle/>
          <a:p>
            <a:r>
              <a:rPr lang="en-US" dirty="0" smtClean="0"/>
              <a:t>COMPLICATIONS</a:t>
            </a:r>
            <a:endParaRPr lang="en-US" dirty="0"/>
          </a:p>
        </p:txBody>
      </p:sp>
      <p:sp>
        <p:nvSpPr>
          <p:cNvPr id="1048993" name="Content Placeholder 2"/>
          <p:cNvSpPr>
            <a:spLocks noGrp="1"/>
          </p:cNvSpPr>
          <p:nvPr>
            <p:ph idx="1"/>
          </p:nvPr>
        </p:nvSpPr>
        <p:spPr/>
        <p:txBody>
          <a:bodyPr>
            <a:normAutofit/>
          </a:bodyPr>
          <a:lstStyle/>
          <a:p>
            <a:r>
              <a:rPr lang="en-US" sz="4400" dirty="0" smtClean="0">
                <a:solidFill>
                  <a:schemeClr val="tx1"/>
                </a:solidFill>
              </a:rPr>
              <a:t>Diabetes</a:t>
            </a:r>
          </a:p>
          <a:p>
            <a:r>
              <a:rPr lang="en-US" sz="4400" dirty="0" smtClean="0">
                <a:solidFill>
                  <a:schemeClr val="tx1"/>
                </a:solidFill>
              </a:rPr>
              <a:t>Jaundice</a:t>
            </a:r>
          </a:p>
          <a:p>
            <a:r>
              <a:rPr lang="en-US" sz="4400" dirty="0" smtClean="0">
                <a:solidFill>
                  <a:schemeClr val="tx1"/>
                </a:solidFill>
              </a:rPr>
              <a:t>Pseudocyst</a:t>
            </a:r>
          </a:p>
          <a:p>
            <a:r>
              <a:rPr lang="en-US" sz="4400" dirty="0" smtClean="0">
                <a:solidFill>
                  <a:schemeClr val="tx1"/>
                </a:solidFill>
              </a:rPr>
              <a:t>Cancer of the Pancreas </a:t>
            </a:r>
            <a:endParaRPr lang="en-US" sz="4400" dirty="0">
              <a:solidFill>
                <a:schemeClr val="tx1"/>
              </a:solidFill>
            </a:endParaRPr>
          </a:p>
        </p:txBody>
      </p:sp>
    </p:spTree>
    <p:extLst>
      <p:ext uri="{BB962C8B-B14F-4D97-AF65-F5344CB8AC3E}">
        <p14:creationId xmlns:p14="http://schemas.microsoft.com/office/powerpoint/2010/main" val="1697672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F0"/>
                </a:solidFill>
              </a:rPr>
              <a:t>Pathophysiology</a:t>
            </a:r>
            <a:endParaRPr lang="en-US" b="1" u="sng" dirty="0">
              <a:solidFill>
                <a:srgbClr val="00B0F0"/>
              </a:solidFill>
            </a:endParaRPr>
          </a:p>
        </p:txBody>
      </p:sp>
      <p:sp>
        <p:nvSpPr>
          <p:cNvPr id="3" name="Content Placeholder 2"/>
          <p:cNvSpPr>
            <a:spLocks noGrp="1"/>
          </p:cNvSpPr>
          <p:nvPr>
            <p:ph idx="1"/>
          </p:nvPr>
        </p:nvSpPr>
        <p:spPr/>
        <p:txBody>
          <a:bodyPr/>
          <a:lstStyle/>
          <a:p>
            <a:r>
              <a:rPr lang="en-US" dirty="0" smtClean="0"/>
              <a:t>It is caused by leakage of contents from abdominal cavity, usually as of inflammatory, infection, ischemia, trauma or tumor perforation. Edema of the tissues results and </a:t>
            </a:r>
            <a:r>
              <a:rPr lang="en-US" b="1" dirty="0" smtClean="0"/>
              <a:t>exudation</a:t>
            </a:r>
            <a:r>
              <a:rPr lang="en-US" dirty="0" smtClean="0"/>
              <a:t> of fluid develops in a short time.  Fluid in the peritoneal cavity becomes </a:t>
            </a:r>
            <a:r>
              <a:rPr lang="en-US" u="sng" dirty="0" smtClean="0"/>
              <a:t>turbid</a:t>
            </a:r>
            <a:r>
              <a:rPr lang="en-US" dirty="0" smtClean="0"/>
              <a:t> with increasing amounts of protein, white blood cells, cellular debris and blood.</a:t>
            </a:r>
            <a:endParaRPr lang="en-US" dirty="0"/>
          </a:p>
        </p:txBody>
      </p:sp>
    </p:spTree>
    <p:extLst>
      <p:ext uri="{BB962C8B-B14F-4D97-AF65-F5344CB8AC3E}">
        <p14:creationId xmlns:p14="http://schemas.microsoft.com/office/powerpoint/2010/main" val="404091440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994" name="Title 1"/>
          <p:cNvSpPr>
            <a:spLocks noGrp="1"/>
          </p:cNvSpPr>
          <p:nvPr>
            <p:ph type="title"/>
          </p:nvPr>
        </p:nvSpPr>
        <p:spPr>
          <a:xfrm>
            <a:off x="0" y="249318"/>
            <a:ext cx="10972800" cy="1143000"/>
          </a:xfrm>
        </p:spPr>
        <p:txBody>
          <a:bodyPr>
            <a:normAutofit/>
          </a:bodyPr>
          <a:lstStyle/>
          <a:p>
            <a:r>
              <a:rPr lang="en-US" sz="4000" b="1" dirty="0" smtClean="0">
                <a:solidFill>
                  <a:schemeClr val="accent1"/>
                </a:solidFill>
                <a:latin typeface="Cambria" pitchFamily="18" charset="0"/>
              </a:rPr>
              <a:t>Management</a:t>
            </a:r>
            <a:endParaRPr lang="en-US" sz="3200" dirty="0">
              <a:solidFill>
                <a:schemeClr val="accent1"/>
              </a:solidFill>
              <a:latin typeface="Cambria" pitchFamily="18" charset="0"/>
            </a:endParaRPr>
          </a:p>
        </p:txBody>
      </p:sp>
      <p:sp>
        <p:nvSpPr>
          <p:cNvPr id="1048995" name="Content Placeholder 2"/>
          <p:cNvSpPr>
            <a:spLocks noGrp="1"/>
          </p:cNvSpPr>
          <p:nvPr>
            <p:ph idx="1"/>
          </p:nvPr>
        </p:nvSpPr>
        <p:spPr>
          <a:xfrm>
            <a:off x="292822" y="1180089"/>
            <a:ext cx="8946540" cy="4195481"/>
          </a:xfrm>
        </p:spPr>
        <p:txBody>
          <a:bodyPr>
            <a:normAutofit/>
          </a:bodyPr>
          <a:lstStyle/>
          <a:p>
            <a:r>
              <a:rPr lang="en-US" sz="4400" dirty="0" err="1" smtClean="0">
                <a:solidFill>
                  <a:schemeClr val="tx1"/>
                </a:solidFill>
                <a:latin typeface="Cambria" pitchFamily="18" charset="0"/>
              </a:rPr>
              <a:t>Hypoglycemics</a:t>
            </a:r>
            <a:r>
              <a:rPr lang="en-US" sz="4400" dirty="0" smtClean="0">
                <a:solidFill>
                  <a:schemeClr val="tx1"/>
                </a:solidFill>
                <a:latin typeface="Cambria" pitchFamily="18" charset="0"/>
              </a:rPr>
              <a:t> and insulin</a:t>
            </a:r>
          </a:p>
          <a:p>
            <a:r>
              <a:rPr lang="en-US" sz="4400" dirty="0" smtClean="0">
                <a:solidFill>
                  <a:schemeClr val="tx1"/>
                </a:solidFill>
                <a:latin typeface="Cambria" pitchFamily="18" charset="0"/>
              </a:rPr>
              <a:t>Pancreatic enzyme replacement</a:t>
            </a:r>
          </a:p>
          <a:p>
            <a:r>
              <a:rPr lang="en-US" sz="4400" dirty="0" smtClean="0">
                <a:solidFill>
                  <a:schemeClr val="tx1"/>
                </a:solidFill>
                <a:latin typeface="Cambria" pitchFamily="18" charset="0"/>
              </a:rPr>
              <a:t>Diet low in proteins </a:t>
            </a:r>
          </a:p>
          <a:p>
            <a:r>
              <a:rPr lang="en-US" sz="4400" dirty="0" err="1" smtClean="0">
                <a:solidFill>
                  <a:schemeClr val="tx1"/>
                </a:solidFill>
                <a:latin typeface="Cambria" pitchFamily="18" charset="0"/>
              </a:rPr>
              <a:t>Pancreaticojejunostomy</a:t>
            </a:r>
            <a:endParaRPr lang="en-US" sz="4400" dirty="0" smtClean="0">
              <a:solidFill>
                <a:schemeClr val="tx1"/>
              </a:solidFill>
              <a:latin typeface="Cambria" pitchFamily="18" charset="0"/>
            </a:endParaRPr>
          </a:p>
          <a:p>
            <a:r>
              <a:rPr lang="en-US" sz="4400" dirty="0" smtClean="0">
                <a:solidFill>
                  <a:schemeClr val="tx1"/>
                </a:solidFill>
                <a:latin typeface="Cambria" pitchFamily="18" charset="0"/>
              </a:rPr>
              <a:t>Health education</a:t>
            </a:r>
            <a:endParaRPr lang="en-US" sz="4400" dirty="0">
              <a:solidFill>
                <a:schemeClr val="tx1"/>
              </a:solidFill>
              <a:latin typeface="Cambria" pitchFamily="18" charset="0"/>
            </a:endParaRPr>
          </a:p>
        </p:txBody>
      </p:sp>
    </p:spTree>
    <p:extLst>
      <p:ext uri="{BB962C8B-B14F-4D97-AF65-F5344CB8AC3E}">
        <p14:creationId xmlns:p14="http://schemas.microsoft.com/office/powerpoint/2010/main" val="270756097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a:bodyPr>
          <a:lstStyle/>
          <a:p>
            <a:r>
              <a:rPr lang="en-US" sz="2400" dirty="0"/>
              <a:t>HEMMORHOIDS</a:t>
            </a:r>
          </a:p>
        </p:txBody>
      </p:sp>
      <p:sp>
        <p:nvSpPr>
          <p:cNvPr id="3" name="Content Placeholder 2"/>
          <p:cNvSpPr>
            <a:spLocks noGrp="1"/>
          </p:cNvSpPr>
          <p:nvPr>
            <p:ph idx="1"/>
          </p:nvPr>
        </p:nvSpPr>
        <p:spPr>
          <a:xfrm>
            <a:off x="471054" y="942109"/>
            <a:ext cx="12081164" cy="6248400"/>
          </a:xfrm>
        </p:spPr>
        <p:txBody>
          <a:bodyPr>
            <a:noAutofit/>
          </a:bodyPr>
          <a:lstStyle/>
          <a:p>
            <a:pPr>
              <a:buNone/>
            </a:pPr>
            <a:r>
              <a:rPr lang="en-US" sz="2400" dirty="0"/>
              <a:t> </a:t>
            </a:r>
            <a:r>
              <a:rPr lang="en-US" sz="2800" dirty="0"/>
              <a:t>Are dilated portions of veins in the anal canal. </a:t>
            </a:r>
          </a:p>
          <a:p>
            <a:pPr>
              <a:buNone/>
            </a:pPr>
            <a:r>
              <a:rPr lang="en-US" sz="2800" dirty="0"/>
              <a:t>Incidence increases with an increasing age</a:t>
            </a:r>
          </a:p>
          <a:p>
            <a:pPr>
              <a:buNone/>
            </a:pPr>
            <a:r>
              <a:rPr lang="en-US" sz="2800" dirty="0"/>
              <a:t>CAUSES</a:t>
            </a:r>
          </a:p>
          <a:p>
            <a:r>
              <a:rPr lang="en-US" sz="2800" dirty="0"/>
              <a:t>Shearing of the mucosa during defecation- results in the sliding of the structures in the wall of the anal canal</a:t>
            </a:r>
          </a:p>
          <a:p>
            <a:r>
              <a:rPr lang="en-US" sz="2800" dirty="0"/>
              <a:t> Increased pressure in the </a:t>
            </a:r>
            <a:r>
              <a:rPr lang="en-US" sz="2800" dirty="0" err="1"/>
              <a:t>hemorrhoidal</a:t>
            </a:r>
            <a:r>
              <a:rPr lang="en-US" sz="2800" dirty="0"/>
              <a:t> tissue due to pregnancy may initiate hemorrhoids or aggravate existing ones. </a:t>
            </a:r>
            <a:endParaRPr lang="en-US" sz="2800" dirty="0" smtClean="0"/>
          </a:p>
          <a:p>
            <a:r>
              <a:rPr lang="en-US" sz="2800" b="1" dirty="0" smtClean="0"/>
              <a:t>Risk factors</a:t>
            </a:r>
          </a:p>
          <a:p>
            <a:r>
              <a:rPr lang="en-US" sz="2800" dirty="0" smtClean="0"/>
              <a:t>Pregnancy</a:t>
            </a:r>
          </a:p>
          <a:p>
            <a:r>
              <a:rPr lang="en-US" sz="2800" dirty="0" smtClean="0"/>
              <a:t>Low fiber diet</a:t>
            </a:r>
          </a:p>
          <a:p>
            <a:r>
              <a:rPr lang="en-US" sz="2800" dirty="0" smtClean="0"/>
              <a:t>Obesity</a:t>
            </a:r>
          </a:p>
          <a:p>
            <a:r>
              <a:rPr lang="en-US" sz="2800" dirty="0" smtClean="0"/>
              <a:t>Age&gt;60years</a:t>
            </a:r>
          </a:p>
          <a:p>
            <a:endParaRPr lang="en-US" sz="2800" dirty="0" smtClean="0"/>
          </a:p>
          <a:p>
            <a:endParaRPr lang="en-US" sz="2800" dirty="0"/>
          </a:p>
          <a:p>
            <a:pPr>
              <a:buNone/>
            </a:pPr>
            <a:endParaRPr lang="en-US" sz="2800" dirty="0"/>
          </a:p>
          <a:p>
            <a:pPr>
              <a:buNone/>
            </a:pPr>
            <a:endParaRPr lang="en-US" dirty="0" smtClean="0"/>
          </a:p>
        </p:txBody>
      </p:sp>
    </p:spTree>
    <p:extLst>
      <p:ext uri="{BB962C8B-B14F-4D97-AF65-F5344CB8AC3E}">
        <p14:creationId xmlns:p14="http://schemas.microsoft.com/office/powerpoint/2010/main" val="166519123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69875"/>
            <a:ext cx="10972800" cy="4525963"/>
          </a:xfrm>
        </p:spPr>
        <p:txBody>
          <a:bodyPr>
            <a:normAutofit lnSpcReduction="10000"/>
          </a:bodyPr>
          <a:lstStyle/>
          <a:p>
            <a:pPr>
              <a:buNone/>
            </a:pPr>
            <a:r>
              <a:rPr lang="en-US" dirty="0" smtClean="0"/>
              <a:t>May </a:t>
            </a:r>
            <a:r>
              <a:rPr lang="en-US" dirty="0"/>
              <a:t>be internal or external</a:t>
            </a:r>
          </a:p>
          <a:p>
            <a:r>
              <a:rPr lang="en-US" dirty="0"/>
              <a:t> above the internal sphincter -internal hemorrhoid</a:t>
            </a:r>
          </a:p>
          <a:p>
            <a:r>
              <a:rPr lang="en-US" dirty="0"/>
              <a:t>  outside the external sphincter- external </a:t>
            </a:r>
            <a:r>
              <a:rPr lang="en-US" dirty="0" smtClean="0"/>
              <a:t>hemorrhoids</a:t>
            </a:r>
          </a:p>
          <a:p>
            <a:r>
              <a:rPr lang="en-US" b="1" dirty="0" smtClean="0"/>
              <a:t>Classification according to degree of prolapse</a:t>
            </a:r>
          </a:p>
          <a:p>
            <a:r>
              <a:rPr lang="en-US" dirty="0" smtClean="0"/>
              <a:t>First degree-</a:t>
            </a:r>
          </a:p>
          <a:p>
            <a:r>
              <a:rPr lang="en-US" dirty="0" smtClean="0"/>
              <a:t>Second degree</a:t>
            </a:r>
          </a:p>
          <a:p>
            <a:r>
              <a:rPr lang="en-US" dirty="0" smtClean="0"/>
              <a:t>Third degree</a:t>
            </a:r>
          </a:p>
          <a:p>
            <a:r>
              <a:rPr lang="en-US" dirty="0" smtClean="0"/>
              <a:t>Fourth degree</a:t>
            </a:r>
            <a:endParaRPr lang="en-US" dirty="0"/>
          </a:p>
        </p:txBody>
      </p:sp>
    </p:spTree>
    <p:extLst>
      <p:ext uri="{BB962C8B-B14F-4D97-AF65-F5344CB8AC3E}">
        <p14:creationId xmlns:p14="http://schemas.microsoft.com/office/powerpoint/2010/main" val="390604823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294" name="Title 4"/>
          <p:cNvSpPr>
            <a:spLocks noGrp="1"/>
          </p:cNvSpPr>
          <p:nvPr>
            <p:ph type="title"/>
          </p:nvPr>
        </p:nvSpPr>
        <p:spPr/>
        <p:txBody>
          <a:bodyPr>
            <a:normAutofit fontScale="90000"/>
          </a:bodyPr>
          <a:lstStyle/>
          <a:p>
            <a:r>
              <a:rPr lang="en-US" dirty="0" smtClean="0"/>
              <a:t>Patients in </a:t>
            </a:r>
            <a:r>
              <a:rPr lang="en-US" dirty="0" err="1" smtClean="0"/>
              <a:t>lithotomy</a:t>
            </a:r>
            <a:r>
              <a:rPr lang="en-US" dirty="0" smtClean="0"/>
              <a:t> position with hemorrhoids</a:t>
            </a:r>
            <a:endParaRPr lang="en-US" dirty="0"/>
          </a:p>
        </p:txBody>
      </p:sp>
      <p:pic>
        <p:nvPicPr>
          <p:cNvPr id="2097230" name="Picture 2" descr="C:\Users\samsung\Desktop\DA5C122FF1.jpg"/>
          <p:cNvPicPr>
            <a:picLocks noGrp="1" noChangeAspect="1" noChangeArrowheads="1"/>
          </p:cNvPicPr>
          <p:nvPr>
            <p:ph idx="1"/>
          </p:nvPr>
        </p:nvPicPr>
        <p:blipFill>
          <a:blip r:embed="rId2" cstate="print"/>
          <a:stretch>
            <a:fillRect/>
          </a:stretch>
        </p:blipFill>
        <p:spPr bwMode="auto">
          <a:xfrm>
            <a:off x="2920276" y="2796138"/>
            <a:ext cx="6351447" cy="2134086"/>
          </a:xfrm>
          <a:prstGeom prst="rect">
            <a:avLst/>
          </a:prstGeom>
          <a:noFill/>
        </p:spPr>
      </p:pic>
      <p:sp>
        <p:nvSpPr>
          <p:cNvPr id="1049295" name="Rectangle 7"/>
          <p:cNvSpPr/>
          <p:nvPr/>
        </p:nvSpPr>
        <p:spPr>
          <a:xfrm>
            <a:off x="745959" y="1684421"/>
            <a:ext cx="5991726" cy="517357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prstClr val="white"/>
              </a:solidFill>
            </a:endParaRPr>
          </a:p>
        </p:txBody>
      </p:sp>
      <p:pic>
        <p:nvPicPr>
          <p:cNvPr id="2097231" name="Picture 3" descr="C:\Users\samsung\Desktop\download (4).jpg"/>
          <p:cNvPicPr>
            <a:picLocks noChangeAspect="1" noChangeArrowheads="1"/>
          </p:cNvPicPr>
          <p:nvPr/>
        </p:nvPicPr>
        <p:blipFill>
          <a:blip r:embed="rId3" cstate="print"/>
          <a:srcRect/>
          <a:stretch>
            <a:fillRect/>
          </a:stretch>
        </p:blipFill>
        <p:spPr bwMode="auto">
          <a:xfrm>
            <a:off x="697832" y="2043774"/>
            <a:ext cx="5813508" cy="4354520"/>
          </a:xfrm>
          <a:prstGeom prst="rect">
            <a:avLst/>
          </a:prstGeom>
          <a:noFill/>
        </p:spPr>
      </p:pic>
    </p:spTree>
    <p:extLst>
      <p:ext uri="{BB962C8B-B14F-4D97-AF65-F5344CB8AC3E}">
        <p14:creationId xmlns:p14="http://schemas.microsoft.com/office/powerpoint/2010/main" val="256485870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1981200" y="838200"/>
            <a:ext cx="8229600" cy="5638800"/>
          </a:xfrm>
        </p:spPr>
        <p:txBody>
          <a:bodyPr>
            <a:normAutofit/>
          </a:bodyPr>
          <a:lstStyle/>
          <a:p>
            <a:pPr>
              <a:buNone/>
            </a:pPr>
            <a:r>
              <a:rPr lang="en-US" dirty="0" smtClean="0"/>
              <a:t>CONSEQUENCES/clinical manifestations</a:t>
            </a:r>
          </a:p>
          <a:p>
            <a:pPr>
              <a:buNone/>
            </a:pPr>
            <a:r>
              <a:rPr lang="en-US" dirty="0" smtClean="0"/>
              <a:t> Anal itching </a:t>
            </a:r>
          </a:p>
          <a:p>
            <a:pPr>
              <a:buNone/>
            </a:pPr>
            <a:r>
              <a:rPr lang="en-US" dirty="0" smtClean="0"/>
              <a:t>Local edema</a:t>
            </a:r>
          </a:p>
          <a:p>
            <a:pPr>
              <a:buNone/>
            </a:pPr>
            <a:r>
              <a:rPr lang="en-US" dirty="0" smtClean="0"/>
              <a:t>pain  due to </a:t>
            </a:r>
            <a:r>
              <a:rPr lang="en-US" dirty="0" err="1" smtClean="0"/>
              <a:t>inflamation</a:t>
            </a:r>
            <a:endParaRPr lang="en-US" dirty="0" smtClean="0"/>
          </a:p>
          <a:p>
            <a:pPr>
              <a:buNone/>
            </a:pPr>
            <a:r>
              <a:rPr lang="en-US" dirty="0" smtClean="0"/>
              <a:t> bright red bleeding with defecation</a:t>
            </a:r>
          </a:p>
          <a:p>
            <a:pPr>
              <a:buNone/>
            </a:pPr>
            <a:r>
              <a:rPr lang="en-US" dirty="0" smtClean="0"/>
              <a:t>Thrombosis/clotting within </a:t>
            </a:r>
            <a:r>
              <a:rPr lang="en-US" dirty="0" err="1" smtClean="0"/>
              <a:t>hemmorhoids</a:t>
            </a:r>
            <a:r>
              <a:rPr lang="en-US" dirty="0" smtClean="0"/>
              <a:t>-may cause local tissue ischemia</a:t>
            </a:r>
          </a:p>
          <a:p>
            <a:pPr>
              <a:buNone/>
            </a:pPr>
            <a:r>
              <a:rPr lang="en-US" dirty="0" smtClean="0"/>
              <a:t>May </a:t>
            </a:r>
            <a:r>
              <a:rPr lang="en-US" dirty="0" err="1" smtClean="0"/>
              <a:t>prolapse</a:t>
            </a:r>
            <a:r>
              <a:rPr lang="en-US" dirty="0" smtClean="0"/>
              <a:t> when severely enlarged can cause massive bleeding</a:t>
            </a:r>
          </a:p>
          <a:p>
            <a:endParaRPr lang="en-US" dirty="0"/>
          </a:p>
        </p:txBody>
      </p:sp>
    </p:spTree>
    <p:extLst>
      <p:ext uri="{BB962C8B-B14F-4D97-AF65-F5344CB8AC3E}">
        <p14:creationId xmlns:p14="http://schemas.microsoft.com/office/powerpoint/2010/main" val="2099669581"/>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2400"/>
            <a:ext cx="8229600" cy="228600"/>
          </a:xfrm>
        </p:spPr>
        <p:txBody>
          <a:bodyPr>
            <a:normAutofit fontScale="90000"/>
          </a:bodyPr>
          <a:lstStyle/>
          <a:p>
            <a:endParaRPr lang="en-US" dirty="0"/>
          </a:p>
        </p:txBody>
      </p:sp>
      <p:sp>
        <p:nvSpPr>
          <p:cNvPr id="3" name="Content Placeholder 2"/>
          <p:cNvSpPr>
            <a:spLocks noGrp="1"/>
          </p:cNvSpPr>
          <p:nvPr>
            <p:ph idx="1"/>
          </p:nvPr>
        </p:nvSpPr>
        <p:spPr>
          <a:xfrm>
            <a:off x="1981200" y="533400"/>
            <a:ext cx="8229600" cy="6172200"/>
          </a:xfrm>
        </p:spPr>
        <p:txBody>
          <a:bodyPr>
            <a:noAutofit/>
          </a:bodyPr>
          <a:lstStyle/>
          <a:p>
            <a:pPr>
              <a:buNone/>
            </a:pPr>
            <a:r>
              <a:rPr lang="en-US" dirty="0" smtClean="0"/>
              <a:t>MANAGEMENT</a:t>
            </a:r>
          </a:p>
          <a:p>
            <a:r>
              <a:rPr lang="en-US" dirty="0" smtClean="0"/>
              <a:t>good personal hygiene </a:t>
            </a:r>
          </a:p>
          <a:p>
            <a:r>
              <a:rPr lang="en-US" dirty="0" smtClean="0"/>
              <a:t>avoiding excessive straining during defecation</a:t>
            </a:r>
          </a:p>
          <a:p>
            <a:r>
              <a:rPr lang="en-US" dirty="0" smtClean="0"/>
              <a:t>high-residue diet that contains fruit and bran </a:t>
            </a:r>
          </a:p>
          <a:p>
            <a:r>
              <a:rPr lang="en-US" dirty="0" smtClean="0"/>
              <a:t> increased fluid intake </a:t>
            </a:r>
          </a:p>
          <a:p>
            <a:r>
              <a:rPr lang="en-US" dirty="0" smtClean="0"/>
              <a:t>addition of  bulk-forming agents - </a:t>
            </a:r>
            <a:r>
              <a:rPr lang="en-US" dirty="0" err="1" smtClean="0"/>
              <a:t>psyllium</a:t>
            </a:r>
            <a:r>
              <a:rPr lang="en-US" dirty="0" smtClean="0"/>
              <a:t> and </a:t>
            </a:r>
            <a:r>
              <a:rPr lang="en-US" dirty="0" err="1" smtClean="0"/>
              <a:t>mucilloid</a:t>
            </a:r>
            <a:r>
              <a:rPr lang="en-US" dirty="0" smtClean="0"/>
              <a:t> </a:t>
            </a:r>
          </a:p>
          <a:p>
            <a:r>
              <a:rPr lang="en-US" dirty="0" smtClean="0"/>
              <a:t>Warm compresses, </a:t>
            </a:r>
            <a:r>
              <a:rPr lang="en-US" dirty="0" err="1" smtClean="0"/>
              <a:t>sitz</a:t>
            </a:r>
            <a:r>
              <a:rPr lang="en-US" dirty="0" smtClean="0"/>
              <a:t> baths allow the engorgement to subside</a:t>
            </a:r>
          </a:p>
        </p:txBody>
      </p:sp>
    </p:spTree>
    <p:extLst>
      <p:ext uri="{BB962C8B-B14F-4D97-AF65-F5344CB8AC3E}">
        <p14:creationId xmlns:p14="http://schemas.microsoft.com/office/powerpoint/2010/main" val="206785420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Complications of </a:t>
            </a:r>
            <a:r>
              <a:rPr lang="en-GB" dirty="0" err="1" smtClean="0"/>
              <a:t>hemmoroids</a:t>
            </a:r>
            <a:endParaRPr lang="en-GB" dirty="0"/>
          </a:p>
        </p:txBody>
      </p:sp>
      <p:sp>
        <p:nvSpPr>
          <p:cNvPr id="3" name="Content Placeholder 2"/>
          <p:cNvSpPr>
            <a:spLocks noGrp="1"/>
          </p:cNvSpPr>
          <p:nvPr>
            <p:ph idx="1"/>
          </p:nvPr>
        </p:nvSpPr>
        <p:spPr/>
        <p:txBody>
          <a:bodyPr/>
          <a:lstStyle/>
          <a:p>
            <a:r>
              <a:rPr lang="en-GB" dirty="0" smtClean="0"/>
              <a:t>Anaemia</a:t>
            </a:r>
          </a:p>
          <a:p>
            <a:r>
              <a:rPr lang="en-GB" dirty="0" smtClean="0"/>
              <a:t>Strangulated </a:t>
            </a:r>
            <a:r>
              <a:rPr lang="en-GB" dirty="0" err="1" smtClean="0"/>
              <a:t>hemmorhoid</a:t>
            </a:r>
            <a:endParaRPr lang="en-GB" dirty="0" smtClean="0"/>
          </a:p>
          <a:p>
            <a:pPr marL="0" indent="0">
              <a:buNone/>
            </a:pPr>
            <a:endParaRPr lang="en-GB" dirty="0"/>
          </a:p>
        </p:txBody>
      </p:sp>
    </p:spTree>
    <p:extLst>
      <p:ext uri="{BB962C8B-B14F-4D97-AF65-F5344CB8AC3E}">
        <p14:creationId xmlns:p14="http://schemas.microsoft.com/office/powerpoint/2010/main" val="37791196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Autofit/>
          </a:bodyPr>
          <a:lstStyle/>
          <a:p>
            <a:r>
              <a:rPr lang="en-US" sz="3600" b="1" dirty="0"/>
              <a:t>Diarrhea (Gastroenteritis)</a:t>
            </a:r>
          </a:p>
        </p:txBody>
      </p:sp>
      <p:sp>
        <p:nvSpPr>
          <p:cNvPr id="3" name="Content Placeholder 2"/>
          <p:cNvSpPr>
            <a:spLocks noGrp="1"/>
          </p:cNvSpPr>
          <p:nvPr>
            <p:ph idx="1"/>
          </p:nvPr>
        </p:nvSpPr>
        <p:spPr>
          <a:xfrm>
            <a:off x="1981200" y="1066801"/>
            <a:ext cx="8229600" cy="5059363"/>
          </a:xfrm>
        </p:spPr>
        <p:txBody>
          <a:bodyPr/>
          <a:lstStyle/>
          <a:p>
            <a:r>
              <a:rPr lang="en-US" dirty="0" smtClean="0"/>
              <a:t>Is the 3</a:t>
            </a:r>
            <a:r>
              <a:rPr lang="en-US" baseline="30000" dirty="0" smtClean="0"/>
              <a:t>rd</a:t>
            </a:r>
            <a:r>
              <a:rPr lang="en-US" dirty="0" smtClean="0"/>
              <a:t> major killer condition  in the under 5 after malaria and pneumonia</a:t>
            </a:r>
          </a:p>
          <a:p>
            <a:r>
              <a:rPr lang="en-US" dirty="0" smtClean="0"/>
              <a:t>Causes death due to dehydration and electrolyte imbalance</a:t>
            </a:r>
          </a:p>
          <a:p>
            <a:r>
              <a:rPr lang="en-US" b="1" dirty="0" smtClean="0"/>
              <a:t>Predisposing factors</a:t>
            </a:r>
          </a:p>
          <a:p>
            <a:pPr lvl="1"/>
            <a:r>
              <a:rPr lang="en-US" dirty="0" smtClean="0"/>
              <a:t>Poor sanitation</a:t>
            </a:r>
          </a:p>
          <a:p>
            <a:pPr lvl="1"/>
            <a:r>
              <a:rPr lang="en-US" dirty="0" smtClean="0"/>
              <a:t>Bottle feeding</a:t>
            </a:r>
          </a:p>
          <a:p>
            <a:pPr lvl="1"/>
            <a:r>
              <a:rPr lang="en-US" dirty="0" smtClean="0"/>
              <a:t>Prematurity and low birth weight</a:t>
            </a:r>
          </a:p>
          <a:p>
            <a:pPr lvl="1"/>
            <a:r>
              <a:rPr lang="en-US" dirty="0" smtClean="0"/>
              <a:t>Weaning</a:t>
            </a:r>
            <a:endParaRPr lang="en-US" dirty="0"/>
          </a:p>
        </p:txBody>
      </p:sp>
    </p:spTree>
    <p:extLst>
      <p:ext uri="{BB962C8B-B14F-4D97-AF65-F5344CB8AC3E}">
        <p14:creationId xmlns:p14="http://schemas.microsoft.com/office/powerpoint/2010/main" val="312514474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1981200" y="990601"/>
            <a:ext cx="8229600" cy="5135563"/>
          </a:xfrm>
        </p:spPr>
        <p:txBody>
          <a:bodyPr>
            <a:normAutofit fontScale="85000" lnSpcReduction="20000"/>
          </a:bodyPr>
          <a:lstStyle/>
          <a:p>
            <a:r>
              <a:rPr lang="en-US" b="1" dirty="0" smtClean="0"/>
              <a:t>Classification</a:t>
            </a:r>
          </a:p>
          <a:p>
            <a:pPr lvl="1"/>
            <a:r>
              <a:rPr lang="en-US" dirty="0" smtClean="0"/>
              <a:t>Acute diarrhea</a:t>
            </a:r>
          </a:p>
          <a:p>
            <a:pPr lvl="1"/>
            <a:r>
              <a:rPr lang="en-US" dirty="0" smtClean="0"/>
              <a:t>Severe persistent diarrhea</a:t>
            </a:r>
          </a:p>
          <a:p>
            <a:pPr lvl="1"/>
            <a:r>
              <a:rPr lang="en-US" dirty="0" smtClean="0"/>
              <a:t>Persistent diarrhea</a:t>
            </a:r>
          </a:p>
          <a:p>
            <a:pPr lvl="1"/>
            <a:r>
              <a:rPr lang="en-US" dirty="0" smtClean="0"/>
              <a:t>Diarrhea</a:t>
            </a:r>
          </a:p>
          <a:p>
            <a:r>
              <a:rPr lang="en-US" b="1" dirty="0" smtClean="0"/>
              <a:t>Etiology</a:t>
            </a:r>
          </a:p>
          <a:p>
            <a:pPr marL="514350" indent="-514350">
              <a:buFont typeface="+mj-lt"/>
              <a:buAutoNum type="alphaLcPeriod"/>
            </a:pPr>
            <a:r>
              <a:rPr lang="en-US" b="1" dirty="0" smtClean="0"/>
              <a:t>Infectious agents</a:t>
            </a:r>
          </a:p>
          <a:p>
            <a:pPr lvl="1"/>
            <a:r>
              <a:rPr lang="en-US" dirty="0" smtClean="0"/>
              <a:t>Viruses – are the most common cause</a:t>
            </a:r>
          </a:p>
          <a:p>
            <a:pPr lvl="2"/>
            <a:r>
              <a:rPr lang="en-US" dirty="0" smtClean="0"/>
              <a:t>Rotavirus accounts for &gt; 50% of childhood diarrhea</a:t>
            </a:r>
          </a:p>
          <a:p>
            <a:pPr lvl="2"/>
            <a:r>
              <a:rPr lang="en-US" dirty="0" smtClean="0"/>
              <a:t>Other viruses include – measles, adenovirus</a:t>
            </a:r>
          </a:p>
          <a:p>
            <a:pPr lvl="1"/>
            <a:r>
              <a:rPr lang="en-US" dirty="0" smtClean="0"/>
              <a:t>Bacteria – </a:t>
            </a:r>
            <a:r>
              <a:rPr lang="en-US" i="1" dirty="0" err="1" smtClean="0"/>
              <a:t>Vibrio</a:t>
            </a:r>
            <a:r>
              <a:rPr lang="en-US" i="1" dirty="0" smtClean="0"/>
              <a:t> </a:t>
            </a:r>
            <a:r>
              <a:rPr lang="en-US" i="1" dirty="0" err="1" smtClean="0"/>
              <a:t>cholerae</a:t>
            </a:r>
            <a:r>
              <a:rPr lang="en-US" i="1" dirty="0" smtClean="0"/>
              <a:t>, </a:t>
            </a:r>
            <a:r>
              <a:rPr lang="en-US" i="1" dirty="0" err="1" smtClean="0"/>
              <a:t>Yersinia</a:t>
            </a:r>
            <a:r>
              <a:rPr lang="en-US" i="1" dirty="0" smtClean="0"/>
              <a:t> </a:t>
            </a:r>
            <a:r>
              <a:rPr lang="en-US" i="1" dirty="0" err="1" smtClean="0"/>
              <a:t>pestis</a:t>
            </a:r>
            <a:r>
              <a:rPr lang="en-US" i="1" dirty="0" smtClean="0"/>
              <a:t>, Escherichia coli</a:t>
            </a:r>
          </a:p>
          <a:p>
            <a:pPr lvl="1"/>
            <a:r>
              <a:rPr lang="en-US" dirty="0" smtClean="0"/>
              <a:t>Fungi – </a:t>
            </a:r>
            <a:r>
              <a:rPr lang="en-US" i="1" dirty="0" smtClean="0"/>
              <a:t>Candida </a:t>
            </a:r>
            <a:r>
              <a:rPr lang="en-US" i="1" dirty="0" err="1" smtClean="0"/>
              <a:t>albicans</a:t>
            </a:r>
            <a:endParaRPr lang="en-US" i="1" dirty="0" smtClean="0"/>
          </a:p>
          <a:p>
            <a:pPr lvl="1"/>
            <a:r>
              <a:rPr lang="en-US" dirty="0" smtClean="0"/>
              <a:t>Protozoa – </a:t>
            </a:r>
            <a:r>
              <a:rPr lang="en-US" i="1" dirty="0" smtClean="0"/>
              <a:t>Guardia </a:t>
            </a:r>
            <a:r>
              <a:rPr lang="en-US" i="1" dirty="0" err="1" smtClean="0"/>
              <a:t>lamblia</a:t>
            </a:r>
            <a:r>
              <a:rPr lang="en-US" i="1" dirty="0" smtClean="0"/>
              <a:t>, </a:t>
            </a:r>
            <a:r>
              <a:rPr lang="en-US" i="1" dirty="0" err="1" smtClean="0"/>
              <a:t>Entamoeba</a:t>
            </a:r>
            <a:r>
              <a:rPr lang="en-US" i="1" dirty="0" smtClean="0"/>
              <a:t> </a:t>
            </a:r>
            <a:r>
              <a:rPr lang="en-US" i="1" dirty="0" err="1" smtClean="0"/>
              <a:t>histolytica</a:t>
            </a:r>
            <a:endParaRPr lang="en-US" i="1" dirty="0"/>
          </a:p>
        </p:txBody>
      </p:sp>
    </p:spTree>
    <p:extLst>
      <p:ext uri="{BB962C8B-B14F-4D97-AF65-F5344CB8AC3E}">
        <p14:creationId xmlns:p14="http://schemas.microsoft.com/office/powerpoint/2010/main" val="383011814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endParaRPr lang="en-US" sz="3600" dirty="0"/>
          </a:p>
        </p:txBody>
      </p:sp>
      <p:sp>
        <p:nvSpPr>
          <p:cNvPr id="3" name="Content Placeholder 2"/>
          <p:cNvSpPr>
            <a:spLocks noGrp="1"/>
          </p:cNvSpPr>
          <p:nvPr>
            <p:ph idx="1"/>
          </p:nvPr>
        </p:nvSpPr>
        <p:spPr>
          <a:xfrm>
            <a:off x="1981200" y="1066801"/>
            <a:ext cx="8229600" cy="5059363"/>
          </a:xfrm>
        </p:spPr>
        <p:txBody>
          <a:bodyPr>
            <a:normAutofit lnSpcReduction="10000"/>
          </a:bodyPr>
          <a:lstStyle/>
          <a:p>
            <a:pPr marL="514350" indent="-514350">
              <a:buFont typeface="+mj-lt"/>
              <a:buAutoNum type="alphaLcPeriod" startAt="2"/>
            </a:pPr>
            <a:r>
              <a:rPr lang="en-US" dirty="0" smtClean="0"/>
              <a:t>Infections outside the GIT e.g. sepsis which cause </a:t>
            </a:r>
            <a:r>
              <a:rPr lang="en-US" dirty="0" err="1" smtClean="0"/>
              <a:t>parenteral</a:t>
            </a:r>
            <a:r>
              <a:rPr lang="en-US" dirty="0" smtClean="0"/>
              <a:t> diarrhea</a:t>
            </a:r>
          </a:p>
          <a:p>
            <a:pPr marL="514350" indent="-514350">
              <a:buFont typeface="+mj-lt"/>
              <a:buAutoNum type="alphaLcPeriod" startAt="2"/>
            </a:pPr>
            <a:r>
              <a:rPr lang="en-US" dirty="0" smtClean="0"/>
              <a:t>Anatomic defects e.g. after </a:t>
            </a:r>
            <a:r>
              <a:rPr lang="en-US" dirty="0" err="1" smtClean="0"/>
              <a:t>gastrectomy</a:t>
            </a:r>
            <a:endParaRPr lang="en-US" dirty="0" smtClean="0"/>
          </a:p>
          <a:p>
            <a:pPr marL="514350" indent="-514350">
              <a:buFont typeface="+mj-lt"/>
              <a:buAutoNum type="alphaLcPeriod" startAt="2"/>
            </a:pPr>
            <a:r>
              <a:rPr lang="en-US" dirty="0" smtClean="0"/>
              <a:t>Hepatic or pancreatic diseases</a:t>
            </a:r>
          </a:p>
          <a:p>
            <a:pPr marL="514350" indent="-514350">
              <a:buFont typeface="+mj-lt"/>
              <a:buAutoNum type="alphaLcPeriod" startAt="2"/>
            </a:pPr>
            <a:r>
              <a:rPr lang="en-US" dirty="0" smtClean="0"/>
              <a:t>Tumors of the GIT e.g. cancer of the stomach</a:t>
            </a:r>
          </a:p>
          <a:p>
            <a:pPr marL="514350" indent="-514350">
              <a:buFont typeface="+mj-lt"/>
              <a:buAutoNum type="alphaLcPeriod" startAt="2"/>
            </a:pPr>
            <a:r>
              <a:rPr lang="en-US" dirty="0" smtClean="0"/>
              <a:t>Immunodeficiency e.g. in AIDS</a:t>
            </a:r>
          </a:p>
          <a:p>
            <a:pPr marL="514350" indent="-514350">
              <a:buFont typeface="+mj-lt"/>
              <a:buAutoNum type="alphaLcPeriod" startAt="2"/>
            </a:pPr>
            <a:r>
              <a:rPr lang="en-US" dirty="0" smtClean="0"/>
              <a:t>Dietary causes e.g. lactose intolerance</a:t>
            </a:r>
          </a:p>
          <a:p>
            <a:pPr marL="514350" indent="-514350">
              <a:buFont typeface="+mj-lt"/>
              <a:buAutoNum type="alphaLcPeriod" startAt="2"/>
            </a:pPr>
            <a:r>
              <a:rPr lang="en-US" dirty="0" smtClean="0"/>
              <a:t>Drugs e.g. antibiotics, laxatives, magnesium based antacids</a:t>
            </a:r>
          </a:p>
          <a:p>
            <a:pPr marL="514350" indent="-514350">
              <a:buFont typeface="+mj-lt"/>
              <a:buAutoNum type="alphaLcPeriod" startAt="2"/>
            </a:pPr>
            <a:endParaRPr lang="en-US" b="1" dirty="0"/>
          </a:p>
        </p:txBody>
      </p:sp>
    </p:spTree>
    <p:extLst>
      <p:ext uri="{BB962C8B-B14F-4D97-AF65-F5344CB8AC3E}">
        <p14:creationId xmlns:p14="http://schemas.microsoft.com/office/powerpoint/2010/main" val="26689876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US" smtClean="0"/>
          </a:p>
        </p:txBody>
      </p:sp>
      <p:sp>
        <p:nvSpPr>
          <p:cNvPr id="8195" name="Content Placeholder 2"/>
          <p:cNvSpPr>
            <a:spLocks noGrp="1"/>
          </p:cNvSpPr>
          <p:nvPr>
            <p:ph idx="1"/>
          </p:nvPr>
        </p:nvSpPr>
        <p:spPr/>
        <p:txBody>
          <a:bodyPr/>
          <a:lstStyle/>
          <a:p>
            <a:endParaRPr lang="en-US" smtClean="0"/>
          </a:p>
        </p:txBody>
      </p:sp>
      <p:pic>
        <p:nvPicPr>
          <p:cNvPr id="8196" name="Picture 5" descr="5peritonitis_tern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333376"/>
            <a:ext cx="3816350" cy="290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7" descr="5peritonitis_fibrinos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4" y="333376"/>
            <a:ext cx="4033837" cy="291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8" name="Picture 9" descr="acute peritoniti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3388" y="3284538"/>
            <a:ext cx="3744912" cy="333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0" descr="peritonitis"/>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4200" y="3357564"/>
            <a:ext cx="4800600"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1884951"/>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smtClean="0"/>
              <a:t>Acute Diarrhea</a:t>
            </a:r>
            <a:endParaRPr lang="en-US" b="1" dirty="0"/>
          </a:p>
        </p:txBody>
      </p:sp>
      <p:sp>
        <p:nvSpPr>
          <p:cNvPr id="3" name="Content Placeholder 2"/>
          <p:cNvSpPr>
            <a:spLocks noGrp="1"/>
          </p:cNvSpPr>
          <p:nvPr>
            <p:ph idx="1"/>
          </p:nvPr>
        </p:nvSpPr>
        <p:spPr>
          <a:xfrm>
            <a:off x="1981200" y="990601"/>
            <a:ext cx="8229600" cy="5135563"/>
          </a:xfrm>
        </p:spPr>
        <p:txBody>
          <a:bodyPr/>
          <a:lstStyle/>
          <a:p>
            <a:r>
              <a:rPr lang="en-US" dirty="0" smtClean="0"/>
              <a:t>Is caused by </a:t>
            </a:r>
            <a:r>
              <a:rPr lang="en-US" dirty="0" err="1" smtClean="0"/>
              <a:t>Shigella</a:t>
            </a:r>
            <a:r>
              <a:rPr lang="en-US" dirty="0" smtClean="0"/>
              <a:t> and Salmonella species</a:t>
            </a:r>
          </a:p>
          <a:p>
            <a:r>
              <a:rPr lang="en-US" dirty="0" smtClean="0"/>
              <a:t>They cause diarrhea through several mechanisms:</a:t>
            </a:r>
          </a:p>
          <a:p>
            <a:pPr marL="1028700" lvl="1" indent="-571500">
              <a:buFont typeface="+mj-lt"/>
              <a:buAutoNum type="romanLcPeriod"/>
            </a:pPr>
            <a:r>
              <a:rPr lang="en-US" dirty="0" smtClean="0"/>
              <a:t>Destruction of intestinal cells causing reduced fluid and food absorption</a:t>
            </a:r>
          </a:p>
          <a:p>
            <a:pPr marL="1028700" lvl="1" indent="-571500">
              <a:buFont typeface="+mj-lt"/>
              <a:buAutoNum type="romanLcPeriod"/>
            </a:pPr>
            <a:r>
              <a:rPr lang="en-US" dirty="0" smtClean="0"/>
              <a:t>Adhering to intestinal cells causing reduced fluid and food absorption</a:t>
            </a:r>
          </a:p>
          <a:p>
            <a:pPr marL="1028700" lvl="1" indent="-571500">
              <a:buFont typeface="+mj-lt"/>
              <a:buAutoNum type="romanLcPeriod"/>
            </a:pPr>
            <a:r>
              <a:rPr lang="en-US" dirty="0" smtClean="0"/>
              <a:t>Production of toxins which inhibit water absorption and increase exudation</a:t>
            </a:r>
            <a:endParaRPr lang="en-US" dirty="0"/>
          </a:p>
        </p:txBody>
      </p:sp>
    </p:spTree>
    <p:extLst>
      <p:ext uri="{BB962C8B-B14F-4D97-AF65-F5344CB8AC3E}">
        <p14:creationId xmlns:p14="http://schemas.microsoft.com/office/powerpoint/2010/main" val="615304964"/>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1981200" y="685801"/>
            <a:ext cx="8229600" cy="5440363"/>
          </a:xfrm>
        </p:spPr>
        <p:txBody>
          <a:bodyPr>
            <a:normAutofit fontScale="92500" lnSpcReduction="20000"/>
          </a:bodyPr>
          <a:lstStyle/>
          <a:p>
            <a:r>
              <a:rPr lang="en-US" b="1" dirty="0" err="1" smtClean="0"/>
              <a:t>Pathophysiology</a:t>
            </a:r>
            <a:endParaRPr lang="en-US" b="1" dirty="0" smtClean="0"/>
          </a:p>
          <a:p>
            <a:pPr lvl="1"/>
            <a:r>
              <a:rPr lang="en-US" dirty="0" smtClean="0"/>
              <a:t>GI disturbance, reduced absorption of fluid and increased </a:t>
            </a:r>
            <a:r>
              <a:rPr lang="en-US" dirty="0" err="1" smtClean="0"/>
              <a:t>exudative</a:t>
            </a:r>
            <a:r>
              <a:rPr lang="en-US" dirty="0" smtClean="0"/>
              <a:t> secretion of fluids (serum exudates) into the intestines causes diarrhea</a:t>
            </a:r>
          </a:p>
          <a:p>
            <a:pPr lvl="1"/>
            <a:r>
              <a:rPr lang="en-US" dirty="0" smtClean="0"/>
              <a:t>This may lead to dehydration and increased fluid requirements</a:t>
            </a:r>
          </a:p>
          <a:p>
            <a:pPr lvl="1"/>
            <a:r>
              <a:rPr lang="en-US" dirty="0" smtClean="0"/>
              <a:t>Diarrhea causes electrolyte imbalance. The body compensates by reducing urine output. If the dehydration is severe fluid is taken from other body compartments and directed to the kidney leading to manifestations of dehydration such as sunken eyes and dry mucous membranes</a:t>
            </a:r>
          </a:p>
          <a:p>
            <a:pPr lvl="1"/>
            <a:r>
              <a:rPr lang="en-US" dirty="0" smtClean="0"/>
              <a:t>Shock may also result due to respiratory acidosis which causes rapid shallow respirations</a:t>
            </a:r>
            <a:endParaRPr lang="en-US" dirty="0"/>
          </a:p>
        </p:txBody>
      </p:sp>
    </p:spTree>
    <p:extLst>
      <p:ext uri="{BB962C8B-B14F-4D97-AF65-F5344CB8AC3E}">
        <p14:creationId xmlns:p14="http://schemas.microsoft.com/office/powerpoint/2010/main" val="196299465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Normal Physiologic Daily Fluid Requirement in Children</a:t>
            </a:r>
          </a:p>
          <a:p>
            <a:pPr lvl="1"/>
            <a:r>
              <a:rPr lang="en-US" dirty="0" smtClean="0"/>
              <a:t>Preterm – 200ml/Kg/day</a:t>
            </a:r>
          </a:p>
          <a:p>
            <a:pPr lvl="1"/>
            <a:r>
              <a:rPr lang="en-US" dirty="0" smtClean="0"/>
              <a:t>A child up to 10kg – 150ml/Kg/day</a:t>
            </a:r>
          </a:p>
          <a:p>
            <a:pPr lvl="1"/>
            <a:r>
              <a:rPr lang="en-US" dirty="0" smtClean="0"/>
              <a:t>A child &gt; 10kg – 100ml/Kg/day</a:t>
            </a:r>
            <a:endParaRPr lang="en-US" dirty="0"/>
          </a:p>
        </p:txBody>
      </p:sp>
    </p:spTree>
    <p:extLst>
      <p:ext uri="{BB962C8B-B14F-4D97-AF65-F5344CB8AC3E}">
        <p14:creationId xmlns:p14="http://schemas.microsoft.com/office/powerpoint/2010/main" val="331459440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a:bodyPr>
          <a:lstStyle/>
          <a:p>
            <a:r>
              <a:rPr lang="en-US" sz="3600" b="1" dirty="0"/>
              <a:t>Clinical manifestations</a:t>
            </a:r>
          </a:p>
        </p:txBody>
      </p:sp>
      <p:sp>
        <p:nvSpPr>
          <p:cNvPr id="3" name="Content Placeholder 2"/>
          <p:cNvSpPr>
            <a:spLocks noGrp="1"/>
          </p:cNvSpPr>
          <p:nvPr>
            <p:ph idx="1"/>
          </p:nvPr>
        </p:nvSpPr>
        <p:spPr>
          <a:xfrm>
            <a:off x="1981200" y="1066801"/>
            <a:ext cx="8229600" cy="5059363"/>
          </a:xfrm>
        </p:spPr>
        <p:txBody>
          <a:bodyPr>
            <a:normAutofit fontScale="92500" lnSpcReduction="10000"/>
          </a:bodyPr>
          <a:lstStyle/>
          <a:p>
            <a:r>
              <a:rPr lang="en-US" dirty="0" smtClean="0"/>
              <a:t>Reduced urination of concentrated urine</a:t>
            </a:r>
          </a:p>
          <a:p>
            <a:r>
              <a:rPr lang="en-US" dirty="0" smtClean="0"/>
              <a:t>Rapid weight loss</a:t>
            </a:r>
          </a:p>
          <a:p>
            <a:r>
              <a:rPr lang="en-US" dirty="0" smtClean="0"/>
              <a:t>On examination</a:t>
            </a:r>
          </a:p>
          <a:p>
            <a:pPr lvl="1"/>
            <a:r>
              <a:rPr lang="en-US" dirty="0" smtClean="0"/>
              <a:t>Sunken eyes and dry mouth</a:t>
            </a:r>
          </a:p>
          <a:p>
            <a:pPr lvl="1"/>
            <a:r>
              <a:rPr lang="en-US" dirty="0" err="1" smtClean="0"/>
              <a:t>Polydipsia</a:t>
            </a:r>
            <a:r>
              <a:rPr lang="en-US" dirty="0" smtClean="0"/>
              <a:t> in moderate dehydration, and inability  to feed in severe dehydration</a:t>
            </a:r>
          </a:p>
          <a:p>
            <a:pPr lvl="1"/>
            <a:r>
              <a:rPr lang="en-US" dirty="0" smtClean="0"/>
              <a:t>Restlessness and </a:t>
            </a:r>
            <a:r>
              <a:rPr lang="en-US" dirty="0" err="1" smtClean="0"/>
              <a:t>irrtability</a:t>
            </a:r>
            <a:endParaRPr lang="en-US" dirty="0" smtClean="0"/>
          </a:p>
          <a:p>
            <a:pPr lvl="1"/>
            <a:r>
              <a:rPr lang="en-US" dirty="0" smtClean="0"/>
              <a:t>Sunken </a:t>
            </a:r>
            <a:r>
              <a:rPr lang="en-US" dirty="0" err="1" smtClean="0"/>
              <a:t>fontanelles</a:t>
            </a:r>
            <a:endParaRPr lang="en-US" dirty="0" smtClean="0"/>
          </a:p>
          <a:p>
            <a:pPr lvl="1"/>
            <a:r>
              <a:rPr lang="en-US" dirty="0" smtClean="0"/>
              <a:t>Rapid </a:t>
            </a:r>
            <a:r>
              <a:rPr lang="en-US" dirty="0" err="1" smtClean="0"/>
              <a:t>acidotic</a:t>
            </a:r>
            <a:r>
              <a:rPr lang="en-US" dirty="0" smtClean="0"/>
              <a:t> respirations (</a:t>
            </a:r>
            <a:r>
              <a:rPr lang="en-US" dirty="0" err="1" smtClean="0"/>
              <a:t>Kussmaul</a:t>
            </a:r>
            <a:r>
              <a:rPr lang="en-US" dirty="0" smtClean="0"/>
              <a:t> breathing)</a:t>
            </a:r>
          </a:p>
          <a:p>
            <a:pPr lvl="1"/>
            <a:r>
              <a:rPr lang="en-US" dirty="0" smtClean="0"/>
              <a:t>Rapid weak pulse</a:t>
            </a:r>
          </a:p>
          <a:p>
            <a:pPr lvl="1"/>
            <a:r>
              <a:rPr lang="en-US" dirty="0" smtClean="0"/>
              <a:t>Coma</a:t>
            </a:r>
          </a:p>
          <a:p>
            <a:endParaRPr lang="en-US" dirty="0"/>
          </a:p>
        </p:txBody>
      </p:sp>
    </p:spTree>
    <p:extLst>
      <p:ext uri="{BB962C8B-B14F-4D97-AF65-F5344CB8AC3E}">
        <p14:creationId xmlns:p14="http://schemas.microsoft.com/office/powerpoint/2010/main" val="200942619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smtClean="0"/>
              <a:t>Diagnosis</a:t>
            </a:r>
            <a:endParaRPr lang="en-US" b="1" dirty="0"/>
          </a:p>
        </p:txBody>
      </p:sp>
      <p:sp>
        <p:nvSpPr>
          <p:cNvPr id="3" name="Content Placeholder 2"/>
          <p:cNvSpPr>
            <a:spLocks noGrp="1"/>
          </p:cNvSpPr>
          <p:nvPr>
            <p:ph idx="1"/>
          </p:nvPr>
        </p:nvSpPr>
        <p:spPr>
          <a:xfrm>
            <a:off x="1981200" y="990601"/>
            <a:ext cx="8229600" cy="5135563"/>
          </a:xfrm>
        </p:spPr>
        <p:txBody>
          <a:bodyPr>
            <a:normAutofit fontScale="70000" lnSpcReduction="20000"/>
          </a:bodyPr>
          <a:lstStyle/>
          <a:p>
            <a:r>
              <a:rPr lang="en-US" dirty="0" err="1" smtClean="0"/>
              <a:t>Hx</a:t>
            </a:r>
            <a:r>
              <a:rPr lang="en-US" dirty="0" smtClean="0"/>
              <a:t> and physical exam</a:t>
            </a:r>
          </a:p>
          <a:p>
            <a:r>
              <a:rPr lang="en-US" dirty="0" smtClean="0"/>
              <a:t>Lab investigations</a:t>
            </a:r>
          </a:p>
          <a:p>
            <a:pPr lvl="1"/>
            <a:r>
              <a:rPr lang="en-US" dirty="0" smtClean="0"/>
              <a:t>Serum electrolytes</a:t>
            </a:r>
          </a:p>
          <a:p>
            <a:pPr lvl="1"/>
            <a:r>
              <a:rPr lang="en-US" dirty="0" smtClean="0"/>
              <a:t>Stool for culture and microscopy</a:t>
            </a:r>
          </a:p>
          <a:p>
            <a:r>
              <a:rPr lang="en-US" b="1" dirty="0" smtClean="0"/>
              <a:t>Management</a:t>
            </a:r>
          </a:p>
          <a:p>
            <a:pPr lvl="1"/>
            <a:r>
              <a:rPr lang="en-US" dirty="0" smtClean="0"/>
              <a:t>Antibiotics – are not indicated unless in </a:t>
            </a:r>
            <a:r>
              <a:rPr lang="en-US" dirty="0" err="1" smtClean="0"/>
              <a:t>dysentry</a:t>
            </a:r>
            <a:r>
              <a:rPr lang="en-US" dirty="0" smtClean="0"/>
              <a:t> or persistent diarrhea and proven  </a:t>
            </a:r>
            <a:r>
              <a:rPr lang="en-US" dirty="0" err="1" smtClean="0"/>
              <a:t>amoebiasis</a:t>
            </a:r>
            <a:r>
              <a:rPr lang="en-US" dirty="0" smtClean="0"/>
              <a:t> and </a:t>
            </a:r>
            <a:r>
              <a:rPr lang="en-US" dirty="0" err="1" smtClean="0"/>
              <a:t>guardiasis</a:t>
            </a:r>
            <a:endParaRPr lang="en-US" dirty="0" smtClean="0"/>
          </a:p>
          <a:p>
            <a:pPr lvl="1"/>
            <a:r>
              <a:rPr lang="en-US" dirty="0" smtClean="0"/>
              <a:t>Diarrhea for more than 14 days may be complicated by intolerance of ORS and requires IV rehydration</a:t>
            </a:r>
          </a:p>
          <a:p>
            <a:pPr lvl="1"/>
            <a:r>
              <a:rPr lang="en-US" dirty="0" smtClean="0"/>
              <a:t>All children with diarrhea require zinc </a:t>
            </a:r>
            <a:r>
              <a:rPr lang="en-US" dirty="0" err="1" smtClean="0"/>
              <a:t>sulphate</a:t>
            </a:r>
            <a:endParaRPr lang="en-US" dirty="0" smtClean="0"/>
          </a:p>
          <a:p>
            <a:pPr lvl="1"/>
            <a:r>
              <a:rPr lang="en-US" dirty="0" smtClean="0"/>
              <a:t>Assess for shock – cold hands, weak and absent pulses, capillary refill &gt; 3 seconds, AVPU less than A. If present  administer give N/S 20ml/Kg over 15 </a:t>
            </a:r>
            <a:r>
              <a:rPr lang="en-US" dirty="0" err="1" smtClean="0"/>
              <a:t>mins</a:t>
            </a:r>
            <a:r>
              <a:rPr lang="en-US" dirty="0" smtClean="0"/>
              <a:t> as a bolus</a:t>
            </a:r>
            <a:r>
              <a:rPr lang="en-US" dirty="0"/>
              <a:t> </a:t>
            </a:r>
            <a:r>
              <a:rPr lang="en-US" dirty="0" smtClean="0"/>
              <a:t>which may be given up to 4 times or until improvement is noted e.g. pulse is felt</a:t>
            </a:r>
          </a:p>
          <a:p>
            <a:pPr lvl="1"/>
            <a:r>
              <a:rPr lang="en-US" dirty="0" smtClean="0"/>
              <a:t>Treat hypoglycemia with 10% dextrose 5ml/Kg</a:t>
            </a:r>
          </a:p>
          <a:p>
            <a:pPr lvl="1"/>
            <a:r>
              <a:rPr lang="en-US" dirty="0" smtClean="0"/>
              <a:t>If </a:t>
            </a:r>
            <a:r>
              <a:rPr lang="en-US" dirty="0" err="1" smtClean="0"/>
              <a:t>Hb</a:t>
            </a:r>
            <a:r>
              <a:rPr lang="en-US" dirty="0" smtClean="0"/>
              <a:t> &lt; 5g/</a:t>
            </a:r>
            <a:r>
              <a:rPr lang="en-US" dirty="0" err="1" smtClean="0"/>
              <a:t>dL</a:t>
            </a:r>
            <a:r>
              <a:rPr lang="en-US" dirty="0" smtClean="0"/>
              <a:t> transfuse urgently with whole blood 20ml/Kg body weight</a:t>
            </a:r>
          </a:p>
        </p:txBody>
      </p:sp>
    </p:spTree>
    <p:extLst>
      <p:ext uri="{BB962C8B-B14F-4D97-AF65-F5344CB8AC3E}">
        <p14:creationId xmlns:p14="http://schemas.microsoft.com/office/powerpoint/2010/main" val="394755662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981200" y="990601"/>
            <a:ext cx="8229600" cy="5135563"/>
          </a:xfrm>
        </p:spPr>
        <p:txBody>
          <a:bodyPr>
            <a:normAutofit fontScale="85000" lnSpcReduction="20000"/>
          </a:bodyPr>
          <a:lstStyle/>
          <a:p>
            <a:r>
              <a:rPr lang="en-US" b="1" dirty="0" smtClean="0"/>
              <a:t>In Severe Dehydration</a:t>
            </a:r>
          </a:p>
          <a:p>
            <a:pPr lvl="1"/>
            <a:r>
              <a:rPr lang="en-US" dirty="0" smtClean="0"/>
              <a:t>Child unable to drink, AVPU &lt; A, sunken eyes, child unconscious, skin pinch takes &gt; 2 seconds</a:t>
            </a:r>
          </a:p>
          <a:p>
            <a:pPr lvl="1"/>
            <a:r>
              <a:rPr lang="en-US" dirty="0" smtClean="0"/>
              <a:t>Manage the child with Plan C i.e.</a:t>
            </a:r>
          </a:p>
          <a:p>
            <a:pPr lvl="2"/>
            <a:r>
              <a:rPr lang="en-US" dirty="0" smtClean="0"/>
              <a:t>Step 1</a:t>
            </a:r>
          </a:p>
          <a:p>
            <a:pPr lvl="3"/>
            <a:r>
              <a:rPr lang="en-US" dirty="0" smtClean="0"/>
              <a:t>IV ringers lactate 30ml/Kg over 60 </a:t>
            </a:r>
            <a:r>
              <a:rPr lang="en-US" dirty="0" err="1" smtClean="0"/>
              <a:t>mins</a:t>
            </a:r>
            <a:r>
              <a:rPr lang="en-US" dirty="0" smtClean="0"/>
              <a:t> (for an infant &lt; 12 months) or 30 </a:t>
            </a:r>
            <a:r>
              <a:rPr lang="en-US" dirty="0" err="1" smtClean="0"/>
              <a:t>mins</a:t>
            </a:r>
            <a:r>
              <a:rPr lang="en-US" dirty="0" smtClean="0"/>
              <a:t> (for a child &gt; 12 months)</a:t>
            </a:r>
          </a:p>
          <a:p>
            <a:pPr lvl="3"/>
            <a:r>
              <a:rPr lang="en-US" dirty="0" smtClean="0"/>
              <a:t>If unable to access IV administer ORS 20ml/Kg/hr via NG tube over 6 hours</a:t>
            </a:r>
          </a:p>
          <a:p>
            <a:pPr lvl="1"/>
            <a:r>
              <a:rPr lang="en-US" b="1" dirty="0" smtClean="0"/>
              <a:t>THEN</a:t>
            </a:r>
            <a:endParaRPr lang="en-US" dirty="0" smtClean="0"/>
          </a:p>
          <a:p>
            <a:pPr lvl="2"/>
            <a:r>
              <a:rPr lang="en-US" dirty="0" smtClean="0"/>
              <a:t>Step 2</a:t>
            </a:r>
          </a:p>
          <a:p>
            <a:pPr lvl="3"/>
            <a:r>
              <a:rPr lang="en-US" dirty="0" smtClean="0"/>
              <a:t>Administer IV R/L 70ml/Kg over 5 hrs (for infants &lt; 12 months) or 2 ½ hrs (for children &gt; 12months)</a:t>
            </a:r>
          </a:p>
          <a:p>
            <a:pPr lvl="3"/>
            <a:r>
              <a:rPr lang="en-US" dirty="0" smtClean="0"/>
              <a:t>Re-assess and re-classify  after 3 – 6 hrs. If there’s some dehydration and the child is able to drink </a:t>
            </a:r>
            <a:r>
              <a:rPr lang="en-US" dirty="0" err="1" smtClean="0"/>
              <a:t>adequetately</a:t>
            </a:r>
            <a:r>
              <a:rPr lang="en-US" dirty="0" smtClean="0"/>
              <a:t> but still has 2 or more of the following signs (sunken eyes, skin pinch return 1-2 sec, restlessness, </a:t>
            </a:r>
            <a:r>
              <a:rPr lang="en-US" dirty="0" err="1" smtClean="0"/>
              <a:t>irritabilty</a:t>
            </a:r>
            <a:r>
              <a:rPr lang="en-US" dirty="0" smtClean="0"/>
              <a:t>) use plan B</a:t>
            </a:r>
            <a:endParaRPr lang="en-US" dirty="0"/>
          </a:p>
        </p:txBody>
      </p:sp>
    </p:spTree>
    <p:extLst>
      <p:ext uri="{BB962C8B-B14F-4D97-AF65-F5344CB8AC3E}">
        <p14:creationId xmlns:p14="http://schemas.microsoft.com/office/powerpoint/2010/main" val="9619927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981200" y="838201"/>
            <a:ext cx="8229600" cy="5287963"/>
          </a:xfrm>
        </p:spPr>
        <p:txBody>
          <a:bodyPr>
            <a:normAutofit fontScale="70000" lnSpcReduction="20000"/>
          </a:bodyPr>
          <a:lstStyle/>
          <a:p>
            <a:r>
              <a:rPr lang="en-US" b="1" dirty="0" smtClean="0"/>
              <a:t>Plan B (Moderate diarrhea)</a:t>
            </a:r>
          </a:p>
          <a:p>
            <a:pPr lvl="1"/>
            <a:r>
              <a:rPr lang="en-US" dirty="0" smtClean="0"/>
              <a:t>Give ORS orally at 75ml/Kg over 4 hrs</a:t>
            </a:r>
          </a:p>
          <a:p>
            <a:pPr lvl="1"/>
            <a:r>
              <a:rPr lang="en-US" dirty="0" smtClean="0"/>
              <a:t>Continue breastfeeding as tolerated</a:t>
            </a:r>
          </a:p>
          <a:p>
            <a:pPr lvl="1"/>
            <a:r>
              <a:rPr lang="en-US" dirty="0" smtClean="0"/>
              <a:t>Zinc </a:t>
            </a:r>
            <a:r>
              <a:rPr lang="en-US" dirty="0" err="1" smtClean="0"/>
              <a:t>sulphate</a:t>
            </a:r>
            <a:r>
              <a:rPr lang="en-US" dirty="0" smtClean="0"/>
              <a:t> 10mg OD ( &lt; 6months) or 20mg OD (&gt; 6 months) for 10 -14 days</a:t>
            </a:r>
          </a:p>
          <a:p>
            <a:pPr lvl="1"/>
            <a:r>
              <a:rPr lang="en-US" dirty="0" smtClean="0"/>
              <a:t>Re-assess after 4hrs and treat as per classification</a:t>
            </a:r>
          </a:p>
          <a:p>
            <a:pPr lvl="1"/>
            <a:r>
              <a:rPr lang="en-US" dirty="0" smtClean="0"/>
              <a:t>If child has diarrhea but with no dehydration or fewer than 2 of the above signs of dehydration manage the child using Plan A</a:t>
            </a:r>
          </a:p>
          <a:p>
            <a:r>
              <a:rPr lang="en-US" b="1" dirty="0" smtClean="0"/>
              <a:t>Plan A (Mild or no dehydration with diarrhea)</a:t>
            </a:r>
          </a:p>
          <a:p>
            <a:pPr lvl="1"/>
            <a:r>
              <a:rPr lang="en-US" dirty="0" smtClean="0"/>
              <a:t>10ml/Kg of ORS after every loose stool</a:t>
            </a:r>
          </a:p>
          <a:p>
            <a:pPr lvl="1"/>
            <a:r>
              <a:rPr lang="en-US" dirty="0" smtClean="0"/>
              <a:t>Continue breastfeeding or encourage feeding for an infant or child &gt; 6 months</a:t>
            </a:r>
          </a:p>
          <a:p>
            <a:pPr lvl="1"/>
            <a:r>
              <a:rPr lang="en-US" dirty="0" smtClean="0"/>
              <a:t>Administer zinc </a:t>
            </a:r>
            <a:r>
              <a:rPr lang="en-US" dirty="0" err="1" smtClean="0"/>
              <a:t>sulphate</a:t>
            </a:r>
            <a:r>
              <a:rPr lang="en-US" dirty="0" smtClean="0"/>
              <a:t> tabs 10mg OD(infants &lt; 6months) or 20mg OD (if &gt; 6 months) for 10 – 14 days</a:t>
            </a:r>
          </a:p>
          <a:p>
            <a:pPr lvl="1"/>
            <a:r>
              <a:rPr lang="en-US" dirty="0" smtClean="0"/>
              <a:t>Educate the parents about the possible cause of the diarrhea, prevention and management by calculating fluid according to body weight</a:t>
            </a:r>
          </a:p>
          <a:p>
            <a:pPr lvl="1"/>
            <a:r>
              <a:rPr lang="en-US" dirty="0" smtClean="0"/>
              <a:t>Daily weighing of all infants &lt; 12 months</a:t>
            </a:r>
            <a:endParaRPr lang="en-US" dirty="0"/>
          </a:p>
        </p:txBody>
      </p:sp>
    </p:spTree>
    <p:extLst>
      <p:ext uri="{BB962C8B-B14F-4D97-AF65-F5344CB8AC3E}">
        <p14:creationId xmlns:p14="http://schemas.microsoft.com/office/powerpoint/2010/main" val="325611950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CROHN’S </a:t>
            </a:r>
            <a:r>
              <a:rPr lang="en-US" dirty="0" smtClean="0"/>
              <a:t>DISEASE</a:t>
            </a:r>
            <a:endParaRPr lang="en-US" dirty="0"/>
          </a:p>
        </p:txBody>
      </p:sp>
      <p:sp>
        <p:nvSpPr>
          <p:cNvPr id="3" name="Content Placeholder 2"/>
          <p:cNvSpPr>
            <a:spLocks noGrp="1"/>
          </p:cNvSpPr>
          <p:nvPr>
            <p:ph idx="1"/>
          </p:nvPr>
        </p:nvSpPr>
        <p:spPr/>
        <p:txBody>
          <a:bodyPr>
            <a:normAutofit/>
          </a:bodyPr>
          <a:lstStyle/>
          <a:p>
            <a:r>
              <a:rPr lang="en-US" sz="4000" dirty="0" err="1" smtClean="0"/>
              <a:t>Crohn's</a:t>
            </a:r>
            <a:r>
              <a:rPr lang="en-US" sz="4000" dirty="0" smtClean="0"/>
              <a:t> Disease causes inflammation of the bowel. It most commonly affects the lower small intestine (ileum) and the large intestine (colon), but may involve any part of the digestive tract from the mouth to the anus. The inflammation extends through the entire thickness of the bowel wall.</a:t>
            </a:r>
            <a:endParaRPr lang="en-US" sz="4000" dirty="0"/>
          </a:p>
        </p:txBody>
      </p:sp>
    </p:spTree>
    <p:extLst>
      <p:ext uri="{BB962C8B-B14F-4D97-AF65-F5344CB8AC3E}">
        <p14:creationId xmlns:p14="http://schemas.microsoft.com/office/powerpoint/2010/main" val="2737159346"/>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1"/>
                </a:solidFill>
              </a:rPr>
              <a:t>Pathophysiology</a:t>
            </a:r>
            <a:endParaRPr lang="en-US" dirty="0">
              <a:solidFill>
                <a:schemeClr val="accent1"/>
              </a:solidFill>
            </a:endParaRPr>
          </a:p>
        </p:txBody>
      </p:sp>
      <p:sp>
        <p:nvSpPr>
          <p:cNvPr id="3" name="Content Placeholder 2"/>
          <p:cNvSpPr>
            <a:spLocks noGrp="1"/>
          </p:cNvSpPr>
          <p:nvPr>
            <p:ph idx="1"/>
          </p:nvPr>
        </p:nvSpPr>
        <p:spPr/>
        <p:txBody>
          <a:bodyPr>
            <a:normAutofit/>
          </a:bodyPr>
          <a:lstStyle/>
          <a:p>
            <a:r>
              <a:rPr lang="en-US" sz="4000" dirty="0" smtClean="0"/>
              <a:t>The immune system seems to overreact to substances and bacteria in the intestine. White blood cells invade the intestinal lining and produce inflammatory toxins causing chronic tissue swelling, injury and ulceration. The precise cause of this abnormal immune response is unknown.  </a:t>
            </a:r>
            <a:endParaRPr lang="en-US" sz="4000" dirty="0"/>
          </a:p>
        </p:txBody>
      </p:sp>
    </p:spTree>
    <p:extLst>
      <p:ext uri="{BB962C8B-B14F-4D97-AF65-F5344CB8AC3E}">
        <p14:creationId xmlns:p14="http://schemas.microsoft.com/office/powerpoint/2010/main" val="1248784303"/>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Causes</a:t>
            </a:r>
            <a:endParaRPr lang="en-US" dirty="0">
              <a:solidFill>
                <a:schemeClr val="accent1"/>
              </a:solidFill>
            </a:endParaRPr>
          </a:p>
        </p:txBody>
      </p:sp>
      <p:sp>
        <p:nvSpPr>
          <p:cNvPr id="3" name="Content Placeholder 2"/>
          <p:cNvSpPr>
            <a:spLocks noGrp="1"/>
          </p:cNvSpPr>
          <p:nvPr>
            <p:ph sz="half" idx="1"/>
          </p:nvPr>
        </p:nvSpPr>
        <p:spPr>
          <a:xfrm>
            <a:off x="0" y="1179096"/>
            <a:ext cx="6003925" cy="5117374"/>
          </a:xfrm>
        </p:spPr>
        <p:txBody>
          <a:bodyPr>
            <a:normAutofit/>
          </a:bodyPr>
          <a:lstStyle/>
          <a:p>
            <a:r>
              <a:rPr lang="en-US" sz="4000" dirty="0" smtClean="0"/>
              <a:t>Abnormal immune response</a:t>
            </a:r>
          </a:p>
          <a:p>
            <a:r>
              <a:rPr lang="en-US" sz="4000" dirty="0" err="1" smtClean="0"/>
              <a:t>Genetical</a:t>
            </a:r>
            <a:r>
              <a:rPr lang="en-US" sz="4000" dirty="0" smtClean="0"/>
              <a:t> </a:t>
            </a:r>
          </a:p>
          <a:p>
            <a:endParaRPr lang="en-US" sz="4000" dirty="0" smtClean="0"/>
          </a:p>
          <a:p>
            <a:pPr>
              <a:buNone/>
            </a:pPr>
            <a:r>
              <a:rPr lang="en-US" sz="4000" dirty="0" smtClean="0">
                <a:solidFill>
                  <a:schemeClr val="accent1"/>
                </a:solidFill>
              </a:rPr>
              <a:t>Diagnosis</a:t>
            </a:r>
          </a:p>
          <a:p>
            <a:r>
              <a:rPr lang="en-US" sz="4000" dirty="0" smtClean="0"/>
              <a:t>Colonoscopy</a:t>
            </a:r>
            <a:endParaRPr lang="en-US" sz="4000" dirty="0"/>
          </a:p>
        </p:txBody>
      </p:sp>
      <p:sp>
        <p:nvSpPr>
          <p:cNvPr id="4" name="Content Placeholder 3"/>
          <p:cNvSpPr>
            <a:spLocks noGrp="1"/>
          </p:cNvSpPr>
          <p:nvPr>
            <p:ph sz="half" idx="2"/>
          </p:nvPr>
        </p:nvSpPr>
        <p:spPr>
          <a:xfrm>
            <a:off x="6207125" y="288759"/>
            <a:ext cx="5384800" cy="6007711"/>
          </a:xfrm>
        </p:spPr>
        <p:txBody>
          <a:bodyPr>
            <a:normAutofit/>
          </a:bodyPr>
          <a:lstStyle/>
          <a:p>
            <a:pPr>
              <a:buNone/>
            </a:pPr>
            <a:r>
              <a:rPr lang="en-US" sz="4000" dirty="0" smtClean="0">
                <a:solidFill>
                  <a:schemeClr val="accent1"/>
                </a:solidFill>
              </a:rPr>
              <a:t>Complications</a:t>
            </a:r>
          </a:p>
          <a:p>
            <a:r>
              <a:rPr lang="en-US" sz="4000" dirty="0" smtClean="0"/>
              <a:t>Adhesions</a:t>
            </a:r>
          </a:p>
          <a:p>
            <a:r>
              <a:rPr lang="en-US" sz="4000" dirty="0" smtClean="0"/>
              <a:t>Obstruction</a:t>
            </a:r>
          </a:p>
          <a:p>
            <a:r>
              <a:rPr lang="en-US" sz="4000" dirty="0" smtClean="0"/>
              <a:t>Malnutrition from poor absorption</a:t>
            </a:r>
          </a:p>
          <a:p>
            <a:r>
              <a:rPr lang="en-US" sz="4000" dirty="0" smtClean="0"/>
              <a:t>Anal fissures</a:t>
            </a:r>
          </a:p>
          <a:p>
            <a:r>
              <a:rPr lang="en-US" sz="4000" dirty="0" smtClean="0"/>
              <a:t>Fistula</a:t>
            </a:r>
            <a:endParaRPr lang="en-US" sz="4000" dirty="0"/>
          </a:p>
        </p:txBody>
      </p:sp>
      <p:pic>
        <p:nvPicPr>
          <p:cNvPr id="5" name="Picture 4" descr="Image result for adhesion in the colon"/>
          <p:cNvPicPr/>
          <p:nvPr/>
        </p:nvPicPr>
        <p:blipFill>
          <a:blip r:embed="rId2" cstate="print"/>
          <a:srcRect/>
          <a:stretch>
            <a:fillRect/>
          </a:stretch>
        </p:blipFill>
        <p:spPr bwMode="auto">
          <a:xfrm>
            <a:off x="9312442" y="4402505"/>
            <a:ext cx="2879557" cy="2455495"/>
          </a:xfrm>
          <a:prstGeom prst="rect">
            <a:avLst/>
          </a:prstGeom>
          <a:noFill/>
          <a:ln w="9525">
            <a:noFill/>
            <a:miter lim="800000"/>
            <a:headEnd/>
            <a:tailEnd/>
          </a:ln>
        </p:spPr>
      </p:pic>
    </p:spTree>
    <p:extLst>
      <p:ext uri="{BB962C8B-B14F-4D97-AF65-F5344CB8AC3E}">
        <p14:creationId xmlns:p14="http://schemas.microsoft.com/office/powerpoint/2010/main" val="36069012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1981200" y="274638"/>
            <a:ext cx="8229600" cy="411162"/>
          </a:xfrm>
        </p:spPr>
        <p:txBody>
          <a:bodyPr>
            <a:normAutofit fontScale="90000"/>
          </a:bodyPr>
          <a:lstStyle/>
          <a:p>
            <a:r>
              <a:rPr lang="en-US" sz="3200"/>
              <a:t>CLINICAL FEATURES</a:t>
            </a:r>
          </a:p>
        </p:txBody>
      </p:sp>
      <p:sp>
        <p:nvSpPr>
          <p:cNvPr id="40963" name="Content Placeholder 2"/>
          <p:cNvSpPr>
            <a:spLocks noGrp="1"/>
          </p:cNvSpPr>
          <p:nvPr>
            <p:ph idx="1"/>
          </p:nvPr>
        </p:nvSpPr>
        <p:spPr>
          <a:xfrm>
            <a:off x="1981200" y="685800"/>
            <a:ext cx="8229600" cy="5867400"/>
          </a:xfrm>
        </p:spPr>
        <p:txBody>
          <a:bodyPr/>
          <a:lstStyle/>
          <a:p>
            <a:pPr eaLnBrk="1" hangingPunct="1"/>
            <a:r>
              <a:rPr lang="en-US" smtClean="0"/>
              <a:t>Pain- acute onset  of abdominal pain</a:t>
            </a:r>
          </a:p>
          <a:p>
            <a:pPr eaLnBrk="1" hangingPunct="1"/>
            <a:r>
              <a:rPr lang="en-US" smtClean="0"/>
              <a:t>Acute tender abdomen</a:t>
            </a:r>
          </a:p>
          <a:p>
            <a:pPr eaLnBrk="1" hangingPunct="1"/>
            <a:r>
              <a:rPr lang="en-US" smtClean="0"/>
              <a:t>Abdominal distension</a:t>
            </a:r>
          </a:p>
          <a:p>
            <a:pPr eaLnBrk="1" hangingPunct="1"/>
            <a:r>
              <a:rPr lang="en-US" smtClean="0"/>
              <a:t>Altered bowel sounds reduced/absent</a:t>
            </a:r>
          </a:p>
          <a:p>
            <a:pPr eaLnBrk="1" hangingPunct="1"/>
            <a:r>
              <a:rPr lang="en-US" smtClean="0"/>
              <a:t>Guarding/rigidity</a:t>
            </a:r>
          </a:p>
          <a:p>
            <a:pPr eaLnBrk="1" hangingPunct="1"/>
            <a:r>
              <a:rPr lang="en-US" smtClean="0"/>
              <a:t>Circulatory  collapse and shock. </a:t>
            </a:r>
          </a:p>
          <a:p>
            <a:pPr eaLnBrk="1" hangingPunct="1"/>
            <a:r>
              <a:rPr lang="en-US" smtClean="0"/>
              <a:t>The patient may improve temporarily, only to become worse later as generalized toxemia occurs. </a:t>
            </a:r>
          </a:p>
          <a:p>
            <a:endParaRPr lang="en-US" smtClean="0"/>
          </a:p>
        </p:txBody>
      </p:sp>
    </p:spTree>
    <p:extLst>
      <p:ext uri="{BB962C8B-B14F-4D97-AF65-F5344CB8AC3E}">
        <p14:creationId xmlns:p14="http://schemas.microsoft.com/office/powerpoint/2010/main" val="181221245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accent1"/>
                </a:solidFill>
                <a:latin typeface="Cambria" pitchFamily="18" charset="0"/>
              </a:rPr>
              <a:t>Management</a:t>
            </a:r>
            <a:endParaRPr lang="en-US" dirty="0">
              <a:solidFill>
                <a:schemeClr val="accent1"/>
              </a:solidFill>
            </a:endParaRPr>
          </a:p>
        </p:txBody>
      </p:sp>
      <p:sp>
        <p:nvSpPr>
          <p:cNvPr id="3" name="Content Placeholder 2"/>
          <p:cNvSpPr>
            <a:spLocks noGrp="1"/>
          </p:cNvSpPr>
          <p:nvPr>
            <p:ph idx="1"/>
          </p:nvPr>
        </p:nvSpPr>
        <p:spPr>
          <a:xfrm>
            <a:off x="1010655" y="1683334"/>
            <a:ext cx="10668731" cy="4668981"/>
          </a:xfrm>
        </p:spPr>
        <p:txBody>
          <a:bodyPr>
            <a:normAutofit/>
          </a:bodyPr>
          <a:lstStyle/>
          <a:p>
            <a:r>
              <a:rPr lang="en-US" sz="4000" dirty="0" smtClean="0">
                <a:solidFill>
                  <a:schemeClr val="tx1"/>
                </a:solidFill>
                <a:latin typeface="Cambria" pitchFamily="18" charset="0"/>
              </a:rPr>
              <a:t>Physical </a:t>
            </a:r>
            <a:r>
              <a:rPr lang="en-US" sz="4000" dirty="0">
                <a:solidFill>
                  <a:schemeClr val="tx1"/>
                </a:solidFill>
                <a:latin typeface="Cambria" pitchFamily="18" charset="0"/>
              </a:rPr>
              <a:t>and psychological rest</a:t>
            </a:r>
          </a:p>
          <a:p>
            <a:r>
              <a:rPr lang="en-US" sz="4000" dirty="0">
                <a:solidFill>
                  <a:schemeClr val="tx1"/>
                </a:solidFill>
                <a:latin typeface="Cambria" pitchFamily="18" charset="0"/>
              </a:rPr>
              <a:t>Nutrition ( high calories, minerals</a:t>
            </a:r>
            <a:r>
              <a:rPr lang="en-US" sz="4000" dirty="0" smtClean="0">
                <a:solidFill>
                  <a:schemeClr val="tx1"/>
                </a:solidFill>
                <a:latin typeface="Cambria" pitchFamily="18" charset="0"/>
              </a:rPr>
              <a:t>, </a:t>
            </a:r>
            <a:r>
              <a:rPr lang="en-US" sz="4000" dirty="0" smtClean="0">
                <a:latin typeface="Cambria" pitchFamily="18" charset="0"/>
              </a:rPr>
              <a:t>V</a:t>
            </a:r>
            <a:r>
              <a:rPr lang="en-US" sz="4000" dirty="0" smtClean="0">
                <a:solidFill>
                  <a:schemeClr val="tx1"/>
                </a:solidFill>
                <a:latin typeface="Cambria" pitchFamily="18" charset="0"/>
              </a:rPr>
              <a:t>itamins, low </a:t>
            </a:r>
            <a:r>
              <a:rPr lang="en-US" sz="4000" dirty="0">
                <a:solidFill>
                  <a:schemeClr val="tx1"/>
                </a:solidFill>
                <a:latin typeface="Cambria" pitchFamily="18" charset="0"/>
              </a:rPr>
              <a:t>fats, high fibers)</a:t>
            </a:r>
          </a:p>
          <a:p>
            <a:r>
              <a:rPr lang="en-US" sz="4000" dirty="0">
                <a:solidFill>
                  <a:schemeClr val="tx1"/>
                </a:solidFill>
                <a:latin typeface="Cambria" pitchFamily="18" charset="0"/>
              </a:rPr>
              <a:t>Fluid and electrolyte balance</a:t>
            </a:r>
          </a:p>
          <a:p>
            <a:r>
              <a:rPr lang="en-US" sz="4000" dirty="0">
                <a:solidFill>
                  <a:schemeClr val="tx1"/>
                </a:solidFill>
                <a:latin typeface="Cambria" pitchFamily="18" charset="0"/>
              </a:rPr>
              <a:t>Drugs-corticosteroids</a:t>
            </a:r>
          </a:p>
          <a:p>
            <a:r>
              <a:rPr lang="en-US" sz="4000" dirty="0">
                <a:solidFill>
                  <a:schemeClr val="tx1"/>
                </a:solidFill>
                <a:latin typeface="Cambria" pitchFamily="18" charset="0"/>
              </a:rPr>
              <a:t>Surgery</a:t>
            </a:r>
          </a:p>
          <a:p>
            <a:endParaRPr lang="en-US" sz="4000" dirty="0">
              <a:solidFill>
                <a:schemeClr val="tx1"/>
              </a:solidFill>
            </a:endParaRPr>
          </a:p>
        </p:txBody>
      </p:sp>
    </p:spTree>
    <p:extLst>
      <p:ext uri="{BB962C8B-B14F-4D97-AF65-F5344CB8AC3E}">
        <p14:creationId xmlns:p14="http://schemas.microsoft.com/office/powerpoint/2010/main" val="1691032796"/>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7030A0"/>
                </a:solidFill>
              </a:rPr>
              <a:t>Ulcerative colitis</a:t>
            </a:r>
            <a:endParaRPr lang="en-US" b="1" u="sng" dirty="0">
              <a:solidFill>
                <a:srgbClr val="7030A0"/>
              </a:solidFill>
            </a:endParaRPr>
          </a:p>
        </p:txBody>
      </p:sp>
      <p:sp>
        <p:nvSpPr>
          <p:cNvPr id="3" name="Content Placeholder 2"/>
          <p:cNvSpPr>
            <a:spLocks noGrp="1"/>
          </p:cNvSpPr>
          <p:nvPr>
            <p:ph idx="1"/>
          </p:nvPr>
        </p:nvSpPr>
        <p:spPr/>
        <p:txBody>
          <a:bodyPr/>
          <a:lstStyle/>
          <a:p>
            <a:r>
              <a:rPr lang="en-US" dirty="0" smtClean="0"/>
              <a:t>Is a recurrent ulcerative and inflammatory disease of the mucosal and sub mucosal layers of the </a:t>
            </a:r>
            <a:r>
              <a:rPr lang="en-US" b="1" dirty="0" smtClean="0">
                <a:solidFill>
                  <a:srgbClr val="00B050"/>
                </a:solidFill>
              </a:rPr>
              <a:t>colon and rectum</a:t>
            </a:r>
          </a:p>
          <a:p>
            <a:r>
              <a:rPr lang="en-US" dirty="0" smtClean="0"/>
              <a:t>Approximately 5% of patients with ulcerative colitis develop colon cancer</a:t>
            </a:r>
          </a:p>
          <a:p>
            <a:endParaRPr lang="en-US" dirty="0"/>
          </a:p>
        </p:txBody>
      </p:sp>
    </p:spTree>
    <p:extLst>
      <p:ext uri="{BB962C8B-B14F-4D97-AF65-F5344CB8AC3E}">
        <p14:creationId xmlns:p14="http://schemas.microsoft.com/office/powerpoint/2010/main" val="405448842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rPr>
              <a:t>Pathophysiology</a:t>
            </a:r>
            <a:endParaRPr lang="en-US" b="1" u="sng" dirty="0">
              <a:solidFill>
                <a:srgbClr val="C00000"/>
              </a:solidFill>
            </a:endParaRPr>
          </a:p>
        </p:txBody>
      </p:sp>
      <p:sp>
        <p:nvSpPr>
          <p:cNvPr id="3" name="Content Placeholder 2"/>
          <p:cNvSpPr>
            <a:spLocks noGrp="1"/>
          </p:cNvSpPr>
          <p:nvPr>
            <p:ph idx="1"/>
          </p:nvPr>
        </p:nvSpPr>
        <p:spPr/>
        <p:txBody>
          <a:bodyPr>
            <a:normAutofit/>
          </a:bodyPr>
          <a:lstStyle/>
          <a:p>
            <a:r>
              <a:rPr lang="en-US" dirty="0" smtClean="0"/>
              <a:t>Affects the superficial mucosa of the colon and it is characterized by multiple ulceration, diffuse inflammations and desquamation or shedding of the colonic epithelium. Bleeding occurs as a result of ulceration. The mucosa becomes inflamed and edematous. Abscess form. The process starts from the rectum then spreads to the whole colon.</a:t>
            </a:r>
          </a:p>
          <a:p>
            <a:r>
              <a:rPr lang="en-US" dirty="0" smtClean="0"/>
              <a:t>Eventually the bowel narrows, shortens and thickens because of muscular hypertrophy and fat deposits</a:t>
            </a:r>
            <a:endParaRPr lang="en-US" dirty="0"/>
          </a:p>
        </p:txBody>
      </p:sp>
    </p:spTree>
    <p:extLst>
      <p:ext uri="{BB962C8B-B14F-4D97-AF65-F5344CB8AC3E}">
        <p14:creationId xmlns:p14="http://schemas.microsoft.com/office/powerpoint/2010/main" val="426644563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842963"/>
            <a:ext cx="4999038" cy="5453062"/>
          </a:xfrm>
        </p:spPr>
        <p:txBody>
          <a:bodyPr/>
          <a:lstStyle/>
          <a:p>
            <a:pPr>
              <a:buNone/>
            </a:pPr>
            <a:r>
              <a:rPr lang="en-US" sz="4400" dirty="0" smtClean="0">
                <a:solidFill>
                  <a:schemeClr val="accent1">
                    <a:lumMod val="75000"/>
                  </a:schemeClr>
                </a:solidFill>
              </a:rPr>
              <a:t>Causes</a:t>
            </a:r>
          </a:p>
          <a:p>
            <a:r>
              <a:rPr lang="en-US" sz="4000" dirty="0" smtClean="0"/>
              <a:t>Heredity</a:t>
            </a:r>
          </a:p>
          <a:p>
            <a:r>
              <a:rPr lang="en-US" sz="4000" dirty="0" smtClean="0"/>
              <a:t>Overactive immunity</a:t>
            </a:r>
          </a:p>
          <a:p>
            <a:r>
              <a:rPr lang="en-US" sz="4000" dirty="0" smtClean="0"/>
              <a:t>Drugs: Antibiotics, corticosteroids, NSAIDs, </a:t>
            </a:r>
          </a:p>
          <a:p>
            <a:r>
              <a:rPr lang="en-US" sz="4000" dirty="0" smtClean="0"/>
              <a:t>Stress may trigger</a:t>
            </a:r>
          </a:p>
          <a:p>
            <a:endParaRPr lang="en-US" dirty="0"/>
          </a:p>
        </p:txBody>
      </p:sp>
      <p:sp>
        <p:nvSpPr>
          <p:cNvPr id="7" name="Content Placeholder 6"/>
          <p:cNvSpPr>
            <a:spLocks noGrp="1"/>
          </p:cNvSpPr>
          <p:nvPr>
            <p:ph sz="half" idx="4294967295"/>
          </p:nvPr>
        </p:nvSpPr>
        <p:spPr>
          <a:xfrm>
            <a:off x="5991225" y="673100"/>
            <a:ext cx="6200775" cy="5622925"/>
          </a:xfrm>
        </p:spPr>
        <p:txBody>
          <a:bodyPr/>
          <a:lstStyle/>
          <a:p>
            <a:pPr>
              <a:buNone/>
            </a:pPr>
            <a:r>
              <a:rPr lang="en-US" sz="4000" dirty="0" smtClean="0">
                <a:solidFill>
                  <a:schemeClr val="accent1">
                    <a:lumMod val="75000"/>
                  </a:schemeClr>
                </a:solidFill>
              </a:rPr>
              <a:t>Predisposing factors</a:t>
            </a:r>
          </a:p>
          <a:p>
            <a:r>
              <a:rPr lang="en-US" sz="4000" dirty="0" smtClean="0"/>
              <a:t>Any age, but more rampant in between 15 and 30</a:t>
            </a:r>
            <a:r>
              <a:rPr lang="en-US" sz="4000" baseline="30000" dirty="0" smtClean="0"/>
              <a:t> yrs</a:t>
            </a:r>
            <a:endParaRPr lang="en-US" sz="4000" dirty="0" smtClean="0"/>
          </a:p>
          <a:p>
            <a:r>
              <a:rPr lang="en-US" sz="4000" dirty="0" smtClean="0"/>
              <a:t>older than 60</a:t>
            </a:r>
            <a:r>
              <a:rPr lang="en-US" sz="4000" baseline="30000" dirty="0" smtClean="0"/>
              <a:t> yrs</a:t>
            </a:r>
            <a:endParaRPr lang="en-US" sz="4000" dirty="0" smtClean="0"/>
          </a:p>
          <a:p>
            <a:r>
              <a:rPr lang="en-US" sz="4000" dirty="0" smtClean="0"/>
              <a:t>Positive Family history</a:t>
            </a:r>
          </a:p>
          <a:p>
            <a:r>
              <a:rPr lang="en-US" sz="4000" dirty="0" smtClean="0"/>
              <a:t> Jewish descent-challenged</a:t>
            </a:r>
          </a:p>
          <a:p>
            <a:endParaRPr lang="en-US" dirty="0"/>
          </a:p>
        </p:txBody>
      </p:sp>
    </p:spTree>
    <p:extLst>
      <p:ext uri="{BB962C8B-B14F-4D97-AF65-F5344CB8AC3E}">
        <p14:creationId xmlns:p14="http://schemas.microsoft.com/office/powerpoint/2010/main" val="30204361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endParaRPr lang="zh-CN" altLang="en-US" smtClean="0">
              <a:solidFill>
                <a:schemeClr val="tx1"/>
              </a:solidFill>
            </a:endParaRPr>
          </a:p>
        </p:txBody>
      </p:sp>
      <p:sp>
        <p:nvSpPr>
          <p:cNvPr id="8195" name="Rectangle 3"/>
          <p:cNvSpPr>
            <a:spLocks noGrp="1" noChangeArrowheads="1"/>
          </p:cNvSpPr>
          <p:nvPr>
            <p:ph idx="1"/>
          </p:nvPr>
        </p:nvSpPr>
        <p:spPr/>
        <p:txBody>
          <a:bodyPr/>
          <a:lstStyle/>
          <a:p>
            <a:endParaRPr lang="zh-CN" altLang="en-US" smtClean="0"/>
          </a:p>
        </p:txBody>
      </p:sp>
      <p:pic>
        <p:nvPicPr>
          <p:cNvPr id="8196" name="Picture 4" descr="DSC0090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5861025"/>
      </p:ext>
    </p:extLst>
  </p:cSld>
  <p:clrMapOvr>
    <a:masterClrMapping/>
  </p:clrMapOvr>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rPr>
              <a:t>Clinical manifestations</a:t>
            </a:r>
            <a:endParaRPr lang="en-US" b="1" u="sng" dirty="0">
              <a:solidFill>
                <a:srgbClr val="C00000"/>
              </a:solidFill>
            </a:endParaRPr>
          </a:p>
        </p:txBody>
      </p:sp>
      <p:sp>
        <p:nvSpPr>
          <p:cNvPr id="3" name="Content Placeholder 2"/>
          <p:cNvSpPr>
            <a:spLocks noGrp="1"/>
          </p:cNvSpPr>
          <p:nvPr>
            <p:ph idx="1"/>
          </p:nvPr>
        </p:nvSpPr>
        <p:spPr/>
        <p:txBody>
          <a:bodyPr>
            <a:normAutofit lnSpcReduction="10000"/>
          </a:bodyPr>
          <a:lstStyle/>
          <a:p>
            <a:r>
              <a:rPr lang="en-US" dirty="0" smtClean="0"/>
              <a:t>Diarrhea</a:t>
            </a:r>
          </a:p>
          <a:p>
            <a:r>
              <a:rPr lang="en-US" dirty="0" smtClean="0"/>
              <a:t>Passage of mucus and pus</a:t>
            </a:r>
          </a:p>
          <a:p>
            <a:r>
              <a:rPr lang="en-US" dirty="0" smtClean="0"/>
              <a:t>Left lower quadrant abdominal pain</a:t>
            </a:r>
          </a:p>
          <a:p>
            <a:r>
              <a:rPr lang="en-US" dirty="0" smtClean="0"/>
              <a:t>Intermittent </a:t>
            </a:r>
            <a:r>
              <a:rPr lang="en-US" b="1" dirty="0" smtClean="0"/>
              <a:t>tenesmus </a:t>
            </a:r>
            <a:r>
              <a:rPr lang="en-US" b="1" dirty="0" smtClean="0">
                <a:solidFill>
                  <a:srgbClr val="00B050"/>
                </a:solidFill>
              </a:rPr>
              <a:t>(pain during defecation)</a:t>
            </a:r>
          </a:p>
          <a:p>
            <a:r>
              <a:rPr lang="en-US" dirty="0" smtClean="0"/>
              <a:t>Rectal bleeding</a:t>
            </a:r>
          </a:p>
          <a:p>
            <a:r>
              <a:rPr lang="en-US" dirty="0" smtClean="0"/>
              <a:t>Anorexia and weight loss</a:t>
            </a:r>
          </a:p>
          <a:p>
            <a:r>
              <a:rPr lang="en-US" dirty="0" smtClean="0"/>
              <a:t>Fever</a:t>
            </a:r>
          </a:p>
          <a:p>
            <a:r>
              <a:rPr lang="en-US" dirty="0" smtClean="0"/>
              <a:t>Vomiting and dehydration</a:t>
            </a:r>
            <a:endParaRPr lang="en-US" dirty="0"/>
          </a:p>
        </p:txBody>
      </p:sp>
    </p:spTree>
    <p:extLst>
      <p:ext uri="{BB962C8B-B14F-4D97-AF65-F5344CB8AC3E}">
        <p14:creationId xmlns:p14="http://schemas.microsoft.com/office/powerpoint/2010/main" val="102156659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solidFill>
                  <a:srgbClr val="7030A0"/>
                </a:solidFill>
              </a:rPr>
              <a:t>Assessment and diagnostic functions</a:t>
            </a:r>
            <a:endParaRPr lang="en-US" b="1" u="sng" dirty="0">
              <a:solidFill>
                <a:srgbClr val="7030A0"/>
              </a:solidFill>
            </a:endParaRPr>
          </a:p>
        </p:txBody>
      </p:sp>
      <p:sp>
        <p:nvSpPr>
          <p:cNvPr id="3" name="Content Placeholder 2"/>
          <p:cNvSpPr>
            <a:spLocks noGrp="1"/>
          </p:cNvSpPr>
          <p:nvPr>
            <p:ph idx="1"/>
          </p:nvPr>
        </p:nvSpPr>
        <p:spPr/>
        <p:txBody>
          <a:bodyPr/>
          <a:lstStyle/>
          <a:p>
            <a:r>
              <a:rPr lang="en-US" dirty="0" smtClean="0"/>
              <a:t>Assess for tachycardia, hypotension, tachypnea, fever, and pallor</a:t>
            </a:r>
          </a:p>
          <a:p>
            <a:r>
              <a:rPr lang="en-US" dirty="0" smtClean="0"/>
              <a:t>Abdominal examination -bowel sounds, distensions and tenderness</a:t>
            </a:r>
          </a:p>
          <a:p>
            <a:r>
              <a:rPr lang="en-US" dirty="0" smtClean="0"/>
              <a:t>Stool is positive with blood</a:t>
            </a:r>
          </a:p>
          <a:p>
            <a:r>
              <a:rPr lang="en-US" b="1" dirty="0" smtClean="0">
                <a:solidFill>
                  <a:srgbClr val="00B050"/>
                </a:solidFill>
              </a:rPr>
              <a:t>sigmoidoscopy</a:t>
            </a:r>
            <a:endParaRPr lang="en-US" b="1" dirty="0">
              <a:solidFill>
                <a:srgbClr val="00B050"/>
              </a:solidFill>
            </a:endParaRPr>
          </a:p>
        </p:txBody>
      </p:sp>
    </p:spTree>
    <p:extLst>
      <p:ext uri="{BB962C8B-B14F-4D97-AF65-F5344CB8AC3E}">
        <p14:creationId xmlns:p14="http://schemas.microsoft.com/office/powerpoint/2010/main" val="25441710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B050"/>
                </a:solidFill>
              </a:rPr>
              <a:t>Management</a:t>
            </a:r>
            <a:endParaRPr lang="en-US" b="1" u="sng" dirty="0">
              <a:solidFill>
                <a:srgbClr val="00B050"/>
              </a:solidFill>
            </a:endParaRPr>
          </a:p>
        </p:txBody>
      </p:sp>
      <p:sp>
        <p:nvSpPr>
          <p:cNvPr id="3" name="Content Placeholder 2"/>
          <p:cNvSpPr>
            <a:spLocks noGrp="1"/>
          </p:cNvSpPr>
          <p:nvPr>
            <p:ph idx="1"/>
          </p:nvPr>
        </p:nvSpPr>
        <p:spPr/>
        <p:txBody>
          <a:bodyPr>
            <a:normAutofit fontScale="92500" lnSpcReduction="10000"/>
          </a:bodyPr>
          <a:lstStyle/>
          <a:p>
            <a:r>
              <a:rPr lang="en-US" dirty="0" smtClean="0"/>
              <a:t>The key thing in management of ulcerative colitis is to reduce inflammation, suppress inappropriate immune responses, provide rest for diseased bowel</a:t>
            </a:r>
          </a:p>
          <a:p>
            <a:pPr marL="0" indent="0">
              <a:buNone/>
            </a:pPr>
            <a:r>
              <a:rPr lang="en-US" b="1" dirty="0" smtClean="0"/>
              <a:t>    </a:t>
            </a:r>
            <a:r>
              <a:rPr lang="en-US" b="1" u="sng" dirty="0" smtClean="0">
                <a:solidFill>
                  <a:srgbClr val="0070C0"/>
                </a:solidFill>
              </a:rPr>
              <a:t>Nutritional therapy</a:t>
            </a:r>
          </a:p>
          <a:p>
            <a:r>
              <a:rPr lang="en-US" dirty="0" smtClean="0"/>
              <a:t>Oral fluids and low residue, high protein, high calorie diet with supplemental vitamin therapy and iron replacement.</a:t>
            </a:r>
          </a:p>
          <a:p>
            <a:r>
              <a:rPr lang="en-US" dirty="0" smtClean="0"/>
              <a:t>Iv fluid to correct dehydration</a:t>
            </a:r>
          </a:p>
          <a:p>
            <a:r>
              <a:rPr lang="en-US" dirty="0" smtClean="0"/>
              <a:t>Cold foods and smoking are avoided as they increase gastric motility</a:t>
            </a:r>
          </a:p>
        </p:txBody>
      </p:sp>
    </p:spTree>
    <p:extLst>
      <p:ext uri="{BB962C8B-B14F-4D97-AF65-F5344CB8AC3E}">
        <p14:creationId xmlns:p14="http://schemas.microsoft.com/office/powerpoint/2010/main" val="287164605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70C0"/>
                </a:solidFill>
              </a:rPr>
              <a:t>Pharmacology therapy</a:t>
            </a:r>
            <a:endParaRPr lang="en-US" b="1" u="sng" dirty="0">
              <a:solidFill>
                <a:srgbClr val="0070C0"/>
              </a:solidFill>
            </a:endParaRPr>
          </a:p>
        </p:txBody>
      </p:sp>
      <p:sp>
        <p:nvSpPr>
          <p:cNvPr id="3" name="Content Placeholder 2"/>
          <p:cNvSpPr>
            <a:spLocks noGrp="1"/>
          </p:cNvSpPr>
          <p:nvPr>
            <p:ph idx="1"/>
          </p:nvPr>
        </p:nvSpPr>
        <p:spPr/>
        <p:txBody>
          <a:bodyPr/>
          <a:lstStyle/>
          <a:p>
            <a:r>
              <a:rPr lang="en-US" dirty="0" smtClean="0"/>
              <a:t>Sedatives, </a:t>
            </a:r>
            <a:r>
              <a:rPr lang="en-US" dirty="0" err="1" smtClean="0"/>
              <a:t>antdiarrheal</a:t>
            </a:r>
            <a:r>
              <a:rPr lang="en-US" dirty="0" smtClean="0"/>
              <a:t> and </a:t>
            </a:r>
            <a:r>
              <a:rPr lang="en-US" dirty="0" err="1" smtClean="0"/>
              <a:t>antiperistalitic</a:t>
            </a:r>
            <a:r>
              <a:rPr lang="en-US" dirty="0" smtClean="0"/>
              <a:t> medications are often effective to rest the inflamed bowel</a:t>
            </a:r>
          </a:p>
          <a:p>
            <a:r>
              <a:rPr lang="en-US" dirty="0" err="1" smtClean="0"/>
              <a:t>Aminosalicyates</a:t>
            </a:r>
            <a:r>
              <a:rPr lang="en-US" dirty="0" smtClean="0"/>
              <a:t> such as </a:t>
            </a:r>
            <a:r>
              <a:rPr lang="en-US" b="1" dirty="0" smtClean="0"/>
              <a:t>sulfasalazine</a:t>
            </a:r>
            <a:r>
              <a:rPr lang="en-US" dirty="0" smtClean="0"/>
              <a:t> are used to reduce inflammation</a:t>
            </a:r>
          </a:p>
          <a:p>
            <a:r>
              <a:rPr lang="en-US" dirty="0" smtClean="0"/>
              <a:t>Corticosteroids are used to correct</a:t>
            </a:r>
            <a:r>
              <a:rPr lang="en-US" b="1" dirty="0" smtClean="0"/>
              <a:t> fulminant </a:t>
            </a:r>
            <a:r>
              <a:rPr lang="en-US" dirty="0" smtClean="0"/>
              <a:t>and severe diseases</a:t>
            </a:r>
          </a:p>
          <a:p>
            <a:endParaRPr lang="en-US" dirty="0"/>
          </a:p>
        </p:txBody>
      </p:sp>
    </p:spTree>
    <p:extLst>
      <p:ext uri="{BB962C8B-B14F-4D97-AF65-F5344CB8AC3E}">
        <p14:creationId xmlns:p14="http://schemas.microsoft.com/office/powerpoint/2010/main" val="212460511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70C0"/>
                </a:solidFill>
              </a:rPr>
              <a:t>Surgical management</a:t>
            </a:r>
            <a:endParaRPr lang="en-US" b="1" u="sng" dirty="0">
              <a:solidFill>
                <a:srgbClr val="0070C0"/>
              </a:solidFill>
            </a:endParaRPr>
          </a:p>
        </p:txBody>
      </p:sp>
      <p:sp>
        <p:nvSpPr>
          <p:cNvPr id="3" name="Content Placeholder 2"/>
          <p:cNvSpPr>
            <a:spLocks noGrp="1"/>
          </p:cNvSpPr>
          <p:nvPr>
            <p:ph idx="1"/>
          </p:nvPr>
        </p:nvSpPr>
        <p:spPr/>
        <p:txBody>
          <a:bodyPr/>
          <a:lstStyle/>
          <a:p>
            <a:r>
              <a:rPr lang="en-US" dirty="0" smtClean="0"/>
              <a:t>It involves removal of the affected region, 10 years after diagnosis managed with non surgical measures but has failed</a:t>
            </a:r>
          </a:p>
          <a:p>
            <a:r>
              <a:rPr lang="en-US" dirty="0" smtClean="0"/>
              <a:t>Total colectomy with ileostomy. Ileostomy is the surgical creation of an opening into the ileum by diverting a portion of the distal ileum to the abdominal wall-stoma</a:t>
            </a:r>
            <a:endParaRPr lang="en-US" dirty="0"/>
          </a:p>
        </p:txBody>
      </p:sp>
    </p:spTree>
    <p:extLst>
      <p:ext uri="{BB962C8B-B14F-4D97-AF65-F5344CB8AC3E}">
        <p14:creationId xmlns:p14="http://schemas.microsoft.com/office/powerpoint/2010/main" val="799498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1981200" y="0"/>
            <a:ext cx="8229600" cy="381000"/>
          </a:xfrm>
        </p:spPr>
        <p:txBody>
          <a:bodyPr>
            <a:normAutofit fontScale="90000"/>
          </a:bodyPr>
          <a:lstStyle/>
          <a:p>
            <a:pPr eaLnBrk="1" hangingPunct="1"/>
            <a:r>
              <a:rPr lang="en-US" sz="2400"/>
              <a:t>ANATOMY OF THE  GIT</a:t>
            </a:r>
          </a:p>
        </p:txBody>
      </p:sp>
      <p:pic>
        <p:nvPicPr>
          <p:cNvPr id="30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381000"/>
            <a:ext cx="8153400" cy="6477000"/>
          </a:xfrm>
          <a:noFill/>
        </p:spPr>
      </p:pic>
    </p:spTree>
    <p:extLst>
      <p:ext uri="{BB962C8B-B14F-4D97-AF65-F5344CB8AC3E}">
        <p14:creationId xmlns:p14="http://schemas.microsoft.com/office/powerpoint/2010/main" val="1420412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1981200" y="274638"/>
            <a:ext cx="8229600" cy="334962"/>
          </a:xfrm>
        </p:spPr>
        <p:txBody>
          <a:bodyPr>
            <a:normAutofit fontScale="90000"/>
          </a:bodyPr>
          <a:lstStyle/>
          <a:p>
            <a:pPr eaLnBrk="1" hangingPunct="1"/>
            <a:r>
              <a:rPr lang="en-US" sz="2400"/>
              <a:t>MANAGEMENT</a:t>
            </a:r>
          </a:p>
        </p:txBody>
      </p:sp>
      <p:sp>
        <p:nvSpPr>
          <p:cNvPr id="41987" name="Content Placeholder 2"/>
          <p:cNvSpPr>
            <a:spLocks noGrp="1"/>
          </p:cNvSpPr>
          <p:nvPr>
            <p:ph idx="1"/>
          </p:nvPr>
        </p:nvSpPr>
        <p:spPr>
          <a:xfrm>
            <a:off x="1981200" y="685800"/>
            <a:ext cx="8229600" cy="5867400"/>
          </a:xfrm>
        </p:spPr>
        <p:txBody>
          <a:bodyPr/>
          <a:lstStyle/>
          <a:p>
            <a:pPr eaLnBrk="1" hangingPunct="1">
              <a:buFont typeface="Wingdings" panose="05000000000000000000" pitchFamily="2" charset="2"/>
              <a:buChar char="ü"/>
            </a:pPr>
            <a:r>
              <a:rPr lang="en-US" smtClean="0"/>
              <a:t>Pain management-analgesics</a:t>
            </a:r>
          </a:p>
          <a:p>
            <a:pPr eaLnBrk="1" hangingPunct="1">
              <a:buFont typeface="Wingdings" panose="05000000000000000000" pitchFamily="2" charset="2"/>
              <a:buChar char="ü"/>
            </a:pPr>
            <a:r>
              <a:rPr lang="en-US" smtClean="0"/>
              <a:t>Laparotomy with  peritoneal lavage of the abdominal cavity </a:t>
            </a:r>
          </a:p>
          <a:p>
            <a:pPr eaLnBrk="1" hangingPunct="1">
              <a:buFont typeface="Wingdings" panose="05000000000000000000" pitchFamily="2" charset="2"/>
              <a:buChar char="ü"/>
            </a:pPr>
            <a:r>
              <a:rPr lang="en-US" smtClean="0"/>
              <a:t>Rehydration- /correction of shock,re-establishment of a good urinary output. </a:t>
            </a:r>
          </a:p>
          <a:p>
            <a:pPr eaLnBrk="1" hangingPunct="1">
              <a:buFont typeface="Wingdings" panose="05000000000000000000" pitchFamily="2" charset="2"/>
              <a:buChar char="ü"/>
            </a:pPr>
            <a:r>
              <a:rPr lang="en-US" smtClean="0"/>
              <a:t> insertion of a nasogastric tube</a:t>
            </a:r>
          </a:p>
          <a:p>
            <a:pPr eaLnBrk="1" hangingPunct="1">
              <a:buFont typeface="Wingdings" panose="05000000000000000000" pitchFamily="2" charset="2"/>
              <a:buChar char="ü"/>
            </a:pPr>
            <a:r>
              <a:rPr lang="en-US" smtClean="0"/>
              <a:t> antibiotics</a:t>
            </a:r>
          </a:p>
          <a:p>
            <a:pPr eaLnBrk="1" hangingPunct="1">
              <a:buFont typeface="Arial" panose="020B0604020202020204" pitchFamily="34" charset="0"/>
              <a:buNone/>
            </a:pPr>
            <a:endParaRPr lang="en-US" sz="2400"/>
          </a:p>
          <a:p>
            <a:pPr eaLnBrk="1" hangingPunct="1"/>
            <a:endParaRPr lang="en-US" sz="2400"/>
          </a:p>
        </p:txBody>
      </p:sp>
    </p:spTree>
    <p:extLst>
      <p:ext uri="{BB962C8B-B14F-4D97-AF65-F5344CB8AC3E}">
        <p14:creationId xmlns:p14="http://schemas.microsoft.com/office/powerpoint/2010/main" val="298071961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70C0"/>
                </a:solidFill>
              </a:rPr>
              <a:t>Nursing interventions </a:t>
            </a:r>
            <a:endParaRPr lang="en-US" b="1" u="sng" dirty="0">
              <a:solidFill>
                <a:srgbClr val="0070C0"/>
              </a:solidFill>
            </a:endParaRPr>
          </a:p>
        </p:txBody>
      </p:sp>
      <p:sp>
        <p:nvSpPr>
          <p:cNvPr id="3" name="Content Placeholder 2"/>
          <p:cNvSpPr>
            <a:spLocks noGrp="1"/>
          </p:cNvSpPr>
          <p:nvPr>
            <p:ph idx="1"/>
          </p:nvPr>
        </p:nvSpPr>
        <p:spPr>
          <a:xfrm>
            <a:off x="1981200" y="1295400"/>
            <a:ext cx="8229600" cy="5334000"/>
          </a:xfrm>
        </p:spPr>
        <p:txBody>
          <a:bodyPr>
            <a:normAutofit fontScale="92500" lnSpcReduction="20000"/>
          </a:bodyPr>
          <a:lstStyle/>
          <a:p>
            <a:r>
              <a:rPr lang="en-US" dirty="0" smtClean="0"/>
              <a:t>Maintaining normal elimination patterns</a:t>
            </a:r>
          </a:p>
          <a:p>
            <a:r>
              <a:rPr lang="en-US" dirty="0" smtClean="0"/>
              <a:t>Relieving pain</a:t>
            </a:r>
          </a:p>
          <a:p>
            <a:r>
              <a:rPr lang="en-US" dirty="0" smtClean="0"/>
              <a:t>Maintaining fluid intake</a:t>
            </a:r>
          </a:p>
          <a:p>
            <a:r>
              <a:rPr lang="en-US" dirty="0" smtClean="0"/>
              <a:t>Maintaining optimal nutrition</a:t>
            </a:r>
          </a:p>
          <a:p>
            <a:r>
              <a:rPr lang="en-US" dirty="0" smtClean="0"/>
              <a:t>Promoting rest</a:t>
            </a:r>
          </a:p>
          <a:p>
            <a:r>
              <a:rPr lang="en-US" dirty="0" smtClean="0"/>
              <a:t>Reducing anxiety</a:t>
            </a:r>
          </a:p>
          <a:p>
            <a:r>
              <a:rPr lang="en-US" dirty="0" smtClean="0"/>
              <a:t>Enhancing coping measures</a:t>
            </a:r>
          </a:p>
          <a:p>
            <a:r>
              <a:rPr lang="en-US" dirty="0" smtClean="0"/>
              <a:t>Preventing skin breakdown</a:t>
            </a:r>
          </a:p>
          <a:p>
            <a:r>
              <a:rPr lang="en-US" dirty="0" smtClean="0"/>
              <a:t>Monitoring and managing potential complications</a:t>
            </a:r>
          </a:p>
          <a:p>
            <a:r>
              <a:rPr lang="en-US" dirty="0" smtClean="0"/>
              <a:t>Promoting home and community based care</a:t>
            </a:r>
            <a:endParaRPr lang="en-US" dirty="0"/>
          </a:p>
        </p:txBody>
      </p:sp>
    </p:spTree>
    <p:extLst>
      <p:ext uri="{BB962C8B-B14F-4D97-AF65-F5344CB8AC3E}">
        <p14:creationId xmlns:p14="http://schemas.microsoft.com/office/powerpoint/2010/main" val="265746388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23474" y="748149"/>
            <a:ext cx="8111474" cy="529375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sng" strike="noStrike" kern="1200" cap="none" spc="0" normalizeH="0" baseline="0" noProof="0" dirty="0">
                <a:ln>
                  <a:noFill/>
                </a:ln>
                <a:effectLst/>
                <a:uLnTx/>
                <a:uFillTx/>
                <a:latin typeface="Consolas"/>
                <a:ea typeface="+mn-ea"/>
                <a:cs typeface="+mn-cs"/>
              </a:rPr>
              <a:t>Complications</a:t>
            </a:r>
            <a:r>
              <a:rPr kumimoji="0" lang="en-US" sz="6600" b="1" i="0" u="none" strike="noStrike" kern="1200" cap="none" spc="0" normalizeH="0" baseline="0" noProof="0" dirty="0">
                <a:ln>
                  <a:noFill/>
                </a:ln>
                <a:effectLst/>
                <a:uLnTx/>
                <a:uFillTx/>
                <a:latin typeface="Consolas"/>
                <a:ea typeface="+mn-ea"/>
                <a:cs typeface="+mn-cs"/>
              </a:rPr>
              <a:t>:</a:t>
            </a:r>
            <a:endParaRPr kumimoji="0" lang="en-US" sz="4000" b="1" i="0" u="none" strike="noStrike" kern="1200" cap="none" spc="0" normalizeH="0" baseline="0" noProof="0" dirty="0" smtClean="0">
              <a:ln>
                <a:noFill/>
              </a:ln>
              <a:effectLst/>
              <a:uLnTx/>
              <a:uFillTx/>
              <a:latin typeface="Consolas"/>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smtClean="0">
                <a:ln>
                  <a:noFill/>
                </a:ln>
                <a:effectLst/>
                <a:uLnTx/>
                <a:uFillTx/>
                <a:latin typeface="Consolas"/>
                <a:ea typeface="+mn-ea"/>
                <a:cs typeface="+mn-cs"/>
              </a:rPr>
              <a:t>Perforation,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smtClean="0">
                <a:ln>
                  <a:noFill/>
                </a:ln>
                <a:effectLst/>
                <a:uLnTx/>
                <a:uFillTx/>
                <a:latin typeface="Consolas"/>
                <a:ea typeface="+mn-ea"/>
                <a:cs typeface="+mn-cs"/>
              </a:rPr>
              <a:t>Peritonitis, </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smtClean="0">
                <a:ln>
                  <a:noFill/>
                </a:ln>
                <a:effectLst/>
                <a:uLnTx/>
                <a:uFillTx/>
                <a:latin typeface="Consolas"/>
                <a:ea typeface="+mn-ea"/>
                <a:cs typeface="+mn-cs"/>
              </a:rPr>
              <a:t>Abscess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smtClean="0">
                <a:ln>
                  <a:noFill/>
                </a:ln>
                <a:effectLst/>
                <a:uLnTx/>
                <a:uFillTx/>
                <a:latin typeface="Consolas"/>
                <a:ea typeface="+mn-ea"/>
                <a:cs typeface="+mn-cs"/>
              </a:rPr>
              <a:t>Toxic </a:t>
            </a:r>
            <a:r>
              <a:rPr kumimoji="0" lang="en-US" sz="4000" b="1" i="0" u="none" strike="noStrike" kern="1200" cap="none" spc="0" normalizeH="0" baseline="0" noProof="0" dirty="0" err="1" smtClean="0">
                <a:ln>
                  <a:noFill/>
                </a:ln>
                <a:effectLst/>
                <a:uLnTx/>
                <a:uFillTx/>
                <a:latin typeface="Consolas"/>
                <a:ea typeface="+mn-ea"/>
                <a:cs typeface="+mn-cs"/>
              </a:rPr>
              <a:t>megacolon</a:t>
            </a:r>
            <a:endParaRPr kumimoji="0" lang="en-US" sz="4000" b="1" i="0" u="none" strike="noStrike" kern="1200" cap="none" spc="0" normalizeH="0" baseline="0" noProof="0" dirty="0" smtClean="0">
              <a:ln>
                <a:noFill/>
              </a:ln>
              <a:effectLst/>
              <a:uLnTx/>
              <a:uFillTx/>
              <a:latin typeface="Consolas"/>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smtClean="0">
                <a:ln>
                  <a:noFill/>
                </a:ln>
                <a:effectLst/>
                <a:uLnTx/>
                <a:uFillTx/>
                <a:latin typeface="Consolas"/>
                <a:ea typeface="+mn-ea"/>
                <a:cs typeface="+mn-cs"/>
              </a:rPr>
              <a:t>Venous thrombosis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4000" b="1" i="0" u="none" strike="noStrike" kern="1200" cap="none" spc="0" normalizeH="0" baseline="0" noProof="0" dirty="0" smtClean="0">
                <a:ln>
                  <a:noFill/>
                </a:ln>
                <a:effectLst/>
                <a:uLnTx/>
                <a:uFillTx/>
                <a:latin typeface="Consolas"/>
                <a:ea typeface="+mn-ea"/>
                <a:cs typeface="Times New Roman" panose="02020603050405020304" pitchFamily="18" charset="0"/>
              </a:rPr>
              <a:t>Carcinoma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effectLst/>
              <a:uLnTx/>
              <a:uFillTx/>
              <a:latin typeface="Corbel"/>
              <a:ea typeface="+mn-ea"/>
              <a:cs typeface="+mn-cs"/>
            </a:endParaRPr>
          </a:p>
        </p:txBody>
      </p:sp>
    </p:spTree>
    <p:extLst>
      <p:ext uri="{BB962C8B-B14F-4D97-AF65-F5344CB8AC3E}">
        <p14:creationId xmlns:p14="http://schemas.microsoft.com/office/powerpoint/2010/main" val="391670400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0" y="0"/>
            <a:ext cx="10972800" cy="1426464"/>
          </a:xfrm>
        </p:spPr>
        <p:txBody>
          <a:bodyPr/>
          <a:lstStyle/>
          <a:p>
            <a:r>
              <a:rPr lang="en-US" dirty="0" smtClean="0">
                <a:solidFill>
                  <a:schemeClr val="accent1">
                    <a:lumMod val="75000"/>
                  </a:schemeClr>
                </a:solidFill>
              </a:rPr>
              <a:t>Summary of Differences</a:t>
            </a:r>
            <a:endParaRPr lang="en-US" dirty="0">
              <a:solidFill>
                <a:schemeClr val="accent1">
                  <a:lumMod val="75000"/>
                </a:schemeClr>
              </a:solidFill>
            </a:endParaRPr>
          </a:p>
        </p:txBody>
      </p:sp>
      <p:sp>
        <p:nvSpPr>
          <p:cNvPr id="3" name="Content Placeholder 2"/>
          <p:cNvSpPr>
            <a:spLocks noGrp="1"/>
          </p:cNvSpPr>
          <p:nvPr>
            <p:ph sz="half" idx="1"/>
          </p:nvPr>
        </p:nvSpPr>
        <p:spPr>
          <a:xfrm>
            <a:off x="1" y="794085"/>
            <a:ext cx="6015788" cy="5502384"/>
          </a:xfrm>
        </p:spPr>
        <p:txBody>
          <a:bodyPr>
            <a:noAutofit/>
          </a:bodyPr>
          <a:lstStyle/>
          <a:p>
            <a:pPr>
              <a:buNone/>
            </a:pPr>
            <a:r>
              <a:rPr lang="en-US" sz="4000" dirty="0" err="1" smtClean="0">
                <a:solidFill>
                  <a:schemeClr val="accent1">
                    <a:lumMod val="75000"/>
                  </a:schemeClr>
                </a:solidFill>
              </a:rPr>
              <a:t>Crohn’s</a:t>
            </a:r>
            <a:r>
              <a:rPr lang="en-US" sz="4000" dirty="0" smtClean="0">
                <a:solidFill>
                  <a:schemeClr val="accent1">
                    <a:lumMod val="75000"/>
                  </a:schemeClr>
                </a:solidFill>
              </a:rPr>
              <a:t> disease</a:t>
            </a:r>
          </a:p>
          <a:p>
            <a:r>
              <a:rPr lang="en-US" sz="3200" dirty="0" smtClean="0"/>
              <a:t>Inflammation may develop anywhere in the GIT</a:t>
            </a:r>
          </a:p>
          <a:p>
            <a:r>
              <a:rPr lang="en-US" sz="3200" dirty="0" smtClean="0"/>
              <a:t>Common at the end of the small intestine</a:t>
            </a:r>
          </a:p>
          <a:p>
            <a:r>
              <a:rPr lang="en-US" sz="3200" dirty="0" smtClean="0"/>
              <a:t>May appear in patches</a:t>
            </a:r>
          </a:p>
          <a:p>
            <a:r>
              <a:rPr lang="en-US" sz="3200" dirty="0" smtClean="0"/>
              <a:t>May extend through entire thickness of bowel wall</a:t>
            </a:r>
          </a:p>
          <a:p>
            <a:r>
              <a:rPr lang="en-US" sz="3200" dirty="0" smtClean="0"/>
              <a:t>About 67% of people in remission will have at least 1 relapse over the next 5 years</a:t>
            </a:r>
          </a:p>
        </p:txBody>
      </p:sp>
      <p:sp>
        <p:nvSpPr>
          <p:cNvPr id="5" name="Content Placeholder 4"/>
          <p:cNvSpPr>
            <a:spLocks noGrp="1"/>
          </p:cNvSpPr>
          <p:nvPr>
            <p:ph sz="half" idx="2"/>
          </p:nvPr>
        </p:nvSpPr>
        <p:spPr>
          <a:xfrm>
            <a:off x="5847350" y="794085"/>
            <a:ext cx="6344652" cy="6063917"/>
          </a:xfrm>
        </p:spPr>
        <p:txBody>
          <a:bodyPr>
            <a:noAutofit/>
          </a:bodyPr>
          <a:lstStyle/>
          <a:p>
            <a:pPr>
              <a:buNone/>
            </a:pPr>
            <a:r>
              <a:rPr lang="en-US" sz="4000" dirty="0" smtClean="0">
                <a:solidFill>
                  <a:schemeClr val="accent1">
                    <a:lumMod val="75000"/>
                  </a:schemeClr>
                </a:solidFill>
              </a:rPr>
              <a:t>Ulcerative colitis</a:t>
            </a:r>
            <a:endParaRPr lang="en-US" sz="4000" dirty="0" smtClean="0"/>
          </a:p>
          <a:p>
            <a:r>
              <a:rPr lang="en-US" sz="3200" dirty="0" smtClean="0"/>
              <a:t>Limited to the large intestine (colon and rectum)</a:t>
            </a:r>
          </a:p>
          <a:p>
            <a:r>
              <a:rPr lang="en-US" sz="3200" dirty="0" smtClean="0"/>
              <a:t>May involve a part of or the entire colon</a:t>
            </a:r>
          </a:p>
          <a:p>
            <a:r>
              <a:rPr lang="en-US" sz="3200" dirty="0" smtClean="0"/>
              <a:t>Appears in a continuous pattern</a:t>
            </a:r>
          </a:p>
          <a:p>
            <a:r>
              <a:rPr lang="en-US" sz="3200" dirty="0" smtClean="0"/>
              <a:t>Inflammation occurs in innermost lining of the intestine</a:t>
            </a:r>
          </a:p>
          <a:p>
            <a:r>
              <a:rPr lang="en-US" sz="3200" dirty="0" smtClean="0"/>
              <a:t>About 30% of people in remission will experience a relapse in the following year</a:t>
            </a:r>
            <a:endParaRPr lang="en-US" sz="3200" dirty="0"/>
          </a:p>
        </p:txBody>
      </p:sp>
    </p:spTree>
    <p:extLst>
      <p:ext uri="{BB962C8B-B14F-4D97-AF65-F5344CB8AC3E}">
        <p14:creationId xmlns:p14="http://schemas.microsoft.com/office/powerpoint/2010/main" val="77320183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096" name="Title 1"/>
          <p:cNvSpPr>
            <a:spLocks noGrp="1"/>
          </p:cNvSpPr>
          <p:nvPr>
            <p:ph type="title"/>
          </p:nvPr>
        </p:nvSpPr>
        <p:spPr>
          <a:xfrm>
            <a:off x="2" y="0"/>
            <a:ext cx="9404724" cy="1400530"/>
          </a:xfrm>
        </p:spPr>
        <p:txBody>
          <a:bodyPr>
            <a:normAutofit/>
          </a:bodyPr>
          <a:lstStyle/>
          <a:p>
            <a:r>
              <a:rPr lang="en-US" sz="4000" b="1" u="sng" dirty="0" smtClean="0">
                <a:latin typeface="Cambria" pitchFamily="18" charset="0"/>
              </a:rPr>
              <a:t> CHOLECYSTITIS</a:t>
            </a:r>
            <a:r>
              <a:rPr lang="en-US" sz="4000" u="sng" dirty="0" smtClean="0">
                <a:latin typeface="Cambria" pitchFamily="18" charset="0"/>
              </a:rPr>
              <a:t> </a:t>
            </a:r>
            <a:r>
              <a:rPr lang="en-US" sz="4000" u="sng" dirty="0" smtClean="0">
                <a:solidFill>
                  <a:schemeClr val="tx1"/>
                </a:solidFill>
                <a:latin typeface="Cambria" pitchFamily="18" charset="0"/>
              </a:rPr>
              <a:t/>
            </a:r>
            <a:br>
              <a:rPr lang="en-US" sz="4000" u="sng" dirty="0" smtClean="0">
                <a:solidFill>
                  <a:schemeClr val="tx1"/>
                </a:solidFill>
                <a:latin typeface="Cambria" pitchFamily="18" charset="0"/>
              </a:rPr>
            </a:br>
            <a:endParaRPr lang="en-US" sz="4000" u="sng" dirty="0">
              <a:solidFill>
                <a:schemeClr val="tx1"/>
              </a:solidFill>
              <a:latin typeface="Cambria" pitchFamily="18" charset="0"/>
            </a:endParaRPr>
          </a:p>
        </p:txBody>
      </p:sp>
      <p:sp>
        <p:nvSpPr>
          <p:cNvPr id="1049097" name="Content Placeholder 2"/>
          <p:cNvSpPr>
            <a:spLocks noGrp="1"/>
          </p:cNvSpPr>
          <p:nvPr>
            <p:ph idx="1"/>
          </p:nvPr>
        </p:nvSpPr>
        <p:spPr>
          <a:xfrm>
            <a:off x="458182" y="951489"/>
            <a:ext cx="11241982" cy="4195481"/>
          </a:xfrm>
        </p:spPr>
        <p:txBody>
          <a:bodyPr>
            <a:normAutofit/>
          </a:bodyPr>
          <a:lstStyle/>
          <a:p>
            <a:pPr>
              <a:buNone/>
            </a:pPr>
            <a:r>
              <a:rPr lang="en-US" sz="4400" b="1" dirty="0" err="1" smtClean="0">
                <a:solidFill>
                  <a:schemeClr val="tx1"/>
                </a:solidFill>
                <a:latin typeface="Cambria" pitchFamily="18" charset="0"/>
              </a:rPr>
              <a:t>Cholecystitis</a:t>
            </a:r>
            <a:r>
              <a:rPr lang="en-US" sz="4400" dirty="0" smtClean="0">
                <a:solidFill>
                  <a:schemeClr val="tx1"/>
                </a:solidFill>
                <a:latin typeface="Cambria" pitchFamily="18" charset="0"/>
              </a:rPr>
              <a:t>-inflammation of the gall bladder</a:t>
            </a:r>
          </a:p>
          <a:p>
            <a:pPr>
              <a:buNone/>
            </a:pPr>
            <a:r>
              <a:rPr lang="en-US" sz="4400" dirty="0" smtClean="0">
                <a:solidFill>
                  <a:schemeClr val="tx1"/>
                </a:solidFill>
                <a:latin typeface="Cambria" pitchFamily="18" charset="0"/>
              </a:rPr>
              <a:t>Associated with sedentary life style. Obese persons are </a:t>
            </a:r>
            <a:r>
              <a:rPr lang="en-US" sz="4400" dirty="0" smtClean="0">
                <a:latin typeface="Cambria" pitchFamily="18" charset="0"/>
              </a:rPr>
              <a:t>more </a:t>
            </a:r>
            <a:r>
              <a:rPr lang="en-US" sz="4400" dirty="0" smtClean="0">
                <a:solidFill>
                  <a:schemeClr val="tx1"/>
                </a:solidFill>
                <a:latin typeface="Cambria" pitchFamily="18" charset="0"/>
              </a:rPr>
              <a:t>predisposed</a:t>
            </a:r>
          </a:p>
          <a:p>
            <a:pPr>
              <a:buNone/>
            </a:pPr>
            <a:r>
              <a:rPr lang="en-US" sz="4400" dirty="0" smtClean="0">
                <a:solidFill>
                  <a:schemeClr val="tx1"/>
                </a:solidFill>
                <a:latin typeface="Cambria" pitchFamily="18" charset="0"/>
              </a:rPr>
              <a:t>Incidences are high at the age of 50’s and 60’s</a:t>
            </a:r>
            <a:endParaRPr lang="en-US" sz="4400" dirty="0">
              <a:solidFill>
                <a:schemeClr val="tx1"/>
              </a:solidFill>
              <a:latin typeface="Cambria" pitchFamily="18" charset="0"/>
            </a:endParaRPr>
          </a:p>
        </p:txBody>
      </p:sp>
    </p:spTree>
    <p:extLst>
      <p:ext uri="{BB962C8B-B14F-4D97-AF65-F5344CB8AC3E}">
        <p14:creationId xmlns:p14="http://schemas.microsoft.com/office/powerpoint/2010/main" val="225424516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8" name="Title 2"/>
          <p:cNvSpPr>
            <a:spLocks noGrp="1"/>
          </p:cNvSpPr>
          <p:nvPr>
            <p:ph type="title"/>
          </p:nvPr>
        </p:nvSpPr>
        <p:spPr>
          <a:xfrm>
            <a:off x="562987" y="54201"/>
            <a:ext cx="9404724" cy="1088803"/>
          </a:xfrm>
        </p:spPr>
        <p:txBody>
          <a:bodyPr/>
          <a:lstStyle/>
          <a:p>
            <a:r>
              <a:rPr lang="en-US" b="1" dirty="0" smtClean="0"/>
              <a:t>The Gallbladder</a:t>
            </a:r>
            <a:endParaRPr lang="en-US" b="1" dirty="0"/>
          </a:p>
        </p:txBody>
      </p:sp>
      <p:sp>
        <p:nvSpPr>
          <p:cNvPr id="1049099" name="Content Placeholder 1"/>
          <p:cNvSpPr>
            <a:spLocks noGrp="1"/>
          </p:cNvSpPr>
          <p:nvPr>
            <p:ph idx="1"/>
          </p:nvPr>
        </p:nvSpPr>
        <p:spPr>
          <a:xfrm>
            <a:off x="553453" y="872836"/>
            <a:ext cx="11638548" cy="5985164"/>
          </a:xfrm>
        </p:spPr>
        <p:txBody>
          <a:bodyPr>
            <a:noAutofit/>
          </a:bodyPr>
          <a:lstStyle/>
          <a:p>
            <a:r>
              <a:rPr lang="en-US" sz="3600" dirty="0" smtClean="0"/>
              <a:t>H</a:t>
            </a:r>
            <a:r>
              <a:rPr lang="en-US" sz="3600" dirty="0" smtClean="0">
                <a:solidFill>
                  <a:schemeClr val="tx1"/>
                </a:solidFill>
              </a:rPr>
              <a:t>ollow </a:t>
            </a:r>
            <a:r>
              <a:rPr lang="en-US" sz="3600" dirty="0" smtClean="0"/>
              <a:t>organ </a:t>
            </a:r>
            <a:r>
              <a:rPr lang="en-US" sz="3600" dirty="0" smtClean="0">
                <a:solidFill>
                  <a:schemeClr val="tx1"/>
                </a:solidFill>
              </a:rPr>
              <a:t>that  beneath the liver.</a:t>
            </a:r>
          </a:p>
          <a:p>
            <a:r>
              <a:rPr lang="en-US" sz="3600" dirty="0" smtClean="0">
                <a:solidFill>
                  <a:schemeClr val="tx1"/>
                </a:solidFill>
              </a:rPr>
              <a:t>In adults, measures approximately 8 cm (3.1 in) in length and 4 cm (1.6 in) in diameter when fully distended.</a:t>
            </a:r>
          </a:p>
          <a:p>
            <a:r>
              <a:rPr lang="en-US" sz="3600" dirty="0" smtClean="0"/>
              <a:t>D</a:t>
            </a:r>
            <a:r>
              <a:rPr lang="en-US" sz="3600" dirty="0" smtClean="0">
                <a:solidFill>
                  <a:schemeClr val="tx1"/>
                </a:solidFill>
              </a:rPr>
              <a:t>ivided into three </a:t>
            </a:r>
            <a:r>
              <a:rPr lang="en-US" sz="3600" dirty="0" smtClean="0"/>
              <a:t>parts</a:t>
            </a:r>
            <a:r>
              <a:rPr lang="en-US" sz="3600" dirty="0" smtClean="0">
                <a:solidFill>
                  <a:schemeClr val="tx1"/>
                </a:solidFill>
              </a:rPr>
              <a:t>: fundus, body and neck.</a:t>
            </a:r>
          </a:p>
          <a:p>
            <a:r>
              <a:rPr lang="en-US" sz="3600" dirty="0">
                <a:solidFill>
                  <a:schemeClr val="tx1"/>
                </a:solidFill>
              </a:rPr>
              <a:t>The neck tapers and connects to the biliary </a:t>
            </a:r>
            <a:r>
              <a:rPr lang="en-US" sz="3600" dirty="0" smtClean="0">
                <a:solidFill>
                  <a:schemeClr val="tx1"/>
                </a:solidFill>
              </a:rPr>
              <a:t>tree via </a:t>
            </a:r>
            <a:r>
              <a:rPr lang="en-US" sz="3600" dirty="0">
                <a:solidFill>
                  <a:schemeClr val="tx1"/>
                </a:solidFill>
              </a:rPr>
              <a:t>the cystic </a:t>
            </a:r>
            <a:r>
              <a:rPr lang="en-US" sz="3600" dirty="0" smtClean="0">
                <a:solidFill>
                  <a:schemeClr val="tx1"/>
                </a:solidFill>
              </a:rPr>
              <a:t>duct</a:t>
            </a:r>
            <a:r>
              <a:rPr lang="en-US" sz="3600" dirty="0">
                <a:solidFill>
                  <a:schemeClr val="tx1"/>
                </a:solidFill>
              </a:rPr>
              <a:t> </a:t>
            </a:r>
            <a:r>
              <a:rPr lang="en-US" sz="3600" dirty="0" smtClean="0">
                <a:solidFill>
                  <a:schemeClr val="tx1"/>
                </a:solidFill>
              </a:rPr>
              <a:t>which </a:t>
            </a:r>
            <a:r>
              <a:rPr lang="en-US" sz="3600" dirty="0">
                <a:solidFill>
                  <a:schemeClr val="tx1"/>
                </a:solidFill>
              </a:rPr>
              <a:t>then joins the common </a:t>
            </a:r>
            <a:r>
              <a:rPr lang="en-US" sz="3600" dirty="0" smtClean="0">
                <a:solidFill>
                  <a:schemeClr val="tx1"/>
                </a:solidFill>
              </a:rPr>
              <a:t>hepatic duct to </a:t>
            </a:r>
            <a:r>
              <a:rPr lang="en-US" sz="3600" dirty="0">
                <a:solidFill>
                  <a:schemeClr val="tx1"/>
                </a:solidFill>
              </a:rPr>
              <a:t>become the common bile </a:t>
            </a:r>
            <a:r>
              <a:rPr lang="en-US" sz="3600" dirty="0" smtClean="0">
                <a:solidFill>
                  <a:schemeClr val="tx1"/>
                </a:solidFill>
              </a:rPr>
              <a:t>duct. </a:t>
            </a:r>
            <a:endParaRPr lang="en-US" sz="3600" dirty="0">
              <a:solidFill>
                <a:schemeClr val="tx1"/>
              </a:solidFill>
            </a:endParaRPr>
          </a:p>
          <a:p>
            <a:r>
              <a:rPr lang="en-US" sz="3600" dirty="0">
                <a:solidFill>
                  <a:schemeClr val="tx1"/>
                </a:solidFill>
              </a:rPr>
              <a:t>At the neck of the gallbladder is a mucosal fold called Hartmann's pouch, where </a:t>
            </a:r>
            <a:r>
              <a:rPr lang="en-US" sz="3600" dirty="0" smtClean="0">
                <a:solidFill>
                  <a:schemeClr val="tx1"/>
                </a:solidFill>
              </a:rPr>
              <a:t>gallstones commonly </a:t>
            </a:r>
            <a:r>
              <a:rPr lang="en-US" sz="3600" dirty="0">
                <a:solidFill>
                  <a:schemeClr val="tx1"/>
                </a:solidFill>
              </a:rPr>
              <a:t>get stuck. </a:t>
            </a:r>
          </a:p>
          <a:p>
            <a:pPr>
              <a:buNone/>
            </a:pPr>
            <a:r>
              <a:rPr lang="en-US" sz="3600" dirty="0" smtClean="0">
                <a:solidFill>
                  <a:schemeClr val="tx1"/>
                </a:solidFill>
              </a:rPr>
              <a:t> </a:t>
            </a:r>
          </a:p>
        </p:txBody>
      </p:sp>
    </p:spTree>
    <p:extLst>
      <p:ext uri="{BB962C8B-B14F-4D97-AF65-F5344CB8AC3E}">
        <p14:creationId xmlns:p14="http://schemas.microsoft.com/office/powerpoint/2010/main" val="254903590"/>
      </p:ext>
    </p:extLst>
  </p:cSld>
  <p:clrMapOvr>
    <a:masterClrMapping/>
  </p:clrMapOvr>
  <p:transition spd="slow"/>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0" name="Round Diagonal Corner Rectangle 3"/>
          <p:cNvSpPr/>
          <p:nvPr/>
        </p:nvSpPr>
        <p:spPr>
          <a:xfrm>
            <a:off x="2133610" y="457200"/>
            <a:ext cx="8001001" cy="2438400"/>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solidFill>
                <a:prstClr val="black"/>
              </a:solidFill>
            </a:endParaRPr>
          </a:p>
        </p:txBody>
      </p:sp>
      <p:pic>
        <p:nvPicPr>
          <p:cNvPr id="2097204" name="Picture 2"/>
          <p:cNvPicPr>
            <a:picLocks noChangeAspect="1" noChangeArrowheads="1"/>
          </p:cNvPicPr>
          <p:nvPr/>
        </p:nvPicPr>
        <p:blipFill>
          <a:blip r:embed="rId2" cstate="print"/>
          <a:srcRect/>
          <a:stretch>
            <a:fillRect/>
          </a:stretch>
        </p:blipFill>
        <p:spPr bwMode="auto">
          <a:xfrm>
            <a:off x="890337" y="3"/>
            <a:ext cx="9721516" cy="6597457"/>
          </a:xfrm>
          <a:prstGeom prst="rect">
            <a:avLst/>
          </a:prstGeom>
          <a:noFill/>
          <a:ln w="9525">
            <a:noFill/>
            <a:miter lim="800000"/>
            <a:headEnd/>
            <a:tailEnd/>
          </a:ln>
          <a:effectLst/>
        </p:spPr>
      </p:pic>
    </p:spTree>
    <p:extLst>
      <p:ext uri="{BB962C8B-B14F-4D97-AF65-F5344CB8AC3E}">
        <p14:creationId xmlns:p14="http://schemas.microsoft.com/office/powerpoint/2010/main" val="3544399481"/>
      </p:ext>
    </p:extLst>
  </p:cSld>
  <p:clrMapOvr>
    <a:masterClrMapping/>
  </p:clrMapOvr>
  <p:transition spd="slow"/>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01" name="Content Placeholder 2"/>
          <p:cNvSpPr>
            <a:spLocks noGrp="1"/>
          </p:cNvSpPr>
          <p:nvPr>
            <p:ph idx="4294967295"/>
          </p:nvPr>
        </p:nvSpPr>
        <p:spPr>
          <a:xfrm>
            <a:off x="0" y="873125"/>
            <a:ext cx="11907838" cy="5375275"/>
          </a:xfrm>
        </p:spPr>
        <p:txBody>
          <a:bodyPr>
            <a:normAutofit/>
          </a:bodyPr>
          <a:lstStyle/>
          <a:p>
            <a:r>
              <a:rPr lang="en-US" sz="3600" dirty="0" err="1">
                <a:solidFill>
                  <a:schemeClr val="tx1"/>
                </a:solidFill>
                <a:latin typeface="+mn-lt"/>
              </a:rPr>
              <a:t>Cholecystitis</a:t>
            </a:r>
            <a:r>
              <a:rPr lang="en-US" sz="3600" dirty="0">
                <a:solidFill>
                  <a:schemeClr val="tx1"/>
                </a:solidFill>
                <a:latin typeface="+mn-lt"/>
              </a:rPr>
              <a:t> is the inflammation of the gallbladder, usually resulting from a gallbladder </a:t>
            </a:r>
            <a:r>
              <a:rPr lang="en-US" sz="3600" i="1" dirty="0">
                <a:solidFill>
                  <a:schemeClr val="tx1"/>
                </a:solidFill>
                <a:latin typeface="+mn-lt"/>
              </a:rPr>
              <a:t>stone blocking the cystic duct.</a:t>
            </a:r>
          </a:p>
          <a:p>
            <a:r>
              <a:rPr lang="en-US" sz="3600" dirty="0" smtClean="0"/>
              <a:t>L</a:t>
            </a:r>
            <a:r>
              <a:rPr lang="en-US" sz="3600" dirty="0" smtClean="0">
                <a:solidFill>
                  <a:schemeClr val="tx1"/>
                </a:solidFill>
                <a:latin typeface="+mn-lt"/>
              </a:rPr>
              <a:t>asts for </a:t>
            </a:r>
            <a:r>
              <a:rPr lang="en-US" sz="3600" dirty="0">
                <a:solidFill>
                  <a:schemeClr val="tx1"/>
                </a:solidFill>
                <a:latin typeface="+mn-lt"/>
              </a:rPr>
              <a:t>long time and characterized by repeated attacks of pain (biliary colic</a:t>
            </a:r>
            <a:r>
              <a:rPr lang="en-US" sz="3600" dirty="0" smtClean="0">
                <a:solidFill>
                  <a:schemeClr val="tx1"/>
                </a:solidFill>
                <a:latin typeface="+mn-lt"/>
              </a:rPr>
              <a:t>).</a:t>
            </a:r>
          </a:p>
          <a:p>
            <a:r>
              <a:rPr lang="en-US" sz="3600" dirty="0">
                <a:solidFill>
                  <a:schemeClr val="tx1"/>
                </a:solidFill>
                <a:latin typeface="+mn-lt"/>
              </a:rPr>
              <a:t>It may become thick walled, scarred and small. The gallbladder usually contains sludge (a microscopic particles or materials similar to gallstones)</a:t>
            </a:r>
          </a:p>
          <a:p>
            <a:pPr>
              <a:buFont typeface="Wingdings" pitchFamily="2" charset="2"/>
              <a:buChar char="v"/>
            </a:pPr>
            <a:r>
              <a:rPr lang="en-US" sz="3600" dirty="0" smtClean="0"/>
              <a:t>These</a:t>
            </a:r>
            <a:r>
              <a:rPr lang="en-US" sz="3600" dirty="0" smtClean="0">
                <a:solidFill>
                  <a:schemeClr val="tx1"/>
                </a:solidFill>
                <a:latin typeface="+mn-lt"/>
              </a:rPr>
              <a:t> </a:t>
            </a:r>
            <a:r>
              <a:rPr lang="en-US" sz="3600" dirty="0">
                <a:solidFill>
                  <a:schemeClr val="tx1"/>
                </a:solidFill>
                <a:latin typeface="+mn-lt"/>
              </a:rPr>
              <a:t>block its opening into the cystic duct or reside in cystic duct itself.</a:t>
            </a:r>
          </a:p>
          <a:p>
            <a:endParaRPr lang="en-US" sz="2800" dirty="0">
              <a:solidFill>
                <a:schemeClr val="tx1"/>
              </a:solidFill>
              <a:latin typeface="+mn-lt"/>
            </a:endParaRPr>
          </a:p>
          <a:p>
            <a:endParaRPr lang="en-US" sz="2800" dirty="0">
              <a:solidFill>
                <a:schemeClr val="tx1"/>
              </a:solidFill>
              <a:latin typeface="+mn-lt"/>
            </a:endParaRPr>
          </a:p>
          <a:p>
            <a:endParaRPr lang="en-US" sz="2800" dirty="0">
              <a:solidFill>
                <a:schemeClr val="tx1"/>
              </a:solidFill>
              <a:latin typeface="+mn-lt"/>
            </a:endParaRPr>
          </a:p>
          <a:p>
            <a:endParaRPr lang="en-US" dirty="0">
              <a:solidFill>
                <a:schemeClr val="tx1"/>
              </a:solidFill>
            </a:endParaRPr>
          </a:p>
        </p:txBody>
      </p:sp>
    </p:spTree>
    <p:extLst>
      <p:ext uri="{BB962C8B-B14F-4D97-AF65-F5344CB8AC3E}">
        <p14:creationId xmlns:p14="http://schemas.microsoft.com/office/powerpoint/2010/main" val="17564692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205" name="Picture 1" descr="Image result for inflamed gallbladder images"/>
          <p:cNvPicPr>
            <a:picLocks/>
          </p:cNvPicPr>
          <p:nvPr/>
        </p:nvPicPr>
        <p:blipFill>
          <a:blip r:embed="rId2" cstate="print"/>
          <a:srcRect/>
          <a:stretch>
            <a:fillRect/>
          </a:stretch>
        </p:blipFill>
        <p:spPr bwMode="auto">
          <a:xfrm>
            <a:off x="2069434" y="0"/>
            <a:ext cx="7964905" cy="6858000"/>
          </a:xfrm>
          <a:prstGeom prst="rect">
            <a:avLst/>
          </a:prstGeom>
          <a:noFill/>
          <a:ln w="9525">
            <a:noFill/>
            <a:miter lim="800000"/>
            <a:headEnd/>
            <a:tailEnd/>
          </a:ln>
        </p:spPr>
      </p:pic>
    </p:spTree>
    <p:extLst>
      <p:ext uri="{BB962C8B-B14F-4D97-AF65-F5344CB8AC3E}">
        <p14:creationId xmlns:p14="http://schemas.microsoft.com/office/powerpoint/2010/main" val="247823866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206" name="Picture 2"/>
          <p:cNvPicPr>
            <a:picLocks noChangeAspect="1" noChangeArrowheads="1"/>
          </p:cNvPicPr>
          <p:nvPr/>
        </p:nvPicPr>
        <p:blipFill>
          <a:blip r:embed="rId2" cstate="print"/>
          <a:srcRect/>
          <a:stretch>
            <a:fillRect/>
          </a:stretch>
        </p:blipFill>
        <p:spPr bwMode="auto">
          <a:xfrm>
            <a:off x="601581" y="0"/>
            <a:ext cx="8686800" cy="4860758"/>
          </a:xfrm>
          <a:prstGeom prst="rect">
            <a:avLst/>
          </a:prstGeom>
          <a:noFill/>
          <a:ln w="9525">
            <a:noFill/>
            <a:miter lim="800000"/>
            <a:headEnd/>
            <a:tailEnd/>
          </a:ln>
          <a:effectLst/>
        </p:spPr>
      </p:pic>
      <p:sp>
        <p:nvSpPr>
          <p:cNvPr id="1049102" name="TextBox 4"/>
          <p:cNvSpPr txBox="1"/>
          <p:nvPr/>
        </p:nvSpPr>
        <p:spPr>
          <a:xfrm>
            <a:off x="256376" y="4930914"/>
            <a:ext cx="11767965" cy="1077218"/>
          </a:xfrm>
          <a:prstGeom prst="rect">
            <a:avLst/>
          </a:prstGeom>
          <a:noFill/>
        </p:spPr>
        <p:txBody>
          <a:bodyPr wrap="none" rtlCol="0">
            <a:spAutoFit/>
          </a:bodyPr>
          <a:lstStyle/>
          <a:p>
            <a:pPr algn="ctr"/>
            <a:r>
              <a:rPr lang="en-US" sz="3200" b="1" dirty="0">
                <a:solidFill>
                  <a:prstClr val="white"/>
                </a:solidFill>
              </a:rPr>
              <a:t>Notice thickness of </a:t>
            </a:r>
            <a:r>
              <a:rPr lang="en-US" sz="3200" b="1" dirty="0" smtClean="0">
                <a:solidFill>
                  <a:prstClr val="white"/>
                </a:solidFill>
              </a:rPr>
              <a:t>gall bladder </a:t>
            </a:r>
            <a:r>
              <a:rPr lang="en-US" sz="3200" b="1" dirty="0">
                <a:solidFill>
                  <a:prstClr val="white"/>
                </a:solidFill>
              </a:rPr>
              <a:t>wall, abundant </a:t>
            </a:r>
            <a:r>
              <a:rPr lang="en-US" sz="3200" b="1" dirty="0" err="1">
                <a:solidFill>
                  <a:prstClr val="white"/>
                </a:solidFill>
              </a:rPr>
              <a:t>polyhedric</a:t>
            </a:r>
            <a:r>
              <a:rPr lang="en-US" sz="3200" b="1" dirty="0">
                <a:solidFill>
                  <a:prstClr val="white"/>
                </a:solidFill>
              </a:rPr>
              <a:t> stones </a:t>
            </a:r>
          </a:p>
          <a:p>
            <a:pPr algn="ctr"/>
            <a:r>
              <a:rPr lang="en-US" sz="3200" b="1" dirty="0">
                <a:solidFill>
                  <a:prstClr val="white"/>
                </a:solidFill>
              </a:rPr>
              <a:t>and small papillary tumor in the cystic duct.</a:t>
            </a:r>
            <a:endParaRPr lang="en-US" sz="3200" dirty="0">
              <a:solidFill>
                <a:prstClr val="white"/>
              </a:solidFill>
            </a:endParaRPr>
          </a:p>
        </p:txBody>
      </p:sp>
    </p:spTree>
    <p:extLst>
      <p:ext uri="{BB962C8B-B14F-4D97-AF65-F5344CB8AC3E}">
        <p14:creationId xmlns:p14="http://schemas.microsoft.com/office/powerpoint/2010/main" val="1769337141"/>
      </p:ext>
    </p:extLst>
  </p:cSld>
  <p:clrMapOvr>
    <a:masterClrMapping/>
  </p:clrMapOvr>
  <p:transition spd="slow"/>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3" name="Title 1"/>
          <p:cNvSpPr>
            <a:spLocks noGrp="1"/>
          </p:cNvSpPr>
          <p:nvPr>
            <p:ph type="title"/>
          </p:nvPr>
        </p:nvSpPr>
        <p:spPr>
          <a:xfrm>
            <a:off x="685799" y="365760"/>
            <a:ext cx="8718926" cy="1034770"/>
          </a:xfrm>
        </p:spPr>
        <p:txBody>
          <a:bodyPr>
            <a:normAutofit fontScale="90000"/>
          </a:bodyPr>
          <a:lstStyle/>
          <a:p>
            <a:r>
              <a:rPr lang="en-US" sz="4400" u="sng" dirty="0" smtClean="0">
                <a:solidFill>
                  <a:schemeClr val="accent1"/>
                </a:solidFill>
                <a:latin typeface="Cambria" pitchFamily="18" charset="0"/>
              </a:rPr>
              <a:t>Pathophysiology</a:t>
            </a:r>
            <a:r>
              <a:rPr lang="en-US" sz="3200" u="sng" dirty="0" smtClean="0">
                <a:solidFill>
                  <a:schemeClr val="tx1"/>
                </a:solidFill>
                <a:latin typeface="Cambria" pitchFamily="18" charset="0"/>
              </a:rPr>
              <a:t/>
            </a:r>
            <a:br>
              <a:rPr lang="en-US" sz="3200" u="sng" dirty="0" smtClean="0">
                <a:solidFill>
                  <a:schemeClr val="tx1"/>
                </a:solidFill>
                <a:latin typeface="Cambria" pitchFamily="18" charset="0"/>
              </a:rPr>
            </a:br>
            <a:endParaRPr lang="en-US" sz="3200" u="sng" dirty="0">
              <a:solidFill>
                <a:schemeClr val="tx1"/>
              </a:solidFill>
              <a:latin typeface="Cambria" pitchFamily="18" charset="0"/>
            </a:endParaRPr>
          </a:p>
        </p:txBody>
      </p:sp>
      <p:sp>
        <p:nvSpPr>
          <p:cNvPr id="1049104" name="Content Placeholder 2"/>
          <p:cNvSpPr>
            <a:spLocks noGrp="1"/>
          </p:cNvSpPr>
          <p:nvPr>
            <p:ph idx="1"/>
          </p:nvPr>
        </p:nvSpPr>
        <p:spPr>
          <a:xfrm>
            <a:off x="458183" y="1034616"/>
            <a:ext cx="11262763" cy="4195481"/>
          </a:xfrm>
        </p:spPr>
        <p:txBody>
          <a:bodyPr>
            <a:normAutofit/>
          </a:bodyPr>
          <a:lstStyle/>
          <a:p>
            <a:r>
              <a:rPr lang="en-US" sz="4400" dirty="0" smtClean="0">
                <a:solidFill>
                  <a:schemeClr val="tx1"/>
                </a:solidFill>
                <a:latin typeface="Cambria" pitchFamily="18" charset="0"/>
              </a:rPr>
              <a:t>Obstruction of the bile flow, more water absorption causing increased concentration of  the bile and irritation of gall bladder </a:t>
            </a:r>
          </a:p>
          <a:p>
            <a:r>
              <a:rPr lang="en-US" sz="4400" dirty="0" smtClean="0">
                <a:solidFill>
                  <a:schemeClr val="tx1"/>
                </a:solidFill>
                <a:latin typeface="Cambria" pitchFamily="18" charset="0"/>
              </a:rPr>
              <a:t>Bacteria and irritants are trapped thus further inflammation</a:t>
            </a:r>
            <a:endParaRPr lang="en-US" sz="4400" dirty="0">
              <a:solidFill>
                <a:schemeClr val="tx1"/>
              </a:solidFill>
              <a:latin typeface="Cambria" pitchFamily="18" charset="0"/>
            </a:endParaRPr>
          </a:p>
        </p:txBody>
      </p:sp>
    </p:spTree>
    <p:extLst>
      <p:ext uri="{BB962C8B-B14F-4D97-AF65-F5344CB8AC3E}">
        <p14:creationId xmlns:p14="http://schemas.microsoft.com/office/powerpoint/2010/main" val="3078398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7030A0"/>
                </a:solidFill>
              </a:rPr>
              <a:t>Surgical Management</a:t>
            </a:r>
            <a:endParaRPr lang="en-US" b="1" u="sng" dirty="0">
              <a:solidFill>
                <a:srgbClr val="7030A0"/>
              </a:solidFill>
            </a:endParaRPr>
          </a:p>
        </p:txBody>
      </p:sp>
      <p:sp>
        <p:nvSpPr>
          <p:cNvPr id="3" name="Content Placeholder 2"/>
          <p:cNvSpPr>
            <a:spLocks noGrp="1"/>
          </p:cNvSpPr>
          <p:nvPr>
            <p:ph idx="1"/>
          </p:nvPr>
        </p:nvSpPr>
        <p:spPr/>
        <p:txBody>
          <a:bodyPr/>
          <a:lstStyle/>
          <a:p>
            <a:r>
              <a:rPr lang="en-US" dirty="0" smtClean="0"/>
              <a:t>Remove the infected material or the cause</a:t>
            </a:r>
          </a:p>
          <a:p>
            <a:r>
              <a:rPr lang="en-US" dirty="0" smtClean="0">
                <a:solidFill>
                  <a:srgbClr val="0070C0"/>
                </a:solidFill>
              </a:rPr>
              <a:t>Fecal diversion </a:t>
            </a:r>
            <a:r>
              <a:rPr lang="en-US" b="1" dirty="0" smtClean="0">
                <a:solidFill>
                  <a:srgbClr val="00B050"/>
                </a:solidFill>
              </a:rPr>
              <a:t>(changing the direction that is to be follow) </a:t>
            </a:r>
            <a:r>
              <a:rPr lang="en-US" dirty="0" smtClean="0"/>
              <a:t>if there is extensive sepsis</a:t>
            </a:r>
          </a:p>
          <a:p>
            <a:pPr marL="0" indent="0">
              <a:buNone/>
            </a:pPr>
            <a:r>
              <a:rPr lang="en-US" dirty="0" smtClean="0"/>
              <a:t>     Complications of surgery include:-</a:t>
            </a:r>
          </a:p>
          <a:p>
            <a:pPr>
              <a:buFont typeface="Wingdings" pitchFamily="2" charset="2"/>
              <a:buChar char="Ø"/>
            </a:pPr>
            <a:r>
              <a:rPr lang="en-US" dirty="0" smtClean="0">
                <a:solidFill>
                  <a:srgbClr val="00B050"/>
                </a:solidFill>
              </a:rPr>
              <a:t>wound evisceration </a:t>
            </a:r>
            <a:r>
              <a:rPr lang="en-US" dirty="0" smtClean="0">
                <a:solidFill>
                  <a:srgbClr val="00B0F0"/>
                </a:solidFill>
              </a:rPr>
              <a:t>(to remove the inner organs of a body) </a:t>
            </a:r>
            <a:r>
              <a:rPr lang="en-US" dirty="0" smtClean="0"/>
              <a:t>and abscess formation</a:t>
            </a:r>
            <a:endParaRPr lang="en-US" dirty="0"/>
          </a:p>
        </p:txBody>
      </p:sp>
    </p:spTree>
    <p:extLst>
      <p:ext uri="{BB962C8B-B14F-4D97-AF65-F5344CB8AC3E}">
        <p14:creationId xmlns:p14="http://schemas.microsoft.com/office/powerpoint/2010/main" val="393512459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05" name="Title 1"/>
          <p:cNvSpPr>
            <a:spLocks noGrp="1"/>
          </p:cNvSpPr>
          <p:nvPr>
            <p:ph type="title"/>
          </p:nvPr>
        </p:nvSpPr>
        <p:spPr>
          <a:xfrm>
            <a:off x="646114" y="161773"/>
            <a:ext cx="9404724" cy="898100"/>
          </a:xfrm>
        </p:spPr>
        <p:txBody>
          <a:bodyPr/>
          <a:lstStyle/>
          <a:p>
            <a:r>
              <a:rPr lang="en-US" sz="4800" dirty="0" smtClean="0">
                <a:solidFill>
                  <a:schemeClr val="accent1"/>
                </a:solidFill>
              </a:rPr>
              <a:t>Clinical features</a:t>
            </a:r>
            <a:endParaRPr lang="en-US" sz="4800" dirty="0">
              <a:solidFill>
                <a:schemeClr val="accent1"/>
              </a:solidFill>
            </a:endParaRPr>
          </a:p>
        </p:txBody>
      </p:sp>
      <p:sp>
        <p:nvSpPr>
          <p:cNvPr id="1049106" name="Content Placeholder 2"/>
          <p:cNvSpPr>
            <a:spLocks noGrp="1"/>
          </p:cNvSpPr>
          <p:nvPr>
            <p:ph idx="1"/>
          </p:nvPr>
        </p:nvSpPr>
        <p:spPr>
          <a:xfrm>
            <a:off x="0" y="872840"/>
            <a:ext cx="12192000" cy="5985163"/>
          </a:xfrm>
        </p:spPr>
        <p:txBody>
          <a:bodyPr>
            <a:noAutofit/>
          </a:bodyPr>
          <a:lstStyle/>
          <a:p>
            <a:r>
              <a:rPr lang="en-US" sz="3600" dirty="0" smtClean="0"/>
              <a:t>F</a:t>
            </a:r>
            <a:r>
              <a:rPr lang="en-US" sz="3600" dirty="0" smtClean="0">
                <a:solidFill>
                  <a:schemeClr val="tx1"/>
                </a:solidFill>
              </a:rPr>
              <a:t>ever</a:t>
            </a:r>
            <a:r>
              <a:rPr lang="en-US" sz="3600" dirty="0">
                <a:solidFill>
                  <a:schemeClr val="tx1"/>
                </a:solidFill>
              </a:rPr>
              <a:t>, tachycardia, and tenderness in the RUQ(</a:t>
            </a:r>
            <a:r>
              <a:rPr lang="en-US" sz="3600" i="1" dirty="0">
                <a:solidFill>
                  <a:schemeClr val="tx1"/>
                </a:solidFill>
              </a:rPr>
              <a:t>right upper quadrant)</a:t>
            </a:r>
            <a:r>
              <a:rPr lang="en-US" sz="3600" dirty="0">
                <a:solidFill>
                  <a:schemeClr val="tx1"/>
                </a:solidFill>
              </a:rPr>
              <a:t> or </a:t>
            </a:r>
            <a:r>
              <a:rPr lang="en-US" sz="3600" dirty="0" err="1">
                <a:solidFill>
                  <a:schemeClr val="tx1"/>
                </a:solidFill>
              </a:rPr>
              <a:t>epigastric</a:t>
            </a:r>
            <a:r>
              <a:rPr lang="en-US" sz="3600" dirty="0">
                <a:solidFill>
                  <a:schemeClr val="tx1"/>
                </a:solidFill>
              </a:rPr>
              <a:t> region, often with guarding or rebound. </a:t>
            </a:r>
          </a:p>
          <a:p>
            <a:r>
              <a:rPr lang="en-US" sz="3600" dirty="0">
                <a:solidFill>
                  <a:schemeClr val="tx1"/>
                </a:solidFill>
              </a:rPr>
              <a:t>The </a:t>
            </a:r>
            <a:r>
              <a:rPr lang="en-US" sz="3600" b="1" dirty="0">
                <a:solidFill>
                  <a:schemeClr val="tx1"/>
                </a:solidFill>
              </a:rPr>
              <a:t>Murphy </a:t>
            </a:r>
            <a:r>
              <a:rPr lang="en-US" sz="3600" b="1" dirty="0" smtClean="0">
                <a:solidFill>
                  <a:schemeClr val="tx1"/>
                </a:solidFill>
              </a:rPr>
              <a:t>sign</a:t>
            </a:r>
            <a:r>
              <a:rPr lang="en-US" sz="3600" dirty="0">
                <a:solidFill>
                  <a:schemeClr val="tx1"/>
                </a:solidFill>
              </a:rPr>
              <a:t> </a:t>
            </a:r>
            <a:r>
              <a:rPr lang="en-US" sz="3600" dirty="0" smtClean="0">
                <a:solidFill>
                  <a:schemeClr val="tx1"/>
                </a:solidFill>
              </a:rPr>
              <a:t>described </a:t>
            </a:r>
            <a:r>
              <a:rPr lang="en-US" sz="3600" dirty="0">
                <a:solidFill>
                  <a:schemeClr val="tx1"/>
                </a:solidFill>
              </a:rPr>
              <a:t>as tenderness and an inspiratory pause elicited during palpation of the RUQ. </a:t>
            </a:r>
            <a:endParaRPr lang="en-US" sz="3600" dirty="0" smtClean="0">
              <a:solidFill>
                <a:schemeClr val="tx1"/>
              </a:solidFill>
            </a:endParaRPr>
          </a:p>
          <a:p>
            <a:r>
              <a:rPr lang="en-US" sz="3600" dirty="0" smtClean="0">
                <a:solidFill>
                  <a:schemeClr val="tx1"/>
                </a:solidFill>
              </a:rPr>
              <a:t>A </a:t>
            </a:r>
            <a:r>
              <a:rPr lang="en-US" sz="3600" dirty="0">
                <a:solidFill>
                  <a:schemeClr val="tx1"/>
                </a:solidFill>
              </a:rPr>
              <a:t>palpable gallbladder or fullness of the RUQ </a:t>
            </a:r>
            <a:r>
              <a:rPr lang="en-US" sz="3600" b="1" dirty="0" smtClean="0">
                <a:solidFill>
                  <a:schemeClr val="tx1"/>
                </a:solidFill>
              </a:rPr>
              <a:t>.</a:t>
            </a:r>
          </a:p>
          <a:p>
            <a:r>
              <a:rPr lang="en-US" sz="3600" dirty="0" smtClean="0">
                <a:solidFill>
                  <a:schemeClr val="tx1"/>
                </a:solidFill>
              </a:rPr>
              <a:t> </a:t>
            </a:r>
            <a:r>
              <a:rPr lang="en-US" sz="3600" dirty="0">
                <a:solidFill>
                  <a:schemeClr val="tx1"/>
                </a:solidFill>
              </a:rPr>
              <a:t>Jaundice may be noted in approximately 15% of patients. </a:t>
            </a:r>
            <a:endParaRPr lang="en-US" sz="3600" dirty="0" smtClean="0">
              <a:solidFill>
                <a:schemeClr val="tx1"/>
              </a:solidFill>
            </a:endParaRPr>
          </a:p>
          <a:p>
            <a:r>
              <a:rPr lang="en-US" sz="3600" dirty="0" smtClean="0">
                <a:solidFill>
                  <a:schemeClr val="tx1"/>
                </a:solidFill>
              </a:rPr>
              <a:t>Patients </a:t>
            </a:r>
            <a:r>
              <a:rPr lang="en-US" sz="3600" dirty="0">
                <a:solidFill>
                  <a:schemeClr val="tx1"/>
                </a:solidFill>
              </a:rPr>
              <a:t>with chronic </a:t>
            </a:r>
            <a:r>
              <a:rPr lang="en-US" sz="3600" dirty="0" err="1">
                <a:solidFill>
                  <a:schemeClr val="tx1"/>
                </a:solidFill>
              </a:rPr>
              <a:t>cholecystitis</a:t>
            </a:r>
            <a:r>
              <a:rPr lang="en-US" sz="3600" dirty="0">
                <a:solidFill>
                  <a:schemeClr val="tx1"/>
                </a:solidFill>
              </a:rPr>
              <a:t> </a:t>
            </a:r>
            <a:r>
              <a:rPr lang="en-US" sz="3600" dirty="0" smtClean="0">
                <a:solidFill>
                  <a:schemeClr val="tx1"/>
                </a:solidFill>
              </a:rPr>
              <a:t>frequently </a:t>
            </a:r>
            <a:r>
              <a:rPr lang="en-US" sz="3600" dirty="0">
                <a:solidFill>
                  <a:schemeClr val="tx1"/>
                </a:solidFill>
              </a:rPr>
              <a:t>have a palpable RUQ mass secondary to fibrosis involving the gallbladder. </a:t>
            </a:r>
          </a:p>
          <a:p>
            <a:endParaRPr lang="en-US" sz="3600" dirty="0">
              <a:solidFill>
                <a:schemeClr val="tx1"/>
              </a:solidFill>
            </a:endParaRPr>
          </a:p>
          <a:p>
            <a:endParaRPr lang="en-US" sz="3600" dirty="0">
              <a:solidFill>
                <a:schemeClr val="tx1"/>
              </a:solidFill>
            </a:endParaRPr>
          </a:p>
          <a:p>
            <a:pPr algn="r"/>
            <a:endParaRPr lang="en-US" sz="3600" dirty="0">
              <a:solidFill>
                <a:schemeClr val="tx1"/>
              </a:solidFill>
            </a:endParaRPr>
          </a:p>
          <a:p>
            <a:endParaRPr lang="en-US" sz="3600" dirty="0">
              <a:solidFill>
                <a:schemeClr val="tx1"/>
              </a:solidFill>
            </a:endParaRPr>
          </a:p>
        </p:txBody>
      </p:sp>
    </p:spTree>
    <p:extLst>
      <p:ext uri="{BB962C8B-B14F-4D97-AF65-F5344CB8AC3E}">
        <p14:creationId xmlns:p14="http://schemas.microsoft.com/office/powerpoint/2010/main" val="317696456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07" name="Content Placeholder 1"/>
          <p:cNvSpPr>
            <a:spLocks noGrp="1"/>
          </p:cNvSpPr>
          <p:nvPr>
            <p:ph idx="4294967295"/>
          </p:nvPr>
        </p:nvSpPr>
        <p:spPr>
          <a:xfrm>
            <a:off x="0" y="1143000"/>
            <a:ext cx="11907838" cy="5132388"/>
          </a:xfrm>
        </p:spPr>
        <p:txBody>
          <a:bodyPr>
            <a:noAutofit/>
          </a:bodyPr>
          <a:lstStyle/>
          <a:p>
            <a:pPr>
              <a:buFont typeface="Wingdings" pitchFamily="2" charset="2"/>
              <a:buChar char="Ø"/>
            </a:pPr>
            <a:r>
              <a:rPr lang="en-US" sz="4400" dirty="0" smtClean="0">
                <a:solidFill>
                  <a:schemeClr val="tx1"/>
                </a:solidFill>
              </a:rPr>
              <a:t>Pain : sharp, cramping, steady</a:t>
            </a:r>
          </a:p>
          <a:p>
            <a:pPr>
              <a:buFont typeface="Wingdings" pitchFamily="2" charset="2"/>
              <a:buChar char="Ø"/>
            </a:pPr>
            <a:r>
              <a:rPr lang="en-US" sz="4400" dirty="0" smtClean="0">
                <a:solidFill>
                  <a:schemeClr val="tx1"/>
                </a:solidFill>
              </a:rPr>
              <a:t>Spread to the back or below the right shoulder blade</a:t>
            </a:r>
          </a:p>
          <a:p>
            <a:pPr>
              <a:buFont typeface="Wingdings" pitchFamily="2" charset="2"/>
              <a:buChar char="Ø"/>
            </a:pPr>
            <a:r>
              <a:rPr lang="en-US" sz="4400" dirty="0" smtClean="0">
                <a:solidFill>
                  <a:schemeClr val="tx1"/>
                </a:solidFill>
              </a:rPr>
              <a:t>Other symptoms : clay-colored stools, fever, nausea or vomiting, yellowing of skin(jaundice)</a:t>
            </a:r>
            <a:endParaRPr lang="en-US" sz="4400" dirty="0">
              <a:solidFill>
                <a:schemeClr val="tx1"/>
              </a:solidFill>
            </a:endParaRPr>
          </a:p>
        </p:txBody>
      </p:sp>
    </p:spTree>
    <p:extLst>
      <p:ext uri="{BB962C8B-B14F-4D97-AF65-F5344CB8AC3E}">
        <p14:creationId xmlns:p14="http://schemas.microsoft.com/office/powerpoint/2010/main" val="910292926"/>
      </p:ext>
    </p:extLst>
  </p:cSld>
  <p:clrMapOvr>
    <a:masterClrMapping/>
  </p:clrMapOvr>
  <p:transition spd="slow"/>
</p:sld>
</file>

<file path=ppt/slides/slide2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08" name="Title 2"/>
          <p:cNvSpPr>
            <a:spLocks noGrp="1"/>
          </p:cNvSpPr>
          <p:nvPr>
            <p:ph type="title"/>
          </p:nvPr>
        </p:nvSpPr>
        <p:spPr/>
        <p:txBody>
          <a:bodyPr/>
          <a:lstStyle/>
          <a:p>
            <a:r>
              <a:rPr lang="en-US" dirty="0" smtClean="0">
                <a:solidFill>
                  <a:schemeClr val="accent1"/>
                </a:solidFill>
              </a:rPr>
              <a:t>Diagnostic</a:t>
            </a:r>
            <a:r>
              <a:rPr lang="en-US" dirty="0" smtClean="0">
                <a:solidFill>
                  <a:schemeClr val="tx1"/>
                </a:solidFill>
              </a:rPr>
              <a:t> </a:t>
            </a:r>
            <a:endParaRPr lang="en-US" dirty="0">
              <a:solidFill>
                <a:schemeClr val="tx1"/>
              </a:solidFill>
            </a:endParaRPr>
          </a:p>
        </p:txBody>
      </p:sp>
      <p:sp>
        <p:nvSpPr>
          <p:cNvPr id="1049109" name="Content Placeholder 1"/>
          <p:cNvSpPr>
            <a:spLocks noGrp="1"/>
          </p:cNvSpPr>
          <p:nvPr>
            <p:ph idx="1"/>
          </p:nvPr>
        </p:nvSpPr>
        <p:spPr>
          <a:xfrm>
            <a:off x="0" y="1226128"/>
            <a:ext cx="12192000" cy="5022272"/>
          </a:xfrm>
        </p:spPr>
        <p:txBody>
          <a:bodyPr>
            <a:normAutofit/>
          </a:bodyPr>
          <a:lstStyle/>
          <a:p>
            <a:r>
              <a:rPr lang="en-US" sz="4000" dirty="0" smtClean="0">
                <a:solidFill>
                  <a:schemeClr val="tx1"/>
                </a:solidFill>
              </a:rPr>
              <a:t>P/examination.</a:t>
            </a:r>
          </a:p>
          <a:p>
            <a:r>
              <a:rPr lang="en-US" sz="4000" b="1" dirty="0" err="1" smtClean="0">
                <a:solidFill>
                  <a:schemeClr val="tx1"/>
                </a:solidFill>
              </a:rPr>
              <a:t>Ultrasonography</a:t>
            </a:r>
            <a:r>
              <a:rPr lang="en-US" sz="4000" dirty="0" smtClean="0">
                <a:solidFill>
                  <a:schemeClr val="tx1"/>
                </a:solidFill>
              </a:rPr>
              <a:t> is the best way to detect gallstones in the gallbladder or the thickening of its wall. </a:t>
            </a:r>
          </a:p>
          <a:p>
            <a:endParaRPr lang="en-US" sz="4000" dirty="0" smtClean="0">
              <a:solidFill>
                <a:schemeClr val="tx1"/>
              </a:solidFill>
            </a:endParaRPr>
          </a:p>
        </p:txBody>
      </p:sp>
    </p:spTree>
    <p:extLst>
      <p:ext uri="{BB962C8B-B14F-4D97-AF65-F5344CB8AC3E}">
        <p14:creationId xmlns:p14="http://schemas.microsoft.com/office/powerpoint/2010/main" val="662869552"/>
      </p:ext>
    </p:extLst>
  </p:cSld>
  <p:clrMapOvr>
    <a:masterClrMapping/>
  </p:clrMapOvr>
  <p:transition spd="slow"/>
</p:sld>
</file>

<file path=ppt/slides/slide2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10" name="Content Placeholder 1"/>
          <p:cNvSpPr>
            <a:spLocks noGrp="1"/>
          </p:cNvSpPr>
          <p:nvPr>
            <p:ph idx="1"/>
          </p:nvPr>
        </p:nvSpPr>
        <p:spPr>
          <a:xfrm>
            <a:off x="2" y="1155034"/>
            <a:ext cx="12011892" cy="5141863"/>
          </a:xfrm>
        </p:spPr>
        <p:txBody>
          <a:bodyPr>
            <a:noAutofit/>
          </a:bodyPr>
          <a:lstStyle/>
          <a:p>
            <a:r>
              <a:rPr lang="en-US" sz="4000" dirty="0" smtClean="0">
                <a:solidFill>
                  <a:schemeClr val="tx1"/>
                </a:solidFill>
              </a:rPr>
              <a:t>If possible, the patient should not eat for 6 or more hours before the test, which takes only about 15 minutes. During the procedure, the doctor can check the liver, bile ducts, and pancreas, and quickly scan the gallbladder wall for thickening (characteristic of </a:t>
            </a:r>
            <a:r>
              <a:rPr lang="en-US" sz="4000" dirty="0" err="1" smtClean="0">
                <a:solidFill>
                  <a:schemeClr val="tx1"/>
                </a:solidFill>
              </a:rPr>
              <a:t>cholecystitis</a:t>
            </a:r>
            <a:r>
              <a:rPr lang="en-US" sz="3600" dirty="0" smtClean="0">
                <a:solidFill>
                  <a:schemeClr val="tx1"/>
                </a:solidFill>
              </a:rPr>
              <a:t>.</a:t>
            </a:r>
            <a:endParaRPr lang="en-US" sz="3600" dirty="0">
              <a:solidFill>
                <a:schemeClr val="tx1"/>
              </a:solidFill>
            </a:endParaRPr>
          </a:p>
        </p:txBody>
      </p:sp>
    </p:spTree>
    <p:extLst>
      <p:ext uri="{BB962C8B-B14F-4D97-AF65-F5344CB8AC3E}">
        <p14:creationId xmlns:p14="http://schemas.microsoft.com/office/powerpoint/2010/main" val="1498249577"/>
      </p:ext>
    </p:extLst>
  </p:cSld>
  <p:clrMapOvr>
    <a:masterClrMapping/>
  </p:clrMapOvr>
  <p:transition spd="slow"/>
</p:sld>
</file>

<file path=ppt/slides/slide2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11" name="Title 2"/>
          <p:cNvSpPr>
            <a:spLocks noGrp="1"/>
          </p:cNvSpPr>
          <p:nvPr>
            <p:ph type="title"/>
          </p:nvPr>
        </p:nvSpPr>
        <p:spPr/>
        <p:txBody>
          <a:bodyPr/>
          <a:lstStyle/>
          <a:p>
            <a:r>
              <a:rPr lang="en-US" dirty="0" smtClean="0">
                <a:solidFill>
                  <a:schemeClr val="tx1"/>
                </a:solidFill>
              </a:rPr>
              <a:t>…continue</a:t>
            </a:r>
            <a:endParaRPr lang="en-US" dirty="0">
              <a:solidFill>
                <a:schemeClr val="tx1"/>
              </a:solidFill>
            </a:endParaRPr>
          </a:p>
        </p:txBody>
      </p:sp>
      <p:sp>
        <p:nvSpPr>
          <p:cNvPr id="1049112" name="Content Placeholder 1"/>
          <p:cNvSpPr>
            <a:spLocks noGrp="1"/>
          </p:cNvSpPr>
          <p:nvPr>
            <p:ph idx="1"/>
          </p:nvPr>
        </p:nvSpPr>
        <p:spPr>
          <a:xfrm>
            <a:off x="4" y="1246910"/>
            <a:ext cx="12032674" cy="5001490"/>
          </a:xfrm>
        </p:spPr>
        <p:txBody>
          <a:bodyPr>
            <a:normAutofit/>
          </a:bodyPr>
          <a:lstStyle/>
          <a:p>
            <a:r>
              <a:rPr lang="en-US" sz="4000" dirty="0" smtClean="0">
                <a:solidFill>
                  <a:schemeClr val="tx1"/>
                </a:solidFill>
              </a:rPr>
              <a:t>Liver blood test are often normal unless the person has an obstructed bile duct. Other blood test can detect some complications such as high level of a pancreatic enzyme (lipase or amylase) in pancreatitis.</a:t>
            </a:r>
          </a:p>
          <a:p>
            <a:endParaRPr lang="en-US" sz="4000" dirty="0" smtClean="0">
              <a:solidFill>
                <a:schemeClr val="tx1"/>
              </a:solidFill>
            </a:endParaRPr>
          </a:p>
          <a:p>
            <a:r>
              <a:rPr lang="en-US" sz="4000" dirty="0" smtClean="0">
                <a:solidFill>
                  <a:schemeClr val="tx1"/>
                </a:solidFill>
              </a:rPr>
              <a:t>A high count of WBC suggest inflammation, an abscess, gangrene or a perforated gallbladder.</a:t>
            </a:r>
            <a:endParaRPr lang="en-US" sz="4000" dirty="0">
              <a:solidFill>
                <a:schemeClr val="tx1"/>
              </a:solidFill>
            </a:endParaRPr>
          </a:p>
        </p:txBody>
      </p:sp>
    </p:spTree>
    <p:extLst>
      <p:ext uri="{BB962C8B-B14F-4D97-AF65-F5344CB8AC3E}">
        <p14:creationId xmlns:p14="http://schemas.microsoft.com/office/powerpoint/2010/main" val="3928039401"/>
      </p:ext>
    </p:extLst>
  </p:cSld>
  <p:clrMapOvr>
    <a:masterClrMapping/>
  </p:clrMapOvr>
  <p:transition spd="slow"/>
</p:sld>
</file>

<file path=ppt/slides/slide2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13" name="Title 2"/>
          <p:cNvSpPr>
            <a:spLocks noGrp="1"/>
          </p:cNvSpPr>
          <p:nvPr>
            <p:ph type="title"/>
          </p:nvPr>
        </p:nvSpPr>
        <p:spPr/>
        <p:txBody>
          <a:bodyPr/>
          <a:lstStyle/>
          <a:p>
            <a:r>
              <a:rPr lang="en-US" dirty="0" smtClean="0">
                <a:solidFill>
                  <a:schemeClr val="accent1"/>
                </a:solidFill>
              </a:rPr>
              <a:t>management</a:t>
            </a:r>
            <a:endParaRPr lang="en-US" dirty="0">
              <a:solidFill>
                <a:schemeClr val="accent1"/>
              </a:solidFill>
            </a:endParaRPr>
          </a:p>
        </p:txBody>
      </p:sp>
      <p:sp>
        <p:nvSpPr>
          <p:cNvPr id="1049114" name="Content Placeholder 1"/>
          <p:cNvSpPr>
            <a:spLocks noGrp="1"/>
          </p:cNvSpPr>
          <p:nvPr>
            <p:ph idx="1"/>
          </p:nvPr>
        </p:nvSpPr>
        <p:spPr>
          <a:xfrm>
            <a:off x="0" y="1267692"/>
            <a:ext cx="12192000" cy="5299363"/>
          </a:xfrm>
        </p:spPr>
        <p:txBody>
          <a:bodyPr>
            <a:normAutofit fontScale="92500" lnSpcReduction="10000"/>
          </a:bodyPr>
          <a:lstStyle/>
          <a:p>
            <a:r>
              <a:rPr lang="en-US" sz="4000" dirty="0" smtClean="0">
                <a:solidFill>
                  <a:schemeClr val="tx1"/>
                </a:solidFill>
              </a:rPr>
              <a:t>Surgical – removal of the gallbladder (cholecystectomy) is usually done by using a flexible tube called a laparoscope.</a:t>
            </a:r>
          </a:p>
          <a:p>
            <a:r>
              <a:rPr lang="en-US" sz="4000" dirty="0">
                <a:solidFill>
                  <a:schemeClr val="tx1"/>
                </a:solidFill>
              </a:rPr>
              <a:t>This surgery uses a smaller surgical cuts, which results in a faster recovery. Patients are often sent home from the hospital on the same day as surgery or the next morning. Open cholecystectomy requires larger cut in the upper-right part of the abdomen</a:t>
            </a:r>
            <a:r>
              <a:rPr lang="en-US" sz="4000" dirty="0" smtClean="0">
                <a:solidFill>
                  <a:schemeClr val="tx1"/>
                </a:solidFill>
              </a:rPr>
              <a:t>.</a:t>
            </a:r>
            <a:endParaRPr lang="en-US" sz="4000" dirty="0">
              <a:solidFill>
                <a:schemeClr val="tx1"/>
              </a:solidFill>
            </a:endParaRPr>
          </a:p>
          <a:p>
            <a:r>
              <a:rPr lang="en-US" sz="4000" dirty="0">
                <a:solidFill>
                  <a:schemeClr val="tx1"/>
                </a:solidFill>
              </a:rPr>
              <a:t>Gall stones may also be dissolved with medication taken by mouth. But may take 2 years or longer to work.</a:t>
            </a:r>
          </a:p>
          <a:p>
            <a:endParaRPr lang="en-US" sz="4000" dirty="0">
              <a:solidFill>
                <a:schemeClr val="tx1"/>
              </a:solidFill>
            </a:endParaRPr>
          </a:p>
        </p:txBody>
      </p:sp>
    </p:spTree>
    <p:extLst>
      <p:ext uri="{BB962C8B-B14F-4D97-AF65-F5344CB8AC3E}">
        <p14:creationId xmlns:p14="http://schemas.microsoft.com/office/powerpoint/2010/main" val="1521805138"/>
      </p:ext>
    </p:extLst>
  </p:cSld>
  <p:clrMapOvr>
    <a:masterClrMapping/>
  </p:clrMapOvr>
  <p:transition spd="slow"/>
</p:sld>
</file>

<file path=ppt/slides/slide2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15" name="Title 2"/>
          <p:cNvSpPr>
            <a:spLocks noGrp="1"/>
          </p:cNvSpPr>
          <p:nvPr>
            <p:ph type="title"/>
          </p:nvPr>
        </p:nvSpPr>
        <p:spPr>
          <a:xfrm>
            <a:off x="562987" y="0"/>
            <a:ext cx="9404724" cy="1400530"/>
          </a:xfrm>
        </p:spPr>
        <p:txBody>
          <a:bodyPr/>
          <a:lstStyle/>
          <a:p>
            <a:r>
              <a:rPr lang="en-US" sz="5400" dirty="0" smtClean="0">
                <a:solidFill>
                  <a:schemeClr val="accent1"/>
                </a:solidFill>
              </a:rPr>
              <a:t>Complications</a:t>
            </a:r>
            <a:endParaRPr lang="en-US" dirty="0">
              <a:solidFill>
                <a:schemeClr val="accent1"/>
              </a:solidFill>
            </a:endParaRPr>
          </a:p>
        </p:txBody>
      </p:sp>
      <p:sp>
        <p:nvSpPr>
          <p:cNvPr id="1049116" name="Content Placeholder 1"/>
          <p:cNvSpPr>
            <a:spLocks noGrp="1"/>
          </p:cNvSpPr>
          <p:nvPr>
            <p:ph idx="1"/>
          </p:nvPr>
        </p:nvSpPr>
        <p:spPr>
          <a:xfrm>
            <a:off x="0" y="1267692"/>
            <a:ext cx="12192000" cy="5611090"/>
          </a:xfrm>
        </p:spPr>
        <p:txBody>
          <a:bodyPr>
            <a:noAutofit/>
          </a:bodyPr>
          <a:lstStyle/>
          <a:p>
            <a:r>
              <a:rPr lang="en-US" sz="4400" b="1" dirty="0" smtClean="0">
                <a:solidFill>
                  <a:schemeClr val="tx1"/>
                </a:solidFill>
              </a:rPr>
              <a:t>Pain after surgery </a:t>
            </a:r>
            <a:r>
              <a:rPr lang="en-US" sz="4400" dirty="0" smtClean="0">
                <a:solidFill>
                  <a:schemeClr val="tx1"/>
                </a:solidFill>
              </a:rPr>
              <a:t>: a few people have new or recurring episodes of pain that felt on gallbladder even thought the gallbladder and the stones have been removed. </a:t>
            </a:r>
          </a:p>
          <a:p>
            <a:r>
              <a:rPr lang="en-US" sz="4400" dirty="0" smtClean="0">
                <a:solidFill>
                  <a:schemeClr val="tx1"/>
                </a:solidFill>
              </a:rPr>
              <a:t>It may be the malfunction of the sphincter of </a:t>
            </a:r>
            <a:r>
              <a:rPr lang="en-US" sz="4400" dirty="0" err="1" smtClean="0">
                <a:solidFill>
                  <a:schemeClr val="tx1"/>
                </a:solidFill>
              </a:rPr>
              <a:t>Oddi</a:t>
            </a:r>
            <a:r>
              <a:rPr lang="en-US" sz="4400" dirty="0" smtClean="0">
                <a:solidFill>
                  <a:schemeClr val="tx1"/>
                </a:solidFill>
              </a:rPr>
              <a:t>, the muscle that control the released of bile and pancreatic secretion.</a:t>
            </a:r>
            <a:endParaRPr lang="en-US" sz="4400" dirty="0">
              <a:solidFill>
                <a:schemeClr val="tx1"/>
              </a:solidFill>
            </a:endParaRPr>
          </a:p>
        </p:txBody>
      </p:sp>
    </p:spTree>
    <p:extLst>
      <p:ext uri="{BB962C8B-B14F-4D97-AF65-F5344CB8AC3E}">
        <p14:creationId xmlns:p14="http://schemas.microsoft.com/office/powerpoint/2010/main" val="2527764094"/>
      </p:ext>
    </p:extLst>
  </p:cSld>
  <p:clrMapOvr>
    <a:masterClrMapping/>
  </p:clrMapOvr>
  <p:transition spd="slow"/>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17" name="Title 2"/>
          <p:cNvSpPr>
            <a:spLocks noGrp="1"/>
          </p:cNvSpPr>
          <p:nvPr>
            <p:ph type="title"/>
          </p:nvPr>
        </p:nvSpPr>
        <p:spPr>
          <a:xfrm>
            <a:off x="2" y="0"/>
            <a:ext cx="9404724" cy="1400530"/>
          </a:xfrm>
        </p:spPr>
        <p:txBody>
          <a:bodyPr>
            <a:normAutofit/>
          </a:bodyPr>
          <a:lstStyle/>
          <a:p>
            <a:r>
              <a:rPr lang="en-US" sz="4800" dirty="0" smtClean="0">
                <a:solidFill>
                  <a:schemeClr val="accent1"/>
                </a:solidFill>
              </a:rPr>
              <a:t>Other possible complication</a:t>
            </a:r>
            <a:endParaRPr lang="en-US" sz="4800" dirty="0">
              <a:solidFill>
                <a:schemeClr val="accent1"/>
              </a:solidFill>
            </a:endParaRPr>
          </a:p>
        </p:txBody>
      </p:sp>
      <p:sp>
        <p:nvSpPr>
          <p:cNvPr id="1049118" name="Content Placeholder 1"/>
          <p:cNvSpPr>
            <a:spLocks noGrp="1"/>
          </p:cNvSpPr>
          <p:nvPr>
            <p:ph idx="1"/>
          </p:nvPr>
        </p:nvSpPr>
        <p:spPr>
          <a:xfrm>
            <a:off x="0" y="1013834"/>
            <a:ext cx="12192000" cy="5844173"/>
          </a:xfrm>
        </p:spPr>
        <p:txBody>
          <a:bodyPr>
            <a:noAutofit/>
          </a:bodyPr>
          <a:lstStyle/>
          <a:p>
            <a:r>
              <a:rPr lang="en-US" sz="4000" dirty="0" smtClean="0">
                <a:solidFill>
                  <a:schemeClr val="tx1"/>
                </a:solidFill>
              </a:rPr>
              <a:t>Cancer of gallbladder (rarely)</a:t>
            </a:r>
          </a:p>
          <a:p>
            <a:r>
              <a:rPr lang="en-US" sz="4000" dirty="0" smtClean="0">
                <a:solidFill>
                  <a:schemeClr val="tx1"/>
                </a:solidFill>
              </a:rPr>
              <a:t>Jaundice</a:t>
            </a:r>
          </a:p>
          <a:p>
            <a:r>
              <a:rPr lang="en-US" sz="4000" dirty="0" smtClean="0">
                <a:solidFill>
                  <a:schemeClr val="tx1"/>
                </a:solidFill>
              </a:rPr>
              <a:t>Pancreatitis</a:t>
            </a:r>
          </a:p>
          <a:p>
            <a:r>
              <a:rPr lang="en-US" sz="4000" dirty="0" smtClean="0">
                <a:solidFill>
                  <a:schemeClr val="tx1"/>
                </a:solidFill>
              </a:rPr>
              <a:t>Worsening of the condition:</a:t>
            </a:r>
            <a:endParaRPr lang="en-US" sz="4000" b="1" dirty="0" smtClean="0">
              <a:solidFill>
                <a:schemeClr val="tx1"/>
              </a:solidFill>
            </a:endParaRPr>
          </a:p>
          <a:p>
            <a:pPr marL="0" indent="0">
              <a:buNone/>
            </a:pPr>
            <a:r>
              <a:rPr lang="en-US" sz="4000" dirty="0" err="1" smtClean="0">
                <a:solidFill>
                  <a:schemeClr val="tx1"/>
                </a:solidFill>
              </a:rPr>
              <a:t>NB;The</a:t>
            </a:r>
            <a:r>
              <a:rPr lang="en-US" sz="4000" dirty="0" smtClean="0">
                <a:solidFill>
                  <a:schemeClr val="tx1"/>
                </a:solidFill>
              </a:rPr>
              <a:t> pancreas and liver drain into the same duct into the gut. When the </a:t>
            </a:r>
            <a:r>
              <a:rPr lang="en-US" sz="4000" dirty="0" err="1" smtClean="0">
                <a:solidFill>
                  <a:schemeClr val="tx1"/>
                </a:solidFill>
              </a:rPr>
              <a:t>pancrease</a:t>
            </a:r>
            <a:r>
              <a:rPr lang="en-US" sz="4000" dirty="0" smtClean="0">
                <a:solidFill>
                  <a:schemeClr val="tx1"/>
                </a:solidFill>
              </a:rPr>
              <a:t> becomes inflamed and swollen the outflow from the liver does not drain into the gut. The bile salts do not get into the gut and stay in the body leading to jaundice.</a:t>
            </a:r>
          </a:p>
          <a:p>
            <a:endParaRPr lang="en-US" sz="4000" dirty="0">
              <a:solidFill>
                <a:schemeClr val="tx1"/>
              </a:solidFill>
            </a:endParaRPr>
          </a:p>
        </p:txBody>
      </p:sp>
    </p:spTree>
    <p:extLst>
      <p:ext uri="{BB962C8B-B14F-4D97-AF65-F5344CB8AC3E}">
        <p14:creationId xmlns:p14="http://schemas.microsoft.com/office/powerpoint/2010/main" val="2879205846"/>
      </p:ext>
    </p:extLst>
  </p:cSld>
  <p:clrMapOvr>
    <a:masterClrMapping/>
  </p:clrMapOvr>
  <p:transition spd="slow"/>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19" name="Title 2"/>
          <p:cNvSpPr>
            <a:spLocks noGrp="1"/>
          </p:cNvSpPr>
          <p:nvPr>
            <p:ph type="title"/>
          </p:nvPr>
        </p:nvSpPr>
        <p:spPr>
          <a:xfrm>
            <a:off x="426475" y="7"/>
            <a:ext cx="9404724" cy="794191"/>
          </a:xfrm>
        </p:spPr>
        <p:txBody>
          <a:bodyPr>
            <a:normAutofit fontScale="90000"/>
          </a:bodyPr>
          <a:lstStyle/>
          <a:p>
            <a:r>
              <a:rPr lang="en-US" sz="6000" dirty="0" smtClean="0">
                <a:solidFill>
                  <a:schemeClr val="accent1"/>
                </a:solidFill>
              </a:rPr>
              <a:t>Management</a:t>
            </a:r>
            <a:r>
              <a:rPr lang="en-US" dirty="0" smtClean="0">
                <a:solidFill>
                  <a:schemeClr val="tx1"/>
                </a:solidFill>
              </a:rPr>
              <a:t> </a:t>
            </a:r>
            <a:endParaRPr lang="en-US" dirty="0">
              <a:solidFill>
                <a:schemeClr val="tx1"/>
              </a:solidFill>
            </a:endParaRPr>
          </a:p>
        </p:txBody>
      </p:sp>
      <p:sp>
        <p:nvSpPr>
          <p:cNvPr id="1049120" name="Content Placeholder 1"/>
          <p:cNvSpPr>
            <a:spLocks noGrp="1"/>
          </p:cNvSpPr>
          <p:nvPr>
            <p:ph idx="1"/>
          </p:nvPr>
        </p:nvSpPr>
        <p:spPr>
          <a:xfrm>
            <a:off x="207827" y="1059874"/>
            <a:ext cx="11824855" cy="5188526"/>
          </a:xfrm>
        </p:spPr>
        <p:txBody>
          <a:bodyPr>
            <a:normAutofit/>
          </a:bodyPr>
          <a:lstStyle/>
          <a:p>
            <a:r>
              <a:rPr lang="en-US" sz="4800" dirty="0" smtClean="0">
                <a:solidFill>
                  <a:schemeClr val="tx1"/>
                </a:solidFill>
              </a:rPr>
              <a:t>The condition is not always preventable.</a:t>
            </a:r>
          </a:p>
          <a:p>
            <a:r>
              <a:rPr lang="en-US" sz="4800" dirty="0" smtClean="0">
                <a:solidFill>
                  <a:schemeClr val="tx1"/>
                </a:solidFill>
              </a:rPr>
              <a:t>Eating less fatty food may relieve symptoms who have not had their gallbladder removed.</a:t>
            </a:r>
            <a:endParaRPr lang="en-US" sz="4800" dirty="0">
              <a:solidFill>
                <a:schemeClr val="tx1"/>
              </a:solidFill>
            </a:endParaRPr>
          </a:p>
        </p:txBody>
      </p:sp>
    </p:spTree>
    <p:extLst>
      <p:ext uri="{BB962C8B-B14F-4D97-AF65-F5344CB8AC3E}">
        <p14:creationId xmlns:p14="http://schemas.microsoft.com/office/powerpoint/2010/main" val="4236237575"/>
      </p:ext>
    </p:extLst>
  </p:cSld>
  <p:clrMapOvr>
    <a:masterClrMapping/>
  </p:clrMapOvr>
  <p:transition spd="slow"/>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21" name="Title 1"/>
          <p:cNvSpPr>
            <a:spLocks noGrp="1"/>
          </p:cNvSpPr>
          <p:nvPr>
            <p:ph type="title"/>
          </p:nvPr>
        </p:nvSpPr>
        <p:spPr>
          <a:xfrm>
            <a:off x="529391" y="0"/>
            <a:ext cx="8875337" cy="914400"/>
          </a:xfrm>
        </p:spPr>
        <p:txBody>
          <a:bodyPr>
            <a:normAutofit fontScale="90000"/>
          </a:bodyPr>
          <a:lstStyle/>
          <a:p>
            <a:r>
              <a:rPr lang="en-US" sz="4900" u="sng" dirty="0" smtClean="0">
                <a:latin typeface="Cambria" pitchFamily="18" charset="0"/>
              </a:rPr>
              <a:t>CHOLELITHIASIS</a:t>
            </a:r>
            <a:r>
              <a:rPr lang="en-US" sz="3200" dirty="0" smtClean="0">
                <a:latin typeface="Cambria" pitchFamily="18" charset="0"/>
              </a:rPr>
              <a:t/>
            </a:r>
            <a:br>
              <a:rPr lang="en-US" sz="3200" dirty="0" smtClean="0">
                <a:latin typeface="Cambria" pitchFamily="18" charset="0"/>
              </a:rPr>
            </a:br>
            <a:endParaRPr lang="en-US" sz="3200" dirty="0">
              <a:latin typeface="Cambria" pitchFamily="18" charset="0"/>
            </a:endParaRPr>
          </a:p>
        </p:txBody>
      </p:sp>
      <p:sp>
        <p:nvSpPr>
          <p:cNvPr id="1049122" name="Content Placeholder 2"/>
          <p:cNvSpPr>
            <a:spLocks noGrp="1"/>
          </p:cNvSpPr>
          <p:nvPr>
            <p:ph idx="1"/>
          </p:nvPr>
        </p:nvSpPr>
        <p:spPr>
          <a:xfrm>
            <a:off x="770022" y="1371600"/>
            <a:ext cx="11137964" cy="5486400"/>
          </a:xfrm>
        </p:spPr>
        <p:txBody>
          <a:bodyPr>
            <a:normAutofit fontScale="92500" lnSpcReduction="20000"/>
          </a:bodyPr>
          <a:lstStyle/>
          <a:p>
            <a:pPr>
              <a:buNone/>
            </a:pPr>
            <a:r>
              <a:rPr lang="en-US" sz="4100" dirty="0" err="1" smtClean="0">
                <a:solidFill>
                  <a:schemeClr val="tx1"/>
                </a:solidFill>
                <a:latin typeface="Cambria" pitchFamily="18" charset="0"/>
              </a:rPr>
              <a:t>Dfn</a:t>
            </a:r>
            <a:r>
              <a:rPr lang="en-US" sz="4100" dirty="0" smtClean="0">
                <a:solidFill>
                  <a:schemeClr val="tx1"/>
                </a:solidFill>
                <a:latin typeface="Cambria" pitchFamily="18" charset="0"/>
              </a:rPr>
              <a:t>-collection or presence of stones in the gall bladder</a:t>
            </a:r>
          </a:p>
          <a:p>
            <a:pPr>
              <a:buNone/>
            </a:pPr>
            <a:r>
              <a:rPr lang="en-US" sz="4100" b="1" dirty="0" smtClean="0">
                <a:solidFill>
                  <a:schemeClr val="accent1"/>
                </a:solidFill>
                <a:latin typeface="Cambria" pitchFamily="18" charset="0"/>
              </a:rPr>
              <a:t>Causes</a:t>
            </a:r>
            <a:endParaRPr lang="en-US" sz="4100" dirty="0" smtClean="0">
              <a:solidFill>
                <a:schemeClr val="accent1"/>
              </a:solidFill>
              <a:latin typeface="Cambria" pitchFamily="18" charset="0"/>
            </a:endParaRPr>
          </a:p>
          <a:p>
            <a:r>
              <a:rPr lang="en-US" sz="4100" dirty="0" smtClean="0">
                <a:solidFill>
                  <a:schemeClr val="tx1"/>
                </a:solidFill>
                <a:latin typeface="Cambria" pitchFamily="18" charset="0"/>
              </a:rPr>
              <a:t>Altered solubility of the bile content</a:t>
            </a:r>
          </a:p>
          <a:p>
            <a:r>
              <a:rPr lang="en-US" sz="4100" dirty="0" smtClean="0">
                <a:solidFill>
                  <a:schemeClr val="tx1"/>
                </a:solidFill>
                <a:latin typeface="Cambria" pitchFamily="18" charset="0"/>
              </a:rPr>
              <a:t>High levels of blood and dietary cholesterol</a:t>
            </a:r>
          </a:p>
          <a:p>
            <a:r>
              <a:rPr lang="en-US" sz="4100" dirty="0" smtClean="0">
                <a:solidFill>
                  <a:schemeClr val="tx1"/>
                </a:solidFill>
                <a:latin typeface="Cambria" pitchFamily="18" charset="0"/>
              </a:rPr>
              <a:t>Dm</a:t>
            </a:r>
          </a:p>
          <a:p>
            <a:r>
              <a:rPr lang="en-US" sz="4100" dirty="0" smtClean="0">
                <a:solidFill>
                  <a:schemeClr val="tx1"/>
                </a:solidFill>
                <a:latin typeface="Cambria" pitchFamily="18" charset="0"/>
              </a:rPr>
              <a:t>Hemolytic diseases</a:t>
            </a:r>
          </a:p>
          <a:p>
            <a:r>
              <a:rPr lang="en-US" sz="4100" dirty="0" smtClean="0">
                <a:solidFill>
                  <a:schemeClr val="tx1"/>
                </a:solidFill>
                <a:latin typeface="Cambria" pitchFamily="18" charset="0"/>
              </a:rPr>
              <a:t>Female gender</a:t>
            </a:r>
          </a:p>
          <a:p>
            <a:r>
              <a:rPr lang="en-US" sz="4100" dirty="0" smtClean="0">
                <a:solidFill>
                  <a:schemeClr val="tx1"/>
                </a:solidFill>
                <a:latin typeface="Cambria" pitchFamily="18" charset="0"/>
              </a:rPr>
              <a:t>Obesity</a:t>
            </a:r>
          </a:p>
          <a:p>
            <a:endParaRPr lang="en-US" sz="3200" dirty="0">
              <a:solidFill>
                <a:schemeClr val="tx1"/>
              </a:solidFill>
              <a:latin typeface="Cambria" pitchFamily="18" charset="0"/>
            </a:endParaRPr>
          </a:p>
        </p:txBody>
      </p:sp>
    </p:spTree>
    <p:extLst>
      <p:ext uri="{BB962C8B-B14F-4D97-AF65-F5344CB8AC3E}">
        <p14:creationId xmlns:p14="http://schemas.microsoft.com/office/powerpoint/2010/main" val="1257690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81200" y="274638"/>
            <a:ext cx="8229600" cy="182562"/>
          </a:xfrm>
        </p:spPr>
        <p:txBody>
          <a:bodyPr>
            <a:normAutofit fontScale="90000"/>
          </a:bodyPr>
          <a:lstStyle/>
          <a:p>
            <a:endParaRPr lang="en-US" smtClean="0"/>
          </a:p>
        </p:txBody>
      </p:sp>
      <p:sp>
        <p:nvSpPr>
          <p:cNvPr id="43011" name="Content Placeholder 2"/>
          <p:cNvSpPr>
            <a:spLocks noGrp="1"/>
          </p:cNvSpPr>
          <p:nvPr>
            <p:ph idx="1"/>
          </p:nvPr>
        </p:nvSpPr>
        <p:spPr>
          <a:xfrm>
            <a:off x="1981200" y="533400"/>
            <a:ext cx="8229600" cy="6096000"/>
          </a:xfrm>
        </p:spPr>
        <p:txBody>
          <a:bodyPr/>
          <a:lstStyle/>
          <a:p>
            <a:pPr eaLnBrk="1" hangingPunct="1">
              <a:buFont typeface="Arial" panose="020B0604020202020204" pitchFamily="34" charset="0"/>
              <a:buNone/>
            </a:pPr>
            <a:r>
              <a:rPr lang="en-US" smtClean="0"/>
              <a:t>COMPLICATIONS – delay in treatment leads to:</a:t>
            </a:r>
          </a:p>
          <a:p>
            <a:pPr eaLnBrk="1" hangingPunct="1"/>
            <a:r>
              <a:rPr lang="en-US" smtClean="0"/>
              <a:t>  profound toxaemia and septicaemia</a:t>
            </a:r>
          </a:p>
          <a:p>
            <a:pPr eaLnBrk="1" hangingPunct="1"/>
            <a:r>
              <a:rPr lang="en-US" smtClean="0"/>
              <a:t>local abscess formation  - suspected  if a patient continues to remain unwell postoperatively with a swinging fever, high white cell count and continuing pain</a:t>
            </a:r>
          </a:p>
          <a:p>
            <a:pPr eaLnBrk="1" hangingPunct="1"/>
            <a:endParaRPr lang="en-US" smtClean="0"/>
          </a:p>
          <a:p>
            <a:endParaRPr lang="en-US" smtClean="0"/>
          </a:p>
        </p:txBody>
      </p:sp>
    </p:spTree>
    <p:extLst>
      <p:ext uri="{BB962C8B-B14F-4D97-AF65-F5344CB8AC3E}">
        <p14:creationId xmlns:p14="http://schemas.microsoft.com/office/powerpoint/2010/main" val="301569140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23" name="Title 1"/>
          <p:cNvSpPr>
            <a:spLocks noGrp="1"/>
          </p:cNvSpPr>
          <p:nvPr>
            <p:ph type="title"/>
          </p:nvPr>
        </p:nvSpPr>
        <p:spPr>
          <a:xfrm>
            <a:off x="251259" y="0"/>
            <a:ext cx="9404724" cy="1400530"/>
          </a:xfrm>
        </p:spPr>
        <p:txBody>
          <a:bodyPr>
            <a:normAutofit/>
          </a:bodyPr>
          <a:lstStyle/>
          <a:p>
            <a:r>
              <a:rPr lang="en-US" sz="4400" b="1" dirty="0" smtClean="0">
                <a:solidFill>
                  <a:schemeClr val="accent1"/>
                </a:solidFill>
                <a:latin typeface="Cambria" pitchFamily="18" charset="0"/>
              </a:rPr>
              <a:t>Clinical manifestations</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1049124" name="Content Placeholder 2"/>
          <p:cNvSpPr>
            <a:spLocks noGrp="1"/>
          </p:cNvSpPr>
          <p:nvPr>
            <p:ph idx="1"/>
          </p:nvPr>
        </p:nvSpPr>
        <p:spPr>
          <a:xfrm>
            <a:off x="1" y="700272"/>
            <a:ext cx="8946540" cy="4195481"/>
          </a:xfrm>
        </p:spPr>
        <p:txBody>
          <a:bodyPr>
            <a:noAutofit/>
          </a:bodyPr>
          <a:lstStyle/>
          <a:p>
            <a:r>
              <a:rPr lang="en-US" sz="3600" dirty="0" smtClean="0">
                <a:solidFill>
                  <a:schemeClr val="tx1"/>
                </a:solidFill>
                <a:latin typeface="Cambria" pitchFamily="18" charset="0"/>
              </a:rPr>
              <a:t>Intolerance to fatty foods</a:t>
            </a:r>
          </a:p>
          <a:p>
            <a:r>
              <a:rPr lang="en-US" sz="3600" dirty="0" smtClean="0">
                <a:solidFill>
                  <a:schemeClr val="tx1"/>
                </a:solidFill>
                <a:latin typeface="Cambria" pitchFamily="18" charset="0"/>
              </a:rPr>
              <a:t>Nausea and vomiting</a:t>
            </a:r>
          </a:p>
          <a:p>
            <a:r>
              <a:rPr lang="en-US" sz="3600" dirty="0" smtClean="0">
                <a:solidFill>
                  <a:schemeClr val="tx1"/>
                </a:solidFill>
                <a:latin typeface="Cambria" pitchFamily="18" charset="0"/>
              </a:rPr>
              <a:t>Flatulence</a:t>
            </a:r>
          </a:p>
          <a:p>
            <a:r>
              <a:rPr lang="en-US" sz="3600" dirty="0" smtClean="0">
                <a:solidFill>
                  <a:schemeClr val="tx1"/>
                </a:solidFill>
                <a:latin typeface="Cambria" pitchFamily="18" charset="0"/>
              </a:rPr>
              <a:t>Fever</a:t>
            </a:r>
          </a:p>
          <a:p>
            <a:r>
              <a:rPr lang="en-US" sz="3600" dirty="0" smtClean="0">
                <a:solidFill>
                  <a:schemeClr val="tx1"/>
                </a:solidFill>
                <a:latin typeface="Cambria" pitchFamily="18" charset="0"/>
              </a:rPr>
              <a:t>Right upper quadrant discomfort</a:t>
            </a:r>
          </a:p>
          <a:p>
            <a:r>
              <a:rPr lang="en-US" sz="3600" dirty="0" smtClean="0">
                <a:solidFill>
                  <a:schemeClr val="tx1"/>
                </a:solidFill>
                <a:latin typeface="Cambria" pitchFamily="18" charset="0"/>
              </a:rPr>
              <a:t>Right upper quadrant pain</a:t>
            </a:r>
          </a:p>
          <a:p>
            <a:r>
              <a:rPr lang="en-US" sz="3600" dirty="0" smtClean="0">
                <a:solidFill>
                  <a:schemeClr val="tx1"/>
                </a:solidFill>
                <a:latin typeface="Cambria" pitchFamily="18" charset="0"/>
              </a:rPr>
              <a:t>Jaundice</a:t>
            </a:r>
          </a:p>
          <a:p>
            <a:r>
              <a:rPr lang="en-US" sz="3600" dirty="0" smtClean="0">
                <a:solidFill>
                  <a:schemeClr val="tx1"/>
                </a:solidFill>
                <a:latin typeface="Cambria" pitchFamily="18" charset="0"/>
              </a:rPr>
              <a:t>Clay colored stool</a:t>
            </a:r>
          </a:p>
          <a:p>
            <a:r>
              <a:rPr lang="en-US" sz="3600" dirty="0" smtClean="0">
                <a:solidFill>
                  <a:schemeClr val="tx1"/>
                </a:solidFill>
                <a:latin typeface="Cambria" pitchFamily="18" charset="0"/>
              </a:rPr>
              <a:t>Dark colored urine</a:t>
            </a:r>
          </a:p>
          <a:p>
            <a:endParaRPr lang="en-US" sz="3600" dirty="0">
              <a:solidFill>
                <a:schemeClr val="tx1"/>
              </a:solidFill>
              <a:latin typeface="Cambria" pitchFamily="18" charset="0"/>
            </a:endParaRPr>
          </a:p>
        </p:txBody>
      </p:sp>
    </p:spTree>
    <p:extLst>
      <p:ext uri="{BB962C8B-B14F-4D97-AF65-F5344CB8AC3E}">
        <p14:creationId xmlns:p14="http://schemas.microsoft.com/office/powerpoint/2010/main" val="165318152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25" name="Title 1"/>
          <p:cNvSpPr>
            <a:spLocks noGrp="1"/>
          </p:cNvSpPr>
          <p:nvPr>
            <p:ph type="title"/>
          </p:nvPr>
        </p:nvSpPr>
        <p:spPr/>
        <p:txBody>
          <a:bodyPr>
            <a:normAutofit fontScale="90000"/>
          </a:bodyPr>
          <a:lstStyle/>
          <a:p>
            <a:r>
              <a:rPr lang="en-US" sz="5300" dirty="0" smtClean="0">
                <a:solidFill>
                  <a:schemeClr val="accent1"/>
                </a:solidFill>
                <a:latin typeface="Cambria" pitchFamily="18" charset="0"/>
              </a:rPr>
              <a:t>Diagnosis</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1049126" name="Content Placeholder 2"/>
          <p:cNvSpPr>
            <a:spLocks noGrp="1"/>
          </p:cNvSpPr>
          <p:nvPr>
            <p:ph idx="1"/>
          </p:nvPr>
        </p:nvSpPr>
        <p:spPr>
          <a:xfrm>
            <a:off x="1275348" y="1708484"/>
            <a:ext cx="8774505" cy="4539916"/>
          </a:xfrm>
        </p:spPr>
        <p:txBody>
          <a:bodyPr>
            <a:normAutofit/>
          </a:bodyPr>
          <a:lstStyle/>
          <a:p>
            <a:pPr>
              <a:buNone/>
            </a:pPr>
            <a:r>
              <a:rPr lang="en-US" sz="4000" dirty="0" smtClean="0">
                <a:solidFill>
                  <a:schemeClr val="tx1"/>
                </a:solidFill>
                <a:latin typeface="Cambria" pitchFamily="18" charset="0"/>
              </a:rPr>
              <a:t>A) </a:t>
            </a:r>
            <a:r>
              <a:rPr lang="en-US" sz="4000" dirty="0" err="1" smtClean="0">
                <a:solidFill>
                  <a:schemeClr val="tx1"/>
                </a:solidFill>
                <a:latin typeface="Cambria" pitchFamily="18" charset="0"/>
              </a:rPr>
              <a:t>cholecystitis</a:t>
            </a:r>
            <a:endParaRPr lang="en-US" sz="4000" dirty="0" smtClean="0">
              <a:solidFill>
                <a:schemeClr val="tx1"/>
              </a:solidFill>
              <a:latin typeface="Cambria" pitchFamily="18" charset="0"/>
            </a:endParaRPr>
          </a:p>
          <a:p>
            <a:pPr>
              <a:buNone/>
            </a:pPr>
            <a:r>
              <a:rPr lang="en-US" sz="4000" dirty="0" smtClean="0">
                <a:solidFill>
                  <a:schemeClr val="tx1"/>
                </a:solidFill>
                <a:latin typeface="Cambria" pitchFamily="18" charset="0"/>
              </a:rPr>
              <a:t>-High WBC</a:t>
            </a:r>
          </a:p>
          <a:p>
            <a:pPr>
              <a:buNone/>
            </a:pPr>
            <a:r>
              <a:rPr lang="en-US" sz="4000" dirty="0" smtClean="0">
                <a:solidFill>
                  <a:schemeClr val="tx1"/>
                </a:solidFill>
                <a:latin typeface="Cambria" pitchFamily="18" charset="0"/>
              </a:rPr>
              <a:t>-High </a:t>
            </a:r>
            <a:r>
              <a:rPr lang="en-US" sz="4000" dirty="0" smtClean="0">
                <a:latin typeface="Cambria" pitchFamily="18" charset="0"/>
              </a:rPr>
              <a:t>LFTs</a:t>
            </a:r>
            <a:endParaRPr lang="en-US" sz="4000" dirty="0">
              <a:solidFill>
                <a:schemeClr val="tx1"/>
              </a:solidFill>
              <a:latin typeface="Cambria" pitchFamily="18" charset="0"/>
            </a:endParaRPr>
          </a:p>
        </p:txBody>
      </p:sp>
    </p:spTree>
    <p:extLst>
      <p:ext uri="{BB962C8B-B14F-4D97-AF65-F5344CB8AC3E}">
        <p14:creationId xmlns:p14="http://schemas.microsoft.com/office/powerpoint/2010/main" val="275511597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27" name="Title 1"/>
          <p:cNvSpPr>
            <a:spLocks noGrp="1"/>
          </p:cNvSpPr>
          <p:nvPr>
            <p:ph type="title"/>
          </p:nvPr>
        </p:nvSpPr>
        <p:spPr/>
        <p:txBody>
          <a:bodyPr>
            <a:normAutofit fontScale="90000"/>
          </a:bodyPr>
          <a:lstStyle/>
          <a:p>
            <a:r>
              <a:rPr lang="en-US" sz="4900" dirty="0" smtClean="0">
                <a:solidFill>
                  <a:schemeClr val="accent1"/>
                </a:solidFill>
                <a:latin typeface="Cambria" pitchFamily="18" charset="0"/>
              </a:rPr>
              <a:t>B) </a:t>
            </a:r>
            <a:r>
              <a:rPr lang="en-US" sz="4900" dirty="0" err="1" smtClean="0">
                <a:solidFill>
                  <a:schemeClr val="accent1"/>
                </a:solidFill>
                <a:latin typeface="Cambria" pitchFamily="18" charset="0"/>
              </a:rPr>
              <a:t>cholelithiasis</a:t>
            </a:r>
            <a:r>
              <a:rPr lang="en-US" sz="4900" dirty="0" smtClean="0">
                <a:solidFill>
                  <a:schemeClr val="accent1"/>
                </a:solidFill>
                <a:latin typeface="Cambria" pitchFamily="18" charset="0"/>
              </a:rPr>
              <a:t> dx</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1049128" name="Content Placeholder 2"/>
          <p:cNvSpPr>
            <a:spLocks noGrp="1"/>
          </p:cNvSpPr>
          <p:nvPr>
            <p:ph idx="1"/>
          </p:nvPr>
        </p:nvSpPr>
        <p:spPr/>
        <p:txBody>
          <a:bodyPr>
            <a:noAutofit/>
          </a:bodyPr>
          <a:lstStyle/>
          <a:p>
            <a:r>
              <a:rPr lang="en-US" sz="4800" dirty="0" smtClean="0">
                <a:solidFill>
                  <a:schemeClr val="tx1"/>
                </a:solidFill>
                <a:latin typeface="Cambria" pitchFamily="18" charset="0"/>
              </a:rPr>
              <a:t>X-ray</a:t>
            </a:r>
          </a:p>
          <a:p>
            <a:r>
              <a:rPr lang="en-US" sz="4800" dirty="0" err="1" smtClean="0">
                <a:solidFill>
                  <a:schemeClr val="tx1"/>
                </a:solidFill>
                <a:latin typeface="Cambria" pitchFamily="18" charset="0"/>
              </a:rPr>
              <a:t>Cholecystogram</a:t>
            </a:r>
            <a:endParaRPr lang="en-US" sz="4800" dirty="0" smtClean="0">
              <a:solidFill>
                <a:schemeClr val="tx1"/>
              </a:solidFill>
              <a:latin typeface="Cambria" pitchFamily="18" charset="0"/>
            </a:endParaRPr>
          </a:p>
          <a:p>
            <a:r>
              <a:rPr lang="en-US" sz="4800" dirty="0" err="1" smtClean="0">
                <a:solidFill>
                  <a:schemeClr val="tx1"/>
                </a:solidFill>
                <a:latin typeface="Cambria" pitchFamily="18" charset="0"/>
              </a:rPr>
              <a:t>Cholangiogram</a:t>
            </a:r>
            <a:endParaRPr lang="en-US" sz="4800" dirty="0" smtClean="0">
              <a:solidFill>
                <a:schemeClr val="tx1"/>
              </a:solidFill>
              <a:latin typeface="Cambria" pitchFamily="18" charset="0"/>
            </a:endParaRPr>
          </a:p>
          <a:p>
            <a:r>
              <a:rPr lang="en-US" sz="4800" dirty="0" err="1" smtClean="0">
                <a:solidFill>
                  <a:schemeClr val="tx1"/>
                </a:solidFill>
                <a:latin typeface="Cambria" pitchFamily="18" charset="0"/>
              </a:rPr>
              <a:t>Ultrasonography</a:t>
            </a:r>
            <a:endParaRPr lang="en-US" sz="4800" dirty="0" smtClean="0">
              <a:solidFill>
                <a:schemeClr val="tx1"/>
              </a:solidFill>
              <a:latin typeface="Cambria" pitchFamily="18" charset="0"/>
            </a:endParaRPr>
          </a:p>
          <a:p>
            <a:pPr marL="0" indent="0">
              <a:buNone/>
            </a:pPr>
            <a:endParaRPr lang="en-US" sz="4800" dirty="0">
              <a:solidFill>
                <a:schemeClr val="tx1"/>
              </a:solidFill>
              <a:latin typeface="Cambria" pitchFamily="18" charset="0"/>
            </a:endParaRPr>
          </a:p>
        </p:txBody>
      </p:sp>
    </p:spTree>
    <p:extLst>
      <p:ext uri="{BB962C8B-B14F-4D97-AF65-F5344CB8AC3E}">
        <p14:creationId xmlns:p14="http://schemas.microsoft.com/office/powerpoint/2010/main" val="365029480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29" name="Title 1"/>
          <p:cNvSpPr>
            <a:spLocks noGrp="1"/>
          </p:cNvSpPr>
          <p:nvPr>
            <p:ph type="title"/>
          </p:nvPr>
        </p:nvSpPr>
        <p:spPr>
          <a:xfrm>
            <a:off x="230475" y="1"/>
            <a:ext cx="9404724" cy="981227"/>
          </a:xfrm>
        </p:spPr>
        <p:txBody>
          <a:bodyPr>
            <a:normAutofit fontScale="90000"/>
          </a:bodyPr>
          <a:lstStyle/>
          <a:p>
            <a:r>
              <a:rPr lang="en-US" sz="4400" b="1" dirty="0" smtClean="0">
                <a:solidFill>
                  <a:schemeClr val="accent1"/>
                </a:solidFill>
                <a:latin typeface="Cambria" pitchFamily="18" charset="0"/>
              </a:rPr>
              <a:t>Management</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1049130" name="Content Placeholder 2"/>
          <p:cNvSpPr>
            <a:spLocks noGrp="1"/>
          </p:cNvSpPr>
          <p:nvPr>
            <p:ph idx="1"/>
          </p:nvPr>
        </p:nvSpPr>
        <p:spPr>
          <a:xfrm>
            <a:off x="105339" y="981227"/>
            <a:ext cx="9654997" cy="4585854"/>
          </a:xfrm>
        </p:spPr>
        <p:txBody>
          <a:bodyPr>
            <a:noAutofit/>
          </a:bodyPr>
          <a:lstStyle/>
          <a:p>
            <a:r>
              <a:rPr lang="en-US" sz="3600" dirty="0" smtClean="0">
                <a:solidFill>
                  <a:schemeClr val="tx1"/>
                </a:solidFill>
                <a:latin typeface="Cambria" pitchFamily="18" charset="0"/>
              </a:rPr>
              <a:t>Bed rest</a:t>
            </a:r>
          </a:p>
          <a:p>
            <a:r>
              <a:rPr lang="en-US" sz="3600" dirty="0" smtClean="0">
                <a:solidFill>
                  <a:schemeClr val="tx1"/>
                </a:solidFill>
                <a:latin typeface="Cambria" pitchFamily="18" charset="0"/>
              </a:rPr>
              <a:t>Pain control</a:t>
            </a:r>
          </a:p>
          <a:p>
            <a:r>
              <a:rPr lang="en-US" sz="3600" dirty="0" smtClean="0">
                <a:solidFill>
                  <a:schemeClr val="tx1"/>
                </a:solidFill>
                <a:latin typeface="Cambria" pitchFamily="18" charset="0"/>
              </a:rPr>
              <a:t>Antibiotics</a:t>
            </a:r>
          </a:p>
          <a:p>
            <a:r>
              <a:rPr lang="en-US" sz="3600" dirty="0" smtClean="0">
                <a:solidFill>
                  <a:schemeClr val="tx1"/>
                </a:solidFill>
                <a:latin typeface="Cambria" pitchFamily="18" charset="0"/>
              </a:rPr>
              <a:t>Gallstone resolution therapy</a:t>
            </a:r>
          </a:p>
          <a:p>
            <a:r>
              <a:rPr lang="en-US" sz="3600" dirty="0" err="1" smtClean="0">
                <a:solidFill>
                  <a:schemeClr val="tx1"/>
                </a:solidFill>
                <a:latin typeface="Cambria" pitchFamily="18" charset="0"/>
              </a:rPr>
              <a:t>Cholecystectomy</a:t>
            </a:r>
            <a:endParaRPr lang="en-US" sz="3600" dirty="0" smtClean="0">
              <a:solidFill>
                <a:schemeClr val="tx1"/>
              </a:solidFill>
              <a:latin typeface="Cambria" pitchFamily="18" charset="0"/>
            </a:endParaRPr>
          </a:p>
          <a:p>
            <a:r>
              <a:rPr lang="en-US" sz="3600" dirty="0" err="1" smtClean="0">
                <a:solidFill>
                  <a:schemeClr val="tx1"/>
                </a:solidFill>
                <a:latin typeface="Cambria" pitchFamily="18" charset="0"/>
              </a:rPr>
              <a:t>Cholecystotomy</a:t>
            </a:r>
            <a:endParaRPr lang="en-US" sz="3600" dirty="0" smtClean="0">
              <a:solidFill>
                <a:schemeClr val="tx1"/>
              </a:solidFill>
              <a:latin typeface="Cambria" pitchFamily="18" charset="0"/>
            </a:endParaRPr>
          </a:p>
          <a:p>
            <a:r>
              <a:rPr lang="en-US" sz="3600" dirty="0" err="1" smtClean="0">
                <a:solidFill>
                  <a:schemeClr val="tx1"/>
                </a:solidFill>
                <a:latin typeface="Cambria" pitchFamily="18" charset="0"/>
              </a:rPr>
              <a:t>Choledochostomy</a:t>
            </a:r>
            <a:endParaRPr lang="en-US" sz="3600" dirty="0" smtClean="0">
              <a:solidFill>
                <a:schemeClr val="tx1"/>
              </a:solidFill>
              <a:latin typeface="Cambria" pitchFamily="18" charset="0"/>
            </a:endParaRPr>
          </a:p>
          <a:p>
            <a:r>
              <a:rPr lang="en-US" sz="3600" dirty="0" err="1" smtClean="0">
                <a:solidFill>
                  <a:schemeClr val="tx1"/>
                </a:solidFill>
                <a:latin typeface="Cambria" pitchFamily="18" charset="0"/>
              </a:rPr>
              <a:t>Choledocholithotomy</a:t>
            </a:r>
            <a:endParaRPr lang="en-US" sz="3600" dirty="0">
              <a:solidFill>
                <a:schemeClr val="tx1"/>
              </a:solidFill>
              <a:latin typeface="Cambria" pitchFamily="18" charset="0"/>
            </a:endParaRPr>
          </a:p>
        </p:txBody>
      </p:sp>
    </p:spTree>
    <p:extLst>
      <p:ext uri="{BB962C8B-B14F-4D97-AF65-F5344CB8AC3E}">
        <p14:creationId xmlns:p14="http://schemas.microsoft.com/office/powerpoint/2010/main" val="301027529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31" name="Title 1"/>
          <p:cNvSpPr>
            <a:spLocks noGrp="1"/>
          </p:cNvSpPr>
          <p:nvPr>
            <p:ph type="title"/>
          </p:nvPr>
        </p:nvSpPr>
        <p:spPr>
          <a:xfrm>
            <a:off x="168130" y="369592"/>
            <a:ext cx="9404724" cy="856536"/>
          </a:xfrm>
        </p:spPr>
        <p:txBody>
          <a:bodyPr>
            <a:normAutofit fontScale="90000"/>
          </a:bodyPr>
          <a:lstStyle/>
          <a:p>
            <a:r>
              <a:rPr lang="en-US" sz="4900" b="1" dirty="0" smtClean="0">
                <a:solidFill>
                  <a:schemeClr val="accent1"/>
                </a:solidFill>
                <a:latin typeface="Cambria" pitchFamily="18" charset="0"/>
              </a:rPr>
              <a:t>Pre-op care</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1049132" name="Content Placeholder 2"/>
          <p:cNvSpPr>
            <a:spLocks noGrp="1"/>
          </p:cNvSpPr>
          <p:nvPr>
            <p:ph idx="1"/>
          </p:nvPr>
        </p:nvSpPr>
        <p:spPr>
          <a:xfrm>
            <a:off x="397222" y="1226127"/>
            <a:ext cx="8946540" cy="5486400"/>
          </a:xfrm>
        </p:spPr>
        <p:txBody>
          <a:bodyPr>
            <a:normAutofit/>
          </a:bodyPr>
          <a:lstStyle/>
          <a:p>
            <a:r>
              <a:rPr lang="en-US" sz="4400" dirty="0" smtClean="0">
                <a:solidFill>
                  <a:schemeClr val="tx1"/>
                </a:solidFill>
                <a:latin typeface="Cambria" pitchFamily="18" charset="0"/>
              </a:rPr>
              <a:t>Restrict food or drinks</a:t>
            </a:r>
          </a:p>
          <a:p>
            <a:r>
              <a:rPr lang="en-US" sz="4400" dirty="0" smtClean="0">
                <a:solidFill>
                  <a:schemeClr val="tx1"/>
                </a:solidFill>
                <a:latin typeface="Cambria" pitchFamily="18" charset="0"/>
              </a:rPr>
              <a:t>Skin preparation</a:t>
            </a:r>
          </a:p>
          <a:p>
            <a:r>
              <a:rPr lang="en-US" sz="4400" dirty="0" smtClean="0">
                <a:solidFill>
                  <a:schemeClr val="tx1"/>
                </a:solidFill>
                <a:latin typeface="Cambria" pitchFamily="18" charset="0"/>
              </a:rPr>
              <a:t>Cleansing enema</a:t>
            </a:r>
          </a:p>
          <a:p>
            <a:r>
              <a:rPr lang="en-US" sz="4400" dirty="0" smtClean="0">
                <a:solidFill>
                  <a:schemeClr val="tx1"/>
                </a:solidFill>
                <a:latin typeface="Cambria" pitchFamily="18" charset="0"/>
              </a:rPr>
              <a:t>Catheterization</a:t>
            </a:r>
          </a:p>
          <a:p>
            <a:r>
              <a:rPr lang="en-US" sz="4400" dirty="0" smtClean="0">
                <a:solidFill>
                  <a:schemeClr val="tx1"/>
                </a:solidFill>
                <a:latin typeface="Cambria" pitchFamily="18" charset="0"/>
              </a:rPr>
              <a:t>Monitor </a:t>
            </a:r>
            <a:r>
              <a:rPr lang="en-US" sz="4400" dirty="0" err="1" smtClean="0">
                <a:solidFill>
                  <a:schemeClr val="tx1"/>
                </a:solidFill>
                <a:latin typeface="Cambria" pitchFamily="18" charset="0"/>
              </a:rPr>
              <a:t>prothrombin</a:t>
            </a:r>
            <a:r>
              <a:rPr lang="en-US" sz="4400" dirty="0" smtClean="0">
                <a:solidFill>
                  <a:schemeClr val="tx1"/>
                </a:solidFill>
                <a:latin typeface="Cambria" pitchFamily="18" charset="0"/>
              </a:rPr>
              <a:t> time</a:t>
            </a:r>
          </a:p>
          <a:p>
            <a:r>
              <a:rPr lang="en-US" sz="4400" dirty="0" smtClean="0">
                <a:solidFill>
                  <a:schemeClr val="tx1"/>
                </a:solidFill>
                <a:latin typeface="Cambria" pitchFamily="18" charset="0"/>
              </a:rPr>
              <a:t>Administer vitamin k</a:t>
            </a:r>
          </a:p>
          <a:p>
            <a:endParaRPr lang="en-US" sz="4400" dirty="0">
              <a:solidFill>
                <a:schemeClr val="tx1"/>
              </a:solidFill>
              <a:latin typeface="Cambria" pitchFamily="18" charset="0"/>
            </a:endParaRPr>
          </a:p>
        </p:txBody>
      </p:sp>
    </p:spTree>
    <p:extLst>
      <p:ext uri="{BB962C8B-B14F-4D97-AF65-F5344CB8AC3E}">
        <p14:creationId xmlns:p14="http://schemas.microsoft.com/office/powerpoint/2010/main" val="134817876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9133" name="Title 1"/>
          <p:cNvSpPr>
            <a:spLocks noGrp="1"/>
          </p:cNvSpPr>
          <p:nvPr>
            <p:ph type="title"/>
          </p:nvPr>
        </p:nvSpPr>
        <p:spPr>
          <a:xfrm>
            <a:off x="188914" y="0"/>
            <a:ext cx="9404724" cy="1400530"/>
          </a:xfrm>
        </p:spPr>
        <p:txBody>
          <a:bodyPr>
            <a:normAutofit/>
          </a:bodyPr>
          <a:lstStyle/>
          <a:p>
            <a:r>
              <a:rPr lang="en-US" sz="3600" b="1" dirty="0" smtClean="0">
                <a:solidFill>
                  <a:schemeClr val="accent1"/>
                </a:solidFill>
                <a:latin typeface="Cambria" pitchFamily="18" charset="0"/>
              </a:rPr>
              <a:t>Post-op</a:t>
            </a:r>
            <a:r>
              <a:rPr lang="en-US" sz="3200" b="1" dirty="0" smtClean="0">
                <a:solidFill>
                  <a:schemeClr val="accent1"/>
                </a:solidFill>
                <a:latin typeface="Cambria" pitchFamily="18" charset="0"/>
              </a:rPr>
              <a:t> care</a:t>
            </a:r>
            <a:r>
              <a:rPr lang="en-US" sz="3200" dirty="0" smtClean="0">
                <a:solidFill>
                  <a:schemeClr val="tx1"/>
                </a:solidFill>
                <a:latin typeface="Cambria" pitchFamily="18" charset="0"/>
              </a:rPr>
              <a:t/>
            </a:r>
            <a:br>
              <a:rPr lang="en-US" sz="3200" dirty="0" smtClean="0">
                <a:solidFill>
                  <a:schemeClr val="tx1"/>
                </a:solidFill>
                <a:latin typeface="Cambria" pitchFamily="18" charset="0"/>
              </a:rPr>
            </a:br>
            <a:endParaRPr lang="en-US" sz="3200" dirty="0">
              <a:solidFill>
                <a:schemeClr val="tx1"/>
              </a:solidFill>
              <a:latin typeface="Cambria" pitchFamily="18" charset="0"/>
            </a:endParaRPr>
          </a:p>
        </p:txBody>
      </p:sp>
      <p:sp>
        <p:nvSpPr>
          <p:cNvPr id="1049134" name="Content Placeholder 2"/>
          <p:cNvSpPr>
            <a:spLocks noGrp="1"/>
          </p:cNvSpPr>
          <p:nvPr>
            <p:ph idx="1"/>
          </p:nvPr>
        </p:nvSpPr>
        <p:spPr>
          <a:xfrm>
            <a:off x="647094" y="930705"/>
            <a:ext cx="8946540" cy="5761045"/>
          </a:xfrm>
        </p:spPr>
        <p:txBody>
          <a:bodyPr>
            <a:normAutofit/>
          </a:bodyPr>
          <a:lstStyle/>
          <a:p>
            <a:r>
              <a:rPr lang="en-US" sz="3200" dirty="0" smtClean="0">
                <a:solidFill>
                  <a:schemeClr val="tx1"/>
                </a:solidFill>
                <a:latin typeface="Cambria" pitchFamily="18" charset="0"/>
              </a:rPr>
              <a:t>Management of pain</a:t>
            </a:r>
          </a:p>
          <a:p>
            <a:r>
              <a:rPr lang="en-US" sz="3200" dirty="0" smtClean="0">
                <a:solidFill>
                  <a:schemeClr val="tx1"/>
                </a:solidFill>
                <a:latin typeface="Cambria" pitchFamily="18" charset="0"/>
              </a:rPr>
              <a:t>Semi fowlers position</a:t>
            </a:r>
          </a:p>
          <a:p>
            <a:r>
              <a:rPr lang="en-US" sz="3200" dirty="0" smtClean="0">
                <a:solidFill>
                  <a:schemeClr val="tx1"/>
                </a:solidFill>
                <a:latin typeface="Cambria" pitchFamily="18" charset="0"/>
              </a:rPr>
              <a:t>Splint incision site</a:t>
            </a:r>
          </a:p>
          <a:p>
            <a:r>
              <a:rPr lang="en-US" sz="3200" dirty="0" smtClean="0">
                <a:solidFill>
                  <a:schemeClr val="tx1"/>
                </a:solidFill>
                <a:latin typeface="Cambria" pitchFamily="18" charset="0"/>
              </a:rPr>
              <a:t>Change dressing</a:t>
            </a:r>
          </a:p>
          <a:p>
            <a:r>
              <a:rPr lang="en-US" sz="3200" dirty="0" smtClean="0">
                <a:solidFill>
                  <a:schemeClr val="tx1"/>
                </a:solidFill>
                <a:latin typeface="Cambria" pitchFamily="18" charset="0"/>
              </a:rPr>
              <a:t>Anti embolic stocking</a:t>
            </a:r>
          </a:p>
          <a:p>
            <a:r>
              <a:rPr lang="en-US" sz="3200" dirty="0" smtClean="0">
                <a:solidFill>
                  <a:schemeClr val="tx1"/>
                </a:solidFill>
                <a:latin typeface="Cambria" pitchFamily="18" charset="0"/>
              </a:rPr>
              <a:t>Observe for bleeding</a:t>
            </a:r>
          </a:p>
          <a:p>
            <a:r>
              <a:rPr lang="en-US" sz="3200" dirty="0" smtClean="0">
                <a:solidFill>
                  <a:schemeClr val="tx1"/>
                </a:solidFill>
                <a:latin typeface="Cambria" pitchFamily="18" charset="0"/>
              </a:rPr>
              <a:t>Vital signs</a:t>
            </a:r>
          </a:p>
          <a:p>
            <a:r>
              <a:rPr lang="en-US" sz="3200" dirty="0" smtClean="0">
                <a:solidFill>
                  <a:schemeClr val="tx1"/>
                </a:solidFill>
                <a:latin typeface="Cambria" pitchFamily="18" charset="0"/>
              </a:rPr>
              <a:t>Other nursing care as per the patient’s needs</a:t>
            </a:r>
          </a:p>
          <a:p>
            <a:r>
              <a:rPr lang="en-US" sz="3200" dirty="0" smtClean="0">
                <a:solidFill>
                  <a:schemeClr val="tx1"/>
                </a:solidFill>
                <a:latin typeface="Cambria" pitchFamily="18" charset="0"/>
              </a:rPr>
              <a:t>Health messages</a:t>
            </a:r>
          </a:p>
          <a:p>
            <a:endParaRPr lang="en-US" sz="3200" dirty="0">
              <a:solidFill>
                <a:schemeClr val="tx1"/>
              </a:solidFill>
              <a:latin typeface="Cambria" pitchFamily="18" charset="0"/>
            </a:endParaRPr>
          </a:p>
        </p:txBody>
      </p:sp>
    </p:spTree>
    <p:extLst>
      <p:ext uri="{BB962C8B-B14F-4D97-AF65-F5344CB8AC3E}">
        <p14:creationId xmlns:p14="http://schemas.microsoft.com/office/powerpoint/2010/main" val="1189356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7030A0"/>
                </a:solidFill>
              </a:rPr>
              <a:t>Intestinal obstruction</a:t>
            </a:r>
            <a:endParaRPr lang="en-US" b="1" u="sng" dirty="0">
              <a:solidFill>
                <a:srgbClr val="7030A0"/>
              </a:solidFill>
            </a:endParaRPr>
          </a:p>
        </p:txBody>
      </p:sp>
      <p:sp>
        <p:nvSpPr>
          <p:cNvPr id="3" name="Content Placeholder 2"/>
          <p:cNvSpPr>
            <a:spLocks noGrp="1"/>
          </p:cNvSpPr>
          <p:nvPr>
            <p:ph idx="1"/>
          </p:nvPr>
        </p:nvSpPr>
        <p:spPr/>
        <p:txBody>
          <a:bodyPr>
            <a:normAutofit/>
          </a:bodyPr>
          <a:lstStyle/>
          <a:p>
            <a:r>
              <a:rPr lang="en-US" dirty="0" smtClean="0"/>
              <a:t>It exists when the blockage prevents the normal flow of intestinal contents through the intestinal tract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624654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b="1"/>
              <a:t>Small and Large Intestines</a:t>
            </a:r>
          </a:p>
        </p:txBody>
      </p:sp>
      <p:sp>
        <p:nvSpPr>
          <p:cNvPr id="14339" name="Rectangle 3"/>
          <p:cNvSpPr>
            <a:spLocks noGrp="1" noChangeArrowheads="1"/>
          </p:cNvSpPr>
          <p:nvPr>
            <p:ph idx="1"/>
          </p:nvPr>
        </p:nvSpPr>
        <p:spPr/>
        <p:txBody>
          <a:bodyPr>
            <a:noAutofit/>
          </a:bodyPr>
          <a:lstStyle/>
          <a:p>
            <a:pPr>
              <a:lnSpc>
                <a:spcPct val="90000"/>
              </a:lnSpc>
            </a:pPr>
            <a:r>
              <a:rPr lang="en-US" altLang="en-US" sz="2800" dirty="0"/>
              <a:t>Small intestine (longest organ in the GI tract)</a:t>
            </a:r>
          </a:p>
          <a:p>
            <a:pPr lvl="1">
              <a:lnSpc>
                <a:spcPct val="90000"/>
              </a:lnSpc>
            </a:pPr>
            <a:r>
              <a:rPr lang="en-US" altLang="en-US" dirty="0"/>
              <a:t>Three major divisions: duodenum, jejunum, ileum</a:t>
            </a:r>
          </a:p>
          <a:p>
            <a:pPr lvl="1">
              <a:lnSpc>
                <a:spcPct val="90000"/>
              </a:lnSpc>
            </a:pPr>
            <a:r>
              <a:rPr lang="en-US" altLang="en-US" dirty="0"/>
              <a:t>Main function is complete digestion of food</a:t>
            </a:r>
          </a:p>
          <a:p>
            <a:pPr lvl="1">
              <a:lnSpc>
                <a:spcPct val="90000"/>
              </a:lnSpc>
            </a:pPr>
            <a:r>
              <a:rPr lang="en-US" altLang="en-US" dirty="0"/>
              <a:t>Most nutrients and water are absorbed in 6- to 8- hour passage</a:t>
            </a:r>
          </a:p>
          <a:p>
            <a:pPr>
              <a:lnSpc>
                <a:spcPct val="90000"/>
              </a:lnSpc>
              <a:buFont typeface="Wingdings" panose="05000000000000000000" pitchFamily="2" charset="2"/>
              <a:buNone/>
            </a:pPr>
            <a:endParaRPr lang="en-US" altLang="en-US" sz="2800" dirty="0"/>
          </a:p>
          <a:p>
            <a:pPr>
              <a:lnSpc>
                <a:spcPct val="90000"/>
              </a:lnSpc>
            </a:pPr>
            <a:r>
              <a:rPr lang="en-US" altLang="en-US" sz="2800" dirty="0"/>
              <a:t>Large intestine</a:t>
            </a:r>
          </a:p>
          <a:p>
            <a:pPr lvl="1">
              <a:lnSpc>
                <a:spcPct val="90000"/>
              </a:lnSpc>
            </a:pPr>
            <a:r>
              <a:rPr lang="en-US" altLang="en-US" dirty="0"/>
              <a:t>Segments: cecum; appendix; ascending, transverse, descending, and sigmoid colon; rectum</a:t>
            </a:r>
          </a:p>
          <a:p>
            <a:pPr lvl="1">
              <a:lnSpc>
                <a:spcPct val="90000"/>
              </a:lnSpc>
            </a:pPr>
            <a:r>
              <a:rPr lang="en-US" altLang="en-US" dirty="0"/>
              <a:t>Main functions are elimination of waste and absorption of water</a:t>
            </a:r>
          </a:p>
          <a:p>
            <a:pPr>
              <a:lnSpc>
                <a:spcPct val="90000"/>
              </a:lnSpc>
              <a:buFont typeface="Wingdings" panose="05000000000000000000" pitchFamily="2" charset="2"/>
              <a:buNone/>
            </a:pPr>
            <a:r>
              <a:rPr lang="en-US" altLang="en-US" sz="2800" dirty="0"/>
              <a:t> </a:t>
            </a:r>
          </a:p>
        </p:txBody>
      </p:sp>
    </p:spTree>
    <p:extLst>
      <p:ext uri="{BB962C8B-B14F-4D97-AF65-F5344CB8AC3E}">
        <p14:creationId xmlns:p14="http://schemas.microsoft.com/office/powerpoint/2010/main" val="3553332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b="1"/>
              <a:t>Bowel Obstruction</a:t>
            </a:r>
          </a:p>
        </p:txBody>
      </p:sp>
      <p:sp>
        <p:nvSpPr>
          <p:cNvPr id="15363" name="Rectangle 3"/>
          <p:cNvSpPr>
            <a:spLocks noGrp="1" noChangeArrowheads="1"/>
          </p:cNvSpPr>
          <p:nvPr>
            <p:ph idx="1"/>
          </p:nvPr>
        </p:nvSpPr>
        <p:spPr/>
        <p:txBody>
          <a:bodyPr>
            <a:normAutofit/>
          </a:bodyPr>
          <a:lstStyle/>
          <a:p>
            <a:pPr>
              <a:lnSpc>
                <a:spcPct val="90000"/>
              </a:lnSpc>
            </a:pPr>
            <a:r>
              <a:rPr lang="en-US" altLang="en-US" sz="2800" dirty="0"/>
              <a:t>Occurs in the small (most common) or large intestine (sigmoid colon most common)</a:t>
            </a:r>
          </a:p>
          <a:p>
            <a:pPr>
              <a:lnSpc>
                <a:spcPct val="90000"/>
              </a:lnSpc>
              <a:buFont typeface="Wingdings" panose="05000000000000000000" pitchFamily="2" charset="2"/>
              <a:buNone/>
            </a:pPr>
            <a:endParaRPr lang="en-US" altLang="en-US" sz="2800" dirty="0"/>
          </a:p>
          <a:p>
            <a:pPr>
              <a:lnSpc>
                <a:spcPct val="90000"/>
              </a:lnSpc>
            </a:pPr>
            <a:r>
              <a:rPr lang="en-US" altLang="en-US" sz="2800" dirty="0"/>
              <a:t>Can be partial or complete</a:t>
            </a:r>
          </a:p>
          <a:p>
            <a:pPr>
              <a:lnSpc>
                <a:spcPct val="90000"/>
              </a:lnSpc>
            </a:pPr>
            <a:endParaRPr lang="en-US" altLang="en-US" sz="2800" dirty="0"/>
          </a:p>
          <a:p>
            <a:pPr>
              <a:lnSpc>
                <a:spcPct val="90000"/>
              </a:lnSpc>
            </a:pPr>
            <a:r>
              <a:rPr lang="en-US" altLang="en-US" sz="2800" dirty="0"/>
              <a:t>Severity depends on the region of the bowel, the degree of occlusion, and the degree of vascular disruption</a:t>
            </a:r>
          </a:p>
        </p:txBody>
      </p:sp>
    </p:spTree>
    <p:extLst>
      <p:ext uri="{BB962C8B-B14F-4D97-AF65-F5344CB8AC3E}">
        <p14:creationId xmlns:p14="http://schemas.microsoft.com/office/powerpoint/2010/main" val="1748961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b="1"/>
              <a:t>Bowel Obstruction</a:t>
            </a:r>
          </a:p>
        </p:txBody>
      </p:sp>
      <p:sp>
        <p:nvSpPr>
          <p:cNvPr id="20483" name="Rectangle 3"/>
          <p:cNvSpPr>
            <a:spLocks noGrp="1" noChangeArrowheads="1"/>
          </p:cNvSpPr>
          <p:nvPr>
            <p:ph sz="half" idx="1"/>
          </p:nvPr>
        </p:nvSpPr>
        <p:spPr/>
        <p:txBody>
          <a:bodyPr>
            <a:normAutofit fontScale="85000" lnSpcReduction="10000"/>
          </a:bodyPr>
          <a:lstStyle/>
          <a:p>
            <a:r>
              <a:rPr lang="en-US" altLang="en-US" dirty="0"/>
              <a:t>In small bowel obstruction, large amounts of fluid and gases are trapped above the area of obstruction, leading to abdominal distention</a:t>
            </a:r>
          </a:p>
          <a:p>
            <a:pPr>
              <a:buFont typeface="Wingdings" panose="05000000000000000000" pitchFamily="2" charset="2"/>
              <a:buNone/>
            </a:pPr>
            <a:endParaRPr lang="en-US" altLang="en-US" dirty="0"/>
          </a:p>
          <a:p>
            <a:r>
              <a:rPr lang="en-US" altLang="en-US" dirty="0"/>
              <a:t>Dehydration can develop from loss of water and sodium</a:t>
            </a:r>
          </a:p>
          <a:p>
            <a:pPr>
              <a:buFont typeface="Wingdings" panose="05000000000000000000" pitchFamily="2" charset="2"/>
              <a:buNone/>
            </a:pPr>
            <a:endParaRPr lang="en-US" altLang="en-US" dirty="0"/>
          </a:p>
        </p:txBody>
      </p:sp>
      <p:sp>
        <p:nvSpPr>
          <p:cNvPr id="20484" name="Rectangle 4"/>
          <p:cNvSpPr>
            <a:spLocks noGrp="1" noChangeArrowheads="1"/>
          </p:cNvSpPr>
          <p:nvPr>
            <p:ph sz="half" idx="2"/>
          </p:nvPr>
        </p:nvSpPr>
        <p:spPr>
          <a:xfrm>
            <a:off x="6626226" y="1827214"/>
            <a:ext cx="3584575" cy="4649787"/>
          </a:xfrm>
        </p:spPr>
        <p:txBody>
          <a:bodyPr>
            <a:normAutofit fontScale="85000" lnSpcReduction="10000"/>
          </a:bodyPr>
          <a:lstStyle/>
          <a:p>
            <a:pPr>
              <a:lnSpc>
                <a:spcPct val="90000"/>
              </a:lnSpc>
            </a:pPr>
            <a:r>
              <a:rPr lang="en-US" altLang="en-US" dirty="0"/>
              <a:t>Hypovolemia occurs as fluids are pulled from the vascular bed to the site of the obstruction</a:t>
            </a:r>
          </a:p>
          <a:p>
            <a:pPr>
              <a:lnSpc>
                <a:spcPct val="90000"/>
              </a:lnSpc>
            </a:pPr>
            <a:endParaRPr lang="en-US" altLang="en-US" dirty="0"/>
          </a:p>
          <a:p>
            <a:pPr>
              <a:lnSpc>
                <a:spcPct val="90000"/>
              </a:lnSpc>
            </a:pPr>
            <a:r>
              <a:rPr lang="en-US" altLang="en-US" dirty="0"/>
              <a:t>Peristalsis below the obstruction decreases, which leads to bacterial overgrowth and may lead to peritonitis</a:t>
            </a:r>
          </a:p>
          <a:p>
            <a:pPr>
              <a:lnSpc>
                <a:spcPct val="90000"/>
              </a:lnSpc>
            </a:pPr>
            <a:endParaRPr lang="en-US" altLang="en-US" dirty="0"/>
          </a:p>
          <a:p>
            <a:pPr>
              <a:lnSpc>
                <a:spcPct val="90000"/>
              </a:lnSpc>
            </a:pPr>
            <a:r>
              <a:rPr lang="en-US" altLang="en-US" dirty="0"/>
              <a:t>If the blood supply is cut off, it can lead to necrosis </a:t>
            </a:r>
          </a:p>
          <a:p>
            <a:pPr>
              <a:lnSpc>
                <a:spcPct val="90000"/>
              </a:lnSpc>
            </a:pPr>
            <a:endParaRPr lang="en-US" altLang="en-US" dirty="0"/>
          </a:p>
          <a:p>
            <a:pPr>
              <a:lnSpc>
                <a:spcPct val="90000"/>
              </a:lnSpc>
            </a:pPr>
            <a:endParaRPr lang="en-US" altLang="en-US" sz="2500" dirty="0"/>
          </a:p>
        </p:txBody>
      </p:sp>
    </p:spTree>
    <p:extLst>
      <p:ext uri="{BB962C8B-B14F-4D97-AF65-F5344CB8AC3E}">
        <p14:creationId xmlns:p14="http://schemas.microsoft.com/office/powerpoint/2010/main" val="1695456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b="1"/>
              <a:t>Causative Factors</a:t>
            </a:r>
          </a:p>
        </p:txBody>
      </p:sp>
      <p:sp>
        <p:nvSpPr>
          <p:cNvPr id="16387" name="Rectangle 3"/>
          <p:cNvSpPr>
            <a:spLocks noGrp="1" noChangeArrowheads="1"/>
          </p:cNvSpPr>
          <p:nvPr>
            <p:ph idx="1"/>
          </p:nvPr>
        </p:nvSpPr>
        <p:spPr/>
        <p:txBody>
          <a:bodyPr>
            <a:noAutofit/>
          </a:bodyPr>
          <a:lstStyle/>
          <a:p>
            <a:r>
              <a:rPr lang="en-US" altLang="en-US" sz="2400" dirty="0"/>
              <a:t>Extrinsic bowel obstruction</a:t>
            </a:r>
          </a:p>
          <a:p>
            <a:pPr lvl="1"/>
            <a:r>
              <a:rPr lang="en-US" altLang="en-US" sz="2400" dirty="0"/>
              <a:t>Begins outside the GI tract</a:t>
            </a:r>
          </a:p>
          <a:p>
            <a:pPr lvl="1"/>
            <a:r>
              <a:rPr lang="en-US" altLang="en-US" sz="2400" dirty="0"/>
              <a:t>Adhesions, </a:t>
            </a:r>
            <a:r>
              <a:rPr lang="en-US" altLang="en-US" sz="2400" dirty="0" err="1"/>
              <a:t>herniations</a:t>
            </a:r>
            <a:r>
              <a:rPr lang="en-US" altLang="en-US" sz="2400" dirty="0"/>
              <a:t>, or masses</a:t>
            </a:r>
          </a:p>
          <a:p>
            <a:pPr>
              <a:buFont typeface="Wingdings" panose="05000000000000000000" pitchFamily="2" charset="2"/>
              <a:buNone/>
            </a:pPr>
            <a:endParaRPr lang="en-US" altLang="en-US" sz="2400" dirty="0"/>
          </a:p>
          <a:p>
            <a:r>
              <a:rPr lang="en-US" altLang="en-US" sz="2400" dirty="0"/>
              <a:t>Intrinsic bowel obstruction</a:t>
            </a:r>
          </a:p>
          <a:p>
            <a:pPr lvl="1"/>
            <a:r>
              <a:rPr lang="en-US" altLang="en-US" sz="2400" dirty="0"/>
              <a:t>Lumen blockage</a:t>
            </a:r>
          </a:p>
          <a:p>
            <a:pPr lvl="1"/>
            <a:r>
              <a:rPr lang="en-US" altLang="en-US" sz="2400" dirty="0"/>
              <a:t>Caused by acute or chronic bowel disease inflammation, congenital defects, or tumors</a:t>
            </a:r>
          </a:p>
          <a:p>
            <a:pPr lvl="1"/>
            <a:endParaRPr lang="en-US" altLang="en-US" sz="2400" dirty="0"/>
          </a:p>
          <a:p>
            <a:r>
              <a:rPr lang="en-US" altLang="en-US" sz="2400" dirty="0"/>
              <a:t>Intraluminal bowel obstruction</a:t>
            </a:r>
          </a:p>
          <a:p>
            <a:pPr lvl="1"/>
            <a:r>
              <a:rPr lang="en-US" altLang="en-US" sz="2400" dirty="0"/>
              <a:t>Caused by the inability of material to pass through the GI tract (meconium, foreign bodies, impactions)</a:t>
            </a:r>
          </a:p>
          <a:p>
            <a:pPr lvl="1"/>
            <a:endParaRPr lang="en-US" altLang="en-US" sz="2400" dirty="0"/>
          </a:p>
          <a:p>
            <a:pPr lvl="1"/>
            <a:endParaRPr lang="en-US" altLang="en-US" sz="2400" dirty="0"/>
          </a:p>
        </p:txBody>
      </p:sp>
    </p:spTree>
    <p:extLst>
      <p:ext uri="{BB962C8B-B14F-4D97-AF65-F5344CB8AC3E}">
        <p14:creationId xmlns:p14="http://schemas.microsoft.com/office/powerpoint/2010/main" val="3997249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b="1"/>
              <a:t>Mechanical Causes</a:t>
            </a:r>
          </a:p>
        </p:txBody>
      </p:sp>
      <p:sp>
        <p:nvSpPr>
          <p:cNvPr id="18435" name="Rectangle 3"/>
          <p:cNvSpPr>
            <a:spLocks noGrp="1" noChangeArrowheads="1"/>
          </p:cNvSpPr>
          <p:nvPr>
            <p:ph sz="half" idx="1"/>
          </p:nvPr>
        </p:nvSpPr>
        <p:spPr>
          <a:xfrm>
            <a:off x="2895600" y="1827214"/>
            <a:ext cx="3657600" cy="5030787"/>
          </a:xfrm>
        </p:spPr>
        <p:txBody>
          <a:bodyPr>
            <a:normAutofit/>
          </a:bodyPr>
          <a:lstStyle/>
          <a:p>
            <a:r>
              <a:rPr lang="en-US" altLang="en-US" sz="2400" b="1" dirty="0"/>
              <a:t>Adhesions:</a:t>
            </a:r>
            <a:r>
              <a:rPr lang="en-US" altLang="en-US" sz="2400" dirty="0"/>
              <a:t> Loops of intestine become adherent to areas that heal slowly or scar after abdominal surgery (most common cause of small bowel obstruction)</a:t>
            </a:r>
          </a:p>
          <a:p>
            <a:pPr>
              <a:buFont typeface="Wingdings" panose="05000000000000000000" pitchFamily="2" charset="2"/>
              <a:buNone/>
            </a:pPr>
            <a:endParaRPr lang="en-US" altLang="en-US" sz="2400" dirty="0"/>
          </a:p>
          <a:p>
            <a:r>
              <a:rPr lang="en-US" altLang="en-US" sz="2400" b="1" dirty="0" err="1"/>
              <a:t>Herniations</a:t>
            </a:r>
            <a:r>
              <a:rPr lang="en-US" altLang="en-US" sz="2400" b="1" dirty="0"/>
              <a:t>:</a:t>
            </a:r>
            <a:r>
              <a:rPr lang="en-US" altLang="en-US" sz="2400" dirty="0"/>
              <a:t> The intestine protrudes through a weakened area in the abdominal muscle or wall</a:t>
            </a:r>
          </a:p>
        </p:txBody>
      </p:sp>
      <p:sp>
        <p:nvSpPr>
          <p:cNvPr id="18436" name="Rectangle 4"/>
          <p:cNvSpPr>
            <a:spLocks noGrp="1" noChangeArrowheads="1"/>
          </p:cNvSpPr>
          <p:nvPr>
            <p:ph sz="half" idx="2"/>
          </p:nvPr>
        </p:nvSpPr>
        <p:spPr>
          <a:xfrm>
            <a:off x="6626225" y="1827214"/>
            <a:ext cx="3581400" cy="5030787"/>
          </a:xfrm>
        </p:spPr>
        <p:txBody>
          <a:bodyPr/>
          <a:lstStyle/>
          <a:p>
            <a:pPr>
              <a:lnSpc>
                <a:spcPct val="90000"/>
              </a:lnSpc>
            </a:pPr>
            <a:r>
              <a:rPr lang="en-US" altLang="en-US" sz="2400" b="1" dirty="0"/>
              <a:t>Volvulus:</a:t>
            </a:r>
            <a:r>
              <a:rPr lang="en-US" altLang="en-US" sz="2400" dirty="0"/>
              <a:t> Bowel twists and turns on itself; laxative use may be the cause</a:t>
            </a:r>
          </a:p>
          <a:p>
            <a:pPr>
              <a:lnSpc>
                <a:spcPct val="90000"/>
              </a:lnSpc>
            </a:pPr>
            <a:endParaRPr lang="en-US" altLang="en-US" sz="2400" b="1" dirty="0"/>
          </a:p>
          <a:p>
            <a:pPr>
              <a:lnSpc>
                <a:spcPct val="90000"/>
              </a:lnSpc>
            </a:pPr>
            <a:r>
              <a:rPr lang="en-US" altLang="en-US" sz="2400" b="1" dirty="0"/>
              <a:t>Intussusceptions:</a:t>
            </a:r>
            <a:r>
              <a:rPr lang="en-US" altLang="en-US" sz="2400" dirty="0"/>
              <a:t> Bowel slips into itself</a:t>
            </a:r>
          </a:p>
          <a:p>
            <a:pPr>
              <a:lnSpc>
                <a:spcPct val="90000"/>
              </a:lnSpc>
              <a:buFont typeface="Wingdings" panose="05000000000000000000" pitchFamily="2" charset="2"/>
              <a:buNone/>
            </a:pPr>
            <a:endParaRPr lang="en-US" altLang="en-US" sz="2400" dirty="0"/>
          </a:p>
          <a:p>
            <a:pPr>
              <a:lnSpc>
                <a:spcPct val="90000"/>
              </a:lnSpc>
            </a:pPr>
            <a:r>
              <a:rPr lang="en-US" altLang="en-US" sz="2400" dirty="0"/>
              <a:t>Tumors </a:t>
            </a:r>
          </a:p>
          <a:p>
            <a:pPr>
              <a:lnSpc>
                <a:spcPct val="90000"/>
              </a:lnSpc>
              <a:buFont typeface="Wingdings" panose="05000000000000000000" pitchFamily="2" charset="2"/>
              <a:buNone/>
            </a:pPr>
            <a:endParaRPr lang="en-US" altLang="en-US" sz="2400" dirty="0"/>
          </a:p>
          <a:p>
            <a:pPr>
              <a:lnSpc>
                <a:spcPct val="90000"/>
              </a:lnSpc>
            </a:pPr>
            <a:r>
              <a:rPr lang="en-US" altLang="en-US" sz="2400" b="1" dirty="0"/>
              <a:t>Diverticulitis:</a:t>
            </a:r>
            <a:r>
              <a:rPr lang="en-US" altLang="en-US" sz="2400" dirty="0"/>
              <a:t> Pouches push out of mucosal lining of bowel</a:t>
            </a:r>
          </a:p>
          <a:p>
            <a:pPr>
              <a:lnSpc>
                <a:spcPct val="90000"/>
              </a:lnSpc>
            </a:pPr>
            <a:endParaRPr lang="en-US" altLang="en-US" sz="2100" dirty="0"/>
          </a:p>
        </p:txBody>
      </p:sp>
    </p:spTree>
    <p:extLst>
      <p:ext uri="{BB962C8B-B14F-4D97-AF65-F5344CB8AC3E}">
        <p14:creationId xmlns:p14="http://schemas.microsoft.com/office/powerpoint/2010/main" val="1082649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b="1"/>
              <a:t>Functional Causes</a:t>
            </a:r>
          </a:p>
        </p:txBody>
      </p:sp>
      <p:sp>
        <p:nvSpPr>
          <p:cNvPr id="19459" name="Rectangle 3"/>
          <p:cNvSpPr>
            <a:spLocks noGrp="1" noChangeArrowheads="1"/>
          </p:cNvSpPr>
          <p:nvPr>
            <p:ph idx="1"/>
          </p:nvPr>
        </p:nvSpPr>
        <p:spPr/>
        <p:txBody>
          <a:bodyPr>
            <a:noAutofit/>
          </a:bodyPr>
          <a:lstStyle/>
          <a:p>
            <a:r>
              <a:rPr lang="en-US" altLang="en-US" dirty="0"/>
              <a:t>Intestinal muscles are unable to propel contents forward, such as in:</a:t>
            </a:r>
          </a:p>
          <a:p>
            <a:pPr lvl="1"/>
            <a:r>
              <a:rPr lang="en-US" altLang="en-US" sz="3200" dirty="0"/>
              <a:t>Muscular dystrophy</a:t>
            </a:r>
          </a:p>
          <a:p>
            <a:pPr lvl="1"/>
            <a:r>
              <a:rPr lang="en-US" altLang="en-US" sz="3200" dirty="0"/>
              <a:t>Endocrine disorders (such as diabetes)</a:t>
            </a:r>
          </a:p>
          <a:p>
            <a:pPr lvl="1"/>
            <a:r>
              <a:rPr lang="en-US" altLang="en-US" sz="3200" dirty="0"/>
              <a:t>Neurological disorders (such as Parkinson’s disease)</a:t>
            </a:r>
          </a:p>
          <a:p>
            <a:pPr lvl="1"/>
            <a:r>
              <a:rPr lang="en-US" altLang="en-US" sz="3200" dirty="0"/>
              <a:t>Electrolyte imbalances</a:t>
            </a:r>
          </a:p>
          <a:p>
            <a:pPr lvl="1"/>
            <a:r>
              <a:rPr lang="en-US" altLang="en-US" sz="3200" dirty="0"/>
              <a:t>Uremia</a:t>
            </a:r>
          </a:p>
          <a:p>
            <a:pPr lvl="1"/>
            <a:r>
              <a:rPr lang="en-US" altLang="en-US" sz="3200" dirty="0"/>
              <a:t>Spinal cord lesions</a:t>
            </a:r>
          </a:p>
        </p:txBody>
      </p:sp>
    </p:spTree>
    <p:extLst>
      <p:ext uri="{BB962C8B-B14F-4D97-AF65-F5344CB8AC3E}">
        <p14:creationId xmlns:p14="http://schemas.microsoft.com/office/powerpoint/2010/main" val="285055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981200" y="228600"/>
            <a:ext cx="8229600" cy="457200"/>
          </a:xfrm>
        </p:spPr>
        <p:txBody>
          <a:bodyPr/>
          <a:lstStyle/>
          <a:p>
            <a:pPr eaLnBrk="1" hangingPunct="1"/>
            <a:r>
              <a:rPr lang="en-US" sz="2400"/>
              <a:t>ACUTE ABDOMEN</a:t>
            </a:r>
          </a:p>
        </p:txBody>
      </p:sp>
      <p:sp>
        <p:nvSpPr>
          <p:cNvPr id="29699" name="Content Placeholder 2"/>
          <p:cNvSpPr>
            <a:spLocks noGrp="1"/>
          </p:cNvSpPr>
          <p:nvPr>
            <p:ph idx="1"/>
          </p:nvPr>
        </p:nvSpPr>
        <p:spPr>
          <a:xfrm>
            <a:off x="1981200" y="838200"/>
            <a:ext cx="8229600" cy="5791200"/>
          </a:xfrm>
        </p:spPr>
        <p:txBody>
          <a:bodyPr/>
          <a:lstStyle/>
          <a:p>
            <a:pPr eaLnBrk="1" hangingPunct="1"/>
            <a:r>
              <a:rPr lang="en-US" sz="2800"/>
              <a:t>A  clinical term  used to describe a syndrome mainly characterized by acute  abdominal pain that causes the patient to be hospitalized within a few hours of the onset of pain</a:t>
            </a:r>
          </a:p>
          <a:p>
            <a:pPr eaLnBrk="1" hangingPunct="1"/>
            <a:r>
              <a:rPr lang="en-US" sz="2800"/>
              <a:t> The diagnosis when made quickly reduces morbidity and mortality.</a:t>
            </a:r>
          </a:p>
          <a:p>
            <a:pPr eaLnBrk="1" hangingPunct="1"/>
            <a:r>
              <a:rPr lang="en-US" sz="2800"/>
              <a:t> Although a specific diagnosis should be attempted, the immediate problem in management is to decide whether an 'acute abdomen' exists and whether surgery is required. </a:t>
            </a:r>
          </a:p>
        </p:txBody>
      </p:sp>
    </p:spTree>
    <p:extLst>
      <p:ext uri="{BB962C8B-B14F-4D97-AF65-F5344CB8AC3E}">
        <p14:creationId xmlns:p14="http://schemas.microsoft.com/office/powerpoint/2010/main" val="42887448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1981200" y="0"/>
            <a:ext cx="8229600" cy="457200"/>
          </a:xfrm>
        </p:spPr>
        <p:txBody>
          <a:bodyPr>
            <a:normAutofit fontScale="90000"/>
          </a:bodyPr>
          <a:lstStyle/>
          <a:p>
            <a:pPr eaLnBrk="1" hangingPunct="1"/>
            <a:r>
              <a:rPr lang="en-US" sz="3200"/>
              <a:t>INTESTINAL OBSTRUCTION</a:t>
            </a:r>
          </a:p>
        </p:txBody>
      </p:sp>
      <p:sp>
        <p:nvSpPr>
          <p:cNvPr id="44035" name="Content Placeholder 2"/>
          <p:cNvSpPr>
            <a:spLocks noGrp="1"/>
          </p:cNvSpPr>
          <p:nvPr>
            <p:ph idx="1"/>
          </p:nvPr>
        </p:nvSpPr>
        <p:spPr>
          <a:xfrm>
            <a:off x="1981200" y="457200"/>
            <a:ext cx="8229600" cy="6172200"/>
          </a:xfrm>
        </p:spPr>
        <p:txBody>
          <a:bodyPr/>
          <a:lstStyle/>
          <a:p>
            <a:pPr eaLnBrk="1" hangingPunct="1">
              <a:buFont typeface="Arial" panose="020B0604020202020204" pitchFamily="34" charset="0"/>
              <a:buNone/>
            </a:pPr>
            <a:r>
              <a:rPr lang="en-US" dirty="0" smtClean="0"/>
              <a:t>CAUSE: </a:t>
            </a:r>
          </a:p>
          <a:p>
            <a:pPr eaLnBrk="1" hangingPunct="1"/>
            <a:r>
              <a:rPr lang="en-US" dirty="0" smtClean="0"/>
              <a:t>Most are due to mechanical block-worms</a:t>
            </a:r>
          </a:p>
          <a:p>
            <a:pPr eaLnBrk="1" hangingPunct="1"/>
            <a:r>
              <a:rPr lang="en-US" dirty="0" err="1" smtClean="0"/>
              <a:t>Malfunctional</a:t>
            </a:r>
            <a:r>
              <a:rPr lang="en-US" dirty="0" smtClean="0"/>
              <a:t> bowel following surgery  (adhesions)</a:t>
            </a:r>
          </a:p>
          <a:p>
            <a:pPr eaLnBrk="1" hangingPunct="1"/>
            <a:r>
              <a:rPr lang="en-US" dirty="0" smtClean="0"/>
              <a:t>other causes </a:t>
            </a:r>
            <a:r>
              <a:rPr lang="en-US" dirty="0" err="1" smtClean="0"/>
              <a:t>e.g</a:t>
            </a:r>
            <a:r>
              <a:rPr lang="en-US" dirty="0" smtClean="0"/>
              <a:t> carcinomas, sigmoid volvulus  </a:t>
            </a:r>
            <a:r>
              <a:rPr lang="en-US" dirty="0" err="1" smtClean="0"/>
              <a:t>etc</a:t>
            </a:r>
            <a:endParaRPr lang="en-US" dirty="0" smtClean="0"/>
          </a:p>
          <a:p>
            <a:pPr eaLnBrk="1" hangingPunct="1">
              <a:buFont typeface="Arial" panose="020B0604020202020204" pitchFamily="34" charset="0"/>
              <a:buNone/>
            </a:pPr>
            <a:r>
              <a:rPr lang="en-US" dirty="0" smtClean="0"/>
              <a:t> </a:t>
            </a:r>
          </a:p>
          <a:p>
            <a:pPr eaLnBrk="1" hangingPunct="1">
              <a:buFont typeface="Arial" panose="020B0604020202020204" pitchFamily="34" charset="0"/>
              <a:buNone/>
            </a:pPr>
            <a:endParaRPr lang="en-US" dirty="0" smtClean="0"/>
          </a:p>
        </p:txBody>
      </p:sp>
    </p:spTree>
    <p:extLst>
      <p:ext uri="{BB962C8B-B14F-4D97-AF65-F5344CB8AC3E}">
        <p14:creationId xmlns:p14="http://schemas.microsoft.com/office/powerpoint/2010/main" val="28955920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b="1" u="sng" smtClean="0">
                <a:cs typeface="Times New Roman" pitchFamily="18" charset="0"/>
              </a:rPr>
              <a:t>Classification</a:t>
            </a:r>
            <a:endParaRPr lang="ar-JO" b="1" smtClean="0"/>
          </a:p>
        </p:txBody>
      </p:sp>
      <p:sp>
        <p:nvSpPr>
          <p:cNvPr id="4099" name="Content Placeholder 2"/>
          <p:cNvSpPr>
            <a:spLocks noGrp="1"/>
          </p:cNvSpPr>
          <p:nvPr>
            <p:ph idx="1"/>
          </p:nvPr>
        </p:nvSpPr>
        <p:spPr/>
        <p:txBody>
          <a:bodyPr/>
          <a:lstStyle/>
          <a:p>
            <a:pPr algn="l" rtl="0"/>
            <a:r>
              <a:rPr lang="en-US" smtClean="0">
                <a:cs typeface="Arial" charset="0"/>
              </a:rPr>
              <a:t>Cause of obstruction : mechanical or functional ( Ileus ).</a:t>
            </a:r>
          </a:p>
          <a:p>
            <a:pPr algn="l" rtl="0"/>
            <a:r>
              <a:rPr lang="en-US" smtClean="0">
                <a:cs typeface="Arial" charset="0"/>
              </a:rPr>
              <a:t>Duration of obstruction: acute or chronic.</a:t>
            </a:r>
          </a:p>
          <a:p>
            <a:pPr algn="l" rtl="0"/>
            <a:r>
              <a:rPr lang="en-US" smtClean="0">
                <a:cs typeface="Arial" charset="0"/>
              </a:rPr>
              <a:t>Extent of obstruction : partial or complete</a:t>
            </a:r>
          </a:p>
          <a:p>
            <a:pPr algn="l" rtl="0"/>
            <a:r>
              <a:rPr lang="en-US" smtClean="0">
                <a:cs typeface="Arial" charset="0"/>
              </a:rPr>
              <a:t>Type of obstruction : simple or  complex (closed loop and strangulation) .</a:t>
            </a:r>
          </a:p>
          <a:p>
            <a:pPr algn="l"/>
            <a:endParaRPr lang="ar-JO" smtClean="0"/>
          </a:p>
        </p:txBody>
      </p:sp>
    </p:spTree>
    <p:extLst>
      <p:ext uri="{BB962C8B-B14F-4D97-AF65-F5344CB8AC3E}">
        <p14:creationId xmlns:p14="http://schemas.microsoft.com/office/powerpoint/2010/main" val="1515583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B050"/>
                </a:solidFill>
              </a:rPr>
              <a:t>Small bowel obstruction</a:t>
            </a:r>
            <a:endParaRPr lang="en-US" b="1" dirty="0">
              <a:solidFill>
                <a:srgbClr val="00B050"/>
              </a:solidFill>
            </a:endParaRPr>
          </a:p>
        </p:txBody>
      </p:sp>
      <p:sp>
        <p:nvSpPr>
          <p:cNvPr id="3" name="Content Placeholder 2"/>
          <p:cNvSpPr>
            <a:spLocks noGrp="1"/>
          </p:cNvSpPr>
          <p:nvPr>
            <p:ph idx="1"/>
          </p:nvPr>
        </p:nvSpPr>
        <p:spPr/>
        <p:txBody>
          <a:bodyPr>
            <a:normAutofit/>
          </a:bodyPr>
          <a:lstStyle/>
          <a:p>
            <a:pPr marL="0" indent="0" algn="ctr">
              <a:buNone/>
            </a:pPr>
            <a:r>
              <a:rPr lang="en-US" b="1" u="sng" dirty="0" smtClean="0">
                <a:solidFill>
                  <a:srgbClr val="C00000"/>
                </a:solidFill>
              </a:rPr>
              <a:t>Pathophysiology</a:t>
            </a:r>
          </a:p>
          <a:p>
            <a:r>
              <a:rPr lang="en-US" dirty="0" smtClean="0"/>
              <a:t>Intestinal contents, fluids, and gas accumulate above the intestinal obstruction, the abdomen distends, fluid retention reduces fluid reabsorption leading to stimulation of gastric secretion. More pressure builds, leading to pressure on the intestinal lumen leading to decrease venous and arteriole capillary pressure that lead to edema, congestion,  necrosis and eventually perforation </a:t>
            </a:r>
            <a:endParaRPr lang="en-US" dirty="0"/>
          </a:p>
        </p:txBody>
      </p:sp>
    </p:spTree>
    <p:extLst>
      <p:ext uri="{BB962C8B-B14F-4D97-AF65-F5344CB8AC3E}">
        <p14:creationId xmlns:p14="http://schemas.microsoft.com/office/powerpoint/2010/main" val="4008220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Rectangle 2"/>
          <p:cNvPicPr>
            <a:picLocks noGrp="1" noChangeArrowheads="1"/>
          </p:cNvPicPr>
          <p:nvPr>
            <p:ph type="title" idx="4294967295"/>
          </p:nvPr>
        </p:nvPicPr>
        <p:blipFill>
          <a:blip r:embed="rId2">
            <a:extLst>
              <a:ext uri="{28A0092B-C50C-407E-A947-70E740481C1C}">
                <a14:useLocalDpi xmlns:a14="http://schemas.microsoft.com/office/drawing/2010/main" val="0"/>
              </a:ext>
            </a:extLst>
          </a:blip>
          <a:srcRect/>
          <a:stretch>
            <a:fillRect/>
          </a:stretch>
        </p:blipFill>
        <p:spPr>
          <a:xfrm>
            <a:off x="0" y="268288"/>
            <a:ext cx="8242300" cy="1158875"/>
          </a:xfrm>
          <a:ln/>
        </p:spPr>
      </p:pic>
      <p:sp>
        <p:nvSpPr>
          <p:cNvPr id="13315" name="Rectangle 3"/>
          <p:cNvSpPr>
            <a:spLocks noGrp="1" noChangeArrowheads="1"/>
          </p:cNvSpPr>
          <p:nvPr>
            <p:ph idx="4294967295"/>
          </p:nvPr>
        </p:nvSpPr>
        <p:spPr>
          <a:xfrm>
            <a:off x="4419600" y="1447800"/>
            <a:ext cx="7772400" cy="4953000"/>
          </a:xfrm>
        </p:spPr>
        <p:txBody>
          <a:bodyPr>
            <a:normAutofit lnSpcReduction="10000"/>
          </a:bodyPr>
          <a:lstStyle/>
          <a:p>
            <a:pPr eaLnBrk="1" hangingPunct="1">
              <a:lnSpc>
                <a:spcPct val="90000"/>
              </a:lnSpc>
              <a:buFont typeface="Wingdings 2" panose="05020102010507070707" pitchFamily="18" charset="2"/>
              <a:buNone/>
            </a:pPr>
            <a:r>
              <a:rPr lang="en-US" altLang="en-US"/>
              <a:t>The four cardinal features of intestinal obstruction:</a:t>
            </a:r>
          </a:p>
          <a:p>
            <a:pPr eaLnBrk="1" hangingPunct="1">
              <a:lnSpc>
                <a:spcPct val="90000"/>
              </a:lnSpc>
              <a:buFont typeface="Wingdings 2" panose="05020102010507070707" pitchFamily="18" charset="2"/>
              <a:buNone/>
            </a:pPr>
            <a:r>
              <a:rPr lang="en-US" altLang="en-US"/>
              <a:t>    </a:t>
            </a:r>
            <a:r>
              <a:rPr lang="en-US" altLang="en-US" sz="2400"/>
              <a:t>-abdominal pain</a:t>
            </a:r>
          </a:p>
          <a:p>
            <a:pPr eaLnBrk="1" hangingPunct="1">
              <a:lnSpc>
                <a:spcPct val="90000"/>
              </a:lnSpc>
              <a:buFont typeface="Wingdings 2" panose="05020102010507070707" pitchFamily="18" charset="2"/>
              <a:buNone/>
            </a:pPr>
            <a:r>
              <a:rPr lang="en-US" altLang="en-US" sz="2400"/>
              <a:t>     -vomiting</a:t>
            </a:r>
          </a:p>
          <a:p>
            <a:pPr eaLnBrk="1" hangingPunct="1">
              <a:lnSpc>
                <a:spcPct val="90000"/>
              </a:lnSpc>
              <a:buFont typeface="Wingdings 2" panose="05020102010507070707" pitchFamily="18" charset="2"/>
              <a:buNone/>
            </a:pPr>
            <a:r>
              <a:rPr lang="en-US" altLang="en-US" sz="2400"/>
              <a:t>     -distension</a:t>
            </a:r>
          </a:p>
          <a:p>
            <a:pPr eaLnBrk="1" hangingPunct="1">
              <a:lnSpc>
                <a:spcPct val="90000"/>
              </a:lnSpc>
              <a:buFont typeface="Wingdings 2" panose="05020102010507070707" pitchFamily="18" charset="2"/>
              <a:buNone/>
            </a:pPr>
            <a:r>
              <a:rPr lang="en-US" altLang="en-US" sz="2400"/>
              <a:t>     -constipation</a:t>
            </a:r>
          </a:p>
          <a:p>
            <a:pPr eaLnBrk="1" hangingPunct="1">
              <a:lnSpc>
                <a:spcPct val="90000"/>
              </a:lnSpc>
              <a:buFont typeface="Wingdings 2" panose="05020102010507070707" pitchFamily="18" charset="2"/>
              <a:buNone/>
            </a:pPr>
            <a:endParaRPr lang="en-US" altLang="en-US" sz="2400"/>
          </a:p>
          <a:p>
            <a:pPr eaLnBrk="1" hangingPunct="1">
              <a:lnSpc>
                <a:spcPct val="90000"/>
              </a:lnSpc>
              <a:buFont typeface="Wingdings 2" panose="05020102010507070707" pitchFamily="18" charset="2"/>
              <a:buNone/>
            </a:pPr>
            <a:r>
              <a:rPr lang="en-US" altLang="en-US" sz="2400"/>
              <a:t>Vary according to:-</a:t>
            </a:r>
          </a:p>
          <a:p>
            <a:pPr eaLnBrk="1" hangingPunct="1">
              <a:lnSpc>
                <a:spcPct val="90000"/>
              </a:lnSpc>
              <a:buFont typeface="Wingdings 2" panose="05020102010507070707" pitchFamily="18" charset="2"/>
              <a:buNone/>
            </a:pPr>
            <a:r>
              <a:rPr lang="en-US" altLang="en-US" sz="2400"/>
              <a:t>	location of obstruction</a:t>
            </a:r>
          </a:p>
          <a:p>
            <a:pPr eaLnBrk="1" hangingPunct="1">
              <a:lnSpc>
                <a:spcPct val="90000"/>
              </a:lnSpc>
              <a:buFont typeface="Wingdings 2" panose="05020102010507070707" pitchFamily="18" charset="2"/>
              <a:buNone/>
            </a:pPr>
            <a:r>
              <a:rPr lang="en-US" altLang="en-US" sz="2400"/>
              <a:t>	Duration of obstruction</a:t>
            </a:r>
          </a:p>
          <a:p>
            <a:pPr eaLnBrk="1" hangingPunct="1">
              <a:lnSpc>
                <a:spcPct val="90000"/>
              </a:lnSpc>
              <a:buFont typeface="Wingdings 2" panose="05020102010507070707" pitchFamily="18" charset="2"/>
              <a:buNone/>
            </a:pPr>
            <a:r>
              <a:rPr lang="en-US" altLang="en-US" sz="2400"/>
              <a:t>	underlying pathology</a:t>
            </a:r>
          </a:p>
          <a:p>
            <a:pPr eaLnBrk="1" hangingPunct="1">
              <a:lnSpc>
                <a:spcPct val="90000"/>
              </a:lnSpc>
              <a:buFont typeface="Wingdings 2" panose="05020102010507070707" pitchFamily="18" charset="2"/>
              <a:buNone/>
            </a:pPr>
            <a:r>
              <a:rPr lang="en-US" altLang="en-US" sz="2400"/>
              <a:t>	intestinal ischemia</a:t>
            </a:r>
          </a:p>
          <a:p>
            <a:pPr eaLnBrk="1" hangingPunct="1">
              <a:lnSpc>
                <a:spcPct val="90000"/>
              </a:lnSpc>
            </a:pPr>
            <a:endParaRPr lang="en-US" altLang="en-US" sz="2400"/>
          </a:p>
        </p:txBody>
      </p:sp>
    </p:spTree>
    <p:extLst>
      <p:ext uri="{BB962C8B-B14F-4D97-AF65-F5344CB8AC3E}">
        <p14:creationId xmlns:p14="http://schemas.microsoft.com/office/powerpoint/2010/main" val="114467843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1981200" y="274638"/>
            <a:ext cx="8229600" cy="334962"/>
          </a:xfrm>
        </p:spPr>
        <p:txBody>
          <a:bodyPr>
            <a:normAutofit fontScale="90000"/>
          </a:bodyPr>
          <a:lstStyle/>
          <a:p>
            <a:pPr eaLnBrk="1" hangingPunct="1"/>
            <a:r>
              <a:rPr lang="en-US" sz="2800"/>
              <a:t/>
            </a:r>
            <a:br>
              <a:rPr lang="en-US" sz="2800"/>
            </a:br>
            <a:r>
              <a:rPr lang="en-US" sz="2800"/>
              <a:t>CLINICAL FEATURES </a:t>
            </a:r>
            <a:br>
              <a:rPr lang="en-US" sz="2800"/>
            </a:br>
            <a:endParaRPr lang="en-US" sz="2800"/>
          </a:p>
        </p:txBody>
      </p:sp>
      <p:sp>
        <p:nvSpPr>
          <p:cNvPr id="46083" name="Content Placeholder 2"/>
          <p:cNvSpPr>
            <a:spLocks noGrp="1"/>
          </p:cNvSpPr>
          <p:nvPr>
            <p:ph idx="1"/>
          </p:nvPr>
        </p:nvSpPr>
        <p:spPr>
          <a:xfrm>
            <a:off x="1981200" y="609600"/>
            <a:ext cx="8229600" cy="5943600"/>
          </a:xfrm>
        </p:spPr>
        <p:txBody>
          <a:bodyPr>
            <a:normAutofit/>
          </a:bodyPr>
          <a:lstStyle/>
          <a:p>
            <a:pPr eaLnBrk="1" hangingPunct="1">
              <a:buFont typeface="Wingdings" panose="05000000000000000000" pitchFamily="2" charset="2"/>
              <a:buChar char="ü"/>
            </a:pPr>
            <a:r>
              <a:rPr lang="en-US" sz="2800"/>
              <a:t>abdominal colic</a:t>
            </a:r>
          </a:p>
          <a:p>
            <a:pPr eaLnBrk="1" hangingPunct="1">
              <a:buFont typeface="Wingdings" panose="05000000000000000000" pitchFamily="2" charset="2"/>
              <a:buChar char="ü"/>
            </a:pPr>
            <a:r>
              <a:rPr lang="en-US" sz="2800"/>
              <a:t>vomiting and constipation without passage of wind</a:t>
            </a:r>
          </a:p>
          <a:p>
            <a:pPr eaLnBrk="1" hangingPunct="1">
              <a:buFont typeface="Wingdings" panose="05000000000000000000" pitchFamily="2" charset="2"/>
              <a:buChar char="ü"/>
            </a:pPr>
            <a:r>
              <a:rPr lang="en-US" sz="2800"/>
              <a:t> Profuse Vomiting in the upper gut obstruction -absent in the lower GI obstruction-vomitus may be contain bile or fecal material </a:t>
            </a:r>
          </a:p>
          <a:p>
            <a:pPr eaLnBrk="1" hangingPunct="1">
              <a:buFont typeface="Wingdings" panose="05000000000000000000" pitchFamily="2" charset="2"/>
              <a:buChar char="ü"/>
            </a:pPr>
            <a:r>
              <a:rPr lang="en-US" sz="2800"/>
              <a:t>Abdominal distension with increased bowel sounds. </a:t>
            </a:r>
          </a:p>
          <a:p>
            <a:pPr eaLnBrk="1" hangingPunct="1">
              <a:buFont typeface="Wingdings" panose="05000000000000000000" pitchFamily="2" charset="2"/>
              <a:buChar char="ü"/>
            </a:pPr>
            <a:r>
              <a:rPr lang="en-US" sz="2800"/>
              <a:t>Constipation</a:t>
            </a:r>
          </a:p>
          <a:p>
            <a:pPr eaLnBrk="1" hangingPunct="1">
              <a:buFont typeface="Wingdings" panose="05000000000000000000" pitchFamily="2" charset="2"/>
              <a:buChar char="ü"/>
            </a:pPr>
            <a:r>
              <a:rPr lang="en-US" sz="2800"/>
              <a:t>Fever in prolonged obstruction </a:t>
            </a:r>
          </a:p>
          <a:p>
            <a:pPr eaLnBrk="1" hangingPunct="1">
              <a:buFont typeface="Wingdings" panose="05000000000000000000" pitchFamily="2" charset="2"/>
              <a:buChar char="ü"/>
            </a:pPr>
            <a:r>
              <a:rPr lang="en-US" sz="2800"/>
              <a:t>abdominal pain</a:t>
            </a:r>
          </a:p>
          <a:p>
            <a:pPr eaLnBrk="1" hangingPunct="1">
              <a:buFont typeface="Wingdings" panose="05000000000000000000" pitchFamily="2" charset="2"/>
              <a:buChar char="ü"/>
            </a:pPr>
            <a:r>
              <a:rPr lang="en-US" sz="2800"/>
              <a:t>Features of dehydration</a:t>
            </a:r>
          </a:p>
          <a:p>
            <a:pPr eaLnBrk="1" hangingPunct="1">
              <a:buFont typeface="Wingdings" panose="05000000000000000000" pitchFamily="2" charset="2"/>
              <a:buChar char="ü"/>
            </a:pPr>
            <a:r>
              <a:rPr lang="en-US" sz="2800"/>
              <a:t>X-ray of the abdomen reveals distended loops of bowel proximal to the obstruction. </a:t>
            </a:r>
            <a:endParaRPr lang="en-US" smtClean="0"/>
          </a:p>
        </p:txBody>
      </p:sp>
    </p:spTree>
    <p:extLst>
      <p:ext uri="{BB962C8B-B14F-4D97-AF65-F5344CB8AC3E}">
        <p14:creationId xmlns:p14="http://schemas.microsoft.com/office/powerpoint/2010/main" val="181160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457200"/>
          </a:xfrm>
        </p:spPr>
        <p:txBody>
          <a:bodyPr rtlCol="0">
            <a:normAutofit fontScale="90000"/>
          </a:bodyPr>
          <a:lstStyle/>
          <a:p>
            <a:pPr eaLnBrk="1" fontAlgn="auto" hangingPunct="1">
              <a:spcAft>
                <a:spcPts val="0"/>
              </a:spcAft>
              <a:defRPr/>
            </a:pPr>
            <a:r>
              <a:rPr lang="en-US" dirty="0" smtClean="0"/>
              <a:t/>
            </a:r>
            <a:br>
              <a:rPr lang="en-US" dirty="0" smtClean="0"/>
            </a:br>
            <a:r>
              <a:rPr lang="en-US" sz="3600" dirty="0"/>
              <a:t>MANAGEMENT </a:t>
            </a:r>
            <a:br>
              <a:rPr lang="en-US" sz="3600" dirty="0"/>
            </a:br>
            <a:endParaRPr lang="en-US" sz="3600" dirty="0"/>
          </a:p>
        </p:txBody>
      </p:sp>
      <p:sp>
        <p:nvSpPr>
          <p:cNvPr id="3" name="Content Placeholder 2"/>
          <p:cNvSpPr>
            <a:spLocks noGrp="1"/>
          </p:cNvSpPr>
          <p:nvPr>
            <p:ph idx="1"/>
          </p:nvPr>
        </p:nvSpPr>
        <p:spPr>
          <a:xfrm>
            <a:off x="1981200" y="533400"/>
            <a:ext cx="8229600" cy="6172200"/>
          </a:xfrm>
        </p:spPr>
        <p:txBody>
          <a:bodyPr rtlCol="0">
            <a:normAutofit fontScale="92500" lnSpcReduction="20000"/>
          </a:bodyPr>
          <a:lstStyle/>
          <a:p>
            <a:pPr marL="514350" indent="-514350" eaLnBrk="1" fontAlgn="auto" hangingPunct="1">
              <a:spcAft>
                <a:spcPts val="0"/>
              </a:spcAft>
              <a:buFont typeface="+mj-lt"/>
              <a:buAutoNum type="arabicPeriod"/>
              <a:defRPr/>
            </a:pPr>
            <a:r>
              <a:rPr lang="en-US" dirty="0" smtClean="0"/>
              <a:t>Resuscitation with intravenous fluids (mainly isotonic saline with potassium) </a:t>
            </a:r>
          </a:p>
          <a:p>
            <a:pPr marL="514350" indent="-514350" eaLnBrk="1" fontAlgn="auto" hangingPunct="1">
              <a:spcAft>
                <a:spcPts val="0"/>
              </a:spcAft>
              <a:buFont typeface="+mj-lt"/>
              <a:buAutoNum type="arabicPeriod"/>
              <a:defRPr/>
            </a:pPr>
            <a:r>
              <a:rPr lang="en-US" dirty="0" smtClean="0"/>
              <a:t>Decompression with NG Tube</a:t>
            </a:r>
          </a:p>
          <a:p>
            <a:pPr marL="514350" indent="-514350" eaLnBrk="1" fontAlgn="auto" hangingPunct="1">
              <a:spcAft>
                <a:spcPts val="0"/>
              </a:spcAft>
              <a:buFont typeface="+mj-lt"/>
              <a:buAutoNum type="arabicPeriod"/>
              <a:defRPr/>
            </a:pPr>
            <a:r>
              <a:rPr lang="en-US" dirty="0" smtClean="0"/>
              <a:t>conservative management above </a:t>
            </a:r>
            <a:r>
              <a:rPr lang="en-US" dirty="0" err="1" smtClean="0"/>
              <a:t>wth</a:t>
            </a:r>
            <a:r>
              <a:rPr lang="en-US" dirty="0" smtClean="0"/>
              <a:t> </a:t>
            </a:r>
            <a:r>
              <a:rPr lang="en-US" dirty="0" err="1" smtClean="0"/>
              <a:t>e.g</a:t>
            </a:r>
            <a:r>
              <a:rPr lang="en-US" dirty="0" smtClean="0"/>
              <a:t> enema</a:t>
            </a:r>
          </a:p>
          <a:p>
            <a:pPr marL="514350" indent="-514350" eaLnBrk="1" fontAlgn="auto" hangingPunct="1">
              <a:spcAft>
                <a:spcPts val="0"/>
              </a:spcAft>
              <a:buNone/>
              <a:defRPr/>
            </a:pPr>
            <a:r>
              <a:rPr lang="en-US" dirty="0" smtClean="0"/>
              <a:t>4. </a:t>
            </a:r>
            <a:r>
              <a:rPr lang="en-US" dirty="0" err="1" smtClean="0"/>
              <a:t>laparotomy</a:t>
            </a:r>
            <a:endParaRPr lang="en-US" dirty="0" smtClean="0"/>
          </a:p>
          <a:p>
            <a:pPr marL="514350" indent="-514350" eaLnBrk="1" fontAlgn="auto" hangingPunct="1">
              <a:spcAft>
                <a:spcPts val="0"/>
              </a:spcAft>
              <a:buNone/>
              <a:defRPr/>
            </a:pPr>
            <a:endParaRPr lang="en-US" dirty="0" smtClean="0"/>
          </a:p>
          <a:p>
            <a:pPr marL="514350" indent="-514350" eaLnBrk="1" fontAlgn="auto" hangingPunct="1">
              <a:spcAft>
                <a:spcPts val="0"/>
              </a:spcAft>
              <a:buNone/>
              <a:defRPr/>
            </a:pPr>
            <a:r>
              <a:rPr lang="en-US" dirty="0" smtClean="0"/>
              <a:t>Partial /incomplete intestinal obstruction that can be managed conservatively. </a:t>
            </a:r>
          </a:p>
          <a:p>
            <a:pPr eaLnBrk="1" fontAlgn="auto" hangingPunct="1">
              <a:spcAft>
                <a:spcPts val="0"/>
              </a:spcAft>
              <a:buNone/>
              <a:defRPr/>
            </a:pPr>
            <a:r>
              <a:rPr lang="en-US" dirty="0" smtClean="0"/>
              <a:t>colostomy may be required In critically ill patients </a:t>
            </a:r>
          </a:p>
          <a:p>
            <a:pPr eaLnBrk="1" fontAlgn="auto" hangingPunct="1">
              <a:spcAft>
                <a:spcPts val="0"/>
              </a:spcAft>
              <a:defRPr/>
            </a:pPr>
            <a:r>
              <a:rPr lang="en-US" dirty="0" err="1" smtClean="0"/>
              <a:t>Volvulus</a:t>
            </a:r>
            <a:r>
              <a:rPr lang="en-US" dirty="0" smtClean="0"/>
              <a:t> of the sigmoid colon can be managed by the passage of a flexible </a:t>
            </a:r>
            <a:r>
              <a:rPr lang="en-US" dirty="0" err="1" smtClean="0"/>
              <a:t>sigmoidoscope</a:t>
            </a:r>
            <a:r>
              <a:rPr lang="en-US" dirty="0" smtClean="0"/>
              <a:t> or a rectal tube to un-kink the bowel</a:t>
            </a:r>
          </a:p>
          <a:p>
            <a:pPr eaLnBrk="1" fontAlgn="auto" hangingPunct="1">
              <a:spcAft>
                <a:spcPts val="0"/>
              </a:spcAft>
              <a:defRPr/>
            </a:pPr>
            <a:r>
              <a:rPr lang="en-US" dirty="0" smtClean="0"/>
              <a:t>multidisciplinary approach to management is required </a:t>
            </a:r>
            <a:r>
              <a:rPr lang="en-US" dirty="0" err="1" smtClean="0"/>
              <a:t>e.g</a:t>
            </a:r>
            <a:r>
              <a:rPr lang="en-US" dirty="0" smtClean="0"/>
              <a:t>  in </a:t>
            </a:r>
            <a:r>
              <a:rPr lang="en-US" dirty="0" err="1" smtClean="0"/>
              <a:t>enteral</a:t>
            </a:r>
            <a:r>
              <a:rPr lang="en-US" dirty="0" smtClean="0"/>
              <a:t>  and </a:t>
            </a:r>
            <a:r>
              <a:rPr lang="en-US" dirty="0" err="1" smtClean="0"/>
              <a:t>parenteral</a:t>
            </a:r>
            <a:endParaRPr lang="en-US" dirty="0" smtClean="0"/>
          </a:p>
        </p:txBody>
      </p:sp>
    </p:spTree>
    <p:extLst>
      <p:ext uri="{BB962C8B-B14F-4D97-AF65-F5344CB8AC3E}">
        <p14:creationId xmlns:p14="http://schemas.microsoft.com/office/powerpoint/2010/main" val="115133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1981200" y="274638"/>
            <a:ext cx="8229600" cy="487362"/>
          </a:xfrm>
        </p:spPr>
        <p:txBody>
          <a:bodyPr>
            <a:normAutofit fontScale="90000"/>
          </a:bodyPr>
          <a:lstStyle/>
          <a:p>
            <a:pPr eaLnBrk="1" hangingPunct="1"/>
            <a:r>
              <a:rPr lang="en-US" sz="2800"/>
              <a:t>PEPTIC ULCER DISEASE</a:t>
            </a:r>
          </a:p>
        </p:txBody>
      </p:sp>
      <p:sp>
        <p:nvSpPr>
          <p:cNvPr id="48131" name="Content Placeholder 2"/>
          <p:cNvSpPr>
            <a:spLocks noGrp="1"/>
          </p:cNvSpPr>
          <p:nvPr>
            <p:ph idx="1"/>
          </p:nvPr>
        </p:nvSpPr>
        <p:spPr>
          <a:xfrm>
            <a:off x="1981200" y="762000"/>
            <a:ext cx="8229600" cy="5791200"/>
          </a:xfrm>
        </p:spPr>
        <p:txBody>
          <a:bodyPr/>
          <a:lstStyle/>
          <a:p>
            <a:pPr eaLnBrk="1" hangingPunct="1"/>
            <a:r>
              <a:rPr lang="en-US" smtClean="0"/>
              <a:t> Is an excavation that forms in the mucosal wall of the stomach, pylorus and in the duodenum </a:t>
            </a:r>
          </a:p>
          <a:p>
            <a:pPr eaLnBrk="1" hangingPunct="1"/>
            <a:r>
              <a:rPr lang="en-US" smtClean="0"/>
              <a:t>Classified into gastric, duodenal, or esophageal ulcer, depending on its location</a:t>
            </a:r>
          </a:p>
          <a:p>
            <a:pPr eaLnBrk="1" hangingPunct="1"/>
            <a:r>
              <a:rPr lang="en-US" smtClean="0"/>
              <a:t>Other forms of ulcers exist e.g stress ulcers, curlings ulcers</a:t>
            </a:r>
          </a:p>
          <a:p>
            <a:pPr eaLnBrk="1" hangingPunct="1"/>
            <a:r>
              <a:rPr lang="en-US" smtClean="0"/>
              <a:t>There is Erosion of a circumscribed area of mucous membrane that may extend as deep as the muscle layers or to the peritoneum. </a:t>
            </a:r>
          </a:p>
        </p:txBody>
      </p:sp>
    </p:spTree>
    <p:extLst>
      <p:ext uri="{BB962C8B-B14F-4D97-AF65-F5344CB8AC3E}">
        <p14:creationId xmlns:p14="http://schemas.microsoft.com/office/powerpoint/2010/main" val="1151003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1981200" y="274638"/>
            <a:ext cx="8229600" cy="411162"/>
          </a:xfrm>
        </p:spPr>
        <p:txBody>
          <a:bodyPr>
            <a:normAutofit fontScale="90000"/>
          </a:bodyPr>
          <a:lstStyle/>
          <a:p>
            <a:r>
              <a:rPr lang="en-US" sz="2800"/>
              <a:t>STRUCTURE OF THE  STOMACH AND DUODENUM </a:t>
            </a:r>
          </a:p>
        </p:txBody>
      </p:sp>
      <p:pic>
        <p:nvPicPr>
          <p:cNvPr id="4915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762000"/>
            <a:ext cx="8305800" cy="5943600"/>
          </a:xfrm>
          <a:noFill/>
        </p:spPr>
      </p:pic>
    </p:spTree>
    <p:extLst>
      <p:ext uri="{BB962C8B-B14F-4D97-AF65-F5344CB8AC3E}">
        <p14:creationId xmlns:p14="http://schemas.microsoft.com/office/powerpoint/2010/main" val="39730778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1981200" y="274638"/>
            <a:ext cx="8229600" cy="334962"/>
          </a:xfrm>
        </p:spPr>
        <p:txBody>
          <a:bodyPr>
            <a:normAutofit fontScale="90000"/>
          </a:bodyPr>
          <a:lstStyle/>
          <a:p>
            <a:r>
              <a:rPr lang="en-US" sz="2800"/>
              <a:t>SITES OF ULCERS FORMATION</a:t>
            </a:r>
          </a:p>
        </p:txBody>
      </p:sp>
      <p:pic>
        <p:nvPicPr>
          <p:cNvPr id="50179"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86000" y="762000"/>
            <a:ext cx="7391400" cy="5943600"/>
          </a:xfrm>
          <a:noFill/>
        </p:spPr>
      </p:pic>
    </p:spTree>
    <p:extLst>
      <p:ext uri="{BB962C8B-B14F-4D97-AF65-F5344CB8AC3E}">
        <p14:creationId xmlns:p14="http://schemas.microsoft.com/office/powerpoint/2010/main" val="126105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1981200" y="274638"/>
            <a:ext cx="8229600" cy="334962"/>
          </a:xfrm>
        </p:spPr>
        <p:txBody>
          <a:bodyPr>
            <a:normAutofit fontScale="90000"/>
          </a:bodyPr>
          <a:lstStyle/>
          <a:p>
            <a:r>
              <a:rPr lang="en-US" sz="2800"/>
              <a:t>CAUSES OF PUD</a:t>
            </a:r>
          </a:p>
        </p:txBody>
      </p:sp>
      <p:sp>
        <p:nvSpPr>
          <p:cNvPr id="51203" name="Content Placeholder 2"/>
          <p:cNvSpPr>
            <a:spLocks noGrp="1"/>
          </p:cNvSpPr>
          <p:nvPr>
            <p:ph idx="1"/>
          </p:nvPr>
        </p:nvSpPr>
        <p:spPr>
          <a:xfrm>
            <a:off x="1981200" y="533400"/>
            <a:ext cx="8229600" cy="6096000"/>
          </a:xfrm>
        </p:spPr>
        <p:txBody>
          <a:bodyPr/>
          <a:lstStyle/>
          <a:p>
            <a:pPr>
              <a:buFont typeface="Arial" panose="020B0604020202020204" pitchFamily="34" charset="0"/>
              <a:buNone/>
            </a:pPr>
            <a:r>
              <a:rPr lang="en-US" sz="2800"/>
              <a:t>KNOWN CAUSES</a:t>
            </a:r>
          </a:p>
          <a:p>
            <a:pPr marL="914400" lvl="1" indent="-457200">
              <a:buFont typeface="Calibri" panose="020F0502020204030204" pitchFamily="34" charset="0"/>
              <a:buAutoNum type="arabicPeriod"/>
            </a:pPr>
            <a:r>
              <a:rPr lang="en-US" smtClean="0"/>
              <a:t>H. pylori infection-present in most patients with peptic ulcer disease.</a:t>
            </a:r>
          </a:p>
          <a:p>
            <a:pPr marL="914400" lvl="1" indent="-457200">
              <a:buFont typeface="Calibri" panose="020F0502020204030204" pitchFamily="34" charset="0"/>
              <a:buAutoNum type="arabicPeriod"/>
            </a:pPr>
            <a:r>
              <a:rPr lang="en-US" smtClean="0"/>
              <a:t>NSAID-induced injury</a:t>
            </a:r>
          </a:p>
          <a:p>
            <a:pPr marL="914400" lvl="1" indent="-457200">
              <a:buFont typeface="Calibri" panose="020F0502020204030204" pitchFamily="34" charset="0"/>
              <a:buAutoNum type="arabicPeriod"/>
            </a:pPr>
            <a:r>
              <a:rPr lang="en-US" smtClean="0"/>
              <a:t>Gastric acid secretory abnormalities  e.g Zollinger-Ellison syndrome  especially in duodenal ulcers </a:t>
            </a:r>
          </a:p>
        </p:txBody>
      </p:sp>
    </p:spTree>
    <p:extLst>
      <p:ext uri="{BB962C8B-B14F-4D97-AF65-F5344CB8AC3E}">
        <p14:creationId xmlns:p14="http://schemas.microsoft.com/office/powerpoint/2010/main" val="2632768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81200" y="274638"/>
            <a:ext cx="8229600" cy="487362"/>
          </a:xfrm>
        </p:spPr>
        <p:txBody>
          <a:bodyPr/>
          <a:lstStyle/>
          <a:p>
            <a:pPr eaLnBrk="1" hangingPunct="1"/>
            <a:r>
              <a:rPr lang="en-US" sz="2400"/>
              <a:t>CAUSES OF ACUTE ABDOMEN</a:t>
            </a:r>
          </a:p>
        </p:txBody>
      </p:sp>
      <p:sp>
        <p:nvSpPr>
          <p:cNvPr id="30723" name="Content Placeholder 2"/>
          <p:cNvSpPr>
            <a:spLocks noGrp="1"/>
          </p:cNvSpPr>
          <p:nvPr>
            <p:ph idx="1"/>
          </p:nvPr>
        </p:nvSpPr>
        <p:spPr>
          <a:xfrm>
            <a:off x="1981200" y="609600"/>
            <a:ext cx="8229600" cy="5943600"/>
          </a:xfrm>
        </p:spPr>
        <p:txBody>
          <a:bodyPr/>
          <a:lstStyle/>
          <a:p>
            <a:pPr eaLnBrk="1" hangingPunct="1"/>
            <a:r>
              <a:rPr lang="en-US" smtClean="0"/>
              <a:t>Acute appendicitis </a:t>
            </a:r>
          </a:p>
          <a:p>
            <a:pPr eaLnBrk="1" hangingPunct="1"/>
            <a:r>
              <a:rPr lang="en-US" smtClean="0"/>
              <a:t> Intestinal obstruction </a:t>
            </a:r>
          </a:p>
          <a:p>
            <a:pPr eaLnBrk="1" hangingPunct="1"/>
            <a:r>
              <a:rPr lang="en-US" smtClean="0"/>
              <a:t>Urinary tract infection </a:t>
            </a:r>
          </a:p>
          <a:p>
            <a:pPr eaLnBrk="1" hangingPunct="1"/>
            <a:r>
              <a:rPr lang="en-US" smtClean="0"/>
              <a:t> Gall bladder disease-cholecystitis ,liver abscess </a:t>
            </a:r>
          </a:p>
          <a:p>
            <a:pPr eaLnBrk="1" hangingPunct="1"/>
            <a:r>
              <a:rPr lang="en-US" smtClean="0"/>
              <a:t>Perforated ulcer</a:t>
            </a:r>
          </a:p>
        </p:txBody>
      </p:sp>
    </p:spTree>
    <p:extLst>
      <p:ext uri="{BB962C8B-B14F-4D97-AF65-F5344CB8AC3E}">
        <p14:creationId xmlns:p14="http://schemas.microsoft.com/office/powerpoint/2010/main" val="22506876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981200" y="274638"/>
            <a:ext cx="8229600" cy="182562"/>
          </a:xfrm>
        </p:spPr>
        <p:txBody>
          <a:bodyPr>
            <a:normAutofit fontScale="90000"/>
          </a:bodyPr>
          <a:lstStyle/>
          <a:p>
            <a:endParaRPr lang="en-US" smtClean="0"/>
          </a:p>
        </p:txBody>
      </p:sp>
      <p:sp>
        <p:nvSpPr>
          <p:cNvPr id="3" name="Content Placeholder 2"/>
          <p:cNvSpPr>
            <a:spLocks noGrp="1"/>
          </p:cNvSpPr>
          <p:nvPr>
            <p:ph idx="1"/>
          </p:nvPr>
        </p:nvSpPr>
        <p:spPr>
          <a:xfrm>
            <a:off x="1981200" y="609600"/>
            <a:ext cx="8229600" cy="5943600"/>
          </a:xfrm>
        </p:spPr>
        <p:txBody>
          <a:bodyPr/>
          <a:lstStyle/>
          <a:p>
            <a:pPr>
              <a:buFont typeface="Arial" charset="0"/>
              <a:buNone/>
              <a:defRPr/>
            </a:pPr>
            <a:r>
              <a:rPr lang="en-US" dirty="0" smtClean="0"/>
              <a:t>RISK FACTORS </a:t>
            </a:r>
          </a:p>
          <a:p>
            <a:pPr marL="457200" indent="-457200">
              <a:buFont typeface="+mj-lt"/>
              <a:buAutoNum type="alphaLcParenR"/>
              <a:defRPr/>
            </a:pPr>
            <a:r>
              <a:rPr lang="en-US" dirty="0" smtClean="0"/>
              <a:t> drugs (NSAIDs, prolonged high-dose corticosteroids)</a:t>
            </a:r>
          </a:p>
          <a:p>
            <a:pPr marL="457200" indent="-457200">
              <a:buFont typeface="+mj-lt"/>
              <a:buAutoNum type="alphaLcParenR"/>
              <a:defRPr/>
            </a:pPr>
            <a:r>
              <a:rPr lang="en-US" dirty="0" smtClean="0"/>
              <a:t>family history</a:t>
            </a:r>
          </a:p>
          <a:p>
            <a:pPr marL="457200" indent="-457200">
              <a:buFont typeface="+mj-lt"/>
              <a:buAutoNum type="alphaLcParenR"/>
              <a:defRPr/>
            </a:pPr>
            <a:r>
              <a:rPr lang="en-US" dirty="0" smtClean="0"/>
              <a:t>Cigarettes</a:t>
            </a:r>
          </a:p>
          <a:p>
            <a:pPr marL="457200" indent="-457200">
              <a:buFont typeface="+mj-lt"/>
              <a:buAutoNum type="alphaLcParenR"/>
              <a:defRPr/>
            </a:pPr>
            <a:r>
              <a:rPr lang="en-US" dirty="0" smtClean="0"/>
              <a:t>Stress</a:t>
            </a:r>
          </a:p>
          <a:p>
            <a:pPr marL="457200" indent="-457200">
              <a:buFont typeface="+mj-lt"/>
              <a:buAutoNum type="alphaLcParenR"/>
              <a:defRPr/>
            </a:pPr>
            <a:r>
              <a:rPr lang="en-US" dirty="0" smtClean="0"/>
              <a:t>lower socioeconomic status</a:t>
            </a:r>
          </a:p>
          <a:p>
            <a:pPr marL="457200" indent="-457200">
              <a:buFont typeface="+mj-lt"/>
              <a:buAutoNum type="alphaLcParenR"/>
              <a:defRPr/>
            </a:pPr>
            <a:r>
              <a:rPr lang="en-US" dirty="0" smtClean="0"/>
              <a:t>Increased alcohol intake</a:t>
            </a:r>
          </a:p>
          <a:p>
            <a:pPr marL="457200" indent="-457200">
              <a:buFont typeface="+mj-lt"/>
              <a:buAutoNum type="alphaLcParenR"/>
              <a:defRPr/>
            </a:pPr>
            <a:r>
              <a:rPr lang="en-US" dirty="0" smtClean="0"/>
              <a:t>caffeine</a:t>
            </a:r>
          </a:p>
          <a:p>
            <a:pPr>
              <a:buFont typeface="Arial" charset="0"/>
              <a:buChar char="•"/>
              <a:defRPr/>
            </a:pPr>
            <a:endParaRPr lang="en-US" dirty="0"/>
          </a:p>
        </p:txBody>
      </p:sp>
    </p:spTree>
    <p:extLst>
      <p:ext uri="{BB962C8B-B14F-4D97-AF65-F5344CB8AC3E}">
        <p14:creationId xmlns:p14="http://schemas.microsoft.com/office/powerpoint/2010/main" val="2321618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1981200" y="0"/>
            <a:ext cx="8229600" cy="457200"/>
          </a:xfrm>
        </p:spPr>
        <p:txBody>
          <a:bodyPr/>
          <a:lstStyle/>
          <a:p>
            <a:r>
              <a:rPr lang="en-US" sz="2400"/>
              <a:t>PATHOGENESIS</a:t>
            </a:r>
          </a:p>
        </p:txBody>
      </p:sp>
      <p:sp>
        <p:nvSpPr>
          <p:cNvPr id="53251" name="Content Placeholder 2"/>
          <p:cNvSpPr>
            <a:spLocks noGrp="1"/>
          </p:cNvSpPr>
          <p:nvPr>
            <p:ph idx="1"/>
          </p:nvPr>
        </p:nvSpPr>
        <p:spPr>
          <a:xfrm>
            <a:off x="1981200" y="381000"/>
            <a:ext cx="8229600" cy="6477000"/>
          </a:xfrm>
        </p:spPr>
        <p:txBody>
          <a:bodyPr/>
          <a:lstStyle/>
          <a:p>
            <a:r>
              <a:rPr lang="en-US" b="1" smtClean="0"/>
              <a:t>H. pylori- </a:t>
            </a:r>
            <a:r>
              <a:rPr lang="en-US" smtClean="0"/>
              <a:t>produces  toxins,adherence factors and urease  that converts urea to ammonia-The ammonia produced neutralizes the gastric acid acid facilitating penetration in to the gastric mucosa </a:t>
            </a:r>
          </a:p>
          <a:p>
            <a:r>
              <a:rPr lang="en-US" smtClean="0"/>
              <a:t>is motile with a flagella and has proton pumps that extrudes acids from the mucosal cells into epithelial side</a:t>
            </a:r>
          </a:p>
          <a:p>
            <a:r>
              <a:rPr lang="en-US" smtClean="0"/>
              <a:t>At the mucosa, it causes epithelial cell damage  by local release of cytokines such as IL-6 and IL-8 causing severe inflamation  facilitating mucosal damage</a:t>
            </a:r>
          </a:p>
        </p:txBody>
      </p:sp>
    </p:spTree>
    <p:extLst>
      <p:ext uri="{BB962C8B-B14F-4D97-AF65-F5344CB8AC3E}">
        <p14:creationId xmlns:p14="http://schemas.microsoft.com/office/powerpoint/2010/main" val="2441711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1981200" y="274638"/>
            <a:ext cx="8229600" cy="258762"/>
          </a:xfrm>
        </p:spPr>
        <p:txBody>
          <a:bodyPr>
            <a:normAutofit fontScale="90000"/>
          </a:bodyPr>
          <a:lstStyle/>
          <a:p>
            <a:endParaRPr lang="en-US" smtClean="0"/>
          </a:p>
        </p:txBody>
      </p:sp>
      <p:sp>
        <p:nvSpPr>
          <p:cNvPr id="54275" name="Content Placeholder 2"/>
          <p:cNvSpPr>
            <a:spLocks noGrp="1"/>
          </p:cNvSpPr>
          <p:nvPr>
            <p:ph idx="1"/>
          </p:nvPr>
        </p:nvSpPr>
        <p:spPr>
          <a:xfrm>
            <a:off x="1981200" y="762000"/>
            <a:ext cx="8229600" cy="5867400"/>
          </a:xfrm>
        </p:spPr>
        <p:txBody>
          <a:bodyPr/>
          <a:lstStyle/>
          <a:p>
            <a:r>
              <a:rPr lang="en-US" sz="2800"/>
              <a:t>There is Increased acid secretion because of: </a:t>
            </a:r>
          </a:p>
          <a:p>
            <a:pPr lvl="1"/>
            <a:r>
              <a:rPr lang="en-US" smtClean="0"/>
              <a:t>increased parietal cell mass </a:t>
            </a:r>
          </a:p>
          <a:p>
            <a:pPr lvl="1"/>
            <a:r>
              <a:rPr lang="en-US" smtClean="0"/>
              <a:t>increased gastrin secretion by increased gastrin activity coz of toxin induced inhibition of somatostatin (that normally inhibit gastrin secretion)</a:t>
            </a:r>
          </a:p>
          <a:p>
            <a:r>
              <a:rPr lang="en-US" sz="2800"/>
              <a:t>Decreased production of bicarbonate in the duodenum increases the tissue damage by excess acid not neutralized</a:t>
            </a:r>
          </a:p>
          <a:p>
            <a:endParaRPr lang="en-US" sz="2800"/>
          </a:p>
          <a:p>
            <a:endParaRPr lang="en-US" smtClean="0"/>
          </a:p>
        </p:txBody>
      </p:sp>
    </p:spTree>
    <p:extLst>
      <p:ext uri="{BB962C8B-B14F-4D97-AF65-F5344CB8AC3E}">
        <p14:creationId xmlns:p14="http://schemas.microsoft.com/office/powerpoint/2010/main" val="1216014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4638"/>
            <a:ext cx="8229600" cy="334962"/>
          </a:xfrm>
        </p:spPr>
        <p:txBody>
          <a:bodyPr>
            <a:normAutofit fontScale="90000"/>
          </a:bodyPr>
          <a:lstStyle/>
          <a:p>
            <a:r>
              <a:rPr lang="en-US" sz="2400"/>
              <a:t>GENERAL SIGNS AND SYMPTOMS</a:t>
            </a:r>
          </a:p>
        </p:txBody>
      </p:sp>
      <p:sp>
        <p:nvSpPr>
          <p:cNvPr id="55299" name="Content Placeholder 2"/>
          <p:cNvSpPr>
            <a:spLocks noGrp="1"/>
          </p:cNvSpPr>
          <p:nvPr>
            <p:ph idx="1"/>
          </p:nvPr>
        </p:nvSpPr>
        <p:spPr>
          <a:xfrm>
            <a:off x="1981200" y="609600"/>
            <a:ext cx="8229600" cy="6248400"/>
          </a:xfrm>
        </p:spPr>
        <p:txBody>
          <a:bodyPr/>
          <a:lstStyle/>
          <a:p>
            <a:r>
              <a:rPr lang="en-US" smtClean="0"/>
              <a:t>Burning epigastric pain occurring 1 to 3 hours after a meal</a:t>
            </a:r>
          </a:p>
          <a:p>
            <a:r>
              <a:rPr lang="en-US" smtClean="0"/>
              <a:t>Nocturnal epigastric, abdominal pain or burning. May awaken patient at night, usually around midnight to 3 a.M.</a:t>
            </a:r>
          </a:p>
          <a:p>
            <a:r>
              <a:rPr lang="en-US" smtClean="0"/>
              <a:t>Epigastric tenderness </a:t>
            </a:r>
          </a:p>
          <a:p>
            <a:r>
              <a:rPr lang="en-US" smtClean="0"/>
              <a:t>Early satiety</a:t>
            </a:r>
          </a:p>
          <a:p>
            <a:r>
              <a:rPr lang="en-US" smtClean="0"/>
              <a:t>Anorexia</a:t>
            </a:r>
          </a:p>
          <a:p>
            <a:r>
              <a:rPr lang="en-US" smtClean="0"/>
              <a:t>Weight loss</a:t>
            </a:r>
          </a:p>
          <a:p>
            <a:r>
              <a:rPr lang="en-US" smtClean="0"/>
              <a:t>Heartburn</a:t>
            </a:r>
          </a:p>
          <a:p>
            <a:endParaRPr lang="en-US" smtClean="0"/>
          </a:p>
        </p:txBody>
      </p:sp>
    </p:spTree>
    <p:extLst>
      <p:ext uri="{BB962C8B-B14F-4D97-AF65-F5344CB8AC3E}">
        <p14:creationId xmlns:p14="http://schemas.microsoft.com/office/powerpoint/2010/main" val="13424408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1981200" y="274638"/>
            <a:ext cx="8229600" cy="334962"/>
          </a:xfrm>
        </p:spPr>
        <p:txBody>
          <a:bodyPr>
            <a:normAutofit fontScale="90000"/>
          </a:bodyPr>
          <a:lstStyle/>
          <a:p>
            <a:endParaRPr lang="en-US" smtClean="0"/>
          </a:p>
        </p:txBody>
      </p:sp>
      <p:sp>
        <p:nvSpPr>
          <p:cNvPr id="56323" name="Content Placeholder 2"/>
          <p:cNvSpPr>
            <a:spLocks noGrp="1"/>
          </p:cNvSpPr>
          <p:nvPr>
            <p:ph idx="1"/>
          </p:nvPr>
        </p:nvSpPr>
        <p:spPr>
          <a:xfrm>
            <a:off x="1981200" y="609600"/>
            <a:ext cx="8229600" cy="5943600"/>
          </a:xfrm>
        </p:spPr>
        <p:txBody>
          <a:bodyPr/>
          <a:lstStyle/>
          <a:p>
            <a:r>
              <a:rPr lang="en-US" smtClean="0"/>
              <a:t>Belching (may indicate reflux disease)</a:t>
            </a:r>
          </a:p>
          <a:p>
            <a:r>
              <a:rPr lang="en-US" smtClean="0"/>
              <a:t>Dizziness, syncope</a:t>
            </a:r>
          </a:p>
          <a:p>
            <a:r>
              <a:rPr lang="en-US" smtClean="0"/>
              <a:t>Hematemesis, or melena (may indicate hemorrhage)</a:t>
            </a:r>
          </a:p>
          <a:p>
            <a:r>
              <a:rPr lang="en-US" smtClean="0"/>
              <a:t>Anemia</a:t>
            </a:r>
          </a:p>
          <a:p>
            <a:r>
              <a:rPr lang="en-US" smtClean="0"/>
              <a:t>Sudden, intense mid-epigastric pain radiating to the right shoulder may indicate ulcer perforation.</a:t>
            </a:r>
          </a:p>
          <a:p>
            <a:endParaRPr lang="en-US" smtClean="0"/>
          </a:p>
        </p:txBody>
      </p:sp>
    </p:spTree>
    <p:extLst>
      <p:ext uri="{BB962C8B-B14F-4D97-AF65-F5344CB8AC3E}">
        <p14:creationId xmlns:p14="http://schemas.microsoft.com/office/powerpoint/2010/main" val="3572604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1981200" y="228600"/>
            <a:ext cx="8229600" cy="381000"/>
          </a:xfrm>
        </p:spPr>
        <p:txBody>
          <a:bodyPr>
            <a:normAutofit fontScale="90000"/>
          </a:bodyPr>
          <a:lstStyle/>
          <a:p>
            <a:r>
              <a:rPr lang="en-US" sz="2400"/>
              <a:t>DIAGNOSIS</a:t>
            </a:r>
          </a:p>
        </p:txBody>
      </p:sp>
      <p:sp>
        <p:nvSpPr>
          <p:cNvPr id="57347" name="Content Placeholder 2"/>
          <p:cNvSpPr>
            <a:spLocks noGrp="1"/>
          </p:cNvSpPr>
          <p:nvPr>
            <p:ph idx="1"/>
          </p:nvPr>
        </p:nvSpPr>
        <p:spPr>
          <a:xfrm>
            <a:off x="1981200" y="609600"/>
            <a:ext cx="8229600" cy="5943600"/>
          </a:xfrm>
        </p:spPr>
        <p:txBody>
          <a:bodyPr/>
          <a:lstStyle/>
          <a:p>
            <a:r>
              <a:rPr lang="en-US" smtClean="0"/>
              <a:t>Upper GI endoscopy with -tissue biopsy and cytology.</a:t>
            </a:r>
          </a:p>
          <a:p>
            <a:r>
              <a:rPr lang="en-US" smtClean="0"/>
              <a:t>Upper GI radiographic examination (barium study)</a:t>
            </a:r>
          </a:p>
          <a:p>
            <a:r>
              <a:rPr lang="en-US" smtClean="0"/>
              <a:t>H-Pylori test-urease test</a:t>
            </a:r>
          </a:p>
          <a:p>
            <a:r>
              <a:rPr lang="en-US" smtClean="0"/>
              <a:t>Serial stool specimens to detect occult blood</a:t>
            </a:r>
          </a:p>
          <a:p>
            <a:r>
              <a:rPr lang="en-US" smtClean="0"/>
              <a:t>Gastric secretory studies (gastric acid secretion test and serum gastric level test)-elevated in Zollinger-Ellison syndrome</a:t>
            </a:r>
          </a:p>
          <a:p>
            <a:endParaRPr lang="en-US" smtClean="0"/>
          </a:p>
        </p:txBody>
      </p:sp>
    </p:spTree>
    <p:extLst>
      <p:ext uri="{BB962C8B-B14F-4D97-AF65-F5344CB8AC3E}">
        <p14:creationId xmlns:p14="http://schemas.microsoft.com/office/powerpoint/2010/main" val="1666364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1981200" y="0"/>
            <a:ext cx="8229600" cy="381000"/>
          </a:xfrm>
        </p:spPr>
        <p:txBody>
          <a:bodyPr>
            <a:normAutofit fontScale="90000"/>
          </a:bodyPr>
          <a:lstStyle/>
          <a:p>
            <a:pPr eaLnBrk="1" hangingPunct="1"/>
            <a:r>
              <a:rPr lang="en-US" sz="2400"/>
              <a:t>DUODENAL ULCERS</a:t>
            </a:r>
          </a:p>
        </p:txBody>
      </p:sp>
      <p:sp>
        <p:nvSpPr>
          <p:cNvPr id="58371" name="Content Placeholder 2"/>
          <p:cNvSpPr>
            <a:spLocks noGrp="1"/>
          </p:cNvSpPr>
          <p:nvPr>
            <p:ph idx="1"/>
          </p:nvPr>
        </p:nvSpPr>
        <p:spPr>
          <a:xfrm>
            <a:off x="1981200" y="381000"/>
            <a:ext cx="8229600" cy="6248400"/>
          </a:xfrm>
        </p:spPr>
        <p:txBody>
          <a:bodyPr/>
          <a:lstStyle/>
          <a:p>
            <a:pPr eaLnBrk="1" hangingPunct="1">
              <a:buFont typeface="Arial" panose="020B0604020202020204" pitchFamily="34" charset="0"/>
              <a:buNone/>
            </a:pPr>
            <a:r>
              <a:rPr lang="en-US" smtClean="0"/>
              <a:t>Incidence</a:t>
            </a:r>
          </a:p>
          <a:p>
            <a:pPr eaLnBrk="1" hangingPunct="1"/>
            <a:r>
              <a:rPr lang="en-US" smtClean="0"/>
              <a:t>Age30-60 yrs</a:t>
            </a:r>
          </a:p>
          <a:p>
            <a:pPr eaLnBrk="1" hangingPunct="1"/>
            <a:r>
              <a:rPr lang="en-US" smtClean="0"/>
              <a:t>80% of peptic ulcers are duodenal</a:t>
            </a:r>
          </a:p>
          <a:p>
            <a:pPr eaLnBrk="1" hangingPunct="1">
              <a:buFont typeface="Arial" panose="020B0604020202020204" pitchFamily="34" charset="0"/>
              <a:buNone/>
            </a:pPr>
            <a:r>
              <a:rPr lang="en-US" smtClean="0"/>
              <a:t>CLINICAL FEATURES</a:t>
            </a:r>
          </a:p>
          <a:p>
            <a:pPr eaLnBrk="1" hangingPunct="1"/>
            <a:r>
              <a:rPr lang="en-US" smtClean="0"/>
              <a:t>Hypersecretion of stomach acid(HCl)-gastrinomas </a:t>
            </a:r>
          </a:p>
          <a:p>
            <a:pPr eaLnBrk="1" hangingPunct="1"/>
            <a:r>
              <a:rPr lang="en-US" smtClean="0"/>
              <a:t>May have weight gain</a:t>
            </a:r>
          </a:p>
          <a:p>
            <a:pPr eaLnBrk="1" hangingPunct="1"/>
            <a:r>
              <a:rPr lang="en-US" smtClean="0"/>
              <a:t>Pain occurs 2–3 hours after a meal; often awakened between 1–2 AM; ingestion of food relieves pain</a:t>
            </a:r>
          </a:p>
        </p:txBody>
      </p:sp>
    </p:spTree>
    <p:extLst>
      <p:ext uri="{BB962C8B-B14F-4D97-AF65-F5344CB8AC3E}">
        <p14:creationId xmlns:p14="http://schemas.microsoft.com/office/powerpoint/2010/main" val="4348251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1981200" y="274638"/>
            <a:ext cx="8229600" cy="258762"/>
          </a:xfrm>
        </p:spPr>
        <p:txBody>
          <a:bodyPr>
            <a:normAutofit fontScale="90000"/>
          </a:bodyPr>
          <a:lstStyle/>
          <a:p>
            <a:endParaRPr lang="en-US" smtClean="0"/>
          </a:p>
        </p:txBody>
      </p:sp>
      <p:sp>
        <p:nvSpPr>
          <p:cNvPr id="59395" name="Content Placeholder 2"/>
          <p:cNvSpPr>
            <a:spLocks noGrp="1"/>
          </p:cNvSpPr>
          <p:nvPr>
            <p:ph idx="1"/>
          </p:nvPr>
        </p:nvSpPr>
        <p:spPr>
          <a:xfrm>
            <a:off x="1981200" y="685800"/>
            <a:ext cx="8229600" cy="5867400"/>
          </a:xfrm>
        </p:spPr>
        <p:txBody>
          <a:bodyPr/>
          <a:lstStyle/>
          <a:p>
            <a:pPr eaLnBrk="1" hangingPunct="1"/>
            <a:r>
              <a:rPr lang="en-US" smtClean="0"/>
              <a:t>Vomiting uncommon</a:t>
            </a:r>
          </a:p>
          <a:p>
            <a:pPr eaLnBrk="1" hangingPunct="1"/>
            <a:r>
              <a:rPr lang="en-US" smtClean="0"/>
              <a:t>Hemorrhage less likely than with gastric ulcer, but if present melena more common than hematemesis</a:t>
            </a:r>
          </a:p>
          <a:p>
            <a:pPr eaLnBrk="1" hangingPunct="1"/>
            <a:r>
              <a:rPr lang="en-US" smtClean="0"/>
              <a:t> More likely to perforate than gastric ulcers</a:t>
            </a:r>
          </a:p>
          <a:p>
            <a:pPr eaLnBrk="1" hangingPunct="1">
              <a:buFont typeface="Arial" panose="020B0604020202020204" pitchFamily="34" charset="0"/>
              <a:buNone/>
            </a:pPr>
            <a:r>
              <a:rPr lang="en-US" smtClean="0"/>
              <a:t>Risk Factors</a:t>
            </a:r>
          </a:p>
          <a:p>
            <a:pPr eaLnBrk="1" hangingPunct="1"/>
            <a:r>
              <a:rPr lang="en-US" smtClean="0"/>
              <a:t>H. pylori, alcohol, smoking, cirrhosis, stress</a:t>
            </a:r>
          </a:p>
          <a:p>
            <a:endParaRPr lang="en-US" smtClean="0"/>
          </a:p>
        </p:txBody>
      </p:sp>
    </p:spTree>
    <p:extLst>
      <p:ext uri="{BB962C8B-B14F-4D97-AF65-F5344CB8AC3E}">
        <p14:creationId xmlns:p14="http://schemas.microsoft.com/office/powerpoint/2010/main" val="678874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1981200" y="152400"/>
            <a:ext cx="8229600" cy="381000"/>
          </a:xfrm>
        </p:spPr>
        <p:txBody>
          <a:bodyPr>
            <a:normAutofit fontScale="90000"/>
          </a:bodyPr>
          <a:lstStyle/>
          <a:p>
            <a:pPr eaLnBrk="1" hangingPunct="1"/>
            <a:r>
              <a:rPr lang="en-US" sz="2400"/>
              <a:t>GASTRIC ULCERS</a:t>
            </a:r>
          </a:p>
        </p:txBody>
      </p:sp>
      <p:sp>
        <p:nvSpPr>
          <p:cNvPr id="60419" name="Content Placeholder 2"/>
          <p:cNvSpPr>
            <a:spLocks noGrp="1"/>
          </p:cNvSpPr>
          <p:nvPr>
            <p:ph idx="1"/>
          </p:nvPr>
        </p:nvSpPr>
        <p:spPr>
          <a:xfrm>
            <a:off x="1981200" y="533400"/>
            <a:ext cx="8229600" cy="6172200"/>
          </a:xfrm>
        </p:spPr>
        <p:txBody>
          <a:bodyPr/>
          <a:lstStyle/>
          <a:p>
            <a:pPr eaLnBrk="1" hangingPunct="1">
              <a:buFont typeface="Arial" panose="020B0604020202020204" pitchFamily="34" charset="0"/>
              <a:buNone/>
            </a:pPr>
            <a:r>
              <a:rPr lang="en-US" smtClean="0"/>
              <a:t>INCIDENCE</a:t>
            </a:r>
          </a:p>
          <a:p>
            <a:pPr eaLnBrk="1" hangingPunct="1"/>
            <a:r>
              <a:rPr lang="en-US" smtClean="0"/>
              <a:t>Usually 50 years and over</a:t>
            </a:r>
          </a:p>
          <a:p>
            <a:pPr eaLnBrk="1" hangingPunct="1"/>
            <a:r>
              <a:rPr lang="en-US" smtClean="0"/>
              <a:t>Male: female  1:1</a:t>
            </a:r>
          </a:p>
          <a:p>
            <a:pPr eaLnBrk="1" hangingPunct="1"/>
            <a:r>
              <a:rPr lang="en-US" smtClean="0"/>
              <a:t>15% of peptic ulcers are gastric</a:t>
            </a:r>
          </a:p>
          <a:p>
            <a:pPr eaLnBrk="1" hangingPunct="1"/>
            <a:r>
              <a:rPr lang="en-US" smtClean="0"/>
              <a:t>Normal—hyposecretion of stomach acid (HCl)</a:t>
            </a:r>
          </a:p>
          <a:p>
            <a:pPr eaLnBrk="1" hangingPunct="1"/>
            <a:r>
              <a:rPr lang="en-US" smtClean="0"/>
              <a:t>Weight loss may occur</a:t>
            </a:r>
          </a:p>
          <a:p>
            <a:pPr eaLnBrk="1" hangingPunct="1"/>
            <a:r>
              <a:rPr lang="en-US" smtClean="0"/>
              <a:t>Pain occurs 1⁄2 to 1 hour after a meal; rarely occurs at night; may be relieved by vomiting; ingestion of food does not help, sometimes increases pain</a:t>
            </a:r>
          </a:p>
        </p:txBody>
      </p:sp>
    </p:spTree>
    <p:extLst>
      <p:ext uri="{BB962C8B-B14F-4D97-AF65-F5344CB8AC3E}">
        <p14:creationId xmlns:p14="http://schemas.microsoft.com/office/powerpoint/2010/main" val="27398829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1981200" y="274638"/>
            <a:ext cx="8229600" cy="258762"/>
          </a:xfrm>
        </p:spPr>
        <p:txBody>
          <a:bodyPr>
            <a:normAutofit fontScale="90000"/>
          </a:bodyPr>
          <a:lstStyle/>
          <a:p>
            <a:endParaRPr lang="en-US" smtClean="0"/>
          </a:p>
        </p:txBody>
      </p:sp>
      <p:sp>
        <p:nvSpPr>
          <p:cNvPr id="61443" name="Content Placeholder 2"/>
          <p:cNvSpPr>
            <a:spLocks noGrp="1"/>
          </p:cNvSpPr>
          <p:nvPr>
            <p:ph idx="1"/>
          </p:nvPr>
        </p:nvSpPr>
        <p:spPr>
          <a:xfrm>
            <a:off x="1981200" y="685800"/>
            <a:ext cx="8229600" cy="5638800"/>
          </a:xfrm>
        </p:spPr>
        <p:txBody>
          <a:bodyPr/>
          <a:lstStyle/>
          <a:p>
            <a:pPr eaLnBrk="1" hangingPunct="1"/>
            <a:r>
              <a:rPr lang="en-US" smtClean="0"/>
              <a:t>Vomiting common</a:t>
            </a:r>
          </a:p>
          <a:p>
            <a:pPr eaLnBrk="1" hangingPunct="1"/>
            <a:r>
              <a:rPr lang="en-US" smtClean="0"/>
              <a:t>Hemorrhage more likely to occur than with duodenal ulcer hematemesis  more common than melena</a:t>
            </a:r>
          </a:p>
          <a:p>
            <a:pPr eaLnBrk="1" hangingPunct="1">
              <a:buFont typeface="Arial" panose="020B0604020202020204" pitchFamily="34" charset="0"/>
              <a:buNone/>
            </a:pPr>
            <a:r>
              <a:rPr lang="en-US" smtClean="0"/>
              <a:t>Risk factors</a:t>
            </a:r>
          </a:p>
          <a:p>
            <a:pPr eaLnBrk="1" hangingPunct="1"/>
            <a:r>
              <a:rPr lang="en-US" smtClean="0"/>
              <a:t>H. pylori, gastritis, alcohol, smoking, use of NSAIDs</a:t>
            </a:r>
          </a:p>
          <a:p>
            <a:endParaRPr lang="en-US" smtClean="0"/>
          </a:p>
        </p:txBody>
      </p:sp>
    </p:spTree>
    <p:extLst>
      <p:ext uri="{BB962C8B-B14F-4D97-AF65-F5344CB8AC3E}">
        <p14:creationId xmlns:p14="http://schemas.microsoft.com/office/powerpoint/2010/main" val="2737715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981200" y="228600"/>
            <a:ext cx="8229600" cy="304800"/>
          </a:xfrm>
        </p:spPr>
        <p:txBody>
          <a:bodyPr>
            <a:normAutofit fontScale="90000"/>
          </a:bodyPr>
          <a:lstStyle/>
          <a:p>
            <a:pPr eaLnBrk="1" hangingPunct="1"/>
            <a:r>
              <a:rPr lang="en-US" sz="2400"/>
              <a:t>CLINICAL MANIFESTATIONS</a:t>
            </a:r>
          </a:p>
        </p:txBody>
      </p:sp>
      <p:sp>
        <p:nvSpPr>
          <p:cNvPr id="31747" name="Content Placeholder 2"/>
          <p:cNvSpPr>
            <a:spLocks noGrp="1"/>
          </p:cNvSpPr>
          <p:nvPr>
            <p:ph idx="1"/>
          </p:nvPr>
        </p:nvSpPr>
        <p:spPr>
          <a:xfrm>
            <a:off x="1981200" y="533400"/>
            <a:ext cx="8229600" cy="6019800"/>
          </a:xfrm>
        </p:spPr>
        <p:txBody>
          <a:bodyPr>
            <a:normAutofit/>
          </a:bodyPr>
          <a:lstStyle/>
          <a:p>
            <a:pPr eaLnBrk="1" hangingPunct="1"/>
            <a:r>
              <a:rPr lang="en-US" sz="2800"/>
              <a:t>Non specific abdominal pain - constant (usually owing to inflammation) or colicky because of a obstruction</a:t>
            </a:r>
          </a:p>
          <a:p>
            <a:pPr eaLnBrk="1" hangingPunct="1"/>
            <a:r>
              <a:rPr lang="en-US" sz="2800"/>
              <a:t>Abdominal Distension</a:t>
            </a:r>
          </a:p>
          <a:p>
            <a:pPr eaLnBrk="1" hangingPunct="1"/>
            <a:r>
              <a:rPr lang="en-US" sz="2800"/>
              <a:t>Guarding</a:t>
            </a:r>
          </a:p>
          <a:p>
            <a:pPr eaLnBrk="1" hangingPunct="1"/>
            <a:r>
              <a:rPr lang="en-US" sz="2800"/>
              <a:t>Rigidity</a:t>
            </a:r>
          </a:p>
          <a:p>
            <a:pPr eaLnBrk="1" hangingPunct="1"/>
            <a:r>
              <a:rPr lang="en-US" sz="2800"/>
              <a:t>Altered bowel sounds/habits</a:t>
            </a:r>
          </a:p>
          <a:p>
            <a:pPr eaLnBrk="1" hangingPunct="1"/>
            <a:r>
              <a:rPr lang="en-US" sz="2800"/>
              <a:t>fever</a:t>
            </a:r>
          </a:p>
          <a:p>
            <a:pPr eaLnBrk="1" hangingPunct="1"/>
            <a:r>
              <a:rPr lang="en-US" sz="2800"/>
              <a:t>tachycardia </a:t>
            </a:r>
          </a:p>
          <a:p>
            <a:pPr eaLnBrk="1" hangingPunct="1"/>
            <a:r>
              <a:rPr lang="en-US" sz="2800"/>
              <a:t>raised white cell count</a:t>
            </a:r>
          </a:p>
          <a:p>
            <a:pPr eaLnBrk="1" hangingPunct="1"/>
            <a:r>
              <a:rPr lang="en-US" sz="2800"/>
              <a:t>Hypovolaemia-a pale cold skin, a weak rapid pulse and hypotension </a:t>
            </a:r>
          </a:p>
        </p:txBody>
      </p:sp>
    </p:spTree>
    <p:extLst>
      <p:ext uri="{BB962C8B-B14F-4D97-AF65-F5344CB8AC3E}">
        <p14:creationId xmlns:p14="http://schemas.microsoft.com/office/powerpoint/2010/main" val="3462901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1981200" y="152400"/>
            <a:ext cx="8229600" cy="533400"/>
          </a:xfrm>
        </p:spPr>
        <p:txBody>
          <a:bodyPr>
            <a:normAutofit fontScale="90000"/>
          </a:bodyPr>
          <a:lstStyle/>
          <a:p>
            <a:pPr eaLnBrk="1" hangingPunct="1"/>
            <a:r>
              <a:rPr lang="en-US" sz="3200"/>
              <a:t>OTHER TYPES OF ULCERS</a:t>
            </a:r>
          </a:p>
        </p:txBody>
      </p:sp>
      <p:sp>
        <p:nvSpPr>
          <p:cNvPr id="62467" name="Content Placeholder 2"/>
          <p:cNvSpPr>
            <a:spLocks noGrp="1"/>
          </p:cNvSpPr>
          <p:nvPr>
            <p:ph idx="1"/>
          </p:nvPr>
        </p:nvSpPr>
        <p:spPr>
          <a:xfrm>
            <a:off x="1981200" y="609600"/>
            <a:ext cx="8229600" cy="6248400"/>
          </a:xfrm>
        </p:spPr>
        <p:txBody>
          <a:bodyPr>
            <a:normAutofit/>
          </a:bodyPr>
          <a:lstStyle/>
          <a:p>
            <a:pPr eaLnBrk="1" hangingPunct="1"/>
            <a:r>
              <a:rPr lang="en-US" sz="2800"/>
              <a:t>Stress ulcer -the acute mucosal ulceration of the duodenal or gastric area that occurs after physiologically stressful events, such as burns, shock, severe sepsis, and multiple organ traumas.</a:t>
            </a:r>
          </a:p>
          <a:p>
            <a:pPr eaLnBrk="1" hangingPunct="1"/>
            <a:r>
              <a:rPr lang="en-US" sz="2800"/>
              <a:t>Shallow erosions of the stomach normally occur  after stressful event and increase as the situation persists they however clear when the stressful event is over </a:t>
            </a:r>
          </a:p>
          <a:p>
            <a:pPr eaLnBrk="1" hangingPunct="1"/>
            <a:r>
              <a:rPr lang="en-US" sz="2800"/>
              <a:t>Curling’s ulcer is frequently observed about 72 hours after extensive burns and involves the antrum of the stomach or the duodenum.</a:t>
            </a:r>
          </a:p>
          <a:p>
            <a:pPr eaLnBrk="1" hangingPunct="1"/>
            <a:r>
              <a:rPr lang="en-US" sz="2800"/>
              <a:t>Etiology is not known but is thought to occur as a result of reduced mucosal blood flow</a:t>
            </a:r>
          </a:p>
        </p:txBody>
      </p:sp>
    </p:spTree>
    <p:extLst>
      <p:ext uri="{BB962C8B-B14F-4D97-AF65-F5344CB8AC3E}">
        <p14:creationId xmlns:p14="http://schemas.microsoft.com/office/powerpoint/2010/main" val="2383879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1981200" y="0"/>
            <a:ext cx="8229600" cy="533400"/>
          </a:xfrm>
        </p:spPr>
        <p:txBody>
          <a:bodyPr/>
          <a:lstStyle/>
          <a:p>
            <a:r>
              <a:rPr lang="en-US" sz="2800"/>
              <a:t>MANAGEMENT</a:t>
            </a:r>
          </a:p>
        </p:txBody>
      </p:sp>
      <p:sp>
        <p:nvSpPr>
          <p:cNvPr id="3" name="Content Placeholder 2"/>
          <p:cNvSpPr>
            <a:spLocks noGrp="1"/>
          </p:cNvSpPr>
          <p:nvPr>
            <p:ph idx="1"/>
          </p:nvPr>
        </p:nvSpPr>
        <p:spPr>
          <a:xfrm>
            <a:off x="1981200" y="457200"/>
            <a:ext cx="8229600" cy="6400800"/>
          </a:xfrm>
        </p:spPr>
        <p:txBody>
          <a:bodyPr>
            <a:normAutofit/>
          </a:bodyPr>
          <a:lstStyle/>
          <a:p>
            <a:pPr>
              <a:buFont typeface="Arial" charset="0"/>
              <a:buChar char="•"/>
              <a:defRPr/>
            </a:pPr>
            <a:r>
              <a:rPr lang="en-US" sz="2800" dirty="0"/>
              <a:t>Pharmacological management-Current regimens are triple therapy with a PPI along with two antibiotics for 1 week</a:t>
            </a:r>
          </a:p>
          <a:p>
            <a:pPr marL="457200" indent="-457200">
              <a:buFont typeface="Wingdings" pitchFamily="2" charset="2"/>
              <a:buChar char="ü"/>
              <a:defRPr/>
            </a:pPr>
            <a:r>
              <a:rPr lang="en-US" sz="2800" dirty="0" err="1"/>
              <a:t>omeprazole</a:t>
            </a:r>
            <a:r>
              <a:rPr lang="en-US" sz="2800" dirty="0"/>
              <a:t> 20 mg + </a:t>
            </a:r>
            <a:r>
              <a:rPr lang="en-US" sz="2800" dirty="0" err="1"/>
              <a:t>metronidazole</a:t>
            </a:r>
            <a:r>
              <a:rPr lang="en-US" sz="2800" dirty="0"/>
              <a:t> 400 mg and </a:t>
            </a:r>
            <a:r>
              <a:rPr lang="en-US" sz="2800" dirty="0" err="1"/>
              <a:t>clarithromycin</a:t>
            </a:r>
            <a:r>
              <a:rPr lang="en-US" sz="2800" dirty="0"/>
              <a:t> 500 mg (all twice daily) </a:t>
            </a:r>
          </a:p>
          <a:p>
            <a:pPr eaLnBrk="1" hangingPunct="1">
              <a:buFont typeface="Wingdings" pitchFamily="2" charset="2"/>
              <a:buChar char="ü"/>
              <a:defRPr/>
            </a:pPr>
            <a:r>
              <a:rPr lang="en-US" sz="2800" dirty="0" err="1"/>
              <a:t>omeprazole</a:t>
            </a:r>
            <a:r>
              <a:rPr lang="en-US" sz="2800" dirty="0"/>
              <a:t> 20 mg + </a:t>
            </a:r>
            <a:r>
              <a:rPr lang="en-US" sz="2800" dirty="0" err="1"/>
              <a:t>clarithromycin</a:t>
            </a:r>
            <a:r>
              <a:rPr lang="en-US" sz="2800" dirty="0"/>
              <a:t> 500 mg and amoxicillin 1 g (all twice daily). </a:t>
            </a:r>
          </a:p>
          <a:p>
            <a:pPr eaLnBrk="1" hangingPunct="1">
              <a:buFont typeface="Arial" charset="0"/>
              <a:buChar char="•"/>
              <a:defRPr/>
            </a:pPr>
            <a:r>
              <a:rPr lang="en-US" sz="2800" dirty="0"/>
              <a:t>bismuth salts -suppresses or eradicates H. pylori-coats the ulcers</a:t>
            </a:r>
          </a:p>
          <a:p>
            <a:pPr eaLnBrk="1" hangingPunct="1">
              <a:buFont typeface="Arial" charset="0"/>
              <a:buChar char="•"/>
              <a:defRPr/>
            </a:pPr>
            <a:r>
              <a:rPr lang="en-US" sz="2800" dirty="0"/>
              <a:t>Antacids-magnesium/</a:t>
            </a:r>
            <a:r>
              <a:rPr lang="en-US" sz="2800" dirty="0" err="1"/>
              <a:t>aluminium</a:t>
            </a:r>
            <a:r>
              <a:rPr lang="en-US" sz="2800" dirty="0"/>
              <a:t> salts</a:t>
            </a:r>
          </a:p>
          <a:p>
            <a:pPr eaLnBrk="1" hangingPunct="1">
              <a:buFont typeface="Arial" charset="0"/>
              <a:buChar char="•"/>
              <a:defRPr/>
            </a:pPr>
            <a:r>
              <a:rPr lang="en-US" sz="2800" dirty="0"/>
              <a:t> Histamine 2 (H2) receptor antagonists-</a:t>
            </a:r>
            <a:r>
              <a:rPr lang="en-US" sz="2800" dirty="0" err="1"/>
              <a:t>e.g</a:t>
            </a:r>
            <a:r>
              <a:rPr lang="en-US" sz="2800" dirty="0"/>
              <a:t> ranitidine </a:t>
            </a:r>
          </a:p>
          <a:p>
            <a:pPr>
              <a:buFont typeface="Arial" charset="0"/>
              <a:buChar char="•"/>
              <a:defRPr/>
            </a:pPr>
            <a:r>
              <a:rPr lang="en-US" sz="2800" dirty="0"/>
              <a:t>Eliminate use of NSAIDS or other causative drugs.</a:t>
            </a:r>
          </a:p>
          <a:p>
            <a:pPr>
              <a:buFont typeface="Arial" charset="0"/>
              <a:buChar char="•"/>
              <a:defRPr/>
            </a:pPr>
            <a:endParaRPr lang="en-US" sz="2800" dirty="0"/>
          </a:p>
        </p:txBody>
      </p:sp>
    </p:spTree>
    <p:extLst>
      <p:ext uri="{BB962C8B-B14F-4D97-AF65-F5344CB8AC3E}">
        <p14:creationId xmlns:p14="http://schemas.microsoft.com/office/powerpoint/2010/main" val="2034525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p:cNvSpPr>
            <a:spLocks noGrp="1"/>
          </p:cNvSpPr>
          <p:nvPr>
            <p:ph type="title"/>
          </p:nvPr>
        </p:nvSpPr>
        <p:spPr>
          <a:xfrm>
            <a:off x="1981200" y="274638"/>
            <a:ext cx="8229600" cy="182562"/>
          </a:xfrm>
        </p:spPr>
        <p:txBody>
          <a:bodyPr>
            <a:normAutofit fontScale="90000"/>
          </a:bodyPr>
          <a:lstStyle/>
          <a:p>
            <a:endParaRPr lang="en-US" smtClean="0"/>
          </a:p>
        </p:txBody>
      </p:sp>
      <p:sp>
        <p:nvSpPr>
          <p:cNvPr id="64515" name="Content Placeholder 2"/>
          <p:cNvSpPr>
            <a:spLocks noGrp="1"/>
          </p:cNvSpPr>
          <p:nvPr>
            <p:ph idx="1"/>
          </p:nvPr>
        </p:nvSpPr>
        <p:spPr>
          <a:xfrm>
            <a:off x="1981200" y="533400"/>
            <a:ext cx="8229600" cy="6096000"/>
          </a:xfrm>
        </p:spPr>
        <p:txBody>
          <a:bodyPr/>
          <a:lstStyle/>
          <a:p>
            <a:r>
              <a:rPr lang="en-US" smtClean="0"/>
              <a:t>Well-balanced diet with meals at regular intervals. </a:t>
            </a:r>
          </a:p>
          <a:p>
            <a:r>
              <a:rPr lang="en-US" smtClean="0"/>
              <a:t>Avoid dietary irritants</a:t>
            </a:r>
          </a:p>
          <a:p>
            <a:r>
              <a:rPr lang="en-US" smtClean="0"/>
              <a:t>Lifestyle modification-cessation of smoking/drinking alcohol (impairs healing –causes scarring).</a:t>
            </a:r>
          </a:p>
          <a:p>
            <a:r>
              <a:rPr lang="en-US" smtClean="0"/>
              <a:t>Partial gastrectomy/Vagotomy-resection of vagus nerve </a:t>
            </a:r>
          </a:p>
          <a:p>
            <a:endParaRPr lang="en-US" smtClean="0"/>
          </a:p>
        </p:txBody>
      </p:sp>
    </p:spTree>
    <p:extLst>
      <p:ext uri="{BB962C8B-B14F-4D97-AF65-F5344CB8AC3E}">
        <p14:creationId xmlns:p14="http://schemas.microsoft.com/office/powerpoint/2010/main" val="25706549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057401" y="2590800"/>
            <a:ext cx="8229600" cy="1143000"/>
          </a:xfrm>
        </p:spPr>
        <p:txBody>
          <a:bodyPr/>
          <a:lstStyle/>
          <a:p>
            <a:r>
              <a:rPr lang="en-US">
                <a:solidFill>
                  <a:schemeClr val="tx1"/>
                </a:solidFill>
              </a:rPr>
              <a:t>TREATMENT</a:t>
            </a:r>
          </a:p>
        </p:txBody>
      </p:sp>
      <p:sp>
        <p:nvSpPr>
          <p:cNvPr id="54275" name="Rectangle 3"/>
          <p:cNvSpPr>
            <a:spLocks noGrp="1" noChangeArrowheads="1"/>
          </p:cNvSpPr>
          <p:nvPr>
            <p:ph idx="1"/>
          </p:nvPr>
        </p:nvSpPr>
        <p:spPr>
          <a:xfrm>
            <a:off x="2057401" y="7239000"/>
            <a:ext cx="8229600" cy="106363"/>
          </a:xfrm>
        </p:spPr>
        <p:txBody>
          <a:bodyPr>
            <a:normAutofit fontScale="25000" lnSpcReduction="20000"/>
          </a:bodyPr>
          <a:lstStyle/>
          <a:p>
            <a:pPr>
              <a:lnSpc>
                <a:spcPct val="80000"/>
              </a:lnSpc>
            </a:pPr>
            <a:endParaRPr lang="en-US" sz="800"/>
          </a:p>
        </p:txBody>
      </p:sp>
    </p:spTree>
    <p:extLst>
      <p:ext uri="{BB962C8B-B14F-4D97-AF65-F5344CB8AC3E}">
        <p14:creationId xmlns:p14="http://schemas.microsoft.com/office/powerpoint/2010/main" val="374113562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ChangeArrowheads="1"/>
          </p:cNvSpPr>
          <p:nvPr/>
        </p:nvSpPr>
        <p:spPr bwMode="auto">
          <a:xfrm>
            <a:off x="1663148" y="0"/>
            <a:ext cx="9144000" cy="643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sng" strike="noStrike" kern="1200" cap="none" spc="0" normalizeH="0" baseline="0" noProof="0" dirty="0">
                <a:ln>
                  <a:noFill/>
                </a:ln>
                <a:effectLst/>
                <a:uLnTx/>
                <a:uFillTx/>
                <a:latin typeface="Times New Roman" panose="02020603050405020304" pitchFamily="18" charset="0"/>
                <a:ea typeface="+mn-ea"/>
                <a:cs typeface="+mn-cs"/>
              </a:rPr>
              <a:t>GOALS OF TREATMENT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
                <a:srgbClr val="BE6C28"/>
              </a:buClr>
              <a:buSzTx/>
              <a:buFont typeface="Times New Roman" panose="02020603050405020304" pitchFamily="18" charset="0"/>
              <a:buChar char="☻"/>
              <a:tabLst/>
              <a:defRPr/>
            </a:pPr>
            <a:r>
              <a:rPr kumimoji="0" lang="en-US" sz="1800" b="0" i="0" u="none" strike="noStrike" kern="1200" cap="none" spc="0" normalizeH="0" baseline="0" noProof="0" dirty="0">
                <a:ln>
                  <a:noFill/>
                </a:ln>
                <a:effectLst/>
                <a:uLnTx/>
                <a:uFillTx/>
                <a:latin typeface="Corbel"/>
                <a:ea typeface="+mn-ea"/>
                <a:cs typeface="+mn-cs"/>
              </a:rPr>
              <a:t> </a:t>
            </a: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Lowering the amount of acid that stomach makes, </a:t>
            </a:r>
          </a:p>
          <a:p>
            <a:pPr marL="0" marR="0" lvl="0" indent="0" algn="l" defTabSz="914400" rtl="0" eaLnBrk="1" fontAlgn="auto" latinLnBrk="0" hangingPunct="1">
              <a:lnSpc>
                <a:spcPct val="100000"/>
              </a:lnSpc>
              <a:spcBef>
                <a:spcPts val="0"/>
              </a:spcBef>
              <a:spcAft>
                <a:spcPts val="0"/>
              </a:spcAft>
              <a:buClr>
                <a:srgbClr val="BE6C28"/>
              </a:buClr>
              <a:buSzTx/>
              <a:buFont typeface="Times New Roman" panose="02020603050405020304" pitchFamily="18" charset="0"/>
              <a:buChar char="☻"/>
              <a:tabLst/>
              <a:defRPr/>
            </a:pP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Neutralizing the acid </a:t>
            </a:r>
          </a:p>
          <a:p>
            <a:pPr marL="0" marR="0" lvl="0" indent="0" algn="l" defTabSz="914400" rtl="0" eaLnBrk="1" fontAlgn="auto" latinLnBrk="0" hangingPunct="1">
              <a:lnSpc>
                <a:spcPct val="100000"/>
              </a:lnSpc>
              <a:spcBef>
                <a:spcPts val="0"/>
              </a:spcBef>
              <a:spcAft>
                <a:spcPts val="0"/>
              </a:spcAft>
              <a:buClr>
                <a:srgbClr val="BE6C28"/>
              </a:buClr>
              <a:buSzTx/>
              <a:buFont typeface="Times New Roman" panose="02020603050405020304" pitchFamily="18" charset="0"/>
              <a:buChar char="☻"/>
              <a:tabLst/>
              <a:defRPr/>
            </a:pP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 protecting the injured area so it can heal</a:t>
            </a:r>
          </a:p>
          <a:p>
            <a:pPr marL="0" marR="0" lvl="0" indent="0" algn="l" defTabSz="914400" rtl="0" eaLnBrk="1" fontAlgn="auto" latinLnBrk="0" hangingPunct="1">
              <a:lnSpc>
                <a:spcPct val="100000"/>
              </a:lnSpc>
              <a:spcBef>
                <a:spcPts val="0"/>
              </a:spcBef>
              <a:spcAft>
                <a:spcPts val="0"/>
              </a:spcAft>
              <a:buClr>
                <a:srgbClr val="BE6C28"/>
              </a:buClr>
              <a:buSzTx/>
              <a:buFont typeface="Times New Roman" panose="02020603050405020304" pitchFamily="18" charset="0"/>
              <a:buChar char="☻"/>
              <a:tabLst/>
              <a:defRPr/>
            </a:pP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 It's also very important to stop smoking and drinking alcohol</a:t>
            </a:r>
          </a:p>
          <a:p>
            <a:pPr marL="0" marR="0" lvl="0" indent="0" algn="l" defTabSz="914400" rtl="0" eaLnBrk="1" fontAlgn="auto" latinLnBrk="0" hangingPunct="1">
              <a:lnSpc>
                <a:spcPct val="100000"/>
              </a:lnSpc>
              <a:spcBef>
                <a:spcPts val="0"/>
              </a:spcBef>
              <a:spcAft>
                <a:spcPts val="0"/>
              </a:spcAft>
              <a:buClr>
                <a:srgbClr val="BE6C28"/>
              </a:buClr>
              <a:buSzTx/>
              <a:buFont typeface="Times New Roman" panose="02020603050405020304" pitchFamily="18" charset="0"/>
              <a:buChar char="☻"/>
              <a:tabLst/>
              <a:defRPr/>
            </a:pP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Prevent complications (bleeding, perforation, penetration, obstruction) </a:t>
            </a:r>
          </a:p>
          <a:p>
            <a:pPr marL="0" marR="0" lvl="0" indent="0" algn="l" defTabSz="914400" rtl="0" eaLnBrk="1" fontAlgn="auto" latinLnBrk="0" hangingPunct="1">
              <a:lnSpc>
                <a:spcPct val="100000"/>
              </a:lnSpc>
              <a:spcBef>
                <a:spcPts val="0"/>
              </a:spcBef>
              <a:spcAft>
                <a:spcPts val="0"/>
              </a:spcAft>
              <a:buClr>
                <a:srgbClr val="BE6C28"/>
              </a:buClr>
              <a:buSzTx/>
              <a:buFont typeface="Times New Roman" panose="02020603050405020304" pitchFamily="18" charset="0"/>
              <a:buChar char="☻"/>
              <a:tabLst/>
              <a:defRPr/>
            </a:pP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Minimize recurrences </a:t>
            </a:r>
          </a:p>
          <a:p>
            <a:pPr marL="0" marR="0" lvl="0" indent="0" algn="l" defTabSz="914400" rtl="0" eaLnBrk="1" fontAlgn="auto" latinLnBrk="0" hangingPunct="1">
              <a:lnSpc>
                <a:spcPct val="100000"/>
              </a:lnSpc>
              <a:spcBef>
                <a:spcPts val="0"/>
              </a:spcBef>
              <a:spcAft>
                <a:spcPts val="0"/>
              </a:spcAft>
              <a:buClr>
                <a:srgbClr val="BE6C28"/>
              </a:buClr>
              <a:buSzTx/>
              <a:buFont typeface="Times New Roman" panose="02020603050405020304" pitchFamily="18" charset="0"/>
              <a:buChar char="☻"/>
              <a:tabLst/>
              <a:defRPr/>
            </a:pP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Reduce financial costs</a:t>
            </a:r>
          </a:p>
        </p:txBody>
      </p:sp>
    </p:spTree>
    <p:extLst>
      <p:ext uri="{BB962C8B-B14F-4D97-AF65-F5344CB8AC3E}">
        <p14:creationId xmlns:p14="http://schemas.microsoft.com/office/powerpoint/2010/main" val="197774271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ChangeArrowheads="1"/>
          </p:cNvSpPr>
          <p:nvPr/>
        </p:nvSpPr>
        <p:spPr bwMode="auto">
          <a:xfrm>
            <a:off x="548642" y="664747"/>
            <a:ext cx="1113282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 typeface="Symbol" panose="05050102010706020507" pitchFamily="18" charset="2"/>
              <a:buNone/>
              <a:tabLst>
                <a:tab pos="457200" algn="l"/>
              </a:tabLst>
              <a:defRPr/>
            </a:pPr>
            <a:r>
              <a:rPr kumimoji="0" lang="en-US" sz="4000" b="0" i="0" u="none" strike="noStrike" kern="1200" cap="none" spc="0" normalizeH="0" baseline="0" noProof="0" dirty="0">
                <a:ln>
                  <a:noFill/>
                </a:ln>
                <a:effectLst/>
                <a:uLnTx/>
                <a:uFillTx/>
                <a:latin typeface="Arial" panose="020B0604020202020204" pitchFamily="34" charset="0"/>
                <a:ea typeface="+mn-ea"/>
                <a:cs typeface="+mn-cs"/>
              </a:rPr>
              <a:t>Antibiotic medications. </a:t>
            </a:r>
            <a:r>
              <a:rPr kumimoji="0" lang="en-US" sz="4000" b="0" i="0" u="none" strike="noStrike" kern="1200" cap="none" spc="0" normalizeH="0" baseline="0" noProof="0" dirty="0" smtClean="0">
                <a:ln>
                  <a:noFill/>
                </a:ln>
                <a:effectLst/>
                <a:uLnTx/>
                <a:uFillTx/>
                <a:latin typeface="Arial" panose="020B0604020202020204" pitchFamily="34" charset="0"/>
                <a:ea typeface="+mn-ea"/>
                <a:cs typeface="+mn-cs"/>
              </a:rPr>
              <a:t>Combinations </a:t>
            </a:r>
            <a:r>
              <a:rPr kumimoji="0" lang="en-US" sz="4000" b="0" i="0" u="none" strike="noStrike" kern="1200" cap="none" spc="0" normalizeH="0" baseline="0" noProof="0" dirty="0">
                <a:ln>
                  <a:noFill/>
                </a:ln>
                <a:effectLst/>
                <a:uLnTx/>
                <a:uFillTx/>
                <a:latin typeface="Arial" panose="020B0604020202020204" pitchFamily="34" charset="0"/>
                <a:ea typeface="+mn-ea"/>
                <a:cs typeface="+mn-cs"/>
              </a:rPr>
              <a:t>of antibiotics to treat H. pylori because one antibiotic alone isn't always sufficient to kill the organism. </a:t>
            </a:r>
            <a:endParaRPr kumimoji="0" lang="en-US" sz="4000" b="0" i="0" u="none" strike="noStrike" kern="1200" cap="none" spc="0" normalizeH="0" baseline="0" noProof="0" dirty="0" smtClean="0">
              <a:ln>
                <a:noFill/>
              </a:ln>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Pct val="100000"/>
              <a:buFont typeface="Symbol" panose="05050102010706020507" pitchFamily="18" charset="2"/>
              <a:buNone/>
              <a:tabLst>
                <a:tab pos="457200" algn="l"/>
              </a:tabLst>
              <a:defRPr/>
            </a:pPr>
            <a:r>
              <a:rPr kumimoji="0" lang="en-US" sz="4000" b="0" i="0" u="none" strike="noStrike" kern="1200" cap="none" spc="0" normalizeH="0" baseline="0" noProof="0" dirty="0" smtClean="0">
                <a:ln>
                  <a:noFill/>
                </a:ln>
                <a:effectLst/>
                <a:uLnTx/>
                <a:uFillTx/>
                <a:latin typeface="Arial" panose="020B0604020202020204" pitchFamily="34" charset="0"/>
                <a:ea typeface="+mn-ea"/>
                <a:cs typeface="+mn-cs"/>
              </a:rPr>
              <a:t>-amoxicillin </a:t>
            </a:r>
            <a:r>
              <a:rPr kumimoji="0" lang="en-US" sz="4000" b="0" i="0" u="none" strike="noStrike" kern="1200" cap="none" spc="0" normalizeH="0" baseline="0" noProof="0" dirty="0">
                <a:ln>
                  <a:noFill/>
                </a:ln>
                <a:effectLst/>
                <a:uLnTx/>
                <a:uFillTx/>
                <a:latin typeface="Arial" panose="020B0604020202020204" pitchFamily="34" charset="0"/>
                <a:ea typeface="+mn-ea"/>
                <a:cs typeface="+mn-cs"/>
              </a:rPr>
              <a:t>(</a:t>
            </a:r>
            <a:r>
              <a:rPr kumimoji="0" lang="en-US" sz="4000" b="0" i="0" u="none" strike="noStrike" kern="1200" cap="none" spc="0" normalizeH="0" baseline="0" noProof="0" dirty="0" err="1">
                <a:ln>
                  <a:noFill/>
                </a:ln>
                <a:effectLst/>
                <a:uLnTx/>
                <a:uFillTx/>
                <a:latin typeface="Arial" panose="020B0604020202020204" pitchFamily="34" charset="0"/>
                <a:ea typeface="+mn-ea"/>
                <a:cs typeface="+mn-cs"/>
              </a:rPr>
              <a:t>Amoxil</a:t>
            </a:r>
            <a:r>
              <a:rPr kumimoji="0" lang="en-US" sz="4000" b="0" i="0" u="none" strike="noStrike" kern="1200" cap="none" spc="0" normalizeH="0" baseline="0" noProof="0" dirty="0">
                <a:ln>
                  <a:noFill/>
                </a:ln>
                <a:effectLst/>
                <a:uLnTx/>
                <a:uFillTx/>
                <a:latin typeface="Arial" panose="020B0604020202020204" pitchFamily="34" charset="0"/>
                <a:ea typeface="+mn-ea"/>
                <a:cs typeface="+mn-cs"/>
              </a:rPr>
              <a:t>), clarithromycin (</a:t>
            </a:r>
            <a:r>
              <a:rPr kumimoji="0" lang="en-US" sz="4000" b="0" i="0" u="none" strike="noStrike" kern="1200" cap="none" spc="0" normalizeH="0" baseline="0" noProof="0" dirty="0" err="1">
                <a:ln>
                  <a:noFill/>
                </a:ln>
                <a:effectLst/>
                <a:uLnTx/>
                <a:uFillTx/>
                <a:latin typeface="Arial" panose="020B0604020202020204" pitchFamily="34" charset="0"/>
                <a:ea typeface="+mn-ea"/>
                <a:cs typeface="+mn-cs"/>
              </a:rPr>
              <a:t>Biaxin</a:t>
            </a:r>
            <a:r>
              <a:rPr kumimoji="0" lang="en-US" sz="4000" b="0" i="0" u="none" strike="noStrike" kern="1200" cap="none" spc="0" normalizeH="0" baseline="0" noProof="0" dirty="0">
                <a:ln>
                  <a:noFill/>
                </a:ln>
                <a:effectLst/>
                <a:uLnTx/>
                <a:uFillTx/>
                <a:latin typeface="Arial" panose="020B0604020202020204" pitchFamily="34" charset="0"/>
                <a:ea typeface="+mn-ea"/>
                <a:cs typeface="+mn-cs"/>
              </a:rPr>
              <a:t>) and metronidazole (</a:t>
            </a:r>
            <a:r>
              <a:rPr kumimoji="0" lang="en-US" sz="4000" b="0" i="0" u="none" strike="noStrike" kern="1200" cap="none" spc="0" normalizeH="0" baseline="0" noProof="0" dirty="0" err="1">
                <a:ln>
                  <a:noFill/>
                </a:ln>
                <a:effectLst/>
                <a:uLnTx/>
                <a:uFillTx/>
                <a:latin typeface="Arial" panose="020B0604020202020204" pitchFamily="34" charset="0"/>
                <a:ea typeface="+mn-ea"/>
                <a:cs typeface="+mn-cs"/>
              </a:rPr>
              <a:t>Flagyl</a:t>
            </a:r>
            <a:r>
              <a:rPr kumimoji="0" lang="en-US" sz="4000" b="0" i="0" u="none" strike="noStrike" kern="1200" cap="none" spc="0" normalizeH="0" baseline="0" noProof="0" dirty="0">
                <a:ln>
                  <a:noFill/>
                </a:ln>
                <a:effectLst/>
                <a:uLnTx/>
                <a:uFillTx/>
                <a:latin typeface="Arial" panose="020B0604020202020204" pitchFamily="34" charset="0"/>
                <a:ea typeface="+mn-ea"/>
                <a:cs typeface="+mn-cs"/>
              </a:rPr>
              <a:t>). Combination drugs that include two antibiotics together with an acid suppressor or </a:t>
            </a:r>
            <a:r>
              <a:rPr kumimoji="0" lang="en-US" sz="4000" b="0" i="0" u="none" strike="noStrike" kern="1200" cap="none" spc="0" normalizeH="0" baseline="0" noProof="0" dirty="0" err="1">
                <a:ln>
                  <a:noFill/>
                </a:ln>
                <a:effectLst/>
                <a:uLnTx/>
                <a:uFillTx/>
                <a:latin typeface="Arial" panose="020B0604020202020204" pitchFamily="34" charset="0"/>
                <a:ea typeface="+mn-ea"/>
                <a:cs typeface="+mn-cs"/>
              </a:rPr>
              <a:t>cytoprotective</a:t>
            </a:r>
            <a:r>
              <a:rPr kumimoji="0" lang="en-US" sz="4000" b="0" i="0" u="none" strike="noStrike" kern="1200" cap="none" spc="0" normalizeH="0" baseline="0" noProof="0" dirty="0">
                <a:ln>
                  <a:noFill/>
                </a:ln>
                <a:effectLst/>
                <a:uLnTx/>
                <a:uFillTx/>
                <a:latin typeface="Arial" panose="020B0604020202020204" pitchFamily="34" charset="0"/>
                <a:ea typeface="+mn-ea"/>
                <a:cs typeface="+mn-cs"/>
              </a:rPr>
              <a:t> agent (</a:t>
            </a:r>
            <a:r>
              <a:rPr kumimoji="0" lang="en-US" sz="4000" b="0" i="0" u="none" strike="noStrike" kern="1200" cap="none" spc="0" normalizeH="0" baseline="0" noProof="0" dirty="0" err="1">
                <a:ln>
                  <a:noFill/>
                </a:ln>
                <a:effectLst/>
                <a:uLnTx/>
                <a:uFillTx/>
                <a:latin typeface="Arial" panose="020B0604020202020204" pitchFamily="34" charset="0"/>
                <a:ea typeface="+mn-ea"/>
                <a:cs typeface="+mn-cs"/>
              </a:rPr>
              <a:t>Helidac</a:t>
            </a:r>
            <a:r>
              <a:rPr kumimoji="0" lang="en-US" sz="4000" b="0" i="0" u="none" strike="noStrike" kern="1200" cap="none" spc="0" normalizeH="0" baseline="0" noProof="0" dirty="0">
                <a:ln>
                  <a:noFill/>
                </a:ln>
                <a:effectLst/>
                <a:uLnTx/>
                <a:uFillTx/>
                <a:latin typeface="Arial" panose="020B0604020202020204" pitchFamily="34" charset="0"/>
                <a:ea typeface="+mn-ea"/>
                <a:cs typeface="+mn-cs"/>
              </a:rPr>
              <a:t>, </a:t>
            </a:r>
            <a:r>
              <a:rPr kumimoji="0" lang="en-US" sz="4000" b="0" i="0" u="none" strike="noStrike" kern="1200" cap="none" spc="0" normalizeH="0" baseline="0" noProof="0" dirty="0" err="1">
                <a:ln>
                  <a:noFill/>
                </a:ln>
                <a:effectLst/>
                <a:uLnTx/>
                <a:uFillTx/>
                <a:latin typeface="Arial" panose="020B0604020202020204" pitchFamily="34" charset="0"/>
                <a:ea typeface="+mn-ea"/>
                <a:cs typeface="+mn-cs"/>
              </a:rPr>
              <a:t>Prevpac</a:t>
            </a:r>
            <a:r>
              <a:rPr kumimoji="0" lang="en-US" sz="4000" b="0" i="0" u="none" strike="noStrike" kern="1200" cap="none" spc="0" normalizeH="0" baseline="0" noProof="0" dirty="0">
                <a:ln>
                  <a:noFill/>
                </a:ln>
                <a:effectLst/>
                <a:uLnTx/>
                <a:uFillTx/>
                <a:latin typeface="Arial" panose="020B0604020202020204" pitchFamily="34" charset="0"/>
                <a:ea typeface="+mn-ea"/>
                <a:cs typeface="+mn-cs"/>
              </a:rPr>
              <a:t>) have been designed specifically for the treatment of H. pylori infection. </a:t>
            </a:r>
          </a:p>
        </p:txBody>
      </p:sp>
    </p:spTree>
    <p:extLst>
      <p:ext uri="{BB962C8B-B14F-4D97-AF65-F5344CB8AC3E}">
        <p14:creationId xmlns:p14="http://schemas.microsoft.com/office/powerpoint/2010/main" val="11015384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5"/>
          <p:cNvSpPr>
            <a:spLocks noChangeArrowheads="1"/>
          </p:cNvSpPr>
          <p:nvPr/>
        </p:nvSpPr>
        <p:spPr bwMode="auto">
          <a:xfrm>
            <a:off x="685800" y="190735"/>
            <a:ext cx="1099566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 typeface="Symbol" panose="05050102010706020507" pitchFamily="18" charset="2"/>
              <a:buNone/>
              <a:tabLst>
                <a:tab pos="457200" algn="l"/>
              </a:tabLst>
              <a:defRPr/>
            </a:pPr>
            <a:r>
              <a:rPr kumimoji="0" lang="en-US" sz="3600" b="1" i="0" u="none" strike="noStrike" kern="1200" cap="none" spc="0" normalizeH="0" baseline="0" noProof="0" dirty="0">
                <a:ln>
                  <a:noFill/>
                </a:ln>
                <a:effectLst/>
                <a:uLnTx/>
                <a:uFillTx/>
                <a:latin typeface="Corbel"/>
                <a:ea typeface="+mn-ea"/>
                <a:cs typeface="+mn-cs"/>
              </a:rPr>
              <a:t>Acid blockers.</a:t>
            </a:r>
            <a:r>
              <a:rPr kumimoji="0" lang="en-US" sz="3600" b="0" i="0" u="none" strike="noStrike" kern="1200" cap="none" spc="0" normalizeH="0" baseline="0" noProof="0" dirty="0">
                <a:ln>
                  <a:noFill/>
                </a:ln>
                <a:effectLst/>
                <a:uLnTx/>
                <a:uFillTx/>
                <a:latin typeface="Corbel"/>
                <a:ea typeface="+mn-ea"/>
                <a:cs typeface="+mn-cs"/>
              </a:rPr>
              <a:t> </a:t>
            </a:r>
            <a:r>
              <a:rPr kumimoji="0" lang="en-US" sz="3600" b="0" i="0" u="none" strike="noStrike" kern="1200" cap="none" spc="0" normalizeH="0" baseline="0" noProof="0" dirty="0" smtClean="0">
                <a:ln>
                  <a:noFill/>
                </a:ln>
                <a:effectLst/>
                <a:uLnTx/>
                <a:uFillTx/>
                <a:latin typeface="Corbel"/>
                <a:ea typeface="+mn-ea"/>
                <a:cs typeface="+mn-cs"/>
              </a:rPr>
              <a:t>Also </a:t>
            </a:r>
            <a:r>
              <a:rPr kumimoji="0" lang="en-US" sz="3600" b="0" i="0" u="none" strike="noStrike" kern="1200" cap="none" spc="0" normalizeH="0" baseline="0" noProof="0" dirty="0">
                <a:ln>
                  <a:noFill/>
                </a:ln>
                <a:effectLst/>
                <a:uLnTx/>
                <a:uFillTx/>
                <a:latin typeface="Corbel"/>
                <a:ea typeface="+mn-ea"/>
                <a:cs typeface="+mn-cs"/>
              </a:rPr>
              <a:t>called histamine (H-2) blockers — reduce the amount </a:t>
            </a:r>
            <a:r>
              <a:rPr kumimoji="0" lang="en-US" sz="3600" b="0" i="0" u="none" strike="noStrike" kern="1200" cap="none" spc="0" normalizeH="0" baseline="0" noProof="0" dirty="0" smtClean="0">
                <a:ln>
                  <a:noFill/>
                </a:ln>
                <a:effectLst/>
                <a:uLnTx/>
                <a:uFillTx/>
                <a:latin typeface="Corbel"/>
                <a:ea typeface="+mn-ea"/>
                <a:cs typeface="+mn-cs"/>
              </a:rPr>
              <a:t> of HCL </a:t>
            </a:r>
            <a:r>
              <a:rPr kumimoji="0" lang="en-US" sz="3600" b="0" i="0" u="none" strike="noStrike" kern="1200" cap="none" spc="0" normalizeH="0" baseline="0" noProof="0" dirty="0">
                <a:ln>
                  <a:noFill/>
                </a:ln>
                <a:effectLst/>
                <a:uLnTx/>
                <a:uFillTx/>
                <a:latin typeface="Corbel"/>
                <a:ea typeface="+mn-ea"/>
                <a:cs typeface="+mn-cs"/>
              </a:rPr>
              <a:t>released into </a:t>
            </a:r>
            <a:r>
              <a:rPr kumimoji="0" lang="en-US" sz="3600" b="0" i="0" u="none" strike="noStrike" kern="1200" cap="none" spc="0" normalizeH="0" baseline="0" noProof="0" dirty="0" smtClean="0">
                <a:ln>
                  <a:noFill/>
                </a:ln>
                <a:effectLst/>
                <a:uLnTx/>
                <a:uFillTx/>
                <a:latin typeface="Corbel"/>
                <a:ea typeface="+mn-ea"/>
                <a:cs typeface="+mn-cs"/>
              </a:rPr>
              <a:t>GI. This </a:t>
            </a:r>
            <a:r>
              <a:rPr kumimoji="0" lang="en-US" sz="3600" b="0" i="0" u="none" strike="noStrike" kern="1200" cap="none" spc="0" normalizeH="0" baseline="0" noProof="0" dirty="0">
                <a:ln>
                  <a:noFill/>
                </a:ln>
                <a:effectLst/>
                <a:uLnTx/>
                <a:uFillTx/>
                <a:latin typeface="Corbel"/>
                <a:ea typeface="+mn-ea"/>
                <a:cs typeface="+mn-cs"/>
              </a:rPr>
              <a:t>relieves ulcer pain and encourages healing. </a:t>
            </a:r>
            <a:endParaRPr kumimoji="0" lang="en-US" sz="3600" b="0" i="0" u="none" strike="noStrike" kern="1200" cap="none" spc="0" normalizeH="0" baseline="0" noProof="0" dirty="0" smtClean="0">
              <a:ln>
                <a:noFill/>
              </a:ln>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Pct val="100000"/>
              <a:buFont typeface="Symbol" panose="05050102010706020507" pitchFamily="18" charset="2"/>
              <a:buNone/>
              <a:tabLst>
                <a:tab pos="457200" algn="l"/>
              </a:tabLst>
              <a:defRPr/>
            </a:pPr>
            <a:r>
              <a:rPr kumimoji="0" lang="en-US" sz="3600" b="0" i="0" u="none" strike="noStrike" kern="1200" cap="none" spc="0" normalizeH="0" baseline="0" noProof="0" dirty="0" smtClean="0">
                <a:ln>
                  <a:noFill/>
                </a:ln>
                <a:effectLst/>
                <a:uLnTx/>
                <a:uFillTx/>
                <a:latin typeface="Corbel"/>
                <a:ea typeface="+mn-ea"/>
                <a:cs typeface="+mn-cs"/>
              </a:rPr>
              <a:t>MOA:  </a:t>
            </a:r>
            <a:r>
              <a:rPr kumimoji="0" lang="en-US" sz="3600" b="0" i="0" u="none" strike="noStrike" kern="1200" cap="none" spc="0" normalizeH="0" baseline="0" noProof="0" dirty="0">
                <a:ln>
                  <a:noFill/>
                </a:ln>
                <a:effectLst/>
                <a:uLnTx/>
                <a:uFillTx/>
                <a:latin typeface="Corbel"/>
                <a:ea typeface="+mn-ea"/>
                <a:cs typeface="+mn-cs"/>
              </a:rPr>
              <a:t>keeping histamine from reaching histamine receptors. </a:t>
            </a:r>
            <a:endParaRPr kumimoji="0" lang="en-US" sz="3600" b="0" i="0" u="none" strike="noStrike" kern="1200" cap="none" spc="0" normalizeH="0" baseline="0" noProof="0" dirty="0" smtClean="0">
              <a:ln>
                <a:noFill/>
              </a:ln>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Pct val="100000"/>
              <a:buFont typeface="Symbol" panose="05050102010706020507" pitchFamily="18" charset="2"/>
              <a:buNone/>
              <a:tabLst>
                <a:tab pos="457200" algn="l"/>
              </a:tabLst>
              <a:defRPr/>
            </a:pPr>
            <a:r>
              <a:rPr kumimoji="0" lang="en-US" sz="3600" b="0" i="0" u="none" strike="noStrike" kern="1200" cap="none" spc="0" normalizeH="0" baseline="0" noProof="0" dirty="0" smtClean="0">
                <a:ln>
                  <a:noFill/>
                </a:ln>
                <a:effectLst/>
                <a:uLnTx/>
                <a:uFillTx/>
                <a:latin typeface="Corbel"/>
                <a:ea typeface="+mn-ea"/>
                <a:cs typeface="+mn-cs"/>
              </a:rPr>
              <a:t>NB: Histamine </a:t>
            </a:r>
            <a:r>
              <a:rPr kumimoji="0" lang="en-US" sz="3600" b="0" i="0" u="none" strike="noStrike" kern="1200" cap="none" spc="0" normalizeH="0" baseline="0" noProof="0" dirty="0">
                <a:ln>
                  <a:noFill/>
                </a:ln>
                <a:effectLst/>
                <a:uLnTx/>
                <a:uFillTx/>
                <a:latin typeface="Corbel"/>
                <a:ea typeface="+mn-ea"/>
                <a:cs typeface="+mn-cs"/>
              </a:rPr>
              <a:t>is a substance normally present in body. When it reacts with histamine receptors, the receptors signal acid-secreting cells in stomach to release hydrochloric </a:t>
            </a:r>
            <a:r>
              <a:rPr kumimoji="0" lang="en-US" sz="3600" b="0" i="0" u="none" strike="noStrike" kern="1200" cap="none" spc="0" normalizeH="0" baseline="0" noProof="0" dirty="0" smtClean="0">
                <a:ln>
                  <a:noFill/>
                </a:ln>
                <a:effectLst/>
                <a:uLnTx/>
                <a:uFillTx/>
                <a:latin typeface="Corbel"/>
                <a:ea typeface="+mn-ea"/>
                <a:cs typeface="+mn-cs"/>
              </a:rPr>
              <a:t>acid. Available </a:t>
            </a:r>
            <a:r>
              <a:rPr kumimoji="0" lang="en-US" sz="3600" b="0" i="0" u="none" strike="noStrike" kern="1200" cap="none" spc="0" normalizeH="0" baseline="0" noProof="0" dirty="0">
                <a:ln>
                  <a:noFill/>
                </a:ln>
                <a:effectLst/>
                <a:uLnTx/>
                <a:uFillTx/>
                <a:latin typeface="Corbel"/>
                <a:ea typeface="+mn-ea"/>
                <a:cs typeface="+mn-cs"/>
              </a:rPr>
              <a:t>by prescription or over-the-counter (OTC), acid blockers include the medications ranitidine (Zantac), famotidine (Pepcid), cimetidine (Tagamet) and </a:t>
            </a:r>
            <a:r>
              <a:rPr kumimoji="0" lang="en-US" sz="3600" b="0" i="0" u="none" strike="noStrike" kern="1200" cap="none" spc="0" normalizeH="0" baseline="0" noProof="0" dirty="0" err="1">
                <a:ln>
                  <a:noFill/>
                </a:ln>
                <a:effectLst/>
                <a:uLnTx/>
                <a:uFillTx/>
                <a:latin typeface="Corbel"/>
                <a:ea typeface="+mn-ea"/>
                <a:cs typeface="+mn-cs"/>
              </a:rPr>
              <a:t>nizatidine</a:t>
            </a:r>
            <a:r>
              <a:rPr kumimoji="0" lang="en-US" sz="3600" b="0" i="0" u="none" strike="noStrike" kern="1200" cap="none" spc="0" normalizeH="0" baseline="0" noProof="0" dirty="0">
                <a:ln>
                  <a:noFill/>
                </a:ln>
                <a:effectLst/>
                <a:uLnTx/>
                <a:uFillTx/>
                <a:latin typeface="Corbel"/>
                <a:ea typeface="+mn-ea"/>
                <a:cs typeface="+mn-cs"/>
              </a:rPr>
              <a:t> (</a:t>
            </a:r>
            <a:r>
              <a:rPr kumimoji="0" lang="en-US" sz="3600" b="0" i="0" u="none" strike="noStrike" kern="1200" cap="none" spc="0" normalizeH="0" baseline="0" noProof="0" dirty="0" err="1">
                <a:ln>
                  <a:noFill/>
                </a:ln>
                <a:effectLst/>
                <a:uLnTx/>
                <a:uFillTx/>
                <a:latin typeface="Corbel"/>
                <a:ea typeface="+mn-ea"/>
                <a:cs typeface="+mn-cs"/>
              </a:rPr>
              <a:t>Axid</a:t>
            </a:r>
            <a:r>
              <a:rPr kumimoji="0" lang="en-US" sz="3600" b="0" i="0" u="none" strike="noStrike" kern="1200" cap="none" spc="0" normalizeH="0" baseline="0" noProof="0" dirty="0">
                <a:ln>
                  <a:noFill/>
                </a:ln>
                <a:effectLst/>
                <a:uLnTx/>
                <a:uFillTx/>
                <a:latin typeface="Corbel"/>
                <a:ea typeface="+mn-ea"/>
                <a:cs typeface="+mn-cs"/>
              </a:rPr>
              <a:t>).</a:t>
            </a:r>
          </a:p>
        </p:txBody>
      </p:sp>
    </p:spTree>
    <p:extLst>
      <p:ext uri="{BB962C8B-B14F-4D97-AF65-F5344CB8AC3E}">
        <p14:creationId xmlns:p14="http://schemas.microsoft.com/office/powerpoint/2010/main" val="102068795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6" name="Rectangle 6"/>
          <p:cNvSpPr>
            <a:spLocks noChangeArrowheads="1"/>
          </p:cNvSpPr>
          <p:nvPr/>
        </p:nvSpPr>
        <p:spPr bwMode="auto">
          <a:xfrm>
            <a:off x="1676400" y="971586"/>
            <a:ext cx="9144000" cy="5453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Tx/>
              <a:buSzPct val="100000"/>
              <a:buFont typeface="Symbol" panose="05050102010706020507" pitchFamily="18" charset="2"/>
              <a:buNone/>
              <a:tabLst>
                <a:tab pos="457200" algn="l"/>
              </a:tabLst>
              <a:defRPr/>
            </a:pPr>
            <a:r>
              <a:rPr kumimoji="0" lang="en-US" sz="4800" b="1" i="0" u="none" strike="noStrike" kern="1200" cap="none" spc="0" normalizeH="0" baseline="0" noProof="0" dirty="0">
                <a:ln>
                  <a:noFill/>
                </a:ln>
                <a:effectLst/>
                <a:uLnTx/>
                <a:uFillTx/>
                <a:latin typeface="Arial" panose="020B0604020202020204" pitchFamily="34" charset="0"/>
                <a:ea typeface="+mn-ea"/>
                <a:cs typeface="+mn-cs"/>
              </a:rPr>
              <a:t>Antacids.</a:t>
            </a:r>
            <a:r>
              <a:rPr kumimoji="0" lang="en-US" sz="4800" b="0" i="0" u="none" strike="noStrike" kern="1200" cap="none" spc="0" normalizeH="0" baseline="0" noProof="0" dirty="0">
                <a:ln>
                  <a:noFill/>
                </a:ln>
                <a:effectLst/>
                <a:uLnTx/>
                <a:uFillTx/>
                <a:latin typeface="Arial" panose="020B0604020202020204" pitchFamily="34" charset="0"/>
                <a:ea typeface="+mn-ea"/>
                <a:cs typeface="+mn-cs"/>
              </a:rPr>
              <a:t> An antacid may be taken in addition to an acid blocker or in place of one. Instead of reducing acid secretion, antacids neutralize existing stomach acid and can provide rapid pain relief</a:t>
            </a:r>
            <a:r>
              <a:rPr kumimoji="0" lang="en-US" sz="4800" b="0" i="0" u="none" strike="noStrike" kern="1200" cap="none" spc="0" normalizeH="0" baseline="0" noProof="0" dirty="0">
                <a:ln>
                  <a:noFill/>
                </a:ln>
                <a:solidFill>
                  <a:prstClr val="white"/>
                </a:solidFill>
                <a:effectLst/>
                <a:uLnTx/>
                <a:uFillTx/>
                <a:latin typeface="Arial" panose="020B0604020202020204" pitchFamily="34" charset="0"/>
                <a:ea typeface="+mn-ea"/>
                <a:cs typeface="+mn-cs"/>
              </a:rPr>
              <a:t>.</a:t>
            </a:r>
          </a:p>
        </p:txBody>
      </p:sp>
    </p:spTree>
    <p:extLst>
      <p:ext uri="{BB962C8B-B14F-4D97-AF65-F5344CB8AC3E}">
        <p14:creationId xmlns:p14="http://schemas.microsoft.com/office/powerpoint/2010/main" val="262744458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1676402" y="377761"/>
            <a:ext cx="899922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666699"/>
              </a:buClr>
              <a:buSzPct val="100000"/>
              <a:buFont typeface="Times New Roman" panose="02020603050405020304" pitchFamily="18" charset="0"/>
              <a:buChar char="♪"/>
              <a:tabLst>
                <a:tab pos="457200" algn="l"/>
              </a:tabLst>
              <a:defRPr/>
            </a:pPr>
            <a:r>
              <a:rPr kumimoji="0" lang="en-US"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 </a:t>
            </a:r>
            <a:r>
              <a:rPr kumimoji="0" lang="en-US" sz="4400" b="1" i="0" u="none" strike="noStrike" kern="1200" cap="none" spc="0" normalizeH="0" baseline="0" noProof="0" dirty="0">
                <a:ln>
                  <a:noFill/>
                </a:ln>
                <a:effectLst/>
                <a:uLnTx/>
                <a:uFillTx/>
                <a:latin typeface="Times New Roman" panose="02020603050405020304" pitchFamily="18" charset="0"/>
                <a:ea typeface="+mn-ea"/>
                <a:cs typeface="+mn-cs"/>
              </a:rPr>
              <a:t>Proton pump inhibitors.</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 </a:t>
            </a:r>
            <a:r>
              <a:rPr kumimoji="0" lang="en-US" sz="4400" b="0" i="0" u="none" strike="noStrike" kern="1200" cap="none" spc="0" normalizeH="0" baseline="0" noProof="0" dirty="0" smtClean="0">
                <a:ln>
                  <a:noFill/>
                </a:ln>
                <a:effectLst/>
                <a:uLnTx/>
                <a:uFillTx/>
                <a:latin typeface="Times New Roman" panose="02020603050405020304" pitchFamily="18" charset="0"/>
                <a:ea typeface="+mn-ea"/>
                <a:cs typeface="+mn-cs"/>
              </a:rPr>
              <a:t>Reduce </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acid by blocking the action of these tiny pumps. These drugs include the prescription and over-the-counter medications omeprazole (Prilosec), </a:t>
            </a:r>
            <a:r>
              <a:rPr kumimoji="0" lang="en-US" sz="4400" b="0" i="0" u="none" strike="noStrike" kern="1200" cap="none" spc="0" normalizeH="0" baseline="0" noProof="0" dirty="0" err="1">
                <a:ln>
                  <a:noFill/>
                </a:ln>
                <a:effectLst/>
                <a:uLnTx/>
                <a:uFillTx/>
                <a:latin typeface="Times New Roman" panose="02020603050405020304" pitchFamily="18" charset="0"/>
                <a:ea typeface="+mn-ea"/>
                <a:cs typeface="+mn-cs"/>
              </a:rPr>
              <a:t>lansoprazole</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 (</a:t>
            </a:r>
            <a:r>
              <a:rPr kumimoji="0" lang="en-US" sz="4400" b="0" i="0" u="none" strike="noStrike" kern="1200" cap="none" spc="0" normalizeH="0" baseline="0" noProof="0" dirty="0" err="1">
                <a:ln>
                  <a:noFill/>
                </a:ln>
                <a:effectLst/>
                <a:uLnTx/>
                <a:uFillTx/>
                <a:latin typeface="Times New Roman" panose="02020603050405020304" pitchFamily="18" charset="0"/>
                <a:ea typeface="+mn-ea"/>
                <a:cs typeface="+mn-cs"/>
              </a:rPr>
              <a:t>Prevacid</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 </a:t>
            </a:r>
            <a:r>
              <a:rPr kumimoji="0" lang="en-US" sz="4400" b="0" i="0" u="none" strike="noStrike" kern="1200" cap="none" spc="0" normalizeH="0" baseline="0" noProof="0" dirty="0" err="1">
                <a:ln>
                  <a:noFill/>
                </a:ln>
                <a:effectLst/>
                <a:uLnTx/>
                <a:uFillTx/>
                <a:latin typeface="Times New Roman" panose="02020603050405020304" pitchFamily="18" charset="0"/>
                <a:ea typeface="+mn-ea"/>
                <a:cs typeface="+mn-cs"/>
              </a:rPr>
              <a:t>rabeprazole</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 (</a:t>
            </a:r>
            <a:r>
              <a:rPr kumimoji="0" lang="en-US" sz="4400" b="0" i="0" u="none" strike="noStrike" kern="1200" cap="none" spc="0" normalizeH="0" baseline="0" noProof="0" dirty="0" err="1">
                <a:ln>
                  <a:noFill/>
                </a:ln>
                <a:effectLst/>
                <a:uLnTx/>
                <a:uFillTx/>
                <a:latin typeface="Times New Roman" panose="02020603050405020304" pitchFamily="18" charset="0"/>
                <a:ea typeface="+mn-ea"/>
                <a:cs typeface="+mn-cs"/>
              </a:rPr>
              <a:t>Aciphex</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 and esomeprazole (</a:t>
            </a:r>
            <a:r>
              <a:rPr kumimoji="0" lang="en-US" sz="4400" b="0" i="0" u="none" strike="noStrike" kern="1200" cap="none" spc="0" normalizeH="0" baseline="0" noProof="0" dirty="0" err="1">
                <a:ln>
                  <a:noFill/>
                </a:ln>
                <a:effectLst/>
                <a:uLnTx/>
                <a:uFillTx/>
                <a:latin typeface="Times New Roman" panose="02020603050405020304" pitchFamily="18" charset="0"/>
                <a:ea typeface="+mn-ea"/>
                <a:cs typeface="+mn-cs"/>
              </a:rPr>
              <a:t>Nexium</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 </a:t>
            </a:r>
            <a:r>
              <a:rPr kumimoji="0" lang="en-US" sz="4400" b="0" i="0" u="none" strike="noStrike" kern="1200" cap="none" spc="0" normalizeH="0" baseline="0" noProof="0" dirty="0" smtClean="0">
                <a:ln>
                  <a:noFill/>
                </a:ln>
                <a:effectLst/>
                <a:uLnTx/>
                <a:uFillTx/>
                <a:latin typeface="Times New Roman" panose="02020603050405020304" pitchFamily="18" charset="0"/>
                <a:ea typeface="+mn-ea"/>
                <a:cs typeface="+mn-cs"/>
              </a:rPr>
              <a:t>They </a:t>
            </a:r>
            <a:r>
              <a:rPr kumimoji="0" lang="en-US" sz="44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mn-cs"/>
              </a:rPr>
              <a:t>also  </a:t>
            </a:r>
            <a:r>
              <a:rPr kumimoji="0" lang="en-US" sz="4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inhibit H. pylori</a:t>
            </a:r>
            <a:r>
              <a:rPr kumimoji="0" lang="en-US" sz="4400" b="0" i="0" u="none" strike="noStrike" kern="1200" cap="none" spc="0" normalizeH="0" baseline="0" noProof="0" dirty="0" smtClean="0">
                <a:ln>
                  <a:noFill/>
                </a:ln>
                <a:solidFill>
                  <a:prstClr val="white"/>
                </a:solidFill>
                <a:effectLst/>
                <a:uLnTx/>
                <a:uFillTx/>
                <a:latin typeface="Times New Roman" panose="02020603050405020304" pitchFamily="18" charset="0"/>
                <a:ea typeface="+mn-ea"/>
                <a:cs typeface="+mn-cs"/>
              </a:rPr>
              <a:t>.</a:t>
            </a:r>
            <a:endParaRPr kumimoji="0" lang="en-US" sz="4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08839877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6"/>
          <p:cNvSpPr>
            <a:spLocks noChangeArrowheads="1"/>
          </p:cNvSpPr>
          <p:nvPr/>
        </p:nvSpPr>
        <p:spPr bwMode="auto">
          <a:xfrm>
            <a:off x="1828804" y="1599127"/>
            <a:ext cx="89916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666699"/>
              </a:buClr>
              <a:buSzPct val="100000"/>
              <a:buFont typeface="Times New Roman" panose="02020603050405020304" pitchFamily="18" charset="0"/>
              <a:buChar char="♪"/>
              <a:tabLst>
                <a:tab pos="457200" algn="l"/>
              </a:tabLst>
              <a:defRPr/>
            </a:pPr>
            <a:r>
              <a:rPr kumimoji="0" lang="en-US" sz="1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 </a:t>
            </a:r>
            <a:r>
              <a:rPr kumimoji="0" lang="en-US" sz="4400" b="1" i="0" u="none" strike="noStrike" kern="1200" cap="none" spc="0" normalizeH="0" baseline="0" noProof="0" dirty="0" err="1">
                <a:ln>
                  <a:noFill/>
                </a:ln>
                <a:effectLst/>
                <a:uLnTx/>
                <a:uFillTx/>
                <a:latin typeface="Times New Roman" panose="02020603050405020304" pitchFamily="18" charset="0"/>
                <a:ea typeface="+mn-ea"/>
                <a:cs typeface="+mn-cs"/>
              </a:rPr>
              <a:t>Cytoprotective</a:t>
            </a:r>
            <a:r>
              <a:rPr kumimoji="0" lang="en-US" sz="4400" b="1" i="0" u="none" strike="noStrike" kern="1200" cap="none" spc="0" normalizeH="0" baseline="0" noProof="0" dirty="0">
                <a:ln>
                  <a:noFill/>
                </a:ln>
                <a:effectLst/>
                <a:uLnTx/>
                <a:uFillTx/>
                <a:latin typeface="Times New Roman" panose="02020603050405020304" pitchFamily="18" charset="0"/>
                <a:ea typeface="+mn-ea"/>
                <a:cs typeface="+mn-cs"/>
              </a:rPr>
              <a:t> agents. </a:t>
            </a:r>
            <a:r>
              <a:rPr kumimoji="0" lang="en-US" sz="4400" b="1" i="0" u="none" strike="noStrike" kern="1200" cap="none" spc="0" normalizeH="0" baseline="0" noProof="0" dirty="0" smtClean="0">
                <a:ln>
                  <a:noFill/>
                </a:ln>
                <a:effectLst/>
                <a:uLnTx/>
                <a:uFillTx/>
                <a:latin typeface="Times New Roman" panose="02020603050405020304" pitchFamily="18" charset="0"/>
                <a:ea typeface="+mn-ea"/>
                <a:cs typeface="+mn-cs"/>
              </a:rPr>
              <a:t>P</a:t>
            </a:r>
            <a:r>
              <a:rPr kumimoji="0" lang="en-US" sz="4400" b="0" i="0" u="none" strike="noStrike" kern="1200" cap="none" spc="0" normalizeH="0" baseline="0" noProof="0" dirty="0" smtClean="0">
                <a:ln>
                  <a:noFill/>
                </a:ln>
                <a:effectLst/>
                <a:uLnTx/>
                <a:uFillTx/>
                <a:latin typeface="Times New Roman" panose="02020603050405020304" pitchFamily="18" charset="0"/>
                <a:ea typeface="+mn-ea"/>
                <a:cs typeface="+mn-cs"/>
              </a:rPr>
              <a:t>rotect </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the </a:t>
            </a:r>
            <a:r>
              <a:rPr kumimoji="0" lang="en-US" sz="4400" b="0" i="0" u="none" strike="noStrike" kern="1200" cap="none" spc="0" normalizeH="0" baseline="0" noProof="0" dirty="0" smtClean="0">
                <a:ln>
                  <a:noFill/>
                </a:ln>
                <a:effectLst/>
                <a:uLnTx/>
                <a:uFillTx/>
                <a:latin typeface="Times New Roman" panose="02020603050405020304" pitchFamily="18" charset="0"/>
                <a:ea typeface="+mn-ea"/>
                <a:cs typeface="+mn-cs"/>
              </a:rPr>
              <a:t>GI mucosa. </a:t>
            </a:r>
          </a:p>
          <a:p>
            <a:pPr marL="0" marR="0" lvl="0" indent="0" algn="l" defTabSz="914400" rtl="0" eaLnBrk="1" fontAlgn="auto" latinLnBrk="0" hangingPunct="1">
              <a:lnSpc>
                <a:spcPct val="100000"/>
              </a:lnSpc>
              <a:spcBef>
                <a:spcPts val="0"/>
              </a:spcBef>
              <a:spcAft>
                <a:spcPts val="0"/>
              </a:spcAft>
              <a:buClr>
                <a:srgbClr val="666699"/>
              </a:buClr>
              <a:buSzPct val="100000"/>
              <a:buFontTx/>
              <a:buNone/>
              <a:tabLst>
                <a:tab pos="457200" algn="l"/>
              </a:tabLst>
              <a:defRPr/>
            </a:pPr>
            <a:r>
              <a:rPr kumimoji="0" lang="en-US" sz="4400" b="0" i="0" u="none" strike="noStrike" kern="1200" cap="none" spc="0" normalizeH="0" baseline="0" noProof="0" dirty="0" err="1" smtClean="0">
                <a:ln>
                  <a:noFill/>
                </a:ln>
                <a:effectLst/>
                <a:uLnTx/>
                <a:uFillTx/>
                <a:latin typeface="Times New Roman" panose="02020603050405020304" pitchFamily="18" charset="0"/>
                <a:ea typeface="+mn-ea"/>
                <a:cs typeface="+mn-cs"/>
              </a:rPr>
              <a:t>sucralfate</a:t>
            </a:r>
            <a:r>
              <a:rPr kumimoji="0" lang="en-US" sz="4400" b="0" i="0" u="none" strike="noStrike" kern="1200" cap="none" spc="0" normalizeH="0" baseline="0" noProof="0" dirty="0" smtClean="0">
                <a:ln>
                  <a:noFill/>
                </a:ln>
                <a:effectLst/>
                <a:uLnTx/>
                <a:uFillTx/>
                <a:latin typeface="Times New Roman" panose="02020603050405020304" pitchFamily="18" charset="0"/>
                <a:ea typeface="+mn-ea"/>
                <a:cs typeface="+mn-cs"/>
              </a:rPr>
              <a:t> </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(Carafate) and misoprostol (</a:t>
            </a:r>
            <a:r>
              <a:rPr kumimoji="0" lang="en-US" sz="4400" b="0" i="0" u="none" strike="noStrike" kern="1200" cap="none" spc="0" normalizeH="0" baseline="0" noProof="0" dirty="0" err="1">
                <a:ln>
                  <a:noFill/>
                </a:ln>
                <a:effectLst/>
                <a:uLnTx/>
                <a:uFillTx/>
                <a:latin typeface="Times New Roman" panose="02020603050405020304" pitchFamily="18" charset="0"/>
                <a:ea typeface="+mn-ea"/>
                <a:cs typeface="+mn-cs"/>
              </a:rPr>
              <a:t>Cytotec</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 </a:t>
            </a:r>
            <a:r>
              <a:rPr kumimoji="0" lang="en-US" sz="4400" b="0" i="0" u="none" strike="noStrike" kern="1200" cap="none" spc="0" normalizeH="0" baseline="0" noProof="0" dirty="0" smtClean="0">
                <a:ln>
                  <a:noFill/>
                </a:ln>
                <a:effectLst/>
                <a:uLnTx/>
                <a:uFillTx/>
                <a:latin typeface="Times New Roman" panose="02020603050405020304" pitchFamily="18" charset="0"/>
                <a:ea typeface="+mn-ea"/>
                <a:cs typeface="+mn-cs"/>
              </a:rPr>
              <a:t>bismuth </a:t>
            </a:r>
            <a:r>
              <a:rPr kumimoji="0" lang="en-US" sz="4400" b="0" i="0" u="none" strike="noStrike" kern="1200" cap="none" spc="0" normalizeH="0" baseline="0" noProof="0" dirty="0">
                <a:ln>
                  <a:noFill/>
                </a:ln>
                <a:effectLst/>
                <a:uLnTx/>
                <a:uFillTx/>
                <a:latin typeface="Times New Roman" panose="02020603050405020304" pitchFamily="18" charset="0"/>
                <a:ea typeface="+mn-ea"/>
                <a:cs typeface="+mn-cs"/>
              </a:rPr>
              <a:t>subsalicylate (Pepto-Bismol</a:t>
            </a:r>
            <a:r>
              <a:rPr kumimoji="0" lang="en-US" sz="44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 </a:t>
            </a:r>
          </a:p>
        </p:txBody>
      </p:sp>
    </p:spTree>
    <p:extLst>
      <p:ext uri="{BB962C8B-B14F-4D97-AF65-F5344CB8AC3E}">
        <p14:creationId xmlns:p14="http://schemas.microsoft.com/office/powerpoint/2010/main" val="7435842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1981200" y="152400"/>
            <a:ext cx="8229600" cy="381000"/>
          </a:xfrm>
        </p:spPr>
        <p:txBody>
          <a:bodyPr>
            <a:normAutofit fontScale="90000"/>
          </a:bodyPr>
          <a:lstStyle/>
          <a:p>
            <a:r>
              <a:rPr lang="en-US" sz="2400"/>
              <a:t>CLINICAL INVESTIGATIONS/DIAGNOSIS</a:t>
            </a:r>
          </a:p>
        </p:txBody>
      </p:sp>
      <p:sp>
        <p:nvSpPr>
          <p:cNvPr id="32771" name="Content Placeholder 2"/>
          <p:cNvSpPr>
            <a:spLocks noGrp="1"/>
          </p:cNvSpPr>
          <p:nvPr>
            <p:ph idx="1"/>
          </p:nvPr>
        </p:nvSpPr>
        <p:spPr>
          <a:xfrm>
            <a:off x="1981200" y="533400"/>
            <a:ext cx="8229600" cy="6096000"/>
          </a:xfrm>
        </p:spPr>
        <p:txBody>
          <a:bodyPr/>
          <a:lstStyle/>
          <a:p>
            <a:r>
              <a:rPr lang="en-US" smtClean="0"/>
              <a:t>U/E</a:t>
            </a:r>
          </a:p>
          <a:p>
            <a:r>
              <a:rPr lang="en-US" smtClean="0"/>
              <a:t>Urinalysis</a:t>
            </a:r>
          </a:p>
          <a:p>
            <a:r>
              <a:rPr lang="en-US" smtClean="0"/>
              <a:t>Plain abdominal x-ray</a:t>
            </a:r>
          </a:p>
          <a:p>
            <a:r>
              <a:rPr lang="en-US" smtClean="0"/>
              <a:t>Abdominal paracentesis</a:t>
            </a:r>
          </a:p>
          <a:p>
            <a:r>
              <a:rPr lang="en-US" smtClean="0"/>
              <a:t>u/sound</a:t>
            </a:r>
          </a:p>
        </p:txBody>
      </p:sp>
    </p:spTree>
    <p:extLst>
      <p:ext uri="{BB962C8B-B14F-4D97-AF65-F5344CB8AC3E}">
        <p14:creationId xmlns:p14="http://schemas.microsoft.com/office/powerpoint/2010/main" val="1927076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1" name="Rectangle 7"/>
          <p:cNvSpPr>
            <a:spLocks noChangeArrowheads="1"/>
          </p:cNvSpPr>
          <p:nvPr/>
        </p:nvSpPr>
        <p:spPr bwMode="auto">
          <a:xfrm>
            <a:off x="1165860" y="872549"/>
            <a:ext cx="950214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tabLst>
                <a:tab pos="457200" algn="l"/>
              </a:tabLst>
              <a:defRPr>
                <a:solidFill>
                  <a:schemeClr val="tx1"/>
                </a:solidFill>
                <a:latin typeface="Arial" panose="020B0604020202020204" pitchFamily="34" charset="0"/>
              </a:defRPr>
            </a:lvl1pPr>
            <a:lvl2pPr>
              <a:tabLst>
                <a:tab pos="457200" algn="l"/>
              </a:tabLst>
              <a:defRPr>
                <a:solidFill>
                  <a:schemeClr val="tx1"/>
                </a:solidFill>
                <a:latin typeface="Arial" panose="020B0604020202020204" pitchFamily="34" charset="0"/>
              </a:defRPr>
            </a:lvl2pPr>
            <a:lvl3pPr>
              <a:tabLst>
                <a:tab pos="457200" algn="l"/>
              </a:tabLst>
              <a:defRPr>
                <a:solidFill>
                  <a:schemeClr val="tx1"/>
                </a:solidFill>
                <a:latin typeface="Arial" panose="020B0604020202020204" pitchFamily="34" charset="0"/>
              </a:defRPr>
            </a:lvl3pPr>
            <a:lvl4pPr>
              <a:tabLst>
                <a:tab pos="457200" algn="l"/>
              </a:tabLst>
              <a:defRPr>
                <a:solidFill>
                  <a:schemeClr val="tx1"/>
                </a:solidFill>
                <a:latin typeface="Arial" panose="020B0604020202020204" pitchFamily="34" charset="0"/>
              </a:defRPr>
            </a:lvl4pPr>
            <a:lvl5pPr>
              <a:tabLst>
                <a:tab pos="457200" algn="l"/>
              </a:tabLst>
              <a:defRPr>
                <a:solidFill>
                  <a:schemeClr val="tx1"/>
                </a:solidFill>
                <a:latin typeface="Arial" panose="020B0604020202020204" pitchFamily="34" charset="0"/>
              </a:defRPr>
            </a:lvl5pPr>
            <a:lvl6pPr fontAlgn="base">
              <a:spcBef>
                <a:spcPct val="0"/>
              </a:spcBef>
              <a:spcAft>
                <a:spcPct val="0"/>
              </a:spcAft>
              <a:tabLst>
                <a:tab pos="457200" algn="l"/>
              </a:tabLst>
              <a:defRPr>
                <a:solidFill>
                  <a:schemeClr val="tx1"/>
                </a:solidFill>
                <a:latin typeface="Arial" panose="020B0604020202020204" pitchFamily="34" charset="0"/>
              </a:defRPr>
            </a:lvl6pPr>
            <a:lvl7pPr fontAlgn="base">
              <a:spcBef>
                <a:spcPct val="0"/>
              </a:spcBef>
              <a:spcAft>
                <a:spcPct val="0"/>
              </a:spcAft>
              <a:tabLst>
                <a:tab pos="457200" algn="l"/>
              </a:tabLst>
              <a:defRPr>
                <a:solidFill>
                  <a:schemeClr val="tx1"/>
                </a:solidFill>
                <a:latin typeface="Arial" panose="020B0604020202020204" pitchFamily="34" charset="0"/>
              </a:defRPr>
            </a:lvl7pPr>
            <a:lvl8pPr fontAlgn="base">
              <a:spcBef>
                <a:spcPct val="0"/>
              </a:spcBef>
              <a:spcAft>
                <a:spcPct val="0"/>
              </a:spcAft>
              <a:tabLst>
                <a:tab pos="457200" algn="l"/>
              </a:tabLst>
              <a:defRPr>
                <a:solidFill>
                  <a:schemeClr val="tx1"/>
                </a:solidFill>
                <a:latin typeface="Arial" panose="020B0604020202020204" pitchFamily="34" charset="0"/>
              </a:defRPr>
            </a:lvl8pPr>
            <a:lvl9pPr fontAlgn="base">
              <a:spcBef>
                <a:spcPct val="0"/>
              </a:spcBef>
              <a:spcAft>
                <a:spcPct val="0"/>
              </a:spcAft>
              <a:tabLst>
                <a:tab pos="457200" algn="l"/>
              </a:tabLst>
              <a:defRPr>
                <a:solidFill>
                  <a:schemeClr val="tx1"/>
                </a:solidFill>
                <a:latin typeface="Arial" panose="020B0604020202020204" pitchFamily="34" charset="0"/>
              </a:defRPr>
            </a:lvl9pPr>
          </a:lstStyle>
          <a:p>
            <a:pPr marL="0" marR="0" lvl="0" indent="0" algn="l" defTabSz="914400" rtl="0" eaLnBrk="1" fontAlgn="auto" latinLnBrk="0" hangingPunct="1">
              <a:lnSpc>
                <a:spcPct val="100000"/>
              </a:lnSpc>
              <a:spcBef>
                <a:spcPts val="0"/>
              </a:spcBef>
              <a:spcAft>
                <a:spcPts val="0"/>
              </a:spcAft>
              <a:buClr>
                <a:srgbClr val="666699"/>
              </a:buClr>
              <a:buSzTx/>
              <a:buFont typeface="Times New Roman" panose="02020603050405020304" pitchFamily="18" charset="0"/>
              <a:buChar char="♪"/>
              <a:tabLst>
                <a:tab pos="457200" algn="l"/>
              </a:tabLst>
              <a:defRPr/>
            </a:pPr>
            <a:r>
              <a:rPr kumimoji="0" lang="en-US" sz="36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 </a:t>
            </a:r>
            <a:r>
              <a:rPr kumimoji="0" lang="en-US" sz="3600" b="1" i="0" u="none" strike="noStrike" kern="1200" cap="none" spc="0" normalizeH="0" baseline="0" noProof="0" dirty="0">
                <a:ln>
                  <a:noFill/>
                </a:ln>
                <a:effectLst/>
                <a:uLnTx/>
                <a:uFillTx/>
                <a:latin typeface="Times New Roman" panose="02020603050405020304" pitchFamily="18" charset="0"/>
                <a:ea typeface="+mn-ea"/>
                <a:cs typeface="+mn-cs"/>
              </a:rPr>
              <a:t>Bowel rest</a:t>
            </a:r>
            <a:r>
              <a:rPr kumimoji="0" lang="en-US" sz="3200" b="0" i="0" u="none" strike="noStrike" kern="1200" cap="none" spc="0" normalizeH="0" baseline="0" noProof="0" dirty="0">
                <a:ln>
                  <a:noFill/>
                </a:ln>
                <a:effectLst/>
                <a:uLnTx/>
                <a:uFillTx/>
                <a:latin typeface="Arial" panose="020B0604020202020204" pitchFamily="34" charset="0"/>
                <a:ea typeface="+mn-ea"/>
                <a:cs typeface="+mn-cs"/>
              </a:rPr>
              <a:t>: </a:t>
            </a: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Bed rest and clear fluids with no food at all for a few days. This gives the ulcer a chance to start healing without being irritated. </a:t>
            </a:r>
          </a:p>
          <a:p>
            <a:pPr marL="0" marR="0" lvl="0" indent="0" algn="l" defTabSz="914400" rtl="0" eaLnBrk="1" fontAlgn="auto" latinLnBrk="0" hangingPunct="1">
              <a:lnSpc>
                <a:spcPct val="100000"/>
              </a:lnSpc>
              <a:spcBef>
                <a:spcPts val="0"/>
              </a:spcBef>
              <a:spcAft>
                <a:spcPts val="0"/>
              </a:spcAft>
              <a:buClr>
                <a:srgbClr val="666699"/>
              </a:buClr>
              <a:buSzTx/>
              <a:buFont typeface="Times New Roman" panose="02020603050405020304" pitchFamily="18" charset="0"/>
              <a:buChar char="♪"/>
              <a:tabLst>
                <a:tab pos="457200" algn="l"/>
              </a:tabLst>
              <a:defRPr/>
            </a:pPr>
            <a:r>
              <a:rPr kumimoji="0" lang="en-US" sz="3600" b="1" i="0" u="none" strike="noStrike" kern="1200" cap="none" spc="0" normalizeH="0" baseline="0" noProof="0" dirty="0">
                <a:ln>
                  <a:noFill/>
                </a:ln>
                <a:effectLst/>
                <a:uLnTx/>
                <a:uFillTx/>
                <a:latin typeface="Times New Roman" panose="02020603050405020304" pitchFamily="18" charset="0"/>
                <a:ea typeface="+mn-ea"/>
                <a:cs typeface="+mn-cs"/>
              </a:rPr>
              <a:t> Nasogastric tube</a:t>
            </a:r>
            <a:r>
              <a:rPr kumimoji="0" lang="en-US" sz="3200" b="0" i="0" u="none" strike="noStrike" kern="1200" cap="none" spc="0" normalizeH="0" baseline="0" noProof="0" dirty="0">
                <a:ln>
                  <a:noFill/>
                </a:ln>
                <a:effectLst/>
                <a:uLnTx/>
                <a:uFillTx/>
                <a:latin typeface="Arial" panose="020B0604020202020204" pitchFamily="34" charset="0"/>
                <a:ea typeface="+mn-ea"/>
                <a:cs typeface="+mn-cs"/>
              </a:rPr>
              <a:t>: </a:t>
            </a:r>
            <a:r>
              <a:rPr kumimoji="0" lang="en-US" sz="3600" b="0" i="0" u="none" strike="noStrike" kern="1200" cap="none" spc="0" normalizeH="0" baseline="0" noProof="0" dirty="0" smtClean="0">
                <a:ln>
                  <a:noFill/>
                </a:ln>
                <a:effectLst/>
                <a:uLnTx/>
                <a:uFillTx/>
                <a:latin typeface="Times New Roman" panose="02020603050405020304" pitchFamily="18" charset="0"/>
                <a:ea typeface="+mn-ea"/>
                <a:cs typeface="+mn-cs"/>
              </a:rPr>
              <a:t>Decompression</a:t>
            </a:r>
            <a:endParaRPr kumimoji="0" lang="en-US" sz="3600" b="0" i="0" u="none" strike="noStrike" kern="1200" cap="none" spc="0" normalizeH="0" baseline="0" noProof="0" dirty="0">
              <a:ln>
                <a:noFill/>
              </a:ln>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
                <a:srgbClr val="666699"/>
              </a:buClr>
              <a:buSzTx/>
              <a:buFont typeface="Times New Roman" panose="02020603050405020304" pitchFamily="18" charset="0"/>
              <a:buChar char="♪"/>
              <a:tabLst>
                <a:tab pos="457200" algn="l"/>
              </a:tabLst>
              <a:defRPr/>
            </a:pP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 </a:t>
            </a:r>
            <a:r>
              <a:rPr kumimoji="0" lang="en-US" sz="3600" b="1" i="0" u="none" strike="noStrike" kern="1200" cap="none" spc="0" normalizeH="0" baseline="0" noProof="0" dirty="0">
                <a:ln>
                  <a:noFill/>
                </a:ln>
                <a:effectLst/>
                <a:uLnTx/>
                <a:uFillTx/>
                <a:latin typeface="Times New Roman" panose="02020603050405020304" pitchFamily="18" charset="0"/>
                <a:ea typeface="+mn-ea"/>
                <a:cs typeface="+mn-cs"/>
              </a:rPr>
              <a:t>Urgent endoscopy or surgery</a:t>
            </a:r>
            <a:r>
              <a:rPr kumimoji="0" lang="en-US" sz="3600" b="0" i="0" u="none" strike="noStrike" kern="1200" cap="none" spc="0" normalizeH="0" baseline="0" noProof="0" dirty="0">
                <a:ln>
                  <a:noFill/>
                </a:ln>
                <a:effectLst/>
                <a:uLnTx/>
                <a:uFillTx/>
                <a:latin typeface="Times New Roman" panose="02020603050405020304" pitchFamily="18" charset="0"/>
                <a:ea typeface="+mn-ea"/>
                <a:cs typeface="+mn-cs"/>
              </a:rPr>
              <a:t> if indicated: Damaged, bleeding blood vessels can usually be repaired with an endoscope</a:t>
            </a:r>
            <a:r>
              <a:rPr kumimoji="0" lang="en-US" sz="3600" b="0" i="0" u="none" strike="noStrike" kern="1200" cap="none" spc="0" normalizeH="0" baseline="0" noProof="0" dirty="0">
                <a:ln>
                  <a:noFill/>
                </a:ln>
                <a:solidFill>
                  <a:prstClr val="white"/>
                </a:solidFill>
                <a:effectLst/>
                <a:uLnTx/>
                <a:uFillTx/>
                <a:latin typeface="Times New Roman" panose="02020603050405020304" pitchFamily="18" charset="0"/>
                <a:ea typeface="+mn-ea"/>
                <a:cs typeface="+mn-cs"/>
              </a:rPr>
              <a:t>. The endoscope has a small heating device on the end that is used to cauterize a small wound.</a:t>
            </a:r>
          </a:p>
        </p:txBody>
      </p:sp>
    </p:spTree>
    <p:extLst>
      <p:ext uri="{BB962C8B-B14F-4D97-AF65-F5344CB8AC3E}">
        <p14:creationId xmlns:p14="http://schemas.microsoft.com/office/powerpoint/2010/main" val="348692638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5029210" y="683136"/>
            <a:ext cx="16466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white"/>
                </a:solidFill>
                <a:effectLst>
                  <a:outerShdw blurRad="38100" dist="38100" dir="2700000" algn="tl">
                    <a:srgbClr val="FFFFFF"/>
                  </a:outerShdw>
                </a:effectLst>
                <a:uLnTx/>
                <a:uFillTx/>
                <a:latin typeface="Times New Roman" panose="02020603050405020304" pitchFamily="18" charset="0"/>
                <a:ea typeface="+mn-ea"/>
                <a:cs typeface="+mn-cs"/>
              </a:rPr>
              <a:t>Surgery</a:t>
            </a:r>
            <a:r>
              <a:rPr kumimoji="0" lang="en-US" sz="1800" b="1" i="0" u="none" strike="noStrike" kern="1200" cap="none" spc="0" normalizeH="0" baseline="0" noProof="0" dirty="0">
                <a:ln>
                  <a:noFill/>
                </a:ln>
                <a:solidFill>
                  <a:prstClr val="white"/>
                </a:solidFill>
                <a:effectLst>
                  <a:outerShdw blurRad="38100" dist="38100" dir="2700000" algn="tl">
                    <a:srgbClr val="FFFFFF"/>
                  </a:outerShdw>
                </a:effectLst>
                <a:uLnTx/>
                <a:uFillTx/>
                <a:latin typeface="Corbel"/>
                <a:ea typeface="+mn-ea"/>
                <a:cs typeface="+mn-cs"/>
              </a:rPr>
              <a:t> </a:t>
            </a:r>
          </a:p>
        </p:txBody>
      </p:sp>
      <p:sp>
        <p:nvSpPr>
          <p:cNvPr id="58375" name="Line 7"/>
          <p:cNvSpPr>
            <a:spLocks noChangeShapeType="1"/>
          </p:cNvSpPr>
          <p:nvPr/>
        </p:nvSpPr>
        <p:spPr bwMode="auto">
          <a:xfrm flipH="1">
            <a:off x="1828806" y="2057400"/>
            <a:ext cx="2667003"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76" name="Line 8"/>
          <p:cNvSpPr>
            <a:spLocks noChangeShapeType="1"/>
          </p:cNvSpPr>
          <p:nvPr/>
        </p:nvSpPr>
        <p:spPr bwMode="auto">
          <a:xfrm>
            <a:off x="4495801" y="2057400"/>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77" name="Line 9"/>
          <p:cNvSpPr>
            <a:spLocks noChangeShapeType="1"/>
          </p:cNvSpPr>
          <p:nvPr/>
        </p:nvSpPr>
        <p:spPr bwMode="auto">
          <a:xfrm>
            <a:off x="6629399" y="2057400"/>
            <a:ext cx="297180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78" name="Line 10"/>
          <p:cNvSpPr>
            <a:spLocks noChangeShapeType="1"/>
          </p:cNvSpPr>
          <p:nvPr/>
        </p:nvSpPr>
        <p:spPr bwMode="auto">
          <a:xfrm>
            <a:off x="1851660" y="2057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79" name="Line 11"/>
          <p:cNvSpPr>
            <a:spLocks noChangeShapeType="1"/>
          </p:cNvSpPr>
          <p:nvPr/>
        </p:nvSpPr>
        <p:spPr bwMode="auto">
          <a:xfrm>
            <a:off x="4495801" y="2057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80" name="Line 12"/>
          <p:cNvSpPr>
            <a:spLocks noChangeShapeType="1"/>
          </p:cNvSpPr>
          <p:nvPr/>
        </p:nvSpPr>
        <p:spPr bwMode="auto">
          <a:xfrm>
            <a:off x="7216140" y="20574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81" name="Line 13"/>
          <p:cNvSpPr>
            <a:spLocks noChangeShapeType="1"/>
          </p:cNvSpPr>
          <p:nvPr/>
        </p:nvSpPr>
        <p:spPr bwMode="auto">
          <a:xfrm>
            <a:off x="9525001" y="2057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82" name="Oval 14"/>
          <p:cNvSpPr>
            <a:spLocks noChangeArrowheads="1"/>
          </p:cNvSpPr>
          <p:nvPr/>
        </p:nvSpPr>
        <p:spPr bwMode="auto">
          <a:xfrm>
            <a:off x="1280162" y="2438400"/>
            <a:ext cx="2057401" cy="1447800"/>
          </a:xfrm>
          <a:prstGeom prst="ellipse">
            <a:avLst/>
          </a:prstGeom>
          <a:gradFill rotWithShape="1">
            <a:gsLst>
              <a:gs pos="0">
                <a:srgbClr val="FF0066"/>
              </a:gs>
              <a:gs pos="50000">
                <a:srgbClr val="FF66FF"/>
              </a:gs>
              <a:gs pos="100000">
                <a:srgbClr val="FF00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a:ln>
                  <a:noFill/>
                </a:ln>
                <a:solidFill>
                  <a:prstClr val="black"/>
                </a:solidFill>
                <a:effectLst/>
                <a:uLnTx/>
                <a:uFillTx/>
                <a:latin typeface="Corbel"/>
                <a:ea typeface="+mn-ea"/>
                <a:cs typeface="+mn-cs"/>
              </a:rPr>
              <a:t>Vagotomy</a:t>
            </a:r>
            <a:r>
              <a:rPr kumimoji="0" lang="en-US" sz="2400" b="1" i="0" u="none" strike="noStrike" kern="1200" cap="none" spc="0" normalizeH="0" baseline="0" noProof="0" dirty="0">
                <a:ln>
                  <a:noFill/>
                </a:ln>
                <a:solidFill>
                  <a:prstClr val="black"/>
                </a:solidFill>
                <a:effectLst/>
                <a:uLnTx/>
                <a:uFillTx/>
                <a:latin typeface="Corbel"/>
                <a:ea typeface="+mn-ea"/>
                <a:cs typeface="+mn-cs"/>
              </a:rPr>
              <a:t> </a:t>
            </a:r>
          </a:p>
        </p:txBody>
      </p:sp>
      <p:sp>
        <p:nvSpPr>
          <p:cNvPr id="58383" name="Oval 15"/>
          <p:cNvSpPr>
            <a:spLocks noChangeArrowheads="1"/>
          </p:cNvSpPr>
          <p:nvPr/>
        </p:nvSpPr>
        <p:spPr bwMode="auto">
          <a:xfrm>
            <a:off x="3810000" y="2438400"/>
            <a:ext cx="2080260" cy="1447800"/>
          </a:xfrm>
          <a:prstGeom prst="ellipse">
            <a:avLst/>
          </a:prstGeom>
          <a:gradFill rotWithShape="1">
            <a:gsLst>
              <a:gs pos="0">
                <a:srgbClr val="FF0066"/>
              </a:gs>
              <a:gs pos="50000">
                <a:srgbClr val="FF66FF"/>
              </a:gs>
              <a:gs pos="100000">
                <a:srgbClr val="FF00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rbel"/>
                <a:ea typeface="+mn-ea"/>
                <a:cs typeface="+mn-cs"/>
              </a:rPr>
              <a:t>Antrectomy </a:t>
            </a:r>
          </a:p>
        </p:txBody>
      </p:sp>
      <p:sp>
        <p:nvSpPr>
          <p:cNvPr id="58384" name="Oval 16"/>
          <p:cNvSpPr>
            <a:spLocks noChangeArrowheads="1"/>
          </p:cNvSpPr>
          <p:nvPr/>
        </p:nvSpPr>
        <p:spPr bwMode="auto">
          <a:xfrm>
            <a:off x="6096008" y="2514600"/>
            <a:ext cx="2210277" cy="1447800"/>
          </a:xfrm>
          <a:prstGeom prst="ellipse">
            <a:avLst/>
          </a:prstGeom>
          <a:gradFill rotWithShape="1">
            <a:gsLst>
              <a:gs pos="0">
                <a:srgbClr val="FF0066"/>
              </a:gs>
              <a:gs pos="50000">
                <a:srgbClr val="FF66FF"/>
              </a:gs>
              <a:gs pos="100000">
                <a:srgbClr val="FF00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rbel"/>
                <a:ea typeface="+mn-ea"/>
                <a:cs typeface="+mn-cs"/>
              </a:rPr>
              <a:t>Pyloroplasty </a:t>
            </a:r>
          </a:p>
        </p:txBody>
      </p:sp>
      <p:sp>
        <p:nvSpPr>
          <p:cNvPr id="58385" name="Oval 17"/>
          <p:cNvSpPr>
            <a:spLocks noChangeArrowheads="1"/>
          </p:cNvSpPr>
          <p:nvPr/>
        </p:nvSpPr>
        <p:spPr bwMode="auto">
          <a:xfrm>
            <a:off x="8915401" y="2514600"/>
            <a:ext cx="2080260" cy="1447800"/>
          </a:xfrm>
          <a:prstGeom prst="ellipse">
            <a:avLst/>
          </a:prstGeom>
          <a:gradFill rotWithShape="1">
            <a:gsLst>
              <a:gs pos="0">
                <a:srgbClr val="FF0066"/>
              </a:gs>
              <a:gs pos="50000">
                <a:srgbClr val="FF66FF"/>
              </a:gs>
              <a:gs pos="100000">
                <a:srgbClr val="FF0066"/>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rbel"/>
                <a:ea typeface="+mn-ea"/>
                <a:cs typeface="+mn-cs"/>
              </a:rPr>
              <a:t>Tying off an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rbel"/>
                <a:ea typeface="+mn-ea"/>
                <a:cs typeface="+mn-cs"/>
              </a:rPr>
              <a:t>artery </a:t>
            </a:r>
          </a:p>
        </p:txBody>
      </p:sp>
      <p:sp>
        <p:nvSpPr>
          <p:cNvPr id="58386" name="Line 18"/>
          <p:cNvSpPr>
            <a:spLocks noChangeShapeType="1"/>
          </p:cNvSpPr>
          <p:nvPr/>
        </p:nvSpPr>
        <p:spPr bwMode="auto">
          <a:xfrm>
            <a:off x="5791200" y="12954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87" name="Rectangle 19"/>
          <p:cNvSpPr>
            <a:spLocks noChangeArrowheads="1"/>
          </p:cNvSpPr>
          <p:nvPr/>
        </p:nvSpPr>
        <p:spPr bwMode="auto">
          <a:xfrm>
            <a:off x="1059181" y="5715000"/>
            <a:ext cx="2369820" cy="1143000"/>
          </a:xfrm>
          <a:prstGeom prst="rect">
            <a:avLst/>
          </a:prstGeom>
          <a:gradFill rotWithShape="1">
            <a:gsLst>
              <a:gs pos="0">
                <a:srgbClr val="003300"/>
              </a:gs>
              <a:gs pos="50000">
                <a:srgbClr val="FF66FF"/>
              </a:gs>
              <a:gs pos="100000">
                <a:srgbClr val="0033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rbel"/>
                <a:ea typeface="+mn-ea"/>
                <a:cs typeface="+mn-cs"/>
              </a:rPr>
              <a:t>Acupuncture</a:t>
            </a:r>
          </a:p>
        </p:txBody>
      </p:sp>
      <p:sp>
        <p:nvSpPr>
          <p:cNvPr id="58388" name="Rectangle 20"/>
          <p:cNvSpPr>
            <a:spLocks noChangeArrowheads="1"/>
          </p:cNvSpPr>
          <p:nvPr/>
        </p:nvSpPr>
        <p:spPr bwMode="auto">
          <a:xfrm>
            <a:off x="3749040" y="5737860"/>
            <a:ext cx="2263140" cy="1120140"/>
          </a:xfrm>
          <a:prstGeom prst="rect">
            <a:avLst/>
          </a:prstGeom>
          <a:gradFill rotWithShape="1">
            <a:gsLst>
              <a:gs pos="0">
                <a:srgbClr val="003300"/>
              </a:gs>
              <a:gs pos="50000">
                <a:srgbClr val="FF66FF"/>
              </a:gs>
              <a:gs pos="100000">
                <a:srgbClr val="0033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err="1" smtClean="0">
                <a:ln>
                  <a:noFill/>
                </a:ln>
                <a:solidFill>
                  <a:prstClr val="black"/>
                </a:solidFill>
                <a:effectLst/>
                <a:uLnTx/>
                <a:uFillTx/>
                <a:latin typeface="Corbel"/>
                <a:ea typeface="+mn-ea"/>
                <a:cs typeface="+mn-cs"/>
              </a:rPr>
              <a:t>Chiropracting</a:t>
            </a:r>
            <a:endParaRPr kumimoji="0" lang="en-US" sz="2400" b="1" i="0" u="none" strike="noStrike" kern="1200" cap="none" spc="0" normalizeH="0" baseline="0" noProof="0" dirty="0">
              <a:ln>
                <a:noFill/>
              </a:ln>
              <a:solidFill>
                <a:prstClr val="black"/>
              </a:solidFill>
              <a:effectLst/>
              <a:uLnTx/>
              <a:uFillTx/>
              <a:latin typeface="Corbel"/>
              <a:ea typeface="+mn-ea"/>
              <a:cs typeface="+mn-cs"/>
            </a:endParaRPr>
          </a:p>
        </p:txBody>
      </p:sp>
      <p:sp>
        <p:nvSpPr>
          <p:cNvPr id="58389" name="Rectangle 21"/>
          <p:cNvSpPr>
            <a:spLocks noChangeArrowheads="1"/>
          </p:cNvSpPr>
          <p:nvPr/>
        </p:nvSpPr>
        <p:spPr bwMode="auto">
          <a:xfrm>
            <a:off x="6172199" y="5715000"/>
            <a:ext cx="2948942" cy="1143000"/>
          </a:xfrm>
          <a:prstGeom prst="rect">
            <a:avLst/>
          </a:prstGeom>
          <a:gradFill rotWithShape="1">
            <a:gsLst>
              <a:gs pos="0">
                <a:srgbClr val="003300"/>
              </a:gs>
              <a:gs pos="50000">
                <a:srgbClr val="FF66FF"/>
              </a:gs>
              <a:gs pos="100000">
                <a:srgbClr val="0033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rbel"/>
                <a:ea typeface="+mn-ea"/>
                <a:cs typeface="+mn-cs"/>
              </a:rPr>
              <a:t>Homeopathy</a:t>
            </a:r>
          </a:p>
        </p:txBody>
      </p:sp>
      <p:sp>
        <p:nvSpPr>
          <p:cNvPr id="58390" name="Rectangle 22"/>
          <p:cNvSpPr>
            <a:spLocks noChangeArrowheads="1"/>
          </p:cNvSpPr>
          <p:nvPr/>
        </p:nvSpPr>
        <p:spPr bwMode="auto">
          <a:xfrm>
            <a:off x="9258300" y="5715000"/>
            <a:ext cx="2082642" cy="1143000"/>
          </a:xfrm>
          <a:prstGeom prst="rect">
            <a:avLst/>
          </a:prstGeom>
          <a:gradFill rotWithShape="1">
            <a:gsLst>
              <a:gs pos="0">
                <a:srgbClr val="003300"/>
              </a:gs>
              <a:gs pos="50000">
                <a:srgbClr val="FF66FF"/>
              </a:gs>
              <a:gs pos="100000">
                <a:srgbClr val="003300"/>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rbel"/>
                <a:ea typeface="+mn-ea"/>
                <a:cs typeface="+mn-cs"/>
              </a:rPr>
              <a:t>Herbs</a:t>
            </a:r>
          </a:p>
        </p:txBody>
      </p:sp>
      <p:sp>
        <p:nvSpPr>
          <p:cNvPr id="58391" name="Line 23"/>
          <p:cNvSpPr>
            <a:spLocks noChangeShapeType="1"/>
          </p:cNvSpPr>
          <p:nvPr/>
        </p:nvSpPr>
        <p:spPr bwMode="auto">
          <a:xfrm>
            <a:off x="2590800" y="5410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92" name="Line 24"/>
          <p:cNvSpPr>
            <a:spLocks noChangeShapeType="1"/>
          </p:cNvSpPr>
          <p:nvPr/>
        </p:nvSpPr>
        <p:spPr bwMode="auto">
          <a:xfrm>
            <a:off x="4800601" y="54864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93" name="Line 25"/>
          <p:cNvSpPr>
            <a:spLocks noChangeShapeType="1"/>
          </p:cNvSpPr>
          <p:nvPr/>
        </p:nvSpPr>
        <p:spPr bwMode="auto">
          <a:xfrm>
            <a:off x="7162800" y="5410201"/>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94" name="Line 26"/>
          <p:cNvSpPr>
            <a:spLocks noChangeShapeType="1"/>
          </p:cNvSpPr>
          <p:nvPr/>
        </p:nvSpPr>
        <p:spPr bwMode="auto">
          <a:xfrm>
            <a:off x="9372601" y="5410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95" name="Line 27"/>
          <p:cNvSpPr>
            <a:spLocks noChangeShapeType="1"/>
          </p:cNvSpPr>
          <p:nvPr/>
        </p:nvSpPr>
        <p:spPr bwMode="auto">
          <a:xfrm>
            <a:off x="2590804" y="5410200"/>
            <a:ext cx="6858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96" name="Line 28"/>
          <p:cNvSpPr>
            <a:spLocks noChangeShapeType="1"/>
          </p:cNvSpPr>
          <p:nvPr/>
        </p:nvSpPr>
        <p:spPr bwMode="auto">
          <a:xfrm>
            <a:off x="6019801" y="5029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58397" name="Oval 29"/>
          <p:cNvSpPr>
            <a:spLocks noChangeArrowheads="1"/>
          </p:cNvSpPr>
          <p:nvPr/>
        </p:nvSpPr>
        <p:spPr bwMode="auto">
          <a:xfrm>
            <a:off x="5120646" y="3863343"/>
            <a:ext cx="1965961" cy="1463039"/>
          </a:xfrm>
          <a:prstGeom prst="ellipse">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rbel"/>
                <a:ea typeface="+mn-ea"/>
                <a:cs typeface="+mn-cs"/>
              </a:rPr>
              <a:t>Other modes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rbel"/>
                <a:ea typeface="+mn-ea"/>
                <a:cs typeface="+mn-cs"/>
              </a:rPr>
              <a:t>Of treatment</a:t>
            </a:r>
          </a:p>
        </p:txBody>
      </p:sp>
    </p:spTree>
    <p:extLst>
      <p:ext uri="{BB962C8B-B14F-4D97-AF65-F5344CB8AC3E}">
        <p14:creationId xmlns:p14="http://schemas.microsoft.com/office/powerpoint/2010/main" val="120990785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752601" y="7391405"/>
            <a:ext cx="8229600" cy="106363"/>
          </a:xfrm>
        </p:spPr>
        <p:txBody>
          <a:bodyPr>
            <a:normAutofit fontScale="90000"/>
          </a:bodyPr>
          <a:lstStyle/>
          <a:p>
            <a:endParaRPr lang="en-US" sz="4000">
              <a:solidFill>
                <a:schemeClr val="tx1"/>
              </a:solidFill>
            </a:endParaRPr>
          </a:p>
        </p:txBody>
      </p:sp>
      <p:sp>
        <p:nvSpPr>
          <p:cNvPr id="48131" name="Rectangle 3"/>
          <p:cNvSpPr>
            <a:spLocks noGrp="1" noChangeArrowheads="1"/>
          </p:cNvSpPr>
          <p:nvPr>
            <p:ph idx="1"/>
          </p:nvPr>
        </p:nvSpPr>
        <p:spPr>
          <a:xfrm flipV="1">
            <a:off x="1981200" y="7162807"/>
            <a:ext cx="8229600" cy="74613"/>
          </a:xfrm>
        </p:spPr>
        <p:txBody>
          <a:bodyPr>
            <a:normAutofit fontScale="25000" lnSpcReduction="20000"/>
          </a:bodyPr>
          <a:lstStyle/>
          <a:p>
            <a:pPr>
              <a:lnSpc>
                <a:spcPct val="80000"/>
              </a:lnSpc>
            </a:pPr>
            <a:endParaRPr lang="en-US" sz="800"/>
          </a:p>
        </p:txBody>
      </p:sp>
      <p:sp>
        <p:nvSpPr>
          <p:cNvPr id="48132" name="Rectangle 4"/>
          <p:cNvSpPr>
            <a:spLocks noChangeArrowheads="1"/>
          </p:cNvSpPr>
          <p:nvPr/>
        </p:nvSpPr>
        <p:spPr bwMode="auto">
          <a:xfrm>
            <a:off x="2222446" y="2664338"/>
            <a:ext cx="728673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dirty="0" smtClean="0">
                <a:ln>
                  <a:noFill/>
                </a:ln>
                <a:effectLst>
                  <a:outerShdw blurRad="38100" dist="38100" dir="2700000" algn="tl">
                    <a:srgbClr val="FFFFFF"/>
                  </a:outerShdw>
                </a:effectLst>
                <a:uLnTx/>
                <a:uFillTx/>
                <a:latin typeface="Times New Roman" panose="02020603050405020304" pitchFamily="18" charset="0"/>
                <a:ea typeface="+mn-ea"/>
                <a:cs typeface="+mn-cs"/>
              </a:rPr>
              <a:t>LIFE </a:t>
            </a:r>
            <a:r>
              <a:rPr kumimoji="0" lang="en-US" sz="3200" b="1" i="1" u="none" strike="noStrike" kern="1200" cap="none" spc="0" normalizeH="0" baseline="0" noProof="0" dirty="0">
                <a:ln>
                  <a:noFill/>
                </a:ln>
                <a:effectLst>
                  <a:outerShdw blurRad="38100" dist="38100" dir="2700000" algn="tl">
                    <a:srgbClr val="FFFFFF"/>
                  </a:outerShdw>
                </a:effectLst>
                <a:uLnTx/>
                <a:uFillTx/>
                <a:latin typeface="Times New Roman" panose="02020603050405020304" pitchFamily="18" charset="0"/>
                <a:ea typeface="+mn-ea"/>
                <a:cs typeface="+mn-cs"/>
              </a:rPr>
              <a:t>STYLE AND HOME REMEDIES</a:t>
            </a:r>
          </a:p>
        </p:txBody>
      </p:sp>
    </p:spTree>
    <p:extLst>
      <p:ext uri="{BB962C8B-B14F-4D97-AF65-F5344CB8AC3E}">
        <p14:creationId xmlns:p14="http://schemas.microsoft.com/office/powerpoint/2010/main" val="209798855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4"/>
          <p:cNvSpPr>
            <a:spLocks noChangeArrowheads="1"/>
          </p:cNvSpPr>
          <p:nvPr/>
        </p:nvSpPr>
        <p:spPr bwMode="auto">
          <a:xfrm>
            <a:off x="1981202" y="304800"/>
            <a:ext cx="2362201" cy="1066800"/>
          </a:xfrm>
          <a:prstGeom prst="rect">
            <a:avLst/>
          </a:prstGeom>
          <a:gradFill rotWithShape="1">
            <a:gsLst>
              <a:gs pos="0">
                <a:srgbClr val="666633"/>
              </a:gs>
              <a:gs pos="50000">
                <a:srgbClr val="CCFF99"/>
              </a:gs>
              <a:gs pos="100000">
                <a:srgbClr val="6666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Don't smoke</a:t>
            </a:r>
            <a:r>
              <a:rPr kumimoji="0" lang="en-US" sz="1800" b="1" i="0" u="none" strike="noStrike" kern="1200" cap="none" spc="0" normalizeH="0" baseline="0" noProof="0">
                <a:ln>
                  <a:noFill/>
                </a:ln>
                <a:solidFill>
                  <a:prstClr val="black"/>
                </a:solidFill>
                <a:effectLst/>
                <a:uLnTx/>
                <a:uFillTx/>
                <a:latin typeface="Corbel"/>
                <a:ea typeface="+mn-ea"/>
                <a:cs typeface="+mn-cs"/>
              </a:rPr>
              <a:t> </a:t>
            </a:r>
          </a:p>
        </p:txBody>
      </p:sp>
      <p:sp>
        <p:nvSpPr>
          <p:cNvPr id="73733" name="Rectangle 5"/>
          <p:cNvSpPr>
            <a:spLocks noChangeArrowheads="1"/>
          </p:cNvSpPr>
          <p:nvPr/>
        </p:nvSpPr>
        <p:spPr bwMode="auto">
          <a:xfrm>
            <a:off x="4343405" y="1371600"/>
            <a:ext cx="2895600" cy="1219200"/>
          </a:xfrm>
          <a:prstGeom prst="rect">
            <a:avLst/>
          </a:prstGeom>
          <a:gradFill rotWithShape="1">
            <a:gsLst>
              <a:gs pos="0">
                <a:srgbClr val="666633"/>
              </a:gs>
              <a:gs pos="50000">
                <a:srgbClr val="CCFF99"/>
              </a:gs>
              <a:gs pos="100000">
                <a:srgbClr val="6666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Limit or avoid alcohol</a:t>
            </a:r>
            <a:r>
              <a:rPr kumimoji="0" lang="en-US" sz="1800" b="1" i="0" u="none" strike="noStrike" kern="1200" cap="none" spc="0" normalizeH="0" baseline="0" noProof="0">
                <a:ln>
                  <a:noFill/>
                </a:ln>
                <a:solidFill>
                  <a:prstClr val="black"/>
                </a:solidFill>
                <a:effectLst/>
                <a:uLnTx/>
                <a:uFillTx/>
                <a:latin typeface="Corbel"/>
                <a:ea typeface="+mn-ea"/>
                <a:cs typeface="+mn-cs"/>
              </a:rPr>
              <a:t> </a:t>
            </a:r>
          </a:p>
        </p:txBody>
      </p:sp>
      <p:sp>
        <p:nvSpPr>
          <p:cNvPr id="73734" name="Rectangle 6"/>
          <p:cNvSpPr>
            <a:spLocks noChangeArrowheads="1"/>
          </p:cNvSpPr>
          <p:nvPr/>
        </p:nvSpPr>
        <p:spPr bwMode="auto">
          <a:xfrm>
            <a:off x="7239005" y="2590801"/>
            <a:ext cx="2895600" cy="1219200"/>
          </a:xfrm>
          <a:prstGeom prst="rect">
            <a:avLst/>
          </a:prstGeom>
          <a:gradFill rotWithShape="1">
            <a:gsLst>
              <a:gs pos="0">
                <a:srgbClr val="666633"/>
              </a:gs>
              <a:gs pos="50000">
                <a:srgbClr val="CCFF99"/>
              </a:gs>
              <a:gs pos="100000">
                <a:srgbClr val="6666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Avoid nonsteroidal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anti-inflammatory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drugs (NSAIDs)</a:t>
            </a:r>
            <a:r>
              <a:rPr kumimoji="0" lang="en-US" sz="1800" b="1" i="0" u="none" strike="noStrike" kern="1200" cap="none" spc="0" normalizeH="0" baseline="0" noProof="0">
                <a:ln>
                  <a:noFill/>
                </a:ln>
                <a:solidFill>
                  <a:prstClr val="black"/>
                </a:solidFill>
                <a:effectLst/>
                <a:uLnTx/>
                <a:uFillTx/>
                <a:latin typeface="Corbel"/>
                <a:ea typeface="+mn-ea"/>
                <a:cs typeface="+mn-cs"/>
              </a:rPr>
              <a:t> </a:t>
            </a:r>
          </a:p>
        </p:txBody>
      </p:sp>
      <p:sp>
        <p:nvSpPr>
          <p:cNvPr id="73735" name="Oval 7"/>
          <p:cNvSpPr>
            <a:spLocks noChangeArrowheads="1"/>
          </p:cNvSpPr>
          <p:nvPr/>
        </p:nvSpPr>
        <p:spPr bwMode="auto">
          <a:xfrm>
            <a:off x="2667005" y="5029200"/>
            <a:ext cx="1676400" cy="1828800"/>
          </a:xfrm>
          <a:prstGeom prst="ellipse">
            <a:avLst/>
          </a:prstGeom>
          <a:gradFill rotWithShape="1">
            <a:gsLst>
              <a:gs pos="0">
                <a:srgbClr val="666633"/>
              </a:gs>
              <a:gs pos="50000">
                <a:srgbClr val="CCFF99"/>
              </a:gs>
              <a:gs pos="100000">
                <a:srgbClr val="666633"/>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Fruits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Vegetables</a:t>
            </a:r>
            <a:r>
              <a:rPr kumimoji="0" lang="en-US" sz="1800" b="1" i="0" u="none" strike="noStrike" kern="1200" cap="none" spc="0" normalizeH="0" baseline="0" noProof="0">
                <a:ln>
                  <a:noFill/>
                </a:ln>
                <a:solidFill>
                  <a:prstClr val="black"/>
                </a:solidFill>
                <a:effectLst/>
                <a:uLnTx/>
                <a:uFillTx/>
                <a:latin typeface="Corbel"/>
                <a:ea typeface="+mn-ea"/>
                <a:cs typeface="+mn-cs"/>
              </a:rPr>
              <a:t> </a:t>
            </a:r>
          </a:p>
        </p:txBody>
      </p:sp>
      <p:sp>
        <p:nvSpPr>
          <p:cNvPr id="73736" name="Oval 8"/>
          <p:cNvSpPr>
            <a:spLocks noChangeArrowheads="1"/>
          </p:cNvSpPr>
          <p:nvPr/>
        </p:nvSpPr>
        <p:spPr bwMode="auto">
          <a:xfrm>
            <a:off x="2667005" y="2590800"/>
            <a:ext cx="1676400" cy="1752600"/>
          </a:xfrm>
          <a:prstGeom prst="ellipse">
            <a:avLst/>
          </a:prstGeom>
          <a:gradFill rotWithShape="1">
            <a:gsLst>
              <a:gs pos="0">
                <a:srgbClr val="666633"/>
              </a:gs>
              <a:gs pos="50000">
                <a:srgbClr val="CCFF99"/>
              </a:gs>
              <a:gs pos="100000">
                <a:srgbClr val="666633"/>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Less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Coffee and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Carbonated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Beverages</a:t>
            </a:r>
            <a:r>
              <a:rPr kumimoji="0" lang="en-US" sz="1800" b="1" i="0" u="none" strike="noStrike" kern="1200" cap="none" spc="0" normalizeH="0" baseline="0" noProof="0">
                <a:ln>
                  <a:noFill/>
                </a:ln>
                <a:solidFill>
                  <a:prstClr val="black"/>
                </a:solidFill>
                <a:effectLst/>
                <a:uLnTx/>
                <a:uFillTx/>
                <a:latin typeface="Corbel"/>
                <a:ea typeface="+mn-ea"/>
                <a:cs typeface="+mn-cs"/>
              </a:rPr>
              <a:t> </a:t>
            </a:r>
          </a:p>
        </p:txBody>
      </p:sp>
      <p:sp>
        <p:nvSpPr>
          <p:cNvPr id="73737" name="Rectangle 9"/>
          <p:cNvSpPr>
            <a:spLocks noChangeArrowheads="1"/>
          </p:cNvSpPr>
          <p:nvPr/>
        </p:nvSpPr>
        <p:spPr bwMode="auto">
          <a:xfrm>
            <a:off x="7239009" y="152401"/>
            <a:ext cx="2819401" cy="1295400"/>
          </a:xfrm>
          <a:prstGeom prst="rect">
            <a:avLst/>
          </a:prstGeom>
          <a:gradFill rotWithShape="1">
            <a:gsLst>
              <a:gs pos="0">
                <a:srgbClr val="666633"/>
              </a:gs>
              <a:gs pos="50000">
                <a:srgbClr val="CCFF99"/>
              </a:gs>
              <a:gs pos="100000">
                <a:srgbClr val="6666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Use of Olive Oil</a:t>
            </a:r>
            <a:r>
              <a:rPr kumimoji="0" lang="en-US" sz="1800" b="1" i="0" u="none" strike="noStrike" kern="1200" cap="none" spc="0" normalizeH="0" baseline="0" noProof="0">
                <a:ln>
                  <a:noFill/>
                </a:ln>
                <a:solidFill>
                  <a:prstClr val="black"/>
                </a:solidFill>
                <a:effectLst/>
                <a:uLnTx/>
                <a:uFillTx/>
                <a:latin typeface="Corbel"/>
                <a:ea typeface="+mn-ea"/>
                <a:cs typeface="+mn-cs"/>
              </a:rPr>
              <a:t> </a:t>
            </a:r>
          </a:p>
        </p:txBody>
      </p:sp>
      <p:sp>
        <p:nvSpPr>
          <p:cNvPr id="73738" name="Rectangle 10"/>
          <p:cNvSpPr>
            <a:spLocks noChangeArrowheads="1"/>
          </p:cNvSpPr>
          <p:nvPr/>
        </p:nvSpPr>
        <p:spPr bwMode="auto">
          <a:xfrm>
            <a:off x="4800601" y="3810000"/>
            <a:ext cx="2438400" cy="1371600"/>
          </a:xfrm>
          <a:prstGeom prst="rect">
            <a:avLst/>
          </a:prstGeom>
          <a:gradFill rotWithShape="1">
            <a:gsLst>
              <a:gs pos="0">
                <a:srgbClr val="666633"/>
              </a:gs>
              <a:gs pos="50000">
                <a:srgbClr val="CCFF99"/>
              </a:gs>
              <a:gs pos="100000">
                <a:srgbClr val="6666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Exercise</a:t>
            </a:r>
          </a:p>
        </p:txBody>
      </p:sp>
      <p:sp>
        <p:nvSpPr>
          <p:cNvPr id="73739" name="Rectangle 11"/>
          <p:cNvSpPr>
            <a:spLocks noChangeArrowheads="1"/>
          </p:cNvSpPr>
          <p:nvPr/>
        </p:nvSpPr>
        <p:spPr bwMode="auto">
          <a:xfrm>
            <a:off x="7010400" y="5181600"/>
            <a:ext cx="2743200" cy="1447800"/>
          </a:xfrm>
          <a:prstGeom prst="rect">
            <a:avLst/>
          </a:prstGeom>
          <a:gradFill rotWithShape="1">
            <a:gsLst>
              <a:gs pos="0">
                <a:srgbClr val="666633"/>
              </a:gs>
              <a:gs pos="50000">
                <a:srgbClr val="CCFF99"/>
              </a:gs>
              <a:gs pos="100000">
                <a:srgbClr val="666633"/>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outerShdw blurRad="38100" dist="38100" dir="2700000" algn="tl">
                    <a:srgbClr val="000000"/>
                  </a:outerShdw>
                </a:effectLst>
                <a:uLnTx/>
                <a:uFillTx/>
                <a:latin typeface="Times New Roman" panose="02020603050405020304" pitchFamily="18" charset="0"/>
                <a:ea typeface="+mn-ea"/>
                <a:cs typeface="+mn-cs"/>
              </a:rPr>
              <a:t>Stress Relief</a:t>
            </a:r>
          </a:p>
        </p:txBody>
      </p:sp>
    </p:spTree>
    <p:extLst>
      <p:ext uri="{BB962C8B-B14F-4D97-AF65-F5344CB8AC3E}">
        <p14:creationId xmlns:p14="http://schemas.microsoft.com/office/powerpoint/2010/main" val="400118943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1981200" y="274638"/>
            <a:ext cx="8229600" cy="334962"/>
          </a:xfrm>
        </p:spPr>
        <p:txBody>
          <a:bodyPr>
            <a:normAutofit fontScale="90000"/>
          </a:bodyPr>
          <a:lstStyle/>
          <a:p>
            <a:r>
              <a:rPr lang="en-US" sz="2400"/>
              <a:t>COMPLICATIONS OF PUD</a:t>
            </a:r>
          </a:p>
        </p:txBody>
      </p:sp>
      <p:sp>
        <p:nvSpPr>
          <p:cNvPr id="65539" name="Content Placeholder 2"/>
          <p:cNvSpPr>
            <a:spLocks noGrp="1"/>
          </p:cNvSpPr>
          <p:nvPr>
            <p:ph idx="1"/>
          </p:nvPr>
        </p:nvSpPr>
        <p:spPr>
          <a:xfrm>
            <a:off x="1981200" y="685800"/>
            <a:ext cx="8229600" cy="5943600"/>
          </a:xfrm>
        </p:spPr>
        <p:txBody>
          <a:bodyPr/>
          <a:lstStyle/>
          <a:p>
            <a:r>
              <a:rPr lang="en-US" sz="2800"/>
              <a:t>Hemorrhage</a:t>
            </a:r>
          </a:p>
          <a:p>
            <a:r>
              <a:rPr lang="en-US" sz="2800"/>
              <a:t>Perforation</a:t>
            </a:r>
          </a:p>
          <a:p>
            <a:r>
              <a:rPr lang="en-US" sz="2800"/>
              <a:t>Gastric outlet obstruction-with metabolic alkalosis</a:t>
            </a:r>
          </a:p>
          <a:p>
            <a:pPr>
              <a:buFont typeface="Arial" panose="020B0604020202020204" pitchFamily="34" charset="0"/>
              <a:buNone/>
            </a:pPr>
            <a:r>
              <a:rPr lang="en-US" sz="2800"/>
              <a:t>COMPLICATIONS OF GASTRECTOMY</a:t>
            </a:r>
          </a:p>
          <a:p>
            <a:pPr>
              <a:buFont typeface="Wingdings" panose="05000000000000000000" pitchFamily="2" charset="2"/>
              <a:buChar char="ü"/>
            </a:pPr>
            <a:r>
              <a:rPr lang="en-US" sz="2800"/>
              <a:t>Recurrent ulcer</a:t>
            </a:r>
          </a:p>
          <a:p>
            <a:pPr>
              <a:buFont typeface="Wingdings" panose="05000000000000000000" pitchFamily="2" charset="2"/>
              <a:buChar char="ü"/>
            </a:pPr>
            <a:r>
              <a:rPr lang="en-US" sz="2800"/>
              <a:t>Dumping syndrome</a:t>
            </a:r>
          </a:p>
          <a:p>
            <a:pPr>
              <a:buFont typeface="Wingdings" panose="05000000000000000000" pitchFamily="2" charset="2"/>
              <a:buChar char="ü"/>
            </a:pPr>
            <a:r>
              <a:rPr lang="en-US" sz="2800"/>
              <a:t>Wight loss-due to persistent anorexia, vomiting</a:t>
            </a:r>
          </a:p>
          <a:p>
            <a:pPr>
              <a:buFont typeface="Wingdings" panose="05000000000000000000" pitchFamily="2" charset="2"/>
              <a:buChar char="ü"/>
            </a:pPr>
            <a:r>
              <a:rPr lang="en-US" sz="2800"/>
              <a:t>Anemia-poor iron absorption</a:t>
            </a:r>
          </a:p>
          <a:p>
            <a:pPr>
              <a:buFont typeface="Wingdings" panose="05000000000000000000" pitchFamily="2" charset="2"/>
              <a:buChar char="ü"/>
            </a:pPr>
            <a:r>
              <a:rPr lang="en-US" sz="2800"/>
              <a:t>Vit B12 deficiency-lack of intrinsic factor</a:t>
            </a:r>
          </a:p>
          <a:p>
            <a:pPr>
              <a:buFont typeface="Wingdings" panose="05000000000000000000" pitchFamily="2" charset="2"/>
              <a:buChar char="ü"/>
            </a:pPr>
            <a:r>
              <a:rPr lang="en-US" sz="2800"/>
              <a:t>Low follate absorption</a:t>
            </a:r>
          </a:p>
          <a:p>
            <a:pPr>
              <a:buFont typeface="Arial" panose="020B0604020202020204" pitchFamily="34" charset="0"/>
              <a:buNone/>
            </a:pPr>
            <a:endParaRPr lang="en-US" sz="2800"/>
          </a:p>
        </p:txBody>
      </p:sp>
    </p:spTree>
    <p:extLst>
      <p:ext uri="{BB962C8B-B14F-4D97-AF65-F5344CB8AC3E}">
        <p14:creationId xmlns:p14="http://schemas.microsoft.com/office/powerpoint/2010/main" val="29710395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Autofit/>
          </a:bodyPr>
          <a:lstStyle/>
          <a:p>
            <a:r>
              <a:rPr lang="en-US" sz="3600" b="1" dirty="0" err="1"/>
              <a:t>Gastroesophageal</a:t>
            </a:r>
            <a:r>
              <a:rPr lang="en-US" sz="3600" b="1" dirty="0"/>
              <a:t> Reflux Disease (GERD)</a:t>
            </a:r>
          </a:p>
        </p:txBody>
      </p:sp>
      <p:sp>
        <p:nvSpPr>
          <p:cNvPr id="3" name="Content Placeholder 2"/>
          <p:cNvSpPr>
            <a:spLocks noGrp="1"/>
          </p:cNvSpPr>
          <p:nvPr>
            <p:ph idx="1"/>
          </p:nvPr>
        </p:nvSpPr>
        <p:spPr>
          <a:xfrm>
            <a:off x="1981200" y="838201"/>
            <a:ext cx="8229600" cy="5287963"/>
          </a:xfrm>
        </p:spPr>
        <p:txBody>
          <a:bodyPr>
            <a:normAutofit fontScale="85000" lnSpcReduction="20000"/>
          </a:bodyPr>
          <a:lstStyle/>
          <a:p>
            <a:r>
              <a:rPr lang="en-US" dirty="0" smtClean="0"/>
              <a:t>Is a spontaneous regurgitation of the gastric contents into the esophagus</a:t>
            </a:r>
          </a:p>
          <a:p>
            <a:r>
              <a:rPr lang="en-US" dirty="0" smtClean="0"/>
              <a:t>In young infants it’s physiologically normal unless it is complicated</a:t>
            </a:r>
          </a:p>
          <a:p>
            <a:r>
              <a:rPr lang="en-US" dirty="0" smtClean="0"/>
              <a:t>If it occurs in children and adults it’s pathological/abnormal</a:t>
            </a:r>
          </a:p>
          <a:p>
            <a:r>
              <a:rPr lang="en-US" b="1" dirty="0" smtClean="0"/>
              <a:t>Causes</a:t>
            </a:r>
          </a:p>
          <a:p>
            <a:pPr lvl="1"/>
            <a:r>
              <a:rPr lang="en-US" b="1" dirty="0" smtClean="0"/>
              <a:t>Physiologic causes</a:t>
            </a:r>
          </a:p>
          <a:p>
            <a:pPr lvl="2"/>
            <a:r>
              <a:rPr lang="en-US" dirty="0" smtClean="0"/>
              <a:t>Increased transient relaxation of the lower esophageal sphincter tone</a:t>
            </a:r>
          </a:p>
          <a:p>
            <a:pPr lvl="2"/>
            <a:r>
              <a:rPr lang="en-US" dirty="0" smtClean="0"/>
              <a:t>Delayed gastric emptying</a:t>
            </a:r>
          </a:p>
          <a:p>
            <a:pPr lvl="2"/>
            <a:r>
              <a:rPr lang="en-US" dirty="0" smtClean="0"/>
              <a:t>Increased gastric outlet sphincter tone</a:t>
            </a:r>
          </a:p>
          <a:p>
            <a:pPr lvl="1"/>
            <a:r>
              <a:rPr lang="en-US" b="1" dirty="0" smtClean="0"/>
              <a:t>Pathologic causes</a:t>
            </a:r>
          </a:p>
          <a:p>
            <a:pPr lvl="2"/>
            <a:r>
              <a:rPr lang="en-US" dirty="0" smtClean="0"/>
              <a:t>Gastric </a:t>
            </a:r>
            <a:r>
              <a:rPr lang="en-US" dirty="0" err="1" smtClean="0"/>
              <a:t>dysmotility</a:t>
            </a:r>
            <a:r>
              <a:rPr lang="en-US" dirty="0" smtClean="0"/>
              <a:t> – impaired gastric motility</a:t>
            </a:r>
          </a:p>
          <a:p>
            <a:pPr lvl="2"/>
            <a:r>
              <a:rPr lang="en-US" dirty="0" smtClean="0"/>
              <a:t>Lower esophageal stricture</a:t>
            </a:r>
            <a:endParaRPr lang="en-US" dirty="0"/>
          </a:p>
        </p:txBody>
      </p:sp>
    </p:spTree>
    <p:extLst>
      <p:ext uri="{BB962C8B-B14F-4D97-AF65-F5344CB8AC3E}">
        <p14:creationId xmlns:p14="http://schemas.microsoft.com/office/powerpoint/2010/main" val="107631527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Autofit/>
          </a:bodyPr>
          <a:lstStyle/>
          <a:p>
            <a:r>
              <a:rPr lang="en-US" sz="3600" b="1" dirty="0" err="1"/>
              <a:t>Gastroesophageal</a:t>
            </a:r>
            <a:r>
              <a:rPr lang="en-US" sz="3600" b="1" dirty="0"/>
              <a:t> Reflux Disease (GERD)</a:t>
            </a:r>
          </a:p>
        </p:txBody>
      </p:sp>
      <p:sp>
        <p:nvSpPr>
          <p:cNvPr id="3" name="Content Placeholder 2"/>
          <p:cNvSpPr>
            <a:spLocks noGrp="1"/>
          </p:cNvSpPr>
          <p:nvPr>
            <p:ph idx="1"/>
          </p:nvPr>
        </p:nvSpPr>
        <p:spPr>
          <a:xfrm>
            <a:off x="1981200" y="838201"/>
            <a:ext cx="8229600" cy="5287963"/>
          </a:xfrm>
        </p:spPr>
        <p:txBody>
          <a:bodyPr>
            <a:normAutofit fontScale="85000" lnSpcReduction="20000"/>
          </a:bodyPr>
          <a:lstStyle/>
          <a:p>
            <a:r>
              <a:rPr lang="en-US" dirty="0" smtClean="0"/>
              <a:t>Is a spontaneous regurgitation of the gastric contents into the esophagus</a:t>
            </a:r>
          </a:p>
          <a:p>
            <a:r>
              <a:rPr lang="en-US" dirty="0" smtClean="0"/>
              <a:t>In young infants it’s physiologically normal unless it is complicated</a:t>
            </a:r>
          </a:p>
          <a:p>
            <a:r>
              <a:rPr lang="en-US" dirty="0" smtClean="0"/>
              <a:t>If it occurs in children and adults it’s pathological/abnormal</a:t>
            </a:r>
          </a:p>
          <a:p>
            <a:r>
              <a:rPr lang="en-US" b="1" dirty="0" smtClean="0"/>
              <a:t>Causes</a:t>
            </a:r>
          </a:p>
          <a:p>
            <a:pPr lvl="1"/>
            <a:r>
              <a:rPr lang="en-US" b="1" dirty="0" smtClean="0"/>
              <a:t>Physiologic causes</a:t>
            </a:r>
          </a:p>
          <a:p>
            <a:pPr lvl="2"/>
            <a:r>
              <a:rPr lang="en-US" dirty="0" smtClean="0"/>
              <a:t>Increased transient relaxation of the lower esophageal sphincter tone</a:t>
            </a:r>
          </a:p>
          <a:p>
            <a:pPr lvl="2"/>
            <a:r>
              <a:rPr lang="en-US" dirty="0" smtClean="0"/>
              <a:t>Delayed gastric emptying</a:t>
            </a:r>
          </a:p>
          <a:p>
            <a:pPr lvl="2"/>
            <a:r>
              <a:rPr lang="en-US" dirty="0" smtClean="0"/>
              <a:t>Increased gastric outlet sphincter tone</a:t>
            </a:r>
          </a:p>
          <a:p>
            <a:pPr lvl="1"/>
            <a:r>
              <a:rPr lang="en-US" b="1" dirty="0" smtClean="0"/>
              <a:t>Pathologic causes</a:t>
            </a:r>
          </a:p>
          <a:p>
            <a:pPr lvl="2"/>
            <a:r>
              <a:rPr lang="en-US" dirty="0" smtClean="0"/>
              <a:t>Gastric </a:t>
            </a:r>
            <a:r>
              <a:rPr lang="en-US" dirty="0" err="1" smtClean="0"/>
              <a:t>dysmotility</a:t>
            </a:r>
            <a:r>
              <a:rPr lang="en-US" dirty="0" smtClean="0"/>
              <a:t> – impaired gastric motility</a:t>
            </a:r>
          </a:p>
          <a:p>
            <a:pPr lvl="2"/>
            <a:r>
              <a:rPr lang="en-US" dirty="0" smtClean="0"/>
              <a:t>Lower esophageal stricture</a:t>
            </a:r>
            <a:endParaRPr lang="en-US" dirty="0"/>
          </a:p>
        </p:txBody>
      </p:sp>
    </p:spTree>
    <p:extLst>
      <p:ext uri="{BB962C8B-B14F-4D97-AF65-F5344CB8AC3E}">
        <p14:creationId xmlns:p14="http://schemas.microsoft.com/office/powerpoint/2010/main" val="13618135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1981200" y="990601"/>
            <a:ext cx="8229600" cy="5135563"/>
          </a:xfrm>
        </p:spPr>
        <p:txBody>
          <a:bodyPr>
            <a:normAutofit lnSpcReduction="10000"/>
          </a:bodyPr>
          <a:lstStyle/>
          <a:p>
            <a:r>
              <a:rPr lang="en-US" b="1" dirty="0" smtClean="0"/>
              <a:t>S &amp; S</a:t>
            </a:r>
          </a:p>
          <a:p>
            <a:pPr lvl="1"/>
            <a:r>
              <a:rPr lang="en-US" dirty="0" smtClean="0"/>
              <a:t>Heart burn</a:t>
            </a:r>
          </a:p>
          <a:p>
            <a:pPr lvl="1"/>
            <a:r>
              <a:rPr lang="en-US" dirty="0" smtClean="0"/>
              <a:t>Regurgitation</a:t>
            </a:r>
          </a:p>
          <a:p>
            <a:pPr lvl="1"/>
            <a:r>
              <a:rPr lang="en-US" dirty="0" smtClean="0"/>
              <a:t>Positive acid test</a:t>
            </a:r>
          </a:p>
          <a:p>
            <a:r>
              <a:rPr lang="en-US" b="1" dirty="0" smtClean="0"/>
              <a:t>Diagnosis</a:t>
            </a:r>
          </a:p>
          <a:p>
            <a:pPr lvl="1"/>
            <a:r>
              <a:rPr lang="en-US" dirty="0" err="1" smtClean="0"/>
              <a:t>Hx</a:t>
            </a:r>
            <a:r>
              <a:rPr lang="en-US" dirty="0" smtClean="0"/>
              <a:t> and clinical findings</a:t>
            </a:r>
          </a:p>
          <a:p>
            <a:pPr lvl="1"/>
            <a:r>
              <a:rPr lang="en-US" dirty="0" smtClean="0"/>
              <a:t>Acid test</a:t>
            </a:r>
          </a:p>
          <a:p>
            <a:pPr lvl="1"/>
            <a:r>
              <a:rPr lang="en-US" dirty="0" smtClean="0"/>
              <a:t>Barium studies e.g. barium meal to assess GIT continuity</a:t>
            </a:r>
          </a:p>
          <a:p>
            <a:pPr lvl="1"/>
            <a:r>
              <a:rPr lang="en-US" dirty="0" smtClean="0"/>
              <a:t>Continuous esophageal pH monitoring</a:t>
            </a:r>
            <a:endParaRPr lang="en-US" dirty="0"/>
          </a:p>
        </p:txBody>
      </p:sp>
    </p:spTree>
    <p:extLst>
      <p:ext uri="{BB962C8B-B14F-4D97-AF65-F5344CB8AC3E}">
        <p14:creationId xmlns:p14="http://schemas.microsoft.com/office/powerpoint/2010/main" val="18106484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endParaRPr lang="en-US"/>
          </a:p>
        </p:txBody>
      </p:sp>
      <p:sp>
        <p:nvSpPr>
          <p:cNvPr id="3" name="Content Placeholder 2"/>
          <p:cNvSpPr>
            <a:spLocks noGrp="1"/>
          </p:cNvSpPr>
          <p:nvPr>
            <p:ph idx="1"/>
          </p:nvPr>
        </p:nvSpPr>
        <p:spPr>
          <a:xfrm>
            <a:off x="1981200" y="990601"/>
            <a:ext cx="8229600" cy="5135563"/>
          </a:xfrm>
        </p:spPr>
        <p:txBody>
          <a:bodyPr/>
          <a:lstStyle/>
          <a:p>
            <a:r>
              <a:rPr lang="en-US" b="1" dirty="0" smtClean="0"/>
              <a:t>Management</a:t>
            </a:r>
          </a:p>
          <a:p>
            <a:pPr lvl="1"/>
            <a:r>
              <a:rPr lang="en-US" dirty="0" smtClean="0"/>
              <a:t>Manage causative factors</a:t>
            </a:r>
          </a:p>
          <a:p>
            <a:pPr lvl="1"/>
            <a:r>
              <a:rPr lang="en-US" dirty="0" smtClean="0"/>
              <a:t>Postural management – elevation of the head to reduce regurgitation</a:t>
            </a:r>
          </a:p>
          <a:p>
            <a:pPr lvl="1"/>
            <a:r>
              <a:rPr lang="en-US" dirty="0" smtClean="0"/>
              <a:t>Modified diet – to avoid delayed absorption and gastric emptying</a:t>
            </a:r>
          </a:p>
          <a:p>
            <a:pPr lvl="1"/>
            <a:r>
              <a:rPr lang="en-US" dirty="0" smtClean="0"/>
              <a:t>Administer antacids and other acid suppressant drugs</a:t>
            </a:r>
          </a:p>
          <a:p>
            <a:pPr lvl="1"/>
            <a:r>
              <a:rPr lang="en-US" dirty="0" smtClean="0"/>
              <a:t>If the condition is severe surgery may be performed</a:t>
            </a:r>
            <a:endParaRPr lang="en-US" dirty="0"/>
          </a:p>
        </p:txBody>
      </p:sp>
    </p:spTree>
    <p:extLst>
      <p:ext uri="{BB962C8B-B14F-4D97-AF65-F5344CB8AC3E}">
        <p14:creationId xmlns:p14="http://schemas.microsoft.com/office/powerpoint/2010/main" val="351446847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Complications of GERD</a:t>
            </a:r>
          </a:p>
          <a:p>
            <a:pPr lvl="1"/>
            <a:r>
              <a:rPr lang="en-US" dirty="0" err="1" smtClean="0"/>
              <a:t>Esophagitis</a:t>
            </a:r>
            <a:r>
              <a:rPr lang="en-US" dirty="0" smtClean="0"/>
              <a:t> due to chronic reflux</a:t>
            </a:r>
          </a:p>
          <a:p>
            <a:pPr lvl="1"/>
            <a:r>
              <a:rPr lang="en-US" dirty="0" smtClean="0"/>
              <a:t>Anemia secondary to esophageal bleeding</a:t>
            </a:r>
          </a:p>
          <a:p>
            <a:pPr lvl="1"/>
            <a:r>
              <a:rPr lang="en-US" dirty="0" smtClean="0"/>
              <a:t>Failure to thrive</a:t>
            </a:r>
          </a:p>
          <a:p>
            <a:pPr lvl="1"/>
            <a:r>
              <a:rPr lang="en-US" dirty="0" smtClean="0"/>
              <a:t>Respiratory distress which may be secondary to aspiration pneumonia</a:t>
            </a:r>
            <a:endParaRPr lang="en-US" dirty="0"/>
          </a:p>
        </p:txBody>
      </p:sp>
    </p:spTree>
    <p:extLst>
      <p:ext uri="{BB962C8B-B14F-4D97-AF65-F5344CB8AC3E}">
        <p14:creationId xmlns:p14="http://schemas.microsoft.com/office/powerpoint/2010/main" val="5788776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81200" y="274638"/>
            <a:ext cx="8229600" cy="334962"/>
          </a:xfrm>
        </p:spPr>
        <p:txBody>
          <a:bodyPr>
            <a:normAutofit fontScale="90000"/>
          </a:bodyPr>
          <a:lstStyle/>
          <a:p>
            <a:pPr eaLnBrk="1" hangingPunct="1"/>
            <a:r>
              <a:rPr lang="en-US" sz="2400"/>
              <a:t>MANAGEMENT </a:t>
            </a:r>
          </a:p>
        </p:txBody>
      </p:sp>
      <p:sp>
        <p:nvSpPr>
          <p:cNvPr id="33795" name="Content Placeholder 2"/>
          <p:cNvSpPr>
            <a:spLocks noGrp="1"/>
          </p:cNvSpPr>
          <p:nvPr>
            <p:ph idx="1"/>
          </p:nvPr>
        </p:nvSpPr>
        <p:spPr>
          <a:xfrm>
            <a:off x="1981200" y="609601"/>
            <a:ext cx="8229600" cy="5516563"/>
          </a:xfrm>
        </p:spPr>
        <p:txBody>
          <a:bodyPr/>
          <a:lstStyle/>
          <a:p>
            <a:pPr eaLnBrk="1" hangingPunct="1"/>
            <a:r>
              <a:rPr lang="en-US" smtClean="0"/>
              <a:t>Mainly conservative-NPO, IV fluids</a:t>
            </a:r>
          </a:p>
          <a:p>
            <a:pPr eaLnBrk="1" hangingPunct="1"/>
            <a:r>
              <a:rPr lang="en-US" smtClean="0"/>
              <a:t>Pain management</a:t>
            </a:r>
          </a:p>
          <a:p>
            <a:pPr eaLnBrk="1" hangingPunct="1"/>
            <a:r>
              <a:rPr lang="en-US" smtClean="0"/>
              <a:t>Laparotomy-e.g incase of perforation-depending on findings of paracentesis</a:t>
            </a:r>
          </a:p>
        </p:txBody>
      </p:sp>
    </p:spTree>
    <p:extLst>
      <p:ext uri="{BB962C8B-B14F-4D97-AF65-F5344CB8AC3E}">
        <p14:creationId xmlns:p14="http://schemas.microsoft.com/office/powerpoint/2010/main" val="14291214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accent1">
                    <a:lumMod val="75000"/>
                  </a:schemeClr>
                </a:solidFill>
              </a:rPr>
              <a:t>Obstruction by hernias</a:t>
            </a:r>
            <a:endParaRPr lang="en-US" dirty="0">
              <a:solidFill>
                <a:schemeClr val="accent1">
                  <a:lumMod val="75000"/>
                </a:schemeClr>
              </a:solidFill>
            </a:endParaRPr>
          </a:p>
        </p:txBody>
      </p:sp>
      <p:sp>
        <p:nvSpPr>
          <p:cNvPr id="6" name="Content Placeholder 5"/>
          <p:cNvSpPr>
            <a:spLocks noGrp="1"/>
          </p:cNvSpPr>
          <p:nvPr>
            <p:ph idx="1"/>
          </p:nvPr>
        </p:nvSpPr>
        <p:spPr>
          <a:xfrm>
            <a:off x="630621" y="1513490"/>
            <a:ext cx="10951779" cy="4842070"/>
          </a:xfrm>
        </p:spPr>
        <p:txBody>
          <a:bodyPr>
            <a:normAutofit/>
          </a:bodyPr>
          <a:lstStyle/>
          <a:p>
            <a:r>
              <a:rPr lang="en-US" sz="4000" dirty="0" smtClean="0"/>
              <a:t>Hernia is a general term used to describe a bulge or protrusion of an organ through the structure or muscle that usually contains  it. </a:t>
            </a:r>
          </a:p>
          <a:p>
            <a:endParaRPr lang="en-US" sz="4000" dirty="0"/>
          </a:p>
        </p:txBody>
      </p:sp>
    </p:spTree>
    <p:extLst>
      <p:ext uri="{BB962C8B-B14F-4D97-AF65-F5344CB8AC3E}">
        <p14:creationId xmlns:p14="http://schemas.microsoft.com/office/powerpoint/2010/main" val="227472584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1"/>
          </a:p>
        </p:txBody>
      </p:sp>
      <p:pic>
        <p:nvPicPr>
          <p:cNvPr id="4" name="Content Placeholder 3" descr="Image result for parts of a hernia"/>
          <p:cNvPicPr>
            <a:picLocks noGrp="1"/>
          </p:cNvPicPr>
          <p:nvPr>
            <p:ph idx="1"/>
          </p:nvPr>
        </p:nvPicPr>
        <p:blipFill>
          <a:blip r:embed="rId2" cstate="print"/>
          <a:srcRect/>
          <a:stretch>
            <a:fillRect/>
          </a:stretch>
        </p:blipFill>
        <p:spPr bwMode="auto">
          <a:xfrm>
            <a:off x="3" y="0"/>
            <a:ext cx="12191998" cy="6858000"/>
          </a:xfrm>
          <a:prstGeom prst="rect">
            <a:avLst/>
          </a:prstGeom>
          <a:noFill/>
          <a:ln w="9525">
            <a:noFill/>
            <a:miter lim="800000"/>
            <a:headEnd/>
            <a:tailEnd/>
          </a:ln>
        </p:spPr>
      </p:pic>
    </p:spTree>
    <p:extLst>
      <p:ext uri="{BB962C8B-B14F-4D97-AF65-F5344CB8AC3E}">
        <p14:creationId xmlns:p14="http://schemas.microsoft.com/office/powerpoint/2010/main" val="167624662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134341" y="7"/>
            <a:ext cx="6997700" cy="810491"/>
          </a:xfrm>
          <a:prstGeom prst="rect">
            <a:avLst/>
          </a:prstGeom>
          <a:noFill/>
        </p:spPr>
        <p:txBody>
          <a:bodyPr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en-US" sz="3600" b="0" i="0" u="sng" strike="noStrike" kern="1200" cap="none" spc="0" normalizeH="0" baseline="0" noProof="0" dirty="0" smtClean="0">
              <a:ln>
                <a:noFill/>
              </a:ln>
              <a:solidFill>
                <a:srgbClr val="7FD13B">
                  <a:lumMod val="75000"/>
                </a:srgbClr>
              </a:solidFill>
              <a:effectLst/>
              <a:uLnTx/>
              <a:uFillTx/>
              <a:latin typeface="Arial Black" panose="020B0A04020102020204" pitchFamily="34" charset="0"/>
              <a:ea typeface="+mj-ea"/>
              <a:cs typeface="+mj-cs"/>
            </a:endParaRPr>
          </a:p>
        </p:txBody>
      </p:sp>
      <p:sp>
        <p:nvSpPr>
          <p:cNvPr id="5" name="Rectangle 3"/>
          <p:cNvSpPr txBox="1">
            <a:spLocks noChangeArrowheads="1"/>
          </p:cNvSpPr>
          <p:nvPr/>
        </p:nvSpPr>
        <p:spPr>
          <a:xfrm>
            <a:off x="5" y="810495"/>
            <a:ext cx="11622500" cy="5775325"/>
          </a:xfrm>
          <a:prstGeom prst="rect">
            <a:avLst/>
          </a:prstGeom>
          <a:noFill/>
          <a:ln>
            <a:noFill/>
            <a:miter lim="800000"/>
            <a:headEnd/>
            <a:tailEnd/>
          </a:ln>
        </p:spPr>
        <p:txBody>
          <a:bodyPr>
            <a:no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609600" marR="0" lvl="0" indent="-609600" algn="l" defTabSz="914400" rtl="0" eaLnBrk="1" fontAlgn="auto" latinLnBrk="0" hangingPunct="1">
              <a:lnSpc>
                <a:spcPct val="120000"/>
              </a:lnSpc>
              <a:spcBef>
                <a:spcPts val="1000"/>
              </a:spcBef>
              <a:spcAft>
                <a:spcPts val="0"/>
              </a:spcAft>
              <a:buClr>
                <a:prstClr val="white"/>
              </a:buClr>
              <a:buSzTx/>
              <a:buFont typeface="Arial" panose="020B0604020202020204" pitchFamily="34" charset="0"/>
              <a:buChar char="•"/>
              <a:tabLst/>
              <a:defRPr/>
            </a:pPr>
            <a:r>
              <a:rPr kumimoji="0" lang="en-GB" sz="36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Accounts for 20% of SBO</a:t>
            </a:r>
          </a:p>
          <a:p>
            <a:pPr marL="609600" marR="0" lvl="0" indent="-609600" algn="l" defTabSz="914400" rtl="0" eaLnBrk="1" fontAlgn="auto" latinLnBrk="0" hangingPunct="1">
              <a:lnSpc>
                <a:spcPct val="120000"/>
              </a:lnSpc>
              <a:spcBef>
                <a:spcPts val="1000"/>
              </a:spcBef>
              <a:spcAft>
                <a:spcPts val="0"/>
              </a:spcAft>
              <a:buClr>
                <a:prstClr val="white"/>
              </a:buClr>
              <a:buSzTx/>
              <a:buFont typeface="Arial" panose="020B0604020202020204" pitchFamily="34" charset="0"/>
              <a:buChar char="•"/>
              <a:tabLst/>
              <a:defRPr/>
            </a:pPr>
            <a:r>
              <a:rPr kumimoji="0" lang="en-GB" sz="36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Commonest 1. </a:t>
            </a:r>
            <a:r>
              <a:rPr kumimoji="0" lang="en-GB" sz="3600" b="1" i="0" u="none" strike="noStrike" kern="1200" cap="none" spc="0" normalizeH="0" baseline="0" noProof="0" dirty="0" smtClean="0">
                <a:ln>
                  <a:noFill/>
                </a:ln>
                <a:effectLst/>
                <a:uLnTx/>
                <a:uFillTx/>
                <a:latin typeface="Arial" panose="020B0604020202020204" pitchFamily="34" charset="0"/>
                <a:ea typeface="+mn-ea"/>
                <a:cs typeface="+mn-cs"/>
              </a:rPr>
              <a:t>Femoral hernia</a:t>
            </a:r>
          </a:p>
          <a:p>
            <a:pPr marL="609600" marR="0" lvl="0" indent="-609600" algn="l" defTabSz="914400" rtl="0" eaLnBrk="1" fontAlgn="auto" latinLnBrk="0" hangingPunct="1">
              <a:lnSpc>
                <a:spcPct val="120000"/>
              </a:lnSpc>
              <a:spcBef>
                <a:spcPts val="1000"/>
              </a:spcBef>
              <a:spcAft>
                <a:spcPts val="0"/>
              </a:spcAft>
              <a:buClr>
                <a:prstClr val="white"/>
              </a:buClr>
              <a:buSzTx/>
              <a:buFontTx/>
              <a:buNone/>
              <a:tabLst/>
              <a:defRPr/>
            </a:pPr>
            <a:r>
              <a:rPr kumimoji="0" lang="en-GB" sz="3600" b="1" i="0" u="none" strike="noStrike" kern="1200" cap="none" spc="0" normalizeH="0" baseline="0" noProof="0" dirty="0" smtClean="0">
                <a:ln>
                  <a:noFill/>
                </a:ln>
                <a:effectLst/>
                <a:uLnTx/>
                <a:uFillTx/>
                <a:latin typeface="Arial" panose="020B0604020202020204" pitchFamily="34" charset="0"/>
                <a:ea typeface="+mn-ea"/>
                <a:cs typeface="+mn-cs"/>
              </a:rPr>
              <a:t>			            2. direct / indirect inguinal </a:t>
            </a:r>
          </a:p>
          <a:p>
            <a:pPr marL="609600" marR="0" lvl="0" indent="-609600" algn="l" defTabSz="914400" rtl="0" eaLnBrk="1" fontAlgn="auto" latinLnBrk="0" hangingPunct="1">
              <a:lnSpc>
                <a:spcPct val="120000"/>
              </a:lnSpc>
              <a:spcBef>
                <a:spcPts val="1000"/>
              </a:spcBef>
              <a:spcAft>
                <a:spcPts val="0"/>
              </a:spcAft>
              <a:buClr>
                <a:prstClr val="white"/>
              </a:buClr>
              <a:buSzTx/>
              <a:buFontTx/>
              <a:buNone/>
              <a:tabLst/>
              <a:defRPr/>
            </a:pPr>
            <a:r>
              <a:rPr kumimoji="0" lang="en-GB" sz="3600" b="1" i="0" u="none" strike="noStrike" kern="1200" cap="none" spc="0" normalizeH="0" baseline="0" noProof="0" dirty="0" smtClean="0">
                <a:ln>
                  <a:noFill/>
                </a:ln>
                <a:effectLst/>
                <a:uLnTx/>
                <a:uFillTx/>
                <a:latin typeface="Arial" panose="020B0604020202020204" pitchFamily="34" charset="0"/>
                <a:ea typeface="+mn-ea"/>
                <a:cs typeface="+mn-cs"/>
              </a:rPr>
              <a:t>			            3. Umbilical</a:t>
            </a:r>
          </a:p>
          <a:p>
            <a:pPr marL="609600" marR="0" lvl="0" indent="-609600" algn="l" defTabSz="914400" rtl="0" eaLnBrk="1" fontAlgn="auto" latinLnBrk="0" hangingPunct="1">
              <a:lnSpc>
                <a:spcPct val="120000"/>
              </a:lnSpc>
              <a:spcBef>
                <a:spcPts val="1000"/>
              </a:spcBef>
              <a:spcAft>
                <a:spcPts val="0"/>
              </a:spcAft>
              <a:buClr>
                <a:prstClr val="white"/>
              </a:buClr>
              <a:buSzTx/>
              <a:buFontTx/>
              <a:buNone/>
              <a:tabLst/>
              <a:defRPr/>
            </a:pPr>
            <a:r>
              <a:rPr kumimoji="0" lang="en-GB" sz="3600" b="1" i="0" u="none" strike="noStrike" kern="1200" cap="none" spc="0" normalizeH="0" baseline="0" noProof="0" dirty="0" smtClean="0">
                <a:ln>
                  <a:noFill/>
                </a:ln>
                <a:effectLst/>
                <a:uLnTx/>
                <a:uFillTx/>
                <a:latin typeface="Arial" panose="020B0604020202020204" pitchFamily="34" charset="0"/>
                <a:ea typeface="+mn-ea"/>
                <a:cs typeface="+mn-cs"/>
              </a:rPr>
              <a:t>			           4. Others: </a:t>
            </a:r>
            <a:r>
              <a:rPr kumimoji="0" lang="en-GB" sz="3600" b="1" i="0" u="none" strike="noStrike" kern="1200" cap="none" spc="0" normalizeH="0" baseline="0" noProof="0" dirty="0" err="1" smtClean="0">
                <a:ln>
                  <a:noFill/>
                </a:ln>
                <a:effectLst/>
                <a:uLnTx/>
                <a:uFillTx/>
                <a:latin typeface="Arial" panose="020B0604020202020204" pitchFamily="34" charset="0"/>
                <a:ea typeface="+mn-ea"/>
                <a:cs typeface="+mn-cs"/>
              </a:rPr>
              <a:t>incisional</a:t>
            </a:r>
            <a:r>
              <a:rPr kumimoji="0" lang="en-GB" sz="3600" b="1" i="0" u="none" strike="noStrike" kern="1200" cap="none" spc="0" normalizeH="0" baseline="0" noProof="0" dirty="0" smtClean="0">
                <a:ln>
                  <a:noFill/>
                </a:ln>
                <a:effectLst/>
                <a:uLnTx/>
                <a:uFillTx/>
                <a:latin typeface="Arial" panose="020B0604020202020204" pitchFamily="34" charset="0"/>
                <a:ea typeface="+mn-ea"/>
                <a:cs typeface="+mn-cs"/>
              </a:rPr>
              <a:t>  (ventral)</a:t>
            </a:r>
          </a:p>
          <a:p>
            <a:pPr marL="609600" marR="0" lvl="0" indent="-609600" algn="l" defTabSz="914400" rtl="0" eaLnBrk="1" fontAlgn="auto" latinLnBrk="0" hangingPunct="1">
              <a:lnSpc>
                <a:spcPct val="120000"/>
              </a:lnSpc>
              <a:spcBef>
                <a:spcPts val="1000"/>
              </a:spcBef>
              <a:spcAft>
                <a:spcPts val="0"/>
              </a:spcAft>
              <a:buClr>
                <a:prstClr val="white"/>
              </a:buClr>
              <a:buSzTx/>
              <a:buFont typeface="Arial" panose="020B0604020202020204" pitchFamily="34" charset="0"/>
              <a:buChar char="•"/>
              <a:tabLst/>
              <a:defRPr/>
            </a:pPr>
            <a:r>
              <a:rPr kumimoji="0" lang="en-GB" sz="3600" b="1" i="0" u="none" strike="noStrike" kern="1200" cap="none" spc="0" normalizeH="0" baseline="0" noProof="0" dirty="0" smtClean="0">
                <a:ln>
                  <a:noFill/>
                </a:ln>
                <a:effectLst/>
                <a:uLnTx/>
                <a:uFillTx/>
                <a:latin typeface="Arial" panose="020B0604020202020204" pitchFamily="34" charset="0"/>
                <a:ea typeface="+mn-ea"/>
                <a:cs typeface="+mn-cs"/>
              </a:rPr>
              <a:t>Site of obstruction is </a:t>
            </a:r>
            <a:r>
              <a:rPr kumimoji="0" lang="en-GB" sz="36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the neck of hernia</a:t>
            </a:r>
          </a:p>
          <a:p>
            <a:pPr marL="609600" marR="0" lvl="0" indent="-609600" algn="l" defTabSz="914400" rtl="0" eaLnBrk="1" fontAlgn="auto" latinLnBrk="0" hangingPunct="1">
              <a:lnSpc>
                <a:spcPct val="120000"/>
              </a:lnSpc>
              <a:spcBef>
                <a:spcPts val="1000"/>
              </a:spcBef>
              <a:spcAft>
                <a:spcPts val="0"/>
              </a:spcAft>
              <a:buClr>
                <a:prstClr val="white"/>
              </a:buClr>
              <a:buSzTx/>
              <a:buFont typeface="Arial" panose="020B0604020202020204" pitchFamily="34" charset="0"/>
              <a:buChar char="•"/>
              <a:tabLst/>
              <a:defRPr/>
            </a:pPr>
            <a:r>
              <a:rPr kumimoji="0" lang="en-GB" sz="36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The compromised </a:t>
            </a:r>
            <a:r>
              <a:rPr kumimoji="0" lang="en-GB" sz="3600" b="1" i="0" u="none" strike="noStrike" kern="1200" cap="none" spc="0" normalizeH="0" baseline="0" noProof="0" dirty="0" err="1" smtClean="0">
                <a:ln>
                  <a:noFill/>
                </a:ln>
                <a:solidFill>
                  <a:prstClr val="white"/>
                </a:solidFill>
                <a:effectLst/>
                <a:uLnTx/>
                <a:uFillTx/>
                <a:latin typeface="Arial" panose="020B0604020202020204" pitchFamily="34" charset="0"/>
                <a:ea typeface="+mn-ea"/>
                <a:cs typeface="+mn-cs"/>
              </a:rPr>
              <a:t>viscus</a:t>
            </a:r>
            <a:r>
              <a:rPr kumimoji="0" lang="en-GB" sz="3600" b="1" i="0" u="none" strike="noStrike" kern="1200" cap="none" spc="0" normalizeH="0" baseline="0" noProof="0" dirty="0" smtClean="0">
                <a:ln>
                  <a:noFill/>
                </a:ln>
                <a:solidFill>
                  <a:prstClr val="white"/>
                </a:solidFill>
                <a:effectLst/>
                <a:uLnTx/>
                <a:uFillTx/>
                <a:latin typeface="Arial" panose="020B0604020202020204" pitchFamily="34" charset="0"/>
                <a:ea typeface="+mn-ea"/>
                <a:cs typeface="+mn-cs"/>
              </a:rPr>
              <a:t> is within the sac.</a:t>
            </a:r>
          </a:p>
        </p:txBody>
      </p:sp>
    </p:spTree>
    <p:extLst>
      <p:ext uri="{BB962C8B-B14F-4D97-AF65-F5344CB8AC3E}">
        <p14:creationId xmlns:p14="http://schemas.microsoft.com/office/powerpoint/2010/main" val="268592398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parts of a hernia"/>
          <p:cNvPicPr>
            <a:picLocks noGrp="1"/>
          </p:cNvPicPr>
          <p:nvPr>
            <p:ph idx="4294967295"/>
          </p:nvPr>
        </p:nvPicPr>
        <p:blipFill>
          <a:blip r:embed="rId2" cstate="print"/>
          <a:srcRect/>
          <a:stretch>
            <a:fillRect/>
          </a:stretch>
        </p:blipFill>
        <p:spPr bwMode="auto">
          <a:xfrm>
            <a:off x="3746500" y="0"/>
            <a:ext cx="8445500" cy="6858000"/>
          </a:xfrm>
          <a:prstGeom prst="rect">
            <a:avLst/>
          </a:prstGeom>
          <a:noFill/>
          <a:ln w="9525">
            <a:noFill/>
            <a:miter lim="800000"/>
            <a:headEnd/>
            <a:tailEnd/>
          </a:ln>
        </p:spPr>
      </p:pic>
      <p:sp>
        <p:nvSpPr>
          <p:cNvPr id="5" name="Rectangle 4"/>
          <p:cNvSpPr/>
          <p:nvPr/>
        </p:nvSpPr>
        <p:spPr>
          <a:xfrm>
            <a:off x="2646948" y="6328612"/>
            <a:ext cx="8181474" cy="52938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
        <p:nvSpPr>
          <p:cNvPr id="6" name="Oval 5"/>
          <p:cNvSpPr/>
          <p:nvPr/>
        </p:nvSpPr>
        <p:spPr>
          <a:xfrm>
            <a:off x="2430381" y="1"/>
            <a:ext cx="1852862" cy="144378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spTree>
    <p:extLst>
      <p:ext uri="{BB962C8B-B14F-4D97-AF65-F5344CB8AC3E}">
        <p14:creationId xmlns:p14="http://schemas.microsoft.com/office/powerpoint/2010/main" val="163263670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Terms in hernia</a:t>
            </a:r>
            <a:endParaRPr lang="en-US" dirty="0"/>
          </a:p>
        </p:txBody>
      </p:sp>
      <p:sp>
        <p:nvSpPr>
          <p:cNvPr id="3" name="Content Placeholder 2"/>
          <p:cNvSpPr>
            <a:spLocks noGrp="1"/>
          </p:cNvSpPr>
          <p:nvPr>
            <p:ph idx="1"/>
          </p:nvPr>
        </p:nvSpPr>
        <p:spPr>
          <a:xfrm>
            <a:off x="433138" y="1130968"/>
            <a:ext cx="11758862" cy="5727032"/>
          </a:xfrm>
        </p:spPr>
        <p:txBody>
          <a:bodyPr>
            <a:normAutofit/>
          </a:bodyPr>
          <a:lstStyle/>
          <a:p>
            <a:r>
              <a:rPr lang="en-US" sz="3600" dirty="0" smtClean="0"/>
              <a:t>Reducible: A hernia that can be gently pushed back into place or that disappears when the person lies down.</a:t>
            </a:r>
          </a:p>
          <a:p>
            <a:r>
              <a:rPr lang="en-US" sz="3600" dirty="0" smtClean="0"/>
              <a:t>Irreducible: </a:t>
            </a:r>
            <a:r>
              <a:rPr lang="en-US" sz="3600" b="1" dirty="0" smtClean="0"/>
              <a:t>Emergency</a:t>
            </a:r>
          </a:p>
          <a:p>
            <a:r>
              <a:rPr lang="en-US" sz="3600" dirty="0" smtClean="0"/>
              <a:t>Incarcerated: That has mild symptoms does not exaggerate on coughing; reducible but has fecal content.</a:t>
            </a:r>
          </a:p>
          <a:p>
            <a:r>
              <a:rPr lang="en-US" sz="3600" dirty="0" err="1" smtClean="0"/>
              <a:t>Strangulated:The</a:t>
            </a:r>
            <a:r>
              <a:rPr lang="en-US" sz="3600" dirty="0" smtClean="0"/>
              <a:t> intestine is blocked and the blood supply  cut off. </a:t>
            </a:r>
            <a:r>
              <a:rPr lang="en-US" sz="3600" b="1" dirty="0" smtClean="0"/>
              <a:t>Emergency</a:t>
            </a:r>
          </a:p>
          <a:p>
            <a:endParaRPr lang="en-US" sz="3600" dirty="0" smtClean="0"/>
          </a:p>
          <a:p>
            <a:endParaRPr lang="en-US" sz="3600" dirty="0"/>
          </a:p>
        </p:txBody>
      </p:sp>
    </p:spTree>
    <p:extLst>
      <p:ext uri="{BB962C8B-B14F-4D97-AF65-F5344CB8AC3E}">
        <p14:creationId xmlns:p14="http://schemas.microsoft.com/office/powerpoint/2010/main" val="279961570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 result for femoral canal hernia"/>
          <p:cNvPicPr>
            <a:picLocks noGrp="1"/>
          </p:cNvPicPr>
          <p:nvPr>
            <p:ph idx="4294967295"/>
          </p:nvPr>
        </p:nvPicPr>
        <p:blipFill>
          <a:blip r:embed="rId2" cstate="print"/>
          <a:srcRect/>
          <a:stretch>
            <a:fillRect/>
          </a:stretch>
        </p:blipFill>
        <p:spPr bwMode="auto">
          <a:xfrm>
            <a:off x="0" y="0"/>
            <a:ext cx="2600325" cy="4229100"/>
          </a:xfrm>
          <a:prstGeom prst="rect">
            <a:avLst/>
          </a:prstGeom>
          <a:noFill/>
          <a:ln w="9525">
            <a:noFill/>
            <a:miter lim="800000"/>
            <a:headEnd/>
            <a:tailEnd/>
          </a:ln>
        </p:spPr>
      </p:pic>
      <p:pic>
        <p:nvPicPr>
          <p:cNvPr id="5" name="Picture 4" descr="Image result for image for inguinal hernia"/>
          <p:cNvPicPr/>
          <p:nvPr/>
        </p:nvPicPr>
        <p:blipFill>
          <a:blip r:embed="rId3" cstate="print"/>
          <a:srcRect/>
          <a:stretch>
            <a:fillRect/>
          </a:stretch>
        </p:blipFill>
        <p:spPr bwMode="auto">
          <a:xfrm>
            <a:off x="2900379" y="347429"/>
            <a:ext cx="5236210" cy="4045585"/>
          </a:xfrm>
          <a:prstGeom prst="rect">
            <a:avLst/>
          </a:prstGeom>
          <a:noFill/>
          <a:ln w="9525">
            <a:noFill/>
            <a:miter lim="800000"/>
            <a:headEnd/>
            <a:tailEnd/>
          </a:ln>
        </p:spPr>
      </p:pic>
      <p:sp>
        <p:nvSpPr>
          <p:cNvPr id="6" name="Rectangle 5"/>
          <p:cNvSpPr/>
          <p:nvPr/>
        </p:nvSpPr>
        <p:spPr>
          <a:xfrm>
            <a:off x="3994484" y="890337"/>
            <a:ext cx="1997243" cy="625642"/>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orbel"/>
              <a:ea typeface="+mn-ea"/>
              <a:cs typeface="+mn-cs"/>
            </a:endParaRPr>
          </a:p>
        </p:txBody>
      </p:sp>
      <p:pic>
        <p:nvPicPr>
          <p:cNvPr id="7" name="Picture 6" descr="Image result for abdominal hernias"/>
          <p:cNvPicPr/>
          <p:nvPr/>
        </p:nvPicPr>
        <p:blipFill>
          <a:blip r:embed="rId4" cstate="print"/>
          <a:srcRect/>
          <a:stretch>
            <a:fillRect/>
          </a:stretch>
        </p:blipFill>
        <p:spPr bwMode="auto">
          <a:xfrm>
            <a:off x="8391725" y="601579"/>
            <a:ext cx="3800276" cy="3513221"/>
          </a:xfrm>
          <a:prstGeom prst="rect">
            <a:avLst/>
          </a:prstGeom>
          <a:noFill/>
          <a:ln w="9525">
            <a:noFill/>
            <a:miter lim="800000"/>
            <a:headEnd/>
            <a:tailEnd/>
          </a:ln>
        </p:spPr>
      </p:pic>
      <p:pic>
        <p:nvPicPr>
          <p:cNvPr id="8" name="Picture 7" descr="Image result for abdominal hernias"/>
          <p:cNvPicPr/>
          <p:nvPr/>
        </p:nvPicPr>
        <p:blipFill>
          <a:blip r:embed="rId5" cstate="print"/>
          <a:srcRect/>
          <a:stretch>
            <a:fillRect/>
          </a:stretch>
        </p:blipFill>
        <p:spPr bwMode="auto">
          <a:xfrm>
            <a:off x="8783053" y="4090738"/>
            <a:ext cx="3408948" cy="2767263"/>
          </a:xfrm>
          <a:prstGeom prst="rect">
            <a:avLst/>
          </a:prstGeom>
          <a:noFill/>
          <a:ln w="9525">
            <a:noFill/>
            <a:miter lim="800000"/>
            <a:headEnd/>
            <a:tailEnd/>
          </a:ln>
        </p:spPr>
      </p:pic>
      <p:pic>
        <p:nvPicPr>
          <p:cNvPr id="9" name="Picture 8" descr="Image result for umbilical hernia"/>
          <p:cNvPicPr/>
          <p:nvPr/>
        </p:nvPicPr>
        <p:blipFill>
          <a:blip r:embed="rId6" cstate="print"/>
          <a:srcRect/>
          <a:stretch>
            <a:fillRect/>
          </a:stretch>
        </p:blipFill>
        <p:spPr bwMode="auto">
          <a:xfrm>
            <a:off x="4236870" y="4042612"/>
            <a:ext cx="3679909" cy="2815389"/>
          </a:xfrm>
          <a:prstGeom prst="rect">
            <a:avLst/>
          </a:prstGeom>
          <a:noFill/>
          <a:ln w="9525">
            <a:noFill/>
            <a:miter lim="800000"/>
            <a:headEnd/>
            <a:tailEnd/>
          </a:ln>
        </p:spPr>
      </p:pic>
    </p:spTree>
    <p:extLst>
      <p:ext uri="{BB962C8B-B14F-4D97-AF65-F5344CB8AC3E}">
        <p14:creationId xmlns:p14="http://schemas.microsoft.com/office/powerpoint/2010/main" val="318234880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1"/>
                </a:solidFill>
              </a:rPr>
              <a:t>Management</a:t>
            </a:r>
            <a:endParaRPr lang="en-US" dirty="0">
              <a:solidFill>
                <a:schemeClr val="accent1"/>
              </a:solidFill>
            </a:endParaRPr>
          </a:p>
        </p:txBody>
      </p:sp>
      <p:pic>
        <p:nvPicPr>
          <p:cNvPr id="4" name="Content Placeholder 3" descr="Image result for hernia corset black baby"/>
          <p:cNvPicPr>
            <a:picLocks noGrp="1"/>
          </p:cNvPicPr>
          <p:nvPr>
            <p:ph idx="1"/>
          </p:nvPr>
        </p:nvPicPr>
        <p:blipFill>
          <a:blip r:embed="rId2" cstate="print"/>
          <a:srcRect/>
          <a:stretch>
            <a:fillRect/>
          </a:stretch>
        </p:blipFill>
        <p:spPr bwMode="auto">
          <a:xfrm>
            <a:off x="1" y="1251285"/>
            <a:ext cx="2358188" cy="2695073"/>
          </a:xfrm>
          <a:prstGeom prst="rect">
            <a:avLst/>
          </a:prstGeom>
          <a:noFill/>
          <a:ln w="9525">
            <a:noFill/>
            <a:miter lim="800000"/>
            <a:headEnd/>
            <a:tailEnd/>
          </a:ln>
        </p:spPr>
      </p:pic>
      <p:sp>
        <p:nvSpPr>
          <p:cNvPr id="2050" name="AutoShape 2" descr="Image result for hernia corset black bab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orbel"/>
              <a:ea typeface="+mn-ea"/>
              <a:cs typeface="+mn-cs"/>
            </a:endParaRPr>
          </a:p>
        </p:txBody>
      </p:sp>
      <p:pic>
        <p:nvPicPr>
          <p:cNvPr id="6" name="Picture 5" descr="Image result for hernia corset black baby"/>
          <p:cNvPicPr/>
          <p:nvPr/>
        </p:nvPicPr>
        <p:blipFill>
          <a:blip r:embed="rId3" cstate="print"/>
          <a:srcRect/>
          <a:stretch>
            <a:fillRect/>
          </a:stretch>
        </p:blipFill>
        <p:spPr bwMode="auto">
          <a:xfrm>
            <a:off x="3007898" y="1275349"/>
            <a:ext cx="3268578" cy="2839452"/>
          </a:xfrm>
          <a:prstGeom prst="rect">
            <a:avLst/>
          </a:prstGeom>
          <a:noFill/>
          <a:ln w="9525">
            <a:noFill/>
            <a:miter lim="800000"/>
            <a:headEnd/>
            <a:tailEnd/>
          </a:ln>
        </p:spPr>
      </p:pic>
      <p:sp>
        <p:nvSpPr>
          <p:cNvPr id="7" name="Rectangle 6"/>
          <p:cNvSpPr/>
          <p:nvPr/>
        </p:nvSpPr>
        <p:spPr>
          <a:xfrm>
            <a:off x="890336" y="4162927"/>
            <a:ext cx="3777916" cy="1612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prstClr val="black"/>
                </a:solidFill>
                <a:effectLst/>
                <a:uLnTx/>
                <a:uFillTx/>
                <a:latin typeface="Corbel"/>
                <a:ea typeface="+mn-ea"/>
                <a:cs typeface="+mn-cs"/>
              </a:rPr>
              <a:t>Conservative: pressure</a:t>
            </a:r>
            <a:endParaRPr kumimoji="0" lang="en-US" sz="4000" b="0" i="0" u="none" strike="noStrike" kern="1200" cap="none" spc="0" normalizeH="0" baseline="0" noProof="0" dirty="0">
              <a:ln>
                <a:noFill/>
              </a:ln>
              <a:solidFill>
                <a:prstClr val="black"/>
              </a:solidFill>
              <a:effectLst/>
              <a:uLnTx/>
              <a:uFillTx/>
              <a:latin typeface="Corbel"/>
              <a:ea typeface="+mn-ea"/>
              <a:cs typeface="+mn-cs"/>
            </a:endParaRPr>
          </a:p>
        </p:txBody>
      </p:sp>
      <p:sp>
        <p:nvSpPr>
          <p:cNvPr id="8" name="Rectangle 7"/>
          <p:cNvSpPr/>
          <p:nvPr/>
        </p:nvSpPr>
        <p:spPr>
          <a:xfrm>
            <a:off x="7315203" y="4836696"/>
            <a:ext cx="4876798" cy="2021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prstClr val="black"/>
                </a:solidFill>
                <a:effectLst/>
                <a:uLnTx/>
                <a:uFillTx/>
                <a:latin typeface="Corbel"/>
                <a:ea typeface="+mn-ea"/>
                <a:cs typeface="+mn-cs"/>
              </a:rPr>
              <a:t>Herniorrhaphy</a:t>
            </a:r>
            <a:endParaRPr kumimoji="0" lang="en-US" sz="4000" b="0" i="0" u="none" strike="noStrike" kern="1200" cap="none" spc="0" normalizeH="0" baseline="0" noProof="0" dirty="0" smtClean="0">
              <a:ln>
                <a:noFill/>
              </a:ln>
              <a:solidFill>
                <a:prstClr val="black"/>
              </a:solidFill>
              <a:effectLst/>
              <a:uLnTx/>
              <a:uFillTx/>
              <a:latin typeface="Corbel"/>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smtClean="0">
              <a:ln>
                <a:noFill/>
              </a:ln>
              <a:solidFill>
                <a:prstClr val="black"/>
              </a:solidFill>
              <a:effectLst/>
              <a:uLnTx/>
              <a:uFillTx/>
              <a:latin typeface="Cambria"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prstClr val="black"/>
                </a:solidFill>
                <a:effectLst/>
                <a:uLnTx/>
                <a:uFillTx/>
                <a:latin typeface="Cambria" pitchFamily="18" charset="0"/>
                <a:ea typeface="+mn-ea"/>
                <a:cs typeface="+mn-cs"/>
              </a:rPr>
              <a:t>Surgery: </a:t>
            </a:r>
            <a:r>
              <a:rPr kumimoji="0" lang="en-US" sz="4000" b="0" i="0" u="none" strike="noStrike" kern="1200" cap="none" spc="0" normalizeH="0" baseline="0" noProof="0" dirty="0" err="1" smtClean="0">
                <a:ln>
                  <a:noFill/>
                </a:ln>
                <a:solidFill>
                  <a:prstClr val="black"/>
                </a:solidFill>
                <a:effectLst/>
                <a:uLnTx/>
                <a:uFillTx/>
                <a:latin typeface="Cambria" pitchFamily="18" charset="0"/>
                <a:ea typeface="+mn-ea"/>
                <a:cs typeface="+mn-cs"/>
              </a:rPr>
              <a:t>Herniotomy</a:t>
            </a:r>
            <a:endParaRPr kumimoji="0" lang="en-US" sz="4000" b="0" i="0" u="none" strike="noStrike" kern="1200" cap="none" spc="0" normalizeH="0" baseline="0" noProof="0" dirty="0" smtClean="0">
              <a:ln>
                <a:noFill/>
              </a:ln>
              <a:solidFill>
                <a:prstClr val="black"/>
              </a:solidFill>
              <a:effectLst/>
              <a:uLnTx/>
              <a:uFillTx/>
              <a:latin typeface="Cambria"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prstClr val="black"/>
                </a:solidFill>
                <a:effectLst/>
                <a:uLnTx/>
                <a:uFillTx/>
                <a:latin typeface="Cambria" pitchFamily="18" charset="0"/>
                <a:ea typeface="+mn-ea"/>
                <a:cs typeface="+mn-cs"/>
              </a:rPr>
              <a:t>Herniorraphy</a:t>
            </a:r>
            <a:endParaRPr kumimoji="0" lang="en-US" sz="4000" b="0" i="0" u="none" strike="noStrike" kern="1200" cap="none" spc="0" normalizeH="0" baseline="0" noProof="0" dirty="0" smtClean="0">
              <a:ln>
                <a:noFill/>
              </a:ln>
              <a:solidFill>
                <a:prstClr val="black"/>
              </a:solidFill>
              <a:effectLst/>
              <a:uLnTx/>
              <a:uFillTx/>
              <a:latin typeface="Cambria"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err="1" smtClean="0">
                <a:ln>
                  <a:noFill/>
                </a:ln>
                <a:solidFill>
                  <a:prstClr val="black"/>
                </a:solidFill>
                <a:effectLst/>
                <a:uLnTx/>
                <a:uFillTx/>
                <a:latin typeface="Cambria" pitchFamily="18" charset="0"/>
                <a:ea typeface="+mn-ea"/>
                <a:cs typeface="+mn-cs"/>
              </a:rPr>
              <a:t>Hernioplasty</a:t>
            </a:r>
            <a:endParaRPr kumimoji="0" lang="en-US" sz="4000" b="0" i="0" u="none" strike="noStrike" kern="1200" cap="none" spc="0" normalizeH="0" baseline="0" noProof="0" dirty="0" smtClean="0">
              <a:ln>
                <a:noFill/>
              </a:ln>
              <a:solidFill>
                <a:prstClr val="black"/>
              </a:solidFill>
              <a:effectLst/>
              <a:uLnTx/>
              <a:uFillTx/>
              <a:latin typeface="Cambria"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smtClean="0">
              <a:ln>
                <a:noFill/>
              </a:ln>
              <a:solidFill>
                <a:prstClr val="black"/>
              </a:solidFill>
              <a:effectLst/>
              <a:uLnTx/>
              <a:uFillTx/>
              <a:latin typeface="Corbel"/>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0" b="0" i="0" u="none" strike="noStrike" kern="1200" cap="none" spc="0" normalizeH="0" baseline="0" noProof="0" dirty="0">
              <a:ln>
                <a:noFill/>
              </a:ln>
              <a:solidFill>
                <a:prstClr val="black"/>
              </a:solidFill>
              <a:effectLst/>
              <a:uLnTx/>
              <a:uFillTx/>
              <a:latin typeface="Corbel"/>
              <a:ea typeface="+mn-ea"/>
              <a:cs typeface="+mn-cs"/>
            </a:endParaRPr>
          </a:p>
        </p:txBody>
      </p:sp>
      <p:pic>
        <p:nvPicPr>
          <p:cNvPr id="9" name="Picture 8" descr="Image result for abdominal hernias"/>
          <p:cNvPicPr/>
          <p:nvPr/>
        </p:nvPicPr>
        <p:blipFill>
          <a:blip r:embed="rId4" cstate="print"/>
          <a:srcRect/>
          <a:stretch>
            <a:fillRect/>
          </a:stretch>
        </p:blipFill>
        <p:spPr bwMode="auto">
          <a:xfrm>
            <a:off x="6184231" y="409075"/>
            <a:ext cx="6007769" cy="4451684"/>
          </a:xfrm>
          <a:prstGeom prst="rect">
            <a:avLst/>
          </a:prstGeom>
          <a:noFill/>
          <a:ln w="9525">
            <a:noFill/>
            <a:miter lim="800000"/>
            <a:headEnd/>
            <a:tailEnd/>
          </a:ln>
        </p:spPr>
      </p:pic>
    </p:spTree>
    <p:extLst>
      <p:ext uri="{BB962C8B-B14F-4D97-AF65-F5344CB8AC3E}">
        <p14:creationId xmlns:p14="http://schemas.microsoft.com/office/powerpoint/2010/main" val="111800334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6706"/>
            <a:ext cx="11928764" cy="6651052"/>
          </a:xfrm>
          <a:prstGeom prst="rect">
            <a:avLst/>
          </a:prstGeom>
        </p:spPr>
        <p:txBody>
          <a:bodyPr wrap="square">
            <a:spAutoFit/>
          </a:bodyPr>
          <a:lstStyle/>
          <a:p>
            <a:pPr>
              <a:lnSpc>
                <a:spcPct val="115000"/>
              </a:lnSpc>
              <a:spcAft>
                <a:spcPts val="1000"/>
              </a:spcAft>
            </a:pPr>
            <a:r>
              <a:rPr lang="en-US" sz="2400" b="1" dirty="0">
                <a:ea typeface="Calibri" panose="020F0502020204030204" pitchFamily="34" charset="0"/>
                <a:cs typeface="Times New Roman" panose="02020603050405020304" pitchFamily="18" charset="0"/>
              </a:rPr>
              <a:t>HERNIA</a:t>
            </a:r>
            <a:endParaRPr lang="en-GB" sz="2400" dirty="0">
              <a:ea typeface="Calibri" panose="020F0502020204030204" pitchFamily="34" charset="0"/>
              <a:cs typeface="Times New Roman" panose="02020603050405020304" pitchFamily="18" charset="0"/>
            </a:endParaRPr>
          </a:p>
          <a:p>
            <a:pPr>
              <a:lnSpc>
                <a:spcPct val="115000"/>
              </a:lnSpc>
              <a:spcAft>
                <a:spcPts val="1000"/>
              </a:spcAft>
            </a:pPr>
            <a:r>
              <a:rPr lang="en-US" sz="2400" dirty="0" err="1">
                <a:ea typeface="Calibri" panose="020F0502020204030204" pitchFamily="34" charset="0"/>
                <a:cs typeface="Times New Roman" panose="02020603050405020304" pitchFamily="18" charset="0"/>
              </a:rPr>
              <a:t>DEF.a</a:t>
            </a:r>
            <a:r>
              <a:rPr lang="en-US" sz="2400" dirty="0">
                <a:ea typeface="Calibri" panose="020F0502020204030204" pitchFamily="34" charset="0"/>
                <a:cs typeface="Times New Roman" panose="02020603050405020304" pitchFamily="18" charset="0"/>
              </a:rPr>
              <a:t> hernia is a </a:t>
            </a:r>
            <a:r>
              <a:rPr lang="en-US" sz="2400" dirty="0" err="1">
                <a:ea typeface="Calibri" panose="020F0502020204030204" pitchFamily="34" charset="0"/>
                <a:cs typeface="Times New Roman" panose="02020603050405020304" pitchFamily="18" charset="0"/>
              </a:rPr>
              <a:t>protrution</a:t>
            </a:r>
            <a:r>
              <a:rPr lang="en-US" sz="2400" dirty="0">
                <a:ea typeface="Calibri" panose="020F0502020204030204" pitchFamily="34" charset="0"/>
                <a:cs typeface="Times New Roman" panose="02020603050405020304" pitchFamily="18" charset="0"/>
              </a:rPr>
              <a:t> of any part of any organ  through a weak  point  or a perfuse in the surrounding  </a:t>
            </a:r>
            <a:r>
              <a:rPr lang="en-US" sz="2400" dirty="0" smtClean="0">
                <a:ea typeface="Calibri" panose="020F0502020204030204" pitchFamily="34" charset="0"/>
                <a:cs typeface="Times New Roman" panose="02020603050405020304" pitchFamily="18" charset="0"/>
              </a:rPr>
              <a:t>structure.</a:t>
            </a:r>
          </a:p>
          <a:p>
            <a:pPr>
              <a:lnSpc>
                <a:spcPct val="115000"/>
              </a:lnSpc>
              <a:spcBef>
                <a:spcPts val="1200"/>
              </a:spcBef>
              <a:spcAft>
                <a:spcPts val="1000"/>
              </a:spcAft>
            </a:pPr>
            <a:r>
              <a:rPr lang="en-US" sz="2400" b="1" i="1" dirty="0">
                <a:ea typeface="Calibri" panose="020F0502020204030204" pitchFamily="34" charset="0"/>
                <a:cs typeface="Times New Roman" panose="02020603050405020304" pitchFamily="18" charset="0"/>
              </a:rPr>
              <a:t>Site of hernia</a:t>
            </a:r>
            <a:endParaRPr lang="en-GB" sz="2400" dirty="0">
              <a:ea typeface="Calibri" panose="020F0502020204030204" pitchFamily="34" charset="0"/>
              <a:cs typeface="Times New Roman" panose="02020603050405020304" pitchFamily="18" charset="0"/>
            </a:endParaRPr>
          </a:p>
          <a:p>
            <a:pPr>
              <a:lnSpc>
                <a:spcPct val="115000"/>
              </a:lnSpc>
              <a:spcBef>
                <a:spcPts val="1200"/>
              </a:spcBef>
              <a:spcAft>
                <a:spcPts val="1000"/>
              </a:spcAft>
            </a:pPr>
            <a:r>
              <a:rPr lang="en-US" sz="2400" i="1" dirty="0" err="1">
                <a:ea typeface="Calibri" panose="020F0502020204030204" pitchFamily="34" charset="0"/>
                <a:cs typeface="Times New Roman" panose="02020603050405020304" pitchFamily="18" charset="0"/>
              </a:rPr>
              <a:t>i</a:t>
            </a:r>
            <a:r>
              <a:rPr lang="en-US" sz="2400" i="1" dirty="0">
                <a:ea typeface="Calibri" panose="020F0502020204030204" pitchFamily="34" charset="0"/>
                <a:cs typeface="Times New Roman" panose="02020603050405020304" pitchFamily="18" charset="0"/>
              </a:rPr>
              <a:t>) Inguinal </a:t>
            </a:r>
            <a:r>
              <a:rPr lang="en-US" sz="2400" i="1" dirty="0" smtClean="0">
                <a:ea typeface="Calibri" panose="020F0502020204030204" pitchFamily="34" charset="0"/>
                <a:cs typeface="Times New Roman" panose="02020603050405020304" pitchFamily="18" charset="0"/>
              </a:rPr>
              <a:t>hernia</a:t>
            </a:r>
            <a:r>
              <a:rPr lang="en-GB" sz="2400" dirty="0">
                <a:ea typeface="Calibri" panose="020F0502020204030204" pitchFamily="34" charset="0"/>
                <a:cs typeface="Times New Roman" panose="02020603050405020304" pitchFamily="18" charset="0"/>
              </a:rPr>
              <a:t>-</a:t>
            </a:r>
            <a:r>
              <a:rPr lang="en-US" sz="2400" dirty="0" smtClean="0">
                <a:ea typeface="Calibri" panose="020F0502020204030204" pitchFamily="34" charset="0"/>
                <a:cs typeface="Times New Roman" panose="02020603050405020304" pitchFamily="18" charset="0"/>
              </a:rPr>
              <a:t>The </a:t>
            </a:r>
            <a:r>
              <a:rPr lang="en-US" sz="2400" dirty="0">
                <a:ea typeface="Calibri" panose="020F0502020204030204" pitchFamily="34" charset="0"/>
                <a:cs typeface="Times New Roman" panose="02020603050405020304" pitchFamily="18" charset="0"/>
              </a:rPr>
              <a:t>weak point is the inguinal canal which contains the spermatic cord in the male   and round ligament   in the female. It occurs more commonly in male than in female</a:t>
            </a:r>
            <a:endParaRPr lang="en-GB" sz="2400" dirty="0">
              <a:ea typeface="Calibri" panose="020F0502020204030204" pitchFamily="34" charset="0"/>
              <a:cs typeface="Times New Roman" panose="02020603050405020304" pitchFamily="18" charset="0"/>
            </a:endParaRPr>
          </a:p>
          <a:p>
            <a:pPr>
              <a:lnSpc>
                <a:spcPct val="115000"/>
              </a:lnSpc>
              <a:spcBef>
                <a:spcPts val="1200"/>
              </a:spcBef>
              <a:spcAft>
                <a:spcPts val="1000"/>
              </a:spcAft>
            </a:pPr>
            <a:r>
              <a:rPr lang="en-US" sz="2400" i="1" dirty="0">
                <a:ea typeface="Calibri" panose="020F0502020204030204" pitchFamily="34" charset="0"/>
                <a:cs typeface="Times New Roman" panose="02020603050405020304" pitchFamily="18" charset="0"/>
              </a:rPr>
              <a:t>Ii) Femoral </a:t>
            </a:r>
            <a:r>
              <a:rPr lang="en-US" sz="2400" i="1" dirty="0" smtClean="0">
                <a:ea typeface="Calibri" panose="020F0502020204030204" pitchFamily="34" charset="0"/>
                <a:cs typeface="Times New Roman" panose="02020603050405020304" pitchFamily="18" charset="0"/>
              </a:rPr>
              <a:t>hernia</a:t>
            </a:r>
            <a:r>
              <a:rPr lang="en-GB" sz="2400" dirty="0" smtClean="0">
                <a:ea typeface="Calibri" panose="020F0502020204030204" pitchFamily="34" charset="0"/>
                <a:cs typeface="Times New Roman" panose="02020603050405020304" pitchFamily="18" charset="0"/>
              </a:rPr>
              <a:t>-</a:t>
            </a:r>
            <a:r>
              <a:rPr lang="en-US" sz="2400" dirty="0" smtClean="0">
                <a:ea typeface="Calibri" panose="020F0502020204030204" pitchFamily="34" charset="0"/>
                <a:cs typeface="Times New Roman" panose="02020603050405020304" pitchFamily="18" charset="0"/>
              </a:rPr>
              <a:t>Occurs </a:t>
            </a:r>
            <a:r>
              <a:rPr lang="en-US" sz="2400" dirty="0">
                <a:ea typeface="Calibri" panose="020F0502020204030204" pitchFamily="34" charset="0"/>
                <a:cs typeface="Times New Roman" panose="02020603050405020304" pitchFamily="18" charset="0"/>
              </a:rPr>
              <a:t>when there is protrusion through the ring into the femoral canal</a:t>
            </a:r>
            <a:endParaRPr lang="en-GB" sz="2400" dirty="0">
              <a:ea typeface="Calibri" panose="020F0502020204030204" pitchFamily="34" charset="0"/>
              <a:cs typeface="Times New Roman" panose="02020603050405020304" pitchFamily="18" charset="0"/>
            </a:endParaRPr>
          </a:p>
          <a:p>
            <a:pPr>
              <a:lnSpc>
                <a:spcPct val="115000"/>
              </a:lnSpc>
              <a:spcBef>
                <a:spcPts val="1200"/>
              </a:spcBef>
              <a:spcAft>
                <a:spcPts val="1000"/>
              </a:spcAft>
            </a:pPr>
            <a:r>
              <a:rPr lang="en-US" sz="2400" i="1" dirty="0">
                <a:ea typeface="Calibri" panose="020F0502020204030204" pitchFamily="34" charset="0"/>
                <a:cs typeface="Times New Roman" panose="02020603050405020304" pitchFamily="18" charset="0"/>
              </a:rPr>
              <a:t>iii)Incision </a:t>
            </a:r>
            <a:r>
              <a:rPr lang="en-US" sz="2400" i="1" dirty="0" smtClean="0">
                <a:ea typeface="Calibri" panose="020F0502020204030204" pitchFamily="34" charset="0"/>
                <a:cs typeface="Times New Roman" panose="02020603050405020304" pitchFamily="18" charset="0"/>
              </a:rPr>
              <a:t>hernia</a:t>
            </a:r>
            <a:r>
              <a:rPr lang="en-GB" sz="2400" dirty="0" smtClean="0">
                <a:ea typeface="Calibri" panose="020F0502020204030204" pitchFamily="34" charset="0"/>
                <a:cs typeface="Times New Roman" panose="02020603050405020304" pitchFamily="18" charset="0"/>
              </a:rPr>
              <a:t>-</a:t>
            </a:r>
            <a:r>
              <a:rPr lang="en-US" sz="2400" dirty="0" smtClean="0">
                <a:ea typeface="Calibri" panose="020F0502020204030204" pitchFamily="34" charset="0"/>
                <a:cs typeface="Times New Roman" panose="02020603050405020304" pitchFamily="18" charset="0"/>
              </a:rPr>
              <a:t>This </a:t>
            </a:r>
            <a:r>
              <a:rPr lang="en-US" sz="2400" dirty="0">
                <a:ea typeface="Calibri" panose="020F0502020204030204" pitchFamily="34" charset="0"/>
                <a:cs typeface="Times New Roman" panose="02020603050405020304" pitchFamily="18" charset="0"/>
              </a:rPr>
              <a:t>caused by repeated stretching of the fibrous tissue formed after previous   abdominal survey.</a:t>
            </a:r>
            <a:endParaRPr lang="en-GB" sz="2400" dirty="0">
              <a:ea typeface="Calibri" panose="020F0502020204030204" pitchFamily="34" charset="0"/>
              <a:cs typeface="Times New Roman" panose="02020603050405020304" pitchFamily="18" charset="0"/>
            </a:endParaRPr>
          </a:p>
          <a:p>
            <a:pPr>
              <a:lnSpc>
                <a:spcPct val="115000"/>
              </a:lnSpc>
              <a:spcBef>
                <a:spcPts val="600"/>
              </a:spcBef>
              <a:spcAft>
                <a:spcPts val="0"/>
              </a:spcAft>
            </a:pPr>
            <a:r>
              <a:rPr lang="en-US" sz="2400" i="1" dirty="0">
                <a:ea typeface="Calibri" panose="020F0502020204030204" pitchFamily="34" charset="0"/>
                <a:cs typeface="Times New Roman" panose="02020603050405020304" pitchFamily="18" charset="0"/>
              </a:rPr>
              <a:t>iv) Diaphragmatic or hiatus </a:t>
            </a:r>
            <a:r>
              <a:rPr lang="en-US" sz="2400" i="1" dirty="0" smtClean="0">
                <a:ea typeface="Calibri" panose="020F0502020204030204" pitchFamily="34" charset="0"/>
                <a:cs typeface="Times New Roman" panose="02020603050405020304" pitchFamily="18" charset="0"/>
              </a:rPr>
              <a:t>hernia</a:t>
            </a:r>
            <a:r>
              <a:rPr lang="en-GB" sz="2400" dirty="0" smtClean="0">
                <a:ea typeface="Calibri" panose="020F0502020204030204" pitchFamily="34" charset="0"/>
                <a:cs typeface="Times New Roman" panose="02020603050405020304" pitchFamily="18" charset="0"/>
              </a:rPr>
              <a:t> </a:t>
            </a:r>
            <a:r>
              <a:rPr lang="en-US" sz="2400" dirty="0" smtClean="0">
                <a:ea typeface="Calibri" panose="020F0502020204030204" pitchFamily="34" charset="0"/>
                <a:cs typeface="Times New Roman" panose="02020603050405020304" pitchFamily="18" charset="0"/>
              </a:rPr>
              <a:t>This </a:t>
            </a:r>
            <a:r>
              <a:rPr lang="en-US" sz="2400" dirty="0">
                <a:ea typeface="Calibri" panose="020F0502020204030204" pitchFamily="34" charset="0"/>
                <a:cs typeface="Times New Roman" panose="02020603050405020304" pitchFamily="18" charset="0"/>
              </a:rPr>
              <a:t>is   the </a:t>
            </a:r>
            <a:r>
              <a:rPr lang="en-US" sz="2400" dirty="0" err="1">
                <a:ea typeface="Calibri" panose="020F0502020204030204" pitchFamily="34" charset="0"/>
                <a:cs typeface="Times New Roman" panose="02020603050405020304" pitchFamily="18" charset="0"/>
              </a:rPr>
              <a:t>protrution</a:t>
            </a:r>
            <a:r>
              <a:rPr lang="en-US" sz="2400" dirty="0">
                <a:ea typeface="Calibri" panose="020F0502020204030204" pitchFamily="34" charset="0"/>
                <a:cs typeface="Times New Roman" panose="02020603050405020304" pitchFamily="18" charset="0"/>
              </a:rPr>
              <a:t> of a part of the fundus of the stomach through the esophageal opening in the </a:t>
            </a:r>
            <a:r>
              <a:rPr lang="en-US" sz="2400" dirty="0" err="1" smtClean="0">
                <a:ea typeface="Calibri" panose="020F0502020204030204" pitchFamily="34" charset="0"/>
                <a:cs typeface="Times New Roman" panose="02020603050405020304" pitchFamily="18" charset="0"/>
              </a:rPr>
              <a:t>diaph</a:t>
            </a:r>
            <a:endParaRPr lang="en-GB" sz="2400" dirty="0">
              <a:ea typeface="Calibri" panose="020F0502020204030204" pitchFamily="34" charset="0"/>
              <a:cs typeface="Times New Roman" panose="02020603050405020304" pitchFamily="18" charset="0"/>
            </a:endParaRPr>
          </a:p>
          <a:p>
            <a:pPr>
              <a:lnSpc>
                <a:spcPct val="115000"/>
              </a:lnSpc>
              <a:spcAft>
                <a:spcPts val="1000"/>
              </a:spcAft>
            </a:pPr>
            <a:endParaRPr lang="en-GB"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0267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ss-india-hiatus-hernia-surgery-hernia-treatment-in-pun_003.jpg"/>
          <p:cNvPicPr>
            <a:picLocks noGrp="1" noChangeAspect="1"/>
          </p:cNvPicPr>
          <p:nvPr>
            <p:ph idx="4294967295"/>
          </p:nvPr>
        </p:nvPicPr>
        <p:blipFill>
          <a:blip r:embed="rId2"/>
          <a:stretch>
            <a:fillRect/>
          </a:stretch>
        </p:blipFill>
        <p:spPr>
          <a:xfrm>
            <a:off x="2854325" y="0"/>
            <a:ext cx="9337675" cy="6858000"/>
          </a:xfrm>
        </p:spPr>
      </p:pic>
    </p:spTree>
    <p:extLst>
      <p:ext uri="{BB962C8B-B14F-4D97-AF65-F5344CB8AC3E}">
        <p14:creationId xmlns:p14="http://schemas.microsoft.com/office/powerpoint/2010/main" val="42169513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ss-india-hiatus-hernia-surgery-hernia-treatment-in-pun_005.jpg"/>
          <p:cNvPicPr>
            <a:picLocks noGrp="1" noChangeAspect="1"/>
          </p:cNvPicPr>
          <p:nvPr>
            <p:ph idx="4294967295"/>
          </p:nvPr>
        </p:nvPicPr>
        <p:blipFill>
          <a:blip r:embed="rId2"/>
          <a:stretch>
            <a:fillRect/>
          </a:stretch>
        </p:blipFill>
        <p:spPr>
          <a:xfrm>
            <a:off x="0" y="0"/>
            <a:ext cx="9144000" cy="6858000"/>
          </a:xfrm>
        </p:spPr>
      </p:pic>
    </p:spTree>
    <p:extLst>
      <p:ext uri="{BB962C8B-B14F-4D97-AF65-F5344CB8AC3E}">
        <p14:creationId xmlns:p14="http://schemas.microsoft.com/office/powerpoint/2010/main" val="2370073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70C0"/>
                </a:solidFill>
              </a:rPr>
              <a:t>Appendicitis</a:t>
            </a:r>
            <a:endParaRPr lang="en-US" b="1" u="sng" dirty="0">
              <a:solidFill>
                <a:srgbClr val="0070C0"/>
              </a:solidFill>
            </a:endParaRPr>
          </a:p>
        </p:txBody>
      </p:sp>
      <p:sp>
        <p:nvSpPr>
          <p:cNvPr id="3" name="Content Placeholder 2"/>
          <p:cNvSpPr>
            <a:spLocks noGrp="1"/>
          </p:cNvSpPr>
          <p:nvPr>
            <p:ph idx="1"/>
          </p:nvPr>
        </p:nvSpPr>
        <p:spPr/>
        <p:txBody>
          <a:bodyPr/>
          <a:lstStyle/>
          <a:p>
            <a:r>
              <a:rPr lang="en-US" dirty="0" smtClean="0"/>
              <a:t>The appendix is a small finger like structure about 10 cm long attached to the cecum and just below the </a:t>
            </a:r>
            <a:r>
              <a:rPr lang="en-US" dirty="0" smtClean="0">
                <a:solidFill>
                  <a:srgbClr val="002060"/>
                </a:solidFill>
              </a:rPr>
              <a:t>ileocecal</a:t>
            </a:r>
            <a:r>
              <a:rPr lang="en-US" dirty="0" smtClean="0"/>
              <a:t> valve</a:t>
            </a:r>
          </a:p>
          <a:p>
            <a:r>
              <a:rPr lang="en-US" dirty="0" smtClean="0"/>
              <a:t>Because it empties inefficiently and its lumen is small thus prone to </a:t>
            </a:r>
            <a:r>
              <a:rPr lang="en-US" b="1" dirty="0" smtClean="0"/>
              <a:t>obstruction</a:t>
            </a:r>
            <a:r>
              <a:rPr lang="en-US" dirty="0" smtClean="0"/>
              <a:t> and </a:t>
            </a:r>
            <a:r>
              <a:rPr lang="en-US" b="1" dirty="0" smtClean="0"/>
              <a:t>infection</a:t>
            </a:r>
          </a:p>
          <a:p>
            <a:r>
              <a:rPr lang="en-US" dirty="0" smtClean="0"/>
              <a:t>It is the most common  reason for abdominal surgery</a:t>
            </a:r>
          </a:p>
          <a:p>
            <a:endParaRPr lang="en-US" dirty="0"/>
          </a:p>
        </p:txBody>
      </p:sp>
    </p:spTree>
    <p:extLst>
      <p:ext uri="{BB962C8B-B14F-4D97-AF65-F5344CB8AC3E}">
        <p14:creationId xmlns:p14="http://schemas.microsoft.com/office/powerpoint/2010/main" val="364904247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doss-india-hiatus-hernia-surgery-hernia-treatment-in-pun_009.jpg"/>
          <p:cNvPicPr>
            <a:picLocks noGrp="1" noChangeAspect="1"/>
          </p:cNvPicPr>
          <p:nvPr>
            <p:ph idx="4294967295"/>
          </p:nvPr>
        </p:nvPicPr>
        <p:blipFill>
          <a:blip r:embed="rId2"/>
          <a:stretch>
            <a:fillRect/>
          </a:stretch>
        </p:blipFill>
        <p:spPr>
          <a:xfrm>
            <a:off x="2762250" y="0"/>
            <a:ext cx="9429750" cy="7429500"/>
          </a:xfrm>
        </p:spPr>
      </p:pic>
    </p:spTree>
    <p:extLst>
      <p:ext uri="{BB962C8B-B14F-4D97-AF65-F5344CB8AC3E}">
        <p14:creationId xmlns:p14="http://schemas.microsoft.com/office/powerpoint/2010/main" val="168668797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66939" y="1000126"/>
            <a:ext cx="7786687" cy="8740775"/>
          </a:xfrm>
          <a:prstGeom prst="rect">
            <a:avLst/>
          </a:prstGeom>
        </p:spPr>
        <p:txBody>
          <a:bodyPr>
            <a:spAutoFit/>
          </a:bodyPr>
          <a:lstStyle/>
          <a:p>
            <a:pPr>
              <a:defRPr/>
            </a:pPr>
            <a:r>
              <a:rPr lang="en-GB" sz="2800" b="1" dirty="0">
                <a:solidFill>
                  <a:srgbClr val="FF0000"/>
                </a:solidFill>
                <a:latin typeface="Calibri"/>
              </a:rPr>
              <a:t>Hernia is classified into three types: </a:t>
            </a:r>
            <a:r>
              <a:rPr lang="en-GB" sz="2800" dirty="0">
                <a:solidFill>
                  <a:srgbClr val="FF0000"/>
                </a:solidFill>
              </a:rPr>
              <a:t/>
            </a:r>
            <a:br>
              <a:rPr lang="en-GB" sz="2800" dirty="0">
                <a:solidFill>
                  <a:srgbClr val="FF0000"/>
                </a:solidFill>
              </a:rPr>
            </a:br>
            <a:r>
              <a:rPr lang="en-GB" sz="2800" dirty="0">
                <a:solidFill>
                  <a:prstClr val="black"/>
                </a:solidFill>
              </a:rPr>
              <a:t/>
            </a:r>
            <a:br>
              <a:rPr lang="en-GB" sz="2800" dirty="0">
                <a:solidFill>
                  <a:prstClr val="black"/>
                </a:solidFill>
              </a:rPr>
            </a:br>
            <a:r>
              <a:rPr lang="en-GB" sz="2800" dirty="0">
                <a:solidFill>
                  <a:prstClr val="black"/>
                </a:solidFill>
              </a:rPr>
              <a:t>* </a:t>
            </a:r>
            <a:r>
              <a:rPr lang="en-GB" sz="2800" dirty="0">
                <a:solidFill>
                  <a:prstClr val="black"/>
                </a:solidFill>
                <a:latin typeface="Calibri"/>
              </a:rPr>
              <a:t>Reducible, Hernias- can be reducible if the hernia can be easily manipulated back into place.</a:t>
            </a:r>
          </a:p>
          <a:p>
            <a:pPr>
              <a:defRPr/>
            </a:pPr>
            <a:r>
              <a:rPr lang="en-GB" sz="2800" dirty="0">
                <a:solidFill>
                  <a:prstClr val="black"/>
                </a:solidFill>
                <a:latin typeface="Calibri"/>
              </a:rPr>
              <a:t> </a:t>
            </a:r>
          </a:p>
          <a:p>
            <a:pPr>
              <a:defRPr/>
            </a:pPr>
            <a:r>
              <a:rPr lang="en-GB" sz="2800" dirty="0">
                <a:solidFill>
                  <a:prstClr val="black"/>
                </a:solidFill>
                <a:latin typeface="Calibri"/>
              </a:rPr>
              <a:t>* Irreducible or incarcerated- this cannot usually be reduced manually because adhesions form in the hernia sac. </a:t>
            </a:r>
          </a:p>
          <a:p>
            <a:pPr>
              <a:buFont typeface="Arial" charset="0"/>
              <a:buChar char="•"/>
              <a:defRPr/>
            </a:pPr>
            <a:endParaRPr lang="en-GB" sz="2800" dirty="0">
              <a:solidFill>
                <a:prstClr val="black"/>
              </a:solidFill>
              <a:latin typeface="Calibri"/>
            </a:endParaRPr>
          </a:p>
          <a:p>
            <a:pPr>
              <a:defRPr/>
            </a:pPr>
            <a:r>
              <a:rPr lang="en-GB" sz="2800" dirty="0">
                <a:solidFill>
                  <a:prstClr val="black"/>
                </a:solidFill>
                <a:latin typeface="Calibri"/>
              </a:rPr>
              <a:t>* Strangulated-if part of the herniated intestine becomes twisted or </a:t>
            </a:r>
            <a:r>
              <a:rPr lang="en-GB" sz="2800" dirty="0" err="1">
                <a:solidFill>
                  <a:prstClr val="black"/>
                </a:solidFill>
                <a:latin typeface="Calibri"/>
              </a:rPr>
              <a:t>edematous</a:t>
            </a:r>
            <a:r>
              <a:rPr lang="en-GB" sz="2800" dirty="0">
                <a:solidFill>
                  <a:prstClr val="black"/>
                </a:solidFill>
                <a:latin typeface="Calibri"/>
              </a:rPr>
              <a:t> and causing serious complications, possibly resulting in intestinal obstruction and necrosis</a:t>
            </a:r>
            <a:r>
              <a:rPr lang="en-GB" dirty="0">
                <a:solidFill>
                  <a:prstClr val="black"/>
                </a:solidFill>
                <a:latin typeface="Calibri"/>
              </a:rPr>
              <a:t>.</a:t>
            </a: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a:p>
            <a:pPr>
              <a:defRPr/>
            </a:pPr>
            <a:endParaRPr lang="en-GB" dirty="0">
              <a:solidFill>
                <a:prstClr val="black"/>
              </a:solidFill>
            </a:endParaRPr>
          </a:p>
        </p:txBody>
      </p:sp>
    </p:spTree>
    <p:extLst>
      <p:ext uri="{BB962C8B-B14F-4D97-AF65-F5344CB8AC3E}">
        <p14:creationId xmlns:p14="http://schemas.microsoft.com/office/powerpoint/2010/main" val="236311839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ss-india-hiatus-hernia-surgery-hernia-treatment-in-pun_007.jpg"/>
          <p:cNvPicPr>
            <a:picLocks noGrp="1" noChangeAspect="1"/>
          </p:cNvPicPr>
          <p:nvPr>
            <p:ph idx="4294967295"/>
          </p:nvPr>
        </p:nvPicPr>
        <p:blipFill>
          <a:blip r:embed="rId2"/>
          <a:stretch>
            <a:fillRect/>
          </a:stretch>
        </p:blipFill>
        <p:spPr>
          <a:xfrm>
            <a:off x="0" y="0"/>
            <a:ext cx="9144000" cy="6858000"/>
          </a:xfrm>
        </p:spPr>
      </p:pic>
    </p:spTree>
    <p:extLst>
      <p:ext uri="{BB962C8B-B14F-4D97-AF65-F5344CB8AC3E}">
        <p14:creationId xmlns:p14="http://schemas.microsoft.com/office/powerpoint/2010/main" val="6712359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oss-india-hiatus-hernia-surgery-hernia-treatment-in-pun_012.jpg"/>
          <p:cNvPicPr>
            <a:picLocks noGrp="1" noChangeAspect="1"/>
          </p:cNvPicPr>
          <p:nvPr>
            <p:ph idx="4294967295"/>
          </p:nvPr>
        </p:nvPicPr>
        <p:blipFill>
          <a:blip r:embed="rId2"/>
          <a:stretch>
            <a:fillRect/>
          </a:stretch>
        </p:blipFill>
        <p:spPr>
          <a:xfrm>
            <a:off x="0" y="-733425"/>
            <a:ext cx="9144000" cy="7591425"/>
          </a:xfrm>
        </p:spPr>
      </p:pic>
    </p:spTree>
    <p:extLst>
      <p:ext uri="{BB962C8B-B14F-4D97-AF65-F5344CB8AC3E}">
        <p14:creationId xmlns:p14="http://schemas.microsoft.com/office/powerpoint/2010/main" val="32276720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ss-india-hiatus-hernia-surgery-hernia-treatment-in-pun_014.jpg"/>
          <p:cNvPicPr>
            <a:picLocks noGrp="1" noChangeAspect="1"/>
          </p:cNvPicPr>
          <p:nvPr>
            <p:ph idx="4294967295"/>
          </p:nvPr>
        </p:nvPicPr>
        <p:blipFill>
          <a:blip r:embed="rId2"/>
          <a:stretch>
            <a:fillRect/>
          </a:stretch>
        </p:blipFill>
        <p:spPr>
          <a:xfrm>
            <a:off x="0" y="0"/>
            <a:ext cx="9144000" cy="6858000"/>
          </a:xfrm>
        </p:spPr>
      </p:pic>
    </p:spTree>
    <p:extLst>
      <p:ext uri="{BB962C8B-B14F-4D97-AF65-F5344CB8AC3E}">
        <p14:creationId xmlns:p14="http://schemas.microsoft.com/office/powerpoint/2010/main" val="39677515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ss-india-hiatus-hernia-surgery-hernia-treatment-in-pun_013.jpg"/>
          <p:cNvPicPr>
            <a:picLocks noGrp="1" noChangeAspect="1"/>
          </p:cNvPicPr>
          <p:nvPr>
            <p:ph idx="4294967295"/>
          </p:nvPr>
        </p:nvPicPr>
        <p:blipFill>
          <a:blip r:embed="rId2"/>
          <a:stretch>
            <a:fillRect/>
          </a:stretch>
        </p:blipFill>
        <p:spPr>
          <a:xfrm>
            <a:off x="0" y="0"/>
            <a:ext cx="9144000" cy="6858000"/>
          </a:xfrm>
        </p:spPr>
      </p:pic>
    </p:spTree>
    <p:extLst>
      <p:ext uri="{BB962C8B-B14F-4D97-AF65-F5344CB8AC3E}">
        <p14:creationId xmlns:p14="http://schemas.microsoft.com/office/powerpoint/2010/main" val="18234836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cancer of the esophagus</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It is the carcinoma of </a:t>
            </a:r>
            <a:r>
              <a:rPr lang="en-US" dirty="0" err="1" smtClean="0"/>
              <a:t>oesophagus</a:t>
            </a:r>
            <a:endParaRPr lang="en-US" dirty="0" smtClean="0"/>
          </a:p>
          <a:p>
            <a:r>
              <a:rPr lang="en-US" b="1" dirty="0" smtClean="0"/>
              <a:t>Pathophysiology</a:t>
            </a:r>
          </a:p>
          <a:p>
            <a:r>
              <a:rPr lang="en-US" dirty="0" smtClean="0"/>
              <a:t>Esophageal cancer of </a:t>
            </a:r>
            <a:r>
              <a:rPr lang="en-US" b="1" dirty="0" smtClean="0"/>
              <a:t>two types:-</a:t>
            </a:r>
          </a:p>
          <a:p>
            <a:pPr marL="571500" indent="-571500">
              <a:buFont typeface="+mj-lt"/>
              <a:buAutoNum type="romanLcPeriod"/>
            </a:pPr>
            <a:r>
              <a:rPr lang="en-US" dirty="0" smtClean="0"/>
              <a:t>Adenocarcinoma</a:t>
            </a:r>
          </a:p>
          <a:p>
            <a:pPr marL="571500" indent="-571500">
              <a:buFont typeface="+mj-lt"/>
              <a:buAutoNum type="romanLcPeriod"/>
            </a:pPr>
            <a:r>
              <a:rPr lang="en-US" dirty="0" smtClean="0"/>
              <a:t>Squamous cell carcinoma</a:t>
            </a:r>
          </a:p>
          <a:p>
            <a:pPr marL="0" indent="0">
              <a:buNone/>
            </a:pPr>
            <a:r>
              <a:rPr lang="en-US" b="1" dirty="0" smtClean="0"/>
              <a:t>The risk factors</a:t>
            </a:r>
            <a:r>
              <a:rPr lang="en-US" dirty="0" smtClean="0"/>
              <a:t> include gastro esophageal regurgitation ,chronic esophageal irritation, alcohol and use of </a:t>
            </a:r>
            <a:r>
              <a:rPr lang="en-US" dirty="0" err="1" smtClean="0"/>
              <a:t>tobbacco</a:t>
            </a:r>
            <a:endParaRPr lang="en-US" dirty="0" smtClean="0"/>
          </a:p>
          <a:p>
            <a:pPr marL="0" indent="0">
              <a:buNone/>
            </a:pPr>
            <a:r>
              <a:rPr lang="en-US" dirty="0" smtClean="0"/>
              <a:t>These </a:t>
            </a:r>
            <a:r>
              <a:rPr lang="en-US" dirty="0" err="1" smtClean="0"/>
              <a:t>tumour</a:t>
            </a:r>
            <a:r>
              <a:rPr lang="en-US" dirty="0" smtClean="0"/>
              <a:t> cell sometimes penetrate the esophageal mucosa into the </a:t>
            </a:r>
            <a:r>
              <a:rPr lang="en-US" dirty="0" err="1" smtClean="0"/>
              <a:t>lymphatics</a:t>
            </a:r>
            <a:r>
              <a:rPr lang="en-US" dirty="0" smtClean="0"/>
              <a:t> </a:t>
            </a:r>
          </a:p>
          <a:p>
            <a:pPr marL="0" indent="0">
              <a:buNone/>
            </a:pPr>
            <a:r>
              <a:rPr lang="en-US" dirty="0" smtClean="0"/>
              <a:t>Later perforations and obstructions occur and erosion into great </a:t>
            </a:r>
            <a:r>
              <a:rPr lang="en-US" dirty="0" err="1" smtClean="0"/>
              <a:t>vessells</a:t>
            </a:r>
            <a:endParaRPr lang="en-US" dirty="0" smtClean="0"/>
          </a:p>
          <a:p>
            <a:pPr marL="0" indent="0">
              <a:buNone/>
            </a:pPr>
            <a:endParaRPr lang="en-US" dirty="0"/>
          </a:p>
        </p:txBody>
      </p:sp>
    </p:spTree>
    <p:extLst>
      <p:ext uri="{BB962C8B-B14F-4D97-AF65-F5344CB8AC3E}">
        <p14:creationId xmlns:p14="http://schemas.microsoft.com/office/powerpoint/2010/main" val="40677973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Clinical features</a:t>
            </a:r>
            <a:endParaRPr lang="en-US" b="1" dirty="0"/>
          </a:p>
        </p:txBody>
      </p:sp>
      <p:sp>
        <p:nvSpPr>
          <p:cNvPr id="3" name="Content Placeholder 2"/>
          <p:cNvSpPr>
            <a:spLocks noGrp="1"/>
          </p:cNvSpPr>
          <p:nvPr>
            <p:ph idx="1"/>
          </p:nvPr>
        </p:nvSpPr>
        <p:spPr/>
        <p:txBody>
          <a:bodyPr>
            <a:normAutofit fontScale="85000" lnSpcReduction="20000"/>
          </a:bodyPr>
          <a:lstStyle/>
          <a:p>
            <a:r>
              <a:rPr lang="en-US" dirty="0" smtClean="0"/>
              <a:t>Ulcerated lesions of the </a:t>
            </a:r>
            <a:r>
              <a:rPr lang="en-US" dirty="0" err="1" smtClean="0"/>
              <a:t>oesophagus</a:t>
            </a:r>
            <a:endParaRPr lang="en-US" dirty="0" smtClean="0"/>
          </a:p>
          <a:p>
            <a:r>
              <a:rPr lang="en-US" dirty="0" smtClean="0"/>
              <a:t>Dysphagia initially with solid foods</a:t>
            </a:r>
          </a:p>
          <a:p>
            <a:r>
              <a:rPr lang="en-US" dirty="0" smtClean="0"/>
              <a:t>Sensation of a mass in the throat</a:t>
            </a:r>
          </a:p>
          <a:p>
            <a:r>
              <a:rPr lang="en-US" dirty="0" err="1" smtClean="0"/>
              <a:t>Substernal</a:t>
            </a:r>
            <a:r>
              <a:rPr lang="en-US" dirty="0" smtClean="0"/>
              <a:t> pain or fullness</a:t>
            </a:r>
          </a:p>
          <a:p>
            <a:r>
              <a:rPr lang="en-US" dirty="0" smtClean="0"/>
              <a:t>Regurgitation of undigested feeds</a:t>
            </a:r>
          </a:p>
          <a:p>
            <a:r>
              <a:rPr lang="en-US" dirty="0" smtClean="0"/>
              <a:t>Halitosis and hiccups</a:t>
            </a:r>
          </a:p>
          <a:p>
            <a:r>
              <a:rPr lang="en-US" dirty="0" smtClean="0"/>
              <a:t>As the </a:t>
            </a:r>
            <a:r>
              <a:rPr lang="en-US" dirty="0" err="1" smtClean="0"/>
              <a:t>tumour</a:t>
            </a:r>
            <a:r>
              <a:rPr lang="en-US" dirty="0" smtClean="0"/>
              <a:t> grows, even swallowing of liquid feeds become difficulty</a:t>
            </a:r>
          </a:p>
          <a:p>
            <a:r>
              <a:rPr lang="en-US" dirty="0" err="1" smtClean="0"/>
              <a:t>Hemmorrhage</a:t>
            </a:r>
            <a:r>
              <a:rPr lang="en-US" dirty="0" smtClean="0"/>
              <a:t> may take place </a:t>
            </a:r>
          </a:p>
          <a:p>
            <a:r>
              <a:rPr lang="en-US" dirty="0" smtClean="0"/>
              <a:t>Weight loss</a:t>
            </a:r>
          </a:p>
          <a:p>
            <a:r>
              <a:rPr lang="en-US" dirty="0" smtClean="0"/>
              <a:t>Respiratory difficulty</a:t>
            </a:r>
            <a:endParaRPr lang="en-US" dirty="0"/>
          </a:p>
        </p:txBody>
      </p:sp>
    </p:spTree>
    <p:extLst>
      <p:ext uri="{BB962C8B-B14F-4D97-AF65-F5344CB8AC3E}">
        <p14:creationId xmlns:p14="http://schemas.microsoft.com/office/powerpoint/2010/main" val="27321066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Assessment and diagnostic findings</a:t>
            </a:r>
            <a:endParaRPr lang="en-US" b="1" dirty="0"/>
          </a:p>
        </p:txBody>
      </p:sp>
      <p:sp>
        <p:nvSpPr>
          <p:cNvPr id="3" name="Content Placeholder 2"/>
          <p:cNvSpPr>
            <a:spLocks noGrp="1"/>
          </p:cNvSpPr>
          <p:nvPr>
            <p:ph idx="1"/>
          </p:nvPr>
        </p:nvSpPr>
        <p:spPr/>
        <p:txBody>
          <a:bodyPr/>
          <a:lstStyle/>
          <a:p>
            <a:r>
              <a:rPr lang="en-US" dirty="0" smtClean="0"/>
              <a:t>OGD with biopsy</a:t>
            </a:r>
          </a:p>
          <a:p>
            <a:r>
              <a:rPr lang="en-US" dirty="0" smtClean="0"/>
              <a:t>CT scan</a:t>
            </a:r>
          </a:p>
          <a:p>
            <a:r>
              <a:rPr lang="en-US" dirty="0"/>
              <a:t>E</a:t>
            </a:r>
            <a:r>
              <a:rPr lang="en-US" dirty="0" smtClean="0"/>
              <a:t>ndoscopy</a:t>
            </a:r>
            <a:endParaRPr lang="en-US" dirty="0"/>
          </a:p>
        </p:txBody>
      </p:sp>
    </p:spTree>
    <p:extLst>
      <p:ext uri="{BB962C8B-B14F-4D97-AF65-F5344CB8AC3E}">
        <p14:creationId xmlns:p14="http://schemas.microsoft.com/office/powerpoint/2010/main" val="373674959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b="1" dirty="0"/>
          </a:p>
        </p:txBody>
      </p:sp>
      <p:sp>
        <p:nvSpPr>
          <p:cNvPr id="3" name="Content Placeholder 2"/>
          <p:cNvSpPr>
            <a:spLocks noGrp="1"/>
          </p:cNvSpPr>
          <p:nvPr>
            <p:ph idx="1"/>
          </p:nvPr>
        </p:nvSpPr>
        <p:spPr/>
        <p:txBody>
          <a:bodyPr/>
          <a:lstStyle/>
          <a:p>
            <a:r>
              <a:rPr lang="en-US" dirty="0" smtClean="0"/>
              <a:t>At early stages goal is directed at cure</a:t>
            </a:r>
          </a:p>
          <a:p>
            <a:r>
              <a:rPr lang="en-US" dirty="0" smtClean="0"/>
              <a:t>Treatment may include-surgery, chemotherapy radiation or a combination</a:t>
            </a:r>
          </a:p>
          <a:p>
            <a:r>
              <a:rPr lang="en-US" dirty="0" smtClean="0"/>
              <a:t>Newly diagnosed:-preoperative combination chemotherapy and radiation therapy for 4-6 weeks followed by a period of no medical intervention for 4 weeks and lastly surgical resection of the </a:t>
            </a:r>
            <a:r>
              <a:rPr lang="en-US" dirty="0" err="1" smtClean="0"/>
              <a:t>eosophagus</a:t>
            </a:r>
            <a:endParaRPr lang="en-US" dirty="0"/>
          </a:p>
        </p:txBody>
      </p:sp>
    </p:spTree>
    <p:extLst>
      <p:ext uri="{BB962C8B-B14F-4D97-AF65-F5344CB8AC3E}">
        <p14:creationId xmlns:p14="http://schemas.microsoft.com/office/powerpoint/2010/main" val="2913789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1981200" y="274638"/>
            <a:ext cx="8229600" cy="487362"/>
          </a:xfrm>
        </p:spPr>
        <p:txBody>
          <a:bodyPr/>
          <a:lstStyle/>
          <a:p>
            <a:pPr eaLnBrk="1" hangingPunct="1"/>
            <a:r>
              <a:rPr lang="en-US" sz="2400"/>
              <a:t>APPENDICITIS</a:t>
            </a:r>
          </a:p>
        </p:txBody>
      </p:sp>
      <p:sp>
        <p:nvSpPr>
          <p:cNvPr id="34819" name="Content Placeholder 2"/>
          <p:cNvSpPr>
            <a:spLocks noGrp="1"/>
          </p:cNvSpPr>
          <p:nvPr>
            <p:ph idx="1"/>
          </p:nvPr>
        </p:nvSpPr>
        <p:spPr>
          <a:xfrm>
            <a:off x="1981200" y="685800"/>
            <a:ext cx="8229600" cy="5867400"/>
          </a:xfrm>
        </p:spPr>
        <p:txBody>
          <a:bodyPr/>
          <a:lstStyle/>
          <a:p>
            <a:pPr eaLnBrk="1" hangingPunct="1">
              <a:buFont typeface="Arial" panose="020B0604020202020204" pitchFamily="34" charset="0"/>
              <a:buNone/>
            </a:pPr>
            <a:r>
              <a:rPr lang="en-US" smtClean="0"/>
              <a:t>ACUTE APPENDICITIS </a:t>
            </a:r>
          </a:p>
          <a:p>
            <a:pPr eaLnBrk="1" hangingPunct="1"/>
            <a:r>
              <a:rPr lang="en-US" smtClean="0"/>
              <a:t>the most common surgical emergency. </a:t>
            </a:r>
          </a:p>
          <a:p>
            <a:pPr eaLnBrk="1" hangingPunct="1"/>
            <a:r>
              <a:rPr lang="en-US" smtClean="0"/>
              <a:t>It affects all age groups. </a:t>
            </a:r>
          </a:p>
          <a:p>
            <a:pPr eaLnBrk="1" hangingPunct="1">
              <a:buFont typeface="Arial" panose="020B0604020202020204" pitchFamily="34" charset="0"/>
              <a:buNone/>
            </a:pPr>
            <a:r>
              <a:rPr lang="en-US" smtClean="0"/>
              <a:t>CAUSES:</a:t>
            </a:r>
          </a:p>
          <a:p>
            <a:pPr eaLnBrk="1" hangingPunct="1">
              <a:buFont typeface="Wingdings" panose="05000000000000000000" pitchFamily="2" charset="2"/>
              <a:buChar char="ü"/>
            </a:pPr>
            <a:r>
              <a:rPr lang="en-US" smtClean="0"/>
              <a:t> obstruction with a fecal material  </a:t>
            </a:r>
          </a:p>
          <a:p>
            <a:pPr eaLnBrk="1" hangingPunct="1">
              <a:buFont typeface="Wingdings" panose="05000000000000000000" pitchFamily="2" charset="2"/>
              <a:buChar char="ü"/>
            </a:pPr>
            <a:r>
              <a:rPr lang="en-US" smtClean="0"/>
              <a:t>  generalized acute inflammation. </a:t>
            </a:r>
          </a:p>
        </p:txBody>
      </p:sp>
    </p:spTree>
    <p:extLst>
      <p:ext uri="{BB962C8B-B14F-4D97-AF65-F5344CB8AC3E}">
        <p14:creationId xmlns:p14="http://schemas.microsoft.com/office/powerpoint/2010/main" val="387218329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management</a:t>
            </a:r>
            <a:endParaRPr lang="en-US" b="1" dirty="0"/>
          </a:p>
        </p:txBody>
      </p:sp>
      <p:sp>
        <p:nvSpPr>
          <p:cNvPr id="3" name="Content Placeholder 2"/>
          <p:cNvSpPr>
            <a:spLocks noGrp="1"/>
          </p:cNvSpPr>
          <p:nvPr>
            <p:ph idx="1"/>
          </p:nvPr>
        </p:nvSpPr>
        <p:spPr/>
        <p:txBody>
          <a:bodyPr>
            <a:normAutofit/>
          </a:bodyPr>
          <a:lstStyle/>
          <a:p>
            <a:r>
              <a:rPr lang="en-US" dirty="0" smtClean="0"/>
              <a:t>Preoperatively- improve patients nutritional status as the patient is prepared for surgery, chemotherapy or radiation</a:t>
            </a:r>
          </a:p>
          <a:p>
            <a:r>
              <a:rPr lang="en-US" dirty="0" smtClean="0"/>
              <a:t>High calorie and high protein diet is maintained</a:t>
            </a:r>
          </a:p>
          <a:p>
            <a:r>
              <a:rPr lang="en-US" dirty="0" smtClean="0"/>
              <a:t>Nutritional status is maintained throughout treatment</a:t>
            </a:r>
          </a:p>
          <a:p>
            <a:r>
              <a:rPr lang="en-US" dirty="0" smtClean="0"/>
              <a:t>Postoperatively put the patient in semi-fowler </a:t>
            </a:r>
            <a:r>
              <a:rPr lang="en-US" dirty="0" err="1" smtClean="0"/>
              <a:t>posistion</a:t>
            </a:r>
            <a:endParaRPr lang="en-US" dirty="0" smtClean="0"/>
          </a:p>
          <a:p>
            <a:r>
              <a:rPr lang="en-US" dirty="0" smtClean="0"/>
              <a:t>Monitor the patient for regurgitation and dyspnea</a:t>
            </a:r>
          </a:p>
          <a:p>
            <a:r>
              <a:rPr lang="en-US" dirty="0" smtClean="0"/>
              <a:t>Feed the patient through the NGT by starting with oral sips. </a:t>
            </a:r>
            <a:endParaRPr lang="en-US" dirty="0"/>
          </a:p>
        </p:txBody>
      </p:sp>
    </p:spTree>
    <p:extLst>
      <p:ext uri="{BB962C8B-B14F-4D97-AF65-F5344CB8AC3E}">
        <p14:creationId xmlns:p14="http://schemas.microsoft.com/office/powerpoint/2010/main" val="34330241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1259" y="0"/>
            <a:ext cx="9404724" cy="1400530"/>
          </a:xfrm>
        </p:spPr>
        <p:txBody>
          <a:bodyPr>
            <a:normAutofit fontScale="90000"/>
          </a:bodyPr>
          <a:lstStyle/>
          <a:p>
            <a:r>
              <a:rPr lang="en-US" sz="4900" b="1" u="sng" dirty="0" smtClean="0">
                <a:latin typeface="Cambria" pitchFamily="18" charset="0"/>
              </a:rPr>
              <a:t> </a:t>
            </a:r>
            <a:r>
              <a:rPr lang="en-US" sz="4900" b="1" u="sng" dirty="0" smtClean="0">
                <a:latin typeface="Cambria" pitchFamily="18" charset="0"/>
              </a:rPr>
              <a:t>Cancer of the oesophagus</a:t>
            </a:r>
            <a:r>
              <a:rPr lang="en-US" sz="4400" u="sng" dirty="0" smtClean="0">
                <a:solidFill>
                  <a:schemeClr val="tx1"/>
                </a:solidFill>
                <a:latin typeface="Cambria" pitchFamily="18" charset="0"/>
              </a:rPr>
              <a:t/>
            </a:r>
            <a:br>
              <a:rPr lang="en-US" sz="4400" u="sng" dirty="0" smtClean="0">
                <a:solidFill>
                  <a:schemeClr val="tx1"/>
                </a:solidFill>
                <a:latin typeface="Cambria" pitchFamily="18" charset="0"/>
              </a:rPr>
            </a:br>
            <a:endParaRPr lang="en-US" sz="4400" u="sng" dirty="0">
              <a:solidFill>
                <a:schemeClr val="tx1"/>
              </a:solidFill>
              <a:latin typeface="Cambria" pitchFamily="18" charset="0"/>
            </a:endParaRPr>
          </a:p>
        </p:txBody>
      </p:sp>
      <p:sp>
        <p:nvSpPr>
          <p:cNvPr id="3" name="Content Placeholder 2"/>
          <p:cNvSpPr>
            <a:spLocks noGrp="1"/>
          </p:cNvSpPr>
          <p:nvPr>
            <p:ph idx="1"/>
          </p:nvPr>
        </p:nvSpPr>
        <p:spPr>
          <a:xfrm>
            <a:off x="4" y="930706"/>
            <a:ext cx="12032674" cy="4195481"/>
          </a:xfrm>
        </p:spPr>
        <p:txBody>
          <a:bodyPr>
            <a:normAutofit/>
          </a:bodyPr>
          <a:lstStyle/>
          <a:p>
            <a:r>
              <a:rPr lang="en-US" sz="4400" dirty="0" smtClean="0">
                <a:solidFill>
                  <a:schemeClr val="tx1"/>
                </a:solidFill>
                <a:latin typeface="Cambria" pitchFamily="18" charset="0"/>
              </a:rPr>
              <a:t>Occurs 3 times in men than in women</a:t>
            </a:r>
          </a:p>
          <a:p>
            <a:r>
              <a:rPr lang="en-US" sz="4400" dirty="0" smtClean="0">
                <a:solidFill>
                  <a:schemeClr val="tx1"/>
                </a:solidFill>
                <a:latin typeface="Cambria" pitchFamily="18" charset="0"/>
              </a:rPr>
              <a:t>Associated with alcohol and tobacco use</a:t>
            </a:r>
          </a:p>
          <a:p>
            <a:pPr>
              <a:buNone/>
            </a:pPr>
            <a:r>
              <a:rPr lang="en-US" sz="4400" b="1" dirty="0" smtClean="0">
                <a:solidFill>
                  <a:schemeClr val="tx1"/>
                </a:solidFill>
                <a:latin typeface="Cambria" pitchFamily="18" charset="0"/>
              </a:rPr>
              <a:t>Risk factors</a:t>
            </a:r>
            <a:endParaRPr lang="en-US" sz="4400" dirty="0" smtClean="0">
              <a:solidFill>
                <a:schemeClr val="tx1"/>
              </a:solidFill>
              <a:latin typeface="Cambria" pitchFamily="18" charset="0"/>
            </a:endParaRPr>
          </a:p>
          <a:p>
            <a:r>
              <a:rPr lang="en-US" sz="4400" dirty="0" smtClean="0">
                <a:solidFill>
                  <a:schemeClr val="tx1"/>
                </a:solidFill>
                <a:latin typeface="Cambria" pitchFamily="18" charset="0"/>
              </a:rPr>
              <a:t>Ingestion of hot foods</a:t>
            </a:r>
          </a:p>
          <a:p>
            <a:r>
              <a:rPr lang="en-US" sz="4400" dirty="0" smtClean="0">
                <a:solidFill>
                  <a:schemeClr val="tx1"/>
                </a:solidFill>
                <a:latin typeface="Cambria" pitchFamily="18" charset="0"/>
              </a:rPr>
              <a:t>Poor oral hygiene</a:t>
            </a:r>
            <a:endParaRPr lang="en-US" sz="4400" dirty="0">
              <a:solidFill>
                <a:schemeClr val="tx1"/>
              </a:solidFill>
              <a:latin typeface="Cambria" pitchFamily="18" charset="0"/>
            </a:endParaRPr>
          </a:p>
        </p:txBody>
      </p:sp>
    </p:spTree>
    <p:extLst>
      <p:ext uri="{BB962C8B-B14F-4D97-AF65-F5344CB8AC3E}">
        <p14:creationId xmlns:p14="http://schemas.microsoft.com/office/powerpoint/2010/main" val="55335134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72043" y="0"/>
            <a:ext cx="9404724" cy="1400530"/>
          </a:xfrm>
        </p:spPr>
        <p:txBody>
          <a:bodyPr>
            <a:normAutofit/>
          </a:bodyPr>
          <a:lstStyle/>
          <a:p>
            <a:r>
              <a:rPr lang="en-US" sz="4800" dirty="0" smtClean="0">
                <a:latin typeface="Cambria" pitchFamily="18" charset="0"/>
              </a:rPr>
              <a:t>Ca esophagus </a:t>
            </a:r>
            <a:r>
              <a:rPr lang="en-US" sz="4800" dirty="0" err="1" smtClean="0">
                <a:latin typeface="Cambria" pitchFamily="18" charset="0"/>
              </a:rPr>
              <a:t>contd</a:t>
            </a:r>
            <a:r>
              <a:rPr lang="en-US" sz="4800" dirty="0" smtClean="0">
                <a:latin typeface="Cambria" pitchFamily="18" charset="0"/>
              </a:rPr>
              <a:t>….</a:t>
            </a:r>
            <a:r>
              <a:rPr lang="en-US" sz="3200" dirty="0" smtClean="0">
                <a:latin typeface="Cambria" pitchFamily="18" charset="0"/>
              </a:rPr>
              <a:t/>
            </a:r>
            <a:br>
              <a:rPr lang="en-US" sz="3200" dirty="0" smtClean="0">
                <a:latin typeface="Cambria" pitchFamily="18" charset="0"/>
              </a:rPr>
            </a:br>
            <a:endParaRPr lang="en-US" sz="3200" dirty="0">
              <a:latin typeface="Cambria" pitchFamily="18" charset="0"/>
            </a:endParaRPr>
          </a:p>
        </p:txBody>
      </p:sp>
      <p:sp>
        <p:nvSpPr>
          <p:cNvPr id="3" name="Content Placeholder 2"/>
          <p:cNvSpPr>
            <a:spLocks noGrp="1"/>
          </p:cNvSpPr>
          <p:nvPr>
            <p:ph idx="1"/>
          </p:nvPr>
        </p:nvSpPr>
        <p:spPr>
          <a:xfrm>
            <a:off x="0" y="930700"/>
            <a:ext cx="12192000" cy="5927300"/>
          </a:xfrm>
        </p:spPr>
        <p:txBody>
          <a:bodyPr>
            <a:noAutofit/>
          </a:bodyPr>
          <a:lstStyle/>
          <a:p>
            <a:r>
              <a:rPr lang="en-US" sz="3600" dirty="0" smtClean="0">
                <a:solidFill>
                  <a:schemeClr val="tx1"/>
                </a:solidFill>
                <a:latin typeface="Cambria" pitchFamily="18" charset="0"/>
              </a:rPr>
              <a:t>Exposure to nitrosamines</a:t>
            </a:r>
          </a:p>
          <a:p>
            <a:r>
              <a:rPr lang="en-US" sz="3600" dirty="0" smtClean="0">
                <a:solidFill>
                  <a:schemeClr val="tx1"/>
                </a:solidFill>
                <a:latin typeface="Cambria" pitchFamily="18" charset="0"/>
              </a:rPr>
              <a:t>Cigarette smoking</a:t>
            </a:r>
          </a:p>
          <a:p>
            <a:r>
              <a:rPr lang="en-US" sz="3600" dirty="0" smtClean="0">
                <a:solidFill>
                  <a:schemeClr val="tx1"/>
                </a:solidFill>
                <a:latin typeface="Cambria" pitchFamily="18" charset="0"/>
              </a:rPr>
              <a:t>Chronic alcohol consumption</a:t>
            </a:r>
          </a:p>
          <a:p>
            <a:pPr>
              <a:buNone/>
            </a:pPr>
            <a:r>
              <a:rPr lang="en-US" sz="3600" b="1" dirty="0" smtClean="0">
                <a:solidFill>
                  <a:schemeClr val="accent1"/>
                </a:solidFill>
                <a:latin typeface="Cambria" pitchFamily="18" charset="0"/>
              </a:rPr>
              <a:t>Pathophysiology</a:t>
            </a:r>
            <a:endParaRPr lang="en-US" sz="3600" dirty="0" smtClean="0">
              <a:solidFill>
                <a:schemeClr val="accent1"/>
              </a:solidFill>
              <a:latin typeface="Cambria" pitchFamily="18" charset="0"/>
            </a:endParaRPr>
          </a:p>
          <a:p>
            <a:r>
              <a:rPr lang="en-US" sz="3600" dirty="0" smtClean="0">
                <a:solidFill>
                  <a:schemeClr val="tx1"/>
                </a:solidFill>
                <a:latin typeface="Cambria" pitchFamily="18" charset="0"/>
              </a:rPr>
              <a:t>Starts as a small growth usually in the squamous layer. Tumor spreads rapidly due to lack of serosa layer. Spread is through lymphatic and the systemic circulation. Inner layer invasion causes ulceration, later the whole wall is invaded. There is hypertrophy of the affected cells</a:t>
            </a:r>
            <a:endParaRPr lang="en-US" sz="3600" dirty="0">
              <a:solidFill>
                <a:schemeClr val="tx1"/>
              </a:solidFill>
              <a:latin typeface="Cambria" pitchFamily="18" charset="0"/>
            </a:endParaRPr>
          </a:p>
        </p:txBody>
      </p:sp>
    </p:spTree>
    <p:extLst>
      <p:ext uri="{BB962C8B-B14F-4D97-AF65-F5344CB8AC3E}">
        <p14:creationId xmlns:p14="http://schemas.microsoft.com/office/powerpoint/2010/main" val="109056830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1"/>
                </a:solidFill>
                <a:latin typeface="Cambria" pitchFamily="18" charset="0"/>
              </a:rPr>
              <a:t>S/S</a:t>
            </a:r>
            <a:endParaRPr lang="en-US" dirty="0">
              <a:solidFill>
                <a:schemeClr val="accent1"/>
              </a:solidFill>
              <a:latin typeface="Cambria" pitchFamily="18" charset="0"/>
            </a:endParaRPr>
          </a:p>
        </p:txBody>
      </p:sp>
      <p:sp>
        <p:nvSpPr>
          <p:cNvPr id="3" name="Content Placeholder 2"/>
          <p:cNvSpPr>
            <a:spLocks noGrp="1"/>
          </p:cNvSpPr>
          <p:nvPr>
            <p:ph sz="half" idx="1"/>
          </p:nvPr>
        </p:nvSpPr>
        <p:spPr>
          <a:xfrm>
            <a:off x="7507706" y="938464"/>
            <a:ext cx="4684293" cy="5358006"/>
          </a:xfrm>
        </p:spPr>
        <p:txBody>
          <a:bodyPr>
            <a:normAutofit fontScale="92500"/>
          </a:bodyPr>
          <a:lstStyle/>
          <a:p>
            <a:pPr>
              <a:buNone/>
            </a:pPr>
            <a:r>
              <a:rPr lang="en-US" sz="4000" dirty="0" smtClean="0">
                <a:solidFill>
                  <a:schemeClr val="accent1"/>
                </a:solidFill>
                <a:latin typeface="Cambria" pitchFamily="18" charset="0"/>
              </a:rPr>
              <a:t>Diagnosis</a:t>
            </a:r>
          </a:p>
          <a:p>
            <a:r>
              <a:rPr lang="en-US" sz="4000" dirty="0" smtClean="0">
                <a:solidFill>
                  <a:schemeClr val="tx1"/>
                </a:solidFill>
                <a:latin typeface="Cambria" pitchFamily="18" charset="0"/>
              </a:rPr>
              <a:t>Biopsy</a:t>
            </a:r>
          </a:p>
          <a:p>
            <a:r>
              <a:rPr lang="en-US" sz="4000" dirty="0" smtClean="0">
                <a:solidFill>
                  <a:schemeClr val="tx1"/>
                </a:solidFill>
                <a:latin typeface="Cambria" pitchFamily="18" charset="0"/>
              </a:rPr>
              <a:t>CT chest</a:t>
            </a:r>
          </a:p>
          <a:p>
            <a:r>
              <a:rPr lang="en-US" sz="4000" dirty="0" smtClean="0">
                <a:solidFill>
                  <a:schemeClr val="tx1"/>
                </a:solidFill>
                <a:latin typeface="Cambria" pitchFamily="18" charset="0"/>
              </a:rPr>
              <a:t>Endoscopic ultrasound</a:t>
            </a:r>
          </a:p>
          <a:p>
            <a:pPr>
              <a:buNone/>
            </a:pPr>
            <a:r>
              <a:rPr lang="en-US" sz="4000" b="1" dirty="0" smtClean="0">
                <a:solidFill>
                  <a:schemeClr val="accent1"/>
                </a:solidFill>
                <a:latin typeface="Cambria" pitchFamily="18" charset="0"/>
              </a:rPr>
              <a:t>Management</a:t>
            </a:r>
            <a:endParaRPr lang="en-US" sz="4000" dirty="0" smtClean="0">
              <a:solidFill>
                <a:schemeClr val="accent1"/>
              </a:solidFill>
              <a:latin typeface="Cambria" pitchFamily="18" charset="0"/>
            </a:endParaRPr>
          </a:p>
          <a:p>
            <a:r>
              <a:rPr lang="en-US" sz="4000" dirty="0" smtClean="0">
                <a:solidFill>
                  <a:schemeClr val="tx1"/>
                </a:solidFill>
                <a:latin typeface="Cambria" pitchFamily="18" charset="0"/>
              </a:rPr>
              <a:t>-Surgical</a:t>
            </a:r>
          </a:p>
          <a:p>
            <a:r>
              <a:rPr lang="en-US" sz="4000" dirty="0" smtClean="0">
                <a:solidFill>
                  <a:schemeClr val="tx1"/>
                </a:solidFill>
                <a:latin typeface="Cambria" pitchFamily="18" charset="0"/>
              </a:rPr>
              <a:t>-Pain </a:t>
            </a:r>
            <a:endParaRPr lang="en-US" sz="4000" dirty="0">
              <a:solidFill>
                <a:schemeClr val="tx1"/>
              </a:solidFill>
              <a:latin typeface="Cambria" pitchFamily="18" charset="0"/>
            </a:endParaRPr>
          </a:p>
        </p:txBody>
      </p:sp>
      <p:sp>
        <p:nvSpPr>
          <p:cNvPr id="4" name="Content Placeholder 3"/>
          <p:cNvSpPr>
            <a:spLocks noGrp="1"/>
          </p:cNvSpPr>
          <p:nvPr>
            <p:ph sz="half" idx="2"/>
          </p:nvPr>
        </p:nvSpPr>
        <p:spPr>
          <a:xfrm>
            <a:off x="2" y="1251284"/>
            <a:ext cx="7315200" cy="5606716"/>
          </a:xfrm>
        </p:spPr>
        <p:txBody>
          <a:bodyPr>
            <a:normAutofit fontScale="92500"/>
          </a:bodyPr>
          <a:lstStyle/>
          <a:p>
            <a:r>
              <a:rPr lang="en-US" sz="4300" dirty="0" err="1" smtClean="0">
                <a:latin typeface="Cambria" pitchFamily="18" charset="0"/>
              </a:rPr>
              <a:t>Dysphagia</a:t>
            </a:r>
            <a:endParaRPr lang="en-US" sz="4300" dirty="0" smtClean="0">
              <a:solidFill>
                <a:schemeClr val="accent1"/>
              </a:solidFill>
              <a:latin typeface="Cambria" pitchFamily="18" charset="0"/>
            </a:endParaRPr>
          </a:p>
          <a:p>
            <a:r>
              <a:rPr lang="en-US" sz="4000" dirty="0" smtClean="0">
                <a:latin typeface="Cambria" pitchFamily="18" charset="0"/>
              </a:rPr>
              <a:t>Sensation of a mass in the throat</a:t>
            </a:r>
          </a:p>
          <a:p>
            <a:r>
              <a:rPr lang="en-US" sz="4000" dirty="0" smtClean="0">
                <a:latin typeface="Cambria" pitchFamily="18" charset="0"/>
              </a:rPr>
              <a:t>Sub </a:t>
            </a:r>
            <a:r>
              <a:rPr lang="en-US" sz="4000" dirty="0" err="1" smtClean="0">
                <a:latin typeface="Cambria" pitchFamily="18" charset="0"/>
              </a:rPr>
              <a:t>sternal</a:t>
            </a:r>
            <a:r>
              <a:rPr lang="en-US" sz="4000" dirty="0" smtClean="0">
                <a:latin typeface="Cambria" pitchFamily="18" charset="0"/>
              </a:rPr>
              <a:t> pain</a:t>
            </a:r>
          </a:p>
          <a:p>
            <a:r>
              <a:rPr lang="en-US" sz="4000" dirty="0" smtClean="0">
                <a:latin typeface="Cambria" pitchFamily="18" charset="0"/>
              </a:rPr>
              <a:t>Regurgitation of undigested food</a:t>
            </a:r>
          </a:p>
          <a:p>
            <a:r>
              <a:rPr lang="en-US" sz="4000" dirty="0" smtClean="0">
                <a:latin typeface="Cambria" pitchFamily="18" charset="0"/>
              </a:rPr>
              <a:t>Hiccups</a:t>
            </a:r>
          </a:p>
          <a:p>
            <a:r>
              <a:rPr lang="en-US" sz="4000" dirty="0" smtClean="0">
                <a:latin typeface="Cambria" pitchFamily="18" charset="0"/>
              </a:rPr>
              <a:t>Foul smell</a:t>
            </a:r>
          </a:p>
          <a:p>
            <a:r>
              <a:rPr lang="en-US" sz="4000" dirty="0" smtClean="0">
                <a:latin typeface="Cambria" pitchFamily="18" charset="0"/>
              </a:rPr>
              <a:t>Dyspnea</a:t>
            </a:r>
          </a:p>
          <a:p>
            <a:r>
              <a:rPr lang="en-US" sz="4000" dirty="0" smtClean="0">
                <a:latin typeface="Cambria" pitchFamily="18" charset="0"/>
              </a:rPr>
              <a:t>Hemorrhage</a:t>
            </a:r>
          </a:p>
          <a:p>
            <a:endParaRPr lang="en-US" dirty="0"/>
          </a:p>
        </p:txBody>
      </p:sp>
    </p:spTree>
    <p:extLst>
      <p:ext uri="{BB962C8B-B14F-4D97-AF65-F5344CB8AC3E}">
        <p14:creationId xmlns:p14="http://schemas.microsoft.com/office/powerpoint/2010/main" val="210503846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426464"/>
          </a:xfrm>
        </p:spPr>
        <p:txBody>
          <a:bodyPr>
            <a:normAutofit/>
          </a:bodyPr>
          <a:lstStyle/>
          <a:p>
            <a:r>
              <a:rPr lang="en-US" sz="4000" b="1" u="sng" dirty="0" smtClean="0">
                <a:solidFill>
                  <a:schemeClr val="accent1"/>
                </a:solidFill>
                <a:latin typeface="Cambria" pitchFamily="18" charset="0"/>
              </a:rPr>
              <a:t>Post –op care</a:t>
            </a:r>
            <a:r>
              <a:rPr lang="en-US" sz="4000" u="sng" dirty="0" smtClean="0">
                <a:solidFill>
                  <a:schemeClr val="tx1"/>
                </a:solidFill>
                <a:latin typeface="Cambria" pitchFamily="18" charset="0"/>
              </a:rPr>
              <a:t/>
            </a:r>
            <a:br>
              <a:rPr lang="en-US" sz="4000" u="sng" dirty="0" smtClean="0">
                <a:solidFill>
                  <a:schemeClr val="tx1"/>
                </a:solidFill>
                <a:latin typeface="Cambria" pitchFamily="18" charset="0"/>
              </a:rPr>
            </a:br>
            <a:endParaRPr lang="en-US" sz="4000" u="sng" dirty="0">
              <a:solidFill>
                <a:schemeClr val="tx1"/>
              </a:solidFill>
              <a:latin typeface="Cambria" pitchFamily="18" charset="0"/>
            </a:endParaRPr>
          </a:p>
        </p:txBody>
      </p:sp>
      <p:sp>
        <p:nvSpPr>
          <p:cNvPr id="3" name="Content Placeholder 2"/>
          <p:cNvSpPr>
            <a:spLocks noGrp="1"/>
          </p:cNvSpPr>
          <p:nvPr>
            <p:ph sz="half" idx="1"/>
          </p:nvPr>
        </p:nvSpPr>
        <p:spPr>
          <a:xfrm>
            <a:off x="0" y="890338"/>
            <a:ext cx="6833938" cy="5967663"/>
          </a:xfrm>
        </p:spPr>
        <p:txBody>
          <a:bodyPr>
            <a:normAutofit lnSpcReduction="10000"/>
          </a:bodyPr>
          <a:lstStyle/>
          <a:p>
            <a:r>
              <a:rPr lang="en-US" sz="3600" dirty="0" smtClean="0">
                <a:solidFill>
                  <a:schemeClr val="tx1"/>
                </a:solidFill>
                <a:latin typeface="Cambria" pitchFamily="18" charset="0"/>
              </a:rPr>
              <a:t>Observations</a:t>
            </a:r>
          </a:p>
          <a:p>
            <a:r>
              <a:rPr lang="en-US" sz="3600" dirty="0" smtClean="0">
                <a:solidFill>
                  <a:schemeClr val="tx1"/>
                </a:solidFill>
                <a:latin typeface="Cambria" pitchFamily="18" charset="0"/>
              </a:rPr>
              <a:t>NBM</a:t>
            </a:r>
          </a:p>
          <a:p>
            <a:r>
              <a:rPr lang="en-US" sz="3600" dirty="0" smtClean="0">
                <a:solidFill>
                  <a:schemeClr val="tx1"/>
                </a:solidFill>
                <a:latin typeface="Cambria" pitchFamily="18" charset="0"/>
              </a:rPr>
              <a:t>Intercostal drain management</a:t>
            </a:r>
          </a:p>
          <a:p>
            <a:r>
              <a:rPr lang="en-US" sz="3600" dirty="0" smtClean="0">
                <a:solidFill>
                  <a:schemeClr val="tx1"/>
                </a:solidFill>
                <a:latin typeface="Cambria" pitchFamily="18" charset="0"/>
              </a:rPr>
              <a:t>Pain control</a:t>
            </a:r>
          </a:p>
          <a:p>
            <a:r>
              <a:rPr lang="en-US" sz="3600" dirty="0" smtClean="0">
                <a:solidFill>
                  <a:schemeClr val="tx1"/>
                </a:solidFill>
                <a:latin typeface="Cambria" pitchFamily="18" charset="0"/>
              </a:rPr>
              <a:t>Antibiotics</a:t>
            </a:r>
          </a:p>
          <a:p>
            <a:r>
              <a:rPr lang="en-US" sz="3600" dirty="0" smtClean="0">
                <a:solidFill>
                  <a:schemeClr val="tx1"/>
                </a:solidFill>
                <a:latin typeface="Cambria" pitchFamily="18" charset="0"/>
              </a:rPr>
              <a:t>IV fluids</a:t>
            </a:r>
          </a:p>
          <a:p>
            <a:r>
              <a:rPr lang="en-US" sz="3600" dirty="0" smtClean="0">
                <a:solidFill>
                  <a:schemeClr val="tx1"/>
                </a:solidFill>
                <a:latin typeface="Cambria" pitchFamily="18" charset="0"/>
              </a:rPr>
              <a:t>Removal of stitches on the 10thday</a:t>
            </a:r>
          </a:p>
          <a:p>
            <a:r>
              <a:rPr lang="en-US" sz="3600" dirty="0" smtClean="0">
                <a:solidFill>
                  <a:schemeClr val="tx1"/>
                </a:solidFill>
                <a:latin typeface="Cambria" pitchFamily="18" charset="0"/>
              </a:rPr>
              <a:t>Other nursing care per the patients needs</a:t>
            </a:r>
          </a:p>
          <a:p>
            <a:endParaRPr lang="en-US" sz="3600" dirty="0">
              <a:solidFill>
                <a:schemeClr val="tx1"/>
              </a:solidFill>
              <a:latin typeface="Cambria" pitchFamily="18" charset="0"/>
            </a:endParaRPr>
          </a:p>
        </p:txBody>
      </p:sp>
      <p:sp>
        <p:nvSpPr>
          <p:cNvPr id="4" name="Content Placeholder 3"/>
          <p:cNvSpPr>
            <a:spLocks noGrp="1"/>
          </p:cNvSpPr>
          <p:nvPr>
            <p:ph sz="half" idx="2"/>
          </p:nvPr>
        </p:nvSpPr>
        <p:spPr>
          <a:xfrm>
            <a:off x="7676149" y="288759"/>
            <a:ext cx="4515852" cy="6007711"/>
          </a:xfrm>
        </p:spPr>
        <p:txBody>
          <a:bodyPr>
            <a:noAutofit/>
          </a:bodyPr>
          <a:lstStyle/>
          <a:p>
            <a:pPr>
              <a:buNone/>
            </a:pPr>
            <a:r>
              <a:rPr lang="en-US" sz="4000" dirty="0" smtClean="0">
                <a:solidFill>
                  <a:schemeClr val="accent1"/>
                </a:solidFill>
                <a:latin typeface="Cambria" pitchFamily="18" charset="0"/>
              </a:rPr>
              <a:t>Complications</a:t>
            </a:r>
          </a:p>
          <a:p>
            <a:r>
              <a:rPr lang="en-US" sz="4000" dirty="0" smtClean="0">
                <a:latin typeface="Cambria" pitchFamily="18" charset="0"/>
              </a:rPr>
              <a:t>Aspiration pneumonia</a:t>
            </a:r>
          </a:p>
          <a:p>
            <a:r>
              <a:rPr lang="en-US" sz="4000" dirty="0" smtClean="0">
                <a:latin typeface="Cambria" pitchFamily="18" charset="0"/>
              </a:rPr>
              <a:t>Esophageal obstructions</a:t>
            </a:r>
          </a:p>
          <a:p>
            <a:r>
              <a:rPr lang="en-US" sz="4000" dirty="0" err="1" smtClean="0">
                <a:latin typeface="Cambria" pitchFamily="18" charset="0"/>
              </a:rPr>
              <a:t>Tracheo</a:t>
            </a:r>
            <a:r>
              <a:rPr lang="en-US" sz="4000" dirty="0" smtClean="0">
                <a:latin typeface="Cambria" pitchFamily="18" charset="0"/>
              </a:rPr>
              <a:t>-esophageal fistulas</a:t>
            </a:r>
          </a:p>
          <a:p>
            <a:endParaRPr lang="en-US" sz="4000" dirty="0"/>
          </a:p>
        </p:txBody>
      </p:sp>
    </p:spTree>
    <p:extLst>
      <p:ext uri="{BB962C8B-B14F-4D97-AF65-F5344CB8AC3E}">
        <p14:creationId xmlns:p14="http://schemas.microsoft.com/office/powerpoint/2010/main" val="352675273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rPr>
              <a:t>Cancer of the stomach</a:t>
            </a:r>
            <a:endParaRPr lang="en-US" b="1" u="sng" dirty="0">
              <a:solidFill>
                <a:srgbClr val="C00000"/>
              </a:solidFill>
            </a:endParaRPr>
          </a:p>
        </p:txBody>
      </p:sp>
      <p:sp>
        <p:nvSpPr>
          <p:cNvPr id="3" name="Content Placeholder 2"/>
          <p:cNvSpPr>
            <a:spLocks noGrp="1"/>
          </p:cNvSpPr>
          <p:nvPr>
            <p:ph idx="1"/>
          </p:nvPr>
        </p:nvSpPr>
        <p:spPr>
          <a:xfrm>
            <a:off x="1981200" y="1371600"/>
            <a:ext cx="8229600" cy="5181600"/>
          </a:xfrm>
        </p:spPr>
        <p:txBody>
          <a:bodyPr>
            <a:normAutofit lnSpcReduction="10000"/>
          </a:bodyPr>
          <a:lstStyle/>
          <a:p>
            <a:r>
              <a:rPr lang="en-US" dirty="0" smtClean="0"/>
              <a:t>It is the cancer of the stomach wall</a:t>
            </a:r>
          </a:p>
          <a:p>
            <a:r>
              <a:rPr lang="en-US" dirty="0" smtClean="0"/>
              <a:t>It is always </a:t>
            </a:r>
            <a:r>
              <a:rPr lang="en-US" b="1" dirty="0" smtClean="0">
                <a:solidFill>
                  <a:srgbClr val="00B050"/>
                </a:solidFill>
              </a:rPr>
              <a:t>adenocarcinoma</a:t>
            </a:r>
          </a:p>
          <a:p>
            <a:r>
              <a:rPr lang="en-US" dirty="0" smtClean="0"/>
              <a:t>40% develop in the lower part, 40% in the middle part, 15% in the upper part</a:t>
            </a:r>
          </a:p>
          <a:p>
            <a:r>
              <a:rPr lang="en-US" dirty="0" smtClean="0"/>
              <a:t>The </a:t>
            </a:r>
            <a:r>
              <a:rPr lang="en-US" dirty="0" err="1" smtClean="0"/>
              <a:t>tumour</a:t>
            </a:r>
            <a:r>
              <a:rPr lang="en-US" dirty="0" smtClean="0"/>
              <a:t> infiltrates the surrounding mucosa, penetrating the wall of the stomach and adjacent organs and structures</a:t>
            </a:r>
          </a:p>
          <a:p>
            <a:r>
              <a:rPr lang="en-US" dirty="0" smtClean="0"/>
              <a:t>The liver, esophagus, </a:t>
            </a:r>
            <a:r>
              <a:rPr lang="en-US" dirty="0" err="1" smtClean="0"/>
              <a:t>pancrease</a:t>
            </a:r>
            <a:r>
              <a:rPr lang="en-US" dirty="0" smtClean="0"/>
              <a:t>, and duodenum and adjacent structures are affected  by the time diagnosis is made</a:t>
            </a:r>
            <a:endParaRPr lang="en-US" dirty="0"/>
          </a:p>
        </p:txBody>
      </p:sp>
    </p:spTree>
    <p:extLst>
      <p:ext uri="{BB962C8B-B14F-4D97-AF65-F5344CB8AC3E}">
        <p14:creationId xmlns:p14="http://schemas.microsoft.com/office/powerpoint/2010/main" val="28490937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C00000"/>
                </a:solidFill>
              </a:rPr>
              <a:t>Clinical manifestations</a:t>
            </a:r>
            <a:endParaRPr lang="en-US" b="1" u="sng" dirty="0">
              <a:solidFill>
                <a:srgbClr val="C00000"/>
              </a:solidFill>
            </a:endParaRPr>
          </a:p>
        </p:txBody>
      </p:sp>
      <p:sp>
        <p:nvSpPr>
          <p:cNvPr id="3" name="Content Placeholder 2"/>
          <p:cNvSpPr>
            <a:spLocks noGrp="1"/>
          </p:cNvSpPr>
          <p:nvPr>
            <p:ph idx="1"/>
          </p:nvPr>
        </p:nvSpPr>
        <p:spPr/>
        <p:txBody>
          <a:bodyPr>
            <a:normAutofit lnSpcReduction="10000"/>
          </a:bodyPr>
          <a:lstStyle/>
          <a:p>
            <a:pPr marL="0" indent="0">
              <a:buNone/>
            </a:pPr>
            <a:endParaRPr lang="en-US" dirty="0" smtClean="0"/>
          </a:p>
          <a:p>
            <a:r>
              <a:rPr lang="en-US" dirty="0" smtClean="0"/>
              <a:t>Dyspepsia</a:t>
            </a:r>
          </a:p>
          <a:p>
            <a:r>
              <a:rPr lang="en-US" dirty="0" smtClean="0"/>
              <a:t>Early satiety</a:t>
            </a:r>
          </a:p>
          <a:p>
            <a:r>
              <a:rPr lang="en-US" dirty="0" smtClean="0"/>
              <a:t>Weight loss</a:t>
            </a:r>
          </a:p>
          <a:p>
            <a:r>
              <a:rPr lang="en-US" dirty="0" smtClean="0"/>
              <a:t>Abdominal pain</a:t>
            </a:r>
          </a:p>
          <a:p>
            <a:r>
              <a:rPr lang="en-US" dirty="0" smtClean="0"/>
              <a:t>Anorexia</a:t>
            </a:r>
          </a:p>
          <a:p>
            <a:r>
              <a:rPr lang="en-US" dirty="0" smtClean="0"/>
              <a:t>Bloating after meals</a:t>
            </a:r>
          </a:p>
          <a:p>
            <a:r>
              <a:rPr lang="en-US" dirty="0" smtClean="0"/>
              <a:t>Nausea and vomiting</a:t>
            </a:r>
            <a:endParaRPr lang="en-US" dirty="0"/>
          </a:p>
        </p:txBody>
      </p:sp>
    </p:spTree>
    <p:extLst>
      <p:ext uri="{BB962C8B-B14F-4D97-AF65-F5344CB8AC3E}">
        <p14:creationId xmlns:p14="http://schemas.microsoft.com/office/powerpoint/2010/main" val="33546324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solidFill>
                  <a:srgbClr val="0070C0"/>
                </a:solidFill>
              </a:rPr>
              <a:t>Assessment and diagnostic</a:t>
            </a:r>
            <a:endParaRPr lang="en-US" b="1" u="sng" dirty="0">
              <a:solidFill>
                <a:srgbClr val="0070C0"/>
              </a:solidFill>
            </a:endParaRPr>
          </a:p>
        </p:txBody>
      </p:sp>
      <p:sp>
        <p:nvSpPr>
          <p:cNvPr id="3" name="Content Placeholder 2"/>
          <p:cNvSpPr>
            <a:spLocks noGrp="1"/>
          </p:cNvSpPr>
          <p:nvPr>
            <p:ph idx="1"/>
          </p:nvPr>
        </p:nvSpPr>
        <p:spPr/>
        <p:txBody>
          <a:bodyPr/>
          <a:lstStyle/>
          <a:p>
            <a:r>
              <a:rPr lang="en-US" dirty="0" smtClean="0"/>
              <a:t>Palpable mass</a:t>
            </a:r>
          </a:p>
          <a:p>
            <a:r>
              <a:rPr lang="en-US" dirty="0" smtClean="0"/>
              <a:t>CT scan</a:t>
            </a:r>
          </a:p>
          <a:p>
            <a:r>
              <a:rPr lang="en-US" dirty="0" smtClean="0"/>
              <a:t>Upper GI endoscopy</a:t>
            </a:r>
          </a:p>
          <a:p>
            <a:endParaRPr lang="en-US" dirty="0"/>
          </a:p>
        </p:txBody>
      </p:sp>
    </p:spTree>
    <p:extLst>
      <p:ext uri="{BB962C8B-B14F-4D97-AF65-F5344CB8AC3E}">
        <p14:creationId xmlns:p14="http://schemas.microsoft.com/office/powerpoint/2010/main" val="27883436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Medical management</a:t>
            </a:r>
            <a:endParaRPr lang="en-US" b="1" dirty="0"/>
          </a:p>
        </p:txBody>
      </p:sp>
      <p:sp>
        <p:nvSpPr>
          <p:cNvPr id="3" name="Content Placeholder 2"/>
          <p:cNvSpPr>
            <a:spLocks noGrp="1"/>
          </p:cNvSpPr>
          <p:nvPr>
            <p:ph idx="1"/>
          </p:nvPr>
        </p:nvSpPr>
        <p:spPr/>
        <p:txBody>
          <a:bodyPr/>
          <a:lstStyle/>
          <a:p>
            <a:r>
              <a:rPr lang="en-US" dirty="0" smtClean="0"/>
              <a:t>Open surgical resection to remove the affected tissue</a:t>
            </a:r>
          </a:p>
          <a:p>
            <a:r>
              <a:rPr lang="en-US" dirty="0" smtClean="0"/>
              <a:t>If surgery is not possible chemotherapy is initiated</a:t>
            </a:r>
          </a:p>
          <a:p>
            <a:r>
              <a:rPr lang="en-US" dirty="0" smtClean="0"/>
              <a:t>Radiotherapy is used for palliation  in patient with obstruction, GI bleeding secondary </a:t>
            </a:r>
            <a:r>
              <a:rPr lang="en-US" dirty="0" err="1" smtClean="0"/>
              <a:t>tumour</a:t>
            </a:r>
            <a:r>
              <a:rPr lang="en-US" dirty="0" smtClean="0"/>
              <a:t> and significant pain</a:t>
            </a:r>
            <a:endParaRPr lang="en-US" dirty="0"/>
          </a:p>
        </p:txBody>
      </p:sp>
    </p:spTree>
    <p:extLst>
      <p:ext uri="{BB962C8B-B14F-4D97-AF65-F5344CB8AC3E}">
        <p14:creationId xmlns:p14="http://schemas.microsoft.com/office/powerpoint/2010/main" val="299673397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Nursing interventions</a:t>
            </a:r>
            <a:endParaRPr lang="en-US" b="1" dirty="0"/>
          </a:p>
        </p:txBody>
      </p:sp>
      <p:sp>
        <p:nvSpPr>
          <p:cNvPr id="3" name="Content Placeholder 2"/>
          <p:cNvSpPr>
            <a:spLocks noGrp="1"/>
          </p:cNvSpPr>
          <p:nvPr>
            <p:ph idx="1"/>
          </p:nvPr>
        </p:nvSpPr>
        <p:spPr>
          <a:xfrm>
            <a:off x="1981200" y="1600200"/>
            <a:ext cx="8229600" cy="4953000"/>
          </a:xfrm>
        </p:spPr>
        <p:txBody>
          <a:bodyPr>
            <a:normAutofit fontScale="92500" lnSpcReduction="20000"/>
          </a:bodyPr>
          <a:lstStyle/>
          <a:p>
            <a:r>
              <a:rPr lang="en-US" b="1" dirty="0" smtClean="0"/>
              <a:t>Reducing anxiety -</a:t>
            </a:r>
            <a:r>
              <a:rPr lang="en-US" dirty="0" smtClean="0"/>
              <a:t>a</a:t>
            </a:r>
            <a:r>
              <a:rPr lang="en-US" b="1" dirty="0" smtClean="0"/>
              <a:t> </a:t>
            </a:r>
            <a:r>
              <a:rPr lang="en-US" dirty="0" smtClean="0"/>
              <a:t>relaxed, non threatening atmosphere is provided to the patient can express the concerns and the fears possibly anger about diagnosis and prognosis</a:t>
            </a:r>
          </a:p>
          <a:p>
            <a:r>
              <a:rPr lang="en-US" b="1" dirty="0" smtClean="0"/>
              <a:t>Promoting optimal </a:t>
            </a:r>
            <a:r>
              <a:rPr lang="en-US" dirty="0" smtClean="0"/>
              <a:t>nutrition-the nurse encourages the patient to eat small, frequent portions of non irritating food to decrease gastric irritations. Foods high in calories, protein and rich in vitamins</a:t>
            </a:r>
          </a:p>
          <a:p>
            <a:r>
              <a:rPr lang="en-US" dirty="0" smtClean="0"/>
              <a:t>If total </a:t>
            </a:r>
            <a:r>
              <a:rPr lang="en-US" dirty="0" err="1" smtClean="0"/>
              <a:t>gastotectomy</a:t>
            </a:r>
            <a:r>
              <a:rPr lang="en-US" dirty="0" smtClean="0"/>
              <a:t> is done </a:t>
            </a:r>
            <a:r>
              <a:rPr lang="en-US" dirty="0" err="1" smtClean="0"/>
              <a:t>Vit</a:t>
            </a:r>
            <a:r>
              <a:rPr lang="en-US" dirty="0" smtClean="0"/>
              <a:t> B12 is </a:t>
            </a:r>
            <a:r>
              <a:rPr lang="en-US" dirty="0" err="1" smtClean="0"/>
              <a:t>injecetd</a:t>
            </a:r>
            <a:r>
              <a:rPr lang="en-US" dirty="0" smtClean="0"/>
              <a:t> for life.</a:t>
            </a:r>
          </a:p>
          <a:p>
            <a:r>
              <a:rPr lang="en-US" dirty="0" smtClean="0"/>
              <a:t>Assess signs for dehydration and correct it</a:t>
            </a:r>
          </a:p>
          <a:p>
            <a:endParaRPr lang="en-US" dirty="0"/>
          </a:p>
        </p:txBody>
      </p:sp>
    </p:spTree>
    <p:extLst>
      <p:ext uri="{BB962C8B-B14F-4D97-AF65-F5344CB8AC3E}">
        <p14:creationId xmlns:p14="http://schemas.microsoft.com/office/powerpoint/2010/main" val="1214993746"/>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328</TotalTime>
  <Words>8284</Words>
  <Application>Microsoft Office PowerPoint</Application>
  <PresentationFormat>Widescreen</PresentationFormat>
  <Paragraphs>1267</Paragraphs>
  <Slides>225</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225</vt:i4>
      </vt:variant>
    </vt:vector>
  </HeadingPairs>
  <TitlesOfParts>
    <vt:vector size="239" baseType="lpstr">
      <vt:lpstr>宋体</vt:lpstr>
      <vt:lpstr>Arial</vt:lpstr>
      <vt:lpstr>Arial Black</vt:lpstr>
      <vt:lpstr>Calibri</vt:lpstr>
      <vt:lpstr>Cambria</vt:lpstr>
      <vt:lpstr>Comic Sans MS</vt:lpstr>
      <vt:lpstr>Consolas</vt:lpstr>
      <vt:lpstr>Corbel</vt:lpstr>
      <vt:lpstr>Symbol</vt:lpstr>
      <vt:lpstr>Tahoma</vt:lpstr>
      <vt:lpstr>Times New Roman</vt:lpstr>
      <vt:lpstr>Wingdings</vt:lpstr>
      <vt:lpstr>Wingdings 2</vt:lpstr>
      <vt:lpstr>2_Office Theme</vt:lpstr>
      <vt:lpstr> GIT</vt:lpstr>
      <vt:lpstr>ANATOMY OF THE  GIT</vt:lpstr>
      <vt:lpstr>ACUTE ABDOMEN</vt:lpstr>
      <vt:lpstr>CAUSES OF ACUTE ABDOMEN</vt:lpstr>
      <vt:lpstr>CLINICAL MANIFESTATIONS</vt:lpstr>
      <vt:lpstr>CLINICAL INVESTIGATIONS/DIAGNOSIS</vt:lpstr>
      <vt:lpstr>MANAGEMENT </vt:lpstr>
      <vt:lpstr>Appendicitis</vt:lpstr>
      <vt:lpstr>APPENDICITIS</vt:lpstr>
      <vt:lpstr>Pathophysiology</vt:lpstr>
      <vt:lpstr>PowerPoint Presentation</vt:lpstr>
      <vt:lpstr>CLINICAL FEATURES</vt:lpstr>
      <vt:lpstr>PowerPoint Presentation</vt:lpstr>
      <vt:lpstr>MANAGEMENT</vt:lpstr>
      <vt:lpstr>COMPLICATIONS</vt:lpstr>
      <vt:lpstr>PERITONITIS</vt:lpstr>
      <vt:lpstr>Pathophysiology</vt:lpstr>
      <vt:lpstr>PowerPoint Presentation</vt:lpstr>
      <vt:lpstr>CLINICAL FEATURES</vt:lpstr>
      <vt:lpstr>MANAGEMENT</vt:lpstr>
      <vt:lpstr>Surgical Management</vt:lpstr>
      <vt:lpstr>PowerPoint Presentation</vt:lpstr>
      <vt:lpstr>Intestinal obstruction</vt:lpstr>
      <vt:lpstr>Small and Large Intestines</vt:lpstr>
      <vt:lpstr>Bowel Obstruction</vt:lpstr>
      <vt:lpstr>Bowel Obstruction</vt:lpstr>
      <vt:lpstr>Causative Factors</vt:lpstr>
      <vt:lpstr>Mechanical Causes</vt:lpstr>
      <vt:lpstr>Functional Causes</vt:lpstr>
      <vt:lpstr>INTESTINAL OBSTRUCTION</vt:lpstr>
      <vt:lpstr>Classification</vt:lpstr>
      <vt:lpstr>Small bowel obstruction</vt:lpstr>
      <vt:lpstr>PowerPoint Presentation</vt:lpstr>
      <vt:lpstr> CLINICAL FEATURES  </vt:lpstr>
      <vt:lpstr> MANAGEMENT  </vt:lpstr>
      <vt:lpstr>PEPTIC ULCER DISEASE</vt:lpstr>
      <vt:lpstr>STRUCTURE OF THE  STOMACH AND DUODENUM </vt:lpstr>
      <vt:lpstr>SITES OF ULCERS FORMATION</vt:lpstr>
      <vt:lpstr>CAUSES OF PUD</vt:lpstr>
      <vt:lpstr>PowerPoint Presentation</vt:lpstr>
      <vt:lpstr>PATHOGENESIS</vt:lpstr>
      <vt:lpstr>PowerPoint Presentation</vt:lpstr>
      <vt:lpstr>GENERAL SIGNS AND SYMPTOMS</vt:lpstr>
      <vt:lpstr>PowerPoint Presentation</vt:lpstr>
      <vt:lpstr>DIAGNOSIS</vt:lpstr>
      <vt:lpstr>DUODENAL ULCERS</vt:lpstr>
      <vt:lpstr>PowerPoint Presentation</vt:lpstr>
      <vt:lpstr>GASTRIC ULCERS</vt:lpstr>
      <vt:lpstr>PowerPoint Presentation</vt:lpstr>
      <vt:lpstr>OTHER TYPES OF ULCERS</vt:lpstr>
      <vt:lpstr>MANAGEMENT</vt:lpstr>
      <vt:lpstr>PowerPoint Presentation</vt:lpstr>
      <vt:lpstr>TREATMENT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COMPLICATIONS OF PUD</vt:lpstr>
      <vt:lpstr>Gastroesophageal Reflux Disease (GERD)</vt:lpstr>
      <vt:lpstr>Gastroesophageal Reflux Disease (GERD)</vt:lpstr>
      <vt:lpstr>PowerPoint Presentation</vt:lpstr>
      <vt:lpstr>PowerPoint Presentation</vt:lpstr>
      <vt:lpstr>PowerPoint Presentation</vt:lpstr>
      <vt:lpstr>Obstruction by hernias</vt:lpstr>
      <vt:lpstr>PowerPoint Presentation</vt:lpstr>
      <vt:lpstr>PowerPoint Presentation</vt:lpstr>
      <vt:lpstr>PowerPoint Presentation</vt:lpstr>
      <vt:lpstr>Terms in hernia</vt:lpstr>
      <vt:lpstr>PowerPoint Presentation</vt:lpstr>
      <vt:lpstr>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cancer of the esophagus</vt:lpstr>
      <vt:lpstr>Clinical features</vt:lpstr>
      <vt:lpstr>Assessment and diagnostic findings</vt:lpstr>
      <vt:lpstr>Medical management</vt:lpstr>
      <vt:lpstr>Nursing management</vt:lpstr>
      <vt:lpstr> Cancer of the oesophagus </vt:lpstr>
      <vt:lpstr>Ca esophagus contd…. </vt:lpstr>
      <vt:lpstr>S/S</vt:lpstr>
      <vt:lpstr>Post –op care </vt:lpstr>
      <vt:lpstr>Cancer of the stomach</vt:lpstr>
      <vt:lpstr>Clinical manifestations</vt:lpstr>
      <vt:lpstr>Assessment and diagnostic</vt:lpstr>
      <vt:lpstr>Medical management</vt:lpstr>
      <vt:lpstr>Nursing interventions</vt:lpstr>
      <vt:lpstr>PowerPoint Presentation</vt:lpstr>
      <vt:lpstr>Amebiasis</vt:lpstr>
      <vt:lpstr>Causes</vt:lpstr>
      <vt:lpstr>Pathophysiology</vt:lpstr>
      <vt:lpstr>Symptoms of Amebiasis</vt:lpstr>
      <vt:lpstr>Assessment and diagnosis</vt:lpstr>
      <vt:lpstr>Management</vt:lpstr>
      <vt:lpstr>PowerPoint Presentation</vt:lpstr>
      <vt:lpstr>Liver cirrhosis</vt:lpstr>
      <vt:lpstr> LIVER CIRRHOSIS</vt:lpstr>
      <vt:lpstr>Causes of Cirrhosis of the Liver</vt:lpstr>
      <vt:lpstr>stages</vt:lpstr>
      <vt:lpstr>Stage 2</vt:lpstr>
      <vt:lpstr>Stage 3</vt:lpstr>
      <vt:lpstr>Stage 4 (End Stage Liver Disease) </vt:lpstr>
      <vt:lpstr>Types of Cirrhosis(Also etiologic factors) </vt:lpstr>
      <vt:lpstr>Pathology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Ascites</vt:lpstr>
      <vt:lpstr>S/S</vt:lpstr>
      <vt:lpstr>Diagnosis</vt:lpstr>
      <vt:lpstr>PowerPoint Presentation</vt:lpstr>
      <vt:lpstr>PowerPoint Presentation</vt:lpstr>
      <vt:lpstr>Management</vt:lpstr>
      <vt:lpstr>JAUNDICE </vt:lpstr>
      <vt:lpstr>Classification of jaundice</vt:lpstr>
      <vt:lpstr>According to cause</vt:lpstr>
      <vt:lpstr>Conjugation of bilirubin </vt:lpstr>
      <vt:lpstr>Causes </vt:lpstr>
      <vt:lpstr>PowerPoint Presentation</vt:lpstr>
      <vt:lpstr>PowerPoint Presentation</vt:lpstr>
      <vt:lpstr>PowerPoint Presentation</vt:lpstr>
      <vt:lpstr>Clinical manifestations </vt:lpstr>
      <vt:lpstr> HEPATITIS </vt:lpstr>
      <vt:lpstr>PowerPoint Presentation</vt:lpstr>
      <vt:lpstr> HEPATITIS A </vt:lpstr>
      <vt:lpstr>PowerPoint Presentation</vt:lpstr>
      <vt:lpstr>PowerPoint Presentation</vt:lpstr>
      <vt:lpstr>HEPATITIS B </vt:lpstr>
      <vt:lpstr>Clinical manifestations </vt:lpstr>
      <vt:lpstr>Management</vt:lpstr>
      <vt:lpstr>PowerPoint Presentation</vt:lpstr>
      <vt:lpstr> Prevention</vt:lpstr>
      <vt:lpstr>HEPATITIS C &amp; D </vt:lpstr>
      <vt:lpstr>Hepatitis C</vt:lpstr>
      <vt:lpstr> PORTAL HYPERTENSION </vt:lpstr>
      <vt:lpstr>PowerPoint Presentation</vt:lpstr>
      <vt:lpstr>PowerPoint Presentation</vt:lpstr>
      <vt:lpstr>Pathophysiology</vt:lpstr>
      <vt:lpstr>Symptoms</vt:lpstr>
      <vt:lpstr>Investigations </vt:lpstr>
      <vt:lpstr>Management </vt:lpstr>
      <vt:lpstr> CA  LIVER </vt:lpstr>
      <vt:lpstr>Clinical features </vt:lpstr>
      <vt:lpstr>Management Surgical </vt:lpstr>
      <vt:lpstr>Pancreatitis</vt:lpstr>
      <vt:lpstr>1.  PANCREATITIS  Acute Chronic </vt:lpstr>
      <vt:lpstr>Signs and symptoms </vt:lpstr>
      <vt:lpstr>PowerPoint Presentation</vt:lpstr>
      <vt:lpstr>COMPLICATIONS </vt:lpstr>
      <vt:lpstr>Management</vt:lpstr>
      <vt:lpstr>Chronic pancreatitis </vt:lpstr>
      <vt:lpstr>Symptoms</vt:lpstr>
      <vt:lpstr>COMPLICATIONS</vt:lpstr>
      <vt:lpstr>Management</vt:lpstr>
      <vt:lpstr>HEMMORHOIDS</vt:lpstr>
      <vt:lpstr>PowerPoint Presentation</vt:lpstr>
      <vt:lpstr>Patients in lithotomy position with hemorrhoids</vt:lpstr>
      <vt:lpstr>PowerPoint Presentation</vt:lpstr>
      <vt:lpstr>PowerPoint Presentation</vt:lpstr>
      <vt:lpstr>Complications of hemmoroids</vt:lpstr>
      <vt:lpstr>Diarrhea (Gastroenteritis)</vt:lpstr>
      <vt:lpstr>PowerPoint Presentation</vt:lpstr>
      <vt:lpstr>PowerPoint Presentation</vt:lpstr>
      <vt:lpstr>Acute Diarrhea</vt:lpstr>
      <vt:lpstr>PowerPoint Presentation</vt:lpstr>
      <vt:lpstr>PowerPoint Presentation</vt:lpstr>
      <vt:lpstr>Clinical manifestations</vt:lpstr>
      <vt:lpstr>Diagnosis</vt:lpstr>
      <vt:lpstr>PowerPoint Presentation</vt:lpstr>
      <vt:lpstr>PowerPoint Presentation</vt:lpstr>
      <vt:lpstr>CROHN’S DISEASE</vt:lpstr>
      <vt:lpstr>Pathophysiology</vt:lpstr>
      <vt:lpstr>Causes</vt:lpstr>
      <vt:lpstr>Management</vt:lpstr>
      <vt:lpstr>Ulcerative colitis</vt:lpstr>
      <vt:lpstr>Pathophysiology</vt:lpstr>
      <vt:lpstr>PowerPoint Presentation</vt:lpstr>
      <vt:lpstr>PowerPoint Presentation</vt:lpstr>
      <vt:lpstr>Clinical manifestations</vt:lpstr>
      <vt:lpstr>Assessment and diagnostic functions</vt:lpstr>
      <vt:lpstr>Management</vt:lpstr>
      <vt:lpstr>Pharmacology therapy</vt:lpstr>
      <vt:lpstr>Surgical management</vt:lpstr>
      <vt:lpstr>Nursing interventions </vt:lpstr>
      <vt:lpstr>PowerPoint Presentation</vt:lpstr>
      <vt:lpstr>Summary of Differences</vt:lpstr>
      <vt:lpstr> CHOLECYSTITIS  </vt:lpstr>
      <vt:lpstr>The Gallbladder</vt:lpstr>
      <vt:lpstr>PowerPoint Presentation</vt:lpstr>
      <vt:lpstr>PowerPoint Presentation</vt:lpstr>
      <vt:lpstr>PowerPoint Presentation</vt:lpstr>
      <vt:lpstr>PowerPoint Presentation</vt:lpstr>
      <vt:lpstr>Pathophysiology </vt:lpstr>
      <vt:lpstr>Clinical features</vt:lpstr>
      <vt:lpstr>PowerPoint Presentation</vt:lpstr>
      <vt:lpstr>Diagnostic </vt:lpstr>
      <vt:lpstr>PowerPoint Presentation</vt:lpstr>
      <vt:lpstr>…continue</vt:lpstr>
      <vt:lpstr>management</vt:lpstr>
      <vt:lpstr>Complications</vt:lpstr>
      <vt:lpstr>Other possible complication</vt:lpstr>
      <vt:lpstr>Management </vt:lpstr>
      <vt:lpstr>CHOLELITHIASIS </vt:lpstr>
      <vt:lpstr>Clinical manifestations </vt:lpstr>
      <vt:lpstr>Diagnosis </vt:lpstr>
      <vt:lpstr>B) cholelithiasis dx </vt:lpstr>
      <vt:lpstr>Management </vt:lpstr>
      <vt:lpstr>Pre-op care </vt:lpstr>
      <vt:lpstr>Post-op care </vt:lpstr>
    </vt:vector>
  </TitlesOfParts>
  <Company>CtrlSoft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PAEDS GIT</dc:title>
  <dc:creator>owner</dc:creator>
  <cp:lastModifiedBy>EXCLUSIVE</cp:lastModifiedBy>
  <cp:revision>73</cp:revision>
  <dcterms:created xsi:type="dcterms:W3CDTF">2018-02-27T10:52:31Z</dcterms:created>
  <dcterms:modified xsi:type="dcterms:W3CDTF">2019-05-24T07:14:44Z</dcterms:modified>
</cp:coreProperties>
</file>