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63" r:id="rId2"/>
    <p:sldId id="264" r:id="rId3"/>
    <p:sldId id="279" r:id="rId4"/>
    <p:sldId id="266" r:id="rId5"/>
    <p:sldId id="267" r:id="rId6"/>
    <p:sldId id="268" r:id="rId7"/>
    <p:sldId id="269" r:id="rId8"/>
    <p:sldId id="270" r:id="rId9"/>
    <p:sldId id="300" r:id="rId10"/>
    <p:sldId id="271" r:id="rId11"/>
    <p:sldId id="272" r:id="rId12"/>
    <p:sldId id="273" r:id="rId13"/>
    <p:sldId id="274" r:id="rId14"/>
    <p:sldId id="275" r:id="rId15"/>
    <p:sldId id="276" r:id="rId16"/>
    <p:sldId id="277" r:id="rId17"/>
    <p:sldId id="278" r:id="rId18"/>
    <p:sldId id="327" r:id="rId19"/>
    <p:sldId id="280" r:id="rId20"/>
    <p:sldId id="281" r:id="rId21"/>
    <p:sldId id="282" r:id="rId22"/>
    <p:sldId id="283" r:id="rId23"/>
    <p:sldId id="284" r:id="rId24"/>
    <p:sldId id="285" r:id="rId25"/>
    <p:sldId id="338" r:id="rId26"/>
    <p:sldId id="337" r:id="rId27"/>
    <p:sldId id="324" r:id="rId28"/>
    <p:sldId id="339" r:id="rId29"/>
    <p:sldId id="286" r:id="rId30"/>
    <p:sldId id="287" r:id="rId31"/>
    <p:sldId id="288" r:id="rId32"/>
    <p:sldId id="289" r:id="rId33"/>
    <p:sldId id="290" r:id="rId34"/>
    <p:sldId id="291" r:id="rId35"/>
    <p:sldId id="292" r:id="rId36"/>
    <p:sldId id="293" r:id="rId37"/>
    <p:sldId id="301" r:id="rId38"/>
    <p:sldId id="294" r:id="rId39"/>
    <p:sldId id="322" r:id="rId40"/>
    <p:sldId id="323" r:id="rId41"/>
    <p:sldId id="295" r:id="rId42"/>
    <p:sldId id="296" r:id="rId43"/>
    <p:sldId id="297" r:id="rId44"/>
    <p:sldId id="298" r:id="rId45"/>
    <p:sldId id="302" r:id="rId46"/>
    <p:sldId id="303" r:id="rId47"/>
    <p:sldId id="304" r:id="rId48"/>
    <p:sldId id="305" r:id="rId49"/>
    <p:sldId id="306" r:id="rId50"/>
    <p:sldId id="307" r:id="rId51"/>
    <p:sldId id="319" r:id="rId52"/>
    <p:sldId id="336" r:id="rId53"/>
    <p:sldId id="308" r:id="rId54"/>
    <p:sldId id="309" r:id="rId55"/>
    <p:sldId id="310" r:id="rId56"/>
    <p:sldId id="311" r:id="rId57"/>
    <p:sldId id="312" r:id="rId58"/>
    <p:sldId id="314" r:id="rId59"/>
    <p:sldId id="315" r:id="rId60"/>
    <p:sldId id="318" r:id="rId61"/>
    <p:sldId id="320"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1661A2-9DF9-4BD3-AB43-F1AEC4A8E5B1}" type="datetimeFigureOut">
              <a:rPr lang="en-US" smtClean="0"/>
              <a:pPr/>
              <a:t>3/31/2017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4E7641-5928-4090-9E15-A0CA8A593C73}" type="slidenum">
              <a:rPr lang="en-US" smtClean="0"/>
              <a:pPr/>
              <a:t>‹#›</a:t>
            </a:fld>
            <a:endParaRPr lang="en-US"/>
          </a:p>
        </p:txBody>
      </p:sp>
    </p:spTree>
    <p:extLst>
      <p:ext uri="{BB962C8B-B14F-4D97-AF65-F5344CB8AC3E}">
        <p14:creationId xmlns:p14="http://schemas.microsoft.com/office/powerpoint/2010/main" val="1641467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44E7641-5928-4090-9E15-A0CA8A593C73}" type="slidenum">
              <a:rPr lang="en-US" smtClean="0"/>
              <a:pPr/>
              <a:t>41</a:t>
            </a:fld>
            <a:endParaRPr lang="en-US"/>
          </a:p>
        </p:txBody>
      </p:sp>
    </p:spTree>
    <p:extLst>
      <p:ext uri="{BB962C8B-B14F-4D97-AF65-F5344CB8AC3E}">
        <p14:creationId xmlns:p14="http://schemas.microsoft.com/office/powerpoint/2010/main" val="633409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9F972D8-6DB6-4F8B-95DA-F0D5F428E5B0}"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72D8-6DB6-4F8B-95DA-F0D5F428E5B0}"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72D8-6DB6-4F8B-95DA-F0D5F428E5B0}"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F972D8-6DB6-4F8B-95DA-F0D5F428E5B0}"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9F972D8-6DB6-4F8B-95DA-F0D5F428E5B0}" type="datetimeFigureOut">
              <a:rPr lang="en-US" smtClean="0"/>
              <a:pPr/>
              <a:t>3/31/2017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F972D8-6DB6-4F8B-95DA-F0D5F428E5B0}"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9F972D8-6DB6-4F8B-95DA-F0D5F428E5B0}" type="datetimeFigureOut">
              <a:rPr lang="en-US" smtClean="0"/>
              <a:pPr/>
              <a:t>3/31/2017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9F972D8-6DB6-4F8B-95DA-F0D5F428E5B0}" type="datetimeFigureOut">
              <a:rPr lang="en-US" smtClean="0"/>
              <a:pPr/>
              <a:t>3/31/2017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972D8-6DB6-4F8B-95DA-F0D5F428E5B0}" type="datetimeFigureOut">
              <a:rPr lang="en-US" smtClean="0"/>
              <a:pPr/>
              <a:t>3/31/2017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972D8-6DB6-4F8B-95DA-F0D5F428E5B0}"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F972D8-6DB6-4F8B-95DA-F0D5F428E5B0}" type="datetimeFigureOut">
              <a:rPr lang="en-US" smtClean="0"/>
              <a:pPr/>
              <a:t>3/31/2017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52290D-167B-4B53-B410-63898158B44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F972D8-6DB6-4F8B-95DA-F0D5F428E5B0}" type="datetimeFigureOut">
              <a:rPr lang="en-US" smtClean="0"/>
              <a:pPr/>
              <a:t>3/31/2017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52290D-167B-4B53-B410-63898158B4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Gastrointestinal system drugs</a:t>
            </a:r>
            <a:endParaRPr lang="en-US" sz="5400" dirty="0"/>
          </a:p>
        </p:txBody>
      </p:sp>
      <p:sp>
        <p:nvSpPr>
          <p:cNvPr id="3" name="Subtitle 2"/>
          <p:cNvSpPr>
            <a:spLocks noGrp="1"/>
          </p:cNvSpPr>
          <p:nvPr>
            <p:ph type="subTitle" idx="1"/>
          </p:nvPr>
        </p:nvSpPr>
        <p:spPr/>
        <p:txBody>
          <a:bodyPr/>
          <a:lstStyle/>
          <a:p>
            <a:r>
              <a:rPr lang="en-US" dirty="0" smtClean="0"/>
              <a:t>LESSON 2</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Drugs that inhibit gastric acid secretion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Divided into the following classes</a:t>
            </a:r>
          </a:p>
          <a:p>
            <a:r>
              <a:rPr lang="en-US" dirty="0" smtClean="0"/>
              <a:t>Histamine(H2) receptor antagonists</a:t>
            </a:r>
          </a:p>
          <a:p>
            <a:pPr lvl="0"/>
            <a:r>
              <a:rPr lang="en-US" dirty="0"/>
              <a:t>Inhibitors of H+/K+ </a:t>
            </a:r>
            <a:r>
              <a:rPr lang="en-US" dirty="0" err="1"/>
              <a:t>ATPase</a:t>
            </a:r>
            <a:r>
              <a:rPr lang="en-US" dirty="0"/>
              <a:t> proton pump</a:t>
            </a:r>
          </a:p>
          <a:p>
            <a:r>
              <a:rPr lang="en-US" dirty="0" smtClean="0"/>
              <a:t>prostaglandins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Histamine (H2) Receptor antagonist</a:t>
            </a:r>
            <a:r>
              <a:rPr lang="en-US" dirty="0" smtClean="0"/>
              <a:t/>
            </a:r>
            <a:br>
              <a:rPr lang="en-US" dirty="0" smtClean="0"/>
            </a:br>
            <a:endParaRPr lang="en-US" dirty="0"/>
          </a:p>
        </p:txBody>
      </p:sp>
      <p:sp>
        <p:nvSpPr>
          <p:cNvPr id="3" name="Content Placeholder 2"/>
          <p:cNvSpPr>
            <a:spLocks noGrp="1"/>
          </p:cNvSpPr>
          <p:nvPr>
            <p:ph idx="1"/>
          </p:nvPr>
        </p:nvSpPr>
        <p:spPr>
          <a:xfrm>
            <a:off x="0" y="1600200"/>
            <a:ext cx="9144000" cy="5257800"/>
          </a:xfrm>
        </p:spPr>
        <p:txBody>
          <a:bodyPr>
            <a:normAutofit/>
          </a:bodyPr>
          <a:lstStyle/>
          <a:p>
            <a:pPr>
              <a:buNone/>
            </a:pPr>
            <a:r>
              <a:rPr lang="en-US" u="sng" dirty="0" smtClean="0"/>
              <a:t>Drugs </a:t>
            </a:r>
            <a:r>
              <a:rPr lang="en-US" u="sng" dirty="0"/>
              <a:t>in this class – </a:t>
            </a:r>
            <a:r>
              <a:rPr lang="en-US" dirty="0" err="1"/>
              <a:t>Cimetidine</a:t>
            </a:r>
            <a:r>
              <a:rPr lang="en-US" dirty="0"/>
              <a:t>, Ranitidine, </a:t>
            </a:r>
          </a:p>
          <a:p>
            <a:pPr>
              <a:buNone/>
            </a:pPr>
            <a:r>
              <a:rPr lang="en-US" u="sng" dirty="0"/>
              <a:t>Mechanism of Action (MOA)</a:t>
            </a:r>
            <a:endParaRPr lang="en-US" dirty="0"/>
          </a:p>
          <a:p>
            <a:r>
              <a:rPr lang="en-US" dirty="0"/>
              <a:t>Blocks the actions of histamine on H2 receptors in the stomach therefore used as an </a:t>
            </a:r>
            <a:r>
              <a:rPr lang="en-US" dirty="0" err="1"/>
              <a:t>inhibitior</a:t>
            </a:r>
            <a:r>
              <a:rPr lang="en-US" dirty="0"/>
              <a:t> of gastric acid secretions. They are competitive antagonists that inhibit gastric acid secretion by histamine </a:t>
            </a:r>
            <a:r>
              <a:rPr lang="en-US" dirty="0" smtClean="0"/>
              <a:t>by </a:t>
            </a:r>
            <a:r>
              <a:rPr lang="en-US" dirty="0"/>
              <a:t>blocking binding of histamine to H2 receptors.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4290"/>
            <a:ext cx="9144000" cy="6357982"/>
          </a:xfrm>
        </p:spPr>
        <p:txBody>
          <a:bodyPr>
            <a:normAutofit/>
          </a:bodyPr>
          <a:lstStyle/>
          <a:p>
            <a:pPr>
              <a:buNone/>
            </a:pPr>
            <a:r>
              <a:rPr lang="en-US" u="sng" dirty="0" smtClean="0"/>
              <a:t>Uses/Indications of H2 antagonists</a:t>
            </a:r>
            <a:endParaRPr lang="en-US" dirty="0"/>
          </a:p>
          <a:p>
            <a:r>
              <a:rPr lang="en-US" dirty="0"/>
              <a:t>Peptic ulcer disease – Promotes healing of peptic ulcers, however recurrence(60-100%) occurs after treatment is stopped if H pylori antibiotics are not given.</a:t>
            </a:r>
          </a:p>
          <a:p>
            <a:r>
              <a:rPr lang="en-US" dirty="0" err="1"/>
              <a:t>Zollinger</a:t>
            </a:r>
            <a:r>
              <a:rPr lang="en-US" dirty="0"/>
              <a:t> – Ellison Syndrome – a </a:t>
            </a:r>
            <a:r>
              <a:rPr lang="en-US" dirty="0" err="1"/>
              <a:t>gastrin</a:t>
            </a:r>
            <a:r>
              <a:rPr lang="en-US" dirty="0"/>
              <a:t> producing tumor that results in </a:t>
            </a:r>
            <a:r>
              <a:rPr lang="en-US" dirty="0" err="1"/>
              <a:t>hypersecretion</a:t>
            </a:r>
            <a:r>
              <a:rPr lang="en-US" dirty="0"/>
              <a:t> of gastric acid</a:t>
            </a:r>
          </a:p>
          <a:p>
            <a:r>
              <a:rPr lang="en-US" dirty="0"/>
              <a:t>Acute stress ulcers – for physical trauma and ICU patients</a:t>
            </a:r>
          </a:p>
          <a:p>
            <a:r>
              <a:rPr lang="en-US" dirty="0"/>
              <a:t>Gastric Esophageal reflux disease(GERD/Heartburn) – Used in GERD but take longer to relieve </a:t>
            </a:r>
            <a:r>
              <a:rPr lang="en-US" dirty="0" smtClean="0"/>
              <a:t>(</a:t>
            </a:r>
            <a:r>
              <a:rPr lang="en-US" dirty="0"/>
              <a:t>antacids act faster because they neutralize the acid)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929718" cy="6858000"/>
          </a:xfrm>
        </p:spPr>
        <p:txBody>
          <a:bodyPr>
            <a:normAutofit/>
          </a:bodyPr>
          <a:lstStyle/>
          <a:p>
            <a:r>
              <a:rPr lang="en-US" u="sng" dirty="0"/>
              <a:t>Pharmacokinetics - </a:t>
            </a:r>
            <a:r>
              <a:rPr lang="en-US" dirty="0" err="1"/>
              <a:t>Adminisration</a:t>
            </a:r>
            <a:r>
              <a:rPr lang="en-US" dirty="0"/>
              <a:t> – </a:t>
            </a:r>
            <a:r>
              <a:rPr lang="en-US" dirty="0" smtClean="0"/>
              <a:t>oral, IV </a:t>
            </a:r>
            <a:r>
              <a:rPr lang="en-US" dirty="0"/>
              <a:t>Metabolism – 30% in liver, Excretion – Urine. </a:t>
            </a:r>
          </a:p>
          <a:p>
            <a:r>
              <a:rPr lang="en-US" u="sng" dirty="0"/>
              <a:t>Adverse Effects</a:t>
            </a:r>
            <a:endParaRPr lang="en-US" dirty="0"/>
          </a:p>
          <a:p>
            <a:r>
              <a:rPr lang="en-US" dirty="0"/>
              <a:t>Minor side effects – headache, dizziness, diarrhea, </a:t>
            </a:r>
            <a:r>
              <a:rPr lang="en-US" dirty="0" err="1"/>
              <a:t>myalgia</a:t>
            </a:r>
            <a:endParaRPr lang="en-US" dirty="0"/>
          </a:p>
          <a:p>
            <a:r>
              <a:rPr lang="en-US" dirty="0"/>
              <a:t>Endocrine effects – </a:t>
            </a:r>
            <a:r>
              <a:rPr lang="en-US" dirty="0" err="1"/>
              <a:t>gynaecomastia</a:t>
            </a:r>
            <a:r>
              <a:rPr lang="en-US" dirty="0"/>
              <a:t>, </a:t>
            </a:r>
            <a:r>
              <a:rPr lang="en-US" dirty="0" err="1"/>
              <a:t>galactorrhoea</a:t>
            </a:r>
            <a:r>
              <a:rPr lang="en-US" dirty="0"/>
              <a:t>, reduced sperm count (anti androgen effects) – this is with prolonged use</a:t>
            </a:r>
          </a:p>
          <a:p>
            <a:r>
              <a:rPr lang="en-US" u="sng" dirty="0"/>
              <a:t>Drug interactions - </a:t>
            </a:r>
            <a:r>
              <a:rPr lang="en-US" dirty="0"/>
              <a:t>Inhibits metabolizing liver enzymes (</a:t>
            </a:r>
            <a:r>
              <a:rPr lang="en-US" dirty="0" err="1"/>
              <a:t>cytochrome</a:t>
            </a:r>
            <a:r>
              <a:rPr lang="en-US" dirty="0"/>
              <a:t> P450) therefore affect metabolism of </a:t>
            </a:r>
            <a:r>
              <a:rPr lang="en-US" dirty="0" err="1"/>
              <a:t>warfarin</a:t>
            </a:r>
            <a:r>
              <a:rPr lang="en-US" dirty="0"/>
              <a:t>, diazepam, </a:t>
            </a:r>
            <a:r>
              <a:rPr lang="en-US" dirty="0" err="1"/>
              <a:t>phenytoin</a:t>
            </a:r>
            <a:r>
              <a:rPr lang="en-US" dirty="0"/>
              <a:t>, </a:t>
            </a:r>
            <a:r>
              <a:rPr lang="en-US" dirty="0" err="1"/>
              <a:t>theophylline</a:t>
            </a:r>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186766" cy="1203348"/>
          </a:xfrm>
        </p:spPr>
        <p:txBody>
          <a:bodyPr>
            <a:normAutofit fontScale="90000"/>
          </a:bodyPr>
          <a:lstStyle/>
          <a:p>
            <a:pPr lvl="0"/>
            <a:r>
              <a:rPr lang="en-US" b="1" dirty="0" smtClean="0"/>
              <a:t>Inhibitors of H+/K+ </a:t>
            </a:r>
            <a:r>
              <a:rPr lang="en-US" b="1" dirty="0" err="1" smtClean="0"/>
              <a:t>ATPase</a:t>
            </a:r>
            <a:r>
              <a:rPr lang="en-US" b="1" dirty="0" smtClean="0"/>
              <a:t> proton pump</a:t>
            </a:r>
            <a:r>
              <a:rPr lang="en-US" dirty="0" smtClean="0"/>
              <a:t/>
            </a:r>
            <a:br>
              <a:rPr lang="en-US" dirty="0" smtClean="0"/>
            </a:br>
            <a:endParaRPr lang="en-US" dirty="0"/>
          </a:p>
        </p:txBody>
      </p:sp>
      <p:sp>
        <p:nvSpPr>
          <p:cNvPr id="3" name="Content Placeholder 2"/>
          <p:cNvSpPr>
            <a:spLocks noGrp="1"/>
          </p:cNvSpPr>
          <p:nvPr>
            <p:ph idx="1"/>
          </p:nvPr>
        </p:nvSpPr>
        <p:spPr>
          <a:xfrm>
            <a:off x="285720" y="1071546"/>
            <a:ext cx="8858280" cy="5572164"/>
          </a:xfrm>
        </p:spPr>
        <p:txBody>
          <a:bodyPr>
            <a:normAutofit/>
          </a:bodyPr>
          <a:lstStyle/>
          <a:p>
            <a:r>
              <a:rPr lang="en-US" u="sng" dirty="0" smtClean="0"/>
              <a:t>Drugs </a:t>
            </a:r>
            <a:r>
              <a:rPr lang="en-US" u="sng" dirty="0"/>
              <a:t>in this class – </a:t>
            </a:r>
            <a:r>
              <a:rPr lang="en-US" dirty="0" err="1"/>
              <a:t>Omeprazole</a:t>
            </a:r>
            <a:r>
              <a:rPr lang="en-US" dirty="0"/>
              <a:t>, </a:t>
            </a:r>
            <a:r>
              <a:rPr lang="en-US" dirty="0" err="1"/>
              <a:t>Lansoprazole</a:t>
            </a:r>
            <a:endParaRPr lang="en-US" dirty="0"/>
          </a:p>
          <a:p>
            <a:r>
              <a:rPr lang="en-US" u="sng" dirty="0"/>
              <a:t>MOA - </a:t>
            </a:r>
            <a:r>
              <a:rPr lang="en-US" dirty="0"/>
              <a:t>Binds to H+/K+ proton pump enzyme in the parietal cells and suppresses </a:t>
            </a:r>
            <a:r>
              <a:rPr lang="en-US" dirty="0" err="1"/>
              <a:t>secrection</a:t>
            </a:r>
            <a:r>
              <a:rPr lang="en-US" dirty="0"/>
              <a:t> of HCL(90% suppression)</a:t>
            </a:r>
          </a:p>
          <a:p>
            <a:r>
              <a:rPr lang="en-US" u="sng" dirty="0"/>
              <a:t>Uses</a:t>
            </a:r>
            <a:endParaRPr lang="en-US" dirty="0"/>
          </a:p>
          <a:p>
            <a:pPr lvl="0"/>
            <a:r>
              <a:rPr lang="en-US" dirty="0" smtClean="0"/>
              <a:t>Active </a:t>
            </a:r>
            <a:r>
              <a:rPr lang="en-US" dirty="0"/>
              <a:t>duodenal or gastric ulcers</a:t>
            </a:r>
          </a:p>
          <a:p>
            <a:pPr lvl="0"/>
            <a:r>
              <a:rPr lang="en-US" dirty="0" err="1"/>
              <a:t>Zollinger</a:t>
            </a:r>
            <a:r>
              <a:rPr lang="en-US" dirty="0"/>
              <a:t> – Ellison syndrome </a:t>
            </a:r>
          </a:p>
          <a:p>
            <a:pPr lvl="0"/>
            <a:r>
              <a:rPr lang="en-US" dirty="0"/>
              <a:t>Combined with antimicrobials for H pylori treatment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 H+/K+ pump inhibitors</a:t>
            </a:r>
            <a:endParaRPr lang="en-US" dirty="0"/>
          </a:p>
        </p:txBody>
      </p:sp>
      <p:sp>
        <p:nvSpPr>
          <p:cNvPr id="3" name="Content Placeholder 2"/>
          <p:cNvSpPr>
            <a:spLocks noGrp="1"/>
          </p:cNvSpPr>
          <p:nvPr>
            <p:ph idx="1"/>
          </p:nvPr>
        </p:nvSpPr>
        <p:spPr/>
        <p:txBody>
          <a:bodyPr/>
          <a:lstStyle/>
          <a:p>
            <a:r>
              <a:rPr lang="en-US" u="sng" dirty="0"/>
              <a:t>Pharmacokinetic</a:t>
            </a:r>
            <a:r>
              <a:rPr lang="en-US" dirty="0"/>
              <a:t>s – Acid labile thus is enteric coated, excreted in urine and feces</a:t>
            </a:r>
          </a:p>
          <a:p>
            <a:r>
              <a:rPr lang="en-US" u="sng" dirty="0"/>
              <a:t>Adverse Effects</a:t>
            </a:r>
            <a:r>
              <a:rPr lang="en-US" dirty="0"/>
              <a:t> – Long term use can cause gastric </a:t>
            </a:r>
            <a:r>
              <a:rPr lang="en-US" dirty="0" err="1"/>
              <a:t>carcinoid</a:t>
            </a:r>
            <a:r>
              <a:rPr lang="en-US" dirty="0"/>
              <a:t> </a:t>
            </a:r>
            <a:r>
              <a:rPr lang="en-US" dirty="0" err="1"/>
              <a:t>tumours</a:t>
            </a:r>
            <a:r>
              <a:rPr lang="en-US" dirty="0"/>
              <a:t>, increased concentration of bacteria in the stomach</a:t>
            </a:r>
          </a:p>
          <a:p>
            <a:r>
              <a:rPr lang="en-US" u="sng" dirty="0"/>
              <a:t>Interactions</a:t>
            </a:r>
            <a:r>
              <a:rPr lang="en-US" dirty="0"/>
              <a:t> – interacts with </a:t>
            </a:r>
            <a:r>
              <a:rPr lang="en-US" dirty="0" err="1"/>
              <a:t>warfarin</a:t>
            </a:r>
            <a:r>
              <a:rPr lang="en-US" dirty="0"/>
              <a:t>, </a:t>
            </a:r>
            <a:r>
              <a:rPr lang="en-US" dirty="0" err="1"/>
              <a:t>phenytoin</a:t>
            </a:r>
            <a:r>
              <a:rPr lang="en-US" dirty="0"/>
              <a:t>, diazepam</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Prostaglandins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lvl="0"/>
            <a:r>
              <a:rPr lang="en-US" u="sng" dirty="0" smtClean="0"/>
              <a:t>Drugs in this class</a:t>
            </a:r>
            <a:r>
              <a:rPr lang="en-US" dirty="0" smtClean="0"/>
              <a:t> </a:t>
            </a:r>
            <a:r>
              <a:rPr lang="en-US" dirty="0"/>
              <a:t>– </a:t>
            </a:r>
            <a:r>
              <a:rPr lang="en-US" dirty="0" err="1"/>
              <a:t>Misoprostol</a:t>
            </a:r>
            <a:r>
              <a:rPr lang="en-US" dirty="0"/>
              <a:t> (PGE analog)</a:t>
            </a:r>
          </a:p>
          <a:p>
            <a:r>
              <a:rPr lang="en-US" u="sng" dirty="0"/>
              <a:t>MOA </a:t>
            </a:r>
            <a:r>
              <a:rPr lang="en-US" dirty="0"/>
              <a:t>– </a:t>
            </a:r>
            <a:r>
              <a:rPr lang="en-US" dirty="0" smtClean="0"/>
              <a:t>Prostaglandins E and I </a:t>
            </a:r>
            <a:r>
              <a:rPr lang="en-US" dirty="0"/>
              <a:t>are produced by gastric mucosa and inhibit secretion of HCL while stimulate secretion of mucus and bicarbonate(</a:t>
            </a:r>
            <a:r>
              <a:rPr lang="en-US" dirty="0" err="1"/>
              <a:t>cytoprotective</a:t>
            </a:r>
            <a:r>
              <a:rPr lang="en-US" dirty="0"/>
              <a:t> effect)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PGs </a:t>
            </a:r>
            <a:endParaRPr lang="en-US" dirty="0"/>
          </a:p>
        </p:txBody>
      </p:sp>
      <p:sp>
        <p:nvSpPr>
          <p:cNvPr id="3" name="Content Placeholder 2"/>
          <p:cNvSpPr>
            <a:spLocks noGrp="1"/>
          </p:cNvSpPr>
          <p:nvPr>
            <p:ph idx="1"/>
          </p:nvPr>
        </p:nvSpPr>
        <p:spPr/>
        <p:txBody>
          <a:bodyPr/>
          <a:lstStyle/>
          <a:p>
            <a:r>
              <a:rPr lang="en-US" u="sng" dirty="0"/>
              <a:t>Indications</a:t>
            </a:r>
            <a:r>
              <a:rPr lang="en-US" dirty="0"/>
              <a:t> – Prevention of Gastric ulcers in patients on NSAIDs. </a:t>
            </a:r>
          </a:p>
          <a:p>
            <a:r>
              <a:rPr lang="en-US" u="sng" dirty="0"/>
              <a:t>Contraindications</a:t>
            </a:r>
            <a:r>
              <a:rPr lang="en-US" dirty="0"/>
              <a:t> – Not used in pregnancy as it causes uterine contractions</a:t>
            </a:r>
          </a:p>
          <a:p>
            <a:r>
              <a:rPr lang="en-US" u="sng" dirty="0"/>
              <a:t>Adverse effects</a:t>
            </a:r>
            <a:r>
              <a:rPr lang="en-US" dirty="0"/>
              <a:t> – Minor – diarrhea, nausea</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PUD DRUGS</a:t>
            </a:r>
            <a:endParaRPr lang="en-US" dirty="0"/>
          </a:p>
        </p:txBody>
      </p:sp>
      <p:sp>
        <p:nvSpPr>
          <p:cNvPr id="3" name="Content Placeholder 2"/>
          <p:cNvSpPr>
            <a:spLocks noGrp="1"/>
          </p:cNvSpPr>
          <p:nvPr>
            <p:ph idx="1"/>
          </p:nvPr>
        </p:nvSpPr>
        <p:spPr/>
        <p:txBody>
          <a:bodyPr/>
          <a:lstStyle/>
          <a:p>
            <a:r>
              <a:rPr lang="en-US" dirty="0" smtClean="0"/>
              <a:t>Antimicrobials</a:t>
            </a:r>
          </a:p>
          <a:p>
            <a:r>
              <a:rPr lang="en-US" dirty="0" smtClean="0"/>
              <a:t>Drugs that inhibit gastric acid secretion</a:t>
            </a:r>
          </a:p>
          <a:p>
            <a:r>
              <a:rPr lang="en-US" dirty="0" smtClean="0"/>
              <a:t>Antacids</a:t>
            </a:r>
          </a:p>
          <a:p>
            <a:r>
              <a:rPr lang="en-US" dirty="0" err="1" smtClean="0"/>
              <a:t>Muscosal</a:t>
            </a:r>
            <a:r>
              <a:rPr lang="en-US" dirty="0" smtClean="0"/>
              <a:t> protective drugs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pPr lvl="0"/>
            <a:r>
              <a:rPr lang="en-US" b="1" dirty="0" smtClean="0"/>
              <a:t>Antacids</a:t>
            </a:r>
            <a:r>
              <a:rPr lang="en-US" dirty="0" smtClean="0"/>
              <a:t/>
            </a:r>
            <a:br>
              <a:rPr lang="en-US" dirty="0" smtClean="0"/>
            </a:br>
            <a:endParaRPr lang="en-US" dirty="0"/>
          </a:p>
        </p:txBody>
      </p:sp>
      <p:sp>
        <p:nvSpPr>
          <p:cNvPr id="3" name="Content Placeholder 2"/>
          <p:cNvSpPr>
            <a:spLocks noGrp="1"/>
          </p:cNvSpPr>
          <p:nvPr>
            <p:ph idx="1"/>
          </p:nvPr>
        </p:nvSpPr>
        <p:spPr>
          <a:xfrm>
            <a:off x="214282" y="714356"/>
            <a:ext cx="8715436" cy="6143644"/>
          </a:xfrm>
        </p:spPr>
        <p:txBody>
          <a:bodyPr>
            <a:normAutofit lnSpcReduction="10000"/>
          </a:bodyPr>
          <a:lstStyle/>
          <a:p>
            <a:pPr>
              <a:buNone/>
            </a:pPr>
            <a:r>
              <a:rPr lang="en-US" u="sng" dirty="0" smtClean="0"/>
              <a:t>MOA</a:t>
            </a:r>
            <a:r>
              <a:rPr lang="en-US" dirty="0" smtClean="0"/>
              <a:t>  </a:t>
            </a:r>
            <a:r>
              <a:rPr lang="en-US" dirty="0"/>
              <a:t>- These are weak bases that react with gastric acid to form water and a salt, thereby reducing gastric acidity. Pepsin is inactive at PH above 4 so antacids also reduce pepsin activity. They also stimulate prostaglandin synthesis</a:t>
            </a:r>
          </a:p>
          <a:p>
            <a:pPr>
              <a:buNone/>
            </a:pPr>
            <a:r>
              <a:rPr lang="en-US" u="sng" dirty="0"/>
              <a:t>Drugs</a:t>
            </a:r>
          </a:p>
          <a:p>
            <a:r>
              <a:rPr lang="en-US" dirty="0" err="1"/>
              <a:t>Aluminium</a:t>
            </a:r>
            <a:r>
              <a:rPr lang="en-US" dirty="0"/>
              <a:t> hydroxide – Al(OH)3</a:t>
            </a:r>
          </a:p>
          <a:p>
            <a:r>
              <a:rPr lang="en-US" dirty="0"/>
              <a:t>Magnesium hydroxide – Mg(OH)2</a:t>
            </a:r>
          </a:p>
          <a:p>
            <a:r>
              <a:rPr lang="en-US" dirty="0"/>
              <a:t>Calcium carbonate salts – CaCO3(stimulate </a:t>
            </a:r>
            <a:r>
              <a:rPr lang="en-US" dirty="0" err="1"/>
              <a:t>gastrin</a:t>
            </a:r>
            <a:r>
              <a:rPr lang="en-US" dirty="0"/>
              <a:t> release thus not effective)</a:t>
            </a:r>
          </a:p>
          <a:p>
            <a:r>
              <a:rPr lang="en-US" dirty="0"/>
              <a:t>Sodium bicarbonate- NaHCO3(can be absorbed and cause metabolic alkalosis with long term use)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 DRUGS</a:t>
            </a:r>
            <a:endParaRPr lang="en-US" dirty="0"/>
          </a:p>
        </p:txBody>
      </p:sp>
      <p:sp>
        <p:nvSpPr>
          <p:cNvPr id="3" name="Content Placeholder 2"/>
          <p:cNvSpPr>
            <a:spLocks noGrp="1"/>
          </p:cNvSpPr>
          <p:nvPr>
            <p:ph idx="1"/>
          </p:nvPr>
        </p:nvSpPr>
        <p:spPr/>
        <p:txBody>
          <a:bodyPr/>
          <a:lstStyle/>
          <a:p>
            <a:pPr>
              <a:buNone/>
            </a:pPr>
            <a:r>
              <a:rPr lang="en-US" dirty="0"/>
              <a:t>These are drugs for treatment of 4 common medical conditions of the GIT</a:t>
            </a:r>
          </a:p>
          <a:p>
            <a:pPr lvl="0"/>
            <a:r>
              <a:rPr lang="en-US" dirty="0"/>
              <a:t>Peptic ulcer disease</a:t>
            </a:r>
          </a:p>
          <a:p>
            <a:pPr lvl="0"/>
            <a:r>
              <a:rPr lang="en-US" dirty="0"/>
              <a:t>Emesis</a:t>
            </a:r>
          </a:p>
          <a:p>
            <a:pPr lvl="0"/>
            <a:r>
              <a:rPr lang="en-US" dirty="0"/>
              <a:t>Diarrhea</a:t>
            </a:r>
          </a:p>
          <a:p>
            <a:pPr lvl="0"/>
            <a:r>
              <a:rPr lang="en-US" dirty="0"/>
              <a:t>Constipation</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4290"/>
            <a:ext cx="8929718" cy="6357982"/>
          </a:xfrm>
        </p:spPr>
        <p:txBody>
          <a:bodyPr>
            <a:normAutofit/>
          </a:bodyPr>
          <a:lstStyle/>
          <a:p>
            <a:r>
              <a:rPr lang="en-US" u="sng" dirty="0"/>
              <a:t>Indications</a:t>
            </a:r>
            <a:r>
              <a:rPr lang="en-US" dirty="0"/>
              <a:t> – </a:t>
            </a:r>
            <a:r>
              <a:rPr lang="en-US" dirty="0" err="1"/>
              <a:t>aluminium</a:t>
            </a:r>
            <a:r>
              <a:rPr lang="en-US" dirty="0"/>
              <a:t> and magnesium containing antacids promote healing of duodenal ulcers. Not effective in Rx of gastric ulcers. Also used to relieve heartburn.</a:t>
            </a:r>
          </a:p>
          <a:p>
            <a:r>
              <a:rPr lang="en-US" u="sng" dirty="0"/>
              <a:t>Adverse effects –</a:t>
            </a:r>
            <a:r>
              <a:rPr lang="en-US" dirty="0"/>
              <a:t> </a:t>
            </a:r>
            <a:r>
              <a:rPr lang="en-US" dirty="0" err="1"/>
              <a:t>Aluminium</a:t>
            </a:r>
            <a:r>
              <a:rPr lang="en-US" dirty="0"/>
              <a:t> – constipating, Magnesium – diarrhea (both are usually combined to normalize bowel function. NaHco3 can cause systemic alkalosis and releases CO2 that results in belching and flatulence, Na can also affect patients with hypertension and heart failure. Mg, Ca, Al are usually passed out in </a:t>
            </a:r>
            <a:r>
              <a:rPr lang="en-US" dirty="0" smtClean="0"/>
              <a:t>urine</a:t>
            </a:r>
          </a:p>
          <a:p>
            <a:pPr>
              <a:buNone/>
            </a:pPr>
            <a:r>
              <a:rPr lang="en-US" dirty="0" smtClean="0"/>
              <a:t>NB should be taken with meals</a:t>
            </a:r>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antacids</a:t>
            </a:r>
            <a:endParaRPr lang="en-US" dirty="0"/>
          </a:p>
        </p:txBody>
      </p:sp>
      <p:sp>
        <p:nvSpPr>
          <p:cNvPr id="3" name="Content Placeholder 2"/>
          <p:cNvSpPr>
            <a:spLocks noGrp="1"/>
          </p:cNvSpPr>
          <p:nvPr>
            <p:ph idx="1"/>
          </p:nvPr>
        </p:nvSpPr>
        <p:spPr/>
        <p:txBody>
          <a:bodyPr/>
          <a:lstStyle/>
          <a:p>
            <a:r>
              <a:rPr lang="en-US" dirty="0"/>
              <a:t>Drug interactions – avoid concurrent administration of antacids with other drugs. Antacids alter gastric and urine PH, delay gastric emptying thus affect rates of dissolution, absorption, bioavailability and renal elimination of many drugs. They also form insoluble complexes with </a:t>
            </a:r>
            <a:r>
              <a:rPr lang="en-US" dirty="0" err="1"/>
              <a:t>tetracyclines</a:t>
            </a:r>
            <a:r>
              <a:rPr lang="en-US" dirty="0"/>
              <a:t> that are not absorbed.</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Mucosal protective agents</a:t>
            </a:r>
            <a:r>
              <a:rPr lang="en-US" dirty="0" smtClean="0"/>
              <a:t/>
            </a:r>
            <a:br>
              <a:rPr lang="en-US" dirty="0" smtClean="0"/>
            </a:br>
            <a:endParaRPr lang="en-US" dirty="0"/>
          </a:p>
        </p:txBody>
      </p:sp>
      <p:sp>
        <p:nvSpPr>
          <p:cNvPr id="3" name="Content Placeholder 2"/>
          <p:cNvSpPr>
            <a:spLocks noGrp="1"/>
          </p:cNvSpPr>
          <p:nvPr>
            <p:ph idx="1"/>
          </p:nvPr>
        </p:nvSpPr>
        <p:spPr>
          <a:xfrm>
            <a:off x="0" y="1071546"/>
            <a:ext cx="9144000" cy="5572164"/>
          </a:xfrm>
        </p:spPr>
        <p:txBody>
          <a:bodyPr>
            <a:normAutofit/>
          </a:bodyPr>
          <a:lstStyle/>
          <a:p>
            <a:pPr>
              <a:buNone/>
            </a:pPr>
            <a:r>
              <a:rPr lang="en-US" dirty="0" smtClean="0"/>
              <a:t>Known </a:t>
            </a:r>
            <a:r>
              <a:rPr lang="en-US" dirty="0"/>
              <a:t>as </a:t>
            </a:r>
            <a:r>
              <a:rPr lang="en-US" dirty="0" err="1"/>
              <a:t>cytoprotective</a:t>
            </a:r>
            <a:r>
              <a:rPr lang="en-US" dirty="0"/>
              <a:t>. They have mechanisms that enhance mucosal protection </a:t>
            </a:r>
            <a:r>
              <a:rPr lang="en-US" dirty="0" smtClean="0"/>
              <a:t>thus </a:t>
            </a:r>
            <a:r>
              <a:rPr lang="en-US" dirty="0"/>
              <a:t>prevent mucosal injury, reduce inflammation and heal existing ulcers.</a:t>
            </a:r>
          </a:p>
          <a:p>
            <a:pPr>
              <a:buNone/>
            </a:pPr>
            <a:r>
              <a:rPr lang="en-US" u="sng" dirty="0" smtClean="0"/>
              <a:t>Drug</a:t>
            </a:r>
            <a:r>
              <a:rPr lang="en-US" dirty="0" smtClean="0"/>
              <a:t>s</a:t>
            </a:r>
          </a:p>
          <a:p>
            <a:r>
              <a:rPr lang="en-US" dirty="0" err="1" smtClean="0"/>
              <a:t>Sucralfate</a:t>
            </a:r>
            <a:endParaRPr lang="en-US" dirty="0" smtClean="0"/>
          </a:p>
          <a:p>
            <a:r>
              <a:rPr lang="en-US" dirty="0" smtClean="0"/>
              <a:t>Colloidal bismuth</a:t>
            </a:r>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0034" y="642918"/>
            <a:ext cx="8215370" cy="6215082"/>
          </a:xfrm>
        </p:spPr>
        <p:txBody>
          <a:bodyPr>
            <a:normAutofit/>
          </a:bodyPr>
          <a:lstStyle/>
          <a:p>
            <a:r>
              <a:rPr lang="en-US" dirty="0" err="1" smtClean="0"/>
              <a:t>Sucralfate</a:t>
            </a:r>
            <a:r>
              <a:rPr lang="en-US" dirty="0" smtClean="0"/>
              <a:t> – it is not absorbed. It binds to gastric mucus and forms a complex gel with mucus thus creates a physical barrier that impairs diffusion of HCL and prevents degradation by pepsin. Also stimulates prostaglandin release. Used to heal duodenal ulcers and long term use prevents recurrence. </a:t>
            </a:r>
            <a:r>
              <a:rPr lang="en-US" dirty="0" err="1" smtClean="0"/>
              <a:t>Nb</a:t>
            </a:r>
            <a:r>
              <a:rPr lang="en-US" dirty="0" smtClean="0"/>
              <a:t> requires acidic area for activation and should not be given with Histamine antagonists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Colloidal bismuth – have antimicrobial actions, inhibit pepsin, increase mucus secretion and coat and protect the ulcer.</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What would you include in a  client education plan for a patient on PUD drugs?</a:t>
            </a:r>
            <a:br>
              <a:rPr lang="en-US" dirty="0" smtClean="0"/>
            </a:br>
            <a:endParaRPr lang="en-US" dirty="0"/>
          </a:p>
        </p:txBody>
      </p:sp>
      <p:sp>
        <p:nvSpPr>
          <p:cNvPr id="3" name="Content Placeholder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education</a:t>
            </a:r>
            <a:endParaRPr lang="en-US" dirty="0"/>
          </a:p>
        </p:txBody>
      </p:sp>
      <p:sp>
        <p:nvSpPr>
          <p:cNvPr id="3" name="Content Placeholder 2"/>
          <p:cNvSpPr>
            <a:spLocks noGrp="1"/>
          </p:cNvSpPr>
          <p:nvPr>
            <p:ph idx="1"/>
          </p:nvPr>
        </p:nvSpPr>
        <p:spPr/>
        <p:txBody>
          <a:bodyPr/>
          <a:lstStyle/>
          <a:p>
            <a:r>
              <a:rPr lang="en-US" dirty="0" smtClean="0"/>
              <a:t>Diet</a:t>
            </a:r>
          </a:p>
          <a:p>
            <a:r>
              <a:rPr lang="en-US" dirty="0" smtClean="0"/>
              <a:t>No alcohol</a:t>
            </a:r>
          </a:p>
          <a:p>
            <a:r>
              <a:rPr lang="en-US" dirty="0" smtClean="0"/>
              <a:t>Compliance</a:t>
            </a:r>
          </a:p>
          <a:p>
            <a:r>
              <a:rPr lang="en-US" dirty="0" smtClean="0"/>
              <a:t>Side effects of drugs</a:t>
            </a:r>
          </a:p>
          <a:p>
            <a:r>
              <a:rPr lang="en-US" dirty="0" smtClean="0"/>
              <a:t>Avoid stress</a:t>
            </a:r>
          </a:p>
          <a:p>
            <a:r>
              <a:rPr lang="en-US" dirty="0" smtClean="0"/>
              <a:t>Worsening signs – </a:t>
            </a:r>
            <a:r>
              <a:rPr lang="en-US" dirty="0" err="1" smtClean="0"/>
              <a:t>epigastic</a:t>
            </a:r>
            <a:r>
              <a:rPr lang="en-US" dirty="0" smtClean="0"/>
              <a:t> pain, bloody stool</a:t>
            </a:r>
          </a:p>
          <a:p>
            <a:r>
              <a:rPr lang="en-US" dirty="0" smtClean="0"/>
              <a:t>Relieving signs</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Antiemetics</a:t>
            </a:r>
            <a:r>
              <a:rPr lang="en-US" dirty="0" smtClean="0"/>
              <a:t>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How does vomiting occur?</a:t>
            </a:r>
            <a:endParaRPr lang="en-US" dirty="0"/>
          </a:p>
        </p:txBody>
      </p:sp>
      <p:sp>
        <p:nvSpPr>
          <p:cNvPr id="5" name="Text Placeholder 4"/>
          <p:cNvSpPr>
            <a:spLocks noGrp="1"/>
          </p:cNvSpPr>
          <p:nvPr>
            <p:ph type="body" idx="1"/>
          </p:nvPr>
        </p:nvSpPr>
        <p:spPr/>
        <p:txBody>
          <a:bodyPr/>
          <a:lstStyle/>
          <a:p>
            <a:r>
              <a:rPr lang="en-US" sz="3200" dirty="0" smtClean="0"/>
              <a:t>Emesis – refers to vomiting</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ntiemetics</a:t>
            </a:r>
            <a:endParaRPr lang="en-US" dirty="0"/>
          </a:p>
        </p:txBody>
      </p:sp>
      <p:sp>
        <p:nvSpPr>
          <p:cNvPr id="3" name="Content Placeholder 2"/>
          <p:cNvSpPr>
            <a:spLocks noGrp="1"/>
          </p:cNvSpPr>
          <p:nvPr>
            <p:ph idx="1"/>
          </p:nvPr>
        </p:nvSpPr>
        <p:spPr/>
        <p:txBody>
          <a:bodyPr/>
          <a:lstStyle/>
          <a:p>
            <a:pPr>
              <a:buNone/>
            </a:pPr>
            <a:r>
              <a:rPr lang="en-US" u="sng" dirty="0" smtClean="0"/>
              <a:t>How does vomiting occur</a:t>
            </a:r>
            <a:endParaRPr lang="en-US" dirty="0" smtClean="0"/>
          </a:p>
          <a:p>
            <a:r>
              <a:rPr lang="en-US" dirty="0" smtClean="0"/>
              <a:t>Vomiting occurs due to stimulation of the vomiting centre in the medulla oblongata of the brain(the chemoreceptor trigger zone). </a:t>
            </a:r>
          </a:p>
          <a:p>
            <a:r>
              <a:rPr lang="en-US" dirty="0" smtClean="0"/>
              <a:t>The vomiting centre is accessible to drugs, hormones and toxins in circulation because it is unprotected by the blood-brain barrier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DRUGS FOR MANAGEMENT OF PEPTIC ULCER DISEASE (</a:t>
            </a:r>
            <a:r>
              <a:rPr lang="en-US" dirty="0" err="1" smtClean="0"/>
              <a:t>pud</a:t>
            </a:r>
            <a:r>
              <a:rPr lang="en-US" dirty="0" smtClean="0"/>
              <a:t>)</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57166"/>
            <a:ext cx="9144000" cy="6143668"/>
          </a:xfrm>
        </p:spPr>
        <p:txBody>
          <a:bodyPr>
            <a:normAutofit/>
          </a:bodyPr>
          <a:lstStyle/>
          <a:p>
            <a:r>
              <a:rPr lang="en-US" dirty="0" smtClean="0"/>
              <a:t>Drugs and other irritants stimulate release of Histamine – H1, Dopamine – D2, Serotonin – 5-HT3, acetylcholine and </a:t>
            </a:r>
            <a:r>
              <a:rPr lang="en-US" dirty="0" err="1" smtClean="0"/>
              <a:t>opioids</a:t>
            </a:r>
            <a:r>
              <a:rPr lang="en-US" dirty="0" smtClean="0"/>
              <a:t> which bind to their receptors and vomiting signals are relayed to the brain(CTZ). These mediators are targets of antiemetic drug action</a:t>
            </a:r>
          </a:p>
          <a:p>
            <a:r>
              <a:rPr lang="en-US" dirty="0" smtClean="0"/>
              <a:t>The vomiting centre is also receives impulses from the vestibular apparatus( when equilibrium is disturbed), unpleasant stimuli – bad </a:t>
            </a:r>
            <a:r>
              <a:rPr lang="en-US" dirty="0" err="1" smtClean="0"/>
              <a:t>odour</a:t>
            </a:r>
            <a:r>
              <a:rPr lang="en-US" dirty="0" smtClean="0"/>
              <a:t>, pain, fear, ghastly sight.</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 emetic response – </a:t>
            </a:r>
            <a:r>
              <a:rPr lang="en-US" dirty="0" err="1" smtClean="0"/>
              <a:t>fundus</a:t>
            </a:r>
            <a:r>
              <a:rPr lang="en-US" dirty="0" smtClean="0"/>
              <a:t> body of stomach, esophageal sphincter and esophagus relax while duodenum and pylorus contract. Contractions of the diaphragm and abdominal muscles compress the stomach and contents are evacuated via the mouth (Diagram of stomach)</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antiemetic drugs</a:t>
            </a:r>
            <a:endParaRPr lang="en-US" dirty="0"/>
          </a:p>
        </p:txBody>
      </p:sp>
      <p:sp>
        <p:nvSpPr>
          <p:cNvPr id="3" name="Content Placeholder 2"/>
          <p:cNvSpPr>
            <a:spLocks noGrp="1"/>
          </p:cNvSpPr>
          <p:nvPr>
            <p:ph idx="1"/>
          </p:nvPr>
        </p:nvSpPr>
        <p:spPr>
          <a:xfrm>
            <a:off x="0" y="1357322"/>
            <a:ext cx="9144000" cy="5643578"/>
          </a:xfrm>
        </p:spPr>
        <p:txBody>
          <a:bodyPr>
            <a:normAutofit/>
          </a:bodyPr>
          <a:lstStyle/>
          <a:p>
            <a:pPr>
              <a:buNone/>
            </a:pPr>
            <a:r>
              <a:rPr lang="en-US" dirty="0" smtClean="0"/>
              <a:t>Antiemetic drugs - These are drugs used to prevent or suppress vomiting. They are classified into:</a:t>
            </a:r>
          </a:p>
          <a:p>
            <a:r>
              <a:rPr lang="en-US" b="1" dirty="0" err="1" smtClean="0"/>
              <a:t>Anticholinergics</a:t>
            </a:r>
            <a:endParaRPr lang="en-US" b="1" dirty="0" smtClean="0"/>
          </a:p>
          <a:p>
            <a:r>
              <a:rPr lang="en-US" b="1" dirty="0" smtClean="0"/>
              <a:t>H1 – Histamine antagonists (</a:t>
            </a:r>
            <a:r>
              <a:rPr lang="en-US" b="1" dirty="0" err="1" smtClean="0"/>
              <a:t>Antihistaminics</a:t>
            </a:r>
            <a:r>
              <a:rPr lang="en-US" b="1" dirty="0" smtClean="0"/>
              <a:t>)</a:t>
            </a:r>
          </a:p>
          <a:p>
            <a:r>
              <a:rPr lang="en-US" b="1" dirty="0" err="1" smtClean="0"/>
              <a:t>Prokinetic</a:t>
            </a:r>
            <a:r>
              <a:rPr lang="en-US" b="1" dirty="0" smtClean="0"/>
              <a:t> drugs</a:t>
            </a:r>
          </a:p>
          <a:p>
            <a:r>
              <a:rPr lang="en-US" b="1" dirty="0" smtClean="0"/>
              <a:t>5HT3 – serotonin Antagonists</a:t>
            </a:r>
          </a:p>
          <a:p>
            <a:pPr>
              <a:buNone/>
            </a:pPr>
            <a:r>
              <a:rPr lang="en-US" dirty="0" smtClean="0"/>
              <a:t>NB non pharmacological ways of controlling vomiting should also be used</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Anticholinergics</a:t>
            </a:r>
            <a:r>
              <a:rPr lang="en-US" dirty="0" smtClean="0"/>
              <a:t> </a:t>
            </a:r>
            <a:endParaRPr lang="en-US" dirty="0"/>
          </a:p>
        </p:txBody>
      </p:sp>
      <p:sp>
        <p:nvSpPr>
          <p:cNvPr id="3" name="Content Placeholder 2"/>
          <p:cNvSpPr>
            <a:spLocks noGrp="1"/>
          </p:cNvSpPr>
          <p:nvPr>
            <p:ph idx="1"/>
          </p:nvPr>
        </p:nvSpPr>
        <p:spPr>
          <a:xfrm>
            <a:off x="0" y="1285860"/>
            <a:ext cx="9144000" cy="5572140"/>
          </a:xfrm>
        </p:spPr>
        <p:txBody>
          <a:bodyPr>
            <a:normAutofit/>
          </a:bodyPr>
          <a:lstStyle/>
          <a:p>
            <a:pPr>
              <a:buNone/>
            </a:pPr>
            <a:r>
              <a:rPr lang="en-US" u="sng" dirty="0" smtClean="0"/>
              <a:t>Drugs</a:t>
            </a:r>
            <a:r>
              <a:rPr lang="en-US" dirty="0" smtClean="0"/>
              <a:t>- </a:t>
            </a:r>
            <a:r>
              <a:rPr lang="en-US" dirty="0" err="1" smtClean="0"/>
              <a:t>Dicyclomine</a:t>
            </a:r>
            <a:endParaRPr lang="en-US" dirty="0" smtClean="0"/>
          </a:p>
          <a:p>
            <a:pPr>
              <a:buNone/>
            </a:pPr>
            <a:r>
              <a:rPr lang="en-US" u="sng" dirty="0" smtClean="0"/>
              <a:t>MOA </a:t>
            </a:r>
          </a:p>
          <a:p>
            <a:pPr>
              <a:buNone/>
            </a:pPr>
            <a:r>
              <a:rPr lang="en-US" dirty="0" smtClean="0"/>
              <a:t>Blocks transmission of vomiting signals through acetylcholine to the CTZ in brain</a:t>
            </a:r>
          </a:p>
          <a:p>
            <a:pPr>
              <a:buNone/>
            </a:pPr>
            <a:r>
              <a:rPr lang="en-US" u="sng" dirty="0" smtClean="0"/>
              <a:t>Indications</a:t>
            </a:r>
          </a:p>
          <a:p>
            <a:r>
              <a:rPr lang="en-US" dirty="0" err="1" smtClean="0"/>
              <a:t>Dicyclomine</a:t>
            </a:r>
            <a:r>
              <a:rPr lang="en-US" dirty="0" smtClean="0"/>
              <a:t> – morning sickness (safe in pregnancy)</a:t>
            </a:r>
          </a:p>
          <a:p>
            <a:r>
              <a:rPr lang="en-US" dirty="0" smtClean="0"/>
              <a:t>ADR - Sedation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H1 – Histamine antagonists </a:t>
            </a:r>
            <a:r>
              <a:rPr lang="en-US" dirty="0" err="1" smtClean="0"/>
              <a:t>Antihistaminics</a:t>
            </a:r>
            <a:endParaRPr lang="en-US" dirty="0"/>
          </a:p>
        </p:txBody>
      </p:sp>
      <p:sp>
        <p:nvSpPr>
          <p:cNvPr id="3" name="Content Placeholder 2"/>
          <p:cNvSpPr>
            <a:spLocks noGrp="1"/>
          </p:cNvSpPr>
          <p:nvPr>
            <p:ph idx="1"/>
          </p:nvPr>
        </p:nvSpPr>
        <p:spPr/>
        <p:txBody>
          <a:bodyPr/>
          <a:lstStyle/>
          <a:p>
            <a:r>
              <a:rPr lang="en-US" dirty="0" smtClean="0"/>
              <a:t>MOA - They are antagonists of both acetylcholine and histamine mediated transmission of vomiting signals</a:t>
            </a:r>
          </a:p>
          <a:p>
            <a:r>
              <a:rPr lang="en-US" dirty="0" smtClean="0"/>
              <a:t>DRUGS - </a:t>
            </a:r>
            <a:r>
              <a:rPr lang="en-US" dirty="0" err="1" smtClean="0"/>
              <a:t>Promethazine</a:t>
            </a:r>
            <a:r>
              <a:rPr lang="en-US" dirty="0" smtClean="0"/>
              <a:t>, </a:t>
            </a:r>
            <a:r>
              <a:rPr lang="en-US" dirty="0" err="1" smtClean="0"/>
              <a:t>Diphenhydramine</a:t>
            </a:r>
            <a:r>
              <a:rPr lang="en-US" dirty="0" smtClean="0"/>
              <a:t>, </a:t>
            </a:r>
            <a:r>
              <a:rPr lang="en-US" dirty="0" err="1" smtClean="0"/>
              <a:t>meclozine</a:t>
            </a:r>
            <a:r>
              <a:rPr lang="en-US" dirty="0" smtClean="0"/>
              <a:t>, </a:t>
            </a:r>
            <a:r>
              <a:rPr lang="en-US" dirty="0" err="1" smtClean="0"/>
              <a:t>cyclizine</a:t>
            </a:r>
            <a:endParaRPr lang="en-US" dirty="0" smtClean="0"/>
          </a:p>
          <a:p>
            <a:r>
              <a:rPr lang="en-US" dirty="0" smtClean="0"/>
              <a:t>INDICATION - Motion sickness ( not for morning sickness or post operative use)</a:t>
            </a:r>
          </a:p>
          <a:p>
            <a:r>
              <a:rPr lang="en-US" dirty="0" smtClean="0"/>
              <a:t>ADR – dry mouth, sedation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lstStyle/>
          <a:p>
            <a:r>
              <a:rPr lang="en-US" dirty="0" err="1" smtClean="0"/>
              <a:t>Prokinetic</a:t>
            </a:r>
            <a:r>
              <a:rPr lang="en-US" dirty="0" smtClean="0"/>
              <a:t> drugs</a:t>
            </a:r>
            <a:endParaRPr lang="en-US" dirty="0"/>
          </a:p>
        </p:txBody>
      </p:sp>
      <p:sp>
        <p:nvSpPr>
          <p:cNvPr id="3" name="Content Placeholder 2"/>
          <p:cNvSpPr>
            <a:spLocks noGrp="1"/>
          </p:cNvSpPr>
          <p:nvPr>
            <p:ph idx="1"/>
          </p:nvPr>
        </p:nvSpPr>
        <p:spPr>
          <a:xfrm>
            <a:off x="0" y="1142984"/>
            <a:ext cx="9144000" cy="5715016"/>
          </a:xfrm>
        </p:spPr>
        <p:txBody>
          <a:bodyPr>
            <a:normAutofit lnSpcReduction="10000"/>
          </a:bodyPr>
          <a:lstStyle/>
          <a:p>
            <a:pPr>
              <a:buNone/>
            </a:pPr>
            <a:r>
              <a:rPr lang="en-US" u="sng" dirty="0" smtClean="0"/>
              <a:t>DRUGS</a:t>
            </a:r>
            <a:r>
              <a:rPr lang="en-US" dirty="0" smtClean="0"/>
              <a:t> - </a:t>
            </a:r>
            <a:r>
              <a:rPr lang="en-US" dirty="0" err="1" smtClean="0"/>
              <a:t>Metoclopramide</a:t>
            </a:r>
            <a:r>
              <a:rPr lang="en-US" dirty="0" smtClean="0"/>
              <a:t>, </a:t>
            </a:r>
            <a:r>
              <a:rPr lang="en-US" dirty="0" err="1" smtClean="0"/>
              <a:t>domperidone</a:t>
            </a:r>
            <a:r>
              <a:rPr lang="en-US" dirty="0" smtClean="0"/>
              <a:t>, </a:t>
            </a:r>
            <a:r>
              <a:rPr lang="en-US" dirty="0" err="1" smtClean="0"/>
              <a:t>cisapride</a:t>
            </a:r>
            <a:endParaRPr lang="en-US" dirty="0" smtClean="0"/>
          </a:p>
          <a:p>
            <a:pPr>
              <a:buNone/>
            </a:pPr>
            <a:r>
              <a:rPr lang="en-US" u="sng" dirty="0" smtClean="0"/>
              <a:t>MOA</a:t>
            </a:r>
            <a:r>
              <a:rPr lang="en-US" dirty="0" smtClean="0"/>
              <a:t> - Blocks dopamine receptors in GIT resulting in increased gastric emptying and increased lower esophageal tone. -Also blocks dopamine receptors in the vomiting centre  in the </a:t>
            </a:r>
            <a:r>
              <a:rPr lang="en-US" dirty="0" err="1" smtClean="0"/>
              <a:t>braincausing</a:t>
            </a:r>
            <a:r>
              <a:rPr lang="en-US" dirty="0" smtClean="0"/>
              <a:t> </a:t>
            </a:r>
            <a:r>
              <a:rPr lang="en-US" dirty="0" err="1" smtClean="0"/>
              <a:t>antiemesis</a:t>
            </a:r>
            <a:endParaRPr lang="en-US" dirty="0" smtClean="0"/>
          </a:p>
          <a:p>
            <a:pPr>
              <a:buNone/>
            </a:pPr>
            <a:r>
              <a:rPr lang="en-US" u="sng" dirty="0" smtClean="0"/>
              <a:t>Indications</a:t>
            </a:r>
          </a:p>
          <a:p>
            <a:r>
              <a:rPr lang="en-US" dirty="0" smtClean="0"/>
              <a:t>postoperative and  drug induced vomiting</a:t>
            </a:r>
          </a:p>
          <a:p>
            <a:r>
              <a:rPr lang="en-US" dirty="0" smtClean="0"/>
              <a:t>-management of dyspepsia and hiccups</a:t>
            </a:r>
          </a:p>
          <a:p>
            <a:r>
              <a:rPr lang="en-US" dirty="0" smtClean="0"/>
              <a:t>-accelerate gastric emptying – surgery</a:t>
            </a:r>
          </a:p>
          <a:p>
            <a:r>
              <a:rPr lang="en-US" dirty="0" smtClean="0"/>
              <a:t>NB – not used in PG</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5HT3 – serotonin Antagonists</a:t>
            </a:r>
            <a:endParaRPr lang="en-US" dirty="0"/>
          </a:p>
        </p:txBody>
      </p:sp>
      <p:sp>
        <p:nvSpPr>
          <p:cNvPr id="3" name="Content Placeholder 2"/>
          <p:cNvSpPr>
            <a:spLocks noGrp="1"/>
          </p:cNvSpPr>
          <p:nvPr>
            <p:ph idx="1"/>
          </p:nvPr>
        </p:nvSpPr>
        <p:spPr>
          <a:xfrm>
            <a:off x="357158" y="1071546"/>
            <a:ext cx="8786842" cy="5500726"/>
          </a:xfrm>
        </p:spPr>
        <p:txBody>
          <a:bodyPr>
            <a:normAutofit/>
          </a:bodyPr>
          <a:lstStyle/>
          <a:p>
            <a:r>
              <a:rPr lang="en-US" u="sng" dirty="0" smtClean="0"/>
              <a:t>DRUGS – </a:t>
            </a:r>
            <a:r>
              <a:rPr lang="en-US" dirty="0" err="1" smtClean="0"/>
              <a:t>Ondansetron</a:t>
            </a:r>
            <a:r>
              <a:rPr lang="en-US" dirty="0" smtClean="0"/>
              <a:t>, </a:t>
            </a:r>
            <a:r>
              <a:rPr lang="en-US" dirty="0" err="1" smtClean="0"/>
              <a:t>Granisetron</a:t>
            </a:r>
            <a:endParaRPr lang="en-US" u="sng" dirty="0" smtClean="0"/>
          </a:p>
          <a:p>
            <a:pPr>
              <a:buNone/>
            </a:pPr>
            <a:r>
              <a:rPr lang="en-US" u="sng" dirty="0" smtClean="0"/>
              <a:t>MOA</a:t>
            </a:r>
            <a:r>
              <a:rPr lang="en-US" dirty="0" smtClean="0"/>
              <a:t> - blocks the action of 5HT(serotonin) on the GIT and vomiting centre (CTZ). This blocks transmission of vomiting signals.</a:t>
            </a:r>
          </a:p>
          <a:p>
            <a:pPr>
              <a:buNone/>
            </a:pPr>
            <a:r>
              <a:rPr lang="en-US" u="sng" dirty="0" smtClean="0"/>
              <a:t>INDICATIONS</a:t>
            </a:r>
            <a:r>
              <a:rPr lang="en-US" dirty="0" smtClean="0"/>
              <a:t> - control of cancer chemotherapy/radiotherapy induced vomiting</a:t>
            </a:r>
          </a:p>
          <a:p>
            <a:pPr>
              <a:buNone/>
            </a:pPr>
            <a:r>
              <a:rPr lang="en-US" dirty="0" smtClean="0"/>
              <a:t>-postoperative nausea and vomiting</a:t>
            </a:r>
          </a:p>
          <a:p>
            <a:pPr>
              <a:buNone/>
            </a:pPr>
            <a:r>
              <a:rPr lang="en-US" u="sng" dirty="0" smtClean="0"/>
              <a:t>ADR </a:t>
            </a:r>
            <a:r>
              <a:rPr lang="en-US" dirty="0" smtClean="0"/>
              <a:t>- well tolerated, side effects – headaches, mild constipation and abdominal discomfort</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err="1" smtClean="0"/>
              <a:t>Antidiarrheals</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Antidiarrhoeals</a:t>
            </a:r>
            <a:endParaRPr lang="en-US" dirty="0"/>
          </a:p>
        </p:txBody>
      </p:sp>
      <p:sp>
        <p:nvSpPr>
          <p:cNvPr id="6" name="Content Placeholder 5"/>
          <p:cNvSpPr>
            <a:spLocks noGrp="1"/>
          </p:cNvSpPr>
          <p:nvPr>
            <p:ph idx="1"/>
          </p:nvPr>
        </p:nvSpPr>
        <p:spPr/>
        <p:txBody>
          <a:bodyPr/>
          <a:lstStyle/>
          <a:p>
            <a:r>
              <a:rPr lang="en-US" dirty="0" err="1" smtClean="0"/>
              <a:t>Diarrhoea</a:t>
            </a:r>
            <a:r>
              <a:rPr lang="en-US" dirty="0" smtClean="0"/>
              <a:t> – refers to frequent passage of poorly formed stool </a:t>
            </a:r>
            <a:r>
              <a:rPr lang="en-US" dirty="0" err="1" smtClean="0"/>
              <a:t>i.e</a:t>
            </a:r>
            <a:r>
              <a:rPr lang="en-US" dirty="0" smtClean="0"/>
              <a:t> excess water in stool. It is a major cause of mortality and morbidity. In Kenya it is estimated that recurrent diarrhea is also a major cause of malnutrition and child mortality</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pl-PL" b="1">
                <a:effectLst>
                  <a:outerShdw blurRad="38100" dist="38100" dir="2700000" algn="tl">
                    <a:srgbClr val="000000"/>
                  </a:outerShdw>
                </a:effectLst>
              </a:rPr>
              <a:t>Definition</a:t>
            </a:r>
            <a:endParaRPr lang="en-US" b="1">
              <a:effectLst>
                <a:outerShdw blurRad="38100" dist="38100" dir="2700000" algn="tl">
                  <a:srgbClr val="000000"/>
                </a:outerShdw>
              </a:effectLst>
            </a:endParaRPr>
          </a:p>
        </p:txBody>
      </p:sp>
      <p:sp>
        <p:nvSpPr>
          <p:cNvPr id="8195" name="Rectangle 3"/>
          <p:cNvSpPr>
            <a:spLocks noGrp="1" noChangeArrowheads="1"/>
          </p:cNvSpPr>
          <p:nvPr>
            <p:ph type="body" idx="1"/>
          </p:nvPr>
        </p:nvSpPr>
        <p:spPr/>
        <p:txBody>
          <a:bodyPr/>
          <a:lstStyle/>
          <a:p>
            <a:r>
              <a:rPr lang="en-US" dirty="0"/>
              <a:t>In the normal state, approximately 10 L of fluid enter the duodenum daily, of which all but 1.5 L are absorbed by the small intestine. The colon absorbs most of the remaining fluid, with only 100 </a:t>
            </a:r>
            <a:r>
              <a:rPr lang="en-US" dirty="0" smtClean="0"/>
              <a:t>ml </a:t>
            </a:r>
            <a:r>
              <a:rPr lang="en-US" dirty="0"/>
              <a:t>lost in the </a:t>
            </a:r>
            <a:r>
              <a:rPr lang="en-US" dirty="0" smtClean="0"/>
              <a:t>stool.</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Drugs for Treatment of peptic ulcer disease</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3 </a:t>
            </a:r>
            <a:r>
              <a:rPr lang="en-US" dirty="0"/>
              <a:t>major factors contribute to development of peptic ulcer disease:</a:t>
            </a:r>
          </a:p>
          <a:p>
            <a:pPr lvl="0"/>
            <a:r>
              <a:rPr lang="en-US" dirty="0"/>
              <a:t>Infection with Gram negative </a:t>
            </a:r>
            <a:r>
              <a:rPr lang="en-US" i="1" dirty="0"/>
              <a:t>Helicobacter pylori(</a:t>
            </a:r>
            <a:r>
              <a:rPr lang="en-US" i="1" dirty="0" err="1"/>
              <a:t>H.pylor</a:t>
            </a:r>
            <a:r>
              <a:rPr lang="en-US" dirty="0" err="1"/>
              <a:t>i</a:t>
            </a:r>
            <a:r>
              <a:rPr lang="en-US" dirty="0"/>
              <a:t>)</a:t>
            </a:r>
          </a:p>
          <a:p>
            <a:pPr lvl="0"/>
            <a:r>
              <a:rPr lang="en-US" dirty="0"/>
              <a:t>Increased gastric acid secretion (HCL)</a:t>
            </a:r>
          </a:p>
          <a:p>
            <a:pPr lvl="0"/>
            <a:r>
              <a:rPr lang="en-US" dirty="0"/>
              <a:t>Inadequate mucosal defense against gastric acid</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normAutofit fontScale="90000"/>
          </a:bodyPr>
          <a:lstStyle/>
          <a:p>
            <a:r>
              <a:rPr lang="en-US" b="1"/>
              <a:t>Causes of acute infectious diarrhea</a:t>
            </a:r>
          </a:p>
        </p:txBody>
      </p:sp>
      <p:sp>
        <p:nvSpPr>
          <p:cNvPr id="1027" name="Rectangle 3"/>
          <p:cNvSpPr>
            <a:spLocks noGrp="1" noChangeArrowheads="1"/>
          </p:cNvSpPr>
          <p:nvPr>
            <p:ph type="body" idx="1"/>
          </p:nvPr>
        </p:nvSpPr>
        <p:spPr>
          <a:xfrm>
            <a:off x="214282" y="1214422"/>
            <a:ext cx="8701118" cy="5429288"/>
          </a:xfrm>
        </p:spPr>
        <p:txBody>
          <a:bodyPr>
            <a:noAutofit/>
          </a:bodyPr>
          <a:lstStyle/>
          <a:p>
            <a:pPr marL="609600" indent="-609600">
              <a:buNone/>
            </a:pPr>
            <a:r>
              <a:rPr lang="en-US" dirty="0" smtClean="0"/>
              <a:t>Acute – </a:t>
            </a:r>
            <a:r>
              <a:rPr lang="en-US" dirty="0" err="1" smtClean="0"/>
              <a:t>diarrhoea</a:t>
            </a:r>
            <a:r>
              <a:rPr lang="en-US" dirty="0" smtClean="0"/>
              <a:t> that persists for less than 3 weeks</a:t>
            </a:r>
            <a:endParaRPr lang="pl-PL" dirty="0"/>
          </a:p>
          <a:p>
            <a:pPr marL="609600" indent="-609600">
              <a:buFontTx/>
              <a:buAutoNum type="arabicPeriod"/>
            </a:pPr>
            <a:r>
              <a:rPr lang="en-US" dirty="0"/>
              <a:t>Viral</a:t>
            </a:r>
            <a:r>
              <a:rPr lang="pl-PL" dirty="0"/>
              <a:t> - </a:t>
            </a:r>
            <a:r>
              <a:rPr lang="en-US" dirty="0" smtClean="0"/>
              <a:t>Rotavirus</a:t>
            </a:r>
            <a:endParaRPr lang="pl-PL" dirty="0"/>
          </a:p>
          <a:p>
            <a:pPr marL="609600" indent="-609600">
              <a:buFontTx/>
              <a:buAutoNum type="arabicPeriod"/>
            </a:pPr>
            <a:r>
              <a:rPr lang="en-US" dirty="0" err="1"/>
              <a:t>Protozoal</a:t>
            </a:r>
            <a:r>
              <a:rPr lang="pl-PL" dirty="0"/>
              <a:t> - </a:t>
            </a:r>
            <a:r>
              <a:rPr lang="en-US" dirty="0" err="1"/>
              <a:t>Giardia</a:t>
            </a:r>
            <a:r>
              <a:rPr lang="en-US" dirty="0"/>
              <a:t> </a:t>
            </a:r>
            <a:r>
              <a:rPr lang="en-US" dirty="0" err="1"/>
              <a:t>lamblia</a:t>
            </a:r>
            <a:r>
              <a:rPr lang="pl-PL" dirty="0"/>
              <a:t>, Cryptos</a:t>
            </a:r>
            <a:r>
              <a:rPr lang="en-US" dirty="0" err="1"/>
              <a:t>poridium</a:t>
            </a:r>
            <a:endParaRPr lang="pl-PL" dirty="0"/>
          </a:p>
          <a:p>
            <a:pPr marL="609600" indent="-609600">
              <a:buFontTx/>
              <a:buAutoNum type="arabicPeriod"/>
            </a:pPr>
            <a:r>
              <a:rPr lang="en-US" dirty="0"/>
              <a:t>Bacterial</a:t>
            </a:r>
            <a:r>
              <a:rPr lang="pl-PL" dirty="0"/>
              <a:t> </a:t>
            </a:r>
            <a:r>
              <a:rPr lang="pl-PL" dirty="0" smtClean="0"/>
              <a:t>- </a:t>
            </a:r>
            <a:r>
              <a:rPr lang="pl-PL" dirty="0"/>
              <a:t>Staphylococcus aureus, Bacillus</a:t>
            </a:r>
          </a:p>
          <a:p>
            <a:pPr marL="609600" indent="-609600">
              <a:buFontTx/>
              <a:buNone/>
            </a:pPr>
            <a:r>
              <a:rPr lang="pl-PL" dirty="0"/>
              <a:t>                         cereus, </a:t>
            </a:r>
            <a:r>
              <a:rPr lang="en-US" dirty="0"/>
              <a:t>Clostridium </a:t>
            </a:r>
            <a:r>
              <a:rPr lang="en-US" dirty="0" err="1"/>
              <a:t>perfringens</a:t>
            </a:r>
            <a:endParaRPr lang="pl-PL" dirty="0"/>
          </a:p>
          <a:p>
            <a:pPr marL="609600" indent="-609600">
              <a:buFontTx/>
              <a:buNone/>
            </a:pPr>
            <a:r>
              <a:rPr lang="pl-PL" dirty="0"/>
              <a:t>                         </a:t>
            </a:r>
            <a:r>
              <a:rPr lang="pl-PL" dirty="0" smtClean="0"/>
              <a:t> </a:t>
            </a:r>
            <a:r>
              <a:rPr lang="pl-PL" dirty="0"/>
              <a:t>E </a:t>
            </a:r>
            <a:r>
              <a:rPr lang="pl-PL" dirty="0" smtClean="0"/>
              <a:t>coli</a:t>
            </a:r>
            <a:r>
              <a:rPr lang="en-US" dirty="0" smtClean="0"/>
              <a:t> </a:t>
            </a:r>
            <a:r>
              <a:rPr lang="pl-PL" dirty="0" smtClean="0"/>
              <a:t>, </a:t>
            </a:r>
            <a:r>
              <a:rPr lang="en-US" dirty="0" err="1"/>
              <a:t>Vibrio</a:t>
            </a:r>
            <a:r>
              <a:rPr lang="en-US" dirty="0"/>
              <a:t> </a:t>
            </a:r>
            <a:r>
              <a:rPr lang="en-US" dirty="0" smtClean="0"/>
              <a:t>cholera</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chronic diarrhea</a:t>
            </a:r>
            <a:endParaRPr lang="en-US" dirty="0"/>
          </a:p>
        </p:txBody>
      </p:sp>
      <p:sp>
        <p:nvSpPr>
          <p:cNvPr id="3" name="Content Placeholder 2"/>
          <p:cNvSpPr>
            <a:spLocks noGrp="1"/>
          </p:cNvSpPr>
          <p:nvPr>
            <p:ph idx="1"/>
          </p:nvPr>
        </p:nvSpPr>
        <p:spPr>
          <a:xfrm>
            <a:off x="214282" y="1600200"/>
            <a:ext cx="8472518" cy="4972072"/>
          </a:xfrm>
        </p:spPr>
        <p:txBody>
          <a:bodyPr>
            <a:normAutofit/>
          </a:bodyPr>
          <a:lstStyle/>
          <a:p>
            <a:pPr>
              <a:buNone/>
            </a:pPr>
            <a:r>
              <a:rPr lang="en-US" dirty="0" smtClean="0"/>
              <a:t>Chronic – diarrhea that lasts over 3 weeks</a:t>
            </a:r>
          </a:p>
          <a:p>
            <a:r>
              <a:rPr lang="en-US" dirty="0" smtClean="0"/>
              <a:t>Medications </a:t>
            </a:r>
            <a:r>
              <a:rPr lang="en-US" dirty="0" err="1" smtClean="0"/>
              <a:t>eg</a:t>
            </a:r>
            <a:r>
              <a:rPr lang="en-US" dirty="0" smtClean="0"/>
              <a:t> laxatives, chemotherapy</a:t>
            </a:r>
          </a:p>
          <a:p>
            <a:r>
              <a:rPr lang="en-US" dirty="0" smtClean="0"/>
              <a:t>Hormonal disorders </a:t>
            </a:r>
            <a:r>
              <a:rPr lang="en-US" dirty="0" err="1" smtClean="0"/>
              <a:t>eg</a:t>
            </a:r>
            <a:r>
              <a:rPr lang="en-US" dirty="0" smtClean="0"/>
              <a:t> hyperthyroidism</a:t>
            </a:r>
          </a:p>
          <a:p>
            <a:r>
              <a:rPr lang="en-US" dirty="0" smtClean="0"/>
              <a:t>Ulcers of the colon</a:t>
            </a:r>
          </a:p>
          <a:p>
            <a:r>
              <a:rPr lang="en-US" dirty="0" smtClean="0"/>
              <a:t>Cancer/malignancy</a:t>
            </a:r>
          </a:p>
          <a:p>
            <a:r>
              <a:rPr lang="en-US" dirty="0" smtClean="0"/>
              <a:t>Motility disorders – post GIT surgery</a:t>
            </a:r>
          </a:p>
          <a:p>
            <a:r>
              <a:rPr lang="en-US" dirty="0" smtClean="0"/>
              <a:t>Chronic infections – </a:t>
            </a:r>
            <a:r>
              <a:rPr lang="en-US" dirty="0" err="1" smtClean="0"/>
              <a:t>Emtamoeba</a:t>
            </a:r>
            <a:r>
              <a:rPr lang="en-US" dirty="0" smtClean="0"/>
              <a:t>, </a:t>
            </a:r>
            <a:r>
              <a:rPr lang="en-US" dirty="0" err="1" smtClean="0"/>
              <a:t>giardia</a:t>
            </a:r>
            <a:endParaRPr lang="en-US" dirty="0" smtClean="0"/>
          </a:p>
          <a:p>
            <a:r>
              <a:rPr lang="en-US" dirty="0" smtClean="0"/>
              <a:t>AIDs related</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Management of diarrhea</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Management depends on the underlying cause. Most </a:t>
            </a:r>
            <a:r>
              <a:rPr lang="en-US" dirty="0" err="1" smtClean="0"/>
              <a:t>diarrhoea</a:t>
            </a:r>
            <a:r>
              <a:rPr lang="en-US" dirty="0" smtClean="0"/>
              <a:t> is self limiting and GIT pathogens are removed by motility and other gut defenses. Management can be grouped to</a:t>
            </a:r>
          </a:p>
          <a:p>
            <a:pPr lvl="0"/>
            <a:r>
              <a:rPr lang="en-US" dirty="0" smtClean="0"/>
              <a:t>Rehydration therapy</a:t>
            </a:r>
          </a:p>
          <a:p>
            <a:pPr lvl="0"/>
            <a:r>
              <a:rPr lang="en-US" dirty="0" smtClean="0"/>
              <a:t>Drug therapy</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229600" cy="642942"/>
          </a:xfrm>
        </p:spPr>
        <p:txBody>
          <a:bodyPr>
            <a:normAutofit fontScale="90000"/>
          </a:bodyPr>
          <a:lstStyle/>
          <a:p>
            <a:r>
              <a:rPr lang="en-US" u="sng" dirty="0" smtClean="0"/>
              <a:t>Treatment of fluid depletion (rehydration)</a:t>
            </a:r>
            <a:r>
              <a:rPr lang="en-US" dirty="0" smtClean="0"/>
              <a:t/>
            </a:r>
            <a:br>
              <a:rPr lang="en-US" dirty="0" smtClean="0"/>
            </a:br>
            <a:endParaRPr lang="en-US" dirty="0"/>
          </a:p>
        </p:txBody>
      </p:sp>
      <p:sp>
        <p:nvSpPr>
          <p:cNvPr id="3" name="Content Placeholder 2"/>
          <p:cNvSpPr>
            <a:spLocks noGrp="1"/>
          </p:cNvSpPr>
          <p:nvPr>
            <p:ph idx="1"/>
          </p:nvPr>
        </p:nvSpPr>
        <p:spPr>
          <a:xfrm>
            <a:off x="0" y="1071546"/>
            <a:ext cx="9144000" cy="6000792"/>
          </a:xfrm>
        </p:spPr>
        <p:txBody>
          <a:bodyPr>
            <a:normAutofit/>
          </a:bodyPr>
          <a:lstStyle/>
          <a:p>
            <a:pPr>
              <a:buNone/>
            </a:pPr>
            <a:r>
              <a:rPr lang="en-US" dirty="0" smtClean="0"/>
              <a:t>This is the only measure needed to control the diarrhea in most cases. It can be:</a:t>
            </a:r>
          </a:p>
          <a:p>
            <a:pPr lvl="0"/>
            <a:r>
              <a:rPr lang="en-US" dirty="0" smtClean="0"/>
              <a:t>Intravenous Rehydration  - Na,K,Cl,Hco3 replaced with </a:t>
            </a:r>
            <a:r>
              <a:rPr lang="en-US" dirty="0" err="1" smtClean="0"/>
              <a:t>Hartmanns</a:t>
            </a:r>
            <a:r>
              <a:rPr lang="en-US" dirty="0" smtClean="0"/>
              <a:t> solution(Ringers lactate)</a:t>
            </a:r>
          </a:p>
          <a:p>
            <a:pPr lvl="0"/>
            <a:r>
              <a:rPr lang="en-US" dirty="0" smtClean="0"/>
              <a:t>Oral rehydration Therapy(ORS) – involves the use of glucose and salt(Na). WHO recommended standard oral rehydration salt(ORS) is composed of </a:t>
            </a:r>
            <a:r>
              <a:rPr lang="en-US" b="1" dirty="0" err="1" smtClean="0"/>
              <a:t>NaCl</a:t>
            </a:r>
            <a:r>
              <a:rPr lang="en-US" b="1" dirty="0" smtClean="0"/>
              <a:t>, </a:t>
            </a:r>
            <a:r>
              <a:rPr lang="en-US" b="1" dirty="0" err="1" smtClean="0"/>
              <a:t>KCl</a:t>
            </a:r>
            <a:r>
              <a:rPr lang="en-US" b="1" dirty="0" smtClean="0"/>
              <a:t>, </a:t>
            </a:r>
            <a:r>
              <a:rPr lang="en-US" b="1" dirty="0" err="1" smtClean="0"/>
              <a:t>trisodium</a:t>
            </a:r>
            <a:r>
              <a:rPr lang="en-US" b="1" dirty="0" smtClean="0"/>
              <a:t> citrate and glucose</a:t>
            </a:r>
            <a:r>
              <a:rPr lang="en-US" i="1" dirty="0" smtClean="0"/>
              <a:t>(Dissolved in 1 liter of water)</a:t>
            </a:r>
            <a:r>
              <a:rPr lang="en-US" dirty="0" smtClean="0"/>
              <a:t>. This is given ½-1hrly. </a:t>
            </a:r>
          </a:p>
          <a:p>
            <a:pPr>
              <a:buNone/>
            </a:pPr>
            <a:r>
              <a:rPr lang="en-US" dirty="0" smtClean="0"/>
              <a:t>NB feeding should be encouraged in patients with diarrhea to increase digestion and thicken the GIT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err="1" smtClean="0"/>
              <a:t>Antidiarrhoeal</a:t>
            </a:r>
            <a:r>
              <a:rPr lang="en-US" b="1" u="sng" dirty="0" smtClean="0"/>
              <a:t> drugs</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They consist of</a:t>
            </a:r>
          </a:p>
          <a:p>
            <a:pPr lvl="0"/>
            <a:r>
              <a:rPr lang="en-US" dirty="0" smtClean="0"/>
              <a:t>Antimicrobial drugs</a:t>
            </a:r>
          </a:p>
          <a:p>
            <a:pPr lvl="0"/>
            <a:r>
              <a:rPr lang="en-US" dirty="0" err="1" smtClean="0"/>
              <a:t>Antisecretory</a:t>
            </a:r>
            <a:r>
              <a:rPr lang="en-US" dirty="0" smtClean="0"/>
              <a:t> drugs</a:t>
            </a:r>
          </a:p>
          <a:p>
            <a:pPr lvl="0"/>
            <a:r>
              <a:rPr lang="en-US" dirty="0" err="1" smtClean="0"/>
              <a:t>Antimotility</a:t>
            </a:r>
            <a:r>
              <a:rPr lang="en-US" dirty="0" smtClean="0"/>
              <a:t> drugs</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pPr lvl="0"/>
            <a:r>
              <a:rPr lang="en-US" u="sng" dirty="0" smtClean="0"/>
              <a:t>Antimicrobials for diarrhea</a:t>
            </a:r>
            <a:r>
              <a:rPr lang="en-US" dirty="0" smtClean="0"/>
              <a:t/>
            </a:r>
            <a:br>
              <a:rPr lang="en-US" dirty="0" smtClean="0"/>
            </a:br>
            <a:endParaRPr lang="en-US" dirty="0"/>
          </a:p>
        </p:txBody>
      </p:sp>
      <p:sp>
        <p:nvSpPr>
          <p:cNvPr id="3" name="Content Placeholder 2"/>
          <p:cNvSpPr>
            <a:spLocks noGrp="1"/>
          </p:cNvSpPr>
          <p:nvPr>
            <p:ph idx="1"/>
          </p:nvPr>
        </p:nvSpPr>
        <p:spPr>
          <a:xfrm>
            <a:off x="0" y="714356"/>
            <a:ext cx="9144000" cy="6143644"/>
          </a:xfrm>
        </p:spPr>
        <p:txBody>
          <a:bodyPr>
            <a:normAutofit/>
          </a:bodyPr>
          <a:lstStyle/>
          <a:p>
            <a:pPr>
              <a:buNone/>
            </a:pPr>
            <a:r>
              <a:rPr lang="en-US" dirty="0" smtClean="0"/>
              <a:t>Generally, antimicrobials have a limited role in the treatment of diarrhea. This is because</a:t>
            </a:r>
          </a:p>
          <a:p>
            <a:pPr lvl="0"/>
            <a:r>
              <a:rPr lang="en-US" dirty="0" smtClean="0"/>
              <a:t>Few cases of diarrhea are due to bacterial infection</a:t>
            </a:r>
          </a:p>
          <a:p>
            <a:pPr lvl="0"/>
            <a:r>
              <a:rPr lang="en-US" dirty="0" smtClean="0"/>
              <a:t>Antimicrobials rarely stop the diarrhea even in bacterial infection</a:t>
            </a:r>
          </a:p>
          <a:p>
            <a:r>
              <a:rPr lang="en-US" dirty="0" smtClean="0"/>
              <a:t>Antimicrobials are of </a:t>
            </a:r>
            <a:r>
              <a:rPr lang="en-US" b="1" dirty="0" smtClean="0"/>
              <a:t>no value</a:t>
            </a:r>
            <a:r>
              <a:rPr lang="en-US" dirty="0" smtClean="0"/>
              <a:t> in diarrhea due to non infective causes </a:t>
            </a:r>
            <a:r>
              <a:rPr lang="en-US" dirty="0" err="1" smtClean="0"/>
              <a:t>e.g</a:t>
            </a:r>
            <a:r>
              <a:rPr lang="en-US" dirty="0" smtClean="0"/>
              <a:t> Irritable bowel syndrome, Celiac disease, </a:t>
            </a:r>
            <a:r>
              <a:rPr lang="en-US" dirty="0" err="1" smtClean="0"/>
              <a:t>Thyrotoxicosis</a:t>
            </a:r>
            <a:r>
              <a:rPr lang="en-US" dirty="0" smtClean="0"/>
              <a:t>, Rotavirus, Salmonella food poisoning</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Antimicrobials are useful in treatment of the </a:t>
            </a:r>
            <a:r>
              <a:rPr lang="en-US" u="sng" dirty="0" err="1" smtClean="0"/>
              <a:t>diarrhoeal</a:t>
            </a:r>
            <a:r>
              <a:rPr lang="en-US" u="sng" dirty="0" smtClean="0"/>
              <a:t> conditions below</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err="1" smtClean="0"/>
              <a:t>Travellers</a:t>
            </a:r>
            <a:r>
              <a:rPr lang="en-US" dirty="0" smtClean="0"/>
              <a:t> </a:t>
            </a:r>
            <a:r>
              <a:rPr lang="en-US" dirty="0" err="1" smtClean="0"/>
              <a:t>diarrhoea</a:t>
            </a:r>
            <a:r>
              <a:rPr lang="en-US" dirty="0" smtClean="0"/>
              <a:t>  - </a:t>
            </a:r>
            <a:r>
              <a:rPr lang="en-US" dirty="0" err="1" smtClean="0"/>
              <a:t>E.coli</a:t>
            </a:r>
            <a:r>
              <a:rPr lang="en-US" dirty="0" smtClean="0"/>
              <a:t>, Campylobacter </a:t>
            </a:r>
            <a:r>
              <a:rPr lang="en-US" dirty="0" err="1" smtClean="0"/>
              <a:t>jejuni</a:t>
            </a:r>
            <a:endParaRPr lang="en-US" dirty="0" smtClean="0"/>
          </a:p>
          <a:p>
            <a:r>
              <a:rPr lang="en-US" dirty="0" err="1" smtClean="0"/>
              <a:t>Dysentry</a:t>
            </a:r>
            <a:r>
              <a:rPr lang="en-US" dirty="0" smtClean="0"/>
              <a:t> - </a:t>
            </a:r>
            <a:r>
              <a:rPr lang="en-US" dirty="0" err="1" smtClean="0"/>
              <a:t>Shigella</a:t>
            </a:r>
            <a:r>
              <a:rPr lang="en-US" dirty="0" smtClean="0"/>
              <a:t>, clostridium sp, </a:t>
            </a:r>
            <a:r>
              <a:rPr lang="en-US" dirty="0" err="1" smtClean="0"/>
              <a:t>Yersinia</a:t>
            </a:r>
            <a:r>
              <a:rPr lang="en-US" dirty="0" smtClean="0"/>
              <a:t> sp.</a:t>
            </a:r>
          </a:p>
          <a:p>
            <a:r>
              <a:rPr lang="en-US" dirty="0" smtClean="0"/>
              <a:t>Typhoid fever - Salmonella </a:t>
            </a:r>
            <a:r>
              <a:rPr lang="en-US" dirty="0" err="1" smtClean="0"/>
              <a:t>typhi</a:t>
            </a:r>
            <a:endParaRPr lang="en-US" dirty="0" smtClean="0"/>
          </a:p>
          <a:p>
            <a:r>
              <a:rPr lang="en-US" dirty="0" err="1" smtClean="0"/>
              <a:t>Amebiasis</a:t>
            </a:r>
            <a:r>
              <a:rPr lang="en-US" dirty="0" smtClean="0"/>
              <a:t>, </a:t>
            </a:r>
            <a:r>
              <a:rPr lang="en-US" dirty="0" err="1" smtClean="0"/>
              <a:t>giardiasis</a:t>
            </a:r>
            <a:r>
              <a:rPr lang="en-US" dirty="0" smtClean="0"/>
              <a:t> - </a:t>
            </a:r>
            <a:r>
              <a:rPr lang="en-US" dirty="0" err="1" smtClean="0"/>
              <a:t>Entamoeba</a:t>
            </a:r>
            <a:r>
              <a:rPr lang="en-US" dirty="0" smtClean="0"/>
              <a:t> </a:t>
            </a:r>
            <a:r>
              <a:rPr lang="en-US" dirty="0" err="1" smtClean="0"/>
              <a:t>histolytica</a:t>
            </a:r>
            <a:r>
              <a:rPr lang="en-US" dirty="0" smtClean="0"/>
              <a:t>, </a:t>
            </a:r>
            <a:r>
              <a:rPr lang="en-US" dirty="0" err="1" smtClean="0"/>
              <a:t>giardia</a:t>
            </a:r>
            <a:r>
              <a:rPr lang="en-US" dirty="0" smtClean="0"/>
              <a:t> sp.</a:t>
            </a:r>
          </a:p>
          <a:p>
            <a:r>
              <a:rPr lang="en-US" dirty="0" smtClean="0"/>
              <a:t>Cholera – </a:t>
            </a:r>
            <a:r>
              <a:rPr lang="en-US" dirty="0" err="1" smtClean="0"/>
              <a:t>Vibrio</a:t>
            </a:r>
            <a:r>
              <a:rPr lang="en-US" dirty="0" smtClean="0"/>
              <a:t> </a:t>
            </a:r>
            <a:r>
              <a:rPr lang="en-US" dirty="0" err="1" smtClean="0"/>
              <a:t>cholerae</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Antimicrobials used</a:t>
            </a:r>
            <a:endParaRPr lang="en-US" dirty="0"/>
          </a:p>
        </p:txBody>
      </p:sp>
      <p:sp>
        <p:nvSpPr>
          <p:cNvPr id="3" name="Content Placeholder 2"/>
          <p:cNvSpPr>
            <a:spLocks noGrp="1"/>
          </p:cNvSpPr>
          <p:nvPr>
            <p:ph idx="1"/>
          </p:nvPr>
        </p:nvSpPr>
        <p:spPr/>
        <p:txBody>
          <a:bodyPr/>
          <a:lstStyle/>
          <a:p>
            <a:r>
              <a:rPr lang="en-US" dirty="0" err="1" smtClean="0"/>
              <a:t>Cotrimoxazole</a:t>
            </a:r>
            <a:r>
              <a:rPr lang="en-US" dirty="0" smtClean="0"/>
              <a:t>, </a:t>
            </a:r>
          </a:p>
          <a:p>
            <a:r>
              <a:rPr lang="en-US" dirty="0" err="1" smtClean="0"/>
              <a:t>Norfloxacin</a:t>
            </a:r>
            <a:r>
              <a:rPr lang="en-US" dirty="0" smtClean="0"/>
              <a:t>, ciprofloxacin</a:t>
            </a:r>
          </a:p>
          <a:p>
            <a:r>
              <a:rPr lang="en-US" dirty="0" err="1" smtClean="0"/>
              <a:t>doxycycline</a:t>
            </a:r>
            <a:r>
              <a:rPr lang="en-US" dirty="0" smtClean="0"/>
              <a:t>, </a:t>
            </a:r>
          </a:p>
          <a:p>
            <a:r>
              <a:rPr lang="en-US" dirty="0" smtClean="0"/>
              <a:t>Erythromycin</a:t>
            </a:r>
          </a:p>
          <a:p>
            <a:r>
              <a:rPr lang="en-US" dirty="0" err="1" smtClean="0"/>
              <a:t>Metronidazole</a:t>
            </a:r>
            <a:endParaRPr lang="en-US" dirty="0" smtClean="0"/>
          </a:p>
          <a:p>
            <a:r>
              <a:rPr lang="en-US" dirty="0" err="1" smtClean="0"/>
              <a:t>Ampicillin</a:t>
            </a:r>
            <a:r>
              <a:rPr lang="en-US" dirty="0" smtClean="0"/>
              <a:t>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pPr lvl="0"/>
            <a:r>
              <a:rPr lang="en-US" dirty="0" err="1" smtClean="0"/>
              <a:t>Antisecretory</a:t>
            </a:r>
            <a:r>
              <a:rPr lang="en-US" dirty="0" smtClean="0"/>
              <a:t> drugs</a:t>
            </a:r>
            <a:br>
              <a:rPr lang="en-US" dirty="0" smtClean="0"/>
            </a:br>
            <a:endParaRPr lang="en-US" dirty="0"/>
          </a:p>
        </p:txBody>
      </p:sp>
      <p:sp>
        <p:nvSpPr>
          <p:cNvPr id="3" name="Content Placeholder 2"/>
          <p:cNvSpPr>
            <a:spLocks noGrp="1"/>
          </p:cNvSpPr>
          <p:nvPr>
            <p:ph idx="1"/>
          </p:nvPr>
        </p:nvSpPr>
        <p:spPr>
          <a:xfrm>
            <a:off x="0" y="642918"/>
            <a:ext cx="9144000" cy="6215082"/>
          </a:xfrm>
        </p:spPr>
        <p:txBody>
          <a:bodyPr>
            <a:normAutofit fontScale="92500" lnSpcReduction="20000"/>
          </a:bodyPr>
          <a:lstStyle/>
          <a:p>
            <a:pPr>
              <a:buNone/>
            </a:pPr>
            <a:r>
              <a:rPr lang="en-US" sz="3500" i="1" dirty="0" smtClean="0"/>
              <a:t>Drugs</a:t>
            </a:r>
            <a:r>
              <a:rPr lang="en-US" sz="3500" dirty="0" smtClean="0"/>
              <a:t> – </a:t>
            </a:r>
            <a:r>
              <a:rPr lang="en-US" sz="3500" dirty="0" err="1" smtClean="0"/>
              <a:t>sulfasalazine</a:t>
            </a:r>
            <a:r>
              <a:rPr lang="en-US" sz="3500" dirty="0" smtClean="0"/>
              <a:t>, </a:t>
            </a:r>
            <a:r>
              <a:rPr lang="en-US" sz="3500" dirty="0" err="1" smtClean="0"/>
              <a:t>mesalazine</a:t>
            </a:r>
            <a:r>
              <a:rPr lang="en-US" sz="3500" dirty="0" smtClean="0"/>
              <a:t>, </a:t>
            </a:r>
          </a:p>
          <a:p>
            <a:pPr>
              <a:buNone/>
            </a:pPr>
            <a:r>
              <a:rPr lang="en-US" sz="3500" i="1" dirty="0" smtClean="0"/>
              <a:t>MOA</a:t>
            </a:r>
            <a:r>
              <a:rPr lang="en-US" sz="3500" dirty="0" smtClean="0"/>
              <a:t> – it reduces inflammation and mucosal secretion of the gut wall. This reduces number of stools, abdominal cramps and fever( does not affect gut flora)</a:t>
            </a:r>
          </a:p>
          <a:p>
            <a:pPr>
              <a:buNone/>
            </a:pPr>
            <a:r>
              <a:rPr lang="en-US" sz="3500" i="1" dirty="0" smtClean="0"/>
              <a:t>Indications</a:t>
            </a:r>
            <a:r>
              <a:rPr lang="en-US" sz="3500" dirty="0" smtClean="0"/>
              <a:t> – inflammatory bowel disease, infectious diarrhea,  drug induced diarrhea, AIDS related diarrhea</a:t>
            </a:r>
          </a:p>
          <a:p>
            <a:pPr>
              <a:buNone/>
            </a:pPr>
            <a:r>
              <a:rPr lang="en-US" sz="3500" i="1" dirty="0" smtClean="0"/>
              <a:t>Adverse effects</a:t>
            </a:r>
            <a:r>
              <a:rPr lang="en-US" sz="3500" dirty="0" smtClean="0"/>
              <a:t> – side effects – rashes, fever, joint pain, </a:t>
            </a:r>
            <a:r>
              <a:rPr lang="en-US" sz="3500" dirty="0" err="1" smtClean="0"/>
              <a:t>hemolysis</a:t>
            </a:r>
            <a:r>
              <a:rPr lang="en-US" sz="3500" dirty="0" smtClean="0"/>
              <a:t>,  Blood </a:t>
            </a:r>
            <a:r>
              <a:rPr lang="en-US" sz="3500" dirty="0" err="1" smtClean="0"/>
              <a:t>dyscrasias</a:t>
            </a:r>
            <a:r>
              <a:rPr lang="en-US" sz="3500" dirty="0" smtClean="0"/>
              <a:t> and </a:t>
            </a:r>
            <a:r>
              <a:rPr lang="en-US" sz="3500" dirty="0" err="1" smtClean="0"/>
              <a:t>anaemia</a:t>
            </a:r>
            <a:endParaRPr lang="en-US" sz="3500" dirty="0" smtClean="0"/>
          </a:p>
          <a:p>
            <a:r>
              <a:rPr lang="en-US" sz="3500" dirty="0" err="1" smtClean="0"/>
              <a:t>Mesalazine</a:t>
            </a:r>
            <a:r>
              <a:rPr lang="en-US" sz="3500" dirty="0" smtClean="0"/>
              <a:t> – </a:t>
            </a:r>
            <a:r>
              <a:rPr lang="en-US" sz="3500" dirty="0" err="1" smtClean="0"/>
              <a:t>nephrotoxic</a:t>
            </a:r>
            <a:r>
              <a:rPr lang="en-US" sz="3500" dirty="0" smtClean="0"/>
              <a:t>, not used in renal patients</a:t>
            </a:r>
          </a:p>
          <a:p>
            <a:pPr>
              <a:buNone/>
            </a:pPr>
            <a:r>
              <a:rPr lang="en-US" sz="3500" dirty="0" smtClean="0"/>
              <a:t> </a:t>
            </a:r>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fontScale="90000"/>
          </a:bodyPr>
          <a:lstStyle/>
          <a:p>
            <a:pPr lvl="0"/>
            <a:r>
              <a:rPr lang="en-US" dirty="0" err="1" smtClean="0"/>
              <a:t>Antimotility</a:t>
            </a:r>
            <a:r>
              <a:rPr lang="en-US" dirty="0" smtClean="0"/>
              <a:t> drugs</a:t>
            </a:r>
            <a:br>
              <a:rPr lang="en-US" dirty="0" smtClean="0"/>
            </a:br>
            <a:endParaRPr lang="en-US" dirty="0"/>
          </a:p>
        </p:txBody>
      </p:sp>
      <p:sp>
        <p:nvSpPr>
          <p:cNvPr id="3" name="Content Placeholder 2"/>
          <p:cNvSpPr>
            <a:spLocks noGrp="1"/>
          </p:cNvSpPr>
          <p:nvPr>
            <p:ph idx="1"/>
          </p:nvPr>
        </p:nvSpPr>
        <p:spPr>
          <a:xfrm>
            <a:off x="0" y="642918"/>
            <a:ext cx="9144000" cy="6215082"/>
          </a:xfrm>
        </p:spPr>
        <p:txBody>
          <a:bodyPr>
            <a:normAutofit/>
          </a:bodyPr>
          <a:lstStyle/>
          <a:p>
            <a:r>
              <a:rPr lang="en-US" u="sng" dirty="0" smtClean="0"/>
              <a:t>Drug</a:t>
            </a:r>
            <a:r>
              <a:rPr lang="en-US" dirty="0" smtClean="0"/>
              <a:t>s – codeine, </a:t>
            </a:r>
            <a:r>
              <a:rPr lang="en-US" dirty="0" err="1" smtClean="0"/>
              <a:t>loperamide</a:t>
            </a:r>
            <a:r>
              <a:rPr lang="en-US" dirty="0" smtClean="0"/>
              <a:t>, </a:t>
            </a:r>
          </a:p>
          <a:p>
            <a:r>
              <a:rPr lang="en-US" dirty="0" smtClean="0"/>
              <a:t>They are </a:t>
            </a:r>
            <a:r>
              <a:rPr lang="en-US" dirty="0" err="1" smtClean="0"/>
              <a:t>opioid</a:t>
            </a:r>
            <a:r>
              <a:rPr lang="en-US" dirty="0" smtClean="0"/>
              <a:t> drugs that bind to </a:t>
            </a:r>
            <a:r>
              <a:rPr lang="en-US" dirty="0" err="1" smtClean="0"/>
              <a:t>opioid</a:t>
            </a:r>
            <a:r>
              <a:rPr lang="en-US" dirty="0" smtClean="0"/>
              <a:t> receptors on the GIT that results in increasing small bowel tone, reduced bowel movement, diminished intestinal secretion and enhancing absorption.(they have a constipating action)</a:t>
            </a:r>
          </a:p>
          <a:p>
            <a:r>
              <a:rPr lang="en-US" u="sng" dirty="0" smtClean="0"/>
              <a:t>Indications</a:t>
            </a:r>
            <a:r>
              <a:rPr lang="en-US" dirty="0" smtClean="0"/>
              <a:t> -  moderate </a:t>
            </a:r>
            <a:r>
              <a:rPr lang="en-US" dirty="0" err="1" smtClean="0"/>
              <a:t>diarhea</a:t>
            </a:r>
            <a:r>
              <a:rPr lang="en-US" dirty="0" smtClean="0"/>
              <a:t>, non infective diarrhea, HIV related diarrhea, post anal surgery (induce short term constipation),colostomy(reduce volume, fluidity and bag cleaning)</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PUD treatment goals</a:t>
            </a:r>
            <a:endParaRPr lang="en-US" dirty="0"/>
          </a:p>
        </p:txBody>
      </p:sp>
      <p:sp>
        <p:nvSpPr>
          <p:cNvPr id="3" name="Content Placeholder 2"/>
          <p:cNvSpPr>
            <a:spLocks noGrp="1"/>
          </p:cNvSpPr>
          <p:nvPr>
            <p:ph idx="1"/>
          </p:nvPr>
        </p:nvSpPr>
        <p:spPr>
          <a:xfrm>
            <a:off x="285720" y="1214422"/>
            <a:ext cx="8501122" cy="5429288"/>
          </a:xfrm>
        </p:spPr>
        <p:txBody>
          <a:bodyPr>
            <a:normAutofit/>
          </a:bodyPr>
          <a:lstStyle/>
          <a:p>
            <a:r>
              <a:rPr lang="en-US" dirty="0" smtClean="0"/>
              <a:t>Infection with </a:t>
            </a:r>
            <a:r>
              <a:rPr lang="en-US" dirty="0" err="1" smtClean="0"/>
              <a:t>H.Pylori</a:t>
            </a:r>
            <a:r>
              <a:rPr lang="en-US" dirty="0" smtClean="0"/>
              <a:t>  - </a:t>
            </a:r>
            <a:r>
              <a:rPr lang="en-US" i="1" dirty="0"/>
              <a:t>Antimicrobials </a:t>
            </a:r>
            <a:endParaRPr lang="en-US" dirty="0" smtClean="0"/>
          </a:p>
          <a:p>
            <a:r>
              <a:rPr lang="en-US" dirty="0" smtClean="0"/>
              <a:t>Increased HCL( gastric acid) secretion -  </a:t>
            </a:r>
            <a:r>
              <a:rPr lang="en-US" i="1" dirty="0" smtClean="0"/>
              <a:t>decrease acid secretion . </a:t>
            </a:r>
          </a:p>
          <a:p>
            <a:r>
              <a:rPr lang="en-US" dirty="0" smtClean="0"/>
              <a:t>Inadequate </a:t>
            </a:r>
            <a:r>
              <a:rPr lang="en-US" dirty="0"/>
              <a:t>mucosal defense against gastric </a:t>
            </a:r>
            <a:r>
              <a:rPr lang="en-US" dirty="0" smtClean="0"/>
              <a:t>acid – </a:t>
            </a:r>
            <a:r>
              <a:rPr lang="en-US" i="1" dirty="0" smtClean="0"/>
              <a:t>provide agents that protect</a:t>
            </a:r>
            <a:endParaRPr lang="en-US" i="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858000"/>
          </a:xfrm>
        </p:spPr>
        <p:txBody>
          <a:bodyPr>
            <a:normAutofit lnSpcReduction="10000"/>
          </a:bodyPr>
          <a:lstStyle/>
          <a:p>
            <a:pPr>
              <a:buNone/>
            </a:pPr>
            <a:r>
              <a:rPr lang="en-US" u="sng" dirty="0" smtClean="0"/>
              <a:t>Contra indications of </a:t>
            </a:r>
            <a:r>
              <a:rPr lang="en-US" u="sng" dirty="0" err="1" smtClean="0"/>
              <a:t>antimotility</a:t>
            </a:r>
            <a:r>
              <a:rPr lang="en-US" u="sng" dirty="0" smtClean="0"/>
              <a:t> drugs</a:t>
            </a:r>
            <a:endParaRPr lang="en-US" dirty="0" smtClean="0"/>
          </a:p>
          <a:p>
            <a:pPr lvl="0"/>
            <a:r>
              <a:rPr lang="en-US" dirty="0" err="1" smtClean="0"/>
              <a:t>Loperamide</a:t>
            </a:r>
            <a:r>
              <a:rPr lang="en-US" dirty="0" smtClean="0"/>
              <a:t> - Contraindicated in children below 5 yrs due to risk of paralytic </a:t>
            </a:r>
            <a:r>
              <a:rPr lang="en-US" dirty="0" err="1" smtClean="0"/>
              <a:t>ilieus</a:t>
            </a:r>
            <a:r>
              <a:rPr lang="en-US" dirty="0" smtClean="0"/>
              <a:t> and abdominal distention.</a:t>
            </a:r>
          </a:p>
          <a:p>
            <a:pPr lvl="0"/>
            <a:r>
              <a:rPr lang="en-US" dirty="0" smtClean="0"/>
              <a:t>Contraindicated in acute diarrhea as they delay clearance of the pathogens in the gut</a:t>
            </a:r>
          </a:p>
          <a:p>
            <a:pPr>
              <a:buNone/>
            </a:pPr>
            <a:r>
              <a:rPr lang="en-US" dirty="0" smtClean="0"/>
              <a:t> </a:t>
            </a:r>
          </a:p>
          <a:p>
            <a:pPr>
              <a:buNone/>
            </a:pPr>
            <a:r>
              <a:rPr lang="en-US" u="sng" dirty="0" smtClean="0"/>
              <a:t>ADR</a:t>
            </a:r>
            <a:endParaRPr lang="en-US" dirty="0" smtClean="0"/>
          </a:p>
          <a:p>
            <a:r>
              <a:rPr lang="en-US" dirty="0" smtClean="0"/>
              <a:t>Codeine – has central effects common to </a:t>
            </a:r>
            <a:r>
              <a:rPr lang="en-US" dirty="0" err="1" smtClean="0"/>
              <a:t>opioids</a:t>
            </a:r>
            <a:r>
              <a:rPr lang="en-US" dirty="0" smtClean="0"/>
              <a:t>. Causes nausea, sedation, respiratory depression Used for short periods and caution in children</a:t>
            </a:r>
          </a:p>
          <a:p>
            <a:r>
              <a:rPr lang="en-US" dirty="0" err="1" smtClean="0"/>
              <a:t>Loperamide</a:t>
            </a:r>
            <a:r>
              <a:rPr lang="en-US" dirty="0" smtClean="0"/>
              <a:t> – opiate analog. It is the most effective </a:t>
            </a:r>
            <a:r>
              <a:rPr lang="en-US" dirty="0" err="1" smtClean="0"/>
              <a:t>antimotility</a:t>
            </a:r>
            <a:r>
              <a:rPr lang="en-US" dirty="0" smtClean="0"/>
              <a:t> drug. Causes abdominal cramps and rashes.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are some of the nursing considerations when managing patients on </a:t>
            </a:r>
            <a:r>
              <a:rPr lang="en-US" dirty="0" err="1" smtClean="0"/>
              <a:t>antidiarrhoeal</a:t>
            </a:r>
            <a:r>
              <a:rPr lang="en-US" dirty="0" smtClean="0"/>
              <a:t> drugs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Monitor no of times stool is passed</a:t>
            </a:r>
          </a:p>
          <a:p>
            <a:r>
              <a:rPr lang="en-US" dirty="0" smtClean="0"/>
              <a:t>Report constipating effects</a:t>
            </a:r>
          </a:p>
          <a:p>
            <a:r>
              <a:rPr lang="en-US" dirty="0" smtClean="0"/>
              <a:t>Monitor fluid electrolyte balance – monitor in and out, assess dehydration, rehydrate patient, electrolyte balance</a:t>
            </a:r>
          </a:p>
          <a:p>
            <a:r>
              <a:rPr lang="en-US" dirty="0" smtClean="0"/>
              <a:t>Check stool for analysis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b="1" dirty="0" smtClean="0"/>
              <a:t>LAXATIVES </a:t>
            </a:r>
            <a:r>
              <a:rPr lang="en-US" b="1" i="1" dirty="0" smtClean="0"/>
              <a:t>(also referred to as purgatives or cathartics)</a:t>
            </a:r>
            <a:r>
              <a:rPr lang="en-US" dirty="0" smtClean="0"/>
              <a:t/>
            </a:r>
            <a:br>
              <a:rPr lang="en-US" dirty="0" smtClean="0"/>
            </a:b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8596" y="642918"/>
            <a:ext cx="8258204" cy="5483245"/>
          </a:xfrm>
        </p:spPr>
        <p:txBody>
          <a:bodyPr/>
          <a:lstStyle/>
          <a:p>
            <a:pPr>
              <a:buNone/>
            </a:pPr>
            <a:r>
              <a:rPr lang="en-US" sz="3600" dirty="0" smtClean="0"/>
              <a:t>They are used to accelerate movement of food through the GIT.  Classified according to mechanism of action as below:</a:t>
            </a:r>
          </a:p>
          <a:p>
            <a:r>
              <a:rPr lang="en-US" sz="3600" dirty="0" smtClean="0"/>
              <a:t>Irritants and stimulants</a:t>
            </a:r>
          </a:p>
          <a:p>
            <a:r>
              <a:rPr lang="en-US" sz="3600" dirty="0" smtClean="0"/>
              <a:t>Bulking agents</a:t>
            </a:r>
          </a:p>
          <a:p>
            <a:r>
              <a:rPr lang="en-US" sz="3600" dirty="0" smtClean="0"/>
              <a:t>Stool softeners</a:t>
            </a:r>
          </a:p>
          <a:p>
            <a:r>
              <a:rPr lang="en-US" sz="3600" dirty="0" smtClean="0"/>
              <a:t>Osmotic laxatives</a:t>
            </a:r>
          </a:p>
          <a:p>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Irritants and stimulants</a:t>
            </a:r>
            <a:r>
              <a:rPr lang="en-US" dirty="0" smtClean="0"/>
              <a:t/>
            </a:r>
            <a:br>
              <a:rPr lang="en-US" dirty="0" smtClean="0"/>
            </a:br>
            <a:endParaRPr lang="en-US" dirty="0"/>
          </a:p>
        </p:txBody>
      </p:sp>
      <p:sp>
        <p:nvSpPr>
          <p:cNvPr id="3" name="Content Placeholder 2"/>
          <p:cNvSpPr>
            <a:spLocks noGrp="1"/>
          </p:cNvSpPr>
          <p:nvPr>
            <p:ph idx="1"/>
          </p:nvPr>
        </p:nvSpPr>
        <p:spPr>
          <a:xfrm>
            <a:off x="285720" y="1000108"/>
            <a:ext cx="8401080" cy="5126055"/>
          </a:xfrm>
        </p:spPr>
        <p:txBody>
          <a:bodyPr>
            <a:normAutofit/>
          </a:bodyPr>
          <a:lstStyle/>
          <a:p>
            <a:pPr>
              <a:buNone/>
            </a:pPr>
            <a:r>
              <a:rPr lang="en-US" u="sng" dirty="0" smtClean="0"/>
              <a:t>Drugs</a:t>
            </a:r>
          </a:p>
          <a:p>
            <a:r>
              <a:rPr lang="en-US" dirty="0" smtClean="0"/>
              <a:t> castor oil – irritates the gut and increases peristalsis</a:t>
            </a:r>
          </a:p>
          <a:p>
            <a:r>
              <a:rPr lang="en-US" dirty="0" smtClean="0"/>
              <a:t>Cascara, </a:t>
            </a:r>
            <a:r>
              <a:rPr lang="en-US" dirty="0" err="1" smtClean="0"/>
              <a:t>senna</a:t>
            </a:r>
            <a:r>
              <a:rPr lang="en-US" dirty="0" smtClean="0"/>
              <a:t> and aloe – stimulates colonic activity</a:t>
            </a:r>
          </a:p>
          <a:p>
            <a:r>
              <a:rPr lang="en-US" dirty="0" smtClean="0"/>
              <a:t>Phenolphthalein, </a:t>
            </a:r>
            <a:r>
              <a:rPr lang="en-US" dirty="0" err="1" smtClean="0"/>
              <a:t>Bisacodyl</a:t>
            </a:r>
            <a:r>
              <a:rPr lang="en-US" dirty="0" smtClean="0"/>
              <a:t> – stimulate the colon</a:t>
            </a:r>
          </a:p>
          <a:p>
            <a:pPr>
              <a:buNone/>
            </a:pPr>
            <a:r>
              <a:rPr lang="en-US" u="sng" dirty="0" smtClean="0"/>
              <a:t>Adverse effects </a:t>
            </a:r>
            <a:r>
              <a:rPr lang="en-US" dirty="0" smtClean="0"/>
              <a:t>– abdominal cramps, risk of atonic colon with prolonged use</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Bulking agents</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They are made from indigestible parts of fruits and vegetables. They form gels in the large intestine causing water retention and intestinal distention thereby increasing peristaltic activity</a:t>
            </a:r>
          </a:p>
          <a:p>
            <a:r>
              <a:rPr lang="en-US" dirty="0" smtClean="0"/>
              <a:t>Drugs –  </a:t>
            </a:r>
            <a:r>
              <a:rPr lang="en-US" dirty="0" err="1" smtClean="0"/>
              <a:t>lactulose</a:t>
            </a:r>
            <a:r>
              <a:rPr lang="en-US" dirty="0" smtClean="0"/>
              <a:t>, </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6126163"/>
          </a:xfrm>
        </p:spPr>
        <p:txBody>
          <a:bodyPr>
            <a:normAutofit/>
          </a:bodyPr>
          <a:lstStyle/>
          <a:p>
            <a:pPr>
              <a:buNone/>
            </a:pPr>
            <a:r>
              <a:rPr lang="en-US" u="sng" dirty="0" smtClean="0"/>
              <a:t>Stool softeners</a:t>
            </a:r>
            <a:endParaRPr lang="en-US" dirty="0" smtClean="0"/>
          </a:p>
          <a:p>
            <a:r>
              <a:rPr lang="en-US" dirty="0" smtClean="0"/>
              <a:t>They are emulsified with stool thus produce softer feces and ease of passage</a:t>
            </a:r>
          </a:p>
          <a:p>
            <a:r>
              <a:rPr lang="en-US" dirty="0" err="1" smtClean="0"/>
              <a:t>Docusate</a:t>
            </a:r>
            <a:r>
              <a:rPr lang="en-US" dirty="0" smtClean="0"/>
              <a:t> sodium, liquid paraffin, </a:t>
            </a:r>
            <a:r>
              <a:rPr lang="en-US" dirty="0" err="1" smtClean="0"/>
              <a:t>glycerine</a:t>
            </a:r>
            <a:r>
              <a:rPr lang="en-US" dirty="0" smtClean="0"/>
              <a:t> suppository </a:t>
            </a:r>
          </a:p>
          <a:p>
            <a:pPr>
              <a:buNone/>
            </a:pPr>
            <a:r>
              <a:rPr lang="en-US" u="sng" dirty="0" smtClean="0"/>
              <a:t>Osmotic laxatives</a:t>
            </a:r>
            <a:endParaRPr lang="en-US" dirty="0" smtClean="0"/>
          </a:p>
          <a:p>
            <a:r>
              <a:rPr lang="en-US" dirty="0" smtClean="0"/>
              <a:t>They help retain water and electrolytes in the intestinal lumen, increasing volume in the colon thus making it easy for contents to be propelled. </a:t>
            </a:r>
            <a:r>
              <a:rPr lang="en-US" dirty="0" err="1" smtClean="0"/>
              <a:t>E.g</a:t>
            </a:r>
            <a:r>
              <a:rPr lang="en-US" dirty="0" smtClean="0"/>
              <a:t> Magnesium salts and sodium salts</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6908"/>
          </a:xfrm>
        </p:spPr>
        <p:txBody>
          <a:bodyPr>
            <a:normAutofit fontScale="90000"/>
          </a:bodyPr>
          <a:lstStyle/>
          <a:p>
            <a:r>
              <a:rPr lang="en-US" u="sng" dirty="0" smtClean="0"/>
              <a:t>Indications for use of laxatives</a:t>
            </a:r>
            <a:r>
              <a:rPr lang="en-US" dirty="0" smtClean="0"/>
              <a:t/>
            </a:r>
            <a:br>
              <a:rPr lang="en-US" dirty="0" smtClean="0"/>
            </a:br>
            <a:endParaRPr lang="en-US" dirty="0"/>
          </a:p>
        </p:txBody>
      </p:sp>
      <p:sp>
        <p:nvSpPr>
          <p:cNvPr id="3" name="Content Placeholder 2"/>
          <p:cNvSpPr>
            <a:spLocks noGrp="1"/>
          </p:cNvSpPr>
          <p:nvPr>
            <p:ph idx="1"/>
          </p:nvPr>
        </p:nvSpPr>
        <p:spPr>
          <a:xfrm>
            <a:off x="285720" y="857232"/>
            <a:ext cx="8643998" cy="6000768"/>
          </a:xfrm>
        </p:spPr>
        <p:txBody>
          <a:bodyPr>
            <a:normAutofit/>
          </a:bodyPr>
          <a:lstStyle/>
          <a:p>
            <a:pPr lvl="0"/>
            <a:r>
              <a:rPr lang="en-US" dirty="0" smtClean="0"/>
              <a:t>Constipation – infrequent, hard stool that requires strain to </a:t>
            </a:r>
            <a:r>
              <a:rPr lang="en-US" dirty="0" err="1" smtClean="0"/>
              <a:t>pass.It</a:t>
            </a:r>
            <a:r>
              <a:rPr lang="en-US" dirty="0" smtClean="0"/>
              <a:t> is a symptom of lack of </a:t>
            </a:r>
            <a:r>
              <a:rPr lang="en-US" dirty="0" err="1" smtClean="0"/>
              <a:t>fibre</a:t>
            </a:r>
            <a:r>
              <a:rPr lang="en-US" dirty="0" smtClean="0"/>
              <a:t> or water in the diet, lack of </a:t>
            </a:r>
            <a:r>
              <a:rPr lang="en-US" dirty="0" err="1" smtClean="0"/>
              <a:t>exersice</a:t>
            </a:r>
            <a:r>
              <a:rPr lang="en-US" dirty="0" smtClean="0"/>
              <a:t>, irregular bowel habits. Advice pt on this</a:t>
            </a:r>
          </a:p>
          <a:p>
            <a:pPr lvl="0"/>
            <a:r>
              <a:rPr lang="en-US" dirty="0" smtClean="0"/>
              <a:t>Bedridden patients – constipation is anticipated</a:t>
            </a:r>
          </a:p>
          <a:p>
            <a:pPr lvl="0"/>
            <a:r>
              <a:rPr lang="en-US" dirty="0" smtClean="0"/>
              <a:t>To avoid straining when passing stool for patients with anal wounds or surgery, heart disease, hernia( keep feces soft)</a:t>
            </a:r>
          </a:p>
          <a:p>
            <a:pPr lvl="0"/>
            <a:r>
              <a:rPr lang="en-US" dirty="0" smtClean="0"/>
              <a:t>Preparation for bowel surgery/ colonoscopy ( bowel needs to be emptied)</a:t>
            </a:r>
          </a:p>
          <a:p>
            <a:pPr lvl="0"/>
            <a:r>
              <a:rPr lang="en-US" dirty="0" smtClean="0"/>
              <a:t>After food/drug poisoning</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laxatives</a:t>
            </a:r>
            <a:endParaRPr lang="en-US" dirty="0"/>
          </a:p>
        </p:txBody>
      </p:sp>
      <p:sp>
        <p:nvSpPr>
          <p:cNvPr id="3" name="Content Placeholder 2"/>
          <p:cNvSpPr>
            <a:spLocks noGrp="1"/>
          </p:cNvSpPr>
          <p:nvPr>
            <p:ph idx="1"/>
          </p:nvPr>
        </p:nvSpPr>
        <p:spPr/>
        <p:txBody>
          <a:bodyPr>
            <a:normAutofit lnSpcReduction="10000"/>
          </a:bodyPr>
          <a:lstStyle/>
          <a:p>
            <a:pPr>
              <a:buNone/>
            </a:pPr>
            <a:r>
              <a:rPr lang="en-US" u="sng" dirty="0" smtClean="0"/>
              <a:t>Contraindications </a:t>
            </a:r>
            <a:r>
              <a:rPr lang="en-US" dirty="0" smtClean="0"/>
              <a:t>- Undiagnosed abdominal pain, colic or vomiting</a:t>
            </a:r>
          </a:p>
          <a:p>
            <a:r>
              <a:rPr lang="en-US" dirty="0" smtClean="0"/>
              <a:t>-Constipation due to bowel obstruction, stricture or malignancies</a:t>
            </a:r>
          </a:p>
          <a:p>
            <a:pPr>
              <a:buNone/>
            </a:pPr>
            <a:r>
              <a:rPr lang="en-US" u="sng" dirty="0" smtClean="0"/>
              <a:t>Adverse effects</a:t>
            </a:r>
            <a:r>
              <a:rPr lang="en-US" dirty="0" smtClean="0"/>
              <a:t> – overuse of laxatives can cause inflammation of the intestines, fluid and electrolyte imbalance(</a:t>
            </a:r>
            <a:r>
              <a:rPr lang="en-US" dirty="0" err="1" smtClean="0"/>
              <a:t>hypokalemia</a:t>
            </a:r>
            <a:r>
              <a:rPr lang="en-US" dirty="0" smtClean="0"/>
              <a:t>), </a:t>
            </a:r>
            <a:r>
              <a:rPr lang="en-US" dirty="0" err="1" smtClean="0"/>
              <a:t>malabsorption</a:t>
            </a:r>
            <a:r>
              <a:rPr lang="en-US" dirty="0" smtClean="0"/>
              <a:t> syndrome, colon spasms and weakening of colons ability to pass stool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PUD DRUGS</a:t>
            </a:r>
            <a:endParaRPr lang="en-US" dirty="0"/>
          </a:p>
        </p:txBody>
      </p:sp>
      <p:sp>
        <p:nvSpPr>
          <p:cNvPr id="3" name="Content Placeholder 2"/>
          <p:cNvSpPr>
            <a:spLocks noGrp="1"/>
          </p:cNvSpPr>
          <p:nvPr>
            <p:ph idx="1"/>
          </p:nvPr>
        </p:nvSpPr>
        <p:spPr>
          <a:xfrm>
            <a:off x="285720" y="1071546"/>
            <a:ext cx="8401080" cy="5054617"/>
          </a:xfrm>
        </p:spPr>
        <p:txBody>
          <a:bodyPr>
            <a:normAutofit/>
          </a:bodyPr>
          <a:lstStyle/>
          <a:p>
            <a:r>
              <a:rPr lang="en-US" dirty="0" smtClean="0"/>
              <a:t>Antimicrobials</a:t>
            </a:r>
          </a:p>
          <a:p>
            <a:r>
              <a:rPr lang="en-US" dirty="0" smtClean="0"/>
              <a:t>Drugs that inhibit gastric acid secretion</a:t>
            </a:r>
          </a:p>
          <a:p>
            <a:r>
              <a:rPr lang="en-US" dirty="0" smtClean="0"/>
              <a:t>Antacids</a:t>
            </a:r>
          </a:p>
          <a:p>
            <a:r>
              <a:rPr lang="en-US" dirty="0" err="1" smtClean="0"/>
              <a:t>Muscosal</a:t>
            </a:r>
            <a:r>
              <a:rPr lang="en-US" dirty="0" smtClean="0"/>
              <a:t> protective drugs</a:t>
            </a:r>
          </a:p>
          <a:p>
            <a:pPr>
              <a:buNone/>
            </a:pPr>
            <a:endParaRPr lang="en-US" dirty="0" smtClean="0"/>
          </a:p>
          <a:p>
            <a:pPr>
              <a:buNone/>
            </a:pPr>
            <a:r>
              <a:rPr lang="en-US" b="1" dirty="0" smtClean="0"/>
              <a:t>NB </a:t>
            </a:r>
            <a:r>
              <a:rPr lang="en-US" i="1" dirty="0" smtClean="0"/>
              <a:t>Drugs work with non pharmacological interventions in management of PUD</a:t>
            </a:r>
            <a:endParaRPr lang="en-US" i="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What are some of the nursing considerations when managing patients on laxatives ?</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The end</a:t>
            </a:r>
            <a:br>
              <a:rPr lang="en-US" dirty="0" smtClean="0"/>
            </a:br>
            <a:r>
              <a:rPr lang="en-US" dirty="0" smtClean="0"/>
              <a:t>good luck in the cat(next lesson)!</a:t>
            </a:r>
            <a:endParaRPr lang="en-US" dirty="0"/>
          </a:p>
        </p:txBody>
      </p:sp>
      <p:sp>
        <p:nvSpPr>
          <p:cNvPr id="5" name="Text Placeholder 4"/>
          <p:cNvSpPr>
            <a:spLocks noGrp="1"/>
          </p:cNvSpPr>
          <p:nvPr>
            <p:ph type="body" idx="1"/>
          </p:nvPr>
        </p:nvSpPr>
        <p:spPr/>
        <p:txBody>
          <a:bodyPr/>
          <a:lstStyle/>
          <a:p>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11222"/>
          </a:xfrm>
        </p:spPr>
        <p:txBody>
          <a:bodyPr>
            <a:normAutofit fontScale="90000"/>
          </a:bodyPr>
          <a:lstStyle/>
          <a:p>
            <a:r>
              <a:rPr lang="en-US" b="1" u="sng" dirty="0" smtClean="0"/>
              <a:t>Antimicrobials for peptic ulcer disease</a:t>
            </a:r>
            <a:r>
              <a:rPr lang="en-US" dirty="0" smtClean="0"/>
              <a:t/>
            </a:r>
            <a:br>
              <a:rPr lang="en-US" dirty="0" smtClean="0"/>
            </a:br>
            <a:endParaRPr lang="en-US" dirty="0"/>
          </a:p>
        </p:txBody>
      </p:sp>
      <p:sp>
        <p:nvSpPr>
          <p:cNvPr id="3" name="Content Placeholder 2"/>
          <p:cNvSpPr>
            <a:spLocks noGrp="1"/>
          </p:cNvSpPr>
          <p:nvPr>
            <p:ph idx="1"/>
          </p:nvPr>
        </p:nvSpPr>
        <p:spPr>
          <a:xfrm>
            <a:off x="0" y="1214422"/>
            <a:ext cx="9144000" cy="5643578"/>
          </a:xfrm>
        </p:spPr>
        <p:txBody>
          <a:bodyPr>
            <a:normAutofit/>
          </a:bodyPr>
          <a:lstStyle/>
          <a:p>
            <a:r>
              <a:rPr lang="en-US" dirty="0" smtClean="0"/>
              <a:t>Peptic </a:t>
            </a:r>
            <a:r>
              <a:rPr lang="en-US" dirty="0"/>
              <a:t>ulcer disease – both gastric and duodenal due to </a:t>
            </a:r>
            <a:r>
              <a:rPr lang="en-US" dirty="0" err="1"/>
              <a:t>HPylori</a:t>
            </a:r>
            <a:r>
              <a:rPr lang="en-US" dirty="0"/>
              <a:t> requires antimicrobials. Eradication of </a:t>
            </a:r>
            <a:r>
              <a:rPr lang="en-US" dirty="0" err="1"/>
              <a:t>H.pylori</a:t>
            </a:r>
            <a:r>
              <a:rPr lang="en-US" dirty="0"/>
              <a:t> results in rapid healing of peptic ulcers and low recurrence. </a:t>
            </a:r>
            <a:r>
              <a:rPr lang="en-US" dirty="0" err="1"/>
              <a:t>H.pylori</a:t>
            </a:r>
            <a:r>
              <a:rPr lang="en-US" dirty="0"/>
              <a:t> can be diagnosed through serological tests and endoscopic biopsy. Combinations of antimicrobials and acid reducing drugs used for better outcome</a:t>
            </a:r>
            <a:r>
              <a:rPr lang="en-US" dirty="0" smtClean="0"/>
              <a:t>.</a:t>
            </a:r>
          </a:p>
          <a:p>
            <a:r>
              <a:rPr lang="en-US" u="sng" dirty="0"/>
              <a:t>Current regime – Triple therapy </a:t>
            </a:r>
            <a:r>
              <a:rPr lang="en-US" u="sng" dirty="0" smtClean="0"/>
              <a:t>combination - </a:t>
            </a:r>
            <a:r>
              <a:rPr lang="en-US" dirty="0" err="1" smtClean="0"/>
              <a:t>Metronidazole</a:t>
            </a:r>
            <a:r>
              <a:rPr lang="en-US" dirty="0" smtClean="0"/>
              <a:t> – </a:t>
            </a:r>
            <a:r>
              <a:rPr lang="en-US" i="1" dirty="0" smtClean="0"/>
              <a:t>antimicrobial, </a:t>
            </a:r>
            <a:r>
              <a:rPr lang="en-US" dirty="0" smtClean="0"/>
              <a:t>Amoxicillin </a:t>
            </a:r>
            <a:r>
              <a:rPr lang="en-US" dirty="0"/>
              <a:t>or </a:t>
            </a:r>
            <a:r>
              <a:rPr lang="en-US" dirty="0" err="1"/>
              <a:t>clarithromycin</a:t>
            </a:r>
            <a:r>
              <a:rPr lang="en-US" dirty="0"/>
              <a:t> </a:t>
            </a:r>
            <a:r>
              <a:rPr lang="en-US" dirty="0" smtClean="0"/>
              <a:t>– </a:t>
            </a:r>
            <a:r>
              <a:rPr lang="en-US" i="1" dirty="0" smtClean="0"/>
              <a:t>antimicrobial, </a:t>
            </a:r>
            <a:r>
              <a:rPr lang="en-US" dirty="0" err="1" smtClean="0"/>
              <a:t>Omeprazole</a:t>
            </a:r>
            <a:r>
              <a:rPr lang="en-US" dirty="0" smtClean="0"/>
              <a:t> </a:t>
            </a:r>
            <a:r>
              <a:rPr lang="en-US" dirty="0"/>
              <a:t>– </a:t>
            </a:r>
            <a:r>
              <a:rPr lang="en-US" i="1" dirty="0" err="1"/>
              <a:t>antisecretory</a:t>
            </a:r>
            <a:r>
              <a:rPr lang="en-US" i="1" dirty="0"/>
              <a:t> drug</a:t>
            </a: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Drugs that inhibit gastric acid secretion</a:t>
            </a:r>
            <a:endParaRPr lang="en-US" dirty="0"/>
          </a:p>
        </p:txBody>
      </p:sp>
      <p:sp>
        <p:nvSpPr>
          <p:cNvPr id="3" name="Content Placeholder 2"/>
          <p:cNvSpPr>
            <a:spLocks noGrp="1"/>
          </p:cNvSpPr>
          <p:nvPr>
            <p:ph idx="1"/>
          </p:nvPr>
        </p:nvSpPr>
        <p:spPr>
          <a:xfrm>
            <a:off x="0" y="1600200"/>
            <a:ext cx="8686800" cy="4972072"/>
          </a:xfrm>
        </p:spPr>
        <p:txBody>
          <a:bodyPr/>
          <a:lstStyle/>
          <a:p>
            <a:pPr>
              <a:buNone/>
            </a:pPr>
            <a:r>
              <a:rPr lang="en-US" dirty="0" smtClean="0"/>
              <a:t>How </a:t>
            </a:r>
            <a:r>
              <a:rPr lang="en-US" dirty="0"/>
              <a:t>the body regulates gastric acid secretion</a:t>
            </a:r>
          </a:p>
          <a:p>
            <a:r>
              <a:rPr lang="en-US" dirty="0"/>
              <a:t>Chemical mediators – acetylcholine, histamine, </a:t>
            </a:r>
            <a:r>
              <a:rPr lang="en-US" dirty="0" err="1"/>
              <a:t>gastrin</a:t>
            </a:r>
            <a:r>
              <a:rPr lang="en-US" dirty="0"/>
              <a:t> – bind to parietal cell receptors in the stomach – activate H+/K+ </a:t>
            </a:r>
            <a:r>
              <a:rPr lang="en-US" dirty="0" err="1"/>
              <a:t>ATPase</a:t>
            </a:r>
            <a:r>
              <a:rPr lang="en-US" dirty="0"/>
              <a:t> pump – release  HCL</a:t>
            </a:r>
          </a:p>
          <a:p>
            <a:pPr>
              <a:buNone/>
            </a:pPr>
            <a:r>
              <a:rPr lang="en-US" dirty="0" smtClean="0"/>
              <a:t>Prostaglandins </a:t>
            </a:r>
            <a:r>
              <a:rPr lang="en-US" dirty="0"/>
              <a:t>– bind to parietal cell receptors – prevent HCL production</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rc_mi" descr="https://mdsc638-2012.wikispaces.com/file/view/parietal_cell_and_pump.jpg/293610144/480x323/parietal_cell_and_pump.jpg"/>
          <p:cNvPicPr>
            <a:picLocks noGrp="1"/>
          </p:cNvPicPr>
          <p:nvPr>
            <p:ph idx="1"/>
          </p:nvPr>
        </p:nvPicPr>
        <p:blipFill>
          <a:blip r:embed="rId2"/>
          <a:srcRect/>
          <a:stretch>
            <a:fillRect/>
          </a:stretch>
        </p:blipFill>
        <p:spPr bwMode="auto">
          <a:xfrm>
            <a:off x="571472" y="428604"/>
            <a:ext cx="7143800" cy="58579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2494</Words>
  <Application>Microsoft Office PowerPoint</Application>
  <PresentationFormat>On-screen Show (4:3)</PresentationFormat>
  <Paragraphs>255</Paragraphs>
  <Slides>61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61</vt:i4>
      </vt:variant>
    </vt:vector>
  </HeadingPairs>
  <TitlesOfParts>
    <vt:vector size="64" baseType="lpstr">
      <vt:lpstr>Arial</vt:lpstr>
      <vt:lpstr>Calibri</vt:lpstr>
      <vt:lpstr>Office Theme</vt:lpstr>
      <vt:lpstr>Gastrointestinal system drugs</vt:lpstr>
      <vt:lpstr>GIT DRUGS</vt:lpstr>
      <vt:lpstr>DRUGS FOR MANAGEMENT OF PEPTIC ULCER DISEASE (pud)</vt:lpstr>
      <vt:lpstr>Drugs for Treatment of peptic ulcer disease </vt:lpstr>
      <vt:lpstr>PUD treatment goals</vt:lpstr>
      <vt:lpstr> PUD DRUGS</vt:lpstr>
      <vt:lpstr>Antimicrobials for peptic ulcer disease </vt:lpstr>
      <vt:lpstr>Drugs that inhibit gastric acid secretion</vt:lpstr>
      <vt:lpstr>PowerPoint Presentation</vt:lpstr>
      <vt:lpstr>Drugs that inhibit gastric acid secretion </vt:lpstr>
      <vt:lpstr>Histamine (H2) Receptor antagonist </vt:lpstr>
      <vt:lpstr>PowerPoint Presentation</vt:lpstr>
      <vt:lpstr>PowerPoint Presentation</vt:lpstr>
      <vt:lpstr>Inhibitors of H+/K+ ATPase proton pump </vt:lpstr>
      <vt:lpstr>Cont - H+/K+ pump inhibitors</vt:lpstr>
      <vt:lpstr>Prostaglandins </vt:lpstr>
      <vt:lpstr>Cont: PGs </vt:lpstr>
      <vt:lpstr> PUD DRUGS</vt:lpstr>
      <vt:lpstr>Antacids </vt:lpstr>
      <vt:lpstr>PowerPoint Presentation</vt:lpstr>
      <vt:lpstr>Cont:  antacids</vt:lpstr>
      <vt:lpstr>Mucosal protective agents </vt:lpstr>
      <vt:lpstr>PowerPoint Presentation</vt:lpstr>
      <vt:lpstr>PowerPoint Presentation</vt:lpstr>
      <vt:lpstr>What would you include in a  client education plan for a patient on PUD drugs? </vt:lpstr>
      <vt:lpstr>Patient education</vt:lpstr>
      <vt:lpstr>Antiemetics </vt:lpstr>
      <vt:lpstr>How does vomiting occur?</vt:lpstr>
      <vt:lpstr>Antiemetics</vt:lpstr>
      <vt:lpstr>PowerPoint Presentation</vt:lpstr>
      <vt:lpstr>PowerPoint Presentation</vt:lpstr>
      <vt:lpstr>Classification of antiemetic drugs</vt:lpstr>
      <vt:lpstr>Anticholinergics </vt:lpstr>
      <vt:lpstr>H1 – Histamine antagonists Antihistaminics</vt:lpstr>
      <vt:lpstr>Prokinetic drugs</vt:lpstr>
      <vt:lpstr>5HT3 – serotonin Antagonists</vt:lpstr>
      <vt:lpstr>Antidiarrheals</vt:lpstr>
      <vt:lpstr>Antidiarrhoeals</vt:lpstr>
      <vt:lpstr>Definition</vt:lpstr>
      <vt:lpstr>Causes of acute infectious diarrhea</vt:lpstr>
      <vt:lpstr>Causes of chronic diarrhea</vt:lpstr>
      <vt:lpstr>Management of diarrhea </vt:lpstr>
      <vt:lpstr>Treatment of fluid depletion (rehydration) </vt:lpstr>
      <vt:lpstr>Antidiarrhoeal drugs </vt:lpstr>
      <vt:lpstr>Antimicrobials for diarrhea </vt:lpstr>
      <vt:lpstr>Antimicrobials are useful in treatment of the diarrhoeal conditions below </vt:lpstr>
      <vt:lpstr>Antimicrobials used</vt:lpstr>
      <vt:lpstr>Antisecretory drugs </vt:lpstr>
      <vt:lpstr>Antimotility drugs </vt:lpstr>
      <vt:lpstr>PowerPoint Presentation</vt:lpstr>
      <vt:lpstr>What are some of the nursing considerations when managing patients on antidiarrhoeal drugs ?</vt:lpstr>
      <vt:lpstr>PowerPoint Presentation</vt:lpstr>
      <vt:lpstr>LAXATIVES (also referred to as purgatives or cathartics) </vt:lpstr>
      <vt:lpstr>PowerPoint Presentation</vt:lpstr>
      <vt:lpstr>Irritants and stimulants </vt:lpstr>
      <vt:lpstr>Bulking agents </vt:lpstr>
      <vt:lpstr>PowerPoint Presentation</vt:lpstr>
      <vt:lpstr>Indications for use of laxatives </vt:lpstr>
      <vt:lpstr>Cont: laxatives</vt:lpstr>
      <vt:lpstr>What are some of the nursing considerations when managing patients on laxatives ?</vt:lpstr>
      <vt:lpstr>The end good luck in the cat(next lesson)!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Autonomic Nervous System Drugs  QUIZ</dc:title>
  <dc:creator>wanjala</dc:creator>
  <cp:lastModifiedBy>Principal MAVDSON</cp:lastModifiedBy>
  <cp:revision>81</cp:revision>
  <dcterms:created xsi:type="dcterms:W3CDTF">2015-02-25T09:32:15Z</dcterms:created>
  <dcterms:modified xsi:type="dcterms:W3CDTF">2017-03-31T10:31:23Z</dcterms:modified>
</cp:coreProperties>
</file>