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88" r:id="rId12"/>
    <p:sldId id="275" r:id="rId13"/>
    <p:sldId id="284" r:id="rId14"/>
    <p:sldId id="287" r:id="rId15"/>
    <p:sldId id="281" r:id="rId16"/>
    <p:sldId id="276" r:id="rId17"/>
    <p:sldId id="277" r:id="rId18"/>
    <p:sldId id="278" r:id="rId19"/>
    <p:sldId id="279" r:id="rId20"/>
    <p:sldId id="289" r:id="rId21"/>
    <p:sldId id="296" r:id="rId22"/>
    <p:sldId id="297" r:id="rId23"/>
    <p:sldId id="290" r:id="rId24"/>
    <p:sldId id="298" r:id="rId25"/>
    <p:sldId id="295" r:id="rId26"/>
    <p:sldId id="299" r:id="rId27"/>
    <p:sldId id="302" r:id="rId28"/>
    <p:sldId id="300" r:id="rId29"/>
    <p:sldId id="301" r:id="rId30"/>
    <p:sldId id="303" r:id="rId31"/>
    <p:sldId id="292" r:id="rId32"/>
    <p:sldId id="293" r:id="rId33"/>
    <p:sldId id="294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BCF87-76ED-4149-B964-5102972C6884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78B25-EEB5-40D7-B8D3-B64D56122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4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Adeno</a:t>
            </a:r>
            <a:r>
              <a:rPr lang="en-US" b="1" dirty="0" smtClean="0"/>
              <a:t> CA </a:t>
            </a:r>
            <a:r>
              <a:rPr lang="en-US" dirty="0" smtClean="0"/>
              <a:t>(1980 15%, 2003 60%)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78B25-EEB5-40D7-B8D3-B64D56122C9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Smoked fish high in Japan.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78B25-EEB5-40D7-B8D3-B64D56122C9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8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06-3A0F-47A7-B615-F48952191C68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8BAC-D88F-4895-AC75-02FFCE85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06-3A0F-47A7-B615-F48952191C68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8BAC-D88F-4895-AC75-02FFCE85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06-3A0F-47A7-B615-F48952191C68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8BAC-D88F-4895-AC75-02FFCE85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06-3A0F-47A7-B615-F48952191C68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8BAC-D88F-4895-AC75-02FFCE85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06-3A0F-47A7-B615-F48952191C68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8BAC-D88F-4895-AC75-02FFCE85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06-3A0F-47A7-B615-F48952191C68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8BAC-D88F-4895-AC75-02FFCE85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06-3A0F-47A7-B615-F48952191C68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8BAC-D88F-4895-AC75-02FFCE85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06-3A0F-47A7-B615-F48952191C68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8BAC-D88F-4895-AC75-02FFCE85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06-3A0F-47A7-B615-F48952191C68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8BAC-D88F-4895-AC75-02FFCE85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06-3A0F-47A7-B615-F48952191C68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8BAC-D88F-4895-AC75-02FFCE85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1E06-3A0F-47A7-B615-F48952191C68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8BAC-D88F-4895-AC75-02FFCE85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91E06-3A0F-47A7-B615-F48952191C68}" type="datetimeFigureOut">
              <a:rPr lang="en-US" smtClean="0"/>
              <a:pPr/>
              <a:t>21-Oct-18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8BAC-D88F-4895-AC75-02FFCE85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GIT malignancies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DR ANN KIBIRU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metastasis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Lymph nodes- </a:t>
            </a:r>
            <a:r>
              <a:rPr lang="en-US" dirty="0" err="1" smtClean="0"/>
              <a:t>Virchows</a:t>
            </a:r>
            <a:r>
              <a:rPr lang="en-US" dirty="0" smtClean="0"/>
              <a:t> node</a:t>
            </a:r>
          </a:p>
          <a:p>
            <a:r>
              <a:rPr lang="en-US" dirty="0" smtClean="0"/>
              <a:t>Ovaries- </a:t>
            </a:r>
            <a:r>
              <a:rPr lang="en-US" dirty="0" err="1" smtClean="0"/>
              <a:t>krukenberg</a:t>
            </a:r>
            <a:r>
              <a:rPr lang="en-US" dirty="0" smtClean="0"/>
              <a:t> tumor.</a:t>
            </a:r>
          </a:p>
          <a:p>
            <a:r>
              <a:rPr lang="en-US" dirty="0" smtClean="0"/>
              <a:t>Diagnosis _ endoscopy and biopsy</a:t>
            </a:r>
          </a:p>
          <a:p>
            <a:r>
              <a:rPr lang="en-US" dirty="0" smtClean="0"/>
              <a:t>Treatment- </a:t>
            </a:r>
            <a:r>
              <a:rPr lang="en-US" dirty="0" err="1" smtClean="0"/>
              <a:t>gastrectomy</a:t>
            </a:r>
            <a:endParaRPr lang="en-US" dirty="0" smtClean="0"/>
          </a:p>
          <a:p>
            <a:r>
              <a:rPr lang="en-US" dirty="0" smtClean="0"/>
              <a:t>Prognosis – usually poor, 5 year survival of about 20%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3.Pancreatic tumors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b="1" dirty="0" smtClean="0"/>
              <a:t>Pancreatic carcinoma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Epidemiology</a:t>
            </a:r>
          </a:p>
          <a:p>
            <a:pPr>
              <a:buNone/>
            </a:pPr>
            <a:r>
              <a:rPr lang="en-US" dirty="0" smtClean="0"/>
              <a:t>         -5</a:t>
            </a:r>
            <a:r>
              <a:rPr lang="en-US" baseline="30000" dirty="0" smtClean="0"/>
              <a:t>th</a:t>
            </a:r>
            <a:r>
              <a:rPr lang="en-US" dirty="0" smtClean="0"/>
              <a:t> most </a:t>
            </a:r>
            <a:r>
              <a:rPr lang="en-US" dirty="0" err="1" smtClean="0"/>
              <a:t>coomon</a:t>
            </a:r>
            <a:r>
              <a:rPr lang="en-US" dirty="0" smtClean="0"/>
              <a:t> cause of cancer death in the  US</a:t>
            </a:r>
          </a:p>
          <a:p>
            <a:pPr>
              <a:buNone/>
            </a:pPr>
            <a:r>
              <a:rPr lang="en-US" dirty="0" smtClean="0"/>
              <a:t>       - occurs in elderly patients- ages 60 – 80 yrs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r>
              <a:rPr lang="en-US" u="sng" dirty="0" smtClean="0"/>
              <a:t>Risk factor- </a:t>
            </a:r>
            <a:r>
              <a:rPr lang="en-US" dirty="0" smtClean="0"/>
              <a:t>Smoking.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presentation,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Vague abdominal signs and symptoms until late in the course</a:t>
            </a:r>
          </a:p>
          <a:p>
            <a:r>
              <a:rPr lang="en-US" dirty="0" smtClean="0"/>
              <a:t>Abdominal pain </a:t>
            </a:r>
          </a:p>
          <a:p>
            <a:r>
              <a:rPr lang="en-US" dirty="0" smtClean="0"/>
              <a:t>Obstructive jaundice</a:t>
            </a:r>
          </a:p>
          <a:p>
            <a:r>
              <a:rPr lang="en-US" dirty="0" smtClean="0"/>
              <a:t>Migratory </a:t>
            </a:r>
            <a:r>
              <a:rPr lang="en-US" dirty="0" err="1" smtClean="0"/>
              <a:t>thrombophlebitis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u="sng" dirty="0" smtClean="0"/>
              <a:t>location of the tumo</a:t>
            </a:r>
            <a:r>
              <a:rPr lang="en-US" dirty="0" smtClean="0"/>
              <a:t>r-Head( 60%), body(15%) or tail(5%) of the pancreas</a:t>
            </a:r>
          </a:p>
          <a:p>
            <a:r>
              <a:rPr lang="en-US" dirty="0" smtClean="0"/>
              <a:t>Histology- </a:t>
            </a:r>
            <a:r>
              <a:rPr lang="en-US" b="1" dirty="0" err="1" smtClean="0"/>
              <a:t>adenocarcinom</a:t>
            </a:r>
            <a:r>
              <a:rPr lang="en-US" dirty="0" err="1" smtClean="0"/>
              <a:t>a</a:t>
            </a:r>
            <a:r>
              <a:rPr lang="en-US" dirty="0" smtClean="0"/>
              <a:t> arising from the duct epithelium</a:t>
            </a:r>
          </a:p>
          <a:p>
            <a:r>
              <a:rPr lang="en-US" dirty="0" smtClean="0"/>
              <a:t>Tumor markers- CA 19-9 &amp; CEA</a:t>
            </a:r>
          </a:p>
          <a:p>
            <a:r>
              <a:rPr lang="en-US" dirty="0" smtClean="0"/>
              <a:t>Rx- </a:t>
            </a:r>
            <a:r>
              <a:rPr lang="en-US" dirty="0" err="1" smtClean="0"/>
              <a:t>sugical</a:t>
            </a:r>
            <a:r>
              <a:rPr lang="en-US" dirty="0" smtClean="0"/>
              <a:t> resection- </a:t>
            </a:r>
            <a:r>
              <a:rPr lang="en-US" dirty="0" err="1" smtClean="0"/>
              <a:t>whipples</a:t>
            </a:r>
            <a:r>
              <a:rPr lang="en-US" dirty="0" smtClean="0"/>
              <a:t> procedure</a:t>
            </a:r>
          </a:p>
          <a:p>
            <a:r>
              <a:rPr lang="en-US" dirty="0" smtClean="0"/>
              <a:t>Prognosis –  very poor  1 yr survival  ,&lt; 10%, 5yr ~ 1%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B.Islet</a:t>
            </a:r>
            <a:r>
              <a:rPr lang="en-US" b="1" dirty="0" smtClean="0"/>
              <a:t> cell tumors- beta cell tumor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b="1" dirty="0" err="1" smtClean="0"/>
              <a:t>Insulinom</a:t>
            </a:r>
            <a:r>
              <a:rPr lang="en-US" dirty="0" err="1" smtClean="0"/>
              <a:t>a</a:t>
            </a:r>
            <a:r>
              <a:rPr lang="en-US" dirty="0" smtClean="0"/>
              <a:t>- usually benign</a:t>
            </a:r>
          </a:p>
          <a:p>
            <a:r>
              <a:rPr lang="en-US" dirty="0" smtClean="0"/>
              <a:t>Most common type of islet cell tumor</a:t>
            </a:r>
          </a:p>
          <a:p>
            <a:r>
              <a:rPr lang="en-US" dirty="0" smtClean="0"/>
              <a:t>Produce insulin</a:t>
            </a:r>
          </a:p>
          <a:p>
            <a:r>
              <a:rPr lang="en-US" b="1" dirty="0" smtClean="0"/>
              <a:t>s/s-</a:t>
            </a:r>
            <a:r>
              <a:rPr lang="en-US" dirty="0" smtClean="0"/>
              <a:t> hypoglycemia, sweating, confusion</a:t>
            </a:r>
          </a:p>
          <a:p>
            <a:r>
              <a:rPr lang="en-US" dirty="0" smtClean="0"/>
              <a:t>Diagnosis- increased insulin and C- peptide</a:t>
            </a:r>
          </a:p>
          <a:p>
            <a:r>
              <a:rPr lang="en-US" dirty="0" smtClean="0"/>
              <a:t>Rx – glucose/ surgical resection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LcPeriod" startAt="2"/>
            </a:pPr>
            <a:r>
              <a:rPr lang="en-US" b="1" dirty="0" err="1" smtClean="0"/>
              <a:t>gastrinoma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Produces </a:t>
            </a:r>
            <a:r>
              <a:rPr lang="en-US" dirty="0" err="1" smtClean="0"/>
              <a:t>gastrin</a:t>
            </a:r>
            <a:endParaRPr lang="en-US" dirty="0" smtClean="0"/>
          </a:p>
          <a:p>
            <a:r>
              <a:rPr lang="en-US" dirty="0" smtClean="0"/>
              <a:t>Associated with </a:t>
            </a:r>
            <a:r>
              <a:rPr lang="en-US" b="1" dirty="0" err="1" smtClean="0"/>
              <a:t>Zollinger</a:t>
            </a:r>
            <a:r>
              <a:rPr lang="en-US" b="1" dirty="0" smtClean="0"/>
              <a:t> </a:t>
            </a:r>
            <a:r>
              <a:rPr lang="en-US" b="1" dirty="0" err="1" smtClean="0"/>
              <a:t>ellison</a:t>
            </a:r>
            <a:r>
              <a:rPr lang="en-US" b="1" dirty="0" smtClean="0"/>
              <a:t> syndrome</a:t>
            </a:r>
          </a:p>
          <a:p>
            <a:pPr>
              <a:buNone/>
            </a:pPr>
            <a:r>
              <a:rPr lang="en-US" dirty="0" smtClean="0"/>
              <a:t>                 -  Characterized by gastric hyperacidity</a:t>
            </a:r>
          </a:p>
          <a:p>
            <a:pPr>
              <a:buNone/>
            </a:pPr>
            <a:r>
              <a:rPr lang="en-US" dirty="0" smtClean="0"/>
              <a:t>                 - increased </a:t>
            </a:r>
            <a:r>
              <a:rPr lang="en-US" dirty="0" err="1" smtClean="0"/>
              <a:t>gastrin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- intractable peptic ulcers</a:t>
            </a:r>
          </a:p>
          <a:p>
            <a:r>
              <a:rPr lang="en-US" dirty="0" smtClean="0"/>
              <a:t>Associated with MEN 1</a:t>
            </a:r>
          </a:p>
          <a:p>
            <a:r>
              <a:rPr lang="en-US" dirty="0" smtClean="0"/>
              <a:t>May arise outside the pancreas.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LcPeriod" startAt="3"/>
            </a:pPr>
            <a:r>
              <a:rPr lang="en-US" b="1" dirty="0" err="1" smtClean="0"/>
              <a:t>glucagonoma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 cell tumor</a:t>
            </a:r>
          </a:p>
          <a:p>
            <a:r>
              <a:rPr lang="en-US" dirty="0" smtClean="0"/>
              <a:t>Produces glucagon</a:t>
            </a:r>
          </a:p>
          <a:p>
            <a:r>
              <a:rPr lang="en-US" dirty="0" smtClean="0"/>
              <a:t>s/s- hyperglycemia(diabetes), anemia, skin rash.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LcPeriod" startAt="4"/>
            </a:pPr>
            <a:r>
              <a:rPr lang="en-US" b="1" dirty="0" err="1" smtClean="0"/>
              <a:t>Somatostatinoma</a:t>
            </a:r>
            <a:r>
              <a:rPr lang="en-US" b="1" dirty="0" smtClean="0"/>
              <a:t>- delta cell tumor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Produces </a:t>
            </a:r>
            <a:r>
              <a:rPr lang="en-US" dirty="0" err="1" smtClean="0"/>
              <a:t>somatostatin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Which inhibits insulin- lead to diabetes</a:t>
            </a:r>
          </a:p>
          <a:p>
            <a:r>
              <a:rPr lang="en-US" dirty="0" smtClean="0"/>
              <a:t>Inhibit </a:t>
            </a:r>
            <a:r>
              <a:rPr lang="en-US" dirty="0" err="1" smtClean="0"/>
              <a:t>gastrin</a:t>
            </a:r>
            <a:r>
              <a:rPr lang="en-US" dirty="0" smtClean="0"/>
              <a:t> leads to </a:t>
            </a:r>
            <a:r>
              <a:rPr lang="en-US" dirty="0" err="1" smtClean="0"/>
              <a:t>hypochlohydria</a:t>
            </a:r>
            <a:endParaRPr lang="en-US" dirty="0" smtClean="0"/>
          </a:p>
          <a:p>
            <a:r>
              <a:rPr lang="en-US" dirty="0" err="1" smtClean="0"/>
              <a:t>Cholecystokinin</a:t>
            </a:r>
            <a:r>
              <a:rPr lang="en-US" dirty="0" smtClean="0"/>
              <a:t> production- lead to </a:t>
            </a:r>
            <a:r>
              <a:rPr lang="en-US" dirty="0" err="1" smtClean="0"/>
              <a:t>steatorrhea</a:t>
            </a:r>
            <a:r>
              <a:rPr lang="en-US" dirty="0" smtClean="0"/>
              <a:t> and gallstones.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>
              <a:buFont typeface="+mj-lt"/>
              <a:buAutoNum type="romanLcPeriod" startAt="5"/>
            </a:pPr>
            <a:r>
              <a:rPr lang="en-US" b="1" dirty="0" smtClean="0"/>
              <a:t>VIPOMA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Tumor produces </a:t>
            </a:r>
            <a:r>
              <a:rPr lang="en-US" dirty="0" err="1" smtClean="0"/>
              <a:t>vaso</a:t>
            </a:r>
            <a:r>
              <a:rPr lang="en-US" dirty="0" smtClean="0"/>
              <a:t> active intestinal peptide</a:t>
            </a:r>
          </a:p>
          <a:p>
            <a:r>
              <a:rPr lang="en-US" dirty="0" smtClean="0"/>
              <a:t>Which causes- </a:t>
            </a:r>
            <a:r>
              <a:rPr lang="en-US" dirty="0" err="1" smtClean="0"/>
              <a:t>secretory</a:t>
            </a:r>
            <a:r>
              <a:rPr lang="en-US" dirty="0" smtClean="0"/>
              <a:t>/ watery  diarrhea, </a:t>
            </a:r>
            <a:r>
              <a:rPr lang="en-US" dirty="0" err="1" smtClean="0"/>
              <a:t>hypokalemia</a:t>
            </a:r>
            <a:r>
              <a:rPr lang="en-US" dirty="0" smtClean="0"/>
              <a:t> &amp; </a:t>
            </a:r>
            <a:r>
              <a:rPr lang="en-US" dirty="0" err="1" smtClean="0"/>
              <a:t>achlohydria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Anatomic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Esophagus</a:t>
            </a:r>
          </a:p>
          <a:p>
            <a:r>
              <a:rPr lang="en-US" b="1" dirty="0" smtClean="0"/>
              <a:t> </a:t>
            </a:r>
            <a:r>
              <a:rPr lang="en-US" b="1" dirty="0"/>
              <a:t>Stomach</a:t>
            </a:r>
          </a:p>
          <a:p>
            <a:r>
              <a:rPr lang="en-US" dirty="0" smtClean="0"/>
              <a:t>Colon/Rectum</a:t>
            </a:r>
          </a:p>
          <a:p>
            <a:r>
              <a:rPr lang="en-US" b="1" dirty="0" smtClean="0"/>
              <a:t> Pancreas</a:t>
            </a:r>
          </a:p>
          <a:p>
            <a:r>
              <a:rPr lang="en-US" b="1" dirty="0" smtClean="0"/>
              <a:t> </a:t>
            </a:r>
            <a:r>
              <a:rPr lang="en-US" b="1" dirty="0"/>
              <a:t>Liver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Haepatocellular</a:t>
            </a:r>
            <a:r>
              <a:rPr lang="en-US" dirty="0" smtClean="0"/>
              <a:t> carcinoma/ </a:t>
            </a:r>
            <a:r>
              <a:rPr lang="en-US" dirty="0" err="1" smtClean="0"/>
              <a:t>hepatoma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Most common pry malignant tumor of the liver in adults3</a:t>
            </a:r>
            <a:r>
              <a:rPr lang="en-US" baseline="30000" dirty="0" smtClean="0"/>
              <a:t>rd</a:t>
            </a:r>
            <a:r>
              <a:rPr lang="en-US" dirty="0" smtClean="0"/>
              <a:t> most frequent cause of cancer mortality.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Prevalent in Asia &amp; Sub-Saharan Africa with an annual incidence of 500/100,000.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Incidence peaks in the 5-6</a:t>
            </a:r>
            <a:r>
              <a:rPr lang="en-US" baseline="30000" dirty="0" smtClean="0"/>
              <a:t>th</a:t>
            </a:r>
            <a:r>
              <a:rPr lang="en-US" dirty="0" smtClean="0"/>
              <a:t> decades in Western countries &amp; 1-2 decades earlier in Asia &amp; Africa.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High incidence is due to chronic HBV, HCV leading to cirrhosis.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60-90% occur in pts with </a:t>
            </a:r>
            <a:r>
              <a:rPr lang="en-US" dirty="0" err="1" smtClean="0"/>
              <a:t>macronodular</a:t>
            </a:r>
            <a:r>
              <a:rPr lang="en-US" dirty="0" smtClean="0"/>
              <a:t> cirrhosis.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Males more predisposed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Etiolog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-Cirrhosis, HCV, HBV, alcohol, </a:t>
            </a:r>
            <a:r>
              <a:rPr lang="en-US" dirty="0" err="1" smtClean="0"/>
              <a:t>aflatoxin</a:t>
            </a:r>
            <a:r>
              <a:rPr lang="en-US" dirty="0" smtClean="0"/>
              <a:t> B1,</a:t>
            </a:r>
          </a:p>
          <a:p>
            <a:r>
              <a:rPr lang="en-US" dirty="0" smtClean="0"/>
              <a:t>Usually present with a single large  mass</a:t>
            </a:r>
          </a:p>
          <a:p>
            <a:r>
              <a:rPr lang="en-US" dirty="0" smtClean="0"/>
              <a:t>Has a tendency for </a:t>
            </a:r>
            <a:r>
              <a:rPr lang="en-US" dirty="0" err="1" smtClean="0"/>
              <a:t>hematogenous</a:t>
            </a:r>
            <a:r>
              <a:rPr lang="en-US" dirty="0" smtClean="0"/>
              <a:t> spread, invasion of portal and hepatic veins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Fibrolamellar</a:t>
            </a:r>
            <a:r>
              <a:rPr lang="en-US" dirty="0" smtClean="0"/>
              <a:t> variant occurs in younger age , has better prognosis</a:t>
            </a:r>
          </a:p>
          <a:p>
            <a:r>
              <a:rPr lang="en-US" u="sng" dirty="0" smtClean="0"/>
              <a:t>Metastasis to the liver </a:t>
            </a:r>
            <a:r>
              <a:rPr lang="en-US" dirty="0" smtClean="0"/>
              <a:t>is the most common liver </a:t>
            </a:r>
            <a:r>
              <a:rPr lang="en-US" dirty="0" err="1" smtClean="0"/>
              <a:t>malignacy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Occcurs</a:t>
            </a:r>
            <a:r>
              <a:rPr lang="en-US" dirty="0" smtClean="0"/>
              <a:t> from the breast, colon &amp; lung</a:t>
            </a:r>
          </a:p>
          <a:p>
            <a:r>
              <a:rPr lang="en-US" dirty="0" smtClean="0"/>
              <a:t>Present with multiple well circumscribed liver masses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Signs and symptoms of HCC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abdominal pain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Rt</a:t>
            </a:r>
            <a:r>
              <a:rPr lang="en-US" dirty="0" smtClean="0"/>
              <a:t> upper quadrant abdominal mass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Frictional rub/bruit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Blood tinged ascites in 20%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Jaundice 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Paraneoplastic</a:t>
            </a: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smtClean="0"/>
              <a:t>Hypoglycemia                 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dirty="0" err="1" smtClean="0"/>
              <a:t>Erythrocytosis</a:t>
            </a:r>
            <a:r>
              <a:rPr lang="en-US" dirty="0" smtClean="0"/>
              <a:t>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dirty="0" smtClean="0"/>
              <a:t>Serum markers</a:t>
            </a:r>
          </a:p>
          <a:p>
            <a:pPr marL="609600" indent="-609600"/>
            <a:r>
              <a:rPr lang="en-US" dirty="0" smtClean="0"/>
              <a:t>Alpha fetal protein- serum levels do not correlate well with other clinical features of the </a:t>
            </a:r>
            <a:r>
              <a:rPr lang="en-US" dirty="0" err="1" smtClean="0"/>
              <a:t>ds</a:t>
            </a:r>
            <a:r>
              <a:rPr lang="en-US" dirty="0" smtClean="0"/>
              <a:t>, such as size, stage or prognosis. Diagnostic in levels &gt;500</a:t>
            </a:r>
            <a:r>
              <a:rPr lang="en-US" sz="1800" dirty="0" smtClean="0"/>
              <a:t>mcq/L </a:t>
            </a:r>
            <a:r>
              <a:rPr lang="en-US" dirty="0" smtClean="0"/>
              <a:t>&amp; found in 70-80% of pts.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eriod" startAt="2"/>
            </a:pPr>
            <a:r>
              <a:rPr lang="en-US" dirty="0" smtClean="0"/>
              <a:t>Imaging </a:t>
            </a:r>
          </a:p>
          <a:p>
            <a:pPr marL="609600" indent="-609600">
              <a:lnSpc>
                <a:spcPct val="80000"/>
              </a:lnSpc>
            </a:pPr>
            <a:r>
              <a:rPr lang="en-US" dirty="0" smtClean="0"/>
              <a:t>U/S, CT SCAN, MRI, hepatic artery angiography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 startAt="3"/>
            </a:pPr>
            <a:r>
              <a:rPr lang="en-US" dirty="0" smtClean="0"/>
              <a:t>Liver biopsy.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/>
              <a:t>Cytological exam of </a:t>
            </a:r>
            <a:r>
              <a:rPr lang="en-US" dirty="0" err="1" smtClean="0"/>
              <a:t>ascitic</a:t>
            </a:r>
            <a:r>
              <a:rPr lang="en-US" dirty="0" smtClean="0"/>
              <a:t> fluid is invariably –</a:t>
            </a:r>
            <a:r>
              <a:rPr lang="en-US" dirty="0" err="1" smtClean="0"/>
              <a:t>ve</a:t>
            </a:r>
            <a:r>
              <a:rPr lang="en-US" dirty="0" smtClean="0"/>
              <a:t> for tumor cells.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Doxorubicin / </a:t>
            </a:r>
            <a:r>
              <a:rPr lang="en-US" dirty="0" err="1" smtClean="0"/>
              <a:t>cisplatin</a:t>
            </a:r>
            <a:r>
              <a:rPr lang="en-US" dirty="0" smtClean="0"/>
              <a:t> regimens commonly used,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HCC generally considered to be chemo resistant.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IFN added to the chemo-therapeutic regimen to decrease the inflammation caused by the drugs.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Newer drugs: </a:t>
            </a:r>
            <a:r>
              <a:rPr lang="en-US" dirty="0" err="1" smtClean="0"/>
              <a:t>gemcitabine</a:t>
            </a:r>
            <a:r>
              <a:rPr lang="en-US" dirty="0" smtClean="0"/>
              <a:t>, </a:t>
            </a:r>
            <a:r>
              <a:rPr lang="en-US" dirty="0" err="1" smtClean="0"/>
              <a:t>capecitabine</a:t>
            </a:r>
            <a:r>
              <a:rPr lang="en-US" dirty="0" smtClean="0"/>
              <a:t>, </a:t>
            </a:r>
            <a:r>
              <a:rPr lang="en-US" dirty="0" err="1" smtClean="0"/>
              <a:t>imatinib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Liver transplant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/>
              <a:t>Surgery can offer cure, but over 90% are </a:t>
            </a:r>
            <a:r>
              <a:rPr lang="en-US" dirty="0" err="1" smtClean="0"/>
              <a:t>unresectable</a:t>
            </a:r>
            <a:r>
              <a:rPr lang="en-US" dirty="0" smtClean="0"/>
              <a:t> in Western countries.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hlink"/>
                </a:solidFill>
              </a:rPr>
              <a:t>Intra-arterial local ablative therapies feasible for </a:t>
            </a:r>
            <a:r>
              <a:rPr lang="en-US" dirty="0" err="1" smtClean="0">
                <a:solidFill>
                  <a:schemeClr val="hlink"/>
                </a:solidFill>
              </a:rPr>
              <a:t>unresectable</a:t>
            </a:r>
            <a:r>
              <a:rPr lang="en-US" dirty="0" smtClean="0">
                <a:solidFill>
                  <a:schemeClr val="hlink"/>
                </a:solidFill>
              </a:rPr>
              <a:t> disease.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chemeClr val="hlink"/>
                </a:solidFill>
              </a:rPr>
              <a:t>However, majority of patients have too extensive disease for this kind of therapy.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SYSTEMIC RX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The only treatment option for the majority.</a:t>
            </a:r>
          </a:p>
          <a:p>
            <a:r>
              <a:rPr lang="en-US" dirty="0" smtClean="0"/>
              <a:t>Indications for systemic therapy:</a:t>
            </a:r>
          </a:p>
          <a:p>
            <a:pPr>
              <a:buNone/>
            </a:pPr>
            <a:r>
              <a:rPr lang="en-US" dirty="0" smtClean="0"/>
              <a:t>		1.  Extra hepatic extension</a:t>
            </a:r>
          </a:p>
          <a:p>
            <a:pPr>
              <a:buNone/>
            </a:pPr>
            <a:r>
              <a:rPr lang="en-US" dirty="0" smtClean="0"/>
              <a:t>		2.  Localized disease not suitable for surgery, local ablation, or intra arterial therapy</a:t>
            </a:r>
          </a:p>
          <a:p>
            <a:pPr>
              <a:buNone/>
            </a:pPr>
            <a:r>
              <a:rPr lang="en-US" dirty="0" smtClean="0"/>
              <a:t>		3.  Main portal vein thrombosis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="1" dirty="0" smtClean="0"/>
              <a:t>. Esophageal cancer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err="1" smtClean="0"/>
              <a:t>Squamous</a:t>
            </a:r>
            <a:r>
              <a:rPr lang="en-US" b="1" dirty="0" smtClean="0"/>
              <a:t> </a:t>
            </a:r>
            <a:r>
              <a:rPr lang="en-US" b="1" dirty="0"/>
              <a:t>Cell </a:t>
            </a:r>
            <a:r>
              <a:rPr lang="en-US" b="1" dirty="0" smtClean="0"/>
              <a:t>CA</a:t>
            </a:r>
            <a:endParaRPr lang="en-US" b="1" dirty="0"/>
          </a:p>
          <a:p>
            <a:r>
              <a:rPr lang="en-US" dirty="0" smtClean="0"/>
              <a:t>10</a:t>
            </a:r>
            <a:r>
              <a:rPr lang="en-US" dirty="0"/>
              <a:t>% Proximal, 60% Middle, 30% </a:t>
            </a:r>
            <a:r>
              <a:rPr lang="en-US" dirty="0" smtClean="0"/>
              <a:t>Distal esophagus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Risk </a:t>
            </a:r>
            <a:r>
              <a:rPr lang="en-US" dirty="0" smtClean="0"/>
              <a:t>– Tobacco use 10x increased risk,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-Tobacco </a:t>
            </a:r>
            <a:r>
              <a:rPr lang="en-US" dirty="0"/>
              <a:t>+ </a:t>
            </a:r>
            <a:r>
              <a:rPr lang="en-US" dirty="0" smtClean="0"/>
              <a:t>Ethanol use 100x increased risk</a:t>
            </a:r>
            <a:endParaRPr lang="en-US" dirty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err="1"/>
              <a:t>Adeno</a:t>
            </a:r>
            <a:r>
              <a:rPr lang="en-US" b="1" dirty="0"/>
              <a:t> CA </a:t>
            </a:r>
            <a:endParaRPr lang="en-US" dirty="0"/>
          </a:p>
          <a:p>
            <a:r>
              <a:rPr lang="en-US" dirty="0"/>
              <a:t>– Distal Esophagus/ GE Junction</a:t>
            </a:r>
          </a:p>
          <a:p>
            <a:r>
              <a:rPr lang="sv-SE" dirty="0"/>
              <a:t>– Risk – Barrett’s Esoph, GERD </a:t>
            </a:r>
            <a:r>
              <a:rPr lang="sv-SE" dirty="0" smtClean="0"/>
              <a:t>(incr risk 30-40x</a:t>
            </a:r>
            <a:r>
              <a:rPr lang="sv-SE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Palliative </a:t>
            </a:r>
            <a:r>
              <a:rPr lang="en-US" dirty="0" err="1" smtClean="0"/>
              <a:t>mx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Hepatic artery </a:t>
            </a:r>
            <a:r>
              <a:rPr lang="en-US" dirty="0" err="1" smtClean="0"/>
              <a:t>chemoembolization</a:t>
            </a:r>
            <a:endParaRPr lang="en-US" dirty="0" smtClean="0"/>
          </a:p>
          <a:p>
            <a:r>
              <a:rPr lang="en-US" dirty="0" smtClean="0"/>
              <a:t>Alcohol or radiofrequency ablation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5.Colonic cancer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most common tumor in the USA.</a:t>
            </a:r>
          </a:p>
          <a:p>
            <a:r>
              <a:rPr lang="en-US" b="1" u="sng" dirty="0" smtClean="0"/>
              <a:t>Risk factors</a:t>
            </a:r>
          </a:p>
          <a:p>
            <a:pPr>
              <a:buNone/>
            </a:pPr>
            <a:r>
              <a:rPr lang="en-US" dirty="0" smtClean="0"/>
              <a:t>-low fibre diet</a:t>
            </a:r>
          </a:p>
          <a:p>
            <a:pPr>
              <a:buFontTx/>
              <a:buChar char="-"/>
            </a:pPr>
            <a:r>
              <a:rPr lang="en-US" dirty="0" smtClean="0"/>
              <a:t>Low consumption of fruits and vegetables</a:t>
            </a:r>
          </a:p>
          <a:p>
            <a:pPr>
              <a:buFontTx/>
              <a:buChar char="-"/>
            </a:pPr>
            <a:r>
              <a:rPr lang="en-US" dirty="0" smtClean="0"/>
              <a:t>High red meat &amp; animal fat consumption</a:t>
            </a:r>
          </a:p>
          <a:p>
            <a:pPr>
              <a:buFontTx/>
              <a:buChar char="-"/>
            </a:pPr>
            <a:r>
              <a:rPr lang="en-US" dirty="0" smtClean="0"/>
              <a:t>Smoking</a:t>
            </a:r>
          </a:p>
          <a:p>
            <a:pPr>
              <a:buFontTx/>
              <a:buChar char="-"/>
            </a:pPr>
            <a:r>
              <a:rPr lang="en-US" dirty="0" smtClean="0"/>
              <a:t>Hereditary polyposis syndrome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Cont,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-</a:t>
            </a:r>
            <a:r>
              <a:rPr lang="en-US" dirty="0" err="1" smtClean="0"/>
              <a:t>Adenomatous</a:t>
            </a:r>
            <a:r>
              <a:rPr lang="en-US" dirty="0" smtClean="0"/>
              <a:t> polyps</a:t>
            </a:r>
          </a:p>
          <a:p>
            <a:pPr>
              <a:buFontTx/>
              <a:buChar char="-"/>
            </a:pPr>
            <a:r>
              <a:rPr lang="en-US" dirty="0" smtClean="0"/>
              <a:t>Ulcerative colitis</a:t>
            </a:r>
          </a:p>
          <a:p>
            <a:pPr>
              <a:buFontTx/>
              <a:buChar char="-"/>
            </a:pPr>
            <a:r>
              <a:rPr lang="en-US" dirty="0" smtClean="0"/>
              <a:t>Genetic mutations in p53, and </a:t>
            </a:r>
            <a:r>
              <a:rPr lang="en-US" dirty="0" err="1" smtClean="0"/>
              <a:t>kras</a:t>
            </a:r>
            <a:r>
              <a:rPr lang="en-US" dirty="0" smtClean="0"/>
              <a:t> </a:t>
            </a:r>
            <a:r>
              <a:rPr lang="en-US" dirty="0" err="1" smtClean="0"/>
              <a:t>oncogenes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b="1" u="sng" dirty="0" smtClean="0"/>
              <a:t>Histology</a:t>
            </a:r>
            <a:r>
              <a:rPr lang="en-US" dirty="0" smtClean="0"/>
              <a:t>-  usually an </a:t>
            </a:r>
            <a:r>
              <a:rPr lang="en-US" dirty="0" err="1" smtClean="0"/>
              <a:t>adeno</a:t>
            </a:r>
            <a:r>
              <a:rPr lang="en-US" dirty="0" smtClean="0"/>
              <a:t> CA (95% o)f tumors</a:t>
            </a:r>
          </a:p>
          <a:p>
            <a:pPr>
              <a:buFont typeface="Wingdings" pitchFamily="2" charset="2"/>
              <a:buChar char="§"/>
            </a:pPr>
            <a:r>
              <a:rPr lang="en-US" b="1" u="sng" dirty="0" smtClean="0"/>
              <a:t>diagnosis</a:t>
            </a:r>
            <a:r>
              <a:rPr lang="en-US" dirty="0" smtClean="0"/>
              <a:t>:  Colonoscopy with biopsy,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CT scan abdomen, CXR, PET scan- for staging the tumor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Treatment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Surgical resection for early disease</a:t>
            </a:r>
          </a:p>
          <a:p>
            <a:r>
              <a:rPr lang="en-US" dirty="0" smtClean="0"/>
              <a:t>Chemotherapy using 5 fluorouracil &amp; radiotherapy for advanced disease</a:t>
            </a:r>
          </a:p>
          <a:p>
            <a:r>
              <a:rPr lang="en-US" dirty="0" smtClean="0"/>
              <a:t>Screening  with Colonoscopy is recommended for those aged &gt; 50yrs every 10 yrs.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peritonitis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Intraperitoneal</a:t>
            </a:r>
            <a:r>
              <a:rPr lang="en-US" dirty="0" smtClean="0"/>
              <a:t> infections generally arise because a normal anatomic barrier is disrupted.</a:t>
            </a:r>
          </a:p>
          <a:p>
            <a:r>
              <a:rPr lang="en-US" dirty="0" smtClean="0"/>
              <a:t> This disruption may occur when</a:t>
            </a:r>
          </a:p>
          <a:p>
            <a:pPr>
              <a:buFontTx/>
              <a:buChar char="-"/>
            </a:pPr>
            <a:r>
              <a:rPr lang="en-US" dirty="0" smtClean="0"/>
              <a:t>the appendix, a </a:t>
            </a:r>
            <a:r>
              <a:rPr lang="en-US" dirty="0" err="1" smtClean="0"/>
              <a:t>diverticulum</a:t>
            </a:r>
            <a:r>
              <a:rPr lang="en-US" dirty="0" smtClean="0"/>
              <a:t>, or an ulcer ruptures;</a:t>
            </a:r>
          </a:p>
          <a:p>
            <a:pPr>
              <a:buFontTx/>
              <a:buChar char="-"/>
            </a:pPr>
            <a:r>
              <a:rPr lang="en-US" dirty="0" smtClean="0"/>
              <a:t>when the bowel wall is weakened by ischemia, tumor, or inflammation (e.g., in inflammatory bowel disease);</a:t>
            </a:r>
          </a:p>
          <a:p>
            <a:pPr>
              <a:buFontTx/>
              <a:buChar char="-"/>
            </a:pPr>
            <a:r>
              <a:rPr lang="en-US" dirty="0" smtClean="0"/>
              <a:t>with adjacent inflammatory processes, such as pancreatitis or pelvic inflammatory disease, in which enzymes (in the former case) or organisms (in the latter) may leak into the peritoneal cavity.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Primary (Spontaneous) Bacterial Peritonitis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Peritonitis is either primary (without an apparent source of contamination) or secondary.</a:t>
            </a:r>
          </a:p>
          <a:p>
            <a:r>
              <a:rPr lang="en-US" dirty="0" smtClean="0"/>
              <a:t> in adults, primary bacterial peritonitis (PBP) occurs most commonly in conjunction with cirrhosis of the liver (frequently the result of alcoholism).</a:t>
            </a:r>
          </a:p>
          <a:p>
            <a:r>
              <a:rPr lang="en-US" dirty="0" smtClean="0"/>
              <a:t> However, the disease has been reported in adults with metastatic malignant disease, </a:t>
            </a:r>
            <a:r>
              <a:rPr lang="en-US" dirty="0" smtClean="0"/>
              <a:t>post necrotic </a:t>
            </a:r>
            <a:r>
              <a:rPr lang="en-US" dirty="0" smtClean="0"/>
              <a:t>cirrhosis, chronic active hepatitis, acute viral hepatitis, congestive heart failure etc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 of PBP has not been established definitively but is believed to involve </a:t>
            </a:r>
            <a:r>
              <a:rPr lang="en-US" dirty="0" err="1" smtClean="0"/>
              <a:t>hematogenous</a:t>
            </a:r>
            <a:r>
              <a:rPr lang="en-US" dirty="0" smtClean="0"/>
              <a:t> spread of organisms in a patient in whom a diseased liver and altered portal circulation result in a defect in the usual filtration function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Organisms multiply in ascites, a good medium for growth.</a:t>
            </a:r>
          </a:p>
          <a:p>
            <a:r>
              <a:rPr lang="en-US" dirty="0" smtClean="0"/>
              <a:t> The </a:t>
            </a:r>
            <a:r>
              <a:rPr lang="en-US" dirty="0" err="1" smtClean="0"/>
              <a:t>opsonic</a:t>
            </a:r>
            <a:r>
              <a:rPr lang="en-US" dirty="0" smtClean="0"/>
              <a:t> and </a:t>
            </a:r>
            <a:r>
              <a:rPr lang="en-US" dirty="0" err="1" smtClean="0"/>
              <a:t>phagocytic</a:t>
            </a:r>
            <a:r>
              <a:rPr lang="en-US" dirty="0" smtClean="0"/>
              <a:t> properties of PMNs are diminished in patients with advanced liver disease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The most common manifestation is fever, which is reported in up to 80% of patients</a:t>
            </a:r>
          </a:p>
          <a:p>
            <a:r>
              <a:rPr lang="en-US" dirty="0" smtClean="0"/>
              <a:t> Ascites </a:t>
            </a:r>
          </a:p>
          <a:p>
            <a:r>
              <a:rPr lang="en-US" dirty="0" smtClean="0"/>
              <a:t>Abdominal pain ( absence of any of these findings does not exclude this often-subtle diagnosis).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localizing symptoms e.g. such as malaise, fatigue, or encephalopathy) without another clear etiology should also prompt consideration of PBP in a susceptible patient.</a:t>
            </a:r>
          </a:p>
          <a:p>
            <a:r>
              <a:rPr lang="en-US" dirty="0" smtClean="0"/>
              <a:t>It is vital to sample the peritoneal fluid of any cirrhotic patient with ascites and fever.</a:t>
            </a:r>
          </a:p>
          <a:p>
            <a:r>
              <a:rPr lang="en-US" dirty="0" smtClean="0"/>
              <a:t> The finding of </a:t>
            </a:r>
            <a:r>
              <a:rPr lang="en-US" b="1" dirty="0" smtClean="0"/>
              <a:t>&gt;250 PMNs/L is diagnostic </a:t>
            </a:r>
            <a:r>
              <a:rPr lang="en-US" dirty="0" smtClean="0"/>
              <a:t>for PBP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b="1" dirty="0" smtClean="0"/>
              <a:t>Gastric cancer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incidences in Japan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Causative organisms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gram-negative bacilli such as </a:t>
            </a:r>
            <a:r>
              <a:rPr lang="en-US" i="1" dirty="0" smtClean="0"/>
              <a:t>Escherichia coli</a:t>
            </a:r>
            <a:r>
              <a:rPr lang="en-US" dirty="0" smtClean="0"/>
              <a:t> are most commonly encountered</a:t>
            </a:r>
          </a:p>
          <a:p>
            <a:r>
              <a:rPr lang="en-US" dirty="0" smtClean="0"/>
              <a:t>gram-positive organisms such as streptococci, </a:t>
            </a:r>
            <a:r>
              <a:rPr lang="en-US" dirty="0" err="1" smtClean="0"/>
              <a:t>enterococci</a:t>
            </a:r>
            <a:r>
              <a:rPr lang="en-US" dirty="0" smtClean="0"/>
              <a:t>, or even </a:t>
            </a:r>
            <a:r>
              <a:rPr lang="en-US" dirty="0" err="1" smtClean="0"/>
              <a:t>pneumococci</a:t>
            </a:r>
            <a:r>
              <a:rPr lang="en-US" dirty="0" smtClean="0"/>
              <a:t> are sometimes found. </a:t>
            </a:r>
          </a:p>
          <a:p>
            <a:r>
              <a:rPr lang="en-US" dirty="0" smtClean="0"/>
              <a:t>Anaerobes less frequent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Third-generation </a:t>
            </a:r>
            <a:r>
              <a:rPr lang="en-US" dirty="0" err="1" smtClean="0"/>
              <a:t>cephalosporins</a:t>
            </a:r>
            <a:r>
              <a:rPr lang="en-US" dirty="0" smtClean="0"/>
              <a:t> such as </a:t>
            </a:r>
            <a:r>
              <a:rPr lang="en-US" dirty="0" err="1" smtClean="0"/>
              <a:t>cefotaxime</a:t>
            </a:r>
            <a:r>
              <a:rPr lang="en-US" dirty="0" smtClean="0"/>
              <a:t> - (2 g q8h, administered IV) provide reasonable initial coverage in moderately ill patients.</a:t>
            </a:r>
          </a:p>
          <a:p>
            <a:r>
              <a:rPr lang="en-US" dirty="0" smtClean="0"/>
              <a:t> Broad-spectrum antibiotics, such as penicillin/-</a:t>
            </a:r>
            <a:r>
              <a:rPr lang="en-US" dirty="0" err="1" smtClean="0"/>
              <a:t>lactamase</a:t>
            </a:r>
            <a:r>
              <a:rPr lang="en-US" dirty="0" smtClean="0"/>
              <a:t> inhibitor combinations (e.g., </a:t>
            </a:r>
            <a:r>
              <a:rPr lang="en-US" dirty="0" err="1" smtClean="0"/>
              <a:t>piperacillin</a:t>
            </a:r>
            <a:r>
              <a:rPr lang="en-US" dirty="0" smtClean="0"/>
              <a:t>/</a:t>
            </a:r>
            <a:r>
              <a:rPr lang="en-US" dirty="0" err="1" smtClean="0"/>
              <a:t>tazobactam</a:t>
            </a:r>
            <a:r>
              <a:rPr lang="en-US" dirty="0" smtClean="0"/>
              <a:t>, 3.375 g q6h IV for adults with normal renal function)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ceftriaxone</a:t>
            </a:r>
            <a:r>
              <a:rPr lang="en-US" dirty="0" smtClean="0"/>
              <a:t> (2 g q24h IV), are also options.</a:t>
            </a:r>
          </a:p>
          <a:p>
            <a:r>
              <a:rPr lang="en-US" dirty="0" smtClean="0"/>
              <a:t>Empirical coverage for anaerobes is not necessary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Secondary Prevention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 Up to 70% of patients experience a recurrence within 1 year. Antibiotic prophylaxis reduces this rate to &lt;20% and improves short-term survival rates.</a:t>
            </a:r>
          </a:p>
          <a:p>
            <a:r>
              <a:rPr lang="en-US" dirty="0" smtClean="0"/>
              <a:t> Prophylactic regimens for adults with normal renal function include </a:t>
            </a:r>
            <a:r>
              <a:rPr lang="en-US" dirty="0" err="1" smtClean="0"/>
              <a:t>fluoroquinolones</a:t>
            </a:r>
            <a:r>
              <a:rPr lang="en-US" dirty="0" smtClean="0"/>
              <a:t> (ciprofloxacin, 750 mg weekly; </a:t>
            </a:r>
            <a:r>
              <a:rPr lang="en-US" dirty="0" err="1" smtClean="0"/>
              <a:t>norfloxacin</a:t>
            </a:r>
            <a:r>
              <a:rPr lang="en-US" dirty="0" smtClean="0"/>
              <a:t>, 400 mg/d) or </a:t>
            </a:r>
            <a:r>
              <a:rPr lang="en-US" dirty="0" err="1" smtClean="0"/>
              <a:t>trimethoprim-sulfamethoxazole</a:t>
            </a:r>
            <a:r>
              <a:rPr lang="en-US" dirty="0" smtClean="0"/>
              <a:t> (one double-strength tablet daily).</a:t>
            </a:r>
          </a:p>
          <a:p>
            <a:r>
              <a:rPr lang="en-US" dirty="0" smtClean="0"/>
              <a:t>However, long-term administration of broad-spectrum antibiotics in this setting has been shown to increase the risk of severe staphylococcal infections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Secondary peritonitis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Secondary peritonitis develops when bacteria contaminate the peritoneum as a result of spillage from an </a:t>
            </a:r>
            <a:r>
              <a:rPr lang="en-US" dirty="0" err="1" smtClean="0"/>
              <a:t>intraabdominal</a:t>
            </a:r>
            <a:r>
              <a:rPr lang="en-US" dirty="0" smtClean="0"/>
              <a:t> </a:t>
            </a:r>
            <a:r>
              <a:rPr lang="en-US" dirty="0" err="1" smtClean="0"/>
              <a:t>viscus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The organisms found almost always constitute a mixed flora = gram-negative bacilli and anaerobes predominate, especially when the contaminating source is colonic.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organisms isolated from the peritoneum also vary with the source of the initial process and the normal flora at that site.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Abdominal pain.</a:t>
            </a:r>
          </a:p>
          <a:p>
            <a:r>
              <a:rPr lang="en-US" dirty="0" smtClean="0"/>
              <a:t> Patients usually lie motionless, often with knees drawn up to avoid stretching the nerve fibers of the peritoneal cavity.</a:t>
            </a:r>
          </a:p>
          <a:p>
            <a:r>
              <a:rPr lang="en-US" dirty="0" smtClean="0"/>
              <a:t> Abdominal examination -involuntary guarding of the anterior abdominal musculature. Later-rebound tenderness. </a:t>
            </a:r>
          </a:p>
          <a:p>
            <a:r>
              <a:rPr lang="en-US" dirty="0" smtClean="0"/>
              <a:t> In general, patients are febrile, with marked </a:t>
            </a:r>
            <a:r>
              <a:rPr lang="en-US" dirty="0" err="1" smtClean="0"/>
              <a:t>leukocytosis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 Early administration of antibiotics aimed particularly at aerobic gram-negative bacilli and anaerobes </a:t>
            </a:r>
          </a:p>
          <a:p>
            <a:r>
              <a:rPr lang="en-US" dirty="0" smtClean="0"/>
              <a:t> Mild to moderate disease can be treated with many drugs covering these organisms, including broad-spectrum penicillin/-</a:t>
            </a:r>
            <a:r>
              <a:rPr lang="en-US" dirty="0" err="1" smtClean="0"/>
              <a:t>lactamase</a:t>
            </a:r>
            <a:r>
              <a:rPr lang="en-US" dirty="0" smtClean="0"/>
              <a:t> inhibitor combinations (e.g., </a:t>
            </a:r>
            <a:r>
              <a:rPr lang="en-US" dirty="0" err="1" smtClean="0"/>
              <a:t>ticarcillin</a:t>
            </a:r>
            <a:r>
              <a:rPr lang="en-US" dirty="0" smtClean="0"/>
              <a:t>/</a:t>
            </a:r>
            <a:r>
              <a:rPr lang="en-US" dirty="0" err="1" smtClean="0"/>
              <a:t>clavulanate</a:t>
            </a:r>
            <a:r>
              <a:rPr lang="en-US" dirty="0" smtClean="0"/>
              <a:t>, 3.1 g q4–6h IV),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cefoxitin</a:t>
            </a:r>
            <a:r>
              <a:rPr lang="en-US" dirty="0" smtClean="0"/>
              <a:t> (2 g q4–6h IV), or a combination of a </a:t>
            </a:r>
            <a:r>
              <a:rPr lang="en-US" dirty="0" err="1" smtClean="0"/>
              <a:t>fluoroquinolone</a:t>
            </a:r>
            <a:r>
              <a:rPr lang="en-US" dirty="0" smtClean="0"/>
              <a:t> (e.g., </a:t>
            </a:r>
            <a:r>
              <a:rPr lang="en-US" dirty="0" err="1" smtClean="0"/>
              <a:t>levofloxacin</a:t>
            </a:r>
            <a:r>
              <a:rPr lang="en-US" dirty="0" smtClean="0"/>
              <a:t>, 750 mg q24h IV)</a:t>
            </a:r>
          </a:p>
          <a:p>
            <a:r>
              <a:rPr lang="en-US" smtClean="0"/>
              <a:t>oral </a:t>
            </a:r>
            <a:r>
              <a:rPr lang="en-US" dirty="0" smtClean="0"/>
              <a:t>third-generation cephalosporin (e.g., </a:t>
            </a:r>
            <a:r>
              <a:rPr lang="en-US" dirty="0" err="1" smtClean="0"/>
              <a:t>ceftriaxone</a:t>
            </a:r>
            <a:r>
              <a:rPr lang="en-US" dirty="0" smtClean="0"/>
              <a:t>, 2 g q24h IV) plus </a:t>
            </a:r>
            <a:r>
              <a:rPr lang="en-US" dirty="0" err="1" smtClean="0"/>
              <a:t>metronidazole</a:t>
            </a:r>
            <a:r>
              <a:rPr lang="en-US" dirty="0" smtClean="0"/>
              <a:t> (500 mg q8h IV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Severe infections in ICU- </a:t>
            </a:r>
            <a:r>
              <a:rPr lang="en-US" dirty="0" err="1" smtClean="0"/>
              <a:t>Meropenem</a:t>
            </a:r>
            <a:r>
              <a:rPr lang="en-US" smtClean="0"/>
              <a:t> etc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Dietary:- Smoked  fish, </a:t>
            </a:r>
            <a:r>
              <a:rPr lang="en-US" dirty="0" err="1" smtClean="0"/>
              <a:t>nitrosamines,benzepyrene</a:t>
            </a:r>
            <a:r>
              <a:rPr lang="en-US" dirty="0" smtClean="0"/>
              <a:t>, low intake of fruits and vegetables.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 </a:t>
            </a:r>
            <a:r>
              <a:rPr lang="en-US" dirty="0" err="1" smtClean="0"/>
              <a:t>H.pylori</a:t>
            </a: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Chronic atrophic gastritis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Smoking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Blood group 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 startAt="6"/>
            </a:pPr>
            <a:r>
              <a:rPr lang="en-US" dirty="0" smtClean="0"/>
              <a:t>Bacterial overgrowth in the stomach</a:t>
            </a:r>
          </a:p>
          <a:p>
            <a:pPr marL="571500" indent="-571500">
              <a:buFont typeface="+mj-lt"/>
              <a:buAutoNum type="romanLcPeriod" startAt="6"/>
            </a:pPr>
            <a:r>
              <a:rPr lang="en-US" dirty="0" smtClean="0"/>
              <a:t>Prior subtotal </a:t>
            </a:r>
            <a:r>
              <a:rPr lang="en-US" dirty="0" err="1" smtClean="0"/>
              <a:t>gastrectomy</a:t>
            </a:r>
            <a:endParaRPr lang="en-US" dirty="0" smtClean="0"/>
          </a:p>
          <a:p>
            <a:pPr marL="571500" indent="-571500">
              <a:buFont typeface="+mj-lt"/>
              <a:buAutoNum type="romanLcPeriod" startAt="6"/>
            </a:pPr>
            <a:r>
              <a:rPr lang="en-US" dirty="0" err="1" smtClean="0"/>
              <a:t>Menetrier</a:t>
            </a:r>
            <a:r>
              <a:rPr lang="en-US" dirty="0" smtClean="0"/>
              <a:t> disease.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Presentation- malignant gastric carcinoma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asymptomatic in 90% of patients until late stage.</a:t>
            </a:r>
          </a:p>
          <a:p>
            <a:r>
              <a:rPr lang="en-US" dirty="0" smtClean="0"/>
              <a:t>Weight loss and anorexia</a:t>
            </a:r>
          </a:p>
          <a:p>
            <a:r>
              <a:rPr lang="en-US" b="1" dirty="0" smtClean="0"/>
              <a:t>Early satiety</a:t>
            </a:r>
          </a:p>
          <a:p>
            <a:r>
              <a:rPr lang="en-US" dirty="0" err="1" smtClean="0"/>
              <a:t>Epigastric</a:t>
            </a:r>
            <a:r>
              <a:rPr lang="en-US" dirty="0" smtClean="0"/>
              <a:t> pain mimicking peptic ulcer</a:t>
            </a:r>
          </a:p>
          <a:p>
            <a:r>
              <a:rPr lang="en-US" dirty="0" smtClean="0"/>
              <a:t>Occult bleeding and anemia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Location- on lesser curvature of the stomach</a:t>
            </a:r>
          </a:p>
          <a:p>
            <a:r>
              <a:rPr lang="en-US" dirty="0" smtClean="0"/>
              <a:t>Gross: ulcer, heaped irregular margins, necrotic base, flat or </a:t>
            </a:r>
            <a:r>
              <a:rPr lang="en-US" dirty="0" err="1" smtClean="0"/>
              <a:t>polypoid</a:t>
            </a:r>
            <a:endParaRPr lang="en-US" dirty="0" smtClean="0"/>
          </a:p>
          <a:p>
            <a:r>
              <a:rPr lang="en-US" dirty="0" smtClean="0"/>
              <a:t>Histology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a) </a:t>
            </a:r>
            <a:r>
              <a:rPr lang="en-US" b="1" u="sng" dirty="0" smtClean="0"/>
              <a:t>intestinal type </a:t>
            </a:r>
            <a:r>
              <a:rPr lang="en-US" b="1" dirty="0" smtClean="0"/>
              <a:t>( </a:t>
            </a:r>
            <a:r>
              <a:rPr lang="en-US" b="1" dirty="0" err="1" smtClean="0"/>
              <a:t>fungating</a:t>
            </a:r>
            <a:r>
              <a:rPr lang="en-US" b="1" dirty="0" smtClean="0"/>
              <a:t> mass growing in the lumen)  </a:t>
            </a:r>
            <a:r>
              <a:rPr lang="en-US" dirty="0" smtClean="0"/>
              <a:t>-  Invariably an </a:t>
            </a:r>
            <a:r>
              <a:rPr lang="en-US" dirty="0" err="1" smtClean="0"/>
              <a:t>adenocarcinoma</a:t>
            </a:r>
            <a:r>
              <a:rPr lang="en-US" dirty="0" smtClean="0"/>
              <a:t>( 95%).</a:t>
            </a:r>
            <a:endParaRPr lang="en-ZA" sz="3200" dirty="0" smtClean="0"/>
          </a:p>
          <a:p>
            <a:pPr lvl="1"/>
            <a:r>
              <a:rPr lang="en-ZA" sz="3200" dirty="0" smtClean="0">
                <a:solidFill>
                  <a:srgbClr val="FF0000"/>
                </a:solidFill>
              </a:rPr>
              <a:t>NB Squamous cell carcinoma from oesophagus-</a:t>
            </a:r>
            <a:r>
              <a:rPr lang="en-ZA" sz="3200" b="1" dirty="0" smtClean="0">
                <a:solidFill>
                  <a:srgbClr val="FF0000"/>
                </a:solidFill>
              </a:rPr>
              <a:t>Involves </a:t>
            </a:r>
            <a:r>
              <a:rPr lang="en-ZA" sz="3200" b="1" dirty="0" err="1" smtClean="0">
                <a:solidFill>
                  <a:srgbClr val="FF0000"/>
                </a:solidFill>
              </a:rPr>
              <a:t>fundus</a:t>
            </a:r>
            <a:r>
              <a:rPr lang="en-ZA" sz="3200" b="1" dirty="0" smtClean="0">
                <a:solidFill>
                  <a:srgbClr val="FF0000"/>
                </a:solidFill>
              </a:rPr>
              <a:t> and </a:t>
            </a:r>
            <a:r>
              <a:rPr lang="en-ZA" sz="3200" b="1" dirty="0" err="1" smtClean="0">
                <a:solidFill>
                  <a:srgbClr val="FF0000"/>
                </a:solidFill>
              </a:rPr>
              <a:t>cardia</a:t>
            </a:r>
            <a:endParaRPr lang="en-GB" sz="32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b)Diffuse type </a:t>
            </a:r>
            <a:r>
              <a:rPr lang="en-US" b="1" dirty="0" smtClean="0"/>
              <a:t>- </a:t>
            </a:r>
            <a:r>
              <a:rPr lang="en-ZA" b="1" dirty="0" err="1" smtClean="0"/>
              <a:t>Linitis</a:t>
            </a:r>
            <a:r>
              <a:rPr lang="en-ZA" b="1" dirty="0" smtClean="0"/>
              <a:t> </a:t>
            </a:r>
            <a:r>
              <a:rPr lang="en-ZA" b="1" dirty="0" err="1" smtClean="0"/>
              <a:t>plastica</a:t>
            </a:r>
            <a:r>
              <a:rPr lang="en-ZA" b="1" dirty="0" smtClean="0"/>
              <a:t> </a:t>
            </a:r>
            <a:r>
              <a:rPr lang="en-ZA" dirty="0" smtClean="0"/>
              <a:t>( 10%)  gastric </a:t>
            </a:r>
            <a:r>
              <a:rPr lang="en-ZA" dirty="0" err="1" smtClean="0"/>
              <a:t>tumors</a:t>
            </a:r>
            <a:endParaRPr lang="en-ZA" dirty="0" smtClean="0"/>
          </a:p>
          <a:p>
            <a:r>
              <a:rPr lang="en-ZA" dirty="0" smtClean="0"/>
              <a:t>Infiltration of all layers of the stomach by poorly </a:t>
            </a:r>
            <a:r>
              <a:rPr lang="en-ZA" dirty="0" err="1" smtClean="0"/>
              <a:t>diferentiated</a:t>
            </a:r>
            <a:r>
              <a:rPr lang="en-ZA" dirty="0" smtClean="0"/>
              <a:t> </a:t>
            </a:r>
            <a:r>
              <a:rPr lang="en-ZA" dirty="0" err="1" smtClean="0"/>
              <a:t>tumor</a:t>
            </a:r>
            <a:r>
              <a:rPr lang="en-ZA" dirty="0" smtClean="0"/>
              <a:t> cells.</a:t>
            </a:r>
          </a:p>
          <a:p>
            <a:r>
              <a:rPr lang="en-ZA" dirty="0" smtClean="0"/>
              <a:t>Thickened wall of the stomach( leather bottle stomach)</a:t>
            </a:r>
          </a:p>
          <a:p>
            <a:r>
              <a:rPr lang="en-US" dirty="0" err="1" smtClean="0"/>
              <a:t>Characterised</a:t>
            </a:r>
            <a:r>
              <a:rPr lang="en-US" dirty="0" smtClean="0"/>
              <a:t> by ‘signet ring’ cells on microscopy.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1711</Words>
  <Application>Microsoft Office PowerPoint</Application>
  <PresentationFormat>On-screen Show (4:3)</PresentationFormat>
  <Paragraphs>235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Wingdings</vt:lpstr>
      <vt:lpstr>Office Theme</vt:lpstr>
      <vt:lpstr>GIT malignancies</vt:lpstr>
      <vt:lpstr>Anatomic sites</vt:lpstr>
      <vt:lpstr>1. Esophageal cancer</vt:lpstr>
      <vt:lpstr>2. Gastric cancer</vt:lpstr>
      <vt:lpstr>Risk factors</vt:lpstr>
      <vt:lpstr>Cont,</vt:lpstr>
      <vt:lpstr>Presentation- malignant gastric carcinoma</vt:lpstr>
      <vt:lpstr>pathology</vt:lpstr>
      <vt:lpstr>Cont,</vt:lpstr>
      <vt:lpstr>metastasis</vt:lpstr>
      <vt:lpstr>3.Pancreatic tumors</vt:lpstr>
      <vt:lpstr>A. Pancreatic carcinoma</vt:lpstr>
      <vt:lpstr>Clinical presentation,</vt:lpstr>
      <vt:lpstr>CONT.</vt:lpstr>
      <vt:lpstr>B.Islet cell tumors- beta cell tumor </vt:lpstr>
      <vt:lpstr>gastrinoma</vt:lpstr>
      <vt:lpstr>glucagonoma</vt:lpstr>
      <vt:lpstr>Somatostatinoma- delta cell tumor</vt:lpstr>
      <vt:lpstr>VIPOMA </vt:lpstr>
      <vt:lpstr>4. Haepatocellular carcinoma/ hepatoma</vt:lpstr>
      <vt:lpstr>Cont,</vt:lpstr>
      <vt:lpstr>Etiology</vt:lpstr>
      <vt:lpstr>cont.,</vt:lpstr>
      <vt:lpstr>Signs and symptoms of HCC</vt:lpstr>
      <vt:lpstr>diagnosis</vt:lpstr>
      <vt:lpstr>PowerPoint Presentation</vt:lpstr>
      <vt:lpstr>cont</vt:lpstr>
      <vt:lpstr>Treatment.</vt:lpstr>
      <vt:lpstr>SYSTEMIC RX </vt:lpstr>
      <vt:lpstr>Palliative mx</vt:lpstr>
      <vt:lpstr>5.Colonic cancer</vt:lpstr>
      <vt:lpstr>Cont, </vt:lpstr>
      <vt:lpstr>Treatment </vt:lpstr>
      <vt:lpstr>ii. peritonitis</vt:lpstr>
      <vt:lpstr> Primary (Spontaneous) Bacterial Peritonitis </vt:lpstr>
      <vt:lpstr>Cont,</vt:lpstr>
      <vt:lpstr>PowerPoint Presentation</vt:lpstr>
      <vt:lpstr>Clinical features</vt:lpstr>
      <vt:lpstr>Cont,</vt:lpstr>
      <vt:lpstr>Causative organisms</vt:lpstr>
      <vt:lpstr>Treatment.</vt:lpstr>
      <vt:lpstr>Secondary Prevention </vt:lpstr>
      <vt:lpstr>Secondary peritonitis</vt:lpstr>
      <vt:lpstr>Cont,</vt:lpstr>
      <vt:lpstr>Clinical features</vt:lpstr>
      <vt:lpstr>treatment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malignancies</dc:title>
  <dc:creator>ann</dc:creator>
  <cp:lastModifiedBy>Windows User</cp:lastModifiedBy>
  <cp:revision>162</cp:revision>
  <dcterms:created xsi:type="dcterms:W3CDTF">2014-06-19T10:38:28Z</dcterms:created>
  <dcterms:modified xsi:type="dcterms:W3CDTF">2018-10-21T23:20:00Z</dcterms:modified>
</cp:coreProperties>
</file>