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06" r:id="rId2"/>
    <p:sldId id="257" r:id="rId3"/>
    <p:sldId id="260" r:id="rId4"/>
    <p:sldId id="302" r:id="rId5"/>
    <p:sldId id="261" r:id="rId6"/>
    <p:sldId id="303" r:id="rId7"/>
    <p:sldId id="263" r:id="rId8"/>
    <p:sldId id="264" r:id="rId9"/>
    <p:sldId id="266" r:id="rId10"/>
    <p:sldId id="267" r:id="rId11"/>
    <p:sldId id="270" r:id="rId12"/>
    <p:sldId id="271" r:id="rId13"/>
    <p:sldId id="274" r:id="rId14"/>
    <p:sldId id="277" r:id="rId15"/>
    <p:sldId id="278" r:id="rId16"/>
    <p:sldId id="279" r:id="rId17"/>
    <p:sldId id="280" r:id="rId18"/>
    <p:sldId id="281" r:id="rId19"/>
    <p:sldId id="285" r:id="rId20"/>
    <p:sldId id="286" r:id="rId21"/>
    <p:sldId id="290" r:id="rId22"/>
    <p:sldId id="291" r:id="rId23"/>
    <p:sldId id="292" r:id="rId24"/>
    <p:sldId id="294" r:id="rId25"/>
    <p:sldId id="296" r:id="rId26"/>
    <p:sldId id="297" r:id="rId27"/>
    <p:sldId id="298" r:id="rId28"/>
    <p:sldId id="299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65629EF-965C-4447-B95F-04BF0324517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678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5C8ED-DAB7-4EC4-931F-0EF46FDDB3CF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093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0E0663-067E-4C3A-B622-46A53F753155}" type="slidenum">
              <a:rPr lang="en-US"/>
              <a:pPr/>
              <a:t>11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2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041AE-1230-41DB-AB08-09FE80CE8E67}" type="slidenum">
              <a:rPr lang="en-US"/>
              <a:pPr/>
              <a:t>12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24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A71654-EF8E-4CF6-84BB-B1B016280F2C}" type="slidenum">
              <a:rPr lang="en-US"/>
              <a:pPr/>
              <a:t>13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98D0A-8D6A-4285-8F71-006B2F719E6C}" type="slidenum">
              <a:rPr lang="en-US"/>
              <a:pPr/>
              <a:t>14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1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90887F-575E-475E-ACEF-E74B4DC74555}" type="slidenum">
              <a:rPr lang="en-US"/>
              <a:pPr/>
              <a:t>15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67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4CC221-F21E-443C-9AFA-DBEE0171D4D7}" type="slidenum">
              <a:rPr lang="en-US"/>
              <a:pPr/>
              <a:t>16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FB0856-1EBA-48B4-B2EC-E16689CDF949}" type="slidenum">
              <a:rPr lang="en-US"/>
              <a:pPr/>
              <a:t>17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32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F7E20-2E96-440F-88F6-B7C74066D094}" type="slidenum">
              <a:rPr lang="en-US"/>
              <a:pPr/>
              <a:t>18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80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E44FF5-9B77-4F8E-A3EC-32E7F7E4EEF0}" type="slidenum">
              <a:rPr lang="en-US"/>
              <a:pPr/>
              <a:t>19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6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8A02CF-4BF2-4F2B-AFBD-9A27E9CDB0D2}" type="slidenum">
              <a:rPr lang="en-US"/>
              <a:pPr/>
              <a:t>20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417A85-4D0D-44A8-918F-1030E2CE2E0D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4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7380FA-E90B-4311-B04C-9CA014A78C00}" type="slidenum">
              <a:rPr lang="en-US"/>
              <a:pPr/>
              <a:t>21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3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C611D2-DE64-46F5-AF52-66DE03C87420}" type="slidenum">
              <a:rPr lang="en-US"/>
              <a:pPr/>
              <a:t>22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70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6CF3E-5EF7-45F5-8367-47B173300CEC}" type="slidenum">
              <a:rPr lang="en-US"/>
              <a:pPr/>
              <a:t>23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06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83E18-080F-41F5-AC1F-EF2FD0B570B7}" type="slidenum">
              <a:rPr lang="en-US"/>
              <a:pPr/>
              <a:t>24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48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0F0CEE-C7BC-4B4C-A4CF-CAC019345692}" type="slidenum">
              <a:rPr lang="en-US"/>
              <a:pPr/>
              <a:t>25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7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7719EA-7D25-4191-9C5D-2D9D8028FA56}" type="slidenum">
              <a:rPr lang="en-US"/>
              <a:pPr/>
              <a:t>26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277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D9F78-C155-4508-AEEF-85EF5319059B}" type="slidenum">
              <a:rPr lang="en-US"/>
              <a:pPr/>
              <a:t>27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282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F26F2D-2BCF-47B5-A6A5-728280D43884}" type="slidenum">
              <a:rPr lang="en-US"/>
              <a:pPr/>
              <a:t>28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5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9FAE65-9828-485A-9051-592116A89876}" type="slidenum">
              <a:rPr lang="en-US"/>
              <a:pPr/>
              <a:t>4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4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B79A23-5090-4EB7-87E4-830F2F5F9A7D}" type="slidenum">
              <a:rPr lang="en-US"/>
              <a:pPr/>
              <a:t>5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6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61CB31-C1B3-411D-AABF-5398AE771B87}" type="slidenum">
              <a:rPr lang="en-US"/>
              <a:pPr/>
              <a:t>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9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E143A-D737-406C-9F61-0D8F90A2D7AC}" type="slidenum">
              <a:rPr lang="en-US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82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CBCDA-83E6-45F3-B1AC-4F2F1ED2245D}" type="slidenum">
              <a:rPr lang="en-US"/>
              <a:pPr/>
              <a:t>8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47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4B0F6-BF58-46DC-92C7-80AA646B24C1}" type="slidenum">
              <a:rPr lang="en-US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07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26EF7-CB0C-43BB-B02D-19651FF52615}" type="slidenum">
              <a:rPr lang="en-US"/>
              <a:pPr/>
              <a:t>10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4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DC1F64-7052-4AC4-8131-5F5F889C1F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6BD3C-7A77-4D7F-8F6A-631DC36CA9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EB9BD6-E285-44AF-BD4B-BDA4AE3BD2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E620CE-7ABB-4ACE-8FCE-3712C1BDF1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4A71B-F6CC-47D7-AEE0-290D954C49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722638-3FDE-4C0C-B176-0D140DF75C2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E1C24-BD0D-4A4D-96F1-E5572E54C32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661157-EAB7-4DDA-91BA-1DB92043B1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D16CB-1091-4B27-9681-2A98EB2944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44B2F9-D1FC-4D2D-9ED8-EF7D0D6602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42F986-5CF2-4AB3-A5FB-4D7B8698C5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F738908-AC66-41BA-8B44-97082664221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895600"/>
          </a:xfrm>
        </p:spPr>
        <p:txBody>
          <a:bodyPr/>
          <a:lstStyle/>
          <a:p>
            <a:pPr algn="r"/>
            <a:r>
              <a:rPr lang="en-US" sz="4000" b="1" dirty="0">
                <a:solidFill>
                  <a:srgbClr val="006600"/>
                </a:solidFill>
                <a:latin typeface="Comic Sans MS" pitchFamily="66" charset="0"/>
              </a:rPr>
              <a:t>GASTROINTESTINAL </a:t>
            </a:r>
            <a:r>
              <a:rPr lang="en-US" sz="4000" b="1" dirty="0" smtClean="0">
                <a:solidFill>
                  <a:srgbClr val="006600"/>
                </a:solidFill>
                <a:latin typeface="Comic Sans MS" pitchFamily="66" charset="0"/>
              </a:rPr>
              <a:t>SYSTEM</a:t>
            </a:r>
            <a:br>
              <a:rPr lang="en-US" sz="4000" b="1" dirty="0" smtClean="0">
                <a:solidFill>
                  <a:srgbClr val="006600"/>
                </a:solidFill>
                <a:latin typeface="Comic Sans MS" pitchFamily="66" charset="0"/>
              </a:rPr>
            </a:br>
            <a:r>
              <a:rPr lang="en-US" sz="4000" b="1" dirty="0">
                <a:solidFill>
                  <a:srgbClr val="006600"/>
                </a:solidFill>
                <a:latin typeface="Comic Sans MS" pitchFamily="66" charset="0"/>
              </a:rPr>
              <a:t/>
            </a:r>
            <a:br>
              <a:rPr lang="en-US" sz="4000" b="1" dirty="0">
                <a:solidFill>
                  <a:srgbClr val="006600"/>
                </a:solidFill>
                <a:latin typeface="Comic Sans MS" pitchFamily="66" charset="0"/>
              </a:rPr>
            </a:b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</a:rPr>
              <a:t>Onyango M.Humphrey</a:t>
            </a:r>
            <a:br>
              <a:rPr lang="en-US" sz="2000" b="1" dirty="0" smtClean="0">
                <a:solidFill>
                  <a:srgbClr val="006600"/>
                </a:solidFill>
                <a:latin typeface="Comic Sans MS" pitchFamily="66" charset="0"/>
              </a:rPr>
            </a:br>
            <a:r>
              <a:rPr lang="en-US" sz="2000" b="1" dirty="0" smtClean="0">
                <a:solidFill>
                  <a:srgbClr val="006600"/>
                </a:solidFill>
                <a:latin typeface="Comic Sans MS" pitchFamily="66" charset="0"/>
              </a:rPr>
              <a:t>Bsc.Nursing,Moi University</a:t>
            </a:r>
            <a:endParaRPr lang="en-US" sz="2000" b="1" dirty="0">
              <a:solidFill>
                <a:srgbClr val="0066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333375"/>
            <a:ext cx="9067800" cy="62198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2. PROTON PUMP INHIBITORS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Mxn</a:t>
            </a:r>
            <a:r>
              <a:rPr lang="en-US" sz="2400" dirty="0"/>
              <a:t>: are </a:t>
            </a:r>
            <a:r>
              <a:rPr lang="en-US" sz="2400" dirty="0" smtClean="0"/>
              <a:t>prodrugs but are activated in acid environment. 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► Block H</a:t>
            </a:r>
            <a:r>
              <a:rPr lang="en-US" sz="2400" baseline="30000" dirty="0"/>
              <a:t>+</a:t>
            </a:r>
            <a:r>
              <a:rPr lang="en-US" sz="2400" dirty="0"/>
              <a:t> /K </a:t>
            </a:r>
            <a:r>
              <a:rPr lang="en-US" sz="2400" baseline="30000" dirty="0"/>
              <a:t>+</a:t>
            </a:r>
            <a:r>
              <a:rPr lang="en-US" sz="2400" dirty="0"/>
              <a:t> ATPase </a:t>
            </a:r>
            <a:r>
              <a:rPr lang="en-US" sz="2400" dirty="0" smtClean="0"/>
              <a:t>thus reduce </a:t>
            </a:r>
            <a:r>
              <a:rPr lang="en-US" sz="2400" dirty="0"/>
              <a:t>acid production </a:t>
            </a:r>
            <a:r>
              <a:rPr lang="en-US" sz="2400" dirty="0" smtClean="0"/>
              <a:t>by </a:t>
            </a:r>
            <a:r>
              <a:rPr lang="en-US" sz="2400" dirty="0"/>
              <a:t>~95</a:t>
            </a:r>
            <a:r>
              <a:rPr lang="en-US" sz="2400" dirty="0" smtClean="0"/>
              <a:t>%</a:t>
            </a:r>
            <a:endParaRPr lang="en-US" sz="24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Uses of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1. Zollinger-Ellison syndrome - DOC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2. GERD –2</a:t>
            </a:r>
            <a:r>
              <a:rPr lang="en-US" sz="2400" baseline="30000" dirty="0"/>
              <a:t>nd</a:t>
            </a:r>
            <a:r>
              <a:rPr lang="en-US" sz="2400" dirty="0"/>
              <a:t> line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3. Peptic ulcers –2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dirty="0" smtClean="0"/>
              <a:t>line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Adverse effects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</a:t>
            </a:r>
            <a:r>
              <a:rPr lang="en-US" sz="2400" dirty="0"/>
              <a:t> 	</a:t>
            </a:r>
            <a:r>
              <a:rPr lang="en-US" sz="2400" dirty="0">
                <a:sym typeface="Symbol" pitchFamily="18" charset="2"/>
              </a:rPr>
              <a:t>Dry mouth, </a:t>
            </a:r>
            <a:endParaRPr lang="en-US" sz="2400" dirty="0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>
                <a:sym typeface="Symbol" pitchFamily="18" charset="2"/>
              </a:rPr>
              <a:t></a:t>
            </a:r>
            <a:r>
              <a:rPr lang="en-US" sz="2400" dirty="0"/>
              <a:t> 	Skin Rashes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</a:t>
            </a:r>
            <a:r>
              <a:rPr lang="en-US" sz="2400" dirty="0"/>
              <a:t> 	Mild liver damage 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US" sz="2400" dirty="0">
                <a:sym typeface="Symbol" pitchFamily="18" charset="2"/>
              </a:rPr>
              <a:t>GIT disturbance - diarrhea can be </a:t>
            </a:r>
            <a:r>
              <a:rPr lang="en-US" sz="2400" dirty="0" smtClean="0">
                <a:sym typeface="Symbol" pitchFamily="18" charset="2"/>
              </a:rPr>
              <a:t>severe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US" sz="2400" dirty="0" smtClean="0">
                <a:sym typeface="Symbol" pitchFamily="18" charset="2"/>
              </a:rPr>
              <a:t>Examples: </a:t>
            </a:r>
            <a:r>
              <a:rPr lang="en-US" sz="2400" b="1" dirty="0" smtClean="0">
                <a:sym typeface="Symbol" pitchFamily="18" charset="2"/>
              </a:rPr>
              <a:t>omeprazole, lansoprazole.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46468" y="152400"/>
            <a:ext cx="8686800" cy="64452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3. ANTIMUSCARINIC </a:t>
            </a:r>
            <a:r>
              <a:rPr lang="en-US" sz="2400" b="1" dirty="0" smtClean="0">
                <a:solidFill>
                  <a:srgbClr val="006600"/>
                </a:solidFill>
                <a:latin typeface="Comic Sans MS" pitchFamily="66" charset="0"/>
              </a:rPr>
              <a:t>AGENTS</a:t>
            </a:r>
            <a:endParaRPr lang="en-US" sz="24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Mxn</a:t>
            </a:r>
            <a:r>
              <a:rPr lang="en-US" sz="2400" dirty="0"/>
              <a:t>: block muscarinic </a:t>
            </a:r>
            <a:r>
              <a:rPr lang="en-US" sz="2400" dirty="0" smtClean="0"/>
              <a:t>receptors thus inhibit acid secretion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E.g. Pirenzepine, </a:t>
            </a:r>
            <a:r>
              <a:rPr lang="en-US" sz="2400" dirty="0" smtClean="0"/>
              <a:t>telezepine. 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Uses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Duodenal and gastric ulcers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60350"/>
            <a:ext cx="9144000" cy="64452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i="1" dirty="0"/>
              <a:t>Cytoprotectants</a:t>
            </a:r>
            <a:endParaRPr lang="en-US" sz="24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4. PROSTAGLANDIN ANALOGUES </a:t>
            </a:r>
            <a:r>
              <a:rPr lang="en-US" sz="2400" b="1" dirty="0"/>
              <a:t>E.g. Misoprostol</a:t>
            </a:r>
            <a:r>
              <a:rPr lang="en-US" sz="2400" dirty="0"/>
              <a:t> </a:t>
            </a:r>
            <a:endParaRPr lang="en-US" sz="2400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/>
              <a:t>MXN:</a:t>
            </a:r>
            <a:r>
              <a:rPr lang="en-US" sz="2400" dirty="0"/>
              <a:t>	S</a:t>
            </a:r>
            <a:r>
              <a:rPr lang="en-US" sz="2400" dirty="0" smtClean="0"/>
              <a:t>timulate </a:t>
            </a:r>
            <a:r>
              <a:rPr lang="en-US" sz="2400" dirty="0"/>
              <a:t>secretion of mucus and </a:t>
            </a:r>
            <a:r>
              <a:rPr lang="en-US" sz="2400" dirty="0" smtClean="0"/>
              <a:t>HCO</a:t>
            </a:r>
            <a:r>
              <a:rPr lang="en-US" sz="2400" baseline="-25000" dirty="0" smtClean="0"/>
              <a:t>3</a:t>
            </a:r>
            <a:r>
              <a:rPr lang="en-US" sz="2400" dirty="0"/>
              <a:t> </a:t>
            </a:r>
            <a:r>
              <a:rPr lang="en-US" sz="2400" dirty="0" smtClean="0"/>
              <a:t>that forms a protective layer on the stomach lining that prevents acid destruction.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/>
              <a:t>Uses</a:t>
            </a:r>
            <a:r>
              <a:rPr lang="en-US" sz="2400" dirty="0" smtClean="0"/>
              <a:t> 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1</a:t>
            </a:r>
            <a:r>
              <a:rPr lang="en-US" sz="2400" dirty="0" smtClean="0"/>
              <a:t>. </a:t>
            </a:r>
            <a:r>
              <a:rPr lang="en-US" sz="2400" dirty="0"/>
              <a:t>Peptic ulcers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Adverse effects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Commonest -Diarrhea, abdominal pain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Uterus -, spotting, </a:t>
            </a:r>
            <a:r>
              <a:rPr lang="en-US" sz="2400" dirty="0" smtClean="0"/>
              <a:t>dysmenorrhea, </a:t>
            </a:r>
            <a:r>
              <a:rPr lang="en-US" sz="2400" dirty="0"/>
              <a:t>arbotifacient (to be taken after day 1 of menses)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/>
              <a:t>C/I</a:t>
            </a:r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smtClean="0"/>
              <a:t>pregnancy(arbotifacient)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47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7. ANTACIDS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Mxn</a:t>
            </a:r>
            <a:r>
              <a:rPr lang="en-US" sz="2400" dirty="0"/>
              <a:t>: neutralize </a:t>
            </a:r>
            <a:r>
              <a:rPr lang="en-US" sz="2400" dirty="0" smtClean="0"/>
              <a:t>HCL and</a:t>
            </a:r>
            <a:r>
              <a:rPr lang="en-US" sz="2400" dirty="0" smtClean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inactivate </a:t>
            </a:r>
            <a:r>
              <a:rPr lang="en-US" sz="2400" dirty="0"/>
              <a:t>Pepsin (pH 5)</a:t>
            </a:r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2400" dirty="0">
                <a:sym typeface="Symbol" pitchFamily="18" charset="2"/>
              </a:rPr>
              <a:t>	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u="sng" dirty="0" smtClean="0"/>
              <a:t>Examples:</a:t>
            </a:r>
            <a:r>
              <a:rPr lang="en-US" sz="2400" dirty="0" smtClean="0"/>
              <a:t> </a:t>
            </a:r>
            <a:r>
              <a:rPr lang="en-US" sz="2400" dirty="0"/>
              <a:t>AL</a:t>
            </a:r>
            <a:r>
              <a:rPr lang="en-US" sz="2400" baseline="30000" dirty="0"/>
              <a:t>3+</a:t>
            </a:r>
            <a:r>
              <a:rPr lang="en-US" sz="2400" dirty="0"/>
              <a:t>, Mg</a:t>
            </a:r>
            <a:r>
              <a:rPr lang="en-US" sz="2400" baseline="30000" dirty="0"/>
              <a:t>2+</a:t>
            </a:r>
            <a:r>
              <a:rPr lang="en-US" sz="2400" dirty="0"/>
              <a:t> or Na</a:t>
            </a:r>
            <a:r>
              <a:rPr lang="en-US" sz="2400" baseline="30000" dirty="0"/>
              <a:t>+</a:t>
            </a:r>
            <a:r>
              <a:rPr lang="en-US" sz="2400" dirty="0"/>
              <a:t> hydroxides, carbonates or </a:t>
            </a:r>
            <a:r>
              <a:rPr lang="en-US" sz="2400" dirty="0" smtClean="0"/>
              <a:t>bicarbonates.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sym typeface="Symbol" pitchFamily="18" charset="2"/>
              </a:rPr>
              <a:t></a:t>
            </a:r>
            <a:r>
              <a:rPr lang="en-US" sz="2400" dirty="0" smtClean="0"/>
              <a:t>Often </a:t>
            </a:r>
            <a:r>
              <a:rPr lang="en-US" sz="2400" dirty="0"/>
              <a:t>prepared as mixtures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 </a:t>
            </a:r>
            <a:r>
              <a:rPr lang="en-US" sz="2400" dirty="0"/>
              <a:t>Na</a:t>
            </a:r>
            <a:r>
              <a:rPr lang="en-US" sz="2400" baseline="30000" dirty="0"/>
              <a:t>+</a:t>
            </a:r>
            <a:r>
              <a:rPr lang="en-US" sz="2400" dirty="0"/>
              <a:t> salts </a:t>
            </a:r>
            <a:r>
              <a:rPr lang="en-US" sz="2400" dirty="0" smtClean="0"/>
              <a:t>are most </a:t>
            </a:r>
            <a:r>
              <a:rPr lang="en-US" sz="2400" dirty="0"/>
              <a:t>rapid, most potent, most absorbed,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sz="2400" dirty="0" smtClean="0"/>
              <a:t>Mg</a:t>
            </a:r>
            <a:r>
              <a:rPr lang="en-US" sz="2400" baseline="30000" dirty="0" smtClean="0"/>
              <a:t>2</a:t>
            </a:r>
            <a:r>
              <a:rPr lang="en-US" sz="2400" baseline="30000" dirty="0"/>
              <a:t>+</a:t>
            </a:r>
            <a:r>
              <a:rPr lang="en-US" sz="2400" dirty="0"/>
              <a:t> &amp; Al</a:t>
            </a:r>
            <a:r>
              <a:rPr lang="en-US" sz="2400" baseline="30000" dirty="0"/>
              <a:t>3+</a:t>
            </a:r>
            <a:r>
              <a:rPr lang="en-US" sz="2400" dirty="0"/>
              <a:t> </a:t>
            </a:r>
            <a:r>
              <a:rPr lang="en-US" sz="2400" dirty="0" smtClean="0"/>
              <a:t>are slower</a:t>
            </a:r>
            <a:r>
              <a:rPr lang="en-US" sz="2400" dirty="0"/>
              <a:t> </a:t>
            </a:r>
            <a:r>
              <a:rPr lang="en-US" sz="2400" dirty="0" smtClean="0"/>
              <a:t>but with </a:t>
            </a:r>
            <a:r>
              <a:rPr lang="en-US" sz="2400" dirty="0"/>
              <a:t>more sustained action 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sz="2400" dirty="0" smtClean="0"/>
              <a:t>Ca</a:t>
            </a:r>
            <a:r>
              <a:rPr lang="en-US" sz="2400" baseline="30000" dirty="0" smtClean="0"/>
              <a:t>2</a:t>
            </a:r>
            <a:r>
              <a:rPr lang="en-US" sz="2400" baseline="30000" dirty="0"/>
              <a:t>+</a:t>
            </a:r>
            <a:r>
              <a:rPr lang="en-US" sz="2400" dirty="0"/>
              <a:t> can cause rebound </a:t>
            </a:r>
            <a:r>
              <a:rPr lang="en-US" sz="2400" dirty="0" smtClean="0"/>
              <a:t>hyperacidity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Uses</a:t>
            </a:r>
            <a:endParaRPr lang="en-US" sz="2400" dirty="0"/>
          </a:p>
          <a:p>
            <a:pPr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sz="2400" dirty="0" smtClean="0"/>
              <a:t>Symptomatic </a:t>
            </a:r>
            <a:r>
              <a:rPr lang="en-US" sz="2400" dirty="0"/>
              <a:t>relief of </a:t>
            </a:r>
            <a:r>
              <a:rPr lang="en-US" sz="2400" dirty="0" smtClean="0"/>
              <a:t>dyspepsia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u="sng" dirty="0"/>
              <a:t>S/E of </a:t>
            </a:r>
            <a:r>
              <a:rPr lang="en-US" sz="2400" b="1" u="sng" dirty="0" smtClean="0">
                <a:solidFill>
                  <a:srgbClr val="006600"/>
                </a:solidFill>
                <a:latin typeface="Comic Sans MS" pitchFamily="66" charset="0"/>
              </a:rPr>
              <a:t>ANTACIDS</a:t>
            </a:r>
            <a:endParaRPr lang="en-US" sz="2400" u="sng" dirty="0">
              <a:sym typeface="Symbol" pitchFamily="18" charset="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</a:t>
            </a:r>
            <a:r>
              <a:rPr lang="en-US" sz="2400" b="1" dirty="0"/>
              <a:t> On GIT – abdominal distension, belching, flatulence 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</a:t>
            </a:r>
            <a:r>
              <a:rPr lang="en-US" sz="2400" dirty="0"/>
              <a:t> Diarrhea (</a:t>
            </a:r>
            <a:r>
              <a:rPr lang="en-US" sz="2400" dirty="0" smtClean="0"/>
              <a:t>Mg),Kidney </a:t>
            </a:r>
            <a:r>
              <a:rPr lang="en-US" sz="2400" dirty="0"/>
              <a:t>stones (</a:t>
            </a:r>
            <a:r>
              <a:rPr lang="en-US" sz="2400" dirty="0" smtClean="0"/>
              <a:t>silica), Constipation </a:t>
            </a:r>
            <a:r>
              <a:rPr lang="en-US" sz="2400" dirty="0"/>
              <a:t>(</a:t>
            </a:r>
            <a:r>
              <a:rPr lang="en-US" sz="2400" dirty="0" smtClean="0"/>
              <a:t>Al), Systemic </a:t>
            </a:r>
            <a:r>
              <a:rPr lang="en-US" sz="2400" dirty="0"/>
              <a:t>alkalosis (Na) </a:t>
            </a:r>
            <a:r>
              <a:rPr lang="en-US" sz="2400" dirty="0" smtClean="0"/>
              <a:t>, </a:t>
            </a:r>
            <a:r>
              <a:rPr lang="en-US" sz="2400" dirty="0"/>
              <a:t>Hypercalcemia</a:t>
            </a:r>
            <a:r>
              <a:rPr lang="en-US" sz="2400" b="1" dirty="0"/>
              <a:t> </a:t>
            </a:r>
            <a:r>
              <a:rPr lang="en-US" sz="2400" dirty="0"/>
              <a:t>&amp;</a:t>
            </a:r>
            <a:r>
              <a:rPr lang="en-US" sz="2400" b="1" dirty="0"/>
              <a:t> </a:t>
            </a:r>
            <a:r>
              <a:rPr lang="en-US" sz="2400" dirty="0"/>
              <a:t>milk-alkali syndrome (Ca</a:t>
            </a:r>
            <a:r>
              <a:rPr lang="en-US" sz="2400" dirty="0" smtClean="0"/>
              <a:t>).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686800" cy="60483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u="sng" dirty="0">
                <a:solidFill>
                  <a:srgbClr val="006600"/>
                </a:solidFill>
                <a:latin typeface="Comic Sans MS" pitchFamily="66" charset="0"/>
              </a:rPr>
              <a:t>H. PYLORI </a:t>
            </a:r>
            <a:r>
              <a:rPr lang="en-US" sz="2800" b="1" u="sng" dirty="0" smtClean="0">
                <a:solidFill>
                  <a:srgbClr val="006600"/>
                </a:solidFill>
                <a:latin typeface="Comic Sans MS" pitchFamily="66" charset="0"/>
              </a:rPr>
              <a:t>ERADICATION</a:t>
            </a:r>
            <a:endParaRPr lang="en-US" sz="28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1. Penicillins – </a:t>
            </a:r>
            <a:r>
              <a:rPr lang="en-US" sz="2800" dirty="0" smtClean="0"/>
              <a:t>Amoxicillin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2. Metronidazole, tinidazole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3. Clarithromycin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4. Tetracycline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E.g. Regimens used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 </a:t>
            </a:r>
            <a:r>
              <a:rPr lang="en-US" sz="2800" dirty="0" smtClean="0"/>
              <a:t>Amoxicillin + metronidazole </a:t>
            </a:r>
            <a:r>
              <a:rPr lang="en-US" sz="2800" dirty="0"/>
              <a:t>+ </a:t>
            </a:r>
            <a:r>
              <a:rPr lang="en-US" sz="2800" dirty="0" smtClean="0"/>
              <a:t>omeprazole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 </a:t>
            </a:r>
            <a:r>
              <a:rPr lang="en-US" sz="2800" dirty="0" smtClean="0"/>
              <a:t>Omeprazole </a:t>
            </a:r>
            <a:r>
              <a:rPr lang="en-US" sz="2800" dirty="0"/>
              <a:t>+ either </a:t>
            </a:r>
            <a:r>
              <a:rPr lang="en-US" sz="2800" dirty="0" smtClean="0"/>
              <a:t>amoxicillin </a:t>
            </a:r>
            <a:r>
              <a:rPr lang="en-US" sz="2800" dirty="0"/>
              <a:t>or </a:t>
            </a:r>
            <a:r>
              <a:rPr lang="en-US" sz="2800" dirty="0" smtClean="0"/>
              <a:t>clarithromycin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sz="4000" b="1">
                <a:solidFill>
                  <a:srgbClr val="006600"/>
                </a:solidFill>
                <a:latin typeface="Comic Sans MS" pitchFamily="66" charset="0"/>
              </a:rPr>
              <a:t>VOMITING</a:t>
            </a:r>
          </a:p>
          <a:p>
            <a:pPr algn="ctr">
              <a:buFontTx/>
              <a:buNone/>
            </a:pPr>
            <a:r>
              <a:rPr lang="en-US" sz="4000" b="1">
                <a:solidFill>
                  <a:srgbClr val="006600"/>
                </a:solidFill>
                <a:latin typeface="Comic Sans MS" pitchFamily="66" charset="0"/>
              </a:rPr>
              <a:t>(EMESIS)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686800" cy="64801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PHYSIOLOGY OF VOMITING</a:t>
            </a:r>
            <a:endParaRPr lang="en-US" sz="2400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♦ Vomiting -  protective </a:t>
            </a:r>
            <a:r>
              <a:rPr lang="en-US" sz="2400" dirty="0" smtClean="0"/>
              <a:t>Mxn 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♦ Vomiting center (medulla) –muscarinic and H</a:t>
            </a:r>
            <a:r>
              <a:rPr lang="en-US" sz="2400" baseline="-25000" dirty="0"/>
              <a:t>1</a:t>
            </a:r>
            <a:r>
              <a:rPr lang="en-US" sz="2400" dirty="0"/>
              <a:t>-histamine receptors - Co-ordinates </a:t>
            </a:r>
            <a:r>
              <a:rPr lang="en-US" sz="2400" dirty="0" smtClean="0"/>
              <a:t>abdominal </a:t>
            </a:r>
            <a:r>
              <a:rPr lang="en-US" sz="2400" dirty="0"/>
              <a:t>muscle movements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 </a:t>
            </a:r>
            <a:r>
              <a:rPr lang="en-US" sz="2400" dirty="0"/>
              <a:t>Efferent pathways - vagus, phrenic and motor nerves to abdominal muscles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Vomiting center receives stimuli from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1. Chemosensitive trigger zone,(CTZ) –  D</a:t>
            </a:r>
            <a:r>
              <a:rPr lang="en-US" sz="2400" baseline="-25000" dirty="0"/>
              <a:t>2</a:t>
            </a:r>
            <a:r>
              <a:rPr lang="en-US" sz="2400" dirty="0"/>
              <a:t>- dopamine receptors, 5-HT receptors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2. Vestibular system – cholinergic and histaminergic receptors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dirty="0"/>
              <a:t>Periphery – various areas e.g.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400" dirty="0" smtClean="0"/>
              <a:t>Pharynx </a:t>
            </a:r>
            <a:r>
              <a:rPr lang="en-US" sz="2400" dirty="0"/>
              <a:t>–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GIT </a:t>
            </a:r>
            <a:r>
              <a:rPr lang="en-US" sz="2400" dirty="0" smtClean="0"/>
              <a:t>–Dopamine </a:t>
            </a:r>
            <a:r>
              <a:rPr lang="en-US" sz="2400" dirty="0"/>
              <a:t>receptors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6048375"/>
          </a:xfrm>
        </p:spPr>
        <p:txBody>
          <a:bodyPr/>
          <a:lstStyle/>
          <a:p>
            <a:pPr>
              <a:buFontTx/>
              <a:buNone/>
            </a:pPr>
            <a:r>
              <a:rPr lang="en-US" sz="3600" b="1">
                <a:solidFill>
                  <a:srgbClr val="006600"/>
                </a:solidFill>
                <a:latin typeface="Comic Sans MS" pitchFamily="66" charset="0"/>
              </a:rPr>
              <a:t>ANTIEMETIC AGENTS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►Acting at the vomiting centre – e.g. anticholinergics (prinicipal), antihistamines</a:t>
            </a:r>
          </a:p>
          <a:p>
            <a:pPr>
              <a:buFontTx/>
              <a:buNone/>
            </a:pPr>
            <a:r>
              <a:rPr lang="en-US"/>
              <a:t>prevent vomiting from any source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►Acting at the CTZ -  are effective only for vomiting mediated by CTZ –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►Many drugs act at more than one site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6119812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b="1" dirty="0">
                <a:solidFill>
                  <a:srgbClr val="006600"/>
                </a:solidFill>
                <a:latin typeface="Comic Sans MS" pitchFamily="66" charset="0"/>
              </a:rPr>
              <a:t>ANTIEMETIC AGENTS</a:t>
            </a:r>
            <a:r>
              <a:rPr lang="en-US" sz="2800" b="1" dirty="0"/>
              <a:t> 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800" b="1" u="sng" dirty="0"/>
              <a:t>Blockers of dopamine D</a:t>
            </a:r>
            <a:r>
              <a:rPr lang="en-US" sz="2800" b="1" u="sng" baseline="-25000" dirty="0"/>
              <a:t>2</a:t>
            </a:r>
            <a:r>
              <a:rPr lang="en-US" sz="2800" b="1" u="sng" dirty="0"/>
              <a:t>-receptors at CTZ</a:t>
            </a:r>
          </a:p>
          <a:p>
            <a:pPr marL="609600" indent="-609600">
              <a:lnSpc>
                <a:spcPct val="90000"/>
              </a:lnSpc>
              <a:buFontTx/>
              <a:buAutoNum type="romanLcParenBoth"/>
            </a:pPr>
            <a:r>
              <a:rPr lang="en-US" sz="2800" dirty="0" smtClean="0"/>
              <a:t>Chlorpromazine (lagactil), metochlopromide (Plasil), domperidone and haloperidol (Haldol).</a:t>
            </a:r>
            <a:endParaRPr lang="en-US" sz="2800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/>
              <a:t>Uses</a:t>
            </a:r>
            <a:endParaRPr lang="en-US" sz="2800" dirty="0"/>
          </a:p>
          <a:p>
            <a:pPr>
              <a:lnSpc>
                <a:spcPct val="80000"/>
              </a:lnSpc>
              <a:buFont typeface="Symbol" pitchFamily="18" charset="2"/>
              <a:buNone/>
            </a:pPr>
            <a:r>
              <a:rPr lang="en-US" sz="2800" dirty="0" smtClean="0">
                <a:sym typeface="Symbol" pitchFamily="18" charset="2"/>
              </a:rPr>
              <a:t> </a:t>
            </a:r>
            <a:r>
              <a:rPr lang="en-US" sz="2800" dirty="0"/>
              <a:t>Nausea and vomiting  e.g. due to anticancer drugs</a:t>
            </a:r>
          </a:p>
          <a:p>
            <a:pPr>
              <a:lnSpc>
                <a:spcPct val="80000"/>
              </a:lnSpc>
              <a:buFont typeface="Symbol" panose="05050102010706020507" pitchFamily="18" charset="2"/>
              <a:buChar char="·"/>
            </a:pPr>
            <a:r>
              <a:rPr lang="en-US" sz="2800" dirty="0" smtClean="0"/>
              <a:t>Prokinetic agent</a:t>
            </a:r>
            <a:endParaRPr lang="en-US" sz="2800" dirty="0"/>
          </a:p>
          <a:p>
            <a:pPr marL="0" indent="0">
              <a:lnSpc>
                <a:spcPct val="80000"/>
              </a:lnSpc>
              <a:buNone/>
            </a:pPr>
            <a:endParaRPr lang="en-US" sz="2800" b="1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b="1" dirty="0"/>
              <a:t>S/E</a:t>
            </a:r>
            <a:r>
              <a:rPr lang="en-US" sz="2800" dirty="0"/>
              <a:t> - </a:t>
            </a:r>
            <a:r>
              <a:rPr lang="en-US" sz="2800" dirty="0" smtClean="0"/>
              <a:t>esp. </a:t>
            </a:r>
            <a:r>
              <a:rPr lang="en-US" sz="2800" dirty="0"/>
              <a:t>at high doses –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 </a:t>
            </a:r>
            <a:r>
              <a:rPr lang="en-US" sz="2800" dirty="0"/>
              <a:t>Extrapyramidal effects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800" dirty="0">
                <a:sym typeface="Symbol" pitchFamily="18" charset="2"/>
              </a:rPr>
              <a:t> </a:t>
            </a:r>
            <a:r>
              <a:rPr lang="en-US" sz="2800" dirty="0"/>
              <a:t>Sedation, Restlessness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sz="2800" dirty="0" smtClean="0"/>
              <a:t>Hypotension</a:t>
            </a:r>
          </a:p>
          <a:p>
            <a:pPr>
              <a:lnSpc>
                <a:spcPct val="90000"/>
              </a:lnSpc>
              <a:buFont typeface="Symbol" panose="05050102010706020507" pitchFamily="18" charset="2"/>
              <a:buChar char="·"/>
            </a:pPr>
            <a:r>
              <a:rPr lang="en-US" sz="2800" dirty="0" smtClean="0"/>
              <a:t>Diarrhoea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408737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400" b="1" dirty="0" smtClean="0">
                <a:solidFill>
                  <a:srgbClr val="006600"/>
                </a:solidFill>
                <a:latin typeface="Comic Sans MS" pitchFamily="66" charset="0"/>
              </a:rPr>
              <a:t>. </a:t>
            </a:r>
            <a:r>
              <a:rPr lang="en-US" sz="2400" b="1" u="sng" dirty="0">
                <a:solidFill>
                  <a:srgbClr val="006600"/>
                </a:solidFill>
                <a:latin typeface="Comic Sans MS" pitchFamily="66" charset="0"/>
              </a:rPr>
              <a:t>CORTICOSTEROIDS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Mxn</a:t>
            </a:r>
            <a:r>
              <a:rPr lang="en-US" sz="2400" dirty="0"/>
              <a:t>; not clear, possibly block prostaglandin synthesis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E.g. Dexamethasone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Uses</a:t>
            </a:r>
            <a:r>
              <a:rPr lang="en-US" sz="2400" dirty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Moderate drug induced nausea and vomiting</a:t>
            </a: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S/E</a:t>
            </a:r>
            <a:endParaRPr lang="en-US" sz="2400" dirty="0"/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>
                <a:sym typeface="Symbol" pitchFamily="18" charset="2"/>
              </a:rPr>
              <a:t></a:t>
            </a:r>
            <a:r>
              <a:rPr lang="en-US" sz="2400" dirty="0"/>
              <a:t>  Hyperglycemia 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r>
              <a:rPr lang="en-US" sz="2400" dirty="0">
                <a:sym typeface="Symbol" pitchFamily="18" charset="2"/>
              </a:rPr>
              <a:t></a:t>
            </a:r>
            <a:r>
              <a:rPr lang="en-US" sz="2400" dirty="0"/>
              <a:t>  Insomnia</a:t>
            </a:r>
          </a:p>
          <a:p>
            <a:pPr>
              <a:lnSpc>
                <a:spcPct val="90000"/>
              </a:lnSpc>
              <a:buFont typeface="Symbol" pitchFamily="18" charset="2"/>
              <a:buChar char="·"/>
            </a:pPr>
            <a:r>
              <a:rPr lang="en-US" sz="2400" dirty="0"/>
              <a:t>Psychotic rxns</a:t>
            </a:r>
          </a:p>
          <a:p>
            <a:pPr>
              <a:lnSpc>
                <a:spcPct val="90000"/>
              </a:lnSpc>
              <a:buFont typeface="Symbol" pitchFamily="18" charset="2"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4. ANTIMUSCARINICS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E.g. scopolamine, </a:t>
            </a:r>
            <a:r>
              <a:rPr lang="en-US" sz="2400" dirty="0" smtClean="0"/>
              <a:t>hyoscine (</a:t>
            </a:r>
            <a:r>
              <a:rPr lang="en-US" sz="2400" b="1" dirty="0" smtClean="0"/>
              <a:t>Buscopan)</a:t>
            </a:r>
            <a:endParaRPr lang="en-US" sz="24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Uses: motion sickness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296025"/>
          </a:xfrm>
          <a:noFill/>
          <a:ln/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6600"/>
                </a:solidFill>
                <a:latin typeface="Comic Sans MS" pitchFamily="66" charset="0"/>
              </a:rPr>
              <a:t>Drugs acting on symptoms manifested in the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6600"/>
                </a:solidFill>
                <a:latin typeface="Comic Sans MS" pitchFamily="66" charset="0"/>
              </a:rPr>
              <a:t>GASTROINTESTINAL SYSTEM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800" b="1" dirty="0">
              <a:solidFill>
                <a:srgbClr val="FF0000"/>
              </a:solidFill>
              <a:latin typeface="Comic Sans MS" pitchFamily="66" charset="0"/>
            </a:endParaRP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PEPTIC ULCERS AND GERD</a:t>
            </a:r>
            <a:r>
              <a:rPr lang="en-US" sz="2400" dirty="0">
                <a:latin typeface="Comic Sans MS" pitchFamily="66" charset="0"/>
              </a:rPr>
              <a:t> 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dirty="0"/>
              <a:t>Physiology - participating cell-types 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Parietal cells – 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sz="2400" dirty="0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dirty="0"/>
              <a:t>2. Peptic cells (chief cells) –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dirty="0"/>
              <a:t>3</a:t>
            </a:r>
            <a:r>
              <a:rPr lang="en-US" sz="2400" dirty="0" smtClean="0"/>
              <a:t>. </a:t>
            </a:r>
            <a:r>
              <a:rPr lang="en-US" sz="2400" dirty="0"/>
              <a:t>Mucous and bicarbonate secreting cells</a:t>
            </a:r>
          </a:p>
          <a:p>
            <a:pPr marL="381000" indent="-381000">
              <a:lnSpc>
                <a:spcPct val="90000"/>
              </a:lnSpc>
              <a:buFontTx/>
              <a:buNone/>
            </a:pPr>
            <a:endParaRPr lang="en-US" sz="2400" dirty="0"/>
          </a:p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dirty="0"/>
              <a:t>4</a:t>
            </a:r>
            <a:r>
              <a:rPr lang="en-US" sz="2400" dirty="0" smtClean="0"/>
              <a:t>. </a:t>
            </a:r>
            <a:r>
              <a:rPr lang="en-US" sz="2400" dirty="0"/>
              <a:t>Prostaglandin-secreting cells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19125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5. </a:t>
            </a:r>
            <a:r>
              <a:rPr lang="en-US" sz="2400" b="1" u="sng" dirty="0">
                <a:solidFill>
                  <a:srgbClr val="006600"/>
                </a:solidFill>
                <a:latin typeface="Comic Sans MS" pitchFamily="66" charset="0"/>
              </a:rPr>
              <a:t>ANTIHISTAMINES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Mxn</a:t>
            </a:r>
            <a:r>
              <a:rPr lang="en-US" sz="2400" dirty="0"/>
              <a:t>: competitively block H</a:t>
            </a:r>
            <a:r>
              <a:rPr lang="en-US" sz="2400" baseline="-25000" dirty="0"/>
              <a:t>1</a:t>
            </a:r>
            <a:r>
              <a:rPr lang="en-US" sz="2400" dirty="0"/>
              <a:t> histamine receptors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 Have sig. </a:t>
            </a:r>
            <a:r>
              <a:rPr lang="en-US" sz="2400" dirty="0"/>
              <a:t>anticholinergic &amp; sedative effects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E.g. P</a:t>
            </a:r>
            <a:r>
              <a:rPr lang="en-US" sz="2400" b="1" dirty="0" smtClean="0"/>
              <a:t>romethazine</a:t>
            </a: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Uses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 </a:t>
            </a:r>
            <a:r>
              <a:rPr lang="en-US" sz="2400" dirty="0"/>
              <a:t>Motion </a:t>
            </a:r>
            <a:r>
              <a:rPr lang="en-US" sz="2400" dirty="0" smtClean="0"/>
              <a:t>sickness</a:t>
            </a:r>
            <a:endParaRPr lang="en-US" sz="24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6. BENZODIAZEPINES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Mxn: </a:t>
            </a:r>
            <a:r>
              <a:rPr lang="en-US" sz="2400" dirty="0"/>
              <a:t>largely due to their sedative-anxiolytic effect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E.g. lorazepam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Uses</a:t>
            </a:r>
            <a:r>
              <a:rPr lang="en-US" sz="2400" dirty="0"/>
              <a:t>: </a:t>
            </a:r>
            <a:r>
              <a:rPr lang="en-US" sz="2400" dirty="0">
                <a:sym typeface="Symbol" pitchFamily="18" charset="2"/>
              </a:rPr>
              <a:t> </a:t>
            </a:r>
            <a:r>
              <a:rPr lang="en-US" sz="2400" dirty="0"/>
              <a:t>anticipatory vomiting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Tx/>
              <a:buNone/>
            </a:pPr>
            <a:r>
              <a:rPr lang="en-US" b="1">
                <a:solidFill>
                  <a:srgbClr val="006600"/>
                </a:solidFill>
                <a:latin typeface="Comic Sans MS" pitchFamily="66" charset="0"/>
              </a:rPr>
              <a:t>ANTIDIARRHEAL AND ANTICONSTIPATING AGENTS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61198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06600"/>
                </a:solidFill>
                <a:latin typeface="Comic Sans MS" pitchFamily="66" charset="0"/>
              </a:rPr>
              <a:t>DIARRHEA</a:t>
            </a:r>
            <a:r>
              <a:rPr lang="en-US" sz="2400" b="1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Some causes of diarrhea –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 </a:t>
            </a:r>
            <a:r>
              <a:rPr lang="en-US" sz="2400"/>
              <a:t>Infection/inflammation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 </a:t>
            </a:r>
            <a:r>
              <a:rPr lang="en-US" sz="2400"/>
              <a:t>Osmotic/malabsorption </a:t>
            </a:r>
          </a:p>
          <a:p>
            <a:pPr>
              <a:lnSpc>
                <a:spcPct val="80000"/>
              </a:lnSpc>
              <a:buFont typeface="Symbol" pitchFamily="18" charset="2"/>
              <a:buChar char="¨"/>
            </a:pPr>
            <a:r>
              <a:rPr lang="en-US" sz="2400"/>
              <a:t>Secretory diarrhea – e.g.  carcinoid syndromes</a:t>
            </a:r>
          </a:p>
          <a:p>
            <a:pPr>
              <a:lnSpc>
                <a:spcPct val="80000"/>
              </a:lnSpc>
              <a:buFont typeface="Symbol" pitchFamily="18" charset="2"/>
              <a:buChar char="¨"/>
            </a:pPr>
            <a:r>
              <a:rPr lang="en-US" sz="2400"/>
              <a:t>Some Chronic diseases – e.g. thyrotoxicosis</a:t>
            </a:r>
          </a:p>
          <a:p>
            <a:pPr>
              <a:lnSpc>
                <a:spcPct val="80000"/>
              </a:lnSpc>
              <a:buFont typeface="Symbol" pitchFamily="18" charset="2"/>
              <a:buChar char="¨"/>
            </a:pPr>
            <a:r>
              <a:rPr lang="en-US" sz="2400"/>
              <a:t>Some drugs</a:t>
            </a:r>
          </a:p>
          <a:p>
            <a:pPr>
              <a:lnSpc>
                <a:spcPct val="80000"/>
              </a:lnSpc>
              <a:buFont typeface="Symbol" pitchFamily="18" charset="2"/>
              <a:buChar char="¨"/>
            </a:pPr>
            <a:r>
              <a:rPr lang="en-US" sz="2400"/>
              <a:t>Psychological factors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 A number are self-limiting in nature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>
              <a:solidFill>
                <a:srgbClr val="0066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>
                <a:solidFill>
                  <a:srgbClr val="006600"/>
                </a:solidFill>
              </a:rPr>
              <a:t>Effect</a:t>
            </a:r>
            <a:r>
              <a:rPr lang="en-US" sz="2400"/>
              <a:t> – increased GIT motility with loss of fluid and electrolytes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/>
              <a:t>►Aim of anti-diarrheal therapy - reduce discomfort and inconvenience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26427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6600"/>
                </a:solidFill>
                <a:latin typeface="Comic Sans MS" pitchFamily="66" charset="0"/>
              </a:rPr>
              <a:t>ANTI-DIARRHEAL THERAPY AGENTS</a:t>
            </a:r>
            <a:r>
              <a:rPr lang="en-US" sz="20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mic Sans MS" pitchFamily="66" charset="0"/>
              </a:rPr>
              <a:t>(but always find out cause and manage the cause)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dirty="0">
              <a:solidFill>
                <a:srgbClr val="006600"/>
              </a:solidFill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6600"/>
                </a:solidFill>
                <a:latin typeface="Comic Sans MS" pitchFamily="66" charset="0"/>
              </a:rPr>
              <a:t>A. 1st priority – rehydration </a:t>
            </a:r>
            <a:r>
              <a:rPr lang="en-US" sz="2000" b="1" dirty="0"/>
              <a:t>e.g. ORAL REHYDRATION SALTS</a:t>
            </a:r>
            <a:r>
              <a:rPr lang="en-US" sz="2000" dirty="0"/>
              <a:t> –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6600"/>
                </a:solidFill>
                <a:latin typeface="Comic Sans MS" pitchFamily="66" charset="0"/>
              </a:rPr>
              <a:t>B. ANTIMOTILITY DRUGS</a:t>
            </a:r>
            <a:r>
              <a:rPr lang="en-US" sz="2000" dirty="0">
                <a:solidFill>
                  <a:srgbClr val="006600"/>
                </a:solidFill>
                <a:latin typeface="Comic Sans MS" pitchFamily="66" charset="0"/>
              </a:rPr>
              <a:t> </a:t>
            </a:r>
            <a:r>
              <a:rPr lang="en-US" sz="2000" dirty="0"/>
              <a:t>–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6600"/>
                </a:solidFill>
              </a:rPr>
              <a:t>1) </a:t>
            </a:r>
            <a:r>
              <a:rPr lang="en-US" sz="2000" b="1" u="sng" dirty="0">
                <a:solidFill>
                  <a:srgbClr val="006600"/>
                </a:solidFill>
              </a:rPr>
              <a:t>Opioid agonists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 smtClean="0"/>
              <a:t>Mxn</a:t>
            </a:r>
            <a:r>
              <a:rPr lang="en-US" sz="2000" dirty="0" smtClean="0"/>
              <a:t>: </a:t>
            </a:r>
            <a:r>
              <a:rPr lang="en-US" sz="2000" dirty="0"/>
              <a:t>D</a:t>
            </a:r>
            <a:r>
              <a:rPr lang="en-US" sz="2000" dirty="0" smtClean="0"/>
              <a:t>ecreases </a:t>
            </a:r>
            <a:r>
              <a:rPr lang="en-US" sz="2000" dirty="0"/>
              <a:t>the tone of the </a:t>
            </a:r>
            <a:r>
              <a:rPr lang="en-US" sz="2000" dirty="0" smtClean="0"/>
              <a:t>GIT longitudinal </a:t>
            </a:r>
            <a:r>
              <a:rPr lang="en-US" sz="2000" dirty="0"/>
              <a:t>smooth </a:t>
            </a:r>
            <a:r>
              <a:rPr lang="en-US" sz="2000" dirty="0" smtClean="0"/>
              <a:t>muscles thus delay </a:t>
            </a:r>
            <a:r>
              <a:rPr lang="en-US" sz="2000" dirty="0"/>
              <a:t>transit time for GIT </a:t>
            </a:r>
            <a:r>
              <a:rPr lang="en-US" sz="2000" dirty="0" smtClean="0"/>
              <a:t>contents.</a:t>
            </a: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 smtClean="0"/>
              <a:t>♦</a:t>
            </a:r>
            <a:r>
              <a:rPr lang="en-US" sz="2000" dirty="0"/>
              <a:t>E.g. Loperamide </a:t>
            </a:r>
            <a:r>
              <a:rPr lang="en-US" sz="2000" dirty="0" smtClean="0"/>
              <a:t>(Imodium) </a:t>
            </a:r>
            <a:r>
              <a:rPr lang="en-US" sz="2000" dirty="0"/>
              <a:t>and </a:t>
            </a:r>
            <a:r>
              <a:rPr lang="en-US" sz="2000" dirty="0" smtClean="0"/>
              <a:t>Diphenoxylate </a:t>
            </a:r>
            <a:r>
              <a:rPr lang="en-US" sz="2000" dirty="0"/>
              <a:t>(lomotil</a:t>
            </a:r>
            <a:r>
              <a:rPr lang="en-US" sz="2000" dirty="0" smtClean="0"/>
              <a:t>).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C/I </a:t>
            </a: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♦ In children with acute diarrhea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♦ Chronic ulcerative colitis or amoebic dysentery or acute bacillary dysentery (bloody diarrhea) 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Uses</a:t>
            </a:r>
            <a:r>
              <a:rPr lang="en-US" sz="2000" dirty="0"/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♦ Most types of diarrheal </a:t>
            </a:r>
            <a:r>
              <a:rPr lang="en-US" sz="2000" dirty="0" smtClean="0"/>
              <a:t>esp. Travelers </a:t>
            </a:r>
            <a:r>
              <a:rPr lang="en-US" sz="2000" dirty="0"/>
              <a:t>diarrhea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♦ To control colostomies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♦ For AIDS related diarrhea</a:t>
            </a: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2960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4. AGENTS THAT MODIFY FLUID SECRETION</a:t>
            </a:r>
            <a:endParaRPr lang="en-US" sz="2400" dirty="0">
              <a:solidFill>
                <a:srgbClr val="006600"/>
              </a:solidFill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Bismuth subsalicylate (Pepto-bismol) –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the salicylate component- inhibits PG synthesis thus inhibit fluid </a:t>
            </a:r>
            <a:r>
              <a:rPr lang="en-US" sz="2400" dirty="0" smtClean="0"/>
              <a:t>secretion</a:t>
            </a: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5. OCTREOTIDE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Mxn</a:t>
            </a:r>
            <a:r>
              <a:rPr lang="en-US" sz="2400" dirty="0"/>
              <a:t>: A somatostatin analogue, thus inhibits many </a:t>
            </a:r>
            <a:r>
              <a:rPr lang="en-US" sz="2400" dirty="0" smtClean="0"/>
              <a:t>hormones</a:t>
            </a:r>
            <a:r>
              <a:rPr lang="en-US" sz="2400" dirty="0"/>
              <a:t>.</a:t>
            </a:r>
            <a:endParaRPr lang="en-US" sz="24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Uses</a:t>
            </a:r>
            <a:r>
              <a:rPr lang="en-US" sz="2400" dirty="0"/>
              <a:t>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Diarrhea due to Carcinoid </a:t>
            </a:r>
            <a:r>
              <a:rPr lang="en-US" sz="2400" dirty="0" smtClean="0"/>
              <a:t>syndrome</a:t>
            </a: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 smtClean="0"/>
              <a:t>(+ </a:t>
            </a:r>
            <a:r>
              <a:rPr lang="en-US" sz="2400" dirty="0"/>
              <a:t>other – e.g.  Acromegaly</a:t>
            </a:r>
            <a:r>
              <a:rPr lang="en-US" sz="2400" dirty="0" smtClean="0"/>
              <a:t>)</a:t>
            </a:r>
            <a:endParaRPr lang="en-US" sz="24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S/E</a:t>
            </a:r>
            <a:r>
              <a:rPr lang="en-US" sz="2400" dirty="0"/>
              <a:t>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</a:t>
            </a:r>
            <a:r>
              <a:rPr lang="en-US" sz="2400" dirty="0"/>
              <a:t> 	GIT</a:t>
            </a:r>
          </a:p>
          <a:p>
            <a:pPr marL="609600" indent="-609600">
              <a:lnSpc>
                <a:spcPct val="80000"/>
              </a:lnSpc>
              <a:buFont typeface="Symbol" pitchFamily="18" charset="2"/>
              <a:buChar char="·"/>
            </a:pPr>
            <a:r>
              <a:rPr lang="en-US" sz="2400" dirty="0"/>
              <a:t>Cholelithiasis, </a:t>
            </a:r>
          </a:p>
          <a:p>
            <a:pPr marL="609600" indent="-609600">
              <a:lnSpc>
                <a:spcPct val="80000"/>
              </a:lnSpc>
              <a:buFont typeface="Symbol" pitchFamily="18" charset="2"/>
              <a:buChar char="·"/>
            </a:pPr>
            <a:r>
              <a:rPr lang="en-US" sz="2400" dirty="0"/>
              <a:t>CVS- Bradycardia, Conduction Disorder of the Heart,</a:t>
            </a:r>
          </a:p>
          <a:p>
            <a:pPr marL="609600" indent="-609600">
              <a:lnSpc>
                <a:spcPct val="80000"/>
              </a:lnSpc>
              <a:buFont typeface="Symbol" pitchFamily="18" charset="2"/>
              <a:buChar char="·"/>
            </a:pPr>
            <a:r>
              <a:rPr lang="en-US" sz="2400" dirty="0"/>
              <a:t> Injection Site – vasoconstriction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88913"/>
            <a:ext cx="9144000" cy="64801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u="sng" dirty="0">
                <a:solidFill>
                  <a:srgbClr val="006600"/>
                </a:solidFill>
                <a:latin typeface="Comic Sans MS" pitchFamily="66" charset="0"/>
              </a:rPr>
              <a:t>LAXATIVES (PURGATIVES, CARTHATICS, ANTICONSTIPATING AGENTS)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Goal</a:t>
            </a:r>
            <a:r>
              <a:rPr lang="en-US" sz="2400" dirty="0"/>
              <a:t> – To increase movement &amp; facilitate smooth expulsion of material in the rectum.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Only used if certain conditions ruled out e.g. </a:t>
            </a:r>
            <a:r>
              <a:rPr lang="en-US" sz="2400" dirty="0" smtClean="0"/>
              <a:t>stenosis and obstruction </a:t>
            </a:r>
            <a:r>
              <a:rPr lang="en-US" sz="2400" dirty="0"/>
              <a:t>with </a:t>
            </a:r>
            <a:r>
              <a:rPr lang="en-US" sz="2400" dirty="0" smtClean="0"/>
              <a:t>parasites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1. BULK FORMING AGENTS</a:t>
            </a:r>
            <a:endParaRPr lang="en-US" sz="2400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Mxn</a:t>
            </a:r>
            <a:r>
              <a:rPr lang="en-US" sz="2400" dirty="0"/>
              <a:t>: increase VOLUME of contents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e.g.  </a:t>
            </a:r>
            <a:r>
              <a:rPr lang="en-US" sz="2400" dirty="0" smtClean="0"/>
              <a:t>Methylcellulose, </a:t>
            </a:r>
            <a:r>
              <a:rPr lang="en-US" sz="2400" dirty="0"/>
              <a:t>agar, bran, psyllium seeds,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Slow acting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Take </a:t>
            </a:r>
            <a:r>
              <a:rPr lang="en-US" sz="2400" dirty="0" smtClean="0"/>
              <a:t>with </a:t>
            </a:r>
            <a:r>
              <a:rPr lang="en-US" sz="2400" dirty="0"/>
              <a:t>plenty of fluids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May affect absorption of drugs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Few ADR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915400" cy="64770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6600"/>
                </a:solidFill>
                <a:latin typeface="Comic Sans MS" pitchFamily="66" charset="0"/>
              </a:rPr>
              <a:t>2. OSMOTIC LAXATIVES </a:t>
            </a: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Mxn</a:t>
            </a:r>
            <a:r>
              <a:rPr lang="en-US" sz="2000" dirty="0"/>
              <a:t>: osmotically absorb </a:t>
            </a:r>
            <a:r>
              <a:rPr lang="en-US" sz="2000" dirty="0" smtClean="0"/>
              <a:t>water and are effective </a:t>
            </a:r>
            <a:r>
              <a:rPr lang="en-US" sz="2000" dirty="0"/>
              <a:t>in about 1hr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E.g. </a:t>
            </a:r>
            <a:r>
              <a:rPr lang="en-US" sz="2000" dirty="0"/>
              <a:t>MgSO</a:t>
            </a:r>
            <a:r>
              <a:rPr lang="en-US" sz="2000" baseline="-25000" dirty="0"/>
              <a:t>4</a:t>
            </a:r>
            <a:r>
              <a:rPr lang="en-US" sz="2000" dirty="0"/>
              <a:t>, lactulose, sorbitol, mannitol, glycerin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Uses</a:t>
            </a:r>
            <a:r>
              <a:rPr lang="en-US" sz="2000" dirty="0"/>
              <a:t>: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♦ Colonic lavage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♦ Hepatic encephalopathy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♦ Drug poisoning or overdose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rgbClr val="006600"/>
              </a:solidFill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006600"/>
                </a:solidFill>
                <a:latin typeface="Comic Sans MS" pitchFamily="66" charset="0"/>
              </a:rPr>
              <a:t>3. SURFACTANT LAXATIVES</a:t>
            </a:r>
            <a:r>
              <a:rPr lang="en-US" sz="2000" dirty="0"/>
              <a:t> (stool softeners /stool  wetners)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b="1" dirty="0"/>
              <a:t>Mxn</a:t>
            </a:r>
            <a:r>
              <a:rPr lang="en-US" sz="2000" dirty="0"/>
              <a:t>: emulsify stool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E.g. mineral oil, docusate salts, dehydrocholic acid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3375"/>
            <a:ext cx="9144000" cy="629602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4. </a:t>
            </a:r>
            <a:r>
              <a:rPr lang="en-US" sz="2400" b="1" u="sng" dirty="0">
                <a:solidFill>
                  <a:srgbClr val="006600"/>
                </a:solidFill>
                <a:latin typeface="Comic Sans MS" pitchFamily="66" charset="0"/>
              </a:rPr>
              <a:t>STIMULANT/ IRRITANT LAXATIVES</a:t>
            </a:r>
            <a:endParaRPr lang="en-US" sz="2400" u="sng" dirty="0">
              <a:solidFill>
                <a:srgbClr val="006600"/>
              </a:solidFill>
              <a:latin typeface="Comic Sans MS" pitchFamily="66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Mxn</a:t>
            </a:r>
            <a:r>
              <a:rPr lang="en-US" sz="2400" dirty="0"/>
              <a:t>: stimulate GIT wall – increased peristalsis, take only hrs to act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 E.g. </a:t>
            </a:r>
            <a:r>
              <a:rPr lang="en-US" sz="2400" dirty="0" smtClean="0"/>
              <a:t>Bisacodyl(dulcolax 5mg), phenolphthalein, </a:t>
            </a:r>
            <a:r>
              <a:rPr lang="en-US" sz="2400" dirty="0"/>
              <a:t>castor oil,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       </a:t>
            </a:r>
            <a:endParaRPr lang="en-US" sz="2400" b="1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/>
              <a:t>S/E - general</a:t>
            </a: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♦ water and electrolyte loss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♦ enterocytes  damage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♦ Allergic reactions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dirty="0"/>
              <a:t>♦ Abdominal cramps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304800"/>
            <a:ext cx="8763000" cy="6324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►</a:t>
            </a: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ENEMA</a:t>
            </a:r>
            <a:r>
              <a:rPr lang="en-US" sz="2400" dirty="0"/>
              <a:t> – largely osmotic </a:t>
            </a:r>
            <a:r>
              <a:rPr lang="en-US" sz="2400"/>
              <a:t>or </a:t>
            </a:r>
            <a:r>
              <a:rPr lang="en-US" sz="2400" smtClean="0"/>
              <a:t>soapy water </a:t>
            </a:r>
            <a:r>
              <a:rPr lang="en-US" sz="2400" dirty="0"/>
              <a:t>laxatives delivered thro’ rectum, increase volume, stretches wall of rectum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Goal-</a:t>
            </a:r>
            <a:r>
              <a:rPr lang="en-US" sz="2400" dirty="0"/>
              <a:t> rapid  evacuation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Uses</a:t>
            </a:r>
            <a:r>
              <a:rPr lang="en-US" sz="2400" dirty="0"/>
              <a:t>: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♦ Pre- surgery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♦ Rectal exam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♦ Pre-delivery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♦ Fecal </a:t>
            </a:r>
            <a:r>
              <a:rPr lang="en-US" sz="2400" dirty="0" smtClean="0"/>
              <a:t>impaction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04813"/>
            <a:ext cx="9144000" cy="6048375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HCL secretion </a:t>
            </a:r>
            <a:r>
              <a:rPr lang="en-US" b="1" dirty="0">
                <a:solidFill>
                  <a:srgbClr val="FF0000"/>
                </a:solidFill>
              </a:rPr>
              <a:t>stimulated</a:t>
            </a:r>
            <a:r>
              <a:rPr lang="en-US" b="1" dirty="0"/>
              <a:t> by </a:t>
            </a:r>
            <a:endParaRPr lang="en-US" dirty="0"/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 </a:t>
            </a:r>
            <a:r>
              <a:rPr lang="en-US" dirty="0"/>
              <a:t>ACh  </a:t>
            </a:r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</a:t>
            </a:r>
            <a:r>
              <a:rPr lang="en-US" dirty="0"/>
              <a:t> Gastrin hormone </a:t>
            </a:r>
          </a:p>
          <a:p>
            <a:pPr>
              <a:buFontTx/>
              <a:buNone/>
            </a:pPr>
            <a:r>
              <a:rPr lang="en-US" dirty="0">
                <a:sym typeface="Symbol" pitchFamily="18" charset="2"/>
              </a:rPr>
              <a:t></a:t>
            </a:r>
            <a:r>
              <a:rPr lang="en-US" dirty="0"/>
              <a:t> Histamine 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b="1" dirty="0"/>
              <a:t>HCL </a:t>
            </a:r>
            <a:r>
              <a:rPr lang="en-US" b="1" dirty="0" smtClean="0"/>
              <a:t>secretion and effects are </a:t>
            </a:r>
            <a:r>
              <a:rPr lang="en-US" b="1" dirty="0">
                <a:solidFill>
                  <a:srgbClr val="FF0000"/>
                </a:solidFill>
              </a:rPr>
              <a:t>inhibited</a:t>
            </a:r>
            <a:r>
              <a:rPr lang="en-US" b="1" dirty="0"/>
              <a:t> by </a:t>
            </a:r>
            <a:r>
              <a:rPr lang="en-US" dirty="0" smtClean="0"/>
              <a:t>prostaglandins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179388" y="115888"/>
            <a:ext cx="38909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cs typeface="Arial" charset="0"/>
              </a:rPr>
              <a:t>Secretion of gastric juice </a:t>
            </a:r>
          </a:p>
          <a:p>
            <a:r>
              <a:rPr lang="en-GB" sz="2400" b="1">
                <a:solidFill>
                  <a:srgbClr val="FF0000"/>
                </a:solidFill>
                <a:cs typeface="Arial" charset="0"/>
              </a:rPr>
              <a:t>&amp; cytoprotection </a:t>
            </a:r>
          </a:p>
          <a:p>
            <a:r>
              <a:rPr lang="en-GB" sz="2400" b="1">
                <a:solidFill>
                  <a:srgbClr val="FF0000"/>
                </a:solidFill>
                <a:cs typeface="Arial" charset="0"/>
              </a:rPr>
              <a:t>of GIT</a:t>
            </a:r>
            <a:endParaRPr lang="en-US" sz="2400" b="1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97283" name="Group 3"/>
          <p:cNvGrpSpPr>
            <a:grpSpLocks/>
          </p:cNvGrpSpPr>
          <p:nvPr/>
        </p:nvGrpSpPr>
        <p:grpSpPr bwMode="auto">
          <a:xfrm>
            <a:off x="179388" y="188913"/>
            <a:ext cx="8040687" cy="6302375"/>
            <a:chOff x="113" y="119"/>
            <a:chExt cx="5065" cy="3970"/>
          </a:xfrm>
        </p:grpSpPr>
        <p:sp>
          <p:nvSpPr>
            <p:cNvPr id="97284" name="AutoShape 4"/>
            <p:cNvSpPr>
              <a:spLocks noChangeArrowheads="1"/>
            </p:cNvSpPr>
            <p:nvPr/>
          </p:nvSpPr>
          <p:spPr bwMode="auto">
            <a:xfrm>
              <a:off x="1768" y="873"/>
              <a:ext cx="1968" cy="1163"/>
            </a:xfrm>
            <a:prstGeom prst="octagon">
              <a:avLst>
                <a:gd name="adj" fmla="val 29287"/>
              </a:avLst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cs typeface="Arial" charset="0"/>
              </a:endParaRPr>
            </a:p>
          </p:txBody>
        </p:sp>
        <p:grpSp>
          <p:nvGrpSpPr>
            <p:cNvPr id="97285" name="Group 5"/>
            <p:cNvGrpSpPr>
              <a:grpSpLocks/>
            </p:cNvGrpSpPr>
            <p:nvPr/>
          </p:nvGrpSpPr>
          <p:grpSpPr bwMode="auto">
            <a:xfrm>
              <a:off x="3278" y="1415"/>
              <a:ext cx="1114" cy="432"/>
              <a:chOff x="3120" y="1296"/>
              <a:chExt cx="1114" cy="432"/>
            </a:xfrm>
          </p:grpSpPr>
          <p:sp>
            <p:nvSpPr>
              <p:cNvPr id="97286" name="AutoShape 6"/>
              <p:cNvSpPr>
                <a:spLocks noChangeArrowheads="1"/>
              </p:cNvSpPr>
              <p:nvPr/>
            </p:nvSpPr>
            <p:spPr bwMode="auto">
              <a:xfrm>
                <a:off x="3120" y="1296"/>
                <a:ext cx="1104" cy="432"/>
              </a:xfrm>
              <a:prstGeom prst="rightArrow">
                <a:avLst>
                  <a:gd name="adj1" fmla="val 50000"/>
                  <a:gd name="adj2" fmla="val 63889"/>
                </a:avLst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cs typeface="Arial" charset="0"/>
                </a:endParaRPr>
              </a:p>
            </p:txBody>
          </p:sp>
          <p:sp>
            <p:nvSpPr>
              <p:cNvPr id="97287" name="Text Box 7"/>
              <p:cNvSpPr txBox="1">
                <a:spLocks noChangeArrowheads="1"/>
              </p:cNvSpPr>
              <p:nvPr/>
            </p:nvSpPr>
            <p:spPr bwMode="auto">
              <a:xfrm>
                <a:off x="3120" y="1392"/>
                <a:ext cx="111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GB" b="1">
                    <a:cs typeface="Arial" charset="0"/>
                  </a:rPr>
                  <a:t>Proton pump</a:t>
                </a:r>
                <a:endParaRPr lang="en-US" b="1">
                  <a:cs typeface="Arial" charset="0"/>
                </a:endParaRPr>
              </a:p>
            </p:txBody>
          </p:sp>
        </p:grpSp>
        <p:sp>
          <p:nvSpPr>
            <p:cNvPr id="97288" name="AutoShape 8"/>
            <p:cNvSpPr>
              <a:spLocks noChangeArrowheads="1"/>
            </p:cNvSpPr>
            <p:nvPr/>
          </p:nvSpPr>
          <p:spPr bwMode="auto">
            <a:xfrm rot="-20018853">
              <a:off x="1838" y="1079"/>
              <a:ext cx="288" cy="96"/>
            </a:xfrm>
            <a:prstGeom prst="plus">
              <a:avLst>
                <a:gd name="adj" fmla="val 25000"/>
              </a:avLst>
            </a:prstGeom>
            <a:solidFill>
              <a:srgbClr val="00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AutoShape 9"/>
            <p:cNvSpPr>
              <a:spLocks noChangeArrowheads="1"/>
            </p:cNvSpPr>
            <p:nvPr/>
          </p:nvSpPr>
          <p:spPr bwMode="auto">
            <a:xfrm>
              <a:off x="1587" y="1735"/>
              <a:ext cx="333" cy="96"/>
            </a:xfrm>
            <a:prstGeom prst="diamond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AutoShape 10"/>
            <p:cNvSpPr>
              <a:spLocks noChangeArrowheads="1"/>
            </p:cNvSpPr>
            <p:nvPr/>
          </p:nvSpPr>
          <p:spPr bwMode="auto">
            <a:xfrm rot="8516197" flipV="1">
              <a:off x="1904" y="1916"/>
              <a:ext cx="192" cy="85"/>
            </a:xfrm>
            <a:prstGeom prst="flowChartOnlineStorage">
              <a:avLst/>
            </a:prstGeom>
            <a:solidFill>
              <a:srgbClr val="66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1" name="Text Box 11"/>
            <p:cNvSpPr txBox="1">
              <a:spLocks noChangeArrowheads="1"/>
            </p:cNvSpPr>
            <p:nvPr/>
          </p:nvSpPr>
          <p:spPr bwMode="auto">
            <a:xfrm>
              <a:off x="926" y="935"/>
              <a:ext cx="9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prostaglandin</a:t>
              </a:r>
              <a:endParaRPr lang="en-US">
                <a:cs typeface="Arial" charset="0"/>
              </a:endParaRPr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878" y="1703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Histamine</a:t>
              </a:r>
              <a:endParaRPr lang="en-US">
                <a:cs typeface="Arial" charset="0"/>
              </a:endParaRPr>
            </a:p>
          </p:txBody>
        </p:sp>
        <p:sp>
          <p:nvSpPr>
            <p:cNvPr id="97293" name="Text Box 13"/>
            <p:cNvSpPr txBox="1">
              <a:spLocks noChangeArrowheads="1"/>
            </p:cNvSpPr>
            <p:nvPr/>
          </p:nvSpPr>
          <p:spPr bwMode="auto">
            <a:xfrm>
              <a:off x="1474" y="1888"/>
              <a:ext cx="3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ACh</a:t>
              </a:r>
              <a:endParaRPr lang="en-US">
                <a:cs typeface="Arial" charset="0"/>
              </a:endParaRPr>
            </a:p>
          </p:txBody>
        </p:sp>
        <p:sp>
          <p:nvSpPr>
            <p:cNvPr id="97294" name="AutoShape 14"/>
            <p:cNvSpPr>
              <a:spLocks noChangeArrowheads="1"/>
            </p:cNvSpPr>
            <p:nvPr/>
          </p:nvSpPr>
          <p:spPr bwMode="auto">
            <a:xfrm rot="-16200000">
              <a:off x="1718" y="1247"/>
              <a:ext cx="96" cy="240"/>
            </a:xfrm>
            <a:prstGeom prst="flowChartMultidocumen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1118" y="1223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Gastrin</a:t>
              </a:r>
              <a:endParaRPr lang="en-US">
                <a:cs typeface="Arial" charset="0"/>
              </a:endParaRPr>
            </a:p>
          </p:txBody>
        </p:sp>
        <p:sp>
          <p:nvSpPr>
            <p:cNvPr id="97296" name="Text Box 16"/>
            <p:cNvSpPr txBox="1">
              <a:spLocks noChangeArrowheads="1"/>
            </p:cNvSpPr>
            <p:nvPr/>
          </p:nvSpPr>
          <p:spPr bwMode="auto">
            <a:xfrm>
              <a:off x="3998" y="223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297" name="Text Box 17"/>
            <p:cNvSpPr txBox="1">
              <a:spLocks noChangeArrowheads="1"/>
            </p:cNvSpPr>
            <p:nvPr/>
          </p:nvSpPr>
          <p:spPr bwMode="auto">
            <a:xfrm>
              <a:off x="4478" y="151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4094" y="179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299" name="Text Box 19"/>
            <p:cNvSpPr txBox="1">
              <a:spLocks noChangeArrowheads="1"/>
            </p:cNvSpPr>
            <p:nvPr/>
          </p:nvSpPr>
          <p:spPr bwMode="auto">
            <a:xfrm>
              <a:off x="4286" y="165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00" name="Text Box 20"/>
            <p:cNvSpPr txBox="1">
              <a:spLocks noChangeArrowheads="1"/>
            </p:cNvSpPr>
            <p:nvPr/>
          </p:nvSpPr>
          <p:spPr bwMode="auto">
            <a:xfrm>
              <a:off x="4382" y="131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4190" y="117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02" name="AutoShape 22"/>
            <p:cNvSpPr>
              <a:spLocks noChangeArrowheads="1"/>
            </p:cNvSpPr>
            <p:nvPr/>
          </p:nvSpPr>
          <p:spPr bwMode="auto">
            <a:xfrm rot="-21166875">
              <a:off x="3486" y="3099"/>
              <a:ext cx="820" cy="393"/>
            </a:xfrm>
            <a:custGeom>
              <a:avLst/>
              <a:gdLst>
                <a:gd name="G0" fmla="+- 0 0 0"/>
                <a:gd name="G1" fmla="+- -11796480 0 0"/>
                <a:gd name="G2" fmla="+- 0 0 -11796480"/>
                <a:gd name="G3" fmla="+- 10800 0 0"/>
                <a:gd name="G4" fmla="+- 0 0 0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5400 0 0"/>
                <a:gd name="G9" fmla="+- 0 0 -11796480"/>
                <a:gd name="G10" fmla="+- 5400 0 2700"/>
                <a:gd name="G11" fmla="cos G10 0"/>
                <a:gd name="G12" fmla="sin G10 0"/>
                <a:gd name="G13" fmla="cos 13500 0"/>
                <a:gd name="G14" fmla="sin 13500 0"/>
                <a:gd name="G15" fmla="+- G11 10800 0"/>
                <a:gd name="G16" fmla="+- G12 10800 0"/>
                <a:gd name="G17" fmla="+- G13 10800 0"/>
                <a:gd name="G18" fmla="+- G14 10800 0"/>
                <a:gd name="G19" fmla="*/ 5400 1 2"/>
                <a:gd name="G20" fmla="+- G19 5400 0"/>
                <a:gd name="G21" fmla="cos G20 0"/>
                <a:gd name="G22" fmla="sin G20 0"/>
                <a:gd name="G23" fmla="+- G21 10800 0"/>
                <a:gd name="G24" fmla="+- G12 G23 G22"/>
                <a:gd name="G25" fmla="+- G22 G23 G11"/>
                <a:gd name="G26" fmla="cos 10800 0"/>
                <a:gd name="G27" fmla="sin 10800 0"/>
                <a:gd name="G28" fmla="cos 5400 0"/>
                <a:gd name="G29" fmla="sin 5400 0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11796480"/>
                <a:gd name="G36" fmla="sin G34 -11796480"/>
                <a:gd name="G37" fmla="+/ -11796480 0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5400 G39"/>
                <a:gd name="G43" fmla="sin 5400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0799 w 21600"/>
                <a:gd name="T5" fmla="*/ 0 h 21600"/>
                <a:gd name="T6" fmla="*/ 2700 w 21600"/>
                <a:gd name="T7" fmla="*/ 10800 h 21600"/>
                <a:gd name="T8" fmla="*/ 10799 w 21600"/>
                <a:gd name="T9" fmla="*/ 5400 h 21600"/>
                <a:gd name="T10" fmla="*/ 24300 w 21600"/>
                <a:gd name="T11" fmla="*/ 10800 h 21600"/>
                <a:gd name="T12" fmla="*/ 18900 w 21600"/>
                <a:gd name="T13" fmla="*/ 16200 h 21600"/>
                <a:gd name="T14" fmla="*/ 13500 w 21600"/>
                <a:gd name="T15" fmla="*/ 10800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6200" y="10800"/>
                  </a:moveTo>
                  <a:cubicBezTo>
                    <a:pt x="16200" y="7817"/>
                    <a:pt x="13782" y="5400"/>
                    <a:pt x="10800" y="5400"/>
                  </a:cubicBezTo>
                  <a:cubicBezTo>
                    <a:pt x="7817" y="5400"/>
                    <a:pt x="5400" y="7817"/>
                    <a:pt x="5400" y="10800"/>
                  </a:cubicBezTo>
                  <a:lnTo>
                    <a:pt x="0" y="10800"/>
                  </a:ln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599" y="4835"/>
                    <a:pt x="21600" y="10799"/>
                  </a:cubicBezTo>
                  <a:lnTo>
                    <a:pt x="21600" y="10800"/>
                  </a:lnTo>
                  <a:lnTo>
                    <a:pt x="24300" y="10800"/>
                  </a:lnTo>
                  <a:lnTo>
                    <a:pt x="18900" y="16200"/>
                  </a:lnTo>
                  <a:lnTo>
                    <a:pt x="13500" y="10800"/>
                  </a:lnTo>
                  <a:lnTo>
                    <a:pt x="16200" y="10800"/>
                  </a:lnTo>
                  <a:close/>
                </a:path>
              </a:pathLst>
            </a:cu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97303" name="Text Box 23"/>
            <p:cNvSpPr txBox="1">
              <a:spLocks noChangeArrowheads="1"/>
            </p:cNvSpPr>
            <p:nvPr/>
          </p:nvSpPr>
          <p:spPr bwMode="auto">
            <a:xfrm>
              <a:off x="4526" y="1655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</a:t>
              </a:r>
              <a:endParaRPr lang="en-US">
                <a:cs typeface="Arial" charset="0"/>
              </a:endParaRPr>
            </a:p>
          </p:txBody>
        </p:sp>
        <p:sp>
          <p:nvSpPr>
            <p:cNvPr id="97304" name="Text Box 24"/>
            <p:cNvSpPr txBox="1">
              <a:spLocks noChangeArrowheads="1"/>
            </p:cNvSpPr>
            <p:nvPr/>
          </p:nvSpPr>
          <p:spPr bwMode="auto">
            <a:xfrm>
              <a:off x="4622" y="1223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</a:t>
              </a:r>
              <a:endParaRPr lang="en-US">
                <a:cs typeface="Arial" charset="0"/>
              </a:endParaRPr>
            </a:p>
          </p:txBody>
        </p:sp>
        <p:sp>
          <p:nvSpPr>
            <p:cNvPr id="97305" name="Text Box 25"/>
            <p:cNvSpPr txBox="1">
              <a:spLocks noChangeArrowheads="1"/>
            </p:cNvSpPr>
            <p:nvPr/>
          </p:nvSpPr>
          <p:spPr bwMode="auto">
            <a:xfrm>
              <a:off x="4238" y="2279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</a:t>
              </a:r>
              <a:endParaRPr lang="en-US">
                <a:cs typeface="Arial" charset="0"/>
              </a:endParaRPr>
            </a:p>
          </p:txBody>
        </p:sp>
        <p:sp>
          <p:nvSpPr>
            <p:cNvPr id="97306" name="Text Box 26"/>
            <p:cNvSpPr txBox="1">
              <a:spLocks noChangeArrowheads="1"/>
            </p:cNvSpPr>
            <p:nvPr/>
          </p:nvSpPr>
          <p:spPr bwMode="auto">
            <a:xfrm>
              <a:off x="4036" y="3368"/>
              <a:ext cx="8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Pepsinogen</a:t>
              </a:r>
              <a:endParaRPr lang="en-US">
                <a:cs typeface="Arial" charset="0"/>
              </a:endParaRPr>
            </a:p>
          </p:txBody>
        </p:sp>
        <p:sp>
          <p:nvSpPr>
            <p:cNvPr id="97307" name="Text Box 27"/>
            <p:cNvSpPr txBox="1">
              <a:spLocks noChangeArrowheads="1"/>
            </p:cNvSpPr>
            <p:nvPr/>
          </p:nvSpPr>
          <p:spPr bwMode="auto">
            <a:xfrm>
              <a:off x="3854" y="107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08" name="Text Box 28"/>
            <p:cNvSpPr txBox="1">
              <a:spLocks noChangeArrowheads="1"/>
            </p:cNvSpPr>
            <p:nvPr/>
          </p:nvSpPr>
          <p:spPr bwMode="auto">
            <a:xfrm>
              <a:off x="3902" y="74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09" name="Text Box 29"/>
            <p:cNvSpPr txBox="1">
              <a:spLocks noChangeArrowheads="1"/>
            </p:cNvSpPr>
            <p:nvPr/>
          </p:nvSpPr>
          <p:spPr bwMode="auto">
            <a:xfrm>
              <a:off x="4526" y="184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10" name="Text Box 30"/>
            <p:cNvSpPr txBox="1">
              <a:spLocks noChangeArrowheads="1"/>
            </p:cNvSpPr>
            <p:nvPr/>
          </p:nvSpPr>
          <p:spPr bwMode="auto">
            <a:xfrm>
              <a:off x="4622" y="98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11" name="Text Box 31"/>
            <p:cNvSpPr txBox="1">
              <a:spLocks noChangeArrowheads="1"/>
            </p:cNvSpPr>
            <p:nvPr/>
          </p:nvSpPr>
          <p:spPr bwMode="auto">
            <a:xfrm>
              <a:off x="4190" y="743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>
                  <a:cs typeface="Arial" charset="0"/>
                </a:rPr>
                <a:t>Pepsin</a:t>
              </a:r>
              <a:endParaRPr lang="en-US">
                <a:cs typeface="Arial" charset="0"/>
              </a:endParaRPr>
            </a:p>
          </p:txBody>
        </p:sp>
        <p:grpSp>
          <p:nvGrpSpPr>
            <p:cNvPr id="97312" name="Group 32"/>
            <p:cNvGrpSpPr>
              <a:grpSpLocks/>
            </p:cNvGrpSpPr>
            <p:nvPr/>
          </p:nvGrpSpPr>
          <p:grpSpPr bwMode="auto">
            <a:xfrm>
              <a:off x="1859" y="2597"/>
              <a:ext cx="1728" cy="306"/>
              <a:chOff x="1632" y="3294"/>
              <a:chExt cx="1728" cy="306"/>
            </a:xfrm>
          </p:grpSpPr>
          <p:sp>
            <p:nvSpPr>
              <p:cNvPr id="97313" name="AutoShape 33"/>
              <p:cNvSpPr>
                <a:spLocks noChangeArrowheads="1"/>
              </p:cNvSpPr>
              <p:nvPr/>
            </p:nvSpPr>
            <p:spPr bwMode="auto">
              <a:xfrm>
                <a:off x="1632" y="3294"/>
                <a:ext cx="1728" cy="306"/>
              </a:xfrm>
              <a:prstGeom prst="roundRect">
                <a:avLst>
                  <a:gd name="adj" fmla="val 16667"/>
                </a:avLst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cs typeface="Arial" charset="0"/>
                </a:endParaRPr>
              </a:p>
            </p:txBody>
          </p:sp>
          <p:sp>
            <p:nvSpPr>
              <p:cNvPr id="97314" name="Text Box 34"/>
              <p:cNvSpPr txBox="1">
                <a:spLocks noChangeArrowheads="1"/>
              </p:cNvSpPr>
              <p:nvPr/>
            </p:nvSpPr>
            <p:spPr bwMode="auto">
              <a:xfrm>
                <a:off x="1746" y="3339"/>
                <a:ext cx="14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>
                    <a:cs typeface="Arial" charset="0"/>
                  </a:rPr>
                  <a:t>Gastrin secreting cell</a:t>
                </a:r>
                <a:endParaRPr lang="en-US">
                  <a:cs typeface="Arial" charset="0"/>
                </a:endParaRPr>
              </a:p>
            </p:txBody>
          </p:sp>
        </p:grpSp>
        <p:sp>
          <p:nvSpPr>
            <p:cNvPr id="97315" name="AutoShape 35"/>
            <p:cNvSpPr>
              <a:spLocks noChangeArrowheads="1"/>
            </p:cNvSpPr>
            <p:nvPr/>
          </p:nvSpPr>
          <p:spPr bwMode="auto">
            <a:xfrm>
              <a:off x="1790" y="503"/>
              <a:ext cx="1680" cy="432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cs typeface="Arial" charset="0"/>
              </a:endParaRPr>
            </a:p>
          </p:txBody>
        </p:sp>
        <p:sp>
          <p:nvSpPr>
            <p:cNvPr id="97316" name="Text Box 36"/>
            <p:cNvSpPr txBox="1">
              <a:spLocks noChangeArrowheads="1"/>
            </p:cNvSpPr>
            <p:nvPr/>
          </p:nvSpPr>
          <p:spPr bwMode="auto">
            <a:xfrm>
              <a:off x="1876" y="526"/>
              <a:ext cx="1620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Prostaglandin secreting</a:t>
              </a:r>
            </a:p>
            <a:p>
              <a:r>
                <a:rPr lang="en-GB">
                  <a:cs typeface="Arial" charset="0"/>
                </a:rPr>
                <a:t>           cell</a:t>
              </a:r>
              <a:endParaRPr lang="en-US">
                <a:cs typeface="Arial" charset="0"/>
              </a:endParaRPr>
            </a:p>
          </p:txBody>
        </p:sp>
        <p:sp>
          <p:nvSpPr>
            <p:cNvPr id="97317" name="Text Box 37"/>
            <p:cNvSpPr txBox="1">
              <a:spLocks noChangeArrowheads="1"/>
            </p:cNvSpPr>
            <p:nvPr/>
          </p:nvSpPr>
          <p:spPr bwMode="auto">
            <a:xfrm>
              <a:off x="1934" y="1319"/>
              <a:ext cx="161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Hydrogen synthesizing </a:t>
              </a:r>
            </a:p>
            <a:p>
              <a:r>
                <a:rPr lang="en-GB">
                  <a:cs typeface="Arial" charset="0"/>
                </a:rPr>
                <a:t>&amp; secreting cell</a:t>
              </a:r>
              <a:endParaRPr lang="en-US">
                <a:cs typeface="Arial" charset="0"/>
              </a:endParaRPr>
            </a:p>
          </p:txBody>
        </p:sp>
        <p:cxnSp>
          <p:nvCxnSpPr>
            <p:cNvPr id="97318" name="AutoShape 38"/>
            <p:cNvCxnSpPr>
              <a:cxnSpLocks noChangeShapeType="1"/>
              <a:endCxn id="97292" idx="1"/>
            </p:cNvCxnSpPr>
            <p:nvPr/>
          </p:nvCxnSpPr>
          <p:spPr bwMode="auto">
            <a:xfrm rot="5400000" flipH="1">
              <a:off x="864" y="1833"/>
              <a:ext cx="844" cy="816"/>
            </a:xfrm>
            <a:prstGeom prst="curvedConnector4">
              <a:avLst>
                <a:gd name="adj1" fmla="val 43130"/>
                <a:gd name="adj2" fmla="val 11764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97319" name="AutoShape 39"/>
            <p:cNvCxnSpPr>
              <a:cxnSpLocks noChangeShapeType="1"/>
            </p:cNvCxnSpPr>
            <p:nvPr/>
          </p:nvCxnSpPr>
          <p:spPr bwMode="auto">
            <a:xfrm rot="10800000">
              <a:off x="1450" y="2551"/>
              <a:ext cx="390" cy="22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97320" name="AutoShape 40"/>
            <p:cNvCxnSpPr>
              <a:cxnSpLocks noChangeShapeType="1"/>
            </p:cNvCxnSpPr>
            <p:nvPr/>
          </p:nvCxnSpPr>
          <p:spPr bwMode="auto">
            <a:xfrm rot="10800000" flipV="1">
              <a:off x="1454" y="791"/>
              <a:ext cx="460" cy="207"/>
            </a:xfrm>
            <a:prstGeom prst="curved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97321" name="Text Box 41"/>
            <p:cNvSpPr txBox="1">
              <a:spLocks noChangeArrowheads="1"/>
            </p:cNvSpPr>
            <p:nvPr/>
          </p:nvSpPr>
          <p:spPr bwMode="auto">
            <a:xfrm>
              <a:off x="113" y="2024"/>
              <a:ext cx="7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Histamine</a:t>
              </a:r>
              <a:endParaRPr lang="en-US">
                <a:cs typeface="Arial" charset="0"/>
              </a:endParaRPr>
            </a:p>
          </p:txBody>
        </p:sp>
        <p:grpSp>
          <p:nvGrpSpPr>
            <p:cNvPr id="97322" name="Group 42"/>
            <p:cNvGrpSpPr>
              <a:grpSpLocks/>
            </p:cNvGrpSpPr>
            <p:nvPr/>
          </p:nvGrpSpPr>
          <p:grpSpPr bwMode="auto">
            <a:xfrm>
              <a:off x="1791" y="2024"/>
              <a:ext cx="1728" cy="590"/>
              <a:chOff x="1565" y="2205"/>
              <a:chExt cx="1728" cy="590"/>
            </a:xfrm>
          </p:grpSpPr>
          <p:grpSp>
            <p:nvGrpSpPr>
              <p:cNvPr id="97323" name="Group 43"/>
              <p:cNvGrpSpPr>
                <a:grpSpLocks/>
              </p:cNvGrpSpPr>
              <p:nvPr/>
            </p:nvGrpSpPr>
            <p:grpSpPr bwMode="auto">
              <a:xfrm>
                <a:off x="1565" y="2205"/>
                <a:ext cx="1728" cy="590"/>
                <a:chOff x="1565" y="2205"/>
                <a:chExt cx="1728" cy="590"/>
              </a:xfrm>
            </p:grpSpPr>
            <p:sp>
              <p:nvSpPr>
                <p:cNvPr id="97324" name="Oval 44"/>
                <p:cNvSpPr>
                  <a:spLocks noChangeArrowheads="1"/>
                </p:cNvSpPr>
                <p:nvPr/>
              </p:nvSpPr>
              <p:spPr bwMode="auto">
                <a:xfrm>
                  <a:off x="1565" y="2205"/>
                  <a:ext cx="1728" cy="590"/>
                </a:xfrm>
                <a:prstGeom prst="ellipse">
                  <a:avLst/>
                </a:prstGeom>
                <a:solidFill>
                  <a:srgbClr val="FFFF6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endParaRPr lang="en-US">
                    <a:cs typeface="Arial" charset="0"/>
                  </a:endParaRPr>
                </a:p>
              </p:txBody>
            </p:sp>
            <p:sp>
              <p:nvSpPr>
                <p:cNvPr id="9732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701" y="2341"/>
                  <a:ext cx="1380" cy="40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GB">
                      <a:cs typeface="Arial" charset="0"/>
                    </a:rPr>
                    <a:t>Histamine secreting</a:t>
                  </a:r>
                </a:p>
                <a:p>
                  <a:r>
                    <a:rPr lang="en-GB">
                      <a:cs typeface="Arial" charset="0"/>
                    </a:rPr>
                    <a:t>            cell</a:t>
                  </a:r>
                  <a:endParaRPr lang="en-US">
                    <a:cs typeface="Arial" charset="0"/>
                  </a:endParaRPr>
                </a:p>
              </p:txBody>
            </p:sp>
          </p:grpSp>
          <p:sp>
            <p:nvSpPr>
              <p:cNvPr id="97326" name="AutoShape 46"/>
              <p:cNvSpPr>
                <a:spLocks noChangeArrowheads="1"/>
              </p:cNvSpPr>
              <p:nvPr/>
            </p:nvSpPr>
            <p:spPr bwMode="auto">
              <a:xfrm rot="13515276" flipV="1">
                <a:off x="1562" y="2299"/>
                <a:ext cx="192" cy="96"/>
              </a:xfrm>
              <a:prstGeom prst="flowChartOnlineStorage">
                <a:avLst/>
              </a:prstGeom>
              <a:solidFill>
                <a:srgbClr val="66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97327" name="AutoShape 47"/>
            <p:cNvCxnSpPr>
              <a:cxnSpLocks noChangeShapeType="1"/>
              <a:endCxn id="97293" idx="1"/>
            </p:cNvCxnSpPr>
            <p:nvPr/>
          </p:nvCxnSpPr>
          <p:spPr bwMode="auto">
            <a:xfrm flipV="1">
              <a:off x="610" y="2004"/>
              <a:ext cx="864" cy="79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</p:spPr>
        </p:cxnSp>
        <p:sp>
          <p:nvSpPr>
            <p:cNvPr id="97328" name="Text Box 48"/>
            <p:cNvSpPr txBox="1">
              <a:spLocks noChangeArrowheads="1"/>
            </p:cNvSpPr>
            <p:nvPr/>
          </p:nvSpPr>
          <p:spPr bwMode="auto">
            <a:xfrm>
              <a:off x="113" y="2432"/>
              <a:ext cx="8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From nerve</a:t>
              </a:r>
            </a:p>
            <a:p>
              <a:r>
                <a:rPr lang="en-GB">
                  <a:cs typeface="Arial" charset="0"/>
                </a:rPr>
                <a:t>endings</a:t>
              </a:r>
              <a:endParaRPr lang="en-US">
                <a:cs typeface="Arial" charset="0"/>
              </a:endParaRPr>
            </a:p>
          </p:txBody>
        </p:sp>
        <p:sp>
          <p:nvSpPr>
            <p:cNvPr id="97329" name="Text Box 49"/>
            <p:cNvSpPr txBox="1">
              <a:spLocks noChangeArrowheads="1"/>
            </p:cNvSpPr>
            <p:nvPr/>
          </p:nvSpPr>
          <p:spPr bwMode="auto">
            <a:xfrm rot="-6760914">
              <a:off x="3269" y="272"/>
              <a:ext cx="884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Mucus,</a:t>
              </a:r>
            </a:p>
            <a:p>
              <a:r>
                <a:rPr lang="en-GB">
                  <a:cs typeface="Arial" charset="0"/>
                </a:rPr>
                <a:t>Bicarbonate</a:t>
              </a:r>
            </a:p>
            <a:p>
              <a:r>
                <a:rPr lang="en-GB">
                  <a:cs typeface="Arial" charset="0"/>
                </a:rPr>
                <a:t>      ions</a:t>
              </a:r>
              <a:endParaRPr lang="en-US">
                <a:cs typeface="Arial" charset="0"/>
              </a:endParaRPr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 rot="-3695419">
              <a:off x="3361" y="1951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mucus</a:t>
              </a:r>
              <a:endParaRPr lang="en-US">
                <a:cs typeface="Arial" charset="0"/>
              </a:endParaRPr>
            </a:p>
          </p:txBody>
        </p:sp>
        <p:sp>
          <p:nvSpPr>
            <p:cNvPr id="97331" name="Text Box 51"/>
            <p:cNvSpPr txBox="1">
              <a:spLocks noChangeArrowheads="1"/>
            </p:cNvSpPr>
            <p:nvPr/>
          </p:nvSpPr>
          <p:spPr bwMode="auto">
            <a:xfrm rot="-5400000">
              <a:off x="3477" y="1526"/>
              <a:ext cx="7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>
                  <a:cs typeface="Arial" charset="0"/>
                </a:rPr>
                <a:t>Mu      cus</a:t>
              </a:r>
              <a:endParaRPr lang="en-US">
                <a:cs typeface="Arial" charset="0"/>
              </a:endParaRPr>
            </a:p>
          </p:txBody>
        </p:sp>
        <p:sp>
          <p:nvSpPr>
            <p:cNvPr id="97332" name="Text Box 52"/>
            <p:cNvSpPr txBox="1">
              <a:spLocks noChangeArrowheads="1"/>
            </p:cNvSpPr>
            <p:nvPr/>
          </p:nvSpPr>
          <p:spPr bwMode="auto">
            <a:xfrm rot="-5400000">
              <a:off x="3700" y="3703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mucus</a:t>
              </a:r>
              <a:endParaRPr lang="en-US">
                <a:cs typeface="Arial" charset="0"/>
              </a:endParaRPr>
            </a:p>
          </p:txBody>
        </p:sp>
        <p:sp>
          <p:nvSpPr>
            <p:cNvPr id="97333" name="Text Box 53"/>
            <p:cNvSpPr txBox="1">
              <a:spLocks noChangeArrowheads="1"/>
            </p:cNvSpPr>
            <p:nvPr/>
          </p:nvSpPr>
          <p:spPr bwMode="auto">
            <a:xfrm rot="-5400000">
              <a:off x="3655" y="2569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mucus</a:t>
              </a:r>
              <a:endParaRPr lang="en-US">
                <a:cs typeface="Arial" charset="0"/>
              </a:endParaRPr>
            </a:p>
          </p:txBody>
        </p:sp>
        <p:sp>
          <p:nvSpPr>
            <p:cNvPr id="97334" name="Text Box 54"/>
            <p:cNvSpPr txBox="1">
              <a:spLocks noChangeArrowheads="1"/>
            </p:cNvSpPr>
            <p:nvPr/>
          </p:nvSpPr>
          <p:spPr bwMode="auto">
            <a:xfrm rot="-5400000">
              <a:off x="3383" y="3204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mucus</a:t>
              </a:r>
              <a:endParaRPr lang="en-US">
                <a:cs typeface="Arial" charset="0"/>
              </a:endParaRPr>
            </a:p>
          </p:txBody>
        </p:sp>
        <p:sp>
          <p:nvSpPr>
            <p:cNvPr id="97335" name="Text Box 55"/>
            <p:cNvSpPr txBox="1">
              <a:spLocks noChangeArrowheads="1"/>
            </p:cNvSpPr>
            <p:nvPr/>
          </p:nvSpPr>
          <p:spPr bwMode="auto">
            <a:xfrm rot="-5400000">
              <a:off x="3195" y="3029"/>
              <a:ext cx="1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Bicarbonate ions</a:t>
              </a:r>
              <a:endParaRPr lang="en-US">
                <a:cs typeface="Arial" charset="0"/>
              </a:endParaRPr>
            </a:p>
          </p:txBody>
        </p:sp>
        <p:sp>
          <p:nvSpPr>
            <p:cNvPr id="97336" name="AutoShape 56"/>
            <p:cNvSpPr>
              <a:spLocks noChangeArrowheads="1"/>
            </p:cNvSpPr>
            <p:nvPr/>
          </p:nvSpPr>
          <p:spPr bwMode="auto">
            <a:xfrm rot="16200000">
              <a:off x="2449" y="2324"/>
              <a:ext cx="499" cy="16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7337" name="Group 57"/>
            <p:cNvGrpSpPr>
              <a:grpSpLocks/>
            </p:cNvGrpSpPr>
            <p:nvPr/>
          </p:nvGrpSpPr>
          <p:grpSpPr bwMode="auto">
            <a:xfrm>
              <a:off x="1632" y="3458"/>
              <a:ext cx="1996" cy="432"/>
              <a:chOff x="1383" y="3657"/>
              <a:chExt cx="1996" cy="432"/>
            </a:xfrm>
          </p:grpSpPr>
          <p:sp>
            <p:nvSpPr>
              <p:cNvPr id="97338" name="AutoShape 58"/>
              <p:cNvSpPr>
                <a:spLocks noChangeArrowheads="1"/>
              </p:cNvSpPr>
              <p:nvPr/>
            </p:nvSpPr>
            <p:spPr bwMode="auto">
              <a:xfrm>
                <a:off x="1474" y="3657"/>
                <a:ext cx="1905" cy="432"/>
              </a:xfrm>
              <a:prstGeom prst="plaque">
                <a:avLst>
                  <a:gd name="adj" fmla="val 16667"/>
                </a:avLst>
              </a:prstGeom>
              <a:solidFill>
                <a:srgbClr val="CC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>
                  <a:cs typeface="Arial" charset="0"/>
                </a:endParaRPr>
              </a:p>
            </p:txBody>
          </p:sp>
          <p:sp>
            <p:nvSpPr>
              <p:cNvPr id="97339" name="Text Box 59"/>
              <p:cNvSpPr txBox="1">
                <a:spLocks noChangeArrowheads="1"/>
              </p:cNvSpPr>
              <p:nvPr/>
            </p:nvSpPr>
            <p:spPr bwMode="auto">
              <a:xfrm>
                <a:off x="1791" y="3657"/>
                <a:ext cx="142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>
                    <a:cs typeface="Arial" charset="0"/>
                  </a:rPr>
                  <a:t>Bicarbonate and </a:t>
                </a:r>
              </a:p>
              <a:p>
                <a:r>
                  <a:rPr lang="en-GB">
                    <a:cs typeface="Arial" charset="0"/>
                  </a:rPr>
                  <a:t>Mucus secreting cell</a:t>
                </a:r>
                <a:endParaRPr lang="en-US">
                  <a:cs typeface="Arial" charset="0"/>
                </a:endParaRPr>
              </a:p>
            </p:txBody>
          </p:sp>
          <p:sp>
            <p:nvSpPr>
              <p:cNvPr id="97340" name="AutoShape 60"/>
              <p:cNvSpPr>
                <a:spLocks noChangeArrowheads="1"/>
              </p:cNvSpPr>
              <p:nvPr/>
            </p:nvSpPr>
            <p:spPr bwMode="auto">
              <a:xfrm rot="-21794707">
                <a:off x="1383" y="3838"/>
                <a:ext cx="288" cy="96"/>
              </a:xfrm>
              <a:prstGeom prst="plus">
                <a:avLst>
                  <a:gd name="adj" fmla="val 25000"/>
                </a:avLst>
              </a:prstGeom>
              <a:solidFill>
                <a:srgbClr val="00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7341" name="AutoShape 61"/>
            <p:cNvSpPr>
              <a:spLocks noChangeArrowheads="1"/>
            </p:cNvSpPr>
            <p:nvPr/>
          </p:nvSpPr>
          <p:spPr bwMode="auto">
            <a:xfrm rot="-16200000">
              <a:off x="1795" y="2252"/>
              <a:ext cx="96" cy="240"/>
            </a:xfrm>
            <a:prstGeom prst="flowChartMultidocumen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42" name="Text Box 62"/>
            <p:cNvSpPr txBox="1">
              <a:spLocks noChangeArrowheads="1"/>
            </p:cNvSpPr>
            <p:nvPr/>
          </p:nvSpPr>
          <p:spPr bwMode="auto">
            <a:xfrm>
              <a:off x="1133" y="2324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Gastrin</a:t>
              </a:r>
              <a:endParaRPr lang="en-US">
                <a:cs typeface="Arial" charset="0"/>
              </a:endParaRPr>
            </a:p>
          </p:txBody>
        </p:sp>
        <p:sp>
          <p:nvSpPr>
            <p:cNvPr id="97343" name="Text Box 63"/>
            <p:cNvSpPr txBox="1">
              <a:spLocks noChangeArrowheads="1"/>
            </p:cNvSpPr>
            <p:nvPr/>
          </p:nvSpPr>
          <p:spPr bwMode="auto">
            <a:xfrm>
              <a:off x="2766" y="2959"/>
              <a:ext cx="9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Pepsinogen </a:t>
              </a:r>
            </a:p>
            <a:p>
              <a:r>
                <a:rPr lang="en-GB">
                  <a:cs typeface="Arial" charset="0"/>
                </a:rPr>
                <a:t>pump</a:t>
              </a:r>
              <a:endParaRPr lang="en-US">
                <a:cs typeface="Arial" charset="0"/>
              </a:endParaRPr>
            </a:p>
          </p:txBody>
        </p:sp>
        <p:sp>
          <p:nvSpPr>
            <p:cNvPr id="97344" name="Text Box 64"/>
            <p:cNvSpPr txBox="1">
              <a:spLocks noChangeArrowheads="1"/>
            </p:cNvSpPr>
            <p:nvPr/>
          </p:nvSpPr>
          <p:spPr bwMode="auto">
            <a:xfrm>
              <a:off x="1859" y="3050"/>
              <a:ext cx="7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cs typeface="Arial" charset="0"/>
                </a:rPr>
                <a:t>Peptic cell</a:t>
              </a:r>
            </a:p>
          </p:txBody>
        </p:sp>
        <p:sp>
          <p:nvSpPr>
            <p:cNvPr id="97345" name="Text Box 65"/>
            <p:cNvSpPr txBox="1">
              <a:spLocks noChangeArrowheads="1"/>
            </p:cNvSpPr>
            <p:nvPr/>
          </p:nvSpPr>
          <p:spPr bwMode="auto">
            <a:xfrm>
              <a:off x="4230" y="193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46" name="Text Box 66"/>
            <p:cNvSpPr txBox="1">
              <a:spLocks noChangeArrowheads="1"/>
            </p:cNvSpPr>
            <p:nvPr/>
          </p:nvSpPr>
          <p:spPr bwMode="auto">
            <a:xfrm>
              <a:off x="4366" y="207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47" name="Text Box 67"/>
            <p:cNvSpPr txBox="1">
              <a:spLocks noChangeArrowheads="1"/>
            </p:cNvSpPr>
            <p:nvPr/>
          </p:nvSpPr>
          <p:spPr bwMode="auto">
            <a:xfrm>
              <a:off x="4308" y="2733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48" name="Text Box 68"/>
            <p:cNvSpPr txBox="1">
              <a:spLocks noChangeArrowheads="1"/>
            </p:cNvSpPr>
            <p:nvPr/>
          </p:nvSpPr>
          <p:spPr bwMode="auto">
            <a:xfrm>
              <a:off x="4081" y="2597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49" name="Text Box 69"/>
            <p:cNvSpPr txBox="1">
              <a:spLocks noChangeArrowheads="1"/>
            </p:cNvSpPr>
            <p:nvPr/>
          </p:nvSpPr>
          <p:spPr bwMode="auto">
            <a:xfrm>
              <a:off x="4308" y="3005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50" name="Text Box 70"/>
            <p:cNvSpPr txBox="1">
              <a:spLocks noChangeArrowheads="1"/>
            </p:cNvSpPr>
            <p:nvPr/>
          </p:nvSpPr>
          <p:spPr bwMode="auto">
            <a:xfrm>
              <a:off x="4036" y="286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51" name="Text Box 71"/>
            <p:cNvSpPr txBox="1">
              <a:spLocks noChangeArrowheads="1"/>
            </p:cNvSpPr>
            <p:nvPr/>
          </p:nvSpPr>
          <p:spPr bwMode="auto">
            <a:xfrm>
              <a:off x="3991" y="3549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52" name="Text Box 72"/>
            <p:cNvSpPr txBox="1">
              <a:spLocks noChangeArrowheads="1"/>
            </p:cNvSpPr>
            <p:nvPr/>
          </p:nvSpPr>
          <p:spPr bwMode="auto">
            <a:xfrm>
              <a:off x="4172" y="3731"/>
              <a:ext cx="2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GB">
                  <a:cs typeface="Arial" charset="0"/>
                </a:rPr>
                <a:t>H</a:t>
              </a:r>
              <a:r>
                <a:rPr lang="en-GB" baseline="30000">
                  <a:cs typeface="Arial" charset="0"/>
                </a:rPr>
                <a:t>+</a:t>
              </a:r>
              <a:endParaRPr lang="en-US">
                <a:cs typeface="Arial" charset="0"/>
              </a:endParaRPr>
            </a:p>
          </p:txBody>
        </p:sp>
        <p:sp>
          <p:nvSpPr>
            <p:cNvPr id="97353" name="Text Box 73"/>
            <p:cNvSpPr txBox="1">
              <a:spLocks noChangeArrowheads="1"/>
            </p:cNvSpPr>
            <p:nvPr/>
          </p:nvSpPr>
          <p:spPr bwMode="auto">
            <a:xfrm>
              <a:off x="4535" y="2642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</a:t>
              </a:r>
              <a:endParaRPr lang="en-US">
                <a:cs typeface="Arial" charset="0"/>
              </a:endParaRPr>
            </a:p>
          </p:txBody>
        </p:sp>
        <p:sp>
          <p:nvSpPr>
            <p:cNvPr id="97354" name="Text Box 74"/>
            <p:cNvSpPr txBox="1">
              <a:spLocks noChangeArrowheads="1"/>
            </p:cNvSpPr>
            <p:nvPr/>
          </p:nvSpPr>
          <p:spPr bwMode="auto">
            <a:xfrm>
              <a:off x="3673" y="2052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</a:t>
              </a:r>
              <a:endParaRPr lang="en-US">
                <a:cs typeface="Arial" charset="0"/>
              </a:endParaRPr>
            </a:p>
          </p:txBody>
        </p:sp>
        <p:sp>
          <p:nvSpPr>
            <p:cNvPr id="97355" name="Text Box 75"/>
            <p:cNvSpPr txBox="1">
              <a:spLocks noChangeArrowheads="1"/>
            </p:cNvSpPr>
            <p:nvPr/>
          </p:nvSpPr>
          <p:spPr bwMode="auto">
            <a:xfrm>
              <a:off x="4490" y="3050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</a:t>
              </a:r>
              <a:endParaRPr lang="en-US">
                <a:cs typeface="Arial" charset="0"/>
              </a:endParaRPr>
            </a:p>
          </p:txBody>
        </p:sp>
        <p:sp>
          <p:nvSpPr>
            <p:cNvPr id="97356" name="Text Box 76"/>
            <p:cNvSpPr txBox="1">
              <a:spLocks noChangeArrowheads="1"/>
            </p:cNvSpPr>
            <p:nvPr/>
          </p:nvSpPr>
          <p:spPr bwMode="auto">
            <a:xfrm>
              <a:off x="4308" y="3594"/>
              <a:ext cx="5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Pepsin</a:t>
              </a:r>
              <a:endParaRPr lang="en-US">
                <a:cs typeface="Arial" charset="0"/>
              </a:endParaRPr>
            </a:p>
          </p:txBody>
        </p:sp>
        <p:sp>
          <p:nvSpPr>
            <p:cNvPr id="97357" name="Text Box 77"/>
            <p:cNvSpPr txBox="1">
              <a:spLocks noChangeArrowheads="1"/>
            </p:cNvSpPr>
            <p:nvPr/>
          </p:nvSpPr>
          <p:spPr bwMode="auto">
            <a:xfrm rot="-5400000">
              <a:off x="3383" y="2433"/>
              <a:ext cx="5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>
                  <a:cs typeface="Arial" charset="0"/>
                </a:rPr>
                <a:t>mucus</a:t>
              </a:r>
              <a:endParaRPr lang="en-US"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404813"/>
            <a:ext cx="8534400" cy="6048375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006600"/>
                </a:solidFill>
              </a:rPr>
              <a:t>PEPTIC ULCERS</a:t>
            </a:r>
            <a:endParaRPr lang="en-US" dirty="0">
              <a:solidFill>
                <a:srgbClr val="006600"/>
              </a:solidFill>
            </a:endParaRPr>
          </a:p>
          <a:p>
            <a:pPr>
              <a:buFontTx/>
              <a:buNone/>
            </a:pPr>
            <a:r>
              <a:rPr lang="en-US" dirty="0"/>
              <a:t>A breach in the mucosa</a:t>
            </a:r>
          </a:p>
          <a:p>
            <a:pPr>
              <a:buFontTx/>
              <a:buNone/>
            </a:pPr>
            <a:r>
              <a:rPr lang="en-US" dirty="0"/>
              <a:t>Location: Duodenum, stomach </a:t>
            </a:r>
            <a:r>
              <a:rPr lang="en-US" dirty="0" err="1"/>
              <a:t>etc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 </a:t>
            </a:r>
            <a:endParaRPr lang="en-US" b="1" dirty="0"/>
          </a:p>
          <a:p>
            <a:pPr>
              <a:buFontTx/>
              <a:buNone/>
            </a:pPr>
            <a:r>
              <a:rPr lang="en-US" dirty="0"/>
              <a:t>♦</a:t>
            </a:r>
            <a:r>
              <a:rPr lang="en-US" b="1" dirty="0"/>
              <a:t> Basis: </a:t>
            </a:r>
          </a:p>
          <a:p>
            <a:pPr>
              <a:buFontTx/>
              <a:buNone/>
            </a:pPr>
            <a:r>
              <a:rPr lang="en-US" sz="3600" dirty="0"/>
              <a:t>Imbalance between damaging factors and mucosal defense mechanisms</a:t>
            </a:r>
          </a:p>
          <a:p>
            <a:pPr>
              <a:buFontTx/>
              <a:buNone/>
            </a:pPr>
            <a:endParaRPr lang="en-US" sz="36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2"/>
          <p:cNvSpPr txBox="1">
            <a:spLocks noChangeArrowheads="1"/>
          </p:cNvSpPr>
          <p:nvPr/>
        </p:nvSpPr>
        <p:spPr bwMode="auto">
          <a:xfrm>
            <a:off x="5013325" y="152400"/>
            <a:ext cx="4130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>
                <a:solidFill>
                  <a:srgbClr val="FF0000"/>
                </a:solidFill>
                <a:cs typeface="Arial" charset="0"/>
              </a:rPr>
              <a:t>CAUSES &amp; DEFENSE MXN </a:t>
            </a:r>
          </a:p>
          <a:p>
            <a:r>
              <a:rPr lang="en-GB" sz="2400" b="1">
                <a:solidFill>
                  <a:srgbClr val="FF0000"/>
                </a:solidFill>
                <a:cs typeface="Arial" charset="0"/>
              </a:rPr>
              <a:t>AGAINST PEPTIC ULCER</a:t>
            </a:r>
            <a:endParaRPr lang="en-US" sz="2400" b="1">
              <a:solidFill>
                <a:srgbClr val="FF0000"/>
              </a:solidFill>
              <a:cs typeface="Arial" charset="0"/>
            </a:endParaRPr>
          </a:p>
        </p:txBody>
      </p:sp>
      <p:grpSp>
        <p:nvGrpSpPr>
          <p:cNvPr id="99331" name="Group 3"/>
          <p:cNvGrpSpPr>
            <a:grpSpLocks/>
          </p:cNvGrpSpPr>
          <p:nvPr/>
        </p:nvGrpSpPr>
        <p:grpSpPr bwMode="auto">
          <a:xfrm>
            <a:off x="152400" y="914400"/>
            <a:ext cx="2819400" cy="2133600"/>
            <a:chOff x="1248" y="960"/>
            <a:chExt cx="1632" cy="1104"/>
          </a:xfrm>
        </p:grpSpPr>
        <p:sp>
          <p:nvSpPr>
            <p:cNvPr id="99332" name="AutoShape 4"/>
            <p:cNvSpPr>
              <a:spLocks noChangeArrowheads="1"/>
            </p:cNvSpPr>
            <p:nvPr/>
          </p:nvSpPr>
          <p:spPr bwMode="auto">
            <a:xfrm>
              <a:off x="1248" y="960"/>
              <a:ext cx="1632" cy="1104"/>
            </a:xfrm>
            <a:prstGeom prst="downArrowCallout">
              <a:avLst>
                <a:gd name="adj1" fmla="val 36957"/>
                <a:gd name="adj2" fmla="val 36957"/>
                <a:gd name="adj3" fmla="val 16667"/>
                <a:gd name="adj4" fmla="val 66667"/>
              </a:avLst>
            </a:prstGeom>
            <a:solidFill>
              <a:srgbClr val="99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cs typeface="Arial" charset="0"/>
              </a:endParaRPr>
            </a:p>
          </p:txBody>
        </p:sp>
        <p:sp>
          <p:nvSpPr>
            <p:cNvPr id="99333" name="Text Box 5"/>
            <p:cNvSpPr txBox="1">
              <a:spLocks noChangeArrowheads="1"/>
            </p:cNvSpPr>
            <p:nvPr/>
          </p:nvSpPr>
          <p:spPr bwMode="auto">
            <a:xfrm>
              <a:off x="1296" y="995"/>
              <a:ext cx="1578" cy="678"/>
            </a:xfrm>
            <a:prstGeom prst="rect">
              <a:avLst/>
            </a:prstGeom>
            <a:solidFill>
              <a:srgbClr val="99FF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GB" sz="2000" b="1">
                  <a:cs typeface="Arial" charset="0"/>
                </a:rPr>
                <a:t>Normal state</a:t>
              </a:r>
            </a:p>
            <a:p>
              <a:pPr marL="342900" indent="-342900"/>
              <a:r>
                <a:rPr lang="en-GB" sz="2000" b="1">
                  <a:solidFill>
                    <a:srgbClr val="FF0000"/>
                  </a:solidFill>
                  <a:cs typeface="Arial" charset="0"/>
                </a:rPr>
                <a:t>DAMAGING FORCES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2000" b="1">
                  <a:cs typeface="Arial" charset="0"/>
                </a:rPr>
                <a:t>Acid – gastric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2000" b="1">
                  <a:cs typeface="Arial" charset="0"/>
                </a:rPr>
                <a:t>Peptic enzymes</a:t>
              </a:r>
              <a:endParaRPr lang="en-US" sz="2000" b="1">
                <a:cs typeface="Arial" charset="0"/>
              </a:endParaRPr>
            </a:p>
          </p:txBody>
        </p:sp>
      </p:grpSp>
      <p:grpSp>
        <p:nvGrpSpPr>
          <p:cNvPr id="99334" name="Group 6"/>
          <p:cNvGrpSpPr>
            <a:grpSpLocks/>
          </p:cNvGrpSpPr>
          <p:nvPr/>
        </p:nvGrpSpPr>
        <p:grpSpPr bwMode="auto">
          <a:xfrm>
            <a:off x="152400" y="3124200"/>
            <a:ext cx="3508375" cy="3535363"/>
            <a:chOff x="2304" y="1872"/>
            <a:chExt cx="2091" cy="1968"/>
          </a:xfrm>
        </p:grpSpPr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2400" y="2601"/>
              <a:ext cx="1995" cy="1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GB" sz="2000" b="1">
                  <a:cs typeface="Arial" charset="0"/>
                </a:rPr>
                <a:t>Normal state</a:t>
              </a:r>
            </a:p>
            <a:p>
              <a:pPr marL="342900" indent="-342900"/>
              <a:r>
                <a:rPr lang="en-GB" sz="2000" b="1">
                  <a:solidFill>
                    <a:srgbClr val="FF0000"/>
                  </a:solidFill>
                  <a:cs typeface="Arial" charset="0"/>
                </a:rPr>
                <a:t>DEFENSIVE FORCES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2000" b="1">
                  <a:cs typeface="Arial" charset="0"/>
                </a:rPr>
                <a:t>Surface mucus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2000" b="1">
                  <a:cs typeface="Arial" charset="0"/>
                </a:rPr>
                <a:t>Bicarbonate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2000" b="1">
                  <a:cs typeface="Arial" charset="0"/>
                </a:rPr>
                <a:t>Blood flow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2000" b="1">
                  <a:cs typeface="Arial" charset="0"/>
                </a:rPr>
                <a:t>Prostaglandins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2000" b="1">
                  <a:cs typeface="Arial" charset="0"/>
                </a:rPr>
                <a:t>Epithelial Regeneration</a:t>
              </a:r>
              <a:endParaRPr lang="en-US" sz="2000" b="1">
                <a:cs typeface="Arial" charset="0"/>
              </a:endParaRPr>
            </a:p>
          </p:txBody>
        </p:sp>
        <p:grpSp>
          <p:nvGrpSpPr>
            <p:cNvPr id="99336" name="Group 8"/>
            <p:cNvGrpSpPr>
              <a:grpSpLocks/>
            </p:cNvGrpSpPr>
            <p:nvPr/>
          </p:nvGrpSpPr>
          <p:grpSpPr bwMode="auto">
            <a:xfrm>
              <a:off x="2304" y="1872"/>
              <a:ext cx="2064" cy="1968"/>
              <a:chOff x="2304" y="1872"/>
              <a:chExt cx="2064" cy="1968"/>
            </a:xfrm>
          </p:grpSpPr>
          <p:grpSp>
            <p:nvGrpSpPr>
              <p:cNvPr id="99337" name="Group 9"/>
              <p:cNvGrpSpPr>
                <a:grpSpLocks/>
              </p:cNvGrpSpPr>
              <p:nvPr/>
            </p:nvGrpSpPr>
            <p:grpSpPr bwMode="auto">
              <a:xfrm>
                <a:off x="2304" y="1872"/>
                <a:ext cx="2064" cy="1968"/>
                <a:chOff x="2304" y="1872"/>
                <a:chExt cx="2064" cy="1968"/>
              </a:xfrm>
            </p:grpSpPr>
            <p:grpSp>
              <p:nvGrpSpPr>
                <p:cNvPr id="99338" name="Group 10"/>
                <p:cNvGrpSpPr>
                  <a:grpSpLocks/>
                </p:cNvGrpSpPr>
                <p:nvPr/>
              </p:nvGrpSpPr>
              <p:grpSpPr bwMode="auto">
                <a:xfrm>
                  <a:off x="2304" y="1872"/>
                  <a:ext cx="2064" cy="1968"/>
                  <a:chOff x="2304" y="1872"/>
                  <a:chExt cx="1929" cy="1968"/>
                </a:xfrm>
              </p:grpSpPr>
              <p:grpSp>
                <p:nvGrpSpPr>
                  <p:cNvPr id="99339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352" y="2064"/>
                    <a:ext cx="1872" cy="1776"/>
                    <a:chOff x="2352" y="2064"/>
                    <a:chExt cx="1872" cy="1776"/>
                  </a:xfrm>
                </p:grpSpPr>
                <p:sp>
                  <p:nvSpPr>
                    <p:cNvPr id="99340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2352" y="2064"/>
                      <a:ext cx="1872" cy="440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480"/>
                        </a:cxn>
                        <a:cxn ang="0">
                          <a:pos x="96" y="48"/>
                        </a:cxn>
                        <a:cxn ang="0">
                          <a:pos x="288" y="480"/>
                        </a:cxn>
                        <a:cxn ang="0">
                          <a:pos x="384" y="48"/>
                        </a:cxn>
                        <a:cxn ang="0">
                          <a:pos x="576" y="480"/>
                        </a:cxn>
                        <a:cxn ang="0">
                          <a:pos x="720" y="48"/>
                        </a:cxn>
                        <a:cxn ang="0">
                          <a:pos x="864" y="432"/>
                        </a:cxn>
                        <a:cxn ang="0">
                          <a:pos x="1008" y="48"/>
                        </a:cxn>
                        <a:cxn ang="0">
                          <a:pos x="1152" y="480"/>
                        </a:cxn>
                        <a:cxn ang="0">
                          <a:pos x="1296" y="48"/>
                        </a:cxn>
                        <a:cxn ang="0">
                          <a:pos x="1440" y="480"/>
                        </a:cxn>
                        <a:cxn ang="0">
                          <a:pos x="1536" y="0"/>
                        </a:cxn>
                      </a:cxnLst>
                      <a:rect l="0" t="0" r="r" b="b"/>
                      <a:pathLst>
                        <a:path w="1536" h="488">
                          <a:moveTo>
                            <a:pt x="0" y="480"/>
                          </a:moveTo>
                          <a:cubicBezTo>
                            <a:pt x="24" y="264"/>
                            <a:pt x="48" y="48"/>
                            <a:pt x="96" y="48"/>
                          </a:cubicBezTo>
                          <a:cubicBezTo>
                            <a:pt x="144" y="48"/>
                            <a:pt x="240" y="480"/>
                            <a:pt x="288" y="480"/>
                          </a:cubicBezTo>
                          <a:cubicBezTo>
                            <a:pt x="336" y="480"/>
                            <a:pt x="336" y="48"/>
                            <a:pt x="384" y="48"/>
                          </a:cubicBezTo>
                          <a:cubicBezTo>
                            <a:pt x="432" y="48"/>
                            <a:pt x="520" y="480"/>
                            <a:pt x="576" y="480"/>
                          </a:cubicBezTo>
                          <a:cubicBezTo>
                            <a:pt x="632" y="480"/>
                            <a:pt x="672" y="56"/>
                            <a:pt x="720" y="48"/>
                          </a:cubicBezTo>
                          <a:cubicBezTo>
                            <a:pt x="768" y="40"/>
                            <a:pt x="816" y="432"/>
                            <a:pt x="864" y="432"/>
                          </a:cubicBezTo>
                          <a:cubicBezTo>
                            <a:pt x="912" y="432"/>
                            <a:pt x="960" y="40"/>
                            <a:pt x="1008" y="48"/>
                          </a:cubicBezTo>
                          <a:cubicBezTo>
                            <a:pt x="1056" y="56"/>
                            <a:pt x="1104" y="480"/>
                            <a:pt x="1152" y="480"/>
                          </a:cubicBezTo>
                          <a:cubicBezTo>
                            <a:pt x="1200" y="480"/>
                            <a:pt x="1248" y="48"/>
                            <a:pt x="1296" y="48"/>
                          </a:cubicBezTo>
                          <a:cubicBezTo>
                            <a:pt x="1344" y="48"/>
                            <a:pt x="1400" y="488"/>
                            <a:pt x="1440" y="480"/>
                          </a:cubicBezTo>
                          <a:cubicBezTo>
                            <a:pt x="1480" y="472"/>
                            <a:pt x="1508" y="236"/>
                            <a:pt x="1536" y="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34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2496"/>
                      <a:ext cx="0" cy="1344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342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2112"/>
                      <a:ext cx="0" cy="17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343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52" y="3840"/>
                      <a:ext cx="187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9344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2352" y="1872"/>
                    <a:ext cx="1872" cy="96"/>
                    <a:chOff x="2304" y="1816"/>
                    <a:chExt cx="1968" cy="112"/>
                  </a:xfrm>
                </p:grpSpPr>
                <p:sp>
                  <p:nvSpPr>
                    <p:cNvPr id="99345" name="Freeform 17"/>
                    <p:cNvSpPr>
                      <a:spLocks/>
                    </p:cNvSpPr>
                    <p:nvPr/>
                  </p:nvSpPr>
                  <p:spPr bwMode="auto">
                    <a:xfrm>
                      <a:off x="2304" y="1816"/>
                      <a:ext cx="624" cy="1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6"/>
                        </a:cxn>
                        <a:cxn ang="0">
                          <a:pos x="288" y="8"/>
                        </a:cxn>
                        <a:cxn ang="0">
                          <a:pos x="624" y="104"/>
                        </a:cxn>
                      </a:cxnLst>
                      <a:rect l="0" t="0" r="r" b="b"/>
                      <a:pathLst>
                        <a:path w="624" h="104">
                          <a:moveTo>
                            <a:pt x="0" y="56"/>
                          </a:moveTo>
                          <a:cubicBezTo>
                            <a:pt x="92" y="28"/>
                            <a:pt x="184" y="0"/>
                            <a:pt x="288" y="8"/>
                          </a:cubicBezTo>
                          <a:cubicBezTo>
                            <a:pt x="392" y="16"/>
                            <a:pt x="568" y="88"/>
                            <a:pt x="624" y="104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346" name="Freeform 18"/>
                    <p:cNvSpPr>
                      <a:spLocks/>
                    </p:cNvSpPr>
                    <p:nvPr/>
                  </p:nvSpPr>
                  <p:spPr bwMode="auto">
                    <a:xfrm>
                      <a:off x="2592" y="1824"/>
                      <a:ext cx="624" cy="1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6"/>
                        </a:cxn>
                        <a:cxn ang="0">
                          <a:pos x="288" y="8"/>
                        </a:cxn>
                        <a:cxn ang="0">
                          <a:pos x="624" y="104"/>
                        </a:cxn>
                      </a:cxnLst>
                      <a:rect l="0" t="0" r="r" b="b"/>
                      <a:pathLst>
                        <a:path w="624" h="104">
                          <a:moveTo>
                            <a:pt x="0" y="56"/>
                          </a:moveTo>
                          <a:cubicBezTo>
                            <a:pt x="92" y="28"/>
                            <a:pt x="184" y="0"/>
                            <a:pt x="288" y="8"/>
                          </a:cubicBezTo>
                          <a:cubicBezTo>
                            <a:pt x="392" y="16"/>
                            <a:pt x="568" y="88"/>
                            <a:pt x="624" y="104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3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976" y="1824"/>
                      <a:ext cx="624" cy="1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6"/>
                        </a:cxn>
                        <a:cxn ang="0">
                          <a:pos x="288" y="8"/>
                        </a:cxn>
                        <a:cxn ang="0">
                          <a:pos x="624" y="104"/>
                        </a:cxn>
                      </a:cxnLst>
                      <a:rect l="0" t="0" r="r" b="b"/>
                      <a:pathLst>
                        <a:path w="624" h="104">
                          <a:moveTo>
                            <a:pt x="0" y="56"/>
                          </a:moveTo>
                          <a:cubicBezTo>
                            <a:pt x="92" y="28"/>
                            <a:pt x="184" y="0"/>
                            <a:pt x="288" y="8"/>
                          </a:cubicBezTo>
                          <a:cubicBezTo>
                            <a:pt x="392" y="16"/>
                            <a:pt x="568" y="88"/>
                            <a:pt x="624" y="104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348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408" y="1824"/>
                      <a:ext cx="624" cy="1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6"/>
                        </a:cxn>
                        <a:cxn ang="0">
                          <a:pos x="288" y="8"/>
                        </a:cxn>
                        <a:cxn ang="0">
                          <a:pos x="624" y="104"/>
                        </a:cxn>
                      </a:cxnLst>
                      <a:rect l="0" t="0" r="r" b="b"/>
                      <a:pathLst>
                        <a:path w="624" h="104">
                          <a:moveTo>
                            <a:pt x="0" y="56"/>
                          </a:moveTo>
                          <a:cubicBezTo>
                            <a:pt x="92" y="28"/>
                            <a:pt x="184" y="0"/>
                            <a:pt x="288" y="8"/>
                          </a:cubicBezTo>
                          <a:cubicBezTo>
                            <a:pt x="392" y="16"/>
                            <a:pt x="568" y="88"/>
                            <a:pt x="624" y="104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9349" name="Freeform 21"/>
                    <p:cNvSpPr>
                      <a:spLocks/>
                    </p:cNvSpPr>
                    <p:nvPr/>
                  </p:nvSpPr>
                  <p:spPr bwMode="auto">
                    <a:xfrm>
                      <a:off x="3648" y="1824"/>
                      <a:ext cx="624" cy="104"/>
                    </a:xfrm>
                    <a:custGeom>
                      <a:avLst/>
                      <a:gdLst/>
                      <a:ahLst/>
                      <a:cxnLst>
                        <a:cxn ang="0">
                          <a:pos x="0" y="56"/>
                        </a:cxn>
                        <a:cxn ang="0">
                          <a:pos x="288" y="8"/>
                        </a:cxn>
                        <a:cxn ang="0">
                          <a:pos x="624" y="104"/>
                        </a:cxn>
                      </a:cxnLst>
                      <a:rect l="0" t="0" r="r" b="b"/>
                      <a:pathLst>
                        <a:path w="624" h="104">
                          <a:moveTo>
                            <a:pt x="0" y="56"/>
                          </a:moveTo>
                          <a:cubicBezTo>
                            <a:pt x="92" y="28"/>
                            <a:pt x="184" y="0"/>
                            <a:pt x="288" y="8"/>
                          </a:cubicBezTo>
                          <a:cubicBezTo>
                            <a:pt x="392" y="16"/>
                            <a:pt x="568" y="88"/>
                            <a:pt x="624" y="104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FF3399"/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99350" name="Freeform 22"/>
                  <p:cNvSpPr>
                    <a:spLocks/>
                  </p:cNvSpPr>
                  <p:nvPr/>
                </p:nvSpPr>
                <p:spPr bwMode="auto">
                  <a:xfrm>
                    <a:off x="2304" y="1920"/>
                    <a:ext cx="94" cy="492"/>
                  </a:xfrm>
                  <a:custGeom>
                    <a:avLst/>
                    <a:gdLst/>
                    <a:ahLst/>
                    <a:cxnLst>
                      <a:cxn ang="0">
                        <a:pos x="59" y="7"/>
                      </a:cxn>
                      <a:cxn ang="0">
                        <a:pos x="13" y="52"/>
                      </a:cxn>
                      <a:cxn ang="0">
                        <a:pos x="59" y="90"/>
                      </a:cxn>
                      <a:cxn ang="0">
                        <a:pos x="43" y="105"/>
                      </a:cxn>
                      <a:cxn ang="0">
                        <a:pos x="6" y="113"/>
                      </a:cxn>
                      <a:cxn ang="0">
                        <a:pos x="13" y="143"/>
                      </a:cxn>
                      <a:cxn ang="0">
                        <a:pos x="21" y="196"/>
                      </a:cxn>
                      <a:cxn ang="0">
                        <a:pos x="43" y="181"/>
                      </a:cxn>
                      <a:cxn ang="0">
                        <a:pos x="66" y="265"/>
                      </a:cxn>
                      <a:cxn ang="0">
                        <a:pos x="59" y="348"/>
                      </a:cxn>
                      <a:cxn ang="0">
                        <a:pos x="43" y="386"/>
                      </a:cxn>
                      <a:cxn ang="0">
                        <a:pos x="51" y="462"/>
                      </a:cxn>
                      <a:cxn ang="0">
                        <a:pos x="97" y="530"/>
                      </a:cxn>
                      <a:cxn ang="0">
                        <a:pos x="43" y="553"/>
                      </a:cxn>
                      <a:cxn ang="0">
                        <a:pos x="28" y="575"/>
                      </a:cxn>
                      <a:cxn ang="0">
                        <a:pos x="97" y="628"/>
                      </a:cxn>
                      <a:cxn ang="0">
                        <a:pos x="66" y="659"/>
                      </a:cxn>
                      <a:cxn ang="0">
                        <a:pos x="59" y="727"/>
                      </a:cxn>
                    </a:cxnLst>
                    <a:rect l="0" t="0" r="r" b="b"/>
                    <a:pathLst>
                      <a:path w="115" h="727">
                        <a:moveTo>
                          <a:pt x="59" y="7"/>
                        </a:moveTo>
                        <a:cubicBezTo>
                          <a:pt x="16" y="22"/>
                          <a:pt x="1" y="0"/>
                          <a:pt x="13" y="52"/>
                        </a:cubicBezTo>
                        <a:cubicBezTo>
                          <a:pt x="52" y="40"/>
                          <a:pt x="47" y="56"/>
                          <a:pt x="59" y="90"/>
                        </a:cubicBezTo>
                        <a:cubicBezTo>
                          <a:pt x="54" y="95"/>
                          <a:pt x="50" y="102"/>
                          <a:pt x="43" y="105"/>
                        </a:cubicBezTo>
                        <a:cubicBezTo>
                          <a:pt x="31" y="110"/>
                          <a:pt x="14" y="103"/>
                          <a:pt x="6" y="113"/>
                        </a:cubicBezTo>
                        <a:cubicBezTo>
                          <a:pt x="0" y="121"/>
                          <a:pt x="11" y="133"/>
                          <a:pt x="13" y="143"/>
                        </a:cubicBezTo>
                        <a:cubicBezTo>
                          <a:pt x="16" y="161"/>
                          <a:pt x="18" y="178"/>
                          <a:pt x="21" y="196"/>
                        </a:cubicBezTo>
                        <a:cubicBezTo>
                          <a:pt x="28" y="191"/>
                          <a:pt x="36" y="176"/>
                          <a:pt x="43" y="181"/>
                        </a:cubicBezTo>
                        <a:cubicBezTo>
                          <a:pt x="44" y="182"/>
                          <a:pt x="61" y="249"/>
                          <a:pt x="66" y="265"/>
                        </a:cubicBezTo>
                        <a:cubicBezTo>
                          <a:pt x="20" y="279"/>
                          <a:pt x="3" y="329"/>
                          <a:pt x="59" y="348"/>
                        </a:cubicBezTo>
                        <a:cubicBezTo>
                          <a:pt x="84" y="429"/>
                          <a:pt x="56" y="310"/>
                          <a:pt x="43" y="386"/>
                        </a:cubicBezTo>
                        <a:cubicBezTo>
                          <a:pt x="39" y="411"/>
                          <a:pt x="48" y="437"/>
                          <a:pt x="51" y="462"/>
                        </a:cubicBezTo>
                        <a:cubicBezTo>
                          <a:pt x="107" y="442"/>
                          <a:pt x="115" y="464"/>
                          <a:pt x="97" y="530"/>
                        </a:cubicBezTo>
                        <a:cubicBezTo>
                          <a:pt x="92" y="550"/>
                          <a:pt x="53" y="551"/>
                          <a:pt x="43" y="553"/>
                        </a:cubicBezTo>
                        <a:cubicBezTo>
                          <a:pt x="38" y="560"/>
                          <a:pt x="29" y="566"/>
                          <a:pt x="28" y="575"/>
                        </a:cubicBezTo>
                        <a:cubicBezTo>
                          <a:pt x="22" y="626"/>
                          <a:pt x="61" y="621"/>
                          <a:pt x="97" y="628"/>
                        </a:cubicBezTo>
                        <a:cubicBezTo>
                          <a:pt x="76" y="689"/>
                          <a:pt x="107" y="618"/>
                          <a:pt x="66" y="659"/>
                        </a:cubicBezTo>
                        <a:cubicBezTo>
                          <a:pt x="54" y="671"/>
                          <a:pt x="59" y="723"/>
                          <a:pt x="59" y="727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33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9351" name="Freeform 23"/>
                  <p:cNvSpPr>
                    <a:spLocks/>
                  </p:cNvSpPr>
                  <p:nvPr/>
                </p:nvSpPr>
                <p:spPr bwMode="auto">
                  <a:xfrm rot="-10590187">
                    <a:off x="4185" y="1966"/>
                    <a:ext cx="48" cy="192"/>
                  </a:xfrm>
                  <a:custGeom>
                    <a:avLst/>
                    <a:gdLst/>
                    <a:ahLst/>
                    <a:cxnLst>
                      <a:cxn ang="0">
                        <a:pos x="59" y="7"/>
                      </a:cxn>
                      <a:cxn ang="0">
                        <a:pos x="13" y="52"/>
                      </a:cxn>
                      <a:cxn ang="0">
                        <a:pos x="59" y="90"/>
                      </a:cxn>
                      <a:cxn ang="0">
                        <a:pos x="43" y="105"/>
                      </a:cxn>
                      <a:cxn ang="0">
                        <a:pos x="6" y="113"/>
                      </a:cxn>
                      <a:cxn ang="0">
                        <a:pos x="13" y="143"/>
                      </a:cxn>
                      <a:cxn ang="0">
                        <a:pos x="21" y="196"/>
                      </a:cxn>
                      <a:cxn ang="0">
                        <a:pos x="43" y="181"/>
                      </a:cxn>
                      <a:cxn ang="0">
                        <a:pos x="66" y="265"/>
                      </a:cxn>
                      <a:cxn ang="0">
                        <a:pos x="59" y="348"/>
                      </a:cxn>
                      <a:cxn ang="0">
                        <a:pos x="43" y="386"/>
                      </a:cxn>
                      <a:cxn ang="0">
                        <a:pos x="51" y="462"/>
                      </a:cxn>
                      <a:cxn ang="0">
                        <a:pos x="97" y="530"/>
                      </a:cxn>
                      <a:cxn ang="0">
                        <a:pos x="43" y="553"/>
                      </a:cxn>
                      <a:cxn ang="0">
                        <a:pos x="28" y="575"/>
                      </a:cxn>
                      <a:cxn ang="0">
                        <a:pos x="97" y="628"/>
                      </a:cxn>
                      <a:cxn ang="0">
                        <a:pos x="66" y="659"/>
                      </a:cxn>
                      <a:cxn ang="0">
                        <a:pos x="59" y="727"/>
                      </a:cxn>
                    </a:cxnLst>
                    <a:rect l="0" t="0" r="r" b="b"/>
                    <a:pathLst>
                      <a:path w="115" h="727">
                        <a:moveTo>
                          <a:pt x="59" y="7"/>
                        </a:moveTo>
                        <a:cubicBezTo>
                          <a:pt x="16" y="22"/>
                          <a:pt x="1" y="0"/>
                          <a:pt x="13" y="52"/>
                        </a:cubicBezTo>
                        <a:cubicBezTo>
                          <a:pt x="52" y="40"/>
                          <a:pt x="47" y="56"/>
                          <a:pt x="59" y="90"/>
                        </a:cubicBezTo>
                        <a:cubicBezTo>
                          <a:pt x="54" y="95"/>
                          <a:pt x="50" y="102"/>
                          <a:pt x="43" y="105"/>
                        </a:cubicBezTo>
                        <a:cubicBezTo>
                          <a:pt x="31" y="110"/>
                          <a:pt x="14" y="103"/>
                          <a:pt x="6" y="113"/>
                        </a:cubicBezTo>
                        <a:cubicBezTo>
                          <a:pt x="0" y="121"/>
                          <a:pt x="11" y="133"/>
                          <a:pt x="13" y="143"/>
                        </a:cubicBezTo>
                        <a:cubicBezTo>
                          <a:pt x="16" y="161"/>
                          <a:pt x="18" y="178"/>
                          <a:pt x="21" y="196"/>
                        </a:cubicBezTo>
                        <a:cubicBezTo>
                          <a:pt x="28" y="191"/>
                          <a:pt x="36" y="176"/>
                          <a:pt x="43" y="181"/>
                        </a:cubicBezTo>
                        <a:cubicBezTo>
                          <a:pt x="44" y="182"/>
                          <a:pt x="61" y="249"/>
                          <a:pt x="66" y="265"/>
                        </a:cubicBezTo>
                        <a:cubicBezTo>
                          <a:pt x="20" y="279"/>
                          <a:pt x="3" y="329"/>
                          <a:pt x="59" y="348"/>
                        </a:cubicBezTo>
                        <a:cubicBezTo>
                          <a:pt x="84" y="429"/>
                          <a:pt x="56" y="310"/>
                          <a:pt x="43" y="386"/>
                        </a:cubicBezTo>
                        <a:cubicBezTo>
                          <a:pt x="39" y="411"/>
                          <a:pt x="48" y="437"/>
                          <a:pt x="51" y="462"/>
                        </a:cubicBezTo>
                        <a:cubicBezTo>
                          <a:pt x="107" y="442"/>
                          <a:pt x="115" y="464"/>
                          <a:pt x="97" y="530"/>
                        </a:cubicBezTo>
                        <a:cubicBezTo>
                          <a:pt x="92" y="550"/>
                          <a:pt x="53" y="551"/>
                          <a:pt x="43" y="553"/>
                        </a:cubicBezTo>
                        <a:cubicBezTo>
                          <a:pt x="38" y="560"/>
                          <a:pt x="29" y="566"/>
                          <a:pt x="28" y="575"/>
                        </a:cubicBezTo>
                        <a:cubicBezTo>
                          <a:pt x="22" y="626"/>
                          <a:pt x="61" y="621"/>
                          <a:pt x="97" y="628"/>
                        </a:cubicBezTo>
                        <a:cubicBezTo>
                          <a:pt x="76" y="689"/>
                          <a:pt x="107" y="618"/>
                          <a:pt x="66" y="659"/>
                        </a:cubicBezTo>
                        <a:cubicBezTo>
                          <a:pt x="54" y="671"/>
                          <a:pt x="59" y="723"/>
                          <a:pt x="59" y="727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FF3399"/>
                    </a:solidFill>
                    <a:round/>
                    <a:headEnd/>
                    <a:tailEnd/>
                  </a:ln>
                  <a:effectLst/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352" name="Group 24"/>
                <p:cNvGrpSpPr>
                  <a:grpSpLocks/>
                </p:cNvGrpSpPr>
                <p:nvPr/>
              </p:nvGrpSpPr>
              <p:grpSpPr bwMode="auto">
                <a:xfrm>
                  <a:off x="2352" y="2496"/>
                  <a:ext cx="1968" cy="96"/>
                  <a:chOff x="2352" y="2544"/>
                  <a:chExt cx="1824" cy="96"/>
                </a:xfrm>
              </p:grpSpPr>
              <p:sp>
                <p:nvSpPr>
                  <p:cNvPr id="99353" name="AutoShape 25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2352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54" name="AutoShape 26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2544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55" name="AutoShape 27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2928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56" name="AutoShape 28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3120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57" name="AutoShape 29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3312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58" name="AutoShape 30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3504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59" name="AutoShape 31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3696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60" name="AutoShape 32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3936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361" name="AutoShape 33"/>
                  <p:cNvSpPr>
                    <a:spLocks noChangeArrowheads="1"/>
                  </p:cNvSpPr>
                  <p:nvPr/>
                </p:nvSpPr>
                <p:spPr bwMode="auto">
                  <a:xfrm rot="-1201522">
                    <a:off x="2736" y="2544"/>
                    <a:ext cx="240" cy="96"/>
                  </a:xfrm>
                  <a:prstGeom prst="lightningBolt">
                    <a:avLst/>
                  </a:prstGeom>
                  <a:solidFill>
                    <a:srgbClr val="996633"/>
                  </a:solidFill>
                  <a:ln w="28575">
                    <a:solidFill>
                      <a:srgbClr val="FF3399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9362" name="Text Box 34"/>
              <p:cNvSpPr txBox="1">
                <a:spLocks noChangeArrowheads="1"/>
              </p:cNvSpPr>
              <p:nvPr/>
            </p:nvSpPr>
            <p:spPr bwMode="auto">
              <a:xfrm>
                <a:off x="2784" y="1905"/>
                <a:ext cx="984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2000" b="1">
                    <a:cs typeface="Arial" charset="0"/>
                  </a:rPr>
                  <a:t>Mucus layer</a:t>
                </a:r>
                <a:endParaRPr lang="en-US" sz="2000" b="1">
                  <a:cs typeface="Arial" charset="0"/>
                </a:endParaRPr>
              </a:p>
            </p:txBody>
          </p:sp>
        </p:grpSp>
      </p:grpSp>
      <p:grpSp>
        <p:nvGrpSpPr>
          <p:cNvPr id="99363" name="Group 35"/>
          <p:cNvGrpSpPr>
            <a:grpSpLocks/>
          </p:cNvGrpSpPr>
          <p:nvPr/>
        </p:nvGrpSpPr>
        <p:grpSpPr bwMode="auto">
          <a:xfrm rot="357198">
            <a:off x="2819400" y="1060450"/>
            <a:ext cx="3816350" cy="2514600"/>
            <a:chOff x="2011" y="590"/>
            <a:chExt cx="2404" cy="1584"/>
          </a:xfrm>
        </p:grpSpPr>
        <p:sp>
          <p:nvSpPr>
            <p:cNvPr id="99364" name="AutoShape 36"/>
            <p:cNvSpPr>
              <a:spLocks noChangeArrowheads="1"/>
            </p:cNvSpPr>
            <p:nvPr/>
          </p:nvSpPr>
          <p:spPr bwMode="auto">
            <a:xfrm rot="-19368895">
              <a:off x="2011" y="590"/>
              <a:ext cx="2160" cy="1584"/>
            </a:xfrm>
            <a:prstGeom prst="downArrowCallout">
              <a:avLst>
                <a:gd name="adj1" fmla="val 34091"/>
                <a:gd name="adj2" fmla="val 34091"/>
                <a:gd name="adj3" fmla="val 16667"/>
                <a:gd name="adj4" fmla="val 66667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cs typeface="Arial" charset="0"/>
              </a:endParaRPr>
            </a:p>
          </p:txBody>
        </p:sp>
        <p:sp>
          <p:nvSpPr>
            <p:cNvPr id="99365" name="Text Box 37"/>
            <p:cNvSpPr txBox="1">
              <a:spLocks noChangeArrowheads="1"/>
            </p:cNvSpPr>
            <p:nvPr/>
          </p:nvSpPr>
          <p:spPr bwMode="auto">
            <a:xfrm rot="-19368895">
              <a:off x="2139" y="638"/>
              <a:ext cx="2276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cs typeface="Arial" charset="0"/>
                </a:rPr>
                <a:t>Exogenous injurious factors</a:t>
              </a:r>
            </a:p>
            <a:p>
              <a:r>
                <a:rPr lang="en-GB" sz="2000" b="1">
                  <a:cs typeface="Arial" charset="0"/>
                </a:rPr>
                <a:t>H.pylori</a:t>
              </a:r>
            </a:p>
            <a:p>
              <a:r>
                <a:rPr lang="en-GB" sz="2000" b="1">
                  <a:cs typeface="Arial" charset="0"/>
                </a:rPr>
                <a:t>NSAIDS</a:t>
              </a:r>
            </a:p>
            <a:p>
              <a:r>
                <a:rPr lang="en-GB" sz="2000" b="1">
                  <a:cs typeface="Arial" charset="0"/>
                </a:rPr>
                <a:t>Cigarettes</a:t>
              </a:r>
            </a:p>
            <a:p>
              <a:r>
                <a:rPr lang="en-GB" sz="2000" b="1">
                  <a:cs typeface="Arial" charset="0"/>
                </a:rPr>
                <a:t>Alcohol</a:t>
              </a:r>
              <a:endParaRPr lang="en-US" sz="2000" b="1">
                <a:cs typeface="Arial" charset="0"/>
              </a:endParaRPr>
            </a:p>
          </p:txBody>
        </p:sp>
      </p:grpSp>
      <p:grpSp>
        <p:nvGrpSpPr>
          <p:cNvPr id="99366" name="Group 38"/>
          <p:cNvGrpSpPr>
            <a:grpSpLocks/>
          </p:cNvGrpSpPr>
          <p:nvPr/>
        </p:nvGrpSpPr>
        <p:grpSpPr bwMode="auto">
          <a:xfrm rot="1157548">
            <a:off x="3481388" y="3794125"/>
            <a:ext cx="5389562" cy="2362200"/>
            <a:chOff x="2442" y="2293"/>
            <a:chExt cx="3535" cy="1488"/>
          </a:xfrm>
        </p:grpSpPr>
        <p:sp>
          <p:nvSpPr>
            <p:cNvPr id="99367" name="AutoShape 39"/>
            <p:cNvSpPr>
              <a:spLocks noChangeArrowheads="1"/>
            </p:cNvSpPr>
            <p:nvPr/>
          </p:nvSpPr>
          <p:spPr bwMode="auto">
            <a:xfrm>
              <a:off x="2442" y="2293"/>
              <a:ext cx="3216" cy="1488"/>
            </a:xfrm>
            <a:prstGeom prst="leftArrowCallout">
              <a:avLst>
                <a:gd name="adj1" fmla="val 25000"/>
                <a:gd name="adj2" fmla="val 25000"/>
                <a:gd name="adj3" fmla="val 36022"/>
                <a:gd name="adj4" fmla="val 66667"/>
              </a:avLst>
            </a:prstGeom>
            <a:solidFill>
              <a:srgbClr val="FF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000" b="1">
                <a:cs typeface="Arial" charset="0"/>
              </a:endParaRPr>
            </a:p>
          </p:txBody>
        </p:sp>
        <p:sp>
          <p:nvSpPr>
            <p:cNvPr id="99368" name="Text Box 40"/>
            <p:cNvSpPr txBox="1">
              <a:spLocks noChangeArrowheads="1"/>
            </p:cNvSpPr>
            <p:nvPr/>
          </p:nvSpPr>
          <p:spPr bwMode="auto">
            <a:xfrm>
              <a:off x="3496" y="2515"/>
              <a:ext cx="2481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b="1">
                  <a:solidFill>
                    <a:srgbClr val="FF0000"/>
                  </a:solidFill>
                  <a:cs typeface="Arial" charset="0"/>
                </a:rPr>
                <a:t>Endogenous injurious factors</a:t>
              </a:r>
            </a:p>
            <a:p>
              <a:r>
                <a:rPr lang="en-GB" sz="2000" b="1">
                  <a:cs typeface="Arial" charset="0"/>
                </a:rPr>
                <a:t>Ischemia</a:t>
              </a:r>
            </a:p>
            <a:p>
              <a:r>
                <a:rPr lang="en-GB" sz="2000" b="1">
                  <a:cs typeface="Arial" charset="0"/>
                </a:rPr>
                <a:t>Shock</a:t>
              </a:r>
            </a:p>
            <a:p>
              <a:r>
                <a:rPr lang="en-GB" sz="2000" b="1">
                  <a:cs typeface="Arial" charset="0"/>
                </a:rPr>
                <a:t>Delayed gastric emptying</a:t>
              </a:r>
            </a:p>
            <a:p>
              <a:r>
                <a:rPr lang="en-GB" sz="2000" b="1">
                  <a:cs typeface="Arial" charset="0"/>
                </a:rPr>
                <a:t>Gastric reflux</a:t>
              </a:r>
            </a:p>
            <a:p>
              <a:r>
                <a:rPr lang="en-GB" sz="2000" b="1">
                  <a:cs typeface="Arial" charset="0"/>
                </a:rPr>
                <a:t>No. of parietal cells etc</a:t>
              </a:r>
              <a:endParaRPr lang="en-US" sz="2000" b="1"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93688"/>
            <a:ext cx="9144000" cy="633571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006600"/>
                </a:solidFill>
                <a:latin typeface="Comic Sans MS" pitchFamily="66" charset="0"/>
              </a:rPr>
              <a:t>DRUGS FOR PEPTIC ULCERS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u="sng" dirty="0"/>
              <a:t>Principle/Mxn</a:t>
            </a:r>
            <a:r>
              <a:rPr lang="en-US" sz="2800" u="sng" dirty="0"/>
              <a:t>: </a:t>
            </a: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♦ Reduction of gastric acid </a:t>
            </a:r>
            <a:r>
              <a:rPr lang="en-US" sz="2800" b="1" dirty="0">
                <a:solidFill>
                  <a:srgbClr val="006600"/>
                </a:solidFill>
              </a:rPr>
              <a:t>secretion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		1. H</a:t>
            </a:r>
            <a:r>
              <a:rPr lang="en-US" sz="2800" baseline="-25000" dirty="0"/>
              <a:t>2</a:t>
            </a:r>
            <a:r>
              <a:rPr lang="en-US" sz="2800" dirty="0"/>
              <a:t>-histamine receptor blockers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		2. Proton-pump inhibitors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		3. Anticholinergic agents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♦ Neutralization of secreted acid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		- Antacids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♦ Promoting mucosal protection (cytoprotectants)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		- </a:t>
            </a:r>
            <a:r>
              <a:rPr lang="en-US" sz="2800" dirty="0" smtClean="0"/>
              <a:t>Prostaglandins (misoprostol)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		</a:t>
            </a:r>
            <a:endParaRPr lang="en-US" sz="2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♦ Eradication of H. pylori infection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621665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2400" b="1" baseline="-25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-HISTAMINE RECEPTOR ANTAGONISTS</a:t>
            </a: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 dirty="0">
              <a:solidFill>
                <a:srgbClr val="006600"/>
              </a:solidFill>
              <a:latin typeface="Comic Sans MS" pitchFamily="66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♦ Mxn: competitively bind and block Histamine H2 </a:t>
            </a:r>
            <a:r>
              <a:rPr lang="en-US" sz="2400" dirty="0" smtClean="0"/>
              <a:t>receptors thus</a:t>
            </a:r>
            <a:r>
              <a:rPr lang="en-US" sz="2400" dirty="0" smtClean="0">
                <a:sym typeface="Symbol" pitchFamily="18" charset="2"/>
              </a:rPr>
              <a:t> reduce </a:t>
            </a:r>
            <a:r>
              <a:rPr lang="en-US" sz="2400" dirty="0">
                <a:sym typeface="Symbol" pitchFamily="18" charset="2"/>
              </a:rPr>
              <a:t>gastric acid </a:t>
            </a:r>
            <a:r>
              <a:rPr lang="en-US" sz="2400" dirty="0" smtClean="0">
                <a:sym typeface="Symbol" pitchFamily="18" charset="2"/>
              </a:rPr>
              <a:t>secretion</a:t>
            </a:r>
            <a:endParaRPr lang="en-US" sz="2400" dirty="0">
              <a:sym typeface="Symbol" pitchFamily="18" charset="2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►E.g. cimetidine, </a:t>
            </a:r>
            <a:r>
              <a:rPr lang="en-US" sz="2400" dirty="0" smtClean="0"/>
              <a:t>ranitidine, famotidine, nizatidine.</a:t>
            </a:r>
            <a:endParaRPr lang="en-US" sz="2400" dirty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sz="2400" dirty="0"/>
              <a:t>♦ </a:t>
            </a:r>
            <a:r>
              <a:rPr lang="en-US" sz="2400" dirty="0" smtClean="0"/>
              <a:t>Have a rapid </a:t>
            </a:r>
            <a:r>
              <a:rPr lang="en-US" sz="2400" dirty="0"/>
              <a:t>oral </a:t>
            </a:r>
            <a:r>
              <a:rPr lang="en-US" sz="2400" dirty="0" smtClean="0"/>
              <a:t>absorption but are also administered parenterally.</a:t>
            </a:r>
          </a:p>
          <a:p>
            <a:pPr>
              <a:buFontTx/>
              <a:buNone/>
            </a:pPr>
            <a:r>
              <a:rPr lang="en-US" sz="2400" b="1" dirty="0"/>
              <a:t>Uses of </a:t>
            </a: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2400" b="1" baseline="-25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400" b="1" dirty="0">
                <a:solidFill>
                  <a:srgbClr val="006600"/>
                </a:solidFill>
                <a:latin typeface="Comic Sans MS" pitchFamily="66" charset="0"/>
              </a:rPr>
              <a:t>-HISTAMINE RECEPTOR </a:t>
            </a:r>
            <a:r>
              <a:rPr lang="en-US" sz="2400" b="1" dirty="0" smtClean="0">
                <a:solidFill>
                  <a:srgbClr val="006600"/>
                </a:solidFill>
                <a:latin typeface="Comic Sans MS" pitchFamily="66" charset="0"/>
              </a:rPr>
              <a:t>BLOCKERS</a:t>
            </a:r>
            <a:endParaRPr lang="en-US" sz="2400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2400" dirty="0"/>
              <a:t>1. Duodenal ulcer</a:t>
            </a:r>
          </a:p>
          <a:p>
            <a:pPr>
              <a:buFontTx/>
              <a:buNone/>
            </a:pPr>
            <a:r>
              <a:rPr lang="en-US" sz="2400" dirty="0"/>
              <a:t>2. Gastric ulcer </a:t>
            </a:r>
          </a:p>
          <a:p>
            <a:pPr>
              <a:buFontTx/>
              <a:buNone/>
            </a:pPr>
            <a:r>
              <a:rPr lang="en-US" sz="2400" dirty="0"/>
              <a:t>3. </a:t>
            </a:r>
            <a:r>
              <a:rPr lang="en-US" sz="2400" dirty="0" smtClean="0"/>
              <a:t>GERD </a:t>
            </a:r>
            <a:endParaRPr lang="en-US" sz="2400" dirty="0"/>
          </a:p>
          <a:p>
            <a:pPr>
              <a:buFontTx/>
              <a:buNone/>
            </a:pPr>
            <a:r>
              <a:rPr lang="en-US" sz="2400" dirty="0" smtClean="0"/>
              <a:t>4. </a:t>
            </a:r>
            <a:r>
              <a:rPr lang="en-US" sz="2400" dirty="0"/>
              <a:t>As pre-anesthetic agent </a:t>
            </a:r>
          </a:p>
          <a:p>
            <a:pPr>
              <a:buFontTx/>
              <a:buNone/>
            </a:pPr>
            <a:r>
              <a:rPr lang="en-US" sz="2400" dirty="0" smtClean="0"/>
              <a:t>5. </a:t>
            </a:r>
            <a:r>
              <a:rPr lang="en-US" sz="2400" dirty="0"/>
              <a:t>Zollinger-Ellison </a:t>
            </a:r>
            <a:r>
              <a:rPr lang="en-US" sz="2400" dirty="0" smtClean="0"/>
              <a:t>syndrome</a:t>
            </a:r>
            <a:endParaRPr lang="en-US" sz="2400" dirty="0"/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 dirty="0"/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549275"/>
            <a:ext cx="9144000" cy="55768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Adverse effects of </a:t>
            </a:r>
            <a:r>
              <a:rPr lang="en-US" sz="2800" b="1" dirty="0">
                <a:solidFill>
                  <a:srgbClr val="006600"/>
                </a:solidFill>
                <a:latin typeface="Comic Sans MS" pitchFamily="66" charset="0"/>
              </a:rPr>
              <a:t>H</a:t>
            </a:r>
            <a:r>
              <a:rPr lang="en-US" sz="2800" b="1" baseline="-25000" dirty="0">
                <a:solidFill>
                  <a:srgbClr val="006600"/>
                </a:solidFill>
                <a:latin typeface="Comic Sans MS" pitchFamily="66" charset="0"/>
              </a:rPr>
              <a:t>2</a:t>
            </a:r>
            <a:r>
              <a:rPr lang="en-US" sz="2800" b="1" dirty="0">
                <a:solidFill>
                  <a:srgbClr val="006600"/>
                </a:solidFill>
                <a:latin typeface="Comic Sans MS" pitchFamily="66" charset="0"/>
              </a:rPr>
              <a:t>-HISTAMINE RECEPTOR ANTAGONISTS</a:t>
            </a:r>
            <a:endParaRPr lang="en-US" sz="2800" dirty="0">
              <a:solidFill>
                <a:srgbClr val="00660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 smtClean="0">
                <a:sym typeface="Symbol" pitchFamily="18" charset="2"/>
              </a:rPr>
              <a:t></a:t>
            </a:r>
            <a:r>
              <a:rPr lang="en-US" sz="2800" dirty="0" smtClean="0"/>
              <a:t> </a:t>
            </a:r>
            <a:r>
              <a:rPr lang="en-US" sz="2800" dirty="0"/>
              <a:t>Muscular pains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</a:t>
            </a:r>
            <a:r>
              <a:rPr lang="en-US" sz="2800" dirty="0"/>
              <a:t> Skin rashes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</a:t>
            </a:r>
            <a:r>
              <a:rPr lang="en-US" sz="2800" dirty="0"/>
              <a:t> Cimetidine (only) is a weak anti-androgen –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 smtClean="0">
                <a:sym typeface="Symbol" pitchFamily="18" charset="2"/>
              </a:rPr>
              <a:t></a:t>
            </a:r>
            <a:r>
              <a:rPr lang="en-US" sz="2800" dirty="0" smtClean="0"/>
              <a:t> </a:t>
            </a:r>
            <a:r>
              <a:rPr lang="en-US" sz="2800" dirty="0"/>
              <a:t>somnolence, </a:t>
            </a:r>
            <a:r>
              <a:rPr lang="en-US" sz="2800" dirty="0" smtClean="0"/>
              <a:t>sweating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1220</Words>
  <Application>Microsoft Office PowerPoint</Application>
  <PresentationFormat>On-screen Show (4:3)</PresentationFormat>
  <Paragraphs>373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Comic Sans MS</vt:lpstr>
      <vt:lpstr>Symbol</vt:lpstr>
      <vt:lpstr>Default Design</vt:lpstr>
      <vt:lpstr>GASTROINTESTINAL SYSTEM  Onyango M.Humphrey Bsc.Nursing,Moi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Indiana University</dc:creator>
  <cp:lastModifiedBy>ONYANGO</cp:lastModifiedBy>
  <cp:revision>158</cp:revision>
  <dcterms:created xsi:type="dcterms:W3CDTF">2007-05-22T12:22:23Z</dcterms:created>
  <dcterms:modified xsi:type="dcterms:W3CDTF">2016-03-31T08:41:33Z</dcterms:modified>
</cp:coreProperties>
</file>