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1" r:id="rId3"/>
    <p:sldId id="262" r:id="rId4"/>
    <p:sldId id="257" r:id="rId5"/>
    <p:sldId id="263" r:id="rId6"/>
    <p:sldId id="264" r:id="rId7"/>
    <p:sldId id="259" r:id="rId8"/>
    <p:sldId id="260"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93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887E333-D959-491B-9894-69E6CAA83A7B}" type="datetimeFigureOut">
              <a:rPr lang="en-US" smtClean="0"/>
              <a:pPr/>
              <a:t>5/21/2015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C6F43A6-ABD8-414E-BC98-EAE9888F45A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C6F43A6-ABD8-414E-BC98-EAE9888F45A5}"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6C46E-FA7B-4985-8C03-1C9B07E13CFB}"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6C46E-FA7B-4985-8C03-1C9B07E13CFB}"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6C46E-FA7B-4985-8C03-1C9B07E13CFB}"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906C46E-FA7B-4985-8C03-1C9B07E13CFB}"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06C46E-FA7B-4985-8C03-1C9B07E13CFB}" type="datetimeFigureOut">
              <a:rPr lang="en-US" smtClean="0"/>
              <a:pPr/>
              <a:t>5/21/2015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906C46E-FA7B-4985-8C03-1C9B07E13CFB}" type="datetimeFigureOut">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906C46E-FA7B-4985-8C03-1C9B07E13CFB}" type="datetimeFigureOut">
              <a:rPr lang="en-US" smtClean="0"/>
              <a:pPr/>
              <a:t>5/21/2015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906C46E-FA7B-4985-8C03-1C9B07E13CFB}" type="datetimeFigureOut">
              <a:rPr lang="en-US" smtClean="0"/>
              <a:pPr/>
              <a:t>5/21/2015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06C46E-FA7B-4985-8C03-1C9B07E13CFB}" type="datetimeFigureOut">
              <a:rPr lang="en-US" smtClean="0"/>
              <a:pPr/>
              <a:t>5/21/2015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6C46E-FA7B-4985-8C03-1C9B07E13CFB}" type="datetimeFigureOut">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906C46E-FA7B-4985-8C03-1C9B07E13CFB}" type="datetimeFigureOut">
              <a:rPr lang="en-US" smtClean="0"/>
              <a:pPr/>
              <a:t>5/21/2015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F994F3-2869-4024-B30C-91C939EC27C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6C46E-FA7B-4985-8C03-1C9B07E13CFB}" type="datetimeFigureOut">
              <a:rPr lang="en-US" smtClean="0"/>
              <a:pPr/>
              <a:t>5/21/2015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F994F3-2869-4024-B30C-91C939EC27C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7772400" cy="533401"/>
          </a:xfrm>
        </p:spPr>
        <p:txBody>
          <a:bodyPr>
            <a:normAutofit fontScale="90000"/>
          </a:bodyPr>
          <a:lstStyle/>
          <a:p>
            <a:r>
              <a:rPr lang="en-US" b="1" dirty="0"/>
              <a:t>HEMORRHOIDS</a:t>
            </a:r>
            <a:endParaRPr lang="en-US" dirty="0"/>
          </a:p>
        </p:txBody>
      </p:sp>
      <p:sp>
        <p:nvSpPr>
          <p:cNvPr id="3" name="Subtitle 2"/>
          <p:cNvSpPr>
            <a:spLocks noGrp="1"/>
          </p:cNvSpPr>
          <p:nvPr>
            <p:ph type="subTitle" idx="1"/>
          </p:nvPr>
        </p:nvSpPr>
        <p:spPr>
          <a:xfrm>
            <a:off x="381000" y="914400"/>
            <a:ext cx="8382000" cy="5257800"/>
          </a:xfrm>
        </p:spPr>
        <p:txBody>
          <a:bodyPr>
            <a:normAutofit fontScale="92500" lnSpcReduction="20000"/>
          </a:bodyPr>
          <a:lstStyle/>
          <a:p>
            <a:r>
              <a:rPr lang="en-US" dirty="0" smtClean="0"/>
              <a:t> </a:t>
            </a:r>
            <a:r>
              <a:rPr lang="en-US" dirty="0" err="1" smtClean="0"/>
              <a:t>def:are</a:t>
            </a:r>
            <a:r>
              <a:rPr lang="en-US" dirty="0" smtClean="0"/>
              <a:t> </a:t>
            </a:r>
            <a:r>
              <a:rPr lang="en-US" dirty="0"/>
              <a:t>dilated portions of veins in the anal </a:t>
            </a:r>
            <a:r>
              <a:rPr lang="en-US" dirty="0" smtClean="0"/>
              <a:t>canal.</a:t>
            </a:r>
          </a:p>
          <a:p>
            <a:r>
              <a:rPr lang="en-US" dirty="0" smtClean="0"/>
              <a:t>BY </a:t>
            </a:r>
            <a:r>
              <a:rPr lang="en-US" dirty="0"/>
              <a:t>the age of 50 about 50% of people have hemorrhoids.</a:t>
            </a:r>
          </a:p>
          <a:p>
            <a:r>
              <a:rPr lang="en-US" dirty="0"/>
              <a:t>Shearing of the mucosa during defecation results in the sliding of the structures in the wall of the anal canal including the </a:t>
            </a:r>
            <a:r>
              <a:rPr lang="en-US" dirty="0" err="1"/>
              <a:t>hemorrhoidal</a:t>
            </a:r>
            <a:r>
              <a:rPr lang="en-US" dirty="0"/>
              <a:t> and vascular tissues.</a:t>
            </a:r>
          </a:p>
          <a:p>
            <a:r>
              <a:rPr lang="en-US" dirty="0"/>
              <a:t>Increased pressure in the </a:t>
            </a:r>
            <a:r>
              <a:rPr lang="en-US" dirty="0" err="1"/>
              <a:t>hemorrhoidal</a:t>
            </a:r>
            <a:r>
              <a:rPr lang="en-US" dirty="0"/>
              <a:t> and vascular tissues.</a:t>
            </a:r>
          </a:p>
          <a:p>
            <a:r>
              <a:rPr lang="en-US" dirty="0"/>
              <a:t>Increased pressure in the </a:t>
            </a:r>
            <a:r>
              <a:rPr lang="en-US" dirty="0" err="1"/>
              <a:t>hemorrhoidal</a:t>
            </a:r>
            <a:r>
              <a:rPr lang="en-US" dirty="0"/>
              <a:t> tissue due to pregnancy may initiate hemorrhoids or aggravate existing ones.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and predisposing factors</a:t>
            </a:r>
            <a:endParaRPr lang="en-US" dirty="0"/>
          </a:p>
        </p:txBody>
      </p:sp>
      <p:sp>
        <p:nvSpPr>
          <p:cNvPr id="3" name="Content Placeholder 2"/>
          <p:cNvSpPr>
            <a:spLocks noGrp="1"/>
          </p:cNvSpPr>
          <p:nvPr>
            <p:ph idx="1"/>
          </p:nvPr>
        </p:nvSpPr>
        <p:spPr/>
        <p:txBody>
          <a:bodyPr/>
          <a:lstStyle/>
          <a:p>
            <a:pPr>
              <a:buNone/>
            </a:pPr>
            <a:r>
              <a:rPr lang="en-US" dirty="0" smtClean="0"/>
              <a:t>Lifting heavy weights or loads</a:t>
            </a:r>
          </a:p>
          <a:p>
            <a:pPr>
              <a:buNone/>
            </a:pPr>
            <a:r>
              <a:rPr lang="en-US" dirty="0" smtClean="0"/>
              <a:t>Strain \extra  pressure  e.g from tumour ,pregnant mothers during  bowel movement</a:t>
            </a:r>
          </a:p>
          <a:p>
            <a:pPr>
              <a:buNone/>
            </a:pPr>
            <a:r>
              <a:rPr lang="en-US" dirty="0" smtClean="0"/>
              <a:t>Varicose vein ,</a:t>
            </a:r>
            <a:r>
              <a:rPr lang="en-US" dirty="0" smtClean="0"/>
              <a:t>swelling </a:t>
            </a:r>
            <a:r>
              <a:rPr lang="en-US" dirty="0" smtClean="0"/>
              <a:t>veins or blood clots</a:t>
            </a:r>
          </a:p>
          <a:p>
            <a:pPr>
              <a:buNone/>
            </a:pPr>
            <a:r>
              <a:rPr lang="en-US" dirty="0" smtClean="0"/>
              <a:t>Constipation  </a:t>
            </a:r>
            <a:r>
              <a:rPr lang="en-US" dirty="0" smtClean="0"/>
              <a:t>may  cause more  straining</a:t>
            </a:r>
          </a:p>
          <a:p>
            <a:pPr>
              <a:buNone/>
            </a:pPr>
            <a:r>
              <a:rPr lang="en-US" dirty="0" smtClean="0"/>
              <a:t>Liver disease increases blood pressure in the portal veins leading  to formation  of hemorrhoids.</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pathophysiology</a:t>
            </a:r>
            <a:endParaRPr lang="en-US" dirty="0"/>
          </a:p>
        </p:txBody>
      </p:sp>
      <p:sp>
        <p:nvSpPr>
          <p:cNvPr id="3" name="Content Placeholder 2"/>
          <p:cNvSpPr>
            <a:spLocks noGrp="1"/>
          </p:cNvSpPr>
          <p:nvPr>
            <p:ph idx="1"/>
          </p:nvPr>
        </p:nvSpPr>
        <p:spPr>
          <a:xfrm>
            <a:off x="457200" y="914400"/>
            <a:ext cx="8686800" cy="5562600"/>
          </a:xfrm>
        </p:spPr>
        <p:txBody>
          <a:bodyPr>
            <a:normAutofit/>
          </a:bodyPr>
          <a:lstStyle/>
          <a:p>
            <a:pPr>
              <a:buNone/>
            </a:pPr>
            <a:r>
              <a:rPr lang="en-US" sz="2400" dirty="0" smtClean="0"/>
              <a:t>When </a:t>
            </a:r>
            <a:r>
              <a:rPr lang="en-US" sz="2400" dirty="0" smtClean="0"/>
              <a:t>there is  </a:t>
            </a:r>
            <a:r>
              <a:rPr lang="en-US" sz="2400" dirty="0" smtClean="0"/>
              <a:t>increased pressure in the veins it causes  enlargement of the veins .The blood pressure in the enlarged  veins  will be reduced causing  stagnation of blood  or slow   flowing  through  the veins</a:t>
            </a:r>
            <a:r>
              <a:rPr lang="en-US" sz="2400" dirty="0" smtClean="0"/>
              <a:t>. The </a:t>
            </a:r>
            <a:r>
              <a:rPr lang="en-US" sz="2400" dirty="0" smtClean="0"/>
              <a:t>venous return  will be reduced  causing  congestion  in the veins  of the lower  </a:t>
            </a:r>
            <a:r>
              <a:rPr lang="en-US" sz="2400" dirty="0" smtClean="0"/>
              <a:t>extremities,rectum</a:t>
            </a:r>
            <a:r>
              <a:rPr lang="en-US" sz="2400" dirty="0" smtClean="0"/>
              <a:t> or anal region causing </a:t>
            </a:r>
            <a:r>
              <a:rPr lang="en-US" sz="2400" dirty="0" smtClean="0"/>
              <a:t>haemorrhoids</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t>TYPES OF HEMORRHOIDS</a:t>
            </a:r>
            <a:endParaRPr lang="en-US" dirty="0"/>
          </a:p>
        </p:txBody>
      </p:sp>
      <p:sp>
        <p:nvSpPr>
          <p:cNvPr id="3" name="Content Placeholder 2"/>
          <p:cNvSpPr>
            <a:spLocks noGrp="1"/>
          </p:cNvSpPr>
          <p:nvPr>
            <p:ph idx="1"/>
          </p:nvPr>
        </p:nvSpPr>
        <p:spPr>
          <a:xfrm>
            <a:off x="457200" y="838200"/>
            <a:ext cx="8686800" cy="5562600"/>
          </a:xfrm>
        </p:spPr>
        <p:txBody>
          <a:bodyPr>
            <a:normAutofit fontScale="85000" lnSpcReduction="20000"/>
          </a:bodyPr>
          <a:lstStyle/>
          <a:p>
            <a:pPr lvl="0"/>
            <a:r>
              <a:rPr lang="en-US" dirty="0"/>
              <a:t>Internal hemorrhoids-those above the internal sphincter.</a:t>
            </a:r>
          </a:p>
          <a:p>
            <a:r>
              <a:rPr lang="en-US" dirty="0"/>
              <a:t>External hemorrhoids – those appearing outside </a:t>
            </a:r>
            <a:r>
              <a:rPr lang="en-US" dirty="0" smtClean="0"/>
              <a:t>the </a:t>
            </a:r>
            <a:r>
              <a:rPr lang="en-US" dirty="0"/>
              <a:t>external </a:t>
            </a:r>
            <a:r>
              <a:rPr lang="en-US" dirty="0" smtClean="0"/>
              <a:t>sphincter</a:t>
            </a:r>
          </a:p>
          <a:p>
            <a:r>
              <a:rPr lang="en-US" b="1" dirty="0"/>
              <a:t>CLINICAL FEATURES</a:t>
            </a:r>
            <a:endParaRPr lang="en-US" dirty="0"/>
          </a:p>
          <a:p>
            <a:pPr lvl="0"/>
            <a:r>
              <a:rPr lang="en-US" dirty="0"/>
              <a:t>itching </a:t>
            </a:r>
            <a:r>
              <a:rPr lang="en-US" dirty="0" smtClean="0"/>
              <a:t>and local irritation</a:t>
            </a:r>
          </a:p>
          <a:p>
            <a:pPr lvl="0"/>
            <a:r>
              <a:rPr lang="en-US" dirty="0" smtClean="0"/>
              <a:t>Enlarged veins on digital  anal palpation(DRE)</a:t>
            </a:r>
          </a:p>
          <a:p>
            <a:pPr lvl="0"/>
            <a:r>
              <a:rPr lang="en-US" dirty="0" smtClean="0"/>
              <a:t>Visible  varicose on protoscopy and palpable </a:t>
            </a:r>
            <a:r>
              <a:rPr lang="en-US" dirty="0" err="1" smtClean="0"/>
              <a:t>prolapse</a:t>
            </a:r>
            <a:endParaRPr lang="en-US" dirty="0" smtClean="0"/>
          </a:p>
          <a:p>
            <a:pPr lvl="0"/>
            <a:r>
              <a:rPr lang="en-US" dirty="0" smtClean="0"/>
              <a:t> pain due to thrombophlebitis</a:t>
            </a:r>
            <a:endParaRPr lang="en-US" dirty="0"/>
          </a:p>
          <a:p>
            <a:pPr lvl="0"/>
            <a:r>
              <a:rPr lang="en-US" dirty="0"/>
              <a:t>bright red bleeding with defecation</a:t>
            </a:r>
          </a:p>
          <a:p>
            <a:pPr lvl="0"/>
            <a:r>
              <a:rPr lang="en-US" dirty="0"/>
              <a:t>Symptoms associated with external hemorrhoids- severe pain from inflammation and edema caused by thrombosis which </a:t>
            </a:r>
            <a:r>
              <a:rPr lang="en-US" dirty="0" smtClean="0"/>
              <a:t>lead </a:t>
            </a:r>
            <a:r>
              <a:rPr lang="en-US" dirty="0"/>
              <a:t>to </a:t>
            </a:r>
            <a:r>
              <a:rPr lang="en-US" dirty="0" smtClean="0"/>
              <a:t>ischemia </a:t>
            </a:r>
            <a:r>
              <a:rPr lang="en-US" dirty="0"/>
              <a:t>and eventually necrosis.</a:t>
            </a:r>
          </a:p>
          <a:p>
            <a:r>
              <a:rPr lang="en-US" dirty="0"/>
              <a:t>N/B internal hemorrhoids are not usually painful until they bleed or prolapsed when they become enlarged</a:t>
            </a:r>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and evaluation</a:t>
            </a:r>
            <a:endParaRPr lang="en-US" dirty="0"/>
          </a:p>
        </p:txBody>
      </p:sp>
      <p:sp>
        <p:nvSpPr>
          <p:cNvPr id="3" name="Content Placeholder 2"/>
          <p:cNvSpPr>
            <a:spLocks noGrp="1"/>
          </p:cNvSpPr>
          <p:nvPr>
            <p:ph idx="1"/>
          </p:nvPr>
        </p:nvSpPr>
        <p:spPr/>
        <p:txBody>
          <a:bodyPr/>
          <a:lstStyle/>
          <a:p>
            <a:r>
              <a:rPr lang="en-US" dirty="0" smtClean="0"/>
              <a:t>Digital rectal palpation-indicates enlarged veins</a:t>
            </a:r>
          </a:p>
          <a:p>
            <a:r>
              <a:rPr lang="en-US" dirty="0" smtClean="0"/>
              <a:t>Protoscopy to view varicose  that  may be prolapsed</a:t>
            </a:r>
          </a:p>
          <a:p>
            <a:r>
              <a:rPr lang="en-US" dirty="0" err="1" smtClean="0"/>
              <a:t>anoscopy</a:t>
            </a:r>
            <a:endParaRPr lang="en-US" dirty="0" smtClean="0"/>
          </a:p>
          <a:p>
            <a:r>
              <a:rPr lang="en-US" dirty="0" smtClean="0"/>
              <a:t>Physical examination (anal region)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r>
              <a:rPr lang="en-US" dirty="0" smtClean="0"/>
              <a:t>Admit the patient and reassure </a:t>
            </a:r>
          </a:p>
          <a:p>
            <a:r>
              <a:rPr lang="en-US" dirty="0" smtClean="0"/>
              <a:t>Administer prescribed drugs; suppositories twice daily like  anusol.laxatives  like  liquid paraffin or dulcolax and analgesics.</a:t>
            </a:r>
          </a:p>
          <a:p>
            <a:r>
              <a:rPr lang="en-US" dirty="0" smtClean="0"/>
              <a:t>Good personal hygiene to reduce symptoms and discomfort,</a:t>
            </a:r>
          </a:p>
          <a:p>
            <a:r>
              <a:rPr lang="en-US" dirty="0" smtClean="0"/>
              <a:t>Avoid excessive straining during defecation </a:t>
            </a:r>
          </a:p>
          <a:p>
            <a:r>
              <a:rPr lang="en-US" dirty="0" smtClean="0"/>
              <a:t>High iron and residue diet that contain fruits, and bran along with an increased fluid intake to promote the passage of soft bulk stools to prevent straining.</a:t>
            </a:r>
          </a:p>
          <a:p>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Management</a:t>
            </a:r>
            <a:endParaRPr lang="en-US" dirty="0"/>
          </a:p>
        </p:txBody>
      </p:sp>
      <p:sp>
        <p:nvSpPr>
          <p:cNvPr id="3" name="Content Placeholder 2"/>
          <p:cNvSpPr>
            <a:spLocks noGrp="1"/>
          </p:cNvSpPr>
          <p:nvPr>
            <p:ph idx="1"/>
          </p:nvPr>
        </p:nvSpPr>
        <p:spPr>
          <a:xfrm>
            <a:off x="304800" y="838200"/>
            <a:ext cx="8839200" cy="5638800"/>
          </a:xfrm>
        </p:spPr>
        <p:txBody>
          <a:bodyPr>
            <a:noAutofit/>
          </a:bodyPr>
          <a:lstStyle/>
          <a:p>
            <a:r>
              <a:rPr lang="en-US" sz="2400" dirty="0" smtClean="0"/>
              <a:t>Warm </a:t>
            </a:r>
            <a:r>
              <a:rPr lang="en-US" sz="2400" dirty="0"/>
              <a:t>compresses, sizt bath, analgesic ointment and suppositories and bed rest to allow engorgement to subside.</a:t>
            </a:r>
          </a:p>
          <a:p>
            <a:r>
              <a:rPr lang="en-US" sz="2400" dirty="0"/>
              <a:t>Non surgical treatment include: Infrared photocoagulation, bipolar diathermy and laser therapy are used to affix the mucosa to the underlying muscles. Injecting sclerosing solution is effective for small bleeding hemorrhoids. These procedures helps prevent prolapsed </a:t>
            </a:r>
          </a:p>
          <a:p>
            <a:r>
              <a:rPr lang="en-US" sz="2400" dirty="0"/>
              <a:t>Conservative surgical management of internal hemorrhoids is the rubber band ligation procedure</a:t>
            </a:r>
          </a:p>
          <a:p>
            <a:r>
              <a:rPr lang="en-US" sz="2400" dirty="0"/>
              <a:t>The hemorrhoids is visualized through the </a:t>
            </a:r>
            <a:r>
              <a:rPr lang="en-US" sz="2400" smtClean="0"/>
              <a:t>anoscope</a:t>
            </a:r>
            <a:r>
              <a:rPr lang="en-US" sz="2400" dirty="0" smtClean="0"/>
              <a:t> </a:t>
            </a:r>
            <a:r>
              <a:rPr lang="en-US" sz="2400" dirty="0"/>
              <a:t>and its proximal portion above the mucocutaneous lines is grasped with instrument, a small rubber band is then slipped over the </a:t>
            </a:r>
            <a:r>
              <a:rPr lang="en-US" sz="2400" dirty="0" smtClean="0"/>
              <a:t>hemorrhoid.</a:t>
            </a:r>
          </a:p>
          <a:p>
            <a:r>
              <a:rPr lang="en-US" sz="2400" dirty="0" smtClean="0"/>
              <a:t>Pre pare the patient for  haemorrhoidectomy</a:t>
            </a:r>
            <a:r>
              <a:rPr lang="en-US" sz="2000" dirty="0" smtClean="0"/>
              <a:t>.</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Severe Anal Pain </a:t>
            </a:r>
          </a:p>
          <a:p>
            <a:r>
              <a:rPr lang="en-US" dirty="0" smtClean="0"/>
              <a:t> Hemorrhage</a:t>
            </a:r>
          </a:p>
          <a:p>
            <a:r>
              <a:rPr lang="en-US" dirty="0" smtClean="0"/>
              <a:t>Perineal  infection</a:t>
            </a:r>
          </a:p>
          <a:p>
            <a:r>
              <a:rPr lang="en-US" dirty="0" smtClean="0"/>
              <a:t>Thrombus formation</a:t>
            </a:r>
          </a:p>
          <a:p>
            <a:r>
              <a:rPr lang="en-US" smtClean="0"/>
              <a:t>Recurrent hemorrhoids</a:t>
            </a:r>
            <a:endParaRPr lang="en-US" dirty="0" smtClean="0"/>
          </a:p>
          <a:p>
            <a:pPr>
              <a:buNone/>
            </a:pPr>
            <a:r>
              <a:rPr lang="en-US" b="1" dirty="0" smtClean="0"/>
              <a:t>            prevention/control</a:t>
            </a:r>
          </a:p>
          <a:p>
            <a:pPr>
              <a:buNone/>
            </a:pPr>
            <a:r>
              <a:rPr lang="en-US" dirty="0" smtClean="0"/>
              <a:t>Prevent causes and predisposing causes</a:t>
            </a:r>
          </a:p>
          <a:p>
            <a:pPr>
              <a:buNone/>
            </a:pPr>
            <a:r>
              <a:rPr lang="en-US" dirty="0" smtClean="0"/>
              <a:t>Avoid  lifting  of heavy  weight to relieve   pressure  and strain  on the veins</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850</TotalTime>
  <Words>503</Words>
  <Application>Microsoft Office PowerPoint</Application>
  <PresentationFormat>On-screen Show (4:3)</PresentationFormat>
  <Paragraphs>52</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HEMORRHOIDS</vt:lpstr>
      <vt:lpstr>Causes and predisposing factors</vt:lpstr>
      <vt:lpstr>pathophysiology</vt:lpstr>
      <vt:lpstr>TYPES OF HEMORRHOIDS</vt:lpstr>
      <vt:lpstr>Diagnosis and evaluation</vt:lpstr>
      <vt:lpstr>management</vt:lpstr>
      <vt:lpstr>Management</vt:lpstr>
      <vt:lpstr>complications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HEMORRHOIDS</dc:title>
  <dc:creator>Ann</dc:creator>
  <cp:lastModifiedBy>user</cp:lastModifiedBy>
  <cp:revision>37</cp:revision>
  <dcterms:created xsi:type="dcterms:W3CDTF">2012-07-09T16:48:31Z</dcterms:created>
  <dcterms:modified xsi:type="dcterms:W3CDTF">2015-05-21T20:14:14Z</dcterms:modified>
</cp:coreProperties>
</file>