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35" r:id="rId2"/>
    <p:sldMasterId id="2147483752" r:id="rId3"/>
  </p:sldMasterIdLst>
  <p:sldIdLst>
    <p:sldId id="256" r:id="rId4"/>
    <p:sldId id="257" r:id="rId5"/>
    <p:sldId id="323" r:id="rId6"/>
    <p:sldId id="328" r:id="rId7"/>
    <p:sldId id="258" r:id="rId8"/>
    <p:sldId id="327" r:id="rId9"/>
    <p:sldId id="259" r:id="rId10"/>
    <p:sldId id="330" r:id="rId11"/>
    <p:sldId id="311" r:id="rId12"/>
    <p:sldId id="329" r:id="rId13"/>
    <p:sldId id="264" r:id="rId14"/>
    <p:sldId id="265" r:id="rId15"/>
    <p:sldId id="266" r:id="rId16"/>
    <p:sldId id="267" r:id="rId17"/>
    <p:sldId id="270" r:id="rId18"/>
    <p:sldId id="268" r:id="rId19"/>
    <p:sldId id="271" r:id="rId20"/>
    <p:sldId id="272" r:id="rId21"/>
    <p:sldId id="275" r:id="rId22"/>
    <p:sldId id="274" r:id="rId23"/>
    <p:sldId id="276" r:id="rId24"/>
    <p:sldId id="277" r:id="rId25"/>
    <p:sldId id="278" r:id="rId26"/>
    <p:sldId id="279" r:id="rId27"/>
    <p:sldId id="280" r:id="rId28"/>
    <p:sldId id="281" r:id="rId29"/>
    <p:sldId id="282" r:id="rId30"/>
    <p:sldId id="284" r:id="rId31"/>
    <p:sldId id="283" r:id="rId32"/>
    <p:sldId id="285" r:id="rId33"/>
    <p:sldId id="286" r:id="rId34"/>
    <p:sldId id="287" r:id="rId35"/>
    <p:sldId id="288" r:id="rId36"/>
    <p:sldId id="289" r:id="rId37"/>
    <p:sldId id="290" r:id="rId38"/>
    <p:sldId id="291" r:id="rId39"/>
    <p:sldId id="292" r:id="rId40"/>
    <p:sldId id="293" r:id="rId41"/>
    <p:sldId id="294" r:id="rId42"/>
    <p:sldId id="295" r:id="rId43"/>
    <p:sldId id="312" r:id="rId44"/>
    <p:sldId id="325" r:id="rId45"/>
    <p:sldId id="296" r:id="rId46"/>
    <p:sldId id="297" r:id="rId47"/>
    <p:sldId id="298" r:id="rId48"/>
    <p:sldId id="299" r:id="rId49"/>
    <p:sldId id="301" r:id="rId50"/>
    <p:sldId id="303" r:id="rId51"/>
    <p:sldId id="304" r:id="rId52"/>
    <p:sldId id="305" r:id="rId53"/>
    <p:sldId id="306" r:id="rId54"/>
    <p:sldId id="307" r:id="rId55"/>
    <p:sldId id="308" r:id="rId56"/>
    <p:sldId id="309" r:id="rId57"/>
    <p:sldId id="331" r:id="rId58"/>
    <p:sldId id="351" r:id="rId59"/>
    <p:sldId id="352" r:id="rId60"/>
    <p:sldId id="353" r:id="rId61"/>
    <p:sldId id="332" r:id="rId62"/>
    <p:sldId id="333" r:id="rId63"/>
    <p:sldId id="334" r:id="rId64"/>
    <p:sldId id="354" r:id="rId65"/>
    <p:sldId id="355" r:id="rId66"/>
    <p:sldId id="356" r:id="rId67"/>
    <p:sldId id="357"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 id="370" r:id="rId81"/>
    <p:sldId id="371" r:id="rId82"/>
    <p:sldId id="372" r:id="rId83"/>
    <p:sldId id="373" r:id="rId84"/>
    <p:sldId id="374" r:id="rId85"/>
    <p:sldId id="375" r:id="rId86"/>
    <p:sldId id="376" r:id="rId87"/>
    <p:sldId id="377" r:id="rId88"/>
    <p:sldId id="336" r:id="rId89"/>
    <p:sldId id="378" r:id="rId90"/>
    <p:sldId id="379" r:id="rId91"/>
    <p:sldId id="380" r:id="rId92"/>
    <p:sldId id="381" r:id="rId93"/>
    <p:sldId id="382" r:id="rId94"/>
    <p:sldId id="383" r:id="rId95"/>
    <p:sldId id="384" r:id="rId96"/>
    <p:sldId id="385" r:id="rId97"/>
    <p:sldId id="386" r:id="rId98"/>
    <p:sldId id="387" r:id="rId99"/>
    <p:sldId id="388" r:id="rId100"/>
    <p:sldId id="389" r:id="rId101"/>
    <p:sldId id="316" r:id="rId102"/>
    <p:sldId id="317" r:id="rId103"/>
    <p:sldId id="313" r:id="rId104"/>
    <p:sldId id="318" r:id="rId105"/>
    <p:sldId id="319" r:id="rId106"/>
    <p:sldId id="320" r:id="rId107"/>
    <p:sldId id="321" r:id="rId108"/>
    <p:sldId id="324" r:id="rId109"/>
    <p:sldId id="314"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18F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114"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 /><Relationship Id="rId21" Type="http://schemas.openxmlformats.org/officeDocument/2006/relationships/slide" Target="slides/slide18.xml" /><Relationship Id="rId42" Type="http://schemas.openxmlformats.org/officeDocument/2006/relationships/slide" Target="slides/slide39.xml" /><Relationship Id="rId47" Type="http://schemas.openxmlformats.org/officeDocument/2006/relationships/slide" Target="slides/slide44.xml" /><Relationship Id="rId63" Type="http://schemas.openxmlformats.org/officeDocument/2006/relationships/slide" Target="slides/slide60.xml" /><Relationship Id="rId68" Type="http://schemas.openxmlformats.org/officeDocument/2006/relationships/slide" Target="slides/slide65.xml" /><Relationship Id="rId84" Type="http://schemas.openxmlformats.org/officeDocument/2006/relationships/slide" Target="slides/slide81.xml" /><Relationship Id="rId89" Type="http://schemas.openxmlformats.org/officeDocument/2006/relationships/slide" Target="slides/slide86.xml" /><Relationship Id="rId112"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3.xml" /><Relationship Id="rId29" Type="http://schemas.openxmlformats.org/officeDocument/2006/relationships/slide" Target="slides/slide26.xml" /><Relationship Id="rId107" Type="http://schemas.openxmlformats.org/officeDocument/2006/relationships/slide" Target="slides/slide104.xml"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slide" Target="slides/slide29.xml" /><Relationship Id="rId37" Type="http://schemas.openxmlformats.org/officeDocument/2006/relationships/slide" Target="slides/slide34.xml" /><Relationship Id="rId40" Type="http://schemas.openxmlformats.org/officeDocument/2006/relationships/slide" Target="slides/slide37.xml" /><Relationship Id="rId45" Type="http://schemas.openxmlformats.org/officeDocument/2006/relationships/slide" Target="slides/slide42.xml" /><Relationship Id="rId53" Type="http://schemas.openxmlformats.org/officeDocument/2006/relationships/slide" Target="slides/slide50.xml" /><Relationship Id="rId58" Type="http://schemas.openxmlformats.org/officeDocument/2006/relationships/slide" Target="slides/slide55.xml" /><Relationship Id="rId66" Type="http://schemas.openxmlformats.org/officeDocument/2006/relationships/slide" Target="slides/slide63.xml" /><Relationship Id="rId74" Type="http://schemas.openxmlformats.org/officeDocument/2006/relationships/slide" Target="slides/slide71.xml" /><Relationship Id="rId79" Type="http://schemas.openxmlformats.org/officeDocument/2006/relationships/slide" Target="slides/slide76.xml" /><Relationship Id="rId87" Type="http://schemas.openxmlformats.org/officeDocument/2006/relationships/slide" Target="slides/slide84.xml" /><Relationship Id="rId102" Type="http://schemas.openxmlformats.org/officeDocument/2006/relationships/slide" Target="slides/slide99.xml" /><Relationship Id="rId110" Type="http://schemas.openxmlformats.org/officeDocument/2006/relationships/slide" Target="slides/slide107.xml" /><Relationship Id="rId5" Type="http://schemas.openxmlformats.org/officeDocument/2006/relationships/slide" Target="slides/slide2.xml" /><Relationship Id="rId61" Type="http://schemas.openxmlformats.org/officeDocument/2006/relationships/slide" Target="slides/slide58.xml" /><Relationship Id="rId82" Type="http://schemas.openxmlformats.org/officeDocument/2006/relationships/slide" Target="slides/slide79.xml" /><Relationship Id="rId90" Type="http://schemas.openxmlformats.org/officeDocument/2006/relationships/slide" Target="slides/slide87.xml" /><Relationship Id="rId95" Type="http://schemas.openxmlformats.org/officeDocument/2006/relationships/slide" Target="slides/slide92.xml" /><Relationship Id="rId19" Type="http://schemas.openxmlformats.org/officeDocument/2006/relationships/slide" Target="slides/slide1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slide" Target="slides/slide32.xml" /><Relationship Id="rId43" Type="http://schemas.openxmlformats.org/officeDocument/2006/relationships/slide" Target="slides/slide40.xml" /><Relationship Id="rId48" Type="http://schemas.openxmlformats.org/officeDocument/2006/relationships/slide" Target="slides/slide45.xml" /><Relationship Id="rId56" Type="http://schemas.openxmlformats.org/officeDocument/2006/relationships/slide" Target="slides/slide53.xml" /><Relationship Id="rId64" Type="http://schemas.openxmlformats.org/officeDocument/2006/relationships/slide" Target="slides/slide61.xml" /><Relationship Id="rId69" Type="http://schemas.openxmlformats.org/officeDocument/2006/relationships/slide" Target="slides/slide66.xml" /><Relationship Id="rId77" Type="http://schemas.openxmlformats.org/officeDocument/2006/relationships/slide" Target="slides/slide74.xml" /><Relationship Id="rId100" Type="http://schemas.openxmlformats.org/officeDocument/2006/relationships/slide" Target="slides/slide97.xml" /><Relationship Id="rId105" Type="http://schemas.openxmlformats.org/officeDocument/2006/relationships/slide" Target="slides/slide102.xml" /><Relationship Id="rId113" Type="http://schemas.openxmlformats.org/officeDocument/2006/relationships/theme" Target="theme/theme1.xml" /><Relationship Id="rId8" Type="http://schemas.openxmlformats.org/officeDocument/2006/relationships/slide" Target="slides/slide5.xml" /><Relationship Id="rId51" Type="http://schemas.openxmlformats.org/officeDocument/2006/relationships/slide" Target="slides/slide48.xml" /><Relationship Id="rId72" Type="http://schemas.openxmlformats.org/officeDocument/2006/relationships/slide" Target="slides/slide69.xml" /><Relationship Id="rId80" Type="http://schemas.openxmlformats.org/officeDocument/2006/relationships/slide" Target="slides/slide77.xml" /><Relationship Id="rId85" Type="http://schemas.openxmlformats.org/officeDocument/2006/relationships/slide" Target="slides/slide82.xml" /><Relationship Id="rId93" Type="http://schemas.openxmlformats.org/officeDocument/2006/relationships/slide" Target="slides/slide90.xml" /><Relationship Id="rId98" Type="http://schemas.openxmlformats.org/officeDocument/2006/relationships/slide" Target="slides/slide95.xml" /><Relationship Id="rId3" Type="http://schemas.openxmlformats.org/officeDocument/2006/relationships/slideMaster" Target="slideMasters/slideMaster3.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slide" Target="slides/slide30.xml" /><Relationship Id="rId38" Type="http://schemas.openxmlformats.org/officeDocument/2006/relationships/slide" Target="slides/slide35.xml" /><Relationship Id="rId46" Type="http://schemas.openxmlformats.org/officeDocument/2006/relationships/slide" Target="slides/slide43.xml" /><Relationship Id="rId59" Type="http://schemas.openxmlformats.org/officeDocument/2006/relationships/slide" Target="slides/slide56.xml" /><Relationship Id="rId67" Type="http://schemas.openxmlformats.org/officeDocument/2006/relationships/slide" Target="slides/slide64.xml" /><Relationship Id="rId103" Type="http://schemas.openxmlformats.org/officeDocument/2006/relationships/slide" Target="slides/slide100.xml" /><Relationship Id="rId108" Type="http://schemas.openxmlformats.org/officeDocument/2006/relationships/slide" Target="slides/slide105.xml" /><Relationship Id="rId20" Type="http://schemas.openxmlformats.org/officeDocument/2006/relationships/slide" Target="slides/slide17.xml" /><Relationship Id="rId41" Type="http://schemas.openxmlformats.org/officeDocument/2006/relationships/slide" Target="slides/slide38.xml" /><Relationship Id="rId54" Type="http://schemas.openxmlformats.org/officeDocument/2006/relationships/slide" Target="slides/slide51.xml" /><Relationship Id="rId62" Type="http://schemas.openxmlformats.org/officeDocument/2006/relationships/slide" Target="slides/slide59.xml" /><Relationship Id="rId70" Type="http://schemas.openxmlformats.org/officeDocument/2006/relationships/slide" Target="slides/slide67.xml" /><Relationship Id="rId75" Type="http://schemas.openxmlformats.org/officeDocument/2006/relationships/slide" Target="slides/slide72.xml" /><Relationship Id="rId83" Type="http://schemas.openxmlformats.org/officeDocument/2006/relationships/slide" Target="slides/slide80.xml" /><Relationship Id="rId88" Type="http://schemas.openxmlformats.org/officeDocument/2006/relationships/slide" Target="slides/slide85.xml" /><Relationship Id="rId91" Type="http://schemas.openxmlformats.org/officeDocument/2006/relationships/slide" Target="slides/slide88.xml" /><Relationship Id="rId96" Type="http://schemas.openxmlformats.org/officeDocument/2006/relationships/slide" Target="slides/slide93.xml" /><Relationship Id="rId11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3.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openxmlformats.org/officeDocument/2006/relationships/slide" Target="slides/slide33.xml" /><Relationship Id="rId49" Type="http://schemas.openxmlformats.org/officeDocument/2006/relationships/slide" Target="slides/slide46.xml" /><Relationship Id="rId57" Type="http://schemas.openxmlformats.org/officeDocument/2006/relationships/slide" Target="slides/slide54.xml" /><Relationship Id="rId106" Type="http://schemas.openxmlformats.org/officeDocument/2006/relationships/slide" Target="slides/slide103.xml" /><Relationship Id="rId114" Type="http://schemas.openxmlformats.org/officeDocument/2006/relationships/tableStyles" Target="tableStyles.xml" /><Relationship Id="rId10" Type="http://schemas.openxmlformats.org/officeDocument/2006/relationships/slide" Target="slides/slide7.xml" /><Relationship Id="rId31" Type="http://schemas.openxmlformats.org/officeDocument/2006/relationships/slide" Target="slides/slide28.xml" /><Relationship Id="rId44" Type="http://schemas.openxmlformats.org/officeDocument/2006/relationships/slide" Target="slides/slide41.xml" /><Relationship Id="rId52" Type="http://schemas.openxmlformats.org/officeDocument/2006/relationships/slide" Target="slides/slide49.xml" /><Relationship Id="rId60" Type="http://schemas.openxmlformats.org/officeDocument/2006/relationships/slide" Target="slides/slide57.xml" /><Relationship Id="rId65" Type="http://schemas.openxmlformats.org/officeDocument/2006/relationships/slide" Target="slides/slide62.xml" /><Relationship Id="rId73" Type="http://schemas.openxmlformats.org/officeDocument/2006/relationships/slide" Target="slides/slide70.xml" /><Relationship Id="rId78" Type="http://schemas.openxmlformats.org/officeDocument/2006/relationships/slide" Target="slides/slide75.xml" /><Relationship Id="rId81" Type="http://schemas.openxmlformats.org/officeDocument/2006/relationships/slide" Target="slides/slide78.xml" /><Relationship Id="rId86" Type="http://schemas.openxmlformats.org/officeDocument/2006/relationships/slide" Target="slides/slide83.xml" /><Relationship Id="rId94" Type="http://schemas.openxmlformats.org/officeDocument/2006/relationships/slide" Target="slides/slide91.xml" /><Relationship Id="rId99" Type="http://schemas.openxmlformats.org/officeDocument/2006/relationships/slide" Target="slides/slide96.xml" /><Relationship Id="rId101" Type="http://schemas.openxmlformats.org/officeDocument/2006/relationships/slide" Target="slides/slide98.xml" /><Relationship Id="rId4" Type="http://schemas.openxmlformats.org/officeDocument/2006/relationships/slide" Target="slides/slide1.xml" /><Relationship Id="rId9" Type="http://schemas.openxmlformats.org/officeDocument/2006/relationships/slide" Target="slides/slide6.xml" /><Relationship Id="rId13" Type="http://schemas.openxmlformats.org/officeDocument/2006/relationships/slide" Target="slides/slide10.xml" /><Relationship Id="rId18" Type="http://schemas.openxmlformats.org/officeDocument/2006/relationships/slide" Target="slides/slide15.xml" /><Relationship Id="rId39" Type="http://schemas.openxmlformats.org/officeDocument/2006/relationships/slide" Target="slides/slide36.xml" /><Relationship Id="rId109" Type="http://schemas.openxmlformats.org/officeDocument/2006/relationships/slide" Target="slides/slide106.xml" /><Relationship Id="rId34" Type="http://schemas.openxmlformats.org/officeDocument/2006/relationships/slide" Target="slides/slide31.xml" /><Relationship Id="rId50" Type="http://schemas.openxmlformats.org/officeDocument/2006/relationships/slide" Target="slides/slide47.xml" /><Relationship Id="rId55" Type="http://schemas.openxmlformats.org/officeDocument/2006/relationships/slide" Target="slides/slide52.xml" /><Relationship Id="rId76" Type="http://schemas.openxmlformats.org/officeDocument/2006/relationships/slide" Target="slides/slide73.xml" /><Relationship Id="rId97" Type="http://schemas.openxmlformats.org/officeDocument/2006/relationships/slide" Target="slides/slide94.xml" /><Relationship Id="rId104" Type="http://schemas.openxmlformats.org/officeDocument/2006/relationships/slide" Target="slides/slide101.xml" /><Relationship Id="rId7" Type="http://schemas.openxmlformats.org/officeDocument/2006/relationships/slide" Target="slides/slide4.xml" /><Relationship Id="rId71" Type="http://schemas.openxmlformats.org/officeDocument/2006/relationships/slide" Target="slides/slide68.xml" /><Relationship Id="rId92" Type="http://schemas.openxmlformats.org/officeDocument/2006/relationships/slide" Target="slides/slide89.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8F66AC-3277-4555-BA47-34DA08892C2F}"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306276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F66AC-3277-4555-BA47-34DA08892C2F}"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336381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F66AC-3277-4555-BA47-34DA08892C2F}"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B1C66-E796-4E14-88C2-1BEDA1E875D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7376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F66AC-3277-4555-BA47-34DA08892C2F}"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2460171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F66AC-3277-4555-BA47-34DA08892C2F}"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B1C66-E796-4E14-88C2-1BEDA1E875D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3813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F66AC-3277-4555-BA47-34DA08892C2F}"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1403270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F66AC-3277-4555-BA47-34DA08892C2F}"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2536917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F66AC-3277-4555-BA47-34DA08892C2F}"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2220593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3872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6076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85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F66AC-3277-4555-BA47-34DA08892C2F}"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893002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21918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1974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8457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96910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08980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00841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7862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0759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09293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507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F66AC-3277-4555-BA47-34DA08892C2F}" type="datetimeFigureOut">
              <a:rPr lang="en-US" smtClean="0"/>
              <a:pPr/>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15922605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727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40398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51AC1-9838-41D5-848E-C408172D37DD}"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697186E-2590-44C1-A0F5-1A7F390D3D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09893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30451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37154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54293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5104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63742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33162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051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8F66AC-3277-4555-BA47-34DA08892C2F}"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3361960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17035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5223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5974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480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F66AC-3277-4555-BA47-34DA08892C2F}" type="datetimeFigureOut">
              <a:rPr lang="en-US" smtClean="0"/>
              <a:pPr/>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221386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8F66AC-3277-4555-BA47-34DA08892C2F}" type="datetimeFigureOut">
              <a:rPr lang="en-US" smtClean="0"/>
              <a:pPr/>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203796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F66AC-3277-4555-BA47-34DA08892C2F}" type="datetimeFigureOut">
              <a:rPr lang="en-US" smtClean="0"/>
              <a:pPr/>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301521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8F66AC-3277-4555-BA47-34DA08892C2F}"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376172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F66AC-3277-4555-BA47-34DA08892C2F}" type="datetimeFigureOut">
              <a:rPr lang="en-US" smtClean="0"/>
              <a:pPr/>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B1C66-E796-4E14-88C2-1BEDA1E875D5}" type="slidenum">
              <a:rPr lang="en-US" smtClean="0"/>
              <a:pPr/>
              <a:t>‹#›</a:t>
            </a:fld>
            <a:endParaRPr lang="en-US"/>
          </a:p>
        </p:txBody>
      </p:sp>
    </p:spTree>
    <p:extLst>
      <p:ext uri="{BB962C8B-B14F-4D97-AF65-F5344CB8AC3E}">
        <p14:creationId xmlns:p14="http://schemas.microsoft.com/office/powerpoint/2010/main" val="14270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 /><Relationship Id="rId13" Type="http://schemas.openxmlformats.org/officeDocument/2006/relationships/slideLayout" Target="../slideLayouts/slideLayout29.xml" /><Relationship Id="rId3" Type="http://schemas.openxmlformats.org/officeDocument/2006/relationships/slideLayout" Target="../slideLayouts/slideLayout19.xml" /><Relationship Id="rId7" Type="http://schemas.openxmlformats.org/officeDocument/2006/relationships/slideLayout" Target="../slideLayouts/slideLayout23.xml" /><Relationship Id="rId12" Type="http://schemas.openxmlformats.org/officeDocument/2006/relationships/slideLayout" Target="../slideLayouts/slideLayout28.xml" /><Relationship Id="rId17" Type="http://schemas.openxmlformats.org/officeDocument/2006/relationships/theme" Target="../theme/theme2.xml" /><Relationship Id="rId2" Type="http://schemas.openxmlformats.org/officeDocument/2006/relationships/slideLayout" Target="../slideLayouts/slideLayout18.xml" /><Relationship Id="rId16" Type="http://schemas.openxmlformats.org/officeDocument/2006/relationships/slideLayout" Target="../slideLayouts/slideLayout32.xml" /><Relationship Id="rId1" Type="http://schemas.openxmlformats.org/officeDocument/2006/relationships/slideLayout" Target="../slideLayouts/slideLayout17.xml" /><Relationship Id="rId6" Type="http://schemas.openxmlformats.org/officeDocument/2006/relationships/slideLayout" Target="../slideLayouts/slideLayout22.xml" /><Relationship Id="rId11" Type="http://schemas.openxmlformats.org/officeDocument/2006/relationships/slideLayout" Target="../slideLayouts/slideLayout27.xml" /><Relationship Id="rId5" Type="http://schemas.openxmlformats.org/officeDocument/2006/relationships/slideLayout" Target="../slideLayouts/slideLayout21.xml" /><Relationship Id="rId15" Type="http://schemas.openxmlformats.org/officeDocument/2006/relationships/slideLayout" Target="../slideLayouts/slideLayout31.xml" /><Relationship Id="rId10" Type="http://schemas.openxmlformats.org/officeDocument/2006/relationships/slideLayout" Target="../slideLayouts/slideLayout26.xml" /><Relationship Id="rId4" Type="http://schemas.openxmlformats.org/officeDocument/2006/relationships/slideLayout" Target="../slideLayouts/slideLayout20.xml" /><Relationship Id="rId9" Type="http://schemas.openxmlformats.org/officeDocument/2006/relationships/slideLayout" Target="../slideLayouts/slideLayout25.xml" /><Relationship Id="rId14" Type="http://schemas.openxmlformats.org/officeDocument/2006/relationships/slideLayout" Target="../slideLayouts/slideLayout3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 /><Relationship Id="rId3" Type="http://schemas.openxmlformats.org/officeDocument/2006/relationships/slideLayout" Target="../slideLayouts/slideLayout35.xml" /><Relationship Id="rId7" Type="http://schemas.openxmlformats.org/officeDocument/2006/relationships/slideLayout" Target="../slideLayouts/slideLayout39.xml" /><Relationship Id="rId12" Type="http://schemas.openxmlformats.org/officeDocument/2006/relationships/theme" Target="../theme/theme3.xml" /><Relationship Id="rId2" Type="http://schemas.openxmlformats.org/officeDocument/2006/relationships/slideLayout" Target="../slideLayouts/slideLayout34.xml" /><Relationship Id="rId1" Type="http://schemas.openxmlformats.org/officeDocument/2006/relationships/slideLayout" Target="../slideLayouts/slideLayout33.xml" /><Relationship Id="rId6" Type="http://schemas.openxmlformats.org/officeDocument/2006/relationships/slideLayout" Target="../slideLayouts/slideLayout38.xml" /><Relationship Id="rId11" Type="http://schemas.openxmlformats.org/officeDocument/2006/relationships/slideLayout" Target="../slideLayouts/slideLayout43.xml" /><Relationship Id="rId5" Type="http://schemas.openxmlformats.org/officeDocument/2006/relationships/slideLayout" Target="../slideLayouts/slideLayout37.xml" /><Relationship Id="rId10" Type="http://schemas.openxmlformats.org/officeDocument/2006/relationships/slideLayout" Target="../slideLayouts/slideLayout42.xml" /><Relationship Id="rId4" Type="http://schemas.openxmlformats.org/officeDocument/2006/relationships/slideLayout" Target="../slideLayouts/slideLayout36.xml" /><Relationship Id="rId9" Type="http://schemas.openxmlformats.org/officeDocument/2006/relationships/slideLayout" Target="../slideLayouts/slideLayout4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8F66AC-3277-4555-BA47-34DA08892C2F}" type="datetimeFigureOut">
              <a:rPr lang="en-US" smtClean="0"/>
              <a:pPr/>
              <a:t>8/5/2020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95B1C66-E796-4E14-88C2-1BEDA1E875D5}" type="slidenum">
              <a:rPr lang="en-US" smtClean="0"/>
              <a:pPr/>
              <a:t>‹#›</a:t>
            </a:fld>
            <a:endParaRPr lang="en-US"/>
          </a:p>
        </p:txBody>
      </p:sp>
    </p:spTree>
    <p:extLst>
      <p:ext uri="{BB962C8B-B14F-4D97-AF65-F5344CB8AC3E}">
        <p14:creationId xmlns:p14="http://schemas.microsoft.com/office/powerpoint/2010/main" val="20273544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8F66AC-3277-4555-BA47-34DA08892C2F}" type="datetimeFigureOut">
              <a:rPr lang="en-US" smtClean="0"/>
              <a:pPr/>
              <a:t>8/5/2020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95B1C66-E796-4E14-88C2-1BEDA1E875D5}" type="slidenum">
              <a:rPr lang="en-US" smtClean="0"/>
              <a:pPr/>
              <a:t>‹#›</a:t>
            </a:fld>
            <a:endParaRPr lang="en-US"/>
          </a:p>
        </p:txBody>
      </p:sp>
    </p:spTree>
    <p:extLst>
      <p:ext uri="{BB962C8B-B14F-4D97-AF65-F5344CB8AC3E}">
        <p14:creationId xmlns:p14="http://schemas.microsoft.com/office/powerpoint/2010/main" val="420888017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D1635-85E1-4E0F-AE24-7A3875382D18}" type="datetimeFigureOut">
              <a:rPr lang="en-US" smtClean="0">
                <a:solidFill>
                  <a:prstClr val="black">
                    <a:tint val="75000"/>
                  </a:prstClr>
                </a:solidFill>
              </a:rPr>
              <a:pPr/>
              <a:t>8/5/2020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8F716-C114-42F6-8C88-174866676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92916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8.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0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8.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4.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8.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8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8.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mn-lt"/>
              </a:rPr>
              <a:t>MEDICAL SURGICAL NURSING II</a:t>
            </a:r>
          </a:p>
        </p:txBody>
      </p:sp>
      <p:sp>
        <p:nvSpPr>
          <p:cNvPr id="3" name="Subtitle 2"/>
          <p:cNvSpPr>
            <a:spLocks noGrp="1"/>
          </p:cNvSpPr>
          <p:nvPr>
            <p:ph type="subTitle" idx="1"/>
          </p:nvPr>
        </p:nvSpPr>
        <p:spPr/>
        <p:txBody>
          <a:bodyPr>
            <a:normAutofit/>
          </a:bodyPr>
          <a:lstStyle/>
          <a:p>
            <a:r>
              <a:rPr lang="en-US" sz="3200" b="1" dirty="0"/>
              <a:t>ORAL HEALTH ,ALIMENTALY AND BILIARY CONDITIONS</a:t>
            </a:r>
          </a:p>
        </p:txBody>
      </p:sp>
    </p:spTree>
    <p:extLst>
      <p:ext uri="{BB962C8B-B14F-4D97-AF65-F5344CB8AC3E}">
        <p14:creationId xmlns:p14="http://schemas.microsoft.com/office/powerpoint/2010/main" val="365355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DISORDERS OF THE ORAL CAVITY</a:t>
            </a:r>
            <a:br>
              <a:rPr lang="en-US" b="1" dirty="0"/>
            </a:br>
            <a:r>
              <a:rPr lang="en-US" b="1" dirty="0"/>
              <a:t> 1.  PLAQUE AND TOOTH DECAY/DENTAL CARIES-      </a:t>
            </a:r>
            <a:r>
              <a:rPr lang="en-US" dirty="0"/>
              <a:t>A section of a Tooth</a:t>
            </a:r>
          </a:p>
        </p:txBody>
      </p:sp>
      <p:pic>
        <p:nvPicPr>
          <p:cNvPr id="4" name="Content Placeholder 3"/>
          <p:cNvPicPr>
            <a:picLocks noGrp="1" noChangeAspect="1"/>
          </p:cNvPicPr>
          <p:nvPr>
            <p:ph idx="1"/>
          </p:nvPr>
        </p:nvPicPr>
        <p:blipFill>
          <a:blip r:embed="rId2"/>
          <a:stretch>
            <a:fillRect/>
          </a:stretch>
        </p:blipFill>
        <p:spPr>
          <a:xfrm>
            <a:off x="1429556" y="2173467"/>
            <a:ext cx="6941712" cy="3881437"/>
          </a:xfrm>
          <a:prstGeom prst="rect">
            <a:avLst/>
          </a:prstGeom>
        </p:spPr>
      </p:pic>
    </p:spTree>
    <p:extLst>
      <p:ext uri="{BB962C8B-B14F-4D97-AF65-F5344CB8AC3E}">
        <p14:creationId xmlns:p14="http://schemas.microsoft.com/office/powerpoint/2010/main" val="10226428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FLOW OF BILE</a:t>
            </a:r>
          </a:p>
        </p:txBody>
      </p:sp>
      <p:pic>
        <p:nvPicPr>
          <p:cNvPr id="4" name="Content Placeholder 3"/>
          <p:cNvPicPr>
            <a:picLocks noGrp="1" noChangeAspect="1"/>
          </p:cNvPicPr>
          <p:nvPr>
            <p:ph idx="1"/>
          </p:nvPr>
        </p:nvPicPr>
        <p:blipFill>
          <a:blip r:embed="rId2"/>
          <a:stretch>
            <a:fillRect/>
          </a:stretch>
        </p:blipFill>
        <p:spPr>
          <a:xfrm>
            <a:off x="1874223" y="2160588"/>
            <a:ext cx="6203592" cy="3881437"/>
          </a:xfrm>
          <a:prstGeom prst="rect">
            <a:avLst/>
          </a:prstGeom>
        </p:spPr>
      </p:pic>
    </p:spTree>
    <p:extLst>
      <p:ext uri="{BB962C8B-B14F-4D97-AF65-F5344CB8AC3E}">
        <p14:creationId xmlns:p14="http://schemas.microsoft.com/office/powerpoint/2010/main" val="29544911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TERMINOLOGIES</a:t>
            </a:r>
          </a:p>
        </p:txBody>
      </p:sp>
      <p:sp>
        <p:nvSpPr>
          <p:cNvPr id="3" name="Content Placeholder 2"/>
          <p:cNvSpPr>
            <a:spLocks noGrp="1"/>
          </p:cNvSpPr>
          <p:nvPr>
            <p:ph idx="1"/>
          </p:nvPr>
        </p:nvSpPr>
        <p:spPr/>
        <p:txBody>
          <a:bodyPr>
            <a:normAutofit/>
          </a:bodyPr>
          <a:lstStyle/>
          <a:p>
            <a:pPr marL="0" indent="0">
              <a:buNone/>
            </a:pPr>
            <a:r>
              <a:rPr lang="en-US" sz="6000" dirty="0">
                <a:latin typeface="Times New Roman" panose="02020603050405020304" pitchFamily="18" charset="0"/>
                <a:cs typeface="Times New Roman" panose="02020603050405020304" pitchFamily="18" charset="0"/>
              </a:rPr>
              <a:t>Explore common terminologies in GIT</a:t>
            </a:r>
          </a:p>
        </p:txBody>
      </p:sp>
    </p:spTree>
    <p:extLst>
      <p:ext uri="{BB962C8B-B14F-4D97-AF65-F5344CB8AC3E}">
        <p14:creationId xmlns:p14="http://schemas.microsoft.com/office/powerpoint/2010/main" val="39751431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0456" y="373487"/>
            <a:ext cx="5749344" cy="6284890"/>
          </a:xfrm>
        </p:spPr>
        <p:txBody>
          <a:bodyPr>
            <a:noAutofit/>
          </a:bodyPr>
          <a:lstStyle/>
          <a:p>
            <a:r>
              <a:rPr lang="en-US" sz="2000" b="1" dirty="0">
                <a:solidFill>
                  <a:srgbClr val="00B050"/>
                </a:solidFill>
                <a:latin typeface="Times New Roman" panose="02020603050405020304" pitchFamily="18" charset="0"/>
                <a:cs typeface="Times New Roman" panose="02020603050405020304" pitchFamily="18" charset="0"/>
              </a:rPr>
              <a:t>A</a:t>
            </a:r>
            <a:r>
              <a:rPr lang="en-US" sz="2000" b="1" i="0" u="none" strike="noStrike" baseline="0" dirty="0">
                <a:solidFill>
                  <a:srgbClr val="00B050"/>
                </a:solidFill>
                <a:latin typeface="Times New Roman" panose="02020603050405020304" pitchFamily="18" charset="0"/>
                <a:cs typeface="Times New Roman" panose="02020603050405020304" pitchFamily="18" charset="0"/>
              </a:rPr>
              <a:t>chalasia: </a:t>
            </a:r>
            <a:r>
              <a:rPr lang="en-US" sz="2000" b="0" i="0" u="none" strike="noStrike" baseline="0" dirty="0">
                <a:latin typeface="Times New Roman" panose="02020603050405020304" pitchFamily="18" charset="0"/>
                <a:cs typeface="Times New Roman" panose="02020603050405020304" pitchFamily="18" charset="0"/>
              </a:rPr>
              <a:t>absent or ineffective peristalsis (wavelike</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contraction) of the distal esophagus accompanied by</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failure of the esophageal sphincter to relax in response</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to swallowing</a:t>
            </a:r>
          </a:p>
          <a:p>
            <a:r>
              <a:rPr lang="en-US" sz="2000" b="1" dirty="0">
                <a:solidFill>
                  <a:srgbClr val="00B050"/>
                </a:solidFill>
                <a:latin typeface="Times New Roman" panose="02020603050405020304" pitchFamily="18" charset="0"/>
                <a:cs typeface="Times New Roman" panose="02020603050405020304" pitchFamily="18" charset="0"/>
              </a:rPr>
              <a:t>D</a:t>
            </a:r>
            <a:r>
              <a:rPr lang="en-US" sz="2000" b="1" i="0" u="none" strike="noStrike" baseline="0" dirty="0">
                <a:solidFill>
                  <a:srgbClr val="00B050"/>
                </a:solidFill>
                <a:latin typeface="Times New Roman" panose="02020603050405020304" pitchFamily="18" charset="0"/>
                <a:cs typeface="Times New Roman" panose="02020603050405020304" pitchFamily="18" charset="0"/>
              </a:rPr>
              <a:t>ysphagia</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difficulty swallowing</a:t>
            </a:r>
          </a:p>
          <a:p>
            <a:r>
              <a:rPr lang="en-US" sz="2000" b="1" dirty="0">
                <a:solidFill>
                  <a:srgbClr val="00B050"/>
                </a:solidFill>
                <a:latin typeface="Times New Roman" panose="02020603050405020304" pitchFamily="18" charset="0"/>
                <a:cs typeface="Times New Roman" panose="02020603050405020304" pitchFamily="18" charset="0"/>
              </a:rPr>
              <a:t>D</a:t>
            </a:r>
            <a:r>
              <a:rPr lang="en-US" sz="2000" b="1" i="0" u="none" strike="noStrike" baseline="0" dirty="0">
                <a:solidFill>
                  <a:srgbClr val="00B050"/>
                </a:solidFill>
                <a:latin typeface="Times New Roman" panose="02020603050405020304" pitchFamily="18" charset="0"/>
                <a:cs typeface="Times New Roman" panose="02020603050405020304" pitchFamily="18" charset="0"/>
              </a:rPr>
              <a:t>ysplasia</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abnormal change in cells</a:t>
            </a:r>
          </a:p>
          <a:p>
            <a:r>
              <a:rPr lang="en-US" sz="2000" b="1" dirty="0">
                <a:solidFill>
                  <a:srgbClr val="218F4B"/>
                </a:solidFill>
                <a:latin typeface="Times New Roman" panose="02020603050405020304" pitchFamily="18" charset="0"/>
                <a:cs typeface="Times New Roman" panose="02020603050405020304" pitchFamily="18" charset="0"/>
              </a:rPr>
              <a:t>E</a:t>
            </a:r>
            <a:r>
              <a:rPr lang="en-US" sz="2000" b="1" i="0" u="none" strike="noStrike" baseline="0" dirty="0">
                <a:solidFill>
                  <a:srgbClr val="218F4B"/>
                </a:solidFill>
                <a:latin typeface="Times New Roman" panose="02020603050405020304" pitchFamily="18" charset="0"/>
                <a:cs typeface="Times New Roman" panose="02020603050405020304" pitchFamily="18" charset="0"/>
              </a:rPr>
              <a:t>sophagogastroduodenoscopy (EGD): </a:t>
            </a:r>
            <a:r>
              <a:rPr lang="en-US" sz="2000" b="0" i="0" u="none" strike="noStrike" baseline="0" dirty="0">
                <a:latin typeface="Times New Roman" panose="02020603050405020304" pitchFamily="18" charset="0"/>
                <a:cs typeface="Times New Roman" panose="02020603050405020304" pitchFamily="18" charset="0"/>
              </a:rPr>
              <a:t>passage of a</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fiberoptic</a:t>
            </a:r>
            <a:r>
              <a:rPr lang="en-US" sz="2000" b="0" i="0" u="none" strike="noStrike" baseline="0" dirty="0">
                <a:latin typeface="Times New Roman" panose="02020603050405020304" pitchFamily="18" charset="0"/>
                <a:cs typeface="Times New Roman" panose="02020603050405020304" pitchFamily="18" charset="0"/>
              </a:rPr>
              <a:t> tube through the mouth and throat into the digestive</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tract for visualization of the </a:t>
            </a:r>
            <a:r>
              <a:rPr lang="en-US" sz="2000" b="0" i="0" u="none" strike="noStrike" baseline="0" dirty="0" err="1">
                <a:latin typeface="Times New Roman" panose="02020603050405020304" pitchFamily="18" charset="0"/>
                <a:cs typeface="Times New Roman" panose="02020603050405020304" pitchFamily="18" charset="0"/>
              </a:rPr>
              <a:t>esophagus,stomach</a:t>
            </a:r>
            <a:r>
              <a:rPr lang="en-US" sz="2000" b="0" i="0" u="none" strike="noStrike" baseline="0" dirty="0">
                <a:latin typeface="Times New Roman" panose="02020603050405020304" pitchFamily="18" charset="0"/>
                <a:cs typeface="Times New Roman" panose="02020603050405020304" pitchFamily="18" charset="0"/>
              </a:rPr>
              <a:t>, and small intestine; biopsies can be performed</a:t>
            </a:r>
          </a:p>
          <a:p>
            <a:r>
              <a:rPr lang="en-US" sz="2000" b="1" dirty="0" err="1">
                <a:solidFill>
                  <a:srgbClr val="00B050"/>
                </a:solidFill>
                <a:latin typeface="Times New Roman" panose="02020603050405020304" pitchFamily="18" charset="0"/>
                <a:cs typeface="Times New Roman" panose="02020603050405020304" pitchFamily="18" charset="0"/>
              </a:rPr>
              <a:t>G</a:t>
            </a:r>
            <a:r>
              <a:rPr lang="en-US" sz="2000" b="1" i="0" u="none" strike="noStrike" baseline="0" dirty="0" err="1">
                <a:solidFill>
                  <a:srgbClr val="00B050"/>
                </a:solidFill>
                <a:latin typeface="Times New Roman" panose="02020603050405020304" pitchFamily="18" charset="0"/>
                <a:cs typeface="Times New Roman" panose="02020603050405020304" pitchFamily="18" charset="0"/>
              </a:rPr>
              <a:t>astroesophageal</a:t>
            </a:r>
            <a:r>
              <a:rPr lang="en-US" sz="2000" b="1" i="0" u="none" strike="noStrike" baseline="0" dirty="0">
                <a:solidFill>
                  <a:srgbClr val="00B050"/>
                </a:solidFill>
                <a:latin typeface="Times New Roman" panose="02020603050405020304" pitchFamily="18" charset="0"/>
                <a:cs typeface="Times New Roman" panose="02020603050405020304" pitchFamily="18" charset="0"/>
              </a:rPr>
              <a:t> reflux</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back-flow of gastric or duodenal</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contents into the esophagus</a:t>
            </a:r>
          </a:p>
          <a:p>
            <a:r>
              <a:rPr lang="en-US" sz="2000" b="1" dirty="0">
                <a:solidFill>
                  <a:srgbClr val="00B050"/>
                </a:solidFill>
                <a:latin typeface="Times New Roman" panose="02020603050405020304" pitchFamily="18" charset="0"/>
                <a:cs typeface="Times New Roman" panose="02020603050405020304" pitchFamily="18" charset="0"/>
              </a:rPr>
              <a:t>H</a:t>
            </a:r>
            <a:r>
              <a:rPr lang="en-US" sz="2000" b="1" i="0" u="none" strike="noStrike" baseline="0" dirty="0">
                <a:solidFill>
                  <a:srgbClr val="00B050"/>
                </a:solidFill>
                <a:latin typeface="Times New Roman" panose="02020603050405020304" pitchFamily="18" charset="0"/>
                <a:cs typeface="Times New Roman" panose="02020603050405020304" pitchFamily="18" charset="0"/>
              </a:rPr>
              <a:t>ernia</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protrusion of an organ or part of an organ through</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wall of the cavity that normally contains it</a:t>
            </a:r>
          </a:p>
        </p:txBody>
      </p:sp>
      <p:sp>
        <p:nvSpPr>
          <p:cNvPr id="4" name="Content Placeholder 3"/>
          <p:cNvSpPr>
            <a:spLocks noGrp="1"/>
          </p:cNvSpPr>
          <p:nvPr>
            <p:ph sz="half" idx="2"/>
          </p:nvPr>
        </p:nvSpPr>
        <p:spPr>
          <a:xfrm>
            <a:off x="6172199" y="373487"/>
            <a:ext cx="5766515" cy="6284890"/>
          </a:xfrm>
        </p:spPr>
        <p:txBody>
          <a:bodyPr>
            <a:normAutofit lnSpcReduction="10000"/>
          </a:bodyPr>
          <a:lstStyle/>
          <a:p>
            <a:pPr lvl="0"/>
            <a:r>
              <a:rPr lang="en-US" sz="2000" b="1" dirty="0">
                <a:solidFill>
                  <a:srgbClr val="00B050"/>
                </a:solidFill>
                <a:latin typeface="Times New Roman" panose="02020603050405020304" pitchFamily="18" charset="0"/>
                <a:cs typeface="Times New Roman" panose="02020603050405020304" pitchFamily="18" charset="0"/>
              </a:rPr>
              <a:t>Lithotripsy</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use of shock waves to break up or disintegrate stones</a:t>
            </a:r>
          </a:p>
          <a:p>
            <a:pPr lvl="0"/>
            <a:r>
              <a:rPr lang="en-US" sz="2000" b="1" dirty="0">
                <a:solidFill>
                  <a:srgbClr val="00B050"/>
                </a:solidFill>
                <a:latin typeface="Times New Roman" panose="02020603050405020304" pitchFamily="18" charset="0"/>
                <a:cs typeface="Times New Roman" panose="02020603050405020304" pitchFamily="18" charset="0"/>
              </a:rPr>
              <a:t>Odynophagia</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pain on swallowing</a:t>
            </a:r>
          </a:p>
          <a:p>
            <a:pPr lvl="0"/>
            <a:r>
              <a:rPr lang="en-US" sz="2000" b="1" dirty="0" err="1">
                <a:solidFill>
                  <a:srgbClr val="00B050"/>
                </a:solidFill>
                <a:latin typeface="Times New Roman" panose="02020603050405020304" pitchFamily="18" charset="0"/>
                <a:cs typeface="Times New Roman" panose="02020603050405020304" pitchFamily="18" charset="0"/>
              </a:rPr>
              <a:t>Parotitis</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inflammation of the parotid gland</a:t>
            </a:r>
          </a:p>
          <a:p>
            <a:pPr lvl="0"/>
            <a:r>
              <a:rPr lang="en-US" sz="2000" b="1" dirty="0" err="1">
                <a:solidFill>
                  <a:srgbClr val="00B050"/>
                </a:solidFill>
                <a:latin typeface="Times New Roman" panose="02020603050405020304" pitchFamily="18" charset="0"/>
                <a:cs typeface="Times New Roman" panose="02020603050405020304" pitchFamily="18" charset="0"/>
              </a:rPr>
              <a:t>Periapical</a:t>
            </a:r>
            <a:r>
              <a:rPr lang="en-US" sz="2000" b="1" dirty="0">
                <a:solidFill>
                  <a:srgbClr val="00B050"/>
                </a:solidFill>
                <a:latin typeface="Times New Roman" panose="02020603050405020304" pitchFamily="18" charset="0"/>
                <a:cs typeface="Times New Roman" panose="02020603050405020304" pitchFamily="18" charset="0"/>
              </a:rPr>
              <a:t> abscess</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abscessed tooth</a:t>
            </a:r>
          </a:p>
          <a:p>
            <a:pPr lvl="0"/>
            <a:r>
              <a:rPr lang="en-US" sz="2000" b="1" dirty="0" err="1">
                <a:solidFill>
                  <a:srgbClr val="00B050"/>
                </a:solidFill>
                <a:latin typeface="Times New Roman" panose="02020603050405020304" pitchFamily="18" charset="0"/>
                <a:cs typeface="Times New Roman" panose="02020603050405020304" pitchFamily="18" charset="0"/>
              </a:rPr>
              <a:t>Pyrosis</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heartburn</a:t>
            </a:r>
          </a:p>
          <a:p>
            <a:pPr lvl="0"/>
            <a:r>
              <a:rPr lang="en-US" sz="2000" b="1" dirty="0" err="1">
                <a:solidFill>
                  <a:srgbClr val="00B050"/>
                </a:solidFill>
                <a:latin typeface="Times New Roman" panose="02020603050405020304" pitchFamily="18" charset="0"/>
                <a:cs typeface="Times New Roman" panose="02020603050405020304" pitchFamily="18" charset="0"/>
              </a:rPr>
              <a:t>Sialadenitis</a:t>
            </a:r>
            <a:r>
              <a:rPr lang="en-US" sz="2000" b="1" dirty="0">
                <a:solidFill>
                  <a:srgbClr val="00B050"/>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inflammation of the salivary glands</a:t>
            </a:r>
          </a:p>
          <a:p>
            <a:pPr lvl="0"/>
            <a:r>
              <a:rPr lang="en-US" sz="2000" b="1" dirty="0">
                <a:solidFill>
                  <a:srgbClr val="00B050"/>
                </a:solidFill>
                <a:latin typeface="Times New Roman" panose="02020603050405020304" pitchFamily="18" charset="0"/>
                <a:cs typeface="Times New Roman" panose="02020603050405020304" pitchFamily="18" charset="0"/>
              </a:rPr>
              <a:t>Stomatitis</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inflammation of the oral mucosa</a:t>
            </a:r>
          </a:p>
          <a:p>
            <a:pPr lvl="0"/>
            <a:r>
              <a:rPr lang="en-US" sz="2000" b="1" dirty="0" err="1">
                <a:solidFill>
                  <a:srgbClr val="00B050"/>
                </a:solidFill>
                <a:latin typeface="Times New Roman" panose="02020603050405020304" pitchFamily="18" charset="0"/>
                <a:cs typeface="Times New Roman" panose="02020603050405020304" pitchFamily="18" charset="0"/>
              </a:rPr>
              <a:t>Temporomandibular</a:t>
            </a:r>
            <a:r>
              <a:rPr lang="en-US" sz="2000" b="1" dirty="0">
                <a:solidFill>
                  <a:srgbClr val="00B050"/>
                </a:solidFill>
                <a:latin typeface="Times New Roman" panose="02020603050405020304" pitchFamily="18" charset="0"/>
                <a:cs typeface="Times New Roman" panose="02020603050405020304" pitchFamily="18" charset="0"/>
              </a:rPr>
              <a:t> disorders</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 group of conditions that cause pain or dysfunction of the </a:t>
            </a:r>
            <a:r>
              <a:rPr lang="en-US" sz="2000" dirty="0" err="1">
                <a:solidFill>
                  <a:schemeClr val="tx1"/>
                </a:solidFill>
                <a:latin typeface="Times New Roman" panose="02020603050405020304" pitchFamily="18" charset="0"/>
                <a:cs typeface="Times New Roman" panose="02020603050405020304" pitchFamily="18" charset="0"/>
              </a:rPr>
              <a:t>temporomandibular</a:t>
            </a:r>
            <a:r>
              <a:rPr lang="en-US" sz="2000" dirty="0">
                <a:solidFill>
                  <a:schemeClr val="tx1"/>
                </a:solidFill>
                <a:latin typeface="Times New Roman" panose="02020603050405020304" pitchFamily="18" charset="0"/>
                <a:cs typeface="Times New Roman" panose="02020603050405020304" pitchFamily="18" charset="0"/>
              </a:rPr>
              <a:t> joint (TMJ) and surrounding structures</a:t>
            </a:r>
          </a:p>
          <a:p>
            <a:pPr lvl="0"/>
            <a:r>
              <a:rPr lang="sv-SE" sz="2000" b="1" dirty="0">
                <a:solidFill>
                  <a:srgbClr val="00B050"/>
                </a:solidFill>
                <a:latin typeface="Times New Roman" panose="02020603050405020304" pitchFamily="18" charset="0"/>
                <a:cs typeface="Times New Roman" panose="02020603050405020304" pitchFamily="18" charset="0"/>
              </a:rPr>
              <a:t>Vagotomy syndrome</a:t>
            </a:r>
            <a:r>
              <a:rPr lang="sv-SE" sz="2000" b="1" dirty="0">
                <a:solidFill>
                  <a:schemeClr val="tx1"/>
                </a:solidFill>
                <a:latin typeface="Times New Roman" panose="02020603050405020304" pitchFamily="18" charset="0"/>
                <a:cs typeface="Times New Roman" panose="02020603050405020304" pitchFamily="18" charset="0"/>
              </a:rPr>
              <a:t>: </a:t>
            </a:r>
            <a:r>
              <a:rPr lang="sv-SE" sz="2000" dirty="0">
                <a:solidFill>
                  <a:schemeClr val="tx1"/>
                </a:solidFill>
                <a:latin typeface="Times New Roman" panose="02020603050405020304" pitchFamily="18" charset="0"/>
                <a:cs typeface="Times New Roman" panose="02020603050405020304" pitchFamily="18" charset="0"/>
              </a:rPr>
              <a:t>dumping syndrome; gastrointestinal </a:t>
            </a:r>
            <a:r>
              <a:rPr lang="en-US" sz="2000" dirty="0">
                <a:solidFill>
                  <a:schemeClr val="tx1"/>
                </a:solidFill>
                <a:latin typeface="Times New Roman" panose="02020603050405020304" pitchFamily="18" charset="0"/>
                <a:cs typeface="Times New Roman" panose="02020603050405020304" pitchFamily="18" charset="0"/>
              </a:rPr>
              <a:t>symptoms, such as diarrhea and abdominal cramping, resulting from rapid gastric emptying</a:t>
            </a:r>
          </a:p>
          <a:p>
            <a:pPr lvl="0"/>
            <a:r>
              <a:rPr lang="en-US" sz="2000" b="1" dirty="0" err="1">
                <a:solidFill>
                  <a:srgbClr val="00B050"/>
                </a:solidFill>
                <a:latin typeface="Times New Roman" panose="02020603050405020304" pitchFamily="18" charset="0"/>
                <a:cs typeface="Times New Roman" panose="02020603050405020304" pitchFamily="18" charset="0"/>
              </a:rPr>
              <a:t>Xerostomia</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dry mouth</a:t>
            </a:r>
          </a:p>
          <a:p>
            <a:endParaRPr lang="en-US" dirty="0"/>
          </a:p>
        </p:txBody>
      </p:sp>
    </p:spTree>
    <p:extLst>
      <p:ext uri="{BB962C8B-B14F-4D97-AF65-F5344CB8AC3E}">
        <p14:creationId xmlns:p14="http://schemas.microsoft.com/office/powerpoint/2010/main" val="39472531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8"/>
            <a:ext cx="10515600" cy="811370"/>
          </a:xfrm>
        </p:spPr>
        <p:txBody>
          <a:bodyPr>
            <a:normAutofit/>
          </a:bodyPr>
          <a:lstStyle/>
          <a:p>
            <a:r>
              <a:rPr lang="en-US" b="1" dirty="0"/>
              <a:t>Nursing process</a:t>
            </a:r>
          </a:p>
        </p:txBody>
      </p:sp>
      <p:sp>
        <p:nvSpPr>
          <p:cNvPr id="3" name="Content Placeholder 2"/>
          <p:cNvSpPr>
            <a:spLocks noGrp="1"/>
          </p:cNvSpPr>
          <p:nvPr>
            <p:ph idx="1"/>
          </p:nvPr>
        </p:nvSpPr>
        <p:spPr>
          <a:xfrm>
            <a:off x="425003" y="953037"/>
            <a:ext cx="11294772" cy="5756855"/>
          </a:xfrm>
        </p:spPr>
        <p:txBody>
          <a:bodyPr>
            <a:normAutofit/>
          </a:bodyPr>
          <a:lstStyle/>
          <a:p>
            <a:pPr marL="0" indent="0">
              <a:buNone/>
            </a:pPr>
            <a:r>
              <a:rPr lang="en-US" sz="3600" b="1" i="0" u="none" strike="noStrike" baseline="0" dirty="0">
                <a:solidFill>
                  <a:srgbClr val="00DA73"/>
                </a:solidFill>
                <a:latin typeface="Times New Roman" panose="02020603050405020304" pitchFamily="18" charset="0"/>
                <a:cs typeface="Times New Roman" panose="02020603050405020304" pitchFamily="18" charset="0"/>
              </a:rPr>
              <a:t>Nursing Diagnosis</a:t>
            </a:r>
          </a:p>
          <a:p>
            <a:r>
              <a:rPr lang="en-US" b="0" i="0" u="none" strike="noStrike" baseline="0" dirty="0">
                <a:solidFill>
                  <a:srgbClr val="000000"/>
                </a:solidFill>
                <a:latin typeface="Times New Roman" panose="02020603050405020304" pitchFamily="18" charset="0"/>
                <a:cs typeface="Times New Roman" panose="02020603050405020304" pitchFamily="18" charset="0"/>
              </a:rPr>
              <a:t>Based on the assessment data, the nursing diagnoses may include</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the following:</a:t>
            </a:r>
          </a:p>
          <a:p>
            <a:r>
              <a:rPr lang="en-US" b="0" i="0" u="none" strike="noStrike" baseline="0" dirty="0">
                <a:solidFill>
                  <a:srgbClr val="000000"/>
                </a:solidFill>
                <a:latin typeface="Times New Roman" panose="02020603050405020304" pitchFamily="18" charset="0"/>
                <a:cs typeface="Times New Roman" panose="02020603050405020304" pitchFamily="18" charset="0"/>
              </a:rPr>
              <a:t>Imbalanced nutrition, less than body requirements,</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related to difficulty swallowing</a:t>
            </a:r>
          </a:p>
          <a:p>
            <a:pPr marL="0" indent="0">
              <a:buNone/>
            </a:pPr>
            <a:r>
              <a:rPr lang="en-US" b="0" i="0" u="none" strike="noStrike" baseline="0" dirty="0">
                <a:solidFill>
                  <a:srgbClr val="1A2CFF"/>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Risk for aspiration related to difficulty swallowing or</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to tube feeding</a:t>
            </a:r>
          </a:p>
          <a:p>
            <a:pPr marL="0" indent="0">
              <a:buNone/>
            </a:pPr>
            <a:r>
              <a:rPr lang="en-US" b="0" i="0" u="none" strike="noStrike" baseline="0" dirty="0">
                <a:solidFill>
                  <a:srgbClr val="1A2CFF"/>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Acute pain related to difficulty swallowing, ingestion</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of an abrasive agent, tumor, or frequent episodes of</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gastric reflux</a:t>
            </a:r>
          </a:p>
          <a:p>
            <a:pPr marL="0" indent="0">
              <a:buNone/>
            </a:pPr>
            <a:r>
              <a:rPr lang="en-US" b="0" i="0" u="none" strike="noStrike" baseline="0" dirty="0">
                <a:solidFill>
                  <a:srgbClr val="1A2CFF"/>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Deficient knowledge about the esophageal disorder,</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diagnostic studies, medical</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management, surgical intervention,</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and rehabilitation</a:t>
            </a:r>
          </a:p>
          <a:p>
            <a:pPr marL="0" indent="0">
              <a:buNone/>
            </a:pPr>
            <a:r>
              <a:rPr lang="en-US" sz="3600" b="1" i="0" u="none" strike="noStrike" baseline="0" dirty="0">
                <a:solidFill>
                  <a:srgbClr val="00DA73"/>
                </a:solidFill>
                <a:latin typeface="Times New Roman" panose="02020603050405020304" pitchFamily="18" charset="0"/>
                <a:cs typeface="Times New Roman" panose="02020603050405020304" pitchFamily="18" charset="0"/>
              </a:rPr>
              <a:t>Planning and Goals</a:t>
            </a:r>
          </a:p>
          <a:p>
            <a:r>
              <a:rPr lang="en-US" b="0" i="0" u="none" strike="noStrike" baseline="0" dirty="0">
                <a:solidFill>
                  <a:srgbClr val="000000"/>
                </a:solidFill>
                <a:latin typeface="Times New Roman" panose="02020603050405020304" pitchFamily="18" charset="0"/>
                <a:cs typeface="Times New Roman" panose="02020603050405020304" pitchFamily="18" charset="0"/>
              </a:rPr>
              <a:t>The major goals for the patient may include attainment of</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adequate nutritional intake, avoidance of respiratory compromise</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from aspiration, relief of pain, and increased</a:t>
            </a:r>
            <a:r>
              <a:rPr lang="en-US" b="0" i="0" u="none" strike="noStrike" dirty="0">
                <a:solidFill>
                  <a:srgbClr val="000000"/>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knowledge level.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9269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307" y="669701"/>
            <a:ext cx="11379557" cy="6014434"/>
          </a:xfrm>
        </p:spPr>
        <p:txBody>
          <a:bodyPr>
            <a:normAutofit/>
          </a:bodyPr>
          <a:lstStyle/>
          <a:p>
            <a:pPr marL="0" indent="0">
              <a:buNone/>
            </a:pPr>
            <a:r>
              <a:rPr lang="en-US" sz="2400" b="1" i="0" u="none" strike="noStrike" baseline="0" dirty="0">
                <a:solidFill>
                  <a:srgbClr val="00DA73"/>
                </a:solidFill>
                <a:latin typeface="Times New Roman" panose="02020603050405020304" pitchFamily="18" charset="0"/>
                <a:cs typeface="Times New Roman" panose="02020603050405020304" pitchFamily="18" charset="0"/>
              </a:rPr>
              <a:t>Nursing Interventions</a:t>
            </a:r>
          </a:p>
          <a:p>
            <a:r>
              <a:rPr lang="en-US" sz="2400" b="1" i="1" u="none" strike="noStrike" baseline="0" dirty="0">
                <a:solidFill>
                  <a:srgbClr val="000000"/>
                </a:solidFill>
                <a:latin typeface="Times New Roman" panose="02020603050405020304" pitchFamily="18" charset="0"/>
                <a:cs typeface="Times New Roman" panose="02020603050405020304" pitchFamily="18" charset="0"/>
              </a:rPr>
              <a:t>Encouraging Adequate Nutritional Intake</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patient is encouraged to eat slowly and to chew all food</a:t>
            </a:r>
            <a:r>
              <a:rPr lang="en-US" sz="2400" b="0" i="0" u="none" strike="noStrike"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thoroughly so that it can pass easily into the stomach.</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Small, frequent feedings of nonirritating foods are recommended</a:t>
            </a:r>
            <a:r>
              <a:rPr lang="en-US" sz="2400" b="0" i="0" u="none" strike="noStrike"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promote digestion and to prevent tissue irritation.</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Sometimes liquid swallowed with food helps the food</a:t>
            </a:r>
            <a:r>
              <a:rPr lang="en-US" sz="2400" b="0" i="0" u="none" strike="noStrike"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pass through the esophagus, but usually liquids should be</a:t>
            </a:r>
            <a:r>
              <a:rPr lang="en-US" sz="2400" b="0" i="0" u="none" strike="noStrike"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consumed between meals.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Food should be prepared in an</a:t>
            </a:r>
            <a:r>
              <a:rPr lang="en-US" sz="2400" b="0" i="0" u="none" strike="noStrike"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appealing manner to help stimulate the appetite.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Irritants</a:t>
            </a:r>
            <a:r>
              <a:rPr lang="en-US" sz="240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such as tobacco and alcohol should be avoided.</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 A baseline</a:t>
            </a:r>
            <a:r>
              <a:rPr lang="en-US" sz="2400" b="0" i="0" u="none" strike="noStrike"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weight is obtained, and daily weights are recorded.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patient’s</a:t>
            </a:r>
            <a:r>
              <a:rPr lang="en-US" sz="2400" b="0" i="0" u="none" strike="noStrike"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intake of nutrients is assessed</a:t>
            </a:r>
            <a:r>
              <a:rPr lang="en-US" b="0" i="0" u="none" strike="noStrike" baseline="0" dirty="0">
                <a:solidFill>
                  <a:srgbClr val="000000"/>
                </a:solidFill>
              </a:rPr>
              <a:t>.</a:t>
            </a:r>
            <a:endParaRPr lang="en-US" dirty="0"/>
          </a:p>
        </p:txBody>
      </p:sp>
    </p:spTree>
    <p:extLst>
      <p:ext uri="{BB962C8B-B14F-4D97-AF65-F5344CB8AC3E}">
        <p14:creationId xmlns:p14="http://schemas.microsoft.com/office/powerpoint/2010/main" val="27999675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608" y="270456"/>
            <a:ext cx="11539471" cy="6323527"/>
          </a:xfrm>
        </p:spPr>
        <p:txBody>
          <a:bodyPr>
            <a:normAutofit/>
          </a:bodyPr>
          <a:lstStyle/>
          <a:p>
            <a:pPr marL="0" indent="0">
              <a:buNone/>
            </a:pPr>
            <a:r>
              <a:rPr lang="en-US" b="1" i="1" u="none" strike="noStrike" baseline="0" dirty="0">
                <a:solidFill>
                  <a:srgbClr val="00B050"/>
                </a:solidFill>
              </a:rPr>
              <a:t>Decreasing Risk of Aspiration</a:t>
            </a:r>
          </a:p>
          <a:p>
            <a:r>
              <a:rPr lang="en-US" b="0" i="0" u="none" strike="noStrike" baseline="0" dirty="0">
                <a:latin typeface="Times New Roman" panose="02020603050405020304" pitchFamily="18" charset="0"/>
                <a:cs typeface="Times New Roman" panose="02020603050405020304" pitchFamily="18" charset="0"/>
              </a:rPr>
              <a:t>The patient who has difficulty swallowing or difficulty handling</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secretions should be kept in at least a semi-Fowler’s</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position to decrease the risk of aspiration. </a:t>
            </a:r>
          </a:p>
          <a:p>
            <a:r>
              <a:rPr lang="en-US" b="0" i="0" u="none" strike="noStrike" baseline="0" dirty="0">
                <a:latin typeface="Times New Roman" panose="02020603050405020304" pitchFamily="18" charset="0"/>
                <a:cs typeface="Times New Roman" panose="02020603050405020304" pitchFamily="18" charset="0"/>
              </a:rPr>
              <a:t>The patient is instructed</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in the use of oral suction to decrease the risk of aspiration</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further.</a:t>
            </a:r>
          </a:p>
          <a:p>
            <a:pPr marL="0" indent="0">
              <a:buNone/>
            </a:pPr>
            <a:r>
              <a:rPr lang="en-US" b="1" i="1" u="none" strike="noStrike" baseline="0" dirty="0">
                <a:latin typeface="Times New Roman" panose="02020603050405020304" pitchFamily="18" charset="0"/>
                <a:cs typeface="Times New Roman" panose="02020603050405020304" pitchFamily="18" charset="0"/>
              </a:rPr>
              <a:t> Relieving Pain</a:t>
            </a:r>
          </a:p>
          <a:p>
            <a:r>
              <a:rPr lang="en-US" b="0" i="0" u="none" strike="noStrike" baseline="0" dirty="0">
                <a:latin typeface="Times New Roman" panose="02020603050405020304" pitchFamily="18" charset="0"/>
                <a:cs typeface="Times New Roman" panose="02020603050405020304" pitchFamily="18" charset="0"/>
              </a:rPr>
              <a:t>Small, frequent feedings (six to eight per day) are recommended</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because large quantities of food overload the stomach</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and promote gastric reflux.</a:t>
            </a:r>
          </a:p>
          <a:p>
            <a:r>
              <a:rPr lang="en-US" b="0" i="0" u="none" strike="noStrike" baseline="0" dirty="0">
                <a:latin typeface="Times New Roman" panose="02020603050405020304" pitchFamily="18" charset="0"/>
                <a:cs typeface="Times New Roman" panose="02020603050405020304" pitchFamily="18" charset="0"/>
              </a:rPr>
              <a:t> The patient is advised to</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avoid any activities that increase pain and to remain upright</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for 1 to 4 hours after each meal to prevent reflux. The</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head of the bed should be placed on 4- to 8-inch (10- to</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20-cm) blocks. </a:t>
            </a:r>
          </a:p>
          <a:p>
            <a:r>
              <a:rPr lang="en-US" b="0" i="0" u="none" strike="noStrike" baseline="0" dirty="0">
                <a:latin typeface="Times New Roman" panose="02020603050405020304" pitchFamily="18" charset="0"/>
                <a:cs typeface="Times New Roman" panose="02020603050405020304" pitchFamily="18" charset="0"/>
              </a:rPr>
              <a:t>Eating before bedtime is discouraged.</a:t>
            </a:r>
          </a:p>
          <a:p>
            <a:r>
              <a:rPr lang="en-US" b="0" i="0" u="none" strike="noStrike" baseline="0" dirty="0">
                <a:latin typeface="Times New Roman" panose="02020603050405020304" pitchFamily="18" charset="0"/>
                <a:cs typeface="Times New Roman" panose="02020603050405020304" pitchFamily="18" charset="0"/>
              </a:rPr>
              <a:t>The patient is advised that excessive use of over-the counter</a:t>
            </a:r>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antacids can cause rebound acidity. </a:t>
            </a:r>
          </a:p>
          <a:p>
            <a:r>
              <a:rPr lang="en-US" b="0" i="0" u="none" strike="noStrike" baseline="0" dirty="0">
                <a:latin typeface="Times New Roman" panose="02020603050405020304" pitchFamily="18" charset="0"/>
                <a:cs typeface="Times New Roman" panose="02020603050405020304" pitchFamily="18" charset="0"/>
              </a:rPr>
              <a:t>Antacid use</a:t>
            </a:r>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should be directed by the primary care provider, who can</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recommend the daily, safe dose needed to neutralize gastric</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juices and prevent esophageal irritation.</a:t>
            </a:r>
          </a:p>
          <a:p>
            <a:r>
              <a:rPr lang="en-US" b="0" i="0" u="none" strike="noStrike" baseline="0" dirty="0">
                <a:latin typeface="Times New Roman" panose="02020603050405020304" pitchFamily="18" charset="0"/>
                <a:cs typeface="Times New Roman" panose="02020603050405020304" pitchFamily="18" charset="0"/>
              </a:rPr>
              <a:t> H</a:t>
            </a:r>
            <a:r>
              <a:rPr lang="en-US" sz="800" b="0" i="0" u="none" strike="noStrike" baseline="0" dirty="0">
                <a:latin typeface="Times New Roman" panose="02020603050405020304" pitchFamily="18" charset="0"/>
                <a:cs typeface="Times New Roman" panose="02020603050405020304" pitchFamily="18" charset="0"/>
              </a:rPr>
              <a:t>2 </a:t>
            </a:r>
            <a:r>
              <a:rPr lang="en-US" b="0" i="0" u="none" strike="noStrike" baseline="0" dirty="0">
                <a:latin typeface="Times New Roman" panose="02020603050405020304" pitchFamily="18" charset="0"/>
                <a:cs typeface="Times New Roman" panose="02020603050405020304" pitchFamily="18" charset="0"/>
              </a:rPr>
              <a:t>antagonists are</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administered as prescribed to decrease gastric acid irritation.</a:t>
            </a:r>
          </a:p>
          <a:p>
            <a:pPr marL="0" indent="0">
              <a:buNone/>
            </a:pPr>
            <a:r>
              <a:rPr lang="en-US" b="1" i="1" dirty="0">
                <a:latin typeface="Times New Roman" panose="02020603050405020304" pitchFamily="18" charset="0"/>
                <a:cs typeface="Times New Roman" panose="02020603050405020304" pitchFamily="18" charset="0"/>
              </a:rPr>
              <a:t>Promote patient education</a:t>
            </a:r>
          </a:p>
          <a:p>
            <a:pPr marL="0" indent="0">
              <a:buNone/>
            </a:pPr>
            <a:r>
              <a:rPr lang="en-US" b="1" i="1" dirty="0">
                <a:latin typeface="Times New Roman" panose="02020603050405020304" pitchFamily="18" charset="0"/>
                <a:cs typeface="Times New Roman" panose="02020603050405020304" pitchFamily="18" charset="0"/>
              </a:rPr>
              <a:t>Promote home and community based care</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0486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01532" y="-2266681"/>
            <a:ext cx="11088710" cy="6387921"/>
          </a:xfrm>
          <a:prstGeom prst="rect">
            <a:avLst/>
          </a:prstGeom>
        </p:spPr>
      </p:pic>
    </p:spTree>
    <p:extLst>
      <p:ext uri="{BB962C8B-B14F-4D97-AF65-F5344CB8AC3E}">
        <p14:creationId xmlns:p14="http://schemas.microsoft.com/office/powerpoint/2010/main" val="40531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5845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1"/>
            <a:ext cx="10515600" cy="1725768"/>
          </a:xfrm>
        </p:spPr>
        <p:txBody>
          <a:bodyPr>
            <a:normAutofit/>
          </a:bodyPr>
          <a:lstStyle/>
          <a:p>
            <a:r>
              <a:rPr lang="en-US" dirty="0">
                <a:latin typeface="+mn-lt"/>
              </a:rPr>
              <a:t>       </a:t>
            </a:r>
            <a:endParaRPr lang="en-US" b="1" dirty="0">
              <a:latin typeface="+mn-lt"/>
            </a:endParaRPr>
          </a:p>
        </p:txBody>
      </p:sp>
      <p:sp>
        <p:nvSpPr>
          <p:cNvPr id="3" name="Content Placeholder 2"/>
          <p:cNvSpPr>
            <a:spLocks noGrp="1"/>
          </p:cNvSpPr>
          <p:nvPr>
            <p:ph idx="1"/>
          </p:nvPr>
        </p:nvSpPr>
        <p:spPr>
          <a:xfrm>
            <a:off x="928353" y="1403796"/>
            <a:ext cx="10515600" cy="5962919"/>
          </a:xfrm>
        </p:spPr>
        <p:txBody>
          <a:bodyPr/>
          <a:lstStyle/>
          <a:p>
            <a:endParaRPr lang="en-US" sz="3200" dirty="0"/>
          </a:p>
          <a:p>
            <a:endParaRPr lang="en-US" sz="3200" dirty="0"/>
          </a:p>
          <a:p>
            <a:r>
              <a:rPr lang="en-US" sz="3200" dirty="0"/>
              <a:t>Tooth decay is an erosive process that begins with the action of bacteria on fermentable carbohydrates in the mouth, which produces acids that dissolve tooth enamel.</a:t>
            </a:r>
          </a:p>
          <a:p>
            <a:r>
              <a:rPr lang="en-US" sz="3200" dirty="0"/>
              <a:t> Acid is produced by bacteria when they break food or sugar on the tooth surface.</a:t>
            </a:r>
          </a:p>
          <a:p>
            <a:r>
              <a:rPr lang="en-US" sz="3200" dirty="0"/>
              <a:t>Tooth enamel is the hardest substance in the human </a:t>
            </a:r>
          </a:p>
        </p:txBody>
      </p:sp>
    </p:spTree>
    <p:extLst>
      <p:ext uri="{BB962C8B-B14F-4D97-AF65-F5344CB8AC3E}">
        <p14:creationId xmlns:p14="http://schemas.microsoft.com/office/powerpoint/2010/main" val="164823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
            <a:ext cx="10515600" cy="953038"/>
          </a:xfrm>
        </p:spPr>
        <p:txBody>
          <a:bodyPr>
            <a:normAutofit/>
          </a:bodyPr>
          <a:lstStyle/>
          <a:p>
            <a:r>
              <a:rPr lang="en-US" b="1" dirty="0">
                <a:latin typeface="+mn-lt"/>
              </a:rPr>
              <a:t>   Pathophysiology  </a:t>
            </a:r>
          </a:p>
        </p:txBody>
      </p:sp>
      <p:sp>
        <p:nvSpPr>
          <p:cNvPr id="3" name="Content Placeholder 2"/>
          <p:cNvSpPr>
            <a:spLocks noGrp="1"/>
          </p:cNvSpPr>
          <p:nvPr>
            <p:ph idx="1"/>
          </p:nvPr>
        </p:nvSpPr>
        <p:spPr>
          <a:xfrm>
            <a:off x="838200" y="1043190"/>
            <a:ext cx="10830059" cy="5705340"/>
          </a:xfrm>
        </p:spPr>
        <p:txBody>
          <a:bodyPr>
            <a:normAutofit fontScale="92500" lnSpcReduction="10000"/>
          </a:bodyPr>
          <a:lstStyle/>
          <a:p>
            <a:pPr lvl="0"/>
            <a:r>
              <a:rPr lang="en-US" sz="3200" dirty="0">
                <a:solidFill>
                  <a:prstClr val="black"/>
                </a:solidFill>
              </a:rPr>
              <a:t>Acid is produced by bacteria when they break food or sugar on the tooth surface.</a:t>
            </a:r>
          </a:p>
          <a:p>
            <a:pPr lvl="0"/>
            <a:r>
              <a:rPr lang="en-US" sz="3200" dirty="0">
                <a:solidFill>
                  <a:prstClr val="black"/>
                </a:solidFill>
              </a:rPr>
              <a:t> </a:t>
            </a:r>
            <a:r>
              <a:rPr lang="en-US" sz="3200" dirty="0"/>
              <a:t>Prolonged exposure to lactic acid from bacteria causes demineralization of the crystals in the enamel</a:t>
            </a:r>
          </a:p>
          <a:p>
            <a:pPr lvl="0"/>
            <a:r>
              <a:rPr lang="en-US" sz="3200" dirty="0"/>
              <a:t> Bacteria penetrates the dentin,  decay progresses more rapidly and in time reaches the pulp cavity  of the tooth.</a:t>
            </a:r>
          </a:p>
          <a:p>
            <a:pPr lvl="0"/>
            <a:r>
              <a:rPr lang="en-US" sz="3200" dirty="0">
                <a:solidFill>
                  <a:prstClr val="black"/>
                </a:solidFill>
              </a:rPr>
              <a:t>Acid is produced by bacteria when they break food or sugar on the tooth s</a:t>
            </a:r>
          </a:p>
          <a:p>
            <a:pPr marL="0" lvl="0" indent="0">
              <a:buNone/>
            </a:pPr>
            <a:r>
              <a:rPr lang="en-US" sz="3200" b="1" dirty="0">
                <a:solidFill>
                  <a:prstClr val="black"/>
                </a:solidFill>
              </a:rPr>
              <a:t>Diagnosis:</a:t>
            </a:r>
          </a:p>
          <a:p>
            <a:pPr lvl="0"/>
            <a:r>
              <a:rPr lang="en-US" sz="3200" dirty="0">
                <a:solidFill>
                  <a:prstClr val="black"/>
                </a:solidFill>
              </a:rPr>
              <a:t>Clinical examination</a:t>
            </a:r>
          </a:p>
          <a:p>
            <a:pPr lvl="0"/>
            <a:r>
              <a:rPr lang="en-US" sz="3200" dirty="0">
                <a:solidFill>
                  <a:prstClr val="black"/>
                </a:solidFill>
              </a:rPr>
              <a:t>Radiographs </a:t>
            </a:r>
          </a:p>
        </p:txBody>
      </p:sp>
    </p:spTree>
    <p:extLst>
      <p:ext uri="{BB962C8B-B14F-4D97-AF65-F5344CB8AC3E}">
        <p14:creationId xmlns:p14="http://schemas.microsoft.com/office/powerpoint/2010/main" val="325114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89396"/>
          </a:xfrm>
        </p:spPr>
        <p:txBody>
          <a:bodyPr>
            <a:normAutofit fontScale="90000"/>
          </a:bodyPr>
          <a:lstStyle/>
          <a:p>
            <a:r>
              <a:rPr lang="en-US" b="1" dirty="0">
                <a:latin typeface="+mn-lt"/>
              </a:rPr>
              <a:t>Contributing factors to dental erosion</a:t>
            </a:r>
          </a:p>
        </p:txBody>
      </p:sp>
      <p:sp>
        <p:nvSpPr>
          <p:cNvPr id="3" name="Content Placeholder 2"/>
          <p:cNvSpPr>
            <a:spLocks noGrp="1"/>
          </p:cNvSpPr>
          <p:nvPr>
            <p:ph sz="half" idx="1"/>
          </p:nvPr>
        </p:nvSpPr>
        <p:spPr>
          <a:xfrm>
            <a:off x="838200" y="489397"/>
            <a:ext cx="5181600" cy="6027312"/>
          </a:xfrm>
        </p:spPr>
        <p:txBody>
          <a:bodyPr>
            <a:normAutofit/>
          </a:bodyPr>
          <a:lstStyle/>
          <a:p>
            <a:pPr marL="514350" indent="-514350">
              <a:buAutoNum type="arabicPeriod"/>
            </a:pPr>
            <a:r>
              <a:rPr lang="en-US" sz="2800" b="1" dirty="0">
                <a:latin typeface="Times New Roman" panose="02020603050405020304" pitchFamily="18" charset="0"/>
                <a:cs typeface="Times New Roman" panose="02020603050405020304" pitchFamily="18" charset="0"/>
              </a:rPr>
              <a:t>Nutrition: </a:t>
            </a:r>
            <a:r>
              <a:rPr lang="en-US" sz="2800" dirty="0">
                <a:latin typeface="Times New Roman" panose="02020603050405020304" pitchFamily="18" charset="0"/>
                <a:cs typeface="Times New Roman" panose="02020603050405020304" pitchFamily="18" charset="0"/>
              </a:rPr>
              <a:t>taking  food rich in refined sugar e.g. soft drinks</a:t>
            </a:r>
          </a:p>
          <a:p>
            <a:pPr marL="514350" indent="-514350">
              <a:buAutoNum type="arabicPeriod"/>
            </a:pPr>
            <a:r>
              <a:rPr lang="en-US" sz="2800" dirty="0">
                <a:latin typeface="Times New Roman" panose="02020603050405020304" pitchFamily="18" charset="0"/>
                <a:cs typeface="Times New Roman" panose="02020603050405020304" pitchFamily="18" charset="0"/>
              </a:rPr>
              <a:t>Genetic predisposition</a:t>
            </a:r>
          </a:p>
          <a:p>
            <a:pPr marL="514350" indent="-514350">
              <a:buAutoNum type="arabicPeriod"/>
            </a:pPr>
            <a:r>
              <a:rPr lang="en-US" sz="2800" dirty="0">
                <a:latin typeface="Times New Roman" panose="02020603050405020304" pitchFamily="18" charset="0"/>
                <a:cs typeface="Times New Roman" panose="02020603050405020304" pitchFamily="18" charset="0"/>
              </a:rPr>
              <a:t>Presence of dental plague: dental plague is a </a:t>
            </a:r>
            <a:r>
              <a:rPr lang="en-US" sz="2800" dirty="0" err="1">
                <a:latin typeface="Times New Roman" panose="02020603050405020304" pitchFamily="18" charset="0"/>
                <a:cs typeface="Times New Roman" panose="02020603050405020304" pitchFamily="18" charset="0"/>
              </a:rPr>
              <a:t>gelantic</a:t>
            </a:r>
            <a:r>
              <a:rPr lang="en-US" sz="2800" dirty="0">
                <a:latin typeface="Times New Roman" panose="02020603050405020304" pitchFamily="18" charset="0"/>
                <a:cs typeface="Times New Roman" panose="02020603050405020304" pitchFamily="18" charset="0"/>
              </a:rPr>
              <a:t>-like substance that adheres to the teeth, the initial action that causes damage to the tooth occurs under dental plaque.</a:t>
            </a:r>
          </a:p>
          <a:p>
            <a:pPr marL="514350" indent="-514350">
              <a:buAutoNum type="arabicPeriod"/>
            </a:pPr>
            <a:r>
              <a:rPr lang="en-US" sz="2800" dirty="0">
                <a:latin typeface="Times New Roman" panose="02020603050405020304" pitchFamily="18" charset="0"/>
                <a:cs typeface="Times New Roman" panose="02020603050405020304" pitchFamily="18" charset="0"/>
              </a:rPr>
              <a:t>Diseases that results to decreases in saliva such as diabetes.</a:t>
            </a:r>
          </a:p>
          <a:p>
            <a:pPr marL="514350" indent="-514350">
              <a:buAutoNum type="arabicPeriod"/>
            </a:pPr>
            <a:endParaRPr lang="en-US"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172200" y="489396"/>
            <a:ext cx="5181600" cy="6027313"/>
          </a:xfrm>
        </p:spPr>
        <p:txBody>
          <a:bodyPr>
            <a:normAutofit/>
          </a:bodyPr>
          <a:lstStyle/>
          <a:p>
            <a:pPr marL="514350" indent="-514350">
              <a:buAutoNum type="arabicPeriod" startAt="5"/>
            </a:pPr>
            <a:r>
              <a:rPr lang="en-US" sz="2800" dirty="0">
                <a:latin typeface="Times New Roman" panose="02020603050405020304" pitchFamily="18" charset="0"/>
                <a:cs typeface="Times New Roman" panose="02020603050405020304" pitchFamily="18" charset="0"/>
              </a:rPr>
              <a:t>Medication that decrease saliva production e.g. antihistamines and antidepressants</a:t>
            </a:r>
          </a:p>
          <a:p>
            <a:pPr marL="514350" indent="-514350">
              <a:buAutoNum type="arabicPeriod" startAt="5"/>
            </a:pPr>
            <a:r>
              <a:rPr lang="en-US" sz="2800" dirty="0">
                <a:latin typeface="Times New Roman" panose="02020603050405020304" pitchFamily="18" charset="0"/>
                <a:cs typeface="Times New Roman" panose="02020603050405020304" pitchFamily="18" charset="0"/>
              </a:rPr>
              <a:t>Poverty</a:t>
            </a:r>
          </a:p>
          <a:p>
            <a:pPr marL="514350" indent="-514350">
              <a:buAutoNum type="arabicPeriod" startAt="5"/>
            </a:pPr>
            <a:r>
              <a:rPr lang="en-US" sz="2800" dirty="0">
                <a:latin typeface="Times New Roman" panose="02020603050405020304" pitchFamily="18" charset="0"/>
                <a:cs typeface="Times New Roman" panose="02020603050405020304" pitchFamily="18" charset="0"/>
              </a:rPr>
              <a:t>Poor cleaning of the mouth and receding gum.</a:t>
            </a:r>
          </a:p>
          <a:p>
            <a:pPr marL="514350" indent="-514350">
              <a:buAutoNum type="arabicPeriod" startAt="5"/>
            </a:pPr>
            <a:r>
              <a:rPr lang="en-US" sz="2800" dirty="0">
                <a:latin typeface="Times New Roman" panose="02020603050405020304" pitchFamily="18" charset="0"/>
                <a:cs typeface="Times New Roman" panose="02020603050405020304" pitchFamily="18" charset="0"/>
              </a:rPr>
              <a:t>Age related oral dryness.</a:t>
            </a:r>
          </a:p>
        </p:txBody>
      </p:sp>
    </p:spTree>
    <p:extLst>
      <p:ext uri="{BB962C8B-B14F-4D97-AF65-F5344CB8AC3E}">
        <p14:creationId xmlns:p14="http://schemas.microsoft.com/office/powerpoint/2010/main" val="1002545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9"/>
            <a:ext cx="10515600" cy="729579"/>
          </a:xfrm>
        </p:spPr>
        <p:txBody>
          <a:bodyPr/>
          <a:lstStyle/>
          <a:p>
            <a:r>
              <a:rPr lang="en-US" b="1" dirty="0">
                <a:latin typeface="+mn-lt"/>
              </a:rPr>
              <a:t> Treatment</a:t>
            </a:r>
          </a:p>
        </p:txBody>
      </p:sp>
      <p:sp>
        <p:nvSpPr>
          <p:cNvPr id="3" name="Content Placeholder 2"/>
          <p:cNvSpPr>
            <a:spLocks noGrp="1"/>
          </p:cNvSpPr>
          <p:nvPr>
            <p:ph idx="1"/>
          </p:nvPr>
        </p:nvSpPr>
        <p:spPr>
          <a:xfrm>
            <a:off x="437881" y="824248"/>
            <a:ext cx="11372045" cy="5743977"/>
          </a:xfrm>
        </p:spPr>
        <p:txBody>
          <a:bodyPr/>
          <a:lstStyle/>
          <a:p>
            <a:pPr marL="514350" indent="-514350">
              <a:buAutoNum type="arabicPeriod"/>
            </a:pPr>
            <a:r>
              <a:rPr lang="en-US" sz="3200" dirty="0"/>
              <a:t>Enamel demineralization: brushing with fluoride and flossing application by the dentist is enough to stop the progression of tooth decay</a:t>
            </a:r>
          </a:p>
          <a:p>
            <a:pPr marL="514350" indent="-514350">
              <a:buAutoNum type="arabicPeriod"/>
            </a:pPr>
            <a:r>
              <a:rPr lang="en-US" sz="3200" dirty="0"/>
              <a:t>Dental restoration( dental filling /crown ): done when tooth decay has reached the soft dentine the tooth can not repair its self.</a:t>
            </a:r>
          </a:p>
          <a:p>
            <a:pPr marL="514350" indent="-514350">
              <a:buAutoNum type="arabicPeriod"/>
            </a:pPr>
            <a:r>
              <a:rPr lang="en-US" sz="3200" dirty="0"/>
              <a:t>Root canal treatment</a:t>
            </a:r>
          </a:p>
          <a:p>
            <a:pPr marL="514350" indent="-514350">
              <a:buAutoNum type="arabicPeriod"/>
            </a:pPr>
            <a:r>
              <a:rPr lang="en-US" sz="3200" dirty="0"/>
              <a:t>Tooth extraction</a:t>
            </a:r>
          </a:p>
          <a:p>
            <a:pPr marL="514350" indent="-514350">
              <a:buAutoNum type="arabicPeriod"/>
            </a:pPr>
            <a:r>
              <a:rPr lang="en-US" sz="3200" dirty="0"/>
              <a:t>Tooth replacement</a:t>
            </a:r>
          </a:p>
          <a:p>
            <a:endParaRPr lang="en-US" dirty="0"/>
          </a:p>
        </p:txBody>
      </p:sp>
    </p:spTree>
    <p:extLst>
      <p:ext uri="{BB962C8B-B14F-4D97-AF65-F5344CB8AC3E}">
        <p14:creationId xmlns:p14="http://schemas.microsoft.com/office/powerpoint/2010/main" val="344327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965916"/>
          </a:xfrm>
        </p:spPr>
        <p:txBody>
          <a:bodyPr/>
          <a:lstStyle/>
          <a:p>
            <a:r>
              <a:rPr lang="en-US" b="1" dirty="0">
                <a:latin typeface="+mn-lt"/>
              </a:rPr>
              <a:t>  Complications</a:t>
            </a:r>
          </a:p>
        </p:txBody>
      </p:sp>
      <p:sp>
        <p:nvSpPr>
          <p:cNvPr id="3" name="Content Placeholder 2"/>
          <p:cNvSpPr>
            <a:spLocks noGrp="1"/>
          </p:cNvSpPr>
          <p:nvPr>
            <p:ph idx="1"/>
          </p:nvPr>
        </p:nvSpPr>
        <p:spPr>
          <a:xfrm>
            <a:off x="838200" y="1004552"/>
            <a:ext cx="10515600" cy="5172411"/>
          </a:xfrm>
        </p:spPr>
        <p:txBody>
          <a:bodyPr/>
          <a:lstStyle/>
          <a:p>
            <a:pPr marL="514350" indent="-514350">
              <a:buFont typeface="+mj-lt"/>
              <a:buAutoNum type="arabicPeriod"/>
            </a:pPr>
            <a:r>
              <a:rPr lang="en-US" sz="3200" dirty="0"/>
              <a:t>On going tooth pain. </a:t>
            </a:r>
          </a:p>
          <a:p>
            <a:pPr marL="514350" indent="-514350">
              <a:buFont typeface="+mj-lt"/>
              <a:buAutoNum type="arabicPeriod"/>
            </a:pPr>
            <a:r>
              <a:rPr lang="en-US" sz="3200" dirty="0"/>
              <a:t>Tooth abscess.</a:t>
            </a:r>
          </a:p>
          <a:p>
            <a:pPr marL="514350" indent="-514350">
              <a:buFont typeface="+mj-lt"/>
              <a:buAutoNum type="arabicPeriod"/>
            </a:pPr>
            <a:r>
              <a:rPr lang="en-US" sz="3200" dirty="0"/>
              <a:t>Sepsis.</a:t>
            </a:r>
          </a:p>
          <a:p>
            <a:pPr marL="514350" indent="-514350">
              <a:buFont typeface="+mj-lt"/>
              <a:buAutoNum type="arabicPeriod"/>
            </a:pPr>
            <a:r>
              <a:rPr lang="en-US" sz="3200" dirty="0"/>
              <a:t> pus around the affected tooth.</a:t>
            </a:r>
          </a:p>
          <a:p>
            <a:pPr marL="514350" indent="-514350">
              <a:buFont typeface="+mj-lt"/>
              <a:buAutoNum type="arabicPeriod"/>
            </a:pPr>
            <a:r>
              <a:rPr lang="en-US" sz="3200" dirty="0"/>
              <a:t>Risk of breaking or chipping of the tooth.</a:t>
            </a:r>
          </a:p>
          <a:p>
            <a:pPr marL="514350" indent="-514350">
              <a:buFont typeface="+mj-lt"/>
              <a:buAutoNum type="arabicPeriod"/>
            </a:pPr>
            <a:r>
              <a:rPr lang="en-US" sz="3200" dirty="0"/>
              <a:t>Difficult in chewing food.</a:t>
            </a:r>
          </a:p>
          <a:p>
            <a:endParaRPr lang="en-US" dirty="0"/>
          </a:p>
        </p:txBody>
      </p:sp>
    </p:spTree>
    <p:extLst>
      <p:ext uri="{BB962C8B-B14F-4D97-AF65-F5344CB8AC3E}">
        <p14:creationId xmlns:p14="http://schemas.microsoft.com/office/powerpoint/2010/main" val="1774740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US" b="1" dirty="0">
                <a:latin typeface="+mn-lt"/>
              </a:rPr>
              <a:t> Prevention of dental caries</a:t>
            </a:r>
          </a:p>
        </p:txBody>
      </p:sp>
      <p:sp>
        <p:nvSpPr>
          <p:cNvPr id="3" name="Content Placeholder 2"/>
          <p:cNvSpPr>
            <a:spLocks noGrp="1"/>
          </p:cNvSpPr>
          <p:nvPr>
            <p:ph idx="1"/>
          </p:nvPr>
        </p:nvSpPr>
        <p:spPr>
          <a:xfrm>
            <a:off x="838200" y="1197735"/>
            <a:ext cx="10515600" cy="5280338"/>
          </a:xfrm>
        </p:spPr>
        <p:txBody>
          <a:bodyPr>
            <a:normAutofit fontScale="92500" lnSpcReduction="20000"/>
          </a:bodyPr>
          <a:lstStyle/>
          <a:p>
            <a:pPr lvl="2"/>
            <a:r>
              <a:rPr lang="en-US" sz="2800" b="1" dirty="0">
                <a:solidFill>
                  <a:srgbClr val="00B050"/>
                </a:solidFill>
              </a:rPr>
              <a:t>Regular cleaning of teeth</a:t>
            </a:r>
            <a:r>
              <a:rPr lang="en-US" sz="2800" dirty="0"/>
              <a:t>: brushing teeth after every meal and at least twice daily</a:t>
            </a:r>
          </a:p>
          <a:p>
            <a:pPr lvl="2"/>
            <a:r>
              <a:rPr lang="en-US" sz="2800" b="1" dirty="0">
                <a:solidFill>
                  <a:srgbClr val="00B050"/>
                </a:solidFill>
              </a:rPr>
              <a:t>Flossing</a:t>
            </a:r>
            <a:r>
              <a:rPr lang="en-US" sz="2800" dirty="0"/>
              <a:t> between teeth at least once daily</a:t>
            </a:r>
          </a:p>
          <a:p>
            <a:pPr lvl="2"/>
            <a:r>
              <a:rPr lang="en-US" sz="2800" b="1" dirty="0">
                <a:solidFill>
                  <a:srgbClr val="00B050"/>
                </a:solidFill>
              </a:rPr>
              <a:t>A diet low in starches,  sugar </a:t>
            </a:r>
            <a:r>
              <a:rPr lang="en-US" sz="2800" dirty="0"/>
              <a:t>and </a:t>
            </a:r>
            <a:r>
              <a:rPr lang="en-US" sz="2800" b="1" dirty="0"/>
              <a:t>high in </a:t>
            </a:r>
            <a:r>
              <a:rPr lang="en-US" sz="2800" dirty="0"/>
              <a:t>fruits vegetable and nuts and plain yogurts, calcium rich food, xylitol sugarless chewing gum, unsweetened black and green tea</a:t>
            </a:r>
          </a:p>
          <a:p>
            <a:pPr lvl="2"/>
            <a:r>
              <a:rPr lang="en-US" sz="2800" dirty="0"/>
              <a:t>Small amount of </a:t>
            </a:r>
            <a:r>
              <a:rPr lang="en-US" sz="2800" b="1" dirty="0">
                <a:solidFill>
                  <a:srgbClr val="00B050"/>
                </a:solidFill>
              </a:rPr>
              <a:t>fluoride</a:t>
            </a:r>
            <a:r>
              <a:rPr lang="en-US" sz="2800" dirty="0"/>
              <a:t> in form of  fluorinated water, tooth paste  and salt</a:t>
            </a:r>
          </a:p>
          <a:p>
            <a:pPr lvl="2"/>
            <a:r>
              <a:rPr lang="en-US" sz="2800" dirty="0"/>
              <a:t>Refraining from </a:t>
            </a:r>
            <a:r>
              <a:rPr lang="en-US" sz="2800" b="1" dirty="0">
                <a:solidFill>
                  <a:srgbClr val="00B050"/>
                </a:solidFill>
              </a:rPr>
              <a:t>smoking</a:t>
            </a:r>
            <a:r>
              <a:rPr lang="en-US" sz="2800" b="1" dirty="0"/>
              <a:t>: </a:t>
            </a:r>
            <a:r>
              <a:rPr lang="en-US" sz="2800" dirty="0"/>
              <a:t>smoking decreases would healing, suppresses antibody production, it reduces </a:t>
            </a:r>
            <a:r>
              <a:rPr lang="en-US" sz="2800" dirty="0" err="1"/>
              <a:t>neutrophilic</a:t>
            </a:r>
            <a:r>
              <a:rPr lang="en-US" sz="2800" dirty="0"/>
              <a:t> phagocytosis</a:t>
            </a:r>
            <a:endParaRPr lang="en-US" sz="2800" b="1" dirty="0"/>
          </a:p>
          <a:p>
            <a:pPr lvl="2"/>
            <a:r>
              <a:rPr lang="en-US" sz="2800" b="1" dirty="0">
                <a:solidFill>
                  <a:srgbClr val="00B050"/>
                </a:solidFill>
              </a:rPr>
              <a:t>Controlling diabetes</a:t>
            </a:r>
          </a:p>
          <a:p>
            <a:pPr lvl="2"/>
            <a:r>
              <a:rPr lang="en-US" sz="2800" dirty="0"/>
              <a:t> Dental </a:t>
            </a:r>
            <a:r>
              <a:rPr lang="en-US" sz="2800" b="1" dirty="0">
                <a:solidFill>
                  <a:srgbClr val="00B050"/>
                </a:solidFill>
              </a:rPr>
              <a:t>Screening</a:t>
            </a:r>
            <a:r>
              <a:rPr lang="en-US" sz="2800" dirty="0">
                <a:solidFill>
                  <a:srgbClr val="00B050"/>
                </a:solidFill>
              </a:rPr>
              <a:t> </a:t>
            </a:r>
            <a:r>
              <a:rPr lang="en-US" sz="2800" dirty="0"/>
              <a:t>regularly  can result to early detection. </a:t>
            </a:r>
          </a:p>
          <a:p>
            <a:endParaRPr lang="en-US" dirty="0"/>
          </a:p>
        </p:txBody>
      </p:sp>
    </p:spTree>
    <p:extLst>
      <p:ext uri="{BB962C8B-B14F-4D97-AF65-F5344CB8AC3E}">
        <p14:creationId xmlns:p14="http://schemas.microsoft.com/office/powerpoint/2010/main" val="38135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231820"/>
            <a:ext cx="10515600" cy="553791"/>
          </a:xfrm>
        </p:spPr>
        <p:txBody>
          <a:bodyPr>
            <a:normAutofit fontScale="90000"/>
          </a:bodyPr>
          <a:lstStyle/>
          <a:p>
            <a:r>
              <a:rPr lang="en-US" b="1" dirty="0">
                <a:latin typeface="+mn-lt"/>
              </a:rPr>
              <a:t>2. ORAL THRUSH /ORAL CANDIDIASIS</a:t>
            </a:r>
          </a:p>
        </p:txBody>
      </p:sp>
      <p:sp>
        <p:nvSpPr>
          <p:cNvPr id="3" name="Content Placeholder 2"/>
          <p:cNvSpPr>
            <a:spLocks noGrp="1"/>
          </p:cNvSpPr>
          <p:nvPr>
            <p:ph idx="1"/>
          </p:nvPr>
        </p:nvSpPr>
        <p:spPr>
          <a:xfrm>
            <a:off x="838200" y="953036"/>
            <a:ext cx="10515600" cy="5537915"/>
          </a:xfrm>
        </p:spPr>
        <p:txBody>
          <a:bodyPr>
            <a:normAutofit fontScale="85000" lnSpcReduction="20000"/>
          </a:bodyPr>
          <a:lstStyle/>
          <a:p>
            <a:r>
              <a:rPr lang="en-US" sz="3200" dirty="0"/>
              <a:t>Oral thrush is </a:t>
            </a:r>
            <a:r>
              <a:rPr lang="en-US" sz="3200" b="1" dirty="0"/>
              <a:t>a cheesy white plaque </a:t>
            </a:r>
            <a:r>
              <a:rPr lang="en-US" sz="3200" dirty="0"/>
              <a:t>that looks like milk, when rubbed off, it leaves an erythematous and often bleeding base.</a:t>
            </a:r>
          </a:p>
          <a:p>
            <a:pPr marL="0" indent="0">
              <a:buNone/>
            </a:pPr>
            <a:r>
              <a:rPr lang="en-US" sz="3200" b="1" dirty="0"/>
              <a:t>Causes: </a:t>
            </a:r>
          </a:p>
          <a:p>
            <a:pPr lvl="2"/>
            <a:r>
              <a:rPr lang="en-US" sz="3500" dirty="0"/>
              <a:t>candida ALBICANS fungus, </a:t>
            </a:r>
          </a:p>
          <a:p>
            <a:pPr lvl="2"/>
            <a:r>
              <a:rPr lang="en-US" sz="3500" dirty="0"/>
              <a:t>others are c. TROPICANS and C. GIBRATA</a:t>
            </a:r>
          </a:p>
          <a:p>
            <a:pPr marL="0" indent="0">
              <a:buNone/>
            </a:pPr>
            <a:r>
              <a:rPr lang="en-US" sz="4400" b="1" dirty="0"/>
              <a:t>Predisposing Factors:</a:t>
            </a:r>
          </a:p>
          <a:p>
            <a:pPr marL="0" indent="0">
              <a:buNone/>
            </a:pPr>
            <a:r>
              <a:rPr lang="en-US" sz="3200" b="1" dirty="0"/>
              <a:t>a) Local factors:</a:t>
            </a:r>
          </a:p>
          <a:p>
            <a:pPr marL="1428750" lvl="2" indent="-514350">
              <a:buAutoNum type="arabicPeriod"/>
            </a:pPr>
            <a:r>
              <a:rPr lang="en-US" sz="3200" dirty="0"/>
              <a:t>Dentures: The mucosal is sheltered from oxygen and saliva.</a:t>
            </a:r>
          </a:p>
          <a:p>
            <a:pPr marL="1428750" lvl="2" indent="-514350">
              <a:buAutoNum type="arabicPeriod"/>
            </a:pPr>
            <a:r>
              <a:rPr lang="en-US" sz="3200" dirty="0"/>
              <a:t>Corticosteroid inhalers.</a:t>
            </a:r>
          </a:p>
          <a:p>
            <a:pPr marL="1428750" lvl="2" indent="-514350">
              <a:buAutoNum type="arabicPeriod"/>
            </a:pPr>
            <a:r>
              <a:rPr lang="en-US" sz="3200" dirty="0"/>
              <a:t>Reduced salivary flow.</a:t>
            </a:r>
          </a:p>
          <a:p>
            <a:pPr marL="1428750" lvl="2" indent="-514350">
              <a:buAutoNum type="arabicPeriod"/>
            </a:pPr>
            <a:r>
              <a:rPr lang="en-US" sz="3200" dirty="0"/>
              <a:t>High sugar diet.</a:t>
            </a:r>
          </a:p>
          <a:p>
            <a:pPr marL="0" indent="0">
              <a:buNone/>
            </a:pPr>
            <a:endParaRPr lang="en-US" dirty="0"/>
          </a:p>
        </p:txBody>
      </p:sp>
    </p:spTree>
    <p:extLst>
      <p:ext uri="{BB962C8B-B14F-4D97-AF65-F5344CB8AC3E}">
        <p14:creationId xmlns:p14="http://schemas.microsoft.com/office/powerpoint/2010/main" val="243968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811369"/>
          </a:xfrm>
        </p:spPr>
        <p:txBody>
          <a:bodyPr>
            <a:normAutofit/>
          </a:bodyPr>
          <a:lstStyle/>
          <a:p>
            <a:r>
              <a:rPr lang="en-US" b="1" dirty="0">
                <a:latin typeface="+mn-lt"/>
              </a:rPr>
              <a:t>b) Systemic factors</a:t>
            </a:r>
          </a:p>
        </p:txBody>
      </p:sp>
      <p:sp>
        <p:nvSpPr>
          <p:cNvPr id="3" name="Content Placeholder 2"/>
          <p:cNvSpPr>
            <a:spLocks noGrp="1"/>
          </p:cNvSpPr>
          <p:nvPr>
            <p:ph idx="1"/>
          </p:nvPr>
        </p:nvSpPr>
        <p:spPr>
          <a:xfrm>
            <a:off x="838200" y="1068946"/>
            <a:ext cx="10515600" cy="5460643"/>
          </a:xfrm>
        </p:spPr>
        <p:txBody>
          <a:bodyPr>
            <a:normAutofit fontScale="92500" lnSpcReduction="20000"/>
          </a:bodyPr>
          <a:lstStyle/>
          <a:p>
            <a:pPr lvl="2"/>
            <a:r>
              <a:rPr lang="en-US" sz="3200" dirty="0"/>
              <a:t>Extreme ages</a:t>
            </a:r>
            <a:r>
              <a:rPr lang="en-US" sz="3200" dirty="0">
                <a:solidFill>
                  <a:prstClr val="black"/>
                </a:solidFill>
              </a:rPr>
              <a:t> (the very young and the old).</a:t>
            </a:r>
            <a:endParaRPr lang="en-US" sz="3200" dirty="0"/>
          </a:p>
          <a:p>
            <a:pPr lvl="2"/>
            <a:r>
              <a:rPr lang="en-US" sz="3200" dirty="0"/>
              <a:t>Endocrine disorders (e.g. diabetes).</a:t>
            </a:r>
          </a:p>
          <a:p>
            <a:pPr lvl="2"/>
            <a:r>
              <a:rPr lang="en-US" sz="3200" dirty="0"/>
              <a:t>Immunosuppression.</a:t>
            </a:r>
          </a:p>
          <a:p>
            <a:pPr lvl="2"/>
            <a:r>
              <a:rPr lang="en-US" sz="3200" dirty="0"/>
              <a:t>Broad spectrum antibiotics.</a:t>
            </a:r>
          </a:p>
          <a:p>
            <a:pPr lvl="2"/>
            <a:r>
              <a:rPr lang="en-US" sz="3200" dirty="0"/>
              <a:t>Nutritional deficiency</a:t>
            </a:r>
          </a:p>
          <a:p>
            <a:pPr lvl="2"/>
            <a:r>
              <a:rPr lang="en-US" sz="3200" dirty="0"/>
              <a:t>Smoking</a:t>
            </a:r>
          </a:p>
          <a:p>
            <a:pPr marL="0" indent="0">
              <a:buNone/>
            </a:pPr>
            <a:r>
              <a:rPr lang="en-US" sz="4400" b="1" dirty="0"/>
              <a:t> Diagnosis:</a:t>
            </a:r>
          </a:p>
          <a:p>
            <a:pPr lvl="2"/>
            <a:r>
              <a:rPr lang="en-US" sz="3200" dirty="0"/>
              <a:t>Clinical examination</a:t>
            </a:r>
          </a:p>
          <a:p>
            <a:pPr lvl="2"/>
            <a:r>
              <a:rPr lang="en-US" sz="3200" dirty="0"/>
              <a:t>Oral swabs for culture and sensitivity</a:t>
            </a:r>
          </a:p>
          <a:p>
            <a:pPr lvl="2"/>
            <a:r>
              <a:rPr lang="en-US" sz="3200" dirty="0"/>
              <a:t>Oral rinse and oral smear</a:t>
            </a:r>
          </a:p>
          <a:p>
            <a:pPr marL="0" indent="0">
              <a:buNone/>
            </a:pPr>
            <a:endParaRPr lang="en-US" sz="3200" dirty="0"/>
          </a:p>
        </p:txBody>
      </p:sp>
    </p:spTree>
    <p:extLst>
      <p:ext uri="{BB962C8B-B14F-4D97-AF65-F5344CB8AC3E}">
        <p14:creationId xmlns:p14="http://schemas.microsoft.com/office/powerpoint/2010/main" val="2626219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798490"/>
          </a:xfrm>
        </p:spPr>
        <p:txBody>
          <a:bodyPr/>
          <a:lstStyle/>
          <a:p>
            <a:r>
              <a:rPr lang="en-US" b="1" dirty="0">
                <a:latin typeface="+mn-lt"/>
              </a:rPr>
              <a:t> Signs and symptoms</a:t>
            </a:r>
          </a:p>
        </p:txBody>
      </p:sp>
      <p:sp>
        <p:nvSpPr>
          <p:cNvPr id="3" name="Content Placeholder 2"/>
          <p:cNvSpPr>
            <a:spLocks noGrp="1"/>
          </p:cNvSpPr>
          <p:nvPr>
            <p:ph idx="1"/>
          </p:nvPr>
        </p:nvSpPr>
        <p:spPr>
          <a:xfrm>
            <a:off x="838200" y="953036"/>
            <a:ext cx="10515600" cy="5589431"/>
          </a:xfrm>
        </p:spPr>
        <p:txBody>
          <a:bodyPr>
            <a:normAutofit fontScale="92500" lnSpcReduction="10000"/>
          </a:bodyPr>
          <a:lstStyle/>
          <a:p>
            <a:r>
              <a:rPr lang="en-US" sz="3200" dirty="0"/>
              <a:t>Creamy white lesions on your tongue, inner cheeks, and sometimes on the roof of the mouth, gums and tonsils.</a:t>
            </a:r>
          </a:p>
          <a:p>
            <a:r>
              <a:rPr lang="en-US" sz="3200" dirty="0"/>
              <a:t>Slightly raised lesions with a cottage cheese like appearance.</a:t>
            </a:r>
          </a:p>
          <a:p>
            <a:r>
              <a:rPr lang="en-US" sz="3200" dirty="0"/>
              <a:t>Redness, burning or soreness that may be severe enough to cause difficulty eating or swallowing.</a:t>
            </a:r>
          </a:p>
          <a:p>
            <a:r>
              <a:rPr lang="en-US" sz="3200" dirty="0"/>
              <a:t> slight bleeding if lesions are rubbed or scraped.</a:t>
            </a:r>
          </a:p>
          <a:p>
            <a:r>
              <a:rPr lang="en-US" sz="3200" dirty="0"/>
              <a:t>Cracking and redness at the corners of your mouth.</a:t>
            </a:r>
          </a:p>
          <a:p>
            <a:r>
              <a:rPr lang="en-US" sz="3200" dirty="0"/>
              <a:t>A cottony feeling in your mouth .</a:t>
            </a:r>
          </a:p>
          <a:p>
            <a:r>
              <a:rPr lang="en-US" sz="3200" dirty="0"/>
              <a:t>Loss of taste redness, irritation and pain under the denture,</a:t>
            </a:r>
          </a:p>
        </p:txBody>
      </p:sp>
    </p:spTree>
    <p:extLst>
      <p:ext uri="{BB962C8B-B14F-4D97-AF65-F5344CB8AC3E}">
        <p14:creationId xmlns:p14="http://schemas.microsoft.com/office/powerpoint/2010/main" val="363225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759853"/>
          </a:xfrm>
        </p:spPr>
        <p:txBody>
          <a:bodyPr/>
          <a:lstStyle/>
          <a:p>
            <a:r>
              <a:rPr lang="en-US" b="1" dirty="0">
                <a:latin typeface="+mn-lt"/>
              </a:rPr>
              <a:t>MODULE OBJECTIVES</a:t>
            </a:r>
          </a:p>
        </p:txBody>
      </p:sp>
      <p:sp>
        <p:nvSpPr>
          <p:cNvPr id="3" name="Content Placeholder 2"/>
          <p:cNvSpPr>
            <a:spLocks noGrp="1"/>
          </p:cNvSpPr>
          <p:nvPr>
            <p:ph idx="1"/>
          </p:nvPr>
        </p:nvSpPr>
        <p:spPr>
          <a:xfrm>
            <a:off x="838200" y="914400"/>
            <a:ext cx="10515600" cy="5847008"/>
          </a:xfrm>
        </p:spPr>
        <p:txBody>
          <a:bodyPr>
            <a:normAutofit fontScale="92500"/>
          </a:bodyPr>
          <a:lstStyle/>
          <a:p>
            <a:pPr marL="0" lvl="0" indent="0">
              <a:buNone/>
            </a:pPr>
            <a:r>
              <a:rPr lang="en-US" sz="3200" b="1" dirty="0"/>
              <a:t>By</a:t>
            </a:r>
            <a:r>
              <a:rPr lang="en-GB" sz="3200" b="1" dirty="0">
                <a:solidFill>
                  <a:prstClr val="black"/>
                </a:solidFill>
              </a:rPr>
              <a:t> the end of this section you will be able to: </a:t>
            </a:r>
            <a:endParaRPr lang="en-US" sz="3200" b="1" dirty="0">
              <a:solidFill>
                <a:prstClr val="black"/>
              </a:solidFill>
            </a:endParaRPr>
          </a:p>
          <a:p>
            <a:pPr marL="1371600" lvl="2" indent="-457200">
              <a:buFont typeface="+mj-lt"/>
              <a:buAutoNum type="arabicPeriod"/>
            </a:pPr>
            <a:r>
              <a:rPr lang="en-GB" sz="3200" dirty="0">
                <a:solidFill>
                  <a:prstClr val="black"/>
                </a:solidFill>
              </a:rPr>
              <a:t>Describe the structure and function of the digestive system </a:t>
            </a:r>
            <a:endParaRPr lang="en-US" sz="3200" dirty="0">
              <a:solidFill>
                <a:prstClr val="black"/>
              </a:solidFill>
            </a:endParaRPr>
          </a:p>
          <a:p>
            <a:pPr marL="1371600" lvl="2" indent="-457200">
              <a:buFont typeface="+mj-lt"/>
              <a:buAutoNum type="arabicPeriod"/>
            </a:pPr>
            <a:r>
              <a:rPr lang="en-GB" sz="3200" dirty="0">
                <a:solidFill>
                  <a:prstClr val="black"/>
                </a:solidFill>
              </a:rPr>
              <a:t>Describe the function of the accessory structures of digestion </a:t>
            </a:r>
            <a:endParaRPr lang="en-US" sz="3200" dirty="0">
              <a:solidFill>
                <a:prstClr val="black"/>
              </a:solidFill>
            </a:endParaRPr>
          </a:p>
          <a:p>
            <a:pPr marL="1371600" lvl="2" indent="-457200">
              <a:buFont typeface="+mj-lt"/>
              <a:buAutoNum type="arabicPeriod"/>
            </a:pPr>
            <a:r>
              <a:rPr lang="en-GB" sz="3200" dirty="0">
                <a:solidFill>
                  <a:prstClr val="black"/>
                </a:solidFill>
              </a:rPr>
              <a:t>Describe food metabolism. </a:t>
            </a:r>
            <a:endParaRPr lang="en-US" sz="3200" dirty="0">
              <a:solidFill>
                <a:prstClr val="black"/>
              </a:solidFill>
            </a:endParaRPr>
          </a:p>
          <a:p>
            <a:pPr marL="1371600" lvl="2" indent="-457200">
              <a:buFont typeface="+mj-lt"/>
              <a:buAutoNum type="arabicPeriod"/>
            </a:pPr>
            <a:r>
              <a:rPr lang="en-US" sz="3200" b="1" dirty="0"/>
              <a:t>Diagnose</a:t>
            </a:r>
            <a:r>
              <a:rPr lang="en-US" sz="3200" dirty="0"/>
              <a:t> ,</a:t>
            </a:r>
            <a:r>
              <a:rPr lang="en-US" sz="3200" b="1" dirty="0"/>
              <a:t>manage </a:t>
            </a:r>
            <a:r>
              <a:rPr lang="en-US" sz="3200" dirty="0"/>
              <a:t>and </a:t>
            </a:r>
            <a:r>
              <a:rPr lang="en-US" sz="3200" b="1" dirty="0"/>
              <a:t>rehabilitate </a:t>
            </a:r>
            <a:r>
              <a:rPr lang="en-US" sz="3200" dirty="0"/>
              <a:t>patients with dental</a:t>
            </a:r>
            <a:r>
              <a:rPr lang="en-US" sz="3200"/>
              <a:t>, alimentary </a:t>
            </a:r>
            <a:r>
              <a:rPr lang="en-US" sz="3200" dirty="0"/>
              <a:t>and biliary conditions.</a:t>
            </a:r>
          </a:p>
          <a:p>
            <a:pPr marL="1371600" lvl="2" indent="-457200">
              <a:buFont typeface="+mj-lt"/>
              <a:buAutoNum type="arabicPeriod"/>
            </a:pPr>
            <a:r>
              <a:rPr lang="en-GB" sz="3200" dirty="0">
                <a:solidFill>
                  <a:srgbClr val="000000"/>
                </a:solidFill>
                <a:ea typeface="Times New Roman" panose="02020603050405020304" pitchFamily="18" charset="0"/>
                <a:cs typeface="Times New Roman" panose="02020603050405020304" pitchFamily="18" charset="0"/>
              </a:rPr>
              <a:t>Utilise the </a:t>
            </a:r>
            <a:r>
              <a:rPr lang="en-GB" sz="3200" b="1" dirty="0">
                <a:solidFill>
                  <a:srgbClr val="000000"/>
                </a:solidFill>
                <a:ea typeface="Times New Roman" panose="02020603050405020304" pitchFamily="18" charset="0"/>
                <a:cs typeface="Times New Roman" panose="02020603050405020304" pitchFamily="18" charset="0"/>
              </a:rPr>
              <a:t>nursing process </a:t>
            </a:r>
            <a:r>
              <a:rPr lang="en-GB" sz="3200" dirty="0">
                <a:solidFill>
                  <a:srgbClr val="000000"/>
                </a:solidFill>
                <a:ea typeface="Times New Roman" panose="02020603050405020304" pitchFamily="18" charset="0"/>
                <a:cs typeface="Times New Roman" panose="02020603050405020304" pitchFamily="18" charset="0"/>
              </a:rPr>
              <a:t>in the management of </a:t>
            </a:r>
            <a:br>
              <a:rPr lang="en-GB" sz="3200" dirty="0">
                <a:solidFill>
                  <a:srgbClr val="000000"/>
                </a:solidFill>
                <a:ea typeface="Times New Roman" panose="02020603050405020304" pitchFamily="18" charset="0"/>
                <a:cs typeface="Times New Roman" panose="02020603050405020304" pitchFamily="18" charset="0"/>
              </a:rPr>
            </a:br>
            <a:r>
              <a:rPr lang="en-GB" sz="3200" dirty="0">
                <a:solidFill>
                  <a:srgbClr val="000000"/>
                </a:solidFill>
                <a:ea typeface="Times New Roman" panose="02020603050405020304" pitchFamily="18" charset="0"/>
                <a:cs typeface="Times New Roman" panose="02020603050405020304" pitchFamily="18" charset="0"/>
              </a:rPr>
              <a:t>adults with disorders of the digestive system and </a:t>
            </a:r>
            <a:br>
              <a:rPr lang="en-GB" sz="3200" dirty="0">
                <a:solidFill>
                  <a:srgbClr val="000000"/>
                </a:solidFill>
                <a:ea typeface="Times New Roman" panose="02020603050405020304" pitchFamily="18" charset="0"/>
                <a:cs typeface="Times New Roman" panose="02020603050405020304" pitchFamily="18" charset="0"/>
              </a:rPr>
            </a:br>
            <a:r>
              <a:rPr lang="en-GB" sz="3200" dirty="0">
                <a:solidFill>
                  <a:srgbClr val="000000"/>
                </a:solidFill>
                <a:ea typeface="Times New Roman" panose="02020603050405020304" pitchFamily="18" charset="0"/>
                <a:cs typeface="Times New Roman" panose="02020603050405020304" pitchFamily="18" charset="0"/>
              </a:rPr>
              <a:t>associated organs.</a:t>
            </a:r>
            <a:endParaRPr lang="en-US" sz="3200" dirty="0">
              <a:solidFill>
                <a:srgbClr val="000000"/>
              </a:solidFill>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35287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2"/>
            <a:ext cx="10515600" cy="618186"/>
          </a:xfrm>
        </p:spPr>
        <p:txBody>
          <a:bodyPr>
            <a:normAutofit fontScale="90000"/>
          </a:bodyPr>
          <a:lstStyle/>
          <a:p>
            <a:r>
              <a:rPr lang="en-US" b="1" dirty="0">
                <a:latin typeface="+mn-lt"/>
              </a:rPr>
              <a:t> Treatment / nursing care</a:t>
            </a:r>
          </a:p>
        </p:txBody>
      </p:sp>
      <p:sp>
        <p:nvSpPr>
          <p:cNvPr id="3" name="Content Placeholder 2"/>
          <p:cNvSpPr>
            <a:spLocks noGrp="1"/>
          </p:cNvSpPr>
          <p:nvPr>
            <p:ph idx="1"/>
          </p:nvPr>
        </p:nvSpPr>
        <p:spPr>
          <a:xfrm>
            <a:off x="838200" y="850006"/>
            <a:ext cx="10515600" cy="5769735"/>
          </a:xfrm>
        </p:spPr>
        <p:txBody>
          <a:bodyPr/>
          <a:lstStyle/>
          <a:p>
            <a:r>
              <a:rPr lang="en-US" dirty="0"/>
              <a:t> </a:t>
            </a:r>
            <a:r>
              <a:rPr lang="en-US" sz="3200" dirty="0"/>
              <a:t>Anti fungal medication e.g. nystatin (mycostatin), amphotericin B, clotrimazole or ketoconazole.</a:t>
            </a:r>
          </a:p>
          <a:p>
            <a:r>
              <a:rPr lang="en-US" sz="3200" dirty="0"/>
              <a:t>When using the suspension the patient should whish vigorously for at least one minute then swallow.</a:t>
            </a:r>
          </a:p>
          <a:p>
            <a:r>
              <a:rPr lang="en-US" sz="3200" dirty="0"/>
              <a:t>Treat the cause e.g.</a:t>
            </a:r>
          </a:p>
          <a:p>
            <a:r>
              <a:rPr lang="en-US" sz="3200" dirty="0"/>
              <a:t>Rinse mouth with water after using a corticosteroid inhaler or use a spacer device.</a:t>
            </a:r>
          </a:p>
        </p:txBody>
      </p:sp>
    </p:spTree>
    <p:extLst>
      <p:ext uri="{BB962C8B-B14F-4D97-AF65-F5344CB8AC3E}">
        <p14:creationId xmlns:p14="http://schemas.microsoft.com/office/powerpoint/2010/main" val="3335250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1"/>
            <a:ext cx="10515600" cy="798490"/>
          </a:xfrm>
        </p:spPr>
        <p:txBody>
          <a:bodyPr>
            <a:normAutofit/>
          </a:bodyPr>
          <a:lstStyle/>
          <a:p>
            <a:r>
              <a:rPr lang="en-US" b="1" dirty="0">
                <a:latin typeface="+mn-lt"/>
              </a:rPr>
              <a:t> Prevention</a:t>
            </a:r>
          </a:p>
        </p:txBody>
      </p:sp>
      <p:sp>
        <p:nvSpPr>
          <p:cNvPr id="3" name="Content Placeholder 2"/>
          <p:cNvSpPr>
            <a:spLocks noGrp="1"/>
          </p:cNvSpPr>
          <p:nvPr>
            <p:ph idx="1"/>
          </p:nvPr>
        </p:nvSpPr>
        <p:spPr>
          <a:xfrm>
            <a:off x="979868" y="746975"/>
            <a:ext cx="10515600" cy="5919385"/>
          </a:xfrm>
        </p:spPr>
        <p:txBody>
          <a:bodyPr>
            <a:normAutofit fontScale="77500" lnSpcReduction="20000"/>
          </a:bodyPr>
          <a:lstStyle/>
          <a:p>
            <a:r>
              <a:rPr lang="en-US" sz="3200" dirty="0"/>
              <a:t>These the risk of candidiasis</a:t>
            </a:r>
          </a:p>
          <a:p>
            <a:pPr marL="1371600" lvl="2" indent="-457200">
              <a:buFont typeface="+mj-lt"/>
              <a:buAutoNum type="arabicPeriod"/>
            </a:pPr>
            <a:r>
              <a:rPr lang="en-US" b="1" dirty="0">
                <a:solidFill>
                  <a:srgbClr val="00B050"/>
                </a:solidFill>
              </a:rPr>
              <a:t> </a:t>
            </a:r>
            <a:r>
              <a:rPr lang="en-US" sz="2800" b="1" dirty="0">
                <a:solidFill>
                  <a:srgbClr val="00B050"/>
                </a:solidFill>
              </a:rPr>
              <a:t>Rinse the mouth  </a:t>
            </a:r>
            <a:r>
              <a:rPr lang="en-US" sz="2800" dirty="0"/>
              <a:t>: if you have to use  a corticosteroid inhaler, be sure to rinse your mouth with water  or brush your teeth after taking your medication.</a:t>
            </a:r>
            <a:endParaRPr lang="en-US" sz="2800" b="1" dirty="0"/>
          </a:p>
          <a:p>
            <a:pPr marL="1371600" lvl="2" indent="-457200">
              <a:buFont typeface="+mj-lt"/>
              <a:buAutoNum type="arabicPeriod"/>
            </a:pPr>
            <a:r>
              <a:rPr lang="en-US" sz="2800" b="1" dirty="0">
                <a:solidFill>
                  <a:srgbClr val="00B050"/>
                </a:solidFill>
              </a:rPr>
              <a:t>Brush your teeth at least twice daily</a:t>
            </a:r>
            <a:r>
              <a:rPr lang="en-US" sz="2800" b="1" dirty="0"/>
              <a:t> </a:t>
            </a:r>
            <a:r>
              <a:rPr lang="en-US" sz="2800" dirty="0"/>
              <a:t>a day and floss daily or as often as your dentist recommend.</a:t>
            </a:r>
          </a:p>
          <a:p>
            <a:pPr marL="1371600" lvl="2" indent="-457200">
              <a:buFont typeface="+mj-lt"/>
              <a:buAutoNum type="arabicPeriod"/>
            </a:pPr>
            <a:r>
              <a:rPr lang="en-US" sz="2800" b="1" dirty="0">
                <a:solidFill>
                  <a:srgbClr val="00B050"/>
                </a:solidFill>
              </a:rPr>
              <a:t>Check your dentures</a:t>
            </a:r>
            <a:r>
              <a:rPr lang="en-US" sz="2800" b="1" dirty="0"/>
              <a:t>: </a:t>
            </a:r>
            <a:r>
              <a:rPr lang="en-US" sz="2800" dirty="0"/>
              <a:t>remove your dentures at night, make sure denture fit properly and do not cause irritation, clean your dentures properly.</a:t>
            </a:r>
          </a:p>
          <a:p>
            <a:pPr marL="1371600" lvl="2" indent="-457200">
              <a:buFont typeface="+mj-lt"/>
              <a:buAutoNum type="arabicPeriod"/>
            </a:pPr>
            <a:r>
              <a:rPr lang="en-US" sz="2800" b="1" dirty="0">
                <a:solidFill>
                  <a:srgbClr val="00B050"/>
                </a:solidFill>
              </a:rPr>
              <a:t>See your dentist regularly</a:t>
            </a:r>
            <a:r>
              <a:rPr lang="en-US" sz="2800" dirty="0"/>
              <a:t>: especially if you wear dentures or you are diabetic.</a:t>
            </a:r>
          </a:p>
          <a:p>
            <a:pPr marL="1371600" lvl="2" indent="-457200">
              <a:buFont typeface="+mj-lt"/>
              <a:buAutoNum type="arabicPeriod"/>
            </a:pPr>
            <a:r>
              <a:rPr lang="en-US" sz="2800" b="1" dirty="0">
                <a:solidFill>
                  <a:srgbClr val="00B050"/>
                </a:solidFill>
              </a:rPr>
              <a:t>Watch what you eat</a:t>
            </a:r>
            <a:r>
              <a:rPr lang="en-US" sz="2800" dirty="0"/>
              <a:t>: limit sugary foods they encourage growth of candidiasis</a:t>
            </a:r>
          </a:p>
          <a:p>
            <a:pPr marL="1371600" lvl="2" indent="-457200">
              <a:buFont typeface="+mj-lt"/>
              <a:buAutoNum type="arabicPeriod"/>
            </a:pPr>
            <a:r>
              <a:rPr lang="en-US" sz="2800" dirty="0"/>
              <a:t>Treat and </a:t>
            </a:r>
            <a:r>
              <a:rPr lang="en-US" sz="2800" b="1" dirty="0">
                <a:solidFill>
                  <a:srgbClr val="00B050"/>
                </a:solidFill>
              </a:rPr>
              <a:t>control  blood sugar </a:t>
            </a:r>
            <a:r>
              <a:rPr lang="en-US" sz="2800" dirty="0"/>
              <a:t>diabetes</a:t>
            </a:r>
          </a:p>
          <a:p>
            <a:pPr marL="1371600" lvl="2" indent="-457200">
              <a:buFont typeface="+mj-lt"/>
              <a:buAutoNum type="arabicPeriod"/>
            </a:pPr>
            <a:r>
              <a:rPr lang="en-US" sz="2800" dirty="0"/>
              <a:t>Treat vaginal </a:t>
            </a:r>
            <a:r>
              <a:rPr lang="en-US" sz="2800" b="1" dirty="0">
                <a:solidFill>
                  <a:srgbClr val="00B050"/>
                </a:solidFill>
              </a:rPr>
              <a:t>yeast infection</a:t>
            </a:r>
          </a:p>
          <a:p>
            <a:pPr marL="1371600" lvl="2" indent="-457200">
              <a:buFont typeface="+mj-lt"/>
              <a:buAutoNum type="arabicPeriod"/>
            </a:pPr>
            <a:r>
              <a:rPr lang="en-US" sz="2800" b="1" dirty="0">
                <a:solidFill>
                  <a:srgbClr val="00B050"/>
                </a:solidFill>
              </a:rPr>
              <a:t>Treat dry mouth</a:t>
            </a:r>
            <a:r>
              <a:rPr lang="en-US" sz="2800" dirty="0"/>
              <a:t>; ask your doctor about  to avoid or treat dry </a:t>
            </a:r>
            <a:r>
              <a:rPr lang="en-US" sz="2800" dirty="0" err="1"/>
              <a:t>mouth.ways</a:t>
            </a:r>
            <a:r>
              <a:rPr lang="en-US" sz="2800" dirty="0"/>
              <a:t> </a:t>
            </a:r>
          </a:p>
          <a:p>
            <a:pPr lvl="2"/>
            <a:endParaRPr lang="en-US" sz="2800" dirty="0"/>
          </a:p>
        </p:txBody>
      </p:sp>
    </p:spTree>
    <p:extLst>
      <p:ext uri="{BB962C8B-B14F-4D97-AF65-F5344CB8AC3E}">
        <p14:creationId xmlns:p14="http://schemas.microsoft.com/office/powerpoint/2010/main" val="411447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05306"/>
          </a:xfrm>
        </p:spPr>
        <p:txBody>
          <a:bodyPr>
            <a:normAutofit fontScale="90000"/>
          </a:bodyPr>
          <a:lstStyle/>
          <a:p>
            <a:r>
              <a:rPr lang="en-US" b="1" dirty="0">
                <a:latin typeface="+mn-lt"/>
              </a:rPr>
              <a:t>  3. STOMATITIS</a:t>
            </a:r>
          </a:p>
        </p:txBody>
      </p:sp>
      <p:sp>
        <p:nvSpPr>
          <p:cNvPr id="3" name="Content Placeholder 2"/>
          <p:cNvSpPr>
            <a:spLocks noGrp="1"/>
          </p:cNvSpPr>
          <p:nvPr>
            <p:ph idx="1"/>
          </p:nvPr>
        </p:nvSpPr>
        <p:spPr>
          <a:xfrm>
            <a:off x="838200" y="759854"/>
            <a:ext cx="10515600" cy="5834129"/>
          </a:xfrm>
        </p:spPr>
        <p:txBody>
          <a:bodyPr>
            <a:normAutofit fontScale="92500" lnSpcReduction="10000"/>
          </a:bodyPr>
          <a:lstStyle/>
          <a:p>
            <a:r>
              <a:rPr lang="en-US" sz="3200" dirty="0"/>
              <a:t>Stomatitis is  the inflammatory process affecting the mucous membrane of the mouth and lips with or without oral ulceration “stoma” (Greek word meaning mouth) “</a:t>
            </a:r>
            <a:r>
              <a:rPr lang="en-US" sz="3200" dirty="0" err="1"/>
              <a:t>itis</a:t>
            </a:r>
            <a:r>
              <a:rPr lang="en-US" sz="3200" dirty="0"/>
              <a:t>” meaning inflammation.</a:t>
            </a:r>
          </a:p>
          <a:p>
            <a:r>
              <a:rPr lang="en-US" sz="3200" dirty="0"/>
              <a:t>Stomatitis can disrupt a patients ability to eat, talk and sleep</a:t>
            </a:r>
          </a:p>
          <a:p>
            <a:r>
              <a:rPr lang="en-US" sz="3200" dirty="0"/>
              <a:t>Can occur anywhere in the mouth e.g. </a:t>
            </a:r>
            <a:r>
              <a:rPr lang="en-US" sz="3200" dirty="0" err="1"/>
              <a:t>cheecks</a:t>
            </a:r>
            <a:r>
              <a:rPr lang="en-US" sz="3200" dirty="0"/>
              <a:t>, gums, tongue, lips and palate.</a:t>
            </a:r>
          </a:p>
          <a:p>
            <a:pPr marL="0" indent="0">
              <a:buNone/>
            </a:pPr>
            <a:r>
              <a:rPr lang="en-US" sz="4400" b="1" dirty="0"/>
              <a:t>Sings and symptoms:</a:t>
            </a:r>
          </a:p>
          <a:p>
            <a:pPr>
              <a:buFont typeface="Wingdings" panose="05000000000000000000" pitchFamily="2" charset="2"/>
              <a:buChar char="Ø"/>
            </a:pPr>
            <a:r>
              <a:rPr lang="en-US" sz="3200" dirty="0"/>
              <a:t>Mild redness and edema</a:t>
            </a:r>
          </a:p>
          <a:p>
            <a:pPr>
              <a:buFont typeface="Wingdings" panose="05000000000000000000" pitchFamily="2" charset="2"/>
              <a:buChar char="Ø"/>
            </a:pPr>
            <a:r>
              <a:rPr lang="en-US" sz="3200" dirty="0"/>
              <a:t>Severe, painful ulceration, bleeding and secondary infection.</a:t>
            </a:r>
          </a:p>
          <a:p>
            <a:pPr>
              <a:buFont typeface="Wingdings" panose="05000000000000000000" pitchFamily="2" charset="2"/>
              <a:buChar char="Ø"/>
            </a:pPr>
            <a:endParaRPr lang="en-US" sz="3200" dirty="0"/>
          </a:p>
          <a:p>
            <a:pPr marL="0" indent="0">
              <a:buNone/>
            </a:pPr>
            <a:endParaRPr lang="en-US" sz="3200" dirty="0"/>
          </a:p>
        </p:txBody>
      </p:sp>
    </p:spTree>
    <p:extLst>
      <p:ext uri="{BB962C8B-B14F-4D97-AF65-F5344CB8AC3E}">
        <p14:creationId xmlns:p14="http://schemas.microsoft.com/office/powerpoint/2010/main" val="3038983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643943"/>
          </a:xfrm>
        </p:spPr>
        <p:txBody>
          <a:bodyPr>
            <a:normAutofit/>
          </a:bodyPr>
          <a:lstStyle/>
          <a:p>
            <a:r>
              <a:rPr lang="en-US" b="1" dirty="0"/>
              <a:t>                            </a:t>
            </a:r>
            <a:r>
              <a:rPr lang="en-US" b="1" dirty="0">
                <a:latin typeface="+mn-lt"/>
              </a:rPr>
              <a:t>Possible causes</a:t>
            </a:r>
          </a:p>
        </p:txBody>
      </p:sp>
      <p:sp>
        <p:nvSpPr>
          <p:cNvPr id="3" name="Content Placeholder 2"/>
          <p:cNvSpPr>
            <a:spLocks noGrp="1"/>
          </p:cNvSpPr>
          <p:nvPr>
            <p:ph idx="1"/>
          </p:nvPr>
        </p:nvSpPr>
        <p:spPr>
          <a:xfrm>
            <a:off x="838200" y="927279"/>
            <a:ext cx="10515600" cy="5640946"/>
          </a:xfrm>
        </p:spPr>
        <p:txBody>
          <a:bodyPr>
            <a:normAutofit fontScale="92500" lnSpcReduction="20000"/>
          </a:bodyPr>
          <a:lstStyle/>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Trauma is the most common cause of stomatitis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Infections such as bacterial or viral</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Burns especially from hot food and drink</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Allergic reactions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Smoking or chewing tobacco</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	Nutritional deficiency:</a:t>
            </a:r>
          </a:p>
          <a:p>
            <a:pPr lvl="3">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Malnutrition</a:t>
            </a:r>
          </a:p>
          <a:p>
            <a:pPr lvl="3">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Malabsorption</a:t>
            </a:r>
            <a:r>
              <a:rPr lang="en-US" sz="2600" dirty="0">
                <a:latin typeface="Times New Roman" panose="02020603050405020304" pitchFamily="18" charset="0"/>
                <a:cs typeface="Times New Roman" panose="02020603050405020304" pitchFamily="18" charset="0"/>
              </a:rPr>
              <a:t> can lead to nutritional deficiency then stomatitis e.g. iron, vitamin B2 (niacin), vitamin B6 (pyridoxine), vitamin B9 (Folic Acid), OR Vitamin B12 ( </a:t>
            </a:r>
            <a:r>
              <a:rPr lang="en-US" sz="2600" dirty="0" err="1">
                <a:latin typeface="Times New Roman" panose="02020603050405020304" pitchFamily="18" charset="0"/>
                <a:cs typeface="Times New Roman" panose="02020603050405020304" pitchFamily="18" charset="0"/>
              </a:rPr>
              <a:t>cobalamine</a:t>
            </a:r>
            <a:r>
              <a:rPr lang="en-US" sz="2600" dirty="0">
                <a:latin typeface="Times New Roman" panose="02020603050405020304" pitchFamily="18" charset="0"/>
                <a:cs typeface="Times New Roman" panose="02020603050405020304" pitchFamily="18" charset="0"/>
              </a:rPr>
              <a:t>).</a:t>
            </a:r>
          </a:p>
          <a:p>
            <a:pPr marL="971550" lvl="1" indent="-514350">
              <a:buAutoNum type="arabicPeriod" startAt="2"/>
            </a:pPr>
            <a:r>
              <a:rPr lang="en-US" sz="2600" dirty="0">
                <a:latin typeface="Times New Roman" panose="02020603050405020304" pitchFamily="18" charset="0"/>
                <a:cs typeface="Times New Roman" panose="02020603050405020304" pitchFamily="18" charset="0"/>
              </a:rPr>
              <a:t>Chemotherapy</a:t>
            </a:r>
          </a:p>
          <a:p>
            <a:pPr marL="971550" lvl="1" indent="-514350">
              <a:buAutoNum type="arabicPeriod" startAt="2"/>
            </a:pPr>
            <a:r>
              <a:rPr lang="en-US" sz="2600" dirty="0">
                <a:latin typeface="Times New Roman" panose="02020603050405020304" pitchFamily="18" charset="0"/>
                <a:cs typeface="Times New Roman" panose="02020603050405020304" pitchFamily="18" charset="0"/>
              </a:rPr>
              <a:t>Radiotherapy</a:t>
            </a:r>
          </a:p>
          <a:p>
            <a:pPr marL="971550" lvl="1" indent="-514350">
              <a:buAutoNum type="arabicPeriod" startAt="2"/>
            </a:pPr>
            <a:r>
              <a:rPr lang="en-US" sz="2600" dirty="0">
                <a:latin typeface="Times New Roman" panose="02020603050405020304" pitchFamily="18" charset="0"/>
                <a:cs typeface="Times New Roman" panose="02020603050405020304" pitchFamily="18" charset="0"/>
              </a:rPr>
              <a:t>Severe drug allergy</a:t>
            </a:r>
          </a:p>
          <a:p>
            <a:pPr marL="971550" lvl="1" indent="-514350">
              <a:buAutoNum type="arabicPeriod" startAt="2"/>
            </a:pPr>
            <a:r>
              <a:rPr lang="en-US" sz="2600" dirty="0" err="1">
                <a:latin typeface="Times New Roman" panose="02020603050405020304" pitchFamily="18" charset="0"/>
                <a:cs typeface="Times New Roman" panose="02020603050405020304" pitchFamily="18" charset="0"/>
              </a:rPr>
              <a:t>Myelo</a:t>
            </a:r>
            <a:r>
              <a:rPr lang="en-US" sz="2600" dirty="0">
                <a:latin typeface="Times New Roman" panose="02020603050405020304" pitchFamily="18" charset="0"/>
                <a:cs typeface="Times New Roman" panose="02020603050405020304" pitchFamily="18" charset="0"/>
              </a:rPr>
              <a:t> suppression ( bone marrow depression)</a:t>
            </a:r>
          </a:p>
          <a:p>
            <a:pPr marL="457200" lvl="1" indent="0">
              <a:buNone/>
            </a:pPr>
            <a:endParaRPr lang="en-US" sz="2800" dirty="0"/>
          </a:p>
          <a:p>
            <a:pPr marL="457200" lvl="1" indent="0">
              <a:buNone/>
            </a:pPr>
            <a:endParaRPr lang="en-US" sz="2800" dirty="0"/>
          </a:p>
          <a:p>
            <a:pPr marL="457200" lvl="1" indent="0">
              <a:buNone/>
            </a:pPr>
            <a:endParaRPr lang="en-US" sz="2800" dirty="0"/>
          </a:p>
          <a:p>
            <a:pPr lvl="2"/>
            <a:endParaRPr lang="en-US" dirty="0"/>
          </a:p>
        </p:txBody>
      </p:sp>
    </p:spTree>
    <p:extLst>
      <p:ext uri="{BB962C8B-B14F-4D97-AF65-F5344CB8AC3E}">
        <p14:creationId xmlns:p14="http://schemas.microsoft.com/office/powerpoint/2010/main" val="594572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02275"/>
          </a:xfrm>
        </p:spPr>
        <p:txBody>
          <a:bodyPr>
            <a:normAutofit fontScale="90000"/>
          </a:bodyPr>
          <a:lstStyle/>
          <a:p>
            <a:r>
              <a:rPr lang="en-US" b="1" dirty="0">
                <a:latin typeface="+mn-lt"/>
              </a:rPr>
              <a:t>Types:</a:t>
            </a:r>
          </a:p>
        </p:txBody>
      </p:sp>
      <p:sp>
        <p:nvSpPr>
          <p:cNvPr id="3" name="Content Placeholder 2"/>
          <p:cNvSpPr>
            <a:spLocks noGrp="1"/>
          </p:cNvSpPr>
          <p:nvPr>
            <p:ph idx="1"/>
          </p:nvPr>
        </p:nvSpPr>
        <p:spPr>
          <a:xfrm>
            <a:off x="838200" y="669700"/>
            <a:ext cx="10515600" cy="6001555"/>
          </a:xfrm>
        </p:spPr>
        <p:txBody>
          <a:bodyPr>
            <a:normAutofit/>
          </a:bodyPr>
          <a:lstStyle/>
          <a:p>
            <a:pPr marL="514350" indent="-514350">
              <a:buFont typeface="+mj-lt"/>
              <a:buAutoNum type="arabicPeriod"/>
            </a:pPr>
            <a:r>
              <a:rPr lang="en-US" sz="2400" b="1" dirty="0" err="1">
                <a:solidFill>
                  <a:srgbClr val="00B050"/>
                </a:solidFill>
                <a:latin typeface="Times New Roman" panose="02020603050405020304" pitchFamily="18" charset="0"/>
                <a:cs typeface="Times New Roman" panose="02020603050405020304" pitchFamily="18" charset="0"/>
              </a:rPr>
              <a:t>Apthous</a:t>
            </a:r>
            <a:r>
              <a:rPr lang="en-US" sz="2400" b="1" dirty="0">
                <a:solidFill>
                  <a:srgbClr val="00B050"/>
                </a:solidFill>
                <a:latin typeface="Times New Roman" panose="02020603050405020304" pitchFamily="18" charset="0"/>
                <a:cs typeface="Times New Roman" panose="02020603050405020304" pitchFamily="18" charset="0"/>
              </a:rPr>
              <a:t> stomatitis </a:t>
            </a:r>
            <a:r>
              <a:rPr lang="en-US" sz="2400" b="1" dirty="0">
                <a:latin typeface="Times New Roman" panose="02020603050405020304" pitchFamily="18" charset="0"/>
                <a:cs typeface="Times New Roman" panose="02020603050405020304" pitchFamily="18" charset="0"/>
              </a:rPr>
              <a:t>(canker sores):  </a:t>
            </a:r>
            <a:r>
              <a:rPr lang="en-US" sz="2400" dirty="0">
                <a:latin typeface="Times New Roman" panose="02020603050405020304" pitchFamily="18" charset="0"/>
                <a:cs typeface="Times New Roman" panose="02020603050405020304" pitchFamily="18" charset="0"/>
              </a:rPr>
              <a:t>this is a recurrent appearance of mouth ulcers in otherwise healthy individuals. Cause :  unknown  but is thought to be a t-cell mediated response triggered by a variety of factors, no cure just relieve of symptoms.</a:t>
            </a:r>
          </a:p>
          <a:p>
            <a:pPr marL="514350" indent="-514350">
              <a:buFont typeface="+mj-lt"/>
              <a:buAutoNum type="arabicPeriod"/>
            </a:pPr>
            <a:r>
              <a:rPr lang="en-US" sz="2400" b="1" dirty="0">
                <a:solidFill>
                  <a:srgbClr val="00B050"/>
                </a:solidFill>
                <a:latin typeface="Times New Roman" panose="02020603050405020304" pitchFamily="18" charset="0"/>
                <a:cs typeface="Times New Roman" panose="02020603050405020304" pitchFamily="18" charset="0"/>
              </a:rPr>
              <a:t>Angular stomatitis </a:t>
            </a:r>
            <a:r>
              <a:rPr lang="en-US" sz="2400" b="1" dirty="0">
                <a:latin typeface="Times New Roman" panose="02020603050405020304" pitchFamily="18" charset="0"/>
                <a:cs typeface="Times New Roman" panose="02020603050405020304" pitchFamily="18" charset="0"/>
              </a:rPr>
              <a:t>( angular cheilitis): </a:t>
            </a:r>
            <a:r>
              <a:rPr lang="en-US" sz="2400" dirty="0">
                <a:latin typeface="Times New Roman" panose="02020603050405020304" pitchFamily="18" charset="0"/>
                <a:cs typeface="Times New Roman" panose="02020603050405020304" pitchFamily="18" charset="0"/>
              </a:rPr>
              <a:t>this is the inflammation this is the corners ( angles of the mouth).In children a sign of repeated lip licking.                                                   In adults, a sign of iron deficiency </a:t>
            </a:r>
            <a:r>
              <a:rPr lang="en-US" sz="2400" dirty="0" err="1">
                <a:latin typeface="Times New Roman" panose="02020603050405020304" pitchFamily="18" charset="0"/>
                <a:cs typeface="Times New Roman" panose="02020603050405020304" pitchFamily="18" charset="0"/>
              </a:rPr>
              <a:t>anaemia</a:t>
            </a:r>
            <a:r>
              <a:rPr lang="en-US" sz="2400" dirty="0">
                <a:latin typeface="Times New Roman" panose="02020603050405020304" pitchFamily="18" charset="0"/>
                <a:cs typeface="Times New Roman" panose="02020603050405020304" pitchFamily="18" charset="0"/>
              </a:rPr>
              <a:t>,  vitamin B (B2, B9, )</a:t>
            </a:r>
          </a:p>
          <a:p>
            <a:pPr marL="514350" indent="-514350">
              <a:buFont typeface="+mj-lt"/>
              <a:buAutoNum type="arabicPeriod"/>
            </a:pPr>
            <a:r>
              <a:rPr lang="en-US" sz="2400" b="1" dirty="0">
                <a:solidFill>
                  <a:srgbClr val="00B050"/>
                </a:solidFill>
                <a:latin typeface="Times New Roman" panose="02020603050405020304" pitchFamily="18" charset="0"/>
                <a:cs typeface="Times New Roman" panose="02020603050405020304" pitchFamily="18" charset="0"/>
              </a:rPr>
              <a:t>Denture Related Stomatitis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appears as a painless mucosa beneath the denture, 90% associated with candida species and it is the most common oral candidiasis. Treatment with ant fungal medication.</a:t>
            </a:r>
          </a:p>
          <a:p>
            <a:pPr marL="514350" indent="-514350">
              <a:buFont typeface="+mj-lt"/>
              <a:buAutoNum type="arabicPeriod"/>
            </a:pPr>
            <a:r>
              <a:rPr lang="en-US" sz="2400" b="1" dirty="0">
                <a:solidFill>
                  <a:srgbClr val="00B050"/>
                </a:solidFill>
                <a:latin typeface="Times New Roman" panose="02020603050405020304" pitchFamily="18" charset="0"/>
                <a:cs typeface="Times New Roman" panose="02020603050405020304" pitchFamily="18" charset="0"/>
              </a:rPr>
              <a:t>Allergic contact stomatitis </a:t>
            </a:r>
            <a:r>
              <a:rPr lang="en-US" sz="2400" dirty="0">
                <a:latin typeface="Times New Roman" panose="02020603050405020304" pitchFamily="18" charset="0"/>
                <a:cs typeface="Times New Roman" panose="02020603050405020304" pitchFamily="18" charset="0"/>
              </a:rPr>
              <a:t>(allergic gingivitis) this is a type iv delayed hypersensitivity reaction that occurs in susceptible atopic individuals when allergens penetrate the skin.</a:t>
            </a: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376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6336406"/>
          </a:xfrm>
        </p:spPr>
        <p:txBody>
          <a:bodyPr/>
          <a:lstStyle/>
          <a:p>
            <a:pPr marL="514350" indent="-514350">
              <a:lnSpc>
                <a:spcPct val="100000"/>
              </a:lnSpc>
              <a:buAutoNum type="arabicPeriod" startAt="5"/>
            </a:pPr>
            <a:r>
              <a:rPr lang="en-US" sz="3200" dirty="0">
                <a:solidFill>
                  <a:srgbClr val="00B050"/>
                </a:solidFill>
              </a:rPr>
              <a:t>Herpes gingival stomatitis</a:t>
            </a:r>
            <a:r>
              <a:rPr lang="en-US" sz="3200" dirty="0"/>
              <a:t>: inflammation of the mouth caused by herpes  simplex virus.</a:t>
            </a:r>
          </a:p>
          <a:p>
            <a:pPr marL="514350" indent="-514350">
              <a:lnSpc>
                <a:spcPct val="100000"/>
              </a:lnSpc>
              <a:buAutoNum type="arabicPeriod" startAt="5"/>
            </a:pPr>
            <a:r>
              <a:rPr lang="en-US" sz="3200" dirty="0">
                <a:solidFill>
                  <a:srgbClr val="00B050"/>
                </a:solidFill>
              </a:rPr>
              <a:t>Irradiation and chemotherapy stomatitis</a:t>
            </a:r>
          </a:p>
          <a:p>
            <a:pPr marL="514350" indent="-514350">
              <a:lnSpc>
                <a:spcPct val="100000"/>
              </a:lnSpc>
              <a:buAutoNum type="arabicPeriod" startAt="5"/>
            </a:pPr>
            <a:r>
              <a:rPr lang="en-US" sz="3200" dirty="0">
                <a:solidFill>
                  <a:srgbClr val="00B050"/>
                </a:solidFill>
              </a:rPr>
              <a:t>Stomatitis nicotinic </a:t>
            </a:r>
            <a:r>
              <a:rPr lang="en-US" sz="3200" dirty="0"/>
              <a:t>(palatal keratosis): common in smokers; the palate appears dry and cracked, and white from keratosis. The minor salivary  glands appear, small, red and swollen bumps. The appearance reverses when swelling stops</a:t>
            </a:r>
          </a:p>
          <a:p>
            <a:pPr marL="514350" indent="-514350">
              <a:buAutoNum type="arabicPeriod" startAt="5"/>
            </a:pPr>
            <a:endParaRPr lang="en-US" dirty="0"/>
          </a:p>
        </p:txBody>
      </p:sp>
    </p:spTree>
    <p:extLst>
      <p:ext uri="{BB962C8B-B14F-4D97-AF65-F5344CB8AC3E}">
        <p14:creationId xmlns:p14="http://schemas.microsoft.com/office/powerpoint/2010/main" val="4147275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850005"/>
          </a:xfrm>
        </p:spPr>
        <p:txBody>
          <a:bodyPr/>
          <a:lstStyle/>
          <a:p>
            <a:r>
              <a:rPr lang="en-US" b="1" dirty="0">
                <a:latin typeface="+mn-lt"/>
              </a:rPr>
              <a:t>Treatment:/nursing care </a:t>
            </a:r>
          </a:p>
        </p:txBody>
      </p:sp>
      <p:sp>
        <p:nvSpPr>
          <p:cNvPr id="3" name="Content Placeholder 2"/>
          <p:cNvSpPr>
            <a:spLocks noGrp="1"/>
          </p:cNvSpPr>
          <p:nvPr>
            <p:ph idx="1"/>
          </p:nvPr>
        </p:nvSpPr>
        <p:spPr>
          <a:xfrm>
            <a:off x="838200" y="978794"/>
            <a:ext cx="10515600" cy="5628068"/>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1.  Prophylactic mouth care including, brushing, flossing and rinsing the mouth for any patient receiving radiotherapy and chemotherapy</a:t>
            </a:r>
          </a:p>
          <a:p>
            <a:pPr marL="0" indent="0">
              <a:buNone/>
            </a:pPr>
            <a:r>
              <a:rPr lang="en-US" sz="2800" dirty="0">
                <a:latin typeface="Times New Roman" panose="02020603050405020304" pitchFamily="18" charset="0"/>
                <a:cs typeface="Times New Roman" panose="02020603050405020304" pitchFamily="18" charset="0"/>
              </a:rPr>
              <a:t>2.  Teaching patient proper oral hygiene, including  use a soft bristled toothbrush . For painful ulcers, oral swab with a sponge- like applicator can be used in place of a tooth brush</a:t>
            </a:r>
          </a:p>
          <a:p>
            <a:r>
              <a:rPr lang="en-US" sz="2800" dirty="0">
                <a:latin typeface="Times New Roman" panose="02020603050405020304" pitchFamily="18" charset="0"/>
                <a:cs typeface="Times New Roman" panose="02020603050405020304" pitchFamily="18" charset="0"/>
              </a:rPr>
              <a:t>Avoid alcohol based mouth rinses and hot spicy foods</a:t>
            </a:r>
          </a:p>
          <a:p>
            <a:pPr marL="0" indent="0">
              <a:buNone/>
            </a:pPr>
            <a:r>
              <a:rPr lang="en-US" sz="2800" dirty="0">
                <a:latin typeface="Times New Roman" panose="02020603050405020304" pitchFamily="18" charset="0"/>
                <a:cs typeface="Times New Roman" panose="02020603050405020304" pitchFamily="18" charset="0"/>
              </a:rPr>
              <a:t>3.  Apply topical ant inflammatory,  antibiotics and </a:t>
            </a:r>
            <a:r>
              <a:rPr lang="en-US" sz="2800" dirty="0" err="1">
                <a:latin typeface="Times New Roman" panose="02020603050405020304" pitchFamily="18" charset="0"/>
                <a:cs typeface="Times New Roman" panose="02020603050405020304" pitchFamily="18" charset="0"/>
              </a:rPr>
              <a:t>anaesthetic</a:t>
            </a:r>
            <a:r>
              <a:rPr lang="en-US" sz="2800" dirty="0">
                <a:latin typeface="Times New Roman" panose="02020603050405020304" pitchFamily="18" charset="0"/>
                <a:cs typeface="Times New Roman" panose="02020603050405020304" pitchFamily="18" charset="0"/>
              </a:rPr>
              <a:t> agents as prescribed.</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633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8"/>
            <a:ext cx="10515600" cy="1146218"/>
          </a:xfrm>
        </p:spPr>
        <p:txBody>
          <a:bodyPr>
            <a:normAutofit/>
          </a:bodyPr>
          <a:lstStyle/>
          <a:p>
            <a:r>
              <a:rPr lang="en-US" b="1" dirty="0">
                <a:latin typeface="+mn-lt"/>
              </a:rPr>
              <a:t> 4.  GINGIVITIS </a:t>
            </a:r>
          </a:p>
        </p:txBody>
      </p:sp>
      <p:sp>
        <p:nvSpPr>
          <p:cNvPr id="3" name="Content Placeholder 2"/>
          <p:cNvSpPr>
            <a:spLocks noGrp="1"/>
          </p:cNvSpPr>
          <p:nvPr>
            <p:ph idx="1"/>
          </p:nvPr>
        </p:nvSpPr>
        <p:spPr>
          <a:xfrm>
            <a:off x="1018505" y="1738648"/>
            <a:ext cx="10515600" cy="4919730"/>
          </a:xfrm>
        </p:spPr>
        <p:txBody>
          <a:bodyPr>
            <a:noAutofit/>
          </a:bodyPr>
          <a:lstStyle/>
          <a:p>
            <a:r>
              <a:rPr lang="en-US" sz="3200" dirty="0"/>
              <a:t>Gingivitis is an inflammatory process of the gums. It is caused by bacteria that accumulates on the teeth, this is called plaque</a:t>
            </a:r>
          </a:p>
          <a:p>
            <a:pPr marL="0" indent="0">
              <a:buNone/>
            </a:pPr>
            <a:r>
              <a:rPr lang="en-US" sz="3200" b="1" dirty="0"/>
              <a:t>Signs and symptoms:</a:t>
            </a:r>
          </a:p>
          <a:p>
            <a:pPr lvl="2">
              <a:buFont typeface="Wingdings" panose="05000000000000000000" pitchFamily="2" charset="2"/>
              <a:buChar char="Ø"/>
            </a:pPr>
            <a:r>
              <a:rPr lang="en-US" sz="3200" dirty="0"/>
              <a:t>Swollen gums</a:t>
            </a:r>
          </a:p>
          <a:p>
            <a:pPr lvl="2">
              <a:buFont typeface="Wingdings" panose="05000000000000000000" pitchFamily="2" charset="2"/>
              <a:buChar char="Ø"/>
            </a:pPr>
            <a:r>
              <a:rPr lang="en-US" sz="3200" dirty="0"/>
              <a:t>Bright red or purple gums</a:t>
            </a:r>
          </a:p>
          <a:p>
            <a:pPr lvl="2">
              <a:buFont typeface="Wingdings" panose="05000000000000000000" pitchFamily="2" charset="2"/>
              <a:buChar char="Ø"/>
            </a:pPr>
            <a:r>
              <a:rPr lang="en-US" sz="3200" dirty="0"/>
              <a:t>Bleeding gums or bleeding after brushing and or flossing</a:t>
            </a:r>
          </a:p>
          <a:p>
            <a:pPr lvl="2">
              <a:buFont typeface="Wingdings" panose="05000000000000000000" pitchFamily="2" charset="2"/>
              <a:buChar char="Ø"/>
            </a:pPr>
            <a:r>
              <a:rPr lang="en-US" sz="3200" dirty="0"/>
              <a:t>Bad breath (halitosis)</a:t>
            </a:r>
          </a:p>
          <a:p>
            <a:pPr marL="0" indent="0">
              <a:buNone/>
            </a:pPr>
            <a:r>
              <a:rPr lang="en-US" sz="3200" b="1" dirty="0"/>
              <a:t>Diagnosis: </a:t>
            </a:r>
            <a:r>
              <a:rPr lang="en-US" sz="3200" dirty="0"/>
              <a:t>from the signs and symptoms</a:t>
            </a:r>
          </a:p>
        </p:txBody>
      </p:sp>
    </p:spTree>
    <p:extLst>
      <p:ext uri="{BB962C8B-B14F-4D97-AF65-F5344CB8AC3E}">
        <p14:creationId xmlns:p14="http://schemas.microsoft.com/office/powerpoint/2010/main" val="3644904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1"/>
            <a:ext cx="10515600" cy="901521"/>
          </a:xfrm>
        </p:spPr>
        <p:txBody>
          <a:bodyPr>
            <a:normAutofit/>
          </a:bodyPr>
          <a:lstStyle/>
          <a:p>
            <a:r>
              <a:rPr lang="en-US" b="1" dirty="0">
                <a:latin typeface="+mn-lt"/>
              </a:rPr>
              <a:t>   Causes of gingivitis</a:t>
            </a:r>
          </a:p>
        </p:txBody>
      </p:sp>
      <p:sp>
        <p:nvSpPr>
          <p:cNvPr id="3" name="Content Placeholder 2"/>
          <p:cNvSpPr>
            <a:spLocks noGrp="1"/>
          </p:cNvSpPr>
          <p:nvPr>
            <p:ph idx="1"/>
          </p:nvPr>
        </p:nvSpPr>
        <p:spPr>
          <a:xfrm>
            <a:off x="941231" y="1004552"/>
            <a:ext cx="10515600" cy="5687566"/>
          </a:xfrm>
        </p:spPr>
        <p:txBody>
          <a:bodyPr>
            <a:normAutofit fontScale="85000" lnSpcReduction="10000"/>
          </a:bodyPr>
          <a:lstStyle/>
          <a:p>
            <a:pPr marL="514350" indent="-514350">
              <a:buFont typeface="+mj-lt"/>
              <a:buAutoNum type="arabicPeriod"/>
            </a:pPr>
            <a:r>
              <a:rPr lang="en-US" sz="3200" b="1" dirty="0">
                <a:solidFill>
                  <a:srgbClr val="00B050"/>
                </a:solidFill>
              </a:rPr>
              <a:t>Poor oral hygiene</a:t>
            </a:r>
            <a:r>
              <a:rPr lang="en-US" sz="3200" b="1" dirty="0"/>
              <a:t>: </a:t>
            </a:r>
            <a:r>
              <a:rPr lang="en-US" sz="3200" dirty="0"/>
              <a:t>food debris, bacterial plaque, and  calculus  (tartar) accumulate. Gums may also swell in response to normal process such as puberty and pregnancy;</a:t>
            </a:r>
          </a:p>
          <a:p>
            <a:pPr marL="514350" indent="-514350">
              <a:buFont typeface="+mj-lt"/>
              <a:buAutoNum type="arabicPeriod"/>
            </a:pPr>
            <a:r>
              <a:rPr lang="en-US" sz="3200" dirty="0"/>
              <a:t>Bacterial infections, inadequate rest, overwork, emotional stress , smoking and poor nutrition may contribute to development of gingivitis;</a:t>
            </a:r>
          </a:p>
          <a:p>
            <a:pPr marL="514350" indent="-514350">
              <a:buFont typeface="+mj-lt"/>
              <a:buAutoNum type="arabicPeriod"/>
            </a:pPr>
            <a:r>
              <a:rPr lang="en-US" sz="3200" b="1" dirty="0">
                <a:solidFill>
                  <a:srgbClr val="00B050"/>
                </a:solidFill>
              </a:rPr>
              <a:t>Herpes simplex virus </a:t>
            </a:r>
            <a:r>
              <a:rPr lang="en-US" sz="3200" dirty="0"/>
              <a:t>: this occurs mostly to people who are immunosuppressed</a:t>
            </a:r>
          </a:p>
          <a:p>
            <a:pPr marL="514350" indent="-514350">
              <a:buFont typeface="+mj-lt"/>
              <a:buAutoNum type="arabicPeriod"/>
            </a:pPr>
            <a:r>
              <a:rPr lang="en-US" sz="3200" dirty="0"/>
              <a:t>May   occur in other infectious processes  such as streptococcal pneumonia, meningococcal meningitis and malaria;</a:t>
            </a:r>
          </a:p>
          <a:p>
            <a:pPr marL="514350" indent="-514350">
              <a:buFont typeface="+mj-lt"/>
              <a:buAutoNum type="arabicPeriod"/>
            </a:pPr>
            <a:r>
              <a:rPr lang="en-US" sz="3200" dirty="0"/>
              <a:t>Genetic factors;</a:t>
            </a:r>
          </a:p>
          <a:p>
            <a:pPr marL="514350" indent="-514350">
              <a:buFont typeface="+mj-lt"/>
              <a:buAutoNum type="arabicPeriod"/>
            </a:pPr>
            <a:r>
              <a:rPr lang="en-US" sz="3200" dirty="0"/>
              <a:t>Pre-existing </a:t>
            </a:r>
            <a:r>
              <a:rPr lang="en-US" sz="3200" dirty="0" err="1"/>
              <a:t>conditions;eg</a:t>
            </a:r>
            <a:r>
              <a:rPr lang="en-US" sz="3200" dirty="0"/>
              <a:t>………….</a:t>
            </a:r>
          </a:p>
          <a:p>
            <a:pPr marL="514350" indent="-514350">
              <a:buFont typeface="+mj-lt"/>
              <a:buAutoNum type="arabicPeriod"/>
            </a:pPr>
            <a:r>
              <a:rPr lang="en-US" sz="3200" b="1" dirty="0">
                <a:solidFill>
                  <a:srgbClr val="00B050"/>
                </a:solidFill>
              </a:rPr>
              <a:t>Age</a:t>
            </a:r>
            <a:r>
              <a:rPr lang="en-US" sz="3200" dirty="0"/>
              <a:t> common in the young and very old;</a:t>
            </a:r>
          </a:p>
        </p:txBody>
      </p:sp>
    </p:spTree>
    <p:extLst>
      <p:ext uri="{BB962C8B-B14F-4D97-AF65-F5344CB8AC3E}">
        <p14:creationId xmlns:p14="http://schemas.microsoft.com/office/powerpoint/2010/main" val="940155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      Treatment/ nursing care </a:t>
            </a:r>
          </a:p>
        </p:txBody>
      </p:sp>
      <p:sp>
        <p:nvSpPr>
          <p:cNvPr id="3" name="Content Placeholder 2"/>
          <p:cNvSpPr>
            <a:spLocks noGrp="1"/>
          </p:cNvSpPr>
          <p:nvPr>
            <p:ph idx="1"/>
          </p:nvPr>
        </p:nvSpPr>
        <p:spPr/>
        <p:txBody>
          <a:bodyPr>
            <a:normAutofit fontScale="92500" lnSpcReduction="10000"/>
          </a:bodyPr>
          <a:lstStyle/>
          <a:p>
            <a:r>
              <a:rPr lang="en-US" sz="3200" dirty="0"/>
              <a:t>Teach patient proper  oral hygiene e.g. tooth brushing at least twice a day, flossing at least once a day, use of fluoride, rinsing the mouth when using cortical steroid inhaler, and dental appointments at least every six months.</a:t>
            </a:r>
          </a:p>
          <a:p>
            <a:r>
              <a:rPr lang="en-US" sz="3200" dirty="0"/>
              <a:t>Use of medication such as topical antiseptics mouth wash</a:t>
            </a:r>
          </a:p>
          <a:p>
            <a:r>
              <a:rPr lang="en-US" sz="3200" dirty="0"/>
              <a:t>Systemic antibiotics like doxycycline.</a:t>
            </a:r>
          </a:p>
        </p:txBody>
      </p:sp>
    </p:spTree>
    <p:extLst>
      <p:ext uri="{BB962C8B-B14F-4D97-AF65-F5344CB8AC3E}">
        <p14:creationId xmlns:p14="http://schemas.microsoft.com/office/powerpoint/2010/main" val="131529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193183"/>
            <a:ext cx="11822805" cy="6426558"/>
          </a:xfrm>
        </p:spPr>
        <p:txBody>
          <a:bodyPr>
            <a:noAutofit/>
          </a:bodyPr>
          <a:lstStyle/>
          <a:p>
            <a:pPr marL="0" indent="0">
              <a:buNone/>
            </a:pPr>
            <a:r>
              <a:rPr lang="en-US" sz="2400" b="1" i="1" u="none" strike="noStrike" baseline="0" dirty="0">
                <a:solidFill>
                  <a:srgbClr val="FF0000"/>
                </a:solidFill>
              </a:rPr>
              <a:t>On completion of this chapter, the learner will be</a:t>
            </a:r>
            <a:r>
              <a:rPr lang="en-US" sz="2400" b="1" i="1" u="none" strike="noStrike" dirty="0">
                <a:solidFill>
                  <a:srgbClr val="FF0000"/>
                </a:solidFill>
              </a:rPr>
              <a:t> </a:t>
            </a:r>
            <a:r>
              <a:rPr lang="en-US" sz="2400" b="1" i="1" u="none" strike="noStrike" baseline="0" dirty="0">
                <a:solidFill>
                  <a:srgbClr val="FF0000"/>
                </a:solidFill>
              </a:rPr>
              <a:t>able to:</a:t>
            </a:r>
          </a:p>
          <a:p>
            <a:pPr marL="0" indent="0">
              <a:buNone/>
            </a:pPr>
            <a:r>
              <a:rPr lang="en-US" sz="2800" b="1" i="0" u="none" strike="noStrike" baseline="0" dirty="0">
                <a:solidFill>
                  <a:srgbClr val="7B00F6"/>
                </a:solidFill>
                <a:latin typeface="Times New Roman" panose="02020603050405020304" pitchFamily="18" charset="0"/>
                <a:cs typeface="Times New Roman" panose="02020603050405020304" pitchFamily="18" charset="0"/>
              </a:rPr>
              <a:t>1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Describe the nursing management of patients with conditions of the oral cavity.</a:t>
            </a:r>
          </a:p>
          <a:p>
            <a:pPr marL="0" indent="0">
              <a:buNone/>
            </a:pPr>
            <a:r>
              <a:rPr lang="en-US" sz="2800" b="1" i="0" u="none" strike="noStrike" baseline="0" dirty="0">
                <a:solidFill>
                  <a:srgbClr val="7B00F6"/>
                </a:solidFill>
                <a:latin typeface="Times New Roman" panose="02020603050405020304" pitchFamily="18" charset="0"/>
                <a:cs typeface="Times New Roman" panose="02020603050405020304" pitchFamily="18" charset="0"/>
              </a:rPr>
              <a:t>2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Describe the relationship of dental hygiene and dental</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problems to nutrition.</a:t>
            </a:r>
          </a:p>
          <a:p>
            <a:pPr marL="0" indent="0">
              <a:buNone/>
            </a:pPr>
            <a:r>
              <a:rPr lang="en-US" sz="2800" b="1" i="0" u="none" strike="noStrike" baseline="0" dirty="0">
                <a:solidFill>
                  <a:srgbClr val="7B00F6"/>
                </a:solidFill>
                <a:latin typeface="Times New Roman" panose="02020603050405020304" pitchFamily="18" charset="0"/>
                <a:cs typeface="Times New Roman" panose="02020603050405020304" pitchFamily="18" charset="0"/>
              </a:rPr>
              <a:t>3</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Describe the nursing management of patients with</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abnormalities of the lips, gums, teeth, mouth, and</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salivary glands.</a:t>
            </a:r>
          </a:p>
          <a:p>
            <a:pPr marL="0" indent="0">
              <a:buNone/>
            </a:pPr>
            <a:r>
              <a:rPr lang="en-US" sz="2800" b="1" i="0" u="none" strike="noStrike" baseline="0" dirty="0">
                <a:solidFill>
                  <a:srgbClr val="7B00F6"/>
                </a:solidFill>
                <a:latin typeface="Times New Roman" panose="02020603050405020304" pitchFamily="18" charset="0"/>
                <a:cs typeface="Times New Roman" panose="02020603050405020304" pitchFamily="18" charset="0"/>
              </a:rPr>
              <a:t>4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Describe the nursing management of patients with cancer</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of the oral cavity.</a:t>
            </a:r>
          </a:p>
          <a:p>
            <a:pPr marL="0" indent="0">
              <a:buNone/>
            </a:pPr>
            <a:r>
              <a:rPr lang="en-US" sz="2800" b="1" i="0" u="none" strike="noStrike" baseline="0" dirty="0">
                <a:solidFill>
                  <a:srgbClr val="7B00F6"/>
                </a:solidFill>
                <a:latin typeface="Times New Roman" panose="02020603050405020304" pitchFamily="18" charset="0"/>
                <a:cs typeface="Times New Roman" panose="02020603050405020304" pitchFamily="18" charset="0"/>
              </a:rPr>
              <a:t>5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Identify the physical and psychosocial long-term needs</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of patients with oral cancer.</a:t>
            </a:r>
          </a:p>
          <a:p>
            <a:pPr marL="0" indent="0">
              <a:buNone/>
            </a:pPr>
            <a:r>
              <a:rPr lang="en-US" sz="2800" b="1" i="0" u="none" strike="noStrike" baseline="0" dirty="0">
                <a:solidFill>
                  <a:srgbClr val="7B00F6"/>
                </a:solidFill>
                <a:latin typeface="Times New Roman" panose="02020603050405020304" pitchFamily="18" charset="0"/>
                <a:cs typeface="Times New Roman" panose="02020603050405020304" pitchFamily="18" charset="0"/>
              </a:rPr>
              <a:t>6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Use the nursing process as a framework for care of</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patients undergoing neck dissection.</a:t>
            </a:r>
          </a:p>
          <a:p>
            <a:pPr marL="0" indent="0">
              <a:buNone/>
            </a:pPr>
            <a:r>
              <a:rPr lang="en-US" sz="2800" b="1" i="0" u="none" strike="noStrike" baseline="0" dirty="0">
                <a:solidFill>
                  <a:srgbClr val="7B00F6"/>
                </a:solidFill>
                <a:latin typeface="Times New Roman" panose="02020603050405020304" pitchFamily="18" charset="0"/>
                <a:cs typeface="Times New Roman" panose="02020603050405020304" pitchFamily="18" charset="0"/>
              </a:rPr>
              <a:t>7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Use the nursing process as a framework for care of</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patients with various conditions of the esophagus.</a:t>
            </a:r>
          </a:p>
          <a:p>
            <a:pPr marL="0" indent="0">
              <a:buNone/>
            </a:pPr>
            <a:r>
              <a:rPr lang="en-US" sz="2800" b="1" i="0" u="none" strike="noStrike" baseline="0" dirty="0">
                <a:solidFill>
                  <a:srgbClr val="7B00F6"/>
                </a:solidFill>
                <a:latin typeface="Times New Roman" panose="02020603050405020304" pitchFamily="18" charset="0"/>
                <a:cs typeface="Times New Roman" panose="02020603050405020304" pitchFamily="18" charset="0"/>
              </a:rPr>
              <a:t>8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Describe the various conditions of the esophagus and</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their clinical manifestations and management</a:t>
            </a:r>
            <a:r>
              <a:rPr lang="en-US" sz="3200" b="0" i="0" u="none" strike="noStrike" baseline="0" dirty="0">
                <a:solidFill>
                  <a:srgbClr val="000000"/>
                </a:solidFill>
              </a:rPr>
              <a:t>.</a:t>
            </a:r>
            <a:endParaRPr lang="en-US" sz="3200" dirty="0"/>
          </a:p>
        </p:txBody>
      </p:sp>
    </p:spTree>
    <p:extLst>
      <p:ext uri="{BB962C8B-B14F-4D97-AF65-F5344CB8AC3E}">
        <p14:creationId xmlns:p14="http://schemas.microsoft.com/office/powerpoint/2010/main" val="1599956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           Possible Complications </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Recurrence of gingivitis</a:t>
            </a:r>
          </a:p>
          <a:p>
            <a:r>
              <a:rPr lang="en-US" sz="2400" dirty="0">
                <a:latin typeface="Times New Roman" panose="02020603050405020304" pitchFamily="18" charset="0"/>
                <a:cs typeface="Times New Roman" panose="02020603050405020304" pitchFamily="18" charset="0"/>
              </a:rPr>
              <a:t>Periodontitis</a:t>
            </a:r>
          </a:p>
          <a:p>
            <a:r>
              <a:rPr lang="en-US" sz="2400" dirty="0">
                <a:latin typeface="Times New Roman" panose="02020603050405020304" pitchFamily="18" charset="0"/>
                <a:cs typeface="Times New Roman" panose="02020603050405020304" pitchFamily="18" charset="0"/>
              </a:rPr>
              <a:t>Infections </a:t>
            </a:r>
          </a:p>
          <a:p>
            <a:r>
              <a:rPr lang="en-US" sz="2400" dirty="0">
                <a:latin typeface="Times New Roman" panose="02020603050405020304" pitchFamily="18" charset="0"/>
                <a:cs typeface="Times New Roman" panose="02020603050405020304" pitchFamily="18" charset="0"/>
              </a:rPr>
              <a:t>Abscess formation of the gingiva or the jaw</a:t>
            </a:r>
          </a:p>
          <a:p>
            <a:r>
              <a:rPr lang="en-US" sz="2400" dirty="0">
                <a:latin typeface="Times New Roman" panose="02020603050405020304" pitchFamily="18" charset="0"/>
                <a:cs typeface="Times New Roman" panose="02020603050405020304" pitchFamily="18" charset="0"/>
              </a:rPr>
              <a:t>Trench mouth ( bacterial infections and ulceration of gums</a:t>
            </a:r>
          </a:p>
          <a:p>
            <a:r>
              <a:rPr lang="en-US" sz="2400" dirty="0">
                <a:latin typeface="Times New Roman" panose="02020603050405020304" pitchFamily="18" charset="0"/>
                <a:cs typeface="Times New Roman" panose="02020603050405020304" pitchFamily="18" charset="0"/>
              </a:rPr>
              <a:t>Swollen lymph nodes</a:t>
            </a:r>
          </a:p>
          <a:p>
            <a:r>
              <a:rPr lang="en-US" sz="2400" dirty="0">
                <a:latin typeface="Times New Roman" panose="02020603050405020304" pitchFamily="18" charset="0"/>
                <a:cs typeface="Times New Roman" panose="02020603050405020304" pitchFamily="18" charset="0"/>
              </a:rPr>
              <a:t>Associated  with premature birth or low birth weight</a:t>
            </a:r>
          </a:p>
        </p:txBody>
      </p:sp>
    </p:spTree>
    <p:extLst>
      <p:ext uri="{BB962C8B-B14F-4D97-AF65-F5344CB8AC3E}">
        <p14:creationId xmlns:p14="http://schemas.microsoft.com/office/powerpoint/2010/main" val="55027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821"/>
            <a:ext cx="10515600" cy="1030310"/>
          </a:xfrm>
        </p:spPr>
        <p:txBody>
          <a:bodyPr/>
          <a:lstStyle/>
          <a:p>
            <a:r>
              <a:rPr lang="en-US" dirty="0">
                <a:latin typeface="+mn-lt"/>
              </a:rPr>
              <a:t>  5.  Necrotizing gingivitis ( trench mouth)</a:t>
            </a:r>
          </a:p>
        </p:txBody>
      </p:sp>
      <p:sp>
        <p:nvSpPr>
          <p:cNvPr id="3" name="Content Placeholder 2"/>
          <p:cNvSpPr>
            <a:spLocks noGrp="1"/>
          </p:cNvSpPr>
          <p:nvPr>
            <p:ph idx="1"/>
          </p:nvPr>
        </p:nvSpPr>
        <p:spPr>
          <a:xfrm>
            <a:off x="838200" y="1262131"/>
            <a:ext cx="10515600" cy="5331852"/>
          </a:xfrm>
        </p:spPr>
        <p:txBody>
          <a:bodyPr>
            <a:normAutofit/>
          </a:bodyPr>
          <a:lstStyle/>
          <a:p>
            <a:r>
              <a:rPr lang="en-US" sz="2400" dirty="0">
                <a:latin typeface="Times New Roman" panose="02020603050405020304" pitchFamily="18" charset="0"/>
                <a:cs typeface="Times New Roman" panose="02020603050405020304" pitchFamily="18" charset="0"/>
              </a:rPr>
              <a:t>Necrotizing gingivitis  is a progressive painful infection with ulcers, swelling and sloughing off of the dead tissue from the gums due to infection.</a:t>
            </a:r>
          </a:p>
          <a:p>
            <a:pPr marL="0" indent="0">
              <a:buNone/>
            </a:pPr>
            <a:r>
              <a:rPr lang="en-US" sz="2400" b="1" dirty="0">
                <a:latin typeface="Times New Roman" panose="02020603050405020304" pitchFamily="18" charset="0"/>
                <a:cs typeface="Times New Roman" panose="02020603050405020304" pitchFamily="18" charset="0"/>
              </a:rPr>
              <a:t>Signs and symptoms:</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severe gingival pain localized to affected area</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Profuse gingival bleeding that require little or no provocation</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Interdental papillae are ulcerated with necrotic slough</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Oral malodor( halitosis)</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Bad taste  (metallic taste)</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Malaise</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Fever</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Cervical lymph nodes enlargement</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026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4" y="244699"/>
            <a:ext cx="10515600" cy="5867870"/>
          </a:xfrm>
        </p:spPr>
        <p:txBody>
          <a:bodyPr>
            <a:normAutofit/>
          </a:bodyPr>
          <a:lstStyle/>
          <a:p>
            <a:pPr marL="0" indent="0">
              <a:buNone/>
            </a:pPr>
            <a:r>
              <a:rPr lang="en-US" sz="4000" dirty="0"/>
              <a:t>Causes:</a:t>
            </a:r>
          </a:p>
          <a:p>
            <a:pPr lvl="2">
              <a:buFont typeface="Wingdings" panose="05000000000000000000" pitchFamily="2" charset="2"/>
              <a:buChar char="Ø"/>
            </a:pPr>
            <a:r>
              <a:rPr lang="en-US" sz="3200" dirty="0"/>
              <a:t>Poor oral hygiene</a:t>
            </a:r>
          </a:p>
          <a:p>
            <a:pPr lvl="2">
              <a:buFont typeface="Wingdings" panose="05000000000000000000" pitchFamily="2" charset="2"/>
              <a:buChar char="Ø"/>
            </a:pPr>
            <a:r>
              <a:rPr lang="en-US" sz="3200" dirty="0"/>
              <a:t>Bacterial infections</a:t>
            </a:r>
          </a:p>
          <a:p>
            <a:pPr lvl="2">
              <a:buFont typeface="Wingdings" panose="05000000000000000000" pitchFamily="2" charset="2"/>
              <a:buChar char="Ø"/>
            </a:pPr>
            <a:r>
              <a:rPr lang="en-US" sz="3200" dirty="0"/>
              <a:t>Associated to smokers and malnutrition</a:t>
            </a:r>
          </a:p>
          <a:p>
            <a:pPr lvl="2">
              <a:buFont typeface="Wingdings" panose="05000000000000000000" pitchFamily="2" charset="2"/>
              <a:buChar char="Ø"/>
            </a:pPr>
            <a:r>
              <a:rPr lang="en-US" sz="3200" dirty="0"/>
              <a:t>Associated to inadequate rest, overwork and emotional stress</a:t>
            </a:r>
          </a:p>
          <a:p>
            <a:pPr marL="0" indent="0">
              <a:buNone/>
            </a:pPr>
            <a:r>
              <a:rPr lang="en-US" sz="4000" dirty="0"/>
              <a:t>Diagnosis: </a:t>
            </a:r>
          </a:p>
          <a:p>
            <a:pPr marL="914400" lvl="2" indent="0">
              <a:buNone/>
            </a:pPr>
            <a:r>
              <a:rPr lang="en-US" sz="3200" dirty="0"/>
              <a:t>by clinical presentation</a:t>
            </a:r>
          </a:p>
        </p:txBody>
      </p:sp>
    </p:spTree>
    <p:extLst>
      <p:ext uri="{BB962C8B-B14F-4D97-AF65-F5344CB8AC3E}">
        <p14:creationId xmlns:p14="http://schemas.microsoft.com/office/powerpoint/2010/main" val="179944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mn-lt"/>
              </a:rPr>
              <a:t>Treatment</a:t>
            </a:r>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Irrigation and debridement of necrotic tissues </a:t>
            </a:r>
          </a:p>
          <a:p>
            <a:r>
              <a:rPr lang="en-US" sz="3200" dirty="0">
                <a:latin typeface="Times New Roman" panose="02020603050405020304" pitchFamily="18" charset="0"/>
                <a:cs typeface="Times New Roman" panose="02020603050405020304" pitchFamily="18" charset="0"/>
              </a:rPr>
              <a:t>Oral hygiene</a:t>
            </a:r>
          </a:p>
          <a:p>
            <a:r>
              <a:rPr lang="en-US" sz="3200" dirty="0">
                <a:latin typeface="Times New Roman" panose="02020603050405020304" pitchFamily="18" charset="0"/>
                <a:cs typeface="Times New Roman" panose="02020603050405020304" pitchFamily="18" charset="0"/>
              </a:rPr>
              <a:t>Antibiotics e.g. metronidazole</a:t>
            </a:r>
          </a:p>
          <a:p>
            <a:r>
              <a:rPr lang="en-US" sz="3200" dirty="0">
                <a:latin typeface="Times New Roman" panose="02020603050405020304" pitchFamily="18" charset="0"/>
                <a:cs typeface="Times New Roman" panose="02020603050405020304" pitchFamily="18" charset="0"/>
              </a:rPr>
              <a:t>Irrigate with 2 % to 3% hydrogen peroxide or normal saline</a:t>
            </a:r>
          </a:p>
          <a:p>
            <a:r>
              <a:rPr lang="en-US" sz="3200" dirty="0">
                <a:latin typeface="Times New Roman" panose="02020603050405020304" pitchFamily="18" charset="0"/>
                <a:cs typeface="Times New Roman" panose="02020603050405020304" pitchFamily="18" charset="0"/>
              </a:rPr>
              <a:t> avoid irritants such as smoking and spicy food</a:t>
            </a:r>
          </a:p>
        </p:txBody>
      </p:sp>
    </p:spTree>
    <p:extLst>
      <p:ext uri="{BB962C8B-B14F-4D97-AF65-F5344CB8AC3E}">
        <p14:creationId xmlns:p14="http://schemas.microsoft.com/office/powerpoint/2010/main" val="178205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9"/>
            <a:ext cx="10515600" cy="953035"/>
          </a:xfrm>
        </p:spPr>
        <p:txBody>
          <a:bodyPr/>
          <a:lstStyle/>
          <a:p>
            <a:r>
              <a:rPr lang="en-US" b="1" dirty="0">
                <a:latin typeface="+mn-lt"/>
              </a:rPr>
              <a:t>6. Periodontitis </a:t>
            </a:r>
          </a:p>
        </p:txBody>
      </p:sp>
      <p:sp>
        <p:nvSpPr>
          <p:cNvPr id="3" name="Content Placeholder 2"/>
          <p:cNvSpPr>
            <a:spLocks noGrp="1"/>
          </p:cNvSpPr>
          <p:nvPr>
            <p:ph idx="1"/>
          </p:nvPr>
        </p:nvSpPr>
        <p:spPr>
          <a:xfrm>
            <a:off x="838200" y="1094704"/>
            <a:ext cx="10515600" cy="5434885"/>
          </a:xfrm>
        </p:spPr>
        <p:txBody>
          <a:bodyPr/>
          <a:lstStyle/>
          <a:p>
            <a:r>
              <a:rPr lang="en-US" sz="3200" dirty="0"/>
              <a:t>Periodontitis is an inflammatory disease that affects the soft  and hard structures  that support the teeth.</a:t>
            </a:r>
          </a:p>
          <a:p>
            <a:pPr marL="0" indent="0">
              <a:buNone/>
            </a:pPr>
            <a:r>
              <a:rPr lang="en-US" sz="3200" dirty="0"/>
              <a:t>OR the inflammation of the </a:t>
            </a:r>
            <a:r>
              <a:rPr lang="en-US" sz="3200" dirty="0" err="1"/>
              <a:t>periodontium</a:t>
            </a:r>
            <a:r>
              <a:rPr lang="en-US" sz="3200" dirty="0"/>
              <a:t> (the tissue that supports the teeth)</a:t>
            </a:r>
          </a:p>
          <a:p>
            <a:pPr marL="0" indent="0">
              <a:buNone/>
            </a:pPr>
            <a:r>
              <a:rPr lang="en-US" sz="3200" b="1" dirty="0" err="1"/>
              <a:t>Periodontium</a:t>
            </a:r>
            <a:r>
              <a:rPr lang="en-US" sz="3200" b="1" dirty="0"/>
              <a:t> consists of:</a:t>
            </a:r>
          </a:p>
          <a:p>
            <a:pPr>
              <a:buFont typeface="Wingdings" panose="05000000000000000000" pitchFamily="2" charset="2"/>
              <a:buChar char="Ø"/>
            </a:pPr>
            <a:r>
              <a:rPr lang="en-US" sz="3200" dirty="0"/>
              <a:t>The gum (gingiva);</a:t>
            </a:r>
          </a:p>
          <a:p>
            <a:pPr>
              <a:buFont typeface="Wingdings" panose="05000000000000000000" pitchFamily="2" charset="2"/>
              <a:buChar char="Ø"/>
            </a:pPr>
            <a:r>
              <a:rPr lang="en-US" sz="3200" dirty="0" err="1"/>
              <a:t>Cementum</a:t>
            </a:r>
            <a:r>
              <a:rPr lang="en-US" sz="3200" dirty="0"/>
              <a:t>: the outer layer of roots of teeth;</a:t>
            </a:r>
          </a:p>
          <a:p>
            <a:pPr>
              <a:buFont typeface="Wingdings" panose="05000000000000000000" pitchFamily="2" charset="2"/>
              <a:buChar char="Ø"/>
            </a:pPr>
            <a:r>
              <a:rPr lang="en-US" sz="3200" dirty="0"/>
              <a:t>Alveolar bony: (bony sockets into which the teeth are anchor);</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9980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1"/>
            <a:ext cx="10515600" cy="1429554"/>
          </a:xfrm>
        </p:spPr>
        <p:txBody>
          <a:bodyPr/>
          <a:lstStyle/>
          <a:p>
            <a:r>
              <a:rPr lang="en-US" b="1" dirty="0">
                <a:latin typeface="+mn-lt"/>
              </a:rPr>
              <a:t>Causes</a:t>
            </a:r>
          </a:p>
        </p:txBody>
      </p:sp>
      <p:sp>
        <p:nvSpPr>
          <p:cNvPr id="3" name="Content Placeholder 2"/>
          <p:cNvSpPr>
            <a:spLocks noGrp="1"/>
          </p:cNvSpPr>
          <p:nvPr>
            <p:ph idx="1"/>
          </p:nvPr>
        </p:nvSpPr>
        <p:spPr>
          <a:xfrm>
            <a:off x="838200" y="1661375"/>
            <a:ext cx="10515600" cy="4906850"/>
          </a:xfrm>
        </p:spPr>
        <p:txBody>
          <a:bodyPr/>
          <a:lstStyle/>
          <a:p>
            <a:r>
              <a:rPr lang="en-US" sz="4800" dirty="0">
                <a:latin typeface="Times New Roman" panose="02020603050405020304" pitchFamily="18" charset="0"/>
                <a:cs typeface="Times New Roman" panose="02020603050405020304" pitchFamily="18" charset="0"/>
              </a:rPr>
              <a:t>Untreated gingivitis</a:t>
            </a:r>
          </a:p>
          <a:p>
            <a:r>
              <a:rPr lang="en-US" sz="4800" dirty="0">
                <a:latin typeface="Times New Roman" panose="02020603050405020304" pitchFamily="18" charset="0"/>
                <a:cs typeface="Times New Roman" panose="02020603050405020304" pitchFamily="18" charset="0"/>
              </a:rPr>
              <a:t>Poor or inadequate dental hygiene</a:t>
            </a:r>
          </a:p>
          <a:p>
            <a:r>
              <a:rPr lang="en-US" sz="4800" dirty="0">
                <a:latin typeface="Times New Roman" panose="02020603050405020304" pitchFamily="18" charset="0"/>
                <a:cs typeface="Times New Roman" panose="02020603050405020304" pitchFamily="18" charset="0"/>
              </a:rPr>
              <a:t>Inadequate diet </a:t>
            </a:r>
          </a:p>
          <a:p>
            <a:r>
              <a:rPr lang="en-US" sz="4800" dirty="0">
                <a:latin typeface="Times New Roman" panose="02020603050405020304" pitchFamily="18" charset="0"/>
                <a:cs typeface="Times New Roman" panose="02020603050405020304" pitchFamily="18" charset="0"/>
              </a:rPr>
              <a:t> smoking</a:t>
            </a:r>
          </a:p>
          <a:p>
            <a:endParaRPr lang="en-US" dirty="0"/>
          </a:p>
        </p:txBody>
      </p:sp>
    </p:spTree>
    <p:extLst>
      <p:ext uri="{BB962C8B-B14F-4D97-AF65-F5344CB8AC3E}">
        <p14:creationId xmlns:p14="http://schemas.microsoft.com/office/powerpoint/2010/main" val="1899500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Signs and symptoms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Redness or bleeding of gums with brushing teeth, using dental floss or when biting on hard food.</a:t>
            </a:r>
          </a:p>
          <a:p>
            <a:r>
              <a:rPr lang="en-US" sz="2000" dirty="0">
                <a:latin typeface="Times New Roman" panose="02020603050405020304" pitchFamily="18" charset="0"/>
                <a:cs typeface="Times New Roman" panose="02020603050405020304" pitchFamily="18" charset="0"/>
              </a:rPr>
              <a:t>Gum swelling that recur</a:t>
            </a:r>
          </a:p>
          <a:p>
            <a:r>
              <a:rPr lang="en-US" sz="2000" dirty="0">
                <a:latin typeface="Times New Roman" panose="02020603050405020304" pitchFamily="18" charset="0"/>
                <a:cs typeface="Times New Roman" panose="02020603050405020304" pitchFamily="18" charset="0"/>
              </a:rPr>
              <a:t>Spitting out blood after brushing teeth</a:t>
            </a:r>
          </a:p>
          <a:p>
            <a:r>
              <a:rPr lang="en-US" sz="2000" dirty="0">
                <a:latin typeface="Times New Roman" panose="02020603050405020304" pitchFamily="18" charset="0"/>
                <a:cs typeface="Times New Roman" panose="02020603050405020304" pitchFamily="18" charset="0"/>
              </a:rPr>
              <a:t>Halitosis or bad breath</a:t>
            </a:r>
          </a:p>
          <a:p>
            <a:r>
              <a:rPr lang="en-US" sz="2000" dirty="0">
                <a:latin typeface="Times New Roman" panose="02020603050405020304" pitchFamily="18" charset="0"/>
                <a:cs typeface="Times New Roman" panose="02020603050405020304" pitchFamily="18" charset="0"/>
              </a:rPr>
              <a:t>Persistent metallic taste in the mouth</a:t>
            </a:r>
          </a:p>
          <a:p>
            <a:r>
              <a:rPr lang="en-US" sz="2000" dirty="0">
                <a:latin typeface="Times New Roman" panose="02020603050405020304" pitchFamily="18" charset="0"/>
                <a:cs typeface="Times New Roman" panose="02020603050405020304" pitchFamily="18" charset="0"/>
              </a:rPr>
              <a:t>Gingival recession resulting in apparent lengthening of teeth.</a:t>
            </a:r>
          </a:p>
          <a:p>
            <a:r>
              <a:rPr lang="en-US" sz="2000" dirty="0">
                <a:latin typeface="Times New Roman" panose="02020603050405020304" pitchFamily="18" charset="0"/>
                <a:cs typeface="Times New Roman" panose="02020603050405020304" pitchFamily="18" charset="0"/>
              </a:rPr>
              <a:t>Deep pockets between teeth and gums </a:t>
            </a:r>
          </a:p>
          <a:p>
            <a:r>
              <a:rPr lang="en-US" sz="2000" dirty="0">
                <a:latin typeface="Times New Roman" panose="02020603050405020304" pitchFamily="18" charset="0"/>
                <a:cs typeface="Times New Roman" panose="02020603050405020304" pitchFamily="18" charset="0"/>
              </a:rPr>
              <a:t>Loose teeth in later stages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072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 Treatment</a:t>
            </a:r>
            <a:r>
              <a:rPr lang="en-US" b="1" dirty="0"/>
              <a:t> </a:t>
            </a:r>
          </a:p>
        </p:txBody>
      </p:sp>
      <p:sp>
        <p:nvSpPr>
          <p:cNvPr id="3" name="Content Placeholder 2"/>
          <p:cNvSpPr>
            <a:spLocks noGrp="1"/>
          </p:cNvSpPr>
          <p:nvPr>
            <p:ph idx="1"/>
          </p:nvPr>
        </p:nvSpPr>
        <p:spPr/>
        <p:txBody>
          <a:bodyPr>
            <a:normAutofit/>
          </a:bodyPr>
          <a:lstStyle/>
          <a:p>
            <a:r>
              <a:rPr lang="en-US" sz="2800" dirty="0"/>
              <a:t>Instruct client on proper oral hygiene</a:t>
            </a:r>
          </a:p>
          <a:p>
            <a:r>
              <a:rPr lang="en-US" sz="2800" dirty="0"/>
              <a:t>Brushing, flossing, avoiding sugary foods and drinks</a:t>
            </a:r>
          </a:p>
          <a:p>
            <a:r>
              <a:rPr lang="en-US" sz="2800" dirty="0"/>
              <a:t>Antibiotics</a:t>
            </a:r>
          </a:p>
          <a:p>
            <a:r>
              <a:rPr lang="en-US" sz="2800" dirty="0"/>
              <a:t>Analgesics</a:t>
            </a:r>
          </a:p>
          <a:p>
            <a:r>
              <a:rPr lang="en-US" sz="2800" dirty="0"/>
              <a:t> Dental Surgery</a:t>
            </a:r>
          </a:p>
        </p:txBody>
      </p:sp>
    </p:spTree>
    <p:extLst>
      <p:ext uri="{BB962C8B-B14F-4D97-AF65-F5344CB8AC3E}">
        <p14:creationId xmlns:p14="http://schemas.microsoft.com/office/powerpoint/2010/main" val="2068625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05"/>
            <a:ext cx="10515600" cy="811368"/>
          </a:xfrm>
        </p:spPr>
        <p:txBody>
          <a:bodyPr>
            <a:normAutofit fontScale="90000"/>
          </a:bodyPr>
          <a:lstStyle/>
          <a:p>
            <a:r>
              <a:rPr lang="en-US" b="1" dirty="0">
                <a:latin typeface="+mn-lt"/>
              </a:rPr>
              <a:t> Abscess ( dental alveolar abscess)or </a:t>
            </a:r>
            <a:r>
              <a:rPr lang="en-US" b="1" dirty="0" err="1">
                <a:latin typeface="+mn-lt"/>
              </a:rPr>
              <a:t>peri</a:t>
            </a:r>
            <a:r>
              <a:rPr lang="en-US" b="1" dirty="0">
                <a:latin typeface="+mn-lt"/>
              </a:rPr>
              <a:t>-apical abscess</a:t>
            </a:r>
          </a:p>
        </p:txBody>
      </p:sp>
      <p:sp>
        <p:nvSpPr>
          <p:cNvPr id="3" name="Content Placeholder 2"/>
          <p:cNvSpPr>
            <a:spLocks noGrp="1"/>
          </p:cNvSpPr>
          <p:nvPr>
            <p:ph idx="1"/>
          </p:nvPr>
        </p:nvSpPr>
        <p:spPr>
          <a:xfrm>
            <a:off x="838200" y="1081825"/>
            <a:ext cx="10515600" cy="5563674"/>
          </a:xfrm>
        </p:spPr>
        <p:txBody>
          <a:bodyPr>
            <a:normAutofit/>
          </a:bodyPr>
          <a:lstStyle/>
          <a:p>
            <a:r>
              <a:rPr lang="en-US" sz="2800" dirty="0">
                <a:latin typeface="Times New Roman" panose="02020603050405020304" pitchFamily="18" charset="0"/>
                <a:cs typeface="Times New Roman" panose="02020603050405020304" pitchFamily="18" charset="0"/>
              </a:rPr>
              <a:t> peri-apical abscess, more commonly </a:t>
            </a:r>
            <a:r>
              <a:rPr lang="en-US" sz="2800" dirty="0" err="1">
                <a:latin typeface="Times New Roman" panose="02020603050405020304" pitchFamily="18" charset="0"/>
                <a:cs typeface="Times New Roman" panose="02020603050405020304" pitchFamily="18" charset="0"/>
              </a:rPr>
              <a:t>refered</a:t>
            </a:r>
            <a:r>
              <a:rPr lang="en-US" sz="2800" dirty="0">
                <a:latin typeface="Times New Roman" panose="02020603050405020304" pitchFamily="18" charset="0"/>
                <a:cs typeface="Times New Roman" panose="02020603050405020304" pitchFamily="18" charset="0"/>
              </a:rPr>
              <a:t> to as  an abscess tooth, involves collection of pus in the apical dental </a:t>
            </a:r>
            <a:r>
              <a:rPr lang="en-US" sz="2800" dirty="0" err="1">
                <a:latin typeface="Times New Roman" panose="02020603050405020304" pitchFamily="18" charset="0"/>
                <a:cs typeface="Times New Roman" panose="02020603050405020304" pitchFamily="18" charset="0"/>
              </a:rPr>
              <a:t>periosteum</a:t>
            </a:r>
            <a:r>
              <a:rPr lang="en-US" sz="2800" dirty="0">
                <a:latin typeface="Times New Roman" panose="02020603050405020304" pitchFamily="18" charset="0"/>
                <a:cs typeface="Times New Roman" panose="02020603050405020304" pitchFamily="18" charset="0"/>
              </a:rPr>
              <a:t>.( fibrous membrane supporting the tooth structure) and the tissues surrounding the apex of the tooth, (where it is suspended in the jaw bone)</a:t>
            </a:r>
          </a:p>
          <a:p>
            <a:r>
              <a:rPr lang="en-US" sz="2800" dirty="0">
                <a:latin typeface="Times New Roman" panose="02020603050405020304" pitchFamily="18" charset="0"/>
                <a:cs typeface="Times New Roman" panose="02020603050405020304" pitchFamily="18" charset="0"/>
              </a:rPr>
              <a:t>The abscess could be acute or chronic.</a:t>
            </a:r>
          </a:p>
          <a:p>
            <a:pPr marL="514350" indent="-514350">
              <a:buAutoNum type="arabicPeriod"/>
            </a:pPr>
            <a:r>
              <a:rPr lang="en-US" sz="2800" b="1" dirty="0">
                <a:latin typeface="Times New Roman" panose="02020603050405020304" pitchFamily="18" charset="0"/>
                <a:cs typeface="Times New Roman" panose="02020603050405020304" pitchFamily="18" charset="0"/>
              </a:rPr>
              <a:t>Acute </a:t>
            </a:r>
            <a:r>
              <a:rPr lang="en-US" sz="2800" b="1" dirty="0" err="1">
                <a:latin typeface="Times New Roman" panose="02020603050405020304" pitchFamily="18" charset="0"/>
                <a:cs typeface="Times New Roman" panose="02020603050405020304" pitchFamily="18" charset="0"/>
              </a:rPr>
              <a:t>periapical</a:t>
            </a:r>
            <a:r>
              <a:rPr lang="en-US" sz="2800" b="1" dirty="0">
                <a:latin typeface="Times New Roman" panose="02020603050405020304" pitchFamily="18" charset="0"/>
                <a:cs typeface="Times New Roman" panose="02020603050405020304" pitchFamily="18" charset="0"/>
              </a:rPr>
              <a:t> abscess</a:t>
            </a:r>
          </a:p>
          <a:p>
            <a:r>
              <a:rPr lang="en-US" sz="2800" dirty="0">
                <a:latin typeface="Times New Roman" panose="02020603050405020304" pitchFamily="18" charset="0"/>
                <a:cs typeface="Times New Roman" panose="02020603050405020304" pitchFamily="18" charset="0"/>
              </a:rPr>
              <a:t>It is secondary to a </a:t>
            </a:r>
            <a:r>
              <a:rPr lang="en-US" sz="2800" dirty="0" err="1">
                <a:latin typeface="Times New Roman" panose="02020603050405020304" pitchFamily="18" charset="0"/>
                <a:cs typeface="Times New Roman" panose="02020603050405020304" pitchFamily="18" charset="0"/>
              </a:rPr>
              <a:t>suppurative</a:t>
            </a:r>
            <a:r>
              <a:rPr lang="en-US" sz="2800" dirty="0">
                <a:latin typeface="Times New Roman" panose="02020603050405020304" pitchFamily="18" charset="0"/>
                <a:cs typeface="Times New Roman" panose="02020603050405020304" pitchFamily="18" charset="0"/>
              </a:rPr>
              <a:t> pulpitis arising from an infection extending from dental caries</a:t>
            </a:r>
          </a:p>
          <a:p>
            <a:r>
              <a:rPr lang="en-US" sz="2800" dirty="0">
                <a:latin typeface="Times New Roman" panose="02020603050405020304" pitchFamily="18" charset="0"/>
                <a:cs typeface="Times New Roman" panose="02020603050405020304" pitchFamily="18" charset="0"/>
              </a:rPr>
              <a:t>The infection of the dental pulp extends through the apical foramen of the tooth to form an abscess around the apex.</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972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2" y="193183"/>
            <a:ext cx="10515600" cy="6336406"/>
          </a:xfrm>
        </p:spPr>
        <p:txBody>
          <a:bodyPr>
            <a:normAutofit lnSpcReduction="10000"/>
          </a:bodyPr>
          <a:lstStyle/>
          <a:p>
            <a:pPr marL="0" indent="0">
              <a:buNone/>
            </a:pPr>
            <a:r>
              <a:rPr lang="en-US" b="1" dirty="0"/>
              <a:t>2</a:t>
            </a:r>
            <a:r>
              <a:rPr lang="en-US" b="1" dirty="0">
                <a:latin typeface="Times New Roman" panose="02020603050405020304" pitchFamily="18" charset="0"/>
                <a:cs typeface="Times New Roman" panose="02020603050405020304" pitchFamily="18" charset="0"/>
              </a:rPr>
              <a:t>.  Chronic dental alveolar abscess:</a:t>
            </a:r>
          </a:p>
          <a:p>
            <a:r>
              <a:rPr lang="en-US" sz="2400" dirty="0">
                <a:latin typeface="Times New Roman" panose="02020603050405020304" pitchFamily="18" charset="0"/>
                <a:cs typeface="Times New Roman" panose="02020603050405020304" pitchFamily="18" charset="0"/>
              </a:rPr>
              <a:t>This is a slowly progressive infectious process.</a:t>
            </a:r>
          </a:p>
          <a:p>
            <a:r>
              <a:rPr lang="en-US" sz="2400" dirty="0">
                <a:latin typeface="Times New Roman" panose="02020603050405020304" pitchFamily="18" charset="0"/>
                <a:cs typeface="Times New Roman" panose="02020603050405020304" pitchFamily="18" charset="0"/>
              </a:rPr>
              <a:t>A fully formed abscess may occur without the patients knowledge</a:t>
            </a:r>
          </a:p>
          <a:p>
            <a:r>
              <a:rPr lang="en-US" sz="2400" dirty="0">
                <a:latin typeface="Times New Roman" panose="02020603050405020304" pitchFamily="18" charset="0"/>
                <a:cs typeface="Times New Roman" panose="02020603050405020304" pitchFamily="18" charset="0"/>
              </a:rPr>
              <a:t>The infection eventually leads to ‘a blind dental abscess’ which is actually a </a:t>
            </a:r>
            <a:r>
              <a:rPr lang="en-US" sz="2400" dirty="0" err="1">
                <a:latin typeface="Times New Roman" panose="02020603050405020304" pitchFamily="18" charset="0"/>
                <a:cs typeface="Times New Roman" panose="02020603050405020304" pitchFamily="18" charset="0"/>
              </a:rPr>
              <a:t>periapical</a:t>
            </a:r>
            <a:r>
              <a:rPr lang="en-US" sz="2400" dirty="0">
                <a:latin typeface="Times New Roman" panose="02020603050405020304" pitchFamily="18" charset="0"/>
                <a:cs typeface="Times New Roman" panose="02020603050405020304" pitchFamily="18" charset="0"/>
              </a:rPr>
              <a:t> granuloma, it may enlarge to as much as 1cm diameter.</a:t>
            </a:r>
          </a:p>
          <a:p>
            <a:r>
              <a:rPr lang="en-US" sz="2400" dirty="0">
                <a:latin typeface="Times New Roman" panose="02020603050405020304" pitchFamily="18" charset="0"/>
                <a:cs typeface="Times New Roman" panose="02020603050405020304" pitchFamily="18" charset="0"/>
              </a:rPr>
              <a:t>It is often discovered in X-Ray</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Treatment is by </a:t>
            </a:r>
            <a:r>
              <a:rPr lang="en-US" sz="2400" dirty="0">
                <a:latin typeface="Times New Roman" panose="02020603050405020304" pitchFamily="18" charset="0"/>
                <a:cs typeface="Times New Roman" panose="02020603050405020304" pitchFamily="18" charset="0"/>
              </a:rPr>
              <a:t>:</a:t>
            </a:r>
          </a:p>
          <a:p>
            <a:pPr lvl="2"/>
            <a:r>
              <a:rPr lang="en-US" sz="2400" dirty="0"/>
              <a:t> extraction </a:t>
            </a:r>
          </a:p>
          <a:p>
            <a:pPr lvl="2"/>
            <a:r>
              <a:rPr lang="en-US" sz="2400" dirty="0"/>
              <a:t>Root canal therapy often with </a:t>
            </a:r>
            <a:r>
              <a:rPr lang="en-US" sz="2400" dirty="0" err="1"/>
              <a:t>apicectomy</a:t>
            </a:r>
            <a:endParaRPr lang="en-US" sz="2400" dirty="0"/>
          </a:p>
          <a:p>
            <a:pPr marL="914400" lvl="2" indent="0">
              <a:buNone/>
            </a:pPr>
            <a:r>
              <a:rPr lang="en-US" sz="2400" b="1" dirty="0"/>
              <a:t>Sings and symptoms of an acute abscess</a:t>
            </a:r>
          </a:p>
          <a:p>
            <a:pPr lvl="2"/>
            <a:r>
              <a:rPr lang="en-US" sz="2400" dirty="0"/>
              <a:t>Dull, gnawing (severe or intense) continuous pain</a:t>
            </a:r>
          </a:p>
          <a:p>
            <a:pPr lvl="2"/>
            <a:r>
              <a:rPr lang="en-US" sz="2400" dirty="0"/>
              <a:t>Cellulitis and </a:t>
            </a:r>
            <a:r>
              <a:rPr lang="en-US" sz="2400" dirty="0" err="1"/>
              <a:t>oedema</a:t>
            </a:r>
            <a:r>
              <a:rPr lang="en-US" sz="2400" dirty="0"/>
              <a:t> of surrounding facial structures</a:t>
            </a:r>
          </a:p>
          <a:p>
            <a:pPr lvl="2"/>
            <a:r>
              <a:rPr lang="en-US" sz="2400" dirty="0"/>
              <a:t>Patient is unable to open mouth</a:t>
            </a:r>
          </a:p>
          <a:p>
            <a:pPr lvl="2"/>
            <a:r>
              <a:rPr lang="en-US" sz="2400" dirty="0"/>
              <a:t>Systemic  reactions such as fever and malaise.</a:t>
            </a:r>
          </a:p>
          <a:p>
            <a:pPr marL="914400" lvl="2" indent="0">
              <a:buNone/>
            </a:pPr>
            <a:endParaRPr lang="en-US" dirty="0"/>
          </a:p>
          <a:p>
            <a:pPr lvl="2"/>
            <a:endParaRPr lang="en-US" dirty="0"/>
          </a:p>
        </p:txBody>
      </p:sp>
    </p:spTree>
    <p:extLst>
      <p:ext uri="{BB962C8B-B14F-4D97-AF65-F5344CB8AC3E}">
        <p14:creationId xmlns:p14="http://schemas.microsoft.com/office/powerpoint/2010/main" val="92647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49252"/>
          </a:xfrm>
        </p:spPr>
        <p:txBody>
          <a:bodyPr>
            <a:normAutofit fontScale="90000"/>
          </a:bodyPr>
          <a:lstStyle/>
          <a:p>
            <a:pPr lvl="0" indent="-228600">
              <a:lnSpc>
                <a:spcPct val="115000"/>
              </a:lnSpc>
              <a:spcBef>
                <a:spcPts val="0"/>
              </a:spcBef>
            </a:pPr>
            <a:r>
              <a:rPr lang="en-GB" sz="2800" b="1" dirty="0">
                <a:solidFill>
                  <a:srgbClr val="990000"/>
                </a:solidFill>
                <a:latin typeface="Arial" panose="020B0604020202020204" pitchFamily="34" charset="0"/>
                <a:ea typeface="Calibri" panose="020F0502020204030204" pitchFamily="34" charset="0"/>
                <a:cs typeface="Times New Roman" panose="02020603050405020304" pitchFamily="18" charset="0"/>
              </a:rPr>
              <a:t> </a:t>
            </a:r>
            <a:r>
              <a:rPr lang="en-GB" sz="5400" b="1" dirty="0">
                <a:solidFill>
                  <a:srgbClr val="990000"/>
                </a:solidFill>
                <a:latin typeface="Arial" panose="020B0604020202020204" pitchFamily="34" charset="0"/>
                <a:ea typeface="Calibri" panose="020F0502020204030204" pitchFamily="34" charset="0"/>
                <a:cs typeface="Times New Roman" panose="02020603050405020304" pitchFamily="18" charset="0"/>
              </a:rPr>
              <a:t>The Gastrointestinal Tract</a:t>
            </a:r>
            <a:br>
              <a:rPr lang="en-US" sz="54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US" sz="5400" dirty="0"/>
          </a:p>
        </p:txBody>
      </p:sp>
      <p:sp>
        <p:nvSpPr>
          <p:cNvPr id="3" name="Content Placeholder 2"/>
          <p:cNvSpPr>
            <a:spLocks noGrp="1"/>
          </p:cNvSpPr>
          <p:nvPr>
            <p:ph idx="1"/>
          </p:nvPr>
        </p:nvSpPr>
        <p:spPr>
          <a:xfrm>
            <a:off x="838200" y="1249252"/>
            <a:ext cx="10515600" cy="5203063"/>
          </a:xfrm>
        </p:spPr>
        <p:txBody>
          <a:bodyPr>
            <a:normAutofit fontScale="92500" lnSpcReduction="10000"/>
          </a:bodyPr>
          <a:lstStyle/>
          <a:p>
            <a:pPr marL="0" marR="0" algn="just">
              <a:lnSpc>
                <a:spcPct val="115000"/>
              </a:lnSpc>
              <a:spcBef>
                <a:spcPts val="0"/>
              </a:spcBef>
              <a:spcAft>
                <a:spcPts val="0"/>
              </a:spcAft>
            </a:pPr>
            <a:r>
              <a:rPr lang="en-GB" sz="3200" dirty="0">
                <a:solidFill>
                  <a:srgbClr val="000000"/>
                </a:solidFill>
                <a:effectLst/>
                <a:ea typeface="Calibri" panose="020F0502020204030204" pitchFamily="34" charset="0"/>
                <a:cs typeface="Times New Roman" panose="02020603050405020304" pitchFamily="18" charset="0"/>
              </a:rPr>
              <a:t>The gastrointestinal tract is a long tubular structure, which starts at the mouth and ends at the anus.</a:t>
            </a:r>
          </a:p>
          <a:p>
            <a:pPr marL="0" marR="0" algn="just">
              <a:lnSpc>
                <a:spcPct val="115000"/>
              </a:lnSpc>
              <a:spcBef>
                <a:spcPts val="0"/>
              </a:spcBef>
              <a:spcAft>
                <a:spcPts val="0"/>
              </a:spcAft>
            </a:pPr>
            <a:r>
              <a:rPr lang="en-GB" sz="3200" dirty="0">
                <a:solidFill>
                  <a:srgbClr val="000000"/>
                </a:solidFill>
                <a:effectLst/>
                <a:ea typeface="Calibri" panose="020F0502020204030204" pitchFamily="34" charset="0"/>
                <a:cs typeface="Times New Roman" panose="02020603050405020304" pitchFamily="18" charset="0"/>
              </a:rPr>
              <a:t> The walls of the tract from the oesophagus onwards form four layers of tissues. </a:t>
            </a:r>
          </a:p>
          <a:p>
            <a:pPr marL="0" marR="0" algn="just">
              <a:lnSpc>
                <a:spcPct val="115000"/>
              </a:lnSpc>
              <a:spcBef>
                <a:spcPts val="0"/>
              </a:spcBef>
              <a:spcAft>
                <a:spcPts val="0"/>
              </a:spcAft>
            </a:pPr>
            <a:r>
              <a:rPr lang="en-GB" sz="3200" b="1" dirty="0">
                <a:solidFill>
                  <a:srgbClr val="000000"/>
                </a:solidFill>
                <a:effectLst/>
                <a:ea typeface="Calibri" panose="020F0502020204030204" pitchFamily="34" charset="0"/>
                <a:cs typeface="Times New Roman" panose="02020603050405020304" pitchFamily="18" charset="0"/>
              </a:rPr>
              <a:t>The layers are :</a:t>
            </a:r>
          </a:p>
          <a:p>
            <a:pPr marL="2857500" lvl="6" indent="-342900" algn="just">
              <a:lnSpc>
                <a:spcPct val="115000"/>
              </a:lnSpc>
              <a:spcBef>
                <a:spcPts val="0"/>
              </a:spcBef>
              <a:buFont typeface="+mj-lt"/>
              <a:buAutoNum type="arabicPeriod"/>
            </a:pPr>
            <a:r>
              <a:rPr lang="en-GB" sz="3200" dirty="0">
                <a:solidFill>
                  <a:srgbClr val="000000"/>
                </a:solidFill>
                <a:effectLst/>
                <a:ea typeface="Calibri" panose="020F0502020204030204" pitchFamily="34" charset="0"/>
                <a:cs typeface="Times New Roman" panose="02020603050405020304" pitchFamily="18" charset="0"/>
              </a:rPr>
              <a:t>the adventitia or outer covering, </a:t>
            </a:r>
          </a:p>
          <a:p>
            <a:pPr marL="2857500" lvl="6" indent="-342900" algn="just">
              <a:lnSpc>
                <a:spcPct val="115000"/>
              </a:lnSpc>
              <a:spcBef>
                <a:spcPts val="0"/>
              </a:spcBef>
              <a:buFont typeface="+mj-lt"/>
              <a:buAutoNum type="arabicPeriod"/>
            </a:pPr>
            <a:r>
              <a:rPr lang="en-GB" sz="3200" dirty="0">
                <a:solidFill>
                  <a:srgbClr val="000000"/>
                </a:solidFill>
                <a:effectLst/>
                <a:ea typeface="Calibri" panose="020F0502020204030204" pitchFamily="34" charset="0"/>
                <a:cs typeface="Times New Roman" panose="02020603050405020304" pitchFamily="18" charset="0"/>
              </a:rPr>
              <a:t>muscle layer,</a:t>
            </a:r>
          </a:p>
          <a:p>
            <a:pPr marL="2857500" lvl="6" indent="-342900" algn="just">
              <a:lnSpc>
                <a:spcPct val="115000"/>
              </a:lnSpc>
              <a:spcBef>
                <a:spcPts val="0"/>
              </a:spcBef>
              <a:buFont typeface="+mj-lt"/>
              <a:buAutoNum type="arabicPeriod"/>
            </a:pPr>
            <a:r>
              <a:rPr lang="en-GB" sz="3200" dirty="0">
                <a:solidFill>
                  <a:srgbClr val="000000"/>
                </a:solidFill>
                <a:effectLst/>
                <a:ea typeface="Calibri" panose="020F0502020204030204" pitchFamily="34" charset="0"/>
                <a:cs typeface="Times New Roman" panose="02020603050405020304" pitchFamily="18" charset="0"/>
              </a:rPr>
              <a:t> </a:t>
            </a:r>
            <a:r>
              <a:rPr lang="en-GB" sz="3200" dirty="0" err="1">
                <a:solidFill>
                  <a:srgbClr val="000000"/>
                </a:solidFill>
                <a:effectLst/>
                <a:ea typeface="Calibri" panose="020F0502020204030204" pitchFamily="34" charset="0"/>
                <a:cs typeface="Times New Roman" panose="02020603050405020304" pitchFamily="18" charset="0"/>
              </a:rPr>
              <a:t>submucous</a:t>
            </a:r>
            <a:r>
              <a:rPr lang="en-GB" sz="3200" dirty="0">
                <a:solidFill>
                  <a:srgbClr val="000000"/>
                </a:solidFill>
                <a:effectLst/>
                <a:ea typeface="Calibri" panose="020F0502020204030204" pitchFamily="34" charset="0"/>
                <a:cs typeface="Times New Roman" panose="02020603050405020304" pitchFamily="18" charset="0"/>
              </a:rPr>
              <a:t> layer, </a:t>
            </a:r>
          </a:p>
          <a:p>
            <a:pPr marL="2857500" lvl="6" indent="-342900" algn="just">
              <a:lnSpc>
                <a:spcPct val="115000"/>
              </a:lnSpc>
              <a:spcBef>
                <a:spcPts val="0"/>
              </a:spcBef>
              <a:buFont typeface="+mj-lt"/>
              <a:buAutoNum type="arabicPeriod"/>
            </a:pPr>
            <a:r>
              <a:rPr lang="en-GB" sz="3200" dirty="0">
                <a:solidFill>
                  <a:srgbClr val="000000"/>
                </a:solidFill>
                <a:effectLst/>
                <a:ea typeface="Calibri" panose="020F0502020204030204" pitchFamily="34" charset="0"/>
                <a:cs typeface="Times New Roman" panose="02020603050405020304" pitchFamily="18" charset="0"/>
              </a:rPr>
              <a:t>mucous membrane lining. </a:t>
            </a:r>
          </a:p>
          <a:p>
            <a:pPr marL="0" marR="0" algn="just">
              <a:lnSpc>
                <a:spcPct val="115000"/>
              </a:lnSpc>
              <a:spcBef>
                <a:spcPts val="0"/>
              </a:spcBef>
              <a:spcAft>
                <a:spcPts val="0"/>
              </a:spcAft>
            </a:pPr>
            <a:r>
              <a:rPr lang="en-GB" sz="3200" dirty="0">
                <a:solidFill>
                  <a:srgbClr val="000000"/>
                </a:solidFill>
                <a:effectLst/>
                <a:ea typeface="Calibri" panose="020F0502020204030204" pitchFamily="34" charset="0"/>
                <a:cs typeface="Times New Roman" panose="02020603050405020304" pitchFamily="18" charset="0"/>
              </a:rPr>
              <a:t>The tract is well supplied with nerves and blood vessels.</a:t>
            </a:r>
            <a:endParaRPr lang="en-US" sz="32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6018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935642"/>
          </a:xfrm>
        </p:spPr>
        <p:txBody>
          <a:bodyPr/>
          <a:lstStyle/>
          <a:p>
            <a:r>
              <a:rPr lang="en-US" b="1" dirty="0">
                <a:latin typeface="+mn-lt"/>
              </a:rPr>
              <a:t>Medical management</a:t>
            </a:r>
          </a:p>
        </p:txBody>
      </p:sp>
      <p:sp>
        <p:nvSpPr>
          <p:cNvPr id="3" name="Content Placeholder 2"/>
          <p:cNvSpPr>
            <a:spLocks noGrp="1"/>
          </p:cNvSpPr>
          <p:nvPr>
            <p:ph idx="1"/>
          </p:nvPr>
        </p:nvSpPr>
        <p:spPr>
          <a:xfrm>
            <a:off x="838200" y="1043190"/>
            <a:ext cx="10515600" cy="5589430"/>
          </a:xfrm>
        </p:spPr>
        <p:txBody>
          <a:bodyPr>
            <a:normAutofit/>
          </a:bodyPr>
          <a:lstStyle/>
          <a:p>
            <a:r>
              <a:rPr lang="en-US" sz="2400" dirty="0">
                <a:latin typeface="Times New Roman" panose="02020603050405020304" pitchFamily="18" charset="0"/>
                <a:cs typeface="Times New Roman" panose="02020603050405020304" pitchFamily="18" charset="0"/>
              </a:rPr>
              <a:t>Needle aspiration OR drill an opening into the pulp chamber to relieve pressure pain and to provide drainage</a:t>
            </a:r>
          </a:p>
          <a:p>
            <a:r>
              <a:rPr lang="en-US" sz="2400" dirty="0">
                <a:latin typeface="Times New Roman" panose="02020603050405020304" pitchFamily="18" charset="0"/>
                <a:cs typeface="Times New Roman" panose="02020603050405020304" pitchFamily="18" charset="0"/>
              </a:rPr>
              <a:t>I &amp; D by making an incision through the gingival down to the jaw bone.</a:t>
            </a:r>
          </a:p>
          <a:p>
            <a:r>
              <a:rPr lang="en-US" sz="2400" dirty="0">
                <a:latin typeface="Times New Roman" panose="02020603050405020304" pitchFamily="18" charset="0"/>
                <a:cs typeface="Times New Roman" panose="02020603050405020304" pitchFamily="18" charset="0"/>
              </a:rPr>
              <a:t>Tooth extraction or root canal therapy is performed after inflammatory reaction has subsided.</a:t>
            </a:r>
          </a:p>
          <a:p>
            <a:r>
              <a:rPr lang="en-US" sz="2400" dirty="0">
                <a:latin typeface="Times New Roman" panose="02020603050405020304" pitchFamily="18" charset="0"/>
                <a:cs typeface="Times New Roman" panose="02020603050405020304" pitchFamily="18" charset="0"/>
              </a:rPr>
              <a:t>Antibiotics and opioids may be prescribed</a:t>
            </a:r>
          </a:p>
          <a:p>
            <a:r>
              <a:rPr lang="en-US" sz="2400" dirty="0">
                <a:latin typeface="Times New Roman" panose="02020603050405020304" pitchFamily="18" charset="0"/>
                <a:cs typeface="Times New Roman" panose="02020603050405020304" pitchFamily="18" charset="0"/>
              </a:rPr>
              <a:t>Assess for bleeding after treatment</a:t>
            </a:r>
          </a:p>
          <a:p>
            <a:r>
              <a:rPr lang="en-US" sz="2400" dirty="0">
                <a:latin typeface="Times New Roman" panose="02020603050405020304" pitchFamily="18" charset="0"/>
                <a:cs typeface="Times New Roman" panose="02020603050405020304" pitchFamily="18" charset="0"/>
              </a:rPr>
              <a:t>Advice client to use warm saline or warm water rinse to keep the area clean.</a:t>
            </a:r>
          </a:p>
          <a:p>
            <a:r>
              <a:rPr lang="en-US" sz="2400" dirty="0">
                <a:latin typeface="Times New Roman" panose="02020603050405020304" pitchFamily="18" charset="0"/>
                <a:cs typeface="Times New Roman" panose="02020603050405020304" pitchFamily="18" charset="0"/>
              </a:rPr>
              <a:t>Advice client to take medication as prescribed</a:t>
            </a:r>
          </a:p>
          <a:p>
            <a:r>
              <a:rPr lang="en-US" sz="2400" dirty="0">
                <a:latin typeface="Times New Roman" panose="02020603050405020304" pitchFamily="18" charset="0"/>
                <a:cs typeface="Times New Roman" panose="02020603050405020304" pitchFamily="18" charset="0"/>
              </a:rPr>
              <a:t>Advice client to take fluid diet, then soft diet as tolerated.</a:t>
            </a:r>
          </a:p>
          <a:p>
            <a:r>
              <a:rPr lang="en-US" sz="2400" dirty="0">
                <a:latin typeface="Times New Roman" panose="02020603050405020304" pitchFamily="18" charset="0"/>
                <a:cs typeface="Times New Roman" panose="02020603050405020304" pitchFamily="18" charset="0"/>
              </a:rPr>
              <a:t>Advice client to come for dental follow up as indicated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026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THE PHARYNX</a:t>
            </a:r>
          </a:p>
        </p:txBody>
      </p:sp>
      <p:sp>
        <p:nvSpPr>
          <p:cNvPr id="3" name="Content Placeholder 2"/>
          <p:cNvSpPr>
            <a:spLocks noGrp="1"/>
          </p:cNvSpPr>
          <p:nvPr>
            <p:ph idx="1"/>
          </p:nvPr>
        </p:nvSpPr>
        <p:spPr/>
        <p:txBody>
          <a:bodyPr>
            <a:normAutofit lnSpcReduction="10000"/>
          </a:bodyPr>
          <a:lstStyle/>
          <a:p>
            <a:pPr lvl="0" algn="just">
              <a:lnSpc>
                <a:spcPct val="115000"/>
              </a:lnSpc>
              <a:spcBef>
                <a:spcPts val="0"/>
              </a:spcBef>
            </a:pPr>
            <a:r>
              <a:rPr lang="en-GB" sz="3200" dirty="0">
                <a:solidFill>
                  <a:srgbClr val="000000"/>
                </a:solidFill>
                <a:ea typeface="Calibri" panose="020F0502020204030204" pitchFamily="34" charset="0"/>
                <a:cs typeface="Times New Roman" panose="02020603050405020304" pitchFamily="18" charset="0"/>
              </a:rPr>
              <a:t>This is a tube like passageway about 12-14cm that connects the mouth and oesophagus and is important in swallowing.</a:t>
            </a:r>
            <a:endParaRPr lang="en-US" sz="3200" dirty="0">
              <a:solidFill>
                <a:prstClr val="black"/>
              </a:solidFill>
              <a:ea typeface="Calibri" panose="020F0502020204030204" pitchFamily="34" charset="0"/>
              <a:cs typeface="Times New Roman" panose="02020603050405020304" pitchFamily="18" charset="0"/>
            </a:endParaRPr>
          </a:p>
          <a:p>
            <a:pPr marL="0" lvl="0" algn="just">
              <a:lnSpc>
                <a:spcPct val="115000"/>
              </a:lnSpc>
              <a:spcBef>
                <a:spcPts val="0"/>
              </a:spcBef>
            </a:pPr>
            <a:r>
              <a:rPr lang="en-GB" sz="3200" dirty="0">
                <a:solidFill>
                  <a:srgbClr val="000000"/>
                </a:solidFill>
                <a:ea typeface="Calibri" panose="020F0502020204030204" pitchFamily="34" charset="0"/>
                <a:cs typeface="Times New Roman" panose="02020603050405020304" pitchFamily="18" charset="0"/>
              </a:rPr>
              <a:t>As food and fluids pass through the pharynx into the oesophagus the trachea is closed by the </a:t>
            </a:r>
            <a:r>
              <a:rPr lang="en-GB" sz="3200" b="1" dirty="0">
                <a:solidFill>
                  <a:srgbClr val="000000"/>
                </a:solidFill>
                <a:ea typeface="Calibri" panose="020F0502020204030204" pitchFamily="34" charset="0"/>
                <a:cs typeface="Times New Roman" panose="02020603050405020304" pitchFamily="18" charset="0"/>
              </a:rPr>
              <a:t>epiglottis</a:t>
            </a:r>
            <a:r>
              <a:rPr lang="en-GB" sz="3200" dirty="0">
                <a:solidFill>
                  <a:srgbClr val="000000"/>
                </a:solidFill>
                <a:ea typeface="Calibri" panose="020F0502020204030204" pitchFamily="34" charset="0"/>
                <a:cs typeface="Times New Roman" panose="02020603050405020304" pitchFamily="18" charset="0"/>
              </a:rPr>
              <a:t> to prevent aspiration into the lungs. </a:t>
            </a:r>
            <a:endParaRPr lang="en-US" sz="3200" dirty="0">
              <a:solidFill>
                <a:prstClr val="black"/>
              </a:solidFill>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86585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9"/>
            <a:ext cx="10515600" cy="824246"/>
          </a:xfrm>
        </p:spPr>
        <p:txBody>
          <a:bodyPr>
            <a:normAutofit fontScale="90000"/>
          </a:bodyPr>
          <a:lstStyle/>
          <a:p>
            <a:pPr lvl="0" algn="just">
              <a:lnSpc>
                <a:spcPct val="115000"/>
              </a:lnSpc>
              <a:spcBef>
                <a:spcPts val="0"/>
              </a:spcBef>
            </a:pPr>
            <a:r>
              <a:rPr lang="en-GB" sz="4400" b="1">
                <a:solidFill>
                  <a:srgbClr val="FF0000"/>
                </a:solidFill>
                <a:latin typeface="Arial" panose="020B0604020202020204" pitchFamily="34" charset="0"/>
                <a:ea typeface="Times New Roman" panose="02020603050405020304" pitchFamily="18" charset="0"/>
                <a:cs typeface="Times New Roman" panose="02020603050405020304" pitchFamily="18" charset="0"/>
              </a:rPr>
              <a:t>THE OESOPHAGUS</a:t>
            </a:r>
            <a:endParaRPr lang="en-US" sz="4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838200" y="1210614"/>
            <a:ext cx="10515600" cy="5383369"/>
          </a:xfrm>
        </p:spPr>
        <p:txBody>
          <a:bodyPr>
            <a:normAutofit/>
          </a:bodyPr>
          <a:lstStyle/>
          <a:p>
            <a:pPr marR="0" algn="just">
              <a:lnSpc>
                <a:spcPct val="115000"/>
              </a:lnSpc>
              <a:spcBef>
                <a:spcPts val="0"/>
              </a:spcBef>
              <a:spcAft>
                <a:spcPts val="0"/>
              </a:spcAft>
            </a:pPr>
            <a:r>
              <a:rPr lang="en-GB"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a pliable muscular structure approximately 25cm long that extends from the pharynx to the cardiac end of the stomach.</a:t>
            </a:r>
          </a:p>
          <a:p>
            <a:pPr marR="0" algn="just">
              <a:lnSpc>
                <a:spcPct val="115000"/>
              </a:lnSpc>
              <a:spcBef>
                <a:spcPts val="0"/>
              </a:spcBef>
              <a:spcAft>
                <a:spcPts val="0"/>
              </a:spcAft>
            </a:pPr>
            <a:r>
              <a:rPr lang="en-GB"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Swallowed food is propelled to the stomach by </a:t>
            </a:r>
            <a:r>
              <a:rPr lang="en-GB"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peristalsis</a:t>
            </a:r>
            <a:r>
              <a:rPr lang="en-GB"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(sequential contraction and relaxation of outer longitudinal and inner circulation layers of muscles). </a:t>
            </a:r>
          </a:p>
          <a:p>
            <a:pPr lvl="1" algn="just">
              <a:lnSpc>
                <a:spcPct val="115000"/>
              </a:lnSpc>
              <a:spcBef>
                <a:spcPts val="0"/>
              </a:spcBef>
            </a:pPr>
            <a:r>
              <a:rPr lang="en-GB" sz="2400" i="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It is the presence of food in the pharynx which triggers peristalsis</a:t>
            </a:r>
            <a:r>
              <a:rPr lang="en-GB" sz="24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GB"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oesophagus has a </a:t>
            </a:r>
            <a:r>
              <a:rPr lang="en-GB"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lower sphincter</a:t>
            </a:r>
            <a:r>
              <a:rPr lang="en-GB"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prevents regurgitation of food. </a:t>
            </a:r>
          </a:p>
          <a:p>
            <a:pPr marL="0" marR="0" algn="just">
              <a:lnSpc>
                <a:spcPct val="115000"/>
              </a:lnSpc>
              <a:spcBef>
                <a:spcPts val="0"/>
              </a:spcBef>
              <a:spcAft>
                <a:spcPts val="0"/>
              </a:spcAft>
            </a:pPr>
            <a:r>
              <a:rPr lang="en-GB"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Food is also prevented from regurgitating by the </a:t>
            </a:r>
            <a:r>
              <a:rPr lang="en-GB"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acute angle </a:t>
            </a:r>
            <a:r>
              <a:rPr lang="en-GB"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 attachment of the stomach to the oesophagus via the diaphragm, and increased muscle tone of the oesophageal sphincter</a:t>
            </a:r>
            <a:r>
              <a:rPr lang="en-GB" dirty="0">
                <a:solidFill>
                  <a:srgbClr val="000000"/>
                </a:solidFill>
                <a:effectLst/>
                <a:ea typeface="Times New Roman" panose="02020603050405020304" pitchFamily="18" charset="0"/>
                <a:cs typeface="Times New Roman" panose="02020603050405020304" pitchFamily="18" charset="0"/>
              </a:rPr>
              <a:t>.</a:t>
            </a:r>
            <a:endParaRPr lang="en-US" sz="36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5994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862885"/>
          </a:xfrm>
        </p:spPr>
        <p:txBody>
          <a:bodyPr/>
          <a:lstStyle/>
          <a:p>
            <a:r>
              <a:rPr lang="en-US" dirty="0"/>
              <a:t>   </a:t>
            </a:r>
            <a:r>
              <a:rPr lang="en-US" b="1" dirty="0">
                <a:latin typeface="+mn-lt"/>
              </a:rPr>
              <a:t>DISORDERS OF THE OESOPHAGUS  </a:t>
            </a:r>
          </a:p>
        </p:txBody>
      </p:sp>
      <p:sp>
        <p:nvSpPr>
          <p:cNvPr id="3" name="Content Placeholder 2"/>
          <p:cNvSpPr>
            <a:spLocks noGrp="1"/>
          </p:cNvSpPr>
          <p:nvPr>
            <p:ph idx="1"/>
          </p:nvPr>
        </p:nvSpPr>
        <p:spPr>
          <a:xfrm>
            <a:off x="334851" y="1030310"/>
            <a:ext cx="11565228" cy="5525036"/>
          </a:xfrm>
        </p:spPr>
        <p:txBody>
          <a:bodyPr>
            <a:normAutofit lnSpcReduction="10000"/>
          </a:bodyPr>
          <a:lstStyle/>
          <a:p>
            <a:pPr>
              <a:lnSpc>
                <a:spcPct val="100000"/>
              </a:lnSpc>
            </a:pPr>
            <a:r>
              <a:rPr lang="en-US" sz="2800" dirty="0">
                <a:solidFill>
                  <a:srgbClr val="000000"/>
                </a:solidFill>
                <a:latin typeface="Times New Roman" panose="02020603050405020304" pitchFamily="18" charset="0"/>
                <a:cs typeface="Times New Roman" panose="02020603050405020304" pitchFamily="18" charset="0"/>
              </a:rPr>
              <a:t>The esophagus is a mucus-lined, muscular tube that carries food from the mouth to the stomach. It begins at the base of The pharynx and ends about 4 cm below the diaphragm.</a:t>
            </a:r>
          </a:p>
          <a:p>
            <a:pPr>
              <a:lnSpc>
                <a:spcPct val="100000"/>
              </a:lnSpc>
            </a:pPr>
            <a:r>
              <a:rPr lang="en-US" sz="2800" dirty="0">
                <a:solidFill>
                  <a:srgbClr val="000000"/>
                </a:solidFill>
                <a:latin typeface="Times New Roman" panose="02020603050405020304" pitchFamily="18" charset="0"/>
                <a:cs typeface="Times New Roman" panose="02020603050405020304" pitchFamily="18" charset="0"/>
              </a:rPr>
              <a:t> Its ability to transport food and fluid is facilitated by two sphincters. </a:t>
            </a:r>
            <a:r>
              <a:rPr lang="en-US" sz="2800" dirty="0">
                <a:solidFill>
                  <a:srgbClr val="FF0000"/>
                </a:solidFill>
                <a:latin typeface="Times New Roman" panose="02020603050405020304" pitchFamily="18" charset="0"/>
                <a:cs typeface="Times New Roman" panose="02020603050405020304" pitchFamily="18" charset="0"/>
              </a:rPr>
              <a:t>The upper esophageal sphincter</a:t>
            </a:r>
            <a:r>
              <a:rPr lang="en-US" sz="2800" dirty="0">
                <a:solidFill>
                  <a:srgbClr val="000000"/>
                </a:solidFill>
                <a:latin typeface="Times New Roman" panose="02020603050405020304" pitchFamily="18" charset="0"/>
                <a:cs typeface="Times New Roman" panose="02020603050405020304" pitchFamily="18" charset="0"/>
              </a:rPr>
              <a:t>, also called the </a:t>
            </a:r>
            <a:r>
              <a:rPr lang="en-US" sz="2800" b="1" dirty="0">
                <a:solidFill>
                  <a:srgbClr val="00B050"/>
                </a:solidFill>
                <a:latin typeface="Times New Roman" panose="02020603050405020304" pitchFamily="18" charset="0"/>
                <a:cs typeface="Times New Roman" panose="02020603050405020304" pitchFamily="18" charset="0"/>
              </a:rPr>
              <a:t>hypo- pharyngeal sphincter</a:t>
            </a:r>
            <a:r>
              <a:rPr lang="en-US" sz="2800" dirty="0">
                <a:solidFill>
                  <a:srgbClr val="000000"/>
                </a:solidFill>
                <a:latin typeface="Times New Roman" panose="02020603050405020304" pitchFamily="18" charset="0"/>
                <a:cs typeface="Times New Roman" panose="02020603050405020304" pitchFamily="18" charset="0"/>
              </a:rPr>
              <a:t>, is located at the junction of the pharynx and the esophagus. </a:t>
            </a:r>
          </a:p>
          <a:p>
            <a:pPr>
              <a:lnSpc>
                <a:spcPct val="100000"/>
              </a:lnSpc>
            </a:pPr>
            <a:r>
              <a:rPr lang="en-US" sz="2800" dirty="0">
                <a:solidFill>
                  <a:srgbClr val="000000"/>
                </a:solidFill>
                <a:latin typeface="Times New Roman" panose="02020603050405020304" pitchFamily="18" charset="0"/>
                <a:cs typeface="Times New Roman" panose="02020603050405020304" pitchFamily="18" charset="0"/>
              </a:rPr>
              <a:t>The lower esophageal sphincter, also called the </a:t>
            </a:r>
            <a:r>
              <a:rPr lang="en-US" sz="2800" b="1" dirty="0">
                <a:solidFill>
                  <a:srgbClr val="FF0000"/>
                </a:solidFill>
                <a:latin typeface="Times New Roman" panose="02020603050405020304" pitchFamily="18" charset="0"/>
                <a:cs typeface="Times New Roman" panose="02020603050405020304" pitchFamily="18" charset="0"/>
              </a:rPr>
              <a:t>gastro-esophageal sphincter </a:t>
            </a:r>
            <a:r>
              <a:rPr lang="en-US" sz="2800" b="1" dirty="0">
                <a:solidFill>
                  <a:srgbClr val="00B050"/>
                </a:solidFill>
                <a:latin typeface="Times New Roman" panose="02020603050405020304" pitchFamily="18" charset="0"/>
                <a:cs typeface="Times New Roman" panose="02020603050405020304" pitchFamily="18" charset="0"/>
              </a:rPr>
              <a:t>or </a:t>
            </a:r>
            <a:r>
              <a:rPr lang="en-US" sz="2800" b="1" dirty="0">
                <a:solidFill>
                  <a:srgbClr val="FF0000"/>
                </a:solidFill>
                <a:latin typeface="Times New Roman" panose="02020603050405020304" pitchFamily="18" charset="0"/>
                <a:cs typeface="Times New Roman" panose="02020603050405020304" pitchFamily="18" charset="0"/>
              </a:rPr>
              <a:t>cardiac sphincter</a:t>
            </a:r>
            <a:r>
              <a:rPr lang="en-US" sz="2800" dirty="0">
                <a:solidFill>
                  <a:srgbClr val="00B050"/>
                </a:solidFill>
                <a:latin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cs typeface="Times New Roman" panose="02020603050405020304" pitchFamily="18" charset="0"/>
              </a:rPr>
              <a:t> is located at the junction of the esophagus and the stomach.</a:t>
            </a:r>
          </a:p>
          <a:p>
            <a:pPr>
              <a:lnSpc>
                <a:spcPct val="100000"/>
              </a:lnSpc>
            </a:pPr>
            <a:r>
              <a:rPr lang="en-US" sz="2800" dirty="0">
                <a:solidFill>
                  <a:srgbClr val="000000"/>
                </a:solidFill>
                <a:latin typeface="Times New Roman" panose="02020603050405020304" pitchFamily="18" charset="0"/>
                <a:cs typeface="Times New Roman" panose="02020603050405020304" pitchFamily="18" charset="0"/>
              </a:rPr>
              <a:t>An incompetent lower esophageal sphincter allows reflux (backward flow) of gastric contents. There is no </a:t>
            </a:r>
            <a:r>
              <a:rPr lang="en-US" sz="2800" dirty="0" err="1">
                <a:solidFill>
                  <a:srgbClr val="000000"/>
                </a:solidFill>
                <a:latin typeface="Times New Roman" panose="02020603050405020304" pitchFamily="18" charset="0"/>
                <a:cs typeface="Times New Roman" panose="02020603050405020304" pitchFamily="18" charset="0"/>
              </a:rPr>
              <a:t>serosal</a:t>
            </a:r>
            <a:r>
              <a:rPr lang="en-US" sz="2800" dirty="0">
                <a:solidFill>
                  <a:srgbClr val="000000"/>
                </a:solidFill>
                <a:latin typeface="Times New Roman" panose="02020603050405020304" pitchFamily="18" charset="0"/>
                <a:cs typeface="Times New Roman" panose="02020603050405020304" pitchFamily="18" charset="0"/>
              </a:rPr>
              <a:t> layer of the esophagus; therefore, if surgery is necessary, it is more difficult to perform suturing or anastomosis.</a:t>
            </a:r>
          </a:p>
        </p:txBody>
      </p:sp>
    </p:spTree>
    <p:extLst>
      <p:ext uri="{BB962C8B-B14F-4D97-AF65-F5344CB8AC3E}">
        <p14:creationId xmlns:p14="http://schemas.microsoft.com/office/powerpoint/2010/main" val="4193503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7127"/>
            <a:ext cx="10515600" cy="5339836"/>
          </a:xfrm>
        </p:spPr>
        <p:txBody>
          <a:bodyPr>
            <a:normAutofit/>
          </a:bodyPr>
          <a:lstStyle/>
          <a:p>
            <a:pPr lvl="0"/>
            <a:r>
              <a:rPr lang="en-US" sz="3200" dirty="0">
                <a:solidFill>
                  <a:srgbClr val="000000"/>
                </a:solidFill>
              </a:rPr>
              <a:t>Disorders of the esophagus include motility disorders </a:t>
            </a:r>
            <a:r>
              <a:rPr lang="en-US" sz="3200" b="1" dirty="0">
                <a:solidFill>
                  <a:srgbClr val="00B050"/>
                </a:solidFill>
              </a:rPr>
              <a:t>(</a:t>
            </a:r>
            <a:r>
              <a:rPr lang="en-US" sz="3200" b="1" dirty="0">
                <a:solidFill>
                  <a:srgbClr val="FF0000"/>
                </a:solidFill>
              </a:rPr>
              <a:t>achalasia, diffuse spasm), hiatal hernias, diverticula, perforation, foreign bodies, chemical burns, gastro esophageal reflux disease </a:t>
            </a:r>
            <a:r>
              <a:rPr lang="en-US" sz="3200" b="1" dirty="0">
                <a:solidFill>
                  <a:srgbClr val="00B050"/>
                </a:solidFill>
              </a:rPr>
              <a:t>(GERD), </a:t>
            </a:r>
            <a:r>
              <a:rPr lang="en-US" sz="3200" b="1" dirty="0">
                <a:solidFill>
                  <a:srgbClr val="FF0000"/>
                </a:solidFill>
              </a:rPr>
              <a:t>Barrett’s esophagus, benign tumors, and carcinoma</a:t>
            </a:r>
            <a:r>
              <a:rPr lang="en-US" sz="3200" b="1" dirty="0">
                <a:solidFill>
                  <a:srgbClr val="000000"/>
                </a:solidFill>
              </a:rPr>
              <a:t>. </a:t>
            </a:r>
          </a:p>
          <a:p>
            <a:pPr lvl="0"/>
            <a:r>
              <a:rPr lang="en-US" sz="3200" b="1" dirty="0">
                <a:solidFill>
                  <a:srgbClr val="00B050"/>
                </a:solidFill>
              </a:rPr>
              <a:t>Dysphagia</a:t>
            </a:r>
            <a:r>
              <a:rPr lang="en-US" sz="3200" b="1" dirty="0">
                <a:solidFill>
                  <a:srgbClr val="000000"/>
                </a:solidFill>
              </a:rPr>
              <a:t> </a:t>
            </a:r>
            <a:r>
              <a:rPr lang="en-US" sz="3200" dirty="0">
                <a:solidFill>
                  <a:srgbClr val="000000"/>
                </a:solidFill>
              </a:rPr>
              <a:t>(difficulty  in swallowing), the most common symptom of esophageal disease, may vary from an uncomfortable feeling that a bolus of food is caught in the upper esophagus, to acute pain on swallowing </a:t>
            </a:r>
            <a:r>
              <a:rPr lang="en-US" sz="3200" b="1" dirty="0">
                <a:solidFill>
                  <a:srgbClr val="000000"/>
                </a:solidFill>
              </a:rPr>
              <a:t>(</a:t>
            </a:r>
            <a:r>
              <a:rPr lang="en-US" sz="3200" b="1" dirty="0">
                <a:solidFill>
                  <a:srgbClr val="00B050"/>
                </a:solidFill>
              </a:rPr>
              <a:t>odynophagia</a:t>
            </a:r>
            <a:r>
              <a:rPr lang="en-US" sz="3200" b="1" dirty="0">
                <a:solidFill>
                  <a:srgbClr val="000000"/>
                </a:solidFill>
              </a:rPr>
              <a:t>)</a:t>
            </a:r>
            <a:r>
              <a:rPr lang="en-US" sz="3200" dirty="0">
                <a:solidFill>
                  <a:srgbClr val="000000"/>
                </a:solidFill>
              </a:rPr>
              <a:t>.</a:t>
            </a:r>
          </a:p>
          <a:p>
            <a:pPr lvl="0"/>
            <a:endParaRPr lang="en-US" sz="3200" dirty="0">
              <a:solidFill>
                <a:prstClr val="black"/>
              </a:solidFill>
            </a:endParaRPr>
          </a:p>
          <a:p>
            <a:endParaRPr lang="en-US" dirty="0"/>
          </a:p>
        </p:txBody>
      </p:sp>
    </p:spTree>
    <p:extLst>
      <p:ext uri="{BB962C8B-B14F-4D97-AF65-F5344CB8AC3E}">
        <p14:creationId xmlns:p14="http://schemas.microsoft.com/office/powerpoint/2010/main" val="3196628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
            <a:ext cx="10515600" cy="566671"/>
          </a:xfrm>
        </p:spPr>
        <p:txBody>
          <a:bodyPr>
            <a:normAutofit fontScale="90000"/>
          </a:bodyPr>
          <a:lstStyle/>
          <a:p>
            <a:r>
              <a:rPr lang="en-US" b="1" dirty="0">
                <a:latin typeface="+mn-lt"/>
              </a:rPr>
              <a:t>DIVERTICULAR</a:t>
            </a:r>
          </a:p>
        </p:txBody>
      </p:sp>
      <p:sp>
        <p:nvSpPr>
          <p:cNvPr id="3" name="Content Placeholder 2"/>
          <p:cNvSpPr>
            <a:spLocks noGrp="1"/>
          </p:cNvSpPr>
          <p:nvPr>
            <p:ph idx="1"/>
          </p:nvPr>
        </p:nvSpPr>
        <p:spPr>
          <a:xfrm>
            <a:off x="463639" y="656823"/>
            <a:ext cx="11423561" cy="6014433"/>
          </a:xfrm>
        </p:spPr>
        <p:txBody>
          <a:bodyPr>
            <a:normAutofit fontScale="92500" lnSpcReduction="10000"/>
          </a:bodyPr>
          <a:lstStyle/>
          <a:p>
            <a:r>
              <a:rPr lang="en-US" sz="2600" dirty="0">
                <a:latin typeface="Times New Roman" panose="02020603050405020304" pitchFamily="18" charset="0"/>
                <a:cs typeface="Times New Roman" panose="02020603050405020304" pitchFamily="18" charset="0"/>
              </a:rPr>
              <a:t>A diverticulum is an out pouching of mucosa and sub mucosa that protrudes through a weak portion of the musculature of GIT. The </a:t>
            </a:r>
            <a:r>
              <a:rPr lang="en-US" sz="2600" dirty="0" err="1">
                <a:latin typeface="Times New Roman" panose="02020603050405020304" pitchFamily="18" charset="0"/>
                <a:cs typeface="Times New Roman" panose="02020603050405020304" pitchFamily="18" charset="0"/>
              </a:rPr>
              <a:t>diverticuli</a:t>
            </a:r>
            <a:r>
              <a:rPr lang="en-US" sz="2600" dirty="0">
                <a:latin typeface="Times New Roman" panose="02020603050405020304" pitchFamily="18" charset="0"/>
                <a:cs typeface="Times New Roman" panose="02020603050405020304" pitchFamily="18" charset="0"/>
              </a:rPr>
              <a:t> makes the patient feel as though food is sticking in the </a:t>
            </a:r>
            <a:r>
              <a:rPr lang="en-US" sz="2600" dirty="0" err="1">
                <a:latin typeface="Times New Roman" panose="02020603050405020304" pitchFamily="18" charset="0"/>
                <a:cs typeface="Times New Roman" panose="02020603050405020304" pitchFamily="18" charset="0"/>
              </a:rPr>
              <a:t>oesophagus</a:t>
            </a:r>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Diverticula may occur in one of the three areas of the </a:t>
            </a:r>
            <a:r>
              <a:rPr lang="en-US" sz="2600" dirty="0" err="1">
                <a:latin typeface="Times New Roman" panose="02020603050405020304" pitchFamily="18" charset="0"/>
                <a:cs typeface="Times New Roman" panose="02020603050405020304" pitchFamily="18" charset="0"/>
              </a:rPr>
              <a:t>oesophagus</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a:t>
            </a:r>
            <a:r>
              <a:rPr lang="en-US" sz="2600" b="1" dirty="0">
                <a:solidFill>
                  <a:srgbClr val="00B050"/>
                </a:solidFill>
                <a:latin typeface="Times New Roman" panose="02020603050405020304" pitchFamily="18" charset="0"/>
                <a:cs typeface="Times New Roman" panose="02020603050405020304" pitchFamily="18" charset="0"/>
              </a:rPr>
              <a:t>Clinical Manifestations  (signs and symptoms) </a:t>
            </a:r>
          </a:p>
          <a:p>
            <a:pPr lvl="1"/>
            <a:r>
              <a:rPr lang="en-US" sz="2600" dirty="0">
                <a:solidFill>
                  <a:srgbClr val="000000"/>
                </a:solidFill>
                <a:latin typeface="Times New Roman" panose="02020603050405020304" pitchFamily="18" charset="0"/>
                <a:cs typeface="Times New Roman" panose="02020603050405020304" pitchFamily="18" charset="0"/>
              </a:rPr>
              <a:t>Difficult in swallowing,</a:t>
            </a:r>
          </a:p>
          <a:p>
            <a:pPr lvl="1"/>
            <a:r>
              <a:rPr lang="en-US" sz="2600" dirty="0">
                <a:solidFill>
                  <a:srgbClr val="000000"/>
                </a:solidFill>
                <a:latin typeface="Times New Roman" panose="02020603050405020304" pitchFamily="18" charset="0"/>
                <a:cs typeface="Times New Roman" panose="02020603050405020304" pitchFamily="18" charset="0"/>
              </a:rPr>
              <a:t>Fullness in the neck, </a:t>
            </a:r>
          </a:p>
          <a:p>
            <a:pPr lvl="1"/>
            <a:r>
              <a:rPr lang="en-US" sz="2600" dirty="0">
                <a:solidFill>
                  <a:srgbClr val="000000"/>
                </a:solidFill>
                <a:latin typeface="Times New Roman" panose="02020603050405020304" pitchFamily="18" charset="0"/>
                <a:cs typeface="Times New Roman" panose="02020603050405020304" pitchFamily="18" charset="0"/>
              </a:rPr>
              <a:t>Belching, </a:t>
            </a:r>
          </a:p>
          <a:p>
            <a:pPr lvl="1"/>
            <a:r>
              <a:rPr lang="en-US" sz="2600" dirty="0">
                <a:solidFill>
                  <a:srgbClr val="000000"/>
                </a:solidFill>
                <a:latin typeface="Times New Roman" panose="02020603050405020304" pitchFamily="18" charset="0"/>
                <a:cs typeface="Times New Roman" panose="02020603050405020304" pitchFamily="18" charset="0"/>
              </a:rPr>
              <a:t>Regurgitation of undigested food, and gurgling noises after eating.</a:t>
            </a:r>
          </a:p>
          <a:p>
            <a:pPr lvl="1"/>
            <a:r>
              <a:rPr lang="en-US" sz="2600" dirty="0">
                <a:solidFill>
                  <a:srgbClr val="000000"/>
                </a:solidFill>
                <a:latin typeface="Times New Roman" panose="02020603050405020304" pitchFamily="18" charset="0"/>
                <a:cs typeface="Times New Roman" panose="02020603050405020304" pitchFamily="18" charset="0"/>
              </a:rPr>
              <a:t> The diverticulum, or pouch, becomes filled with food or liquid.</a:t>
            </a:r>
          </a:p>
          <a:p>
            <a:pPr lvl="1"/>
            <a:r>
              <a:rPr lang="en-US" sz="2600" dirty="0">
                <a:solidFill>
                  <a:srgbClr val="000000"/>
                </a:solidFill>
                <a:latin typeface="Times New Roman" panose="02020603050405020304" pitchFamily="18" charset="0"/>
                <a:cs typeface="Times New Roman" panose="02020603050405020304" pitchFamily="18" charset="0"/>
              </a:rPr>
              <a:t>When the patient assumes a recumbent position, undigested food is regurgitated, and coughing may be caused by irritation of the trachea.</a:t>
            </a:r>
          </a:p>
          <a:p>
            <a:pPr lvl="1"/>
            <a:r>
              <a:rPr lang="en-US" sz="2600" dirty="0">
                <a:solidFill>
                  <a:srgbClr val="000000"/>
                </a:solidFill>
                <a:latin typeface="Times New Roman" panose="02020603050405020304" pitchFamily="18" charset="0"/>
                <a:cs typeface="Times New Roman" panose="02020603050405020304" pitchFamily="18" charset="0"/>
              </a:rPr>
              <a:t> Halitosis and a sour taste in the mouth are also common because of the decomposition of food retained in the diverticulum</a:t>
            </a:r>
            <a:r>
              <a:rPr lang="en-US" sz="3000" dirty="0">
                <a:solidFill>
                  <a:srgbClr val="000000"/>
                </a:solidFill>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865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93912"/>
          </a:xfrm>
        </p:spPr>
        <p:txBody>
          <a:bodyPr>
            <a:normAutofit fontScale="90000"/>
          </a:bodyPr>
          <a:lstStyle/>
          <a:p>
            <a:pPr marL="228600" lvl="0" indent="-228600">
              <a:spcBef>
                <a:spcPts val="1000"/>
              </a:spcBef>
            </a:pPr>
            <a:r>
              <a:rPr lang="en-US" b="1" dirty="0">
                <a:latin typeface="+mn-lt"/>
              </a:rPr>
              <a:t>Assessment and Diagnostic Findings</a:t>
            </a:r>
            <a:br>
              <a:rPr lang="en-US" sz="3300" b="1" dirty="0">
                <a:solidFill>
                  <a:srgbClr val="00CDFF"/>
                </a:solidFill>
                <a:latin typeface="Univers-Black"/>
              </a:rPr>
            </a:br>
            <a:r>
              <a:rPr lang="en-US" sz="3300" b="1" dirty="0">
                <a:solidFill>
                  <a:srgbClr val="00CDFF"/>
                </a:solidFill>
                <a:latin typeface="Univers-Black"/>
              </a:rPr>
              <a:t> </a:t>
            </a:r>
            <a:endParaRPr lang="en-US" dirty="0"/>
          </a:p>
        </p:txBody>
      </p:sp>
      <p:sp>
        <p:nvSpPr>
          <p:cNvPr id="3" name="Content Placeholder 2"/>
          <p:cNvSpPr>
            <a:spLocks noGrp="1"/>
          </p:cNvSpPr>
          <p:nvPr>
            <p:ph idx="1"/>
          </p:nvPr>
        </p:nvSpPr>
        <p:spPr>
          <a:xfrm>
            <a:off x="838200" y="808383"/>
            <a:ext cx="10515600" cy="5368580"/>
          </a:xfrm>
        </p:spPr>
        <p:txBody>
          <a:bodyPr>
            <a:noAutofit/>
          </a:bodyPr>
          <a:lstStyle/>
          <a:p>
            <a:endParaRPr lang="en-US" sz="3200" b="1" dirty="0">
              <a:solidFill>
                <a:srgbClr val="000000"/>
              </a:solidFill>
            </a:endParaRPr>
          </a:p>
          <a:p>
            <a:r>
              <a:rPr lang="en-US" sz="3200" b="1" dirty="0">
                <a:solidFill>
                  <a:srgbClr val="000000"/>
                </a:solidFill>
              </a:rPr>
              <a:t>A barium swallow </a:t>
            </a:r>
            <a:r>
              <a:rPr lang="en-US" sz="3200" dirty="0">
                <a:solidFill>
                  <a:srgbClr val="000000"/>
                </a:solidFill>
              </a:rPr>
              <a:t>may determine the exact nature and location of a diverticulum. </a:t>
            </a:r>
          </a:p>
          <a:p>
            <a:r>
              <a:rPr lang="en-US" sz="3200" b="1" dirty="0" err="1">
                <a:solidFill>
                  <a:srgbClr val="000000"/>
                </a:solidFill>
              </a:rPr>
              <a:t>Esophagoscopy</a:t>
            </a:r>
            <a:r>
              <a:rPr lang="en-US" sz="3200" b="1" dirty="0">
                <a:solidFill>
                  <a:srgbClr val="000000"/>
                </a:solidFill>
              </a:rPr>
              <a:t> </a:t>
            </a:r>
            <a:r>
              <a:rPr lang="en-US" sz="3200" dirty="0">
                <a:solidFill>
                  <a:srgbClr val="000000"/>
                </a:solidFill>
              </a:rPr>
              <a:t>usually is contraindicated                                                                                                                                                                                                                                                    because of the danger of perforation of the diverticulum, with resulting mediastinitis (inflammation of the organs                                                                                                                                                                                and tissues that separate the lungs)..</a:t>
            </a:r>
            <a:endParaRPr lang="en-US" sz="3200" dirty="0"/>
          </a:p>
        </p:txBody>
      </p:sp>
    </p:spTree>
    <p:extLst>
      <p:ext uri="{BB962C8B-B14F-4D97-AF65-F5344CB8AC3E}">
        <p14:creationId xmlns:p14="http://schemas.microsoft.com/office/powerpoint/2010/main" val="1687927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3" y="0"/>
            <a:ext cx="10515600" cy="489397"/>
          </a:xfrm>
        </p:spPr>
        <p:txBody>
          <a:bodyPr>
            <a:normAutofit fontScale="90000"/>
          </a:bodyPr>
          <a:lstStyle/>
          <a:p>
            <a:r>
              <a:rPr lang="en-US" b="1" dirty="0">
                <a:latin typeface="+mn-lt"/>
              </a:rPr>
              <a:t>                           Management </a:t>
            </a:r>
            <a:r>
              <a:rPr lang="en-US" dirty="0"/>
              <a:t>:</a:t>
            </a:r>
          </a:p>
        </p:txBody>
      </p:sp>
      <p:sp>
        <p:nvSpPr>
          <p:cNvPr id="3" name="Content Placeholder 2"/>
          <p:cNvSpPr>
            <a:spLocks noGrp="1"/>
          </p:cNvSpPr>
          <p:nvPr>
            <p:ph idx="1"/>
          </p:nvPr>
        </p:nvSpPr>
        <p:spPr>
          <a:xfrm>
            <a:off x="838200" y="592428"/>
            <a:ext cx="10515600" cy="6091707"/>
          </a:xfrm>
        </p:spPr>
        <p:txBody>
          <a:bodyPr>
            <a:noAutofit/>
          </a:bodyPr>
          <a:lstStyle/>
          <a:p>
            <a:pPr marR="0">
              <a:lnSpc>
                <a:spcPct val="115000"/>
              </a:lnSpc>
              <a:spcBef>
                <a:spcPts val="0"/>
              </a:spcBef>
              <a:spcAft>
                <a:spcPts val="0"/>
              </a:spcAft>
            </a:pPr>
            <a:r>
              <a:rPr lang="en-GB" sz="3200" dirty="0">
                <a:solidFill>
                  <a:srgbClr val="000000"/>
                </a:solidFill>
                <a:ea typeface="Times New Roman" panose="02020603050405020304" pitchFamily="18" charset="0"/>
                <a:cs typeface="Times New Roman" panose="02020603050405020304" pitchFamily="18" charset="0"/>
              </a:rPr>
              <a:t>Patients with diverticular disease need to be given blended foods. </a:t>
            </a:r>
          </a:p>
          <a:p>
            <a:pPr marR="0">
              <a:lnSpc>
                <a:spcPct val="115000"/>
              </a:lnSpc>
              <a:spcBef>
                <a:spcPts val="0"/>
              </a:spcBef>
              <a:spcAft>
                <a:spcPts val="0"/>
              </a:spcAft>
            </a:pPr>
            <a:r>
              <a:rPr lang="en-GB" sz="3200" dirty="0">
                <a:solidFill>
                  <a:srgbClr val="000000"/>
                </a:solidFill>
                <a:ea typeface="Times New Roman" panose="02020603050405020304" pitchFamily="18" charset="0"/>
                <a:cs typeface="Times New Roman" panose="02020603050405020304" pitchFamily="18" charset="0"/>
              </a:rPr>
              <a:t>Surgery may also be indicated and these patients would require pre and post-operative management. </a:t>
            </a:r>
          </a:p>
          <a:p>
            <a:pPr marR="0">
              <a:lnSpc>
                <a:spcPct val="115000"/>
              </a:lnSpc>
              <a:spcBef>
                <a:spcPts val="0"/>
              </a:spcBef>
              <a:spcAft>
                <a:spcPts val="0"/>
              </a:spcAft>
            </a:pPr>
            <a:r>
              <a:rPr lang="en-GB" sz="3200" dirty="0">
                <a:solidFill>
                  <a:srgbClr val="000000"/>
                </a:solidFill>
                <a:ea typeface="Times New Roman" panose="02020603050405020304" pitchFamily="18" charset="0"/>
                <a:cs typeface="Times New Roman" panose="02020603050405020304" pitchFamily="18" charset="0"/>
              </a:rPr>
              <a:t>Generally pre and post-operative care is the same in most cases.</a:t>
            </a:r>
          </a:p>
          <a:p>
            <a:pPr marR="0">
              <a:lnSpc>
                <a:spcPct val="115000"/>
              </a:lnSpc>
              <a:spcBef>
                <a:spcPts val="0"/>
              </a:spcBef>
              <a:spcAft>
                <a:spcPts val="0"/>
              </a:spcAft>
            </a:pPr>
            <a:r>
              <a:rPr lang="en-GB" sz="3200" dirty="0">
                <a:solidFill>
                  <a:srgbClr val="000000"/>
                </a:solidFill>
                <a:ea typeface="Times New Roman" panose="02020603050405020304" pitchFamily="18" charset="0"/>
                <a:cs typeface="Times New Roman" panose="02020603050405020304" pitchFamily="18" charset="0"/>
              </a:rPr>
              <a:t> Blind insertion of NG tube  should be avoided this may cause trauma/perforation</a:t>
            </a:r>
            <a:endParaRPr lang="en-US" sz="3200" dirty="0">
              <a:ea typeface="Times New Roman" panose="02020603050405020304" pitchFamily="18" charset="0"/>
              <a:cs typeface="Times New Roman" panose="02020603050405020304" pitchFamily="18" charset="0"/>
            </a:endParaRPr>
          </a:p>
          <a:p>
            <a:pPr marR="0">
              <a:lnSpc>
                <a:spcPct val="115000"/>
              </a:lnSpc>
              <a:spcBef>
                <a:spcPts val="0"/>
              </a:spcBef>
              <a:spcAft>
                <a:spcPts val="0"/>
              </a:spcAft>
            </a:pPr>
            <a:r>
              <a:rPr lang="en-US" sz="3200" dirty="0"/>
              <a:t>During surgery, care is taken to avoid trauma to the common carotid artery and internal jugular veins. </a:t>
            </a:r>
          </a:p>
        </p:txBody>
      </p:sp>
    </p:spTree>
    <p:extLst>
      <p:ext uri="{BB962C8B-B14F-4D97-AF65-F5344CB8AC3E}">
        <p14:creationId xmlns:p14="http://schemas.microsoft.com/office/powerpoint/2010/main" val="1985829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851"/>
            <a:ext cx="10515600" cy="6233374"/>
          </a:xfrm>
        </p:spPr>
        <p:txBody>
          <a:bodyPr>
            <a:normAutofit lnSpcReduction="10000"/>
          </a:bodyPr>
          <a:lstStyle/>
          <a:p>
            <a:pPr lvl="0"/>
            <a:r>
              <a:rPr lang="en-US" sz="3200" dirty="0">
                <a:solidFill>
                  <a:prstClr val="black"/>
                </a:solidFill>
              </a:rPr>
              <a:t> A nasogastric tube may be inserted at the time of surgery.</a:t>
            </a:r>
          </a:p>
          <a:p>
            <a:pPr lvl="0"/>
            <a:r>
              <a:rPr lang="en-US" sz="3200" dirty="0">
                <a:solidFill>
                  <a:prstClr val="black"/>
                </a:solidFill>
              </a:rPr>
              <a:t> Postoperatively, the surgical incision must be observed for evidence of leakage from the esophagus and a developing fistula. </a:t>
            </a:r>
          </a:p>
          <a:p>
            <a:pPr lvl="0"/>
            <a:r>
              <a:rPr lang="en-US" sz="3200" dirty="0">
                <a:solidFill>
                  <a:prstClr val="black"/>
                </a:solidFill>
              </a:rPr>
              <a:t>Food and fluids are withheld until x-ray studies show no leakage at the surgical site.</a:t>
            </a:r>
          </a:p>
          <a:p>
            <a:pPr lvl="0"/>
            <a:r>
              <a:rPr lang="en-US" sz="3200" dirty="0">
                <a:solidFill>
                  <a:prstClr val="black"/>
                </a:solidFill>
              </a:rPr>
              <a:t>The diet begins with liquids and is progressed as tolerated.</a:t>
            </a:r>
          </a:p>
          <a:p>
            <a:pPr marL="0" lvl="0" indent="0">
              <a:buNone/>
            </a:pPr>
            <a:r>
              <a:rPr lang="en-US" sz="3200" dirty="0">
                <a:solidFill>
                  <a:prstClr val="black"/>
                </a:solidFill>
              </a:rPr>
              <a:t> </a:t>
            </a:r>
            <a:r>
              <a:rPr lang="en-US" sz="3200" b="1" dirty="0">
                <a:solidFill>
                  <a:prstClr val="black"/>
                </a:solidFill>
              </a:rPr>
              <a:t>complications</a:t>
            </a:r>
            <a:r>
              <a:rPr lang="en-US" sz="3200" dirty="0">
                <a:solidFill>
                  <a:prstClr val="black"/>
                </a:solidFill>
              </a:rPr>
              <a:t>:</a:t>
            </a:r>
          </a:p>
          <a:p>
            <a:pPr lvl="2">
              <a:buFont typeface="Wingdings" panose="05000000000000000000" pitchFamily="2" charset="2"/>
              <a:buChar char="Ø"/>
            </a:pPr>
            <a:r>
              <a:rPr lang="en-US" sz="3200" dirty="0">
                <a:solidFill>
                  <a:prstClr val="black"/>
                </a:solidFill>
              </a:rPr>
              <a:t>Aspiration pneumonia</a:t>
            </a:r>
          </a:p>
          <a:p>
            <a:pPr lvl="2">
              <a:buFont typeface="Wingdings" panose="05000000000000000000" pitchFamily="2" charset="2"/>
              <a:buChar char="Ø"/>
            </a:pPr>
            <a:r>
              <a:rPr lang="en-US" sz="3200" dirty="0">
                <a:solidFill>
                  <a:prstClr val="black"/>
                </a:solidFill>
              </a:rPr>
              <a:t>Carcinoma of the </a:t>
            </a:r>
            <a:r>
              <a:rPr lang="en-US" sz="3200" dirty="0" err="1">
                <a:solidFill>
                  <a:prstClr val="black"/>
                </a:solidFill>
              </a:rPr>
              <a:t>oesophagus</a:t>
            </a:r>
            <a:endParaRPr lang="en-US" sz="3200" dirty="0">
              <a:solidFill>
                <a:prstClr val="black"/>
              </a:solidFill>
            </a:endParaRPr>
          </a:p>
        </p:txBody>
      </p:sp>
    </p:spTree>
    <p:extLst>
      <p:ext uri="{BB962C8B-B14F-4D97-AF65-F5344CB8AC3E}">
        <p14:creationId xmlns:p14="http://schemas.microsoft.com/office/powerpoint/2010/main" val="1634337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850005"/>
          </a:xfrm>
        </p:spPr>
        <p:txBody>
          <a:bodyPr/>
          <a:lstStyle/>
          <a:p>
            <a:r>
              <a:rPr lang="en-US" b="1" dirty="0">
                <a:latin typeface="+mn-lt"/>
              </a:rPr>
              <a:t>Carcinoma of the </a:t>
            </a:r>
            <a:r>
              <a:rPr lang="en-US" b="1" dirty="0" err="1">
                <a:latin typeface="+mn-lt"/>
              </a:rPr>
              <a:t>oesophagus</a:t>
            </a:r>
            <a:endParaRPr lang="en-US" b="1" dirty="0">
              <a:latin typeface="+mn-lt"/>
            </a:endParaRPr>
          </a:p>
        </p:txBody>
      </p:sp>
      <p:sp>
        <p:nvSpPr>
          <p:cNvPr id="3" name="Content Placeholder 2"/>
          <p:cNvSpPr>
            <a:spLocks noGrp="1"/>
          </p:cNvSpPr>
          <p:nvPr>
            <p:ph idx="1"/>
          </p:nvPr>
        </p:nvSpPr>
        <p:spPr>
          <a:xfrm>
            <a:off x="838200" y="940158"/>
            <a:ext cx="10515600" cy="5499279"/>
          </a:xfrm>
        </p:spPr>
        <p:txBody>
          <a:bodyPr>
            <a:normAutofit fontScale="55000" lnSpcReduction="20000"/>
          </a:bodyPr>
          <a:lstStyle/>
          <a:p>
            <a:pPr marR="0">
              <a:lnSpc>
                <a:spcPct val="120000"/>
              </a:lnSpc>
              <a:spcBef>
                <a:spcPts val="0"/>
              </a:spcBef>
              <a:spcAft>
                <a:spcPts val="0"/>
              </a:spcAft>
            </a:pPr>
            <a:r>
              <a:rPr lang="en-GB" sz="4500" dirty="0">
                <a:solidFill>
                  <a:srgbClr val="000000"/>
                </a:solidFill>
                <a:ea typeface="Times New Roman" panose="02020603050405020304" pitchFamily="18" charset="0"/>
                <a:cs typeface="Times New Roman" panose="02020603050405020304" pitchFamily="18" charset="0"/>
              </a:rPr>
              <a:t>Carcinoma of the oesophagus is usually squamous cell carcinoma .It can occur at any level of the oesophageal tract but are most common at the gastro </a:t>
            </a:r>
            <a:r>
              <a:rPr lang="en-GB" sz="4500" dirty="0" err="1">
                <a:solidFill>
                  <a:srgbClr val="000000"/>
                </a:solidFill>
                <a:ea typeface="Times New Roman" panose="02020603050405020304" pitchFamily="18" charset="0"/>
                <a:cs typeface="Times New Roman" panose="02020603050405020304" pitchFamily="18" charset="0"/>
              </a:rPr>
              <a:t>esophageal</a:t>
            </a:r>
            <a:r>
              <a:rPr lang="en-GB" sz="4500" dirty="0">
                <a:solidFill>
                  <a:srgbClr val="000000"/>
                </a:solidFill>
                <a:ea typeface="Times New Roman" panose="02020603050405020304" pitchFamily="18" charset="0"/>
                <a:cs typeface="Times New Roman" panose="02020603050405020304" pitchFamily="18" charset="0"/>
              </a:rPr>
              <a:t> junction.</a:t>
            </a:r>
          </a:p>
          <a:p>
            <a:pPr marL="0" marR="0" indent="0">
              <a:lnSpc>
                <a:spcPct val="120000"/>
              </a:lnSpc>
              <a:spcBef>
                <a:spcPts val="0"/>
              </a:spcBef>
              <a:spcAft>
                <a:spcPts val="0"/>
              </a:spcAft>
              <a:buNone/>
            </a:pPr>
            <a:r>
              <a:rPr lang="en-GB" sz="4500" dirty="0">
                <a:solidFill>
                  <a:srgbClr val="FF0000"/>
                </a:solidFill>
                <a:ea typeface="Times New Roman" panose="02020603050405020304" pitchFamily="18" charset="0"/>
                <a:cs typeface="Times New Roman" panose="02020603050405020304" pitchFamily="18" charset="0"/>
              </a:rPr>
              <a:t>INCIDENCE</a:t>
            </a:r>
          </a:p>
          <a:p>
            <a:pPr marR="0">
              <a:lnSpc>
                <a:spcPct val="120000"/>
              </a:lnSpc>
              <a:spcBef>
                <a:spcPts val="0"/>
              </a:spcBef>
              <a:spcAft>
                <a:spcPts val="0"/>
              </a:spcAft>
            </a:pPr>
            <a:r>
              <a:rPr lang="en-GB" sz="4500" dirty="0">
                <a:solidFill>
                  <a:srgbClr val="000000"/>
                </a:solidFill>
                <a:ea typeface="Times New Roman" panose="02020603050405020304" pitchFamily="18" charset="0"/>
                <a:cs typeface="Times New Roman" panose="02020603050405020304" pitchFamily="18" charset="0"/>
              </a:rPr>
              <a:t>It occurs more than three times as often in men than women.</a:t>
            </a:r>
          </a:p>
          <a:p>
            <a:pPr marR="0">
              <a:lnSpc>
                <a:spcPct val="120000"/>
              </a:lnSpc>
              <a:spcBef>
                <a:spcPts val="0"/>
              </a:spcBef>
              <a:spcAft>
                <a:spcPts val="0"/>
              </a:spcAft>
            </a:pPr>
            <a:r>
              <a:rPr lang="en-GB" sz="4500" dirty="0">
                <a:solidFill>
                  <a:srgbClr val="000000"/>
                </a:solidFill>
                <a:ea typeface="Times New Roman" panose="02020603050405020304" pitchFamily="18" charset="0"/>
                <a:cs typeface="Times New Roman" panose="02020603050405020304" pitchFamily="18" charset="0"/>
              </a:rPr>
              <a:t>It is more frequent in African Americans than in Caucasians</a:t>
            </a:r>
          </a:p>
          <a:p>
            <a:pPr marR="0">
              <a:lnSpc>
                <a:spcPct val="120000"/>
              </a:lnSpc>
              <a:spcBef>
                <a:spcPts val="0"/>
              </a:spcBef>
              <a:spcAft>
                <a:spcPts val="0"/>
              </a:spcAft>
            </a:pPr>
            <a:r>
              <a:rPr lang="en-GB" sz="4500" dirty="0">
                <a:solidFill>
                  <a:srgbClr val="000000"/>
                </a:solidFill>
                <a:ea typeface="Times New Roman" panose="02020603050405020304" pitchFamily="18" charset="0"/>
                <a:cs typeface="Times New Roman" panose="02020603050405020304" pitchFamily="18" charset="0"/>
              </a:rPr>
              <a:t>It usually occurs in five or sixth decade of life</a:t>
            </a:r>
          </a:p>
          <a:p>
            <a:pPr marL="0" marR="0" indent="0">
              <a:lnSpc>
                <a:spcPct val="120000"/>
              </a:lnSpc>
              <a:spcBef>
                <a:spcPts val="0"/>
              </a:spcBef>
              <a:spcAft>
                <a:spcPts val="0"/>
              </a:spcAft>
              <a:buNone/>
            </a:pPr>
            <a:r>
              <a:rPr lang="en-GB" sz="4500" dirty="0">
                <a:solidFill>
                  <a:srgbClr val="FF0000"/>
                </a:solidFill>
                <a:ea typeface="Times New Roman" panose="02020603050405020304" pitchFamily="18" charset="0"/>
                <a:cs typeface="Times New Roman" panose="02020603050405020304" pitchFamily="18" charset="0"/>
              </a:rPr>
              <a:t>The </a:t>
            </a:r>
            <a:r>
              <a:rPr lang="en-GB" sz="4500" b="1" dirty="0">
                <a:solidFill>
                  <a:srgbClr val="FF0000"/>
                </a:solidFill>
                <a:ea typeface="Times New Roman" panose="02020603050405020304" pitchFamily="18" charset="0"/>
                <a:cs typeface="Times New Roman" panose="02020603050405020304" pitchFamily="18" charset="0"/>
              </a:rPr>
              <a:t>pathogenesis of oesophageal carcinoma </a:t>
            </a:r>
            <a:r>
              <a:rPr lang="en-GB" sz="4500" dirty="0">
                <a:solidFill>
                  <a:srgbClr val="000000"/>
                </a:solidFill>
                <a:ea typeface="Times New Roman" panose="02020603050405020304" pitchFamily="18" charset="0"/>
                <a:cs typeface="Times New Roman" panose="02020603050405020304" pitchFamily="18" charset="0"/>
              </a:rPr>
              <a:t>is facilitated by:</a:t>
            </a:r>
            <a:endParaRPr lang="en-US" sz="4500" dirty="0">
              <a:ea typeface="Times New Roman" panose="02020603050405020304" pitchFamily="18" charset="0"/>
              <a:cs typeface="Times New Roman" panose="02020603050405020304" pitchFamily="18" charset="0"/>
            </a:endParaRPr>
          </a:p>
          <a:p>
            <a:pPr lvl="1">
              <a:lnSpc>
                <a:spcPct val="120000"/>
              </a:lnSpc>
              <a:spcBef>
                <a:spcPts val="0"/>
              </a:spcBef>
              <a:buFont typeface="Wingdings" panose="05000000000000000000" pitchFamily="2" charset="2"/>
              <a:buChar char="Ø"/>
            </a:pPr>
            <a:r>
              <a:rPr lang="en-GB" sz="4500" dirty="0">
                <a:solidFill>
                  <a:srgbClr val="000000"/>
                </a:solidFill>
                <a:ea typeface="Times New Roman" panose="02020603050405020304" pitchFamily="18" charset="0"/>
                <a:cs typeface="Times New Roman" panose="02020603050405020304" pitchFamily="18" charset="0"/>
              </a:rPr>
              <a:t>Alterations of oesophageal structure and function that permit food and drink to remain in the oesophagus for prolonged periods. </a:t>
            </a:r>
            <a:endParaRPr lang="en-US" sz="4500" dirty="0">
              <a:solidFill>
                <a:srgbClr val="000000"/>
              </a:solidFill>
              <a:ea typeface="Times New Roman" panose="02020603050405020304" pitchFamily="18" charset="0"/>
              <a:cs typeface="Times New Roman" panose="02020603050405020304" pitchFamily="18" charset="0"/>
            </a:endParaRPr>
          </a:p>
          <a:p>
            <a:pPr lvl="1">
              <a:lnSpc>
                <a:spcPct val="120000"/>
              </a:lnSpc>
              <a:spcBef>
                <a:spcPts val="0"/>
              </a:spcBef>
              <a:buFont typeface="Wingdings" panose="05000000000000000000" pitchFamily="2" charset="2"/>
              <a:buChar char="Ø"/>
            </a:pPr>
            <a:r>
              <a:rPr lang="en-GB" sz="4500" dirty="0">
                <a:solidFill>
                  <a:srgbClr val="000000"/>
                </a:solidFill>
                <a:ea typeface="Times New Roman" panose="02020603050405020304" pitchFamily="18" charset="0"/>
                <a:cs typeface="Times New Roman" panose="02020603050405020304" pitchFamily="18" charset="0"/>
              </a:rPr>
              <a:t>Ulceration and metaplasia caused by oesophageal reflux.</a:t>
            </a:r>
          </a:p>
          <a:p>
            <a:pPr lvl="1">
              <a:lnSpc>
                <a:spcPct val="120000"/>
              </a:lnSpc>
              <a:spcBef>
                <a:spcPts val="0"/>
              </a:spcBef>
              <a:buFont typeface="Wingdings" panose="05000000000000000000" pitchFamily="2" charset="2"/>
              <a:buChar char="Ø"/>
            </a:pPr>
            <a:r>
              <a:rPr lang="en-GB" sz="4500" dirty="0">
                <a:solidFill>
                  <a:srgbClr val="000000"/>
                </a:solidFill>
                <a:ea typeface="Times New Roman" panose="02020603050405020304" pitchFamily="18" charset="0"/>
                <a:cs typeface="Times New Roman" panose="02020603050405020304" pitchFamily="18" charset="0"/>
              </a:rPr>
              <a:t>Chronic exposure to irritants such as alcohol and tobacco</a:t>
            </a:r>
            <a:r>
              <a:rPr lang="en-GB" sz="4200" dirty="0">
                <a:solidFill>
                  <a:srgbClr val="000000"/>
                </a:solidFill>
                <a:ea typeface="Times New Roman" panose="02020603050405020304" pitchFamily="18" charset="0"/>
                <a:cs typeface="Times New Roman" panose="02020603050405020304" pitchFamily="18" charset="0"/>
              </a:rPr>
              <a:t>.</a:t>
            </a:r>
            <a:endParaRPr lang="en-US" sz="4200" dirty="0">
              <a:solidFill>
                <a:srgbClr val="000000"/>
              </a:solidFill>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2968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845489"/>
          </a:xfrm>
        </p:spPr>
        <p:txBody>
          <a:bodyPr/>
          <a:lstStyle/>
          <a:p>
            <a:r>
              <a:rPr lang="en-US" dirty="0"/>
              <a:t>  </a:t>
            </a:r>
            <a:r>
              <a:rPr lang="en-US" b="1" dirty="0">
                <a:latin typeface="+mn-lt"/>
              </a:rPr>
              <a:t>THE  DIGESTIVE SYSTEM</a:t>
            </a:r>
          </a:p>
        </p:txBody>
      </p:sp>
      <p:pic>
        <p:nvPicPr>
          <p:cNvPr id="4" name="Content Placeholder 3"/>
          <p:cNvPicPr>
            <a:picLocks noGrp="1" noChangeAspect="1"/>
          </p:cNvPicPr>
          <p:nvPr>
            <p:ph idx="1"/>
          </p:nvPr>
        </p:nvPicPr>
        <p:blipFill>
          <a:blip r:embed="rId2"/>
          <a:stretch>
            <a:fillRect/>
          </a:stretch>
        </p:blipFill>
        <p:spPr>
          <a:xfrm>
            <a:off x="1017431" y="708338"/>
            <a:ext cx="9903854" cy="6027313"/>
          </a:xfrm>
          <a:prstGeom prst="rect">
            <a:avLst/>
          </a:prstGeom>
        </p:spPr>
      </p:pic>
    </p:spTree>
    <p:extLst>
      <p:ext uri="{BB962C8B-B14F-4D97-AF65-F5344CB8AC3E}">
        <p14:creationId xmlns:p14="http://schemas.microsoft.com/office/powerpoint/2010/main" val="2187531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721216"/>
          </a:xfrm>
        </p:spPr>
        <p:txBody>
          <a:bodyPr/>
          <a:lstStyle/>
          <a:p>
            <a:r>
              <a:rPr lang="en-US" b="1" dirty="0">
                <a:latin typeface="+mn-lt"/>
              </a:rPr>
              <a:t>Risk factors</a:t>
            </a:r>
          </a:p>
        </p:txBody>
      </p:sp>
      <p:sp>
        <p:nvSpPr>
          <p:cNvPr id="3" name="Content Placeholder 2"/>
          <p:cNvSpPr>
            <a:spLocks noGrp="1"/>
          </p:cNvSpPr>
          <p:nvPr>
            <p:ph idx="1"/>
          </p:nvPr>
        </p:nvSpPr>
        <p:spPr>
          <a:xfrm>
            <a:off x="838200" y="1056068"/>
            <a:ext cx="10515600" cy="5537915"/>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Chronic </a:t>
            </a:r>
            <a:r>
              <a:rPr lang="en-US" sz="2400" dirty="0" err="1">
                <a:latin typeface="Times New Roman" panose="02020603050405020304" pitchFamily="18" charset="0"/>
                <a:cs typeface="Times New Roman" panose="02020603050405020304" pitchFamily="18" charset="0"/>
              </a:rPr>
              <a:t>oesophageal</a:t>
            </a:r>
            <a:r>
              <a:rPr lang="en-US" sz="2400" dirty="0">
                <a:latin typeface="Times New Roman" panose="02020603050405020304" pitchFamily="18" charset="0"/>
                <a:cs typeface="Times New Roman" panose="02020603050405020304" pitchFamily="18" charset="0"/>
              </a:rPr>
              <a:t> irritation</a:t>
            </a:r>
          </a:p>
          <a:p>
            <a:r>
              <a:rPr lang="en-US" sz="2400" dirty="0">
                <a:latin typeface="Times New Roman" panose="02020603050405020304" pitchFamily="18" charset="0"/>
                <a:cs typeface="Times New Roman" panose="02020603050405020304" pitchFamily="18" charset="0"/>
              </a:rPr>
              <a:t>Alcohol and tobacco use</a:t>
            </a:r>
          </a:p>
          <a:p>
            <a:r>
              <a:rPr lang="en-US" sz="2400" dirty="0">
                <a:solidFill>
                  <a:srgbClr val="FF0000"/>
                </a:solidFill>
                <a:latin typeface="Times New Roman" panose="02020603050405020304" pitchFamily="18" charset="0"/>
                <a:cs typeface="Times New Roman" panose="02020603050405020304" pitchFamily="18" charset="0"/>
              </a:rPr>
              <a:t>GERD</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astro-</a:t>
            </a:r>
            <a:r>
              <a:rPr lang="en-US" sz="2400" dirty="0">
                <a:solidFill>
                  <a:srgbClr val="FF0000"/>
                </a:solidFill>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sophageal </a:t>
            </a:r>
            <a:r>
              <a:rPr lang="en-US" sz="2400" dirty="0">
                <a:solidFill>
                  <a:srgbClr val="FF0000"/>
                </a:solidFill>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eflux </a:t>
            </a:r>
            <a:r>
              <a:rPr lang="en-US" sz="2400" dirty="0">
                <a:solidFill>
                  <a:srgbClr val="FF0000"/>
                </a:solidFill>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isease) is associated with adenocarcinoma</a:t>
            </a:r>
          </a:p>
          <a:p>
            <a:r>
              <a:rPr lang="en-US" sz="2400" dirty="0">
                <a:latin typeface="Times New Roman" panose="02020603050405020304" pitchFamily="18" charset="0"/>
                <a:cs typeface="Times New Roman" panose="02020603050405020304" pitchFamily="18" charset="0"/>
              </a:rPr>
              <a:t>Patients with </a:t>
            </a:r>
            <a:r>
              <a:rPr lang="en-US" sz="2400" dirty="0" err="1">
                <a:latin typeface="Times New Roman" panose="02020603050405020304" pitchFamily="18" charset="0"/>
                <a:cs typeface="Times New Roman" panose="02020603050405020304" pitchFamily="18" charset="0"/>
              </a:rPr>
              <a:t>Barret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oesophagus</a:t>
            </a:r>
            <a:r>
              <a:rPr lang="en-US" sz="2400" dirty="0">
                <a:latin typeface="Times New Roman" panose="02020603050405020304" pitchFamily="18" charset="0"/>
                <a:cs typeface="Times New Roman" panose="02020603050405020304" pitchFamily="18" charset="0"/>
              </a:rPr>
              <a:t> ( caused by chronic irritation of mucus membrane due to reflux    of gastric and duodenal content.                                                                                                                  </a:t>
            </a:r>
          </a:p>
          <a:p>
            <a:r>
              <a:rPr lang="en-US" sz="2400" dirty="0">
                <a:latin typeface="Times New Roman" panose="02020603050405020304" pitchFamily="18" charset="0"/>
                <a:cs typeface="Times New Roman" panose="02020603050405020304" pitchFamily="18" charset="0"/>
              </a:rPr>
              <a:t>Sliding  hiatal hernia</a:t>
            </a:r>
          </a:p>
          <a:p>
            <a:r>
              <a:rPr lang="en-US" sz="2400" dirty="0">
                <a:latin typeface="Times New Roman" panose="02020603050405020304" pitchFamily="18" charset="0"/>
                <a:cs typeface="Times New Roman" panose="02020603050405020304" pitchFamily="18" charset="0"/>
              </a:rPr>
              <a:t>Ingestion of hot liquids or foods</a:t>
            </a:r>
          </a:p>
          <a:p>
            <a:r>
              <a:rPr lang="en-US" sz="2400" dirty="0">
                <a:latin typeface="Times New Roman" panose="02020603050405020304" pitchFamily="18" charset="0"/>
                <a:cs typeface="Times New Roman" panose="02020603050405020304" pitchFamily="18" charset="0"/>
              </a:rPr>
              <a:t>Nutritional deficiency</a:t>
            </a:r>
          </a:p>
          <a:p>
            <a:r>
              <a:rPr lang="en-US" sz="2400" dirty="0">
                <a:latin typeface="Times New Roman" panose="02020603050405020304" pitchFamily="18" charset="0"/>
                <a:cs typeface="Times New Roman" panose="02020603050405020304" pitchFamily="18" charset="0"/>
              </a:rPr>
              <a:t>Poor oral hygiene</a:t>
            </a:r>
          </a:p>
          <a:p>
            <a:r>
              <a:rPr lang="en-US" sz="2400" dirty="0">
                <a:latin typeface="Times New Roman" panose="02020603050405020304" pitchFamily="18" charset="0"/>
                <a:cs typeface="Times New Roman" panose="02020603050405020304" pitchFamily="18" charset="0"/>
              </a:rPr>
              <a:t>Exposure to nitrosamines in the environment</a:t>
            </a:r>
          </a:p>
          <a:p>
            <a:r>
              <a:rPr lang="en-US" sz="2400" dirty="0">
                <a:latin typeface="Times New Roman" panose="02020603050405020304" pitchFamily="18" charset="0"/>
                <a:cs typeface="Times New Roman" panose="02020603050405020304" pitchFamily="18" charset="0"/>
              </a:rPr>
              <a:t>Cigarette smoking </a:t>
            </a:r>
          </a:p>
          <a:p>
            <a:r>
              <a:rPr lang="en-US" sz="2400" dirty="0">
                <a:latin typeface="Times New Roman" panose="02020603050405020304" pitchFamily="18" charset="0"/>
                <a:cs typeface="Times New Roman" panose="02020603050405020304" pitchFamily="18" charset="0"/>
              </a:rPr>
              <a:t>Chronic alcohol use</a:t>
            </a:r>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302189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530"/>
            <a:ext cx="10515600" cy="675861"/>
          </a:xfrm>
        </p:spPr>
        <p:txBody>
          <a:bodyPr>
            <a:normAutofit/>
          </a:bodyPr>
          <a:lstStyle/>
          <a:p>
            <a:r>
              <a:rPr lang="en-US" b="1" dirty="0">
                <a:latin typeface="+mn-lt"/>
              </a:rPr>
              <a:t> Clinical manifestation</a:t>
            </a:r>
            <a:endParaRPr lang="en-US" dirty="0"/>
          </a:p>
        </p:txBody>
      </p:sp>
      <p:sp>
        <p:nvSpPr>
          <p:cNvPr id="3" name="Content Placeholder 2"/>
          <p:cNvSpPr>
            <a:spLocks noGrp="1"/>
          </p:cNvSpPr>
          <p:nvPr>
            <p:ph idx="1"/>
          </p:nvPr>
        </p:nvSpPr>
        <p:spPr>
          <a:xfrm>
            <a:off x="838200" y="980660"/>
            <a:ext cx="10515600" cy="5711687"/>
          </a:xfrm>
        </p:spPr>
        <p:txBody>
          <a:bodyPr>
            <a:no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First there symptomless ulcerated lesions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Dysphagia (difficulty swallowing) initially with solid foods and eventually with liquids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 sensation of a mass in the throat</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Odynophagia (Painful swallowing)</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Sub sternal pain or fullness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Later patient develops regurgitation of undigested food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Halitosis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Hiccups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Patient becomes aware  of intermitted and increasing difficulty in swallowing</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861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72"/>
            <a:ext cx="10515600" cy="6233374"/>
          </a:xfrm>
        </p:spPr>
        <p:txBody>
          <a:bodyPr>
            <a:normAutofit lnSpcReduction="10000"/>
          </a:bodyPr>
          <a:lstStyle/>
          <a:p>
            <a:pPr marL="514350" indent="-514350">
              <a:buAutoNum type="arabicPeriod" startAt="10"/>
            </a:pPr>
            <a:r>
              <a:rPr lang="en-US" sz="3200" dirty="0">
                <a:latin typeface="Times New Roman" panose="02020603050405020304" pitchFamily="18" charset="0"/>
                <a:cs typeface="Times New Roman" panose="02020603050405020304" pitchFamily="18" charset="0"/>
              </a:rPr>
              <a:t>Regurgitation of food and saliva occurs</a:t>
            </a:r>
          </a:p>
          <a:p>
            <a:pPr marL="514350" indent="-514350">
              <a:buAutoNum type="arabicPeriod" startAt="10"/>
            </a:pPr>
            <a:r>
              <a:rPr lang="en-US" sz="3200" dirty="0" err="1">
                <a:latin typeface="Times New Roman" panose="02020603050405020304" pitchFamily="18" charset="0"/>
                <a:cs typeface="Times New Roman" panose="02020603050405020304" pitchFamily="18" charset="0"/>
              </a:rPr>
              <a:t>Haemorrhage</a:t>
            </a:r>
            <a:r>
              <a:rPr lang="en-US" sz="3200" dirty="0">
                <a:latin typeface="Times New Roman" panose="02020603050405020304" pitchFamily="18" charset="0"/>
                <a:cs typeface="Times New Roman" panose="02020603050405020304" pitchFamily="18" charset="0"/>
              </a:rPr>
              <a:t> may take place</a:t>
            </a:r>
          </a:p>
          <a:p>
            <a:pPr marL="514350" indent="-514350">
              <a:buAutoNum type="arabicPeriod" startAt="10"/>
            </a:pPr>
            <a:r>
              <a:rPr lang="en-US" sz="3200" dirty="0">
                <a:latin typeface="Times New Roman" panose="02020603050405020304" pitchFamily="18" charset="0"/>
                <a:cs typeface="Times New Roman" panose="02020603050405020304" pitchFamily="18" charset="0"/>
              </a:rPr>
              <a:t>Progressive loss of weight and strength due to inadequate nutrition</a:t>
            </a:r>
          </a:p>
          <a:p>
            <a:pPr marL="514350" indent="-514350">
              <a:buAutoNum type="arabicPeriod" startAt="10"/>
            </a:pPr>
            <a:r>
              <a:rPr lang="en-US" sz="3200" dirty="0">
                <a:latin typeface="Times New Roman" panose="02020603050405020304" pitchFamily="18" charset="0"/>
                <a:cs typeface="Times New Roman" panose="02020603050405020304" pitchFamily="18" charset="0"/>
              </a:rPr>
              <a:t>Later symptoms:</a:t>
            </a:r>
          </a:p>
          <a:p>
            <a:pPr lvl="3">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sub sternal pain</a:t>
            </a:r>
          </a:p>
          <a:p>
            <a:pPr lvl="3">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persistent hiccups</a:t>
            </a:r>
          </a:p>
          <a:p>
            <a:pPr lvl="3">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respiratory difficulty</a:t>
            </a:r>
          </a:p>
          <a:p>
            <a:pPr lvl="3">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foul breath.</a:t>
            </a:r>
          </a:p>
          <a:p>
            <a:pPr marL="0" indent="0">
              <a:buNone/>
            </a:pPr>
            <a:r>
              <a:rPr lang="en-US" sz="3200" dirty="0">
                <a:latin typeface="Times New Roman" panose="02020603050405020304" pitchFamily="18" charset="0"/>
                <a:cs typeface="Times New Roman" panose="02020603050405020304" pitchFamily="18" charset="0"/>
              </a:rPr>
              <a:t>NB: It can take 12-18 months between onset of early symptoms and the patient seeking for medical care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887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Assessment and diagnostic finding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err="1">
                <a:latin typeface="Times New Roman" panose="02020603050405020304" pitchFamily="18" charset="0"/>
                <a:cs typeface="Times New Roman" panose="02020603050405020304" pitchFamily="18" charset="0"/>
              </a:rPr>
              <a:t>EsophagoGastroDuodenoscopy</a:t>
            </a:r>
            <a:r>
              <a:rPr lang="en-US" sz="2800" dirty="0">
                <a:latin typeface="Times New Roman" panose="02020603050405020304" pitchFamily="18" charset="0"/>
                <a:cs typeface="Times New Roman" panose="02020603050405020304" pitchFamily="18" charset="0"/>
              </a:rPr>
              <a:t>  (EGD) with biopsy and brushing</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CT scan of the chest and abdomen  to detect metastasis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Positron Emission Tomography (</a:t>
            </a:r>
            <a:r>
              <a:rPr lang="en-US" sz="2800" dirty="0">
                <a:solidFill>
                  <a:srgbClr val="FF0000"/>
                </a:solidFill>
                <a:latin typeface="Times New Roman" panose="02020603050405020304" pitchFamily="18" charset="0"/>
                <a:cs typeface="Times New Roman" panose="02020603050405020304" pitchFamily="18" charset="0"/>
              </a:rPr>
              <a:t>PET</a:t>
            </a:r>
            <a:r>
              <a:rPr lang="en-US" sz="2800" dirty="0">
                <a:latin typeface="Times New Roman" panose="02020603050405020304" pitchFamily="18" charset="0"/>
                <a:cs typeface="Times New Roman" panose="02020603050405020304" pitchFamily="18" charset="0"/>
              </a:rPr>
              <a:t>) may help detect metastasis with more sensitivity than CT scan.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Endoscopic ultrasound</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Molecular markers </a:t>
            </a:r>
          </a:p>
        </p:txBody>
      </p:sp>
    </p:spTree>
    <p:extLst>
      <p:ext uri="{BB962C8B-B14F-4D97-AF65-F5344CB8AC3E}">
        <p14:creationId xmlns:p14="http://schemas.microsoft.com/office/powerpoint/2010/main" val="3531869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95458"/>
          </a:xfrm>
        </p:spPr>
        <p:txBody>
          <a:bodyPr/>
          <a:lstStyle/>
          <a:p>
            <a:r>
              <a:rPr lang="en-US" b="1" dirty="0">
                <a:latin typeface="+mn-lt"/>
              </a:rPr>
              <a:t>Medical management</a:t>
            </a:r>
          </a:p>
        </p:txBody>
      </p:sp>
      <p:sp>
        <p:nvSpPr>
          <p:cNvPr id="3" name="Content Placeholder 2"/>
          <p:cNvSpPr>
            <a:spLocks noGrp="1"/>
          </p:cNvSpPr>
          <p:nvPr>
            <p:ph idx="1"/>
          </p:nvPr>
        </p:nvSpPr>
        <p:spPr>
          <a:xfrm>
            <a:off x="838200" y="695459"/>
            <a:ext cx="10515600" cy="574397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Early stage the goal is directed toward </a:t>
            </a:r>
            <a:r>
              <a:rPr lang="en-US" sz="2400" i="1" dirty="0">
                <a:solidFill>
                  <a:srgbClr val="FF0000"/>
                </a:solidFill>
                <a:latin typeface="Times New Roman" panose="02020603050405020304" pitchFamily="18" charset="0"/>
                <a:cs typeface="Times New Roman" panose="02020603050405020304" pitchFamily="18" charset="0"/>
              </a:rPr>
              <a:t>cure</a:t>
            </a:r>
          </a:p>
          <a:p>
            <a:r>
              <a:rPr lang="en-US" sz="2400" dirty="0">
                <a:latin typeface="Times New Roman" panose="02020603050405020304" pitchFamily="18" charset="0"/>
                <a:cs typeface="Times New Roman" panose="02020603050405020304" pitchFamily="18" charset="0"/>
              </a:rPr>
              <a:t>Late stages the goal is </a:t>
            </a:r>
            <a:r>
              <a:rPr lang="en-US" sz="2400" i="1" dirty="0">
                <a:solidFill>
                  <a:srgbClr val="FF0000"/>
                </a:solidFill>
                <a:latin typeface="Times New Roman" panose="02020603050405020304" pitchFamily="18" charset="0"/>
                <a:cs typeface="Times New Roman" panose="02020603050405020304" pitchFamily="18" charset="0"/>
              </a:rPr>
              <a:t>relieve</a:t>
            </a:r>
            <a:r>
              <a:rPr lang="en-US" sz="2400" dirty="0">
                <a:latin typeface="Times New Roman" panose="02020603050405020304" pitchFamily="18" charset="0"/>
                <a:cs typeface="Times New Roman" panose="02020603050405020304" pitchFamily="18" charset="0"/>
              </a:rPr>
              <a:t> of symptoms</a:t>
            </a:r>
          </a:p>
          <a:p>
            <a:pPr marL="0" indent="0">
              <a:buNone/>
            </a:pPr>
            <a:r>
              <a:rPr lang="en-US" sz="2400" dirty="0">
                <a:latin typeface="Times New Roman" panose="02020603050405020304" pitchFamily="18" charset="0"/>
                <a:cs typeface="Times New Roman" panose="02020603050405020304" pitchFamily="18" charset="0"/>
              </a:rPr>
              <a:t>Treatment include:</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Surgery </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radiotherapy</a:t>
            </a:r>
          </a:p>
          <a:p>
            <a:pPr lvl="2">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Chemotherapy</a:t>
            </a:r>
          </a:p>
          <a:p>
            <a:r>
              <a:rPr lang="en-US" sz="2400" dirty="0">
                <a:latin typeface="Times New Roman" panose="02020603050405020304" pitchFamily="18" charset="0"/>
                <a:cs typeface="Times New Roman" panose="02020603050405020304" pitchFamily="18" charset="0"/>
              </a:rPr>
              <a:t>Treatment depends on  the cancer cells, extent of the disease and patients condition.</a:t>
            </a:r>
          </a:p>
          <a:p>
            <a:r>
              <a:rPr lang="en-US" sz="2400" dirty="0">
                <a:latin typeface="Times New Roman" panose="02020603050405020304" pitchFamily="18" charset="0"/>
                <a:cs typeface="Times New Roman" panose="02020603050405020304" pitchFamily="18" charset="0"/>
              </a:rPr>
              <a:t>For early </a:t>
            </a:r>
            <a:r>
              <a:rPr lang="en-US" sz="2400" dirty="0" err="1">
                <a:latin typeface="Times New Roman" panose="02020603050405020304" pitchFamily="18" charset="0"/>
                <a:cs typeface="Times New Roman" panose="02020603050405020304" pitchFamily="18" charset="0"/>
              </a:rPr>
              <a:t>tumour</a:t>
            </a:r>
            <a:r>
              <a:rPr lang="en-US" sz="2400" dirty="0">
                <a:latin typeface="Times New Roman" panose="02020603050405020304" pitchFamily="18" charset="0"/>
                <a:cs typeface="Times New Roman" panose="02020603050405020304" pitchFamily="18" charset="0"/>
              </a:rPr>
              <a:t> chemotherapy, radiotherapy    4-6 weeks the  4 weeks rest then lastly surgical resection of of the </a:t>
            </a:r>
            <a:r>
              <a:rPr lang="en-US" sz="2400" dirty="0" err="1">
                <a:latin typeface="Times New Roman" panose="02020603050405020304" pitchFamily="18" charset="0"/>
                <a:cs typeface="Times New Roman" panose="02020603050405020304" pitchFamily="18" charset="0"/>
              </a:rPr>
              <a:t>oesophagus</a:t>
            </a:r>
            <a:r>
              <a:rPr lang="en-US" sz="2400" dirty="0">
                <a:latin typeface="Times New Roman" panose="02020603050405020304" pitchFamily="18" charset="0"/>
                <a:cs typeface="Times New Roman" panose="02020603050405020304" pitchFamily="18" charset="0"/>
              </a:rPr>
              <a:t>   then a free </a:t>
            </a:r>
            <a:r>
              <a:rPr lang="en-US" sz="2400" dirty="0" err="1">
                <a:latin typeface="Times New Roman" panose="02020603050405020304" pitchFamily="18" charset="0"/>
                <a:cs typeface="Times New Roman" panose="02020603050405020304" pitchFamily="18" charset="0"/>
              </a:rPr>
              <a:t>jejunal</a:t>
            </a:r>
            <a:r>
              <a:rPr lang="en-US" sz="2400" dirty="0">
                <a:latin typeface="Times New Roman" panose="02020603050405020304" pitchFamily="18" charset="0"/>
                <a:cs typeface="Times New Roman" panose="02020603050405020304" pitchFamily="18" charset="0"/>
              </a:rPr>
              <a:t> graft  of the colon. OR the stomach may be elevated to the  chest.</a:t>
            </a:r>
          </a:p>
          <a:p>
            <a:r>
              <a:rPr lang="en-US" sz="2400" dirty="0">
                <a:latin typeface="Times New Roman" panose="02020603050405020304" pitchFamily="18" charset="0"/>
                <a:cs typeface="Times New Roman" panose="02020603050405020304" pitchFamily="18" charset="0"/>
              </a:rPr>
              <a:t>Palliative management by </a:t>
            </a:r>
            <a:r>
              <a:rPr lang="en-US" sz="2400" dirty="0">
                <a:solidFill>
                  <a:srgbClr val="FF0000"/>
                </a:solidFill>
                <a:latin typeface="Times New Roman" panose="02020603050405020304" pitchFamily="18" charset="0"/>
                <a:cs typeface="Times New Roman" panose="02020603050405020304" pitchFamily="18" charset="0"/>
              </a:rPr>
              <a:t>dilatation</a:t>
            </a:r>
            <a:r>
              <a:rPr lang="en-US" sz="2400" dirty="0">
                <a:latin typeface="Times New Roman" panose="02020603050405020304" pitchFamily="18" charset="0"/>
                <a:cs typeface="Times New Roman" panose="02020603050405020304" pitchFamily="18" charset="0"/>
              </a:rPr>
              <a:t> of the </a:t>
            </a:r>
            <a:r>
              <a:rPr lang="en-US" sz="2400" dirty="0" err="1">
                <a:latin typeface="Times New Roman" panose="02020603050405020304" pitchFamily="18" charset="0"/>
                <a:cs typeface="Times New Roman" panose="02020603050405020304" pitchFamily="18" charset="0"/>
              </a:rPr>
              <a:t>oesophagus</a:t>
            </a:r>
            <a:r>
              <a:rPr lang="en-US" sz="2400" dirty="0">
                <a:latin typeface="Times New Roman" panose="02020603050405020304" pitchFamily="18" charset="0"/>
                <a:cs typeface="Times New Roman" panose="02020603050405020304" pitchFamily="18" charset="0"/>
              </a:rPr>
              <a:t> to aid in nutrition and control of saliva</a:t>
            </a:r>
            <a:r>
              <a:rPr lang="en-US" dirty="0"/>
              <a:t>. </a:t>
            </a:r>
            <a:r>
              <a:rPr lang="en-US" i="1" dirty="0">
                <a:solidFill>
                  <a:srgbClr val="FF0000"/>
                </a:solidFill>
              </a:rPr>
              <a:t>STENTING  </a:t>
            </a:r>
            <a:r>
              <a:rPr lang="en-US" dirty="0"/>
              <a:t>                                                                                                                                                                                                                     </a:t>
            </a:r>
          </a:p>
        </p:txBody>
      </p:sp>
    </p:spTree>
    <p:extLst>
      <p:ext uri="{BB962C8B-B14F-4D97-AF65-F5344CB8AC3E}">
        <p14:creationId xmlns:p14="http://schemas.microsoft.com/office/powerpoint/2010/main" val="2615933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latin typeface="Times New Roman" panose="02020603050405020304" pitchFamily="18" charset="0"/>
                <a:cs typeface="Times New Roman" panose="02020603050405020304" pitchFamily="18" charset="0"/>
              </a:rPr>
              <a:t> THE STOMACH</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marL="0" indent="0" algn="just">
              <a:lnSpc>
                <a:spcPct val="115000"/>
              </a:lnSpc>
              <a:spcBef>
                <a:spcPts val="0"/>
              </a:spcBef>
              <a:buNone/>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lvl="2" indent="-457200" algn="just">
              <a:lnSpc>
                <a:spcPct val="115000"/>
              </a:lnSpc>
              <a:spcBef>
                <a:spcPts val="0"/>
              </a:spcBef>
              <a:buFont typeface="Wingdings" panose="05000000000000000000" pitchFamily="2" charset="2"/>
              <a:buChar char="Ø"/>
            </a:pPr>
            <a:r>
              <a:rPr lang="en-GB"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stomach is a dilated pouch, which occupies the upper abdomen, and lies slightly to the left.</a:t>
            </a:r>
          </a:p>
          <a:p>
            <a:pPr lvl="2" indent="-457200" algn="just">
              <a:lnSpc>
                <a:spcPct val="115000"/>
              </a:lnSpc>
              <a:spcBef>
                <a:spcPts val="0"/>
              </a:spcBef>
              <a:buFont typeface="Wingdings" panose="05000000000000000000" pitchFamily="2" charset="2"/>
              <a:buChar char="Ø"/>
            </a:pPr>
            <a:r>
              <a:rPr lang="en-GB"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It consists of </a:t>
            </a:r>
            <a:r>
              <a:rPr lang="en-GB" sz="3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fundus</a:t>
            </a:r>
            <a:r>
              <a:rPr lang="en-GB" sz="3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Body </a:t>
            </a:r>
            <a:r>
              <a:rPr lang="en-GB"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a:t>
            </a:r>
            <a:r>
              <a:rPr lang="en-GB"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Antrum</a:t>
            </a:r>
            <a:r>
              <a:rPr lang="en-GB"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lvl="2" indent="-457200" algn="just">
              <a:lnSpc>
                <a:spcPct val="115000"/>
              </a:lnSpc>
              <a:spcBef>
                <a:spcPts val="0"/>
              </a:spcBef>
              <a:buFont typeface="Wingdings" panose="05000000000000000000" pitchFamily="2" charset="2"/>
              <a:buChar char="Ø"/>
            </a:pPr>
            <a:r>
              <a:rPr lang="en-GB"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the lower end, the stomach has a sphincter called the </a:t>
            </a:r>
            <a:r>
              <a:rPr lang="en-GB"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pylorus</a:t>
            </a:r>
            <a:r>
              <a:rPr lang="en-GB"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There are special secretor glands on the walls of the stomach, which secrete gastric juice. </a:t>
            </a:r>
          </a:p>
          <a:p>
            <a:pPr lvl="2" indent="-457200" algn="just">
              <a:lnSpc>
                <a:spcPct val="115000"/>
              </a:lnSpc>
              <a:spcBef>
                <a:spcPts val="0"/>
              </a:spcBef>
              <a:buFont typeface="Wingdings" panose="05000000000000000000" pitchFamily="2" charset="2"/>
              <a:buChar char="Ø"/>
            </a:pPr>
            <a:r>
              <a:rPr lang="en-GB"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juice contains </a:t>
            </a:r>
            <a:r>
              <a:rPr lang="en-GB" sz="3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enzymes, hydrochloric acid</a:t>
            </a:r>
            <a:r>
              <a:rPr lang="en-GB" sz="3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intrinsic factor</a:t>
            </a:r>
            <a:r>
              <a:rPr lang="en-GB" sz="3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mucous, water </a:t>
            </a:r>
            <a:r>
              <a:rPr lang="en-GB" sz="3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and</a:t>
            </a:r>
            <a:r>
              <a:rPr lang="en-GB" sz="3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mineral salts. </a:t>
            </a:r>
          </a:p>
          <a:p>
            <a:pPr lvl="2" indent="-457200" algn="just">
              <a:lnSpc>
                <a:spcPct val="115000"/>
              </a:lnSpc>
              <a:spcBef>
                <a:spcPts val="0"/>
              </a:spcBef>
              <a:buFont typeface="Wingdings" panose="05000000000000000000" pitchFamily="2" charset="2"/>
              <a:buChar char="Ø"/>
            </a:pPr>
            <a:r>
              <a:rPr lang="en-GB"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GB" sz="3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Intrinsic factor </a:t>
            </a:r>
            <a:r>
              <a:rPr lang="en-GB"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protein essential for absorption of vitamin B12 which is essential for erythropoiesis (RBC formation). </a:t>
            </a:r>
          </a:p>
          <a:p>
            <a:pPr lvl="2" indent="-457200" algn="just">
              <a:lnSpc>
                <a:spcPct val="115000"/>
              </a:lnSpc>
              <a:spcBef>
                <a:spcPts val="0"/>
              </a:spcBef>
              <a:buFont typeface="Wingdings" panose="05000000000000000000" pitchFamily="2" charset="2"/>
              <a:buChar char="Ø"/>
            </a:pPr>
            <a:r>
              <a:rPr lang="en-GB" sz="3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the stomach a gastric hormone is also manufactured and this hormone regulates enzyme production to facilitate digestion.</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93063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STOMACH</a:t>
            </a:r>
          </a:p>
        </p:txBody>
      </p:sp>
      <p:pic>
        <p:nvPicPr>
          <p:cNvPr id="4" name="Content Placeholder 3"/>
          <p:cNvPicPr>
            <a:picLocks noGrp="1" noChangeAspect="1"/>
          </p:cNvPicPr>
          <p:nvPr>
            <p:ph idx="1"/>
          </p:nvPr>
        </p:nvPicPr>
        <p:blipFill>
          <a:blip r:embed="rId2"/>
          <a:stretch>
            <a:fillRect/>
          </a:stretch>
        </p:blipFill>
        <p:spPr>
          <a:xfrm>
            <a:off x="3106071" y="1825625"/>
            <a:ext cx="5979857" cy="4351338"/>
          </a:xfrm>
          <a:prstGeom prst="rect">
            <a:avLst/>
          </a:prstGeom>
        </p:spPr>
      </p:pic>
      <p:pic>
        <p:nvPicPr>
          <p:cNvPr id="5" name="Content Placeholder 3"/>
          <p:cNvPicPr>
            <a:picLocks noChangeAspect="1"/>
          </p:cNvPicPr>
          <p:nvPr/>
        </p:nvPicPr>
        <p:blipFill>
          <a:blip r:embed="rId2"/>
          <a:stretch>
            <a:fillRect/>
          </a:stretch>
        </p:blipFill>
        <p:spPr>
          <a:xfrm>
            <a:off x="3258471" y="1978025"/>
            <a:ext cx="5979857" cy="4351338"/>
          </a:xfrm>
          <a:prstGeom prst="rect">
            <a:avLst/>
          </a:prstGeom>
        </p:spPr>
      </p:pic>
    </p:spTree>
    <p:extLst>
      <p:ext uri="{BB962C8B-B14F-4D97-AF65-F5344CB8AC3E}">
        <p14:creationId xmlns:p14="http://schemas.microsoft.com/office/powerpoint/2010/main" val="3858456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04"/>
            <a:ext cx="10515600" cy="515155"/>
          </a:xfrm>
        </p:spPr>
        <p:txBody>
          <a:bodyPr>
            <a:normAutofit fontScale="90000"/>
          </a:bodyPr>
          <a:lstStyle/>
          <a:p>
            <a:r>
              <a:rPr lang="en-US" b="1" dirty="0">
                <a:latin typeface="+mn-lt"/>
              </a:rPr>
              <a:t>THE LONGITUNDINAL SECTION OF THE STOMACH</a:t>
            </a:r>
          </a:p>
        </p:txBody>
      </p:sp>
      <p:pic>
        <p:nvPicPr>
          <p:cNvPr id="4" name="Content Placeholder 3"/>
          <p:cNvPicPr>
            <a:picLocks noGrp="1" noChangeAspect="1"/>
          </p:cNvPicPr>
          <p:nvPr>
            <p:ph idx="1"/>
          </p:nvPr>
        </p:nvPicPr>
        <p:blipFill>
          <a:blip r:embed="rId2"/>
          <a:stretch>
            <a:fillRect/>
          </a:stretch>
        </p:blipFill>
        <p:spPr>
          <a:xfrm>
            <a:off x="1622738" y="721216"/>
            <a:ext cx="8667481" cy="5975797"/>
          </a:xfrm>
          <a:prstGeom prst="rect">
            <a:avLst/>
          </a:prstGeom>
        </p:spPr>
      </p:pic>
    </p:spTree>
    <p:extLst>
      <p:ext uri="{BB962C8B-B14F-4D97-AF65-F5344CB8AC3E}">
        <p14:creationId xmlns:p14="http://schemas.microsoft.com/office/powerpoint/2010/main" val="1518818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257577"/>
            <a:ext cx="11449318" cy="6387921"/>
          </a:xfrm>
        </p:spPr>
        <p:txBody>
          <a:bodyPr>
            <a:normAutofit fontScale="92500" lnSpcReduction="10000"/>
          </a:bodyPr>
          <a:lstStyle/>
          <a:p>
            <a:pPr marL="0" marR="0" indent="0" algn="just">
              <a:lnSpc>
                <a:spcPct val="115000"/>
              </a:lnSpc>
              <a:spcBef>
                <a:spcPts val="0"/>
              </a:spcBef>
              <a:spcAft>
                <a:spcPts val="0"/>
              </a:spcAft>
              <a:buNone/>
            </a:pPr>
            <a:r>
              <a:rPr lang="en-GB" sz="3000" b="1" dirty="0">
                <a:solidFill>
                  <a:srgbClr val="0000FF"/>
                </a:solidFill>
                <a:ea typeface="Times New Roman" panose="02020603050405020304" pitchFamily="18" charset="0"/>
                <a:cs typeface="Times New Roman" panose="02020603050405020304" pitchFamily="18" charset="0"/>
              </a:rPr>
              <a:t>Functions of the Stomach</a:t>
            </a:r>
            <a:r>
              <a:rPr lang="en-GB" sz="3000" dirty="0">
                <a:solidFill>
                  <a:srgbClr val="0000FF"/>
                </a:solidFill>
                <a:ea typeface="Times New Roman" panose="02020603050405020304" pitchFamily="18" charset="0"/>
                <a:cs typeface="Times New Roman" panose="02020603050405020304" pitchFamily="18" charset="0"/>
              </a:rPr>
              <a:t> </a:t>
            </a:r>
            <a:endParaRPr lang="en-US" sz="3000" dirty="0">
              <a:solidFill>
                <a:srgbClr val="0000FF"/>
              </a:solidFill>
              <a:ea typeface="Times New Roman" panose="02020603050405020304" pitchFamily="18" charset="0"/>
              <a:cs typeface="Times New Roman" panose="02020603050405020304" pitchFamily="18" charset="0"/>
            </a:endParaRPr>
          </a:p>
          <a:p>
            <a:pPr marL="1200150" lvl="2" indent="-514350" algn="just">
              <a:lnSpc>
                <a:spcPct val="115000"/>
              </a:lnSpc>
              <a:spcBef>
                <a:spcPts val="0"/>
              </a:spcBef>
              <a:buFont typeface="+mj-lt"/>
              <a:buAutoNum type="arabicPeriod"/>
            </a:pPr>
            <a:r>
              <a:rPr lang="en-GB" sz="3000" dirty="0">
                <a:solidFill>
                  <a:srgbClr val="000000"/>
                </a:solidFill>
                <a:ea typeface="Times New Roman" panose="02020603050405020304" pitchFamily="18" charset="0"/>
                <a:cs typeface="Times New Roman" panose="02020603050405020304" pitchFamily="18" charset="0"/>
              </a:rPr>
              <a:t>Temporary reservoir</a:t>
            </a:r>
            <a:endParaRPr lang="en-US" sz="3000" dirty="0">
              <a:solidFill>
                <a:srgbClr val="000000"/>
              </a:solidFill>
              <a:ea typeface="Times New Roman" panose="02020603050405020304" pitchFamily="18" charset="0"/>
              <a:cs typeface="Times New Roman" panose="02020603050405020304" pitchFamily="18" charset="0"/>
            </a:endParaRPr>
          </a:p>
          <a:p>
            <a:pPr marL="1200150" lvl="2" indent="-514350" algn="just">
              <a:lnSpc>
                <a:spcPct val="115000"/>
              </a:lnSpc>
              <a:spcBef>
                <a:spcPts val="0"/>
              </a:spcBef>
              <a:buFont typeface="+mj-lt"/>
              <a:buAutoNum type="arabicPeriod"/>
            </a:pPr>
            <a:r>
              <a:rPr lang="en-GB" sz="3000" dirty="0">
                <a:solidFill>
                  <a:srgbClr val="000000"/>
                </a:solidFill>
                <a:ea typeface="Times New Roman" panose="02020603050405020304" pitchFamily="18" charset="0"/>
                <a:cs typeface="Times New Roman" panose="02020603050405020304" pitchFamily="18" charset="0"/>
              </a:rPr>
              <a:t>Production of gastric juice</a:t>
            </a:r>
            <a:endParaRPr lang="en-US" sz="3000" dirty="0">
              <a:solidFill>
                <a:srgbClr val="000000"/>
              </a:solidFill>
              <a:ea typeface="Times New Roman" panose="02020603050405020304" pitchFamily="18" charset="0"/>
              <a:cs typeface="Times New Roman" panose="02020603050405020304" pitchFamily="18" charset="0"/>
            </a:endParaRPr>
          </a:p>
          <a:p>
            <a:pPr marL="1200150" lvl="2" indent="-514350" algn="just">
              <a:lnSpc>
                <a:spcPct val="115000"/>
              </a:lnSpc>
              <a:spcBef>
                <a:spcPts val="0"/>
              </a:spcBef>
              <a:buFont typeface="+mj-lt"/>
              <a:buAutoNum type="arabicPeriod"/>
            </a:pPr>
            <a:r>
              <a:rPr lang="en-GB" sz="3000" dirty="0">
                <a:solidFill>
                  <a:srgbClr val="000000"/>
                </a:solidFill>
                <a:ea typeface="Times New Roman" panose="02020603050405020304" pitchFamily="18" charset="0"/>
                <a:cs typeface="Times New Roman" panose="02020603050405020304" pitchFamily="18" charset="0"/>
              </a:rPr>
              <a:t>Absorbing water, vitamins and alcohol</a:t>
            </a:r>
            <a:endParaRPr lang="en-US" sz="3000" dirty="0">
              <a:solidFill>
                <a:srgbClr val="000000"/>
              </a:solidFill>
              <a:ea typeface="Times New Roman" panose="02020603050405020304" pitchFamily="18" charset="0"/>
              <a:cs typeface="Times New Roman" panose="02020603050405020304" pitchFamily="18" charset="0"/>
            </a:endParaRPr>
          </a:p>
          <a:p>
            <a:pPr marL="1200150" lvl="2" indent="-514350" algn="just">
              <a:lnSpc>
                <a:spcPct val="115000"/>
              </a:lnSpc>
              <a:spcBef>
                <a:spcPts val="0"/>
              </a:spcBef>
              <a:buFont typeface="+mj-lt"/>
              <a:buAutoNum type="arabicPeriod"/>
            </a:pPr>
            <a:r>
              <a:rPr lang="en-GB" sz="3000" dirty="0">
                <a:solidFill>
                  <a:srgbClr val="000000"/>
                </a:solidFill>
                <a:ea typeface="Times New Roman" panose="02020603050405020304" pitchFamily="18" charset="0"/>
                <a:cs typeface="Times New Roman" panose="02020603050405020304" pitchFamily="18" charset="0"/>
              </a:rPr>
              <a:t>Moving the food into the next point in the digestion process, which is the intestine</a:t>
            </a:r>
            <a:endParaRPr lang="en-US" sz="3000" dirty="0">
              <a:solidFill>
                <a:srgbClr val="000000"/>
              </a:solidFill>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GB" sz="3000" dirty="0">
                <a:solidFill>
                  <a:srgbClr val="000000"/>
                </a:solidFill>
                <a:ea typeface="Times New Roman" panose="02020603050405020304" pitchFamily="18" charset="0"/>
                <a:cs typeface="Times New Roman" panose="02020603050405020304" pitchFamily="18" charset="0"/>
              </a:rPr>
              <a:t> </a:t>
            </a:r>
            <a:r>
              <a:rPr lang="en-GB" sz="3000" b="1" dirty="0">
                <a:solidFill>
                  <a:srgbClr val="0000FF"/>
                </a:solidFill>
                <a:ea typeface="Times New Roman" panose="02020603050405020304" pitchFamily="18" charset="0"/>
                <a:cs typeface="Times New Roman" panose="02020603050405020304" pitchFamily="18" charset="0"/>
              </a:rPr>
              <a:t>Functions of the Gastric Juice</a:t>
            </a:r>
            <a:endParaRPr lang="en-US" sz="3000" dirty="0">
              <a:solidFill>
                <a:srgbClr val="0000FF"/>
              </a:solidFill>
              <a:ea typeface="Times New Roman" panose="02020603050405020304" pitchFamily="18" charset="0"/>
              <a:cs typeface="Times New Roman" panose="02020603050405020304" pitchFamily="18" charset="0"/>
            </a:endParaRPr>
          </a:p>
          <a:p>
            <a:pPr marL="1428750" lvl="2" indent="-514350" algn="just">
              <a:lnSpc>
                <a:spcPct val="115000"/>
              </a:lnSpc>
              <a:spcBef>
                <a:spcPts val="0"/>
              </a:spcBef>
              <a:buFont typeface="+mj-lt"/>
              <a:buAutoNum type="arabicPeriod"/>
            </a:pPr>
            <a:r>
              <a:rPr lang="en-GB" sz="2800" b="1" dirty="0" err="1">
                <a:solidFill>
                  <a:srgbClr val="000000"/>
                </a:solidFill>
                <a:ea typeface="Times New Roman" panose="02020603050405020304" pitchFamily="18" charset="0"/>
                <a:cs typeface="Times New Roman" panose="02020603050405020304" pitchFamily="18" charset="0"/>
              </a:rPr>
              <a:t>Liquifying</a:t>
            </a:r>
            <a:r>
              <a:rPr lang="en-GB" sz="2800" b="1" dirty="0">
                <a:solidFill>
                  <a:srgbClr val="000000"/>
                </a:solidFill>
                <a:ea typeface="Times New Roman" panose="02020603050405020304" pitchFamily="18" charset="0"/>
                <a:cs typeface="Times New Roman" panose="02020603050405020304" pitchFamily="18" charset="0"/>
              </a:rPr>
              <a:t> </a:t>
            </a:r>
            <a:r>
              <a:rPr lang="en-GB" sz="2800" dirty="0">
                <a:solidFill>
                  <a:srgbClr val="000000"/>
                </a:solidFill>
                <a:ea typeface="Times New Roman" panose="02020603050405020304" pitchFamily="18" charset="0"/>
                <a:cs typeface="Times New Roman" panose="02020603050405020304" pitchFamily="18" charset="0"/>
              </a:rPr>
              <a:t>of food by the water</a:t>
            </a:r>
            <a:endParaRPr lang="en-US" sz="2800" dirty="0">
              <a:solidFill>
                <a:srgbClr val="000000"/>
              </a:solidFill>
              <a:ea typeface="Times New Roman" panose="02020603050405020304" pitchFamily="18" charset="0"/>
              <a:cs typeface="Times New Roman" panose="02020603050405020304" pitchFamily="18" charset="0"/>
            </a:endParaRPr>
          </a:p>
          <a:p>
            <a:pPr marL="1428750" lvl="2" indent="-514350" algn="just">
              <a:lnSpc>
                <a:spcPct val="115000"/>
              </a:lnSpc>
              <a:spcBef>
                <a:spcPts val="0"/>
              </a:spcBef>
              <a:buFont typeface="+mj-lt"/>
              <a:buAutoNum type="arabicPeriod"/>
            </a:pPr>
            <a:r>
              <a:rPr lang="en-GB" sz="2800" b="1" dirty="0">
                <a:solidFill>
                  <a:srgbClr val="000000"/>
                </a:solidFill>
                <a:ea typeface="Times New Roman" panose="02020603050405020304" pitchFamily="18" charset="0"/>
                <a:cs typeface="Times New Roman" panose="02020603050405020304" pitchFamily="18" charset="0"/>
              </a:rPr>
              <a:t>Digestion</a:t>
            </a:r>
            <a:r>
              <a:rPr lang="en-GB" sz="2800" dirty="0">
                <a:solidFill>
                  <a:srgbClr val="000000"/>
                </a:solidFill>
                <a:ea typeface="Times New Roman" panose="02020603050405020304" pitchFamily="18" charset="0"/>
                <a:cs typeface="Times New Roman" panose="02020603050405020304" pitchFamily="18" charset="0"/>
              </a:rPr>
              <a:t>, where hydrochloric acid acidifies the food and stops action of ptyalin that comes with saliva, kills micro-organisms and provides an environment for digestion of proteins by the pepsin</a:t>
            </a:r>
            <a:endParaRPr lang="en-US" sz="2800" dirty="0">
              <a:solidFill>
                <a:srgbClr val="000000"/>
              </a:solidFill>
              <a:ea typeface="Times New Roman" panose="02020603050405020304" pitchFamily="18" charset="0"/>
              <a:cs typeface="Times New Roman" panose="02020603050405020304" pitchFamily="18" charset="0"/>
            </a:endParaRPr>
          </a:p>
          <a:p>
            <a:pPr marL="1428750" lvl="2" indent="-514350" algn="just">
              <a:lnSpc>
                <a:spcPct val="115000"/>
              </a:lnSpc>
              <a:spcBef>
                <a:spcPts val="0"/>
              </a:spcBef>
              <a:buFont typeface="+mj-lt"/>
              <a:buAutoNum type="arabicPeriod"/>
            </a:pPr>
            <a:r>
              <a:rPr lang="en-GB" sz="2800" b="1" dirty="0">
                <a:solidFill>
                  <a:srgbClr val="000000"/>
                </a:solidFill>
                <a:ea typeface="Times New Roman" panose="02020603050405020304" pitchFamily="18" charset="0"/>
                <a:cs typeface="Times New Roman" panose="02020603050405020304" pitchFamily="18" charset="0"/>
              </a:rPr>
              <a:t>Assisting in absorption </a:t>
            </a:r>
            <a:r>
              <a:rPr lang="en-GB" sz="2800" dirty="0">
                <a:solidFill>
                  <a:srgbClr val="000000"/>
                </a:solidFill>
                <a:ea typeface="Times New Roman" panose="02020603050405020304" pitchFamily="18" charset="0"/>
                <a:cs typeface="Times New Roman" panose="02020603050405020304" pitchFamily="18" charset="0"/>
              </a:rPr>
              <a:t>of vitamin B12 through intrinsic factor</a:t>
            </a:r>
            <a:endParaRPr lang="en-US" sz="2800" dirty="0">
              <a:solidFill>
                <a:srgbClr val="000000"/>
              </a:solidFill>
              <a:ea typeface="Times New Roman" panose="02020603050405020304" pitchFamily="18" charset="0"/>
              <a:cs typeface="Times New Roman" panose="02020603050405020304" pitchFamily="18" charset="0"/>
            </a:endParaRPr>
          </a:p>
          <a:p>
            <a:pPr marL="1428750" lvl="2" indent="-514350" algn="just">
              <a:lnSpc>
                <a:spcPct val="115000"/>
              </a:lnSpc>
              <a:spcBef>
                <a:spcPts val="0"/>
              </a:spcBef>
              <a:buFont typeface="+mj-lt"/>
              <a:buAutoNum type="arabicPeriod"/>
            </a:pPr>
            <a:r>
              <a:rPr lang="en-GB" sz="2800" b="1" dirty="0">
                <a:solidFill>
                  <a:srgbClr val="000000"/>
                </a:solidFill>
                <a:ea typeface="Times New Roman" panose="02020603050405020304" pitchFamily="18" charset="0"/>
                <a:cs typeface="Times New Roman" panose="02020603050405020304" pitchFamily="18" charset="0"/>
              </a:rPr>
              <a:t>Mucus, </a:t>
            </a:r>
            <a:r>
              <a:rPr lang="en-GB" sz="2800" dirty="0">
                <a:solidFill>
                  <a:srgbClr val="000000"/>
                </a:solidFill>
                <a:ea typeface="Times New Roman" panose="02020603050405020304" pitchFamily="18" charset="0"/>
                <a:cs typeface="Times New Roman" panose="02020603050405020304" pitchFamily="18" charset="0"/>
              </a:rPr>
              <a:t>which prevents </a:t>
            </a:r>
            <a:r>
              <a:rPr lang="en-GB" sz="2800" dirty="0" err="1">
                <a:solidFill>
                  <a:srgbClr val="000000"/>
                </a:solidFill>
                <a:ea typeface="Times New Roman" panose="02020603050405020304" pitchFamily="18" charset="0"/>
                <a:cs typeface="Times New Roman" panose="02020603050405020304" pitchFamily="18" charset="0"/>
              </a:rPr>
              <a:t>autodigestion</a:t>
            </a:r>
            <a:r>
              <a:rPr lang="en-GB" sz="2800" dirty="0">
                <a:solidFill>
                  <a:srgbClr val="000000"/>
                </a:solidFill>
                <a:ea typeface="Times New Roman" panose="02020603050405020304" pitchFamily="18" charset="0"/>
                <a:cs typeface="Times New Roman" panose="02020603050405020304" pitchFamily="18" charset="0"/>
              </a:rPr>
              <a:t> by the hydrochloric acid</a:t>
            </a:r>
          </a:p>
          <a:p>
            <a:pPr marL="1428750" lvl="2" indent="-514350" algn="just">
              <a:lnSpc>
                <a:spcPct val="115000"/>
              </a:lnSpc>
              <a:spcBef>
                <a:spcPts val="0"/>
              </a:spcBef>
              <a:buFont typeface="+mj-lt"/>
              <a:buAutoNum type="arabicPeriod"/>
            </a:pPr>
            <a:r>
              <a:rPr lang="en-GB" sz="2800" dirty="0">
                <a:solidFill>
                  <a:srgbClr val="000000"/>
                </a:solidFill>
                <a:ea typeface="Times New Roman" panose="02020603050405020304" pitchFamily="18" charset="0"/>
                <a:cs typeface="Times New Roman" panose="02020603050405020304" pitchFamily="18" charset="0"/>
              </a:rPr>
              <a:t> </a:t>
            </a:r>
            <a:r>
              <a:rPr lang="en-GB" sz="2800" b="1" dirty="0">
                <a:solidFill>
                  <a:srgbClr val="000000"/>
                </a:solidFill>
                <a:ea typeface="Times New Roman" panose="02020603050405020304" pitchFamily="18" charset="0"/>
                <a:cs typeface="Times New Roman" panose="02020603050405020304" pitchFamily="18" charset="0"/>
              </a:rPr>
              <a:t>Lubricating</a:t>
            </a:r>
            <a:r>
              <a:rPr lang="en-GB" sz="2800" dirty="0">
                <a:solidFill>
                  <a:srgbClr val="000000"/>
                </a:solidFill>
                <a:ea typeface="Times New Roman" panose="02020603050405020304" pitchFamily="18" charset="0"/>
                <a:cs typeface="Times New Roman" panose="02020603050405020304" pitchFamily="18" charset="0"/>
              </a:rPr>
              <a:t> the contents</a:t>
            </a:r>
            <a:endParaRPr lang="en-US" sz="2800" dirty="0">
              <a:solidFill>
                <a:srgbClr val="000000"/>
              </a:solidFill>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endParaRPr lang="en-US" sz="3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60554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GASTRITIS</a:t>
            </a:r>
            <a:endParaRPr lang="en-US" sz="6000" dirty="0"/>
          </a:p>
        </p:txBody>
      </p:sp>
      <p:sp>
        <p:nvSpPr>
          <p:cNvPr id="3" name="Content Placeholder 2"/>
          <p:cNvSpPr>
            <a:spLocks noGrp="1"/>
          </p:cNvSpPr>
          <p:nvPr>
            <p:ph idx="1"/>
          </p:nvPr>
        </p:nvSpPr>
        <p:spPr/>
        <p:txBody>
          <a:bodyPr>
            <a:normAutofit/>
          </a:bodyPr>
          <a:lstStyle/>
          <a:p>
            <a:r>
              <a:rPr lang="en-US" sz="2400" b="1" dirty="0">
                <a:solidFill>
                  <a:srgbClr val="000000"/>
                </a:solidFill>
                <a:latin typeface="Times New Roman" panose="02020603050405020304" pitchFamily="18" charset="0"/>
                <a:cs typeface="Times New Roman" panose="02020603050405020304" pitchFamily="18" charset="0"/>
              </a:rPr>
              <a:t>Gastritis </a:t>
            </a:r>
            <a:r>
              <a:rPr lang="en-US" sz="2400" dirty="0">
                <a:solidFill>
                  <a:srgbClr val="000000"/>
                </a:solidFill>
                <a:latin typeface="Times New Roman" panose="02020603050405020304" pitchFamily="18" charset="0"/>
                <a:cs typeface="Times New Roman" panose="02020603050405020304" pitchFamily="18" charset="0"/>
              </a:rPr>
              <a:t>(inflammation of the </a:t>
            </a:r>
            <a:r>
              <a:rPr lang="en-US" sz="2400" b="1" dirty="0">
                <a:solidFill>
                  <a:srgbClr val="000000"/>
                </a:solidFill>
                <a:latin typeface="Times New Roman" panose="02020603050405020304" pitchFamily="18" charset="0"/>
                <a:cs typeface="Times New Roman" panose="02020603050405020304" pitchFamily="18" charset="0"/>
              </a:rPr>
              <a:t>gastric </a:t>
            </a:r>
            <a:r>
              <a:rPr lang="en-US" sz="2400" dirty="0">
                <a:solidFill>
                  <a:srgbClr val="000000"/>
                </a:solidFill>
                <a:latin typeface="Times New Roman" panose="02020603050405020304" pitchFamily="18" charset="0"/>
                <a:cs typeface="Times New Roman" panose="02020603050405020304" pitchFamily="18" charset="0"/>
              </a:rPr>
              <a:t>or stomach mucosa) is a common GI problem.</a:t>
            </a:r>
          </a:p>
          <a:p>
            <a:r>
              <a:rPr lang="en-US" sz="2400" dirty="0">
                <a:solidFill>
                  <a:srgbClr val="000000"/>
                </a:solidFill>
                <a:latin typeface="Times New Roman" panose="02020603050405020304" pitchFamily="18" charset="0"/>
                <a:cs typeface="Times New Roman" panose="02020603050405020304" pitchFamily="18" charset="0"/>
              </a:rPr>
              <a:t> Gastritis may be </a:t>
            </a:r>
            <a:r>
              <a:rPr lang="en-US" sz="2400" b="1" dirty="0">
                <a:solidFill>
                  <a:srgbClr val="000000"/>
                </a:solidFill>
                <a:latin typeface="Times New Roman" panose="02020603050405020304" pitchFamily="18" charset="0"/>
                <a:cs typeface="Times New Roman" panose="02020603050405020304" pitchFamily="18" charset="0"/>
              </a:rPr>
              <a:t>acute</a:t>
            </a:r>
            <a:r>
              <a:rPr lang="en-US" sz="2400" dirty="0">
                <a:solidFill>
                  <a:srgbClr val="000000"/>
                </a:solidFill>
                <a:latin typeface="Times New Roman" panose="02020603050405020304" pitchFamily="18" charset="0"/>
                <a:cs typeface="Times New Roman" panose="02020603050405020304" pitchFamily="18" charset="0"/>
              </a:rPr>
              <a:t>, lasting several hours to a few days, or</a:t>
            </a:r>
            <a:r>
              <a:rPr lang="en-US" sz="2400" b="1" dirty="0">
                <a:solidFill>
                  <a:srgbClr val="000000"/>
                </a:solidFill>
                <a:latin typeface="Times New Roman" panose="02020603050405020304" pitchFamily="18" charset="0"/>
                <a:cs typeface="Times New Roman" panose="02020603050405020304" pitchFamily="18" charset="0"/>
              </a:rPr>
              <a:t> chronic</a:t>
            </a:r>
            <a:r>
              <a:rPr lang="en-US" sz="2400" dirty="0">
                <a:solidFill>
                  <a:srgbClr val="000000"/>
                </a:solidFill>
                <a:latin typeface="Times New Roman" panose="02020603050405020304" pitchFamily="18" charset="0"/>
                <a:cs typeface="Times New Roman" panose="02020603050405020304" pitchFamily="18" charset="0"/>
              </a:rPr>
              <a:t>, resulting from repeated exposure to irritating agents or recurring episodes of acute gastritis.</a:t>
            </a:r>
          </a:p>
          <a:p>
            <a:pPr marL="0" indent="0">
              <a:buNone/>
            </a:pPr>
            <a:r>
              <a:rPr lang="en-US" sz="2400" b="1" dirty="0">
                <a:solidFill>
                  <a:srgbClr val="000000"/>
                </a:solidFill>
                <a:latin typeface="Times New Roman" panose="02020603050405020304" pitchFamily="18" charset="0"/>
                <a:cs typeface="Times New Roman" panose="02020603050405020304" pitchFamily="18" charset="0"/>
              </a:rPr>
              <a:t>Acute gastritis </a:t>
            </a:r>
            <a:r>
              <a:rPr lang="en-US" sz="2400" dirty="0">
                <a:solidFill>
                  <a:srgbClr val="000000"/>
                </a:solidFill>
                <a:latin typeface="Times New Roman" panose="02020603050405020304" pitchFamily="18" charset="0"/>
                <a:cs typeface="Times New Roman" panose="02020603050405020304" pitchFamily="18" charset="0"/>
              </a:rPr>
              <a:t>is often caused by:</a:t>
            </a:r>
          </a:p>
          <a:p>
            <a:pPr marL="0" indent="0">
              <a:buNone/>
            </a:pPr>
            <a:r>
              <a:rPr lang="en-US" sz="2400" b="1" dirty="0">
                <a:solidFill>
                  <a:srgbClr val="000000"/>
                </a:solidFill>
                <a:latin typeface="Times New Roman" panose="02020603050405020304" pitchFamily="18" charset="0"/>
                <a:cs typeface="Times New Roman" panose="02020603050405020304" pitchFamily="18" charset="0"/>
              </a:rPr>
              <a:t>1.  dietary indiscretion—</a:t>
            </a:r>
            <a:r>
              <a:rPr lang="en-US" sz="2400" dirty="0">
                <a:solidFill>
                  <a:srgbClr val="000000"/>
                </a:solidFill>
                <a:latin typeface="Times New Roman" panose="02020603050405020304" pitchFamily="18" charset="0"/>
                <a:cs typeface="Times New Roman" panose="02020603050405020304" pitchFamily="18" charset="0"/>
              </a:rPr>
              <a:t>a</a:t>
            </a:r>
            <a:r>
              <a:rPr lang="en-US" sz="2400" b="1"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person eats food that is irritating, too highly seasoned, or contaminated with disease-causing microorganisms.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33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79548"/>
          </a:xfrm>
        </p:spPr>
        <p:txBody>
          <a:bodyPr>
            <a:normAutofit fontScale="90000"/>
          </a:bodyPr>
          <a:lstStyle/>
          <a:p>
            <a:r>
              <a:rPr lang="en-US" dirty="0"/>
              <a:t>The digestive system</a:t>
            </a:r>
          </a:p>
        </p:txBody>
      </p:sp>
      <p:pic>
        <p:nvPicPr>
          <p:cNvPr id="4" name="Content Placeholder 3"/>
          <p:cNvPicPr>
            <a:picLocks noGrp="1" noChangeAspect="1"/>
          </p:cNvPicPr>
          <p:nvPr>
            <p:ph idx="1"/>
          </p:nvPr>
        </p:nvPicPr>
        <p:blipFill>
          <a:blip r:embed="rId2"/>
          <a:stretch>
            <a:fillRect/>
          </a:stretch>
        </p:blipFill>
        <p:spPr>
          <a:xfrm>
            <a:off x="2253802" y="669701"/>
            <a:ext cx="7302321" cy="5975798"/>
          </a:xfrm>
          <a:prstGeom prst="rect">
            <a:avLst/>
          </a:prstGeom>
        </p:spPr>
      </p:pic>
    </p:spTree>
    <p:extLst>
      <p:ext uri="{BB962C8B-B14F-4D97-AF65-F5344CB8AC3E}">
        <p14:creationId xmlns:p14="http://schemas.microsoft.com/office/powerpoint/2010/main" val="12308082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85000" lnSpcReduction="20000"/>
          </a:bodyPr>
          <a:lstStyle/>
          <a:p>
            <a:pPr marL="0" lvl="0" indent="0" algn="just">
              <a:buNone/>
            </a:pPr>
            <a:r>
              <a:rPr lang="en-US" sz="2200" b="1" dirty="0">
                <a:solidFill>
                  <a:srgbClr val="0000FF"/>
                </a:solidFill>
                <a:latin typeface="Times New Roman" panose="02020603050405020304" pitchFamily="18" charset="0"/>
                <a:cs typeface="Times New Roman" panose="02020603050405020304" pitchFamily="18" charset="0"/>
              </a:rPr>
              <a:t>Other causes of acute gastritis include :</a:t>
            </a:r>
          </a:p>
          <a:p>
            <a:pPr marL="514350" lvl="0" indent="-514350" algn="just">
              <a:buAutoNum type="arabicPeriod" startAt="2"/>
            </a:pPr>
            <a:r>
              <a:rPr lang="en-US" sz="2200" dirty="0">
                <a:solidFill>
                  <a:srgbClr val="000000"/>
                </a:solidFill>
                <a:latin typeface="Times New Roman" panose="02020603050405020304" pitchFamily="18" charset="0"/>
                <a:cs typeface="Times New Roman" panose="02020603050405020304" pitchFamily="18" charset="0"/>
              </a:rPr>
              <a:t>overuse of aspirin and other </a:t>
            </a:r>
            <a:r>
              <a:rPr lang="en-US" sz="2200" dirty="0" err="1">
                <a:solidFill>
                  <a:srgbClr val="000000"/>
                </a:solidFill>
                <a:latin typeface="Times New Roman" panose="02020603050405020304" pitchFamily="18" charset="0"/>
                <a:cs typeface="Times New Roman" panose="02020603050405020304" pitchFamily="18" charset="0"/>
              </a:rPr>
              <a:t>nonsteroidal</a:t>
            </a:r>
            <a:r>
              <a:rPr lang="en-US" sz="2200" dirty="0">
                <a:solidFill>
                  <a:srgbClr val="000000"/>
                </a:solidFill>
                <a:latin typeface="Times New Roman" panose="02020603050405020304" pitchFamily="18" charset="0"/>
                <a:cs typeface="Times New Roman" panose="02020603050405020304" pitchFamily="18" charset="0"/>
              </a:rPr>
              <a:t> anti-inflammatory drugs (NSAIDs),</a:t>
            </a:r>
          </a:p>
          <a:p>
            <a:pPr marL="514350" lvl="0" indent="-514350" algn="just">
              <a:buAutoNum type="arabicPeriod" startAt="2"/>
            </a:pPr>
            <a:r>
              <a:rPr lang="en-US" sz="2200" dirty="0">
                <a:solidFill>
                  <a:srgbClr val="000000"/>
                </a:solidFill>
                <a:latin typeface="Times New Roman" panose="02020603050405020304" pitchFamily="18" charset="0"/>
                <a:cs typeface="Times New Roman" panose="02020603050405020304" pitchFamily="18" charset="0"/>
              </a:rPr>
              <a:t> excessive alcohol intake, </a:t>
            </a:r>
          </a:p>
          <a:p>
            <a:pPr marL="514350" lvl="0" indent="-514350" algn="just">
              <a:buAutoNum type="arabicPeriod" startAt="2"/>
            </a:pPr>
            <a:r>
              <a:rPr lang="en-US" sz="2200" dirty="0">
                <a:solidFill>
                  <a:srgbClr val="000000"/>
                </a:solidFill>
                <a:latin typeface="Times New Roman" panose="02020603050405020304" pitchFamily="18" charset="0"/>
                <a:cs typeface="Times New Roman" panose="02020603050405020304" pitchFamily="18" charset="0"/>
              </a:rPr>
              <a:t>bile reflux, </a:t>
            </a:r>
          </a:p>
          <a:p>
            <a:pPr marL="514350" lvl="0" indent="-514350" algn="just">
              <a:buAutoNum type="arabicPeriod" startAt="2"/>
            </a:pPr>
            <a:r>
              <a:rPr lang="en-US" sz="2200" dirty="0">
                <a:solidFill>
                  <a:srgbClr val="000000"/>
                </a:solidFill>
                <a:latin typeface="Times New Roman" panose="02020603050405020304" pitchFamily="18" charset="0"/>
                <a:cs typeface="Times New Roman" panose="02020603050405020304" pitchFamily="18" charset="0"/>
              </a:rPr>
              <a:t> radiation therapy. </a:t>
            </a:r>
          </a:p>
          <a:p>
            <a:pPr marL="514350" lvl="0" indent="-514350" algn="just">
              <a:buAutoNum type="arabicPeriod" startAt="2"/>
            </a:pPr>
            <a:r>
              <a:rPr lang="en-US" sz="2200" dirty="0">
                <a:solidFill>
                  <a:srgbClr val="000000"/>
                </a:solidFill>
                <a:latin typeface="Times New Roman" panose="02020603050405020304" pitchFamily="18" charset="0"/>
                <a:cs typeface="Times New Roman" panose="02020603050405020304" pitchFamily="18" charset="0"/>
              </a:rPr>
              <a:t>A more severe form of acute gastritis is caused by the ingestion of strong acid or alkali, which may cause the mucosa to become gangrenous or to perforate. Scarring can occur, resulting in pyloric </a:t>
            </a:r>
            <a:r>
              <a:rPr lang="en-US" sz="2200" b="1" dirty="0">
                <a:solidFill>
                  <a:srgbClr val="000000"/>
                </a:solidFill>
                <a:latin typeface="Times New Roman" panose="02020603050405020304" pitchFamily="18" charset="0"/>
                <a:cs typeface="Times New Roman" panose="02020603050405020304" pitchFamily="18" charset="0"/>
              </a:rPr>
              <a:t>stenosis </a:t>
            </a:r>
            <a:r>
              <a:rPr lang="en-US" sz="2200" dirty="0">
                <a:solidFill>
                  <a:srgbClr val="000000"/>
                </a:solidFill>
                <a:latin typeface="Times New Roman" panose="02020603050405020304" pitchFamily="18" charset="0"/>
                <a:cs typeface="Times New Roman" panose="02020603050405020304" pitchFamily="18" charset="0"/>
              </a:rPr>
              <a:t>or obstruction. </a:t>
            </a:r>
          </a:p>
          <a:p>
            <a:pPr marL="514350" lvl="0" indent="-514350" algn="just">
              <a:buAutoNum type="arabicPeriod" startAt="2"/>
            </a:pPr>
            <a:r>
              <a:rPr lang="en-US" sz="2200" dirty="0">
                <a:solidFill>
                  <a:srgbClr val="000000"/>
                </a:solidFill>
                <a:latin typeface="Times New Roman" panose="02020603050405020304" pitchFamily="18" charset="0"/>
                <a:cs typeface="Times New Roman" panose="02020603050405020304" pitchFamily="18" charset="0"/>
              </a:rPr>
              <a:t>Acute gastritis also may develop in acute illnesses, especially when the patient has had major traumatic injuries; burns; severe infection; hepatic, renal, or respiratory failure; or major surgery.</a:t>
            </a:r>
          </a:p>
          <a:p>
            <a:pPr marL="514350" lvl="0" indent="-514350" algn="just">
              <a:buAutoNum type="arabicPeriod" startAt="2"/>
            </a:pPr>
            <a:r>
              <a:rPr lang="en-US" sz="2200" dirty="0">
                <a:solidFill>
                  <a:srgbClr val="000000"/>
                </a:solidFill>
                <a:latin typeface="Times New Roman" panose="02020603050405020304" pitchFamily="18" charset="0"/>
                <a:cs typeface="Times New Roman" panose="02020603050405020304" pitchFamily="18" charset="0"/>
              </a:rPr>
              <a:t> Gastritis may be the first sign of an acute systemic infection.</a:t>
            </a:r>
            <a:endParaRPr lang="en-US" sz="2200" dirty="0">
              <a:solidFill>
                <a:prstClr val="black"/>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896998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70000" lnSpcReduction="20000"/>
          </a:bodyPr>
          <a:lstStyle/>
          <a:p>
            <a:pPr marL="0" indent="0">
              <a:buNone/>
            </a:pPr>
            <a:r>
              <a:rPr lang="en-US" sz="3200" b="1" dirty="0">
                <a:solidFill>
                  <a:srgbClr val="0000FF"/>
                </a:solidFill>
              </a:rPr>
              <a:t>Chronic gastritis </a:t>
            </a:r>
            <a:r>
              <a:rPr lang="en-US" sz="3200" dirty="0"/>
              <a:t>and </a:t>
            </a:r>
            <a:r>
              <a:rPr lang="en-US" sz="3200" b="1" dirty="0"/>
              <a:t>prolonged inflammation </a:t>
            </a:r>
            <a:r>
              <a:rPr lang="en-US" sz="3200" dirty="0"/>
              <a:t>of the stomach may be caused either by benign or malignant ulcers of the stomach or by the bacteria </a:t>
            </a:r>
            <a:r>
              <a:rPr lang="en-US" sz="3200" b="1" i="1" dirty="0"/>
              <a:t>Helicobacter pylori.</a:t>
            </a:r>
          </a:p>
          <a:p>
            <a:pPr marL="0" indent="0">
              <a:buNone/>
            </a:pPr>
            <a:r>
              <a:rPr lang="en-US" sz="3200" dirty="0"/>
              <a:t>Chronic gastritis is sometimes associated with:</a:t>
            </a:r>
          </a:p>
          <a:p>
            <a:pPr lvl="2">
              <a:buFont typeface="Wingdings" panose="05000000000000000000" pitchFamily="2" charset="2"/>
              <a:buChar char="Ø"/>
            </a:pPr>
            <a:r>
              <a:rPr lang="en-US" sz="3200" b="1" dirty="0"/>
              <a:t>Autoimmune diseases </a:t>
            </a:r>
            <a:r>
              <a:rPr lang="en-US" sz="3200" dirty="0"/>
              <a:t>such as pernicious anemia; </a:t>
            </a:r>
          </a:p>
          <a:p>
            <a:pPr lvl="2">
              <a:buFont typeface="Wingdings" panose="05000000000000000000" pitchFamily="2" charset="2"/>
              <a:buChar char="Ø"/>
            </a:pPr>
            <a:r>
              <a:rPr lang="en-US" sz="3200" dirty="0"/>
              <a:t>Dietary factors such as caffeine; </a:t>
            </a:r>
          </a:p>
          <a:p>
            <a:pPr lvl="2">
              <a:buFont typeface="Wingdings" panose="05000000000000000000" pitchFamily="2" charset="2"/>
              <a:buChar char="Ø"/>
            </a:pPr>
            <a:r>
              <a:rPr lang="en-US" sz="3200" dirty="0"/>
              <a:t>The use of medications such as NSAIDs alcohol;</a:t>
            </a:r>
          </a:p>
          <a:p>
            <a:pPr lvl="2">
              <a:buFont typeface="Wingdings" panose="05000000000000000000" pitchFamily="2" charset="2"/>
              <a:buChar char="Ø"/>
            </a:pPr>
            <a:r>
              <a:rPr lang="en-US" sz="3200" dirty="0"/>
              <a:t> smoking; </a:t>
            </a:r>
          </a:p>
          <a:p>
            <a:pPr lvl="2">
              <a:buFont typeface="Wingdings" panose="05000000000000000000" pitchFamily="2" charset="2"/>
              <a:buChar char="Ø"/>
            </a:pPr>
            <a:r>
              <a:rPr lang="en-US" sz="3200" dirty="0"/>
              <a:t> chronic reflux of pancreatic secretions and bile into the stomach</a:t>
            </a:r>
            <a:r>
              <a:rPr lang="en-US" dirty="0"/>
              <a:t>.</a:t>
            </a:r>
          </a:p>
          <a:p>
            <a:endParaRPr lang="en-US" dirty="0"/>
          </a:p>
        </p:txBody>
      </p:sp>
    </p:spTree>
    <p:extLst>
      <p:ext uri="{BB962C8B-B14F-4D97-AF65-F5344CB8AC3E}">
        <p14:creationId xmlns:p14="http://schemas.microsoft.com/office/powerpoint/2010/main" val="2629919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62884"/>
          </a:xfrm>
        </p:spPr>
        <p:txBody>
          <a:bodyPr/>
          <a:lstStyle/>
          <a:p>
            <a:r>
              <a:rPr lang="en-US" b="1" dirty="0">
                <a:latin typeface="+mn-lt"/>
              </a:rPr>
              <a:t>              </a:t>
            </a:r>
          </a:p>
        </p:txBody>
      </p:sp>
      <p:sp>
        <p:nvSpPr>
          <p:cNvPr id="3" name="Content Placeholder 2"/>
          <p:cNvSpPr>
            <a:spLocks noGrp="1"/>
          </p:cNvSpPr>
          <p:nvPr>
            <p:ph idx="1"/>
          </p:nvPr>
        </p:nvSpPr>
        <p:spPr>
          <a:xfrm>
            <a:off x="838200" y="862884"/>
            <a:ext cx="10515600" cy="5859887"/>
          </a:xfrm>
        </p:spPr>
        <p:txBody>
          <a:bodyPr>
            <a:normAutofit/>
          </a:bodyPr>
          <a:lstStyle/>
          <a:p>
            <a:pPr marL="0" indent="0">
              <a:lnSpc>
                <a:spcPct val="100000"/>
              </a:lnSpc>
              <a:buNone/>
            </a:pPr>
            <a:r>
              <a:rPr lang="en-US" sz="3200" dirty="0">
                <a:solidFill>
                  <a:srgbClr val="000000"/>
                </a:solidFill>
                <a:latin typeface="Times New Roman" panose="02020603050405020304" pitchFamily="18" charset="0"/>
                <a:cs typeface="Times New Roman" panose="02020603050405020304" pitchFamily="18" charset="0"/>
              </a:rPr>
              <a:t>In gastritis, the gastric mucous membrane becomes edematous and hyperemic (congested with fluid and blood) and undergoes superficial erosion. It secretes a scanty amount of gastric juice, containing very little acid but much mucus. Superficial ulceration may occur and can lead to hemorrhage.</a:t>
            </a:r>
            <a:r>
              <a:rPr lang="en-US" sz="3200" dirty="0">
                <a:latin typeface="Times New Roman" panose="02020603050405020304" pitchFamily="18" charset="0"/>
                <a:cs typeface="Times New Roman" panose="02020603050405020304" pitchFamily="18" charset="0"/>
              </a:rPr>
              <a:t> </a:t>
            </a:r>
          </a:p>
          <a:p>
            <a:pPr marL="0" indent="0">
              <a:lnSpc>
                <a:spcPct val="100000"/>
              </a:lnSpc>
              <a:buNone/>
            </a:pPr>
            <a:endParaRPr lang="en-US" sz="3200" dirty="0">
              <a:latin typeface="Times New Roman" panose="02020603050405020304" pitchFamily="18" charset="0"/>
              <a:cs typeface="Times New Roman" panose="02020603050405020304" pitchFamily="18" charset="0"/>
            </a:endParaRPr>
          </a:p>
          <a:p>
            <a:pPr marL="0" indent="0">
              <a:lnSpc>
                <a:spcPct val="100000"/>
              </a:lnSpc>
              <a:buNone/>
            </a:pPr>
            <a:endParaRPr lang="en-US" sz="3200" dirty="0">
              <a:latin typeface="Times New Roman" panose="02020603050405020304" pitchFamily="18" charset="0"/>
              <a:cs typeface="Times New Roman" panose="02020603050405020304" pitchFamily="18" charset="0"/>
            </a:endParaRPr>
          </a:p>
          <a:p>
            <a:pPr marL="0" indent="0">
              <a:lnSpc>
                <a:spcPct val="100000"/>
              </a:lnSpc>
              <a:buNone/>
            </a:pPr>
            <a:endParaRPr lang="en-US" sz="3200" dirty="0">
              <a:latin typeface="Times New Roman" panose="02020603050405020304" pitchFamily="18" charset="0"/>
              <a:cs typeface="Times New Roman" panose="02020603050405020304" pitchFamily="18" charset="0"/>
            </a:endParaRPr>
          </a:p>
          <a:p>
            <a:pPr marL="0" indent="0">
              <a:lnSpc>
                <a:spcPct val="100000"/>
              </a:lnSpc>
              <a:buNone/>
            </a:pPr>
            <a:endParaRPr lang="en-US" sz="3200" dirty="0">
              <a:latin typeface="Times New Roman" panose="02020603050405020304" pitchFamily="18" charset="0"/>
              <a:cs typeface="Times New Roman" panose="02020603050405020304" pitchFamily="18" charset="0"/>
            </a:endParaRPr>
          </a:p>
          <a:p>
            <a:pPr marL="0" indent="0">
              <a:lnSpc>
                <a:spcPct val="100000"/>
              </a:lnSpc>
              <a:buNone/>
            </a:pPr>
            <a:r>
              <a:rPr lang="en-US" sz="3200" u="sng"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EROSIVE GASTRITIS</a:t>
            </a:r>
            <a:endParaRPr lang="en-US" sz="3200" b="1" u="sng" dirty="0">
              <a:solidFill>
                <a:srgbClr val="000000"/>
              </a:solidFill>
              <a:latin typeface="Times New Roman" panose="02020603050405020304" pitchFamily="18" charset="0"/>
              <a:cs typeface="Times New Roman" panose="02020603050405020304" pitchFamily="18" charset="0"/>
            </a:endParaRPr>
          </a:p>
          <a:p>
            <a:pPr marL="0" indent="0">
              <a:lnSpc>
                <a:spcPct val="100000"/>
              </a:lnSpc>
              <a:buNone/>
            </a:pP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254580" y="3593205"/>
            <a:ext cx="6099220" cy="3026535"/>
          </a:xfrm>
          <a:prstGeom prst="rect">
            <a:avLst/>
          </a:prstGeom>
        </p:spPr>
      </p:pic>
    </p:spTree>
    <p:extLst>
      <p:ext uri="{BB962C8B-B14F-4D97-AF65-F5344CB8AC3E}">
        <p14:creationId xmlns:p14="http://schemas.microsoft.com/office/powerpoint/2010/main" val="23241146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2"/>
            <a:ext cx="10515600" cy="940158"/>
          </a:xfrm>
        </p:spPr>
        <p:txBody>
          <a:bodyPr>
            <a:normAutofit/>
          </a:bodyPr>
          <a:lstStyle/>
          <a:p>
            <a:r>
              <a:rPr lang="en-US" b="1" dirty="0">
                <a:latin typeface="+mn-lt"/>
              </a:rPr>
              <a:t>Clinical manifestation</a:t>
            </a:r>
          </a:p>
        </p:txBody>
      </p:sp>
      <p:sp>
        <p:nvSpPr>
          <p:cNvPr id="3" name="Content Placeholder 2"/>
          <p:cNvSpPr>
            <a:spLocks noGrp="1"/>
          </p:cNvSpPr>
          <p:nvPr>
            <p:ph idx="1"/>
          </p:nvPr>
        </p:nvSpPr>
        <p:spPr>
          <a:xfrm>
            <a:off x="838200" y="1043190"/>
            <a:ext cx="10515600" cy="5486399"/>
          </a:xfrm>
        </p:spPr>
        <p:txBody>
          <a:bodyPr>
            <a:normAutofit/>
          </a:bodyPr>
          <a:lstStyle/>
          <a:p>
            <a:r>
              <a:rPr lang="en-US" sz="2800" b="1" dirty="0">
                <a:solidFill>
                  <a:srgbClr val="000000"/>
                </a:solidFill>
                <a:latin typeface="Times New Roman" panose="02020603050405020304" pitchFamily="18" charset="0"/>
                <a:cs typeface="Times New Roman" panose="02020603050405020304" pitchFamily="18" charset="0"/>
              </a:rPr>
              <a:t>The patient with acute gastritis </a:t>
            </a:r>
            <a:r>
              <a:rPr lang="en-US" sz="2800" dirty="0">
                <a:solidFill>
                  <a:srgbClr val="000000"/>
                </a:solidFill>
                <a:latin typeface="Times New Roman" panose="02020603050405020304" pitchFamily="18" charset="0"/>
                <a:cs typeface="Times New Roman" panose="02020603050405020304" pitchFamily="18" charset="0"/>
              </a:rPr>
              <a:t>may have a rapid onset of symptoms, such as :</a:t>
            </a:r>
          </a:p>
          <a:p>
            <a:pPr lvl="3">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abdominal discomfort, </a:t>
            </a:r>
          </a:p>
          <a:p>
            <a:pPr lvl="3">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headache, </a:t>
            </a:r>
          </a:p>
          <a:p>
            <a:pPr lvl="3">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lassitude, </a:t>
            </a:r>
          </a:p>
          <a:p>
            <a:pPr lvl="3">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nausea, </a:t>
            </a:r>
          </a:p>
          <a:p>
            <a:pPr lvl="3">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anorexia, </a:t>
            </a:r>
          </a:p>
          <a:p>
            <a:pPr lvl="3">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vomiting, and</a:t>
            </a:r>
          </a:p>
          <a:p>
            <a:pPr lvl="3">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 hiccupping,</a:t>
            </a:r>
          </a:p>
          <a:p>
            <a:r>
              <a:rPr lang="en-US" sz="2800" dirty="0">
                <a:solidFill>
                  <a:srgbClr val="000000"/>
                </a:solidFill>
                <a:latin typeface="Times New Roman" panose="02020603050405020304" pitchFamily="18" charset="0"/>
                <a:cs typeface="Times New Roman" panose="02020603050405020304" pitchFamily="18" charset="0"/>
              </a:rPr>
              <a:t>These symptoms  can last from a few hours to a few days. </a:t>
            </a:r>
          </a:p>
        </p:txBody>
      </p:sp>
    </p:spTree>
    <p:extLst>
      <p:ext uri="{BB962C8B-B14F-4D97-AF65-F5344CB8AC3E}">
        <p14:creationId xmlns:p14="http://schemas.microsoft.com/office/powerpoint/2010/main" val="1989831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Diagnostic findings</a:t>
            </a:r>
          </a:p>
        </p:txBody>
      </p:sp>
      <p:sp>
        <p:nvSpPr>
          <p:cNvPr id="3" name="Content Placeholder 2"/>
          <p:cNvSpPr>
            <a:spLocks noGrp="1"/>
          </p:cNvSpPr>
          <p:nvPr>
            <p:ph idx="1"/>
          </p:nvPr>
        </p:nvSpPr>
        <p:spPr/>
        <p:txBody>
          <a:bodyPr/>
          <a:lstStyle/>
          <a:p>
            <a:pPr marL="514350" indent="-514350">
              <a:buFont typeface="+mj-lt"/>
              <a:buAutoNum type="arabicPeriod"/>
            </a:pPr>
            <a:r>
              <a:rPr lang="en-US" dirty="0"/>
              <a:t> </a:t>
            </a:r>
            <a:r>
              <a:rPr lang="en-US" sz="2800" dirty="0">
                <a:latin typeface="Times New Roman" panose="02020603050405020304" pitchFamily="18" charset="0"/>
                <a:cs typeface="Times New Roman" panose="02020603050405020304" pitchFamily="18" charset="0"/>
              </a:rPr>
              <a:t>Upper GI x-ray series or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Endoscopy and histologic examination of a tissue specimen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Stool test for Helicobacter pylori, blood</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Blood test for H. pylori, FBC, LFTS, renal function and gall bladder.</a:t>
            </a:r>
          </a:p>
        </p:txBody>
      </p:sp>
    </p:spTree>
    <p:extLst>
      <p:ext uri="{BB962C8B-B14F-4D97-AF65-F5344CB8AC3E}">
        <p14:creationId xmlns:p14="http://schemas.microsoft.com/office/powerpoint/2010/main" val="3269601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566671"/>
          </a:xfrm>
        </p:spPr>
        <p:txBody>
          <a:bodyPr>
            <a:normAutofit fontScale="90000"/>
          </a:bodyPr>
          <a:lstStyle/>
          <a:p>
            <a:r>
              <a:rPr lang="en-US" dirty="0"/>
              <a:t> </a:t>
            </a:r>
            <a:r>
              <a:rPr lang="en-US" b="1" dirty="0">
                <a:latin typeface="+mn-lt"/>
              </a:rPr>
              <a:t>Medical management</a:t>
            </a:r>
          </a:p>
        </p:txBody>
      </p:sp>
      <p:sp>
        <p:nvSpPr>
          <p:cNvPr id="3" name="Content Placeholder 2"/>
          <p:cNvSpPr>
            <a:spLocks noGrp="1"/>
          </p:cNvSpPr>
          <p:nvPr>
            <p:ph idx="1"/>
          </p:nvPr>
        </p:nvSpPr>
        <p:spPr>
          <a:xfrm>
            <a:off x="838200" y="824248"/>
            <a:ext cx="10515600" cy="5898524"/>
          </a:xfrm>
        </p:spPr>
        <p:txBody>
          <a:bodyPr>
            <a:normAutofit/>
          </a:bodyPr>
          <a:lstStyle/>
          <a:p>
            <a:pPr algn="just"/>
            <a:r>
              <a:rPr lang="en-US" sz="2000" dirty="0">
                <a:latin typeface="Times New Roman" panose="02020603050405020304" pitchFamily="18" charset="0"/>
                <a:cs typeface="Times New Roman" panose="02020603050405020304" pitchFamily="18" charset="0"/>
              </a:rPr>
              <a:t>The gastric mucosa is capable of repairing itself after an episode of gastritis. As a rule, the patient recovers in about</a:t>
            </a:r>
          </a:p>
          <a:p>
            <a:pPr marL="0" indent="0" algn="just">
              <a:buNone/>
            </a:pPr>
            <a:r>
              <a:rPr lang="en-US" sz="2000" dirty="0">
                <a:latin typeface="Times New Roman" panose="02020603050405020304" pitchFamily="18" charset="0"/>
                <a:cs typeface="Times New Roman" panose="02020603050405020304" pitchFamily="18" charset="0"/>
              </a:rPr>
              <a:t>1 day, although the appetite may be diminished for an additional 2 or 3 days.</a:t>
            </a:r>
          </a:p>
          <a:p>
            <a:pPr algn="just"/>
            <a:r>
              <a:rPr lang="en-US" sz="2000" dirty="0">
                <a:latin typeface="Times New Roman" panose="02020603050405020304" pitchFamily="18" charset="0"/>
                <a:cs typeface="Times New Roman" panose="02020603050405020304" pitchFamily="18" charset="0"/>
              </a:rPr>
              <a:t> Acute gastritis is also managed by instructing the patient to refrain from alcohol and food until symptoms subside.</a:t>
            </a:r>
          </a:p>
          <a:p>
            <a:pPr algn="just"/>
            <a:r>
              <a:rPr lang="en-US" sz="2000" dirty="0">
                <a:latin typeface="Times New Roman" panose="02020603050405020304" pitchFamily="18" charset="0"/>
                <a:cs typeface="Times New Roman" panose="02020603050405020304" pitchFamily="18" charset="0"/>
              </a:rPr>
              <a:t> When the patient can take nourishment by mouth, a nonirritating diet is recommended. If the symptoms persist, intravenous (IV) fluids may need to be administered.</a:t>
            </a:r>
          </a:p>
          <a:p>
            <a:pPr algn="just"/>
            <a:r>
              <a:rPr lang="en-US" sz="2000" dirty="0">
                <a:latin typeface="Times New Roman" panose="02020603050405020304" pitchFamily="18" charset="0"/>
                <a:cs typeface="Times New Roman" panose="02020603050405020304" pitchFamily="18" charset="0"/>
              </a:rPr>
              <a:t>If gastritis is caused by ingestion of strong acids or alkalis, emergency treatment consists of diluting and neutralizing the offending agent. </a:t>
            </a:r>
          </a:p>
          <a:p>
            <a:pPr algn="just"/>
            <a:r>
              <a:rPr lang="en-US" sz="2000" dirty="0">
                <a:latin typeface="Times New Roman" panose="02020603050405020304" pitchFamily="18" charset="0"/>
                <a:cs typeface="Times New Roman" panose="02020603050405020304" pitchFamily="18" charset="0"/>
              </a:rPr>
              <a:t>To neutralize acids, common antacids (e.g., aluminum hydroxide) are used; to neutralize an alkali, diluted lemon juice or diluted vinegar is used. </a:t>
            </a:r>
          </a:p>
          <a:p>
            <a:pPr algn="just"/>
            <a:r>
              <a:rPr lang="en-US" sz="2000" dirty="0">
                <a:latin typeface="Times New Roman" panose="02020603050405020304" pitchFamily="18" charset="0"/>
                <a:cs typeface="Times New Roman" panose="02020603050405020304" pitchFamily="18" charset="0"/>
              </a:rPr>
              <a:t>If corrosion is extensive or severe, emetics and lavage are avoided because of the danger of perforation and damage to the esophagus.</a:t>
            </a:r>
          </a:p>
        </p:txBody>
      </p:sp>
    </p:spTree>
    <p:extLst>
      <p:ext uri="{BB962C8B-B14F-4D97-AF65-F5344CB8AC3E}">
        <p14:creationId xmlns:p14="http://schemas.microsoft.com/office/powerpoint/2010/main" val="753455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334850"/>
            <a:ext cx="11526591" cy="6297769"/>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Medical management </a:t>
            </a:r>
            <a:r>
              <a:rPr lang="en-US" sz="2800" dirty="0" err="1">
                <a:latin typeface="Times New Roman" panose="02020603050405020304" pitchFamily="18" charset="0"/>
                <a:cs typeface="Times New Roman" panose="02020603050405020304" pitchFamily="18" charset="0"/>
              </a:rPr>
              <a:t>cont</a:t>
            </a:r>
            <a:r>
              <a:rPr lang="en-US" sz="28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Therapy is supportive and may include nasogastric (NG) intubation, analgesic agents and sedatives, antacids, and IV fluids. </a:t>
            </a:r>
          </a:p>
          <a:p>
            <a:pPr algn="just"/>
            <a:r>
              <a:rPr lang="en-US" sz="2800" dirty="0">
                <a:latin typeface="Times New Roman" panose="02020603050405020304" pitchFamily="18" charset="0"/>
                <a:cs typeface="Times New Roman" panose="02020603050405020304" pitchFamily="18" charset="0"/>
              </a:rPr>
              <a:t>In extreme cases, emergency surgery may be required to remove gangrenous or perforated tissue. </a:t>
            </a:r>
          </a:p>
          <a:p>
            <a:pPr algn="just"/>
            <a:r>
              <a:rPr lang="en-US" sz="2800" b="1" dirty="0">
                <a:latin typeface="Times New Roman" panose="02020603050405020304" pitchFamily="18" charset="0"/>
                <a:cs typeface="Times New Roman" panose="02020603050405020304" pitchFamily="18" charset="0"/>
              </a:rPr>
              <a:t>A gastric resection </a:t>
            </a:r>
            <a:r>
              <a:rPr lang="en-US" sz="2800" dirty="0">
                <a:latin typeface="Times New Roman" panose="02020603050405020304" pitchFamily="18" charset="0"/>
                <a:cs typeface="Times New Roman" panose="02020603050405020304" pitchFamily="18" charset="0"/>
              </a:rPr>
              <a:t>or a </a:t>
            </a:r>
            <a:r>
              <a:rPr lang="en-US" sz="2800" dirty="0" err="1">
                <a:latin typeface="Times New Roman" panose="02020603050405020304" pitchFamily="18" charset="0"/>
                <a:cs typeface="Times New Roman" panose="02020603050405020304" pitchFamily="18" charset="0"/>
              </a:rPr>
              <a:t>gastrojejunostomy</a:t>
            </a:r>
            <a:r>
              <a:rPr lang="en-US" sz="2800" dirty="0">
                <a:latin typeface="Times New Roman" panose="02020603050405020304" pitchFamily="18" charset="0"/>
                <a:cs typeface="Times New Roman" panose="02020603050405020304" pitchFamily="18" charset="0"/>
              </a:rPr>
              <a:t> (anastomosis of jejunum to stomach to detour around the pylorus) may be necessary to treat pyloric obstruction, a narrowing of the pyloric orifice, which cannot be relieved by medical management.</a:t>
            </a:r>
          </a:p>
          <a:p>
            <a:pPr algn="just"/>
            <a:r>
              <a:rPr lang="en-US" sz="2800" dirty="0">
                <a:latin typeface="Times New Roman" panose="02020603050405020304" pitchFamily="18" charset="0"/>
                <a:cs typeface="Times New Roman" panose="02020603050405020304" pitchFamily="18" charset="0"/>
              </a:rPr>
              <a:t>Chronic gastritis is managed by modifying the patient’s diet, promoting rest, reducing stress, recommending avoidance of alcohol and NSAIDs, and initiating pharmacotherapy.</a:t>
            </a:r>
          </a:p>
          <a:p>
            <a:pPr marL="0" indent="0" algn="just">
              <a:buNone/>
            </a:pPr>
            <a:r>
              <a:rPr lang="en-US" sz="2800" i="1" dirty="0">
                <a:latin typeface="Times New Roman" panose="02020603050405020304" pitchFamily="18" charset="0"/>
                <a:cs typeface="Times New Roman" panose="02020603050405020304" pitchFamily="18" charset="0"/>
              </a:rPr>
              <a:t>H. pylori </a:t>
            </a:r>
            <a:r>
              <a:rPr lang="en-US" sz="2800" dirty="0">
                <a:latin typeface="Times New Roman" panose="02020603050405020304" pitchFamily="18" charset="0"/>
                <a:cs typeface="Times New Roman" panose="02020603050405020304" pitchFamily="18" charset="0"/>
              </a:rPr>
              <a:t>may be treated with selected drug combinations</a:t>
            </a:r>
          </a:p>
        </p:txBody>
      </p:sp>
    </p:spTree>
    <p:extLst>
      <p:ext uri="{BB962C8B-B14F-4D97-AF65-F5344CB8AC3E}">
        <p14:creationId xmlns:p14="http://schemas.microsoft.com/office/powerpoint/2010/main" val="17122715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05"/>
            <a:ext cx="10515600" cy="643943"/>
          </a:xfrm>
        </p:spPr>
        <p:txBody>
          <a:bodyPr>
            <a:normAutofit/>
          </a:bodyPr>
          <a:lstStyle/>
          <a:p>
            <a:r>
              <a:rPr lang="en-US" dirty="0">
                <a:latin typeface="+mn-lt"/>
              </a:rPr>
              <a:t>                   Nursing management                        </a:t>
            </a:r>
          </a:p>
        </p:txBody>
      </p:sp>
      <p:sp>
        <p:nvSpPr>
          <p:cNvPr id="3" name="Content Placeholder 2"/>
          <p:cNvSpPr>
            <a:spLocks noGrp="1"/>
          </p:cNvSpPr>
          <p:nvPr>
            <p:ph idx="1"/>
          </p:nvPr>
        </p:nvSpPr>
        <p:spPr>
          <a:xfrm>
            <a:off x="838200" y="1017431"/>
            <a:ext cx="10515600" cy="5666704"/>
          </a:xfrm>
        </p:spPr>
        <p:txBody>
          <a:bodyPr>
            <a:normAutofit/>
          </a:bodyPr>
          <a:lstStyle/>
          <a:p>
            <a:pPr marL="514350" indent="-514350" algn="just">
              <a:buAutoNum type="arabicPeriod"/>
            </a:pPr>
            <a:r>
              <a:rPr lang="en-US" sz="2400" b="1" dirty="0">
                <a:latin typeface="Times New Roman" panose="02020603050405020304" pitchFamily="18" charset="0"/>
                <a:cs typeface="Times New Roman" panose="02020603050405020304" pitchFamily="18" charset="0"/>
              </a:rPr>
              <a:t>Reducing anxiety</a:t>
            </a:r>
            <a:r>
              <a:rPr lang="en-US" sz="2400" dirty="0">
                <a:latin typeface="Times New Roman" panose="02020603050405020304" pitchFamily="18" charset="0"/>
                <a:cs typeface="Times New Roman" panose="02020603050405020304" pitchFamily="18" charset="0"/>
              </a:rPr>
              <a:t>: the nurse uses calm approach to asses the patient and answer all questions as completely as possible. It is important to explain all procedure and treatments based on the patients level of education.</a:t>
            </a:r>
          </a:p>
          <a:p>
            <a:pPr marL="514350" indent="-514350" algn="just">
              <a:buAutoNum type="arabicPeriod" startAt="2"/>
            </a:pPr>
            <a:r>
              <a:rPr lang="en-US" sz="2400" b="1" dirty="0">
                <a:latin typeface="Times New Roman" panose="02020603050405020304" pitchFamily="18" charset="0"/>
                <a:cs typeface="Times New Roman" panose="02020603050405020304" pitchFamily="18" charset="0"/>
              </a:rPr>
              <a:t>Promoting optimal nutrition</a:t>
            </a:r>
            <a:r>
              <a:rPr lang="en-US" sz="2400" dirty="0">
                <a:latin typeface="Times New Roman" panose="02020603050405020304" pitchFamily="18" charset="0"/>
                <a:cs typeface="Times New Roman" panose="02020603050405020304" pitchFamily="18" charset="0"/>
              </a:rPr>
              <a:t>: the patient should take no food or fluids by mouth-possibly for a few day until acute symptoms subside and allow the mucosal. The patient should avoid  caffeinated beverages because caffeine is a CNS stimulant and it increases gastric activity and pepsin secretion.  </a:t>
            </a:r>
          </a:p>
          <a:p>
            <a:pPr marL="514350" indent="-514350" algn="just">
              <a:buAutoNum type="arabicPeriod" startAt="2"/>
            </a:pPr>
            <a:r>
              <a:rPr lang="en-US" sz="2400" b="1" dirty="0">
                <a:latin typeface="Times New Roman" panose="02020603050405020304" pitchFamily="18" charset="0"/>
                <a:cs typeface="Times New Roman" panose="02020603050405020304" pitchFamily="18" charset="0"/>
              </a:rPr>
              <a:t>Fluid and electrolyte balance:  </a:t>
            </a:r>
            <a:r>
              <a:rPr lang="en-US" sz="2400" dirty="0">
                <a:latin typeface="Times New Roman" panose="02020603050405020304" pitchFamily="18" charset="0"/>
                <a:cs typeface="Times New Roman" panose="02020603050405020304" pitchFamily="18" charset="0"/>
              </a:rPr>
              <a:t>to the nurse monitors fluid intake and output along with serum electrolyte values. After the symptoms subside, the nurse may offer the patient ice chips followed by clear liquids.</a:t>
            </a:r>
          </a:p>
        </p:txBody>
      </p:sp>
      <p:sp>
        <p:nvSpPr>
          <p:cNvPr id="5" name="Rectangle 4"/>
          <p:cNvSpPr/>
          <p:nvPr/>
        </p:nvSpPr>
        <p:spPr>
          <a:xfrm>
            <a:off x="3048000" y="3075057"/>
            <a:ext cx="6096000" cy="369332"/>
          </a:xfrm>
          <a:prstGeom prst="rect">
            <a:avLst/>
          </a:prstGeom>
        </p:spPr>
        <p:txBody>
          <a:bodyPr>
            <a:spAutoFit/>
          </a:bodyPr>
          <a:lstStyle/>
          <a:p>
            <a:endParaRPr lang="en-US" dirty="0">
              <a:solidFill>
                <a:prstClr val="black"/>
              </a:solidFill>
            </a:endParaRPr>
          </a:p>
        </p:txBody>
      </p:sp>
    </p:spTree>
    <p:extLst>
      <p:ext uri="{BB962C8B-B14F-4D97-AF65-F5344CB8AC3E}">
        <p14:creationId xmlns:p14="http://schemas.microsoft.com/office/powerpoint/2010/main" val="4266885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6516710"/>
          </a:xfrm>
        </p:spPr>
        <p:txBody>
          <a:bodyPr>
            <a:noAutofit/>
          </a:bodyPr>
          <a:lstStyle/>
          <a:p>
            <a:pPr marL="514350" indent="-514350" algn="just">
              <a:buAutoNum type="arabicPeriod" startAt="4"/>
            </a:pPr>
            <a:r>
              <a:rPr lang="en-US" sz="2800" dirty="0">
                <a:solidFill>
                  <a:srgbClr val="000000"/>
                </a:solidFill>
                <a:latin typeface="Times New Roman" panose="02020603050405020304" pitchFamily="18" charset="0"/>
                <a:cs typeface="Times New Roman" panose="02020603050405020304" pitchFamily="18" charset="0"/>
              </a:rPr>
              <a:t>The nurse must always be alert for any indicators of hemorrhagic gastritis, which include </a:t>
            </a:r>
            <a:r>
              <a:rPr lang="en-US" sz="2800" b="1" dirty="0">
                <a:solidFill>
                  <a:srgbClr val="000000"/>
                </a:solidFill>
                <a:latin typeface="Times New Roman" panose="02020603050405020304" pitchFamily="18" charset="0"/>
                <a:cs typeface="Times New Roman" panose="02020603050405020304" pitchFamily="18" charset="0"/>
              </a:rPr>
              <a:t>hematemesis </a:t>
            </a:r>
            <a:r>
              <a:rPr lang="en-US" sz="2800" dirty="0">
                <a:solidFill>
                  <a:srgbClr val="000000"/>
                </a:solidFill>
                <a:latin typeface="Times New Roman" panose="02020603050405020304" pitchFamily="18" charset="0"/>
                <a:cs typeface="Times New Roman" panose="02020603050405020304" pitchFamily="18" charset="0"/>
              </a:rPr>
              <a:t>(vomiting of blood), tachycardia, and hypotension. If these occur, the physician is notified </a:t>
            </a:r>
          </a:p>
          <a:p>
            <a:pPr marL="514350" indent="-514350" algn="just">
              <a:buAutoNum type="arabicPeriod" startAt="4"/>
            </a:pPr>
            <a:r>
              <a:rPr lang="en-US" sz="2800" dirty="0">
                <a:solidFill>
                  <a:srgbClr val="000000"/>
                </a:solidFill>
                <a:latin typeface="Times New Roman" panose="02020603050405020304" pitchFamily="18" charset="0"/>
                <a:cs typeface="Times New Roman" panose="02020603050405020304" pitchFamily="18" charset="0"/>
              </a:rPr>
              <a:t> Monitor patient’s vital signs are monitored as the patient’s condition warrants.</a:t>
            </a:r>
          </a:p>
          <a:p>
            <a:pPr marL="514350" indent="-514350" algn="just">
              <a:buAutoNum type="arabicPeriod" startAt="4"/>
            </a:pPr>
            <a:r>
              <a:rPr lang="en-US" sz="2800" b="1" dirty="0">
                <a:solidFill>
                  <a:srgbClr val="000000"/>
                </a:solidFill>
                <a:latin typeface="Times New Roman" panose="02020603050405020304" pitchFamily="18" charset="0"/>
                <a:cs typeface="Times New Roman" panose="02020603050405020304" pitchFamily="18" charset="0"/>
              </a:rPr>
              <a:t>Pain relieve:</a:t>
            </a:r>
            <a:r>
              <a:rPr lang="en-US" sz="2800" b="1" i="1" dirty="0">
                <a:solidFill>
                  <a:srgbClr val="00CD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instructing the patient to avoid foods and beverages that may be irritating to the gastric mucosa and instructing the patient about the correct use of medications to relieve chronic gastritis. </a:t>
            </a:r>
          </a:p>
          <a:p>
            <a:pPr marL="514350" indent="-514350" algn="just">
              <a:buAutoNum type="arabicPeriod" startAt="4"/>
            </a:pPr>
            <a:r>
              <a:rPr lang="en-US" sz="2800" dirty="0">
                <a:solidFill>
                  <a:srgbClr val="000000"/>
                </a:solidFill>
                <a:latin typeface="Times New Roman" panose="02020603050405020304" pitchFamily="18" charset="0"/>
                <a:cs typeface="Times New Roman" panose="02020603050405020304" pitchFamily="18" charset="0"/>
              </a:rPr>
              <a:t>Teach patient on self care: how to take the medication as prescribed, hygiene, signs of complications like blood in stool, importance for coming for follow up care</a:t>
            </a:r>
            <a:r>
              <a:rPr lang="en-US" dirty="0">
                <a:solidFill>
                  <a:srgbClr val="000000"/>
                </a:solidFill>
              </a:rPr>
              <a:t>.</a:t>
            </a:r>
            <a:endParaRPr lang="en-US" dirty="0"/>
          </a:p>
        </p:txBody>
      </p:sp>
    </p:spTree>
    <p:extLst>
      <p:ext uri="{BB962C8B-B14F-4D97-AF65-F5344CB8AC3E}">
        <p14:creationId xmlns:p14="http://schemas.microsoft.com/office/powerpoint/2010/main" val="4266089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940158"/>
          </a:xfrm>
        </p:spPr>
        <p:txBody>
          <a:bodyPr/>
          <a:lstStyle/>
          <a:p>
            <a:r>
              <a:rPr lang="en-US" dirty="0"/>
              <a:t>                 </a:t>
            </a:r>
            <a:r>
              <a:rPr lang="en-US" b="1" dirty="0">
                <a:latin typeface="+mn-lt"/>
              </a:rPr>
              <a:t>2.  Peptic ulcer disease</a:t>
            </a:r>
          </a:p>
        </p:txBody>
      </p:sp>
      <p:sp>
        <p:nvSpPr>
          <p:cNvPr id="3" name="Content Placeholder 2"/>
          <p:cNvSpPr>
            <a:spLocks noGrp="1"/>
          </p:cNvSpPr>
          <p:nvPr>
            <p:ph idx="1"/>
          </p:nvPr>
        </p:nvSpPr>
        <p:spPr>
          <a:xfrm>
            <a:off x="838200" y="1146220"/>
            <a:ext cx="10515600" cy="5525036"/>
          </a:xfrm>
        </p:spPr>
        <p:txBody>
          <a:bodyPr>
            <a:normAutofit/>
          </a:bodyPr>
          <a:lstStyle/>
          <a:p>
            <a:pPr algn="just"/>
            <a:r>
              <a:rPr lang="en-US" sz="2400" dirty="0">
                <a:solidFill>
                  <a:srgbClr val="000000"/>
                </a:solidFill>
                <a:latin typeface="Times New Roman" panose="02020603050405020304" pitchFamily="18" charset="0"/>
                <a:cs typeface="Times New Roman" panose="02020603050405020304" pitchFamily="18" charset="0"/>
              </a:rPr>
              <a:t>A peptic ulcer may be referred to as a </a:t>
            </a:r>
            <a:r>
              <a:rPr lang="en-US" sz="2400" b="1" dirty="0">
                <a:solidFill>
                  <a:srgbClr val="000000"/>
                </a:solidFill>
                <a:latin typeface="Times New Roman" panose="02020603050405020304" pitchFamily="18" charset="0"/>
                <a:cs typeface="Times New Roman" panose="02020603050405020304" pitchFamily="18" charset="0"/>
              </a:rPr>
              <a:t>gastric</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duodenal</a:t>
            </a:r>
            <a:r>
              <a:rPr lang="en-US" sz="2400" dirty="0">
                <a:solidFill>
                  <a:srgbClr val="000000"/>
                </a:solidFill>
                <a:latin typeface="Times New Roman" panose="02020603050405020304" pitchFamily="18" charset="0"/>
                <a:cs typeface="Times New Roman" panose="02020603050405020304" pitchFamily="18" charset="0"/>
              </a:rPr>
              <a:t>, or </a:t>
            </a:r>
            <a:r>
              <a:rPr lang="en-US" sz="2400" b="1" dirty="0">
                <a:solidFill>
                  <a:srgbClr val="000000"/>
                </a:solidFill>
                <a:latin typeface="Times New Roman" panose="02020603050405020304" pitchFamily="18" charset="0"/>
                <a:cs typeface="Times New Roman" panose="02020603050405020304" pitchFamily="18" charset="0"/>
              </a:rPr>
              <a:t>esophageal ulcer</a:t>
            </a:r>
            <a:r>
              <a:rPr lang="en-US" sz="2400" dirty="0">
                <a:solidFill>
                  <a:srgbClr val="000000"/>
                </a:solidFill>
                <a:latin typeface="Times New Roman" panose="02020603050405020304" pitchFamily="18" charset="0"/>
                <a:cs typeface="Times New Roman" panose="02020603050405020304" pitchFamily="18" charset="0"/>
              </a:rPr>
              <a:t>, depending on its location. </a:t>
            </a:r>
          </a:p>
          <a:p>
            <a:pPr algn="just"/>
            <a:r>
              <a:rPr lang="en-US" sz="2400" dirty="0">
                <a:solidFill>
                  <a:srgbClr val="000000"/>
                </a:solidFill>
                <a:latin typeface="Times New Roman" panose="02020603050405020304" pitchFamily="18" charset="0"/>
                <a:cs typeface="Times New Roman" panose="02020603050405020304" pitchFamily="18" charset="0"/>
              </a:rPr>
              <a:t>A peptic ulcer is an excavation (hollowed-out area) that forms in the mucosal wall of the stomach, in the </a:t>
            </a:r>
            <a:r>
              <a:rPr lang="en-US" sz="2400" b="1" dirty="0">
                <a:solidFill>
                  <a:srgbClr val="000000"/>
                </a:solidFill>
                <a:latin typeface="Times New Roman" panose="02020603050405020304" pitchFamily="18" charset="0"/>
                <a:cs typeface="Times New Roman" panose="02020603050405020304" pitchFamily="18" charset="0"/>
              </a:rPr>
              <a:t>pylorus </a:t>
            </a:r>
            <a:r>
              <a:rPr lang="en-US" sz="2400" dirty="0">
                <a:solidFill>
                  <a:srgbClr val="000000"/>
                </a:solidFill>
                <a:latin typeface="Times New Roman" panose="02020603050405020304" pitchFamily="18" charset="0"/>
                <a:cs typeface="Times New Roman" panose="02020603050405020304" pitchFamily="18" charset="0"/>
              </a:rPr>
              <a:t>(the opening between the stomach and duodenum), in the </a:t>
            </a:r>
            <a:r>
              <a:rPr lang="en-US" sz="2400" b="1" dirty="0">
                <a:solidFill>
                  <a:srgbClr val="000000"/>
                </a:solidFill>
                <a:latin typeface="Times New Roman" panose="02020603050405020304" pitchFamily="18" charset="0"/>
                <a:cs typeface="Times New Roman" panose="02020603050405020304" pitchFamily="18" charset="0"/>
              </a:rPr>
              <a:t>duodenum </a:t>
            </a:r>
            <a:r>
              <a:rPr lang="en-US" sz="2400" dirty="0">
                <a:solidFill>
                  <a:srgbClr val="000000"/>
                </a:solidFill>
                <a:latin typeface="Times New Roman" panose="02020603050405020304" pitchFamily="18" charset="0"/>
                <a:cs typeface="Times New Roman" panose="02020603050405020304" pitchFamily="18" charset="0"/>
              </a:rPr>
              <a:t>(the first part of the small intestine), or in </a:t>
            </a:r>
            <a:r>
              <a:rPr lang="en-US" sz="2400" b="1" dirty="0">
                <a:solidFill>
                  <a:srgbClr val="000000"/>
                </a:solidFill>
                <a:latin typeface="Times New Roman" panose="02020603050405020304" pitchFamily="18" charset="0"/>
                <a:cs typeface="Times New Roman" panose="02020603050405020304" pitchFamily="18" charset="0"/>
              </a:rPr>
              <a:t>the esophagus</a:t>
            </a:r>
            <a:r>
              <a:rPr lang="en-US" sz="2400" dirty="0">
                <a:solidFill>
                  <a:srgbClr val="000000"/>
                </a:solidFill>
                <a:latin typeface="Times New Roman" panose="02020603050405020304" pitchFamily="18" charset="0"/>
                <a:cs typeface="Times New Roman" panose="02020603050405020304" pitchFamily="18" charset="0"/>
              </a:rPr>
              <a:t>.</a:t>
            </a:r>
          </a:p>
          <a:p>
            <a:pPr algn="just"/>
            <a:r>
              <a:rPr lang="en-US" sz="2400" dirty="0">
                <a:solidFill>
                  <a:srgbClr val="000000"/>
                </a:solidFill>
                <a:latin typeface="Times New Roman" panose="02020603050405020304" pitchFamily="18" charset="0"/>
                <a:cs typeface="Times New Roman" panose="02020603050405020304" pitchFamily="18" charset="0"/>
              </a:rPr>
              <a:t> Erosion of a circumscribed area of mucous membrane is the cause</a:t>
            </a:r>
          </a:p>
          <a:p>
            <a:pPr algn="just"/>
            <a:r>
              <a:rPr lang="en-US" sz="2400" dirty="0">
                <a:solidFill>
                  <a:srgbClr val="000000"/>
                </a:solidFill>
                <a:latin typeface="Times New Roman" panose="02020603050405020304" pitchFamily="18" charset="0"/>
                <a:cs typeface="Times New Roman" panose="02020603050405020304" pitchFamily="18" charset="0"/>
              </a:rPr>
              <a:t>This erosion may extend as deeply as the muscle layers or through the muscle to the </a:t>
            </a:r>
            <a:r>
              <a:rPr lang="en-US" sz="2400" b="1" dirty="0">
                <a:solidFill>
                  <a:srgbClr val="000000"/>
                </a:solidFill>
                <a:latin typeface="Times New Roman" panose="02020603050405020304" pitchFamily="18" charset="0"/>
                <a:cs typeface="Times New Roman" panose="02020603050405020304" pitchFamily="18" charset="0"/>
              </a:rPr>
              <a:t>peritoneum.</a:t>
            </a:r>
          </a:p>
          <a:p>
            <a:pPr algn="just"/>
            <a:r>
              <a:rPr lang="en-US" sz="2400" dirty="0">
                <a:solidFill>
                  <a:srgbClr val="000000"/>
                </a:solidFill>
                <a:latin typeface="Times New Roman" panose="02020603050405020304" pitchFamily="18" charset="0"/>
                <a:cs typeface="Times New Roman" panose="02020603050405020304" pitchFamily="18" charset="0"/>
              </a:rPr>
              <a:t>Peptic ulcers are more likely to occur in the duodenum than in the stomach.</a:t>
            </a:r>
          </a:p>
          <a:p>
            <a:pPr algn="just"/>
            <a:r>
              <a:rPr lang="en-US" sz="2400" dirty="0">
                <a:solidFill>
                  <a:srgbClr val="000000"/>
                </a:solidFill>
                <a:latin typeface="Times New Roman" panose="02020603050405020304" pitchFamily="18" charset="0"/>
                <a:cs typeface="Times New Roman" panose="02020603050405020304" pitchFamily="18" charset="0"/>
              </a:rPr>
              <a:t>Peptic ulcer occur in areas of the GIT that contact with HCL and </a:t>
            </a:r>
            <a:r>
              <a:rPr lang="en-US" sz="2400" dirty="0" err="1">
                <a:solidFill>
                  <a:srgbClr val="000000"/>
                </a:solidFill>
                <a:latin typeface="Times New Roman" panose="02020603050405020304" pitchFamily="18" charset="0"/>
                <a:cs typeface="Times New Roman" panose="02020603050405020304" pitchFamily="18" charset="0"/>
              </a:rPr>
              <a:t>proteolytic</a:t>
            </a:r>
            <a:r>
              <a:rPr lang="en-US" sz="2400" dirty="0">
                <a:solidFill>
                  <a:srgbClr val="000000"/>
                </a:solidFill>
                <a:latin typeface="Times New Roman" panose="02020603050405020304" pitchFamily="18" charset="0"/>
                <a:cs typeface="Times New Roman" panose="02020603050405020304" pitchFamily="18" charset="0"/>
              </a:rPr>
              <a:t> enzyme (pepsin)</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2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6310648"/>
          </a:xfrm>
        </p:spPr>
        <p:txBody>
          <a:bodyPr>
            <a:normAutofit/>
          </a:bodyPr>
          <a:lstStyle/>
          <a:p>
            <a:pPr marL="0" indent="0">
              <a:buNone/>
            </a:pPr>
            <a:r>
              <a:rPr lang="en-US" b="1" i="0" u="none" strike="noStrike" baseline="0" dirty="0">
                <a:solidFill>
                  <a:srgbClr val="00B050"/>
                </a:solidFill>
              </a:rPr>
              <a:t>REVIEW</a:t>
            </a:r>
            <a:r>
              <a:rPr lang="en-US" b="1" i="0" u="none" strike="noStrike" dirty="0">
                <a:solidFill>
                  <a:srgbClr val="00B050"/>
                </a:solidFill>
              </a:rPr>
              <a:t> THE ANATOMY AND PHYSIOLOGY OF THE DIGESTIVE SYSTEM</a:t>
            </a:r>
            <a:endParaRPr lang="en-US" b="1" i="0" u="none" strike="noStrike" baseline="0" dirty="0">
              <a:solidFill>
                <a:srgbClr val="00B050"/>
              </a:solidFill>
            </a:endParaRPr>
          </a:p>
          <a:p>
            <a:pPr marL="0" indent="0">
              <a:buNone/>
            </a:pPr>
            <a:r>
              <a:rPr lang="en-US" sz="2000" b="0" i="0" u="none" strike="noStrike" baseline="0" dirty="0">
                <a:latin typeface="Times New Roman" panose="02020603050405020304" pitchFamily="18" charset="0"/>
                <a:cs typeface="Times New Roman" panose="02020603050405020304" pitchFamily="18" charset="0"/>
              </a:rPr>
              <a:t>The functions</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 the digestive system can be grouped</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under five main headings:</a:t>
            </a:r>
          </a:p>
          <a:p>
            <a:pPr marL="514350" indent="-514350">
              <a:buAutoNum type="arabicPeriod"/>
            </a:pPr>
            <a:r>
              <a:rPr lang="en-US" sz="2000" b="1" i="0" u="none" strike="noStrike" baseline="0" dirty="0">
                <a:solidFill>
                  <a:srgbClr val="FF0000"/>
                </a:solidFill>
                <a:latin typeface="Times New Roman" panose="02020603050405020304" pitchFamily="18" charset="0"/>
                <a:cs typeface="Times New Roman" panose="02020603050405020304" pitchFamily="18" charset="0"/>
              </a:rPr>
              <a:t>Ingestion</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This is the process of taking food into the</a:t>
            </a:r>
            <a:r>
              <a:rPr lang="en-US" sz="2000" b="0" i="0" u="none" strike="noStrike" dirty="0">
                <a:latin typeface="Times New Roman" panose="02020603050405020304" pitchFamily="18" charset="0"/>
                <a:cs typeface="Times New Roman" panose="02020603050405020304" pitchFamily="18" charset="0"/>
              </a:rPr>
              <a:t> mouth, chewing and </a:t>
            </a:r>
            <a:r>
              <a:rPr lang="en-US" sz="2000" b="0" i="0" u="none" strike="noStrike" baseline="0" dirty="0">
                <a:latin typeface="Times New Roman" panose="02020603050405020304" pitchFamily="18" charset="0"/>
                <a:cs typeface="Times New Roman" panose="02020603050405020304" pitchFamily="18" charset="0"/>
              </a:rPr>
              <a:t>alimentary tract.</a:t>
            </a:r>
          </a:p>
          <a:p>
            <a:pPr marL="514350" indent="-514350">
              <a:buAutoNum type="arabicPeriod"/>
            </a:pPr>
            <a:r>
              <a:rPr lang="en-US" sz="2000" b="1" dirty="0">
                <a:solidFill>
                  <a:srgbClr val="FF0000"/>
                </a:solidFill>
                <a:latin typeface="Times New Roman" panose="02020603050405020304" pitchFamily="18" charset="0"/>
                <a:cs typeface="Times New Roman" panose="02020603050405020304" pitchFamily="18" charset="0"/>
              </a:rPr>
              <a:t>Secretion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secretion of digestive  juices this include saliva, Mucus,  HCL, enzymes,  and bile.</a:t>
            </a:r>
            <a:endParaRPr lang="en-US" sz="2000" i="0" u="none" strike="noStrike" baseline="0" dirty="0">
              <a:latin typeface="Times New Roman" panose="02020603050405020304" pitchFamily="18" charset="0"/>
              <a:cs typeface="Times New Roman" panose="02020603050405020304" pitchFamily="18" charset="0"/>
            </a:endParaRPr>
          </a:p>
          <a:p>
            <a:pPr marL="514350" indent="-514350">
              <a:buAutoNum type="arabicPeriod"/>
            </a:pPr>
            <a:r>
              <a:rPr lang="en-US" sz="2000" b="1" i="0" u="none" strike="noStrike" baseline="0" dirty="0">
                <a:solidFill>
                  <a:srgbClr val="FF0000"/>
                </a:solidFill>
                <a:latin typeface="Times New Roman" panose="02020603050405020304" pitchFamily="18" charset="0"/>
                <a:cs typeface="Times New Roman" panose="02020603050405020304" pitchFamily="18" charset="0"/>
              </a:rPr>
              <a:t>Propulsion</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This moves the contents along the alimentary</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tract.</a:t>
            </a:r>
          </a:p>
          <a:p>
            <a:pPr marL="514350" indent="-514350">
              <a:buAutoNum type="arabicPeriod"/>
            </a:pPr>
            <a:r>
              <a:rPr lang="en-US" sz="2000" b="1" i="0" u="none" strike="noStrike" baseline="0" dirty="0">
                <a:solidFill>
                  <a:srgbClr val="FF0000"/>
                </a:solidFill>
                <a:latin typeface="Times New Roman" panose="02020603050405020304" pitchFamily="18" charset="0"/>
                <a:cs typeface="Times New Roman" panose="02020603050405020304" pitchFamily="18" charset="0"/>
              </a:rPr>
              <a:t>Digestion. </a:t>
            </a:r>
            <a:r>
              <a:rPr lang="en-US" sz="2000" b="0" i="0" u="none" strike="noStrike" baseline="0" dirty="0">
                <a:latin typeface="Times New Roman" panose="02020603050405020304" pitchFamily="18" charset="0"/>
                <a:cs typeface="Times New Roman" panose="02020603050405020304" pitchFamily="18" charset="0"/>
              </a:rPr>
              <a:t>This consists of:</a:t>
            </a:r>
          </a:p>
          <a:p>
            <a:pPr lvl="2">
              <a:buFont typeface="Wingdings" panose="05000000000000000000" pitchFamily="2" charset="2"/>
              <a:buChar char="v"/>
            </a:pPr>
            <a:r>
              <a:rPr lang="en-US" sz="2000" b="1" i="1" u="none" strike="noStrike" baseline="0" dirty="0">
                <a:solidFill>
                  <a:srgbClr val="00B050"/>
                </a:solidFill>
                <a:latin typeface="Times New Roman" panose="02020603050405020304" pitchFamily="18" charset="0"/>
                <a:cs typeface="Times New Roman" panose="02020603050405020304" pitchFamily="18" charset="0"/>
              </a:rPr>
              <a:t>mechanical breakdown </a:t>
            </a:r>
            <a:r>
              <a:rPr lang="en-US" sz="2000" b="0" i="0" u="none" strike="noStrike" baseline="0" dirty="0">
                <a:latin typeface="Times New Roman" panose="02020603050405020304" pitchFamily="18" charset="0"/>
                <a:cs typeface="Times New Roman" panose="02020603050405020304" pitchFamily="18" charset="0"/>
              </a:rPr>
              <a:t>of food by, e.g. mastication</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(chewing)</a:t>
            </a:r>
          </a:p>
          <a:p>
            <a:pPr lvl="2">
              <a:buFont typeface="Wingdings" panose="05000000000000000000" pitchFamily="2" charset="2"/>
              <a:buChar char="v"/>
            </a:pPr>
            <a:r>
              <a:rPr lang="en-US" sz="2000" b="1" i="1" u="none" strike="noStrike" baseline="0" dirty="0">
                <a:solidFill>
                  <a:srgbClr val="00B050"/>
                </a:solidFill>
                <a:latin typeface="Times New Roman" panose="02020603050405020304" pitchFamily="18" charset="0"/>
                <a:cs typeface="Times New Roman" panose="02020603050405020304" pitchFamily="18" charset="0"/>
              </a:rPr>
              <a:t>chemical digestion </a:t>
            </a:r>
            <a:r>
              <a:rPr lang="en-US" sz="2000" b="0" i="0" u="none" strike="noStrike" baseline="0" dirty="0">
                <a:latin typeface="Times New Roman" panose="02020603050405020304" pitchFamily="18" charset="0"/>
                <a:cs typeface="Times New Roman" panose="02020603050405020304" pitchFamily="18" charset="0"/>
              </a:rPr>
              <a:t>of food by enzymes present in</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secretions produced by glands and accessory organs</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of the digestive system.</a:t>
            </a:r>
          </a:p>
          <a:p>
            <a:pPr marL="514350" indent="-514350">
              <a:buAutoNum type="arabicPeriod"/>
            </a:pPr>
            <a:r>
              <a:rPr lang="en-US" sz="2000" b="1" i="0" u="none" strike="noStrike" baseline="0" dirty="0">
                <a:solidFill>
                  <a:srgbClr val="FF0000"/>
                </a:solidFill>
                <a:latin typeface="Times New Roman" panose="02020603050405020304" pitchFamily="18" charset="0"/>
                <a:cs typeface="Times New Roman" panose="02020603050405020304" pitchFamily="18" charset="0"/>
              </a:rPr>
              <a:t>Absorption</a:t>
            </a:r>
            <a:r>
              <a:rPr lang="en-US" sz="2000" b="1"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This is the process by which digested food</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substances pass through the walls of some organs of the</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alimentary canal into the blood and lymph capillaries for</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circulation round the body.</a:t>
            </a:r>
          </a:p>
          <a:p>
            <a:pPr marL="514350" indent="-514350">
              <a:buAutoNum type="arabicPeriod"/>
            </a:pPr>
            <a:r>
              <a:rPr lang="en-US" sz="2000" b="1" i="0" u="none" strike="noStrike" baseline="0" dirty="0">
                <a:solidFill>
                  <a:srgbClr val="FF0000"/>
                </a:solidFill>
                <a:latin typeface="Times New Roman" panose="02020603050405020304" pitchFamily="18" charset="0"/>
                <a:cs typeface="Times New Roman" panose="02020603050405020304" pitchFamily="18" charset="0"/>
              </a:rPr>
              <a:t>Elimination. </a:t>
            </a:r>
            <a:r>
              <a:rPr lang="en-US" sz="2000" b="0" i="0" u="none" strike="noStrike" baseline="0" dirty="0">
                <a:latin typeface="Times New Roman" panose="02020603050405020304" pitchFamily="18" charset="0"/>
                <a:cs typeface="Times New Roman" panose="02020603050405020304" pitchFamily="18" charset="0"/>
              </a:rPr>
              <a:t>Food substances which have been eaten</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but cannot be digested and absorbed are excreted by the</a:t>
            </a:r>
            <a:r>
              <a:rPr lang="en-US" sz="2000" b="0" i="0" u="none" strike="noStrike"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bowel as </a:t>
            </a:r>
            <a:r>
              <a:rPr lang="en-US" sz="2000" b="0" i="0" u="none" strike="noStrike" baseline="0" dirty="0" err="1">
                <a:latin typeface="Times New Roman" panose="02020603050405020304" pitchFamily="18" charset="0"/>
                <a:cs typeface="Times New Roman" panose="02020603050405020304" pitchFamily="18" charset="0"/>
              </a:rPr>
              <a:t>faeces</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919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888641"/>
          </a:xfrm>
        </p:spPr>
        <p:txBody>
          <a:bodyPr/>
          <a:lstStyle/>
          <a:p>
            <a:r>
              <a:rPr lang="en-US" b="1" dirty="0">
                <a:latin typeface="+mn-lt"/>
              </a:rPr>
              <a:t>                              Risk factors </a:t>
            </a:r>
          </a:p>
        </p:txBody>
      </p:sp>
      <p:sp>
        <p:nvSpPr>
          <p:cNvPr id="3" name="Content Placeholder 2"/>
          <p:cNvSpPr>
            <a:spLocks noGrp="1"/>
          </p:cNvSpPr>
          <p:nvPr>
            <p:ph idx="1"/>
          </p:nvPr>
        </p:nvSpPr>
        <p:spPr>
          <a:xfrm>
            <a:off x="735169" y="978793"/>
            <a:ext cx="10515600" cy="5473521"/>
          </a:xfrm>
        </p:spPr>
        <p:txBody>
          <a:bodyPr>
            <a:normAutofit/>
          </a:bodyPr>
          <a:lstStyle/>
          <a:p>
            <a:pPr lvl="0" algn="just"/>
            <a:r>
              <a:rPr lang="en-GB" sz="2600" dirty="0">
                <a:solidFill>
                  <a:prstClr val="black"/>
                </a:solidFill>
                <a:latin typeface="Times New Roman" panose="02020603050405020304" pitchFamily="18" charset="0"/>
                <a:cs typeface="Times New Roman" panose="02020603050405020304" pitchFamily="18" charset="0"/>
              </a:rPr>
              <a:t>Smoking </a:t>
            </a:r>
            <a:endParaRPr lang="en-US" sz="2600" dirty="0">
              <a:solidFill>
                <a:prstClr val="black"/>
              </a:solidFill>
              <a:latin typeface="Times New Roman" panose="02020603050405020304" pitchFamily="18" charset="0"/>
              <a:cs typeface="Times New Roman" panose="02020603050405020304" pitchFamily="18" charset="0"/>
            </a:endParaRPr>
          </a:p>
          <a:p>
            <a:pPr lvl="0" algn="just"/>
            <a:r>
              <a:rPr lang="en-GB" sz="2600" dirty="0">
                <a:solidFill>
                  <a:prstClr val="black"/>
                </a:solidFill>
                <a:latin typeface="Times New Roman" panose="02020603050405020304" pitchFamily="18" charset="0"/>
                <a:cs typeface="Times New Roman" panose="02020603050405020304" pitchFamily="18" charset="0"/>
              </a:rPr>
              <a:t>Habitual use of non steroidal anti-inflammatory drugs </a:t>
            </a:r>
            <a:endParaRPr lang="en-US" sz="2600" dirty="0">
              <a:solidFill>
                <a:prstClr val="black"/>
              </a:solidFill>
              <a:latin typeface="Times New Roman" panose="02020603050405020304" pitchFamily="18" charset="0"/>
              <a:cs typeface="Times New Roman" panose="02020603050405020304" pitchFamily="18" charset="0"/>
            </a:endParaRPr>
          </a:p>
          <a:p>
            <a:pPr lvl="0" algn="just"/>
            <a:r>
              <a:rPr lang="en-GB" sz="2600" dirty="0">
                <a:solidFill>
                  <a:prstClr val="black"/>
                </a:solidFill>
                <a:latin typeface="Times New Roman" panose="02020603050405020304" pitchFamily="18" charset="0"/>
                <a:cs typeface="Times New Roman" panose="02020603050405020304" pitchFamily="18" charset="0"/>
              </a:rPr>
              <a:t>Alcohol </a:t>
            </a:r>
            <a:endParaRPr lang="en-US" sz="2600" dirty="0">
              <a:solidFill>
                <a:prstClr val="black"/>
              </a:solidFill>
              <a:latin typeface="Times New Roman" panose="02020603050405020304" pitchFamily="18" charset="0"/>
              <a:cs typeface="Times New Roman" panose="02020603050405020304" pitchFamily="18" charset="0"/>
            </a:endParaRPr>
          </a:p>
          <a:p>
            <a:pPr lvl="0" algn="just"/>
            <a:r>
              <a:rPr lang="en-GB" sz="2600" dirty="0">
                <a:solidFill>
                  <a:prstClr val="black"/>
                </a:solidFill>
                <a:latin typeface="Times New Roman" panose="02020603050405020304" pitchFamily="18" charset="0"/>
                <a:cs typeface="Times New Roman" panose="02020603050405020304" pitchFamily="18" charset="0"/>
              </a:rPr>
              <a:t>Chronic diseases </a:t>
            </a:r>
            <a:endParaRPr lang="en-US" sz="2600" dirty="0">
              <a:solidFill>
                <a:prstClr val="black"/>
              </a:solidFill>
              <a:latin typeface="Times New Roman" panose="02020603050405020304" pitchFamily="18" charset="0"/>
              <a:cs typeface="Times New Roman" panose="02020603050405020304" pitchFamily="18" charset="0"/>
            </a:endParaRPr>
          </a:p>
          <a:p>
            <a:pPr lvl="0" algn="just"/>
            <a:r>
              <a:rPr lang="en-GB" sz="2600" dirty="0">
                <a:solidFill>
                  <a:prstClr val="black"/>
                </a:solidFill>
                <a:latin typeface="Times New Roman" panose="02020603050405020304" pitchFamily="18" charset="0"/>
                <a:cs typeface="Times New Roman" panose="02020603050405020304" pitchFamily="18" charset="0"/>
              </a:rPr>
              <a:t>Infections of the gastric and duodenal mucosa and helicobacter pylori</a:t>
            </a:r>
            <a:endParaRPr lang="en-US" sz="2600" dirty="0">
              <a:solidFill>
                <a:prstClr val="black"/>
              </a:solidFill>
              <a:latin typeface="Times New Roman" panose="02020603050405020304" pitchFamily="18" charset="0"/>
              <a:cs typeface="Times New Roman" panose="02020603050405020304" pitchFamily="18" charset="0"/>
            </a:endParaRPr>
          </a:p>
          <a:p>
            <a:pPr lvl="0" algn="just"/>
            <a:r>
              <a:rPr lang="en-GB" sz="2600" dirty="0">
                <a:solidFill>
                  <a:prstClr val="black"/>
                </a:solidFill>
                <a:latin typeface="Times New Roman" panose="02020603050405020304" pitchFamily="18" charset="0"/>
                <a:cs typeface="Times New Roman" panose="02020603050405020304" pitchFamily="18" charset="0"/>
              </a:rPr>
              <a:t>The predisposing factors to peptic ulceration are related to imbalance between acid and pepsin production, and the mucosal barrier. Destruction of the mucosal barrier leads to ulceration. Increased acid-pepsin production is associated with increased numbers of acid producing cells and increased sensitivity of parietal cells to stimuli like alcohol, caffeine and so on. </a:t>
            </a:r>
            <a:endParaRPr lang="en-US" sz="2600" dirty="0">
              <a:solidFill>
                <a:prstClr val="black"/>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734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Types of PUD : 1.  OESOPHAGEAL ULCER</a:t>
            </a:r>
          </a:p>
        </p:txBody>
      </p:sp>
      <p:sp>
        <p:nvSpPr>
          <p:cNvPr id="3" name="Content Placeholder 2"/>
          <p:cNvSpPr>
            <a:spLocks noGrp="1"/>
          </p:cNvSpPr>
          <p:nvPr>
            <p:ph idx="1"/>
          </p:nvPr>
        </p:nvSpPr>
        <p:spPr/>
        <p:txBody>
          <a:bodyPr>
            <a:normAutofit/>
          </a:bodyPr>
          <a:lstStyle/>
          <a:p>
            <a:pPr lvl="0" algn="just"/>
            <a:r>
              <a:rPr lang="en-GB" sz="2000" dirty="0">
                <a:solidFill>
                  <a:prstClr val="black"/>
                </a:solidFill>
                <a:latin typeface="Times New Roman" panose="02020603050405020304" pitchFamily="18" charset="0"/>
                <a:cs typeface="Times New Roman" panose="02020603050405020304" pitchFamily="18" charset="0"/>
              </a:rPr>
              <a:t>These are erosions or ulcerations of oesophageal mucosa which can occur in patients with reflux </a:t>
            </a:r>
            <a:r>
              <a:rPr lang="en-GB" sz="2000" dirty="0" err="1">
                <a:solidFill>
                  <a:prstClr val="black"/>
                </a:solidFill>
                <a:latin typeface="Times New Roman" panose="02020603050405020304" pitchFamily="18" charset="0"/>
                <a:cs typeface="Times New Roman" panose="02020603050405020304" pitchFamily="18" charset="0"/>
              </a:rPr>
              <a:t>oesophagitis</a:t>
            </a:r>
            <a:r>
              <a:rPr lang="en-GB" sz="2000" dirty="0">
                <a:solidFill>
                  <a:prstClr val="black"/>
                </a:solidFill>
                <a:latin typeface="Times New Roman" panose="02020603050405020304" pitchFamily="18" charset="0"/>
                <a:cs typeface="Times New Roman" panose="02020603050405020304" pitchFamily="18" charset="0"/>
              </a:rPr>
              <a:t>. Presence of an incompetent lower oesophageal sphincter or hiatal hernia predispose to reflux of acidic gastric contents into the lower portion of the oesophagus, which then causes the erosion. </a:t>
            </a:r>
          </a:p>
          <a:p>
            <a:pPr marL="0" lvl="0" indent="0" algn="just">
              <a:buNone/>
            </a:pPr>
            <a:r>
              <a:rPr lang="en-GB" sz="2000" b="1" dirty="0">
                <a:solidFill>
                  <a:prstClr val="black"/>
                </a:solidFill>
                <a:latin typeface="Times New Roman" panose="02020603050405020304" pitchFamily="18" charset="0"/>
                <a:cs typeface="Times New Roman" panose="02020603050405020304" pitchFamily="18" charset="0"/>
              </a:rPr>
              <a:t>Clinical Manifestations</a:t>
            </a:r>
            <a:endParaRPr lang="en-US" sz="2000" dirty="0">
              <a:solidFill>
                <a:prstClr val="black"/>
              </a:solidFill>
              <a:latin typeface="Times New Roman" panose="02020603050405020304" pitchFamily="18" charset="0"/>
              <a:cs typeface="Times New Roman" panose="02020603050405020304" pitchFamily="18" charset="0"/>
            </a:endParaRPr>
          </a:p>
          <a:p>
            <a:pPr lvl="0" algn="just"/>
            <a:r>
              <a:rPr lang="en-GB" sz="2000" dirty="0">
                <a:solidFill>
                  <a:prstClr val="black"/>
                </a:solidFill>
                <a:latin typeface="Times New Roman" panose="02020603050405020304" pitchFamily="18" charset="0"/>
                <a:cs typeface="Times New Roman" panose="02020603050405020304" pitchFamily="18" charset="0"/>
              </a:rPr>
              <a:t>Heart burn </a:t>
            </a:r>
            <a:endParaRPr lang="en-US" sz="2000" dirty="0">
              <a:solidFill>
                <a:prstClr val="black"/>
              </a:solidFill>
              <a:latin typeface="Times New Roman" panose="02020603050405020304" pitchFamily="18" charset="0"/>
              <a:cs typeface="Times New Roman" panose="02020603050405020304" pitchFamily="18" charset="0"/>
            </a:endParaRPr>
          </a:p>
          <a:p>
            <a:pPr lvl="0" algn="just"/>
            <a:r>
              <a:rPr lang="en-GB" sz="2000" dirty="0" err="1">
                <a:solidFill>
                  <a:prstClr val="black"/>
                </a:solidFill>
                <a:latin typeface="Times New Roman" panose="02020603050405020304" pitchFamily="18" charset="0"/>
                <a:cs typeface="Times New Roman" panose="02020603050405020304" pitchFamily="18" charset="0"/>
              </a:rPr>
              <a:t>Epigastric</a:t>
            </a:r>
            <a:r>
              <a:rPr lang="en-GB" sz="2000" dirty="0">
                <a:solidFill>
                  <a:prstClr val="black"/>
                </a:solidFill>
                <a:latin typeface="Times New Roman" panose="02020603050405020304" pitchFamily="18" charset="0"/>
                <a:cs typeface="Times New Roman" panose="02020603050405020304" pitchFamily="18" charset="0"/>
              </a:rPr>
              <a:t> distress that may radiate to the back or lower abdomen </a:t>
            </a:r>
            <a:endParaRPr lang="en-US" sz="2000" dirty="0">
              <a:solidFill>
                <a:prstClr val="black"/>
              </a:solidFill>
              <a:latin typeface="Times New Roman" panose="02020603050405020304" pitchFamily="18" charset="0"/>
              <a:cs typeface="Times New Roman" panose="02020603050405020304" pitchFamily="18" charset="0"/>
            </a:endParaRPr>
          </a:p>
          <a:p>
            <a:pPr lvl="0" algn="just"/>
            <a:r>
              <a:rPr lang="en-GB" sz="2000" dirty="0">
                <a:solidFill>
                  <a:prstClr val="black"/>
                </a:solidFill>
                <a:latin typeface="Times New Roman" panose="02020603050405020304" pitchFamily="18" charset="0"/>
                <a:cs typeface="Times New Roman" panose="02020603050405020304" pitchFamily="18" charset="0"/>
              </a:rPr>
              <a:t>Oesophageal stricture (due to recurrent </a:t>
            </a:r>
            <a:r>
              <a:rPr lang="en-GB" sz="2000" dirty="0" err="1">
                <a:solidFill>
                  <a:prstClr val="black"/>
                </a:solidFill>
                <a:latin typeface="Times New Roman" panose="02020603050405020304" pitchFamily="18" charset="0"/>
                <a:cs typeface="Times New Roman" panose="02020603050405020304" pitchFamily="18" charset="0"/>
              </a:rPr>
              <a:t>oesphagitis</a:t>
            </a:r>
            <a:r>
              <a:rPr lang="en-GB" sz="2000" dirty="0">
                <a:solidFill>
                  <a:prstClr val="black"/>
                </a:solidFill>
                <a:latin typeface="Times New Roman" panose="02020603050405020304" pitchFamily="18" charset="0"/>
                <a:cs typeface="Times New Roman" panose="02020603050405020304" pitchFamily="18" charset="0"/>
              </a:rPr>
              <a:t> and replacement of mucosa with scar tissue</a:t>
            </a:r>
            <a:endParaRPr lang="en-US" sz="2000" dirty="0">
              <a:solidFill>
                <a:prstClr val="black"/>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14588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2. Gastric ulcer</a:t>
            </a:r>
          </a:p>
        </p:txBody>
      </p:sp>
      <p:sp>
        <p:nvSpPr>
          <p:cNvPr id="3" name="Content Placeholder 2"/>
          <p:cNvSpPr>
            <a:spLocks noGrp="1"/>
          </p:cNvSpPr>
          <p:nvPr>
            <p:ph idx="1"/>
          </p:nvPr>
        </p:nvSpPr>
        <p:spPr/>
        <p:txBody>
          <a:bodyPr/>
          <a:lstStyle/>
          <a:p>
            <a:pPr lvl="0"/>
            <a:r>
              <a:rPr lang="en-GB" sz="2400" dirty="0">
                <a:solidFill>
                  <a:prstClr val="black"/>
                </a:solidFill>
                <a:latin typeface="Times New Roman" panose="02020603050405020304" pitchFamily="18" charset="0"/>
                <a:cs typeface="Times New Roman" panose="02020603050405020304" pitchFamily="18" charset="0"/>
              </a:rPr>
              <a:t>Gastric ulcer can develop on any part of the stomach and occur about equally in males and females. Patients with gastric ulcers are generally older than patients with duodenal ulcers.</a:t>
            </a:r>
          </a:p>
          <a:p>
            <a:pPr marL="0" lvl="0" indent="0">
              <a:buNone/>
            </a:pPr>
            <a:r>
              <a:rPr lang="en-GB" sz="2400" b="1" dirty="0">
                <a:solidFill>
                  <a:prstClr val="black"/>
                </a:solidFill>
                <a:latin typeface="Times New Roman" panose="02020603050405020304" pitchFamily="18" charset="0"/>
                <a:cs typeface="Times New Roman" panose="02020603050405020304" pitchFamily="18" charset="0"/>
              </a:rPr>
              <a:t>Pathophysiology</a:t>
            </a:r>
            <a:endParaRPr lang="en-GB" sz="2400" dirty="0">
              <a:solidFill>
                <a:prstClr val="black"/>
              </a:solidFill>
              <a:latin typeface="Times New Roman" panose="02020603050405020304" pitchFamily="18" charset="0"/>
              <a:cs typeface="Times New Roman" panose="02020603050405020304" pitchFamily="18" charset="0"/>
            </a:endParaRPr>
          </a:p>
          <a:p>
            <a:pPr lvl="0"/>
            <a:r>
              <a:rPr lang="en-GB" sz="2400" dirty="0">
                <a:solidFill>
                  <a:prstClr val="black"/>
                </a:solidFill>
                <a:latin typeface="Times New Roman" panose="02020603050405020304" pitchFamily="18" charset="0"/>
                <a:cs typeface="Times New Roman" panose="02020603050405020304" pitchFamily="18" charset="0"/>
              </a:rPr>
              <a:t>Gastric ulcers frequently develop in the </a:t>
            </a:r>
            <a:r>
              <a:rPr lang="en-GB" sz="2400" dirty="0" err="1">
                <a:solidFill>
                  <a:prstClr val="black"/>
                </a:solidFill>
                <a:latin typeface="Times New Roman" panose="02020603050405020304" pitchFamily="18" charset="0"/>
                <a:cs typeface="Times New Roman" panose="02020603050405020304" pitchFamily="18" charset="0"/>
              </a:rPr>
              <a:t>antrum</a:t>
            </a:r>
            <a:r>
              <a:rPr lang="en-GB" sz="2400" dirty="0">
                <a:solidFill>
                  <a:prstClr val="black"/>
                </a:solidFill>
                <a:latin typeface="Times New Roman" panose="02020603050405020304" pitchFamily="18" charset="0"/>
                <a:cs typeface="Times New Roman" panose="02020603050405020304" pitchFamily="18" charset="0"/>
              </a:rPr>
              <a:t> of the stomach and usually the ulcer is round or oval shaped and has the appearance of a punched-out cavity with an inflammatory base. The primary defect is usually an abnormality that increases the mucosal barrier permeability to hydrogen ions</a:t>
            </a:r>
            <a:r>
              <a:rPr lang="en-GB" dirty="0">
                <a:solidFill>
                  <a:prstClr val="black"/>
                </a:solidFill>
              </a:rPr>
              <a:t>. </a:t>
            </a:r>
            <a:endParaRPr lang="en-US" dirty="0">
              <a:solidFill>
                <a:prstClr val="black"/>
              </a:solidFill>
            </a:endParaRPr>
          </a:p>
        </p:txBody>
      </p:sp>
    </p:spTree>
    <p:extLst>
      <p:ext uri="{BB962C8B-B14F-4D97-AF65-F5344CB8AC3E}">
        <p14:creationId xmlns:p14="http://schemas.microsoft.com/office/powerpoint/2010/main" val="2414152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lvl="0" indent="0">
              <a:buNone/>
            </a:pPr>
            <a:r>
              <a:rPr lang="en-GB" sz="3200" dirty="0">
                <a:solidFill>
                  <a:prstClr val="black"/>
                </a:solidFill>
                <a:latin typeface="Times New Roman" panose="02020603050405020304" pitchFamily="18" charset="0"/>
                <a:cs typeface="Times New Roman" panose="02020603050405020304" pitchFamily="18" charset="0"/>
              </a:rPr>
              <a:t>Other factors in the causation of gastric ulcers include:-</a:t>
            </a:r>
            <a:endParaRPr lang="en-US" sz="32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3200" dirty="0">
                <a:solidFill>
                  <a:prstClr val="black"/>
                </a:solidFill>
                <a:latin typeface="Times New Roman" panose="02020603050405020304" pitchFamily="18" charset="0"/>
                <a:cs typeface="Times New Roman" panose="02020603050405020304" pitchFamily="18" charset="0"/>
              </a:rPr>
              <a:t>Duodenal reflux of bile </a:t>
            </a:r>
            <a:endParaRPr lang="en-US" sz="32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3200" dirty="0">
                <a:solidFill>
                  <a:prstClr val="black"/>
                </a:solidFill>
                <a:latin typeface="Times New Roman" panose="02020603050405020304" pitchFamily="18" charset="0"/>
                <a:cs typeface="Times New Roman" panose="02020603050405020304" pitchFamily="18" charset="0"/>
              </a:rPr>
              <a:t>Use of </a:t>
            </a:r>
            <a:r>
              <a:rPr lang="en-GB" sz="3200" dirty="0" err="1">
                <a:solidFill>
                  <a:prstClr val="black"/>
                </a:solidFill>
                <a:latin typeface="Times New Roman" panose="02020603050405020304" pitchFamily="18" charset="0"/>
                <a:cs typeface="Times New Roman" panose="02020603050405020304" pitchFamily="18" charset="0"/>
              </a:rPr>
              <a:t>ulcerogenic</a:t>
            </a:r>
            <a:r>
              <a:rPr lang="en-GB" sz="3200" dirty="0">
                <a:solidFill>
                  <a:prstClr val="black"/>
                </a:solidFill>
                <a:latin typeface="Times New Roman" panose="02020603050405020304" pitchFamily="18" charset="0"/>
                <a:cs typeface="Times New Roman" panose="02020603050405020304" pitchFamily="18" charset="0"/>
              </a:rPr>
              <a:t> drugs </a:t>
            </a:r>
            <a:endParaRPr lang="en-US" sz="32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3200" dirty="0">
                <a:solidFill>
                  <a:prstClr val="black"/>
                </a:solidFill>
                <a:latin typeface="Times New Roman" panose="02020603050405020304" pitchFamily="18" charset="0"/>
                <a:cs typeface="Times New Roman" panose="02020603050405020304" pitchFamily="18" charset="0"/>
              </a:rPr>
              <a:t>Decreased mucosal synthesis of prostaglandins. </a:t>
            </a:r>
            <a:endParaRPr lang="en-US" sz="32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3200" dirty="0">
                <a:solidFill>
                  <a:prstClr val="black"/>
                </a:solidFill>
                <a:latin typeface="Times New Roman" panose="02020603050405020304" pitchFamily="18" charset="0"/>
                <a:cs typeface="Times New Roman" panose="02020603050405020304" pitchFamily="18" charset="0"/>
              </a:rPr>
              <a:t>Chronic gastritis</a:t>
            </a:r>
            <a:endParaRPr lang="en-US" sz="3200" dirty="0">
              <a:solidFill>
                <a:prstClr val="black"/>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7127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3. Duodenal ulcer</a:t>
            </a:r>
          </a:p>
        </p:txBody>
      </p:sp>
      <p:sp>
        <p:nvSpPr>
          <p:cNvPr id="3" name="Content Placeholder 2"/>
          <p:cNvSpPr>
            <a:spLocks noGrp="1"/>
          </p:cNvSpPr>
          <p:nvPr>
            <p:ph idx="1"/>
          </p:nvPr>
        </p:nvSpPr>
        <p:spPr/>
        <p:txBody>
          <a:bodyPr/>
          <a:lstStyle/>
          <a:p>
            <a:pPr lvl="0" algn="just"/>
            <a:r>
              <a:rPr lang="en-GB" sz="2800" dirty="0">
                <a:solidFill>
                  <a:prstClr val="black"/>
                </a:solidFill>
                <a:latin typeface="Times New Roman" panose="02020603050405020304" pitchFamily="18" charset="0"/>
                <a:cs typeface="Times New Roman" panose="02020603050405020304" pitchFamily="18" charset="0"/>
              </a:rPr>
              <a:t>Ulcers involving the duodenum are common than gastric ulcers. Duodenal ulcers are characteristically deep, penetrating through the sub mucosal layers of the intestinal wall.</a:t>
            </a:r>
          </a:p>
          <a:p>
            <a:pPr lvl="0" algn="just"/>
            <a:r>
              <a:rPr lang="en-GB" sz="2800" dirty="0">
                <a:solidFill>
                  <a:prstClr val="black"/>
                </a:solidFill>
                <a:latin typeface="Times New Roman" panose="02020603050405020304" pitchFamily="18" charset="0"/>
                <a:cs typeface="Times New Roman" panose="02020603050405020304" pitchFamily="18" charset="0"/>
              </a:rPr>
              <a:t>Duodenal ulcers tend to develop in younger persons and in persons with type O blood.</a:t>
            </a:r>
            <a:endParaRPr lang="en-US" sz="2800" dirty="0">
              <a:solidFill>
                <a:prstClr val="black"/>
              </a:solidFill>
              <a:latin typeface="Times New Roman" panose="02020603050405020304" pitchFamily="18" charset="0"/>
              <a:cs typeface="Times New Roman" panose="02020603050405020304" pitchFamily="18" charset="0"/>
            </a:endParaRPr>
          </a:p>
          <a:p>
            <a:pPr lvl="0" algn="just"/>
            <a:r>
              <a:rPr lang="en-US" sz="2800" dirty="0">
                <a:solidFill>
                  <a:prstClr val="black"/>
                </a:solidFill>
                <a:latin typeface="Times New Roman" panose="02020603050405020304" pitchFamily="18" charset="0"/>
                <a:cs typeface="Times New Roman" panose="02020603050405020304" pitchFamily="18" charset="0"/>
              </a:rPr>
              <a:t>Diagnosis is by endoscopy and barium studies</a:t>
            </a:r>
          </a:p>
          <a:p>
            <a:endParaRPr lang="en-US" dirty="0"/>
          </a:p>
        </p:txBody>
      </p:sp>
    </p:spTree>
    <p:extLst>
      <p:ext uri="{BB962C8B-B14F-4D97-AF65-F5344CB8AC3E}">
        <p14:creationId xmlns:p14="http://schemas.microsoft.com/office/powerpoint/2010/main" val="2370599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Pathophysiology</a:t>
            </a:r>
          </a:p>
        </p:txBody>
      </p:sp>
      <p:sp>
        <p:nvSpPr>
          <p:cNvPr id="3" name="Content Placeholder 2"/>
          <p:cNvSpPr>
            <a:spLocks noGrp="1"/>
          </p:cNvSpPr>
          <p:nvPr>
            <p:ph idx="1"/>
          </p:nvPr>
        </p:nvSpPr>
        <p:spPr/>
        <p:txBody>
          <a:bodyPr>
            <a:noAutofit/>
          </a:bodyPr>
          <a:lstStyle/>
          <a:p>
            <a:pPr lvl="0" algn="just"/>
            <a:r>
              <a:rPr lang="en-GB" sz="2800" dirty="0">
                <a:solidFill>
                  <a:prstClr val="black"/>
                </a:solidFill>
                <a:latin typeface="Times New Roman" panose="02020603050405020304" pitchFamily="18" charset="0"/>
                <a:cs typeface="Times New Roman" panose="02020603050405020304" pitchFamily="18" charset="0"/>
              </a:rPr>
              <a:t>These ulcers may result from increased gastric acid secretion, defective duodenal alkalinisation or decreased resistance of the duodenal mucosa to acid.</a:t>
            </a:r>
          </a:p>
          <a:p>
            <a:pPr lvl="0" algn="just"/>
            <a:r>
              <a:rPr lang="en-GB" sz="2800" dirty="0">
                <a:solidFill>
                  <a:prstClr val="black"/>
                </a:solidFill>
                <a:latin typeface="Times New Roman" panose="02020603050405020304" pitchFamily="18" charset="0"/>
                <a:cs typeface="Times New Roman" panose="02020603050405020304" pitchFamily="18" charset="0"/>
              </a:rPr>
              <a:t>Stress with its activation of the autonomic nervous system and increase in acid secretion may aggravate ulcer disease or encourage ulcer development. </a:t>
            </a:r>
          </a:p>
          <a:p>
            <a:pPr lvl="0" algn="just"/>
            <a:r>
              <a:rPr lang="en-GB" sz="2800" dirty="0">
                <a:solidFill>
                  <a:prstClr val="black"/>
                </a:solidFill>
                <a:latin typeface="Times New Roman" panose="02020603050405020304" pitchFamily="18" charset="0"/>
                <a:cs typeface="Times New Roman" panose="02020603050405020304" pitchFamily="18" charset="0"/>
              </a:rPr>
              <a:t>Other factors associated with duodenal ulcer disease include cigarette smoking, cirrhosis and chronic renal failure</a:t>
            </a:r>
          </a:p>
          <a:p>
            <a:pPr lvl="0" algn="just"/>
            <a:r>
              <a:rPr lang="en-GB" sz="2800" dirty="0">
                <a:solidFill>
                  <a:prstClr val="black"/>
                </a:solidFill>
                <a:latin typeface="Times New Roman" panose="02020603050405020304" pitchFamily="18" charset="0"/>
                <a:cs typeface="Times New Roman" panose="02020603050405020304" pitchFamily="18" charset="0"/>
              </a:rPr>
              <a:t>Blood group O.</a:t>
            </a:r>
            <a:endParaRPr lang="en-US" sz="2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6090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GB" sz="2800" dirty="0">
                <a:solidFill>
                  <a:prstClr val="black"/>
                </a:solidFill>
                <a:latin typeface="Times New Roman" panose="02020603050405020304" pitchFamily="18" charset="0"/>
                <a:cs typeface="Times New Roman" panose="02020603050405020304" pitchFamily="18" charset="0"/>
              </a:rPr>
              <a:t>Other factors in the causation of gastric ulcers include:-</a:t>
            </a:r>
            <a:endParaRPr lang="en-US" sz="28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2800" dirty="0">
                <a:solidFill>
                  <a:prstClr val="black"/>
                </a:solidFill>
                <a:latin typeface="Times New Roman" panose="02020603050405020304" pitchFamily="18" charset="0"/>
                <a:cs typeface="Times New Roman" panose="02020603050405020304" pitchFamily="18" charset="0"/>
              </a:rPr>
              <a:t>Duodenal reflux of bile </a:t>
            </a:r>
            <a:endParaRPr lang="en-US" sz="28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2800" dirty="0">
                <a:solidFill>
                  <a:prstClr val="black"/>
                </a:solidFill>
                <a:latin typeface="Times New Roman" panose="02020603050405020304" pitchFamily="18" charset="0"/>
                <a:cs typeface="Times New Roman" panose="02020603050405020304" pitchFamily="18" charset="0"/>
              </a:rPr>
              <a:t>Use of </a:t>
            </a:r>
            <a:r>
              <a:rPr lang="en-GB" sz="2800" dirty="0" err="1">
                <a:solidFill>
                  <a:prstClr val="black"/>
                </a:solidFill>
                <a:latin typeface="Times New Roman" panose="02020603050405020304" pitchFamily="18" charset="0"/>
                <a:cs typeface="Times New Roman" panose="02020603050405020304" pitchFamily="18" charset="0"/>
              </a:rPr>
              <a:t>ulcero</a:t>
            </a:r>
            <a:r>
              <a:rPr lang="en-GB" sz="2800" dirty="0">
                <a:solidFill>
                  <a:prstClr val="black"/>
                </a:solidFill>
                <a:latin typeface="Times New Roman" panose="02020603050405020304" pitchFamily="18" charset="0"/>
                <a:cs typeface="Times New Roman" panose="02020603050405020304" pitchFamily="18" charset="0"/>
              </a:rPr>
              <a:t>-genic drugs </a:t>
            </a:r>
            <a:endParaRPr lang="en-US" sz="28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2800" dirty="0">
                <a:solidFill>
                  <a:prstClr val="black"/>
                </a:solidFill>
                <a:latin typeface="Times New Roman" panose="02020603050405020304" pitchFamily="18" charset="0"/>
                <a:cs typeface="Times New Roman" panose="02020603050405020304" pitchFamily="18" charset="0"/>
              </a:rPr>
              <a:t>Decreased mucosal synthesis of prostaglandins. </a:t>
            </a:r>
            <a:endParaRPr lang="en-US" sz="28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2800" dirty="0">
                <a:solidFill>
                  <a:prstClr val="black"/>
                </a:solidFill>
                <a:latin typeface="Times New Roman" panose="02020603050405020304" pitchFamily="18" charset="0"/>
                <a:cs typeface="Times New Roman" panose="02020603050405020304" pitchFamily="18" charset="0"/>
              </a:rPr>
              <a:t>Chronic gastritis</a:t>
            </a:r>
            <a:endParaRPr lang="en-US" sz="2800" dirty="0">
              <a:solidFill>
                <a:prstClr val="black"/>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3552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785611"/>
          </a:xfrm>
        </p:spPr>
        <p:txBody>
          <a:bodyPr/>
          <a:lstStyle/>
          <a:p>
            <a:r>
              <a:rPr lang="en-US" b="1" dirty="0">
                <a:latin typeface="+mn-lt"/>
              </a:rPr>
              <a:t> Clinical manifestation of PUD </a:t>
            </a:r>
          </a:p>
        </p:txBody>
      </p:sp>
      <p:sp>
        <p:nvSpPr>
          <p:cNvPr id="3" name="Content Placeholder 2"/>
          <p:cNvSpPr>
            <a:spLocks noGrp="1"/>
          </p:cNvSpPr>
          <p:nvPr>
            <p:ph idx="1"/>
          </p:nvPr>
        </p:nvSpPr>
        <p:spPr>
          <a:xfrm>
            <a:off x="361680" y="1040012"/>
            <a:ext cx="11422489" cy="5515333"/>
          </a:xfrm>
        </p:spPr>
        <p:txBody>
          <a:bodyPr>
            <a:noAutofit/>
          </a:bodyPr>
          <a:lstStyle/>
          <a:p>
            <a:pPr lvl="0">
              <a:lnSpc>
                <a:spcPct val="100000"/>
              </a:lnSpc>
            </a:pPr>
            <a:r>
              <a:rPr lang="en-GB" sz="2800" dirty="0">
                <a:solidFill>
                  <a:prstClr val="black"/>
                </a:solidFill>
                <a:latin typeface="Times New Roman" panose="02020603050405020304" pitchFamily="18" charset="0"/>
                <a:cs typeface="Times New Roman" panose="02020603050405020304" pitchFamily="18" charset="0"/>
              </a:rPr>
              <a:t>Epigastria pain which may radiate to the lower abdomen, sternum or back. </a:t>
            </a:r>
            <a:endParaRPr lang="en-US" sz="2800" dirty="0">
              <a:solidFill>
                <a:prstClr val="black"/>
              </a:solidFill>
              <a:latin typeface="Times New Roman" panose="02020603050405020304" pitchFamily="18" charset="0"/>
              <a:cs typeface="Times New Roman" panose="02020603050405020304" pitchFamily="18" charset="0"/>
            </a:endParaRPr>
          </a:p>
          <a:p>
            <a:pPr lvl="0">
              <a:lnSpc>
                <a:spcPct val="100000"/>
              </a:lnSpc>
            </a:pPr>
            <a:r>
              <a:rPr lang="en-GB" sz="2800" dirty="0">
                <a:solidFill>
                  <a:prstClr val="black"/>
                </a:solidFill>
                <a:latin typeface="Times New Roman" panose="02020603050405020304" pitchFamily="18" charset="0"/>
                <a:cs typeface="Times New Roman" panose="02020603050405020304" pitchFamily="18" charset="0"/>
              </a:rPr>
              <a:t>Pain follows a pain-food-relief cycle (food relieves the pain by buffering HCL). </a:t>
            </a:r>
            <a:endParaRPr lang="en-US" sz="2800" dirty="0">
              <a:solidFill>
                <a:prstClr val="black"/>
              </a:solidFill>
              <a:latin typeface="Times New Roman" panose="02020603050405020304" pitchFamily="18" charset="0"/>
              <a:cs typeface="Times New Roman" panose="02020603050405020304" pitchFamily="18" charset="0"/>
            </a:endParaRPr>
          </a:p>
          <a:p>
            <a:pPr lvl="0">
              <a:lnSpc>
                <a:spcPct val="100000"/>
              </a:lnSpc>
            </a:pPr>
            <a:r>
              <a:rPr lang="en-GB" sz="2800" dirty="0">
                <a:solidFill>
                  <a:prstClr val="black"/>
                </a:solidFill>
                <a:latin typeface="Times New Roman" panose="02020603050405020304" pitchFamily="18" charset="0"/>
                <a:cs typeface="Times New Roman" panose="02020603050405020304" pitchFamily="18" charset="0"/>
              </a:rPr>
              <a:t>Pain occurs one to three hours after a meal and is relieved by food or antacid. </a:t>
            </a:r>
            <a:endParaRPr lang="en-US" sz="2800" dirty="0">
              <a:solidFill>
                <a:prstClr val="black"/>
              </a:solidFill>
              <a:latin typeface="Times New Roman" panose="02020603050405020304" pitchFamily="18" charset="0"/>
              <a:cs typeface="Times New Roman" panose="02020603050405020304" pitchFamily="18" charset="0"/>
            </a:endParaRPr>
          </a:p>
          <a:p>
            <a:pPr lvl="0">
              <a:lnSpc>
                <a:spcPct val="100000"/>
              </a:lnSpc>
            </a:pPr>
            <a:r>
              <a:rPr lang="en-GB" sz="2800" dirty="0">
                <a:solidFill>
                  <a:prstClr val="black"/>
                </a:solidFill>
                <a:latin typeface="Times New Roman" panose="02020603050405020304" pitchFamily="18" charset="0"/>
                <a:cs typeface="Times New Roman" panose="02020603050405020304" pitchFamily="18" charset="0"/>
              </a:rPr>
              <a:t>Pain associated with gastric ulcers located high in the epigastrium and occurs spontaneously about one to two hours after a meal.</a:t>
            </a:r>
            <a:endParaRPr lang="en-US" sz="2800" dirty="0">
              <a:solidFill>
                <a:prstClr val="black"/>
              </a:solidFill>
              <a:latin typeface="Times New Roman" panose="02020603050405020304" pitchFamily="18" charset="0"/>
              <a:cs typeface="Times New Roman" panose="02020603050405020304" pitchFamily="18" charset="0"/>
            </a:endParaRPr>
          </a:p>
          <a:p>
            <a:pPr lvl="0">
              <a:lnSpc>
                <a:spcPct val="100000"/>
              </a:lnSpc>
            </a:pPr>
            <a:r>
              <a:rPr lang="en-GB" sz="2800" dirty="0">
                <a:solidFill>
                  <a:prstClr val="black"/>
                </a:solidFill>
                <a:latin typeface="Times New Roman" panose="02020603050405020304" pitchFamily="18" charset="0"/>
                <a:cs typeface="Times New Roman" panose="02020603050405020304" pitchFamily="18" charset="0"/>
              </a:rPr>
              <a:t>If the ulcer has eroded through the gastric mucosa food tends to aggravate rather than alleviate the pain. (GASTRIC)</a:t>
            </a:r>
            <a:br>
              <a:rPr lang="en-GB" sz="2800" dirty="0">
                <a:solidFill>
                  <a:prstClr val="black"/>
                </a:solidFill>
                <a:latin typeface="Times New Roman" panose="02020603050405020304" pitchFamily="18" charset="0"/>
                <a:cs typeface="Times New Roman" panose="02020603050405020304" pitchFamily="18" charset="0"/>
              </a:rPr>
            </a:br>
            <a:r>
              <a:rPr lang="en-GB" sz="2800" dirty="0">
                <a:solidFill>
                  <a:prstClr val="black"/>
                </a:solidFill>
                <a:latin typeface="Times New Roman" panose="02020603050405020304" pitchFamily="18" charset="0"/>
                <a:cs typeface="Times New Roman" panose="02020603050405020304" pitchFamily="18" charset="0"/>
              </a:rPr>
              <a:t>In duodenal ulcers the pain usually occurs two to four </a:t>
            </a:r>
            <a:r>
              <a:rPr lang="en-GB" sz="2800" dirty="0" err="1">
                <a:solidFill>
                  <a:prstClr val="black"/>
                </a:solidFill>
                <a:latin typeface="Times New Roman" panose="02020603050405020304" pitchFamily="18" charset="0"/>
                <a:cs typeface="Times New Roman" panose="02020603050405020304" pitchFamily="18" charset="0"/>
              </a:rPr>
              <a:t>hr.s</a:t>
            </a:r>
            <a:r>
              <a:rPr lang="en-GB" sz="2800" dirty="0">
                <a:solidFill>
                  <a:prstClr val="black"/>
                </a:solidFill>
                <a:latin typeface="Times New Roman" panose="02020603050405020304" pitchFamily="18" charset="0"/>
                <a:cs typeface="Times New Roman" panose="02020603050405020304" pitchFamily="18" charset="0"/>
              </a:rPr>
              <a:t> after meals and is relieved by antacids and foods that neutralise and dilute HCL acid.</a:t>
            </a:r>
            <a:endParaRPr lang="en-US" sz="2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5170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b="1" dirty="0"/>
              <a:t>Clinical manifestation </a:t>
            </a:r>
            <a:r>
              <a:rPr lang="en-US" b="1" dirty="0" err="1"/>
              <a:t>cont</a:t>
            </a:r>
            <a:r>
              <a:rPr lang="en-US" dirty="0"/>
              <a:t>’</a:t>
            </a:r>
          </a:p>
        </p:txBody>
      </p:sp>
      <p:sp>
        <p:nvSpPr>
          <p:cNvPr id="3" name="Content Placeholder 2"/>
          <p:cNvSpPr>
            <a:spLocks noGrp="1"/>
          </p:cNvSpPr>
          <p:nvPr>
            <p:ph idx="1"/>
          </p:nvPr>
        </p:nvSpPr>
        <p:spPr>
          <a:xfrm>
            <a:off x="838200" y="1825624"/>
            <a:ext cx="10515600" cy="4716843"/>
          </a:xfrm>
        </p:spPr>
        <p:txBody>
          <a:bodyPr>
            <a:normAutofit/>
          </a:bodyPr>
          <a:lstStyle/>
          <a:p>
            <a:pPr lvl="0"/>
            <a:r>
              <a:rPr lang="en-US" sz="2800" dirty="0">
                <a:solidFill>
                  <a:prstClr val="black"/>
                </a:solidFill>
                <a:latin typeface="Times New Roman" panose="02020603050405020304" pitchFamily="18" charset="0"/>
                <a:cs typeface="Times New Roman" panose="02020603050405020304" pitchFamily="18" charset="0"/>
              </a:rPr>
              <a:t>Melena –due to oxidized iron from hemoglobin</a:t>
            </a:r>
          </a:p>
          <a:p>
            <a:pPr lvl="0"/>
            <a:r>
              <a:rPr lang="en-US" sz="2800" dirty="0">
                <a:solidFill>
                  <a:prstClr val="black"/>
                </a:solidFill>
                <a:latin typeface="Times New Roman" panose="02020603050405020304" pitchFamily="18" charset="0"/>
                <a:cs typeface="Times New Roman" panose="02020603050405020304" pitchFamily="18" charset="0"/>
              </a:rPr>
              <a:t>Loss of appetite and weight  loss</a:t>
            </a:r>
          </a:p>
          <a:p>
            <a:pPr lvl="0"/>
            <a:r>
              <a:rPr lang="en-US" sz="2800" dirty="0">
                <a:solidFill>
                  <a:prstClr val="black"/>
                </a:solidFill>
                <a:latin typeface="Times New Roman" panose="02020603050405020304" pitchFamily="18" charset="0"/>
                <a:cs typeface="Times New Roman" panose="02020603050405020304" pitchFamily="18" charset="0"/>
              </a:rPr>
              <a:t>Bloating and abdominal fullness</a:t>
            </a:r>
          </a:p>
          <a:p>
            <a:pPr lvl="0"/>
            <a:r>
              <a:rPr lang="en-US" sz="2800" dirty="0">
                <a:solidFill>
                  <a:prstClr val="black"/>
                </a:solidFill>
                <a:latin typeface="Times New Roman" panose="02020603050405020304" pitchFamily="18" charset="0"/>
                <a:cs typeface="Times New Roman" panose="02020603050405020304" pitchFamily="18" charset="0"/>
              </a:rPr>
              <a:t>Hematemesis –bleeding </a:t>
            </a:r>
          </a:p>
          <a:p>
            <a:pPr lvl="0"/>
            <a:r>
              <a:rPr lang="en-US" sz="2800" dirty="0">
                <a:solidFill>
                  <a:prstClr val="black"/>
                </a:solidFill>
                <a:latin typeface="Times New Roman" panose="02020603050405020304" pitchFamily="18" charset="0"/>
                <a:cs typeface="Times New Roman" panose="02020603050405020304" pitchFamily="18" charset="0"/>
              </a:rPr>
              <a:t>    vomiting </a:t>
            </a:r>
          </a:p>
          <a:p>
            <a:pPr lvl="0"/>
            <a:r>
              <a:rPr lang="en-US" sz="2800" dirty="0">
                <a:solidFill>
                  <a:prstClr val="black"/>
                </a:solidFill>
                <a:latin typeface="Times New Roman" panose="02020603050405020304" pitchFamily="18" charset="0"/>
                <a:cs typeface="Times New Roman" panose="02020603050405020304" pitchFamily="18" charset="0"/>
              </a:rPr>
              <a:t>Water brush –rush of saliva after an episode of regurgitation</a:t>
            </a:r>
          </a:p>
          <a:p>
            <a:pPr lvl="0"/>
            <a:r>
              <a:rPr lang="en-US" sz="2800" dirty="0">
                <a:solidFill>
                  <a:prstClr val="black"/>
                </a:solidFill>
                <a:latin typeface="Times New Roman" panose="02020603050405020304" pitchFamily="18" charset="0"/>
                <a:cs typeface="Times New Roman" panose="02020603050405020304" pitchFamily="18" charset="0"/>
              </a:rPr>
              <a:t>Heart burn (</a:t>
            </a:r>
            <a:r>
              <a:rPr lang="en-US" sz="2800" dirty="0" err="1">
                <a:solidFill>
                  <a:prstClr val="black"/>
                </a:solidFill>
                <a:latin typeface="Times New Roman" panose="02020603050405020304" pitchFamily="18" charset="0"/>
                <a:cs typeface="Times New Roman" panose="02020603050405020304" pitchFamily="18" charset="0"/>
              </a:rPr>
              <a:t>pyrosis</a:t>
            </a:r>
            <a:r>
              <a:rPr lang="en-US" sz="2800" dirty="0">
                <a:solidFill>
                  <a:prstClr val="black"/>
                </a:solidFill>
                <a:latin typeface="Times New Roman" panose="02020603050405020304" pitchFamily="18" charset="0"/>
                <a:cs typeface="Times New Roman" panose="02020603050405020304" pitchFamily="18" charset="0"/>
              </a:rPr>
              <a:t>) common when stomach is empty</a:t>
            </a:r>
          </a:p>
          <a:p>
            <a:pPr lvl="0"/>
            <a:r>
              <a:rPr lang="en-US" sz="2800" dirty="0">
                <a:solidFill>
                  <a:prstClr val="black"/>
                </a:solidFill>
                <a:latin typeface="Times New Roman" panose="02020603050405020304" pitchFamily="18" charset="0"/>
                <a:cs typeface="Times New Roman" panose="02020603050405020304" pitchFamily="18" charset="0"/>
              </a:rPr>
              <a:t>Constipation or diarrhea</a:t>
            </a:r>
          </a:p>
        </p:txBody>
      </p:sp>
    </p:spTree>
    <p:extLst>
      <p:ext uri="{BB962C8B-B14F-4D97-AF65-F5344CB8AC3E}">
        <p14:creationId xmlns:p14="http://schemas.microsoft.com/office/powerpoint/2010/main" val="40342479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Complication Of PUD</a:t>
            </a:r>
          </a:p>
        </p:txBody>
      </p:sp>
      <p:sp>
        <p:nvSpPr>
          <p:cNvPr id="3" name="Content Placeholder 2"/>
          <p:cNvSpPr>
            <a:spLocks noGrp="1"/>
          </p:cNvSpPr>
          <p:nvPr>
            <p:ph idx="1"/>
          </p:nvPr>
        </p:nvSpPr>
        <p:spPr/>
        <p:txBody>
          <a:bodyPr>
            <a:normAutofit/>
          </a:bodyPr>
          <a:lstStyle/>
          <a:p>
            <a:pPr lvl="0"/>
            <a:r>
              <a:rPr lang="en-GB" sz="3200" dirty="0">
                <a:solidFill>
                  <a:prstClr val="black"/>
                </a:solidFill>
              </a:rPr>
              <a:t>Pyloric obstruction</a:t>
            </a:r>
          </a:p>
          <a:p>
            <a:pPr lvl="0"/>
            <a:r>
              <a:rPr lang="en-GB" sz="3200" dirty="0">
                <a:solidFill>
                  <a:prstClr val="black"/>
                </a:solidFill>
              </a:rPr>
              <a:t>Haemorrhage </a:t>
            </a:r>
            <a:endParaRPr lang="en-US" sz="3200" dirty="0">
              <a:solidFill>
                <a:prstClr val="black"/>
              </a:solidFill>
            </a:endParaRPr>
          </a:p>
          <a:p>
            <a:pPr lvl="0"/>
            <a:r>
              <a:rPr lang="en-GB" sz="3200" dirty="0">
                <a:solidFill>
                  <a:prstClr val="black"/>
                </a:solidFill>
              </a:rPr>
              <a:t>Perforation  </a:t>
            </a:r>
            <a:endParaRPr lang="en-US" sz="3200" dirty="0">
              <a:solidFill>
                <a:prstClr val="black"/>
              </a:solidFill>
            </a:endParaRPr>
          </a:p>
          <a:p>
            <a:pPr lvl="0"/>
            <a:r>
              <a:rPr lang="en-GB" sz="3200" dirty="0">
                <a:solidFill>
                  <a:prstClr val="black"/>
                </a:solidFill>
              </a:rPr>
              <a:t>Stenosis and obstruction</a:t>
            </a:r>
          </a:p>
          <a:p>
            <a:pPr lvl="0"/>
            <a:r>
              <a:rPr lang="en-GB" sz="3200" dirty="0">
                <a:solidFill>
                  <a:prstClr val="black"/>
                </a:solidFill>
              </a:rPr>
              <a:t>Penetration to other organs e.g. to the liver</a:t>
            </a:r>
            <a:endParaRPr lang="en-US" sz="3200" dirty="0">
              <a:solidFill>
                <a:prstClr val="black"/>
              </a:solidFill>
            </a:endParaRPr>
          </a:p>
        </p:txBody>
      </p:sp>
    </p:spTree>
    <p:extLst>
      <p:ext uri="{BB962C8B-B14F-4D97-AF65-F5344CB8AC3E}">
        <p14:creationId xmlns:p14="http://schemas.microsoft.com/office/powerpoint/2010/main" val="266658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Exercise</a:t>
            </a:r>
          </a:p>
        </p:txBody>
      </p:sp>
      <p:sp>
        <p:nvSpPr>
          <p:cNvPr id="3" name="Content Placeholder 2"/>
          <p:cNvSpPr>
            <a:spLocks noGrp="1"/>
          </p:cNvSpPr>
          <p:nvPr>
            <p:ph idx="1"/>
          </p:nvPr>
        </p:nvSpPr>
        <p:spPr/>
        <p:txBody>
          <a:bodyPr>
            <a:normAutofit/>
          </a:bodyPr>
          <a:lstStyle/>
          <a:p>
            <a:r>
              <a:rPr lang="en-US" sz="3600" dirty="0">
                <a:solidFill>
                  <a:srgbClr val="00B050"/>
                </a:solidFill>
              </a:rPr>
              <a:t>CLASSES O</a:t>
            </a:r>
            <a:r>
              <a:rPr lang="en-US" sz="3600" b="1" dirty="0">
                <a:solidFill>
                  <a:srgbClr val="00B050"/>
                </a:solidFill>
              </a:rPr>
              <a:t>F</a:t>
            </a:r>
            <a:r>
              <a:rPr lang="en-US" sz="3600" dirty="0">
                <a:solidFill>
                  <a:srgbClr val="00B050"/>
                </a:solidFill>
              </a:rPr>
              <a:t> </a:t>
            </a:r>
            <a:r>
              <a:rPr lang="en-US" sz="3600" b="1" dirty="0">
                <a:solidFill>
                  <a:srgbClr val="00B050"/>
                </a:solidFill>
              </a:rPr>
              <a:t>F</a:t>
            </a:r>
            <a:r>
              <a:rPr lang="en-US" sz="3600" dirty="0">
                <a:solidFill>
                  <a:srgbClr val="00B050"/>
                </a:solidFill>
              </a:rPr>
              <a:t>OODS</a:t>
            </a:r>
          </a:p>
          <a:p>
            <a:r>
              <a:rPr lang="en-US" sz="3600" dirty="0">
                <a:solidFill>
                  <a:srgbClr val="00B050"/>
                </a:solidFill>
              </a:rPr>
              <a:t>DIGESTION PROCESS</a:t>
            </a:r>
          </a:p>
          <a:p>
            <a:r>
              <a:rPr lang="en-US" sz="3600" dirty="0">
                <a:solidFill>
                  <a:srgbClr val="00B050"/>
                </a:solidFill>
              </a:rPr>
              <a:t>END PRODUCTS O</a:t>
            </a:r>
            <a:r>
              <a:rPr lang="en-US" sz="3600" b="1" dirty="0">
                <a:solidFill>
                  <a:srgbClr val="00B050"/>
                </a:solidFill>
              </a:rPr>
              <a:t>F</a:t>
            </a:r>
            <a:r>
              <a:rPr lang="en-US" sz="3600" dirty="0">
                <a:solidFill>
                  <a:srgbClr val="00B050"/>
                </a:solidFill>
              </a:rPr>
              <a:t> DIGESTION</a:t>
            </a:r>
          </a:p>
          <a:p>
            <a:r>
              <a:rPr lang="en-US" sz="3600" dirty="0">
                <a:solidFill>
                  <a:srgbClr val="00B050"/>
                </a:solidFill>
              </a:rPr>
              <a:t>SITES O</a:t>
            </a:r>
            <a:r>
              <a:rPr lang="en-US" sz="3600" b="1" dirty="0">
                <a:solidFill>
                  <a:srgbClr val="00B050"/>
                </a:solidFill>
              </a:rPr>
              <a:t>F</a:t>
            </a:r>
            <a:r>
              <a:rPr lang="en-US" sz="3600" dirty="0">
                <a:solidFill>
                  <a:srgbClr val="00B050"/>
                </a:solidFill>
              </a:rPr>
              <a:t> ABSORPTION</a:t>
            </a:r>
          </a:p>
        </p:txBody>
      </p:sp>
    </p:spTree>
    <p:extLst>
      <p:ext uri="{BB962C8B-B14F-4D97-AF65-F5344CB8AC3E}">
        <p14:creationId xmlns:p14="http://schemas.microsoft.com/office/powerpoint/2010/main" val="33734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5970901"/>
          </a:xfrm>
        </p:spPr>
        <p:txBody>
          <a:bodyPr>
            <a:normAutofit lnSpcReduction="10000"/>
          </a:bodyPr>
          <a:lstStyle/>
          <a:p>
            <a:pPr marL="0" lvl="0" indent="0">
              <a:buNone/>
            </a:pPr>
            <a:r>
              <a:rPr lang="en-GB" dirty="0">
                <a:solidFill>
                  <a:prstClr val="black"/>
                </a:solidFill>
              </a:rPr>
              <a:t>          </a:t>
            </a:r>
            <a:r>
              <a:rPr lang="en-GB" sz="4400" b="1" dirty="0">
                <a:solidFill>
                  <a:srgbClr val="0000FF"/>
                </a:solidFill>
              </a:rPr>
              <a:t>Management of a patient with PUD</a:t>
            </a:r>
          </a:p>
          <a:p>
            <a:pPr lvl="0" algn="just"/>
            <a:endParaRPr lang="en-GB" dirty="0">
              <a:solidFill>
                <a:prstClr val="black"/>
              </a:solidFill>
            </a:endParaRPr>
          </a:p>
          <a:p>
            <a:pPr lvl="0" algn="just"/>
            <a:endParaRPr lang="en-GB" dirty="0">
              <a:solidFill>
                <a:prstClr val="black"/>
              </a:solidFill>
            </a:endParaRPr>
          </a:p>
          <a:p>
            <a:pPr lvl="0" algn="just"/>
            <a:r>
              <a:rPr lang="en-GB" sz="2400" dirty="0">
                <a:solidFill>
                  <a:prstClr val="black"/>
                </a:solidFill>
                <a:latin typeface="Times New Roman" panose="02020603050405020304" pitchFamily="18" charset="0"/>
                <a:cs typeface="Times New Roman" panose="02020603050405020304" pitchFamily="18" charset="0"/>
              </a:rPr>
              <a:t>It was mentioned earlier that peptic ulcers might affect any part of the gut. The care of patients suffering from peptic ulcers involves first investigating and ascertaining that the patient has peptic ulceration.</a:t>
            </a:r>
            <a:endParaRPr lang="en-US" sz="2400" dirty="0">
              <a:solidFill>
                <a:prstClr val="black"/>
              </a:solidFill>
              <a:latin typeface="Times New Roman" panose="02020603050405020304" pitchFamily="18" charset="0"/>
              <a:cs typeface="Times New Roman" panose="02020603050405020304" pitchFamily="18" charset="0"/>
            </a:endParaRPr>
          </a:p>
          <a:p>
            <a:pPr lvl="0" algn="just"/>
            <a:r>
              <a:rPr lang="en-GB" sz="2400" dirty="0">
                <a:solidFill>
                  <a:prstClr val="black"/>
                </a:solidFill>
                <a:latin typeface="Times New Roman" panose="02020603050405020304" pitchFamily="18" charset="0"/>
                <a:cs typeface="Times New Roman" panose="02020603050405020304" pitchFamily="18" charset="0"/>
              </a:rPr>
              <a:t>When planning care for the patient with peptic ulceration,</a:t>
            </a:r>
          </a:p>
          <a:p>
            <a:pPr lvl="0" algn="just"/>
            <a:r>
              <a:rPr lang="en-GB" sz="2400" dirty="0">
                <a:solidFill>
                  <a:prstClr val="black"/>
                </a:solidFill>
                <a:latin typeface="Times New Roman" panose="02020603050405020304" pitchFamily="18" charset="0"/>
                <a:cs typeface="Times New Roman" panose="02020603050405020304" pitchFamily="18" charset="0"/>
              </a:rPr>
              <a:t> </a:t>
            </a:r>
            <a:r>
              <a:rPr lang="en-GB" sz="2400" b="1" dirty="0">
                <a:solidFill>
                  <a:prstClr val="black"/>
                </a:solidFill>
                <a:latin typeface="Times New Roman" panose="02020603050405020304" pitchFamily="18" charset="0"/>
                <a:cs typeface="Times New Roman" panose="02020603050405020304" pitchFamily="18" charset="0"/>
              </a:rPr>
              <a:t>The goals </a:t>
            </a:r>
            <a:r>
              <a:rPr lang="en-GB" sz="2400" dirty="0">
                <a:solidFill>
                  <a:prstClr val="black"/>
                </a:solidFill>
                <a:latin typeface="Times New Roman" panose="02020603050405020304" pitchFamily="18" charset="0"/>
                <a:cs typeface="Times New Roman" panose="02020603050405020304" pitchFamily="18" charset="0"/>
              </a:rPr>
              <a:t>of care should include:</a:t>
            </a:r>
            <a:endParaRPr lang="en-US" sz="24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Reduction of pain and discomfort </a:t>
            </a:r>
            <a:endParaRPr lang="en-US" sz="24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Reduction in complications </a:t>
            </a:r>
            <a:endParaRPr lang="en-US" sz="24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Complete healing of the peptic ulcer </a:t>
            </a:r>
            <a:endParaRPr lang="en-US" sz="24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Changes in the lifestyle which led to the ulcer healing</a:t>
            </a:r>
            <a:endParaRPr lang="en-US" sz="2400" dirty="0">
              <a:solidFill>
                <a:prstClr val="black"/>
              </a:solidFill>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Compliance with management regime</a:t>
            </a:r>
            <a:endParaRPr lang="en-US"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6860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9"/>
            <a:ext cx="10515600" cy="759852"/>
          </a:xfrm>
        </p:spPr>
        <p:txBody>
          <a:bodyPr/>
          <a:lstStyle/>
          <a:p>
            <a:r>
              <a:rPr lang="en-US" b="1" dirty="0">
                <a:latin typeface="+mn-lt"/>
              </a:rPr>
              <a:t>     MGT of a patient with PUD </a:t>
            </a:r>
            <a:r>
              <a:rPr lang="en-US" b="1" dirty="0" err="1">
                <a:latin typeface="+mn-lt"/>
              </a:rPr>
              <a:t>cont</a:t>
            </a:r>
            <a:r>
              <a:rPr lang="en-US" b="1" dirty="0">
                <a:latin typeface="+mn-lt"/>
              </a:rPr>
              <a:t>’</a:t>
            </a:r>
          </a:p>
        </p:txBody>
      </p:sp>
      <p:sp>
        <p:nvSpPr>
          <p:cNvPr id="3" name="Content Placeholder 2"/>
          <p:cNvSpPr>
            <a:spLocks noGrp="1"/>
          </p:cNvSpPr>
          <p:nvPr>
            <p:ph idx="1"/>
          </p:nvPr>
        </p:nvSpPr>
        <p:spPr>
          <a:xfrm>
            <a:off x="838200" y="914400"/>
            <a:ext cx="10515600" cy="5692462"/>
          </a:xfrm>
        </p:spPr>
        <p:txBody>
          <a:bodyPr>
            <a:normAutofit/>
          </a:bodyPr>
          <a:lstStyle/>
          <a:p>
            <a:pPr lvl="0" algn="just"/>
            <a:r>
              <a:rPr lang="en-GB" sz="2400" dirty="0">
                <a:solidFill>
                  <a:prstClr val="black"/>
                </a:solidFill>
                <a:latin typeface="Times New Roman" panose="02020603050405020304" pitchFamily="18" charset="0"/>
                <a:cs typeface="Times New Roman" panose="02020603050405020304" pitchFamily="18" charset="0"/>
              </a:rPr>
              <a:t>The care of patients suffering from peptic ulcers involves first investigating and ascertaining that the patient has peptic ulceration.</a:t>
            </a:r>
            <a:endParaRPr lang="en-US" sz="2400" dirty="0">
              <a:solidFill>
                <a:prstClr val="black"/>
              </a:solidFill>
              <a:latin typeface="Times New Roman" panose="02020603050405020304" pitchFamily="18" charset="0"/>
              <a:cs typeface="Times New Roman" panose="02020603050405020304" pitchFamily="18" charset="0"/>
            </a:endParaRPr>
          </a:p>
          <a:p>
            <a:pPr lvl="0" algn="just"/>
            <a:r>
              <a:rPr lang="en-GB" sz="2400" dirty="0">
                <a:solidFill>
                  <a:prstClr val="black"/>
                </a:solidFill>
                <a:latin typeface="Times New Roman" panose="02020603050405020304" pitchFamily="18" charset="0"/>
                <a:cs typeface="Times New Roman" panose="02020603050405020304" pitchFamily="18" charset="0"/>
              </a:rPr>
              <a:t>Conservative management :</a:t>
            </a:r>
          </a:p>
          <a:p>
            <a:pPr marL="0" lvl="0" indent="0" algn="just">
              <a:lnSpc>
                <a:spcPct val="100000"/>
              </a:lnSpc>
              <a:buNone/>
            </a:pPr>
            <a:r>
              <a:rPr lang="en-GB" sz="2400" b="1" i="1" dirty="0">
                <a:solidFill>
                  <a:prstClr val="black"/>
                </a:solidFill>
                <a:latin typeface="Times New Roman" panose="02020603050405020304" pitchFamily="18" charset="0"/>
                <a:cs typeface="Times New Roman" panose="02020603050405020304" pitchFamily="18" charset="0"/>
              </a:rPr>
              <a:t> The patient with acute exacerbation and no accompanying complications requires:</a:t>
            </a:r>
          </a:p>
          <a:p>
            <a:pPr lvl="2" algn="just">
              <a:lnSpc>
                <a:spcPct val="100000"/>
              </a:lnSpc>
              <a:buFont typeface="Wingdings" panose="05000000000000000000" pitchFamily="2" charset="2"/>
              <a:buChar char="Ø"/>
            </a:pPr>
            <a:r>
              <a:rPr lang="en-GB" sz="2400" b="1" i="1" dirty="0">
                <a:solidFill>
                  <a:prstClr val="black"/>
                </a:solidFill>
                <a:latin typeface="Times New Roman" panose="02020603050405020304" pitchFamily="18" charset="0"/>
                <a:cs typeface="Times New Roman" panose="02020603050405020304" pitchFamily="18" charset="0"/>
              </a:rPr>
              <a:t> nil per oral. </a:t>
            </a:r>
          </a:p>
          <a:p>
            <a:pPr lvl="2" algn="just">
              <a:lnSpc>
                <a:spcPct val="100000"/>
              </a:lnSpc>
              <a:buFont typeface="Wingdings" panose="05000000000000000000" pitchFamily="2" charset="2"/>
              <a:buChar char="Ø"/>
            </a:pPr>
            <a:r>
              <a:rPr lang="en-GB" sz="2400" b="1" i="1" dirty="0">
                <a:solidFill>
                  <a:prstClr val="black"/>
                </a:solidFill>
                <a:latin typeface="Times New Roman" panose="02020603050405020304" pitchFamily="18" charset="0"/>
                <a:cs typeface="Times New Roman" panose="02020603050405020304" pitchFamily="18" charset="0"/>
              </a:rPr>
              <a:t>They also requires </a:t>
            </a:r>
            <a:r>
              <a:rPr lang="en-GB" sz="2400" b="1" i="1" dirty="0" err="1">
                <a:solidFill>
                  <a:prstClr val="black"/>
                </a:solidFill>
                <a:latin typeface="Times New Roman" panose="02020603050405020304" pitchFamily="18" charset="0"/>
                <a:cs typeface="Times New Roman" panose="02020603050405020304" pitchFamily="18" charset="0"/>
              </a:rPr>
              <a:t>naso</a:t>
            </a:r>
            <a:r>
              <a:rPr lang="en-GB" sz="2400" b="1" i="1" dirty="0">
                <a:solidFill>
                  <a:prstClr val="black"/>
                </a:solidFill>
                <a:latin typeface="Times New Roman" panose="02020603050405020304" pitchFamily="18" charset="0"/>
                <a:cs typeface="Times New Roman" panose="02020603050405020304" pitchFamily="18" charset="0"/>
              </a:rPr>
              <a:t>-gastric suction </a:t>
            </a:r>
          </a:p>
          <a:p>
            <a:pPr lvl="2" algn="just">
              <a:lnSpc>
                <a:spcPct val="100000"/>
              </a:lnSpc>
              <a:buFont typeface="Wingdings" panose="05000000000000000000" pitchFamily="2" charset="2"/>
              <a:buChar char="Ø"/>
            </a:pPr>
            <a:r>
              <a:rPr lang="en-GB" sz="2400" b="1" i="1" dirty="0">
                <a:solidFill>
                  <a:prstClr val="black"/>
                </a:solidFill>
                <a:latin typeface="Times New Roman" panose="02020603050405020304" pitchFamily="18" charset="0"/>
                <a:cs typeface="Times New Roman" panose="02020603050405020304" pitchFamily="18" charset="0"/>
              </a:rPr>
              <a:t>bed rest to moderate light activity. </a:t>
            </a:r>
          </a:p>
          <a:p>
            <a:pPr lvl="2" algn="just">
              <a:lnSpc>
                <a:spcPct val="100000"/>
              </a:lnSpc>
              <a:buFont typeface="Wingdings" panose="05000000000000000000" pitchFamily="2" charset="2"/>
              <a:buChar char="Ø"/>
            </a:pPr>
            <a:r>
              <a:rPr lang="en-GB" sz="2400" b="1" i="1" dirty="0">
                <a:solidFill>
                  <a:prstClr val="black"/>
                </a:solidFill>
                <a:latin typeface="Times New Roman" panose="02020603050405020304" pitchFamily="18" charset="0"/>
                <a:cs typeface="Times New Roman" panose="02020603050405020304" pitchFamily="18" charset="0"/>
              </a:rPr>
              <a:t>They should receive IV fluids, medication and sedation.</a:t>
            </a:r>
            <a:endParaRPr lang="en-US" sz="2400" dirty="0">
              <a:solidFill>
                <a:prstClr val="black"/>
              </a:solidFill>
              <a:latin typeface="Times New Roman" panose="02020603050405020304" pitchFamily="18" charset="0"/>
              <a:cs typeface="Times New Roman" panose="02020603050405020304" pitchFamily="18" charset="0"/>
            </a:endParaRPr>
          </a:p>
          <a:p>
            <a:pPr lvl="2" algn="just">
              <a:lnSpc>
                <a:spcPct val="100000"/>
              </a:lnSpc>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a bland diet of six small meals a day </a:t>
            </a:r>
          </a:p>
          <a:p>
            <a:pPr lvl="2" algn="just">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stress reduction. \The patient should cease smoking.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5784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821"/>
            <a:ext cx="10515600" cy="875762"/>
          </a:xfrm>
        </p:spPr>
        <p:txBody>
          <a:bodyPr/>
          <a:lstStyle/>
          <a:p>
            <a:r>
              <a:rPr lang="en-US" b="1" dirty="0">
                <a:latin typeface="+mn-lt"/>
              </a:rPr>
              <a:t>Medical Management</a:t>
            </a:r>
          </a:p>
        </p:txBody>
      </p:sp>
      <p:sp>
        <p:nvSpPr>
          <p:cNvPr id="3" name="Content Placeholder 2"/>
          <p:cNvSpPr>
            <a:spLocks noGrp="1"/>
          </p:cNvSpPr>
          <p:nvPr>
            <p:ph idx="1"/>
          </p:nvPr>
        </p:nvSpPr>
        <p:spPr>
          <a:xfrm>
            <a:off x="193182" y="1107582"/>
            <a:ext cx="11629624" cy="5409127"/>
          </a:xfrm>
        </p:spPr>
        <p:txBody>
          <a:bodyPr>
            <a:normAutofit/>
          </a:bodyPr>
          <a:lstStyle/>
          <a:p>
            <a:pPr lvl="0" algn="just">
              <a:lnSpc>
                <a:spcPct val="100000"/>
              </a:lnSpc>
            </a:pPr>
            <a:r>
              <a:rPr lang="en-GB" sz="3200" dirty="0">
                <a:solidFill>
                  <a:prstClr val="black"/>
                </a:solidFill>
              </a:rPr>
              <a:t>They will also be given drugs that will protect the ulcer, </a:t>
            </a:r>
            <a:r>
              <a:rPr lang="en-GB" sz="3200" b="1" dirty="0">
                <a:solidFill>
                  <a:prstClr val="black"/>
                </a:solidFill>
              </a:rPr>
              <a:t>neutralise the acid, or decrease the production of acid. The drugs are antacids, H2 receptor blocking agents, </a:t>
            </a:r>
            <a:r>
              <a:rPr lang="en-GB" sz="3200" b="1" dirty="0" err="1">
                <a:solidFill>
                  <a:prstClr val="black"/>
                </a:solidFill>
              </a:rPr>
              <a:t>anticholinergics</a:t>
            </a:r>
            <a:r>
              <a:rPr lang="en-GB" sz="3200" b="1" dirty="0">
                <a:solidFill>
                  <a:prstClr val="black"/>
                </a:solidFill>
              </a:rPr>
              <a:t>, </a:t>
            </a:r>
            <a:r>
              <a:rPr lang="en-GB" sz="3200" b="1" dirty="0" err="1">
                <a:solidFill>
                  <a:prstClr val="black"/>
                </a:solidFill>
              </a:rPr>
              <a:t>cytoprotective</a:t>
            </a:r>
            <a:r>
              <a:rPr lang="en-GB" sz="3200" b="1" dirty="0">
                <a:solidFill>
                  <a:prstClr val="black"/>
                </a:solidFill>
              </a:rPr>
              <a:t> drugs, sodium-potassium ATPase inhibitors and misoprostol. </a:t>
            </a:r>
            <a:r>
              <a:rPr lang="en-GB" sz="3200" dirty="0">
                <a:solidFill>
                  <a:prstClr val="black"/>
                </a:solidFill>
              </a:rPr>
              <a:t>Do not worry about the names of the dugs. You may be more familiar with their proprietary names</a:t>
            </a:r>
            <a:r>
              <a:rPr lang="en-GB" dirty="0">
                <a:solidFill>
                  <a:prstClr val="black"/>
                </a:solidFill>
              </a:rPr>
              <a:t>. </a:t>
            </a:r>
            <a:endParaRPr lang="en-US" dirty="0">
              <a:solidFill>
                <a:prstClr val="black"/>
              </a:solidFill>
            </a:endParaRPr>
          </a:p>
        </p:txBody>
      </p:sp>
    </p:spTree>
    <p:extLst>
      <p:ext uri="{BB962C8B-B14F-4D97-AF65-F5344CB8AC3E}">
        <p14:creationId xmlns:p14="http://schemas.microsoft.com/office/powerpoint/2010/main" val="564135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rmAutofit/>
          </a:bodyPr>
          <a:lstStyle/>
          <a:p>
            <a:pPr lvl="0" algn="just"/>
            <a:r>
              <a:rPr lang="en-GB" sz="2400" b="1" dirty="0">
                <a:solidFill>
                  <a:prstClr val="black"/>
                </a:solidFill>
                <a:latin typeface="Times New Roman" panose="02020603050405020304" pitchFamily="18" charset="0"/>
                <a:cs typeface="Times New Roman" panose="02020603050405020304" pitchFamily="18" charset="0"/>
              </a:rPr>
              <a:t>Antacids - </a:t>
            </a:r>
            <a:r>
              <a:rPr lang="en-GB" sz="2400" dirty="0">
                <a:solidFill>
                  <a:prstClr val="black"/>
                </a:solidFill>
                <a:latin typeface="Times New Roman" panose="02020603050405020304" pitchFamily="18" charset="0"/>
                <a:cs typeface="Times New Roman" panose="02020603050405020304" pitchFamily="18" charset="0"/>
              </a:rPr>
              <a:t>they decrease gastric acidity and acid content of </a:t>
            </a:r>
            <a:r>
              <a:rPr lang="en-GB" sz="2400" dirty="0" err="1">
                <a:solidFill>
                  <a:prstClr val="black"/>
                </a:solidFill>
                <a:latin typeface="Times New Roman" panose="02020603050405020304" pitchFamily="18" charset="0"/>
                <a:cs typeface="Times New Roman" panose="02020603050405020304" pitchFamily="18" charset="0"/>
              </a:rPr>
              <a:t>chyme</a:t>
            </a:r>
            <a:r>
              <a:rPr lang="en-GB" sz="2400" dirty="0">
                <a:solidFill>
                  <a:prstClr val="black"/>
                </a:solidFill>
                <a:latin typeface="Times New Roman" panose="02020603050405020304" pitchFamily="18" charset="0"/>
                <a:cs typeface="Times New Roman" panose="02020603050405020304" pitchFamily="18" charset="0"/>
              </a:rPr>
              <a:t> reaching the duodenum. </a:t>
            </a:r>
            <a:endParaRPr lang="en-US" sz="2400" dirty="0">
              <a:solidFill>
                <a:prstClr val="black"/>
              </a:solidFill>
              <a:latin typeface="Times New Roman" panose="02020603050405020304" pitchFamily="18" charset="0"/>
              <a:cs typeface="Times New Roman" panose="02020603050405020304" pitchFamily="18" charset="0"/>
            </a:endParaRPr>
          </a:p>
          <a:p>
            <a:pPr lvl="0" algn="just"/>
            <a:r>
              <a:rPr lang="en-GB" sz="2400" b="1" dirty="0" err="1">
                <a:solidFill>
                  <a:prstClr val="black"/>
                </a:solidFill>
                <a:latin typeface="Times New Roman" panose="02020603050405020304" pitchFamily="18" charset="0"/>
                <a:cs typeface="Times New Roman" panose="02020603050405020304" pitchFamily="18" charset="0"/>
              </a:rPr>
              <a:t>Histamin</a:t>
            </a:r>
            <a:r>
              <a:rPr lang="en-GB" sz="2400" b="1" dirty="0">
                <a:solidFill>
                  <a:prstClr val="black"/>
                </a:solidFill>
                <a:latin typeface="Times New Roman" panose="02020603050405020304" pitchFamily="18" charset="0"/>
                <a:cs typeface="Times New Roman" panose="02020603050405020304" pitchFamily="18" charset="0"/>
              </a:rPr>
              <a:t> H2 </a:t>
            </a:r>
            <a:r>
              <a:rPr lang="en-GB" sz="2400" dirty="0">
                <a:solidFill>
                  <a:prstClr val="black"/>
                </a:solidFill>
                <a:latin typeface="Times New Roman" panose="02020603050405020304" pitchFamily="18" charset="0"/>
                <a:cs typeface="Times New Roman" panose="02020603050405020304" pitchFamily="18" charset="0"/>
              </a:rPr>
              <a:t>- receptor antagonists. These include cimetidine (tagamet), ranitidine (</a:t>
            </a:r>
            <a:r>
              <a:rPr lang="en-GB" sz="2400" dirty="0" err="1">
                <a:solidFill>
                  <a:prstClr val="black"/>
                </a:solidFill>
                <a:latin typeface="Times New Roman" panose="02020603050405020304" pitchFamily="18" charset="0"/>
                <a:cs typeface="Times New Roman" panose="02020603050405020304" pitchFamily="18" charset="0"/>
              </a:rPr>
              <a:t>zantac</a:t>
            </a:r>
            <a:r>
              <a:rPr lang="en-GB" sz="2400" dirty="0">
                <a:solidFill>
                  <a:prstClr val="black"/>
                </a:solidFill>
                <a:latin typeface="Times New Roman" panose="02020603050405020304" pitchFamily="18" charset="0"/>
                <a:cs typeface="Times New Roman" panose="02020603050405020304" pitchFamily="18" charset="0"/>
              </a:rPr>
              <a:t>), famotidine (</a:t>
            </a:r>
            <a:r>
              <a:rPr lang="en-GB" sz="2400" dirty="0" err="1">
                <a:solidFill>
                  <a:prstClr val="black"/>
                </a:solidFill>
                <a:latin typeface="Times New Roman" panose="02020603050405020304" pitchFamily="18" charset="0"/>
                <a:cs typeface="Times New Roman" panose="02020603050405020304" pitchFamily="18" charset="0"/>
              </a:rPr>
              <a:t>pepcid</a:t>
            </a:r>
            <a:r>
              <a:rPr lang="en-GB" sz="2400" dirty="0">
                <a:solidFill>
                  <a:prstClr val="black"/>
                </a:solidFill>
                <a:latin typeface="Times New Roman" panose="02020603050405020304" pitchFamily="18" charset="0"/>
                <a:cs typeface="Times New Roman" panose="02020603050405020304" pitchFamily="18" charset="0"/>
              </a:rPr>
              <a:t>) and </a:t>
            </a:r>
            <a:r>
              <a:rPr lang="en-GB" sz="2400" dirty="0" err="1">
                <a:solidFill>
                  <a:prstClr val="black"/>
                </a:solidFill>
                <a:latin typeface="Times New Roman" panose="02020603050405020304" pitchFamily="18" charset="0"/>
                <a:cs typeface="Times New Roman" panose="02020603050405020304" pitchFamily="18" charset="0"/>
              </a:rPr>
              <a:t>nizatidine</a:t>
            </a:r>
            <a:r>
              <a:rPr lang="en-GB" sz="2400" dirty="0">
                <a:solidFill>
                  <a:prstClr val="black"/>
                </a:solidFill>
                <a:latin typeface="Times New Roman" panose="02020603050405020304" pitchFamily="18" charset="0"/>
                <a:cs typeface="Times New Roman" panose="02020603050405020304" pitchFamily="18" charset="0"/>
              </a:rPr>
              <a:t> (</a:t>
            </a:r>
            <a:r>
              <a:rPr lang="en-GB" sz="2400" dirty="0" err="1">
                <a:solidFill>
                  <a:prstClr val="black"/>
                </a:solidFill>
                <a:latin typeface="Times New Roman" panose="02020603050405020304" pitchFamily="18" charset="0"/>
                <a:cs typeface="Times New Roman" panose="02020603050405020304" pitchFamily="18" charset="0"/>
              </a:rPr>
              <a:t>axid</a:t>
            </a:r>
            <a:r>
              <a:rPr lang="en-GB" sz="2400" dirty="0">
                <a:solidFill>
                  <a:prstClr val="black"/>
                </a:solidFill>
                <a:latin typeface="Times New Roman" panose="02020603050405020304" pitchFamily="18" charset="0"/>
                <a:cs typeface="Times New Roman" panose="02020603050405020304" pitchFamily="18" charset="0"/>
              </a:rPr>
              <a:t>). These drugs block the action of histamine on the H2 receptors and this reduce HCL secretion and accelerates ulcer healing. </a:t>
            </a:r>
            <a:endParaRPr lang="en-US" sz="2400" dirty="0">
              <a:solidFill>
                <a:prstClr val="black"/>
              </a:solidFill>
              <a:latin typeface="Times New Roman" panose="02020603050405020304" pitchFamily="18" charset="0"/>
              <a:cs typeface="Times New Roman" panose="02020603050405020304" pitchFamily="18" charset="0"/>
            </a:endParaRPr>
          </a:p>
          <a:p>
            <a:pPr lvl="0" algn="just"/>
            <a:r>
              <a:rPr lang="en-GB" sz="2400" b="1" dirty="0">
                <a:solidFill>
                  <a:prstClr val="black"/>
                </a:solidFill>
                <a:latin typeface="Times New Roman" panose="02020603050405020304" pitchFamily="18" charset="0"/>
                <a:cs typeface="Times New Roman" panose="02020603050405020304" pitchFamily="18" charset="0"/>
              </a:rPr>
              <a:t>Proton pump inhibitors </a:t>
            </a:r>
            <a:r>
              <a:rPr lang="en-GB" sz="2400" dirty="0">
                <a:solidFill>
                  <a:prstClr val="black"/>
                </a:solidFill>
                <a:latin typeface="Times New Roman" panose="02020603050405020304" pitchFamily="18" charset="0"/>
                <a:cs typeface="Times New Roman" panose="02020603050405020304" pitchFamily="18" charset="0"/>
              </a:rPr>
              <a:t>- These include omeprazole (</a:t>
            </a:r>
            <a:r>
              <a:rPr lang="en-GB" sz="2400" dirty="0" err="1">
                <a:solidFill>
                  <a:prstClr val="black"/>
                </a:solidFill>
                <a:latin typeface="Times New Roman" panose="02020603050405020304" pitchFamily="18" charset="0"/>
                <a:cs typeface="Times New Roman" panose="02020603050405020304" pitchFamily="18" charset="0"/>
              </a:rPr>
              <a:t>prilosec</a:t>
            </a:r>
            <a:r>
              <a:rPr lang="en-GB" sz="2400" dirty="0">
                <a:solidFill>
                  <a:prstClr val="black"/>
                </a:solidFill>
                <a:latin typeface="Times New Roman" panose="02020603050405020304" pitchFamily="18" charset="0"/>
                <a:cs typeface="Times New Roman" panose="02020603050405020304" pitchFamily="18" charset="0"/>
              </a:rPr>
              <a:t>), </a:t>
            </a:r>
            <a:r>
              <a:rPr lang="en-GB" sz="2400" dirty="0" err="1">
                <a:solidFill>
                  <a:prstClr val="black"/>
                </a:solidFill>
                <a:latin typeface="Times New Roman" panose="02020603050405020304" pitchFamily="18" charset="0"/>
                <a:cs typeface="Times New Roman" panose="02020603050405020304" pitchFamily="18" charset="0"/>
              </a:rPr>
              <a:t>lansoprazole</a:t>
            </a:r>
            <a:r>
              <a:rPr lang="en-GB" sz="2400" dirty="0">
                <a:solidFill>
                  <a:prstClr val="black"/>
                </a:solidFill>
                <a:latin typeface="Times New Roman" panose="02020603050405020304" pitchFamily="18" charset="0"/>
                <a:cs typeface="Times New Roman" panose="02020603050405020304" pitchFamily="18" charset="0"/>
              </a:rPr>
              <a:t> (</a:t>
            </a:r>
            <a:r>
              <a:rPr lang="en-GB" sz="2400" dirty="0" err="1">
                <a:solidFill>
                  <a:prstClr val="black"/>
                </a:solidFill>
                <a:latin typeface="Times New Roman" panose="02020603050405020304" pitchFamily="18" charset="0"/>
                <a:cs typeface="Times New Roman" panose="02020603050405020304" pitchFamily="18" charset="0"/>
              </a:rPr>
              <a:t>pruscacid</a:t>
            </a:r>
            <a:r>
              <a:rPr lang="en-GB" sz="2400" dirty="0">
                <a:solidFill>
                  <a:prstClr val="black"/>
                </a:solidFill>
                <a:latin typeface="Times New Roman" panose="02020603050405020304" pitchFamily="18" charset="0"/>
                <a:cs typeface="Times New Roman" panose="02020603050405020304" pitchFamily="18" charset="0"/>
              </a:rPr>
              <a:t>) and pantoprazole (</a:t>
            </a:r>
            <a:r>
              <a:rPr lang="en-GB" sz="2400" dirty="0" err="1">
                <a:solidFill>
                  <a:prstClr val="black"/>
                </a:solidFill>
                <a:latin typeface="Times New Roman" panose="02020603050405020304" pitchFamily="18" charset="0"/>
                <a:cs typeface="Times New Roman" panose="02020603050405020304" pitchFamily="18" charset="0"/>
              </a:rPr>
              <a:t>pantoloc</a:t>
            </a:r>
            <a:r>
              <a:rPr lang="en-GB" sz="2400" dirty="0">
                <a:solidFill>
                  <a:prstClr val="black"/>
                </a:solidFill>
                <a:latin typeface="Times New Roman" panose="02020603050405020304" pitchFamily="18" charset="0"/>
                <a:cs typeface="Times New Roman" panose="02020603050405020304" pitchFamily="18" charset="0"/>
              </a:rPr>
              <a:t>). They block the ATPase enzyme that is important for the secretion of gastric acid. </a:t>
            </a:r>
            <a:endParaRPr lang="en-US" sz="2400" dirty="0">
              <a:solidFill>
                <a:prstClr val="black"/>
              </a:solidFill>
              <a:latin typeface="Times New Roman" panose="02020603050405020304" pitchFamily="18" charset="0"/>
              <a:cs typeface="Times New Roman" panose="02020603050405020304" pitchFamily="18" charset="0"/>
            </a:endParaRPr>
          </a:p>
          <a:p>
            <a:pPr lvl="0" algn="just"/>
            <a:r>
              <a:rPr lang="en-GB" sz="2400" b="1" dirty="0">
                <a:solidFill>
                  <a:prstClr val="black"/>
                </a:solidFill>
                <a:latin typeface="Times New Roman" panose="02020603050405020304" pitchFamily="18" charset="0"/>
                <a:cs typeface="Times New Roman" panose="02020603050405020304" pitchFamily="18" charset="0"/>
              </a:rPr>
              <a:t>Antibiotic therapy </a:t>
            </a:r>
            <a:r>
              <a:rPr lang="en-GB" sz="2400" dirty="0">
                <a:solidFill>
                  <a:prstClr val="black"/>
                </a:solidFill>
                <a:latin typeface="Times New Roman" panose="02020603050405020304" pitchFamily="18" charset="0"/>
                <a:cs typeface="Times New Roman" panose="02020603050405020304" pitchFamily="18" charset="0"/>
              </a:rPr>
              <a:t>- This is given when presence of helicobacter pylori has been confirmed.</a:t>
            </a:r>
          </a:p>
          <a:p>
            <a:pPr lvl="0" algn="just"/>
            <a:r>
              <a:rPr lang="en-US" sz="2400" b="1" dirty="0">
                <a:solidFill>
                  <a:prstClr val="black"/>
                </a:solidFill>
                <a:latin typeface="Times New Roman" panose="02020603050405020304" pitchFamily="18" charset="0"/>
                <a:cs typeface="Times New Roman" panose="02020603050405020304" pitchFamily="18" charset="0"/>
              </a:rPr>
              <a:t>If there is perforation surgical intervention pre and post operative care.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5638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mn-lt"/>
              </a:rPr>
              <a:t>                 DIFFERENCE BETWEEN                                                                  Gastric ulcer                            duodenal ulcer</a:t>
            </a:r>
          </a:p>
        </p:txBody>
      </p:sp>
      <p:sp>
        <p:nvSpPr>
          <p:cNvPr id="3" name="Content Placeholder 2"/>
          <p:cNvSpPr>
            <a:spLocks noGrp="1"/>
          </p:cNvSpPr>
          <p:nvPr>
            <p:ph sz="half" idx="1"/>
          </p:nvPr>
        </p:nvSpPr>
        <p:spPr>
          <a:xfrm>
            <a:off x="265043" y="1825625"/>
            <a:ext cx="5754757" cy="4826966"/>
          </a:xfrm>
        </p:spPr>
        <p:txBody>
          <a:bodyPr>
            <a:normAutofit/>
          </a:bodyPr>
          <a:lstStyle/>
          <a:p>
            <a:pPr marL="514350" indent="-514350">
              <a:buAutoNum type="arabicPeriod"/>
            </a:pPr>
            <a:r>
              <a:rPr lang="en-US" sz="2400" dirty="0">
                <a:latin typeface="Times New Roman" panose="02020603050405020304" pitchFamily="18" charset="0"/>
                <a:cs typeface="Times New Roman" panose="02020603050405020304" pitchFamily="18" charset="0"/>
              </a:rPr>
              <a:t>Occurs in the stomach.</a:t>
            </a:r>
          </a:p>
          <a:p>
            <a:pPr marL="514350" indent="-514350">
              <a:buAutoNum type="arabicPeriod"/>
            </a:pPr>
            <a:r>
              <a:rPr lang="en-US" sz="2400" dirty="0">
                <a:latin typeface="Times New Roman" panose="02020603050405020304" pitchFamily="18" charset="0"/>
                <a:cs typeface="Times New Roman" panose="02020603050405020304" pitchFamily="18" charset="0"/>
              </a:rPr>
              <a:t>Pain occurs 1-2 hours after eating.</a:t>
            </a:r>
          </a:p>
          <a:p>
            <a:pPr marL="514350" indent="-514350">
              <a:buAutoNum type="arabicPeriod"/>
            </a:pPr>
            <a:r>
              <a:rPr lang="en-US" sz="2400" dirty="0">
                <a:latin typeface="Times New Roman" panose="02020603050405020304" pitchFamily="18" charset="0"/>
                <a:cs typeface="Times New Roman" panose="02020603050405020304" pitchFamily="18" charset="0"/>
              </a:rPr>
              <a:t>Pain is not related to eating.</a:t>
            </a:r>
          </a:p>
          <a:p>
            <a:pPr marL="514350" indent="-514350">
              <a:buAutoNum type="arabicPeriod"/>
            </a:pPr>
            <a:r>
              <a:rPr lang="en-US" sz="2400" dirty="0">
                <a:latin typeface="Times New Roman" panose="02020603050405020304" pitchFamily="18" charset="0"/>
                <a:cs typeface="Times New Roman" panose="02020603050405020304" pitchFamily="18" charset="0"/>
              </a:rPr>
              <a:t>Causes </a:t>
            </a:r>
            <a:r>
              <a:rPr lang="en-US" sz="2400" dirty="0" err="1">
                <a:latin typeface="Times New Roman" panose="02020603050405020304" pitchFamily="18" charset="0"/>
                <a:cs typeface="Times New Roman" panose="02020603050405020304" pitchFamily="18" charset="0"/>
              </a:rPr>
              <a:t>haematemesis</a:t>
            </a:r>
            <a:r>
              <a:rPr lang="en-US" sz="2400" dirty="0">
                <a:latin typeface="Times New Roman" panose="02020603050405020304" pitchFamily="18" charset="0"/>
                <a:cs typeface="Times New Roman" panose="02020603050405020304" pitchFamily="18" charset="0"/>
              </a:rPr>
              <a:t>.</a:t>
            </a:r>
          </a:p>
          <a:p>
            <a:pPr marL="514350" indent="-514350">
              <a:buAutoNum type="arabicPeriod"/>
            </a:pPr>
            <a:r>
              <a:rPr lang="en-US" sz="2400" dirty="0">
                <a:latin typeface="Times New Roman" panose="02020603050405020304" pitchFamily="18" charset="0"/>
                <a:cs typeface="Times New Roman" panose="02020603050405020304" pitchFamily="18" charset="0"/>
              </a:rPr>
              <a:t>Has a special diet.</a:t>
            </a:r>
          </a:p>
          <a:p>
            <a:pPr marL="514350" indent="-514350">
              <a:buAutoNum type="arabicPeriod"/>
            </a:pPr>
            <a:r>
              <a:rPr lang="en-US" sz="2400" dirty="0">
                <a:latin typeface="Times New Roman" panose="02020603050405020304" pitchFamily="18" charset="0"/>
                <a:cs typeface="Times New Roman" panose="02020603050405020304" pitchFamily="18" charset="0"/>
              </a:rPr>
              <a:t>Peak 50-60 year.</a:t>
            </a:r>
          </a:p>
          <a:p>
            <a:pPr marL="514350" indent="-514350">
              <a:buAutoNum type="arabicPeriod"/>
            </a:pPr>
            <a:r>
              <a:rPr lang="en-US" sz="2400" dirty="0">
                <a:latin typeface="Times New Roman" panose="02020603050405020304" pitchFamily="18" charset="0"/>
                <a:cs typeface="Times New Roman" panose="02020603050405020304" pitchFamily="18" charset="0"/>
              </a:rPr>
              <a:t>Normal or decrease gastric secretion.</a:t>
            </a:r>
          </a:p>
          <a:p>
            <a:pPr marL="514350" indent="-514350">
              <a:buAutoNum type="arabicPeriod"/>
            </a:pPr>
            <a:r>
              <a:rPr lang="en-US" sz="2400" dirty="0" err="1">
                <a:latin typeface="Times New Roman" panose="02020603050405020304" pitchFamily="18" charset="0"/>
                <a:cs typeface="Times New Roman" panose="02020603050405020304" pitchFamily="18" charset="0"/>
              </a:rPr>
              <a:t>Heamorrhage</a:t>
            </a:r>
            <a:r>
              <a:rPr lang="en-US" sz="2400" dirty="0">
                <a:latin typeface="Times New Roman" panose="02020603050405020304" pitchFamily="18" charset="0"/>
                <a:cs typeface="Times New Roman" panose="02020603050405020304" pitchFamily="18" charset="0"/>
              </a:rPr>
              <a:t>, perforation.</a:t>
            </a:r>
          </a:p>
          <a:p>
            <a:pPr marL="514350" indent="-514350">
              <a:buAutoNum type="arabicPeriod"/>
            </a:pPr>
            <a:r>
              <a:rPr lang="en-US" sz="2400" dirty="0">
                <a:latin typeface="Times New Roman" panose="02020603050405020304" pitchFamily="18" charset="0"/>
                <a:cs typeface="Times New Roman" panose="02020603050405020304" pitchFamily="18" charset="0"/>
              </a:rPr>
              <a:t>15% of PUD are gastric.</a:t>
            </a:r>
          </a:p>
        </p:txBody>
      </p:sp>
      <p:sp>
        <p:nvSpPr>
          <p:cNvPr id="4" name="Content Placeholder 3"/>
          <p:cNvSpPr>
            <a:spLocks noGrp="1"/>
          </p:cNvSpPr>
          <p:nvPr>
            <p:ph sz="half" idx="2"/>
          </p:nvPr>
        </p:nvSpPr>
        <p:spPr>
          <a:xfrm>
            <a:off x="6649277" y="1690688"/>
            <a:ext cx="5330687" cy="4826966"/>
          </a:xfrm>
        </p:spPr>
        <p:txBody>
          <a:bodyPr>
            <a:normAutofit/>
          </a:bodyPr>
          <a:lstStyle/>
          <a:p>
            <a:pPr marL="514350" indent="-514350">
              <a:buAutoNum type="arabicPeriod"/>
            </a:pPr>
            <a:r>
              <a:rPr lang="en-US" sz="2000" dirty="0">
                <a:latin typeface="Times New Roman" panose="02020603050405020304" pitchFamily="18" charset="0"/>
                <a:cs typeface="Times New Roman" panose="02020603050405020304" pitchFamily="18" charset="0"/>
              </a:rPr>
              <a:t>Occurs in the duodenum.</a:t>
            </a:r>
          </a:p>
          <a:p>
            <a:pPr marL="514350" indent="-514350">
              <a:buAutoNum type="arabicPeriod"/>
            </a:pPr>
            <a:r>
              <a:rPr lang="en-US" sz="2000" dirty="0">
                <a:latin typeface="Times New Roman" panose="02020603050405020304" pitchFamily="18" charset="0"/>
                <a:cs typeface="Times New Roman" panose="02020603050405020304" pitchFamily="18" charset="0"/>
              </a:rPr>
              <a:t>Occurs 3-4 hours later.</a:t>
            </a:r>
          </a:p>
          <a:p>
            <a:pPr marL="514350" indent="-514350">
              <a:buAutoNum type="arabicPeriod"/>
            </a:pPr>
            <a:r>
              <a:rPr lang="en-US" sz="2000" dirty="0">
                <a:latin typeface="Times New Roman" panose="02020603050405020304" pitchFamily="18" charset="0"/>
                <a:cs typeface="Times New Roman" panose="02020603050405020304" pitchFamily="18" charset="0"/>
              </a:rPr>
              <a:t>Pain is relieved by eating.</a:t>
            </a:r>
          </a:p>
          <a:p>
            <a:pPr marL="514350" indent="-514350">
              <a:buAutoNum type="arabicPeriod"/>
            </a:pPr>
            <a:r>
              <a:rPr lang="en-US" sz="2000" dirty="0">
                <a:latin typeface="Times New Roman" panose="02020603050405020304" pitchFamily="18" charset="0"/>
                <a:cs typeface="Times New Roman" panose="02020603050405020304" pitchFamily="18" charset="0"/>
              </a:rPr>
              <a:t>Causes melena or bloody stool.</a:t>
            </a:r>
          </a:p>
          <a:p>
            <a:pPr marL="514350" indent="-514350">
              <a:buAutoNum type="arabicPeriod"/>
            </a:pPr>
            <a:r>
              <a:rPr lang="en-US" sz="2000" dirty="0">
                <a:latin typeface="Times New Roman" panose="02020603050405020304" pitchFamily="18" charset="0"/>
                <a:cs typeface="Times New Roman" panose="02020603050405020304" pitchFamily="18" charset="0"/>
              </a:rPr>
              <a:t>No special diet.</a:t>
            </a:r>
          </a:p>
          <a:p>
            <a:pPr marL="514350" indent="-514350">
              <a:buAutoNum type="arabicPeriod"/>
            </a:pPr>
            <a:r>
              <a:rPr lang="en-US" sz="2000" dirty="0">
                <a:latin typeface="Times New Roman" panose="02020603050405020304" pitchFamily="18" charset="0"/>
                <a:cs typeface="Times New Roman" panose="02020603050405020304" pitchFamily="18" charset="0"/>
              </a:rPr>
              <a:t>Peak 35-45 years.</a:t>
            </a:r>
          </a:p>
          <a:p>
            <a:pPr marL="514350" indent="-514350">
              <a:buAutoNum type="arabicPeriod"/>
            </a:pPr>
            <a:r>
              <a:rPr lang="en-US" sz="2000" dirty="0">
                <a:latin typeface="Times New Roman" panose="02020603050405020304" pitchFamily="18" charset="0"/>
                <a:cs typeface="Times New Roman" panose="02020603050405020304" pitchFamily="18" charset="0"/>
              </a:rPr>
              <a:t>Increased gastric secretion between meals, after meals and during the night.</a:t>
            </a:r>
          </a:p>
          <a:p>
            <a:pPr marL="514350" indent="-514350">
              <a:buAutoNum type="arabicPeriod"/>
            </a:pPr>
            <a:r>
              <a:rPr lang="en-US" sz="2000" dirty="0" err="1">
                <a:latin typeface="Times New Roman" panose="02020603050405020304" pitchFamily="18" charset="0"/>
                <a:cs typeface="Times New Roman" panose="02020603050405020304" pitchFamily="18" charset="0"/>
              </a:rPr>
              <a:t>Haemorrhage</a:t>
            </a:r>
            <a:r>
              <a:rPr lang="en-US" sz="2000" dirty="0">
                <a:latin typeface="Times New Roman" panose="02020603050405020304" pitchFamily="18" charset="0"/>
                <a:cs typeface="Times New Roman" panose="02020603050405020304" pitchFamily="18" charset="0"/>
              </a:rPr>
              <a:t> perforation and outlet and outlet obstruction.</a:t>
            </a:r>
          </a:p>
          <a:p>
            <a:pPr marL="514350" indent="-514350">
              <a:buAutoNum type="arabicPeriod"/>
            </a:pPr>
            <a:r>
              <a:rPr lang="en-US" sz="2000" dirty="0">
                <a:latin typeface="Times New Roman" panose="02020603050405020304" pitchFamily="18" charset="0"/>
                <a:cs typeface="Times New Roman" panose="02020603050405020304" pitchFamily="18" charset="0"/>
              </a:rPr>
              <a:t>80% of PUD are duodenum.</a:t>
            </a:r>
          </a:p>
          <a:p>
            <a:pPr marL="514350" indent="-514350">
              <a:buAutoNum type="arabicPeriod"/>
            </a:pPr>
            <a:endParaRPr lang="en-US" dirty="0"/>
          </a:p>
        </p:txBody>
      </p:sp>
    </p:spTree>
    <p:extLst>
      <p:ext uri="{BB962C8B-B14F-4D97-AF65-F5344CB8AC3E}">
        <p14:creationId xmlns:p14="http://schemas.microsoft.com/office/powerpoint/2010/main" val="18554950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89397" y="1690688"/>
            <a:ext cx="11024316" cy="5167312"/>
          </a:xfrm>
          <a:prstGeom prst="rect">
            <a:avLst/>
          </a:prstGeom>
        </p:spPr>
      </p:pic>
    </p:spTree>
    <p:extLst>
      <p:ext uri="{BB962C8B-B14F-4D97-AF65-F5344CB8AC3E}">
        <p14:creationId xmlns:p14="http://schemas.microsoft.com/office/powerpoint/2010/main" val="42638606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solidFill>
                  <a:prstClr val="black"/>
                </a:solidFill>
                <a:latin typeface="Calibri Light" panose="020F0302020204030204"/>
              </a:rPr>
              <a:t>Cancer of the stomach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569707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  Pathophysiology</a:t>
            </a:r>
          </a:p>
        </p:txBody>
      </p:sp>
      <p:sp>
        <p:nvSpPr>
          <p:cNvPr id="3" name="Content Placeholder 2"/>
          <p:cNvSpPr>
            <a:spLocks noGrp="1"/>
          </p:cNvSpPr>
          <p:nvPr>
            <p:ph idx="1"/>
          </p:nvPr>
        </p:nvSpPr>
        <p:spPr/>
        <p:txBody>
          <a:bodyPr>
            <a:noAutofit/>
          </a:bodyPr>
          <a:lstStyle/>
          <a:p>
            <a:pPr marL="0" indent="0">
              <a:buNone/>
            </a:pPr>
            <a:endParaRPr lang="en-US" b="1" i="0" u="none" strike="noStrike" baseline="0" dirty="0">
              <a:solidFill>
                <a:srgbClr val="00CDFF"/>
              </a:solidFill>
            </a:endParaRPr>
          </a:p>
          <a:p>
            <a:pPr algn="just">
              <a:lnSpc>
                <a:spcPct val="100000"/>
              </a:lnSpc>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Most gastric cancers are adenocarcinomas; they can occur anywhere in the stomach. The tumor infiltrates the surrounding mucosa, penetrating the wall of the stomach and adjacent organs and structures. The liver, pancreas, esophagus,</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and duodenum are often already affected at the time of</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diagnosis. Metastasis through lymph to the peritoneal cavity</a:t>
            </a:r>
            <a:r>
              <a:rPr lang="en-US" sz="2800" b="0" i="0" u="none" strike="noStrike" dirty="0">
                <a:solidFill>
                  <a:srgbClr val="000000"/>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occurs later in the disease.</a:t>
            </a:r>
            <a:r>
              <a:rPr lang="en-US" sz="2800" b="0" i="0" u="none" strike="noStrike" dirty="0">
                <a:solidFill>
                  <a:srgbClr val="000000"/>
                </a:solidFill>
                <a:latin typeface="Times New Roman" panose="02020603050405020304" pitchFamily="18" charset="0"/>
                <a:cs typeface="Times New Roman" panose="02020603050405020304" pitchFamily="18" charset="0"/>
              </a:rPr>
              <a:t> </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793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mn-lt"/>
              </a:rPr>
              <a:t>  Risk factors</a:t>
            </a:r>
            <a:br>
              <a:rPr lang="en-US" b="1" dirty="0">
                <a:latin typeface="+mn-lt"/>
              </a:rPr>
            </a:br>
            <a:br>
              <a:rPr lang="en-US" b="1" dirty="0">
                <a:latin typeface="+mn-lt"/>
              </a:rPr>
            </a:br>
            <a:br>
              <a:rPr lang="en-US" b="1" dirty="0">
                <a:latin typeface="+mn-lt"/>
              </a:rPr>
            </a:br>
            <a:endParaRPr lang="en-US" b="1" dirty="0">
              <a:latin typeface="+mn-lt"/>
            </a:endParaRPr>
          </a:p>
        </p:txBody>
      </p:sp>
      <p:sp>
        <p:nvSpPr>
          <p:cNvPr id="3" name="Content Placeholder 2"/>
          <p:cNvSpPr>
            <a:spLocks noGrp="1"/>
          </p:cNvSpPr>
          <p:nvPr>
            <p:ph idx="1"/>
          </p:nvPr>
        </p:nvSpPr>
        <p:spPr>
          <a:xfrm>
            <a:off x="838200" y="1442434"/>
            <a:ext cx="10515600" cy="5009881"/>
          </a:xfrm>
        </p:spPr>
        <p:txBody>
          <a:bodyPr>
            <a:normAutofit/>
          </a:bodyPr>
          <a:lstStyle/>
          <a:p>
            <a:pPr lvl="1">
              <a:buFont typeface="Wingdings" panose="05000000000000000000" pitchFamily="2" charset="2"/>
              <a:buChar char="Ø"/>
            </a:pPr>
            <a:r>
              <a:rPr lang="en-US" sz="2800" dirty="0">
                <a:solidFill>
                  <a:prstClr val="black"/>
                </a:solidFill>
              </a:rPr>
              <a:t>A diet high in smoked ,salted or pickled (preserved in vinegar)foods  and low in fruit and vegetables </a:t>
            </a:r>
          </a:p>
          <a:p>
            <a:pPr lvl="1">
              <a:buFont typeface="Wingdings" panose="05000000000000000000" pitchFamily="2" charset="2"/>
              <a:buChar char="Ø"/>
            </a:pPr>
            <a:r>
              <a:rPr lang="en-US" sz="2800" dirty="0">
                <a:solidFill>
                  <a:prstClr val="black"/>
                </a:solidFill>
              </a:rPr>
              <a:t>Chronic inflammation of stomach</a:t>
            </a:r>
          </a:p>
          <a:p>
            <a:pPr lvl="1">
              <a:buFont typeface="Wingdings" panose="05000000000000000000" pitchFamily="2" charset="2"/>
              <a:buChar char="Ø"/>
            </a:pPr>
            <a:r>
              <a:rPr lang="en-US" sz="2800" dirty="0">
                <a:solidFill>
                  <a:prstClr val="black"/>
                </a:solidFill>
              </a:rPr>
              <a:t>H pylori infection</a:t>
            </a:r>
          </a:p>
          <a:p>
            <a:pPr lvl="1">
              <a:buFont typeface="Wingdings" panose="05000000000000000000" pitchFamily="2" charset="2"/>
              <a:buChar char="Ø"/>
            </a:pPr>
            <a:r>
              <a:rPr lang="en-US" sz="2800" dirty="0">
                <a:solidFill>
                  <a:prstClr val="black"/>
                </a:solidFill>
              </a:rPr>
              <a:t>Pernicious anemia</a:t>
            </a:r>
          </a:p>
          <a:p>
            <a:pPr lvl="1">
              <a:buFont typeface="Wingdings" panose="05000000000000000000" pitchFamily="2" charset="2"/>
              <a:buChar char="Ø"/>
            </a:pPr>
            <a:r>
              <a:rPr lang="en-US" sz="2800" dirty="0">
                <a:solidFill>
                  <a:prstClr val="black"/>
                </a:solidFill>
              </a:rPr>
              <a:t>Smoking </a:t>
            </a:r>
          </a:p>
          <a:p>
            <a:pPr lvl="1">
              <a:buFont typeface="Wingdings" panose="05000000000000000000" pitchFamily="2" charset="2"/>
              <a:buChar char="Ø"/>
            </a:pPr>
            <a:r>
              <a:rPr lang="en-US" sz="2800" dirty="0">
                <a:solidFill>
                  <a:prstClr val="black"/>
                </a:solidFill>
              </a:rPr>
              <a:t>Genetics</a:t>
            </a:r>
          </a:p>
          <a:p>
            <a:pPr lvl="1">
              <a:buFont typeface="Wingdings" panose="05000000000000000000" pitchFamily="2" charset="2"/>
              <a:buChar char="Ø"/>
            </a:pPr>
            <a:r>
              <a:rPr lang="en-US" sz="2800" dirty="0">
                <a:solidFill>
                  <a:prstClr val="black"/>
                </a:solidFill>
              </a:rPr>
              <a:t>Gastric ulcers </a:t>
            </a:r>
          </a:p>
          <a:p>
            <a:pPr lvl="1">
              <a:buFont typeface="Wingdings" panose="05000000000000000000" pitchFamily="2" charset="2"/>
              <a:buChar char="Ø"/>
            </a:pPr>
            <a:r>
              <a:rPr lang="en-US" sz="2800" dirty="0">
                <a:solidFill>
                  <a:prstClr val="black"/>
                </a:solidFill>
              </a:rPr>
              <a:t>Previous </a:t>
            </a:r>
            <a:r>
              <a:rPr lang="en-US" sz="2800" dirty="0" err="1">
                <a:solidFill>
                  <a:prstClr val="black"/>
                </a:solidFill>
              </a:rPr>
              <a:t>gastrectomy</a:t>
            </a:r>
            <a:r>
              <a:rPr lang="en-US" sz="2800" dirty="0">
                <a:solidFill>
                  <a:prstClr val="black"/>
                </a:solidFill>
              </a:rPr>
              <a:t> </a:t>
            </a:r>
          </a:p>
          <a:p>
            <a:endParaRPr lang="en-US" dirty="0"/>
          </a:p>
        </p:txBody>
      </p:sp>
    </p:spTree>
    <p:extLst>
      <p:ext uri="{BB962C8B-B14F-4D97-AF65-F5344CB8AC3E}">
        <p14:creationId xmlns:p14="http://schemas.microsoft.com/office/powerpoint/2010/main" val="25956019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44" y="128789"/>
            <a:ext cx="10515600" cy="759853"/>
          </a:xfrm>
        </p:spPr>
        <p:txBody>
          <a:bodyPr/>
          <a:lstStyle/>
          <a:p>
            <a:r>
              <a:rPr lang="en-US" dirty="0">
                <a:latin typeface="+mn-lt"/>
              </a:rPr>
              <a:t>Clinical manifestation</a:t>
            </a:r>
          </a:p>
        </p:txBody>
      </p:sp>
      <p:sp>
        <p:nvSpPr>
          <p:cNvPr id="3" name="Content Placeholder 2"/>
          <p:cNvSpPr>
            <a:spLocks noGrp="1"/>
          </p:cNvSpPr>
          <p:nvPr>
            <p:ph idx="1"/>
          </p:nvPr>
        </p:nvSpPr>
        <p:spPr>
          <a:xfrm>
            <a:off x="838200" y="888642"/>
            <a:ext cx="10515600" cy="5756857"/>
          </a:xfrm>
        </p:spPr>
        <p:txBody>
          <a:bodyPr>
            <a:normAutofit/>
          </a:bodyPr>
          <a:lstStyle/>
          <a:p>
            <a:pPr marL="0" lvl="0" indent="0">
              <a:buNone/>
            </a:pPr>
            <a:r>
              <a:rPr lang="en-US" sz="2000" b="1" dirty="0">
                <a:solidFill>
                  <a:srgbClr val="000000"/>
                </a:solidFill>
                <a:latin typeface="Times New Roman" panose="02020603050405020304" pitchFamily="18" charset="0"/>
                <a:cs typeface="Times New Roman" panose="02020603050405020304" pitchFamily="18" charset="0"/>
              </a:rPr>
              <a:t>Symptoms of early disease, such as: </a:t>
            </a:r>
          </a:p>
          <a:p>
            <a:pPr lvl="0"/>
            <a:r>
              <a:rPr lang="en-US" sz="2000" dirty="0">
                <a:solidFill>
                  <a:srgbClr val="000000"/>
                </a:solidFill>
                <a:latin typeface="Times New Roman" panose="02020603050405020304" pitchFamily="18" charset="0"/>
                <a:cs typeface="Times New Roman" panose="02020603050405020304" pitchFamily="18" charset="0"/>
              </a:rPr>
              <a:t>Pain relieved by antacids, resemble those of benign ulcers </a:t>
            </a:r>
          </a:p>
          <a:p>
            <a:pPr marL="0" lvl="0" indent="0">
              <a:buNone/>
            </a:pPr>
            <a:r>
              <a:rPr lang="en-US" sz="2000" b="1" dirty="0">
                <a:solidFill>
                  <a:srgbClr val="0000FF"/>
                </a:solidFill>
                <a:latin typeface="Times New Roman" panose="02020603050405020304" pitchFamily="18" charset="0"/>
                <a:cs typeface="Times New Roman" panose="02020603050405020304" pitchFamily="18" charset="0"/>
              </a:rPr>
              <a:t>Symptoms of progressive disease: </a:t>
            </a:r>
          </a:p>
          <a:p>
            <a:pPr lvl="3">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Include dyspepsia (indigestion),</a:t>
            </a:r>
          </a:p>
          <a:p>
            <a:pPr lvl="3">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 Early satiety,</a:t>
            </a:r>
          </a:p>
          <a:p>
            <a:pPr lvl="3">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 Weight loss, </a:t>
            </a:r>
          </a:p>
          <a:p>
            <a:pPr lvl="3">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Abdominal pain just above the umbilicus, </a:t>
            </a:r>
          </a:p>
          <a:p>
            <a:pPr lvl="3">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Loss or decrease in appetite,</a:t>
            </a:r>
          </a:p>
          <a:p>
            <a:pPr lvl="3">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 Bloating after meals,</a:t>
            </a:r>
          </a:p>
          <a:p>
            <a:pPr lvl="3">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 Nausea and vomiting,</a:t>
            </a:r>
          </a:p>
          <a:p>
            <a:pPr lvl="3">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 Symptoms similar to those of peptic ulcer disease.</a:t>
            </a:r>
            <a:endParaRPr lang="en-US"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97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8"/>
            <a:ext cx="10515600" cy="978794"/>
          </a:xfrm>
        </p:spPr>
        <p:txBody>
          <a:bodyPr/>
          <a:lstStyle/>
          <a:p>
            <a:r>
              <a:rPr lang="en-US" b="1" dirty="0">
                <a:latin typeface="+mn-lt"/>
              </a:rPr>
              <a:t> THE MOUTH</a:t>
            </a:r>
          </a:p>
        </p:txBody>
      </p:sp>
      <p:sp>
        <p:nvSpPr>
          <p:cNvPr id="3" name="Content Placeholder 2"/>
          <p:cNvSpPr>
            <a:spLocks noGrp="1"/>
          </p:cNvSpPr>
          <p:nvPr>
            <p:ph idx="1"/>
          </p:nvPr>
        </p:nvSpPr>
        <p:spPr>
          <a:xfrm>
            <a:off x="838200" y="1326524"/>
            <a:ext cx="10515600" cy="5146653"/>
          </a:xfrm>
        </p:spPr>
        <p:txBody>
          <a:bodyPr>
            <a:normAutofit/>
          </a:bodyPr>
          <a:lstStyle/>
          <a:p>
            <a:pPr marL="0" lvl="0" indent="0" algn="just">
              <a:lnSpc>
                <a:spcPct val="115000"/>
              </a:lnSpc>
              <a:spcBef>
                <a:spcPts val="0"/>
              </a:spcBef>
              <a:buNone/>
            </a:pPr>
            <a:r>
              <a:rPr lang="en-GB" sz="3200" dirty="0">
                <a:solidFill>
                  <a:srgbClr val="000000"/>
                </a:solidFill>
                <a:ea typeface="Times New Roman" panose="02020603050405020304" pitchFamily="18" charset="0"/>
                <a:cs typeface="Times New Roman" panose="02020603050405020304" pitchFamily="18" charset="0"/>
              </a:rPr>
              <a:t>This is also called the oral cavity.</a:t>
            </a:r>
          </a:p>
          <a:p>
            <a:pPr lvl="0" algn="just">
              <a:lnSpc>
                <a:spcPct val="115000"/>
              </a:lnSpc>
              <a:spcBef>
                <a:spcPts val="0"/>
              </a:spcBef>
            </a:pPr>
            <a:r>
              <a:rPr lang="en-GB" sz="3200" dirty="0">
                <a:solidFill>
                  <a:srgbClr val="000000"/>
                </a:solidFill>
                <a:ea typeface="Times New Roman" panose="02020603050405020304" pitchFamily="18" charset="0"/>
                <a:cs typeface="Times New Roman" panose="02020603050405020304" pitchFamily="18" charset="0"/>
              </a:rPr>
              <a:t>Food taken in is </a:t>
            </a:r>
            <a:r>
              <a:rPr lang="en-GB" sz="3200" b="1" dirty="0">
                <a:solidFill>
                  <a:srgbClr val="000000"/>
                </a:solidFill>
                <a:ea typeface="Times New Roman" panose="02020603050405020304" pitchFamily="18" charset="0"/>
                <a:cs typeface="Times New Roman" panose="02020603050405020304" pitchFamily="18" charset="0"/>
              </a:rPr>
              <a:t>chewed </a:t>
            </a:r>
            <a:r>
              <a:rPr lang="en-GB" sz="3200" dirty="0">
                <a:solidFill>
                  <a:srgbClr val="000000"/>
                </a:solidFill>
                <a:ea typeface="Times New Roman" panose="02020603050405020304" pitchFamily="18" charset="0"/>
                <a:cs typeface="Times New Roman" panose="02020603050405020304" pitchFamily="18" charset="0"/>
              </a:rPr>
              <a:t>and </a:t>
            </a:r>
            <a:r>
              <a:rPr lang="en-GB" sz="3200" b="1" dirty="0">
                <a:solidFill>
                  <a:srgbClr val="000000"/>
                </a:solidFill>
                <a:ea typeface="Times New Roman" panose="02020603050405020304" pitchFamily="18" charset="0"/>
                <a:cs typeface="Times New Roman" panose="02020603050405020304" pitchFamily="18" charset="0"/>
              </a:rPr>
              <a:t>mixed</a:t>
            </a:r>
            <a:r>
              <a:rPr lang="en-GB" sz="3200" dirty="0">
                <a:solidFill>
                  <a:srgbClr val="000000"/>
                </a:solidFill>
                <a:ea typeface="Times New Roman" panose="02020603050405020304" pitchFamily="18" charset="0"/>
                <a:cs typeface="Times New Roman" panose="02020603050405020304" pitchFamily="18" charset="0"/>
              </a:rPr>
              <a:t> with saliva that contains the </a:t>
            </a:r>
            <a:r>
              <a:rPr lang="en-GB" sz="3200" b="1" dirty="0">
                <a:solidFill>
                  <a:srgbClr val="000000"/>
                </a:solidFill>
                <a:ea typeface="Times New Roman" panose="02020603050405020304" pitchFamily="18" charset="0"/>
                <a:cs typeface="Times New Roman" panose="02020603050405020304" pitchFamily="18" charset="0"/>
              </a:rPr>
              <a:t>enzyme amylase (ptyalin). </a:t>
            </a:r>
          </a:p>
          <a:p>
            <a:pPr marL="0" lvl="0" algn="just">
              <a:lnSpc>
                <a:spcPct val="115000"/>
              </a:lnSpc>
              <a:spcBef>
                <a:spcPts val="0"/>
              </a:spcBef>
            </a:pPr>
            <a:r>
              <a:rPr lang="en-GB" sz="3200" dirty="0">
                <a:solidFill>
                  <a:srgbClr val="000000"/>
                </a:solidFill>
                <a:ea typeface="Times New Roman" panose="02020603050405020304" pitchFamily="18" charset="0"/>
                <a:cs typeface="Times New Roman" panose="02020603050405020304" pitchFamily="18" charset="0"/>
              </a:rPr>
              <a:t>The tongue, which performs taste functions, turns the food in the mouth that is called </a:t>
            </a:r>
            <a:r>
              <a:rPr lang="en-GB" sz="3200" b="1" dirty="0">
                <a:solidFill>
                  <a:srgbClr val="000000"/>
                </a:solidFill>
                <a:ea typeface="Times New Roman" panose="02020603050405020304" pitchFamily="18" charset="0"/>
                <a:cs typeface="Times New Roman" panose="02020603050405020304" pitchFamily="18" charset="0"/>
              </a:rPr>
              <a:t>mastication</a:t>
            </a:r>
            <a:r>
              <a:rPr lang="en-GB" sz="3200" dirty="0">
                <a:solidFill>
                  <a:srgbClr val="000000"/>
                </a:solidFill>
                <a:ea typeface="Times New Roman" panose="02020603050405020304" pitchFamily="18" charset="0"/>
                <a:cs typeface="Times New Roman" panose="02020603050405020304" pitchFamily="18" charset="0"/>
              </a:rPr>
              <a:t> and also assists in </a:t>
            </a:r>
            <a:r>
              <a:rPr lang="en-GB" sz="3200" b="1" dirty="0">
                <a:solidFill>
                  <a:srgbClr val="000000"/>
                </a:solidFill>
                <a:ea typeface="Times New Roman" panose="02020603050405020304" pitchFamily="18" charset="0"/>
                <a:cs typeface="Times New Roman" panose="02020603050405020304" pitchFamily="18" charset="0"/>
              </a:rPr>
              <a:t>swallowing</a:t>
            </a:r>
            <a:r>
              <a:rPr lang="en-GB" sz="3200" dirty="0">
                <a:solidFill>
                  <a:srgbClr val="000000"/>
                </a:solidFill>
                <a:ea typeface="Times New Roman" panose="02020603050405020304" pitchFamily="18" charset="0"/>
                <a:cs typeface="Times New Roman" panose="02020603050405020304" pitchFamily="18" charset="0"/>
              </a:rPr>
              <a:t>. </a:t>
            </a:r>
          </a:p>
          <a:p>
            <a:pPr marL="0" lvl="0" algn="just">
              <a:lnSpc>
                <a:spcPct val="115000"/>
              </a:lnSpc>
              <a:spcBef>
                <a:spcPts val="0"/>
              </a:spcBef>
            </a:pPr>
            <a:r>
              <a:rPr lang="en-GB" sz="3200" dirty="0">
                <a:solidFill>
                  <a:srgbClr val="000000"/>
                </a:solidFill>
                <a:ea typeface="Times New Roman" panose="02020603050405020304" pitchFamily="18" charset="0"/>
                <a:cs typeface="Times New Roman" panose="02020603050405020304" pitchFamily="18" charset="0"/>
              </a:rPr>
              <a:t>The </a:t>
            </a:r>
            <a:r>
              <a:rPr lang="en-GB" sz="3200" b="1" dirty="0">
                <a:solidFill>
                  <a:srgbClr val="000000"/>
                </a:solidFill>
                <a:ea typeface="Times New Roman" panose="02020603050405020304" pitchFamily="18" charset="0"/>
                <a:cs typeface="Times New Roman" panose="02020603050405020304" pitchFamily="18" charset="0"/>
              </a:rPr>
              <a:t>pharynx </a:t>
            </a:r>
            <a:r>
              <a:rPr lang="en-GB" sz="3200" dirty="0">
                <a:solidFill>
                  <a:srgbClr val="000000"/>
                </a:solidFill>
                <a:ea typeface="Times New Roman" panose="02020603050405020304" pitchFamily="18" charset="0"/>
                <a:cs typeface="Times New Roman" panose="02020603050405020304" pitchFamily="18" charset="0"/>
              </a:rPr>
              <a:t>is also involved in food swallowing before the food moves into the oesophagus.</a:t>
            </a:r>
          </a:p>
          <a:p>
            <a:endParaRPr lang="en-US" dirty="0"/>
          </a:p>
        </p:txBody>
      </p:sp>
    </p:spTree>
    <p:extLst>
      <p:ext uri="{BB962C8B-B14F-4D97-AF65-F5344CB8AC3E}">
        <p14:creationId xmlns:p14="http://schemas.microsoft.com/office/powerpoint/2010/main" val="13308722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normAutofit/>
          </a:bodyPr>
          <a:lstStyle/>
          <a:p>
            <a:pPr marL="0" lvl="0" indent="0">
              <a:buNone/>
            </a:pPr>
            <a:r>
              <a:rPr lang="en-US" sz="2800" b="1" dirty="0">
                <a:solidFill>
                  <a:srgbClr val="0000FF"/>
                </a:solidFill>
              </a:rPr>
              <a:t>Diagnosis:</a:t>
            </a:r>
          </a:p>
          <a:p>
            <a:pPr lvl="2">
              <a:buFont typeface="Wingdings" panose="05000000000000000000" pitchFamily="2" charset="2"/>
              <a:buChar char="Ø"/>
            </a:pPr>
            <a:r>
              <a:rPr lang="en-US" sz="2800" dirty="0">
                <a:solidFill>
                  <a:prstClr val="black"/>
                </a:solidFill>
              </a:rPr>
              <a:t> Advanced  cancer</a:t>
            </a:r>
          </a:p>
          <a:p>
            <a:pPr lvl="2">
              <a:buFont typeface="Wingdings" panose="05000000000000000000" pitchFamily="2" charset="2"/>
              <a:buChar char="Ø"/>
            </a:pPr>
            <a:r>
              <a:rPr lang="en-US" sz="2800" dirty="0">
                <a:solidFill>
                  <a:prstClr val="black"/>
                </a:solidFill>
              </a:rPr>
              <a:t>Palpable mass</a:t>
            </a:r>
          </a:p>
          <a:p>
            <a:pPr lvl="2">
              <a:buFont typeface="Wingdings" panose="05000000000000000000" pitchFamily="2" charset="2"/>
              <a:buChar char="Ø"/>
            </a:pPr>
            <a:r>
              <a:rPr lang="en-US" sz="2800" dirty="0">
                <a:solidFill>
                  <a:prstClr val="black"/>
                </a:solidFill>
              </a:rPr>
              <a:t>Ascites and </a:t>
            </a:r>
            <a:r>
              <a:rPr lang="en-US" sz="2800" dirty="0" err="1">
                <a:solidFill>
                  <a:prstClr val="black"/>
                </a:solidFill>
              </a:rPr>
              <a:t>hepatomegally</a:t>
            </a:r>
            <a:endParaRPr lang="en-US" sz="2800" dirty="0">
              <a:solidFill>
                <a:prstClr val="black"/>
              </a:solidFill>
            </a:endParaRPr>
          </a:p>
          <a:p>
            <a:pPr lvl="2">
              <a:buFont typeface="Wingdings" panose="05000000000000000000" pitchFamily="2" charset="2"/>
              <a:buChar char="Ø"/>
            </a:pPr>
            <a:r>
              <a:rPr lang="en-US" sz="2800" dirty="0">
                <a:solidFill>
                  <a:prstClr val="black"/>
                </a:solidFill>
              </a:rPr>
              <a:t>Palpable nodules around umbilicus—sister </a:t>
            </a:r>
            <a:r>
              <a:rPr lang="en-US" sz="2800" dirty="0" err="1">
                <a:solidFill>
                  <a:prstClr val="black"/>
                </a:solidFill>
              </a:rPr>
              <a:t>mary</a:t>
            </a:r>
            <a:r>
              <a:rPr lang="en-US" sz="2800" dirty="0">
                <a:solidFill>
                  <a:prstClr val="black"/>
                </a:solidFill>
              </a:rPr>
              <a:t> joseph’s nodules (usually gastric cancer)</a:t>
            </a:r>
          </a:p>
          <a:p>
            <a:pPr lvl="2">
              <a:buFont typeface="Wingdings" panose="05000000000000000000" pitchFamily="2" charset="2"/>
              <a:buChar char="Ø"/>
            </a:pPr>
            <a:r>
              <a:rPr lang="en-US" sz="2800" dirty="0">
                <a:solidFill>
                  <a:prstClr val="black"/>
                </a:solidFill>
              </a:rPr>
              <a:t>Barium x ray </a:t>
            </a:r>
          </a:p>
          <a:p>
            <a:pPr lvl="2">
              <a:buFont typeface="Wingdings" panose="05000000000000000000" pitchFamily="2" charset="2"/>
              <a:buChar char="Ø"/>
            </a:pPr>
            <a:r>
              <a:rPr lang="en-US" sz="2800" dirty="0"/>
              <a:t>Endoscopy plus biopsy</a:t>
            </a:r>
          </a:p>
          <a:p>
            <a:pPr lvl="2">
              <a:buFont typeface="Wingdings" panose="05000000000000000000" pitchFamily="2" charset="2"/>
              <a:buChar char="Ø"/>
            </a:pPr>
            <a:r>
              <a:rPr lang="en-US" sz="2800" dirty="0"/>
              <a:t>Computer tomography scan (CT scan)</a:t>
            </a:r>
          </a:p>
          <a:p>
            <a:pPr lvl="2">
              <a:buFont typeface="Wingdings" panose="05000000000000000000" pitchFamily="2" charset="2"/>
              <a:buChar char="Ø"/>
            </a:pPr>
            <a:r>
              <a:rPr lang="en-US" sz="2800" dirty="0"/>
              <a:t>esophagogastroduodenoscopy</a:t>
            </a:r>
          </a:p>
        </p:txBody>
      </p:sp>
    </p:spTree>
    <p:extLst>
      <p:ext uri="{BB962C8B-B14F-4D97-AF65-F5344CB8AC3E}">
        <p14:creationId xmlns:p14="http://schemas.microsoft.com/office/powerpoint/2010/main" val="10142209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b="1" dirty="0">
                <a:latin typeface="+mn-lt"/>
              </a:rPr>
              <a:t>  Management</a:t>
            </a:r>
          </a:p>
        </p:txBody>
      </p:sp>
      <p:sp>
        <p:nvSpPr>
          <p:cNvPr id="3" name="Content Placeholder 2"/>
          <p:cNvSpPr>
            <a:spLocks noGrp="1"/>
          </p:cNvSpPr>
          <p:nvPr>
            <p:ph idx="1"/>
          </p:nvPr>
        </p:nvSpPr>
        <p:spPr>
          <a:xfrm>
            <a:off x="683654" y="1210614"/>
            <a:ext cx="10515600" cy="5396248"/>
          </a:xfrm>
        </p:spPr>
        <p:txBody>
          <a:bodyPr>
            <a:normAutofit/>
          </a:bodyPr>
          <a:lstStyle/>
          <a:p>
            <a:pPr marL="0" lvl="0" indent="0">
              <a:buNone/>
            </a:pPr>
            <a:r>
              <a:rPr lang="en-GB" sz="2400" dirty="0">
                <a:solidFill>
                  <a:prstClr val="black"/>
                </a:solidFill>
                <a:latin typeface="Times New Roman" panose="02020603050405020304" pitchFamily="18" charset="0"/>
                <a:cs typeface="Times New Roman" panose="02020603050405020304" pitchFamily="18" charset="0"/>
              </a:rPr>
              <a:t>The patient with cancer of the stomach may require:</a:t>
            </a:r>
          </a:p>
          <a:p>
            <a:pPr lvl="2">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 surgery </a:t>
            </a:r>
          </a:p>
          <a:p>
            <a:pPr lvl="2">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radiation, </a:t>
            </a:r>
          </a:p>
          <a:p>
            <a:pPr lvl="2">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chemotherapy </a:t>
            </a:r>
          </a:p>
          <a:p>
            <a:pPr lvl="2">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 OR combination of these </a:t>
            </a:r>
            <a:r>
              <a:rPr lang="en-GB" sz="2400" b="1" dirty="0">
                <a:solidFill>
                  <a:prstClr val="black"/>
                </a:solidFill>
                <a:latin typeface="Times New Roman" panose="02020603050405020304" pitchFamily="18" charset="0"/>
                <a:cs typeface="Times New Roman" panose="02020603050405020304" pitchFamily="18" charset="0"/>
              </a:rPr>
              <a:t>(</a:t>
            </a:r>
            <a:r>
              <a:rPr lang="en-GB" sz="2400" dirty="0">
                <a:solidFill>
                  <a:prstClr val="black"/>
                </a:solidFill>
                <a:latin typeface="Times New Roman" panose="02020603050405020304" pitchFamily="18" charset="0"/>
                <a:cs typeface="Times New Roman" panose="02020603050405020304" pitchFamily="18" charset="0"/>
              </a:rPr>
              <a:t>surgery, chemotherapy and radiotherapy)</a:t>
            </a:r>
            <a:endParaRPr lang="en-GB" sz="2400" b="1" dirty="0">
              <a:solidFill>
                <a:prstClr val="black"/>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GB" sz="2400" b="1" dirty="0">
                <a:solidFill>
                  <a:srgbClr val="0000FF"/>
                </a:solidFill>
                <a:latin typeface="Times New Roman" panose="02020603050405020304" pitchFamily="18" charset="0"/>
                <a:cs typeface="Times New Roman" panose="02020603050405020304" pitchFamily="18" charset="0"/>
              </a:rPr>
              <a:t>The surgical aim </a:t>
            </a:r>
            <a:r>
              <a:rPr lang="en-GB" sz="2400" dirty="0">
                <a:solidFill>
                  <a:prstClr val="black"/>
                </a:solidFill>
                <a:latin typeface="Times New Roman" panose="02020603050405020304" pitchFamily="18" charset="0"/>
                <a:cs typeface="Times New Roman" panose="02020603050405020304" pitchFamily="18" charset="0"/>
              </a:rPr>
              <a:t>is to remove as much of the stomach as is necessary to remove the tumour and a margin of normal tissue.. The condition is common in the elderly. These patients may be unfit for surgery in many cases hence the need for conservative management.</a:t>
            </a:r>
          </a:p>
          <a:p>
            <a:pPr lvl="2">
              <a:buFont typeface="Wingdings" panose="05000000000000000000" pitchFamily="2" charset="2"/>
              <a:buChar char="Ø"/>
            </a:pPr>
            <a:r>
              <a:rPr lang="en-GB" sz="2400" dirty="0">
                <a:solidFill>
                  <a:prstClr val="black"/>
                </a:solidFill>
                <a:latin typeface="Times New Roman" panose="02020603050405020304" pitchFamily="18" charset="0"/>
                <a:cs typeface="Times New Roman" panose="02020603050405020304" pitchFamily="18" charset="0"/>
              </a:rPr>
              <a:t> </a:t>
            </a:r>
            <a:r>
              <a:rPr lang="en-GB" sz="2400" b="1" dirty="0">
                <a:solidFill>
                  <a:srgbClr val="0000FF"/>
                </a:solidFill>
                <a:latin typeface="Times New Roman" panose="02020603050405020304" pitchFamily="18" charset="0"/>
                <a:cs typeface="Times New Roman" panose="02020603050405020304" pitchFamily="18" charset="0"/>
              </a:rPr>
              <a:t>The nutritional management </a:t>
            </a:r>
            <a:r>
              <a:rPr lang="en-GB" sz="2400" dirty="0">
                <a:solidFill>
                  <a:prstClr val="black"/>
                </a:solidFill>
                <a:latin typeface="Times New Roman" panose="02020603050405020304" pitchFamily="18" charset="0"/>
                <a:cs typeface="Times New Roman" panose="02020603050405020304" pitchFamily="18" charset="0"/>
              </a:rPr>
              <a:t>may require that the patient have a stoma for delivery of food to the stomach. Nutrition, fluid and electrolyte balance, and treatment of anaemia are all very important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5172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Nursing Diagnosis For A Patient With Cancer Of The Stomach</a:t>
            </a:r>
          </a:p>
        </p:txBody>
      </p:sp>
      <p:sp>
        <p:nvSpPr>
          <p:cNvPr id="3" name="Content Placeholder 2"/>
          <p:cNvSpPr>
            <a:spLocks noGrp="1"/>
          </p:cNvSpPr>
          <p:nvPr>
            <p:ph idx="1"/>
          </p:nvPr>
        </p:nvSpPr>
        <p:spPr/>
        <p:txBody>
          <a:bodyPr>
            <a:normAutofit fontScale="92500" lnSpcReduction="20000"/>
          </a:bodyPr>
          <a:lstStyle/>
          <a:p>
            <a:pPr lvl="0"/>
            <a:r>
              <a:rPr lang="en-US" sz="3200" dirty="0">
                <a:solidFill>
                  <a:prstClr val="black"/>
                </a:solidFill>
                <a:latin typeface="Times New Roman" panose="02020603050405020304" pitchFamily="18" charset="0"/>
                <a:cs typeface="Times New Roman" panose="02020603050405020304" pitchFamily="18" charset="0"/>
              </a:rPr>
              <a:t>Anxiety related to the disease and anticipated treatment</a:t>
            </a:r>
          </a:p>
          <a:p>
            <a:pPr lvl="0"/>
            <a:r>
              <a:rPr lang="en-US" sz="3200" i="1" dirty="0">
                <a:solidFill>
                  <a:prstClr val="black"/>
                </a:solidFill>
                <a:latin typeface="Times New Roman" panose="02020603050405020304" pitchFamily="18" charset="0"/>
                <a:cs typeface="Times New Roman" panose="02020603050405020304" pitchFamily="18" charset="0"/>
              </a:rPr>
              <a:t> </a:t>
            </a:r>
            <a:r>
              <a:rPr lang="en-US" sz="3200" dirty="0">
                <a:solidFill>
                  <a:prstClr val="black"/>
                </a:solidFill>
                <a:latin typeface="Times New Roman" panose="02020603050405020304" pitchFamily="18" charset="0"/>
                <a:cs typeface="Times New Roman" panose="02020603050405020304" pitchFamily="18" charset="0"/>
              </a:rPr>
              <a:t>Imbalanced nutrition, less than body requirements, related to early satiety or anorexia</a:t>
            </a:r>
          </a:p>
          <a:p>
            <a:pPr lvl="0"/>
            <a:r>
              <a:rPr lang="en-US" sz="3200" i="1" dirty="0">
                <a:solidFill>
                  <a:prstClr val="black"/>
                </a:solidFill>
                <a:latin typeface="Times New Roman" panose="02020603050405020304" pitchFamily="18" charset="0"/>
                <a:cs typeface="Times New Roman" panose="02020603050405020304" pitchFamily="18" charset="0"/>
              </a:rPr>
              <a:t> </a:t>
            </a:r>
            <a:r>
              <a:rPr lang="en-US" sz="3200" dirty="0">
                <a:solidFill>
                  <a:prstClr val="black"/>
                </a:solidFill>
                <a:latin typeface="Times New Roman" panose="02020603050405020304" pitchFamily="18" charset="0"/>
                <a:cs typeface="Times New Roman" panose="02020603050405020304" pitchFamily="18" charset="0"/>
              </a:rPr>
              <a:t>Pain related to tumor mass</a:t>
            </a:r>
          </a:p>
          <a:p>
            <a:pPr lvl="0"/>
            <a:r>
              <a:rPr lang="en-US" sz="3200" dirty="0">
                <a:solidFill>
                  <a:prstClr val="black"/>
                </a:solidFill>
                <a:latin typeface="Times New Roman" panose="02020603050405020304" pitchFamily="18" charset="0"/>
                <a:cs typeface="Times New Roman" panose="02020603050405020304" pitchFamily="18" charset="0"/>
              </a:rPr>
              <a:t>Anticipatory grieving related to the diagnosis of cancer</a:t>
            </a:r>
          </a:p>
          <a:p>
            <a:pPr lvl="0"/>
            <a:r>
              <a:rPr lang="en-US" sz="3200" i="1" dirty="0">
                <a:solidFill>
                  <a:prstClr val="black"/>
                </a:solidFill>
                <a:latin typeface="Times New Roman" panose="02020603050405020304" pitchFamily="18" charset="0"/>
                <a:cs typeface="Times New Roman" panose="02020603050405020304" pitchFamily="18" charset="0"/>
              </a:rPr>
              <a:t> </a:t>
            </a:r>
            <a:r>
              <a:rPr lang="en-US" sz="3200" dirty="0">
                <a:solidFill>
                  <a:prstClr val="black"/>
                </a:solidFill>
                <a:latin typeface="Times New Roman" panose="02020603050405020304" pitchFamily="18" charset="0"/>
                <a:cs typeface="Times New Roman" panose="02020603050405020304" pitchFamily="18" charset="0"/>
              </a:rPr>
              <a:t>Deficient knowledge regarding self-care activities</a:t>
            </a:r>
          </a:p>
          <a:p>
            <a:endParaRPr lang="en-US" dirty="0"/>
          </a:p>
        </p:txBody>
      </p:sp>
    </p:spTree>
    <p:extLst>
      <p:ext uri="{BB962C8B-B14F-4D97-AF65-F5344CB8AC3E}">
        <p14:creationId xmlns:p14="http://schemas.microsoft.com/office/powerpoint/2010/main" val="24585829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793244" y="2147711"/>
            <a:ext cx="8596668" cy="3880773"/>
          </a:xfrm>
        </p:spPr>
        <p:txBody>
          <a:bodyPr>
            <a:normAutofit/>
          </a:bodyPr>
          <a:lstStyle/>
          <a:p>
            <a:pPr marL="0" marR="0" indent="0" algn="just">
              <a:lnSpc>
                <a:spcPct val="115000"/>
              </a:lnSpc>
              <a:spcBef>
                <a:spcPts val="0"/>
              </a:spcBef>
              <a:spcAft>
                <a:spcPts val="0"/>
              </a:spcAft>
              <a:buNone/>
            </a:pPr>
            <a:r>
              <a:rPr lang="en-GB"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organisms that are commonly associated with peritonitis include:</a:t>
            </a:r>
          </a:p>
          <a:p>
            <a:pPr lvl="3" algn="just">
              <a:lnSpc>
                <a:spcPct val="115000"/>
              </a:lnSpc>
              <a:spcBef>
                <a:spcPts val="0"/>
              </a:spcBef>
              <a:buFont typeface="Wingdings" panose="05000000000000000000" pitchFamily="2" charset="2"/>
              <a:buChar char="Ø"/>
            </a:pPr>
            <a:r>
              <a:rPr lang="en-GB"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Escherichia coli, </a:t>
            </a:r>
          </a:p>
          <a:p>
            <a:pPr lvl="3" algn="just">
              <a:lnSpc>
                <a:spcPct val="115000"/>
              </a:lnSpc>
              <a:spcBef>
                <a:spcPts val="0"/>
              </a:spcBef>
              <a:buFont typeface="Wingdings" panose="05000000000000000000" pitchFamily="2" charset="2"/>
              <a:buChar char="Ø"/>
            </a:pPr>
            <a:r>
              <a:rPr lang="en-GB"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streptococci, </a:t>
            </a:r>
          </a:p>
          <a:p>
            <a:pPr lvl="3" algn="just">
              <a:lnSpc>
                <a:spcPct val="115000"/>
              </a:lnSpc>
              <a:spcBef>
                <a:spcPts val="0"/>
              </a:spcBef>
              <a:buFont typeface="Wingdings" panose="05000000000000000000" pitchFamily="2" charset="2"/>
              <a:buChar char="Ø"/>
            </a:pPr>
            <a:r>
              <a:rPr lang="en-GB"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staphylococci </a:t>
            </a:r>
          </a:p>
          <a:p>
            <a:pPr lvl="3" algn="just">
              <a:lnSpc>
                <a:spcPct val="115000"/>
              </a:lnSpc>
              <a:spcBef>
                <a:spcPts val="0"/>
              </a:spcBef>
              <a:buFont typeface="Wingdings" panose="05000000000000000000" pitchFamily="2" charset="2"/>
              <a:buChar char="Ø"/>
            </a:pPr>
            <a:r>
              <a:rPr lang="en-GB"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pseudomonas.</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9870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2"/>
            <a:ext cx="10515600" cy="682579"/>
          </a:xfrm>
        </p:spPr>
        <p:txBody>
          <a:bodyPr>
            <a:normAutofit/>
          </a:bodyPr>
          <a:lstStyle/>
          <a:p>
            <a:r>
              <a:rPr lang="en-US" b="1" dirty="0">
                <a:latin typeface="+mn-lt"/>
              </a:rPr>
              <a:t> Clinical manifestation</a:t>
            </a:r>
          </a:p>
        </p:txBody>
      </p:sp>
      <p:sp>
        <p:nvSpPr>
          <p:cNvPr id="3" name="Content Placeholder 2"/>
          <p:cNvSpPr>
            <a:spLocks noGrp="1"/>
          </p:cNvSpPr>
          <p:nvPr>
            <p:ph idx="1"/>
          </p:nvPr>
        </p:nvSpPr>
        <p:spPr>
          <a:xfrm>
            <a:off x="838200" y="785610"/>
            <a:ext cx="10515600" cy="5950041"/>
          </a:xfrm>
        </p:spPr>
        <p:txBody>
          <a:bodyPr>
            <a:normAutofit fontScale="92500" lnSpcReduction="20000"/>
          </a:bodyPr>
          <a:lstStyle/>
          <a:p>
            <a:pPr lvl="0" algn="just"/>
            <a:r>
              <a:rPr lang="en-GB" sz="2600" dirty="0">
                <a:solidFill>
                  <a:prstClr val="black"/>
                </a:solidFill>
              </a:rPr>
              <a:t> Acute Pain is usually intensified on movement.</a:t>
            </a:r>
          </a:p>
          <a:p>
            <a:pPr lvl="0" algn="just"/>
            <a:r>
              <a:rPr lang="en-GB" sz="2600" dirty="0">
                <a:solidFill>
                  <a:prstClr val="black"/>
                </a:solidFill>
              </a:rPr>
              <a:t>Rigid abdomen which is tender to touch. </a:t>
            </a:r>
          </a:p>
          <a:p>
            <a:pPr lvl="0" algn="just"/>
            <a:r>
              <a:rPr lang="en-GB" sz="2600" dirty="0">
                <a:solidFill>
                  <a:prstClr val="black"/>
                </a:solidFill>
              </a:rPr>
              <a:t>Rebound tenderness and paralytic ileus or decreased peristalsis.</a:t>
            </a:r>
          </a:p>
          <a:p>
            <a:pPr lvl="0" algn="just"/>
            <a:r>
              <a:rPr lang="en-GB" sz="2600" dirty="0">
                <a:solidFill>
                  <a:prstClr val="black"/>
                </a:solidFill>
              </a:rPr>
              <a:t>Fever, nausea and vomiting</a:t>
            </a:r>
            <a:endParaRPr lang="en-US" sz="2600" dirty="0">
              <a:solidFill>
                <a:prstClr val="black"/>
              </a:solidFill>
            </a:endParaRPr>
          </a:p>
          <a:p>
            <a:pPr lvl="0" algn="just"/>
            <a:r>
              <a:rPr lang="en-GB" sz="2600" dirty="0">
                <a:solidFill>
                  <a:prstClr val="black"/>
                </a:solidFill>
              </a:rPr>
              <a:t>Abdominal distension may be present due to movement of fluid into the </a:t>
            </a:r>
            <a:br>
              <a:rPr lang="en-GB" sz="2600" dirty="0">
                <a:solidFill>
                  <a:prstClr val="black"/>
                </a:solidFill>
              </a:rPr>
            </a:br>
            <a:r>
              <a:rPr lang="en-GB" sz="2600" dirty="0">
                <a:solidFill>
                  <a:prstClr val="black"/>
                </a:solidFill>
              </a:rPr>
              <a:t>abdominal cavity. </a:t>
            </a:r>
            <a:endParaRPr lang="en-US" sz="2600" dirty="0">
              <a:solidFill>
                <a:prstClr val="black"/>
              </a:solidFill>
            </a:endParaRPr>
          </a:p>
          <a:p>
            <a:pPr lvl="0" algn="just"/>
            <a:r>
              <a:rPr lang="en-GB" sz="2600" dirty="0">
                <a:solidFill>
                  <a:prstClr val="black"/>
                </a:solidFill>
              </a:rPr>
              <a:t>Signs of shock may be present e.g. </a:t>
            </a:r>
            <a:r>
              <a:rPr lang="en-GB" sz="2600" b="1" dirty="0">
                <a:solidFill>
                  <a:prstClr val="black"/>
                </a:solidFill>
              </a:rPr>
              <a:t>tachycardia, low blood pressure, </a:t>
            </a:r>
            <a:r>
              <a:rPr lang="en-GB" sz="2600" b="1" dirty="0" err="1">
                <a:solidFill>
                  <a:prstClr val="black"/>
                </a:solidFill>
              </a:rPr>
              <a:t>tachypnea</a:t>
            </a:r>
            <a:r>
              <a:rPr lang="en-GB" sz="2600" b="1" dirty="0">
                <a:solidFill>
                  <a:prstClr val="black"/>
                </a:solidFill>
              </a:rPr>
              <a:t> </a:t>
            </a:r>
            <a:endParaRPr lang="en-US" sz="2600" b="1" dirty="0">
              <a:solidFill>
                <a:prstClr val="black"/>
              </a:solidFill>
            </a:endParaRPr>
          </a:p>
          <a:p>
            <a:pPr lvl="0" algn="just"/>
            <a:r>
              <a:rPr lang="en-GB" sz="2600" dirty="0">
                <a:solidFill>
                  <a:prstClr val="black"/>
                </a:solidFill>
              </a:rPr>
              <a:t>Patient may have hiccups due to irritation of the phrenic nerve</a:t>
            </a:r>
          </a:p>
          <a:p>
            <a:pPr marL="0" lvl="0" indent="0" algn="just">
              <a:buNone/>
            </a:pPr>
            <a:r>
              <a:rPr lang="en-GB" sz="3600" b="1" dirty="0">
                <a:solidFill>
                  <a:prstClr val="black"/>
                </a:solidFill>
              </a:rPr>
              <a:t>Diagnosis</a:t>
            </a:r>
          </a:p>
          <a:p>
            <a:pPr lvl="2" algn="just">
              <a:buFont typeface="Wingdings" panose="05000000000000000000" pitchFamily="2" charset="2"/>
              <a:buChar char="Ø"/>
            </a:pPr>
            <a:r>
              <a:rPr lang="en-GB" sz="2800" dirty="0">
                <a:solidFill>
                  <a:prstClr val="black"/>
                </a:solidFill>
              </a:rPr>
              <a:t>Abdominal x-ray –shows air and fluid  ,and distended bowel loops</a:t>
            </a:r>
          </a:p>
          <a:p>
            <a:pPr lvl="2" algn="just">
              <a:buFont typeface="Wingdings" panose="05000000000000000000" pitchFamily="2" charset="2"/>
              <a:buChar char="Ø"/>
            </a:pPr>
            <a:r>
              <a:rPr lang="en-GB" sz="2800" dirty="0">
                <a:solidFill>
                  <a:prstClr val="black"/>
                </a:solidFill>
              </a:rPr>
              <a:t>Ultra sound –fluid collections ,</a:t>
            </a:r>
          </a:p>
          <a:p>
            <a:pPr lvl="2" algn="just">
              <a:buFont typeface="Wingdings" panose="05000000000000000000" pitchFamily="2" charset="2"/>
              <a:buChar char="Ø"/>
            </a:pPr>
            <a:r>
              <a:rPr lang="en-GB" sz="2800" dirty="0">
                <a:solidFill>
                  <a:prstClr val="black"/>
                </a:solidFill>
              </a:rPr>
              <a:t>CT scan –abscess formation</a:t>
            </a:r>
            <a:endParaRPr lang="en-US" sz="2800" dirty="0">
              <a:solidFill>
                <a:prstClr val="black"/>
              </a:solidFill>
            </a:endParaRPr>
          </a:p>
          <a:p>
            <a:endParaRPr lang="en-US" dirty="0"/>
          </a:p>
        </p:txBody>
      </p:sp>
    </p:spTree>
    <p:extLst>
      <p:ext uri="{BB962C8B-B14F-4D97-AF65-F5344CB8AC3E}">
        <p14:creationId xmlns:p14="http://schemas.microsoft.com/office/powerpoint/2010/main" val="29541608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3188"/>
          </a:xfrm>
        </p:spPr>
        <p:txBody>
          <a:bodyPr/>
          <a:lstStyle/>
          <a:p>
            <a:r>
              <a:rPr lang="en-US" b="1" dirty="0">
                <a:latin typeface="+mn-lt"/>
              </a:rPr>
              <a:t>Management</a:t>
            </a:r>
          </a:p>
        </p:txBody>
      </p:sp>
      <p:sp>
        <p:nvSpPr>
          <p:cNvPr id="3" name="Content Placeholder 2"/>
          <p:cNvSpPr>
            <a:spLocks noGrp="1"/>
          </p:cNvSpPr>
          <p:nvPr>
            <p:ph idx="1"/>
          </p:nvPr>
        </p:nvSpPr>
        <p:spPr>
          <a:xfrm>
            <a:off x="838200" y="1043188"/>
            <a:ext cx="10515600" cy="5589432"/>
          </a:xfrm>
        </p:spPr>
        <p:txBody>
          <a:bodyPr>
            <a:normAutofit fontScale="92500"/>
          </a:bodyPr>
          <a:lstStyle/>
          <a:p>
            <a:pPr marL="0" lvl="0" indent="0" algn="just">
              <a:buNone/>
            </a:pPr>
            <a:r>
              <a:rPr lang="en-US" sz="2600" dirty="0">
                <a:solidFill>
                  <a:prstClr val="black"/>
                </a:solidFill>
                <a:latin typeface="Times New Roman" panose="02020603050405020304" pitchFamily="18" charset="0"/>
                <a:cs typeface="Times New Roman" panose="02020603050405020304" pitchFamily="18" charset="0"/>
              </a:rPr>
              <a:t>Management of peritonitis, this is  an emergency and the aim at correcting </a:t>
            </a:r>
            <a:r>
              <a:rPr lang="en-US" sz="2600" b="1" dirty="0">
                <a:solidFill>
                  <a:prstClr val="black"/>
                </a:solidFill>
                <a:latin typeface="Times New Roman" panose="02020603050405020304" pitchFamily="18" charset="0"/>
                <a:cs typeface="Times New Roman" panose="02020603050405020304" pitchFamily="18" charset="0"/>
              </a:rPr>
              <a:t>: fluid and electrolyte balance , arresting the infection, and relieving the abdominal pain.  </a:t>
            </a:r>
          </a:p>
          <a:p>
            <a:pPr marL="0" lvl="0" indent="0" algn="just">
              <a:buNone/>
            </a:pPr>
            <a:r>
              <a:rPr lang="en-US" sz="2600" b="1" dirty="0">
                <a:solidFill>
                  <a:prstClr val="black"/>
                </a:solidFill>
                <a:latin typeface="Times New Roman" panose="02020603050405020304" pitchFamily="18" charset="0"/>
                <a:cs typeface="Times New Roman" panose="02020603050405020304" pitchFamily="18" charset="0"/>
              </a:rPr>
              <a:t>Oxygen therapy </a:t>
            </a:r>
            <a:r>
              <a:rPr lang="en-US" sz="2600" dirty="0">
                <a:solidFill>
                  <a:prstClr val="black"/>
                </a:solidFill>
                <a:latin typeface="Times New Roman" panose="02020603050405020304" pitchFamily="18" charset="0"/>
                <a:cs typeface="Times New Roman" panose="02020603050405020304" pitchFamily="18" charset="0"/>
              </a:rPr>
              <a:t>promotes adequate oxygenation by nasal cannula or mask</a:t>
            </a:r>
            <a:r>
              <a:rPr lang="en-US" sz="2600" b="1" dirty="0">
                <a:solidFill>
                  <a:prstClr val="black"/>
                </a:solidFill>
                <a:latin typeface="Times New Roman" panose="02020603050405020304" pitchFamily="18" charset="0"/>
                <a:cs typeface="Times New Roman" panose="02020603050405020304" pitchFamily="18" charset="0"/>
              </a:rPr>
              <a:t>  </a:t>
            </a:r>
          </a:p>
          <a:p>
            <a:pPr lvl="0" algn="just"/>
            <a:r>
              <a:rPr lang="en-US" sz="2600" b="1" dirty="0">
                <a:solidFill>
                  <a:prstClr val="black"/>
                </a:solidFill>
                <a:latin typeface="Times New Roman" panose="02020603050405020304" pitchFamily="18" charset="0"/>
                <a:cs typeface="Times New Roman" panose="02020603050405020304" pitchFamily="18" charset="0"/>
              </a:rPr>
              <a:t>Fluid and electrolyte </a:t>
            </a:r>
            <a:r>
              <a:rPr lang="en-US" sz="2600" dirty="0">
                <a:solidFill>
                  <a:prstClr val="black"/>
                </a:solidFill>
                <a:latin typeface="Times New Roman" panose="02020603050405020304" pitchFamily="18" charset="0"/>
                <a:cs typeface="Times New Roman" panose="02020603050405020304" pitchFamily="18" charset="0"/>
              </a:rPr>
              <a:t>replacement with several liters of isotonic solution. Hypovolemia occurs because  massive amounts of fluid and electrolyte move from the intestinal lumen into the peritoneal cavity and deplete the fluid in the vascular space</a:t>
            </a:r>
          </a:p>
          <a:p>
            <a:pPr lvl="0" algn="just"/>
            <a:r>
              <a:rPr lang="en-US" sz="2600" b="1" dirty="0">
                <a:solidFill>
                  <a:prstClr val="black"/>
                </a:solidFill>
                <a:latin typeface="Times New Roman" panose="02020603050405020304" pitchFamily="18" charset="0"/>
                <a:cs typeface="Times New Roman" panose="02020603050405020304" pitchFamily="18" charset="0"/>
              </a:rPr>
              <a:t>Treatment: analgesics </a:t>
            </a:r>
            <a:r>
              <a:rPr lang="en-US" sz="2600" dirty="0">
                <a:solidFill>
                  <a:prstClr val="black"/>
                </a:solidFill>
                <a:latin typeface="Times New Roman" panose="02020603050405020304" pitchFamily="18" charset="0"/>
                <a:cs typeface="Times New Roman" panose="02020603050405020304" pitchFamily="18" charset="0"/>
              </a:rPr>
              <a:t>are prescribed for pain , </a:t>
            </a:r>
            <a:r>
              <a:rPr lang="en-US" sz="2600" b="1" dirty="0">
                <a:solidFill>
                  <a:prstClr val="black"/>
                </a:solidFill>
                <a:latin typeface="Times New Roman" panose="02020603050405020304" pitchFamily="18" charset="0"/>
                <a:cs typeface="Times New Roman" panose="02020603050405020304" pitchFamily="18" charset="0"/>
              </a:rPr>
              <a:t>antiemetic's</a:t>
            </a:r>
            <a:r>
              <a:rPr lang="en-US" sz="2600" dirty="0">
                <a:solidFill>
                  <a:prstClr val="black"/>
                </a:solidFill>
                <a:latin typeface="Times New Roman" panose="02020603050405020304" pitchFamily="18" charset="0"/>
                <a:cs typeface="Times New Roman" panose="02020603050405020304" pitchFamily="18" charset="0"/>
              </a:rPr>
              <a:t> for nausea and vomiting and </a:t>
            </a:r>
            <a:r>
              <a:rPr lang="en-US" sz="2600" b="1" dirty="0">
                <a:solidFill>
                  <a:prstClr val="black"/>
                </a:solidFill>
                <a:latin typeface="Times New Roman" panose="02020603050405020304" pitchFamily="18" charset="0"/>
                <a:cs typeface="Times New Roman" panose="02020603050405020304" pitchFamily="18" charset="0"/>
              </a:rPr>
              <a:t>antibiotics</a:t>
            </a:r>
            <a:r>
              <a:rPr lang="en-US" sz="2600" dirty="0">
                <a:solidFill>
                  <a:prstClr val="black"/>
                </a:solidFill>
                <a:latin typeface="Times New Roman" panose="02020603050405020304" pitchFamily="18" charset="0"/>
                <a:cs typeface="Times New Roman" panose="02020603050405020304" pitchFamily="18" charset="0"/>
              </a:rPr>
              <a:t> in large IV  doses</a:t>
            </a:r>
          </a:p>
          <a:p>
            <a:pPr lvl="0" algn="just"/>
            <a:r>
              <a:rPr lang="en-US" sz="2600" b="1" dirty="0">
                <a:solidFill>
                  <a:prstClr val="black"/>
                </a:solidFill>
                <a:latin typeface="Times New Roman" panose="02020603050405020304" pitchFamily="18" charset="0"/>
                <a:cs typeface="Times New Roman" panose="02020603050405020304" pitchFamily="18" charset="0"/>
              </a:rPr>
              <a:t>Intestinal intubation </a:t>
            </a:r>
            <a:r>
              <a:rPr lang="en-US" sz="2600" dirty="0">
                <a:solidFill>
                  <a:prstClr val="black"/>
                </a:solidFill>
                <a:latin typeface="Times New Roman" panose="02020603050405020304" pitchFamily="18" charset="0"/>
                <a:cs typeface="Times New Roman" panose="02020603050405020304" pitchFamily="18" charset="0"/>
              </a:rPr>
              <a:t>and </a:t>
            </a:r>
            <a:r>
              <a:rPr lang="en-US" sz="2600" b="1" dirty="0">
                <a:solidFill>
                  <a:prstClr val="black"/>
                </a:solidFill>
                <a:latin typeface="Times New Roman" panose="02020603050405020304" pitchFamily="18" charset="0"/>
                <a:cs typeface="Times New Roman" panose="02020603050405020304" pitchFamily="18" charset="0"/>
              </a:rPr>
              <a:t>suction </a:t>
            </a:r>
            <a:r>
              <a:rPr lang="en-US" sz="2600" dirty="0">
                <a:solidFill>
                  <a:prstClr val="black"/>
                </a:solidFill>
                <a:latin typeface="Times New Roman" panose="02020603050405020304" pitchFamily="18" charset="0"/>
                <a:cs typeface="Times New Roman" panose="02020603050405020304" pitchFamily="18" charset="0"/>
              </a:rPr>
              <a:t> assist in relieving abdominal distention..</a:t>
            </a:r>
          </a:p>
          <a:p>
            <a:pPr lvl="0" algn="just"/>
            <a:r>
              <a:rPr lang="en-GB" sz="2600" dirty="0">
                <a:solidFill>
                  <a:prstClr val="black"/>
                </a:solidFill>
                <a:latin typeface="Times New Roman" panose="02020603050405020304" pitchFamily="18" charset="0"/>
                <a:cs typeface="Times New Roman" panose="02020603050405020304" pitchFamily="18" charset="0"/>
              </a:rPr>
              <a:t>If peritonitis is a result of perforation, </a:t>
            </a:r>
            <a:r>
              <a:rPr lang="en-GB" sz="2600" b="1" dirty="0">
                <a:solidFill>
                  <a:prstClr val="black"/>
                </a:solidFill>
                <a:latin typeface="Times New Roman" panose="02020603050405020304" pitchFamily="18" charset="0"/>
                <a:cs typeface="Times New Roman" panose="02020603050405020304" pitchFamily="18" charset="0"/>
              </a:rPr>
              <a:t>surgical intervention </a:t>
            </a:r>
            <a:r>
              <a:rPr lang="en-GB" sz="2600" dirty="0">
                <a:solidFill>
                  <a:prstClr val="black"/>
                </a:solidFill>
                <a:latin typeface="Times New Roman" panose="02020603050405020304" pitchFamily="18" charset="0"/>
                <a:cs typeface="Times New Roman" panose="02020603050405020304" pitchFamily="18" charset="0"/>
              </a:rPr>
              <a:t>is indicated to close the intestinal wall and to remove exudative material from the peritoneum.</a:t>
            </a:r>
            <a:endParaRPr lang="en-US" sz="2600" dirty="0">
              <a:solidFill>
                <a:prstClr val="black"/>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8507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Autofit/>
          </a:bodyPr>
          <a:lstStyle/>
          <a:p>
            <a:r>
              <a:rPr lang="en-US" b="1" dirty="0">
                <a:latin typeface="+mn-lt"/>
              </a:rPr>
              <a:t>Nursing care</a:t>
            </a:r>
          </a:p>
        </p:txBody>
      </p:sp>
      <p:sp>
        <p:nvSpPr>
          <p:cNvPr id="3" name="Content Placeholder 2"/>
          <p:cNvSpPr>
            <a:spLocks noGrp="1"/>
          </p:cNvSpPr>
          <p:nvPr>
            <p:ph idx="1"/>
          </p:nvPr>
        </p:nvSpPr>
        <p:spPr>
          <a:xfrm>
            <a:off x="838200" y="1107583"/>
            <a:ext cx="10515600" cy="5069380"/>
          </a:xfrm>
        </p:spPr>
        <p:txBody>
          <a:bodyPr/>
          <a:lstStyle/>
          <a:p>
            <a:pPr lvl="0"/>
            <a:r>
              <a:rPr lang="en-US" sz="3200" dirty="0">
                <a:solidFill>
                  <a:prstClr val="black"/>
                </a:solidFill>
                <a:latin typeface="Times New Roman" panose="02020603050405020304" pitchFamily="18" charset="0"/>
                <a:cs typeface="Times New Roman" panose="02020603050405020304" pitchFamily="18" charset="0"/>
              </a:rPr>
              <a:t>Monitor oxygen therapy</a:t>
            </a:r>
          </a:p>
          <a:p>
            <a:pPr lvl="0"/>
            <a:r>
              <a:rPr lang="en-US" sz="3200" dirty="0">
                <a:solidFill>
                  <a:prstClr val="black"/>
                </a:solidFill>
                <a:latin typeface="Times New Roman" panose="02020603050405020304" pitchFamily="18" charset="0"/>
                <a:cs typeface="Times New Roman" panose="02020603050405020304" pitchFamily="18" charset="0"/>
              </a:rPr>
              <a:t>Vital signs especially blood pressure </a:t>
            </a:r>
          </a:p>
          <a:p>
            <a:pPr lvl="0"/>
            <a:r>
              <a:rPr lang="en-US" sz="3200" dirty="0">
                <a:solidFill>
                  <a:prstClr val="black"/>
                </a:solidFill>
                <a:latin typeface="Times New Roman" panose="02020603050405020304" pitchFamily="18" charset="0"/>
                <a:cs typeface="Times New Roman" panose="02020603050405020304" pitchFamily="18" charset="0"/>
              </a:rPr>
              <a:t>Monitor input output</a:t>
            </a:r>
          </a:p>
          <a:p>
            <a:pPr lvl="0"/>
            <a:r>
              <a:rPr lang="en-US" sz="3200" dirty="0">
                <a:solidFill>
                  <a:prstClr val="black"/>
                </a:solidFill>
                <a:latin typeface="Times New Roman" panose="02020603050405020304" pitchFamily="18" charset="0"/>
                <a:cs typeface="Times New Roman" panose="02020603050405020304" pitchFamily="18" charset="0"/>
              </a:rPr>
              <a:t>Monitor pain  ,GI function ,fluid and electrolyte balance</a:t>
            </a:r>
          </a:p>
          <a:p>
            <a:pPr lvl="0"/>
            <a:r>
              <a:rPr lang="en-US" sz="3200" dirty="0">
                <a:solidFill>
                  <a:prstClr val="black"/>
                </a:solidFill>
                <a:latin typeface="Times New Roman" panose="02020603050405020304" pitchFamily="18" charset="0"/>
                <a:cs typeface="Times New Roman" panose="02020603050405020304" pitchFamily="18" charset="0"/>
              </a:rPr>
              <a:t>Administer analgesic ,position patient on side with knees flexed for comfort and relieve pain and decrease tension on the abdominal organs</a:t>
            </a:r>
          </a:p>
          <a:p>
            <a:pPr lvl="0"/>
            <a:r>
              <a:rPr lang="en-US" sz="3200" dirty="0">
                <a:solidFill>
                  <a:prstClr val="black"/>
                </a:solidFill>
                <a:latin typeface="Times New Roman" panose="02020603050405020304" pitchFamily="18" charset="0"/>
                <a:cs typeface="Times New Roman" panose="02020603050405020304" pitchFamily="18" charset="0"/>
              </a:rPr>
              <a:t>Monitor and  record the character of  drainage </a:t>
            </a:r>
          </a:p>
          <a:p>
            <a:endParaRPr lang="en-US" dirty="0"/>
          </a:p>
        </p:txBody>
      </p:sp>
    </p:spTree>
    <p:extLst>
      <p:ext uri="{BB962C8B-B14F-4D97-AF65-F5344CB8AC3E}">
        <p14:creationId xmlns:p14="http://schemas.microsoft.com/office/powerpoint/2010/main" val="14207762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Complications</a:t>
            </a:r>
          </a:p>
        </p:txBody>
      </p:sp>
      <p:sp>
        <p:nvSpPr>
          <p:cNvPr id="3" name="Content Placeholder 2"/>
          <p:cNvSpPr>
            <a:spLocks noGrp="1"/>
          </p:cNvSpPr>
          <p:nvPr>
            <p:ph idx="1"/>
          </p:nvPr>
        </p:nvSpPr>
        <p:spPr/>
        <p:txBody>
          <a:bodyPr>
            <a:normAutofit/>
          </a:bodyPr>
          <a:lstStyle/>
          <a:p>
            <a:pPr lvl="2">
              <a:buFont typeface="Wingdings" panose="05000000000000000000" pitchFamily="2" charset="2"/>
              <a:buChar char="Ø"/>
            </a:pPr>
            <a:r>
              <a:rPr lang="en-US" sz="3200" dirty="0">
                <a:solidFill>
                  <a:prstClr val="black"/>
                </a:solidFill>
              </a:rPr>
              <a:t>Sepsis –major cause of death</a:t>
            </a:r>
          </a:p>
          <a:p>
            <a:pPr lvl="2">
              <a:buFont typeface="Wingdings" panose="05000000000000000000" pitchFamily="2" charset="2"/>
              <a:buChar char="Ø"/>
            </a:pPr>
            <a:r>
              <a:rPr lang="en-US" sz="3200" dirty="0">
                <a:solidFill>
                  <a:prstClr val="black"/>
                </a:solidFill>
              </a:rPr>
              <a:t>Shock due to hypovolemia or septicemia</a:t>
            </a:r>
          </a:p>
          <a:p>
            <a:pPr lvl="2">
              <a:buFont typeface="Wingdings" panose="05000000000000000000" pitchFamily="2" charset="2"/>
              <a:buChar char="Ø"/>
            </a:pPr>
            <a:r>
              <a:rPr lang="en-US" sz="3200" dirty="0">
                <a:solidFill>
                  <a:prstClr val="black"/>
                </a:solidFill>
              </a:rPr>
              <a:t>Intestinal obstruction from adhesions</a:t>
            </a:r>
          </a:p>
          <a:p>
            <a:endParaRPr lang="en-US" sz="3200" dirty="0"/>
          </a:p>
        </p:txBody>
      </p:sp>
    </p:spTree>
    <p:extLst>
      <p:ext uri="{BB962C8B-B14F-4D97-AF65-F5344CB8AC3E}">
        <p14:creationId xmlns:p14="http://schemas.microsoft.com/office/powerpoint/2010/main" val="18327907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708338"/>
          </a:xfrm>
        </p:spPr>
        <p:txBody>
          <a:bodyPr/>
          <a:lstStyle/>
          <a:p>
            <a:r>
              <a:rPr lang="en-US" b="1" dirty="0">
                <a:latin typeface="+mn-lt"/>
              </a:rPr>
              <a:t>Nursing diagnosis</a:t>
            </a:r>
          </a:p>
        </p:txBody>
      </p:sp>
      <p:sp>
        <p:nvSpPr>
          <p:cNvPr id="3" name="Content Placeholder 2"/>
          <p:cNvSpPr>
            <a:spLocks noGrp="1"/>
          </p:cNvSpPr>
          <p:nvPr>
            <p:ph idx="1"/>
          </p:nvPr>
        </p:nvSpPr>
        <p:spPr>
          <a:xfrm>
            <a:off x="709411" y="862884"/>
            <a:ext cx="10515600" cy="5718219"/>
          </a:xfrm>
        </p:spPr>
        <p:txBody>
          <a:bodyPr/>
          <a:lstStyle/>
          <a:p>
            <a:r>
              <a:rPr lang="en-US" sz="4000" dirty="0">
                <a:latin typeface="Times New Roman" panose="02020603050405020304" pitchFamily="18" charset="0"/>
                <a:cs typeface="Times New Roman" panose="02020603050405020304" pitchFamily="18" charset="0"/>
              </a:rPr>
              <a:t>Fluid volume deficit </a:t>
            </a:r>
          </a:p>
          <a:p>
            <a:r>
              <a:rPr lang="en-US" sz="4000" dirty="0">
                <a:latin typeface="Times New Roman" panose="02020603050405020304" pitchFamily="18" charset="0"/>
                <a:cs typeface="Times New Roman" panose="02020603050405020304" pitchFamily="18" charset="0"/>
              </a:rPr>
              <a:t>Acute pain</a:t>
            </a:r>
          </a:p>
          <a:p>
            <a:r>
              <a:rPr lang="en-US" sz="4000" dirty="0">
                <a:latin typeface="Times New Roman" panose="02020603050405020304" pitchFamily="18" charset="0"/>
                <a:cs typeface="Times New Roman" panose="02020603050405020304" pitchFamily="18" charset="0"/>
              </a:rPr>
              <a:t>Anxiety/fear</a:t>
            </a:r>
          </a:p>
          <a:p>
            <a:r>
              <a:rPr lang="en-US" sz="4000" dirty="0">
                <a:latin typeface="Times New Roman" panose="02020603050405020304" pitchFamily="18" charset="0"/>
                <a:cs typeface="Times New Roman" panose="02020603050405020304" pitchFamily="18" charset="0"/>
              </a:rPr>
              <a:t>Knowledge deficit</a:t>
            </a:r>
          </a:p>
          <a:p>
            <a:r>
              <a:rPr lang="en-US" sz="4000" dirty="0">
                <a:latin typeface="Times New Roman" panose="02020603050405020304" pitchFamily="18" charset="0"/>
                <a:cs typeface="Times New Roman" panose="02020603050405020304" pitchFamily="18" charset="0"/>
              </a:rPr>
              <a:t>Risk for imbalanced nutrition less than the body requirement</a:t>
            </a:r>
          </a:p>
          <a:p>
            <a:r>
              <a:rPr lang="en-US" sz="4000" dirty="0">
                <a:latin typeface="Times New Roman" panose="02020603050405020304" pitchFamily="18" charset="0"/>
                <a:cs typeface="Times New Roman" panose="02020603050405020304" pitchFamily="18" charset="0"/>
              </a:rPr>
              <a:t>Risk for infection</a:t>
            </a:r>
          </a:p>
          <a:p>
            <a:endParaRPr lang="en-US" dirty="0"/>
          </a:p>
        </p:txBody>
      </p:sp>
    </p:spTree>
    <p:extLst>
      <p:ext uri="{BB962C8B-B14F-4D97-AF65-F5344CB8AC3E}">
        <p14:creationId xmlns:p14="http://schemas.microsoft.com/office/powerpoint/2010/main" val="7833123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The Pancreas In Relationship To The Duodenum And  The Biliary Tract</a:t>
            </a:r>
          </a:p>
        </p:txBody>
      </p:sp>
      <p:pic>
        <p:nvPicPr>
          <p:cNvPr id="4" name="Content Placeholder 3"/>
          <p:cNvPicPr>
            <a:picLocks noGrp="1" noChangeAspect="1"/>
          </p:cNvPicPr>
          <p:nvPr>
            <p:ph idx="1"/>
          </p:nvPr>
        </p:nvPicPr>
        <p:blipFill>
          <a:blip r:embed="rId2"/>
          <a:stretch>
            <a:fillRect/>
          </a:stretch>
        </p:blipFill>
        <p:spPr>
          <a:xfrm>
            <a:off x="1618852" y="2160588"/>
            <a:ext cx="6714334" cy="3881437"/>
          </a:xfrm>
          <a:prstGeom prst="rect">
            <a:avLst/>
          </a:prstGeom>
        </p:spPr>
      </p:pic>
    </p:spTree>
    <p:extLst>
      <p:ext uri="{BB962C8B-B14F-4D97-AF65-F5344CB8AC3E}">
        <p14:creationId xmlns:p14="http://schemas.microsoft.com/office/powerpoint/2010/main" val="20965199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1757</TotalTime>
  <Words>7241</Words>
  <Application>Microsoft Office PowerPoint</Application>
  <PresentationFormat>Widescreen</PresentationFormat>
  <Paragraphs>724</Paragraphs>
  <Slides>107</Slides>
  <Notes>0</Notes>
  <HiddenSlides>0</HiddenSlides>
  <MMClips>0</MMClips>
  <ScaleCrop>false</ScaleCrop>
  <HeadingPairs>
    <vt:vector size="4" baseType="variant">
      <vt:variant>
        <vt:lpstr>Theme</vt:lpstr>
      </vt:variant>
      <vt:variant>
        <vt:i4>3</vt:i4>
      </vt:variant>
      <vt:variant>
        <vt:lpstr>Slide Titles</vt:lpstr>
      </vt:variant>
      <vt:variant>
        <vt:i4>107</vt:i4>
      </vt:variant>
    </vt:vector>
  </HeadingPairs>
  <TitlesOfParts>
    <vt:vector size="110" baseType="lpstr">
      <vt:lpstr>Facet</vt:lpstr>
      <vt:lpstr>1_Facet</vt:lpstr>
      <vt:lpstr>Office Theme</vt:lpstr>
      <vt:lpstr>MEDICAL SURGICAL NURSING II</vt:lpstr>
      <vt:lpstr>MODULE OBJECTIVES</vt:lpstr>
      <vt:lpstr>PowerPoint Presentation</vt:lpstr>
      <vt:lpstr> The Gastrointestinal Tract </vt:lpstr>
      <vt:lpstr>  THE  DIGESTIVE SYSTEM</vt:lpstr>
      <vt:lpstr>The digestive system</vt:lpstr>
      <vt:lpstr>PowerPoint Presentation</vt:lpstr>
      <vt:lpstr>Exercise</vt:lpstr>
      <vt:lpstr> THE MOUTH</vt:lpstr>
      <vt:lpstr>DISORDERS OF THE ORAL CAVITY  1.  PLAQUE AND TOOTH DECAY/DENTAL CARIES-      A section of a Tooth</vt:lpstr>
      <vt:lpstr>       </vt:lpstr>
      <vt:lpstr>   Pathophysiology  </vt:lpstr>
      <vt:lpstr>Contributing factors to dental erosion</vt:lpstr>
      <vt:lpstr> Treatment</vt:lpstr>
      <vt:lpstr>  Complications</vt:lpstr>
      <vt:lpstr> Prevention of dental caries</vt:lpstr>
      <vt:lpstr>2. ORAL THRUSH /ORAL CANDIDIASIS</vt:lpstr>
      <vt:lpstr>b) Systemic factors</vt:lpstr>
      <vt:lpstr> Signs and symptoms</vt:lpstr>
      <vt:lpstr> Treatment / nursing care</vt:lpstr>
      <vt:lpstr> Prevention</vt:lpstr>
      <vt:lpstr>  3. STOMATITIS</vt:lpstr>
      <vt:lpstr>                            Possible causes</vt:lpstr>
      <vt:lpstr>Types:</vt:lpstr>
      <vt:lpstr>PowerPoint Presentation</vt:lpstr>
      <vt:lpstr>Treatment:/nursing care </vt:lpstr>
      <vt:lpstr> 4.  GINGIVITIS </vt:lpstr>
      <vt:lpstr>   Causes of gingivitis</vt:lpstr>
      <vt:lpstr>      Treatment/ nursing care </vt:lpstr>
      <vt:lpstr>           Possible Complications </vt:lpstr>
      <vt:lpstr>  5.  Necrotizing gingivitis ( trench mouth)</vt:lpstr>
      <vt:lpstr>PowerPoint Presentation</vt:lpstr>
      <vt:lpstr> Treatment</vt:lpstr>
      <vt:lpstr>6. Periodontitis </vt:lpstr>
      <vt:lpstr>Causes</vt:lpstr>
      <vt:lpstr>Signs and symptoms</vt:lpstr>
      <vt:lpstr> Treatment </vt:lpstr>
      <vt:lpstr> Abscess ( dental alveolar abscess)or peri-apical abscess</vt:lpstr>
      <vt:lpstr>PowerPoint Presentation</vt:lpstr>
      <vt:lpstr>Medical management</vt:lpstr>
      <vt:lpstr>THE PHARYNX</vt:lpstr>
      <vt:lpstr>THE OESOPHAGUS</vt:lpstr>
      <vt:lpstr>   DISORDERS OF THE OESOPHAGUS  </vt:lpstr>
      <vt:lpstr>PowerPoint Presentation</vt:lpstr>
      <vt:lpstr>DIVERTICULAR</vt:lpstr>
      <vt:lpstr>Assessment and Diagnostic Findings  </vt:lpstr>
      <vt:lpstr>                           Management :</vt:lpstr>
      <vt:lpstr>PowerPoint Presentation</vt:lpstr>
      <vt:lpstr>Carcinoma of the oesophagus</vt:lpstr>
      <vt:lpstr>Risk factors</vt:lpstr>
      <vt:lpstr> Clinical manifestation</vt:lpstr>
      <vt:lpstr>PowerPoint Presentation</vt:lpstr>
      <vt:lpstr>Assessment and diagnostic finding</vt:lpstr>
      <vt:lpstr>Medical management</vt:lpstr>
      <vt:lpstr> THE STOMACH</vt:lpstr>
      <vt:lpstr> THE STOMACH</vt:lpstr>
      <vt:lpstr>THE LONGITUNDINAL SECTION OF THE STOMACH</vt:lpstr>
      <vt:lpstr>PowerPoint Presentation</vt:lpstr>
      <vt:lpstr>GASTRITIS</vt:lpstr>
      <vt:lpstr>CONT.</vt:lpstr>
      <vt:lpstr>CONT’D</vt:lpstr>
      <vt:lpstr>              </vt:lpstr>
      <vt:lpstr>Clinical manifestation</vt:lpstr>
      <vt:lpstr>Diagnostic findings</vt:lpstr>
      <vt:lpstr> Medical management</vt:lpstr>
      <vt:lpstr>PowerPoint Presentation</vt:lpstr>
      <vt:lpstr>                   Nursing management                        </vt:lpstr>
      <vt:lpstr>PowerPoint Presentation</vt:lpstr>
      <vt:lpstr>                 2.  Peptic ulcer disease</vt:lpstr>
      <vt:lpstr>                              Risk factors </vt:lpstr>
      <vt:lpstr>Types of PUD : 1.  OESOPHAGEAL ULCER</vt:lpstr>
      <vt:lpstr>2. Gastric ulcer</vt:lpstr>
      <vt:lpstr>PowerPoint Presentation</vt:lpstr>
      <vt:lpstr>3. Duodenal ulcer</vt:lpstr>
      <vt:lpstr>Pathophysiology</vt:lpstr>
      <vt:lpstr>PowerPoint Presentation</vt:lpstr>
      <vt:lpstr> Clinical manifestation of PUD </vt:lpstr>
      <vt:lpstr>Clinical manifestation cont’</vt:lpstr>
      <vt:lpstr>Complication Of PUD</vt:lpstr>
      <vt:lpstr>PowerPoint Presentation</vt:lpstr>
      <vt:lpstr>     MGT of a patient with PUD cont’</vt:lpstr>
      <vt:lpstr>Medical Management</vt:lpstr>
      <vt:lpstr>PowerPoint Presentation</vt:lpstr>
      <vt:lpstr>                 DIFFERENCE BETWEEN                                                                  Gastric ulcer                            duodenal ulcer</vt:lpstr>
      <vt:lpstr>PowerPoint Presentation</vt:lpstr>
      <vt:lpstr>Cancer of the stomach</vt:lpstr>
      <vt:lpstr>  Pathophysiology</vt:lpstr>
      <vt:lpstr>  Risk factors   </vt:lpstr>
      <vt:lpstr>Clinical manifestation</vt:lpstr>
      <vt:lpstr>PowerPoint Presentation</vt:lpstr>
      <vt:lpstr>  Management</vt:lpstr>
      <vt:lpstr>Nursing Diagnosis For A Patient With Cancer Of The Stomach</vt:lpstr>
      <vt:lpstr>CONT…</vt:lpstr>
      <vt:lpstr> Clinical manifestation</vt:lpstr>
      <vt:lpstr>Management</vt:lpstr>
      <vt:lpstr>Nursing care</vt:lpstr>
      <vt:lpstr>Complications</vt:lpstr>
      <vt:lpstr>Nursing diagnosis</vt:lpstr>
      <vt:lpstr>The Pancreas In Relationship To The Duodenum And  The Biliary Tract</vt:lpstr>
      <vt:lpstr>THE FLOW OF BILE</vt:lpstr>
      <vt:lpstr>COMMON TERMINOLOGIES</vt:lpstr>
      <vt:lpstr>PowerPoint Presentation</vt:lpstr>
      <vt:lpstr>Nursing process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SURGICAL NURSING II</dc:title>
  <dc:creator>user</dc:creator>
  <cp:lastModifiedBy>Unknown User</cp:lastModifiedBy>
  <cp:revision>135</cp:revision>
  <dcterms:created xsi:type="dcterms:W3CDTF">2018-06-15T20:34:13Z</dcterms:created>
  <dcterms:modified xsi:type="dcterms:W3CDTF">2020-08-05T13:32:27Z</dcterms:modified>
</cp:coreProperties>
</file>