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41"/>
  </p:handoutMasterIdLst>
  <p:sldIdLst>
    <p:sldId id="256" r:id="rId2"/>
    <p:sldId id="257" r:id="rId3"/>
    <p:sldId id="258" r:id="rId4"/>
    <p:sldId id="259" r:id="rId5"/>
    <p:sldId id="260" r:id="rId6"/>
    <p:sldId id="264" r:id="rId7"/>
    <p:sldId id="265" r:id="rId8"/>
    <p:sldId id="261" r:id="rId9"/>
    <p:sldId id="262" r:id="rId10"/>
    <p:sldId id="263"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7053263"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108"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56414" cy="467072"/>
          </a:xfrm>
          <a:prstGeom prst="rect">
            <a:avLst/>
          </a:prstGeom>
        </p:spPr>
        <p:txBody>
          <a:bodyPr vert="horz" lIns="93496" tIns="46748" rIns="93496" bIns="46748" rtlCol="0"/>
          <a:lstStyle>
            <a:lvl1pPr algn="l">
              <a:defRPr sz="1200"/>
            </a:lvl1pPr>
          </a:lstStyle>
          <a:p>
            <a:endParaRPr lang="en-US"/>
          </a:p>
        </p:txBody>
      </p:sp>
      <p:sp>
        <p:nvSpPr>
          <p:cNvPr id="3" name="Date Placeholder 2"/>
          <p:cNvSpPr>
            <a:spLocks noGrp="1"/>
          </p:cNvSpPr>
          <p:nvPr>
            <p:ph type="dt" sz="quarter" idx="1"/>
          </p:nvPr>
        </p:nvSpPr>
        <p:spPr>
          <a:xfrm>
            <a:off x="3995217" y="1"/>
            <a:ext cx="3056414" cy="467072"/>
          </a:xfrm>
          <a:prstGeom prst="rect">
            <a:avLst/>
          </a:prstGeom>
        </p:spPr>
        <p:txBody>
          <a:bodyPr vert="horz" lIns="93496" tIns="46748" rIns="93496" bIns="46748" rtlCol="0"/>
          <a:lstStyle>
            <a:lvl1pPr algn="r">
              <a:defRPr sz="1200"/>
            </a:lvl1pPr>
          </a:lstStyle>
          <a:p>
            <a:fld id="{792F1021-9315-4CD1-B996-D718C160B724}" type="datetimeFigureOut">
              <a:rPr lang="en-US" smtClean="0"/>
              <a:t>2/20/2020</a:t>
            </a:fld>
            <a:endParaRPr lang="en-US"/>
          </a:p>
        </p:txBody>
      </p:sp>
      <p:sp>
        <p:nvSpPr>
          <p:cNvPr id="4" name="Footer Placeholder 3"/>
          <p:cNvSpPr>
            <a:spLocks noGrp="1"/>
          </p:cNvSpPr>
          <p:nvPr>
            <p:ph type="ftr" sz="quarter" idx="2"/>
          </p:nvPr>
        </p:nvSpPr>
        <p:spPr>
          <a:xfrm>
            <a:off x="0" y="8842031"/>
            <a:ext cx="3056414" cy="467071"/>
          </a:xfrm>
          <a:prstGeom prst="rect">
            <a:avLst/>
          </a:prstGeom>
        </p:spPr>
        <p:txBody>
          <a:bodyPr vert="horz" lIns="93496" tIns="46748" rIns="93496" bIns="46748" rtlCol="0" anchor="b"/>
          <a:lstStyle>
            <a:lvl1pPr algn="l">
              <a:defRPr sz="1200"/>
            </a:lvl1pPr>
          </a:lstStyle>
          <a:p>
            <a:endParaRPr lang="en-US"/>
          </a:p>
        </p:txBody>
      </p:sp>
      <p:sp>
        <p:nvSpPr>
          <p:cNvPr id="5" name="Slide Number Placeholder 4"/>
          <p:cNvSpPr>
            <a:spLocks noGrp="1"/>
          </p:cNvSpPr>
          <p:nvPr>
            <p:ph type="sldNum" sz="quarter" idx="3"/>
          </p:nvPr>
        </p:nvSpPr>
        <p:spPr>
          <a:xfrm>
            <a:off x="3995217" y="8842031"/>
            <a:ext cx="3056414" cy="467071"/>
          </a:xfrm>
          <a:prstGeom prst="rect">
            <a:avLst/>
          </a:prstGeom>
        </p:spPr>
        <p:txBody>
          <a:bodyPr vert="horz" lIns="93496" tIns="46748" rIns="93496" bIns="46748" rtlCol="0" anchor="b"/>
          <a:lstStyle>
            <a:lvl1pPr algn="r">
              <a:defRPr sz="1200"/>
            </a:lvl1pPr>
          </a:lstStyle>
          <a:p>
            <a:fld id="{BD87C8BF-E3F4-4EEC-B4CB-6588F995C3E7}" type="slidenum">
              <a:rPr lang="en-US" smtClean="0"/>
              <a:t>‹#›</a:t>
            </a:fld>
            <a:endParaRPr lang="en-US"/>
          </a:p>
        </p:txBody>
      </p:sp>
    </p:spTree>
    <p:extLst>
      <p:ext uri="{BB962C8B-B14F-4D97-AF65-F5344CB8AC3E}">
        <p14:creationId xmlns:p14="http://schemas.microsoft.com/office/powerpoint/2010/main" val="3766888380"/>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003BACC-19AC-4F0F-AA03-666B81F91060}"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15116786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3BACC-19AC-4F0F-AA03-666B81F91060}"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937253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3BACC-19AC-4F0F-AA03-666B81F91060}"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861563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003BACC-19AC-4F0F-AA03-666B81F91060}"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131272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003BACC-19AC-4F0F-AA03-666B81F91060}" type="datetimeFigureOut">
              <a:rPr lang="en-US" smtClean="0"/>
              <a:t>2/20/2020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327826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003BACC-19AC-4F0F-AA03-666B81F91060}"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37218520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003BACC-19AC-4F0F-AA03-666B81F91060}" type="datetimeFigureOut">
              <a:rPr lang="en-US" smtClean="0"/>
              <a:t>2/20/2020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167801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003BACC-19AC-4F0F-AA03-666B81F91060}" type="datetimeFigureOut">
              <a:rPr lang="en-US" smtClean="0"/>
              <a:t>2/20/2020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26904914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003BACC-19AC-4F0F-AA03-666B81F91060}" type="datetimeFigureOut">
              <a:rPr lang="en-US" smtClean="0"/>
              <a:t>2/20/2020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26718650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3BACC-19AC-4F0F-AA03-666B81F91060}"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21671130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003BACC-19AC-4F0F-AA03-666B81F91060}" type="datetimeFigureOut">
              <a:rPr lang="en-US" smtClean="0"/>
              <a:t>2/20/2020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69B4AD8-945A-4D10-98FF-32628D77A4A1}" type="slidenum">
              <a:rPr lang="en-US" smtClean="0"/>
              <a:t>‹#›</a:t>
            </a:fld>
            <a:endParaRPr lang="en-US"/>
          </a:p>
        </p:txBody>
      </p:sp>
    </p:spTree>
    <p:extLst>
      <p:ext uri="{BB962C8B-B14F-4D97-AF65-F5344CB8AC3E}">
        <p14:creationId xmlns:p14="http://schemas.microsoft.com/office/powerpoint/2010/main" val="2997259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003BACC-19AC-4F0F-AA03-666B81F91060}" type="datetimeFigureOut">
              <a:rPr lang="en-US" smtClean="0"/>
              <a:t>2/20/2020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69B4AD8-945A-4D10-98FF-32628D77A4A1}" type="slidenum">
              <a:rPr lang="en-US" smtClean="0"/>
              <a:t>‹#›</a:t>
            </a:fld>
            <a:endParaRPr lang="en-US"/>
          </a:p>
        </p:txBody>
      </p:sp>
    </p:spTree>
    <p:extLst>
      <p:ext uri="{BB962C8B-B14F-4D97-AF65-F5344CB8AC3E}">
        <p14:creationId xmlns:p14="http://schemas.microsoft.com/office/powerpoint/2010/main" val="15924618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PEPTIC ULCER DISEASE</a:t>
            </a:r>
            <a:endParaRPr lang="en-US" dirty="0"/>
          </a:p>
        </p:txBody>
      </p:sp>
      <p:sp>
        <p:nvSpPr>
          <p:cNvPr id="3" name="Subtitle 2"/>
          <p:cNvSpPr>
            <a:spLocks noGrp="1"/>
          </p:cNvSpPr>
          <p:nvPr>
            <p:ph type="subTitle" idx="1"/>
          </p:nvPr>
        </p:nvSpPr>
        <p:spPr/>
        <p:txBody>
          <a:bodyPr/>
          <a:lstStyle/>
          <a:p>
            <a:r>
              <a:rPr lang="en-US" dirty="0" err="1" smtClean="0"/>
              <a:t>kiilu</a:t>
            </a:r>
            <a:endParaRPr lang="en-US" dirty="0"/>
          </a:p>
        </p:txBody>
      </p:sp>
    </p:spTree>
    <p:extLst>
      <p:ext uri="{BB962C8B-B14F-4D97-AF65-F5344CB8AC3E}">
        <p14:creationId xmlns:p14="http://schemas.microsoft.com/office/powerpoint/2010/main" val="95844307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b="1" i="1" dirty="0" smtClean="0"/>
              <a:t>Stress ulcer </a:t>
            </a:r>
            <a:r>
              <a:rPr lang="en-US" dirty="0" smtClean="0"/>
              <a:t>is the term given to acute mucosal ulcerations of the duodenal or gastric area that occurs after physiologically stressful events, such as burns, shock, severe sepsis, and multiple organ traumas</a:t>
            </a:r>
          </a:p>
          <a:p>
            <a:pPr marL="0" indent="0">
              <a:buNone/>
            </a:pPr>
            <a:endParaRPr lang="en-US" dirty="0"/>
          </a:p>
        </p:txBody>
      </p:sp>
      <p:pic>
        <p:nvPicPr>
          <p:cNvPr id="1027" name="Picture 3" descr="Edit this on Wiki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Edit this on Wikidat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5250" cy="95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355812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Clinical manifestations:</a:t>
            </a:r>
            <a:endParaRPr lang="en-US" b="1" u="sng" dirty="0"/>
          </a:p>
        </p:txBody>
      </p:sp>
      <p:sp>
        <p:nvSpPr>
          <p:cNvPr id="3" name="Content Placeholder 2"/>
          <p:cNvSpPr>
            <a:spLocks noGrp="1"/>
          </p:cNvSpPr>
          <p:nvPr>
            <p:ph idx="1"/>
          </p:nvPr>
        </p:nvSpPr>
        <p:spPr/>
        <p:txBody>
          <a:bodyPr/>
          <a:lstStyle/>
          <a:p>
            <a:r>
              <a:rPr lang="en-US" dirty="0"/>
              <a:t> dull, gnawing pain or a burning sensation in the </a:t>
            </a:r>
            <a:r>
              <a:rPr lang="en-US" dirty="0" smtClean="0"/>
              <a:t>mid-epigastrium </a:t>
            </a:r>
            <a:r>
              <a:rPr lang="en-US" dirty="0"/>
              <a:t>or in the </a:t>
            </a:r>
            <a:r>
              <a:rPr lang="en-US" dirty="0" smtClean="0"/>
              <a:t>back (pain </a:t>
            </a:r>
            <a:r>
              <a:rPr lang="en-US" dirty="0"/>
              <a:t>occurs when the increased acid content of the stomach and duodenum erodes the lesion and stimulates the exposed nerve </a:t>
            </a:r>
            <a:r>
              <a:rPr lang="en-US" dirty="0" smtClean="0"/>
              <a:t>endings).</a:t>
            </a:r>
          </a:p>
          <a:p>
            <a:r>
              <a:rPr lang="en-US" dirty="0" smtClean="0"/>
              <a:t>Pain in gastric ulcers occurs mainly immediately after meals while in duodenal ulcers pain occurs 2-3 hours after a meal</a:t>
            </a:r>
          </a:p>
          <a:p>
            <a:r>
              <a:rPr lang="en-US" dirty="0" smtClean="0"/>
              <a:t>In duodenal ulcers, pain is relieved after eating and awake with pain during the night whereas in gastric ulcers pain is aggravated by eating and only a small number awake with pain during the night</a:t>
            </a:r>
            <a:endParaRPr lang="en-US" dirty="0"/>
          </a:p>
        </p:txBody>
      </p:sp>
    </p:spTree>
    <p:extLst>
      <p:ext uri="{BB962C8B-B14F-4D97-AF65-F5344CB8AC3E}">
        <p14:creationId xmlns:p14="http://schemas.microsoft.com/office/powerpoint/2010/main" val="211032233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Other </a:t>
            </a:r>
            <a:r>
              <a:rPr lang="en-US" dirty="0" smtClean="0"/>
              <a:t>non-specific symptoms of either gastric ulcers or duodenal ulcers include:</a:t>
            </a:r>
          </a:p>
          <a:p>
            <a:pPr lvl="1"/>
            <a:r>
              <a:rPr lang="en-US" dirty="0" smtClean="0"/>
              <a:t>pyrosis(heartburn) (common when the patients stomach is empty)</a:t>
            </a:r>
          </a:p>
          <a:p>
            <a:pPr lvl="1"/>
            <a:r>
              <a:rPr lang="en-US" dirty="0" smtClean="0"/>
              <a:t>vomiting (follows a bout of severe pain and bloating which is relieved by vomiting, emesis may contain undigested food eaten many hours earlier))</a:t>
            </a:r>
          </a:p>
          <a:p>
            <a:pPr lvl="1"/>
            <a:r>
              <a:rPr lang="en-US" dirty="0" smtClean="0"/>
              <a:t>constipation </a:t>
            </a:r>
            <a:r>
              <a:rPr lang="en-US" dirty="0"/>
              <a:t>or </a:t>
            </a:r>
            <a:r>
              <a:rPr lang="en-US" dirty="0" smtClean="0"/>
              <a:t>diarrhea (may occur as a result of diet and medications)</a:t>
            </a:r>
          </a:p>
          <a:p>
            <a:pPr lvl="1"/>
            <a:r>
              <a:rPr lang="en-US" dirty="0"/>
              <a:t>Bleeding (evidenced by the passage of tarry </a:t>
            </a:r>
            <a:r>
              <a:rPr lang="en-US" dirty="0" smtClean="0"/>
              <a:t>stools)</a:t>
            </a:r>
            <a:endParaRPr lang="en-US" dirty="0"/>
          </a:p>
        </p:txBody>
      </p:sp>
    </p:spTree>
    <p:extLst>
      <p:ext uri="{BB962C8B-B14F-4D97-AF65-F5344CB8AC3E}">
        <p14:creationId xmlns:p14="http://schemas.microsoft.com/office/powerpoint/2010/main" val="16111475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u="sng" dirty="0" smtClean="0"/>
              <a:t>Diagnosis:</a:t>
            </a:r>
            <a:endParaRPr lang="en-US" b="1" u="sng" dirty="0"/>
          </a:p>
        </p:txBody>
      </p:sp>
      <p:sp>
        <p:nvSpPr>
          <p:cNvPr id="3" name="Content Placeholder 2"/>
          <p:cNvSpPr>
            <a:spLocks noGrp="1"/>
          </p:cNvSpPr>
          <p:nvPr>
            <p:ph idx="1"/>
          </p:nvPr>
        </p:nvSpPr>
        <p:spPr/>
        <p:txBody>
          <a:bodyPr>
            <a:normAutofit/>
          </a:bodyPr>
          <a:lstStyle/>
          <a:p>
            <a:r>
              <a:rPr lang="en-US" dirty="0"/>
              <a:t>History(Pain that is relieved by ingesting food or antacids and absence of pain on arising </a:t>
            </a:r>
            <a:r>
              <a:rPr lang="en-US" dirty="0" smtClean="0"/>
              <a:t>are </a:t>
            </a:r>
            <a:r>
              <a:rPr lang="en-US" dirty="0"/>
              <a:t>highly suggestive of an </a:t>
            </a:r>
            <a:r>
              <a:rPr lang="en-US" dirty="0" smtClean="0"/>
              <a:t>ulcer).</a:t>
            </a:r>
          </a:p>
          <a:p>
            <a:r>
              <a:rPr lang="en-US" dirty="0" smtClean="0"/>
              <a:t>Physical exam reveal pain, epigastric tenderness, or abdominal distention</a:t>
            </a:r>
          </a:p>
          <a:p>
            <a:r>
              <a:rPr lang="en-US" dirty="0"/>
              <a:t> A barium study of the upper GI tract may show an </a:t>
            </a:r>
            <a:r>
              <a:rPr lang="en-US" dirty="0" smtClean="0"/>
              <a:t>ulcer</a:t>
            </a:r>
            <a:endParaRPr lang="en-US" dirty="0"/>
          </a:p>
          <a:p>
            <a:r>
              <a:rPr lang="en-US" dirty="0" smtClean="0"/>
              <a:t>Upper endoscopy allows direct visualization of inflammatory changes, ulcers and lesions</a:t>
            </a:r>
          </a:p>
        </p:txBody>
      </p:sp>
    </p:spTree>
    <p:extLst>
      <p:ext uri="{BB962C8B-B14F-4D97-AF65-F5344CB8AC3E}">
        <p14:creationId xmlns:p14="http://schemas.microsoft.com/office/powerpoint/2010/main" val="18098830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H. pylori infection may be determined by biopsy and histology with culture</a:t>
            </a:r>
          </a:p>
          <a:p>
            <a:r>
              <a:rPr lang="en-US" dirty="0"/>
              <a:t> breath test to detect </a:t>
            </a:r>
            <a:r>
              <a:rPr lang="en-US" b="1" i="1" dirty="0"/>
              <a:t>H. pylori</a:t>
            </a:r>
          </a:p>
          <a:p>
            <a:r>
              <a:rPr lang="en-US" dirty="0"/>
              <a:t>Serologic testing for antibodies against the </a:t>
            </a:r>
            <a:r>
              <a:rPr lang="en-US" b="1" i="1" dirty="0" err="1"/>
              <a:t>H.pylori</a:t>
            </a:r>
            <a:r>
              <a:rPr lang="en-US" dirty="0"/>
              <a:t> antigen </a:t>
            </a:r>
          </a:p>
          <a:p>
            <a:r>
              <a:rPr lang="en-US" dirty="0"/>
              <a:t>stool for occult blood </a:t>
            </a:r>
          </a:p>
          <a:p>
            <a:pPr marL="0" indent="0">
              <a:buNone/>
            </a:pPr>
            <a:endParaRPr lang="en-US" dirty="0"/>
          </a:p>
        </p:txBody>
      </p:sp>
    </p:spTree>
    <p:extLst>
      <p:ext uri="{BB962C8B-B14F-4D97-AF65-F5344CB8AC3E}">
        <p14:creationId xmlns:p14="http://schemas.microsoft.com/office/powerpoint/2010/main" val="85191060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t>Medical </a:t>
            </a:r>
            <a:r>
              <a:rPr lang="en-US" b="1" u="sng" dirty="0" smtClean="0"/>
              <a:t>Management:</a:t>
            </a:r>
            <a:endParaRPr lang="en-US" b="1" u="sng" dirty="0"/>
          </a:p>
        </p:txBody>
      </p:sp>
      <p:sp>
        <p:nvSpPr>
          <p:cNvPr id="3" name="Content Placeholder 2"/>
          <p:cNvSpPr>
            <a:spLocks noGrp="1"/>
          </p:cNvSpPr>
          <p:nvPr>
            <p:ph idx="1"/>
          </p:nvPr>
        </p:nvSpPr>
        <p:spPr/>
        <p:txBody>
          <a:bodyPr/>
          <a:lstStyle/>
          <a:p>
            <a:r>
              <a:rPr lang="en-US" dirty="0"/>
              <a:t> The goals </a:t>
            </a:r>
            <a:r>
              <a:rPr lang="en-US" dirty="0" smtClean="0"/>
              <a:t>of management are </a:t>
            </a:r>
            <a:r>
              <a:rPr lang="en-US" dirty="0"/>
              <a:t>to eradicate </a:t>
            </a:r>
            <a:r>
              <a:rPr lang="en-US" b="1" i="1" dirty="0"/>
              <a:t>H. pylori </a:t>
            </a:r>
            <a:r>
              <a:rPr lang="en-US" dirty="0"/>
              <a:t>and to manage gastric acidity. </a:t>
            </a:r>
            <a:endParaRPr lang="en-US" dirty="0" smtClean="0"/>
          </a:p>
          <a:p>
            <a:r>
              <a:rPr lang="en-US" dirty="0" smtClean="0"/>
              <a:t>Methods </a:t>
            </a:r>
            <a:r>
              <a:rPr lang="en-US" dirty="0"/>
              <a:t>used include medications, lifestyle changes, and surgical intervention</a:t>
            </a:r>
            <a:r>
              <a:rPr lang="en-US" dirty="0" smtClean="0"/>
              <a:t>.</a:t>
            </a:r>
            <a:endParaRPr lang="en-US" dirty="0"/>
          </a:p>
        </p:txBody>
      </p:sp>
    </p:spTree>
    <p:extLst>
      <p:ext uri="{BB962C8B-B14F-4D97-AF65-F5344CB8AC3E}">
        <p14:creationId xmlns:p14="http://schemas.microsoft.com/office/powerpoint/2010/main" val="84237792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a:t>PHARMACOLOGIC THERAPY </a:t>
            </a:r>
            <a:endParaRPr lang="en-US" u="sng" dirty="0" smtClean="0"/>
          </a:p>
          <a:p>
            <a:r>
              <a:rPr lang="en-US" dirty="0" smtClean="0"/>
              <a:t>Currently</a:t>
            </a:r>
            <a:r>
              <a:rPr lang="en-US" dirty="0"/>
              <a:t>, the most commonly used therapy in the treatment of ulcers is a combination of </a:t>
            </a:r>
            <a:r>
              <a:rPr lang="en-US" b="1" dirty="0"/>
              <a:t>antibiotics, proton pump inhibitors, and bismuth salts </a:t>
            </a:r>
            <a:r>
              <a:rPr lang="en-US" dirty="0"/>
              <a:t>that suppresses or eradicates </a:t>
            </a:r>
            <a:r>
              <a:rPr lang="en-US" i="1" dirty="0"/>
              <a:t>H. </a:t>
            </a:r>
            <a:r>
              <a:rPr lang="en-US" i="1" dirty="0" smtClean="0"/>
              <a:t>pylori</a:t>
            </a:r>
          </a:p>
          <a:p>
            <a:r>
              <a:rPr lang="en-US" dirty="0" smtClean="0"/>
              <a:t>Recommended therapy for 10-14 days include triple therapy with two antibiotics,(</a:t>
            </a:r>
            <a:r>
              <a:rPr lang="en-US" dirty="0" err="1" smtClean="0"/>
              <a:t>e.g</a:t>
            </a:r>
            <a:r>
              <a:rPr lang="en-US" dirty="0" smtClean="0"/>
              <a:t> metronidazole or Amoxicillin and clarithromycin plus a proton pump inhibitor (</a:t>
            </a:r>
            <a:r>
              <a:rPr lang="en-US" dirty="0" err="1" smtClean="0"/>
              <a:t>e.g</a:t>
            </a:r>
            <a:r>
              <a:rPr lang="en-US" dirty="0" smtClean="0"/>
              <a:t> lansoprazole or omeprazole)</a:t>
            </a:r>
          </a:p>
          <a:p>
            <a:r>
              <a:rPr lang="en-US" dirty="0" smtClean="0"/>
              <a:t>Quadruple therapy with two antibiotics(metronidazole and tetracycline ) plus a proton pump inhibitor and bismuth salts (</a:t>
            </a:r>
            <a:r>
              <a:rPr lang="en-US" dirty="0" err="1" smtClean="0"/>
              <a:t>pepto-bismal</a:t>
            </a:r>
            <a:r>
              <a:rPr lang="en-US" dirty="0" smtClean="0"/>
              <a:t>) can be used</a:t>
            </a:r>
          </a:p>
          <a:p>
            <a:endParaRPr lang="en-US" dirty="0"/>
          </a:p>
        </p:txBody>
      </p:sp>
    </p:spTree>
    <p:extLst>
      <p:ext uri="{BB962C8B-B14F-4D97-AF65-F5344CB8AC3E}">
        <p14:creationId xmlns:p14="http://schemas.microsoft.com/office/powerpoint/2010/main" val="377947078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Research is being conducted to develop a vaccine against </a:t>
            </a:r>
            <a:r>
              <a:rPr lang="en-US" i="1" dirty="0"/>
              <a:t>H. </a:t>
            </a:r>
            <a:r>
              <a:rPr lang="en-US" i="1" dirty="0" smtClean="0"/>
              <a:t>pylori</a:t>
            </a:r>
            <a:endParaRPr lang="en-US" b="1" dirty="0" smtClean="0"/>
          </a:p>
          <a:p>
            <a:r>
              <a:rPr lang="en-US" b="1" dirty="0" smtClean="0"/>
              <a:t>Histamine </a:t>
            </a:r>
            <a:r>
              <a:rPr lang="en-US" b="1" dirty="0"/>
              <a:t>2 (H </a:t>
            </a:r>
            <a:r>
              <a:rPr lang="en-US" b="1" baseline="-25000" dirty="0"/>
              <a:t>2</a:t>
            </a:r>
            <a:r>
              <a:rPr lang="en-US" b="1" dirty="0"/>
              <a:t>) receptor antagonists and proton pump inhibitors </a:t>
            </a:r>
            <a:r>
              <a:rPr lang="en-US" dirty="0"/>
              <a:t>are used to treat NSAID-induced and other ulcers not associated with </a:t>
            </a:r>
            <a:r>
              <a:rPr lang="en-US" i="1" dirty="0"/>
              <a:t>H. pylori </a:t>
            </a:r>
            <a:r>
              <a:rPr lang="en-US" dirty="0" smtClean="0"/>
              <a:t>ulcers</a:t>
            </a:r>
          </a:p>
          <a:p>
            <a:endParaRPr lang="en-US" dirty="0"/>
          </a:p>
        </p:txBody>
      </p:sp>
    </p:spTree>
    <p:extLst>
      <p:ext uri="{BB962C8B-B14F-4D97-AF65-F5344CB8AC3E}">
        <p14:creationId xmlns:p14="http://schemas.microsoft.com/office/powerpoint/2010/main" val="24144732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smtClean="0"/>
              <a:t>Ulcer healing:</a:t>
            </a:r>
          </a:p>
          <a:p>
            <a:r>
              <a:rPr lang="en-US" dirty="0" smtClean="0"/>
              <a:t>H</a:t>
            </a:r>
            <a:r>
              <a:rPr lang="en-US" baseline="-25000" dirty="0" smtClean="0"/>
              <a:t>2</a:t>
            </a:r>
            <a:r>
              <a:rPr lang="en-US" dirty="0" smtClean="0"/>
              <a:t> receptor antagonist ( used for 6 weeks for duodenal ulcer,8 </a:t>
            </a:r>
            <a:r>
              <a:rPr lang="en-US" dirty="0" err="1" smtClean="0"/>
              <a:t>wks</a:t>
            </a:r>
            <a:r>
              <a:rPr lang="en-US" dirty="0" smtClean="0"/>
              <a:t> for gastric ulcer)  plus proton pump inhibitor(used for 4 </a:t>
            </a:r>
            <a:r>
              <a:rPr lang="en-US" dirty="0" err="1" smtClean="0"/>
              <a:t>wks</a:t>
            </a:r>
            <a:r>
              <a:rPr lang="en-US" dirty="0" smtClean="0"/>
              <a:t> for duodenal ulcer and 6wks for gastric ulcer)</a:t>
            </a:r>
          </a:p>
          <a:p>
            <a:r>
              <a:rPr lang="en-US" dirty="0"/>
              <a:t>H</a:t>
            </a:r>
            <a:r>
              <a:rPr lang="en-US" baseline="-25000" dirty="0"/>
              <a:t>2</a:t>
            </a:r>
            <a:r>
              <a:rPr lang="en-US" dirty="0"/>
              <a:t> receptor </a:t>
            </a:r>
            <a:r>
              <a:rPr lang="en-US" dirty="0" smtClean="0"/>
              <a:t>antagonist:</a:t>
            </a:r>
          </a:p>
          <a:p>
            <a:pPr lvl="1"/>
            <a:r>
              <a:rPr lang="en-US" dirty="0" smtClean="0"/>
              <a:t>Ranitidine 150mg BD or 300mg at bedtime</a:t>
            </a:r>
          </a:p>
          <a:p>
            <a:pPr lvl="1"/>
            <a:r>
              <a:rPr lang="en-US" dirty="0" smtClean="0"/>
              <a:t>Cimetidine 400mg BD or 800mg at bedtime</a:t>
            </a:r>
          </a:p>
          <a:p>
            <a:pPr lvl="1"/>
            <a:r>
              <a:rPr lang="en-US" dirty="0" smtClean="0"/>
              <a:t>Famotidine 20mg BD or 40mg at bed time</a:t>
            </a:r>
            <a:endParaRPr lang="en-US" dirty="0"/>
          </a:p>
        </p:txBody>
      </p:sp>
    </p:spTree>
    <p:extLst>
      <p:ext uri="{BB962C8B-B14F-4D97-AF65-F5344CB8AC3E}">
        <p14:creationId xmlns:p14="http://schemas.microsoft.com/office/powerpoint/2010/main" val="17212494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Proton pump inhibitors:</a:t>
            </a:r>
          </a:p>
          <a:p>
            <a:pPr lvl="1"/>
            <a:r>
              <a:rPr lang="en-US" dirty="0"/>
              <a:t>Omeprazole 20mg daily</a:t>
            </a:r>
          </a:p>
          <a:p>
            <a:pPr lvl="1"/>
            <a:r>
              <a:rPr lang="en-US" dirty="0"/>
              <a:t>Lansoprazole 30mg daily</a:t>
            </a:r>
          </a:p>
          <a:p>
            <a:pPr lvl="1"/>
            <a:r>
              <a:rPr lang="en-US" dirty="0" err="1"/>
              <a:t>Rabeprazole</a:t>
            </a:r>
            <a:r>
              <a:rPr lang="en-US" dirty="0"/>
              <a:t> 20mg </a:t>
            </a:r>
            <a:r>
              <a:rPr lang="en-US" dirty="0" smtClean="0"/>
              <a:t>daily</a:t>
            </a:r>
          </a:p>
          <a:p>
            <a:r>
              <a:rPr lang="en-US" dirty="0"/>
              <a:t>Healing occurs in 90% of patients who are compliant with therapy.</a:t>
            </a:r>
          </a:p>
          <a:p>
            <a:endParaRPr lang="en-US" dirty="0" smtClean="0"/>
          </a:p>
          <a:p>
            <a:pPr lvl="1"/>
            <a:endParaRPr lang="en-US" dirty="0"/>
          </a:p>
          <a:p>
            <a:pPr marL="457200" lvl="1" indent="0">
              <a:buNone/>
            </a:pPr>
            <a:endParaRPr lang="en-US" dirty="0" smtClean="0"/>
          </a:p>
        </p:txBody>
      </p:sp>
    </p:spTree>
    <p:extLst>
      <p:ext uri="{BB962C8B-B14F-4D97-AF65-F5344CB8AC3E}">
        <p14:creationId xmlns:p14="http://schemas.microsoft.com/office/powerpoint/2010/main" val="10325337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Definition:</a:t>
            </a:r>
            <a:endParaRPr lang="en-US" b="1" u="sng" dirty="0"/>
          </a:p>
        </p:txBody>
      </p:sp>
      <p:sp>
        <p:nvSpPr>
          <p:cNvPr id="3" name="Content Placeholder 2"/>
          <p:cNvSpPr>
            <a:spLocks noGrp="1"/>
          </p:cNvSpPr>
          <p:nvPr>
            <p:ph idx="1"/>
          </p:nvPr>
        </p:nvSpPr>
        <p:spPr/>
        <p:txBody>
          <a:bodyPr/>
          <a:lstStyle/>
          <a:p>
            <a:r>
              <a:rPr lang="en-US" dirty="0" smtClean="0"/>
              <a:t>A peptic ulcer is an excavation (hollowed-out area) that forms in the mucosal wall of the stomach, in the pylorus (opening between stomach and duodenum), in the duodenum (ﬁrst part of small intestine), or in the esophagus,</a:t>
            </a:r>
          </a:p>
          <a:p>
            <a:r>
              <a:rPr lang="en-US" dirty="0" smtClean="0"/>
              <a:t> It is frequently referred to as a gastric, duodenal, or esophageal ulcer, depending on its location, or as peptic ulcer disease</a:t>
            </a:r>
            <a:endParaRPr lang="en-US" dirty="0"/>
          </a:p>
        </p:txBody>
      </p:sp>
    </p:spTree>
    <p:extLst>
      <p:ext uri="{BB962C8B-B14F-4D97-AF65-F5344CB8AC3E}">
        <p14:creationId xmlns:p14="http://schemas.microsoft.com/office/powerpoint/2010/main" val="157259417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i="1" u="sng" dirty="0" smtClean="0"/>
              <a:t>H. Pylori </a:t>
            </a:r>
            <a:r>
              <a:rPr lang="en-US" u="sng" dirty="0" smtClean="0"/>
              <a:t>therapy:</a:t>
            </a:r>
          </a:p>
          <a:p>
            <a:r>
              <a:rPr lang="en-US" dirty="0" smtClean="0"/>
              <a:t>First line therapy:</a:t>
            </a:r>
          </a:p>
          <a:p>
            <a:pPr lvl="1"/>
            <a:r>
              <a:rPr lang="en-US" dirty="0"/>
              <a:t>PPI twice a day plus clarithromycin 500mg twice a day, plus amoxicillin 100mg twice a day or metronidazole 500mg twice a day for10-14 </a:t>
            </a:r>
            <a:r>
              <a:rPr lang="en-US" dirty="0" smtClean="0"/>
              <a:t>days</a:t>
            </a:r>
            <a:endParaRPr lang="en-US" dirty="0"/>
          </a:p>
          <a:p>
            <a:r>
              <a:rPr lang="en-US" dirty="0" smtClean="0"/>
              <a:t>Second line therapy:</a:t>
            </a:r>
          </a:p>
          <a:p>
            <a:pPr lvl="1"/>
            <a:r>
              <a:rPr lang="en-US" dirty="0" err="1" smtClean="0"/>
              <a:t>Pepto-bismol</a:t>
            </a:r>
            <a:r>
              <a:rPr lang="en-US" dirty="0" smtClean="0"/>
              <a:t> 2 tabs four times daily plus tetracycline 250mg 4 times daily plus metronidazole 250mg 4 times a day for 14 days</a:t>
            </a:r>
          </a:p>
        </p:txBody>
      </p:sp>
    </p:spTree>
    <p:extLst>
      <p:ext uri="{BB962C8B-B14F-4D97-AF65-F5344CB8AC3E}">
        <p14:creationId xmlns:p14="http://schemas.microsoft.com/office/powerpoint/2010/main" val="10404223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dirty="0" smtClean="0"/>
              <a:t>Therapy for retreatment for H. pylori therapy failure:</a:t>
            </a:r>
          </a:p>
          <a:p>
            <a:r>
              <a:rPr lang="en-US" dirty="0"/>
              <a:t>R</a:t>
            </a:r>
            <a:r>
              <a:rPr lang="en-US" dirty="0" smtClean="0"/>
              <a:t>epeat first line therapy , substitute  metronidazole with for amoxicillin (or vice versa) for 14 days, may add Pepto-Bismol </a:t>
            </a:r>
          </a:p>
          <a:p>
            <a:r>
              <a:rPr lang="en-US" dirty="0" smtClean="0"/>
              <a:t>Add second line </a:t>
            </a:r>
            <a:r>
              <a:rPr lang="en-US" i="1" dirty="0" err="1" smtClean="0"/>
              <a:t>H.pylori</a:t>
            </a:r>
            <a:r>
              <a:rPr lang="en-US" dirty="0" smtClean="0"/>
              <a:t> therapy</a:t>
            </a:r>
          </a:p>
          <a:p>
            <a:endParaRPr lang="en-US" dirty="0"/>
          </a:p>
          <a:p>
            <a:pPr marL="0" indent="0">
              <a:buNone/>
            </a:pPr>
            <a:endParaRPr lang="en-US" dirty="0"/>
          </a:p>
        </p:txBody>
      </p:sp>
    </p:spTree>
    <p:extLst>
      <p:ext uri="{BB962C8B-B14F-4D97-AF65-F5344CB8AC3E}">
        <p14:creationId xmlns:p14="http://schemas.microsoft.com/office/powerpoint/2010/main" val="153200018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patient is advised to adhere to the medication regimen to ensure complete healing of the </a:t>
            </a:r>
            <a:r>
              <a:rPr lang="en-US" dirty="0" smtClean="0"/>
              <a:t>ulcer</a:t>
            </a:r>
          </a:p>
          <a:p>
            <a:r>
              <a:rPr lang="en-US" dirty="0" smtClean="0"/>
              <a:t>Most </a:t>
            </a:r>
            <a:r>
              <a:rPr lang="en-US" dirty="0"/>
              <a:t>patients become symptom-free within a week, </a:t>
            </a:r>
            <a:r>
              <a:rPr lang="en-US" dirty="0" smtClean="0"/>
              <a:t>so the nurse stresses the  </a:t>
            </a:r>
            <a:r>
              <a:rPr lang="en-US" dirty="0"/>
              <a:t>importance of following the prescribed regimen so that the healing process can continue uninterrupted and the return of chronic ulcer symptoms can be prevented. </a:t>
            </a:r>
            <a:endParaRPr lang="en-US" dirty="0" smtClean="0"/>
          </a:p>
          <a:p>
            <a:r>
              <a:rPr lang="en-US" dirty="0" smtClean="0"/>
              <a:t>Rest</a:t>
            </a:r>
            <a:r>
              <a:rPr lang="en-US" dirty="0"/>
              <a:t>, sedatives, and tranquilizers may add to the patient’s comfort and are prescribed as needed. </a:t>
            </a:r>
            <a:endParaRPr lang="en-US" dirty="0" smtClean="0"/>
          </a:p>
          <a:p>
            <a:r>
              <a:rPr lang="en-US" dirty="0" smtClean="0"/>
              <a:t>Maintenance </a:t>
            </a:r>
            <a:r>
              <a:rPr lang="en-US" dirty="0"/>
              <a:t>dosages of </a:t>
            </a:r>
            <a:r>
              <a:rPr lang="en-US" dirty="0" smtClean="0"/>
              <a:t>H</a:t>
            </a:r>
            <a:r>
              <a:rPr lang="en-US" baseline="-25000" dirty="0" smtClean="0"/>
              <a:t>2</a:t>
            </a:r>
            <a:r>
              <a:rPr lang="en-US" dirty="0" smtClean="0"/>
              <a:t> receptor </a:t>
            </a:r>
            <a:r>
              <a:rPr lang="en-US" dirty="0"/>
              <a:t>antagonists are usually recommended for 1 year. </a:t>
            </a:r>
          </a:p>
        </p:txBody>
      </p:sp>
    </p:spTree>
    <p:extLst>
      <p:ext uri="{BB962C8B-B14F-4D97-AF65-F5344CB8AC3E}">
        <p14:creationId xmlns:p14="http://schemas.microsoft.com/office/powerpoint/2010/main" val="41054928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For patients with ZES, hypersecretion of acid may be controlled with high doses of H2 receptor antagonists</a:t>
            </a:r>
            <a:r>
              <a:rPr lang="en-US" dirty="0" smtClean="0"/>
              <a:t>.</a:t>
            </a:r>
          </a:p>
          <a:p>
            <a:r>
              <a:rPr lang="en-US" dirty="0"/>
              <a:t>Patients at risk for stress ulcers may be treated prophylactically with IV </a:t>
            </a:r>
            <a:r>
              <a:rPr lang="en-US" dirty="0" smtClean="0"/>
              <a:t>H</a:t>
            </a:r>
            <a:r>
              <a:rPr lang="en-US" baseline="-25000" dirty="0" smtClean="0"/>
              <a:t>2</a:t>
            </a:r>
            <a:r>
              <a:rPr lang="en-US" dirty="0" smtClean="0"/>
              <a:t> </a:t>
            </a:r>
            <a:r>
              <a:rPr lang="en-US" dirty="0"/>
              <a:t>receptor antagonists and </a:t>
            </a:r>
            <a:r>
              <a:rPr lang="en-US" dirty="0" err="1"/>
              <a:t>cytoprotective</a:t>
            </a:r>
            <a:r>
              <a:rPr lang="en-US" dirty="0"/>
              <a:t> agents (e.g., misoprostol, sucralfate) because of the risk for upper GI tract hemorrhage</a:t>
            </a:r>
          </a:p>
        </p:txBody>
      </p:sp>
    </p:spTree>
    <p:extLst>
      <p:ext uri="{BB962C8B-B14F-4D97-AF65-F5344CB8AC3E}">
        <p14:creationId xmlns:p14="http://schemas.microsoft.com/office/powerpoint/2010/main" val="159251417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smtClean="0"/>
              <a:t>STRESS REDUCTION AND REST:</a:t>
            </a:r>
          </a:p>
          <a:p>
            <a:r>
              <a:rPr lang="en-US" dirty="0"/>
              <a:t>The patient may need help in identifying situations that are stressful or </a:t>
            </a:r>
            <a:r>
              <a:rPr lang="en-US" dirty="0" smtClean="0"/>
              <a:t>exhausting</a:t>
            </a:r>
          </a:p>
          <a:p>
            <a:r>
              <a:rPr lang="en-US" dirty="0"/>
              <a:t>The patient may beneﬁt from regular rest periods during the day, at least during the acute phase of the disease</a:t>
            </a:r>
          </a:p>
        </p:txBody>
      </p:sp>
    </p:spTree>
    <p:extLst>
      <p:ext uri="{BB962C8B-B14F-4D97-AF65-F5344CB8AC3E}">
        <p14:creationId xmlns:p14="http://schemas.microsoft.com/office/powerpoint/2010/main" val="12780689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a:t>SMOKING </a:t>
            </a:r>
            <a:r>
              <a:rPr lang="en-US" u="sng" dirty="0" smtClean="0"/>
              <a:t>CESSATION</a:t>
            </a:r>
          </a:p>
          <a:p>
            <a:r>
              <a:rPr lang="en-US" dirty="0" smtClean="0"/>
              <a:t> </a:t>
            </a:r>
            <a:r>
              <a:rPr lang="en-US" dirty="0"/>
              <a:t>Studies have shown that smoking decreases the secretion of bicarbonate from the pancreas into the duodenum, resulting in increased acidity of the duodenum. </a:t>
            </a:r>
            <a:endParaRPr lang="en-US" dirty="0" smtClean="0"/>
          </a:p>
          <a:p>
            <a:r>
              <a:rPr lang="en-US" dirty="0" smtClean="0"/>
              <a:t>Research </a:t>
            </a:r>
            <a:r>
              <a:rPr lang="en-US" dirty="0"/>
              <a:t>indicates that continuing to smoke cigarettes may signiﬁcantly inhibit ulcer repair. </a:t>
            </a:r>
            <a:endParaRPr lang="en-US" dirty="0" smtClean="0"/>
          </a:p>
          <a:p>
            <a:r>
              <a:rPr lang="en-US" dirty="0" smtClean="0"/>
              <a:t>Therefore</a:t>
            </a:r>
            <a:r>
              <a:rPr lang="en-US" dirty="0"/>
              <a:t>, the patient is strongly encouraged to stop smoking. </a:t>
            </a:r>
            <a:endParaRPr lang="en-US" dirty="0" smtClean="0"/>
          </a:p>
        </p:txBody>
      </p:sp>
    </p:spTree>
    <p:extLst>
      <p:ext uri="{BB962C8B-B14F-4D97-AF65-F5344CB8AC3E}">
        <p14:creationId xmlns:p14="http://schemas.microsoft.com/office/powerpoint/2010/main" val="39759678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marL="0" indent="0">
              <a:buNone/>
            </a:pPr>
            <a:r>
              <a:rPr lang="en-US" u="sng" dirty="0"/>
              <a:t>DIETARY </a:t>
            </a:r>
            <a:r>
              <a:rPr lang="en-US" u="sng" dirty="0" smtClean="0"/>
              <a:t>MODIFICATION:</a:t>
            </a:r>
          </a:p>
          <a:p>
            <a:r>
              <a:rPr lang="en-US" dirty="0" smtClean="0"/>
              <a:t> minimize </a:t>
            </a:r>
            <a:r>
              <a:rPr lang="en-US" dirty="0"/>
              <a:t>consumption of meat extracts, alcohol, coffee (including decaffeinated coffee, which also stimulates acid secretion) and other caffeinated beverages, and diets rich in milk and cream (which stimulate acid secretion). </a:t>
            </a:r>
            <a:endParaRPr lang="en-US" dirty="0" smtClean="0"/>
          </a:p>
          <a:p>
            <a:r>
              <a:rPr lang="en-US" dirty="0" smtClean="0"/>
              <a:t>In </a:t>
            </a:r>
            <a:r>
              <a:rPr lang="en-US" dirty="0"/>
              <a:t>addition, an effort is made to neutralize acid by eating three regular meals a day. </a:t>
            </a:r>
            <a:endParaRPr lang="en-US" dirty="0" smtClean="0"/>
          </a:p>
          <a:p>
            <a:r>
              <a:rPr lang="en-US" dirty="0" smtClean="0"/>
              <a:t>Small</a:t>
            </a:r>
            <a:r>
              <a:rPr lang="en-US" dirty="0"/>
              <a:t>, frequent feedings are not necessary as long as an antacid or a histamine blocker is taken. </a:t>
            </a:r>
          </a:p>
        </p:txBody>
      </p:sp>
    </p:spTree>
    <p:extLst>
      <p:ext uri="{BB962C8B-B14F-4D97-AF65-F5344CB8AC3E}">
        <p14:creationId xmlns:p14="http://schemas.microsoft.com/office/powerpoint/2010/main" val="281072946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Surgical management:</a:t>
            </a:r>
            <a:endParaRPr lang="en-US" b="1" u="sng" dirty="0"/>
          </a:p>
        </p:txBody>
      </p:sp>
      <p:sp>
        <p:nvSpPr>
          <p:cNvPr id="3" name="Content Placeholder 2"/>
          <p:cNvSpPr>
            <a:spLocks noGrp="1"/>
          </p:cNvSpPr>
          <p:nvPr>
            <p:ph idx="1"/>
          </p:nvPr>
        </p:nvSpPr>
        <p:spPr/>
        <p:txBody>
          <a:bodyPr/>
          <a:lstStyle/>
          <a:p>
            <a:r>
              <a:rPr lang="en-US" dirty="0"/>
              <a:t>The introduction of antibiotics to eradicate </a:t>
            </a:r>
            <a:r>
              <a:rPr lang="en-US" i="1" dirty="0"/>
              <a:t>H. pylori </a:t>
            </a:r>
            <a:r>
              <a:rPr lang="en-US" dirty="0"/>
              <a:t>and of </a:t>
            </a:r>
            <a:r>
              <a:rPr lang="en-US" dirty="0" smtClean="0"/>
              <a:t>H</a:t>
            </a:r>
            <a:r>
              <a:rPr lang="en-US" baseline="-25000" dirty="0" smtClean="0"/>
              <a:t>2</a:t>
            </a:r>
            <a:r>
              <a:rPr lang="en-US" dirty="0" smtClean="0"/>
              <a:t> </a:t>
            </a:r>
            <a:r>
              <a:rPr lang="en-US" dirty="0"/>
              <a:t>receptor antagonists as treatment for ulcers has greatly reduced the need for surgical interventions. </a:t>
            </a:r>
            <a:endParaRPr lang="en-US" dirty="0" smtClean="0"/>
          </a:p>
          <a:p>
            <a:r>
              <a:rPr lang="en-US" dirty="0" smtClean="0"/>
              <a:t>However</a:t>
            </a:r>
            <a:r>
              <a:rPr lang="en-US" dirty="0"/>
              <a:t>, surgery is usually recommended for patients with intractable ulcers (those that fail to heal after 12 to 16 weeks of medical treatment), life-threatening hemorrhage, perforation, or obstruction, and for those with ZES </a:t>
            </a:r>
            <a:r>
              <a:rPr lang="en-US" dirty="0" smtClean="0"/>
              <a:t>that is unresponsive </a:t>
            </a:r>
            <a:r>
              <a:rPr lang="en-US" dirty="0"/>
              <a:t>to medications</a:t>
            </a:r>
          </a:p>
        </p:txBody>
      </p:sp>
    </p:spTree>
    <p:extLst>
      <p:ext uri="{BB962C8B-B14F-4D97-AF65-F5344CB8AC3E}">
        <p14:creationId xmlns:p14="http://schemas.microsoft.com/office/powerpoint/2010/main" val="105327141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Surgical </a:t>
            </a:r>
            <a:r>
              <a:rPr lang="en-US" dirty="0" smtClean="0"/>
              <a:t>procedures include </a:t>
            </a:r>
            <a:r>
              <a:rPr lang="en-US" b="1" dirty="0" err="1"/>
              <a:t>vagotomy</a:t>
            </a:r>
            <a:r>
              <a:rPr lang="en-US" dirty="0"/>
              <a:t>, with or without </a:t>
            </a:r>
            <a:r>
              <a:rPr lang="en-US" b="1" dirty="0" err="1" smtClean="0"/>
              <a:t>pyloroplasty</a:t>
            </a:r>
            <a:r>
              <a:rPr lang="en-US" b="1" dirty="0" smtClean="0"/>
              <a:t> </a:t>
            </a:r>
            <a:r>
              <a:rPr lang="en-US" dirty="0" smtClean="0"/>
              <a:t>(transecting  nerves that stimulate acid secretion and opening the pylorus), and </a:t>
            </a:r>
            <a:r>
              <a:rPr lang="en-US" b="1" dirty="0" err="1" smtClean="0"/>
              <a:t>antrectomy</a:t>
            </a:r>
            <a:r>
              <a:rPr lang="en-US" b="1" dirty="0" smtClean="0"/>
              <a:t> </a:t>
            </a:r>
            <a:r>
              <a:rPr lang="en-US" dirty="0" smtClean="0"/>
              <a:t>, which is removal of pyloric (antrum) portion of the stomach with anastomosis to either the duodenum (</a:t>
            </a:r>
            <a:r>
              <a:rPr lang="en-US" dirty="0" err="1" smtClean="0"/>
              <a:t>gastroduodenostomy</a:t>
            </a:r>
            <a:r>
              <a:rPr lang="en-US" dirty="0" smtClean="0"/>
              <a:t> or </a:t>
            </a:r>
            <a:r>
              <a:rPr lang="en-US" dirty="0" err="1" smtClean="0"/>
              <a:t>Billroth</a:t>
            </a:r>
            <a:r>
              <a:rPr lang="en-US" dirty="0" smtClean="0"/>
              <a:t> I), or jejunum (</a:t>
            </a:r>
            <a:r>
              <a:rPr lang="en-US" dirty="0" err="1" smtClean="0"/>
              <a:t>gastrojejunostomy</a:t>
            </a:r>
            <a:r>
              <a:rPr lang="en-US" dirty="0" smtClean="0"/>
              <a:t> or </a:t>
            </a:r>
            <a:r>
              <a:rPr lang="en-US" dirty="0" err="1" smtClean="0"/>
              <a:t>Billroth</a:t>
            </a:r>
            <a:r>
              <a:rPr lang="en-US" dirty="0" smtClean="0"/>
              <a:t> II)</a:t>
            </a:r>
            <a:endParaRPr lang="en-US" b="1" dirty="0"/>
          </a:p>
        </p:txBody>
      </p:sp>
    </p:spTree>
    <p:extLst>
      <p:ext uri="{BB962C8B-B14F-4D97-AF65-F5344CB8AC3E}">
        <p14:creationId xmlns:p14="http://schemas.microsoft.com/office/powerpoint/2010/main" val="16464388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Nursing management:</a:t>
            </a:r>
            <a:endParaRPr lang="en-US" b="1" u="sng" dirty="0"/>
          </a:p>
        </p:txBody>
      </p:sp>
      <p:sp>
        <p:nvSpPr>
          <p:cNvPr id="3" name="Content Placeholder 2"/>
          <p:cNvSpPr>
            <a:spLocks noGrp="1"/>
          </p:cNvSpPr>
          <p:nvPr>
            <p:ph idx="1"/>
          </p:nvPr>
        </p:nvSpPr>
        <p:spPr/>
        <p:txBody>
          <a:bodyPr/>
          <a:lstStyle/>
          <a:p>
            <a:pPr marL="0" indent="0">
              <a:buNone/>
            </a:pPr>
            <a:r>
              <a:rPr lang="en-US" u="sng" dirty="0" smtClean="0"/>
              <a:t>Assessment:</a:t>
            </a:r>
          </a:p>
          <a:p>
            <a:r>
              <a:rPr lang="en-US" dirty="0" smtClean="0"/>
              <a:t>The patient should describe the pain and strategies used to relieve it (</a:t>
            </a:r>
            <a:r>
              <a:rPr lang="en-US" dirty="0" err="1" smtClean="0"/>
              <a:t>e.g</a:t>
            </a:r>
            <a:r>
              <a:rPr lang="en-US" dirty="0" smtClean="0"/>
              <a:t> food, antacids)</a:t>
            </a:r>
          </a:p>
          <a:p>
            <a:r>
              <a:rPr lang="en-US" dirty="0"/>
              <a:t>The nurse also asks the patient to list his or her usual food intake for a 72-hour period and to describe food habits (e.g., speed of eating, regularity of meals, preference for spicy foods, use of seasonings, use of caffeinated beverages and decaffeinated coffee</a:t>
            </a:r>
            <a:r>
              <a:rPr lang="en-US" dirty="0" smtClean="0"/>
              <a:t>)</a:t>
            </a:r>
          </a:p>
          <a:p>
            <a:pPr marL="0" indent="0">
              <a:buNone/>
            </a:pPr>
            <a:endParaRPr lang="en-US" dirty="0" smtClean="0"/>
          </a:p>
          <a:p>
            <a:endParaRPr lang="en-US" dirty="0"/>
          </a:p>
        </p:txBody>
      </p:sp>
    </p:spTree>
    <p:extLst>
      <p:ext uri="{BB962C8B-B14F-4D97-AF65-F5344CB8AC3E}">
        <p14:creationId xmlns:p14="http://schemas.microsoft.com/office/powerpoint/2010/main" val="38059304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Peptic ulcers are more likely to be in the duodenum than in the stomach. </a:t>
            </a:r>
          </a:p>
          <a:p>
            <a:r>
              <a:rPr lang="en-US" dirty="0" smtClean="0"/>
              <a:t>As a rule they occur alone, but they may occur in multiples.</a:t>
            </a:r>
          </a:p>
          <a:p>
            <a:r>
              <a:rPr lang="en-US" dirty="0" smtClean="0"/>
              <a:t> Chronic gastric ulcers tend to occur in the lesser curvature of the stomach, near the pylorus</a:t>
            </a:r>
          </a:p>
          <a:p>
            <a:r>
              <a:rPr lang="en-US" dirty="0" smtClean="0"/>
              <a:t>Esophageal ulcers occur as a result of the backward flow of HCL from the stomach into the esophagus( gastroesophageal reflux disease ) (GERD)</a:t>
            </a:r>
            <a:endParaRPr lang="en-US" dirty="0"/>
          </a:p>
        </p:txBody>
      </p:sp>
    </p:spTree>
    <p:extLst>
      <p:ext uri="{BB962C8B-B14F-4D97-AF65-F5344CB8AC3E}">
        <p14:creationId xmlns:p14="http://schemas.microsoft.com/office/powerpoint/2010/main" val="131402961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r>
              <a:rPr lang="en-US" dirty="0"/>
              <a:t>Lifestyle and habits are a concern as </a:t>
            </a:r>
            <a:r>
              <a:rPr lang="en-US" dirty="0" smtClean="0"/>
              <a:t>well:</a:t>
            </a:r>
          </a:p>
          <a:p>
            <a:pPr lvl="1"/>
            <a:r>
              <a:rPr lang="en-US" dirty="0" smtClean="0"/>
              <a:t>Does </a:t>
            </a:r>
            <a:r>
              <a:rPr lang="en-US" dirty="0"/>
              <a:t>the patient use irritating substances? </a:t>
            </a:r>
            <a:endParaRPr lang="en-US" dirty="0" smtClean="0"/>
          </a:p>
          <a:p>
            <a:pPr lvl="1"/>
            <a:r>
              <a:rPr lang="en-US" dirty="0" smtClean="0"/>
              <a:t>For </a:t>
            </a:r>
            <a:r>
              <a:rPr lang="en-US" dirty="0"/>
              <a:t>example, does he or she smoke cigarettes? </a:t>
            </a:r>
            <a:endParaRPr lang="en-US" dirty="0" smtClean="0"/>
          </a:p>
          <a:p>
            <a:pPr lvl="1"/>
            <a:r>
              <a:rPr lang="en-US" dirty="0" smtClean="0"/>
              <a:t>If </a:t>
            </a:r>
            <a:r>
              <a:rPr lang="en-US" dirty="0"/>
              <a:t>yes, how many? </a:t>
            </a:r>
            <a:endParaRPr lang="en-US" dirty="0" smtClean="0"/>
          </a:p>
          <a:p>
            <a:pPr lvl="1"/>
            <a:r>
              <a:rPr lang="en-US" dirty="0" smtClean="0"/>
              <a:t>Does </a:t>
            </a:r>
            <a:r>
              <a:rPr lang="en-US" dirty="0"/>
              <a:t>the patient ingest alcohol? </a:t>
            </a:r>
            <a:endParaRPr lang="en-US" dirty="0" smtClean="0"/>
          </a:p>
          <a:p>
            <a:pPr lvl="1"/>
            <a:r>
              <a:rPr lang="en-US" dirty="0" smtClean="0"/>
              <a:t>If </a:t>
            </a:r>
            <a:r>
              <a:rPr lang="en-US" dirty="0"/>
              <a:t>yes, how much and how often? </a:t>
            </a:r>
            <a:endParaRPr lang="en-US" dirty="0" smtClean="0"/>
          </a:p>
          <a:p>
            <a:pPr lvl="1"/>
            <a:r>
              <a:rPr lang="en-US" dirty="0" smtClean="0"/>
              <a:t>Are </a:t>
            </a:r>
            <a:r>
              <a:rPr lang="en-US" dirty="0"/>
              <a:t>NSAIDs used? </a:t>
            </a:r>
            <a:endParaRPr lang="en-US" dirty="0" smtClean="0"/>
          </a:p>
        </p:txBody>
      </p:sp>
    </p:spTree>
    <p:extLst>
      <p:ext uri="{BB962C8B-B14F-4D97-AF65-F5344CB8AC3E}">
        <p14:creationId xmlns:p14="http://schemas.microsoft.com/office/powerpoint/2010/main" val="29282892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a:t>The nurse inquires about the patient’s level of anxiety and his or her perception of current stressors.</a:t>
            </a:r>
          </a:p>
          <a:p>
            <a:pPr lvl="1"/>
            <a:r>
              <a:rPr lang="en-US" dirty="0"/>
              <a:t> How does the patient express anger or cope with stressful situations?</a:t>
            </a:r>
          </a:p>
          <a:p>
            <a:pPr lvl="1"/>
            <a:r>
              <a:rPr lang="en-US" dirty="0"/>
              <a:t> Is the patient experiencing occupational stress or problems within the family? </a:t>
            </a:r>
          </a:p>
          <a:p>
            <a:pPr lvl="1"/>
            <a:r>
              <a:rPr lang="en-US" dirty="0"/>
              <a:t>Is there a family history of ulcer disease? </a:t>
            </a:r>
          </a:p>
          <a:p>
            <a:endParaRPr lang="en-US" dirty="0"/>
          </a:p>
        </p:txBody>
      </p:sp>
    </p:spTree>
    <p:extLst>
      <p:ext uri="{BB962C8B-B14F-4D97-AF65-F5344CB8AC3E}">
        <p14:creationId xmlns:p14="http://schemas.microsoft.com/office/powerpoint/2010/main" val="324748587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r>
              <a:rPr lang="en-US" dirty="0"/>
              <a:t>The nurse assesses vital signs and reports tachycardia and hypotension, which may indicate anemia from GI bleeding. </a:t>
            </a:r>
            <a:endParaRPr lang="en-US" dirty="0" smtClean="0"/>
          </a:p>
          <a:p>
            <a:r>
              <a:rPr lang="en-US" dirty="0" smtClean="0"/>
              <a:t>Stool </a:t>
            </a:r>
            <a:r>
              <a:rPr lang="en-US" dirty="0"/>
              <a:t>is tested for occult </a:t>
            </a:r>
            <a:r>
              <a:rPr lang="en-US" dirty="0" smtClean="0"/>
              <a:t>blood</a:t>
            </a:r>
            <a:endParaRPr lang="en-US" dirty="0"/>
          </a:p>
          <a:p>
            <a:r>
              <a:rPr lang="en-US" dirty="0" smtClean="0"/>
              <a:t>Physical examination is done, </a:t>
            </a:r>
            <a:r>
              <a:rPr lang="en-US" dirty="0"/>
              <a:t>including palpation of the abdomen for localized </a:t>
            </a:r>
            <a:r>
              <a:rPr lang="en-US" dirty="0" smtClean="0"/>
              <a:t>tenderness</a:t>
            </a:r>
            <a:endParaRPr lang="en-US" dirty="0"/>
          </a:p>
          <a:p>
            <a:pPr marL="0" indent="0">
              <a:buNone/>
            </a:pPr>
            <a:r>
              <a:rPr lang="en-US" u="sng" dirty="0" smtClean="0"/>
              <a:t>Nursing diagnoses:</a:t>
            </a:r>
          </a:p>
          <a:p>
            <a:r>
              <a:rPr lang="en-US" dirty="0"/>
              <a:t>Based on the assessment data, the patient’s nursing diagnoses may include the following: </a:t>
            </a:r>
            <a:endParaRPr lang="en-US" dirty="0" smtClean="0"/>
          </a:p>
          <a:p>
            <a:pPr marL="457200" lvl="1" indent="0">
              <a:buNone/>
            </a:pPr>
            <a:r>
              <a:rPr lang="en-US" dirty="0" smtClean="0"/>
              <a:t>• </a:t>
            </a:r>
            <a:r>
              <a:rPr lang="en-US" dirty="0"/>
              <a:t>Acute pain related to the effect of gastric acid secretion on damaged tissue </a:t>
            </a:r>
            <a:endParaRPr lang="en-US" dirty="0" smtClean="0"/>
          </a:p>
          <a:p>
            <a:pPr marL="457200" lvl="1" indent="0">
              <a:buNone/>
            </a:pPr>
            <a:r>
              <a:rPr lang="en-US" dirty="0" smtClean="0"/>
              <a:t>• </a:t>
            </a:r>
            <a:r>
              <a:rPr lang="en-US" dirty="0"/>
              <a:t>Anxiety related to coping with an acute </a:t>
            </a:r>
            <a:r>
              <a:rPr lang="en-US" dirty="0" smtClean="0"/>
              <a:t>disease</a:t>
            </a:r>
            <a:endParaRPr lang="en-US" dirty="0"/>
          </a:p>
          <a:p>
            <a:endParaRPr lang="en-US" dirty="0"/>
          </a:p>
        </p:txBody>
      </p:sp>
    </p:spTree>
    <p:extLst>
      <p:ext uri="{BB962C8B-B14F-4D97-AF65-F5344CB8AC3E}">
        <p14:creationId xmlns:p14="http://schemas.microsoft.com/office/powerpoint/2010/main" val="396733223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lvl="1"/>
            <a:r>
              <a:rPr lang="en-US" dirty="0" smtClean="0"/>
              <a:t> </a:t>
            </a:r>
            <a:r>
              <a:rPr lang="en-US" dirty="0"/>
              <a:t>Imbalanced nutrition related to changes in </a:t>
            </a:r>
            <a:r>
              <a:rPr lang="en-US" dirty="0" smtClean="0"/>
              <a:t>diet</a:t>
            </a:r>
          </a:p>
          <a:p>
            <a:pPr lvl="1"/>
            <a:r>
              <a:rPr lang="en-US" dirty="0" smtClean="0"/>
              <a:t> </a:t>
            </a:r>
            <a:r>
              <a:rPr lang="en-US" dirty="0"/>
              <a:t>Deﬁcient knowledge about prevention of symptoms and management of the condition</a:t>
            </a:r>
          </a:p>
          <a:p>
            <a:pPr marL="0" indent="0">
              <a:buNone/>
            </a:pPr>
            <a:r>
              <a:rPr lang="en-US" b="1" dirty="0" smtClean="0"/>
              <a:t>Potential complications </a:t>
            </a:r>
          </a:p>
          <a:p>
            <a:r>
              <a:rPr lang="en-US" dirty="0" smtClean="0"/>
              <a:t>Potential </a:t>
            </a:r>
            <a:r>
              <a:rPr lang="en-US" dirty="0"/>
              <a:t>complications may include the following: </a:t>
            </a:r>
            <a:endParaRPr lang="en-US" dirty="0" smtClean="0"/>
          </a:p>
          <a:p>
            <a:pPr marL="457200" lvl="1" indent="0">
              <a:buNone/>
            </a:pPr>
            <a:r>
              <a:rPr lang="en-US" dirty="0" smtClean="0"/>
              <a:t>• </a:t>
            </a:r>
            <a:r>
              <a:rPr lang="en-US" dirty="0"/>
              <a:t>Hemorrhage </a:t>
            </a:r>
            <a:endParaRPr lang="en-US" dirty="0" smtClean="0"/>
          </a:p>
          <a:p>
            <a:pPr marL="457200" lvl="1" indent="0">
              <a:buNone/>
            </a:pPr>
            <a:r>
              <a:rPr lang="en-US" dirty="0" smtClean="0"/>
              <a:t>• </a:t>
            </a:r>
            <a:r>
              <a:rPr lang="en-US" dirty="0"/>
              <a:t>Perforation </a:t>
            </a:r>
            <a:endParaRPr lang="en-US" dirty="0" smtClean="0"/>
          </a:p>
          <a:p>
            <a:pPr marL="457200" lvl="1" indent="0">
              <a:buNone/>
            </a:pPr>
            <a:r>
              <a:rPr lang="en-US" dirty="0" smtClean="0"/>
              <a:t>• </a:t>
            </a:r>
            <a:r>
              <a:rPr lang="en-US" dirty="0"/>
              <a:t>Penetration </a:t>
            </a:r>
            <a:endParaRPr lang="en-US" dirty="0" smtClean="0"/>
          </a:p>
          <a:p>
            <a:pPr marL="457200" lvl="1" indent="0">
              <a:buNone/>
            </a:pPr>
            <a:r>
              <a:rPr lang="en-US" dirty="0" smtClean="0"/>
              <a:t>• </a:t>
            </a:r>
            <a:r>
              <a:rPr lang="en-US" dirty="0"/>
              <a:t>Pyloric obstruction (gastric outlet obstruction) </a:t>
            </a:r>
          </a:p>
        </p:txBody>
      </p:sp>
    </p:spTree>
    <p:extLst>
      <p:ext uri="{BB962C8B-B14F-4D97-AF65-F5344CB8AC3E}">
        <p14:creationId xmlns:p14="http://schemas.microsoft.com/office/powerpoint/2010/main" val="2266912679"/>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u="sng" dirty="0"/>
              <a:t>Planning and </a:t>
            </a:r>
            <a:r>
              <a:rPr lang="en-US" u="sng" dirty="0" smtClean="0"/>
              <a:t>Goals</a:t>
            </a:r>
          </a:p>
          <a:p>
            <a:r>
              <a:rPr lang="en-US" dirty="0"/>
              <a:t> goals for the patient may </a:t>
            </a:r>
            <a:r>
              <a:rPr lang="en-US" dirty="0" smtClean="0"/>
              <a:t>include:</a:t>
            </a:r>
          </a:p>
          <a:p>
            <a:pPr lvl="1"/>
            <a:r>
              <a:rPr lang="en-US" dirty="0" smtClean="0"/>
              <a:t> </a:t>
            </a:r>
            <a:r>
              <a:rPr lang="en-US" dirty="0"/>
              <a:t>relief of pain</a:t>
            </a:r>
            <a:r>
              <a:rPr lang="en-US" dirty="0" smtClean="0"/>
              <a:t>,</a:t>
            </a:r>
          </a:p>
          <a:p>
            <a:pPr lvl="1"/>
            <a:r>
              <a:rPr lang="en-US" dirty="0" smtClean="0"/>
              <a:t> </a:t>
            </a:r>
            <a:r>
              <a:rPr lang="en-US" dirty="0"/>
              <a:t>reduced anxiety, </a:t>
            </a:r>
            <a:endParaRPr lang="en-US" dirty="0" smtClean="0"/>
          </a:p>
          <a:p>
            <a:pPr lvl="1"/>
            <a:r>
              <a:rPr lang="en-US" dirty="0" smtClean="0"/>
              <a:t>maintenance </a:t>
            </a:r>
            <a:r>
              <a:rPr lang="en-US" dirty="0"/>
              <a:t>of nutritional requirements</a:t>
            </a:r>
            <a:r>
              <a:rPr lang="en-US" dirty="0" smtClean="0"/>
              <a:t>,</a:t>
            </a:r>
          </a:p>
          <a:p>
            <a:pPr lvl="1"/>
            <a:r>
              <a:rPr lang="en-US" dirty="0" smtClean="0"/>
              <a:t> </a:t>
            </a:r>
            <a:r>
              <a:rPr lang="en-US" dirty="0"/>
              <a:t>knowledge about the management and prevention of ulcer recurrence, </a:t>
            </a:r>
            <a:endParaRPr lang="en-US" dirty="0" smtClean="0"/>
          </a:p>
          <a:p>
            <a:pPr lvl="1"/>
            <a:r>
              <a:rPr lang="en-US" dirty="0" smtClean="0"/>
              <a:t>absence </a:t>
            </a:r>
            <a:r>
              <a:rPr lang="en-US" dirty="0"/>
              <a:t>of complications.</a:t>
            </a:r>
          </a:p>
          <a:p>
            <a:pPr marL="0" indent="0">
              <a:buNone/>
            </a:pPr>
            <a:endParaRPr lang="en-US" dirty="0"/>
          </a:p>
        </p:txBody>
      </p:sp>
    </p:spTree>
    <p:extLst>
      <p:ext uri="{BB962C8B-B14F-4D97-AF65-F5344CB8AC3E}">
        <p14:creationId xmlns:p14="http://schemas.microsoft.com/office/powerpoint/2010/main" val="313815412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u="sng" dirty="0"/>
              <a:t>Nursing Interventions </a:t>
            </a:r>
            <a:r>
              <a:rPr lang="en-US" b="1" u="sng" dirty="0" smtClean="0"/>
              <a:t>:</a:t>
            </a:r>
          </a:p>
          <a:p>
            <a:pPr marL="0" indent="0">
              <a:buNone/>
            </a:pPr>
            <a:r>
              <a:rPr lang="en-US" b="1" i="1" dirty="0" smtClean="0"/>
              <a:t>Relieving pain: </a:t>
            </a:r>
          </a:p>
          <a:p>
            <a:r>
              <a:rPr lang="en-US" dirty="0" smtClean="0"/>
              <a:t>Pain </a:t>
            </a:r>
            <a:r>
              <a:rPr lang="en-US" dirty="0"/>
              <a:t>relief can be achieved with prescribed medications. </a:t>
            </a:r>
            <a:endParaRPr lang="en-US" dirty="0" smtClean="0"/>
          </a:p>
          <a:p>
            <a:r>
              <a:rPr lang="en-US" dirty="0" smtClean="0"/>
              <a:t>The </a:t>
            </a:r>
            <a:r>
              <a:rPr lang="en-US" dirty="0"/>
              <a:t>patient should avoid aspirin, foods and beverages that contain caffeine, and decaffeinated coffee, and meals should be eaten at regularly paced intervals in a relaxed setting. </a:t>
            </a:r>
            <a:endParaRPr lang="en-US" dirty="0" smtClean="0"/>
          </a:p>
          <a:p>
            <a:r>
              <a:rPr lang="en-US" dirty="0" smtClean="0"/>
              <a:t>Some </a:t>
            </a:r>
            <a:r>
              <a:rPr lang="en-US" dirty="0"/>
              <a:t>patients beneﬁt from learning relaxation techniques to help manage stress and pain and to enhance smoking cessation efforts. </a:t>
            </a:r>
          </a:p>
        </p:txBody>
      </p:sp>
    </p:spTree>
    <p:extLst>
      <p:ext uri="{BB962C8B-B14F-4D97-AF65-F5344CB8AC3E}">
        <p14:creationId xmlns:p14="http://schemas.microsoft.com/office/powerpoint/2010/main" val="142039459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marL="0" indent="0">
              <a:buNone/>
            </a:pPr>
            <a:r>
              <a:rPr lang="en-US" b="1" i="1" dirty="0" smtClean="0"/>
              <a:t>Reducing anxiety: </a:t>
            </a:r>
          </a:p>
          <a:p>
            <a:r>
              <a:rPr lang="en-US" dirty="0" smtClean="0"/>
              <a:t>Appropriate </a:t>
            </a:r>
            <a:r>
              <a:rPr lang="en-US" dirty="0"/>
              <a:t>information is provided at the patient’s level of understanding, all questions are answered, and the patient is encouraged to express fears openly. </a:t>
            </a:r>
            <a:endParaRPr lang="en-US" dirty="0" smtClean="0"/>
          </a:p>
          <a:p>
            <a:r>
              <a:rPr lang="en-US" dirty="0" smtClean="0"/>
              <a:t>Explaining </a:t>
            </a:r>
            <a:r>
              <a:rPr lang="en-US" dirty="0"/>
              <a:t>diagnostic tests and administering medications on schedule also help to reduce anxiety</a:t>
            </a:r>
            <a:r>
              <a:rPr lang="en-US" dirty="0" smtClean="0"/>
              <a:t>.</a:t>
            </a:r>
          </a:p>
          <a:p>
            <a:r>
              <a:rPr lang="en-US" dirty="0"/>
              <a:t> </a:t>
            </a:r>
            <a:r>
              <a:rPr lang="en-US" dirty="0" smtClean="0"/>
              <a:t>The </a:t>
            </a:r>
            <a:r>
              <a:rPr lang="en-US" dirty="0"/>
              <a:t>patient’s family is also encouraged to participate in care and to provide emotional support</a:t>
            </a:r>
          </a:p>
        </p:txBody>
      </p:sp>
    </p:spTree>
    <p:extLst>
      <p:ext uri="{BB962C8B-B14F-4D97-AF65-F5344CB8AC3E}">
        <p14:creationId xmlns:p14="http://schemas.microsoft.com/office/powerpoint/2010/main" val="19551845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lnSpcReduction="10000"/>
          </a:bodyPr>
          <a:lstStyle/>
          <a:p>
            <a:pPr marL="0" indent="0">
              <a:buNone/>
            </a:pPr>
            <a:r>
              <a:rPr lang="en-US" b="1" i="1" dirty="0" smtClean="0"/>
              <a:t>Maintaining optimal nutritional status :</a:t>
            </a:r>
          </a:p>
          <a:p>
            <a:r>
              <a:rPr lang="en-US" dirty="0" smtClean="0"/>
              <a:t>Following  </a:t>
            </a:r>
            <a:r>
              <a:rPr lang="en-US" dirty="0"/>
              <a:t>recovery from an acute phase of peptic ulcer disease, the patient is advised about the importance of complying with the medication regimen and dietary restrictions</a:t>
            </a:r>
            <a:r>
              <a:rPr lang="en-US" dirty="0" smtClean="0"/>
              <a:t>.</a:t>
            </a:r>
          </a:p>
          <a:p>
            <a:r>
              <a:rPr lang="en-US" b="1" dirty="0" smtClean="0"/>
              <a:t>Monitoring and managing potential complications</a:t>
            </a:r>
          </a:p>
          <a:p>
            <a:pPr lvl="1"/>
            <a:r>
              <a:rPr lang="en-US" dirty="0"/>
              <a:t>Hemorrhage</a:t>
            </a:r>
          </a:p>
          <a:p>
            <a:pPr lvl="1"/>
            <a:r>
              <a:rPr lang="en-US" dirty="0"/>
              <a:t>Perforation and penetration</a:t>
            </a:r>
          </a:p>
          <a:p>
            <a:pPr lvl="1"/>
            <a:r>
              <a:rPr lang="en-US" dirty="0"/>
              <a:t>Pyloric obstruction </a:t>
            </a:r>
            <a:endParaRPr lang="en-US" b="1" dirty="0" smtClean="0"/>
          </a:p>
          <a:p>
            <a:r>
              <a:rPr lang="en-US" b="1" dirty="0" smtClean="0"/>
              <a:t>Teaching patients self care</a:t>
            </a:r>
          </a:p>
          <a:p>
            <a:pPr lvl="1"/>
            <a:r>
              <a:rPr lang="en-US" dirty="0"/>
              <a:t>the patient is instructed about the factors </a:t>
            </a:r>
            <a:r>
              <a:rPr lang="en-US" dirty="0" smtClean="0"/>
              <a:t>that relieve and those that  </a:t>
            </a:r>
            <a:r>
              <a:rPr lang="en-US" dirty="0"/>
              <a:t>aggravate the condition </a:t>
            </a:r>
            <a:endParaRPr lang="en-US" dirty="0" smtClean="0"/>
          </a:p>
        </p:txBody>
      </p:sp>
    </p:spTree>
    <p:extLst>
      <p:ext uri="{BB962C8B-B14F-4D97-AF65-F5344CB8AC3E}">
        <p14:creationId xmlns:p14="http://schemas.microsoft.com/office/powerpoint/2010/main" val="32769930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nurse reviews information about medications to be taken at home, including name, dosage, frequency, and </a:t>
            </a:r>
            <a:r>
              <a:rPr lang="en-US" dirty="0" smtClean="0"/>
              <a:t>side </a:t>
            </a:r>
            <a:r>
              <a:rPr lang="en-US" dirty="0"/>
              <a:t>effects, stressing the importance of continuing to take medications even after signs and symptoms have decreased or subsided</a:t>
            </a:r>
          </a:p>
          <a:p>
            <a:r>
              <a:rPr lang="en-US" dirty="0"/>
              <a:t>I</a:t>
            </a:r>
            <a:r>
              <a:rPr lang="en-US" dirty="0" smtClean="0"/>
              <a:t>nstruct the patient to </a:t>
            </a:r>
            <a:r>
              <a:rPr lang="en-US" dirty="0"/>
              <a:t>avoid certain medications and foods that exacerbate symptoms as well as substances that have </a:t>
            </a:r>
            <a:r>
              <a:rPr lang="en-US" dirty="0" smtClean="0"/>
              <a:t>the potential to produce acid (</a:t>
            </a:r>
            <a:r>
              <a:rPr lang="en-US" dirty="0" err="1" smtClean="0"/>
              <a:t>e.g</a:t>
            </a:r>
            <a:r>
              <a:rPr lang="en-US" dirty="0" smtClean="0"/>
              <a:t> </a:t>
            </a:r>
            <a:r>
              <a:rPr lang="en-US" dirty="0"/>
              <a:t>alcohol; caffeinated beverages such as coffee, tea, and colas). </a:t>
            </a:r>
            <a:endParaRPr lang="en-US" dirty="0" smtClean="0"/>
          </a:p>
          <a:p>
            <a:r>
              <a:rPr lang="en-US" dirty="0" smtClean="0"/>
              <a:t>Counsel </a:t>
            </a:r>
            <a:r>
              <a:rPr lang="en-US" dirty="0"/>
              <a:t>the patient to eat meals at regular times and in a relaxed setting, and to avoid overeating.</a:t>
            </a:r>
          </a:p>
        </p:txBody>
      </p:sp>
    </p:spTree>
    <p:extLst>
      <p:ext uri="{BB962C8B-B14F-4D97-AF65-F5344CB8AC3E}">
        <p14:creationId xmlns:p14="http://schemas.microsoft.com/office/powerpoint/2010/main" val="10616231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marL="0" indent="0">
              <a:buNone/>
            </a:pPr>
            <a:r>
              <a:rPr lang="en-US" b="1" u="sng" dirty="0" smtClean="0"/>
              <a:t>Evaluation:</a:t>
            </a:r>
          </a:p>
          <a:p>
            <a:pPr marL="0" indent="0">
              <a:buNone/>
            </a:pPr>
            <a:r>
              <a:rPr lang="en-US" i="1" u="sng" dirty="0" smtClean="0"/>
              <a:t>Expected patient outcomes :</a:t>
            </a:r>
          </a:p>
          <a:p>
            <a:pPr marL="0" indent="0">
              <a:buNone/>
            </a:pPr>
            <a:r>
              <a:rPr lang="en-US" dirty="0" smtClean="0"/>
              <a:t>Expected </a:t>
            </a:r>
            <a:r>
              <a:rPr lang="en-US" dirty="0"/>
              <a:t>patient outcomes may include the following: </a:t>
            </a:r>
            <a:endParaRPr lang="en-US" dirty="0" smtClean="0"/>
          </a:p>
          <a:p>
            <a:pPr marL="0" indent="0">
              <a:buNone/>
            </a:pPr>
            <a:r>
              <a:rPr lang="en-US" dirty="0" smtClean="0"/>
              <a:t>1. Reports </a:t>
            </a:r>
            <a:r>
              <a:rPr lang="en-US" dirty="0"/>
              <a:t>freedom from pain between meals </a:t>
            </a:r>
            <a:endParaRPr lang="en-US" dirty="0" smtClean="0"/>
          </a:p>
          <a:p>
            <a:pPr marL="0" indent="0">
              <a:buNone/>
            </a:pPr>
            <a:r>
              <a:rPr lang="en-US" dirty="0" smtClean="0"/>
              <a:t>2</a:t>
            </a:r>
            <a:r>
              <a:rPr lang="en-US" dirty="0"/>
              <a:t>. Feels less anxiety by avoiding stress </a:t>
            </a:r>
            <a:endParaRPr lang="en-US" dirty="0" smtClean="0"/>
          </a:p>
          <a:p>
            <a:pPr marL="0" indent="0">
              <a:buNone/>
            </a:pPr>
            <a:r>
              <a:rPr lang="en-US" dirty="0" smtClean="0"/>
              <a:t>3</a:t>
            </a:r>
            <a:r>
              <a:rPr lang="en-US" dirty="0"/>
              <a:t>. Complies with therapeutic regimen </a:t>
            </a:r>
            <a:endParaRPr lang="en-US" dirty="0" smtClean="0"/>
          </a:p>
          <a:p>
            <a:pPr marL="0" indent="0">
              <a:buNone/>
            </a:pPr>
            <a:r>
              <a:rPr lang="en-US" dirty="0"/>
              <a:t>	</a:t>
            </a:r>
            <a:r>
              <a:rPr lang="en-US" dirty="0" smtClean="0"/>
              <a:t>a</a:t>
            </a:r>
            <a:r>
              <a:rPr lang="en-US" dirty="0"/>
              <a:t>. Avoids irritating foods and beverages </a:t>
            </a:r>
            <a:endParaRPr lang="en-US" dirty="0" smtClean="0"/>
          </a:p>
          <a:p>
            <a:pPr marL="0" indent="0">
              <a:buNone/>
            </a:pPr>
            <a:r>
              <a:rPr lang="en-US" dirty="0"/>
              <a:t>	</a:t>
            </a:r>
            <a:r>
              <a:rPr lang="en-US" dirty="0" smtClean="0"/>
              <a:t>b</a:t>
            </a:r>
            <a:r>
              <a:rPr lang="en-US" dirty="0"/>
              <a:t>. Eats regularly scheduled meals </a:t>
            </a:r>
            <a:endParaRPr lang="en-US" dirty="0" smtClean="0"/>
          </a:p>
          <a:p>
            <a:pPr marL="0" indent="0">
              <a:buNone/>
            </a:pPr>
            <a:r>
              <a:rPr lang="en-US" dirty="0"/>
              <a:t>	</a:t>
            </a:r>
            <a:r>
              <a:rPr lang="en-US" dirty="0" smtClean="0"/>
              <a:t>c</a:t>
            </a:r>
            <a:r>
              <a:rPr lang="en-US" dirty="0"/>
              <a:t>. Takes prescribed medications as scheduled </a:t>
            </a:r>
            <a:endParaRPr lang="en-US" dirty="0" smtClean="0"/>
          </a:p>
          <a:p>
            <a:pPr marL="0" indent="0">
              <a:buNone/>
            </a:pPr>
            <a:r>
              <a:rPr lang="en-US" dirty="0"/>
              <a:t>	</a:t>
            </a:r>
            <a:r>
              <a:rPr lang="en-US" dirty="0" smtClean="0"/>
              <a:t>d</a:t>
            </a:r>
            <a:r>
              <a:rPr lang="en-US" dirty="0"/>
              <a:t>. Uses coping mechanisms to deal with stress </a:t>
            </a:r>
            <a:endParaRPr lang="en-US" dirty="0" smtClean="0"/>
          </a:p>
          <a:p>
            <a:pPr marL="0" indent="0">
              <a:buNone/>
            </a:pPr>
            <a:r>
              <a:rPr lang="en-US" dirty="0" smtClean="0"/>
              <a:t>4</a:t>
            </a:r>
            <a:r>
              <a:rPr lang="en-US" dirty="0"/>
              <a:t>. Maintains weight </a:t>
            </a:r>
            <a:endParaRPr lang="en-US" dirty="0" smtClean="0"/>
          </a:p>
          <a:p>
            <a:pPr marL="0" indent="0">
              <a:buNone/>
            </a:pPr>
            <a:r>
              <a:rPr lang="en-US" dirty="0" smtClean="0"/>
              <a:t>5</a:t>
            </a:r>
            <a:r>
              <a:rPr lang="en-US" dirty="0"/>
              <a:t>. </a:t>
            </a:r>
            <a:r>
              <a:rPr lang="en-US" dirty="0" smtClean="0"/>
              <a:t>Exhibits no complications </a:t>
            </a:r>
            <a:endParaRPr lang="en-US" dirty="0"/>
          </a:p>
        </p:txBody>
      </p:sp>
    </p:spTree>
    <p:extLst>
      <p:ext uri="{BB962C8B-B14F-4D97-AF65-F5344CB8AC3E}">
        <p14:creationId xmlns:p14="http://schemas.microsoft.com/office/powerpoint/2010/main" val="327028243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smtClean="0"/>
              <a:t>Predisposing factors:</a:t>
            </a:r>
            <a:endParaRPr lang="en-US" b="1" u="sng" dirty="0"/>
          </a:p>
        </p:txBody>
      </p:sp>
      <p:sp>
        <p:nvSpPr>
          <p:cNvPr id="3" name="Content Placeholder 2"/>
          <p:cNvSpPr>
            <a:spLocks noGrp="1"/>
          </p:cNvSpPr>
          <p:nvPr>
            <p:ph idx="1"/>
          </p:nvPr>
        </p:nvSpPr>
        <p:spPr/>
        <p:txBody>
          <a:bodyPr/>
          <a:lstStyle/>
          <a:p>
            <a:r>
              <a:rPr lang="en-US" smtClean="0"/>
              <a:t> Most </a:t>
            </a:r>
            <a:r>
              <a:rPr lang="en-US" dirty="0" smtClean="0"/>
              <a:t>peptic ulcers result from infection with </a:t>
            </a:r>
            <a:r>
              <a:rPr lang="en-US" b="1" i="1" dirty="0" err="1" smtClean="0"/>
              <a:t>H.pylori</a:t>
            </a:r>
            <a:r>
              <a:rPr lang="en-US" b="1" i="1" dirty="0" smtClean="0"/>
              <a:t> </a:t>
            </a:r>
            <a:r>
              <a:rPr lang="en-US" dirty="0" smtClean="0"/>
              <a:t>( acquired through food or water)</a:t>
            </a:r>
          </a:p>
          <a:p>
            <a:r>
              <a:rPr lang="en-US" dirty="0" smtClean="0"/>
              <a:t>Person-to-person transmission of the bacteria also occurs through close contact and exposure to emesis</a:t>
            </a:r>
          </a:p>
          <a:p>
            <a:r>
              <a:rPr lang="en-US" dirty="0" smtClean="0"/>
              <a:t>Use of NSAIDs such as Ibuprofen and aspirin is also a major risk factor</a:t>
            </a:r>
          </a:p>
          <a:p>
            <a:r>
              <a:rPr lang="en-US" dirty="0" smtClean="0"/>
              <a:t>Excess excretion of HCL in the stomach may contribute to peptic ulcers</a:t>
            </a:r>
          </a:p>
          <a:p>
            <a:r>
              <a:rPr lang="en-US" dirty="0" smtClean="0"/>
              <a:t>Smoking and alcohol consumption is also associated to peptic ulcers</a:t>
            </a:r>
            <a:endParaRPr lang="en-US" dirty="0"/>
          </a:p>
        </p:txBody>
      </p:sp>
    </p:spTree>
    <p:extLst>
      <p:ext uri="{BB962C8B-B14F-4D97-AF65-F5344CB8AC3E}">
        <p14:creationId xmlns:p14="http://schemas.microsoft.com/office/powerpoint/2010/main" val="419367896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There is no evidence that that the ingestion of milk, caffeinated beverages, and spicy foods are associated with the development of peptic ulcers</a:t>
            </a:r>
          </a:p>
          <a:p>
            <a:r>
              <a:rPr lang="en-US" dirty="0" smtClean="0"/>
              <a:t>Familial tendency (people with blood group O are more susceptible to peptic ulcers than the other blood groups)</a:t>
            </a:r>
          </a:p>
          <a:p>
            <a:r>
              <a:rPr lang="en-US" dirty="0"/>
              <a:t>Stress ulcers may occur in patients who are exposed to stressful conditions. </a:t>
            </a:r>
            <a:endParaRPr lang="en-US" dirty="0" smtClean="0"/>
          </a:p>
          <a:p>
            <a:pPr marL="0" indent="0">
              <a:buNone/>
            </a:pPr>
            <a:endParaRPr lang="en-US" dirty="0"/>
          </a:p>
        </p:txBody>
      </p:sp>
    </p:spTree>
    <p:extLst>
      <p:ext uri="{BB962C8B-B14F-4D97-AF65-F5344CB8AC3E}">
        <p14:creationId xmlns:p14="http://schemas.microsoft.com/office/powerpoint/2010/main" val="220080505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Peptic ulcers are found in rare cases of patients with </a:t>
            </a:r>
            <a:r>
              <a:rPr lang="en-US" dirty="0" err="1"/>
              <a:t>tumours</a:t>
            </a:r>
            <a:r>
              <a:rPr lang="en-US" dirty="0"/>
              <a:t> that cause secretion of excessive amounts of gastrin </a:t>
            </a:r>
            <a:r>
              <a:rPr lang="en-US" dirty="0" smtClean="0"/>
              <a:t>hormone</a:t>
            </a:r>
          </a:p>
          <a:p>
            <a:r>
              <a:rPr lang="en-US" b="1" dirty="0"/>
              <a:t>Zollinger–Ellison syndrome (ZES) </a:t>
            </a:r>
            <a:r>
              <a:rPr lang="en-US" dirty="0"/>
              <a:t>is suspected when a patient has several peptic ulcers or an ulcer that is resistant to standard medical therapy.</a:t>
            </a:r>
          </a:p>
          <a:p>
            <a:r>
              <a:rPr lang="en-US" dirty="0"/>
              <a:t>It consists of severe peptic ulcers, extreme gastric hyperacidity, and gastrin-secreting benign or malignant tumors of the pancreas</a:t>
            </a:r>
          </a:p>
          <a:p>
            <a:r>
              <a:rPr lang="en-US" dirty="0"/>
              <a:t> Symptoms include </a:t>
            </a:r>
            <a:r>
              <a:rPr lang="en-US" b="1" dirty="0"/>
              <a:t>abdominal pain </a:t>
            </a:r>
            <a:r>
              <a:rPr lang="en-US" dirty="0"/>
              <a:t>and </a:t>
            </a:r>
            <a:r>
              <a:rPr lang="en-US" b="1" dirty="0" err="1"/>
              <a:t>diarrhoea</a:t>
            </a:r>
            <a:endParaRPr lang="en-US" b="1" dirty="0"/>
          </a:p>
          <a:p>
            <a:endParaRPr lang="en-US" dirty="0"/>
          </a:p>
          <a:p>
            <a:endParaRPr lang="en-US" dirty="0"/>
          </a:p>
        </p:txBody>
      </p:sp>
    </p:spTree>
    <p:extLst>
      <p:ext uri="{BB962C8B-B14F-4D97-AF65-F5344CB8AC3E}">
        <p14:creationId xmlns:p14="http://schemas.microsoft.com/office/powerpoint/2010/main" val="28434999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ZES endo.jpg"/>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715000" y="740664"/>
            <a:ext cx="5468112" cy="5128324"/>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half" idx="2"/>
          </p:nvPr>
        </p:nvSpPr>
        <p:spPr/>
        <p:txBody>
          <a:bodyPr>
            <a:normAutofit/>
          </a:bodyPr>
          <a:lstStyle/>
          <a:p>
            <a:r>
              <a:rPr lang="en-US" sz="2800" dirty="0"/>
              <a:t>Endoscopy image of multiple small </a:t>
            </a:r>
            <a:r>
              <a:rPr lang="en-US" sz="2800" dirty="0" smtClean="0"/>
              <a:t>ulcers in </a:t>
            </a:r>
            <a:r>
              <a:rPr lang="en-US" sz="2800" dirty="0"/>
              <a:t>the distal </a:t>
            </a:r>
            <a:r>
              <a:rPr lang="en-US" sz="2800" dirty="0" smtClean="0"/>
              <a:t>duodenum</a:t>
            </a:r>
            <a:r>
              <a:rPr lang="en-US" sz="2800" dirty="0"/>
              <a:t> </a:t>
            </a:r>
            <a:r>
              <a:rPr lang="en-US" sz="2800" dirty="0" smtClean="0"/>
              <a:t>in </a:t>
            </a:r>
            <a:r>
              <a:rPr lang="en-US" sz="2800" dirty="0"/>
              <a:t>a patient with Zollinger–Ellison syndrome</a:t>
            </a:r>
          </a:p>
        </p:txBody>
      </p:sp>
    </p:spTree>
    <p:extLst>
      <p:ext uri="{BB962C8B-B14F-4D97-AF65-F5344CB8AC3E}">
        <p14:creationId xmlns:p14="http://schemas.microsoft.com/office/powerpoint/2010/main" val="72654764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err="1" smtClean="0"/>
              <a:t>Pathophysiolgy</a:t>
            </a:r>
            <a:r>
              <a:rPr lang="en-US" b="1" u="sng" dirty="0" smtClean="0"/>
              <a:t>:</a:t>
            </a:r>
            <a:endParaRPr lang="en-US" b="1" u="sng" dirty="0"/>
          </a:p>
        </p:txBody>
      </p:sp>
      <p:sp>
        <p:nvSpPr>
          <p:cNvPr id="3" name="Content Placeholder 2"/>
          <p:cNvSpPr>
            <a:spLocks noGrp="1"/>
          </p:cNvSpPr>
          <p:nvPr>
            <p:ph idx="1"/>
          </p:nvPr>
        </p:nvSpPr>
        <p:spPr/>
        <p:txBody>
          <a:bodyPr/>
          <a:lstStyle/>
          <a:p>
            <a:r>
              <a:rPr lang="en-US" dirty="0"/>
              <a:t>Peptic ulcers occur mainly in the gastroduodenal mucosa because this tissue cannot withstand the digestive action of gastric acid (</a:t>
            </a:r>
            <a:r>
              <a:rPr lang="en-US" dirty="0" err="1"/>
              <a:t>HCl</a:t>
            </a:r>
            <a:r>
              <a:rPr lang="en-US" dirty="0"/>
              <a:t>) and pepsin. </a:t>
            </a:r>
            <a:endParaRPr lang="en-US" dirty="0" smtClean="0"/>
          </a:p>
          <a:p>
            <a:r>
              <a:rPr lang="en-US" dirty="0" smtClean="0"/>
              <a:t>The </a:t>
            </a:r>
            <a:r>
              <a:rPr lang="en-US" dirty="0"/>
              <a:t>erosion is caused by the increased concentration or activity of acid-pepsin, or by decreased resistance of the mucosa. </a:t>
            </a:r>
            <a:endParaRPr lang="en-US" dirty="0" smtClean="0"/>
          </a:p>
          <a:p>
            <a:r>
              <a:rPr lang="en-US" dirty="0" smtClean="0"/>
              <a:t>A </a:t>
            </a:r>
            <a:r>
              <a:rPr lang="en-US" dirty="0"/>
              <a:t>damaged mucosa cannot secrete enough mucus to act as a barrier against </a:t>
            </a:r>
            <a:r>
              <a:rPr lang="en-US" dirty="0" err="1"/>
              <a:t>HCl</a:t>
            </a:r>
            <a:r>
              <a:rPr lang="en-US" dirty="0"/>
              <a:t>. </a:t>
            </a:r>
          </a:p>
        </p:txBody>
      </p:sp>
    </p:spTree>
    <p:extLst>
      <p:ext uri="{BB962C8B-B14F-4D97-AF65-F5344CB8AC3E}">
        <p14:creationId xmlns:p14="http://schemas.microsoft.com/office/powerpoint/2010/main" val="34827922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The use of NSAIDs inhibits the secretion of mucus that protects the mucosa</a:t>
            </a:r>
            <a:r>
              <a:rPr lang="en-US" dirty="0" smtClean="0"/>
              <a:t>.</a:t>
            </a:r>
          </a:p>
          <a:p>
            <a:r>
              <a:rPr lang="en-US" dirty="0" smtClean="0"/>
              <a:t> </a:t>
            </a:r>
            <a:r>
              <a:rPr lang="en-US" dirty="0"/>
              <a:t>Patients with duodenal ulcer disease secrete more acid than normal, whereas patients with gastric ulcer tend to secrete normal or decreased levels of acid. </a:t>
            </a:r>
            <a:endParaRPr lang="en-US" dirty="0" smtClean="0"/>
          </a:p>
          <a:p>
            <a:r>
              <a:rPr lang="en-US" dirty="0" smtClean="0"/>
              <a:t>Damage to the gastroduodenal mucosa results in decreased resistance to bacteria , and thus infection fro </a:t>
            </a:r>
            <a:r>
              <a:rPr lang="en-US" dirty="0" err="1" smtClean="0"/>
              <a:t>H.pylori</a:t>
            </a:r>
            <a:r>
              <a:rPr lang="en-US" dirty="0" smtClean="0"/>
              <a:t> bacteria may occur.</a:t>
            </a:r>
            <a:endParaRPr lang="en-US" dirty="0"/>
          </a:p>
          <a:p>
            <a:endParaRPr lang="en-US" dirty="0"/>
          </a:p>
        </p:txBody>
      </p:sp>
    </p:spTree>
    <p:extLst>
      <p:ext uri="{BB962C8B-B14F-4D97-AF65-F5344CB8AC3E}">
        <p14:creationId xmlns:p14="http://schemas.microsoft.com/office/powerpoint/2010/main" val="162635907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4532</TotalTime>
  <Words>2213</Words>
  <Application>Microsoft Office PowerPoint</Application>
  <PresentationFormat>Widescreen</PresentationFormat>
  <Paragraphs>168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Calibri</vt:lpstr>
      <vt:lpstr>Calibri Light</vt:lpstr>
      <vt:lpstr>Office Theme</vt:lpstr>
      <vt:lpstr>PEPTIC ULCER DISEASE</vt:lpstr>
      <vt:lpstr>Definition:</vt:lpstr>
      <vt:lpstr>PowerPoint Presentation</vt:lpstr>
      <vt:lpstr>Predisposing factors:</vt:lpstr>
      <vt:lpstr>PowerPoint Presentation</vt:lpstr>
      <vt:lpstr>PowerPoint Presentation</vt:lpstr>
      <vt:lpstr>PowerPoint Presentation</vt:lpstr>
      <vt:lpstr>Pathophysiolgy:</vt:lpstr>
      <vt:lpstr>PowerPoint Presentation</vt:lpstr>
      <vt:lpstr>PowerPoint Presentation</vt:lpstr>
      <vt:lpstr>Clinical manifestations:</vt:lpstr>
      <vt:lpstr>PowerPoint Presentation</vt:lpstr>
      <vt:lpstr>Diagnosis:</vt:lpstr>
      <vt:lpstr>PowerPoint Presentation</vt:lpstr>
      <vt:lpstr>Medical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Surgical management:</vt:lpstr>
      <vt:lpstr>PowerPoint Presentation</vt:lpstr>
      <vt:lpstr>Nursing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PEPTIC ULCER DISEASE</dc:title>
  <dc:creator>Kiilu</dc:creator>
  <cp:lastModifiedBy>Kiilu</cp:lastModifiedBy>
  <cp:revision>88</cp:revision>
  <cp:lastPrinted>2020-01-29T13:43:06Z</cp:lastPrinted>
  <dcterms:created xsi:type="dcterms:W3CDTF">2018-08-15T07:20:34Z</dcterms:created>
  <dcterms:modified xsi:type="dcterms:W3CDTF">2020-02-20T06:46:12Z</dcterms:modified>
</cp:coreProperties>
</file>