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0FA4A6-C386-43AB-8A24-9A1B5CCD6187}" type="datetimeFigureOut">
              <a:rPr lang="en-US" smtClean="0"/>
              <a:pPr/>
              <a:t>2/24/2015</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DBAA61-C8BB-41DD-B608-B02EB88A70A9}" type="slidenum">
              <a:rPr lang="en-GB" smtClean="0"/>
              <a:pPr/>
              <a:t>‹#›</a:t>
            </a:fld>
            <a:endParaRPr lang="en-GB"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59DBAA61-C8BB-41DD-B608-B02EB88A70A9}" type="slidenum">
              <a:rPr lang="en-GB" smtClean="0"/>
              <a:pPr/>
              <a:t>5</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5349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Title 28"/>
          <p:cNvSpPr>
            <a:spLocks noGrp="1"/>
          </p:cNvSpPr>
          <p:nvPr>
            <p:ph type="ctrTitle"/>
          </p:nvPr>
        </p:nvSpPr>
        <p:spPr>
          <a:xfrm>
            <a:off x="381000" y="4853412"/>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2" name="Footer Placeholder 1"/>
          <p:cNvSpPr>
            <a:spLocks noGrp="1"/>
          </p:cNvSpPr>
          <p:nvPr>
            <p:ph type="ftr" sz="quarter" idx="11"/>
          </p:nvPr>
        </p:nvSpPr>
        <p:spPr/>
        <p:txBody>
          <a:bodyPr/>
          <a:lstStyle/>
          <a:p>
            <a:endParaRPr lang="en-GB" dirty="0"/>
          </a:p>
        </p:txBody>
      </p:sp>
      <p:sp>
        <p:nvSpPr>
          <p:cNvPr id="15" name="Slide Number Placeholder 14"/>
          <p:cNvSpPr>
            <a:spLocks noGrp="1"/>
          </p:cNvSpPr>
          <p:nvPr>
            <p:ph type="sldNum" sz="quarter" idx="12"/>
          </p:nvPr>
        </p:nvSpPr>
        <p:spPr>
          <a:xfrm>
            <a:off x="8229600" y="6473952"/>
            <a:ext cx="758952" cy="246888"/>
          </a:xfrm>
        </p:spPr>
        <p:txBody>
          <a:bodyPr/>
          <a:lstStyle/>
          <a:p>
            <a:fld id="{11554133-5225-44BB-AD9D-67D58D3A3797}" type="slidenum">
              <a:rPr lang="en-GB" smtClean="0"/>
              <a:pPr/>
              <a:t>‹#›</a:t>
            </a:fld>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7"/>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7"/>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19" name="Footer Placeholder 18"/>
          <p:cNvSpPr>
            <a:spLocks noGrp="1"/>
          </p:cNvSpPr>
          <p:nvPr>
            <p:ph type="ftr" sz="quarter" idx="11"/>
          </p:nvPr>
        </p:nvSpPr>
        <p:spPr>
          <a:xfrm>
            <a:off x="3581400" y="76201"/>
            <a:ext cx="2895600" cy="288925"/>
          </a:xfrm>
        </p:spPr>
        <p:txBody>
          <a:bodyPr/>
          <a:lstStyle/>
          <a:p>
            <a:endParaRPr lang="en-GB" dirty="0"/>
          </a:p>
        </p:txBody>
      </p:sp>
      <p:sp>
        <p:nvSpPr>
          <p:cNvPr id="16" name="Slide Number Placeholder 15"/>
          <p:cNvSpPr>
            <a:spLocks noGrp="1"/>
          </p:cNvSpPr>
          <p:nvPr>
            <p:ph type="sldNum" sz="quarter" idx="12"/>
          </p:nvPr>
        </p:nvSpPr>
        <p:spPr>
          <a:xfrm>
            <a:off x="8229600" y="6473952"/>
            <a:ext cx="758952" cy="246888"/>
          </a:xfrm>
        </p:spPr>
        <p:txBody>
          <a:bodyPr/>
          <a:lstStyle/>
          <a:p>
            <a:fld id="{11554133-5225-44BB-AD9D-67D58D3A3797}"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3444903"/>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11" name="Footer Placeholder 10"/>
          <p:cNvSpPr>
            <a:spLocks noGrp="1"/>
          </p:cNvSpPr>
          <p:nvPr>
            <p:ph type="ftr" sz="quarter" idx="11"/>
          </p:nvPr>
        </p:nvSpPr>
        <p:spPr/>
        <p:txBody>
          <a:bodyPr/>
          <a:lstStyle/>
          <a:p>
            <a:endParaRPr lang="en-GB" dirty="0"/>
          </a:p>
        </p:txBody>
      </p:sp>
      <p:sp>
        <p:nvSpPr>
          <p:cNvPr id="16" name="Slide Number Placeholder 15"/>
          <p:cNvSpPr>
            <a:spLocks noGrp="1"/>
          </p:cNvSpPr>
          <p:nvPr>
            <p:ph type="sldNum" sz="quarter" idx="12"/>
          </p:nvPr>
        </p:nvSpPr>
        <p:spPr/>
        <p:txBody>
          <a:bodyPr/>
          <a:lstStyle/>
          <a:p>
            <a:fld id="{11554133-5225-44BB-AD9D-67D58D3A3797}" type="slidenum">
              <a:rPr lang="en-GB" smtClean="0"/>
              <a:pPr/>
              <a:t>‹#›</a:t>
            </a:fld>
            <a:endParaRPr lang="en-GB" dirty="0"/>
          </a:p>
        </p:txBody>
      </p:sp>
      <p:sp>
        <p:nvSpPr>
          <p:cNvPr id="8" name="Title 7"/>
          <p:cNvSpPr>
            <a:spLocks noGrp="1"/>
          </p:cNvSpPr>
          <p:nvPr>
            <p:ph type="title"/>
          </p:nvPr>
        </p:nvSpPr>
        <p:spPr>
          <a:xfrm>
            <a:off x="180475" y="2947086"/>
            <a:ext cx="8686800" cy="1184825"/>
          </a:xfrm>
        </p:spPr>
        <p:txBody>
          <a:bodyPr rtlCol="0" anchor="t"/>
          <a:lstStyle>
            <a:lvl1pPr algn="r">
              <a:defRPr/>
            </a:lvl1pPr>
          </a:lstStyle>
          <a:p>
            <a:r>
              <a:rPr kumimoji="0" lang="en-US" smtClean="0"/>
              <a:t>Click to edit Master title style</a:t>
            </a:r>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10" name="Footer Placeholder 9"/>
          <p:cNvSpPr>
            <a:spLocks noGrp="1"/>
          </p:cNvSpPr>
          <p:nvPr>
            <p:ph type="ftr" sz="quarter" idx="11"/>
          </p:nvPr>
        </p:nvSpPr>
        <p:spPr/>
        <p:txBody>
          <a:bodyPr/>
          <a:lstStyle/>
          <a:p>
            <a:endParaRPr lang="en-GB" dirty="0"/>
          </a:p>
        </p:txBody>
      </p:sp>
      <p:sp>
        <p:nvSpPr>
          <p:cNvPr id="31" name="Slide Number Placeholder 30"/>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1"/>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5"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6"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5" y="1316038"/>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1" y="1316038"/>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a:xfrm>
            <a:off x="8229600" y="6477000"/>
            <a:ext cx="762000" cy="246888"/>
          </a:xfrm>
        </p:spPr>
        <p:txBody>
          <a:bodyPr/>
          <a:lstStyle/>
          <a:p>
            <a:fld id="{11554133-5225-44BB-AD9D-67D58D3A3797}" type="slidenum">
              <a:rPr lang="en-GB" smtClean="0"/>
              <a:pPr/>
              <a:t>‹#›</a:t>
            </a:fld>
            <a:endParaRPr lang="en-GB" dirty="0"/>
          </a:p>
        </p:txBody>
      </p:sp>
      <p:sp>
        <p:nvSpPr>
          <p:cNvPr id="11" name="Straight Connector 10"/>
          <p:cNvSpPr>
            <a:spLocks noChangeShapeType="1"/>
          </p:cNvSpPr>
          <p:nvPr/>
        </p:nvSpPr>
        <p:spPr bwMode="auto">
          <a:xfrm>
            <a:off x="514349" y="6019801"/>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21" name="Footer Placeholder 20"/>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24" name="Footer Placeholder 23"/>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49" y="5849118"/>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Title 11"/>
          <p:cNvSpPr>
            <a:spLocks noGrp="1"/>
          </p:cNvSpPr>
          <p:nvPr>
            <p:ph type="title"/>
          </p:nvPr>
        </p:nvSpPr>
        <p:spPr>
          <a:xfrm>
            <a:off x="457200" y="5486401"/>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1"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1"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29" name="Footer Placeholder 28"/>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11554133-5225-44BB-AD9D-67D58D3A3797}"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dirty="0" smtClean="0"/>
              <a:t>Click icon to add picture</a:t>
            </a:r>
            <a:endParaRPr kumimoji="0" lang="en-US" dirty="0"/>
          </a:p>
        </p:txBody>
      </p:sp>
      <p:sp>
        <p:nvSpPr>
          <p:cNvPr id="7" name="Date Placeholder 6"/>
          <p:cNvSpPr>
            <a:spLocks noGrp="1"/>
          </p:cNvSpPr>
          <p:nvPr>
            <p:ph type="dt" sz="half" idx="10"/>
          </p:nvPr>
        </p:nvSpPr>
        <p:spPr/>
        <p:txBody>
          <a:bodyPr/>
          <a:lstStyle/>
          <a:p>
            <a:fld id="{B865D449-1340-4A1E-A1FD-41998A882796}" type="datetimeFigureOut">
              <a:rPr lang="en-US" smtClean="0"/>
              <a:pPr/>
              <a:t>2/24/2015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31" name="Slide Number Placeholder 30"/>
          <p:cNvSpPr>
            <a:spLocks noGrp="1"/>
          </p:cNvSpPr>
          <p:nvPr>
            <p:ph type="sldNum" sz="quarter" idx="12"/>
          </p:nvPr>
        </p:nvSpPr>
        <p:spPr/>
        <p:txBody>
          <a:bodyPr/>
          <a:lstStyle/>
          <a:p>
            <a:fld id="{11554133-5225-44BB-AD9D-67D58D3A3797}" type="slidenum">
              <a:rPr lang="en-GB" smtClean="0"/>
              <a:pPr/>
              <a:t>‹#›</a:t>
            </a:fld>
            <a:endParaRPr lang="en-GB" dirty="0"/>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9"/>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8" name="Text Placeholder 7"/>
          <p:cNvSpPr>
            <a:spLocks noGrp="1"/>
          </p:cNvSpPr>
          <p:nvPr>
            <p:ph type="body" idx="1"/>
          </p:nvPr>
        </p:nvSpPr>
        <p:spPr>
          <a:xfrm>
            <a:off x="304800" y="1554163"/>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1"/>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B865D449-1340-4A1E-A1FD-41998A882796}" type="datetimeFigureOut">
              <a:rPr lang="en-US" smtClean="0"/>
              <a:pPr/>
              <a:t>2/24/2015</a:t>
            </a:fld>
            <a:endParaRPr lang="en-GB" dirty="0"/>
          </a:p>
        </p:txBody>
      </p:sp>
      <p:sp>
        <p:nvSpPr>
          <p:cNvPr id="28" name="Footer Placeholder 27"/>
          <p:cNvSpPr>
            <a:spLocks noGrp="1"/>
          </p:cNvSpPr>
          <p:nvPr>
            <p:ph type="ftr" sz="quarter" idx="3"/>
          </p:nvPr>
        </p:nvSpPr>
        <p:spPr>
          <a:xfrm>
            <a:off x="3124200" y="76201"/>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GB" dirty="0"/>
          </a:p>
        </p:txBody>
      </p:sp>
      <p:sp>
        <p:nvSpPr>
          <p:cNvPr id="5" name="Slide Number Placeholder 4"/>
          <p:cNvSpPr>
            <a:spLocks noGrp="1"/>
          </p:cNvSpPr>
          <p:nvPr>
            <p:ph type="sldNum" sz="quarter" idx="4"/>
          </p:nvPr>
        </p:nvSpPr>
        <p:spPr>
          <a:xfrm>
            <a:off x="8229600" y="6477001"/>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11554133-5225-44BB-AD9D-67D58D3A3797}" type="slidenum">
              <a:rPr lang="en-GB" smtClean="0"/>
              <a:pPr/>
              <a:t>‹#›</a:t>
            </a:fld>
            <a:endParaRPr lang="en-GB" dirty="0"/>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49" y="1050899"/>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Straight Connector 11"/>
          <p:cNvSpPr>
            <a:spLocks noChangeShapeType="1"/>
          </p:cNvSpPr>
          <p:nvPr/>
        </p:nvSpPr>
        <p:spPr bwMode="auto">
          <a:xfrm>
            <a:off x="514349" y="1057987"/>
            <a:ext cx="8629651"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health.canoe.com/" TargetMode="External"/><Relationship Id="rId2" Type="http://schemas.openxmlformats.org/officeDocument/2006/relationships/hyperlink" Target="http://www.webmed.com/" TargetMode="External"/><Relationship Id="rId1" Type="http://schemas.openxmlformats.org/officeDocument/2006/relationships/slideLayout" Target="../slideLayouts/slideLayout2.xml"/><Relationship Id="rId4" Type="http://schemas.openxmlformats.org/officeDocument/2006/relationships/hyperlink" Target="http://www.wikipedia.com/" TargetMode="Externa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53"/>
            <a:ext cx="7772400" cy="1000131"/>
          </a:xfrm>
        </p:spPr>
        <p:txBody>
          <a:bodyPr>
            <a:normAutofit fontScale="90000"/>
          </a:bodyPr>
          <a:lstStyle/>
          <a:p>
            <a:r>
              <a:rPr lang="en-GB" sz="7200" b="1" i="1" dirty="0" smtClean="0"/>
              <a:t>STOMACH CANCER</a:t>
            </a:r>
            <a:endParaRPr lang="en-GB" sz="7200" b="1" i="1" dirty="0"/>
          </a:p>
        </p:txBody>
      </p:sp>
      <p:sp>
        <p:nvSpPr>
          <p:cNvPr id="3" name="Subtitle 2"/>
          <p:cNvSpPr>
            <a:spLocks noGrp="1"/>
          </p:cNvSpPr>
          <p:nvPr>
            <p:ph type="subTitle" idx="1"/>
          </p:nvPr>
        </p:nvSpPr>
        <p:spPr>
          <a:xfrm>
            <a:off x="1285853" y="1000108"/>
            <a:ext cx="7286676" cy="5857892"/>
          </a:xfrm>
        </p:spPr>
        <p:txBody>
          <a:bodyPr>
            <a:normAutofit/>
          </a:bodyPr>
          <a:lstStyle/>
          <a:p>
            <a:pPr marL="514350" indent="-514350"/>
            <a:r>
              <a:rPr lang="en-GB" sz="2600" u="sng" smtClean="0">
                <a:solidFill>
                  <a:srgbClr val="00B0F0"/>
                </a:solidFill>
              </a:rPr>
              <a:t>PRESENTERS</a:t>
            </a:r>
            <a:r>
              <a:rPr lang="en-GB" sz="2600" u="sng" dirty="0" smtClean="0">
                <a:solidFill>
                  <a:srgbClr val="00B0F0"/>
                </a:solidFill>
              </a:rPr>
              <a:t>: GRP 3 MEMBERS(MARCH 2014 CLASS)                                   </a:t>
            </a:r>
          </a:p>
          <a:p>
            <a:pPr marL="514350" indent="-514350">
              <a:buFont typeface="+mj-lt"/>
              <a:buAutoNum type="arabicPeriod"/>
            </a:pPr>
            <a:r>
              <a:rPr lang="en-GB" dirty="0" smtClean="0">
                <a:solidFill>
                  <a:srgbClr val="00B050"/>
                </a:solidFill>
                <a:latin typeface="Monotype Corsiva" pitchFamily="66" charset="0"/>
              </a:rPr>
              <a:t>RUTH OTUOMA </a:t>
            </a:r>
          </a:p>
          <a:p>
            <a:pPr marL="514350" indent="-514350">
              <a:buFont typeface="+mj-lt"/>
              <a:buAutoNum type="arabicPeriod"/>
            </a:pPr>
            <a:r>
              <a:rPr lang="en-GB" dirty="0" smtClean="0">
                <a:solidFill>
                  <a:srgbClr val="00B050"/>
                </a:solidFill>
                <a:latin typeface="Monotype Corsiva" pitchFamily="66" charset="0"/>
              </a:rPr>
              <a:t>GORETY OTIENO</a:t>
            </a:r>
          </a:p>
          <a:p>
            <a:pPr marL="514350" indent="-514350">
              <a:buFont typeface="+mj-lt"/>
              <a:buAutoNum type="arabicPeriod"/>
            </a:pPr>
            <a:r>
              <a:rPr lang="en-GB" dirty="0" smtClean="0">
                <a:solidFill>
                  <a:srgbClr val="00B050"/>
                </a:solidFill>
                <a:latin typeface="Monotype Corsiva" pitchFamily="66" charset="0"/>
              </a:rPr>
              <a:t>DESMOND TUTU</a:t>
            </a:r>
          </a:p>
          <a:p>
            <a:pPr marL="514350" indent="-514350">
              <a:buFont typeface="+mj-lt"/>
              <a:buAutoNum type="arabicPeriod"/>
            </a:pPr>
            <a:r>
              <a:rPr lang="en-GB" dirty="0" smtClean="0">
                <a:solidFill>
                  <a:srgbClr val="00B050"/>
                </a:solidFill>
                <a:latin typeface="Monotype Corsiva" pitchFamily="66" charset="0"/>
              </a:rPr>
              <a:t>DANIEL ONDIEKI </a:t>
            </a:r>
          </a:p>
          <a:p>
            <a:pPr marL="514350" indent="-514350">
              <a:buFont typeface="+mj-lt"/>
              <a:buAutoNum type="arabicPeriod"/>
            </a:pPr>
            <a:r>
              <a:rPr lang="en-GB" dirty="0" smtClean="0">
                <a:solidFill>
                  <a:srgbClr val="00B050"/>
                </a:solidFill>
                <a:latin typeface="Monotype Corsiva" pitchFamily="66" charset="0"/>
              </a:rPr>
              <a:t>SYLIVIAH KERUBO</a:t>
            </a:r>
          </a:p>
          <a:p>
            <a:pPr marL="514350" indent="-514350">
              <a:buFont typeface="+mj-lt"/>
              <a:buAutoNum type="arabicPeriod"/>
            </a:pPr>
            <a:r>
              <a:rPr lang="en-GB" dirty="0" smtClean="0">
                <a:solidFill>
                  <a:srgbClr val="00B050"/>
                </a:solidFill>
                <a:latin typeface="Monotype Corsiva" pitchFamily="66" charset="0"/>
              </a:rPr>
              <a:t>RACHAEL ORAYO</a:t>
            </a:r>
          </a:p>
          <a:p>
            <a:pPr marL="514350" indent="-514350">
              <a:buFont typeface="+mj-lt"/>
              <a:buAutoNum type="arabicPeriod"/>
            </a:pPr>
            <a:r>
              <a:rPr lang="en-GB" dirty="0" smtClean="0">
                <a:solidFill>
                  <a:srgbClr val="00B050"/>
                </a:solidFill>
                <a:latin typeface="Monotype Corsiva" pitchFamily="66" charset="0"/>
              </a:rPr>
              <a:t>EMILY ACHIENG</a:t>
            </a:r>
          </a:p>
          <a:p>
            <a:pPr marL="514350" indent="-514350">
              <a:buFont typeface="+mj-lt"/>
              <a:buAutoNum type="arabicPeriod"/>
            </a:pPr>
            <a:r>
              <a:rPr lang="en-GB" dirty="0" smtClean="0">
                <a:solidFill>
                  <a:srgbClr val="00B050"/>
                </a:solidFill>
                <a:latin typeface="Monotype Corsiva" pitchFamily="66" charset="0"/>
              </a:rPr>
              <a:t>KEVIN MWOMA </a:t>
            </a:r>
          </a:p>
          <a:p>
            <a:pPr marL="514350" indent="-514350">
              <a:buFont typeface="+mj-lt"/>
              <a:buAutoNum type="arabicPeriod"/>
            </a:pPr>
            <a:r>
              <a:rPr lang="en-GB" dirty="0" smtClean="0">
                <a:solidFill>
                  <a:srgbClr val="00B050"/>
                </a:solidFill>
                <a:latin typeface="Monotype Corsiva" pitchFamily="66" charset="0"/>
              </a:rPr>
              <a:t>WENJE GEORGE</a:t>
            </a:r>
          </a:p>
          <a:p>
            <a:pPr marL="514350" indent="-514350">
              <a:buFont typeface="+mj-lt"/>
              <a:buAutoNum type="arabicPeriod"/>
            </a:pPr>
            <a:r>
              <a:rPr lang="en-GB" dirty="0" smtClean="0">
                <a:solidFill>
                  <a:srgbClr val="00B050"/>
                </a:solidFill>
                <a:latin typeface="Monotype Corsiva" pitchFamily="66" charset="0"/>
              </a:rPr>
              <a:t>PHYILIS OSEKOP</a:t>
            </a:r>
          </a:p>
        </p:txBody>
      </p:sp>
    </p:spTree>
  </p:cSld>
  <p:clrMapOvr>
    <a:masterClrMapping/>
  </p:clrMapOvr>
  <p:transition advTm="2000">
    <p:dissolve/>
    <p:sndAc>
      <p:stSnd>
        <p:snd r:embed="rId2" name="applaus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amond(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iterate type="lt">
                                    <p:tmPct val="0"/>
                                  </p:iterate>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amond(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iterate type="lt">
                                    <p:tmPct val="0"/>
                                  </p:iterate>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amond(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iterate type="lt">
                                    <p:tmPct val="0"/>
                                  </p:iterate>
                                  <p:childTnLst>
                                    <p:set>
                                      <p:cBhvr>
                                        <p:cTn id="21" dur="1" fill="hold">
                                          <p:stCondLst>
                                            <p:cond delay="0"/>
                                          </p:stCondLst>
                                        </p:cTn>
                                        <p:tgtEl>
                                          <p:spTgt spid="3">
                                            <p:txEl>
                                              <p:pRg st="3" end="3"/>
                                            </p:txEl>
                                          </p:spTgt>
                                        </p:tgtEl>
                                        <p:attrNameLst>
                                          <p:attrName>style.visibility</p:attrName>
                                        </p:attrNameLst>
                                      </p:cBhvr>
                                      <p:to>
                                        <p:strVal val="visible"/>
                                      </p:to>
                                    </p:set>
                                    <p:animEffect transition="in" filter="diamond(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ntr" presetSubtype="16" fill="hold" grpId="0" nodeType="clickEffect">
                                  <p:stCondLst>
                                    <p:cond delay="0"/>
                                  </p:stCondLst>
                                  <p:iterate type="lt">
                                    <p:tmPct val="0"/>
                                  </p:iterate>
                                  <p:childTnLst>
                                    <p:set>
                                      <p:cBhvr>
                                        <p:cTn id="26" dur="1" fill="hold">
                                          <p:stCondLst>
                                            <p:cond delay="0"/>
                                          </p:stCondLst>
                                        </p:cTn>
                                        <p:tgtEl>
                                          <p:spTgt spid="3">
                                            <p:txEl>
                                              <p:pRg st="4" end="4"/>
                                            </p:txEl>
                                          </p:spTgt>
                                        </p:tgtEl>
                                        <p:attrNameLst>
                                          <p:attrName>style.visibility</p:attrName>
                                        </p:attrNameLst>
                                      </p:cBhvr>
                                      <p:to>
                                        <p:strVal val="visible"/>
                                      </p:to>
                                    </p:set>
                                    <p:animEffect transition="in" filter="diamond(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8" presetClass="entr" presetSubtype="16" fill="hold" grpId="0" nodeType="clickEffect">
                                  <p:stCondLst>
                                    <p:cond delay="0"/>
                                  </p:stCondLst>
                                  <p:iterate type="lt">
                                    <p:tmPct val="0"/>
                                  </p:iterate>
                                  <p:childTnLst>
                                    <p:set>
                                      <p:cBhvr>
                                        <p:cTn id="31" dur="1" fill="hold">
                                          <p:stCondLst>
                                            <p:cond delay="0"/>
                                          </p:stCondLst>
                                        </p:cTn>
                                        <p:tgtEl>
                                          <p:spTgt spid="3">
                                            <p:txEl>
                                              <p:pRg st="5" end="5"/>
                                            </p:txEl>
                                          </p:spTgt>
                                        </p:tgtEl>
                                        <p:attrNameLst>
                                          <p:attrName>style.visibility</p:attrName>
                                        </p:attrNameLst>
                                      </p:cBhvr>
                                      <p:to>
                                        <p:strVal val="visible"/>
                                      </p:to>
                                    </p:set>
                                    <p:animEffect transition="in" filter="diamond(in)">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8" presetClass="entr" presetSubtype="16" fill="hold" grpId="0" nodeType="clickEffect">
                                  <p:stCondLst>
                                    <p:cond delay="0"/>
                                  </p:stCondLst>
                                  <p:iterate type="lt">
                                    <p:tmPct val="0"/>
                                  </p:iterate>
                                  <p:childTnLst>
                                    <p:set>
                                      <p:cBhvr>
                                        <p:cTn id="36" dur="1" fill="hold">
                                          <p:stCondLst>
                                            <p:cond delay="0"/>
                                          </p:stCondLst>
                                        </p:cTn>
                                        <p:tgtEl>
                                          <p:spTgt spid="3">
                                            <p:txEl>
                                              <p:pRg st="6" end="6"/>
                                            </p:txEl>
                                          </p:spTgt>
                                        </p:tgtEl>
                                        <p:attrNameLst>
                                          <p:attrName>style.visibility</p:attrName>
                                        </p:attrNameLst>
                                      </p:cBhvr>
                                      <p:to>
                                        <p:strVal val="visible"/>
                                      </p:to>
                                    </p:set>
                                    <p:animEffect transition="in" filter="diamond(in)">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ntr" presetSubtype="16" fill="hold" grpId="0" nodeType="clickEffect">
                                  <p:stCondLst>
                                    <p:cond delay="0"/>
                                  </p:stCondLst>
                                  <p:iterate type="lt">
                                    <p:tmPct val="0"/>
                                  </p:iterate>
                                  <p:childTnLst>
                                    <p:set>
                                      <p:cBhvr>
                                        <p:cTn id="41" dur="1" fill="hold">
                                          <p:stCondLst>
                                            <p:cond delay="0"/>
                                          </p:stCondLst>
                                        </p:cTn>
                                        <p:tgtEl>
                                          <p:spTgt spid="3">
                                            <p:txEl>
                                              <p:pRg st="7" end="7"/>
                                            </p:txEl>
                                          </p:spTgt>
                                        </p:tgtEl>
                                        <p:attrNameLst>
                                          <p:attrName>style.visibility</p:attrName>
                                        </p:attrNameLst>
                                      </p:cBhvr>
                                      <p:to>
                                        <p:strVal val="visible"/>
                                      </p:to>
                                    </p:set>
                                    <p:animEffect transition="in" filter="diamond(in)">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8" presetClass="entr" presetSubtype="16" fill="hold" grpId="0" nodeType="clickEffect">
                                  <p:stCondLst>
                                    <p:cond delay="0"/>
                                  </p:stCondLst>
                                  <p:iterate type="lt">
                                    <p:tmPct val="0"/>
                                  </p:iterate>
                                  <p:childTnLst>
                                    <p:set>
                                      <p:cBhvr>
                                        <p:cTn id="46" dur="1" fill="hold">
                                          <p:stCondLst>
                                            <p:cond delay="0"/>
                                          </p:stCondLst>
                                        </p:cTn>
                                        <p:tgtEl>
                                          <p:spTgt spid="3">
                                            <p:txEl>
                                              <p:pRg st="8" end="8"/>
                                            </p:txEl>
                                          </p:spTgt>
                                        </p:tgtEl>
                                        <p:attrNameLst>
                                          <p:attrName>style.visibility</p:attrName>
                                        </p:attrNameLst>
                                      </p:cBhvr>
                                      <p:to>
                                        <p:strVal val="visible"/>
                                      </p:to>
                                    </p:set>
                                    <p:animEffect transition="in" filter="diamond(in)">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8" presetClass="entr" presetSubtype="16" fill="hold" grpId="0" nodeType="clickEffect">
                                  <p:stCondLst>
                                    <p:cond delay="0"/>
                                  </p:stCondLst>
                                  <p:iterate type="lt">
                                    <p:tmPct val="0"/>
                                  </p:iterate>
                                  <p:childTnLst>
                                    <p:set>
                                      <p:cBhvr>
                                        <p:cTn id="51" dur="1" fill="hold">
                                          <p:stCondLst>
                                            <p:cond delay="0"/>
                                          </p:stCondLst>
                                        </p:cTn>
                                        <p:tgtEl>
                                          <p:spTgt spid="3">
                                            <p:txEl>
                                              <p:pRg st="9" end="9"/>
                                            </p:txEl>
                                          </p:spTgt>
                                        </p:tgtEl>
                                        <p:attrNameLst>
                                          <p:attrName>style.visibility</p:attrName>
                                        </p:attrNameLst>
                                      </p:cBhvr>
                                      <p:to>
                                        <p:strVal val="visible"/>
                                      </p:to>
                                    </p:set>
                                    <p:animEffect transition="in" filter="diamond(in)">
                                      <p:cBhvr>
                                        <p:cTn id="52" dur="20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8" presetClass="entr" presetSubtype="16" fill="hold" grpId="0" nodeType="clickEffect">
                                  <p:stCondLst>
                                    <p:cond delay="0"/>
                                  </p:stCondLst>
                                  <p:iterate type="lt">
                                    <p:tmPct val="0"/>
                                  </p:iterate>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diamond(in)">
                                      <p:cBhvr>
                                        <p:cTn id="57" dur="2000"/>
                                        <p:tgtEl>
                                          <p:spTgt spid="3">
                                            <p:txEl>
                                              <p:pRg st="10" end="10"/>
                                            </p:txEl>
                                          </p:spTgt>
                                        </p:tgtEl>
                                      </p:cBhvr>
                                    </p:animEffect>
                                  </p:childTnLst>
                                </p:cTn>
                              </p:par>
                            </p:childTnLst>
                          </p:cTn>
                        </p:par>
                        <p:par>
                          <p:cTn id="58" fill="hold">
                            <p:stCondLst>
                              <p:cond delay="2000"/>
                            </p:stCondLst>
                            <p:childTnLst>
                              <p:par>
                                <p:cTn id="59" presetID="31" presetClass="exit" presetSubtype="0" fill="hold" grpId="1" nodeType="afterEffect">
                                  <p:stCondLst>
                                    <p:cond delay="0"/>
                                  </p:stCondLst>
                                  <p:iterate type="lt">
                                    <p:tmPct val="5000"/>
                                  </p:iterate>
                                  <p:childTnLst>
                                    <p:anim calcmode="lin" valueType="num">
                                      <p:cBhvr>
                                        <p:cTn id="60" dur="2000"/>
                                        <p:tgtEl>
                                          <p:spTgt spid="3">
                                            <p:txEl>
                                              <p:pRg st="0" end="0"/>
                                            </p:txEl>
                                          </p:spTgt>
                                        </p:tgtEl>
                                        <p:attrNameLst>
                                          <p:attrName>ppt_w</p:attrName>
                                        </p:attrNameLst>
                                      </p:cBhvr>
                                      <p:tavLst>
                                        <p:tav tm="0">
                                          <p:val>
                                            <p:strVal val="ppt_w"/>
                                          </p:val>
                                        </p:tav>
                                        <p:tav tm="100000">
                                          <p:val>
                                            <p:fltVal val="0"/>
                                          </p:val>
                                        </p:tav>
                                      </p:tavLst>
                                    </p:anim>
                                    <p:anim calcmode="lin" valueType="num">
                                      <p:cBhvr>
                                        <p:cTn id="61" dur="2000"/>
                                        <p:tgtEl>
                                          <p:spTgt spid="3">
                                            <p:txEl>
                                              <p:pRg st="0" end="0"/>
                                            </p:txEl>
                                          </p:spTgt>
                                        </p:tgtEl>
                                        <p:attrNameLst>
                                          <p:attrName>ppt_h</p:attrName>
                                        </p:attrNameLst>
                                      </p:cBhvr>
                                      <p:tavLst>
                                        <p:tav tm="0">
                                          <p:val>
                                            <p:strVal val="ppt_h"/>
                                          </p:val>
                                        </p:tav>
                                        <p:tav tm="100000">
                                          <p:val>
                                            <p:fltVal val="0"/>
                                          </p:val>
                                        </p:tav>
                                      </p:tavLst>
                                    </p:anim>
                                    <p:anim calcmode="lin" valueType="num">
                                      <p:cBhvr>
                                        <p:cTn id="62" dur="2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63" dur="2000"/>
                                        <p:tgtEl>
                                          <p:spTgt spid="3">
                                            <p:txEl>
                                              <p:pRg st="0" end="0"/>
                                            </p:txEl>
                                          </p:spTgt>
                                        </p:tgtEl>
                                      </p:cBhvr>
                                    </p:animEffect>
                                    <p:set>
                                      <p:cBhvr>
                                        <p:cTn id="64" dur="1" fill="hold">
                                          <p:stCondLst>
                                            <p:cond delay="1999"/>
                                          </p:stCondLst>
                                        </p:cTn>
                                        <p:tgtEl>
                                          <p:spTgt spid="3">
                                            <p:txEl>
                                              <p:pRg st="0" end="0"/>
                                            </p:txEl>
                                          </p:spTgt>
                                        </p:tgtEl>
                                        <p:attrNameLst>
                                          <p:attrName>style.visibility</p:attrName>
                                        </p:attrNameLst>
                                      </p:cBhvr>
                                      <p:to>
                                        <p:strVal val="hidden"/>
                                      </p:to>
                                    </p:set>
                                  </p:childTnLst>
                                </p:cTn>
                              </p:par>
                            </p:childTnLst>
                          </p:cTn>
                        </p:par>
                        <p:par>
                          <p:cTn id="65" fill="hold">
                            <p:stCondLst>
                              <p:cond delay="7700"/>
                            </p:stCondLst>
                            <p:childTnLst>
                              <p:par>
                                <p:cTn id="66" presetID="31" presetClass="exit" presetSubtype="0" fill="hold" grpId="1" nodeType="afterEffect">
                                  <p:stCondLst>
                                    <p:cond delay="0"/>
                                  </p:stCondLst>
                                  <p:iterate type="lt">
                                    <p:tmPct val="5000"/>
                                  </p:iterate>
                                  <p:childTnLst>
                                    <p:anim calcmode="lin" valueType="num">
                                      <p:cBhvr>
                                        <p:cTn id="67" dur="2000"/>
                                        <p:tgtEl>
                                          <p:spTgt spid="3">
                                            <p:txEl>
                                              <p:pRg st="1" end="1"/>
                                            </p:txEl>
                                          </p:spTgt>
                                        </p:tgtEl>
                                        <p:attrNameLst>
                                          <p:attrName>ppt_w</p:attrName>
                                        </p:attrNameLst>
                                      </p:cBhvr>
                                      <p:tavLst>
                                        <p:tav tm="0">
                                          <p:val>
                                            <p:strVal val="ppt_w"/>
                                          </p:val>
                                        </p:tav>
                                        <p:tav tm="100000">
                                          <p:val>
                                            <p:fltVal val="0"/>
                                          </p:val>
                                        </p:tav>
                                      </p:tavLst>
                                    </p:anim>
                                    <p:anim calcmode="lin" valueType="num">
                                      <p:cBhvr>
                                        <p:cTn id="68" dur="2000"/>
                                        <p:tgtEl>
                                          <p:spTgt spid="3">
                                            <p:txEl>
                                              <p:pRg st="1" end="1"/>
                                            </p:txEl>
                                          </p:spTgt>
                                        </p:tgtEl>
                                        <p:attrNameLst>
                                          <p:attrName>ppt_h</p:attrName>
                                        </p:attrNameLst>
                                      </p:cBhvr>
                                      <p:tavLst>
                                        <p:tav tm="0">
                                          <p:val>
                                            <p:strVal val="ppt_h"/>
                                          </p:val>
                                        </p:tav>
                                        <p:tav tm="100000">
                                          <p:val>
                                            <p:fltVal val="0"/>
                                          </p:val>
                                        </p:tav>
                                      </p:tavLst>
                                    </p:anim>
                                    <p:anim calcmode="lin" valueType="num">
                                      <p:cBhvr>
                                        <p:cTn id="69" dur="2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70" dur="2000"/>
                                        <p:tgtEl>
                                          <p:spTgt spid="3">
                                            <p:txEl>
                                              <p:pRg st="1" end="1"/>
                                            </p:txEl>
                                          </p:spTgt>
                                        </p:tgtEl>
                                      </p:cBhvr>
                                    </p:animEffect>
                                    <p:set>
                                      <p:cBhvr>
                                        <p:cTn id="71" dur="1" fill="hold">
                                          <p:stCondLst>
                                            <p:cond delay="1999"/>
                                          </p:stCondLst>
                                        </p:cTn>
                                        <p:tgtEl>
                                          <p:spTgt spid="3">
                                            <p:txEl>
                                              <p:pRg st="1" end="1"/>
                                            </p:txEl>
                                          </p:spTgt>
                                        </p:tgtEl>
                                        <p:attrNameLst>
                                          <p:attrName>style.visibility</p:attrName>
                                        </p:attrNameLst>
                                      </p:cBhvr>
                                      <p:to>
                                        <p:strVal val="hidden"/>
                                      </p:to>
                                    </p:set>
                                  </p:childTnLst>
                                </p:cTn>
                              </p:par>
                            </p:childTnLst>
                          </p:cTn>
                        </p:par>
                        <p:par>
                          <p:cTn id="72" fill="hold">
                            <p:stCondLst>
                              <p:cond delay="10600"/>
                            </p:stCondLst>
                            <p:childTnLst>
                              <p:par>
                                <p:cTn id="73" presetID="31" presetClass="exit" presetSubtype="0" fill="hold" grpId="1" nodeType="afterEffect">
                                  <p:stCondLst>
                                    <p:cond delay="0"/>
                                  </p:stCondLst>
                                  <p:iterate type="lt">
                                    <p:tmPct val="5000"/>
                                  </p:iterate>
                                  <p:childTnLst>
                                    <p:anim calcmode="lin" valueType="num">
                                      <p:cBhvr>
                                        <p:cTn id="74" dur="2000"/>
                                        <p:tgtEl>
                                          <p:spTgt spid="3">
                                            <p:txEl>
                                              <p:pRg st="2" end="2"/>
                                            </p:txEl>
                                          </p:spTgt>
                                        </p:tgtEl>
                                        <p:attrNameLst>
                                          <p:attrName>ppt_w</p:attrName>
                                        </p:attrNameLst>
                                      </p:cBhvr>
                                      <p:tavLst>
                                        <p:tav tm="0">
                                          <p:val>
                                            <p:strVal val="ppt_w"/>
                                          </p:val>
                                        </p:tav>
                                        <p:tav tm="100000">
                                          <p:val>
                                            <p:fltVal val="0"/>
                                          </p:val>
                                        </p:tav>
                                      </p:tavLst>
                                    </p:anim>
                                    <p:anim calcmode="lin" valueType="num">
                                      <p:cBhvr>
                                        <p:cTn id="75" dur="2000"/>
                                        <p:tgtEl>
                                          <p:spTgt spid="3">
                                            <p:txEl>
                                              <p:pRg st="2" end="2"/>
                                            </p:txEl>
                                          </p:spTgt>
                                        </p:tgtEl>
                                        <p:attrNameLst>
                                          <p:attrName>ppt_h</p:attrName>
                                        </p:attrNameLst>
                                      </p:cBhvr>
                                      <p:tavLst>
                                        <p:tav tm="0">
                                          <p:val>
                                            <p:strVal val="ppt_h"/>
                                          </p:val>
                                        </p:tav>
                                        <p:tav tm="100000">
                                          <p:val>
                                            <p:fltVal val="0"/>
                                          </p:val>
                                        </p:tav>
                                      </p:tavLst>
                                    </p:anim>
                                    <p:anim calcmode="lin" valueType="num">
                                      <p:cBhvr>
                                        <p:cTn id="76" dur="2000"/>
                                        <p:tgtEl>
                                          <p:spTgt spid="3">
                                            <p:txEl>
                                              <p:pRg st="2" end="2"/>
                                            </p:txEl>
                                          </p:spTgt>
                                        </p:tgtEl>
                                        <p:attrNameLst>
                                          <p:attrName>style.rotation</p:attrName>
                                        </p:attrNameLst>
                                      </p:cBhvr>
                                      <p:tavLst>
                                        <p:tav tm="0">
                                          <p:val>
                                            <p:fltVal val="0"/>
                                          </p:val>
                                        </p:tav>
                                        <p:tav tm="100000">
                                          <p:val>
                                            <p:fltVal val="90"/>
                                          </p:val>
                                        </p:tav>
                                      </p:tavLst>
                                    </p:anim>
                                    <p:animEffect transition="out" filter="fade">
                                      <p:cBhvr>
                                        <p:cTn id="77" dur="2000"/>
                                        <p:tgtEl>
                                          <p:spTgt spid="3">
                                            <p:txEl>
                                              <p:pRg st="2" end="2"/>
                                            </p:txEl>
                                          </p:spTgt>
                                        </p:tgtEl>
                                      </p:cBhvr>
                                    </p:animEffect>
                                    <p:set>
                                      <p:cBhvr>
                                        <p:cTn id="78" dur="1" fill="hold">
                                          <p:stCondLst>
                                            <p:cond delay="1999"/>
                                          </p:stCondLst>
                                        </p:cTn>
                                        <p:tgtEl>
                                          <p:spTgt spid="3">
                                            <p:txEl>
                                              <p:pRg st="2" end="2"/>
                                            </p:txEl>
                                          </p:spTgt>
                                        </p:tgtEl>
                                        <p:attrNameLst>
                                          <p:attrName>style.visibility</p:attrName>
                                        </p:attrNameLst>
                                      </p:cBhvr>
                                      <p:to>
                                        <p:strVal val="hidden"/>
                                      </p:to>
                                    </p:set>
                                  </p:childTnLst>
                                </p:cTn>
                              </p:par>
                            </p:childTnLst>
                          </p:cTn>
                        </p:par>
                        <p:par>
                          <p:cTn id="79" fill="hold">
                            <p:stCondLst>
                              <p:cond delay="13700"/>
                            </p:stCondLst>
                            <p:childTnLst>
                              <p:par>
                                <p:cTn id="80" presetID="31" presetClass="exit" presetSubtype="0" fill="hold" grpId="1" nodeType="afterEffect">
                                  <p:stCondLst>
                                    <p:cond delay="0"/>
                                  </p:stCondLst>
                                  <p:iterate type="lt">
                                    <p:tmPct val="5000"/>
                                  </p:iterate>
                                  <p:childTnLst>
                                    <p:anim calcmode="lin" valueType="num">
                                      <p:cBhvr>
                                        <p:cTn id="81" dur="2000"/>
                                        <p:tgtEl>
                                          <p:spTgt spid="3">
                                            <p:txEl>
                                              <p:pRg st="3" end="3"/>
                                            </p:txEl>
                                          </p:spTgt>
                                        </p:tgtEl>
                                        <p:attrNameLst>
                                          <p:attrName>ppt_w</p:attrName>
                                        </p:attrNameLst>
                                      </p:cBhvr>
                                      <p:tavLst>
                                        <p:tav tm="0">
                                          <p:val>
                                            <p:strVal val="ppt_w"/>
                                          </p:val>
                                        </p:tav>
                                        <p:tav tm="100000">
                                          <p:val>
                                            <p:fltVal val="0"/>
                                          </p:val>
                                        </p:tav>
                                      </p:tavLst>
                                    </p:anim>
                                    <p:anim calcmode="lin" valueType="num">
                                      <p:cBhvr>
                                        <p:cTn id="82" dur="2000"/>
                                        <p:tgtEl>
                                          <p:spTgt spid="3">
                                            <p:txEl>
                                              <p:pRg st="3" end="3"/>
                                            </p:txEl>
                                          </p:spTgt>
                                        </p:tgtEl>
                                        <p:attrNameLst>
                                          <p:attrName>ppt_h</p:attrName>
                                        </p:attrNameLst>
                                      </p:cBhvr>
                                      <p:tavLst>
                                        <p:tav tm="0">
                                          <p:val>
                                            <p:strVal val="ppt_h"/>
                                          </p:val>
                                        </p:tav>
                                        <p:tav tm="100000">
                                          <p:val>
                                            <p:fltVal val="0"/>
                                          </p:val>
                                        </p:tav>
                                      </p:tavLst>
                                    </p:anim>
                                    <p:anim calcmode="lin" valueType="num">
                                      <p:cBhvr>
                                        <p:cTn id="83" dur="2000"/>
                                        <p:tgtEl>
                                          <p:spTgt spid="3">
                                            <p:txEl>
                                              <p:pRg st="3" end="3"/>
                                            </p:txEl>
                                          </p:spTgt>
                                        </p:tgtEl>
                                        <p:attrNameLst>
                                          <p:attrName>style.rotation</p:attrName>
                                        </p:attrNameLst>
                                      </p:cBhvr>
                                      <p:tavLst>
                                        <p:tav tm="0">
                                          <p:val>
                                            <p:fltVal val="0"/>
                                          </p:val>
                                        </p:tav>
                                        <p:tav tm="100000">
                                          <p:val>
                                            <p:fltVal val="90"/>
                                          </p:val>
                                        </p:tav>
                                      </p:tavLst>
                                    </p:anim>
                                    <p:animEffect transition="out" filter="fade">
                                      <p:cBhvr>
                                        <p:cTn id="84" dur="2000"/>
                                        <p:tgtEl>
                                          <p:spTgt spid="3">
                                            <p:txEl>
                                              <p:pRg st="3" end="3"/>
                                            </p:txEl>
                                          </p:spTgt>
                                        </p:tgtEl>
                                      </p:cBhvr>
                                    </p:animEffect>
                                    <p:set>
                                      <p:cBhvr>
                                        <p:cTn id="85" dur="1" fill="hold">
                                          <p:stCondLst>
                                            <p:cond delay="1999"/>
                                          </p:stCondLst>
                                        </p:cTn>
                                        <p:tgtEl>
                                          <p:spTgt spid="3">
                                            <p:txEl>
                                              <p:pRg st="3" end="3"/>
                                            </p:txEl>
                                          </p:spTgt>
                                        </p:tgtEl>
                                        <p:attrNameLst>
                                          <p:attrName>style.visibility</p:attrName>
                                        </p:attrNameLst>
                                      </p:cBhvr>
                                      <p:to>
                                        <p:strVal val="hidden"/>
                                      </p:to>
                                    </p:set>
                                  </p:childTnLst>
                                </p:cTn>
                              </p:par>
                            </p:childTnLst>
                          </p:cTn>
                        </p:par>
                        <p:par>
                          <p:cTn id="86" fill="hold">
                            <p:stCondLst>
                              <p:cond delay="16700"/>
                            </p:stCondLst>
                            <p:childTnLst>
                              <p:par>
                                <p:cTn id="87" presetID="31" presetClass="exit" presetSubtype="0" fill="hold" grpId="1" nodeType="afterEffect">
                                  <p:stCondLst>
                                    <p:cond delay="0"/>
                                  </p:stCondLst>
                                  <p:iterate type="lt">
                                    <p:tmPct val="5000"/>
                                  </p:iterate>
                                  <p:childTnLst>
                                    <p:anim calcmode="lin" valueType="num">
                                      <p:cBhvr>
                                        <p:cTn id="88" dur="2000"/>
                                        <p:tgtEl>
                                          <p:spTgt spid="3">
                                            <p:txEl>
                                              <p:pRg st="4" end="4"/>
                                            </p:txEl>
                                          </p:spTgt>
                                        </p:tgtEl>
                                        <p:attrNameLst>
                                          <p:attrName>ppt_w</p:attrName>
                                        </p:attrNameLst>
                                      </p:cBhvr>
                                      <p:tavLst>
                                        <p:tav tm="0">
                                          <p:val>
                                            <p:strVal val="ppt_w"/>
                                          </p:val>
                                        </p:tav>
                                        <p:tav tm="100000">
                                          <p:val>
                                            <p:fltVal val="0"/>
                                          </p:val>
                                        </p:tav>
                                      </p:tavLst>
                                    </p:anim>
                                    <p:anim calcmode="lin" valueType="num">
                                      <p:cBhvr>
                                        <p:cTn id="89" dur="2000"/>
                                        <p:tgtEl>
                                          <p:spTgt spid="3">
                                            <p:txEl>
                                              <p:pRg st="4" end="4"/>
                                            </p:txEl>
                                          </p:spTgt>
                                        </p:tgtEl>
                                        <p:attrNameLst>
                                          <p:attrName>ppt_h</p:attrName>
                                        </p:attrNameLst>
                                      </p:cBhvr>
                                      <p:tavLst>
                                        <p:tav tm="0">
                                          <p:val>
                                            <p:strVal val="ppt_h"/>
                                          </p:val>
                                        </p:tav>
                                        <p:tav tm="100000">
                                          <p:val>
                                            <p:fltVal val="0"/>
                                          </p:val>
                                        </p:tav>
                                      </p:tavLst>
                                    </p:anim>
                                    <p:anim calcmode="lin" valueType="num">
                                      <p:cBhvr>
                                        <p:cTn id="90" dur="2000"/>
                                        <p:tgtEl>
                                          <p:spTgt spid="3">
                                            <p:txEl>
                                              <p:pRg st="4" end="4"/>
                                            </p:txEl>
                                          </p:spTgt>
                                        </p:tgtEl>
                                        <p:attrNameLst>
                                          <p:attrName>style.rotation</p:attrName>
                                        </p:attrNameLst>
                                      </p:cBhvr>
                                      <p:tavLst>
                                        <p:tav tm="0">
                                          <p:val>
                                            <p:fltVal val="0"/>
                                          </p:val>
                                        </p:tav>
                                        <p:tav tm="100000">
                                          <p:val>
                                            <p:fltVal val="90"/>
                                          </p:val>
                                        </p:tav>
                                      </p:tavLst>
                                    </p:anim>
                                    <p:animEffect transition="out" filter="fade">
                                      <p:cBhvr>
                                        <p:cTn id="91" dur="2000"/>
                                        <p:tgtEl>
                                          <p:spTgt spid="3">
                                            <p:txEl>
                                              <p:pRg st="4" end="4"/>
                                            </p:txEl>
                                          </p:spTgt>
                                        </p:tgtEl>
                                      </p:cBhvr>
                                    </p:animEffect>
                                    <p:set>
                                      <p:cBhvr>
                                        <p:cTn id="92" dur="1" fill="hold">
                                          <p:stCondLst>
                                            <p:cond delay="1999"/>
                                          </p:stCondLst>
                                        </p:cTn>
                                        <p:tgtEl>
                                          <p:spTgt spid="3">
                                            <p:txEl>
                                              <p:pRg st="4" end="4"/>
                                            </p:txEl>
                                          </p:spTgt>
                                        </p:tgtEl>
                                        <p:attrNameLst>
                                          <p:attrName>style.visibility</p:attrName>
                                        </p:attrNameLst>
                                      </p:cBhvr>
                                      <p:to>
                                        <p:strVal val="hidden"/>
                                      </p:to>
                                    </p:set>
                                  </p:childTnLst>
                                </p:cTn>
                              </p:par>
                            </p:childTnLst>
                          </p:cTn>
                        </p:par>
                        <p:par>
                          <p:cTn id="93" fill="hold">
                            <p:stCondLst>
                              <p:cond delay="19900"/>
                            </p:stCondLst>
                            <p:childTnLst>
                              <p:par>
                                <p:cTn id="94" presetID="31" presetClass="exit" presetSubtype="0" fill="hold" grpId="1" nodeType="afterEffect">
                                  <p:stCondLst>
                                    <p:cond delay="0"/>
                                  </p:stCondLst>
                                  <p:iterate type="lt">
                                    <p:tmPct val="5000"/>
                                  </p:iterate>
                                  <p:childTnLst>
                                    <p:anim calcmode="lin" valueType="num">
                                      <p:cBhvr>
                                        <p:cTn id="95" dur="2000"/>
                                        <p:tgtEl>
                                          <p:spTgt spid="3">
                                            <p:txEl>
                                              <p:pRg st="5" end="5"/>
                                            </p:txEl>
                                          </p:spTgt>
                                        </p:tgtEl>
                                        <p:attrNameLst>
                                          <p:attrName>ppt_w</p:attrName>
                                        </p:attrNameLst>
                                      </p:cBhvr>
                                      <p:tavLst>
                                        <p:tav tm="0">
                                          <p:val>
                                            <p:strVal val="ppt_w"/>
                                          </p:val>
                                        </p:tav>
                                        <p:tav tm="100000">
                                          <p:val>
                                            <p:fltVal val="0"/>
                                          </p:val>
                                        </p:tav>
                                      </p:tavLst>
                                    </p:anim>
                                    <p:anim calcmode="lin" valueType="num">
                                      <p:cBhvr>
                                        <p:cTn id="96" dur="2000"/>
                                        <p:tgtEl>
                                          <p:spTgt spid="3">
                                            <p:txEl>
                                              <p:pRg st="5" end="5"/>
                                            </p:txEl>
                                          </p:spTgt>
                                        </p:tgtEl>
                                        <p:attrNameLst>
                                          <p:attrName>ppt_h</p:attrName>
                                        </p:attrNameLst>
                                      </p:cBhvr>
                                      <p:tavLst>
                                        <p:tav tm="0">
                                          <p:val>
                                            <p:strVal val="ppt_h"/>
                                          </p:val>
                                        </p:tav>
                                        <p:tav tm="100000">
                                          <p:val>
                                            <p:fltVal val="0"/>
                                          </p:val>
                                        </p:tav>
                                      </p:tavLst>
                                    </p:anim>
                                    <p:anim calcmode="lin" valueType="num">
                                      <p:cBhvr>
                                        <p:cTn id="97" dur="2000"/>
                                        <p:tgtEl>
                                          <p:spTgt spid="3">
                                            <p:txEl>
                                              <p:pRg st="5" end="5"/>
                                            </p:txEl>
                                          </p:spTgt>
                                        </p:tgtEl>
                                        <p:attrNameLst>
                                          <p:attrName>style.rotation</p:attrName>
                                        </p:attrNameLst>
                                      </p:cBhvr>
                                      <p:tavLst>
                                        <p:tav tm="0">
                                          <p:val>
                                            <p:fltVal val="0"/>
                                          </p:val>
                                        </p:tav>
                                        <p:tav tm="100000">
                                          <p:val>
                                            <p:fltVal val="90"/>
                                          </p:val>
                                        </p:tav>
                                      </p:tavLst>
                                    </p:anim>
                                    <p:animEffect transition="out" filter="fade">
                                      <p:cBhvr>
                                        <p:cTn id="98" dur="2000"/>
                                        <p:tgtEl>
                                          <p:spTgt spid="3">
                                            <p:txEl>
                                              <p:pRg st="5" end="5"/>
                                            </p:txEl>
                                          </p:spTgt>
                                        </p:tgtEl>
                                      </p:cBhvr>
                                    </p:animEffect>
                                    <p:set>
                                      <p:cBhvr>
                                        <p:cTn id="99" dur="1" fill="hold">
                                          <p:stCondLst>
                                            <p:cond delay="1999"/>
                                          </p:stCondLst>
                                        </p:cTn>
                                        <p:tgtEl>
                                          <p:spTgt spid="3">
                                            <p:txEl>
                                              <p:pRg st="5" end="5"/>
                                            </p:txEl>
                                          </p:spTgt>
                                        </p:tgtEl>
                                        <p:attrNameLst>
                                          <p:attrName>style.visibility</p:attrName>
                                        </p:attrNameLst>
                                      </p:cBhvr>
                                      <p:to>
                                        <p:strVal val="hidden"/>
                                      </p:to>
                                    </p:set>
                                  </p:childTnLst>
                                </p:cTn>
                              </p:par>
                            </p:childTnLst>
                          </p:cTn>
                        </p:par>
                        <p:par>
                          <p:cTn id="100" fill="hold">
                            <p:stCondLst>
                              <p:cond delay="23200"/>
                            </p:stCondLst>
                            <p:childTnLst>
                              <p:par>
                                <p:cTn id="101" presetID="31" presetClass="exit" presetSubtype="0" fill="hold" grpId="1" nodeType="afterEffect">
                                  <p:stCondLst>
                                    <p:cond delay="0"/>
                                  </p:stCondLst>
                                  <p:iterate type="lt">
                                    <p:tmPct val="5000"/>
                                  </p:iterate>
                                  <p:childTnLst>
                                    <p:anim calcmode="lin" valueType="num">
                                      <p:cBhvr>
                                        <p:cTn id="102" dur="2000"/>
                                        <p:tgtEl>
                                          <p:spTgt spid="3">
                                            <p:txEl>
                                              <p:pRg st="6" end="6"/>
                                            </p:txEl>
                                          </p:spTgt>
                                        </p:tgtEl>
                                        <p:attrNameLst>
                                          <p:attrName>ppt_w</p:attrName>
                                        </p:attrNameLst>
                                      </p:cBhvr>
                                      <p:tavLst>
                                        <p:tav tm="0">
                                          <p:val>
                                            <p:strVal val="ppt_w"/>
                                          </p:val>
                                        </p:tav>
                                        <p:tav tm="100000">
                                          <p:val>
                                            <p:fltVal val="0"/>
                                          </p:val>
                                        </p:tav>
                                      </p:tavLst>
                                    </p:anim>
                                    <p:anim calcmode="lin" valueType="num">
                                      <p:cBhvr>
                                        <p:cTn id="103" dur="2000"/>
                                        <p:tgtEl>
                                          <p:spTgt spid="3">
                                            <p:txEl>
                                              <p:pRg st="6" end="6"/>
                                            </p:txEl>
                                          </p:spTgt>
                                        </p:tgtEl>
                                        <p:attrNameLst>
                                          <p:attrName>ppt_h</p:attrName>
                                        </p:attrNameLst>
                                      </p:cBhvr>
                                      <p:tavLst>
                                        <p:tav tm="0">
                                          <p:val>
                                            <p:strVal val="ppt_h"/>
                                          </p:val>
                                        </p:tav>
                                        <p:tav tm="100000">
                                          <p:val>
                                            <p:fltVal val="0"/>
                                          </p:val>
                                        </p:tav>
                                      </p:tavLst>
                                    </p:anim>
                                    <p:anim calcmode="lin" valueType="num">
                                      <p:cBhvr>
                                        <p:cTn id="104" dur="2000"/>
                                        <p:tgtEl>
                                          <p:spTgt spid="3">
                                            <p:txEl>
                                              <p:pRg st="6" end="6"/>
                                            </p:txEl>
                                          </p:spTgt>
                                        </p:tgtEl>
                                        <p:attrNameLst>
                                          <p:attrName>style.rotation</p:attrName>
                                        </p:attrNameLst>
                                      </p:cBhvr>
                                      <p:tavLst>
                                        <p:tav tm="0">
                                          <p:val>
                                            <p:fltVal val="0"/>
                                          </p:val>
                                        </p:tav>
                                        <p:tav tm="100000">
                                          <p:val>
                                            <p:fltVal val="90"/>
                                          </p:val>
                                        </p:tav>
                                      </p:tavLst>
                                    </p:anim>
                                    <p:animEffect transition="out" filter="fade">
                                      <p:cBhvr>
                                        <p:cTn id="105" dur="2000"/>
                                        <p:tgtEl>
                                          <p:spTgt spid="3">
                                            <p:txEl>
                                              <p:pRg st="6" end="6"/>
                                            </p:txEl>
                                          </p:spTgt>
                                        </p:tgtEl>
                                      </p:cBhvr>
                                    </p:animEffect>
                                    <p:set>
                                      <p:cBhvr>
                                        <p:cTn id="106" dur="1" fill="hold">
                                          <p:stCondLst>
                                            <p:cond delay="1999"/>
                                          </p:stCondLst>
                                        </p:cTn>
                                        <p:tgtEl>
                                          <p:spTgt spid="3">
                                            <p:txEl>
                                              <p:pRg st="6" end="6"/>
                                            </p:txEl>
                                          </p:spTgt>
                                        </p:tgtEl>
                                        <p:attrNameLst>
                                          <p:attrName>style.visibility</p:attrName>
                                        </p:attrNameLst>
                                      </p:cBhvr>
                                      <p:to>
                                        <p:strVal val="hidden"/>
                                      </p:to>
                                    </p:set>
                                  </p:childTnLst>
                                </p:cTn>
                              </p:par>
                            </p:childTnLst>
                          </p:cTn>
                        </p:par>
                        <p:par>
                          <p:cTn id="107" fill="hold">
                            <p:stCondLst>
                              <p:cond delay="26300"/>
                            </p:stCondLst>
                            <p:childTnLst>
                              <p:par>
                                <p:cTn id="108" presetID="31" presetClass="exit" presetSubtype="0" fill="hold" grpId="1" nodeType="afterEffect">
                                  <p:stCondLst>
                                    <p:cond delay="0"/>
                                  </p:stCondLst>
                                  <p:iterate type="lt">
                                    <p:tmPct val="5000"/>
                                  </p:iterate>
                                  <p:childTnLst>
                                    <p:anim calcmode="lin" valueType="num">
                                      <p:cBhvr>
                                        <p:cTn id="109" dur="2000"/>
                                        <p:tgtEl>
                                          <p:spTgt spid="3">
                                            <p:txEl>
                                              <p:pRg st="7" end="7"/>
                                            </p:txEl>
                                          </p:spTgt>
                                        </p:tgtEl>
                                        <p:attrNameLst>
                                          <p:attrName>ppt_w</p:attrName>
                                        </p:attrNameLst>
                                      </p:cBhvr>
                                      <p:tavLst>
                                        <p:tav tm="0">
                                          <p:val>
                                            <p:strVal val="ppt_w"/>
                                          </p:val>
                                        </p:tav>
                                        <p:tav tm="100000">
                                          <p:val>
                                            <p:fltVal val="0"/>
                                          </p:val>
                                        </p:tav>
                                      </p:tavLst>
                                    </p:anim>
                                    <p:anim calcmode="lin" valueType="num">
                                      <p:cBhvr>
                                        <p:cTn id="110" dur="2000"/>
                                        <p:tgtEl>
                                          <p:spTgt spid="3">
                                            <p:txEl>
                                              <p:pRg st="7" end="7"/>
                                            </p:txEl>
                                          </p:spTgt>
                                        </p:tgtEl>
                                        <p:attrNameLst>
                                          <p:attrName>ppt_h</p:attrName>
                                        </p:attrNameLst>
                                      </p:cBhvr>
                                      <p:tavLst>
                                        <p:tav tm="0">
                                          <p:val>
                                            <p:strVal val="ppt_h"/>
                                          </p:val>
                                        </p:tav>
                                        <p:tav tm="100000">
                                          <p:val>
                                            <p:fltVal val="0"/>
                                          </p:val>
                                        </p:tav>
                                      </p:tavLst>
                                    </p:anim>
                                    <p:anim calcmode="lin" valueType="num">
                                      <p:cBhvr>
                                        <p:cTn id="111" dur="2000"/>
                                        <p:tgtEl>
                                          <p:spTgt spid="3">
                                            <p:txEl>
                                              <p:pRg st="7" end="7"/>
                                            </p:txEl>
                                          </p:spTgt>
                                        </p:tgtEl>
                                        <p:attrNameLst>
                                          <p:attrName>style.rotation</p:attrName>
                                        </p:attrNameLst>
                                      </p:cBhvr>
                                      <p:tavLst>
                                        <p:tav tm="0">
                                          <p:val>
                                            <p:fltVal val="0"/>
                                          </p:val>
                                        </p:tav>
                                        <p:tav tm="100000">
                                          <p:val>
                                            <p:fltVal val="90"/>
                                          </p:val>
                                        </p:tav>
                                      </p:tavLst>
                                    </p:anim>
                                    <p:animEffect transition="out" filter="fade">
                                      <p:cBhvr>
                                        <p:cTn id="112" dur="2000"/>
                                        <p:tgtEl>
                                          <p:spTgt spid="3">
                                            <p:txEl>
                                              <p:pRg st="7" end="7"/>
                                            </p:txEl>
                                          </p:spTgt>
                                        </p:tgtEl>
                                      </p:cBhvr>
                                    </p:animEffect>
                                    <p:set>
                                      <p:cBhvr>
                                        <p:cTn id="113" dur="1" fill="hold">
                                          <p:stCondLst>
                                            <p:cond delay="1999"/>
                                          </p:stCondLst>
                                        </p:cTn>
                                        <p:tgtEl>
                                          <p:spTgt spid="3">
                                            <p:txEl>
                                              <p:pRg st="7" end="7"/>
                                            </p:txEl>
                                          </p:spTgt>
                                        </p:tgtEl>
                                        <p:attrNameLst>
                                          <p:attrName>style.visibility</p:attrName>
                                        </p:attrNameLst>
                                      </p:cBhvr>
                                      <p:to>
                                        <p:strVal val="hidden"/>
                                      </p:to>
                                    </p:set>
                                  </p:childTnLst>
                                </p:cTn>
                              </p:par>
                            </p:childTnLst>
                          </p:cTn>
                        </p:par>
                        <p:par>
                          <p:cTn id="114" fill="hold">
                            <p:stCondLst>
                              <p:cond delay="29400"/>
                            </p:stCondLst>
                            <p:childTnLst>
                              <p:par>
                                <p:cTn id="115" presetID="31" presetClass="exit" presetSubtype="0" fill="hold" grpId="1" nodeType="afterEffect">
                                  <p:stCondLst>
                                    <p:cond delay="0"/>
                                  </p:stCondLst>
                                  <p:iterate type="lt">
                                    <p:tmPct val="5000"/>
                                  </p:iterate>
                                  <p:childTnLst>
                                    <p:anim calcmode="lin" valueType="num">
                                      <p:cBhvr>
                                        <p:cTn id="116" dur="2000"/>
                                        <p:tgtEl>
                                          <p:spTgt spid="3">
                                            <p:txEl>
                                              <p:pRg st="8" end="8"/>
                                            </p:txEl>
                                          </p:spTgt>
                                        </p:tgtEl>
                                        <p:attrNameLst>
                                          <p:attrName>ppt_w</p:attrName>
                                        </p:attrNameLst>
                                      </p:cBhvr>
                                      <p:tavLst>
                                        <p:tav tm="0">
                                          <p:val>
                                            <p:strVal val="ppt_w"/>
                                          </p:val>
                                        </p:tav>
                                        <p:tav tm="100000">
                                          <p:val>
                                            <p:fltVal val="0"/>
                                          </p:val>
                                        </p:tav>
                                      </p:tavLst>
                                    </p:anim>
                                    <p:anim calcmode="lin" valueType="num">
                                      <p:cBhvr>
                                        <p:cTn id="117" dur="2000"/>
                                        <p:tgtEl>
                                          <p:spTgt spid="3">
                                            <p:txEl>
                                              <p:pRg st="8" end="8"/>
                                            </p:txEl>
                                          </p:spTgt>
                                        </p:tgtEl>
                                        <p:attrNameLst>
                                          <p:attrName>ppt_h</p:attrName>
                                        </p:attrNameLst>
                                      </p:cBhvr>
                                      <p:tavLst>
                                        <p:tav tm="0">
                                          <p:val>
                                            <p:strVal val="ppt_h"/>
                                          </p:val>
                                        </p:tav>
                                        <p:tav tm="100000">
                                          <p:val>
                                            <p:fltVal val="0"/>
                                          </p:val>
                                        </p:tav>
                                      </p:tavLst>
                                    </p:anim>
                                    <p:anim calcmode="lin" valueType="num">
                                      <p:cBhvr>
                                        <p:cTn id="118" dur="2000"/>
                                        <p:tgtEl>
                                          <p:spTgt spid="3">
                                            <p:txEl>
                                              <p:pRg st="8" end="8"/>
                                            </p:txEl>
                                          </p:spTgt>
                                        </p:tgtEl>
                                        <p:attrNameLst>
                                          <p:attrName>style.rotation</p:attrName>
                                        </p:attrNameLst>
                                      </p:cBhvr>
                                      <p:tavLst>
                                        <p:tav tm="0">
                                          <p:val>
                                            <p:fltVal val="0"/>
                                          </p:val>
                                        </p:tav>
                                        <p:tav tm="100000">
                                          <p:val>
                                            <p:fltVal val="90"/>
                                          </p:val>
                                        </p:tav>
                                      </p:tavLst>
                                    </p:anim>
                                    <p:animEffect transition="out" filter="fade">
                                      <p:cBhvr>
                                        <p:cTn id="119" dur="2000"/>
                                        <p:tgtEl>
                                          <p:spTgt spid="3">
                                            <p:txEl>
                                              <p:pRg st="8" end="8"/>
                                            </p:txEl>
                                          </p:spTgt>
                                        </p:tgtEl>
                                      </p:cBhvr>
                                    </p:animEffect>
                                    <p:set>
                                      <p:cBhvr>
                                        <p:cTn id="120" dur="1" fill="hold">
                                          <p:stCondLst>
                                            <p:cond delay="1999"/>
                                          </p:stCondLst>
                                        </p:cTn>
                                        <p:tgtEl>
                                          <p:spTgt spid="3">
                                            <p:txEl>
                                              <p:pRg st="8" end="8"/>
                                            </p:txEl>
                                          </p:spTgt>
                                        </p:tgtEl>
                                        <p:attrNameLst>
                                          <p:attrName>style.visibility</p:attrName>
                                        </p:attrNameLst>
                                      </p:cBhvr>
                                      <p:to>
                                        <p:strVal val="hidden"/>
                                      </p:to>
                                    </p:set>
                                  </p:childTnLst>
                                </p:cTn>
                              </p:par>
                            </p:childTnLst>
                          </p:cTn>
                        </p:par>
                        <p:par>
                          <p:cTn id="121" fill="hold">
                            <p:stCondLst>
                              <p:cond delay="32300"/>
                            </p:stCondLst>
                            <p:childTnLst>
                              <p:par>
                                <p:cTn id="122" presetID="31" presetClass="exit" presetSubtype="0" fill="hold" grpId="1" nodeType="afterEffect">
                                  <p:stCondLst>
                                    <p:cond delay="0"/>
                                  </p:stCondLst>
                                  <p:iterate type="lt">
                                    <p:tmPct val="5000"/>
                                  </p:iterate>
                                  <p:childTnLst>
                                    <p:anim calcmode="lin" valueType="num">
                                      <p:cBhvr>
                                        <p:cTn id="123" dur="2000"/>
                                        <p:tgtEl>
                                          <p:spTgt spid="3">
                                            <p:txEl>
                                              <p:pRg st="9" end="9"/>
                                            </p:txEl>
                                          </p:spTgt>
                                        </p:tgtEl>
                                        <p:attrNameLst>
                                          <p:attrName>ppt_w</p:attrName>
                                        </p:attrNameLst>
                                      </p:cBhvr>
                                      <p:tavLst>
                                        <p:tav tm="0">
                                          <p:val>
                                            <p:strVal val="ppt_w"/>
                                          </p:val>
                                        </p:tav>
                                        <p:tav tm="100000">
                                          <p:val>
                                            <p:fltVal val="0"/>
                                          </p:val>
                                        </p:tav>
                                      </p:tavLst>
                                    </p:anim>
                                    <p:anim calcmode="lin" valueType="num">
                                      <p:cBhvr>
                                        <p:cTn id="124" dur="2000"/>
                                        <p:tgtEl>
                                          <p:spTgt spid="3">
                                            <p:txEl>
                                              <p:pRg st="9" end="9"/>
                                            </p:txEl>
                                          </p:spTgt>
                                        </p:tgtEl>
                                        <p:attrNameLst>
                                          <p:attrName>ppt_h</p:attrName>
                                        </p:attrNameLst>
                                      </p:cBhvr>
                                      <p:tavLst>
                                        <p:tav tm="0">
                                          <p:val>
                                            <p:strVal val="ppt_h"/>
                                          </p:val>
                                        </p:tav>
                                        <p:tav tm="100000">
                                          <p:val>
                                            <p:fltVal val="0"/>
                                          </p:val>
                                        </p:tav>
                                      </p:tavLst>
                                    </p:anim>
                                    <p:anim calcmode="lin" valueType="num">
                                      <p:cBhvr>
                                        <p:cTn id="125" dur="2000"/>
                                        <p:tgtEl>
                                          <p:spTgt spid="3">
                                            <p:txEl>
                                              <p:pRg st="9" end="9"/>
                                            </p:txEl>
                                          </p:spTgt>
                                        </p:tgtEl>
                                        <p:attrNameLst>
                                          <p:attrName>style.rotation</p:attrName>
                                        </p:attrNameLst>
                                      </p:cBhvr>
                                      <p:tavLst>
                                        <p:tav tm="0">
                                          <p:val>
                                            <p:fltVal val="0"/>
                                          </p:val>
                                        </p:tav>
                                        <p:tav tm="100000">
                                          <p:val>
                                            <p:fltVal val="90"/>
                                          </p:val>
                                        </p:tav>
                                      </p:tavLst>
                                    </p:anim>
                                    <p:animEffect transition="out" filter="fade">
                                      <p:cBhvr>
                                        <p:cTn id="126" dur="2000"/>
                                        <p:tgtEl>
                                          <p:spTgt spid="3">
                                            <p:txEl>
                                              <p:pRg st="9" end="9"/>
                                            </p:txEl>
                                          </p:spTgt>
                                        </p:tgtEl>
                                      </p:cBhvr>
                                    </p:animEffect>
                                    <p:set>
                                      <p:cBhvr>
                                        <p:cTn id="127" dur="1" fill="hold">
                                          <p:stCondLst>
                                            <p:cond delay="1999"/>
                                          </p:stCondLst>
                                        </p:cTn>
                                        <p:tgtEl>
                                          <p:spTgt spid="3">
                                            <p:txEl>
                                              <p:pRg st="9" end="9"/>
                                            </p:txEl>
                                          </p:spTgt>
                                        </p:tgtEl>
                                        <p:attrNameLst>
                                          <p:attrName>style.visibility</p:attrName>
                                        </p:attrNameLst>
                                      </p:cBhvr>
                                      <p:to>
                                        <p:strVal val="hidden"/>
                                      </p:to>
                                    </p:set>
                                  </p:childTnLst>
                                </p:cTn>
                              </p:par>
                            </p:childTnLst>
                          </p:cTn>
                        </p:par>
                        <p:par>
                          <p:cTn id="128" fill="hold">
                            <p:stCondLst>
                              <p:cond delay="35300"/>
                            </p:stCondLst>
                            <p:childTnLst>
                              <p:par>
                                <p:cTn id="129" presetID="31" presetClass="exit" presetSubtype="0" fill="hold" grpId="1" nodeType="afterEffect">
                                  <p:stCondLst>
                                    <p:cond delay="0"/>
                                  </p:stCondLst>
                                  <p:iterate type="lt">
                                    <p:tmPct val="5000"/>
                                  </p:iterate>
                                  <p:childTnLst>
                                    <p:anim calcmode="lin" valueType="num">
                                      <p:cBhvr>
                                        <p:cTn id="130" dur="2000"/>
                                        <p:tgtEl>
                                          <p:spTgt spid="3">
                                            <p:txEl>
                                              <p:pRg st="10" end="10"/>
                                            </p:txEl>
                                          </p:spTgt>
                                        </p:tgtEl>
                                        <p:attrNameLst>
                                          <p:attrName>ppt_w</p:attrName>
                                        </p:attrNameLst>
                                      </p:cBhvr>
                                      <p:tavLst>
                                        <p:tav tm="0">
                                          <p:val>
                                            <p:strVal val="ppt_w"/>
                                          </p:val>
                                        </p:tav>
                                        <p:tav tm="100000">
                                          <p:val>
                                            <p:fltVal val="0"/>
                                          </p:val>
                                        </p:tav>
                                      </p:tavLst>
                                    </p:anim>
                                    <p:anim calcmode="lin" valueType="num">
                                      <p:cBhvr>
                                        <p:cTn id="131" dur="2000"/>
                                        <p:tgtEl>
                                          <p:spTgt spid="3">
                                            <p:txEl>
                                              <p:pRg st="10" end="10"/>
                                            </p:txEl>
                                          </p:spTgt>
                                        </p:tgtEl>
                                        <p:attrNameLst>
                                          <p:attrName>ppt_h</p:attrName>
                                        </p:attrNameLst>
                                      </p:cBhvr>
                                      <p:tavLst>
                                        <p:tav tm="0">
                                          <p:val>
                                            <p:strVal val="ppt_h"/>
                                          </p:val>
                                        </p:tav>
                                        <p:tav tm="100000">
                                          <p:val>
                                            <p:fltVal val="0"/>
                                          </p:val>
                                        </p:tav>
                                      </p:tavLst>
                                    </p:anim>
                                    <p:anim calcmode="lin" valueType="num">
                                      <p:cBhvr>
                                        <p:cTn id="132" dur="2000"/>
                                        <p:tgtEl>
                                          <p:spTgt spid="3">
                                            <p:txEl>
                                              <p:pRg st="10" end="10"/>
                                            </p:txEl>
                                          </p:spTgt>
                                        </p:tgtEl>
                                        <p:attrNameLst>
                                          <p:attrName>style.rotation</p:attrName>
                                        </p:attrNameLst>
                                      </p:cBhvr>
                                      <p:tavLst>
                                        <p:tav tm="0">
                                          <p:val>
                                            <p:fltVal val="0"/>
                                          </p:val>
                                        </p:tav>
                                        <p:tav tm="100000">
                                          <p:val>
                                            <p:fltVal val="90"/>
                                          </p:val>
                                        </p:tav>
                                      </p:tavLst>
                                    </p:anim>
                                    <p:animEffect transition="out" filter="fade">
                                      <p:cBhvr>
                                        <p:cTn id="133" dur="2000"/>
                                        <p:tgtEl>
                                          <p:spTgt spid="3">
                                            <p:txEl>
                                              <p:pRg st="10" end="10"/>
                                            </p:txEl>
                                          </p:spTgt>
                                        </p:tgtEl>
                                      </p:cBhvr>
                                    </p:animEffect>
                                    <p:set>
                                      <p:cBhvr>
                                        <p:cTn id="134" dur="1" fill="hold">
                                          <p:stCondLst>
                                            <p:cond delay="1999"/>
                                          </p:stCondLst>
                                        </p:cTn>
                                        <p:tgtEl>
                                          <p:spTgt spid="3">
                                            <p:txEl>
                                              <p:pRg st="10" end="1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romanLcPeriod"/>
            </a:pPr>
            <a:r>
              <a:rPr lang="en-GB" dirty="0" smtClean="0">
                <a:hlinkClick r:id="rId2"/>
              </a:rPr>
              <a:t>www.webmed.com</a:t>
            </a:r>
            <a:endParaRPr lang="en-GB" dirty="0" smtClean="0"/>
          </a:p>
          <a:p>
            <a:pPr marL="571500" indent="-571500">
              <a:buFont typeface="+mj-lt"/>
              <a:buAutoNum type="romanLcPeriod"/>
            </a:pPr>
            <a:r>
              <a:rPr lang="en-GB" dirty="0" smtClean="0">
                <a:hlinkClick r:id="rId3"/>
              </a:rPr>
              <a:t>www.health.canoe.com</a:t>
            </a:r>
            <a:endParaRPr lang="en-GB" dirty="0" smtClean="0"/>
          </a:p>
          <a:p>
            <a:pPr marL="571500" indent="-571500">
              <a:buFont typeface="+mj-lt"/>
              <a:buAutoNum type="romanLcPeriod"/>
            </a:pPr>
            <a:r>
              <a:rPr lang="en-GB" dirty="0" smtClean="0">
                <a:hlinkClick r:id="rId4"/>
              </a:rPr>
              <a:t>www.mayo clinic.com</a:t>
            </a:r>
            <a:endParaRPr lang="en-GB" dirty="0" smtClean="0"/>
          </a:p>
          <a:p>
            <a:pPr marL="571500" indent="-571500">
              <a:buFont typeface="+mj-lt"/>
              <a:buAutoNum type="romanLcPeriod"/>
            </a:pPr>
            <a:r>
              <a:rPr lang="en-GB" dirty="0" smtClean="0"/>
              <a:t>Medical – surgical 2007 edition</a:t>
            </a:r>
          </a:p>
          <a:p>
            <a:pPr marL="571500" indent="-571500">
              <a:buFont typeface="+mj-lt"/>
              <a:buAutoNum type="romanLcPeriod"/>
            </a:pPr>
            <a:r>
              <a:rPr lang="en-GB" dirty="0" smtClean="0"/>
              <a:t>Group discussion knowledge.</a:t>
            </a:r>
          </a:p>
          <a:p>
            <a:pPr marL="571500" indent="-571500">
              <a:buFont typeface="+mj-lt"/>
              <a:buAutoNum type="romanLcPeriod"/>
            </a:pPr>
            <a:endParaRPr lang="en-GB" dirty="0" smtClean="0"/>
          </a:p>
          <a:p>
            <a:pPr marL="571500" indent="-571500">
              <a:buNone/>
            </a:pPr>
            <a:r>
              <a:rPr lang="en-GB" sz="4400" dirty="0" smtClean="0"/>
              <a:t>***</a:t>
            </a:r>
            <a:r>
              <a:rPr lang="en-GB" sz="9600" dirty="0" smtClean="0">
                <a:latin typeface="Goudy Stout" pitchFamily="18" charset="0"/>
              </a:rPr>
              <a:t>END</a:t>
            </a:r>
            <a:r>
              <a:rPr lang="en-GB" sz="4400" dirty="0" smtClean="0"/>
              <a:t>***</a:t>
            </a:r>
            <a:endParaRPr lang="en-GB" sz="44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0"/>
            <a:ext cx="4186239" cy="642918"/>
          </a:xfrm>
        </p:spPr>
        <p:txBody>
          <a:bodyPr>
            <a:normAutofit/>
          </a:bodyPr>
          <a:lstStyle/>
          <a:p>
            <a:r>
              <a:rPr lang="en-GB" b="1" dirty="0" smtClean="0"/>
              <a:t>STOMACH CANCER</a:t>
            </a:r>
            <a:endParaRPr lang="en-GB" b="1" dirty="0"/>
          </a:p>
        </p:txBody>
      </p:sp>
      <p:sp>
        <p:nvSpPr>
          <p:cNvPr id="3" name="Content Placeholder 2"/>
          <p:cNvSpPr>
            <a:spLocks noGrp="1"/>
          </p:cNvSpPr>
          <p:nvPr>
            <p:ph idx="1"/>
          </p:nvPr>
        </p:nvSpPr>
        <p:spPr>
          <a:xfrm>
            <a:off x="457200" y="571481"/>
            <a:ext cx="8229600" cy="7000924"/>
          </a:xfrm>
        </p:spPr>
        <p:txBody>
          <a:bodyPr/>
          <a:lstStyle/>
          <a:p>
            <a:pPr>
              <a:buNone/>
            </a:pPr>
            <a:r>
              <a:rPr lang="en-GB" b="1" i="1" dirty="0" smtClean="0"/>
              <a:t>Definition</a:t>
            </a:r>
            <a:r>
              <a:rPr lang="en-GB" dirty="0" smtClean="0"/>
              <a:t>:</a:t>
            </a:r>
          </a:p>
          <a:p>
            <a:pPr>
              <a:buNone/>
            </a:pPr>
            <a:r>
              <a:rPr lang="en-GB" dirty="0" smtClean="0"/>
              <a:t>&gt;This is a malignant tumour arising from the linings of the stomach.</a:t>
            </a:r>
          </a:p>
          <a:p>
            <a:pPr>
              <a:buNone/>
            </a:pPr>
            <a:r>
              <a:rPr lang="en-GB" dirty="0" smtClean="0"/>
              <a:t>&gt;This is when cancer develops from the linings of the stomach.</a:t>
            </a:r>
          </a:p>
          <a:p>
            <a:pPr>
              <a:buNone/>
            </a:pPr>
            <a:r>
              <a:rPr lang="en-GB" dirty="0" smtClean="0"/>
              <a:t>Signs and symptoms</a:t>
            </a:r>
          </a:p>
          <a:p>
            <a:pPr>
              <a:buNone/>
            </a:pPr>
            <a:r>
              <a:rPr lang="en-GB" dirty="0" smtClean="0"/>
              <a:t>a)Early </a:t>
            </a:r>
          </a:p>
          <a:p>
            <a:pPr marL="571500" indent="-571500">
              <a:buFont typeface="+mj-lt"/>
              <a:buAutoNum type="romanLcPeriod"/>
            </a:pPr>
            <a:r>
              <a:rPr lang="en-GB" dirty="0" smtClean="0"/>
              <a:t>Weakness</a:t>
            </a:r>
          </a:p>
          <a:p>
            <a:pPr marL="571500" indent="-571500">
              <a:buFont typeface="+mj-lt"/>
              <a:buAutoNum type="romanLcPeriod"/>
            </a:pPr>
            <a:r>
              <a:rPr lang="en-GB" dirty="0" smtClean="0"/>
              <a:t>Fatigue bloating of the stomach after meals</a:t>
            </a:r>
          </a:p>
          <a:p>
            <a:pPr marL="571500" indent="-571500">
              <a:buFont typeface="+mj-lt"/>
              <a:buAutoNum type="romanLcPeriod"/>
            </a:pPr>
            <a:r>
              <a:rPr lang="en-GB" dirty="0" smtClean="0"/>
              <a:t>Abdominal pain in the left upper abdomen</a:t>
            </a:r>
          </a:p>
          <a:p>
            <a:pPr marL="571500" indent="-571500">
              <a:buFont typeface="+mj-lt"/>
              <a:buAutoNum type="romanLcPeriod"/>
            </a:pPr>
            <a:r>
              <a:rPr lang="en-GB" dirty="0" smtClean="0"/>
              <a:t>Nausea and occasional vomiting</a:t>
            </a:r>
          </a:p>
          <a:p>
            <a:pPr marL="571500" indent="-571500">
              <a:buNone/>
            </a:pPr>
            <a:endParaRPr lang="en-GB" dirty="0" smtClean="0"/>
          </a:p>
          <a:p>
            <a:pPr marL="571500" indent="-571500">
              <a:buFont typeface="+mj-lt"/>
              <a:buAutoNum type="romanLcPeriod"/>
            </a:pPr>
            <a:endParaRPr lang="en-GB" dirty="0" smtClean="0"/>
          </a:p>
          <a:p>
            <a:pPr marL="571500" indent="-571500">
              <a:buFont typeface="+mj-lt"/>
              <a:buAutoNum type="romanLcPeriod"/>
            </a:pPr>
            <a:endParaRPr lang="en-GB" dirty="0" smtClean="0"/>
          </a:p>
        </p:txBody>
      </p:sp>
    </p:spTree>
  </p:cSld>
  <p:clrMapOvr>
    <a:masterClrMapping/>
  </p:clrMapOvr>
  <p:transition>
    <p:dissolve/>
    <p:sndAc>
      <p:stSnd>
        <p:snd r:embed="rId2" name="applause.wav" builtIn="1"/>
      </p:stSnd>
    </p:sndAc>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3543296" cy="857232"/>
          </a:xfrm>
        </p:spPr>
        <p:txBody>
          <a:bodyPr>
            <a:normAutofit/>
          </a:bodyPr>
          <a:lstStyle/>
          <a:p>
            <a:r>
              <a:rPr lang="en-GB" dirty="0" smtClean="0"/>
              <a:t>Signs contn..</a:t>
            </a:r>
            <a:endParaRPr lang="en-GB" dirty="0"/>
          </a:p>
        </p:txBody>
      </p:sp>
      <p:sp>
        <p:nvSpPr>
          <p:cNvPr id="3" name="Content Placeholder 2"/>
          <p:cNvSpPr>
            <a:spLocks noGrp="1"/>
          </p:cNvSpPr>
          <p:nvPr>
            <p:ph idx="1"/>
          </p:nvPr>
        </p:nvSpPr>
        <p:spPr>
          <a:xfrm>
            <a:off x="457200" y="785795"/>
            <a:ext cx="8229600" cy="5929354"/>
          </a:xfrm>
        </p:spPr>
        <p:txBody>
          <a:bodyPr>
            <a:normAutofit fontScale="62500" lnSpcReduction="20000"/>
          </a:bodyPr>
          <a:lstStyle/>
          <a:p>
            <a:pPr>
              <a:buNone/>
            </a:pPr>
            <a:r>
              <a:rPr lang="en-GB" dirty="0" smtClean="0"/>
              <a:t>v) Fatigue</a:t>
            </a:r>
          </a:p>
          <a:p>
            <a:pPr>
              <a:buNone/>
            </a:pPr>
            <a:r>
              <a:rPr lang="en-GB" dirty="0" smtClean="0"/>
              <a:t>Vi) Diarrhoea</a:t>
            </a:r>
          </a:p>
          <a:p>
            <a:pPr>
              <a:buNone/>
            </a:pPr>
            <a:r>
              <a:rPr lang="en-GB" dirty="0" smtClean="0"/>
              <a:t>vii) Constipation</a:t>
            </a:r>
          </a:p>
          <a:p>
            <a:pPr>
              <a:buNone/>
            </a:pPr>
            <a:r>
              <a:rPr lang="en-GB" dirty="0" smtClean="0"/>
              <a:t>viii) Heartburn</a:t>
            </a:r>
          </a:p>
          <a:p>
            <a:pPr>
              <a:buNone/>
            </a:pPr>
            <a:r>
              <a:rPr lang="en-GB" dirty="0" smtClean="0"/>
              <a:t>ix) Loss of appetite</a:t>
            </a:r>
          </a:p>
          <a:p>
            <a:pPr>
              <a:buNone/>
            </a:pPr>
            <a:r>
              <a:rPr lang="en-GB" b="1" u="sng" dirty="0" smtClean="0"/>
              <a:t>Later symptoms</a:t>
            </a:r>
          </a:p>
          <a:p>
            <a:pPr>
              <a:buFont typeface="Wingdings" pitchFamily="2" charset="2"/>
              <a:buChar char="Ø"/>
            </a:pPr>
            <a:r>
              <a:rPr lang="en-GB" dirty="0" smtClean="0"/>
              <a:t>Weight loss</a:t>
            </a:r>
          </a:p>
          <a:p>
            <a:pPr>
              <a:buFont typeface="Wingdings" pitchFamily="2" charset="2"/>
              <a:buChar char="Ø"/>
            </a:pPr>
            <a:r>
              <a:rPr lang="en-GB" dirty="0" smtClean="0"/>
              <a:t>Yellow skin</a:t>
            </a:r>
          </a:p>
          <a:p>
            <a:pPr>
              <a:buFont typeface="Wingdings" pitchFamily="2" charset="2"/>
              <a:buChar char="Ø"/>
            </a:pPr>
            <a:r>
              <a:rPr lang="en-GB" dirty="0" smtClean="0"/>
              <a:t>Vomiting</a:t>
            </a:r>
          </a:p>
          <a:p>
            <a:pPr>
              <a:buFont typeface="Wingdings" pitchFamily="2" charset="2"/>
              <a:buChar char="Ø"/>
            </a:pPr>
            <a:r>
              <a:rPr lang="en-GB" dirty="0" smtClean="0"/>
              <a:t>Difficulty in swallowing</a:t>
            </a:r>
          </a:p>
          <a:p>
            <a:pPr>
              <a:buFont typeface="Wingdings" pitchFamily="2" charset="2"/>
              <a:buChar char="Ø"/>
            </a:pPr>
            <a:r>
              <a:rPr lang="en-GB" dirty="0" smtClean="0"/>
              <a:t>Blood in stool/malaena</a:t>
            </a:r>
          </a:p>
          <a:p>
            <a:pPr>
              <a:buFont typeface="Wingdings" pitchFamily="2" charset="2"/>
              <a:buChar char="Ø"/>
            </a:pPr>
            <a:r>
              <a:rPr lang="en-GB" dirty="0" smtClean="0"/>
              <a:t>Bleeding</a:t>
            </a:r>
          </a:p>
          <a:p>
            <a:pPr>
              <a:buFont typeface="Wingdings" pitchFamily="2" charset="2"/>
              <a:buChar char="Ø"/>
            </a:pPr>
            <a:r>
              <a:rPr lang="en-GB" dirty="0" smtClean="0"/>
              <a:t>Anaemia</a:t>
            </a:r>
          </a:p>
          <a:p>
            <a:pPr>
              <a:buNone/>
            </a:pPr>
            <a:r>
              <a:rPr lang="en-GB" b="1" u="sng" dirty="0" smtClean="0"/>
              <a:t>CAUSES</a:t>
            </a:r>
          </a:p>
          <a:p>
            <a:r>
              <a:rPr lang="en-GB" b="1" u="sng" dirty="0" smtClean="0"/>
              <a:t> </a:t>
            </a:r>
            <a:r>
              <a:rPr lang="en-GB" dirty="0" smtClean="0"/>
              <a:t>The cause in unknown</a:t>
            </a:r>
            <a:endParaRPr lang="en-GB" b="1" u="sng" dirty="0" smtClean="0"/>
          </a:p>
          <a:p>
            <a:pPr>
              <a:buNone/>
            </a:pPr>
            <a:r>
              <a:rPr lang="en-GB" b="1" u="sng" dirty="0" smtClean="0"/>
              <a:t>RISK FACTORS</a:t>
            </a:r>
          </a:p>
          <a:p>
            <a:pPr>
              <a:buFont typeface="Wingdings" pitchFamily="2" charset="2"/>
              <a:buChar char="§"/>
            </a:pPr>
            <a:r>
              <a:rPr lang="en-GB" dirty="0" smtClean="0"/>
              <a:t>Helicobacter pylori – this is the common cause about 60% cases</a:t>
            </a:r>
          </a:p>
          <a:p>
            <a:pPr>
              <a:buFont typeface="Wingdings" pitchFamily="2" charset="2"/>
              <a:buChar char="§"/>
            </a:pPr>
            <a:r>
              <a:rPr lang="en-GB" dirty="0" smtClean="0"/>
              <a:t>Eating pickled vegetable- about 10% cases</a:t>
            </a:r>
          </a:p>
          <a:p>
            <a:pPr>
              <a:buFont typeface="Wingdings" pitchFamily="2" charset="2"/>
              <a:buChar char="§"/>
            </a:pPr>
            <a:r>
              <a:rPr lang="en-GB" dirty="0" smtClean="0"/>
              <a:t>Smoking</a:t>
            </a:r>
          </a:p>
          <a:p>
            <a:pPr>
              <a:buFont typeface="Wingdings" pitchFamily="2" charset="2"/>
              <a:buChar char="§"/>
            </a:pPr>
            <a:endParaRPr lang="en-GB" dirty="0" smtClean="0"/>
          </a:p>
          <a:p>
            <a:pPr>
              <a:buFont typeface="Wingdings" pitchFamily="2" charset="2"/>
              <a:buChar char="§"/>
            </a:pPr>
            <a:endParaRPr lang="en-GB" dirty="0" smtClean="0"/>
          </a:p>
          <a:p>
            <a:pPr>
              <a:buFont typeface="Wingdings" pitchFamily="2" charset="2"/>
              <a:buChar char="§"/>
            </a:pPr>
            <a:endParaRPr lang="en-GB" dirty="0" smtClean="0"/>
          </a:p>
          <a:p>
            <a:pPr>
              <a:buNone/>
            </a:pPr>
            <a:endParaRPr lang="en-GB" dirty="0"/>
          </a:p>
        </p:txBody>
      </p:sp>
    </p:spTree>
  </p:cSld>
  <p:clrMapOvr>
    <a:masterClrMapping/>
  </p:clrMapOvr>
  <p:transition>
    <p:dissolve/>
    <p:sndAc>
      <p:stSnd>
        <p:snd r:embed="rId2" name="applause.wav" builtIn="1"/>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down)">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wipe(down)">
                                      <p:cBhvr>
                                        <p:cTn id="97"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0"/>
            <a:ext cx="4214843" cy="571480"/>
          </a:xfrm>
        </p:spPr>
        <p:txBody>
          <a:bodyPr>
            <a:noAutofit/>
          </a:bodyPr>
          <a:lstStyle/>
          <a:p>
            <a:r>
              <a:rPr lang="en-GB" sz="2400" dirty="0" smtClean="0"/>
              <a:t>RISK FACTORS CONTN...</a:t>
            </a:r>
            <a:endParaRPr lang="en-GB" sz="2400" dirty="0"/>
          </a:p>
        </p:txBody>
      </p:sp>
      <p:sp>
        <p:nvSpPr>
          <p:cNvPr id="3" name="Content Placeholder 2"/>
          <p:cNvSpPr>
            <a:spLocks noGrp="1"/>
          </p:cNvSpPr>
          <p:nvPr>
            <p:ph idx="1"/>
          </p:nvPr>
        </p:nvSpPr>
        <p:spPr>
          <a:xfrm>
            <a:off x="457200" y="642918"/>
            <a:ext cx="8229600" cy="6215082"/>
          </a:xfrm>
        </p:spPr>
        <p:txBody>
          <a:bodyPr>
            <a:normAutofit fontScale="70000" lnSpcReduction="20000"/>
          </a:bodyPr>
          <a:lstStyle/>
          <a:p>
            <a:pPr marL="571500" indent="-571500">
              <a:buFont typeface="Wingdings" pitchFamily="2" charset="2"/>
              <a:buChar char="§"/>
            </a:pPr>
            <a:r>
              <a:rPr lang="en-GB" dirty="0" smtClean="0"/>
              <a:t>Hereditary</a:t>
            </a:r>
          </a:p>
          <a:p>
            <a:pPr marL="571500" indent="-571500">
              <a:buFont typeface="Wingdings" pitchFamily="2" charset="2"/>
              <a:buChar char="§"/>
            </a:pPr>
            <a:r>
              <a:rPr lang="en-GB" dirty="0" smtClean="0"/>
              <a:t>Smoked food</a:t>
            </a:r>
          </a:p>
          <a:p>
            <a:pPr marL="571500" indent="-571500">
              <a:buFont typeface="Wingdings" pitchFamily="2" charset="2"/>
              <a:buChar char="§"/>
            </a:pPr>
            <a:r>
              <a:rPr lang="en-GB" dirty="0" smtClean="0"/>
              <a:t>Red meat</a:t>
            </a:r>
          </a:p>
          <a:p>
            <a:pPr marL="571500" indent="-571500">
              <a:buFont typeface="Wingdings" pitchFamily="2" charset="2"/>
              <a:buChar char="§"/>
            </a:pPr>
            <a:r>
              <a:rPr lang="en-GB" dirty="0" smtClean="0"/>
              <a:t>Salt and salt rich food</a:t>
            </a:r>
          </a:p>
          <a:p>
            <a:pPr marL="571500" indent="-571500">
              <a:buFont typeface="Wingdings" pitchFamily="2" charset="2"/>
              <a:buChar char="§"/>
            </a:pPr>
            <a:r>
              <a:rPr lang="en-GB" dirty="0" smtClean="0"/>
              <a:t>Processed meat</a:t>
            </a:r>
          </a:p>
          <a:p>
            <a:pPr marL="571500" indent="-571500">
              <a:buFont typeface="Wingdings" pitchFamily="2" charset="2"/>
              <a:buChar char="§"/>
            </a:pPr>
            <a:r>
              <a:rPr lang="en-GB" dirty="0" smtClean="0"/>
              <a:t>Chronic diseases eg aids, diabetes</a:t>
            </a:r>
          </a:p>
          <a:p>
            <a:pPr marL="571500" indent="-571500">
              <a:buFont typeface="Wingdings" pitchFamily="2" charset="2"/>
              <a:buChar char="§"/>
            </a:pPr>
            <a:r>
              <a:rPr lang="en-GB" dirty="0" smtClean="0"/>
              <a:t>Pernicious anaemia</a:t>
            </a:r>
          </a:p>
          <a:p>
            <a:pPr marL="571500" indent="-571500">
              <a:buFont typeface="Wingdings" pitchFamily="2" charset="2"/>
              <a:buChar char="§"/>
            </a:pPr>
            <a:r>
              <a:rPr lang="en-GB" dirty="0" smtClean="0"/>
              <a:t>Chronic atrophic gastritis</a:t>
            </a:r>
          </a:p>
          <a:p>
            <a:pPr marL="571500" indent="-571500">
              <a:buFont typeface="Wingdings" pitchFamily="2" charset="2"/>
              <a:buChar char="§"/>
            </a:pPr>
            <a:r>
              <a:rPr lang="en-GB" dirty="0" smtClean="0"/>
              <a:t>Menetrier’s diseases (hyperplastic ,hypersecretory gastropathy)</a:t>
            </a:r>
          </a:p>
          <a:p>
            <a:pPr marL="571500" indent="-571500">
              <a:buNone/>
            </a:pPr>
            <a:r>
              <a:rPr lang="en-GB" b="1" i="1" dirty="0" smtClean="0"/>
              <a:t>DIAGNOSIS</a:t>
            </a:r>
          </a:p>
          <a:p>
            <a:pPr marL="571500" indent="-571500">
              <a:buFont typeface="Wingdings" pitchFamily="2" charset="2"/>
              <a:buChar char="§"/>
            </a:pPr>
            <a:r>
              <a:rPr lang="en-GB" dirty="0" smtClean="0"/>
              <a:t>History taking</a:t>
            </a:r>
          </a:p>
          <a:p>
            <a:pPr marL="571500" indent="-571500">
              <a:buFont typeface="Wingdings" pitchFamily="2" charset="2"/>
              <a:buChar char="§"/>
            </a:pPr>
            <a:r>
              <a:rPr lang="en-GB" dirty="0" smtClean="0"/>
              <a:t>Physical exams</a:t>
            </a:r>
          </a:p>
          <a:p>
            <a:pPr marL="571500" indent="-571500">
              <a:buFont typeface="Wingdings" pitchFamily="2" charset="2"/>
              <a:buChar char="§"/>
            </a:pPr>
            <a:r>
              <a:rPr lang="en-GB" dirty="0" smtClean="0"/>
              <a:t>Gastroscopy exams</a:t>
            </a:r>
          </a:p>
          <a:p>
            <a:pPr marL="571500" indent="-571500">
              <a:buFont typeface="Wingdings" pitchFamily="2" charset="2"/>
              <a:buChar char="§"/>
            </a:pPr>
            <a:r>
              <a:rPr lang="en-GB" dirty="0" smtClean="0"/>
              <a:t>Computed tomography scanning</a:t>
            </a:r>
          </a:p>
          <a:p>
            <a:pPr marL="571500" indent="-571500">
              <a:buFont typeface="Wingdings" pitchFamily="2" charset="2"/>
              <a:buChar char="§"/>
            </a:pPr>
            <a:r>
              <a:rPr lang="en-GB" dirty="0" smtClean="0"/>
              <a:t>Use of biopsy</a:t>
            </a:r>
          </a:p>
          <a:p>
            <a:pPr marL="571500" indent="-571500">
              <a:buFont typeface="Wingdings" pitchFamily="2" charset="2"/>
              <a:buChar char="§"/>
            </a:pPr>
            <a:r>
              <a:rPr lang="en-GB" dirty="0" smtClean="0"/>
              <a:t>Blood test  - to test for anaemia and faecal accult blood test</a:t>
            </a:r>
          </a:p>
          <a:p>
            <a:pPr marL="571500" indent="-571500">
              <a:buFont typeface="Wingdings" pitchFamily="2" charset="2"/>
              <a:buChar char="§"/>
            </a:pPr>
            <a:r>
              <a:rPr lang="en-GB" dirty="0" smtClean="0"/>
              <a:t>Abdominal x-ray  </a:t>
            </a:r>
          </a:p>
          <a:p>
            <a:pPr marL="571500" indent="-571500">
              <a:buFont typeface="Wingdings" pitchFamily="2" charset="2"/>
              <a:buChar char="§"/>
            </a:pPr>
            <a:r>
              <a:rPr lang="en-GB" dirty="0" smtClean="0"/>
              <a:t>Magnetic resonance test (MRI)</a:t>
            </a:r>
          </a:p>
          <a:p>
            <a:pPr marL="571500" indent="-571500">
              <a:buFont typeface="Wingdings" pitchFamily="2" charset="2"/>
              <a:buChar char="§"/>
            </a:pPr>
            <a:endParaRPr lang="en-GB" dirty="0" smtClean="0"/>
          </a:p>
          <a:p>
            <a:pPr marL="571500" indent="-571500">
              <a:buFont typeface="Wingdings" pitchFamily="2" charset="2"/>
              <a:buChar char="§"/>
            </a:pPr>
            <a:endParaRPr lang="en-GB" dirty="0" smtClean="0"/>
          </a:p>
          <a:p>
            <a:pPr marL="571500" indent="-571500">
              <a:buNone/>
            </a:pPr>
            <a:endParaRPr lang="en-GB"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76"/>
            <a:ext cx="6043627" cy="1357322"/>
          </a:xfrm>
        </p:spPr>
        <p:txBody>
          <a:bodyPr>
            <a:normAutofit/>
          </a:bodyPr>
          <a:lstStyle/>
          <a:p>
            <a:r>
              <a:rPr lang="en-GB" b="1" i="1" u="sng" dirty="0" smtClean="0"/>
              <a:t>STAGING OF CA. STOMACH</a:t>
            </a:r>
            <a:endParaRPr lang="en-GB" b="1" i="1" u="sng" dirty="0"/>
          </a:p>
        </p:txBody>
      </p:sp>
      <p:sp>
        <p:nvSpPr>
          <p:cNvPr id="3" name="Content Placeholder 2"/>
          <p:cNvSpPr>
            <a:spLocks noGrp="1"/>
          </p:cNvSpPr>
          <p:nvPr>
            <p:ph idx="1"/>
          </p:nvPr>
        </p:nvSpPr>
        <p:spPr>
          <a:xfrm>
            <a:off x="457200" y="1142984"/>
            <a:ext cx="8229600" cy="5715016"/>
          </a:xfrm>
        </p:spPr>
        <p:txBody>
          <a:bodyPr>
            <a:normAutofit fontScale="47500" lnSpcReduction="20000"/>
          </a:bodyPr>
          <a:lstStyle/>
          <a:p>
            <a:pPr>
              <a:buFont typeface="Wingdings" pitchFamily="2" charset="2"/>
              <a:buChar char="Ø"/>
            </a:pPr>
            <a:r>
              <a:rPr lang="en-GB" dirty="0" smtClean="0"/>
              <a:t>Clinical stages are:</a:t>
            </a:r>
          </a:p>
          <a:p>
            <a:pPr marL="514350" indent="-514350">
              <a:buNone/>
            </a:pPr>
            <a:r>
              <a:rPr lang="en-GB" b="1" i="1" dirty="0" smtClean="0"/>
              <a:t>Stage 0</a:t>
            </a:r>
          </a:p>
          <a:p>
            <a:pPr marL="514350" indent="-514350">
              <a:buFont typeface="Wingdings" pitchFamily="2" charset="2"/>
              <a:buChar char="ü"/>
            </a:pPr>
            <a:r>
              <a:rPr lang="en-GB" dirty="0" smtClean="0"/>
              <a:t>Limited to the inner linings of the stomach</a:t>
            </a:r>
          </a:p>
          <a:p>
            <a:pPr marL="514350" indent="-514350">
              <a:buFont typeface="Wingdings" pitchFamily="2" charset="2"/>
              <a:buChar char="ü"/>
            </a:pPr>
            <a:r>
              <a:rPr lang="en-GB" dirty="0" smtClean="0"/>
              <a:t>Treatable by endoscopic mucosal resection when found very early</a:t>
            </a:r>
          </a:p>
          <a:p>
            <a:pPr marL="514350" indent="-514350">
              <a:buNone/>
            </a:pPr>
            <a:r>
              <a:rPr lang="en-GB" b="1" i="1" dirty="0" smtClean="0"/>
              <a:t>Stage I</a:t>
            </a:r>
          </a:p>
          <a:p>
            <a:pPr marL="514350" indent="-514350">
              <a:buNone/>
            </a:pPr>
            <a:r>
              <a:rPr lang="en-GB" b="1" i="1" dirty="0" smtClean="0"/>
              <a:t>Stage I(a)</a:t>
            </a:r>
          </a:p>
          <a:p>
            <a:pPr marL="514350" indent="-514350"/>
            <a:r>
              <a:rPr lang="en-GB" dirty="0" smtClean="0"/>
              <a:t>Penetration of the 2</a:t>
            </a:r>
            <a:r>
              <a:rPr lang="en-GB" baseline="30000" dirty="0" smtClean="0"/>
              <a:t>nd</a:t>
            </a:r>
            <a:r>
              <a:rPr lang="en-GB" dirty="0" smtClean="0"/>
              <a:t> or 3th layers of the stomach</a:t>
            </a:r>
          </a:p>
          <a:p>
            <a:pPr marL="514350" indent="-514350">
              <a:buNone/>
            </a:pPr>
            <a:r>
              <a:rPr lang="en-GB" b="1" i="1" dirty="0" smtClean="0"/>
              <a:t>Stage I(b</a:t>
            </a:r>
            <a:r>
              <a:rPr lang="en-GB" dirty="0" smtClean="0"/>
              <a:t>)</a:t>
            </a:r>
          </a:p>
          <a:p>
            <a:pPr marL="514350" indent="-514350"/>
            <a:r>
              <a:rPr lang="en-GB" dirty="0" smtClean="0"/>
              <a:t>Penetration of the 2</a:t>
            </a:r>
            <a:r>
              <a:rPr lang="en-GB" baseline="30000" dirty="0" smtClean="0"/>
              <a:t>nd</a:t>
            </a:r>
            <a:r>
              <a:rPr lang="en-GB" dirty="0" smtClean="0"/>
              <a:t> layer and nearby lymph nodes</a:t>
            </a:r>
          </a:p>
          <a:p>
            <a:pPr marL="514350" indent="-514350"/>
            <a:r>
              <a:rPr lang="en-GB" dirty="0" smtClean="0"/>
              <a:t>It may be treated by chemotherapy</a:t>
            </a:r>
          </a:p>
          <a:p>
            <a:pPr marL="514350" indent="-514350">
              <a:buNone/>
            </a:pPr>
            <a:r>
              <a:rPr lang="en-GB" b="1" i="1" dirty="0" smtClean="0"/>
              <a:t>Stage II </a:t>
            </a:r>
          </a:p>
          <a:p>
            <a:pPr marL="514350" indent="-514350">
              <a:buNone/>
            </a:pPr>
            <a:r>
              <a:rPr lang="en-GB" dirty="0" smtClean="0"/>
              <a:t>Penetration to the 2</a:t>
            </a:r>
            <a:r>
              <a:rPr lang="en-GB" baseline="30000" dirty="0" smtClean="0"/>
              <a:t>nd</a:t>
            </a:r>
            <a:r>
              <a:rPr lang="en-GB" dirty="0" smtClean="0"/>
              <a:t> layer  and more distant lymph nodes or the the3rd layer and only near by lymph nodes.</a:t>
            </a:r>
          </a:p>
          <a:p>
            <a:pPr marL="514350" indent="-514350"/>
            <a:r>
              <a:rPr lang="en-GB" dirty="0" smtClean="0"/>
              <a:t>Treatment as per stage 1, and sometimes with additional neoadjuvant chemotherapy</a:t>
            </a:r>
            <a:r>
              <a:rPr lang="en-GB" dirty="0" smtClean="0"/>
              <a:t>.</a:t>
            </a:r>
          </a:p>
          <a:p>
            <a:pPr marL="514350" indent="-514350"/>
            <a:r>
              <a:rPr lang="en-GB" dirty="0" smtClean="0"/>
              <a:t>Stage III</a:t>
            </a:r>
          </a:p>
          <a:p>
            <a:pPr marL="514350" indent="-514350"/>
            <a:r>
              <a:rPr lang="en-GB" dirty="0" smtClean="0"/>
              <a:t>Penetration to the third layer and  more distant lymph nodes or penetration to the 4</a:t>
            </a:r>
            <a:r>
              <a:rPr lang="en-GB" baseline="30000" dirty="0" smtClean="0"/>
              <a:t>th</a:t>
            </a:r>
            <a:r>
              <a:rPr lang="en-GB" dirty="0" smtClean="0"/>
              <a:t> layer and nearly tissues or more distant lymph nodes.</a:t>
            </a:r>
          </a:p>
          <a:p>
            <a:pPr marL="514350" indent="-514350"/>
            <a:r>
              <a:rPr lang="en-GB" dirty="0" smtClean="0"/>
              <a:t>Treated as stage 2.</a:t>
            </a:r>
            <a:endParaRPr lang="en-GB" dirty="0" smtClean="0"/>
          </a:p>
          <a:p>
            <a:pPr marL="514350" indent="-514350">
              <a:buNone/>
            </a:pPr>
            <a:r>
              <a:rPr lang="en-GB" b="1" i="1" dirty="0" smtClean="0"/>
              <a:t>Stage iv</a:t>
            </a:r>
          </a:p>
          <a:p>
            <a:pPr marL="514350" indent="-514350"/>
            <a:r>
              <a:rPr lang="en-GB" dirty="0" smtClean="0"/>
              <a:t>Cancer has spread to nearby tissues and more distant lymph nodes, or has metastatized to other  organs.</a:t>
            </a:r>
          </a:p>
          <a:p>
            <a:pPr marL="514350" indent="-514350"/>
            <a:r>
              <a:rPr lang="en-GB" dirty="0" smtClean="0"/>
              <a:t>A cure is very rarely possible at this stage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0"/>
            <a:ext cx="7429552" cy="1000108"/>
          </a:xfrm>
        </p:spPr>
        <p:txBody>
          <a:bodyPr>
            <a:normAutofit fontScale="90000"/>
          </a:bodyPr>
          <a:lstStyle/>
          <a:p>
            <a:r>
              <a:rPr lang="en-GB" dirty="0" smtClean="0"/>
              <a:t>NURSING DIAGNOSIS OF CA STOMACH</a:t>
            </a:r>
            <a:endParaRPr lang="en-GB" dirty="0"/>
          </a:p>
        </p:txBody>
      </p:sp>
      <p:sp>
        <p:nvSpPr>
          <p:cNvPr id="3" name="Content Placeholder 2"/>
          <p:cNvSpPr>
            <a:spLocks noGrp="1"/>
          </p:cNvSpPr>
          <p:nvPr>
            <p:ph idx="1"/>
          </p:nvPr>
        </p:nvSpPr>
        <p:spPr>
          <a:xfrm>
            <a:off x="304800" y="1142984"/>
            <a:ext cx="8686800" cy="6000792"/>
          </a:xfrm>
        </p:spPr>
        <p:txBody>
          <a:bodyPr>
            <a:normAutofit fontScale="85000" lnSpcReduction="20000"/>
          </a:bodyPr>
          <a:lstStyle/>
          <a:p>
            <a:pPr>
              <a:buNone/>
            </a:pPr>
            <a:r>
              <a:rPr lang="en-GB" b="1" i="1" u="sng" dirty="0" smtClean="0"/>
              <a:t>Pre operative</a:t>
            </a:r>
          </a:p>
          <a:p>
            <a:pPr>
              <a:buFont typeface="Wingdings" pitchFamily="2" charset="2"/>
              <a:buChar char="v"/>
            </a:pPr>
            <a:r>
              <a:rPr lang="en-GB" dirty="0" smtClean="0"/>
              <a:t>Acute pain – related to growth of cancer cells</a:t>
            </a:r>
          </a:p>
          <a:p>
            <a:pPr>
              <a:buFont typeface="Wingdings" pitchFamily="2" charset="2"/>
              <a:buChar char="v"/>
            </a:pPr>
            <a:r>
              <a:rPr lang="en-GB" dirty="0" smtClean="0"/>
              <a:t>Anxiety – related to plan surgery</a:t>
            </a:r>
          </a:p>
          <a:p>
            <a:pPr>
              <a:buFont typeface="Wingdings" pitchFamily="2" charset="2"/>
              <a:buChar char="v"/>
            </a:pPr>
            <a:r>
              <a:rPr lang="en-GB" dirty="0" smtClean="0"/>
              <a:t>Imbalance nutrition – related to nausea vomiting and no appetite</a:t>
            </a:r>
          </a:p>
          <a:p>
            <a:pPr>
              <a:buFont typeface="Wingdings" pitchFamily="2" charset="2"/>
              <a:buChar char="v"/>
            </a:pPr>
            <a:r>
              <a:rPr lang="en-GB" dirty="0" smtClean="0"/>
              <a:t>Activity intolerance – related to physical weakness</a:t>
            </a:r>
          </a:p>
          <a:p>
            <a:pPr>
              <a:buNone/>
            </a:pPr>
            <a:r>
              <a:rPr lang="en-GB" b="1" u="sng" dirty="0" smtClean="0"/>
              <a:t>Post operative</a:t>
            </a:r>
          </a:p>
          <a:p>
            <a:pPr>
              <a:buFont typeface="Wingdings" pitchFamily="2" charset="2"/>
              <a:buChar char="v"/>
            </a:pPr>
            <a:r>
              <a:rPr lang="en-GB" dirty="0" smtClean="0"/>
              <a:t>Ineffective breathing pattern – related to the influence of anaesthesia</a:t>
            </a:r>
          </a:p>
          <a:p>
            <a:pPr>
              <a:buFont typeface="Wingdings" pitchFamily="2" charset="2"/>
              <a:buChar char="v"/>
            </a:pPr>
            <a:r>
              <a:rPr lang="en-GB" dirty="0" smtClean="0"/>
              <a:t>Acute pain – related to interruption of the body secondary to invasive procedures or surgical intervention</a:t>
            </a:r>
          </a:p>
          <a:p>
            <a:pPr>
              <a:buFont typeface="Wingdings" pitchFamily="2" charset="2"/>
              <a:buChar char="v"/>
            </a:pPr>
            <a:r>
              <a:rPr lang="en-GB" dirty="0" smtClean="0"/>
              <a:t>Imbalance nutrition – relating to fasting status</a:t>
            </a:r>
          </a:p>
          <a:p>
            <a:pPr>
              <a:buFont typeface="Wingdings" pitchFamily="2" charset="2"/>
              <a:buChar char="v"/>
            </a:pPr>
            <a:r>
              <a:rPr lang="en-GB" dirty="0" smtClean="0"/>
              <a:t>Risk for infection – related to an increased susceptibility secondary to the procedures.</a:t>
            </a:r>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0"/>
            <a:ext cx="8686800" cy="857232"/>
          </a:xfrm>
        </p:spPr>
        <p:txBody>
          <a:bodyPr/>
          <a:lstStyle/>
          <a:p>
            <a:r>
              <a:rPr lang="en-GB" dirty="0" smtClean="0"/>
              <a:t>MANAGEMENT OF CA STOMACH.</a:t>
            </a:r>
            <a:endParaRPr lang="en-GB" dirty="0"/>
          </a:p>
        </p:txBody>
      </p:sp>
      <p:sp>
        <p:nvSpPr>
          <p:cNvPr id="3" name="Content Placeholder 2"/>
          <p:cNvSpPr>
            <a:spLocks noGrp="1"/>
          </p:cNvSpPr>
          <p:nvPr>
            <p:ph idx="1"/>
          </p:nvPr>
        </p:nvSpPr>
        <p:spPr>
          <a:xfrm>
            <a:off x="304800" y="1000109"/>
            <a:ext cx="8686800" cy="6286543"/>
          </a:xfrm>
        </p:spPr>
        <p:txBody>
          <a:bodyPr>
            <a:normAutofit fontScale="77500" lnSpcReduction="20000"/>
          </a:bodyPr>
          <a:lstStyle/>
          <a:p>
            <a:pPr>
              <a:buFont typeface="Arial" pitchFamily="34" charset="0"/>
              <a:buChar char="•"/>
            </a:pPr>
            <a:r>
              <a:rPr lang="en-GB" dirty="0" smtClean="0"/>
              <a:t>Nursing intervention</a:t>
            </a:r>
          </a:p>
          <a:p>
            <a:pPr>
              <a:buFont typeface="Arial" pitchFamily="34" charset="0"/>
              <a:buChar char="•"/>
            </a:pPr>
            <a:r>
              <a:rPr lang="en-GB" dirty="0" smtClean="0"/>
              <a:t>Assess patient and SO for stage of grief currently being experienced. Explain process as appropriate . Knowledge about the grieving process reinforces the normality of feelings  and reactions being experienced and can help patient deal more effective with them.</a:t>
            </a:r>
          </a:p>
          <a:p>
            <a:pPr>
              <a:buFont typeface="Arial" pitchFamily="34" charset="0"/>
              <a:buChar char="•"/>
            </a:pPr>
            <a:r>
              <a:rPr lang="en-GB" dirty="0" smtClean="0"/>
              <a:t>Provide open, non judgemental environment. Use therapeutic communication skills of actively listening and acknowledgement.</a:t>
            </a:r>
          </a:p>
          <a:p>
            <a:pPr>
              <a:buFont typeface="Arial" pitchFamily="34" charset="0"/>
              <a:buChar char="•"/>
            </a:pPr>
            <a:r>
              <a:rPr lang="en-GB" dirty="0" smtClean="0"/>
              <a:t>Encourage verbalization of thoughts or sadness, anger, rejection. Acknowledge normally of this feelings.</a:t>
            </a:r>
          </a:p>
          <a:p>
            <a:pPr>
              <a:buFont typeface="Arial" pitchFamily="34" charset="0"/>
              <a:buChar char="•"/>
            </a:pPr>
            <a:r>
              <a:rPr lang="en-GB" dirty="0" smtClean="0"/>
              <a:t>Be aware of mood swings hostility, and other acting –out behaviour.</a:t>
            </a:r>
          </a:p>
          <a:p>
            <a:pPr>
              <a:buFont typeface="Arial" pitchFamily="34" charset="0"/>
              <a:buChar char="•"/>
            </a:pPr>
            <a:r>
              <a:rPr lang="en-GB" dirty="0" smtClean="0"/>
              <a:t>Be aware of debilitation  depression. Ask patient direct questions about states of mind.</a:t>
            </a:r>
          </a:p>
          <a:p>
            <a:pPr>
              <a:buFont typeface="Arial" pitchFamily="34" charset="0"/>
              <a:buChar char="•"/>
            </a:pPr>
            <a:r>
              <a:rPr lang="en-GB" dirty="0" smtClean="0"/>
              <a:t>Reinforce teachings regarding  disease process and treatments and provide information as appropriate about dying.</a:t>
            </a:r>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686800" cy="714356"/>
          </a:xfrm>
        </p:spPr>
        <p:txBody>
          <a:bodyPr/>
          <a:lstStyle/>
          <a:p>
            <a:r>
              <a:rPr lang="en-GB" dirty="0" smtClean="0"/>
              <a:t>Treatment </a:t>
            </a:r>
            <a:endParaRPr lang="en-GB" dirty="0"/>
          </a:p>
        </p:txBody>
      </p:sp>
      <p:sp>
        <p:nvSpPr>
          <p:cNvPr id="3" name="Content Placeholder 2"/>
          <p:cNvSpPr>
            <a:spLocks noGrp="1"/>
          </p:cNvSpPr>
          <p:nvPr>
            <p:ph idx="1"/>
          </p:nvPr>
        </p:nvSpPr>
        <p:spPr>
          <a:xfrm>
            <a:off x="304800" y="857232"/>
            <a:ext cx="8686800" cy="6929486"/>
          </a:xfrm>
        </p:spPr>
        <p:txBody>
          <a:bodyPr>
            <a:normAutofit fontScale="70000" lnSpcReduction="20000"/>
          </a:bodyPr>
          <a:lstStyle/>
          <a:p>
            <a:pPr>
              <a:buFont typeface="Wingdings" pitchFamily="2" charset="2"/>
              <a:buChar char="Ø"/>
            </a:pPr>
            <a:r>
              <a:rPr lang="en-GB" dirty="0" smtClean="0"/>
              <a:t>Surgery  (total or subtotal gastrectomy)</a:t>
            </a:r>
          </a:p>
          <a:p>
            <a:pPr>
              <a:buFont typeface="Wingdings" pitchFamily="2" charset="2"/>
              <a:buChar char="Ø"/>
            </a:pPr>
            <a:r>
              <a:rPr lang="en-GB" dirty="0" smtClean="0"/>
              <a:t>Chemotherapy</a:t>
            </a:r>
          </a:p>
          <a:p>
            <a:pPr>
              <a:buFont typeface="Wingdings" pitchFamily="2" charset="2"/>
              <a:buChar char="Ø"/>
            </a:pPr>
            <a:r>
              <a:rPr lang="en-GB" dirty="0" smtClean="0"/>
              <a:t>Radiotherapy</a:t>
            </a:r>
          </a:p>
          <a:p>
            <a:pPr>
              <a:buNone/>
            </a:pPr>
            <a:r>
              <a:rPr lang="en-GB" b="1" u="sng" dirty="0" smtClean="0"/>
              <a:t>Nursing management</a:t>
            </a:r>
          </a:p>
          <a:p>
            <a:pPr>
              <a:buFont typeface="Wingdings" pitchFamily="2" charset="2"/>
              <a:buChar char="§"/>
            </a:pPr>
            <a:r>
              <a:rPr lang="en-GB" dirty="0" smtClean="0"/>
              <a:t>Administration of pre scribed antibiotics such as metronidazore 500mg tads per day, clandmycine, pencil  penicillin, amoxicillin to prevent entry of micro organisms after surgery.</a:t>
            </a:r>
          </a:p>
          <a:p>
            <a:pPr>
              <a:buFont typeface="Wingdings" pitchFamily="2" charset="2"/>
              <a:buChar char="§"/>
            </a:pPr>
            <a:r>
              <a:rPr lang="en-GB" dirty="0" smtClean="0"/>
              <a:t>Pain management – strong antipyretics such as morphine, pethidine and diclofenac are required.</a:t>
            </a:r>
          </a:p>
          <a:p>
            <a:pPr>
              <a:buFont typeface="Wingdings" pitchFamily="2" charset="2"/>
              <a:buChar char="§"/>
            </a:pPr>
            <a:r>
              <a:rPr lang="en-GB" dirty="0" smtClean="0"/>
              <a:t>Proper management of air ways after surgery should be observed, by clearing the air ways and identifying any blockers of air way.</a:t>
            </a:r>
          </a:p>
          <a:p>
            <a:pPr>
              <a:buFont typeface="Wingdings" pitchFamily="2" charset="2"/>
              <a:buChar char="§"/>
            </a:pPr>
            <a:r>
              <a:rPr lang="en-GB" dirty="0" smtClean="0"/>
              <a:t>Rehydration – administration of iv fluids  for those from surgery and encouragement of taking of oral fluids for those under chemotherapy to maintain fluid and electrorite imbalances in the body.</a:t>
            </a:r>
          </a:p>
          <a:p>
            <a:pPr>
              <a:buFont typeface="Wingdings" pitchFamily="2" charset="2"/>
              <a:buChar char="§"/>
            </a:pPr>
            <a:r>
              <a:rPr lang="en-GB" dirty="0" smtClean="0"/>
              <a:t>Health education – patients should be given education about hygiene and nutrition to avoid other disorders which may be arisen and also to prevent malnutrition disorders such as PEM.</a:t>
            </a:r>
          </a:p>
          <a:p>
            <a:pPr>
              <a:buFont typeface="Wingdings" pitchFamily="2" charset="2"/>
              <a:buChar char="§"/>
            </a:pPr>
            <a:r>
              <a:rPr lang="en-GB" dirty="0" smtClean="0"/>
              <a:t>Monitoring of vital sings – should monitored after surgery to rule out cardiac conditions.</a:t>
            </a:r>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prognosis</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The prognosis of stomach cancer is generally poor, due to the fact that  the tumour has often metastasised by the time of recovery and the fact that most people with the condition are elderly (median age is between 70 and 75 years) at presentation</a:t>
            </a:r>
          </a:p>
          <a:p>
            <a:pPr>
              <a:buFont typeface="Wingdings" pitchFamily="2" charset="2"/>
              <a:buChar char="q"/>
            </a:pPr>
            <a:r>
              <a:rPr lang="en-GB" dirty="0" smtClean="0"/>
              <a:t>5 –year survival rate for stomach cancer is reported to be less than 10%.</a:t>
            </a:r>
            <a:endParaRPr lang="en-GB"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510</TotalTime>
  <Words>825</Words>
  <Application>Microsoft Office PowerPoint</Application>
  <PresentationFormat>On-screen Show (4:3)</PresentationFormat>
  <Paragraphs>127</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Trek</vt:lpstr>
      <vt:lpstr>STOMACH CANCER</vt:lpstr>
      <vt:lpstr>STOMACH CANCER</vt:lpstr>
      <vt:lpstr>Signs contn..</vt:lpstr>
      <vt:lpstr>RISK FACTORS CONTN...</vt:lpstr>
      <vt:lpstr>STAGING OF CA. STOMACH</vt:lpstr>
      <vt:lpstr>NURSING DIAGNOSIS OF CA STOMACH</vt:lpstr>
      <vt:lpstr>MANAGEMENT OF CA STOMACH.</vt:lpstr>
      <vt:lpstr>Treatment </vt:lpstr>
      <vt:lpstr>prognosis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STOMACH CANCER</dc:title>
  <dc:creator>user</dc:creator>
  <cp:lastModifiedBy>user</cp:lastModifiedBy>
  <cp:revision>56</cp:revision>
  <dcterms:created xsi:type="dcterms:W3CDTF">2015-02-17T07:57:12Z</dcterms:created>
  <dcterms:modified xsi:type="dcterms:W3CDTF">2015-02-24T17:12:43Z</dcterms:modified>
</cp:coreProperties>
</file>