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85" r:id="rId2"/>
    <p:sldId id="286" r:id="rId3"/>
    <p:sldId id="269" r:id="rId4"/>
    <p:sldId id="270" r:id="rId5"/>
    <p:sldId id="272" r:id="rId6"/>
    <p:sldId id="273" r:id="rId7"/>
    <p:sldId id="287" r:id="rId8"/>
    <p:sldId id="274" r:id="rId9"/>
    <p:sldId id="275" r:id="rId10"/>
    <p:sldId id="276" r:id="rId11"/>
    <p:sldId id="277" r:id="rId12"/>
    <p:sldId id="279" r:id="rId13"/>
    <p:sldId id="280" r:id="rId14"/>
    <p:sldId id="283" r:id="rId15"/>
    <p:sldId id="281" r:id="rId16"/>
    <p:sldId id="284" r:id="rId17"/>
    <p:sldId id="282" r:id="rId18"/>
    <p:sldId id="28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3688C-124E-4CEB-850B-B30C5C1BDDAA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0C960-94D5-4724-A265-CFD43D4CBC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BFC9CFC-582C-4FA3-903E-77E51F521D0D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E4ED752-4379-4F56-A37D-CD88589A5D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Semester 1.2 Clinical Methods II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0 Hours modules with  consisting of 24 hours theory and 16 hours practical in the skills lab.</a:t>
            </a:r>
          </a:p>
          <a:p>
            <a:pPr marL="514350" indent="-514350">
              <a:buAutoNum type="arabicPeriod"/>
            </a:pPr>
            <a:r>
              <a:rPr lang="en-US" dirty="0" smtClean="0"/>
              <a:t>Per abdomen examination 6; 4 hours</a:t>
            </a:r>
          </a:p>
          <a:p>
            <a:pPr marL="514350" indent="-514350">
              <a:buAutoNum type="arabicPeriod"/>
            </a:pPr>
            <a:r>
              <a:rPr lang="en-US" dirty="0" smtClean="0"/>
              <a:t>GUT 			         4: 4 hours</a:t>
            </a:r>
          </a:p>
          <a:p>
            <a:pPr marL="514350" indent="-514350">
              <a:buAutoNum type="arabicPeriod"/>
            </a:pPr>
            <a:r>
              <a:rPr lang="en-US" dirty="0" smtClean="0"/>
              <a:t>Musculoskeletal system       4: 4 hours</a:t>
            </a:r>
          </a:p>
          <a:p>
            <a:pPr marL="514350" indent="-514350">
              <a:buAutoNum type="arabicPeriod"/>
            </a:pPr>
            <a:r>
              <a:rPr lang="en-US" dirty="0" smtClean="0"/>
              <a:t>Nervous system	         10: 4 hours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5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Prepare the patient by explaining the procedure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Obtain a consent from the patient</a:t>
            </a:r>
            <a:endParaRPr lang="en-US" altLang="en-US" dirty="0"/>
          </a:p>
          <a:p>
            <a:r>
              <a:rPr lang="en-US" altLang="en-US" dirty="0"/>
              <a:t>Ensure </a:t>
            </a:r>
            <a:r>
              <a:rPr lang="en-US" altLang="en-US" dirty="0" smtClean="0"/>
              <a:t>patient bladder is empty </a:t>
            </a:r>
            <a:endParaRPr lang="en-US" altLang="en-US" dirty="0"/>
          </a:p>
          <a:p>
            <a:r>
              <a:rPr lang="en-US" altLang="en-US" dirty="0"/>
              <a:t>Place the </a:t>
            </a:r>
            <a:r>
              <a:rPr lang="en-US" altLang="en-US" dirty="0" smtClean="0"/>
              <a:t>patient in </a:t>
            </a:r>
            <a:r>
              <a:rPr lang="en-US" altLang="en-US" dirty="0"/>
              <a:t>the lithotomy </a:t>
            </a:r>
            <a:r>
              <a:rPr lang="en-US" altLang="en-US" dirty="0" smtClean="0"/>
              <a:t>position if female and male can lie on spine position.</a:t>
            </a:r>
          </a:p>
          <a:p>
            <a:r>
              <a:rPr lang="en-US" altLang="en-US" dirty="0"/>
              <a:t>Observe infection </a:t>
            </a:r>
            <a:r>
              <a:rPr lang="en-US" altLang="en-US" dirty="0" smtClean="0"/>
              <a:t>prevention by ensure general precaution </a:t>
            </a:r>
            <a:endParaRPr lang="en-US" altLang="en-US" dirty="0"/>
          </a:p>
          <a:p>
            <a:r>
              <a:rPr lang="en-US" altLang="en-US" dirty="0"/>
              <a:t>Drape the patient.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428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Female external </a:t>
            </a:r>
            <a:r>
              <a:rPr lang="en-US" dirty="0" smtClean="0"/>
              <a:t>genitalia anatomy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7088"/>
            <a:ext cx="6781800" cy="478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92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Male external genitalia </a:t>
            </a:r>
            <a:r>
              <a:rPr lang="en-US" dirty="0" smtClean="0"/>
              <a:t>anatomy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7088"/>
            <a:ext cx="7696199" cy="462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5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b="1" dirty="0" smtClean="0"/>
              <a:t>Inspection: check for</a:t>
            </a:r>
            <a:endParaRPr lang="en-US" altLang="en-US" b="1" dirty="0"/>
          </a:p>
          <a:p>
            <a:r>
              <a:rPr lang="en-US" altLang="en-US" dirty="0" smtClean="0"/>
              <a:t>Hair distribution </a:t>
            </a:r>
          </a:p>
          <a:p>
            <a:r>
              <a:rPr lang="en-US" altLang="en-US" dirty="0" smtClean="0"/>
              <a:t>Warts</a:t>
            </a:r>
            <a:r>
              <a:rPr lang="en-US" altLang="en-US" dirty="0"/>
              <a:t>, </a:t>
            </a:r>
            <a:endParaRPr lang="en-US" altLang="en-US" dirty="0" smtClean="0"/>
          </a:p>
          <a:p>
            <a:r>
              <a:rPr lang="en-US" altLang="en-US" dirty="0" smtClean="0"/>
              <a:t>Abnormal  </a:t>
            </a:r>
            <a:r>
              <a:rPr lang="en-US" altLang="en-US" dirty="0"/>
              <a:t>discharge, </a:t>
            </a:r>
            <a:endParaRPr lang="en-US" altLang="en-US" dirty="0" smtClean="0"/>
          </a:p>
          <a:p>
            <a:r>
              <a:rPr lang="en-US" altLang="en-US" dirty="0" smtClean="0"/>
              <a:t>Ulcers- GUD</a:t>
            </a:r>
          </a:p>
          <a:p>
            <a:r>
              <a:rPr lang="en-US" altLang="en-US" dirty="0" smtClean="0"/>
              <a:t>Bleeding , </a:t>
            </a:r>
          </a:p>
          <a:p>
            <a:r>
              <a:rPr lang="en-US" altLang="en-US" dirty="0" smtClean="0"/>
              <a:t>Scars  </a:t>
            </a:r>
          </a:p>
          <a:p>
            <a:r>
              <a:rPr lang="en-US" altLang="en-US" dirty="0" smtClean="0"/>
              <a:t>Swelling</a:t>
            </a:r>
          </a:p>
          <a:p>
            <a:r>
              <a:rPr lang="en-US" altLang="en-US" dirty="0" smtClean="0"/>
              <a:t>Sores </a:t>
            </a:r>
          </a:p>
          <a:p>
            <a:r>
              <a:rPr lang="en-US" altLang="en-US" dirty="0" smtClean="0"/>
              <a:t>FGM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5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Congenital abnormality – </a:t>
            </a:r>
            <a:r>
              <a:rPr lang="en-US" dirty="0" err="1" smtClean="0"/>
              <a:t>epispadia</a:t>
            </a:r>
            <a:r>
              <a:rPr lang="en-US" dirty="0"/>
              <a:t>,</a:t>
            </a:r>
            <a:r>
              <a:rPr lang="en-US" dirty="0" smtClean="0"/>
              <a:t> </a:t>
            </a:r>
            <a:r>
              <a:rPr lang="en-US" dirty="0" smtClean="0"/>
              <a:t>hypospadias, </a:t>
            </a:r>
            <a:r>
              <a:rPr lang="en-US" dirty="0" smtClean="0"/>
              <a:t>streak gonads, labia fusion, vaginal agenesis, hermaphroditism. Turners syndrome</a:t>
            </a:r>
          </a:p>
          <a:p>
            <a:r>
              <a:rPr lang="en-US" dirty="0" smtClean="0"/>
              <a:t>Sexual abuse.</a:t>
            </a:r>
          </a:p>
          <a:p>
            <a:r>
              <a:rPr lang="en-US" dirty="0" smtClean="0"/>
              <a:t>Imperforate hymen</a:t>
            </a:r>
          </a:p>
          <a:p>
            <a:r>
              <a:rPr lang="en-US" dirty="0" smtClean="0"/>
              <a:t>Undeveloped penis</a:t>
            </a:r>
            <a:r>
              <a:rPr lang="en-US" dirty="0" smtClean="0"/>
              <a:t>/ </a:t>
            </a:r>
            <a:r>
              <a:rPr lang="en-US" dirty="0" err="1" smtClean="0"/>
              <a:t>critoris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Male circumcision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3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Palpation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Tenderness –genitals </a:t>
            </a:r>
          </a:p>
          <a:p>
            <a:r>
              <a:rPr lang="en-US" dirty="0" smtClean="0"/>
              <a:t>Labial masses</a:t>
            </a:r>
          </a:p>
          <a:p>
            <a:r>
              <a:rPr lang="en-US" dirty="0" smtClean="0"/>
              <a:t>Genital swellings</a:t>
            </a:r>
          </a:p>
          <a:p>
            <a:r>
              <a:rPr lang="en-US" dirty="0" smtClean="0"/>
              <a:t>Testicular masses</a:t>
            </a:r>
          </a:p>
          <a:p>
            <a:r>
              <a:rPr lang="en-US" dirty="0" smtClean="0"/>
              <a:t>Digital vaginal examination </a:t>
            </a:r>
          </a:p>
          <a:p>
            <a:r>
              <a:rPr lang="en-US" dirty="0" smtClean="0"/>
              <a:t>Testis to find out if two on one.</a:t>
            </a:r>
          </a:p>
          <a:p>
            <a:r>
              <a:rPr lang="en-US" dirty="0" smtClean="0"/>
              <a:t>Perform illumination test incase of scrotal swelling to assess evidence of hydrocele.(scrotal fluid)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1"/>
                </a:solidFill>
              </a:rPr>
              <a:t>Auscultation </a:t>
            </a:r>
          </a:p>
          <a:p>
            <a:r>
              <a:rPr lang="en-US" dirty="0" smtClean="0"/>
              <a:t>Listen for Bowel sound incase of inguinal or scrotal inguinal hernia. </a:t>
            </a:r>
          </a:p>
          <a:p>
            <a:r>
              <a:rPr lang="en-US" dirty="0" smtClean="0"/>
              <a:t>Auscultate for cough reflex.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07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Investigations of GUT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TBC</a:t>
            </a:r>
          </a:p>
          <a:p>
            <a:r>
              <a:rPr lang="en-US" dirty="0" smtClean="0"/>
              <a:t>Urinalysis</a:t>
            </a:r>
          </a:p>
          <a:p>
            <a:r>
              <a:rPr lang="en-US" dirty="0" smtClean="0"/>
              <a:t>Urethral swab for culture and sensitivity </a:t>
            </a:r>
          </a:p>
          <a:p>
            <a:r>
              <a:rPr lang="en-US" dirty="0" smtClean="0"/>
              <a:t>HVS for gram stain, culture </a:t>
            </a:r>
          </a:p>
          <a:p>
            <a:r>
              <a:rPr lang="en-US" dirty="0" smtClean="0"/>
              <a:t>Biopsy</a:t>
            </a:r>
          </a:p>
          <a:p>
            <a:r>
              <a:rPr lang="en-US" dirty="0" smtClean="0"/>
              <a:t>Ultrasound</a:t>
            </a:r>
          </a:p>
          <a:p>
            <a:r>
              <a:rPr lang="en-US" dirty="0" smtClean="0"/>
              <a:t>MCU</a:t>
            </a:r>
          </a:p>
          <a:p>
            <a:r>
              <a:rPr lang="en-US" dirty="0" smtClean="0"/>
              <a:t>IVU</a:t>
            </a:r>
          </a:p>
          <a:p>
            <a:r>
              <a:rPr lang="en-US" dirty="0" smtClean="0"/>
              <a:t>MRI</a:t>
            </a:r>
          </a:p>
          <a:p>
            <a:r>
              <a:rPr lang="en-US" dirty="0" smtClean="0"/>
              <a:t>X.RAY</a:t>
            </a:r>
          </a:p>
          <a:p>
            <a:r>
              <a:rPr lang="en-US" dirty="0" smtClean="0"/>
              <a:t>Endoscopy</a:t>
            </a:r>
          </a:p>
          <a:p>
            <a:r>
              <a:rPr lang="en-US" dirty="0" smtClean="0"/>
              <a:t>Speculum  </a:t>
            </a:r>
          </a:p>
          <a:p>
            <a:r>
              <a:rPr lang="en-US" dirty="0" smtClean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5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skills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Digital vaginal examination</a:t>
            </a:r>
          </a:p>
          <a:p>
            <a:r>
              <a:rPr lang="en-US" dirty="0" smtClean="0"/>
              <a:t>Speculum Vaginal examination </a:t>
            </a:r>
          </a:p>
          <a:p>
            <a:r>
              <a:rPr lang="en-US" dirty="0" smtClean="0"/>
              <a:t>Catheterization –male and female </a:t>
            </a:r>
          </a:p>
          <a:p>
            <a:r>
              <a:rPr lang="en-US" dirty="0" smtClean="0"/>
              <a:t>Suprapubic puncture and catheterization</a:t>
            </a:r>
          </a:p>
          <a:p>
            <a:r>
              <a:rPr lang="en-US" dirty="0" smtClean="0"/>
              <a:t>Urine sample collections.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1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Systemic Examination of the Genital Urinary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Introduction </a:t>
            </a:r>
          </a:p>
          <a:p>
            <a:r>
              <a:rPr lang="en-US" dirty="0" smtClean="0"/>
              <a:t>The GUT consist mainly the genital organs and the urinary tract/system. </a:t>
            </a:r>
          </a:p>
          <a:p>
            <a:r>
              <a:rPr lang="en-US" dirty="0" smtClean="0"/>
              <a:t>The genital organs involve the urinary  and reproductive system.</a:t>
            </a:r>
          </a:p>
          <a:p>
            <a:r>
              <a:rPr lang="en-US" dirty="0" smtClean="0"/>
              <a:t>The two in general practice are examined together because they are anatomically related and embryology the originate from the site of urogenital sinus. </a:t>
            </a:r>
          </a:p>
          <a:p>
            <a:r>
              <a:rPr lang="en-US" dirty="0" smtClean="0"/>
              <a:t>Physiologically they are also related in their functions and in that when one organ has pathological or anatomical problem it will tend to affect the other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90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History taking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Enquire about the </a:t>
            </a:r>
            <a:r>
              <a:rPr lang="en-US" dirty="0" smtClean="0"/>
              <a:t> </a:t>
            </a:r>
            <a:r>
              <a:rPr lang="en-US" dirty="0" smtClean="0"/>
              <a:t>symptoms </a:t>
            </a:r>
            <a:r>
              <a:rPr lang="en-US" dirty="0" smtClean="0"/>
              <a:t> </a:t>
            </a:r>
            <a:r>
              <a:rPr lang="en-US" dirty="0" smtClean="0"/>
              <a:t>of the urinary and </a:t>
            </a:r>
            <a:r>
              <a:rPr lang="en-US" dirty="0" smtClean="0"/>
              <a:t>the </a:t>
            </a:r>
            <a:r>
              <a:rPr lang="en-US" dirty="0" smtClean="0"/>
              <a:t>reproductive system since </a:t>
            </a:r>
            <a:r>
              <a:rPr lang="en-US" dirty="0" smtClean="0"/>
              <a:t>any of them</a:t>
            </a:r>
            <a:r>
              <a:rPr lang="en-US" dirty="0" smtClean="0"/>
              <a:t> will tend to affect the other. </a:t>
            </a: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Symptoms of urinary system to enquire in history taking </a:t>
            </a:r>
            <a:endParaRPr lang="en-US" dirty="0" smtClean="0"/>
          </a:p>
          <a:p>
            <a:r>
              <a:rPr lang="en-US" dirty="0" smtClean="0"/>
              <a:t>Dysuria</a:t>
            </a:r>
          </a:p>
          <a:p>
            <a:r>
              <a:rPr lang="en-US" dirty="0" smtClean="0"/>
              <a:t>Amount of urine</a:t>
            </a:r>
          </a:p>
          <a:p>
            <a:r>
              <a:rPr lang="en-US" dirty="0" smtClean="0"/>
              <a:t>Polyuria</a:t>
            </a:r>
          </a:p>
          <a:p>
            <a:r>
              <a:rPr lang="en-US" dirty="0" smtClean="0"/>
              <a:t>Hesitancy </a:t>
            </a:r>
          </a:p>
          <a:p>
            <a:r>
              <a:rPr lang="en-US" dirty="0" smtClean="0"/>
              <a:t>Frequency </a:t>
            </a:r>
          </a:p>
          <a:p>
            <a:r>
              <a:rPr lang="en-US" dirty="0" smtClean="0"/>
              <a:t>Incontinence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Stream of urine- normal or poor and its characteristics. </a:t>
            </a:r>
            <a:endParaRPr lang="en-US" dirty="0" smtClean="0"/>
          </a:p>
          <a:p>
            <a:r>
              <a:rPr lang="en-US" dirty="0" smtClean="0"/>
              <a:t>Hematuria</a:t>
            </a:r>
          </a:p>
          <a:p>
            <a:r>
              <a:rPr lang="en-US" dirty="0" smtClean="0"/>
              <a:t>Color of </a:t>
            </a:r>
            <a:r>
              <a:rPr lang="en-US" dirty="0" smtClean="0"/>
              <a:t>urine- normal Straw color</a:t>
            </a:r>
            <a:endParaRPr lang="en-US" dirty="0" smtClean="0"/>
          </a:p>
          <a:p>
            <a:r>
              <a:rPr lang="en-US" dirty="0" smtClean="0"/>
              <a:t>Polyuria</a:t>
            </a:r>
            <a:endParaRPr lang="en-US" dirty="0" smtClean="0"/>
          </a:p>
          <a:p>
            <a:r>
              <a:rPr lang="en-US" dirty="0" smtClean="0"/>
              <a:t>Pyuria</a:t>
            </a:r>
          </a:p>
          <a:p>
            <a:r>
              <a:rPr lang="en-US" dirty="0"/>
              <a:t>Urine </a:t>
            </a:r>
            <a:r>
              <a:rPr lang="en-US" dirty="0" smtClean="0"/>
              <a:t>retention</a:t>
            </a:r>
          </a:p>
          <a:p>
            <a:r>
              <a:rPr lang="en-US" dirty="0"/>
              <a:t>Lower abdominal </a:t>
            </a:r>
            <a:r>
              <a:rPr lang="en-US" dirty="0" smtClean="0"/>
              <a:t>pains</a:t>
            </a:r>
          </a:p>
          <a:p>
            <a:r>
              <a:rPr lang="en-US" dirty="0" smtClean="0"/>
              <a:t>Lower limbs swellings </a:t>
            </a:r>
            <a:endParaRPr lang="en-US" dirty="0" smtClean="0"/>
          </a:p>
          <a:p>
            <a:r>
              <a:rPr lang="en-US" dirty="0" smtClean="0"/>
              <a:t>Face </a:t>
            </a:r>
            <a:r>
              <a:rPr lang="en-US" dirty="0" smtClean="0"/>
              <a:t>swelling with periorbital swelling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Reproductive system</a:t>
            </a:r>
          </a:p>
          <a:p>
            <a:r>
              <a:rPr lang="en-US" b="1" dirty="0" smtClean="0"/>
              <a:t>Female </a:t>
            </a:r>
          </a:p>
          <a:p>
            <a:r>
              <a:rPr lang="en-US" dirty="0" smtClean="0"/>
              <a:t>Hair distribution </a:t>
            </a:r>
            <a:r>
              <a:rPr lang="en-US" dirty="0" smtClean="0"/>
              <a:t>-</a:t>
            </a:r>
            <a:endParaRPr lang="en-US" dirty="0" smtClean="0"/>
          </a:p>
          <a:p>
            <a:r>
              <a:rPr lang="en-US" dirty="0" smtClean="0"/>
              <a:t>Normal and abnormal per vaginal discharge- color, amount, consistence, </a:t>
            </a:r>
            <a:r>
              <a:rPr lang="en-US" dirty="0" smtClean="0"/>
              <a:t>smell and for how long.</a:t>
            </a:r>
            <a:endParaRPr lang="en-US" dirty="0" smtClean="0"/>
          </a:p>
          <a:p>
            <a:r>
              <a:rPr lang="en-US" dirty="0" smtClean="0"/>
              <a:t>Per vaginal bleeding-  normal or abnormal, color, consistence, amount</a:t>
            </a:r>
            <a:r>
              <a:rPr lang="en-US" dirty="0" smtClean="0"/>
              <a:t>, </a:t>
            </a:r>
            <a:endParaRPr lang="en-US" dirty="0" smtClean="0"/>
          </a:p>
          <a:p>
            <a:r>
              <a:rPr lang="en-US" dirty="0" smtClean="0"/>
              <a:t>Genital itchiness</a:t>
            </a:r>
          </a:p>
          <a:p>
            <a:r>
              <a:rPr lang="en-US" dirty="0" smtClean="0"/>
              <a:t>Genital </a:t>
            </a:r>
            <a:r>
              <a:rPr lang="en-US" dirty="0" smtClean="0"/>
              <a:t>ulcers- (GUDs)</a:t>
            </a:r>
            <a:endParaRPr lang="en-US" dirty="0" smtClean="0"/>
          </a:p>
          <a:p>
            <a:r>
              <a:rPr lang="en-US" dirty="0" smtClean="0"/>
              <a:t>Genital swellings </a:t>
            </a:r>
            <a:r>
              <a:rPr lang="en-US" dirty="0" smtClean="0"/>
              <a:t>– growth, Bartholin abscess, Bartholin cyst, labial abscess, Warts, keloids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</a:p>
          <a:p>
            <a:r>
              <a:rPr lang="en-US" dirty="0" smtClean="0"/>
              <a:t>Congenital anomalies: Labia fusion, infantile genitalia, hermaphrodites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Sexual </a:t>
            </a:r>
            <a:r>
              <a:rPr lang="en-US" b="1" dirty="0" smtClean="0"/>
              <a:t>history (symptoms to enquire ) </a:t>
            </a:r>
            <a:endParaRPr lang="en-US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Sexually active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Last Sexual contact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/>
              <a:t>Dyspauranea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Libido-sexual urge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Sexual satisfaction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Sex </a:t>
            </a:r>
            <a:r>
              <a:rPr lang="en-US" dirty="0" smtClean="0"/>
              <a:t>partners- single or multiple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Sexual deviations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Safe sex practices 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Male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Hair distribution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Urethral discharge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Scrotal pains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Penile </a:t>
            </a:r>
            <a:r>
              <a:rPr lang="en-US" dirty="0" smtClean="0"/>
              <a:t>pains</a:t>
            </a:r>
          </a:p>
          <a:p>
            <a:r>
              <a:rPr lang="en-US" dirty="0"/>
              <a:t>Testicular pains</a:t>
            </a:r>
          </a:p>
          <a:p>
            <a:r>
              <a:rPr lang="en-US" dirty="0"/>
              <a:t>Scrotal swellings- abscess, cyst, tumour, varicosity</a:t>
            </a:r>
            <a:r>
              <a:rPr lang="en-US" dirty="0" smtClean="0"/>
              <a:t>,</a:t>
            </a:r>
          </a:p>
          <a:p>
            <a:r>
              <a:rPr lang="en-US" dirty="0" smtClean="0"/>
              <a:t>Genital warts </a:t>
            </a:r>
          </a:p>
          <a:p>
            <a:r>
              <a:rPr lang="en-US" dirty="0" smtClean="0"/>
              <a:t>Genital warts 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68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Libido </a:t>
            </a:r>
            <a:r>
              <a:rPr lang="en-US" dirty="0" smtClean="0"/>
              <a:t>-Sexual urge</a:t>
            </a:r>
          </a:p>
          <a:p>
            <a:r>
              <a:rPr lang="en-US" dirty="0" smtClean="0"/>
              <a:t>Sexual satisfaction </a:t>
            </a:r>
          </a:p>
          <a:p>
            <a:r>
              <a:rPr lang="en-US" dirty="0" smtClean="0"/>
              <a:t>Ejaculation- premature, retrograde or lack of ejaculation </a:t>
            </a:r>
          </a:p>
          <a:p>
            <a:r>
              <a:rPr lang="en-US" dirty="0" smtClean="0"/>
              <a:t>Impotence – partial or complete </a:t>
            </a:r>
            <a:endParaRPr lang="en-US" dirty="0" smtClean="0"/>
          </a:p>
          <a:p>
            <a:r>
              <a:rPr lang="en-US" dirty="0" smtClean="0"/>
              <a:t>Congenital anomaly – </a:t>
            </a:r>
            <a:r>
              <a:rPr lang="en-US" dirty="0" err="1" smtClean="0"/>
              <a:t>hypospandias</a:t>
            </a:r>
            <a:r>
              <a:rPr lang="en-US" dirty="0" smtClean="0"/>
              <a:t> – </a:t>
            </a:r>
            <a:r>
              <a:rPr lang="en-US" dirty="0" err="1" smtClean="0"/>
              <a:t>urathral</a:t>
            </a:r>
            <a:r>
              <a:rPr lang="en-US" dirty="0" smtClean="0"/>
              <a:t> opening underside the penis and </a:t>
            </a:r>
            <a:r>
              <a:rPr lang="en-US" dirty="0" err="1" smtClean="0"/>
              <a:t>epispandia</a:t>
            </a:r>
            <a:r>
              <a:rPr lang="en-US" dirty="0" smtClean="0"/>
              <a:t> –opening on top of the penis.  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7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Inspection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Done when </a:t>
            </a:r>
            <a:r>
              <a:rPr lang="en-US" altLang="en-US" b="1" dirty="0" smtClean="0"/>
              <a:t>indicated in both male and female</a:t>
            </a:r>
            <a:endParaRPr lang="en-US" altLang="en-US" b="1" dirty="0"/>
          </a:p>
          <a:p>
            <a:r>
              <a:rPr lang="en-US" altLang="en-US" dirty="0"/>
              <a:t> </a:t>
            </a:r>
            <a:r>
              <a:rPr lang="en-US" altLang="en-US" b="1" dirty="0" smtClean="0"/>
              <a:t>In female </a:t>
            </a:r>
            <a:r>
              <a:rPr lang="en-US" altLang="en-US" dirty="0" smtClean="0"/>
              <a:t>digital </a:t>
            </a:r>
            <a:r>
              <a:rPr lang="en-US" altLang="en-US" dirty="0"/>
              <a:t>vaginal examination either Gynecological and obstetrical is done for:</a:t>
            </a:r>
          </a:p>
          <a:p>
            <a:pPr lvl="1"/>
            <a:r>
              <a:rPr lang="en-US" altLang="en-US" dirty="0"/>
              <a:t>	Investigations </a:t>
            </a:r>
          </a:p>
          <a:p>
            <a:pPr lvl="1"/>
            <a:r>
              <a:rPr lang="en-US" altLang="en-US" dirty="0"/>
              <a:t>	pelvic assessment</a:t>
            </a:r>
          </a:p>
          <a:p>
            <a:pPr lvl="1"/>
            <a:r>
              <a:rPr lang="en-US" altLang="en-US" dirty="0"/>
              <a:t>        Cervical assessment/Bishop score</a:t>
            </a:r>
          </a:p>
          <a:p>
            <a:r>
              <a:rPr lang="en-US" altLang="en-US" dirty="0"/>
              <a:t> Speculum examination-indications ; draining of  liquor, APH, HVS, Genital warts, PPH, Abortion, PAP Smear, </a:t>
            </a:r>
            <a:r>
              <a:rPr lang="en-US" altLang="en-US" dirty="0" err="1"/>
              <a:t>etc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3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1005</TotalTime>
  <Words>587</Words>
  <Application>Microsoft Office PowerPoint</Application>
  <PresentationFormat>On-screen Show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Constantia</vt:lpstr>
      <vt:lpstr>Wingdings</vt:lpstr>
      <vt:lpstr>Wingdings 2</vt:lpstr>
      <vt:lpstr>Flow</vt:lpstr>
      <vt:lpstr>Semester 1.2 Clinical Methods II</vt:lpstr>
      <vt:lpstr>Systemic Examination of the Genital Urinary System</vt:lpstr>
      <vt:lpstr>History taking </vt:lpstr>
      <vt:lpstr>cont</vt:lpstr>
      <vt:lpstr>cont</vt:lpstr>
      <vt:lpstr>cont</vt:lpstr>
      <vt:lpstr>cont</vt:lpstr>
      <vt:lpstr>cont</vt:lpstr>
      <vt:lpstr>Inspection </vt:lpstr>
      <vt:lpstr>cont</vt:lpstr>
      <vt:lpstr>Female external genitalia anatomy</vt:lpstr>
      <vt:lpstr>Male external genitalia anatomy</vt:lpstr>
      <vt:lpstr>cont</vt:lpstr>
      <vt:lpstr>cont</vt:lpstr>
      <vt:lpstr>Palpation </vt:lpstr>
      <vt:lpstr>cont</vt:lpstr>
      <vt:lpstr>Investigations of GUT</vt:lpstr>
      <vt:lpstr>Practical skills 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TAKING</dc:title>
  <dc:creator>HP</dc:creator>
  <cp:lastModifiedBy>user</cp:lastModifiedBy>
  <cp:revision>56</cp:revision>
  <dcterms:created xsi:type="dcterms:W3CDTF">2013-11-04T20:24:46Z</dcterms:created>
  <dcterms:modified xsi:type="dcterms:W3CDTF">2024-10-02T07:45:41Z</dcterms:modified>
</cp:coreProperties>
</file>