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87" r:id="rId3"/>
    <p:sldId id="288" r:id="rId4"/>
    <p:sldId id="266" r:id="rId5"/>
    <p:sldId id="274" r:id="rId6"/>
    <p:sldId id="273" r:id="rId7"/>
    <p:sldId id="272" r:id="rId8"/>
    <p:sldId id="285" r:id="rId9"/>
    <p:sldId id="267" r:id="rId10"/>
    <p:sldId id="261" r:id="rId11"/>
    <p:sldId id="275" r:id="rId12"/>
    <p:sldId id="259" r:id="rId13"/>
    <p:sldId id="270" r:id="rId14"/>
    <p:sldId id="260" r:id="rId15"/>
    <p:sldId id="271" r:id="rId16"/>
    <p:sldId id="268" r:id="rId17"/>
    <p:sldId id="262" r:id="rId18"/>
    <p:sldId id="269" r:id="rId19"/>
    <p:sldId id="290" r:id="rId20"/>
    <p:sldId id="291" r:id="rId21"/>
    <p:sldId id="282" r:id="rId22"/>
    <p:sldId id="283" r:id="rId23"/>
    <p:sldId id="280" r:id="rId24"/>
    <p:sldId id="293" r:id="rId25"/>
    <p:sldId id="292" r:id="rId26"/>
    <p:sldId id="284" r:id="rId27"/>
    <p:sldId id="281" r:id="rId28"/>
    <p:sldId id="276" r:id="rId29"/>
    <p:sldId id="277" r:id="rId30"/>
    <p:sldId id="278" r:id="rId31"/>
    <p:sldId id="29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33CC"/>
    <a:srgbClr val="FF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>
      <p:cViewPr varScale="1">
        <p:scale>
          <a:sx n="78" d="100"/>
          <a:sy n="78" d="100"/>
        </p:scale>
        <p:origin x="10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3CD1A9-F793-4ACA-AC48-0D577B1C9B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07ABB-A909-490E-9ECC-66158A44C8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A6ED498F-8FE4-4965-9A4A-BEC5DF97E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7697B-32A3-4B45-8E2E-8846CF44C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B8F6E7-322F-4B40-9A06-4E61A184A6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014809-9705-49FA-A07A-0E29516494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D16BF2D-C59E-403D-AE89-4B2C767AE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6269DFF-61BA-4263-BC1A-557B15F29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A99276E-CCFD-4034-83C5-25793B9BEC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7C2B0D3-60A9-452D-9E62-1AF97DB520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C7A906-A190-477D-985D-0C7AF7E3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0C8C285A-55E7-4F3F-BBE2-01EE2F6A75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1F5766-A200-466D-A815-B9D128784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819400" y="609600"/>
            <a:ext cx="6324600" cy="3886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   NEONATAL JAUNDICE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685800" y="533400"/>
            <a:ext cx="8001000" cy="660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800" b="1" dirty="0">
                <a:latin typeface="Arial" charset="0"/>
              </a:rPr>
              <a:t>PATHOLOGICAL JAUNDICE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Onset, pattern of rise, duration of </a:t>
            </a:r>
            <a:r>
              <a:rPr lang="en-US" sz="2000" dirty="0" err="1">
                <a:latin typeface="Arial" charset="0"/>
              </a:rPr>
              <a:t>hyperbilirubinemia</a:t>
            </a:r>
            <a:r>
              <a:rPr lang="en-US" sz="2000" dirty="0">
                <a:latin typeface="Arial" charset="0"/>
              </a:rPr>
              <a:t> differs from physiological jaundice. 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Infant is at risk of Toxic effects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Risk factors: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dirty="0">
                <a:latin typeface="Arial" charset="0"/>
              </a:rPr>
              <a:t> Blood incompatibilities, 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dirty="0">
                <a:latin typeface="Arial" charset="0"/>
              </a:rPr>
              <a:t>male&gt;female, 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dirty="0">
                <a:latin typeface="Arial" charset="0"/>
              </a:rPr>
              <a:t>race ,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dirty="0">
                <a:latin typeface="Arial" charset="0"/>
              </a:rPr>
              <a:t>prematurity, 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dirty="0">
                <a:latin typeface="Arial" charset="0"/>
              </a:rPr>
              <a:t>asphyxia 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dirty="0">
                <a:latin typeface="Arial" charset="0"/>
              </a:rPr>
              <a:t>maternal D.M, maternal infection, 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dirty="0">
                <a:latin typeface="Arial" charset="0"/>
              </a:rPr>
              <a:t>breastfeed/delayed fed, </a:t>
            </a:r>
          </a:p>
          <a:p>
            <a:pPr marL="1257300" lvl="2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dirty="0">
                <a:latin typeface="Arial" charset="0"/>
              </a:rPr>
              <a:t>siblings </a:t>
            </a:r>
            <a:r>
              <a:rPr lang="en-US" dirty="0" err="1">
                <a:latin typeface="Arial" charset="0"/>
              </a:rPr>
              <a:t>hx</a:t>
            </a:r>
            <a:r>
              <a:rPr lang="en-US" dirty="0">
                <a:latin typeface="Arial" charset="0"/>
              </a:rPr>
              <a:t> of delayed passage of stool and </a:t>
            </a:r>
            <a:r>
              <a:rPr lang="en-US" dirty="0" err="1">
                <a:latin typeface="Arial" charset="0"/>
              </a:rPr>
              <a:t>colour</a:t>
            </a:r>
            <a:r>
              <a:rPr lang="en-US" dirty="0">
                <a:latin typeface="Arial" charset="0"/>
              </a:rPr>
              <a:t>,</a:t>
            </a:r>
          </a:p>
          <a:p>
            <a:pPr marL="342900" indent="-342900" eaLnBrk="1" hangingPunct="1">
              <a:spcBef>
                <a:spcPct val="50000"/>
              </a:spcBef>
            </a:pPr>
            <a:endParaRPr lang="en-US" sz="2800" dirty="0">
              <a:latin typeface="Arial" charset="0"/>
            </a:endParaRPr>
          </a:p>
          <a:p>
            <a:pPr marL="342900" indent="-342900" eaLnBrk="1" hangingPunct="1">
              <a:spcBef>
                <a:spcPct val="50000"/>
              </a:spcBef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Pathological jaundice </a:t>
            </a:r>
            <a:r>
              <a:rPr lang="en-US" sz="2400" smtClean="0"/>
              <a:t>cont</a:t>
            </a:r>
            <a:endParaRPr lang="en-US" sz="3200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Onset; jaundice on day 1(85umol/l)</a:t>
            </a:r>
            <a:r>
              <a:rPr lang="en-US" sz="2000" dirty="0" smtClean="0"/>
              <a:t> </a:t>
            </a:r>
          </a:p>
          <a:p>
            <a:pPr eaLnBrk="1" hangingPunct="1"/>
            <a:r>
              <a:rPr lang="en-US" sz="2800" dirty="0" smtClean="0"/>
              <a:t>Rate ; &gt; 85 </a:t>
            </a:r>
            <a:r>
              <a:rPr lang="en-US" sz="2800" dirty="0" err="1" smtClean="0"/>
              <a:t>umol</a:t>
            </a:r>
            <a:r>
              <a:rPr lang="en-US" sz="2800" dirty="0" smtClean="0"/>
              <a:t>/l/day</a:t>
            </a:r>
          </a:p>
          <a:p>
            <a:pPr eaLnBrk="1" hangingPunct="1"/>
            <a:r>
              <a:rPr lang="en-US" sz="2800" dirty="0" smtClean="0"/>
              <a:t>Values; </a:t>
            </a:r>
          </a:p>
          <a:p>
            <a:pPr lvl="1" eaLnBrk="1" hangingPunct="1"/>
            <a:r>
              <a:rPr lang="en-US" sz="2400" dirty="0" smtClean="0"/>
              <a:t>Term- &gt;12mg/dl (~200umol/l)</a:t>
            </a:r>
          </a:p>
          <a:p>
            <a:pPr lvl="1" eaLnBrk="1" hangingPunct="1"/>
            <a:r>
              <a:rPr lang="en-US" sz="2400" dirty="0" smtClean="0"/>
              <a:t> Preterm- &gt;10-14mg/dl (~170-238)</a:t>
            </a:r>
          </a:p>
          <a:p>
            <a:pPr eaLnBrk="1" hangingPunct="1"/>
            <a:r>
              <a:rPr lang="en-US" sz="2800" dirty="0" smtClean="0"/>
              <a:t>Direct </a:t>
            </a:r>
            <a:r>
              <a:rPr lang="en-US" sz="2800" dirty="0" err="1" smtClean="0"/>
              <a:t>bilirubin</a:t>
            </a:r>
            <a:r>
              <a:rPr lang="en-US" sz="2800" dirty="0" smtClean="0"/>
              <a:t>  &gt;17umol/l</a:t>
            </a:r>
          </a:p>
          <a:p>
            <a:pPr eaLnBrk="1" hangingPunct="1"/>
            <a:r>
              <a:rPr lang="en-US" sz="2800" dirty="0" smtClean="0"/>
              <a:t>Persistence 10-14 days</a:t>
            </a:r>
          </a:p>
          <a:p>
            <a:pPr eaLnBrk="1" hangingPunct="1"/>
            <a:r>
              <a:rPr lang="en-US" sz="2800" dirty="0" smtClean="0"/>
              <a:t>Presence of symptoms and risk factors;</a:t>
            </a:r>
            <a:r>
              <a:rPr lang="en-US" sz="2400" dirty="0" smtClean="0"/>
              <a:t> pallor, </a:t>
            </a:r>
            <a:r>
              <a:rPr lang="en-US" sz="2400" dirty="0" err="1" smtClean="0"/>
              <a:t>splenomegaly</a:t>
            </a:r>
            <a:r>
              <a:rPr lang="en-US" sz="2400" dirty="0" smtClean="0"/>
              <a:t>, </a:t>
            </a:r>
            <a:r>
              <a:rPr lang="en-US" sz="2400" dirty="0" err="1" smtClean="0"/>
              <a:t>hepatomegaly</a:t>
            </a:r>
            <a:r>
              <a:rPr lang="en-US" sz="2400" dirty="0" smtClean="0"/>
              <a:t>, vomiting, poor feeding, abnormal wt loss, </a:t>
            </a:r>
            <a:r>
              <a:rPr lang="en-US" sz="2400" dirty="0" err="1" smtClean="0"/>
              <a:t>apnoea</a:t>
            </a:r>
            <a:r>
              <a:rPr lang="en-US" sz="2400" dirty="0" smtClean="0"/>
              <a:t>, </a:t>
            </a:r>
            <a:r>
              <a:rPr lang="en-US" sz="2400" dirty="0" err="1" smtClean="0"/>
              <a:t>bradycardia</a:t>
            </a:r>
            <a:r>
              <a:rPr lang="en-US" sz="2400" dirty="0" smtClean="0"/>
              <a:t>, hypothermia, pale stools, dark urine. Signs of encephalopathy</a:t>
            </a:r>
            <a:endParaRPr lang="en-US" sz="2800" dirty="0" smtClean="0"/>
          </a:p>
          <a:p>
            <a:pPr eaLnBrk="1" hangingPunct="1"/>
            <a:endParaRPr lang="en-US" sz="2800" b="1" dirty="0" smtClean="0"/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400" b="1" u="sng" dirty="0">
                <a:latin typeface="Arial" charset="0"/>
              </a:rPr>
              <a:t>ETIOLOGY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400" b="1" u="sng" dirty="0" err="1">
                <a:solidFill>
                  <a:srgbClr val="FF33CC"/>
                </a:solidFill>
                <a:latin typeface="Arial" charset="0"/>
              </a:rPr>
              <a:t>i</a:t>
            </a:r>
            <a:r>
              <a:rPr lang="en-US" sz="2400" b="1" u="sng" dirty="0">
                <a:solidFill>
                  <a:srgbClr val="FF33CC"/>
                </a:solidFill>
                <a:latin typeface="Arial" charset="0"/>
              </a:rPr>
              <a:t>) Overproduction of Bilirubin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lphaLcParenR"/>
            </a:pPr>
            <a:r>
              <a:rPr lang="en-US" sz="2400" dirty="0" err="1">
                <a:solidFill>
                  <a:srgbClr val="66FF33"/>
                </a:solidFill>
                <a:latin typeface="Arial" charset="0"/>
              </a:rPr>
              <a:t>Haemolysis</a:t>
            </a:r>
            <a:endParaRPr lang="en-US" sz="2400" dirty="0">
              <a:solidFill>
                <a:srgbClr val="66FF33"/>
              </a:solidFill>
              <a:latin typeface="Arial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 Blood incompatibilities (</a:t>
            </a:r>
            <a:r>
              <a:rPr lang="en-US" sz="2400" dirty="0" err="1">
                <a:latin typeface="Arial" charset="0"/>
              </a:rPr>
              <a:t>ABO,Rhesus</a:t>
            </a:r>
            <a:r>
              <a:rPr lang="en-US" sz="2400" dirty="0">
                <a:latin typeface="Arial" charset="0"/>
              </a:rPr>
              <a:t>): Fetal </a:t>
            </a:r>
            <a:r>
              <a:rPr lang="en-US" sz="2400" dirty="0" err="1">
                <a:latin typeface="Arial" charset="0"/>
              </a:rPr>
              <a:t>Rbc</a:t>
            </a:r>
            <a:r>
              <a:rPr lang="en-US" sz="2400" dirty="0">
                <a:latin typeface="Arial" charset="0"/>
              </a:rPr>
              <a:t> antigens mix with maternal blood with resultant </a:t>
            </a:r>
            <a:r>
              <a:rPr lang="en-US" sz="2400" dirty="0" err="1">
                <a:latin typeface="Arial" charset="0"/>
              </a:rPr>
              <a:t>sensitisation</a:t>
            </a:r>
            <a:r>
              <a:rPr lang="en-US" sz="2400" dirty="0">
                <a:latin typeface="Arial" charset="0"/>
              </a:rPr>
              <a:t> and formation of antibodies against fetal </a:t>
            </a:r>
            <a:r>
              <a:rPr lang="en-US" sz="2400" dirty="0" err="1">
                <a:latin typeface="Arial" charset="0"/>
              </a:rPr>
              <a:t>rbc</a:t>
            </a:r>
            <a:r>
              <a:rPr lang="en-US" sz="2400" dirty="0">
                <a:latin typeface="Arial" charset="0"/>
              </a:rPr>
              <a:t>. In ABO prior </a:t>
            </a:r>
            <a:r>
              <a:rPr lang="en-US" sz="2400" dirty="0" err="1">
                <a:latin typeface="Arial" charset="0"/>
              </a:rPr>
              <a:t>sensitisation</a:t>
            </a:r>
            <a:r>
              <a:rPr lang="en-US" sz="2400" dirty="0">
                <a:latin typeface="Arial" charset="0"/>
              </a:rPr>
              <a:t> not necessary due to natural antigens</a:t>
            </a: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400" dirty="0" err="1">
                <a:latin typeface="Arial" charset="0"/>
              </a:rPr>
              <a:t>Membranopathies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e.g</a:t>
            </a:r>
            <a:r>
              <a:rPr lang="en-US" sz="2400" dirty="0">
                <a:latin typeface="Arial" charset="0"/>
              </a:rPr>
              <a:t> congenital spherocytosis </a:t>
            </a:r>
          </a:p>
          <a:p>
            <a:pPr marL="342900" indent="-342900" eaLnBrk="1" hangingPunct="1">
              <a:spcBef>
                <a:spcPct val="50000"/>
              </a:spcBef>
            </a:pPr>
            <a:endParaRPr lang="en-US" sz="2400" dirty="0">
              <a:latin typeface="Arial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400" dirty="0" err="1">
                <a:latin typeface="Arial" charset="0"/>
              </a:rPr>
              <a:t>Enzymopathies</a:t>
            </a:r>
            <a:r>
              <a:rPr lang="en-US" sz="2400" dirty="0">
                <a:latin typeface="Arial" charset="0"/>
              </a:rPr>
              <a:t>: G6PD </a:t>
            </a:r>
            <a:r>
              <a:rPr lang="en-US" sz="2400" dirty="0" err="1">
                <a:latin typeface="Arial" charset="0"/>
              </a:rPr>
              <a:t>def</a:t>
            </a:r>
            <a:r>
              <a:rPr lang="en-US" sz="2400" dirty="0">
                <a:latin typeface="Arial" charset="0"/>
              </a:rPr>
              <a:t> and Pyruvate Kinase def.  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     These enzymes important in HMP shunt and </a:t>
            </a:r>
            <a:r>
              <a:rPr lang="en-US" sz="2400" dirty="0" err="1">
                <a:latin typeface="Arial" charset="0"/>
              </a:rPr>
              <a:t>Embden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meyerhof</a:t>
            </a:r>
            <a:r>
              <a:rPr lang="en-US" sz="2400" dirty="0">
                <a:latin typeface="Arial" charset="0"/>
              </a:rPr>
              <a:t> pathways vital for </a:t>
            </a:r>
            <a:r>
              <a:rPr lang="en-US" sz="2400" dirty="0" err="1">
                <a:latin typeface="Arial" charset="0"/>
              </a:rPr>
              <a:t>rbc</a:t>
            </a:r>
            <a:r>
              <a:rPr lang="en-US" sz="2400" dirty="0">
                <a:latin typeface="Arial" charset="0"/>
              </a:rPr>
              <a:t> metabolism. G6PD </a:t>
            </a:r>
            <a:r>
              <a:rPr lang="en-US" sz="2400" dirty="0" err="1">
                <a:latin typeface="Arial" charset="0"/>
              </a:rPr>
              <a:t>def</a:t>
            </a:r>
            <a:r>
              <a:rPr lang="en-US" sz="2400" dirty="0">
                <a:latin typeface="Arial" charset="0"/>
              </a:rPr>
              <a:t> causes hemolysis in </a:t>
            </a:r>
            <a:r>
              <a:rPr lang="en-US" sz="2400" dirty="0" err="1">
                <a:latin typeface="Arial" charset="0"/>
              </a:rPr>
              <a:t>oxidantion</a:t>
            </a:r>
            <a:r>
              <a:rPr lang="en-US" sz="2400" dirty="0">
                <a:latin typeface="Arial" charset="0"/>
              </a:rPr>
              <a:t> stress </a:t>
            </a:r>
            <a:r>
              <a:rPr lang="en-US" sz="2400" dirty="0" err="1">
                <a:latin typeface="Arial" charset="0"/>
              </a:rPr>
              <a:t>eg</a:t>
            </a:r>
            <a:r>
              <a:rPr lang="en-US" sz="2400" dirty="0">
                <a:latin typeface="Arial" charset="0"/>
              </a:rPr>
              <a:t> sepsis drugs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3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Etiology cont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DIC: </a:t>
            </a:r>
            <a:r>
              <a:rPr lang="en-US" sz="2400" dirty="0" smtClean="0"/>
              <a:t>Progressive coagulation cascade hence consumption of factors and formation of fibrin mesh causing mechanical </a:t>
            </a:r>
            <a:r>
              <a:rPr lang="en-US" sz="2400" dirty="0" err="1" smtClean="0"/>
              <a:t>lysis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Others </a:t>
            </a:r>
            <a:r>
              <a:rPr lang="en-US" sz="2400" dirty="0" err="1" smtClean="0"/>
              <a:t>rbc</a:t>
            </a:r>
            <a:r>
              <a:rPr lang="en-US" sz="2400" dirty="0" smtClean="0"/>
              <a:t> lifespan less in neonate </a:t>
            </a:r>
            <a:endParaRPr lang="en-US" sz="2800" dirty="0" smtClean="0"/>
          </a:p>
          <a:p>
            <a:pPr eaLnBrk="1" hangingPunct="1"/>
            <a:r>
              <a:rPr lang="en-US" sz="2400" b="1" dirty="0" err="1" smtClean="0"/>
              <a:t>polycythemia</a:t>
            </a:r>
            <a:r>
              <a:rPr lang="en-US" sz="2400" dirty="0" smtClean="0">
                <a:solidFill>
                  <a:srgbClr val="66FF33"/>
                </a:solidFill>
              </a:rPr>
              <a:t>-</a:t>
            </a:r>
            <a:r>
              <a:rPr lang="en-US" sz="2400" dirty="0" smtClean="0"/>
              <a:t> increased load of </a:t>
            </a:r>
            <a:r>
              <a:rPr lang="en-US" sz="2400" dirty="0" err="1" smtClean="0"/>
              <a:t>Hb</a:t>
            </a:r>
            <a:r>
              <a:rPr lang="en-US" sz="2400" dirty="0" smtClean="0"/>
              <a:t> ;SGA ,maternal DM ,twin transfusion, 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33CC"/>
                </a:solidFill>
              </a:rPr>
              <a:t>ii) </a:t>
            </a:r>
            <a:r>
              <a:rPr lang="en-US" sz="2800" dirty="0" smtClean="0">
                <a:solidFill>
                  <a:srgbClr val="FF33CC"/>
                </a:solidFill>
              </a:rPr>
              <a:t>Defective he</a:t>
            </a:r>
            <a:r>
              <a:rPr lang="en-US" dirty="0" smtClean="0">
                <a:solidFill>
                  <a:srgbClr val="FF33CC"/>
                </a:solidFill>
              </a:rPr>
              <a:t>patic uptake</a:t>
            </a:r>
            <a:r>
              <a:rPr lang="en-US" dirty="0" smtClean="0"/>
              <a:t>:</a:t>
            </a:r>
          </a:p>
          <a:p>
            <a:pPr eaLnBrk="1" hangingPunct="1"/>
            <a:r>
              <a:rPr lang="en-US" dirty="0" smtClean="0"/>
              <a:t> </a:t>
            </a:r>
            <a:r>
              <a:rPr lang="en-US" sz="2400" b="1" dirty="0" smtClean="0"/>
              <a:t>Drugs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000" dirty="0" smtClean="0"/>
              <a:t>inhibit </a:t>
            </a:r>
            <a:r>
              <a:rPr lang="en-US" sz="2000" dirty="0" err="1" smtClean="0"/>
              <a:t>bilirubin</a:t>
            </a:r>
            <a:r>
              <a:rPr lang="en-US" sz="2000" dirty="0" smtClean="0"/>
              <a:t> binding to </a:t>
            </a:r>
            <a:r>
              <a:rPr lang="en-US" sz="2000" dirty="0" err="1" smtClean="0"/>
              <a:t>ligandin</a:t>
            </a:r>
            <a:r>
              <a:rPr lang="en-US" sz="2000" dirty="0" smtClean="0"/>
              <a:t> </a:t>
            </a:r>
            <a:r>
              <a:rPr lang="en-US" sz="2000" dirty="0" err="1" smtClean="0"/>
              <a:t>eg</a:t>
            </a:r>
            <a:r>
              <a:rPr lang="en-US" sz="2000" dirty="0" smtClean="0"/>
              <a:t> </a:t>
            </a:r>
            <a:r>
              <a:rPr lang="en-US" sz="2000" dirty="0" err="1" smtClean="0"/>
              <a:t>flavaspidic</a:t>
            </a:r>
            <a:r>
              <a:rPr lang="en-US" sz="2000" dirty="0" smtClean="0"/>
              <a:t> acid. </a:t>
            </a:r>
            <a:r>
              <a:rPr lang="en-US" sz="2000" dirty="0" err="1" smtClean="0"/>
              <a:t>Novobiocin</a:t>
            </a:r>
            <a:r>
              <a:rPr lang="en-US" sz="2000" dirty="0" smtClean="0"/>
              <a:t> also interferes with uptake. Variant of Gilbert’s syndrome.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Etiology </a:t>
            </a:r>
            <a:r>
              <a:rPr lang="en-US" sz="2400" smtClean="0"/>
              <a:t>cont</a:t>
            </a:r>
            <a:endParaRPr lang="en-US" sz="4000" smtClean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iii) Conjugation abnormalities</a:t>
            </a:r>
            <a:r>
              <a:rPr lang="en-US" dirty="0" smtClean="0"/>
              <a:t>: 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 dirty="0" smtClean="0"/>
              <a:t>Immaturity of enzyme systems: in </a:t>
            </a:r>
            <a:r>
              <a:rPr lang="en-US" sz="2400" dirty="0" err="1" smtClean="0"/>
              <a:t>utero</a:t>
            </a:r>
            <a:r>
              <a:rPr lang="en-US" sz="2400" dirty="0" smtClean="0"/>
              <a:t> </a:t>
            </a:r>
            <a:r>
              <a:rPr lang="en-US" sz="2400" dirty="0" err="1" smtClean="0"/>
              <a:t>bilirubin</a:t>
            </a:r>
            <a:r>
              <a:rPr lang="en-US" sz="2400" dirty="0" smtClean="0"/>
              <a:t> is eliminated through placenta and absorbed into maternal circulation.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Neonatal period is a transition which matures in 10-14 days.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 dirty="0" smtClean="0"/>
              <a:t>Lack of UGT ;</a:t>
            </a:r>
          </a:p>
          <a:p>
            <a:pPr marL="865188" lvl="1" indent="-609600" eaLnBrk="1" hangingPunct="1">
              <a:lnSpc>
                <a:spcPct val="90000"/>
              </a:lnSpc>
            </a:pPr>
            <a:r>
              <a:rPr lang="en-US" sz="2000" b="1" dirty="0" smtClean="0"/>
              <a:t>Gilbert’s syndrome</a:t>
            </a:r>
            <a:r>
              <a:rPr lang="en-US" sz="2000" dirty="0" smtClean="0"/>
              <a:t>; </a:t>
            </a:r>
            <a:r>
              <a:rPr lang="en-US" sz="2000" dirty="0" err="1" smtClean="0"/>
              <a:t>autosomal</a:t>
            </a:r>
            <a:r>
              <a:rPr lang="en-US" sz="2000" dirty="0" smtClean="0"/>
              <a:t> dominant with variable </a:t>
            </a:r>
            <a:r>
              <a:rPr lang="en-US" sz="2000" dirty="0" err="1" smtClean="0"/>
              <a:t>penetrance</a:t>
            </a:r>
            <a:r>
              <a:rPr lang="en-US" sz="2000" dirty="0" smtClean="0"/>
              <a:t> ( low UGT-1levels)</a:t>
            </a:r>
          </a:p>
          <a:p>
            <a:pPr marL="865188" lvl="1" indent="-609600" eaLnBrk="1" hangingPunct="1">
              <a:lnSpc>
                <a:spcPct val="90000"/>
              </a:lnSpc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Criggler</a:t>
            </a:r>
            <a:r>
              <a:rPr lang="en-US" sz="2000" b="1" dirty="0" smtClean="0"/>
              <a:t>-</a:t>
            </a:r>
            <a:r>
              <a:rPr lang="en-US" sz="2000" b="1" dirty="0" err="1" smtClean="0"/>
              <a:t>Najjar</a:t>
            </a:r>
            <a:r>
              <a:rPr lang="en-US" sz="2000" b="1" dirty="0" smtClean="0"/>
              <a:t>-I </a:t>
            </a:r>
            <a:r>
              <a:rPr lang="en-US" sz="2000" dirty="0" err="1" smtClean="0"/>
              <a:t>autosomal</a:t>
            </a:r>
            <a:r>
              <a:rPr lang="en-US" sz="2000" dirty="0" smtClean="0"/>
              <a:t> recessive; absolute lack of UGT. Type II </a:t>
            </a:r>
            <a:r>
              <a:rPr lang="en-US" sz="2000" dirty="0" err="1" smtClean="0"/>
              <a:t>autosomal</a:t>
            </a:r>
            <a:r>
              <a:rPr lang="en-US" sz="2000" dirty="0" smtClean="0"/>
              <a:t> dominant: partial def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c) Interference with UGT activity: Energy dependent so impaired by </a:t>
            </a:r>
            <a:r>
              <a:rPr lang="en-US" sz="2400" b="1" dirty="0" smtClean="0"/>
              <a:t>hypoxia, hypothermia, hypoglycemia, sepsis’ and hypothyroidism </a:t>
            </a:r>
            <a:r>
              <a:rPr lang="en-US" sz="2400" dirty="0" smtClean="0"/>
              <a:t>(the latter also delays enzyme maturation)                     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Etiology</a:t>
            </a:r>
            <a:r>
              <a:rPr lang="en-US" sz="4000" smtClean="0"/>
              <a:t> </a:t>
            </a:r>
            <a:r>
              <a:rPr lang="en-US" sz="2400" smtClean="0"/>
              <a:t>cont</a:t>
            </a:r>
            <a:endParaRPr lang="en-US" sz="400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iv) Defective excretion</a:t>
            </a:r>
            <a:r>
              <a:rPr lang="en-US" sz="2400" dirty="0" smtClean="0"/>
              <a:t>(mixed </a:t>
            </a:r>
            <a:r>
              <a:rPr lang="en-US" sz="2400" dirty="0" err="1" smtClean="0"/>
              <a:t>hyperbilirubinemia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000" dirty="0" smtClean="0"/>
              <a:t>Sepsis, TORCHES.</a:t>
            </a:r>
          </a:p>
          <a:p>
            <a:pPr lvl="1" eaLnBrk="1" hangingPunct="1"/>
            <a:r>
              <a:rPr lang="en-US" sz="2000" dirty="0" smtClean="0"/>
              <a:t>Obstruction </a:t>
            </a:r>
            <a:r>
              <a:rPr lang="en-US" sz="2000" dirty="0" err="1" smtClean="0"/>
              <a:t>e.g</a:t>
            </a:r>
            <a:r>
              <a:rPr lang="en-US" sz="2000" dirty="0" smtClean="0"/>
              <a:t> </a:t>
            </a:r>
            <a:r>
              <a:rPr lang="en-US" sz="2000" dirty="0" err="1" smtClean="0"/>
              <a:t>biliary</a:t>
            </a:r>
            <a:r>
              <a:rPr lang="en-US" sz="2000" dirty="0" smtClean="0"/>
              <a:t> </a:t>
            </a:r>
            <a:r>
              <a:rPr lang="en-US" sz="2000" dirty="0" err="1" smtClean="0"/>
              <a:t>atresia</a:t>
            </a:r>
            <a:r>
              <a:rPr lang="en-US" sz="2000" dirty="0" smtClean="0"/>
              <a:t>, </a:t>
            </a:r>
            <a:r>
              <a:rPr lang="en-US" sz="2000" dirty="0" err="1" smtClean="0"/>
              <a:t>choledochal</a:t>
            </a:r>
            <a:r>
              <a:rPr lang="en-US" sz="2000" dirty="0" smtClean="0"/>
              <a:t> cyst</a:t>
            </a:r>
          </a:p>
          <a:p>
            <a:pPr lvl="1" eaLnBrk="1" hangingPunct="1"/>
            <a:r>
              <a:rPr lang="en-US" sz="2000" dirty="0" err="1" smtClean="0"/>
              <a:t>Dubin</a:t>
            </a:r>
            <a:r>
              <a:rPr lang="en-US" sz="2000" dirty="0" smtClean="0"/>
              <a:t> </a:t>
            </a:r>
            <a:r>
              <a:rPr lang="en-US" sz="2000" dirty="0" err="1" smtClean="0"/>
              <a:t>johnson</a:t>
            </a:r>
            <a:r>
              <a:rPr lang="en-US" sz="2000" dirty="0" smtClean="0"/>
              <a:t>- defective transport </a:t>
            </a:r>
          </a:p>
          <a:p>
            <a:pPr lvl="1" eaLnBrk="1" hangingPunct="1"/>
            <a:r>
              <a:rPr lang="en-US" sz="2000" dirty="0" smtClean="0"/>
              <a:t>Rotor syndrome- defective storage </a:t>
            </a:r>
          </a:p>
          <a:p>
            <a:pPr lvl="1" eaLnBrk="1" hangingPunct="1"/>
            <a:r>
              <a:rPr lang="en-US" sz="2000" dirty="0" smtClean="0"/>
              <a:t>Cystic fibrosis, </a:t>
            </a:r>
          </a:p>
          <a:p>
            <a:pPr eaLnBrk="1" hangingPunct="1"/>
            <a:r>
              <a:rPr lang="en-US" sz="2400" dirty="0" smtClean="0"/>
              <a:t>V) </a:t>
            </a:r>
            <a:r>
              <a:rPr lang="en-US" sz="2800" dirty="0" smtClean="0"/>
              <a:t>increased </a:t>
            </a:r>
            <a:r>
              <a:rPr lang="en-US" sz="2800" dirty="0" err="1" smtClean="0"/>
              <a:t>enterohepatic</a:t>
            </a:r>
            <a:r>
              <a:rPr lang="en-US" sz="2800" dirty="0" smtClean="0"/>
              <a:t> circulation</a:t>
            </a:r>
          </a:p>
          <a:p>
            <a:pPr lvl="1" eaLnBrk="1" hangingPunct="1"/>
            <a:r>
              <a:rPr lang="en-US" sz="2000" dirty="0" smtClean="0"/>
              <a:t> Lack of gut flora to convert </a:t>
            </a:r>
            <a:r>
              <a:rPr lang="en-US" sz="2000" dirty="0" err="1" smtClean="0"/>
              <a:t>bilirubin</a:t>
            </a:r>
            <a:r>
              <a:rPr lang="en-US" sz="2000" dirty="0" smtClean="0"/>
              <a:t> to </a:t>
            </a:r>
            <a:r>
              <a:rPr lang="en-US" sz="2000" dirty="0" err="1" smtClean="0"/>
              <a:t>urobilinogen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smtClean="0"/>
              <a:t>Presence of </a:t>
            </a:r>
            <a:r>
              <a:rPr lang="en-US" sz="2000" dirty="0" err="1" smtClean="0"/>
              <a:t>glucuronidase</a:t>
            </a:r>
            <a:r>
              <a:rPr lang="en-US" sz="2000" dirty="0" smtClean="0"/>
              <a:t> in B/milk. B/’milk also has UGT inhibitor (pregnane-3B20-diol)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7929563" cy="7635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Bilirubin encephalopathy/kernicterus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b="1" u="sng" smtClean="0"/>
          </a:p>
          <a:p>
            <a:pPr eaLnBrk="1" hangingPunct="1"/>
            <a:r>
              <a:rPr lang="en-US" smtClean="0"/>
              <a:t>CNS syndrome caused by bilirubin deposition in the Basal ganglia and brain-stem nuclei</a:t>
            </a:r>
          </a:p>
          <a:p>
            <a:pPr eaLnBrk="1" hangingPunct="1"/>
            <a:r>
              <a:rPr lang="en-US" smtClean="0"/>
              <a:t>In the brain bilirubin exerts toxicity by interfering with oxygen utilization (pattern similar to hypoxic injury). Uncouples oxidative phosphorylation and blocks ATP production(postulate)</a:t>
            </a:r>
          </a:p>
          <a:p>
            <a:pPr eaLnBrk="1" hangingPunct="1"/>
            <a:r>
              <a:rPr lang="en-US" smtClean="0"/>
              <a:t>It causes neuronal loss, gliosis, fibre atrophy of involved region. Non-pigmented regions may also be damaged.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57200" y="541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endParaRPr lang="en-US" sz="2800">
              <a:latin typeface="Arial" charset="0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u="sng" dirty="0" smtClean="0">
                <a:solidFill>
                  <a:srgbClr val="33CCFF"/>
                </a:solidFill>
              </a:rPr>
              <a:t>Determinants of injury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smtClean="0"/>
              <a:t>Serum levels of unconjugated bilirubin which crosses BBB to cause toxicity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smtClean="0"/>
              <a:t>Serum albumin levels. Alb/bil comlex does not cross BBB. Hypoalbuminemia worsens toxicity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smtClean="0"/>
              <a:t>Competitive binding of albumin by other cpds worsen condition e.g ASA ceftriaxone, FFAs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smtClean="0"/>
              <a:t>BBB immaturity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smtClean="0"/>
              <a:t>Acidosis : H+ causes dissociation of bilirubin from alb then reacts with it to form bilirubinic acid Which is more toxic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smtClean="0"/>
              <a:t> hypoxia :prior hypoxic injury aggravates bilirubin toxicity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000" smtClean="0"/>
              <a:t>Neuronal susceptibility: Lipid rich regions of brain more susceptible e.g brainstem,basal ganglia.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81000"/>
            <a:ext cx="8915400" cy="60198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u="sng" smtClean="0"/>
              <a:t>Effects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u="sng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/>
              <a:t>Acute:-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smtClean="0">
                <a:latin typeface="Calibri" pitchFamily="34" charset="0"/>
              </a:rPr>
              <a:t>Early</a:t>
            </a:r>
            <a:r>
              <a:rPr lang="en-US" sz="2800" smtClean="0">
                <a:latin typeface="Calibri" pitchFamily="34" charset="0"/>
              </a:rPr>
              <a:t> (day 1and2) ;Lethargy, hypotonia ,poor suckling, fits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smtClean="0">
                <a:latin typeface="Calibri" pitchFamily="34" charset="0"/>
              </a:rPr>
              <a:t>Intermediate</a:t>
            </a:r>
            <a:r>
              <a:rPr lang="en-US" sz="2800" smtClean="0">
                <a:latin typeface="Calibri" pitchFamily="34" charset="0"/>
              </a:rPr>
              <a:t> (mid wk 1) hypertonia ,stupor ,irritability  ±fever, high pitched cry, retrocollis, opisthotonus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smtClean="0">
                <a:latin typeface="Calibri" pitchFamily="34" charset="0"/>
              </a:rPr>
              <a:t>Advanced</a:t>
            </a:r>
            <a:r>
              <a:rPr lang="en-US" sz="2800" smtClean="0">
                <a:latin typeface="Calibri" pitchFamily="34" charset="0"/>
              </a:rPr>
              <a:t> (&gt;wk 1) pronounced retrocollis, opisthotonus shrill cry, apnea, fever, stupor, coma.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u="sng" smtClean="0">
                <a:latin typeface="Calibri" pitchFamily="34" charset="0"/>
              </a:rPr>
              <a:t>Chronic: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smtClean="0">
                <a:latin typeface="Calibri" pitchFamily="34" charset="0"/>
              </a:rPr>
              <a:t>1st year </a:t>
            </a:r>
            <a:r>
              <a:rPr lang="en-US" sz="2800" smtClean="0">
                <a:latin typeface="Calibri" pitchFamily="34" charset="0"/>
              </a:rPr>
              <a:t>hypotonia, active deep tendon reflexes, obligatory tonic neck reflexes, delayed motor skills.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smtClean="0">
                <a:latin typeface="Calibri" pitchFamily="34" charset="0"/>
              </a:rPr>
              <a:t>&gt; 1st year</a:t>
            </a:r>
            <a:r>
              <a:rPr lang="en-US" sz="2800" smtClean="0">
                <a:latin typeface="Calibri" pitchFamily="34" charset="0"/>
              </a:rPr>
              <a:t>; Athetoid cerebral palsy, tremor, ballismus, high tone deafness, subtle intellectual impairment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Diagnosis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History </a:t>
            </a:r>
          </a:p>
          <a:p>
            <a:r>
              <a:rPr lang="en-ZA" dirty="0" smtClean="0"/>
              <a:t>Physical exam </a:t>
            </a:r>
          </a:p>
          <a:p>
            <a:r>
              <a:rPr lang="en-ZA" dirty="0" smtClean="0"/>
              <a:t>Investigations </a:t>
            </a:r>
          </a:p>
          <a:p>
            <a:pPr lvl="1"/>
            <a:r>
              <a:rPr lang="en-ZA" dirty="0" smtClean="0"/>
              <a:t>Serum bilirubin levels (total)</a:t>
            </a:r>
          </a:p>
          <a:p>
            <a:pPr lvl="1"/>
            <a:r>
              <a:rPr lang="en-ZA" dirty="0" smtClean="0"/>
              <a:t>Liver function test </a:t>
            </a:r>
          </a:p>
          <a:p>
            <a:pPr lvl="1"/>
            <a:r>
              <a:rPr lang="en-ZA" dirty="0" smtClean="0"/>
              <a:t>Full </a:t>
            </a:r>
            <a:r>
              <a:rPr lang="en-ZA" dirty="0" err="1" smtClean="0"/>
              <a:t>hemogram</a:t>
            </a:r>
            <a:r>
              <a:rPr lang="en-ZA" dirty="0" smtClean="0"/>
              <a:t> </a:t>
            </a:r>
          </a:p>
          <a:p>
            <a:pPr lvl="1"/>
            <a:r>
              <a:rPr lang="en-ZA" dirty="0" smtClean="0"/>
              <a:t>Direct Coombs test </a:t>
            </a:r>
          </a:p>
          <a:p>
            <a:pPr lvl="1"/>
            <a:r>
              <a:rPr lang="en-ZA" dirty="0" smtClean="0"/>
              <a:t>Blood group and rhesus factor (maternal and infant)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5610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NEONATAL JAUNDICE 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2833687"/>
            <a:ext cx="6934200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Liver function test 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55737" y="2352675"/>
            <a:ext cx="6467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7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Poor milk intake and dehydration will exacerbate jaundice and should be corrected. </a:t>
            </a:r>
          </a:p>
          <a:p>
            <a:r>
              <a:rPr lang="en-US" dirty="0" smtClean="0"/>
              <a:t>Phototherapy is the most widely used therapy, with exchange transfusion for severe cases.</a:t>
            </a:r>
          </a:p>
          <a:p>
            <a:pPr lvl="1"/>
            <a:r>
              <a:rPr lang="en-US" dirty="0" smtClean="0"/>
              <a:t>Light (wavelength 450 nm) from the blue-green band of the visible spectrum converts </a:t>
            </a:r>
            <a:r>
              <a:rPr lang="en-US" dirty="0" err="1" smtClean="0"/>
              <a:t>unconjugated</a:t>
            </a:r>
            <a:r>
              <a:rPr lang="en-US" dirty="0" smtClean="0"/>
              <a:t> </a:t>
            </a:r>
            <a:r>
              <a:rPr lang="en-US" dirty="0" err="1" smtClean="0"/>
              <a:t>bilirubin</a:t>
            </a:r>
            <a:r>
              <a:rPr lang="en-US" dirty="0" smtClean="0"/>
              <a:t> by </a:t>
            </a:r>
            <a:r>
              <a:rPr lang="en-US" dirty="0" err="1" smtClean="0"/>
              <a:t>photodegradation</a:t>
            </a:r>
            <a:r>
              <a:rPr lang="en-US" dirty="0" smtClean="0"/>
              <a:t> into a harmless water-soluble pigment.</a:t>
            </a:r>
          </a:p>
          <a:p>
            <a:pPr lvl="1"/>
            <a:r>
              <a:rPr lang="en-US" dirty="0" smtClean="0"/>
              <a:t>It is delivered with an overhead light source placed at the optimal distance 30-45cm above the infant to achieve high irradiance. Although no long-term </a:t>
            </a:r>
            <a:r>
              <a:rPr lang="en-US" dirty="0" err="1" smtClean="0"/>
              <a:t>sequelae</a:t>
            </a:r>
            <a:r>
              <a:rPr lang="en-US" dirty="0" smtClean="0"/>
              <a:t> of phototherapy from overhead light have been reported, it is disruptive to normal nursing of the infant and should not be used indiscriminately. </a:t>
            </a:r>
          </a:p>
          <a:p>
            <a:pPr lvl="1"/>
            <a:r>
              <a:rPr lang="en-US" dirty="0" smtClean="0"/>
              <a:t>The infant's eyes are covered, as bright light is uncomfortable.</a:t>
            </a:r>
          </a:p>
          <a:p>
            <a:pPr lvl="1"/>
            <a:r>
              <a:rPr lang="en-US" dirty="0" smtClean="0"/>
              <a:t>Phototherapy can result in temperature instability as the infant is undressed, a macular rash and bronze discoloration of the skin if the jaundice is conjugated, dehydration and retina damage.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Phototherapy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Assess for jaundice in bright, natural light if possible, check the eyes, blanched skin on nose and the sole of the foot </a:t>
            </a:r>
          </a:p>
          <a:p>
            <a:r>
              <a:rPr lang="en-US" dirty="0" smtClean="0"/>
              <a:t>Always </a:t>
            </a:r>
            <a:r>
              <a:rPr lang="en-US" dirty="0"/>
              <a:t>measure serum </a:t>
            </a:r>
            <a:r>
              <a:rPr lang="en-US" dirty="0" err="1"/>
              <a:t>bilirubin</a:t>
            </a:r>
            <a:r>
              <a:rPr lang="en-US" dirty="0"/>
              <a:t> if age &lt; 24 hours and if clinically moderate or severe - Any jaundice if aged &lt;24hrs needs further investigation and treatment </a:t>
            </a:r>
          </a:p>
          <a:p>
            <a:r>
              <a:rPr lang="en-US" dirty="0" smtClean="0"/>
              <a:t>Refer </a:t>
            </a:r>
            <a:r>
              <a:rPr lang="en-US" dirty="0"/>
              <a:t>early if jaundice in those aged &lt;24hrs and facility cannot provide phototherapy and exchange transfusion </a:t>
            </a:r>
            <a:endParaRPr lang="en-US" dirty="0" smtClean="0"/>
          </a:p>
          <a:p>
            <a:r>
              <a:rPr lang="en-US" i="1" dirty="0" smtClean="0"/>
              <a:t>If </a:t>
            </a:r>
            <a:r>
              <a:rPr lang="en-US" i="1" dirty="0" err="1"/>
              <a:t>bilirubin</a:t>
            </a:r>
            <a:r>
              <a:rPr lang="en-US" i="1" dirty="0"/>
              <a:t> measure unavailable start phototherapy: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In </a:t>
            </a:r>
            <a:r>
              <a:rPr lang="en-US" i="1" dirty="0"/>
              <a:t>a well baby with jaundice easily visible on the sole of the foot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In a preterm baby with ANY visible jaundice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a baby with easily visible jaundice and inability to feed or other signs of neurological impairment </a:t>
            </a:r>
            <a:r>
              <a:rPr lang="en-US" i="1" dirty="0"/>
              <a:t>and consider immediate exchange transfusion </a:t>
            </a:r>
          </a:p>
          <a:p>
            <a:endParaRPr lang="en-US" dirty="0"/>
          </a:p>
          <a:p>
            <a:r>
              <a:rPr lang="en-US" dirty="0"/>
              <a:t>Stop phototherapy – when </a:t>
            </a:r>
            <a:r>
              <a:rPr lang="en-US" dirty="0" err="1"/>
              <a:t>bilrubin</a:t>
            </a:r>
            <a:r>
              <a:rPr lang="en-US" dirty="0"/>
              <a:t> 50 </a:t>
            </a:r>
            <a:r>
              <a:rPr lang="en-US" dirty="0" err="1"/>
              <a:t>micromol</a:t>
            </a:r>
            <a:r>
              <a:rPr lang="en-US" dirty="0"/>
              <a:t>/L lower than phototherapy threshold (see next page) for the baby’s age on day of testing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33CCFF"/>
                </a:solidFill>
              </a:rPr>
              <a:t>Phototherapy </a:t>
            </a:r>
            <a:r>
              <a:rPr lang="en-US" sz="2000" smtClean="0">
                <a:solidFill>
                  <a:srgbClr val="33CCFF"/>
                </a:solidFill>
              </a:rPr>
              <a:t>cont</a:t>
            </a:r>
            <a:endParaRPr lang="en-US" sz="4000" smtClean="0">
              <a:solidFill>
                <a:srgbClr val="33CCFF"/>
              </a:solidFill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Ensure adequate hydration and nutrition,</a:t>
            </a:r>
          </a:p>
          <a:p>
            <a:pPr eaLnBrk="1" hangingPunct="1"/>
            <a:r>
              <a:rPr lang="en-US" sz="2800" dirty="0" smtClean="0"/>
              <a:t>Cover the eyes.</a:t>
            </a:r>
          </a:p>
          <a:p>
            <a:pPr eaLnBrk="1" hangingPunct="1"/>
            <a:r>
              <a:rPr lang="en-US" sz="2800" dirty="0" smtClean="0"/>
              <a:t>Complications ; </a:t>
            </a:r>
            <a:r>
              <a:rPr lang="en-US" sz="2800" dirty="0" err="1" smtClean="0"/>
              <a:t>erythematous</a:t>
            </a:r>
            <a:r>
              <a:rPr lang="en-US" sz="2800" dirty="0" smtClean="0"/>
              <a:t> macular rash, chills, overheating, deh20, loose stool, bronze baby syndrome. </a:t>
            </a:r>
          </a:p>
          <a:p>
            <a:pPr eaLnBrk="1" hangingPunct="1"/>
            <a:r>
              <a:rPr lang="en-US" sz="2800" dirty="0" smtClean="0"/>
              <a:t>Prophylactic </a:t>
            </a:r>
            <a:r>
              <a:rPr lang="en-US" sz="2800" dirty="0" err="1" smtClean="0"/>
              <a:t>photoRx</a:t>
            </a:r>
            <a:r>
              <a:rPr lang="en-US" sz="2800" dirty="0" smtClean="0"/>
              <a:t> for VLBW has been shown to lower peak levels to half those who don’t get it.</a:t>
            </a:r>
          </a:p>
          <a:p>
            <a:pPr eaLnBrk="1" hangingPunct="1"/>
            <a:r>
              <a:rPr lang="en-US" sz="2800" dirty="0" smtClean="0"/>
              <a:t>Maximal intensive </a:t>
            </a:r>
            <a:r>
              <a:rPr lang="en-US" sz="2800" dirty="0" err="1" smtClean="0"/>
              <a:t>photoRx</a:t>
            </a:r>
            <a:r>
              <a:rPr lang="en-US" sz="2800" dirty="0" smtClean="0"/>
              <a:t>: special blue light, 15-20 cm from infant, </a:t>
            </a:r>
            <a:r>
              <a:rPr lang="en-US" sz="2800" dirty="0" err="1" smtClean="0"/>
              <a:t>fibreoptic</a:t>
            </a:r>
            <a:r>
              <a:rPr lang="en-US" sz="2800" dirty="0" smtClean="0"/>
              <a:t> blanket.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Other mx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Antibiotics in sepsis </a:t>
            </a:r>
          </a:p>
          <a:p>
            <a:r>
              <a:rPr lang="en-ZA" dirty="0" smtClean="0"/>
              <a:t>IV fluids</a:t>
            </a:r>
          </a:p>
          <a:p>
            <a:r>
              <a:rPr lang="en-ZA" dirty="0" smtClean="0"/>
              <a:t>Breast feeding </a:t>
            </a:r>
          </a:p>
          <a:p>
            <a:r>
              <a:rPr lang="en-ZA" dirty="0" smtClean="0"/>
              <a:t>EBM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563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Phototherapy 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76400" y="1600200"/>
            <a:ext cx="5867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0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transfusion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Exchange transfusion is required if the </a:t>
            </a:r>
            <a:r>
              <a:rPr lang="en-US" dirty="0" err="1" smtClean="0"/>
              <a:t>bilirubin</a:t>
            </a:r>
            <a:r>
              <a:rPr lang="en-US" dirty="0" smtClean="0"/>
              <a:t> rises to levels which are considered potentially dangerous, particularly if there is associated </a:t>
            </a:r>
            <a:r>
              <a:rPr lang="en-US" dirty="0" err="1" smtClean="0"/>
              <a:t>anaemia</a:t>
            </a:r>
            <a:r>
              <a:rPr lang="en-US" dirty="0" smtClean="0"/>
              <a:t> from </a:t>
            </a:r>
            <a:r>
              <a:rPr lang="en-US" dirty="0" err="1" smtClean="0"/>
              <a:t>haemolysis</a:t>
            </a:r>
            <a:r>
              <a:rPr lang="en-US" dirty="0" smtClean="0"/>
              <a:t> or the serum albumin is low. </a:t>
            </a:r>
          </a:p>
          <a:p>
            <a:r>
              <a:rPr lang="en-US" dirty="0" smtClean="0"/>
              <a:t>Exchange transfusions have been performed traditionally via an umbilical venous catheter by alternately withdrawing 10-20 ml of the baby's blood and replacing them with donor blood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3058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u="sng">
                <a:latin typeface="Arial" charset="0"/>
              </a:rPr>
              <a:t>EXCHANGE TRANSFUSION</a:t>
            </a: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</a:rPr>
              <a:t> Isovolumetric replacement of patient’s blood with fresh blood,</a:t>
            </a: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</a:rPr>
              <a:t>indications include; Hb&lt;11g/di, Bil&gt;  80 umol/l)</a:t>
            </a: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</a:rPr>
              <a:t> later it is determined by absolute levels of bilirubin ,rate of rise, gestation and intercurrent illness. usually twice infant’s vol (85umol/l)</a:t>
            </a: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</a:rPr>
              <a:t> Complications: Acidosis, hypoglycemia, GVHDz, NEC, thrombocytopenia, vol overload, arrhythmias,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u="sng">
                <a:latin typeface="Arial" charset="0"/>
              </a:rPr>
              <a:t>OTHER RX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" charset="0"/>
              </a:rPr>
              <a:t>Phenoborbitone:- enzyme inducer used in type II Crigler-Najjar and Gilberts syndrome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" charset="0"/>
              </a:rPr>
              <a:t>Tin-protoporphryn-heme oxygenase inhibitor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33CCFF"/>
                </a:solidFill>
              </a:rPr>
              <a:t>Term neonates</a:t>
            </a:r>
          </a:p>
        </p:txBody>
      </p:sp>
      <p:graphicFrame>
        <p:nvGraphicFramePr>
          <p:cNvPr id="38938" name="Group 26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60126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No haemolysis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Well 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Haemolysis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Likely / sick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photoRx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290-325 umol/l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220-255 umol/l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Exchange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transfusion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425-500umol/l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290-375umol/l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3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33CCFF"/>
                </a:solidFill>
              </a:rPr>
              <a:t>preterms</a:t>
            </a:r>
          </a:p>
        </p:txBody>
      </p:sp>
      <p:graphicFrame>
        <p:nvGraphicFramePr>
          <p:cNvPr id="40987" name="Group 27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495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photoRx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Exchange transfusion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&lt;1500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85-90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220-275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1500-1999g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140-200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275-300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2000-2499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190-240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300-340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4627"/>
            <a:ext cx="8153400" cy="42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22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33CCFF"/>
                </a:solidFill>
              </a:rPr>
              <a:t>phototherapy</a:t>
            </a:r>
          </a:p>
        </p:txBody>
      </p:sp>
      <p:graphicFrame>
        <p:nvGraphicFramePr>
          <p:cNvPr id="45084" name="Group 28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65131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Age in hours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Bilirubin levels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Umol/l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12-17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18-23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&gt;24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END </a:t>
            </a:r>
            <a:endParaRPr lang="en-ZA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7638"/>
            <a:ext cx="8229600" cy="4495800"/>
          </a:xfrm>
        </p:spPr>
      </p:sp>
    </p:spTree>
    <p:extLst>
      <p:ext uri="{BB962C8B-B14F-4D97-AF65-F5344CB8AC3E}">
        <p14:creationId xmlns:p14="http://schemas.microsoft.com/office/powerpoint/2010/main" val="424891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b="1" u="sng" smtClean="0"/>
          </a:p>
          <a:p>
            <a:pPr marL="609600" indent="-6096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smtClean="0"/>
              <a:t>JAUNDICE: Discoloration of body tissue caused by abnormally high levels of bilirubin (&gt; 85 umol/l)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smtClean="0"/>
              <a:t>Normal upper limit of bilirubin is 17 umol/l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smtClean="0"/>
              <a:t>In Neonates a level of &gt; 26 umol/l to define neonatal hyperbilirubinemia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smtClean="0"/>
              <a:t>Hyperbilirubinemia in neonates may be physiological  or pathological.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Heme metabolism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/>
            <a:r>
              <a:rPr lang="en-US" sz="2800" smtClean="0"/>
              <a:t>Haemoglobin/ other heme proteins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                      heme</a:t>
            </a:r>
          </a:p>
          <a:p>
            <a:pPr eaLnBrk="1" hangingPunct="1"/>
            <a:r>
              <a:rPr lang="en-US" sz="2800" smtClean="0"/>
              <a:t>                             </a:t>
            </a:r>
            <a:r>
              <a:rPr lang="en-US" sz="2400" smtClean="0"/>
              <a:t>heme oxygenase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                            </a:t>
            </a:r>
            <a:r>
              <a:rPr lang="en-US" sz="2800" smtClean="0"/>
              <a:t>biliverdin</a:t>
            </a:r>
          </a:p>
          <a:p>
            <a:pPr eaLnBrk="1" hangingPunct="1"/>
            <a:r>
              <a:rPr lang="en-US" sz="2800" smtClean="0"/>
              <a:t>                               </a:t>
            </a:r>
            <a:r>
              <a:rPr lang="en-US" sz="2400" smtClean="0"/>
              <a:t>biliverdin reductase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                            </a:t>
            </a:r>
            <a:r>
              <a:rPr lang="en-US" sz="2800" smtClean="0"/>
              <a:t>bilirubin</a:t>
            </a:r>
            <a:endParaRPr lang="en-US" sz="2400" smtClean="0"/>
          </a:p>
          <a:p>
            <a:pPr eaLnBrk="1" hangingPunct="1"/>
            <a:r>
              <a:rPr lang="en-US" sz="2800" smtClean="0"/>
              <a:t>                  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3276600" y="1371600"/>
            <a:ext cx="485775" cy="976313"/>
          </a:xfrm>
          <a:prstGeom prst="downArrow">
            <a:avLst>
              <a:gd name="adj1" fmla="val 16343"/>
              <a:gd name="adj2" fmla="val 503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429000" y="2895600"/>
            <a:ext cx="257175" cy="976313"/>
          </a:xfrm>
          <a:prstGeom prst="downArrow">
            <a:avLst>
              <a:gd name="adj1" fmla="val 50000"/>
              <a:gd name="adj2" fmla="val 94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3505200" y="4419600"/>
            <a:ext cx="304800" cy="976313"/>
          </a:xfrm>
          <a:prstGeom prst="downArrow">
            <a:avLst>
              <a:gd name="adj1" fmla="val 50000"/>
              <a:gd name="adj2" fmla="val 80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Heme metabolism </a:t>
            </a:r>
            <a:r>
              <a:rPr lang="en-US" sz="2400" smtClean="0"/>
              <a:t>cont</a:t>
            </a:r>
            <a:endParaRPr lang="en-US" sz="32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smtClean="0"/>
              <a:t>Bilirubin                    bilirubin/alb complex                            ,                 </a:t>
            </a:r>
            <a:r>
              <a:rPr lang="en-US" sz="2400" smtClean="0"/>
              <a:t>albumin                                    albuimin                                                   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                                                  </a:t>
            </a:r>
            <a:r>
              <a:rPr lang="en-US" sz="2800" smtClean="0"/>
              <a:t>bilirubin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       glucuronic acid                              UGT                                                                                                    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                               </a:t>
            </a:r>
            <a:r>
              <a:rPr lang="en-US" sz="2800" smtClean="0"/>
              <a:t>bilirubin mono/diglucuronide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                                                             bacterial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                                                                enzymes                                                                    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smtClean="0"/>
              <a:t>Stercobilin                        urobilinogen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                                </a:t>
            </a:r>
            <a:endParaRPr lang="en-US" sz="2800" smtClean="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286000" y="990600"/>
            <a:ext cx="1600200" cy="304800"/>
          </a:xfrm>
          <a:prstGeom prst="rightArrow">
            <a:avLst>
              <a:gd name="adj1" fmla="val 50000"/>
              <a:gd name="adj2" fmla="val 1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257800" y="1371600"/>
            <a:ext cx="304800" cy="976313"/>
          </a:xfrm>
          <a:prstGeom prst="downArrow">
            <a:avLst>
              <a:gd name="adj1" fmla="val 50000"/>
              <a:gd name="adj2" fmla="val 80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5334000" y="2743200"/>
            <a:ext cx="333375" cy="976313"/>
          </a:xfrm>
          <a:prstGeom prst="downArrow">
            <a:avLst>
              <a:gd name="adj1" fmla="val 50000"/>
              <a:gd name="adj2" fmla="val 732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5715000" y="4953000"/>
            <a:ext cx="257175" cy="762000"/>
          </a:xfrm>
          <a:prstGeom prst="downArrow">
            <a:avLst>
              <a:gd name="adj1" fmla="val 50000"/>
              <a:gd name="adj2" fmla="val 74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2743200" y="5791200"/>
            <a:ext cx="1981200" cy="533400"/>
          </a:xfrm>
          <a:prstGeom prst="lef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5791200" y="1447800"/>
            <a:ext cx="976313" cy="152400"/>
          </a:xfrm>
          <a:prstGeom prst="rightArrow">
            <a:avLst>
              <a:gd name="adj1" fmla="val 50000"/>
              <a:gd name="adj2" fmla="val 1601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3657600" y="3200400"/>
            <a:ext cx="976313" cy="228600"/>
          </a:xfrm>
          <a:prstGeom prst="rightArrow">
            <a:avLst>
              <a:gd name="adj1" fmla="val 50000"/>
              <a:gd name="adj2" fmla="val 1067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Heme metabolism </a:t>
            </a:r>
            <a:r>
              <a:rPr lang="en-US" sz="2800" smtClean="0"/>
              <a:t>cont</a:t>
            </a:r>
            <a:endParaRPr lang="en-US" sz="4000" smtClean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229600" cy="52117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err="1" smtClean="0"/>
              <a:t>Biliverdin</a:t>
            </a:r>
            <a:r>
              <a:rPr lang="en-US" sz="2800" dirty="0" smtClean="0"/>
              <a:t> is non toxic and more readily excreted than </a:t>
            </a:r>
            <a:r>
              <a:rPr lang="en-US" sz="2800" dirty="0" err="1" smtClean="0"/>
              <a:t>bilirubin</a:t>
            </a:r>
            <a:r>
              <a:rPr lang="en-US" sz="2800" dirty="0" smtClean="0"/>
              <a:t>. </a:t>
            </a:r>
          </a:p>
          <a:p>
            <a:pPr eaLnBrk="1" hangingPunct="1"/>
            <a:r>
              <a:rPr lang="en-US" sz="2800" dirty="0" smtClean="0"/>
              <a:t>However it is poorly transported across placenta hence its conversion to </a:t>
            </a:r>
            <a:r>
              <a:rPr lang="en-US" sz="2800" dirty="0" err="1" smtClean="0"/>
              <a:t>bilirubin</a:t>
            </a:r>
            <a:r>
              <a:rPr lang="en-US" sz="2800" dirty="0" smtClean="0"/>
              <a:t> which readily crosses into maternal circulation. </a:t>
            </a:r>
          </a:p>
          <a:p>
            <a:pPr eaLnBrk="1" hangingPunct="1"/>
            <a:r>
              <a:rPr lang="en-US" sz="2800" dirty="0" err="1" smtClean="0"/>
              <a:t>Bilirubin</a:t>
            </a:r>
            <a:r>
              <a:rPr lang="en-US" sz="2800" dirty="0" smtClean="0"/>
              <a:t> is also thought to have an antioxidant role.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Classification of neonatal jaundice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Physiological and pathological </a:t>
            </a:r>
          </a:p>
          <a:p>
            <a:r>
              <a:rPr lang="en-ZA" dirty="0" smtClean="0"/>
              <a:t>Pathological further classified has;</a:t>
            </a:r>
          </a:p>
          <a:p>
            <a:pPr lvl="1"/>
            <a:r>
              <a:rPr lang="en-ZA" dirty="0" err="1" smtClean="0"/>
              <a:t>Prehepatic</a:t>
            </a:r>
            <a:r>
              <a:rPr lang="en-ZA" dirty="0" smtClean="0"/>
              <a:t>; congenital </a:t>
            </a:r>
            <a:r>
              <a:rPr lang="en-ZA" dirty="0" err="1" smtClean="0"/>
              <a:t>hyperbilirubinemia</a:t>
            </a:r>
            <a:r>
              <a:rPr lang="en-ZA" dirty="0" smtClean="0"/>
              <a:t>, haemolytic </a:t>
            </a:r>
          </a:p>
          <a:p>
            <a:pPr lvl="1"/>
            <a:r>
              <a:rPr lang="en-ZA" dirty="0" smtClean="0"/>
              <a:t>Hepatic</a:t>
            </a:r>
          </a:p>
          <a:p>
            <a:pPr lvl="1"/>
            <a:r>
              <a:rPr lang="en-ZA" dirty="0" smtClean="0"/>
              <a:t>Post hepatic/obstructive jaundice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209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"/>
            <a:ext cx="91440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PHYSIOLOGIC JAUNDICE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sz="28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Almost all newborns develop transient </a:t>
            </a:r>
            <a:r>
              <a:rPr lang="en-US" sz="2000" dirty="0" err="1" smtClean="0"/>
              <a:t>unconjugated</a:t>
            </a:r>
            <a:r>
              <a:rPr lang="en-US" sz="2000" dirty="0" smtClean="0"/>
              <a:t> </a:t>
            </a:r>
            <a:r>
              <a:rPr lang="en-US" sz="2000" dirty="0" err="1" smtClean="0"/>
              <a:t>hyperbilirubinemia</a:t>
            </a:r>
            <a:r>
              <a:rPr lang="en-US" sz="2000" dirty="0" smtClean="0"/>
              <a:t> (60% of term and 80% preterm)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Usually due to immaturity of hepatic systems (Reduced </a:t>
            </a:r>
            <a:r>
              <a:rPr lang="en-US" sz="2000" dirty="0" err="1" smtClean="0"/>
              <a:t>r.b.c</a:t>
            </a:r>
            <a:r>
              <a:rPr lang="en-US" sz="2000" dirty="0" smtClean="0"/>
              <a:t> lifespan, increased </a:t>
            </a:r>
            <a:r>
              <a:rPr lang="en-US" sz="2000" dirty="0" err="1" smtClean="0"/>
              <a:t>enterohepatic</a:t>
            </a:r>
            <a:r>
              <a:rPr lang="en-US" sz="2000" dirty="0" smtClean="0"/>
              <a:t> circulation)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Onset and peak levels determined by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Gestation: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 smtClean="0"/>
              <a:t> Term –onset day 2-3,peaks 3-4 decline by 10-14    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 err="1" smtClean="0"/>
              <a:t>pretems</a:t>
            </a:r>
            <a:r>
              <a:rPr lang="en-US" sz="1600" dirty="0" smtClean="0"/>
              <a:t> onset day 4,peaks 5-7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Race:-East Asians/Native Americans&gt; Caucasians/Africans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Feeding:-Breastfeed/delayed feeds&gt;Formula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Bruising, Maternal D.M,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Maternal Age &gt; 25y,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infections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4146</TotalTime>
  <Words>1529</Words>
  <Application>Microsoft Office PowerPoint</Application>
  <PresentationFormat>On-screen Show (4:3)</PresentationFormat>
  <Paragraphs>230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Tahoma</vt:lpstr>
      <vt:lpstr>Tw Cen MT</vt:lpstr>
      <vt:lpstr>Wingdings</vt:lpstr>
      <vt:lpstr>Wingdings 2</vt:lpstr>
      <vt:lpstr>Wingdings 3</vt:lpstr>
      <vt:lpstr>Median</vt:lpstr>
      <vt:lpstr>   NEONATAL JAUNDICE</vt:lpstr>
      <vt:lpstr>NEONATAL JAUNDICE </vt:lpstr>
      <vt:lpstr>PowerPoint Presentation</vt:lpstr>
      <vt:lpstr>INTRODUCTION</vt:lpstr>
      <vt:lpstr>Heme metabolism</vt:lpstr>
      <vt:lpstr>Heme metabolism cont</vt:lpstr>
      <vt:lpstr>Heme metabolism cont</vt:lpstr>
      <vt:lpstr>Classification of neonatal jaundice </vt:lpstr>
      <vt:lpstr>PowerPoint Presentation</vt:lpstr>
      <vt:lpstr>PowerPoint Presentation</vt:lpstr>
      <vt:lpstr>Pathological jaundice cont</vt:lpstr>
      <vt:lpstr>PowerPoint Presentation</vt:lpstr>
      <vt:lpstr>Etiology cont</vt:lpstr>
      <vt:lpstr>Etiology cont</vt:lpstr>
      <vt:lpstr>Etiology cont</vt:lpstr>
      <vt:lpstr>Bilirubin encephalopathy/kernicterus</vt:lpstr>
      <vt:lpstr>Determinants of injury</vt:lpstr>
      <vt:lpstr>PowerPoint Presentation</vt:lpstr>
      <vt:lpstr>Diagnosis </vt:lpstr>
      <vt:lpstr>Liver function test </vt:lpstr>
      <vt:lpstr>Management</vt:lpstr>
      <vt:lpstr>Phototherapy </vt:lpstr>
      <vt:lpstr>Phototherapy cont</vt:lpstr>
      <vt:lpstr>Other mx</vt:lpstr>
      <vt:lpstr>Phototherapy </vt:lpstr>
      <vt:lpstr>Exchange transfusion </vt:lpstr>
      <vt:lpstr>PowerPoint Presentation</vt:lpstr>
      <vt:lpstr>Term neonates</vt:lpstr>
      <vt:lpstr>preterms</vt:lpstr>
      <vt:lpstr>phototherapy</vt:lpstr>
      <vt:lpstr>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JAUNDICE</dc:title>
  <dc:creator>user</dc:creator>
  <cp:lastModifiedBy>Windows User</cp:lastModifiedBy>
  <cp:revision>31</cp:revision>
  <dcterms:created xsi:type="dcterms:W3CDTF">2007-11-26T22:39:15Z</dcterms:created>
  <dcterms:modified xsi:type="dcterms:W3CDTF">2023-04-24T04:53:19Z</dcterms:modified>
</cp:coreProperties>
</file>