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832" autoAdjust="0"/>
  </p:normalViewPr>
  <p:slideViewPr>
    <p:cSldViewPr>
      <p:cViewPr>
        <p:scale>
          <a:sx n="100" d="100"/>
          <a:sy n="100" d="100"/>
        </p:scale>
        <p:origin x="-78" y="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F46C-64CD-4931-801B-73BC2E7F516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469B-C73E-44D6-A767-B8AE0E474E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F46C-64CD-4931-801B-73BC2E7F516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469B-C73E-44D6-A767-B8AE0E474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F46C-64CD-4931-801B-73BC2E7F516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469B-C73E-44D6-A767-B8AE0E474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F46C-64CD-4931-801B-73BC2E7F516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469B-C73E-44D6-A767-B8AE0E474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F46C-64CD-4931-801B-73BC2E7F516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4A1469B-C73E-44D6-A767-B8AE0E474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F46C-64CD-4931-801B-73BC2E7F516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469B-C73E-44D6-A767-B8AE0E474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F46C-64CD-4931-801B-73BC2E7F516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469B-C73E-44D6-A767-B8AE0E474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F46C-64CD-4931-801B-73BC2E7F516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469B-C73E-44D6-A767-B8AE0E474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F46C-64CD-4931-801B-73BC2E7F516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469B-C73E-44D6-A767-B8AE0E474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F46C-64CD-4931-801B-73BC2E7F516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469B-C73E-44D6-A767-B8AE0E474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F46C-64CD-4931-801B-73BC2E7F516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469B-C73E-44D6-A767-B8AE0E474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B38F46C-64CD-4931-801B-73BC2E7F516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4A1469B-C73E-44D6-A767-B8AE0E474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PANCREATITIS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Pancreatitis  is the  inflammation of  the pancrease is  a  serious disorders</a:t>
            </a:r>
          </a:p>
          <a:p>
            <a:r>
              <a:rPr lang="en-US" dirty="0"/>
              <a:t>-</a:t>
            </a:r>
            <a:r>
              <a:rPr lang="en-US" dirty="0" err="1"/>
              <a:t>pancteatitis</a:t>
            </a:r>
            <a:r>
              <a:rPr lang="en-US" dirty="0"/>
              <a:t>  is divided  into acute   and  chronic </a:t>
            </a:r>
            <a:r>
              <a:rPr lang="en-US" dirty="0" err="1"/>
              <a:t>forms,chronic</a:t>
            </a:r>
            <a:r>
              <a:rPr lang="en-US" dirty="0"/>
              <a:t>   pancreatitis  often  goes  undetected  </a:t>
            </a:r>
            <a:r>
              <a:rPr lang="en-US" dirty="0" err="1"/>
              <a:t>untill</a:t>
            </a:r>
            <a:r>
              <a:rPr lang="en-US" dirty="0"/>
              <a:t> 80% to 90% of the  exocrine  and  endocrine   tissue  is  destroyed</a:t>
            </a:r>
          </a:p>
          <a:p>
            <a:r>
              <a:rPr lang="en-US" dirty="0"/>
              <a:t>-Pancreatitis is commonly  described   as  </a:t>
            </a:r>
            <a:r>
              <a:rPr lang="en-US" dirty="0" err="1"/>
              <a:t>autodigestion</a:t>
            </a:r>
            <a:r>
              <a:rPr lang="en-US" dirty="0"/>
              <a:t>  of the  </a:t>
            </a:r>
            <a:r>
              <a:rPr lang="en-US" dirty="0" err="1"/>
              <a:t>pancrease.The</a:t>
            </a:r>
            <a:r>
              <a:rPr lang="en-US" dirty="0"/>
              <a:t>  pancreatic  duct  becomes  </a:t>
            </a:r>
            <a:r>
              <a:rPr lang="en-US" dirty="0" err="1"/>
              <a:t>temporaly</a:t>
            </a:r>
            <a:r>
              <a:rPr lang="en-US" dirty="0"/>
              <a:t>  obstructed ,accompanied by  </a:t>
            </a:r>
            <a:r>
              <a:rPr lang="en-US" dirty="0" err="1"/>
              <a:t>hypersecrection</a:t>
            </a:r>
            <a:r>
              <a:rPr lang="en-US" dirty="0"/>
              <a:t>  of  the  exocrine enzyme  of the pancrease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Morphine-to provide sufficient pain relief and manage restlessness which  stimulates pancreatic secrection further</a:t>
            </a:r>
          </a:p>
          <a:p>
            <a:r>
              <a:rPr lang="en-US" dirty="0" err="1" smtClean="0"/>
              <a:t>Meperidine</a:t>
            </a:r>
            <a:r>
              <a:rPr lang="en-US" dirty="0" smtClean="0"/>
              <a:t>- is the drug  choice(all </a:t>
            </a:r>
            <a:r>
              <a:rPr lang="en-US" dirty="0" err="1" smtClean="0"/>
              <a:t>opiods</a:t>
            </a:r>
            <a:r>
              <a:rPr lang="en-US" dirty="0" smtClean="0"/>
              <a:t> stimulate  sphincter of </a:t>
            </a:r>
            <a:r>
              <a:rPr lang="en-US" dirty="0" err="1" smtClean="0"/>
              <a:t>oddi</a:t>
            </a:r>
            <a:r>
              <a:rPr lang="en-US" dirty="0" smtClean="0"/>
              <a:t>)</a:t>
            </a:r>
          </a:p>
          <a:p>
            <a:r>
              <a:rPr lang="en-US" dirty="0" smtClean="0"/>
              <a:t>Hydromorphine is also effective in pain relief</a:t>
            </a:r>
          </a:p>
          <a:p>
            <a:pPr>
              <a:buNone/>
            </a:pPr>
            <a:r>
              <a:rPr lang="en-US" dirty="0" smtClean="0"/>
              <a:t>                   Intensive care</a:t>
            </a:r>
          </a:p>
          <a:p>
            <a:pPr>
              <a:buNone/>
            </a:pPr>
            <a:r>
              <a:rPr lang="en-US" dirty="0" smtClean="0"/>
              <a:t>Patient is monitored in the intensive care unit where hemodynamics and arterial  blood gases </a:t>
            </a:r>
            <a:r>
              <a:rPr lang="en-US" dirty="0"/>
              <a:t> </a:t>
            </a:r>
            <a:r>
              <a:rPr lang="en-US" dirty="0" smtClean="0"/>
              <a:t>monitoring is initiated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Correction of fluid  and blood  loss  and low  albumin levels to maintain fluid volume  and prevent renal failure.</a:t>
            </a:r>
          </a:p>
          <a:p>
            <a:r>
              <a:rPr lang="en-US" dirty="0" smtClean="0"/>
              <a:t>Insulin if hyperglycemia occurs</a:t>
            </a:r>
          </a:p>
          <a:p>
            <a:pPr>
              <a:buNone/>
            </a:pPr>
            <a:r>
              <a:rPr lang="en-US" dirty="0" smtClean="0"/>
              <a:t>                 Respiratory care</a:t>
            </a:r>
          </a:p>
          <a:p>
            <a:pPr>
              <a:buNone/>
            </a:pPr>
            <a:r>
              <a:rPr lang="en-US" dirty="0" smtClean="0"/>
              <a:t>This care is indicated because  of the high risk  of elevated  diaphgram,pulmonary infiltrate  and effusion and electasis</a:t>
            </a:r>
          </a:p>
          <a:p>
            <a:pPr>
              <a:buNone/>
            </a:pPr>
            <a:r>
              <a:rPr lang="en-US" dirty="0" smtClean="0"/>
              <a:t>-hypoxemia can occur</a:t>
            </a:r>
          </a:p>
          <a:p>
            <a:pPr>
              <a:buNone/>
            </a:pPr>
            <a:r>
              <a:rPr lang="en-US" dirty="0" smtClean="0"/>
              <a:t>-use of </a:t>
            </a:r>
            <a:r>
              <a:rPr lang="en-US" dirty="0" err="1" smtClean="0"/>
              <a:t>humdified</a:t>
            </a:r>
            <a:r>
              <a:rPr lang="en-US" dirty="0" smtClean="0"/>
              <a:t>  oxygen  for intubation and mechanical ventilation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Biliary drainage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Placement of bliliary drains (for external  drainage)and  stent (indwelling tube) in the pancreatic duct  through endoscopy  has been  performed to re-establish  drainage of the pancrease.This decrease pain and increased weight gain.</a:t>
            </a:r>
          </a:p>
          <a:p>
            <a:pPr>
              <a:buNone/>
            </a:pPr>
            <a:r>
              <a:rPr lang="en-US" dirty="0" smtClean="0"/>
              <a:t>                   Surgical  intervention</a:t>
            </a:r>
          </a:p>
          <a:p>
            <a:pPr>
              <a:buNone/>
            </a:pPr>
            <a:r>
              <a:rPr lang="en-US" dirty="0" smtClean="0"/>
              <a:t>-perform to assist in the  diagnosis of  pancreatitis (diagnostic laparotomy)  to establish  pancreatic drainage  or  to resect or debride  a necrotic pancrease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acute 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Antiacids</a:t>
            </a:r>
          </a:p>
          <a:p>
            <a:r>
              <a:rPr lang="en-US" dirty="0" smtClean="0"/>
              <a:t>Oral feeding low  in  fat  and protein  are  initiated  gradually </a:t>
            </a:r>
          </a:p>
          <a:p>
            <a:r>
              <a:rPr lang="en-US" dirty="0" smtClean="0"/>
              <a:t>Caffeine  and  alcohol are  eliminated  from  diet</a:t>
            </a:r>
          </a:p>
          <a:p>
            <a:r>
              <a:rPr lang="en-US" dirty="0" smtClean="0"/>
              <a:t>Discontinue  corticosteroids,thiazide,diuretics or oral contraceptive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CHRONIC  PANCREATITIS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Chronic  pancreatitis  is an inflammatory </a:t>
            </a:r>
            <a:r>
              <a:rPr lang="en-US" dirty="0" err="1" smtClean="0"/>
              <a:t>disoder</a:t>
            </a:r>
            <a:r>
              <a:rPr lang="en-US" dirty="0" smtClean="0"/>
              <a:t> that is characterized   by progressive  and functional destruction of the pancrease</a:t>
            </a:r>
          </a:p>
          <a:p>
            <a:r>
              <a:rPr lang="en-US" dirty="0" smtClean="0"/>
              <a:t>Cells are replaced by fibrous  tissue and pressure within  the pancrease increases and result in mechanical obstruction of the  pancreatic  and common  bile  duct  and duodenum.</a:t>
            </a:r>
          </a:p>
          <a:p>
            <a:r>
              <a:rPr lang="en-US" dirty="0" smtClean="0"/>
              <a:t>There is  also  atrophy of the epithelium of the </a:t>
            </a:r>
            <a:r>
              <a:rPr lang="en-US" dirty="0" err="1" smtClean="0"/>
              <a:t>duct,inflmmation</a:t>
            </a:r>
            <a:r>
              <a:rPr lang="en-US" dirty="0" smtClean="0"/>
              <a:t>  and destruction of </a:t>
            </a:r>
            <a:r>
              <a:rPr lang="en-US" dirty="0" err="1" smtClean="0"/>
              <a:t>secrecting</a:t>
            </a:r>
            <a:r>
              <a:rPr lang="en-US" dirty="0" smtClean="0"/>
              <a:t>  cells of the  pancrease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Causes of chronic  pancreatitis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Malnutrition</a:t>
            </a:r>
          </a:p>
          <a:p>
            <a:r>
              <a:rPr lang="en-US" dirty="0" smtClean="0"/>
              <a:t>Alcohol consumption-account  for 70%-80% of all </a:t>
            </a:r>
            <a:r>
              <a:rPr lang="en-US" dirty="0" err="1" smtClean="0"/>
              <a:t>cases.It</a:t>
            </a:r>
            <a:r>
              <a:rPr lang="en-US" dirty="0" smtClean="0"/>
              <a:t> causes  </a:t>
            </a:r>
            <a:r>
              <a:rPr lang="en-US" dirty="0" err="1" smtClean="0"/>
              <a:t>hypersecrection</a:t>
            </a:r>
            <a:r>
              <a:rPr lang="en-US" dirty="0" smtClean="0"/>
              <a:t>  of pancreatic  sections  causing  protein plug  and calculi  within the pancreatic duct</a:t>
            </a:r>
          </a:p>
          <a:p>
            <a:pPr>
              <a:buNone/>
            </a:pPr>
            <a:r>
              <a:rPr lang="en-US" dirty="0" smtClean="0"/>
              <a:t>              clinical features</a:t>
            </a:r>
          </a:p>
          <a:p>
            <a:pPr>
              <a:buNone/>
            </a:pPr>
            <a:r>
              <a:rPr lang="en-US" dirty="0" smtClean="0"/>
              <a:t>1.Recurrent attacks  of severe  upper  abdominal  and back pain  accompanied  by vomiting(don’t respond to </a:t>
            </a:r>
            <a:r>
              <a:rPr lang="en-US" dirty="0" err="1" smtClean="0"/>
              <a:t>opiods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2.Weight  loss&gt;75 % caused by less dietary  intake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Malabsorption</a:t>
            </a:r>
            <a:endParaRPr lang="en-US" dirty="0" smtClean="0"/>
          </a:p>
          <a:p>
            <a:r>
              <a:rPr lang="en-US" dirty="0" smtClean="0"/>
              <a:t>Stool become  frequent ,frothy and foul –smelling  </a:t>
            </a:r>
            <a:r>
              <a:rPr lang="en-US" dirty="0" err="1" smtClean="0"/>
              <a:t>bacause</a:t>
            </a:r>
            <a:r>
              <a:rPr lang="en-US" dirty="0" smtClean="0"/>
              <a:t>  of impaired  fat digestion ,causes high fat stool(STEATORRHOE)</a:t>
            </a:r>
          </a:p>
          <a:p>
            <a:r>
              <a:rPr lang="en-US" dirty="0" smtClean="0"/>
              <a:t>Calcification of the  gland  may  occur   and calcium  stones  may form within the  duct 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sz="1800" dirty="0" smtClean="0"/>
              <a:t>ASSESSMENT AND  DIAGNOSTIC FINDINGS</a:t>
            </a:r>
          </a:p>
          <a:p>
            <a:pPr>
              <a:buNone/>
            </a:pPr>
            <a:r>
              <a:rPr lang="en-US" sz="1800" dirty="0" smtClean="0"/>
              <a:t>ERCP- Most  useful because</a:t>
            </a:r>
          </a:p>
          <a:p>
            <a:pPr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i.It</a:t>
            </a:r>
            <a:r>
              <a:rPr lang="en-US" sz="1800" dirty="0" smtClean="0"/>
              <a:t> provide   detail   about  the anatomy  of the pancrease  and   pancreatic   and  biliary duct</a:t>
            </a:r>
          </a:p>
          <a:p>
            <a:pPr>
              <a:buNone/>
            </a:pPr>
            <a:r>
              <a:rPr lang="en-US" sz="1800" dirty="0" smtClean="0"/>
              <a:t>    ii)It  is </a:t>
            </a:r>
            <a:r>
              <a:rPr lang="en-US" sz="1800" dirty="0" err="1" smtClean="0"/>
              <a:t>helpul</a:t>
            </a:r>
            <a:r>
              <a:rPr lang="en-US" sz="1800" dirty="0" smtClean="0"/>
              <a:t>  in obtaining  tissue  for analysis  and </a:t>
            </a:r>
            <a:r>
              <a:rPr lang="en-US" sz="1800" dirty="0" err="1" smtClean="0"/>
              <a:t>diffentiate</a:t>
            </a:r>
            <a:r>
              <a:rPr lang="en-US" sz="1800" dirty="0" smtClean="0"/>
              <a:t>   pancreatitis  from   other conditions </a:t>
            </a:r>
            <a:r>
              <a:rPr lang="en-US" sz="1800" dirty="0" err="1" smtClean="0"/>
              <a:t>e.g</a:t>
            </a:r>
            <a:r>
              <a:rPr lang="en-US" sz="1800" dirty="0" smtClean="0"/>
              <a:t> carcinoma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0104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Medical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9496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Treatment is directed toward preventing and managing acute attacks, relieving pain and discomfort, and managing exocrine and endocrine insufficiency of pancreatitis.</a:t>
            </a:r>
          </a:p>
          <a:p>
            <a:pPr>
              <a:buNone/>
            </a:pPr>
            <a:r>
              <a:rPr lang="en-US" b="1" i="1" dirty="0" smtClean="0"/>
              <a:t>Nonsurgical Management</a:t>
            </a:r>
          </a:p>
          <a:p>
            <a:pPr>
              <a:buNone/>
            </a:pPr>
            <a:r>
              <a:rPr lang="en-US" dirty="0" smtClean="0"/>
              <a:t>Nonsurgical approaches may be indicated for the patient who refuses surgery, who is a poor surgical risk, or whose disease and symptoms do not warrant surgical intervention.</a:t>
            </a:r>
          </a:p>
          <a:p>
            <a:r>
              <a:rPr lang="en-US" dirty="0" smtClean="0"/>
              <a:t>Endoscopy to remove pancreatic duct stones, correct strictures, and drain cysts may be effective in selected patients to manage pain and relieve obstruction .</a:t>
            </a:r>
          </a:p>
          <a:p>
            <a:r>
              <a:rPr lang="en-US" dirty="0" smtClean="0"/>
              <a:t>use of non-</a:t>
            </a:r>
            <a:r>
              <a:rPr lang="en-US" dirty="0" err="1" smtClean="0"/>
              <a:t>opioid</a:t>
            </a:r>
            <a:r>
              <a:rPr lang="en-US" dirty="0" smtClean="0"/>
              <a:t> methods to manage pain. Antioxidants that may relieve pain and improve reported quality of life are being studied</a:t>
            </a:r>
          </a:p>
          <a:p>
            <a:pPr>
              <a:buNone/>
            </a:pPr>
            <a:r>
              <a:rPr lang="en-US" dirty="0" smtClean="0"/>
              <a:t> yoga may be an effective non-pharmacologic method for pain reduction and for relief of other coexisting symptoms of chronic pancreatitis</a:t>
            </a:r>
          </a:p>
          <a:p>
            <a:r>
              <a:rPr lang="fi-FI" dirty="0" smtClean="0"/>
              <a:t>Persistent, unrelieved pain </a:t>
            </a:r>
            <a:r>
              <a:rPr lang="en-US" dirty="0" smtClean="0"/>
              <a:t>is often the most difficult aspect of management</a:t>
            </a:r>
          </a:p>
          <a:p>
            <a:r>
              <a:rPr lang="en-US" dirty="0" smtClean="0"/>
              <a:t>Emphasize to the patient and family the importance of avoiding alcohol</a:t>
            </a:r>
          </a:p>
          <a:p>
            <a:pPr>
              <a:buNone/>
            </a:pPr>
            <a:r>
              <a:rPr lang="en-US" dirty="0" smtClean="0"/>
              <a:t>and foods that have produced abdominal pain and discomfort in the past. </a:t>
            </a:r>
          </a:p>
          <a:p>
            <a:r>
              <a:rPr lang="en-US" dirty="0" smtClean="0"/>
              <a:t>Diabetes mellitus resulting from dysfunction of the pancreatic islet cells is treated with diet, insulin, or oral </a:t>
            </a:r>
            <a:r>
              <a:rPr lang="en-US" dirty="0" err="1" smtClean="0"/>
              <a:t>antidiabetic</a:t>
            </a:r>
            <a:r>
              <a:rPr lang="en-US" dirty="0" smtClean="0"/>
              <a:t> agents. </a:t>
            </a:r>
          </a:p>
          <a:p>
            <a:r>
              <a:rPr lang="en-US" dirty="0" smtClean="0"/>
              <a:t>Pancreatic enzyme replacement is indicated for the patient with </a:t>
            </a:r>
            <a:r>
              <a:rPr lang="en-US" dirty="0" err="1" smtClean="0"/>
              <a:t>malabsorption</a:t>
            </a:r>
            <a:r>
              <a:rPr lang="en-US" dirty="0" smtClean="0"/>
              <a:t> and </a:t>
            </a:r>
            <a:r>
              <a:rPr lang="en-US" dirty="0" err="1" smtClean="0"/>
              <a:t>steatorrhea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Surgical Management</a:t>
            </a:r>
          </a:p>
          <a:p>
            <a:r>
              <a:rPr lang="en-US" dirty="0" smtClean="0"/>
              <a:t>Chronic pancreatitis is not often managed by surgery. </a:t>
            </a:r>
            <a:r>
              <a:rPr lang="en-US" dirty="0" err="1" smtClean="0"/>
              <a:t>However,may</a:t>
            </a:r>
            <a:r>
              <a:rPr lang="en-US" dirty="0" smtClean="0"/>
              <a:t> be indicated to relieve persistent abdominal pain and discomfort, restore drainage of pancreatic secretions, and reduce the frequency of acute attacks of pancreatitis and hospitalization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5699760"/>
          </a:xfrm>
        </p:spPr>
        <p:txBody>
          <a:bodyPr>
            <a:normAutofit fontScale="32500" lnSpcReduction="20000"/>
          </a:bodyPr>
          <a:lstStyle/>
          <a:p>
            <a:r>
              <a:rPr lang="en-US" dirty="0" smtClean="0"/>
              <a:t>The type of surgery performed depends on the anatomic and functional abnormalities of the pancreas, including the location of disease within the pancreas, the presence of </a:t>
            </a:r>
            <a:r>
              <a:rPr lang="en-US" dirty="0" smtClean="0"/>
              <a:t>diabetes, exocrine </a:t>
            </a:r>
            <a:r>
              <a:rPr lang="en-US" dirty="0" smtClean="0"/>
              <a:t>insufficiency, biliary </a:t>
            </a:r>
            <a:r>
              <a:rPr lang="en-US" dirty="0" err="1" smtClean="0"/>
              <a:t>stenosis</a:t>
            </a:r>
            <a:r>
              <a:rPr lang="en-US" dirty="0" smtClean="0"/>
              <a:t>, and </a:t>
            </a:r>
            <a:r>
              <a:rPr lang="en-US" dirty="0" err="1" smtClean="0"/>
              <a:t>pseudocysts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en-US" dirty="0" smtClean="0"/>
              <a:t>the pancreas. Other considerations for </a:t>
            </a:r>
            <a:r>
              <a:rPr lang="en-US" dirty="0" smtClean="0"/>
              <a:t>surgery selection </a:t>
            </a:r>
            <a:r>
              <a:rPr lang="en-US" dirty="0" smtClean="0"/>
              <a:t>include the patient’s likelihood for continued use</a:t>
            </a:r>
          </a:p>
          <a:p>
            <a:r>
              <a:rPr lang="en-US" dirty="0" smtClean="0"/>
              <a:t>of alcohol and the likelihood that the patient will be </a:t>
            </a:r>
            <a:r>
              <a:rPr lang="en-US" dirty="0" smtClean="0"/>
              <a:t>able to </a:t>
            </a:r>
            <a:r>
              <a:rPr lang="en-US" dirty="0" smtClean="0"/>
              <a:t>manage the endocrine or exocrine changes that are expected</a:t>
            </a:r>
          </a:p>
          <a:p>
            <a:r>
              <a:rPr lang="en-US" dirty="0" smtClean="0"/>
              <a:t>after surgery.</a:t>
            </a:r>
          </a:p>
          <a:p>
            <a:r>
              <a:rPr lang="en-US" b="1" dirty="0" err="1" smtClean="0"/>
              <a:t>Pancreaticojejunostomy</a:t>
            </a:r>
            <a:r>
              <a:rPr lang="en-US" b="1" dirty="0" smtClean="0"/>
              <a:t> (also referred to as </a:t>
            </a:r>
            <a:r>
              <a:rPr lang="en-US" b="1" dirty="0" smtClean="0"/>
              <a:t>Roux-en-</a:t>
            </a:r>
            <a:r>
              <a:rPr lang="en-US" dirty="0" smtClean="0"/>
              <a:t>Y</a:t>
            </a:r>
            <a:r>
              <a:rPr lang="en-US" dirty="0" smtClean="0"/>
              <a:t>), with a side-to-side </a:t>
            </a:r>
            <a:r>
              <a:rPr lang="en-US" dirty="0" err="1" smtClean="0"/>
              <a:t>anastomosis</a:t>
            </a:r>
            <a:r>
              <a:rPr lang="en-US" dirty="0" smtClean="0"/>
              <a:t> or joining of the pancreatic</a:t>
            </a:r>
          </a:p>
          <a:p>
            <a:r>
              <a:rPr lang="en-US" dirty="0" smtClean="0"/>
              <a:t>duct to the jejunum, allows drainage of the </a:t>
            </a:r>
            <a:r>
              <a:rPr lang="en-US" dirty="0" err="1" smtClean="0"/>
              <a:t>pancreaticns</a:t>
            </a:r>
            <a:r>
              <a:rPr lang="en-US" dirty="0" smtClean="0"/>
              <a:t> secretions </a:t>
            </a:r>
            <a:r>
              <a:rPr lang="en-US" dirty="0" smtClean="0"/>
              <a:t>into the jejunum. Pain relief occurs within </a:t>
            </a:r>
            <a:r>
              <a:rPr lang="en-US" dirty="0" smtClean="0"/>
              <a:t>6 months </a:t>
            </a:r>
            <a:r>
              <a:rPr lang="en-US" dirty="0" smtClean="0"/>
              <a:t>in more than 85% of the patients who undergo this</a:t>
            </a:r>
          </a:p>
          <a:p>
            <a:r>
              <a:rPr lang="en-US" dirty="0" smtClean="0"/>
              <a:t>procedure, but pain returns in a substantial number of </a:t>
            </a:r>
            <a:r>
              <a:rPr lang="en-US" dirty="0" smtClean="0"/>
              <a:t>patients as </a:t>
            </a:r>
            <a:r>
              <a:rPr lang="en-US" dirty="0" smtClean="0"/>
              <a:t>the disease progresses 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Other surgical procedures may be performed for </a:t>
            </a:r>
            <a:r>
              <a:rPr lang="en-US" dirty="0" smtClean="0"/>
              <a:t>different degrees </a:t>
            </a:r>
            <a:r>
              <a:rPr lang="en-US" dirty="0" smtClean="0"/>
              <a:t>and types of underlying disorders. These procedures</a:t>
            </a:r>
          </a:p>
          <a:p>
            <a:r>
              <a:rPr lang="en-US" dirty="0" smtClean="0"/>
              <a:t>include revision of the sphincter of the </a:t>
            </a:r>
            <a:r>
              <a:rPr lang="en-US" dirty="0" err="1" smtClean="0"/>
              <a:t>ampulla</a:t>
            </a:r>
            <a:r>
              <a:rPr lang="en-US" dirty="0" smtClean="0"/>
              <a:t> of </a:t>
            </a:r>
            <a:r>
              <a:rPr lang="en-US" dirty="0" err="1" smtClean="0"/>
              <a:t>Vater</a:t>
            </a:r>
            <a:r>
              <a:rPr lang="en-US" dirty="0" smtClean="0"/>
              <a:t>, </a:t>
            </a:r>
            <a:r>
              <a:rPr lang="en-US" dirty="0" smtClean="0"/>
              <a:t>internal drainage </a:t>
            </a:r>
            <a:r>
              <a:rPr lang="en-US" dirty="0" smtClean="0"/>
              <a:t>of a pancreatic cyst into the </a:t>
            </a:r>
            <a:r>
              <a:rPr lang="en-US" dirty="0" smtClean="0"/>
              <a:t>stomach</a:t>
            </a:r>
            <a:r>
              <a:rPr lang="en-US" dirty="0" smtClean="0"/>
              <a:t> </a:t>
            </a:r>
            <a:r>
              <a:rPr lang="en-US" dirty="0" smtClean="0"/>
              <a:t>insertion </a:t>
            </a:r>
            <a:r>
              <a:rPr lang="en-US" dirty="0" smtClean="0"/>
              <a:t>of a stent, and wide resection or</a:t>
            </a:r>
          </a:p>
          <a:p>
            <a:r>
              <a:rPr lang="en-US" dirty="0" smtClean="0"/>
              <a:t>removal of the pancreas. A Whipple resection (</a:t>
            </a:r>
            <a:r>
              <a:rPr lang="en-US" dirty="0" err="1" smtClean="0"/>
              <a:t>pancreaticoduodenectomy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be carried out to relieve the pain </a:t>
            </a:r>
            <a:r>
              <a:rPr lang="en-US" dirty="0" smtClean="0"/>
              <a:t>of chronic </a:t>
            </a:r>
            <a:r>
              <a:rPr lang="en-US" dirty="0" smtClean="0"/>
              <a:t>pancreatitis. In an effort to provide permanent </a:t>
            </a:r>
            <a:r>
              <a:rPr lang="en-US" dirty="0" smtClean="0"/>
              <a:t>pain relief </a:t>
            </a:r>
            <a:r>
              <a:rPr lang="en-US" dirty="0" smtClean="0"/>
              <a:t>and avoid endocrine and exocrine insufficiency that</a:t>
            </a:r>
          </a:p>
          <a:p>
            <a:r>
              <a:rPr lang="en-US" dirty="0" smtClean="0"/>
              <a:t>ensue with major resections of the pancreas, surgeons </a:t>
            </a:r>
            <a:r>
              <a:rPr lang="en-US" dirty="0" smtClean="0"/>
              <a:t>have designed </a:t>
            </a:r>
            <a:r>
              <a:rPr lang="en-US" dirty="0" smtClean="0"/>
              <a:t>new procedures that combine limited resection of</a:t>
            </a:r>
          </a:p>
          <a:p>
            <a:r>
              <a:rPr lang="en-US" dirty="0" smtClean="0"/>
              <a:t>the head of the pancreas with a </a:t>
            </a:r>
            <a:r>
              <a:rPr lang="en-US" dirty="0" err="1" smtClean="0"/>
              <a:t>pancreaticojejunostomy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procedures, known as the </a:t>
            </a:r>
            <a:r>
              <a:rPr lang="en-US" dirty="0" err="1" smtClean="0"/>
              <a:t>Beger</a:t>
            </a:r>
            <a:r>
              <a:rPr lang="en-US" dirty="0" smtClean="0"/>
              <a:t> or Frey </a:t>
            </a:r>
            <a:r>
              <a:rPr lang="en-US" dirty="0" err="1" smtClean="0"/>
              <a:t>operations,remove</a:t>
            </a:r>
            <a:r>
              <a:rPr lang="en-US" dirty="0" smtClean="0"/>
              <a:t> </a:t>
            </a:r>
            <a:r>
              <a:rPr lang="en-US" dirty="0" smtClean="0"/>
              <a:t>most of the head of the pancreas except for a shell</a:t>
            </a:r>
          </a:p>
          <a:p>
            <a:r>
              <a:rPr lang="en-US" dirty="0" smtClean="0"/>
              <a:t>of pancreatic tissue </a:t>
            </a:r>
            <a:r>
              <a:rPr lang="en-US" dirty="0" err="1" smtClean="0"/>
              <a:t>posteriorly</a:t>
            </a:r>
            <a:r>
              <a:rPr lang="en-US" dirty="0" smtClean="0"/>
              <a:t> </a:t>
            </a:r>
            <a:r>
              <a:rPr lang="en-US" dirty="0" smtClean="0"/>
              <a:t>When </a:t>
            </a:r>
            <a:r>
              <a:rPr lang="en-US" dirty="0" smtClean="0"/>
              <a:t>chronic pancreatitis develops as a result of </a:t>
            </a:r>
            <a:r>
              <a:rPr lang="en-US" dirty="0" smtClean="0"/>
              <a:t>gallbladder disease</a:t>
            </a:r>
            <a:r>
              <a:rPr lang="en-US" dirty="0" smtClean="0"/>
              <a:t>, surgery is performed to explore the common</a:t>
            </a:r>
          </a:p>
          <a:p>
            <a:r>
              <a:rPr lang="en-US" dirty="0" smtClean="0"/>
              <a:t>duct and remove the stones; usually, the gallbladder is </a:t>
            </a:r>
            <a:r>
              <a:rPr lang="en-US" dirty="0" smtClean="0"/>
              <a:t>removed at </a:t>
            </a:r>
            <a:r>
              <a:rPr lang="en-US" dirty="0" smtClean="0"/>
              <a:t>the same time. In addition, an attempt is made to</a:t>
            </a:r>
          </a:p>
          <a:p>
            <a:r>
              <a:rPr lang="en-US" dirty="0" smtClean="0"/>
              <a:t>improve the drainage of the common bile duct and the </a:t>
            </a:r>
            <a:r>
              <a:rPr lang="en-US" dirty="0" smtClean="0"/>
              <a:t>pancreatic duct </a:t>
            </a:r>
            <a:r>
              <a:rPr lang="en-US" dirty="0" smtClean="0"/>
              <a:t>by dividing the sphincter of </a:t>
            </a:r>
            <a:r>
              <a:rPr lang="en-US" dirty="0" err="1" smtClean="0"/>
              <a:t>Oddi</a:t>
            </a:r>
            <a:r>
              <a:rPr lang="en-US" dirty="0" smtClean="0"/>
              <a:t>, a muscle that</a:t>
            </a:r>
          </a:p>
          <a:p>
            <a:r>
              <a:rPr lang="en-US" dirty="0" smtClean="0"/>
              <a:t>is located at the </a:t>
            </a:r>
            <a:r>
              <a:rPr lang="en-US" dirty="0" err="1" smtClean="0"/>
              <a:t>ampulla</a:t>
            </a:r>
            <a:r>
              <a:rPr lang="en-US" dirty="0" smtClean="0"/>
              <a:t> of </a:t>
            </a:r>
            <a:r>
              <a:rPr lang="en-US" dirty="0" err="1" smtClean="0"/>
              <a:t>Vater</a:t>
            </a:r>
            <a:r>
              <a:rPr lang="en-US" dirty="0" smtClean="0"/>
              <a:t> (this surgical procedure </a:t>
            </a:r>
            <a:r>
              <a:rPr lang="en-US" dirty="0" smtClean="0"/>
              <a:t>is known </a:t>
            </a:r>
            <a:r>
              <a:rPr lang="en-US" dirty="0" smtClean="0"/>
              <a:t>as a </a:t>
            </a:r>
            <a:r>
              <a:rPr lang="en-US" dirty="0" err="1" smtClean="0"/>
              <a:t>sphincterotomy</a:t>
            </a:r>
            <a:r>
              <a:rPr lang="en-US" dirty="0" smtClean="0"/>
              <a:t>). A T-tube usually is placed in</a:t>
            </a:r>
          </a:p>
          <a:p>
            <a:r>
              <a:rPr lang="en-US" dirty="0" smtClean="0"/>
              <a:t>the common bile duct, requiring a drainage system to </a:t>
            </a:r>
            <a:r>
              <a:rPr lang="en-US" dirty="0" smtClean="0"/>
              <a:t>collect the </a:t>
            </a:r>
            <a:r>
              <a:rPr lang="en-US" dirty="0" smtClean="0"/>
              <a:t>bile postoperatively. Nursing care after such </a:t>
            </a:r>
            <a:r>
              <a:rPr lang="en-US" dirty="0" smtClean="0"/>
              <a:t>surgery is </a:t>
            </a:r>
            <a:r>
              <a:rPr lang="en-US" dirty="0" smtClean="0"/>
              <a:t>similar to that indicated after other biliary tract surgery.</a:t>
            </a:r>
          </a:p>
          <a:p>
            <a:r>
              <a:rPr lang="en-US" dirty="0" smtClean="0"/>
              <a:t>Approximately two thirds of all patients with </a:t>
            </a:r>
            <a:r>
              <a:rPr lang="en-US" dirty="0" smtClean="0"/>
              <a:t>chronic pancreatitis </a:t>
            </a:r>
            <a:r>
              <a:rPr lang="en-US" dirty="0" smtClean="0"/>
              <a:t>can be managed with endoscopic or </a:t>
            </a:r>
            <a:r>
              <a:rPr lang="en-US" dirty="0" smtClean="0"/>
              <a:t>laparoscopic intervention </a:t>
            </a:r>
            <a:r>
              <a:rPr lang="en-US" dirty="0" smtClean="0"/>
              <a:t>.</a:t>
            </a:r>
          </a:p>
          <a:p>
            <a:r>
              <a:rPr lang="en-US" dirty="0" smtClean="0"/>
              <a:t> Endoscopic </a:t>
            </a:r>
            <a:r>
              <a:rPr lang="en-US" dirty="0" smtClean="0"/>
              <a:t>and </a:t>
            </a:r>
            <a:r>
              <a:rPr lang="en-US" dirty="0" smtClean="0"/>
              <a:t>laparoscopic procedures </a:t>
            </a:r>
            <a:r>
              <a:rPr lang="en-US" dirty="0" smtClean="0"/>
              <a:t>such as distal pancreatectomy, </a:t>
            </a:r>
            <a:r>
              <a:rPr lang="en-US" dirty="0" smtClean="0"/>
              <a:t>longitudinal decompression </a:t>
            </a:r>
            <a:r>
              <a:rPr lang="en-US" dirty="0" smtClean="0"/>
              <a:t>of the pancreatic duct, </a:t>
            </a:r>
            <a:r>
              <a:rPr lang="en-US" dirty="0" smtClean="0"/>
              <a:t>nerve denervation</a:t>
            </a:r>
            <a:r>
              <a:rPr lang="en-US" dirty="0" smtClean="0"/>
              <a:t>, and stenting have been performed in </a:t>
            </a:r>
            <a:r>
              <a:rPr lang="en-US" dirty="0" smtClean="0"/>
              <a:t>patients with </a:t>
            </a:r>
            <a:r>
              <a:rPr lang="en-US" dirty="0" smtClean="0"/>
              <a:t>jaundice or recurrent inflammation and are being refined.</a:t>
            </a:r>
          </a:p>
          <a:p>
            <a:r>
              <a:rPr lang="en-US" dirty="0" smtClean="0"/>
              <a:t>Minimally invasive procedures to treat chronic </a:t>
            </a:r>
            <a:r>
              <a:rPr lang="en-US" dirty="0" smtClean="0"/>
              <a:t>pancreatitis  may </a:t>
            </a:r>
            <a:r>
              <a:rPr lang="en-US" dirty="0" smtClean="0"/>
              <a:t>prove to be successful adjuncts in the </a:t>
            </a:r>
            <a:r>
              <a:rPr lang="en-US" dirty="0" smtClean="0"/>
              <a:t>management  of </a:t>
            </a:r>
            <a:r>
              <a:rPr lang="en-US" dirty="0" smtClean="0"/>
              <a:t>this complex </a:t>
            </a:r>
            <a:r>
              <a:rPr lang="en-US" dirty="0" smtClean="0"/>
              <a:t>disorder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Patients </a:t>
            </a:r>
            <a:r>
              <a:rPr lang="en-US" dirty="0" smtClean="0"/>
              <a:t>who undergo surgery for chronic </a:t>
            </a:r>
            <a:r>
              <a:rPr lang="en-US" dirty="0" smtClean="0"/>
              <a:t>pancreatitis may </a:t>
            </a:r>
            <a:r>
              <a:rPr lang="en-US" dirty="0" smtClean="0"/>
              <a:t>experience weight gain and improved nutritional </a:t>
            </a:r>
            <a:r>
              <a:rPr lang="en-US" dirty="0" err="1" smtClean="0"/>
              <a:t>status;this</a:t>
            </a:r>
            <a:r>
              <a:rPr lang="en-US" dirty="0" smtClean="0"/>
              <a:t> </a:t>
            </a:r>
            <a:r>
              <a:rPr lang="en-US" dirty="0" smtClean="0"/>
              <a:t>may result from reduction in pain associated with</a:t>
            </a:r>
          </a:p>
          <a:p>
            <a:r>
              <a:rPr lang="en-US" dirty="0" smtClean="0"/>
              <a:t>eating rather than from correction of </a:t>
            </a:r>
            <a:r>
              <a:rPr lang="en-US" dirty="0" err="1" smtClean="0"/>
              <a:t>malabsorption</a:t>
            </a:r>
            <a:r>
              <a:rPr lang="en-US" dirty="0" smtClean="0"/>
              <a:t>. However,</a:t>
            </a:r>
          </a:p>
          <a:p>
            <a:r>
              <a:rPr lang="en-US" dirty="0" smtClean="0"/>
              <a:t>morbidity and mortality after these surgical procedures</a:t>
            </a:r>
          </a:p>
          <a:p>
            <a:r>
              <a:rPr lang="en-US" dirty="0" smtClean="0"/>
              <a:t>are high because of the poor physical condition of the patient</a:t>
            </a:r>
          </a:p>
          <a:p>
            <a:r>
              <a:rPr lang="en-US" dirty="0" smtClean="0"/>
              <a:t>before surgery and the concomitant presence of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Acute pancreatitis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Acute  pancreatitis ranges  from  a mild  ,self-limited  disorder to severe ,rapidly  fatal  disease that  does  not  respond  to any  treatment.</a:t>
            </a:r>
          </a:p>
          <a:p>
            <a:r>
              <a:rPr lang="en-US" dirty="0" smtClean="0"/>
              <a:t>Mild acute  pancreatitis  is characterized  by edema  and inflammation confined  to the  pancrease.</a:t>
            </a:r>
          </a:p>
          <a:p>
            <a:r>
              <a:rPr lang="en-US" dirty="0" smtClean="0"/>
              <a:t>Minimal  organs   dysfunction is present  and return  to normal  function usually occurs   within  6 months</a:t>
            </a:r>
          </a:p>
          <a:p>
            <a:r>
              <a:rPr lang="en-US" dirty="0" smtClean="0"/>
              <a:t>The patient is  usually ill and at  risk  for   </a:t>
            </a:r>
            <a:r>
              <a:rPr lang="en-US" dirty="0" err="1" smtClean="0"/>
              <a:t>hypovolemic</a:t>
            </a:r>
            <a:r>
              <a:rPr lang="en-US" dirty="0" smtClean="0"/>
              <a:t> </a:t>
            </a:r>
            <a:r>
              <a:rPr lang="en-US" dirty="0" err="1" smtClean="0"/>
              <a:t>shock,fluid</a:t>
            </a:r>
            <a:r>
              <a:rPr lang="en-US" dirty="0" smtClean="0"/>
              <a:t> and electrolyte disturbance and  sepsis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more wide spread and  complete  enzymatic digestion of the gland   indicate  severe acute  pancreatitis.</a:t>
            </a:r>
          </a:p>
          <a:p>
            <a:r>
              <a:rPr lang="en-US" dirty="0" smtClean="0"/>
              <a:t>Enzymes  damage  the local  blood vessels and bleeding  and thrombosis can occur </a:t>
            </a:r>
          </a:p>
          <a:p>
            <a:r>
              <a:rPr lang="en-US" dirty="0" smtClean="0"/>
              <a:t>Tissue may   became   necrotic ,with damage  extending  into  the  retroperitoneal tissues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b="1" dirty="0" smtClean="0"/>
              <a:t>local complications</a:t>
            </a:r>
          </a:p>
          <a:p>
            <a:pPr>
              <a:buNone/>
            </a:pPr>
            <a:r>
              <a:rPr lang="en-US" dirty="0" smtClean="0"/>
              <a:t>Pancreatic cysts or  abscess</a:t>
            </a:r>
          </a:p>
          <a:p>
            <a:pPr>
              <a:buNone/>
            </a:pPr>
            <a:r>
              <a:rPr lang="en-US" dirty="0" smtClean="0"/>
              <a:t>Acute fluid collection</a:t>
            </a:r>
          </a:p>
          <a:p>
            <a:pPr>
              <a:buNone/>
            </a:pPr>
            <a:r>
              <a:rPr lang="en-US" dirty="0" smtClean="0"/>
              <a:t>                 Systemic  complications</a:t>
            </a:r>
          </a:p>
          <a:p>
            <a:pPr>
              <a:buNone/>
            </a:pPr>
            <a:r>
              <a:rPr lang="en-US" dirty="0" smtClean="0"/>
              <a:t>Pulmonary insufficiency with hypoxia</a:t>
            </a:r>
          </a:p>
          <a:p>
            <a:pPr>
              <a:buNone/>
            </a:pPr>
            <a:r>
              <a:rPr lang="en-US" dirty="0" smtClean="0"/>
              <a:t>Shock</a:t>
            </a:r>
          </a:p>
          <a:p>
            <a:pPr>
              <a:buNone/>
            </a:pPr>
            <a:r>
              <a:rPr lang="en-US" dirty="0" smtClean="0"/>
              <a:t>Renal failure</a:t>
            </a:r>
          </a:p>
          <a:p>
            <a:pPr>
              <a:buNone/>
            </a:pPr>
            <a:r>
              <a:rPr lang="en-US" dirty="0" err="1" smtClean="0"/>
              <a:t>Gatrointestinal</a:t>
            </a:r>
            <a:r>
              <a:rPr lang="en-US" dirty="0" smtClean="0"/>
              <a:t> bleeding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sndAc>
      <p:stSnd>
        <p:snd r:embed="rId2" name="wind.wav" builtIn="1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Pathophysiology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42560"/>
          </a:xfrm>
        </p:spPr>
        <p:txBody>
          <a:bodyPr>
            <a:normAutofit fontScale="40000" lnSpcReduction="20000"/>
          </a:bodyPr>
          <a:lstStyle/>
          <a:p>
            <a:r>
              <a:rPr lang="en-US" sz="3500" dirty="0" smtClean="0"/>
              <a:t>Self digestion of the pancrease by its  own </a:t>
            </a:r>
            <a:r>
              <a:rPr lang="en-US" sz="3500" dirty="0" err="1" smtClean="0"/>
              <a:t>proteolytic</a:t>
            </a:r>
            <a:r>
              <a:rPr lang="en-US" sz="3500" dirty="0" smtClean="0"/>
              <a:t> enzymes </a:t>
            </a:r>
            <a:r>
              <a:rPr lang="en-US" sz="3500" dirty="0" err="1" smtClean="0"/>
              <a:t>trypsin</a:t>
            </a:r>
            <a:r>
              <a:rPr lang="en-US" sz="3500" dirty="0" smtClean="0"/>
              <a:t> </a:t>
            </a:r>
            <a:r>
              <a:rPr lang="en-US" sz="3500" dirty="0" err="1" smtClean="0"/>
              <a:t>pricipaly</a:t>
            </a:r>
            <a:r>
              <a:rPr lang="en-US" sz="3500" dirty="0" smtClean="0"/>
              <a:t> causes pancreatitis</a:t>
            </a:r>
          </a:p>
          <a:p>
            <a:r>
              <a:rPr lang="en-US" sz="3500" dirty="0" smtClean="0"/>
              <a:t>80% of the patients  with  acute  pancreatitis  have a biliary tract  disease but </a:t>
            </a:r>
            <a:r>
              <a:rPr lang="en-US" sz="3500" dirty="0" err="1" smtClean="0"/>
              <a:t>nly</a:t>
            </a:r>
            <a:r>
              <a:rPr lang="en-US" sz="3500" dirty="0" smtClean="0"/>
              <a:t> a small % of  the  patients develop pancreatitis</a:t>
            </a:r>
          </a:p>
          <a:p>
            <a:r>
              <a:rPr lang="en-US" sz="3500" dirty="0" smtClean="0"/>
              <a:t>Gall stones  enter  the common  bile duct  and lodge  at the </a:t>
            </a:r>
            <a:r>
              <a:rPr lang="en-US" sz="3500" dirty="0" err="1" smtClean="0"/>
              <a:t>ampulla</a:t>
            </a:r>
            <a:r>
              <a:rPr lang="en-US" sz="3500" dirty="0" smtClean="0"/>
              <a:t>  of </a:t>
            </a:r>
            <a:r>
              <a:rPr lang="en-US" sz="3500" dirty="0" err="1" smtClean="0"/>
              <a:t>vater</a:t>
            </a:r>
            <a:r>
              <a:rPr lang="en-US" sz="3500" dirty="0" smtClean="0"/>
              <a:t>  obstructing the outflow of pancreatic  juice or causing reflux of bile  from  common bile duct to  pancreatic thus activating  the powerful enzyme  within the </a:t>
            </a:r>
            <a:r>
              <a:rPr lang="en-US" sz="3500" dirty="0" err="1" smtClean="0"/>
              <a:t>pancrease,it</a:t>
            </a:r>
            <a:r>
              <a:rPr lang="en-US" sz="3500" dirty="0" smtClean="0"/>
              <a:t> leads to </a:t>
            </a:r>
            <a:r>
              <a:rPr lang="en-US" sz="3500" dirty="0" err="1" smtClean="0"/>
              <a:t>vasodilation,increased</a:t>
            </a:r>
            <a:r>
              <a:rPr lang="en-US" sz="3500" dirty="0" smtClean="0"/>
              <a:t> vascular </a:t>
            </a:r>
            <a:r>
              <a:rPr lang="en-US" sz="3500" dirty="0" err="1" smtClean="0"/>
              <a:t>permeability,necrosis,erosion</a:t>
            </a:r>
            <a:r>
              <a:rPr lang="en-US" sz="3500" dirty="0" smtClean="0"/>
              <a:t> and  hemorrhage</a:t>
            </a:r>
          </a:p>
          <a:p>
            <a:endParaRPr lang="en-US" sz="3500" dirty="0" smtClean="0"/>
          </a:p>
          <a:p>
            <a:r>
              <a:rPr lang="en-US" sz="3500" dirty="0" smtClean="0"/>
              <a:t>         predisposing factors</a:t>
            </a:r>
          </a:p>
          <a:p>
            <a:r>
              <a:rPr lang="en-US" sz="3500" dirty="0" smtClean="0"/>
              <a:t>Long term use of alcohol</a:t>
            </a:r>
          </a:p>
          <a:p>
            <a:r>
              <a:rPr lang="en-US" sz="3500" dirty="0" smtClean="0"/>
              <a:t>Bacterial or viral infection</a:t>
            </a:r>
          </a:p>
          <a:p>
            <a:r>
              <a:rPr lang="en-US" sz="3500" dirty="0" smtClean="0"/>
              <a:t>Spasm and edema  of the </a:t>
            </a:r>
            <a:r>
              <a:rPr lang="en-US" sz="3500" dirty="0" err="1" smtClean="0"/>
              <a:t>ampula</a:t>
            </a:r>
            <a:r>
              <a:rPr lang="en-US" sz="3500" dirty="0" smtClean="0"/>
              <a:t> of </a:t>
            </a:r>
            <a:r>
              <a:rPr lang="en-US" sz="3500" dirty="0" err="1" smtClean="0"/>
              <a:t>vater</a:t>
            </a:r>
            <a:r>
              <a:rPr lang="en-US" sz="3500" dirty="0" smtClean="0"/>
              <a:t> caused by  </a:t>
            </a:r>
            <a:r>
              <a:rPr lang="en-US" sz="3500" dirty="0" err="1" smtClean="0"/>
              <a:t>duodenitis</a:t>
            </a:r>
            <a:endParaRPr lang="en-US" sz="3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Blunt abdominal trauma</a:t>
            </a:r>
          </a:p>
          <a:p>
            <a:r>
              <a:rPr lang="en-US" dirty="0" smtClean="0"/>
              <a:t>Peptic ulcer</a:t>
            </a:r>
          </a:p>
          <a:p>
            <a:r>
              <a:rPr lang="en-US" dirty="0" err="1" smtClean="0"/>
              <a:t>Ischamic</a:t>
            </a:r>
            <a:r>
              <a:rPr lang="en-US" dirty="0" smtClean="0"/>
              <a:t>  vascular disease</a:t>
            </a:r>
          </a:p>
          <a:p>
            <a:r>
              <a:rPr lang="en-US" dirty="0" err="1" smtClean="0"/>
              <a:t>Hyperlipidemia</a:t>
            </a:r>
            <a:endParaRPr lang="en-US" dirty="0" smtClean="0"/>
          </a:p>
          <a:p>
            <a:r>
              <a:rPr lang="en-US" dirty="0" err="1" smtClean="0"/>
              <a:t>Hypercalcemia</a:t>
            </a:r>
            <a:endParaRPr lang="en-US" dirty="0" smtClean="0"/>
          </a:p>
          <a:p>
            <a:r>
              <a:rPr lang="en-US" dirty="0" smtClean="0"/>
              <a:t>Use of steroids ,</a:t>
            </a:r>
            <a:r>
              <a:rPr lang="en-US" dirty="0" err="1" smtClean="0"/>
              <a:t>thiazide,diuretic</a:t>
            </a:r>
            <a:r>
              <a:rPr lang="en-US" dirty="0" smtClean="0"/>
              <a:t> and oral contraceptive</a:t>
            </a:r>
          </a:p>
          <a:p>
            <a:r>
              <a:rPr lang="en-US" dirty="0" smtClean="0"/>
              <a:t>After  surgery on or  near  pancrease</a:t>
            </a:r>
          </a:p>
          <a:p>
            <a:r>
              <a:rPr lang="en-US" dirty="0" smtClean="0"/>
              <a:t>After instrumentation of the  pancreatic  duct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Criteria for  predicting  severity of pancreatitis</a:t>
            </a:r>
          </a:p>
          <a:p>
            <a:pPr>
              <a:buNone/>
            </a:pPr>
            <a:r>
              <a:rPr lang="en-US" dirty="0" smtClean="0"/>
              <a:t>                     on admission</a:t>
            </a:r>
          </a:p>
          <a:p>
            <a:pPr>
              <a:buNone/>
            </a:pPr>
            <a:r>
              <a:rPr lang="en-US" dirty="0" smtClean="0"/>
              <a:t>Age more </a:t>
            </a:r>
            <a:r>
              <a:rPr lang="en-US" dirty="0" err="1" smtClean="0"/>
              <a:t>tham</a:t>
            </a:r>
            <a:r>
              <a:rPr lang="en-US" dirty="0" smtClean="0"/>
              <a:t> 55 years</a:t>
            </a:r>
          </a:p>
          <a:p>
            <a:pPr>
              <a:buNone/>
            </a:pPr>
            <a:r>
              <a:rPr lang="en-US" dirty="0" smtClean="0"/>
              <a:t>WBC&gt;16,000mm3</a:t>
            </a:r>
          </a:p>
          <a:p>
            <a:pPr>
              <a:buNone/>
            </a:pPr>
            <a:r>
              <a:rPr lang="en-US" dirty="0" smtClean="0"/>
              <a:t>Serum glucose &gt;200mg\dl{&gt;11.1mmol\L//}</a:t>
            </a:r>
          </a:p>
          <a:p>
            <a:pPr>
              <a:buNone/>
            </a:pPr>
            <a:r>
              <a:rPr lang="en-US" dirty="0" smtClean="0"/>
              <a:t>Serum LDH &gt;350 I.U\l</a:t>
            </a:r>
          </a:p>
          <a:p>
            <a:pPr>
              <a:buNone/>
            </a:pPr>
            <a:r>
              <a:rPr lang="en-US" dirty="0" smtClean="0"/>
              <a:t>AST&gt;250u\ml{120mmolL}</a:t>
            </a:r>
          </a:p>
          <a:p>
            <a:pPr>
              <a:buNone/>
            </a:pPr>
            <a:r>
              <a:rPr lang="en-US" dirty="0" smtClean="0"/>
              <a:t>            Within 48 hours of hospital admission</a:t>
            </a:r>
          </a:p>
          <a:p>
            <a:pPr>
              <a:buNone/>
            </a:pPr>
            <a:r>
              <a:rPr lang="en-US" dirty="0" smtClean="0"/>
              <a:t>-fall in </a:t>
            </a:r>
            <a:r>
              <a:rPr lang="en-US" dirty="0" err="1" smtClean="0"/>
              <a:t>hematocrit</a:t>
            </a:r>
            <a:r>
              <a:rPr lang="en-US" dirty="0" smtClean="0"/>
              <a:t> &gt;10%&gt;0.10</a:t>
            </a:r>
          </a:p>
          <a:p>
            <a:pPr>
              <a:buNone/>
            </a:pPr>
            <a:r>
              <a:rPr lang="en-US" dirty="0" smtClean="0"/>
              <a:t>-BUN increase  &gt;5mg \dl{&gt;1.7mmol\l</a:t>
            </a:r>
          </a:p>
          <a:p>
            <a:pPr>
              <a:buNone/>
            </a:pPr>
            <a:r>
              <a:rPr lang="en-US" dirty="0" smtClean="0"/>
              <a:t>-serum calcium &lt;8mgdl (&lt;2mmol\l)</a:t>
            </a:r>
          </a:p>
          <a:p>
            <a:pPr>
              <a:buNone/>
            </a:pPr>
            <a:r>
              <a:rPr lang="en-US" dirty="0" smtClean="0"/>
              <a:t>-Base deficit &gt;4 </a:t>
            </a:r>
            <a:r>
              <a:rPr lang="en-US" dirty="0" err="1" smtClean="0"/>
              <a:t>meq</a:t>
            </a:r>
            <a:r>
              <a:rPr lang="en-US" dirty="0" smtClean="0"/>
              <a:t>\l(&gt;4mmol\l)</a:t>
            </a:r>
          </a:p>
          <a:p>
            <a:pPr>
              <a:buNone/>
            </a:pPr>
            <a:r>
              <a:rPr lang="en-US" dirty="0" smtClean="0"/>
              <a:t>-fluid retention &gt;6 L</a:t>
            </a:r>
          </a:p>
          <a:p>
            <a:pPr>
              <a:buNone/>
            </a:pPr>
            <a:r>
              <a:rPr lang="en-US" dirty="0" smtClean="0"/>
              <a:t>-PO2 &lt;60mmhg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/>
          <a:lstStyle/>
          <a:p>
            <a:r>
              <a:rPr lang="en-US" dirty="0" smtClean="0"/>
              <a:t>Severe abdominal pain and tenderness</a:t>
            </a:r>
          </a:p>
          <a:p>
            <a:r>
              <a:rPr lang="en-US" dirty="0" smtClean="0"/>
              <a:t>Back pain(</a:t>
            </a:r>
            <a:r>
              <a:rPr lang="en-US" dirty="0" err="1" smtClean="0"/>
              <a:t>midepigastric</a:t>
            </a:r>
            <a:r>
              <a:rPr lang="en-US" dirty="0" smtClean="0"/>
              <a:t> pain severe after meals </a:t>
            </a:r>
            <a:r>
              <a:rPr lang="en-US" dirty="0" err="1" smtClean="0"/>
              <a:t>unreliefed</a:t>
            </a:r>
            <a:r>
              <a:rPr lang="en-US" dirty="0" smtClean="0"/>
              <a:t> with </a:t>
            </a:r>
            <a:r>
              <a:rPr lang="en-US" dirty="0" err="1" smtClean="0"/>
              <a:t>antiacids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Abdominal distension</a:t>
            </a:r>
          </a:p>
          <a:p>
            <a:r>
              <a:rPr lang="en-US" dirty="0" smtClean="0"/>
              <a:t>Poorly defined ,palpable abdominal mass</a:t>
            </a:r>
          </a:p>
          <a:p>
            <a:r>
              <a:rPr lang="en-US" dirty="0" smtClean="0"/>
              <a:t>Decreased </a:t>
            </a:r>
            <a:r>
              <a:rPr lang="en-US" dirty="0" err="1" smtClean="0"/>
              <a:t>peristalisis</a:t>
            </a:r>
            <a:endParaRPr lang="en-US" dirty="0" smtClean="0"/>
          </a:p>
          <a:p>
            <a:r>
              <a:rPr lang="en-US" dirty="0" smtClean="0"/>
              <a:t>Abdominal guarding</a:t>
            </a:r>
          </a:p>
          <a:p>
            <a:r>
              <a:rPr lang="en-US" dirty="0" smtClean="0"/>
              <a:t>A rigid broad like abdomen(ominous sign)</a:t>
            </a:r>
          </a:p>
          <a:p>
            <a:r>
              <a:rPr lang="en-US" dirty="0" err="1" smtClean="0"/>
              <a:t>Ecchymosis</a:t>
            </a:r>
            <a:r>
              <a:rPr lang="en-US" dirty="0" smtClean="0"/>
              <a:t> around the umbilicus indicate  severe  pancreatitis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Emesis bile stained</a:t>
            </a:r>
          </a:p>
          <a:p>
            <a:r>
              <a:rPr lang="en-US" dirty="0" smtClean="0"/>
              <a:t>Fever ,jaundice, mental confusion and agitation may occur</a:t>
            </a:r>
          </a:p>
          <a:p>
            <a:r>
              <a:rPr lang="en-US" dirty="0" smtClean="0"/>
              <a:t>Signs  of shock,hypovolemia,hypotension,tachycardia ,</a:t>
            </a:r>
            <a:r>
              <a:rPr lang="en-US" dirty="0" err="1" smtClean="0"/>
              <a:t>cynosis,cold</a:t>
            </a:r>
            <a:r>
              <a:rPr lang="en-US" dirty="0" smtClean="0"/>
              <a:t> and clammy skin</a:t>
            </a:r>
          </a:p>
          <a:p>
            <a:r>
              <a:rPr lang="en-US" dirty="0" smtClean="0"/>
              <a:t>Renal failure is common</a:t>
            </a:r>
          </a:p>
          <a:p>
            <a:r>
              <a:rPr lang="en-US" dirty="0" smtClean="0"/>
              <a:t>Respiratory </a:t>
            </a:r>
            <a:r>
              <a:rPr lang="en-US" dirty="0" err="1" smtClean="0"/>
              <a:t>distress,hypoxia,tachypnea</a:t>
            </a:r>
            <a:r>
              <a:rPr lang="en-US" dirty="0" smtClean="0"/>
              <a:t> and abnormal blood gas </a:t>
            </a:r>
            <a:r>
              <a:rPr lang="en-US" dirty="0" err="1" smtClean="0"/>
              <a:t>lavues</a:t>
            </a:r>
            <a:endParaRPr lang="en-US" dirty="0" smtClean="0"/>
          </a:p>
          <a:p>
            <a:r>
              <a:rPr lang="en-US" dirty="0" smtClean="0"/>
              <a:t>Myocardial depression</a:t>
            </a:r>
          </a:p>
          <a:p>
            <a:r>
              <a:rPr lang="en-US" dirty="0" err="1" smtClean="0"/>
              <a:t>Hypocalcemia</a:t>
            </a:r>
            <a:r>
              <a:rPr lang="en-US" dirty="0" smtClean="0"/>
              <a:t> and hyperglycemia</a:t>
            </a:r>
          </a:p>
          <a:p>
            <a:r>
              <a:rPr lang="en-US" dirty="0" smtClean="0"/>
              <a:t>Disseminated intravascular coagulation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and 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-The diagnosis is based on </a:t>
            </a:r>
          </a:p>
          <a:p>
            <a:pPr marL="708660" indent="-571500">
              <a:buFont typeface="Wingdings" pitchFamily="2" charset="2"/>
              <a:buChar char="v"/>
            </a:pPr>
            <a:r>
              <a:rPr lang="en-US" dirty="0" smtClean="0"/>
              <a:t>History of abdominal pain</a:t>
            </a:r>
          </a:p>
          <a:p>
            <a:pPr marL="708660" indent="-571500">
              <a:buFont typeface="Wingdings" pitchFamily="2" charset="2"/>
              <a:buChar char="v"/>
            </a:pPr>
            <a:r>
              <a:rPr lang="en-US" dirty="0" smtClean="0"/>
              <a:t>The presence of known  risk factors</a:t>
            </a:r>
          </a:p>
          <a:p>
            <a:pPr marL="708660" indent="-571500">
              <a:buFont typeface="Wingdings" pitchFamily="2" charset="2"/>
              <a:buChar char="v"/>
            </a:pPr>
            <a:r>
              <a:rPr lang="en-US" dirty="0" smtClean="0"/>
              <a:t>Physical examination findings</a:t>
            </a:r>
          </a:p>
          <a:p>
            <a:pPr marL="708660" indent="-571500">
              <a:buFont typeface="Wingdings" pitchFamily="2" charset="2"/>
              <a:buChar char="v"/>
            </a:pPr>
            <a:r>
              <a:rPr lang="en-US" dirty="0" smtClean="0"/>
              <a:t>Diagnostic findings</a:t>
            </a:r>
          </a:p>
          <a:p>
            <a:pPr marL="708660" indent="-571500">
              <a:buNone/>
            </a:pPr>
            <a:r>
              <a:rPr lang="en-US" dirty="0" smtClean="0"/>
              <a:t>-Serum amylase and lipase levels-rise  3 times the normal  within 24 </a:t>
            </a:r>
            <a:r>
              <a:rPr lang="en-US" dirty="0" err="1" smtClean="0"/>
              <a:t>hours.Serum</a:t>
            </a:r>
            <a:r>
              <a:rPr lang="en-US" dirty="0" smtClean="0"/>
              <a:t> amylase return to the  normal </a:t>
            </a:r>
            <a:r>
              <a:rPr lang="en-US" dirty="0" err="1" smtClean="0"/>
              <a:t>witin</a:t>
            </a:r>
            <a:r>
              <a:rPr lang="en-US" dirty="0" smtClean="0"/>
              <a:t> 48-72 hours but serum  lipase may  remain elevated 5-7 days</a:t>
            </a:r>
          </a:p>
          <a:p>
            <a:pPr marL="708660" indent="-571500">
              <a:buNone/>
            </a:pPr>
            <a:r>
              <a:rPr lang="en-US" dirty="0" smtClean="0"/>
              <a:t>-White blood cell count is usually elevated</a:t>
            </a:r>
          </a:p>
          <a:p>
            <a:pPr marL="708660" indent="-571500">
              <a:buNone/>
            </a:pPr>
            <a:r>
              <a:rPr lang="en-US" dirty="0" smtClean="0"/>
              <a:t>-</a:t>
            </a:r>
            <a:r>
              <a:rPr lang="en-US" dirty="0" err="1" smtClean="0"/>
              <a:t>hypoglycaemia</a:t>
            </a:r>
            <a:r>
              <a:rPr lang="en-US" dirty="0" smtClean="0"/>
              <a:t> is present in many patients</a:t>
            </a:r>
          </a:p>
          <a:p>
            <a:pPr marL="708660" indent="-571500">
              <a:buNone/>
            </a:pPr>
            <a:endParaRPr lang="en-US" dirty="0" smtClean="0"/>
          </a:p>
          <a:p>
            <a:pPr marL="708660" indent="-571500">
              <a:buNone/>
            </a:pPr>
            <a:endParaRPr lang="en-US" dirty="0" smtClean="0"/>
          </a:p>
          <a:p>
            <a:pPr marL="708660" indent="-57150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X-rays studies of the abdomen and chest</a:t>
            </a:r>
          </a:p>
          <a:p>
            <a:r>
              <a:rPr lang="en-US" dirty="0" smtClean="0"/>
              <a:t>Ultrasound and ct scan are used to identity an increase in the diameter of  pancrease and detect pancreatic </a:t>
            </a:r>
            <a:r>
              <a:rPr lang="en-US" dirty="0" err="1" smtClean="0"/>
              <a:t>ctsts,absces</a:t>
            </a:r>
            <a:r>
              <a:rPr lang="en-US" dirty="0" smtClean="0"/>
              <a:t> or </a:t>
            </a:r>
            <a:r>
              <a:rPr lang="en-US" dirty="0" err="1" smtClean="0"/>
              <a:t>pseudocyst</a:t>
            </a:r>
            <a:endParaRPr lang="en-US" dirty="0" smtClean="0"/>
          </a:p>
          <a:p>
            <a:r>
              <a:rPr lang="en-US" dirty="0" err="1" smtClean="0"/>
              <a:t>Hematocrit</a:t>
            </a:r>
            <a:r>
              <a:rPr lang="en-US" dirty="0" smtClean="0"/>
              <a:t> and </a:t>
            </a:r>
            <a:r>
              <a:rPr lang="en-US" dirty="0" err="1" smtClean="0"/>
              <a:t>hb</a:t>
            </a:r>
            <a:r>
              <a:rPr lang="en-US" dirty="0" smtClean="0"/>
              <a:t> levels to monitor the patient for  bleeding.</a:t>
            </a:r>
          </a:p>
          <a:p>
            <a:r>
              <a:rPr lang="en-US" dirty="0" smtClean="0"/>
              <a:t>Stool-often </a:t>
            </a:r>
            <a:r>
              <a:rPr lang="en-US" dirty="0" err="1" smtClean="0"/>
              <a:t>bulky,pale</a:t>
            </a:r>
            <a:r>
              <a:rPr lang="en-US" dirty="0" smtClean="0"/>
              <a:t> and foul smelling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MEDICAL MANAGEMENT</a:t>
            </a:r>
          </a:p>
          <a:p>
            <a:pPr>
              <a:buNone/>
            </a:pPr>
            <a:r>
              <a:rPr lang="en-US" dirty="0" smtClean="0"/>
              <a:t>Management is directed toward relieving symptoms</a:t>
            </a:r>
          </a:p>
          <a:p>
            <a:pPr>
              <a:buNone/>
            </a:pPr>
            <a:r>
              <a:rPr lang="en-US" dirty="0" smtClean="0"/>
              <a:t>Hold all oral intake to inhibit stimulation of pancrease of enzymes</a:t>
            </a:r>
          </a:p>
          <a:p>
            <a:pPr>
              <a:buNone/>
            </a:pPr>
            <a:r>
              <a:rPr lang="en-US" dirty="0" smtClean="0"/>
              <a:t>Start parental nutrition  associates with acute pancreatitis</a:t>
            </a:r>
          </a:p>
          <a:p>
            <a:pPr>
              <a:buNone/>
            </a:pPr>
            <a:r>
              <a:rPr lang="en-US" dirty="0" err="1" smtClean="0"/>
              <a:t>Enteral</a:t>
            </a:r>
            <a:r>
              <a:rPr lang="en-US" dirty="0" smtClean="0"/>
              <a:t> route should be used to meet nutritional needs in patient with pancreatitis</a:t>
            </a:r>
          </a:p>
          <a:p>
            <a:pPr>
              <a:buNone/>
            </a:pPr>
            <a:r>
              <a:rPr lang="en-US" dirty="0" smtClean="0"/>
              <a:t>Perform </a:t>
            </a:r>
            <a:r>
              <a:rPr lang="en-US" dirty="0" err="1" smtClean="0"/>
              <a:t>nasogatric</a:t>
            </a:r>
            <a:r>
              <a:rPr lang="en-US" dirty="0" smtClean="0"/>
              <a:t> suction </a:t>
            </a:r>
            <a:r>
              <a:rPr lang="en-US" dirty="0" err="1" smtClean="0"/>
              <a:t>ti</a:t>
            </a:r>
            <a:r>
              <a:rPr lang="en-US" dirty="0" smtClean="0"/>
              <a:t> relive nausea and vomiting and also to decrease painful abdominal distension and paralytic </a:t>
            </a:r>
            <a:r>
              <a:rPr lang="en-US" dirty="0" err="1" smtClean="0"/>
              <a:t>illeus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</TotalTime>
  <Words>1846</Words>
  <Application>Microsoft Office PowerPoint</Application>
  <PresentationFormat>On-screen Show (4:3)</PresentationFormat>
  <Paragraphs>195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Apex</vt:lpstr>
      <vt:lpstr> PANCREATITIS</vt:lpstr>
      <vt:lpstr>Acute pancreatitis</vt:lpstr>
      <vt:lpstr>cont</vt:lpstr>
      <vt:lpstr>Pathophysiology </vt:lpstr>
      <vt:lpstr>cont</vt:lpstr>
      <vt:lpstr>Clinical features</vt:lpstr>
      <vt:lpstr>cont</vt:lpstr>
      <vt:lpstr>Assessment and  diagnosis</vt:lpstr>
      <vt:lpstr>cont</vt:lpstr>
      <vt:lpstr>Pain management</vt:lpstr>
      <vt:lpstr>cont</vt:lpstr>
      <vt:lpstr>Biliary drainage</vt:lpstr>
      <vt:lpstr>Post acute  management</vt:lpstr>
      <vt:lpstr>CHRONIC  PANCREATITIS</vt:lpstr>
      <vt:lpstr>Causes of chronic  pancreatitis</vt:lpstr>
      <vt:lpstr>cont</vt:lpstr>
      <vt:lpstr>Medical Management </vt:lpstr>
      <vt:lpstr>cont’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PANCREATITIS</dc:title>
  <dc:creator>Ann</dc:creator>
  <cp:lastModifiedBy>Mabeta</cp:lastModifiedBy>
  <cp:revision>89</cp:revision>
  <dcterms:created xsi:type="dcterms:W3CDTF">2012-07-03T19:25:16Z</dcterms:created>
  <dcterms:modified xsi:type="dcterms:W3CDTF">2013-11-04T14:05:25Z</dcterms:modified>
</cp:coreProperties>
</file>