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389-6706-49E4-9A62-00ED9CE724C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93ED-2BD5-42BF-A0AA-25F7066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389-6706-49E4-9A62-00ED9CE724C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93ED-2BD5-42BF-A0AA-25F7066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389-6706-49E4-9A62-00ED9CE724C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93ED-2BD5-42BF-A0AA-25F7066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389-6706-49E4-9A62-00ED9CE724C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93ED-2BD5-42BF-A0AA-25F7066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2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389-6706-49E4-9A62-00ED9CE724C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93ED-2BD5-42BF-A0AA-25F7066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1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389-6706-49E4-9A62-00ED9CE724C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93ED-2BD5-42BF-A0AA-25F7066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389-6706-49E4-9A62-00ED9CE724C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93ED-2BD5-42BF-A0AA-25F7066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2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389-6706-49E4-9A62-00ED9CE724C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93ED-2BD5-42BF-A0AA-25F7066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0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389-6706-49E4-9A62-00ED9CE724C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93ED-2BD5-42BF-A0AA-25F7066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4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389-6706-49E4-9A62-00ED9CE724C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93ED-2BD5-42BF-A0AA-25F7066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8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4389-6706-49E4-9A62-00ED9CE724C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93ED-2BD5-42BF-A0AA-25F7066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3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14389-6706-49E4-9A62-00ED9CE724C3}" type="datetimeFigureOut">
              <a:rPr lang="en-US" smtClean="0"/>
              <a:t>5/26/2018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793ED-2BD5-42BF-A0AA-25F7066DE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81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GANGRENE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27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GB" b="1" dirty="0" smtClean="0"/>
              <a:t>Two etiologic causes of Fournier’s gangrene are: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Combination of anaerobes (</a:t>
            </a:r>
            <a:r>
              <a:rPr lang="en-GB" dirty="0" err="1" smtClean="0"/>
              <a:t>bacteroides</a:t>
            </a:r>
            <a:r>
              <a:rPr lang="en-GB" dirty="0" smtClean="0"/>
              <a:t> and </a:t>
            </a:r>
            <a:r>
              <a:rPr lang="en-GB" dirty="0" err="1" smtClean="0"/>
              <a:t>peptostreptococcus</a:t>
            </a:r>
            <a:r>
              <a:rPr lang="en-GB" dirty="0" smtClean="0"/>
              <a:t> </a:t>
            </a:r>
            <a:r>
              <a:rPr lang="en-GB" dirty="0" err="1" smtClean="0"/>
              <a:t>spp</a:t>
            </a:r>
            <a:r>
              <a:rPr lang="en-GB" dirty="0" smtClean="0"/>
              <a:t>) and </a:t>
            </a:r>
            <a:r>
              <a:rPr lang="en-GB" dirty="0" err="1" smtClean="0"/>
              <a:t>facultaative</a:t>
            </a:r>
            <a:r>
              <a:rPr lang="en-GB" dirty="0" smtClean="0"/>
              <a:t> anaerobe (e.g. Streptococci </a:t>
            </a:r>
            <a:r>
              <a:rPr lang="en-GB" dirty="0" err="1" smtClean="0"/>
              <a:t>nongroup</a:t>
            </a:r>
            <a:r>
              <a:rPr lang="en-GB" dirty="0" smtClean="0"/>
              <a:t> A and </a:t>
            </a:r>
            <a:r>
              <a:rPr lang="en-GB" dirty="0" err="1" smtClean="0"/>
              <a:t>Enterobactericeae</a:t>
            </a:r>
            <a:r>
              <a:rPr lang="en-GB" dirty="0" smtClean="0"/>
              <a:t> ( e.g. E. Coli, </a:t>
            </a:r>
            <a:r>
              <a:rPr lang="en-GB" dirty="0" err="1" smtClean="0"/>
              <a:t>enterobacter</a:t>
            </a:r>
            <a:r>
              <a:rPr lang="en-GB" dirty="0" smtClean="0"/>
              <a:t>, </a:t>
            </a:r>
            <a:r>
              <a:rPr lang="en-GB" dirty="0" err="1" smtClean="0"/>
              <a:t>klebsiella</a:t>
            </a:r>
            <a:r>
              <a:rPr lang="en-GB" dirty="0" smtClean="0"/>
              <a:t> or </a:t>
            </a:r>
            <a:r>
              <a:rPr lang="en-GB" dirty="0" err="1" smtClean="0"/>
              <a:t>proteaus</a:t>
            </a:r>
            <a:r>
              <a:rPr lang="en-GB" dirty="0" smtClean="0"/>
              <a:t> </a:t>
            </a:r>
            <a:r>
              <a:rPr lang="en-GB" dirty="0" err="1" smtClean="0"/>
              <a:t>spp</a:t>
            </a:r>
            <a:r>
              <a:rPr lang="en-GB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Involvement of group A streptococci  in combination with another organism, usually staphylococcus aureus </a:t>
            </a:r>
          </a:p>
          <a:p>
            <a:pPr lvl="1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89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257800"/>
          </a:xfrm>
        </p:spPr>
        <p:txBody>
          <a:bodyPr>
            <a:normAutofit/>
          </a:bodyPr>
          <a:lstStyle/>
          <a:p>
            <a:r>
              <a:rPr lang="en-GB" b="1" dirty="0" smtClean="0"/>
              <a:t>Risks factors include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Peripheral vascular disease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 diabetes mellitus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Chronic renal failure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Malignancy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Immunosuppressive drugs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Steroid use</a:t>
            </a:r>
          </a:p>
          <a:p>
            <a:r>
              <a:rPr lang="en-GB" b="1" dirty="0" smtClean="0"/>
              <a:t>Site commonly affected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Sites of trauma e.g. Laceration, abrasion, burn, injection site, insect bite, surgical incision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Male genitalia</a:t>
            </a:r>
          </a:p>
          <a:p>
            <a:pPr lvl="1">
              <a:buFont typeface="Wingdings" pitchFamily="2" charset="2"/>
              <a:buChar char="ü"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696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Pathophysiology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Wet (moist) infectious gangrene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Occurs in contaminated post-traumatic wounds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Bacteria multiply and produce </a:t>
            </a:r>
            <a:r>
              <a:rPr lang="en-GB" dirty="0" err="1" smtClean="0"/>
              <a:t>exotoxins</a:t>
            </a:r>
            <a:r>
              <a:rPr lang="en-GB" dirty="0" smtClean="0"/>
              <a:t> (alpha toxins) in low oxygen tension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Alpha toxin are </a:t>
            </a:r>
            <a:r>
              <a:rPr lang="en-GB" dirty="0" err="1" smtClean="0"/>
              <a:t>metallo</a:t>
            </a:r>
            <a:r>
              <a:rPr lang="en-GB" dirty="0" smtClean="0"/>
              <a:t>-enzymes (enzymes that contain metal ion in their structures)that destroy cells by hydrolysis reaction and they contain c-protein activity 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Tissue necrosis ensues leading to blood vessel occlusion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The wound spreads covering a larger area</a:t>
            </a:r>
          </a:p>
          <a:p>
            <a:pPr lvl="1">
              <a:buFont typeface="Courier New" pitchFamily="49" charset="0"/>
              <a:buChar char="o"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Pathophysiology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GB" b="1" dirty="0" smtClean="0"/>
              <a:t>Ischemic gangrene 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Occurs when there is insufficient blood to the body due peripheral vascular disease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Can also result from shear force of circulating blood or spontaneous rupture that disrupts the protective cap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As a result, </a:t>
            </a:r>
            <a:r>
              <a:rPr lang="en-GB" dirty="0" err="1" smtClean="0"/>
              <a:t>embolization</a:t>
            </a:r>
            <a:r>
              <a:rPr lang="en-GB" dirty="0" smtClean="0"/>
              <a:t> of crystals occur which induces </a:t>
            </a:r>
            <a:r>
              <a:rPr lang="en-GB" dirty="0" err="1" smtClean="0"/>
              <a:t>thrombogenesis</a:t>
            </a:r>
            <a:r>
              <a:rPr lang="en-GB" dirty="0" smtClean="0"/>
              <a:t>, further compromising blood supply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Eventually, tissue ischemia and necrosis occurs resulting in gangrene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04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Pathophysiology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Gas Gangrene 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Incubation is 2-3 days, but can vary from 2 hours to 6 weeks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Clostridium </a:t>
            </a:r>
            <a:r>
              <a:rPr lang="en-GB" dirty="0" err="1" smtClean="0"/>
              <a:t>perfrigenes</a:t>
            </a:r>
            <a:r>
              <a:rPr lang="en-GB" dirty="0" smtClean="0"/>
              <a:t> invade the tissues, producing thrombosis of regional blood vessels, tissue necrosis, and localized oedema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Necrosis releases carbon dioxide and hydrogen subcutaneously, producing initial gas bubbles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73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58200" cy="5029200"/>
          </a:xfrm>
        </p:spPr>
        <p:txBody>
          <a:bodyPr>
            <a:normAutofit/>
          </a:bodyPr>
          <a:lstStyle/>
          <a:p>
            <a:r>
              <a:rPr lang="en-GB" b="1" dirty="0" smtClean="0"/>
              <a:t>Clinical features of gas gangrene include: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Sense of heaviness quickly progressing to pain out of proportion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Systemic toxicity manifestation include</a:t>
            </a:r>
          </a:p>
          <a:p>
            <a:pPr lvl="2">
              <a:buFont typeface="Wingdings" pitchFamily="2" charset="2"/>
              <a:buChar char="ü"/>
            </a:pPr>
            <a:r>
              <a:rPr lang="en-GB" dirty="0" smtClean="0"/>
              <a:t>Tachycardia</a:t>
            </a:r>
          </a:p>
          <a:p>
            <a:pPr lvl="2">
              <a:buFont typeface="Wingdings" pitchFamily="2" charset="2"/>
              <a:buChar char="ü"/>
            </a:pPr>
            <a:r>
              <a:rPr lang="en-GB" dirty="0" smtClean="0"/>
              <a:t>Clammy skin</a:t>
            </a:r>
          </a:p>
          <a:p>
            <a:pPr lvl="2">
              <a:buFont typeface="Wingdings" pitchFamily="2" charset="2"/>
              <a:buChar char="ü"/>
            </a:pPr>
            <a:r>
              <a:rPr lang="en-GB" dirty="0" smtClean="0"/>
              <a:t>Diaphoresis</a:t>
            </a:r>
          </a:p>
          <a:p>
            <a:pPr lvl="2">
              <a:buFont typeface="Wingdings" pitchFamily="2" charset="2"/>
              <a:buChar char="ü"/>
            </a:pPr>
            <a:r>
              <a:rPr lang="en-GB" dirty="0" smtClean="0"/>
              <a:t>Altered mental status</a:t>
            </a:r>
          </a:p>
          <a:p>
            <a:pPr lvl="2">
              <a:buFont typeface="Wingdings" pitchFamily="2" charset="2"/>
              <a:buChar char="ü"/>
            </a:pPr>
            <a:r>
              <a:rPr lang="en-GB" dirty="0" smtClean="0"/>
              <a:t>Low-grade fever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Wound characteristic: profound oedema; overlying skin quickly discolours after </a:t>
            </a:r>
            <a:r>
              <a:rPr lang="en-GB" dirty="0" err="1" smtClean="0"/>
              <a:t>bullae</a:t>
            </a:r>
            <a:r>
              <a:rPr lang="en-GB" dirty="0" smtClean="0"/>
              <a:t> filled with thin reddish-blue fluid develop and foul-smelling discharge</a:t>
            </a:r>
          </a:p>
          <a:p>
            <a:pPr lvl="2">
              <a:buFont typeface="Courier New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3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Pathophysiology</a:t>
            </a:r>
            <a:r>
              <a:rPr lang="en-GB" dirty="0" smtClean="0"/>
              <a:t> of Fournier’s gangrene (Necrotizing fasciitis)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Infecting bacteria enter the host through a local tissue injury or a breach in a mucous membrane barrier</a:t>
            </a:r>
          </a:p>
          <a:p>
            <a:r>
              <a:rPr lang="en-GB" dirty="0" smtClean="0"/>
              <a:t>Organisms proliferate in an environment tissue hypoxia caused by trauma, recent surgery, or a medical condition that compromises the patient</a:t>
            </a:r>
          </a:p>
          <a:p>
            <a:r>
              <a:rPr lang="en-GB" dirty="0" smtClean="0"/>
              <a:t>Necrosis of the surrounding tissue results, accelerating the disease process by creating a favourable environment for organisms</a:t>
            </a:r>
          </a:p>
          <a:p>
            <a:r>
              <a:rPr lang="en-GB" dirty="0" smtClean="0"/>
              <a:t>The fascia and the fat tissue are destroyed, with secondary necrosis of subcutaneous tissue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014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Signs and symptoms of Fournier’s gangrene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Associated risk factors </a:t>
            </a:r>
          </a:p>
          <a:p>
            <a:r>
              <a:rPr lang="en-GB" dirty="0" smtClean="0"/>
              <a:t>Pain</a:t>
            </a:r>
          </a:p>
          <a:p>
            <a:r>
              <a:rPr lang="en-GB" dirty="0" smtClean="0"/>
              <a:t>Tissue injury</a:t>
            </a:r>
          </a:p>
          <a:p>
            <a:r>
              <a:rPr lang="en-GB" dirty="0" smtClean="0"/>
              <a:t>Rapid progressing </a:t>
            </a:r>
            <a:r>
              <a:rPr lang="en-GB" dirty="0" err="1" smtClean="0"/>
              <a:t>erythema</a:t>
            </a:r>
            <a:r>
              <a:rPr lang="en-GB" dirty="0" smtClean="0"/>
              <a:t> at site of insult</a:t>
            </a:r>
          </a:p>
          <a:p>
            <a:r>
              <a:rPr lang="en-GB" dirty="0" smtClean="0"/>
              <a:t>Fluid filled blisters and </a:t>
            </a:r>
            <a:r>
              <a:rPr lang="en-GB" dirty="0" err="1" smtClean="0"/>
              <a:t>bullae</a:t>
            </a:r>
            <a:endParaRPr lang="en-GB" dirty="0" smtClean="0"/>
          </a:p>
          <a:p>
            <a:r>
              <a:rPr lang="en-GB" dirty="0" smtClean="0"/>
              <a:t>By day 4 and 5, large areas of gangrenous skin</a:t>
            </a:r>
          </a:p>
          <a:p>
            <a:r>
              <a:rPr lang="en-GB" dirty="0" smtClean="0"/>
              <a:t>By days 7 to 10, extensive necrosis of the subcutaneous tissue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99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Signs and symptoms of Fournier’s gangrene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Fever</a:t>
            </a:r>
          </a:p>
          <a:p>
            <a:r>
              <a:rPr lang="en-GB" dirty="0" err="1" smtClean="0"/>
              <a:t>Sepesis</a:t>
            </a:r>
            <a:endParaRPr lang="en-GB" dirty="0" smtClean="0"/>
          </a:p>
          <a:p>
            <a:r>
              <a:rPr lang="en-GB" dirty="0" err="1" smtClean="0"/>
              <a:t>Hypovolaemia</a:t>
            </a:r>
            <a:endParaRPr lang="en-GB" dirty="0" smtClean="0"/>
          </a:p>
          <a:p>
            <a:r>
              <a:rPr lang="en-GB" dirty="0" smtClean="0"/>
              <a:t>Hypotension</a:t>
            </a:r>
          </a:p>
          <a:p>
            <a:r>
              <a:rPr lang="en-GB" dirty="0" smtClean="0"/>
              <a:t>Respiratory</a:t>
            </a:r>
          </a:p>
          <a:p>
            <a:r>
              <a:rPr lang="en-GB" dirty="0" smtClean="0"/>
              <a:t>Respiratory insufficiency</a:t>
            </a:r>
          </a:p>
          <a:p>
            <a:r>
              <a:rPr lang="en-GB" dirty="0" smtClean="0"/>
              <a:t>Deterioration in level of consciousness</a:t>
            </a:r>
          </a:p>
          <a:p>
            <a:r>
              <a:rPr lang="en-GB" dirty="0" smtClean="0"/>
              <a:t>Signs of sepsis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Manifestations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344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Arterial blood flow insufficiency</a:t>
            </a:r>
          </a:p>
          <a:p>
            <a:r>
              <a:rPr lang="en-GB" dirty="0" smtClean="0"/>
              <a:t>Slow  of absent capillary refill</a:t>
            </a:r>
          </a:p>
          <a:p>
            <a:r>
              <a:rPr lang="en-GB" dirty="0" smtClean="0"/>
              <a:t>Swelling on affected area</a:t>
            </a:r>
          </a:p>
          <a:p>
            <a:r>
              <a:rPr lang="en-GB" dirty="0" smtClean="0"/>
              <a:t>Difficult in walking related to affected extremity </a:t>
            </a:r>
          </a:p>
          <a:p>
            <a:r>
              <a:rPr lang="en-GB" dirty="0" smtClean="0"/>
              <a:t>Pain on affected region</a:t>
            </a:r>
          </a:p>
          <a:p>
            <a:r>
              <a:rPr lang="en-GB" dirty="0" smtClean="0"/>
              <a:t>Cold and numb skin</a:t>
            </a:r>
          </a:p>
          <a:p>
            <a:r>
              <a:rPr lang="en-GB" dirty="0" smtClean="0"/>
              <a:t>Impaired or absence of distal pulses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0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582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/>
              <a:t>Definition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Necrosis or </a:t>
            </a:r>
            <a:r>
              <a:rPr lang="en-GB" dirty="0" smtClean="0"/>
              <a:t>death </a:t>
            </a:r>
            <a:r>
              <a:rPr lang="en-GB" dirty="0" smtClean="0"/>
              <a:t>of a tissue, usually resulting from deficient or absent blood supply</a:t>
            </a:r>
          </a:p>
          <a:p>
            <a:pPr>
              <a:buNone/>
            </a:pPr>
            <a:r>
              <a:rPr lang="en-GB" b="1" dirty="0" smtClean="0"/>
              <a:t>Causes/risk factors  </a:t>
            </a:r>
          </a:p>
          <a:p>
            <a:r>
              <a:rPr lang="en-GB" dirty="0" smtClean="0"/>
              <a:t>Occlusion of blood supply to an organ or tissue</a:t>
            </a:r>
          </a:p>
          <a:p>
            <a:r>
              <a:rPr lang="en-GB" dirty="0" smtClean="0"/>
              <a:t>A common </a:t>
            </a:r>
            <a:r>
              <a:rPr lang="en-GB" dirty="0" err="1" smtClean="0"/>
              <a:t>sequelae</a:t>
            </a:r>
            <a:r>
              <a:rPr lang="en-GB" dirty="0" smtClean="0"/>
              <a:t> of infection</a:t>
            </a:r>
          </a:p>
          <a:p>
            <a:r>
              <a:rPr lang="en-GB" dirty="0" smtClean="0"/>
              <a:t>Frostbite</a:t>
            </a:r>
          </a:p>
          <a:p>
            <a:r>
              <a:rPr lang="en-GB" dirty="0" smtClean="0"/>
              <a:t>Crushing injuries (trauma)</a:t>
            </a:r>
          </a:p>
        </p:txBody>
      </p:sp>
    </p:spTree>
    <p:extLst>
      <p:ext uri="{BB962C8B-B14F-4D97-AF65-F5344CB8AC3E}">
        <p14:creationId xmlns:p14="http://schemas.microsoft.com/office/powerpoint/2010/main" val="10552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Clinical features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Impaired or absence of distal sensations</a:t>
            </a:r>
          </a:p>
          <a:p>
            <a:r>
              <a:rPr lang="en-GB" dirty="0" smtClean="0"/>
              <a:t>Change of colour of affected area</a:t>
            </a:r>
          </a:p>
          <a:p>
            <a:r>
              <a:rPr lang="en-GB" dirty="0" smtClean="0"/>
              <a:t>Increasing skin lesion/ulceration</a:t>
            </a:r>
          </a:p>
          <a:p>
            <a:r>
              <a:rPr lang="en-GB" dirty="0" smtClean="0"/>
              <a:t>Fever in case of infection </a:t>
            </a:r>
          </a:p>
          <a:p>
            <a:r>
              <a:rPr lang="en-GB" dirty="0" smtClean="0"/>
              <a:t>Low blood pressure in case of </a:t>
            </a:r>
            <a:r>
              <a:rPr lang="en-GB" dirty="0" err="1" smtClean="0"/>
              <a:t>septicemia</a:t>
            </a:r>
            <a:endParaRPr lang="en-GB" dirty="0" smtClean="0"/>
          </a:p>
          <a:p>
            <a:r>
              <a:rPr lang="en-GB" dirty="0" smtClean="0"/>
              <a:t>Confusion related to </a:t>
            </a:r>
            <a:r>
              <a:rPr lang="en-GB" dirty="0" err="1" smtClean="0"/>
              <a:t>septicemia</a:t>
            </a:r>
            <a:r>
              <a:rPr lang="en-GB" dirty="0" smtClean="0"/>
              <a:t> and psychological trauma </a:t>
            </a:r>
          </a:p>
          <a:p>
            <a:r>
              <a:rPr lang="en-GB" dirty="0" smtClean="0"/>
              <a:t>Foul-smelling discharge related infection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4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6868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History/physical examination</a:t>
            </a:r>
          </a:p>
          <a:p>
            <a:r>
              <a:rPr lang="en-GB" dirty="0" smtClean="0"/>
              <a:t>Segmental pressure measurement</a:t>
            </a:r>
          </a:p>
          <a:p>
            <a:r>
              <a:rPr lang="en-GB" dirty="0" smtClean="0"/>
              <a:t>White blood count elevated in case of infection </a:t>
            </a:r>
          </a:p>
          <a:p>
            <a:r>
              <a:rPr lang="en-GB" dirty="0" smtClean="0"/>
              <a:t>Doppler ultrasound</a:t>
            </a:r>
          </a:p>
          <a:p>
            <a:r>
              <a:rPr lang="en-GB" dirty="0" smtClean="0"/>
              <a:t>Duplex Doppler </a:t>
            </a:r>
            <a:r>
              <a:rPr lang="en-GB" dirty="0" err="1" smtClean="0"/>
              <a:t>ultrsound</a:t>
            </a:r>
            <a:endParaRPr lang="en-GB" dirty="0" smtClean="0"/>
          </a:p>
          <a:p>
            <a:r>
              <a:rPr lang="en-GB" dirty="0" err="1" smtClean="0"/>
              <a:t>Transcutaneous</a:t>
            </a:r>
            <a:r>
              <a:rPr lang="en-GB" dirty="0" smtClean="0"/>
              <a:t> </a:t>
            </a:r>
            <a:r>
              <a:rPr lang="en-GB" dirty="0" err="1" smtClean="0"/>
              <a:t>oximetry</a:t>
            </a:r>
            <a:r>
              <a:rPr lang="en-GB" dirty="0" smtClean="0"/>
              <a:t> </a:t>
            </a:r>
          </a:p>
          <a:p>
            <a:r>
              <a:rPr lang="en-GB" dirty="0" smtClean="0"/>
              <a:t>Angiography/arteriogram </a:t>
            </a:r>
          </a:p>
          <a:p>
            <a:r>
              <a:rPr lang="en-GB" dirty="0" smtClean="0"/>
              <a:t>magnetic resonance imaging</a:t>
            </a:r>
          </a:p>
          <a:p>
            <a:r>
              <a:rPr lang="en-GB" dirty="0" smtClean="0"/>
              <a:t>Wound Swap specimen for culture and sensitivity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41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34400" cy="4953000"/>
          </a:xfrm>
        </p:spPr>
        <p:txBody>
          <a:bodyPr>
            <a:normAutofit/>
          </a:bodyPr>
          <a:lstStyle/>
          <a:p>
            <a:r>
              <a:rPr lang="en-GB" sz="3800" b="1" dirty="0"/>
              <a:t>Medical management: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Vasodilators to dilate blood vessels to improve blood flow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Thrombolytic agents to destroy blood clot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Antibiotics to prevent and treat infection e.g. </a:t>
            </a:r>
            <a:r>
              <a:rPr lang="en-GB" dirty="0" err="1" smtClean="0"/>
              <a:t>Penicillinase</a:t>
            </a:r>
            <a:r>
              <a:rPr lang="en-GB" dirty="0" smtClean="0"/>
              <a:t>-resistant </a:t>
            </a:r>
            <a:r>
              <a:rPr lang="en-GB" dirty="0" err="1" smtClean="0"/>
              <a:t>synthentic</a:t>
            </a:r>
            <a:r>
              <a:rPr lang="en-GB" dirty="0" smtClean="0"/>
              <a:t> </a:t>
            </a:r>
            <a:r>
              <a:rPr lang="en-GB" dirty="0" err="1" smtClean="0"/>
              <a:t>penicillins</a:t>
            </a:r>
            <a:r>
              <a:rPr lang="en-GB" dirty="0" smtClean="0"/>
              <a:t>, </a:t>
            </a:r>
            <a:r>
              <a:rPr lang="en-GB" dirty="0" err="1" smtClean="0"/>
              <a:t>clindamycin</a:t>
            </a:r>
            <a:r>
              <a:rPr lang="en-GB" dirty="0" smtClean="0"/>
              <a:t>, </a:t>
            </a:r>
            <a:r>
              <a:rPr lang="en-GB" dirty="0" err="1" smtClean="0"/>
              <a:t>chloramphenicol</a:t>
            </a:r>
            <a:r>
              <a:rPr lang="en-GB" dirty="0" smtClean="0"/>
              <a:t>, </a:t>
            </a:r>
            <a:r>
              <a:rPr lang="en-GB" dirty="0" err="1" smtClean="0"/>
              <a:t>aminoglycosides</a:t>
            </a:r>
            <a:endParaRPr lang="en-GB" dirty="0" smtClean="0"/>
          </a:p>
          <a:p>
            <a:pPr lvl="1">
              <a:buFont typeface="Courier New" pitchFamily="49" charset="0"/>
              <a:buChar char="o"/>
            </a:pPr>
            <a:r>
              <a:rPr lang="en-GB" b="1" dirty="0" smtClean="0"/>
              <a:t>Triple therapy</a:t>
            </a:r>
            <a:r>
              <a:rPr lang="en-GB" dirty="0" smtClean="0"/>
              <a:t>: </a:t>
            </a:r>
            <a:r>
              <a:rPr lang="en-GB" dirty="0" err="1" smtClean="0"/>
              <a:t>vancomycin</a:t>
            </a:r>
            <a:r>
              <a:rPr lang="en-GB" dirty="0" smtClean="0"/>
              <a:t> + Ceftriaxone + </a:t>
            </a:r>
            <a:r>
              <a:rPr lang="en-GB" dirty="0" err="1" smtClean="0"/>
              <a:t>Metronidazole</a:t>
            </a:r>
            <a:r>
              <a:rPr lang="en-GB" dirty="0" smtClean="0"/>
              <a:t>; </a:t>
            </a:r>
            <a:r>
              <a:rPr lang="en-GB" b="1" dirty="0" smtClean="0"/>
              <a:t>OR</a:t>
            </a:r>
            <a:r>
              <a:rPr lang="en-GB" dirty="0" smtClean="0"/>
              <a:t> </a:t>
            </a:r>
            <a:r>
              <a:rPr lang="en-GB" dirty="0" err="1" smtClean="0"/>
              <a:t>Clindamycin</a:t>
            </a:r>
            <a:r>
              <a:rPr lang="en-GB" dirty="0" smtClean="0"/>
              <a:t> + </a:t>
            </a:r>
            <a:r>
              <a:rPr lang="en-GB" dirty="0" err="1" smtClean="0"/>
              <a:t>Ampicillin</a:t>
            </a:r>
            <a:r>
              <a:rPr lang="en-GB" dirty="0" smtClean="0"/>
              <a:t> + </a:t>
            </a:r>
            <a:r>
              <a:rPr lang="en-GB" dirty="0" err="1" smtClean="0"/>
              <a:t>Gentamicin</a:t>
            </a:r>
            <a:endParaRPr lang="en-GB" dirty="0" smtClean="0"/>
          </a:p>
          <a:p>
            <a:pPr lvl="2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65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Medical management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itchFamily="49" charset="0"/>
              <a:buChar char="o"/>
            </a:pPr>
            <a:r>
              <a:rPr lang="en-GB" dirty="0" smtClean="0"/>
              <a:t>Analgesics for pain relief 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Hyperbaric oxygen therapy to stop toxin production and multiplication of organisms in case of gas gangrene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Tetanus prophylaxis 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Wound cleansing and dressings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Nutrition rich in proteins and vitamins to enhance healing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947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Management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Surgical intervention 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Physical therapy to include wound soaking and cleansing with appropriate antiseptic solution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Emergent Surgical wound toilet/debridement to remove death tissue to prevent the spread of the condition and application of dressings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Urgent Amputation, if not improving with the above treatments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62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Nursing diagnosis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534400" cy="5105400"/>
          </a:xfrm>
        </p:spPr>
        <p:txBody>
          <a:bodyPr>
            <a:normAutofit/>
          </a:bodyPr>
          <a:lstStyle/>
          <a:p>
            <a:r>
              <a:rPr lang="en-GB" dirty="0" smtClean="0"/>
              <a:t>Acute Pain related to inflammation, amputation as manifested by patient’s verbalization of pain</a:t>
            </a:r>
          </a:p>
          <a:p>
            <a:r>
              <a:rPr lang="en-GB" dirty="0" smtClean="0"/>
              <a:t>Disturbed body image related to large </a:t>
            </a:r>
            <a:r>
              <a:rPr lang="en-GB" dirty="0" err="1" smtClean="0"/>
              <a:t>nonhealing</a:t>
            </a:r>
            <a:r>
              <a:rPr lang="en-GB" dirty="0" smtClean="0"/>
              <a:t> wounds, amputation as manifested by patient’s verbalization “oh my leg looks horrible”</a:t>
            </a:r>
          </a:p>
          <a:p>
            <a:r>
              <a:rPr lang="en-GB" dirty="0" smtClean="0"/>
              <a:t>Fluid volume deficit related to shifting of large amount of fluid into third space (infected area) manifested by shock, tachycardia </a:t>
            </a:r>
          </a:p>
          <a:p>
            <a:r>
              <a:rPr lang="en-GB" dirty="0" smtClean="0"/>
              <a:t>Deficient knowledge on causes, prevention, complications and treatment modalities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152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Nursing interventions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8534400" cy="5410200"/>
          </a:xfrm>
        </p:spPr>
        <p:txBody>
          <a:bodyPr>
            <a:normAutofit/>
          </a:bodyPr>
          <a:lstStyle/>
          <a:p>
            <a:r>
              <a:rPr lang="en-GB" dirty="0" smtClean="0"/>
              <a:t>Aggressive fluid resuscitation: Administer iv fluids as prescribed to treat shock</a:t>
            </a:r>
          </a:p>
          <a:p>
            <a:r>
              <a:rPr lang="en-GB" dirty="0" smtClean="0"/>
              <a:t>Monitor vital signs and recognize systemic involvement e.g. Fever, tachycardia, hypotension</a:t>
            </a:r>
          </a:p>
          <a:p>
            <a:r>
              <a:rPr lang="en-GB" dirty="0" smtClean="0"/>
              <a:t>Give drugs as prescribed, e.g. Analgesics, antibiotics</a:t>
            </a:r>
          </a:p>
          <a:p>
            <a:r>
              <a:rPr lang="en-GB" dirty="0" smtClean="0"/>
              <a:t>Monitor blood sugar if diabetic </a:t>
            </a:r>
          </a:p>
          <a:p>
            <a:r>
              <a:rPr lang="en-GB" dirty="0" smtClean="0"/>
              <a:t>Explain the treatment modalities to patient</a:t>
            </a:r>
          </a:p>
          <a:p>
            <a:r>
              <a:rPr lang="en-GB" dirty="0" smtClean="0"/>
              <a:t>Clean, </a:t>
            </a:r>
            <a:r>
              <a:rPr lang="en-GB" dirty="0" err="1" smtClean="0"/>
              <a:t>debride</a:t>
            </a:r>
            <a:r>
              <a:rPr lang="en-GB" dirty="0" smtClean="0"/>
              <a:t> and dress wound as indicated</a:t>
            </a:r>
          </a:p>
          <a:p>
            <a:r>
              <a:rPr lang="en-GB" dirty="0" smtClean="0"/>
              <a:t>Assist in physical therapy as needed</a:t>
            </a:r>
          </a:p>
          <a:p>
            <a:r>
              <a:rPr lang="en-GB" dirty="0" smtClean="0"/>
              <a:t>Explain type of  surgery and its importance</a:t>
            </a:r>
          </a:p>
          <a:p>
            <a:r>
              <a:rPr lang="en-GB" dirty="0" smtClean="0"/>
              <a:t>Prepare patient amputation if indicated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289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Nursing intervention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58200" cy="5105400"/>
          </a:xfrm>
        </p:spPr>
        <p:txBody>
          <a:bodyPr>
            <a:normAutofit/>
          </a:bodyPr>
          <a:lstStyle/>
          <a:p>
            <a:r>
              <a:rPr lang="en-GB" dirty="0" smtClean="0"/>
              <a:t>Ensure proper positioning of the affected part</a:t>
            </a:r>
          </a:p>
          <a:p>
            <a:r>
              <a:rPr lang="en-GB" dirty="0" smtClean="0"/>
              <a:t>Monitor amputation stamp for haemorrhage</a:t>
            </a:r>
          </a:p>
          <a:p>
            <a:r>
              <a:rPr lang="en-GB" dirty="0" smtClean="0"/>
              <a:t>Give prescribed drugs</a:t>
            </a:r>
          </a:p>
          <a:p>
            <a:r>
              <a:rPr lang="en-GB" dirty="0" smtClean="0"/>
              <a:t>Provide supportive care and supplement oxygen</a:t>
            </a:r>
          </a:p>
          <a:p>
            <a:r>
              <a:rPr lang="en-GB" dirty="0" smtClean="0"/>
              <a:t>Monitor vital signs  and signs of complications</a:t>
            </a:r>
          </a:p>
          <a:p>
            <a:r>
              <a:rPr lang="en-GB" dirty="0" smtClean="0"/>
              <a:t>Monitor wound and amputation stamp for signs of infection </a:t>
            </a:r>
          </a:p>
          <a:p>
            <a:r>
              <a:rPr lang="en-GB" dirty="0" smtClean="0"/>
              <a:t>Change dressings aseptically, post operatively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30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GB" dirty="0" smtClean="0"/>
              <a:t>Monitor pain control </a:t>
            </a:r>
          </a:p>
          <a:p>
            <a:r>
              <a:rPr lang="en-GB" dirty="0" smtClean="0"/>
              <a:t>Monitor response to treatment</a:t>
            </a:r>
          </a:p>
          <a:p>
            <a:r>
              <a:rPr lang="en-GB" dirty="0" smtClean="0"/>
              <a:t>Monitor mental status changes and level of consciousness </a:t>
            </a:r>
          </a:p>
          <a:p>
            <a:r>
              <a:rPr lang="en-GB" dirty="0" smtClean="0"/>
              <a:t>Provide psychological support to patient</a:t>
            </a:r>
          </a:p>
          <a:p>
            <a:r>
              <a:rPr lang="en-GB" dirty="0" smtClean="0"/>
              <a:t>Advice on prosthetic devices if amputation was done </a:t>
            </a:r>
          </a:p>
          <a:p>
            <a:r>
              <a:rPr lang="en-GB" dirty="0" smtClean="0"/>
              <a:t>Instruct patient on home care to include medications, prevention of infection, medical check-ups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96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Patient teaching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Explain about the condition, cause and treatment</a:t>
            </a:r>
          </a:p>
          <a:p>
            <a:r>
              <a:rPr lang="en-GB" dirty="0" smtClean="0"/>
              <a:t>Clean affected extremity with warm water</a:t>
            </a:r>
          </a:p>
          <a:p>
            <a:r>
              <a:rPr lang="en-GB" dirty="0" smtClean="0"/>
              <a:t>Dry thoroughly the feet after washing them </a:t>
            </a:r>
          </a:p>
          <a:p>
            <a:r>
              <a:rPr lang="en-GB" dirty="0" smtClean="0"/>
              <a:t>Trim finger/toe nails</a:t>
            </a:r>
          </a:p>
          <a:p>
            <a:r>
              <a:rPr lang="en-GB" dirty="0" smtClean="0"/>
              <a:t>Adhere drug regimen  therapy and monitor for side effects</a:t>
            </a:r>
          </a:p>
          <a:p>
            <a:r>
              <a:rPr lang="en-GB" dirty="0" smtClean="0"/>
              <a:t>Return to health facility if no improvement or complications develop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1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Causes/risk factors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Diabetes</a:t>
            </a:r>
          </a:p>
          <a:p>
            <a:r>
              <a:rPr lang="en-GB" dirty="0" err="1" smtClean="0"/>
              <a:t>Raynaud’s</a:t>
            </a:r>
            <a:r>
              <a:rPr lang="en-GB" dirty="0" smtClean="0"/>
              <a:t> disease- primary </a:t>
            </a:r>
            <a:r>
              <a:rPr lang="en-GB" dirty="0" err="1" smtClean="0"/>
              <a:t>vasospastic</a:t>
            </a:r>
            <a:r>
              <a:rPr lang="en-GB" dirty="0" smtClean="0"/>
              <a:t> disease of small arteries and arterioles</a:t>
            </a:r>
          </a:p>
          <a:p>
            <a:r>
              <a:rPr lang="en-GB" dirty="0" smtClean="0"/>
              <a:t>Emboli of large arteries</a:t>
            </a:r>
          </a:p>
          <a:p>
            <a:r>
              <a:rPr lang="en-GB" dirty="0" smtClean="0"/>
              <a:t>Smoking </a:t>
            </a:r>
          </a:p>
          <a:p>
            <a:r>
              <a:rPr lang="en-GB" dirty="0" smtClean="0"/>
              <a:t>Obesity </a:t>
            </a:r>
          </a:p>
          <a:p>
            <a:r>
              <a:rPr lang="en-GB" dirty="0" smtClean="0"/>
              <a:t>Compromised immunity e.g. AIDS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398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Prevention of gas gangrene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Proper wound cleansing</a:t>
            </a:r>
          </a:p>
          <a:p>
            <a:r>
              <a:rPr lang="en-GB" dirty="0" smtClean="0"/>
              <a:t>Delayed closure of severely contaminated wounds</a:t>
            </a:r>
          </a:p>
          <a:p>
            <a:r>
              <a:rPr lang="en-GB" dirty="0" smtClean="0"/>
              <a:t>Proper antibiotic therapy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98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Discharge planning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Refer patient for follow-up with an infectious disease specialist and surgeon, as indicated</a:t>
            </a:r>
          </a:p>
          <a:p>
            <a:r>
              <a:rPr lang="en-GB" dirty="0" smtClean="0"/>
              <a:t>After extensive surgery, such as amputation, refer patient for psychological support, as necessary</a:t>
            </a:r>
          </a:p>
          <a:p>
            <a:r>
              <a:rPr lang="en-GB" dirty="0" smtClean="0"/>
              <a:t>Refer patient to physical rehabilitation, if indicated</a:t>
            </a:r>
          </a:p>
          <a:p>
            <a:r>
              <a:rPr lang="en-GB" dirty="0" smtClean="0"/>
              <a:t>For education and support, refer patient to appropriate organization, if available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71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Amputation/Disability  </a:t>
            </a:r>
          </a:p>
          <a:p>
            <a:r>
              <a:rPr lang="en-GB" dirty="0" err="1" smtClean="0"/>
              <a:t>Septicemia</a:t>
            </a:r>
            <a:r>
              <a:rPr lang="en-GB" dirty="0" smtClean="0"/>
              <a:t>/Septic shock</a:t>
            </a:r>
          </a:p>
          <a:p>
            <a:r>
              <a:rPr lang="en-GB" dirty="0" smtClean="0"/>
              <a:t>Pulmonary embolism</a:t>
            </a:r>
          </a:p>
          <a:p>
            <a:r>
              <a:rPr lang="en-GB" dirty="0" smtClean="0"/>
              <a:t>Renal failure</a:t>
            </a:r>
          </a:p>
          <a:p>
            <a:r>
              <a:rPr lang="en-GB" dirty="0" err="1" smtClean="0"/>
              <a:t>Myositis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Myonecrosis</a:t>
            </a:r>
            <a:endParaRPr lang="en-GB" dirty="0" smtClean="0"/>
          </a:p>
          <a:p>
            <a:r>
              <a:rPr lang="en-GB" dirty="0" smtClean="0"/>
              <a:t>Scarring with cosmetic deformities </a:t>
            </a:r>
          </a:p>
          <a:p>
            <a:r>
              <a:rPr lang="en-GB" dirty="0" smtClean="0"/>
              <a:t>Death from overwhelming </a:t>
            </a:r>
            <a:r>
              <a:rPr lang="en-GB" dirty="0" err="1" smtClean="0"/>
              <a:t>septicemia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555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Incidence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Affects both males and females equally</a:t>
            </a:r>
          </a:p>
          <a:p>
            <a:r>
              <a:rPr lang="en-GB" dirty="0" smtClean="0"/>
              <a:t>More common traumatic injuries</a:t>
            </a:r>
          </a:p>
          <a:p>
            <a:r>
              <a:rPr lang="en-GB" dirty="0" smtClean="0"/>
              <a:t>More common in diabetic patients</a:t>
            </a:r>
          </a:p>
          <a:p>
            <a:r>
              <a:rPr lang="en-GB" dirty="0" smtClean="0"/>
              <a:t>More common in patients with peripheral vascular disease</a:t>
            </a:r>
          </a:p>
          <a:p>
            <a:r>
              <a:rPr lang="en-GB" dirty="0" smtClean="0"/>
              <a:t>More common in immune suppressed persons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724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gangrene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Wet gangrene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Results from trauma and infection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Blood flow becomes compromised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The affected extremity get swollen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Tissue necrosis occurs leading to gangrene </a:t>
            </a:r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73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gangrene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Dry gangrene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Occurs to extremities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Common in diabetic patients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Results from compromised blood supply to tissue extremities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Causes colour change due to drying up of the skin: purplish-blue to black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Does not present with infection</a:t>
            </a:r>
          </a:p>
          <a:p>
            <a:r>
              <a:rPr lang="en-GB" b="1" dirty="0" smtClean="0"/>
              <a:t>Diabetic gangrene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Results from vascular </a:t>
            </a:r>
            <a:r>
              <a:rPr lang="en-GB" dirty="0" err="1" smtClean="0"/>
              <a:t>insuffieciency</a:t>
            </a:r>
            <a:r>
              <a:rPr lang="en-GB" dirty="0" smtClean="0"/>
              <a:t> related to diabetes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Other causes include neuropathy, and infection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Mostly affects lower extremities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Common cause of diabetic foot</a:t>
            </a:r>
          </a:p>
          <a:p>
            <a:endParaRPr lang="en-GB" dirty="0" smtClean="0"/>
          </a:p>
          <a:p>
            <a:endParaRPr lang="en-GB" dirty="0" smtClean="0"/>
          </a:p>
          <a:p>
            <a:pPr>
              <a:buFont typeface="Wingdings" pitchFamily="2" charset="2"/>
              <a:buChar char="ü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3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gangrene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Diabetic gangrene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Results from vascular insufficiency related to diabetes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Other causes include neuropathy, and infection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Mostly affects lower extremities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Common cause of diabetic foot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429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gangrene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GB" b="1" dirty="0" smtClean="0"/>
              <a:t>Gas gangrene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Life-threatening  infection of muscle tissue caused by clostridium species e.g. Clostridium </a:t>
            </a:r>
            <a:r>
              <a:rPr lang="en-GB" dirty="0" err="1" smtClean="0"/>
              <a:t>perfrigenes</a:t>
            </a:r>
            <a:r>
              <a:rPr lang="en-GB" dirty="0" smtClean="0"/>
              <a:t>, clostridium </a:t>
            </a:r>
            <a:r>
              <a:rPr lang="en-GB" dirty="0" err="1" smtClean="0"/>
              <a:t>novyi</a:t>
            </a:r>
            <a:r>
              <a:rPr lang="en-GB" dirty="0" smtClean="0"/>
              <a:t>, clostridium </a:t>
            </a:r>
            <a:r>
              <a:rPr lang="en-GB" dirty="0" err="1" smtClean="0"/>
              <a:t>speticum</a:t>
            </a:r>
            <a:r>
              <a:rPr lang="en-GB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Disease usually begins as a result of trauma to muscle tissue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 smtClean="0"/>
              <a:t>Contributing factors include</a:t>
            </a:r>
          </a:p>
          <a:p>
            <a:pPr lvl="2">
              <a:buFont typeface="Courier New" pitchFamily="49" charset="0"/>
              <a:buChar char="o"/>
            </a:pPr>
            <a:r>
              <a:rPr lang="en-GB" dirty="0" smtClean="0"/>
              <a:t>Peripheral vascular disease</a:t>
            </a:r>
          </a:p>
          <a:p>
            <a:pPr lvl="2">
              <a:buFont typeface="Courier New" pitchFamily="49" charset="0"/>
              <a:buChar char="o"/>
            </a:pPr>
            <a:r>
              <a:rPr lang="en-GB" dirty="0" smtClean="0"/>
              <a:t>Diabetes</a:t>
            </a:r>
          </a:p>
          <a:p>
            <a:pPr lvl="2">
              <a:buFont typeface="Courier New" pitchFamily="49" charset="0"/>
              <a:buChar char="o"/>
            </a:pPr>
            <a:r>
              <a:rPr lang="en-GB" dirty="0" smtClean="0"/>
              <a:t>Chronic renal failure</a:t>
            </a:r>
          </a:p>
          <a:p>
            <a:pPr lvl="2">
              <a:buFont typeface="Courier New" pitchFamily="49" charset="0"/>
              <a:buChar char="o"/>
            </a:pPr>
            <a:r>
              <a:rPr lang="en-GB" dirty="0" smtClean="0"/>
              <a:t>Malignancy</a:t>
            </a:r>
          </a:p>
          <a:p>
            <a:pPr lvl="2">
              <a:buFont typeface="Courier New" pitchFamily="49" charset="0"/>
              <a:buChar char="o"/>
            </a:pPr>
            <a:r>
              <a:rPr lang="en-GB" dirty="0" smtClean="0"/>
              <a:t>Immunosuppressive medications </a:t>
            </a:r>
          </a:p>
          <a:p>
            <a:pPr lvl="2">
              <a:buNone/>
            </a:pPr>
            <a:endParaRPr lang="en-GB" dirty="0" smtClean="0"/>
          </a:p>
          <a:p>
            <a:pPr lvl="1">
              <a:buNone/>
            </a:pPr>
            <a:endParaRPr lang="en-GB" b="1" dirty="0" smtClean="0"/>
          </a:p>
          <a:p>
            <a:pPr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2044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gangrene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Fournier’s gangrene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Also known as necrotizing fasciitis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It is a relatively rare, rapidly progressive and destructive infection of subcutaneous tissues and fascia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Can also involve the skin and muscle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Mortality is 25% to 50%</a:t>
            </a:r>
          </a:p>
          <a:p>
            <a:pPr lvl="1">
              <a:buFont typeface="Courier New" pitchFamily="49" charset="0"/>
              <a:buChar char="o"/>
            </a:pPr>
            <a:r>
              <a:rPr lang="en-GB" dirty="0" smtClean="0"/>
              <a:t>Most important determinant of survival is time to debridement</a:t>
            </a:r>
          </a:p>
          <a:p>
            <a:pPr lvl="1">
              <a:buFont typeface="Courier New" pitchFamily="49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490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1382</Words>
  <Application>Microsoft Office PowerPoint</Application>
  <PresentationFormat>Widescreen</PresentationFormat>
  <Paragraphs>224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Office Theme</vt:lpstr>
      <vt:lpstr>GANGRENE </vt:lpstr>
      <vt:lpstr>PowerPoint Presentation</vt:lpstr>
      <vt:lpstr>Causes/risk factors</vt:lpstr>
      <vt:lpstr>Incidence </vt:lpstr>
      <vt:lpstr>Types of gangrene</vt:lpstr>
      <vt:lpstr>Types of gangrene</vt:lpstr>
      <vt:lpstr>Types of gangrene</vt:lpstr>
      <vt:lpstr>Types of gangrene</vt:lpstr>
      <vt:lpstr>Types of gangrene</vt:lpstr>
      <vt:lpstr>PowerPoint Presentation</vt:lpstr>
      <vt:lpstr>PowerPoint Presentation</vt:lpstr>
      <vt:lpstr>Pathophysiology </vt:lpstr>
      <vt:lpstr>Pathophysiology </vt:lpstr>
      <vt:lpstr>Pathophysiology </vt:lpstr>
      <vt:lpstr>PowerPoint Presentation</vt:lpstr>
      <vt:lpstr>Pathophysiology of Fournier’s gangrene (Necrotizing fasciitis) </vt:lpstr>
      <vt:lpstr>Signs and symptoms of Fournier’s gangrene </vt:lpstr>
      <vt:lpstr>Signs and symptoms of Fournier’s gangrene </vt:lpstr>
      <vt:lpstr>Clinical Manifestations</vt:lpstr>
      <vt:lpstr>Clinical features </vt:lpstr>
      <vt:lpstr>Diagnosis </vt:lpstr>
      <vt:lpstr>Management </vt:lpstr>
      <vt:lpstr>Medical management </vt:lpstr>
      <vt:lpstr>Management </vt:lpstr>
      <vt:lpstr>Nursing diagnosis</vt:lpstr>
      <vt:lpstr>Nursing interventions</vt:lpstr>
      <vt:lpstr>Nursing intervention </vt:lpstr>
      <vt:lpstr>PowerPoint Presentation</vt:lpstr>
      <vt:lpstr>Patient teaching</vt:lpstr>
      <vt:lpstr>Prevention of gas gangrene</vt:lpstr>
      <vt:lpstr>Discharge planning</vt:lpstr>
      <vt:lpstr>complications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GANGRENE </dc:title>
  <dc:creator>Clare Manana</dc:creator>
  <cp:lastModifiedBy>Clare Manana</cp:lastModifiedBy>
  <cp:revision>3</cp:revision>
  <dcterms:created xsi:type="dcterms:W3CDTF">2018-05-26T08:49:13Z</dcterms:created>
  <dcterms:modified xsi:type="dcterms:W3CDTF">2018-05-26T15:25:33Z</dcterms:modified>
</cp:coreProperties>
</file>