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EB65-A634-43DF-AE4D-F7A6BD8EEA5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C29F-21D0-4496-A04D-9C3053FC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u="sng" dirty="0"/>
              <a:t>ADENIODITIS/TONSILITIS</a:t>
            </a:r>
            <a:endParaRPr lang="en-US" sz="7200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2086377"/>
            <a:ext cx="6310648" cy="45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1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MANAGEMENT OF ADENOIDITIS AND TONSILITIS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1825624"/>
            <a:ext cx="11057586" cy="4639569"/>
          </a:xfrm>
        </p:spPr>
        <p:txBody>
          <a:bodyPr/>
          <a:lstStyle/>
          <a:p>
            <a:r>
              <a:rPr lang="en-US" dirty="0" smtClean="0"/>
              <a:t>Indications for adenotonsilectomy include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chronic nasal airway obstruction,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chronic rhinorrhea,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obstruction of the Eustachian tube with related ear infection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abnormal speech.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Surgery is also indicated if the patient has developed a peritonsillar abscess that occludes the pharynx, making swallowing difficult and endangering the patency of the airway.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NURSING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Providing </a:t>
            </a:r>
            <a:r>
              <a:rPr lang="en-US" b="1" u="sng" dirty="0"/>
              <a:t>post-operative care</a:t>
            </a:r>
            <a:endParaRPr lang="en-US" dirty="0"/>
          </a:p>
          <a:p>
            <a:r>
              <a:rPr lang="en-US" dirty="0"/>
              <a:t>Continuous nursing observation  in the immediate post-operative  the recovery period because of the risk of infection and hemorrhage which may also compromise the patients airway. Prone position is the most comfortable after the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107583"/>
            <a:ext cx="11225011" cy="5460642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Educating patient about self-care.</a:t>
            </a:r>
            <a:endParaRPr lang="en-US" dirty="0" smtClean="0"/>
          </a:p>
          <a:p>
            <a:r>
              <a:rPr lang="en-US" dirty="0" smtClean="0"/>
              <a:t>Tonsillectomy and adenoidectomy are usually performed as outpatient surgery and patient tis sent home from the recovery room once they are awake, oriented are able to drink liquid and void</a:t>
            </a:r>
            <a:r>
              <a:rPr lang="en-US" b="1" u="sng" dirty="0" smtClean="0"/>
              <a:t>. </a:t>
            </a:r>
          </a:p>
          <a:p>
            <a:r>
              <a:rPr lang="en-US" dirty="0" smtClean="0"/>
              <a:t>The patient and family must understand the signs of hemorrhage. </a:t>
            </a:r>
          </a:p>
          <a:p>
            <a:r>
              <a:rPr lang="en-US" dirty="0" smtClean="0"/>
              <a:t>Health education about taking full dose of antibiotics is important.  </a:t>
            </a:r>
          </a:p>
          <a:p>
            <a:r>
              <a:rPr lang="en-US" dirty="0" smtClean="0"/>
              <a:t>Alkaline mouthwash and warm saline solutions are useful in coping with thick mucus and halitosis that maybe present after surgery.</a:t>
            </a:r>
          </a:p>
          <a:p>
            <a:r>
              <a:rPr lang="en-US" dirty="0" smtClean="0"/>
              <a:t> Patient should eat an adequate diet with soft food patient should avoid spicy hot or acidic rough food. </a:t>
            </a:r>
          </a:p>
          <a:p>
            <a:r>
              <a:rPr lang="en-US" dirty="0" smtClean="0"/>
              <a:t>Milk and milk products may be restricted because they make removal of mucus difficult for some patients. </a:t>
            </a:r>
          </a:p>
          <a:p>
            <a:r>
              <a:rPr lang="en-US" dirty="0" smtClean="0"/>
              <a:t>Nurse instructs the patient about the need to maintain good hydration Patient advised to abstain from vigorous tooth brushing or gargling because these activities can cause bleeding. </a:t>
            </a:r>
          </a:p>
          <a:p>
            <a:r>
              <a:rPr lang="en-US" dirty="0" smtClean="0"/>
              <a:t>The patient should avoid smoking and heavy lifting or exertion.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What are the Complications of Adenotonsilitis?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5" y="1159098"/>
            <a:ext cx="11173496" cy="538336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possible complications are:</a:t>
            </a:r>
          </a:p>
          <a:p>
            <a:pPr lvl="0"/>
            <a:r>
              <a:rPr lang="en-US" dirty="0"/>
              <a:t>Middle ear infection known as Otitis Media where the fluid between the eardrum and inner ear becomes infected by bacteria.</a:t>
            </a:r>
          </a:p>
          <a:p>
            <a:pPr lvl="0"/>
            <a:r>
              <a:rPr lang="en-US" dirty="0"/>
              <a:t>A collection of pus develops between one of the tonsils and the wall of the throat. This is called peritonsillar abscess or Quinsy.</a:t>
            </a:r>
          </a:p>
          <a:p>
            <a:r>
              <a:rPr lang="en-US" b="1" dirty="0"/>
              <a:t>Rarer complications are:</a:t>
            </a:r>
          </a:p>
          <a:p>
            <a:pPr lvl="0"/>
            <a:r>
              <a:rPr lang="en-US" dirty="0"/>
              <a:t>Obstructive sleep </a:t>
            </a:r>
            <a:r>
              <a:rPr lang="en-US" dirty="0" err="1"/>
              <a:t>apnoea</a:t>
            </a:r>
            <a:r>
              <a:rPr lang="en-US" dirty="0"/>
              <a:t> (as explained earlier)</a:t>
            </a:r>
          </a:p>
          <a:p>
            <a:pPr lvl="0"/>
            <a:r>
              <a:rPr lang="en-US" dirty="0"/>
              <a:t>Glomerulonephritis 10 to 14 days after streptococcal tonsillitis. This occurs as a result of the body’s immune system's reaction to the infection.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Adenoids and Tonsils?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820" y="1825624"/>
            <a:ext cx="5787980" cy="475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Tonsils are two small masses of lymphoid tissue one on each side of the root of the tongue.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faucila and lingual tonsils are located behind the pillars of the fauces and tongue respectively. They frequently serve as the acute infection. </a:t>
            </a:r>
            <a:endParaRPr lang="en-US" dirty="0" smtClean="0"/>
          </a:p>
          <a:p>
            <a:r>
              <a:rPr lang="en-US" dirty="0" smtClean="0"/>
              <a:t>Acute </a:t>
            </a:r>
            <a:r>
              <a:rPr lang="en-US" dirty="0"/>
              <a:t>tonsillitis can be confused with acute pharyngitis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Chronic tonsillitis is less common and may be mistaken for other disorders such as allergy, asthma and rhino sinusitis. </a:t>
            </a:r>
          </a:p>
          <a:p>
            <a:endParaRPr lang="en-US" dirty="0"/>
          </a:p>
        </p:txBody>
      </p:sp>
      <p:pic>
        <p:nvPicPr>
          <p:cNvPr id="2050" name="Picture 2" descr="Image result for tonsi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9" y="1690687"/>
            <a:ext cx="5159867" cy="47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Adenoids and Tonsils?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0152" y="1825625"/>
            <a:ext cx="5929648" cy="48198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adenoids or pharyngeal tonsils consist of lymphatic tissue near the center of the posterior wall of the naso-pharynx. </a:t>
            </a:r>
            <a:endParaRPr lang="en-US" dirty="0" smtClean="0"/>
          </a:p>
          <a:p>
            <a:r>
              <a:rPr lang="en-US" dirty="0" smtClean="0"/>
              <a:t>Infection </a:t>
            </a:r>
            <a:r>
              <a:rPr lang="en-US" dirty="0"/>
              <a:t>of the adenoids frequently accompanies the acute tonsillitis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Frequently occurring bacterial pathogen include GABHS, the most common organism.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 viral pathogen is Epstein-</a:t>
            </a:r>
            <a:r>
              <a:rPr lang="en-US" dirty="0" err="1"/>
              <a:t>barr</a:t>
            </a:r>
            <a:r>
              <a:rPr lang="en-US" dirty="0"/>
              <a:t> virus although cytomegalovirus may also cause tonsillitis and adenoiditis can occur in adults. </a:t>
            </a:r>
          </a:p>
          <a:p>
            <a:endParaRPr lang="en-US" dirty="0"/>
          </a:p>
        </p:txBody>
      </p:sp>
      <p:pic>
        <p:nvPicPr>
          <p:cNvPr id="3074" name="Picture 2" descr="Image result for adenoid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2" y="1690689"/>
            <a:ext cx="4894576" cy="46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Causes Adenotonsilitis?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Adenotonsilitis </a:t>
            </a:r>
            <a:r>
              <a:rPr lang="en-US" dirty="0"/>
              <a:t>is caused by a viral or bacterial infection.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Adenovirus,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Influenza Virus,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Par </a:t>
            </a:r>
            <a:r>
              <a:rPr lang="en-US" dirty="0"/>
              <a:t>influenza and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Streptococcus </a:t>
            </a:r>
            <a:r>
              <a:rPr lang="en-US" dirty="0"/>
              <a:t>species of bacteria are the commonest organisms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is </a:t>
            </a:r>
            <a:r>
              <a:rPr lang="en-US" b="1" dirty="0" err="1" smtClean="0"/>
              <a:t>Adenonsilitis</a:t>
            </a:r>
            <a:r>
              <a:rPr lang="en-US" b="1" dirty="0" smtClean="0"/>
              <a:t> Spread to Other People?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400" dirty="0" smtClean="0"/>
              <a:t>The </a:t>
            </a:r>
            <a:r>
              <a:rPr lang="en-US" sz="4400" dirty="0"/>
              <a:t>virus and bacteria that cause Adenotonsilitis are airborne and thus easily spread to other individuals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102" name="Picture 6" descr="Image result for how adenotonsillitis sprea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92" y="1352282"/>
            <a:ext cx="5558307" cy="50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9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Signs and Symptoms of Adenotonsilitis?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081825"/>
            <a:ext cx="11225011" cy="56538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symptoms are </a:t>
            </a:r>
            <a:endParaRPr lang="en-US" dirty="0" smtClean="0"/>
          </a:p>
          <a:p>
            <a:r>
              <a:rPr lang="en-US" dirty="0" smtClean="0"/>
              <a:t>fever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sore </a:t>
            </a:r>
            <a:r>
              <a:rPr lang="en-US" dirty="0"/>
              <a:t>throat, </a:t>
            </a:r>
            <a:endParaRPr lang="en-US" dirty="0" smtClean="0"/>
          </a:p>
          <a:p>
            <a:r>
              <a:rPr lang="en-US" dirty="0" smtClean="0"/>
              <a:t>swollen </a:t>
            </a:r>
            <a:r>
              <a:rPr lang="en-US" dirty="0"/>
              <a:t>tonsils that are red and may have white spots on them, </a:t>
            </a:r>
            <a:endParaRPr lang="en-US" dirty="0" smtClean="0"/>
          </a:p>
          <a:p>
            <a:r>
              <a:rPr lang="en-US" dirty="0" smtClean="0"/>
              <a:t>difficulty </a:t>
            </a:r>
            <a:r>
              <a:rPr lang="en-US" dirty="0"/>
              <a:t>swallowing.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associated with coughing, </a:t>
            </a:r>
            <a:endParaRPr lang="en-US" dirty="0" smtClean="0"/>
          </a:p>
          <a:p>
            <a:r>
              <a:rPr lang="en-US" dirty="0" smtClean="0"/>
              <a:t>headache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times children may have nausea, </a:t>
            </a:r>
            <a:r>
              <a:rPr lang="en-US" dirty="0" smtClean="0"/>
              <a:t>vomiting</a:t>
            </a:r>
            <a:r>
              <a:rPr lang="en-US" dirty="0"/>
              <a:t>, hoarseness, and bad breath. </a:t>
            </a:r>
            <a:endParaRPr lang="en-US" dirty="0" smtClean="0"/>
          </a:p>
          <a:p>
            <a:r>
              <a:rPr lang="en-US" dirty="0" smtClean="0"/>
              <a:t>Enlarged </a:t>
            </a:r>
            <a:r>
              <a:rPr lang="en-US" dirty="0"/>
              <a:t>adenoids may cause mouth breathing, earache, draining ears, children have blocked nose, nasal discharge, snoring and mouth breathing.</a:t>
            </a:r>
          </a:p>
          <a:p>
            <a:r>
              <a:rPr lang="en-US" dirty="0"/>
              <a:t>In the event the tonsils and adenoids are very large and obstruct (block) the airway, the child may have a sudden difficulty to breathe while she is asleep. This phenomenon is called </a:t>
            </a:r>
            <a:r>
              <a:rPr lang="en-US" i="1" dirty="0"/>
              <a:t>Obstructive Sleep Apnea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infection also may reside in the middle ear as a chronic low grade, smoldering process that eventually may cause permanent deafness.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2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ASSESMENT AND DIAGNOSTIC FINDINGS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825625"/>
            <a:ext cx="11147738" cy="48585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Diagnosis </a:t>
            </a:r>
            <a:r>
              <a:rPr lang="en-US" dirty="0"/>
              <a:t>is primarily clinical with attention given to whether the infection is viral or bacterial in nature. </a:t>
            </a:r>
            <a:endParaRPr lang="en-US" dirty="0" smtClean="0"/>
          </a:p>
          <a:p>
            <a:r>
              <a:rPr lang="en-US" dirty="0" smtClean="0"/>
              <a:t>As In </a:t>
            </a:r>
            <a:r>
              <a:rPr lang="en-US" dirty="0"/>
              <a:t>acute pharyngitis, RADT is quick and convenient however it is less sensitive than the throat swab culture. </a:t>
            </a:r>
          </a:p>
          <a:p>
            <a:r>
              <a:rPr lang="en-US" dirty="0"/>
              <a:t>A thorough physical examination is performed and careful history is obtained to rule out related or systemic conditions</a:t>
            </a:r>
          </a:p>
          <a:p>
            <a:r>
              <a:rPr lang="en-US" dirty="0"/>
              <a:t>The tonsillar site is cultured to determine the presence of bacterial infection.</a:t>
            </a:r>
          </a:p>
          <a:p>
            <a:r>
              <a:rPr lang="en-US" dirty="0"/>
              <a:t>When cytomegalovirus infection is present, the differential diagnosis should include HIV, hepatitis A and rubella. </a:t>
            </a:r>
          </a:p>
          <a:p>
            <a:r>
              <a:rPr lang="en-US" dirty="0"/>
              <a:t>In adenoiditis, if recurrent, episodes of suppurative otitis media result in hearing loss, comprehensive audiometric assessment is warranted.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MANAGEMENT OF ADENOIDITIS AND TONSILITIS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1" y="1210614"/>
            <a:ext cx="11147739" cy="5447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Tonsillitis </a:t>
            </a:r>
            <a:r>
              <a:rPr lang="en-US" dirty="0"/>
              <a:t>is treated with supportive measures that include </a:t>
            </a:r>
            <a:endParaRPr lang="en-US" dirty="0" smtClean="0"/>
          </a:p>
          <a:p>
            <a:r>
              <a:rPr lang="en-US" dirty="0" smtClean="0"/>
              <a:t>increased </a:t>
            </a:r>
            <a:r>
              <a:rPr lang="en-US" dirty="0"/>
              <a:t>fluid intake, </a:t>
            </a:r>
            <a:endParaRPr lang="en-US" dirty="0" smtClean="0"/>
          </a:p>
          <a:p>
            <a:r>
              <a:rPr lang="en-US" dirty="0" smtClean="0"/>
              <a:t>Taking </a:t>
            </a:r>
            <a:r>
              <a:rPr lang="en-US" dirty="0"/>
              <a:t>analgesics ( paracetamol or ibuprofen helps to reduce fever and pain.) </a:t>
            </a:r>
            <a:endParaRPr lang="en-US" dirty="0" smtClean="0"/>
          </a:p>
          <a:p>
            <a:r>
              <a:rPr lang="en-US" dirty="0" smtClean="0"/>
              <a:t>salt </a:t>
            </a:r>
            <a:r>
              <a:rPr lang="en-US" dirty="0"/>
              <a:t>water  Gargles and/or lozenges help to reduce pain in older children and rest.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bacterial infection is suspected, a course of antibiotics is given. If this treatment does not settle the fever and sore throat than the patient will need to be admitted into hospital for intravenous antibiotics.</a:t>
            </a:r>
          </a:p>
          <a:p>
            <a:r>
              <a:rPr lang="en-US" dirty="0"/>
              <a:t>Most of the time, Adenotonsilitis gets better within a week. However, a small number of children have tonsillitis for longer, or it keeps returning.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surgical treatment may be needed. </a:t>
            </a:r>
            <a:endParaRPr lang="en-US" dirty="0" smtClean="0"/>
          </a:p>
          <a:p>
            <a:r>
              <a:rPr lang="en-US" dirty="0" smtClean="0"/>
              <a:t>Tonsillectomy </a:t>
            </a:r>
            <a:r>
              <a:rPr lang="en-US" dirty="0"/>
              <a:t>and adenoidectomy continue to be commonly performed surgical procedures aimed at reducing complications and improving post-operative recovery. </a:t>
            </a:r>
          </a:p>
        </p:txBody>
      </p:sp>
    </p:spTree>
    <p:extLst>
      <p:ext uri="{BB962C8B-B14F-4D97-AF65-F5344CB8AC3E}">
        <p14:creationId xmlns:p14="http://schemas.microsoft.com/office/powerpoint/2010/main" val="326291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MANAGEMENT OF ADENOIDITIS AND TONSILITIS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825625"/>
            <a:ext cx="11160617" cy="4794116"/>
          </a:xfrm>
        </p:spPr>
        <p:txBody>
          <a:bodyPr>
            <a:normAutofit/>
          </a:bodyPr>
          <a:lstStyle/>
          <a:p>
            <a:r>
              <a:rPr lang="en-US" dirty="0" smtClean="0"/>
              <a:t>Patients who experience no adverse events for six hours have a low overall risk of later bleeding and other complications. </a:t>
            </a:r>
          </a:p>
          <a:p>
            <a:r>
              <a:rPr lang="en-US" dirty="0" smtClean="0"/>
              <a:t>These procedures are indicated the patients who have had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repeated episodes of tonsillitis despite antibiotic therapy,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hypertrophy of tonsils and adenoids that could cause obstruction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obstructive sleep apnea,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repeated attacks of purulent otitis media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suspected hearing loss due to serious otitis media that has occurred in association with enlarged tonsils and adenoids.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ADENIODITIS/TONSILITIS</vt:lpstr>
      <vt:lpstr>What are Adenoids and Tonsils? </vt:lpstr>
      <vt:lpstr>What are Adenoids and Tonsils?</vt:lpstr>
      <vt:lpstr>What Causes Adenotonsilitis? </vt:lpstr>
      <vt:lpstr>How is Adenonsilitis Spread to Other People? </vt:lpstr>
      <vt:lpstr>Signs and Symptoms of Adenotonsilitis? </vt:lpstr>
      <vt:lpstr>ASSESMENT AND DIAGNOSTIC FINDINGS </vt:lpstr>
      <vt:lpstr>MANAGEMENT OF ADENOIDITIS AND TONSILITIS </vt:lpstr>
      <vt:lpstr>MANAGEMENT OF ADENOIDITIS AND TONSILITIS</vt:lpstr>
      <vt:lpstr>MANAGEMENT OF ADENOIDITIS AND TONSILITIS</vt:lpstr>
      <vt:lpstr>NURSING MANAGEMENT </vt:lpstr>
      <vt:lpstr>PowerPoint Presentation</vt:lpstr>
      <vt:lpstr>What are the Complications of Adenotonsilitis?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ADENIODITIS/TONSILITIS</dc:title>
  <dc:creator>Clare Manana</dc:creator>
  <cp:lastModifiedBy>Clare Manana</cp:lastModifiedBy>
  <cp:revision>3</cp:revision>
  <dcterms:created xsi:type="dcterms:W3CDTF">2018-01-18T17:42:11Z</dcterms:created>
  <dcterms:modified xsi:type="dcterms:W3CDTF">2018-01-18T17:55:35Z</dcterms:modified>
</cp:coreProperties>
</file>