
<file path=[Content_Types].xml><?xml version="1.0" encoding="utf-8"?>
<Types xmlns="http://schemas.openxmlformats.org/package/2006/content-types">
  <Default ContentType="application/xml" Extension="xml"/>
  <Default ContentType="image/jpeg" Extension="jpe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43.xml"/>
  <Override ContentType="application/vnd.openxmlformats-officedocument.presentationml.slide+xml" PartName="/ppt/slides/slide18.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42.xml"/>
  <Override ContentType="application/vnd.openxmlformats-officedocument.presentationml.slide+xml" PartName="/ppt/slides/slide17.xml"/>
  <Override ContentType="application/vnd.openxmlformats-officedocument.presentationml.slide+xml" PartName="/ppt/slides/slide50.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54.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46.xml"/>
  <Override ContentType="application/vnd.openxmlformats-officedocument.presentationml.slide+xml" PartName="/ppt/slides/slide38.xml"/>
  <Override ContentType="application/vnd.openxmlformats-officedocument.presentationml.slide+xml" PartName="/ppt/slides/slide55.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44.xml"/>
  <Override ContentType="application/vnd.openxmlformats-officedocument.presentationml.slide+xml" PartName="/ppt/slides/slide2.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Lst>
  <p:sldSz cy="68580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F58522F-8F1C-45FE-AE0B-2EADBFA62910}" type="datetimeFigureOut">
              <a:rPr lang="en-US" smtClean="0"/>
              <a:pPr/>
              <a:t>9/20/2017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A3AE002-AD76-4695-93BE-BDF21BAE61E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58522F-8F1C-45FE-AE0B-2EADBFA62910}" type="datetimeFigureOut">
              <a:rPr lang="en-US" smtClean="0"/>
              <a:pPr/>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AE002-AD76-4695-93BE-BDF21BAE61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58522F-8F1C-45FE-AE0B-2EADBFA62910}" type="datetimeFigureOut">
              <a:rPr lang="en-US" smtClean="0"/>
              <a:pPr/>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AE002-AD76-4695-93BE-BDF21BAE61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F58522F-8F1C-45FE-AE0B-2EADBFA62910}" type="datetimeFigureOut">
              <a:rPr lang="en-US" smtClean="0"/>
              <a:pPr/>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AE002-AD76-4695-93BE-BDF21BAE61E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F58522F-8F1C-45FE-AE0B-2EADBFA62910}" type="datetimeFigureOut">
              <a:rPr lang="en-US" smtClean="0"/>
              <a:pPr/>
              <a:t>9/20/2017</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EA3AE002-AD76-4695-93BE-BDF21BAE61E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F58522F-8F1C-45FE-AE0B-2EADBFA62910}" type="datetimeFigureOut">
              <a:rPr lang="en-US" smtClean="0"/>
              <a:pPr/>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3AE002-AD76-4695-93BE-BDF21BAE61E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F58522F-8F1C-45FE-AE0B-2EADBFA62910}" type="datetimeFigureOut">
              <a:rPr lang="en-US" smtClean="0"/>
              <a:pPr/>
              <a:t>9/20/2017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3AE002-AD76-4695-93BE-BDF21BAE61E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F58522F-8F1C-45FE-AE0B-2EADBFA62910}" type="datetimeFigureOut">
              <a:rPr lang="en-US" smtClean="0"/>
              <a:pPr/>
              <a:t>9/20/2017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3AE002-AD76-4695-93BE-BDF21BAE61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8522F-8F1C-45FE-AE0B-2EADBFA62910}" type="datetimeFigureOut">
              <a:rPr lang="en-US" smtClean="0"/>
              <a:pPr/>
              <a:t>9/20/2017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3AE002-AD76-4695-93BE-BDF21BAE61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F58522F-8F1C-45FE-AE0B-2EADBFA62910}" type="datetimeFigureOut">
              <a:rPr lang="en-US" smtClean="0"/>
              <a:pPr/>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3AE002-AD76-4695-93BE-BDF21BAE61E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F58522F-8F1C-45FE-AE0B-2EADBFA62910}" type="datetimeFigureOut">
              <a:rPr lang="en-US" smtClean="0"/>
              <a:pPr/>
              <a:t>9/20/2017</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EA3AE002-AD76-4695-93BE-BDF21BAE61E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F58522F-8F1C-45FE-AE0B-2EADBFA62910}" type="datetimeFigureOut">
              <a:rPr lang="en-US" smtClean="0"/>
              <a:pPr/>
              <a:t>9/20/2017</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A3AE002-AD76-4695-93BE-BDF21BAE61E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32560" y="1850064"/>
            <a:ext cx="7406640" cy="4169736"/>
          </a:xfrm>
        </p:spPr>
        <p:txBody>
          <a:bodyPr>
            <a:normAutofit/>
          </a:bodyPr>
          <a:lstStyle/>
          <a:p>
            <a:r>
              <a:rPr lang="en-US" dirty="0" smtClean="0"/>
              <a:t>                          </a:t>
            </a:r>
          </a:p>
          <a:p>
            <a:endParaRPr lang="en-US" b="1" dirty="0" smtClean="0">
              <a:effectLst>
                <a:outerShdw blurRad="38100" dist="38100" dir="2700000" algn="tl">
                  <a:srgbClr val="000000">
                    <a:alpha val="43137"/>
                  </a:srgbClr>
                </a:outerShdw>
              </a:effectLst>
            </a:endParaRPr>
          </a:p>
          <a:p>
            <a:endParaRPr lang="en-US" b="1" dirty="0" smtClean="0">
              <a:effectLst>
                <a:outerShdw blurRad="38100" dist="38100" dir="2700000" algn="tl">
                  <a:srgbClr val="000000">
                    <a:alpha val="43137"/>
                  </a:srgbClr>
                </a:outerShdw>
              </a:effectLst>
            </a:endParaRPr>
          </a:p>
          <a:p>
            <a:endParaRPr lang="en-US" b="1" dirty="0" smtClean="0">
              <a:effectLst>
                <a:outerShdw blurRad="38100" dist="38100" dir="2700000" algn="tl">
                  <a:srgbClr val="000000">
                    <a:alpha val="43137"/>
                  </a:srgbClr>
                </a:outerShdw>
              </a:effectLst>
            </a:endParaRPr>
          </a:p>
          <a:p>
            <a:pPr algn="r"/>
            <a:r>
              <a:rPr lang="en-US" b="1" dirty="0" smtClean="0">
                <a:effectLst>
                  <a:outerShdw blurRad="38100" dist="38100" dir="2700000" algn="tl">
                    <a:srgbClr val="000000">
                      <a:alpha val="43137"/>
                    </a:srgbClr>
                  </a:outerShdw>
                </a:effectLst>
              </a:rPr>
              <a:t>       BY MRS MUOKI.</a:t>
            </a:r>
            <a:endParaRPr lang="en-US" b="1" dirty="0">
              <a:effectLst>
                <a:outerShdw blurRad="38100" dist="38100" dir="2700000" algn="tl">
                  <a:srgbClr val="000000">
                    <a:alpha val="43137"/>
                  </a:srgbClr>
                </a:outerShdw>
              </a:effectLst>
            </a:endParaRPr>
          </a:p>
        </p:txBody>
      </p:sp>
      <p:sp>
        <p:nvSpPr>
          <p:cNvPr id="2" name="Title 1"/>
          <p:cNvSpPr>
            <a:spLocks noGrp="1"/>
          </p:cNvSpPr>
          <p:nvPr>
            <p:ph type="ctrTitle"/>
          </p:nvPr>
        </p:nvSpPr>
        <p:spPr>
          <a:xfrm>
            <a:off x="914400" y="609600"/>
            <a:ext cx="7406640" cy="3124200"/>
          </a:xfrm>
        </p:spPr>
        <p:txBody>
          <a:bodyPr>
            <a:normAutofit/>
          </a:bodyPr>
          <a:lstStyle/>
          <a:p>
            <a:r>
              <a:rPr lang="en-US" b="1" dirty="0" smtClean="0">
                <a:solidFill>
                  <a:schemeClr val="tx2">
                    <a:lumMod val="40000"/>
                    <a:lumOff val="60000"/>
                  </a:schemeClr>
                </a:solidFill>
                <a:latin typeface="+mn-lt"/>
              </a:rPr>
              <a:t>OPTHALMOLOOGY AND ENT </a:t>
            </a:r>
            <a:r>
              <a:rPr lang="en-US" b="1" dirty="0" smtClean="0">
                <a:solidFill>
                  <a:schemeClr val="tx2">
                    <a:lumMod val="40000"/>
                    <a:lumOff val="60000"/>
                  </a:schemeClr>
                </a:solidFill>
                <a:latin typeface="+mn-lt"/>
              </a:rPr>
              <a:t>CONDITIONS.</a:t>
            </a:r>
            <a:endParaRPr lang="en-US" b="1" dirty="0">
              <a:solidFill>
                <a:schemeClr val="tx2">
                  <a:lumMod val="40000"/>
                  <a:lumOff val="60000"/>
                </a:schemeClr>
              </a:solidFill>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UVETIS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r>
              <a:rPr lang="en-US" sz="2600" dirty="0" smtClean="0">
                <a:latin typeface="Shonar Bangla" pitchFamily="34" charset="0"/>
                <a:cs typeface="Shonar Bangla" pitchFamily="34" charset="0"/>
              </a:rPr>
              <a:t>Inflammation of the uvea.</a:t>
            </a:r>
          </a:p>
          <a:p>
            <a:r>
              <a:rPr lang="en-US" sz="2600" dirty="0" smtClean="0">
                <a:latin typeface="Shonar Bangla" pitchFamily="34" charset="0"/>
                <a:cs typeface="Shonar Bangla" pitchFamily="34" charset="0"/>
              </a:rPr>
              <a:t>Uvea consist of Irish, cilliary muscle and choroid. The irish is colored ring around the black pupil and often closes like the commercial lens. </a:t>
            </a:r>
          </a:p>
          <a:p>
            <a:r>
              <a:rPr lang="en-US" sz="2600" dirty="0" smtClean="0">
                <a:latin typeface="Shonar Bangla" pitchFamily="34" charset="0"/>
                <a:cs typeface="Shonar Bangla" pitchFamily="34" charset="0"/>
              </a:rPr>
              <a:t>Cilliary body is set of muscles that make lens thicker so as to focus closer object and thins so as to focus fur objects.</a:t>
            </a:r>
          </a:p>
          <a:p>
            <a:r>
              <a:rPr lang="en-US" sz="2600" dirty="0" smtClean="0">
                <a:latin typeface="Shonar Bangla" pitchFamily="34" charset="0"/>
                <a:cs typeface="Shonar Bangla" pitchFamily="34" charset="0"/>
              </a:rPr>
              <a:t>Choroid is the inner lining of the eye extending from the edge of the cilliary muscle to the back of the eye.</a:t>
            </a:r>
            <a:endParaRPr lang="en-US" sz="2600" dirty="0">
              <a:latin typeface="Shonar Bangla" pitchFamily="34" charset="0"/>
              <a:cs typeface="Shonar Bangl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Cont</a:t>
            </a:r>
            <a:r>
              <a:rPr lang="en-US" dirty="0" smtClean="0"/>
              <a:t>………………</a:t>
            </a:r>
            <a:endParaRPr lang="en-US"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sz="2600" dirty="0" smtClean="0">
                <a:latin typeface="Shonar Bangla" pitchFamily="34" charset="0"/>
                <a:cs typeface="Shonar Bangla" pitchFamily="34" charset="0"/>
              </a:rPr>
              <a:t>Cause </a:t>
            </a:r>
          </a:p>
          <a:p>
            <a:r>
              <a:rPr lang="en-US" sz="2600" dirty="0" smtClean="0">
                <a:latin typeface="Shonar Bangla" pitchFamily="34" charset="0"/>
                <a:cs typeface="Shonar Bangla" pitchFamily="34" charset="0"/>
              </a:rPr>
              <a:t>Infection like (TB and syphilis) and allergy.</a:t>
            </a:r>
          </a:p>
          <a:p>
            <a:pPr>
              <a:buFont typeface="Wingdings" pitchFamily="2" charset="2"/>
              <a:buChar char="Ø"/>
            </a:pPr>
            <a:r>
              <a:rPr lang="en-US" sz="2600" dirty="0" smtClean="0">
                <a:latin typeface="Shonar Bangla" pitchFamily="34" charset="0"/>
                <a:cs typeface="Shonar Bangla" pitchFamily="34" charset="0"/>
              </a:rPr>
              <a:t>Sign and symptoms</a:t>
            </a:r>
          </a:p>
          <a:p>
            <a:r>
              <a:rPr lang="en-US" sz="2600" dirty="0" smtClean="0">
                <a:latin typeface="Shonar Bangla" pitchFamily="34" charset="0"/>
                <a:cs typeface="Shonar Bangla" pitchFamily="34" charset="0"/>
              </a:rPr>
              <a:t>Sever pain, blurred vision, redness, clouding of the fluids that feels the eye and visible blood vessels.</a:t>
            </a:r>
          </a:p>
          <a:p>
            <a:pPr>
              <a:buFont typeface="Wingdings" pitchFamily="2" charset="2"/>
              <a:buChar char="Ø"/>
            </a:pPr>
            <a:r>
              <a:rPr lang="en-US" sz="2600" dirty="0" smtClean="0">
                <a:latin typeface="Shonar Bangla" pitchFamily="34" charset="0"/>
                <a:cs typeface="Shonar Bangla" pitchFamily="34" charset="0"/>
              </a:rPr>
              <a:t>Management </a:t>
            </a:r>
          </a:p>
          <a:p>
            <a:r>
              <a:rPr lang="en-US" sz="2600" dirty="0" smtClean="0">
                <a:latin typeface="Shonar Bangla" pitchFamily="34" charset="0"/>
                <a:cs typeface="Shonar Bangla" pitchFamily="34" charset="0"/>
              </a:rPr>
              <a:t>antibiotic, atropine and steroids.</a:t>
            </a:r>
            <a:endParaRPr lang="en-US" sz="2600" dirty="0">
              <a:latin typeface="Shonar Bangla" pitchFamily="34" charset="0"/>
              <a:cs typeface="Shonar Bangl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RETINITIS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r>
              <a:rPr lang="en-US" sz="2600" dirty="0" smtClean="0">
                <a:latin typeface="Shonar Bangla" pitchFamily="34" charset="0"/>
                <a:cs typeface="Shonar Bangla" pitchFamily="34" charset="0"/>
              </a:rPr>
              <a:t>Retina is the inner most lining of the eye which is well adapted for stimulation of light rays.</a:t>
            </a:r>
          </a:p>
          <a:p>
            <a:r>
              <a:rPr lang="en-US" sz="2600" dirty="0" smtClean="0">
                <a:latin typeface="Shonar Bangla" pitchFamily="34" charset="0"/>
                <a:cs typeface="Shonar Bangla" pitchFamily="34" charset="0"/>
              </a:rPr>
              <a:t>Is inflammation of the retina in the eye.</a:t>
            </a:r>
          </a:p>
          <a:p>
            <a:pPr>
              <a:buFont typeface="Wingdings" pitchFamily="2" charset="2"/>
              <a:buChar char="Ø"/>
            </a:pPr>
            <a:r>
              <a:rPr lang="en-US" sz="2600" dirty="0" smtClean="0">
                <a:latin typeface="Shonar Bangla" pitchFamily="34" charset="0"/>
                <a:cs typeface="Shonar Bangla" pitchFamily="34" charset="0"/>
              </a:rPr>
              <a:t>Causes</a:t>
            </a:r>
          </a:p>
          <a:p>
            <a:r>
              <a:rPr lang="en-US" sz="2600" dirty="0" smtClean="0">
                <a:latin typeface="Shonar Bangla" pitchFamily="34" charset="0"/>
                <a:cs typeface="Shonar Bangla" pitchFamily="34" charset="0"/>
              </a:rPr>
              <a:t>Infection agent like toxoplasmosis and cytomegalovirus.</a:t>
            </a:r>
          </a:p>
          <a:p>
            <a:pPr>
              <a:buFont typeface="Wingdings" pitchFamily="2" charset="2"/>
              <a:buChar char="Ø"/>
            </a:pPr>
            <a:r>
              <a:rPr lang="en-US" sz="2600" dirty="0" smtClean="0">
                <a:latin typeface="Shonar Bangla" pitchFamily="34" charset="0"/>
                <a:cs typeface="Shonar Bangla" pitchFamily="34" charset="0"/>
              </a:rPr>
              <a:t>Sigh and symptoms </a:t>
            </a:r>
          </a:p>
          <a:p>
            <a:r>
              <a:rPr lang="en-US" sz="2600" dirty="0" smtClean="0">
                <a:latin typeface="Shonar Bangla" pitchFamily="34" charset="0"/>
                <a:cs typeface="Shonar Bangla" pitchFamily="34" charset="0"/>
              </a:rPr>
              <a:t>Presence of floaters in your vision.</a:t>
            </a:r>
          </a:p>
          <a:p>
            <a:r>
              <a:rPr lang="en-US" sz="2600" dirty="0" smtClean="0">
                <a:latin typeface="Shonar Bangla" pitchFamily="34" charset="0"/>
                <a:cs typeface="Shonar Bangla" pitchFamily="34" charset="0"/>
              </a:rPr>
              <a:t>Blurred vision.</a:t>
            </a:r>
          </a:p>
          <a:p>
            <a:r>
              <a:rPr lang="en-US" sz="2600" dirty="0" smtClean="0">
                <a:latin typeface="Shonar Bangla" pitchFamily="34" charset="0"/>
                <a:cs typeface="Shonar Bangla" pitchFamily="34" charset="0"/>
              </a:rPr>
              <a:t>Loss of side vision.</a:t>
            </a:r>
            <a:endParaRPr lang="en-US" sz="2600" dirty="0">
              <a:latin typeface="Shonar Bangla" pitchFamily="34" charset="0"/>
              <a:cs typeface="Shonar Bangla"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Cont</a:t>
            </a:r>
            <a:r>
              <a:rPr lang="en-US" dirty="0" smtClean="0"/>
              <a:t>………..</a:t>
            </a:r>
            <a:endParaRPr lang="en-US"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sz="2600" dirty="0" smtClean="0">
                <a:latin typeface="Shonar Bangla" pitchFamily="34" charset="0"/>
                <a:cs typeface="Shonar Bangla" pitchFamily="34" charset="0"/>
              </a:rPr>
              <a:t>Treatment</a:t>
            </a:r>
          </a:p>
          <a:p>
            <a:r>
              <a:rPr lang="en-US" sz="2600" dirty="0" smtClean="0">
                <a:latin typeface="Shonar Bangla" pitchFamily="34" charset="0"/>
                <a:cs typeface="Shonar Bangla" pitchFamily="34" charset="0"/>
              </a:rPr>
              <a:t>Supplements of vitamin A lutein and oily fish high in the omega fatty acids.</a:t>
            </a:r>
          </a:p>
          <a:p>
            <a:r>
              <a:rPr lang="en-US" sz="2600" dirty="0" smtClean="0">
                <a:latin typeface="Shonar Bangla" pitchFamily="34" charset="0"/>
                <a:cs typeface="Shonar Bangla" pitchFamily="34" charset="0"/>
              </a:rPr>
              <a:t>Sunglasses to protect from UV light.</a:t>
            </a:r>
          </a:p>
          <a:p>
            <a:r>
              <a:rPr lang="en-US" sz="2600" dirty="0" smtClean="0">
                <a:latin typeface="Shonar Bangla" pitchFamily="34" charset="0"/>
                <a:cs typeface="Shonar Bangla" pitchFamily="34" charset="0"/>
              </a:rPr>
              <a:t>Antiviral medication for virus caused retinitis.</a:t>
            </a:r>
            <a:endParaRPr lang="en-US" sz="2600" dirty="0">
              <a:latin typeface="Shonar Bangla" pitchFamily="34" charset="0"/>
              <a:cs typeface="Shonar Bangla"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mn-lt"/>
                <a:cs typeface="Shonar Bangla" pitchFamily="34" charset="0"/>
              </a:rPr>
              <a:t>RETINAL</a:t>
            </a:r>
            <a:r>
              <a:rPr lang="en-US" dirty="0" smtClean="0">
                <a:latin typeface="Shonar Bangla" pitchFamily="34" charset="0"/>
                <a:cs typeface="Shonar Bangla" pitchFamily="34" charset="0"/>
              </a:rPr>
              <a:t> </a:t>
            </a:r>
            <a:r>
              <a:rPr lang="en-US" b="1" dirty="0" smtClean="0">
                <a:effectLst>
                  <a:outerShdw blurRad="38100" dist="38100" dir="2700000" algn="tl">
                    <a:srgbClr val="000000">
                      <a:alpha val="43137"/>
                    </a:srgbClr>
                  </a:outerShdw>
                </a:effectLst>
                <a:latin typeface="+mn-lt"/>
                <a:cs typeface="Shonar Bangla" pitchFamily="34" charset="0"/>
              </a:rPr>
              <a:t>DETACHMENT</a:t>
            </a:r>
            <a:endParaRPr lang="en-US" b="1" dirty="0">
              <a:effectLst>
                <a:outerShdw blurRad="38100" dist="38100" dir="2700000" algn="tl">
                  <a:srgbClr val="000000">
                    <a:alpha val="43137"/>
                  </a:srgbClr>
                </a:outerShdw>
              </a:effectLst>
              <a:latin typeface="+mn-lt"/>
              <a:cs typeface="Shonar Bangla" pitchFamily="34" charset="0"/>
            </a:endParaRPr>
          </a:p>
        </p:txBody>
      </p:sp>
      <p:sp>
        <p:nvSpPr>
          <p:cNvPr id="3" name="Content Placeholder 2"/>
          <p:cNvSpPr>
            <a:spLocks noGrp="1"/>
          </p:cNvSpPr>
          <p:nvPr>
            <p:ph sz="quarter" idx="1"/>
          </p:nvPr>
        </p:nvSpPr>
        <p:spPr>
          <a:xfrm>
            <a:off x="457200" y="1295400"/>
            <a:ext cx="8229600" cy="4830763"/>
          </a:xfrm>
        </p:spPr>
        <p:txBody>
          <a:bodyPr>
            <a:noAutofit/>
          </a:bodyPr>
          <a:lstStyle/>
          <a:p>
            <a:r>
              <a:rPr lang="en-US" sz="2600" dirty="0" smtClean="0">
                <a:latin typeface="Shonar Bangla" pitchFamily="34" charset="0"/>
                <a:cs typeface="Shonar Bangla" pitchFamily="34" charset="0"/>
              </a:rPr>
              <a:t>Occurs when the thin lining  at the back of the eye called retina detaches begin to pull away from the blood vessel that supply them with blood thus  leading death of the affected eye.</a:t>
            </a:r>
          </a:p>
          <a:p>
            <a:pPr>
              <a:buFont typeface="Wingdings" pitchFamily="2" charset="2"/>
              <a:buChar char="Ø"/>
            </a:pPr>
            <a:r>
              <a:rPr lang="en-US" sz="2600" dirty="0" smtClean="0">
                <a:latin typeface="Shonar Bangla" pitchFamily="34" charset="0"/>
                <a:cs typeface="Shonar Bangla" pitchFamily="34" charset="0"/>
              </a:rPr>
              <a:t>Causes</a:t>
            </a:r>
          </a:p>
          <a:p>
            <a:r>
              <a:rPr lang="en-US" sz="2600" dirty="0" smtClean="0">
                <a:latin typeface="Shonar Bangla" pitchFamily="34" charset="0"/>
                <a:cs typeface="Shonar Bangla" pitchFamily="34" charset="0"/>
              </a:rPr>
              <a:t> Retina becoming thinner and more brittle with age and puling away from underlying blood vessels.</a:t>
            </a:r>
          </a:p>
          <a:p>
            <a:r>
              <a:rPr lang="en-US" sz="2600" dirty="0" smtClean="0">
                <a:latin typeface="Shonar Bangla" pitchFamily="34" charset="0"/>
                <a:cs typeface="Shonar Bangla" pitchFamily="34" charset="0"/>
              </a:rPr>
              <a:t> It can also be caused by direct damage. </a:t>
            </a:r>
          </a:p>
          <a:p>
            <a:r>
              <a:rPr lang="en-US" sz="2600" dirty="0" smtClean="0">
                <a:latin typeface="Shonar Bangla" pitchFamily="34" charset="0"/>
                <a:cs typeface="Shonar Bangla" pitchFamily="34" charset="0"/>
              </a:rPr>
              <a:t>Advanced diabetes.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Cont</a:t>
            </a:r>
            <a:r>
              <a:rPr lang="en-US" dirty="0" smtClean="0"/>
              <a:t>………………..</a:t>
            </a:r>
            <a:endParaRPr lang="en-US" dirty="0"/>
          </a:p>
        </p:txBody>
      </p:sp>
      <p:sp>
        <p:nvSpPr>
          <p:cNvPr id="3" name="Content Placeholder 2"/>
          <p:cNvSpPr>
            <a:spLocks noGrp="1"/>
          </p:cNvSpPr>
          <p:nvPr>
            <p:ph sz="quarter" idx="1"/>
          </p:nvPr>
        </p:nvSpPr>
        <p:spPr/>
        <p:txBody>
          <a:bodyPr>
            <a:noAutofit/>
          </a:bodyPr>
          <a:lstStyle/>
          <a:p>
            <a:pPr>
              <a:buFont typeface="Wingdings" pitchFamily="2" charset="2"/>
              <a:buChar char="Ø"/>
            </a:pPr>
            <a:r>
              <a:rPr lang="en-US" sz="2400" dirty="0" smtClean="0">
                <a:latin typeface="Shonar Bangla" pitchFamily="34" charset="0"/>
                <a:cs typeface="Shonar Bangla" pitchFamily="34" charset="0"/>
              </a:rPr>
              <a:t>Sign and symptoms. </a:t>
            </a:r>
          </a:p>
          <a:p>
            <a:r>
              <a:rPr lang="en-US" sz="2400" dirty="0" smtClean="0">
                <a:latin typeface="Shonar Bangla" pitchFamily="34" charset="0"/>
                <a:cs typeface="Shonar Bangla" pitchFamily="34" charset="0"/>
              </a:rPr>
              <a:t>sudden appearance of floaters, black dots, specs or streaks.</a:t>
            </a:r>
          </a:p>
          <a:p>
            <a:r>
              <a:rPr lang="en-US" sz="2400" dirty="0" smtClean="0">
                <a:latin typeface="Shonar Bangla" pitchFamily="34" charset="0"/>
                <a:cs typeface="Shonar Bangla" pitchFamily="34" charset="0"/>
              </a:rPr>
              <a:t>Sudden short flashes of light in the affected area lasting more than second. </a:t>
            </a:r>
          </a:p>
          <a:p>
            <a:r>
              <a:rPr lang="en-US" sz="2400" dirty="0" smtClean="0">
                <a:latin typeface="Shonar Bangla" pitchFamily="34" charset="0"/>
                <a:cs typeface="Shonar Bangla" pitchFamily="34" charset="0"/>
              </a:rPr>
              <a:t>Blurring or distortion of the vision.</a:t>
            </a:r>
          </a:p>
          <a:p>
            <a:pPr>
              <a:buFont typeface="Wingdings" pitchFamily="2" charset="2"/>
              <a:buChar char="Ø"/>
            </a:pPr>
            <a:r>
              <a:rPr lang="en-US" sz="2400" dirty="0" smtClean="0">
                <a:latin typeface="Shonar Bangla" pitchFamily="34" charset="0"/>
                <a:cs typeface="Shonar Bangla" pitchFamily="34" charset="0"/>
              </a:rPr>
              <a:t>Treatment</a:t>
            </a:r>
          </a:p>
          <a:p>
            <a:r>
              <a:rPr lang="en-US" sz="2400" dirty="0" smtClean="0">
                <a:latin typeface="Shonar Bangla" pitchFamily="34" charset="0"/>
                <a:cs typeface="Shonar Bangla" pitchFamily="34" charset="0"/>
              </a:rPr>
              <a:t>Reattachment through surgery.</a:t>
            </a:r>
          </a:p>
          <a:p>
            <a:r>
              <a:rPr lang="en-US" sz="2400" dirty="0" smtClean="0">
                <a:latin typeface="Shonar Bangla" pitchFamily="34" charset="0"/>
                <a:cs typeface="Shonar Bangla" pitchFamily="34" charset="0"/>
              </a:rPr>
              <a:t>Vitrectomy( removing fluid from the inside of the eye and replacing it with either gas or silicon bubble) .</a:t>
            </a:r>
          </a:p>
          <a:p>
            <a:pPr>
              <a:buFont typeface="Wingdings" pitchFamily="2" charset="2"/>
              <a:buChar char="Ø"/>
            </a:pPr>
            <a:r>
              <a:rPr lang="en-US" sz="2400" dirty="0" smtClean="0">
                <a:latin typeface="Shonar Bangla" pitchFamily="34" charset="0"/>
                <a:cs typeface="Shonar Bangla" pitchFamily="34" charset="0"/>
              </a:rPr>
              <a:t>Complication: </a:t>
            </a:r>
          </a:p>
          <a:p>
            <a:r>
              <a:rPr lang="en-US" sz="2400" dirty="0" smtClean="0">
                <a:latin typeface="Shonar Bangla" pitchFamily="34" charset="0"/>
                <a:cs typeface="Shonar Bangla" pitchFamily="34" charset="0"/>
              </a:rPr>
              <a:t>Glaucoma, cataract, bleeding inside the eye and double vision.</a:t>
            </a:r>
            <a:endParaRPr lang="en-US" sz="2400" dirty="0">
              <a:latin typeface="Shonar Bangla" pitchFamily="34" charset="0"/>
              <a:cs typeface="Shonar Bangla"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KERATITIS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r>
              <a:rPr lang="en-US" sz="2600" dirty="0" smtClean="0">
                <a:latin typeface="Shonar Bangla" pitchFamily="34" charset="0"/>
                <a:cs typeface="Shonar Bangla" pitchFamily="34" charset="0"/>
              </a:rPr>
              <a:t>Cornea is the outer most layer of the eye and it covers the Irish, pupil and anterior chamber of the eye.</a:t>
            </a:r>
          </a:p>
          <a:p>
            <a:r>
              <a:rPr lang="en-US" sz="2600" dirty="0" smtClean="0">
                <a:latin typeface="Shonar Bangla" pitchFamily="34" charset="0"/>
                <a:cs typeface="Shonar Bangla" pitchFamily="34" charset="0"/>
              </a:rPr>
              <a:t>Keratitis is the inflammation of the cornea.</a:t>
            </a:r>
          </a:p>
          <a:p>
            <a:pPr>
              <a:buFont typeface="Wingdings" pitchFamily="2" charset="2"/>
              <a:buChar char="Ø"/>
            </a:pPr>
            <a:r>
              <a:rPr lang="en-US" sz="2600" dirty="0" smtClean="0">
                <a:latin typeface="Shonar Bangla" pitchFamily="34" charset="0"/>
                <a:cs typeface="Shonar Bangla" pitchFamily="34" charset="0"/>
              </a:rPr>
              <a:t>Causes:</a:t>
            </a:r>
          </a:p>
          <a:p>
            <a:r>
              <a:rPr lang="en-US" sz="2600" dirty="0" smtClean="0">
                <a:latin typeface="Shonar Bangla" pitchFamily="34" charset="0"/>
                <a:cs typeface="Shonar Bangla" pitchFamily="34" charset="0"/>
              </a:rPr>
              <a:t>Bacteria, virus and fungus.</a:t>
            </a:r>
          </a:p>
          <a:p>
            <a:pPr>
              <a:buFont typeface="Wingdings" pitchFamily="2" charset="2"/>
              <a:buChar char="Ø"/>
            </a:pPr>
            <a:r>
              <a:rPr lang="en-US" sz="2600" dirty="0" smtClean="0">
                <a:latin typeface="Shonar Bangla" pitchFamily="34" charset="0"/>
                <a:cs typeface="Shonar Bangla" pitchFamily="34" charset="0"/>
              </a:rPr>
              <a:t>Sign and symptoms;</a:t>
            </a:r>
          </a:p>
          <a:p>
            <a:r>
              <a:rPr lang="en-US" sz="2600" dirty="0" smtClean="0">
                <a:latin typeface="Shonar Bangla" pitchFamily="34" charset="0"/>
                <a:cs typeface="Shonar Bangla" pitchFamily="34" charset="0"/>
              </a:rPr>
              <a:t>Redness, pain, excessive tear, blurred vision , sensitivity to light and feeling some thing in the eye.</a:t>
            </a:r>
            <a:endParaRPr lang="en-US" sz="2600" dirty="0">
              <a:latin typeface="Shonar Bangla" pitchFamily="34" charset="0"/>
              <a:cs typeface="Shonar Bangla"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Cont</a:t>
            </a:r>
            <a:r>
              <a:rPr lang="en-US" dirty="0" smtClean="0"/>
              <a:t>………..</a:t>
            </a:r>
            <a:endParaRPr lang="en-US"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sz="2600" dirty="0" smtClean="0">
                <a:latin typeface="Shonar Bangla" pitchFamily="34" charset="0"/>
                <a:cs typeface="Shonar Bangla" pitchFamily="34" charset="0"/>
              </a:rPr>
              <a:t>Management:</a:t>
            </a:r>
          </a:p>
          <a:p>
            <a:r>
              <a:rPr lang="en-US" sz="2600" dirty="0" smtClean="0">
                <a:latin typeface="Shonar Bangla" pitchFamily="34" charset="0"/>
                <a:cs typeface="Shonar Bangla" pitchFamily="34" charset="0"/>
              </a:rPr>
              <a:t>Treatment is according to it is cause for bacteria use antibiotic, for fungus use antifungal and for virus use antiviral drugs.</a:t>
            </a:r>
          </a:p>
          <a:p>
            <a:pPr>
              <a:buFont typeface="Wingdings" pitchFamily="2" charset="2"/>
              <a:buChar char="Ø"/>
            </a:pPr>
            <a:r>
              <a:rPr lang="en-US" sz="2600" dirty="0" smtClean="0">
                <a:latin typeface="Shonar Bangla" pitchFamily="34" charset="0"/>
                <a:cs typeface="Shonar Bangla" pitchFamily="34" charset="0"/>
              </a:rPr>
              <a:t>Complication </a:t>
            </a:r>
          </a:p>
          <a:p>
            <a:r>
              <a:rPr lang="en-US" sz="2600" dirty="0" smtClean="0">
                <a:latin typeface="Shonar Bangla" pitchFamily="34" charset="0"/>
                <a:cs typeface="Shonar Bangla" pitchFamily="34" charset="0"/>
              </a:rPr>
              <a:t>Chronic corneal inflammation.</a:t>
            </a:r>
          </a:p>
          <a:p>
            <a:r>
              <a:rPr lang="en-US" sz="2600" dirty="0" smtClean="0">
                <a:latin typeface="Shonar Bangla" pitchFamily="34" charset="0"/>
                <a:cs typeface="Shonar Bangla" pitchFamily="34" charset="0"/>
              </a:rPr>
              <a:t>Cornea swelling and scaring.</a:t>
            </a:r>
          </a:p>
          <a:p>
            <a:r>
              <a:rPr lang="en-US" sz="2600" dirty="0" smtClean="0">
                <a:latin typeface="Shonar Bangla" pitchFamily="34" charset="0"/>
                <a:cs typeface="Shonar Bangla" pitchFamily="34" charset="0"/>
              </a:rPr>
              <a:t>Blindness and temporary or permanent reduction of vision.</a:t>
            </a:r>
            <a:endParaRPr lang="en-US" sz="2600" dirty="0">
              <a:latin typeface="Shonar Bangla" pitchFamily="34" charset="0"/>
              <a:cs typeface="Shonar Bangla"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38100" dist="38100" dir="2700000" algn="tl">
                    <a:srgbClr val="000000">
                      <a:alpha val="43137"/>
                    </a:srgbClr>
                  </a:outerShdw>
                </a:effectLst>
              </a:rPr>
              <a:t>EXOTHALMOS/PRPOTOSIS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r>
              <a:rPr lang="en-US" sz="2600" dirty="0" smtClean="0">
                <a:latin typeface="Shonar Bangla" pitchFamily="34" charset="0"/>
                <a:cs typeface="Shonar Bangla" pitchFamily="34" charset="0"/>
              </a:rPr>
              <a:t>Is bulging of the eye Anteriorly out of the orbit and can be bilateral or unilateral.</a:t>
            </a:r>
          </a:p>
          <a:p>
            <a:pPr>
              <a:buFont typeface="Wingdings" pitchFamily="2" charset="2"/>
              <a:buChar char="Ø"/>
            </a:pPr>
            <a:r>
              <a:rPr lang="en-US" sz="2600" dirty="0" smtClean="0">
                <a:latin typeface="Shonar Bangla" pitchFamily="34" charset="0"/>
                <a:cs typeface="Shonar Bangla" pitchFamily="34" charset="0"/>
              </a:rPr>
              <a:t>Causes:</a:t>
            </a:r>
          </a:p>
          <a:p>
            <a:r>
              <a:rPr lang="en-US" sz="2600" dirty="0" smtClean="0">
                <a:latin typeface="Shonar Bangla" pitchFamily="34" charset="0"/>
                <a:cs typeface="Shonar Bangla" pitchFamily="34" charset="0"/>
              </a:rPr>
              <a:t>Infection like cellulitis.</a:t>
            </a:r>
          </a:p>
          <a:p>
            <a:r>
              <a:rPr lang="en-US" sz="2600" dirty="0" smtClean="0">
                <a:latin typeface="Shonar Bangla" pitchFamily="34" charset="0"/>
                <a:cs typeface="Shonar Bangla" pitchFamily="34" charset="0"/>
              </a:rPr>
              <a:t>Cushing syndrome.</a:t>
            </a:r>
          </a:p>
          <a:p>
            <a:r>
              <a:rPr lang="en-US" sz="2600" dirty="0" smtClean="0">
                <a:latin typeface="Shonar Bangla" pitchFamily="34" charset="0"/>
                <a:cs typeface="Shonar Bangla" pitchFamily="34" charset="0"/>
              </a:rPr>
              <a:t>Neoplasmic condition like tumours.</a:t>
            </a:r>
          </a:p>
          <a:p>
            <a:r>
              <a:rPr lang="en-US" sz="2600" dirty="0" smtClean="0">
                <a:latin typeface="Shonar Bangla" pitchFamily="34" charset="0"/>
                <a:cs typeface="Shonar Bangla" pitchFamily="34" charset="0"/>
              </a:rPr>
              <a:t>Cyst like dermatoid cyst.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Cont</a:t>
            </a:r>
            <a:r>
              <a:rPr lang="en-US" dirty="0" smtClean="0"/>
              <a:t>…………</a:t>
            </a:r>
            <a:endParaRPr lang="en-US"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sz="2600" dirty="0" smtClean="0">
                <a:latin typeface="Shonar Bangla" pitchFamily="34" charset="0"/>
                <a:cs typeface="Shonar Bangla" pitchFamily="34" charset="0"/>
              </a:rPr>
              <a:t>Signs and symptoms</a:t>
            </a:r>
          </a:p>
          <a:p>
            <a:r>
              <a:rPr lang="en-US" sz="2600" dirty="0" smtClean="0">
                <a:latin typeface="Shonar Bangla" pitchFamily="34" charset="0"/>
                <a:cs typeface="Shonar Bangla" pitchFamily="34" charset="0"/>
              </a:rPr>
              <a:t>Pain, dry eye, eye irritation and eye sensitivity to light.</a:t>
            </a:r>
          </a:p>
          <a:p>
            <a:pPr>
              <a:buFont typeface="Wingdings" pitchFamily="2" charset="2"/>
              <a:buChar char="Ø"/>
            </a:pPr>
            <a:r>
              <a:rPr lang="en-US" sz="2600" dirty="0" smtClean="0">
                <a:latin typeface="Shonar Bangla" pitchFamily="34" charset="0"/>
                <a:cs typeface="Shonar Bangla" pitchFamily="34" charset="0"/>
              </a:rPr>
              <a:t>Management</a:t>
            </a:r>
          </a:p>
          <a:p>
            <a:r>
              <a:rPr lang="en-US" sz="2600" dirty="0" smtClean="0">
                <a:latin typeface="Shonar Bangla" pitchFamily="34" charset="0"/>
                <a:cs typeface="Shonar Bangla" pitchFamily="34" charset="0"/>
              </a:rPr>
              <a:t>Treat according the cause of the exothalmos.</a:t>
            </a:r>
          </a:p>
          <a:p>
            <a:r>
              <a:rPr lang="en-US" sz="2600" dirty="0" smtClean="0">
                <a:latin typeface="Shonar Bangla" pitchFamily="34" charset="0"/>
                <a:cs typeface="Shonar Bangla" pitchFamily="34" charset="0"/>
              </a:rPr>
              <a:t>Surgery to remove tumour. </a:t>
            </a:r>
            <a:endParaRPr lang="en-US" sz="2600" dirty="0">
              <a:latin typeface="Shonar Bangla" pitchFamily="34" charset="0"/>
              <a:cs typeface="Shonar Bangl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latin typeface="Shonar Bangla" pitchFamily="34" charset="0"/>
                <a:cs typeface="Shonar Bangla" pitchFamily="34" charset="0"/>
              </a:rPr>
              <a:t>   VISION</a:t>
            </a:r>
            <a:endParaRPr lang="en-US" sz="3600" b="1" dirty="0">
              <a:latin typeface="Shonar Bangla" pitchFamily="34" charset="0"/>
              <a:cs typeface="Shonar Bangla" pitchFamily="34" charset="0"/>
            </a:endParaRPr>
          </a:p>
        </p:txBody>
      </p:sp>
      <p:sp>
        <p:nvSpPr>
          <p:cNvPr id="3" name="Content Placeholder 2"/>
          <p:cNvSpPr>
            <a:spLocks noGrp="1"/>
          </p:cNvSpPr>
          <p:nvPr>
            <p:ph sz="quarter" idx="1"/>
          </p:nvPr>
        </p:nvSpPr>
        <p:spPr/>
        <p:txBody>
          <a:bodyPr>
            <a:normAutofit/>
          </a:bodyPr>
          <a:lstStyle/>
          <a:p>
            <a:pPr>
              <a:buNone/>
            </a:pPr>
            <a:r>
              <a:rPr lang="en-US" sz="2800" dirty="0" smtClean="0">
                <a:latin typeface="Shonar Bangla" pitchFamily="34" charset="0"/>
                <a:cs typeface="Shonar Bangla" pitchFamily="34" charset="0"/>
              </a:rPr>
              <a:t>   </a:t>
            </a:r>
            <a:r>
              <a:rPr lang="en-US" sz="2600" dirty="0" smtClean="0">
                <a:latin typeface="Shonar Bangla" pitchFamily="34" charset="0"/>
                <a:cs typeface="Shonar Bangla" pitchFamily="34" charset="0"/>
              </a:rPr>
              <a:t> </a:t>
            </a:r>
            <a:r>
              <a:rPr lang="en-US" sz="2600" b="1" dirty="0" smtClean="0">
                <a:latin typeface="Shonar Bangla" pitchFamily="34" charset="0"/>
                <a:cs typeface="Shonar Bangla" pitchFamily="34" charset="0"/>
              </a:rPr>
              <a:t>VISUAL ACUITY TEST</a:t>
            </a:r>
          </a:p>
          <a:p>
            <a:r>
              <a:rPr lang="en-US" sz="2600" b="1" dirty="0" smtClean="0">
                <a:latin typeface="Shonar Bangla" pitchFamily="34" charset="0"/>
                <a:cs typeface="Shonar Bangla" pitchFamily="34" charset="0"/>
              </a:rPr>
              <a:t>Using Snell chart.</a:t>
            </a:r>
          </a:p>
          <a:p>
            <a:r>
              <a:rPr lang="en-US" sz="2600" dirty="0" smtClean="0">
                <a:latin typeface="Shonar Bangla" pitchFamily="34" charset="0"/>
                <a:cs typeface="Shonar Bangla" pitchFamily="34" charset="0"/>
              </a:rPr>
              <a:t>It ha denomerator and neumerator.</a:t>
            </a:r>
          </a:p>
          <a:p>
            <a:r>
              <a:rPr lang="en-US" sz="2600" dirty="0" smtClean="0">
                <a:latin typeface="Shonar Bangla" pitchFamily="34" charset="0"/>
                <a:cs typeface="Shonar Bangla" pitchFamily="34" charset="0"/>
              </a:rPr>
              <a:t>The distance between the patient and the object should be 6 cm or 20 feet.</a:t>
            </a:r>
          </a:p>
          <a:p>
            <a:r>
              <a:rPr lang="en-US" sz="2600" dirty="0" smtClean="0">
                <a:latin typeface="Shonar Bangla" pitchFamily="34" charset="0"/>
                <a:cs typeface="Shonar Bangla" pitchFamily="34" charset="0"/>
              </a:rPr>
              <a:t>Neumerator refers to the distance between the person and the chart.</a:t>
            </a:r>
          </a:p>
          <a:p>
            <a:r>
              <a:rPr lang="en-US" sz="2600" dirty="0" smtClean="0">
                <a:latin typeface="Shonar Bangla" pitchFamily="34" charset="0"/>
                <a:cs typeface="Shonar Bangla" pitchFamily="34" charset="0"/>
              </a:rPr>
              <a:t>Denomerator represent the smallest letter which the patient can read.  </a:t>
            </a:r>
            <a:endParaRPr lang="en-US" sz="2600" dirty="0">
              <a:latin typeface="Shonar Bangla" pitchFamily="34" charset="0"/>
              <a:cs typeface="Shonar Bangl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GLAUCOMA</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Autofit/>
          </a:bodyPr>
          <a:lstStyle/>
          <a:p>
            <a:r>
              <a:rPr lang="en-US" sz="2600" dirty="0" smtClean="0">
                <a:latin typeface="Shonar Bangla" pitchFamily="34" charset="0"/>
                <a:cs typeface="Shonar Bangla" pitchFamily="34" charset="0"/>
              </a:rPr>
              <a:t>Is a condition where there is increased pressure inside the eye and puts pressure on the optic nerve.</a:t>
            </a:r>
          </a:p>
          <a:p>
            <a:pPr>
              <a:buFont typeface="Wingdings" pitchFamily="2" charset="2"/>
              <a:buChar char="Ø"/>
            </a:pPr>
            <a:r>
              <a:rPr lang="en-US" sz="2600" dirty="0" smtClean="0">
                <a:latin typeface="Shonar Bangla" pitchFamily="34" charset="0"/>
                <a:cs typeface="Shonar Bangla" pitchFamily="34" charset="0"/>
              </a:rPr>
              <a:t>Signs and symptoms </a:t>
            </a:r>
          </a:p>
          <a:p>
            <a:r>
              <a:rPr lang="en-US" sz="2600" dirty="0" smtClean="0">
                <a:latin typeface="Shonar Bangla" pitchFamily="34" charset="0"/>
                <a:cs typeface="Shonar Bangla" pitchFamily="34" charset="0"/>
              </a:rPr>
              <a:t>Intense eye pain, red eye, headache, blurred vision.</a:t>
            </a:r>
          </a:p>
          <a:p>
            <a:pPr>
              <a:buFont typeface="Wingdings" pitchFamily="2" charset="2"/>
              <a:buChar char="Ø"/>
            </a:pPr>
            <a:r>
              <a:rPr lang="en-US" sz="2600" dirty="0" smtClean="0">
                <a:latin typeface="Shonar Bangla" pitchFamily="34" charset="0"/>
                <a:cs typeface="Shonar Bangla" pitchFamily="34" charset="0"/>
              </a:rPr>
              <a:t>Causes.</a:t>
            </a:r>
          </a:p>
          <a:p>
            <a:r>
              <a:rPr lang="en-US" sz="2600" dirty="0" smtClean="0">
                <a:latin typeface="Shonar Bangla" pitchFamily="34" charset="0"/>
                <a:cs typeface="Shonar Bangla" pitchFamily="34" charset="0"/>
              </a:rPr>
              <a:t>Blockage in the part of the eye that allows fluid to drain from it</a:t>
            </a:r>
          </a:p>
          <a:p>
            <a:pPr>
              <a:buFont typeface="Wingdings" pitchFamily="2" charset="2"/>
              <a:buChar char="Ø"/>
            </a:pPr>
            <a:r>
              <a:rPr lang="en-US" sz="2600" dirty="0" smtClean="0">
                <a:latin typeface="Shonar Bangla" pitchFamily="34" charset="0"/>
                <a:cs typeface="Shonar Bangla" pitchFamily="34" charset="0"/>
              </a:rPr>
              <a:t>Treatment </a:t>
            </a:r>
          </a:p>
          <a:p>
            <a:r>
              <a:rPr lang="en-US" sz="2600" dirty="0" smtClean="0">
                <a:latin typeface="Shonar Bangla" pitchFamily="34" charset="0"/>
                <a:cs typeface="Shonar Bangla" pitchFamily="34" charset="0"/>
              </a:rPr>
              <a:t>Eye drops to reduce pressure in the eye.</a:t>
            </a:r>
          </a:p>
          <a:p>
            <a:r>
              <a:rPr lang="en-US" sz="2600" dirty="0" smtClean="0">
                <a:latin typeface="Shonar Bangla" pitchFamily="34" charset="0"/>
                <a:cs typeface="Shonar Bangla" pitchFamily="34" charset="0"/>
              </a:rPr>
              <a:t>Lesser treatment. To open up the blockage.</a:t>
            </a:r>
          </a:p>
          <a:p>
            <a:r>
              <a:rPr lang="en-US" sz="2600" dirty="0" smtClean="0">
                <a:latin typeface="Shonar Bangla" pitchFamily="34" charset="0"/>
                <a:cs typeface="Shonar Bangla" pitchFamily="34" charset="0"/>
              </a:rPr>
              <a:t>Surgery to improve the drainage of fluid in the eyes.</a:t>
            </a:r>
            <a:endParaRPr lang="en-US" sz="2600" dirty="0">
              <a:latin typeface="Shonar Bangla" pitchFamily="34" charset="0"/>
              <a:cs typeface="Shonar Bangla"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CATARACTS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fontScale="92500"/>
          </a:bodyPr>
          <a:lstStyle/>
          <a:p>
            <a:r>
              <a:rPr lang="en-US" sz="2600" dirty="0" smtClean="0">
                <a:latin typeface="Shonar Bangla" pitchFamily="34" charset="0"/>
                <a:cs typeface="Shonar Bangla" pitchFamily="34" charset="0"/>
              </a:rPr>
              <a:t>This occurs when there is changes in the lens of the eyes and causes to become less transparent leading to misty or cloudy vision.</a:t>
            </a:r>
          </a:p>
          <a:p>
            <a:pPr>
              <a:buFont typeface="Wingdings" pitchFamily="2" charset="2"/>
              <a:buChar char="Ø"/>
            </a:pPr>
            <a:r>
              <a:rPr lang="en-US" sz="2600" dirty="0" smtClean="0">
                <a:latin typeface="Shonar Bangla" pitchFamily="34" charset="0"/>
                <a:cs typeface="Shonar Bangla" pitchFamily="34" charset="0"/>
              </a:rPr>
              <a:t>Sign and symptoms</a:t>
            </a:r>
          </a:p>
          <a:p>
            <a:r>
              <a:rPr lang="en-US" sz="2600" dirty="0" smtClean="0">
                <a:latin typeface="Shonar Bangla" pitchFamily="34" charset="0"/>
                <a:cs typeface="Shonar Bangla" pitchFamily="34" charset="0"/>
              </a:rPr>
              <a:t>Difficult to see in dim or very bright light.</a:t>
            </a:r>
          </a:p>
          <a:p>
            <a:r>
              <a:rPr lang="en-US" sz="2600" dirty="0" smtClean="0">
                <a:latin typeface="Shonar Bangla" pitchFamily="34" charset="0"/>
                <a:cs typeface="Shonar Bangla" pitchFamily="34" charset="0"/>
              </a:rPr>
              <a:t>Uncomfortable to look at glare of bright light.</a:t>
            </a:r>
          </a:p>
          <a:p>
            <a:r>
              <a:rPr lang="en-US" sz="2600" dirty="0" smtClean="0">
                <a:latin typeface="Shonar Bangla" pitchFamily="34" charset="0"/>
                <a:cs typeface="Shonar Bangla" pitchFamily="34" charset="0"/>
              </a:rPr>
              <a:t>Less clear colour and double vision.</a:t>
            </a:r>
          </a:p>
          <a:p>
            <a:pPr>
              <a:buFont typeface="Wingdings" pitchFamily="2" charset="2"/>
              <a:buChar char="Ø"/>
            </a:pPr>
            <a:r>
              <a:rPr lang="en-US" sz="2600" dirty="0" smtClean="0">
                <a:latin typeface="Shonar Bangla" pitchFamily="34" charset="0"/>
                <a:cs typeface="Shonar Bangla" pitchFamily="34" charset="0"/>
              </a:rPr>
              <a:t>Cause </a:t>
            </a:r>
          </a:p>
          <a:p>
            <a:r>
              <a:rPr lang="en-US" sz="2600" dirty="0" smtClean="0">
                <a:latin typeface="Shonar Bangla" pitchFamily="34" charset="0"/>
                <a:cs typeface="Shonar Bangla" pitchFamily="34" charset="0"/>
              </a:rPr>
              <a:t>Eye injury, high dose of corticosteroids, long term uvetis.</a:t>
            </a:r>
          </a:p>
          <a:p>
            <a:pPr>
              <a:buFont typeface="Wingdings" pitchFamily="2" charset="2"/>
              <a:buChar char="Ø"/>
            </a:pPr>
            <a:r>
              <a:rPr lang="en-US" sz="2600" dirty="0" smtClean="0">
                <a:latin typeface="Shonar Bangla" pitchFamily="34" charset="0"/>
                <a:cs typeface="Shonar Bangla" pitchFamily="34" charset="0"/>
              </a:rPr>
              <a:t>Treatment.</a:t>
            </a:r>
          </a:p>
          <a:p>
            <a:r>
              <a:rPr lang="en-US" sz="2600" dirty="0" smtClean="0">
                <a:latin typeface="Shonar Bangla" pitchFamily="34" charset="0"/>
                <a:cs typeface="Shonar Bangla" pitchFamily="34" charset="0"/>
              </a:rPr>
              <a:t>Surgery  by removing the cloudy lens. </a:t>
            </a:r>
          </a:p>
          <a:p>
            <a:endParaRPr lang="en-US" dirty="0">
              <a:latin typeface="Shonar Bangla" pitchFamily="34" charset="0"/>
              <a:cs typeface="Shonar Bangla"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TRACHOMA</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r>
              <a:rPr lang="en-US" sz="2800" dirty="0" smtClean="0">
                <a:latin typeface="Shonar Bangla" pitchFamily="34" charset="0"/>
                <a:cs typeface="Shonar Bangla" pitchFamily="34" charset="0"/>
              </a:rPr>
              <a:t>Is an infectious by a bacteria called Chlamydia trachomatis. This cause roughening of the eye lids.</a:t>
            </a:r>
          </a:p>
          <a:p>
            <a:pPr>
              <a:buFont typeface="Wingdings" pitchFamily="2" charset="2"/>
              <a:buChar char="Ø"/>
            </a:pPr>
            <a:r>
              <a:rPr lang="en-US" sz="2800" dirty="0" smtClean="0">
                <a:latin typeface="Shonar Bangla" pitchFamily="34" charset="0"/>
                <a:cs typeface="Shonar Bangla" pitchFamily="34" charset="0"/>
              </a:rPr>
              <a:t>Sign and symptoms.</a:t>
            </a:r>
          </a:p>
          <a:p>
            <a:r>
              <a:rPr lang="en-US" sz="2800" dirty="0" smtClean="0">
                <a:latin typeface="Shonar Bangla" pitchFamily="34" charset="0"/>
                <a:cs typeface="Shonar Bangla" pitchFamily="34" charset="0"/>
              </a:rPr>
              <a:t>Eye discharge, swealing of lymph node, sensitivity to bright light, increased heart rate and swollen eye lid.</a:t>
            </a:r>
          </a:p>
          <a:p>
            <a:pPr>
              <a:buFont typeface="Wingdings" pitchFamily="2" charset="2"/>
              <a:buChar char="Ø"/>
            </a:pPr>
            <a:r>
              <a:rPr lang="en-US" sz="2800" dirty="0" smtClean="0">
                <a:latin typeface="Shonar Bangla" pitchFamily="34" charset="0"/>
                <a:cs typeface="Shonar Bangla" pitchFamily="34" charset="0"/>
              </a:rPr>
              <a:t>Causes</a:t>
            </a:r>
          </a:p>
          <a:p>
            <a:r>
              <a:rPr lang="en-US" sz="2800" dirty="0" smtClean="0">
                <a:latin typeface="Shonar Bangla" pitchFamily="34" charset="0"/>
                <a:cs typeface="Shonar Bangla" pitchFamily="34" charset="0"/>
              </a:rPr>
              <a:t>It is caused by Chlamydia trachomatis.</a:t>
            </a:r>
          </a:p>
          <a:p>
            <a:r>
              <a:rPr lang="en-US" sz="2800" dirty="0" smtClean="0">
                <a:latin typeface="Shonar Bangla" pitchFamily="34" charset="0"/>
                <a:cs typeface="Shonar Bangla" pitchFamily="34" charset="0"/>
              </a:rPr>
              <a:t>Treatment: Antibiotics and ant inflammation drugs.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effectLst>
                  <a:outerShdw blurRad="38100" dist="38100" dir="2700000" algn="tl">
                    <a:srgbClr val="000000">
                      <a:alpha val="43137"/>
                    </a:srgbClr>
                  </a:outerShdw>
                </a:effectLst>
              </a:rPr>
              <a:t>CONJENITAL ABNORMALITIES OF THE EYE</a:t>
            </a:r>
            <a:endParaRPr lang="en-US" sz="3600" b="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r>
              <a:rPr lang="en-US" sz="2800" dirty="0" smtClean="0">
                <a:latin typeface="Shonar Bangla" pitchFamily="34" charset="0"/>
                <a:cs typeface="Shonar Bangla" pitchFamily="34" charset="0"/>
              </a:rPr>
              <a:t>These are condition that arise from problems in developmental process of the eye.</a:t>
            </a:r>
          </a:p>
          <a:p>
            <a:r>
              <a:rPr lang="en-US" sz="2800" dirty="0" smtClean="0">
                <a:latin typeface="Shonar Bangla" pitchFamily="34" charset="0"/>
                <a:cs typeface="Shonar Bangla" pitchFamily="34" charset="0"/>
              </a:rPr>
              <a:t>They include:  Anothalmia( no eye), Mircothalmia(small eye), coloboma( failure of the optic fissure to close) and optic nerve hypoplasia (undeveloped optic nerve).</a:t>
            </a:r>
          </a:p>
          <a:p>
            <a:r>
              <a:rPr lang="en-US" sz="2800" dirty="0" smtClean="0">
                <a:latin typeface="Shonar Bangla" pitchFamily="34" charset="0"/>
                <a:cs typeface="Shonar Bangla" pitchFamily="34" charset="0"/>
              </a:rPr>
              <a:t>Symptoms are abnormal looking eye or reduced vision.</a:t>
            </a:r>
          </a:p>
          <a:p>
            <a:r>
              <a:rPr lang="en-US" sz="2800" dirty="0" smtClean="0">
                <a:latin typeface="Shonar Bangla" pitchFamily="34" charset="0"/>
                <a:cs typeface="Shonar Bangla" pitchFamily="34" charset="0"/>
              </a:rPr>
              <a:t>Treatment focuses on maximal visual potential with glasses and patches. Surgery to correct the anomaly if possible.</a:t>
            </a:r>
            <a:endParaRPr lang="en-US" sz="2800" dirty="0">
              <a:latin typeface="Shonar Bangla" pitchFamily="34" charset="0"/>
              <a:cs typeface="Shonar Bangla"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85800"/>
            <a:ext cx="7498080" cy="1143000"/>
          </a:xfrm>
        </p:spPr>
        <p:txBody>
          <a:bodyPr>
            <a:normAutofit fontScale="90000"/>
          </a:bodyPr>
          <a:lstStyle/>
          <a:p>
            <a:r>
              <a:rPr lang="en-US" b="1" dirty="0" smtClean="0"/>
              <a:t/>
            </a:r>
            <a:br>
              <a:rPr lang="en-US" b="1" dirty="0" smtClean="0"/>
            </a:br>
            <a:r>
              <a:rPr lang="en-US" sz="3600" b="1" dirty="0" smtClean="0"/>
              <a:t>BENIGN TUMOR OF THE ORBIT</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endParaRPr lang="en-US" i="1" dirty="0" smtClean="0"/>
          </a:p>
          <a:p>
            <a:pPr lvl="0"/>
            <a:r>
              <a:rPr lang="en-US" sz="2600" dirty="0" smtClean="0">
                <a:latin typeface="Shonar Bangla" pitchFamily="34" charset="0"/>
                <a:cs typeface="Shonar Bangla" pitchFamily="34" charset="0"/>
              </a:rPr>
              <a:t>Develops  from infancy and later life. Benign tumor are masses characterized by the lack of infiltration in the surrounding tissue. Example cystic  Dermoid cyst, mucocele ,hemangioma lymphangiomas, lackimal tumors </a:t>
            </a:r>
          </a:p>
          <a:p>
            <a:pPr lvl="0"/>
            <a:r>
              <a:rPr lang="en-US" sz="2600" dirty="0" smtClean="0">
                <a:latin typeface="Shonar Bangla" pitchFamily="34" charset="0"/>
                <a:cs typeface="Shonar Bangla" pitchFamily="34" charset="0"/>
              </a:rPr>
              <a:t>To prevent  recurrences benign masses are excised  completely</a:t>
            </a:r>
          </a:p>
          <a:p>
            <a:pPr lvl="0"/>
            <a:r>
              <a:rPr lang="en-US" sz="2600" dirty="0" smtClean="0">
                <a:latin typeface="Shonar Bangla" pitchFamily="34" charset="0"/>
                <a:cs typeface="Shonar Bangla" pitchFamily="34" charset="0"/>
              </a:rPr>
              <a:t>Subtotal resection may indicated in deep benign tumors</a:t>
            </a:r>
          </a:p>
          <a:p>
            <a:r>
              <a:rPr lang="en-US" sz="2600" dirty="0" smtClean="0">
                <a:latin typeface="Shonar Bangla" pitchFamily="34" charset="0"/>
                <a:cs typeface="Shonar Bangla" pitchFamily="34" charset="0"/>
              </a:rPr>
              <a:t>Complete removal of the tumors may endanger visual function</a:t>
            </a:r>
            <a:endParaRPr lang="en-US" sz="2600" dirty="0">
              <a:latin typeface="Shonar Bangla" pitchFamily="34" charset="0"/>
              <a:cs typeface="Shonar Bangla"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
            </a:r>
            <a:br>
              <a:rPr lang="en-US" sz="3600" b="1" dirty="0" smtClean="0"/>
            </a:br>
            <a:r>
              <a:rPr lang="en-US" sz="3600" b="1" dirty="0" smtClean="0"/>
              <a:t>BENIGN TUMORS OF EYELIDS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pPr lvl="0"/>
            <a:r>
              <a:rPr lang="en-US" sz="2400" dirty="0" smtClean="0">
                <a:latin typeface="Shonar Bangla" pitchFamily="34" charset="0"/>
                <a:cs typeface="Shonar Bangla" pitchFamily="34" charset="0"/>
              </a:rPr>
              <a:t>Nevi may be un pigmented at birth and enlarged and darken in adolescence.</a:t>
            </a:r>
          </a:p>
          <a:p>
            <a:pPr lvl="0"/>
            <a:r>
              <a:rPr lang="en-US" sz="2400" dirty="0" smtClean="0">
                <a:latin typeface="Shonar Bangla" pitchFamily="34" charset="0"/>
                <a:cs typeface="Shonar Bangla" pitchFamily="34" charset="0"/>
              </a:rPr>
              <a:t>Hemangiomas are vascular capillary tumors that may be bright , superficial </a:t>
            </a:r>
          </a:p>
          <a:p>
            <a:pPr lvl="0"/>
            <a:r>
              <a:rPr lang="en-US" sz="2400" dirty="0" smtClean="0">
                <a:latin typeface="Shonar Bangla" pitchFamily="34" charset="0"/>
                <a:cs typeface="Shonar Bangla" pitchFamily="34" charset="0"/>
              </a:rPr>
              <a:t>Milia are small , white , slightly elevated cysts of the eyelid</a:t>
            </a:r>
          </a:p>
          <a:p>
            <a:pPr lvl="0"/>
            <a:r>
              <a:rPr lang="en-US" sz="2400" dirty="0" smtClean="0">
                <a:latin typeface="Shonar Bangla" pitchFamily="34" charset="0"/>
                <a:cs typeface="Shonar Bangla" pitchFamily="34" charset="0"/>
              </a:rPr>
              <a:t>Xanthelasma are yellowish ,lipoids deposits on both lids near the inner angle of the eye that commonly appears as a result of aging of skin </a:t>
            </a:r>
          </a:p>
          <a:p>
            <a:pPr lvl="0"/>
            <a:r>
              <a:rPr lang="en-US" sz="2400" dirty="0" smtClean="0">
                <a:latin typeface="Shonar Bangla" pitchFamily="34" charset="0"/>
                <a:cs typeface="Shonar Bangla" pitchFamily="34" charset="0"/>
              </a:rPr>
              <a:t>Molluscum contangiosum lesions are flat enmetric growth along the lid margin caused by virus</a:t>
            </a:r>
          </a:p>
          <a:p>
            <a:pPr lvl="0"/>
            <a:r>
              <a:rPr lang="en-US" sz="2400" dirty="0" smtClean="0">
                <a:latin typeface="Shonar Bangla" pitchFamily="34" charset="0"/>
                <a:cs typeface="Shonar Bangla" pitchFamily="34" charset="0"/>
              </a:rPr>
              <a:t>Surgical excision ,electrocautery for cosmetic  reasons</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BENIGN TUMORS OF THE CONJUCTIVA</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pPr lvl="0"/>
            <a:r>
              <a:rPr lang="en-US" sz="2400" dirty="0" smtClean="0">
                <a:latin typeface="Shonar Bangla" pitchFamily="34" charset="0"/>
                <a:cs typeface="Shonar Bangla" pitchFamily="34" charset="0"/>
              </a:rPr>
              <a:t>Conjunctiva nevus, a congenital benign neoplasm, is a flat , slightly elevated, brown spot that becomes pigmented during late childhood or adolescence.</a:t>
            </a:r>
          </a:p>
          <a:p>
            <a:pPr lvl="0"/>
            <a:r>
              <a:rPr lang="en-US" sz="2400" dirty="0" smtClean="0">
                <a:latin typeface="Shonar Bangla" pitchFamily="34" charset="0"/>
                <a:cs typeface="Shonar Bangla" pitchFamily="34" charset="0"/>
              </a:rPr>
              <a:t>Melanosis acquired at middle age which tends to wax and wane</a:t>
            </a:r>
          </a:p>
          <a:p>
            <a:pPr lvl="0"/>
            <a:r>
              <a:rPr lang="en-US" sz="2400" dirty="0" smtClean="0">
                <a:latin typeface="Shonar Bangla" pitchFamily="34" charset="0"/>
                <a:cs typeface="Shonar Bangla" pitchFamily="34" charset="0"/>
              </a:rPr>
              <a:t>Dermolipoma is a congenital tumor that manifests as a smooth , rounded growth in the conjunctiva near the lateral canthus.</a:t>
            </a:r>
          </a:p>
          <a:p>
            <a:pPr lvl="0"/>
            <a:r>
              <a:rPr lang="en-US" sz="2400" dirty="0" smtClean="0">
                <a:latin typeface="Shonar Bangla" pitchFamily="34" charset="0"/>
                <a:cs typeface="Shonar Bangla" pitchFamily="34" charset="0"/>
              </a:rPr>
              <a:t>Papillomas –are soft with irregular surface and appear on the lid margin.</a:t>
            </a:r>
          </a:p>
          <a:p>
            <a:pPr lvl="0"/>
            <a:r>
              <a:rPr lang="en-US" sz="2400" dirty="0" smtClean="0">
                <a:latin typeface="Shonar Bangla" pitchFamily="34" charset="0"/>
                <a:cs typeface="Shonar Bangla" pitchFamily="34" charset="0"/>
              </a:rPr>
              <a:t>Treatment consist of surgical excision.</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477962"/>
          </a:xfrm>
        </p:spPr>
        <p:txBody>
          <a:bodyPr>
            <a:normAutofit fontScale="90000"/>
          </a:bodyPr>
          <a:lstStyle/>
          <a:p>
            <a:r>
              <a:rPr lang="en-US" b="1" dirty="0" smtClean="0"/>
              <a:t/>
            </a:r>
            <a:br>
              <a:rPr lang="en-US" b="1" dirty="0" smtClean="0"/>
            </a:br>
            <a:r>
              <a:rPr lang="en-US" sz="3600" b="1" dirty="0" smtClean="0"/>
              <a:t>MALIGNANT TUMORS OF ORBIT</a:t>
            </a:r>
            <a:r>
              <a:rPr lang="en-US" dirty="0" smtClean="0"/>
              <a:t/>
            </a:r>
            <a:br>
              <a:rPr lang="en-US" dirty="0" smtClean="0"/>
            </a:br>
            <a:endParaRPr lang="en-US" dirty="0"/>
          </a:p>
        </p:txBody>
      </p:sp>
      <p:sp>
        <p:nvSpPr>
          <p:cNvPr id="3" name="Content Placeholder 2"/>
          <p:cNvSpPr>
            <a:spLocks noGrp="1"/>
          </p:cNvSpPr>
          <p:nvPr>
            <p:ph sz="quarter" idx="1"/>
          </p:nvPr>
        </p:nvSpPr>
        <p:spPr>
          <a:xfrm>
            <a:off x="1435608" y="1828800"/>
            <a:ext cx="7498080" cy="4419600"/>
          </a:xfrm>
        </p:spPr>
        <p:txBody>
          <a:bodyPr>
            <a:normAutofit/>
          </a:bodyPr>
          <a:lstStyle/>
          <a:p>
            <a:pPr lvl="0"/>
            <a:r>
              <a:rPr lang="en-US" sz="2400" dirty="0" smtClean="0">
                <a:latin typeface="Shonar Bangla" pitchFamily="34" charset="0"/>
                <a:cs typeface="Shonar Bangla" pitchFamily="34" charset="0"/>
              </a:rPr>
              <a:t>Rhabdomyosarcoma is most common malignant tumor in childhood </a:t>
            </a:r>
          </a:p>
          <a:p>
            <a:pPr lvl="0"/>
            <a:r>
              <a:rPr lang="en-US" sz="2400" dirty="0" smtClean="0">
                <a:latin typeface="Shonar Bangla" pitchFamily="34" charset="0"/>
                <a:cs typeface="Shonar Bangla" pitchFamily="34" charset="0"/>
              </a:rPr>
              <a:t>Symptoms include; painless proptosis of one eye followed by ld swelling , conjuctival chemosis, and impairment of ocular motility and common site of metastasis is the long </a:t>
            </a:r>
          </a:p>
          <a:p>
            <a:r>
              <a:rPr lang="en-US" sz="2400" b="1" dirty="0" smtClean="0">
                <a:latin typeface="Shonar Bangla" pitchFamily="34" charset="0"/>
                <a:cs typeface="Shonar Bangla" pitchFamily="34" charset="0"/>
              </a:rPr>
              <a:t>Management: </a:t>
            </a:r>
            <a:r>
              <a:rPr lang="en-US" sz="2400" dirty="0" smtClean="0">
                <a:latin typeface="Shonar Bangla" pitchFamily="34" charset="0"/>
                <a:cs typeface="Shonar Bangla" pitchFamily="34" charset="0"/>
              </a:rPr>
              <a:t> surgery, radiation ,adjuvant chemotherapy</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MALIGNANT TUMORS OF THE EYELID</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pPr lvl="0">
              <a:buNone/>
            </a:pPr>
            <a:endParaRPr lang="en-US" sz="2600" dirty="0" smtClean="0">
              <a:latin typeface="Shonar Bangla" pitchFamily="34" charset="0"/>
              <a:cs typeface="Shonar Bangla" pitchFamily="34" charset="0"/>
            </a:endParaRPr>
          </a:p>
          <a:p>
            <a:pPr lvl="0"/>
            <a:r>
              <a:rPr lang="en-US" sz="2600" b="1" dirty="0" smtClean="0">
                <a:latin typeface="Shonar Bangla" pitchFamily="34" charset="0"/>
                <a:cs typeface="Shonar Bangla" pitchFamily="34" charset="0"/>
              </a:rPr>
              <a:t>Based cell carcinoma</a:t>
            </a:r>
            <a:r>
              <a:rPr lang="en-US" sz="2600" dirty="0" smtClean="0">
                <a:latin typeface="Shonar Bangla" pitchFamily="34" charset="0"/>
                <a:cs typeface="Shonar Bangla" pitchFamily="34" charset="0"/>
              </a:rPr>
              <a:t>- appears as a painless nodule that  map ulcerate does not  metastasize . it appears on the lower lid margin near the inner acanthus which appears white margin</a:t>
            </a:r>
          </a:p>
          <a:p>
            <a:pPr lvl="0"/>
            <a:r>
              <a:rPr lang="en-US" sz="2600" b="1" dirty="0" smtClean="0">
                <a:latin typeface="Shonar Bangla" pitchFamily="34" charset="0"/>
                <a:cs typeface="Shonar Bangla" pitchFamily="34" charset="0"/>
              </a:rPr>
              <a:t>Squamous cell carcinoma</a:t>
            </a:r>
            <a:r>
              <a:rPr lang="en-US" sz="2600" dirty="0" smtClean="0">
                <a:latin typeface="Shonar Bangla" pitchFamily="34" charset="0"/>
                <a:cs typeface="Shonar Bangla" pitchFamily="34" charset="0"/>
              </a:rPr>
              <a:t>- grows painlessly ,tends to ulcerate ,it can metastasize to lymph node</a:t>
            </a:r>
          </a:p>
          <a:p>
            <a:pPr lvl="0"/>
            <a:r>
              <a:rPr lang="en-US" sz="2600" b="1" dirty="0" smtClean="0">
                <a:latin typeface="Shonar Bangla" pitchFamily="34" charset="0"/>
                <a:cs typeface="Shonar Bangla" pitchFamily="34" charset="0"/>
              </a:rPr>
              <a:t>Malignant melonama</a:t>
            </a:r>
            <a:r>
              <a:rPr lang="en-US" sz="2600" dirty="0" smtClean="0">
                <a:latin typeface="Shonar Bangla" pitchFamily="34" charset="0"/>
                <a:cs typeface="Shonar Bangla" pitchFamily="34" charset="0"/>
              </a:rPr>
              <a:t>- may not be pigmented . can use from nevi , metastasize to other organs </a:t>
            </a:r>
          </a:p>
          <a:p>
            <a:r>
              <a:rPr lang="en-US" sz="2600" b="1" dirty="0" smtClean="0">
                <a:latin typeface="Shonar Bangla" pitchFamily="34" charset="0"/>
                <a:cs typeface="Shonar Bangla" pitchFamily="34" charset="0"/>
              </a:rPr>
              <a:t>Management:</a:t>
            </a:r>
            <a:r>
              <a:rPr lang="en-US" sz="2600" dirty="0" smtClean="0">
                <a:latin typeface="Shonar Bangla" pitchFamily="34" charset="0"/>
                <a:cs typeface="Shonar Bangla" pitchFamily="34" charset="0"/>
              </a:rPr>
              <a:t> complete excision followed by reconstruction with skin grafting , radiation , early diagnosis , emotional support.</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MALIGNANT TUMOR OF CONJUCTIVA</a:t>
            </a:r>
            <a:r>
              <a:rPr lang="en-US" dirty="0" smtClean="0"/>
              <a:t/>
            </a:r>
            <a:br>
              <a:rPr lang="en-US" dirty="0" smtClean="0"/>
            </a:br>
            <a:endParaRPr lang="en-US" dirty="0"/>
          </a:p>
        </p:txBody>
      </p:sp>
      <p:sp>
        <p:nvSpPr>
          <p:cNvPr id="3" name="Content Placeholder 2"/>
          <p:cNvSpPr>
            <a:spLocks noGrp="1"/>
          </p:cNvSpPr>
          <p:nvPr>
            <p:ph sz="quarter" idx="1"/>
          </p:nvPr>
        </p:nvSpPr>
        <p:spPr>
          <a:xfrm>
            <a:off x="1435608" y="1676400"/>
            <a:ext cx="7498080" cy="4572000"/>
          </a:xfrm>
        </p:spPr>
        <p:txBody>
          <a:bodyPr>
            <a:normAutofit/>
          </a:bodyPr>
          <a:lstStyle/>
          <a:p>
            <a:pPr lvl="0"/>
            <a:r>
              <a:rPr lang="en-US" sz="2400" dirty="0" smtClean="0">
                <a:latin typeface="Shonar Bangla" pitchFamily="34" charset="0"/>
                <a:cs typeface="Shonar Bangla" pitchFamily="34" charset="0"/>
              </a:rPr>
              <a:t>Conjunctiva carcinoma grows in exposed area of conjunctiva , grows gradual and metastasis are rare. Lesions are whitish due to keratin formation</a:t>
            </a:r>
          </a:p>
          <a:p>
            <a:r>
              <a:rPr lang="en-US" sz="2400" b="1" dirty="0" smtClean="0">
                <a:latin typeface="Shonar Bangla" pitchFamily="34" charset="0"/>
                <a:cs typeface="Shonar Bangla" pitchFamily="34" charset="0"/>
              </a:rPr>
              <a:t>Management: </a:t>
            </a:r>
            <a:r>
              <a:rPr lang="en-US" sz="2400" dirty="0" smtClean="0">
                <a:latin typeface="Shonar Bangla" pitchFamily="34" charset="0"/>
                <a:cs typeface="Shonar Bangla" pitchFamily="34" charset="0"/>
              </a:rPr>
              <a:t>surgical incision</a:t>
            </a:r>
          </a:p>
          <a:p>
            <a:pPr lvl="0"/>
            <a:r>
              <a:rPr lang="en-US" sz="2400" dirty="0" smtClean="0">
                <a:latin typeface="Shonar Bangla" pitchFamily="34" charset="0"/>
                <a:cs typeface="Shonar Bangla" pitchFamily="34" charset="0"/>
              </a:rPr>
              <a:t>To avoid recurrence pt usually undergoes radiation therapy and cryotherapy after excision</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normAutofit/>
          </a:bodyPr>
          <a:lstStyle/>
          <a:p>
            <a:r>
              <a:rPr lang="en-US" sz="2600" b="1" dirty="0" smtClean="0">
                <a:latin typeface="Shonar Bangla" pitchFamily="34" charset="0"/>
                <a:cs typeface="Shonar Bangla" pitchFamily="34" charset="0"/>
              </a:rPr>
              <a:t>Using hand movement.</a:t>
            </a:r>
          </a:p>
          <a:p>
            <a:r>
              <a:rPr lang="en-US" sz="2600" dirty="0" smtClean="0">
                <a:latin typeface="Shonar Bangla" pitchFamily="34" charset="0"/>
                <a:cs typeface="Shonar Bangla" pitchFamily="34" charset="0"/>
              </a:rPr>
              <a:t>You move your hand up and down and if the patient ca notice you report the patient can notice.</a:t>
            </a:r>
          </a:p>
          <a:p>
            <a:r>
              <a:rPr lang="en-US" sz="2600" dirty="0" smtClean="0">
                <a:latin typeface="Shonar Bangla" pitchFamily="34" charset="0"/>
                <a:cs typeface="Shonar Bangla" pitchFamily="34" charset="0"/>
              </a:rPr>
              <a:t>If the patient can not the arm movement you report the patient cannot see eye movement.</a:t>
            </a:r>
          </a:p>
          <a:p>
            <a:r>
              <a:rPr lang="en-US" sz="2600" b="1" dirty="0" smtClean="0">
                <a:latin typeface="Shonar Bangla" pitchFamily="34" charset="0"/>
                <a:cs typeface="Shonar Bangla" pitchFamily="34" charset="0"/>
              </a:rPr>
              <a:t>Using light perception.</a:t>
            </a:r>
          </a:p>
          <a:p>
            <a:r>
              <a:rPr lang="en-US" sz="2600" dirty="0" smtClean="0">
                <a:latin typeface="Shonar Bangla" pitchFamily="34" charset="0"/>
                <a:cs typeface="Shonar Bangla" pitchFamily="34" charset="0"/>
              </a:rPr>
              <a:t>If the patient cant see then there no perception of light.</a:t>
            </a:r>
          </a:p>
          <a:p>
            <a:r>
              <a:rPr lang="en-US" sz="2600" dirty="0" smtClean="0">
                <a:latin typeface="Shonar Bangla" pitchFamily="34" charset="0"/>
                <a:cs typeface="Shonar Bangla" pitchFamily="34" charset="0"/>
              </a:rPr>
              <a:t>If the patient can see light then there is perception of light.</a:t>
            </a:r>
          </a:p>
          <a:p>
            <a:pPr>
              <a:buFont typeface="Wingdings" pitchFamily="2" charset="2"/>
              <a:buChar char="v"/>
            </a:pPr>
            <a:r>
              <a:rPr lang="en-US" sz="2600" dirty="0" smtClean="0">
                <a:latin typeface="Shonar Bangla" pitchFamily="34" charset="0"/>
                <a:cs typeface="Shonar Bangla" pitchFamily="34" charset="0"/>
              </a:rPr>
              <a:t>Remember you test and report both eyes separately.</a:t>
            </a:r>
            <a:endParaRPr lang="en-US" sz="2600" dirty="0">
              <a:latin typeface="Shonar Bangla" pitchFamily="34" charset="0"/>
              <a:cs typeface="Shonar Bangla"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CARE OF  THE EYE</a:t>
            </a:r>
            <a:endParaRPr lang="en-US" dirty="0"/>
          </a:p>
        </p:txBody>
      </p:sp>
      <p:sp>
        <p:nvSpPr>
          <p:cNvPr id="3" name="Content Placeholder 2"/>
          <p:cNvSpPr>
            <a:spLocks noGrp="1"/>
          </p:cNvSpPr>
          <p:nvPr>
            <p:ph sz="quarter" idx="1"/>
          </p:nvPr>
        </p:nvSpPr>
        <p:spPr/>
        <p:txBody>
          <a:bodyPr/>
          <a:lstStyle/>
          <a:p>
            <a:r>
              <a:rPr lang="en-US" dirty="0" smtClean="0">
                <a:latin typeface="Shonar Bangla" pitchFamily="34" charset="0"/>
                <a:cs typeface="Shonar Bangla" pitchFamily="34" charset="0"/>
              </a:rPr>
              <a:t>Eat well- balanced diet with sufficient vitamin maintains eye health well being.</a:t>
            </a:r>
          </a:p>
          <a:p>
            <a:r>
              <a:rPr lang="en-US" dirty="0" smtClean="0">
                <a:latin typeface="Shonar Bangla" pitchFamily="34" charset="0"/>
                <a:cs typeface="Shonar Bangla" pitchFamily="34" charset="0"/>
              </a:rPr>
              <a:t>Maintain proper hygiene of the eyes, this will reduce susceptibility to infection to the eye.</a:t>
            </a:r>
          </a:p>
          <a:p>
            <a:r>
              <a:rPr lang="en-US" dirty="0" smtClean="0">
                <a:latin typeface="Shonar Bangla" pitchFamily="34" charset="0"/>
                <a:cs typeface="Shonar Bangla" pitchFamily="34" charset="0"/>
              </a:rPr>
              <a:t>Regular eye checkup, so that problems are identified early and intervention made before it is out of hand.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lstStyle/>
          <a:p>
            <a:r>
              <a:rPr lang="en-US" dirty="0" smtClean="0">
                <a:latin typeface="Shonar Bangla" pitchFamily="34" charset="0"/>
                <a:cs typeface="Shonar Bangla" pitchFamily="34" charset="0"/>
              </a:rPr>
              <a:t>quit smoking, as smoking damages the eye muscles and blood vessel thus increasing risk of age related muscular degeneration.</a:t>
            </a:r>
          </a:p>
          <a:p>
            <a:r>
              <a:rPr lang="en-US" dirty="0" smtClean="0">
                <a:latin typeface="Shonar Bangla" pitchFamily="34" charset="0"/>
                <a:cs typeface="Shonar Bangla" pitchFamily="34" charset="0"/>
              </a:rPr>
              <a:t>Exercise regularly, as it keep you eye healthy by pumping more blood and oxygen to the eyes.</a:t>
            </a:r>
          </a:p>
          <a:p>
            <a:r>
              <a:rPr lang="en-US" dirty="0" smtClean="0">
                <a:latin typeface="Shonar Bangla" pitchFamily="34" charset="0"/>
                <a:cs typeface="Shonar Bangla" pitchFamily="34" charset="0"/>
              </a:rPr>
              <a:t>  Protect your eye from harmful </a:t>
            </a:r>
            <a:r>
              <a:rPr lang="en-US" smtClean="0">
                <a:latin typeface="Shonar Bangla" pitchFamily="34" charset="0"/>
                <a:cs typeface="Shonar Bangla" pitchFamily="34" charset="0"/>
              </a:rPr>
              <a:t>UV rays </a:t>
            </a:r>
            <a:r>
              <a:rPr lang="en-US" dirty="0" smtClean="0">
                <a:latin typeface="Shonar Bangla" pitchFamily="34" charset="0"/>
                <a:cs typeface="Shonar Bangla" pitchFamily="34" charset="0"/>
              </a:rPr>
              <a:t>by wearing sun glasses as this reduces the chance of contacting cataracts and other eye problems.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style>
          <a:lnRef idx="2">
            <a:schemeClr val="accent5"/>
          </a:lnRef>
          <a:fillRef idx="1">
            <a:schemeClr val="lt1"/>
          </a:fillRef>
          <a:effectRef idx="0">
            <a:schemeClr val="accent5"/>
          </a:effectRef>
          <a:fontRef idx="minor">
            <a:schemeClr val="dk1"/>
          </a:fontRef>
        </p:style>
        <p:txBody>
          <a:bodyPr/>
          <a:lstStyle/>
          <a:p>
            <a:r>
              <a:rPr lang="en-US" dirty="0" smtClean="0"/>
              <a:t>BY MRS MUOKI</a:t>
            </a:r>
            <a:endParaRPr lang="en-US" dirty="0"/>
          </a:p>
        </p:txBody>
      </p:sp>
      <p:sp>
        <p:nvSpPr>
          <p:cNvPr id="4" name="Title 3"/>
          <p:cNvSpPr>
            <a:spLocks noGrp="1"/>
          </p:cNvSpPr>
          <p:nvPr>
            <p:ph type="ctrTitle"/>
          </p:nvPr>
        </p:nvSpPr>
        <p:spPr/>
        <p:style>
          <a:lnRef idx="2">
            <a:schemeClr val="accent1"/>
          </a:lnRef>
          <a:fillRef idx="1">
            <a:schemeClr val="lt1"/>
          </a:fillRef>
          <a:effectRef idx="0">
            <a:schemeClr val="accent1"/>
          </a:effectRef>
          <a:fontRef idx="minor">
            <a:schemeClr val="dk1"/>
          </a:fontRef>
        </p:style>
        <p:txBody>
          <a:bodyPr/>
          <a:lstStyle/>
          <a:p>
            <a:r>
              <a:rPr lang="en-US" b="1" dirty="0" smtClean="0">
                <a:solidFill>
                  <a:schemeClr val="tx1"/>
                </a:solidFill>
                <a:latin typeface="+mn-lt"/>
              </a:rPr>
              <a:t>ENT CONDITIONS</a:t>
            </a:r>
            <a:endParaRPr lang="en-US" b="1" dirty="0">
              <a:solidFill>
                <a:schemeClr val="tx1"/>
              </a:solidFill>
              <a:latin typeface="+mn-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mn-lt"/>
              </a:rPr>
              <a:t>HEARING LOSS</a:t>
            </a:r>
            <a:endParaRPr lang="en-US" b="1" dirty="0">
              <a:solidFill>
                <a:schemeClr val="tx1"/>
              </a:solidFill>
              <a:latin typeface="+mn-lt"/>
            </a:endParaRPr>
          </a:p>
        </p:txBody>
      </p:sp>
      <p:sp>
        <p:nvSpPr>
          <p:cNvPr id="3" name="Content Placeholder 2"/>
          <p:cNvSpPr>
            <a:spLocks noGrp="1"/>
          </p:cNvSpPr>
          <p:nvPr>
            <p:ph sz="quarter" idx="1"/>
          </p:nvPr>
        </p:nvSpPr>
        <p:spPr/>
        <p:txBody>
          <a:bodyPr/>
          <a:lstStyle/>
          <a:p>
            <a:r>
              <a:rPr lang="en-US" dirty="0" smtClean="0">
                <a:latin typeface="Shonar Bangla" pitchFamily="34" charset="0"/>
                <a:cs typeface="Shonar Bangla" pitchFamily="34" charset="0"/>
              </a:rPr>
              <a:t>Conductive hearing loss is where the sound transmitted In to the inner ear is interrupted by obstacles or disease process</a:t>
            </a:r>
          </a:p>
          <a:p>
            <a:r>
              <a:rPr lang="en-US" dirty="0" smtClean="0">
                <a:latin typeface="Shonar Bangla" pitchFamily="34" charset="0"/>
                <a:cs typeface="Shonar Bangla" pitchFamily="34" charset="0"/>
              </a:rPr>
              <a:t>Sensory neuron hearing loss is loss of hearing due to damage of the organ for hearing or the cranial nerve. </a:t>
            </a:r>
            <a:endParaRPr lang="en-US" dirty="0">
              <a:latin typeface="Shonar Bangla" pitchFamily="34" charset="0"/>
              <a:cs typeface="Shonar Bangla"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solidFill>
                  <a:schemeClr val="tx1"/>
                </a:solidFill>
                <a:latin typeface="+mn-lt"/>
              </a:rPr>
              <a:t>TESTING SENSE OF HEARING</a:t>
            </a:r>
            <a:br>
              <a:rPr lang="en-US" sz="2800" b="1" dirty="0" smtClean="0">
                <a:solidFill>
                  <a:schemeClr val="tx1"/>
                </a:solidFill>
                <a:latin typeface="+mn-lt"/>
              </a:rPr>
            </a:br>
            <a:r>
              <a:rPr lang="en-US" sz="2800" b="1" dirty="0" smtClean="0">
                <a:solidFill>
                  <a:schemeClr val="tx1"/>
                </a:solidFill>
                <a:latin typeface="+mn-lt"/>
              </a:rPr>
              <a:t>(AUDITORY AQUITY)</a:t>
            </a:r>
            <a:endParaRPr lang="en-US" sz="2800" b="1" dirty="0">
              <a:solidFill>
                <a:schemeClr val="tx1"/>
              </a:solidFill>
              <a:latin typeface="+mn-lt"/>
            </a:endParaRPr>
          </a:p>
        </p:txBody>
      </p:sp>
      <p:sp>
        <p:nvSpPr>
          <p:cNvPr id="3" name="Content Placeholder 2"/>
          <p:cNvSpPr>
            <a:spLocks noGrp="1"/>
          </p:cNvSpPr>
          <p:nvPr>
            <p:ph sz="quarter" idx="1"/>
          </p:nvPr>
        </p:nvSpPr>
        <p:spPr/>
        <p:txBody>
          <a:bodyPr/>
          <a:lstStyle/>
          <a:p>
            <a:pPr>
              <a:buFont typeface="Wingdings" pitchFamily="2" charset="2"/>
              <a:buChar char="Ø"/>
            </a:pPr>
            <a:r>
              <a:rPr lang="en-US" dirty="0" smtClean="0">
                <a:latin typeface="Shonar Bangla" pitchFamily="34" charset="0"/>
                <a:cs typeface="Shonar Bangla" pitchFamily="34" charset="0"/>
              </a:rPr>
              <a:t>Whisper test.</a:t>
            </a:r>
          </a:p>
          <a:p>
            <a:r>
              <a:rPr lang="en-US" dirty="0" smtClean="0">
                <a:latin typeface="Shonar Bangla" pitchFamily="34" charset="0"/>
                <a:cs typeface="Shonar Bangla" pitchFamily="34" charset="0"/>
              </a:rPr>
              <a:t>The examiner covers one ear, then whisper softly from a distance of 1 to 2 feet from the ear at a side where the patient is not facing.</a:t>
            </a:r>
          </a:p>
          <a:p>
            <a:r>
              <a:rPr lang="en-US" dirty="0" smtClean="0">
                <a:latin typeface="Shonar Bangla" pitchFamily="34" charset="0"/>
                <a:cs typeface="Shonar Bangla" pitchFamily="34" charset="0"/>
              </a:rPr>
              <a:t>Whatever you whisper to the patient you tell the patient to repeat what you have whispered. </a:t>
            </a:r>
          </a:p>
          <a:p>
            <a:r>
              <a:rPr lang="en-US" dirty="0" smtClean="0">
                <a:latin typeface="Shonar Bangla" pitchFamily="34" charset="0"/>
                <a:cs typeface="Shonar Bangla" pitchFamily="34" charset="0"/>
              </a:rPr>
              <a:t>A patient with no hearing problem will the say what you have whispered.</a:t>
            </a:r>
            <a:endParaRPr lang="en-US" dirty="0">
              <a:latin typeface="Shonar Bangla" pitchFamily="34" charset="0"/>
              <a:cs typeface="Shonar Bangla"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b="1" dirty="0" smtClean="0">
                <a:latin typeface="Shonar Bangla" pitchFamily="34" charset="0"/>
                <a:cs typeface="Shonar Bangla" pitchFamily="34" charset="0"/>
              </a:rPr>
              <a:t>Weber test (tuning folk)</a:t>
            </a:r>
          </a:p>
          <a:p>
            <a:r>
              <a:rPr lang="en-US" dirty="0" smtClean="0">
                <a:latin typeface="Shonar Bangla" pitchFamily="34" charset="0"/>
                <a:cs typeface="Shonar Bangla" pitchFamily="34" charset="0"/>
              </a:rPr>
              <a:t>The tuning folk is tabbed and brought on the mastoid bone to hear the vibration.</a:t>
            </a:r>
          </a:p>
          <a:p>
            <a:r>
              <a:rPr lang="en-US" dirty="0" smtClean="0">
                <a:latin typeface="Shonar Bangla" pitchFamily="34" charset="0"/>
                <a:cs typeface="Shonar Bangla" pitchFamily="34" charset="0"/>
              </a:rPr>
              <a:t>A normal person with normal hearing will hear the sound in both ears and they will be equa</a:t>
            </a:r>
            <a:r>
              <a:rPr lang="en-US" dirty="0">
                <a:latin typeface="Shonar Bangla" pitchFamily="34" charset="0"/>
                <a:cs typeface="Shonar Bangla" pitchFamily="34" charset="0"/>
              </a:rPr>
              <a:t>l</a:t>
            </a:r>
            <a:r>
              <a:rPr lang="en-US" dirty="0" smtClean="0">
                <a:latin typeface="Shonar Bangla" pitchFamily="34" charset="0"/>
                <a:cs typeface="Shonar Bangla" pitchFamily="34" charset="0"/>
              </a:rPr>
              <a:t>.</a:t>
            </a:r>
          </a:p>
          <a:p>
            <a:r>
              <a:rPr lang="en-US" dirty="0" smtClean="0">
                <a:latin typeface="Shonar Bangla" pitchFamily="34" charset="0"/>
                <a:cs typeface="Shonar Bangla" pitchFamily="34" charset="0"/>
              </a:rPr>
              <a:t>A person with conductive hearing loss hears better in the affected hear.</a:t>
            </a:r>
          </a:p>
          <a:p>
            <a:r>
              <a:rPr lang="en-US" dirty="0" smtClean="0">
                <a:latin typeface="Shonar Bangla" pitchFamily="34" charset="0"/>
                <a:cs typeface="Shonar Bangla" pitchFamily="34" charset="0"/>
              </a:rPr>
              <a:t>For sensory neural loss hears better in the ear that is not affected.</a:t>
            </a:r>
            <a:endParaRPr lang="en-US" dirty="0">
              <a:latin typeface="Shonar Bangla" pitchFamily="34" charset="0"/>
              <a:cs typeface="Shonar Bangla"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b="1" dirty="0" smtClean="0">
                <a:latin typeface="Shonar Bangla" pitchFamily="34" charset="0"/>
                <a:cs typeface="Shonar Bangla" pitchFamily="34" charset="0"/>
              </a:rPr>
              <a:t>Rinne test</a:t>
            </a:r>
          </a:p>
          <a:p>
            <a:r>
              <a:rPr lang="en-US" dirty="0" smtClean="0">
                <a:latin typeface="Shonar Bangla" pitchFamily="34" charset="0"/>
                <a:cs typeface="Shonar Bangla" pitchFamily="34" charset="0"/>
              </a:rPr>
              <a:t>The examine using the tuning folk vibrates in two different position 2 inches fro the opening of canal or  the mastoid bone. </a:t>
            </a:r>
          </a:p>
          <a:p>
            <a:r>
              <a:rPr lang="en-US" dirty="0" smtClean="0">
                <a:latin typeface="Shonar Bangla" pitchFamily="34" charset="0"/>
                <a:cs typeface="Shonar Bangla" pitchFamily="34" charset="0"/>
              </a:rPr>
              <a:t>As the position changes the patient is asked to indicate which tone is louder.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lstStyle/>
          <a:p>
            <a:r>
              <a:rPr lang="en-US" dirty="0" smtClean="0">
                <a:latin typeface="Shonar Bangla" pitchFamily="34" charset="0"/>
                <a:cs typeface="Shonar Bangla" pitchFamily="34" charset="0"/>
              </a:rPr>
              <a:t>A person with normal hearing report that air conducted sound is louder than the bone conducted sound.</a:t>
            </a:r>
          </a:p>
          <a:p>
            <a:r>
              <a:rPr lang="en-US" dirty="0" smtClean="0">
                <a:latin typeface="Shonar Bangla" pitchFamily="34" charset="0"/>
                <a:cs typeface="Shonar Bangla" pitchFamily="34" charset="0"/>
              </a:rPr>
              <a:t>In conductive hearing loss bone conducting is longer than air conducting sound.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lstStyle/>
          <a:p>
            <a:pPr>
              <a:buFont typeface="Wingdings" pitchFamily="2" charset="2"/>
              <a:buChar char="Ø"/>
            </a:pPr>
            <a:r>
              <a:rPr lang="en-US" b="1" dirty="0" smtClean="0"/>
              <a:t>AUDIOMENTRY TEST</a:t>
            </a:r>
          </a:p>
          <a:p>
            <a:r>
              <a:rPr lang="en-US" dirty="0" smtClean="0">
                <a:latin typeface="Shonar Bangla" pitchFamily="34" charset="0"/>
                <a:cs typeface="Shonar Bangla" pitchFamily="34" charset="0"/>
              </a:rPr>
              <a:t>Is testing of hearing loss using diagnostic instrument.</a:t>
            </a:r>
          </a:p>
          <a:p>
            <a:r>
              <a:rPr lang="en-US" dirty="0" smtClean="0">
                <a:latin typeface="Shonar Bangla" pitchFamily="34" charset="0"/>
                <a:cs typeface="Shonar Bangla" pitchFamily="34" charset="0"/>
              </a:rPr>
              <a:t>In the test sound of musical can be used. The louder the tone before the patient perceive the greater the loss.</a:t>
            </a:r>
          </a:p>
          <a:p>
            <a:r>
              <a:rPr lang="en-US" dirty="0" smtClean="0">
                <a:latin typeface="Shonar Bangla" pitchFamily="34" charset="0"/>
                <a:cs typeface="Shonar Bangla" pitchFamily="34" charset="0"/>
              </a:rPr>
              <a:t>Spoken words are used to determine the ability to hear and discriminate sounds and word in spoken audiomentry test.</a:t>
            </a:r>
            <a:endParaRPr lang="en-US" dirty="0">
              <a:latin typeface="Shonar Bangla" pitchFamily="34" charset="0"/>
              <a:cs typeface="Shonar Bangla"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mn-lt"/>
              </a:rPr>
              <a:t>CONDITIONS OF  THE EAR</a:t>
            </a:r>
            <a:endParaRPr lang="en-US" b="1" dirty="0">
              <a:latin typeface="+mn-lt"/>
            </a:endParaRP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b="1" dirty="0" smtClean="0">
                <a:latin typeface="Shonar Bangla" pitchFamily="34" charset="0"/>
                <a:cs typeface="Shonar Bangla" pitchFamily="34" charset="0"/>
              </a:rPr>
              <a:t>Acute otitis media</a:t>
            </a:r>
          </a:p>
          <a:p>
            <a:r>
              <a:rPr lang="en-US" dirty="0" smtClean="0">
                <a:latin typeface="Shonar Bangla" pitchFamily="34" charset="0"/>
                <a:cs typeface="Shonar Bangla" pitchFamily="34" charset="0"/>
              </a:rPr>
              <a:t>Sudden infection of the middle ear and if not treated it can lead to chronic otitis media.</a:t>
            </a:r>
          </a:p>
          <a:p>
            <a:pPr>
              <a:buFont typeface="Wingdings" pitchFamily="2" charset="2"/>
              <a:buChar char="Ø"/>
            </a:pPr>
            <a:r>
              <a:rPr lang="en-US" dirty="0" smtClean="0">
                <a:latin typeface="Shonar Bangla" pitchFamily="34" charset="0"/>
                <a:cs typeface="Shonar Bangla" pitchFamily="34" charset="0"/>
              </a:rPr>
              <a:t>Sign and symptoms.</a:t>
            </a:r>
          </a:p>
          <a:p>
            <a:r>
              <a:rPr lang="en-US" dirty="0" smtClean="0">
                <a:latin typeface="Shonar Bangla" pitchFamily="34" charset="0"/>
                <a:cs typeface="Shonar Bangla" pitchFamily="34" charset="0"/>
              </a:rPr>
              <a:t>pain, fever and irritation</a:t>
            </a:r>
          </a:p>
          <a:p>
            <a:pPr>
              <a:buFont typeface="Wingdings" pitchFamily="2" charset="2"/>
              <a:buChar char="Ø"/>
            </a:pPr>
            <a:r>
              <a:rPr lang="en-US" dirty="0" smtClean="0">
                <a:latin typeface="Shonar Bangla" pitchFamily="34" charset="0"/>
                <a:cs typeface="Shonar Bangla" pitchFamily="34" charset="0"/>
              </a:rPr>
              <a:t>Treatment</a:t>
            </a:r>
          </a:p>
          <a:p>
            <a:r>
              <a:rPr lang="en-US" dirty="0" smtClean="0">
                <a:latin typeface="Shonar Bangla" pitchFamily="34" charset="0"/>
                <a:cs typeface="Shonar Bangla" pitchFamily="34" charset="0"/>
              </a:rPr>
              <a:t>Clean the ear.</a:t>
            </a:r>
          </a:p>
          <a:p>
            <a:r>
              <a:rPr lang="en-US" dirty="0" smtClean="0">
                <a:latin typeface="Shonar Bangla" pitchFamily="34" charset="0"/>
                <a:cs typeface="Shonar Bangla" pitchFamily="34" charset="0"/>
              </a:rPr>
              <a:t>Use of antibiotics.</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REFRACTION</a:t>
            </a:r>
            <a:r>
              <a:rPr lang="en-US" dirty="0" smtClean="0"/>
              <a:t> </a:t>
            </a:r>
            <a:r>
              <a:rPr lang="en-US" b="1" dirty="0" smtClean="0">
                <a:effectLst>
                  <a:outerShdw blurRad="38100" dist="38100" dir="2700000" algn="tl">
                    <a:srgbClr val="000000">
                      <a:alpha val="43137"/>
                    </a:srgbClr>
                  </a:outerShdw>
                </a:effectLst>
              </a:rPr>
              <a:t>ERRORS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r>
              <a:rPr lang="en-US" sz="2600" dirty="0" smtClean="0">
                <a:latin typeface="Shonar Bangla" pitchFamily="34" charset="0"/>
                <a:cs typeface="Shonar Bangla" pitchFamily="34" charset="0"/>
              </a:rPr>
              <a:t>Occurs due to short or elongated eyeballs preventing light from focusing on the retina.</a:t>
            </a:r>
          </a:p>
          <a:p>
            <a:r>
              <a:rPr lang="en-US" sz="2600" dirty="0" smtClean="0">
                <a:latin typeface="Shonar Bangla" pitchFamily="34" charset="0"/>
                <a:cs typeface="Shonar Bangla" pitchFamily="34" charset="0"/>
              </a:rPr>
              <a:t>Refraction errors are short sightedness(myopia) and long sighted (hyperopia).</a:t>
            </a:r>
          </a:p>
          <a:p>
            <a:r>
              <a:rPr lang="en-US" sz="2600" dirty="0" smtClean="0">
                <a:latin typeface="Shonar Bangla" pitchFamily="34" charset="0"/>
                <a:cs typeface="Shonar Bangla" pitchFamily="34" charset="0"/>
              </a:rPr>
              <a:t> treatment is use of contact lens, eye glasses and surgery.</a:t>
            </a:r>
            <a:endParaRPr lang="en-US" sz="2600" dirty="0">
              <a:latin typeface="Shonar Bangla" pitchFamily="34" charset="0"/>
              <a:cs typeface="Shonar Bangla"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mn-lt"/>
              </a:rPr>
              <a:t>Cont……………</a:t>
            </a:r>
            <a:endParaRPr lang="en-US" b="1" dirty="0">
              <a:solidFill>
                <a:schemeClr val="tx1"/>
              </a:solidFill>
              <a:latin typeface="+mn-lt"/>
            </a:endParaRPr>
          </a:p>
        </p:txBody>
      </p:sp>
      <p:sp>
        <p:nvSpPr>
          <p:cNvPr id="3" name="Content Placeholder 2"/>
          <p:cNvSpPr>
            <a:spLocks noGrp="1"/>
          </p:cNvSpPr>
          <p:nvPr>
            <p:ph sz="quarter" idx="1"/>
          </p:nvPr>
        </p:nvSpPr>
        <p:spPr/>
        <p:txBody>
          <a:bodyPr/>
          <a:lstStyle/>
          <a:p>
            <a:pPr>
              <a:buFont typeface="Wingdings" pitchFamily="2" charset="2"/>
              <a:buChar char="Ø"/>
            </a:pPr>
            <a:endParaRPr lang="en-US" b="1" dirty="0" smtClean="0">
              <a:latin typeface="Shonar Bangla" pitchFamily="34" charset="0"/>
              <a:cs typeface="Shonar Bangla" pitchFamily="34" charset="0"/>
            </a:endParaRPr>
          </a:p>
          <a:p>
            <a:pPr>
              <a:buFont typeface="Wingdings" pitchFamily="2" charset="2"/>
              <a:buChar char="Ø"/>
            </a:pPr>
            <a:r>
              <a:rPr lang="en-US" b="1" dirty="0" smtClean="0">
                <a:latin typeface="Shonar Bangla" pitchFamily="34" charset="0"/>
                <a:cs typeface="Shonar Bangla" pitchFamily="34" charset="0"/>
              </a:rPr>
              <a:t>Chronic otitis media</a:t>
            </a:r>
          </a:p>
          <a:p>
            <a:r>
              <a:rPr lang="en-US" dirty="0" smtClean="0">
                <a:latin typeface="Shonar Bangla" pitchFamily="34" charset="0"/>
                <a:cs typeface="Shonar Bangla" pitchFamily="34" charset="0"/>
              </a:rPr>
              <a:t> Is the recurrent infection of the middle ear that damage the tympanic membrane destroys the ossicles bones of the ear. </a:t>
            </a:r>
          </a:p>
          <a:p>
            <a:pPr>
              <a:buFont typeface="Wingdings" pitchFamily="2" charset="2"/>
              <a:buChar char="Ø"/>
            </a:pPr>
            <a:r>
              <a:rPr lang="en-US" dirty="0" smtClean="0">
                <a:latin typeface="Shonar Bangla" pitchFamily="34" charset="0"/>
                <a:cs typeface="Shonar Bangla" pitchFamily="34" charset="0"/>
              </a:rPr>
              <a:t>Sign and symptoms</a:t>
            </a:r>
          </a:p>
          <a:p>
            <a:r>
              <a:rPr lang="en-US" dirty="0" smtClean="0">
                <a:latin typeface="Shonar Bangla" pitchFamily="34" charset="0"/>
                <a:cs typeface="Shonar Bangla" pitchFamily="34" charset="0"/>
              </a:rPr>
              <a:t>Fool smelling discharge from the ear.</a:t>
            </a:r>
          </a:p>
          <a:p>
            <a:r>
              <a:rPr lang="en-US" dirty="0" smtClean="0">
                <a:latin typeface="Shonar Bangla" pitchFamily="34" charset="0"/>
                <a:cs typeface="Shonar Bangla" pitchFamily="34" charset="0"/>
              </a:rPr>
              <a:t>Enlarged mastoid bone.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lstStyle/>
          <a:p>
            <a:pPr>
              <a:buFont typeface="Wingdings" pitchFamily="2" charset="2"/>
              <a:buChar char="Ø"/>
            </a:pPr>
            <a:r>
              <a:rPr lang="en-US" dirty="0" smtClean="0">
                <a:latin typeface="Shonar Bangla" pitchFamily="34" charset="0"/>
                <a:cs typeface="Shonar Bangla" pitchFamily="34" charset="0"/>
              </a:rPr>
              <a:t>Treatment </a:t>
            </a:r>
          </a:p>
          <a:p>
            <a:r>
              <a:rPr lang="en-US" dirty="0" smtClean="0">
                <a:latin typeface="Shonar Bangla" pitchFamily="34" charset="0"/>
                <a:cs typeface="Shonar Bangla" pitchFamily="34" charset="0"/>
              </a:rPr>
              <a:t>Cleaning of the ear.</a:t>
            </a:r>
          </a:p>
          <a:p>
            <a:r>
              <a:rPr lang="en-US" dirty="0" smtClean="0">
                <a:latin typeface="Shonar Bangla" pitchFamily="34" charset="0"/>
                <a:cs typeface="Shonar Bangla" pitchFamily="34" charset="0"/>
              </a:rPr>
              <a:t>Oral antibiotics.</a:t>
            </a:r>
          </a:p>
          <a:p>
            <a:r>
              <a:rPr lang="en-US" dirty="0" smtClean="0">
                <a:latin typeface="Shonar Bangla" pitchFamily="34" charset="0"/>
                <a:cs typeface="Shonar Bangla" pitchFamily="34" charset="0"/>
              </a:rPr>
              <a:t>Surgical repairing for damages ear drum.</a:t>
            </a:r>
          </a:p>
          <a:p>
            <a:endParaRPr lang="en-US" dirty="0">
              <a:latin typeface="Shonar Bangla" pitchFamily="34" charset="0"/>
              <a:cs typeface="Shonar Bangla"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normAutofit lnSpcReduction="10000"/>
          </a:bodyPr>
          <a:lstStyle/>
          <a:p>
            <a:pPr>
              <a:buFont typeface="Wingdings" pitchFamily="2" charset="2"/>
              <a:buChar char="Ø"/>
            </a:pPr>
            <a:r>
              <a:rPr lang="en-US" sz="3500" b="1" dirty="0">
                <a:latin typeface="Shonar Bangla" pitchFamily="34" charset="0"/>
                <a:cs typeface="Shonar Bangla" pitchFamily="34" charset="0"/>
              </a:rPr>
              <a:t>M</a:t>
            </a:r>
            <a:r>
              <a:rPr lang="en-US" sz="3500" b="1" dirty="0" smtClean="0">
                <a:latin typeface="Shonar Bangla" pitchFamily="34" charset="0"/>
                <a:cs typeface="Shonar Bangla" pitchFamily="34" charset="0"/>
              </a:rPr>
              <a:t>astoiditis</a:t>
            </a:r>
          </a:p>
          <a:p>
            <a:r>
              <a:rPr lang="en-US" dirty="0" smtClean="0">
                <a:latin typeface="Shonar Bangla" pitchFamily="34" charset="0"/>
                <a:cs typeface="Shonar Bangla" pitchFamily="34" charset="0"/>
              </a:rPr>
              <a:t>Bacterial infection of the mastoid bone and it occurs when chronic otitis is not adequately treated and the infection spread from the middle ear to the outer ear.</a:t>
            </a:r>
          </a:p>
          <a:p>
            <a:pPr>
              <a:buFont typeface="Wingdings" pitchFamily="2" charset="2"/>
              <a:buChar char="Ø"/>
            </a:pPr>
            <a:r>
              <a:rPr lang="en-US" dirty="0" smtClean="0">
                <a:latin typeface="Shonar Bangla" pitchFamily="34" charset="0"/>
                <a:cs typeface="Shonar Bangla" pitchFamily="34" charset="0"/>
              </a:rPr>
              <a:t>Sign and symptoms</a:t>
            </a:r>
          </a:p>
          <a:p>
            <a:r>
              <a:rPr lang="en-US" dirty="0" smtClean="0">
                <a:latin typeface="Shonar Bangla" pitchFamily="34" charset="0"/>
                <a:cs typeface="Shonar Bangla" pitchFamily="34" charset="0"/>
              </a:rPr>
              <a:t>Abscess may form.</a:t>
            </a:r>
          </a:p>
          <a:p>
            <a:r>
              <a:rPr lang="en-US" dirty="0" smtClean="0">
                <a:latin typeface="Shonar Bangla" pitchFamily="34" charset="0"/>
                <a:cs typeface="Shonar Bangla" pitchFamily="34" charset="0"/>
              </a:rPr>
              <a:t>Redness of the skin.</a:t>
            </a:r>
          </a:p>
          <a:p>
            <a:r>
              <a:rPr lang="en-US" dirty="0" smtClean="0">
                <a:latin typeface="Shonar Bangla" pitchFamily="34" charset="0"/>
                <a:cs typeface="Shonar Bangla" pitchFamily="34" charset="0"/>
              </a:rPr>
              <a:t>Pain.</a:t>
            </a:r>
          </a:p>
          <a:p>
            <a:r>
              <a:rPr lang="en-US" dirty="0" smtClean="0">
                <a:latin typeface="Shonar Bangla" pitchFamily="34" charset="0"/>
                <a:cs typeface="Shonar Bangla" pitchFamily="34" charset="0"/>
              </a:rPr>
              <a:t>Fever </a:t>
            </a:r>
          </a:p>
          <a:p>
            <a:r>
              <a:rPr lang="en-US" dirty="0" smtClean="0">
                <a:latin typeface="Shonar Bangla" pitchFamily="34" charset="0"/>
                <a:cs typeface="Shonar Bangla" pitchFamily="34" charset="0"/>
              </a:rPr>
              <a:t>Tenderness.</a:t>
            </a:r>
          </a:p>
          <a:p>
            <a:pPr>
              <a:buNone/>
            </a:pPr>
            <a:endParaRPr lang="en-US" dirty="0">
              <a:latin typeface="Shonar Bangla" pitchFamily="34" charset="0"/>
              <a:cs typeface="Shonar Bangla"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lstStyle/>
          <a:p>
            <a:pPr>
              <a:buFont typeface="Wingdings" pitchFamily="2" charset="2"/>
              <a:buChar char="v"/>
            </a:pPr>
            <a:r>
              <a:rPr lang="en-US" dirty="0" smtClean="0">
                <a:latin typeface="Shonar Bangla" pitchFamily="34" charset="0"/>
                <a:cs typeface="Shonar Bangla" pitchFamily="34" charset="0"/>
              </a:rPr>
              <a:t>if not treated it can lead to deafness, meningitis, sepsis, brain abscess and death.</a:t>
            </a:r>
          </a:p>
          <a:p>
            <a:pPr>
              <a:buFont typeface="Wingdings" pitchFamily="2" charset="2"/>
              <a:buChar char="Ø"/>
            </a:pPr>
            <a:r>
              <a:rPr lang="en-US" dirty="0" smtClean="0">
                <a:latin typeface="Shonar Bangla" pitchFamily="34" charset="0"/>
                <a:cs typeface="Shonar Bangla" pitchFamily="34" charset="0"/>
              </a:rPr>
              <a:t>Treatment.</a:t>
            </a:r>
          </a:p>
          <a:p>
            <a:r>
              <a:rPr lang="en-US" dirty="0" smtClean="0">
                <a:latin typeface="Shonar Bangla" pitchFamily="34" charset="0"/>
                <a:cs typeface="Shonar Bangla" pitchFamily="34" charset="0"/>
              </a:rPr>
              <a:t>Antibiotics.</a:t>
            </a:r>
          </a:p>
          <a:p>
            <a:r>
              <a:rPr lang="en-US" dirty="0" smtClean="0">
                <a:latin typeface="Shonar Bangla" pitchFamily="34" charset="0"/>
                <a:cs typeface="Shonar Bangla" pitchFamily="34" charset="0"/>
              </a:rPr>
              <a:t>Antipyretics.</a:t>
            </a:r>
            <a:endParaRPr lang="en-US" dirty="0">
              <a:latin typeface="Shonar Bangla" pitchFamily="34" charset="0"/>
              <a:cs typeface="Shonar Bangla"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mn-lt"/>
              </a:rPr>
              <a:t>DEAFNESS</a:t>
            </a:r>
            <a:endParaRPr lang="en-US" b="1" dirty="0">
              <a:solidFill>
                <a:schemeClr val="tx1"/>
              </a:solidFill>
              <a:latin typeface="+mn-lt"/>
            </a:endParaRPr>
          </a:p>
        </p:txBody>
      </p:sp>
      <p:sp>
        <p:nvSpPr>
          <p:cNvPr id="3" name="Content Placeholder 2"/>
          <p:cNvSpPr>
            <a:spLocks noGrp="1"/>
          </p:cNvSpPr>
          <p:nvPr>
            <p:ph sz="quarter" idx="1"/>
          </p:nvPr>
        </p:nvSpPr>
        <p:spPr/>
        <p:txBody>
          <a:bodyPr/>
          <a:lstStyle/>
          <a:p>
            <a:r>
              <a:rPr lang="en-US" dirty="0" smtClean="0">
                <a:latin typeface="Shonar Bangla" pitchFamily="34" charset="0"/>
                <a:cs typeface="Shonar Bangla" pitchFamily="34" charset="0"/>
              </a:rPr>
              <a:t>This is loss of hearing capacity and is greater in men than women.</a:t>
            </a:r>
          </a:p>
          <a:p>
            <a:r>
              <a:rPr lang="en-US" dirty="0" smtClean="0">
                <a:latin typeface="Shonar Bangla" pitchFamily="34" charset="0"/>
                <a:cs typeface="Shonar Bangla" pitchFamily="34" charset="0"/>
              </a:rPr>
              <a:t>Hearing loss is a health issue as people age.</a:t>
            </a:r>
          </a:p>
          <a:p>
            <a:r>
              <a:rPr lang="en-US" dirty="0" smtClean="0">
                <a:latin typeface="Shonar Bangla" pitchFamily="34" charset="0"/>
                <a:cs typeface="Shonar Bangla" pitchFamily="34" charset="0"/>
              </a:rPr>
              <a:t>Hearing screening and treatment should be done every time. </a:t>
            </a:r>
          </a:p>
          <a:p>
            <a:r>
              <a:rPr lang="en-US" dirty="0" smtClean="0">
                <a:latin typeface="Shonar Bangla" pitchFamily="34" charset="0"/>
                <a:cs typeface="Shonar Bangla" pitchFamily="34" charset="0"/>
              </a:rPr>
              <a:t>Many people are exposed on daily basis to noise level that produce high frequency leading to hearing loss.</a:t>
            </a:r>
            <a:endParaRPr lang="en-US" dirty="0">
              <a:latin typeface="Shonar Bangla" pitchFamily="34" charset="0"/>
              <a:cs typeface="Shonar Bangla"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dirty="0" smtClean="0">
                <a:latin typeface="Shonar Bangla" pitchFamily="34" charset="0"/>
                <a:cs typeface="Shonar Bangla" pitchFamily="34" charset="0"/>
              </a:rPr>
              <a:t>Sign and symptoms</a:t>
            </a:r>
          </a:p>
          <a:p>
            <a:r>
              <a:rPr lang="en-US" dirty="0" smtClean="0">
                <a:latin typeface="Shonar Bangla" pitchFamily="34" charset="0"/>
                <a:cs typeface="Shonar Bangla" pitchFamily="34" charset="0"/>
              </a:rPr>
              <a:t>Partial or complete loss of hearing.</a:t>
            </a:r>
          </a:p>
          <a:p>
            <a:r>
              <a:rPr lang="en-US" dirty="0" smtClean="0">
                <a:latin typeface="Shonar Bangla" pitchFamily="34" charset="0"/>
                <a:cs typeface="Shonar Bangla" pitchFamily="34" charset="0"/>
              </a:rPr>
              <a:t>Early manifestation like tinnitus rings.</a:t>
            </a:r>
          </a:p>
          <a:p>
            <a:r>
              <a:rPr lang="en-US" dirty="0" smtClean="0">
                <a:latin typeface="Shonar Bangla" pitchFamily="34" charset="0"/>
                <a:cs typeface="Shonar Bangla" pitchFamily="34" charset="0"/>
              </a:rPr>
              <a:t>Increased in ability to hear when in a group.</a:t>
            </a:r>
          </a:p>
          <a:p>
            <a:r>
              <a:rPr lang="en-US" dirty="0" smtClean="0">
                <a:latin typeface="Shonar Bangla" pitchFamily="34" charset="0"/>
                <a:cs typeface="Shonar Bangla" pitchFamily="34" charset="0"/>
              </a:rPr>
              <a:t>Communicating using loud voice And not aware of the surrounding.</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lstStyle/>
          <a:p>
            <a:r>
              <a:rPr lang="en-US" dirty="0" smtClean="0">
                <a:latin typeface="Shonar Bangla" pitchFamily="34" charset="0"/>
                <a:cs typeface="Shonar Bangla" pitchFamily="34" charset="0"/>
              </a:rPr>
              <a:t>Straining the ear.</a:t>
            </a:r>
          </a:p>
          <a:p>
            <a:r>
              <a:rPr lang="en-US" dirty="0" smtClean="0">
                <a:latin typeface="Shonar Bangla" pitchFamily="34" charset="0"/>
                <a:cs typeface="Shonar Bangla" pitchFamily="34" charset="0"/>
              </a:rPr>
              <a:t>Depression and withdrawal.</a:t>
            </a:r>
          </a:p>
          <a:p>
            <a:pPr>
              <a:buFont typeface="Wingdings" pitchFamily="2" charset="2"/>
              <a:buChar char="v"/>
            </a:pPr>
            <a:r>
              <a:rPr lang="en-US" dirty="0" smtClean="0">
                <a:latin typeface="Shonar Bangla" pitchFamily="34" charset="0"/>
                <a:cs typeface="Shonar Bangla" pitchFamily="34" charset="0"/>
              </a:rPr>
              <a:t>Most people with hearing impairment do not know that they have hearing loss but the ones they communicate with identify it.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dirty="0" smtClean="0"/>
              <a:t>Prevention.</a:t>
            </a:r>
          </a:p>
          <a:p>
            <a:r>
              <a:rPr lang="en-US" dirty="0" smtClean="0"/>
              <a:t>Avoid noisy environment</a:t>
            </a:r>
          </a:p>
          <a:p>
            <a:r>
              <a:rPr lang="en-US" dirty="0" smtClean="0"/>
              <a:t>Drug compliance.</a:t>
            </a:r>
          </a:p>
          <a:p>
            <a:r>
              <a:rPr lang="en-US" dirty="0" smtClean="0"/>
              <a:t>Early screening and treatment. </a:t>
            </a:r>
          </a:p>
          <a:p>
            <a:r>
              <a:rPr lang="en-US" dirty="0" smtClean="0"/>
              <a:t>With the aging changes which occur to the elderly people should treated to avoid earring loss.</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lstStyle/>
          <a:p>
            <a:pPr>
              <a:buFont typeface="Wingdings" pitchFamily="2" charset="2"/>
              <a:buChar char="Ø"/>
            </a:pPr>
            <a:r>
              <a:rPr lang="en-US" dirty="0" smtClean="0"/>
              <a:t>Management</a:t>
            </a:r>
          </a:p>
          <a:p>
            <a:r>
              <a:rPr lang="en-US" dirty="0" smtClean="0"/>
              <a:t>Early detection and treatment.</a:t>
            </a:r>
          </a:p>
          <a:p>
            <a:r>
              <a:rPr lang="en-US" dirty="0" smtClean="0"/>
              <a:t>Use of earring aids.</a:t>
            </a:r>
          </a:p>
          <a:p>
            <a:r>
              <a:rPr lang="en-US" dirty="0" smtClean="0"/>
              <a:t>Speaking to hearing impaired person while looking at the person directly with gestures and sighs.</a:t>
            </a:r>
          </a:p>
          <a:p>
            <a:r>
              <a:rPr lang="en-US" dirty="0" smtClean="0"/>
              <a:t>Deaf  children who needs Special needs should taken to special schools.</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mn-lt"/>
              </a:rPr>
              <a:t>CONDITION OF THE NOSE</a:t>
            </a:r>
            <a:endParaRPr lang="en-US" b="1" dirty="0">
              <a:solidFill>
                <a:schemeClr val="tx1"/>
              </a:solidFill>
              <a:latin typeface="+mn-lt"/>
            </a:endParaRPr>
          </a:p>
        </p:txBody>
      </p:sp>
      <p:sp>
        <p:nvSpPr>
          <p:cNvPr id="3" name="Content Placeholder 2"/>
          <p:cNvSpPr>
            <a:spLocks noGrp="1"/>
          </p:cNvSpPr>
          <p:nvPr>
            <p:ph sz="quarter" idx="1"/>
          </p:nvPr>
        </p:nvSpPr>
        <p:spPr/>
        <p:txBody>
          <a:bodyPr>
            <a:normAutofit/>
          </a:bodyPr>
          <a:lstStyle/>
          <a:p>
            <a:r>
              <a:rPr lang="en-US" sz="2400" dirty="0" smtClean="0"/>
              <a:t>Nose is used as a sense of smell and is prone to injuries, nose bleeding, polyps, and sinusitis.</a:t>
            </a:r>
          </a:p>
          <a:p>
            <a:pPr>
              <a:buFont typeface="Wingdings" pitchFamily="2" charset="2"/>
              <a:buChar char="Ø"/>
            </a:pPr>
            <a:r>
              <a:rPr lang="en-US" sz="2400" b="1" dirty="0" smtClean="0"/>
              <a:t>Deflected nasal septum</a:t>
            </a:r>
          </a:p>
          <a:p>
            <a:r>
              <a:rPr lang="en-US" sz="2400" dirty="0" smtClean="0"/>
              <a:t>Usually the nasal septum is straight but it may bend because of injuries due to birth defects.</a:t>
            </a:r>
          </a:p>
          <a:p>
            <a:r>
              <a:rPr lang="en-US" sz="2400" dirty="0" smtClean="0"/>
              <a:t>It may require no treatment however it may block the nose making a person to sinusitis.</a:t>
            </a:r>
          </a:p>
          <a:p>
            <a:r>
              <a:rPr lang="en-US" sz="2400" dirty="0" smtClean="0"/>
              <a:t>It can be repaired surgically</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CONDITIONS</a:t>
            </a:r>
            <a:r>
              <a:rPr lang="en-US" dirty="0" smtClean="0"/>
              <a:t> </a:t>
            </a:r>
            <a:r>
              <a:rPr lang="en-US" b="1" dirty="0" smtClean="0">
                <a:effectLst>
                  <a:outerShdw blurRad="38100" dist="38100" dir="2700000" algn="tl">
                    <a:srgbClr val="000000">
                      <a:alpha val="43137"/>
                    </a:srgbClr>
                  </a:outerShdw>
                </a:effectLst>
              </a:rPr>
              <a:t>OF THE EYE</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buNone/>
            </a:pPr>
            <a:r>
              <a:rPr lang="en-US" sz="2600" b="1" dirty="0" smtClean="0">
                <a:latin typeface="Shonar Bangla" pitchFamily="34" charset="0"/>
                <a:cs typeface="Shonar Bangla" pitchFamily="34" charset="0"/>
              </a:rPr>
              <a:t> EYE LID AND TEAR GLAND DISODERS</a:t>
            </a:r>
            <a:r>
              <a:rPr lang="en-US" sz="2600" dirty="0" smtClean="0">
                <a:latin typeface="Shonar Bangla" pitchFamily="34" charset="0"/>
                <a:cs typeface="Shonar Bangla" pitchFamily="34" charset="0"/>
              </a:rPr>
              <a:t>.</a:t>
            </a:r>
          </a:p>
          <a:p>
            <a:r>
              <a:rPr lang="en-US" sz="2600" dirty="0" smtClean="0">
                <a:latin typeface="Shonar Bangla" pitchFamily="34" charset="0"/>
                <a:cs typeface="Shonar Bangla" pitchFamily="34" charset="0"/>
              </a:rPr>
              <a:t>The eye lid plays a key role in protecting the eye, helps in spread of moisture on the surface of the eye during blinking and mechanical damage against injury.</a:t>
            </a:r>
          </a:p>
          <a:p>
            <a:r>
              <a:rPr lang="en-US" sz="2600" dirty="0" smtClean="0">
                <a:latin typeface="Shonar Bangla" pitchFamily="34" charset="0"/>
                <a:cs typeface="Shonar Bangla" pitchFamily="34" charset="0"/>
              </a:rPr>
              <a:t>Tears are salty fluids that continuously bath the surface of the eye to keep it moist and are produced from lacrimal duct.</a:t>
            </a:r>
            <a:endParaRPr lang="en-US" sz="2600" dirty="0">
              <a:latin typeface="Shonar Bangla" pitchFamily="34" charset="0"/>
              <a:cs typeface="Shonar Bangla"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mn-lt"/>
              </a:rPr>
              <a:t>SINUSITIS</a:t>
            </a:r>
            <a:endParaRPr lang="en-US" b="1" dirty="0">
              <a:solidFill>
                <a:schemeClr val="tx1"/>
              </a:solidFill>
              <a:latin typeface="+mn-lt"/>
            </a:endParaRPr>
          </a:p>
        </p:txBody>
      </p:sp>
      <p:sp>
        <p:nvSpPr>
          <p:cNvPr id="3" name="Content Placeholder 2"/>
          <p:cNvSpPr>
            <a:spLocks noGrp="1"/>
          </p:cNvSpPr>
          <p:nvPr>
            <p:ph sz="quarter" idx="1"/>
          </p:nvPr>
        </p:nvSpPr>
        <p:spPr/>
        <p:txBody>
          <a:bodyPr/>
          <a:lstStyle/>
          <a:p>
            <a:r>
              <a:rPr lang="en-US" dirty="0" smtClean="0"/>
              <a:t>Is an inflammation of the sinuses.</a:t>
            </a:r>
          </a:p>
          <a:p>
            <a:pPr>
              <a:buFont typeface="Wingdings" pitchFamily="2" charset="2"/>
              <a:buChar char="Ø"/>
            </a:pPr>
            <a:r>
              <a:rPr lang="en-US" dirty="0" smtClean="0"/>
              <a:t>Causes. </a:t>
            </a:r>
          </a:p>
          <a:p>
            <a:r>
              <a:rPr lang="en-US" dirty="0" smtClean="0"/>
              <a:t>Bacteria, fungi, virus.</a:t>
            </a:r>
          </a:p>
          <a:p>
            <a:r>
              <a:rPr lang="en-US" dirty="0" smtClean="0"/>
              <a:t>Chronic sinusitis can also be due to tooth infection.</a:t>
            </a:r>
          </a:p>
          <a:p>
            <a:pPr>
              <a:buFont typeface="Wingdings" pitchFamily="2" charset="2"/>
              <a:buChar char="Ø"/>
            </a:pPr>
            <a:r>
              <a:rPr lang="en-US" dirty="0" smtClean="0"/>
              <a:t>Signs and symptoms</a:t>
            </a:r>
          </a:p>
          <a:p>
            <a:r>
              <a:rPr lang="en-US" dirty="0" smtClean="0"/>
              <a:t>Fever, headache, tenderness, running nose.</a:t>
            </a:r>
          </a:p>
          <a:p>
            <a:pPr>
              <a:buFont typeface="Wingdings" pitchFamily="2" charset="2"/>
              <a:buChar char="Ø"/>
            </a:pPr>
            <a:r>
              <a:rPr lang="en-US" dirty="0" smtClean="0"/>
              <a:t>Treatment</a:t>
            </a:r>
          </a:p>
          <a:p>
            <a:r>
              <a:rPr lang="en-US" dirty="0" smtClean="0"/>
              <a:t> Treat according to the cause.</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mn-lt"/>
              </a:rPr>
              <a:t>RHINITIS(COMMON COLD)</a:t>
            </a:r>
            <a:endParaRPr lang="en-US" b="1" dirty="0">
              <a:solidFill>
                <a:schemeClr val="tx1"/>
              </a:solidFill>
              <a:latin typeface="+mn-lt"/>
            </a:endParaRPr>
          </a:p>
        </p:txBody>
      </p:sp>
      <p:sp>
        <p:nvSpPr>
          <p:cNvPr id="3" name="Content Placeholder 2"/>
          <p:cNvSpPr>
            <a:spLocks noGrp="1"/>
          </p:cNvSpPr>
          <p:nvPr>
            <p:ph sz="quarter" idx="1"/>
          </p:nvPr>
        </p:nvSpPr>
        <p:spPr/>
        <p:txBody>
          <a:bodyPr/>
          <a:lstStyle/>
          <a:p>
            <a:r>
              <a:rPr lang="en-US" dirty="0" smtClean="0"/>
              <a:t>Is an acute inflammation of the mucus membrane cavity.</a:t>
            </a:r>
          </a:p>
          <a:p>
            <a:r>
              <a:rPr lang="en-US" dirty="0" smtClean="0"/>
              <a:t>It is usually self limiting and it is highly contagious and the virus is shade 2 days before the symptom appears.</a:t>
            </a:r>
          </a:p>
          <a:p>
            <a:r>
              <a:rPr lang="en-US" dirty="0" smtClean="0"/>
              <a:t>Most occurs when there  is cold since the virus survive when the humidity is low.</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lstStyle/>
          <a:p>
            <a:pPr>
              <a:buFont typeface="Wingdings" pitchFamily="2" charset="2"/>
              <a:buChar char="Ø"/>
            </a:pPr>
            <a:r>
              <a:rPr lang="en-US" dirty="0" smtClean="0"/>
              <a:t>Signs and symptoms.</a:t>
            </a:r>
          </a:p>
          <a:p>
            <a:r>
              <a:rPr lang="en-US" dirty="0" smtClean="0"/>
              <a:t>Nasal congestion, sneezing, sour throat general malaise.</a:t>
            </a:r>
          </a:p>
          <a:p>
            <a:pPr>
              <a:buFont typeface="Wingdings" pitchFamily="2" charset="2"/>
              <a:buChar char="Ø"/>
            </a:pPr>
            <a:r>
              <a:rPr lang="en-US" dirty="0" smtClean="0"/>
              <a:t>Management.</a:t>
            </a:r>
          </a:p>
          <a:p>
            <a:r>
              <a:rPr lang="en-US" dirty="0" smtClean="0"/>
              <a:t>Symptomatic therapy like adequate fluid intake, prevent chilling, warm salty water gaggle to sooth the sour throat.</a:t>
            </a:r>
          </a:p>
          <a:p>
            <a:r>
              <a:rPr lang="en-US" dirty="0" smtClean="0"/>
              <a:t>Antibiotic to prevent the secondary infection.</a:t>
            </a:r>
          </a:p>
          <a:p>
            <a:r>
              <a:rPr lang="en-US" dirty="0" smtClean="0"/>
              <a:t>Antihistamine for inflammation.</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mn-lt"/>
              </a:rPr>
              <a:t>Carcinoma of the larynx</a:t>
            </a:r>
            <a:endParaRPr lang="en-US" b="1" dirty="0">
              <a:solidFill>
                <a:schemeClr val="tx1"/>
              </a:solidFill>
              <a:latin typeface="+mn-lt"/>
            </a:endParaRPr>
          </a:p>
        </p:txBody>
      </p:sp>
      <p:sp>
        <p:nvSpPr>
          <p:cNvPr id="3" name="Content Placeholder 2"/>
          <p:cNvSpPr>
            <a:spLocks noGrp="1"/>
          </p:cNvSpPr>
          <p:nvPr>
            <p:ph sz="quarter" idx="1"/>
          </p:nvPr>
        </p:nvSpPr>
        <p:spPr/>
        <p:txBody>
          <a:bodyPr>
            <a:normAutofit/>
          </a:bodyPr>
          <a:lstStyle/>
          <a:p>
            <a:r>
              <a:rPr lang="en-US" dirty="0" smtClean="0"/>
              <a:t>Abnormal growth of the larynx</a:t>
            </a:r>
          </a:p>
          <a:p>
            <a:r>
              <a:rPr lang="en-US" dirty="0" smtClean="0"/>
              <a:t>Cancer of the larynx is very common and is more in male than female due to smoking</a:t>
            </a:r>
          </a:p>
          <a:p>
            <a:pPr>
              <a:buFont typeface="Wingdings" pitchFamily="2" charset="2"/>
              <a:buChar char="Ø"/>
            </a:pPr>
            <a:r>
              <a:rPr lang="en-US" dirty="0" smtClean="0"/>
              <a:t>Signs and symptoms.</a:t>
            </a:r>
          </a:p>
          <a:p>
            <a:r>
              <a:rPr lang="en-US" dirty="0" smtClean="0"/>
              <a:t>Hoarseness of the voice.</a:t>
            </a:r>
          </a:p>
          <a:p>
            <a:r>
              <a:rPr lang="en-US" dirty="0" smtClean="0"/>
              <a:t>Dysphagia.</a:t>
            </a:r>
          </a:p>
          <a:p>
            <a:r>
              <a:rPr lang="en-US" dirty="0" smtClean="0"/>
              <a:t>Enlarged lymph a round the neck.</a:t>
            </a:r>
          </a:p>
          <a:p>
            <a:pPr>
              <a:buNone/>
            </a:pPr>
            <a:endParaRPr lang="en-US"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lstStyle/>
          <a:p>
            <a:pPr>
              <a:buFont typeface="Wingdings" pitchFamily="2" charset="2"/>
              <a:buChar char="Ø"/>
            </a:pPr>
            <a:r>
              <a:rPr lang="en-US" dirty="0" smtClean="0"/>
              <a:t>Diagnosis.</a:t>
            </a:r>
          </a:p>
          <a:p>
            <a:r>
              <a:rPr lang="en-US" dirty="0" smtClean="0"/>
              <a:t>Biopsy </a:t>
            </a:r>
          </a:p>
          <a:p>
            <a:r>
              <a:rPr lang="en-US" dirty="0" smtClean="0"/>
              <a:t>Laryngoscope visualization.</a:t>
            </a:r>
          </a:p>
          <a:p>
            <a:pPr>
              <a:buFont typeface="Wingdings" pitchFamily="2" charset="2"/>
              <a:buChar char="Ø"/>
            </a:pPr>
            <a:r>
              <a:rPr lang="en-US" dirty="0" smtClean="0"/>
              <a:t>Treatment </a:t>
            </a:r>
          </a:p>
          <a:p>
            <a:r>
              <a:rPr lang="en-US" dirty="0" smtClean="0"/>
              <a:t>Early stages surgery and radio therapy can be done.</a:t>
            </a:r>
          </a:p>
          <a:p>
            <a:r>
              <a:rPr lang="en-US" dirty="0" smtClean="0"/>
              <a:t>Advanced stage used radiotherapy and chemotherapy.</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1"/>
                </a:solidFill>
                <a:latin typeface="+mn-lt"/>
              </a:rPr>
              <a:t>Post nasal space carcinoma.</a:t>
            </a:r>
            <a:endParaRPr lang="en-US" b="1" dirty="0">
              <a:solidFill>
                <a:schemeClr val="tx1"/>
              </a:solidFill>
              <a:latin typeface="+mn-lt"/>
            </a:endParaRPr>
          </a:p>
        </p:txBody>
      </p:sp>
      <p:sp>
        <p:nvSpPr>
          <p:cNvPr id="3" name="Content Placeholder 2"/>
          <p:cNvSpPr>
            <a:spLocks noGrp="1"/>
          </p:cNvSpPr>
          <p:nvPr>
            <p:ph sz="quarter" idx="1"/>
          </p:nvPr>
        </p:nvSpPr>
        <p:spPr/>
        <p:txBody>
          <a:bodyPr/>
          <a:lstStyle/>
          <a:p>
            <a:r>
              <a:rPr lang="en-US" dirty="0" smtClean="0"/>
              <a:t>Cancer usually found at the floor of nasal cavity.</a:t>
            </a:r>
          </a:p>
          <a:p>
            <a:pPr>
              <a:buFont typeface="Wingdings" pitchFamily="2" charset="2"/>
              <a:buChar char="Ø"/>
            </a:pPr>
            <a:r>
              <a:rPr lang="en-US" dirty="0" smtClean="0"/>
              <a:t>Sighs and symptoms.</a:t>
            </a:r>
          </a:p>
          <a:p>
            <a:r>
              <a:rPr lang="en-US" dirty="0" smtClean="0"/>
              <a:t>Blocked nostril and swelling.</a:t>
            </a:r>
          </a:p>
          <a:p>
            <a:pPr>
              <a:buFont typeface="Wingdings" pitchFamily="2" charset="2"/>
              <a:buChar char="Ø"/>
            </a:pPr>
            <a:r>
              <a:rPr lang="en-US" dirty="0" smtClean="0"/>
              <a:t>Treatment</a:t>
            </a:r>
          </a:p>
          <a:p>
            <a:r>
              <a:rPr lang="en-US" dirty="0" smtClean="0"/>
              <a:t>Chemotherapy and radiation.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BLEPHARITIS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r>
              <a:rPr lang="en-US" sz="2600" dirty="0" smtClean="0">
                <a:latin typeface="Shonar Bangla" pitchFamily="34" charset="0"/>
                <a:cs typeface="Shonar Bangla" pitchFamily="34" charset="0"/>
              </a:rPr>
              <a:t>This is inflammation of the eye lid.</a:t>
            </a:r>
          </a:p>
          <a:p>
            <a:pPr>
              <a:buFont typeface="Wingdings" pitchFamily="2" charset="2"/>
              <a:buChar char="Ø"/>
            </a:pPr>
            <a:r>
              <a:rPr lang="en-US" sz="2600" dirty="0" smtClean="0">
                <a:latin typeface="Shonar Bangla" pitchFamily="34" charset="0"/>
                <a:cs typeface="Shonar Bangla" pitchFamily="34" charset="0"/>
              </a:rPr>
              <a:t>Causes:</a:t>
            </a:r>
          </a:p>
          <a:p>
            <a:r>
              <a:rPr lang="en-US" sz="2600" dirty="0" smtClean="0">
                <a:latin typeface="Shonar Bangla" pitchFamily="34" charset="0"/>
                <a:cs typeface="Shonar Bangla" pitchFamily="34" charset="0"/>
              </a:rPr>
              <a:t> staphylococcal aureus.</a:t>
            </a:r>
          </a:p>
          <a:p>
            <a:r>
              <a:rPr lang="en-US" sz="2600" dirty="0" smtClean="0">
                <a:latin typeface="Shonar Bangla" pitchFamily="34" charset="0"/>
                <a:cs typeface="Shonar Bangla" pitchFamily="34" charset="0"/>
              </a:rPr>
              <a:t>Sign and symptoms:</a:t>
            </a:r>
          </a:p>
          <a:p>
            <a:pPr>
              <a:buFont typeface="Wingdings" pitchFamily="2" charset="2"/>
              <a:buChar char="Ø"/>
            </a:pPr>
            <a:r>
              <a:rPr lang="en-US" sz="2600" dirty="0" smtClean="0">
                <a:latin typeface="Shonar Bangla" pitchFamily="34" charset="0"/>
                <a:cs typeface="Shonar Bangla" pitchFamily="34" charset="0"/>
              </a:rPr>
              <a:t> itching, redness, scarring and a feeling of something in the eye. </a:t>
            </a:r>
          </a:p>
          <a:p>
            <a:pPr>
              <a:buFont typeface="Wingdings" pitchFamily="2" charset="2"/>
              <a:buChar char="Ø"/>
            </a:pPr>
            <a:r>
              <a:rPr lang="en-US" sz="2600" dirty="0" smtClean="0">
                <a:latin typeface="Shonar Bangla" pitchFamily="34" charset="0"/>
                <a:cs typeface="Shonar Bangla" pitchFamily="34" charset="0"/>
              </a:rPr>
              <a:t>Management: </a:t>
            </a:r>
          </a:p>
          <a:p>
            <a:r>
              <a:rPr lang="en-US" sz="2600" dirty="0" smtClean="0">
                <a:latin typeface="Shonar Bangla" pitchFamily="34" charset="0"/>
                <a:cs typeface="Shonar Bangla" pitchFamily="34" charset="0"/>
              </a:rPr>
              <a:t>Keep the eye clean and use antibiotics.</a:t>
            </a:r>
            <a:endParaRPr lang="en-US" sz="2600" dirty="0">
              <a:latin typeface="Shonar Bangla" pitchFamily="34" charset="0"/>
              <a:cs typeface="Shonar Bangla"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STYE</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Autofit/>
          </a:bodyPr>
          <a:lstStyle/>
          <a:p>
            <a:pPr>
              <a:buFont typeface="Wingdings" pitchFamily="2" charset="2"/>
              <a:buChar char="Ø"/>
            </a:pPr>
            <a:r>
              <a:rPr lang="en-US" sz="2600" dirty="0" smtClean="0">
                <a:latin typeface="Shonar Bangla" pitchFamily="34" charset="0"/>
                <a:cs typeface="Shonar Bangla" pitchFamily="34" charset="0"/>
              </a:rPr>
              <a:t>Infection where one or more glands at the edge of the eye lid forms an abscess and raptures releasing puss.</a:t>
            </a:r>
          </a:p>
          <a:p>
            <a:pPr>
              <a:buFont typeface="Wingdings" pitchFamily="2" charset="2"/>
              <a:buChar char="Ø"/>
            </a:pPr>
            <a:r>
              <a:rPr lang="en-US" sz="2600" dirty="0" smtClean="0">
                <a:latin typeface="Shonar Bangla" pitchFamily="34" charset="0"/>
                <a:cs typeface="Shonar Bangla" pitchFamily="34" charset="0"/>
              </a:rPr>
              <a:t>Causes:</a:t>
            </a:r>
          </a:p>
          <a:p>
            <a:r>
              <a:rPr lang="en-US" sz="2600" dirty="0" smtClean="0">
                <a:latin typeface="Shonar Bangla" pitchFamily="34" charset="0"/>
                <a:cs typeface="Shonar Bangla" pitchFamily="34" charset="0"/>
              </a:rPr>
              <a:t> staphylococcus.</a:t>
            </a:r>
          </a:p>
          <a:p>
            <a:pPr>
              <a:buFont typeface="Wingdings" pitchFamily="2" charset="2"/>
              <a:buChar char="Ø"/>
            </a:pPr>
            <a:r>
              <a:rPr lang="en-US" sz="2600" dirty="0" smtClean="0">
                <a:latin typeface="Shonar Bangla" pitchFamily="34" charset="0"/>
                <a:cs typeface="Shonar Bangla" pitchFamily="34" charset="0"/>
              </a:rPr>
              <a:t>Sign and symptom</a:t>
            </a:r>
          </a:p>
          <a:p>
            <a:r>
              <a:rPr lang="en-US" sz="2600" dirty="0" smtClean="0">
                <a:latin typeface="Shonar Bangla" pitchFamily="34" charset="0"/>
                <a:cs typeface="Shonar Bangla" pitchFamily="34" charset="0"/>
              </a:rPr>
              <a:t>Redness, tenderness,  swelling, sensitivity to light, tinny yellowish sport on the centre of the swollen region and raptures.</a:t>
            </a:r>
          </a:p>
          <a:p>
            <a:pPr>
              <a:buFont typeface="Wingdings" pitchFamily="2" charset="2"/>
              <a:buChar char="Ø"/>
            </a:pPr>
            <a:r>
              <a:rPr lang="en-US" sz="2600" dirty="0" smtClean="0">
                <a:latin typeface="Shonar Bangla" pitchFamily="34" charset="0"/>
                <a:cs typeface="Shonar Bangla" pitchFamily="34" charset="0"/>
              </a:rPr>
              <a:t>Management </a:t>
            </a:r>
          </a:p>
          <a:p>
            <a:r>
              <a:rPr lang="en-US" sz="2600" dirty="0" smtClean="0">
                <a:latin typeface="Shonar Bangla" pitchFamily="34" charset="0"/>
                <a:cs typeface="Shonar Bangla" pitchFamily="34" charset="0"/>
              </a:rPr>
              <a:t>Keep the eye clean, apply antibiotics, hot compression and use of antiseptic too.</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CONJUCTIVITIS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r>
              <a:rPr lang="en-US" sz="2800" dirty="0" smtClean="0">
                <a:latin typeface="Shonar Bangla" pitchFamily="34" charset="0"/>
                <a:cs typeface="Shonar Bangla" pitchFamily="34" charset="0"/>
              </a:rPr>
              <a:t>Conjuctiva is a thin tough lining  the back of the eye lid and Irish. It protects the in inner eye.</a:t>
            </a:r>
          </a:p>
          <a:p>
            <a:r>
              <a:rPr lang="en-US" sz="2800" dirty="0" smtClean="0">
                <a:latin typeface="Shonar Bangla" pitchFamily="34" charset="0"/>
                <a:cs typeface="Shonar Bangla" pitchFamily="34" charset="0"/>
              </a:rPr>
              <a:t>Inflammation of the conjuctiva.</a:t>
            </a:r>
          </a:p>
          <a:p>
            <a:pPr>
              <a:buFont typeface="Wingdings" pitchFamily="2" charset="2"/>
              <a:buChar char="Ø"/>
            </a:pPr>
            <a:r>
              <a:rPr lang="en-US" sz="2800" dirty="0" smtClean="0">
                <a:latin typeface="Shonar Bangla" pitchFamily="34" charset="0"/>
                <a:cs typeface="Shonar Bangla" pitchFamily="34" charset="0"/>
              </a:rPr>
              <a:t>Causes: </a:t>
            </a:r>
          </a:p>
          <a:p>
            <a:r>
              <a:rPr lang="en-US" sz="2800" dirty="0" smtClean="0">
                <a:latin typeface="Shonar Bangla" pitchFamily="34" charset="0"/>
                <a:cs typeface="Shonar Bangla" pitchFamily="34" charset="0"/>
              </a:rPr>
              <a:t>Bacteria, virus or allergic reaction.</a:t>
            </a:r>
          </a:p>
          <a:p>
            <a:pPr>
              <a:buFont typeface="Wingdings" pitchFamily="2" charset="2"/>
              <a:buChar char="Ø"/>
            </a:pPr>
            <a:r>
              <a:rPr lang="en-US" sz="2800" dirty="0" smtClean="0">
                <a:latin typeface="Shonar Bangla" pitchFamily="34" charset="0"/>
                <a:cs typeface="Shonar Bangla" pitchFamily="34" charset="0"/>
              </a:rPr>
              <a:t>Sign and symptoms: </a:t>
            </a:r>
          </a:p>
          <a:p>
            <a:r>
              <a:rPr lang="en-US" sz="2800" dirty="0" smtClean="0">
                <a:latin typeface="Shonar Bangla" pitchFamily="34" charset="0"/>
                <a:cs typeface="Shonar Bangla" pitchFamily="34" charset="0"/>
              </a:rPr>
              <a:t>Redness, itching, thick discharge and swelling of eye lid.</a:t>
            </a:r>
          </a:p>
          <a:p>
            <a:pPr>
              <a:buFont typeface="Wingdings" pitchFamily="2" charset="2"/>
              <a:buChar char="Ø"/>
            </a:pPr>
            <a:r>
              <a:rPr lang="en-US" sz="2800" dirty="0" smtClean="0">
                <a:latin typeface="Shonar Bangla" pitchFamily="34" charset="0"/>
                <a:cs typeface="Shonar Bangla" pitchFamily="34" charset="0"/>
              </a:rPr>
              <a:t>Management: </a:t>
            </a:r>
          </a:p>
          <a:p>
            <a:r>
              <a:rPr lang="en-US" sz="2800" dirty="0" smtClean="0">
                <a:latin typeface="Shonar Bangla" pitchFamily="34" charset="0"/>
                <a:cs typeface="Shonar Bangla" pitchFamily="34" charset="0"/>
              </a:rPr>
              <a:t>Keep the eye clean, antibiotics and steroids</a:t>
            </a:r>
            <a:r>
              <a:rPr lang="en-US" dirty="0" smtClean="0">
                <a:latin typeface="Shonar Bangla" pitchFamily="34" charset="0"/>
                <a:cs typeface="Shonar Bangla" pitchFamily="34" charset="0"/>
              </a:rPr>
              <a:t>.</a:t>
            </a:r>
            <a:endParaRPr lang="en-US" dirty="0">
              <a:latin typeface="Shonar Bangla" pitchFamily="34" charset="0"/>
              <a:cs typeface="Shonar Bangla"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38100" dist="38100" dir="2700000" algn="tl">
                    <a:srgbClr val="000000">
                      <a:alpha val="43137"/>
                    </a:srgbClr>
                  </a:outerShdw>
                </a:effectLst>
              </a:rPr>
              <a:t>GONOCOCCAL</a:t>
            </a:r>
            <a:r>
              <a:rPr lang="en-US" dirty="0" smtClean="0"/>
              <a:t> </a:t>
            </a:r>
            <a:r>
              <a:rPr lang="en-US" b="1" dirty="0" smtClean="0">
                <a:effectLst>
                  <a:outerShdw blurRad="38100" dist="38100" dir="2700000" algn="tl">
                    <a:srgbClr val="000000">
                      <a:alpha val="43137"/>
                    </a:srgbClr>
                  </a:outerShdw>
                </a:effectLst>
              </a:rPr>
              <a:t>CONJUCTIVITIS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r>
              <a:rPr lang="en-US" sz="2600" dirty="0" smtClean="0">
                <a:latin typeface="Shonar Bangla" pitchFamily="34" charset="0"/>
                <a:cs typeface="Shonar Bangla" pitchFamily="34" charset="0"/>
              </a:rPr>
              <a:t>Infection of the new born during delivery from the mother who have gonorrhea.</a:t>
            </a:r>
          </a:p>
          <a:p>
            <a:pPr>
              <a:buFont typeface="Wingdings" pitchFamily="2" charset="2"/>
              <a:buChar char="Ø"/>
            </a:pPr>
            <a:r>
              <a:rPr lang="en-US" sz="2600" dirty="0" smtClean="0">
                <a:latin typeface="Shonar Bangla" pitchFamily="34" charset="0"/>
                <a:cs typeface="Shonar Bangla" pitchFamily="34" charset="0"/>
              </a:rPr>
              <a:t>Sigh and symptoms.</a:t>
            </a:r>
          </a:p>
          <a:p>
            <a:r>
              <a:rPr lang="en-US" sz="2600" dirty="0" smtClean="0">
                <a:latin typeface="Shonar Bangla" pitchFamily="34" charset="0"/>
                <a:cs typeface="Shonar Bangla" pitchFamily="34" charset="0"/>
              </a:rPr>
              <a:t>Pain, redness swelling and abscess in the cornea.</a:t>
            </a:r>
          </a:p>
          <a:p>
            <a:pPr>
              <a:buFont typeface="Wingdings" pitchFamily="2" charset="2"/>
              <a:buChar char="Ø"/>
            </a:pPr>
            <a:r>
              <a:rPr lang="en-US" sz="2600" dirty="0" smtClean="0">
                <a:latin typeface="Shonar Bangla" pitchFamily="34" charset="0"/>
                <a:cs typeface="Shonar Bangla" pitchFamily="34" charset="0"/>
              </a:rPr>
              <a:t>Management: </a:t>
            </a:r>
          </a:p>
          <a:p>
            <a:r>
              <a:rPr lang="en-US" sz="2600" dirty="0" smtClean="0">
                <a:latin typeface="Shonar Bangla" pitchFamily="34" charset="0"/>
                <a:cs typeface="Shonar Bangla" pitchFamily="34" charset="0"/>
              </a:rPr>
              <a:t>Screening and treatment of all women with vaginal discharge antenatally and tetracycline eye ointment for the new born. </a:t>
            </a:r>
            <a:endParaRPr lang="en-US" sz="2600" dirty="0">
              <a:latin typeface="Shonar Bangla" pitchFamily="34" charset="0"/>
              <a:cs typeface="Shonar Bangla"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