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53" r:id="rId1"/>
  </p:sldMasterIdLst>
  <p:notesMasterIdLst>
    <p:notesMasterId r:id="rId48"/>
  </p:notesMasterIdLst>
  <p:sldIdLst>
    <p:sldId id="293" r:id="rId2"/>
    <p:sldId id="334" r:id="rId3"/>
    <p:sldId id="344" r:id="rId4"/>
    <p:sldId id="345" r:id="rId5"/>
    <p:sldId id="335" r:id="rId6"/>
    <p:sldId id="330" r:id="rId7"/>
    <p:sldId id="329" r:id="rId8"/>
    <p:sldId id="320" r:id="rId9"/>
    <p:sldId id="321" r:id="rId10"/>
    <p:sldId id="322" r:id="rId11"/>
    <p:sldId id="343" r:id="rId12"/>
    <p:sldId id="323" r:id="rId13"/>
    <p:sldId id="324" r:id="rId14"/>
    <p:sldId id="325" r:id="rId15"/>
    <p:sldId id="326" r:id="rId16"/>
    <p:sldId id="346" r:id="rId17"/>
    <p:sldId id="341" r:id="rId18"/>
    <p:sldId id="327" r:id="rId19"/>
    <p:sldId id="296" r:id="rId20"/>
    <p:sldId id="297" r:id="rId21"/>
    <p:sldId id="298" r:id="rId22"/>
    <p:sldId id="299" r:id="rId23"/>
    <p:sldId id="300" r:id="rId24"/>
    <p:sldId id="302" r:id="rId25"/>
    <p:sldId id="303" r:id="rId26"/>
    <p:sldId id="304" r:id="rId27"/>
    <p:sldId id="305" r:id="rId28"/>
    <p:sldId id="306" r:id="rId29"/>
    <p:sldId id="307" r:id="rId30"/>
    <p:sldId id="309" r:id="rId31"/>
    <p:sldId id="310" r:id="rId32"/>
    <p:sldId id="336" r:id="rId33"/>
    <p:sldId id="340" r:id="rId34"/>
    <p:sldId id="311" r:id="rId35"/>
    <p:sldId id="312" r:id="rId36"/>
    <p:sldId id="313" r:id="rId37"/>
    <p:sldId id="314" r:id="rId38"/>
    <p:sldId id="257" r:id="rId39"/>
    <p:sldId id="337" r:id="rId40"/>
    <p:sldId id="338" r:id="rId41"/>
    <p:sldId id="339" r:id="rId42"/>
    <p:sldId id="258" r:id="rId43"/>
    <p:sldId id="342" r:id="rId44"/>
    <p:sldId id="347" r:id="rId45"/>
    <p:sldId id="348" r:id="rId46"/>
    <p:sldId id="319" r:id="rId47"/>
  </p:sldIdLst>
  <p:sldSz cx="9144000" cy="6858000" type="screen4x3"/>
  <p:notesSz cx="6858000" cy="9144000"/>
  <p:defaultTextStyle>
    <a:defPPr>
      <a:defRPr lang="ar-JO"/>
    </a:defPPr>
    <a:lvl1pPr algn="r" rtl="1" fontAlgn="base">
      <a:spcBef>
        <a:spcPct val="0"/>
      </a:spcBef>
      <a:spcAft>
        <a:spcPct val="0"/>
      </a:spcAft>
      <a:defRPr kern="1200">
        <a:solidFill>
          <a:schemeClr val="tx1"/>
        </a:solidFill>
        <a:latin typeface="Arial" charset="0"/>
        <a:ea typeface="+mn-ea"/>
        <a:cs typeface="Arial" charset="0"/>
      </a:defRPr>
    </a:lvl1pPr>
    <a:lvl2pPr marL="457200" algn="r" rtl="1" fontAlgn="base">
      <a:spcBef>
        <a:spcPct val="0"/>
      </a:spcBef>
      <a:spcAft>
        <a:spcPct val="0"/>
      </a:spcAft>
      <a:defRPr kern="1200">
        <a:solidFill>
          <a:schemeClr val="tx1"/>
        </a:solidFill>
        <a:latin typeface="Arial" charset="0"/>
        <a:ea typeface="+mn-ea"/>
        <a:cs typeface="Arial" charset="0"/>
      </a:defRPr>
    </a:lvl2pPr>
    <a:lvl3pPr marL="914400" algn="r" rtl="1" fontAlgn="base">
      <a:spcBef>
        <a:spcPct val="0"/>
      </a:spcBef>
      <a:spcAft>
        <a:spcPct val="0"/>
      </a:spcAft>
      <a:defRPr kern="1200">
        <a:solidFill>
          <a:schemeClr val="tx1"/>
        </a:solidFill>
        <a:latin typeface="Arial" charset="0"/>
        <a:ea typeface="+mn-ea"/>
        <a:cs typeface="Arial" charset="0"/>
      </a:defRPr>
    </a:lvl3pPr>
    <a:lvl4pPr marL="1371600" algn="r" rtl="1" fontAlgn="base">
      <a:spcBef>
        <a:spcPct val="0"/>
      </a:spcBef>
      <a:spcAft>
        <a:spcPct val="0"/>
      </a:spcAft>
      <a:defRPr kern="1200">
        <a:solidFill>
          <a:schemeClr val="tx1"/>
        </a:solidFill>
        <a:latin typeface="Arial" charset="0"/>
        <a:ea typeface="+mn-ea"/>
        <a:cs typeface="Arial" charset="0"/>
      </a:defRPr>
    </a:lvl4pPr>
    <a:lvl5pPr marL="1828800" algn="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4380"/>
    <p:restoredTop sz="94640" autoAdjust="0"/>
  </p:normalViewPr>
  <p:slideViewPr>
    <p:cSldViewPr>
      <p:cViewPr varScale="1">
        <p:scale>
          <a:sx n="69" d="100"/>
          <a:sy n="69" d="100"/>
        </p:scale>
        <p:origin x="-118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114"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a:p>
        </p:txBody>
      </p:sp>
      <p:sp>
        <p:nvSpPr>
          <p:cNvPr id="66563" name="Rectangle 3"/>
          <p:cNvSpPr>
            <a:spLocks noGrp="1" noChangeArrowheads="1"/>
          </p:cNvSpPr>
          <p:nvPr>
            <p:ph type="dt" idx="1"/>
          </p:nvPr>
        </p:nvSpPr>
        <p:spPr bwMode="auto">
          <a:xfrm>
            <a:off x="1588"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vl1pPr>
          </a:lstStyle>
          <a:p>
            <a:fld id="{0BC5BB0A-D30E-461E-8745-104E78161B8C}" type="datetimeFigureOut">
              <a:rPr lang="ar-SA"/>
              <a:pPr/>
              <a:t>03/06/1436</a:t>
            </a:fld>
            <a:endParaRPr lang="en-US"/>
          </a:p>
        </p:txBody>
      </p:sp>
      <p:sp>
        <p:nvSpPr>
          <p:cNvPr id="665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65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6566" name="Rectangle 6"/>
          <p:cNvSpPr>
            <a:spLocks noGrp="1" noChangeArrowheads="1"/>
          </p:cNvSpPr>
          <p:nvPr>
            <p:ph type="ftr" sz="quarter" idx="4"/>
          </p:nvPr>
        </p:nvSpPr>
        <p:spPr bwMode="auto">
          <a:xfrm>
            <a:off x="388620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66567" name="Rectangle 7"/>
          <p:cNvSpPr>
            <a:spLocks noGrp="1" noChangeArrowheads="1"/>
          </p:cNvSpPr>
          <p:nvPr>
            <p:ph type="sldNum" sz="quarter" idx="5"/>
          </p:nvPr>
        </p:nvSpPr>
        <p:spPr bwMode="auto">
          <a:xfrm>
            <a:off x="1588"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vl1pPr>
          </a:lstStyle>
          <a:p>
            <a:fld id="{4A251228-7E81-4F36-B62E-D75F355DEB65}" type="slidenum">
              <a:rPr lang="ar-SA"/>
              <a:pPr/>
              <a:t>‹#›</a:t>
            </a:fld>
            <a:endParaRPr lang="en-US"/>
          </a:p>
        </p:txBody>
      </p:sp>
    </p:spTree>
  </p:cSld>
  <p:clrMap bg1="lt1" tx1="dk1" bg2="lt2" tx2="dk2" accent1="accent1" accent2="accent2" accent3="accent3" accent4="accent4" accent5="accent5" accent6="accent6" hlink="hlink" folHlink="folHlink"/>
  <p:notesStyle>
    <a:lvl1pPr algn="r" rtl="1" fontAlgn="base">
      <a:spcBef>
        <a:spcPct val="30000"/>
      </a:spcBef>
      <a:spcAft>
        <a:spcPct val="0"/>
      </a:spcAft>
      <a:defRPr sz="1200" kern="1200">
        <a:solidFill>
          <a:schemeClr val="tx1"/>
        </a:solidFill>
        <a:latin typeface="Calibri" pitchFamily="34" charset="0"/>
        <a:ea typeface="+mn-ea"/>
        <a:cs typeface="Arial" charset="0"/>
      </a:defRPr>
    </a:lvl1pPr>
    <a:lvl2pPr marL="457200" algn="r" rtl="1" fontAlgn="base">
      <a:spcBef>
        <a:spcPct val="30000"/>
      </a:spcBef>
      <a:spcAft>
        <a:spcPct val="0"/>
      </a:spcAft>
      <a:defRPr sz="1200" kern="1200">
        <a:solidFill>
          <a:schemeClr val="tx1"/>
        </a:solidFill>
        <a:latin typeface="Calibri" pitchFamily="34" charset="0"/>
        <a:ea typeface="+mn-ea"/>
        <a:cs typeface="Arial" charset="0"/>
      </a:defRPr>
    </a:lvl2pPr>
    <a:lvl3pPr marL="914400" algn="r" rtl="1" fontAlgn="base">
      <a:spcBef>
        <a:spcPct val="30000"/>
      </a:spcBef>
      <a:spcAft>
        <a:spcPct val="0"/>
      </a:spcAft>
      <a:defRPr sz="1200" kern="1200">
        <a:solidFill>
          <a:schemeClr val="tx1"/>
        </a:solidFill>
        <a:latin typeface="Calibri" pitchFamily="34" charset="0"/>
        <a:ea typeface="+mn-ea"/>
        <a:cs typeface="Arial" charset="0"/>
      </a:defRPr>
    </a:lvl3pPr>
    <a:lvl4pPr marL="1371600" algn="r" rtl="1" fontAlgn="base">
      <a:spcBef>
        <a:spcPct val="30000"/>
      </a:spcBef>
      <a:spcAft>
        <a:spcPct val="0"/>
      </a:spcAft>
      <a:defRPr sz="1200" kern="1200">
        <a:solidFill>
          <a:schemeClr val="tx1"/>
        </a:solidFill>
        <a:latin typeface="Calibri" pitchFamily="34" charset="0"/>
        <a:ea typeface="+mn-ea"/>
        <a:cs typeface="Arial" charset="0"/>
      </a:defRPr>
    </a:lvl4pPr>
    <a:lvl5pPr marL="1828800" algn="r" rtl="1" fontAlgn="base">
      <a:spcBef>
        <a:spcPct val="30000"/>
      </a:spcBef>
      <a:spcAft>
        <a:spcPct val="0"/>
      </a:spcAft>
      <a:defRPr sz="1200" kern="1200">
        <a:solidFill>
          <a:schemeClr val="tx1"/>
        </a:solidFill>
        <a:latin typeface="Calibri" pitchFamily="34"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9525" y="6053138"/>
            <a:ext cx="2249488"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2359025" y="6043613"/>
            <a:ext cx="678497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smtClean="0"/>
              <a:t>Click to edit Master title style</a:t>
            </a:r>
            <a:endParaRPr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7" name="Date Placeholder 27"/>
          <p:cNvSpPr>
            <a:spLocks noGrp="1"/>
          </p:cNvSpPr>
          <p:nvPr>
            <p:ph type="dt" sz="half" idx="10"/>
          </p:nvPr>
        </p:nvSpPr>
        <p:spPr>
          <a:xfrm>
            <a:off x="76200" y="6069013"/>
            <a:ext cx="2057400" cy="685800"/>
          </a:xfrm>
        </p:spPr>
        <p:txBody>
          <a:bodyPr>
            <a:noAutofit/>
          </a:bodyPr>
          <a:lstStyle>
            <a:lvl1pPr algn="ctr">
              <a:defRPr sz="2000">
                <a:solidFill>
                  <a:srgbClr val="FFFFFF"/>
                </a:solidFill>
              </a:defRPr>
            </a:lvl1pPr>
          </a:lstStyle>
          <a:p>
            <a:pPr>
              <a:defRPr/>
            </a:pPr>
            <a:fld id="{61A3F27A-CFFF-428D-A646-0917C5AEB2A5}" type="datetimeFigureOut">
              <a:rPr lang="ar-JO"/>
              <a:pPr>
                <a:defRPr/>
              </a:pPr>
              <a:t>03/06/1436</a:t>
            </a:fld>
            <a:endParaRPr lang="ar-JO"/>
          </a:p>
        </p:txBody>
      </p:sp>
      <p:sp>
        <p:nvSpPr>
          <p:cNvPr id="10" name="Footer Placeholder 16"/>
          <p:cNvSpPr>
            <a:spLocks noGrp="1"/>
          </p:cNvSpPr>
          <p:nvPr>
            <p:ph type="ftr" sz="quarter" idx="11"/>
          </p:nvPr>
        </p:nvSpPr>
        <p:spPr>
          <a:xfrm>
            <a:off x="2085975" y="236538"/>
            <a:ext cx="5867400" cy="365125"/>
          </a:xfrm>
        </p:spPr>
        <p:txBody>
          <a:bodyPr/>
          <a:lstStyle>
            <a:lvl1pPr algn="r">
              <a:defRPr>
                <a:solidFill>
                  <a:schemeClr val="tx2"/>
                </a:solidFill>
              </a:defRPr>
            </a:lvl1pPr>
          </a:lstStyle>
          <a:p>
            <a:pPr>
              <a:defRPr/>
            </a:pPr>
            <a:endParaRPr lang="ar-JO"/>
          </a:p>
        </p:txBody>
      </p:sp>
      <p:sp>
        <p:nvSpPr>
          <p:cNvPr id="11"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pPr>
              <a:defRPr/>
            </a:pPr>
            <a:fld id="{F2408DBB-8C35-48EB-9AA6-D0144AACB9A4}" type="slidenum">
              <a:rPr lang="ar-JO"/>
              <a:pPr>
                <a:defRPr/>
              </a:pPr>
              <a:t>‹#›</a:t>
            </a:fld>
            <a:endParaRPr lang="ar-JO"/>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8058C23F-DCEB-4DAA-9650-65974F105AF1}" type="datetimeFigureOut">
              <a:rPr lang="ar-JO"/>
              <a:pPr>
                <a:defRPr/>
              </a:pPr>
              <a:t>03/06/1436</a:t>
            </a:fld>
            <a:endParaRPr lang="ar-JO"/>
          </a:p>
        </p:txBody>
      </p:sp>
      <p:sp>
        <p:nvSpPr>
          <p:cNvPr id="5" name="Footer Placeholder 2"/>
          <p:cNvSpPr>
            <a:spLocks noGrp="1"/>
          </p:cNvSpPr>
          <p:nvPr>
            <p:ph type="ftr" sz="quarter" idx="11"/>
          </p:nvPr>
        </p:nvSpPr>
        <p:spPr/>
        <p:txBody>
          <a:bodyPr/>
          <a:lstStyle>
            <a:lvl1pPr>
              <a:defRPr/>
            </a:lvl1pPr>
          </a:lstStyle>
          <a:p>
            <a:pPr>
              <a:defRPr/>
            </a:pPr>
            <a:endParaRPr lang="ar-JO"/>
          </a:p>
        </p:txBody>
      </p:sp>
      <p:sp>
        <p:nvSpPr>
          <p:cNvPr id="6" name="Slide Number Placeholder 22"/>
          <p:cNvSpPr>
            <a:spLocks noGrp="1"/>
          </p:cNvSpPr>
          <p:nvPr>
            <p:ph type="sldNum" sz="quarter" idx="12"/>
          </p:nvPr>
        </p:nvSpPr>
        <p:spPr/>
        <p:txBody>
          <a:bodyPr/>
          <a:lstStyle>
            <a:lvl1pPr>
              <a:defRPr/>
            </a:lvl1pPr>
          </a:lstStyle>
          <a:p>
            <a:pPr>
              <a:defRPr/>
            </a:pPr>
            <a:fld id="{BC041FA4-8228-49CB-8FA5-3C03C7399E33}" type="slidenum">
              <a:rPr lang="ar-JO"/>
              <a:pPr>
                <a:defRPr/>
              </a:pPr>
              <a:t>‹#›</a:t>
            </a:fld>
            <a:endParaRPr lang="ar-J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6096000" y="0"/>
            <a:ext cx="320675"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Vertical Title 1"/>
          <p:cNvSpPr>
            <a:spLocks noGrp="1"/>
          </p:cNvSpPr>
          <p:nvPr>
            <p:ph type="title" orient="vert"/>
          </p:nvPr>
        </p:nvSpPr>
        <p:spPr>
          <a:xfrm>
            <a:off x="6553200" y="609600"/>
            <a:ext cx="2057400" cy="5516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a:xfrm>
            <a:off x="6553200" y="6248400"/>
            <a:ext cx="2209800" cy="365125"/>
          </a:xfrm>
        </p:spPr>
        <p:txBody>
          <a:bodyPr/>
          <a:lstStyle>
            <a:lvl1pPr>
              <a:defRPr/>
            </a:lvl1pPr>
          </a:lstStyle>
          <a:p>
            <a:pPr>
              <a:defRPr/>
            </a:pPr>
            <a:fld id="{8A5F0589-9BF1-412D-93B2-E57D257CD9B5}" type="datetimeFigureOut">
              <a:rPr lang="ar-JO"/>
              <a:pPr>
                <a:defRPr/>
              </a:pPr>
              <a:t>03/06/1436</a:t>
            </a:fld>
            <a:endParaRPr lang="ar-JO"/>
          </a:p>
        </p:txBody>
      </p:sp>
      <p:sp>
        <p:nvSpPr>
          <p:cNvPr id="8" name="Footer Placeholder 4"/>
          <p:cNvSpPr>
            <a:spLocks noGrp="1"/>
          </p:cNvSpPr>
          <p:nvPr>
            <p:ph type="ftr" sz="quarter" idx="11"/>
          </p:nvPr>
        </p:nvSpPr>
        <p:spPr>
          <a:xfrm>
            <a:off x="457200" y="6248400"/>
            <a:ext cx="5573713" cy="365125"/>
          </a:xfrm>
        </p:spPr>
        <p:txBody>
          <a:bodyPr/>
          <a:lstStyle>
            <a:lvl1pPr>
              <a:defRPr/>
            </a:lvl1pPr>
          </a:lstStyle>
          <a:p>
            <a:pPr>
              <a:defRPr/>
            </a:pPr>
            <a:endParaRPr lang="ar-JO"/>
          </a:p>
        </p:txBody>
      </p:sp>
      <p:sp>
        <p:nvSpPr>
          <p:cNvPr id="9" name="Slide Number Placeholder 5"/>
          <p:cNvSpPr>
            <a:spLocks noGrp="1"/>
          </p:cNvSpPr>
          <p:nvPr>
            <p:ph type="sldNum" sz="quarter" idx="12"/>
          </p:nvPr>
        </p:nvSpPr>
        <p:spPr>
          <a:xfrm rot="5400000">
            <a:off x="5989638" y="144462"/>
            <a:ext cx="533400" cy="244475"/>
          </a:xfrm>
        </p:spPr>
        <p:txBody>
          <a:bodyPr/>
          <a:lstStyle>
            <a:lvl1pPr>
              <a:defRPr/>
            </a:lvl1pPr>
          </a:lstStyle>
          <a:p>
            <a:pPr>
              <a:defRPr/>
            </a:pPr>
            <a:fld id="{98410A86-890F-4DF6-A41D-D8B3A4896FF0}" type="slidenum">
              <a:rPr lang="ar-JO"/>
              <a:pPr>
                <a:defRPr/>
              </a:pPr>
              <a:t>‹#›</a:t>
            </a:fld>
            <a:endParaRPr lang="ar-JO"/>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ar-JO"/>
          </a:p>
        </p:txBody>
      </p:sp>
      <p:sp>
        <p:nvSpPr>
          <p:cNvPr id="3" name="Text Placeholder 2"/>
          <p:cNvSpPr>
            <a:spLocks noGrp="1"/>
          </p:cNvSpPr>
          <p:nvPr>
            <p:ph type="body" sz="half" idx="1"/>
          </p:nvPr>
        </p:nvSpPr>
        <p:spPr>
          <a:xfrm>
            <a:off x="457200" y="1600200"/>
            <a:ext cx="40386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JO"/>
          </a:p>
        </p:txBody>
      </p:sp>
      <p:sp>
        <p:nvSpPr>
          <p:cNvPr id="4" name="Content Placeholder 3"/>
          <p:cNvSpPr>
            <a:spLocks noGrp="1"/>
          </p:cNvSpPr>
          <p:nvPr>
            <p:ph sz="half" idx="2"/>
          </p:nvPr>
        </p:nvSpPr>
        <p:spPr>
          <a:xfrm>
            <a:off x="4648200" y="1600200"/>
            <a:ext cx="40386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JO"/>
          </a:p>
        </p:txBody>
      </p:sp>
      <p:sp>
        <p:nvSpPr>
          <p:cNvPr id="5" name="Date Placeholder 4"/>
          <p:cNvSpPr>
            <a:spLocks noGrp="1"/>
          </p:cNvSpPr>
          <p:nvPr>
            <p:ph type="dt" sz="half" idx="10"/>
          </p:nvPr>
        </p:nvSpPr>
        <p:spPr>
          <a:xfrm>
            <a:off x="457200" y="6248400"/>
            <a:ext cx="2133600" cy="45720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pPr>
              <a:defRPr/>
            </a:pPr>
            <a:fld id="{3B8357D2-3C67-47EE-96C3-E949DF30D7E4}" type="slidenum">
              <a:rPr lang="ar-SA"/>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ar-JO"/>
          </a:p>
        </p:txBody>
      </p:sp>
      <p:sp>
        <p:nvSpPr>
          <p:cNvPr id="3" name="Table Placeholder 2"/>
          <p:cNvSpPr>
            <a:spLocks noGrp="1"/>
          </p:cNvSpPr>
          <p:nvPr>
            <p:ph type="tbl" idx="1"/>
          </p:nvPr>
        </p:nvSpPr>
        <p:spPr>
          <a:xfrm>
            <a:off x="457200" y="1600200"/>
            <a:ext cx="8229600" cy="4495800"/>
          </a:xfrm>
        </p:spPr>
        <p:txBody>
          <a:bodyPr>
            <a:normAutofit/>
          </a:bodyPr>
          <a:lstStyle/>
          <a:p>
            <a:pPr lvl="0"/>
            <a:endParaRPr lang="ar-JO" noProof="0"/>
          </a:p>
        </p:txBody>
      </p:sp>
      <p:sp>
        <p:nvSpPr>
          <p:cNvPr id="4" name="Date Placeholder 3"/>
          <p:cNvSpPr>
            <a:spLocks noGrp="1"/>
          </p:cNvSpPr>
          <p:nvPr>
            <p:ph type="dt" sz="half" idx="10"/>
          </p:nvPr>
        </p:nvSpPr>
        <p:spPr>
          <a:xfrm>
            <a:off x="457200" y="6248400"/>
            <a:ext cx="2133600" cy="457200"/>
          </a:xfrm>
        </p:spPr>
        <p:txBody>
          <a:bodyPr/>
          <a:lstStyle>
            <a:lvl1pPr>
              <a:defRPr/>
            </a:lvl1pPr>
          </a:lstStyle>
          <a:p>
            <a:pPr>
              <a:defRPr/>
            </a:pPr>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pPr>
              <a:defRPr/>
            </a:pPr>
            <a:fld id="{14F0089E-C973-42D4-8286-0E6438543546}" type="slidenum">
              <a:rPr lang="ar-SA"/>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213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JO"/>
          </a:p>
        </p:txBody>
      </p:sp>
      <p:sp>
        <p:nvSpPr>
          <p:cNvPr id="3" name="Date Placeholder 2"/>
          <p:cNvSpPr>
            <a:spLocks noGrp="1"/>
          </p:cNvSpPr>
          <p:nvPr>
            <p:ph type="dt" sz="half" idx="10"/>
          </p:nvPr>
        </p:nvSpPr>
        <p:spPr>
          <a:xfrm>
            <a:off x="457200" y="6248400"/>
            <a:ext cx="2133600" cy="457200"/>
          </a:xfrm>
        </p:spPr>
        <p:txBody>
          <a:bodyPr/>
          <a:lstStyle>
            <a:lvl1pPr>
              <a:defRPr/>
            </a:lvl1pPr>
          </a:lstStyle>
          <a:p>
            <a:pPr>
              <a:defRPr/>
            </a:pPr>
            <a:endParaRPr lang="en-US"/>
          </a:p>
        </p:txBody>
      </p:sp>
      <p:sp>
        <p:nvSpPr>
          <p:cNvPr id="4" name="Footer Placeholder 3"/>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6553200" y="6248400"/>
            <a:ext cx="2133600" cy="457200"/>
          </a:xfrm>
        </p:spPr>
        <p:txBody>
          <a:bodyPr/>
          <a:lstStyle>
            <a:lvl1pPr>
              <a:defRPr/>
            </a:lvl1pPr>
          </a:lstStyle>
          <a:p>
            <a:pPr>
              <a:defRPr/>
            </a:pPr>
            <a:fld id="{7767E7DE-9B96-410A-8C88-4F400F4C9CFC}" type="slidenum">
              <a:rPr lang="ar-SA"/>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0" y="6248400"/>
            <a:ext cx="2667000" cy="365125"/>
          </a:xfrm>
        </p:spPr>
        <p:txBody>
          <a:bodyPr/>
          <a:lstStyle>
            <a:lvl1pPr>
              <a:defRPr smtClean="0"/>
            </a:lvl1pPr>
          </a:lstStyle>
          <a:p>
            <a:pPr>
              <a:defRPr/>
            </a:pPr>
            <a:fld id="{D08202C6-8D65-42DF-B11B-CD4A980193BC}" type="datetimeFigureOut">
              <a:rPr lang="ar-JO"/>
              <a:pPr>
                <a:defRPr/>
              </a:pPr>
              <a:t>03/06/1436</a:t>
            </a:fld>
            <a:endParaRPr lang="ar-JO"/>
          </a:p>
        </p:txBody>
      </p:sp>
      <p:sp>
        <p:nvSpPr>
          <p:cNvPr id="3" name="Footer Placeholder 2"/>
          <p:cNvSpPr>
            <a:spLocks noGrp="1"/>
          </p:cNvSpPr>
          <p:nvPr>
            <p:ph type="ftr" sz="quarter" idx="11"/>
          </p:nvPr>
        </p:nvSpPr>
        <p:spPr>
          <a:xfrm>
            <a:off x="609600" y="6248400"/>
            <a:ext cx="5421313" cy="365125"/>
          </a:xfrm>
        </p:spPr>
        <p:txBody>
          <a:bodyPr/>
          <a:lstStyle>
            <a:lvl1pPr>
              <a:defRPr/>
            </a:lvl1pPr>
          </a:lstStyle>
          <a:p>
            <a:pPr>
              <a:defRPr/>
            </a:pPr>
            <a:endParaRPr lang="ar-JO"/>
          </a:p>
        </p:txBody>
      </p:sp>
      <p:sp>
        <p:nvSpPr>
          <p:cNvPr id="4" name="Slide Number Placeholder 3"/>
          <p:cNvSpPr>
            <a:spLocks noGrp="1"/>
          </p:cNvSpPr>
          <p:nvPr>
            <p:ph type="sldNum" sz="quarter" idx="12"/>
          </p:nvPr>
        </p:nvSpPr>
        <p:spPr>
          <a:xfrm>
            <a:off x="0" y="1271588"/>
            <a:ext cx="533400" cy="244475"/>
          </a:xfrm>
        </p:spPr>
        <p:txBody>
          <a:bodyPr/>
          <a:lstStyle>
            <a:lvl1pPr>
              <a:defRPr smtClean="0"/>
            </a:lvl1pPr>
          </a:lstStyle>
          <a:p>
            <a:pPr>
              <a:defRPr/>
            </a:pPr>
            <a:fld id="{4A891335-ACE4-45E3-ACFC-AAECF4D92940}" type="slidenum">
              <a:rPr lang="ar-JO"/>
              <a:pPr>
                <a:defRPr/>
              </a:pPr>
              <a:t>‹#›</a:t>
            </a:fld>
            <a:endParaRPr lang="ar-J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smtClean="0"/>
              <a:t>Click to edit Master title style</a:t>
            </a:r>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C78BEB7E-D980-4DAB-972D-FDABD6199AC7}" type="datetimeFigureOut">
              <a:rPr lang="ar-JO"/>
              <a:pPr>
                <a:defRPr/>
              </a:pPr>
              <a:t>03/06/1436</a:t>
            </a:fld>
            <a:endParaRPr lang="ar-JO"/>
          </a:p>
        </p:txBody>
      </p:sp>
      <p:sp>
        <p:nvSpPr>
          <p:cNvPr id="5" name="Footer Placeholder 2"/>
          <p:cNvSpPr>
            <a:spLocks noGrp="1"/>
          </p:cNvSpPr>
          <p:nvPr>
            <p:ph type="ftr" sz="quarter" idx="11"/>
          </p:nvPr>
        </p:nvSpPr>
        <p:spPr/>
        <p:txBody>
          <a:bodyPr/>
          <a:lstStyle>
            <a:lvl1pPr>
              <a:defRPr/>
            </a:lvl1pPr>
          </a:lstStyle>
          <a:p>
            <a:pPr>
              <a:defRPr/>
            </a:pPr>
            <a:endParaRPr lang="ar-JO"/>
          </a:p>
        </p:txBody>
      </p:sp>
      <p:sp>
        <p:nvSpPr>
          <p:cNvPr id="6" name="Slide Number Placeholder 22"/>
          <p:cNvSpPr>
            <a:spLocks noGrp="1"/>
          </p:cNvSpPr>
          <p:nvPr>
            <p:ph type="sldNum" sz="quarter" idx="12"/>
          </p:nvPr>
        </p:nvSpPr>
        <p:spPr/>
        <p:txBody>
          <a:bodyPr/>
          <a:lstStyle>
            <a:lvl1pPr>
              <a:defRPr/>
            </a:lvl1pPr>
          </a:lstStyle>
          <a:p>
            <a:pPr>
              <a:defRPr/>
            </a:pPr>
            <a:fld id="{88475ED6-3CDC-4A60-905C-5841A3ACEDC4}" type="slidenum">
              <a:rPr lang="ar-JO"/>
              <a:pPr>
                <a:defRPr/>
              </a:pPr>
              <a:t>‹#›</a:t>
            </a:fld>
            <a:endParaRPr lang="ar-J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5" name="Rectangle 4"/>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71600" y="2743200"/>
            <a:ext cx="7123113"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smtClean="0"/>
              <a:t>Click to edit Master title style</a:t>
            </a:r>
            <a:endParaRPr lang="en-US"/>
          </a:p>
        </p:txBody>
      </p:sp>
      <p:sp>
        <p:nvSpPr>
          <p:cNvPr id="7" name="Date Placeholder 11"/>
          <p:cNvSpPr>
            <a:spLocks noGrp="1"/>
          </p:cNvSpPr>
          <p:nvPr>
            <p:ph type="dt" sz="half" idx="10"/>
          </p:nvPr>
        </p:nvSpPr>
        <p:spPr/>
        <p:txBody>
          <a:bodyPr/>
          <a:lstStyle>
            <a:lvl1pPr>
              <a:defRPr/>
            </a:lvl1pPr>
          </a:lstStyle>
          <a:p>
            <a:pPr>
              <a:defRPr/>
            </a:pPr>
            <a:fld id="{A33932C6-5585-48CA-A9A3-DE85ADB2F767}" type="datetimeFigureOut">
              <a:rPr lang="ar-JO"/>
              <a:pPr>
                <a:defRPr/>
              </a:pPr>
              <a:t>03/06/1436</a:t>
            </a:fld>
            <a:endParaRPr lang="ar-JO"/>
          </a:p>
        </p:txBody>
      </p:sp>
      <p:sp>
        <p:nvSpPr>
          <p:cNvPr id="8" name="Slide Number Placeholder 12"/>
          <p:cNvSpPr>
            <a:spLocks noGrp="1"/>
          </p:cNvSpPr>
          <p:nvPr>
            <p:ph type="sldNum" sz="quarter" idx="11"/>
          </p:nvPr>
        </p:nvSpPr>
        <p:spPr>
          <a:xfrm>
            <a:off x="0" y="1752600"/>
            <a:ext cx="1295400" cy="701675"/>
          </a:xfrm>
        </p:spPr>
        <p:txBody>
          <a:bodyPr>
            <a:noAutofit/>
          </a:bodyPr>
          <a:lstStyle>
            <a:lvl1pPr>
              <a:defRPr sz="2400">
                <a:solidFill>
                  <a:srgbClr val="FFFFFF"/>
                </a:solidFill>
              </a:defRPr>
            </a:lvl1pPr>
          </a:lstStyle>
          <a:p>
            <a:pPr>
              <a:defRPr/>
            </a:pPr>
            <a:fld id="{D5E87B41-BB78-4011-BAA2-65F6B3F74D2B}" type="slidenum">
              <a:rPr lang="ar-JO"/>
              <a:pPr>
                <a:defRPr/>
              </a:pPr>
              <a:t>‹#›</a:t>
            </a:fld>
            <a:endParaRPr lang="ar-JO"/>
          </a:p>
        </p:txBody>
      </p:sp>
      <p:sp>
        <p:nvSpPr>
          <p:cNvPr id="9" name="Footer Placeholder 13"/>
          <p:cNvSpPr>
            <a:spLocks noGrp="1"/>
          </p:cNvSpPr>
          <p:nvPr>
            <p:ph type="ftr" sz="quarter" idx="12"/>
          </p:nvPr>
        </p:nvSpPr>
        <p:spPr/>
        <p:txBody>
          <a:bodyPr/>
          <a:lstStyle>
            <a:lvl1pPr>
              <a:defRPr/>
            </a:lvl1pPr>
          </a:lstStyle>
          <a:p>
            <a:pPr>
              <a:defRPr/>
            </a:pPr>
            <a:endParaRPr lang="ar-JO"/>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844901" y="1589567"/>
            <a:ext cx="38862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7"/>
          <p:cNvSpPr>
            <a:spLocks noGrp="1"/>
          </p:cNvSpPr>
          <p:nvPr>
            <p:ph type="dt" sz="half" idx="10"/>
          </p:nvPr>
        </p:nvSpPr>
        <p:spPr/>
        <p:txBody>
          <a:bodyPr rtlCol="0"/>
          <a:lstStyle>
            <a:lvl1pPr>
              <a:defRPr/>
            </a:lvl1pPr>
          </a:lstStyle>
          <a:p>
            <a:pPr>
              <a:defRPr/>
            </a:pPr>
            <a:fld id="{5BEB6D1C-15E5-4F4A-AC1B-DAD0D84E0A24}" type="datetimeFigureOut">
              <a:rPr lang="ar-JO"/>
              <a:pPr>
                <a:defRPr/>
              </a:pPr>
              <a:t>03/06/1436</a:t>
            </a:fld>
            <a:endParaRPr lang="ar-JO"/>
          </a:p>
        </p:txBody>
      </p:sp>
      <p:sp>
        <p:nvSpPr>
          <p:cNvPr id="6" name="Slide Number Placeholder 9"/>
          <p:cNvSpPr>
            <a:spLocks noGrp="1"/>
          </p:cNvSpPr>
          <p:nvPr>
            <p:ph type="sldNum" sz="quarter" idx="11"/>
          </p:nvPr>
        </p:nvSpPr>
        <p:spPr/>
        <p:txBody>
          <a:bodyPr rtlCol="0"/>
          <a:lstStyle>
            <a:lvl1pPr>
              <a:defRPr/>
            </a:lvl1pPr>
          </a:lstStyle>
          <a:p>
            <a:pPr>
              <a:defRPr/>
            </a:pPr>
            <a:fld id="{89ED3470-2CB4-496B-9A47-BF912A6B3806}" type="slidenum">
              <a:rPr lang="ar-JO"/>
              <a:pPr>
                <a:defRPr/>
              </a:pPr>
              <a:t>‹#›</a:t>
            </a:fld>
            <a:endParaRPr lang="ar-JO"/>
          </a:p>
        </p:txBody>
      </p:sp>
      <p:sp>
        <p:nvSpPr>
          <p:cNvPr id="7" name="Footer Placeholder 11"/>
          <p:cNvSpPr>
            <a:spLocks noGrp="1"/>
          </p:cNvSpPr>
          <p:nvPr>
            <p:ph type="ftr" sz="quarter" idx="12"/>
          </p:nvPr>
        </p:nvSpPr>
        <p:spPr/>
        <p:txBody>
          <a:bodyPr rtlCol="0"/>
          <a:lstStyle>
            <a:lvl1pPr>
              <a:defRPr/>
            </a:lvl1pPr>
          </a:lstStyle>
          <a:p>
            <a:pPr>
              <a:defRPr/>
            </a:pPr>
            <a:endParaRPr lang="ar-J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smtClean="0"/>
              <a:t>Click to edit Master title style</a:t>
            </a:r>
            <a:endParaRPr lang="en-US"/>
          </a:p>
        </p:txBody>
      </p:sp>
      <p:sp>
        <p:nvSpPr>
          <p:cNvPr id="11" name="Content Placeholder 10"/>
          <p:cNvSpPr>
            <a:spLocks noGrp="1"/>
          </p:cNvSpPr>
          <p:nvPr>
            <p:ph sz="quarter" idx="2"/>
          </p:nvPr>
        </p:nvSpPr>
        <p:spPr>
          <a:xfrm>
            <a:off x="609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quarter" idx="4"/>
          </p:nvPr>
        </p:nvSpPr>
        <p:spPr>
          <a:xfrm>
            <a:off x="4800600" y="2438400"/>
            <a:ext cx="3886200" cy="3581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smtClean="0"/>
              <a:t>Click to edit Master text styles</a:t>
            </a:r>
          </a:p>
        </p:txBody>
      </p:sp>
      <p:sp>
        <p:nvSpPr>
          <p:cNvPr id="7" name="Date Placeholder 9"/>
          <p:cNvSpPr>
            <a:spLocks noGrp="1"/>
          </p:cNvSpPr>
          <p:nvPr>
            <p:ph type="dt" sz="half" idx="10"/>
          </p:nvPr>
        </p:nvSpPr>
        <p:spPr/>
        <p:txBody>
          <a:bodyPr rtlCol="0"/>
          <a:lstStyle>
            <a:lvl1pPr>
              <a:defRPr/>
            </a:lvl1pPr>
          </a:lstStyle>
          <a:p>
            <a:pPr>
              <a:defRPr/>
            </a:pPr>
            <a:fld id="{0CBC624F-7207-430C-AF03-B68AB0286F2C}" type="datetimeFigureOut">
              <a:rPr lang="ar-JO"/>
              <a:pPr>
                <a:defRPr/>
              </a:pPr>
              <a:t>03/06/1436</a:t>
            </a:fld>
            <a:endParaRPr lang="ar-JO"/>
          </a:p>
        </p:txBody>
      </p:sp>
      <p:sp>
        <p:nvSpPr>
          <p:cNvPr id="8" name="Slide Number Placeholder 11"/>
          <p:cNvSpPr>
            <a:spLocks noGrp="1"/>
          </p:cNvSpPr>
          <p:nvPr>
            <p:ph type="sldNum" sz="quarter" idx="11"/>
          </p:nvPr>
        </p:nvSpPr>
        <p:spPr/>
        <p:txBody>
          <a:bodyPr rtlCol="0"/>
          <a:lstStyle>
            <a:lvl1pPr>
              <a:defRPr/>
            </a:lvl1pPr>
          </a:lstStyle>
          <a:p>
            <a:pPr>
              <a:defRPr/>
            </a:pPr>
            <a:fld id="{4003B264-0F20-4E0C-8683-9A539B6BC950}" type="slidenum">
              <a:rPr lang="ar-JO"/>
              <a:pPr>
                <a:defRPr/>
              </a:pPr>
              <a:t>‹#›</a:t>
            </a:fld>
            <a:endParaRPr lang="ar-JO"/>
          </a:p>
        </p:txBody>
      </p:sp>
      <p:sp>
        <p:nvSpPr>
          <p:cNvPr id="9" name="Footer Placeholder 13"/>
          <p:cNvSpPr>
            <a:spLocks noGrp="1"/>
          </p:cNvSpPr>
          <p:nvPr>
            <p:ph type="ftr" sz="quarter" idx="12"/>
          </p:nvPr>
        </p:nvSpPr>
        <p:spPr/>
        <p:txBody>
          <a:bodyPr rtlCol="0"/>
          <a:lstStyle>
            <a:lvl1pPr>
              <a:defRPr/>
            </a:lvl1pPr>
          </a:lstStyle>
          <a:p>
            <a:pPr>
              <a:defRPr/>
            </a:pPr>
            <a:endParaRPr lang="ar-J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BEE1B7A9-EDA9-4174-A340-C57BF396F5FA}" type="datetimeFigureOut">
              <a:rPr lang="ar-JO"/>
              <a:pPr>
                <a:defRPr/>
              </a:pPr>
              <a:t>03/06/1436</a:t>
            </a:fld>
            <a:endParaRPr lang="ar-JO"/>
          </a:p>
        </p:txBody>
      </p:sp>
      <p:sp>
        <p:nvSpPr>
          <p:cNvPr id="4" name="Footer Placeholder 2"/>
          <p:cNvSpPr>
            <a:spLocks noGrp="1"/>
          </p:cNvSpPr>
          <p:nvPr>
            <p:ph type="ftr" sz="quarter" idx="11"/>
          </p:nvPr>
        </p:nvSpPr>
        <p:spPr/>
        <p:txBody>
          <a:bodyPr/>
          <a:lstStyle>
            <a:lvl1pPr>
              <a:defRPr/>
            </a:lvl1pPr>
          </a:lstStyle>
          <a:p>
            <a:pPr>
              <a:defRPr/>
            </a:pPr>
            <a:endParaRPr lang="ar-JO"/>
          </a:p>
        </p:txBody>
      </p:sp>
      <p:sp>
        <p:nvSpPr>
          <p:cNvPr id="5" name="Slide Number Placeholder 22"/>
          <p:cNvSpPr>
            <a:spLocks noGrp="1"/>
          </p:cNvSpPr>
          <p:nvPr>
            <p:ph type="sldNum" sz="quarter" idx="12"/>
          </p:nvPr>
        </p:nvSpPr>
        <p:spPr/>
        <p:txBody>
          <a:bodyPr/>
          <a:lstStyle>
            <a:lvl1pPr>
              <a:defRPr/>
            </a:lvl1pPr>
          </a:lstStyle>
          <a:p>
            <a:pPr>
              <a:defRPr/>
            </a:pPr>
            <a:fld id="{DA5BC2F9-AAA9-445A-8713-09E2E7DCA4DE}" type="slidenum">
              <a:rPr lang="ar-JO"/>
              <a:pPr>
                <a:defRPr/>
              </a:pPr>
              <a:t>‹#›</a:t>
            </a:fld>
            <a:endParaRPr lang="ar-J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4989ADA7-208B-48DF-94C2-A759119A3654}" type="datetimeFigureOut">
              <a:rPr lang="ar-JO"/>
              <a:pPr>
                <a:defRPr/>
              </a:pPr>
              <a:t>03/06/1436</a:t>
            </a:fld>
            <a:endParaRPr lang="ar-JO"/>
          </a:p>
        </p:txBody>
      </p:sp>
      <p:sp>
        <p:nvSpPr>
          <p:cNvPr id="3" name="Footer Placeholder 2"/>
          <p:cNvSpPr>
            <a:spLocks noGrp="1"/>
          </p:cNvSpPr>
          <p:nvPr>
            <p:ph type="ftr" sz="quarter" idx="11"/>
          </p:nvPr>
        </p:nvSpPr>
        <p:spPr/>
        <p:txBody>
          <a:bodyPr/>
          <a:lstStyle>
            <a:lvl1pPr>
              <a:defRPr/>
            </a:lvl1pPr>
          </a:lstStyle>
          <a:p>
            <a:pPr>
              <a:defRPr/>
            </a:pPr>
            <a:endParaRPr lang="ar-JO"/>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pPr>
              <a:defRPr/>
            </a:pPr>
            <a:fld id="{5323B029-1AF5-45B6-BAA7-0A71041082ED}" type="slidenum">
              <a:rPr lang="ar-JO"/>
              <a:pPr>
                <a:defRPr/>
              </a:pPr>
              <a:t>‹#›</a:t>
            </a:fld>
            <a:endParaRPr lang="ar-J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lstStyle>
            <a:lvl1pPr algn="l">
              <a:buNone/>
              <a:defRPr sz="4400" b="0"/>
            </a:lvl1pPr>
          </a:lstStyle>
          <a:p>
            <a:r>
              <a:rPr lang="en-US" smtClean="0"/>
              <a:t>Click to edit Master title style</a:t>
            </a:r>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4BDBABE5-8AAF-4BD3-B035-00D9A7914A56}" type="datetimeFigureOut">
              <a:rPr lang="ar-JO"/>
              <a:pPr>
                <a:defRPr/>
              </a:pPr>
              <a:t>03/06/1436</a:t>
            </a:fld>
            <a:endParaRPr lang="ar-JO"/>
          </a:p>
        </p:txBody>
      </p:sp>
      <p:sp>
        <p:nvSpPr>
          <p:cNvPr id="6" name="Footer Placeholder 2"/>
          <p:cNvSpPr>
            <a:spLocks noGrp="1"/>
          </p:cNvSpPr>
          <p:nvPr>
            <p:ph type="ftr" sz="quarter" idx="11"/>
          </p:nvPr>
        </p:nvSpPr>
        <p:spPr/>
        <p:txBody>
          <a:bodyPr/>
          <a:lstStyle>
            <a:lvl1pPr>
              <a:defRPr/>
            </a:lvl1pPr>
          </a:lstStyle>
          <a:p>
            <a:pPr>
              <a:defRPr/>
            </a:pPr>
            <a:endParaRPr lang="ar-JO"/>
          </a:p>
        </p:txBody>
      </p:sp>
      <p:sp>
        <p:nvSpPr>
          <p:cNvPr id="7" name="Slide Number Placeholder 22"/>
          <p:cNvSpPr>
            <a:spLocks noGrp="1"/>
          </p:cNvSpPr>
          <p:nvPr>
            <p:ph type="sldNum" sz="quarter" idx="12"/>
          </p:nvPr>
        </p:nvSpPr>
        <p:spPr/>
        <p:txBody>
          <a:bodyPr/>
          <a:lstStyle>
            <a:lvl1pPr>
              <a:defRPr/>
            </a:lvl1pPr>
          </a:lstStyle>
          <a:p>
            <a:pPr>
              <a:defRPr/>
            </a:pPr>
            <a:fld id="{C7F84ED3-D123-4932-98AA-9CFBDE573B1D}" type="slidenum">
              <a:rPr lang="ar-JO"/>
              <a:pPr>
                <a:defRPr/>
              </a:pPr>
              <a:t>‹#›</a:t>
            </a:fld>
            <a:endParaRPr lang="ar-J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9525" y="4572000"/>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9525" y="4664075"/>
            <a:ext cx="14636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1544638" y="4654550"/>
            <a:ext cx="7599362"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bwMode="white">
          <a:xfrm>
            <a:off x="1447800" y="0"/>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800" b="0">
                <a:solidFill>
                  <a:srgbClr val="FFFFFF"/>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11"/>
          <p:cNvSpPr>
            <a:spLocks noGrp="1"/>
          </p:cNvSpPr>
          <p:nvPr>
            <p:ph type="dt" sz="half" idx="10"/>
          </p:nvPr>
        </p:nvSpPr>
        <p:spPr>
          <a:xfrm>
            <a:off x="6248400" y="6248400"/>
            <a:ext cx="2667000" cy="365125"/>
          </a:xfrm>
        </p:spPr>
        <p:txBody>
          <a:bodyPr rtlCol="0"/>
          <a:lstStyle>
            <a:lvl1pPr>
              <a:defRPr/>
            </a:lvl1pPr>
          </a:lstStyle>
          <a:p>
            <a:pPr>
              <a:defRPr/>
            </a:pPr>
            <a:fld id="{8D2C25F4-2A45-4BD0-9F60-3C46D978E9F4}" type="datetimeFigureOut">
              <a:rPr lang="ar-JO"/>
              <a:pPr>
                <a:defRPr/>
              </a:pPr>
              <a:t>03/06/1436</a:t>
            </a:fld>
            <a:endParaRPr lang="ar-JO"/>
          </a:p>
        </p:txBody>
      </p:sp>
      <p:sp>
        <p:nvSpPr>
          <p:cNvPr id="10" name="Slide Number Placeholder 12"/>
          <p:cNvSpPr>
            <a:spLocks noGrp="1"/>
          </p:cNvSpPr>
          <p:nvPr>
            <p:ph type="sldNum" sz="quarter" idx="11"/>
          </p:nvPr>
        </p:nvSpPr>
        <p:spPr>
          <a:xfrm>
            <a:off x="0" y="4667250"/>
            <a:ext cx="1447800" cy="663575"/>
          </a:xfrm>
        </p:spPr>
        <p:txBody>
          <a:bodyPr rtlCol="0"/>
          <a:lstStyle>
            <a:lvl1pPr>
              <a:defRPr sz="2800"/>
            </a:lvl1pPr>
          </a:lstStyle>
          <a:p>
            <a:pPr>
              <a:defRPr/>
            </a:pPr>
            <a:fld id="{3A9BF468-FFC9-461C-A117-5D540AA7F60D}" type="slidenum">
              <a:rPr lang="ar-JO"/>
              <a:pPr>
                <a:defRPr/>
              </a:pPr>
              <a:t>‹#›</a:t>
            </a:fld>
            <a:endParaRPr lang="ar-JO"/>
          </a:p>
        </p:txBody>
      </p:sp>
      <p:sp>
        <p:nvSpPr>
          <p:cNvPr id="11" name="Footer Placeholder 13"/>
          <p:cNvSpPr>
            <a:spLocks noGrp="1"/>
          </p:cNvSpPr>
          <p:nvPr>
            <p:ph type="ftr" sz="quarter" idx="12"/>
          </p:nvPr>
        </p:nvSpPr>
        <p:spPr>
          <a:xfrm>
            <a:off x="1600200" y="6248400"/>
            <a:ext cx="4572000" cy="365125"/>
          </a:xfrm>
        </p:spPr>
        <p:txBody>
          <a:bodyPr rtlCol="0"/>
          <a:lstStyle>
            <a:lvl1pPr>
              <a:defRPr/>
            </a:lvl1pPr>
          </a:lstStyle>
          <a:p>
            <a:pPr>
              <a:defRPr/>
            </a:pPr>
            <a:endParaRPr lang="ar-JO"/>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609600" y="228600"/>
            <a:ext cx="8153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12"/>
          <p:cNvSpPr>
            <a:spLocks noGrp="1"/>
          </p:cNvSpPr>
          <p:nvPr>
            <p:ph type="body" idx="1"/>
          </p:nvPr>
        </p:nvSpPr>
        <p:spPr bwMode="auto">
          <a:xfrm>
            <a:off x="612775" y="1600200"/>
            <a:ext cx="8153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latin typeface="Arial" pitchFamily="34" charset="0"/>
                <a:cs typeface="Arial" pitchFamily="34" charset="0"/>
              </a:defRPr>
            </a:lvl1pPr>
          </a:lstStyle>
          <a:p>
            <a:pPr>
              <a:defRPr/>
            </a:pPr>
            <a:fld id="{11ABAD02-B7ED-47A6-83FB-A2535104CE3A}" type="datetimeFigureOut">
              <a:rPr lang="ar-JO"/>
              <a:pPr>
                <a:defRPr/>
              </a:pPr>
              <a:t>03/06/1436</a:t>
            </a:fld>
            <a:endParaRPr lang="ar-JO"/>
          </a:p>
        </p:txBody>
      </p:sp>
      <p:sp>
        <p:nvSpPr>
          <p:cNvPr id="3" name="Footer Placeholder 2"/>
          <p:cNvSpPr>
            <a:spLocks noGrp="1"/>
          </p:cNvSpPr>
          <p:nvPr>
            <p:ph type="ftr" sz="quarter" idx="3"/>
          </p:nvPr>
        </p:nvSpPr>
        <p:spPr>
          <a:xfrm>
            <a:off x="609600" y="6248400"/>
            <a:ext cx="5421313" cy="365125"/>
          </a:xfrm>
          <a:prstGeom prst="rect">
            <a:avLst/>
          </a:prstGeom>
        </p:spPr>
        <p:txBody>
          <a:bodyPr vert="horz" anchor="ctr"/>
          <a:lstStyle>
            <a:lvl1pPr algn="r" eaLnBrk="1" latinLnBrk="0" hangingPunct="1">
              <a:defRPr kumimoji="0" sz="1400">
                <a:solidFill>
                  <a:schemeClr val="tx2"/>
                </a:solidFill>
                <a:latin typeface="Arial" pitchFamily="34" charset="0"/>
                <a:cs typeface="Arial" pitchFamily="34" charset="0"/>
              </a:defRPr>
            </a:lvl1pPr>
          </a:lstStyle>
          <a:p>
            <a:pPr>
              <a:defRPr/>
            </a:pPr>
            <a:endParaRPr lang="ar-JO"/>
          </a:p>
        </p:txBody>
      </p:sp>
      <p:sp>
        <p:nvSpPr>
          <p:cNvPr id="7" name="Rectangle 6"/>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Rectangle 8"/>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p:cNvSpPr>
            <a:spLocks noGrp="1"/>
          </p:cNvSpPr>
          <p:nvPr>
            <p:ph type="sldNum" sz="quarter" idx="4"/>
          </p:nvPr>
        </p:nvSpPr>
        <p:spPr>
          <a:xfrm>
            <a:off x="0" y="1271588"/>
            <a:ext cx="533400" cy="244475"/>
          </a:xfrm>
          <a:prstGeom prst="rect">
            <a:avLst/>
          </a:prstGeom>
        </p:spPr>
        <p:txBody>
          <a:bodyPr vert="horz" anchor="ctr" anchorCtr="0">
            <a:normAutofit/>
          </a:bodyPr>
          <a:lstStyle>
            <a:lvl1pPr algn="ctr" eaLnBrk="1" latinLnBrk="0" hangingPunct="1">
              <a:defRPr kumimoji="0" sz="1400" b="1">
                <a:solidFill>
                  <a:srgbClr val="FFFFFF"/>
                </a:solidFill>
                <a:latin typeface="Arial" pitchFamily="34" charset="0"/>
                <a:cs typeface="Arial" pitchFamily="34" charset="0"/>
              </a:defRPr>
            </a:lvl1pPr>
          </a:lstStyle>
          <a:p>
            <a:pPr>
              <a:defRPr/>
            </a:pPr>
            <a:fld id="{D216F83E-F8C4-435F-BFEA-6DEA230A3F79}" type="slidenum">
              <a:rPr lang="ar-JO"/>
              <a:pPr>
                <a:defRPr/>
              </a:pPr>
              <a:t>‹#›</a:t>
            </a:fld>
            <a:endParaRPr lang="ar-JO"/>
          </a:p>
        </p:txBody>
      </p:sp>
    </p:spTree>
  </p:cSld>
  <p:clrMap bg1="lt1" tx1="dk1" bg2="lt2" tx2="dk2" accent1="accent1" accent2="accent2" accent3="accent3" accent4="accent4" accent5="accent5" accent6="accent6" hlink="hlink" folHlink="folHlink"/>
  <p:sldLayoutIdLst>
    <p:sldLayoutId id="2147483879" r:id="rId1"/>
    <p:sldLayoutId id="2147483877" r:id="rId2"/>
    <p:sldLayoutId id="2147483880" r:id="rId3"/>
    <p:sldLayoutId id="2147483881" r:id="rId4"/>
    <p:sldLayoutId id="2147483882" r:id="rId5"/>
    <p:sldLayoutId id="2147483876" r:id="rId6"/>
    <p:sldLayoutId id="2147483883" r:id="rId7"/>
    <p:sldLayoutId id="2147483875" r:id="rId8"/>
    <p:sldLayoutId id="2147483884" r:id="rId9"/>
    <p:sldLayoutId id="2147483874" r:id="rId10"/>
    <p:sldLayoutId id="2147483885" r:id="rId11"/>
    <p:sldLayoutId id="2147483886" r:id="rId12"/>
    <p:sldLayoutId id="2147483887" r:id="rId13"/>
    <p:sldLayoutId id="2147483888" r:id="rId14"/>
    <p:sldLayoutId id="2147483878" r:id="rId15"/>
  </p:sldLayoutIdLst>
  <p:txStyles>
    <p:titleStyle>
      <a:lvl1pPr algn="l" rtl="1" eaLnBrk="0" fontAlgn="base" hangingPunct="0">
        <a:spcBef>
          <a:spcPct val="0"/>
        </a:spcBef>
        <a:spcAft>
          <a:spcPct val="0"/>
        </a:spcAft>
        <a:defRPr sz="4400" kern="1200">
          <a:solidFill>
            <a:schemeClr val="tx2"/>
          </a:solidFill>
          <a:latin typeface="+mj-lt"/>
          <a:ea typeface="+mj-ea"/>
          <a:cs typeface="+mj-cs"/>
        </a:defRPr>
      </a:lvl1pPr>
      <a:lvl2pPr algn="l" rtl="1" eaLnBrk="0" fontAlgn="base" hangingPunct="0">
        <a:spcBef>
          <a:spcPct val="0"/>
        </a:spcBef>
        <a:spcAft>
          <a:spcPct val="0"/>
        </a:spcAft>
        <a:defRPr sz="4400">
          <a:solidFill>
            <a:schemeClr val="tx2"/>
          </a:solidFill>
          <a:latin typeface="Tw Cen MT" pitchFamily="34" charset="0"/>
          <a:cs typeface="Arial" pitchFamily="34" charset="0"/>
        </a:defRPr>
      </a:lvl2pPr>
      <a:lvl3pPr algn="l" rtl="1" eaLnBrk="0" fontAlgn="base" hangingPunct="0">
        <a:spcBef>
          <a:spcPct val="0"/>
        </a:spcBef>
        <a:spcAft>
          <a:spcPct val="0"/>
        </a:spcAft>
        <a:defRPr sz="4400">
          <a:solidFill>
            <a:schemeClr val="tx2"/>
          </a:solidFill>
          <a:latin typeface="Tw Cen MT" pitchFamily="34" charset="0"/>
          <a:cs typeface="Arial" pitchFamily="34" charset="0"/>
        </a:defRPr>
      </a:lvl3pPr>
      <a:lvl4pPr algn="l" rtl="1" eaLnBrk="0" fontAlgn="base" hangingPunct="0">
        <a:spcBef>
          <a:spcPct val="0"/>
        </a:spcBef>
        <a:spcAft>
          <a:spcPct val="0"/>
        </a:spcAft>
        <a:defRPr sz="4400">
          <a:solidFill>
            <a:schemeClr val="tx2"/>
          </a:solidFill>
          <a:latin typeface="Tw Cen MT" pitchFamily="34" charset="0"/>
          <a:cs typeface="Arial" pitchFamily="34" charset="0"/>
        </a:defRPr>
      </a:lvl4pPr>
      <a:lvl5pPr algn="l" rtl="1" eaLnBrk="0" fontAlgn="base" hangingPunct="0">
        <a:spcBef>
          <a:spcPct val="0"/>
        </a:spcBef>
        <a:spcAft>
          <a:spcPct val="0"/>
        </a:spcAft>
        <a:defRPr sz="4400">
          <a:solidFill>
            <a:schemeClr val="tx2"/>
          </a:solidFill>
          <a:latin typeface="Tw Cen MT" pitchFamily="34" charset="0"/>
          <a:cs typeface="Arial" pitchFamily="34" charset="0"/>
        </a:defRPr>
      </a:lvl5pPr>
      <a:lvl6pPr marL="457200" algn="l" rtl="1" fontAlgn="base">
        <a:spcBef>
          <a:spcPct val="0"/>
        </a:spcBef>
        <a:spcAft>
          <a:spcPct val="0"/>
        </a:spcAft>
        <a:defRPr sz="4400">
          <a:solidFill>
            <a:schemeClr val="tx2"/>
          </a:solidFill>
          <a:latin typeface="Tw Cen MT" pitchFamily="34" charset="0"/>
          <a:cs typeface="Arial" pitchFamily="34" charset="0"/>
        </a:defRPr>
      </a:lvl6pPr>
      <a:lvl7pPr marL="914400" algn="l" rtl="1" fontAlgn="base">
        <a:spcBef>
          <a:spcPct val="0"/>
        </a:spcBef>
        <a:spcAft>
          <a:spcPct val="0"/>
        </a:spcAft>
        <a:defRPr sz="4400">
          <a:solidFill>
            <a:schemeClr val="tx2"/>
          </a:solidFill>
          <a:latin typeface="Tw Cen MT" pitchFamily="34" charset="0"/>
          <a:cs typeface="Arial" pitchFamily="34" charset="0"/>
        </a:defRPr>
      </a:lvl7pPr>
      <a:lvl8pPr marL="1371600" algn="l" rtl="1" fontAlgn="base">
        <a:spcBef>
          <a:spcPct val="0"/>
        </a:spcBef>
        <a:spcAft>
          <a:spcPct val="0"/>
        </a:spcAft>
        <a:defRPr sz="4400">
          <a:solidFill>
            <a:schemeClr val="tx2"/>
          </a:solidFill>
          <a:latin typeface="Tw Cen MT" pitchFamily="34" charset="0"/>
          <a:cs typeface="Arial" pitchFamily="34" charset="0"/>
        </a:defRPr>
      </a:lvl8pPr>
      <a:lvl9pPr marL="1828800" algn="l" rtl="1" fontAlgn="base">
        <a:spcBef>
          <a:spcPct val="0"/>
        </a:spcBef>
        <a:spcAft>
          <a:spcPct val="0"/>
        </a:spcAft>
        <a:defRPr sz="4400">
          <a:solidFill>
            <a:schemeClr val="tx2"/>
          </a:solidFill>
          <a:latin typeface="Tw Cen MT" pitchFamily="34" charset="0"/>
          <a:cs typeface="Arial" pitchFamily="34" charset="0"/>
        </a:defRPr>
      </a:lvl9pPr>
    </p:titleStyle>
    <p:bodyStyle>
      <a:lvl1pPr marL="319088" indent="-319088" algn="r" rtl="1" eaLnBrk="0" fontAlgn="base" hangingPunct="0">
        <a:spcBef>
          <a:spcPts val="700"/>
        </a:spcBef>
        <a:spcAft>
          <a:spcPct val="0"/>
        </a:spcAft>
        <a:buClr>
          <a:schemeClr val="accent2"/>
        </a:buClr>
        <a:buSzPct val="60000"/>
        <a:buFont typeface="Wingdings" pitchFamily="2" charset="2"/>
        <a:buChar char=""/>
        <a:defRPr sz="2900" kern="1200">
          <a:solidFill>
            <a:schemeClr val="tx1"/>
          </a:solidFill>
          <a:latin typeface="+mn-lt"/>
          <a:ea typeface="+mn-ea"/>
          <a:cs typeface="+mn-cs"/>
        </a:defRPr>
      </a:lvl1pPr>
      <a:lvl2pPr marL="639763" indent="-273050" algn="r" rtl="1" eaLnBrk="0" fontAlgn="base" hangingPunct="0">
        <a:spcBef>
          <a:spcPts val="550"/>
        </a:spcBef>
        <a:spcAft>
          <a:spcPct val="0"/>
        </a:spcAft>
        <a:buClr>
          <a:schemeClr val="accent1"/>
        </a:buClr>
        <a:buSzPct val="70000"/>
        <a:buFont typeface="Wingdings 2" pitchFamily="18" charset="2"/>
        <a:buChar char=""/>
        <a:defRPr sz="2600" kern="1200">
          <a:solidFill>
            <a:schemeClr val="tx1"/>
          </a:solidFill>
          <a:latin typeface="+mn-lt"/>
          <a:ea typeface="+mn-ea"/>
          <a:cs typeface="+mn-cs"/>
        </a:defRPr>
      </a:lvl2pPr>
      <a:lvl3pPr marL="914400" indent="-228600" algn="r" rtl="1" eaLnBrk="0" fontAlgn="base" hangingPunct="0">
        <a:spcBef>
          <a:spcPts val="500"/>
        </a:spcBef>
        <a:spcAft>
          <a:spcPct val="0"/>
        </a:spcAft>
        <a:buClr>
          <a:schemeClr val="accent2"/>
        </a:buClr>
        <a:buSzPct val="75000"/>
        <a:buFont typeface="Wingdings" pitchFamily="2" charset="2"/>
        <a:buChar char=""/>
        <a:defRPr sz="2300" kern="1200">
          <a:solidFill>
            <a:schemeClr val="tx1"/>
          </a:solidFill>
          <a:latin typeface="+mn-lt"/>
          <a:ea typeface="+mn-ea"/>
          <a:cs typeface="+mn-cs"/>
        </a:defRPr>
      </a:lvl3pPr>
      <a:lvl4pPr marL="1371600" indent="-228600" algn="r" rtl="1" eaLnBrk="0" fontAlgn="base" hangingPunct="0">
        <a:spcBef>
          <a:spcPts val="400"/>
        </a:spcBef>
        <a:spcAft>
          <a:spcPct val="0"/>
        </a:spcAft>
        <a:buClr>
          <a:srgbClr val="A5AB81"/>
        </a:buClr>
        <a:buSzPct val="75000"/>
        <a:buFont typeface="Wingdings" pitchFamily="2" charset="2"/>
        <a:buChar char=""/>
        <a:defRPr sz="2000" kern="1200">
          <a:solidFill>
            <a:schemeClr val="tx1"/>
          </a:solidFill>
          <a:latin typeface="+mn-lt"/>
          <a:ea typeface="+mn-ea"/>
          <a:cs typeface="+mn-cs"/>
        </a:defRPr>
      </a:lvl4pPr>
      <a:lvl5pPr marL="1828800" indent="-228600" algn="r" rtl="1" eaLnBrk="0" fontAlgn="base" hangingPunct="0">
        <a:spcBef>
          <a:spcPts val="400"/>
        </a:spcBef>
        <a:spcAft>
          <a:spcPct val="0"/>
        </a:spcAft>
        <a:buClr>
          <a:srgbClr val="D8B25C"/>
        </a:buClr>
        <a:buSzPct val="65000"/>
        <a:buFont typeface="Wingdings" pitchFamily="2" charset="2"/>
        <a:buChar char=""/>
        <a:defRPr sz="2000" kern="1200">
          <a:solidFill>
            <a:schemeClr val="tx1"/>
          </a:solidFill>
          <a:latin typeface="+mn-lt"/>
          <a:ea typeface="+mn-ea"/>
          <a:cs typeface="+mn-cs"/>
        </a:defRPr>
      </a:lvl5pPr>
      <a:lvl6pPr marL="2103120" indent="-228600" algn="r" rtl="1"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r" rtl="1"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r" rtl="1"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r" rtl="1"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sz="half" idx="1"/>
          </p:nvPr>
        </p:nvSpPr>
        <p:spPr>
          <a:xfrm>
            <a:off x="428596" y="1571649"/>
            <a:ext cx="8964612" cy="5286375"/>
          </a:xfrm>
        </p:spPr>
        <p:txBody>
          <a:bodyPr/>
          <a:lstStyle/>
          <a:p>
            <a:pPr algn="l" rtl="0" eaLnBrk="1" hangingPunct="1">
              <a:buFont typeface="Wingdings" pitchFamily="2" charset="2"/>
              <a:buChar char="ü"/>
            </a:pPr>
            <a:r>
              <a:rPr lang="en-US" sz="3600" b="1" dirty="0" smtClean="0">
                <a:cs typeface="Arial" charset="0"/>
              </a:rPr>
              <a:t>It is a do or break semester.</a:t>
            </a:r>
          </a:p>
          <a:p>
            <a:pPr algn="l" rtl="0" eaLnBrk="1" hangingPunct="1">
              <a:buFont typeface="Wingdings" pitchFamily="2" charset="2"/>
              <a:buChar char="ü"/>
            </a:pPr>
            <a:r>
              <a:rPr lang="en-US" sz="3600" b="1" dirty="0" smtClean="0">
                <a:cs typeface="Arial" charset="0"/>
              </a:rPr>
              <a:t>We will work even harder this semester.</a:t>
            </a:r>
          </a:p>
          <a:p>
            <a:pPr algn="l" rtl="0" eaLnBrk="1" hangingPunct="1">
              <a:buFont typeface="Wingdings" pitchFamily="2" charset="2"/>
              <a:buChar char="ü"/>
            </a:pPr>
            <a:endParaRPr lang="en-US" sz="3600" b="1" dirty="0" smtClean="0">
              <a:cs typeface="Arial" charset="0"/>
            </a:endParaRPr>
          </a:p>
          <a:p>
            <a:pPr algn="l" rtl="0" eaLnBrk="1" hangingPunct="1">
              <a:buFont typeface="Wingdings" pitchFamily="2" charset="2"/>
              <a:buChar char="ü"/>
            </a:pPr>
            <a:r>
              <a:rPr lang="en-US" sz="3600" b="1" dirty="0" smtClean="0">
                <a:cs typeface="Arial" charset="0"/>
              </a:rPr>
              <a:t>Clinical Rotations and ward Attendance </a:t>
            </a:r>
            <a:r>
              <a:rPr lang="en-US" sz="3600" b="1" u="sng" dirty="0" smtClean="0">
                <a:cs typeface="Arial" charset="0"/>
              </a:rPr>
              <a:t>Mandatory</a:t>
            </a:r>
          </a:p>
          <a:p>
            <a:pPr algn="l" rtl="0" eaLnBrk="1" hangingPunct="1">
              <a:buFont typeface="Wingdings" pitchFamily="2" charset="2"/>
              <a:buChar char="ü"/>
            </a:pPr>
            <a:endParaRPr lang="en-US" sz="3600" b="1" u="sng" dirty="0" smtClean="0">
              <a:cs typeface="Arial" charset="0"/>
            </a:endParaRPr>
          </a:p>
          <a:p>
            <a:pPr algn="l" rtl="0" eaLnBrk="1" hangingPunct="1">
              <a:buFont typeface="Wingdings" pitchFamily="2" charset="2"/>
              <a:buChar char="ü"/>
            </a:pPr>
            <a:r>
              <a:rPr lang="en-US" sz="3600" b="1" dirty="0" smtClean="0">
                <a:cs typeface="Arial" charset="0"/>
              </a:rPr>
              <a:t>There will be 3 CATs as per schedule.</a:t>
            </a:r>
          </a:p>
          <a:p>
            <a:pPr algn="l" rtl="0" eaLnBrk="1" hangingPunct="1">
              <a:buFont typeface="Wingdings" pitchFamily="2" charset="2"/>
              <a:buChar char="ü"/>
            </a:pPr>
            <a:r>
              <a:rPr lang="en-US" sz="3600" b="1" dirty="0" smtClean="0">
                <a:cs typeface="Arial" charset="0"/>
              </a:rPr>
              <a:t>All the best.</a:t>
            </a:r>
          </a:p>
          <a:p>
            <a:pPr algn="ctr" rtl="0" eaLnBrk="1" hangingPunct="1">
              <a:buFont typeface="Wingdings" pitchFamily="2" charset="2"/>
              <a:buNone/>
            </a:pPr>
            <a:endParaRPr lang="en-US" sz="3600" b="1" dirty="0" smtClean="0">
              <a:cs typeface="Arial" charset="0"/>
            </a:endParaRPr>
          </a:p>
          <a:p>
            <a:pPr algn="ctr" rtl="0" eaLnBrk="1" hangingPunct="1">
              <a:buFont typeface="Wingdings" pitchFamily="2" charset="2"/>
              <a:buNone/>
            </a:pPr>
            <a:endParaRPr lang="en-US" sz="3600" b="1" dirty="0" smtClean="0">
              <a:cs typeface="Arial" charset="0"/>
            </a:endParaRPr>
          </a:p>
        </p:txBody>
      </p:sp>
      <p:sp>
        <p:nvSpPr>
          <p:cNvPr id="4" name="Title 3"/>
          <p:cNvSpPr>
            <a:spLocks noGrp="1"/>
          </p:cNvSpPr>
          <p:nvPr>
            <p:ph type="title"/>
          </p:nvPr>
        </p:nvSpPr>
        <p:spPr>
          <a:xfrm>
            <a:off x="457200" y="274638"/>
            <a:ext cx="8229600" cy="725470"/>
          </a:xfrm>
        </p:spPr>
        <p:txBody>
          <a:bodyPr/>
          <a:lstStyle/>
          <a:p>
            <a:r>
              <a:rPr lang="en-US" b="1" u="sng" dirty="0" smtClean="0">
                <a:solidFill>
                  <a:srgbClr val="7030A0"/>
                </a:solidFill>
                <a:effectLst>
                  <a:outerShdw blurRad="38100" dist="38100" dir="2700000" algn="tl">
                    <a:srgbClr val="000000">
                      <a:alpha val="43137"/>
                    </a:srgbClr>
                  </a:outerShdw>
                </a:effectLst>
                <a:cs typeface="Arial" charset="0"/>
              </a:rPr>
              <a:t/>
            </a:r>
            <a:br>
              <a:rPr lang="en-US" b="1" u="sng" dirty="0" smtClean="0">
                <a:solidFill>
                  <a:srgbClr val="7030A0"/>
                </a:solidFill>
                <a:effectLst>
                  <a:outerShdw blurRad="38100" dist="38100" dir="2700000" algn="tl">
                    <a:srgbClr val="000000">
                      <a:alpha val="43137"/>
                    </a:srgbClr>
                  </a:outerShdw>
                </a:effectLst>
                <a:cs typeface="Arial" charset="0"/>
              </a:rPr>
            </a:br>
            <a:r>
              <a:rPr lang="en-US" b="1" u="sng" dirty="0" smtClean="0">
                <a:solidFill>
                  <a:srgbClr val="7030A0"/>
                </a:solidFill>
                <a:effectLst>
                  <a:outerShdw blurRad="38100" dist="38100" dir="2700000" algn="tl">
                    <a:srgbClr val="000000">
                      <a:alpha val="43137"/>
                    </a:srgbClr>
                  </a:outerShdw>
                </a:effectLst>
                <a:cs typeface="Arial" charset="0"/>
              </a:rPr>
              <a:t>House Keeping: Semester 2</a:t>
            </a:r>
            <a:r>
              <a:rPr lang="en-US" b="1" u="sng" dirty="0" smtClean="0">
                <a:solidFill>
                  <a:srgbClr val="7030A0"/>
                </a:solidFill>
                <a:effectLst>
                  <a:outerShdw blurRad="38100" dist="38100" dir="2700000" algn="tl">
                    <a:srgbClr val="000000">
                      <a:alpha val="43137"/>
                    </a:srgbClr>
                  </a:outerShdw>
                </a:effectLst>
                <a:cs typeface="Arial" charset="0"/>
              </a:rPr>
              <a:t>!</a:t>
            </a:r>
            <a:r>
              <a:rPr lang="en-US" b="1" u="sng" dirty="0" smtClean="0">
                <a:solidFill>
                  <a:srgbClr val="7030A0"/>
                </a:solidFill>
                <a:effectLst>
                  <a:outerShdw blurRad="38100" dist="38100" dir="2700000" algn="tl">
                    <a:srgbClr val="000000">
                      <a:alpha val="43137"/>
                    </a:srgbClr>
                  </a:outerShdw>
                </a:effectLst>
                <a:cs typeface="Arial" charset="0"/>
              </a:rPr>
              <a:t/>
            </a:r>
            <a:br>
              <a:rPr lang="en-US" b="1" u="sng" dirty="0" smtClean="0">
                <a:solidFill>
                  <a:srgbClr val="7030A0"/>
                </a:solidFill>
                <a:effectLst>
                  <a:outerShdw blurRad="38100" dist="38100" dir="2700000" algn="tl">
                    <a:srgbClr val="000000">
                      <a:alpha val="43137"/>
                    </a:srgbClr>
                  </a:outerShdw>
                </a:effectLst>
                <a:cs typeface="Arial" charset="0"/>
              </a:rPr>
            </a:br>
            <a:endParaRPr lang="en-US" u="sng" dirty="0">
              <a:solidFill>
                <a:srgbClr val="7030A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52480" y="142852"/>
            <a:ext cx="8305800" cy="1143000"/>
          </a:xfrm>
        </p:spPr>
        <p:txBody>
          <a:bodyPr/>
          <a:lstStyle/>
          <a:p>
            <a:pPr eaLnBrk="1" fontAlgn="auto" hangingPunct="1">
              <a:spcAft>
                <a:spcPts val="0"/>
              </a:spcAft>
              <a:defRPr/>
            </a:pPr>
            <a:r>
              <a:rPr lang="en-US" sz="3200" b="1" dirty="0">
                <a:solidFill>
                  <a:schemeClr val="tx1"/>
                </a:solidFill>
                <a:latin typeface="Arial" charset="0"/>
              </a:rPr>
              <a:t>A cell is a target because </a:t>
            </a:r>
            <a:r>
              <a:rPr lang="en-US" sz="3200" b="1" dirty="0" smtClean="0">
                <a:solidFill>
                  <a:schemeClr val="tx1"/>
                </a:solidFill>
                <a:latin typeface="Arial" charset="0"/>
              </a:rPr>
              <a:t>it </a:t>
            </a:r>
            <a:r>
              <a:rPr lang="en-US" sz="3200" b="1" dirty="0">
                <a:solidFill>
                  <a:schemeClr val="tx1"/>
                </a:solidFill>
                <a:latin typeface="Arial" charset="0"/>
              </a:rPr>
              <a:t>has a specific receptor for the </a:t>
            </a:r>
            <a:r>
              <a:rPr lang="en-US" sz="3200" b="1" dirty="0" smtClean="0">
                <a:solidFill>
                  <a:schemeClr val="tx1"/>
                </a:solidFill>
                <a:latin typeface="Arial" charset="0"/>
              </a:rPr>
              <a:t>hormone.</a:t>
            </a:r>
            <a:endParaRPr lang="en-US" sz="3200" b="1" dirty="0">
              <a:solidFill>
                <a:schemeClr val="tx1"/>
              </a:solidFill>
              <a:latin typeface="Arial" charset="0"/>
            </a:endParaRPr>
          </a:p>
        </p:txBody>
      </p:sp>
      <p:pic>
        <p:nvPicPr>
          <p:cNvPr id="15364" name="Picture 4" descr="targets"/>
          <p:cNvPicPr>
            <a:picLocks noChangeAspect="1" noChangeArrowheads="1"/>
          </p:cNvPicPr>
          <p:nvPr/>
        </p:nvPicPr>
        <p:blipFill>
          <a:blip r:embed="rId2" cstate="print">
            <a:lum bright="-10000" contrast="20000"/>
          </a:blip>
          <a:srcRect/>
          <a:stretch>
            <a:fillRect/>
          </a:stretch>
        </p:blipFill>
        <p:spPr bwMode="auto">
          <a:xfrm>
            <a:off x="1000125" y="1857364"/>
            <a:ext cx="7353300" cy="432911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362"/>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5364"/>
                                        </p:tgtEl>
                                        <p:attrNameLst>
                                          <p:attrName>style.visibility</p:attrName>
                                        </p:attrNameLst>
                                      </p:cBhvr>
                                      <p:to>
                                        <p:strVal val="visible"/>
                                      </p:to>
                                    </p:set>
                                    <p:animEffect transition="in" filter="fade">
                                      <p:cBhvr>
                                        <p:cTn id="10" dur="10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990632" y="228600"/>
            <a:ext cx="8153400" cy="990600"/>
          </a:xfrm>
        </p:spPr>
        <p:txBody>
          <a:bodyPr/>
          <a:lstStyle/>
          <a:p>
            <a:pPr>
              <a:defRPr/>
            </a:pPr>
            <a:r>
              <a:rPr lang="en-US" altLang="zh-CN" dirty="0" smtClean="0"/>
              <a:t>The endocrine system</a:t>
            </a:r>
          </a:p>
        </p:txBody>
      </p:sp>
      <p:sp>
        <p:nvSpPr>
          <p:cNvPr id="5123" name="Text Box 3"/>
          <p:cNvSpPr txBox="1">
            <a:spLocks noChangeArrowheads="1"/>
          </p:cNvSpPr>
          <p:nvPr/>
        </p:nvSpPr>
        <p:spPr bwMode="auto">
          <a:xfrm>
            <a:off x="3132138" y="2933693"/>
            <a:ext cx="1981200" cy="579437"/>
          </a:xfrm>
          <a:prstGeom prst="rect">
            <a:avLst/>
          </a:prstGeom>
          <a:noFill/>
          <a:ln w="12700">
            <a:noFill/>
            <a:miter lim="800000"/>
            <a:headEnd/>
            <a:tailEnd/>
          </a:ln>
          <a:effectLst/>
        </p:spPr>
        <p:txBody>
          <a:bodyPr>
            <a:spAutoFit/>
          </a:bodyPr>
          <a:lstStyle/>
          <a:p>
            <a:pPr>
              <a:spcBef>
                <a:spcPct val="50000"/>
              </a:spcBef>
            </a:pPr>
            <a:r>
              <a:rPr lang="en-US" altLang="zh-CN" sz="3200">
                <a:solidFill>
                  <a:srgbClr val="FF6600"/>
                </a:solidFill>
              </a:rPr>
              <a:t>Hormone</a:t>
            </a:r>
          </a:p>
        </p:txBody>
      </p:sp>
      <p:sp>
        <p:nvSpPr>
          <p:cNvPr id="5124" name="Text Box 4"/>
          <p:cNvSpPr txBox="1">
            <a:spLocks noChangeArrowheads="1"/>
          </p:cNvSpPr>
          <p:nvPr/>
        </p:nvSpPr>
        <p:spPr bwMode="auto">
          <a:xfrm>
            <a:off x="2285984" y="4444993"/>
            <a:ext cx="4537075" cy="523220"/>
          </a:xfrm>
          <a:prstGeom prst="rect">
            <a:avLst/>
          </a:prstGeom>
          <a:noFill/>
          <a:ln w="12700">
            <a:noFill/>
            <a:miter lim="800000"/>
            <a:headEnd/>
            <a:tailEnd/>
          </a:ln>
          <a:effectLst/>
        </p:spPr>
        <p:txBody>
          <a:bodyPr>
            <a:spAutoFit/>
          </a:bodyPr>
          <a:lstStyle/>
          <a:p>
            <a:pPr>
              <a:spcBef>
                <a:spcPct val="50000"/>
              </a:spcBef>
            </a:pPr>
            <a:r>
              <a:rPr lang="en-US" altLang="zh-CN" sz="2800" dirty="0"/>
              <a:t>Receptor (target organs ) </a:t>
            </a:r>
          </a:p>
        </p:txBody>
      </p:sp>
      <p:sp>
        <p:nvSpPr>
          <p:cNvPr id="5125" name="Text Box 5"/>
          <p:cNvSpPr txBox="1">
            <a:spLocks noChangeArrowheads="1"/>
          </p:cNvSpPr>
          <p:nvPr/>
        </p:nvSpPr>
        <p:spPr bwMode="auto">
          <a:xfrm>
            <a:off x="4753006" y="3725855"/>
            <a:ext cx="4391026" cy="523220"/>
          </a:xfrm>
          <a:prstGeom prst="rect">
            <a:avLst/>
          </a:prstGeom>
          <a:noFill/>
          <a:ln w="12700">
            <a:noFill/>
            <a:miter lim="800000"/>
            <a:headEnd/>
            <a:tailEnd/>
          </a:ln>
          <a:effectLst/>
        </p:spPr>
        <p:txBody>
          <a:bodyPr wrap="square">
            <a:spAutoFit/>
          </a:bodyPr>
          <a:lstStyle/>
          <a:p>
            <a:pPr>
              <a:spcBef>
                <a:spcPct val="50000"/>
              </a:spcBef>
            </a:pPr>
            <a:r>
              <a:rPr lang="en-US" altLang="zh-CN" sz="2800" dirty="0"/>
              <a:t>Regulate specific function </a:t>
            </a:r>
          </a:p>
        </p:txBody>
      </p:sp>
      <p:sp>
        <p:nvSpPr>
          <p:cNvPr id="5126" name="Text Box 6"/>
          <p:cNvSpPr txBox="1">
            <a:spLocks noChangeArrowheads="1"/>
          </p:cNvSpPr>
          <p:nvPr/>
        </p:nvSpPr>
        <p:spPr bwMode="auto">
          <a:xfrm>
            <a:off x="1258888" y="1628775"/>
            <a:ext cx="5616575" cy="523220"/>
          </a:xfrm>
          <a:prstGeom prst="rect">
            <a:avLst/>
          </a:prstGeom>
          <a:noFill/>
          <a:ln w="12700">
            <a:noFill/>
            <a:miter lim="800000"/>
            <a:headEnd/>
            <a:tailEnd/>
          </a:ln>
          <a:effectLst/>
        </p:spPr>
        <p:txBody>
          <a:bodyPr>
            <a:spAutoFit/>
          </a:bodyPr>
          <a:lstStyle/>
          <a:p>
            <a:pPr algn="ctr">
              <a:spcBef>
                <a:spcPct val="50000"/>
              </a:spcBef>
            </a:pPr>
            <a:r>
              <a:rPr lang="en-US" altLang="zh-CN" sz="2800" dirty="0"/>
              <a:t>Endocrine </a:t>
            </a:r>
            <a:r>
              <a:rPr lang="en-US" altLang="zh-CN" sz="2800" dirty="0" smtClean="0"/>
              <a:t>glands</a:t>
            </a:r>
            <a:endParaRPr lang="en-US" altLang="zh-CN" sz="2800" dirty="0"/>
          </a:p>
        </p:txBody>
      </p:sp>
      <p:sp>
        <p:nvSpPr>
          <p:cNvPr id="5127" name="Line 7"/>
          <p:cNvSpPr>
            <a:spLocks noChangeShapeType="1"/>
          </p:cNvSpPr>
          <p:nvPr/>
        </p:nvSpPr>
        <p:spPr bwMode="auto">
          <a:xfrm>
            <a:off x="3995738" y="3725855"/>
            <a:ext cx="0" cy="504825"/>
          </a:xfrm>
          <a:prstGeom prst="line">
            <a:avLst/>
          </a:prstGeom>
          <a:noFill/>
          <a:ln w="38100">
            <a:solidFill>
              <a:schemeClr val="tx1"/>
            </a:solidFill>
            <a:round/>
            <a:headEnd/>
            <a:tailEnd/>
          </a:ln>
          <a:effectLst/>
        </p:spPr>
        <p:txBody>
          <a:bodyPr/>
          <a:lstStyle/>
          <a:p>
            <a:endParaRPr lang="en-US"/>
          </a:p>
        </p:txBody>
      </p:sp>
      <p:sp>
        <p:nvSpPr>
          <p:cNvPr id="5128" name="Line 8"/>
          <p:cNvSpPr>
            <a:spLocks noChangeShapeType="1"/>
          </p:cNvSpPr>
          <p:nvPr/>
        </p:nvSpPr>
        <p:spPr bwMode="auto">
          <a:xfrm>
            <a:off x="3995738" y="2428868"/>
            <a:ext cx="0" cy="360362"/>
          </a:xfrm>
          <a:prstGeom prst="line">
            <a:avLst/>
          </a:prstGeom>
          <a:noFill/>
          <a:ln w="38100">
            <a:solidFill>
              <a:schemeClr val="tx1"/>
            </a:solidFill>
            <a:round/>
            <a:headEnd/>
            <a:tailEnd type="triangle" w="med" len="med"/>
          </a:ln>
          <a:effectLst/>
        </p:spPr>
        <p:txBody>
          <a:bodyPr/>
          <a:lstStyle/>
          <a:p>
            <a:endParaRPr lang="en-US"/>
          </a:p>
        </p:txBody>
      </p:sp>
      <p:sp>
        <p:nvSpPr>
          <p:cNvPr id="5129" name="Line 9"/>
          <p:cNvSpPr>
            <a:spLocks noChangeShapeType="1"/>
          </p:cNvSpPr>
          <p:nvPr/>
        </p:nvSpPr>
        <p:spPr bwMode="auto">
          <a:xfrm>
            <a:off x="4140200" y="4013193"/>
            <a:ext cx="647700" cy="0"/>
          </a:xfrm>
          <a:prstGeom prst="line">
            <a:avLst/>
          </a:prstGeom>
          <a:noFill/>
          <a:ln w="38100">
            <a:solidFill>
              <a:schemeClr val="tx1"/>
            </a:solidFill>
            <a:round/>
            <a:headEnd/>
            <a:tailEnd type="triangle" w="med" len="med"/>
          </a:ln>
          <a:effectLst/>
        </p:spPr>
        <p:txBody>
          <a:bodyPr/>
          <a:lstStyle/>
          <a:p>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title"/>
          </p:nvPr>
        </p:nvSpPr>
        <p:spPr/>
        <p:txBody>
          <a:bodyPr/>
          <a:lstStyle/>
          <a:p>
            <a:pPr eaLnBrk="1" hangingPunct="1">
              <a:defRPr/>
            </a:pPr>
            <a:r>
              <a:rPr lang="en-US" altLang="en-US" sz="4400" b="1" dirty="0" smtClean="0">
                <a:solidFill>
                  <a:srgbClr val="FF0000"/>
                </a:solidFill>
                <a:effectLst>
                  <a:outerShdw blurRad="38100" dist="38100" dir="2700000" algn="tl">
                    <a:srgbClr val="000000">
                      <a:alpha val="43137"/>
                    </a:srgbClr>
                  </a:outerShdw>
                </a:effectLst>
                <a:cs typeface="Traditional Arabic" pitchFamily="2" charset="-78"/>
              </a:rPr>
              <a:t>Hormonal Interactions</a:t>
            </a:r>
          </a:p>
        </p:txBody>
      </p:sp>
      <p:sp>
        <p:nvSpPr>
          <p:cNvPr id="66563" name="Rectangle 2"/>
          <p:cNvSpPr>
            <a:spLocks noGrp="1" noChangeArrowheads="1"/>
          </p:cNvSpPr>
          <p:nvPr>
            <p:ph idx="1"/>
          </p:nvPr>
        </p:nvSpPr>
        <p:spPr>
          <a:xfrm>
            <a:off x="428625" y="2105025"/>
            <a:ext cx="8572500" cy="4395788"/>
          </a:xfrm>
        </p:spPr>
        <p:txBody>
          <a:bodyPr/>
          <a:lstStyle/>
          <a:p>
            <a:pPr eaLnBrk="1" hangingPunct="1">
              <a:lnSpc>
                <a:spcPct val="90000"/>
              </a:lnSpc>
              <a:buFont typeface="Wingdings 2" pitchFamily="18" charset="2"/>
              <a:buNone/>
            </a:pPr>
            <a:r>
              <a:rPr lang="en-US" altLang="en-US" dirty="0" smtClean="0">
                <a:solidFill>
                  <a:srgbClr val="7030A0"/>
                </a:solidFill>
                <a:cs typeface="Majalla UI"/>
                <a:sym typeface="Wingdings" pitchFamily="2" charset="2"/>
              </a:rPr>
              <a:t></a:t>
            </a:r>
            <a:r>
              <a:rPr lang="ar-SA" altLang="en-US" dirty="0" smtClean="0">
                <a:solidFill>
                  <a:srgbClr val="7030A0"/>
                </a:solidFill>
                <a:sym typeface="Wingdings" pitchFamily="2" charset="2"/>
              </a:rPr>
              <a:t>  </a:t>
            </a:r>
            <a:r>
              <a:rPr lang="en-US" altLang="en-US" sz="2800" b="1" dirty="0" smtClean="0">
                <a:solidFill>
                  <a:srgbClr val="7030A0"/>
                </a:solidFill>
                <a:cs typeface="Majalla UI"/>
              </a:rPr>
              <a:t>Synergistic:</a:t>
            </a:r>
            <a:endParaRPr lang="en-US" altLang="en-US" b="1" dirty="0" smtClean="0">
              <a:solidFill>
                <a:srgbClr val="7030A0"/>
              </a:solidFill>
              <a:cs typeface="Majalla UI"/>
            </a:endParaRPr>
          </a:p>
          <a:p>
            <a:pPr marL="746125" lvl="1" indent="-352425" eaLnBrk="1" hangingPunct="1">
              <a:lnSpc>
                <a:spcPct val="90000"/>
              </a:lnSpc>
              <a:buFont typeface="Wingdings 2" pitchFamily="18" charset="2"/>
              <a:buNone/>
            </a:pPr>
            <a:r>
              <a:rPr lang="en-US" altLang="en-US" dirty="0" smtClean="0">
                <a:cs typeface="Majalla UI"/>
                <a:sym typeface="Symbol" pitchFamily="18" charset="2"/>
              </a:rPr>
              <a:t></a:t>
            </a:r>
            <a:r>
              <a:rPr lang="ar-SA" altLang="en-US" dirty="0" smtClean="0">
                <a:sym typeface="Symbol" pitchFamily="18" charset="2"/>
              </a:rPr>
              <a:t>  </a:t>
            </a:r>
            <a:r>
              <a:rPr lang="en-US" altLang="en-US" sz="2600" dirty="0" smtClean="0">
                <a:cs typeface="Majalla UI"/>
              </a:rPr>
              <a:t>Two hormones work together to produce a result.</a:t>
            </a:r>
            <a:endParaRPr lang="ar-SA" altLang="en-US" sz="2600" dirty="0" smtClean="0"/>
          </a:p>
          <a:p>
            <a:pPr marL="746125" lvl="1" indent="-352425" eaLnBrk="1" hangingPunct="1">
              <a:lnSpc>
                <a:spcPct val="90000"/>
              </a:lnSpc>
              <a:buFont typeface="Wingdings 2" pitchFamily="18" charset="2"/>
              <a:buNone/>
            </a:pPr>
            <a:r>
              <a:rPr lang="en-US" altLang="en-US" sz="2800" dirty="0" smtClean="0">
                <a:solidFill>
                  <a:srgbClr val="7030A0"/>
                </a:solidFill>
                <a:cs typeface="Majalla UI"/>
                <a:sym typeface="Wingdings" pitchFamily="2" charset="2"/>
              </a:rPr>
              <a:t></a:t>
            </a:r>
            <a:r>
              <a:rPr lang="en-US" altLang="en-US" sz="3200" b="1" dirty="0" smtClean="0">
                <a:solidFill>
                  <a:srgbClr val="7030A0"/>
                </a:solidFill>
                <a:cs typeface="Majalla UI"/>
                <a:sym typeface="Wingdings" pitchFamily="2" charset="2"/>
              </a:rPr>
              <a:t> </a:t>
            </a:r>
            <a:r>
              <a:rPr lang="ar-SA" altLang="en-US" sz="3200" b="1" dirty="0" smtClean="0">
                <a:solidFill>
                  <a:srgbClr val="7030A0"/>
                </a:solidFill>
                <a:sym typeface="Wingdings" pitchFamily="2" charset="2"/>
              </a:rPr>
              <a:t> </a:t>
            </a:r>
            <a:r>
              <a:rPr lang="en-US" altLang="en-US" sz="2800" b="1" dirty="0" smtClean="0">
                <a:solidFill>
                  <a:srgbClr val="7030A0"/>
                </a:solidFill>
                <a:cs typeface="Majalla UI"/>
              </a:rPr>
              <a:t>Additive:</a:t>
            </a:r>
            <a:endParaRPr lang="en-US" altLang="en-US" sz="3200" b="1" dirty="0" smtClean="0">
              <a:solidFill>
                <a:srgbClr val="7030A0"/>
              </a:solidFill>
              <a:cs typeface="Majalla UI"/>
            </a:endParaRPr>
          </a:p>
          <a:p>
            <a:pPr marL="688975" lvl="2" indent="-295275" eaLnBrk="1" hangingPunct="1">
              <a:lnSpc>
                <a:spcPct val="90000"/>
              </a:lnSpc>
              <a:buFont typeface="Wingdings 2" pitchFamily="18" charset="2"/>
              <a:buNone/>
            </a:pPr>
            <a:r>
              <a:rPr lang="en-US" altLang="en-US" sz="2400" dirty="0" smtClean="0">
                <a:cs typeface="Majalla UI"/>
                <a:sym typeface="Symbol" pitchFamily="18" charset="2"/>
              </a:rPr>
              <a:t></a:t>
            </a:r>
            <a:r>
              <a:rPr lang="en-US" altLang="en-US" dirty="0" smtClean="0">
                <a:cs typeface="Majalla UI"/>
                <a:sym typeface="Symbol" pitchFamily="18" charset="2"/>
              </a:rPr>
              <a:t> </a:t>
            </a:r>
            <a:r>
              <a:rPr lang="ar-SA" altLang="en-US" dirty="0" smtClean="0">
                <a:sym typeface="Symbol" pitchFamily="18" charset="2"/>
              </a:rPr>
              <a:t> </a:t>
            </a:r>
            <a:r>
              <a:rPr lang="en-US" altLang="en-US" sz="2600" dirty="0" smtClean="0">
                <a:cs typeface="Majalla UI"/>
              </a:rPr>
              <a:t>Each hormone separately produces response, together at same concentrations stimulate even greater effect.</a:t>
            </a:r>
          </a:p>
          <a:p>
            <a:pPr lvl="3" eaLnBrk="1" hangingPunct="1">
              <a:lnSpc>
                <a:spcPct val="90000"/>
              </a:lnSpc>
              <a:buFont typeface="Wingdings 2" pitchFamily="18" charset="2"/>
              <a:buNone/>
            </a:pPr>
            <a:r>
              <a:rPr lang="en-US" altLang="en-US" dirty="0" smtClean="0">
                <a:cs typeface="Majalla UI"/>
                <a:sym typeface="Symbol" pitchFamily="18" charset="2"/>
              </a:rPr>
              <a:t> </a:t>
            </a:r>
            <a:r>
              <a:rPr lang="ar-SA" altLang="en-US" dirty="0" smtClean="0">
                <a:sym typeface="Symbol" pitchFamily="18" charset="2"/>
              </a:rPr>
              <a:t> </a:t>
            </a:r>
            <a:r>
              <a:rPr lang="en-US" altLang="en-US" sz="2200" dirty="0" smtClean="0">
                <a:cs typeface="Majalla UI"/>
              </a:rPr>
              <a:t>NE and </a:t>
            </a:r>
            <a:r>
              <a:rPr lang="en-US" altLang="en-US" sz="2200" dirty="0" err="1" smtClean="0">
                <a:cs typeface="Majalla UI"/>
              </a:rPr>
              <a:t>Epi</a:t>
            </a:r>
            <a:r>
              <a:rPr lang="en-US" altLang="en-US" sz="2200" dirty="0" smtClean="0">
                <a:cs typeface="Majalla UI"/>
              </a:rPr>
              <a:t>.</a:t>
            </a:r>
          </a:p>
          <a:p>
            <a:pPr marL="746125" lvl="1" indent="-352425" eaLnBrk="1" hangingPunct="1">
              <a:lnSpc>
                <a:spcPct val="90000"/>
              </a:lnSpc>
              <a:buFont typeface="Wingdings 2" pitchFamily="18" charset="2"/>
              <a:buNone/>
            </a:pPr>
            <a:r>
              <a:rPr lang="en-US" altLang="en-US" dirty="0" smtClean="0">
                <a:solidFill>
                  <a:srgbClr val="7030A0"/>
                </a:solidFill>
                <a:cs typeface="Majalla UI"/>
                <a:sym typeface="Wingdings" pitchFamily="2" charset="2"/>
              </a:rPr>
              <a:t></a:t>
            </a:r>
            <a:r>
              <a:rPr lang="en-US" altLang="en-US" b="1" dirty="0" smtClean="0">
                <a:solidFill>
                  <a:srgbClr val="7030A0"/>
                </a:solidFill>
                <a:cs typeface="Majalla UI"/>
                <a:sym typeface="Wingdings" pitchFamily="2" charset="2"/>
              </a:rPr>
              <a:t> </a:t>
            </a:r>
            <a:r>
              <a:rPr lang="ar-SA" altLang="en-US" b="1" dirty="0" smtClean="0">
                <a:solidFill>
                  <a:srgbClr val="7030A0"/>
                </a:solidFill>
                <a:sym typeface="Wingdings" pitchFamily="2" charset="2"/>
              </a:rPr>
              <a:t> </a:t>
            </a:r>
            <a:r>
              <a:rPr lang="en-US" altLang="en-US" sz="2800" b="1" dirty="0" smtClean="0">
                <a:solidFill>
                  <a:srgbClr val="7030A0"/>
                </a:solidFill>
                <a:cs typeface="Majalla UI"/>
              </a:rPr>
              <a:t>Complementary:</a:t>
            </a:r>
            <a:endParaRPr lang="en-US" altLang="en-US" b="1" dirty="0" smtClean="0">
              <a:solidFill>
                <a:srgbClr val="7030A0"/>
              </a:solidFill>
              <a:cs typeface="Majalla UI"/>
            </a:endParaRPr>
          </a:p>
          <a:p>
            <a:pPr marL="688975" lvl="2" indent="-295275" eaLnBrk="1" hangingPunct="1">
              <a:lnSpc>
                <a:spcPct val="90000"/>
              </a:lnSpc>
              <a:buFont typeface="Wingdings 2" pitchFamily="18" charset="2"/>
              <a:buNone/>
            </a:pPr>
            <a:r>
              <a:rPr lang="en-US" altLang="en-US" sz="2000" dirty="0" smtClean="0">
                <a:cs typeface="Majalla UI"/>
                <a:sym typeface="Symbol" pitchFamily="18" charset="2"/>
              </a:rPr>
              <a:t> </a:t>
            </a:r>
            <a:r>
              <a:rPr lang="ar-SA" altLang="en-US" sz="2000" dirty="0" smtClean="0">
                <a:sym typeface="Symbol" pitchFamily="18" charset="2"/>
              </a:rPr>
              <a:t> </a:t>
            </a:r>
            <a:r>
              <a:rPr lang="en-US" altLang="en-US" sz="2600" dirty="0" smtClean="0">
                <a:cs typeface="Majalla UI"/>
              </a:rPr>
              <a:t>Each hormone stimulates different step in the process.</a:t>
            </a:r>
          </a:p>
          <a:p>
            <a:pPr lvl="3" eaLnBrk="1" hangingPunct="1">
              <a:lnSpc>
                <a:spcPct val="90000"/>
              </a:lnSpc>
              <a:buFont typeface="Wingdings 2" pitchFamily="18" charset="2"/>
              <a:buNone/>
            </a:pPr>
            <a:r>
              <a:rPr lang="en-US" altLang="en-US" dirty="0" smtClean="0">
                <a:cs typeface="Majalla UI"/>
                <a:sym typeface="Symbol" pitchFamily="18" charset="2"/>
              </a:rPr>
              <a:t> </a:t>
            </a:r>
            <a:r>
              <a:rPr lang="ar-SA" altLang="en-US" dirty="0" smtClean="0">
                <a:sym typeface="Symbol" pitchFamily="18" charset="2"/>
              </a:rPr>
              <a:t> </a:t>
            </a:r>
            <a:r>
              <a:rPr lang="en-US" altLang="en-US" dirty="0" smtClean="0">
                <a:cs typeface="Majalla UI"/>
              </a:rPr>
              <a:t>FSH and testosterone.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6562"/>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66563">
                                            <p:txEl>
                                              <p:pRg st="0" end="0"/>
                                            </p:txEl>
                                          </p:spTgt>
                                        </p:tgtEl>
                                        <p:attrNameLst>
                                          <p:attrName>style.visibility</p:attrName>
                                        </p:attrNameLst>
                                      </p:cBhvr>
                                      <p:to>
                                        <p:strVal val="visible"/>
                                      </p:to>
                                    </p:set>
                                    <p:animEffect transition="in" filter="fade">
                                      <p:cBhvr>
                                        <p:cTn id="10" dur="1000"/>
                                        <p:tgtEl>
                                          <p:spTgt spid="66563">
                                            <p:txEl>
                                              <p:pRg st="0" end="0"/>
                                            </p:txEl>
                                          </p:spTgt>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66563">
                                            <p:txEl>
                                              <p:pRg st="1" end="1"/>
                                            </p:txEl>
                                          </p:spTgt>
                                        </p:tgtEl>
                                        <p:attrNameLst>
                                          <p:attrName>style.visibility</p:attrName>
                                        </p:attrNameLst>
                                      </p:cBhvr>
                                      <p:to>
                                        <p:strVal val="visible"/>
                                      </p:to>
                                    </p:set>
                                    <p:animEffect transition="in" filter="fade">
                                      <p:cBhvr>
                                        <p:cTn id="14" dur="1000"/>
                                        <p:tgtEl>
                                          <p:spTgt spid="6656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6563">
                                            <p:txEl>
                                              <p:pRg st="2" end="2"/>
                                            </p:txEl>
                                          </p:spTgt>
                                        </p:tgtEl>
                                        <p:attrNameLst>
                                          <p:attrName>style.visibility</p:attrName>
                                        </p:attrNameLst>
                                      </p:cBhvr>
                                      <p:to>
                                        <p:strVal val="visible"/>
                                      </p:to>
                                    </p:set>
                                    <p:animEffect transition="in" filter="fade">
                                      <p:cBhvr>
                                        <p:cTn id="19" dur="1000"/>
                                        <p:tgtEl>
                                          <p:spTgt spid="66563">
                                            <p:txEl>
                                              <p:pRg st="2" end="2"/>
                                            </p:txEl>
                                          </p:spTgt>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66563">
                                            <p:txEl>
                                              <p:pRg st="3" end="3"/>
                                            </p:txEl>
                                          </p:spTgt>
                                        </p:tgtEl>
                                        <p:attrNameLst>
                                          <p:attrName>style.visibility</p:attrName>
                                        </p:attrNameLst>
                                      </p:cBhvr>
                                      <p:to>
                                        <p:strVal val="visible"/>
                                      </p:to>
                                    </p:set>
                                    <p:animEffect transition="in" filter="fade">
                                      <p:cBhvr>
                                        <p:cTn id="23" dur="1000"/>
                                        <p:tgtEl>
                                          <p:spTgt spid="6656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6563">
                                            <p:txEl>
                                              <p:pRg st="4" end="4"/>
                                            </p:txEl>
                                          </p:spTgt>
                                        </p:tgtEl>
                                        <p:attrNameLst>
                                          <p:attrName>style.visibility</p:attrName>
                                        </p:attrNameLst>
                                      </p:cBhvr>
                                      <p:to>
                                        <p:strVal val="visible"/>
                                      </p:to>
                                    </p:set>
                                    <p:animEffect transition="in" filter="fade">
                                      <p:cBhvr>
                                        <p:cTn id="26" dur="1000"/>
                                        <p:tgtEl>
                                          <p:spTgt spid="6656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6563">
                                            <p:txEl>
                                              <p:pRg st="5" end="5"/>
                                            </p:txEl>
                                          </p:spTgt>
                                        </p:tgtEl>
                                        <p:attrNameLst>
                                          <p:attrName>style.visibility</p:attrName>
                                        </p:attrNameLst>
                                      </p:cBhvr>
                                      <p:to>
                                        <p:strVal val="visible"/>
                                      </p:to>
                                    </p:set>
                                    <p:animEffect transition="in" filter="fade">
                                      <p:cBhvr>
                                        <p:cTn id="31" dur="1000"/>
                                        <p:tgtEl>
                                          <p:spTgt spid="66563">
                                            <p:txEl>
                                              <p:pRg st="5" end="5"/>
                                            </p:txEl>
                                          </p:spTgt>
                                        </p:tgtEl>
                                      </p:cBhvr>
                                    </p:animEffect>
                                  </p:childTnLst>
                                </p:cTn>
                              </p:par>
                            </p:childTnLst>
                          </p:cTn>
                        </p:par>
                        <p:par>
                          <p:cTn id="32" fill="hold">
                            <p:stCondLst>
                              <p:cond delay="1000"/>
                            </p:stCondLst>
                            <p:childTnLst>
                              <p:par>
                                <p:cTn id="33" presetID="10" presetClass="entr" presetSubtype="0" fill="hold" nodeType="afterEffect">
                                  <p:stCondLst>
                                    <p:cond delay="0"/>
                                  </p:stCondLst>
                                  <p:childTnLst>
                                    <p:set>
                                      <p:cBhvr>
                                        <p:cTn id="34" dur="1" fill="hold">
                                          <p:stCondLst>
                                            <p:cond delay="0"/>
                                          </p:stCondLst>
                                        </p:cTn>
                                        <p:tgtEl>
                                          <p:spTgt spid="66563">
                                            <p:txEl>
                                              <p:pRg st="6" end="6"/>
                                            </p:txEl>
                                          </p:spTgt>
                                        </p:tgtEl>
                                        <p:attrNameLst>
                                          <p:attrName>style.visibility</p:attrName>
                                        </p:attrNameLst>
                                      </p:cBhvr>
                                      <p:to>
                                        <p:strVal val="visible"/>
                                      </p:to>
                                    </p:set>
                                    <p:animEffect transition="in" filter="fade">
                                      <p:cBhvr>
                                        <p:cTn id="35" dur="1000"/>
                                        <p:tgtEl>
                                          <p:spTgt spid="66563">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6563">
                                            <p:txEl>
                                              <p:pRg st="7" end="7"/>
                                            </p:txEl>
                                          </p:spTgt>
                                        </p:tgtEl>
                                        <p:attrNameLst>
                                          <p:attrName>style.visibility</p:attrName>
                                        </p:attrNameLst>
                                      </p:cBhvr>
                                      <p:to>
                                        <p:strVal val="visible"/>
                                      </p:to>
                                    </p:set>
                                    <p:animEffect transition="in" filter="fade">
                                      <p:cBhvr>
                                        <p:cTn id="38" dur="1000"/>
                                        <p:tgtEl>
                                          <p:spTgt spid="665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normAutofit/>
          </a:bodyPr>
          <a:lstStyle/>
          <a:p>
            <a:pPr eaLnBrk="1" fontAlgn="auto" hangingPunct="1">
              <a:spcAft>
                <a:spcPts val="0"/>
              </a:spcAft>
              <a:defRPr/>
            </a:pPr>
            <a:r>
              <a:rPr lang="en-US" sz="3500" dirty="0" smtClean="0">
                <a:solidFill>
                  <a:srgbClr val="FF0000"/>
                </a:solidFill>
                <a:cs typeface="Tahoma" pitchFamily="34" charset="0"/>
              </a:rPr>
              <a:t> </a:t>
            </a:r>
            <a:r>
              <a:rPr lang="en-US" sz="4800" b="1" dirty="0" smtClean="0">
                <a:solidFill>
                  <a:srgbClr val="FF0000"/>
                </a:solidFill>
                <a:effectLst>
                  <a:outerShdw blurRad="38100" dist="38100" dir="2700000" algn="tl">
                    <a:srgbClr val="000000">
                      <a:alpha val="43137"/>
                    </a:srgbClr>
                  </a:outerShdw>
                </a:effectLst>
                <a:cs typeface="Tahoma" pitchFamily="34" charset="0"/>
              </a:rPr>
              <a:t>Endocrine system </a:t>
            </a:r>
            <a:r>
              <a:rPr lang="en-US" sz="2000" dirty="0" smtClean="0">
                <a:solidFill>
                  <a:srgbClr val="FF0000"/>
                </a:solidFill>
                <a:cs typeface="Tahoma" pitchFamily="34" charset="0"/>
              </a:rPr>
              <a:t>…</a:t>
            </a:r>
            <a:r>
              <a:rPr lang="en-US" sz="3500" dirty="0" smtClean="0">
                <a:solidFill>
                  <a:srgbClr val="FF0000"/>
                </a:solidFill>
                <a:cs typeface="Tahoma" pitchFamily="34" charset="0"/>
              </a:rPr>
              <a:t> </a:t>
            </a:r>
            <a:r>
              <a:rPr lang="en-US" sz="2000" dirty="0" smtClean="0">
                <a:solidFill>
                  <a:srgbClr val="FF0000"/>
                </a:solidFill>
                <a:cs typeface="Tahoma" pitchFamily="34" charset="0"/>
              </a:rPr>
              <a:t>(continued)</a:t>
            </a:r>
            <a:endParaRPr lang="en-US" sz="3500" dirty="0" smtClean="0">
              <a:solidFill>
                <a:srgbClr val="FF0000"/>
              </a:solidFill>
              <a:cs typeface="Tahoma" pitchFamily="34" charset="0"/>
            </a:endParaRPr>
          </a:p>
        </p:txBody>
      </p:sp>
      <p:sp>
        <p:nvSpPr>
          <p:cNvPr id="130051" name="Rectangle 3"/>
          <p:cNvSpPr>
            <a:spLocks noGrp="1" noChangeArrowheads="1"/>
          </p:cNvSpPr>
          <p:nvPr>
            <p:ph idx="1"/>
          </p:nvPr>
        </p:nvSpPr>
        <p:spPr>
          <a:xfrm>
            <a:off x="142875" y="2000250"/>
            <a:ext cx="9001125" cy="4165600"/>
          </a:xfrm>
        </p:spPr>
        <p:txBody>
          <a:bodyPr/>
          <a:lstStyle/>
          <a:p>
            <a:pPr marL="623888" indent="-355600" eaLnBrk="1" hangingPunct="1">
              <a:lnSpc>
                <a:spcPct val="80000"/>
              </a:lnSpc>
              <a:buClr>
                <a:srgbClr val="FF9933"/>
              </a:buClr>
              <a:buFont typeface="Wingdings" pitchFamily="2" charset="2"/>
              <a:buNone/>
              <a:tabLst>
                <a:tab pos="806450" algn="l"/>
              </a:tabLst>
            </a:pPr>
            <a:endParaRPr lang="en-US" sz="1600" smtClean="0">
              <a:cs typeface="Tahoma" pitchFamily="34" charset="0"/>
            </a:endParaRPr>
          </a:p>
          <a:p>
            <a:pPr marL="623888" indent="-355600" eaLnBrk="1" hangingPunct="1">
              <a:lnSpc>
                <a:spcPct val="80000"/>
              </a:lnSpc>
              <a:buClr>
                <a:schemeClr val="tx1"/>
              </a:buClr>
              <a:buSzPct val="100000"/>
              <a:buFont typeface="Wingdings" pitchFamily="2" charset="2"/>
              <a:buChar char="§"/>
              <a:tabLst>
                <a:tab pos="806450" algn="l"/>
              </a:tabLst>
            </a:pPr>
            <a:r>
              <a:rPr lang="en-US" sz="3200" smtClean="0">
                <a:cs typeface="Majalla UI"/>
              </a:rPr>
              <a:t>Distance between </a:t>
            </a:r>
            <a:r>
              <a:rPr lang="en-US" sz="3200" b="1" smtClean="0">
                <a:solidFill>
                  <a:srgbClr val="FFCC66"/>
                </a:solidFill>
                <a:cs typeface="Majalla UI"/>
              </a:rPr>
              <a:t>hormone producer</a:t>
            </a:r>
            <a:r>
              <a:rPr lang="en-US" sz="3200" smtClean="0">
                <a:cs typeface="Majalla UI"/>
              </a:rPr>
              <a:t> cell    &amp; </a:t>
            </a:r>
            <a:r>
              <a:rPr lang="en-US" sz="3200" b="1" smtClean="0">
                <a:solidFill>
                  <a:srgbClr val="FFCC66"/>
                </a:solidFill>
                <a:cs typeface="Majalla UI"/>
              </a:rPr>
              <a:t>hormone responder </a:t>
            </a:r>
            <a:r>
              <a:rPr lang="en-US" sz="3200" smtClean="0">
                <a:cs typeface="Majalla UI"/>
              </a:rPr>
              <a:t>cell may be large, moderate, or small. </a:t>
            </a:r>
          </a:p>
          <a:p>
            <a:pPr marL="623888" indent="-355600" eaLnBrk="1" hangingPunct="1">
              <a:lnSpc>
                <a:spcPct val="80000"/>
              </a:lnSpc>
              <a:buClr>
                <a:srgbClr val="FF9933"/>
              </a:buClr>
              <a:buFont typeface="Wingdings" pitchFamily="2" charset="2"/>
              <a:buNone/>
              <a:tabLst>
                <a:tab pos="806450" algn="l"/>
              </a:tabLst>
            </a:pPr>
            <a:endParaRPr lang="en-US" sz="2800" smtClean="0">
              <a:cs typeface="Majalla UI"/>
            </a:endParaRPr>
          </a:p>
          <a:p>
            <a:pPr marL="623888" indent="-355600" eaLnBrk="1" hangingPunct="1">
              <a:lnSpc>
                <a:spcPct val="80000"/>
              </a:lnSpc>
              <a:buClr>
                <a:schemeClr val="tx1"/>
              </a:buClr>
              <a:buSzPct val="100000"/>
              <a:buFont typeface="Wingdings" pitchFamily="2" charset="2"/>
              <a:buChar char="§"/>
              <a:tabLst>
                <a:tab pos="806450" algn="l"/>
              </a:tabLst>
            </a:pPr>
            <a:r>
              <a:rPr lang="en-US" sz="3200" smtClean="0">
                <a:cs typeface="Majalla UI"/>
              </a:rPr>
              <a:t>Generally, act </a:t>
            </a:r>
            <a:r>
              <a:rPr lang="en-US" sz="3200" u="sng" smtClean="0">
                <a:cs typeface="Majalla UI"/>
              </a:rPr>
              <a:t>slower</a:t>
            </a:r>
            <a:r>
              <a:rPr lang="en-US" sz="3200" smtClean="0">
                <a:cs typeface="Majalla UI"/>
              </a:rPr>
              <a:t> in onset, more </a:t>
            </a:r>
            <a:r>
              <a:rPr lang="en-US" sz="3200" u="sng" smtClean="0">
                <a:cs typeface="Majalla UI"/>
              </a:rPr>
              <a:t>prolonged</a:t>
            </a:r>
            <a:r>
              <a:rPr lang="en-US" sz="3200" smtClean="0">
                <a:cs typeface="Majalla UI"/>
              </a:rPr>
              <a:t>, &amp; more </a:t>
            </a:r>
            <a:r>
              <a:rPr lang="en-US" sz="3200" u="sng" smtClean="0">
                <a:cs typeface="Majalla UI"/>
              </a:rPr>
              <a:t>diffuse</a:t>
            </a:r>
            <a:r>
              <a:rPr lang="en-US" sz="3200" smtClean="0">
                <a:cs typeface="Majalla UI"/>
              </a:rPr>
              <a:t> than NS.</a:t>
            </a:r>
          </a:p>
          <a:p>
            <a:pPr marL="623888" indent="-355600" eaLnBrk="1" hangingPunct="1">
              <a:lnSpc>
                <a:spcPct val="80000"/>
              </a:lnSpc>
              <a:buClr>
                <a:srgbClr val="FF9933"/>
              </a:buClr>
              <a:buFont typeface="Wingdings" pitchFamily="2" charset="2"/>
              <a:buNone/>
              <a:tabLst>
                <a:tab pos="806450" algn="l"/>
              </a:tabLst>
            </a:pPr>
            <a:endParaRPr lang="en-US" sz="1600" smtClean="0">
              <a:cs typeface="Majalla UI"/>
            </a:endParaRPr>
          </a:p>
          <a:p>
            <a:pPr marL="623888" indent="-355600" eaLnBrk="1" hangingPunct="1">
              <a:lnSpc>
                <a:spcPct val="80000"/>
              </a:lnSpc>
              <a:buClr>
                <a:schemeClr val="tx1"/>
              </a:buClr>
              <a:buSzPct val="100000"/>
              <a:buFont typeface="Wingdings" pitchFamily="2" charset="2"/>
              <a:buChar char="§"/>
              <a:tabLst>
                <a:tab pos="806450" algn="l"/>
              </a:tabLst>
            </a:pPr>
            <a:r>
              <a:rPr lang="en-US" sz="3200" smtClean="0">
                <a:cs typeface="Majalla UI"/>
              </a:rPr>
              <a:t>Under control of NS.</a:t>
            </a:r>
            <a:endParaRPr lang="en-US" sz="2800" smtClean="0">
              <a:cs typeface="Tahoma" pitchFamily="34" charset="0"/>
            </a:endParaRPr>
          </a:p>
          <a:p>
            <a:pPr marL="623888" indent="-355600" eaLnBrk="1" hangingPunct="1">
              <a:lnSpc>
                <a:spcPct val="80000"/>
              </a:lnSpc>
              <a:buFont typeface="Wingdings" pitchFamily="2" charset="2"/>
              <a:buNone/>
              <a:tabLst>
                <a:tab pos="806450" algn="l"/>
              </a:tabLst>
            </a:pPr>
            <a:r>
              <a:rPr lang="en-US" sz="2400" smtClean="0">
                <a:cs typeface="Majalla UI"/>
              </a:rPr>
              <a:t>  </a:t>
            </a:r>
            <a:endParaRPr lang="en-US" sz="2400" smtClean="0">
              <a:cs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0050"/>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30051">
                                            <p:txEl>
                                              <p:pRg st="1" end="1"/>
                                            </p:txEl>
                                          </p:spTgt>
                                        </p:tgtEl>
                                        <p:attrNameLst>
                                          <p:attrName>style.visibility</p:attrName>
                                        </p:attrNameLst>
                                      </p:cBhvr>
                                      <p:to>
                                        <p:strVal val="visible"/>
                                      </p:to>
                                    </p:set>
                                    <p:animEffect transition="in" filter="fade">
                                      <p:cBhvr>
                                        <p:cTn id="10" dur="1000"/>
                                        <p:tgtEl>
                                          <p:spTgt spid="13005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0051">
                                            <p:txEl>
                                              <p:pRg st="3" end="3"/>
                                            </p:txEl>
                                          </p:spTgt>
                                        </p:tgtEl>
                                        <p:attrNameLst>
                                          <p:attrName>style.visibility</p:attrName>
                                        </p:attrNameLst>
                                      </p:cBhvr>
                                      <p:to>
                                        <p:strVal val="visible"/>
                                      </p:to>
                                    </p:set>
                                    <p:animEffect transition="in" filter="fade">
                                      <p:cBhvr>
                                        <p:cTn id="15" dur="1000"/>
                                        <p:tgtEl>
                                          <p:spTgt spid="13005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0051">
                                            <p:txEl>
                                              <p:pRg st="5" end="5"/>
                                            </p:txEl>
                                          </p:spTgt>
                                        </p:tgtEl>
                                        <p:attrNameLst>
                                          <p:attrName>style.visibility</p:attrName>
                                        </p:attrNameLst>
                                      </p:cBhvr>
                                      <p:to>
                                        <p:strVal val="visible"/>
                                      </p:to>
                                    </p:set>
                                    <p:animEffect transition="in" filter="fade">
                                      <p:cBhvr>
                                        <p:cTn id="20" dur="1000"/>
                                        <p:tgtEl>
                                          <p:spTgt spid="1300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p:bldP spid="13005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42938" y="142852"/>
            <a:ext cx="8229600" cy="1143000"/>
          </a:xfrm>
        </p:spPr>
        <p:txBody>
          <a:bodyPr>
            <a:noAutofit/>
          </a:bodyPr>
          <a:lstStyle/>
          <a:p>
            <a:pPr eaLnBrk="1" fontAlgn="auto" hangingPunct="1">
              <a:lnSpc>
                <a:spcPct val="90000"/>
              </a:lnSpc>
              <a:spcAft>
                <a:spcPts val="0"/>
              </a:spcAft>
              <a:defRPr/>
            </a:pPr>
            <a:r>
              <a:rPr lang="en-US" sz="4400" b="1" dirty="0" smtClean="0">
                <a:solidFill>
                  <a:srgbClr val="FF0000"/>
                </a:solidFill>
                <a:effectLst>
                  <a:outerShdw blurRad="38100" dist="38100" dir="2700000" algn="tl">
                    <a:srgbClr val="000000">
                      <a:alpha val="43137"/>
                    </a:srgbClr>
                  </a:outerShdw>
                </a:effectLst>
                <a:latin typeface="Arial" charset="0"/>
                <a:cs typeface="Times New Roman" pitchFamily="18" charset="0"/>
              </a:rPr>
              <a:t>Principal functions of the endocrine system</a:t>
            </a:r>
            <a:endParaRPr lang="en-US" sz="4400" b="1" dirty="0">
              <a:solidFill>
                <a:srgbClr val="FF0000"/>
              </a:solidFill>
              <a:effectLst>
                <a:outerShdw blurRad="38100" dist="38100" dir="2700000" algn="tl">
                  <a:srgbClr val="000000">
                    <a:alpha val="43137"/>
                  </a:srgbClr>
                </a:outerShdw>
              </a:effectLst>
              <a:latin typeface="Arial" charset="0"/>
              <a:cs typeface="Times New Roman" pitchFamily="18" charset="0"/>
            </a:endParaRPr>
          </a:p>
        </p:txBody>
      </p:sp>
      <p:sp>
        <p:nvSpPr>
          <p:cNvPr id="16387" name="Rectangle 3"/>
          <p:cNvSpPr>
            <a:spLocks noGrp="1" noChangeArrowheads="1"/>
          </p:cNvSpPr>
          <p:nvPr>
            <p:ph idx="1"/>
          </p:nvPr>
        </p:nvSpPr>
        <p:spPr>
          <a:xfrm>
            <a:off x="571500" y="1571644"/>
            <a:ext cx="8215313" cy="4572000"/>
          </a:xfrm>
        </p:spPr>
        <p:txBody>
          <a:bodyPr>
            <a:normAutofit fontScale="92500" lnSpcReduction="10000"/>
          </a:bodyPr>
          <a:lstStyle/>
          <a:p>
            <a:pPr marL="274320" indent="-274320" algn="l" eaLnBrk="1" fontAlgn="auto" hangingPunct="1">
              <a:spcAft>
                <a:spcPts val="0"/>
              </a:spcAft>
              <a:buClr>
                <a:schemeClr val="accent3"/>
              </a:buClr>
              <a:buFont typeface="Wingdings 2"/>
              <a:buNone/>
              <a:defRPr/>
            </a:pPr>
            <a:r>
              <a:rPr lang="en-US" dirty="0" smtClean="0">
                <a:ea typeface="+mn-ea"/>
                <a:cs typeface="Times New Roman" pitchFamily="18" charset="0"/>
                <a:sym typeface="Wingdings"/>
              </a:rPr>
              <a:t>  </a:t>
            </a:r>
            <a:r>
              <a:rPr lang="en-US" dirty="0" smtClean="0">
                <a:ea typeface="+mn-ea"/>
                <a:cs typeface="Times New Roman" pitchFamily="18" charset="0"/>
              </a:rPr>
              <a:t>Maintenance of internal environment (homeostasis).</a:t>
            </a:r>
          </a:p>
          <a:p>
            <a:pPr marL="274320" indent="-274320" algn="l" eaLnBrk="1" fontAlgn="auto" hangingPunct="1">
              <a:spcAft>
                <a:spcPts val="0"/>
              </a:spcAft>
              <a:buClr>
                <a:schemeClr val="accent3"/>
              </a:buClr>
              <a:buFont typeface="Wingdings" pitchFamily="2" charset="2"/>
              <a:buNone/>
              <a:defRPr/>
            </a:pPr>
            <a:endParaRPr lang="en-US" sz="1000" dirty="0" smtClean="0">
              <a:ea typeface="+mn-ea"/>
              <a:cs typeface="Times New Roman" pitchFamily="18" charset="0"/>
            </a:endParaRPr>
          </a:p>
          <a:p>
            <a:pPr marL="274320" indent="-274320" algn="l" eaLnBrk="1" fontAlgn="auto" hangingPunct="1">
              <a:spcAft>
                <a:spcPts val="0"/>
              </a:spcAft>
              <a:buClr>
                <a:schemeClr val="accent3"/>
              </a:buClr>
              <a:buFont typeface="Wingdings 2"/>
              <a:buNone/>
              <a:defRPr/>
            </a:pPr>
            <a:r>
              <a:rPr lang="en-US" dirty="0" smtClean="0">
                <a:ea typeface="+mn-ea"/>
                <a:cs typeface="Times New Roman" pitchFamily="18" charset="0"/>
                <a:sym typeface="Wingdings"/>
              </a:rPr>
              <a:t>  </a:t>
            </a:r>
            <a:r>
              <a:rPr lang="en-US" dirty="0" smtClean="0">
                <a:ea typeface="+mn-ea"/>
                <a:cs typeface="Tahoma" pitchFamily="34" charset="0"/>
              </a:rPr>
              <a:t>Regulation total body metabolism.</a:t>
            </a:r>
          </a:p>
          <a:p>
            <a:pPr marL="274320" indent="-274320" algn="l" eaLnBrk="1" fontAlgn="auto" hangingPunct="1">
              <a:spcAft>
                <a:spcPts val="0"/>
              </a:spcAft>
              <a:buClr>
                <a:schemeClr val="accent3"/>
              </a:buClr>
              <a:buFont typeface="Wingdings" pitchFamily="2" charset="2"/>
              <a:buNone/>
              <a:defRPr/>
            </a:pPr>
            <a:endParaRPr lang="en-US" sz="1000" dirty="0" smtClean="0">
              <a:ea typeface="+mn-ea"/>
              <a:cs typeface="Tahoma" pitchFamily="34" charset="0"/>
            </a:endParaRPr>
          </a:p>
          <a:p>
            <a:pPr marL="274320" indent="-274320" algn="l" eaLnBrk="1" fontAlgn="auto" hangingPunct="1">
              <a:spcAft>
                <a:spcPts val="0"/>
              </a:spcAft>
              <a:buClr>
                <a:schemeClr val="accent3"/>
              </a:buClr>
              <a:buFont typeface="Wingdings 2"/>
              <a:buNone/>
              <a:defRPr/>
            </a:pPr>
            <a:r>
              <a:rPr lang="en-US" dirty="0" smtClean="0">
                <a:ea typeface="+mn-ea"/>
                <a:cs typeface="Times New Roman" pitchFamily="18" charset="0"/>
                <a:sym typeface="Wingdings"/>
              </a:rPr>
              <a:t>  </a:t>
            </a:r>
            <a:r>
              <a:rPr lang="en-US" dirty="0" smtClean="0">
                <a:ea typeface="+mn-ea"/>
                <a:cs typeface="Tahoma" pitchFamily="34" charset="0"/>
              </a:rPr>
              <a:t>Control of energy production, utilization &amp; storage.</a:t>
            </a:r>
          </a:p>
          <a:p>
            <a:pPr marL="274320" indent="-274320" algn="l" eaLnBrk="1" fontAlgn="auto" hangingPunct="1">
              <a:spcAft>
                <a:spcPts val="0"/>
              </a:spcAft>
              <a:buClr>
                <a:schemeClr val="accent3"/>
              </a:buClr>
              <a:buFont typeface="Wingdings" pitchFamily="2" charset="2"/>
              <a:buNone/>
              <a:defRPr/>
            </a:pPr>
            <a:endParaRPr lang="en-US" sz="1000" dirty="0" smtClean="0">
              <a:ea typeface="+mn-ea"/>
              <a:cs typeface="Times New Roman" pitchFamily="18" charset="0"/>
            </a:endParaRPr>
          </a:p>
          <a:p>
            <a:pPr marL="274320" indent="-274320" algn="l" eaLnBrk="1" fontAlgn="auto" hangingPunct="1">
              <a:spcAft>
                <a:spcPts val="0"/>
              </a:spcAft>
              <a:buClr>
                <a:schemeClr val="accent3"/>
              </a:buClr>
              <a:buFont typeface="Wingdings 2"/>
              <a:buNone/>
              <a:defRPr/>
            </a:pPr>
            <a:r>
              <a:rPr lang="en-US" dirty="0" smtClean="0">
                <a:ea typeface="+mn-ea"/>
                <a:cs typeface="Times New Roman" pitchFamily="18" charset="0"/>
                <a:sym typeface="Wingdings"/>
              </a:rPr>
              <a:t>  </a:t>
            </a:r>
            <a:r>
              <a:rPr lang="en-US" dirty="0" smtClean="0">
                <a:ea typeface="+mn-ea"/>
                <a:cs typeface="Times New Roman" pitchFamily="18" charset="0"/>
              </a:rPr>
              <a:t>Integration &amp; regulation of growth &amp; development.</a:t>
            </a:r>
          </a:p>
          <a:p>
            <a:pPr marL="274320" indent="-274320" algn="l" eaLnBrk="1" fontAlgn="auto" hangingPunct="1">
              <a:spcAft>
                <a:spcPts val="0"/>
              </a:spcAft>
              <a:buClr>
                <a:schemeClr val="accent3"/>
              </a:buClr>
              <a:buFont typeface="Wingdings" pitchFamily="2" charset="2"/>
              <a:buNone/>
              <a:defRPr/>
            </a:pPr>
            <a:endParaRPr lang="en-US" sz="1000" dirty="0" smtClean="0">
              <a:ea typeface="+mn-ea"/>
              <a:cs typeface="Times New Roman" pitchFamily="18" charset="0"/>
            </a:endParaRPr>
          </a:p>
          <a:p>
            <a:pPr marL="463550" indent="-463550" algn="l" eaLnBrk="1" fontAlgn="auto" hangingPunct="1">
              <a:spcAft>
                <a:spcPts val="0"/>
              </a:spcAft>
              <a:buClr>
                <a:schemeClr val="accent3"/>
              </a:buClr>
              <a:buFont typeface="Wingdings 2"/>
              <a:buNone/>
              <a:defRPr/>
            </a:pPr>
            <a:r>
              <a:rPr lang="en-US" dirty="0" smtClean="0">
                <a:ea typeface="+mn-ea"/>
                <a:cs typeface="Times New Roman" pitchFamily="18" charset="0"/>
                <a:sym typeface="Wingdings"/>
              </a:rPr>
              <a:t>  </a:t>
            </a:r>
            <a:r>
              <a:rPr lang="en-US" dirty="0" smtClean="0">
                <a:ea typeface="+mn-ea"/>
                <a:cs typeface="Times New Roman" pitchFamily="18" charset="0"/>
              </a:rPr>
              <a:t>Control, &amp; maintenance of sexual reproduction,  including </a:t>
            </a:r>
            <a:r>
              <a:rPr lang="en-US" dirty="0" err="1" smtClean="0">
                <a:ea typeface="+mn-ea"/>
                <a:cs typeface="Times New Roman" pitchFamily="18" charset="0"/>
              </a:rPr>
              <a:t>gametogenesis</a:t>
            </a:r>
            <a:r>
              <a:rPr lang="en-US" dirty="0" smtClean="0">
                <a:ea typeface="+mn-ea"/>
                <a:cs typeface="Times New Roman" pitchFamily="18" charset="0"/>
              </a:rPr>
              <a:t>, fertilization, fetal growth &amp; development &amp; nourishment of the newborn.</a:t>
            </a:r>
          </a:p>
          <a:p>
            <a:pPr marL="463550" indent="-463550" algn="l" eaLnBrk="1" fontAlgn="auto" hangingPunct="1">
              <a:spcAft>
                <a:spcPts val="0"/>
              </a:spcAft>
              <a:buClr>
                <a:schemeClr val="accent3"/>
              </a:buClr>
              <a:buFont typeface="Wingdings 2"/>
              <a:buNone/>
              <a:defRPr/>
            </a:pPr>
            <a:endParaRPr lang="en-US" sz="1000" dirty="0" smtClean="0">
              <a:ea typeface="+mn-ea"/>
              <a:cs typeface="Times New Roman" pitchFamily="18" charset="0"/>
            </a:endParaRPr>
          </a:p>
          <a:p>
            <a:pPr marL="274320" indent="-274320" algn="l" eaLnBrk="1" fontAlgn="auto" hangingPunct="1">
              <a:spcAft>
                <a:spcPts val="0"/>
              </a:spcAft>
              <a:buClr>
                <a:schemeClr val="accent3"/>
              </a:buClr>
              <a:buFont typeface="Wingdings 2"/>
              <a:buNone/>
              <a:defRPr/>
            </a:pPr>
            <a:r>
              <a:rPr lang="en-US" sz="2800" dirty="0" smtClean="0">
                <a:ea typeface="+mn-ea"/>
                <a:cs typeface="Times New Roman" pitchFamily="18" charset="0"/>
                <a:sym typeface="Wingdings"/>
              </a:rPr>
              <a:t> </a:t>
            </a:r>
            <a:r>
              <a:rPr lang="en-US" dirty="0" smtClean="0">
                <a:ea typeface="+mn-ea"/>
                <a:cs typeface="Tahoma" pitchFamily="34" charset="0"/>
              </a:rPr>
              <a:t>body’s response to environmental stimuli.</a:t>
            </a:r>
            <a:r>
              <a:rPr lang="en-US" dirty="0" smtClean="0">
                <a:ea typeface="+mn-ea"/>
                <a:cs typeface="Times New Roman" pitchFamily="18" charset="0"/>
              </a:rPr>
              <a:t> </a:t>
            </a:r>
            <a:endParaRPr lang="en-US" dirty="0" smtClean="0">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86"/>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6387">
                                            <p:txEl>
                                              <p:pRg st="0" end="0"/>
                                            </p:txEl>
                                          </p:spTgt>
                                        </p:tgtEl>
                                        <p:attrNameLst>
                                          <p:attrName>style.visibility</p:attrName>
                                        </p:attrNameLst>
                                      </p:cBhvr>
                                      <p:to>
                                        <p:strVal val="visible"/>
                                      </p:to>
                                    </p:set>
                                    <p:animEffect transition="in" filter="fade">
                                      <p:cBhvr>
                                        <p:cTn id="10" dur="1000"/>
                                        <p:tgtEl>
                                          <p:spTgt spid="1638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387">
                                            <p:txEl>
                                              <p:pRg st="2" end="2"/>
                                            </p:txEl>
                                          </p:spTgt>
                                        </p:tgtEl>
                                        <p:attrNameLst>
                                          <p:attrName>style.visibility</p:attrName>
                                        </p:attrNameLst>
                                      </p:cBhvr>
                                      <p:to>
                                        <p:strVal val="visible"/>
                                      </p:to>
                                    </p:set>
                                    <p:animEffect transition="in" filter="fade">
                                      <p:cBhvr>
                                        <p:cTn id="15" dur="1000"/>
                                        <p:tgtEl>
                                          <p:spTgt spid="1638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387">
                                            <p:txEl>
                                              <p:pRg st="4" end="4"/>
                                            </p:txEl>
                                          </p:spTgt>
                                        </p:tgtEl>
                                        <p:attrNameLst>
                                          <p:attrName>style.visibility</p:attrName>
                                        </p:attrNameLst>
                                      </p:cBhvr>
                                      <p:to>
                                        <p:strVal val="visible"/>
                                      </p:to>
                                    </p:set>
                                    <p:animEffect transition="in" filter="fade">
                                      <p:cBhvr>
                                        <p:cTn id="20" dur="1000"/>
                                        <p:tgtEl>
                                          <p:spTgt spid="16387">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6387">
                                            <p:txEl>
                                              <p:pRg st="6" end="6"/>
                                            </p:txEl>
                                          </p:spTgt>
                                        </p:tgtEl>
                                        <p:attrNameLst>
                                          <p:attrName>style.visibility</p:attrName>
                                        </p:attrNameLst>
                                      </p:cBhvr>
                                      <p:to>
                                        <p:strVal val="visible"/>
                                      </p:to>
                                    </p:set>
                                    <p:animEffect transition="in" filter="fade">
                                      <p:cBhvr>
                                        <p:cTn id="25" dur="1000"/>
                                        <p:tgtEl>
                                          <p:spTgt spid="16387">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6387">
                                            <p:txEl>
                                              <p:pRg st="8" end="8"/>
                                            </p:txEl>
                                          </p:spTgt>
                                        </p:tgtEl>
                                        <p:attrNameLst>
                                          <p:attrName>style.visibility</p:attrName>
                                        </p:attrNameLst>
                                      </p:cBhvr>
                                      <p:to>
                                        <p:strVal val="visible"/>
                                      </p:to>
                                    </p:set>
                                    <p:animEffect transition="in" filter="fade">
                                      <p:cBhvr>
                                        <p:cTn id="30" dur="1000"/>
                                        <p:tgtEl>
                                          <p:spTgt spid="16387">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6387">
                                            <p:txEl>
                                              <p:pRg st="10" end="10"/>
                                            </p:txEl>
                                          </p:spTgt>
                                        </p:tgtEl>
                                        <p:attrNameLst>
                                          <p:attrName>style.visibility</p:attrName>
                                        </p:attrNameLst>
                                      </p:cBhvr>
                                      <p:to>
                                        <p:strVal val="visible"/>
                                      </p:to>
                                    </p:set>
                                    <p:animEffect transition="in" filter="fade">
                                      <p:cBhvr>
                                        <p:cTn id="35" dur="500"/>
                                        <p:tgtEl>
                                          <p:spTgt spid="1638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57200" y="214290"/>
            <a:ext cx="8229600" cy="1143000"/>
          </a:xfrm>
        </p:spPr>
        <p:txBody>
          <a:bodyPr>
            <a:noAutofit/>
          </a:bodyPr>
          <a:lstStyle/>
          <a:p>
            <a:pPr eaLnBrk="1" fontAlgn="auto" hangingPunct="1">
              <a:spcAft>
                <a:spcPts val="0"/>
              </a:spcAft>
              <a:defRPr/>
            </a:pPr>
            <a:r>
              <a:rPr lang="en-US" sz="4000" b="1" dirty="0" smtClean="0">
                <a:solidFill>
                  <a:srgbClr val="FF0000"/>
                </a:solidFill>
                <a:effectLst>
                  <a:outerShdw blurRad="38100" dist="38100" dir="2700000" algn="tl">
                    <a:srgbClr val="000000">
                      <a:alpha val="43137"/>
                    </a:srgbClr>
                  </a:outerShdw>
                </a:effectLst>
                <a:cs typeface="Tahoma" pitchFamily="34" charset="0"/>
              </a:rPr>
              <a:t>Important endocrine glands &amp; organs</a:t>
            </a:r>
          </a:p>
        </p:txBody>
      </p:sp>
      <p:sp>
        <p:nvSpPr>
          <p:cNvPr id="92163" name="Rectangle 3"/>
          <p:cNvSpPr>
            <a:spLocks noGrp="1" noChangeArrowheads="1"/>
          </p:cNvSpPr>
          <p:nvPr>
            <p:ph idx="1"/>
          </p:nvPr>
        </p:nvSpPr>
        <p:spPr>
          <a:xfrm>
            <a:off x="357188" y="1571602"/>
            <a:ext cx="3500437" cy="4857750"/>
          </a:xfrm>
        </p:spPr>
        <p:txBody>
          <a:bodyPr/>
          <a:lstStyle/>
          <a:p>
            <a:pPr eaLnBrk="1" hangingPunct="1">
              <a:lnSpc>
                <a:spcPct val="80000"/>
              </a:lnSpc>
              <a:buClr>
                <a:srgbClr val="FF9933"/>
              </a:buClr>
              <a:buFont typeface="Wingdings 2" pitchFamily="18" charset="2"/>
              <a:buNone/>
            </a:pPr>
            <a:r>
              <a:rPr lang="en-US" sz="2400" b="1" smtClean="0">
                <a:latin typeface="Arial" pitchFamily="34" charset="0"/>
                <a:cs typeface="Majalla UI"/>
                <a:sym typeface="Wingdings" pitchFamily="2" charset="2"/>
              </a:rPr>
              <a:t>  </a:t>
            </a:r>
            <a:r>
              <a:rPr lang="en-US" sz="2400" b="1" smtClean="0">
                <a:latin typeface="Arial" pitchFamily="34" charset="0"/>
                <a:cs typeface="Majalla UI"/>
              </a:rPr>
              <a:t>Pituitary gland </a:t>
            </a:r>
            <a:r>
              <a:rPr lang="en-US" sz="2000" smtClean="0">
                <a:latin typeface="Arial" pitchFamily="34" charset="0"/>
                <a:cs typeface="Majalla UI"/>
              </a:rPr>
              <a:t>(anterior &amp; posterior)</a:t>
            </a:r>
          </a:p>
          <a:p>
            <a:pPr eaLnBrk="1" hangingPunct="1">
              <a:lnSpc>
                <a:spcPct val="80000"/>
              </a:lnSpc>
              <a:buClr>
                <a:srgbClr val="FF9933"/>
              </a:buClr>
              <a:buFont typeface="Wingdings" pitchFamily="2" charset="2"/>
              <a:buNone/>
            </a:pPr>
            <a:endParaRPr lang="en-US" sz="800" smtClean="0">
              <a:latin typeface="Arial" pitchFamily="34" charset="0"/>
              <a:cs typeface="Majalla UI"/>
            </a:endParaRPr>
          </a:p>
          <a:p>
            <a:pPr eaLnBrk="1" hangingPunct="1">
              <a:lnSpc>
                <a:spcPct val="80000"/>
              </a:lnSpc>
              <a:buClr>
                <a:srgbClr val="FF9933"/>
              </a:buClr>
              <a:buFont typeface="Wingdings 2" pitchFamily="18" charset="2"/>
              <a:buNone/>
            </a:pPr>
            <a:r>
              <a:rPr lang="en-US" sz="2400" b="1" smtClean="0">
                <a:latin typeface="Arial" pitchFamily="34" charset="0"/>
                <a:cs typeface="Majalla UI"/>
                <a:sym typeface="Wingdings" pitchFamily="2" charset="2"/>
              </a:rPr>
              <a:t>  </a:t>
            </a:r>
            <a:r>
              <a:rPr lang="en-US" sz="2400" b="1" smtClean="0">
                <a:latin typeface="Arial" pitchFamily="34" charset="0"/>
                <a:cs typeface="Majalla UI"/>
              </a:rPr>
              <a:t>Thyroid gland</a:t>
            </a:r>
          </a:p>
          <a:p>
            <a:pPr eaLnBrk="1" hangingPunct="1">
              <a:lnSpc>
                <a:spcPct val="80000"/>
              </a:lnSpc>
              <a:buClr>
                <a:srgbClr val="FF9933"/>
              </a:buClr>
              <a:buFont typeface="Wingdings" pitchFamily="2" charset="2"/>
              <a:buNone/>
            </a:pPr>
            <a:endParaRPr lang="ar-SA" sz="800" smtClean="0">
              <a:latin typeface="Arial" pitchFamily="34" charset="0"/>
            </a:endParaRPr>
          </a:p>
          <a:p>
            <a:pPr eaLnBrk="1" hangingPunct="1">
              <a:lnSpc>
                <a:spcPct val="80000"/>
              </a:lnSpc>
              <a:buClr>
                <a:srgbClr val="FF9933"/>
              </a:buClr>
              <a:buFont typeface="Wingdings 2" pitchFamily="18" charset="2"/>
              <a:buNone/>
            </a:pPr>
            <a:r>
              <a:rPr lang="en-US" sz="2400" b="1" smtClean="0">
                <a:latin typeface="Arial" pitchFamily="34" charset="0"/>
                <a:cs typeface="Majalla UI"/>
                <a:sym typeface="Wingdings" pitchFamily="2" charset="2"/>
              </a:rPr>
              <a:t>  </a:t>
            </a:r>
            <a:r>
              <a:rPr lang="en-US" sz="2400" b="1" smtClean="0">
                <a:latin typeface="Arial" pitchFamily="34" charset="0"/>
                <a:cs typeface="Majalla UI"/>
              </a:rPr>
              <a:t>Parathyroid gland</a:t>
            </a:r>
          </a:p>
          <a:p>
            <a:pPr eaLnBrk="1" hangingPunct="1">
              <a:lnSpc>
                <a:spcPct val="80000"/>
              </a:lnSpc>
              <a:buClr>
                <a:srgbClr val="FF9933"/>
              </a:buClr>
              <a:buFont typeface="Wingdings" pitchFamily="2" charset="2"/>
              <a:buNone/>
            </a:pPr>
            <a:endParaRPr lang="en-US" sz="800" smtClean="0">
              <a:latin typeface="Arial" pitchFamily="34" charset="0"/>
              <a:cs typeface="Majalla UI"/>
            </a:endParaRPr>
          </a:p>
          <a:p>
            <a:pPr eaLnBrk="1" hangingPunct="1">
              <a:lnSpc>
                <a:spcPct val="80000"/>
              </a:lnSpc>
              <a:buClr>
                <a:srgbClr val="FF9933"/>
              </a:buClr>
              <a:buFont typeface="Wingdings 2" pitchFamily="18" charset="2"/>
              <a:buNone/>
            </a:pPr>
            <a:r>
              <a:rPr lang="en-US" sz="2400" b="1" smtClean="0">
                <a:latin typeface="Arial" pitchFamily="34" charset="0"/>
                <a:cs typeface="Majalla UI"/>
                <a:sym typeface="Wingdings" pitchFamily="2" charset="2"/>
              </a:rPr>
              <a:t>  </a:t>
            </a:r>
            <a:r>
              <a:rPr lang="en-US" sz="2400" b="1" smtClean="0">
                <a:latin typeface="Arial" pitchFamily="34" charset="0"/>
                <a:cs typeface="Majalla UI"/>
              </a:rPr>
              <a:t>Adrenal gland </a:t>
            </a:r>
          </a:p>
          <a:p>
            <a:pPr eaLnBrk="1" hangingPunct="1">
              <a:lnSpc>
                <a:spcPct val="80000"/>
              </a:lnSpc>
              <a:buClr>
                <a:srgbClr val="FF9933"/>
              </a:buClr>
              <a:buFont typeface="Wingdings" pitchFamily="2" charset="2"/>
              <a:buNone/>
            </a:pPr>
            <a:r>
              <a:rPr lang="en-US" sz="2000" smtClean="0">
                <a:latin typeface="Arial" pitchFamily="34" charset="0"/>
                <a:cs typeface="Majalla UI"/>
              </a:rPr>
              <a:t>     (cortex &amp; medullae)</a:t>
            </a:r>
          </a:p>
          <a:p>
            <a:pPr eaLnBrk="1" hangingPunct="1">
              <a:lnSpc>
                <a:spcPct val="80000"/>
              </a:lnSpc>
              <a:buClr>
                <a:srgbClr val="FF9933"/>
              </a:buClr>
              <a:buFont typeface="Wingdings" pitchFamily="2" charset="2"/>
              <a:buNone/>
            </a:pPr>
            <a:endParaRPr lang="en-US" sz="900" smtClean="0">
              <a:latin typeface="Arial" pitchFamily="34" charset="0"/>
              <a:cs typeface="Majalla UI"/>
            </a:endParaRPr>
          </a:p>
          <a:p>
            <a:pPr eaLnBrk="1" hangingPunct="1">
              <a:lnSpc>
                <a:spcPct val="80000"/>
              </a:lnSpc>
              <a:buClr>
                <a:srgbClr val="FF9933"/>
              </a:buClr>
              <a:buFont typeface="Wingdings 2" pitchFamily="18" charset="2"/>
              <a:buNone/>
            </a:pPr>
            <a:r>
              <a:rPr lang="en-US" sz="2400" b="1" smtClean="0">
                <a:latin typeface="Arial" pitchFamily="34" charset="0"/>
                <a:cs typeface="Majalla UI"/>
                <a:sym typeface="Wingdings" pitchFamily="2" charset="2"/>
              </a:rPr>
              <a:t>  </a:t>
            </a:r>
            <a:r>
              <a:rPr lang="en-US" sz="2400" b="1" smtClean="0">
                <a:latin typeface="Arial" pitchFamily="34" charset="0"/>
                <a:cs typeface="Majalla UI"/>
              </a:rPr>
              <a:t>Islets of Langerhans in Pancreas</a:t>
            </a:r>
          </a:p>
          <a:p>
            <a:pPr eaLnBrk="1" hangingPunct="1">
              <a:lnSpc>
                <a:spcPct val="80000"/>
              </a:lnSpc>
              <a:buClr>
                <a:srgbClr val="FF9933"/>
              </a:buClr>
              <a:buFont typeface="Wingdings" pitchFamily="2" charset="2"/>
              <a:buNone/>
            </a:pPr>
            <a:endParaRPr lang="en-US" sz="900" smtClean="0">
              <a:latin typeface="Arial" pitchFamily="34" charset="0"/>
              <a:cs typeface="Majalla UI"/>
            </a:endParaRPr>
          </a:p>
          <a:p>
            <a:pPr eaLnBrk="1" hangingPunct="1">
              <a:lnSpc>
                <a:spcPct val="80000"/>
              </a:lnSpc>
              <a:buClr>
                <a:srgbClr val="FF9933"/>
              </a:buClr>
              <a:buFont typeface="Wingdings 2" pitchFamily="18" charset="2"/>
              <a:buNone/>
            </a:pPr>
            <a:r>
              <a:rPr lang="en-US" sz="2000" b="1" smtClean="0">
                <a:latin typeface="Arial" pitchFamily="34" charset="0"/>
                <a:cs typeface="Majalla UI"/>
                <a:sym typeface="Wingdings" pitchFamily="2" charset="2"/>
              </a:rPr>
              <a:t>  </a:t>
            </a:r>
            <a:r>
              <a:rPr lang="en-US" sz="2400" b="1" smtClean="0">
                <a:latin typeface="Arial" pitchFamily="34" charset="0"/>
                <a:cs typeface="Majalla UI"/>
              </a:rPr>
              <a:t>Ovaries</a:t>
            </a:r>
            <a:endParaRPr lang="en-US" sz="2200" b="1" smtClean="0">
              <a:latin typeface="Arial" pitchFamily="34" charset="0"/>
              <a:cs typeface="Majalla UI"/>
            </a:endParaRPr>
          </a:p>
          <a:p>
            <a:pPr eaLnBrk="1" hangingPunct="1">
              <a:lnSpc>
                <a:spcPct val="80000"/>
              </a:lnSpc>
              <a:buClr>
                <a:srgbClr val="FF9933"/>
              </a:buClr>
              <a:buFont typeface="Wingdings" pitchFamily="2" charset="2"/>
              <a:buNone/>
            </a:pPr>
            <a:endParaRPr lang="en-US" sz="900" smtClean="0">
              <a:latin typeface="Arial" pitchFamily="34" charset="0"/>
              <a:cs typeface="Majalla UI"/>
            </a:endParaRPr>
          </a:p>
          <a:p>
            <a:pPr eaLnBrk="1" hangingPunct="1">
              <a:lnSpc>
                <a:spcPct val="80000"/>
              </a:lnSpc>
              <a:buClr>
                <a:srgbClr val="FF9933"/>
              </a:buClr>
              <a:buFont typeface="Wingdings 2" pitchFamily="18" charset="2"/>
              <a:buNone/>
            </a:pPr>
            <a:r>
              <a:rPr lang="en-US" sz="2000" b="1" smtClean="0">
                <a:latin typeface="Arial" pitchFamily="34" charset="0"/>
                <a:cs typeface="Majalla UI"/>
                <a:sym typeface="Wingdings" pitchFamily="2" charset="2"/>
              </a:rPr>
              <a:t>  </a:t>
            </a:r>
            <a:r>
              <a:rPr lang="en-US" sz="2400" b="1" smtClean="0">
                <a:latin typeface="Arial" pitchFamily="34" charset="0"/>
                <a:cs typeface="Majalla UI"/>
              </a:rPr>
              <a:t>Testes</a:t>
            </a:r>
            <a:endParaRPr lang="en-US" sz="2200" b="1" smtClean="0">
              <a:latin typeface="Arial" pitchFamily="34" charset="0"/>
              <a:cs typeface="Majalla UI"/>
            </a:endParaRPr>
          </a:p>
          <a:p>
            <a:pPr eaLnBrk="1" hangingPunct="1">
              <a:lnSpc>
                <a:spcPct val="80000"/>
              </a:lnSpc>
              <a:buClr>
                <a:srgbClr val="FF9933"/>
              </a:buClr>
              <a:buFont typeface="Wingdings" pitchFamily="2" charset="2"/>
              <a:buNone/>
            </a:pPr>
            <a:endParaRPr lang="en-US" sz="1000" smtClean="0">
              <a:latin typeface="Arial" pitchFamily="34" charset="0"/>
              <a:cs typeface="Majalla UI"/>
            </a:endParaRPr>
          </a:p>
          <a:p>
            <a:pPr eaLnBrk="1" hangingPunct="1">
              <a:lnSpc>
                <a:spcPct val="80000"/>
              </a:lnSpc>
              <a:buClr>
                <a:srgbClr val="FF9933"/>
              </a:buClr>
              <a:buFont typeface="Wingdings 2" pitchFamily="18" charset="2"/>
              <a:buNone/>
            </a:pPr>
            <a:r>
              <a:rPr lang="en-US" sz="2000" b="1" smtClean="0">
                <a:latin typeface="Arial" pitchFamily="34" charset="0"/>
                <a:cs typeface="Majalla UI"/>
                <a:sym typeface="Wingdings" pitchFamily="2" charset="2"/>
              </a:rPr>
              <a:t>  </a:t>
            </a:r>
            <a:r>
              <a:rPr lang="en-US" sz="2400" b="1" smtClean="0">
                <a:latin typeface="Arial" pitchFamily="34" charset="0"/>
                <a:cs typeface="Majalla UI"/>
              </a:rPr>
              <a:t>Placenta</a:t>
            </a:r>
            <a:endParaRPr lang="en-US" sz="2200" b="1" smtClean="0">
              <a:latin typeface="Arial" pitchFamily="34" charset="0"/>
              <a:cs typeface="Majalla UI"/>
            </a:endParaRPr>
          </a:p>
        </p:txBody>
      </p:sp>
      <p:pic>
        <p:nvPicPr>
          <p:cNvPr id="12292" name="Picture 4" descr="11_01a"/>
          <p:cNvPicPr>
            <a:picLocks noChangeAspect="1" noChangeArrowheads="1"/>
          </p:cNvPicPr>
          <p:nvPr/>
        </p:nvPicPr>
        <p:blipFill>
          <a:blip r:embed="rId2" cstate="print"/>
          <a:srcRect/>
          <a:stretch>
            <a:fillRect/>
          </a:stretch>
        </p:blipFill>
        <p:spPr bwMode="auto">
          <a:xfrm>
            <a:off x="3857625" y="1471590"/>
            <a:ext cx="5214938" cy="5029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2162"/>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92163">
                                            <p:txEl>
                                              <p:pRg st="0" end="0"/>
                                            </p:txEl>
                                          </p:spTgt>
                                        </p:tgtEl>
                                        <p:attrNameLst>
                                          <p:attrName>style.visibility</p:attrName>
                                        </p:attrNameLst>
                                      </p:cBhvr>
                                      <p:to>
                                        <p:strVal val="visible"/>
                                      </p:to>
                                    </p:set>
                                    <p:animEffect transition="in" filter="fade">
                                      <p:cBhvr>
                                        <p:cTn id="10" dur="1000"/>
                                        <p:tgtEl>
                                          <p:spTgt spid="92163">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2292"/>
                                        </p:tgtEl>
                                        <p:attrNameLst>
                                          <p:attrName>style.visibility</p:attrName>
                                        </p:attrNameLst>
                                      </p:cBhvr>
                                      <p:to>
                                        <p:strVal val="visible"/>
                                      </p:to>
                                    </p:set>
                                    <p:animEffect transition="in" filter="fade">
                                      <p:cBhvr>
                                        <p:cTn id="13" dur="1000"/>
                                        <p:tgtEl>
                                          <p:spTgt spid="12292"/>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92163">
                                            <p:txEl>
                                              <p:pRg st="2" end="2"/>
                                            </p:txEl>
                                          </p:spTgt>
                                        </p:tgtEl>
                                        <p:attrNameLst>
                                          <p:attrName>style.visibility</p:attrName>
                                        </p:attrNameLst>
                                      </p:cBhvr>
                                      <p:to>
                                        <p:strVal val="visible"/>
                                      </p:to>
                                    </p:set>
                                    <p:animEffect transition="in" filter="fade">
                                      <p:cBhvr>
                                        <p:cTn id="17" dur="1000"/>
                                        <p:tgtEl>
                                          <p:spTgt spid="92163">
                                            <p:txEl>
                                              <p:pRg st="2" end="2"/>
                                            </p:txEl>
                                          </p:spTgt>
                                        </p:tgtEl>
                                      </p:cBhvr>
                                    </p:animEffect>
                                  </p:childTnLst>
                                </p:cTn>
                              </p:par>
                            </p:childTnLst>
                          </p:cTn>
                        </p:par>
                        <p:par>
                          <p:cTn id="18" fill="hold">
                            <p:stCondLst>
                              <p:cond delay="2000"/>
                            </p:stCondLst>
                            <p:childTnLst>
                              <p:par>
                                <p:cTn id="19" presetID="10" presetClass="entr" presetSubtype="0" fill="hold" grpId="0" nodeType="afterEffect">
                                  <p:stCondLst>
                                    <p:cond delay="0"/>
                                  </p:stCondLst>
                                  <p:childTnLst>
                                    <p:set>
                                      <p:cBhvr>
                                        <p:cTn id="20" dur="1" fill="hold">
                                          <p:stCondLst>
                                            <p:cond delay="0"/>
                                          </p:stCondLst>
                                        </p:cTn>
                                        <p:tgtEl>
                                          <p:spTgt spid="92163">
                                            <p:txEl>
                                              <p:pRg st="4" end="4"/>
                                            </p:txEl>
                                          </p:spTgt>
                                        </p:tgtEl>
                                        <p:attrNameLst>
                                          <p:attrName>style.visibility</p:attrName>
                                        </p:attrNameLst>
                                      </p:cBhvr>
                                      <p:to>
                                        <p:strVal val="visible"/>
                                      </p:to>
                                    </p:set>
                                    <p:animEffect transition="in" filter="fade">
                                      <p:cBhvr>
                                        <p:cTn id="21" dur="1000"/>
                                        <p:tgtEl>
                                          <p:spTgt spid="92163">
                                            <p:txEl>
                                              <p:pRg st="4" end="4"/>
                                            </p:txEl>
                                          </p:spTgt>
                                        </p:tgtEl>
                                      </p:cBhvr>
                                    </p:animEffect>
                                  </p:childTnLst>
                                </p:cTn>
                              </p:par>
                            </p:childTnLst>
                          </p:cTn>
                        </p:par>
                        <p:par>
                          <p:cTn id="22" fill="hold">
                            <p:stCondLst>
                              <p:cond delay="3000"/>
                            </p:stCondLst>
                            <p:childTnLst>
                              <p:par>
                                <p:cTn id="23" presetID="10" presetClass="entr" presetSubtype="0" fill="hold" grpId="0" nodeType="afterEffect">
                                  <p:stCondLst>
                                    <p:cond delay="0"/>
                                  </p:stCondLst>
                                  <p:childTnLst>
                                    <p:set>
                                      <p:cBhvr>
                                        <p:cTn id="24" dur="1" fill="hold">
                                          <p:stCondLst>
                                            <p:cond delay="0"/>
                                          </p:stCondLst>
                                        </p:cTn>
                                        <p:tgtEl>
                                          <p:spTgt spid="92163">
                                            <p:txEl>
                                              <p:pRg st="6" end="6"/>
                                            </p:txEl>
                                          </p:spTgt>
                                        </p:tgtEl>
                                        <p:attrNameLst>
                                          <p:attrName>style.visibility</p:attrName>
                                        </p:attrNameLst>
                                      </p:cBhvr>
                                      <p:to>
                                        <p:strVal val="visible"/>
                                      </p:to>
                                    </p:set>
                                    <p:animEffect transition="in" filter="fade">
                                      <p:cBhvr>
                                        <p:cTn id="25" dur="1000"/>
                                        <p:tgtEl>
                                          <p:spTgt spid="9216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2163">
                                            <p:txEl>
                                              <p:pRg st="7" end="7"/>
                                            </p:txEl>
                                          </p:spTgt>
                                        </p:tgtEl>
                                        <p:attrNameLst>
                                          <p:attrName>style.visibility</p:attrName>
                                        </p:attrNameLst>
                                      </p:cBhvr>
                                      <p:to>
                                        <p:strVal val="visible"/>
                                      </p:to>
                                    </p:set>
                                    <p:animEffect transition="in" filter="fade">
                                      <p:cBhvr>
                                        <p:cTn id="28" dur="1000"/>
                                        <p:tgtEl>
                                          <p:spTgt spid="92163">
                                            <p:txEl>
                                              <p:pRg st="7" end="7"/>
                                            </p:txEl>
                                          </p:spTgt>
                                        </p:tgtEl>
                                      </p:cBhvr>
                                    </p:animEffect>
                                  </p:childTnLst>
                                </p:cTn>
                              </p:par>
                            </p:childTnLst>
                          </p:cTn>
                        </p:par>
                        <p:par>
                          <p:cTn id="29" fill="hold">
                            <p:stCondLst>
                              <p:cond delay="4000"/>
                            </p:stCondLst>
                            <p:childTnLst>
                              <p:par>
                                <p:cTn id="30" presetID="10" presetClass="entr" presetSubtype="0" fill="hold" grpId="0" nodeType="afterEffect">
                                  <p:stCondLst>
                                    <p:cond delay="0"/>
                                  </p:stCondLst>
                                  <p:childTnLst>
                                    <p:set>
                                      <p:cBhvr>
                                        <p:cTn id="31" dur="1" fill="hold">
                                          <p:stCondLst>
                                            <p:cond delay="0"/>
                                          </p:stCondLst>
                                        </p:cTn>
                                        <p:tgtEl>
                                          <p:spTgt spid="92163">
                                            <p:txEl>
                                              <p:pRg st="9" end="9"/>
                                            </p:txEl>
                                          </p:spTgt>
                                        </p:tgtEl>
                                        <p:attrNameLst>
                                          <p:attrName>style.visibility</p:attrName>
                                        </p:attrNameLst>
                                      </p:cBhvr>
                                      <p:to>
                                        <p:strVal val="visible"/>
                                      </p:to>
                                    </p:set>
                                    <p:animEffect transition="in" filter="fade">
                                      <p:cBhvr>
                                        <p:cTn id="32" dur="1000"/>
                                        <p:tgtEl>
                                          <p:spTgt spid="92163">
                                            <p:txEl>
                                              <p:pRg st="9" end="9"/>
                                            </p:txEl>
                                          </p:spTgt>
                                        </p:tgtEl>
                                      </p:cBhvr>
                                    </p:animEffect>
                                  </p:childTnLst>
                                </p:cTn>
                              </p:par>
                            </p:childTnLst>
                          </p:cTn>
                        </p:par>
                        <p:par>
                          <p:cTn id="33" fill="hold">
                            <p:stCondLst>
                              <p:cond delay="5000"/>
                            </p:stCondLst>
                            <p:childTnLst>
                              <p:par>
                                <p:cTn id="34" presetID="10" presetClass="entr" presetSubtype="0" fill="hold" grpId="0" nodeType="afterEffect">
                                  <p:stCondLst>
                                    <p:cond delay="0"/>
                                  </p:stCondLst>
                                  <p:childTnLst>
                                    <p:set>
                                      <p:cBhvr>
                                        <p:cTn id="35" dur="1" fill="hold">
                                          <p:stCondLst>
                                            <p:cond delay="0"/>
                                          </p:stCondLst>
                                        </p:cTn>
                                        <p:tgtEl>
                                          <p:spTgt spid="92163">
                                            <p:txEl>
                                              <p:pRg st="11" end="11"/>
                                            </p:txEl>
                                          </p:spTgt>
                                        </p:tgtEl>
                                        <p:attrNameLst>
                                          <p:attrName>style.visibility</p:attrName>
                                        </p:attrNameLst>
                                      </p:cBhvr>
                                      <p:to>
                                        <p:strVal val="visible"/>
                                      </p:to>
                                    </p:set>
                                    <p:animEffect transition="in" filter="fade">
                                      <p:cBhvr>
                                        <p:cTn id="36" dur="1000"/>
                                        <p:tgtEl>
                                          <p:spTgt spid="92163">
                                            <p:txEl>
                                              <p:pRg st="11" end="11"/>
                                            </p:txEl>
                                          </p:spTgt>
                                        </p:tgtEl>
                                      </p:cBhvr>
                                    </p:animEffect>
                                  </p:childTnLst>
                                </p:cTn>
                              </p:par>
                            </p:childTnLst>
                          </p:cTn>
                        </p:par>
                        <p:par>
                          <p:cTn id="37" fill="hold">
                            <p:stCondLst>
                              <p:cond delay="6000"/>
                            </p:stCondLst>
                            <p:childTnLst>
                              <p:par>
                                <p:cTn id="38" presetID="10" presetClass="entr" presetSubtype="0" fill="hold" grpId="0" nodeType="afterEffect">
                                  <p:stCondLst>
                                    <p:cond delay="0"/>
                                  </p:stCondLst>
                                  <p:childTnLst>
                                    <p:set>
                                      <p:cBhvr>
                                        <p:cTn id="39" dur="1" fill="hold">
                                          <p:stCondLst>
                                            <p:cond delay="0"/>
                                          </p:stCondLst>
                                        </p:cTn>
                                        <p:tgtEl>
                                          <p:spTgt spid="92163">
                                            <p:txEl>
                                              <p:pRg st="13" end="13"/>
                                            </p:txEl>
                                          </p:spTgt>
                                        </p:tgtEl>
                                        <p:attrNameLst>
                                          <p:attrName>style.visibility</p:attrName>
                                        </p:attrNameLst>
                                      </p:cBhvr>
                                      <p:to>
                                        <p:strVal val="visible"/>
                                      </p:to>
                                    </p:set>
                                    <p:animEffect transition="in" filter="fade">
                                      <p:cBhvr>
                                        <p:cTn id="40" dur="1000"/>
                                        <p:tgtEl>
                                          <p:spTgt spid="92163">
                                            <p:txEl>
                                              <p:pRg st="13" end="13"/>
                                            </p:txEl>
                                          </p:spTgt>
                                        </p:tgtEl>
                                      </p:cBhvr>
                                    </p:animEffect>
                                  </p:childTnLst>
                                </p:cTn>
                              </p:par>
                            </p:childTnLst>
                          </p:cTn>
                        </p:par>
                        <p:par>
                          <p:cTn id="41" fill="hold">
                            <p:stCondLst>
                              <p:cond delay="7000"/>
                            </p:stCondLst>
                            <p:childTnLst>
                              <p:par>
                                <p:cTn id="42" presetID="10" presetClass="entr" presetSubtype="0" fill="hold" grpId="0" nodeType="afterEffect">
                                  <p:stCondLst>
                                    <p:cond delay="0"/>
                                  </p:stCondLst>
                                  <p:childTnLst>
                                    <p:set>
                                      <p:cBhvr>
                                        <p:cTn id="43" dur="1" fill="hold">
                                          <p:stCondLst>
                                            <p:cond delay="0"/>
                                          </p:stCondLst>
                                        </p:cTn>
                                        <p:tgtEl>
                                          <p:spTgt spid="92163">
                                            <p:txEl>
                                              <p:pRg st="15" end="15"/>
                                            </p:txEl>
                                          </p:spTgt>
                                        </p:tgtEl>
                                        <p:attrNameLst>
                                          <p:attrName>style.visibility</p:attrName>
                                        </p:attrNameLst>
                                      </p:cBhvr>
                                      <p:to>
                                        <p:strVal val="visible"/>
                                      </p:to>
                                    </p:set>
                                    <p:animEffect transition="in" filter="fade">
                                      <p:cBhvr>
                                        <p:cTn id="44" dur="1000"/>
                                        <p:tgtEl>
                                          <p:spTgt spid="9216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p:bldP spid="9216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3"/>
          <p:cNvPicPr>
            <a:picLocks noGrp="1" noChangeAspect="1" noChangeArrowheads="1"/>
          </p:cNvPicPr>
          <p:nvPr>
            <p:ph sz="quarter" idx="1"/>
          </p:nvPr>
        </p:nvPicPr>
        <p:blipFill>
          <a:blip r:embed="rId2" cstate="print"/>
          <a:srcRect/>
          <a:stretch>
            <a:fillRect/>
          </a:stretch>
        </p:blipFill>
        <p:spPr>
          <a:xfrm>
            <a:off x="1357313" y="-71437"/>
            <a:ext cx="5879542" cy="6929461"/>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1403648" y="260648"/>
            <a:ext cx="7344816" cy="1143000"/>
          </a:xfrm>
        </p:spPr>
        <p:txBody>
          <a:bodyPr/>
          <a:lstStyle/>
          <a:p>
            <a:pPr algn="ctr"/>
            <a:r>
              <a:rPr lang="en-US" sz="3200" b="1" dirty="0">
                <a:solidFill>
                  <a:srgbClr val="FF6600"/>
                </a:solidFill>
                <a:effectLst>
                  <a:outerShdw blurRad="38100" dist="38100" dir="2700000" algn="tl">
                    <a:srgbClr val="000000"/>
                  </a:outerShdw>
                </a:effectLst>
                <a:latin typeface="Arial" pitchFamily="34" charset="0"/>
              </a:rPr>
              <a:t>What is the classical endocrine system?</a:t>
            </a:r>
          </a:p>
        </p:txBody>
      </p:sp>
      <p:sp>
        <p:nvSpPr>
          <p:cNvPr id="8197" name="Text Box 5"/>
          <p:cNvSpPr txBox="1">
            <a:spLocks noChangeArrowheads="1"/>
          </p:cNvSpPr>
          <p:nvPr/>
        </p:nvSpPr>
        <p:spPr bwMode="auto">
          <a:xfrm>
            <a:off x="467544" y="2132856"/>
            <a:ext cx="8118996" cy="2246769"/>
          </a:xfrm>
          <a:prstGeom prst="rect">
            <a:avLst/>
          </a:prstGeom>
          <a:noFill/>
          <a:ln w="9525">
            <a:noFill/>
            <a:miter lim="800000"/>
            <a:headEnd/>
            <a:tailEnd/>
          </a:ln>
          <a:effectLst/>
        </p:spPr>
        <p:txBody>
          <a:bodyPr wrap="square">
            <a:spAutoFit/>
          </a:bodyPr>
          <a:lstStyle/>
          <a:p>
            <a:r>
              <a:rPr lang="en-US" sz="2800" b="1" dirty="0">
                <a:solidFill>
                  <a:srgbClr val="00B0F0"/>
                </a:solidFill>
                <a:latin typeface="Arial" pitchFamily="34" charset="0"/>
              </a:rPr>
              <a:t>We now know that nearly every tissue secretes chemical signals that act as </a:t>
            </a:r>
            <a:r>
              <a:rPr lang="en-US" sz="2800" b="1" dirty="0" smtClean="0">
                <a:solidFill>
                  <a:srgbClr val="00B0F0"/>
                </a:solidFill>
                <a:latin typeface="Arial" pitchFamily="34" charset="0"/>
              </a:rPr>
              <a:t>hormones; </a:t>
            </a:r>
            <a:r>
              <a:rPr lang="en-US" sz="2800" b="1" dirty="0">
                <a:solidFill>
                  <a:srgbClr val="00B0F0"/>
                </a:solidFill>
                <a:latin typeface="Arial" pitchFamily="34" charset="0"/>
              </a:rPr>
              <a:t>heart, immune cells, stomach, intestines, bone cells, liver, skin, </a:t>
            </a:r>
            <a:r>
              <a:rPr lang="en-US" sz="2800" b="1" dirty="0" err="1">
                <a:solidFill>
                  <a:srgbClr val="00B0F0"/>
                </a:solidFill>
                <a:latin typeface="Arial" pitchFamily="34" charset="0"/>
              </a:rPr>
              <a:t>glial</a:t>
            </a:r>
            <a:r>
              <a:rPr lang="en-US" sz="2800" b="1" dirty="0">
                <a:solidFill>
                  <a:srgbClr val="00B0F0"/>
                </a:solidFill>
                <a:latin typeface="Arial" pitchFamily="34" charset="0"/>
              </a:rPr>
              <a:t> cells, etc.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4"/>
                                        </p:tgtEl>
                                        <p:attrNameLst>
                                          <p:attrName>style.visibility</p:attrName>
                                        </p:attrNameLst>
                                      </p:cBhvr>
                                      <p:to>
                                        <p:strVal val="visible"/>
                                      </p:to>
                                    </p:set>
                                  </p:childTnLst>
                                  <p:subTnLst>
                                    <p:set>
                                      <p:cBhvr override="childStyle">
                                        <p:cTn dur="1" fill="hold" display="0" masterRel="nextClick" afterEffect="1"/>
                                        <p:tgtEl>
                                          <p:spTgt spid="819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8197"/>
                                        </p:tgtEl>
                                        <p:attrNameLst>
                                          <p:attrName>style.visibility</p:attrName>
                                        </p:attrNameLst>
                                      </p:cBhvr>
                                      <p:to>
                                        <p:strVal val="visible"/>
                                      </p:to>
                                    </p:set>
                                    <p:anim calcmode="lin" valueType="num">
                                      <p:cBhvr additive="base">
                                        <p:cTn id="11" dur="500" fill="hold"/>
                                        <p:tgtEl>
                                          <p:spTgt spid="8197"/>
                                        </p:tgtEl>
                                        <p:attrNameLst>
                                          <p:attrName>ppt_x</p:attrName>
                                        </p:attrNameLst>
                                      </p:cBhvr>
                                      <p:tavLst>
                                        <p:tav tm="0">
                                          <p:val>
                                            <p:strVal val="1+#ppt_w/2"/>
                                          </p:val>
                                        </p:tav>
                                        <p:tav tm="100000">
                                          <p:val>
                                            <p:strVal val="#ppt_x"/>
                                          </p:val>
                                        </p:tav>
                                      </p:tavLst>
                                    </p:anim>
                                    <p:anim calcmode="lin" valueType="num">
                                      <p:cBhvr additive="base">
                                        <p:cTn id="12" dur="500" fill="hold"/>
                                        <p:tgtEl>
                                          <p:spTgt spid="81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p:bldP spid="819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normAutofit/>
          </a:bodyPr>
          <a:lstStyle/>
          <a:p>
            <a:pPr eaLnBrk="1" fontAlgn="auto" hangingPunct="1">
              <a:spcAft>
                <a:spcPts val="0"/>
              </a:spcAft>
              <a:defRPr/>
            </a:pPr>
            <a:r>
              <a:rPr lang="en-US" sz="4000" b="1" dirty="0" smtClean="0">
                <a:solidFill>
                  <a:srgbClr val="FF0000"/>
                </a:solidFill>
                <a:effectLst>
                  <a:outerShdw blurRad="38100" dist="38100" dir="2700000" algn="tl">
                    <a:srgbClr val="000000">
                      <a:alpha val="43137"/>
                    </a:srgbClr>
                  </a:outerShdw>
                </a:effectLst>
              </a:rPr>
              <a:t>Endocrine glands </a:t>
            </a:r>
            <a:r>
              <a:rPr lang="en-US" sz="2000" dirty="0" smtClean="0">
                <a:solidFill>
                  <a:srgbClr val="FF0000"/>
                </a:solidFill>
              </a:rPr>
              <a:t>… (continued)</a:t>
            </a:r>
            <a:endParaRPr lang="en-US" sz="3200" dirty="0" smtClean="0">
              <a:solidFill>
                <a:srgbClr val="FF0000"/>
              </a:solidFill>
            </a:endParaRPr>
          </a:p>
        </p:txBody>
      </p:sp>
      <p:sp>
        <p:nvSpPr>
          <p:cNvPr id="132099" name="Rectangle 3"/>
          <p:cNvSpPr>
            <a:spLocks noGrp="1" noChangeArrowheads="1"/>
          </p:cNvSpPr>
          <p:nvPr>
            <p:ph idx="1"/>
          </p:nvPr>
        </p:nvSpPr>
        <p:spPr>
          <a:xfrm>
            <a:off x="357188" y="1857375"/>
            <a:ext cx="8358187" cy="4114800"/>
          </a:xfrm>
        </p:spPr>
        <p:txBody>
          <a:bodyPr>
            <a:normAutofit fontScale="77500" lnSpcReduction="20000"/>
          </a:bodyPr>
          <a:lstStyle/>
          <a:p>
            <a:pPr marL="274320" indent="-274320" algn="l" eaLnBrk="1" fontAlgn="auto" hangingPunct="1">
              <a:lnSpc>
                <a:spcPct val="80000"/>
              </a:lnSpc>
              <a:spcAft>
                <a:spcPts val="0"/>
              </a:spcAft>
              <a:buClr>
                <a:srgbClr val="FF9933"/>
              </a:buClr>
              <a:buFont typeface="Wingdings" pitchFamily="2" charset="2"/>
              <a:buNone/>
              <a:defRPr/>
            </a:pPr>
            <a:endParaRPr lang="en-US" sz="2100" dirty="0" smtClean="0">
              <a:solidFill>
                <a:srgbClr val="FFFF66"/>
              </a:solidFill>
              <a:ea typeface="+mn-ea"/>
            </a:endParaRPr>
          </a:p>
          <a:p>
            <a:pPr marL="274320" indent="-274320" algn="l" eaLnBrk="1" fontAlgn="auto" hangingPunct="1">
              <a:lnSpc>
                <a:spcPct val="80000"/>
              </a:lnSpc>
              <a:spcAft>
                <a:spcPts val="0"/>
              </a:spcAft>
              <a:buClr>
                <a:srgbClr val="FF9933"/>
              </a:buClr>
              <a:buFont typeface="Wingdings" pitchFamily="2" charset="2"/>
              <a:buNone/>
              <a:defRPr/>
            </a:pPr>
            <a:endParaRPr lang="en-US" sz="1000" dirty="0" smtClean="0">
              <a:solidFill>
                <a:srgbClr val="FFFF66"/>
              </a:solidFill>
              <a:ea typeface="+mn-ea"/>
            </a:endParaRPr>
          </a:p>
          <a:p>
            <a:pPr marL="338138" indent="-338138" algn="l" eaLnBrk="1" fontAlgn="auto" hangingPunct="1">
              <a:lnSpc>
                <a:spcPct val="80000"/>
              </a:lnSpc>
              <a:spcAft>
                <a:spcPts val="0"/>
              </a:spcAft>
              <a:buClr>
                <a:schemeClr val="tx1"/>
              </a:buClr>
              <a:buSzPct val="100000"/>
              <a:buFont typeface="Wingdings" pitchFamily="2" charset="2"/>
              <a:buChar char="§"/>
              <a:defRPr/>
            </a:pPr>
            <a:r>
              <a:rPr lang="en-US" sz="2800" b="1" dirty="0" smtClean="0">
                <a:ea typeface="+mn-ea"/>
              </a:rPr>
              <a:t>Hormones &amp; hormone-like substances are  also produced by other organs in the body that serve other functions  as well; such as:</a:t>
            </a:r>
          </a:p>
          <a:p>
            <a:pPr marL="274320" indent="-274320" algn="l" eaLnBrk="1" fontAlgn="auto" hangingPunct="1">
              <a:lnSpc>
                <a:spcPct val="80000"/>
              </a:lnSpc>
              <a:spcAft>
                <a:spcPts val="0"/>
              </a:spcAft>
              <a:buClr>
                <a:srgbClr val="FF9933"/>
              </a:buClr>
              <a:buFont typeface="Wingdings" pitchFamily="2" charset="2"/>
              <a:buNone/>
              <a:defRPr/>
            </a:pPr>
            <a:endParaRPr lang="en-US" sz="2400" dirty="0" smtClean="0">
              <a:ea typeface="+mn-ea"/>
            </a:endParaRPr>
          </a:p>
          <a:p>
            <a:pPr marL="274320" indent="-274320" algn="l" eaLnBrk="1" fontAlgn="auto" hangingPunct="1">
              <a:lnSpc>
                <a:spcPct val="80000"/>
              </a:lnSpc>
              <a:spcAft>
                <a:spcPts val="0"/>
              </a:spcAft>
              <a:buClr>
                <a:srgbClr val="FF9933"/>
              </a:buClr>
              <a:buFont typeface="Wingdings" pitchFamily="2" charset="2"/>
              <a:buNone/>
              <a:defRPr/>
            </a:pPr>
            <a:r>
              <a:rPr lang="en-US" sz="2100" dirty="0" smtClean="0">
                <a:ea typeface="+mn-ea"/>
              </a:rPr>
              <a:t>      </a:t>
            </a:r>
            <a:r>
              <a:rPr lang="en-US" sz="2800" b="1" dirty="0" smtClean="0">
                <a:solidFill>
                  <a:srgbClr val="FFCC66"/>
                </a:solidFill>
                <a:ea typeface="+mn-ea"/>
              </a:rPr>
              <a:t>Heart</a:t>
            </a:r>
          </a:p>
          <a:p>
            <a:pPr marL="274320" indent="-274320" algn="l" eaLnBrk="1" fontAlgn="auto" hangingPunct="1">
              <a:lnSpc>
                <a:spcPct val="80000"/>
              </a:lnSpc>
              <a:spcAft>
                <a:spcPts val="0"/>
              </a:spcAft>
              <a:buClr>
                <a:srgbClr val="FF9933"/>
              </a:buClr>
              <a:buFont typeface="Wingdings" pitchFamily="2" charset="2"/>
              <a:buNone/>
              <a:defRPr/>
            </a:pPr>
            <a:r>
              <a:rPr lang="en-US" sz="2100" b="1" dirty="0" smtClean="0">
                <a:ea typeface="+mn-ea"/>
              </a:rPr>
              <a:t> </a:t>
            </a:r>
            <a:r>
              <a:rPr lang="en-US" sz="2100" b="1" dirty="0" smtClean="0">
                <a:ea typeface="+mn-ea"/>
                <a:sym typeface="Symbol" pitchFamily="18" charset="2"/>
              </a:rPr>
              <a:t></a:t>
            </a:r>
            <a:r>
              <a:rPr lang="en-US" sz="2100" dirty="0" smtClean="0">
                <a:ea typeface="+mn-ea"/>
                <a:sym typeface="Symbol" pitchFamily="18" charset="2"/>
              </a:rPr>
              <a:t> </a:t>
            </a:r>
            <a:r>
              <a:rPr lang="en-US" sz="2400" dirty="0" err="1" smtClean="0">
                <a:ea typeface="+mn-ea"/>
                <a:sym typeface="Symbol" pitchFamily="18" charset="2"/>
              </a:rPr>
              <a:t>Atrial</a:t>
            </a:r>
            <a:r>
              <a:rPr lang="en-US" sz="2400" dirty="0" smtClean="0">
                <a:ea typeface="+mn-ea"/>
                <a:sym typeface="Symbol" pitchFamily="18" charset="2"/>
              </a:rPr>
              <a:t> </a:t>
            </a:r>
            <a:r>
              <a:rPr lang="en-US" sz="2400" dirty="0" err="1" smtClean="0">
                <a:ea typeface="+mn-ea"/>
                <a:sym typeface="Symbol" pitchFamily="18" charset="2"/>
              </a:rPr>
              <a:t>natriuretic</a:t>
            </a:r>
            <a:r>
              <a:rPr lang="en-US" sz="2400" dirty="0" smtClean="0">
                <a:ea typeface="+mn-ea"/>
                <a:sym typeface="Symbol" pitchFamily="18" charset="2"/>
              </a:rPr>
              <a:t> peptide (ANP)</a:t>
            </a:r>
            <a:endParaRPr lang="en-US" sz="2100" dirty="0" smtClean="0">
              <a:ea typeface="+mn-ea"/>
            </a:endParaRPr>
          </a:p>
          <a:p>
            <a:pPr marL="274320" indent="-274320" algn="l" eaLnBrk="1" fontAlgn="auto" hangingPunct="1">
              <a:lnSpc>
                <a:spcPct val="80000"/>
              </a:lnSpc>
              <a:spcAft>
                <a:spcPts val="0"/>
              </a:spcAft>
              <a:buClr>
                <a:srgbClr val="FF9933"/>
              </a:buClr>
              <a:buFont typeface="Wingdings" pitchFamily="2" charset="2"/>
              <a:buNone/>
              <a:defRPr/>
            </a:pPr>
            <a:r>
              <a:rPr lang="en-US" sz="2100" dirty="0" smtClean="0">
                <a:ea typeface="+mn-ea"/>
              </a:rPr>
              <a:t>      </a:t>
            </a:r>
          </a:p>
          <a:p>
            <a:pPr marL="274320" indent="-274320" algn="l" eaLnBrk="1" fontAlgn="auto" hangingPunct="1">
              <a:lnSpc>
                <a:spcPct val="80000"/>
              </a:lnSpc>
              <a:spcAft>
                <a:spcPts val="0"/>
              </a:spcAft>
              <a:buClr>
                <a:srgbClr val="FF9933"/>
              </a:buClr>
              <a:buFont typeface="Wingdings" pitchFamily="2" charset="2"/>
              <a:buNone/>
              <a:defRPr/>
            </a:pPr>
            <a:r>
              <a:rPr lang="en-US" sz="2800" b="1" dirty="0" smtClean="0">
                <a:solidFill>
                  <a:srgbClr val="FFCC66"/>
                </a:solidFill>
                <a:ea typeface="+mn-ea"/>
              </a:rPr>
              <a:t>	    Liver</a:t>
            </a:r>
            <a:r>
              <a:rPr lang="en-US" sz="2800" b="1" dirty="0" smtClean="0">
                <a:ea typeface="+mn-ea"/>
              </a:rPr>
              <a:t> </a:t>
            </a:r>
          </a:p>
          <a:p>
            <a:pPr marL="274320" indent="-274320" algn="l" eaLnBrk="1" fontAlgn="auto" hangingPunct="1">
              <a:lnSpc>
                <a:spcPct val="80000"/>
              </a:lnSpc>
              <a:spcAft>
                <a:spcPts val="0"/>
              </a:spcAft>
              <a:buClr>
                <a:srgbClr val="FF9933"/>
              </a:buClr>
              <a:buFont typeface="Wingdings" pitchFamily="2" charset="2"/>
              <a:buNone/>
              <a:defRPr/>
            </a:pPr>
            <a:r>
              <a:rPr lang="en-US" sz="2100" b="1" dirty="0" smtClean="0">
                <a:ea typeface="+mn-ea"/>
                <a:sym typeface="Symbol" pitchFamily="18" charset="2"/>
              </a:rPr>
              <a:t></a:t>
            </a:r>
            <a:r>
              <a:rPr lang="en-US" sz="2100" dirty="0" smtClean="0">
                <a:ea typeface="+mn-ea"/>
                <a:sym typeface="Symbol" pitchFamily="18" charset="2"/>
              </a:rPr>
              <a:t> </a:t>
            </a:r>
            <a:r>
              <a:rPr lang="en-US" sz="2400" dirty="0" err="1" smtClean="0">
                <a:ea typeface="+mn-ea"/>
                <a:sym typeface="Symbol" pitchFamily="18" charset="2"/>
              </a:rPr>
              <a:t>Somatomedins</a:t>
            </a:r>
            <a:r>
              <a:rPr lang="en-US" sz="2400" dirty="0" smtClean="0">
                <a:ea typeface="+mn-ea"/>
                <a:sym typeface="Symbol" pitchFamily="18" charset="2"/>
              </a:rPr>
              <a:t> (insulin-like growth factors IGF-1)</a:t>
            </a:r>
            <a:endParaRPr lang="en-US" sz="2100" dirty="0" smtClean="0">
              <a:ea typeface="+mn-ea"/>
            </a:endParaRPr>
          </a:p>
          <a:p>
            <a:pPr marL="274320" indent="-274320" algn="l" eaLnBrk="1" fontAlgn="auto" hangingPunct="1">
              <a:lnSpc>
                <a:spcPct val="80000"/>
              </a:lnSpc>
              <a:spcAft>
                <a:spcPts val="0"/>
              </a:spcAft>
              <a:buClr>
                <a:srgbClr val="FF9933"/>
              </a:buClr>
              <a:buFont typeface="Wingdings" pitchFamily="2" charset="2"/>
              <a:buNone/>
              <a:defRPr/>
            </a:pPr>
            <a:endParaRPr lang="en-US" sz="2100" dirty="0" smtClean="0">
              <a:ea typeface="+mn-ea"/>
            </a:endParaRPr>
          </a:p>
          <a:p>
            <a:pPr marL="274320" indent="-274320" algn="l" eaLnBrk="1" fontAlgn="auto" hangingPunct="1">
              <a:lnSpc>
                <a:spcPct val="80000"/>
              </a:lnSpc>
              <a:spcAft>
                <a:spcPts val="0"/>
              </a:spcAft>
              <a:buClr>
                <a:srgbClr val="FF9933"/>
              </a:buClr>
              <a:buFont typeface="Wingdings" pitchFamily="2" charset="2"/>
              <a:buNone/>
              <a:defRPr/>
            </a:pPr>
            <a:r>
              <a:rPr lang="en-US" sz="2100" dirty="0" smtClean="0">
                <a:ea typeface="+mn-ea"/>
              </a:rPr>
              <a:t>      </a:t>
            </a:r>
            <a:r>
              <a:rPr lang="en-US" sz="2800" b="1" dirty="0" smtClean="0">
                <a:solidFill>
                  <a:srgbClr val="FFCC66"/>
                </a:solidFill>
                <a:ea typeface="+mn-ea"/>
              </a:rPr>
              <a:t>Adipose tissue </a:t>
            </a:r>
          </a:p>
          <a:p>
            <a:pPr marL="274320" indent="-274320" algn="l" eaLnBrk="1" fontAlgn="auto" hangingPunct="1">
              <a:lnSpc>
                <a:spcPct val="80000"/>
              </a:lnSpc>
              <a:spcAft>
                <a:spcPts val="0"/>
              </a:spcAft>
              <a:buClr>
                <a:srgbClr val="FF9933"/>
              </a:buClr>
              <a:buFont typeface="Wingdings" pitchFamily="2" charset="2"/>
              <a:buNone/>
              <a:defRPr/>
            </a:pPr>
            <a:r>
              <a:rPr lang="en-US" sz="2100" b="1" dirty="0" smtClean="0">
                <a:ea typeface="+mn-ea"/>
                <a:sym typeface="Symbol" pitchFamily="18" charset="2"/>
              </a:rPr>
              <a:t></a:t>
            </a:r>
            <a:r>
              <a:rPr lang="en-US" sz="2100" dirty="0" smtClean="0">
                <a:ea typeface="+mn-ea"/>
                <a:sym typeface="Symbol" pitchFamily="18" charset="2"/>
              </a:rPr>
              <a:t> </a:t>
            </a:r>
            <a:r>
              <a:rPr lang="en-US" sz="2400" dirty="0" err="1" smtClean="0">
                <a:ea typeface="+mn-ea"/>
                <a:sym typeface="Symbol" pitchFamily="18" charset="2"/>
              </a:rPr>
              <a:t>Leptin</a:t>
            </a:r>
            <a:endParaRPr lang="en-US" sz="2100" dirty="0" smtClean="0">
              <a:ea typeface="+mn-ea"/>
              <a:sym typeface="Symbol" pitchFamily="18" charset="2"/>
            </a:endParaRPr>
          </a:p>
          <a:p>
            <a:pPr marL="274320" indent="-274320" algn="l" eaLnBrk="1" fontAlgn="auto" hangingPunct="1">
              <a:lnSpc>
                <a:spcPct val="80000"/>
              </a:lnSpc>
              <a:spcAft>
                <a:spcPts val="0"/>
              </a:spcAft>
              <a:buClr>
                <a:srgbClr val="FF9933"/>
              </a:buClr>
              <a:buFont typeface="Wingdings" pitchFamily="2" charset="2"/>
              <a:buNone/>
              <a:defRPr/>
            </a:pPr>
            <a:endParaRPr lang="en-US" sz="2100" dirty="0" smtClean="0">
              <a:ea typeface="+mn-ea"/>
            </a:endParaRPr>
          </a:p>
          <a:p>
            <a:pPr marL="274320" indent="-274320" algn="l" eaLnBrk="1" fontAlgn="auto" hangingPunct="1">
              <a:lnSpc>
                <a:spcPct val="80000"/>
              </a:lnSpc>
              <a:spcAft>
                <a:spcPts val="0"/>
              </a:spcAft>
              <a:buClr>
                <a:srgbClr val="FF9933"/>
              </a:buClr>
              <a:buFont typeface="Wingdings" pitchFamily="2" charset="2"/>
              <a:buNone/>
              <a:defRPr/>
            </a:pPr>
            <a:r>
              <a:rPr lang="en-US" sz="2100" dirty="0" smtClean="0">
                <a:ea typeface="+mn-ea"/>
              </a:rPr>
              <a:t>     </a:t>
            </a:r>
            <a:r>
              <a:rPr lang="en-US" sz="2800" b="1" dirty="0" smtClean="0">
                <a:solidFill>
                  <a:srgbClr val="FFCC66"/>
                </a:solidFill>
                <a:ea typeface="+mn-ea"/>
              </a:rPr>
              <a:t>kidneys</a:t>
            </a:r>
            <a:r>
              <a:rPr lang="ar-SA" sz="2100" b="1" dirty="0" smtClean="0">
                <a:solidFill>
                  <a:srgbClr val="FFFF66"/>
                </a:solidFill>
                <a:ea typeface="+mn-ea"/>
              </a:rPr>
              <a:t> </a:t>
            </a:r>
            <a:endParaRPr lang="en-US" sz="2100" b="1" dirty="0" smtClean="0">
              <a:solidFill>
                <a:srgbClr val="FFFF66"/>
              </a:solidFill>
              <a:ea typeface="+mn-ea"/>
            </a:endParaRPr>
          </a:p>
          <a:p>
            <a:pPr marL="274320" indent="-274320" algn="l" eaLnBrk="1" fontAlgn="auto" hangingPunct="1">
              <a:lnSpc>
                <a:spcPct val="80000"/>
              </a:lnSpc>
              <a:spcAft>
                <a:spcPts val="0"/>
              </a:spcAft>
              <a:buClr>
                <a:srgbClr val="FF9933"/>
              </a:buClr>
              <a:buFont typeface="Wingdings" pitchFamily="2" charset="2"/>
              <a:buNone/>
              <a:defRPr/>
            </a:pPr>
            <a:r>
              <a:rPr lang="en-US" sz="2100" b="1" dirty="0" smtClean="0">
                <a:ea typeface="+mn-ea"/>
                <a:sym typeface="Symbol" pitchFamily="18" charset="2"/>
              </a:rPr>
              <a:t></a:t>
            </a:r>
            <a:r>
              <a:rPr lang="en-US" sz="2100" dirty="0" smtClean="0">
                <a:ea typeface="+mn-ea"/>
                <a:sym typeface="Symbol" pitchFamily="18" charset="2"/>
              </a:rPr>
              <a:t> </a:t>
            </a:r>
            <a:r>
              <a:rPr lang="en-US" sz="2400" dirty="0" smtClean="0">
                <a:ea typeface="+mn-ea"/>
                <a:sym typeface="Symbol" pitchFamily="18" charset="2"/>
              </a:rPr>
              <a:t>Erythropoietin</a:t>
            </a:r>
            <a:endParaRPr lang="en-US" sz="2000" dirty="0" smtClean="0">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2098"/>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32099">
                                            <p:txEl>
                                              <p:pRg st="2" end="2"/>
                                            </p:txEl>
                                          </p:spTgt>
                                        </p:tgtEl>
                                        <p:attrNameLst>
                                          <p:attrName>style.visibility</p:attrName>
                                        </p:attrNameLst>
                                      </p:cBhvr>
                                      <p:to>
                                        <p:strVal val="visible"/>
                                      </p:to>
                                    </p:set>
                                    <p:animEffect transition="in" filter="fade">
                                      <p:cBhvr>
                                        <p:cTn id="10" dur="1000"/>
                                        <p:tgtEl>
                                          <p:spTgt spid="13209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2099">
                                            <p:txEl>
                                              <p:pRg st="4" end="4"/>
                                            </p:txEl>
                                          </p:spTgt>
                                        </p:tgtEl>
                                        <p:attrNameLst>
                                          <p:attrName>style.visibility</p:attrName>
                                        </p:attrNameLst>
                                      </p:cBhvr>
                                      <p:to>
                                        <p:strVal val="visible"/>
                                      </p:to>
                                    </p:set>
                                    <p:animEffect transition="in" filter="fade">
                                      <p:cBhvr>
                                        <p:cTn id="15" dur="1000"/>
                                        <p:tgtEl>
                                          <p:spTgt spid="132099">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2099">
                                            <p:txEl>
                                              <p:pRg st="5" end="5"/>
                                            </p:txEl>
                                          </p:spTgt>
                                        </p:tgtEl>
                                        <p:attrNameLst>
                                          <p:attrName>style.visibility</p:attrName>
                                        </p:attrNameLst>
                                      </p:cBhvr>
                                      <p:to>
                                        <p:strVal val="visible"/>
                                      </p:to>
                                    </p:set>
                                    <p:animEffect transition="in" filter="fade">
                                      <p:cBhvr>
                                        <p:cTn id="20" dur="1000"/>
                                        <p:tgtEl>
                                          <p:spTgt spid="132099">
                                            <p:txEl>
                                              <p:pRg st="5" end="5"/>
                                            </p:txEl>
                                          </p:spTgt>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132099">
                                            <p:txEl>
                                              <p:pRg st="6" end="6"/>
                                            </p:txEl>
                                          </p:spTgt>
                                        </p:tgtEl>
                                        <p:attrNameLst>
                                          <p:attrName>style.visibility</p:attrName>
                                        </p:attrNameLst>
                                      </p:cBhvr>
                                      <p:to>
                                        <p:strVal val="visible"/>
                                      </p:to>
                                    </p:set>
                                    <p:animEffect transition="in" filter="fade">
                                      <p:cBhvr>
                                        <p:cTn id="24" dur="1000"/>
                                        <p:tgtEl>
                                          <p:spTgt spid="132099">
                                            <p:txEl>
                                              <p:pRg st="6" end="6"/>
                                            </p:txEl>
                                          </p:spTgt>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132099">
                                            <p:txEl>
                                              <p:pRg st="7" end="7"/>
                                            </p:txEl>
                                          </p:spTgt>
                                        </p:tgtEl>
                                        <p:attrNameLst>
                                          <p:attrName>style.visibility</p:attrName>
                                        </p:attrNameLst>
                                      </p:cBhvr>
                                      <p:to>
                                        <p:strVal val="visible"/>
                                      </p:to>
                                    </p:set>
                                    <p:animEffect transition="in" filter="fade">
                                      <p:cBhvr>
                                        <p:cTn id="28" dur="1000"/>
                                        <p:tgtEl>
                                          <p:spTgt spid="132099">
                                            <p:txEl>
                                              <p:pRg st="7" end="7"/>
                                            </p:txEl>
                                          </p:spTgt>
                                        </p:tgtEl>
                                      </p:cBhvr>
                                    </p:animEffect>
                                  </p:childTnLst>
                                </p:cTn>
                              </p:par>
                            </p:childTnLst>
                          </p:cTn>
                        </p:par>
                        <p:par>
                          <p:cTn id="29" fill="hold">
                            <p:stCondLst>
                              <p:cond delay="3000"/>
                            </p:stCondLst>
                            <p:childTnLst>
                              <p:par>
                                <p:cTn id="30" presetID="10" presetClass="entr" presetSubtype="0" fill="hold" grpId="0" nodeType="afterEffect">
                                  <p:stCondLst>
                                    <p:cond delay="0"/>
                                  </p:stCondLst>
                                  <p:childTnLst>
                                    <p:set>
                                      <p:cBhvr>
                                        <p:cTn id="31" dur="1" fill="hold">
                                          <p:stCondLst>
                                            <p:cond delay="0"/>
                                          </p:stCondLst>
                                        </p:cTn>
                                        <p:tgtEl>
                                          <p:spTgt spid="132099">
                                            <p:txEl>
                                              <p:pRg st="8" end="8"/>
                                            </p:txEl>
                                          </p:spTgt>
                                        </p:tgtEl>
                                        <p:attrNameLst>
                                          <p:attrName>style.visibility</p:attrName>
                                        </p:attrNameLst>
                                      </p:cBhvr>
                                      <p:to>
                                        <p:strVal val="visible"/>
                                      </p:to>
                                    </p:set>
                                    <p:animEffect transition="in" filter="fade">
                                      <p:cBhvr>
                                        <p:cTn id="32" dur="1000"/>
                                        <p:tgtEl>
                                          <p:spTgt spid="132099">
                                            <p:txEl>
                                              <p:pRg st="8" end="8"/>
                                            </p:txEl>
                                          </p:spTgt>
                                        </p:tgtEl>
                                      </p:cBhvr>
                                    </p:animEffect>
                                  </p:childTnLst>
                                </p:cTn>
                              </p:par>
                            </p:childTnLst>
                          </p:cTn>
                        </p:par>
                        <p:par>
                          <p:cTn id="33" fill="hold">
                            <p:stCondLst>
                              <p:cond delay="4000"/>
                            </p:stCondLst>
                            <p:childTnLst>
                              <p:par>
                                <p:cTn id="34" presetID="10" presetClass="entr" presetSubtype="0" fill="hold" grpId="0" nodeType="afterEffect">
                                  <p:stCondLst>
                                    <p:cond delay="0"/>
                                  </p:stCondLst>
                                  <p:childTnLst>
                                    <p:set>
                                      <p:cBhvr>
                                        <p:cTn id="35" dur="1" fill="hold">
                                          <p:stCondLst>
                                            <p:cond delay="0"/>
                                          </p:stCondLst>
                                        </p:cTn>
                                        <p:tgtEl>
                                          <p:spTgt spid="132099">
                                            <p:txEl>
                                              <p:pRg st="10" end="10"/>
                                            </p:txEl>
                                          </p:spTgt>
                                        </p:tgtEl>
                                        <p:attrNameLst>
                                          <p:attrName>style.visibility</p:attrName>
                                        </p:attrNameLst>
                                      </p:cBhvr>
                                      <p:to>
                                        <p:strVal val="visible"/>
                                      </p:to>
                                    </p:set>
                                    <p:animEffect transition="in" filter="fade">
                                      <p:cBhvr>
                                        <p:cTn id="36" dur="1000"/>
                                        <p:tgtEl>
                                          <p:spTgt spid="132099">
                                            <p:txEl>
                                              <p:pRg st="10" end="10"/>
                                            </p:txEl>
                                          </p:spTgt>
                                        </p:tgtEl>
                                      </p:cBhvr>
                                    </p:animEffect>
                                  </p:childTnLst>
                                </p:cTn>
                              </p:par>
                            </p:childTnLst>
                          </p:cTn>
                        </p:par>
                        <p:par>
                          <p:cTn id="37" fill="hold">
                            <p:stCondLst>
                              <p:cond delay="5000"/>
                            </p:stCondLst>
                            <p:childTnLst>
                              <p:par>
                                <p:cTn id="38" presetID="10" presetClass="entr" presetSubtype="0" fill="hold" grpId="0" nodeType="afterEffect">
                                  <p:stCondLst>
                                    <p:cond delay="0"/>
                                  </p:stCondLst>
                                  <p:childTnLst>
                                    <p:set>
                                      <p:cBhvr>
                                        <p:cTn id="39" dur="1" fill="hold">
                                          <p:stCondLst>
                                            <p:cond delay="0"/>
                                          </p:stCondLst>
                                        </p:cTn>
                                        <p:tgtEl>
                                          <p:spTgt spid="132099">
                                            <p:txEl>
                                              <p:pRg st="11" end="11"/>
                                            </p:txEl>
                                          </p:spTgt>
                                        </p:tgtEl>
                                        <p:attrNameLst>
                                          <p:attrName>style.visibility</p:attrName>
                                        </p:attrNameLst>
                                      </p:cBhvr>
                                      <p:to>
                                        <p:strVal val="visible"/>
                                      </p:to>
                                    </p:set>
                                    <p:animEffect transition="in" filter="fade">
                                      <p:cBhvr>
                                        <p:cTn id="40" dur="1000"/>
                                        <p:tgtEl>
                                          <p:spTgt spid="132099">
                                            <p:txEl>
                                              <p:pRg st="11" end="11"/>
                                            </p:txEl>
                                          </p:spTgt>
                                        </p:tgtEl>
                                      </p:cBhvr>
                                    </p:animEffect>
                                  </p:childTnLst>
                                </p:cTn>
                              </p:par>
                            </p:childTnLst>
                          </p:cTn>
                        </p:par>
                        <p:par>
                          <p:cTn id="41" fill="hold">
                            <p:stCondLst>
                              <p:cond delay="6000"/>
                            </p:stCondLst>
                            <p:childTnLst>
                              <p:par>
                                <p:cTn id="42" presetID="10" presetClass="entr" presetSubtype="0" fill="hold" grpId="0" nodeType="afterEffect">
                                  <p:stCondLst>
                                    <p:cond delay="0"/>
                                  </p:stCondLst>
                                  <p:childTnLst>
                                    <p:set>
                                      <p:cBhvr>
                                        <p:cTn id="43" dur="1" fill="hold">
                                          <p:stCondLst>
                                            <p:cond delay="0"/>
                                          </p:stCondLst>
                                        </p:cTn>
                                        <p:tgtEl>
                                          <p:spTgt spid="132099">
                                            <p:txEl>
                                              <p:pRg st="13" end="13"/>
                                            </p:txEl>
                                          </p:spTgt>
                                        </p:tgtEl>
                                        <p:attrNameLst>
                                          <p:attrName>style.visibility</p:attrName>
                                        </p:attrNameLst>
                                      </p:cBhvr>
                                      <p:to>
                                        <p:strVal val="visible"/>
                                      </p:to>
                                    </p:set>
                                    <p:animEffect transition="in" filter="fade">
                                      <p:cBhvr>
                                        <p:cTn id="44" dur="1000"/>
                                        <p:tgtEl>
                                          <p:spTgt spid="132099">
                                            <p:txEl>
                                              <p:pRg st="13" end="13"/>
                                            </p:txEl>
                                          </p:spTgt>
                                        </p:tgtEl>
                                      </p:cBhvr>
                                    </p:animEffect>
                                  </p:childTnLst>
                                </p:cTn>
                              </p:par>
                            </p:childTnLst>
                          </p:cTn>
                        </p:par>
                        <p:par>
                          <p:cTn id="45" fill="hold">
                            <p:stCondLst>
                              <p:cond delay="7000"/>
                            </p:stCondLst>
                            <p:childTnLst>
                              <p:par>
                                <p:cTn id="46" presetID="10" presetClass="entr" presetSubtype="0" fill="hold" grpId="0" nodeType="afterEffect">
                                  <p:stCondLst>
                                    <p:cond delay="0"/>
                                  </p:stCondLst>
                                  <p:childTnLst>
                                    <p:set>
                                      <p:cBhvr>
                                        <p:cTn id="47" dur="1" fill="hold">
                                          <p:stCondLst>
                                            <p:cond delay="0"/>
                                          </p:stCondLst>
                                        </p:cTn>
                                        <p:tgtEl>
                                          <p:spTgt spid="132099">
                                            <p:txEl>
                                              <p:pRg st="14" end="14"/>
                                            </p:txEl>
                                          </p:spTgt>
                                        </p:tgtEl>
                                        <p:attrNameLst>
                                          <p:attrName>style.visibility</p:attrName>
                                        </p:attrNameLst>
                                      </p:cBhvr>
                                      <p:to>
                                        <p:strVal val="visible"/>
                                      </p:to>
                                    </p:set>
                                    <p:animEffect transition="in" filter="fade">
                                      <p:cBhvr>
                                        <p:cTn id="48" dur="1000"/>
                                        <p:tgtEl>
                                          <p:spTgt spid="13209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p:bldP spid="13209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sz="quarter" idx="1"/>
          </p:nvPr>
        </p:nvSpPr>
        <p:spPr>
          <a:xfrm>
            <a:off x="571500" y="357166"/>
            <a:ext cx="8153400" cy="5715000"/>
          </a:xfrm>
        </p:spPr>
        <p:txBody>
          <a:bodyPr/>
          <a:lstStyle/>
          <a:p>
            <a:pPr algn="ctr" rtl="0" eaLnBrk="1" hangingPunct="1">
              <a:buFont typeface="Wingdings" pitchFamily="2" charset="2"/>
              <a:buNone/>
            </a:pPr>
            <a:r>
              <a:rPr lang="en-US" sz="5400" dirty="0" smtClean="0">
                <a:cs typeface="Arial" charset="0"/>
              </a:rPr>
              <a:t>Types of glands.</a:t>
            </a:r>
          </a:p>
          <a:p>
            <a:pPr algn="l" rtl="0" eaLnBrk="1" hangingPunct="1">
              <a:buFont typeface="Wingdings" pitchFamily="2" charset="2"/>
              <a:buNone/>
            </a:pPr>
            <a:endParaRPr lang="en-US" dirty="0" smtClean="0">
              <a:cs typeface="Arial" charset="0"/>
            </a:endParaRPr>
          </a:p>
          <a:p>
            <a:pPr algn="l" rtl="0" eaLnBrk="1" hangingPunct="1">
              <a:buFont typeface="Wingdings" pitchFamily="2" charset="2"/>
              <a:buNone/>
            </a:pPr>
            <a:endParaRPr lang="ar-SY" dirty="0" smtClean="0"/>
          </a:p>
          <a:p>
            <a:pPr algn="l" rtl="0" eaLnBrk="1" hangingPunct="1"/>
            <a:r>
              <a:rPr lang="en-US" dirty="0" smtClean="0">
                <a:cs typeface="Arial" charset="0"/>
              </a:rPr>
              <a:t> Exocrine glands have channels or ducts, which secrete chemicals such as saliva or sweat. </a:t>
            </a:r>
          </a:p>
          <a:p>
            <a:pPr algn="l" rtl="0" eaLnBrk="1" hangingPunct="1">
              <a:buFont typeface="Wingdings" pitchFamily="2" charset="2"/>
              <a:buNone/>
            </a:pPr>
            <a:endParaRPr lang="en-US" dirty="0" smtClean="0">
              <a:cs typeface="Arial" charset="0"/>
            </a:endParaRPr>
          </a:p>
          <a:p>
            <a:pPr algn="l" rtl="0" eaLnBrk="1" hangingPunct="1"/>
            <a:r>
              <a:rPr lang="en-US" dirty="0" smtClean="0">
                <a:cs typeface="Arial" charset="0"/>
              </a:rPr>
              <a:t> Endocrine glands don</a:t>
            </a:r>
            <a:r>
              <a:rPr lang="en-US" dirty="0" smtClean="0">
                <a:latin typeface="Arial" charset="0"/>
                <a:cs typeface="Arial" charset="0"/>
              </a:rPr>
              <a:t>’</a:t>
            </a:r>
            <a:r>
              <a:rPr lang="en-US" dirty="0" smtClean="0">
                <a:cs typeface="Arial" charset="0"/>
              </a:rPr>
              <a:t>t have ducts. They secrete hormones directly into your bloodstream</a:t>
            </a:r>
            <a:r>
              <a:rPr lang="ar-SA" dirty="0" smtClean="0"/>
              <a:t> </a:t>
            </a:r>
            <a:endParaRPr lang="en-US" dirty="0" smtClean="0">
              <a:cs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4546" y="2786058"/>
            <a:ext cx="4572032" cy="1000132"/>
          </a:xfrm>
        </p:spPr>
        <p:txBody>
          <a:bodyPr/>
          <a:lstStyle/>
          <a:p>
            <a:r>
              <a:rPr lang="en-US" dirty="0" smtClean="0"/>
              <a:t>Worries/Questions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3"/>
          <p:cNvPicPr>
            <a:picLocks noGrp="1" noChangeAspect="1" noChangeArrowheads="1"/>
          </p:cNvPicPr>
          <p:nvPr>
            <p:ph sz="quarter" idx="1"/>
          </p:nvPr>
        </p:nvPicPr>
        <p:blipFill>
          <a:blip r:embed="rId2" cstate="print"/>
          <a:srcRect/>
          <a:stretch>
            <a:fillRect/>
          </a:stretch>
        </p:blipFill>
        <p:spPr>
          <a:xfrm>
            <a:off x="357188" y="142875"/>
            <a:ext cx="8229600" cy="6335713"/>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428625"/>
            <a:ext cx="8229600" cy="571500"/>
          </a:xfrm>
        </p:spPr>
        <p:txBody>
          <a:bodyPr/>
          <a:lstStyle/>
          <a:p>
            <a:pPr eaLnBrk="1" hangingPunct="1"/>
            <a:r>
              <a:rPr lang="en-US" sz="3600" smtClean="0">
                <a:solidFill>
                  <a:srgbClr val="FF0000"/>
                </a:solidFill>
                <a:cs typeface="Arial" charset="0"/>
              </a:rPr>
              <a:t>Coordination of body functions by chemical messengers </a:t>
            </a:r>
            <a:r>
              <a:rPr lang="en-US" sz="3600" smtClean="0">
                <a:cs typeface="Arial" charset="0"/>
              </a:rPr>
              <a:t>.</a:t>
            </a:r>
            <a:br>
              <a:rPr lang="en-US" sz="3600" smtClean="0">
                <a:cs typeface="Arial" charset="0"/>
              </a:rPr>
            </a:br>
            <a:endParaRPr lang="en-US" sz="3600" smtClean="0">
              <a:cs typeface="Arial" charset="0"/>
            </a:endParaRPr>
          </a:p>
        </p:txBody>
      </p:sp>
      <p:sp>
        <p:nvSpPr>
          <p:cNvPr id="17411" name="Rectangle 3"/>
          <p:cNvSpPr>
            <a:spLocks noGrp="1" noChangeArrowheads="1"/>
          </p:cNvSpPr>
          <p:nvPr>
            <p:ph sz="quarter" idx="1"/>
          </p:nvPr>
        </p:nvSpPr>
        <p:spPr>
          <a:xfrm>
            <a:off x="457200" y="1125538"/>
            <a:ext cx="8229600" cy="5000625"/>
          </a:xfrm>
        </p:spPr>
        <p:txBody>
          <a:bodyPr/>
          <a:lstStyle/>
          <a:p>
            <a:pPr algn="l" rtl="0" eaLnBrk="1" hangingPunct="1">
              <a:buFont typeface="Wingdings" pitchFamily="2" charset="2"/>
              <a:buNone/>
            </a:pPr>
            <a:r>
              <a:rPr lang="en-US" sz="2000" smtClean="0">
                <a:solidFill>
                  <a:srgbClr val="0070C0"/>
                </a:solidFill>
                <a:cs typeface="Arial" charset="0"/>
              </a:rPr>
              <a:t>The multiple activities of the cells, tissues ,and organs of the body are coordinated by the interplay of several types of chemical messenger systems:</a:t>
            </a:r>
          </a:p>
          <a:p>
            <a:pPr algn="l" rtl="0" eaLnBrk="1" hangingPunct="1"/>
            <a:r>
              <a:rPr lang="en-US" sz="2000" smtClean="0">
                <a:solidFill>
                  <a:srgbClr val="FF0000"/>
                </a:solidFill>
                <a:cs typeface="Arial" charset="0"/>
              </a:rPr>
              <a:t>Neurotransmitters</a:t>
            </a:r>
            <a:r>
              <a:rPr lang="en-US" sz="2000" smtClean="0">
                <a:cs typeface="Arial" charset="0"/>
              </a:rPr>
              <a:t> are released by axon terminals of neurons into the synaptic junctions and act locally to control nerve cell functions .</a:t>
            </a:r>
          </a:p>
          <a:p>
            <a:pPr algn="l" rtl="0" eaLnBrk="1" hangingPunct="1"/>
            <a:r>
              <a:rPr lang="en-US" sz="2000" smtClean="0">
                <a:solidFill>
                  <a:srgbClr val="00B0F0"/>
                </a:solidFill>
                <a:cs typeface="Arial" charset="0"/>
              </a:rPr>
              <a:t>Endocrine hormones </a:t>
            </a:r>
            <a:r>
              <a:rPr lang="en-US" sz="2000" smtClean="0">
                <a:cs typeface="Arial" charset="0"/>
              </a:rPr>
              <a:t>are released by glands or specialized cells into the circulating blood and influence the function of cells at another location .</a:t>
            </a:r>
          </a:p>
          <a:p>
            <a:pPr algn="l" rtl="0" eaLnBrk="1" hangingPunct="1"/>
            <a:r>
              <a:rPr lang="en-US" sz="2000" smtClean="0">
                <a:solidFill>
                  <a:srgbClr val="FF0000"/>
                </a:solidFill>
                <a:cs typeface="Arial" charset="0"/>
              </a:rPr>
              <a:t>Neuroendocrine hormones </a:t>
            </a:r>
            <a:r>
              <a:rPr lang="en-US" sz="2000" smtClean="0">
                <a:cs typeface="Arial" charset="0"/>
              </a:rPr>
              <a:t>are secreted by neurons into the circulating blood and influence the function of cells at another location in the body .</a:t>
            </a:r>
          </a:p>
          <a:p>
            <a:pPr algn="l" rtl="0" eaLnBrk="1" hangingPunct="1"/>
            <a:r>
              <a:rPr lang="en-US" sz="2000" smtClean="0">
                <a:solidFill>
                  <a:srgbClr val="0070C0"/>
                </a:solidFill>
                <a:cs typeface="Arial" charset="0"/>
              </a:rPr>
              <a:t>Paracrines</a:t>
            </a:r>
            <a:r>
              <a:rPr lang="en-US" sz="2000" smtClean="0">
                <a:cs typeface="Arial" charset="0"/>
              </a:rPr>
              <a:t> are secreted by cells into the extracellular fluid and effect neighboring cells of different type .</a:t>
            </a:r>
          </a:p>
          <a:p>
            <a:pPr algn="l" rtl="0" eaLnBrk="1" hangingPunct="1"/>
            <a:r>
              <a:rPr lang="en-US" sz="2000" smtClean="0">
                <a:solidFill>
                  <a:srgbClr val="FF0000"/>
                </a:solidFill>
                <a:cs typeface="Arial" charset="0"/>
              </a:rPr>
              <a:t>Autocrines </a:t>
            </a:r>
            <a:r>
              <a:rPr lang="en-US" sz="2000" smtClean="0">
                <a:cs typeface="Arial" charset="0"/>
              </a:rPr>
              <a:t>are secreted by cells into the extracellular fluid and affect the function of the same cells that produced them  .</a:t>
            </a:r>
          </a:p>
          <a:p>
            <a:pPr algn="l" rtl="0" eaLnBrk="1" hangingPunct="1"/>
            <a:r>
              <a:rPr lang="en-US" sz="2000" smtClean="0">
                <a:solidFill>
                  <a:srgbClr val="00B0F0"/>
                </a:solidFill>
                <a:cs typeface="Arial" charset="0"/>
              </a:rPr>
              <a:t>Cytokines</a:t>
            </a:r>
            <a:r>
              <a:rPr lang="en-US" sz="2000" smtClean="0">
                <a:cs typeface="Arial" charset="0"/>
              </a:rPr>
              <a:t> are peptides secreted by cells into the extracellular fluid and can function as autocrines ,paracrine ,or endocrine hormones (interleukins,and lymphokines) .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79388" y="274638"/>
            <a:ext cx="8785225" cy="490537"/>
          </a:xfrm>
        </p:spPr>
        <p:txBody>
          <a:bodyPr/>
          <a:lstStyle/>
          <a:p>
            <a:pPr rtl="0" eaLnBrk="1" hangingPunct="1"/>
            <a:r>
              <a:rPr lang="en-US" sz="3200" b="1" smtClean="0">
                <a:solidFill>
                  <a:srgbClr val="FF0000"/>
                </a:solidFill>
                <a:cs typeface="Arial" charset="0"/>
              </a:rPr>
              <a:t>Chemical structure of hormones</a:t>
            </a:r>
            <a:r>
              <a:rPr lang="en-US" sz="3200" smtClean="0">
                <a:solidFill>
                  <a:srgbClr val="FF0000"/>
                </a:solidFill>
                <a:cs typeface="Arial" charset="0"/>
              </a:rPr>
              <a:t> </a:t>
            </a:r>
          </a:p>
        </p:txBody>
      </p:sp>
      <p:sp>
        <p:nvSpPr>
          <p:cNvPr id="18435" name="Rectangle 3"/>
          <p:cNvSpPr>
            <a:spLocks noGrp="1" noChangeArrowheads="1"/>
          </p:cNvSpPr>
          <p:nvPr>
            <p:ph sz="quarter" idx="1"/>
          </p:nvPr>
        </p:nvSpPr>
        <p:spPr>
          <a:xfrm>
            <a:off x="179388" y="1500209"/>
            <a:ext cx="8964612" cy="5000625"/>
          </a:xfrm>
        </p:spPr>
        <p:txBody>
          <a:bodyPr/>
          <a:lstStyle/>
          <a:p>
            <a:pPr algn="l" rtl="0" eaLnBrk="1" hangingPunct="1"/>
            <a:r>
              <a:rPr lang="en-US" sz="2400" dirty="0" smtClean="0">
                <a:cs typeface="Arial" charset="0"/>
              </a:rPr>
              <a:t>There are three general classes of hormones :</a:t>
            </a:r>
            <a:endParaRPr lang="ar-SY" sz="2400" dirty="0" smtClean="0"/>
          </a:p>
          <a:p>
            <a:pPr algn="l" rtl="0" eaLnBrk="1" hangingPunct="1">
              <a:buFont typeface="Wingdings" pitchFamily="2" charset="2"/>
              <a:buNone/>
            </a:pPr>
            <a:r>
              <a:rPr lang="en-US" sz="2400" dirty="0" smtClean="0">
                <a:solidFill>
                  <a:srgbClr val="0070C0"/>
                </a:solidFill>
                <a:cs typeface="Arial" charset="0"/>
              </a:rPr>
              <a:t>1- protein and polypeptide hormones </a:t>
            </a:r>
            <a:r>
              <a:rPr lang="en-US" sz="2400" dirty="0" smtClean="0">
                <a:cs typeface="Arial" charset="0"/>
              </a:rPr>
              <a:t>,including hormones secreted by anterior and posterior pituitary gland ,the pancreas (insulin and </a:t>
            </a:r>
            <a:r>
              <a:rPr lang="en-US" sz="2400" dirty="0" err="1" smtClean="0">
                <a:cs typeface="Arial" charset="0"/>
              </a:rPr>
              <a:t>glucagons</a:t>
            </a:r>
            <a:r>
              <a:rPr lang="en-US" sz="2400" dirty="0" smtClean="0">
                <a:cs typeface="Arial" charset="0"/>
              </a:rPr>
              <a:t>), parathyroid gland (parathyroid hormone ) .</a:t>
            </a:r>
          </a:p>
          <a:p>
            <a:pPr algn="l" rtl="0" eaLnBrk="1" hangingPunct="1">
              <a:buFont typeface="Wingdings" pitchFamily="2" charset="2"/>
              <a:buNone/>
            </a:pPr>
            <a:r>
              <a:rPr lang="en-US" sz="2400" dirty="0" smtClean="0">
                <a:solidFill>
                  <a:srgbClr val="FF0000"/>
                </a:solidFill>
                <a:cs typeface="Arial" charset="0"/>
              </a:rPr>
              <a:t>2-Steroid hormones secreted </a:t>
            </a:r>
            <a:r>
              <a:rPr lang="en-US" sz="2400" dirty="0" smtClean="0">
                <a:cs typeface="Arial" charset="0"/>
              </a:rPr>
              <a:t>by the adrenal cortex (</a:t>
            </a:r>
            <a:r>
              <a:rPr lang="en-US" sz="2400" dirty="0" err="1" smtClean="0">
                <a:cs typeface="Arial" charset="0"/>
              </a:rPr>
              <a:t>cortisol</a:t>
            </a:r>
            <a:r>
              <a:rPr lang="en-US" sz="2400" dirty="0" smtClean="0">
                <a:cs typeface="Arial" charset="0"/>
              </a:rPr>
              <a:t> and </a:t>
            </a:r>
            <a:r>
              <a:rPr lang="en-US" sz="2400" dirty="0" err="1" smtClean="0">
                <a:cs typeface="Arial" charset="0"/>
              </a:rPr>
              <a:t>aldosterone</a:t>
            </a:r>
            <a:r>
              <a:rPr lang="en-US" sz="2400" dirty="0" smtClean="0">
                <a:cs typeface="Arial" charset="0"/>
              </a:rPr>
              <a:t>), the ovaries (estrogen and progesterone ), the tests (testosterone ), and the placenta (estrogen and progesterone ).</a:t>
            </a:r>
          </a:p>
          <a:p>
            <a:pPr algn="l" rtl="0" eaLnBrk="1" hangingPunct="1">
              <a:buFont typeface="Wingdings" pitchFamily="2" charset="2"/>
              <a:buNone/>
            </a:pPr>
            <a:r>
              <a:rPr lang="en-US" sz="2400" dirty="0" smtClean="0">
                <a:solidFill>
                  <a:srgbClr val="00B0F0"/>
                </a:solidFill>
                <a:cs typeface="Arial" charset="0"/>
              </a:rPr>
              <a:t>3- Derivative of the amino acid tyrosine hormones </a:t>
            </a:r>
            <a:r>
              <a:rPr lang="en-US" sz="2400" dirty="0" smtClean="0">
                <a:cs typeface="Arial" charset="0"/>
              </a:rPr>
              <a:t>,secreted by thyroid (thyroxin and </a:t>
            </a:r>
            <a:r>
              <a:rPr lang="en-US" sz="2400" dirty="0" err="1" smtClean="0">
                <a:cs typeface="Arial" charset="0"/>
              </a:rPr>
              <a:t>triiodothyronine</a:t>
            </a:r>
            <a:r>
              <a:rPr lang="en-US" sz="2400" dirty="0" smtClean="0">
                <a:cs typeface="Arial" charset="0"/>
              </a:rPr>
              <a:t> ) and the adrenal medullae </a:t>
            </a:r>
            <a:r>
              <a:rPr lang="en-US" sz="2400" dirty="0" smtClean="0">
                <a:cs typeface="Arial" charset="0"/>
              </a:rPr>
              <a:t>(epinephrine </a:t>
            </a:r>
            <a:r>
              <a:rPr lang="en-US" sz="2400" dirty="0" smtClean="0">
                <a:cs typeface="Arial" charset="0"/>
              </a:rPr>
              <a:t>and </a:t>
            </a:r>
            <a:r>
              <a:rPr lang="en-US" sz="2400" dirty="0" err="1" smtClean="0">
                <a:cs typeface="Arial" charset="0"/>
              </a:rPr>
              <a:t>norepinephrine</a:t>
            </a:r>
            <a:r>
              <a:rPr lang="en-US" sz="2400" dirty="0" smtClean="0">
                <a:cs typeface="Arial" charset="0"/>
              </a:rPr>
              <a:t> ).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1412875"/>
            <a:ext cx="8229600" cy="2736850"/>
          </a:xfrm>
        </p:spPr>
        <p:txBody>
          <a:bodyPr/>
          <a:lstStyle/>
          <a:p>
            <a:pPr eaLnBrk="1" hangingPunct="1"/>
            <a:r>
              <a:rPr lang="en-US" sz="2800" b="1" smtClean="0">
                <a:cs typeface="Arial" charset="0"/>
              </a:rPr>
              <a:t>Endocrine Glands, Hormones , and their functions and </a:t>
            </a:r>
            <a:r>
              <a:rPr lang="ar-SA" sz="2800" b="1" smtClean="0"/>
              <a:t>: </a:t>
            </a:r>
            <a:r>
              <a:rPr lang="en-US" sz="2800" b="1" smtClean="0">
                <a:cs typeface="Arial" charset="0"/>
              </a:rPr>
              <a:t>structure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94" name="Group 54"/>
          <p:cNvGraphicFramePr>
            <a:graphicFrameLocks noGrp="1"/>
          </p:cNvGraphicFramePr>
          <p:nvPr>
            <p:ph type="tbl" idx="1"/>
          </p:nvPr>
        </p:nvGraphicFramePr>
        <p:xfrm>
          <a:off x="107950" y="44450"/>
          <a:ext cx="8856663" cy="7444613"/>
        </p:xfrm>
        <a:graphic>
          <a:graphicData uri="http://schemas.openxmlformats.org/drawingml/2006/table">
            <a:tbl>
              <a:tblPr rtl="1"/>
              <a:tblGrid>
                <a:gridCol w="1512888"/>
                <a:gridCol w="3167062"/>
                <a:gridCol w="2592388"/>
                <a:gridCol w="1584325"/>
              </a:tblGrid>
              <a:tr h="7207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dirty="0" smtClean="0">
                          <a:ln>
                            <a:noFill/>
                          </a:ln>
                          <a:solidFill>
                            <a:srgbClr val="FF0000"/>
                          </a:solidFill>
                          <a:effectLst>
                            <a:outerShdw blurRad="38100" dist="38100" dir="2700000" algn="tl">
                              <a:srgbClr val="000000"/>
                            </a:outerShdw>
                          </a:effectLst>
                          <a:latin typeface="Tahoma" pitchFamily="34" charset="0"/>
                          <a:cs typeface="Arial" pitchFamily="34" charset="0"/>
                        </a:rPr>
                        <a:t>Chemical structure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rgbClr val="FF0000"/>
                          </a:solidFill>
                          <a:effectLst>
                            <a:outerShdw blurRad="38100" dist="38100" dir="2700000" algn="tl">
                              <a:srgbClr val="000000"/>
                            </a:outerShdw>
                          </a:effectLst>
                          <a:latin typeface="Tahoma" pitchFamily="34" charset="0"/>
                          <a:cs typeface="Arial" pitchFamily="34" charset="0"/>
                        </a:rPr>
                        <a:t>Major factors</a:t>
                      </a:r>
                      <a:r>
                        <a:rPr kumimoji="0" lang="en-US" sz="2800" b="0" i="0" u="none" strike="noStrike" cap="none" normalizeH="0" baseline="0" smtClean="0">
                          <a:ln>
                            <a:noFill/>
                          </a:ln>
                          <a:solidFill>
                            <a:srgbClr val="FF0000"/>
                          </a:solidFill>
                          <a:effectLst>
                            <a:outerShdw blurRad="38100" dist="38100" dir="2700000" algn="tl">
                              <a:srgbClr val="000000"/>
                            </a:outerShdw>
                          </a:effectLst>
                          <a:latin typeface="Tahoma" pitchFamily="34" charset="0"/>
                          <a:cs typeface="Arial"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smtClean="0">
                          <a:ln>
                            <a:noFill/>
                          </a:ln>
                          <a:solidFill>
                            <a:srgbClr val="FF0000"/>
                          </a:solidFill>
                          <a:effectLst>
                            <a:outerShdw blurRad="38100" dist="38100" dir="2700000" algn="tl">
                              <a:srgbClr val="000000"/>
                            </a:outerShdw>
                          </a:effectLst>
                          <a:latin typeface="Tahoma" pitchFamily="34" charset="0"/>
                          <a:cs typeface="Arial" pitchFamily="34" charset="0"/>
                        </a:rPr>
                        <a:t>Hormones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000" b="0" i="0" u="none" strike="noStrike" cap="none" normalizeH="0" baseline="0" dirty="0" smtClean="0">
                          <a:ln>
                            <a:noFill/>
                          </a:ln>
                          <a:solidFill>
                            <a:srgbClr val="FF0000"/>
                          </a:solidFill>
                          <a:effectLst>
                            <a:outerShdw blurRad="38100" dist="38100" dir="2700000" algn="tl">
                              <a:srgbClr val="000000"/>
                            </a:outerShdw>
                          </a:effectLst>
                          <a:latin typeface="Tahoma" pitchFamily="34" charset="0"/>
                          <a:cs typeface="Arial" pitchFamily="34" charset="0"/>
                        </a:rPr>
                        <a:t>Gland tissue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Peptide</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Peptide</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Peptide </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Peptide</a:t>
                      </a: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Peptide</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Amine</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Peptide</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Peptide  </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Stimulates secretion of TSH and </a:t>
                      </a:r>
                      <a:r>
                        <a:rPr kumimoji="0" lang="en-US" sz="1600" b="0" i="0" u="none" strike="noStrike" cap="none" normalizeH="0" baseline="0" dirty="0" err="1" smtClean="0">
                          <a:ln>
                            <a:noFill/>
                          </a:ln>
                          <a:solidFill>
                            <a:schemeClr val="tx1"/>
                          </a:solidFill>
                          <a:effectLst>
                            <a:outerShdw blurRad="38100" dist="38100" dir="2700000" algn="tl">
                              <a:srgbClr val="000000"/>
                            </a:outerShdw>
                          </a:effectLst>
                          <a:latin typeface="Tahoma" pitchFamily="34" charset="0"/>
                          <a:cs typeface="Arial" pitchFamily="34" charset="0"/>
                        </a:rPr>
                        <a:t>Prolactin</a:t>
                      </a: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Causes release of ACTH.</a:t>
                      </a:r>
                    </a:p>
                    <a:p>
                      <a:pPr marL="0" marR="0" lvl="0" indent="0" algn="l" defTabSz="914400" rtl="0" eaLnBrk="1" fontAlgn="base" latinLnBrk="0" hangingPunct="1">
                        <a:lnSpc>
                          <a:spcPct val="100000"/>
                        </a:lnSpc>
                        <a:spcBef>
                          <a:spcPct val="20000"/>
                        </a:spcBef>
                        <a:spcAft>
                          <a:spcPct val="0"/>
                        </a:spcAft>
                        <a:buClr>
                          <a:schemeClr val="hlink"/>
                        </a:buClr>
                        <a:buSzPct val="80000"/>
                        <a:buFontTx/>
                        <a:buChar char="-"/>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Causes release of growth hormone .</a:t>
                      </a:r>
                    </a:p>
                    <a:p>
                      <a:pPr marL="0" marR="0" lvl="0" indent="0" algn="l" defTabSz="914400" rtl="0" eaLnBrk="1" fontAlgn="base" latinLnBrk="0" hangingPunct="1">
                        <a:lnSpc>
                          <a:spcPct val="100000"/>
                        </a:lnSpc>
                        <a:spcBef>
                          <a:spcPct val="20000"/>
                        </a:spcBef>
                        <a:spcAft>
                          <a:spcPct val="0"/>
                        </a:spcAft>
                        <a:buClr>
                          <a:schemeClr val="hlink"/>
                        </a:buClr>
                        <a:buSzPct val="80000"/>
                        <a:buFontTx/>
                        <a:buChar char="-"/>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Tx/>
                        <a:buChar char="-"/>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Inhibits release of growth hormone .</a:t>
                      </a:r>
                    </a:p>
                    <a:p>
                      <a:pPr marL="0" marR="0" lvl="0" indent="0" algn="l" defTabSz="914400" rtl="0" eaLnBrk="1" fontAlgn="base" latinLnBrk="0" hangingPunct="1">
                        <a:lnSpc>
                          <a:spcPct val="100000"/>
                        </a:lnSpc>
                        <a:spcBef>
                          <a:spcPct val="20000"/>
                        </a:spcBef>
                        <a:spcAft>
                          <a:spcPct val="0"/>
                        </a:spcAft>
                        <a:buClr>
                          <a:schemeClr val="hlink"/>
                        </a:buClr>
                        <a:buSzPct val="80000"/>
                        <a:buFontTx/>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Tx/>
                        <a:buChar char="-"/>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Causes release of LH and FSH</a:t>
                      </a:r>
                    </a:p>
                    <a:p>
                      <a:pPr marL="0" marR="0" lvl="0" indent="0" algn="l" defTabSz="914400" rtl="0" eaLnBrk="1" fontAlgn="base" latinLnBrk="0" hangingPunct="1">
                        <a:lnSpc>
                          <a:spcPct val="100000"/>
                        </a:lnSpc>
                        <a:spcBef>
                          <a:spcPct val="20000"/>
                        </a:spcBef>
                        <a:spcAft>
                          <a:spcPct val="0"/>
                        </a:spcAft>
                        <a:buClr>
                          <a:schemeClr val="hlink"/>
                        </a:buClr>
                        <a:buSzPct val="80000"/>
                        <a:buFontTx/>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Inhabits release of </a:t>
                      </a:r>
                      <a:r>
                        <a:rPr kumimoji="0" lang="en-US" sz="1600" b="0" i="0" u="none" strike="noStrike" cap="none" normalizeH="0" baseline="0" dirty="0" err="1" smtClean="0">
                          <a:ln>
                            <a:noFill/>
                          </a:ln>
                          <a:solidFill>
                            <a:schemeClr val="tx1"/>
                          </a:solidFill>
                          <a:effectLst>
                            <a:outerShdw blurRad="38100" dist="38100" dir="2700000" algn="tl">
                              <a:srgbClr val="000000"/>
                            </a:outerShdw>
                          </a:effectLst>
                          <a:latin typeface="Tahoma" pitchFamily="34" charset="0"/>
                          <a:cs typeface="Arial" pitchFamily="34" charset="0"/>
                        </a:rPr>
                        <a:t>Prolactin</a:t>
                      </a: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Increase water </a:t>
                      </a:r>
                      <a:r>
                        <a:rPr kumimoji="0" lang="en-US" sz="1600" b="0" i="0" u="none" strike="noStrike" cap="none" normalizeH="0" baseline="0" dirty="0" err="1" smtClean="0">
                          <a:ln>
                            <a:noFill/>
                          </a:ln>
                          <a:solidFill>
                            <a:schemeClr val="tx1"/>
                          </a:solidFill>
                          <a:effectLst>
                            <a:outerShdw blurRad="38100" dist="38100" dir="2700000" algn="tl">
                              <a:srgbClr val="000000"/>
                            </a:outerShdw>
                          </a:effectLst>
                          <a:latin typeface="Tahoma" pitchFamily="34" charset="0"/>
                          <a:cs typeface="Arial" pitchFamily="34" charset="0"/>
                        </a:rPr>
                        <a:t>reabsorption</a:t>
                      </a: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by the kidneys and causes vasoconstriction and increased blood pressure .</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Stimulates milk ejection from breasts  &amp; uterine contractions </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ar-SA"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a:t>
                      </a:r>
                      <a:r>
                        <a:rPr kumimoji="0" lang="en-US" sz="1600" b="0" i="0" u="none" strike="noStrike" cap="none" normalizeH="0" baseline="0" dirty="0" smtClean="0">
                          <a:ln>
                            <a:noFill/>
                          </a:ln>
                          <a:solidFill>
                            <a:srgbClr val="FF0000"/>
                          </a:solidFill>
                          <a:effectLst>
                            <a:outerShdw blurRad="38100" dist="38100" dir="2700000" algn="tl">
                              <a:srgbClr val="000000"/>
                            </a:outerShdw>
                          </a:effectLst>
                          <a:latin typeface="Tahoma" pitchFamily="34" charset="0"/>
                          <a:cs typeface="Arial" pitchFamily="34" charset="0"/>
                        </a:rPr>
                        <a:t> </a:t>
                      </a:r>
                      <a:r>
                        <a:rPr kumimoji="0" lang="en-US" sz="1600" b="0" i="0" u="none" strike="noStrike" cap="none" normalizeH="0" baseline="0" dirty="0" err="1" smtClean="0">
                          <a:ln>
                            <a:noFill/>
                          </a:ln>
                          <a:solidFill>
                            <a:srgbClr val="FF0000"/>
                          </a:solidFill>
                          <a:effectLst>
                            <a:outerShdw blurRad="38100" dist="38100" dir="2700000" algn="tl">
                              <a:srgbClr val="000000"/>
                            </a:outerShdw>
                          </a:effectLst>
                          <a:latin typeface="Tahoma" pitchFamily="34" charset="0"/>
                          <a:cs typeface="Arial" pitchFamily="34" charset="0"/>
                        </a:rPr>
                        <a:t>Thyrotropin</a:t>
                      </a:r>
                      <a:r>
                        <a:rPr kumimoji="0" lang="en-US" sz="1600" b="0" i="0" u="none" strike="noStrike" cap="none" normalizeH="0" baseline="0" dirty="0" smtClean="0">
                          <a:ln>
                            <a:noFill/>
                          </a:ln>
                          <a:solidFill>
                            <a:srgbClr val="FF0000"/>
                          </a:solidFill>
                          <a:effectLst>
                            <a:outerShdw blurRad="38100" dist="38100" dir="2700000" algn="tl">
                              <a:srgbClr val="000000"/>
                            </a:outerShdw>
                          </a:effectLst>
                          <a:latin typeface="Tahoma" pitchFamily="34" charset="0"/>
                          <a:cs typeface="Arial" pitchFamily="34" charset="0"/>
                        </a:rPr>
                        <a:t> </a:t>
                      </a:r>
                      <a:r>
                        <a:rPr kumimoji="0" lang="en-US" sz="1600" b="0" i="0" u="none" strike="noStrike" cap="none" normalizeH="0" baseline="0" dirty="0" smtClean="0">
                          <a:ln>
                            <a:noFill/>
                          </a:ln>
                          <a:solidFill>
                            <a:srgbClr val="FF0000"/>
                          </a:solidFill>
                          <a:effectLst>
                            <a:outerShdw blurRad="38100" dist="38100" dir="2700000" algn="tl">
                              <a:srgbClr val="000000"/>
                            </a:outerShdw>
                          </a:effectLst>
                          <a:latin typeface="Arial"/>
                          <a:cs typeface="Arial" pitchFamily="34" charset="0"/>
                        </a:rPr>
                        <a:t>–</a:t>
                      </a:r>
                      <a:r>
                        <a:rPr kumimoji="0" lang="en-US" sz="1600" b="0" i="0" u="none" strike="noStrike" cap="none" normalizeH="0" baseline="0" dirty="0" smtClean="0">
                          <a:ln>
                            <a:noFill/>
                          </a:ln>
                          <a:solidFill>
                            <a:srgbClr val="FF0000"/>
                          </a:solidFill>
                          <a:effectLst>
                            <a:outerShdw blurRad="38100" dist="38100" dir="2700000" algn="tl">
                              <a:srgbClr val="000000"/>
                            </a:outerShdw>
                          </a:effectLst>
                          <a:latin typeface="Tahoma" pitchFamily="34" charset="0"/>
                          <a:cs typeface="Arial" pitchFamily="34" charset="0"/>
                        </a:rPr>
                        <a:t>releasing hormone TRH</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a:t>
                      </a:r>
                      <a:r>
                        <a:rPr kumimoji="0" lang="en-US" sz="1600" b="0" i="0" u="none" strike="noStrike" cap="none" normalizeH="0" baseline="0" dirty="0" smtClean="0">
                          <a:ln>
                            <a:noFill/>
                          </a:ln>
                          <a:solidFill>
                            <a:srgbClr val="0070C0"/>
                          </a:solidFill>
                          <a:effectLst>
                            <a:outerShdw blurRad="38100" dist="38100" dir="2700000" algn="tl">
                              <a:srgbClr val="000000"/>
                            </a:outerShdw>
                          </a:effectLst>
                          <a:latin typeface="Tahoma" pitchFamily="34" charset="0"/>
                          <a:cs typeface="Arial" pitchFamily="34" charset="0"/>
                        </a:rPr>
                        <a:t>Corticotrophin-releasing hormone CRH</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rgbClr val="FF0000"/>
                          </a:solidFill>
                          <a:effectLst>
                            <a:outerShdw blurRad="38100" dist="38100" dir="2700000" algn="tl">
                              <a:srgbClr val="000000"/>
                            </a:outerShdw>
                          </a:effectLst>
                          <a:latin typeface="Tahoma" pitchFamily="34" charset="0"/>
                          <a:cs typeface="Arial" pitchFamily="34" charset="0"/>
                        </a:rPr>
                        <a:t>- Growth hormone -releasing hormone (GHRH).</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rgbClr val="0070C0"/>
                          </a:solidFill>
                          <a:effectLst>
                            <a:outerShdw blurRad="38100" dist="38100" dir="2700000" algn="tl">
                              <a:srgbClr val="000000"/>
                            </a:outerShdw>
                          </a:effectLst>
                          <a:latin typeface="Tahoma" pitchFamily="34" charset="0"/>
                          <a:cs typeface="Arial" pitchFamily="34" charset="0"/>
                        </a:rPr>
                        <a:t>- Growth hormone inhibitory hormone (GHIH).</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rgbClr val="FF0000"/>
                          </a:solidFill>
                          <a:effectLst>
                            <a:outerShdw blurRad="38100" dist="38100" dir="2700000" algn="tl">
                              <a:srgbClr val="000000"/>
                            </a:outerShdw>
                          </a:effectLst>
                          <a:latin typeface="Tahoma" pitchFamily="34" charset="0"/>
                          <a:cs typeface="Arial" pitchFamily="34" charset="0"/>
                        </a:rPr>
                        <a:t>- </a:t>
                      </a:r>
                      <a:r>
                        <a:rPr kumimoji="0" lang="en-US" sz="1600" b="0" i="0" u="none" strike="noStrike" cap="none" normalizeH="0" baseline="0" dirty="0" err="1" smtClean="0">
                          <a:ln>
                            <a:noFill/>
                          </a:ln>
                          <a:solidFill>
                            <a:srgbClr val="FF0000"/>
                          </a:solidFill>
                          <a:effectLst>
                            <a:outerShdw blurRad="38100" dist="38100" dir="2700000" algn="tl">
                              <a:srgbClr val="000000"/>
                            </a:outerShdw>
                          </a:effectLst>
                          <a:latin typeface="Tahoma" pitchFamily="34" charset="0"/>
                          <a:cs typeface="Arial" pitchFamily="34" charset="0"/>
                        </a:rPr>
                        <a:t>Gonadotropin</a:t>
                      </a:r>
                      <a:r>
                        <a:rPr kumimoji="0" lang="en-US" sz="1600" b="0" i="0" u="none" strike="noStrike" cap="none" normalizeH="0" baseline="0" dirty="0" smtClean="0">
                          <a:ln>
                            <a:noFill/>
                          </a:ln>
                          <a:solidFill>
                            <a:srgbClr val="FF0000"/>
                          </a:solidFill>
                          <a:effectLst>
                            <a:outerShdw blurRad="38100" dist="38100" dir="2700000" algn="tl">
                              <a:srgbClr val="000000"/>
                            </a:outerShdw>
                          </a:effectLst>
                          <a:latin typeface="Tahoma" pitchFamily="34" charset="0"/>
                          <a:cs typeface="Arial" pitchFamily="34" charset="0"/>
                        </a:rPr>
                        <a:t>-releasing hormone (</a:t>
                      </a:r>
                      <a:r>
                        <a:rPr kumimoji="0" lang="en-US" sz="1600" b="0" i="0" u="none" strike="noStrike" cap="none" normalizeH="0" baseline="0" dirty="0" err="1" smtClean="0">
                          <a:ln>
                            <a:noFill/>
                          </a:ln>
                          <a:solidFill>
                            <a:srgbClr val="FF0000"/>
                          </a:solidFill>
                          <a:effectLst>
                            <a:outerShdw blurRad="38100" dist="38100" dir="2700000" algn="tl">
                              <a:srgbClr val="000000"/>
                            </a:outerShdw>
                          </a:effectLst>
                          <a:latin typeface="Tahoma" pitchFamily="34" charset="0"/>
                          <a:cs typeface="Arial" pitchFamily="34" charset="0"/>
                        </a:rPr>
                        <a:t>GnRH</a:t>
                      </a:r>
                      <a:r>
                        <a:rPr kumimoji="0" lang="en-US" sz="1600" b="0" i="0" u="none" strike="noStrike" cap="none" normalizeH="0" baseline="0" dirty="0" smtClean="0">
                          <a:ln>
                            <a:noFill/>
                          </a:ln>
                          <a:solidFill>
                            <a:srgbClr val="FF0000"/>
                          </a:solidFill>
                          <a:effectLst>
                            <a:outerShdw blurRad="38100" dist="38100" dir="2700000" algn="tl">
                              <a:srgbClr val="000000"/>
                            </a:outerShdw>
                          </a:effectLst>
                          <a:latin typeface="Tahoma" pitchFamily="34" charset="0"/>
                          <a:cs typeface="Arial" pitchFamily="34" charset="0"/>
                        </a:rPr>
                        <a:t>).</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rgbClr val="0070C0"/>
                          </a:solidFill>
                          <a:effectLst>
                            <a:outerShdw blurRad="38100" dist="38100" dir="2700000" algn="tl">
                              <a:srgbClr val="000000"/>
                            </a:outerShdw>
                          </a:effectLst>
                          <a:latin typeface="Tahoma" pitchFamily="34" charset="0"/>
                          <a:cs typeface="Arial" pitchFamily="34" charset="0"/>
                        </a:rPr>
                        <a:t>- Dopamine or </a:t>
                      </a:r>
                      <a:r>
                        <a:rPr kumimoji="0" lang="en-US" sz="1600" b="0" i="0" u="none" strike="noStrike" cap="none" normalizeH="0" baseline="0" dirty="0" err="1" smtClean="0">
                          <a:ln>
                            <a:noFill/>
                          </a:ln>
                          <a:solidFill>
                            <a:srgbClr val="0070C0"/>
                          </a:solidFill>
                          <a:effectLst>
                            <a:outerShdw blurRad="38100" dist="38100" dir="2700000" algn="tl">
                              <a:srgbClr val="000000"/>
                            </a:outerShdw>
                          </a:effectLst>
                          <a:latin typeface="Tahoma" pitchFamily="34" charset="0"/>
                          <a:cs typeface="Arial" pitchFamily="34" charset="0"/>
                        </a:rPr>
                        <a:t>Prolactin</a:t>
                      </a:r>
                      <a:r>
                        <a:rPr kumimoji="0" lang="en-US" sz="1600" b="0" i="0" u="none" strike="noStrike" cap="none" normalizeH="0" baseline="0" dirty="0" smtClean="0">
                          <a:ln>
                            <a:noFill/>
                          </a:ln>
                          <a:solidFill>
                            <a:srgbClr val="0070C0"/>
                          </a:solidFill>
                          <a:effectLst>
                            <a:outerShdw blurRad="38100" dist="38100" dir="2700000" algn="tl">
                              <a:srgbClr val="000000"/>
                            </a:outerShdw>
                          </a:effectLst>
                          <a:latin typeface="Tahoma" pitchFamily="34" charset="0"/>
                          <a:cs typeface="Arial" pitchFamily="34" charset="0"/>
                        </a:rPr>
                        <a:t>-inhibiting factor (PIF).</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Tx/>
                        <a:buChar char="-"/>
                        <a:tabLst/>
                      </a:pPr>
                      <a:r>
                        <a:rPr kumimoji="0" lang="en-US" sz="1600" b="0" i="0" u="none" strike="noStrike" cap="none" normalizeH="0" baseline="0" dirty="0" err="1" smtClean="0">
                          <a:ln>
                            <a:noFill/>
                          </a:ln>
                          <a:solidFill>
                            <a:srgbClr val="FF0000"/>
                          </a:solidFill>
                          <a:effectLst>
                            <a:outerShdw blurRad="38100" dist="38100" dir="2700000" algn="tl">
                              <a:srgbClr val="000000"/>
                            </a:outerShdw>
                          </a:effectLst>
                          <a:latin typeface="Tahoma" pitchFamily="34" charset="0"/>
                          <a:cs typeface="Arial" pitchFamily="34" charset="0"/>
                        </a:rPr>
                        <a:t>Antidiuretic</a:t>
                      </a:r>
                      <a:r>
                        <a:rPr kumimoji="0" lang="en-US" sz="1600" b="0" i="0" u="none" strike="noStrike" cap="none" normalizeH="0" baseline="0" dirty="0" smtClean="0">
                          <a:ln>
                            <a:noFill/>
                          </a:ln>
                          <a:solidFill>
                            <a:srgbClr val="FF0000"/>
                          </a:solidFill>
                          <a:effectLst>
                            <a:outerShdw blurRad="38100" dist="38100" dir="2700000" algn="tl">
                              <a:srgbClr val="000000"/>
                            </a:outerShdw>
                          </a:effectLst>
                          <a:latin typeface="Tahoma" pitchFamily="34" charset="0"/>
                          <a:cs typeface="Arial" pitchFamily="34" charset="0"/>
                        </a:rPr>
                        <a:t> hormone (ADH)</a:t>
                      </a:r>
                    </a:p>
                    <a:p>
                      <a:pPr marL="0" marR="0" lvl="0" indent="0" algn="l" defTabSz="914400" rtl="0" eaLnBrk="1" fontAlgn="base" latinLnBrk="0" hangingPunct="1">
                        <a:lnSpc>
                          <a:spcPct val="100000"/>
                        </a:lnSpc>
                        <a:spcBef>
                          <a:spcPct val="20000"/>
                        </a:spcBef>
                        <a:spcAft>
                          <a:spcPct val="0"/>
                        </a:spcAft>
                        <a:buClr>
                          <a:schemeClr val="hlink"/>
                        </a:buClr>
                        <a:buSzPct val="80000"/>
                        <a:buFontTx/>
                        <a:buChar char="-"/>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Tx/>
                        <a:buChar char="-"/>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rgbClr val="0070C0"/>
                          </a:solidFill>
                          <a:effectLst>
                            <a:outerShdw blurRad="38100" dist="38100" dir="2700000" algn="tl">
                              <a:srgbClr val="000000"/>
                            </a:outerShdw>
                          </a:effectLst>
                          <a:latin typeface="Tahoma" pitchFamily="34" charset="0"/>
                          <a:cs typeface="Arial" pitchFamily="34" charset="0"/>
                        </a:rPr>
                        <a:t>- </a:t>
                      </a:r>
                      <a:r>
                        <a:rPr kumimoji="0" lang="en-US" sz="1600" b="0" i="0" u="none" strike="noStrike" cap="none" normalizeH="0" baseline="0" dirty="0" err="1" smtClean="0">
                          <a:ln>
                            <a:noFill/>
                          </a:ln>
                          <a:solidFill>
                            <a:srgbClr val="0070C0"/>
                          </a:solidFill>
                          <a:effectLst>
                            <a:outerShdw blurRad="38100" dist="38100" dir="2700000" algn="tl">
                              <a:srgbClr val="000000"/>
                            </a:outerShdw>
                          </a:effectLst>
                          <a:latin typeface="Tahoma" pitchFamily="34" charset="0"/>
                          <a:cs typeface="Arial" pitchFamily="34" charset="0"/>
                        </a:rPr>
                        <a:t>Oxytocin</a:t>
                      </a:r>
                      <a:r>
                        <a:rPr kumimoji="0" lang="en-US" sz="1600" b="0" i="0" u="none" strike="noStrike" cap="none" normalizeH="0" baseline="0" dirty="0" smtClean="0">
                          <a:ln>
                            <a:noFill/>
                          </a:ln>
                          <a:solidFill>
                            <a:srgbClr val="0070C0"/>
                          </a:solidFill>
                          <a:effectLst>
                            <a:outerShdw blurRad="38100" dist="38100" dir="2700000" algn="tl">
                              <a:srgbClr val="000000"/>
                            </a:outerShdw>
                          </a:effectLst>
                          <a:latin typeface="Tahoma" pitchFamily="34" charset="0"/>
                          <a:cs typeface="Arial"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1" i="0" u="none" strike="noStrike" cap="none" normalizeH="0" baseline="0" dirty="0" smtClean="0">
                          <a:ln>
                            <a:noFill/>
                          </a:ln>
                          <a:solidFill>
                            <a:srgbClr val="00B0F0"/>
                          </a:solidFill>
                          <a:effectLst>
                            <a:outerShdw blurRad="38100" dist="38100" dir="2700000" algn="tl">
                              <a:srgbClr val="000000"/>
                            </a:outerShdw>
                          </a:effectLst>
                          <a:latin typeface="Tahoma" pitchFamily="34" charset="0"/>
                          <a:cs typeface="Arial" pitchFamily="34" charset="0"/>
                        </a:rPr>
                        <a:t>Hypothalamus </a:t>
                      </a:r>
                      <a:endParaRPr kumimoji="0" lang="ar-SY" sz="1400" b="1" i="0" u="none" strike="noStrike" cap="none" normalizeH="0" baseline="0" dirty="0" smtClean="0">
                        <a:ln>
                          <a:noFill/>
                        </a:ln>
                        <a:solidFill>
                          <a:srgbClr val="00B0F0"/>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dirty="0" smtClean="0">
                          <a:ln>
                            <a:noFill/>
                          </a:ln>
                          <a:solidFill>
                            <a:srgbClr val="FF0000"/>
                          </a:solidFill>
                          <a:effectLst>
                            <a:outerShdw blurRad="38100" dist="38100" dir="2700000" algn="tl">
                              <a:srgbClr val="000000"/>
                            </a:outerShdw>
                          </a:effectLst>
                          <a:latin typeface="Tahoma" pitchFamily="34" charset="0"/>
                          <a:cs typeface="Arial" pitchFamily="34" charset="0"/>
                        </a:rPr>
                        <a:t>Posterior </a:t>
                      </a:r>
                      <a:r>
                        <a:rPr kumimoji="0" lang="en-US" sz="1600" b="0" i="0" u="none" strike="noStrike" cap="none" normalizeH="0" baseline="0" dirty="0" smtClean="0">
                          <a:ln>
                            <a:noFill/>
                          </a:ln>
                          <a:solidFill>
                            <a:srgbClr val="FF0000"/>
                          </a:solidFill>
                          <a:effectLst>
                            <a:outerShdw blurRad="38100" dist="38100" dir="2700000" algn="tl">
                              <a:srgbClr val="000000"/>
                            </a:outerShdw>
                          </a:effectLst>
                          <a:latin typeface="Tahoma" pitchFamily="34" charset="0"/>
                          <a:cs typeface="Arial" pitchFamily="34" charset="0"/>
                        </a:rPr>
                        <a:t> </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dirty="0" smtClean="0">
                          <a:ln>
                            <a:noFill/>
                          </a:ln>
                          <a:solidFill>
                            <a:srgbClr val="FF0000"/>
                          </a:solidFill>
                          <a:effectLst>
                            <a:outerShdw blurRad="38100" dist="38100" dir="2700000" algn="tl">
                              <a:srgbClr val="000000"/>
                            </a:outerShdw>
                          </a:effectLst>
                          <a:latin typeface="Tahoma" pitchFamily="34" charset="0"/>
                          <a:cs typeface="Arial" pitchFamily="34" charset="0"/>
                        </a:rPr>
                        <a:t>pituitary</a:t>
                      </a:r>
                      <a:r>
                        <a:rPr kumimoji="0" lang="en-US" sz="1800" b="1" i="0" u="none" strike="noStrike" cap="none" normalizeH="0" baseline="0" dirty="0" smtClean="0">
                          <a:ln>
                            <a:noFill/>
                          </a:ln>
                          <a:solidFill>
                            <a:srgbClr val="FF0000"/>
                          </a:solidFill>
                          <a:effectLst>
                            <a:outerShdw blurRad="38100" dist="38100" dir="2700000" algn="tl">
                              <a:srgbClr val="000000"/>
                            </a:outerShdw>
                          </a:effectLst>
                          <a:latin typeface="Tahoma" pitchFamily="34" charset="0"/>
                          <a:cs typeface="Arial" pitchFamily="34" charset="0"/>
                        </a:rPr>
                        <a:t> </a:t>
                      </a:r>
                      <a:r>
                        <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a:t>
                      </a:r>
                      <a:endParaRPr kumimoji="0" lang="ar-SY" sz="1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sz="quarter" idx="1"/>
          </p:nvPr>
        </p:nvSpPr>
        <p:spPr>
          <a:xfrm>
            <a:off x="395288" y="188913"/>
            <a:ext cx="8229600" cy="6669087"/>
          </a:xfrm>
        </p:spPr>
        <p:txBody>
          <a:bodyPr/>
          <a:lstStyle/>
          <a:p>
            <a:pPr eaLnBrk="1" hangingPunct="1"/>
            <a:endParaRPr lang="en-US" smtClean="0">
              <a:cs typeface="Arial" charset="0"/>
            </a:endParaRPr>
          </a:p>
        </p:txBody>
      </p:sp>
      <p:pic>
        <p:nvPicPr>
          <p:cNvPr id="22531" name="Picture 5" descr="27"/>
          <p:cNvPicPr>
            <a:picLocks noChangeAspect="1" noChangeArrowheads="1"/>
          </p:cNvPicPr>
          <p:nvPr/>
        </p:nvPicPr>
        <p:blipFill>
          <a:blip r:embed="rId2" cstate="print"/>
          <a:srcRect/>
          <a:stretch>
            <a:fillRect/>
          </a:stretch>
        </p:blipFill>
        <p:spPr bwMode="auto">
          <a:xfrm>
            <a:off x="538164" y="188914"/>
            <a:ext cx="7891488" cy="63558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67" name="Group 27"/>
          <p:cNvGraphicFramePr>
            <a:graphicFrameLocks noGrp="1"/>
          </p:cNvGraphicFramePr>
          <p:nvPr>
            <p:ph/>
          </p:nvPr>
        </p:nvGraphicFramePr>
        <p:xfrm>
          <a:off x="0" y="115888"/>
          <a:ext cx="9144000" cy="6842125"/>
        </p:xfrm>
        <a:graphic>
          <a:graphicData uri="http://schemas.openxmlformats.org/drawingml/2006/table">
            <a:tbl>
              <a:tblPr rtl="1"/>
              <a:tblGrid>
                <a:gridCol w="2286000"/>
                <a:gridCol w="2286000"/>
                <a:gridCol w="2267270"/>
                <a:gridCol w="2304730"/>
              </a:tblGrid>
              <a:tr h="68421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Peptide</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Peptide  </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Peptide</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Peptide</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Peptide</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Peptide</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Stimulates protein synthesis and overall growth of most cells and tissues</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Stimulates protein synthesis and secretion of thyroid hormones (T3,T4)</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Stimulates protein synthesis and secretion of </a:t>
                      </a:r>
                      <a:r>
                        <a:rPr kumimoji="0" lang="en-US" sz="1600" b="0" i="0" u="none" strike="noStrike" cap="none" normalizeH="0" baseline="0" dirty="0" err="1" smtClean="0">
                          <a:ln>
                            <a:noFill/>
                          </a:ln>
                          <a:solidFill>
                            <a:schemeClr val="tx1"/>
                          </a:solidFill>
                          <a:effectLst>
                            <a:outerShdw blurRad="38100" dist="38100" dir="2700000" algn="tl">
                              <a:srgbClr val="000000"/>
                            </a:outerShdw>
                          </a:effectLst>
                          <a:latin typeface="Tahoma" pitchFamily="34" charset="0"/>
                          <a:cs typeface="Arial" pitchFamily="34" charset="0"/>
                        </a:rPr>
                        <a:t>adrenocortical</a:t>
                      </a: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hormones.</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Promotes development of the female breasts and secretion of milk </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Causes growth of follicles in the ovaries and sperm maturation in </a:t>
                      </a:r>
                      <a:r>
                        <a:rPr kumimoji="0" lang="en-US" sz="1600" b="0" i="0" u="none" strike="noStrike" cap="none" normalizeH="0" baseline="0" dirty="0" err="1" smtClean="0">
                          <a:ln>
                            <a:noFill/>
                          </a:ln>
                          <a:solidFill>
                            <a:schemeClr val="tx1"/>
                          </a:solidFill>
                          <a:effectLst>
                            <a:outerShdw blurRad="38100" dist="38100" dir="2700000" algn="tl">
                              <a:srgbClr val="000000"/>
                            </a:outerShdw>
                          </a:effectLst>
                          <a:latin typeface="Tahoma" pitchFamily="34" charset="0"/>
                          <a:cs typeface="Arial" pitchFamily="34" charset="0"/>
                        </a:rPr>
                        <a:t>sertoli</a:t>
                      </a: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cells of testes</a:t>
                      </a: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Stimulates testosterone synthesis in </a:t>
                      </a:r>
                      <a:r>
                        <a:rPr kumimoji="0" lang="en-US" sz="1400" b="0" i="0" u="none" strike="noStrike" cap="none" normalizeH="0" baseline="0" dirty="0" err="1" smtClean="0">
                          <a:ln>
                            <a:noFill/>
                          </a:ln>
                          <a:solidFill>
                            <a:schemeClr val="tx1"/>
                          </a:solidFill>
                          <a:effectLst>
                            <a:outerShdw blurRad="38100" dist="38100" dir="2700000" algn="tl">
                              <a:srgbClr val="000000"/>
                            </a:outerShdw>
                          </a:effectLst>
                          <a:latin typeface="Tahoma" pitchFamily="34" charset="0"/>
                          <a:cs typeface="Arial" pitchFamily="34" charset="0"/>
                        </a:rPr>
                        <a:t>leydig</a:t>
                      </a:r>
                      <a:r>
                        <a:rPr kumimoji="0" lang="en-US" sz="1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cells of testes ,  stimulates ovulation ,  formation of corpus </a:t>
                      </a:r>
                      <a:r>
                        <a:rPr kumimoji="0" lang="en-US" sz="1400" b="0" i="0" u="none" strike="noStrike" cap="none" normalizeH="0" baseline="0" dirty="0" err="1" smtClean="0">
                          <a:ln>
                            <a:noFill/>
                          </a:ln>
                          <a:solidFill>
                            <a:schemeClr val="tx1"/>
                          </a:solidFill>
                          <a:effectLst>
                            <a:outerShdw blurRad="38100" dist="38100" dir="2700000" algn="tl">
                              <a:srgbClr val="000000"/>
                            </a:outerShdw>
                          </a:effectLst>
                          <a:latin typeface="Tahoma" pitchFamily="34" charset="0"/>
                          <a:cs typeface="Arial" pitchFamily="34" charset="0"/>
                        </a:rPr>
                        <a:t>luteum</a:t>
                      </a:r>
                      <a:r>
                        <a:rPr kumimoji="0" lang="en-US" sz="14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  estrogen and progesterone synthesis</a:t>
                      </a: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in ovaries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a:t>
                      </a:r>
                      <a:r>
                        <a:rPr kumimoji="0" lang="en-US" sz="1600" b="0" i="0" u="none" strike="noStrike" cap="none" normalizeH="0" baseline="0" dirty="0" smtClean="0">
                          <a:ln>
                            <a:noFill/>
                          </a:ln>
                          <a:solidFill>
                            <a:srgbClr val="0070C0"/>
                          </a:solidFill>
                          <a:effectLst>
                            <a:outerShdw blurRad="38100" dist="38100" dir="2700000" algn="tl">
                              <a:srgbClr val="000000"/>
                            </a:outerShdw>
                          </a:effectLst>
                          <a:latin typeface="Tahoma" pitchFamily="34" charset="0"/>
                          <a:cs typeface="Arial" pitchFamily="34" charset="0"/>
                        </a:rPr>
                        <a:t>Growth hormone</a:t>
                      </a:r>
                      <a:r>
                        <a:rPr kumimoji="0" lang="en-US" sz="2800" b="0" i="0" u="none" strike="noStrike" cap="none" normalizeH="0" baseline="0" dirty="0" smtClean="0">
                          <a:ln>
                            <a:noFill/>
                          </a:ln>
                          <a:solidFill>
                            <a:srgbClr val="0070C0"/>
                          </a:solidFill>
                          <a:effectLst>
                            <a:outerShdw blurRad="38100" dist="38100" dir="2700000" algn="tl">
                              <a:srgbClr val="000000"/>
                            </a:outerShdw>
                          </a:effectLst>
                          <a:latin typeface="Tahoma" pitchFamily="34" charset="0"/>
                          <a:cs typeface="Arial" pitchFamily="34" charset="0"/>
                        </a:rPr>
                        <a:t> </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a:t>
                      </a:r>
                      <a:r>
                        <a:rPr kumimoji="0" lang="en-US" sz="1600" b="0" i="0" u="none" strike="noStrike" cap="none" normalizeH="0" baseline="0" dirty="0" smtClean="0">
                          <a:ln>
                            <a:noFill/>
                          </a:ln>
                          <a:solidFill>
                            <a:srgbClr val="FF0000"/>
                          </a:solidFill>
                          <a:effectLst>
                            <a:outerShdw blurRad="38100" dist="38100" dir="2700000" algn="tl">
                              <a:srgbClr val="000000"/>
                            </a:outerShdw>
                          </a:effectLst>
                          <a:latin typeface="Tahoma" pitchFamily="34" charset="0"/>
                          <a:cs typeface="Arial" pitchFamily="34" charset="0"/>
                        </a:rPr>
                        <a:t>Thyroid</a:t>
                      </a:r>
                      <a:r>
                        <a:rPr kumimoji="0" lang="en-US" sz="2800" b="0" i="0" u="none" strike="noStrike" cap="none" normalizeH="0" baseline="0" dirty="0" smtClean="0">
                          <a:ln>
                            <a:noFill/>
                          </a:ln>
                          <a:solidFill>
                            <a:srgbClr val="FF0000"/>
                          </a:solidFill>
                          <a:effectLst>
                            <a:outerShdw blurRad="38100" dist="38100" dir="2700000" algn="tl">
                              <a:srgbClr val="000000"/>
                            </a:outerShdw>
                          </a:effectLst>
                          <a:latin typeface="Arial"/>
                          <a:cs typeface="Arial" pitchFamily="34" charset="0"/>
                        </a:rPr>
                        <a:t>-</a:t>
                      </a:r>
                      <a:r>
                        <a:rPr kumimoji="0" lang="en-US" sz="1600" b="0" i="0" u="none" strike="noStrike" cap="none" normalizeH="0" baseline="0" dirty="0" smtClean="0">
                          <a:ln>
                            <a:noFill/>
                          </a:ln>
                          <a:solidFill>
                            <a:srgbClr val="FF0000"/>
                          </a:solidFill>
                          <a:effectLst>
                            <a:outerShdw blurRad="38100" dist="38100" dir="2700000" algn="tl">
                              <a:srgbClr val="000000"/>
                            </a:outerShdw>
                          </a:effectLst>
                          <a:latin typeface="Tahoma" pitchFamily="34" charset="0"/>
                          <a:cs typeface="Arial" pitchFamily="34" charset="0"/>
                        </a:rPr>
                        <a:t>stimulating hormone (TSH).</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rgbClr val="0070C0"/>
                          </a:solidFill>
                          <a:effectLst>
                            <a:outerShdw blurRad="38100" dist="38100" dir="2700000" algn="tl">
                              <a:srgbClr val="000000"/>
                            </a:outerShdw>
                          </a:effectLst>
                          <a:latin typeface="Tahoma" pitchFamily="34" charset="0"/>
                          <a:cs typeface="Arial" pitchFamily="34" charset="0"/>
                        </a:rPr>
                        <a:t>- </a:t>
                      </a:r>
                      <a:r>
                        <a:rPr kumimoji="0" lang="en-US" sz="1600" b="0" i="0" u="none" strike="noStrike" cap="none" normalizeH="0" baseline="0" dirty="0" err="1" smtClean="0">
                          <a:ln>
                            <a:noFill/>
                          </a:ln>
                          <a:solidFill>
                            <a:srgbClr val="0070C0"/>
                          </a:solidFill>
                          <a:effectLst>
                            <a:outerShdw blurRad="38100" dist="38100" dir="2700000" algn="tl">
                              <a:srgbClr val="000000"/>
                            </a:outerShdw>
                          </a:effectLst>
                          <a:latin typeface="Tahoma" pitchFamily="34" charset="0"/>
                          <a:cs typeface="Arial" pitchFamily="34" charset="0"/>
                        </a:rPr>
                        <a:t>Adenocorticotropic</a:t>
                      </a:r>
                      <a:r>
                        <a:rPr kumimoji="0" lang="en-US" sz="1600" b="0" i="0" u="none" strike="noStrike" cap="none" normalizeH="0" baseline="0" dirty="0" smtClean="0">
                          <a:ln>
                            <a:noFill/>
                          </a:ln>
                          <a:solidFill>
                            <a:srgbClr val="0070C0"/>
                          </a:solidFill>
                          <a:effectLst>
                            <a:outerShdw blurRad="38100" dist="38100" dir="2700000" algn="tl">
                              <a:srgbClr val="000000"/>
                            </a:outerShdw>
                          </a:effectLst>
                          <a:latin typeface="Tahoma" pitchFamily="34" charset="0"/>
                          <a:cs typeface="Arial" pitchFamily="34" charset="0"/>
                        </a:rPr>
                        <a:t> hormone (ACTH).</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a:t>
                      </a:r>
                      <a:r>
                        <a:rPr kumimoji="0" lang="en-US" sz="1600" b="0" i="0" u="none" strike="noStrike" cap="none" normalizeH="0" baseline="0" dirty="0" smtClean="0">
                          <a:ln>
                            <a:noFill/>
                          </a:ln>
                          <a:solidFill>
                            <a:srgbClr val="FF0000"/>
                          </a:solidFill>
                          <a:effectLst>
                            <a:outerShdw blurRad="38100" dist="38100" dir="2700000" algn="tl">
                              <a:srgbClr val="000000"/>
                            </a:outerShdw>
                          </a:effectLst>
                          <a:latin typeface="Tahoma" pitchFamily="34" charset="0"/>
                          <a:cs typeface="Arial" pitchFamily="34" charset="0"/>
                        </a:rPr>
                        <a:t> </a:t>
                      </a:r>
                      <a:r>
                        <a:rPr kumimoji="0" lang="en-US" sz="1600" b="0" i="0" u="none" strike="noStrike" cap="none" normalizeH="0" baseline="0" dirty="0" err="1" smtClean="0">
                          <a:ln>
                            <a:noFill/>
                          </a:ln>
                          <a:solidFill>
                            <a:srgbClr val="FF0000"/>
                          </a:solidFill>
                          <a:effectLst>
                            <a:outerShdw blurRad="38100" dist="38100" dir="2700000" algn="tl">
                              <a:srgbClr val="000000"/>
                            </a:outerShdw>
                          </a:effectLst>
                          <a:latin typeface="Tahoma" pitchFamily="34" charset="0"/>
                          <a:cs typeface="Arial" pitchFamily="34" charset="0"/>
                        </a:rPr>
                        <a:t>Prolactin</a:t>
                      </a:r>
                      <a:endParaRPr kumimoji="0" lang="en-US" sz="1600" b="0" i="0" u="none" strike="noStrike" cap="none" normalizeH="0" baseline="0" dirty="0" smtClean="0">
                        <a:ln>
                          <a:noFill/>
                        </a:ln>
                        <a:solidFill>
                          <a:srgbClr val="FF0000"/>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rgbClr val="0070C0"/>
                          </a:solidFill>
                          <a:effectLst>
                            <a:outerShdw blurRad="38100" dist="38100" dir="2700000" algn="tl">
                              <a:srgbClr val="000000"/>
                            </a:outerShdw>
                          </a:effectLst>
                          <a:latin typeface="Tahoma" pitchFamily="34" charset="0"/>
                          <a:cs typeface="Arial" pitchFamily="34" charset="0"/>
                        </a:rPr>
                        <a:t>- Follicle-stimulating (FSH)</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rgbClr val="FF0000"/>
                          </a:solidFill>
                          <a:effectLst>
                            <a:outerShdw blurRad="38100" dist="38100" dir="2700000" algn="tl">
                              <a:srgbClr val="000000"/>
                            </a:outerShdw>
                          </a:effectLst>
                          <a:latin typeface="Tahoma" pitchFamily="34" charset="0"/>
                          <a:cs typeface="Arial" pitchFamily="34" charset="0"/>
                        </a:rPr>
                        <a:t>- Luteinizing hormone (LH)</a:t>
                      </a: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28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dirty="0" smtClean="0">
                          <a:ln>
                            <a:noFill/>
                          </a:ln>
                          <a:solidFill>
                            <a:srgbClr val="FF0000"/>
                          </a:solidFill>
                          <a:effectLst>
                            <a:outerShdw blurRad="38100" dist="38100" dir="2700000" algn="tl">
                              <a:srgbClr val="000000"/>
                            </a:outerShdw>
                          </a:effectLst>
                          <a:latin typeface="Tahoma" pitchFamily="34" charset="0"/>
                          <a:cs typeface="Arial" pitchFamily="34" charset="0"/>
                        </a:rPr>
                        <a:t>Anterior pituitary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83" name="Group 47"/>
          <p:cNvGraphicFramePr>
            <a:graphicFrameLocks noGrp="1"/>
          </p:cNvGraphicFramePr>
          <p:nvPr>
            <p:ph type="tbl" idx="1"/>
          </p:nvPr>
        </p:nvGraphicFramePr>
        <p:xfrm>
          <a:off x="179388" y="188913"/>
          <a:ext cx="8785225" cy="6480175"/>
        </p:xfrm>
        <a:graphic>
          <a:graphicData uri="http://schemas.openxmlformats.org/drawingml/2006/table">
            <a:tbl>
              <a:tblPr rtl="1"/>
              <a:tblGrid>
                <a:gridCol w="970077"/>
                <a:gridCol w="4646498"/>
                <a:gridCol w="1728788"/>
                <a:gridCol w="1439862"/>
              </a:tblGrid>
              <a:tr h="64801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Amine </a:t>
                      </a: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Peptide</a:t>
                      </a: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Steroid</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Steroid </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Amine </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-Peptide </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-Peptide </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-Peptide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Increases the rates of chemical reactions in most cells ,thus increasing the body metabolic rate</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Promotes deposition of calcium in the bones and decreases extracellular fluid calcium in the bones and decrease extracellular fluid calcium ion concentration </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Has multiple metabolic functions for controlling metabolism of proteins ,carbohydrates, and fats, also has anti inflammatory effects .</a:t>
                      </a: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Increase renal sodium </a:t>
                      </a:r>
                      <a:r>
                        <a:rPr kumimoji="0" lang="en-US" sz="1600" b="0" i="0" u="none" strike="noStrike" cap="none" normalizeH="0" baseline="0" dirty="0" err="1" smtClean="0">
                          <a:ln>
                            <a:noFill/>
                          </a:ln>
                          <a:solidFill>
                            <a:schemeClr val="tx1"/>
                          </a:solidFill>
                          <a:effectLst>
                            <a:outerShdw blurRad="38100" dist="38100" dir="2700000" algn="tl">
                              <a:srgbClr val="000000"/>
                            </a:outerShdw>
                          </a:effectLst>
                          <a:latin typeface="Tahoma" pitchFamily="34" charset="0"/>
                          <a:cs typeface="Arial" pitchFamily="34" charset="0"/>
                        </a:rPr>
                        <a:t>reabsorption</a:t>
                      </a: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,potassium secretion ,and hydrogen ion secretion </a:t>
                      </a: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Same effect as sympathetic stimulation </a:t>
                      </a: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Promoted glucose entry in many cells and in this way controls carbohydrate metabolism </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Increases synthesis and release of glucose from the liver into the body fluids </a:t>
                      </a: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Controls serum calcium ion concentration by increasing calcium absorption by gut and kidneys and releasing calcium from bones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rgbClr val="FF0000"/>
                          </a:solidFill>
                          <a:effectLst>
                            <a:outerShdw blurRad="38100" dist="38100" dir="2700000" algn="tl">
                              <a:srgbClr val="000000"/>
                            </a:outerShdw>
                          </a:effectLst>
                          <a:latin typeface="Tahoma" pitchFamily="34" charset="0"/>
                          <a:cs typeface="Arial" pitchFamily="34" charset="0"/>
                        </a:rPr>
                        <a:t>- Thyroxin T4 and </a:t>
                      </a:r>
                      <a:r>
                        <a:rPr kumimoji="0" lang="en-US" sz="1600" b="0" i="0" u="none" strike="noStrike" cap="none" normalizeH="0" baseline="0" dirty="0" err="1" smtClean="0">
                          <a:ln>
                            <a:noFill/>
                          </a:ln>
                          <a:solidFill>
                            <a:srgbClr val="FF0000"/>
                          </a:solidFill>
                          <a:effectLst>
                            <a:outerShdw blurRad="38100" dist="38100" dir="2700000" algn="tl">
                              <a:srgbClr val="000000"/>
                            </a:outerShdw>
                          </a:effectLst>
                          <a:latin typeface="Tahoma" pitchFamily="34" charset="0"/>
                          <a:cs typeface="Arial" pitchFamily="34" charset="0"/>
                        </a:rPr>
                        <a:t>triiodothyronine</a:t>
                      </a:r>
                      <a:r>
                        <a:rPr kumimoji="0" lang="en-US" sz="1600" b="0" i="0" u="none" strike="noStrike" cap="none" normalizeH="0" baseline="0" dirty="0" smtClean="0">
                          <a:ln>
                            <a:noFill/>
                          </a:ln>
                          <a:solidFill>
                            <a:srgbClr val="FF0000"/>
                          </a:solidFill>
                          <a:effectLst>
                            <a:outerShdw blurRad="38100" dist="38100" dir="2700000" algn="tl">
                              <a:srgbClr val="000000"/>
                            </a:outerShdw>
                          </a:effectLst>
                          <a:latin typeface="Tahoma" pitchFamily="34" charset="0"/>
                          <a:cs typeface="Arial" pitchFamily="34" charset="0"/>
                        </a:rPr>
                        <a:t> T3.</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rgbClr val="FF0000"/>
                          </a:solidFill>
                          <a:effectLst>
                            <a:outerShdw blurRad="38100" dist="38100" dir="2700000" algn="tl">
                              <a:srgbClr val="000000"/>
                            </a:outerShdw>
                          </a:effectLst>
                          <a:latin typeface="Tahoma" pitchFamily="34" charset="0"/>
                          <a:cs typeface="Arial" pitchFamily="34" charset="0"/>
                        </a:rPr>
                        <a:t>- </a:t>
                      </a:r>
                      <a:r>
                        <a:rPr kumimoji="0" lang="en-US" sz="1600" b="0" i="0" u="none" strike="noStrike" cap="none" normalizeH="0" baseline="0" dirty="0" err="1" smtClean="0">
                          <a:ln>
                            <a:noFill/>
                          </a:ln>
                          <a:solidFill>
                            <a:srgbClr val="FF0000"/>
                          </a:solidFill>
                          <a:effectLst>
                            <a:outerShdw blurRad="38100" dist="38100" dir="2700000" algn="tl">
                              <a:srgbClr val="000000"/>
                            </a:outerShdw>
                          </a:effectLst>
                          <a:latin typeface="Tahoma" pitchFamily="34" charset="0"/>
                          <a:cs typeface="Arial" pitchFamily="34" charset="0"/>
                        </a:rPr>
                        <a:t>Calcitonin</a:t>
                      </a:r>
                      <a:r>
                        <a:rPr kumimoji="0" lang="en-US" sz="1600" b="0" i="0" u="none" strike="noStrike" cap="none" normalizeH="0" baseline="0" dirty="0" smtClean="0">
                          <a:ln>
                            <a:noFill/>
                          </a:ln>
                          <a:solidFill>
                            <a:srgbClr val="FF0000"/>
                          </a:solidFill>
                          <a:effectLst>
                            <a:outerShdw blurRad="38100" dist="38100" dir="2700000" algn="tl">
                              <a:srgbClr val="000000"/>
                            </a:outerShdw>
                          </a:effectLst>
                          <a:latin typeface="Tahoma" pitchFamily="34" charset="0"/>
                          <a:cs typeface="Arial" pitchFamily="34" charset="0"/>
                        </a:rPr>
                        <a:t> </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rgbClr val="0070C0"/>
                          </a:solidFill>
                          <a:effectLst>
                            <a:outerShdw blurRad="38100" dist="38100" dir="2700000" algn="tl">
                              <a:srgbClr val="000000"/>
                            </a:outerShdw>
                          </a:effectLst>
                          <a:latin typeface="Tahoma" pitchFamily="34" charset="0"/>
                          <a:cs typeface="Arial" pitchFamily="34" charset="0"/>
                        </a:rPr>
                        <a:t>- </a:t>
                      </a:r>
                      <a:r>
                        <a:rPr kumimoji="0" lang="en-US" sz="1600" b="0" i="0" u="none" strike="noStrike" cap="none" normalizeH="0" baseline="0" dirty="0" err="1" smtClean="0">
                          <a:ln>
                            <a:noFill/>
                          </a:ln>
                          <a:solidFill>
                            <a:srgbClr val="0070C0"/>
                          </a:solidFill>
                          <a:effectLst>
                            <a:outerShdw blurRad="38100" dist="38100" dir="2700000" algn="tl">
                              <a:srgbClr val="000000"/>
                            </a:outerShdw>
                          </a:effectLst>
                          <a:latin typeface="Tahoma" pitchFamily="34" charset="0"/>
                          <a:cs typeface="Arial" pitchFamily="34" charset="0"/>
                        </a:rPr>
                        <a:t>cortisol</a:t>
                      </a:r>
                      <a:endParaRPr kumimoji="0" lang="en-US" sz="1600" b="0" i="0" u="none" strike="noStrike" cap="none" normalizeH="0" baseline="0" dirty="0" smtClean="0">
                        <a:ln>
                          <a:noFill/>
                        </a:ln>
                        <a:solidFill>
                          <a:srgbClr val="0070C0"/>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rgbClr val="0070C0"/>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rgbClr val="0070C0"/>
                          </a:solidFill>
                          <a:effectLst>
                            <a:outerShdw blurRad="38100" dist="38100" dir="2700000" algn="tl">
                              <a:srgbClr val="000000"/>
                            </a:outerShdw>
                          </a:effectLst>
                          <a:latin typeface="Tahoma" pitchFamily="34" charset="0"/>
                          <a:cs typeface="Arial" pitchFamily="34" charset="0"/>
                        </a:rPr>
                        <a:t>- </a:t>
                      </a:r>
                      <a:r>
                        <a:rPr kumimoji="0" lang="en-US" sz="1600" b="0" i="0" u="none" strike="noStrike" cap="none" normalizeH="0" baseline="0" dirty="0" err="1" smtClean="0">
                          <a:ln>
                            <a:noFill/>
                          </a:ln>
                          <a:solidFill>
                            <a:srgbClr val="0070C0"/>
                          </a:solidFill>
                          <a:effectLst>
                            <a:outerShdw blurRad="38100" dist="38100" dir="2700000" algn="tl">
                              <a:srgbClr val="000000"/>
                            </a:outerShdw>
                          </a:effectLst>
                          <a:latin typeface="Tahoma" pitchFamily="34" charset="0"/>
                          <a:cs typeface="Arial" pitchFamily="34" charset="0"/>
                        </a:rPr>
                        <a:t>Aldosterone</a:t>
                      </a:r>
                      <a:r>
                        <a:rPr kumimoji="0" lang="en-US" sz="1600" b="0" i="0" u="none" strike="noStrike" cap="none" normalizeH="0" baseline="0" dirty="0" smtClean="0">
                          <a:ln>
                            <a:noFill/>
                          </a:ln>
                          <a:solidFill>
                            <a:srgbClr val="0070C0"/>
                          </a:solidFill>
                          <a:effectLst>
                            <a:outerShdw blurRad="38100" dist="38100" dir="2700000" algn="tl">
                              <a:srgbClr val="000000"/>
                            </a:outerShdw>
                          </a:effectLst>
                          <a:latin typeface="Tahoma" pitchFamily="34" charset="0"/>
                          <a:cs typeface="Arial" pitchFamily="34" charset="0"/>
                        </a:rPr>
                        <a:t> </a:t>
                      </a:r>
                      <a:endParaRPr kumimoji="0" lang="ar-SY" sz="1600" b="0" i="0" u="none" strike="noStrike" cap="none" normalizeH="0" baseline="0" dirty="0" smtClean="0">
                        <a:ln>
                          <a:noFill/>
                        </a:ln>
                        <a:solidFill>
                          <a:srgbClr val="0070C0"/>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err="1" smtClean="0">
                          <a:ln>
                            <a:noFill/>
                          </a:ln>
                          <a:solidFill>
                            <a:srgbClr val="FF0000"/>
                          </a:solidFill>
                          <a:effectLst>
                            <a:outerShdw blurRad="38100" dist="38100" dir="2700000" algn="tl">
                              <a:srgbClr val="000000"/>
                            </a:outerShdw>
                          </a:effectLst>
                          <a:latin typeface="Tahoma" pitchFamily="34" charset="0"/>
                          <a:cs typeface="Arial" pitchFamily="34" charset="0"/>
                        </a:rPr>
                        <a:t>Norepinephrine</a:t>
                      </a:r>
                      <a:r>
                        <a:rPr kumimoji="0" lang="en-US" sz="1600" b="0" i="0" u="none" strike="noStrike" cap="none" normalizeH="0" baseline="0" dirty="0" smtClean="0">
                          <a:ln>
                            <a:noFill/>
                          </a:ln>
                          <a:solidFill>
                            <a:srgbClr val="FF0000"/>
                          </a:solidFill>
                          <a:effectLst>
                            <a:outerShdw blurRad="38100" dist="38100" dir="2700000" algn="tl">
                              <a:srgbClr val="000000"/>
                            </a:outerShdw>
                          </a:effectLst>
                          <a:latin typeface="Tahoma" pitchFamily="34" charset="0"/>
                          <a:cs typeface="Arial" pitchFamily="34" charset="0"/>
                        </a:rPr>
                        <a:t> ,epinephrine </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rgbClr val="0070C0"/>
                          </a:solidFill>
                          <a:effectLst>
                            <a:outerShdw blurRad="38100" dist="38100" dir="2700000" algn="tl">
                              <a:srgbClr val="000000"/>
                            </a:outerShdw>
                          </a:effectLst>
                          <a:latin typeface="Tahoma" pitchFamily="34" charset="0"/>
                          <a:cs typeface="Arial" pitchFamily="34" charset="0"/>
                        </a:rPr>
                        <a:t>- Insulin </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rgbClr val="0070C0"/>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rgbClr val="0070C0"/>
                          </a:solidFill>
                          <a:effectLst>
                            <a:outerShdw blurRad="38100" dist="38100" dir="2700000" algn="tl">
                              <a:srgbClr val="000000"/>
                            </a:outerShdw>
                          </a:effectLst>
                          <a:latin typeface="Tahoma" pitchFamily="34" charset="0"/>
                          <a:cs typeface="Arial" pitchFamily="34" charset="0"/>
                        </a:rPr>
                        <a:t>- Glucagon</a:t>
                      </a:r>
                      <a:endParaRPr kumimoji="0" lang="ar-SY" sz="1600" b="0" i="0" u="none" strike="noStrike" cap="none" normalizeH="0" baseline="0" dirty="0" smtClean="0">
                        <a:ln>
                          <a:noFill/>
                        </a:ln>
                        <a:solidFill>
                          <a:srgbClr val="0070C0"/>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rgbClr val="FF0000"/>
                          </a:solidFill>
                          <a:effectLst>
                            <a:outerShdw blurRad="38100" dist="38100" dir="2700000" algn="tl">
                              <a:srgbClr val="000000"/>
                            </a:outerShdw>
                          </a:effectLst>
                          <a:latin typeface="Tahoma" pitchFamily="34" charset="0"/>
                          <a:cs typeface="Arial" pitchFamily="34" charset="0"/>
                        </a:rPr>
                        <a:t>- Parathyroid hormones (PTH)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dirty="0" smtClean="0">
                          <a:ln>
                            <a:noFill/>
                          </a:ln>
                          <a:solidFill>
                            <a:srgbClr val="FF0000"/>
                          </a:solidFill>
                          <a:effectLst>
                            <a:outerShdw blurRad="38100" dist="38100" dir="2700000" algn="tl">
                              <a:srgbClr val="000000"/>
                            </a:outerShdw>
                          </a:effectLst>
                          <a:latin typeface="Tahoma" pitchFamily="34" charset="0"/>
                          <a:cs typeface="Arial" pitchFamily="34" charset="0"/>
                        </a:rPr>
                        <a:t>Thyroid</a:t>
                      </a:r>
                      <a:r>
                        <a:rPr kumimoji="0" lang="en-US" sz="1600" b="0" i="0" u="none" strike="noStrike" cap="none" normalizeH="0" baseline="0" dirty="0" smtClean="0">
                          <a:ln>
                            <a:noFill/>
                          </a:ln>
                          <a:solidFill>
                            <a:srgbClr val="FF0000"/>
                          </a:solidFill>
                          <a:effectLst>
                            <a:outerShdw blurRad="38100" dist="38100" dir="2700000" algn="tl">
                              <a:srgbClr val="000000"/>
                            </a:outerShdw>
                          </a:effectLst>
                          <a:latin typeface="Tahoma" pitchFamily="34" charset="0"/>
                          <a:cs typeface="Arial" pitchFamily="34" charset="0"/>
                        </a:rPr>
                        <a:t> </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dirty="0" smtClean="0">
                          <a:ln>
                            <a:noFill/>
                          </a:ln>
                          <a:solidFill>
                            <a:srgbClr val="0070C0"/>
                          </a:solidFill>
                          <a:effectLst>
                            <a:outerShdw blurRad="38100" dist="38100" dir="2700000" algn="tl">
                              <a:srgbClr val="000000"/>
                            </a:outerShdw>
                          </a:effectLst>
                          <a:latin typeface="Tahoma" pitchFamily="34" charset="0"/>
                          <a:cs typeface="Arial" pitchFamily="34" charset="0"/>
                        </a:rPr>
                        <a:t>Adrenal cortex </a:t>
                      </a:r>
                      <a:endParaRPr kumimoji="0" lang="ar-SY" sz="1600" b="1" i="0" u="none" strike="noStrike" cap="none" normalizeH="0" baseline="0" dirty="0" smtClean="0">
                        <a:ln>
                          <a:noFill/>
                        </a:ln>
                        <a:solidFill>
                          <a:srgbClr val="0070C0"/>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dirty="0" smtClean="0">
                          <a:ln>
                            <a:noFill/>
                          </a:ln>
                          <a:solidFill>
                            <a:srgbClr val="FF0000"/>
                          </a:solidFill>
                          <a:effectLst>
                            <a:outerShdw blurRad="38100" dist="38100" dir="2700000" algn="tl">
                              <a:srgbClr val="000000"/>
                            </a:outerShdw>
                          </a:effectLst>
                          <a:latin typeface="Tahoma" pitchFamily="34" charset="0"/>
                          <a:cs typeface="Arial" pitchFamily="34" charset="0"/>
                        </a:rPr>
                        <a:t>Adrenal medulla</a:t>
                      </a:r>
                      <a:r>
                        <a:rPr kumimoji="0" lang="en-US" sz="1600" b="0" i="0" u="none" strike="noStrike" cap="none" normalizeH="0" baseline="0" dirty="0" smtClean="0">
                          <a:ln>
                            <a:noFill/>
                          </a:ln>
                          <a:solidFill>
                            <a:srgbClr val="FF0000"/>
                          </a:solidFill>
                          <a:effectLst>
                            <a:outerShdw blurRad="38100" dist="38100" dir="2700000" algn="tl">
                              <a:srgbClr val="000000"/>
                            </a:outerShdw>
                          </a:effectLst>
                          <a:latin typeface="Tahoma" pitchFamily="34" charset="0"/>
                          <a:cs typeface="Arial" pitchFamily="34" charset="0"/>
                        </a:rPr>
                        <a:t> </a:t>
                      </a:r>
                      <a:endParaRPr kumimoji="0" lang="ar-SY" sz="1600" b="0" i="0" u="none" strike="noStrike" cap="none" normalizeH="0" baseline="0" dirty="0" smtClean="0">
                        <a:ln>
                          <a:noFill/>
                        </a:ln>
                        <a:solidFill>
                          <a:srgbClr val="FF0000"/>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rgbClr val="0070C0"/>
                          </a:solidFill>
                          <a:effectLst>
                            <a:outerShdw blurRad="38100" dist="38100" dir="2700000" algn="tl">
                              <a:srgbClr val="000000"/>
                            </a:outerShdw>
                          </a:effectLst>
                          <a:latin typeface="Tahoma" pitchFamily="34" charset="0"/>
                          <a:cs typeface="Arial" pitchFamily="34" charset="0"/>
                        </a:rPr>
                        <a:t>pancreas</a:t>
                      </a:r>
                      <a:endParaRPr kumimoji="0" lang="ar-SY" sz="1600" b="0" i="0" u="none" strike="noStrike" cap="none" normalizeH="0" baseline="0" dirty="0" smtClean="0">
                        <a:ln>
                          <a:noFill/>
                        </a:ln>
                        <a:solidFill>
                          <a:srgbClr val="0070C0"/>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dirty="0" smtClean="0">
                          <a:ln>
                            <a:noFill/>
                          </a:ln>
                          <a:solidFill>
                            <a:srgbClr val="FF0000"/>
                          </a:solidFill>
                          <a:effectLst>
                            <a:outerShdw blurRad="38100" dist="38100" dir="2700000" algn="tl">
                              <a:srgbClr val="000000"/>
                            </a:outerShdw>
                          </a:effectLst>
                          <a:latin typeface="Tahoma" pitchFamily="34" charset="0"/>
                          <a:cs typeface="Arial" pitchFamily="34" charset="0"/>
                        </a:rPr>
                        <a:t>Parathyroid</a:t>
                      </a:r>
                      <a:r>
                        <a:rPr kumimoji="0" lang="en-US" sz="1600" b="0" i="0" u="none" strike="noStrike" cap="none" normalizeH="0" baseline="0" dirty="0" smtClean="0">
                          <a:ln>
                            <a:noFill/>
                          </a:ln>
                          <a:solidFill>
                            <a:srgbClr val="FF0000"/>
                          </a:solidFill>
                          <a:effectLst>
                            <a:outerShdw blurRad="38100" dist="38100" dir="2700000" algn="tl">
                              <a:srgbClr val="000000"/>
                            </a:outerShdw>
                          </a:effectLst>
                          <a:latin typeface="Tahoma" pitchFamily="34" charset="0"/>
                          <a:cs typeface="Arial"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sz="quarter" idx="1"/>
          </p:nvPr>
        </p:nvSpPr>
        <p:spPr>
          <a:xfrm>
            <a:off x="468313" y="260350"/>
            <a:ext cx="8229600" cy="6411913"/>
          </a:xfrm>
        </p:spPr>
        <p:txBody>
          <a:bodyPr/>
          <a:lstStyle/>
          <a:p>
            <a:pPr eaLnBrk="1" hangingPunct="1"/>
            <a:endParaRPr lang="en-US" smtClean="0">
              <a:cs typeface="Arial" charset="0"/>
            </a:endParaRPr>
          </a:p>
        </p:txBody>
      </p:sp>
      <p:pic>
        <p:nvPicPr>
          <p:cNvPr id="25603" name="Picture 3" descr="thyroid_hormones_diag"/>
          <p:cNvPicPr>
            <a:picLocks noChangeAspect="1" noChangeArrowheads="1"/>
          </p:cNvPicPr>
          <p:nvPr/>
        </p:nvPicPr>
        <p:blipFill>
          <a:blip r:embed="rId2" cstate="print"/>
          <a:srcRect/>
          <a:stretch>
            <a:fillRect/>
          </a:stretch>
        </p:blipFill>
        <p:spPr bwMode="auto">
          <a:xfrm>
            <a:off x="468313" y="260350"/>
            <a:ext cx="8207375" cy="6408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64" name="Group 56"/>
          <p:cNvGraphicFramePr>
            <a:graphicFrameLocks noGrp="1"/>
          </p:cNvGraphicFramePr>
          <p:nvPr>
            <p:ph type="tbl" idx="1"/>
          </p:nvPr>
        </p:nvGraphicFramePr>
        <p:xfrm>
          <a:off x="0" y="188913"/>
          <a:ext cx="9144000" cy="7065264"/>
        </p:xfrm>
        <a:graphic>
          <a:graphicData uri="http://schemas.openxmlformats.org/drawingml/2006/table">
            <a:tbl>
              <a:tblPr rtl="1"/>
              <a:tblGrid>
                <a:gridCol w="1041400"/>
                <a:gridCol w="4513814"/>
                <a:gridCol w="2407730"/>
                <a:gridCol w="1181056"/>
              </a:tblGrid>
              <a:tr h="64087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-Steroid</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Steroid</a:t>
                      </a: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Steroid</a:t>
                      </a:r>
                      <a:r>
                        <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Peptide</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Peptide </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Steroid</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Steroid</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Peptide</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 steroid </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Promotes development of male reproductive system and male secondary sexual characteristics.</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Stimulates secretion uterine milk by the uterine endometrial glands and promotes development of </a:t>
                      </a:r>
                      <a:r>
                        <a:rPr kumimoji="0" lang="en-US" sz="1600" b="0" i="0" u="none" strike="noStrike" cap="none" normalizeH="0" baseline="0" dirty="0" err="1" smtClean="0">
                          <a:ln>
                            <a:noFill/>
                          </a:ln>
                          <a:solidFill>
                            <a:schemeClr val="tx1"/>
                          </a:solidFill>
                          <a:effectLst>
                            <a:outerShdw blurRad="38100" dist="38100" dir="2700000" algn="tl">
                              <a:srgbClr val="000000"/>
                            </a:outerShdw>
                          </a:effectLst>
                          <a:latin typeface="Tahoma" pitchFamily="34" charset="0"/>
                          <a:cs typeface="Arial" pitchFamily="34" charset="0"/>
                        </a:rPr>
                        <a:t>secretory</a:t>
                      </a: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apparatus of breasts .</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Promote growth and development of female reproductive system ,female breasts ,and female secondary sexual characteristic s  </a:t>
                      </a: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Promotes growth of corpus </a:t>
                      </a:r>
                      <a:r>
                        <a:rPr kumimoji="0" lang="en-US" sz="1600" b="0" i="0" u="none" strike="noStrike" cap="none" normalizeH="0" baseline="0" dirty="0" err="1" smtClean="0">
                          <a:ln>
                            <a:noFill/>
                          </a:ln>
                          <a:solidFill>
                            <a:schemeClr val="tx1"/>
                          </a:solidFill>
                          <a:effectLst>
                            <a:outerShdw blurRad="38100" dist="38100" dir="2700000" algn="tl">
                              <a:srgbClr val="000000"/>
                            </a:outerShdw>
                          </a:effectLst>
                          <a:latin typeface="Tahoma" pitchFamily="34" charset="0"/>
                          <a:cs typeface="Arial" pitchFamily="34" charset="0"/>
                        </a:rPr>
                        <a:t>luteum</a:t>
                      </a: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and secretion of estrogens  and progesterone by corpus </a:t>
                      </a:r>
                      <a:r>
                        <a:rPr kumimoji="0" lang="en-US" sz="1600" b="0" i="0" u="none" strike="noStrike" cap="none" normalizeH="0" baseline="0" dirty="0" err="1" smtClean="0">
                          <a:ln>
                            <a:noFill/>
                          </a:ln>
                          <a:solidFill>
                            <a:schemeClr val="tx1"/>
                          </a:solidFill>
                          <a:effectLst>
                            <a:outerShdw blurRad="38100" dist="38100" dir="2700000" algn="tl">
                              <a:srgbClr val="000000"/>
                            </a:outerShdw>
                          </a:effectLst>
                          <a:latin typeface="Tahoma" pitchFamily="34" charset="0"/>
                          <a:cs typeface="Arial" pitchFamily="34" charset="0"/>
                        </a:rPr>
                        <a:t>luteum</a:t>
                      </a: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Probably helps promote development of some fetal tissues as the mother</a:t>
                      </a: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Arial"/>
                          <a:cs typeface="Arial" pitchFamily="34" charset="0"/>
                        </a:rPr>
                        <a:t>’</a:t>
                      </a: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s breasts  </a:t>
                      </a: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Catalyzes conversion of </a:t>
                      </a:r>
                      <a:r>
                        <a:rPr kumimoji="0" lang="en-US" sz="1600" b="0" i="0" u="none" strike="noStrike" cap="none" normalizeH="0" baseline="0" dirty="0" err="1" smtClean="0">
                          <a:ln>
                            <a:noFill/>
                          </a:ln>
                          <a:solidFill>
                            <a:schemeClr val="tx1"/>
                          </a:solidFill>
                          <a:effectLst>
                            <a:outerShdw blurRad="38100" dist="38100" dir="2700000" algn="tl">
                              <a:srgbClr val="000000"/>
                            </a:outerShdw>
                          </a:effectLst>
                          <a:latin typeface="Tahoma" pitchFamily="34" charset="0"/>
                          <a:cs typeface="Arial" pitchFamily="34" charset="0"/>
                        </a:rPr>
                        <a:t>angiotensinogen</a:t>
                      </a: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to angiotensin-1(acts as an enzyme</a:t>
                      </a:r>
                      <a:r>
                        <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Increases intestinal absorption of calcium and bone mineralization.</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Increase erythrocyte  production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a:t>
                      </a:r>
                      <a:r>
                        <a:rPr kumimoji="0" lang="en-US" sz="1600" b="0" i="0" u="none" strike="noStrike" cap="none" normalizeH="0" baseline="0" dirty="0" smtClean="0">
                          <a:ln>
                            <a:noFill/>
                          </a:ln>
                          <a:solidFill>
                            <a:srgbClr val="FF0000"/>
                          </a:solidFill>
                          <a:effectLst>
                            <a:outerShdw blurRad="38100" dist="38100" dir="2700000" algn="tl">
                              <a:srgbClr val="000000"/>
                            </a:outerShdw>
                          </a:effectLst>
                          <a:latin typeface="Tahoma" pitchFamily="34" charset="0"/>
                          <a:cs typeface="Arial" pitchFamily="34" charset="0"/>
                        </a:rPr>
                        <a:t> Testosterone </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rgbClr val="0070C0"/>
                          </a:solidFill>
                          <a:effectLst>
                            <a:outerShdw blurRad="38100" dist="38100" dir="2700000" algn="tl">
                              <a:srgbClr val="000000"/>
                            </a:outerShdw>
                          </a:effectLst>
                          <a:latin typeface="Tahoma" pitchFamily="34" charset="0"/>
                          <a:cs typeface="Arial" pitchFamily="34" charset="0"/>
                        </a:rPr>
                        <a:t>-Progesterone </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rgbClr val="0070C0"/>
                          </a:solidFill>
                          <a:effectLst>
                            <a:outerShdw blurRad="38100" dist="38100" dir="2700000" algn="tl">
                              <a:srgbClr val="000000"/>
                            </a:outerShdw>
                          </a:effectLst>
                          <a:latin typeface="Tahoma" pitchFamily="34" charset="0"/>
                          <a:cs typeface="Arial" pitchFamily="34" charset="0"/>
                        </a:rPr>
                        <a:t>- Estrogens </a:t>
                      </a:r>
                      <a:endParaRPr kumimoji="0" lang="ar-SY" sz="1600" b="0" i="0" u="none" strike="noStrike" cap="none" normalizeH="0" baseline="0" dirty="0" smtClean="0">
                        <a:ln>
                          <a:noFill/>
                        </a:ln>
                        <a:solidFill>
                          <a:srgbClr val="0070C0"/>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rgbClr val="FF0000"/>
                          </a:solidFill>
                          <a:effectLst>
                            <a:outerShdw blurRad="38100" dist="38100" dir="2700000" algn="tl">
                              <a:srgbClr val="000000"/>
                            </a:outerShdw>
                          </a:effectLst>
                          <a:latin typeface="Tahoma" pitchFamily="34" charset="0"/>
                          <a:cs typeface="Arial" pitchFamily="34" charset="0"/>
                        </a:rPr>
                        <a:t>- Human chorionic </a:t>
                      </a:r>
                      <a:r>
                        <a:rPr kumimoji="0" lang="en-US" sz="1600" b="0" i="0" u="none" strike="noStrike" cap="none" normalizeH="0" baseline="0" dirty="0" err="1" smtClean="0">
                          <a:ln>
                            <a:noFill/>
                          </a:ln>
                          <a:solidFill>
                            <a:srgbClr val="FF0000"/>
                          </a:solidFill>
                          <a:effectLst>
                            <a:outerShdw blurRad="38100" dist="38100" dir="2700000" algn="tl">
                              <a:srgbClr val="000000"/>
                            </a:outerShdw>
                          </a:effectLst>
                          <a:latin typeface="Tahoma" pitchFamily="34" charset="0"/>
                          <a:cs typeface="Arial" pitchFamily="34" charset="0"/>
                        </a:rPr>
                        <a:t>Gonadotropin</a:t>
                      </a:r>
                      <a:r>
                        <a:rPr kumimoji="0" lang="en-US" sz="1600" b="0" i="0" u="none" strike="noStrike" cap="none" normalizeH="0" baseline="0" dirty="0" smtClean="0">
                          <a:ln>
                            <a:noFill/>
                          </a:ln>
                          <a:solidFill>
                            <a:srgbClr val="FF0000"/>
                          </a:solidFill>
                          <a:effectLst>
                            <a:outerShdw blurRad="38100" dist="38100" dir="2700000" algn="tl">
                              <a:srgbClr val="000000"/>
                            </a:outerShdw>
                          </a:effectLst>
                          <a:latin typeface="Tahoma" pitchFamily="34" charset="0"/>
                          <a:cs typeface="Arial" pitchFamily="34" charset="0"/>
                        </a:rPr>
                        <a:t> (HCG)</a:t>
                      </a:r>
                      <a:endParaRPr kumimoji="0" lang="ar-SY" sz="1600" b="0" i="0" u="none" strike="noStrike" cap="none" normalizeH="0" baseline="0" dirty="0" smtClean="0">
                        <a:ln>
                          <a:noFill/>
                        </a:ln>
                        <a:solidFill>
                          <a:srgbClr val="FF0000"/>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rgbClr val="FF0000"/>
                          </a:solidFill>
                          <a:effectLst>
                            <a:outerShdw blurRad="38100" dist="38100" dir="2700000" algn="tl">
                              <a:srgbClr val="000000"/>
                            </a:outerShdw>
                          </a:effectLst>
                          <a:latin typeface="Tahoma" pitchFamily="34" charset="0"/>
                          <a:cs typeface="Arial" pitchFamily="34" charset="0"/>
                        </a:rPr>
                        <a:t>- human </a:t>
                      </a:r>
                      <a:r>
                        <a:rPr kumimoji="0" lang="en-US" sz="1600" b="0" i="0" u="none" strike="noStrike" cap="none" normalizeH="0" baseline="0" dirty="0" err="1" smtClean="0">
                          <a:ln>
                            <a:noFill/>
                          </a:ln>
                          <a:solidFill>
                            <a:srgbClr val="FF0000"/>
                          </a:solidFill>
                          <a:effectLst>
                            <a:outerShdw blurRad="38100" dist="38100" dir="2700000" algn="tl">
                              <a:srgbClr val="000000"/>
                            </a:outerShdw>
                          </a:effectLst>
                          <a:latin typeface="Tahoma" pitchFamily="34" charset="0"/>
                          <a:cs typeface="Arial" pitchFamily="34" charset="0"/>
                        </a:rPr>
                        <a:t>somatomammotropin</a:t>
                      </a:r>
                      <a:r>
                        <a:rPr kumimoji="0" lang="en-US" sz="1600" b="0" i="0" u="none" strike="noStrike" cap="none" normalizeH="0" baseline="0" dirty="0" smtClean="0">
                          <a:ln>
                            <a:noFill/>
                          </a:ln>
                          <a:solidFill>
                            <a:srgbClr val="FF0000"/>
                          </a:solidFill>
                          <a:effectLst>
                            <a:outerShdw blurRad="38100" dist="38100" dir="2700000" algn="tl">
                              <a:srgbClr val="000000"/>
                            </a:outerShdw>
                          </a:effectLst>
                          <a:latin typeface="Tahoma" pitchFamily="34" charset="0"/>
                          <a:cs typeface="Arial" pitchFamily="34" charset="0"/>
                        </a:rPr>
                        <a:t> </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rgbClr val="FF0000"/>
                          </a:solidFill>
                          <a:effectLst>
                            <a:outerShdw blurRad="38100" dist="38100" dir="2700000" algn="tl">
                              <a:srgbClr val="000000"/>
                            </a:outerShdw>
                          </a:effectLst>
                          <a:latin typeface="Tahoma" pitchFamily="34" charset="0"/>
                          <a:cs typeface="Arial" pitchFamily="34" charset="0"/>
                        </a:rPr>
                        <a:t>- Estrogen </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rgbClr val="FF0000"/>
                          </a:solidFill>
                          <a:effectLst>
                            <a:outerShdw blurRad="38100" dist="38100" dir="2700000" algn="tl">
                              <a:srgbClr val="000000"/>
                            </a:outerShdw>
                          </a:effectLst>
                          <a:latin typeface="Tahoma" pitchFamily="34" charset="0"/>
                          <a:cs typeface="Arial" pitchFamily="34" charset="0"/>
                        </a:rPr>
                        <a:t>- Progesterone </a:t>
                      </a:r>
                    </a:p>
                    <a:p>
                      <a:pPr marL="0" marR="0" lvl="0" indent="0" algn="l" defTabSz="914400" rtl="0" eaLnBrk="1" fontAlgn="base" latinLnBrk="0" hangingPunct="1">
                        <a:lnSpc>
                          <a:spcPct val="100000"/>
                        </a:lnSpc>
                        <a:spcBef>
                          <a:spcPct val="20000"/>
                        </a:spcBef>
                        <a:spcAft>
                          <a:spcPct val="0"/>
                        </a:spcAft>
                        <a:buClr>
                          <a:schemeClr val="hlink"/>
                        </a:buClr>
                        <a:buSzPct val="80000"/>
                        <a:buFontTx/>
                        <a:buChar char="-"/>
                        <a:tabLst/>
                      </a:pPr>
                      <a:r>
                        <a:rPr kumimoji="0" lang="en-US" sz="1600" b="0" i="0" u="none" strike="noStrike" cap="none" normalizeH="0" baseline="0" dirty="0" err="1" smtClean="0">
                          <a:ln>
                            <a:noFill/>
                          </a:ln>
                          <a:solidFill>
                            <a:srgbClr val="0070C0"/>
                          </a:solidFill>
                          <a:effectLst>
                            <a:outerShdw blurRad="38100" dist="38100" dir="2700000" algn="tl">
                              <a:srgbClr val="000000"/>
                            </a:outerShdw>
                          </a:effectLst>
                          <a:latin typeface="Tahoma" pitchFamily="34" charset="0"/>
                          <a:cs typeface="Arial" pitchFamily="34" charset="0"/>
                        </a:rPr>
                        <a:t>Renin</a:t>
                      </a:r>
                      <a:r>
                        <a:rPr kumimoji="0" lang="en-US" sz="1600" b="0" i="0" u="none" strike="noStrike" cap="none" normalizeH="0" baseline="0" dirty="0" smtClean="0">
                          <a:ln>
                            <a:noFill/>
                          </a:ln>
                          <a:solidFill>
                            <a:srgbClr val="0070C0"/>
                          </a:solidFill>
                          <a:effectLst>
                            <a:outerShdw blurRad="38100" dist="38100" dir="2700000" algn="tl">
                              <a:srgbClr val="000000"/>
                            </a:outerShdw>
                          </a:effectLst>
                          <a:latin typeface="Tahoma" pitchFamily="34" charset="0"/>
                          <a:cs typeface="Arial" pitchFamily="34" charset="0"/>
                        </a:rPr>
                        <a:t> </a:t>
                      </a:r>
                    </a:p>
                    <a:p>
                      <a:pPr marL="0" marR="0" lvl="0" indent="0" algn="l" defTabSz="914400" rtl="0" eaLnBrk="1" fontAlgn="base" latinLnBrk="0" hangingPunct="1">
                        <a:lnSpc>
                          <a:spcPct val="100000"/>
                        </a:lnSpc>
                        <a:spcBef>
                          <a:spcPct val="20000"/>
                        </a:spcBef>
                        <a:spcAft>
                          <a:spcPct val="0"/>
                        </a:spcAft>
                        <a:buClr>
                          <a:schemeClr val="hlink"/>
                        </a:buClr>
                        <a:buSzPct val="80000"/>
                        <a:buFontTx/>
                        <a:buNone/>
                        <a:tabLst/>
                      </a:pPr>
                      <a:endParaRPr kumimoji="0" lang="en-US" sz="1600" b="0" i="0" u="none" strike="noStrike" cap="none" normalizeH="0" baseline="0" dirty="0" smtClean="0">
                        <a:ln>
                          <a:noFill/>
                        </a:ln>
                        <a:solidFill>
                          <a:srgbClr val="0070C0"/>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rgbClr val="0070C0"/>
                          </a:solidFill>
                          <a:effectLst>
                            <a:outerShdw blurRad="38100" dist="38100" dir="2700000" algn="tl">
                              <a:srgbClr val="000000"/>
                            </a:outerShdw>
                          </a:effectLst>
                          <a:latin typeface="Tahoma" pitchFamily="34" charset="0"/>
                          <a:cs typeface="Arial" pitchFamily="34" charset="0"/>
                        </a:rPr>
                        <a:t>- 1,25- </a:t>
                      </a:r>
                      <a:r>
                        <a:rPr kumimoji="0" lang="en-US" sz="1600" b="0" i="0" u="none" strike="noStrike" cap="none" normalizeH="0" baseline="0" dirty="0" err="1" smtClean="0">
                          <a:ln>
                            <a:noFill/>
                          </a:ln>
                          <a:solidFill>
                            <a:srgbClr val="0070C0"/>
                          </a:solidFill>
                          <a:effectLst>
                            <a:outerShdw blurRad="38100" dist="38100" dir="2700000" algn="tl">
                              <a:srgbClr val="000000"/>
                            </a:outerShdw>
                          </a:effectLst>
                          <a:latin typeface="Tahoma" pitchFamily="34" charset="0"/>
                          <a:cs typeface="Arial" pitchFamily="34" charset="0"/>
                        </a:rPr>
                        <a:t>dihydroxycholecalciferol</a:t>
                      </a:r>
                      <a:endParaRPr kumimoji="0" lang="en-US" sz="1600" b="0" i="0" u="none" strike="noStrike" cap="none" normalizeH="0" baseline="0" dirty="0" smtClean="0">
                        <a:ln>
                          <a:noFill/>
                        </a:ln>
                        <a:solidFill>
                          <a:srgbClr val="0070C0"/>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rgbClr val="0070C0"/>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0" i="0" u="none" strike="noStrike" cap="none" normalizeH="0" baseline="0" dirty="0" smtClean="0">
                          <a:ln>
                            <a:noFill/>
                          </a:ln>
                          <a:solidFill>
                            <a:srgbClr val="0070C0"/>
                          </a:solidFill>
                          <a:effectLst>
                            <a:outerShdw blurRad="38100" dist="38100" dir="2700000" algn="tl">
                              <a:srgbClr val="000000"/>
                            </a:outerShdw>
                          </a:effectLst>
                          <a:latin typeface="Tahoma" pitchFamily="34" charset="0"/>
                          <a:cs typeface="Arial" pitchFamily="34" charset="0"/>
                        </a:rPr>
                        <a:t>- Erythropoietin  </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dirty="0" smtClean="0">
                          <a:ln>
                            <a:noFill/>
                          </a:ln>
                          <a:solidFill>
                            <a:srgbClr val="FF0000"/>
                          </a:solidFill>
                          <a:effectLst>
                            <a:outerShdw blurRad="38100" dist="38100" dir="2700000" algn="tl">
                              <a:srgbClr val="000000"/>
                            </a:outerShdw>
                          </a:effectLst>
                          <a:latin typeface="Tahoma" pitchFamily="34" charset="0"/>
                          <a:cs typeface="Arial" pitchFamily="34" charset="0"/>
                        </a:rPr>
                        <a:t>Testes</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1"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dirty="0" smtClean="0">
                          <a:ln>
                            <a:noFill/>
                          </a:ln>
                          <a:solidFill>
                            <a:srgbClr val="0070C0"/>
                          </a:solidFill>
                          <a:effectLst>
                            <a:outerShdw blurRad="38100" dist="38100" dir="2700000" algn="tl">
                              <a:srgbClr val="000000"/>
                            </a:outerShdw>
                          </a:effectLst>
                          <a:latin typeface="Tahoma" pitchFamily="34" charset="0"/>
                          <a:cs typeface="Arial" pitchFamily="34" charset="0"/>
                        </a:rPr>
                        <a:t>Ovaries</a:t>
                      </a:r>
                      <a:r>
                        <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rPr>
                        <a:t> </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dirty="0" smtClean="0">
                          <a:ln>
                            <a:noFill/>
                          </a:ln>
                          <a:solidFill>
                            <a:srgbClr val="FF0000"/>
                          </a:solidFill>
                          <a:effectLst>
                            <a:outerShdw blurRad="38100" dist="38100" dir="2700000" algn="tl">
                              <a:srgbClr val="000000"/>
                            </a:outerShdw>
                          </a:effectLst>
                          <a:latin typeface="Tahoma" pitchFamily="34" charset="0"/>
                          <a:cs typeface="Arial" pitchFamily="34" charset="0"/>
                        </a:rPr>
                        <a:t>Placenta</a:t>
                      </a: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1"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600" b="1" i="0" u="none" strike="noStrike" cap="none" normalizeH="0" baseline="0" dirty="0" smtClean="0">
                          <a:ln>
                            <a:noFill/>
                          </a:ln>
                          <a:solidFill>
                            <a:srgbClr val="0070C0"/>
                          </a:solidFill>
                          <a:effectLst>
                            <a:outerShdw blurRad="38100" dist="38100" dir="2700000" algn="tl">
                              <a:srgbClr val="000000"/>
                            </a:outerShdw>
                          </a:effectLst>
                          <a:latin typeface="Tahoma" pitchFamily="34" charset="0"/>
                          <a:cs typeface="Arial" pitchFamily="34" charset="0"/>
                        </a:rPr>
                        <a:t>Kidney</a:t>
                      </a:r>
                      <a:r>
                        <a:rPr kumimoji="0" lang="en-US" sz="1600" b="0" i="0" u="none" strike="noStrike" cap="none" normalizeH="0" baseline="0" dirty="0" smtClean="0">
                          <a:ln>
                            <a:noFill/>
                          </a:ln>
                          <a:solidFill>
                            <a:srgbClr val="0070C0"/>
                          </a:solidFill>
                          <a:effectLst>
                            <a:outerShdw blurRad="38100" dist="38100" dir="2700000" algn="tl">
                              <a:srgbClr val="000000"/>
                            </a:outerShdw>
                          </a:effectLst>
                          <a:latin typeface="Tahoma" pitchFamily="34" charset="0"/>
                          <a:cs typeface="Arial" pitchFamily="34" charset="0"/>
                        </a:rPr>
                        <a:t>  </a:t>
                      </a:r>
                      <a:endParaRPr kumimoji="0" lang="ar-SY" sz="1600" b="0" i="0" u="none" strike="noStrike" cap="none" normalizeH="0" baseline="0" dirty="0" smtClean="0">
                        <a:ln>
                          <a:noFill/>
                        </a:ln>
                        <a:solidFill>
                          <a:srgbClr val="0070C0"/>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ar-SY"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600" b="0" i="0" u="none" strike="noStrike" cap="none" normalizeH="0" baseline="0" dirty="0" smtClean="0">
                        <a:ln>
                          <a:noFill/>
                        </a:ln>
                        <a:solidFill>
                          <a:schemeClr val="tx1"/>
                        </a:solidFill>
                        <a:effectLst>
                          <a:outerShdw blurRad="38100" dist="38100" dir="2700000" algn="tl">
                            <a:srgbClr val="000000"/>
                          </a:outerShdw>
                        </a:effectLst>
                        <a:latin typeface="Tahoma" pitchFamily="34" charset="0"/>
                        <a:cs typeface="Arial"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t>Topics</a:t>
            </a:r>
            <a:endParaRPr lang="en-US" b="1" dirty="0"/>
          </a:p>
        </p:txBody>
      </p:sp>
      <p:sp>
        <p:nvSpPr>
          <p:cNvPr id="5" name="Content Placeholder 4"/>
          <p:cNvSpPr>
            <a:spLocks noGrp="1"/>
          </p:cNvSpPr>
          <p:nvPr>
            <p:ph sz="quarter" idx="1"/>
          </p:nvPr>
        </p:nvSpPr>
        <p:spPr/>
        <p:txBody>
          <a:bodyPr/>
          <a:lstStyle/>
          <a:p>
            <a:r>
              <a:rPr lang="en-US" dirty="0" smtClean="0"/>
              <a:t>Introduction to principles of Endocrinology;</a:t>
            </a:r>
          </a:p>
          <a:p>
            <a:r>
              <a:rPr lang="en-US" dirty="0" smtClean="0"/>
              <a:t>Hormones and Mechanisms of action; </a:t>
            </a:r>
          </a:p>
          <a:p>
            <a:r>
              <a:rPr lang="en-US" dirty="0" smtClean="0"/>
              <a:t>Diagnostic tests in Endocrine practice</a:t>
            </a:r>
          </a:p>
          <a:p>
            <a:r>
              <a:rPr lang="en-US" dirty="0" smtClean="0"/>
              <a:t>Adrenal cortex and diseased; </a:t>
            </a:r>
          </a:p>
          <a:p>
            <a:r>
              <a:rPr lang="en-US" dirty="0" smtClean="0"/>
              <a:t>Adrenal medulla and diseases; </a:t>
            </a:r>
          </a:p>
          <a:p>
            <a:r>
              <a:rPr lang="en-US" dirty="0" smtClean="0"/>
              <a:t>Gonads and related diseases;</a:t>
            </a:r>
            <a:r>
              <a:rPr lang="en-US" b="1" dirty="0" smtClean="0"/>
              <a:t> </a:t>
            </a:r>
          </a:p>
          <a:p>
            <a:r>
              <a:rPr lang="en-US" dirty="0" err="1" smtClean="0"/>
              <a:t>Neuroendocrine</a:t>
            </a:r>
            <a:r>
              <a:rPr lang="en-US" dirty="0" smtClean="0"/>
              <a:t> disorders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260350"/>
            <a:ext cx="8229600" cy="504825"/>
          </a:xfrm>
        </p:spPr>
        <p:txBody>
          <a:bodyPr>
            <a:normAutofit fontScale="90000"/>
          </a:bodyPr>
          <a:lstStyle/>
          <a:p>
            <a:pPr eaLnBrk="1" fontAlgn="auto" hangingPunct="1">
              <a:spcAft>
                <a:spcPts val="0"/>
              </a:spcAft>
              <a:defRPr/>
            </a:pPr>
            <a:r>
              <a:rPr lang="en-US" sz="3600" b="1" dirty="0">
                <a:solidFill>
                  <a:srgbClr val="FF0000"/>
                </a:solidFill>
              </a:rPr>
              <a:t>Hormone secretion, transport, and clearance from the blood</a:t>
            </a:r>
            <a:r>
              <a:rPr lang="en-US" sz="3600" dirty="0">
                <a:solidFill>
                  <a:srgbClr val="FF0000"/>
                </a:solidFill>
              </a:rPr>
              <a:t> </a:t>
            </a:r>
            <a:r>
              <a:rPr lang="en-US" sz="4000" dirty="0">
                <a:solidFill>
                  <a:srgbClr val="FF0000"/>
                </a:solidFill>
              </a:rPr>
              <a:t> </a:t>
            </a:r>
          </a:p>
        </p:txBody>
      </p:sp>
      <p:sp>
        <p:nvSpPr>
          <p:cNvPr id="27651" name="Rectangle 3"/>
          <p:cNvSpPr>
            <a:spLocks noGrp="1" noChangeArrowheads="1"/>
          </p:cNvSpPr>
          <p:nvPr>
            <p:ph sz="quarter" idx="1"/>
          </p:nvPr>
        </p:nvSpPr>
        <p:spPr>
          <a:xfrm>
            <a:off x="179388" y="1052513"/>
            <a:ext cx="8785225" cy="5545137"/>
          </a:xfrm>
        </p:spPr>
        <p:txBody>
          <a:bodyPr/>
          <a:lstStyle/>
          <a:p>
            <a:pPr algn="l" rtl="0" eaLnBrk="1" hangingPunct="1">
              <a:buFont typeface="Wingdings" pitchFamily="2" charset="2"/>
              <a:buNone/>
            </a:pPr>
            <a:r>
              <a:rPr lang="en-US" sz="2400" smtClean="0">
                <a:cs typeface="Arial" charset="0"/>
              </a:rPr>
              <a:t>-</a:t>
            </a:r>
            <a:r>
              <a:rPr lang="en-US" sz="2400" b="1" smtClean="0">
                <a:cs typeface="Arial" charset="0"/>
              </a:rPr>
              <a:t>onset of hormone secretion after a stimulus , and duration of action of different hormones:</a:t>
            </a:r>
          </a:p>
          <a:p>
            <a:pPr algn="l" rtl="0" eaLnBrk="1" hangingPunct="1">
              <a:buFont typeface="Wingdings" pitchFamily="2" charset="2"/>
              <a:buNone/>
            </a:pPr>
            <a:r>
              <a:rPr lang="en-US" sz="2400" smtClean="0">
                <a:solidFill>
                  <a:srgbClr val="FF0000"/>
                </a:solidFill>
                <a:cs typeface="Arial" charset="0"/>
              </a:rPr>
              <a:t>Some hormones such </a:t>
            </a:r>
            <a:r>
              <a:rPr lang="en-US" sz="2400" smtClean="0">
                <a:cs typeface="Arial" charset="0"/>
              </a:rPr>
              <a:t>as norepinephrine and epinephrine ,are secreted within seconds after the gland is stimulated ,and they may develop full action within another </a:t>
            </a:r>
            <a:r>
              <a:rPr lang="en-US" sz="2400" b="1" smtClean="0">
                <a:cs typeface="Arial" charset="0"/>
              </a:rPr>
              <a:t>few seconds to minutes</a:t>
            </a:r>
            <a:r>
              <a:rPr lang="en-US" sz="2400" smtClean="0">
                <a:cs typeface="Arial" charset="0"/>
              </a:rPr>
              <a:t>.</a:t>
            </a:r>
          </a:p>
          <a:p>
            <a:pPr algn="l" rtl="0" eaLnBrk="1" hangingPunct="1">
              <a:buFont typeface="Wingdings" pitchFamily="2" charset="2"/>
              <a:buNone/>
            </a:pPr>
            <a:r>
              <a:rPr lang="en-US" sz="2400" smtClean="0">
                <a:solidFill>
                  <a:srgbClr val="0070C0"/>
                </a:solidFill>
                <a:cs typeface="Arial" charset="0"/>
              </a:rPr>
              <a:t>Some hormones </a:t>
            </a:r>
            <a:r>
              <a:rPr lang="en-US" sz="2400" smtClean="0">
                <a:cs typeface="Arial" charset="0"/>
              </a:rPr>
              <a:t>such as thyroxin or growth hormone ,may require </a:t>
            </a:r>
            <a:r>
              <a:rPr lang="en-US" sz="2400" b="1" smtClean="0">
                <a:cs typeface="Arial" charset="0"/>
              </a:rPr>
              <a:t>month</a:t>
            </a:r>
            <a:r>
              <a:rPr lang="en-US" sz="2400" smtClean="0">
                <a:cs typeface="Arial" charset="0"/>
              </a:rPr>
              <a:t> for full effect. </a:t>
            </a:r>
          </a:p>
          <a:p>
            <a:pPr algn="l" rtl="0" eaLnBrk="1" hangingPunct="1">
              <a:buFont typeface="Wingdings" pitchFamily="2" charset="2"/>
              <a:buNone/>
            </a:pPr>
            <a:r>
              <a:rPr lang="en-US" sz="2400" smtClean="0">
                <a:cs typeface="Arial" charset="0"/>
              </a:rPr>
              <a:t>-</a:t>
            </a:r>
            <a:r>
              <a:rPr lang="en-US" sz="2400" b="1" smtClean="0">
                <a:solidFill>
                  <a:srgbClr val="FF0000"/>
                </a:solidFill>
                <a:cs typeface="Arial" charset="0"/>
              </a:rPr>
              <a:t>concentrations of hormones in the circulating blood , and hormonal secretion rates .</a:t>
            </a:r>
            <a:endParaRPr lang="ar-SY" sz="2400" b="1" smtClean="0">
              <a:solidFill>
                <a:srgbClr val="FF0000"/>
              </a:solidFill>
            </a:endParaRPr>
          </a:p>
          <a:p>
            <a:pPr algn="l" rtl="0" eaLnBrk="1" hangingPunct="1">
              <a:buFont typeface="Wingdings" pitchFamily="2" charset="2"/>
              <a:buNone/>
            </a:pPr>
            <a:r>
              <a:rPr lang="en-US" sz="2400" smtClean="0">
                <a:cs typeface="Arial" charset="0"/>
              </a:rPr>
              <a:t>The concentrations of hormones required to control most metabolic and endocrine functions are incredibly small.</a:t>
            </a:r>
          </a:p>
          <a:p>
            <a:pPr algn="l" rtl="0" eaLnBrk="1" hangingPunct="1">
              <a:buFont typeface="Wingdings" pitchFamily="2" charset="2"/>
              <a:buNone/>
            </a:pPr>
            <a:r>
              <a:rPr lang="en-US" sz="2400" smtClean="0">
                <a:cs typeface="Arial" charset="0"/>
              </a:rPr>
              <a:t>Their concentrations in the blood range from as little as 1 picogram in each milliliter of blood up to at most a few micrograms per milliliter of blood . </a:t>
            </a:r>
          </a:p>
          <a:p>
            <a:pPr algn="l" rtl="0" eaLnBrk="1" hangingPunct="1">
              <a:buFont typeface="Wingdings" pitchFamily="2" charset="2"/>
              <a:buNone/>
            </a:pPr>
            <a:endParaRPr lang="en-US" sz="2000" smtClean="0">
              <a:cs typeface="Arial" charset="0"/>
            </a:endParaRPr>
          </a:p>
          <a:p>
            <a:pPr algn="l" rtl="0" eaLnBrk="1" hangingPunct="1">
              <a:buFont typeface="Wingdings" pitchFamily="2" charset="2"/>
              <a:buNone/>
            </a:pPr>
            <a:r>
              <a:rPr lang="en-US" sz="2000" smtClean="0">
                <a:cs typeface="Arial" charset="0"/>
              </a:rPr>
              <a:t>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274638"/>
            <a:ext cx="8229600" cy="490537"/>
          </a:xfrm>
        </p:spPr>
        <p:txBody>
          <a:bodyPr/>
          <a:lstStyle/>
          <a:p>
            <a:pPr eaLnBrk="1" hangingPunct="1"/>
            <a:r>
              <a:rPr lang="en-US" sz="3600" b="1" smtClean="0">
                <a:solidFill>
                  <a:srgbClr val="FF0000"/>
                </a:solidFill>
                <a:cs typeface="Arial" charset="0"/>
              </a:rPr>
              <a:t>Feedback control of hormones secretion</a:t>
            </a:r>
            <a:r>
              <a:rPr lang="en-US" sz="3600" smtClean="0">
                <a:solidFill>
                  <a:srgbClr val="FF0000"/>
                </a:solidFill>
                <a:cs typeface="Arial" charset="0"/>
              </a:rPr>
              <a:t> </a:t>
            </a:r>
          </a:p>
        </p:txBody>
      </p:sp>
      <p:sp>
        <p:nvSpPr>
          <p:cNvPr id="28675" name="Rectangle 3"/>
          <p:cNvSpPr>
            <a:spLocks noGrp="1" noChangeArrowheads="1"/>
          </p:cNvSpPr>
          <p:nvPr>
            <p:ph sz="quarter" idx="1"/>
          </p:nvPr>
        </p:nvSpPr>
        <p:spPr>
          <a:xfrm>
            <a:off x="179388" y="1268413"/>
            <a:ext cx="8785225" cy="5400675"/>
          </a:xfrm>
        </p:spPr>
        <p:txBody>
          <a:bodyPr/>
          <a:lstStyle/>
          <a:p>
            <a:pPr algn="l" rtl="0" eaLnBrk="1" hangingPunct="1">
              <a:buFont typeface="Wingdings" pitchFamily="2" charset="2"/>
              <a:buNone/>
            </a:pPr>
            <a:endParaRPr lang="en-US" sz="1800" b="1" smtClean="0">
              <a:solidFill>
                <a:srgbClr val="0070C0"/>
              </a:solidFill>
              <a:cs typeface="Arial" charset="0"/>
            </a:endParaRPr>
          </a:p>
          <a:p>
            <a:pPr algn="l" rtl="0" eaLnBrk="1" hangingPunct="1">
              <a:buFont typeface="Wingdings" pitchFamily="2" charset="2"/>
              <a:buNone/>
            </a:pPr>
            <a:r>
              <a:rPr lang="en-US" sz="1800" b="1" smtClean="0">
                <a:solidFill>
                  <a:srgbClr val="0070C0"/>
                </a:solidFill>
                <a:cs typeface="Arial" charset="0"/>
              </a:rPr>
              <a:t>1- Negative feedback prevents overactivity of hormones systems:</a:t>
            </a:r>
          </a:p>
          <a:p>
            <a:pPr algn="l" rtl="0" eaLnBrk="1" hangingPunct="1">
              <a:buFont typeface="Wingdings" pitchFamily="2" charset="2"/>
              <a:buNone/>
            </a:pPr>
            <a:r>
              <a:rPr lang="en-US" sz="2000" smtClean="0">
                <a:cs typeface="Arial" charset="0"/>
              </a:rPr>
              <a:t> the plasma concentrations of many hormones fluctuate in response to various stimuli that occur through out the day, and appeared to be closely controlled .</a:t>
            </a:r>
          </a:p>
          <a:p>
            <a:pPr algn="l" rtl="0" eaLnBrk="1" hangingPunct="1">
              <a:buFont typeface="Wingdings" pitchFamily="2" charset="2"/>
              <a:buNone/>
            </a:pPr>
            <a:r>
              <a:rPr lang="en-US" sz="2000" smtClean="0">
                <a:cs typeface="Arial" charset="0"/>
              </a:rPr>
              <a:t>this control is exerted through negative feedback mechanisms that ensure a proper level of hormone activity at the target tissue .</a:t>
            </a:r>
          </a:p>
          <a:p>
            <a:pPr algn="l" rtl="0" eaLnBrk="1" hangingPunct="1">
              <a:buFont typeface="Wingdings" pitchFamily="2" charset="2"/>
              <a:buNone/>
            </a:pPr>
            <a:r>
              <a:rPr lang="en-US" sz="2000" smtClean="0">
                <a:cs typeface="Arial" charset="0"/>
              </a:rPr>
              <a:t>After stimulus causes release of the hormone ,conditions or products resulting from the hormone tend to suppress its further release . </a:t>
            </a:r>
          </a:p>
          <a:p>
            <a:pPr algn="l" rtl="0" eaLnBrk="1" hangingPunct="1">
              <a:buFont typeface="Wingdings" pitchFamily="2" charset="2"/>
              <a:buNone/>
            </a:pPr>
            <a:r>
              <a:rPr lang="en-US" sz="2000" smtClean="0">
                <a:cs typeface="Arial" charset="0"/>
              </a:rPr>
              <a:t>In other words , the hormone (or one of its products ) has a negative feedback effect to prevent over secretion of hormone or overactivity at the target tissue .</a:t>
            </a:r>
          </a:p>
          <a:p>
            <a:pPr algn="l" rtl="0" eaLnBrk="1" hangingPunct="1">
              <a:buFont typeface="Wingdings" pitchFamily="2" charset="2"/>
              <a:buNone/>
            </a:pPr>
            <a:r>
              <a:rPr lang="en-US" sz="2000" b="1" smtClean="0">
                <a:solidFill>
                  <a:srgbClr val="FF0000"/>
                </a:solidFill>
                <a:cs typeface="Arial" charset="0"/>
              </a:rPr>
              <a:t>2-surges of hormones can occur with positive feedback :</a:t>
            </a:r>
          </a:p>
          <a:p>
            <a:pPr algn="l" rtl="0" eaLnBrk="1" hangingPunct="1">
              <a:buFont typeface="Wingdings" pitchFamily="2" charset="2"/>
              <a:buNone/>
            </a:pPr>
            <a:r>
              <a:rPr lang="en-US" sz="2000" smtClean="0">
                <a:cs typeface="Arial" charset="0"/>
              </a:rPr>
              <a:t>The positive feedback occurs when the biological action of hormone causes additional secretion of the hormone .</a:t>
            </a:r>
          </a:p>
          <a:p>
            <a:pPr algn="l" rtl="0" eaLnBrk="1" hangingPunct="1">
              <a:buFont typeface="Wingdings" pitchFamily="2" charset="2"/>
              <a:buNone/>
            </a:pPr>
            <a:r>
              <a:rPr lang="en-US" sz="2000" smtClean="0">
                <a:cs typeface="Arial" charset="0"/>
              </a:rPr>
              <a:t>One example of this is the surge of luteinizing hormone(LH) that occurs as a result of the stimulatory effect of estrogen on the anterior pituitary before ovulation  .</a:t>
            </a:r>
          </a:p>
          <a:p>
            <a:pPr algn="l" rtl="0" eaLnBrk="1" hangingPunct="1">
              <a:buFont typeface="Wingdings" pitchFamily="2" charset="2"/>
              <a:buNone/>
            </a:pPr>
            <a:endParaRPr lang="en-US" sz="1800" b="1" smtClean="0">
              <a:cs typeface="Arial" charset="0"/>
            </a:endParaRPr>
          </a:p>
          <a:p>
            <a:pPr algn="l" eaLnBrk="1" hangingPunct="1"/>
            <a:endParaRPr lang="en-US" sz="1800" smtClean="0">
              <a:cs typeface="Arial" charset="0"/>
            </a:endParaRPr>
          </a:p>
          <a:p>
            <a:pPr algn="l" eaLnBrk="1" hangingPunct="1"/>
            <a:endParaRPr lang="en-US" sz="1800" smtClean="0">
              <a:cs typeface="Arial"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071670" y="657797"/>
            <a:ext cx="3429024" cy="5414409"/>
          </a:xfrm>
          <a:prstGeom prst="rect">
            <a:avLst/>
          </a:prstGeom>
          <a:noFill/>
        </p:spPr>
      </p:pic>
      <p:graphicFrame>
        <p:nvGraphicFramePr>
          <p:cNvPr id="3" name="Table 2"/>
          <p:cNvGraphicFramePr>
            <a:graphicFrameLocks noGrp="1"/>
          </p:cNvGraphicFramePr>
          <p:nvPr/>
        </p:nvGraphicFramePr>
        <p:xfrm>
          <a:off x="785786" y="4486284"/>
          <a:ext cx="1428760" cy="800104"/>
        </p:xfrm>
        <a:graphic>
          <a:graphicData uri="http://schemas.openxmlformats.org/drawingml/2006/table">
            <a:tbl>
              <a:tblPr/>
              <a:tblGrid>
                <a:gridCol w="1428760"/>
              </a:tblGrid>
              <a:tr h="800104">
                <a:tc>
                  <a:txBody>
                    <a:bodyPr/>
                    <a:lstStyle/>
                    <a:p>
                      <a:pPr marL="0" marR="0" algn="l">
                        <a:lnSpc>
                          <a:spcPts val="910"/>
                        </a:lnSpc>
                        <a:spcBef>
                          <a:spcPts val="0"/>
                        </a:spcBef>
                        <a:spcAft>
                          <a:spcPts val="0"/>
                        </a:spcAft>
                      </a:pPr>
                      <a:endParaRPr lang="en-US" sz="1800" spc="-5" dirty="0" smtClean="0">
                        <a:solidFill>
                          <a:srgbClr val="000000"/>
                        </a:solidFill>
                        <a:latin typeface="Arial"/>
                        <a:ea typeface="Times New Roman"/>
                      </a:endParaRPr>
                    </a:p>
                    <a:p>
                      <a:pPr marL="0" marR="0" algn="l">
                        <a:lnSpc>
                          <a:spcPts val="910"/>
                        </a:lnSpc>
                        <a:spcBef>
                          <a:spcPts val="0"/>
                        </a:spcBef>
                        <a:spcAft>
                          <a:spcPts val="0"/>
                        </a:spcAft>
                      </a:pPr>
                      <a:endParaRPr lang="en-US" sz="1800" spc="-5" dirty="0" smtClean="0">
                        <a:solidFill>
                          <a:srgbClr val="000000"/>
                        </a:solidFill>
                        <a:latin typeface="Arial"/>
                        <a:ea typeface="Times New Roman"/>
                      </a:endParaRPr>
                    </a:p>
                    <a:p>
                      <a:pPr marL="0" marR="0" algn="l">
                        <a:lnSpc>
                          <a:spcPts val="910"/>
                        </a:lnSpc>
                        <a:spcBef>
                          <a:spcPts val="0"/>
                        </a:spcBef>
                        <a:spcAft>
                          <a:spcPts val="0"/>
                        </a:spcAft>
                      </a:pPr>
                      <a:endParaRPr lang="en-US" sz="1800" spc="-5" dirty="0" smtClean="0">
                        <a:solidFill>
                          <a:srgbClr val="000000"/>
                        </a:solidFill>
                        <a:latin typeface="Arial"/>
                        <a:ea typeface="Times New Roman"/>
                      </a:endParaRPr>
                    </a:p>
                    <a:p>
                      <a:pPr marL="0" marR="0" algn="l">
                        <a:lnSpc>
                          <a:spcPts val="910"/>
                        </a:lnSpc>
                        <a:spcBef>
                          <a:spcPts val="0"/>
                        </a:spcBef>
                        <a:spcAft>
                          <a:spcPts val="0"/>
                        </a:spcAft>
                      </a:pPr>
                      <a:r>
                        <a:rPr lang="en-US" sz="1800" spc="-5" dirty="0" smtClean="0">
                          <a:solidFill>
                            <a:srgbClr val="000000"/>
                          </a:solidFill>
                          <a:latin typeface="Arial"/>
                          <a:ea typeface="Times New Roman"/>
                        </a:rPr>
                        <a:t>Peripheral </a:t>
                      </a:r>
                    </a:p>
                    <a:p>
                      <a:pPr marL="0" marR="0" algn="l">
                        <a:lnSpc>
                          <a:spcPts val="910"/>
                        </a:lnSpc>
                        <a:spcBef>
                          <a:spcPts val="0"/>
                        </a:spcBef>
                        <a:spcAft>
                          <a:spcPts val="0"/>
                        </a:spcAft>
                      </a:pPr>
                      <a:endParaRPr lang="en-US" sz="1800" spc="-5" dirty="0" smtClean="0">
                        <a:solidFill>
                          <a:srgbClr val="000000"/>
                        </a:solidFill>
                        <a:latin typeface="Arial"/>
                        <a:ea typeface="Times New Roman"/>
                      </a:endParaRPr>
                    </a:p>
                    <a:p>
                      <a:pPr marL="0" marR="0" algn="l">
                        <a:lnSpc>
                          <a:spcPts val="910"/>
                        </a:lnSpc>
                        <a:spcBef>
                          <a:spcPts val="0"/>
                        </a:spcBef>
                        <a:spcAft>
                          <a:spcPts val="0"/>
                        </a:spcAft>
                      </a:pPr>
                      <a:r>
                        <a:rPr lang="en-US" sz="1800" spc="-5" dirty="0" smtClean="0">
                          <a:solidFill>
                            <a:srgbClr val="000000"/>
                          </a:solidFill>
                          <a:latin typeface="Arial"/>
                          <a:ea typeface="Times New Roman"/>
                        </a:rPr>
                        <a:t>conversion</a:t>
                      </a:r>
                      <a:endParaRPr lang="en-US" sz="1800" dirty="0">
                        <a:latin typeface="Times New Roman"/>
                        <a:ea typeface="Times New Roman"/>
                      </a:endParaRPr>
                    </a:p>
                  </a:txBody>
                  <a:tcPr marL="24130" marR="24130" marT="0" marB="0">
                    <a:lnL>
                      <a:noFill/>
                    </a:lnL>
                    <a:lnR>
                      <a:noFill/>
                    </a:lnR>
                    <a:lnT>
                      <a:noFill/>
                    </a:lnT>
                    <a:lnB>
                      <a:noFill/>
                    </a:lnB>
                  </a:tcPr>
                </a:tc>
              </a:tr>
            </a:tbl>
          </a:graphicData>
        </a:graphic>
      </p:graphicFrame>
      <p:sp>
        <p:nvSpPr>
          <p:cNvPr id="4" name="Rectangle 3"/>
          <p:cNvSpPr/>
          <p:nvPr/>
        </p:nvSpPr>
        <p:spPr>
          <a:xfrm>
            <a:off x="3269761" y="202148"/>
            <a:ext cx="1659429" cy="369332"/>
          </a:xfrm>
          <a:prstGeom prst="rect">
            <a:avLst/>
          </a:prstGeom>
        </p:spPr>
        <p:txBody>
          <a:bodyPr wrap="none">
            <a:spAutoFit/>
          </a:bodyPr>
          <a:lstStyle/>
          <a:p>
            <a:pPr algn="l" rtl="0" eaLnBrk="1" hangingPunct="1"/>
            <a:r>
              <a:rPr lang="en-US" dirty="0" smtClean="0"/>
              <a:t>Hypothalamus</a:t>
            </a:r>
          </a:p>
        </p:txBody>
      </p:sp>
      <p:sp>
        <p:nvSpPr>
          <p:cNvPr id="5" name="Rectangle 4"/>
          <p:cNvSpPr/>
          <p:nvPr/>
        </p:nvSpPr>
        <p:spPr>
          <a:xfrm>
            <a:off x="1339195" y="2916792"/>
            <a:ext cx="1018227" cy="369332"/>
          </a:xfrm>
          <a:prstGeom prst="rect">
            <a:avLst/>
          </a:prstGeom>
        </p:spPr>
        <p:txBody>
          <a:bodyPr wrap="none">
            <a:spAutoFit/>
          </a:bodyPr>
          <a:lstStyle/>
          <a:p>
            <a:pPr algn="l" rtl="0" eaLnBrk="1" hangingPunct="1"/>
            <a:r>
              <a:rPr lang="en-US" dirty="0" smtClean="0"/>
              <a:t>Thyroid </a:t>
            </a:r>
          </a:p>
        </p:txBody>
      </p:sp>
      <p:sp>
        <p:nvSpPr>
          <p:cNvPr id="6" name="Rectangle 5"/>
          <p:cNvSpPr/>
          <p:nvPr/>
        </p:nvSpPr>
        <p:spPr>
          <a:xfrm>
            <a:off x="1785918" y="6286520"/>
            <a:ext cx="4532010" cy="369332"/>
          </a:xfrm>
          <a:prstGeom prst="rect">
            <a:avLst/>
          </a:prstGeom>
        </p:spPr>
        <p:txBody>
          <a:bodyPr wrap="none">
            <a:spAutoFit/>
          </a:bodyPr>
          <a:lstStyle/>
          <a:p>
            <a:r>
              <a:rPr lang="en-US" b="1" dirty="0" smtClean="0">
                <a:solidFill>
                  <a:srgbClr val="00B0F0"/>
                </a:solidFill>
              </a:rPr>
              <a:t>The hypothalamic-pituitary-thyroid </a:t>
            </a:r>
            <a:r>
              <a:rPr lang="en-US" dirty="0" smtClean="0">
                <a:solidFill>
                  <a:srgbClr val="00B0F0"/>
                </a:solidFill>
              </a:rPr>
              <a:t>axis.</a:t>
            </a:r>
            <a:endParaRPr lang="en-US" dirty="0">
              <a:solidFill>
                <a:srgbClr val="00B0F0"/>
              </a:solidFill>
            </a:endParaRPr>
          </a:p>
        </p:txBody>
      </p:sp>
      <p:sp>
        <p:nvSpPr>
          <p:cNvPr id="8" name="Rectangle 7"/>
          <p:cNvSpPr/>
          <p:nvPr/>
        </p:nvSpPr>
        <p:spPr>
          <a:xfrm>
            <a:off x="5579451" y="2857496"/>
            <a:ext cx="2121093" cy="369332"/>
          </a:xfrm>
          <a:prstGeom prst="rect">
            <a:avLst/>
          </a:prstGeom>
        </p:spPr>
        <p:txBody>
          <a:bodyPr wrap="none">
            <a:spAutoFit/>
          </a:bodyPr>
          <a:lstStyle/>
          <a:p>
            <a:r>
              <a:rPr lang="en-US" dirty="0" smtClean="0"/>
              <a:t>negative feedback </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Grp="1" noChangeArrowheads="1"/>
          </p:cNvSpPr>
          <p:nvPr>
            <p:ph type="title" idx="4294967295"/>
          </p:nvPr>
        </p:nvSpPr>
        <p:spPr>
          <a:xfrm>
            <a:off x="685800" y="1371600"/>
            <a:ext cx="7772400" cy="914400"/>
          </a:xfrm>
        </p:spPr>
        <p:txBody>
          <a:bodyPr/>
          <a:lstStyle/>
          <a:p>
            <a:r>
              <a:rPr lang="en-US" sz="4000" b="1">
                <a:solidFill>
                  <a:srgbClr val="FF6600"/>
                </a:solidFill>
                <a:effectLst>
                  <a:outerShdw blurRad="38100" dist="38100" dir="2700000" algn="tl">
                    <a:srgbClr val="000000"/>
                  </a:outerShdw>
                </a:effectLst>
                <a:latin typeface="Arial" pitchFamily="34" charset="0"/>
              </a:rPr>
              <a:t>What are feedback systems?</a:t>
            </a:r>
          </a:p>
        </p:txBody>
      </p:sp>
      <p:grpSp>
        <p:nvGrpSpPr>
          <p:cNvPr id="2" name="Group 1053"/>
          <p:cNvGrpSpPr>
            <a:grpSpLocks/>
          </p:cNvGrpSpPr>
          <p:nvPr/>
        </p:nvGrpSpPr>
        <p:grpSpPr bwMode="auto">
          <a:xfrm>
            <a:off x="304770" y="71438"/>
            <a:ext cx="8839200" cy="6437313"/>
            <a:chOff x="423" y="525"/>
            <a:chExt cx="5568" cy="4055"/>
          </a:xfrm>
        </p:grpSpPr>
        <p:sp>
          <p:nvSpPr>
            <p:cNvPr id="14339" name="Text Box 1027"/>
            <p:cNvSpPr txBox="1">
              <a:spLocks noChangeArrowheads="1"/>
            </p:cNvSpPr>
            <p:nvPr/>
          </p:nvSpPr>
          <p:spPr bwMode="auto">
            <a:xfrm>
              <a:off x="423" y="525"/>
              <a:ext cx="5568" cy="4055"/>
            </a:xfrm>
            <a:prstGeom prst="rect">
              <a:avLst/>
            </a:prstGeom>
            <a:solidFill>
              <a:srgbClr val="FFFFCC"/>
            </a:solidFill>
            <a:ln w="9525">
              <a:noFill/>
              <a:miter lim="800000"/>
              <a:headEnd/>
              <a:tailEnd/>
            </a:ln>
            <a:effectLst/>
          </p:spPr>
          <p:txBody>
            <a:bodyPr>
              <a:spAutoFit/>
            </a:bodyPr>
            <a:lstStyle/>
            <a:p>
              <a:pPr marL="457200" indent="-457200" algn="ctr">
                <a:spcBef>
                  <a:spcPct val="50000"/>
                </a:spcBef>
              </a:pPr>
              <a:r>
                <a:rPr lang="en-US" sz="3200" b="1" dirty="0">
                  <a:solidFill>
                    <a:schemeClr val="accent2"/>
                  </a:solidFill>
                  <a:latin typeface="Arial" pitchFamily="34" charset="0"/>
                </a:rPr>
                <a:t>Feedbacks Generate Control Loops</a:t>
              </a:r>
            </a:p>
            <a:p>
              <a:pPr marL="457200" indent="-457200">
                <a:spcBef>
                  <a:spcPct val="50000"/>
                </a:spcBef>
              </a:pPr>
              <a:r>
                <a:rPr lang="en-US" sz="3200" b="1" dirty="0">
                  <a:solidFill>
                    <a:srgbClr val="FF6600"/>
                  </a:solidFill>
                  <a:latin typeface="Arial" pitchFamily="34" charset="0"/>
                </a:rPr>
                <a:t>Negative</a:t>
              </a:r>
              <a:r>
                <a:rPr lang="en-US" sz="3200" b="1" dirty="0">
                  <a:latin typeface="Arial" pitchFamily="34" charset="0"/>
                </a:rPr>
                <a:t> </a:t>
              </a:r>
            </a:p>
            <a:p>
              <a:pPr marL="457200" indent="-457200">
                <a:lnSpc>
                  <a:spcPct val="80000"/>
                </a:lnSpc>
                <a:spcBef>
                  <a:spcPct val="50000"/>
                </a:spcBef>
              </a:pPr>
              <a:r>
                <a:rPr lang="en-US" sz="2800" b="1" dirty="0">
                  <a:latin typeface="Arial" pitchFamily="34" charset="0"/>
                </a:rPr>
                <a:t>    </a:t>
              </a:r>
              <a:r>
                <a:rPr lang="en-US" sz="2600" b="1" dirty="0">
                  <a:latin typeface="Arial" pitchFamily="34" charset="0"/>
                </a:rPr>
                <a:t>These maintain hormonal balance &amp; are often linked to homeostatic processes. </a:t>
              </a:r>
            </a:p>
            <a:p>
              <a:pPr marL="457200" indent="-457200">
                <a:lnSpc>
                  <a:spcPct val="40000"/>
                </a:lnSpc>
                <a:spcBef>
                  <a:spcPct val="50000"/>
                </a:spcBef>
              </a:pPr>
              <a:endParaRPr lang="en-US" sz="1000" b="1" dirty="0">
                <a:latin typeface="Arial" pitchFamily="34" charset="0"/>
              </a:endParaRPr>
            </a:p>
            <a:p>
              <a:pPr marL="457200" indent="-457200">
                <a:lnSpc>
                  <a:spcPct val="80000"/>
                </a:lnSpc>
                <a:spcBef>
                  <a:spcPct val="50000"/>
                </a:spcBef>
              </a:pPr>
              <a:r>
                <a:rPr lang="en-US" sz="2600" b="1" dirty="0">
                  <a:latin typeface="Arial" pitchFamily="34" charset="0"/>
                </a:rPr>
                <a:t>     If the multiplicative effect of the several links in a control loop is negative, the entire control loop is negative.</a:t>
              </a:r>
            </a:p>
            <a:p>
              <a:pPr marL="457200" indent="-457200">
                <a:spcBef>
                  <a:spcPct val="50000"/>
                </a:spcBef>
              </a:pPr>
              <a:r>
                <a:rPr lang="en-US" sz="3200" b="1" dirty="0">
                  <a:solidFill>
                    <a:srgbClr val="FF6600"/>
                  </a:solidFill>
                  <a:latin typeface="Arial" pitchFamily="34" charset="0"/>
                </a:rPr>
                <a:t>Positive</a:t>
              </a:r>
              <a:r>
                <a:rPr lang="en-US" sz="3200" b="1" dirty="0">
                  <a:latin typeface="Arial" pitchFamily="34" charset="0"/>
                </a:rPr>
                <a:t> </a:t>
              </a:r>
            </a:p>
            <a:p>
              <a:pPr marL="457200" indent="-457200">
                <a:lnSpc>
                  <a:spcPct val="80000"/>
                </a:lnSpc>
                <a:spcBef>
                  <a:spcPct val="50000"/>
                </a:spcBef>
              </a:pPr>
              <a:r>
                <a:rPr lang="en-US" sz="2800" b="1" dirty="0">
                  <a:latin typeface="Arial" pitchFamily="34" charset="0"/>
                </a:rPr>
                <a:t>    </a:t>
              </a:r>
              <a:r>
                <a:rPr lang="en-US" sz="2600" b="1" dirty="0">
                  <a:latin typeface="Arial" pitchFamily="34" charset="0"/>
                </a:rPr>
                <a:t>These cause physiologic changes in the system involved. </a:t>
              </a:r>
            </a:p>
            <a:p>
              <a:pPr marL="457200" indent="-457200">
                <a:lnSpc>
                  <a:spcPct val="40000"/>
                </a:lnSpc>
                <a:spcBef>
                  <a:spcPct val="50000"/>
                </a:spcBef>
              </a:pPr>
              <a:endParaRPr lang="en-US" sz="1000" b="1" dirty="0">
                <a:latin typeface="Arial" pitchFamily="34" charset="0"/>
              </a:endParaRPr>
            </a:p>
            <a:p>
              <a:pPr marL="457200" indent="-457200">
                <a:lnSpc>
                  <a:spcPct val="80000"/>
                </a:lnSpc>
                <a:spcBef>
                  <a:spcPct val="50000"/>
                </a:spcBef>
              </a:pPr>
              <a:r>
                <a:rPr lang="en-US" sz="2600" b="1" dirty="0">
                  <a:latin typeface="Arial" pitchFamily="34" charset="0"/>
                </a:rPr>
                <a:t>     If the multiplicative effect of the several links in a control loop is positive, the entire control loop is positive.</a:t>
              </a:r>
              <a:r>
                <a:rPr lang="en-US" sz="3200" b="1" dirty="0">
                  <a:latin typeface="Arial" pitchFamily="34" charset="0"/>
                </a:rPr>
                <a:t>  </a:t>
              </a:r>
            </a:p>
          </p:txBody>
        </p:sp>
        <p:grpSp>
          <p:nvGrpSpPr>
            <p:cNvPr id="3" name="Group 1052"/>
            <p:cNvGrpSpPr>
              <a:grpSpLocks/>
            </p:cNvGrpSpPr>
            <p:nvPr/>
          </p:nvGrpSpPr>
          <p:grpSpPr bwMode="auto">
            <a:xfrm>
              <a:off x="1392" y="864"/>
              <a:ext cx="3408" cy="2272"/>
              <a:chOff x="1392" y="864"/>
              <a:chExt cx="3408" cy="2272"/>
            </a:xfrm>
          </p:grpSpPr>
          <p:grpSp>
            <p:nvGrpSpPr>
              <p:cNvPr id="4" name="Group 1050"/>
              <p:cNvGrpSpPr>
                <a:grpSpLocks/>
              </p:cNvGrpSpPr>
              <p:nvPr/>
            </p:nvGrpSpPr>
            <p:grpSpPr bwMode="auto">
              <a:xfrm>
                <a:off x="1392" y="864"/>
                <a:ext cx="3408" cy="432"/>
                <a:chOff x="1248" y="1776"/>
                <a:chExt cx="3408" cy="432"/>
              </a:xfrm>
            </p:grpSpPr>
            <p:grpSp>
              <p:nvGrpSpPr>
                <p:cNvPr id="5" name="Group 1031"/>
                <p:cNvGrpSpPr>
                  <a:grpSpLocks/>
                </p:cNvGrpSpPr>
                <p:nvPr/>
              </p:nvGrpSpPr>
              <p:grpSpPr bwMode="auto">
                <a:xfrm>
                  <a:off x="1248" y="1848"/>
                  <a:ext cx="1536" cy="288"/>
                  <a:chOff x="1248" y="528"/>
                  <a:chExt cx="1536" cy="288"/>
                </a:xfrm>
              </p:grpSpPr>
              <p:sp>
                <p:nvSpPr>
                  <p:cNvPr id="14340" name="AutoShape 1028"/>
                  <p:cNvSpPr>
                    <a:spLocks noChangeArrowheads="1"/>
                  </p:cNvSpPr>
                  <p:nvPr/>
                </p:nvSpPr>
                <p:spPr bwMode="auto">
                  <a:xfrm>
                    <a:off x="1872" y="624"/>
                    <a:ext cx="288" cy="192"/>
                  </a:xfrm>
                  <a:prstGeom prst="triangle">
                    <a:avLst>
                      <a:gd name="adj" fmla="val 50000"/>
                    </a:avLst>
                  </a:prstGeom>
                  <a:solidFill>
                    <a:schemeClr val="accent1"/>
                  </a:solidFill>
                  <a:ln w="9525">
                    <a:solidFill>
                      <a:schemeClr val="tx1"/>
                    </a:solidFill>
                    <a:miter lim="800000"/>
                    <a:headEnd/>
                    <a:tailEnd/>
                  </a:ln>
                  <a:effectLst/>
                </p:spPr>
                <p:txBody>
                  <a:bodyPr wrap="none" anchor="ctr"/>
                  <a:lstStyle/>
                  <a:p>
                    <a:pPr algn="ctr"/>
                    <a:endParaRPr lang="en-US"/>
                  </a:p>
                  <a:p>
                    <a:pPr algn="ctr"/>
                    <a:endParaRPr lang="en-US"/>
                  </a:p>
                </p:txBody>
              </p:sp>
              <p:sp>
                <p:nvSpPr>
                  <p:cNvPr id="14341" name="Rectangle 1029"/>
                  <p:cNvSpPr>
                    <a:spLocks noChangeArrowheads="1"/>
                  </p:cNvSpPr>
                  <p:nvPr/>
                </p:nvSpPr>
                <p:spPr bwMode="auto">
                  <a:xfrm>
                    <a:off x="1248" y="528"/>
                    <a:ext cx="1536" cy="96"/>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pSp>
              <p:nvGrpSpPr>
                <p:cNvPr id="6" name="Group 1039"/>
                <p:cNvGrpSpPr>
                  <a:grpSpLocks/>
                </p:cNvGrpSpPr>
                <p:nvPr/>
              </p:nvGrpSpPr>
              <p:grpSpPr bwMode="auto">
                <a:xfrm>
                  <a:off x="3792" y="1776"/>
                  <a:ext cx="864" cy="432"/>
                  <a:chOff x="3744" y="1776"/>
                  <a:chExt cx="864" cy="432"/>
                </a:xfrm>
              </p:grpSpPr>
              <p:sp>
                <p:nvSpPr>
                  <p:cNvPr id="14344" name="Oval 1032"/>
                  <p:cNvSpPr>
                    <a:spLocks noChangeArrowheads="1"/>
                  </p:cNvSpPr>
                  <p:nvPr/>
                </p:nvSpPr>
                <p:spPr bwMode="auto">
                  <a:xfrm>
                    <a:off x="3744" y="1776"/>
                    <a:ext cx="864" cy="43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4347" name="Line 1035"/>
                  <p:cNvSpPr>
                    <a:spLocks noChangeShapeType="1"/>
                  </p:cNvSpPr>
                  <p:nvPr/>
                </p:nvSpPr>
                <p:spPr bwMode="auto">
                  <a:xfrm flipH="1">
                    <a:off x="4080" y="1776"/>
                    <a:ext cx="144" cy="0"/>
                  </a:xfrm>
                  <a:prstGeom prst="line">
                    <a:avLst/>
                  </a:prstGeom>
                  <a:noFill/>
                  <a:ln w="9525">
                    <a:solidFill>
                      <a:schemeClr val="tx1"/>
                    </a:solidFill>
                    <a:round/>
                    <a:headEnd/>
                    <a:tailEnd type="triangle" w="lg" len="lg"/>
                  </a:ln>
                  <a:effectLst/>
                </p:spPr>
                <p:txBody>
                  <a:bodyPr/>
                  <a:lstStyle/>
                  <a:p>
                    <a:endParaRPr lang="en-US"/>
                  </a:p>
                </p:txBody>
              </p:sp>
              <p:sp>
                <p:nvSpPr>
                  <p:cNvPr id="14348" name="Line 1036"/>
                  <p:cNvSpPr>
                    <a:spLocks noChangeShapeType="1"/>
                  </p:cNvSpPr>
                  <p:nvPr/>
                </p:nvSpPr>
                <p:spPr bwMode="auto">
                  <a:xfrm>
                    <a:off x="4080" y="2208"/>
                    <a:ext cx="144" cy="0"/>
                  </a:xfrm>
                  <a:prstGeom prst="line">
                    <a:avLst/>
                  </a:prstGeom>
                  <a:noFill/>
                  <a:ln w="9525">
                    <a:solidFill>
                      <a:schemeClr val="tx1"/>
                    </a:solidFill>
                    <a:round/>
                    <a:headEnd/>
                    <a:tailEnd type="triangle" w="lg" len="lg"/>
                  </a:ln>
                  <a:effectLst/>
                </p:spPr>
                <p:txBody>
                  <a:bodyPr/>
                  <a:lstStyle/>
                  <a:p>
                    <a:endParaRPr lang="en-US"/>
                  </a:p>
                </p:txBody>
              </p:sp>
              <p:sp>
                <p:nvSpPr>
                  <p:cNvPr id="14349" name="Text Box 1037"/>
                  <p:cNvSpPr txBox="1">
                    <a:spLocks noChangeArrowheads="1"/>
                  </p:cNvSpPr>
                  <p:nvPr/>
                </p:nvSpPr>
                <p:spPr bwMode="auto">
                  <a:xfrm>
                    <a:off x="4320" y="1824"/>
                    <a:ext cx="288" cy="288"/>
                  </a:xfrm>
                  <a:prstGeom prst="rect">
                    <a:avLst/>
                  </a:prstGeom>
                  <a:noFill/>
                  <a:ln w="9525">
                    <a:noFill/>
                    <a:miter lim="800000"/>
                    <a:headEnd/>
                    <a:tailEnd/>
                  </a:ln>
                  <a:effectLst/>
                </p:spPr>
                <p:txBody>
                  <a:bodyPr>
                    <a:spAutoFit/>
                  </a:bodyPr>
                  <a:lstStyle/>
                  <a:p>
                    <a:pPr>
                      <a:spcBef>
                        <a:spcPct val="50000"/>
                      </a:spcBef>
                    </a:pPr>
                    <a:r>
                      <a:rPr lang="en-US">
                        <a:solidFill>
                          <a:srgbClr val="FF6600"/>
                        </a:solidFill>
                        <a:latin typeface="Arial" pitchFamily="34" charset="0"/>
                      </a:rPr>
                      <a:t>--</a:t>
                    </a:r>
                  </a:p>
                </p:txBody>
              </p:sp>
              <p:sp>
                <p:nvSpPr>
                  <p:cNvPr id="14350" name="Text Box 1038"/>
                  <p:cNvSpPr txBox="1">
                    <a:spLocks noChangeArrowheads="1"/>
                  </p:cNvSpPr>
                  <p:nvPr/>
                </p:nvSpPr>
                <p:spPr bwMode="auto">
                  <a:xfrm>
                    <a:off x="3744" y="1824"/>
                    <a:ext cx="288" cy="288"/>
                  </a:xfrm>
                  <a:prstGeom prst="rect">
                    <a:avLst/>
                  </a:prstGeom>
                  <a:noFill/>
                  <a:ln w="9525">
                    <a:noFill/>
                    <a:miter lim="800000"/>
                    <a:headEnd/>
                    <a:tailEnd/>
                  </a:ln>
                  <a:effectLst/>
                </p:spPr>
                <p:txBody>
                  <a:bodyPr>
                    <a:spAutoFit/>
                  </a:bodyPr>
                  <a:lstStyle/>
                  <a:p>
                    <a:pPr>
                      <a:spcBef>
                        <a:spcPct val="50000"/>
                      </a:spcBef>
                    </a:pPr>
                    <a:r>
                      <a:rPr lang="en-US">
                        <a:solidFill>
                          <a:srgbClr val="FF6600"/>
                        </a:solidFill>
                        <a:latin typeface="Arial" pitchFamily="34" charset="0"/>
                      </a:rPr>
                      <a:t>+</a:t>
                    </a:r>
                  </a:p>
                </p:txBody>
              </p:sp>
            </p:grpSp>
          </p:grpSp>
          <p:grpSp>
            <p:nvGrpSpPr>
              <p:cNvPr id="7" name="Group 1051"/>
              <p:cNvGrpSpPr>
                <a:grpSpLocks/>
              </p:cNvGrpSpPr>
              <p:nvPr/>
            </p:nvGrpSpPr>
            <p:grpSpPr bwMode="auto">
              <a:xfrm>
                <a:off x="1872" y="2592"/>
                <a:ext cx="2928" cy="544"/>
                <a:chOff x="1728" y="3472"/>
                <a:chExt cx="2928" cy="544"/>
              </a:xfrm>
            </p:grpSpPr>
            <p:sp>
              <p:nvSpPr>
                <p:cNvPr id="14353" name="Freeform 1041"/>
                <p:cNvSpPr>
                  <a:spLocks/>
                </p:cNvSpPr>
                <p:nvPr/>
              </p:nvSpPr>
              <p:spPr bwMode="auto">
                <a:xfrm>
                  <a:off x="1728" y="3472"/>
                  <a:ext cx="576" cy="544"/>
                </a:xfrm>
                <a:custGeom>
                  <a:avLst/>
                  <a:gdLst/>
                  <a:ahLst/>
                  <a:cxnLst>
                    <a:cxn ang="0">
                      <a:pos x="312" y="256"/>
                    </a:cxn>
                    <a:cxn ang="0">
                      <a:pos x="264" y="208"/>
                    </a:cxn>
                    <a:cxn ang="0">
                      <a:pos x="216" y="256"/>
                    </a:cxn>
                    <a:cxn ang="0">
                      <a:pos x="312" y="352"/>
                    </a:cxn>
                    <a:cxn ang="0">
                      <a:pos x="456" y="304"/>
                    </a:cxn>
                    <a:cxn ang="0">
                      <a:pos x="408" y="160"/>
                    </a:cxn>
                    <a:cxn ang="0">
                      <a:pos x="168" y="160"/>
                    </a:cxn>
                    <a:cxn ang="0">
                      <a:pos x="120" y="256"/>
                    </a:cxn>
                    <a:cxn ang="0">
                      <a:pos x="168" y="400"/>
                    </a:cxn>
                    <a:cxn ang="0">
                      <a:pos x="360" y="448"/>
                    </a:cxn>
                    <a:cxn ang="0">
                      <a:pos x="552" y="304"/>
                    </a:cxn>
                    <a:cxn ang="0">
                      <a:pos x="504" y="64"/>
                    </a:cxn>
                    <a:cxn ang="0">
                      <a:pos x="216" y="16"/>
                    </a:cxn>
                    <a:cxn ang="0">
                      <a:pos x="24" y="160"/>
                    </a:cxn>
                    <a:cxn ang="0">
                      <a:pos x="72" y="448"/>
                    </a:cxn>
                    <a:cxn ang="0">
                      <a:pos x="312" y="544"/>
                    </a:cxn>
                  </a:cxnLst>
                  <a:rect l="0" t="0" r="r" b="b"/>
                  <a:pathLst>
                    <a:path w="576" h="544">
                      <a:moveTo>
                        <a:pt x="312" y="256"/>
                      </a:moveTo>
                      <a:cubicBezTo>
                        <a:pt x="296" y="232"/>
                        <a:pt x="280" y="208"/>
                        <a:pt x="264" y="208"/>
                      </a:cubicBezTo>
                      <a:cubicBezTo>
                        <a:pt x="248" y="208"/>
                        <a:pt x="208" y="232"/>
                        <a:pt x="216" y="256"/>
                      </a:cubicBezTo>
                      <a:cubicBezTo>
                        <a:pt x="224" y="280"/>
                        <a:pt x="272" y="344"/>
                        <a:pt x="312" y="352"/>
                      </a:cubicBezTo>
                      <a:cubicBezTo>
                        <a:pt x="352" y="360"/>
                        <a:pt x="440" y="336"/>
                        <a:pt x="456" y="304"/>
                      </a:cubicBezTo>
                      <a:cubicBezTo>
                        <a:pt x="472" y="272"/>
                        <a:pt x="456" y="184"/>
                        <a:pt x="408" y="160"/>
                      </a:cubicBezTo>
                      <a:cubicBezTo>
                        <a:pt x="360" y="136"/>
                        <a:pt x="216" y="144"/>
                        <a:pt x="168" y="160"/>
                      </a:cubicBezTo>
                      <a:cubicBezTo>
                        <a:pt x="120" y="176"/>
                        <a:pt x="120" y="216"/>
                        <a:pt x="120" y="256"/>
                      </a:cubicBezTo>
                      <a:cubicBezTo>
                        <a:pt x="120" y="296"/>
                        <a:pt x="128" y="368"/>
                        <a:pt x="168" y="400"/>
                      </a:cubicBezTo>
                      <a:cubicBezTo>
                        <a:pt x="208" y="432"/>
                        <a:pt x="296" y="464"/>
                        <a:pt x="360" y="448"/>
                      </a:cubicBezTo>
                      <a:cubicBezTo>
                        <a:pt x="424" y="432"/>
                        <a:pt x="528" y="368"/>
                        <a:pt x="552" y="304"/>
                      </a:cubicBezTo>
                      <a:cubicBezTo>
                        <a:pt x="576" y="240"/>
                        <a:pt x="560" y="112"/>
                        <a:pt x="504" y="64"/>
                      </a:cubicBezTo>
                      <a:cubicBezTo>
                        <a:pt x="448" y="16"/>
                        <a:pt x="296" y="0"/>
                        <a:pt x="216" y="16"/>
                      </a:cubicBezTo>
                      <a:cubicBezTo>
                        <a:pt x="136" y="32"/>
                        <a:pt x="48" y="88"/>
                        <a:pt x="24" y="160"/>
                      </a:cubicBezTo>
                      <a:cubicBezTo>
                        <a:pt x="0" y="232"/>
                        <a:pt x="24" y="384"/>
                        <a:pt x="72" y="448"/>
                      </a:cubicBezTo>
                      <a:cubicBezTo>
                        <a:pt x="120" y="512"/>
                        <a:pt x="272" y="528"/>
                        <a:pt x="312" y="544"/>
                      </a:cubicBezTo>
                    </a:path>
                  </a:pathLst>
                </a:custGeom>
                <a:noFill/>
                <a:ln w="38100" cmpd="sng">
                  <a:solidFill>
                    <a:srgbClr val="00CC99"/>
                  </a:solidFill>
                  <a:round/>
                  <a:headEnd/>
                  <a:tailEnd/>
                </a:ln>
                <a:effectLst/>
              </p:spPr>
              <p:txBody>
                <a:bodyPr/>
                <a:lstStyle/>
                <a:p>
                  <a:endParaRPr lang="en-US"/>
                </a:p>
              </p:txBody>
            </p:sp>
            <p:grpSp>
              <p:nvGrpSpPr>
                <p:cNvPr id="8" name="Group 1049"/>
                <p:cNvGrpSpPr>
                  <a:grpSpLocks/>
                </p:cNvGrpSpPr>
                <p:nvPr/>
              </p:nvGrpSpPr>
              <p:grpSpPr bwMode="auto">
                <a:xfrm>
                  <a:off x="3792" y="3528"/>
                  <a:ext cx="864" cy="432"/>
                  <a:chOff x="3840" y="3456"/>
                  <a:chExt cx="864" cy="432"/>
                </a:xfrm>
              </p:grpSpPr>
              <p:sp>
                <p:nvSpPr>
                  <p:cNvPr id="14355" name="Oval 1043"/>
                  <p:cNvSpPr>
                    <a:spLocks noChangeArrowheads="1"/>
                  </p:cNvSpPr>
                  <p:nvPr/>
                </p:nvSpPr>
                <p:spPr bwMode="auto">
                  <a:xfrm>
                    <a:off x="3840" y="3456"/>
                    <a:ext cx="864" cy="432"/>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14356" name="Line 1044"/>
                  <p:cNvSpPr>
                    <a:spLocks noChangeShapeType="1"/>
                  </p:cNvSpPr>
                  <p:nvPr/>
                </p:nvSpPr>
                <p:spPr bwMode="auto">
                  <a:xfrm flipH="1">
                    <a:off x="4176" y="3456"/>
                    <a:ext cx="144" cy="0"/>
                  </a:xfrm>
                  <a:prstGeom prst="line">
                    <a:avLst/>
                  </a:prstGeom>
                  <a:noFill/>
                  <a:ln w="9525">
                    <a:solidFill>
                      <a:schemeClr val="tx1"/>
                    </a:solidFill>
                    <a:round/>
                    <a:headEnd/>
                    <a:tailEnd type="triangle" w="lg" len="lg"/>
                  </a:ln>
                  <a:effectLst/>
                </p:spPr>
                <p:txBody>
                  <a:bodyPr/>
                  <a:lstStyle/>
                  <a:p>
                    <a:endParaRPr lang="en-US"/>
                  </a:p>
                </p:txBody>
              </p:sp>
              <p:sp>
                <p:nvSpPr>
                  <p:cNvPr id="14357" name="Line 1045"/>
                  <p:cNvSpPr>
                    <a:spLocks noChangeShapeType="1"/>
                  </p:cNvSpPr>
                  <p:nvPr/>
                </p:nvSpPr>
                <p:spPr bwMode="auto">
                  <a:xfrm>
                    <a:off x="4176" y="3888"/>
                    <a:ext cx="144" cy="0"/>
                  </a:xfrm>
                  <a:prstGeom prst="line">
                    <a:avLst/>
                  </a:prstGeom>
                  <a:noFill/>
                  <a:ln w="9525">
                    <a:solidFill>
                      <a:schemeClr val="tx1"/>
                    </a:solidFill>
                    <a:round/>
                    <a:headEnd/>
                    <a:tailEnd type="triangle" w="lg" len="lg"/>
                  </a:ln>
                  <a:effectLst/>
                </p:spPr>
                <p:txBody>
                  <a:bodyPr/>
                  <a:lstStyle/>
                  <a:p>
                    <a:endParaRPr lang="en-US"/>
                  </a:p>
                </p:txBody>
              </p:sp>
              <p:sp>
                <p:nvSpPr>
                  <p:cNvPr id="14358" name="Text Box 1046"/>
                  <p:cNvSpPr txBox="1">
                    <a:spLocks noChangeArrowheads="1"/>
                  </p:cNvSpPr>
                  <p:nvPr/>
                </p:nvSpPr>
                <p:spPr bwMode="auto">
                  <a:xfrm>
                    <a:off x="4416" y="3504"/>
                    <a:ext cx="288" cy="288"/>
                  </a:xfrm>
                  <a:prstGeom prst="rect">
                    <a:avLst/>
                  </a:prstGeom>
                  <a:noFill/>
                  <a:ln w="9525">
                    <a:noFill/>
                    <a:miter lim="800000"/>
                    <a:headEnd/>
                    <a:tailEnd/>
                  </a:ln>
                  <a:effectLst/>
                </p:spPr>
                <p:txBody>
                  <a:bodyPr>
                    <a:spAutoFit/>
                  </a:bodyPr>
                  <a:lstStyle/>
                  <a:p>
                    <a:pPr>
                      <a:spcBef>
                        <a:spcPct val="50000"/>
                      </a:spcBef>
                    </a:pPr>
                    <a:r>
                      <a:rPr lang="en-US">
                        <a:solidFill>
                          <a:srgbClr val="FF6600"/>
                        </a:solidFill>
                        <a:latin typeface="Arial" pitchFamily="34" charset="0"/>
                      </a:rPr>
                      <a:t>+</a:t>
                    </a:r>
                  </a:p>
                </p:txBody>
              </p:sp>
              <p:sp>
                <p:nvSpPr>
                  <p:cNvPr id="14359" name="Text Box 1047"/>
                  <p:cNvSpPr txBox="1">
                    <a:spLocks noChangeArrowheads="1"/>
                  </p:cNvSpPr>
                  <p:nvPr/>
                </p:nvSpPr>
                <p:spPr bwMode="auto">
                  <a:xfrm>
                    <a:off x="3840" y="3504"/>
                    <a:ext cx="288" cy="288"/>
                  </a:xfrm>
                  <a:prstGeom prst="rect">
                    <a:avLst/>
                  </a:prstGeom>
                  <a:noFill/>
                  <a:ln w="9525">
                    <a:noFill/>
                    <a:miter lim="800000"/>
                    <a:headEnd/>
                    <a:tailEnd/>
                  </a:ln>
                  <a:effectLst/>
                </p:spPr>
                <p:txBody>
                  <a:bodyPr>
                    <a:spAutoFit/>
                  </a:bodyPr>
                  <a:lstStyle/>
                  <a:p>
                    <a:pPr>
                      <a:spcBef>
                        <a:spcPct val="50000"/>
                      </a:spcBef>
                    </a:pPr>
                    <a:r>
                      <a:rPr lang="en-US">
                        <a:solidFill>
                          <a:srgbClr val="FF6600"/>
                        </a:solidFill>
                        <a:latin typeface="Arial" pitchFamily="34" charset="0"/>
                      </a:rPr>
                      <a:t>+</a:t>
                    </a:r>
                  </a:p>
                </p:txBody>
              </p:sp>
            </p:gr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ppt_x</p:attrName>
                                        </p:attrNameLst>
                                      </p:cBhvr>
                                      <p:tavLst>
                                        <p:tav tm="0">
                                          <p:val>
                                            <p:fltVal val="0.5"/>
                                          </p:val>
                                        </p:tav>
                                        <p:tav tm="100000">
                                          <p:val>
                                            <p:strVal val="#ppt_x"/>
                                          </p:val>
                                        </p:tav>
                                      </p:tavLst>
                                    </p:anim>
                                    <p:anim calcmode="lin" valueType="num">
                                      <p:cBhvr>
                                        <p:cTn id="10" dur="500" fill="hold"/>
                                        <p:tgtEl>
                                          <p:spTgt spid="2"/>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sz="quarter" idx="1"/>
          </p:nvPr>
        </p:nvSpPr>
        <p:spPr>
          <a:xfrm>
            <a:off x="468313" y="428625"/>
            <a:ext cx="8318500" cy="5448300"/>
          </a:xfrm>
        </p:spPr>
        <p:txBody>
          <a:bodyPr/>
          <a:lstStyle/>
          <a:p>
            <a:pPr algn="l" rtl="0" eaLnBrk="1" hangingPunct="1">
              <a:buFont typeface="Wingdings" pitchFamily="2" charset="2"/>
              <a:buNone/>
            </a:pPr>
            <a:r>
              <a:rPr lang="en-US" sz="2800" b="1" smtClean="0">
                <a:solidFill>
                  <a:srgbClr val="FF0000"/>
                </a:solidFill>
                <a:cs typeface="Arial" charset="0"/>
              </a:rPr>
              <a:t>3- Cyclical variations occur in hormone release :</a:t>
            </a:r>
          </a:p>
          <a:p>
            <a:pPr algn="l" rtl="0" eaLnBrk="1" hangingPunct="1">
              <a:buFont typeface="Wingdings" pitchFamily="2" charset="2"/>
              <a:buNone/>
            </a:pPr>
            <a:endParaRPr lang="en-US" sz="2800" b="1" smtClean="0">
              <a:solidFill>
                <a:srgbClr val="FF0000"/>
              </a:solidFill>
              <a:cs typeface="Arial" charset="0"/>
            </a:endParaRPr>
          </a:p>
          <a:p>
            <a:pPr algn="l" rtl="0" eaLnBrk="1" hangingPunct="1">
              <a:buFont typeface="Wingdings" pitchFamily="2" charset="2"/>
              <a:buNone/>
            </a:pPr>
            <a:r>
              <a:rPr lang="en-US" sz="2400" smtClean="0">
                <a:cs typeface="Arial" charset="0"/>
              </a:rPr>
              <a:t>Superimposed on the negative and positive feedback control of hormone secretion are periodic variation in hormone release that are influenced by seasonal changes , various stages of development and aging , the diurnal (daily) cycle ,and sleep .</a:t>
            </a:r>
          </a:p>
          <a:p>
            <a:pPr algn="l" rtl="0" eaLnBrk="1" hangingPunct="1">
              <a:buFont typeface="Wingdings" pitchFamily="2" charset="2"/>
              <a:buNone/>
            </a:pPr>
            <a:r>
              <a:rPr lang="en-US" sz="2400" smtClean="0">
                <a:cs typeface="Arial" charset="0"/>
              </a:rPr>
              <a:t>for example , the secretion of growth hormone is markedly increased during the early period of sleep but is reduced during the later stage of sleep.</a:t>
            </a:r>
          </a:p>
          <a:p>
            <a:pPr algn="l" rtl="0" eaLnBrk="1" hangingPunct="1">
              <a:buFont typeface="Wingdings" pitchFamily="2" charset="2"/>
              <a:buNone/>
            </a:pPr>
            <a:r>
              <a:rPr lang="en-US" sz="2400" smtClean="0">
                <a:cs typeface="Arial" charset="0"/>
              </a:rPr>
              <a:t>In many cases ,these cyclical variations in hormone secretion are due to changes in activity of neural pathways involved in controlling hormone release . </a:t>
            </a:r>
          </a:p>
          <a:p>
            <a:pPr algn="l" rtl="0" eaLnBrk="1" hangingPunct="1">
              <a:buFont typeface="Wingdings" pitchFamily="2" charset="2"/>
              <a:buNone/>
            </a:pPr>
            <a:endParaRPr lang="en-US" sz="2000" b="1" smtClean="0">
              <a:cs typeface="Arial" charset="0"/>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0"/>
            <a:ext cx="8229600" cy="836613"/>
          </a:xfrm>
        </p:spPr>
        <p:txBody>
          <a:bodyPr/>
          <a:lstStyle/>
          <a:p>
            <a:pPr rtl="0" eaLnBrk="1" hangingPunct="1"/>
            <a:r>
              <a:rPr lang="en-US" sz="3200" b="1" smtClean="0">
                <a:solidFill>
                  <a:srgbClr val="FF0000"/>
                </a:solidFill>
                <a:cs typeface="Arial" charset="0"/>
              </a:rPr>
              <a:t>Transport of hormones in the blood</a:t>
            </a:r>
            <a:r>
              <a:rPr lang="en-US" smtClean="0">
                <a:solidFill>
                  <a:srgbClr val="FF0000"/>
                </a:solidFill>
                <a:cs typeface="Arial" charset="0"/>
              </a:rPr>
              <a:t> </a:t>
            </a:r>
          </a:p>
        </p:txBody>
      </p:sp>
      <p:sp>
        <p:nvSpPr>
          <p:cNvPr id="30723" name="Rectangle 3"/>
          <p:cNvSpPr>
            <a:spLocks noGrp="1" noChangeArrowheads="1"/>
          </p:cNvSpPr>
          <p:nvPr>
            <p:ph sz="quarter" idx="1"/>
          </p:nvPr>
        </p:nvSpPr>
        <p:spPr>
          <a:xfrm>
            <a:off x="179388" y="1643063"/>
            <a:ext cx="8964612" cy="4483100"/>
          </a:xfrm>
        </p:spPr>
        <p:txBody>
          <a:bodyPr/>
          <a:lstStyle/>
          <a:p>
            <a:pPr algn="l" rtl="0" eaLnBrk="1" hangingPunct="1"/>
            <a:r>
              <a:rPr lang="en-US" sz="2400" smtClean="0">
                <a:cs typeface="Arial" charset="0"/>
              </a:rPr>
              <a:t>Water </a:t>
            </a:r>
            <a:r>
              <a:rPr lang="en-US" sz="2400" smtClean="0">
                <a:latin typeface="Arial" charset="0"/>
                <a:cs typeface="Arial" charset="0"/>
              </a:rPr>
              <a:t>–</a:t>
            </a:r>
            <a:r>
              <a:rPr lang="en-US" sz="2400" smtClean="0">
                <a:cs typeface="Arial" charset="0"/>
              </a:rPr>
              <a:t>soluble hormones (peptide and catecholamine) are dissolved in the plasma and transported from their sites of synthesis to target tissue ,where they diffuse out of the capillaries ,into the interstitial fluid , and ultimately to target cells. </a:t>
            </a:r>
          </a:p>
          <a:p>
            <a:pPr algn="l" rtl="0" eaLnBrk="1" hangingPunct="1"/>
            <a:r>
              <a:rPr lang="en-US" sz="2400" smtClean="0">
                <a:cs typeface="Arial" charset="0"/>
              </a:rPr>
              <a:t>Steroid and thyroid hormones ,in contrast ,circulate in the blood mainly bound to plasma proteins .</a:t>
            </a:r>
          </a:p>
          <a:p>
            <a:pPr algn="l" rtl="0" eaLnBrk="1" hangingPunct="1"/>
            <a:r>
              <a:rPr lang="en-US" sz="2400" smtClean="0">
                <a:cs typeface="Arial" charset="0"/>
              </a:rPr>
              <a:t>For example : more than 99 per cent of the thyroxin in the blood is bound to plasma proteins .</a:t>
            </a:r>
          </a:p>
          <a:p>
            <a:pPr algn="l" rtl="0" eaLnBrk="1" hangingPunct="1"/>
            <a:r>
              <a:rPr lang="en-US" sz="2400" smtClean="0">
                <a:cs typeface="Arial" charset="0"/>
              </a:rPr>
              <a:t>however, protein  bound hormones  can not easily diffuse across the capillaries and gain access to their target cells and are therefore biologically inactive until they dissociate from plasma proteins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74638"/>
            <a:ext cx="8229600" cy="561975"/>
          </a:xfrm>
        </p:spPr>
        <p:txBody>
          <a:bodyPr/>
          <a:lstStyle/>
          <a:p>
            <a:pPr eaLnBrk="1" hangingPunct="1"/>
            <a:r>
              <a:rPr lang="en-US" sz="3600" b="1" smtClean="0">
                <a:solidFill>
                  <a:srgbClr val="FF0000"/>
                </a:solidFill>
                <a:cs typeface="Arial" charset="0"/>
              </a:rPr>
              <a:t>Clearance of hormones from the blood</a:t>
            </a:r>
          </a:p>
        </p:txBody>
      </p:sp>
      <p:sp>
        <p:nvSpPr>
          <p:cNvPr id="31747" name="Rectangle 3"/>
          <p:cNvSpPr>
            <a:spLocks noGrp="1" noChangeArrowheads="1"/>
          </p:cNvSpPr>
          <p:nvPr>
            <p:ph sz="quarter" idx="1"/>
          </p:nvPr>
        </p:nvSpPr>
        <p:spPr>
          <a:xfrm>
            <a:off x="250825" y="1357313"/>
            <a:ext cx="8678863" cy="5240337"/>
          </a:xfrm>
        </p:spPr>
        <p:txBody>
          <a:bodyPr/>
          <a:lstStyle/>
          <a:p>
            <a:pPr algn="l" rtl="0" eaLnBrk="1" hangingPunct="1"/>
            <a:r>
              <a:rPr lang="en-US" sz="3200" smtClean="0">
                <a:cs typeface="Arial" charset="0"/>
              </a:rPr>
              <a:t>Two factors can increase or decrease the concentration of a hormone in the blood .</a:t>
            </a:r>
          </a:p>
          <a:p>
            <a:pPr algn="l" rtl="0" eaLnBrk="1" hangingPunct="1"/>
            <a:r>
              <a:rPr lang="en-US" sz="3200" smtClean="0">
                <a:solidFill>
                  <a:srgbClr val="FF0000"/>
                </a:solidFill>
                <a:cs typeface="Arial" charset="0"/>
              </a:rPr>
              <a:t>The first one </a:t>
            </a:r>
            <a:r>
              <a:rPr lang="en-US" sz="3200" smtClean="0">
                <a:cs typeface="Arial" charset="0"/>
              </a:rPr>
              <a:t>is the rate of hormone secretion into the blood .</a:t>
            </a:r>
          </a:p>
          <a:p>
            <a:pPr algn="l" rtl="0" eaLnBrk="1" hangingPunct="1"/>
            <a:r>
              <a:rPr lang="en-US" sz="3200" smtClean="0">
                <a:solidFill>
                  <a:srgbClr val="FF0000"/>
                </a:solidFill>
                <a:cs typeface="Arial" charset="0"/>
              </a:rPr>
              <a:t>The second one </a:t>
            </a:r>
            <a:r>
              <a:rPr lang="en-US" sz="3200" smtClean="0">
                <a:cs typeface="Arial" charset="0"/>
              </a:rPr>
              <a:t>is the rate of removal of the hormone from the blood , which is called </a:t>
            </a:r>
            <a:r>
              <a:rPr lang="en-US" sz="3200" smtClean="0">
                <a:solidFill>
                  <a:srgbClr val="FF0000"/>
                </a:solidFill>
                <a:cs typeface="Arial" charset="0"/>
              </a:rPr>
              <a:t>the metabolic clearance rate </a:t>
            </a:r>
            <a:r>
              <a:rPr lang="en-US" sz="3200" smtClean="0">
                <a:cs typeface="Arial" charset="0"/>
              </a:rPr>
              <a:t>.</a:t>
            </a:r>
          </a:p>
          <a:p>
            <a:pPr algn="l" rtl="0" eaLnBrk="1" hangingPunct="1">
              <a:buFont typeface="Wingdings" pitchFamily="2" charset="2"/>
              <a:buNone/>
            </a:pPr>
            <a:r>
              <a:rPr lang="en-US" sz="3200" smtClean="0">
                <a:cs typeface="Arial" charset="0"/>
              </a:rPr>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0"/>
            <a:ext cx="8229600" cy="476250"/>
          </a:xfrm>
        </p:spPr>
        <p:txBody>
          <a:bodyPr>
            <a:normAutofit fontScale="90000"/>
          </a:bodyPr>
          <a:lstStyle/>
          <a:p>
            <a:pPr rtl="0" eaLnBrk="1" fontAlgn="auto" hangingPunct="1">
              <a:spcAft>
                <a:spcPts val="0"/>
              </a:spcAft>
              <a:defRPr/>
            </a:pPr>
            <a:r>
              <a:rPr lang="en-US" sz="3200" b="1" dirty="0" smtClean="0"/>
              <a:t> </a:t>
            </a:r>
            <a:endParaRPr lang="en-US" sz="3200" b="1" dirty="0"/>
          </a:p>
        </p:txBody>
      </p:sp>
      <p:sp>
        <p:nvSpPr>
          <p:cNvPr id="32771" name="Rectangle 3"/>
          <p:cNvSpPr>
            <a:spLocks noGrp="1" noChangeArrowheads="1"/>
          </p:cNvSpPr>
          <p:nvPr>
            <p:ph sz="quarter" idx="1"/>
          </p:nvPr>
        </p:nvSpPr>
        <p:spPr>
          <a:xfrm>
            <a:off x="457200" y="0"/>
            <a:ext cx="8229600" cy="6126163"/>
          </a:xfrm>
        </p:spPr>
        <p:txBody>
          <a:bodyPr/>
          <a:lstStyle/>
          <a:p>
            <a:pPr algn="l" rtl="0" eaLnBrk="1" hangingPunct="1"/>
            <a:r>
              <a:rPr lang="en-US" sz="2400" smtClean="0">
                <a:solidFill>
                  <a:srgbClr val="FF0000"/>
                </a:solidFill>
                <a:cs typeface="Arial" charset="0"/>
              </a:rPr>
              <a:t>Hormones are cleared from the plasma in several ways including :</a:t>
            </a:r>
          </a:p>
          <a:p>
            <a:pPr algn="l" rtl="0" eaLnBrk="1" hangingPunct="1">
              <a:buFont typeface="Wingdings" pitchFamily="2" charset="2"/>
              <a:buNone/>
            </a:pPr>
            <a:r>
              <a:rPr lang="en-US" sz="2400" smtClean="0">
                <a:solidFill>
                  <a:srgbClr val="7030A0"/>
                </a:solidFill>
                <a:cs typeface="Arial" charset="0"/>
              </a:rPr>
              <a:t>1-  metabolic destruction by the tissues .</a:t>
            </a:r>
          </a:p>
          <a:p>
            <a:pPr algn="l" rtl="0" eaLnBrk="1" hangingPunct="1">
              <a:buFont typeface="Wingdings" pitchFamily="2" charset="2"/>
              <a:buNone/>
            </a:pPr>
            <a:r>
              <a:rPr lang="en-US" sz="2400" smtClean="0">
                <a:cs typeface="Arial" charset="0"/>
              </a:rPr>
              <a:t>2-  </a:t>
            </a:r>
            <a:r>
              <a:rPr lang="en-US" sz="2400" smtClean="0">
                <a:solidFill>
                  <a:srgbClr val="FF0000"/>
                </a:solidFill>
                <a:cs typeface="Arial" charset="0"/>
              </a:rPr>
              <a:t>binding with the tissues </a:t>
            </a:r>
            <a:r>
              <a:rPr lang="en-US" sz="2400" smtClean="0">
                <a:cs typeface="Arial" charset="0"/>
              </a:rPr>
              <a:t>.</a:t>
            </a:r>
          </a:p>
          <a:p>
            <a:pPr algn="l" rtl="0" eaLnBrk="1" hangingPunct="1">
              <a:buFont typeface="Wingdings" pitchFamily="2" charset="2"/>
              <a:buNone/>
            </a:pPr>
            <a:r>
              <a:rPr lang="en-US" sz="2400" smtClean="0">
                <a:solidFill>
                  <a:srgbClr val="7030A0"/>
                </a:solidFill>
                <a:cs typeface="Arial" charset="0"/>
              </a:rPr>
              <a:t>3-  excretion by the liver into the bile </a:t>
            </a:r>
          </a:p>
          <a:p>
            <a:pPr algn="l" rtl="0" eaLnBrk="1" hangingPunct="1">
              <a:buFont typeface="Wingdings" pitchFamily="2" charset="2"/>
              <a:buNone/>
            </a:pPr>
            <a:r>
              <a:rPr lang="en-US" sz="2400" smtClean="0">
                <a:solidFill>
                  <a:srgbClr val="FF0000"/>
                </a:solidFill>
                <a:cs typeface="Arial" charset="0"/>
              </a:rPr>
              <a:t>4-  excretion by the kidney into the urine </a:t>
            </a:r>
          </a:p>
          <a:p>
            <a:pPr algn="l" rtl="0" eaLnBrk="1" hangingPunct="1">
              <a:buFont typeface="Wingdings" pitchFamily="2" charset="2"/>
              <a:buNone/>
            </a:pPr>
            <a:r>
              <a:rPr lang="en-US" sz="2400" smtClean="0">
                <a:cs typeface="Arial" charset="0"/>
              </a:rPr>
              <a:t>For certain hormones ,a decreased metabolic clearance rate may cause an excessively high concentration of the hormone in the circulating body fluids . For instance ,this occur for several of the steroid hormones when the liver is diseased , because these hormones are conjugated mainly in the liver and then (cleared ) into the bile .</a:t>
            </a:r>
          </a:p>
          <a:p>
            <a:pPr algn="l" rtl="0" eaLnBrk="1" hangingPunct="1">
              <a:buFont typeface="Wingdings" pitchFamily="2" charset="2"/>
              <a:buNone/>
            </a:pPr>
            <a:r>
              <a:rPr lang="en-US" sz="2400" smtClean="0">
                <a:cs typeface="Arial" charset="0"/>
              </a:rPr>
              <a:t>Hormones are sometimes degraded at their target cells by enzymatic process that cause endocytosis of the cell membrane hormone </a:t>
            </a:r>
            <a:r>
              <a:rPr lang="en-US" sz="2400" smtClean="0">
                <a:latin typeface="Arial" charset="0"/>
                <a:cs typeface="Arial" charset="0"/>
              </a:rPr>
              <a:t>–</a:t>
            </a:r>
            <a:r>
              <a:rPr lang="en-US" sz="2400" smtClean="0">
                <a:cs typeface="Arial" charset="0"/>
              </a:rPr>
              <a:t>receptor complex: the hormone is then metabolized in the cell, and the receptors are usually recycled back to the cell membrane .</a:t>
            </a:r>
          </a:p>
          <a:p>
            <a:pPr algn="l" rtl="0" eaLnBrk="1" hangingPunct="1">
              <a:buFont typeface="Wingdings" pitchFamily="2" charset="2"/>
              <a:buNone/>
            </a:pPr>
            <a:endParaRPr lang="en-US" sz="2000" smtClean="0">
              <a:cs typeface="Arial" charset="0"/>
            </a:endParaRPr>
          </a:p>
          <a:p>
            <a:pPr algn="l" rtl="0" eaLnBrk="1" hangingPunct="1">
              <a:buFont typeface="Wingdings" pitchFamily="2" charset="2"/>
              <a:buNone/>
            </a:pPr>
            <a:endParaRPr lang="en-US" sz="2000" smtClean="0">
              <a:cs typeface="Arial"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p:spPr>
        <p:style>
          <a:lnRef idx="3">
            <a:schemeClr val="lt1"/>
          </a:lnRef>
          <a:fillRef idx="1">
            <a:schemeClr val="accent1"/>
          </a:fillRef>
          <a:effectRef idx="1">
            <a:schemeClr val="accent1"/>
          </a:effectRef>
          <a:fontRef idx="minor">
            <a:schemeClr val="lt1"/>
          </a:fontRef>
        </p:style>
        <p:txBody>
          <a:bodyPr rtlCol="1">
            <a:normAutofit/>
          </a:bodyPr>
          <a:lstStyle/>
          <a:p>
            <a:pPr eaLnBrk="1" fontAlgn="auto" hangingPunct="1">
              <a:spcAft>
                <a:spcPts val="0"/>
              </a:spcAft>
              <a:defRPr/>
            </a:pPr>
            <a:r>
              <a:rPr lang="en-US" sz="4200" b="1" dirty="0" smtClean="0">
                <a:ln w="18000">
                  <a:solidFill>
                    <a:schemeClr val="accent2">
                      <a:satMod val="140000"/>
                    </a:schemeClr>
                  </a:solidFill>
                  <a:prstDash val="solid"/>
                  <a:miter lim="800000"/>
                </a:ln>
                <a:solidFill>
                  <a:srgbClr val="C00000"/>
                </a:solidFill>
                <a:effectLst>
                  <a:outerShdw blurRad="25500" dist="23000" dir="7020000" algn="tl">
                    <a:srgbClr val="000000">
                      <a:alpha val="50000"/>
                    </a:srgbClr>
                  </a:outerShdw>
                </a:effectLst>
                <a:latin typeface="AngsanaUPC" pitchFamily="18" charset="-34"/>
                <a:cs typeface="AngsanaUPC" pitchFamily="18" charset="-34"/>
              </a:rPr>
              <a:t>Mechanism of action of  Hormones</a:t>
            </a:r>
            <a:endParaRPr lang="ar-JO" sz="4200" b="1" dirty="0" smtClean="0">
              <a:ln w="18000">
                <a:solidFill>
                  <a:schemeClr val="accent2">
                    <a:satMod val="140000"/>
                  </a:schemeClr>
                </a:solidFill>
                <a:prstDash val="solid"/>
                <a:miter lim="800000"/>
              </a:ln>
              <a:solidFill>
                <a:srgbClr val="C00000"/>
              </a:solidFill>
              <a:effectLst>
                <a:outerShdw blurRad="25500" dist="23000" dir="7020000" algn="tl">
                  <a:srgbClr val="000000">
                    <a:alpha val="50000"/>
                  </a:srgbClr>
                </a:outerShdw>
              </a:effectLst>
              <a:latin typeface="AngsanaUPC" pitchFamily="18" charset="-34"/>
            </a:endParaRPr>
          </a:p>
        </p:txBody>
      </p:sp>
      <p:sp>
        <p:nvSpPr>
          <p:cNvPr id="33795" name="Content Placeholder 2"/>
          <p:cNvSpPr>
            <a:spLocks noGrp="1"/>
          </p:cNvSpPr>
          <p:nvPr>
            <p:ph sz="quarter" idx="1"/>
          </p:nvPr>
        </p:nvSpPr>
        <p:spPr>
          <a:xfrm>
            <a:off x="612775" y="1600200"/>
            <a:ext cx="8153400" cy="4495800"/>
          </a:xfrm>
        </p:spPr>
        <p:txBody>
          <a:bodyPr/>
          <a:lstStyle/>
          <a:p>
            <a:pPr algn="l" rtl="0" eaLnBrk="1" hangingPunct="1">
              <a:buFont typeface="Wingdings" pitchFamily="2" charset="2"/>
              <a:buChar char="q"/>
            </a:pPr>
            <a:r>
              <a:rPr lang="en-US" dirty="0" smtClean="0">
                <a:latin typeface="AngsanaUPC" pitchFamily="18" charset="-34"/>
                <a:cs typeface="AngsanaUPC" pitchFamily="18" charset="-34"/>
              </a:rPr>
              <a:t>The first step of a hormone’s action is to bind to specific receptors at the target cell.</a:t>
            </a:r>
          </a:p>
          <a:p>
            <a:pPr algn="l" rtl="0" eaLnBrk="1" hangingPunct="1"/>
            <a:r>
              <a:rPr lang="en-US" b="1" dirty="0" smtClean="0">
                <a:latin typeface="AngsanaUPC" pitchFamily="18" charset="-34"/>
                <a:cs typeface="AngsanaUPC" pitchFamily="18" charset="-34"/>
              </a:rPr>
              <a:t>Hormonal receptors</a:t>
            </a:r>
            <a:r>
              <a:rPr lang="en-US" dirty="0" smtClean="0">
                <a:latin typeface="AngsanaUPC" pitchFamily="18" charset="-34"/>
                <a:cs typeface="AngsanaUPC" pitchFamily="18" charset="-34"/>
              </a:rPr>
              <a:t>: are large proteins, and each cell that is to be stimulated usually has some 2000 to 100,000 receptors. also., each receptor is usually highly specific for a single hormone.</a:t>
            </a:r>
          </a:p>
          <a:p>
            <a:pPr algn="l" rtl="0" eaLnBrk="1" hangingPunct="1"/>
            <a:r>
              <a:rPr lang="en-US" b="1" dirty="0" smtClean="0">
                <a:latin typeface="AngsanaUPC" pitchFamily="18" charset="-34"/>
                <a:cs typeface="AngsanaUPC" pitchFamily="18" charset="-34"/>
              </a:rPr>
              <a:t>Target tissue: </a:t>
            </a:r>
            <a:r>
              <a:rPr lang="en-US" dirty="0" smtClean="0">
                <a:latin typeface="AngsanaUPC" pitchFamily="18" charset="-34"/>
                <a:cs typeface="AngsanaUPC" pitchFamily="18" charset="-34"/>
              </a:rPr>
              <a:t>the target tissues that are affected by a hormone are those that contain its specific receptors.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685800" y="0"/>
            <a:ext cx="7772400" cy="990600"/>
          </a:xfrm>
        </p:spPr>
        <p:txBody>
          <a:bodyPr/>
          <a:lstStyle/>
          <a:p>
            <a:r>
              <a:rPr lang="en-US" sz="4000" b="1">
                <a:solidFill>
                  <a:srgbClr val="FF6600"/>
                </a:solidFill>
                <a:effectLst>
                  <a:outerShdw blurRad="38100" dist="38100" dir="2700000" algn="tl">
                    <a:srgbClr val="000000"/>
                  </a:outerShdw>
                </a:effectLst>
                <a:latin typeface="Arial" pitchFamily="34" charset="0"/>
              </a:rPr>
              <a:t>What is a hormone receptor?</a:t>
            </a:r>
            <a:endParaRPr lang="en-US" sz="4000" b="1">
              <a:solidFill>
                <a:srgbClr val="FF6600"/>
              </a:solidFill>
              <a:latin typeface="Arial" pitchFamily="34" charset="0"/>
            </a:endParaRPr>
          </a:p>
        </p:txBody>
      </p:sp>
      <p:sp>
        <p:nvSpPr>
          <p:cNvPr id="11267" name="Text Box 3"/>
          <p:cNvSpPr txBox="1">
            <a:spLocks noChangeArrowheads="1"/>
          </p:cNvSpPr>
          <p:nvPr/>
        </p:nvSpPr>
        <p:spPr bwMode="auto">
          <a:xfrm>
            <a:off x="457200" y="990600"/>
            <a:ext cx="8229600" cy="5453063"/>
          </a:xfrm>
          <a:prstGeom prst="rect">
            <a:avLst/>
          </a:prstGeom>
          <a:solidFill>
            <a:srgbClr val="FFFFCC"/>
          </a:solidFill>
          <a:ln w="9525">
            <a:noFill/>
            <a:miter lim="800000"/>
            <a:headEnd/>
            <a:tailEnd/>
          </a:ln>
          <a:effectLst/>
        </p:spPr>
        <p:txBody>
          <a:bodyPr>
            <a:spAutoFit/>
          </a:bodyPr>
          <a:lstStyle/>
          <a:p>
            <a:pPr algn="ctr"/>
            <a:r>
              <a:rPr lang="en-US" sz="3200" b="1">
                <a:solidFill>
                  <a:srgbClr val="FF6600"/>
                </a:solidFill>
                <a:latin typeface="Arial" pitchFamily="34" charset="0"/>
              </a:rPr>
              <a:t>Hormone Receptors</a:t>
            </a:r>
            <a:r>
              <a:rPr lang="en-US" sz="3200" b="1">
                <a:latin typeface="Arial" pitchFamily="34" charset="0"/>
              </a:rPr>
              <a:t> are cellular proteins that </a:t>
            </a:r>
            <a:r>
              <a:rPr lang="en-US" sz="3200" b="1">
                <a:solidFill>
                  <a:schemeClr val="accent2"/>
                </a:solidFill>
                <a:latin typeface="Arial" pitchFamily="34" charset="0"/>
              </a:rPr>
              <a:t>bind with high affinity to hormones</a:t>
            </a:r>
            <a:r>
              <a:rPr lang="en-US" sz="3200" b="1">
                <a:latin typeface="Arial" pitchFamily="34" charset="0"/>
              </a:rPr>
              <a:t> &amp; are </a:t>
            </a:r>
            <a:r>
              <a:rPr lang="en-US" sz="3200" b="1">
                <a:solidFill>
                  <a:schemeClr val="accent2"/>
                </a:solidFill>
                <a:latin typeface="Arial" pitchFamily="34" charset="0"/>
              </a:rPr>
              <a:t>altered</a:t>
            </a:r>
            <a:r>
              <a:rPr lang="en-US" sz="3200" b="1">
                <a:latin typeface="Arial" pitchFamily="34" charset="0"/>
              </a:rPr>
              <a:t> in shape &amp; </a:t>
            </a:r>
            <a:r>
              <a:rPr lang="en-US" sz="3200" b="1">
                <a:solidFill>
                  <a:schemeClr val="accent2"/>
                </a:solidFill>
                <a:latin typeface="Arial" pitchFamily="34" charset="0"/>
              </a:rPr>
              <a:t>function by binding</a:t>
            </a:r>
            <a:r>
              <a:rPr lang="en-US" sz="3200" b="1">
                <a:latin typeface="Arial" pitchFamily="34" charset="0"/>
              </a:rPr>
              <a:t>; they exist in </a:t>
            </a:r>
            <a:r>
              <a:rPr lang="en-US" sz="3200" b="1">
                <a:solidFill>
                  <a:schemeClr val="accent2"/>
                </a:solidFill>
                <a:latin typeface="Arial" pitchFamily="34" charset="0"/>
              </a:rPr>
              <a:t>limited numbers</a:t>
            </a:r>
            <a:r>
              <a:rPr lang="en-US" sz="3200" b="1">
                <a:latin typeface="Arial" pitchFamily="34" charset="0"/>
              </a:rPr>
              <a:t>.</a:t>
            </a:r>
          </a:p>
          <a:p>
            <a:pPr algn="ctr"/>
            <a:endParaRPr lang="en-US" sz="3200" b="1">
              <a:latin typeface="Arial" pitchFamily="34" charset="0"/>
            </a:endParaRPr>
          </a:p>
          <a:p>
            <a:pPr algn="ctr"/>
            <a:r>
              <a:rPr lang="en-US" sz="3200" b="1">
                <a:latin typeface="Arial" pitchFamily="34" charset="0"/>
              </a:rPr>
              <a:t>Binding to hormone is noncovalent &amp; reversible.</a:t>
            </a:r>
          </a:p>
          <a:p>
            <a:pPr algn="ctr"/>
            <a:endParaRPr lang="en-US" sz="3200" b="1">
              <a:latin typeface="Arial" pitchFamily="34" charset="0"/>
            </a:endParaRPr>
          </a:p>
          <a:p>
            <a:pPr algn="ctr"/>
            <a:r>
              <a:rPr lang="en-US" sz="3200" b="1">
                <a:latin typeface="Arial" pitchFamily="34" charset="0"/>
              </a:rPr>
              <a:t>Hormone binding will alter binding to other cellular proteins &amp; may activate any receptor protein enzyme actions.</a:t>
            </a:r>
            <a:r>
              <a:rPr lang="en-US"/>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box(out)">
                                      <p:cBhvr>
                                        <p:cTn id="7" dur="5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Topics …</a:t>
            </a:r>
            <a:endParaRPr lang="en-US" b="1" dirty="0"/>
          </a:p>
        </p:txBody>
      </p:sp>
      <p:sp>
        <p:nvSpPr>
          <p:cNvPr id="3" name="Content Placeholder 2"/>
          <p:cNvSpPr>
            <a:spLocks noGrp="1"/>
          </p:cNvSpPr>
          <p:nvPr>
            <p:ph sz="quarter" idx="1"/>
          </p:nvPr>
        </p:nvSpPr>
        <p:spPr/>
        <p:txBody>
          <a:bodyPr/>
          <a:lstStyle/>
          <a:p>
            <a:r>
              <a:rPr lang="en-US" b="1" dirty="0" smtClean="0"/>
              <a:t>Type 1 Diabetes,</a:t>
            </a:r>
            <a:r>
              <a:rPr lang="en-US" dirty="0" smtClean="0"/>
              <a:t> Pathogenesis &amp; Insulin therapy; </a:t>
            </a:r>
            <a:r>
              <a:rPr lang="en-US" b="1" dirty="0" smtClean="0"/>
              <a:t>Type2 diabetes</a:t>
            </a:r>
            <a:r>
              <a:rPr lang="en-US" dirty="0" smtClean="0"/>
              <a:t>, pathogenesis, Oral </a:t>
            </a:r>
            <a:r>
              <a:rPr lang="en-US" dirty="0" err="1" smtClean="0"/>
              <a:t>Antidiabetic</a:t>
            </a:r>
            <a:r>
              <a:rPr lang="en-US" dirty="0" smtClean="0"/>
              <a:t> agents &amp; holistic management; </a:t>
            </a:r>
          </a:p>
          <a:p>
            <a:r>
              <a:rPr lang="en-US" dirty="0" smtClean="0"/>
              <a:t>Diabetic Emergencies</a:t>
            </a:r>
          </a:p>
          <a:p>
            <a:r>
              <a:rPr lang="en-US" b="1" dirty="0" smtClean="0"/>
              <a:t>Diabetes in special situations</a:t>
            </a:r>
            <a:r>
              <a:rPr lang="en-US" dirty="0" smtClean="0"/>
              <a:t> </a:t>
            </a:r>
          </a:p>
          <a:p>
            <a:r>
              <a:rPr lang="en-US" dirty="0" smtClean="0"/>
              <a:t>&amp; gestational diabetes;</a:t>
            </a:r>
            <a:r>
              <a:rPr lang="en-US" b="1" dirty="0" smtClean="0"/>
              <a:t> </a:t>
            </a:r>
          </a:p>
          <a:p>
            <a:r>
              <a:rPr lang="en-US" dirty="0" smtClean="0"/>
              <a:t>Hypothalamus and Pituitary; </a:t>
            </a:r>
          </a:p>
          <a:p>
            <a:r>
              <a:rPr lang="en-US" dirty="0" smtClean="0"/>
              <a:t>anatomy and endocrine functions;</a:t>
            </a:r>
            <a:r>
              <a:rPr lang="en-US" b="1" dirty="0" smtClean="0"/>
              <a:t> </a:t>
            </a:r>
          </a:p>
          <a:p>
            <a:r>
              <a:rPr lang="en-US" dirty="0" smtClean="0"/>
              <a:t>Thyroid disorders; </a:t>
            </a:r>
          </a:p>
          <a:p>
            <a:r>
              <a:rPr lang="en-US" dirty="0" err="1" smtClean="0"/>
              <a:t>Vit.D</a:t>
            </a:r>
            <a:r>
              <a:rPr lang="en-US" dirty="0" smtClean="0"/>
              <a:t> , PTH, and Bone diseases;</a:t>
            </a:r>
          </a:p>
          <a:p>
            <a:endParaRPr lang="en-US" dirty="0" smtClean="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1409700" y="76200"/>
            <a:ext cx="6324600" cy="762000"/>
          </a:xfrm>
        </p:spPr>
        <p:txBody>
          <a:bodyPr/>
          <a:lstStyle/>
          <a:p>
            <a:r>
              <a:rPr lang="en-US" sz="4000" b="1">
                <a:solidFill>
                  <a:srgbClr val="FF6600"/>
                </a:solidFill>
                <a:effectLst>
                  <a:outerShdw blurRad="38100" dist="38100" dir="2700000" algn="tl">
                    <a:srgbClr val="000000"/>
                  </a:outerShdw>
                </a:effectLst>
                <a:latin typeface="Arial" pitchFamily="34" charset="0"/>
              </a:rPr>
              <a:t>What are transducers?</a:t>
            </a:r>
            <a:endParaRPr lang="en-US" sz="4000" b="1">
              <a:solidFill>
                <a:srgbClr val="FF6600"/>
              </a:solidFill>
              <a:latin typeface="Arial" pitchFamily="34" charset="0"/>
            </a:endParaRPr>
          </a:p>
        </p:txBody>
      </p:sp>
      <p:sp>
        <p:nvSpPr>
          <p:cNvPr id="12291" name="Text Box 3"/>
          <p:cNvSpPr txBox="1">
            <a:spLocks noChangeArrowheads="1"/>
          </p:cNvSpPr>
          <p:nvPr/>
        </p:nvSpPr>
        <p:spPr bwMode="auto">
          <a:xfrm>
            <a:off x="114300" y="914400"/>
            <a:ext cx="8915400" cy="5589588"/>
          </a:xfrm>
          <a:prstGeom prst="rect">
            <a:avLst/>
          </a:prstGeom>
          <a:solidFill>
            <a:srgbClr val="FFFFCC"/>
          </a:solidFill>
          <a:ln w="9525">
            <a:noFill/>
            <a:miter lim="800000"/>
            <a:headEnd/>
            <a:tailEnd/>
          </a:ln>
          <a:effectLst/>
        </p:spPr>
        <p:txBody>
          <a:bodyPr>
            <a:spAutoFit/>
          </a:bodyPr>
          <a:lstStyle/>
          <a:p>
            <a:pPr>
              <a:lnSpc>
                <a:spcPct val="85000"/>
              </a:lnSpc>
              <a:spcBef>
                <a:spcPct val="30000"/>
              </a:spcBef>
              <a:spcAft>
                <a:spcPct val="30000"/>
              </a:spcAft>
            </a:pPr>
            <a:r>
              <a:rPr lang="en-US" sz="2800" b="1">
                <a:solidFill>
                  <a:srgbClr val="FF6600"/>
                </a:solidFill>
                <a:latin typeface="Arial" pitchFamily="34" charset="0"/>
              </a:rPr>
              <a:t>Transducers</a:t>
            </a:r>
            <a:r>
              <a:rPr lang="en-US" sz="2800" b="1">
                <a:latin typeface="Arial" pitchFamily="34" charset="0"/>
              </a:rPr>
              <a:t> are proteins that </a:t>
            </a:r>
            <a:r>
              <a:rPr lang="en-US" sz="2800" b="1">
                <a:solidFill>
                  <a:schemeClr val="accent2"/>
                </a:solidFill>
                <a:latin typeface="Arial" pitchFamily="34" charset="0"/>
              </a:rPr>
              <a:t>convert the information in hormonal signals into chemical signals understood by cellular machinery</a:t>
            </a:r>
            <a:r>
              <a:rPr lang="en-US" sz="2800" b="1">
                <a:latin typeface="Arial" pitchFamily="34" charset="0"/>
              </a:rPr>
              <a:t>.  </a:t>
            </a:r>
          </a:p>
          <a:p>
            <a:pPr>
              <a:lnSpc>
                <a:spcPct val="85000"/>
              </a:lnSpc>
              <a:spcBef>
                <a:spcPct val="30000"/>
              </a:spcBef>
              <a:spcAft>
                <a:spcPct val="30000"/>
              </a:spcAft>
            </a:pPr>
            <a:r>
              <a:rPr lang="en-US" sz="2800" b="1">
                <a:latin typeface="Arial" pitchFamily="34" charset="0"/>
              </a:rPr>
              <a:t>They change their shape &amp; activity when they interact directly with protein-hormone complexes.</a:t>
            </a:r>
          </a:p>
          <a:p>
            <a:pPr>
              <a:lnSpc>
                <a:spcPct val="85000"/>
              </a:lnSpc>
              <a:spcBef>
                <a:spcPct val="30000"/>
              </a:spcBef>
              <a:spcAft>
                <a:spcPct val="30000"/>
              </a:spcAft>
            </a:pPr>
            <a:r>
              <a:rPr lang="en-US" sz="2800" b="1">
                <a:latin typeface="Arial" pitchFamily="34" charset="0"/>
              </a:rPr>
              <a:t>Usually enzymes or nucleotide binding proteins, they produce 2</a:t>
            </a:r>
            <a:r>
              <a:rPr lang="en-US" sz="2800" b="1" baseline="30000">
                <a:latin typeface="Arial" pitchFamily="34" charset="0"/>
              </a:rPr>
              <a:t>nd</a:t>
            </a:r>
            <a:r>
              <a:rPr lang="en-US" sz="2800" b="1">
                <a:latin typeface="Arial" pitchFamily="34" charset="0"/>
              </a:rPr>
              <a:t> messengers, or change the activity of other proteins by covalently modifying them (adding or removing </a:t>
            </a:r>
            <a:r>
              <a:rPr lang="en-US" sz="2800" b="1">
                <a:solidFill>
                  <a:schemeClr val="accent2"/>
                </a:solidFill>
                <a:latin typeface="Arial" pitchFamily="34" charset="0"/>
              </a:rPr>
              <a:t>phosphate</a:t>
            </a:r>
            <a:r>
              <a:rPr lang="en-US" sz="2800" b="1">
                <a:latin typeface="Arial" pitchFamily="34" charset="0"/>
              </a:rPr>
              <a:t>, lipid groups, acetate, or methyl groups), or they interact with other proteins that do these things.</a:t>
            </a:r>
          </a:p>
          <a:p>
            <a:pPr>
              <a:lnSpc>
                <a:spcPct val="85000"/>
              </a:lnSpc>
              <a:spcBef>
                <a:spcPct val="30000"/>
              </a:spcBef>
              <a:spcAft>
                <a:spcPct val="30000"/>
              </a:spcAft>
            </a:pPr>
            <a:r>
              <a:rPr lang="en-US" sz="2800" b="1">
                <a:latin typeface="Arial" pitchFamily="34" charset="0"/>
              </a:rPr>
              <a:t>They </a:t>
            </a:r>
            <a:r>
              <a:rPr lang="en-US" sz="2800" b="1">
                <a:solidFill>
                  <a:schemeClr val="accent2"/>
                </a:solidFill>
                <a:latin typeface="Arial" pitchFamily="34" charset="0"/>
              </a:rPr>
              <a:t>begin amplifying the energy content of the original hormone signals</a:t>
            </a:r>
            <a:r>
              <a:rPr lang="en-US" sz="2800" b="1">
                <a:latin typeface="Arial"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box(out)">
                                      <p:cBhvr>
                                        <p:cTn id="7" dur="500"/>
                                        <p:tgtEl>
                                          <p:spTgt spid="1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1981200" y="152400"/>
            <a:ext cx="5181600" cy="685800"/>
          </a:xfrm>
        </p:spPr>
        <p:txBody>
          <a:bodyPr/>
          <a:lstStyle/>
          <a:p>
            <a:r>
              <a:rPr lang="en-US" sz="4000" b="1">
                <a:solidFill>
                  <a:srgbClr val="FF6600"/>
                </a:solidFill>
                <a:effectLst>
                  <a:outerShdw blurRad="38100" dist="38100" dir="2700000" algn="tl">
                    <a:srgbClr val="000000"/>
                  </a:outerShdw>
                </a:effectLst>
                <a:latin typeface="Arial" pitchFamily="34" charset="0"/>
              </a:rPr>
              <a:t>What are effectors?</a:t>
            </a:r>
            <a:endParaRPr lang="en-US" sz="4000" b="1">
              <a:solidFill>
                <a:srgbClr val="FF6600"/>
              </a:solidFill>
              <a:latin typeface="Arial" pitchFamily="34" charset="0"/>
            </a:endParaRPr>
          </a:p>
        </p:txBody>
      </p:sp>
      <p:sp>
        <p:nvSpPr>
          <p:cNvPr id="13315" name="Text Box 3"/>
          <p:cNvSpPr txBox="1">
            <a:spLocks noChangeArrowheads="1"/>
          </p:cNvSpPr>
          <p:nvPr/>
        </p:nvSpPr>
        <p:spPr bwMode="auto">
          <a:xfrm>
            <a:off x="381000" y="1066800"/>
            <a:ext cx="8382000" cy="5853113"/>
          </a:xfrm>
          <a:prstGeom prst="rect">
            <a:avLst/>
          </a:prstGeom>
          <a:solidFill>
            <a:srgbClr val="FFFFCC"/>
          </a:solidFill>
          <a:ln w="9525">
            <a:noFill/>
            <a:miter lim="800000"/>
            <a:headEnd/>
            <a:tailEnd/>
          </a:ln>
          <a:effectLst/>
        </p:spPr>
        <p:txBody>
          <a:bodyPr>
            <a:spAutoFit/>
          </a:bodyPr>
          <a:lstStyle/>
          <a:p>
            <a:pPr algn="ctr">
              <a:lnSpc>
                <a:spcPct val="90000"/>
              </a:lnSpc>
              <a:spcBef>
                <a:spcPct val="50000"/>
              </a:spcBef>
              <a:spcAft>
                <a:spcPct val="50000"/>
              </a:spcAft>
            </a:pPr>
            <a:r>
              <a:rPr lang="en-US" sz="3600" b="1">
                <a:solidFill>
                  <a:srgbClr val="FF6600"/>
                </a:solidFill>
                <a:latin typeface="Arial" pitchFamily="34" charset="0"/>
              </a:rPr>
              <a:t>Effectors</a:t>
            </a:r>
            <a:r>
              <a:rPr lang="en-US" sz="3600" b="1">
                <a:latin typeface="Arial" pitchFamily="34" charset="0"/>
              </a:rPr>
              <a:t> are the </a:t>
            </a:r>
            <a:r>
              <a:rPr lang="en-US" sz="3600" b="1">
                <a:solidFill>
                  <a:schemeClr val="accent2"/>
                </a:solidFill>
                <a:latin typeface="Arial" pitchFamily="34" charset="0"/>
              </a:rPr>
              <a:t>enzymes &amp; other proteins that convert the transduced hormonal signal into biochemical changes that generate the cellular response to hormone binding</a:t>
            </a:r>
            <a:r>
              <a:rPr lang="en-US" sz="3600" b="1">
                <a:latin typeface="Arial" pitchFamily="34" charset="0"/>
              </a:rPr>
              <a:t>.</a:t>
            </a:r>
          </a:p>
          <a:p>
            <a:pPr algn="ctr">
              <a:lnSpc>
                <a:spcPct val="90000"/>
              </a:lnSpc>
              <a:spcBef>
                <a:spcPct val="50000"/>
              </a:spcBef>
              <a:spcAft>
                <a:spcPct val="50000"/>
              </a:spcAft>
            </a:pPr>
            <a:r>
              <a:rPr lang="en-US" sz="3600" b="1">
                <a:latin typeface="Arial" pitchFamily="34" charset="0"/>
              </a:rPr>
              <a:t>Usually amplify the signal further &amp; allow cellular work to be done: cell motion, growth, division, altered metabolism, secretion, depolarization, </a:t>
            </a:r>
            <a:r>
              <a:rPr lang="en-US" sz="3600" b="1" i="1">
                <a:latin typeface="Arial" pitchFamily="34" charset="0"/>
              </a:rPr>
              <a:t>etc</a:t>
            </a:r>
            <a:r>
              <a:rPr lang="en-US" sz="3600" b="1">
                <a:latin typeface="Arial"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box(out)">
                                      <p:cBhvr>
                                        <p:cTn id="7" dur="500"/>
                                        <p:tgtEl>
                                          <p:spTgt spid="1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612775" y="228600"/>
            <a:ext cx="8153400" cy="990600"/>
          </a:xfrm>
        </p:spPr>
        <p:txBody>
          <a:bodyPr/>
          <a:lstStyle/>
          <a:p>
            <a:pPr eaLnBrk="1" hangingPunct="1"/>
            <a:r>
              <a:rPr lang="en-US" sz="4200" smtClean="0">
                <a:solidFill>
                  <a:srgbClr val="FF0000"/>
                </a:solidFill>
                <a:latin typeface="Angsana New" pitchFamily="18" charset="-34"/>
                <a:cs typeface="Angsana New" pitchFamily="18" charset="-34"/>
              </a:rPr>
              <a:t>Location of hormone receptors</a:t>
            </a:r>
            <a:endParaRPr lang="ar-JO" sz="4200" smtClean="0">
              <a:solidFill>
                <a:srgbClr val="FF0000"/>
              </a:solidFill>
              <a:latin typeface="Angsana New" pitchFamily="18" charset="-34"/>
            </a:endParaRPr>
          </a:p>
        </p:txBody>
      </p:sp>
      <p:sp>
        <p:nvSpPr>
          <p:cNvPr id="34819" name="Content Placeholder 2"/>
          <p:cNvSpPr>
            <a:spLocks noGrp="1"/>
          </p:cNvSpPr>
          <p:nvPr>
            <p:ph sz="quarter" idx="1"/>
          </p:nvPr>
        </p:nvSpPr>
        <p:spPr>
          <a:xfrm>
            <a:off x="612775" y="1600200"/>
            <a:ext cx="8153400" cy="4495800"/>
          </a:xfrm>
        </p:spPr>
        <p:txBody>
          <a:bodyPr/>
          <a:lstStyle/>
          <a:p>
            <a:pPr marL="571500" indent="-571500" algn="l" rtl="0" eaLnBrk="1" hangingPunct="1">
              <a:buFont typeface="Wingdings" pitchFamily="2" charset="2"/>
              <a:buNone/>
            </a:pPr>
            <a:r>
              <a:rPr lang="en-US" sz="3600" dirty="0" smtClean="0">
                <a:solidFill>
                  <a:srgbClr val="7030A0"/>
                </a:solidFill>
                <a:latin typeface="Angsana New" pitchFamily="18" charset="-34"/>
                <a:cs typeface="Angsana New" pitchFamily="18" charset="-34"/>
              </a:rPr>
              <a:t>1-   In or on the surface of the cell membrane: </a:t>
            </a:r>
          </a:p>
          <a:p>
            <a:pPr marL="571500" indent="-571500" algn="l" rtl="0" eaLnBrk="1" hangingPunct="1">
              <a:buFont typeface="Arial" charset="0"/>
              <a:buNone/>
            </a:pPr>
            <a:r>
              <a:rPr lang="en-US" sz="3600" dirty="0" smtClean="0">
                <a:latin typeface="Angsana New" pitchFamily="18" charset="-34"/>
                <a:cs typeface="Angsana New" pitchFamily="18" charset="-34"/>
              </a:rPr>
              <a:t>the membrane receptors are specific for protein, peptide, and catecholamine hormones.</a:t>
            </a:r>
          </a:p>
          <a:p>
            <a:pPr marL="571500" indent="-571500" algn="l" rtl="0" eaLnBrk="1" hangingPunct="1">
              <a:buFont typeface="Wingdings" pitchFamily="2" charset="2"/>
              <a:buNone/>
            </a:pPr>
            <a:r>
              <a:rPr lang="en-US" sz="3600" dirty="0" smtClean="0">
                <a:solidFill>
                  <a:srgbClr val="7030A0"/>
                </a:solidFill>
                <a:latin typeface="Angsana New" pitchFamily="18" charset="-34"/>
                <a:cs typeface="Angsana New" pitchFamily="18" charset="-34"/>
              </a:rPr>
              <a:t>2-  In the cell cytoplasm: </a:t>
            </a:r>
            <a:r>
              <a:rPr lang="en-US" sz="3600" dirty="0" smtClean="0">
                <a:latin typeface="Angsana New" pitchFamily="18" charset="-34"/>
                <a:cs typeface="Angsana New" pitchFamily="18" charset="-34"/>
              </a:rPr>
              <a:t>the </a:t>
            </a:r>
            <a:r>
              <a:rPr lang="en-US" sz="3600" dirty="0" err="1" smtClean="0">
                <a:latin typeface="Angsana New" pitchFamily="18" charset="-34"/>
                <a:cs typeface="Angsana New" pitchFamily="18" charset="-34"/>
              </a:rPr>
              <a:t>cytoplasmic</a:t>
            </a:r>
            <a:r>
              <a:rPr lang="en-US" sz="3600" dirty="0" smtClean="0">
                <a:latin typeface="Angsana New" pitchFamily="18" charset="-34"/>
                <a:cs typeface="Angsana New" pitchFamily="18" charset="-34"/>
              </a:rPr>
              <a:t> receptors are specific</a:t>
            </a:r>
          </a:p>
          <a:p>
            <a:pPr marL="571500" indent="-571500" algn="l" rtl="0" eaLnBrk="1" hangingPunct="1">
              <a:buFont typeface="Arial" charset="0"/>
              <a:buNone/>
            </a:pPr>
            <a:r>
              <a:rPr lang="en-US" sz="3600" dirty="0" smtClean="0">
                <a:latin typeface="Angsana New" pitchFamily="18" charset="-34"/>
                <a:cs typeface="Angsana New" pitchFamily="18" charset="-34"/>
              </a:rPr>
              <a:t>For steroid hormones.</a:t>
            </a:r>
          </a:p>
          <a:p>
            <a:pPr marL="571500" indent="-571500" algn="l" rtl="0" eaLnBrk="1" hangingPunct="1">
              <a:buFont typeface="Wingdings" pitchFamily="2" charset="2"/>
              <a:buNone/>
            </a:pPr>
            <a:r>
              <a:rPr lang="en-US" sz="3600" dirty="0" smtClean="0">
                <a:solidFill>
                  <a:srgbClr val="7030A0"/>
                </a:solidFill>
                <a:latin typeface="Angsana New" pitchFamily="18" charset="-34"/>
                <a:cs typeface="Angsana New" pitchFamily="18" charset="-34"/>
              </a:rPr>
              <a:t>3-  In the cell nucleus: </a:t>
            </a:r>
            <a:r>
              <a:rPr lang="en-US" sz="3600" dirty="0" smtClean="0">
                <a:latin typeface="Angsana New" pitchFamily="18" charset="-34"/>
                <a:cs typeface="Angsana New" pitchFamily="18" charset="-34"/>
              </a:rPr>
              <a:t>the receptors for the thyroid hormones  are found in the nucleus .</a:t>
            </a:r>
            <a:endParaRPr lang="ar-JO" sz="3600" dirty="0" smtClean="0">
              <a:latin typeface="Angsana New" pitchFamily="18" charset="-34"/>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76200" y="1066800"/>
            <a:ext cx="8991600" cy="5562600"/>
          </a:xfrm>
          <a:solidFill>
            <a:srgbClr val="FFFFCC"/>
          </a:solidFill>
        </p:spPr>
        <p:txBody>
          <a:bodyPr/>
          <a:lstStyle/>
          <a:p>
            <a:pPr algn="l">
              <a:lnSpc>
                <a:spcPct val="90000"/>
              </a:lnSpc>
            </a:pPr>
            <a:r>
              <a:rPr lang="en-US" sz="2800" b="1">
                <a:latin typeface="Arial" pitchFamily="34" charset="0"/>
              </a:rPr>
              <a:t>Communication among cells &amp; organisms &amp; between organisms &amp; their environment is absolutely central to life &amp; reproduction.  While many of the basics of endocrine communication are known, we are continually surprised by new findings that revise our existing knowledge.  Many, of the details of endocrine molecular biology, genetics, cell biology, &amp; development remain to be defined.  As one of the most dynamic &amp; central of the biomedical sciences for practitioners, paramedical professions, &amp; basic scientists, endocrinology will continue to be a vital science for many years to come.</a:t>
            </a:r>
          </a:p>
        </p:txBody>
      </p:sp>
      <p:sp>
        <p:nvSpPr>
          <p:cNvPr id="30723" name="Text Box 3"/>
          <p:cNvSpPr txBox="1">
            <a:spLocks noChangeArrowheads="1"/>
          </p:cNvSpPr>
          <p:nvPr/>
        </p:nvSpPr>
        <p:spPr bwMode="auto">
          <a:xfrm>
            <a:off x="457200" y="212725"/>
            <a:ext cx="3398838" cy="701675"/>
          </a:xfrm>
          <a:prstGeom prst="rect">
            <a:avLst/>
          </a:prstGeom>
          <a:noFill/>
          <a:ln w="9525">
            <a:noFill/>
            <a:miter lim="800000"/>
            <a:headEnd/>
            <a:tailEnd/>
          </a:ln>
          <a:effectLst/>
        </p:spPr>
        <p:txBody>
          <a:bodyPr wrap="none">
            <a:spAutoFit/>
          </a:bodyPr>
          <a:lstStyle/>
          <a:p>
            <a:r>
              <a:rPr lang="en-US" sz="4000" b="1">
                <a:solidFill>
                  <a:srgbClr val="FF6600"/>
                </a:solidFill>
                <a:effectLst>
                  <a:outerShdw blurRad="38100" dist="38100" dir="2700000" algn="tl">
                    <a:srgbClr val="000000"/>
                  </a:outerShdw>
                </a:effectLst>
                <a:latin typeface="Arial" pitchFamily="34" charset="0"/>
              </a:rPr>
              <a:t>Conclusions:</a:t>
            </a:r>
            <a:endParaRPr lang="en-US" sz="4000" b="1">
              <a:solidFill>
                <a:srgbClr val="FF6600"/>
              </a:solidFill>
              <a:latin typeface="Arial" pitchFamily="34"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endocrine disorders</a:t>
            </a:r>
            <a:endParaRPr lang="en-US" dirty="0"/>
          </a:p>
        </p:txBody>
      </p:sp>
      <p:sp>
        <p:nvSpPr>
          <p:cNvPr id="3" name="Content Placeholder 2"/>
          <p:cNvSpPr>
            <a:spLocks noGrp="1"/>
          </p:cNvSpPr>
          <p:nvPr>
            <p:ph sz="quarter" idx="1"/>
          </p:nvPr>
        </p:nvSpPr>
        <p:spPr/>
        <p:txBody>
          <a:bodyPr/>
          <a:lstStyle/>
          <a:p>
            <a:r>
              <a:rPr lang="en-US" dirty="0" smtClean="0"/>
              <a:t> </a:t>
            </a:r>
          </a:p>
          <a:p>
            <a:pPr lvl="0">
              <a:buNone/>
            </a:pPr>
            <a:r>
              <a:rPr lang="en-US" dirty="0" smtClean="0"/>
              <a:t>Thyroid  disorders; (the most common</a:t>
            </a:r>
            <a:br>
              <a:rPr lang="en-US" dirty="0" smtClean="0"/>
            </a:br>
            <a:r>
              <a:rPr lang="en-US" dirty="0" smtClean="0"/>
              <a:t>problems are </a:t>
            </a:r>
            <a:r>
              <a:rPr lang="en-US" dirty="0" err="1" smtClean="0"/>
              <a:t>thyrotoxicosis</a:t>
            </a:r>
            <a:r>
              <a:rPr lang="en-US" dirty="0" smtClean="0"/>
              <a:t>, primary hypothyroidism</a:t>
            </a:r>
            <a:br>
              <a:rPr lang="en-US" dirty="0" smtClean="0"/>
            </a:br>
            <a:r>
              <a:rPr lang="en-US" dirty="0" smtClean="0"/>
              <a:t>and </a:t>
            </a:r>
            <a:r>
              <a:rPr lang="en-US" dirty="0" err="1" smtClean="0"/>
              <a:t>goitre</a:t>
            </a:r>
            <a:r>
              <a:rPr lang="en-US" dirty="0" smtClean="0"/>
              <a:t>)</a:t>
            </a:r>
          </a:p>
          <a:p>
            <a:pPr lvl="0"/>
            <a:r>
              <a:rPr lang="en-US" dirty="0" err="1" smtClean="0"/>
              <a:t>Subfertility</a:t>
            </a:r>
            <a:r>
              <a:rPr lang="en-US" dirty="0" smtClean="0"/>
              <a:t>, affecting 5-10% of all couples</a:t>
            </a:r>
          </a:p>
          <a:p>
            <a:pPr lvl="0"/>
            <a:r>
              <a:rPr lang="en-US" dirty="0" smtClean="0"/>
              <a:t>Osteoporosis, especially in postmenopausal women</a:t>
            </a:r>
          </a:p>
          <a:p>
            <a:pPr lvl="0"/>
            <a:r>
              <a:rPr lang="en-US" dirty="0" smtClean="0"/>
              <a:t>Primary hyperparathyroidism </a:t>
            </a:r>
          </a:p>
          <a:p>
            <a:pPr lvl="0"/>
            <a:r>
              <a:rPr lang="en-US" dirty="0" smtClean="0"/>
              <a:t>Disorders of growth or puberty</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Aetiology</a:t>
            </a:r>
            <a:r>
              <a:rPr lang="en-US" b="1" dirty="0" smtClean="0"/>
              <a:t> of endocrine disease</a:t>
            </a:r>
            <a:endParaRPr lang="en-US" dirty="0"/>
          </a:p>
        </p:txBody>
      </p:sp>
      <p:sp>
        <p:nvSpPr>
          <p:cNvPr id="3" name="Content Placeholder 2"/>
          <p:cNvSpPr>
            <a:spLocks noGrp="1"/>
          </p:cNvSpPr>
          <p:nvPr>
            <p:ph sz="quarter" idx="1"/>
          </p:nvPr>
        </p:nvSpPr>
        <p:spPr/>
        <p:txBody>
          <a:bodyPr/>
          <a:lstStyle/>
          <a:p>
            <a:r>
              <a:rPr lang="en-US" dirty="0" smtClean="0"/>
              <a:t>Autoimmune disease</a:t>
            </a:r>
          </a:p>
          <a:p>
            <a:r>
              <a:rPr lang="en-US" dirty="0" smtClean="0"/>
              <a:t>Endocrine </a:t>
            </a:r>
            <a:r>
              <a:rPr lang="en-US" dirty="0" err="1" smtClean="0"/>
              <a:t>tumours</a:t>
            </a:r>
            <a:endParaRPr lang="en-US" dirty="0" smtClean="0"/>
          </a:p>
          <a:p>
            <a:r>
              <a:rPr lang="en-US" dirty="0" smtClean="0"/>
              <a:t>Enzymatic defects</a:t>
            </a:r>
          </a:p>
          <a:p>
            <a:r>
              <a:rPr lang="en-US" dirty="0" smtClean="0"/>
              <a:t>Receptor abnormalities </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sz="9600" dirty="0" smtClean="0"/>
              <a:t>questions</a:t>
            </a:r>
            <a:endParaRPr lang="en-US" sz="9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00034" y="2285992"/>
            <a:ext cx="8229600" cy="1143000"/>
          </a:xfrm>
        </p:spPr>
        <p:txBody>
          <a:bodyPr/>
          <a:lstStyle/>
          <a:p>
            <a:pPr algn="ctr" eaLnBrk="1" hangingPunct="1"/>
            <a:r>
              <a:rPr lang="en-US" sz="6000" b="1" dirty="0" smtClean="0">
                <a:solidFill>
                  <a:srgbClr val="FF0000"/>
                </a:solidFill>
                <a:cs typeface="Arial" charset="0"/>
              </a:rPr>
              <a:t>Introduction</a:t>
            </a:r>
            <a:r>
              <a:rPr lang="en-US" b="1" dirty="0" smtClean="0">
                <a:cs typeface="Arial" charset="0"/>
              </a:rPr>
              <a:t> </a:t>
            </a:r>
            <a:r>
              <a:rPr lang="en-US" b="1" dirty="0" smtClean="0">
                <a:solidFill>
                  <a:srgbClr val="FF0000"/>
                </a:solidFill>
                <a:cs typeface="Arial" charset="0"/>
              </a:rPr>
              <a:t>To Endocrinology </a:t>
            </a:r>
          </a:p>
        </p:txBody>
      </p:sp>
      <p:sp>
        <p:nvSpPr>
          <p:cNvPr id="12291" name="Rectangle 3"/>
          <p:cNvSpPr>
            <a:spLocks noGrp="1" noChangeArrowheads="1"/>
          </p:cNvSpPr>
          <p:nvPr>
            <p:ph type="body" sz="half" idx="1"/>
          </p:nvPr>
        </p:nvSpPr>
        <p:spPr>
          <a:xfrm>
            <a:off x="179388" y="1714525"/>
            <a:ext cx="8964612" cy="5286375"/>
          </a:xfrm>
        </p:spPr>
        <p:txBody>
          <a:bodyPr/>
          <a:lstStyle/>
          <a:p>
            <a:pPr algn="ctr" rtl="0" eaLnBrk="1" hangingPunct="1">
              <a:buFont typeface="Wingdings" pitchFamily="2" charset="2"/>
              <a:buNone/>
            </a:pPr>
            <a:endParaRPr lang="en-US" sz="3600" b="1" dirty="0" smtClean="0">
              <a:cs typeface="Arial" charset="0"/>
            </a:endParaRPr>
          </a:p>
          <a:p>
            <a:pPr algn="ctr" rtl="0" eaLnBrk="1" hangingPunct="1">
              <a:buFont typeface="Wingdings" pitchFamily="2" charset="2"/>
              <a:buNone/>
            </a:pPr>
            <a:endParaRPr lang="en-US" sz="3600" b="1" dirty="0" smtClean="0">
              <a:cs typeface="Arial" charset="0"/>
            </a:endParaRPr>
          </a:p>
          <a:p>
            <a:pPr algn="ctr" rtl="0" eaLnBrk="1" hangingPunct="1">
              <a:buFont typeface="Wingdings" pitchFamily="2" charset="2"/>
              <a:buNone/>
            </a:pPr>
            <a:endParaRPr lang="en-US" sz="3600" b="1" dirty="0" smtClean="0">
              <a:cs typeface="Arial" charset="0"/>
            </a:endParaRPr>
          </a:p>
          <a:p>
            <a:pPr algn="ctr" rtl="0" eaLnBrk="1" hangingPunct="1">
              <a:buFont typeface="Wingdings" pitchFamily="2" charset="2"/>
              <a:buNone/>
            </a:pPr>
            <a:endParaRPr lang="en-US" sz="3600" b="1" dirty="0" smtClean="0">
              <a:cs typeface="Arial" charset="0"/>
            </a:endParaRPr>
          </a:p>
          <a:p>
            <a:pPr algn="ctr" rtl="0" eaLnBrk="1" hangingPunct="1">
              <a:buFont typeface="Wingdings" pitchFamily="2" charset="2"/>
              <a:buNone/>
            </a:pPr>
            <a:endParaRPr lang="en-US" sz="3600" b="1" dirty="0" smtClean="0">
              <a:cs typeface="Arial" charset="0"/>
            </a:endParaRPr>
          </a:p>
          <a:p>
            <a:pPr algn="ctr" rtl="0" eaLnBrk="1" hangingPunct="1">
              <a:buFont typeface="Wingdings" pitchFamily="2" charset="2"/>
              <a:buNone/>
            </a:pPr>
            <a:endParaRPr lang="en-US" sz="3600" b="1" dirty="0" smtClean="0">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00166" y="3000372"/>
            <a:ext cx="6629423" cy="2686064"/>
          </a:xfrm>
        </p:spPr>
        <p:txBody>
          <a:bodyPr/>
          <a:lstStyle/>
          <a:p>
            <a:pPr algn="l"/>
            <a:r>
              <a:rPr lang="en-US" b="1" dirty="0" smtClean="0"/>
              <a:t>Introduction to principles of Endocrinology</a:t>
            </a:r>
          </a:p>
          <a:p>
            <a:pPr algn="l"/>
            <a:endParaRPr lang="en-US" b="1" dirty="0" smtClean="0"/>
          </a:p>
          <a:p>
            <a:pPr algn="l"/>
            <a:r>
              <a:rPr lang="en-US" b="1" dirty="0" smtClean="0"/>
              <a:t>Hormones and Mechanisms of action </a:t>
            </a:r>
          </a:p>
          <a:p>
            <a:pPr algn="l"/>
            <a:endParaRPr lang="en-US" b="1" dirty="0" smtClean="0"/>
          </a:p>
          <a:p>
            <a:pPr algn="l"/>
            <a:r>
              <a:rPr lang="en-US" b="1" dirty="0" smtClean="0"/>
              <a:t>Diagnostic tests in Endocrine practice</a:t>
            </a:r>
          </a:p>
          <a:p>
            <a:pPr algn="l"/>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685800" y="152400"/>
            <a:ext cx="7772400" cy="1143000"/>
          </a:xfrm>
        </p:spPr>
        <p:txBody>
          <a:bodyPr/>
          <a:lstStyle/>
          <a:p>
            <a:r>
              <a:rPr lang="en-US" sz="3600" b="1">
                <a:solidFill>
                  <a:srgbClr val="FF6600"/>
                </a:solidFill>
                <a:effectLst>
                  <a:outerShdw blurRad="38100" dist="38100" dir="2700000" algn="tl">
                    <a:srgbClr val="000000"/>
                  </a:outerShdw>
                </a:effectLst>
                <a:latin typeface="Arial" pitchFamily="34" charset="0"/>
              </a:rPr>
              <a:t>What are the elements of an endocrine system?</a:t>
            </a:r>
            <a:endParaRPr lang="en-US" sz="3600" b="1">
              <a:solidFill>
                <a:srgbClr val="FF6600"/>
              </a:solidFill>
              <a:latin typeface="Arial" pitchFamily="34" charset="0"/>
            </a:endParaRPr>
          </a:p>
        </p:txBody>
      </p:sp>
      <p:sp>
        <p:nvSpPr>
          <p:cNvPr id="7171" name="Text Box 3"/>
          <p:cNvSpPr txBox="1">
            <a:spLocks noChangeArrowheads="1"/>
          </p:cNvSpPr>
          <p:nvPr/>
        </p:nvSpPr>
        <p:spPr bwMode="auto">
          <a:xfrm>
            <a:off x="76200" y="1651000"/>
            <a:ext cx="8991600" cy="4100513"/>
          </a:xfrm>
          <a:prstGeom prst="rect">
            <a:avLst/>
          </a:prstGeom>
          <a:solidFill>
            <a:srgbClr val="FFFFCC"/>
          </a:solidFill>
          <a:ln w="9525">
            <a:noFill/>
            <a:miter lim="800000"/>
            <a:headEnd/>
            <a:tailEnd/>
          </a:ln>
          <a:effectLst/>
        </p:spPr>
        <p:txBody>
          <a:bodyPr>
            <a:spAutoFit/>
          </a:bodyPr>
          <a:lstStyle/>
          <a:p>
            <a:pPr marL="457200" indent="-457200">
              <a:spcBef>
                <a:spcPct val="50000"/>
              </a:spcBef>
              <a:buSzPct val="125000"/>
              <a:buFontTx/>
              <a:buChar char="•"/>
            </a:pPr>
            <a:r>
              <a:rPr lang="en-US" sz="2600" b="1" i="1">
                <a:latin typeface="Arial" pitchFamily="34" charset="0"/>
              </a:rPr>
              <a:t>Sender</a:t>
            </a:r>
            <a:r>
              <a:rPr lang="en-US" sz="2600" b="1">
                <a:latin typeface="Arial" pitchFamily="34" charset="0"/>
              </a:rPr>
              <a:t> = Sending Cell </a:t>
            </a:r>
          </a:p>
          <a:p>
            <a:pPr marL="457200" indent="-457200">
              <a:lnSpc>
                <a:spcPct val="80000"/>
              </a:lnSpc>
              <a:spcBef>
                <a:spcPct val="50000"/>
              </a:spcBef>
              <a:buSzPct val="125000"/>
              <a:buFontTx/>
              <a:buChar char="•"/>
            </a:pPr>
            <a:r>
              <a:rPr lang="en-US" sz="2600" b="1" i="1">
                <a:latin typeface="Arial" pitchFamily="34" charset="0"/>
              </a:rPr>
              <a:t>Signal</a:t>
            </a:r>
            <a:r>
              <a:rPr lang="en-US" sz="2600" b="1">
                <a:latin typeface="Arial" pitchFamily="34" charset="0"/>
              </a:rPr>
              <a:t> = Hormone </a:t>
            </a:r>
          </a:p>
          <a:p>
            <a:pPr marL="457200" indent="-457200">
              <a:lnSpc>
                <a:spcPct val="80000"/>
              </a:lnSpc>
              <a:spcBef>
                <a:spcPct val="50000"/>
              </a:spcBef>
              <a:buSzPct val="125000"/>
              <a:buFontTx/>
              <a:buChar char="•"/>
            </a:pPr>
            <a:r>
              <a:rPr lang="en-US" sz="2600" b="1" i="1">
                <a:latin typeface="Arial" pitchFamily="34" charset="0"/>
              </a:rPr>
              <a:t>Nondestructive Medium</a:t>
            </a:r>
            <a:r>
              <a:rPr lang="en-US" sz="2600" b="1">
                <a:latin typeface="Arial" pitchFamily="34" charset="0"/>
              </a:rPr>
              <a:t> = Serum &amp; Hormone Binders </a:t>
            </a:r>
          </a:p>
          <a:p>
            <a:pPr marL="457200" indent="-457200">
              <a:lnSpc>
                <a:spcPct val="80000"/>
              </a:lnSpc>
              <a:spcBef>
                <a:spcPct val="50000"/>
              </a:spcBef>
              <a:buSzPct val="125000"/>
              <a:buFontTx/>
              <a:buChar char="•"/>
            </a:pPr>
            <a:r>
              <a:rPr lang="en-US" sz="2600" b="1" i="1">
                <a:latin typeface="Arial" pitchFamily="34" charset="0"/>
              </a:rPr>
              <a:t>Selective Receiver</a:t>
            </a:r>
            <a:r>
              <a:rPr lang="en-US" sz="2600" b="1">
                <a:latin typeface="Arial" pitchFamily="34" charset="0"/>
              </a:rPr>
              <a:t> = Receptor Protein </a:t>
            </a:r>
          </a:p>
          <a:p>
            <a:pPr marL="457200" indent="-457200">
              <a:lnSpc>
                <a:spcPct val="80000"/>
              </a:lnSpc>
              <a:spcBef>
                <a:spcPct val="50000"/>
              </a:spcBef>
              <a:buSzPct val="125000"/>
              <a:buFontTx/>
              <a:buChar char="•"/>
            </a:pPr>
            <a:r>
              <a:rPr lang="en-US" sz="2600" b="1" i="1">
                <a:latin typeface="Arial" pitchFamily="34" charset="0"/>
              </a:rPr>
              <a:t>Transducer</a:t>
            </a:r>
            <a:r>
              <a:rPr lang="en-US" sz="2600" b="1">
                <a:latin typeface="Arial" pitchFamily="34" charset="0"/>
              </a:rPr>
              <a:t> = Transducer Proteins &amp; 2</a:t>
            </a:r>
            <a:r>
              <a:rPr lang="en-US" sz="2600" b="1">
                <a:latin typeface="Arial" pitchFamily="34" charset="0"/>
                <a:cs typeface="Arial" pitchFamily="34" charset="0"/>
              </a:rPr>
              <a:t>º</a:t>
            </a:r>
            <a:r>
              <a:rPr lang="en-US" sz="2600" b="1">
                <a:latin typeface="Arial" pitchFamily="34" charset="0"/>
              </a:rPr>
              <a:t> Messengers </a:t>
            </a:r>
          </a:p>
          <a:p>
            <a:pPr marL="457200" indent="-457200">
              <a:lnSpc>
                <a:spcPct val="80000"/>
              </a:lnSpc>
              <a:spcBef>
                <a:spcPct val="50000"/>
              </a:spcBef>
              <a:buSzPct val="125000"/>
              <a:buFontTx/>
              <a:buChar char="•"/>
            </a:pPr>
            <a:r>
              <a:rPr lang="en-US" sz="2600" b="1" i="1">
                <a:latin typeface="Arial" pitchFamily="34" charset="0"/>
              </a:rPr>
              <a:t>Amplifier</a:t>
            </a:r>
            <a:r>
              <a:rPr lang="en-US" sz="2600" b="1">
                <a:latin typeface="Arial" pitchFamily="34" charset="0"/>
              </a:rPr>
              <a:t> = Transducer/Effector Enzymes </a:t>
            </a:r>
          </a:p>
          <a:p>
            <a:pPr marL="457200" indent="-457200">
              <a:lnSpc>
                <a:spcPct val="80000"/>
              </a:lnSpc>
              <a:spcBef>
                <a:spcPct val="50000"/>
              </a:spcBef>
              <a:buSzPct val="125000"/>
              <a:buFontTx/>
              <a:buChar char="•"/>
            </a:pPr>
            <a:r>
              <a:rPr lang="en-US" sz="2600" b="1" i="1">
                <a:latin typeface="Arial" pitchFamily="34" charset="0"/>
              </a:rPr>
              <a:t>Effector</a:t>
            </a:r>
            <a:r>
              <a:rPr lang="en-US" sz="2600" b="1">
                <a:latin typeface="Arial" pitchFamily="34" charset="0"/>
              </a:rPr>
              <a:t> = Effector Proteins </a:t>
            </a:r>
          </a:p>
          <a:p>
            <a:pPr marL="457200" indent="-457200">
              <a:lnSpc>
                <a:spcPct val="80000"/>
              </a:lnSpc>
              <a:spcBef>
                <a:spcPct val="50000"/>
              </a:spcBef>
              <a:buSzPct val="125000"/>
              <a:buFontTx/>
              <a:buChar char="•"/>
            </a:pPr>
            <a:r>
              <a:rPr lang="en-US" sz="2600" b="1" i="1">
                <a:latin typeface="Arial" pitchFamily="34" charset="0"/>
              </a:rPr>
              <a:t>Response</a:t>
            </a:r>
            <a:r>
              <a:rPr lang="en-US" sz="2600" b="1">
                <a:latin typeface="Arial" pitchFamily="34" charset="0"/>
              </a:rPr>
              <a:t> = Cellular Response (2</a:t>
            </a:r>
            <a:r>
              <a:rPr lang="en-US" sz="2600" b="1">
                <a:latin typeface="Arial" pitchFamily="34" charset="0"/>
                <a:cs typeface="Arial" pitchFamily="34" charset="0"/>
              </a:rPr>
              <a:t>º</a:t>
            </a:r>
            <a:r>
              <a:rPr lang="en-US" sz="2600" b="1">
                <a:latin typeface="Arial" pitchFamily="34" charset="0"/>
              </a:rPr>
              <a:t> Hormones)</a:t>
            </a:r>
            <a:r>
              <a:rPr lang="en-US" sz="2800" b="1"/>
              <a:t> </a:t>
            </a:r>
            <a:endParaRPr lang="en-US" sz="12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ox(out)">
                                      <p:cBhvr>
                                        <p:cTn id="7"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normAutofit/>
          </a:bodyPr>
          <a:lstStyle/>
          <a:p>
            <a:pPr eaLnBrk="1" fontAlgn="auto" hangingPunct="1">
              <a:spcAft>
                <a:spcPts val="0"/>
              </a:spcAft>
              <a:defRPr/>
            </a:pPr>
            <a:r>
              <a:rPr lang="en-US" sz="5400" b="1" dirty="0" smtClean="0">
                <a:solidFill>
                  <a:srgbClr val="FF0000"/>
                </a:solidFill>
                <a:effectLst>
                  <a:outerShdw blurRad="38100" dist="38100" dir="2700000" algn="tl">
                    <a:srgbClr val="000000">
                      <a:alpha val="43137"/>
                    </a:srgbClr>
                  </a:outerShdw>
                </a:effectLst>
                <a:cs typeface="Tahoma" pitchFamily="34" charset="0"/>
              </a:rPr>
              <a:t>Endocrine system</a:t>
            </a:r>
          </a:p>
        </p:txBody>
      </p:sp>
      <p:sp>
        <p:nvSpPr>
          <p:cNvPr id="130051" name="Rectangle 3"/>
          <p:cNvSpPr>
            <a:spLocks noGrp="1" noChangeArrowheads="1"/>
          </p:cNvSpPr>
          <p:nvPr>
            <p:ph idx="1"/>
          </p:nvPr>
        </p:nvSpPr>
        <p:spPr>
          <a:xfrm>
            <a:off x="357188" y="2263775"/>
            <a:ext cx="8715375" cy="4165600"/>
          </a:xfrm>
        </p:spPr>
        <p:txBody>
          <a:bodyPr>
            <a:normAutofit/>
          </a:bodyPr>
          <a:lstStyle/>
          <a:p>
            <a:pPr marL="623888" indent="-355600" eaLnBrk="1" fontAlgn="auto" hangingPunct="1">
              <a:lnSpc>
                <a:spcPct val="80000"/>
              </a:lnSpc>
              <a:spcAft>
                <a:spcPts val="0"/>
              </a:spcAft>
              <a:buClr>
                <a:schemeClr val="tx1"/>
              </a:buClr>
              <a:buSzPct val="100000"/>
              <a:buFont typeface="Wingdings" pitchFamily="2" charset="2"/>
              <a:buChar char="§"/>
              <a:tabLst>
                <a:tab pos="806450" algn="l"/>
              </a:tabLst>
              <a:defRPr/>
            </a:pPr>
            <a:r>
              <a:rPr lang="en-US" sz="3200" dirty="0" smtClean="0">
                <a:ea typeface="+mn-ea"/>
                <a:cs typeface="Tahoma" pitchFamily="34" charset="0"/>
              </a:rPr>
              <a:t> A group of glands which have </a:t>
            </a:r>
            <a:r>
              <a:rPr lang="en-US" sz="3200" b="1" u="sng" dirty="0" smtClean="0">
                <a:ea typeface="+mn-ea"/>
                <a:cs typeface="Tahoma" pitchFamily="34" charset="0"/>
              </a:rPr>
              <a:t>NO ducts</a:t>
            </a:r>
            <a:r>
              <a:rPr lang="en-US" sz="2800" dirty="0" smtClean="0">
                <a:ea typeface="+mn-ea"/>
                <a:cs typeface="Tahoma" pitchFamily="34" charset="0"/>
              </a:rPr>
              <a:t>.</a:t>
            </a:r>
          </a:p>
          <a:p>
            <a:pPr marL="623888" indent="-355600" eaLnBrk="1" fontAlgn="auto" hangingPunct="1">
              <a:lnSpc>
                <a:spcPct val="80000"/>
              </a:lnSpc>
              <a:spcAft>
                <a:spcPts val="0"/>
              </a:spcAft>
              <a:buClr>
                <a:srgbClr val="FF9933"/>
              </a:buClr>
              <a:buFont typeface="Wingdings" pitchFamily="2" charset="2"/>
              <a:buNone/>
              <a:tabLst>
                <a:tab pos="806450" algn="l"/>
              </a:tabLst>
              <a:defRPr/>
            </a:pPr>
            <a:endParaRPr lang="en-US" sz="2400" dirty="0" smtClean="0">
              <a:ea typeface="+mn-ea"/>
              <a:cs typeface="Tahoma" pitchFamily="34" charset="0"/>
            </a:endParaRPr>
          </a:p>
          <a:p>
            <a:pPr marL="688975" indent="-420688" eaLnBrk="1" fontAlgn="auto" hangingPunct="1">
              <a:lnSpc>
                <a:spcPct val="80000"/>
              </a:lnSpc>
              <a:spcAft>
                <a:spcPts val="0"/>
              </a:spcAft>
              <a:buClr>
                <a:schemeClr val="tx1"/>
              </a:buClr>
              <a:buSzPct val="100000"/>
              <a:buFont typeface="Wingdings" pitchFamily="2" charset="2"/>
              <a:buChar char="§"/>
              <a:tabLst>
                <a:tab pos="806450" algn="l"/>
              </a:tabLst>
              <a:defRPr/>
            </a:pPr>
            <a:r>
              <a:rPr lang="en-US" sz="3200" dirty="0" smtClean="0">
                <a:ea typeface="+mn-ea"/>
                <a:cs typeface="Tahoma" pitchFamily="34" charset="0"/>
              </a:rPr>
              <a:t>Secrete their hormones into blood </a:t>
            </a:r>
            <a:r>
              <a:rPr lang="en-US" sz="3200" dirty="0" smtClean="0">
                <a:ea typeface="+mn-ea"/>
              </a:rPr>
              <a:t>&amp;  extracellular fluid</a:t>
            </a:r>
            <a:r>
              <a:rPr lang="en-US" sz="3200" dirty="0" smtClean="0">
                <a:ea typeface="+mn-ea"/>
                <a:cs typeface="Tahoma" pitchFamily="34" charset="0"/>
              </a:rPr>
              <a:t>.</a:t>
            </a:r>
          </a:p>
          <a:p>
            <a:pPr marL="623888" indent="-355600" eaLnBrk="1" fontAlgn="auto" hangingPunct="1">
              <a:lnSpc>
                <a:spcPct val="80000"/>
              </a:lnSpc>
              <a:spcAft>
                <a:spcPts val="0"/>
              </a:spcAft>
              <a:buClr>
                <a:srgbClr val="FF9933"/>
              </a:buClr>
              <a:buFont typeface="Wingdings" pitchFamily="2" charset="2"/>
              <a:buNone/>
              <a:tabLst>
                <a:tab pos="806450" algn="l"/>
              </a:tabLst>
              <a:defRPr/>
            </a:pPr>
            <a:endParaRPr lang="en-US" sz="2400" dirty="0" smtClean="0">
              <a:ea typeface="+mn-ea"/>
              <a:cs typeface="Tahoma" pitchFamily="34" charset="0"/>
            </a:endParaRPr>
          </a:p>
          <a:p>
            <a:pPr marL="688975" indent="-420688" eaLnBrk="1" fontAlgn="auto" hangingPunct="1">
              <a:lnSpc>
                <a:spcPct val="80000"/>
              </a:lnSpc>
              <a:spcAft>
                <a:spcPts val="0"/>
              </a:spcAft>
              <a:buClr>
                <a:schemeClr val="tx1"/>
              </a:buClr>
              <a:buSzPct val="100000"/>
              <a:buFont typeface="Wingdings" pitchFamily="2" charset="2"/>
              <a:buChar char="§"/>
              <a:tabLst>
                <a:tab pos="806450" algn="l"/>
              </a:tabLst>
              <a:defRPr/>
            </a:pPr>
            <a:r>
              <a:rPr lang="en-US" sz="3200" dirty="0" smtClean="0">
                <a:ea typeface="+mn-ea"/>
              </a:rPr>
              <a:t>Most hormones circulate in blood, &amp; come in contact with essentially all cells.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0050"/>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30051">
                                            <p:txEl>
                                              <p:pRg st="0" end="0"/>
                                            </p:txEl>
                                          </p:spTgt>
                                        </p:tgtEl>
                                        <p:attrNameLst>
                                          <p:attrName>style.visibility</p:attrName>
                                        </p:attrNameLst>
                                      </p:cBhvr>
                                      <p:to>
                                        <p:strVal val="visible"/>
                                      </p:to>
                                    </p:set>
                                    <p:animEffect transition="in" filter="fade">
                                      <p:cBhvr>
                                        <p:cTn id="10" dur="1000"/>
                                        <p:tgtEl>
                                          <p:spTgt spid="13005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0051">
                                            <p:txEl>
                                              <p:pRg st="2" end="2"/>
                                            </p:txEl>
                                          </p:spTgt>
                                        </p:tgtEl>
                                        <p:attrNameLst>
                                          <p:attrName>style.visibility</p:attrName>
                                        </p:attrNameLst>
                                      </p:cBhvr>
                                      <p:to>
                                        <p:strVal val="visible"/>
                                      </p:to>
                                    </p:set>
                                    <p:animEffect transition="in" filter="fade">
                                      <p:cBhvr>
                                        <p:cTn id="15" dur="1000"/>
                                        <p:tgtEl>
                                          <p:spTgt spid="13005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0051">
                                            <p:txEl>
                                              <p:pRg st="4" end="4"/>
                                            </p:txEl>
                                          </p:spTgt>
                                        </p:tgtEl>
                                        <p:attrNameLst>
                                          <p:attrName>style.visibility</p:attrName>
                                        </p:attrNameLst>
                                      </p:cBhvr>
                                      <p:to>
                                        <p:strVal val="visible"/>
                                      </p:to>
                                    </p:set>
                                    <p:animEffect transition="in" filter="fade">
                                      <p:cBhvr>
                                        <p:cTn id="20" dur="1000"/>
                                        <p:tgtEl>
                                          <p:spTgt spid="1300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p:bldP spid="13005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normAutofit/>
          </a:bodyPr>
          <a:lstStyle/>
          <a:p>
            <a:pPr eaLnBrk="1" fontAlgn="auto" hangingPunct="1">
              <a:spcAft>
                <a:spcPts val="0"/>
              </a:spcAft>
              <a:defRPr/>
            </a:pPr>
            <a:r>
              <a:rPr lang="en-US" sz="4800" b="1" dirty="0" smtClean="0">
                <a:solidFill>
                  <a:srgbClr val="FF0000"/>
                </a:solidFill>
                <a:effectLst>
                  <a:outerShdw blurRad="38100" dist="38100" dir="2700000" algn="tl">
                    <a:srgbClr val="000000">
                      <a:alpha val="43137"/>
                    </a:srgbClr>
                  </a:outerShdw>
                </a:effectLst>
                <a:cs typeface="Tahoma" pitchFamily="34" charset="0"/>
              </a:rPr>
              <a:t>Endocrine system </a:t>
            </a:r>
            <a:r>
              <a:rPr lang="en-US" sz="2000" dirty="0" smtClean="0">
                <a:solidFill>
                  <a:srgbClr val="FF0000"/>
                </a:solidFill>
                <a:cs typeface="Tahoma" pitchFamily="34" charset="0"/>
              </a:rPr>
              <a:t>…</a:t>
            </a:r>
            <a:r>
              <a:rPr lang="en-US" sz="3200" dirty="0" smtClean="0">
                <a:solidFill>
                  <a:srgbClr val="FF0000"/>
                </a:solidFill>
                <a:cs typeface="Tahoma" pitchFamily="34" charset="0"/>
              </a:rPr>
              <a:t> </a:t>
            </a:r>
            <a:r>
              <a:rPr lang="en-US" sz="2000" dirty="0" smtClean="0">
                <a:solidFill>
                  <a:srgbClr val="FF0000"/>
                </a:solidFill>
                <a:cs typeface="Tahoma" pitchFamily="34" charset="0"/>
              </a:rPr>
              <a:t>(continued)</a:t>
            </a:r>
            <a:endParaRPr lang="en-US" sz="5400" b="1" dirty="0" smtClean="0">
              <a:solidFill>
                <a:srgbClr val="FF0000"/>
              </a:solidFill>
              <a:effectLst>
                <a:outerShdw blurRad="38100" dist="38100" dir="2700000" algn="tl">
                  <a:srgbClr val="000000">
                    <a:alpha val="43137"/>
                  </a:srgbClr>
                </a:outerShdw>
              </a:effectLst>
              <a:cs typeface="Tahoma" pitchFamily="34" charset="0"/>
            </a:endParaRPr>
          </a:p>
        </p:txBody>
      </p:sp>
      <p:sp>
        <p:nvSpPr>
          <p:cNvPr id="130051" name="Rectangle 3"/>
          <p:cNvSpPr>
            <a:spLocks noGrp="1" noChangeArrowheads="1"/>
          </p:cNvSpPr>
          <p:nvPr>
            <p:ph idx="1"/>
          </p:nvPr>
        </p:nvSpPr>
        <p:spPr>
          <a:xfrm>
            <a:off x="357188" y="2120900"/>
            <a:ext cx="6786562" cy="4165600"/>
          </a:xfrm>
        </p:spPr>
        <p:txBody>
          <a:bodyPr/>
          <a:lstStyle/>
          <a:p>
            <a:pPr marL="623888" indent="-355600" eaLnBrk="1" hangingPunct="1">
              <a:lnSpc>
                <a:spcPct val="80000"/>
              </a:lnSpc>
              <a:buClr>
                <a:schemeClr val="tx1"/>
              </a:buClr>
              <a:buSzPct val="100000"/>
              <a:buFont typeface="Wingdings" pitchFamily="2" charset="2"/>
              <a:buChar char="§"/>
              <a:tabLst>
                <a:tab pos="806450" algn="l"/>
              </a:tabLst>
            </a:pPr>
            <a:r>
              <a:rPr lang="en-US" sz="3200" smtClean="0">
                <a:cs typeface="Majalla UI"/>
              </a:rPr>
              <a:t>A given hormone usually affects only a limited number of cells, called</a:t>
            </a:r>
            <a:r>
              <a:rPr lang="en-US" sz="3200" b="1" smtClean="0">
                <a:cs typeface="Majalla UI"/>
              </a:rPr>
              <a:t> </a:t>
            </a:r>
            <a:r>
              <a:rPr lang="en-US" sz="3200" b="1" smtClean="0">
                <a:solidFill>
                  <a:srgbClr val="FFCC66"/>
                </a:solidFill>
                <a:cs typeface="Majalla UI"/>
              </a:rPr>
              <a:t>target cells</a:t>
            </a:r>
            <a:r>
              <a:rPr lang="en-US" sz="3200" smtClean="0">
                <a:cs typeface="Majalla UI"/>
              </a:rPr>
              <a:t>.</a:t>
            </a:r>
          </a:p>
          <a:p>
            <a:pPr marL="623888" indent="-355600" eaLnBrk="1" hangingPunct="1">
              <a:lnSpc>
                <a:spcPct val="80000"/>
              </a:lnSpc>
              <a:buClr>
                <a:srgbClr val="FF9933"/>
              </a:buClr>
              <a:buFont typeface="Wingdings" pitchFamily="2" charset="2"/>
              <a:buNone/>
              <a:tabLst>
                <a:tab pos="806450" algn="l"/>
              </a:tabLst>
            </a:pPr>
            <a:endParaRPr lang="en-US" sz="2400" smtClean="0">
              <a:cs typeface="Majalla UI"/>
            </a:endParaRPr>
          </a:p>
          <a:p>
            <a:pPr marL="623888" indent="-355600" eaLnBrk="1" hangingPunct="1">
              <a:lnSpc>
                <a:spcPct val="80000"/>
              </a:lnSpc>
              <a:buClr>
                <a:schemeClr val="tx1"/>
              </a:buClr>
              <a:buSzPct val="100000"/>
              <a:buFont typeface="Wingdings" pitchFamily="2" charset="2"/>
              <a:buChar char="§"/>
              <a:tabLst>
                <a:tab pos="806450" algn="l"/>
              </a:tabLst>
            </a:pPr>
            <a:r>
              <a:rPr lang="en-US" sz="3200" smtClean="0">
                <a:cs typeface="Majalla UI"/>
              </a:rPr>
              <a:t>Target cell responds in specific way to a hormone as it bears specific</a:t>
            </a:r>
            <a:r>
              <a:rPr lang="en-US" sz="3200" b="1" smtClean="0">
                <a:cs typeface="Majalla UI"/>
              </a:rPr>
              <a:t> </a:t>
            </a:r>
            <a:r>
              <a:rPr lang="en-US" sz="3200" b="1" smtClean="0">
                <a:solidFill>
                  <a:srgbClr val="FFCC66"/>
                </a:solidFill>
                <a:cs typeface="Majalla UI"/>
              </a:rPr>
              <a:t>receptor proteins </a:t>
            </a:r>
            <a:r>
              <a:rPr lang="en-US" sz="3200" smtClean="0">
                <a:cs typeface="Majalla UI"/>
              </a:rPr>
              <a:t>for </a:t>
            </a:r>
          </a:p>
          <a:p>
            <a:pPr marL="623888" indent="-355600" eaLnBrk="1" hangingPunct="1">
              <a:lnSpc>
                <a:spcPct val="80000"/>
              </a:lnSpc>
              <a:buClr>
                <a:schemeClr val="tx1"/>
              </a:buClr>
              <a:buSzPct val="100000"/>
              <a:buFont typeface="Wingdings 2" pitchFamily="18" charset="2"/>
              <a:buNone/>
              <a:tabLst>
                <a:tab pos="806450" algn="l"/>
              </a:tabLst>
            </a:pPr>
            <a:r>
              <a:rPr lang="en-US" sz="3200" smtClean="0">
                <a:cs typeface="Majalla UI"/>
              </a:rPr>
              <a:t>    the hormone.</a:t>
            </a:r>
          </a:p>
        </p:txBody>
      </p:sp>
      <p:pic>
        <p:nvPicPr>
          <p:cNvPr id="4" name="Picture 3" descr="anim_endo"/>
          <p:cNvPicPr>
            <a:picLocks noChangeAspect="1" noChangeArrowheads="1" noCrop="1"/>
          </p:cNvPicPr>
          <p:nvPr/>
        </p:nvPicPr>
        <p:blipFill>
          <a:blip r:embed="rId2" cstate="print"/>
          <a:srcRect/>
          <a:stretch>
            <a:fillRect/>
          </a:stretch>
        </p:blipFill>
        <p:spPr bwMode="auto">
          <a:xfrm>
            <a:off x="6891338" y="1714500"/>
            <a:ext cx="1824037" cy="47863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0050"/>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30051">
                                            <p:txEl>
                                              <p:pRg st="0" end="0"/>
                                            </p:txEl>
                                          </p:spTgt>
                                        </p:tgtEl>
                                        <p:attrNameLst>
                                          <p:attrName>style.visibility</p:attrName>
                                        </p:attrNameLst>
                                      </p:cBhvr>
                                      <p:to>
                                        <p:strVal val="visible"/>
                                      </p:to>
                                    </p:set>
                                    <p:animEffect transition="in" filter="fade">
                                      <p:cBhvr>
                                        <p:cTn id="10" dur="1000"/>
                                        <p:tgtEl>
                                          <p:spTgt spid="130051">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0051">
                                            <p:txEl>
                                              <p:pRg st="2" end="2"/>
                                            </p:txEl>
                                          </p:spTgt>
                                        </p:tgtEl>
                                        <p:attrNameLst>
                                          <p:attrName>style.visibility</p:attrName>
                                        </p:attrNameLst>
                                      </p:cBhvr>
                                      <p:to>
                                        <p:strVal val="visible"/>
                                      </p:to>
                                    </p:set>
                                    <p:animEffect transition="in" filter="fade">
                                      <p:cBhvr>
                                        <p:cTn id="15" dur="1000"/>
                                        <p:tgtEl>
                                          <p:spTgt spid="13005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0051">
                                            <p:txEl>
                                              <p:pRg st="3" end="3"/>
                                            </p:txEl>
                                          </p:spTgt>
                                        </p:tgtEl>
                                        <p:attrNameLst>
                                          <p:attrName>style.visibility</p:attrName>
                                        </p:attrNameLst>
                                      </p:cBhvr>
                                      <p:to>
                                        <p:strVal val="visible"/>
                                      </p:to>
                                    </p:set>
                                    <p:animEffect transition="in" filter="fade">
                                      <p:cBhvr>
                                        <p:cTn id="20" dur="1000"/>
                                        <p:tgtEl>
                                          <p:spTgt spid="130051">
                                            <p:txEl>
                                              <p:pRg st="3" end="3"/>
                                            </p:txEl>
                                          </p:spTgt>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p:bldP spid="130051"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Median</Template>
  <TotalTime>1342</TotalTime>
  <Words>2801</Words>
  <Application>Microsoft Office PowerPoint</Application>
  <PresentationFormat>On-screen Show (4:3)</PresentationFormat>
  <Paragraphs>488</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Median</vt:lpstr>
      <vt:lpstr> House Keeping: Semester 2! </vt:lpstr>
      <vt:lpstr>Worries/Questions</vt:lpstr>
      <vt:lpstr>Topics</vt:lpstr>
      <vt:lpstr>Topics …</vt:lpstr>
      <vt:lpstr>Introduction To Endocrinology </vt:lpstr>
      <vt:lpstr>Slide 6</vt:lpstr>
      <vt:lpstr>What are the elements of an endocrine system?</vt:lpstr>
      <vt:lpstr>Endocrine system</vt:lpstr>
      <vt:lpstr>Endocrine system … (continued)</vt:lpstr>
      <vt:lpstr>A cell is a target because it has a specific receptor for the hormone.</vt:lpstr>
      <vt:lpstr>The endocrine system</vt:lpstr>
      <vt:lpstr>Hormonal Interactions</vt:lpstr>
      <vt:lpstr> Endocrine system … (continued)</vt:lpstr>
      <vt:lpstr>Principal functions of the endocrine system</vt:lpstr>
      <vt:lpstr>Important endocrine glands &amp; organs</vt:lpstr>
      <vt:lpstr>Slide 16</vt:lpstr>
      <vt:lpstr>What is the classical endocrine system?</vt:lpstr>
      <vt:lpstr>Endocrine glands … (continued)</vt:lpstr>
      <vt:lpstr>Slide 19</vt:lpstr>
      <vt:lpstr>Slide 20</vt:lpstr>
      <vt:lpstr>Coordination of body functions by chemical messengers . </vt:lpstr>
      <vt:lpstr>Chemical structure of hormones </vt:lpstr>
      <vt:lpstr>Endocrine Glands, Hormones , and their functions and : structure</vt:lpstr>
      <vt:lpstr>Slide 24</vt:lpstr>
      <vt:lpstr>Slide 25</vt:lpstr>
      <vt:lpstr>Slide 26</vt:lpstr>
      <vt:lpstr>Slide 27</vt:lpstr>
      <vt:lpstr>Slide 28</vt:lpstr>
      <vt:lpstr>Slide 29</vt:lpstr>
      <vt:lpstr>Hormone secretion, transport, and clearance from the blood  </vt:lpstr>
      <vt:lpstr>Feedback control of hormones secretion </vt:lpstr>
      <vt:lpstr>Slide 32</vt:lpstr>
      <vt:lpstr>What are feedback systems?</vt:lpstr>
      <vt:lpstr>Slide 34</vt:lpstr>
      <vt:lpstr>Transport of hormones in the blood </vt:lpstr>
      <vt:lpstr>Clearance of hormones from the blood</vt:lpstr>
      <vt:lpstr> </vt:lpstr>
      <vt:lpstr>Mechanism of action of  Hormones</vt:lpstr>
      <vt:lpstr>What is a hormone receptor?</vt:lpstr>
      <vt:lpstr>What are transducers?</vt:lpstr>
      <vt:lpstr>What are effectors?</vt:lpstr>
      <vt:lpstr>Location of hormone receptors</vt:lpstr>
      <vt:lpstr>Communication among cells &amp; organisms &amp; between organisms &amp; their environment is absolutely central to life &amp; reproduction.  While many of the basics of endocrine communication are known, we are continually surprised by new findings that revise our existing knowledge.  Many, of the details of endocrine molecular biology, genetics, cell biology, &amp; development remain to be defined.  As one of the most dynamic &amp; central of the biomedical sciences for practitioners, paramedical professions, &amp; basic scientists, endocrinology will continue to be a vital science for many years to come.</vt:lpstr>
      <vt:lpstr>Common endocrine disorders</vt:lpstr>
      <vt:lpstr>Aetiology of endocrine disease</vt:lpstr>
      <vt:lpstr>Slide 46</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Endocrinology</dc:title>
  <dc:creator>Ahmad</dc:creator>
  <cp:lastModifiedBy>George Moturi</cp:lastModifiedBy>
  <cp:revision>100</cp:revision>
  <dcterms:created xsi:type="dcterms:W3CDTF">2009-10-23T07:58:58Z</dcterms:created>
  <dcterms:modified xsi:type="dcterms:W3CDTF">2015-03-23T09:40:11Z</dcterms:modified>
</cp:coreProperties>
</file>