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78"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8" autoAdjust="0"/>
    <p:restoredTop sz="91304" autoAdjust="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BE4398-2E4F-47D3-9E74-C7B3AF86B1E1}" type="datetimeFigureOut">
              <a:rPr lang="en-US" smtClean="0"/>
              <a:t>5/5/2021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0FE52B-0943-4800-B03C-B4698F5AA4AB}" type="slidenum">
              <a:rPr lang="en-US" smtClean="0"/>
              <a:t>‹#›</a:t>
            </a:fld>
            <a:endParaRPr lang="en-US"/>
          </a:p>
        </p:txBody>
      </p:sp>
    </p:spTree>
    <p:extLst>
      <p:ext uri="{BB962C8B-B14F-4D97-AF65-F5344CB8AC3E}">
        <p14:creationId xmlns:p14="http://schemas.microsoft.com/office/powerpoint/2010/main" val="667611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THHHHHJKKJJJJJJJJJJJJJJ</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10FE52B-0943-4800-B03C-B4698F5AA4AB}" type="slidenum">
              <a:rPr lang="en-US" smtClean="0"/>
              <a:t>1</a:t>
            </a:fld>
            <a:endParaRPr lang="en-US"/>
          </a:p>
        </p:txBody>
      </p:sp>
    </p:spTree>
    <p:extLst>
      <p:ext uri="{BB962C8B-B14F-4D97-AF65-F5344CB8AC3E}">
        <p14:creationId xmlns:p14="http://schemas.microsoft.com/office/powerpoint/2010/main" val="883947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5/5/2021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b="1" i="1" dirty="0" smtClean="0"/>
              <a:t>DIABETES MELLITUS IN CHILDREN</a:t>
            </a:r>
            <a:br>
              <a:rPr lang="en-US" sz="3200" b="1" i="1" dirty="0" smtClean="0"/>
            </a:br>
            <a:r>
              <a:rPr lang="en-US" sz="3200" b="1" i="1" dirty="0" smtClean="0"/>
              <a:t/>
            </a:r>
            <a:br>
              <a:rPr lang="en-US" sz="3200" b="1" i="1" dirty="0" smtClean="0"/>
            </a:br>
            <a:r>
              <a:rPr lang="en-US" sz="3200" b="1" i="1" dirty="0" smtClean="0"/>
              <a:t>PRESENTER:SAINA N.CHEPCHUMBA</a:t>
            </a:r>
            <a:br>
              <a:rPr lang="en-US" sz="3200" b="1" i="1" dirty="0" smtClean="0"/>
            </a:br>
            <a:r>
              <a:rPr lang="en-US" sz="3200" b="1" i="1" dirty="0" err="1" smtClean="0"/>
              <a:t>MBchB</a:t>
            </a:r>
            <a:r>
              <a:rPr lang="en-US" sz="3200" b="1" i="1" dirty="0" smtClean="0"/>
              <a:t> YR V</a:t>
            </a:r>
            <a:r>
              <a:rPr lang="en-US" b="1" i="1" dirty="0" smtClean="0"/>
              <a:t/>
            </a:r>
            <a:br>
              <a:rPr lang="en-US" b="1" i="1" dirty="0" smtClean="0"/>
            </a:br>
            <a:endParaRPr lang="en-US" b="1" i="1"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68407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The accumulation of these </a:t>
            </a:r>
            <a:r>
              <a:rPr lang="en-US" sz="2400" dirty="0" err="1" smtClean="0"/>
              <a:t>ketoacids</a:t>
            </a:r>
            <a:r>
              <a:rPr lang="en-US" sz="2400" dirty="0" smtClean="0"/>
              <a:t> results in metabolic acidosis and compensatory rapid deep breathing to excrete excess CO2(</a:t>
            </a:r>
            <a:r>
              <a:rPr lang="en-US" sz="2400" dirty="0" err="1" smtClean="0"/>
              <a:t>kussmaul</a:t>
            </a:r>
            <a:r>
              <a:rPr lang="en-US" sz="2400" dirty="0" smtClean="0"/>
              <a:t> respiration)</a:t>
            </a:r>
            <a:br>
              <a:rPr lang="en-US" sz="2400" dirty="0" smtClean="0"/>
            </a:br>
            <a:r>
              <a:rPr lang="en-US" sz="2400" dirty="0"/>
              <a:t/>
            </a:r>
            <a:br>
              <a:rPr lang="en-US" sz="2400" dirty="0"/>
            </a:br>
            <a:r>
              <a:rPr lang="en-US" sz="2400" dirty="0" smtClean="0"/>
              <a:t>Acetone which is formed by </a:t>
            </a:r>
            <a:r>
              <a:rPr lang="en-US" sz="2400" dirty="0" err="1" smtClean="0"/>
              <a:t>nonenzymatic</a:t>
            </a:r>
            <a:r>
              <a:rPr lang="en-US" sz="2400" dirty="0" smtClean="0"/>
              <a:t> conversion of acetoacetate is responsible for the characteristic fruity odor of breath.</a:t>
            </a:r>
            <a:br>
              <a:rPr lang="en-US" sz="2400" dirty="0" smtClean="0"/>
            </a:br>
            <a:r>
              <a:rPr lang="en-US" sz="2400" dirty="0"/>
              <a:t/>
            </a:r>
            <a:br>
              <a:rPr lang="en-US" sz="2400" dirty="0"/>
            </a:br>
            <a:r>
              <a:rPr lang="en-US" sz="2400" dirty="0" smtClean="0"/>
              <a:t>Ketones are excreted in urine in association with </a:t>
            </a:r>
            <a:r>
              <a:rPr lang="en-US" sz="2400" dirty="0" err="1" smtClean="0"/>
              <a:t>cations</a:t>
            </a:r>
            <a:r>
              <a:rPr lang="en-US" sz="2400" dirty="0" smtClean="0"/>
              <a:t> further increases water and electrolyte loss.</a:t>
            </a:r>
            <a:br>
              <a:rPr lang="en-US" sz="2400" dirty="0" smtClean="0"/>
            </a:br>
            <a:r>
              <a:rPr lang="en-US" sz="2400" dirty="0"/>
              <a:t/>
            </a:r>
            <a:br>
              <a:rPr lang="en-US" sz="2400" dirty="0"/>
            </a:br>
            <a:r>
              <a:rPr lang="en-US" sz="2400" dirty="0" smtClean="0"/>
              <a:t>With progressive </a:t>
            </a:r>
            <a:r>
              <a:rPr lang="en-US" sz="2400" dirty="0" err="1" smtClean="0"/>
              <a:t>dehydration,acidosis</a:t>
            </a:r>
            <a:r>
              <a:rPr lang="en-US" sz="2400" dirty="0"/>
              <a:t>,</a:t>
            </a:r>
            <a:r>
              <a:rPr lang="en-US" sz="2400" dirty="0" smtClean="0"/>
              <a:t> </a:t>
            </a:r>
            <a:r>
              <a:rPr lang="en-US" sz="2400" dirty="0" err="1" smtClean="0"/>
              <a:t>hyperosmolality</a:t>
            </a:r>
            <a:r>
              <a:rPr lang="en-US" sz="2400" dirty="0" smtClean="0"/>
              <a:t> and diminished cerebral oxygen utilization, consciousness becomes impaired and the patient becomes comatose.</a:t>
            </a:r>
            <a:endParaRPr lang="en-US" sz="2400" dirty="0"/>
          </a:p>
        </p:txBody>
      </p:sp>
    </p:spTree>
    <p:extLst>
      <p:ext uri="{BB962C8B-B14F-4D97-AF65-F5344CB8AC3E}">
        <p14:creationId xmlns:p14="http://schemas.microsoft.com/office/powerpoint/2010/main" val="2921287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i="1" dirty="0" smtClean="0"/>
              <a:t>Clinical manifestations</a:t>
            </a:r>
            <a:r>
              <a:rPr lang="en-US" sz="2400" dirty="0" smtClean="0"/>
              <a:t/>
            </a:r>
            <a:br>
              <a:rPr lang="en-US" sz="2400" dirty="0" smtClean="0"/>
            </a:br>
            <a:r>
              <a:rPr lang="en-US" sz="2400" dirty="0" smtClean="0"/>
              <a:t/>
            </a:r>
            <a:br>
              <a:rPr lang="en-US" sz="2400" dirty="0" smtClean="0"/>
            </a:br>
            <a:r>
              <a:rPr lang="en-US" sz="2400" dirty="0" smtClean="0"/>
              <a:t>Intermittent polyuria and </a:t>
            </a:r>
            <a:r>
              <a:rPr lang="en-US" sz="2400" dirty="0" err="1" smtClean="0"/>
              <a:t>nocturia</a:t>
            </a:r>
            <a:r>
              <a:rPr lang="en-US" sz="2400" dirty="0" smtClean="0"/>
              <a:t>-results when the serum glucose increases above the renal </a:t>
            </a:r>
            <a:r>
              <a:rPr lang="en-US" sz="2400" dirty="0" err="1" smtClean="0"/>
              <a:t>threashold</a:t>
            </a:r>
            <a:r>
              <a:rPr lang="en-US" sz="2400" dirty="0" smtClean="0"/>
              <a:t> </a:t>
            </a:r>
            <a:br>
              <a:rPr lang="en-US" sz="2400" dirty="0" smtClean="0"/>
            </a:br>
            <a:r>
              <a:rPr lang="en-US" sz="2400" dirty="0"/>
              <a:t/>
            </a:r>
            <a:br>
              <a:rPr lang="en-US" sz="2400" dirty="0"/>
            </a:br>
            <a:r>
              <a:rPr lang="en-US" sz="2400" dirty="0" smtClean="0"/>
              <a:t>Nocturnal enuresis</a:t>
            </a:r>
            <a:br>
              <a:rPr lang="en-US" sz="2400" dirty="0" smtClean="0"/>
            </a:br>
            <a:r>
              <a:rPr lang="en-US" sz="2400" dirty="0"/>
              <a:t/>
            </a:r>
            <a:br>
              <a:rPr lang="en-US" sz="2400" dirty="0"/>
            </a:br>
            <a:r>
              <a:rPr lang="en-US" sz="2400" dirty="0" smtClean="0"/>
              <a:t>polydipsia</a:t>
            </a:r>
            <a:br>
              <a:rPr lang="en-US" sz="2400" dirty="0" smtClean="0"/>
            </a:br>
            <a:r>
              <a:rPr lang="en-US" sz="2400" dirty="0"/>
              <a:t/>
            </a:r>
            <a:br>
              <a:rPr lang="en-US" sz="2400" dirty="0"/>
            </a:br>
            <a:r>
              <a:rPr lang="en-US" sz="2400" dirty="0" err="1" smtClean="0"/>
              <a:t>Hyperphagia</a:t>
            </a:r>
            <a:r>
              <a:rPr lang="en-US" sz="2400" dirty="0" smtClean="0"/>
              <a:t/>
            </a:r>
            <a:br>
              <a:rPr lang="en-US" sz="2400" dirty="0" smtClean="0"/>
            </a:br>
            <a:r>
              <a:rPr lang="en-US" sz="2400" dirty="0"/>
              <a:t/>
            </a:r>
            <a:br>
              <a:rPr lang="en-US" sz="2400" dirty="0"/>
            </a:br>
            <a:r>
              <a:rPr lang="en-US" sz="2400" dirty="0" smtClean="0"/>
              <a:t>Female patients may develop </a:t>
            </a:r>
            <a:r>
              <a:rPr lang="en-US" sz="2400" dirty="0" err="1" smtClean="0"/>
              <a:t>monilial</a:t>
            </a:r>
            <a:r>
              <a:rPr lang="en-US" sz="2400" dirty="0" smtClean="0"/>
              <a:t> vaginitis(inflammation if the vagina caused by a </a:t>
            </a:r>
            <a:r>
              <a:rPr lang="en-US" sz="2400" dirty="0" err="1" smtClean="0"/>
              <a:t>yeastlike</a:t>
            </a:r>
            <a:r>
              <a:rPr lang="en-US" sz="2400" dirty="0" smtClean="0"/>
              <a:t> fungus)from chronic glycosuria.</a:t>
            </a:r>
            <a:br>
              <a:rPr lang="en-US" sz="2400" dirty="0" smtClean="0"/>
            </a:br>
            <a:r>
              <a:rPr lang="en-US" sz="2400" dirty="0"/>
              <a:t/>
            </a:r>
            <a:br>
              <a:rPr lang="en-US" sz="2400" dirty="0"/>
            </a:br>
            <a:r>
              <a:rPr lang="en-US" sz="2400" dirty="0" smtClean="0"/>
              <a:t>Weight loss-due to loss of body fat</a:t>
            </a:r>
            <a:br>
              <a:rPr lang="en-US" sz="2400" dirty="0" smtClean="0"/>
            </a:br>
            <a:r>
              <a:rPr lang="en-US" sz="2400" dirty="0"/>
              <a:t/>
            </a:r>
            <a:br>
              <a:rPr lang="en-US" sz="2400" dirty="0"/>
            </a:br>
            <a:endParaRPr lang="en-US" sz="2400" dirty="0"/>
          </a:p>
        </p:txBody>
      </p:sp>
    </p:spTree>
    <p:extLst>
      <p:ext uri="{BB962C8B-B14F-4D97-AF65-F5344CB8AC3E}">
        <p14:creationId xmlns:p14="http://schemas.microsoft.com/office/powerpoint/2010/main" val="3600715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i="1" dirty="0" smtClean="0"/>
              <a:t>DIAGNOSIS</a:t>
            </a:r>
            <a:br>
              <a:rPr lang="en-US" i="1" dirty="0" smtClean="0"/>
            </a:br>
            <a:r>
              <a:rPr lang="en-US" dirty="0" smtClean="0"/>
              <a:t/>
            </a:r>
            <a:br>
              <a:rPr lang="en-US" dirty="0" smtClean="0"/>
            </a:br>
            <a:r>
              <a:rPr lang="en-US" sz="2400" dirty="0" err="1" smtClean="0"/>
              <a:t>Diagnosis</a:t>
            </a:r>
            <a:r>
              <a:rPr lang="en-US" sz="2400" dirty="0" smtClean="0"/>
              <a:t> is usually straight forward</a:t>
            </a:r>
            <a:br>
              <a:rPr lang="en-US" sz="2400" dirty="0" smtClean="0"/>
            </a:br>
            <a:r>
              <a:rPr lang="en-US" sz="2400" dirty="0" smtClean="0"/>
              <a:t>1)History</a:t>
            </a:r>
            <a:br>
              <a:rPr lang="en-US" sz="2400" dirty="0" smtClean="0"/>
            </a:br>
            <a:r>
              <a:rPr lang="en-US" sz="2400" dirty="0" smtClean="0"/>
              <a:t>An inappropriate polyuria in a child with dehydration and poor weight gain.</a:t>
            </a:r>
            <a:br>
              <a:rPr lang="en-US" sz="2400" dirty="0" smtClean="0"/>
            </a:br>
            <a:r>
              <a:rPr lang="en-US" sz="2400" dirty="0" smtClean="0"/>
              <a:t>If the child is obese,t2dm must be considered</a:t>
            </a:r>
            <a:r>
              <a:rPr lang="en-US" sz="2400" dirty="0"/>
              <a:t/>
            </a:r>
            <a:br>
              <a:rPr lang="en-US" sz="2400" dirty="0"/>
            </a:br>
            <a:r>
              <a:rPr lang="en-US" sz="2400" dirty="0" smtClean="0"/>
              <a:t>2)Labs</a:t>
            </a:r>
            <a:br>
              <a:rPr lang="en-US" sz="2400" dirty="0" smtClean="0"/>
            </a:br>
            <a:r>
              <a:rPr lang="en-US" sz="2400" dirty="0" smtClean="0"/>
              <a:t>Non-fasted blood glucose of &gt;200mg/dl (11.1 </a:t>
            </a:r>
            <a:r>
              <a:rPr lang="en-US" sz="2400" dirty="0" err="1" smtClean="0"/>
              <a:t>mmol</a:t>
            </a:r>
            <a:r>
              <a:rPr lang="en-US" sz="2400" dirty="0" smtClean="0"/>
              <a:t>/l) with typical symptoms is diagnostic with or without </a:t>
            </a:r>
            <a:r>
              <a:rPr lang="en-US" sz="2400" dirty="0" err="1" smtClean="0"/>
              <a:t>ketonuria</a:t>
            </a:r>
            <a:r>
              <a:rPr lang="en-US" sz="2400" dirty="0" smtClean="0"/>
              <a:t/>
            </a:r>
            <a:br>
              <a:rPr lang="en-US" sz="2400" dirty="0" smtClean="0"/>
            </a:br>
            <a:r>
              <a:rPr lang="en-US" sz="2400" dirty="0" smtClean="0"/>
              <a:t>Once hyperglycemia is confirmed it is prudent to determine whether DKA is present (especially if </a:t>
            </a:r>
            <a:r>
              <a:rPr lang="en-US" sz="2400" dirty="0" err="1" smtClean="0"/>
              <a:t>ketonuria</a:t>
            </a:r>
            <a:r>
              <a:rPr lang="en-US" sz="2400" dirty="0" smtClean="0"/>
              <a:t> is found)</a:t>
            </a:r>
            <a:br>
              <a:rPr lang="en-US" sz="2400" dirty="0" smtClean="0"/>
            </a:br>
            <a:r>
              <a:rPr lang="en-US" sz="2400" dirty="0"/>
              <a:t/>
            </a:r>
            <a:br>
              <a:rPr lang="en-US" sz="2400" dirty="0"/>
            </a:br>
            <a:r>
              <a:rPr lang="en-US" sz="2400" dirty="0" smtClean="0"/>
              <a:t>UECs-to evaluate for electrolyte abnormalities</a:t>
            </a:r>
            <a:br>
              <a:rPr lang="en-US" sz="2400" dirty="0" smtClean="0"/>
            </a:br>
            <a:r>
              <a:rPr lang="en-US" sz="2400" dirty="0" smtClean="0"/>
              <a:t>A baseline hemoglobin A1C should be taken as it helps to estimate the duration of hyperglycemia and provides an </a:t>
            </a:r>
            <a:r>
              <a:rPr lang="en-US" sz="2400" dirty="0" err="1" smtClean="0"/>
              <a:t>initialalue</a:t>
            </a:r>
            <a:r>
              <a:rPr lang="en-US" sz="2400" dirty="0" smtClean="0"/>
              <a:t> to compare the effectiveness of therapy.</a:t>
            </a:r>
            <a:endParaRPr lang="en-US" dirty="0"/>
          </a:p>
        </p:txBody>
      </p:sp>
    </p:spTree>
    <p:extLst>
      <p:ext uri="{BB962C8B-B14F-4D97-AF65-F5344CB8AC3E}">
        <p14:creationId xmlns:p14="http://schemas.microsoft.com/office/powerpoint/2010/main" val="1181483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i="1" dirty="0" smtClean="0"/>
              <a:t>TREATMENT OF TIDM WITHOUT KETOSIS.</a:t>
            </a:r>
            <a:br>
              <a:rPr lang="en-US" sz="4000" b="1" i="1" dirty="0" smtClean="0"/>
            </a:br>
            <a:r>
              <a:rPr lang="en-US" sz="2700" dirty="0" smtClean="0"/>
              <a:t>Treatment is tailored to the degree of </a:t>
            </a:r>
            <a:r>
              <a:rPr lang="en-US" sz="2700" dirty="0" err="1" smtClean="0"/>
              <a:t>insulopenia</a:t>
            </a:r>
            <a:r>
              <a:rPr lang="en-US" sz="2700" dirty="0" smtClean="0"/>
              <a:t> at presentation.</a:t>
            </a:r>
            <a:br>
              <a:rPr lang="en-US" sz="2700" dirty="0" smtClean="0"/>
            </a:br>
            <a:r>
              <a:rPr lang="en-US" sz="2700" dirty="0" smtClean="0"/>
              <a:t>The goals of therapy are:</a:t>
            </a:r>
            <a:br>
              <a:rPr lang="en-US" sz="2700" dirty="0" smtClean="0"/>
            </a:br>
            <a:r>
              <a:rPr lang="en-US" sz="2700" dirty="0" smtClean="0"/>
              <a:t>-To maintain a balance between tight glucose control and avoiding hypoglycemia.</a:t>
            </a:r>
            <a:br>
              <a:rPr lang="en-US" sz="2700" dirty="0" smtClean="0"/>
            </a:br>
            <a:r>
              <a:rPr lang="en-US" sz="2700" dirty="0" smtClean="0"/>
              <a:t>-To eliminate the signs of hyperglycemia </a:t>
            </a:r>
            <a:r>
              <a:rPr lang="en-US" sz="2700" dirty="0" err="1" smtClean="0"/>
              <a:t>e.g</a:t>
            </a:r>
            <a:r>
              <a:rPr lang="en-US" sz="2700" dirty="0" smtClean="0"/>
              <a:t> </a:t>
            </a:r>
            <a:r>
              <a:rPr lang="en-US" sz="2700" dirty="0" err="1" smtClean="0"/>
              <a:t>polyuria,nocturia</a:t>
            </a:r>
            <a:r>
              <a:rPr lang="en-US" sz="2700" dirty="0" smtClean="0"/>
              <a:t/>
            </a:r>
            <a:br>
              <a:rPr lang="en-US" sz="2700" dirty="0" smtClean="0"/>
            </a:br>
            <a:r>
              <a:rPr lang="en-US" sz="2700" dirty="0" smtClean="0"/>
              <a:t>-To prevent ketoacidosis</a:t>
            </a:r>
            <a:br>
              <a:rPr lang="en-US" sz="2700" dirty="0" smtClean="0"/>
            </a:br>
            <a:r>
              <a:rPr lang="en-US" sz="2700" dirty="0" smtClean="0"/>
              <a:t>-To permit normal growth and development with minimal effect on lifestyle.</a:t>
            </a:r>
            <a:br>
              <a:rPr lang="en-US" sz="2700" dirty="0" smtClean="0"/>
            </a:br>
            <a:r>
              <a:rPr lang="en-US" sz="2700" dirty="0" smtClean="0"/>
              <a:t>Therapy therefore </a:t>
            </a:r>
            <a:r>
              <a:rPr lang="en-US" sz="2700" dirty="0" err="1" smtClean="0"/>
              <a:t>encompases</a:t>
            </a:r>
            <a:r>
              <a:rPr lang="en-US" sz="2700" dirty="0" smtClean="0"/>
              <a:t> initiation and adjustment of </a:t>
            </a:r>
            <a:r>
              <a:rPr lang="en-US" sz="2700" dirty="0" err="1" smtClean="0"/>
              <a:t>insulin,extensive</a:t>
            </a:r>
            <a:r>
              <a:rPr lang="en-US" sz="2700" dirty="0" smtClean="0"/>
              <a:t> teaching of the child and the caregivers  and reestablishment of life routines,</a:t>
            </a:r>
            <a:endParaRPr lang="en-US" sz="2700" dirty="0"/>
          </a:p>
        </p:txBody>
      </p:sp>
    </p:spTree>
    <p:extLst>
      <p:ext uri="{BB962C8B-B14F-4D97-AF65-F5344CB8AC3E}">
        <p14:creationId xmlns:p14="http://schemas.microsoft.com/office/powerpoint/2010/main" val="3852746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1)INSULIN THERAPY</a:t>
            </a:r>
            <a:r>
              <a:rPr lang="en-US" dirty="0" smtClean="0"/>
              <a:t/>
            </a:r>
            <a:br>
              <a:rPr lang="en-US" dirty="0" smtClean="0"/>
            </a:br>
            <a:r>
              <a:rPr lang="en-US" sz="2400" dirty="0" smtClean="0"/>
              <a:t>Starting doses of insulin</a:t>
            </a:r>
            <a:br>
              <a:rPr lang="en-US" sz="2400" dirty="0" smtClean="0"/>
            </a:br>
            <a:r>
              <a:rPr lang="en-US" sz="2400" dirty="0" smtClean="0"/>
              <a:t/>
            </a:r>
            <a:br>
              <a:rPr lang="en-US" sz="2400" dirty="0" smtClean="0"/>
            </a:br>
            <a:r>
              <a:rPr lang="en-US" sz="2400" dirty="0" err="1" smtClean="0"/>
              <a:t>prepubertal</a:t>
            </a:r>
            <a:r>
              <a:rPr lang="en-US" sz="2400" dirty="0" smtClean="0"/>
              <a:t> children:0.25-0.50 units/kg/day</a:t>
            </a:r>
            <a:br>
              <a:rPr lang="en-US" sz="2400" dirty="0" smtClean="0"/>
            </a:br>
            <a:r>
              <a:rPr lang="en-US" sz="2400" dirty="0" smtClean="0"/>
              <a:t/>
            </a:r>
            <a:br>
              <a:rPr lang="en-US" sz="2400" dirty="0" smtClean="0"/>
            </a:br>
            <a:r>
              <a:rPr lang="en-US" sz="2400" dirty="0" smtClean="0"/>
              <a:t>pubertal children:0.50-0.75 units/kg/day</a:t>
            </a:r>
            <a:br>
              <a:rPr lang="en-US" sz="2400" dirty="0" smtClean="0"/>
            </a:br>
            <a:r>
              <a:rPr lang="en-US" sz="2400" dirty="0" smtClean="0"/>
              <a:t/>
            </a:r>
            <a:br>
              <a:rPr lang="en-US" sz="2400" dirty="0" smtClean="0"/>
            </a:br>
            <a:r>
              <a:rPr lang="en-US" sz="2400" dirty="0" err="1" smtClean="0"/>
              <a:t>postpubertal</a:t>
            </a:r>
            <a:r>
              <a:rPr lang="en-US" sz="2400" dirty="0" smtClean="0"/>
              <a:t> children:0.25-0.50 units/kg/day</a:t>
            </a:r>
            <a:br>
              <a:rPr lang="en-US" sz="2400" dirty="0" smtClean="0"/>
            </a:br>
            <a:r>
              <a:rPr lang="en-US" sz="2400" dirty="0"/>
              <a:t/>
            </a:r>
            <a:br>
              <a:rPr lang="en-US" sz="2400" dirty="0"/>
            </a:br>
            <a:r>
              <a:rPr lang="en-US" sz="2400" b="1" dirty="0" smtClean="0"/>
              <a:t>TYPES OF INSULIN ANALOGS</a:t>
            </a:r>
            <a:br>
              <a:rPr lang="en-US" sz="2400" b="1" dirty="0" smtClean="0"/>
            </a:br>
            <a:r>
              <a:rPr lang="en-US" sz="2400" b="1" dirty="0"/>
              <a:t/>
            </a:r>
            <a:br>
              <a:rPr lang="en-US" sz="2400" b="1" dirty="0"/>
            </a:br>
            <a:r>
              <a:rPr lang="en-US" sz="2400" b="1" dirty="0" smtClean="0"/>
              <a:t>REGULAR INSULIN</a:t>
            </a:r>
            <a:br>
              <a:rPr lang="en-US" sz="2400" b="1" dirty="0" smtClean="0"/>
            </a:br>
            <a:r>
              <a:rPr lang="en-US" sz="2400" b="1" dirty="0"/>
              <a:t/>
            </a:r>
            <a:br>
              <a:rPr lang="en-US" sz="2400" b="1" dirty="0"/>
            </a:br>
            <a:r>
              <a:rPr lang="en-US" sz="2400" dirty="0" smtClean="0"/>
              <a:t>Its effect is </a:t>
            </a:r>
            <a:r>
              <a:rPr lang="en-US" sz="2400" dirty="0" err="1" smtClean="0"/>
              <a:t>delayes</a:t>
            </a:r>
            <a:r>
              <a:rPr lang="en-US" sz="2400" dirty="0" smtClean="0"/>
              <a:t> by 30-60 minutes after injection  and thus requires delaying of the meals by 30-60 </a:t>
            </a:r>
            <a:r>
              <a:rPr lang="en-US" sz="2400" dirty="0" err="1" smtClean="0"/>
              <a:t>mins</a:t>
            </a:r>
            <a:r>
              <a:rPr lang="en-US" sz="2400" dirty="0" smtClean="0"/>
              <a:t> after injection.</a:t>
            </a:r>
            <a:br>
              <a:rPr lang="en-US" sz="2400" dirty="0" smtClean="0"/>
            </a:br>
            <a:r>
              <a:rPr lang="en-US" sz="2400" dirty="0" smtClean="0"/>
              <a:t>LIMITATIONS</a:t>
            </a:r>
            <a:br>
              <a:rPr lang="en-US" sz="2400" dirty="0" smtClean="0"/>
            </a:br>
            <a:r>
              <a:rPr lang="en-US" sz="2400" dirty="0" smtClean="0"/>
              <a:t>Produces excessive hypoglycemia between meals and increases the risk of night time hypoglycemia.</a:t>
            </a:r>
            <a:endParaRPr lang="en-US" sz="2400" dirty="0"/>
          </a:p>
        </p:txBody>
      </p:sp>
    </p:spTree>
    <p:extLst>
      <p:ext uri="{BB962C8B-B14F-4D97-AF65-F5344CB8AC3E}">
        <p14:creationId xmlns:p14="http://schemas.microsoft.com/office/powerpoint/2010/main" val="2485148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INSULIN LISPRO AND ASPART</a:t>
            </a:r>
            <a:br>
              <a:rPr lang="en-US" sz="2400" dirty="0" smtClean="0"/>
            </a:br>
            <a:r>
              <a:rPr lang="en-US" sz="2400" dirty="0" smtClean="0"/>
              <a:t/>
            </a:r>
            <a:br>
              <a:rPr lang="en-US" sz="2400" dirty="0" smtClean="0"/>
            </a:br>
            <a:r>
              <a:rPr lang="en-US" sz="2400" dirty="0" smtClean="0"/>
              <a:t>Provides better control of </a:t>
            </a:r>
            <a:r>
              <a:rPr lang="en-US" sz="2400" dirty="0" err="1" smtClean="0"/>
              <a:t>postmeal</a:t>
            </a:r>
            <a:r>
              <a:rPr lang="en-US" sz="2400" dirty="0" smtClean="0"/>
              <a:t> glucose and reduces the risk of night time hypoglycemia</a:t>
            </a:r>
            <a:br>
              <a:rPr lang="en-US" sz="2400" dirty="0" smtClean="0"/>
            </a:br>
            <a:r>
              <a:rPr lang="en-US" sz="2400" dirty="0"/>
              <a:t/>
            </a:r>
            <a:br>
              <a:rPr lang="en-US" sz="2400" dirty="0"/>
            </a:br>
            <a:r>
              <a:rPr lang="en-US" sz="2400" dirty="0" smtClean="0"/>
              <a:t>INSULIN GLARGINE-LONG ACTING INSULIN</a:t>
            </a:r>
            <a:br>
              <a:rPr lang="en-US" sz="2400" dirty="0" smtClean="0"/>
            </a:br>
            <a:r>
              <a:rPr lang="en-US" sz="2400" dirty="0"/>
              <a:t/>
            </a:r>
            <a:br>
              <a:rPr lang="en-US" sz="2400" dirty="0"/>
            </a:br>
            <a:r>
              <a:rPr lang="en-US" sz="2400" dirty="0" smtClean="0"/>
              <a:t>Produces more physiologic pattern of insulin effect and postprandial glucose elevations are better </a:t>
            </a:r>
            <a:r>
              <a:rPr lang="en-US" sz="2400" dirty="0" err="1" smtClean="0"/>
              <a:t>controlled,between</a:t>
            </a:r>
            <a:r>
              <a:rPr lang="en-US" sz="2400" dirty="0" smtClean="0"/>
              <a:t> meal and night time hypoglycemia are reduced.</a:t>
            </a:r>
            <a:br>
              <a:rPr lang="en-US" sz="2400" dirty="0" smtClean="0"/>
            </a:br>
            <a:r>
              <a:rPr lang="en-US" sz="2400" dirty="0"/>
              <a:t/>
            </a:r>
            <a:br>
              <a:rPr lang="en-US" sz="2400" dirty="0"/>
            </a:br>
            <a:r>
              <a:rPr lang="en-US" sz="2400" dirty="0" smtClean="0"/>
              <a:t>INSULIN PUMP</a:t>
            </a:r>
            <a:endParaRPr lang="en-US" sz="2400" dirty="0"/>
          </a:p>
        </p:txBody>
      </p:sp>
    </p:spTree>
    <p:extLst>
      <p:ext uri="{BB962C8B-B14F-4D97-AF65-F5344CB8AC3E}">
        <p14:creationId xmlns:p14="http://schemas.microsoft.com/office/powerpoint/2010/main" val="1210748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DIABETES KETOACIDOSIS</a:t>
            </a:r>
            <a:r>
              <a:rPr lang="en-US" dirty="0" smtClean="0"/>
              <a:t/>
            </a:r>
            <a:br>
              <a:rPr lang="en-US" dirty="0" smtClean="0"/>
            </a:br>
            <a:r>
              <a:rPr lang="en-US" dirty="0"/>
              <a:t/>
            </a:r>
            <a:br>
              <a:rPr lang="en-US" dirty="0"/>
            </a:br>
            <a:r>
              <a:rPr lang="en-US" sz="2700" dirty="0" smtClean="0"/>
              <a:t>It is the end result of all the metabolic abnormalities resulting from severe deficiency of insulin/insulin effectiveness.</a:t>
            </a:r>
            <a:br>
              <a:rPr lang="en-US" sz="2700" dirty="0" smtClean="0"/>
            </a:br>
            <a:r>
              <a:rPr lang="en-US" sz="2700" dirty="0" smtClean="0"/>
              <a:t>The latter occurs during stress as the </a:t>
            </a:r>
            <a:r>
              <a:rPr lang="en-US" sz="2700" dirty="0" err="1" smtClean="0"/>
              <a:t>countregulatory</a:t>
            </a:r>
            <a:r>
              <a:rPr lang="en-US" sz="2700" dirty="0" smtClean="0"/>
              <a:t> hormones block insulin action</a:t>
            </a:r>
            <a:br>
              <a:rPr lang="en-US" sz="2700" dirty="0" smtClean="0"/>
            </a:br>
            <a:r>
              <a:rPr lang="en-US" sz="2700" dirty="0"/>
              <a:t/>
            </a:r>
            <a:br>
              <a:rPr lang="en-US" sz="2700" dirty="0"/>
            </a:br>
            <a:r>
              <a:rPr lang="en-US" sz="2700" dirty="0" smtClean="0"/>
              <a:t>DKA occurs in 20-40% of children with new onset diabetes and in children with known diabetes who omit insulin doses.</a:t>
            </a:r>
            <a:br>
              <a:rPr lang="en-US" sz="2700" dirty="0" smtClean="0"/>
            </a:br>
            <a:r>
              <a:rPr lang="en-US" sz="2700" dirty="0"/>
              <a:t/>
            </a:r>
            <a:br>
              <a:rPr lang="en-US" sz="2700" dirty="0"/>
            </a:br>
            <a:r>
              <a:rPr lang="en-US" sz="2700" b="1" i="1" dirty="0" smtClean="0"/>
              <a:t>CLASSIFICATION OF DKA</a:t>
            </a:r>
            <a:r>
              <a:rPr lang="en-US" sz="2700" b="1" dirty="0" smtClean="0"/>
              <a:t/>
            </a:r>
            <a:br>
              <a:rPr lang="en-US" sz="2700" b="1" dirty="0" smtClean="0"/>
            </a:br>
            <a:r>
              <a:rPr lang="en-US" sz="2700" b="1" dirty="0"/>
              <a:t/>
            </a:r>
            <a:br>
              <a:rPr lang="en-US" sz="2700" b="1" dirty="0"/>
            </a:br>
            <a:r>
              <a:rPr lang="en-US" sz="2700" dirty="0" smtClean="0"/>
              <a:t>Mild:CO2 16-20</a:t>
            </a:r>
            <a:br>
              <a:rPr lang="en-US" sz="2700" dirty="0" smtClean="0"/>
            </a:br>
            <a:r>
              <a:rPr lang="en-US" sz="2700" dirty="0"/>
              <a:t> </a:t>
            </a:r>
            <a:r>
              <a:rPr lang="en-US" sz="2700" dirty="0" smtClean="0"/>
              <a:t>      Ph-7.25-7.35</a:t>
            </a:r>
            <a:br>
              <a:rPr lang="en-US" sz="2700" dirty="0" smtClean="0"/>
            </a:br>
            <a:r>
              <a:rPr lang="en-US" sz="2700" dirty="0"/>
              <a:t> </a:t>
            </a:r>
            <a:r>
              <a:rPr lang="en-US" sz="2700" dirty="0" smtClean="0"/>
              <a:t>      Clinical-</a:t>
            </a:r>
            <a:r>
              <a:rPr lang="en-US" sz="2700" dirty="0" err="1" smtClean="0"/>
              <a:t>Oriented,alert</a:t>
            </a:r>
            <a:r>
              <a:rPr lang="en-US" sz="2700" dirty="0" smtClean="0"/>
              <a:t> but fatigued</a:t>
            </a:r>
            <a:endParaRPr lang="en-US" sz="2700" dirty="0"/>
          </a:p>
        </p:txBody>
      </p:sp>
    </p:spTree>
    <p:extLst>
      <p:ext uri="{BB962C8B-B14F-4D97-AF65-F5344CB8AC3E}">
        <p14:creationId xmlns:p14="http://schemas.microsoft.com/office/powerpoint/2010/main" val="2507449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Moderate:CO2 10-15</a:t>
            </a:r>
            <a:br>
              <a:rPr lang="en-US" sz="2400" dirty="0" smtClean="0"/>
            </a:br>
            <a:r>
              <a:rPr lang="en-US" sz="2400" dirty="0"/>
              <a:t> </a:t>
            </a:r>
            <a:r>
              <a:rPr lang="en-US" sz="2400" dirty="0" smtClean="0"/>
              <a:t>              Ph-7.15-7.25</a:t>
            </a:r>
            <a:br>
              <a:rPr lang="en-US" sz="2400" dirty="0" smtClean="0"/>
            </a:br>
            <a:r>
              <a:rPr lang="en-US" sz="2400" dirty="0" smtClean="0"/>
              <a:t>               Clinical-</a:t>
            </a:r>
            <a:r>
              <a:rPr lang="en-US" sz="2400" dirty="0" err="1" smtClean="0"/>
              <a:t>kussmaul</a:t>
            </a:r>
            <a:r>
              <a:rPr lang="en-US" sz="2400" dirty="0" smtClean="0"/>
              <a:t> </a:t>
            </a:r>
            <a:r>
              <a:rPr lang="en-US" sz="2400" dirty="0" err="1" smtClean="0"/>
              <a:t>respirations,oriented</a:t>
            </a:r>
            <a:r>
              <a:rPr lang="en-US" sz="2400" dirty="0" smtClean="0"/>
              <a:t> but sleepy and is </a:t>
            </a:r>
            <a:r>
              <a:rPr lang="en-US" sz="2400" dirty="0" err="1" smtClean="0"/>
              <a:t>arousable</a:t>
            </a:r>
            <a:r>
              <a:rPr lang="en-US" sz="2400" dirty="0" smtClean="0"/>
              <a:t/>
            </a:r>
            <a:br>
              <a:rPr lang="en-US" sz="2400" dirty="0" smtClean="0"/>
            </a:br>
            <a:r>
              <a:rPr lang="en-US" sz="2400" dirty="0"/>
              <a:t/>
            </a:r>
            <a:br>
              <a:rPr lang="en-US" sz="2400" dirty="0"/>
            </a:br>
            <a:r>
              <a:rPr lang="en-US" sz="2400" dirty="0" smtClean="0"/>
              <a:t>Severe:CO2&lt;10</a:t>
            </a:r>
            <a:br>
              <a:rPr lang="en-US" sz="2400" dirty="0" smtClean="0"/>
            </a:br>
            <a:r>
              <a:rPr lang="en-US" sz="2400" dirty="0" smtClean="0"/>
              <a:t>           </a:t>
            </a:r>
            <a:r>
              <a:rPr lang="en-US" sz="2400" dirty="0" err="1" smtClean="0"/>
              <a:t>Ph</a:t>
            </a:r>
            <a:r>
              <a:rPr lang="en-US" sz="2400" dirty="0" smtClean="0"/>
              <a:t>&lt;7.15</a:t>
            </a:r>
            <a:br>
              <a:rPr lang="en-US" sz="2400" dirty="0" smtClean="0"/>
            </a:br>
            <a:r>
              <a:rPr lang="en-US" sz="2400" dirty="0"/>
              <a:t> </a:t>
            </a:r>
            <a:r>
              <a:rPr lang="en-US" sz="2400" dirty="0" smtClean="0"/>
              <a:t>          Clinical-</a:t>
            </a:r>
            <a:r>
              <a:rPr lang="en-US" sz="2400" dirty="0" err="1" smtClean="0"/>
              <a:t>kussmaul</a:t>
            </a:r>
            <a:r>
              <a:rPr lang="en-US" sz="2400" dirty="0" smtClean="0"/>
              <a:t> or depressed </a:t>
            </a:r>
            <a:r>
              <a:rPr lang="en-US" sz="2400" dirty="0" err="1" smtClean="0"/>
              <a:t>respirations,slepy</a:t>
            </a:r>
            <a:r>
              <a:rPr lang="en-US" sz="2400" dirty="0" smtClean="0"/>
              <a:t> to depressed sensorium to coma.</a:t>
            </a:r>
            <a:br>
              <a:rPr lang="en-US" sz="2400" dirty="0" smtClean="0"/>
            </a:br>
            <a:r>
              <a:rPr lang="en-US" sz="2400" dirty="0"/>
              <a:t/>
            </a:r>
            <a:br>
              <a:rPr lang="en-US" sz="2400" dirty="0"/>
            </a:br>
            <a:r>
              <a:rPr lang="en-US" sz="2400" b="1" i="1" dirty="0" smtClean="0"/>
              <a:t>RISK FACTORS FOR DEVELOPING DKA IN ESTABLISHED T1DM</a:t>
            </a:r>
            <a:r>
              <a:rPr lang="en-US" sz="2400" dirty="0" smtClean="0"/>
              <a:t/>
            </a:r>
            <a:br>
              <a:rPr lang="en-US" sz="2400" dirty="0" smtClean="0"/>
            </a:br>
            <a:r>
              <a:rPr lang="en-US" sz="2400" dirty="0"/>
              <a:t/>
            </a:r>
            <a:br>
              <a:rPr lang="en-US" sz="2400" dirty="0"/>
            </a:br>
            <a:r>
              <a:rPr lang="en-US" sz="2400" dirty="0" smtClean="0"/>
              <a:t>-Children who omit insulin</a:t>
            </a:r>
            <a:br>
              <a:rPr lang="en-US" sz="2400" dirty="0" smtClean="0"/>
            </a:br>
            <a:r>
              <a:rPr lang="en-US" sz="2400" dirty="0" smtClean="0"/>
              <a:t>-Children with poor metabolic control or previous episodes of DKA</a:t>
            </a:r>
            <a:br>
              <a:rPr lang="en-US" sz="2400" dirty="0" smtClean="0"/>
            </a:br>
            <a:r>
              <a:rPr lang="en-US" sz="2400" dirty="0" smtClean="0"/>
              <a:t>-Gastroenteritis with persistent vomiting and inability to maintain hydration.</a:t>
            </a:r>
            <a:br>
              <a:rPr lang="en-US" sz="2400" dirty="0" smtClean="0"/>
            </a:br>
            <a:r>
              <a:rPr lang="en-US" sz="2400" dirty="0" smtClean="0"/>
              <a:t>-Children with psychiatric disorders especially those with eating disorders</a:t>
            </a:r>
            <a:endParaRPr lang="en-US" sz="2400" dirty="0"/>
          </a:p>
        </p:txBody>
      </p:sp>
    </p:spTree>
    <p:extLst>
      <p:ext uri="{BB962C8B-B14F-4D97-AF65-F5344CB8AC3E}">
        <p14:creationId xmlns:p14="http://schemas.microsoft.com/office/powerpoint/2010/main" val="3004777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-Children with difficult or unstable family circumstances</a:t>
            </a:r>
            <a:br>
              <a:rPr lang="en-US" sz="2400" dirty="0" smtClean="0"/>
            </a:br>
            <a:r>
              <a:rPr lang="en-US" sz="2400" dirty="0" smtClean="0"/>
              <a:t>-</a:t>
            </a:r>
            <a:r>
              <a:rPr lang="en-US" sz="2400" dirty="0" err="1" smtClean="0"/>
              <a:t>Peripupertal</a:t>
            </a:r>
            <a:r>
              <a:rPr lang="en-US" sz="2400" dirty="0" smtClean="0"/>
              <a:t> or adolescent girls</a:t>
            </a:r>
            <a:br>
              <a:rPr lang="en-US" sz="2400" dirty="0" smtClean="0"/>
            </a:br>
            <a:r>
              <a:rPr lang="en-US" sz="2400" dirty="0" smtClean="0"/>
              <a:t>-Binge alcohol consumption</a:t>
            </a:r>
            <a:br>
              <a:rPr lang="en-US" sz="2400" dirty="0" smtClean="0"/>
            </a:br>
            <a:r>
              <a:rPr lang="en-US" sz="2400" dirty="0" smtClean="0"/>
              <a:t>-Children with limited access to medical services.</a:t>
            </a:r>
            <a:br>
              <a:rPr lang="en-US" sz="2400" dirty="0" smtClean="0"/>
            </a:br>
            <a:r>
              <a:rPr lang="en-US" sz="2400" dirty="0"/>
              <a:t/>
            </a:r>
            <a:br>
              <a:rPr lang="en-US" sz="2400" dirty="0"/>
            </a:br>
            <a:r>
              <a:rPr lang="en-US" sz="2400" b="1" i="1" dirty="0" smtClean="0"/>
              <a:t>BIOCHEMICAL CRITERIA FOR DIAGNOSIS OF DKA</a:t>
            </a:r>
            <a:br>
              <a:rPr lang="en-US" sz="2400" b="1" i="1" dirty="0" smtClean="0"/>
            </a:br>
            <a:r>
              <a:rPr lang="en-US" sz="2400" dirty="0"/>
              <a:t/>
            </a:r>
            <a:br>
              <a:rPr lang="en-US" sz="2400" dirty="0"/>
            </a:br>
            <a:r>
              <a:rPr lang="en-US" sz="2400" dirty="0" smtClean="0"/>
              <a:t>Hyperglycemia(blood glucose of&gt;11mmol/l</a:t>
            </a:r>
            <a:br>
              <a:rPr lang="en-US" sz="2400" dirty="0" smtClean="0"/>
            </a:br>
            <a:r>
              <a:rPr lang="en-US" sz="2400" dirty="0"/>
              <a:t/>
            </a:r>
            <a:br>
              <a:rPr lang="en-US" sz="2400" dirty="0"/>
            </a:br>
            <a:r>
              <a:rPr lang="en-US" sz="2400" dirty="0" smtClean="0"/>
              <a:t>Venous pH &lt;7.3 or serum bicarbonate&lt;15 </a:t>
            </a:r>
            <a:r>
              <a:rPr lang="en-US" sz="2400" dirty="0" err="1" smtClean="0"/>
              <a:t>mmol</a:t>
            </a:r>
            <a:r>
              <a:rPr lang="en-US" sz="2400" dirty="0" smtClean="0"/>
              <a:t>/l</a:t>
            </a:r>
            <a:br>
              <a:rPr lang="en-US" sz="2400" dirty="0" smtClean="0"/>
            </a:br>
            <a:r>
              <a:rPr lang="en-US" sz="2400" dirty="0"/>
              <a:t/>
            </a:r>
            <a:br>
              <a:rPr lang="en-US" sz="2400" dirty="0"/>
            </a:br>
            <a:r>
              <a:rPr lang="en-US" sz="2400" dirty="0" err="1" smtClean="0"/>
              <a:t>Ketonemia</a:t>
            </a:r>
            <a:r>
              <a:rPr lang="en-US" sz="2400" dirty="0" smtClean="0"/>
              <a:t> or </a:t>
            </a:r>
            <a:r>
              <a:rPr lang="en-US" sz="2400" dirty="0" err="1" smtClean="0"/>
              <a:t>ketonuria</a:t>
            </a:r>
            <a:r>
              <a:rPr lang="en-US" sz="2400" dirty="0" smtClean="0"/>
              <a:t/>
            </a:r>
            <a:br>
              <a:rPr lang="en-US" sz="2400" dirty="0" smtClean="0"/>
            </a:br>
            <a:r>
              <a:rPr lang="en-US" sz="2400" dirty="0"/>
              <a:t/>
            </a:r>
            <a:br>
              <a:rPr lang="en-US" sz="2400" dirty="0"/>
            </a:br>
            <a:r>
              <a:rPr lang="en-US" sz="2400" b="1" i="1" dirty="0" smtClean="0"/>
              <a:t>CLINICAL SIGNS</a:t>
            </a:r>
            <a:br>
              <a:rPr lang="en-US" sz="2400" b="1" i="1" dirty="0" smtClean="0"/>
            </a:br>
            <a:r>
              <a:rPr lang="en-US" sz="2400" dirty="0" smtClean="0"/>
              <a:t>Dehydration</a:t>
            </a:r>
            <a:br>
              <a:rPr lang="en-US" sz="2400" dirty="0" smtClean="0"/>
            </a:br>
            <a:r>
              <a:rPr lang="en-US" sz="2400" dirty="0" smtClean="0"/>
              <a:t/>
            </a:r>
            <a:br>
              <a:rPr lang="en-US" sz="2400" dirty="0" smtClean="0"/>
            </a:br>
            <a:r>
              <a:rPr lang="en-US" sz="2400" dirty="0" smtClean="0"/>
              <a:t>Tachycardia</a:t>
            </a:r>
            <a:br>
              <a:rPr lang="en-US" sz="2400" dirty="0" smtClean="0"/>
            </a:br>
            <a:r>
              <a:rPr lang="en-US" sz="2400" dirty="0"/>
              <a:t/>
            </a:r>
            <a:br>
              <a:rPr lang="en-US" sz="2400" dirty="0"/>
            </a:br>
            <a:r>
              <a:rPr lang="en-US" sz="2400" dirty="0" smtClean="0"/>
              <a:t>Tachypnea</a:t>
            </a:r>
            <a:endParaRPr lang="en-US" sz="2400" dirty="0"/>
          </a:p>
        </p:txBody>
      </p:sp>
    </p:spTree>
    <p:extLst>
      <p:ext uri="{BB962C8B-B14F-4D97-AF65-F5344CB8AC3E}">
        <p14:creationId xmlns:p14="http://schemas.microsoft.com/office/powerpoint/2010/main" val="3787920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Deep sighing respirations</a:t>
            </a:r>
            <a:br>
              <a:rPr lang="en-US" sz="2400" dirty="0" smtClean="0"/>
            </a:br>
            <a:r>
              <a:rPr lang="en-US" sz="2400" dirty="0"/>
              <a:t/>
            </a:r>
            <a:br>
              <a:rPr lang="en-US" sz="2400" dirty="0"/>
            </a:br>
            <a:r>
              <a:rPr lang="en-US" sz="2400" dirty="0" smtClean="0"/>
              <a:t>Nausea and/vomiting</a:t>
            </a:r>
            <a:br>
              <a:rPr lang="en-US" sz="2400" dirty="0" smtClean="0"/>
            </a:br>
            <a:r>
              <a:rPr lang="en-US" sz="2400" dirty="0"/>
              <a:t/>
            </a:r>
            <a:br>
              <a:rPr lang="en-US" sz="2400" dirty="0"/>
            </a:br>
            <a:r>
              <a:rPr lang="en-US" sz="2400" dirty="0" smtClean="0"/>
              <a:t>Blurry vision</a:t>
            </a:r>
            <a:br>
              <a:rPr lang="en-US" sz="2400" dirty="0" smtClean="0"/>
            </a:br>
            <a:r>
              <a:rPr lang="en-US" sz="2400" dirty="0"/>
              <a:t/>
            </a:r>
            <a:br>
              <a:rPr lang="en-US" sz="2400" dirty="0"/>
            </a:br>
            <a:r>
              <a:rPr lang="en-US" sz="2400" dirty="0" smtClean="0"/>
              <a:t>Confusion</a:t>
            </a:r>
            <a:br>
              <a:rPr lang="en-US" sz="2400" dirty="0" smtClean="0"/>
            </a:br>
            <a:r>
              <a:rPr lang="en-US" sz="2400" dirty="0"/>
              <a:t/>
            </a:r>
            <a:br>
              <a:rPr lang="en-US" sz="2400" dirty="0"/>
            </a:br>
            <a:r>
              <a:rPr lang="en-US" sz="2400" dirty="0" smtClean="0"/>
              <a:t>Drowsiness</a:t>
            </a:r>
            <a:br>
              <a:rPr lang="en-US" sz="2400" dirty="0" smtClean="0"/>
            </a:br>
            <a:r>
              <a:rPr lang="en-US" sz="2400" dirty="0"/>
              <a:t/>
            </a:r>
            <a:br>
              <a:rPr lang="en-US" sz="2400" dirty="0"/>
            </a:br>
            <a:r>
              <a:rPr lang="en-US" sz="2400" dirty="0" smtClean="0"/>
              <a:t>Progressive decrease in consciousness or loss of consciousness</a:t>
            </a:r>
            <a:br>
              <a:rPr lang="en-US" sz="2400" dirty="0" smtClean="0"/>
            </a:br>
            <a:r>
              <a:rPr lang="en-US" sz="2400" dirty="0"/>
              <a:t/>
            </a:r>
            <a:br>
              <a:rPr lang="en-US" sz="2400" dirty="0"/>
            </a:br>
            <a:r>
              <a:rPr lang="en-US" sz="2400" dirty="0" smtClean="0"/>
              <a:t>Coma</a:t>
            </a:r>
            <a:endParaRPr lang="en-US" sz="2400" dirty="0"/>
          </a:p>
        </p:txBody>
      </p:sp>
    </p:spTree>
    <p:extLst>
      <p:ext uri="{BB962C8B-B14F-4D97-AF65-F5344CB8AC3E}">
        <p14:creationId xmlns:p14="http://schemas.microsoft.com/office/powerpoint/2010/main" val="899723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100" i="1" dirty="0" smtClean="0"/>
              <a:t>INTRODUCTION</a:t>
            </a:r>
            <a:r>
              <a:rPr lang="en-US" sz="2400" dirty="0" smtClean="0"/>
              <a:t/>
            </a:r>
            <a:br>
              <a:rPr lang="en-US" sz="2400" dirty="0" smtClean="0"/>
            </a:br>
            <a:r>
              <a:rPr lang="en-US" sz="2400" dirty="0" smtClean="0"/>
              <a:t/>
            </a:r>
            <a:br>
              <a:rPr lang="en-US" sz="2400" dirty="0" smtClean="0"/>
            </a:br>
            <a:r>
              <a:rPr lang="en-US" sz="2400" dirty="0" smtClean="0"/>
              <a:t>Diabetes mellitus is a chronic metabolic disease characterized by hyperglycemia as a cardinal metabolic feature</a:t>
            </a:r>
            <a:br>
              <a:rPr lang="en-US" sz="2400" dirty="0" smtClean="0"/>
            </a:br>
            <a:r>
              <a:rPr lang="en-US" sz="2400" dirty="0" smtClean="0"/>
              <a:t/>
            </a:r>
            <a:br>
              <a:rPr lang="en-US" sz="2400" dirty="0" smtClean="0"/>
            </a:br>
            <a:r>
              <a:rPr lang="en-US" sz="2400" dirty="0" smtClean="0"/>
              <a:t>Major forms of diabetes are:</a:t>
            </a:r>
            <a:br>
              <a:rPr lang="en-US" sz="2400" dirty="0" smtClean="0"/>
            </a:br>
            <a:r>
              <a:rPr lang="en-US" sz="2400" dirty="0" smtClean="0"/>
              <a:t>-Type 1 diabetes mellitus</a:t>
            </a:r>
            <a:br>
              <a:rPr lang="en-US" sz="2400" dirty="0" smtClean="0"/>
            </a:br>
            <a:r>
              <a:rPr lang="en-US" sz="2400" dirty="0" smtClean="0"/>
              <a:t>-Type 2 diabetes mellitus</a:t>
            </a:r>
            <a:br>
              <a:rPr lang="en-US" sz="2400" dirty="0" smtClean="0"/>
            </a:br>
            <a:r>
              <a:rPr lang="en-US" sz="2400" dirty="0" smtClean="0"/>
              <a:t/>
            </a:r>
            <a:br>
              <a:rPr lang="en-US" sz="2400" dirty="0" smtClean="0"/>
            </a:br>
            <a:r>
              <a:rPr lang="en-US" sz="2400" dirty="0" smtClean="0"/>
              <a:t>Type 1 diabetes mellitus results from deficiency of insulin </a:t>
            </a:r>
            <a:r>
              <a:rPr lang="en-US" sz="2400" dirty="0" err="1" smtClean="0"/>
              <a:t>sectretion</a:t>
            </a:r>
            <a:r>
              <a:rPr lang="en-US" sz="2400" dirty="0" smtClean="0"/>
              <a:t> because of pancreatic B cell damage</a:t>
            </a:r>
            <a:br>
              <a:rPr lang="en-US" sz="2400" dirty="0" smtClean="0"/>
            </a:br>
            <a:r>
              <a:rPr lang="en-US" sz="2400" dirty="0" smtClean="0"/>
              <a:t/>
            </a:r>
            <a:br>
              <a:rPr lang="en-US" sz="2400" dirty="0" smtClean="0"/>
            </a:br>
            <a:r>
              <a:rPr lang="en-US" sz="2400" dirty="0" smtClean="0"/>
              <a:t>Type 2 diabetes mellitus a consequence of insulin resistance occurring at the level of the skeletal </a:t>
            </a:r>
            <a:r>
              <a:rPr lang="en-US" sz="2400" dirty="0" err="1" smtClean="0"/>
              <a:t>muscle,liver,and</a:t>
            </a:r>
            <a:r>
              <a:rPr lang="en-US" sz="2400" dirty="0" smtClean="0"/>
              <a:t> adipose tissue with various degrees of B cell impairment. </a:t>
            </a:r>
            <a:br>
              <a:rPr lang="en-US" sz="2400" dirty="0" smtClean="0"/>
            </a:br>
            <a:r>
              <a:rPr lang="en-US" sz="2400" dirty="0" smtClean="0"/>
              <a:t/>
            </a:r>
            <a:br>
              <a:rPr lang="en-US" sz="2400" dirty="0" smtClean="0"/>
            </a:br>
            <a:r>
              <a:rPr lang="en-US" sz="2400" dirty="0" smtClean="0"/>
              <a:t>TIDM is the most common endocrine metabolic disorder in childhood and adolescence and the consequence of the disease affects physical and emotional development.</a:t>
            </a:r>
            <a:endParaRPr lang="en-US" sz="2400" dirty="0"/>
          </a:p>
        </p:txBody>
      </p:sp>
    </p:spTree>
    <p:extLst>
      <p:ext uri="{BB962C8B-B14F-4D97-AF65-F5344CB8AC3E}">
        <p14:creationId xmlns:p14="http://schemas.microsoft.com/office/powerpoint/2010/main" val="4069561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MANAGEMENT OF DKA</a:t>
            </a:r>
            <a:r>
              <a:rPr lang="en-US" dirty="0" smtClean="0"/>
              <a:t/>
            </a:r>
            <a:br>
              <a:rPr lang="en-US" dirty="0" smtClean="0"/>
            </a:br>
            <a:r>
              <a:rPr lang="en-US" sz="2400" b="1" dirty="0" smtClean="0"/>
              <a:t>Emergency management</a:t>
            </a:r>
            <a:r>
              <a:rPr lang="en-US" sz="2400" dirty="0" smtClean="0"/>
              <a:t/>
            </a:r>
            <a:br>
              <a:rPr lang="en-US" sz="2400" dirty="0" smtClean="0"/>
            </a:br>
            <a:r>
              <a:rPr lang="en-US" sz="2400" dirty="0"/>
              <a:t/>
            </a:r>
            <a:br>
              <a:rPr lang="en-US" sz="2400" dirty="0"/>
            </a:br>
            <a:r>
              <a:rPr lang="en-US" sz="2400" dirty="0" smtClean="0"/>
              <a:t>Confirm the diagnosis and determine the cause</a:t>
            </a:r>
            <a:br>
              <a:rPr lang="en-US" sz="2400" dirty="0" smtClean="0"/>
            </a:br>
            <a:r>
              <a:rPr lang="en-US" sz="2400" dirty="0"/>
              <a:t/>
            </a:r>
            <a:br>
              <a:rPr lang="en-US" sz="2400" dirty="0"/>
            </a:br>
            <a:r>
              <a:rPr lang="en-US" sz="2400" dirty="0" smtClean="0"/>
              <a:t>Weigh the patient</a:t>
            </a:r>
            <a:br>
              <a:rPr lang="en-US" sz="2400" dirty="0" smtClean="0"/>
            </a:br>
            <a:r>
              <a:rPr lang="en-US" sz="2400" dirty="0"/>
              <a:t/>
            </a:r>
            <a:br>
              <a:rPr lang="en-US" sz="2400" dirty="0"/>
            </a:br>
            <a:r>
              <a:rPr lang="en-US" sz="2400" dirty="0" smtClean="0"/>
              <a:t>Measure the blood glucose levels using a bedside glucometer</a:t>
            </a:r>
            <a:br>
              <a:rPr lang="en-US" sz="2400" dirty="0" smtClean="0"/>
            </a:br>
            <a:r>
              <a:rPr lang="en-US" sz="2400" dirty="0"/>
              <a:t/>
            </a:r>
            <a:br>
              <a:rPr lang="en-US" sz="2400" dirty="0"/>
            </a:br>
            <a:r>
              <a:rPr lang="en-US" sz="2400" dirty="0" smtClean="0"/>
              <a:t>Assess the severity of dehydration-the most useful signs of predicting dehydration </a:t>
            </a:r>
            <a:r>
              <a:rPr lang="en-US" sz="2400" dirty="0" err="1" smtClean="0"/>
              <a:t>are;prolonged</a:t>
            </a:r>
            <a:r>
              <a:rPr lang="en-US" sz="2400" dirty="0" smtClean="0"/>
              <a:t> capillary refill of &gt;2sec,abnormal skin turgor</a:t>
            </a:r>
            <a:br>
              <a:rPr lang="en-US" sz="2400" dirty="0" smtClean="0"/>
            </a:br>
            <a:r>
              <a:rPr lang="en-US" sz="2400" dirty="0" smtClean="0"/>
              <a:t>Other signs of assessing the degree of dehydration include:</a:t>
            </a:r>
            <a:br>
              <a:rPr lang="en-US" sz="2400" dirty="0" smtClean="0"/>
            </a:br>
            <a:r>
              <a:rPr lang="en-US" sz="2400" dirty="0" smtClean="0"/>
              <a:t>dry mucous </a:t>
            </a:r>
            <a:r>
              <a:rPr lang="en-US" sz="2400" dirty="0" err="1" smtClean="0"/>
              <a:t>membaranes</a:t>
            </a:r>
            <a:r>
              <a:rPr lang="en-US" sz="2400" dirty="0" smtClean="0"/>
              <a:t> , sunken eyes , absent tears , weak pulses , cool </a:t>
            </a:r>
            <a:r>
              <a:rPr lang="en-US" sz="2400" dirty="0" err="1" smtClean="0"/>
              <a:t>extremeties</a:t>
            </a:r>
            <a:r>
              <a:rPr lang="en-US" sz="2400" dirty="0" smtClean="0"/>
              <a:t> </a:t>
            </a:r>
            <a:br>
              <a:rPr lang="en-US" sz="2400" dirty="0" smtClean="0"/>
            </a:br>
            <a:r>
              <a:rPr lang="en-US" sz="2400" dirty="0"/>
              <a:t/>
            </a:r>
            <a:br>
              <a:rPr lang="en-US" sz="2400" dirty="0"/>
            </a:br>
            <a:r>
              <a:rPr lang="en-US" sz="2400" dirty="0" smtClean="0"/>
              <a:t>Assess the level of consciousness(use the </a:t>
            </a:r>
            <a:r>
              <a:rPr lang="en-US" sz="2400" dirty="0" err="1" smtClean="0"/>
              <a:t>glascow</a:t>
            </a:r>
            <a:r>
              <a:rPr lang="en-US" sz="2400" dirty="0" smtClean="0"/>
              <a:t> coma scale).</a:t>
            </a:r>
            <a:endParaRPr lang="en-US" sz="2400" dirty="0"/>
          </a:p>
        </p:txBody>
      </p:sp>
    </p:spTree>
    <p:extLst>
      <p:ext uri="{BB962C8B-B14F-4D97-AF65-F5344CB8AC3E}">
        <p14:creationId xmlns:p14="http://schemas.microsoft.com/office/powerpoint/2010/main" val="10766900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 the unconscious or severely obtunded patient without a normal </a:t>
            </a:r>
            <a:r>
              <a:rPr lang="en-US" sz="2400" dirty="0" err="1" smtClean="0"/>
              <a:t>airway,secure</a:t>
            </a:r>
            <a:r>
              <a:rPr lang="en-US" sz="2400" dirty="0" smtClean="0"/>
              <a:t> the airway and empty the stomach by continuous nasogastric suction to prevent pulmonary aspiration.</a:t>
            </a:r>
            <a:br>
              <a:rPr lang="en-US" sz="2400" dirty="0" smtClean="0"/>
            </a:br>
            <a:r>
              <a:rPr lang="en-US" sz="2400" dirty="0" smtClean="0"/>
              <a:t>NB-Intubation should be avoided if possible as increase in PCO2 during or following intubation may cause and increase in the pH of the </a:t>
            </a:r>
            <a:r>
              <a:rPr lang="en-US" sz="2400" dirty="0" err="1" smtClean="0"/>
              <a:t>csf</a:t>
            </a:r>
            <a:r>
              <a:rPr lang="en-US" sz="2400" dirty="0" smtClean="0"/>
              <a:t> leading to cerebral </a:t>
            </a:r>
            <a:r>
              <a:rPr lang="en-US" sz="2400" dirty="0" err="1" smtClean="0"/>
              <a:t>oedema</a:t>
            </a:r>
            <a:r>
              <a:rPr lang="en-US" sz="2400" dirty="0" smtClean="0"/>
              <a:t>.</a:t>
            </a:r>
            <a:br>
              <a:rPr lang="en-US" sz="2400" dirty="0" smtClean="0"/>
            </a:br>
            <a:r>
              <a:rPr lang="en-US" sz="2400" dirty="0"/>
              <a:t/>
            </a:r>
            <a:br>
              <a:rPr lang="en-US" sz="2400" dirty="0"/>
            </a:br>
            <a:r>
              <a:rPr lang="en-US" sz="2400" dirty="0" smtClean="0"/>
              <a:t>Give oxygen to patients with circulatory impairment or shock</a:t>
            </a:r>
            <a:br>
              <a:rPr lang="en-US" sz="2400" dirty="0" smtClean="0"/>
            </a:br>
            <a:r>
              <a:rPr lang="en-US" sz="2400" dirty="0"/>
              <a:t/>
            </a:r>
            <a:br>
              <a:rPr lang="en-US" sz="2400" dirty="0"/>
            </a:br>
            <a:r>
              <a:rPr lang="en-US" sz="2400" dirty="0" smtClean="0"/>
              <a:t>A cardiac monitor should be used for continuous monitoring</a:t>
            </a:r>
            <a:br>
              <a:rPr lang="en-US" sz="2400" dirty="0" smtClean="0"/>
            </a:br>
            <a:r>
              <a:rPr lang="en-US" sz="2400" dirty="0"/>
              <a:t/>
            </a:r>
            <a:br>
              <a:rPr lang="en-US" sz="2400" dirty="0"/>
            </a:br>
            <a:r>
              <a:rPr lang="en-US" sz="2400" dirty="0" smtClean="0"/>
              <a:t>A second peripheral IV catheter should be placed for convenient and painless repetitive blood sampling.</a:t>
            </a:r>
            <a:br>
              <a:rPr lang="en-US" sz="2400" dirty="0" smtClean="0"/>
            </a:br>
            <a:r>
              <a:rPr lang="en-US" sz="2400" dirty="0"/>
              <a:t/>
            </a:r>
            <a:br>
              <a:rPr lang="en-US" sz="2400" dirty="0"/>
            </a:br>
            <a:r>
              <a:rPr lang="en-US" sz="2400" dirty="0" smtClean="0"/>
              <a:t>Give antibiotics  and antipyretics to febrile patients</a:t>
            </a:r>
            <a:br>
              <a:rPr lang="en-US" sz="2400" dirty="0" smtClean="0"/>
            </a:br>
            <a:r>
              <a:rPr lang="en-US" sz="2400" dirty="0"/>
              <a:t/>
            </a:r>
            <a:br>
              <a:rPr lang="en-US" sz="2400" dirty="0"/>
            </a:br>
            <a:r>
              <a:rPr lang="en-US" sz="2400" dirty="0" smtClean="0"/>
              <a:t>Obtain a blood sample for:</a:t>
            </a:r>
            <a:endParaRPr lang="en-US" sz="2400" dirty="0"/>
          </a:p>
        </p:txBody>
      </p:sp>
    </p:spTree>
    <p:extLst>
      <p:ext uri="{BB962C8B-B14F-4D97-AF65-F5344CB8AC3E}">
        <p14:creationId xmlns:p14="http://schemas.microsoft.com/office/powerpoint/2010/main" val="4021757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Serum or plasma glucose</a:t>
            </a:r>
            <a:br>
              <a:rPr lang="en-US" sz="2400" dirty="0" smtClean="0"/>
            </a:br>
            <a:r>
              <a:rPr lang="en-US" sz="2400" dirty="0" smtClean="0"/>
              <a:t>Electrolytes including serum bicarbonates</a:t>
            </a:r>
            <a:br>
              <a:rPr lang="en-US" sz="2400" dirty="0" smtClean="0"/>
            </a:br>
            <a:r>
              <a:rPr lang="en-US" sz="2400" dirty="0" smtClean="0"/>
              <a:t>Blood urea nitrogen and creatinine</a:t>
            </a:r>
            <a:br>
              <a:rPr lang="en-US" sz="2400" dirty="0" smtClean="0"/>
            </a:br>
            <a:r>
              <a:rPr lang="en-US" sz="2400" dirty="0" smtClean="0"/>
              <a:t>Serum osmolality</a:t>
            </a:r>
            <a:br>
              <a:rPr lang="en-US" sz="2400" dirty="0" smtClean="0"/>
            </a:br>
            <a:r>
              <a:rPr lang="en-US" sz="2400" dirty="0" smtClean="0"/>
              <a:t>Venous </a:t>
            </a:r>
            <a:r>
              <a:rPr lang="en-US" sz="2400" dirty="0" err="1" smtClean="0"/>
              <a:t>Ph</a:t>
            </a:r>
            <a:r>
              <a:rPr lang="en-US" sz="2400" dirty="0" smtClean="0"/>
              <a:t/>
            </a:r>
            <a:br>
              <a:rPr lang="en-US" sz="2400" dirty="0" smtClean="0"/>
            </a:br>
            <a:r>
              <a:rPr lang="en-US" sz="2400" dirty="0" smtClean="0"/>
              <a:t>Full </a:t>
            </a:r>
            <a:r>
              <a:rPr lang="en-US" sz="2400" dirty="0" err="1" smtClean="0"/>
              <a:t>hemogram</a:t>
            </a:r>
            <a:r>
              <a:rPr lang="en-US" sz="2400" dirty="0" smtClean="0"/>
              <a:t>-note that an increase in white blood cell count in response to stress is characteristic to DKA.</a:t>
            </a:r>
            <a:br>
              <a:rPr lang="en-US" sz="2400" dirty="0" smtClean="0"/>
            </a:br>
            <a:r>
              <a:rPr lang="en-US" sz="2400" dirty="0" smtClean="0"/>
              <a:t>Perform urinalysis for ketones </a:t>
            </a:r>
            <a:br>
              <a:rPr lang="en-US" sz="2400" dirty="0" smtClean="0"/>
            </a:br>
            <a:r>
              <a:rPr lang="en-US" sz="2400" dirty="0"/>
              <a:t/>
            </a:r>
            <a:br>
              <a:rPr lang="en-US" sz="2400" dirty="0"/>
            </a:br>
            <a:r>
              <a:rPr lang="en-US" sz="2400" b="1" i="1" dirty="0" smtClean="0"/>
              <a:t>CLINICAL AND BIOCHEMICAL MORNITORING</a:t>
            </a:r>
            <a:r>
              <a:rPr lang="en-US" sz="2400" dirty="0" smtClean="0"/>
              <a:t/>
            </a:r>
            <a:br>
              <a:rPr lang="en-US" sz="2400" dirty="0" smtClean="0"/>
            </a:br>
            <a:r>
              <a:rPr lang="en-US" sz="2400" dirty="0"/>
              <a:t/>
            </a:r>
            <a:br>
              <a:rPr lang="en-US" sz="2400" dirty="0"/>
            </a:br>
            <a:r>
              <a:rPr lang="en-US" sz="2400" dirty="0" smtClean="0"/>
              <a:t>Successful management of DKA  requires meticulous monitoring and recording of the patients clinical and biochemical response to treatment so that timely adjustments in treatment in treatment can be made when indicated by the patients clinical or laboratory data</a:t>
            </a:r>
            <a:br>
              <a:rPr lang="en-US" sz="2400" dirty="0" smtClean="0"/>
            </a:br>
            <a:r>
              <a:rPr lang="en-US" sz="2400" dirty="0" smtClean="0"/>
              <a:t>There should be documentation on a flow </a:t>
            </a:r>
            <a:r>
              <a:rPr lang="en-US" sz="2400" dirty="0" err="1" smtClean="0"/>
              <a:t>chart.It</a:t>
            </a:r>
            <a:r>
              <a:rPr lang="en-US" sz="2400" dirty="0" smtClean="0"/>
              <a:t> includes the following;</a:t>
            </a:r>
            <a:endParaRPr lang="en-US" sz="2400" dirty="0"/>
          </a:p>
        </p:txBody>
      </p:sp>
    </p:spTree>
    <p:extLst>
      <p:ext uri="{BB962C8B-B14F-4D97-AF65-F5344CB8AC3E}">
        <p14:creationId xmlns:p14="http://schemas.microsoft.com/office/powerpoint/2010/main" val="2625685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Hourly monitoring of vital signs(heart </a:t>
            </a:r>
            <a:r>
              <a:rPr lang="en-US" sz="2400" dirty="0" err="1" smtClean="0"/>
              <a:t>rate,respiratory</a:t>
            </a:r>
            <a:r>
              <a:rPr lang="en-US" sz="2400" dirty="0" smtClean="0"/>
              <a:t> rate and blood pressure)</a:t>
            </a:r>
            <a:br>
              <a:rPr lang="en-US" sz="2400" dirty="0" smtClean="0"/>
            </a:br>
            <a:r>
              <a:rPr lang="en-US" sz="2400" dirty="0" smtClean="0"/>
              <a:t/>
            </a:r>
            <a:br>
              <a:rPr lang="en-US" sz="2400" dirty="0" smtClean="0"/>
            </a:br>
            <a:r>
              <a:rPr lang="en-US" sz="2400" dirty="0" smtClean="0"/>
              <a:t>Hourly neurological observation for warning signs and symptoms of cerebral edema </a:t>
            </a:r>
            <a:br>
              <a:rPr lang="en-US" sz="2400" dirty="0" smtClean="0"/>
            </a:br>
            <a:r>
              <a:rPr lang="en-US" sz="2400" dirty="0" smtClean="0"/>
              <a:t/>
            </a:r>
            <a:br>
              <a:rPr lang="en-US" sz="2400" dirty="0" smtClean="0"/>
            </a:br>
            <a:r>
              <a:rPr lang="en-US" sz="2400" dirty="0" smtClean="0"/>
              <a:t>Amount of administered insulin</a:t>
            </a:r>
            <a:br>
              <a:rPr lang="en-US" sz="2400" dirty="0" smtClean="0"/>
            </a:br>
            <a:r>
              <a:rPr lang="en-US" sz="2400" dirty="0" smtClean="0"/>
              <a:t/>
            </a:r>
            <a:br>
              <a:rPr lang="en-US" sz="2400" dirty="0" smtClean="0"/>
            </a:br>
            <a:r>
              <a:rPr lang="en-US" sz="2400" dirty="0" smtClean="0"/>
              <a:t>Hourly accurate fluid input and output</a:t>
            </a:r>
            <a:br>
              <a:rPr lang="en-US" sz="2400" dirty="0" smtClean="0"/>
            </a:br>
            <a:r>
              <a:rPr lang="en-US" sz="2400" dirty="0"/>
              <a:t/>
            </a:r>
            <a:br>
              <a:rPr lang="en-US" sz="2400" dirty="0"/>
            </a:br>
            <a:r>
              <a:rPr lang="en-US" sz="2400" dirty="0" smtClean="0"/>
              <a:t>Blood glucose concentration must be measured hourly</a:t>
            </a:r>
            <a:br>
              <a:rPr lang="en-US" sz="2400" dirty="0" smtClean="0"/>
            </a:br>
            <a:r>
              <a:rPr lang="en-US" sz="2400" dirty="0"/>
              <a:t/>
            </a:r>
            <a:br>
              <a:rPr lang="en-US" sz="2400" dirty="0"/>
            </a:br>
            <a:r>
              <a:rPr lang="en-US" sz="2400" dirty="0" smtClean="0"/>
              <a:t>Laboratory </a:t>
            </a:r>
            <a:r>
              <a:rPr lang="en-US" sz="2400" dirty="0" err="1" smtClean="0"/>
              <a:t>tests:serum</a:t>
            </a:r>
            <a:r>
              <a:rPr lang="en-US" sz="2400" dirty="0" smtClean="0"/>
              <a:t> </a:t>
            </a:r>
            <a:r>
              <a:rPr lang="en-US" sz="2400" dirty="0" err="1" smtClean="0"/>
              <a:t>electrolytes,glucose,blood</a:t>
            </a:r>
            <a:r>
              <a:rPr lang="en-US" sz="2400" dirty="0" smtClean="0"/>
              <a:t> urea </a:t>
            </a:r>
            <a:r>
              <a:rPr lang="en-US" sz="2400" dirty="0" err="1" smtClean="0"/>
              <a:t>nitrogen,calcium,magnesium,phosphate,hematocrit</a:t>
            </a:r>
            <a:r>
              <a:rPr lang="en-US" sz="2400" dirty="0" smtClean="0"/>
              <a:t> and blood gasses</a:t>
            </a:r>
            <a:endParaRPr lang="en-US" sz="2400" dirty="0"/>
          </a:p>
        </p:txBody>
      </p:sp>
    </p:spTree>
    <p:extLst>
      <p:ext uri="{BB962C8B-B14F-4D97-AF65-F5344CB8AC3E}">
        <p14:creationId xmlns:p14="http://schemas.microsoft.com/office/powerpoint/2010/main" val="37340143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i="1" dirty="0" smtClean="0"/>
              <a:t>Goals of therapy</a:t>
            </a:r>
            <a:r>
              <a:rPr lang="en-US" sz="2800" dirty="0" smtClean="0"/>
              <a:t/>
            </a:r>
            <a:br>
              <a:rPr lang="en-US" sz="2800" dirty="0" smtClean="0"/>
            </a:br>
            <a:r>
              <a:rPr lang="en-US" sz="2800" dirty="0" smtClean="0"/>
              <a:t/>
            </a:r>
            <a:br>
              <a:rPr lang="en-US" sz="2800" dirty="0" smtClean="0"/>
            </a:br>
            <a:r>
              <a:rPr lang="en-US" sz="2400" dirty="0" smtClean="0"/>
              <a:t>Correct acidosis and reverse ketosis</a:t>
            </a:r>
            <a:br>
              <a:rPr lang="en-US" sz="2400" dirty="0" smtClean="0"/>
            </a:br>
            <a:r>
              <a:rPr lang="en-US" sz="2400" dirty="0" smtClean="0"/>
              <a:t/>
            </a:r>
            <a:br>
              <a:rPr lang="en-US" sz="2400" dirty="0" smtClean="0"/>
            </a:br>
            <a:r>
              <a:rPr lang="en-US" sz="2400" dirty="0" smtClean="0"/>
              <a:t>Correct dehydration</a:t>
            </a:r>
            <a:br>
              <a:rPr lang="en-US" sz="2400" dirty="0" smtClean="0"/>
            </a:br>
            <a:r>
              <a:rPr lang="en-US" sz="2400" dirty="0"/>
              <a:t/>
            </a:r>
            <a:br>
              <a:rPr lang="en-US" sz="2400" dirty="0"/>
            </a:br>
            <a:r>
              <a:rPr lang="en-US" sz="2400" dirty="0" smtClean="0"/>
              <a:t>Restore blood glucose to near normal</a:t>
            </a:r>
            <a:br>
              <a:rPr lang="en-US" sz="2400" dirty="0" smtClean="0"/>
            </a:br>
            <a:r>
              <a:rPr lang="en-US" sz="2400" dirty="0"/>
              <a:t/>
            </a:r>
            <a:br>
              <a:rPr lang="en-US" sz="2400" dirty="0"/>
            </a:br>
            <a:r>
              <a:rPr lang="en-US" sz="2400" dirty="0" smtClean="0"/>
              <a:t>Monitor for complications of DKA and is treatment</a:t>
            </a:r>
            <a:br>
              <a:rPr lang="en-US" sz="2400" dirty="0" smtClean="0"/>
            </a:br>
            <a:r>
              <a:rPr lang="en-US" sz="2400" dirty="0"/>
              <a:t/>
            </a:r>
            <a:br>
              <a:rPr lang="en-US" sz="2400" dirty="0"/>
            </a:br>
            <a:r>
              <a:rPr lang="en-US" sz="2400" dirty="0" smtClean="0"/>
              <a:t>Identify and treat any precipitating event</a:t>
            </a:r>
            <a:br>
              <a:rPr lang="en-US" sz="2400" dirty="0" smtClean="0"/>
            </a:br>
            <a:r>
              <a:rPr lang="en-US" sz="2400" dirty="0"/>
              <a:t/>
            </a:r>
            <a:br>
              <a:rPr lang="en-US" sz="2400" dirty="0"/>
            </a:br>
            <a:endParaRPr lang="en-US" sz="2400" dirty="0"/>
          </a:p>
        </p:txBody>
      </p:sp>
    </p:spTree>
    <p:extLst>
      <p:ext uri="{BB962C8B-B14F-4D97-AF65-F5344CB8AC3E}">
        <p14:creationId xmlns:p14="http://schemas.microsoft.com/office/powerpoint/2010/main" val="1201830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b="1" i="1" dirty="0" smtClean="0"/>
              <a:t>Principles of fluid management</a:t>
            </a:r>
            <a:r>
              <a:rPr lang="en-US" sz="2800" b="1" dirty="0" smtClean="0"/>
              <a:t/>
            </a:r>
            <a:br>
              <a:rPr lang="en-US" sz="2800" b="1" dirty="0" smtClean="0"/>
            </a:br>
            <a:r>
              <a:rPr lang="en-US" sz="2800" b="1" dirty="0"/>
              <a:t/>
            </a:r>
            <a:br>
              <a:rPr lang="en-US" sz="2800" b="1" dirty="0"/>
            </a:br>
            <a:r>
              <a:rPr lang="en-US" sz="2700" dirty="0" smtClean="0"/>
              <a:t>Patients with DKA usually have a deficit in ECF volume that is usually in the range of 5%-10% of body weight.</a:t>
            </a:r>
            <a:br>
              <a:rPr lang="en-US" sz="2700" dirty="0" smtClean="0"/>
            </a:br>
            <a:r>
              <a:rPr lang="en-US" sz="2700" dirty="0" smtClean="0"/>
              <a:t/>
            </a:r>
            <a:br>
              <a:rPr lang="en-US" sz="2700" dirty="0" smtClean="0"/>
            </a:br>
            <a:r>
              <a:rPr lang="en-US" sz="2700" dirty="0" smtClean="0"/>
              <a:t>Shock and hemodynamic compromise is rare in pediatric DKA.</a:t>
            </a:r>
            <a:br>
              <a:rPr lang="en-US" sz="2700" dirty="0" smtClean="0"/>
            </a:br>
            <a:r>
              <a:rPr lang="en-US" sz="2700" dirty="0" smtClean="0"/>
              <a:t/>
            </a:r>
            <a:br>
              <a:rPr lang="en-US" sz="2700" dirty="0" smtClean="0"/>
            </a:br>
            <a:r>
              <a:rPr lang="en-US" sz="2700" dirty="0" smtClean="0"/>
              <a:t>The principles of fluid and electrolyte replacement therapy are to:</a:t>
            </a:r>
            <a:br>
              <a:rPr lang="en-US" sz="2700" dirty="0" smtClean="0"/>
            </a:br>
            <a:r>
              <a:rPr lang="en-US" sz="2700" dirty="0" smtClean="0"/>
              <a:t>Restore the circulating volume</a:t>
            </a:r>
            <a:br>
              <a:rPr lang="en-US" sz="2700" dirty="0" smtClean="0"/>
            </a:br>
            <a:r>
              <a:rPr lang="en-US" sz="2700" dirty="0"/>
              <a:t/>
            </a:r>
            <a:br>
              <a:rPr lang="en-US" sz="2700" dirty="0"/>
            </a:br>
            <a:r>
              <a:rPr lang="en-US" sz="2700" dirty="0" smtClean="0"/>
              <a:t>Replace sodium and the extracellular and intracellular water deficits</a:t>
            </a:r>
            <a:br>
              <a:rPr lang="en-US" sz="2700" dirty="0" smtClean="0"/>
            </a:br>
            <a:r>
              <a:rPr lang="en-US" sz="2700" dirty="0"/>
              <a:t/>
            </a:r>
            <a:br>
              <a:rPr lang="en-US" sz="2700" dirty="0"/>
            </a:br>
            <a:r>
              <a:rPr lang="en-US" sz="2700" dirty="0" smtClean="0"/>
              <a:t>Improve glomerular filtration and enhance clearance of glucose and ketones in the blood.</a:t>
            </a:r>
            <a:br>
              <a:rPr lang="en-US" sz="2700" dirty="0" smtClean="0"/>
            </a:br>
            <a:r>
              <a:rPr lang="en-US" sz="2800" b="1" dirty="0" smtClean="0"/>
              <a:t/>
            </a:r>
            <a:br>
              <a:rPr lang="en-US" sz="2800" b="1" dirty="0" smtClean="0"/>
            </a:br>
            <a:r>
              <a:rPr lang="en-US" dirty="0" smtClean="0"/>
              <a:t/>
            </a:r>
            <a:br>
              <a:rPr lang="en-US" dirty="0" smtClean="0"/>
            </a:br>
            <a:endParaRPr lang="en-US" dirty="0"/>
          </a:p>
        </p:txBody>
      </p:sp>
    </p:spTree>
    <p:extLst>
      <p:ext uri="{BB962C8B-B14F-4D97-AF65-F5344CB8AC3E}">
        <p14:creationId xmlns:p14="http://schemas.microsoft.com/office/powerpoint/2010/main" val="2936718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NB-Increase in glucose concentration(which is largely restricted to the extracellular space causes osmotic movement of water into the extracellular space thereby causing </a:t>
            </a:r>
            <a:r>
              <a:rPr lang="en-US" sz="2400" dirty="0" err="1" smtClean="0"/>
              <a:t>dilutional</a:t>
            </a:r>
            <a:r>
              <a:rPr lang="en-US" sz="2400" dirty="0" smtClean="0"/>
              <a:t> </a:t>
            </a:r>
            <a:r>
              <a:rPr lang="en-US" sz="2400" dirty="0" err="1" smtClean="0"/>
              <a:t>hyponatremia</a:t>
            </a:r>
            <a:r>
              <a:rPr lang="en-US" sz="2400" dirty="0" smtClean="0"/>
              <a:t>.</a:t>
            </a:r>
            <a:br>
              <a:rPr lang="en-US" sz="2400" dirty="0" smtClean="0"/>
            </a:br>
            <a:r>
              <a:rPr lang="en-US" sz="2400" dirty="0"/>
              <a:t/>
            </a:r>
            <a:br>
              <a:rPr lang="en-US" sz="2400" dirty="0"/>
            </a:br>
            <a:r>
              <a:rPr lang="en-US" sz="3100" b="1" i="1" dirty="0" smtClean="0"/>
              <a:t>RESUSCITATION FLUIDS</a:t>
            </a:r>
            <a:r>
              <a:rPr lang="en-US" sz="3100" b="1" dirty="0" smtClean="0"/>
              <a:t/>
            </a:r>
            <a:br>
              <a:rPr lang="en-US" sz="3100" b="1" dirty="0" smtClean="0"/>
            </a:br>
            <a:r>
              <a:rPr lang="en-US" sz="2400" b="1" dirty="0"/>
              <a:t/>
            </a:r>
            <a:br>
              <a:rPr lang="en-US" sz="2400" b="1" dirty="0"/>
            </a:br>
            <a:r>
              <a:rPr lang="en-US" sz="2400" dirty="0" smtClean="0"/>
              <a:t>In patients who are volume depleted but </a:t>
            </a:r>
            <a:r>
              <a:rPr lang="en-US" sz="3100" b="1" dirty="0" smtClean="0"/>
              <a:t>not in </a:t>
            </a:r>
            <a:r>
              <a:rPr lang="en-US" sz="3100" b="1" dirty="0" err="1" smtClean="0"/>
              <a:t>shock</a:t>
            </a:r>
            <a:r>
              <a:rPr lang="en-US" sz="2400" dirty="0" err="1" smtClean="0"/>
              <a:t>,volume</a:t>
            </a:r>
            <a:r>
              <a:rPr lang="en-US" sz="2400" dirty="0" smtClean="0"/>
              <a:t> expansion should begin immediately with 0.9% saline to restore the peripheral circulation</a:t>
            </a:r>
            <a:br>
              <a:rPr lang="en-US" sz="2400" dirty="0" smtClean="0"/>
            </a:br>
            <a:r>
              <a:rPr lang="en-US" sz="2400" dirty="0" smtClean="0"/>
              <a:t>The volume administered is at </a:t>
            </a:r>
            <a:r>
              <a:rPr lang="en-US" sz="3100" b="1" dirty="0" smtClean="0"/>
              <a:t>10mls/kg over 30-60 minutes</a:t>
            </a:r>
            <a:br>
              <a:rPr lang="en-US" sz="3100" b="1" dirty="0" smtClean="0"/>
            </a:br>
            <a:r>
              <a:rPr lang="en-US" sz="3100" dirty="0"/>
              <a:t/>
            </a:r>
            <a:br>
              <a:rPr lang="en-US" sz="3100" dirty="0"/>
            </a:br>
            <a:r>
              <a:rPr lang="en-US" sz="2700" dirty="0" smtClean="0"/>
              <a:t>In the rare patient with DKA in </a:t>
            </a:r>
            <a:r>
              <a:rPr lang="en-US" sz="2700" b="1" dirty="0" smtClean="0"/>
              <a:t>shock</a:t>
            </a:r>
            <a:r>
              <a:rPr lang="en-US" sz="2700" dirty="0" smtClean="0"/>
              <a:t> restore the circulatory volume with </a:t>
            </a:r>
            <a:r>
              <a:rPr lang="en-US" sz="2700" b="1" dirty="0" smtClean="0"/>
              <a:t>isotonic saline in 20mls/kg </a:t>
            </a:r>
            <a:r>
              <a:rPr lang="en-US" sz="2700" dirty="0" smtClean="0"/>
              <a:t>infused as quickly as possible through a large bore </a:t>
            </a:r>
            <a:r>
              <a:rPr lang="en-US" sz="2700" dirty="0" err="1" smtClean="0"/>
              <a:t>canula</a:t>
            </a:r>
            <a:r>
              <a:rPr lang="en-US" sz="2700" dirty="0" smtClean="0"/>
              <a:t>.</a:t>
            </a:r>
            <a:br>
              <a:rPr lang="en-US" sz="2700" dirty="0" smtClean="0"/>
            </a:br>
            <a:r>
              <a:rPr lang="en-US" sz="2700" dirty="0"/>
              <a:t/>
            </a:r>
            <a:br>
              <a:rPr lang="en-US" sz="2700" dirty="0"/>
            </a:br>
            <a:r>
              <a:rPr lang="en-US" sz="2700" dirty="0" smtClean="0"/>
              <a:t>Use a crystalloid not colloids</a:t>
            </a:r>
            <a:endParaRPr lang="en-US" sz="2700" dirty="0"/>
          </a:p>
        </p:txBody>
      </p:sp>
    </p:spTree>
    <p:extLst>
      <p:ext uri="{BB962C8B-B14F-4D97-AF65-F5344CB8AC3E}">
        <p14:creationId xmlns:p14="http://schemas.microsoft.com/office/powerpoint/2010/main" val="3250723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t>INSULIN THERAPY</a:t>
            </a:r>
            <a:r>
              <a:rPr lang="en-US" sz="2800" b="1" dirty="0" smtClean="0"/>
              <a:t/>
            </a:r>
            <a:br>
              <a:rPr lang="en-US" sz="2800" b="1" dirty="0" smtClean="0"/>
            </a:br>
            <a:r>
              <a:rPr lang="en-US" sz="2400" dirty="0" smtClean="0"/>
              <a:t>Although rehydration alone usually causes a marked decrease in blood glucose </a:t>
            </a:r>
            <a:r>
              <a:rPr lang="en-US" sz="2400" dirty="0" err="1" smtClean="0"/>
              <a:t>concentration,insulin</a:t>
            </a:r>
            <a:r>
              <a:rPr lang="en-US" sz="2400" dirty="0" smtClean="0"/>
              <a:t> therapy is essential to restore normal cellular </a:t>
            </a:r>
            <a:r>
              <a:rPr lang="en-US" sz="2400" dirty="0" err="1" smtClean="0"/>
              <a:t>metabolism,to</a:t>
            </a:r>
            <a:r>
              <a:rPr lang="en-US" sz="2400" dirty="0" smtClean="0"/>
              <a:t> suppress lipolysis and </a:t>
            </a:r>
            <a:r>
              <a:rPr lang="en-US" sz="2400" dirty="0" err="1" smtClean="0"/>
              <a:t>ketogenesis</a:t>
            </a:r>
            <a:r>
              <a:rPr lang="en-US" sz="2400" dirty="0" smtClean="0"/>
              <a:t> and to maximize normal blood glucose concentrations.</a:t>
            </a:r>
            <a:br>
              <a:rPr lang="en-US" sz="2400" dirty="0" smtClean="0"/>
            </a:br>
            <a:r>
              <a:rPr lang="en-US" sz="2400" dirty="0"/>
              <a:t/>
            </a:r>
            <a:br>
              <a:rPr lang="en-US" sz="2400" dirty="0"/>
            </a:br>
            <a:r>
              <a:rPr lang="en-US" sz="2400" dirty="0" smtClean="0"/>
              <a:t>Start insulin 1 hour after starting fluid replacement </a:t>
            </a:r>
            <a:r>
              <a:rPr lang="en-US" sz="2400" dirty="0" err="1" smtClean="0"/>
              <a:t>therapy,that</a:t>
            </a:r>
            <a:r>
              <a:rPr lang="en-US" sz="2400" dirty="0" smtClean="0"/>
              <a:t> </a:t>
            </a:r>
            <a:r>
              <a:rPr lang="en-US" sz="2400" dirty="0" err="1" smtClean="0"/>
              <a:t>is,after</a:t>
            </a:r>
            <a:r>
              <a:rPr lang="en-US" sz="2400" dirty="0" smtClean="0"/>
              <a:t> the patient has received initial </a:t>
            </a:r>
            <a:r>
              <a:rPr lang="en-US" sz="2400" dirty="0" err="1" smtClean="0"/>
              <a:t>initial</a:t>
            </a:r>
            <a:r>
              <a:rPr lang="en-US" sz="2400" dirty="0" smtClean="0"/>
              <a:t> volume expansion.</a:t>
            </a:r>
            <a:br>
              <a:rPr lang="en-US" sz="2400" dirty="0" smtClean="0"/>
            </a:br>
            <a:r>
              <a:rPr lang="en-US" sz="2400" dirty="0"/>
              <a:t/>
            </a:r>
            <a:br>
              <a:rPr lang="en-US" sz="2400" dirty="0"/>
            </a:br>
            <a:r>
              <a:rPr lang="en-US" sz="2400" dirty="0" smtClean="0"/>
              <a:t>Correction of insulin deficiency:</a:t>
            </a:r>
            <a:br>
              <a:rPr lang="en-US" sz="2400" dirty="0" smtClean="0"/>
            </a:br>
            <a:r>
              <a:rPr lang="en-US" sz="2400" dirty="0"/>
              <a:t/>
            </a:r>
            <a:br>
              <a:rPr lang="en-US" sz="2400" dirty="0"/>
            </a:br>
            <a:r>
              <a:rPr lang="en-US" sz="2400" dirty="0" smtClean="0"/>
              <a:t>DOSE:0.05-0.1 UNIT/KG/HR(one method is to dilute  50 units regular[soluble] insulin in 50 ml of normal saline,1 unit=1ml)</a:t>
            </a:r>
            <a:br>
              <a:rPr lang="en-US" sz="2400" dirty="0" smtClean="0"/>
            </a:br>
            <a:r>
              <a:rPr lang="en-US" sz="2400" dirty="0"/>
              <a:t/>
            </a:r>
            <a:br>
              <a:rPr lang="en-US" sz="2400" dirty="0"/>
            </a:br>
            <a:r>
              <a:rPr lang="en-US" sz="2400" dirty="0" smtClean="0"/>
              <a:t>ROUTE OF ADMINISTRATION:INTRAVENOUS</a:t>
            </a:r>
            <a:br>
              <a:rPr lang="en-US" sz="2400" dirty="0" smtClean="0"/>
            </a:br>
            <a:r>
              <a:rPr lang="en-US" sz="2400" dirty="0"/>
              <a:t/>
            </a:r>
            <a:br>
              <a:rPr lang="en-US" sz="2400" dirty="0"/>
            </a:br>
            <a:r>
              <a:rPr lang="en-US" sz="2400" dirty="0" smtClean="0"/>
              <a:t>An IV bolus should not be used at the start of therapy as it may increase the risk of cerebral edema.</a:t>
            </a:r>
            <a:endParaRPr lang="en-US" sz="2400" dirty="0"/>
          </a:p>
        </p:txBody>
      </p:sp>
    </p:spTree>
    <p:extLst>
      <p:ext uri="{BB962C8B-B14F-4D97-AF65-F5344CB8AC3E}">
        <p14:creationId xmlns:p14="http://schemas.microsoft.com/office/powerpoint/2010/main" val="3626118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The</a:t>
            </a:r>
            <a:r>
              <a:rPr lang="en-US" dirty="0"/>
              <a:t> </a:t>
            </a:r>
            <a:r>
              <a:rPr lang="en-US" sz="2400" dirty="0" smtClean="0"/>
              <a:t>dose of insulin should remain at 0.05 to 1.0 unit/kg/</a:t>
            </a:r>
            <a:r>
              <a:rPr lang="en-US" sz="2400" dirty="0" err="1" smtClean="0"/>
              <a:t>hr</a:t>
            </a:r>
            <a:r>
              <a:rPr lang="en-US" sz="2400" dirty="0" smtClean="0"/>
              <a:t> until resolution of DKA(</a:t>
            </a:r>
            <a:r>
              <a:rPr lang="en-US" sz="2400" dirty="0" err="1" smtClean="0"/>
              <a:t>Ph</a:t>
            </a:r>
            <a:r>
              <a:rPr lang="en-US" sz="2400" dirty="0" smtClean="0"/>
              <a:t> &gt;7.30,serum bicarbonate &gt;15mmol/</a:t>
            </a:r>
            <a:r>
              <a:rPr lang="en-US" sz="2400" dirty="0" err="1" smtClean="0"/>
              <a:t>litre</a:t>
            </a:r>
            <a:r>
              <a:rPr lang="en-US" sz="2400" dirty="0" smtClean="0"/>
              <a:t> or closure of anion gap.</a:t>
            </a:r>
            <a:br>
              <a:rPr lang="en-US" sz="2400" dirty="0" smtClean="0"/>
            </a:br>
            <a:r>
              <a:rPr lang="en-US" sz="2400" dirty="0"/>
              <a:t/>
            </a:r>
            <a:br>
              <a:rPr lang="en-US" sz="2400" dirty="0"/>
            </a:br>
            <a:r>
              <a:rPr lang="en-US" sz="2400" dirty="0" smtClean="0"/>
              <a:t>Monitor venous </a:t>
            </a:r>
            <a:r>
              <a:rPr lang="en-US" sz="2400" dirty="0" err="1" smtClean="0"/>
              <a:t>Ph</a:t>
            </a:r>
            <a:r>
              <a:rPr lang="en-US" sz="2400" dirty="0" smtClean="0"/>
              <a:t> and serum BOBH concentration every 2 HOURS  to ensure steady improvement of biochemical parameters.</a:t>
            </a:r>
            <a:br>
              <a:rPr lang="en-US" sz="2400" dirty="0" smtClean="0"/>
            </a:br>
            <a:r>
              <a:rPr lang="en-US" sz="2400" dirty="0"/>
              <a:t/>
            </a:r>
            <a:br>
              <a:rPr lang="en-US" sz="2400" dirty="0"/>
            </a:br>
            <a:r>
              <a:rPr lang="en-US" sz="2400" dirty="0" smtClean="0"/>
              <a:t>If the patient shows marked sensitivity to </a:t>
            </a:r>
            <a:r>
              <a:rPr lang="en-US" sz="2400" dirty="0" err="1" smtClean="0"/>
              <a:t>insulin,the</a:t>
            </a:r>
            <a:r>
              <a:rPr lang="en-US" sz="2400" dirty="0" smtClean="0"/>
              <a:t> insulin dose may be decreased provided that metabolic acidosis continues to </a:t>
            </a:r>
            <a:r>
              <a:rPr lang="en-US" sz="2400" dirty="0" err="1" smtClean="0"/>
              <a:t>resolve.For</a:t>
            </a:r>
            <a:r>
              <a:rPr lang="en-US" sz="2400" dirty="0" smtClean="0"/>
              <a:t> example a child receiving 0.05 unit/kg/</a:t>
            </a:r>
            <a:r>
              <a:rPr lang="en-US" sz="2400" dirty="0" err="1" smtClean="0"/>
              <a:t>h,it</a:t>
            </a:r>
            <a:r>
              <a:rPr lang="en-US" sz="2400" dirty="0" smtClean="0"/>
              <a:t> may be necessary to reduce the insulin dose to 0.03 unit/kg/h to prevent hypoglycemia.</a:t>
            </a:r>
            <a:br>
              <a:rPr lang="en-US" sz="2400" dirty="0" smtClean="0"/>
            </a:br>
            <a:r>
              <a:rPr lang="en-US" sz="2400" dirty="0"/>
              <a:t/>
            </a:r>
            <a:br>
              <a:rPr lang="en-US" sz="2400" dirty="0"/>
            </a:br>
            <a:r>
              <a:rPr lang="en-US" sz="2400" dirty="0" smtClean="0"/>
              <a:t>Insulin has aldosterone like effect leading to increased urinary potassium </a:t>
            </a:r>
            <a:r>
              <a:rPr lang="en-US" sz="2400" dirty="0" err="1" smtClean="0"/>
              <a:t>excretion.High</a:t>
            </a:r>
            <a:r>
              <a:rPr lang="en-US" sz="2400" dirty="0" smtClean="0"/>
              <a:t> doses administered intravenously for a prolonged period of time may contribute to a decrease in serum potassium concentration due to increased urinary potassium excretion despite potassium administration.</a:t>
            </a:r>
            <a:endParaRPr lang="en-US" sz="2400" dirty="0"/>
          </a:p>
        </p:txBody>
      </p:sp>
    </p:spTree>
    <p:extLst>
      <p:ext uri="{BB962C8B-B14F-4D97-AF65-F5344CB8AC3E}">
        <p14:creationId xmlns:p14="http://schemas.microsoft.com/office/powerpoint/2010/main" val="3095987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Time on insulin infusion and dose of insulin should be minimized to avoid severe hypokalemia</a:t>
            </a:r>
            <a:br>
              <a:rPr lang="en-US" sz="2400" dirty="0" smtClean="0"/>
            </a:br>
            <a:r>
              <a:rPr lang="en-US" sz="2400" dirty="0"/>
              <a:t/>
            </a:r>
            <a:br>
              <a:rPr lang="en-US" sz="2400" dirty="0"/>
            </a:br>
            <a:r>
              <a:rPr lang="en-US" sz="2400" dirty="0" smtClean="0"/>
              <a:t>During initial volume </a:t>
            </a:r>
            <a:r>
              <a:rPr lang="en-US" sz="2400" dirty="0" err="1" smtClean="0"/>
              <a:t>expansion,the</a:t>
            </a:r>
            <a:r>
              <a:rPr lang="en-US" sz="2400" dirty="0" smtClean="0"/>
              <a:t> plasma glucose concentration falls </a:t>
            </a:r>
            <a:r>
              <a:rPr lang="en-US" sz="2400" dirty="0" err="1" smtClean="0"/>
              <a:t>steeply.Thereafter,after</a:t>
            </a:r>
            <a:r>
              <a:rPr lang="en-US" sz="2400" dirty="0" smtClean="0"/>
              <a:t> commencing insulin </a:t>
            </a:r>
            <a:r>
              <a:rPr lang="en-US" sz="2400" dirty="0" err="1" smtClean="0"/>
              <a:t>therapy,the</a:t>
            </a:r>
            <a:r>
              <a:rPr lang="en-US" sz="2400" dirty="0" smtClean="0"/>
              <a:t> plasma glucose concentration typically decreases at the rate of 2-5 </a:t>
            </a:r>
            <a:r>
              <a:rPr lang="en-US" sz="2400" dirty="0" err="1" smtClean="0"/>
              <a:t>mmol</a:t>
            </a:r>
            <a:r>
              <a:rPr lang="en-US" sz="2400" dirty="0" smtClean="0"/>
              <a:t>/l/h depending on the timing and amount of glucose administration.</a:t>
            </a:r>
            <a:br>
              <a:rPr lang="en-US" sz="2400" dirty="0" smtClean="0"/>
            </a:br>
            <a:r>
              <a:rPr lang="en-US" sz="2400" dirty="0"/>
              <a:t/>
            </a:r>
            <a:br>
              <a:rPr lang="en-US" sz="2400" dirty="0"/>
            </a:br>
            <a:r>
              <a:rPr lang="en-US" sz="2400" dirty="0" smtClean="0"/>
              <a:t>To prevent an unduly rapid decrease in the plasma glucose concentration,5% glucose initially should be added to the iv fluid when the plasma glucose falls to approximately 14-17mmol/l</a:t>
            </a:r>
            <a:br>
              <a:rPr lang="en-US" sz="2400" dirty="0" smtClean="0"/>
            </a:br>
            <a:r>
              <a:rPr lang="en-US" sz="2400" dirty="0"/>
              <a:t/>
            </a:r>
            <a:br>
              <a:rPr lang="en-US" sz="2400" dirty="0"/>
            </a:br>
            <a:r>
              <a:rPr lang="en-US" sz="2400" dirty="0" smtClean="0"/>
              <a:t>If the biochemical parameters of DKA(venous </a:t>
            </a:r>
            <a:r>
              <a:rPr lang="en-US" sz="2400" dirty="0" err="1" smtClean="0"/>
              <a:t>pH,anion</a:t>
            </a:r>
            <a:r>
              <a:rPr lang="en-US" sz="2400" dirty="0" smtClean="0"/>
              <a:t> </a:t>
            </a:r>
            <a:r>
              <a:rPr lang="en-US" sz="2400" dirty="0" err="1" smtClean="0"/>
              <a:t>gap,BOBH</a:t>
            </a:r>
            <a:r>
              <a:rPr lang="en-US" sz="2400" dirty="0" smtClean="0"/>
              <a:t> concentration)do not </a:t>
            </a:r>
            <a:r>
              <a:rPr lang="en-US" sz="2400" dirty="0" err="1" smtClean="0"/>
              <a:t>improve,reassess</a:t>
            </a:r>
            <a:r>
              <a:rPr lang="en-US" sz="2400" dirty="0" smtClean="0"/>
              <a:t> the </a:t>
            </a:r>
            <a:r>
              <a:rPr lang="en-US" sz="2400" dirty="0" err="1" smtClean="0"/>
              <a:t>patient,review</a:t>
            </a:r>
            <a:r>
              <a:rPr lang="en-US" sz="2400" dirty="0" smtClean="0"/>
              <a:t> insulin therapy and consider other possible </a:t>
            </a:r>
            <a:r>
              <a:rPr lang="en-US" sz="2400" dirty="0" err="1" smtClean="0"/>
              <a:t>caauses</a:t>
            </a:r>
            <a:r>
              <a:rPr lang="en-US" sz="2400" dirty="0" smtClean="0"/>
              <a:t> of impaired response to insulin </a:t>
            </a:r>
            <a:r>
              <a:rPr lang="en-US" sz="2400" dirty="0" err="1" smtClean="0"/>
              <a:t>eg:infection,errors</a:t>
            </a:r>
            <a:r>
              <a:rPr lang="en-US" sz="2400" dirty="0" smtClean="0"/>
              <a:t> in insulin preparation or route of administration.</a:t>
            </a:r>
            <a:endParaRPr lang="en-US" sz="2400" dirty="0"/>
          </a:p>
        </p:txBody>
      </p:sp>
    </p:spTree>
    <p:extLst>
      <p:ext uri="{BB962C8B-B14F-4D97-AF65-F5344CB8AC3E}">
        <p14:creationId xmlns:p14="http://schemas.microsoft.com/office/powerpoint/2010/main" val="2129134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2000" dirty="0" smtClean="0"/>
              <a:t>Individuals with TIDM confront serious lifestyle alterations including an absolute daily requirement for exogenous </a:t>
            </a:r>
            <a:r>
              <a:rPr lang="en-US" sz="2000" dirty="0" err="1" smtClean="0"/>
              <a:t>insulin,need</a:t>
            </a:r>
            <a:r>
              <a:rPr lang="en-US" sz="2000" dirty="0" smtClean="0"/>
              <a:t> to monitor their own glucose level and need to pay attention to dietary intake.</a:t>
            </a:r>
            <a:br>
              <a:rPr lang="en-US" sz="2000" dirty="0" smtClean="0"/>
            </a:br>
            <a:r>
              <a:rPr lang="en-US" sz="2000" dirty="0" smtClean="0"/>
              <a:t/>
            </a:r>
            <a:br>
              <a:rPr lang="en-US" sz="2000" dirty="0" smtClean="0"/>
            </a:br>
            <a:r>
              <a:rPr lang="en-US" sz="2000" dirty="0" smtClean="0"/>
              <a:t>Morbidity and mortality stem from a constant potential for acute metabolic derangement from </a:t>
            </a:r>
            <a:r>
              <a:rPr lang="en-US" sz="2000" dirty="0" err="1" smtClean="0"/>
              <a:t>longterm</a:t>
            </a:r>
            <a:r>
              <a:rPr lang="en-US" sz="2000" dirty="0" smtClean="0"/>
              <a:t> complications.</a:t>
            </a:r>
            <a:br>
              <a:rPr lang="en-US" sz="2000" dirty="0" smtClean="0"/>
            </a:br>
            <a:r>
              <a:rPr lang="en-US" sz="2000" dirty="0" smtClean="0"/>
              <a:t/>
            </a:r>
            <a:br>
              <a:rPr lang="en-US" sz="2000" dirty="0" smtClean="0"/>
            </a:br>
            <a:r>
              <a:rPr lang="en-US" sz="2000" dirty="0" smtClean="0"/>
              <a:t>         </a:t>
            </a:r>
            <a:r>
              <a:rPr lang="en-US" sz="4000" i="1" dirty="0" smtClean="0"/>
              <a:t>TYPE 1 DIABETES MELLITUS</a:t>
            </a:r>
            <a:r>
              <a:rPr lang="en-US" sz="2700" dirty="0" smtClean="0"/>
              <a:t/>
            </a:r>
            <a:br>
              <a:rPr lang="en-US" sz="2700" dirty="0" smtClean="0"/>
            </a:br>
            <a:r>
              <a:rPr lang="en-US" sz="2700" dirty="0" smtClean="0"/>
              <a:t/>
            </a:r>
            <a:br>
              <a:rPr lang="en-US" sz="2700" dirty="0" smtClean="0"/>
            </a:br>
            <a:r>
              <a:rPr lang="en-US" sz="2000" dirty="0" smtClean="0"/>
              <a:t>It was formerly called insulin dependent diabetes mellitus or juvenile diabetes mellitus.</a:t>
            </a:r>
            <a:br>
              <a:rPr lang="en-US" sz="2000" dirty="0" smtClean="0"/>
            </a:br>
            <a:r>
              <a:rPr lang="en-US" sz="2000" dirty="0" smtClean="0"/>
              <a:t>It is characterized by low or absent levels of endogenously produced insulin and by dependence on exogenous insulin to prevent development of complications.</a:t>
            </a:r>
            <a:br>
              <a:rPr lang="en-US" sz="2000" dirty="0" smtClean="0"/>
            </a:br>
            <a:r>
              <a:rPr lang="en-US" sz="2000" dirty="0" smtClean="0"/>
              <a:t>        </a:t>
            </a:r>
            <a:br>
              <a:rPr lang="en-US" sz="2000" dirty="0" smtClean="0"/>
            </a:br>
            <a:r>
              <a:rPr lang="en-US" sz="2000" dirty="0"/>
              <a:t> </a:t>
            </a:r>
            <a:r>
              <a:rPr lang="en-US" sz="2000" dirty="0" smtClean="0"/>
              <a:t>    </a:t>
            </a:r>
            <a:r>
              <a:rPr lang="en-US" sz="2200" dirty="0" smtClean="0"/>
              <a:t>EPIDEMIOLOGY</a:t>
            </a:r>
            <a:br>
              <a:rPr lang="en-US" sz="2200" dirty="0" smtClean="0"/>
            </a:br>
            <a:r>
              <a:rPr lang="en-US" sz="2200" dirty="0" smtClean="0"/>
              <a:t>TIDM accounts for 10% of diabetes mellitus cases</a:t>
            </a:r>
            <a:br>
              <a:rPr lang="en-US" sz="2200" dirty="0" smtClean="0"/>
            </a:br>
            <a:r>
              <a:rPr lang="en-US" sz="2200" dirty="0" smtClean="0"/>
              <a:t/>
            </a:r>
            <a:br>
              <a:rPr lang="en-US" sz="2200" dirty="0" smtClean="0"/>
            </a:br>
            <a:r>
              <a:rPr lang="en-US" sz="2200" dirty="0" smtClean="0"/>
              <a:t>It is one of the most common severe chronic childhood diseases.</a:t>
            </a:r>
            <a:br>
              <a:rPr lang="en-US" sz="2200" dirty="0" smtClean="0"/>
            </a:br>
            <a:r>
              <a:rPr lang="en-US" sz="2200" dirty="0"/>
              <a:t/>
            </a:r>
            <a:br>
              <a:rPr lang="en-US" sz="2200" dirty="0"/>
            </a:br>
            <a:r>
              <a:rPr lang="en-US" sz="2200" dirty="0" smtClean="0"/>
              <a:t>40% of individuals with TIDM are younger than 20 years of age</a:t>
            </a:r>
            <a:br>
              <a:rPr lang="en-US" sz="2200" dirty="0" smtClean="0"/>
            </a:br>
            <a:r>
              <a:rPr lang="en-US" sz="2000" dirty="0" smtClean="0"/>
              <a:t/>
            </a:r>
            <a:br>
              <a:rPr lang="en-US" sz="2000" dirty="0" smtClean="0"/>
            </a:br>
            <a:endParaRPr lang="en-US" sz="2000" dirty="0"/>
          </a:p>
        </p:txBody>
      </p:sp>
    </p:spTree>
    <p:extLst>
      <p:ext uri="{BB962C8B-B14F-4D97-AF65-F5344CB8AC3E}">
        <p14:creationId xmlns:p14="http://schemas.microsoft.com/office/powerpoint/2010/main" val="42034201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i="1" dirty="0" smtClean="0"/>
              <a:t>POTASSIUM REPLACEMENT</a:t>
            </a:r>
            <a:br>
              <a:rPr lang="en-US" sz="3200" b="1" i="1" dirty="0" smtClean="0"/>
            </a:br>
            <a:r>
              <a:rPr lang="en-US" sz="2400" dirty="0" smtClean="0"/>
              <a:t>children with DKA suffer total body potassium loss on the order of 3-6 </a:t>
            </a:r>
            <a:r>
              <a:rPr lang="en-US" sz="2400" dirty="0" err="1" smtClean="0"/>
              <a:t>mmol</a:t>
            </a:r>
            <a:r>
              <a:rPr lang="en-US" sz="2400" dirty="0" smtClean="0"/>
              <a:t>/kg</a:t>
            </a:r>
            <a:r>
              <a:rPr lang="en-US" sz="2400" i="1" dirty="0" smtClean="0"/>
              <a:t>.</a:t>
            </a:r>
            <a:br>
              <a:rPr lang="en-US" sz="2400" i="1" dirty="0" smtClean="0"/>
            </a:br>
            <a:r>
              <a:rPr lang="en-US" sz="2400" i="1" dirty="0"/>
              <a:t/>
            </a:r>
            <a:br>
              <a:rPr lang="en-US" sz="2400" i="1" dirty="0"/>
            </a:br>
            <a:r>
              <a:rPr lang="en-US" sz="2400" dirty="0" smtClean="0"/>
              <a:t>The major loss of potassium is from the intracellular pool. Intracellular potassium is depleted because of </a:t>
            </a:r>
            <a:r>
              <a:rPr lang="en-US" sz="2400" dirty="0" err="1" smtClean="0"/>
              <a:t>transcellular</a:t>
            </a:r>
            <a:r>
              <a:rPr lang="en-US" sz="2400" dirty="0" smtClean="0"/>
              <a:t> shifts caused by </a:t>
            </a:r>
            <a:r>
              <a:rPr lang="en-US" sz="2400" dirty="0" err="1" smtClean="0"/>
              <a:t>hypertonicity</a:t>
            </a:r>
            <a:r>
              <a:rPr lang="en-US" sz="2400" dirty="0" smtClean="0"/>
              <a:t> (increased plasma osmolality causes solvent drag in which water and potassium are drawn out of the cell)</a:t>
            </a:r>
            <a:r>
              <a:rPr lang="en-US" sz="2400" dirty="0" err="1" smtClean="0"/>
              <a:t>acidosis,and</a:t>
            </a:r>
            <a:r>
              <a:rPr lang="en-US" sz="2400" dirty="0" smtClean="0"/>
              <a:t> </a:t>
            </a:r>
            <a:r>
              <a:rPr lang="en-US" sz="2400" dirty="0" err="1" smtClean="0"/>
              <a:t>glycogenolysis</a:t>
            </a:r>
            <a:r>
              <a:rPr lang="en-US" sz="2400" dirty="0" smtClean="0"/>
              <a:t> and proteolysis also causes potassium efflux from cells.</a:t>
            </a:r>
            <a:r>
              <a:rPr lang="en-US" sz="2400" i="1" dirty="0" smtClean="0"/>
              <a:t/>
            </a:r>
            <a:br>
              <a:rPr lang="en-US" sz="2400" i="1" dirty="0" smtClean="0"/>
            </a:br>
            <a:r>
              <a:rPr lang="en-US" sz="2400" i="1" dirty="0"/>
              <a:t/>
            </a:r>
            <a:br>
              <a:rPr lang="en-US" sz="2400" i="1" dirty="0"/>
            </a:br>
            <a:r>
              <a:rPr lang="en-US" sz="2400" dirty="0" smtClean="0"/>
              <a:t>If the patient is hypokalemic;</a:t>
            </a:r>
            <a:br>
              <a:rPr lang="en-US" sz="2400" dirty="0" smtClean="0"/>
            </a:br>
            <a:r>
              <a:rPr lang="en-US" sz="2400" dirty="0" smtClean="0"/>
              <a:t>start potassium replacement at the time of initial volume expansion and before starting insulin therapy.</a:t>
            </a:r>
            <a:br>
              <a:rPr lang="en-US" sz="2400" dirty="0" smtClean="0"/>
            </a:br>
            <a:r>
              <a:rPr lang="en-US" sz="2400" dirty="0"/>
              <a:t/>
            </a:r>
            <a:br>
              <a:rPr lang="en-US" sz="2400" dirty="0"/>
            </a:br>
            <a:r>
              <a:rPr lang="en-US" sz="2400" dirty="0" smtClean="0"/>
              <a:t>If the patient is </a:t>
            </a:r>
            <a:r>
              <a:rPr lang="en-US" sz="2400" dirty="0" err="1" smtClean="0"/>
              <a:t>hyperkalemic,defer</a:t>
            </a:r>
            <a:r>
              <a:rPr lang="en-US" sz="2400" dirty="0" smtClean="0"/>
              <a:t> potassium replacement therapy until the renal output is documented</a:t>
            </a:r>
            <a:endParaRPr lang="en-US" sz="2400" dirty="0"/>
          </a:p>
        </p:txBody>
      </p:sp>
    </p:spTree>
    <p:extLst>
      <p:ext uri="{BB962C8B-B14F-4D97-AF65-F5344CB8AC3E}">
        <p14:creationId xmlns:p14="http://schemas.microsoft.com/office/powerpoint/2010/main" val="2818052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The starting potassium concentration in the </a:t>
            </a:r>
            <a:r>
              <a:rPr lang="en-US" sz="2400" dirty="0" err="1" smtClean="0"/>
              <a:t>infusate</a:t>
            </a:r>
            <a:r>
              <a:rPr lang="en-US" sz="2400" dirty="0" smtClean="0"/>
              <a:t> should be 40 </a:t>
            </a:r>
            <a:r>
              <a:rPr lang="en-US" sz="2400" dirty="0" err="1" smtClean="0"/>
              <a:t>mmol</a:t>
            </a:r>
            <a:r>
              <a:rPr lang="en-US" sz="2400" dirty="0" smtClean="0"/>
              <a:t>/l and subsequent potassium replacement therapy should be based on serum potassium measurement.</a:t>
            </a:r>
            <a:br>
              <a:rPr lang="en-US" sz="2400" dirty="0" smtClean="0"/>
            </a:br>
            <a:r>
              <a:rPr lang="en-US" sz="2400" dirty="0" smtClean="0"/>
              <a:t/>
            </a:r>
            <a:br>
              <a:rPr lang="en-US" sz="2400" dirty="0" smtClean="0"/>
            </a:br>
            <a:r>
              <a:rPr lang="en-US" sz="2400" dirty="0" smtClean="0"/>
              <a:t>If potassium is given with the initial rapid volume </a:t>
            </a:r>
            <a:r>
              <a:rPr lang="en-US" sz="2400" dirty="0" err="1" smtClean="0"/>
              <a:t>expansion,a</a:t>
            </a:r>
            <a:r>
              <a:rPr lang="en-US" sz="2400" dirty="0" smtClean="0"/>
              <a:t> concentration of 20 </a:t>
            </a:r>
            <a:r>
              <a:rPr lang="en-US" sz="2400" dirty="0" err="1" smtClean="0"/>
              <a:t>mmol</a:t>
            </a:r>
            <a:r>
              <a:rPr lang="en-US" sz="2400" dirty="0" smtClean="0"/>
              <a:t>/l should be used.</a:t>
            </a:r>
            <a:br>
              <a:rPr lang="en-US" sz="2400" dirty="0" smtClean="0"/>
            </a:br>
            <a:r>
              <a:rPr lang="en-US" sz="2400" dirty="0"/>
              <a:t/>
            </a:r>
            <a:br>
              <a:rPr lang="en-US" sz="2400" dirty="0"/>
            </a:br>
            <a:r>
              <a:rPr lang="en-US" sz="2400" dirty="0" smtClean="0"/>
              <a:t>Potassium replacement </a:t>
            </a:r>
            <a:r>
              <a:rPr lang="en-US" sz="2400" dirty="0" err="1" smtClean="0"/>
              <a:t>shuld</a:t>
            </a:r>
            <a:r>
              <a:rPr lang="en-US" sz="2400" dirty="0" smtClean="0"/>
              <a:t> continue  throughout iv fluid therapy.</a:t>
            </a:r>
            <a:br>
              <a:rPr lang="en-US" sz="2400" dirty="0" smtClean="0"/>
            </a:br>
            <a:r>
              <a:rPr lang="en-US" sz="2400" dirty="0"/>
              <a:t/>
            </a:r>
            <a:br>
              <a:rPr lang="en-US" sz="2400" dirty="0"/>
            </a:br>
            <a:r>
              <a:rPr lang="en-US" sz="2400" dirty="0" smtClean="0"/>
              <a:t>The maximum recommended rate of IV potassium replacement is usually 0.5mmol/kg/</a:t>
            </a:r>
            <a:r>
              <a:rPr lang="en-US" sz="2400" dirty="0" err="1" smtClean="0"/>
              <a:t>hr</a:t>
            </a:r>
            <a:r>
              <a:rPr lang="en-US" sz="2400" dirty="0" smtClean="0"/>
              <a:t/>
            </a:r>
            <a:br>
              <a:rPr lang="en-US" sz="2400" dirty="0" smtClean="0"/>
            </a:br>
            <a:r>
              <a:rPr lang="en-US" sz="2400" dirty="0"/>
              <a:t/>
            </a:r>
            <a:br>
              <a:rPr lang="en-US" sz="2400" dirty="0"/>
            </a:br>
            <a:r>
              <a:rPr lang="en-US" sz="2400" dirty="0" smtClean="0"/>
              <a:t>If hypokalemia persists despite a maximum rate of potassium </a:t>
            </a:r>
            <a:r>
              <a:rPr lang="en-US" sz="2400" dirty="0" err="1" smtClean="0"/>
              <a:t>replacement,then</a:t>
            </a:r>
            <a:r>
              <a:rPr lang="en-US" sz="2400" dirty="0" smtClean="0"/>
              <a:t> the rate of insulin infusion can be reduced.</a:t>
            </a:r>
            <a:endParaRPr lang="en-US" sz="2400" dirty="0"/>
          </a:p>
        </p:txBody>
      </p:sp>
    </p:spTree>
    <p:extLst>
      <p:ext uri="{BB962C8B-B14F-4D97-AF65-F5344CB8AC3E}">
        <p14:creationId xmlns:p14="http://schemas.microsoft.com/office/powerpoint/2010/main" val="339761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i="1" dirty="0" smtClean="0"/>
              <a:t>ACIDOSIS</a:t>
            </a:r>
            <a:br>
              <a:rPr lang="en-US" sz="3200" b="1" i="1" dirty="0" smtClean="0"/>
            </a:br>
            <a:r>
              <a:rPr lang="en-US" sz="2400" dirty="0" smtClean="0"/>
              <a:t>Severe acidosis is reversible by fluid and insulin replacement</a:t>
            </a:r>
            <a:br>
              <a:rPr lang="en-US" sz="2400" dirty="0" smtClean="0"/>
            </a:br>
            <a:r>
              <a:rPr lang="en-US" sz="2400" dirty="0"/>
              <a:t/>
            </a:r>
            <a:br>
              <a:rPr lang="en-US" sz="2400" dirty="0"/>
            </a:br>
            <a:r>
              <a:rPr lang="en-US" sz="2400" dirty="0" smtClean="0"/>
              <a:t>Insulin stops further </a:t>
            </a:r>
            <a:r>
              <a:rPr lang="en-US" sz="2400" dirty="0" err="1" smtClean="0"/>
              <a:t>ketoacid</a:t>
            </a:r>
            <a:r>
              <a:rPr lang="en-US" sz="2400" dirty="0" smtClean="0"/>
              <a:t> production and allows </a:t>
            </a:r>
            <a:r>
              <a:rPr lang="en-US" sz="2400" dirty="0" err="1" smtClean="0"/>
              <a:t>ketoacids</a:t>
            </a:r>
            <a:r>
              <a:rPr lang="en-US" sz="2400" dirty="0" smtClean="0"/>
              <a:t> to be </a:t>
            </a:r>
            <a:r>
              <a:rPr lang="en-US" sz="2400" dirty="0" err="1" smtClean="0"/>
              <a:t>metabolized,which</a:t>
            </a:r>
            <a:r>
              <a:rPr lang="en-US" sz="2400" dirty="0" smtClean="0"/>
              <a:t> generated bicarbonate.</a:t>
            </a:r>
            <a:br>
              <a:rPr lang="en-US" sz="2400" dirty="0" smtClean="0"/>
            </a:br>
            <a:r>
              <a:rPr lang="en-US" sz="2400" dirty="0"/>
              <a:t/>
            </a:r>
            <a:br>
              <a:rPr lang="en-US" sz="2400" dirty="0"/>
            </a:br>
            <a:r>
              <a:rPr lang="en-US" sz="2400" dirty="0" smtClean="0"/>
              <a:t>Treatment of hypovolemia improves tissue perfusion and renal </a:t>
            </a:r>
            <a:r>
              <a:rPr lang="en-US" sz="2400" dirty="0" err="1" smtClean="0"/>
              <a:t>function,thereby</a:t>
            </a:r>
            <a:r>
              <a:rPr lang="en-US" sz="2400" dirty="0" smtClean="0"/>
              <a:t> increasing the excretion of organic acids</a:t>
            </a:r>
            <a:br>
              <a:rPr lang="en-US" sz="2400" dirty="0" smtClean="0"/>
            </a:br>
            <a:r>
              <a:rPr lang="en-US" sz="2400" dirty="0"/>
              <a:t/>
            </a:r>
            <a:br>
              <a:rPr lang="en-US" sz="2400" dirty="0"/>
            </a:br>
            <a:r>
              <a:rPr lang="en-US" sz="2400" dirty="0" smtClean="0"/>
              <a:t>If bicarbonate is considered </a:t>
            </a:r>
            <a:r>
              <a:rPr lang="en-US" sz="2400" dirty="0" err="1" smtClean="0"/>
              <a:t>necessary,cautiously</a:t>
            </a:r>
            <a:r>
              <a:rPr lang="en-US" sz="2400" dirty="0" smtClean="0"/>
              <a:t> give 1-2mmol/kg over 60 minutes.</a:t>
            </a:r>
            <a:endParaRPr lang="en-US" sz="2400" dirty="0"/>
          </a:p>
        </p:txBody>
      </p:sp>
    </p:spTree>
    <p:extLst>
      <p:ext uri="{BB962C8B-B14F-4D97-AF65-F5344CB8AC3E}">
        <p14:creationId xmlns:p14="http://schemas.microsoft.com/office/powerpoint/2010/main" val="21273789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i="1" dirty="0" smtClean="0"/>
              <a:t>COMPLICATIONS OF THERAPY</a:t>
            </a:r>
            <a:br>
              <a:rPr lang="en-US" sz="2400" b="1" i="1" dirty="0" smtClean="0"/>
            </a:br>
            <a:r>
              <a:rPr lang="en-US" sz="2400" b="1" i="1" dirty="0"/>
              <a:t/>
            </a:r>
            <a:br>
              <a:rPr lang="en-US" sz="2400" b="1" i="1" dirty="0"/>
            </a:br>
            <a:r>
              <a:rPr lang="en-US" sz="2400" b="1" i="1" dirty="0" smtClean="0"/>
              <a:t>Cerebral edema</a:t>
            </a:r>
            <a:br>
              <a:rPr lang="en-US" sz="2400" b="1" i="1" dirty="0" smtClean="0"/>
            </a:br>
            <a:r>
              <a:rPr lang="en-US" sz="2400" b="1" i="1" dirty="0"/>
              <a:t/>
            </a:r>
            <a:br>
              <a:rPr lang="en-US" sz="2400" b="1" i="1" dirty="0"/>
            </a:br>
            <a:r>
              <a:rPr lang="en-US" sz="2400" b="1" i="1" dirty="0" smtClean="0"/>
              <a:t>Hypokalemia</a:t>
            </a:r>
            <a:br>
              <a:rPr lang="en-US" sz="2400" b="1" i="1" dirty="0" smtClean="0"/>
            </a:br>
            <a:r>
              <a:rPr lang="en-US" sz="2400" b="1" i="1" dirty="0"/>
              <a:t/>
            </a:r>
            <a:br>
              <a:rPr lang="en-US" sz="2400" b="1" i="1" dirty="0"/>
            </a:br>
            <a:r>
              <a:rPr lang="en-US" sz="2400" b="1" i="1" dirty="0" err="1" smtClean="0"/>
              <a:t>Hyperchloremic</a:t>
            </a:r>
            <a:r>
              <a:rPr lang="en-US" sz="2400" b="1" i="1" dirty="0" smtClean="0"/>
              <a:t> acidosis</a:t>
            </a:r>
            <a:br>
              <a:rPr lang="en-US" sz="2400" b="1" i="1" dirty="0" smtClean="0"/>
            </a:br>
            <a:r>
              <a:rPr lang="en-US" sz="2400" b="1" i="1" dirty="0"/>
              <a:t/>
            </a:r>
            <a:br>
              <a:rPr lang="en-US" sz="2400" b="1" i="1" dirty="0"/>
            </a:br>
            <a:r>
              <a:rPr lang="en-US" sz="2400" b="1" i="1" dirty="0" smtClean="0"/>
              <a:t>Hypoglycemia</a:t>
            </a:r>
            <a:br>
              <a:rPr lang="en-US" sz="2400" b="1" i="1" dirty="0" smtClean="0"/>
            </a:br>
            <a:r>
              <a:rPr lang="en-US" sz="2400" b="1" i="1" dirty="0"/>
              <a:t/>
            </a:r>
            <a:br>
              <a:rPr lang="en-US" sz="2400" b="1" i="1" dirty="0"/>
            </a:br>
            <a:r>
              <a:rPr lang="en-US" sz="2400" b="1" i="1" dirty="0" smtClean="0"/>
              <a:t>Inadequate hydration</a:t>
            </a:r>
            <a:endParaRPr lang="en-US" sz="2400" b="1" i="1" dirty="0"/>
          </a:p>
        </p:txBody>
      </p:sp>
    </p:spTree>
    <p:extLst>
      <p:ext uri="{BB962C8B-B14F-4D97-AF65-F5344CB8AC3E}">
        <p14:creationId xmlns:p14="http://schemas.microsoft.com/office/powerpoint/2010/main" val="35836692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i="1" dirty="0" smtClean="0"/>
              <a:t>INTRODUCTION OF ORAL FLUIDS AND TRANSITION TO SC INSULIN INJECTIONS</a:t>
            </a:r>
            <a:br>
              <a:rPr lang="en-US" sz="3200" b="1" i="1" dirty="0" smtClean="0"/>
            </a:br>
            <a:r>
              <a:rPr lang="en-US" sz="3200" b="1" i="1" dirty="0" smtClean="0"/>
              <a:t/>
            </a:r>
            <a:br>
              <a:rPr lang="en-US" sz="3200" b="1" i="1" dirty="0" smtClean="0"/>
            </a:br>
            <a:r>
              <a:rPr lang="en-US" sz="2700" dirty="0" smtClean="0"/>
              <a:t>Oral fluids should be introduced only when </a:t>
            </a:r>
            <a:r>
              <a:rPr lang="en-US" sz="2700" dirty="0" err="1" smtClean="0"/>
              <a:t>substancial</a:t>
            </a:r>
            <a:r>
              <a:rPr lang="en-US" sz="2700" dirty="0" smtClean="0"/>
              <a:t> clinical improvement has occurred(mild acidosis/ketosis may still be present)however, absence of </a:t>
            </a:r>
            <a:r>
              <a:rPr lang="en-US" sz="2700" dirty="0" err="1" smtClean="0"/>
              <a:t>ketonuria</a:t>
            </a:r>
            <a:r>
              <a:rPr lang="en-US" sz="2700" dirty="0" smtClean="0"/>
              <a:t> should not be used as an end point for determining resolution of DKA.</a:t>
            </a:r>
            <a:br>
              <a:rPr lang="en-US" sz="2700" dirty="0" smtClean="0"/>
            </a:br>
            <a:r>
              <a:rPr lang="en-US" sz="2700" dirty="0"/>
              <a:t/>
            </a:r>
            <a:br>
              <a:rPr lang="en-US" sz="2700" dirty="0"/>
            </a:br>
            <a:r>
              <a:rPr lang="en-US" sz="2700" dirty="0" smtClean="0"/>
              <a:t>When ketosis has resolved and oral intake is </a:t>
            </a:r>
            <a:r>
              <a:rPr lang="en-US" sz="2700" dirty="0" err="1" smtClean="0"/>
              <a:t>tolerated,change</a:t>
            </a:r>
            <a:r>
              <a:rPr lang="en-US" sz="2700" dirty="0" smtClean="0"/>
              <a:t> to </a:t>
            </a:r>
            <a:r>
              <a:rPr lang="en-US" sz="2700" dirty="0" err="1" smtClean="0"/>
              <a:t>sc</a:t>
            </a:r>
            <a:r>
              <a:rPr lang="en-US" sz="2700" dirty="0" smtClean="0"/>
              <a:t> insulin is planned.</a:t>
            </a:r>
            <a:br>
              <a:rPr lang="en-US" sz="2700" dirty="0" smtClean="0"/>
            </a:br>
            <a:r>
              <a:rPr lang="en-US" sz="2700" dirty="0"/>
              <a:t/>
            </a:r>
            <a:br>
              <a:rPr lang="en-US" sz="2700" dirty="0"/>
            </a:br>
            <a:r>
              <a:rPr lang="en-US" sz="2700" dirty="0" smtClean="0"/>
              <a:t>A dose of basal(long or intermediate-acting insulin)should be administered in addition to rapid or short acting insulin.</a:t>
            </a:r>
            <a:br>
              <a:rPr lang="en-US" sz="2700" dirty="0" smtClean="0"/>
            </a:br>
            <a:r>
              <a:rPr lang="en-US" sz="2700" dirty="0"/>
              <a:t/>
            </a:r>
            <a:br>
              <a:rPr lang="en-US" sz="2700" dirty="0"/>
            </a:br>
            <a:r>
              <a:rPr lang="en-US" sz="2700" dirty="0" smtClean="0"/>
              <a:t>The most convenient time to change to </a:t>
            </a:r>
            <a:r>
              <a:rPr lang="en-US" sz="2700" dirty="0" err="1" smtClean="0"/>
              <a:t>sc</a:t>
            </a:r>
            <a:r>
              <a:rPr lang="en-US" sz="2700" dirty="0" smtClean="0"/>
              <a:t> insulin is just before mealtime.</a:t>
            </a:r>
            <a:endParaRPr lang="en-US" sz="2700" dirty="0"/>
          </a:p>
        </p:txBody>
      </p:sp>
    </p:spTree>
    <p:extLst>
      <p:ext uri="{BB962C8B-B14F-4D97-AF65-F5344CB8AC3E}">
        <p14:creationId xmlns:p14="http://schemas.microsoft.com/office/powerpoint/2010/main" val="20665882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To prevent rebound </a:t>
            </a:r>
            <a:r>
              <a:rPr lang="en-US" sz="2400" dirty="0" err="1" smtClean="0"/>
              <a:t>hyperglycemia,the</a:t>
            </a:r>
            <a:r>
              <a:rPr lang="en-US" sz="2400" dirty="0" smtClean="0"/>
              <a:t> first dose of </a:t>
            </a:r>
            <a:r>
              <a:rPr lang="en-US" sz="2400" dirty="0" err="1" smtClean="0"/>
              <a:t>sc</a:t>
            </a:r>
            <a:r>
              <a:rPr lang="en-US" sz="2400" dirty="0" smtClean="0"/>
              <a:t> injection should be given 15-30 </a:t>
            </a:r>
            <a:r>
              <a:rPr lang="en-US" sz="2400" dirty="0" err="1" smtClean="0"/>
              <a:t>mins</a:t>
            </a:r>
            <a:r>
              <a:rPr lang="en-US" sz="2400" dirty="0" smtClean="0"/>
              <a:t> (with rapid acting insulin)or 1-2 hours(with regular insulin) before stopping insulin infusion to allow sufficient time for the insulin to be absorbed.</a:t>
            </a:r>
            <a:br>
              <a:rPr lang="en-US" sz="2400" dirty="0" smtClean="0"/>
            </a:br>
            <a:r>
              <a:rPr lang="en-US" sz="2400" dirty="0"/>
              <a:t/>
            </a:r>
            <a:br>
              <a:rPr lang="en-US" sz="2400" dirty="0"/>
            </a:br>
            <a:r>
              <a:rPr lang="en-US" sz="2400" dirty="0" smtClean="0"/>
              <a:t>After transitioning to </a:t>
            </a:r>
            <a:r>
              <a:rPr lang="en-US" sz="2400" dirty="0" err="1" smtClean="0"/>
              <a:t>sc</a:t>
            </a:r>
            <a:r>
              <a:rPr lang="en-US" sz="2400" dirty="0" smtClean="0"/>
              <a:t> </a:t>
            </a:r>
            <a:r>
              <a:rPr lang="en-US" sz="2400" dirty="0" err="1" smtClean="0"/>
              <a:t>insulin,frequent</a:t>
            </a:r>
            <a:r>
              <a:rPr lang="en-US" sz="2400" dirty="0" smtClean="0"/>
              <a:t> blood glucose monitoring is required to avoid marked hyperglycemia and hypoglycemia.</a:t>
            </a:r>
            <a:br>
              <a:rPr lang="en-US" sz="2400" dirty="0" smtClean="0"/>
            </a:br>
            <a:r>
              <a:rPr lang="en-US" sz="2400" dirty="0"/>
              <a:t/>
            </a:r>
            <a:br>
              <a:rPr lang="en-US" sz="2400" dirty="0"/>
            </a:br>
            <a:r>
              <a:rPr lang="en-US" sz="2400" dirty="0" smtClean="0"/>
              <a:t/>
            </a:r>
            <a:br>
              <a:rPr lang="en-US" sz="2400" dirty="0" smtClean="0"/>
            </a:br>
            <a:r>
              <a:rPr lang="en-US" b="1" i="1" dirty="0" smtClean="0"/>
              <a:t>CEREBRAL EDEMA</a:t>
            </a:r>
            <a:br>
              <a:rPr lang="en-US" b="1" i="1" dirty="0" smtClean="0"/>
            </a:br>
            <a:r>
              <a:rPr lang="en-US" sz="2700" dirty="0" smtClean="0"/>
              <a:t>Cerebral injury is the major cause of mortality and </a:t>
            </a:r>
            <a:r>
              <a:rPr lang="en-US" sz="2700" dirty="0" err="1" smtClean="0"/>
              <a:t>morbidity,and</a:t>
            </a:r>
            <a:r>
              <a:rPr lang="en-US" sz="2700" dirty="0" smtClean="0"/>
              <a:t> cerebral edema accounts for 60%-90% of all DKA deaths.</a:t>
            </a:r>
            <a:br>
              <a:rPr lang="en-US" sz="2700" dirty="0" smtClean="0"/>
            </a:br>
            <a:r>
              <a:rPr lang="en-US" sz="2700" dirty="0"/>
              <a:t/>
            </a:r>
            <a:br>
              <a:rPr lang="en-US" sz="2700" dirty="0"/>
            </a:br>
            <a:r>
              <a:rPr lang="en-US" sz="2700" dirty="0" smtClean="0"/>
              <a:t>From 10%-25% of survivors of cerebral edema </a:t>
            </a:r>
            <a:r>
              <a:rPr lang="en-US" sz="2700" dirty="0" err="1" smtClean="0"/>
              <a:t>patients,have</a:t>
            </a:r>
            <a:r>
              <a:rPr lang="en-US" sz="2700" dirty="0" smtClean="0"/>
              <a:t> residual morbidity </a:t>
            </a:r>
            <a:r>
              <a:rPr lang="en-US" sz="2700" dirty="0" err="1" smtClean="0"/>
              <a:t>eg</a:t>
            </a:r>
            <a:r>
              <a:rPr lang="en-US" sz="2700" dirty="0" smtClean="0"/>
              <a:t> memory deficits.</a:t>
            </a:r>
            <a:endParaRPr lang="en-US" sz="2700" dirty="0"/>
          </a:p>
        </p:txBody>
      </p:sp>
    </p:spTree>
    <p:extLst>
      <p:ext uri="{BB962C8B-B14F-4D97-AF65-F5344CB8AC3E}">
        <p14:creationId xmlns:p14="http://schemas.microsoft.com/office/powerpoint/2010/main" val="477722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i="1" dirty="0" smtClean="0"/>
              <a:t>ETIOLOGY</a:t>
            </a:r>
            <a:br>
              <a:rPr lang="en-US" sz="3200" b="1" i="1" dirty="0" smtClean="0"/>
            </a:br>
            <a:r>
              <a:rPr lang="en-US" sz="2400" dirty="0" smtClean="0"/>
              <a:t>The cause is controversial and some of the postulates include:</a:t>
            </a:r>
            <a:r>
              <a:rPr lang="en-US" sz="2400" dirty="0"/>
              <a:t/>
            </a:r>
            <a:br>
              <a:rPr lang="en-US" sz="2400" dirty="0"/>
            </a:br>
            <a:r>
              <a:rPr lang="en-US" sz="2400" dirty="0" smtClean="0"/>
              <a:t>Rapid fluid administration which results in abrupt changes in serum osmolality</a:t>
            </a:r>
            <a:br>
              <a:rPr lang="en-US" sz="2400" dirty="0" smtClean="0"/>
            </a:br>
            <a:r>
              <a:rPr lang="en-US" sz="2400" dirty="0"/>
              <a:t/>
            </a:r>
            <a:br>
              <a:rPr lang="en-US" sz="2400" dirty="0"/>
            </a:br>
            <a:r>
              <a:rPr lang="en-US" sz="2400" dirty="0" smtClean="0"/>
              <a:t>Dehydration and cerebral </a:t>
            </a:r>
            <a:r>
              <a:rPr lang="en-US" sz="2400" dirty="0" err="1" smtClean="0"/>
              <a:t>hypoperfusion</a:t>
            </a:r>
            <a:r>
              <a:rPr lang="en-US" sz="2400" dirty="0" smtClean="0"/>
              <a:t/>
            </a:r>
            <a:br>
              <a:rPr lang="en-US" sz="2400" dirty="0" smtClean="0"/>
            </a:br>
            <a:r>
              <a:rPr lang="en-US" sz="2400" dirty="0"/>
              <a:t/>
            </a:r>
            <a:br>
              <a:rPr lang="en-US" sz="2400" dirty="0"/>
            </a:br>
            <a:r>
              <a:rPr lang="en-US" sz="2400" b="1" i="1" dirty="0" smtClean="0"/>
              <a:t>DEMOGRAPHIC FACTORS ASSOCIATED WITH THE RISK OF CEREBRAL EDEMA</a:t>
            </a:r>
            <a:br>
              <a:rPr lang="en-US" sz="2400" b="1" i="1" dirty="0" smtClean="0"/>
            </a:br>
            <a:r>
              <a:rPr lang="en-US" sz="2400" b="1" i="1" dirty="0"/>
              <a:t/>
            </a:r>
            <a:br>
              <a:rPr lang="en-US" sz="2400" b="1" i="1" dirty="0"/>
            </a:br>
            <a:r>
              <a:rPr lang="en-US" sz="2700" dirty="0" smtClean="0"/>
              <a:t>Younger age</a:t>
            </a:r>
            <a:br>
              <a:rPr lang="en-US" sz="2700" dirty="0" smtClean="0"/>
            </a:br>
            <a:r>
              <a:rPr lang="en-US" sz="2700" dirty="0"/>
              <a:t/>
            </a:r>
            <a:br>
              <a:rPr lang="en-US" sz="2700" dirty="0"/>
            </a:br>
            <a:r>
              <a:rPr lang="en-US" sz="2700" dirty="0" smtClean="0"/>
              <a:t>New onset diabetes</a:t>
            </a:r>
            <a:br>
              <a:rPr lang="en-US" sz="2700" dirty="0" smtClean="0"/>
            </a:br>
            <a:r>
              <a:rPr lang="en-US" sz="2700" dirty="0"/>
              <a:t/>
            </a:r>
            <a:br>
              <a:rPr lang="en-US" sz="2700" dirty="0"/>
            </a:br>
            <a:r>
              <a:rPr lang="en-US" sz="2700" dirty="0" smtClean="0"/>
              <a:t>longer duration of symptoms</a:t>
            </a:r>
            <a:endParaRPr lang="en-US" sz="2700" dirty="0"/>
          </a:p>
        </p:txBody>
      </p:sp>
    </p:spTree>
    <p:extLst>
      <p:ext uri="{BB962C8B-B14F-4D97-AF65-F5344CB8AC3E}">
        <p14:creationId xmlns:p14="http://schemas.microsoft.com/office/powerpoint/2010/main" val="42126667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i="1" dirty="0" smtClean="0"/>
              <a:t>RISK FACTORS AT DIAGNOSIS OR DURING DKA TREATMENT INCLUDE:</a:t>
            </a:r>
            <a:br>
              <a:rPr lang="en-US" sz="2400" b="1" i="1" dirty="0" smtClean="0"/>
            </a:br>
            <a:r>
              <a:rPr lang="en-US" sz="2400" dirty="0" smtClean="0"/>
              <a:t>Increased serum urea nitrogen at presentation</a:t>
            </a:r>
            <a:br>
              <a:rPr lang="en-US" sz="2400" dirty="0" smtClean="0"/>
            </a:br>
            <a:r>
              <a:rPr lang="en-US" sz="2400" dirty="0"/>
              <a:t/>
            </a:r>
            <a:br>
              <a:rPr lang="en-US" sz="2400" dirty="0"/>
            </a:br>
            <a:r>
              <a:rPr lang="en-US" sz="2400" dirty="0" smtClean="0"/>
              <a:t>More severe acidosis at presentation</a:t>
            </a:r>
            <a:br>
              <a:rPr lang="en-US" sz="2400" dirty="0" smtClean="0"/>
            </a:br>
            <a:r>
              <a:rPr lang="en-US" sz="2400" dirty="0"/>
              <a:t/>
            </a:r>
            <a:br>
              <a:rPr lang="en-US" sz="2400" dirty="0"/>
            </a:br>
            <a:r>
              <a:rPr lang="en-US" sz="2400" dirty="0" smtClean="0"/>
              <a:t>Bicarbonate treatment for correction of acidosis</a:t>
            </a:r>
            <a:br>
              <a:rPr lang="en-US" sz="2400" dirty="0" smtClean="0"/>
            </a:br>
            <a:r>
              <a:rPr lang="en-US" sz="2400" dirty="0"/>
              <a:t/>
            </a:r>
            <a:br>
              <a:rPr lang="en-US" sz="2400" dirty="0"/>
            </a:br>
            <a:r>
              <a:rPr lang="en-US" sz="2400" dirty="0" smtClean="0"/>
              <a:t>A markedly early decrease in serum effective osmolality</a:t>
            </a:r>
            <a:br>
              <a:rPr lang="en-US" sz="2400" dirty="0" smtClean="0"/>
            </a:br>
            <a:r>
              <a:rPr lang="en-US" sz="2400" dirty="0"/>
              <a:t/>
            </a:r>
            <a:br>
              <a:rPr lang="en-US" sz="2400" dirty="0"/>
            </a:br>
            <a:r>
              <a:rPr lang="en-US" sz="2400" dirty="0" smtClean="0"/>
              <a:t>Greater volume of fluids given in the first 4 hours</a:t>
            </a:r>
            <a:br>
              <a:rPr lang="en-US" sz="2400" dirty="0" smtClean="0"/>
            </a:br>
            <a:r>
              <a:rPr lang="en-US" sz="2400" dirty="0"/>
              <a:t/>
            </a:r>
            <a:br>
              <a:rPr lang="en-US" sz="2400" dirty="0"/>
            </a:br>
            <a:r>
              <a:rPr lang="en-US" sz="2400" dirty="0" smtClean="0"/>
              <a:t>Administration of insulin in the first hour of fluid treatment</a:t>
            </a:r>
            <a:br>
              <a:rPr lang="en-US" sz="2400" dirty="0" smtClean="0"/>
            </a:br>
            <a:r>
              <a:rPr lang="en-US" sz="2400" dirty="0"/>
              <a:t/>
            </a:r>
            <a:br>
              <a:rPr lang="en-US" sz="2400" dirty="0"/>
            </a:br>
            <a:r>
              <a:rPr lang="en-US" sz="2400" dirty="0" smtClean="0"/>
              <a:t>An attenuated rise in serum sodium concentration or an early fall in glucose-corrected sodium during therapy</a:t>
            </a:r>
            <a:endParaRPr lang="en-US" sz="2400" dirty="0"/>
          </a:p>
        </p:txBody>
      </p:sp>
    </p:spTree>
    <p:extLst>
      <p:ext uri="{BB962C8B-B14F-4D97-AF65-F5344CB8AC3E}">
        <p14:creationId xmlns:p14="http://schemas.microsoft.com/office/powerpoint/2010/main" val="27369744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i="1" dirty="0" smtClean="0"/>
              <a:t>SIGNS AND SYMPTOMS OF CEREBRAL EDEMA</a:t>
            </a:r>
            <a:br>
              <a:rPr lang="en-US" sz="3200" b="1" i="1" dirty="0" smtClean="0"/>
            </a:br>
            <a:r>
              <a:rPr lang="en-US" sz="2400" dirty="0" smtClean="0"/>
              <a:t>Onset of headache after beginning treatment or progressively worsening headache</a:t>
            </a:r>
            <a:br>
              <a:rPr lang="en-US" sz="2400" dirty="0" smtClean="0"/>
            </a:br>
            <a:r>
              <a:rPr lang="en-US" sz="2400" dirty="0" smtClean="0"/>
              <a:t/>
            </a:r>
            <a:br>
              <a:rPr lang="en-US" sz="2400" dirty="0" smtClean="0"/>
            </a:br>
            <a:r>
              <a:rPr lang="en-US" sz="2400" dirty="0" smtClean="0"/>
              <a:t>Change in neurological status(irritability , </a:t>
            </a:r>
            <a:r>
              <a:rPr lang="en-US" sz="2400" dirty="0" err="1" smtClean="0"/>
              <a:t>confusion,inability</a:t>
            </a:r>
            <a:r>
              <a:rPr lang="en-US" sz="2400" dirty="0" smtClean="0"/>
              <a:t> to arouse , incontinence)</a:t>
            </a:r>
            <a:br>
              <a:rPr lang="en-US" sz="2400" dirty="0" smtClean="0"/>
            </a:br>
            <a:r>
              <a:rPr lang="en-US" sz="2400" dirty="0"/>
              <a:t/>
            </a:r>
            <a:br>
              <a:rPr lang="en-US" sz="2400" dirty="0"/>
            </a:br>
            <a:r>
              <a:rPr lang="en-US" sz="2400" dirty="0" smtClean="0"/>
              <a:t>Specific neurological signs(</a:t>
            </a:r>
            <a:r>
              <a:rPr lang="en-US" sz="2400" dirty="0" err="1" smtClean="0"/>
              <a:t>eg</a:t>
            </a:r>
            <a:r>
              <a:rPr lang="en-US" sz="2400" dirty="0" smtClean="0"/>
              <a:t> cranial nerve palsies , papilledema)</a:t>
            </a:r>
            <a:br>
              <a:rPr lang="en-US" sz="2400" dirty="0" smtClean="0"/>
            </a:br>
            <a:r>
              <a:rPr lang="en-US" sz="2400" dirty="0"/>
              <a:t/>
            </a:r>
            <a:br>
              <a:rPr lang="en-US" sz="2400" dirty="0"/>
            </a:br>
            <a:r>
              <a:rPr lang="en-US" sz="2400" dirty="0" smtClean="0"/>
              <a:t>Cushing triad-rising blood pressure , bradycardia and respiratory depression[it’s a late but important sign of raised ICP]</a:t>
            </a:r>
            <a:br>
              <a:rPr lang="en-US" sz="2400" dirty="0" smtClean="0"/>
            </a:br>
            <a:r>
              <a:rPr lang="en-US" sz="2400" dirty="0"/>
              <a:t/>
            </a:r>
            <a:br>
              <a:rPr lang="en-US" sz="2400" dirty="0"/>
            </a:br>
            <a:r>
              <a:rPr lang="en-US" sz="2400" dirty="0" smtClean="0"/>
              <a:t>Decreased O2 saturation</a:t>
            </a:r>
            <a:br>
              <a:rPr lang="en-US" sz="2400" dirty="0" smtClean="0"/>
            </a:br>
            <a:r>
              <a:rPr lang="en-US" sz="2400" dirty="0"/>
              <a:t/>
            </a:r>
            <a:br>
              <a:rPr lang="en-US" sz="2400" dirty="0"/>
            </a:br>
            <a:r>
              <a:rPr lang="en-US" sz="2400" dirty="0" smtClean="0"/>
              <a:t>Clinically significant cerebral edema develops within the first 12 hours after treatment has started but can occur before treatment has begun , or rarely as late as 24-48 hours after the start of treatment.</a:t>
            </a:r>
            <a:endParaRPr lang="en-US" sz="2400" dirty="0"/>
          </a:p>
        </p:txBody>
      </p:sp>
    </p:spTree>
    <p:extLst>
      <p:ext uri="{BB962C8B-B14F-4D97-AF65-F5344CB8AC3E}">
        <p14:creationId xmlns:p14="http://schemas.microsoft.com/office/powerpoint/2010/main" val="10781482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b="1" i="1" dirty="0" smtClean="0"/>
              <a:t>DIAGNOSTIC CRITERIA</a:t>
            </a:r>
            <a:br>
              <a:rPr lang="en-US" sz="2400" b="1" i="1" dirty="0" smtClean="0"/>
            </a:br>
            <a:r>
              <a:rPr lang="en-US" sz="2400" dirty="0" smtClean="0"/>
              <a:t>Abnormal motor or verbal response to pain</a:t>
            </a:r>
            <a:br>
              <a:rPr lang="en-US" sz="2400" dirty="0" smtClean="0"/>
            </a:br>
            <a:r>
              <a:rPr lang="en-US" sz="2400" dirty="0"/>
              <a:t/>
            </a:r>
            <a:br>
              <a:rPr lang="en-US" sz="2400" dirty="0"/>
            </a:br>
            <a:r>
              <a:rPr lang="en-US" sz="2400" dirty="0" smtClean="0"/>
              <a:t>Decorticate or </a:t>
            </a:r>
            <a:r>
              <a:rPr lang="en-US" sz="2400" dirty="0" err="1" smtClean="0"/>
              <a:t>decerebrate</a:t>
            </a:r>
            <a:r>
              <a:rPr lang="en-US" sz="2400" dirty="0" smtClean="0"/>
              <a:t> posture</a:t>
            </a:r>
            <a:br>
              <a:rPr lang="en-US" sz="2400" dirty="0" smtClean="0"/>
            </a:br>
            <a:r>
              <a:rPr lang="en-US" sz="2400" dirty="0"/>
              <a:t/>
            </a:r>
            <a:br>
              <a:rPr lang="en-US" sz="2400" dirty="0"/>
            </a:br>
            <a:r>
              <a:rPr lang="en-US" sz="2400" dirty="0" smtClean="0"/>
              <a:t>Cranial nerve palsy[especially III,IV,VI]</a:t>
            </a:r>
            <a:br>
              <a:rPr lang="en-US" sz="2400" dirty="0" smtClean="0"/>
            </a:br>
            <a:r>
              <a:rPr lang="en-US" sz="2400" dirty="0"/>
              <a:t/>
            </a:r>
            <a:br>
              <a:rPr lang="en-US" sz="2400" dirty="0"/>
            </a:br>
            <a:r>
              <a:rPr lang="en-US" sz="2400" dirty="0" smtClean="0"/>
              <a:t>Abnormal neurogenic respiratory pattern[</a:t>
            </a:r>
            <a:r>
              <a:rPr lang="en-US" sz="2400" dirty="0" err="1" smtClean="0"/>
              <a:t>eg</a:t>
            </a:r>
            <a:r>
              <a:rPr lang="en-US" sz="2400" dirty="0" smtClean="0"/>
              <a:t> </a:t>
            </a:r>
            <a:r>
              <a:rPr lang="en-US" sz="2400" dirty="0" err="1" smtClean="0"/>
              <a:t>grunting,tachypnea,cheyne</a:t>
            </a:r>
            <a:r>
              <a:rPr lang="en-US" sz="2400" dirty="0" smtClean="0"/>
              <a:t>-stokes respiration]</a:t>
            </a:r>
            <a:br>
              <a:rPr lang="en-US" sz="2400" dirty="0" smtClean="0"/>
            </a:br>
            <a:r>
              <a:rPr lang="en-US" sz="2400" dirty="0"/>
              <a:t/>
            </a:r>
            <a:br>
              <a:rPr lang="en-US" sz="2400" dirty="0"/>
            </a:br>
            <a:r>
              <a:rPr lang="en-US" sz="2400" dirty="0" smtClean="0"/>
              <a:t>MAJOR CRITERIA</a:t>
            </a:r>
            <a:br>
              <a:rPr lang="en-US" sz="2400" dirty="0" smtClean="0"/>
            </a:br>
            <a:r>
              <a:rPr lang="en-US" sz="2400" dirty="0"/>
              <a:t/>
            </a:r>
            <a:br>
              <a:rPr lang="en-US" sz="2400" dirty="0"/>
            </a:br>
            <a:r>
              <a:rPr lang="en-US" sz="2400" dirty="0" smtClean="0"/>
              <a:t>Altered </a:t>
            </a:r>
            <a:r>
              <a:rPr lang="en-US" sz="2400" dirty="0" err="1" smtClean="0"/>
              <a:t>mentation,confusion,fluctuating</a:t>
            </a:r>
            <a:r>
              <a:rPr lang="en-US" sz="2400" dirty="0" smtClean="0"/>
              <a:t> level of consciousness</a:t>
            </a:r>
            <a:br>
              <a:rPr lang="en-US" sz="2400" dirty="0" smtClean="0"/>
            </a:br>
            <a:r>
              <a:rPr lang="en-US" sz="2400" dirty="0"/>
              <a:t/>
            </a:r>
            <a:br>
              <a:rPr lang="en-US" sz="2400" dirty="0"/>
            </a:br>
            <a:r>
              <a:rPr lang="en-US" sz="2400" dirty="0" smtClean="0"/>
              <a:t>Sustained heart rate deceleration[decrease more than 20 beats per minute]not attributable to improved intravascular volume or sleep state</a:t>
            </a:r>
            <a:br>
              <a:rPr lang="en-US" sz="2400" dirty="0" smtClean="0"/>
            </a:br>
            <a:r>
              <a:rPr lang="en-US" sz="2400" dirty="0" smtClean="0"/>
              <a:t>Age inappropriate </a:t>
            </a:r>
            <a:r>
              <a:rPr lang="en-US" sz="2400" dirty="0" err="1" smtClean="0"/>
              <a:t>incontenence</a:t>
            </a:r>
            <a:endParaRPr lang="en-US" sz="2400" dirty="0"/>
          </a:p>
        </p:txBody>
      </p:sp>
    </p:spTree>
    <p:extLst>
      <p:ext uri="{BB962C8B-B14F-4D97-AF65-F5344CB8AC3E}">
        <p14:creationId xmlns:p14="http://schemas.microsoft.com/office/powerpoint/2010/main" val="972866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700" dirty="0" smtClean="0"/>
              <a:t>-Girls and boys are almost equally affected but there is a modest female preponderance in some low risk populations.</a:t>
            </a:r>
            <a:br>
              <a:rPr lang="en-US" sz="2700" dirty="0" smtClean="0"/>
            </a:br>
            <a:r>
              <a:rPr lang="en-US" sz="2700" dirty="0" smtClean="0"/>
              <a:t>-There is no apparent correlation with socioeconomic status.</a:t>
            </a:r>
            <a:br>
              <a:rPr lang="en-US" sz="2700" dirty="0" smtClean="0"/>
            </a:br>
            <a:r>
              <a:rPr lang="en-US" sz="2700" dirty="0" smtClean="0"/>
              <a:t>-Peaks of presentation occur in two age groups:</a:t>
            </a:r>
            <a:br>
              <a:rPr lang="en-US" sz="2700" dirty="0" smtClean="0"/>
            </a:br>
            <a:r>
              <a:rPr lang="en-US" sz="2700" dirty="0" smtClean="0"/>
              <a:t>at 5-7 years of age and at the time of puberty</a:t>
            </a:r>
            <a:br>
              <a:rPr lang="en-US" sz="2700" dirty="0" smtClean="0"/>
            </a:br>
            <a:r>
              <a:rPr lang="en-US" sz="2700" dirty="0" smtClean="0"/>
              <a:t>-The first peak corresponds to the time of increased exposure to infectious </a:t>
            </a:r>
            <a:r>
              <a:rPr lang="en-US" sz="2700" dirty="0" err="1" smtClean="0"/>
              <a:t>agents,coincidental</a:t>
            </a:r>
            <a:r>
              <a:rPr lang="en-US" sz="2700" dirty="0" smtClean="0"/>
              <a:t> to the beginning of school and the second peak may respond to the pubertal growth spurt induced by gonadal steroids and increased pubertal growth hormone secretion.</a:t>
            </a:r>
            <a:br>
              <a:rPr lang="en-US" sz="2700" dirty="0" smtClean="0"/>
            </a:br>
            <a:r>
              <a:rPr lang="en-US" sz="2000" dirty="0"/>
              <a:t> </a:t>
            </a:r>
            <a:r>
              <a:rPr lang="en-US" sz="2000" dirty="0" smtClean="0"/>
              <a:t>             </a:t>
            </a:r>
            <a:br>
              <a:rPr lang="en-US" sz="2000" dirty="0" smtClean="0"/>
            </a:br>
            <a:r>
              <a:rPr lang="en-US" sz="2000" dirty="0"/>
              <a:t/>
            </a:r>
            <a:br>
              <a:rPr lang="en-US" sz="2000" dirty="0"/>
            </a:br>
            <a:r>
              <a:rPr lang="en-US" sz="2700" b="1" i="1" dirty="0" smtClean="0"/>
              <a:t>         </a:t>
            </a:r>
            <a:r>
              <a:rPr lang="en-US" sz="4000" b="1" i="1" dirty="0" smtClean="0"/>
              <a:t>AETIOLOGY</a:t>
            </a:r>
            <a:r>
              <a:rPr lang="en-US" sz="2700" b="1" dirty="0" smtClean="0"/>
              <a:t/>
            </a:r>
            <a:br>
              <a:rPr lang="en-US" sz="2700" b="1" dirty="0" smtClean="0"/>
            </a:br>
            <a:r>
              <a:rPr lang="en-US" sz="2700" b="1" dirty="0" smtClean="0"/>
              <a:t>-</a:t>
            </a:r>
            <a:r>
              <a:rPr lang="en-US" sz="2700" dirty="0" smtClean="0"/>
              <a:t>Genetic-there in a clear familial clustering of </a:t>
            </a:r>
            <a:r>
              <a:rPr lang="en-US" sz="2700" dirty="0" err="1" smtClean="0"/>
              <a:t>TIDM,and</a:t>
            </a:r>
            <a:r>
              <a:rPr lang="en-US" sz="2700" dirty="0" smtClean="0"/>
              <a:t> the risk increases when a parent has diabetes.</a:t>
            </a:r>
            <a:br>
              <a:rPr lang="en-US" sz="2700" dirty="0" smtClean="0"/>
            </a:br>
            <a:r>
              <a:rPr lang="en-US" sz="2700" dirty="0" smtClean="0"/>
              <a:t>-It should be kept in mind that although there is a larger genetic component in TIDM,85% of newly diagnosed TIDM</a:t>
            </a:r>
            <a:endParaRPr lang="en-US" sz="2700" b="1" dirty="0"/>
          </a:p>
        </p:txBody>
      </p:sp>
    </p:spTree>
    <p:extLst>
      <p:ext uri="{BB962C8B-B14F-4D97-AF65-F5344CB8AC3E}">
        <p14:creationId xmlns:p14="http://schemas.microsoft.com/office/powerpoint/2010/main" val="921730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MINOR CRITERIA</a:t>
            </a:r>
            <a:r>
              <a:rPr lang="en-US" sz="2400" dirty="0"/>
              <a:t/>
            </a:r>
            <a:br>
              <a:rPr lang="en-US" sz="2400" dirty="0"/>
            </a:br>
            <a:r>
              <a:rPr lang="en-US" sz="2400" dirty="0" smtClean="0"/>
              <a:t/>
            </a:r>
            <a:br>
              <a:rPr lang="en-US" sz="2400" dirty="0" smtClean="0"/>
            </a:br>
            <a:r>
              <a:rPr lang="en-US" sz="2400" dirty="0" smtClean="0"/>
              <a:t>Vomiting</a:t>
            </a:r>
            <a:br>
              <a:rPr lang="en-US" sz="2400" dirty="0" smtClean="0"/>
            </a:br>
            <a:r>
              <a:rPr lang="en-US" sz="2400" dirty="0"/>
              <a:t/>
            </a:r>
            <a:br>
              <a:rPr lang="en-US" sz="2400" dirty="0"/>
            </a:br>
            <a:r>
              <a:rPr lang="en-US" sz="2400" dirty="0" smtClean="0"/>
              <a:t>Headache</a:t>
            </a:r>
            <a:br>
              <a:rPr lang="en-US" sz="2400" dirty="0" smtClean="0"/>
            </a:br>
            <a:r>
              <a:rPr lang="en-US" sz="2400" dirty="0"/>
              <a:t/>
            </a:r>
            <a:br>
              <a:rPr lang="en-US" sz="2400" dirty="0"/>
            </a:br>
            <a:r>
              <a:rPr lang="en-US" sz="2400" dirty="0" smtClean="0"/>
              <a:t>Lethargy or not easily </a:t>
            </a:r>
            <a:r>
              <a:rPr lang="en-US" sz="2400" dirty="0" err="1" smtClean="0"/>
              <a:t>arousable</a:t>
            </a:r>
            <a:r>
              <a:rPr lang="en-US" sz="2400" dirty="0" smtClean="0"/>
              <a:t/>
            </a:r>
            <a:br>
              <a:rPr lang="en-US" sz="2400" dirty="0" smtClean="0"/>
            </a:br>
            <a:r>
              <a:rPr lang="en-US" sz="2400" dirty="0"/>
              <a:t/>
            </a:r>
            <a:br>
              <a:rPr lang="en-US" sz="2400" dirty="0"/>
            </a:br>
            <a:r>
              <a:rPr lang="en-US" sz="2400" dirty="0" smtClean="0"/>
              <a:t>Diastolic BP&gt;90mmhg</a:t>
            </a:r>
            <a:br>
              <a:rPr lang="en-US" sz="2400" dirty="0" smtClean="0"/>
            </a:br>
            <a:r>
              <a:rPr lang="en-US" sz="2400" dirty="0"/>
              <a:t/>
            </a:r>
            <a:br>
              <a:rPr lang="en-US" sz="2400" dirty="0"/>
            </a:br>
            <a:r>
              <a:rPr lang="en-US" sz="2400" dirty="0" smtClean="0"/>
              <a:t>Age&lt;5 years</a:t>
            </a:r>
            <a:endParaRPr lang="en-US" sz="2400" dirty="0"/>
          </a:p>
        </p:txBody>
      </p:sp>
    </p:spTree>
    <p:extLst>
      <p:ext uri="{BB962C8B-B14F-4D97-AF65-F5344CB8AC3E}">
        <p14:creationId xmlns:p14="http://schemas.microsoft.com/office/powerpoint/2010/main" val="31038852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i="1" dirty="0" smtClean="0"/>
              <a:t>TREATMENT OF CEREBRAL EDEMA</a:t>
            </a:r>
            <a:br>
              <a:rPr lang="en-US" sz="3200" b="1" i="1" dirty="0" smtClean="0"/>
            </a:br>
            <a:r>
              <a:rPr lang="en-US" dirty="0" smtClean="0"/>
              <a:t/>
            </a:r>
            <a:br>
              <a:rPr lang="en-US" dirty="0" smtClean="0"/>
            </a:br>
            <a:r>
              <a:rPr lang="en-US" sz="2400" dirty="0" smtClean="0"/>
              <a:t>Initiate treatment as soon as the condition is suspected</a:t>
            </a:r>
            <a:br>
              <a:rPr lang="en-US" sz="2400" dirty="0" smtClean="0"/>
            </a:br>
            <a:r>
              <a:rPr lang="en-US" sz="2400" dirty="0"/>
              <a:t/>
            </a:r>
            <a:br>
              <a:rPr lang="en-US" sz="2400" dirty="0"/>
            </a:br>
            <a:r>
              <a:rPr lang="en-US" sz="2400" dirty="0" smtClean="0"/>
              <a:t>Give MANNITOL,0.5-1G/KG over 10-15 </a:t>
            </a:r>
            <a:r>
              <a:rPr lang="en-US" sz="2400" dirty="0" err="1" smtClean="0"/>
              <a:t>minutes.The</a:t>
            </a:r>
            <a:r>
              <a:rPr lang="en-US" sz="2400" dirty="0" smtClean="0"/>
              <a:t> effect of </a:t>
            </a:r>
            <a:r>
              <a:rPr lang="en-US" sz="2400" dirty="0" err="1" smtClean="0"/>
              <a:t>mannitol</a:t>
            </a:r>
            <a:r>
              <a:rPr lang="en-US" sz="2400" dirty="0" smtClean="0"/>
              <a:t> should be apparent after approximately15 minutes and is expected to last about 120 minutes</a:t>
            </a:r>
            <a:br>
              <a:rPr lang="en-US" sz="2400" dirty="0" smtClean="0"/>
            </a:br>
            <a:r>
              <a:rPr lang="en-US" sz="2400" dirty="0"/>
              <a:t/>
            </a:r>
            <a:br>
              <a:rPr lang="en-US" sz="2400" dirty="0"/>
            </a:br>
            <a:r>
              <a:rPr lang="en-US" sz="2400" dirty="0" smtClean="0"/>
              <a:t>If </a:t>
            </a:r>
            <a:r>
              <a:rPr lang="en-US" sz="2400" dirty="0" err="1" smtClean="0"/>
              <a:t>necessary,the</a:t>
            </a:r>
            <a:r>
              <a:rPr lang="en-US" sz="2400" dirty="0" smtClean="0"/>
              <a:t> dose can be repeated after 30 minutes</a:t>
            </a:r>
            <a:br>
              <a:rPr lang="en-US" sz="2400" dirty="0" smtClean="0"/>
            </a:br>
            <a:r>
              <a:rPr lang="en-US" sz="2400" dirty="0"/>
              <a:t/>
            </a:r>
            <a:br>
              <a:rPr lang="en-US" sz="2400" dirty="0"/>
            </a:br>
            <a:r>
              <a:rPr lang="en-US" sz="2400" dirty="0" smtClean="0"/>
              <a:t>Hypertonic saline 3% at a dose of 2.5-5 ml/kg over 10-15 </a:t>
            </a:r>
            <a:r>
              <a:rPr lang="en-US" sz="2400" dirty="0" err="1" smtClean="0"/>
              <a:t>minutes,may</a:t>
            </a:r>
            <a:r>
              <a:rPr lang="en-US" sz="2400" dirty="0" smtClean="0"/>
              <a:t> be used as an alternative to </a:t>
            </a:r>
            <a:r>
              <a:rPr lang="en-US" sz="2400" dirty="0" err="1" smtClean="0"/>
              <a:t>mannitol,or</a:t>
            </a:r>
            <a:r>
              <a:rPr lang="en-US" sz="2400" dirty="0" smtClean="0"/>
              <a:t> in addition to </a:t>
            </a:r>
            <a:r>
              <a:rPr lang="en-US" sz="2400" dirty="0" err="1" smtClean="0"/>
              <a:t>mannitol</a:t>
            </a:r>
            <a:r>
              <a:rPr lang="en-US" sz="2400" dirty="0" smtClean="0"/>
              <a:t> if there has been no response to </a:t>
            </a:r>
            <a:r>
              <a:rPr lang="en-US" sz="2400" dirty="0" err="1" smtClean="0"/>
              <a:t>mannitol</a:t>
            </a:r>
            <a:r>
              <a:rPr lang="en-US" sz="2400" dirty="0" smtClean="0"/>
              <a:t> within 15-30 minutes.</a:t>
            </a:r>
            <a:br>
              <a:rPr lang="en-US" sz="2400" dirty="0" smtClean="0"/>
            </a:br>
            <a:r>
              <a:rPr lang="en-US" sz="2400" dirty="0"/>
              <a:t/>
            </a:r>
            <a:br>
              <a:rPr lang="en-US" sz="2400" dirty="0"/>
            </a:br>
            <a:r>
              <a:rPr lang="en-US" sz="2400" dirty="0" smtClean="0"/>
              <a:t>Elevate the head of the bed to 30 degrees to keep the head in the midline position</a:t>
            </a:r>
            <a:endParaRPr lang="en-US" sz="2400" dirty="0"/>
          </a:p>
        </p:txBody>
      </p:sp>
    </p:spTree>
    <p:extLst>
      <p:ext uri="{BB962C8B-B14F-4D97-AF65-F5344CB8AC3E}">
        <p14:creationId xmlns:p14="http://schemas.microsoft.com/office/powerpoint/2010/main" val="8400096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Intubation may be necessary for the patient with impending respiratory failure due to severe neurologic compromise</a:t>
            </a:r>
            <a:endParaRPr lang="en-US" sz="2400" dirty="0"/>
          </a:p>
        </p:txBody>
      </p:sp>
    </p:spTree>
    <p:extLst>
      <p:ext uri="{BB962C8B-B14F-4D97-AF65-F5344CB8AC3E}">
        <p14:creationId xmlns:p14="http://schemas.microsoft.com/office/powerpoint/2010/main" val="2349426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a:t>p</a:t>
            </a:r>
            <a:r>
              <a:rPr lang="en-US" sz="2400" dirty="0" smtClean="0"/>
              <a:t>atients do not have a family member with </a:t>
            </a:r>
            <a:r>
              <a:rPr lang="en-US" sz="2400" dirty="0" err="1" smtClean="0"/>
              <a:t>TIDM,thus</a:t>
            </a:r>
            <a:r>
              <a:rPr lang="en-US" sz="2400" dirty="0" smtClean="0"/>
              <a:t> we cannot rely on family history to identify patients who may be at future risk of developing diabetes mellitus.</a:t>
            </a:r>
            <a:r>
              <a:rPr lang="en-US" sz="2400" dirty="0"/>
              <a:t/>
            </a:r>
            <a:br>
              <a:rPr lang="en-US" sz="2400" dirty="0"/>
            </a:br>
            <a:r>
              <a:rPr lang="en-US" sz="2400" dirty="0" smtClean="0"/>
              <a:t>-There is also role of viruses such as:</a:t>
            </a:r>
            <a:br>
              <a:rPr lang="en-US" sz="2400" dirty="0" smtClean="0"/>
            </a:br>
            <a:r>
              <a:rPr lang="en-US" sz="2400" dirty="0" smtClean="0"/>
              <a:t>Congenital rubella virus</a:t>
            </a:r>
            <a:br>
              <a:rPr lang="en-US" sz="2400" dirty="0" smtClean="0"/>
            </a:br>
            <a:r>
              <a:rPr lang="en-US" sz="2400" dirty="0" smtClean="0"/>
              <a:t/>
            </a:r>
            <a:br>
              <a:rPr lang="en-US" sz="2400" dirty="0" smtClean="0"/>
            </a:br>
            <a:r>
              <a:rPr lang="en-US" sz="2400" dirty="0" smtClean="0"/>
              <a:t>-Prenatal infection with rubella is associated with B cell autoimmunity in </a:t>
            </a:r>
            <a:r>
              <a:rPr lang="en-US" sz="2400" dirty="0" err="1" smtClean="0"/>
              <a:t>upto</a:t>
            </a:r>
            <a:r>
              <a:rPr lang="en-US" sz="2400" dirty="0" smtClean="0"/>
              <a:t> 70% with development of TIDM in 40% of infected children.</a:t>
            </a:r>
            <a:br>
              <a:rPr lang="en-US" sz="2400" dirty="0" smtClean="0"/>
            </a:br>
            <a:r>
              <a:rPr lang="en-US" sz="2400" dirty="0" smtClean="0"/>
              <a:t/>
            </a:r>
            <a:br>
              <a:rPr lang="en-US" sz="2400" dirty="0" smtClean="0"/>
            </a:br>
            <a:r>
              <a:rPr lang="en-US" sz="2400" dirty="0" smtClean="0"/>
              <a:t>Mumps virus</a:t>
            </a:r>
            <a:br>
              <a:rPr lang="en-US" sz="2400" dirty="0" smtClean="0"/>
            </a:br>
            <a:r>
              <a:rPr lang="en-US" sz="2400" dirty="0" smtClean="0"/>
              <a:t/>
            </a:r>
            <a:br>
              <a:rPr lang="en-US" sz="2400" dirty="0" smtClean="0"/>
            </a:br>
            <a:r>
              <a:rPr lang="en-US" sz="2400" dirty="0" err="1" smtClean="0"/>
              <a:t>Enteroviruses</a:t>
            </a:r>
            <a:r>
              <a:rPr lang="en-US" sz="2400" dirty="0" smtClean="0"/>
              <a:t/>
            </a:r>
            <a:br>
              <a:rPr lang="en-US" sz="2400" dirty="0" smtClean="0"/>
            </a:br>
            <a:r>
              <a:rPr lang="en-US" sz="2400" dirty="0" smtClean="0"/>
              <a:t/>
            </a:r>
            <a:br>
              <a:rPr lang="en-US" sz="2400" dirty="0" smtClean="0"/>
            </a:br>
            <a:r>
              <a:rPr lang="en-US" sz="2400" dirty="0" err="1" smtClean="0"/>
              <a:t>Coxsakie</a:t>
            </a:r>
            <a:r>
              <a:rPr lang="en-US" sz="2400" dirty="0" smtClean="0"/>
              <a:t> B3 and B4</a:t>
            </a:r>
            <a:br>
              <a:rPr lang="en-US" sz="2400" dirty="0" smtClean="0"/>
            </a:br>
            <a:endParaRPr lang="en-US" sz="2400" dirty="0"/>
          </a:p>
        </p:txBody>
      </p:sp>
    </p:spTree>
    <p:extLst>
      <p:ext uri="{BB962C8B-B14F-4D97-AF65-F5344CB8AC3E}">
        <p14:creationId xmlns:p14="http://schemas.microsoft.com/office/powerpoint/2010/main" val="144371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i="1" dirty="0" smtClean="0"/>
              <a:t>PATHOGENESIS AND NATURAL HISTORY OF TYPE 1 DIABETES MELLITUS</a:t>
            </a:r>
            <a:r>
              <a:rPr lang="en-US" sz="4000" b="1" dirty="0" smtClean="0"/>
              <a:t>.</a:t>
            </a:r>
            <a:r>
              <a:rPr lang="en-US" sz="2400" b="1" dirty="0" smtClean="0"/>
              <a:t/>
            </a:r>
            <a:br>
              <a:rPr lang="en-US" sz="2400" b="1" dirty="0" smtClean="0"/>
            </a:br>
            <a:r>
              <a:rPr lang="en-US" sz="2400" b="1" dirty="0"/>
              <a:t/>
            </a:r>
            <a:br>
              <a:rPr lang="en-US" sz="2400" b="1" dirty="0"/>
            </a:br>
            <a:r>
              <a:rPr lang="en-US" sz="2400" b="1" dirty="0" smtClean="0"/>
              <a:t/>
            </a:r>
            <a:br>
              <a:rPr lang="en-US" sz="2400" b="1" dirty="0" smtClean="0"/>
            </a:br>
            <a:r>
              <a:rPr lang="en-US" sz="2400" dirty="0" smtClean="0"/>
              <a:t>In type 1 diabetes mellitus ,a genetically susceptible host develops autoimmunity against host own B cells.</a:t>
            </a:r>
            <a:r>
              <a:rPr lang="en-US" sz="2400" dirty="0"/>
              <a:t/>
            </a:r>
            <a:br>
              <a:rPr lang="en-US" sz="2400" dirty="0"/>
            </a:br>
            <a:r>
              <a:rPr lang="en-US" sz="2400" dirty="0" smtClean="0"/>
              <a:t>There is progressive destruction of B cells until a critical mass of B cells is lost and insulin deficiency develops and the insulin deficiency leads to the onset of the signs and symptoms.</a:t>
            </a:r>
            <a:br>
              <a:rPr lang="en-US" sz="2400" dirty="0" smtClean="0"/>
            </a:br>
            <a:r>
              <a:rPr lang="en-US" sz="2400" dirty="0" smtClean="0"/>
              <a:t>At the time of </a:t>
            </a:r>
            <a:r>
              <a:rPr lang="en-US" sz="2400" dirty="0" err="1" smtClean="0"/>
              <a:t>diagnosis,some</a:t>
            </a:r>
            <a:r>
              <a:rPr lang="en-US" sz="2400" dirty="0" smtClean="0"/>
              <a:t> viable B </a:t>
            </a:r>
            <a:r>
              <a:rPr lang="en-US" sz="2400" dirty="0" err="1" smtClean="0"/>
              <a:t>cels</a:t>
            </a:r>
            <a:r>
              <a:rPr lang="en-US" sz="2400" dirty="0" smtClean="0"/>
              <a:t> are still present and these may produce enough insulin and lead to partial remission of the disease(honeymoon period),but over time almost all the B cells are destroyed and the patient becomes totally dependent on exogenous insulin.</a:t>
            </a:r>
            <a:br>
              <a:rPr lang="en-US" sz="2400" dirty="0" smtClean="0"/>
            </a:br>
            <a:r>
              <a:rPr lang="en-US" sz="2400" dirty="0"/>
              <a:t/>
            </a:r>
            <a:br>
              <a:rPr lang="en-US" sz="2400" dirty="0"/>
            </a:br>
            <a:r>
              <a:rPr lang="en-US" sz="2400" b="1" dirty="0" smtClean="0"/>
              <a:t>    NATURAL HISTORY</a:t>
            </a:r>
            <a:br>
              <a:rPr lang="en-US" sz="2400" b="1" dirty="0" smtClean="0"/>
            </a:br>
            <a:r>
              <a:rPr lang="en-US" sz="2400" dirty="0" smtClean="0"/>
              <a:t>It involves:</a:t>
            </a:r>
            <a:br>
              <a:rPr lang="en-US" sz="2400" dirty="0" smtClean="0"/>
            </a:br>
            <a:r>
              <a:rPr lang="en-US" sz="2400" dirty="0" smtClean="0"/>
              <a:t/>
            </a:r>
            <a:br>
              <a:rPr lang="en-US" sz="2400" dirty="0" smtClean="0"/>
            </a:br>
            <a:r>
              <a:rPr lang="en-US" sz="2400" dirty="0" smtClean="0"/>
              <a:t>Initiation of autoimmunity</a:t>
            </a:r>
            <a:br>
              <a:rPr lang="en-US" sz="2400" dirty="0" smtClean="0"/>
            </a:br>
            <a:r>
              <a:rPr lang="en-US" sz="2400" dirty="0"/>
              <a:t/>
            </a:r>
            <a:br>
              <a:rPr lang="en-US" sz="2400" dirty="0"/>
            </a:br>
            <a:r>
              <a:rPr lang="en-US" sz="2400" dirty="0" smtClean="0"/>
              <a:t>preclinical autoimmunity with progressive loss of B cell function</a:t>
            </a:r>
            <a:br>
              <a:rPr lang="en-US" sz="2400" dirty="0" smtClean="0"/>
            </a:br>
            <a:endParaRPr lang="en-US" sz="2400" b="1" dirty="0"/>
          </a:p>
        </p:txBody>
      </p:sp>
    </p:spTree>
    <p:extLst>
      <p:ext uri="{BB962C8B-B14F-4D97-AF65-F5344CB8AC3E}">
        <p14:creationId xmlns:p14="http://schemas.microsoft.com/office/powerpoint/2010/main" val="1905890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Onset of clinical disease</a:t>
            </a:r>
            <a:br>
              <a:rPr lang="en-US" sz="2400" dirty="0" smtClean="0"/>
            </a:br>
            <a:r>
              <a:rPr lang="en-US" sz="2400" dirty="0"/>
              <a:t/>
            </a:r>
            <a:br>
              <a:rPr lang="en-US" sz="2400" dirty="0"/>
            </a:br>
            <a:r>
              <a:rPr lang="en-US" sz="2400" dirty="0" smtClean="0"/>
              <a:t>Transient remission </a:t>
            </a:r>
            <a:br>
              <a:rPr lang="en-US" sz="2400" dirty="0" smtClean="0"/>
            </a:br>
            <a:r>
              <a:rPr lang="en-US" sz="2400" dirty="0"/>
              <a:t/>
            </a:r>
            <a:br>
              <a:rPr lang="en-US" sz="2400" dirty="0"/>
            </a:br>
            <a:r>
              <a:rPr lang="en-US" sz="2400" dirty="0" smtClean="0"/>
              <a:t>Established disease</a:t>
            </a:r>
            <a:br>
              <a:rPr lang="en-US" sz="2400" dirty="0" smtClean="0"/>
            </a:br>
            <a:r>
              <a:rPr lang="en-US" sz="2400" dirty="0"/>
              <a:t/>
            </a:r>
            <a:br>
              <a:rPr lang="en-US" sz="2400" dirty="0"/>
            </a:br>
            <a:r>
              <a:rPr lang="en-US" sz="2400" dirty="0" smtClean="0"/>
              <a:t>Development of complications</a:t>
            </a:r>
            <a:br>
              <a:rPr lang="en-US" sz="2400" dirty="0" smtClean="0"/>
            </a:br>
            <a:r>
              <a:rPr lang="en-US" sz="2400" dirty="0"/>
              <a:t/>
            </a:r>
            <a:br>
              <a:rPr lang="en-US" sz="2400" dirty="0"/>
            </a:br>
            <a:r>
              <a:rPr lang="en-US" sz="4000" b="1" i="1" dirty="0" smtClean="0"/>
              <a:t>PATHOPHYSIOLOGY</a:t>
            </a:r>
            <a:r>
              <a:rPr lang="en-US" sz="2400" b="1" dirty="0" smtClean="0"/>
              <a:t/>
            </a:r>
            <a:br>
              <a:rPr lang="en-US" sz="2400" b="1" dirty="0" smtClean="0"/>
            </a:br>
            <a:r>
              <a:rPr lang="en-US" sz="2400" b="1" dirty="0" smtClean="0"/>
              <a:t/>
            </a:r>
            <a:br>
              <a:rPr lang="en-US" sz="2400" b="1" dirty="0" smtClean="0"/>
            </a:br>
            <a:r>
              <a:rPr lang="en-US" sz="2400" dirty="0" smtClean="0"/>
              <a:t>Insulin performs a critical role in the storage and retrieval of cellular fuel</a:t>
            </a:r>
            <a:br>
              <a:rPr lang="en-US" sz="2400" dirty="0" smtClean="0"/>
            </a:br>
            <a:r>
              <a:rPr lang="en-US" sz="2400" dirty="0" smtClean="0"/>
              <a:t/>
            </a:r>
            <a:br>
              <a:rPr lang="en-US" sz="2400" dirty="0" smtClean="0"/>
            </a:br>
            <a:r>
              <a:rPr lang="en-US" sz="2400" dirty="0" smtClean="0"/>
              <a:t>Its secretion in response to feeding is exquisitely modulated by the interplay of </a:t>
            </a:r>
            <a:r>
              <a:rPr lang="en-US" sz="2400" dirty="0" err="1" smtClean="0"/>
              <a:t>neural,hormonal</a:t>
            </a:r>
            <a:r>
              <a:rPr lang="en-US" sz="2400" dirty="0" smtClean="0"/>
              <a:t> and substrate related mechanism to permit controlled disposition of ingested food as energy in order to facilitate future use.</a:t>
            </a:r>
            <a:endParaRPr lang="en-US" b="1" dirty="0"/>
          </a:p>
        </p:txBody>
      </p:sp>
    </p:spTree>
    <p:extLst>
      <p:ext uri="{BB962C8B-B14F-4D97-AF65-F5344CB8AC3E}">
        <p14:creationId xmlns:p14="http://schemas.microsoft.com/office/powerpoint/2010/main" val="690100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In normal metabolism, there are regular swings between postprandial high insulin anabolic state and the fasting low insulin catabolic state that affects the liver, muscle and adipose tissues</a:t>
            </a:r>
            <a:br>
              <a:rPr lang="en-US" sz="2400" dirty="0" smtClean="0"/>
            </a:br>
            <a:r>
              <a:rPr lang="en-US" sz="2400" dirty="0"/>
              <a:t/>
            </a:r>
            <a:br>
              <a:rPr lang="en-US" sz="2400" dirty="0"/>
            </a:br>
            <a:r>
              <a:rPr lang="en-US" sz="2400" dirty="0" smtClean="0"/>
              <a:t>In TIDM, the low insulin catabolic state is exaggerated such that fasting does not reverse but exaggerates the catabolic process such that at lower insulin levels, the liver produces excessive glucose by </a:t>
            </a:r>
            <a:r>
              <a:rPr lang="en-US" sz="2400" dirty="0" err="1" smtClean="0"/>
              <a:t>glycogenolysis</a:t>
            </a:r>
            <a:r>
              <a:rPr lang="en-US" sz="2400" dirty="0" smtClean="0"/>
              <a:t> and gluconeogenesis and fasting hyperglycemia ensues.</a:t>
            </a:r>
            <a:br>
              <a:rPr lang="en-US" sz="2400" dirty="0" smtClean="0"/>
            </a:br>
            <a:r>
              <a:rPr lang="en-US" sz="2400" dirty="0"/>
              <a:t/>
            </a:r>
            <a:br>
              <a:rPr lang="en-US" sz="2400" dirty="0"/>
            </a:br>
            <a:r>
              <a:rPr lang="en-US" sz="2400" dirty="0" smtClean="0"/>
              <a:t>Hyperglycemia produces osmotic diuresis resulting in glycosuria when the renal threshold is exceeded(180mg/dl or 10mmol/l)</a:t>
            </a:r>
            <a:br>
              <a:rPr lang="en-US" sz="2400" dirty="0" smtClean="0"/>
            </a:br>
            <a:r>
              <a:rPr lang="en-US" sz="2400" dirty="0"/>
              <a:t/>
            </a:r>
            <a:br>
              <a:rPr lang="en-US" sz="2400" dirty="0"/>
            </a:br>
            <a:r>
              <a:rPr lang="en-US" sz="2400" dirty="0" smtClean="0"/>
              <a:t>The resulting loss of calories and electrolytes as well as dehydration produces physiologic stress with </a:t>
            </a:r>
            <a:r>
              <a:rPr lang="en-US" sz="2400" dirty="0" err="1" smtClean="0"/>
              <a:t>hypersecretion</a:t>
            </a:r>
            <a:r>
              <a:rPr lang="en-US" sz="2400" dirty="0" smtClean="0"/>
              <a:t> of stress hormones(epinephrine , cortisol , growth hormone and glucagon)</a:t>
            </a:r>
            <a:endParaRPr lang="en-US" sz="2400" dirty="0"/>
          </a:p>
        </p:txBody>
      </p:sp>
    </p:spTree>
    <p:extLst>
      <p:ext uri="{BB962C8B-B14F-4D97-AF65-F5344CB8AC3E}">
        <p14:creationId xmlns:p14="http://schemas.microsoft.com/office/powerpoint/2010/main" val="4164620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400" dirty="0" smtClean="0"/>
              <a:t>These hormones in turn contribute to metabolic </a:t>
            </a:r>
            <a:r>
              <a:rPr lang="en-US" sz="2400" dirty="0" err="1" smtClean="0"/>
              <a:t>decompensation</a:t>
            </a:r>
            <a:r>
              <a:rPr lang="en-US" sz="2400" dirty="0" smtClean="0"/>
              <a:t> by further impairing insulin secretion(epinephrine)by antagonizing its action(epinephrine, cortisol and growth hormone) and by promoting </a:t>
            </a:r>
            <a:r>
              <a:rPr lang="en-US" sz="2400" dirty="0" err="1" smtClean="0"/>
              <a:t>glycogenolysis,lipolysis</a:t>
            </a:r>
            <a:r>
              <a:rPr lang="en-US" sz="2400" dirty="0" smtClean="0"/>
              <a:t> and </a:t>
            </a:r>
            <a:r>
              <a:rPr lang="en-US" sz="2400" dirty="0" err="1" smtClean="0"/>
              <a:t>ketogenesis</a:t>
            </a:r>
            <a:r>
              <a:rPr lang="en-US" sz="2400" dirty="0" smtClean="0"/>
              <a:t> and decreasing peripheral glucose utilization and glucose clearance.</a:t>
            </a:r>
            <a:br>
              <a:rPr lang="en-US" sz="2400" dirty="0" smtClean="0"/>
            </a:br>
            <a:r>
              <a:rPr lang="en-US" sz="2400" dirty="0"/>
              <a:t/>
            </a:r>
            <a:br>
              <a:rPr lang="en-US" sz="2400" dirty="0"/>
            </a:br>
            <a:r>
              <a:rPr lang="en-US" sz="2400" dirty="0" smtClean="0"/>
              <a:t>The combination of insulin deficiency and elevated plasma values of the </a:t>
            </a:r>
            <a:r>
              <a:rPr lang="en-US" sz="2400" dirty="0" err="1" smtClean="0"/>
              <a:t>counterregulatory</a:t>
            </a:r>
            <a:r>
              <a:rPr lang="en-US" sz="2400" dirty="0" smtClean="0"/>
              <a:t> hormones is also responsible for accelerated lipolysis and impaired lipid synthesis with resulting increase in plasma concentration of </a:t>
            </a:r>
            <a:r>
              <a:rPr lang="en-US" sz="2400" dirty="0" err="1" smtClean="0"/>
              <a:t>lipids,cholesterol,triglycerides</a:t>
            </a:r>
            <a:r>
              <a:rPr lang="en-US" sz="2400" dirty="0" smtClean="0"/>
              <a:t> and free fatty acids.</a:t>
            </a:r>
            <a:br>
              <a:rPr lang="en-US" sz="2400" dirty="0" smtClean="0"/>
            </a:br>
            <a:r>
              <a:rPr lang="en-US" sz="2400" dirty="0"/>
              <a:t/>
            </a:r>
            <a:br>
              <a:rPr lang="en-US" sz="2400" dirty="0"/>
            </a:br>
            <a:r>
              <a:rPr lang="en-US" sz="2400" dirty="0" smtClean="0"/>
              <a:t>The hormonal interplay of insulin deficiency and glucagon excess shunts the free fatty acids to ketone body formation</a:t>
            </a:r>
            <a:br>
              <a:rPr lang="en-US" sz="2400" dirty="0" smtClean="0"/>
            </a:br>
            <a:r>
              <a:rPr lang="en-US" sz="2400" dirty="0" smtClean="0"/>
              <a:t/>
            </a:r>
            <a:br>
              <a:rPr lang="en-US" sz="2400" dirty="0" smtClean="0"/>
            </a:br>
            <a:r>
              <a:rPr lang="en-US" sz="2400" dirty="0" smtClean="0"/>
              <a:t>The rate of formation of these ketone bodies principally B </a:t>
            </a:r>
            <a:r>
              <a:rPr lang="en-US" sz="2400" dirty="0" err="1" smtClean="0"/>
              <a:t>Hydroxy</a:t>
            </a:r>
            <a:r>
              <a:rPr lang="en-US" sz="2400" dirty="0" smtClean="0"/>
              <a:t> butyrate and acetoacetate exceeds utilization and renal excretion</a:t>
            </a:r>
            <a:endParaRPr lang="en-US" sz="2400" dirty="0"/>
          </a:p>
        </p:txBody>
      </p:sp>
    </p:spTree>
    <p:extLst>
      <p:ext uri="{BB962C8B-B14F-4D97-AF65-F5344CB8AC3E}">
        <p14:creationId xmlns:p14="http://schemas.microsoft.com/office/powerpoint/2010/main" val="3875758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2521</TotalTime>
  <Words>457</Words>
  <Application>Microsoft Office PowerPoint</Application>
  <PresentationFormat>Widescreen</PresentationFormat>
  <Paragraphs>51</Paragraphs>
  <Slides>42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Trebuchet MS</vt:lpstr>
      <vt:lpstr>Wingdings 3</vt:lpstr>
      <vt:lpstr>Facet</vt:lpstr>
      <vt:lpstr>DIABETES MELLITUS IN CHILDREN  PRESENTER:SAINA N.CHEPCHUMBA MBchB YR V </vt:lpstr>
      <vt:lpstr>INTRODUCTION  Diabetes mellitus is a chronic metabolic disease characterized by hyperglycemia as a cardinal metabolic feature  Major forms of diabetes are: -Type 1 diabetes mellitus -Type 2 diabetes mellitus  Type 1 diabetes mellitus results from deficiency of insulin sectretion because of pancreatic B cell damage  Type 2 diabetes mellitus a consequence of insulin resistance occurring at the level of the skeletal muscle,liver,and adipose tissue with various degrees of B cell impairment.   TIDM is the most common endocrine metabolic disorder in childhood and adolescence and the consequence of the disease affects physical and emotional development.</vt:lpstr>
      <vt:lpstr>Individuals with TIDM confront serious lifestyle alterations including an absolute daily requirement for exogenous insulin,need to monitor their own glucose level and need to pay attention to dietary intake.  Morbidity and mortality stem from a constant potential for acute metabolic derangement from longterm complications.           TYPE 1 DIABETES MELLITUS  It was formerly called insulin dependent diabetes mellitus or juvenile diabetes mellitus. It is characterized by low or absent levels of endogenously produced insulin and by dependence on exogenous insulin to prevent development of complications.               EPIDEMIOLOGY TIDM accounts for 10% of diabetes mellitus cases  It is one of the most common severe chronic childhood diseases.  40% of individuals with TIDM are younger than 20 years of age  </vt:lpstr>
      <vt:lpstr>-Girls and boys are almost equally affected but there is a modest female preponderance in some low risk populations. -There is no apparent correlation with socioeconomic status. -Peaks of presentation occur in two age groups: at 5-7 years of age and at the time of puberty -The first peak corresponds to the time of increased exposure to infectious agents,coincidental to the beginning of school and the second peak may respond to the pubertal growth spurt induced by gonadal steroids and increased pubertal growth hormone secretion.                          AETIOLOGY -Genetic-there in a clear familial clustering of TIDM,and the risk increases when a parent has diabetes. -It should be kept in mind that although there is a larger genetic component in TIDM,85% of newly diagnosed TIDM</vt:lpstr>
      <vt:lpstr>patients do not have a family member with TIDM,thus we cannot rely on family history to identify patients who may be at future risk of developing diabetes mellitus. -There is also role of viruses such as: Congenital rubella virus  -Prenatal infection with rubella is associated with B cell autoimmunity in upto 70% with development of TIDM in 40% of infected children.  Mumps virus  Enteroviruses  Coxsakie B3 and B4 </vt:lpstr>
      <vt:lpstr>PATHOGENESIS AND NATURAL HISTORY OF TYPE 1 DIABETES MELLITUS.   In type 1 diabetes mellitus ,a genetically susceptible host develops autoimmunity against host own B cells. There is progressive destruction of B cells until a critical mass of B cells is lost and insulin deficiency develops and the insulin deficiency leads to the onset of the signs and symptoms. At the time of diagnosis,some viable B cels are still present and these may produce enough insulin and lead to partial remission of the disease(honeymoon period),but over time almost all the B cells are destroyed and the patient becomes totally dependent on exogenous insulin.      NATURAL HISTORY It involves:  Initiation of autoimmunity  preclinical autoimmunity with progressive loss of B cell function </vt:lpstr>
      <vt:lpstr>Onset of clinical disease  Transient remission   Established disease  Development of complications  PATHOPHYSIOLOGY  Insulin performs a critical role in the storage and retrieval of cellular fuel  Its secretion in response to feeding is exquisitely modulated by the interplay of neural,hormonal and substrate related mechanism to permit controlled disposition of ingested food as energy in order to facilitate future use.</vt:lpstr>
      <vt:lpstr>In normal metabolism, there are regular swings between postprandial high insulin anabolic state and the fasting low insulin catabolic state that affects the liver, muscle and adipose tissues  In TIDM, the low insulin catabolic state is exaggerated such that fasting does not reverse but exaggerates the catabolic process such that at lower insulin levels, the liver produces excessive glucose by glycogenolysis and gluconeogenesis and fasting hyperglycemia ensues.  Hyperglycemia produces osmotic diuresis resulting in glycosuria when the renal threshold is exceeded(180mg/dl or 10mmol/l)  The resulting loss of calories and electrolytes as well as dehydration produces physiologic stress with hypersecretion of stress hormones(epinephrine , cortisol , growth hormone and glucagon)</vt:lpstr>
      <vt:lpstr>These hormones in turn contribute to metabolic decompensation by further impairing insulin secretion(epinephrine)by antagonizing its action(epinephrine, cortisol and growth hormone) and by promoting glycogenolysis,lipolysis and ketogenesis and decreasing peripheral glucose utilization and glucose clearance.  The combination of insulin deficiency and elevated plasma values of the counterregulatory hormones is also responsible for accelerated lipolysis and impaired lipid synthesis with resulting increase in plasma concentration of lipids,cholesterol,triglycerides and free fatty acids.  The hormonal interplay of insulin deficiency and glucagon excess shunts the free fatty acids to ketone body formation  The rate of formation of these ketone bodies principally B Hydroxy butyrate and acetoacetate exceeds utilization and renal excretion</vt:lpstr>
      <vt:lpstr>The accumulation of these ketoacids results in metabolic acidosis and compensatory rapid deep breathing to excrete excess CO2(kussmaul respiration)  Acetone which is formed by nonenzymatic conversion of acetoacetate is responsible for the characteristic fruity odor of breath.  Ketones are excreted in urine in association with cations further increases water and electrolyte loss.  With progressive dehydration,acidosis, hyperosmolality and diminished cerebral oxygen utilization, consciousness becomes impaired and the patient becomes comatose.</vt:lpstr>
      <vt:lpstr>Clinical manifestations  Intermittent polyuria and nocturia-results when the serum glucose increases above the renal threashold   Nocturnal enuresis  polydipsia  Hyperphagia  Female patients may develop monilial vaginitis(inflammation if the vagina caused by a yeastlike fungus)from chronic glycosuria.  Weight loss-due to loss of body fat  </vt:lpstr>
      <vt:lpstr>DIAGNOSIS  Diagnosis is usually straight forward 1)History An inappropriate polyuria in a child with dehydration and poor weight gain. If the child is obese,t2dm must be considered 2)Labs Non-fasted blood glucose of &gt;200mg/dl (11.1 mmol/l) with typical symptoms is diagnostic with or without ketonuria Once hyperglycemia is confirmed it is prudent to determine whether DKA is present (especially if ketonuria is found)  UECs-to evaluate for electrolyte abnormalities A baseline hemoglobin A1C should be taken as it helps to estimate the duration of hyperglycemia and provides an initialalue to compare the effectiveness of therapy.</vt:lpstr>
      <vt:lpstr>TREATMENT OF TIDM WITHOUT KETOSIS. Treatment is tailored to the degree of insulopenia at presentation. The goals of therapy are: -To maintain a balance between tight glucose control and avoiding hypoglycemia. -To eliminate the signs of hyperglycemia e.g polyuria,nocturia -To prevent ketoacidosis -To permit normal growth and development with minimal effect on lifestyle. Therapy therefore encompases initiation and adjustment of insulin,extensive teaching of the child and the caregivers  and reestablishment of life routines,</vt:lpstr>
      <vt:lpstr>1)INSULIN THERAPY Starting doses of insulin  prepubertal children:0.25-0.50 units/kg/day  pubertal children:0.50-0.75 units/kg/day  postpubertal children:0.25-0.50 units/kg/day  TYPES OF INSULIN ANALOGS  REGULAR INSULIN  Its effect is delayes by 30-60 minutes after injection  and thus requires delaying of the meals by 30-60 mins after injection. LIMITATIONS Produces excessive hypoglycemia between meals and increases the risk of night time hypoglycemia.</vt:lpstr>
      <vt:lpstr>INSULIN LISPRO AND ASPART  Provides better control of postmeal glucose and reduces the risk of night time hypoglycemia  INSULIN GLARGINE-LONG ACTING INSULIN  Produces more physiologic pattern of insulin effect and postprandial glucose elevations are better controlled,between meal and night time hypoglycemia are reduced.  INSULIN PUMP</vt:lpstr>
      <vt:lpstr>DIABETES KETOACIDOSIS  It is the end result of all the metabolic abnormalities resulting from severe deficiency of insulin/insulin effectiveness. The latter occurs during stress as the countregulatory hormones block insulin action  DKA occurs in 20-40% of children with new onset diabetes and in children with known diabetes who omit insulin doses.  CLASSIFICATION OF DKA  Mild:CO2 16-20        Ph-7.25-7.35        Clinical-Oriented,alert but fatigued</vt:lpstr>
      <vt:lpstr>Moderate:CO2 10-15                Ph-7.15-7.25                Clinical-kussmaul respirations,oriented but sleepy and is arousable  Severe:CO2&lt;10            Ph&lt;7.15            Clinical-kussmaul or depressed respirations,slepy to depressed sensorium to coma.  RISK FACTORS FOR DEVELOPING DKA IN ESTABLISHED T1DM  -Children who omit insulin -Children with poor metabolic control or previous episodes of DKA -Gastroenteritis with persistent vomiting and inability to maintain hydration. -Children with psychiatric disorders especially those with eating disorders</vt:lpstr>
      <vt:lpstr>-Children with difficult or unstable family circumstances -Peripupertal or adolescent girls -Binge alcohol consumption -Children with limited access to medical services.  BIOCHEMICAL CRITERIA FOR DIAGNOSIS OF DKA  Hyperglycemia(blood glucose of&gt;11mmol/l  Venous pH &lt;7.3 or serum bicarbonate&lt;15 mmol/l  Ketonemia or ketonuria  CLINICAL SIGNS Dehydration  Tachycardia  Tachypnea</vt:lpstr>
      <vt:lpstr>Deep sighing respirations  Nausea and/vomiting  Blurry vision  Confusion  Drowsiness  Progressive decrease in consciousness or loss of consciousness  Coma</vt:lpstr>
      <vt:lpstr>MANAGEMENT OF DKA Emergency management  Confirm the diagnosis and determine the cause  Weigh the patient  Measure the blood glucose levels using a bedside glucometer  Assess the severity of dehydration-the most useful signs of predicting dehydration are;prolonged capillary refill of &gt;2sec,abnormal skin turgor Other signs of assessing the degree of dehydration include: dry mucous membaranes , sunken eyes , absent tears , weak pulses , cool extremeties   Assess the level of consciousness(use the glascow coma scale).</vt:lpstr>
      <vt:lpstr>In the unconscious or severely obtunded patient without a normal airway,secure the airway and empty the stomach by continuous nasogastric suction to prevent pulmonary aspiration. NB-Intubation should be avoided if possible as increase in PCO2 during or following intubation may cause and increase in the pH of the csf leading to cerebral oedema.  Give oxygen to patients with circulatory impairment or shock  A cardiac monitor should be used for continuous monitoring  A second peripheral IV catheter should be placed for convenient and painless repetitive blood sampling.  Give antibiotics  and antipyretics to febrile patients  Obtain a blood sample for:</vt:lpstr>
      <vt:lpstr>Serum or plasma glucose Electrolytes including serum bicarbonates Blood urea nitrogen and creatinine Serum osmolality Venous Ph Full hemogram-note that an increase in white blood cell count in response to stress is characteristic to DKA. Perform urinalysis for ketones   CLINICAL AND BIOCHEMICAL MORNITORING  Successful management of DKA  requires meticulous monitoring and recording of the patients clinical and biochemical response to treatment so that timely adjustments in treatment in treatment can be made when indicated by the patients clinical or laboratory data There should be documentation on a flow chart.It includes the following;</vt:lpstr>
      <vt:lpstr>Hourly monitoring of vital signs(heart rate,respiratory rate and blood pressure)  Hourly neurological observation for warning signs and symptoms of cerebral edema   Amount of administered insulin  Hourly accurate fluid input and output  Blood glucose concentration must be measured hourly  Laboratory tests:serum electrolytes,glucose,blood urea nitrogen,calcium,magnesium,phosphate,hematocrit and blood gasses</vt:lpstr>
      <vt:lpstr>Goals of therapy  Correct acidosis and reverse ketosis  Correct dehydration  Restore blood glucose to near normal  Monitor for complications of DKA and is treatment  Identify and treat any precipitating event  </vt:lpstr>
      <vt:lpstr>Principles of fluid management  Patients with DKA usually have a deficit in ECF volume that is usually in the range of 5%-10% of body weight.  Shock and hemodynamic compromise is rare in pediatric DKA.  The principles of fluid and electrolyte replacement therapy are to: Restore the circulating volume  Replace sodium and the extracellular and intracellular water deficits  Improve glomerular filtration and enhance clearance of glucose and ketones in the blood.   </vt:lpstr>
      <vt:lpstr>NB-Increase in glucose concentration(which is largely restricted to the extracellular space causes osmotic movement of water into the extracellular space thereby causing dilutional hyponatremia.  RESUSCITATION FLUIDS  In patients who are volume depleted but not in shock,volume expansion should begin immediately with 0.9% saline to restore the peripheral circulation The volume administered is at 10mls/kg over 30-60 minutes  In the rare patient with DKA in shock restore the circulatory volume with isotonic saline in 20mls/kg infused as quickly as possible through a large bore canula.  Use a crystalloid not colloids</vt:lpstr>
      <vt:lpstr>INSULIN THERAPY Although rehydration alone usually causes a marked decrease in blood glucose concentration,insulin therapy is essential to restore normal cellular metabolism,to suppress lipolysis and ketogenesis and to maximize normal blood glucose concentrations.  Start insulin 1 hour after starting fluid replacement therapy,that is,after the patient has received initial initial volume expansion.  Correction of insulin deficiency:  DOSE:0.05-0.1 UNIT/KG/HR(one method is to dilute  50 units regular[soluble] insulin in 50 ml of normal saline,1 unit=1ml)  ROUTE OF ADMINISTRATION:INTRAVENOUS  An IV bolus should not be used at the start of therapy as it may increase the risk of cerebral edema.</vt:lpstr>
      <vt:lpstr>The dose of insulin should remain at 0.05 to 1.0 unit/kg/hr until resolution of DKA(Ph &gt;7.30,serum bicarbonate &gt;15mmol/litre or closure of anion gap.  Monitor venous Ph and serum BOBH concentration every 2 HOURS  to ensure steady improvement of biochemical parameters.  If the patient shows marked sensitivity to insulin,the insulin dose may be decreased provided that metabolic acidosis continues to resolve.For example a child receiving 0.05 unit/kg/h,it may be necessary to reduce the insulin dose to 0.03 unit/kg/h to prevent hypoglycemia.  Insulin has aldosterone like effect leading to increased urinary potassium excretion.High doses administered intravenously for a prolonged period of time may contribute to a decrease in serum potassium concentration due to increased urinary potassium excretion despite potassium administration.</vt:lpstr>
      <vt:lpstr>Time on insulin infusion and dose of insulin should be minimized to avoid severe hypokalemia  During initial volume expansion,the plasma glucose concentration falls steeply.Thereafter,after commencing insulin therapy,the plasma glucose concentration typically decreases at the rate of 2-5 mmol/l/h depending on the timing and amount of glucose administration.  To prevent an unduly rapid decrease in the plasma glucose concentration,5% glucose initially should be added to the iv fluid when the plasma glucose falls to approximately 14-17mmol/l  If the biochemical parameters of DKA(venous pH,anion gap,BOBH concentration)do not improve,reassess the patient,review insulin therapy and consider other possible caauses of impaired response to insulin eg:infection,errors in insulin preparation or route of administration.</vt:lpstr>
      <vt:lpstr>POTASSIUM REPLACEMENT children with DKA suffer total body potassium loss on the order of 3-6 mmol/kg.  The major loss of potassium is from the intracellular pool. Intracellular potassium is depleted because of transcellular shifts caused by hypertonicity (increased plasma osmolality causes solvent drag in which water and potassium are drawn out of the cell)acidosis,and glycogenolysis and proteolysis also causes potassium efflux from cells.  If the patient is hypokalemic; start potassium replacement at the time of initial volume expansion and before starting insulin therapy.  If the patient is hyperkalemic,defer potassium replacement therapy until the renal output is documented</vt:lpstr>
      <vt:lpstr>The starting potassium concentration in the infusate should be 40 mmol/l and subsequent potassium replacement therapy should be based on serum potassium measurement.  If potassium is given with the initial rapid volume expansion,a concentration of 20 mmol/l should be used.  Potassium replacement shuld continue  throughout iv fluid therapy.  The maximum recommended rate of IV potassium replacement is usually 0.5mmol/kg/hr  If hypokalemia persists despite a maximum rate of potassium replacement,then the rate of insulin infusion can be reduced.</vt:lpstr>
      <vt:lpstr>ACIDOSIS Severe acidosis is reversible by fluid and insulin replacement  Insulin stops further ketoacid production and allows ketoacids to be metabolized,which generated bicarbonate.  Treatment of hypovolemia improves tissue perfusion and renal function,thereby increasing the excretion of organic acids  If bicarbonate is considered necessary,cautiously give 1-2mmol/kg over 60 minutes.</vt:lpstr>
      <vt:lpstr>COMPLICATIONS OF THERAPY  Cerebral edema  Hypokalemia  Hyperchloremic acidosis  Hypoglycemia  Inadequate hydration</vt:lpstr>
      <vt:lpstr>INTRODUCTION OF ORAL FLUIDS AND TRANSITION TO SC INSULIN INJECTIONS  Oral fluids should be introduced only when substancial clinical improvement has occurred(mild acidosis/ketosis may still be present)however, absence of ketonuria should not be used as an end point for determining resolution of DKA.  When ketosis has resolved and oral intake is tolerated,change to sc insulin is planned.  A dose of basal(long or intermediate-acting insulin)should be administered in addition to rapid or short acting insulin.  The most convenient time to change to sc insulin is just before mealtime.</vt:lpstr>
      <vt:lpstr>To prevent rebound hyperglycemia,the first dose of sc injection should be given 15-30 mins (with rapid acting insulin)or 1-2 hours(with regular insulin) before stopping insulin infusion to allow sufficient time for the insulin to be absorbed.  After transitioning to sc insulin,frequent blood glucose monitoring is required to avoid marked hyperglycemia and hypoglycemia.   CEREBRAL EDEMA Cerebral injury is the major cause of mortality and morbidity,and cerebral edema accounts for 60%-90% of all DKA deaths.  From 10%-25% of survivors of cerebral edema patients,have residual morbidity eg memory deficits.</vt:lpstr>
      <vt:lpstr>ETIOLOGY The cause is controversial and some of the postulates include: Rapid fluid administration which results in abrupt changes in serum osmolality  Dehydration and cerebral hypoperfusion  DEMOGRAPHIC FACTORS ASSOCIATED WITH THE RISK OF CEREBRAL EDEMA  Younger age  New onset diabetes  longer duration of symptoms</vt:lpstr>
      <vt:lpstr>RISK FACTORS AT DIAGNOSIS OR DURING DKA TREATMENT INCLUDE: Increased serum urea nitrogen at presentation  More severe acidosis at presentation  Bicarbonate treatment for correction of acidosis  A markedly early decrease in serum effective osmolality  Greater volume of fluids given in the first 4 hours  Administration of insulin in the first hour of fluid treatment  An attenuated rise in serum sodium concentration or an early fall in glucose-corrected sodium during therapy</vt:lpstr>
      <vt:lpstr>SIGNS AND SYMPTOMS OF CEREBRAL EDEMA Onset of headache after beginning treatment or progressively worsening headache  Change in neurological status(irritability , confusion,inability to arouse , incontinence)  Specific neurological signs(eg cranial nerve palsies , papilledema)  Cushing triad-rising blood pressure , bradycardia and respiratory depression[it’s a late but important sign of raised ICP]  Decreased O2 saturation  Clinically significant cerebral edema develops within the first 12 hours after treatment has started but can occur before treatment has begun , or rarely as late as 24-48 hours after the start of treatment.</vt:lpstr>
      <vt:lpstr>DIAGNOSTIC CRITERIA Abnormal motor or verbal response to pain  Decorticate or decerebrate posture  Cranial nerve palsy[especially III,IV,VI]  Abnormal neurogenic respiratory pattern[eg grunting,tachypnea,cheyne-stokes respiration]  MAJOR CRITERIA  Altered mentation,confusion,fluctuating level of consciousness  Sustained heart rate deceleration[decrease more than 20 beats per minute]not attributable to improved intravascular volume or sleep state Age inappropriate incontenence</vt:lpstr>
      <vt:lpstr>MINOR CRITERIA  Vomiting  Headache  Lethargy or not easily arousable  Diastolic BP&gt;90mmhg  Age&lt;5 years</vt:lpstr>
      <vt:lpstr>TREATMENT OF CEREBRAL EDEMA  Initiate treatment as soon as the condition is suspected  Give MANNITOL,0.5-1G/KG over 10-15 minutes.The effect of mannitol should be apparent after approximately15 minutes and is expected to last about 120 minutes  If necessary,the dose can be repeated after 30 minutes  Hypertonic saline 3% at a dose of 2.5-5 ml/kg over 10-15 minutes,may be used as an alternative to mannitol,or in addition to mannitol if there has been no response to mannitol within 15-30 minutes.  Elevate the head of the bed to 30 degrees to keep the head in the midline position</vt:lpstr>
      <vt:lpstr>Intubation may be necessary for the patient with impending respiratory failure due to severe neurologic compromise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MELLITUS IN CHILDREN PRESENTER:SAINA N.CHEPCHUMBA MBchB YR V </dc:title>
  <dc:creator>Windows User</dc:creator>
  <cp:lastModifiedBy>Windows User</cp:lastModifiedBy>
  <cp:revision>64</cp:revision>
  <dcterms:created xsi:type="dcterms:W3CDTF">2021-04-25T08:30:22Z</dcterms:created>
  <dcterms:modified xsi:type="dcterms:W3CDTF">2021-05-05T19:28:55Z</dcterms:modified>
</cp:coreProperties>
</file>