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08" r:id="rId4"/>
    <p:sldId id="310" r:id="rId5"/>
    <p:sldId id="309" r:id="rId6"/>
    <p:sldId id="258" r:id="rId7"/>
    <p:sldId id="296" r:id="rId8"/>
    <p:sldId id="297" r:id="rId9"/>
    <p:sldId id="313" r:id="rId10"/>
    <p:sldId id="314" r:id="rId11"/>
    <p:sldId id="302" r:id="rId12"/>
    <p:sldId id="264" r:id="rId13"/>
    <p:sldId id="265" r:id="rId14"/>
    <p:sldId id="267" r:id="rId15"/>
    <p:sldId id="268" r:id="rId16"/>
    <p:sldId id="300" r:id="rId17"/>
    <p:sldId id="273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306" r:id="rId31"/>
    <p:sldId id="307" r:id="rId32"/>
    <p:sldId id="30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4" d="100"/>
          <a:sy n="64" d="100"/>
        </p:scale>
        <p:origin x="-1554" y="-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830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61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415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484505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31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170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185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705" indent="-210185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FF7F9C9-37A6-4CC4-87FE-64D0EBA22752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fld id="{5A179684-7A43-4EAD-ABA5-AF9EE4BC8B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438785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210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9600" smtClean="0"/>
              <a:t>DIABETIC</a:t>
            </a:r>
            <a:endParaRPr lang="en-US" sz="9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3693320"/>
          </a:xfrm>
        </p:spPr>
        <p:txBody>
          <a:bodyPr>
            <a:normAutofit/>
          </a:bodyPr>
          <a:lstStyle/>
          <a:p>
            <a:r>
              <a:rPr lang="en-US" sz="8000" dirty="0" smtClean="0"/>
              <a:t>KETOACIDOSIS</a:t>
            </a:r>
            <a:endParaRPr lang="en-US" sz="2800" dirty="0" smtClean="0"/>
          </a:p>
          <a:p>
            <a:r>
              <a:rPr lang="en-US" sz="2800" dirty="0" smtClean="0"/>
              <a:t>CLINICAL </a:t>
            </a:r>
            <a:endParaRPr lang="en-US" sz="2800" dirty="0" smtClean="0"/>
          </a:p>
          <a:p>
            <a:r>
              <a:rPr lang="en-US" sz="2800" smtClean="0"/>
              <a:t>RUTO BSC.</a:t>
            </a:r>
            <a:endParaRPr lang="en-US" sz="8000" dirty="0" smtClean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INITIATING OR TRIGGERING FACTORS: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Infection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Pneumonia &amp; UTI most commonly</a:t>
            </a:r>
            <a:endParaRPr lang="en-US" dirty="0" smtClean="0"/>
          </a:p>
          <a:p>
            <a:r>
              <a:rPr lang="en-US" dirty="0" smtClean="0"/>
              <a:t>Inadequate use of insulin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 taking insulin.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Emotional stress</a:t>
            </a:r>
            <a:endParaRPr lang="en-US" dirty="0" smtClean="0"/>
          </a:p>
          <a:p>
            <a:r>
              <a:rPr lang="en-US" dirty="0" smtClean="0"/>
              <a:t>Drugs: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Corticosteroids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Antihistamines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Thiazide Diuretics</a:t>
            </a:r>
            <a:endParaRPr lang="en-US" dirty="0" smtClean="0"/>
          </a:p>
          <a:p>
            <a:r>
              <a:rPr lang="en-US" dirty="0" smtClean="0"/>
              <a:t>Pancreatitis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 OF DKA: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A-Symptoms of DKA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1-Classic symptoms of hyperglycemia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smtClean="0"/>
              <a:t>   </a:t>
            </a:r>
            <a:r>
              <a:rPr lang="en-US" b="1" dirty="0" smtClean="0"/>
              <a:t>Polyuria, polydipsia, weight loss and thirst</a:t>
            </a:r>
            <a:r>
              <a:rPr lang="en-US" dirty="0" smtClean="0"/>
              <a:t>. </a:t>
            </a:r>
            <a:endParaRPr lang="en-US" dirty="0" smtClean="0"/>
          </a:p>
          <a:p>
            <a:pPr marL="118745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sz="3500" b="1" dirty="0" smtClean="0"/>
              <a:t>2-Other symptoms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b="1" dirty="0" smtClean="0"/>
              <a:t>- General weakness, malaise and lethargy. </a:t>
            </a:r>
            <a:endParaRPr lang="en-US" b="1" dirty="0" smtClean="0"/>
          </a:p>
          <a:p>
            <a:r>
              <a:rPr lang="en-US" b="1" dirty="0" smtClean="0"/>
              <a:t>       -Nausea, vomiting and abdominal pain. </a:t>
            </a:r>
            <a:endParaRPr lang="en-US" b="1" dirty="0" smtClean="0"/>
          </a:p>
          <a:p>
            <a:r>
              <a:rPr lang="en-US" b="1" dirty="0" smtClean="0"/>
              <a:t>       - Perspiration. </a:t>
            </a:r>
            <a:endParaRPr lang="en-US" b="1" dirty="0" smtClean="0"/>
          </a:p>
          <a:p>
            <a:r>
              <a:rPr lang="en-US" b="1" dirty="0" smtClean="0"/>
              <a:t>       - Disturbed consciousness and confusion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dirty="0" smtClean="0"/>
              <a:t>3-Symptoms of underlying infections or other conditions</a:t>
            </a:r>
            <a:r>
              <a:rPr lang="en-US" b="1" dirty="0" smtClean="0"/>
              <a:t>; fever, abdominal pain, dysuria, chest pain…etc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911352"/>
          </a:xfrm>
        </p:spPr>
        <p:txBody>
          <a:bodyPr/>
          <a:lstStyle/>
          <a:p>
            <a:r>
              <a:rPr lang="en-US" dirty="0" smtClean="0"/>
              <a:t>PHYSICAL SIGNS OF DKA: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199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sz="3800" b="1" dirty="0" smtClean="0"/>
              <a:t>a-Signs </a:t>
            </a:r>
            <a:r>
              <a:rPr lang="en-US" sz="3800" b="1" dirty="0" smtClean="0"/>
              <a:t>of dehydration</a:t>
            </a:r>
            <a:r>
              <a:rPr lang="en-US" sz="3800" dirty="0" smtClean="0"/>
              <a:t>: </a:t>
            </a:r>
            <a:endParaRPr lang="en-US" sz="3800" dirty="0" smtClean="0"/>
          </a:p>
          <a:p>
            <a:r>
              <a:rPr lang="en-US" sz="3800" dirty="0" smtClean="0"/>
              <a:t>         </a:t>
            </a:r>
            <a:r>
              <a:rPr lang="en-US" sz="3800" b="1" dirty="0" smtClean="0"/>
              <a:t>-Skin</a:t>
            </a:r>
            <a:r>
              <a:rPr lang="en-US" sz="3800" dirty="0" smtClean="0"/>
              <a:t>: Dry, hot, flushed, and loss of skin turgor. </a:t>
            </a:r>
            <a:endParaRPr lang="en-US" sz="3800" dirty="0" smtClean="0"/>
          </a:p>
          <a:p>
            <a:r>
              <a:rPr lang="en-US" sz="3800" dirty="0" smtClean="0"/>
              <a:t>         -</a:t>
            </a:r>
            <a:r>
              <a:rPr lang="en-US" sz="3800" b="1" dirty="0" smtClean="0"/>
              <a:t>Tongu</a:t>
            </a:r>
            <a:r>
              <a:rPr lang="en-US" sz="3800" dirty="0" smtClean="0"/>
              <a:t>e: Dry (sometimes woody tongue).</a:t>
            </a:r>
            <a:endParaRPr lang="en-US" sz="3800" dirty="0" smtClean="0"/>
          </a:p>
          <a:p>
            <a:r>
              <a:rPr lang="en-US" sz="3800" dirty="0" smtClean="0"/>
              <a:t>         -</a:t>
            </a:r>
            <a:r>
              <a:rPr lang="en-US" sz="3800" b="1" dirty="0" smtClean="0"/>
              <a:t>Eyes</a:t>
            </a:r>
            <a:r>
              <a:rPr lang="en-US" sz="3800" dirty="0" smtClean="0"/>
              <a:t>: Sunken eyes and dark circles under the eyes.</a:t>
            </a:r>
            <a:endParaRPr lang="en-US" sz="3800" dirty="0" smtClean="0"/>
          </a:p>
          <a:p>
            <a:r>
              <a:rPr lang="en-US" sz="3800" dirty="0" smtClean="0"/>
              <a:t> </a:t>
            </a:r>
            <a:r>
              <a:rPr lang="en-US" sz="3800" b="1" dirty="0" smtClean="0"/>
              <a:t>b-Vital </a:t>
            </a:r>
            <a:r>
              <a:rPr lang="en-US" sz="3800" b="1" dirty="0" smtClean="0"/>
              <a:t>signs</a:t>
            </a:r>
            <a:r>
              <a:rPr lang="en-US" sz="3800" dirty="0" smtClean="0"/>
              <a:t>: </a:t>
            </a:r>
            <a:endParaRPr lang="en-US" sz="3800" dirty="0" smtClean="0"/>
          </a:p>
          <a:p>
            <a:r>
              <a:rPr lang="en-US" sz="3800" dirty="0" smtClean="0"/>
              <a:t>          -Tachycardia, hypotension and tachypnea. </a:t>
            </a:r>
            <a:endParaRPr lang="en-US" sz="3800" dirty="0" smtClean="0"/>
          </a:p>
          <a:p>
            <a:r>
              <a:rPr lang="en-US" sz="3800" dirty="0" smtClean="0"/>
              <a:t> </a:t>
            </a:r>
            <a:r>
              <a:rPr lang="en-US" sz="3800" b="1" dirty="0" smtClean="0"/>
              <a:t>c-Specific </a:t>
            </a:r>
            <a:r>
              <a:rPr lang="en-US" sz="3800" b="1" dirty="0" smtClean="0"/>
              <a:t>signs</a:t>
            </a:r>
            <a:r>
              <a:rPr lang="en-US" sz="3800" dirty="0" smtClean="0"/>
              <a:t>: </a:t>
            </a:r>
            <a:endParaRPr lang="en-US" sz="3800" dirty="0" smtClean="0"/>
          </a:p>
          <a:p>
            <a:r>
              <a:rPr lang="en-US" sz="3800" dirty="0" smtClean="0"/>
              <a:t>         -Ketotic breath: A strong, fruity breath odour (similar to nail   polish remover or acetone).</a:t>
            </a:r>
            <a:endParaRPr lang="en-US" sz="3800" dirty="0" smtClean="0"/>
          </a:p>
          <a:p>
            <a:r>
              <a:rPr lang="en-US" sz="3800" dirty="0" smtClean="0"/>
              <a:t>        -Acidotic breath (Kussmaul's respiration): deep and rapid.</a:t>
            </a:r>
            <a:endParaRPr lang="en-US" sz="3800" dirty="0" smtClean="0"/>
          </a:p>
          <a:p>
            <a:r>
              <a:rPr lang="en-US" sz="3800" dirty="0" smtClean="0"/>
              <a:t>        -Abdominal tenderness. </a:t>
            </a:r>
            <a:endParaRPr lang="en-US" sz="3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Khalid\Downloads\Diabetic_Ketoacidosis-1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DIAGNOSIS: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should suspect DKA if a diabetic patient presents with:</a:t>
            </a:r>
            <a:endParaRPr lang="en-US" dirty="0" smtClean="0"/>
          </a:p>
          <a:p>
            <a:r>
              <a:rPr lang="en-US" dirty="0" smtClean="0"/>
              <a:t>Dehydration.</a:t>
            </a:r>
            <a:endParaRPr lang="en-US" dirty="0" smtClean="0"/>
          </a:p>
          <a:p>
            <a:r>
              <a:rPr lang="en-US" dirty="0" smtClean="0"/>
              <a:t>Acidotic (Kussmaul’s) breathing, with a fruity smell (acetone). </a:t>
            </a:r>
            <a:endParaRPr lang="en-US" dirty="0" smtClean="0"/>
          </a:p>
          <a:p>
            <a:r>
              <a:rPr lang="en-US" dirty="0" smtClean="0"/>
              <a:t>Abdominal pain &amp;\or distension.</a:t>
            </a:r>
            <a:endParaRPr lang="en-US" dirty="0" smtClean="0"/>
          </a:p>
          <a:p>
            <a:r>
              <a:rPr lang="en-US" dirty="0" smtClean="0"/>
              <a:t>Vomiting.</a:t>
            </a:r>
            <a:endParaRPr lang="en-US" dirty="0" smtClean="0"/>
          </a:p>
          <a:p>
            <a:r>
              <a:rPr lang="en-US" dirty="0" smtClean="0"/>
              <a:t>An altered mental status ranging from disorientation to coma. </a:t>
            </a:r>
            <a:endParaRPr lang="en-US" dirty="0"/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main lines of management include: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r>
              <a:rPr lang="en-US" b="1" dirty="0" smtClean="0"/>
              <a:t>A-Primary assessment</a:t>
            </a:r>
            <a:r>
              <a:rPr lang="en-US" dirty="0" smtClean="0"/>
              <a:t>: </a:t>
            </a:r>
            <a:endParaRPr lang="en-US" dirty="0" smtClean="0"/>
          </a:p>
          <a:p>
            <a:r>
              <a:rPr lang="en-US" dirty="0" smtClean="0"/>
              <a:t>    -Volume status and degree of dehydration. </a:t>
            </a:r>
            <a:endParaRPr lang="en-US" dirty="0" smtClean="0"/>
          </a:p>
          <a:p>
            <a:r>
              <a:rPr lang="en-US" dirty="0" smtClean="0"/>
              <a:t>    -Blood pressure and cardiac condition. </a:t>
            </a:r>
            <a:endParaRPr lang="en-US" dirty="0" smtClean="0"/>
          </a:p>
          <a:p>
            <a:r>
              <a:rPr lang="en-US" dirty="0" smtClean="0"/>
              <a:t>    -Degree of consciousness. </a:t>
            </a:r>
            <a:endParaRPr lang="en-US" dirty="0" smtClean="0"/>
          </a:p>
          <a:p>
            <a:r>
              <a:rPr lang="en-US" dirty="0" smtClean="0"/>
              <a:t>    -Degree of acidosis. </a:t>
            </a:r>
            <a:endParaRPr lang="en-US" dirty="0" smtClean="0"/>
          </a:p>
          <a:p>
            <a:r>
              <a:rPr lang="en-US" dirty="0" smtClean="0"/>
              <a:t>    -Precipitating disease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 smtClean="0"/>
              <a:t>ONGOING MONITORING: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-Blood glucose (using glucometers) every hour. </a:t>
            </a:r>
            <a:endParaRPr lang="en-US" sz="3200" dirty="0" smtClean="0"/>
          </a:p>
          <a:p>
            <a:r>
              <a:rPr lang="en-US" sz="3200" dirty="0" smtClean="0"/>
              <a:t>    -Electrolytes and pH every 4 hours. </a:t>
            </a:r>
            <a:endParaRPr lang="en-US" sz="3200" dirty="0" smtClean="0"/>
          </a:p>
          <a:p>
            <a:r>
              <a:rPr lang="en-US" sz="3200" dirty="0" smtClean="0"/>
              <a:t>    -Urine for glucose and ketones every 4 hours</a:t>
            </a:r>
            <a:endParaRPr lang="en-US" sz="3200" dirty="0"/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INITIATION OF TREATMENT: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 smtClean="0"/>
              <a:t>1-General measures: </a:t>
            </a:r>
            <a:endParaRPr lang="en-US" sz="3500" dirty="0" smtClean="0"/>
          </a:p>
          <a:p>
            <a:r>
              <a:rPr lang="en-US" sz="3500" dirty="0" smtClean="0"/>
              <a:t>   -Airway and O2 inhalation if needed.</a:t>
            </a:r>
            <a:endParaRPr lang="en-US" sz="3500" dirty="0" smtClean="0"/>
          </a:p>
          <a:p>
            <a:r>
              <a:rPr lang="en-US" sz="3500" dirty="0" smtClean="0"/>
              <a:t>   -IV line. </a:t>
            </a:r>
            <a:endParaRPr lang="en-US" sz="3500" dirty="0" smtClean="0"/>
          </a:p>
          <a:p>
            <a:r>
              <a:rPr lang="en-US" sz="3500" dirty="0" smtClean="0"/>
              <a:t>   -Urinary Foley's catheter (if in shock).</a:t>
            </a:r>
            <a:endParaRPr lang="en-US" sz="3500" dirty="0" smtClean="0"/>
          </a:p>
          <a:p>
            <a:r>
              <a:rPr lang="en-US" sz="3500" dirty="0" smtClean="0"/>
              <a:t>   -NGT (Nasogastric Tube): to avoid gastric dilatation and protection from aspiration .</a:t>
            </a:r>
            <a:endParaRPr lang="en-US" sz="3500" dirty="0" smtClean="0"/>
          </a:p>
          <a:p>
            <a:r>
              <a:rPr lang="en-US" sz="3500" dirty="0" smtClean="0"/>
              <a:t>   -Thrombosis prophylaxis: 5000 units of heparin SC/12 hours. </a:t>
            </a:r>
            <a:endParaRPr lang="en-US" sz="3500" dirty="0" smtClean="0"/>
          </a:p>
          <a:p>
            <a:r>
              <a:rPr lang="en-US" sz="3500" dirty="0" smtClean="0"/>
              <a:t>  -Empiric use of 3rd generation cephalosporin antibiotics.</a:t>
            </a:r>
            <a:endParaRPr lang="en-US" sz="3500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1"/>
            <a:ext cx="8991600" cy="548639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2-Specific measures</a:t>
            </a:r>
            <a:r>
              <a:rPr lang="en-US" sz="3500" dirty="0" smtClean="0"/>
              <a:t>: </a:t>
            </a:r>
            <a:endParaRPr lang="en-US" sz="3500" dirty="0" smtClean="0"/>
          </a:p>
          <a:p>
            <a:r>
              <a:rPr lang="en-US" sz="3500" dirty="0" smtClean="0"/>
              <a:t>    Successful therapy of hyperglycemic crises requires the administration of: </a:t>
            </a:r>
            <a:endParaRPr lang="en-US" sz="3500" dirty="0" smtClean="0"/>
          </a:p>
          <a:p>
            <a:r>
              <a:rPr lang="en-US" sz="3500" dirty="0" smtClean="0"/>
              <a:t>a-Fluids:</a:t>
            </a:r>
            <a:endParaRPr lang="en-US" sz="3500" dirty="0" smtClean="0"/>
          </a:p>
          <a:p>
            <a:r>
              <a:rPr lang="en-US" sz="3500" dirty="0" smtClean="0"/>
              <a:t>    1- Correct volume deficit and hypotension.</a:t>
            </a:r>
            <a:endParaRPr lang="en-US" sz="3500" dirty="0" smtClean="0"/>
          </a:p>
          <a:p>
            <a:r>
              <a:rPr lang="en-US" sz="3500" dirty="0" smtClean="0"/>
              <a:t>    2- Improve tissue perfusion. </a:t>
            </a:r>
            <a:endParaRPr lang="en-US" sz="3500" dirty="0" smtClean="0"/>
          </a:p>
          <a:p>
            <a:r>
              <a:rPr lang="en-US" sz="3500" dirty="0" smtClean="0"/>
              <a:t>    3-Improve </a:t>
            </a:r>
            <a:r>
              <a:rPr lang="en-US" sz="3500" dirty="0" smtClean="0"/>
              <a:t>glomerular filtration rate: </a:t>
            </a:r>
            <a:endParaRPr lang="en-US" sz="3500" dirty="0" smtClean="0"/>
          </a:p>
          <a:p>
            <a:r>
              <a:rPr lang="en-US" sz="3500" dirty="0" smtClean="0"/>
              <a:t>       i-↑ excretion of large amount of glucose in urine.</a:t>
            </a:r>
            <a:endParaRPr lang="en-US" sz="3500" dirty="0" smtClean="0"/>
          </a:p>
          <a:p>
            <a:r>
              <a:rPr lang="en-US" sz="3500" dirty="0" smtClean="0"/>
              <a:t>      ii-Clears hyperketonemia.</a:t>
            </a:r>
            <a:endParaRPr lang="en-US" sz="3500" dirty="0" smtClean="0"/>
          </a:p>
          <a:p>
            <a:r>
              <a:rPr lang="en-US" sz="3500" dirty="0" smtClean="0"/>
              <a:t>   </a:t>
            </a:r>
            <a:r>
              <a:rPr lang="en-US" sz="3500" dirty="0" smtClean="0"/>
              <a:t>  4- </a:t>
            </a:r>
            <a:r>
              <a:rPr lang="en-US" sz="3500" dirty="0" smtClean="0"/>
              <a:t>Correct metabolic acidosis.</a:t>
            </a:r>
            <a:endParaRPr lang="en-US" sz="35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DEFINITION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EPIDEMIOLOGY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MECHANISM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PATHOPHYSIOLOGY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INITIATING FACTORS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SIGN AND SYMPTOMS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DIAGNOSIS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TREATMENT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CASE REPORT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b-Insulin: Reversal of metabolic abnormalities :</a:t>
            </a:r>
            <a:endParaRPr lang="en-US" dirty="0" smtClean="0"/>
          </a:p>
          <a:p>
            <a:r>
              <a:rPr lang="en-US" dirty="0" smtClean="0"/>
              <a:t>   i-Corrects hyperglycemia. </a:t>
            </a:r>
            <a:endParaRPr lang="en-US" dirty="0" smtClean="0"/>
          </a:p>
          <a:p>
            <a:r>
              <a:rPr lang="en-US" dirty="0" smtClean="0"/>
              <a:t>  ii-Inhibits ketogenesis.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US" dirty="0" smtClean="0"/>
          </a:p>
          <a:p>
            <a:r>
              <a:rPr lang="en-US" dirty="0" smtClean="0"/>
              <a:t>c-Potassium: Prevents complications associated with hypokalemia.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FLUID THERAPY: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expected volume deficits calculated as: </a:t>
            </a:r>
            <a:endParaRPr lang="en-US" dirty="0" smtClean="0"/>
          </a:p>
          <a:p>
            <a:r>
              <a:rPr lang="en-US" dirty="0" smtClean="0"/>
              <a:t>      5-10% of body wt in DKA (3-6 liters). </a:t>
            </a:r>
            <a:endParaRPr lang="en-US" dirty="0" smtClean="0"/>
          </a:p>
          <a:p>
            <a:r>
              <a:rPr lang="en-US" dirty="0" smtClean="0"/>
              <a:t>Replacement therapy should be given within 24 hours after admission:</a:t>
            </a:r>
            <a:endParaRPr lang="en-US" dirty="0" smtClean="0"/>
          </a:p>
          <a:p>
            <a:r>
              <a:rPr lang="en-US" dirty="0" smtClean="0"/>
              <a:t>     50% of the deficit in the first 4 hours.</a:t>
            </a:r>
            <a:endParaRPr lang="en-US" dirty="0" smtClean="0"/>
          </a:p>
          <a:p>
            <a:r>
              <a:rPr lang="en-US" dirty="0" smtClean="0"/>
              <a:t>     50% of the deficit in the next time for up to 24 hours, guided by ongoing clinical evaluation. </a:t>
            </a:r>
            <a:endParaRPr lang="en-US" dirty="0" smtClean="0"/>
          </a:p>
          <a:p>
            <a:r>
              <a:rPr lang="en-US" dirty="0" smtClean="0"/>
              <a:t>For children and adolescents (less than 20 years):</a:t>
            </a:r>
            <a:endParaRPr lang="en-US" dirty="0" smtClean="0"/>
          </a:p>
          <a:p>
            <a:r>
              <a:rPr lang="en-US" dirty="0" smtClean="0"/>
              <a:t>     Fluids are given as 10-20 ml/kg/hour in the first four hours.</a:t>
            </a:r>
            <a:endParaRPr lang="en-US" dirty="0" smtClean="0"/>
          </a:p>
          <a:p>
            <a:r>
              <a:rPr lang="en-US" dirty="0" smtClean="0"/>
              <a:t>    Then given guided by clinical evaluation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Ghazala\Desktop\New folder\150px-Infuuszakje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629400" y="304800"/>
            <a:ext cx="2286000" cy="22352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FLUID THERAPY: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1-Normal saline (0.9% sodium chloride).</a:t>
            </a:r>
            <a:endParaRPr lang="en-US" dirty="0" smtClean="0"/>
          </a:p>
          <a:p>
            <a:r>
              <a:rPr lang="en-US" dirty="0" smtClean="0"/>
              <a:t>Advantages: </a:t>
            </a:r>
            <a:endParaRPr lang="en-US" dirty="0" smtClean="0"/>
          </a:p>
          <a:p>
            <a:r>
              <a:rPr lang="en-US" dirty="0" smtClean="0"/>
              <a:t>      -Available all the time.</a:t>
            </a:r>
            <a:endParaRPr lang="en-US" dirty="0" smtClean="0"/>
          </a:p>
          <a:p>
            <a:r>
              <a:rPr lang="en-US" dirty="0" smtClean="0"/>
              <a:t>      -Rapid expansion of extracellular compartment. </a:t>
            </a:r>
            <a:endParaRPr lang="en-US" dirty="0" smtClean="0"/>
          </a:p>
          <a:p>
            <a:r>
              <a:rPr lang="en-US" dirty="0" smtClean="0"/>
              <a:t>      -Slow decline of extracellular osmolarity.</a:t>
            </a:r>
            <a:endParaRPr lang="en-US" dirty="0" smtClean="0"/>
          </a:p>
          <a:p>
            <a:r>
              <a:rPr lang="en-US" dirty="0" smtClean="0"/>
              <a:t>      -Slow rate of cerebral edema evolution. </a:t>
            </a:r>
            <a:endParaRPr lang="en-US" dirty="0" smtClean="0"/>
          </a:p>
          <a:p>
            <a:r>
              <a:rPr lang="en-US" dirty="0" smtClean="0"/>
              <a:t>Disadvantages: May accentuate hypernatrimia if present. </a:t>
            </a:r>
            <a:endParaRPr lang="en-US" dirty="0" smtClean="0"/>
          </a:p>
          <a:p>
            <a:r>
              <a:rPr lang="en-US" dirty="0" smtClean="0"/>
              <a:t>Indications: </a:t>
            </a:r>
            <a:endParaRPr lang="en-US" dirty="0" smtClean="0"/>
          </a:p>
          <a:p>
            <a:r>
              <a:rPr lang="en-US" dirty="0" smtClean="0"/>
              <a:t>      -All cases of DKA.</a:t>
            </a:r>
            <a:endParaRPr lang="en-US" dirty="0" smtClean="0"/>
          </a:p>
          <a:p>
            <a:r>
              <a:rPr lang="en-US" dirty="0" smtClean="0"/>
              <a:t>     -Initial (1st 2 liters) in NKHH state. </a:t>
            </a:r>
            <a:endParaRPr lang="en-US" dirty="0" smtClean="0"/>
          </a:p>
          <a:p>
            <a:r>
              <a:rPr lang="en-US" dirty="0" smtClean="0"/>
              <a:t> 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INSULIN THERAPY: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52577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low dose insulin regimen: This regimen is the only effective therapy in DKA &amp; NKHH state:</a:t>
            </a:r>
            <a:endParaRPr lang="en-US" dirty="0" smtClean="0"/>
          </a:p>
          <a:p>
            <a:r>
              <a:rPr lang="en-US" dirty="0" smtClean="0"/>
              <a:t>    1-Inhibits ketogenesis and gluconeogenesis.</a:t>
            </a:r>
            <a:endParaRPr lang="en-US" dirty="0" smtClean="0"/>
          </a:p>
          <a:p>
            <a:r>
              <a:rPr lang="en-US" dirty="0" smtClean="0"/>
              <a:t>    2- Presence of insulin resistance state secondary to:</a:t>
            </a:r>
            <a:endParaRPr lang="en-US" dirty="0" smtClean="0"/>
          </a:p>
          <a:p>
            <a:r>
              <a:rPr lang="en-US" dirty="0" smtClean="0"/>
              <a:t>     a-  Stress insulin counterregulatory hormones.</a:t>
            </a:r>
            <a:endParaRPr lang="en-US" dirty="0" smtClean="0"/>
          </a:p>
          <a:p>
            <a:r>
              <a:rPr lang="en-US" dirty="0" smtClean="0"/>
              <a:t>     b- Ketone bodies &amp; FFAs.</a:t>
            </a:r>
            <a:endParaRPr lang="en-US" dirty="0" smtClean="0"/>
          </a:p>
          <a:p>
            <a:r>
              <a:rPr lang="en-US" dirty="0" smtClean="0"/>
              <a:t>     c- Hemoconcentration and electrolytes imbalance.  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/>
              <a:t> </a:t>
            </a:r>
            <a:r>
              <a:rPr lang="en-US" dirty="0" smtClean="0"/>
              <a:t>d- Hyperosmolarity.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smtClean="0"/>
              <a:t>   </a:t>
            </a:r>
            <a:r>
              <a:rPr lang="en-US" dirty="0" smtClean="0"/>
              <a:t>e- Infection.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Type of insulin : Regular : Rapid or short acting insulin U-40  &amp;  U-100.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Regimen: </a:t>
            </a:r>
            <a:endParaRPr lang="en-US" dirty="0" smtClean="0"/>
          </a:p>
          <a:p>
            <a:r>
              <a:rPr lang="en-US" dirty="0" smtClean="0"/>
              <a:t>     Initial bolus: 0.1 U/kg body wt given IV.</a:t>
            </a:r>
            <a:endParaRPr lang="en-US" dirty="0" smtClean="0"/>
          </a:p>
          <a:p>
            <a:r>
              <a:rPr lang="en-US" dirty="0" smtClean="0"/>
              <a:t>     Maintenance: 0.1 U/kg/body wt /hour:</a:t>
            </a:r>
            <a:endParaRPr lang="en-US" dirty="0" smtClean="0"/>
          </a:p>
          <a:p>
            <a:r>
              <a:rPr lang="en-US" dirty="0" smtClean="0"/>
              <a:t>       a- IV Infusion set: Add 100 units of regular insulin      +500 ml saline i.e. every 5 cc fluid contains 1 unit of insulin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  </a:t>
            </a:r>
            <a:r>
              <a:rPr lang="en-US" dirty="0" smtClean="0"/>
              <a:t>b-IV infusion set is not available:IM route.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POTASSIUM THERAPY: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Initially: Mild to moderate hypokalemia occur in patients with  DKA.</a:t>
            </a:r>
            <a:endParaRPr lang="en-US" dirty="0" smtClean="0"/>
          </a:p>
          <a:p>
            <a:r>
              <a:rPr lang="en-US" dirty="0" smtClean="0"/>
              <a:t>Later on: After initiation of Insulin therapy      Correction of acidosis  lead to hypokalemia.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dirty="0" smtClean="0"/>
              <a:t>  </a:t>
            </a:r>
            <a:r>
              <a:rPr lang="en-US" dirty="0" smtClean="0"/>
              <a:t>Volume expansion &amp; hydration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5800" dirty="0" smtClean="0"/>
              <a:t>Monitoring: </a:t>
            </a:r>
            <a:endParaRPr lang="en-US" sz="5800" dirty="0" smtClean="0"/>
          </a:p>
          <a:p>
            <a:r>
              <a:rPr lang="en-US" dirty="0" smtClean="0"/>
              <a:t>Blood glucose by glucometer every hour.</a:t>
            </a:r>
            <a:endParaRPr lang="en-US" dirty="0" smtClean="0"/>
          </a:p>
          <a:p>
            <a:r>
              <a:rPr lang="en-US" dirty="0" smtClean="0"/>
              <a:t>Urine analysis for glucose and ketones every 4 hours.</a:t>
            </a:r>
            <a:endParaRPr lang="en-US" dirty="0" smtClean="0"/>
          </a:p>
          <a:p>
            <a:r>
              <a:rPr lang="en-US" dirty="0" smtClean="0"/>
              <a:t>Order IV glucose 5% (second line) once blood glucose reaches:</a:t>
            </a:r>
            <a:endParaRPr lang="en-US" dirty="0" smtClean="0"/>
          </a:p>
          <a:p>
            <a:r>
              <a:rPr lang="en-US" dirty="0" smtClean="0"/>
              <a:t>      &lt; 250 mg/ dl in DKA.</a:t>
            </a:r>
            <a:endParaRPr lang="en-US" dirty="0" smtClean="0"/>
          </a:p>
          <a:p>
            <a:r>
              <a:rPr lang="en-US" dirty="0" smtClean="0"/>
              <a:t>     &lt; 300 mg/ dl in NKHH state.</a:t>
            </a:r>
            <a:endParaRPr lang="en-US" dirty="0" smtClean="0"/>
          </a:p>
          <a:p>
            <a:r>
              <a:rPr lang="en-US" dirty="0" smtClean="0"/>
              <a:t>Re-evaluate parameters of rehydration establishment:</a:t>
            </a:r>
            <a:endParaRPr lang="en-US" dirty="0" smtClean="0"/>
          </a:p>
          <a:p>
            <a:r>
              <a:rPr lang="en-US" dirty="0" smtClean="0"/>
              <a:t>Stable blood pressure.</a:t>
            </a:r>
            <a:endParaRPr lang="en-US" dirty="0" smtClean="0"/>
          </a:p>
          <a:p>
            <a:r>
              <a:rPr lang="en-US" dirty="0" smtClean="0"/>
              <a:t>Normal urine output.</a:t>
            </a:r>
            <a:endParaRPr lang="en-US" dirty="0" smtClean="0"/>
          </a:p>
          <a:p>
            <a:r>
              <a:rPr lang="en-US" dirty="0" smtClean="0"/>
              <a:t>Clinical signs of rehydration.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Evaluate the criteria for stopping hourly insulin regimen (resolving DKA):</a:t>
            </a:r>
            <a:endParaRPr lang="en-US" dirty="0" smtClean="0"/>
          </a:p>
          <a:p>
            <a:r>
              <a:rPr lang="en-US" dirty="0" smtClean="0"/>
              <a:t>Acidosis corrected clinically and by pH.</a:t>
            </a:r>
            <a:endParaRPr lang="en-US" dirty="0" smtClean="0"/>
          </a:p>
          <a:p>
            <a:r>
              <a:rPr lang="en-US" dirty="0" smtClean="0"/>
              <a:t>Negative ketoneuria.</a:t>
            </a:r>
            <a:endParaRPr lang="en-US" dirty="0" smtClean="0"/>
          </a:p>
          <a:p>
            <a:r>
              <a:rPr lang="en-US" dirty="0" smtClean="0"/>
              <a:t>Eating.</a:t>
            </a:r>
            <a:endParaRPr lang="en-US" dirty="0" smtClean="0"/>
          </a:p>
          <a:p>
            <a:r>
              <a:rPr lang="en-US" dirty="0" smtClean="0"/>
              <a:t>Patient looks good and feels good.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COMPLICATIONS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1-Complications of associated illnesses e.g. sepsis or MI.</a:t>
            </a:r>
            <a:endParaRPr lang="en-US" dirty="0" smtClean="0"/>
          </a:p>
          <a:p>
            <a:r>
              <a:rPr lang="en-US" dirty="0" smtClean="0"/>
              <a:t>2-Adult respiratory distress syndrome. </a:t>
            </a:r>
            <a:endParaRPr lang="en-US" dirty="0" smtClean="0"/>
          </a:p>
          <a:p>
            <a:r>
              <a:rPr lang="en-US" dirty="0" smtClean="0"/>
              <a:t>3-Thromboembolism (elderly). </a:t>
            </a:r>
            <a:endParaRPr lang="en-US" dirty="0" smtClean="0"/>
          </a:p>
          <a:p>
            <a:r>
              <a:rPr lang="en-US" dirty="0" smtClean="0"/>
              <a:t>4-Complications of treatment:</a:t>
            </a:r>
            <a:endParaRPr lang="en-US" dirty="0" smtClean="0"/>
          </a:p>
          <a:p>
            <a:r>
              <a:rPr lang="en-US" dirty="0" smtClean="0"/>
              <a:t>a-Hypokalemia: Which may lead to: </a:t>
            </a:r>
            <a:endParaRPr lang="en-US" dirty="0" smtClean="0"/>
          </a:p>
          <a:p>
            <a:r>
              <a:rPr lang="en-US" dirty="0" smtClean="0"/>
              <a:t>     -Cardiac arrhythmias. </a:t>
            </a:r>
            <a:endParaRPr lang="en-US" dirty="0" smtClean="0"/>
          </a:p>
          <a:p>
            <a:r>
              <a:rPr lang="en-US" dirty="0" smtClean="0"/>
              <a:t>     -Cardiac arrest.</a:t>
            </a:r>
            <a:endParaRPr lang="en-US" dirty="0" smtClean="0"/>
          </a:p>
          <a:p>
            <a:r>
              <a:rPr lang="en-US" dirty="0" smtClean="0"/>
              <a:t>     </a:t>
            </a:r>
            <a:r>
              <a:rPr lang="en-US" dirty="0" smtClean="0"/>
              <a:t> </a:t>
            </a:r>
            <a:r>
              <a:rPr lang="en-US" dirty="0" smtClean="0"/>
              <a:t>-Respiratory muscle weakness.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b-Hypoglycemia.</a:t>
            </a:r>
            <a:endParaRPr lang="en-US" dirty="0" smtClean="0"/>
          </a:p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endParaRPr lang="en-US" dirty="0" smtClean="0"/>
          </a:p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c-Overhydration and acute pulmonary edema: particularly in:</a:t>
            </a:r>
            <a:endParaRPr lang="en-US" dirty="0" smtClean="0"/>
          </a:p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      -Treating children with DKA.</a:t>
            </a:r>
            <a:endParaRPr lang="en-US" dirty="0" smtClean="0"/>
          </a:p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      -Adults with compromised renal or cardiac function.</a:t>
            </a:r>
            <a:endParaRPr lang="en-US" dirty="0" smtClean="0"/>
          </a:p>
          <a:p>
            <a:pPr marL="365760" lvl="1" indent="-255905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dirty="0" smtClean="0"/>
              <a:t>     -Elderly with incipient CHF.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DEFINITION: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It is a state of absolute or relative insulin deficiency aggravated by ensuing </a:t>
            </a:r>
            <a:r>
              <a:rPr lang="en-US" b="1" dirty="0" err="1" smtClean="0">
                <a:solidFill>
                  <a:schemeClr val="bg1"/>
                </a:solidFill>
              </a:rPr>
              <a:t>hyperglycemia</a:t>
            </a:r>
            <a:r>
              <a:rPr lang="en-US" dirty="0" err="1" smtClean="0">
                <a:solidFill>
                  <a:schemeClr val="bg1"/>
                </a:solidFill>
              </a:rPr>
              <a:t>,</a:t>
            </a:r>
            <a:r>
              <a:rPr lang="en-US" b="1" dirty="0" err="1" smtClean="0">
                <a:solidFill>
                  <a:schemeClr val="bg2"/>
                </a:solidFill>
              </a:rPr>
              <a:t>dehydration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b="1" dirty="0" smtClean="0">
                <a:solidFill>
                  <a:schemeClr val="bg2"/>
                </a:solidFill>
              </a:rPr>
              <a:t>&amp; acidosis </a:t>
            </a:r>
            <a:r>
              <a:rPr lang="en-US" b="1" dirty="0" smtClean="0">
                <a:solidFill>
                  <a:schemeClr val="bg2"/>
                </a:solidFill>
              </a:rPr>
              <a:t>.</a:t>
            </a:r>
            <a:r>
              <a:rPr lang="en-US" dirty="0" smtClean="0">
                <a:solidFill>
                  <a:schemeClr val="bg2"/>
                </a:solidFill>
              </a:rPr>
              <a:t>It is a medical </a:t>
            </a:r>
            <a:r>
              <a:rPr lang="en-US" dirty="0" err="1" smtClean="0">
                <a:solidFill>
                  <a:schemeClr val="bg2"/>
                </a:solidFill>
              </a:rPr>
              <a:t>emmergency</a:t>
            </a:r>
            <a:r>
              <a:rPr lang="en-US" b="1" dirty="0" err="1" smtClean="0">
                <a:solidFill>
                  <a:schemeClr val="bg2"/>
                </a:solidFill>
              </a:rPr>
              <a:t>.</a:t>
            </a:r>
            <a:r>
              <a:rPr lang="en-US" dirty="0" err="1" smtClean="0">
                <a:solidFill>
                  <a:schemeClr val="bg1"/>
                </a:solidFill>
              </a:rPr>
              <a:t>DKA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is far more characteristic feature of type 1 Diabetes mellitus than of type 2 Diabetes mellitus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DIABETIC KETOACIDOSIS:</a:t>
            </a:r>
            <a:endParaRPr lang="en-US" dirty="0"/>
          </a:p>
        </p:txBody>
      </p:sp>
      <p:pic>
        <p:nvPicPr>
          <p:cNvPr id="5122" name="Picture 2" descr="C:\Users\Khalid\Downloads\Nursing_Care_Plan_Diabetic_Ketoacidosis.jpg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1524000" y="2563812"/>
            <a:ext cx="6096000" cy="3048000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LAB DEFINITION: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sz="3600" u="sng" dirty="0" smtClean="0"/>
              <a:t>Blood glucose</a:t>
            </a:r>
            <a:r>
              <a:rPr lang="en-US" sz="3600" dirty="0" smtClean="0"/>
              <a:t> level &gt; </a:t>
            </a:r>
            <a:r>
              <a:rPr lang="en-US" sz="3600" b="1" dirty="0" smtClean="0"/>
              <a:t>250 mg/dl</a:t>
            </a:r>
            <a:endParaRPr lang="en-US" sz="3600" b="1" dirty="0" smtClean="0"/>
          </a:p>
          <a:p>
            <a:pPr marL="457200" lvl="1" indent="0">
              <a:buNone/>
            </a:pPr>
            <a:r>
              <a:rPr lang="en-US" sz="3600" u="sng" dirty="0" smtClean="0"/>
              <a:t>Blood pH</a:t>
            </a:r>
            <a:r>
              <a:rPr lang="en-US" sz="3600" dirty="0" smtClean="0"/>
              <a:t> &lt; </a:t>
            </a:r>
            <a:r>
              <a:rPr lang="en-US" sz="3600" b="1" dirty="0" smtClean="0"/>
              <a:t>7.3</a:t>
            </a:r>
            <a:endParaRPr lang="en-US" sz="3600" b="1" dirty="0" smtClean="0"/>
          </a:p>
          <a:p>
            <a:pPr marL="457200" lvl="1" indent="0">
              <a:buNone/>
            </a:pPr>
            <a:r>
              <a:rPr lang="en-US" sz="3600" u="sng" dirty="0" smtClean="0"/>
              <a:t>Ketones</a:t>
            </a:r>
            <a:r>
              <a:rPr lang="en-US" sz="3600" dirty="0" smtClean="0"/>
              <a:t> in serum &gt; </a:t>
            </a:r>
            <a:r>
              <a:rPr lang="en-US" sz="3600" b="1" dirty="0" smtClean="0"/>
              <a:t>5 m.eq/L</a:t>
            </a:r>
            <a:endParaRPr lang="en-US" sz="3600" b="1" dirty="0" smtClean="0"/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solidFill>
                  <a:srgbClr val="0070C0"/>
                </a:solidFill>
              </a:rPr>
              <a:t>MECHANISM:</a:t>
            </a:r>
            <a:endParaRPr lang="en-US" sz="5400" dirty="0">
              <a:solidFill>
                <a:srgbClr val="0070C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u="sng" dirty="0" smtClean="0"/>
              <a:t>A</a:t>
            </a:r>
            <a:r>
              <a:rPr lang="en-US" sz="3200" dirty="0" smtClean="0"/>
              <a:t>; The basic underlying mechanisms are:</a:t>
            </a:r>
            <a:endParaRPr lang="en-US" sz="3200" dirty="0" smtClean="0"/>
          </a:p>
          <a:p>
            <a:r>
              <a:rPr lang="en-US" sz="3200" dirty="0" smtClean="0"/>
              <a:t>    Absolute deficiency of circulating insulin.</a:t>
            </a:r>
            <a:endParaRPr lang="en-US" sz="3200" dirty="0" smtClean="0"/>
          </a:p>
          <a:p>
            <a:r>
              <a:rPr lang="en-US" sz="3200" dirty="0" smtClean="0"/>
              <a:t>    secretion of insulin counterregulatory   hormones; glucagon, adrenaline, cortisol and growth hormone. </a:t>
            </a:r>
            <a:endParaRPr lang="en-US" sz="32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u="sng" dirty="0" smtClean="0"/>
              <a:t>B</a:t>
            </a:r>
            <a:r>
              <a:rPr lang="en-US" dirty="0" smtClean="0"/>
              <a:t>-This leads to disturbances in the following physiological processes: </a:t>
            </a:r>
            <a:endParaRPr lang="en-US" dirty="0" smtClean="0"/>
          </a:p>
          <a:p>
            <a:r>
              <a:rPr lang="en-US" dirty="0" smtClean="0"/>
              <a:t>       -glucose utilization (hyperglycemia).</a:t>
            </a:r>
            <a:endParaRPr lang="en-US" dirty="0" smtClean="0"/>
          </a:p>
          <a:p>
            <a:r>
              <a:rPr lang="en-US" dirty="0" smtClean="0"/>
              <a:t>       - proteolysis ( amino acids, glutamine and alanine).</a:t>
            </a:r>
            <a:endParaRPr lang="en-US" dirty="0" smtClean="0"/>
          </a:p>
          <a:p>
            <a:r>
              <a:rPr lang="en-US" dirty="0" smtClean="0"/>
              <a:t>       - lipolysis ( glycerol and FFAs). </a:t>
            </a:r>
            <a:endParaRPr lang="en-US" dirty="0" smtClean="0"/>
          </a:p>
          <a:p>
            <a:r>
              <a:rPr lang="en-US" dirty="0" smtClean="0"/>
              <a:t>       - glycogenolysis (breakdown of muscle glycogen  lactate).</a:t>
            </a:r>
            <a:endParaRPr lang="en-US" dirty="0" smtClean="0"/>
          </a:p>
          <a:p>
            <a:r>
              <a:rPr lang="en-US" dirty="0" smtClean="0"/>
              <a:t>       - gluconeogensis (glutamine &amp; alanine &amp; glycerol &amp; lactate are the precursors).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wheel spokes="4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PATHOPHYSIOLOGY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1:HYPERGLYCEMIA: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Serum osmolality → insulin resistance          increases →   hyperglycemia worsens.</a:t>
            </a:r>
            <a:endParaRPr lang="en-US" dirty="0" smtClean="0"/>
          </a:p>
          <a:p>
            <a:r>
              <a:rPr lang="en-US" dirty="0" smtClean="0"/>
              <a:t>2:ACIDOSIS: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Decrease insulin →   increase lipolysis →            ketone bodies   → ketonemia  →   ketone anions→    depletes alkali reserves →   kussmaul respiration.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3:DEHYDRATION: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Hyperglycemia  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      hyperosmolality  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     increase urination</a:t>
            </a:r>
            <a:endParaRPr lang="en-US" dirty="0" smtClean="0"/>
          </a:p>
          <a:p>
            <a:r>
              <a:rPr lang="en-US" dirty="0" smtClean="0"/>
              <a:t>Nausea and vomiting   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     further water loss</a:t>
            </a:r>
            <a:endParaRPr lang="en-US" dirty="0" smtClean="0"/>
          </a:p>
          <a:p>
            <a:r>
              <a:rPr lang="en-US" dirty="0" smtClean="0"/>
              <a:t>Decrease renal blood flow  </a:t>
            </a:r>
            <a:r>
              <a:rPr lang="en-US" dirty="0" smtClean="0">
                <a:latin typeface="Calibri"/>
                <a:cs typeface="Calibri"/>
              </a:rPr>
              <a:t>→</a:t>
            </a:r>
            <a:r>
              <a:rPr lang="en-US" dirty="0" smtClean="0"/>
              <a:t>      GFR decrease     </a:t>
            </a:r>
            <a:endParaRPr lang="en-US" dirty="0" smtClean="0"/>
          </a:p>
          <a:p>
            <a:r>
              <a:rPr lang="en-US" dirty="0" smtClean="0"/>
              <a:t>Hypovolumic shock</a:t>
            </a:r>
            <a:endParaRPr lang="en-US" dirty="0" smtClean="0"/>
          </a:p>
          <a:p>
            <a:r>
              <a:rPr lang="en-US" dirty="0" smtClean="0"/>
              <a:t>4:ELECTROLYTE  IMBALANCE </a:t>
            </a:r>
            <a:endParaRPr lang="en-US" dirty="0" smtClean="0"/>
          </a:p>
          <a:p>
            <a:r>
              <a:rPr lang="en-US" dirty="0" smtClean="0"/>
              <a:t>Loss of potassium </a:t>
            </a:r>
            <a:endParaRPr lang="en-US" dirty="0" smtClean="0"/>
          </a:p>
          <a:p>
            <a:r>
              <a:rPr lang="en-US" dirty="0" smtClean="0"/>
              <a:t>Blood urea nitrogen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Khalid\Downloads\dka1a.gif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2194480" y="1774825"/>
            <a:ext cx="4755040" cy="4625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Ver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dule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7100</Words>
  <Application>WPS Presentation</Application>
  <PresentationFormat>On-screen Show (4:3)</PresentationFormat>
  <Paragraphs>261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SimSun</vt:lpstr>
      <vt:lpstr>Wingdings</vt:lpstr>
      <vt:lpstr>Wingdings 2</vt:lpstr>
      <vt:lpstr>Gubbi</vt:lpstr>
      <vt:lpstr>Verdana</vt:lpstr>
      <vt:lpstr>Wingdings</vt:lpstr>
      <vt:lpstr>Arial</vt:lpstr>
      <vt:lpstr>Nimbus Roman No9 L</vt:lpstr>
      <vt:lpstr>Wingdings 3</vt:lpstr>
      <vt:lpstr>Wingdings 2</vt:lpstr>
      <vt:lpstr>Century Gothic</vt:lpstr>
      <vt:lpstr>Microsoft YaHei</vt:lpstr>
      <vt:lpstr>Droid Sans Fallback</vt:lpstr>
      <vt:lpstr>Arial Unicode MS</vt:lpstr>
      <vt:lpstr>Calibri</vt:lpstr>
      <vt:lpstr>DejaVu Sans</vt:lpstr>
      <vt:lpstr>Corbel</vt:lpstr>
      <vt:lpstr>Calibri</vt:lpstr>
      <vt:lpstr>AR PL UKai CN</vt:lpstr>
      <vt:lpstr>Verve</vt:lpstr>
      <vt:lpstr>Module</vt:lpstr>
      <vt:lpstr>DIABETIC</vt:lpstr>
      <vt:lpstr>CONTENTS</vt:lpstr>
      <vt:lpstr>DEFINITION:</vt:lpstr>
      <vt:lpstr>LAB DEFINITION:</vt:lpstr>
      <vt:lpstr>MECHANISM:</vt:lpstr>
      <vt:lpstr>PowerPoint 演示文稿</vt:lpstr>
      <vt:lpstr>PATHOPHYSIOLOGY</vt:lpstr>
      <vt:lpstr>PowerPoint 演示文稿</vt:lpstr>
      <vt:lpstr>PowerPoint 演示文稿</vt:lpstr>
      <vt:lpstr>INITIATING OR TRIGGERING FACTORS:</vt:lpstr>
      <vt:lpstr>PowerPoint 演示文稿</vt:lpstr>
      <vt:lpstr>CLINICAL FEATURES OF DKA:</vt:lpstr>
      <vt:lpstr>PHYSICAL SIGNS OF DKA:</vt:lpstr>
      <vt:lpstr>PowerPoint 演示文稿</vt:lpstr>
      <vt:lpstr>DIAGNOSIS:</vt:lpstr>
      <vt:lpstr>MANAGEMENT:</vt:lpstr>
      <vt:lpstr>ONGOING MONITORING:</vt:lpstr>
      <vt:lpstr>INITIATION OF TREATMENT:</vt:lpstr>
      <vt:lpstr>PowerPoint 演示文稿</vt:lpstr>
      <vt:lpstr>PowerPoint 演示文稿</vt:lpstr>
      <vt:lpstr>FLUID THERAPY:</vt:lpstr>
      <vt:lpstr>TYPE OF FLUID THERAPY:</vt:lpstr>
      <vt:lpstr>INSULIN THERAPY:</vt:lpstr>
      <vt:lpstr>PowerPoint 演示文稿</vt:lpstr>
      <vt:lpstr>POTASSIUM THERAPY:</vt:lpstr>
      <vt:lpstr>PowerPoint 演示文稿</vt:lpstr>
      <vt:lpstr>PowerPoint 演示文稿</vt:lpstr>
      <vt:lpstr>COMPLICATIONS</vt:lpstr>
      <vt:lpstr>PowerPoint 演示文稿</vt:lpstr>
      <vt:lpstr>DIABETIC KETOACIDOSIS: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DEFINITION:</dc:title>
  <dc:creator>Dr Sara Dil</dc:creator>
  <cp:lastModifiedBy>ngobiro</cp:lastModifiedBy>
  <cp:revision>73</cp:revision>
  <dcterms:created xsi:type="dcterms:W3CDTF">2025-06-12T15:49:10Z</dcterms:created>
  <dcterms:modified xsi:type="dcterms:W3CDTF">2025-06-12T15:49:10Z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1033-11.1.0.11719</vt:lpwstr>
  </property>
</Properties>
</file>