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80" r:id="rId2"/>
    <p:sldId id="283" r:id="rId3"/>
    <p:sldId id="281" r:id="rId4"/>
    <p:sldId id="28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92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71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73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9447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10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8164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995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25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87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125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6224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10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463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552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7559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1293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2855-572E-4C80-8656-A1BEF8242891}" type="datetimeFigureOut">
              <a:rPr lang="en-KE" smtClean="0"/>
              <a:t>15/08/2024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755E71-D876-46B8-9EF7-5C73D256A8D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7478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5EFF8-938B-4DA8-A70A-5EE5E4E7A755}"/>
              </a:ext>
            </a:extLst>
          </p:cNvPr>
          <p:cNvSpPr txBox="1"/>
          <p:nvPr/>
        </p:nvSpPr>
        <p:spPr>
          <a:xfrm>
            <a:off x="546438" y="349286"/>
            <a:ext cx="9964271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</a:t>
            </a:r>
          </a:p>
          <a:p>
            <a:r>
              <a:rPr lang="en-US" sz="2400" dirty="0"/>
              <a:t>Name: PN</a:t>
            </a:r>
          </a:p>
          <a:p>
            <a:r>
              <a:rPr lang="en-US" sz="2400" dirty="0"/>
              <a:t>Age: 32</a:t>
            </a:r>
          </a:p>
          <a:p>
            <a:r>
              <a:rPr lang="en-US" sz="2400" dirty="0"/>
              <a:t>G4p3+0</a:t>
            </a:r>
          </a:p>
          <a:p>
            <a:r>
              <a:rPr lang="en-US" sz="2400" dirty="0"/>
              <a:t>GBD 31weeks, admitted at 29weeks</a:t>
            </a:r>
          </a:p>
          <a:p>
            <a:r>
              <a:rPr lang="en-US" sz="2400" dirty="0"/>
              <a:t>Known DM since 2016</a:t>
            </a:r>
          </a:p>
          <a:p>
            <a:r>
              <a:rPr lang="en-US" sz="2400" dirty="0"/>
              <a:t>Rx </a:t>
            </a:r>
            <a:r>
              <a:rPr lang="en-US" sz="2400" dirty="0" err="1"/>
              <a:t>Mixtard</a:t>
            </a:r>
            <a:r>
              <a:rPr lang="en-US" sz="2400" dirty="0"/>
              <a:t> 20IUam and 10IUpm</a:t>
            </a:r>
          </a:p>
          <a:p>
            <a:r>
              <a:rPr lang="en-US" sz="2400" dirty="0"/>
              <a:t>Hx of not being compliant with Rx due to lack of funds for transportation and refill</a:t>
            </a:r>
          </a:p>
          <a:p>
            <a:r>
              <a:rPr lang="en-US" sz="2400" dirty="0"/>
              <a:t>ANC </a:t>
            </a:r>
          </a:p>
          <a:p>
            <a:r>
              <a:rPr lang="en-US" sz="2400" dirty="0"/>
              <a:t>ANP unremarkable</a:t>
            </a:r>
          </a:p>
          <a:p>
            <a:r>
              <a:rPr lang="en-US" sz="2400" dirty="0"/>
              <a:t>Normal BPs with ANC attendance</a:t>
            </a:r>
          </a:p>
          <a:p>
            <a:r>
              <a:rPr lang="en-US" sz="2400" dirty="0"/>
              <a:t>RBS 20.0 in 18/5/24 on </a:t>
            </a:r>
            <a:r>
              <a:rPr lang="en-US" sz="2400" dirty="0" err="1"/>
              <a:t>Mixtard</a:t>
            </a:r>
            <a:r>
              <a:rPr lang="en-US" sz="2400" dirty="0"/>
              <a:t> 20IUam and 10IUpm</a:t>
            </a:r>
          </a:p>
          <a:p>
            <a:r>
              <a:rPr lang="en-US" sz="2400" dirty="0"/>
              <a:t>NB RBS 30.0 on 21/7/24  - </a:t>
            </a:r>
            <a:r>
              <a:rPr lang="en-US" sz="2400" dirty="0" err="1"/>
              <a:t>pt</a:t>
            </a:r>
            <a:r>
              <a:rPr lang="en-US" sz="2400" dirty="0"/>
              <a:t> had gone 10days without Rx and referred</a:t>
            </a:r>
          </a:p>
          <a:p>
            <a:r>
              <a:rPr lang="en-US" sz="2400" dirty="0"/>
              <a:t>Rx 1.5l N/S???+ </a:t>
            </a:r>
            <a:r>
              <a:rPr lang="en-US" sz="2400" dirty="0" err="1"/>
              <a:t>Mixtard</a:t>
            </a:r>
            <a:r>
              <a:rPr lang="en-US" sz="2400" dirty="0"/>
              <a:t> 40IU SC and referred</a:t>
            </a:r>
          </a:p>
          <a:p>
            <a:r>
              <a:rPr lang="en-US" sz="2400" dirty="0"/>
              <a:t>No early nor anomaly US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0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6F4B-4A35-4EC0-858E-2CD5B11C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criteria for DM diagnosis</a:t>
            </a:r>
            <a:endParaRPr lang="en-K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DE3708-86F4-4CC5-A677-7616903D7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23682"/>
            <a:ext cx="8076701" cy="5204012"/>
          </a:xfrm>
        </p:spPr>
      </p:pic>
    </p:spTree>
    <p:extLst>
      <p:ext uri="{BB962C8B-B14F-4D97-AF65-F5344CB8AC3E}">
        <p14:creationId xmlns:p14="http://schemas.microsoft.com/office/powerpoint/2010/main" val="424306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D479-25C5-4BDE-BA07-57204F87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Risk factors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172F-C5BF-45A0-9B64-1204F196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3341"/>
            <a:ext cx="8596668" cy="5486400"/>
          </a:xfrm>
        </p:spPr>
        <p:txBody>
          <a:bodyPr>
            <a:normAutofit fontScale="92500" lnSpcReduction="20000"/>
          </a:bodyPr>
          <a:lstStyle/>
          <a:p>
            <a:pPr marL="1143000" indent="-1143000">
              <a:buFont typeface="+mj-lt"/>
              <a:buAutoNum type="alphaLcParenR"/>
            </a:pPr>
            <a:endParaRPr lang="en-US" sz="2400" dirty="0"/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BMI above 25 - 30kg/m2 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Previous </a:t>
            </a:r>
            <a:r>
              <a:rPr lang="en-KE" sz="2400" dirty="0" err="1"/>
              <a:t>Macrosomi</a:t>
            </a:r>
            <a:r>
              <a:rPr lang="en-US" sz="2400" dirty="0"/>
              <a:t>a </a:t>
            </a:r>
            <a:r>
              <a:rPr lang="en-KE" sz="2400" dirty="0"/>
              <a:t>infant Weight &gt; 4.5kg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Previous Gestational diabetes.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Family history of </a:t>
            </a:r>
            <a:r>
              <a:rPr lang="en-KE" sz="2400" dirty="0" err="1"/>
              <a:t>diab</a:t>
            </a:r>
            <a:r>
              <a:rPr lang="en-US" sz="2400" dirty="0"/>
              <a:t>e</a:t>
            </a:r>
            <a:r>
              <a:rPr lang="en-KE" sz="2400" dirty="0" err="1"/>
              <a:t>tes</a:t>
            </a:r>
            <a:r>
              <a:rPr lang="en-KE" sz="2400" dirty="0"/>
              <a:t> (First degree relative with diabetes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i="1" dirty="0"/>
              <a:t>High-risk race/ethnicity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Women with PCOS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Hypertension</a:t>
            </a:r>
            <a:endParaRPr lang="en-US" sz="2400" dirty="0"/>
          </a:p>
          <a:p>
            <a:pPr marL="1143000" indent="-1143000">
              <a:buFont typeface="+mj-lt"/>
              <a:buAutoNum type="alphaLcParenR"/>
            </a:pPr>
            <a:r>
              <a:rPr lang="en-KE" sz="2400" dirty="0" err="1"/>
              <a:t>Dyslipidemia</a:t>
            </a:r>
            <a:r>
              <a:rPr lang="en-KE" sz="2400" dirty="0"/>
              <a:t> ( HDL , 35mg/dl, Triglyceride &gt; 250mg/dl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History of Cardiovascular disease, </a:t>
            </a:r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Previous </a:t>
            </a:r>
            <a:r>
              <a:rPr lang="en-US" sz="2400" dirty="0"/>
              <a:t>Hb</a:t>
            </a:r>
            <a:r>
              <a:rPr lang="en-KE" sz="2400" dirty="0"/>
              <a:t>A1C &gt; 5.7%</a:t>
            </a:r>
            <a:endParaRPr lang="en-US" sz="2400" dirty="0"/>
          </a:p>
          <a:p>
            <a:pPr marL="1143000" indent="-1143000">
              <a:buFont typeface="+mj-lt"/>
              <a:buAutoNum type="alphaLcParenR"/>
            </a:pPr>
            <a:r>
              <a:rPr lang="en-KE" sz="2400" dirty="0"/>
              <a:t>Glycosuria</a:t>
            </a:r>
          </a:p>
          <a:p>
            <a:pPr marL="0" indent="0">
              <a:buNone/>
            </a:pPr>
            <a:r>
              <a:rPr lang="en-KE" sz="1800" dirty="0"/>
              <a:t>		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6987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DC12-F6A9-4520-BB2C-86345632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45" y="188259"/>
            <a:ext cx="8596668" cy="497541"/>
          </a:xfrm>
        </p:spPr>
        <p:txBody>
          <a:bodyPr>
            <a:normAutofit fontScale="90000"/>
          </a:bodyPr>
          <a:lstStyle/>
          <a:p>
            <a:r>
              <a:rPr lang="en-US" dirty="0"/>
              <a:t>Maternal complications of DM/GDM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813-767A-458A-939E-DE3B56A26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672353"/>
            <a:ext cx="11066930" cy="5997388"/>
          </a:xfrm>
        </p:spPr>
        <p:txBody>
          <a:bodyPr/>
          <a:lstStyle/>
          <a:p>
            <a:endParaRPr lang="en-GB" sz="2400" dirty="0"/>
          </a:p>
          <a:p>
            <a:r>
              <a:rPr lang="en-GB" sz="2400" dirty="0"/>
              <a:t>Higher rates of Miscarriages</a:t>
            </a:r>
          </a:p>
          <a:p>
            <a:r>
              <a:rPr lang="en-GB" sz="2400" dirty="0"/>
              <a:t>Higher rates of Polyhydramnios and Macrosomia (&gt;4 kg or wt. centile &gt;90) appr 10-20% </a:t>
            </a:r>
          </a:p>
          <a:p>
            <a:r>
              <a:rPr lang="en-GB" sz="2400" dirty="0"/>
              <a:t>Higher rates of Preterm labour</a:t>
            </a:r>
          </a:p>
          <a:p>
            <a:r>
              <a:rPr lang="en-GB" sz="2400" dirty="0"/>
              <a:t> Higher risk of intrauterine foetal demise </a:t>
            </a:r>
          </a:p>
          <a:p>
            <a:r>
              <a:rPr lang="en-GB" sz="2400" dirty="0"/>
              <a:t>Higher rate of Birth Trauma, perineal Injuries and Shoulder dystocia</a:t>
            </a:r>
          </a:p>
          <a:p>
            <a:r>
              <a:rPr lang="en-GB" sz="2400" dirty="0"/>
              <a:t>Higher rate of Childhood &amp; adult obesity, glucose intolerance, Type 2 diabetes and Cardio vascular complications. </a:t>
            </a:r>
          </a:p>
          <a:p>
            <a:r>
              <a:rPr lang="en-GB" sz="2400" dirty="0"/>
              <a:t>Risk of worsening of Retinal and renal diseases. </a:t>
            </a:r>
          </a:p>
          <a:p>
            <a:r>
              <a:rPr lang="en-GB" sz="2400" dirty="0"/>
              <a:t>Diabetic Ketoacidosis  especially for Type one diabetes (Rare in pregnancy)</a:t>
            </a:r>
          </a:p>
          <a:p>
            <a:r>
              <a:rPr lang="en-GB" sz="2400" dirty="0"/>
              <a:t>IUGR with long term DM with diabetic vasculopathy or ass, PET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5799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A486-949C-438C-ADB3-F4FFFB8B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489221"/>
          </a:xfrm>
        </p:spPr>
        <p:txBody>
          <a:bodyPr>
            <a:normAutofit fontScale="90000"/>
          </a:bodyPr>
          <a:lstStyle/>
          <a:p>
            <a:r>
              <a:rPr lang="en-US" dirty="0"/>
              <a:t>Fetal/ Neonatal complications</a:t>
            </a:r>
            <a:endParaRPr lang="en-K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D1B394E-778A-4F5E-9504-0776ABDDB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52475"/>
            <a:ext cx="10255125" cy="5949950"/>
          </a:xfrm>
        </p:spPr>
      </p:pic>
    </p:spTree>
    <p:extLst>
      <p:ext uri="{BB962C8B-B14F-4D97-AF65-F5344CB8AC3E}">
        <p14:creationId xmlns:p14="http://schemas.microsoft.com/office/powerpoint/2010/main" val="374478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75E9-892D-46B1-A931-41B7394F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260"/>
            <a:ext cx="8596668" cy="510988"/>
          </a:xfrm>
        </p:spPr>
        <p:txBody>
          <a:bodyPr>
            <a:normAutofit fontScale="90000"/>
          </a:bodyPr>
          <a:lstStyle/>
          <a:p>
            <a:r>
              <a:rPr lang="en-US" dirty="0"/>
              <a:t>Macrosomia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117D-3C7F-4C3F-9E16-0DE784E2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0271"/>
            <a:ext cx="11514666" cy="584946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complication – shoulder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dytocia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Maternal hyperglycemia&gt; fetal hyperglycemia&gt; fetal Hyperinsulinemia&gt;fat deposition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DIEP study, birth weight correlated best with second- and third-trimester post-prandial glucose measures.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2-hour postprandial glucose measures averaged 6.6mmom/L or less, approximately 20% of infants were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macrosomic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2-hour postprandial glucose measures averaged up to 6.6mmom/L, the rate of macrosomia reached 35%.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HAPO study showed that the fasting as well as the 1- and 2-hour glucose values at the time of the OGTT at 24 to 32 weeks’ gestation had a significant linear correlation with both birth weight and fetal adiposity.</a:t>
            </a:r>
            <a:endParaRPr lang="en-KE" sz="36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0357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52BE-6862-4A5B-B60A-275AECC6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complications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90D5-6FD0-4B2A-8C6C-7DC930D2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RETINOPATHY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-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form of retinopathy is present in virtually 100% of women who have had T1DM for 25 years or more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NEPHROPATHY -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 is the most common cause of end-stage renal disease(ESRD) , accounting for 44% of all new cases of kidney failure. Worsened by duration of DM, uncontrolled DM  and concurrent HTN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CVS – ARTHEROSCLEROSIS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Although it is uncommon, atherosclerotic heart disease may afflict diabetic patients in the later reproductive years</a:t>
            </a:r>
            <a:endParaRPr lang="en-KE" sz="28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4507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4F5C-2F41-4459-A6A7-6B22C731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588038"/>
          </a:xfrm>
        </p:spPr>
        <p:txBody>
          <a:bodyPr>
            <a:normAutofit fontScale="90000"/>
          </a:bodyPr>
          <a:lstStyle/>
          <a:p>
            <a:r>
              <a:rPr lang="en-US" dirty="0"/>
              <a:t>Management  - </a:t>
            </a:r>
            <a:r>
              <a:rPr lang="en-US" dirty="0" err="1"/>
              <a:t>preconeption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6744-BC39-4A4A-8443-97BB380E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10470278" cy="5812761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multidisciplinary pre-conceptional care team. Ensure well controlled BS, change of Rx to recommended Rx in pregnancy -  ACE inhibitors, Statins, Diuretics, B-blockers, ARBs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 for HbA1C &lt; 6.5% and FBS &lt;5.3, 1hr PP 7.8mmol/l and 2hr PP 6.7mmol/l 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HbA1C is  &gt; 10% risk of anomalies and miscarriage( Counsel of risk)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planning to get pregnant with poorly controlled BS – 1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INSULIN Rx 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a full medical and obstetric evaluation in the pre-conceptional period to assess risks. ECG/ ECHO,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UECs ,Fundoscopy, TFTs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Folic Acid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Aspirin 150nocte from 12wks gestation</a:t>
            </a:r>
            <a:endParaRPr lang="en-KE" sz="24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0085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8D48-22EB-4D10-9DA0-FE8F15C9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129"/>
            <a:ext cx="8596668" cy="510989"/>
          </a:xfrm>
        </p:spPr>
        <p:txBody>
          <a:bodyPr>
            <a:normAutofit fontScale="90000"/>
          </a:bodyPr>
          <a:lstStyle/>
          <a:p>
            <a:r>
              <a:rPr lang="en-US" dirty="0"/>
              <a:t>ANC Management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B2C8-5610-4D49-B692-26970D0DD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9929"/>
            <a:ext cx="11129184" cy="57956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Risk assessment from Hx taking. </a:t>
            </a:r>
          </a:p>
          <a:p>
            <a:r>
              <a:rPr lang="en-US" sz="2400" dirty="0"/>
              <a:t>Identify those with risk factors at 1</a:t>
            </a:r>
            <a:r>
              <a:rPr lang="en-US" sz="2400" baseline="30000" dirty="0"/>
              <a:t>st</a:t>
            </a:r>
            <a:r>
              <a:rPr lang="en-US" sz="2400" dirty="0"/>
              <a:t> ANC  - and do 75g OGTT between 24 to 28weeks</a:t>
            </a:r>
          </a:p>
          <a:p>
            <a:r>
              <a:rPr lang="en-US" sz="2400" dirty="0"/>
              <a:t>Ideally GDM screening for all 24-28weeks. Not ideal in all setting with cost implications</a:t>
            </a:r>
          </a:p>
          <a:p>
            <a:r>
              <a:rPr lang="en-US" sz="2400" dirty="0"/>
              <a:t>Folic Acid</a:t>
            </a:r>
          </a:p>
          <a:p>
            <a:r>
              <a:rPr lang="en-US" sz="2400" dirty="0"/>
              <a:t>Jnr Aspirin</a:t>
            </a:r>
          </a:p>
          <a:p>
            <a:r>
              <a:rPr lang="en-US" sz="2400" dirty="0"/>
              <a:t>Detailed anomaly US between 18-22weeks</a:t>
            </a:r>
          </a:p>
          <a:p>
            <a:r>
              <a:rPr lang="en-US" sz="2400" dirty="0"/>
              <a:t>Growth US every week till 28wks, 2 weekly+ doppler US from 28-36weeks, weekly from 36weeks</a:t>
            </a:r>
          </a:p>
          <a:p>
            <a:r>
              <a:rPr lang="en-US" sz="2400" dirty="0"/>
              <a:t>Nutritional counselling</a:t>
            </a:r>
          </a:p>
          <a:p>
            <a:r>
              <a:rPr lang="en-US" sz="2400" dirty="0"/>
              <a:t>Monitor appropriate weight gain</a:t>
            </a:r>
          </a:p>
          <a:p>
            <a:r>
              <a:rPr lang="en-US" sz="2400" dirty="0"/>
              <a:t>30min exercise daily</a:t>
            </a:r>
            <a:endParaRPr lang="en-KE" sz="24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117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8594-E17D-499D-8655-610A263B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of glucose monitoring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EE4F-A8D5-47C9-985B-B5D5B924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707"/>
            <a:ext cx="11514666" cy="469665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postprandial values have a strong correlation with fetal growth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development of macrosomia.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DIEP study reported that, when 2hr postprandial glucose values 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6.6mmol/L, approximately 20% of infants were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macrosomic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30% rise in postprandial glucose averaging 8.8mmoml/L resulted in a 35% rate of macrosomia.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HAPO study, FPG levels during the OGTT, as well as the 1- and 2-hour glucose concentrations, were strong correlates with fetal birth weight and adiposity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8805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9469-D430-4873-8E21-A72237DE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blood sugars for M/T of DM in pregnancy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55CD-3B91-4EAE-97A0-CAF6499B2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GLUCOSE LEVELS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. For women with pregestational T1DM or T2DM, both ACOG and the ADA recommend the following as glycemic goals if they can be achieved without excessive hypoglycemia: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Fasting &lt;5 mg/dL (5.3 mmol/L) and either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One-hour postprandial &lt;140 mg/dL (7.8 mmol/L) or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Two-hour postprandial &lt;120 mg/dL (6.7 mmol/L)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659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6018E-3337-410E-8B85-2F6BD2ECFE9A}"/>
              </a:ext>
            </a:extLst>
          </p:cNvPr>
          <p:cNvSpPr txBox="1"/>
          <p:nvPr/>
        </p:nvSpPr>
        <p:spPr>
          <a:xfrm>
            <a:off x="138545" y="508061"/>
            <a:ext cx="120534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RBS on admission 22.2mmol/l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OE – FGC, no respiratory distress, no jaundice, no pallor, no edema</a:t>
            </a:r>
          </a:p>
          <a:p>
            <a:r>
              <a:rPr lang="en-US" sz="2800" dirty="0"/>
              <a:t>    BP 109/60mmhg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FH 30weeks, FHHR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NST – reactive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US SIUP at 29wks+1/7, BPP 8/8, UA dopplers –normal, polyhydramnios with AFI 13cm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CBC, LFTs and UECs  - unremarkable to date</a:t>
            </a:r>
          </a:p>
        </p:txBody>
      </p:sp>
    </p:spTree>
    <p:extLst>
      <p:ext uri="{BB962C8B-B14F-4D97-AF65-F5344CB8AC3E}">
        <p14:creationId xmlns:p14="http://schemas.microsoft.com/office/powerpoint/2010/main" val="390597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F92-159A-4F05-89B1-96C44468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1706"/>
            <a:ext cx="8596668" cy="820270"/>
          </a:xfrm>
        </p:spPr>
        <p:txBody>
          <a:bodyPr>
            <a:normAutofit/>
          </a:bodyPr>
          <a:lstStyle/>
          <a:p>
            <a:r>
              <a:rPr lang="en-US" dirty="0"/>
              <a:t>Metformin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F9F4-D9D1-4EB4-A99C-A9308665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74059"/>
            <a:ext cx="11021607" cy="568810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B, enhances hepatic and peripheral insulin sensitivity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oral hypoglycemic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for use in pregnancy other than metformin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 of metformin in infertile patients with PCOS) has been reported to lead to higher conception rates, lower miscarriage rates, and higher live birth rates.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Metformin readily crosses the placenta, exposing the fetus to concentrations approaching those in the maternal circulation</a:t>
            </a:r>
            <a:endParaRPr lang="en-KE" sz="36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9988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6F4E-7434-4CD5-B1F5-D3A8D48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836"/>
            <a:ext cx="8596668" cy="712694"/>
          </a:xfrm>
        </p:spPr>
        <p:txBody>
          <a:bodyPr/>
          <a:lstStyle/>
          <a:p>
            <a:r>
              <a:rPr lang="en-US" dirty="0"/>
              <a:t>Insulin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6576-66AD-4119-994F-62AA1B5D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0612"/>
            <a:ext cx="11182972" cy="570155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insulin Rx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to achieve diurnal glucose excursions similar to those of nondiabetic pregnant women.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regimens must be modified continually as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pregnancy progresses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as insulin resistance rises.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optimal intervention to avoid macrosomia and neonatal morbidity.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Delaying definitive therapy while attempting to correct a suboptimal glucose profile with dietary and oral medication adjustments may miss the time when glycemic intervention is most likely to moderate fetal growth.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3938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4BB-19E1-432F-AF5A-52D07D94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835"/>
            <a:ext cx="8596668" cy="672353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profiles for different types of insulin</a:t>
            </a:r>
            <a:endParaRPr lang="en-K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1F9BC9-4844-43AB-B150-01551A9C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68188"/>
            <a:ext cx="10685431" cy="5889812"/>
          </a:xfrm>
        </p:spPr>
      </p:pic>
    </p:spTree>
    <p:extLst>
      <p:ext uri="{BB962C8B-B14F-4D97-AF65-F5344CB8AC3E}">
        <p14:creationId xmlns:p14="http://schemas.microsoft.com/office/powerpoint/2010/main" val="19671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C5D9-EEDB-4176-A93D-E787F789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260"/>
            <a:ext cx="8596668" cy="627716"/>
          </a:xfrm>
        </p:spPr>
        <p:txBody>
          <a:bodyPr>
            <a:normAutofit fontScale="90000"/>
          </a:bodyPr>
          <a:lstStyle/>
          <a:p>
            <a:r>
              <a:rPr lang="en-US" dirty="0"/>
              <a:t>Insulin dosing…</a:t>
            </a:r>
            <a:endParaRPr lang="en-KE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B80DE1D-8FE7-4FE0-B461-AC8BE092A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815976"/>
            <a:ext cx="10080313" cy="5746189"/>
          </a:xfrm>
        </p:spPr>
      </p:pic>
    </p:spTree>
    <p:extLst>
      <p:ext uri="{BB962C8B-B14F-4D97-AF65-F5344CB8AC3E}">
        <p14:creationId xmlns:p14="http://schemas.microsoft.com/office/powerpoint/2010/main" val="1014128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E89E-BA21-4E82-A2C2-FD80EFF0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4094"/>
            <a:ext cx="8596668" cy="470647"/>
          </a:xfrm>
        </p:spPr>
        <p:txBody>
          <a:bodyPr>
            <a:noAutofit/>
          </a:bodyPr>
          <a:lstStyle/>
          <a:p>
            <a:r>
              <a:rPr lang="en-US" sz="2800" dirty="0"/>
              <a:t>ADA recommendations for M/T of DM in pregnancy</a:t>
            </a:r>
            <a:endParaRPr lang="en-K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A662-B872-4DC1-AC0A-63F3DACF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1290919"/>
            <a:ext cx="11685494" cy="4750444"/>
          </a:xfrm>
        </p:spPr>
        <p:txBody>
          <a:bodyPr>
            <a:normAutofit fontScale="77500" lnSpcReduction="20000"/>
          </a:bodyPr>
          <a:lstStyle/>
          <a:p>
            <a:r>
              <a:rPr lang="en-KE" sz="2800" dirty="0"/>
              <a:t>Fasting and post-prandial self monitoring</a:t>
            </a:r>
            <a:r>
              <a:rPr lang="en-US" sz="2800" dirty="0"/>
              <a:t> </a:t>
            </a:r>
            <a:r>
              <a:rPr lang="en-KE" sz="2800" dirty="0"/>
              <a:t>of blood glucose are recommended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Adjustments : 10% insulin adjustments/ 0.7-2units/day till </a:t>
            </a:r>
            <a:r>
              <a:rPr lang="en-US" sz="2800" dirty="0" err="1"/>
              <a:t>gylcemic</a:t>
            </a:r>
            <a:r>
              <a:rPr lang="en-US" sz="2800" dirty="0"/>
              <a:t> target is achieved</a:t>
            </a:r>
            <a:endParaRPr lang="en-KE" sz="2800" dirty="0"/>
          </a:p>
          <a:p>
            <a:endParaRPr lang="en-US" sz="2800" dirty="0"/>
          </a:p>
          <a:p>
            <a:r>
              <a:rPr lang="en-KE" sz="2800" dirty="0"/>
              <a:t>Some women with PGDM should also </a:t>
            </a:r>
            <a:r>
              <a:rPr lang="en-US" sz="2800" dirty="0"/>
              <a:t>check</a:t>
            </a:r>
            <a:r>
              <a:rPr lang="en-KE" sz="2800" dirty="0"/>
              <a:t> glucose pre-prandially.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With adjustments -  FIX FASTING BLOOD SUGARS FIRST!!!!</a:t>
            </a:r>
            <a:endParaRPr lang="en-KE" sz="2800" dirty="0"/>
          </a:p>
          <a:p>
            <a:endParaRPr lang="en-KE" sz="2800" dirty="0"/>
          </a:p>
          <a:p>
            <a:r>
              <a:rPr lang="en-KE" sz="2800" dirty="0"/>
              <a:t>NB: Due to increased RBC turn over , A1C target in </a:t>
            </a:r>
            <a:r>
              <a:rPr lang="en-KE" sz="2800" dirty="0" err="1"/>
              <a:t>preg</a:t>
            </a:r>
            <a:r>
              <a:rPr lang="en-US" sz="2800" dirty="0"/>
              <a:t>n</a:t>
            </a:r>
            <a:r>
              <a:rPr lang="en-KE" sz="2800" dirty="0" err="1"/>
              <a:t>ancy</a:t>
            </a:r>
            <a:r>
              <a:rPr lang="en-KE" sz="2800" dirty="0"/>
              <a:t> </a:t>
            </a:r>
            <a:r>
              <a:rPr lang="en-US" sz="2800" dirty="0"/>
              <a:t>is </a:t>
            </a:r>
            <a:r>
              <a:rPr lang="en-KE" sz="2800" dirty="0"/>
              <a:t>7% to prevent </a:t>
            </a:r>
            <a:r>
              <a:rPr lang="en-KE" sz="2800" dirty="0" err="1"/>
              <a:t>hypog</a:t>
            </a:r>
            <a:r>
              <a:rPr lang="en-US" sz="2800" dirty="0" err="1"/>
              <a:t>ly</a:t>
            </a:r>
            <a:r>
              <a:rPr lang="en-KE" sz="2800" dirty="0" err="1"/>
              <a:t>cemia</a:t>
            </a:r>
            <a:endParaRPr lang="en-KE" sz="2800" dirty="0"/>
          </a:p>
          <a:p>
            <a:endParaRPr lang="en-GB" sz="2800" dirty="0"/>
          </a:p>
          <a:p>
            <a:r>
              <a:rPr lang="en-GB" sz="2800" dirty="0"/>
              <a:t>C</a:t>
            </a:r>
            <a:r>
              <a:rPr lang="en-KE" sz="2800" dirty="0" err="1"/>
              <a:t>ontin</a:t>
            </a:r>
            <a:r>
              <a:rPr lang="en-US" sz="2800" dirty="0"/>
              <a:t>u</a:t>
            </a:r>
            <a:r>
              <a:rPr lang="en-KE" sz="2800" dirty="0"/>
              <a:t>o</a:t>
            </a:r>
            <a:r>
              <a:rPr lang="en-US" sz="2800" dirty="0"/>
              <a:t>u</a:t>
            </a:r>
            <a:r>
              <a:rPr lang="en-KE" sz="2800" dirty="0"/>
              <a:t>s monitoring</a:t>
            </a:r>
            <a:r>
              <a:rPr lang="en-US" sz="2800" dirty="0"/>
              <a:t> twice a day</a:t>
            </a:r>
            <a:endParaRPr lang="en-KE" sz="28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2449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6250-3BF1-4BAB-8E7E-D3666B42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260"/>
            <a:ext cx="8596668" cy="497540"/>
          </a:xfrm>
        </p:spPr>
        <p:txBody>
          <a:bodyPr>
            <a:normAutofit fontScale="90000"/>
          </a:bodyPr>
          <a:lstStyle/>
          <a:p>
            <a:r>
              <a:rPr lang="en-US" dirty="0"/>
              <a:t>Timing of Delivery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804D-5E9A-44D0-8BAA-FF56923E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0613"/>
            <a:ext cx="11088842" cy="567465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Delivery at 38weeks</a:t>
            </a:r>
            <a:r>
              <a:rPr lang="en-KE" sz="2400" dirty="0"/>
              <a:t>38/40 </a:t>
            </a:r>
            <a:r>
              <a:rPr lang="en-US" sz="2400" dirty="0"/>
              <a:t>for those with </a:t>
            </a:r>
            <a:r>
              <a:rPr lang="en-KE" sz="2400" dirty="0"/>
              <a:t>pre-gestational diabetes)</a:t>
            </a:r>
          </a:p>
          <a:p>
            <a:r>
              <a:rPr lang="en-KE" sz="2400" dirty="0"/>
              <a:t>Uncomplicated GDM deliver prior to 40/40</a:t>
            </a:r>
          </a:p>
          <a:p>
            <a:r>
              <a:rPr lang="en-KE" sz="2400" dirty="0"/>
              <a:t>If </a:t>
            </a:r>
            <a:r>
              <a:rPr lang="en-KE" sz="2400" dirty="0" err="1"/>
              <a:t>fetal</a:t>
            </a:r>
            <a:r>
              <a:rPr lang="en-KE" sz="2400" dirty="0"/>
              <a:t>/maternal complication including uncontrolled diabetes consider earlier delivery. </a:t>
            </a:r>
            <a:endParaRPr lang="en-US" sz="2400" dirty="0"/>
          </a:p>
          <a:p>
            <a:r>
              <a:rPr lang="en-US" sz="2400" dirty="0"/>
              <a:t>US – monitor fetal well being</a:t>
            </a:r>
          </a:p>
          <a:p>
            <a:pPr marL="0" indent="0">
              <a:buNone/>
            </a:pPr>
            <a:r>
              <a:rPr lang="en-US" sz="2400" dirty="0"/>
              <a:t>            monthly till 28wks</a:t>
            </a:r>
          </a:p>
          <a:p>
            <a:pPr marL="0" indent="0">
              <a:buNone/>
            </a:pPr>
            <a:r>
              <a:rPr lang="en-US" sz="2400" dirty="0"/>
              <a:t>            every 2 weeks from 28-36weeks</a:t>
            </a:r>
          </a:p>
          <a:p>
            <a:pPr marL="0" indent="0">
              <a:buNone/>
            </a:pPr>
            <a:r>
              <a:rPr lang="en-US" sz="2400" dirty="0"/>
              <a:t>            weekly till delivery</a:t>
            </a:r>
          </a:p>
          <a:p>
            <a:r>
              <a:rPr lang="en-KE" sz="2400" dirty="0"/>
              <a:t>For US</a:t>
            </a:r>
            <a:r>
              <a:rPr lang="en-US" sz="2400" dirty="0"/>
              <a:t> Dx </a:t>
            </a:r>
            <a:r>
              <a:rPr lang="en-KE" sz="2400" dirty="0"/>
              <a:t>macrosomia counsel regarding induction and delivery. </a:t>
            </a:r>
            <a:endParaRPr lang="en-US" sz="2400" dirty="0"/>
          </a:p>
          <a:p>
            <a:r>
              <a:rPr lang="en-US" sz="2400" dirty="0"/>
              <a:t>MONITOR FM</a:t>
            </a:r>
          </a:p>
          <a:p>
            <a:r>
              <a:rPr lang="en-US" sz="2400" dirty="0"/>
              <a:t>If admitted daily NST</a:t>
            </a:r>
          </a:p>
          <a:p>
            <a:r>
              <a:rPr lang="en-US" sz="2400" dirty="0"/>
              <a:t>Corticosteroids if delivery is &lt;37weeks for lung maturity</a:t>
            </a:r>
            <a:endParaRPr lang="en-KE" sz="2400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2821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D763-9DF9-4817-98FF-C3B8CB1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365"/>
            <a:ext cx="8596668" cy="655273"/>
          </a:xfrm>
        </p:spPr>
        <p:txBody>
          <a:bodyPr/>
          <a:lstStyle/>
          <a:p>
            <a:r>
              <a:rPr lang="en-US" dirty="0"/>
              <a:t>Intrapartum M/T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674F-B20C-40F2-85F3-EDEBED5F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9757584" cy="571863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INSULIN INFUSION METHOD</a:t>
            </a:r>
            <a:endParaRPr lang="en-KE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Withhold a.m. insulin injection.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5% dextrose in water) at 100 mL/h throughout labor.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infusion of regular insulin at 0.5 U/h.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oxytocin as needed.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maternal glucose levels hourly at bedside or laboratory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 insulin infusion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u="heavy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INTERMITTENT SUBCUTANEOUS INJECTION METHOD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one-half of the usual insulin dose in a.m.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(5% dextrose in water) at 100 mL/h throughout labor.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 oxytocin as needed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Administer regular insulin in small doses (2–5 U) to maintain glucose levels of 4.4-6.6mmol/l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4291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06C2-8E02-415F-9B45-91293F2C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588038"/>
          </a:xfrm>
        </p:spPr>
        <p:txBody>
          <a:bodyPr>
            <a:normAutofit fontScale="90000"/>
          </a:bodyPr>
          <a:lstStyle/>
          <a:p>
            <a:r>
              <a:rPr lang="en-US" dirty="0"/>
              <a:t>Postpartum M/T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A43B-728B-4315-AECB-A2C66B86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11209866" cy="590689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basal and bolus insulin doses required after delivery are typically 30% to 50% of the doses required during pregnancy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T1DM patients require more intensive glucose monitoring after delivery, because many experience a “honey-moon” phase in which insulin requirements fall dramatically.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GDM, OGTT at 6 and 12 weeks after delivery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NB : Counselling points</a:t>
            </a:r>
          </a:p>
          <a:p>
            <a:pPr marL="0" indent="0">
              <a:buNone/>
            </a:pPr>
            <a:r>
              <a:rPr lang="en-US" sz="2000" dirty="0"/>
              <a:t> - </a:t>
            </a:r>
            <a:r>
              <a:rPr lang="en-KE" sz="2000" dirty="0"/>
              <a:t>GDM in a subsequent pregnancy: (30-60%) </a:t>
            </a:r>
          </a:p>
          <a:p>
            <a:pPr marL="0" indent="0">
              <a:buNone/>
            </a:pPr>
            <a:r>
              <a:rPr lang="en-KE" sz="2000" dirty="0"/>
              <a:t>- T2DM : (20%)  at 5 years, (50%) at 10 years </a:t>
            </a:r>
          </a:p>
          <a:p>
            <a:pPr marL="0" indent="0">
              <a:buNone/>
            </a:pPr>
            <a:r>
              <a:rPr lang="en-KE" sz="2000" dirty="0"/>
              <a:t>- Pre- diabetes (HAPO) 39.4 % </a:t>
            </a:r>
          </a:p>
          <a:p>
            <a:pPr marL="0" indent="0">
              <a:buNone/>
            </a:pPr>
            <a:r>
              <a:rPr lang="en-KE" sz="2000" dirty="0"/>
              <a:t>- 2 times higher risk of Cardiovascular disease</a:t>
            </a:r>
            <a:r>
              <a:rPr lang="en-KE" sz="2400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29983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EC50-E979-447A-BF1D-7D91FAF9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97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ASANTE SANA!!!!</a:t>
            </a:r>
            <a:endParaRPr lang="en-KE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9B292C3-400B-4E13-BC2B-78B6B42E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6" y="1250576"/>
            <a:ext cx="5741895" cy="5620871"/>
          </a:xfrm>
        </p:spPr>
      </p:pic>
    </p:spTree>
    <p:extLst>
      <p:ext uri="{BB962C8B-B14F-4D97-AF65-F5344CB8AC3E}">
        <p14:creationId xmlns:p14="http://schemas.microsoft.com/office/powerpoint/2010/main" val="25282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DCF1D-6A9B-425A-B739-94E3720B26B0}"/>
              </a:ext>
            </a:extLst>
          </p:cNvPr>
          <p:cNvSpPr txBox="1"/>
          <p:nvPr/>
        </p:nvSpPr>
        <p:spPr>
          <a:xfrm>
            <a:off x="304800" y="797510"/>
            <a:ext cx="11887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Started on insulin 0.9iu/kg (split into 50% </a:t>
            </a:r>
            <a:r>
              <a:rPr lang="en-US" sz="2400" dirty="0" err="1"/>
              <a:t>lantus</a:t>
            </a:r>
            <a:r>
              <a:rPr lang="en-US" sz="2400" dirty="0"/>
              <a:t> and 50% lispro TDS)</a:t>
            </a:r>
          </a:p>
          <a:p>
            <a:endParaRPr lang="en-US" sz="2400" dirty="0"/>
          </a:p>
          <a:p>
            <a:r>
              <a:rPr lang="en-US" sz="2400" dirty="0"/>
              <a:t>Rx :</a:t>
            </a:r>
          </a:p>
          <a:p>
            <a:r>
              <a:rPr lang="en-US" sz="2400" dirty="0"/>
              <a:t>Lantus 32IU 10pm, 10IU TDS</a:t>
            </a:r>
          </a:p>
          <a:p>
            <a:r>
              <a:rPr lang="en-US" sz="2400" dirty="0"/>
              <a:t> currently :</a:t>
            </a:r>
          </a:p>
          <a:p>
            <a:r>
              <a:rPr lang="en-US" sz="2400" dirty="0"/>
              <a:t>Lantus  44IU 10IU pm, 21IU am, 21IU </a:t>
            </a:r>
            <a:r>
              <a:rPr lang="en-US" sz="2400" dirty="0" err="1"/>
              <a:t>prelunch</a:t>
            </a:r>
            <a:r>
              <a:rPr lang="en-US" sz="2400" dirty="0"/>
              <a:t>, 19IU pm</a:t>
            </a:r>
          </a:p>
          <a:p>
            <a:r>
              <a:rPr lang="en-US" sz="2400" dirty="0"/>
              <a:t>Metformin 500mg BD</a:t>
            </a:r>
          </a:p>
          <a:p>
            <a:endParaRPr lang="en-US" sz="2400" dirty="0"/>
          </a:p>
          <a:p>
            <a:r>
              <a:rPr lang="en-US" sz="2400" dirty="0"/>
              <a:t>Today :</a:t>
            </a:r>
          </a:p>
          <a:p>
            <a:r>
              <a:rPr lang="en-US" sz="2400" dirty="0"/>
              <a:t>Lantus 36IU pm, Lispro 12IU TDS</a:t>
            </a:r>
          </a:p>
          <a:p>
            <a:r>
              <a:rPr lang="en-US" sz="2400" dirty="0"/>
              <a:t>Metformin 1g BD</a:t>
            </a:r>
          </a:p>
          <a:p>
            <a:endParaRPr lang="en-US" sz="2400" dirty="0"/>
          </a:p>
          <a:p>
            <a:r>
              <a:rPr lang="en-US" sz="2400" dirty="0"/>
              <a:t>US 15/8/24 SIUP at 31wks+5/7, EFW 1895gms, UA dopplers  - normal, AFI 14.8cm</a:t>
            </a:r>
          </a:p>
          <a:p>
            <a:r>
              <a:rPr lang="en-US" sz="2400" dirty="0"/>
              <a:t>NB: AC &gt;88%, BPD, HC and FL normal centiles</a:t>
            </a:r>
          </a:p>
        </p:txBody>
      </p:sp>
    </p:spTree>
    <p:extLst>
      <p:ext uri="{BB962C8B-B14F-4D97-AF65-F5344CB8AC3E}">
        <p14:creationId xmlns:p14="http://schemas.microsoft.com/office/powerpoint/2010/main" val="11475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CAEF-F6D1-4013-A6EA-F72E8EB2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237"/>
            <a:ext cx="8596668" cy="553402"/>
          </a:xfrm>
        </p:spPr>
        <p:txBody>
          <a:bodyPr>
            <a:normAutofit fontScale="90000"/>
          </a:bodyPr>
          <a:lstStyle/>
          <a:p>
            <a:r>
              <a:rPr lang="en-US" dirty="0"/>
              <a:t>M/T and Delivery plan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6FAA-271F-4E8E-AA09-9A181CD40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983673"/>
            <a:ext cx="11651673" cy="5708072"/>
          </a:xfrm>
        </p:spPr>
        <p:txBody>
          <a:bodyPr>
            <a:normAutofit/>
          </a:bodyPr>
          <a:lstStyle/>
          <a:p>
            <a:r>
              <a:rPr lang="en-US" sz="2400" dirty="0"/>
              <a:t>CBC, LFT and UECs  - twice weekly</a:t>
            </a:r>
          </a:p>
          <a:p>
            <a:r>
              <a:rPr lang="en-US" sz="2400" dirty="0"/>
              <a:t>Weekly UA dopplers</a:t>
            </a:r>
          </a:p>
          <a:p>
            <a:r>
              <a:rPr lang="en-US" sz="2400" dirty="0"/>
              <a:t>Growth US every 2 weeks</a:t>
            </a:r>
          </a:p>
          <a:p>
            <a:r>
              <a:rPr lang="en-US" sz="2400" dirty="0"/>
              <a:t>Contraception counselling</a:t>
            </a:r>
          </a:p>
          <a:p>
            <a:r>
              <a:rPr lang="en-US" sz="2400" dirty="0"/>
              <a:t>Preconception counselling</a:t>
            </a:r>
          </a:p>
          <a:p>
            <a:r>
              <a:rPr lang="en-US" sz="2400" dirty="0"/>
              <a:t>Delivery at 38weeks depending on above monitoring </a:t>
            </a:r>
          </a:p>
          <a:p>
            <a:r>
              <a:rPr lang="en-US" sz="2400" dirty="0"/>
              <a:t>Pt counselled on possibility of CS with increasing AC to prevent birth trauma due to possible shoulder dystocia. </a:t>
            </a:r>
          </a:p>
          <a:p>
            <a:r>
              <a:rPr lang="en-US" sz="2400" dirty="0"/>
              <a:t>Reduce insulin doses by 50% after delivery and close monitoring</a:t>
            </a:r>
          </a:p>
          <a:p>
            <a:r>
              <a:rPr lang="en-US" sz="2400" dirty="0"/>
              <a:t>Initiate breastfeeding immediately and Neonatology review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5963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929F-647F-422A-9703-87CE3EFEB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Mellitus in Pregnancy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DC8B1-6994-4060-9060-F40193A63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Mutindi Kakuti</a:t>
            </a:r>
          </a:p>
          <a:p>
            <a:r>
              <a:rPr lang="en-US" dirty="0"/>
              <a:t>15/8/24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7136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D0AF-8925-48CF-8B56-DBEB21F3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Mellitus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6CB7-5FF8-4837-9941-CB675CCFB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4603282"/>
          </a:xfrm>
        </p:spPr>
        <p:txBody>
          <a:bodyPr>
            <a:normAutofit/>
          </a:bodyPr>
          <a:lstStyle/>
          <a:p>
            <a:r>
              <a:rPr lang="en-US" dirty="0"/>
              <a:t>10% Type 1</a:t>
            </a:r>
          </a:p>
          <a:p>
            <a:r>
              <a:rPr lang="en-US" dirty="0"/>
              <a:t>Early onset</a:t>
            </a:r>
          </a:p>
          <a:p>
            <a:r>
              <a:rPr lang="en-US" dirty="0"/>
              <a:t>Insulin deficiency </a:t>
            </a:r>
          </a:p>
          <a:p>
            <a:r>
              <a:rPr lang="en-US" dirty="0"/>
              <a:t>Insulin dependent</a:t>
            </a:r>
          </a:p>
          <a:p>
            <a:r>
              <a:rPr lang="en-US" dirty="0"/>
              <a:t>Usually T cell mediated autoimmune disorder against the beta cells that produce insulin from the pancreas</a:t>
            </a:r>
          </a:p>
          <a:p>
            <a:r>
              <a:rPr lang="en-US" dirty="0"/>
              <a:t>Genetically susceptible person in concert with a trigger</a:t>
            </a:r>
          </a:p>
          <a:p>
            <a:r>
              <a:rPr lang="en-US" dirty="0"/>
              <a:t>Insulin deficiency – elevated BG </a:t>
            </a:r>
          </a:p>
          <a:p>
            <a:r>
              <a:rPr lang="en-US" dirty="0"/>
              <a:t>S/S – polyphagia, </a:t>
            </a:r>
            <a:r>
              <a:rPr lang="en-US" dirty="0" err="1"/>
              <a:t>polydypsia</a:t>
            </a:r>
            <a:r>
              <a:rPr lang="en-US" dirty="0"/>
              <a:t>, glycosuria, polyuria</a:t>
            </a:r>
            <a:endParaRPr lang="en-KE" dirty="0"/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2E6BD-E328-48AB-B992-E83F72FB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885670"/>
          </a:xfrm>
        </p:spPr>
        <p:txBody>
          <a:bodyPr>
            <a:normAutofit/>
          </a:bodyPr>
          <a:lstStyle/>
          <a:p>
            <a:r>
              <a:rPr lang="en-US" dirty="0"/>
              <a:t>Type 2 </a:t>
            </a:r>
          </a:p>
          <a:p>
            <a:r>
              <a:rPr lang="en-US" dirty="0"/>
              <a:t>More common 90%</a:t>
            </a:r>
          </a:p>
          <a:p>
            <a:r>
              <a:rPr lang="en-US" dirty="0"/>
              <a:t>Late onset</a:t>
            </a:r>
          </a:p>
          <a:p>
            <a:r>
              <a:rPr lang="en-US" dirty="0"/>
              <a:t>Increased insulin resistance( cells not taking up glucose)&gt; increased BS</a:t>
            </a:r>
          </a:p>
          <a:p>
            <a:r>
              <a:rPr lang="en-US" dirty="0"/>
              <a:t>Increased BS &gt; increased insulin production&gt; hypertrophy of beta cells and increased production of amylin which causes dysfunctional beta cells</a:t>
            </a:r>
          </a:p>
          <a:p>
            <a:r>
              <a:rPr lang="en-US" dirty="0"/>
              <a:t>Finally hypotrophy of beta cells&gt; decrease in insulin production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94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2B09-C589-4F69-B330-219A6FA2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DM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3F413-20B0-488B-B066-5609E2805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398495"/>
            <a:ext cx="9112124" cy="5069540"/>
          </a:xfrm>
        </p:spPr>
      </p:pic>
    </p:spTree>
    <p:extLst>
      <p:ext uri="{BB962C8B-B14F-4D97-AF65-F5344CB8AC3E}">
        <p14:creationId xmlns:p14="http://schemas.microsoft.com/office/powerpoint/2010/main" val="18293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854C-EDE2-456D-A4C3-E40ABF87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741"/>
          </a:xfrm>
        </p:spPr>
        <p:txBody>
          <a:bodyPr>
            <a:normAutofit fontScale="90000"/>
          </a:bodyPr>
          <a:lstStyle/>
          <a:p>
            <a:r>
              <a:rPr lang="en-US" dirty="0"/>
              <a:t>Gestational DM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5BA2-AB99-44DA-B26B-DD3F8736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" y="1183341"/>
            <a:ext cx="12097871" cy="5526741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GDM is defined as glucose intolerance diagnosed during pregnancy that is not clearly preexisting diabetes. 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underlying pathophysiology of GDM in most instances is similar to that observed for T2DM: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inability to maintain an adequate insulin response because of the significant decreases in insulin sensitivity with advancing gestation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K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5% to 9% of pregnant women will be diagnosed with GDM </a:t>
            </a:r>
          </a:p>
          <a:p>
            <a:r>
              <a:rPr lang="en-US" sz="2400" dirty="0"/>
              <a:t>B-cell Hyperplasia,  decreased insensitivity/ increased resistance.</a:t>
            </a:r>
          </a:p>
          <a:p>
            <a:r>
              <a:rPr lang="en-US" sz="2400" dirty="0" err="1"/>
              <a:t>hCS</a:t>
            </a:r>
            <a:r>
              <a:rPr lang="en-US" sz="2400" dirty="0"/>
              <a:t> (human Chorionic Somatostatin)/</a:t>
            </a:r>
            <a:r>
              <a:rPr lang="en-US" sz="2400" dirty="0" err="1"/>
              <a:t>hPL</a:t>
            </a:r>
            <a:r>
              <a:rPr lang="en-US" sz="2400" dirty="0"/>
              <a:t> Human Placental Lactogen – strongest antagonist of pregnancy.</a:t>
            </a:r>
          </a:p>
          <a:p>
            <a:r>
              <a:rPr lang="en-US" sz="2400" dirty="0"/>
              <a:t>Cortisol, Progesterone, Prolactin, Growth Hormone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670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313E-60BA-4BCE-9A9B-F7A6755B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847"/>
          </a:xfrm>
        </p:spPr>
        <p:txBody>
          <a:bodyPr>
            <a:normAutofit fontScale="90000"/>
          </a:bodyPr>
          <a:lstStyle/>
          <a:p>
            <a:r>
              <a:rPr lang="en-US" dirty="0"/>
              <a:t>Criteria for diagnosis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2051-5FE9-4506-A4B7-9946B73C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9" y="1156447"/>
            <a:ext cx="12097871" cy="547295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IADPSG (International Ass. For Diabetes in Pregnancy Study Group)criteria for GDM diagnosis .Adopted by WHO, ADA but not ACOG (2 step 50g GT then 100gm OGTT)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ANC VISIT: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should have RBS done (screening)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75g OGTT  and Hba1C  for high risk patients, Hba1C &gt;5.7% in 1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trimester was predictive of a dx of GDM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Overt DM -  Hba1C &gt;6.5%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FBS &gt;7.0mmol/l after 8hr fast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2hr PP &gt;11.1mmol/l after 75g glucose challenge test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IADPSG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criteria  able to pick more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women with GDM —up to 18% using the new criteria, compared to 5% to 10% with the two-step 3-hour OGTT system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 and IADPSG recommend any one value as Dx for GDM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51125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812</TotalTime>
  <Words>1965</Words>
  <Application>Microsoft Office PowerPoint</Application>
  <PresentationFormat>Widescreen</PresentationFormat>
  <Paragraphs>218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Algerian</vt:lpstr>
      <vt:lpstr>Arial</vt:lpstr>
      <vt:lpstr>Calibri</vt:lpstr>
      <vt:lpstr>Symbol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M/T and Delivery plan</vt:lpstr>
      <vt:lpstr>Diabetes Mellitus in Pregnancy</vt:lpstr>
      <vt:lpstr>Diabetes Mellitus</vt:lpstr>
      <vt:lpstr>Classification of DM</vt:lpstr>
      <vt:lpstr>Gestational DM</vt:lpstr>
      <vt:lpstr>Criteria for diagnosis</vt:lpstr>
      <vt:lpstr>Diagnostic criteria for DM diagnosis</vt:lpstr>
      <vt:lpstr>Risk factors </vt:lpstr>
      <vt:lpstr>Maternal complications of DM/GDM</vt:lpstr>
      <vt:lpstr>Fetal/ Neonatal complications</vt:lpstr>
      <vt:lpstr>Macrosomia</vt:lpstr>
      <vt:lpstr>Long term complications</vt:lpstr>
      <vt:lpstr>Management  - preconeption</vt:lpstr>
      <vt:lpstr>ANC Management</vt:lpstr>
      <vt:lpstr>Timing of glucose monitoring</vt:lpstr>
      <vt:lpstr>Target blood sugars for M/T of DM in pregnancy</vt:lpstr>
      <vt:lpstr>Metformin</vt:lpstr>
      <vt:lpstr>Insulin</vt:lpstr>
      <vt:lpstr>Activity profiles for different types of insulin</vt:lpstr>
      <vt:lpstr>Insulin dosing…</vt:lpstr>
      <vt:lpstr>ADA recommendations for M/T of DM in pregnancy</vt:lpstr>
      <vt:lpstr>Timing of Delivery</vt:lpstr>
      <vt:lpstr>Intrapartum M/T</vt:lpstr>
      <vt:lpstr>Postpartum M/T</vt:lpstr>
      <vt:lpstr>ASANTE SANA!!!!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Mellitus in Pregnancy</dc:title>
  <dc:creator>Mutindi Kakuti</dc:creator>
  <cp:lastModifiedBy>Mutindi Kakuti</cp:lastModifiedBy>
  <cp:revision>17</cp:revision>
  <dcterms:created xsi:type="dcterms:W3CDTF">2024-08-14T11:46:07Z</dcterms:created>
  <dcterms:modified xsi:type="dcterms:W3CDTF">2024-08-15T10:03:44Z</dcterms:modified>
</cp:coreProperties>
</file>