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63"/>
  </p:notesMasterIdLst>
  <p:sldIdLst>
    <p:sldId id="256" r:id="rId2"/>
    <p:sldId id="257" r:id="rId3"/>
    <p:sldId id="259" r:id="rId4"/>
    <p:sldId id="320" r:id="rId5"/>
    <p:sldId id="322" r:id="rId6"/>
    <p:sldId id="338" r:id="rId7"/>
    <p:sldId id="334" r:id="rId8"/>
    <p:sldId id="335" r:id="rId9"/>
    <p:sldId id="336" r:id="rId10"/>
    <p:sldId id="337" r:id="rId11"/>
    <p:sldId id="299" r:id="rId12"/>
    <p:sldId id="300" r:id="rId13"/>
    <p:sldId id="301" r:id="rId14"/>
    <p:sldId id="302" r:id="rId15"/>
    <p:sldId id="303" r:id="rId16"/>
    <p:sldId id="305" r:id="rId17"/>
    <p:sldId id="319" r:id="rId18"/>
    <p:sldId id="261" r:id="rId19"/>
    <p:sldId id="263" r:id="rId20"/>
    <p:sldId id="264" r:id="rId21"/>
    <p:sldId id="306" r:id="rId22"/>
    <p:sldId id="365" r:id="rId23"/>
    <p:sldId id="367" r:id="rId24"/>
    <p:sldId id="308" r:id="rId25"/>
    <p:sldId id="309" r:id="rId26"/>
    <p:sldId id="369" r:id="rId27"/>
    <p:sldId id="385" r:id="rId28"/>
    <p:sldId id="388" r:id="rId29"/>
    <p:sldId id="390" r:id="rId30"/>
    <p:sldId id="391" r:id="rId31"/>
    <p:sldId id="311" r:id="rId32"/>
    <p:sldId id="312" r:id="rId33"/>
    <p:sldId id="313" r:id="rId34"/>
    <p:sldId id="383" r:id="rId35"/>
    <p:sldId id="314" r:id="rId36"/>
    <p:sldId id="315" r:id="rId37"/>
    <p:sldId id="316" r:id="rId38"/>
    <p:sldId id="317" r:id="rId39"/>
    <p:sldId id="379" r:id="rId40"/>
    <p:sldId id="265" r:id="rId41"/>
    <p:sldId id="266" r:id="rId42"/>
    <p:sldId id="271" r:id="rId43"/>
    <p:sldId id="272" r:id="rId44"/>
    <p:sldId id="273" r:id="rId45"/>
    <p:sldId id="274" r:id="rId46"/>
    <p:sldId id="276" r:id="rId47"/>
    <p:sldId id="278" r:id="rId48"/>
    <p:sldId id="387" r:id="rId49"/>
    <p:sldId id="279" r:id="rId50"/>
    <p:sldId id="280" r:id="rId51"/>
    <p:sldId id="282" r:id="rId52"/>
    <p:sldId id="283" r:id="rId53"/>
    <p:sldId id="287" r:id="rId54"/>
    <p:sldId id="288" r:id="rId55"/>
    <p:sldId id="289" r:id="rId56"/>
    <p:sldId id="290" r:id="rId57"/>
    <p:sldId id="292" r:id="rId58"/>
    <p:sldId id="291" r:id="rId59"/>
    <p:sldId id="294" r:id="rId60"/>
    <p:sldId id="286" r:id="rId61"/>
    <p:sldId id="297" r:id="rId6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56" autoAdjust="0"/>
    <p:restoredTop sz="94660"/>
  </p:normalViewPr>
  <p:slideViewPr>
    <p:cSldViewPr snapToGrid="0" showGuides="1">
      <p:cViewPr varScale="1">
        <p:scale>
          <a:sx n="74" d="100"/>
          <a:sy n="74" d="100"/>
        </p:scale>
        <p:origin x="438" y="54"/>
      </p:cViewPr>
      <p:guideLst>
        <p:guide orient="horz" pos="2112"/>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B3E9D9-BD32-4920-B802-A5E354CB754D}" type="datetimeFigureOut">
              <a:rPr lang="en-US" smtClean="0"/>
              <a:t>1/23/2019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BFA585-5378-48AC-A2B1-A8472250E310}" type="slidenum">
              <a:rPr lang="en-US" smtClean="0"/>
              <a:t>‹#›</a:t>
            </a:fld>
            <a:endParaRPr lang="en-US"/>
          </a:p>
        </p:txBody>
      </p:sp>
    </p:spTree>
    <p:extLst>
      <p:ext uri="{BB962C8B-B14F-4D97-AF65-F5344CB8AC3E}">
        <p14:creationId xmlns:p14="http://schemas.microsoft.com/office/powerpoint/2010/main" val="1047069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D3556B-8BC1-4FCF-900D-C03178EA8749}" type="slidenum">
              <a:rPr lang="en-US"/>
              <a:pPr/>
              <a:t>5</a:t>
            </a:fld>
            <a:endParaRPr lang="en-US"/>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15127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812E1B-0751-40F3-B400-3833E37361C2}" type="slidenum">
              <a:rPr lang="en-US"/>
              <a:pPr/>
              <a:t>7</a:t>
            </a:fld>
            <a:endParaRPr lang="en-US"/>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062470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F9E7B2-97D0-40BB-A5DC-C1615DB7461E}" type="slidenum">
              <a:rPr lang="en-US"/>
              <a:pPr/>
              <a:t>8</a:t>
            </a:fld>
            <a:endParaRPr lang="en-US"/>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73405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F48BFB-A55E-4DF2-8BB6-C2C4A953BD72}" type="slidenum">
              <a:rPr lang="en-US"/>
              <a:pPr/>
              <a:t>9</a:t>
            </a:fld>
            <a:endParaRPr lang="en-US"/>
          </a:p>
        </p:txBody>
      </p:sp>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54585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218D70-1165-4E33-990B-450B2E121141}" type="slidenum">
              <a:rPr lang="en-US"/>
              <a:pPr/>
              <a:t>10</a:t>
            </a:fld>
            <a:endParaRPr lang="en-US"/>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35386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028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147963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997442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00152" y="406401"/>
            <a:ext cx="10382249" cy="1012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200151" y="1600200"/>
            <a:ext cx="5088467" cy="4349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491818" y="1600200"/>
            <a:ext cx="5090583" cy="4349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5"/>
          <p:cNvSpPr>
            <a:spLocks noGrp="1" noChangeArrowheads="1"/>
          </p:cNvSpPr>
          <p:nvPr>
            <p:ph type="sldNum" sz="quarter" idx="12"/>
          </p:nvPr>
        </p:nvSpPr>
        <p:spPr>
          <a:ln/>
        </p:spPr>
        <p:txBody>
          <a:bodyPr/>
          <a:lstStyle>
            <a:lvl1pPr>
              <a:defRPr/>
            </a:lvl1pPr>
          </a:lstStyle>
          <a:p>
            <a:pPr>
              <a:defRPr/>
            </a:pPr>
            <a:fld id="{664ABEC4-DC9C-4A60-950C-63206BEF8620}" type="slidenum">
              <a:rPr lang="en-US" altLang="zh-CN"/>
              <a:pPr>
                <a:defRPr/>
              </a:pPr>
              <a:t>‹#›</a:t>
            </a:fld>
            <a:endParaRPr lang="en-US" altLang="zh-CN"/>
          </a:p>
        </p:txBody>
      </p:sp>
    </p:spTree>
    <p:extLst>
      <p:ext uri="{BB962C8B-B14F-4D97-AF65-F5344CB8AC3E}">
        <p14:creationId xmlns:p14="http://schemas.microsoft.com/office/powerpoint/2010/main" val="17822272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200152" y="406400"/>
            <a:ext cx="10382249" cy="5543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3"/>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4"/>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5"/>
          <p:cNvSpPr>
            <a:spLocks noGrp="1" noChangeArrowheads="1"/>
          </p:cNvSpPr>
          <p:nvPr>
            <p:ph type="sldNum" sz="quarter" idx="12"/>
          </p:nvPr>
        </p:nvSpPr>
        <p:spPr>
          <a:ln/>
        </p:spPr>
        <p:txBody>
          <a:bodyPr/>
          <a:lstStyle>
            <a:lvl1pPr>
              <a:defRPr/>
            </a:lvl1pPr>
          </a:lstStyle>
          <a:p>
            <a:pPr>
              <a:defRPr/>
            </a:pPr>
            <a:fld id="{FFFFF434-937E-4A7A-967F-29FA7746FA59}" type="slidenum">
              <a:rPr lang="en-US" altLang="zh-CN"/>
              <a:pPr>
                <a:defRPr/>
              </a:pPr>
              <a:t>‹#›</a:t>
            </a:fld>
            <a:endParaRPr lang="en-US" altLang="zh-CN"/>
          </a:p>
        </p:txBody>
      </p:sp>
    </p:spTree>
    <p:extLst>
      <p:ext uri="{BB962C8B-B14F-4D97-AF65-F5344CB8AC3E}">
        <p14:creationId xmlns:p14="http://schemas.microsoft.com/office/powerpoint/2010/main" val="704289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696673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8475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997903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1/23/2019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94935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1/23/2019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23510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764DE79-268F-4C1A-8933-263129D2AF90}" type="datetimeFigureOut">
              <a:rPr lang="en-US" smtClean="0"/>
              <a:t>1/23/2019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518011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764DE79-268F-4C1A-8933-263129D2AF90}" type="datetimeFigureOut">
              <a:rPr lang="en-US" smtClean="0"/>
              <a:t>1/23/2019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2366662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820310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764DE79-268F-4C1A-8933-263129D2AF90}" type="datetimeFigureOut">
              <a:rPr lang="en-US" smtClean="0"/>
              <a:t>1/23/2019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8F63A3B-78C7-47BE-AE5E-E10140E04643}"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05670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1"/>
            <a:ext cx="10058400" cy="3478197"/>
          </a:xfrm>
        </p:spPr>
        <p:txBody>
          <a:bodyPr>
            <a:noAutofit/>
          </a:bodyPr>
          <a:lstStyle/>
          <a:p>
            <a:r>
              <a:rPr lang="en-US" sz="9600" dirty="0" smtClean="0"/>
              <a:t/>
            </a:r>
            <a:br>
              <a:rPr lang="en-US" sz="9600" dirty="0" smtClean="0"/>
            </a:br>
            <a:r>
              <a:rPr lang="en-US" sz="9600" dirty="0"/>
              <a:t/>
            </a:r>
            <a:br>
              <a:rPr lang="en-US" sz="9600" dirty="0"/>
            </a:br>
            <a:r>
              <a:rPr lang="en-US" sz="9600" dirty="0" smtClean="0"/>
              <a:t/>
            </a:r>
            <a:br>
              <a:rPr lang="en-US" sz="9600" dirty="0" smtClean="0"/>
            </a:br>
            <a:r>
              <a:rPr lang="en-US" sz="9600" dirty="0"/>
              <a:t/>
            </a:r>
            <a:br>
              <a:rPr lang="en-US" sz="9600" dirty="0"/>
            </a:br>
            <a:r>
              <a:rPr lang="en-US" sz="9600" dirty="0" smtClean="0"/>
              <a:t/>
            </a:r>
            <a:br>
              <a:rPr lang="en-US" sz="9600" dirty="0" smtClean="0"/>
            </a:br>
            <a:r>
              <a:rPr lang="en-US" sz="9600" dirty="0" smtClean="0"/>
              <a:t/>
            </a:r>
            <a:br>
              <a:rPr lang="en-US" sz="9600" dirty="0" smtClean="0"/>
            </a:br>
            <a:r>
              <a:rPr lang="en-US" sz="9600" dirty="0"/>
              <a:t>ENDOCRINE DISORDERS</a:t>
            </a:r>
          </a:p>
        </p:txBody>
      </p:sp>
      <p:sp>
        <p:nvSpPr>
          <p:cNvPr id="3" name="Subtitle 2"/>
          <p:cNvSpPr>
            <a:spLocks noGrp="1"/>
          </p:cNvSpPr>
          <p:nvPr>
            <p:ph type="subTitle" idx="1"/>
          </p:nvPr>
        </p:nvSpPr>
        <p:spPr/>
        <p:txBody>
          <a:bodyPr>
            <a:normAutofit fontScale="92500" lnSpcReduction="10000"/>
          </a:bodyPr>
          <a:lstStyle/>
          <a:p>
            <a:r>
              <a:rPr lang="en-US" sz="3600" dirty="0" smtClean="0">
                <a:solidFill>
                  <a:schemeClr val="tx1"/>
                </a:solidFill>
              </a:rPr>
              <a:t>    </a:t>
            </a:r>
          </a:p>
          <a:p>
            <a:r>
              <a:rPr lang="en-US" sz="3600" dirty="0">
                <a:solidFill>
                  <a:schemeClr val="tx1"/>
                </a:solidFill>
              </a:rPr>
              <a:t> </a:t>
            </a:r>
            <a:r>
              <a:rPr lang="en-US" sz="3600" dirty="0" smtClean="0">
                <a:solidFill>
                  <a:schemeClr val="tx1"/>
                </a:solidFill>
              </a:rPr>
              <a:t>                                                     ANNE OBUOYO</a:t>
            </a:r>
            <a:endParaRPr lang="en-US" sz="3600" dirty="0">
              <a:solidFill>
                <a:schemeClr val="tx1"/>
              </a:solidFill>
            </a:endParaRPr>
          </a:p>
        </p:txBody>
      </p:sp>
    </p:spTree>
    <p:extLst>
      <p:ext uri="{BB962C8B-B14F-4D97-AF65-F5344CB8AC3E}">
        <p14:creationId xmlns:p14="http://schemas.microsoft.com/office/powerpoint/2010/main" val="125233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1562100" y="304800"/>
            <a:ext cx="9144000" cy="1143000"/>
          </a:xfrm>
        </p:spPr>
        <p:txBody>
          <a:bodyPr/>
          <a:lstStyle/>
          <a:p>
            <a:r>
              <a:rPr lang="en-US" altLang="ar-SA" sz="4000" dirty="0" smtClean="0"/>
              <a:t>Secondary Causes cont’d</a:t>
            </a:r>
            <a:endParaRPr lang="en-US" altLang="ar-SA" sz="4000" dirty="0"/>
          </a:p>
        </p:txBody>
      </p:sp>
      <p:sp>
        <p:nvSpPr>
          <p:cNvPr id="63491" name="Rectangle 3"/>
          <p:cNvSpPr>
            <a:spLocks noGrp="1" noChangeArrowheads="1"/>
          </p:cNvSpPr>
          <p:nvPr>
            <p:ph type="body" idx="1"/>
          </p:nvPr>
        </p:nvSpPr>
        <p:spPr>
          <a:xfrm>
            <a:off x="1326525" y="1803042"/>
            <a:ext cx="9751052" cy="4216758"/>
          </a:xfrm>
        </p:spPr>
        <p:txBody>
          <a:bodyPr>
            <a:normAutofit/>
          </a:bodyPr>
          <a:lstStyle/>
          <a:p>
            <a:pPr>
              <a:lnSpc>
                <a:spcPct val="90000"/>
              </a:lnSpc>
              <a:buFont typeface="Wingdings" panose="05000000000000000000" pitchFamily="2" charset="2"/>
              <a:buChar char="q"/>
            </a:pPr>
            <a:r>
              <a:rPr lang="en-US" altLang="ar-SA" sz="3600" dirty="0">
                <a:cs typeface="Tahoma" pitchFamily="34" charset="0"/>
              </a:rPr>
              <a:t>A</a:t>
            </a:r>
            <a:r>
              <a:rPr lang="en-US" altLang="ar-SA" sz="3600" dirty="0" smtClean="0">
                <a:cs typeface="Tahoma" pitchFamily="34" charset="0"/>
              </a:rPr>
              <a:t>myloidosis</a:t>
            </a:r>
          </a:p>
          <a:p>
            <a:pPr>
              <a:lnSpc>
                <a:spcPct val="140000"/>
              </a:lnSpc>
              <a:buFont typeface="Wingdings" panose="05000000000000000000" pitchFamily="2" charset="2"/>
              <a:buChar char="q"/>
            </a:pPr>
            <a:r>
              <a:rPr lang="en-US" altLang="ar-SA" sz="3600" dirty="0">
                <a:cs typeface="Tahoma" pitchFamily="34" charset="0"/>
              </a:rPr>
              <a:t>O</a:t>
            </a:r>
            <a:r>
              <a:rPr lang="en-US" altLang="ar-SA" sz="3600" dirty="0" smtClean="0">
                <a:cs typeface="Tahoma" pitchFamily="34" charset="0"/>
              </a:rPr>
              <a:t>ther renal diseases (chronic renal failure, obstructive uropathy, polycystic disease).</a:t>
            </a:r>
          </a:p>
          <a:p>
            <a:pPr>
              <a:lnSpc>
                <a:spcPct val="140000"/>
              </a:lnSpc>
              <a:buFont typeface="Wingdings" panose="05000000000000000000" pitchFamily="2" charset="2"/>
              <a:buChar char="q"/>
            </a:pPr>
            <a:r>
              <a:rPr lang="en-US" altLang="ar-SA" sz="3600" dirty="0">
                <a:cs typeface="Tahoma" pitchFamily="34" charset="0"/>
              </a:rPr>
              <a:t>D</a:t>
            </a:r>
            <a:r>
              <a:rPr lang="en-US" altLang="ar-SA" sz="3600" dirty="0" smtClean="0">
                <a:cs typeface="Tahoma" pitchFamily="34" charset="0"/>
              </a:rPr>
              <a:t>rugs (lithium, colchicine, fluoride, </a:t>
            </a:r>
            <a:r>
              <a:rPr lang="en-US" altLang="ar-SA" sz="3600" dirty="0" err="1" smtClean="0">
                <a:cs typeface="Tahoma" pitchFamily="34" charset="0"/>
              </a:rPr>
              <a:t>cidofovir</a:t>
            </a:r>
            <a:r>
              <a:rPr lang="en-US" altLang="ar-SA" sz="3600" dirty="0" smtClean="0">
                <a:cs typeface="Tahoma" pitchFamily="34" charset="0"/>
              </a:rPr>
              <a:t>,     </a:t>
            </a:r>
            <a:r>
              <a:rPr lang="en-US" altLang="ar-SA" sz="3600" dirty="0" err="1" smtClean="0">
                <a:cs typeface="Tahoma" pitchFamily="34" charset="0"/>
              </a:rPr>
              <a:t>demeclocycline</a:t>
            </a:r>
            <a:r>
              <a:rPr lang="en-US" altLang="ar-SA" sz="3600" dirty="0" smtClean="0">
                <a:cs typeface="Tahoma" pitchFamily="34" charset="0"/>
              </a:rPr>
              <a:t>, </a:t>
            </a:r>
            <a:r>
              <a:rPr lang="en-US" altLang="ar-SA" sz="3600" dirty="0" err="1" smtClean="0">
                <a:cs typeface="Tahoma" pitchFamily="34" charset="0"/>
              </a:rPr>
              <a:t>methoyflurane</a:t>
            </a:r>
            <a:r>
              <a:rPr lang="en-US" altLang="ar-SA" sz="3600" dirty="0" smtClean="0">
                <a:cs typeface="Tahoma" pitchFamily="34" charset="0"/>
              </a:rPr>
              <a:t>).</a:t>
            </a:r>
            <a:endParaRPr lang="en-US" altLang="ar-SA" sz="3600" dirty="0">
              <a:cs typeface="Tahoma" pitchFamily="34" charset="0"/>
            </a:endParaRPr>
          </a:p>
        </p:txBody>
      </p:sp>
    </p:spTree>
    <p:extLst>
      <p:ext uri="{BB962C8B-B14F-4D97-AF65-F5344CB8AC3E}">
        <p14:creationId xmlns:p14="http://schemas.microsoft.com/office/powerpoint/2010/main" val="3631074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Clinical Manifestations </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sz="2400" dirty="0"/>
              <a:t>Without the action of ADH on the distal nephron of the </a:t>
            </a:r>
            <a:r>
              <a:rPr lang="en-US" sz="2400" dirty="0" smtClean="0"/>
              <a:t>kidney, an </a:t>
            </a:r>
            <a:r>
              <a:rPr lang="en-US" sz="2400" dirty="0"/>
              <a:t>enormous daily output of very dilute, water-like urine with </a:t>
            </a:r>
            <a:r>
              <a:rPr lang="en-US" sz="2400" dirty="0" smtClean="0"/>
              <a:t>a specific </a:t>
            </a:r>
            <a:r>
              <a:rPr lang="en-US" sz="2400" dirty="0"/>
              <a:t>gravity of 1.001 to 1.005 occurs. The urine contains </a:t>
            </a:r>
            <a:r>
              <a:rPr lang="en-US" sz="2400" dirty="0" smtClean="0"/>
              <a:t>no abnormal </a:t>
            </a:r>
            <a:r>
              <a:rPr lang="en-US" sz="2400" dirty="0"/>
              <a:t>substances such as glucose and albumin. Because of </a:t>
            </a:r>
            <a:r>
              <a:rPr lang="en-US" sz="2400" dirty="0" smtClean="0"/>
              <a:t>the intense </a:t>
            </a:r>
            <a:r>
              <a:rPr lang="en-US" sz="2400" dirty="0"/>
              <a:t>thirst, the patient tends to drink 2 to 20 liters of </a:t>
            </a:r>
            <a:r>
              <a:rPr lang="en-US" sz="2400" dirty="0" smtClean="0"/>
              <a:t>fluid daily </a:t>
            </a:r>
            <a:r>
              <a:rPr lang="en-US" sz="2400" dirty="0"/>
              <a:t>and craves cold water. </a:t>
            </a:r>
            <a:endParaRPr lang="en-US" sz="2400" dirty="0" smtClean="0"/>
          </a:p>
          <a:p>
            <a:pPr>
              <a:buFont typeface="Wingdings" panose="05000000000000000000" pitchFamily="2" charset="2"/>
              <a:buChar char="§"/>
            </a:pPr>
            <a:r>
              <a:rPr lang="en-US" sz="2400" dirty="0" smtClean="0"/>
              <a:t>In </a:t>
            </a:r>
            <a:r>
              <a:rPr lang="en-US" sz="2400" dirty="0"/>
              <a:t>the hereditary form of diabetes </a:t>
            </a:r>
            <a:r>
              <a:rPr lang="en-US" sz="2400" dirty="0" smtClean="0"/>
              <a:t>insipidus, the </a:t>
            </a:r>
            <a:r>
              <a:rPr lang="en-US" sz="2400" dirty="0"/>
              <a:t>primary symptoms may begin at birth. In adults, </a:t>
            </a:r>
            <a:r>
              <a:rPr lang="en-US" sz="2400" dirty="0" smtClean="0"/>
              <a:t>the onset </a:t>
            </a:r>
            <a:r>
              <a:rPr lang="en-US" sz="2400" dirty="0"/>
              <a:t>of diabetes insipidus may be abrupt or </a:t>
            </a:r>
            <a:r>
              <a:rPr lang="en-US" sz="2400" dirty="0" smtClean="0"/>
              <a:t>insidious. The </a:t>
            </a:r>
            <a:r>
              <a:rPr lang="en-US" sz="2400" dirty="0"/>
              <a:t>disease cannot be controlled by limiting fluid intake </a:t>
            </a:r>
            <a:r>
              <a:rPr lang="en-US" sz="2400" dirty="0" smtClean="0"/>
              <a:t>because the </a:t>
            </a:r>
            <a:r>
              <a:rPr lang="en-US" sz="2400" dirty="0"/>
              <a:t>high-volume loss of urine continues even without </a:t>
            </a:r>
            <a:r>
              <a:rPr lang="en-US" sz="2400" dirty="0" smtClean="0"/>
              <a:t>fluid replacement</a:t>
            </a:r>
            <a:r>
              <a:rPr lang="en-US" sz="2400" dirty="0"/>
              <a:t>. Attempts to restrict fluids cause the patient to </a:t>
            </a:r>
            <a:r>
              <a:rPr lang="en-US" sz="2400" dirty="0" smtClean="0"/>
              <a:t>experience an </a:t>
            </a:r>
            <a:r>
              <a:rPr lang="en-US" sz="2400" dirty="0"/>
              <a:t>insatiable craving for fluid and to develop </a:t>
            </a:r>
            <a:r>
              <a:rPr lang="en-US" sz="2400" dirty="0" smtClean="0"/>
              <a:t>hypernatremia and </a:t>
            </a:r>
            <a:r>
              <a:rPr lang="en-US" sz="2400" dirty="0"/>
              <a:t>severe dehydration.</a:t>
            </a:r>
          </a:p>
        </p:txBody>
      </p:sp>
    </p:spTree>
    <p:extLst>
      <p:ext uri="{BB962C8B-B14F-4D97-AF65-F5344CB8AC3E}">
        <p14:creationId xmlns:p14="http://schemas.microsoft.com/office/powerpoint/2010/main" val="3712377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Diagnosis </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a:t>The fluid deprivation test is carried out by withholding fluids </a:t>
            </a:r>
            <a:r>
              <a:rPr lang="en-US" sz="2400" dirty="0" smtClean="0"/>
              <a:t>for 8 </a:t>
            </a:r>
            <a:r>
              <a:rPr lang="en-US" sz="2400" dirty="0"/>
              <a:t>to 12 hours or until 3% to 5% of the body weight is lost. </a:t>
            </a:r>
            <a:r>
              <a:rPr lang="en-US" sz="2400" dirty="0" smtClean="0"/>
              <a:t>The patient </a:t>
            </a:r>
            <a:r>
              <a:rPr lang="en-US" sz="2400" dirty="0"/>
              <a:t>is weighed frequently during the test. Plasma and </a:t>
            </a:r>
            <a:r>
              <a:rPr lang="en-US" sz="2400" dirty="0" smtClean="0"/>
              <a:t>urine osmolality </a:t>
            </a:r>
            <a:r>
              <a:rPr lang="en-US" sz="2400" dirty="0"/>
              <a:t>studies are performed at the beginning and end of </a:t>
            </a:r>
            <a:r>
              <a:rPr lang="en-US" sz="2400" dirty="0" smtClean="0"/>
              <a:t>the test. The </a:t>
            </a:r>
            <a:r>
              <a:rPr lang="en-US" sz="2400" dirty="0"/>
              <a:t>inability to increase the specific gravity and </a:t>
            </a:r>
            <a:r>
              <a:rPr lang="en-US" sz="2400" dirty="0" smtClean="0"/>
              <a:t>osmolality of </a:t>
            </a:r>
            <a:r>
              <a:rPr lang="en-US" sz="2400" dirty="0"/>
              <a:t>the urine is characteristic of diabetes insipidus. </a:t>
            </a:r>
            <a:endParaRPr lang="en-US" sz="2400" dirty="0" smtClean="0"/>
          </a:p>
          <a:p>
            <a:pPr>
              <a:buFont typeface="Wingdings" panose="05000000000000000000" pitchFamily="2" charset="2"/>
              <a:buChar char="§"/>
            </a:pPr>
            <a:r>
              <a:rPr lang="en-US" sz="2400" dirty="0" smtClean="0"/>
              <a:t>The patient continues </a:t>
            </a:r>
            <a:r>
              <a:rPr lang="en-US" sz="2400" dirty="0"/>
              <a:t>to excrete large volumes of urine with low specific </a:t>
            </a:r>
            <a:r>
              <a:rPr lang="en-US" sz="2400" dirty="0" smtClean="0"/>
              <a:t>gravity and </a:t>
            </a:r>
            <a:r>
              <a:rPr lang="en-US" sz="2400" dirty="0"/>
              <a:t>experiences weight loss, rising serum osmolality, and </a:t>
            </a:r>
            <a:r>
              <a:rPr lang="en-US" sz="2400" dirty="0" smtClean="0"/>
              <a:t>elevated serum </a:t>
            </a:r>
            <a:r>
              <a:rPr lang="en-US" sz="2400" dirty="0"/>
              <a:t>sodium levels. The patient’s condition needs to </a:t>
            </a:r>
            <a:r>
              <a:rPr lang="en-US" sz="2400" dirty="0" smtClean="0"/>
              <a:t>be monitored </a:t>
            </a:r>
            <a:r>
              <a:rPr lang="en-US" sz="2400" dirty="0"/>
              <a:t>frequently during the test, and the test is </a:t>
            </a:r>
            <a:r>
              <a:rPr lang="en-US" sz="2400" dirty="0" smtClean="0"/>
              <a:t>terminated if </a:t>
            </a:r>
            <a:r>
              <a:rPr lang="en-US" sz="2400" dirty="0"/>
              <a:t>tachycardia, excessive weight loss, or hypotension develops.</a:t>
            </a:r>
          </a:p>
        </p:txBody>
      </p:sp>
    </p:spTree>
    <p:extLst>
      <p:ext uri="{BB962C8B-B14F-4D97-AF65-F5344CB8AC3E}">
        <p14:creationId xmlns:p14="http://schemas.microsoft.com/office/powerpoint/2010/main" val="1801381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q"/>
            </a:pPr>
            <a:r>
              <a:rPr lang="en-US" sz="3600" dirty="0"/>
              <a:t>C</a:t>
            </a:r>
            <a:r>
              <a:rPr lang="en-US" sz="3600" dirty="0" smtClean="0"/>
              <a:t>oncurrent measurements of </a:t>
            </a:r>
            <a:r>
              <a:rPr lang="en-US" sz="3600" dirty="0"/>
              <a:t>plasma levels of ADH (vasopressin) and plasma </a:t>
            </a:r>
            <a:r>
              <a:rPr lang="en-US" sz="3600" dirty="0" smtClean="0"/>
              <a:t>and urine osmolality.</a:t>
            </a:r>
          </a:p>
          <a:p>
            <a:pPr>
              <a:buFont typeface="Wingdings" panose="05000000000000000000" pitchFamily="2" charset="2"/>
              <a:buChar char="q"/>
            </a:pPr>
            <a:r>
              <a:rPr lang="en-US" sz="3600" dirty="0"/>
              <a:t>A</a:t>
            </a:r>
            <a:r>
              <a:rPr lang="en-US" sz="3600" dirty="0" smtClean="0"/>
              <a:t> </a:t>
            </a:r>
            <a:r>
              <a:rPr lang="en-US" sz="3600" dirty="0"/>
              <a:t>trial of desmopressin (synthetic </a:t>
            </a:r>
            <a:r>
              <a:rPr lang="en-US" sz="3600" dirty="0" smtClean="0"/>
              <a:t>vasopressin) therapy </a:t>
            </a:r>
            <a:r>
              <a:rPr lang="en-US" sz="3600" dirty="0"/>
              <a:t>and intravenous infusion of hypertonic saline solution.</a:t>
            </a:r>
          </a:p>
          <a:p>
            <a:pPr>
              <a:buFont typeface="Wingdings" panose="05000000000000000000" pitchFamily="2" charset="2"/>
              <a:buChar char="q"/>
            </a:pPr>
            <a:r>
              <a:rPr lang="en-US" sz="3600" dirty="0"/>
              <a:t>When the diagnosis is confirmed and the cause is not </a:t>
            </a:r>
            <a:r>
              <a:rPr lang="en-US" sz="3600" dirty="0" smtClean="0"/>
              <a:t>obvious (e.g. </a:t>
            </a:r>
            <a:r>
              <a:rPr lang="en-US" sz="3600" dirty="0"/>
              <a:t>head injury), the patient is carefully assessed for tumors </a:t>
            </a:r>
            <a:r>
              <a:rPr lang="en-US" sz="3600" dirty="0" smtClean="0"/>
              <a:t>that may </a:t>
            </a:r>
            <a:r>
              <a:rPr lang="en-US" sz="3600" dirty="0"/>
              <a:t>be causing the disorder.</a:t>
            </a:r>
          </a:p>
        </p:txBody>
      </p:sp>
    </p:spTree>
    <p:extLst>
      <p:ext uri="{BB962C8B-B14F-4D97-AF65-F5344CB8AC3E}">
        <p14:creationId xmlns:p14="http://schemas.microsoft.com/office/powerpoint/2010/main" val="3792989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Medical Management</a:t>
            </a:r>
            <a:endParaRPr lang="en-US" dirty="0"/>
          </a:p>
        </p:txBody>
      </p:sp>
      <p:sp>
        <p:nvSpPr>
          <p:cNvPr id="3" name="Content Placeholder 2"/>
          <p:cNvSpPr>
            <a:spLocks noGrp="1"/>
          </p:cNvSpPr>
          <p:nvPr>
            <p:ph idx="1"/>
          </p:nvPr>
        </p:nvSpPr>
        <p:spPr>
          <a:xfrm>
            <a:off x="1097280" y="1845734"/>
            <a:ext cx="10058400" cy="4213872"/>
          </a:xfrm>
        </p:spPr>
        <p:txBody>
          <a:bodyPr>
            <a:noAutofit/>
          </a:bodyPr>
          <a:lstStyle/>
          <a:p>
            <a:pPr>
              <a:buFont typeface="Wingdings" panose="05000000000000000000" pitchFamily="2" charset="2"/>
              <a:buChar char="q"/>
            </a:pPr>
            <a:r>
              <a:rPr lang="en-US" sz="3200" dirty="0"/>
              <a:t>The objectives of therapy </a:t>
            </a:r>
            <a:r>
              <a:rPr lang="en-US" sz="3200" dirty="0" smtClean="0"/>
              <a:t>are:</a:t>
            </a:r>
          </a:p>
          <a:p>
            <a:pPr marL="0" indent="0">
              <a:buNone/>
            </a:pPr>
            <a:r>
              <a:rPr lang="en-US" sz="3200" dirty="0" smtClean="0"/>
              <a:t>(</a:t>
            </a:r>
            <a:r>
              <a:rPr lang="en-US" sz="3200" dirty="0"/>
              <a:t>1) </a:t>
            </a:r>
            <a:r>
              <a:rPr lang="en-US" sz="3200" dirty="0" smtClean="0"/>
              <a:t>To </a:t>
            </a:r>
            <a:r>
              <a:rPr lang="en-US" sz="3200" dirty="0"/>
              <a:t>replace ADH (which is </a:t>
            </a:r>
            <a:r>
              <a:rPr lang="en-US" sz="3200" dirty="0" smtClean="0"/>
              <a:t>usually a </a:t>
            </a:r>
            <a:r>
              <a:rPr lang="en-US" sz="3200" dirty="0"/>
              <a:t>long-term therapeutic program</a:t>
            </a:r>
            <a:r>
              <a:rPr lang="en-US" sz="3200" dirty="0" smtClean="0"/>
              <a:t>).</a:t>
            </a:r>
          </a:p>
          <a:p>
            <a:pPr marL="0" indent="0">
              <a:buNone/>
            </a:pPr>
            <a:r>
              <a:rPr lang="en-US" sz="3200" dirty="0" smtClean="0"/>
              <a:t>(</a:t>
            </a:r>
            <a:r>
              <a:rPr lang="en-US" sz="3200" dirty="0"/>
              <a:t>2) </a:t>
            </a:r>
            <a:r>
              <a:rPr lang="en-US" sz="3200" dirty="0" smtClean="0"/>
              <a:t>To </a:t>
            </a:r>
            <a:r>
              <a:rPr lang="en-US" sz="3200" dirty="0"/>
              <a:t>ensure </a:t>
            </a:r>
            <a:r>
              <a:rPr lang="en-US" sz="3200" dirty="0" smtClean="0"/>
              <a:t>adequate fluid replacement.</a:t>
            </a:r>
          </a:p>
          <a:p>
            <a:pPr marL="0" indent="0">
              <a:buNone/>
            </a:pPr>
            <a:r>
              <a:rPr lang="en-US" sz="3200" dirty="0" smtClean="0"/>
              <a:t>(3</a:t>
            </a:r>
            <a:r>
              <a:rPr lang="en-US" sz="3200" dirty="0"/>
              <a:t>) </a:t>
            </a:r>
            <a:r>
              <a:rPr lang="en-US" sz="3200" dirty="0" smtClean="0"/>
              <a:t>To </a:t>
            </a:r>
            <a:r>
              <a:rPr lang="en-US" sz="3200" dirty="0"/>
              <a:t>identify and correct the </a:t>
            </a:r>
            <a:r>
              <a:rPr lang="en-US" sz="3200" dirty="0" smtClean="0"/>
              <a:t>underlying </a:t>
            </a:r>
            <a:r>
              <a:rPr lang="en-US" sz="3200" dirty="0"/>
              <a:t>intracranial pathology. </a:t>
            </a:r>
            <a:endParaRPr lang="en-US" sz="3200" dirty="0" smtClean="0"/>
          </a:p>
          <a:p>
            <a:pPr>
              <a:buFont typeface="Wingdings" panose="05000000000000000000" pitchFamily="2" charset="2"/>
              <a:buChar char="q"/>
            </a:pPr>
            <a:r>
              <a:rPr lang="en-US" sz="3200" dirty="0" smtClean="0"/>
              <a:t>Nephrogenic </a:t>
            </a:r>
            <a:r>
              <a:rPr lang="en-US" sz="3200" dirty="0"/>
              <a:t>causes require different </a:t>
            </a:r>
            <a:r>
              <a:rPr lang="en-US" sz="3200" dirty="0" smtClean="0"/>
              <a:t>management approaches</a:t>
            </a:r>
            <a:r>
              <a:rPr lang="en-US" sz="3200" dirty="0"/>
              <a:t>.</a:t>
            </a:r>
          </a:p>
        </p:txBody>
      </p:sp>
    </p:spTree>
    <p:extLst>
      <p:ext uri="{BB962C8B-B14F-4D97-AF65-F5344CB8AC3E}">
        <p14:creationId xmlns:p14="http://schemas.microsoft.com/office/powerpoint/2010/main" val="2149392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Pharmacologic Therapy</a:t>
            </a:r>
            <a:endParaRPr lang="en-US"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US" sz="2400" dirty="0"/>
              <a:t>Desmopressin (DDAVP), a synthetic vasopressin without </a:t>
            </a:r>
            <a:r>
              <a:rPr lang="en-US" sz="2400" dirty="0" smtClean="0"/>
              <a:t>the vascular </a:t>
            </a:r>
            <a:r>
              <a:rPr lang="en-US" sz="2400" dirty="0"/>
              <a:t>effects of natural </a:t>
            </a:r>
            <a:r>
              <a:rPr lang="en-US" sz="2400" dirty="0" smtClean="0"/>
              <a:t>ADH. One </a:t>
            </a:r>
            <a:r>
              <a:rPr lang="en-US" sz="2400" dirty="0"/>
              <a:t>or two </a:t>
            </a:r>
            <a:r>
              <a:rPr lang="en-US" sz="2400" dirty="0" smtClean="0"/>
              <a:t>administrations daily </a:t>
            </a:r>
            <a:r>
              <a:rPr lang="en-US" sz="2400" dirty="0"/>
              <a:t>or every 12 to 24 hours usually control the </a:t>
            </a:r>
            <a:r>
              <a:rPr lang="en-US" sz="2400" dirty="0" smtClean="0"/>
              <a:t>symptoms.</a:t>
            </a:r>
          </a:p>
          <a:p>
            <a:pPr>
              <a:buFont typeface="Wingdings" panose="05000000000000000000" pitchFamily="2" charset="2"/>
              <a:buChar char="Ø"/>
            </a:pPr>
            <a:r>
              <a:rPr lang="en-US" sz="2400" dirty="0"/>
              <a:t>Another form of therapy is the intramuscular </a:t>
            </a:r>
            <a:r>
              <a:rPr lang="en-US" sz="2400" dirty="0" smtClean="0"/>
              <a:t>administration of </a:t>
            </a:r>
            <a:r>
              <a:rPr lang="en-US" sz="2400" dirty="0"/>
              <a:t>ADH, or vasopressin tannate in oil, which is used when the </a:t>
            </a:r>
            <a:r>
              <a:rPr lang="en-US" sz="2400" dirty="0" smtClean="0"/>
              <a:t>intranasal route </a:t>
            </a:r>
            <a:r>
              <a:rPr lang="en-US" sz="2400" dirty="0"/>
              <a:t>is not possible. It is administered every 24 </a:t>
            </a:r>
            <a:r>
              <a:rPr lang="en-US" sz="2400" dirty="0" smtClean="0"/>
              <a:t>to 96 </a:t>
            </a:r>
            <a:r>
              <a:rPr lang="en-US" sz="2400" dirty="0"/>
              <a:t>hours. The vial of medication should be warmed or </a:t>
            </a:r>
            <a:r>
              <a:rPr lang="en-US" sz="2400" dirty="0" smtClean="0"/>
              <a:t>shaken vigorously </a:t>
            </a:r>
            <a:r>
              <a:rPr lang="en-US" sz="2400" dirty="0"/>
              <a:t>before administration. The injection is </a:t>
            </a:r>
            <a:r>
              <a:rPr lang="en-US" sz="2400" dirty="0" smtClean="0"/>
              <a:t>administered in </a:t>
            </a:r>
            <a:r>
              <a:rPr lang="en-US" sz="2400" dirty="0"/>
              <a:t>the evening so that maximum results are obtained during sleep</a:t>
            </a:r>
            <a:r>
              <a:rPr lang="en-US" sz="2400" dirty="0" smtClean="0"/>
              <a:t>.</a:t>
            </a:r>
          </a:p>
          <a:p>
            <a:pPr>
              <a:buFont typeface="Wingdings" panose="05000000000000000000" pitchFamily="2" charset="2"/>
              <a:buChar char="Ø"/>
            </a:pPr>
            <a:r>
              <a:rPr lang="en-US" sz="2400" dirty="0"/>
              <a:t>If the diabetes insipidus is renal in origin, the previously described treatments are ineffective. Thiazide diuretics, mild salt depletion, and prostaglandin inhibitors (ibuprofen, indomethacin, and aspirin) are used to treat the nephrogenic form of diabetes insipidus.</a:t>
            </a:r>
          </a:p>
          <a:p>
            <a:pPr>
              <a:buFont typeface="Wingdings" panose="05000000000000000000" pitchFamily="2" charset="2"/>
              <a:buChar char="Ø"/>
            </a:pPr>
            <a:endParaRPr lang="en-US" sz="2400" dirty="0"/>
          </a:p>
        </p:txBody>
      </p:sp>
    </p:spTree>
    <p:extLst>
      <p:ext uri="{BB962C8B-B14F-4D97-AF65-F5344CB8AC3E}">
        <p14:creationId xmlns:p14="http://schemas.microsoft.com/office/powerpoint/2010/main" val="3788915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Nursing Management</a:t>
            </a:r>
            <a:endParaRPr lang="en-US" dirty="0"/>
          </a:p>
        </p:txBody>
      </p:sp>
      <p:sp>
        <p:nvSpPr>
          <p:cNvPr id="3" name="Content Placeholder 2"/>
          <p:cNvSpPr>
            <a:spLocks noGrp="1"/>
          </p:cNvSpPr>
          <p:nvPr>
            <p:ph idx="1"/>
          </p:nvPr>
        </p:nvSpPr>
        <p:spPr/>
        <p:txBody>
          <a:bodyPr>
            <a:noAutofit/>
          </a:bodyPr>
          <a:lstStyle/>
          <a:p>
            <a:pPr>
              <a:buFont typeface="Wingdings" panose="05000000000000000000" pitchFamily="2" charset="2"/>
              <a:buChar char="ü"/>
            </a:pPr>
            <a:r>
              <a:rPr lang="en-US" sz="2400" dirty="0"/>
              <a:t>The patient with possible diabetes insipidus needs </a:t>
            </a:r>
            <a:r>
              <a:rPr lang="en-US" sz="2400" dirty="0" smtClean="0"/>
              <a:t>encouragement and </a:t>
            </a:r>
            <a:r>
              <a:rPr lang="en-US" sz="2400" dirty="0"/>
              <a:t>support while undergoing studies for a possible </a:t>
            </a:r>
            <a:r>
              <a:rPr lang="en-US" sz="2400" dirty="0" smtClean="0"/>
              <a:t>cranial lesion</a:t>
            </a:r>
            <a:r>
              <a:rPr lang="en-US" sz="2400" dirty="0"/>
              <a:t>. </a:t>
            </a:r>
            <a:endParaRPr lang="en-US" sz="2400" dirty="0" smtClean="0"/>
          </a:p>
          <a:p>
            <a:pPr>
              <a:buFont typeface="Wingdings" panose="05000000000000000000" pitchFamily="2" charset="2"/>
              <a:buChar char="ü"/>
            </a:pPr>
            <a:r>
              <a:rPr lang="en-US" sz="2400" dirty="0"/>
              <a:t>Administer prescribed drugs. Vasopressin must be administered with caution if the patient has coronary artery disease because the medication causes vasoconstriction</a:t>
            </a:r>
            <a:r>
              <a:rPr lang="en-US" sz="2400" dirty="0" smtClean="0"/>
              <a:t>.</a:t>
            </a:r>
          </a:p>
          <a:p>
            <a:pPr>
              <a:buFont typeface="Wingdings" panose="05000000000000000000" pitchFamily="2" charset="2"/>
              <a:buChar char="ü"/>
            </a:pPr>
            <a:r>
              <a:rPr lang="en-US" sz="2400" dirty="0" smtClean="0"/>
              <a:t>The </a:t>
            </a:r>
            <a:r>
              <a:rPr lang="en-US" sz="2400" dirty="0"/>
              <a:t>nurse needs to inform the patient and family </a:t>
            </a:r>
            <a:r>
              <a:rPr lang="en-US" sz="2400" dirty="0" smtClean="0"/>
              <a:t>about follow-up </a:t>
            </a:r>
            <a:r>
              <a:rPr lang="en-US" sz="2400" dirty="0"/>
              <a:t>care and emergency measures. The nurse also needs </a:t>
            </a:r>
            <a:r>
              <a:rPr lang="en-US" sz="2400" dirty="0" smtClean="0"/>
              <a:t>to provide </a:t>
            </a:r>
            <a:r>
              <a:rPr lang="en-US" sz="2400" dirty="0"/>
              <a:t>specific verbal and written instructions, show the </a:t>
            </a:r>
            <a:r>
              <a:rPr lang="en-US" sz="2400" dirty="0" smtClean="0"/>
              <a:t>patient how </a:t>
            </a:r>
            <a:r>
              <a:rPr lang="en-US" sz="2400" dirty="0"/>
              <a:t>to administer the medications, and observe return </a:t>
            </a:r>
            <a:r>
              <a:rPr lang="en-US" sz="2400" dirty="0" smtClean="0"/>
              <a:t>demonstrations as </a:t>
            </a:r>
            <a:r>
              <a:rPr lang="en-US" sz="2400" dirty="0"/>
              <a:t>appropriate. The nurse also advises the patient to </a:t>
            </a:r>
            <a:r>
              <a:rPr lang="en-US" sz="2400" dirty="0" smtClean="0"/>
              <a:t>wear a </a:t>
            </a:r>
            <a:r>
              <a:rPr lang="en-US" sz="2400" dirty="0"/>
              <a:t>medical identification bracelet and to carry medication and </a:t>
            </a:r>
            <a:r>
              <a:rPr lang="en-US" sz="2400" dirty="0" smtClean="0"/>
              <a:t>information about </a:t>
            </a:r>
            <a:r>
              <a:rPr lang="en-US" sz="2400" dirty="0"/>
              <a:t>this disorder at all times. </a:t>
            </a:r>
            <a:endParaRPr lang="en-US" sz="2400" dirty="0" smtClean="0"/>
          </a:p>
        </p:txBody>
      </p:sp>
    </p:spTree>
    <p:extLst>
      <p:ext uri="{BB962C8B-B14F-4D97-AF65-F5344CB8AC3E}">
        <p14:creationId xmlns:p14="http://schemas.microsoft.com/office/powerpoint/2010/main" val="3104746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Complications </a:t>
            </a:r>
            <a:endParaRPr lang="en-US" dirty="0"/>
          </a:p>
        </p:txBody>
      </p:sp>
      <p:sp>
        <p:nvSpPr>
          <p:cNvPr id="3" name="Content Placeholder 2"/>
          <p:cNvSpPr>
            <a:spLocks noGrp="1"/>
          </p:cNvSpPr>
          <p:nvPr>
            <p:ph idx="1"/>
          </p:nvPr>
        </p:nvSpPr>
        <p:spPr/>
        <p:txBody>
          <a:bodyPr>
            <a:noAutofit/>
          </a:bodyPr>
          <a:lstStyle/>
          <a:p>
            <a:pPr marL="457200" indent="-457200" algn="just">
              <a:lnSpc>
                <a:spcPct val="150000"/>
              </a:lnSpc>
              <a:buFont typeface="+mj-lt"/>
              <a:buAutoNum type="alphaLcPeriod"/>
            </a:pPr>
            <a:r>
              <a:rPr lang="en-US" altLang="ar-SA" sz="3600" dirty="0" err="1">
                <a:cs typeface="Tahoma" pitchFamily="34" charset="0"/>
              </a:rPr>
              <a:t>H</a:t>
            </a:r>
            <a:r>
              <a:rPr lang="en-US" altLang="ar-SA" sz="3600" dirty="0" err="1" smtClean="0">
                <a:cs typeface="Tahoma" pitchFamily="34" charset="0"/>
              </a:rPr>
              <a:t>ypernatremic</a:t>
            </a:r>
            <a:r>
              <a:rPr lang="en-US" altLang="ar-SA" sz="3600" dirty="0" smtClean="0">
                <a:cs typeface="Tahoma" pitchFamily="34" charset="0"/>
              </a:rPr>
              <a:t> dehydration &amp; its neurological </a:t>
            </a:r>
            <a:r>
              <a:rPr lang="en-US" altLang="ar-SA" sz="3600" dirty="0" err="1" smtClean="0">
                <a:cs typeface="Tahoma" pitchFamily="34" charset="0"/>
              </a:rPr>
              <a:t>sequelea</a:t>
            </a:r>
            <a:r>
              <a:rPr lang="en-US" altLang="ar-SA" sz="3600" dirty="0" smtClean="0">
                <a:cs typeface="Tahoma" pitchFamily="34" charset="0"/>
              </a:rPr>
              <a:t>.</a:t>
            </a:r>
          </a:p>
          <a:p>
            <a:pPr marL="457200" indent="-457200">
              <a:lnSpc>
                <a:spcPct val="150000"/>
              </a:lnSpc>
              <a:buFont typeface="+mj-lt"/>
              <a:buAutoNum type="alphaLcPeriod"/>
            </a:pPr>
            <a:r>
              <a:rPr lang="en-US" altLang="ar-SA" sz="3600" dirty="0" smtClean="0">
                <a:cs typeface="Tahoma" pitchFamily="34" charset="0"/>
              </a:rPr>
              <a:t>Growth retardation.</a:t>
            </a:r>
          </a:p>
          <a:p>
            <a:pPr marL="457200" indent="-457200">
              <a:lnSpc>
                <a:spcPct val="150000"/>
              </a:lnSpc>
              <a:buFont typeface="+mj-lt"/>
              <a:buAutoNum type="alphaLcPeriod"/>
            </a:pPr>
            <a:r>
              <a:rPr lang="en-US" altLang="ar-SA" sz="3600" dirty="0" err="1">
                <a:cs typeface="Tahoma" pitchFamily="34" charset="0"/>
              </a:rPr>
              <a:t>H</a:t>
            </a:r>
            <a:r>
              <a:rPr lang="en-US" altLang="ar-SA" sz="3600" dirty="0" err="1" smtClean="0">
                <a:cs typeface="Tahoma" pitchFamily="34" charset="0"/>
              </a:rPr>
              <a:t>ydronephrosis</a:t>
            </a:r>
            <a:r>
              <a:rPr lang="en-US" altLang="ar-SA" sz="3600" dirty="0" smtClean="0">
                <a:cs typeface="Tahoma" pitchFamily="34" charset="0"/>
              </a:rPr>
              <a:t> (due to excessive urine output).</a:t>
            </a:r>
          </a:p>
          <a:p>
            <a:pPr marL="457200" indent="-457200">
              <a:buFont typeface="+mj-lt"/>
              <a:buAutoNum type="alphaLcPeriod"/>
            </a:pPr>
            <a:endParaRPr lang="en-US" sz="3600" dirty="0"/>
          </a:p>
        </p:txBody>
      </p:sp>
    </p:spTree>
    <p:extLst>
      <p:ext uri="{BB962C8B-B14F-4D97-AF65-F5344CB8AC3E}">
        <p14:creationId xmlns:p14="http://schemas.microsoft.com/office/powerpoint/2010/main" val="569643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2670048"/>
          </a:xfrm>
        </p:spPr>
        <p:txBody>
          <a:bodyPr>
            <a:normAutofit/>
          </a:bodyPr>
          <a:lstStyle/>
          <a:p>
            <a:r>
              <a:rPr lang="en-US" sz="8800" dirty="0" smtClean="0"/>
              <a:t>ADRENAL DISORDERS </a:t>
            </a:r>
            <a:endParaRPr lang="en-US" sz="8800"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827247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ADRENOCORTICAL INSUFFICIENCY (ADDISON’S DISEASE)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766841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2670048"/>
          </a:xfrm>
        </p:spPr>
        <p:txBody>
          <a:bodyPr>
            <a:normAutofit/>
          </a:bodyPr>
          <a:lstStyle/>
          <a:p>
            <a:r>
              <a:rPr lang="en-US" sz="8800" dirty="0"/>
              <a:t>PITUITARY DISORDERS </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380564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v"/>
            </a:pPr>
            <a:r>
              <a:rPr lang="en-US" sz="4000" i="1" dirty="0">
                <a:solidFill>
                  <a:schemeClr val="tx1"/>
                </a:solidFill>
              </a:rPr>
              <a:t>Addison’s disease, </a:t>
            </a:r>
            <a:r>
              <a:rPr lang="en-US" sz="4000" dirty="0">
                <a:solidFill>
                  <a:schemeClr val="tx1"/>
                </a:solidFill>
              </a:rPr>
              <a:t>or adrenocortical insufficiency, results </a:t>
            </a:r>
            <a:r>
              <a:rPr lang="en-US" sz="4000" dirty="0" smtClean="0">
                <a:solidFill>
                  <a:schemeClr val="tx1"/>
                </a:solidFill>
              </a:rPr>
              <a:t>when adrenal </a:t>
            </a:r>
            <a:r>
              <a:rPr lang="en-US" sz="4000" dirty="0">
                <a:solidFill>
                  <a:schemeClr val="tx1"/>
                </a:solidFill>
              </a:rPr>
              <a:t>cortex function is inadequate to meet the patient’s </a:t>
            </a:r>
            <a:r>
              <a:rPr lang="en-US" sz="4000" dirty="0" smtClean="0">
                <a:solidFill>
                  <a:schemeClr val="tx1"/>
                </a:solidFill>
              </a:rPr>
              <a:t>need for </a:t>
            </a:r>
            <a:r>
              <a:rPr lang="en-US" sz="4000" dirty="0">
                <a:solidFill>
                  <a:schemeClr val="tx1"/>
                </a:solidFill>
              </a:rPr>
              <a:t>cortical hormones</a:t>
            </a:r>
            <a:r>
              <a:rPr lang="en-US" sz="4000" dirty="0" smtClean="0">
                <a:solidFill>
                  <a:schemeClr val="tx1"/>
                </a:solidFill>
              </a:rPr>
              <a:t>.</a:t>
            </a:r>
          </a:p>
          <a:p>
            <a:pPr>
              <a:buFont typeface="Wingdings" panose="05000000000000000000" pitchFamily="2" charset="2"/>
              <a:buChar char="v"/>
            </a:pPr>
            <a:r>
              <a:rPr lang="en-US" altLang="en-US" sz="4000" dirty="0" smtClean="0">
                <a:solidFill>
                  <a:schemeClr val="tx1"/>
                </a:solidFill>
              </a:rPr>
              <a:t>It’s an endocrine </a:t>
            </a:r>
            <a:r>
              <a:rPr lang="en-US" altLang="en-US" sz="4000" dirty="0">
                <a:solidFill>
                  <a:schemeClr val="tx1"/>
                </a:solidFill>
              </a:rPr>
              <a:t>or hormonal disorder that occurs due to the destruction or dysfunction of the entire adrenal </a:t>
            </a:r>
            <a:r>
              <a:rPr lang="en-US" altLang="en-US" sz="4000" dirty="0" smtClean="0">
                <a:solidFill>
                  <a:schemeClr val="tx1"/>
                </a:solidFill>
              </a:rPr>
              <a:t>glands.</a:t>
            </a:r>
            <a:endParaRPr lang="en-US" altLang="en-US" sz="4000" dirty="0">
              <a:solidFill>
                <a:schemeClr val="tx1"/>
              </a:solidFill>
            </a:endParaRPr>
          </a:p>
          <a:p>
            <a:pPr>
              <a:buFont typeface="Wingdings" panose="05000000000000000000" pitchFamily="2" charset="2"/>
              <a:buChar char="v"/>
            </a:pPr>
            <a:endParaRPr lang="en-US" sz="4000" dirty="0">
              <a:solidFill>
                <a:schemeClr val="tx1"/>
              </a:solidFill>
            </a:endParaRPr>
          </a:p>
        </p:txBody>
      </p:sp>
    </p:spTree>
    <p:extLst>
      <p:ext uri="{BB962C8B-B14F-4D97-AF65-F5344CB8AC3E}">
        <p14:creationId xmlns:p14="http://schemas.microsoft.com/office/powerpoint/2010/main" val="42737034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Causes </a:t>
            </a:r>
            <a:endParaRPr lang="en-US"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US" sz="2400" dirty="0"/>
              <a:t>Autoimmune or idiopathic atrophy </a:t>
            </a:r>
            <a:r>
              <a:rPr lang="en-US" sz="2400" dirty="0" smtClean="0"/>
              <a:t>of the </a:t>
            </a:r>
            <a:r>
              <a:rPr lang="en-US" sz="2400" dirty="0"/>
              <a:t>adrenal glands is responsible for 80% of </a:t>
            </a:r>
            <a:r>
              <a:rPr lang="en-US" sz="2400" dirty="0" smtClean="0"/>
              <a:t>cases.</a:t>
            </a:r>
          </a:p>
          <a:p>
            <a:pPr>
              <a:buFont typeface="Wingdings" panose="05000000000000000000" pitchFamily="2" charset="2"/>
              <a:buChar char="Ø"/>
            </a:pPr>
            <a:r>
              <a:rPr lang="en-US" sz="2400" dirty="0" smtClean="0"/>
              <a:t>Other </a:t>
            </a:r>
            <a:r>
              <a:rPr lang="en-US" sz="2400" dirty="0"/>
              <a:t>causes include surgical removal of </a:t>
            </a:r>
            <a:r>
              <a:rPr lang="en-US" sz="2400" dirty="0" smtClean="0"/>
              <a:t>both adrenal </a:t>
            </a:r>
            <a:r>
              <a:rPr lang="en-US" sz="2400" dirty="0"/>
              <a:t>glands or infection of the adrenal glands. </a:t>
            </a:r>
            <a:endParaRPr lang="en-US" sz="2400" dirty="0" smtClean="0"/>
          </a:p>
          <a:p>
            <a:pPr>
              <a:buFont typeface="Wingdings" panose="05000000000000000000" pitchFamily="2" charset="2"/>
              <a:buChar char="Ø"/>
            </a:pPr>
            <a:r>
              <a:rPr lang="en-US" sz="2400" dirty="0" smtClean="0"/>
              <a:t>Tuberculosis and </a:t>
            </a:r>
            <a:r>
              <a:rPr lang="en-US" sz="2400" dirty="0"/>
              <a:t>histoplasmosis are the most common infections that </a:t>
            </a:r>
            <a:r>
              <a:rPr lang="en-US" sz="2400" dirty="0" smtClean="0"/>
              <a:t>destroy adrenal </a:t>
            </a:r>
            <a:r>
              <a:rPr lang="en-US" sz="2400" dirty="0"/>
              <a:t>gland tissue. </a:t>
            </a:r>
            <a:endParaRPr lang="en-US" sz="2400" dirty="0" smtClean="0"/>
          </a:p>
          <a:p>
            <a:pPr>
              <a:buFont typeface="Wingdings" panose="05000000000000000000" pitchFamily="2" charset="2"/>
              <a:buChar char="Ø"/>
            </a:pPr>
            <a:r>
              <a:rPr lang="en-US" sz="2400" dirty="0" smtClean="0"/>
              <a:t>Inadequate secretion of </a:t>
            </a:r>
            <a:r>
              <a:rPr lang="en-US" sz="2400" dirty="0"/>
              <a:t>ACTH from the pituitary gland also results in </a:t>
            </a:r>
            <a:r>
              <a:rPr lang="en-US" sz="2400" dirty="0" smtClean="0"/>
              <a:t>adrenal insufficiency </a:t>
            </a:r>
            <a:r>
              <a:rPr lang="en-US" sz="2400" dirty="0"/>
              <a:t>because of decreased stimulation of the </a:t>
            </a:r>
            <a:r>
              <a:rPr lang="en-US" sz="2400" dirty="0" smtClean="0"/>
              <a:t>adrenal cortex.</a:t>
            </a:r>
          </a:p>
          <a:p>
            <a:pPr>
              <a:buFont typeface="Wingdings" panose="05000000000000000000" pitchFamily="2" charset="2"/>
              <a:buChar char="Ø"/>
            </a:pPr>
            <a:r>
              <a:rPr lang="en-US" sz="2400" dirty="0"/>
              <a:t>Therapeutic use of corticosteroids is the most common cause of adrenocortical insufficiency. </a:t>
            </a:r>
          </a:p>
          <a:p>
            <a:pPr>
              <a:buFont typeface="Wingdings" panose="05000000000000000000" pitchFamily="2" charset="2"/>
              <a:buChar char="Ø"/>
            </a:pPr>
            <a:endParaRPr lang="en-US" sz="2400" dirty="0"/>
          </a:p>
          <a:p>
            <a:pPr>
              <a:buFont typeface="Wingdings" panose="05000000000000000000" pitchFamily="2" charset="2"/>
              <a:buChar char="Ø"/>
            </a:pPr>
            <a:endParaRPr lang="en-US" sz="2400" dirty="0"/>
          </a:p>
        </p:txBody>
      </p:sp>
    </p:spTree>
    <p:extLst>
      <p:ext uri="{BB962C8B-B14F-4D97-AF65-F5344CB8AC3E}">
        <p14:creationId xmlns:p14="http://schemas.microsoft.com/office/powerpoint/2010/main" val="14847878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dirty="0" smtClean="0">
                <a:solidFill>
                  <a:schemeClr val="tx1"/>
                </a:solidFill>
              </a:rPr>
              <a:t>Cont’d</a:t>
            </a:r>
          </a:p>
        </p:txBody>
      </p:sp>
      <p:sp>
        <p:nvSpPr>
          <p:cNvPr id="11267" name="Rectangle 3"/>
          <p:cNvSpPr>
            <a:spLocks noGrp="1" noChangeArrowheads="1"/>
          </p:cNvSpPr>
          <p:nvPr>
            <p:ph type="body" sz="half" idx="1"/>
          </p:nvPr>
        </p:nvSpPr>
        <p:spPr>
          <a:xfrm>
            <a:off x="1200152" y="1906073"/>
            <a:ext cx="5045073" cy="3837904"/>
          </a:xfrm>
        </p:spPr>
        <p:txBody>
          <a:bodyPr>
            <a:noAutofit/>
          </a:bodyPr>
          <a:lstStyle/>
          <a:p>
            <a:pPr eaLnBrk="1" hangingPunct="1"/>
            <a:r>
              <a:rPr lang="en-US" altLang="en-US" sz="3200" b="1" i="1" dirty="0">
                <a:solidFill>
                  <a:srgbClr val="00B050"/>
                </a:solidFill>
              </a:rPr>
              <a:t>P</a:t>
            </a:r>
            <a:r>
              <a:rPr lang="en-US" altLang="en-US" sz="3200" b="1" i="1" dirty="0" smtClean="0">
                <a:solidFill>
                  <a:srgbClr val="00B050"/>
                </a:solidFill>
              </a:rPr>
              <a:t>rimary</a:t>
            </a:r>
          </a:p>
          <a:p>
            <a:pPr lvl="1" eaLnBrk="1" hangingPunct="1"/>
            <a:r>
              <a:rPr lang="en-US" altLang="en-US" sz="3200" b="1" dirty="0" smtClean="0">
                <a:solidFill>
                  <a:srgbClr val="FF3399"/>
                </a:solidFill>
              </a:rPr>
              <a:t>Idiopathic</a:t>
            </a:r>
          </a:p>
          <a:p>
            <a:pPr lvl="1" eaLnBrk="1" hangingPunct="1"/>
            <a:r>
              <a:rPr lang="en-US" altLang="en-US" sz="3200" b="1" dirty="0" smtClean="0">
                <a:solidFill>
                  <a:srgbClr val="FF3399"/>
                </a:solidFill>
              </a:rPr>
              <a:t>Autoimmune  </a:t>
            </a:r>
            <a:r>
              <a:rPr lang="en-US" altLang="en-US" sz="3200" b="1" dirty="0" smtClean="0">
                <a:solidFill>
                  <a:srgbClr val="0000FF"/>
                </a:solidFill>
              </a:rPr>
              <a:t>(The immune system mistakenly attacking the gland).</a:t>
            </a:r>
          </a:p>
          <a:p>
            <a:pPr lvl="1" eaLnBrk="1" hangingPunct="1"/>
            <a:r>
              <a:rPr lang="en-US" altLang="en-US" sz="3200" b="1" dirty="0" smtClean="0">
                <a:solidFill>
                  <a:srgbClr val="FF3399"/>
                </a:solidFill>
              </a:rPr>
              <a:t>Adrenalectomy</a:t>
            </a:r>
          </a:p>
          <a:p>
            <a:pPr lvl="1" eaLnBrk="1" hangingPunct="1"/>
            <a:r>
              <a:rPr lang="en-US" altLang="en-US" sz="3200" b="1" dirty="0" smtClean="0">
                <a:solidFill>
                  <a:srgbClr val="FF3399"/>
                </a:solidFill>
              </a:rPr>
              <a:t>Tumors</a:t>
            </a:r>
          </a:p>
          <a:p>
            <a:pPr lvl="1" eaLnBrk="1" hangingPunct="1"/>
            <a:r>
              <a:rPr lang="en-US" altLang="en-US" sz="3200" b="1" dirty="0" smtClean="0">
                <a:solidFill>
                  <a:srgbClr val="FF3399"/>
                </a:solidFill>
              </a:rPr>
              <a:t>Infections</a:t>
            </a:r>
          </a:p>
        </p:txBody>
      </p:sp>
      <p:pic>
        <p:nvPicPr>
          <p:cNvPr id="11268" name="Picture 4" descr="4-reasons-adrenals1"/>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816725" y="1906073"/>
            <a:ext cx="4349258" cy="3837904"/>
          </a:xfrm>
          <a:noFill/>
          <a:effectLst>
            <a:prstShdw prst="shdw13" dist="53882" dir="13500000">
              <a:srgbClr val="FF3399">
                <a:alpha val="50000"/>
              </a:srgbClr>
            </a:prstShdw>
          </a:effectLst>
        </p:spPr>
      </p:pic>
    </p:spTree>
    <p:extLst>
      <p:ext uri="{BB962C8B-B14F-4D97-AF65-F5344CB8AC3E}">
        <p14:creationId xmlns:p14="http://schemas.microsoft.com/office/powerpoint/2010/main" val="7974002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11266"/>
                                        </p:tgtEl>
                                        <p:attrNameLst>
                                          <p:attrName>style.visibility</p:attrName>
                                        </p:attrNameLst>
                                      </p:cBhvr>
                                      <p:to>
                                        <p:strVal val="visible"/>
                                      </p:to>
                                    </p:set>
                                    <p:anim calcmode="lin" valueType="num">
                                      <p:cBhvr>
                                        <p:cTn id="7" dur="1000" fill="hold"/>
                                        <p:tgtEl>
                                          <p:spTgt spid="11266"/>
                                        </p:tgtEl>
                                        <p:attrNameLst>
                                          <p:attrName>ppt_w</p:attrName>
                                        </p:attrNameLst>
                                      </p:cBhvr>
                                      <p:tavLst>
                                        <p:tav tm="0">
                                          <p:val>
                                            <p:strVal val="#ppt_w+.3"/>
                                          </p:val>
                                        </p:tav>
                                        <p:tav tm="100000">
                                          <p:val>
                                            <p:strVal val="#ppt_w"/>
                                          </p:val>
                                        </p:tav>
                                      </p:tavLst>
                                    </p:anim>
                                    <p:anim calcmode="lin" valueType="num">
                                      <p:cBhvr>
                                        <p:cTn id="8" dur="1000" fill="hold"/>
                                        <p:tgtEl>
                                          <p:spTgt spid="11266"/>
                                        </p:tgtEl>
                                        <p:attrNameLst>
                                          <p:attrName>ppt_h</p:attrName>
                                        </p:attrNameLst>
                                      </p:cBhvr>
                                      <p:tavLst>
                                        <p:tav tm="0">
                                          <p:val>
                                            <p:strVal val="#ppt_h"/>
                                          </p:val>
                                        </p:tav>
                                        <p:tav tm="100000">
                                          <p:val>
                                            <p:strVal val="#ppt_h"/>
                                          </p:val>
                                        </p:tav>
                                      </p:tavLst>
                                    </p:anim>
                                    <p:animEffect transition="in" filter="fade">
                                      <p:cBhvr>
                                        <p:cTn id="9" dur="1000"/>
                                        <p:tgtEl>
                                          <p:spTgt spid="11266"/>
                                        </p:tgtEl>
                                      </p:cBhvr>
                                    </p:animEffect>
                                  </p:childTnLst>
                                </p:cTn>
                              </p:par>
                            </p:childTnLst>
                          </p:cTn>
                        </p:par>
                        <p:par>
                          <p:cTn id="10" fill="hold" nodeType="afterGroup">
                            <p:stCondLst>
                              <p:cond delay="1000"/>
                            </p:stCondLst>
                            <p:childTnLst>
                              <p:par>
                                <p:cTn id="11" presetID="10" presetClass="entr" presetSubtype="0" fill="hold" nodeType="afterEffect">
                                  <p:stCondLst>
                                    <p:cond delay="0"/>
                                  </p:stCondLst>
                                  <p:childTnLst>
                                    <p:set>
                                      <p:cBhvr>
                                        <p:cTn id="12" dur="1" fill="hold">
                                          <p:stCondLst>
                                            <p:cond delay="0"/>
                                          </p:stCondLst>
                                        </p:cTn>
                                        <p:tgtEl>
                                          <p:spTgt spid="11268"/>
                                        </p:tgtEl>
                                        <p:attrNameLst>
                                          <p:attrName>style.visibility</p:attrName>
                                        </p:attrNameLst>
                                      </p:cBhvr>
                                      <p:to>
                                        <p:strVal val="visible"/>
                                      </p:to>
                                    </p:set>
                                    <p:animEffect transition="in" filter="fade">
                                      <p:cBhvr>
                                        <p:cTn id="13" dur="2000"/>
                                        <p:tgtEl>
                                          <p:spTgt spid="11268"/>
                                        </p:tgtEl>
                                      </p:cBhvr>
                                    </p:animEffect>
                                  </p:childTnLst>
                                </p:cTn>
                              </p:par>
                              <p:par>
                                <p:cTn id="14" presetID="10" presetClass="entr" presetSubtype="0" fill="hold" nodeType="withEffect">
                                  <p:stCondLst>
                                    <p:cond delay="0"/>
                                  </p:stCondLst>
                                  <p:childTnLst>
                                    <p:set>
                                      <p:cBhvr>
                                        <p:cTn id="15" dur="1" fill="hold">
                                          <p:stCondLst>
                                            <p:cond delay="0"/>
                                          </p:stCondLst>
                                        </p:cTn>
                                        <p:tgtEl>
                                          <p:spTgt spid="11267">
                                            <p:txEl>
                                              <p:pRg st="2" end="2"/>
                                            </p:txEl>
                                          </p:spTgt>
                                        </p:tgtEl>
                                        <p:attrNameLst>
                                          <p:attrName>style.visibility</p:attrName>
                                        </p:attrNameLst>
                                      </p:cBhvr>
                                      <p:to>
                                        <p:strVal val="visible"/>
                                      </p:to>
                                    </p:set>
                                    <p:animEffect transition="in" filter="fade">
                                      <p:cBhvr>
                                        <p:cTn id="16" dur="2000"/>
                                        <p:tgtEl>
                                          <p:spTgt spid="11267">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1267">
                                            <p:txEl>
                                              <p:pRg st="3" end="3"/>
                                            </p:txEl>
                                          </p:spTgt>
                                        </p:tgtEl>
                                        <p:attrNameLst>
                                          <p:attrName>style.visibility</p:attrName>
                                        </p:attrNameLst>
                                      </p:cBhvr>
                                      <p:to>
                                        <p:strVal val="visible"/>
                                      </p:to>
                                    </p:set>
                                    <p:animEffect transition="in" filter="fade">
                                      <p:cBhvr>
                                        <p:cTn id="19" dur="2000"/>
                                        <p:tgtEl>
                                          <p:spTgt spid="11267">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1267">
                                            <p:txEl>
                                              <p:pRg st="4" end="4"/>
                                            </p:txEl>
                                          </p:spTgt>
                                        </p:tgtEl>
                                        <p:attrNameLst>
                                          <p:attrName>style.visibility</p:attrName>
                                        </p:attrNameLst>
                                      </p:cBhvr>
                                      <p:to>
                                        <p:strVal val="visible"/>
                                      </p:to>
                                    </p:set>
                                    <p:animEffect transition="in" filter="fade">
                                      <p:cBhvr>
                                        <p:cTn id="22" dur="2000"/>
                                        <p:tgtEl>
                                          <p:spTgt spid="11267">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1267">
                                            <p:txEl>
                                              <p:pRg st="5" end="5"/>
                                            </p:txEl>
                                          </p:spTgt>
                                        </p:tgtEl>
                                        <p:attrNameLst>
                                          <p:attrName>style.visibility</p:attrName>
                                        </p:attrNameLst>
                                      </p:cBhvr>
                                      <p:to>
                                        <p:strVal val="visible"/>
                                      </p:to>
                                    </p:set>
                                    <p:animEffect transition="in" filter="fade">
                                      <p:cBhvr>
                                        <p:cTn id="25" dur="2000"/>
                                        <p:tgtEl>
                                          <p:spTgt spid="112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bldLvl="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dirty="0" smtClean="0">
                <a:solidFill>
                  <a:schemeClr val="tx1"/>
                </a:solidFill>
              </a:rPr>
              <a:t>Cont’d</a:t>
            </a:r>
          </a:p>
        </p:txBody>
      </p:sp>
      <p:sp>
        <p:nvSpPr>
          <p:cNvPr id="13315" name="Rectangle 3"/>
          <p:cNvSpPr>
            <a:spLocks noGrp="1" noChangeArrowheads="1"/>
          </p:cNvSpPr>
          <p:nvPr>
            <p:ph type="body" sz="half" idx="1"/>
          </p:nvPr>
        </p:nvSpPr>
        <p:spPr>
          <a:xfrm>
            <a:off x="1200152" y="1880314"/>
            <a:ext cx="5045073" cy="4250029"/>
          </a:xfrm>
        </p:spPr>
        <p:txBody>
          <a:bodyPr>
            <a:normAutofit/>
          </a:bodyPr>
          <a:lstStyle/>
          <a:p>
            <a:pPr eaLnBrk="1" hangingPunct="1"/>
            <a:r>
              <a:rPr lang="en-US" altLang="en-US" sz="4800" b="1" i="1" dirty="0">
                <a:solidFill>
                  <a:srgbClr val="00B050"/>
                </a:solidFill>
              </a:rPr>
              <a:t>S</a:t>
            </a:r>
            <a:r>
              <a:rPr lang="en-US" altLang="en-US" sz="4800" b="1" i="1" dirty="0" smtClean="0">
                <a:solidFill>
                  <a:srgbClr val="00B050"/>
                </a:solidFill>
              </a:rPr>
              <a:t>econdary</a:t>
            </a:r>
          </a:p>
          <a:p>
            <a:pPr lvl="1" eaLnBrk="1" hangingPunct="1"/>
            <a:r>
              <a:rPr lang="en-US" altLang="en-US" sz="4800" b="1" dirty="0" smtClean="0">
                <a:solidFill>
                  <a:srgbClr val="FF3399"/>
                </a:solidFill>
              </a:rPr>
              <a:t>Decrease secretion of ACTH</a:t>
            </a:r>
          </a:p>
          <a:p>
            <a:pPr lvl="1" eaLnBrk="1" hangingPunct="1"/>
            <a:r>
              <a:rPr lang="en-US" altLang="en-US" sz="4800" b="1" dirty="0" smtClean="0">
                <a:solidFill>
                  <a:srgbClr val="FF3399"/>
                </a:solidFill>
              </a:rPr>
              <a:t>Pituitary neoplasm</a:t>
            </a:r>
          </a:p>
          <a:p>
            <a:pPr lvl="1" eaLnBrk="1" hangingPunct="1"/>
            <a:endParaRPr lang="en-US" altLang="en-US" sz="4800" b="1" dirty="0" smtClean="0">
              <a:solidFill>
                <a:srgbClr val="FF3399"/>
              </a:solidFill>
            </a:endParaRPr>
          </a:p>
          <a:p>
            <a:pPr lvl="1" eaLnBrk="1" hangingPunct="1"/>
            <a:endParaRPr lang="en-US" altLang="en-US" sz="4800" b="1" dirty="0" smtClean="0">
              <a:solidFill>
                <a:srgbClr val="FF3399"/>
              </a:solidFill>
            </a:endParaRPr>
          </a:p>
          <a:p>
            <a:pPr lvl="1" eaLnBrk="1" hangingPunct="1"/>
            <a:endParaRPr lang="en-US" altLang="en-US" sz="4800" b="1" dirty="0" smtClean="0">
              <a:solidFill>
                <a:srgbClr val="FF3399"/>
              </a:solidFill>
            </a:endParaRPr>
          </a:p>
        </p:txBody>
      </p:sp>
      <p:pic>
        <p:nvPicPr>
          <p:cNvPr id="13316" name="Picture 4" descr="4-reasons-adrenals1"/>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245225" y="1880314"/>
            <a:ext cx="4858331" cy="3940937"/>
          </a:xfrm>
          <a:noFill/>
          <a:effectLst>
            <a:prstShdw prst="shdw13" dist="53882" dir="13500000">
              <a:srgbClr val="FF3399">
                <a:alpha val="50000"/>
              </a:srgbClr>
            </a:prstShdw>
          </a:effectLst>
        </p:spPr>
      </p:pic>
    </p:spTree>
    <p:extLst>
      <p:ext uri="{BB962C8B-B14F-4D97-AF65-F5344CB8AC3E}">
        <p14:creationId xmlns:p14="http://schemas.microsoft.com/office/powerpoint/2010/main" val="25167142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13314"/>
                                        </p:tgtEl>
                                        <p:attrNameLst>
                                          <p:attrName>style.visibility</p:attrName>
                                        </p:attrNameLst>
                                      </p:cBhvr>
                                      <p:to>
                                        <p:strVal val="visible"/>
                                      </p:to>
                                    </p:set>
                                    <p:anim calcmode="lin" valueType="num">
                                      <p:cBhvr>
                                        <p:cTn id="7" dur="1000" fill="hold"/>
                                        <p:tgtEl>
                                          <p:spTgt spid="13314"/>
                                        </p:tgtEl>
                                        <p:attrNameLst>
                                          <p:attrName>ppt_w</p:attrName>
                                        </p:attrNameLst>
                                      </p:cBhvr>
                                      <p:tavLst>
                                        <p:tav tm="0">
                                          <p:val>
                                            <p:strVal val="#ppt_w+.3"/>
                                          </p:val>
                                        </p:tav>
                                        <p:tav tm="100000">
                                          <p:val>
                                            <p:strVal val="#ppt_w"/>
                                          </p:val>
                                        </p:tav>
                                      </p:tavLst>
                                    </p:anim>
                                    <p:anim calcmode="lin" valueType="num">
                                      <p:cBhvr>
                                        <p:cTn id="8" dur="1000" fill="hold"/>
                                        <p:tgtEl>
                                          <p:spTgt spid="13314"/>
                                        </p:tgtEl>
                                        <p:attrNameLst>
                                          <p:attrName>ppt_h</p:attrName>
                                        </p:attrNameLst>
                                      </p:cBhvr>
                                      <p:tavLst>
                                        <p:tav tm="0">
                                          <p:val>
                                            <p:strVal val="#ppt_h"/>
                                          </p:val>
                                        </p:tav>
                                        <p:tav tm="100000">
                                          <p:val>
                                            <p:strVal val="#ppt_h"/>
                                          </p:val>
                                        </p:tav>
                                      </p:tavLst>
                                    </p:anim>
                                    <p:animEffect transition="in" filter="fade">
                                      <p:cBhvr>
                                        <p:cTn id="9" dur="1000"/>
                                        <p:tgtEl>
                                          <p:spTgt spid="13314"/>
                                        </p:tgtEl>
                                      </p:cBhvr>
                                    </p:animEffect>
                                  </p:childTnLst>
                                </p:cTn>
                              </p:par>
                            </p:childTnLst>
                          </p:cTn>
                        </p:par>
                        <p:par>
                          <p:cTn id="10" fill="hold" nodeType="afterGroup">
                            <p:stCondLst>
                              <p:cond delay="1000"/>
                            </p:stCondLst>
                            <p:childTnLst>
                              <p:par>
                                <p:cTn id="11" presetID="10" presetClass="entr" presetSubtype="0" fill="hold" nodeType="afterEffect">
                                  <p:stCondLst>
                                    <p:cond delay="0"/>
                                  </p:stCondLst>
                                  <p:childTnLst>
                                    <p:set>
                                      <p:cBhvr>
                                        <p:cTn id="12" dur="1" fill="hold">
                                          <p:stCondLst>
                                            <p:cond delay="0"/>
                                          </p:stCondLst>
                                        </p:cTn>
                                        <p:tgtEl>
                                          <p:spTgt spid="13316"/>
                                        </p:tgtEl>
                                        <p:attrNameLst>
                                          <p:attrName>style.visibility</p:attrName>
                                        </p:attrNameLst>
                                      </p:cBhvr>
                                      <p:to>
                                        <p:strVal val="visible"/>
                                      </p:to>
                                    </p:set>
                                    <p:animEffect transition="in" filter="fade">
                                      <p:cBhvr>
                                        <p:cTn id="13" dur="2000"/>
                                        <p:tgtEl>
                                          <p:spTgt spid="13316"/>
                                        </p:tgtEl>
                                      </p:cBhvr>
                                    </p:animEffect>
                                  </p:childTnLst>
                                </p:cTn>
                              </p:par>
                              <p:par>
                                <p:cTn id="14" presetID="50" presetClass="entr" presetSubtype="0" decel="100000" fill="hold" nodeType="withEffect">
                                  <p:stCondLst>
                                    <p:cond delay="0"/>
                                  </p:stCondLst>
                                  <p:childTnLst>
                                    <p:set>
                                      <p:cBhvr>
                                        <p:cTn id="15" dur="1" fill="hold">
                                          <p:stCondLst>
                                            <p:cond delay="0"/>
                                          </p:stCondLst>
                                        </p:cTn>
                                        <p:tgtEl>
                                          <p:spTgt spid="13315">
                                            <p:txEl>
                                              <p:pRg st="0" end="0"/>
                                            </p:txEl>
                                          </p:spTgt>
                                        </p:tgtEl>
                                        <p:attrNameLst>
                                          <p:attrName>style.visibility</p:attrName>
                                        </p:attrNameLst>
                                      </p:cBhvr>
                                      <p:to>
                                        <p:strVal val="visible"/>
                                      </p:to>
                                    </p:set>
                                    <p:anim calcmode="lin" valueType="num">
                                      <p:cBhvr>
                                        <p:cTn id="16" dur="1000" fill="hold"/>
                                        <p:tgtEl>
                                          <p:spTgt spid="13315">
                                            <p:txEl>
                                              <p:pRg st="0" end="0"/>
                                            </p:txEl>
                                          </p:spTgt>
                                        </p:tgtEl>
                                        <p:attrNameLst>
                                          <p:attrName>ppt_w</p:attrName>
                                        </p:attrNameLst>
                                      </p:cBhvr>
                                      <p:tavLst>
                                        <p:tav tm="0">
                                          <p:val>
                                            <p:strVal val="#ppt_w+.3"/>
                                          </p:val>
                                        </p:tav>
                                        <p:tav tm="100000">
                                          <p:val>
                                            <p:strVal val="#ppt_w"/>
                                          </p:val>
                                        </p:tav>
                                      </p:tavLst>
                                    </p:anim>
                                    <p:anim calcmode="lin" valueType="num">
                                      <p:cBhvr>
                                        <p:cTn id="17" dur="1000" fill="hold"/>
                                        <p:tgtEl>
                                          <p:spTgt spid="13315">
                                            <p:txEl>
                                              <p:pRg st="0" end="0"/>
                                            </p:txEl>
                                          </p:spTgt>
                                        </p:tgtEl>
                                        <p:attrNameLst>
                                          <p:attrName>ppt_h</p:attrName>
                                        </p:attrNameLst>
                                      </p:cBhvr>
                                      <p:tavLst>
                                        <p:tav tm="0">
                                          <p:val>
                                            <p:strVal val="#ppt_h"/>
                                          </p:val>
                                        </p:tav>
                                        <p:tav tm="100000">
                                          <p:val>
                                            <p:strVal val="#ppt_h"/>
                                          </p:val>
                                        </p:tav>
                                      </p:tavLst>
                                    </p:anim>
                                    <p:animEffect transition="in" filter="fade">
                                      <p:cBhvr>
                                        <p:cTn id="18" dur="1000"/>
                                        <p:tgtEl>
                                          <p:spTgt spid="13315">
                                            <p:txEl>
                                              <p:pRg st="0" end="0"/>
                                            </p:txEl>
                                          </p:spTgt>
                                        </p:tgtEl>
                                      </p:cBhvr>
                                    </p:animEffect>
                                  </p:childTnLst>
                                </p:cTn>
                              </p:par>
                              <p:par>
                                <p:cTn id="19" presetID="50" presetClass="entr" presetSubtype="0" decel="100000" fill="hold" nodeType="withEffect">
                                  <p:stCondLst>
                                    <p:cond delay="0"/>
                                  </p:stCondLst>
                                  <p:childTnLst>
                                    <p:set>
                                      <p:cBhvr>
                                        <p:cTn id="20" dur="1" fill="hold">
                                          <p:stCondLst>
                                            <p:cond delay="0"/>
                                          </p:stCondLst>
                                        </p:cTn>
                                        <p:tgtEl>
                                          <p:spTgt spid="13315">
                                            <p:txEl>
                                              <p:pRg st="1" end="1"/>
                                            </p:txEl>
                                          </p:spTgt>
                                        </p:tgtEl>
                                        <p:attrNameLst>
                                          <p:attrName>style.visibility</p:attrName>
                                        </p:attrNameLst>
                                      </p:cBhvr>
                                      <p:to>
                                        <p:strVal val="visible"/>
                                      </p:to>
                                    </p:set>
                                    <p:anim calcmode="lin" valueType="num">
                                      <p:cBhvr>
                                        <p:cTn id="21" dur="1000" fill="hold"/>
                                        <p:tgtEl>
                                          <p:spTgt spid="13315">
                                            <p:txEl>
                                              <p:pRg st="1" end="1"/>
                                            </p:txEl>
                                          </p:spTgt>
                                        </p:tgtEl>
                                        <p:attrNameLst>
                                          <p:attrName>ppt_w</p:attrName>
                                        </p:attrNameLst>
                                      </p:cBhvr>
                                      <p:tavLst>
                                        <p:tav tm="0">
                                          <p:val>
                                            <p:strVal val="#ppt_w+.3"/>
                                          </p:val>
                                        </p:tav>
                                        <p:tav tm="100000">
                                          <p:val>
                                            <p:strVal val="#ppt_w"/>
                                          </p:val>
                                        </p:tav>
                                      </p:tavLst>
                                    </p:anim>
                                    <p:anim calcmode="lin" valueType="num">
                                      <p:cBhvr>
                                        <p:cTn id="22" dur="1000" fill="hold"/>
                                        <p:tgtEl>
                                          <p:spTgt spid="13315">
                                            <p:txEl>
                                              <p:pRg st="1" end="1"/>
                                            </p:txEl>
                                          </p:spTgt>
                                        </p:tgtEl>
                                        <p:attrNameLst>
                                          <p:attrName>ppt_h</p:attrName>
                                        </p:attrNameLst>
                                      </p:cBhvr>
                                      <p:tavLst>
                                        <p:tav tm="0">
                                          <p:val>
                                            <p:strVal val="#ppt_h"/>
                                          </p:val>
                                        </p:tav>
                                        <p:tav tm="100000">
                                          <p:val>
                                            <p:strVal val="#ppt_h"/>
                                          </p:val>
                                        </p:tav>
                                      </p:tavLst>
                                    </p:anim>
                                    <p:animEffect transition="in" filter="fade">
                                      <p:cBhvr>
                                        <p:cTn id="23" dur="1000"/>
                                        <p:tgtEl>
                                          <p:spTgt spid="13315">
                                            <p:txEl>
                                              <p:pRg st="1" end="1"/>
                                            </p:txEl>
                                          </p:spTgt>
                                        </p:tgtEl>
                                      </p:cBhvr>
                                    </p:animEffect>
                                  </p:childTnLst>
                                </p:cTn>
                              </p:par>
                              <p:par>
                                <p:cTn id="24" presetID="50" presetClass="entr" presetSubtype="0" decel="100000" fill="hold" nodeType="withEffect">
                                  <p:stCondLst>
                                    <p:cond delay="0"/>
                                  </p:stCondLst>
                                  <p:childTnLst>
                                    <p:set>
                                      <p:cBhvr>
                                        <p:cTn id="25" dur="1" fill="hold">
                                          <p:stCondLst>
                                            <p:cond delay="0"/>
                                          </p:stCondLst>
                                        </p:cTn>
                                        <p:tgtEl>
                                          <p:spTgt spid="13315">
                                            <p:txEl>
                                              <p:pRg st="2" end="2"/>
                                            </p:txEl>
                                          </p:spTgt>
                                        </p:tgtEl>
                                        <p:attrNameLst>
                                          <p:attrName>style.visibility</p:attrName>
                                        </p:attrNameLst>
                                      </p:cBhvr>
                                      <p:to>
                                        <p:strVal val="visible"/>
                                      </p:to>
                                    </p:set>
                                    <p:anim calcmode="lin" valueType="num">
                                      <p:cBhvr>
                                        <p:cTn id="26" dur="1000" fill="hold"/>
                                        <p:tgtEl>
                                          <p:spTgt spid="13315">
                                            <p:txEl>
                                              <p:pRg st="2" end="2"/>
                                            </p:txEl>
                                          </p:spTgt>
                                        </p:tgtEl>
                                        <p:attrNameLst>
                                          <p:attrName>ppt_w</p:attrName>
                                        </p:attrNameLst>
                                      </p:cBhvr>
                                      <p:tavLst>
                                        <p:tav tm="0">
                                          <p:val>
                                            <p:strVal val="#ppt_w+.3"/>
                                          </p:val>
                                        </p:tav>
                                        <p:tav tm="100000">
                                          <p:val>
                                            <p:strVal val="#ppt_w"/>
                                          </p:val>
                                        </p:tav>
                                      </p:tavLst>
                                    </p:anim>
                                    <p:anim calcmode="lin" valueType="num">
                                      <p:cBhvr>
                                        <p:cTn id="27" dur="1000" fill="hold"/>
                                        <p:tgtEl>
                                          <p:spTgt spid="13315">
                                            <p:txEl>
                                              <p:pRg st="2" end="2"/>
                                            </p:txEl>
                                          </p:spTgt>
                                        </p:tgtEl>
                                        <p:attrNameLst>
                                          <p:attrName>ppt_h</p:attrName>
                                        </p:attrNameLst>
                                      </p:cBhvr>
                                      <p:tavLst>
                                        <p:tav tm="0">
                                          <p:val>
                                            <p:strVal val="#ppt_h"/>
                                          </p:val>
                                        </p:tav>
                                        <p:tav tm="100000">
                                          <p:val>
                                            <p:strVal val="#ppt_h"/>
                                          </p:val>
                                        </p:tav>
                                      </p:tavLst>
                                    </p:anim>
                                    <p:animEffect transition="in" filter="fade">
                                      <p:cBhvr>
                                        <p:cTn id="28" dur="1000"/>
                                        <p:tgtEl>
                                          <p:spTgt spid="133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bldLvl="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Clinical Manifestations </a:t>
            </a:r>
            <a:endParaRPr lang="en-US" dirty="0"/>
          </a:p>
        </p:txBody>
      </p:sp>
      <p:sp>
        <p:nvSpPr>
          <p:cNvPr id="3" name="Content Placeholder 2"/>
          <p:cNvSpPr>
            <a:spLocks noGrp="1"/>
          </p:cNvSpPr>
          <p:nvPr>
            <p:ph idx="1"/>
          </p:nvPr>
        </p:nvSpPr>
        <p:spPr>
          <a:xfrm>
            <a:off x="1097280" y="1845734"/>
            <a:ext cx="10058400" cy="4213872"/>
          </a:xfrm>
        </p:spPr>
        <p:txBody>
          <a:bodyPr>
            <a:noAutofit/>
          </a:bodyPr>
          <a:lstStyle/>
          <a:p>
            <a:pPr>
              <a:buFont typeface="Wingdings" panose="05000000000000000000" pitchFamily="2" charset="2"/>
              <a:buChar char="§"/>
            </a:pPr>
            <a:r>
              <a:rPr lang="en-US" sz="2800" dirty="0"/>
              <a:t>Addison’s disease is characterized by muscle weakness, </a:t>
            </a:r>
            <a:r>
              <a:rPr lang="en-US" sz="2800" dirty="0" smtClean="0"/>
              <a:t>anorexia, </a:t>
            </a:r>
            <a:r>
              <a:rPr lang="fr-FR" sz="2800" dirty="0" smtClean="0"/>
              <a:t>gastrointestinal </a:t>
            </a:r>
            <a:r>
              <a:rPr lang="fr-FR" sz="2800" dirty="0"/>
              <a:t>symptoms, fatigue, emaciation, dark </a:t>
            </a:r>
            <a:r>
              <a:rPr lang="fr-FR" sz="2800" dirty="0" smtClean="0"/>
              <a:t>pigmentation </a:t>
            </a:r>
            <a:r>
              <a:rPr lang="en-US" sz="2800" dirty="0" smtClean="0"/>
              <a:t>of </a:t>
            </a:r>
            <a:r>
              <a:rPr lang="en-US" sz="2800" dirty="0"/>
              <a:t>the skin, knuckles, knees, elbows, and mucous </a:t>
            </a:r>
            <a:r>
              <a:rPr lang="en-US" sz="2800" dirty="0" smtClean="0"/>
              <a:t>membranes, hypotension</a:t>
            </a:r>
            <a:r>
              <a:rPr lang="en-US" sz="2800" dirty="0"/>
              <a:t>, and low blood glucose levels, low </a:t>
            </a:r>
            <a:r>
              <a:rPr lang="en-US" sz="2800" dirty="0" smtClean="0"/>
              <a:t>serum sodium </a:t>
            </a:r>
            <a:r>
              <a:rPr lang="en-US" sz="2800" dirty="0"/>
              <a:t>levels, and high serum potassium levels. </a:t>
            </a:r>
            <a:endParaRPr lang="en-US" sz="2800" dirty="0" smtClean="0"/>
          </a:p>
          <a:p>
            <a:pPr>
              <a:buFont typeface="Wingdings" panose="05000000000000000000" pitchFamily="2" charset="2"/>
              <a:buChar char="§"/>
            </a:pPr>
            <a:r>
              <a:rPr lang="en-US" sz="2800" dirty="0" smtClean="0"/>
              <a:t>Mental status changes </a:t>
            </a:r>
            <a:r>
              <a:rPr lang="en-US" sz="2800" dirty="0"/>
              <a:t>such as depression, emotional lability, apathy, and </a:t>
            </a:r>
            <a:r>
              <a:rPr lang="en-US" sz="2800" dirty="0" smtClean="0"/>
              <a:t>confusion are </a:t>
            </a:r>
            <a:r>
              <a:rPr lang="en-US" sz="2800" dirty="0"/>
              <a:t>present in 60% to 80% of patients. </a:t>
            </a:r>
            <a:endParaRPr lang="en-US" sz="2800" dirty="0" smtClean="0"/>
          </a:p>
          <a:p>
            <a:pPr>
              <a:buFont typeface="Wingdings" panose="05000000000000000000" pitchFamily="2" charset="2"/>
              <a:buChar char="§"/>
            </a:pPr>
            <a:r>
              <a:rPr lang="en-US" sz="2800" dirty="0" smtClean="0"/>
              <a:t>In </a:t>
            </a:r>
            <a:r>
              <a:rPr lang="en-US" sz="2800" dirty="0"/>
              <a:t>severe </a:t>
            </a:r>
            <a:r>
              <a:rPr lang="en-US" sz="2800" dirty="0" smtClean="0"/>
              <a:t>cases, the </a:t>
            </a:r>
            <a:r>
              <a:rPr lang="en-US" sz="2800" dirty="0"/>
              <a:t>disturbance of sodium and potassium metabolism may </a:t>
            </a:r>
            <a:r>
              <a:rPr lang="en-US" sz="2800" dirty="0" smtClean="0"/>
              <a:t>be marked </a:t>
            </a:r>
            <a:r>
              <a:rPr lang="en-US" sz="2800" dirty="0"/>
              <a:t>by depletion of sodium and water and severe, </a:t>
            </a:r>
            <a:r>
              <a:rPr lang="en-US" sz="2800" dirty="0" smtClean="0"/>
              <a:t>chronic dehydration</a:t>
            </a:r>
            <a:r>
              <a:rPr lang="en-US" sz="2800" dirty="0"/>
              <a:t>.</a:t>
            </a:r>
          </a:p>
        </p:txBody>
      </p:sp>
    </p:spTree>
    <p:extLst>
      <p:ext uri="{BB962C8B-B14F-4D97-AF65-F5344CB8AC3E}">
        <p14:creationId xmlns:p14="http://schemas.microsoft.com/office/powerpoint/2010/main" val="328254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sz="2400" dirty="0"/>
              <a:t>With disease progression and acute hypotension, the </a:t>
            </a:r>
            <a:r>
              <a:rPr lang="en-US" sz="2400" dirty="0" smtClean="0"/>
              <a:t>patient develops </a:t>
            </a:r>
            <a:r>
              <a:rPr lang="en-US" sz="2400" i="1" dirty="0"/>
              <a:t>addisonian crisis</a:t>
            </a:r>
            <a:r>
              <a:rPr lang="en-US" sz="2400" dirty="0"/>
              <a:t>, which is characterized by cyanosis </a:t>
            </a:r>
            <a:r>
              <a:rPr lang="en-US" sz="2400" dirty="0" smtClean="0"/>
              <a:t>and the </a:t>
            </a:r>
            <a:r>
              <a:rPr lang="en-US" sz="2400" dirty="0"/>
              <a:t>classic signs of circulatory shock: pallor, apprehension, </a:t>
            </a:r>
            <a:r>
              <a:rPr lang="en-US" sz="2400" dirty="0" smtClean="0"/>
              <a:t>rapid and </a:t>
            </a:r>
            <a:r>
              <a:rPr lang="en-US" sz="2400" dirty="0"/>
              <a:t>weak pulse, rapid respirations, and low blood pressure. </a:t>
            </a:r>
            <a:endParaRPr lang="en-US" sz="2400" dirty="0" smtClean="0"/>
          </a:p>
          <a:p>
            <a:pPr>
              <a:buFont typeface="Courier New" panose="02070309020205020404" pitchFamily="49" charset="0"/>
              <a:buChar char="o"/>
            </a:pPr>
            <a:r>
              <a:rPr lang="en-US" sz="2400" dirty="0" smtClean="0"/>
              <a:t>In addition, the </a:t>
            </a:r>
            <a:r>
              <a:rPr lang="en-US" sz="2400" dirty="0"/>
              <a:t>patient may complain of headache, nausea, </a:t>
            </a:r>
            <a:r>
              <a:rPr lang="en-US" sz="2400" dirty="0" smtClean="0"/>
              <a:t>abdominal pain</a:t>
            </a:r>
            <a:r>
              <a:rPr lang="en-US" sz="2400" dirty="0"/>
              <a:t>, and diarrhea and show signs of confusion and </a:t>
            </a:r>
            <a:r>
              <a:rPr lang="en-US" sz="2400" dirty="0" smtClean="0"/>
              <a:t>restlessness. Even </a:t>
            </a:r>
            <a:r>
              <a:rPr lang="en-US" sz="2400" dirty="0"/>
              <a:t>slight overexertion, exposure to cold, acute infections, or </a:t>
            </a:r>
            <a:r>
              <a:rPr lang="en-US" sz="2400" dirty="0" smtClean="0"/>
              <a:t>a decrease </a:t>
            </a:r>
            <a:r>
              <a:rPr lang="en-US" sz="2400" dirty="0"/>
              <a:t>in salt intake may lead to circulatory collapse, shock, </a:t>
            </a:r>
            <a:r>
              <a:rPr lang="en-US" sz="2400" dirty="0" smtClean="0"/>
              <a:t>and death </a:t>
            </a:r>
            <a:r>
              <a:rPr lang="en-US" sz="2400" dirty="0"/>
              <a:t>if untreated</a:t>
            </a:r>
            <a:r>
              <a:rPr lang="en-US" sz="2400" dirty="0" smtClean="0"/>
              <a:t>.</a:t>
            </a:r>
          </a:p>
          <a:p>
            <a:pPr>
              <a:buFont typeface="Courier New" panose="02070309020205020404" pitchFamily="49" charset="0"/>
              <a:buChar char="o"/>
            </a:pPr>
            <a:r>
              <a:rPr lang="en-US" sz="2400" dirty="0" smtClean="0"/>
              <a:t>The </a:t>
            </a:r>
            <a:r>
              <a:rPr lang="en-US" sz="2400" dirty="0"/>
              <a:t>stress of surgery or dehydration </a:t>
            </a:r>
            <a:r>
              <a:rPr lang="en-US" sz="2400" dirty="0" smtClean="0"/>
              <a:t>resulting from </a:t>
            </a:r>
            <a:r>
              <a:rPr lang="en-US" sz="2400" dirty="0"/>
              <a:t>preparation for diagnostic tests or surgery may precipitate </a:t>
            </a:r>
            <a:r>
              <a:rPr lang="en-US" sz="2400" dirty="0" smtClean="0"/>
              <a:t>an addisonian </a:t>
            </a:r>
            <a:r>
              <a:rPr lang="en-US" sz="2400" dirty="0"/>
              <a:t>or hypotensive crisis.</a:t>
            </a:r>
          </a:p>
        </p:txBody>
      </p:sp>
    </p:spTree>
    <p:extLst>
      <p:ext uri="{BB962C8B-B14F-4D97-AF65-F5344CB8AC3E}">
        <p14:creationId xmlns:p14="http://schemas.microsoft.com/office/powerpoint/2010/main" val="19107813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slide-4-638"/>
          <p:cNvPicPr>
            <a:picLocks noGrp="1" noChangeAspect="1" noChangeArrowheads="1"/>
          </p:cNvPicPr>
          <p:nvPr>
            <p:ph/>
          </p:nvPr>
        </p:nvPicPr>
        <p:blipFill>
          <a:blip r:embed="rId2">
            <a:extLst>
              <a:ext uri="{28A0092B-C50C-407E-A947-70E740481C1C}">
                <a14:useLocalDpi xmlns:a14="http://schemas.microsoft.com/office/drawing/2010/main" val="0"/>
              </a:ext>
            </a:extLst>
          </a:blip>
          <a:srcRect l="10240" t="31050" r="13333" b="7767"/>
          <a:stretch>
            <a:fillRect/>
          </a:stretch>
        </p:blipFill>
        <p:spPr>
          <a:xfrm>
            <a:off x="1184856" y="1365161"/>
            <a:ext cx="9955369" cy="4919729"/>
          </a:xfrm>
          <a:noFill/>
        </p:spPr>
      </p:pic>
      <p:sp>
        <p:nvSpPr>
          <p:cNvPr id="13315" name="Rectangle 3"/>
          <p:cNvSpPr>
            <a:spLocks noGrp="1" noChangeArrowheads="1"/>
          </p:cNvSpPr>
          <p:nvPr>
            <p:ph type="title" idx="4294967295"/>
          </p:nvPr>
        </p:nvSpPr>
        <p:spPr>
          <a:xfrm>
            <a:off x="2456311" y="244699"/>
            <a:ext cx="7786687" cy="901522"/>
          </a:xfrm>
        </p:spPr>
        <p:txBody>
          <a:bodyPr/>
          <a:lstStyle/>
          <a:p>
            <a:pPr eaLnBrk="1" hangingPunct="1"/>
            <a:r>
              <a:rPr lang="en-US" altLang="en-US" dirty="0" smtClean="0"/>
              <a:t>	</a:t>
            </a:r>
            <a:r>
              <a:rPr lang="en-US" altLang="en-US" dirty="0" smtClean="0">
                <a:solidFill>
                  <a:srgbClr val="FF3399"/>
                </a:solidFill>
              </a:rPr>
              <a:t>	  Clinical Findings</a:t>
            </a:r>
          </a:p>
        </p:txBody>
      </p:sp>
    </p:spTree>
    <p:extLst>
      <p:ext uri="{BB962C8B-B14F-4D97-AF65-F5344CB8AC3E}">
        <p14:creationId xmlns:p14="http://schemas.microsoft.com/office/powerpoint/2010/main" val="35571658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Addison’s Pictures </a:t>
            </a:r>
            <a:endParaRPr lang="en-US" dirty="0"/>
          </a:p>
        </p:txBody>
      </p:sp>
      <p:pic>
        <p:nvPicPr>
          <p:cNvPr id="4" name="Content Placeholder 3" descr="addisons pic 4.jpg"/>
          <p:cNvPicPr>
            <a:picLocks noGrp="1" noChangeAspect="1"/>
          </p:cNvPicPr>
          <p:nvPr>
            <p:ph idx="1"/>
          </p:nvPr>
        </p:nvPicPr>
        <p:blipFill>
          <a:blip r:embed="rId2" cstate="print"/>
          <a:stretch>
            <a:fillRect/>
          </a:stretch>
        </p:blipFill>
        <p:spPr>
          <a:xfrm>
            <a:off x="1312347" y="1844993"/>
            <a:ext cx="4161173" cy="2466974"/>
          </a:xfrm>
          <a:prstGeom prst="rect">
            <a:avLst/>
          </a:prstGeom>
        </p:spPr>
      </p:pic>
      <p:pic>
        <p:nvPicPr>
          <p:cNvPr id="5" name="Picture 4" descr="addisons pic 5.jpg"/>
          <p:cNvPicPr>
            <a:picLocks noChangeAspect="1"/>
          </p:cNvPicPr>
          <p:nvPr/>
        </p:nvPicPr>
        <p:blipFill>
          <a:blip r:embed="rId3" cstate="print"/>
          <a:stretch>
            <a:fillRect/>
          </a:stretch>
        </p:blipFill>
        <p:spPr>
          <a:xfrm>
            <a:off x="6783303" y="1844992"/>
            <a:ext cx="4279650" cy="2466975"/>
          </a:xfrm>
          <a:prstGeom prst="rect">
            <a:avLst/>
          </a:prstGeom>
        </p:spPr>
      </p:pic>
      <p:pic>
        <p:nvPicPr>
          <p:cNvPr id="6" name="Content Placeholder 7" descr="addisons pic 3.jpg"/>
          <p:cNvPicPr>
            <a:picLocks noChangeAspect="1"/>
          </p:cNvPicPr>
          <p:nvPr/>
        </p:nvPicPr>
        <p:blipFill>
          <a:blip r:embed="rId4" cstate="print"/>
          <a:stretch>
            <a:fillRect/>
          </a:stretch>
        </p:blipFill>
        <p:spPr>
          <a:xfrm>
            <a:off x="3554569" y="4419600"/>
            <a:ext cx="5331854" cy="1847850"/>
          </a:xfrm>
          <a:prstGeom prst="rect">
            <a:avLst/>
          </a:prstGeom>
        </p:spPr>
      </p:pic>
    </p:spTree>
    <p:extLst>
      <p:ext uri="{BB962C8B-B14F-4D97-AF65-F5344CB8AC3E}">
        <p14:creationId xmlns:p14="http://schemas.microsoft.com/office/powerpoint/2010/main" val="7678851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7"/>
          <p:cNvPicPr>
            <a:picLocks noChangeAspect="1" noChangeArrowheads="1"/>
          </p:cNvPicPr>
          <p:nvPr/>
        </p:nvPicPr>
        <p:blipFill>
          <a:blip r:embed="rId2" cstate="print"/>
          <a:srcRect l="3975" t="9076" r="5901" b="9192"/>
          <a:stretch>
            <a:fillRect/>
          </a:stretch>
        </p:blipFill>
        <p:spPr bwMode="auto">
          <a:xfrm>
            <a:off x="0" y="0"/>
            <a:ext cx="12192000" cy="6784975"/>
          </a:xfrm>
          <a:prstGeom prst="rect">
            <a:avLst/>
          </a:prstGeom>
          <a:noFill/>
        </p:spPr>
      </p:pic>
    </p:spTree>
    <p:extLst>
      <p:ext uri="{BB962C8B-B14F-4D97-AF65-F5344CB8AC3E}">
        <p14:creationId xmlns:p14="http://schemas.microsoft.com/office/powerpoint/2010/main" val="10905618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7"/>
          <p:cNvPicPr>
            <a:picLocks noChangeAspect="1" noChangeArrowheads="1"/>
          </p:cNvPicPr>
          <p:nvPr/>
        </p:nvPicPr>
        <p:blipFill>
          <a:blip r:embed="rId2" cstate="print"/>
          <a:srcRect/>
          <a:stretch>
            <a:fillRect/>
          </a:stretch>
        </p:blipFill>
        <p:spPr bwMode="auto">
          <a:xfrm>
            <a:off x="0" y="0"/>
            <a:ext cx="12192000" cy="6858000"/>
          </a:xfrm>
          <a:prstGeom prst="rect">
            <a:avLst/>
          </a:prstGeom>
          <a:noFill/>
        </p:spPr>
      </p:pic>
    </p:spTree>
    <p:extLst>
      <p:ext uri="{BB962C8B-B14F-4D97-AF65-F5344CB8AC3E}">
        <p14:creationId xmlns:p14="http://schemas.microsoft.com/office/powerpoint/2010/main" val="1918972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2670048"/>
          </a:xfrm>
        </p:spPr>
        <p:txBody>
          <a:bodyPr>
            <a:normAutofit/>
          </a:bodyPr>
          <a:lstStyle/>
          <a:p>
            <a:r>
              <a:rPr lang="en-US" sz="9600" dirty="0" smtClean="0"/>
              <a:t>DIABETES INSIPIDUS </a:t>
            </a:r>
            <a:endParaRPr lang="en-US" sz="9600"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708523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Diagnosis </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800" dirty="0" smtClean="0">
                <a:solidFill>
                  <a:schemeClr val="tx1"/>
                </a:solidFill>
              </a:rPr>
              <a:t>The diagnosis is confirmed by laboratory test results. Laboratory findings include decreased blood glucose (hypoglycemia) and sodium (hyponatremia) levels, an increased serum potassium (hyperkalemia) level, and an increased white blood cell count (leukocytosis).</a:t>
            </a:r>
          </a:p>
          <a:p>
            <a:pPr>
              <a:buFont typeface="Wingdings" panose="05000000000000000000" pitchFamily="2" charset="2"/>
              <a:buChar char="q"/>
            </a:pPr>
            <a:r>
              <a:rPr lang="en-US" sz="2800" dirty="0" smtClean="0">
                <a:solidFill>
                  <a:schemeClr val="tx1"/>
                </a:solidFill>
              </a:rPr>
              <a:t>The diagnosis is confirmed by low levels of adrenocortical hormones in the blood or urine and decreased serum cortisol levels. </a:t>
            </a:r>
          </a:p>
          <a:p>
            <a:pPr>
              <a:buFont typeface="Wingdings" panose="05000000000000000000" pitchFamily="2" charset="2"/>
              <a:buChar char="q"/>
            </a:pPr>
            <a:r>
              <a:rPr lang="en-US" altLang="zh-CN" sz="2800" dirty="0">
                <a:solidFill>
                  <a:schemeClr val="tx1"/>
                </a:solidFill>
              </a:rPr>
              <a:t>Imaging:</a:t>
            </a:r>
          </a:p>
          <a:p>
            <a:pPr lvl="1"/>
            <a:r>
              <a:rPr lang="en-US" altLang="zh-CN" sz="2800" dirty="0">
                <a:solidFill>
                  <a:schemeClr val="tx1"/>
                </a:solidFill>
              </a:rPr>
              <a:t>Usually in the form of ultrasound, computed tomography or magnetic resonance imaging (MRI).</a:t>
            </a:r>
          </a:p>
          <a:p>
            <a:pPr>
              <a:buFont typeface="Wingdings" panose="05000000000000000000" pitchFamily="2" charset="2"/>
              <a:buChar char="q"/>
            </a:pPr>
            <a:endParaRPr lang="en-US" sz="2800" dirty="0">
              <a:solidFill>
                <a:schemeClr val="tx1"/>
              </a:solidFill>
            </a:endParaRPr>
          </a:p>
        </p:txBody>
      </p:sp>
    </p:spTree>
    <p:extLst>
      <p:ext uri="{BB962C8B-B14F-4D97-AF65-F5344CB8AC3E}">
        <p14:creationId xmlns:p14="http://schemas.microsoft.com/office/powerpoint/2010/main" val="38290583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Medical Management</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a:t>Immediate treatment is directed toward combating </a:t>
            </a:r>
            <a:r>
              <a:rPr lang="en-US" sz="2400" dirty="0" smtClean="0"/>
              <a:t>circulatory shock</a:t>
            </a:r>
            <a:r>
              <a:rPr lang="en-US" sz="2400" dirty="0"/>
              <a:t>: </a:t>
            </a:r>
            <a:r>
              <a:rPr lang="en-US" sz="2400" dirty="0" smtClean="0"/>
              <a:t>Restoring </a:t>
            </a:r>
            <a:r>
              <a:rPr lang="en-US" sz="2400" dirty="0"/>
              <a:t>blood circulation, administering fluids </a:t>
            </a:r>
            <a:r>
              <a:rPr lang="en-US" sz="2400" dirty="0" smtClean="0"/>
              <a:t>and corticosteroids</a:t>
            </a:r>
            <a:r>
              <a:rPr lang="en-US" sz="2400" dirty="0"/>
              <a:t>, monitoring vital signs, and placing the patient </a:t>
            </a:r>
            <a:r>
              <a:rPr lang="en-US" sz="2400" dirty="0" smtClean="0"/>
              <a:t>in a </a:t>
            </a:r>
            <a:r>
              <a:rPr lang="en-US" sz="2400" dirty="0"/>
              <a:t>recumbent position with the legs elevated. </a:t>
            </a:r>
            <a:endParaRPr lang="en-US" sz="2400" dirty="0" smtClean="0"/>
          </a:p>
          <a:p>
            <a:pPr>
              <a:buFont typeface="Wingdings" panose="05000000000000000000" pitchFamily="2" charset="2"/>
              <a:buChar char="Ø"/>
            </a:pPr>
            <a:r>
              <a:rPr lang="en-US" sz="2400" dirty="0" smtClean="0"/>
              <a:t>Hydrocortisone </a:t>
            </a:r>
            <a:r>
              <a:rPr lang="en-US" sz="2400" dirty="0"/>
              <a:t>is administered intravenously, followed with </a:t>
            </a:r>
            <a:r>
              <a:rPr lang="en-US" sz="2400" dirty="0" smtClean="0"/>
              <a:t>5% dextrose </a:t>
            </a:r>
            <a:r>
              <a:rPr lang="en-US" sz="2400" dirty="0"/>
              <a:t>in normal saline. Vasopressor amines may be required </a:t>
            </a:r>
            <a:r>
              <a:rPr lang="en-US" sz="2400" dirty="0" smtClean="0"/>
              <a:t>if hypotension </a:t>
            </a:r>
            <a:r>
              <a:rPr lang="en-US" sz="2400" dirty="0"/>
              <a:t>persists.</a:t>
            </a:r>
          </a:p>
          <a:p>
            <a:pPr>
              <a:buFont typeface="Wingdings" panose="05000000000000000000" pitchFamily="2" charset="2"/>
              <a:buChar char="Ø"/>
            </a:pPr>
            <a:r>
              <a:rPr lang="en-US" sz="2400" dirty="0"/>
              <a:t>Antibiotics may be administered if infection has </a:t>
            </a:r>
            <a:r>
              <a:rPr lang="en-US" sz="2400" dirty="0" smtClean="0"/>
              <a:t>precipitated adrenal </a:t>
            </a:r>
            <a:r>
              <a:rPr lang="en-US" sz="2400" dirty="0"/>
              <a:t>crisis in a patient with chronic adrenal insufficiency. </a:t>
            </a:r>
            <a:r>
              <a:rPr lang="en-US" sz="2400" dirty="0" smtClean="0"/>
              <a:t>Additionally, the </a:t>
            </a:r>
            <a:r>
              <a:rPr lang="en-US" sz="2400" dirty="0"/>
              <a:t>patient is assessed closely to identify other </a:t>
            </a:r>
            <a:r>
              <a:rPr lang="en-US" sz="2400" dirty="0" smtClean="0"/>
              <a:t>factors, stressors</a:t>
            </a:r>
            <a:r>
              <a:rPr lang="en-US" sz="2400" dirty="0"/>
              <a:t>, or illnesses that led to the acute episode.</a:t>
            </a:r>
          </a:p>
        </p:txBody>
      </p:sp>
    </p:spTree>
    <p:extLst>
      <p:ext uri="{BB962C8B-B14F-4D97-AF65-F5344CB8AC3E}">
        <p14:creationId xmlns:p14="http://schemas.microsoft.com/office/powerpoint/2010/main" val="5945329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a:t>Oral intake may be initiated as soon as tolerated. </a:t>
            </a:r>
            <a:r>
              <a:rPr lang="en-US" sz="2400" dirty="0" smtClean="0"/>
              <a:t>Gradually, intravenous </a:t>
            </a:r>
            <a:r>
              <a:rPr lang="en-US" sz="2400" dirty="0"/>
              <a:t>fluids are decreased when oral fluid intake is </a:t>
            </a:r>
            <a:r>
              <a:rPr lang="en-US" sz="2400" dirty="0" smtClean="0"/>
              <a:t>adequate to </a:t>
            </a:r>
            <a:r>
              <a:rPr lang="en-US" sz="2400" dirty="0"/>
              <a:t>prevent hypovolemia. If the adrenal gland does not </a:t>
            </a:r>
            <a:r>
              <a:rPr lang="en-US" sz="2400" dirty="0" smtClean="0"/>
              <a:t>regain function</a:t>
            </a:r>
            <a:r>
              <a:rPr lang="en-US" sz="2400" dirty="0"/>
              <a:t>, the patient needs lifelong replacement of </a:t>
            </a:r>
            <a:r>
              <a:rPr lang="en-US" sz="2400" dirty="0" smtClean="0"/>
              <a:t>corticosteroids and </a:t>
            </a:r>
            <a:r>
              <a:rPr lang="en-US" sz="2400" dirty="0"/>
              <a:t>mineralocorticoids to prevent recurrence of adrenal insufficiency.</a:t>
            </a:r>
          </a:p>
          <a:p>
            <a:pPr>
              <a:buFont typeface="Wingdings" panose="05000000000000000000" pitchFamily="2" charset="2"/>
              <a:buChar char="Ø"/>
            </a:pPr>
            <a:r>
              <a:rPr lang="en-US" sz="2400" dirty="0"/>
              <a:t>The patient will require additional supplementary </a:t>
            </a:r>
            <a:r>
              <a:rPr lang="en-US" sz="2400" dirty="0" smtClean="0"/>
              <a:t>therapy with </a:t>
            </a:r>
            <a:r>
              <a:rPr lang="en-US" sz="2400" dirty="0"/>
              <a:t>glucocorticoids during stressful procedures or </a:t>
            </a:r>
            <a:r>
              <a:rPr lang="en-US" sz="2400" dirty="0" smtClean="0"/>
              <a:t>significant illnesses </a:t>
            </a:r>
            <a:r>
              <a:rPr lang="en-US" sz="2400" dirty="0"/>
              <a:t>to prevent addisonian </a:t>
            </a:r>
            <a:r>
              <a:rPr lang="en-US" sz="2400" dirty="0" smtClean="0"/>
              <a:t>crisis.</a:t>
            </a:r>
            <a:endParaRPr lang="en-US" sz="2400" dirty="0"/>
          </a:p>
          <a:p>
            <a:pPr>
              <a:buFont typeface="Wingdings" panose="05000000000000000000" pitchFamily="2" charset="2"/>
              <a:buChar char="Ø"/>
            </a:pPr>
            <a:r>
              <a:rPr lang="en-US" sz="2400" dirty="0"/>
              <a:t>Additionally, the patient may need to supplement dietary </a:t>
            </a:r>
            <a:r>
              <a:rPr lang="en-US" sz="2400" dirty="0" smtClean="0"/>
              <a:t>intake with </a:t>
            </a:r>
            <a:r>
              <a:rPr lang="en-US" sz="2400" dirty="0"/>
              <a:t>added salt during times of gastrointestinal losses of </a:t>
            </a:r>
            <a:r>
              <a:rPr lang="en-US" sz="2400" dirty="0" smtClean="0"/>
              <a:t>fluids through </a:t>
            </a:r>
            <a:r>
              <a:rPr lang="en-US" sz="2400" dirty="0"/>
              <a:t>vomiting and diarrhea.</a:t>
            </a:r>
          </a:p>
        </p:txBody>
      </p:sp>
    </p:spTree>
    <p:extLst>
      <p:ext uri="{BB962C8B-B14F-4D97-AF65-F5344CB8AC3E}">
        <p14:creationId xmlns:p14="http://schemas.microsoft.com/office/powerpoint/2010/main" val="8100095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Nursing Management </a:t>
            </a:r>
            <a:endParaRPr lang="en-US" dirty="0"/>
          </a:p>
        </p:txBody>
      </p:sp>
      <p:sp>
        <p:nvSpPr>
          <p:cNvPr id="3" name="Content Placeholder 2"/>
          <p:cNvSpPr>
            <a:spLocks noGrp="1"/>
          </p:cNvSpPr>
          <p:nvPr>
            <p:ph idx="1"/>
          </p:nvPr>
        </p:nvSpPr>
        <p:spPr/>
        <p:txBody>
          <a:bodyPr>
            <a:normAutofit/>
          </a:bodyPr>
          <a:lstStyle/>
          <a:p>
            <a:pPr marL="0" indent="0">
              <a:buNone/>
            </a:pPr>
            <a:r>
              <a:rPr lang="en-US" sz="3600" i="1" dirty="0">
                <a:solidFill>
                  <a:schemeClr val="accent1"/>
                </a:solidFill>
              </a:rPr>
              <a:t>N</a:t>
            </a:r>
            <a:r>
              <a:rPr lang="en-US" sz="3600" i="1" dirty="0" smtClean="0">
                <a:solidFill>
                  <a:schemeClr val="accent1"/>
                </a:solidFill>
              </a:rPr>
              <a:t>ursing diagnoses</a:t>
            </a:r>
          </a:p>
          <a:p>
            <a:pPr>
              <a:buFont typeface="Wingdings" panose="05000000000000000000" pitchFamily="2" charset="2"/>
              <a:buChar char="§"/>
            </a:pPr>
            <a:r>
              <a:rPr lang="en-US" altLang="en-US" sz="3600" b="1" dirty="0">
                <a:solidFill>
                  <a:srgbClr val="FF3399"/>
                </a:solidFill>
              </a:rPr>
              <a:t>Electrolyte imbalance r/t nausea and vomiting as evidenced by hyperkalemia and hyponatremia.</a:t>
            </a:r>
          </a:p>
          <a:p>
            <a:pPr>
              <a:buFont typeface="Wingdings" panose="05000000000000000000" pitchFamily="2" charset="2"/>
              <a:buChar char="§"/>
            </a:pPr>
            <a:r>
              <a:rPr lang="en-US" altLang="en-US" sz="3600" b="1" dirty="0">
                <a:solidFill>
                  <a:srgbClr val="FF3399"/>
                </a:solidFill>
              </a:rPr>
              <a:t>Imbalanced nutrition: less than body requirements r/t anorexia as evidenced by decrease in weight and inadequate food intake.</a:t>
            </a:r>
          </a:p>
          <a:p>
            <a:endParaRPr lang="en-US" altLang="en-US" sz="3600" b="1" dirty="0">
              <a:solidFill>
                <a:srgbClr val="FF3399"/>
              </a:solidFill>
            </a:endParaRPr>
          </a:p>
          <a:p>
            <a:pPr marL="0" indent="0">
              <a:buNone/>
            </a:pPr>
            <a:endParaRPr lang="en-US" sz="3600" dirty="0"/>
          </a:p>
        </p:txBody>
      </p:sp>
    </p:spTree>
    <p:extLst>
      <p:ext uri="{BB962C8B-B14F-4D97-AF65-F5344CB8AC3E}">
        <p14:creationId xmlns:p14="http://schemas.microsoft.com/office/powerpoint/2010/main" val="23618356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sz="2400" dirty="0"/>
              <a:t>Assess the patient.</a:t>
            </a:r>
          </a:p>
          <a:p>
            <a:pPr>
              <a:buFont typeface="Wingdings" panose="05000000000000000000" pitchFamily="2" charset="2"/>
              <a:buChar char="§"/>
            </a:pPr>
            <a:r>
              <a:rPr lang="en-US" sz="2400" dirty="0"/>
              <a:t>The health history and examination focus on the presence of symptoms of fluid imbalance and on the patient’s level of stress.</a:t>
            </a:r>
          </a:p>
          <a:p>
            <a:pPr>
              <a:buFont typeface="Wingdings" panose="05000000000000000000" pitchFamily="2" charset="2"/>
              <a:buChar char="§"/>
            </a:pPr>
            <a:r>
              <a:rPr lang="en-US" sz="2400" dirty="0"/>
              <a:t>To detect inadequate fluid volume, the nurse monitors the blood pressure and pulse rate as the patient moves from a lying to a standing position. The nurse assesses the skin color and turgor for changes related to chronic adrenal insufficiency and hypovolemia.</a:t>
            </a:r>
          </a:p>
          <a:p>
            <a:pPr>
              <a:buFont typeface="Wingdings" panose="05000000000000000000" pitchFamily="2" charset="2"/>
              <a:buChar char="§"/>
            </a:pPr>
            <a:r>
              <a:rPr lang="en-US" sz="2400" dirty="0"/>
              <a:t>Other key assessments include checking for weight changes, muscle weakness, and fatigue and investigating any illness or stress that may have precipitated the acute crisis.</a:t>
            </a:r>
          </a:p>
          <a:p>
            <a:endParaRPr lang="en-US" sz="2400" dirty="0"/>
          </a:p>
        </p:txBody>
      </p:sp>
    </p:spTree>
    <p:extLst>
      <p:ext uri="{BB962C8B-B14F-4D97-AF65-F5344CB8AC3E}">
        <p14:creationId xmlns:p14="http://schemas.microsoft.com/office/powerpoint/2010/main" val="25419837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a:xfrm>
            <a:off x="1097280" y="1845733"/>
            <a:ext cx="10058400" cy="4363997"/>
          </a:xfrm>
        </p:spPr>
        <p:txBody>
          <a:bodyPr>
            <a:noAutofit/>
          </a:bodyPr>
          <a:lstStyle/>
          <a:p>
            <a:pPr>
              <a:buFont typeface="Wingdings" panose="05000000000000000000" pitchFamily="2" charset="2"/>
              <a:buChar char="ü"/>
            </a:pPr>
            <a:r>
              <a:rPr lang="en-US" sz="2400" dirty="0" smtClean="0"/>
              <a:t>Monitor and manage addisonian crisis.</a:t>
            </a:r>
          </a:p>
          <a:p>
            <a:pPr>
              <a:buFont typeface="Wingdings" panose="05000000000000000000" pitchFamily="2" charset="2"/>
              <a:buChar char="§"/>
            </a:pPr>
            <a:r>
              <a:rPr lang="en-US" sz="2400" dirty="0" smtClean="0"/>
              <a:t>The </a:t>
            </a:r>
            <a:r>
              <a:rPr lang="en-US" sz="2400" dirty="0"/>
              <a:t>patient at risk is monitored for signs and symptoms </a:t>
            </a:r>
            <a:r>
              <a:rPr lang="en-US" sz="2400" dirty="0" smtClean="0"/>
              <a:t>indicative of </a:t>
            </a:r>
            <a:r>
              <a:rPr lang="en-US" sz="2400" dirty="0"/>
              <a:t>addisonian crisis. These symptoms are often the </a:t>
            </a:r>
            <a:r>
              <a:rPr lang="en-US" sz="2400" dirty="0" smtClean="0"/>
              <a:t>manifestations of </a:t>
            </a:r>
            <a:r>
              <a:rPr lang="en-US" sz="2400" dirty="0"/>
              <a:t>shock: hypotension; rapid, weak pulse; rapid </a:t>
            </a:r>
            <a:r>
              <a:rPr lang="en-US" sz="2400" dirty="0" smtClean="0"/>
              <a:t>respiratory rate</a:t>
            </a:r>
            <a:r>
              <a:rPr lang="en-US" sz="2400" dirty="0"/>
              <a:t>; pallor; and extreme weakness. The patient with </a:t>
            </a:r>
            <a:r>
              <a:rPr lang="en-US" sz="2400" dirty="0" smtClean="0"/>
              <a:t>addisonian crisis </a:t>
            </a:r>
            <a:r>
              <a:rPr lang="en-US" sz="2400" dirty="0"/>
              <a:t>is at risk for circulatory collapse and </a:t>
            </a:r>
            <a:r>
              <a:rPr lang="en-US" sz="2400" dirty="0" smtClean="0"/>
              <a:t>shock; </a:t>
            </a:r>
            <a:r>
              <a:rPr lang="en-US" sz="2400" dirty="0"/>
              <a:t>therefore, physical and </a:t>
            </a:r>
            <a:r>
              <a:rPr lang="en-US" sz="2400" dirty="0" smtClean="0"/>
              <a:t>psychological stressors </a:t>
            </a:r>
            <a:r>
              <a:rPr lang="en-US" sz="2400" dirty="0"/>
              <a:t>must be avoided. These include exposure </a:t>
            </a:r>
            <a:r>
              <a:rPr lang="en-US" sz="2400" dirty="0" smtClean="0"/>
              <a:t>to cold</a:t>
            </a:r>
            <a:r>
              <a:rPr lang="en-US" sz="2400" dirty="0"/>
              <a:t>, overexertion, infection, and emotional distress.</a:t>
            </a:r>
          </a:p>
          <a:p>
            <a:pPr>
              <a:buFont typeface="Wingdings" panose="05000000000000000000" pitchFamily="2" charset="2"/>
              <a:buChar char="§"/>
            </a:pPr>
            <a:r>
              <a:rPr lang="en-US" sz="2400" dirty="0"/>
              <a:t>The patient with addisonian crisis requires immediate </a:t>
            </a:r>
            <a:r>
              <a:rPr lang="en-US" sz="2400" dirty="0" smtClean="0"/>
              <a:t>treatment with </a:t>
            </a:r>
            <a:r>
              <a:rPr lang="en-US" sz="2400" dirty="0"/>
              <a:t>intravenous administration of fluid, glucose, and </a:t>
            </a:r>
            <a:r>
              <a:rPr lang="en-US" sz="2400" dirty="0" smtClean="0"/>
              <a:t>electrolytes, especially </a:t>
            </a:r>
            <a:r>
              <a:rPr lang="en-US" sz="2400" dirty="0"/>
              <a:t>sodium; replacement of missing </a:t>
            </a:r>
            <a:r>
              <a:rPr lang="en-US" sz="2400" dirty="0" smtClean="0"/>
              <a:t>steroid hormones</a:t>
            </a:r>
            <a:r>
              <a:rPr lang="en-US" sz="2400" dirty="0"/>
              <a:t>; and vasopressors. During acute addisonian crisis, </a:t>
            </a:r>
            <a:r>
              <a:rPr lang="en-US" sz="2400" dirty="0" smtClean="0"/>
              <a:t>the patient </a:t>
            </a:r>
            <a:r>
              <a:rPr lang="en-US" sz="2400" dirty="0"/>
              <a:t>must avoid exertion; therefore, the nurse anticipates </a:t>
            </a:r>
            <a:r>
              <a:rPr lang="en-US" sz="2400" dirty="0" smtClean="0"/>
              <a:t>the patient’s </a:t>
            </a:r>
            <a:r>
              <a:rPr lang="en-US" sz="2400" dirty="0"/>
              <a:t>needs and takes measures to meet them.</a:t>
            </a:r>
          </a:p>
        </p:txBody>
      </p:sp>
    </p:spTree>
    <p:extLst>
      <p:ext uri="{BB962C8B-B14F-4D97-AF65-F5344CB8AC3E}">
        <p14:creationId xmlns:p14="http://schemas.microsoft.com/office/powerpoint/2010/main" val="29481799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a:xfrm>
            <a:off x="1097280" y="1845733"/>
            <a:ext cx="10058400" cy="4282111"/>
          </a:xfrm>
        </p:spPr>
        <p:txBody>
          <a:bodyPr>
            <a:noAutofit/>
          </a:bodyPr>
          <a:lstStyle/>
          <a:p>
            <a:pPr>
              <a:buFont typeface="Wingdings" panose="05000000000000000000" pitchFamily="2" charset="2"/>
              <a:buChar char="ü"/>
            </a:pPr>
            <a:r>
              <a:rPr lang="en-US" sz="2400" dirty="0" smtClean="0"/>
              <a:t>Restore fluid balance.</a:t>
            </a:r>
          </a:p>
          <a:p>
            <a:pPr>
              <a:buFont typeface="Wingdings" panose="05000000000000000000" pitchFamily="2" charset="2"/>
              <a:buChar char="§"/>
            </a:pPr>
            <a:r>
              <a:rPr lang="en-US" sz="2400" dirty="0" smtClean="0"/>
              <a:t>To </a:t>
            </a:r>
            <a:r>
              <a:rPr lang="en-US" sz="2400" dirty="0"/>
              <a:t>provide information about fluid balance and the adequacy </a:t>
            </a:r>
            <a:r>
              <a:rPr lang="en-US" sz="2400" dirty="0" smtClean="0"/>
              <a:t>of hormone </a:t>
            </a:r>
            <a:r>
              <a:rPr lang="en-US" sz="2400" dirty="0"/>
              <a:t>replacement, the nurse assesses the patient’s skin </a:t>
            </a:r>
            <a:r>
              <a:rPr lang="en-US" sz="2400" dirty="0" smtClean="0"/>
              <a:t>turgor, mucous </a:t>
            </a:r>
            <a:r>
              <a:rPr lang="en-US" sz="2400" dirty="0"/>
              <a:t>membranes, and weight while instructing the patient </a:t>
            </a:r>
            <a:r>
              <a:rPr lang="en-US" sz="2400" dirty="0" smtClean="0"/>
              <a:t>to report </a:t>
            </a:r>
            <a:r>
              <a:rPr lang="en-US" sz="2400" dirty="0"/>
              <a:t>increased thirst, which may indicate impending fluid </a:t>
            </a:r>
            <a:r>
              <a:rPr lang="en-US" sz="2400" dirty="0" smtClean="0"/>
              <a:t>imbalance. Lying</a:t>
            </a:r>
            <a:r>
              <a:rPr lang="en-US" sz="2400" dirty="0"/>
              <a:t>, sitting, and standing blood pressures also </a:t>
            </a:r>
            <a:r>
              <a:rPr lang="en-US" sz="2400" dirty="0" smtClean="0"/>
              <a:t>provide information </a:t>
            </a:r>
            <a:r>
              <a:rPr lang="en-US" sz="2400" dirty="0"/>
              <a:t>about fluid status. A decrease in systolic </a:t>
            </a:r>
            <a:r>
              <a:rPr lang="en-US" sz="2400" dirty="0" smtClean="0"/>
              <a:t>pressure (20 </a:t>
            </a:r>
            <a:r>
              <a:rPr lang="en-US" sz="2400" dirty="0"/>
              <a:t>mm Hg or more) may indicate depletion of fluid volume, </a:t>
            </a:r>
            <a:r>
              <a:rPr lang="en-US" sz="2400" dirty="0" smtClean="0"/>
              <a:t>especially if </a:t>
            </a:r>
            <a:r>
              <a:rPr lang="en-US" sz="2400" dirty="0"/>
              <a:t>accompanied by symptoms</a:t>
            </a:r>
            <a:r>
              <a:rPr lang="en-US" sz="2400" dirty="0" smtClean="0"/>
              <a:t>.</a:t>
            </a:r>
          </a:p>
          <a:p>
            <a:pPr>
              <a:buFont typeface="Wingdings" panose="05000000000000000000" pitchFamily="2" charset="2"/>
              <a:buChar char="§"/>
            </a:pPr>
            <a:r>
              <a:rPr lang="en-US" sz="2400" dirty="0" smtClean="0"/>
              <a:t>The </a:t>
            </a:r>
            <a:r>
              <a:rPr lang="en-US" sz="2400" dirty="0"/>
              <a:t>nurse encourages </a:t>
            </a:r>
            <a:r>
              <a:rPr lang="en-US" sz="2400" dirty="0" smtClean="0"/>
              <a:t>the patient </a:t>
            </a:r>
            <a:r>
              <a:rPr lang="en-US" sz="2400" dirty="0"/>
              <a:t>to consume foods and fluids that will assist in restoring </a:t>
            </a:r>
            <a:r>
              <a:rPr lang="en-US" sz="2400" dirty="0" smtClean="0"/>
              <a:t>and maintaining </a:t>
            </a:r>
            <a:r>
              <a:rPr lang="en-US" sz="2400" dirty="0"/>
              <a:t>fluid and electrolyte balance; along with the </a:t>
            </a:r>
            <a:r>
              <a:rPr lang="en-US" sz="2400" dirty="0" smtClean="0"/>
              <a:t>dietitian, the </a:t>
            </a:r>
            <a:r>
              <a:rPr lang="en-US" sz="2400" dirty="0"/>
              <a:t>nurse assists the patient to select foods high in sodium </a:t>
            </a:r>
            <a:r>
              <a:rPr lang="en-US" sz="2400" dirty="0" smtClean="0"/>
              <a:t>during gastrointestinal </a:t>
            </a:r>
            <a:r>
              <a:rPr lang="en-US" sz="2400" dirty="0"/>
              <a:t>disturbances and very hot weather.</a:t>
            </a:r>
          </a:p>
        </p:txBody>
      </p:sp>
    </p:spTree>
    <p:extLst>
      <p:ext uri="{BB962C8B-B14F-4D97-AF65-F5344CB8AC3E}">
        <p14:creationId xmlns:p14="http://schemas.microsoft.com/office/powerpoint/2010/main" val="29190017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Autofit/>
          </a:bodyPr>
          <a:lstStyle/>
          <a:p>
            <a:pPr>
              <a:buFont typeface="Wingdings" panose="05000000000000000000" pitchFamily="2" charset="2"/>
              <a:buChar char="ü"/>
            </a:pPr>
            <a:r>
              <a:rPr lang="en-US" sz="2400" dirty="0" smtClean="0"/>
              <a:t>Improve activity tolerance.</a:t>
            </a:r>
          </a:p>
          <a:p>
            <a:pPr>
              <a:buFont typeface="Wingdings" panose="05000000000000000000" pitchFamily="2" charset="2"/>
              <a:buChar char="§"/>
            </a:pPr>
            <a:r>
              <a:rPr lang="en-US" sz="2400" dirty="0"/>
              <a:t>Until the patient’s condition is stabilized, the nurse takes </a:t>
            </a:r>
            <a:r>
              <a:rPr lang="en-US" sz="2400" dirty="0" smtClean="0"/>
              <a:t>precautions to </a:t>
            </a:r>
            <a:r>
              <a:rPr lang="en-US" sz="2400" dirty="0"/>
              <a:t>avoid unnecessary activity and stress that could </a:t>
            </a:r>
            <a:r>
              <a:rPr lang="en-US" sz="2400" dirty="0" smtClean="0"/>
              <a:t>precipitate another </a:t>
            </a:r>
            <a:r>
              <a:rPr lang="en-US" sz="2400" dirty="0"/>
              <a:t>hypotensive episode. Efforts are made to </a:t>
            </a:r>
            <a:r>
              <a:rPr lang="en-US" sz="2400" dirty="0" smtClean="0"/>
              <a:t>detect signs </a:t>
            </a:r>
            <a:r>
              <a:rPr lang="en-US" sz="2400" dirty="0"/>
              <a:t>of infection or the presence of other stressors. Even </a:t>
            </a:r>
            <a:r>
              <a:rPr lang="en-US" sz="2400" dirty="0" smtClean="0"/>
              <a:t>minor events </a:t>
            </a:r>
            <a:r>
              <a:rPr lang="en-US" sz="2400" dirty="0"/>
              <a:t>or stressors may be excessive in patients with adrenal insufficiency.</a:t>
            </a:r>
          </a:p>
          <a:p>
            <a:pPr>
              <a:buFont typeface="Wingdings" panose="05000000000000000000" pitchFamily="2" charset="2"/>
              <a:buChar char="§"/>
            </a:pPr>
            <a:r>
              <a:rPr lang="en-US" sz="2400" dirty="0"/>
              <a:t>During the acute crisis, the nurse maintains a </a:t>
            </a:r>
            <a:r>
              <a:rPr lang="en-US" sz="2400" dirty="0" smtClean="0"/>
              <a:t>quiet, nonstressful </a:t>
            </a:r>
            <a:r>
              <a:rPr lang="en-US" sz="2400" dirty="0"/>
              <a:t>environment and performs all activities (</a:t>
            </a:r>
            <a:r>
              <a:rPr lang="en-US" sz="2400" dirty="0" smtClean="0"/>
              <a:t>e.g</a:t>
            </a:r>
            <a:r>
              <a:rPr lang="en-US" sz="2400" dirty="0"/>
              <a:t>.</a:t>
            </a:r>
            <a:r>
              <a:rPr lang="en-US" sz="2400" dirty="0" smtClean="0"/>
              <a:t> bathing, turning</a:t>
            </a:r>
            <a:r>
              <a:rPr lang="en-US" sz="2400" dirty="0"/>
              <a:t>) for the patient. Explaining all procedures to the </a:t>
            </a:r>
            <a:r>
              <a:rPr lang="en-US" sz="2400" dirty="0" smtClean="0"/>
              <a:t>patient and </a:t>
            </a:r>
            <a:r>
              <a:rPr lang="en-US" sz="2400" dirty="0"/>
              <a:t>family will reduce their anxiety. Explaining the rationale </a:t>
            </a:r>
            <a:r>
              <a:rPr lang="en-US" sz="2400" dirty="0" smtClean="0"/>
              <a:t>for minimizing </a:t>
            </a:r>
            <a:r>
              <a:rPr lang="en-US" sz="2400" dirty="0"/>
              <a:t>stress during the acute crisis assists the patient to </a:t>
            </a:r>
            <a:r>
              <a:rPr lang="en-US" sz="2400" dirty="0" smtClean="0"/>
              <a:t>increase activity </a:t>
            </a:r>
            <a:r>
              <a:rPr lang="en-US" sz="2400" dirty="0"/>
              <a:t>gradually.</a:t>
            </a:r>
          </a:p>
        </p:txBody>
      </p:sp>
    </p:spTree>
    <p:extLst>
      <p:ext uri="{BB962C8B-B14F-4D97-AF65-F5344CB8AC3E}">
        <p14:creationId xmlns:p14="http://schemas.microsoft.com/office/powerpoint/2010/main" val="26206605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Autofit/>
          </a:bodyPr>
          <a:lstStyle/>
          <a:p>
            <a:pPr>
              <a:buFont typeface="Wingdings" panose="05000000000000000000" pitchFamily="2" charset="2"/>
              <a:buChar char="ü"/>
            </a:pPr>
            <a:r>
              <a:rPr lang="en-US" sz="2800" dirty="0" smtClean="0"/>
              <a:t>Perform patient teaching.</a:t>
            </a:r>
          </a:p>
          <a:p>
            <a:pPr>
              <a:buFont typeface="Wingdings" panose="05000000000000000000" pitchFamily="2" charset="2"/>
              <a:buChar char="§"/>
            </a:pPr>
            <a:r>
              <a:rPr lang="en-US" sz="2800" dirty="0"/>
              <a:t>The nurse instructs the patient and family to administer </a:t>
            </a:r>
            <a:r>
              <a:rPr lang="en-US" sz="2800" dirty="0" smtClean="0"/>
              <a:t>hormone replacement </a:t>
            </a:r>
            <a:r>
              <a:rPr lang="en-US" sz="2800" dirty="0"/>
              <a:t>as prescribed and to modify </a:t>
            </a:r>
            <a:r>
              <a:rPr lang="en-US" sz="2800" dirty="0" smtClean="0"/>
              <a:t>the </a:t>
            </a:r>
            <a:r>
              <a:rPr lang="en-US" sz="2800" dirty="0"/>
              <a:t>medication dosage and increase salt intake in times of illness, very hot weather, and other stressful situations. The patient also learns how to modify diet and fluid intake to help maintain fluid and electrolyte balance.</a:t>
            </a:r>
          </a:p>
          <a:p>
            <a:pPr>
              <a:buFont typeface="Wingdings" panose="05000000000000000000" pitchFamily="2" charset="2"/>
              <a:buChar char="§"/>
            </a:pPr>
            <a:r>
              <a:rPr lang="en-US" sz="2800" dirty="0" smtClean="0"/>
              <a:t>Written </a:t>
            </a:r>
            <a:r>
              <a:rPr lang="en-US" sz="2800" dirty="0"/>
              <a:t>and </a:t>
            </a:r>
            <a:r>
              <a:rPr lang="en-US" sz="2800" dirty="0" smtClean="0"/>
              <a:t>verbal instructions </a:t>
            </a:r>
            <a:r>
              <a:rPr lang="en-US" sz="2800" dirty="0"/>
              <a:t>are provided about the administration of </a:t>
            </a:r>
            <a:r>
              <a:rPr lang="en-US" sz="2800" dirty="0" smtClean="0"/>
              <a:t>mineralocorticoid (Florinef) </a:t>
            </a:r>
            <a:r>
              <a:rPr lang="en-US" sz="2800" dirty="0"/>
              <a:t>or corticosteroid (prednisone) as prescribed</a:t>
            </a:r>
            <a:r>
              <a:rPr lang="en-US" sz="2800" dirty="0" smtClean="0"/>
              <a:t>.</a:t>
            </a:r>
          </a:p>
        </p:txBody>
      </p:sp>
    </p:spTree>
    <p:extLst>
      <p:ext uri="{BB962C8B-B14F-4D97-AF65-F5344CB8AC3E}">
        <p14:creationId xmlns:p14="http://schemas.microsoft.com/office/powerpoint/2010/main" val="24072463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en-US" dirty="0" smtClean="0">
                <a:solidFill>
                  <a:schemeClr val="tx1"/>
                </a:solidFill>
              </a:rPr>
              <a:t>Complications</a:t>
            </a:r>
          </a:p>
        </p:txBody>
      </p:sp>
      <p:sp>
        <p:nvSpPr>
          <p:cNvPr id="20483" name="Rectangle 3"/>
          <p:cNvSpPr>
            <a:spLocks noGrp="1" noChangeArrowheads="1"/>
          </p:cNvSpPr>
          <p:nvPr>
            <p:ph type="body" idx="1"/>
          </p:nvPr>
        </p:nvSpPr>
        <p:spPr/>
        <p:txBody>
          <a:bodyPr>
            <a:normAutofit fontScale="92500" lnSpcReduction="20000"/>
          </a:bodyPr>
          <a:lstStyle/>
          <a:p>
            <a:pPr eaLnBrk="1" hangingPunct="1">
              <a:lnSpc>
                <a:spcPct val="80000"/>
              </a:lnSpc>
              <a:buFont typeface="Wingdings" panose="05000000000000000000" pitchFamily="2" charset="2"/>
              <a:buNone/>
            </a:pPr>
            <a:r>
              <a:rPr lang="en-US" altLang="en-US" sz="2400" dirty="0" smtClean="0">
                <a:solidFill>
                  <a:schemeClr val="tx1"/>
                </a:solidFill>
              </a:rPr>
              <a:t>1.</a:t>
            </a:r>
            <a:r>
              <a:rPr lang="en-US" altLang="en-US" sz="2400" b="1" dirty="0" smtClean="0">
                <a:solidFill>
                  <a:schemeClr val="tx1"/>
                </a:solidFill>
              </a:rPr>
              <a:t> </a:t>
            </a:r>
            <a:r>
              <a:rPr lang="en-US" altLang="en-US" sz="2400" dirty="0" smtClean="0">
                <a:solidFill>
                  <a:schemeClr val="tx1"/>
                </a:solidFill>
              </a:rPr>
              <a:t>Addisonian crisis - characterized by cyanosis and signs of circulatory shock:</a:t>
            </a:r>
          </a:p>
          <a:p>
            <a:pPr eaLnBrk="1" hangingPunct="1">
              <a:lnSpc>
                <a:spcPct val="80000"/>
              </a:lnSpc>
              <a:buFont typeface="Wingdings" panose="05000000000000000000" pitchFamily="2" charset="2"/>
              <a:buChar char="§"/>
            </a:pPr>
            <a:r>
              <a:rPr lang="en-US" altLang="en-US" sz="2400" dirty="0">
                <a:solidFill>
                  <a:schemeClr val="tx1"/>
                </a:solidFill>
              </a:rPr>
              <a:t>P</a:t>
            </a:r>
            <a:r>
              <a:rPr lang="en-US" altLang="en-US" sz="2400" dirty="0" smtClean="0">
                <a:solidFill>
                  <a:schemeClr val="tx1"/>
                </a:solidFill>
              </a:rPr>
              <a:t>allor</a:t>
            </a:r>
          </a:p>
          <a:p>
            <a:pPr eaLnBrk="1" hangingPunct="1">
              <a:lnSpc>
                <a:spcPct val="80000"/>
              </a:lnSpc>
              <a:buFont typeface="Wingdings" panose="05000000000000000000" pitchFamily="2" charset="2"/>
              <a:buChar char="§"/>
            </a:pPr>
            <a:r>
              <a:rPr lang="en-US" altLang="en-US" sz="2400" dirty="0">
                <a:solidFill>
                  <a:schemeClr val="tx1"/>
                </a:solidFill>
              </a:rPr>
              <a:t>R</a:t>
            </a:r>
            <a:r>
              <a:rPr lang="en-US" altLang="en-US" sz="2400" dirty="0" smtClean="0">
                <a:solidFill>
                  <a:schemeClr val="tx1"/>
                </a:solidFill>
              </a:rPr>
              <a:t>apid and weak pulse</a:t>
            </a:r>
          </a:p>
          <a:p>
            <a:pPr eaLnBrk="1" hangingPunct="1">
              <a:lnSpc>
                <a:spcPct val="80000"/>
              </a:lnSpc>
              <a:buFont typeface="Wingdings" panose="05000000000000000000" pitchFamily="2" charset="2"/>
              <a:buChar char="§"/>
            </a:pPr>
            <a:r>
              <a:rPr lang="en-US" altLang="en-US" sz="2400" dirty="0">
                <a:solidFill>
                  <a:schemeClr val="tx1"/>
                </a:solidFill>
              </a:rPr>
              <a:t>R</a:t>
            </a:r>
            <a:r>
              <a:rPr lang="en-US" altLang="en-US" sz="2400" dirty="0" smtClean="0">
                <a:solidFill>
                  <a:schemeClr val="tx1"/>
                </a:solidFill>
              </a:rPr>
              <a:t>apid respirations</a:t>
            </a:r>
          </a:p>
          <a:p>
            <a:pPr eaLnBrk="1" hangingPunct="1">
              <a:lnSpc>
                <a:spcPct val="80000"/>
              </a:lnSpc>
              <a:buFont typeface="Wingdings" panose="05000000000000000000" pitchFamily="2" charset="2"/>
              <a:buChar char="§"/>
            </a:pPr>
            <a:r>
              <a:rPr lang="en-US" altLang="en-US" sz="2400" dirty="0">
                <a:solidFill>
                  <a:schemeClr val="tx1"/>
                </a:solidFill>
              </a:rPr>
              <a:t>L</a:t>
            </a:r>
            <a:r>
              <a:rPr lang="en-US" altLang="en-US" sz="2400" dirty="0" smtClean="0">
                <a:solidFill>
                  <a:schemeClr val="tx1"/>
                </a:solidFill>
              </a:rPr>
              <a:t>ow blood pressure</a:t>
            </a:r>
          </a:p>
          <a:p>
            <a:pPr eaLnBrk="1" hangingPunct="1">
              <a:lnSpc>
                <a:spcPct val="80000"/>
              </a:lnSpc>
              <a:buFont typeface="Wingdings" panose="05000000000000000000" pitchFamily="2" charset="2"/>
              <a:buChar char="§"/>
            </a:pPr>
            <a:r>
              <a:rPr lang="en-US" altLang="en-US" sz="2400" dirty="0">
                <a:solidFill>
                  <a:schemeClr val="tx1"/>
                </a:solidFill>
              </a:rPr>
              <a:t>S</a:t>
            </a:r>
            <a:r>
              <a:rPr lang="en-US" altLang="en-US" sz="2400" dirty="0" smtClean="0">
                <a:solidFill>
                  <a:schemeClr val="tx1"/>
                </a:solidFill>
              </a:rPr>
              <a:t>evere vomiting and diarrhea </a:t>
            </a:r>
          </a:p>
          <a:p>
            <a:pPr eaLnBrk="1" hangingPunct="1">
              <a:lnSpc>
                <a:spcPct val="80000"/>
              </a:lnSpc>
              <a:buFont typeface="Wingdings" panose="05000000000000000000" pitchFamily="2" charset="2"/>
              <a:buChar char="§"/>
            </a:pPr>
            <a:r>
              <a:rPr lang="en-US" altLang="en-US" sz="2400" dirty="0">
                <a:solidFill>
                  <a:schemeClr val="tx1"/>
                </a:solidFill>
              </a:rPr>
              <a:t>L</a:t>
            </a:r>
            <a:r>
              <a:rPr lang="en-US" altLang="en-US" sz="2400" dirty="0" smtClean="0">
                <a:solidFill>
                  <a:schemeClr val="tx1"/>
                </a:solidFill>
              </a:rPr>
              <a:t>ethargy</a:t>
            </a:r>
          </a:p>
          <a:p>
            <a:pPr eaLnBrk="1" hangingPunct="1">
              <a:lnSpc>
                <a:spcPct val="80000"/>
              </a:lnSpc>
              <a:buFont typeface="Wingdings" panose="05000000000000000000" pitchFamily="2" charset="2"/>
              <a:buChar char="§"/>
            </a:pPr>
            <a:r>
              <a:rPr lang="en-US" altLang="en-US" sz="2400" dirty="0" smtClean="0">
                <a:solidFill>
                  <a:schemeClr val="tx1"/>
                </a:solidFill>
              </a:rPr>
              <a:t>Hypercalcemia</a:t>
            </a:r>
          </a:p>
          <a:p>
            <a:pPr marL="0" indent="0" eaLnBrk="1" hangingPunct="1">
              <a:lnSpc>
                <a:spcPct val="80000"/>
              </a:lnSpc>
              <a:buNone/>
            </a:pPr>
            <a:r>
              <a:rPr lang="en-US" altLang="en-US" sz="2400" dirty="0" smtClean="0">
                <a:solidFill>
                  <a:schemeClr val="tx1"/>
                </a:solidFill>
              </a:rPr>
              <a:t>2. Shock</a:t>
            </a:r>
          </a:p>
          <a:p>
            <a:pPr marL="0" indent="0" eaLnBrk="1" hangingPunct="1">
              <a:lnSpc>
                <a:spcPct val="80000"/>
              </a:lnSpc>
              <a:buNone/>
            </a:pPr>
            <a:r>
              <a:rPr lang="en-US" altLang="en-US" sz="2400" dirty="0" smtClean="0">
                <a:solidFill>
                  <a:schemeClr val="tx1"/>
                </a:solidFill>
              </a:rPr>
              <a:t>3. Coma – death.</a:t>
            </a:r>
          </a:p>
          <a:p>
            <a:pPr eaLnBrk="1" hangingPunct="1">
              <a:lnSpc>
                <a:spcPct val="80000"/>
              </a:lnSpc>
              <a:buFont typeface="Wingdings" panose="05000000000000000000" pitchFamily="2" charset="2"/>
              <a:buNone/>
            </a:pPr>
            <a:endParaRPr lang="en-US" altLang="en-US" sz="2400" dirty="0" smtClean="0">
              <a:solidFill>
                <a:schemeClr val="tx1"/>
              </a:solidFill>
            </a:endParaRPr>
          </a:p>
        </p:txBody>
      </p:sp>
    </p:spTree>
    <p:extLst>
      <p:ext uri="{BB962C8B-B14F-4D97-AF65-F5344CB8AC3E}">
        <p14:creationId xmlns:p14="http://schemas.microsoft.com/office/powerpoint/2010/main" val="5262778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0" presetClass="entr" presetSubtype="0" decel="100000" fill="hold" grpId="1" nodeType="afterEffect">
                                  <p:stCondLst>
                                    <p:cond delay="0"/>
                                  </p:stCondLst>
                                  <p:childTnLst>
                                    <p:set>
                                      <p:cBhvr>
                                        <p:cTn id="6" dur="1" fill="hold">
                                          <p:stCondLst>
                                            <p:cond delay="0"/>
                                          </p:stCondLst>
                                        </p:cTn>
                                        <p:tgtEl>
                                          <p:spTgt spid="20482"/>
                                        </p:tgtEl>
                                        <p:attrNameLst>
                                          <p:attrName>style.visibility</p:attrName>
                                        </p:attrNameLst>
                                      </p:cBhvr>
                                      <p:to>
                                        <p:strVal val="visible"/>
                                      </p:to>
                                    </p:set>
                                    <p:anim calcmode="lin" valueType="num">
                                      <p:cBhvr>
                                        <p:cTn id="7" dur="1000" fill="hold"/>
                                        <p:tgtEl>
                                          <p:spTgt spid="20482"/>
                                        </p:tgtEl>
                                        <p:attrNameLst>
                                          <p:attrName>ppt_w</p:attrName>
                                        </p:attrNameLst>
                                      </p:cBhvr>
                                      <p:tavLst>
                                        <p:tav tm="0">
                                          <p:val>
                                            <p:strVal val="#ppt_w+.3"/>
                                          </p:val>
                                        </p:tav>
                                        <p:tav tm="100000">
                                          <p:val>
                                            <p:strVal val="#ppt_w"/>
                                          </p:val>
                                        </p:tav>
                                      </p:tavLst>
                                    </p:anim>
                                    <p:anim calcmode="lin" valueType="num">
                                      <p:cBhvr>
                                        <p:cTn id="8" dur="1000" fill="hold"/>
                                        <p:tgtEl>
                                          <p:spTgt spid="20482"/>
                                        </p:tgtEl>
                                        <p:attrNameLst>
                                          <p:attrName>ppt_h</p:attrName>
                                        </p:attrNameLst>
                                      </p:cBhvr>
                                      <p:tavLst>
                                        <p:tav tm="0">
                                          <p:val>
                                            <p:strVal val="#ppt_h"/>
                                          </p:val>
                                        </p:tav>
                                        <p:tav tm="100000">
                                          <p:val>
                                            <p:strVal val="#ppt_h"/>
                                          </p:val>
                                        </p:tav>
                                      </p:tavLst>
                                    </p:anim>
                                    <p:animEffect transition="in" filter="fade">
                                      <p:cBhvr>
                                        <p:cTn id="9" dur="1000"/>
                                        <p:tgtEl>
                                          <p:spTgt spid="20482"/>
                                        </p:tgtEl>
                                      </p:cBhvr>
                                    </p:animEffect>
                                  </p:childTnLst>
                                </p:cTn>
                              </p:par>
                            </p:childTnLst>
                          </p:cTn>
                        </p:par>
                        <p:par>
                          <p:cTn id="10" fill="hold" nodeType="afterGroup">
                            <p:stCondLst>
                              <p:cond delay="1000"/>
                            </p:stCondLst>
                            <p:childTnLst>
                              <p:par>
                                <p:cTn id="11" presetID="50" presetClass="entr" presetSubtype="0" decel="100000" fill="hold" nodeType="afterEffect">
                                  <p:stCondLst>
                                    <p:cond delay="0"/>
                                  </p:stCondLst>
                                  <p:childTnLst>
                                    <p:set>
                                      <p:cBhvr>
                                        <p:cTn id="12" dur="1" fill="hold">
                                          <p:stCondLst>
                                            <p:cond delay="0"/>
                                          </p:stCondLst>
                                        </p:cTn>
                                        <p:tgtEl>
                                          <p:spTgt spid="20483">
                                            <p:txEl>
                                              <p:pRg st="0" end="0"/>
                                            </p:txEl>
                                          </p:spTgt>
                                        </p:tgtEl>
                                        <p:attrNameLst>
                                          <p:attrName>style.visibility</p:attrName>
                                        </p:attrNameLst>
                                      </p:cBhvr>
                                      <p:to>
                                        <p:strVal val="visible"/>
                                      </p:to>
                                    </p:set>
                                    <p:anim calcmode="lin" valueType="num">
                                      <p:cBhvr>
                                        <p:cTn id="13" dur="1000" fill="hold"/>
                                        <p:tgtEl>
                                          <p:spTgt spid="20483">
                                            <p:txEl>
                                              <p:pRg st="0" end="0"/>
                                            </p:txEl>
                                          </p:spTgt>
                                        </p:tgtEl>
                                        <p:attrNameLst>
                                          <p:attrName>ppt_w</p:attrName>
                                        </p:attrNameLst>
                                      </p:cBhvr>
                                      <p:tavLst>
                                        <p:tav tm="0">
                                          <p:val>
                                            <p:strVal val="#ppt_w+.3"/>
                                          </p:val>
                                        </p:tav>
                                        <p:tav tm="100000">
                                          <p:val>
                                            <p:strVal val="#ppt_w"/>
                                          </p:val>
                                        </p:tav>
                                      </p:tavLst>
                                    </p:anim>
                                    <p:anim calcmode="lin" valueType="num">
                                      <p:cBhvr>
                                        <p:cTn id="14" dur="1000" fill="hold"/>
                                        <p:tgtEl>
                                          <p:spTgt spid="20483">
                                            <p:txEl>
                                              <p:pRg st="0" end="0"/>
                                            </p:txEl>
                                          </p:spTgt>
                                        </p:tgtEl>
                                        <p:attrNameLst>
                                          <p:attrName>ppt_h</p:attrName>
                                        </p:attrNameLst>
                                      </p:cBhvr>
                                      <p:tavLst>
                                        <p:tav tm="0">
                                          <p:val>
                                            <p:strVal val="#ppt_h"/>
                                          </p:val>
                                        </p:tav>
                                        <p:tav tm="100000">
                                          <p:val>
                                            <p:strVal val="#ppt_h"/>
                                          </p:val>
                                        </p:tav>
                                      </p:tavLst>
                                    </p:anim>
                                    <p:animEffect transition="in" filter="fade">
                                      <p:cBhvr>
                                        <p:cTn id="15" dur="1000"/>
                                        <p:tgtEl>
                                          <p:spTgt spid="20483">
                                            <p:txEl>
                                              <p:pRg st="0" end="0"/>
                                            </p:txEl>
                                          </p:spTgt>
                                        </p:tgtEl>
                                      </p:cBhvr>
                                    </p:animEffect>
                                  </p:childTnLst>
                                </p:cTn>
                              </p:par>
                              <p:par>
                                <p:cTn id="16" presetID="50" presetClass="entr" presetSubtype="0" decel="100000" fill="hold" nodeType="withEffect">
                                  <p:stCondLst>
                                    <p:cond delay="0"/>
                                  </p:stCondLst>
                                  <p:childTnLst>
                                    <p:set>
                                      <p:cBhvr>
                                        <p:cTn id="17" dur="1" fill="hold">
                                          <p:stCondLst>
                                            <p:cond delay="0"/>
                                          </p:stCondLst>
                                        </p:cTn>
                                        <p:tgtEl>
                                          <p:spTgt spid="20483">
                                            <p:txEl>
                                              <p:pRg st="1" end="1"/>
                                            </p:txEl>
                                          </p:spTgt>
                                        </p:tgtEl>
                                        <p:attrNameLst>
                                          <p:attrName>style.visibility</p:attrName>
                                        </p:attrNameLst>
                                      </p:cBhvr>
                                      <p:to>
                                        <p:strVal val="visible"/>
                                      </p:to>
                                    </p:set>
                                    <p:anim calcmode="lin" valueType="num">
                                      <p:cBhvr>
                                        <p:cTn id="18" dur="1000" fill="hold"/>
                                        <p:tgtEl>
                                          <p:spTgt spid="20483">
                                            <p:txEl>
                                              <p:pRg st="1" end="1"/>
                                            </p:txEl>
                                          </p:spTgt>
                                        </p:tgtEl>
                                        <p:attrNameLst>
                                          <p:attrName>ppt_w</p:attrName>
                                        </p:attrNameLst>
                                      </p:cBhvr>
                                      <p:tavLst>
                                        <p:tav tm="0">
                                          <p:val>
                                            <p:strVal val="#ppt_w+.3"/>
                                          </p:val>
                                        </p:tav>
                                        <p:tav tm="100000">
                                          <p:val>
                                            <p:strVal val="#ppt_w"/>
                                          </p:val>
                                        </p:tav>
                                      </p:tavLst>
                                    </p:anim>
                                    <p:anim calcmode="lin" valueType="num">
                                      <p:cBhvr>
                                        <p:cTn id="19" dur="1000" fill="hold"/>
                                        <p:tgtEl>
                                          <p:spTgt spid="20483">
                                            <p:txEl>
                                              <p:pRg st="1" end="1"/>
                                            </p:txEl>
                                          </p:spTgt>
                                        </p:tgtEl>
                                        <p:attrNameLst>
                                          <p:attrName>ppt_h</p:attrName>
                                        </p:attrNameLst>
                                      </p:cBhvr>
                                      <p:tavLst>
                                        <p:tav tm="0">
                                          <p:val>
                                            <p:strVal val="#ppt_h"/>
                                          </p:val>
                                        </p:tav>
                                        <p:tav tm="100000">
                                          <p:val>
                                            <p:strVal val="#ppt_h"/>
                                          </p:val>
                                        </p:tav>
                                      </p:tavLst>
                                    </p:anim>
                                    <p:animEffect transition="in" filter="fade">
                                      <p:cBhvr>
                                        <p:cTn id="20" dur="1000"/>
                                        <p:tgtEl>
                                          <p:spTgt spid="20483">
                                            <p:txEl>
                                              <p:pRg st="1" end="1"/>
                                            </p:txEl>
                                          </p:spTgt>
                                        </p:tgtEl>
                                      </p:cBhvr>
                                    </p:animEffect>
                                  </p:childTnLst>
                                </p:cTn>
                              </p:par>
                              <p:par>
                                <p:cTn id="21" presetID="50" presetClass="entr" presetSubtype="0" decel="100000" fill="hold" nodeType="withEffect">
                                  <p:stCondLst>
                                    <p:cond delay="0"/>
                                  </p:stCondLst>
                                  <p:childTnLst>
                                    <p:set>
                                      <p:cBhvr>
                                        <p:cTn id="22" dur="1" fill="hold">
                                          <p:stCondLst>
                                            <p:cond delay="0"/>
                                          </p:stCondLst>
                                        </p:cTn>
                                        <p:tgtEl>
                                          <p:spTgt spid="20483">
                                            <p:txEl>
                                              <p:pRg st="2" end="2"/>
                                            </p:txEl>
                                          </p:spTgt>
                                        </p:tgtEl>
                                        <p:attrNameLst>
                                          <p:attrName>style.visibility</p:attrName>
                                        </p:attrNameLst>
                                      </p:cBhvr>
                                      <p:to>
                                        <p:strVal val="visible"/>
                                      </p:to>
                                    </p:set>
                                    <p:anim calcmode="lin" valueType="num">
                                      <p:cBhvr>
                                        <p:cTn id="23" dur="1000" fill="hold"/>
                                        <p:tgtEl>
                                          <p:spTgt spid="20483">
                                            <p:txEl>
                                              <p:pRg st="2" end="2"/>
                                            </p:txEl>
                                          </p:spTgt>
                                        </p:tgtEl>
                                        <p:attrNameLst>
                                          <p:attrName>ppt_w</p:attrName>
                                        </p:attrNameLst>
                                      </p:cBhvr>
                                      <p:tavLst>
                                        <p:tav tm="0">
                                          <p:val>
                                            <p:strVal val="#ppt_w+.3"/>
                                          </p:val>
                                        </p:tav>
                                        <p:tav tm="100000">
                                          <p:val>
                                            <p:strVal val="#ppt_w"/>
                                          </p:val>
                                        </p:tav>
                                      </p:tavLst>
                                    </p:anim>
                                    <p:anim calcmode="lin" valueType="num">
                                      <p:cBhvr>
                                        <p:cTn id="24" dur="1000" fill="hold"/>
                                        <p:tgtEl>
                                          <p:spTgt spid="20483">
                                            <p:txEl>
                                              <p:pRg st="2" end="2"/>
                                            </p:txEl>
                                          </p:spTgt>
                                        </p:tgtEl>
                                        <p:attrNameLst>
                                          <p:attrName>ppt_h</p:attrName>
                                        </p:attrNameLst>
                                      </p:cBhvr>
                                      <p:tavLst>
                                        <p:tav tm="0">
                                          <p:val>
                                            <p:strVal val="#ppt_h"/>
                                          </p:val>
                                        </p:tav>
                                        <p:tav tm="100000">
                                          <p:val>
                                            <p:strVal val="#ppt_h"/>
                                          </p:val>
                                        </p:tav>
                                      </p:tavLst>
                                    </p:anim>
                                    <p:animEffect transition="in" filter="fade">
                                      <p:cBhvr>
                                        <p:cTn id="25" dur="1000"/>
                                        <p:tgtEl>
                                          <p:spTgt spid="20483">
                                            <p:txEl>
                                              <p:pRg st="2" end="2"/>
                                            </p:txEl>
                                          </p:spTgt>
                                        </p:tgtEl>
                                      </p:cBhvr>
                                    </p:animEffect>
                                  </p:childTnLst>
                                </p:cTn>
                              </p:par>
                              <p:par>
                                <p:cTn id="26" presetID="50" presetClass="entr" presetSubtype="0" decel="100000" fill="hold" nodeType="withEffect">
                                  <p:stCondLst>
                                    <p:cond delay="0"/>
                                  </p:stCondLst>
                                  <p:childTnLst>
                                    <p:set>
                                      <p:cBhvr>
                                        <p:cTn id="27" dur="1" fill="hold">
                                          <p:stCondLst>
                                            <p:cond delay="0"/>
                                          </p:stCondLst>
                                        </p:cTn>
                                        <p:tgtEl>
                                          <p:spTgt spid="20483">
                                            <p:txEl>
                                              <p:pRg st="3" end="3"/>
                                            </p:txEl>
                                          </p:spTgt>
                                        </p:tgtEl>
                                        <p:attrNameLst>
                                          <p:attrName>style.visibility</p:attrName>
                                        </p:attrNameLst>
                                      </p:cBhvr>
                                      <p:to>
                                        <p:strVal val="visible"/>
                                      </p:to>
                                    </p:set>
                                    <p:anim calcmode="lin" valueType="num">
                                      <p:cBhvr>
                                        <p:cTn id="28" dur="1000" fill="hold"/>
                                        <p:tgtEl>
                                          <p:spTgt spid="20483">
                                            <p:txEl>
                                              <p:pRg st="3" end="3"/>
                                            </p:txEl>
                                          </p:spTgt>
                                        </p:tgtEl>
                                        <p:attrNameLst>
                                          <p:attrName>ppt_w</p:attrName>
                                        </p:attrNameLst>
                                      </p:cBhvr>
                                      <p:tavLst>
                                        <p:tav tm="0">
                                          <p:val>
                                            <p:strVal val="#ppt_w+.3"/>
                                          </p:val>
                                        </p:tav>
                                        <p:tav tm="100000">
                                          <p:val>
                                            <p:strVal val="#ppt_w"/>
                                          </p:val>
                                        </p:tav>
                                      </p:tavLst>
                                    </p:anim>
                                    <p:anim calcmode="lin" valueType="num">
                                      <p:cBhvr>
                                        <p:cTn id="29" dur="1000" fill="hold"/>
                                        <p:tgtEl>
                                          <p:spTgt spid="20483">
                                            <p:txEl>
                                              <p:pRg st="3" end="3"/>
                                            </p:txEl>
                                          </p:spTgt>
                                        </p:tgtEl>
                                        <p:attrNameLst>
                                          <p:attrName>ppt_h</p:attrName>
                                        </p:attrNameLst>
                                      </p:cBhvr>
                                      <p:tavLst>
                                        <p:tav tm="0">
                                          <p:val>
                                            <p:strVal val="#ppt_h"/>
                                          </p:val>
                                        </p:tav>
                                        <p:tav tm="100000">
                                          <p:val>
                                            <p:strVal val="#ppt_h"/>
                                          </p:val>
                                        </p:tav>
                                      </p:tavLst>
                                    </p:anim>
                                    <p:animEffect transition="in" filter="fade">
                                      <p:cBhvr>
                                        <p:cTn id="30" dur="1000"/>
                                        <p:tgtEl>
                                          <p:spTgt spid="20483">
                                            <p:txEl>
                                              <p:pRg st="3" end="3"/>
                                            </p:txEl>
                                          </p:spTgt>
                                        </p:tgtEl>
                                      </p:cBhvr>
                                    </p:animEffect>
                                  </p:childTnLst>
                                </p:cTn>
                              </p:par>
                              <p:par>
                                <p:cTn id="31" presetID="50" presetClass="entr" presetSubtype="0" decel="100000" fill="hold" nodeType="withEffect">
                                  <p:stCondLst>
                                    <p:cond delay="0"/>
                                  </p:stCondLst>
                                  <p:childTnLst>
                                    <p:set>
                                      <p:cBhvr>
                                        <p:cTn id="32" dur="1" fill="hold">
                                          <p:stCondLst>
                                            <p:cond delay="0"/>
                                          </p:stCondLst>
                                        </p:cTn>
                                        <p:tgtEl>
                                          <p:spTgt spid="20483">
                                            <p:txEl>
                                              <p:pRg st="4" end="4"/>
                                            </p:txEl>
                                          </p:spTgt>
                                        </p:tgtEl>
                                        <p:attrNameLst>
                                          <p:attrName>style.visibility</p:attrName>
                                        </p:attrNameLst>
                                      </p:cBhvr>
                                      <p:to>
                                        <p:strVal val="visible"/>
                                      </p:to>
                                    </p:set>
                                    <p:anim calcmode="lin" valueType="num">
                                      <p:cBhvr>
                                        <p:cTn id="33" dur="1000" fill="hold"/>
                                        <p:tgtEl>
                                          <p:spTgt spid="20483">
                                            <p:txEl>
                                              <p:pRg st="4" end="4"/>
                                            </p:txEl>
                                          </p:spTgt>
                                        </p:tgtEl>
                                        <p:attrNameLst>
                                          <p:attrName>ppt_w</p:attrName>
                                        </p:attrNameLst>
                                      </p:cBhvr>
                                      <p:tavLst>
                                        <p:tav tm="0">
                                          <p:val>
                                            <p:strVal val="#ppt_w+.3"/>
                                          </p:val>
                                        </p:tav>
                                        <p:tav tm="100000">
                                          <p:val>
                                            <p:strVal val="#ppt_w"/>
                                          </p:val>
                                        </p:tav>
                                      </p:tavLst>
                                    </p:anim>
                                    <p:anim calcmode="lin" valueType="num">
                                      <p:cBhvr>
                                        <p:cTn id="34" dur="1000" fill="hold"/>
                                        <p:tgtEl>
                                          <p:spTgt spid="20483">
                                            <p:txEl>
                                              <p:pRg st="4" end="4"/>
                                            </p:txEl>
                                          </p:spTgt>
                                        </p:tgtEl>
                                        <p:attrNameLst>
                                          <p:attrName>ppt_h</p:attrName>
                                        </p:attrNameLst>
                                      </p:cBhvr>
                                      <p:tavLst>
                                        <p:tav tm="0">
                                          <p:val>
                                            <p:strVal val="#ppt_h"/>
                                          </p:val>
                                        </p:tav>
                                        <p:tav tm="100000">
                                          <p:val>
                                            <p:strVal val="#ppt_h"/>
                                          </p:val>
                                        </p:tav>
                                      </p:tavLst>
                                    </p:anim>
                                    <p:animEffect transition="in" filter="fade">
                                      <p:cBhvr>
                                        <p:cTn id="35" dur="1000"/>
                                        <p:tgtEl>
                                          <p:spTgt spid="20483">
                                            <p:txEl>
                                              <p:pRg st="4" end="4"/>
                                            </p:txEl>
                                          </p:spTgt>
                                        </p:tgtEl>
                                      </p:cBhvr>
                                    </p:animEffect>
                                  </p:childTnLst>
                                </p:cTn>
                              </p:par>
                              <p:par>
                                <p:cTn id="36" presetID="50" presetClass="entr" presetSubtype="0" decel="100000" fill="hold" nodeType="withEffect">
                                  <p:stCondLst>
                                    <p:cond delay="0"/>
                                  </p:stCondLst>
                                  <p:childTnLst>
                                    <p:set>
                                      <p:cBhvr>
                                        <p:cTn id="37" dur="1" fill="hold">
                                          <p:stCondLst>
                                            <p:cond delay="0"/>
                                          </p:stCondLst>
                                        </p:cTn>
                                        <p:tgtEl>
                                          <p:spTgt spid="20483">
                                            <p:txEl>
                                              <p:pRg st="5" end="5"/>
                                            </p:txEl>
                                          </p:spTgt>
                                        </p:tgtEl>
                                        <p:attrNameLst>
                                          <p:attrName>style.visibility</p:attrName>
                                        </p:attrNameLst>
                                      </p:cBhvr>
                                      <p:to>
                                        <p:strVal val="visible"/>
                                      </p:to>
                                    </p:set>
                                    <p:anim calcmode="lin" valueType="num">
                                      <p:cBhvr>
                                        <p:cTn id="38" dur="1000" fill="hold"/>
                                        <p:tgtEl>
                                          <p:spTgt spid="20483">
                                            <p:txEl>
                                              <p:pRg st="5" end="5"/>
                                            </p:txEl>
                                          </p:spTgt>
                                        </p:tgtEl>
                                        <p:attrNameLst>
                                          <p:attrName>ppt_w</p:attrName>
                                        </p:attrNameLst>
                                      </p:cBhvr>
                                      <p:tavLst>
                                        <p:tav tm="0">
                                          <p:val>
                                            <p:strVal val="#ppt_w+.3"/>
                                          </p:val>
                                        </p:tav>
                                        <p:tav tm="100000">
                                          <p:val>
                                            <p:strVal val="#ppt_w"/>
                                          </p:val>
                                        </p:tav>
                                      </p:tavLst>
                                    </p:anim>
                                    <p:anim calcmode="lin" valueType="num">
                                      <p:cBhvr>
                                        <p:cTn id="39" dur="1000" fill="hold"/>
                                        <p:tgtEl>
                                          <p:spTgt spid="20483">
                                            <p:txEl>
                                              <p:pRg st="5" end="5"/>
                                            </p:txEl>
                                          </p:spTgt>
                                        </p:tgtEl>
                                        <p:attrNameLst>
                                          <p:attrName>ppt_h</p:attrName>
                                        </p:attrNameLst>
                                      </p:cBhvr>
                                      <p:tavLst>
                                        <p:tav tm="0">
                                          <p:val>
                                            <p:strVal val="#ppt_h"/>
                                          </p:val>
                                        </p:tav>
                                        <p:tav tm="100000">
                                          <p:val>
                                            <p:strVal val="#ppt_h"/>
                                          </p:val>
                                        </p:tav>
                                      </p:tavLst>
                                    </p:anim>
                                    <p:animEffect transition="in" filter="fade">
                                      <p:cBhvr>
                                        <p:cTn id="40" dur="1000"/>
                                        <p:tgtEl>
                                          <p:spTgt spid="20483">
                                            <p:txEl>
                                              <p:pRg st="5" end="5"/>
                                            </p:txEl>
                                          </p:spTgt>
                                        </p:tgtEl>
                                      </p:cBhvr>
                                    </p:animEffect>
                                  </p:childTnLst>
                                </p:cTn>
                              </p:par>
                              <p:par>
                                <p:cTn id="41" presetID="50" presetClass="entr" presetSubtype="0" decel="100000" fill="hold" nodeType="withEffect">
                                  <p:stCondLst>
                                    <p:cond delay="0"/>
                                  </p:stCondLst>
                                  <p:childTnLst>
                                    <p:set>
                                      <p:cBhvr>
                                        <p:cTn id="42" dur="1" fill="hold">
                                          <p:stCondLst>
                                            <p:cond delay="0"/>
                                          </p:stCondLst>
                                        </p:cTn>
                                        <p:tgtEl>
                                          <p:spTgt spid="20483">
                                            <p:txEl>
                                              <p:pRg st="6" end="6"/>
                                            </p:txEl>
                                          </p:spTgt>
                                        </p:tgtEl>
                                        <p:attrNameLst>
                                          <p:attrName>style.visibility</p:attrName>
                                        </p:attrNameLst>
                                      </p:cBhvr>
                                      <p:to>
                                        <p:strVal val="visible"/>
                                      </p:to>
                                    </p:set>
                                    <p:anim calcmode="lin" valueType="num">
                                      <p:cBhvr>
                                        <p:cTn id="43" dur="1000" fill="hold"/>
                                        <p:tgtEl>
                                          <p:spTgt spid="20483">
                                            <p:txEl>
                                              <p:pRg st="6" end="6"/>
                                            </p:txEl>
                                          </p:spTgt>
                                        </p:tgtEl>
                                        <p:attrNameLst>
                                          <p:attrName>ppt_w</p:attrName>
                                        </p:attrNameLst>
                                      </p:cBhvr>
                                      <p:tavLst>
                                        <p:tav tm="0">
                                          <p:val>
                                            <p:strVal val="#ppt_w+.3"/>
                                          </p:val>
                                        </p:tav>
                                        <p:tav tm="100000">
                                          <p:val>
                                            <p:strVal val="#ppt_w"/>
                                          </p:val>
                                        </p:tav>
                                      </p:tavLst>
                                    </p:anim>
                                    <p:anim calcmode="lin" valueType="num">
                                      <p:cBhvr>
                                        <p:cTn id="44" dur="1000" fill="hold"/>
                                        <p:tgtEl>
                                          <p:spTgt spid="20483">
                                            <p:txEl>
                                              <p:pRg st="6" end="6"/>
                                            </p:txEl>
                                          </p:spTgt>
                                        </p:tgtEl>
                                        <p:attrNameLst>
                                          <p:attrName>ppt_h</p:attrName>
                                        </p:attrNameLst>
                                      </p:cBhvr>
                                      <p:tavLst>
                                        <p:tav tm="0">
                                          <p:val>
                                            <p:strVal val="#ppt_h"/>
                                          </p:val>
                                        </p:tav>
                                        <p:tav tm="100000">
                                          <p:val>
                                            <p:strVal val="#ppt_h"/>
                                          </p:val>
                                        </p:tav>
                                      </p:tavLst>
                                    </p:anim>
                                    <p:animEffect transition="in" filter="fade">
                                      <p:cBhvr>
                                        <p:cTn id="45" dur="1000"/>
                                        <p:tgtEl>
                                          <p:spTgt spid="20483">
                                            <p:txEl>
                                              <p:pRg st="6" end="6"/>
                                            </p:txEl>
                                          </p:spTgt>
                                        </p:tgtEl>
                                      </p:cBhvr>
                                    </p:animEffect>
                                  </p:childTnLst>
                                </p:cTn>
                              </p:par>
                              <p:par>
                                <p:cTn id="46" presetID="50" presetClass="entr" presetSubtype="0" decel="100000" fill="hold" nodeType="withEffect">
                                  <p:stCondLst>
                                    <p:cond delay="0"/>
                                  </p:stCondLst>
                                  <p:childTnLst>
                                    <p:set>
                                      <p:cBhvr>
                                        <p:cTn id="47" dur="1" fill="hold">
                                          <p:stCondLst>
                                            <p:cond delay="0"/>
                                          </p:stCondLst>
                                        </p:cTn>
                                        <p:tgtEl>
                                          <p:spTgt spid="20483">
                                            <p:txEl>
                                              <p:pRg st="7" end="7"/>
                                            </p:txEl>
                                          </p:spTgt>
                                        </p:tgtEl>
                                        <p:attrNameLst>
                                          <p:attrName>style.visibility</p:attrName>
                                        </p:attrNameLst>
                                      </p:cBhvr>
                                      <p:to>
                                        <p:strVal val="visible"/>
                                      </p:to>
                                    </p:set>
                                    <p:anim calcmode="lin" valueType="num">
                                      <p:cBhvr>
                                        <p:cTn id="48" dur="1000" fill="hold"/>
                                        <p:tgtEl>
                                          <p:spTgt spid="20483">
                                            <p:txEl>
                                              <p:pRg st="7" end="7"/>
                                            </p:txEl>
                                          </p:spTgt>
                                        </p:tgtEl>
                                        <p:attrNameLst>
                                          <p:attrName>ppt_w</p:attrName>
                                        </p:attrNameLst>
                                      </p:cBhvr>
                                      <p:tavLst>
                                        <p:tav tm="0">
                                          <p:val>
                                            <p:strVal val="#ppt_w+.3"/>
                                          </p:val>
                                        </p:tav>
                                        <p:tav tm="100000">
                                          <p:val>
                                            <p:strVal val="#ppt_w"/>
                                          </p:val>
                                        </p:tav>
                                      </p:tavLst>
                                    </p:anim>
                                    <p:anim calcmode="lin" valueType="num">
                                      <p:cBhvr>
                                        <p:cTn id="49" dur="1000" fill="hold"/>
                                        <p:tgtEl>
                                          <p:spTgt spid="20483">
                                            <p:txEl>
                                              <p:pRg st="7" end="7"/>
                                            </p:txEl>
                                          </p:spTgt>
                                        </p:tgtEl>
                                        <p:attrNameLst>
                                          <p:attrName>ppt_h</p:attrName>
                                        </p:attrNameLst>
                                      </p:cBhvr>
                                      <p:tavLst>
                                        <p:tav tm="0">
                                          <p:val>
                                            <p:strVal val="#ppt_h"/>
                                          </p:val>
                                        </p:tav>
                                        <p:tav tm="100000">
                                          <p:val>
                                            <p:strVal val="#ppt_h"/>
                                          </p:val>
                                        </p:tav>
                                      </p:tavLst>
                                    </p:anim>
                                    <p:animEffect transition="in" filter="fade">
                                      <p:cBhvr>
                                        <p:cTn id="50" dur="1000"/>
                                        <p:tgtEl>
                                          <p:spTgt spid="20483">
                                            <p:txEl>
                                              <p:pRg st="7" end="7"/>
                                            </p:txEl>
                                          </p:spTgt>
                                        </p:tgtEl>
                                      </p:cBhvr>
                                    </p:animEffect>
                                  </p:childTnLst>
                                </p:cTn>
                              </p:par>
                              <p:par>
                                <p:cTn id="51" presetID="50" presetClass="entr" presetSubtype="0" decel="100000" fill="hold" nodeType="withEffect">
                                  <p:stCondLst>
                                    <p:cond delay="0"/>
                                  </p:stCondLst>
                                  <p:childTnLst>
                                    <p:set>
                                      <p:cBhvr>
                                        <p:cTn id="52" dur="1" fill="hold">
                                          <p:stCondLst>
                                            <p:cond delay="0"/>
                                          </p:stCondLst>
                                        </p:cTn>
                                        <p:tgtEl>
                                          <p:spTgt spid="20483">
                                            <p:txEl>
                                              <p:pRg st="8" end="8"/>
                                            </p:txEl>
                                          </p:spTgt>
                                        </p:tgtEl>
                                        <p:attrNameLst>
                                          <p:attrName>style.visibility</p:attrName>
                                        </p:attrNameLst>
                                      </p:cBhvr>
                                      <p:to>
                                        <p:strVal val="visible"/>
                                      </p:to>
                                    </p:set>
                                    <p:anim calcmode="lin" valueType="num">
                                      <p:cBhvr>
                                        <p:cTn id="53" dur="1000" fill="hold"/>
                                        <p:tgtEl>
                                          <p:spTgt spid="20483">
                                            <p:txEl>
                                              <p:pRg st="8" end="8"/>
                                            </p:txEl>
                                          </p:spTgt>
                                        </p:tgtEl>
                                        <p:attrNameLst>
                                          <p:attrName>ppt_w</p:attrName>
                                        </p:attrNameLst>
                                      </p:cBhvr>
                                      <p:tavLst>
                                        <p:tav tm="0">
                                          <p:val>
                                            <p:strVal val="#ppt_w+.3"/>
                                          </p:val>
                                        </p:tav>
                                        <p:tav tm="100000">
                                          <p:val>
                                            <p:strVal val="#ppt_w"/>
                                          </p:val>
                                        </p:tav>
                                      </p:tavLst>
                                    </p:anim>
                                    <p:anim calcmode="lin" valueType="num">
                                      <p:cBhvr>
                                        <p:cTn id="54" dur="1000" fill="hold"/>
                                        <p:tgtEl>
                                          <p:spTgt spid="20483">
                                            <p:txEl>
                                              <p:pRg st="8" end="8"/>
                                            </p:txEl>
                                          </p:spTgt>
                                        </p:tgtEl>
                                        <p:attrNameLst>
                                          <p:attrName>ppt_h</p:attrName>
                                        </p:attrNameLst>
                                      </p:cBhvr>
                                      <p:tavLst>
                                        <p:tav tm="0">
                                          <p:val>
                                            <p:strVal val="#ppt_h"/>
                                          </p:val>
                                        </p:tav>
                                        <p:tav tm="100000">
                                          <p:val>
                                            <p:strVal val="#ppt_h"/>
                                          </p:val>
                                        </p:tav>
                                      </p:tavLst>
                                    </p:anim>
                                    <p:animEffect transition="in" filter="fade">
                                      <p:cBhvr>
                                        <p:cTn id="55" dur="1000"/>
                                        <p:tgtEl>
                                          <p:spTgt spid="20483">
                                            <p:txEl>
                                              <p:pRg st="8" end="8"/>
                                            </p:txEl>
                                          </p:spTgt>
                                        </p:tgtEl>
                                      </p:cBhvr>
                                    </p:animEffect>
                                  </p:childTnLst>
                                </p:cTn>
                              </p:par>
                              <p:par>
                                <p:cTn id="56" presetID="50" presetClass="entr" presetSubtype="0" decel="100000" fill="hold" nodeType="withEffect">
                                  <p:stCondLst>
                                    <p:cond delay="0"/>
                                  </p:stCondLst>
                                  <p:childTnLst>
                                    <p:set>
                                      <p:cBhvr>
                                        <p:cTn id="57" dur="1" fill="hold">
                                          <p:stCondLst>
                                            <p:cond delay="0"/>
                                          </p:stCondLst>
                                        </p:cTn>
                                        <p:tgtEl>
                                          <p:spTgt spid="20483">
                                            <p:txEl>
                                              <p:pRg st="9" end="9"/>
                                            </p:txEl>
                                          </p:spTgt>
                                        </p:tgtEl>
                                        <p:attrNameLst>
                                          <p:attrName>style.visibility</p:attrName>
                                        </p:attrNameLst>
                                      </p:cBhvr>
                                      <p:to>
                                        <p:strVal val="visible"/>
                                      </p:to>
                                    </p:set>
                                    <p:anim calcmode="lin" valueType="num">
                                      <p:cBhvr>
                                        <p:cTn id="58" dur="1000" fill="hold"/>
                                        <p:tgtEl>
                                          <p:spTgt spid="20483">
                                            <p:txEl>
                                              <p:pRg st="9" end="9"/>
                                            </p:txEl>
                                          </p:spTgt>
                                        </p:tgtEl>
                                        <p:attrNameLst>
                                          <p:attrName>ppt_w</p:attrName>
                                        </p:attrNameLst>
                                      </p:cBhvr>
                                      <p:tavLst>
                                        <p:tav tm="0">
                                          <p:val>
                                            <p:strVal val="#ppt_w+.3"/>
                                          </p:val>
                                        </p:tav>
                                        <p:tav tm="100000">
                                          <p:val>
                                            <p:strVal val="#ppt_w"/>
                                          </p:val>
                                        </p:tav>
                                      </p:tavLst>
                                    </p:anim>
                                    <p:anim calcmode="lin" valueType="num">
                                      <p:cBhvr>
                                        <p:cTn id="59" dur="1000" fill="hold"/>
                                        <p:tgtEl>
                                          <p:spTgt spid="20483">
                                            <p:txEl>
                                              <p:pRg st="9" end="9"/>
                                            </p:txEl>
                                          </p:spTgt>
                                        </p:tgtEl>
                                        <p:attrNameLst>
                                          <p:attrName>ppt_h</p:attrName>
                                        </p:attrNameLst>
                                      </p:cBhvr>
                                      <p:tavLst>
                                        <p:tav tm="0">
                                          <p:val>
                                            <p:strVal val="#ppt_h"/>
                                          </p:val>
                                        </p:tav>
                                        <p:tav tm="100000">
                                          <p:val>
                                            <p:strVal val="#ppt_h"/>
                                          </p:val>
                                        </p:tav>
                                      </p:tavLst>
                                    </p:anim>
                                    <p:animEffect transition="in" filter="fade">
                                      <p:cBhvr>
                                        <p:cTn id="60" dur="1000"/>
                                        <p:tgtEl>
                                          <p:spTgt spid="2048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ldLvl="0" autoUpdateAnimBg="0"/>
      <p:bldP spid="20482" grpId="1" bldLvl="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idx="1"/>
          </p:nvPr>
        </p:nvSpPr>
        <p:spPr/>
        <p:txBody>
          <a:bodyPr>
            <a:normAutofit lnSpcReduction="10000"/>
          </a:bodyPr>
          <a:lstStyle/>
          <a:p>
            <a:pPr>
              <a:lnSpc>
                <a:spcPct val="110000"/>
              </a:lnSpc>
              <a:buFont typeface="Wingdings" panose="05000000000000000000" pitchFamily="2" charset="2"/>
              <a:buChar char="v"/>
            </a:pPr>
            <a:r>
              <a:rPr lang="en-US" altLang="ar-SA" sz="3200" dirty="0" smtClean="0">
                <a:cs typeface="Tahoma" pitchFamily="34" charset="0"/>
              </a:rPr>
              <a:t>Diabetes insipidus (DI) </a:t>
            </a:r>
            <a:r>
              <a:rPr lang="en-US" altLang="ar-SA" sz="3200" dirty="0">
                <a:cs typeface="Tahoma" pitchFamily="34" charset="0"/>
              </a:rPr>
              <a:t>is a disorder resulting from deficiency of anti-diuretic hormone (ADH) or its action and is characterized by the passage of copious amounts of dilute urine.</a:t>
            </a:r>
          </a:p>
          <a:p>
            <a:pPr>
              <a:lnSpc>
                <a:spcPct val="110000"/>
              </a:lnSpc>
              <a:buFont typeface="Wingdings" panose="05000000000000000000" pitchFamily="2" charset="2"/>
              <a:buChar char="v"/>
            </a:pPr>
            <a:r>
              <a:rPr lang="en-US" altLang="ar-SA" sz="3200" dirty="0">
                <a:cs typeface="Tahoma" pitchFamily="34" charset="0"/>
              </a:rPr>
              <a:t>It must be differentiated from other polyuric states such as primary polydipsia &amp; osmotic </a:t>
            </a:r>
            <a:r>
              <a:rPr lang="en-US" altLang="ar-SA" sz="3200" dirty="0" smtClean="0">
                <a:cs typeface="Tahoma" pitchFamily="34" charset="0"/>
              </a:rPr>
              <a:t>diuresis. </a:t>
            </a:r>
            <a:r>
              <a:rPr lang="en-US" altLang="ar-SA" sz="3200" dirty="0">
                <a:cs typeface="Tahoma" pitchFamily="34" charset="0"/>
              </a:rPr>
              <a:t>Central DI is due to failure of the pituitary gland to secrete adequate ADH. </a:t>
            </a:r>
          </a:p>
          <a:p>
            <a:pPr>
              <a:buFont typeface="Wingdings" panose="05000000000000000000" pitchFamily="2" charset="2"/>
              <a:buChar char="v"/>
            </a:pPr>
            <a:endParaRPr lang="en-US" sz="3200" dirty="0"/>
          </a:p>
        </p:txBody>
      </p:sp>
    </p:spTree>
    <p:extLst>
      <p:ext uri="{BB962C8B-B14F-4D97-AF65-F5344CB8AC3E}">
        <p14:creationId xmlns:p14="http://schemas.microsoft.com/office/powerpoint/2010/main" val="38355641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2670048"/>
          </a:xfrm>
        </p:spPr>
        <p:txBody>
          <a:bodyPr/>
          <a:lstStyle/>
          <a:p>
            <a:r>
              <a:rPr lang="en-US" dirty="0" smtClean="0"/>
              <a:t>CUSHING’S SYNDROME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021215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sz="4000" dirty="0"/>
              <a:t>Cushing’s syndrome results from excessive, rather than </a:t>
            </a:r>
            <a:r>
              <a:rPr lang="en-US" sz="4000" dirty="0" smtClean="0"/>
              <a:t>deficient, adrenocortical </a:t>
            </a:r>
            <a:r>
              <a:rPr lang="en-US" sz="4000" dirty="0"/>
              <a:t>activity. </a:t>
            </a:r>
            <a:endParaRPr lang="en-US" sz="4000" dirty="0" smtClean="0"/>
          </a:p>
          <a:p>
            <a:pPr>
              <a:buFont typeface="Wingdings" panose="05000000000000000000" pitchFamily="2" charset="2"/>
              <a:buChar char="v"/>
            </a:pPr>
            <a:r>
              <a:rPr lang="en-US" sz="4000" dirty="0" smtClean="0"/>
              <a:t>The </a:t>
            </a:r>
            <a:r>
              <a:rPr lang="en-US" sz="4000" dirty="0"/>
              <a:t>syndrome may result from </a:t>
            </a:r>
            <a:r>
              <a:rPr lang="en-US" sz="4000" dirty="0" smtClean="0"/>
              <a:t>excessive administration </a:t>
            </a:r>
            <a:r>
              <a:rPr lang="en-US" sz="4000" dirty="0"/>
              <a:t>of corticosteroids or ACTH or from </a:t>
            </a:r>
            <a:r>
              <a:rPr lang="en-US" sz="4000" dirty="0" smtClean="0"/>
              <a:t>hyperplasia of </a:t>
            </a:r>
            <a:r>
              <a:rPr lang="en-US" sz="4000" dirty="0"/>
              <a:t>the adrenal cortex.</a:t>
            </a:r>
          </a:p>
        </p:txBody>
      </p:sp>
    </p:spTree>
    <p:extLst>
      <p:ext uri="{BB962C8B-B14F-4D97-AF65-F5344CB8AC3E}">
        <p14:creationId xmlns:p14="http://schemas.microsoft.com/office/powerpoint/2010/main" val="10216960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Pathophysiology </a:t>
            </a:r>
            <a:endParaRPr lang="en-US" dirty="0"/>
          </a:p>
        </p:txBody>
      </p:sp>
      <p:sp>
        <p:nvSpPr>
          <p:cNvPr id="3" name="Content Placeholder 2"/>
          <p:cNvSpPr>
            <a:spLocks noGrp="1"/>
          </p:cNvSpPr>
          <p:nvPr>
            <p:ph idx="1"/>
          </p:nvPr>
        </p:nvSpPr>
        <p:spPr>
          <a:xfrm>
            <a:off x="1097280" y="1858613"/>
            <a:ext cx="10058400" cy="4023360"/>
          </a:xfrm>
        </p:spPr>
        <p:txBody>
          <a:bodyPr>
            <a:normAutofit/>
          </a:bodyPr>
          <a:lstStyle/>
          <a:p>
            <a:pPr>
              <a:buFont typeface="Wingdings" panose="05000000000000000000" pitchFamily="2" charset="2"/>
              <a:buChar char="q"/>
            </a:pPr>
            <a:r>
              <a:rPr lang="en-US" sz="3200" dirty="0"/>
              <a:t>Cushing’s syndrome is commonly caused by use of </a:t>
            </a:r>
            <a:r>
              <a:rPr lang="en-US" sz="3200" dirty="0" smtClean="0"/>
              <a:t>corticosteroid medications </a:t>
            </a:r>
            <a:r>
              <a:rPr lang="en-US" sz="3200" dirty="0"/>
              <a:t>and is infrequently due to excessive corticosteroid </a:t>
            </a:r>
            <a:r>
              <a:rPr lang="en-US" sz="3200" dirty="0" smtClean="0"/>
              <a:t>production by </a:t>
            </a:r>
            <a:r>
              <a:rPr lang="en-US" sz="3200" dirty="0"/>
              <a:t>the adrenal </a:t>
            </a:r>
            <a:r>
              <a:rPr lang="en-US" sz="3200" dirty="0" smtClean="0"/>
              <a:t>cortex. However, overproduction </a:t>
            </a:r>
            <a:r>
              <a:rPr lang="en-US" sz="3200" dirty="0"/>
              <a:t>of endogenous corticosteroids may be caused </a:t>
            </a:r>
            <a:r>
              <a:rPr lang="en-US" sz="3200" dirty="0" smtClean="0"/>
              <a:t>by several </a:t>
            </a:r>
            <a:r>
              <a:rPr lang="en-US" sz="3200" dirty="0"/>
              <a:t>mechanisms, including a tumor of the pituitary gland </a:t>
            </a:r>
            <a:r>
              <a:rPr lang="en-US" sz="3200" dirty="0" smtClean="0"/>
              <a:t>that produces </a:t>
            </a:r>
            <a:r>
              <a:rPr lang="en-US" sz="3200" dirty="0"/>
              <a:t>ACTH and stimulates the adrenal cortex to increase </a:t>
            </a:r>
            <a:r>
              <a:rPr lang="en-US" sz="3200" dirty="0" smtClean="0"/>
              <a:t>its hormone </a:t>
            </a:r>
            <a:r>
              <a:rPr lang="en-US" sz="3200" dirty="0"/>
              <a:t>secretion despite adequate amounts being produced.</a:t>
            </a:r>
          </a:p>
        </p:txBody>
      </p:sp>
    </p:spTree>
    <p:extLst>
      <p:ext uri="{BB962C8B-B14F-4D97-AF65-F5344CB8AC3E}">
        <p14:creationId xmlns:p14="http://schemas.microsoft.com/office/powerpoint/2010/main" val="25696074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a:t>Primary hyperplasia of the adrenal glands in the absence of a </a:t>
            </a:r>
            <a:r>
              <a:rPr lang="en-US" sz="2400" dirty="0" smtClean="0"/>
              <a:t>pituitary tumor </a:t>
            </a:r>
            <a:r>
              <a:rPr lang="en-US" sz="2400" dirty="0"/>
              <a:t>is less common. Another less common cause </a:t>
            </a:r>
            <a:r>
              <a:rPr lang="en-US" sz="2400" dirty="0" smtClean="0"/>
              <a:t>of Cushing’s </a:t>
            </a:r>
            <a:r>
              <a:rPr lang="en-US" sz="2400" dirty="0"/>
              <a:t>syndrome is the ectopic production of ACTH by </a:t>
            </a:r>
            <a:r>
              <a:rPr lang="en-US" sz="2400" dirty="0" smtClean="0"/>
              <a:t>malignancies; bronchogenic </a:t>
            </a:r>
            <a:r>
              <a:rPr lang="en-US" sz="2400" dirty="0"/>
              <a:t>carcinoma is the most common type </a:t>
            </a:r>
            <a:r>
              <a:rPr lang="en-US" sz="2400" dirty="0" smtClean="0"/>
              <a:t>of these </a:t>
            </a:r>
            <a:r>
              <a:rPr lang="en-US" sz="2400" dirty="0"/>
              <a:t>malignancies. </a:t>
            </a:r>
            <a:endParaRPr lang="en-US" sz="2400" dirty="0" smtClean="0"/>
          </a:p>
          <a:p>
            <a:pPr>
              <a:buFont typeface="Wingdings" panose="05000000000000000000" pitchFamily="2" charset="2"/>
              <a:buChar char="q"/>
            </a:pPr>
            <a:r>
              <a:rPr lang="en-US" sz="2400" dirty="0" smtClean="0"/>
              <a:t>Regardless </a:t>
            </a:r>
            <a:r>
              <a:rPr lang="en-US" sz="2400" dirty="0"/>
              <a:t>of the cause, the normal </a:t>
            </a:r>
            <a:r>
              <a:rPr lang="en-US" sz="2400" dirty="0" smtClean="0"/>
              <a:t>feedback mechanisms </a:t>
            </a:r>
            <a:r>
              <a:rPr lang="en-US" sz="2400" dirty="0"/>
              <a:t>that control the function of the adrenal cortex </a:t>
            </a:r>
            <a:r>
              <a:rPr lang="en-US" sz="2400" dirty="0" smtClean="0"/>
              <a:t>become ineffective</a:t>
            </a:r>
            <a:r>
              <a:rPr lang="en-US" sz="2400" dirty="0"/>
              <a:t>, and the usual diurnal pattern of cortisol is lost</a:t>
            </a:r>
            <a:r>
              <a:rPr lang="en-US" sz="2400" dirty="0" smtClean="0"/>
              <a:t>.</a:t>
            </a:r>
          </a:p>
          <a:p>
            <a:pPr>
              <a:buFont typeface="Wingdings" panose="05000000000000000000" pitchFamily="2" charset="2"/>
              <a:buChar char="q"/>
            </a:pPr>
            <a:r>
              <a:rPr lang="en-US" sz="2400" dirty="0"/>
              <a:t>The signs and symptoms of Cushing’s syndrome are primarily </a:t>
            </a:r>
            <a:r>
              <a:rPr lang="en-US" sz="2400" dirty="0" smtClean="0"/>
              <a:t>a result </a:t>
            </a:r>
            <a:r>
              <a:rPr lang="en-US" sz="2400" dirty="0"/>
              <a:t>of </a:t>
            </a:r>
            <a:r>
              <a:rPr lang="en-US" sz="2400" dirty="0" err="1"/>
              <a:t>oversecretion</a:t>
            </a:r>
            <a:r>
              <a:rPr lang="en-US" sz="2400" dirty="0"/>
              <a:t> </a:t>
            </a:r>
            <a:r>
              <a:rPr lang="en-US" sz="2400" dirty="0" smtClean="0"/>
              <a:t>of glucocorticoids </a:t>
            </a:r>
            <a:r>
              <a:rPr lang="en-US" sz="2400" dirty="0"/>
              <a:t>and androgens (sex hormones</a:t>
            </a:r>
            <a:r>
              <a:rPr lang="en-US" sz="2400" dirty="0" smtClean="0"/>
              <a:t>), although </a:t>
            </a:r>
            <a:r>
              <a:rPr lang="en-US" sz="2400" dirty="0"/>
              <a:t>mineralocorticoid secretion also may be affected.</a:t>
            </a:r>
          </a:p>
        </p:txBody>
      </p:sp>
    </p:spTree>
    <p:extLst>
      <p:ext uri="{BB962C8B-B14F-4D97-AF65-F5344CB8AC3E}">
        <p14:creationId xmlns:p14="http://schemas.microsoft.com/office/powerpoint/2010/main" val="7815081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Clinical Manifestations </a:t>
            </a:r>
            <a:endParaRPr lang="en-US" dirty="0"/>
          </a:p>
        </p:txBody>
      </p:sp>
      <p:sp>
        <p:nvSpPr>
          <p:cNvPr id="3" name="Content Placeholder 2"/>
          <p:cNvSpPr>
            <a:spLocks noGrp="1"/>
          </p:cNvSpPr>
          <p:nvPr>
            <p:ph idx="1"/>
          </p:nvPr>
        </p:nvSpPr>
        <p:spPr/>
        <p:txBody>
          <a:bodyPr>
            <a:noAutofit/>
          </a:bodyPr>
          <a:lstStyle/>
          <a:p>
            <a:pPr>
              <a:buFont typeface="Wingdings" panose="05000000000000000000" pitchFamily="2" charset="2"/>
              <a:buChar char="§"/>
            </a:pPr>
            <a:r>
              <a:rPr lang="en-US" sz="2400" dirty="0"/>
              <a:t>When overproduction of the adrenal cortical hormone occurs, </a:t>
            </a:r>
            <a:r>
              <a:rPr lang="en-US" sz="2400" dirty="0" smtClean="0"/>
              <a:t>arrest of </a:t>
            </a:r>
            <a:r>
              <a:rPr lang="en-US" sz="2400" dirty="0"/>
              <a:t>growth, obesity, and musculoskeletal changes occur </a:t>
            </a:r>
            <a:r>
              <a:rPr lang="en-US" sz="2400" dirty="0" smtClean="0"/>
              <a:t>along with </a:t>
            </a:r>
            <a:r>
              <a:rPr lang="en-US" sz="2400" dirty="0"/>
              <a:t>glucose intolerance. </a:t>
            </a:r>
            <a:endParaRPr lang="en-US" sz="2400" dirty="0" smtClean="0"/>
          </a:p>
          <a:p>
            <a:pPr>
              <a:buFont typeface="Wingdings" panose="05000000000000000000" pitchFamily="2" charset="2"/>
              <a:buChar char="§"/>
            </a:pPr>
            <a:r>
              <a:rPr lang="en-US" sz="2400" dirty="0" smtClean="0"/>
              <a:t>The </a:t>
            </a:r>
            <a:r>
              <a:rPr lang="en-US" sz="2400" dirty="0"/>
              <a:t>classic picture of Cushing’s </a:t>
            </a:r>
            <a:r>
              <a:rPr lang="en-US" sz="2400" dirty="0" smtClean="0"/>
              <a:t>syndrome in </a:t>
            </a:r>
            <a:r>
              <a:rPr lang="en-US" sz="2400" dirty="0"/>
              <a:t>the adult is that of central-type obesity, with a </a:t>
            </a:r>
            <a:r>
              <a:rPr lang="en-US" sz="2400" dirty="0" smtClean="0"/>
              <a:t>fatty “buffalo </a:t>
            </a:r>
            <a:r>
              <a:rPr lang="en-US" sz="2400" dirty="0"/>
              <a:t>hump” in the neck and supraclavicular areas, a </a:t>
            </a:r>
            <a:r>
              <a:rPr lang="en-US" sz="2400" dirty="0" smtClean="0"/>
              <a:t>heavy trunk</a:t>
            </a:r>
            <a:r>
              <a:rPr lang="en-US" sz="2400" dirty="0"/>
              <a:t>, and relatively thin extremities. </a:t>
            </a:r>
            <a:endParaRPr lang="en-US" sz="2400" dirty="0" smtClean="0"/>
          </a:p>
          <a:p>
            <a:pPr>
              <a:buFont typeface="Wingdings" panose="05000000000000000000" pitchFamily="2" charset="2"/>
              <a:buChar char="§"/>
            </a:pPr>
            <a:r>
              <a:rPr lang="en-US" sz="2400" dirty="0" smtClean="0"/>
              <a:t>The </a:t>
            </a:r>
            <a:r>
              <a:rPr lang="en-US" sz="2400" dirty="0"/>
              <a:t>skin is thin, fragile, </a:t>
            </a:r>
            <a:r>
              <a:rPr lang="en-US" sz="2400" dirty="0" smtClean="0"/>
              <a:t>and easily </a:t>
            </a:r>
            <a:r>
              <a:rPr lang="en-US" sz="2400" dirty="0"/>
              <a:t>traumatized; ecchymoses (bruises) and </a:t>
            </a:r>
            <a:r>
              <a:rPr lang="en-US" sz="2400" dirty="0" err="1"/>
              <a:t>striae</a:t>
            </a:r>
            <a:r>
              <a:rPr lang="en-US" sz="2400" dirty="0"/>
              <a:t> develop. </a:t>
            </a:r>
            <a:endParaRPr lang="en-US" sz="2400" dirty="0" smtClean="0"/>
          </a:p>
          <a:p>
            <a:pPr>
              <a:buFont typeface="Wingdings" panose="05000000000000000000" pitchFamily="2" charset="2"/>
              <a:buChar char="§"/>
            </a:pPr>
            <a:r>
              <a:rPr lang="en-US" sz="2400" dirty="0" smtClean="0"/>
              <a:t>The patient </a:t>
            </a:r>
            <a:r>
              <a:rPr lang="en-US" sz="2400" dirty="0"/>
              <a:t>complains of weakness and lassitude. Sleep is </a:t>
            </a:r>
            <a:r>
              <a:rPr lang="en-US" sz="2400" dirty="0" smtClean="0"/>
              <a:t>disturbed because </a:t>
            </a:r>
            <a:r>
              <a:rPr lang="en-US" sz="2400" dirty="0"/>
              <a:t>of altered diurnal secretion of cortisol</a:t>
            </a:r>
            <a:r>
              <a:rPr lang="en-US" sz="2400" dirty="0" smtClean="0"/>
              <a:t>.</a:t>
            </a:r>
          </a:p>
          <a:p>
            <a:pPr>
              <a:buFont typeface="Wingdings" panose="05000000000000000000" pitchFamily="2" charset="2"/>
              <a:buChar char="§"/>
            </a:pPr>
            <a:r>
              <a:rPr lang="en-US" sz="2400" dirty="0"/>
              <a:t>There is increased susceptibility to infection. </a:t>
            </a:r>
          </a:p>
          <a:p>
            <a:pPr>
              <a:buFont typeface="Wingdings" panose="05000000000000000000" pitchFamily="2" charset="2"/>
              <a:buChar char="§"/>
            </a:pPr>
            <a:endParaRPr lang="en-US" sz="2400" dirty="0"/>
          </a:p>
        </p:txBody>
      </p:sp>
    </p:spTree>
    <p:extLst>
      <p:ext uri="{BB962C8B-B14F-4D97-AF65-F5344CB8AC3E}">
        <p14:creationId xmlns:p14="http://schemas.microsoft.com/office/powerpoint/2010/main" val="782934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a:xfrm>
            <a:off x="1097280" y="1845734"/>
            <a:ext cx="10058400" cy="4284610"/>
          </a:xfrm>
        </p:spPr>
        <p:txBody>
          <a:bodyPr>
            <a:noAutofit/>
          </a:bodyPr>
          <a:lstStyle/>
          <a:p>
            <a:pPr>
              <a:buFont typeface="Wingdings" panose="05000000000000000000" pitchFamily="2" charset="2"/>
              <a:buChar char="§"/>
            </a:pPr>
            <a:r>
              <a:rPr lang="en-US" sz="2400" dirty="0"/>
              <a:t>Excessive protein catabolism occurs, producing muscle </a:t>
            </a:r>
            <a:r>
              <a:rPr lang="en-US" sz="2400" dirty="0" smtClean="0"/>
              <a:t>wasting and </a:t>
            </a:r>
            <a:r>
              <a:rPr lang="en-US" sz="2400" dirty="0"/>
              <a:t>osteoporosis. Kyphosis, backache, and compression </a:t>
            </a:r>
            <a:r>
              <a:rPr lang="en-US" sz="2400" dirty="0" smtClean="0"/>
              <a:t>fractures of </a:t>
            </a:r>
            <a:r>
              <a:rPr lang="en-US" sz="2400" dirty="0"/>
              <a:t>the vertebrae may result. </a:t>
            </a:r>
            <a:endParaRPr lang="en-US" sz="2400" dirty="0" smtClean="0"/>
          </a:p>
          <a:p>
            <a:pPr>
              <a:buFont typeface="Wingdings" panose="05000000000000000000" pitchFamily="2" charset="2"/>
              <a:buChar char="§"/>
            </a:pPr>
            <a:r>
              <a:rPr lang="en-US" sz="2400" dirty="0" smtClean="0"/>
              <a:t>Retention </a:t>
            </a:r>
            <a:r>
              <a:rPr lang="en-US" sz="2400" dirty="0"/>
              <a:t>of sodium and </a:t>
            </a:r>
            <a:r>
              <a:rPr lang="en-US" sz="2400" dirty="0" smtClean="0"/>
              <a:t>water occurs </a:t>
            </a:r>
            <a:r>
              <a:rPr lang="en-US" sz="2400" dirty="0"/>
              <a:t>as a result of increased mineralocorticoid activity, </a:t>
            </a:r>
            <a:r>
              <a:rPr lang="en-US" sz="2400" dirty="0" smtClean="0"/>
              <a:t>producing hypertension </a:t>
            </a:r>
            <a:r>
              <a:rPr lang="en-US" sz="2400" dirty="0"/>
              <a:t>and heart failure.</a:t>
            </a:r>
          </a:p>
          <a:p>
            <a:pPr>
              <a:buFont typeface="Wingdings" panose="05000000000000000000" pitchFamily="2" charset="2"/>
              <a:buChar char="§"/>
            </a:pPr>
            <a:r>
              <a:rPr lang="en-US" sz="2400" dirty="0"/>
              <a:t>The patient develops a “moon-faced” appearance and may </a:t>
            </a:r>
            <a:r>
              <a:rPr lang="en-US" sz="2400" dirty="0" smtClean="0"/>
              <a:t>experience increased </a:t>
            </a:r>
            <a:r>
              <a:rPr lang="en-US" sz="2400" dirty="0"/>
              <a:t>oiliness of the skin and acne. </a:t>
            </a:r>
            <a:endParaRPr lang="en-US" sz="2400" dirty="0" smtClean="0"/>
          </a:p>
          <a:p>
            <a:pPr>
              <a:buFont typeface="Wingdings" panose="05000000000000000000" pitchFamily="2" charset="2"/>
              <a:buChar char="§"/>
            </a:pPr>
            <a:r>
              <a:rPr lang="en-US" sz="2400" dirty="0" smtClean="0"/>
              <a:t>Hyperglycemia </a:t>
            </a:r>
            <a:r>
              <a:rPr lang="en-US" sz="2400" dirty="0"/>
              <a:t>or overt diabetes </a:t>
            </a:r>
            <a:r>
              <a:rPr lang="en-US" sz="2400" dirty="0" smtClean="0"/>
              <a:t>may develop</a:t>
            </a:r>
            <a:r>
              <a:rPr lang="en-US" sz="2400" dirty="0"/>
              <a:t>. </a:t>
            </a:r>
            <a:endParaRPr lang="en-US" sz="2400" dirty="0" smtClean="0"/>
          </a:p>
          <a:p>
            <a:pPr>
              <a:buFont typeface="Wingdings" panose="05000000000000000000" pitchFamily="2" charset="2"/>
              <a:buChar char="§"/>
            </a:pPr>
            <a:r>
              <a:rPr lang="en-US" sz="2400" dirty="0" smtClean="0"/>
              <a:t>The </a:t>
            </a:r>
            <a:r>
              <a:rPr lang="en-US" sz="2400" dirty="0"/>
              <a:t>patient may also report weight gain, slow healing </a:t>
            </a:r>
            <a:r>
              <a:rPr lang="en-US" sz="2400" dirty="0" smtClean="0"/>
              <a:t>of minor </a:t>
            </a:r>
            <a:r>
              <a:rPr lang="en-US" sz="2400" dirty="0"/>
              <a:t>cuts, and bruises.</a:t>
            </a:r>
          </a:p>
        </p:txBody>
      </p:sp>
    </p:spTree>
    <p:extLst>
      <p:ext uri="{BB962C8B-B14F-4D97-AF65-F5344CB8AC3E}">
        <p14:creationId xmlns:p14="http://schemas.microsoft.com/office/powerpoint/2010/main" val="12580244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Diagnosis </a:t>
            </a:r>
            <a:endParaRPr lang="en-US" dirty="0"/>
          </a:p>
        </p:txBody>
      </p:sp>
      <p:sp>
        <p:nvSpPr>
          <p:cNvPr id="3" name="Content Placeholder 2"/>
          <p:cNvSpPr>
            <a:spLocks noGrp="1"/>
          </p:cNvSpPr>
          <p:nvPr>
            <p:ph idx="1"/>
          </p:nvPr>
        </p:nvSpPr>
        <p:spPr>
          <a:xfrm>
            <a:off x="1097280" y="1871492"/>
            <a:ext cx="10058400" cy="4023360"/>
          </a:xfrm>
        </p:spPr>
        <p:txBody>
          <a:bodyPr>
            <a:normAutofit/>
          </a:bodyPr>
          <a:lstStyle/>
          <a:p>
            <a:pPr>
              <a:buFont typeface="Wingdings" panose="05000000000000000000" pitchFamily="2" charset="2"/>
              <a:buChar char="q"/>
            </a:pPr>
            <a:r>
              <a:rPr lang="en-US" sz="3600" dirty="0" smtClean="0"/>
              <a:t>Indicators of Cushing’s syndrome include an increase in serum sodium and blood glucose levels and a decreased serum concentration of potassium, a reduction in the number of blood eosinophils, and disappearance of lymphoid tissue.</a:t>
            </a:r>
          </a:p>
          <a:p>
            <a:pPr>
              <a:buFont typeface="Wingdings" panose="05000000000000000000" pitchFamily="2" charset="2"/>
              <a:buChar char="q"/>
            </a:pPr>
            <a:r>
              <a:rPr lang="en-US" sz="3600" dirty="0" smtClean="0"/>
              <a:t>Measurements of plasma and urinary cortisol levels are obtained. </a:t>
            </a:r>
            <a:endParaRPr lang="en-US" sz="3600" dirty="0"/>
          </a:p>
        </p:txBody>
      </p:sp>
    </p:spTree>
    <p:extLst>
      <p:ext uri="{BB962C8B-B14F-4D97-AF65-F5344CB8AC3E}">
        <p14:creationId xmlns:p14="http://schemas.microsoft.com/office/powerpoint/2010/main" val="42593005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a:xfrm>
            <a:off x="1097280" y="1845733"/>
            <a:ext cx="10058400" cy="4245973"/>
          </a:xfrm>
        </p:spPr>
        <p:txBody>
          <a:bodyPr>
            <a:noAutofit/>
          </a:bodyPr>
          <a:lstStyle/>
          <a:p>
            <a:pPr>
              <a:buFont typeface="Wingdings" panose="05000000000000000000" pitchFamily="2" charset="2"/>
              <a:buChar char="q"/>
            </a:pPr>
            <a:r>
              <a:rPr lang="en-US" sz="3200" dirty="0"/>
              <a:t>Measurement of plasma ACTH by radioimmunoassay is </a:t>
            </a:r>
            <a:r>
              <a:rPr lang="en-US" sz="3200" dirty="0" smtClean="0"/>
              <a:t>used in </a:t>
            </a:r>
            <a:r>
              <a:rPr lang="en-US" sz="3200" dirty="0"/>
              <a:t>conjunction with the high-dose suppression test to </a:t>
            </a:r>
            <a:r>
              <a:rPr lang="en-US" sz="3200" dirty="0" smtClean="0"/>
              <a:t>distinguish pituitary </a:t>
            </a:r>
            <a:r>
              <a:rPr lang="en-US" sz="3200" dirty="0"/>
              <a:t>tumors from ectopic sites of ACTH </a:t>
            </a:r>
            <a:r>
              <a:rPr lang="en-US" sz="3200" dirty="0" smtClean="0"/>
              <a:t>production. </a:t>
            </a:r>
            <a:r>
              <a:rPr lang="en-US" sz="3200" dirty="0"/>
              <a:t>Elevation of both ACTH and </a:t>
            </a:r>
            <a:r>
              <a:rPr lang="en-US" sz="3200" dirty="0" smtClean="0"/>
              <a:t>cortisol level </a:t>
            </a:r>
            <a:r>
              <a:rPr lang="en-US" sz="3200" dirty="0"/>
              <a:t>indicates pituitary or hypothalamic disease. </a:t>
            </a:r>
            <a:r>
              <a:rPr lang="en-US" sz="3200" dirty="0" smtClean="0"/>
              <a:t>Low ACTH </a:t>
            </a:r>
            <a:r>
              <a:rPr lang="en-US" sz="3200" dirty="0"/>
              <a:t>with a high cortisol level indicates adrenal disease. </a:t>
            </a:r>
            <a:endParaRPr lang="en-US" sz="3200" dirty="0" smtClean="0"/>
          </a:p>
          <a:p>
            <a:pPr>
              <a:buFont typeface="Wingdings" panose="05000000000000000000" pitchFamily="2" charset="2"/>
              <a:buChar char="q"/>
            </a:pPr>
            <a:r>
              <a:rPr lang="en-US" sz="3200" dirty="0" smtClean="0"/>
              <a:t>A CT scan</a:t>
            </a:r>
            <a:r>
              <a:rPr lang="en-US" sz="3200" dirty="0"/>
              <a:t>, ultrasound, or MRI may be performed to localize </a:t>
            </a:r>
            <a:r>
              <a:rPr lang="en-US" sz="3200" dirty="0" smtClean="0"/>
              <a:t>adrenal tissue </a:t>
            </a:r>
            <a:r>
              <a:rPr lang="en-US" sz="3200" dirty="0"/>
              <a:t>and detect tumors of the adrenal gland.</a:t>
            </a:r>
          </a:p>
        </p:txBody>
      </p:sp>
    </p:spTree>
    <p:extLst>
      <p:ext uri="{BB962C8B-B14F-4D97-AF65-F5344CB8AC3E}">
        <p14:creationId xmlns:p14="http://schemas.microsoft.com/office/powerpoint/2010/main" val="16199786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Medical Management </a:t>
            </a:r>
          </a:p>
        </p:txBody>
      </p:sp>
      <p:sp>
        <p:nvSpPr>
          <p:cNvPr id="3" name="Content Placeholder 2"/>
          <p:cNvSpPr>
            <a:spLocks noGrp="1"/>
          </p:cNvSpPr>
          <p:nvPr>
            <p:ph idx="1"/>
          </p:nvPr>
        </p:nvSpPr>
        <p:spPr>
          <a:xfrm>
            <a:off x="1097280" y="1622738"/>
            <a:ext cx="10058400" cy="4353058"/>
          </a:xfrm>
        </p:spPr>
        <p:txBody>
          <a:bodyPr>
            <a:noAutofit/>
          </a:bodyPr>
          <a:lstStyle/>
          <a:p>
            <a:pPr>
              <a:lnSpc>
                <a:spcPct val="140000"/>
              </a:lnSpc>
            </a:pPr>
            <a:r>
              <a:rPr lang="en-US" altLang="zh-CN" sz="3200" i="1" dirty="0" smtClean="0">
                <a:solidFill>
                  <a:srgbClr val="00B050"/>
                </a:solidFill>
              </a:rPr>
              <a:t>Purpose:</a:t>
            </a:r>
            <a:endParaRPr lang="en-US" altLang="zh-CN" sz="3200" i="1" dirty="0">
              <a:solidFill>
                <a:srgbClr val="00B050"/>
              </a:solidFill>
            </a:endParaRPr>
          </a:p>
          <a:p>
            <a:pPr lvl="1">
              <a:lnSpc>
                <a:spcPct val="140000"/>
              </a:lnSpc>
            </a:pPr>
            <a:r>
              <a:rPr lang="en-US" altLang="zh-CN" sz="3200" dirty="0"/>
              <a:t>Correct metabolic abnormalities before attempted surgical </a:t>
            </a:r>
            <a:r>
              <a:rPr lang="en-US" altLang="zh-CN" sz="3200" dirty="0" smtClean="0"/>
              <a:t>cure.</a:t>
            </a:r>
            <a:endParaRPr lang="en-US" altLang="zh-CN" sz="3200" dirty="0"/>
          </a:p>
          <a:p>
            <a:pPr lvl="1">
              <a:lnSpc>
                <a:spcPct val="140000"/>
              </a:lnSpc>
            </a:pPr>
            <a:r>
              <a:rPr lang="en-US" altLang="zh-CN" sz="3200" dirty="0"/>
              <a:t>Palliate surgically </a:t>
            </a:r>
            <a:r>
              <a:rPr lang="en-US" altLang="zh-CN" sz="3200" dirty="0" err="1" smtClean="0"/>
              <a:t>noncurable</a:t>
            </a:r>
            <a:r>
              <a:rPr lang="en-US" altLang="zh-CN" sz="3200" dirty="0" smtClean="0"/>
              <a:t> disease.</a:t>
            </a:r>
            <a:endParaRPr lang="en-US" altLang="zh-CN" sz="3200" dirty="0"/>
          </a:p>
          <a:p>
            <a:pPr lvl="1">
              <a:lnSpc>
                <a:spcPct val="140000"/>
              </a:lnSpc>
            </a:pPr>
            <a:r>
              <a:rPr lang="en-US" altLang="zh-CN" sz="3200" dirty="0"/>
              <a:t>Achieve remission in patients for whom surgery is unlikely to achieve satisfactory long term </a:t>
            </a:r>
            <a:r>
              <a:rPr lang="en-US" altLang="zh-CN" sz="3200" dirty="0" smtClean="0"/>
              <a:t>results.</a:t>
            </a:r>
            <a:endParaRPr lang="en-US" altLang="zh-CN" sz="3200" dirty="0"/>
          </a:p>
        </p:txBody>
      </p:sp>
    </p:spTree>
    <p:extLst>
      <p:ext uri="{BB962C8B-B14F-4D97-AF65-F5344CB8AC3E}">
        <p14:creationId xmlns:p14="http://schemas.microsoft.com/office/powerpoint/2010/main" val="11068730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800" dirty="0"/>
              <a:t>If Cushing’s syndrome is caused by pituitary tumors rather </a:t>
            </a:r>
            <a:r>
              <a:rPr lang="en-US" sz="2800" dirty="0" smtClean="0"/>
              <a:t>than tumors </a:t>
            </a:r>
            <a:r>
              <a:rPr lang="en-US" sz="2800" dirty="0"/>
              <a:t>of the adrenal cortex, treatment is directed at the </a:t>
            </a:r>
            <a:r>
              <a:rPr lang="en-US" sz="2800" dirty="0" smtClean="0"/>
              <a:t>pituitary gland</a:t>
            </a:r>
            <a:r>
              <a:rPr lang="en-US" sz="2800" dirty="0"/>
              <a:t>. Surgical removal of the tumor by transsphenoidal </a:t>
            </a:r>
            <a:r>
              <a:rPr lang="en-US" sz="2800" dirty="0" smtClean="0"/>
              <a:t>hypophysectomy is </a:t>
            </a:r>
            <a:r>
              <a:rPr lang="en-US" sz="2800" dirty="0"/>
              <a:t>the treatment of choice and has </a:t>
            </a:r>
            <a:r>
              <a:rPr lang="en-US" sz="2800" dirty="0" smtClean="0"/>
              <a:t>a 90</a:t>
            </a:r>
            <a:r>
              <a:rPr lang="en-US" sz="2800" dirty="0"/>
              <a:t>% success </a:t>
            </a:r>
            <a:r>
              <a:rPr lang="en-US" sz="2800" dirty="0" smtClean="0"/>
              <a:t>rate.</a:t>
            </a:r>
          </a:p>
          <a:p>
            <a:pPr>
              <a:buFont typeface="Wingdings" panose="05000000000000000000" pitchFamily="2" charset="2"/>
              <a:buChar char="Ø"/>
            </a:pPr>
            <a:r>
              <a:rPr lang="en-US" sz="2800" dirty="0" smtClean="0"/>
              <a:t>Radiation </a:t>
            </a:r>
            <a:r>
              <a:rPr lang="en-US" sz="2800" dirty="0"/>
              <a:t>of the </a:t>
            </a:r>
            <a:r>
              <a:rPr lang="en-US" sz="2800" dirty="0" smtClean="0"/>
              <a:t>pituitary gland </a:t>
            </a:r>
            <a:r>
              <a:rPr lang="en-US" sz="2800" dirty="0"/>
              <a:t>also has been successful, although it may take </a:t>
            </a:r>
            <a:r>
              <a:rPr lang="en-US" sz="2800" dirty="0" smtClean="0"/>
              <a:t>several months </a:t>
            </a:r>
            <a:r>
              <a:rPr lang="en-US" sz="2800" dirty="0"/>
              <a:t>for control of symptoms. Adrenalectomy is the </a:t>
            </a:r>
            <a:r>
              <a:rPr lang="en-US" sz="2800" dirty="0" smtClean="0"/>
              <a:t>treatment of </a:t>
            </a:r>
            <a:r>
              <a:rPr lang="en-US" sz="2800" dirty="0"/>
              <a:t>choice in patients with primary adrenal hypertrophy.</a:t>
            </a:r>
          </a:p>
        </p:txBody>
      </p:sp>
    </p:spTree>
    <p:extLst>
      <p:ext uri="{BB962C8B-B14F-4D97-AF65-F5344CB8AC3E}">
        <p14:creationId xmlns:p14="http://schemas.microsoft.com/office/powerpoint/2010/main" val="4099861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altLang="ar-SA" dirty="0" smtClean="0"/>
              <a:t>Cont’d</a:t>
            </a:r>
            <a:endParaRPr lang="en-US" dirty="0"/>
          </a:p>
        </p:txBody>
      </p:sp>
      <p:sp>
        <p:nvSpPr>
          <p:cNvPr id="80899" name="Rectangle 3"/>
          <p:cNvSpPr>
            <a:spLocks noGrp="1" noChangeArrowheads="1"/>
          </p:cNvSpPr>
          <p:nvPr>
            <p:ph type="body" idx="1"/>
          </p:nvPr>
        </p:nvSpPr>
        <p:spPr/>
        <p:txBody>
          <a:bodyPr>
            <a:normAutofit/>
          </a:bodyPr>
          <a:lstStyle/>
          <a:p>
            <a:pPr>
              <a:buFont typeface="Wingdings" panose="05000000000000000000" pitchFamily="2" charset="2"/>
              <a:buChar char="q"/>
            </a:pPr>
            <a:r>
              <a:rPr lang="en-US" sz="3600" dirty="0"/>
              <a:t>Nephrogenic DI results when the renal tubules of the kidneys fail to respond to circulating ADH. </a:t>
            </a:r>
            <a:endParaRPr lang="en-US" sz="3600" dirty="0" smtClean="0"/>
          </a:p>
          <a:p>
            <a:pPr>
              <a:buFont typeface="Wingdings" panose="05000000000000000000" pitchFamily="2" charset="2"/>
              <a:buChar char="q"/>
            </a:pPr>
            <a:r>
              <a:rPr lang="en-US" sz="3600" dirty="0" smtClean="0"/>
              <a:t>The resulting renal concentration defect leads to the loss of large volumes of dilute urine. This causes cellular and extracellular dehydration and hypernatremia.</a:t>
            </a:r>
            <a:endParaRPr lang="en-US" sz="3600" dirty="0"/>
          </a:p>
        </p:txBody>
      </p:sp>
    </p:spTree>
    <p:extLst>
      <p:ext uri="{BB962C8B-B14F-4D97-AF65-F5344CB8AC3E}">
        <p14:creationId xmlns:p14="http://schemas.microsoft.com/office/powerpoint/2010/main" val="40527182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800" dirty="0"/>
              <a:t>Postoperatively, symptoms of adrenal insufficiency may </a:t>
            </a:r>
            <a:r>
              <a:rPr lang="en-US" sz="2800" dirty="0" smtClean="0"/>
              <a:t>begin to </a:t>
            </a:r>
            <a:r>
              <a:rPr lang="en-US" sz="2800" dirty="0"/>
              <a:t>appear 12 to 48 hours after surgery because of reduction of </a:t>
            </a:r>
            <a:r>
              <a:rPr lang="en-US" sz="2800" dirty="0" smtClean="0"/>
              <a:t>the high </a:t>
            </a:r>
            <a:r>
              <a:rPr lang="en-US" sz="2800" dirty="0"/>
              <a:t>levels of circulating adrenal hormones. Temporary </a:t>
            </a:r>
            <a:r>
              <a:rPr lang="en-US" sz="2800" dirty="0" smtClean="0"/>
              <a:t>replacement therapy </a:t>
            </a:r>
            <a:r>
              <a:rPr lang="en-US" sz="2800" dirty="0"/>
              <a:t>with hydrocortisone may be necessary for </a:t>
            </a:r>
            <a:r>
              <a:rPr lang="en-US" sz="2800" dirty="0" smtClean="0"/>
              <a:t>several months </a:t>
            </a:r>
            <a:r>
              <a:rPr lang="en-US" sz="2800" dirty="0"/>
              <a:t>until the adrenal glands begin to respond normally to </a:t>
            </a:r>
            <a:r>
              <a:rPr lang="en-US" sz="2800" dirty="0" smtClean="0"/>
              <a:t>the body’s </a:t>
            </a:r>
            <a:r>
              <a:rPr lang="en-US" sz="2800" dirty="0"/>
              <a:t>needs. </a:t>
            </a:r>
            <a:endParaRPr lang="en-US" sz="2800" dirty="0" smtClean="0"/>
          </a:p>
          <a:p>
            <a:pPr>
              <a:buFont typeface="Wingdings" panose="05000000000000000000" pitchFamily="2" charset="2"/>
              <a:buChar char="Ø"/>
            </a:pPr>
            <a:r>
              <a:rPr lang="en-US" sz="2800" dirty="0" smtClean="0"/>
              <a:t>If </a:t>
            </a:r>
            <a:r>
              <a:rPr lang="en-US" sz="2800" dirty="0"/>
              <a:t>both adrenal glands have been removed (</a:t>
            </a:r>
            <a:r>
              <a:rPr lang="en-US" sz="2800" dirty="0" smtClean="0"/>
              <a:t>bilateral adrenalectomy</a:t>
            </a:r>
            <a:r>
              <a:rPr lang="en-US" sz="2800" dirty="0"/>
              <a:t>), lifetime replacement of adrenal cortex </a:t>
            </a:r>
            <a:r>
              <a:rPr lang="en-US" sz="2800" dirty="0" smtClean="0"/>
              <a:t>hormones is </a:t>
            </a:r>
            <a:r>
              <a:rPr lang="en-US" sz="2800" dirty="0"/>
              <a:t>necessary</a:t>
            </a:r>
            <a:r>
              <a:rPr lang="en-US" sz="2800" dirty="0" smtClean="0"/>
              <a:t>.</a:t>
            </a:r>
            <a:endParaRPr lang="en-US" sz="2800" dirty="0"/>
          </a:p>
        </p:txBody>
      </p:sp>
    </p:spTree>
    <p:extLst>
      <p:ext uri="{BB962C8B-B14F-4D97-AF65-F5344CB8AC3E}">
        <p14:creationId xmlns:p14="http://schemas.microsoft.com/office/powerpoint/2010/main" val="30655653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Nursing Management </a:t>
            </a:r>
            <a:endParaRPr lang="en-US" dirty="0"/>
          </a:p>
        </p:txBody>
      </p:sp>
      <p:sp>
        <p:nvSpPr>
          <p:cNvPr id="3" name="Content Placeholder 2"/>
          <p:cNvSpPr>
            <a:spLocks noGrp="1"/>
          </p:cNvSpPr>
          <p:nvPr>
            <p:ph idx="1"/>
          </p:nvPr>
        </p:nvSpPr>
        <p:spPr/>
        <p:txBody>
          <a:bodyPr>
            <a:normAutofit/>
          </a:bodyPr>
          <a:lstStyle/>
          <a:p>
            <a:pPr marL="0" indent="0">
              <a:buNone/>
            </a:pPr>
            <a:r>
              <a:rPr lang="en-US" sz="3200" i="1" dirty="0" smtClean="0">
                <a:solidFill>
                  <a:srgbClr val="00B050"/>
                </a:solidFill>
              </a:rPr>
              <a:t>Possible Nursing Diagnoses</a:t>
            </a:r>
          </a:p>
          <a:p>
            <a:pPr marL="457200" indent="-457200">
              <a:buFont typeface="+mj-lt"/>
              <a:buAutoNum type="arabicPeriod"/>
            </a:pPr>
            <a:r>
              <a:rPr lang="en-US" dirty="0"/>
              <a:t>Risk for injury related to </a:t>
            </a:r>
            <a:r>
              <a:rPr lang="en-US" dirty="0" smtClean="0"/>
              <a:t>weakness.</a:t>
            </a:r>
            <a:endParaRPr lang="en-US" dirty="0"/>
          </a:p>
          <a:p>
            <a:pPr marL="457200" indent="-457200">
              <a:buFont typeface="+mj-lt"/>
              <a:buAutoNum type="arabicPeriod"/>
            </a:pPr>
            <a:r>
              <a:rPr lang="en-US" dirty="0" smtClean="0"/>
              <a:t>Risk </a:t>
            </a:r>
            <a:r>
              <a:rPr lang="en-US" dirty="0"/>
              <a:t>for infection related to altered protein metabolism </a:t>
            </a:r>
            <a:r>
              <a:rPr lang="en-US" dirty="0" smtClean="0"/>
              <a:t>and inflammatory response.</a:t>
            </a:r>
            <a:endParaRPr lang="en-US" dirty="0"/>
          </a:p>
          <a:p>
            <a:pPr marL="457200" indent="-457200">
              <a:buFont typeface="+mj-lt"/>
              <a:buAutoNum type="arabicPeriod"/>
            </a:pPr>
            <a:r>
              <a:rPr lang="en-US" dirty="0" smtClean="0"/>
              <a:t>Self-care </a:t>
            </a:r>
            <a:r>
              <a:rPr lang="en-US" dirty="0"/>
              <a:t>deficit related to weakness, fatigue, muscle </a:t>
            </a:r>
            <a:r>
              <a:rPr lang="en-US" dirty="0" smtClean="0"/>
              <a:t>wasting, and </a:t>
            </a:r>
            <a:r>
              <a:rPr lang="en-US" dirty="0"/>
              <a:t>altered sleep </a:t>
            </a:r>
            <a:r>
              <a:rPr lang="en-US" dirty="0" smtClean="0"/>
              <a:t>patterns.</a:t>
            </a:r>
            <a:endParaRPr lang="en-US" dirty="0"/>
          </a:p>
          <a:p>
            <a:pPr marL="457200" indent="-457200">
              <a:buFont typeface="+mj-lt"/>
              <a:buAutoNum type="arabicPeriod"/>
            </a:pPr>
            <a:r>
              <a:rPr lang="en-US" dirty="0" smtClean="0"/>
              <a:t>Impaired </a:t>
            </a:r>
            <a:r>
              <a:rPr lang="en-US" dirty="0"/>
              <a:t>skin integrity related to edema, impaired </a:t>
            </a:r>
            <a:r>
              <a:rPr lang="en-US" dirty="0" smtClean="0"/>
              <a:t>healing, and </a:t>
            </a:r>
            <a:r>
              <a:rPr lang="en-US" dirty="0"/>
              <a:t>thin and fragile skin</a:t>
            </a:r>
          </a:p>
          <a:p>
            <a:pPr marL="457200" indent="-457200">
              <a:buFont typeface="+mj-lt"/>
              <a:buAutoNum type="arabicPeriod"/>
            </a:pPr>
            <a:r>
              <a:rPr lang="en-US" dirty="0" smtClean="0"/>
              <a:t>Disturbed </a:t>
            </a:r>
            <a:r>
              <a:rPr lang="en-US" dirty="0"/>
              <a:t>body image related to altered physical </a:t>
            </a:r>
            <a:r>
              <a:rPr lang="en-US" dirty="0" smtClean="0"/>
              <a:t>appearance, impaired </a:t>
            </a:r>
            <a:r>
              <a:rPr lang="en-US" dirty="0"/>
              <a:t>sexual functioning, and decreased </a:t>
            </a:r>
            <a:r>
              <a:rPr lang="en-US" dirty="0" smtClean="0"/>
              <a:t>activity level</a:t>
            </a:r>
            <a:endParaRPr lang="en-US" dirty="0"/>
          </a:p>
          <a:p>
            <a:pPr marL="457200" indent="-457200">
              <a:buFont typeface="+mj-lt"/>
              <a:buAutoNum type="arabicPeriod"/>
            </a:pPr>
            <a:r>
              <a:rPr lang="en-US" dirty="0" smtClean="0"/>
              <a:t>Disturbed </a:t>
            </a:r>
            <a:r>
              <a:rPr lang="en-US" dirty="0"/>
              <a:t>thought processes related to mood swings, </a:t>
            </a:r>
            <a:r>
              <a:rPr lang="en-US" dirty="0" smtClean="0"/>
              <a:t>irritability, and depression.</a:t>
            </a:r>
            <a:endParaRPr lang="en-US" dirty="0"/>
          </a:p>
        </p:txBody>
      </p:sp>
    </p:spTree>
    <p:extLst>
      <p:ext uri="{BB962C8B-B14F-4D97-AF65-F5344CB8AC3E}">
        <p14:creationId xmlns:p14="http://schemas.microsoft.com/office/powerpoint/2010/main" val="18187779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Autofit/>
          </a:bodyPr>
          <a:lstStyle/>
          <a:p>
            <a:pPr>
              <a:buFont typeface="Wingdings" panose="05000000000000000000" pitchFamily="2" charset="2"/>
              <a:buChar char="ü"/>
            </a:pPr>
            <a:r>
              <a:rPr lang="en-US" sz="3200" dirty="0" smtClean="0"/>
              <a:t>Take history and perform physical examination. </a:t>
            </a:r>
          </a:p>
          <a:p>
            <a:pPr>
              <a:buFont typeface="Wingdings" panose="05000000000000000000" pitchFamily="2" charset="2"/>
              <a:buChar char="§"/>
            </a:pPr>
            <a:r>
              <a:rPr lang="en-US" sz="3200" dirty="0" smtClean="0"/>
              <a:t>The </a:t>
            </a:r>
            <a:r>
              <a:rPr lang="en-US" sz="3200" dirty="0"/>
              <a:t>health history and examination focus on the effects on </a:t>
            </a:r>
            <a:r>
              <a:rPr lang="en-US" sz="3200" dirty="0" smtClean="0"/>
              <a:t>the body </a:t>
            </a:r>
            <a:r>
              <a:rPr lang="en-US" sz="3200" dirty="0"/>
              <a:t>of high concentrations of adrenal cortex hormones </a:t>
            </a:r>
            <a:r>
              <a:rPr lang="en-US" sz="3200" dirty="0" smtClean="0"/>
              <a:t>and on </a:t>
            </a:r>
            <a:r>
              <a:rPr lang="en-US" sz="3200" dirty="0"/>
              <a:t>the inability of the adrenal cortex to respond to changes </a:t>
            </a:r>
            <a:r>
              <a:rPr lang="en-US" sz="3200" dirty="0" smtClean="0"/>
              <a:t>in </a:t>
            </a:r>
            <a:r>
              <a:rPr lang="en-US" sz="3200" dirty="0"/>
              <a:t>cortisol and aldosterone levels</a:t>
            </a:r>
            <a:r>
              <a:rPr lang="en-US" sz="3200" dirty="0" smtClean="0"/>
              <a:t>.</a:t>
            </a:r>
          </a:p>
          <a:p>
            <a:pPr>
              <a:buFont typeface="Wingdings" panose="05000000000000000000" pitchFamily="2" charset="2"/>
              <a:buChar char="ü"/>
            </a:pPr>
            <a:r>
              <a:rPr lang="en-US" sz="3200" dirty="0"/>
              <a:t>Decrease risk for injury.</a:t>
            </a:r>
          </a:p>
          <a:p>
            <a:pPr>
              <a:buFont typeface="Wingdings" panose="05000000000000000000" pitchFamily="2" charset="2"/>
              <a:buChar char="§"/>
            </a:pPr>
            <a:r>
              <a:rPr lang="en-US" sz="3200" dirty="0"/>
              <a:t>Establishing a protective environment will help to prevent falls, fractures, and other injuries to bones and soft tissues. </a:t>
            </a:r>
          </a:p>
          <a:p>
            <a:pPr marL="0" indent="0">
              <a:buNone/>
            </a:pPr>
            <a:r>
              <a:rPr lang="en-US" sz="3200" dirty="0" smtClean="0"/>
              <a:t> </a:t>
            </a:r>
            <a:endParaRPr lang="en-US" sz="3200" dirty="0"/>
          </a:p>
        </p:txBody>
      </p:sp>
    </p:spTree>
    <p:extLst>
      <p:ext uri="{BB962C8B-B14F-4D97-AF65-F5344CB8AC3E}">
        <p14:creationId xmlns:p14="http://schemas.microsoft.com/office/powerpoint/2010/main" val="41427742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a:xfrm>
            <a:off x="1097280" y="1845733"/>
            <a:ext cx="10058400" cy="4155821"/>
          </a:xfrm>
        </p:spPr>
        <p:txBody>
          <a:bodyPr>
            <a:noAutofit/>
          </a:bodyPr>
          <a:lstStyle/>
          <a:p>
            <a:pPr>
              <a:buFont typeface="Wingdings" panose="05000000000000000000" pitchFamily="2" charset="2"/>
              <a:buChar char="ü"/>
            </a:pPr>
            <a:r>
              <a:rPr lang="en-US" sz="2400" dirty="0" smtClean="0"/>
              <a:t>Decrease risk for infection.</a:t>
            </a:r>
          </a:p>
          <a:p>
            <a:pPr>
              <a:buFont typeface="Wingdings" panose="05000000000000000000" pitchFamily="2" charset="2"/>
              <a:buChar char="§"/>
            </a:pPr>
            <a:r>
              <a:rPr lang="en-US" sz="2400" dirty="0" smtClean="0"/>
              <a:t>The </a:t>
            </a:r>
            <a:r>
              <a:rPr lang="en-US" sz="2400" dirty="0"/>
              <a:t>patient should avoid unnecessary exposure to others </a:t>
            </a:r>
            <a:r>
              <a:rPr lang="en-US" sz="2400" dirty="0" smtClean="0"/>
              <a:t>with infections</a:t>
            </a:r>
            <a:r>
              <a:rPr lang="en-US" sz="2400" dirty="0"/>
              <a:t>. The nurse frequently assesses the patient for </a:t>
            </a:r>
            <a:r>
              <a:rPr lang="en-US" sz="2400" dirty="0" smtClean="0"/>
              <a:t>subtle signs </a:t>
            </a:r>
            <a:r>
              <a:rPr lang="en-US" sz="2400" dirty="0"/>
              <a:t>of infection because the anti-inflammatory effects of </a:t>
            </a:r>
            <a:r>
              <a:rPr lang="en-US" sz="2400" dirty="0" smtClean="0"/>
              <a:t>corticosteroids may </a:t>
            </a:r>
            <a:r>
              <a:rPr lang="en-US" sz="2400" dirty="0"/>
              <a:t>mask the common signs of inflammation </a:t>
            </a:r>
            <a:r>
              <a:rPr lang="en-US" sz="2400" dirty="0" smtClean="0"/>
              <a:t>and infection.</a:t>
            </a:r>
          </a:p>
          <a:p>
            <a:pPr>
              <a:buFont typeface="Wingdings" panose="05000000000000000000" pitchFamily="2" charset="2"/>
              <a:buChar char="ü"/>
            </a:pPr>
            <a:r>
              <a:rPr lang="en-US" sz="2400" dirty="0"/>
              <a:t>Promote skin integrity</a:t>
            </a:r>
          </a:p>
          <a:p>
            <a:pPr>
              <a:buFont typeface="Wingdings" panose="05000000000000000000" pitchFamily="2" charset="2"/>
              <a:buChar char="§"/>
            </a:pPr>
            <a:r>
              <a:rPr lang="en-US" sz="2400" dirty="0"/>
              <a:t>Meticulous skin care is necessary to avoid traumatizing the patient’s fragile skin. Use of adhesive tape is avoided because it can irritate the skin and tear the fragile tissue when the tape is removed. The nurse frequently assesses the skin and bony prominences and encourages and assists the patient to change positions frequently to prevent skin breakdown.</a:t>
            </a:r>
          </a:p>
          <a:p>
            <a:pPr>
              <a:buFont typeface="Wingdings" panose="05000000000000000000" pitchFamily="2" charset="2"/>
              <a:buChar char="§"/>
            </a:pPr>
            <a:endParaRPr lang="en-US" sz="2400" dirty="0" smtClean="0"/>
          </a:p>
          <a:p>
            <a:pPr>
              <a:buFont typeface="Wingdings" panose="05000000000000000000" pitchFamily="2" charset="2"/>
              <a:buChar char="§"/>
            </a:pPr>
            <a:endParaRPr lang="en-US" sz="2400" dirty="0"/>
          </a:p>
        </p:txBody>
      </p:sp>
    </p:spTree>
    <p:extLst>
      <p:ext uri="{BB962C8B-B14F-4D97-AF65-F5344CB8AC3E}">
        <p14:creationId xmlns:p14="http://schemas.microsoft.com/office/powerpoint/2010/main" val="11235104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sz="2400" dirty="0" smtClean="0"/>
              <a:t>Prepare the patient for surgery.</a:t>
            </a:r>
          </a:p>
          <a:p>
            <a:pPr>
              <a:buFont typeface="Wingdings" panose="05000000000000000000" pitchFamily="2" charset="2"/>
              <a:buChar char="§"/>
            </a:pPr>
            <a:r>
              <a:rPr lang="en-US" sz="2400" dirty="0" smtClean="0"/>
              <a:t>The </a:t>
            </a:r>
            <a:r>
              <a:rPr lang="en-US" sz="2400" dirty="0"/>
              <a:t>patient is prepared for adrenalectomy, if indicated, and </a:t>
            </a:r>
            <a:r>
              <a:rPr lang="en-US" sz="2400" dirty="0" smtClean="0"/>
              <a:t>the postoperative course. If Cushing’s </a:t>
            </a:r>
            <a:r>
              <a:rPr lang="en-US" sz="2400" dirty="0"/>
              <a:t>syndrome is a result of a pituitary tumor, a </a:t>
            </a:r>
            <a:r>
              <a:rPr lang="en-US" sz="2400" dirty="0" smtClean="0"/>
              <a:t>transsphenoidal hypophysectomy </a:t>
            </a:r>
            <a:r>
              <a:rPr lang="en-US" sz="2400" dirty="0"/>
              <a:t>may be </a:t>
            </a:r>
            <a:r>
              <a:rPr lang="en-US" sz="2400" dirty="0" smtClean="0"/>
              <a:t>performed.</a:t>
            </a:r>
          </a:p>
          <a:p>
            <a:pPr>
              <a:buFont typeface="Wingdings" panose="05000000000000000000" pitchFamily="2" charset="2"/>
              <a:buChar char="§"/>
            </a:pPr>
            <a:r>
              <a:rPr lang="en-US" sz="2400" dirty="0"/>
              <a:t>Before, </a:t>
            </a:r>
            <a:r>
              <a:rPr lang="en-US" sz="2400" dirty="0" smtClean="0"/>
              <a:t>during, and </a:t>
            </a:r>
            <a:r>
              <a:rPr lang="en-US" sz="2400" dirty="0"/>
              <a:t>after surgery, blood glucose monitoring and assessment </a:t>
            </a:r>
            <a:r>
              <a:rPr lang="en-US" sz="2400" dirty="0" smtClean="0"/>
              <a:t>of stools </a:t>
            </a:r>
            <a:r>
              <a:rPr lang="en-US" sz="2400" dirty="0"/>
              <a:t>for blood are carried out to monitor for appropriate intervention.</a:t>
            </a:r>
          </a:p>
          <a:p>
            <a:pPr>
              <a:buFont typeface="Wingdings" panose="05000000000000000000" pitchFamily="2" charset="2"/>
              <a:buChar char="§"/>
            </a:pPr>
            <a:r>
              <a:rPr lang="en-US" sz="2400" dirty="0"/>
              <a:t>If the patient has other symptoms of Cushing’s </a:t>
            </a:r>
            <a:r>
              <a:rPr lang="en-US" sz="2400" dirty="0" smtClean="0"/>
              <a:t>syndrome, these </a:t>
            </a:r>
            <a:r>
              <a:rPr lang="en-US" sz="2400" dirty="0"/>
              <a:t>are considered in the preoperative preparation. </a:t>
            </a:r>
            <a:r>
              <a:rPr lang="en-US" sz="2400" dirty="0" smtClean="0"/>
              <a:t>For example</a:t>
            </a:r>
            <a:r>
              <a:rPr lang="en-US" sz="2400" dirty="0"/>
              <a:t>, if the patient has experienced weight gain, special </a:t>
            </a:r>
            <a:r>
              <a:rPr lang="en-US" sz="2400" dirty="0" smtClean="0"/>
              <a:t>instruction is </a:t>
            </a:r>
            <a:r>
              <a:rPr lang="en-US" sz="2400" dirty="0"/>
              <a:t>given about postoperative breathing exercises.</a:t>
            </a:r>
          </a:p>
        </p:txBody>
      </p:sp>
    </p:spTree>
    <p:extLst>
      <p:ext uri="{BB962C8B-B14F-4D97-AF65-F5344CB8AC3E}">
        <p14:creationId xmlns:p14="http://schemas.microsoft.com/office/powerpoint/2010/main" val="16401676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Autofit/>
          </a:bodyPr>
          <a:lstStyle/>
          <a:p>
            <a:pPr>
              <a:buFont typeface="Wingdings" panose="05000000000000000000" pitchFamily="2" charset="2"/>
              <a:buChar char="ü"/>
            </a:pPr>
            <a:r>
              <a:rPr lang="en-US" sz="3200" dirty="0"/>
              <a:t>Encourage rest and activity.</a:t>
            </a:r>
          </a:p>
          <a:p>
            <a:pPr>
              <a:buFont typeface="Wingdings" panose="05000000000000000000" pitchFamily="2" charset="2"/>
              <a:buChar char="§"/>
            </a:pPr>
            <a:r>
              <a:rPr lang="en-US" sz="3200" dirty="0"/>
              <a:t>Weakness, fatigue, and muscle wasting make it difficult for the patient with Cushing’s syndrome to carry out normal activities. The nurse should encourage moderate activity to prevent complications of immobility and promote increased self-esteem. Insomnia often contributes to the patient’s fatigue. It is important to help the patient plan and space rest periods throughout the day. Efforts are made to promote a relaxing, quiet environment for rest and sleep.</a:t>
            </a:r>
          </a:p>
          <a:p>
            <a:endParaRPr lang="en-US" sz="3200" dirty="0"/>
          </a:p>
        </p:txBody>
      </p:sp>
    </p:spTree>
    <p:extLst>
      <p:ext uri="{BB962C8B-B14F-4D97-AF65-F5344CB8AC3E}">
        <p14:creationId xmlns:p14="http://schemas.microsoft.com/office/powerpoint/2010/main" val="38423106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Autofit/>
          </a:bodyPr>
          <a:lstStyle/>
          <a:p>
            <a:pPr>
              <a:buFont typeface="Wingdings" panose="05000000000000000000" pitchFamily="2" charset="2"/>
              <a:buChar char="ü"/>
            </a:pPr>
            <a:r>
              <a:rPr lang="en-US" sz="3200" dirty="0" smtClean="0"/>
              <a:t>Improve </a:t>
            </a:r>
            <a:r>
              <a:rPr lang="en-US" sz="3200" dirty="0"/>
              <a:t>body image.</a:t>
            </a:r>
          </a:p>
          <a:p>
            <a:pPr>
              <a:buFont typeface="Wingdings" panose="05000000000000000000" pitchFamily="2" charset="2"/>
              <a:buChar char="§"/>
            </a:pPr>
            <a:r>
              <a:rPr lang="en-US" sz="3200" dirty="0"/>
              <a:t>If the cause of Cushing’s syndrome can be treated successfully, the major physical changes disappear in time. The patient may benefit from discussion of the effect the changes have had on his or her self-concept and relationships with others. Weight gain and edema may be modified by a low-carbohydrate, low-sodium diet, and a high-protein intake may reduce some of the other bothersome symptoms.</a:t>
            </a:r>
          </a:p>
          <a:p>
            <a:pPr>
              <a:buFont typeface="Wingdings" panose="05000000000000000000" pitchFamily="2" charset="2"/>
              <a:buChar char="ü"/>
            </a:pPr>
            <a:endParaRPr lang="en-US" sz="3200" dirty="0"/>
          </a:p>
        </p:txBody>
      </p:sp>
    </p:spTree>
    <p:extLst>
      <p:ext uri="{BB962C8B-B14F-4D97-AF65-F5344CB8AC3E}">
        <p14:creationId xmlns:p14="http://schemas.microsoft.com/office/powerpoint/2010/main" val="28012023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fontScale="92500"/>
          </a:bodyPr>
          <a:lstStyle/>
          <a:p>
            <a:pPr>
              <a:buFont typeface="Wingdings" panose="05000000000000000000" pitchFamily="2" charset="2"/>
              <a:buChar char="ü"/>
            </a:pPr>
            <a:r>
              <a:rPr lang="en-US" sz="3200" dirty="0" smtClean="0"/>
              <a:t>Improve thought processes.</a:t>
            </a:r>
          </a:p>
          <a:p>
            <a:pPr>
              <a:buFont typeface="Wingdings" panose="05000000000000000000" pitchFamily="2" charset="2"/>
              <a:buChar char="§"/>
            </a:pPr>
            <a:r>
              <a:rPr lang="en-US" sz="3200" dirty="0" smtClean="0"/>
              <a:t>Explanations </a:t>
            </a:r>
            <a:r>
              <a:rPr lang="en-US" sz="3200" dirty="0"/>
              <a:t>to the patient and family members about the </a:t>
            </a:r>
            <a:r>
              <a:rPr lang="en-US" sz="3200" dirty="0" smtClean="0"/>
              <a:t>cause of </a:t>
            </a:r>
            <a:r>
              <a:rPr lang="en-US" sz="3200" dirty="0"/>
              <a:t>emotional instability are important in helping them cope </a:t>
            </a:r>
            <a:r>
              <a:rPr lang="en-US" sz="3200" dirty="0" smtClean="0"/>
              <a:t>with the </a:t>
            </a:r>
            <a:r>
              <a:rPr lang="en-US" sz="3200" dirty="0"/>
              <a:t>mood swings, irritability, and depression that may occur. </a:t>
            </a:r>
            <a:r>
              <a:rPr lang="en-US" sz="3200" dirty="0" smtClean="0"/>
              <a:t>Psychotic behavior </a:t>
            </a:r>
            <a:r>
              <a:rPr lang="en-US" sz="3200" dirty="0"/>
              <a:t>may occur in a few patients and should be </a:t>
            </a:r>
            <a:r>
              <a:rPr lang="en-US" sz="3200" dirty="0" smtClean="0"/>
              <a:t>reported. The </a:t>
            </a:r>
            <a:r>
              <a:rPr lang="en-US" sz="3200" dirty="0"/>
              <a:t>nurse encourages the patient and family members </a:t>
            </a:r>
            <a:r>
              <a:rPr lang="en-US" sz="3200" dirty="0" smtClean="0"/>
              <a:t>to verbalize </a:t>
            </a:r>
            <a:r>
              <a:rPr lang="en-US" sz="3200" dirty="0"/>
              <a:t>their feelings and concerns</a:t>
            </a:r>
            <a:r>
              <a:rPr lang="en-US" sz="3200" dirty="0" smtClean="0"/>
              <a:t>.</a:t>
            </a:r>
          </a:p>
          <a:p>
            <a:pPr>
              <a:buFont typeface="Wingdings" panose="05000000000000000000" pitchFamily="2" charset="2"/>
              <a:buChar char="ü"/>
            </a:pPr>
            <a:r>
              <a:rPr lang="en-US" sz="3200" dirty="0"/>
              <a:t>Perform patient </a:t>
            </a:r>
            <a:r>
              <a:rPr lang="en-US" sz="3200" dirty="0" smtClean="0"/>
              <a:t>teaching on disease process and management.</a:t>
            </a:r>
            <a:endParaRPr lang="en-US" sz="3200" dirty="0"/>
          </a:p>
          <a:p>
            <a:pPr>
              <a:buFont typeface="Wingdings" panose="05000000000000000000" pitchFamily="2" charset="2"/>
              <a:buChar char="§"/>
            </a:pPr>
            <a:endParaRPr lang="en-US" sz="3200" dirty="0"/>
          </a:p>
        </p:txBody>
      </p:sp>
    </p:spTree>
    <p:extLst>
      <p:ext uri="{BB962C8B-B14F-4D97-AF65-F5344CB8AC3E}">
        <p14:creationId xmlns:p14="http://schemas.microsoft.com/office/powerpoint/2010/main" val="41853193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ü"/>
            </a:pPr>
            <a:r>
              <a:rPr lang="en-US" sz="2400" dirty="0" smtClean="0"/>
              <a:t>Monitor and manage potential complications.</a:t>
            </a:r>
          </a:p>
          <a:p>
            <a:pPr marL="0" indent="0">
              <a:buNone/>
            </a:pPr>
            <a:r>
              <a:rPr lang="en-US" sz="2400" dirty="0" smtClean="0"/>
              <a:t>a. </a:t>
            </a:r>
            <a:r>
              <a:rPr lang="en-US" sz="2400" i="1" dirty="0" smtClean="0">
                <a:solidFill>
                  <a:srgbClr val="C00000"/>
                </a:solidFill>
              </a:rPr>
              <a:t>Addisonian </a:t>
            </a:r>
            <a:r>
              <a:rPr lang="en-US" sz="2400" i="1" dirty="0">
                <a:solidFill>
                  <a:srgbClr val="C00000"/>
                </a:solidFill>
              </a:rPr>
              <a:t>Crisis</a:t>
            </a:r>
          </a:p>
          <a:p>
            <a:pPr>
              <a:buFont typeface="Wingdings" panose="05000000000000000000" pitchFamily="2" charset="2"/>
              <a:buChar char="§"/>
            </a:pPr>
            <a:r>
              <a:rPr lang="en-US" sz="2400" dirty="0"/>
              <a:t>The patient with Cushing’s syndrome whose symptoms </a:t>
            </a:r>
            <a:r>
              <a:rPr lang="en-US" sz="2400" dirty="0" smtClean="0"/>
              <a:t>are treated </a:t>
            </a:r>
            <a:r>
              <a:rPr lang="en-US" sz="2400" dirty="0"/>
              <a:t>by withdrawing corticosteroids, by adrenalectomy, or </a:t>
            </a:r>
            <a:r>
              <a:rPr lang="en-US" sz="2400" dirty="0" smtClean="0"/>
              <a:t>by removing </a:t>
            </a:r>
            <a:r>
              <a:rPr lang="en-US" sz="2400" dirty="0"/>
              <a:t>a pituitary tumor is at risk for adrenal </a:t>
            </a:r>
            <a:r>
              <a:rPr lang="en-US" sz="2400" dirty="0" smtClean="0"/>
              <a:t>hypofunction</a:t>
            </a:r>
            <a:r>
              <a:rPr lang="en-US" sz="2400" dirty="0"/>
              <a:t> </a:t>
            </a:r>
            <a:r>
              <a:rPr lang="en-US" sz="2400" dirty="0" smtClean="0"/>
              <a:t>and </a:t>
            </a:r>
            <a:r>
              <a:rPr lang="en-US" sz="2400" dirty="0"/>
              <a:t>addisonian crisis. </a:t>
            </a:r>
            <a:endParaRPr lang="en-US" sz="2400" dirty="0" smtClean="0"/>
          </a:p>
          <a:p>
            <a:pPr>
              <a:buFont typeface="Wingdings" panose="05000000000000000000" pitchFamily="2" charset="2"/>
              <a:buChar char="§"/>
            </a:pPr>
            <a:r>
              <a:rPr lang="en-US" sz="2400" dirty="0"/>
              <a:t> T</a:t>
            </a:r>
            <a:r>
              <a:rPr lang="en-US" sz="2400" dirty="0" smtClean="0"/>
              <a:t>he patient is </a:t>
            </a:r>
            <a:r>
              <a:rPr lang="en-US" sz="2400" dirty="0"/>
              <a:t>monitored closely for hypotension; rapid, weak pulse; rapid respiratory rate; pallor; and extreme weakness. Efforts are made to identify factors that may have led to the crisis.</a:t>
            </a:r>
          </a:p>
          <a:p>
            <a:pPr>
              <a:buFont typeface="Wingdings" panose="05000000000000000000" pitchFamily="2" charset="2"/>
              <a:buChar char="§"/>
            </a:pPr>
            <a:r>
              <a:rPr lang="en-US" sz="2400" dirty="0"/>
              <a:t>The patient may require intravenous administration of fluid and electrolytes and corticosteroids before, during, and after treatment or surgery. If addisonian crisis occurs, the patient is treated for circulatory collapse and shock.</a:t>
            </a:r>
          </a:p>
          <a:p>
            <a:pPr>
              <a:buFont typeface="Wingdings" panose="05000000000000000000" pitchFamily="2" charset="2"/>
              <a:buChar char="§"/>
            </a:pPr>
            <a:endParaRPr lang="en-US" sz="2400" dirty="0" smtClean="0"/>
          </a:p>
        </p:txBody>
      </p:sp>
    </p:spTree>
    <p:extLst>
      <p:ext uri="{BB962C8B-B14F-4D97-AF65-F5344CB8AC3E}">
        <p14:creationId xmlns:p14="http://schemas.microsoft.com/office/powerpoint/2010/main" val="12431261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a:bodyPr>
          <a:lstStyle/>
          <a:p>
            <a:r>
              <a:rPr lang="en-US" sz="3200" b="1" dirty="0"/>
              <a:t>b</a:t>
            </a:r>
            <a:r>
              <a:rPr lang="en-US" sz="3200" b="1" dirty="0" smtClean="0"/>
              <a:t>. </a:t>
            </a:r>
            <a:r>
              <a:rPr lang="en-US" sz="3200" i="1" dirty="0" smtClean="0">
                <a:solidFill>
                  <a:srgbClr val="C00000"/>
                </a:solidFill>
              </a:rPr>
              <a:t>Adverse </a:t>
            </a:r>
            <a:r>
              <a:rPr lang="en-US" sz="3200" i="1" dirty="0">
                <a:solidFill>
                  <a:srgbClr val="C00000"/>
                </a:solidFill>
              </a:rPr>
              <a:t>Effects of Adrenocortical Activity</a:t>
            </a:r>
          </a:p>
          <a:p>
            <a:pPr>
              <a:buFont typeface="Wingdings" panose="05000000000000000000" pitchFamily="2" charset="2"/>
              <a:buChar char="§"/>
            </a:pPr>
            <a:r>
              <a:rPr lang="en-US" sz="3200" dirty="0"/>
              <a:t>The nurse assesses fluid and electrolyte status by </a:t>
            </a:r>
            <a:r>
              <a:rPr lang="en-US" sz="3200" dirty="0" smtClean="0"/>
              <a:t>monitoring laboratory </a:t>
            </a:r>
            <a:r>
              <a:rPr lang="en-US" sz="3200" dirty="0"/>
              <a:t>values and daily weights. Because of the </a:t>
            </a:r>
            <a:r>
              <a:rPr lang="en-US" sz="3200" dirty="0" smtClean="0"/>
              <a:t>increased risk </a:t>
            </a:r>
            <a:r>
              <a:rPr lang="en-US" sz="3200" dirty="0"/>
              <a:t>for glucose intolerance and hyperglycemia, blood </a:t>
            </a:r>
            <a:r>
              <a:rPr lang="en-US" sz="3200" dirty="0" smtClean="0"/>
              <a:t>glucose monitoring </a:t>
            </a:r>
            <a:r>
              <a:rPr lang="en-US" sz="3200" dirty="0"/>
              <a:t>is initiated. The nurse reports elevated blood </a:t>
            </a:r>
            <a:r>
              <a:rPr lang="en-US" sz="3200" dirty="0" smtClean="0"/>
              <a:t>glucose levels </a:t>
            </a:r>
            <a:r>
              <a:rPr lang="en-US" sz="3200" dirty="0"/>
              <a:t>to the physician so that treatment can be </a:t>
            </a:r>
            <a:r>
              <a:rPr lang="en-US" sz="3200" dirty="0" smtClean="0"/>
              <a:t>prescribed if </a:t>
            </a:r>
            <a:r>
              <a:rPr lang="en-US" sz="3200" dirty="0"/>
              <a:t>indicated.</a:t>
            </a:r>
          </a:p>
        </p:txBody>
      </p:sp>
    </p:spTree>
    <p:extLst>
      <p:ext uri="{BB962C8B-B14F-4D97-AF65-F5344CB8AC3E}">
        <p14:creationId xmlns:p14="http://schemas.microsoft.com/office/powerpoint/2010/main" val="3255468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Causes </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800" dirty="0"/>
              <a:t>It may be secondary to head trauma, brain tumor, or surgical ablation or irradiation of the pituitary gland. </a:t>
            </a:r>
          </a:p>
          <a:p>
            <a:pPr>
              <a:buFont typeface="Wingdings" panose="05000000000000000000" pitchFamily="2" charset="2"/>
              <a:buChar char="q"/>
            </a:pPr>
            <a:r>
              <a:rPr lang="en-US" sz="2800" dirty="0"/>
              <a:t>It may also occur with infections of the central nervous system (meningitis, encephalitis, tuberculosis) or tumors (e.g. metastatic disease, lymphoma of the breast or lung). </a:t>
            </a:r>
          </a:p>
          <a:p>
            <a:pPr>
              <a:buFont typeface="Wingdings" panose="05000000000000000000" pitchFamily="2" charset="2"/>
              <a:buChar char="q"/>
            </a:pPr>
            <a:r>
              <a:rPr lang="en-US" sz="2800" dirty="0"/>
              <a:t>Another cause of diabetes insipidus is failure of the renal tubules to respond to ADH; this nephrogenic form may be related to hypokalemia, hypercalcemia, and a variety of medications (e.g. lithium, </a:t>
            </a:r>
            <a:r>
              <a:rPr lang="en-US" sz="2800" dirty="0" err="1"/>
              <a:t>demeclocycline</a:t>
            </a:r>
            <a:r>
              <a:rPr lang="en-US" sz="2800" dirty="0"/>
              <a:t> [</a:t>
            </a:r>
            <a:r>
              <a:rPr lang="en-US" sz="2800" dirty="0" err="1"/>
              <a:t>Declomycin</a:t>
            </a:r>
            <a:r>
              <a:rPr lang="en-US" sz="2800" dirty="0"/>
              <a:t>]).</a:t>
            </a:r>
          </a:p>
          <a:p>
            <a:endParaRPr lang="en-US" sz="2800" dirty="0"/>
          </a:p>
        </p:txBody>
      </p:sp>
    </p:spTree>
    <p:extLst>
      <p:ext uri="{BB962C8B-B14F-4D97-AF65-F5344CB8AC3E}">
        <p14:creationId xmlns:p14="http://schemas.microsoft.com/office/powerpoint/2010/main" val="330321728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Complications </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5400" dirty="0" smtClean="0"/>
              <a:t>Addisonian crisis.</a:t>
            </a:r>
            <a:endParaRPr lang="en-US" sz="5400" dirty="0"/>
          </a:p>
          <a:p>
            <a:pPr marL="457200" indent="-457200">
              <a:buFont typeface="+mj-lt"/>
              <a:buAutoNum type="arabicPeriod"/>
            </a:pPr>
            <a:r>
              <a:rPr lang="en-US" sz="5400" dirty="0" smtClean="0"/>
              <a:t>Adverse </a:t>
            </a:r>
            <a:r>
              <a:rPr lang="en-US" sz="5400" dirty="0"/>
              <a:t>effects of adrenocortical </a:t>
            </a:r>
            <a:r>
              <a:rPr lang="en-US" sz="5400" dirty="0" smtClean="0"/>
              <a:t>activity.</a:t>
            </a:r>
            <a:endParaRPr lang="en-US" sz="5400" dirty="0"/>
          </a:p>
        </p:txBody>
      </p:sp>
    </p:spTree>
    <p:extLst>
      <p:ext uri="{BB962C8B-B14F-4D97-AF65-F5344CB8AC3E}">
        <p14:creationId xmlns:p14="http://schemas.microsoft.com/office/powerpoint/2010/main" val="16310059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12191999" cy="695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3995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ltLang="ar-SA" dirty="0"/>
              <a:t>C</a:t>
            </a:r>
            <a:r>
              <a:rPr lang="en-US" altLang="ar-SA" dirty="0" smtClean="0"/>
              <a:t>auses of Central DI</a:t>
            </a:r>
            <a:endParaRPr lang="en-US" altLang="ar-SA" dirty="0"/>
          </a:p>
        </p:txBody>
      </p:sp>
      <p:sp>
        <p:nvSpPr>
          <p:cNvPr id="60419" name="Rectangle 3"/>
          <p:cNvSpPr>
            <a:spLocks noGrp="1" noChangeArrowheads="1"/>
          </p:cNvSpPr>
          <p:nvPr>
            <p:ph type="body" idx="1"/>
          </p:nvPr>
        </p:nvSpPr>
        <p:spPr>
          <a:xfrm>
            <a:off x="1097281" y="1828800"/>
            <a:ext cx="9904096" cy="4191000"/>
          </a:xfrm>
        </p:spPr>
        <p:txBody>
          <a:bodyPr>
            <a:normAutofit/>
          </a:bodyPr>
          <a:lstStyle/>
          <a:p>
            <a:pPr>
              <a:buFont typeface="Wingdings" panose="05000000000000000000" pitchFamily="2" charset="2"/>
              <a:buChar char="q"/>
            </a:pPr>
            <a:r>
              <a:rPr lang="en-US" altLang="ar-SA" sz="3200" dirty="0">
                <a:cs typeface="Tahoma" pitchFamily="34" charset="0"/>
              </a:rPr>
              <a:t>I</a:t>
            </a:r>
            <a:r>
              <a:rPr kumimoji="0" lang="en-US" altLang="ar-SA" sz="3200" dirty="0" smtClean="0">
                <a:cs typeface="Tahoma" pitchFamily="34" charset="0"/>
              </a:rPr>
              <a:t>diopathic (30% of cases).</a:t>
            </a:r>
          </a:p>
          <a:p>
            <a:pPr>
              <a:buFont typeface="Wingdings" panose="05000000000000000000" pitchFamily="2" charset="2"/>
              <a:buChar char="q"/>
            </a:pPr>
            <a:r>
              <a:rPr lang="en-US" altLang="ar-SA" sz="3200" dirty="0" err="1">
                <a:cs typeface="Tahoma" pitchFamily="34" charset="0"/>
              </a:rPr>
              <a:t>S</a:t>
            </a:r>
            <a:r>
              <a:rPr kumimoji="0" lang="en-US" altLang="ar-SA" sz="3200" dirty="0" err="1" smtClean="0">
                <a:cs typeface="Tahoma" pitchFamily="34" charset="0"/>
              </a:rPr>
              <a:t>uprasellar</a:t>
            </a:r>
            <a:r>
              <a:rPr kumimoji="0" lang="en-US" altLang="ar-SA" sz="3200" dirty="0" smtClean="0">
                <a:cs typeface="Tahoma" pitchFamily="34" charset="0"/>
              </a:rPr>
              <a:t> </a:t>
            </a:r>
            <a:r>
              <a:rPr kumimoji="0" lang="en-US" altLang="ar-SA" sz="3200" dirty="0" err="1" smtClean="0">
                <a:cs typeface="Tahoma" pitchFamily="34" charset="0"/>
              </a:rPr>
              <a:t>tumours</a:t>
            </a:r>
            <a:r>
              <a:rPr kumimoji="0" lang="en-US" altLang="ar-SA" sz="3200" dirty="0" smtClean="0">
                <a:cs typeface="Tahoma" pitchFamily="34" charset="0"/>
              </a:rPr>
              <a:t> (30% of cases).</a:t>
            </a:r>
          </a:p>
          <a:p>
            <a:pPr>
              <a:buFont typeface="Wingdings" panose="05000000000000000000" pitchFamily="2" charset="2"/>
              <a:buChar char="q"/>
            </a:pPr>
            <a:r>
              <a:rPr lang="en-US" altLang="ar-SA" sz="3200" dirty="0">
                <a:cs typeface="Tahoma" pitchFamily="34" charset="0"/>
              </a:rPr>
              <a:t>I</a:t>
            </a:r>
            <a:r>
              <a:rPr kumimoji="0" lang="en-US" altLang="ar-SA" sz="3200" dirty="0" smtClean="0">
                <a:cs typeface="Tahoma" pitchFamily="34" charset="0"/>
              </a:rPr>
              <a:t>nfections (encephalitis, TB,  </a:t>
            </a:r>
            <a:r>
              <a:rPr kumimoji="0" lang="en-US" altLang="ar-SA" sz="3200" dirty="0" err="1" smtClean="0">
                <a:cs typeface="Tahoma" pitchFamily="34" charset="0"/>
              </a:rPr>
              <a:t>etc</a:t>
            </a:r>
            <a:r>
              <a:rPr kumimoji="0" lang="en-US" altLang="ar-SA" sz="3200" dirty="0" smtClean="0">
                <a:cs typeface="Tahoma" pitchFamily="34" charset="0"/>
              </a:rPr>
              <a:t>)</a:t>
            </a:r>
          </a:p>
          <a:p>
            <a:pPr>
              <a:buFont typeface="Wingdings" panose="05000000000000000000" pitchFamily="2" charset="2"/>
              <a:buChar char="q"/>
            </a:pPr>
            <a:r>
              <a:rPr lang="en-US" altLang="ar-SA" sz="3200" dirty="0">
                <a:cs typeface="Tahoma" pitchFamily="34" charset="0"/>
              </a:rPr>
              <a:t>N</a:t>
            </a:r>
            <a:r>
              <a:rPr kumimoji="0" lang="en-US" altLang="ar-SA" sz="3200" dirty="0" smtClean="0">
                <a:cs typeface="Tahoma" pitchFamily="34" charset="0"/>
              </a:rPr>
              <a:t>on-infectious granuloma (sarcoid, hand-</a:t>
            </a:r>
            <a:r>
              <a:rPr kumimoji="0" lang="en-US" altLang="ar-SA" sz="3200" dirty="0" err="1" smtClean="0">
                <a:cs typeface="Tahoma" pitchFamily="34" charset="0"/>
              </a:rPr>
              <a:t>schuller</a:t>
            </a:r>
            <a:r>
              <a:rPr kumimoji="0" lang="en-US" altLang="ar-SA" sz="3200" dirty="0" smtClean="0">
                <a:cs typeface="Tahoma" pitchFamily="34" charset="0"/>
              </a:rPr>
              <a:t> </a:t>
            </a:r>
            <a:r>
              <a:rPr kumimoji="0" lang="en-US" altLang="ar-SA" sz="3200" dirty="0" err="1" smtClean="0">
                <a:cs typeface="Tahoma" pitchFamily="34" charset="0"/>
              </a:rPr>
              <a:t>christian</a:t>
            </a:r>
            <a:r>
              <a:rPr kumimoji="0" lang="en-US" altLang="ar-SA" sz="3200" dirty="0" smtClean="0">
                <a:cs typeface="Tahoma" pitchFamily="34" charset="0"/>
              </a:rPr>
              <a:t> disease.</a:t>
            </a:r>
          </a:p>
          <a:p>
            <a:pPr>
              <a:buFont typeface="Wingdings" panose="05000000000000000000" pitchFamily="2" charset="2"/>
              <a:buChar char="q"/>
            </a:pPr>
            <a:r>
              <a:rPr lang="en-US" altLang="ar-SA" sz="3200" dirty="0">
                <a:cs typeface="Tahoma" pitchFamily="34" charset="0"/>
              </a:rPr>
              <a:t>T</a:t>
            </a:r>
            <a:r>
              <a:rPr kumimoji="0" lang="en-US" altLang="ar-SA" sz="3200" dirty="0" smtClean="0">
                <a:cs typeface="Tahoma" pitchFamily="34" charset="0"/>
              </a:rPr>
              <a:t>rauma or skull surgery</a:t>
            </a:r>
          </a:p>
          <a:p>
            <a:pPr>
              <a:buFont typeface="Wingdings" panose="05000000000000000000" pitchFamily="2" charset="2"/>
              <a:buChar char="q"/>
            </a:pPr>
            <a:r>
              <a:rPr lang="en-US" altLang="ar-SA" sz="3200" dirty="0" smtClean="0">
                <a:cs typeface="Tahoma" pitchFamily="34" charset="0"/>
              </a:rPr>
              <a:t>L</a:t>
            </a:r>
            <a:r>
              <a:rPr kumimoji="0" lang="en-US" altLang="ar-SA" sz="3200" dirty="0" smtClean="0">
                <a:cs typeface="Tahoma" pitchFamily="34" charset="0"/>
              </a:rPr>
              <a:t>eukemia.</a:t>
            </a:r>
            <a:endParaRPr kumimoji="0" lang="en-US" altLang="ar-SA" sz="3200" dirty="0">
              <a:cs typeface="Tahoma" pitchFamily="34" charset="0"/>
            </a:endParaRPr>
          </a:p>
        </p:txBody>
      </p:sp>
    </p:spTree>
    <p:extLst>
      <p:ext uri="{BB962C8B-B14F-4D97-AF65-F5344CB8AC3E}">
        <p14:creationId xmlns:p14="http://schemas.microsoft.com/office/powerpoint/2010/main" val="3990023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ltLang="ar-SA" sz="4000" dirty="0" smtClean="0"/>
              <a:t>Cont’d</a:t>
            </a:r>
            <a:endParaRPr lang="en-US" altLang="ar-SA" sz="4000" dirty="0"/>
          </a:p>
        </p:txBody>
      </p:sp>
      <p:sp>
        <p:nvSpPr>
          <p:cNvPr id="64515" name="Rectangle 3"/>
          <p:cNvSpPr>
            <a:spLocks noGrp="1" noChangeArrowheads="1"/>
          </p:cNvSpPr>
          <p:nvPr>
            <p:ph type="body" idx="1"/>
          </p:nvPr>
        </p:nvSpPr>
        <p:spPr>
          <a:xfrm>
            <a:off x="1333501" y="1737360"/>
            <a:ext cx="9515475" cy="4282440"/>
          </a:xfrm>
        </p:spPr>
        <p:txBody>
          <a:bodyPr>
            <a:normAutofit/>
          </a:bodyPr>
          <a:lstStyle/>
          <a:p>
            <a:pPr>
              <a:lnSpc>
                <a:spcPct val="140000"/>
              </a:lnSpc>
              <a:buFont typeface="Wingdings" panose="05000000000000000000" pitchFamily="2" charset="2"/>
              <a:buChar char="q"/>
            </a:pPr>
            <a:r>
              <a:rPr lang="en-US" altLang="ar-SA" sz="3200" dirty="0">
                <a:cs typeface="Tahoma" pitchFamily="34" charset="0"/>
              </a:rPr>
              <a:t>A</a:t>
            </a:r>
            <a:r>
              <a:rPr lang="en-US" altLang="ar-SA" sz="3200" dirty="0" smtClean="0">
                <a:cs typeface="Tahoma" pitchFamily="34" charset="0"/>
              </a:rPr>
              <a:t>utoimmune associated with thyroiditis.</a:t>
            </a:r>
          </a:p>
          <a:p>
            <a:pPr>
              <a:lnSpc>
                <a:spcPct val="140000"/>
              </a:lnSpc>
              <a:buFont typeface="Wingdings" panose="05000000000000000000" pitchFamily="2" charset="2"/>
              <a:buChar char="q"/>
            </a:pPr>
            <a:r>
              <a:rPr lang="en-US" altLang="ar-SA" sz="3200" dirty="0">
                <a:cs typeface="Tahoma" pitchFamily="34" charset="0"/>
              </a:rPr>
              <a:t>F</a:t>
            </a:r>
            <a:r>
              <a:rPr lang="en-US" altLang="ar-SA" sz="3200" dirty="0" smtClean="0">
                <a:cs typeface="Tahoma" pitchFamily="34" charset="0"/>
              </a:rPr>
              <a:t>amilial: 2 types ad &amp; x-linked inheritance.</a:t>
            </a:r>
          </a:p>
          <a:p>
            <a:pPr>
              <a:lnSpc>
                <a:spcPct val="140000"/>
              </a:lnSpc>
              <a:buFont typeface="Wingdings" panose="05000000000000000000" pitchFamily="2" charset="2"/>
              <a:buChar char="q"/>
            </a:pPr>
            <a:r>
              <a:rPr lang="en-US" altLang="ar-SA" sz="3200" dirty="0">
                <a:cs typeface="Tahoma" pitchFamily="34" charset="0"/>
              </a:rPr>
              <a:t>W</a:t>
            </a:r>
            <a:r>
              <a:rPr lang="en-US" altLang="ar-SA" sz="3200" dirty="0" smtClean="0">
                <a:cs typeface="Tahoma" pitchFamily="34" charset="0"/>
              </a:rPr>
              <a:t>olfram syndrome (also known as </a:t>
            </a:r>
            <a:r>
              <a:rPr lang="en-US" altLang="ar-SA" sz="3200" dirty="0" err="1" smtClean="0">
                <a:cs typeface="Tahoma" pitchFamily="34" charset="0"/>
              </a:rPr>
              <a:t>didmoad</a:t>
            </a:r>
            <a:r>
              <a:rPr lang="en-US" altLang="ar-SA" sz="3200" dirty="0" smtClean="0">
                <a:cs typeface="Tahoma" pitchFamily="34" charset="0"/>
              </a:rPr>
              <a:t> syndrome) characterized by DI, DM, nerve deafness and optic</a:t>
            </a:r>
            <a:r>
              <a:rPr kumimoji="0" lang="en-US" altLang="ar-SA" sz="3200" dirty="0" smtClean="0">
                <a:cs typeface="Tahoma" pitchFamily="34" charset="0"/>
              </a:rPr>
              <a:t> </a:t>
            </a:r>
            <a:r>
              <a:rPr lang="en-US" altLang="ar-SA" sz="3200" dirty="0" smtClean="0">
                <a:cs typeface="Tahoma" pitchFamily="34" charset="0"/>
              </a:rPr>
              <a:t>atrophy.</a:t>
            </a:r>
            <a:endParaRPr lang="en-US" altLang="ar-SA" sz="3200" dirty="0">
              <a:cs typeface="Tahoma" pitchFamily="34" charset="0"/>
            </a:endParaRPr>
          </a:p>
        </p:txBody>
      </p:sp>
    </p:spTree>
    <p:extLst>
      <p:ext uri="{BB962C8B-B14F-4D97-AF65-F5344CB8AC3E}">
        <p14:creationId xmlns:p14="http://schemas.microsoft.com/office/powerpoint/2010/main" val="741208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ar-SA" dirty="0" smtClean="0"/>
              <a:t>Causes of Nephrogenic DI</a:t>
            </a:r>
            <a:endParaRPr lang="en-US" altLang="ar-SA" dirty="0"/>
          </a:p>
        </p:txBody>
      </p:sp>
      <p:sp>
        <p:nvSpPr>
          <p:cNvPr id="49155" name="Rectangle 3"/>
          <p:cNvSpPr>
            <a:spLocks noGrp="1" noChangeArrowheads="1"/>
          </p:cNvSpPr>
          <p:nvPr>
            <p:ph type="body" idx="1"/>
          </p:nvPr>
        </p:nvSpPr>
        <p:spPr/>
        <p:txBody>
          <a:bodyPr>
            <a:normAutofit lnSpcReduction="10000"/>
          </a:bodyPr>
          <a:lstStyle/>
          <a:p>
            <a:pPr>
              <a:buFont typeface="Wingdings" panose="05000000000000000000" pitchFamily="2" charset="2"/>
              <a:buChar char="§"/>
            </a:pPr>
            <a:r>
              <a:rPr lang="en-US" altLang="ar-SA" sz="2800" dirty="0">
                <a:solidFill>
                  <a:schemeClr val="accent2"/>
                </a:solidFill>
                <a:latin typeface="Tahoma" pitchFamily="34" charset="0"/>
                <a:cs typeface="Tahoma" pitchFamily="34" charset="0"/>
              </a:rPr>
              <a:t>P</a:t>
            </a:r>
            <a:r>
              <a:rPr lang="en-US" altLang="ar-SA" sz="2800" dirty="0" smtClean="0">
                <a:solidFill>
                  <a:schemeClr val="accent2"/>
                </a:solidFill>
                <a:latin typeface="Tahoma" pitchFamily="34" charset="0"/>
                <a:cs typeface="Tahoma" pitchFamily="34" charset="0"/>
              </a:rPr>
              <a:t>rimary familial:</a:t>
            </a:r>
            <a:r>
              <a:rPr lang="en-US" altLang="ar-SA" sz="2800" dirty="0" smtClean="0">
                <a:solidFill>
                  <a:schemeClr val="accent2"/>
                </a:solidFill>
                <a:latin typeface="Times New Roman" pitchFamily="18" charset="0"/>
              </a:rPr>
              <a:t> </a:t>
            </a:r>
            <a:r>
              <a:rPr lang="en-US" altLang="ar-SA" sz="2800" dirty="0">
                <a:latin typeface="Tahoma" pitchFamily="34" charset="0"/>
                <a:cs typeface="Tahoma" pitchFamily="34" charset="0"/>
              </a:rPr>
              <a:t>X</a:t>
            </a:r>
            <a:r>
              <a:rPr lang="en-US" altLang="ar-SA" sz="2800" dirty="0" smtClean="0">
                <a:latin typeface="Tahoma" pitchFamily="34" charset="0"/>
                <a:cs typeface="Tahoma" pitchFamily="34" charset="0"/>
              </a:rPr>
              <a:t>-linked recessive that is severe in boys &amp; mild in girls</a:t>
            </a:r>
          </a:p>
          <a:p>
            <a:pPr>
              <a:buFont typeface="Wingdings" panose="05000000000000000000" pitchFamily="2" charset="2"/>
              <a:buChar char="§"/>
            </a:pPr>
            <a:r>
              <a:rPr lang="en-US" altLang="ar-SA" sz="2800" dirty="0">
                <a:solidFill>
                  <a:schemeClr val="accent2"/>
                </a:solidFill>
                <a:latin typeface="Tahoma" pitchFamily="34" charset="0"/>
                <a:cs typeface="Tahoma" pitchFamily="34" charset="0"/>
              </a:rPr>
              <a:t>S</a:t>
            </a:r>
            <a:r>
              <a:rPr lang="en-US" altLang="ar-SA" sz="2800" dirty="0" smtClean="0">
                <a:solidFill>
                  <a:schemeClr val="accent2"/>
                </a:solidFill>
                <a:latin typeface="Tahoma" pitchFamily="34" charset="0"/>
                <a:cs typeface="Tahoma" pitchFamily="34" charset="0"/>
              </a:rPr>
              <a:t>econdary to:</a:t>
            </a:r>
          </a:p>
          <a:p>
            <a:pPr>
              <a:buFont typeface="Wingdings" panose="05000000000000000000" pitchFamily="2" charset="2"/>
              <a:buChar char="§"/>
            </a:pPr>
            <a:r>
              <a:rPr lang="en-US" altLang="ar-SA" sz="2800" dirty="0">
                <a:latin typeface="Tahoma" pitchFamily="34" charset="0"/>
                <a:cs typeface="Tahoma" pitchFamily="34" charset="0"/>
              </a:rPr>
              <a:t>C</a:t>
            </a:r>
            <a:r>
              <a:rPr lang="en-US" altLang="ar-SA" sz="2800" dirty="0" smtClean="0">
                <a:latin typeface="Tahoma" pitchFamily="34" charset="0"/>
                <a:cs typeface="Tahoma" pitchFamily="34" charset="0"/>
              </a:rPr>
              <a:t>hronic pyelonephritis</a:t>
            </a:r>
          </a:p>
          <a:p>
            <a:pPr>
              <a:buFont typeface="Wingdings" panose="05000000000000000000" pitchFamily="2" charset="2"/>
              <a:buChar char="§"/>
            </a:pPr>
            <a:r>
              <a:rPr lang="en-US" altLang="ar-SA" sz="2800" dirty="0">
                <a:latin typeface="Tahoma" pitchFamily="34" charset="0"/>
                <a:cs typeface="Tahoma" pitchFamily="34" charset="0"/>
              </a:rPr>
              <a:t>H</a:t>
            </a:r>
            <a:r>
              <a:rPr lang="en-US" altLang="ar-SA" sz="2800" dirty="0" smtClean="0">
                <a:latin typeface="Tahoma" pitchFamily="34" charset="0"/>
                <a:cs typeface="Tahoma" pitchFamily="34" charset="0"/>
              </a:rPr>
              <a:t>ypokalemia</a:t>
            </a:r>
          </a:p>
          <a:p>
            <a:pPr>
              <a:buFont typeface="Wingdings" panose="05000000000000000000" pitchFamily="2" charset="2"/>
              <a:buChar char="§"/>
            </a:pPr>
            <a:r>
              <a:rPr lang="en-US" altLang="ar-SA" sz="2800" dirty="0">
                <a:latin typeface="Tahoma" pitchFamily="34" charset="0"/>
                <a:cs typeface="Tahoma" pitchFamily="34" charset="0"/>
              </a:rPr>
              <a:t>H</a:t>
            </a:r>
            <a:r>
              <a:rPr lang="en-US" altLang="ar-SA" sz="2800" dirty="0" smtClean="0">
                <a:latin typeface="Tahoma" pitchFamily="34" charset="0"/>
                <a:cs typeface="Tahoma" pitchFamily="34" charset="0"/>
              </a:rPr>
              <a:t>ypercalcemia </a:t>
            </a:r>
          </a:p>
          <a:p>
            <a:pPr>
              <a:buFont typeface="Wingdings" panose="05000000000000000000" pitchFamily="2" charset="2"/>
              <a:buChar char="§"/>
            </a:pPr>
            <a:r>
              <a:rPr lang="en-US" altLang="ar-SA" sz="2800" dirty="0">
                <a:latin typeface="Tahoma" pitchFamily="34" charset="0"/>
                <a:cs typeface="Tahoma" pitchFamily="34" charset="0"/>
              </a:rPr>
              <a:t>S</a:t>
            </a:r>
            <a:r>
              <a:rPr lang="en-US" altLang="ar-SA" sz="2800" dirty="0" smtClean="0">
                <a:latin typeface="Tahoma" pitchFamily="34" charset="0"/>
                <a:cs typeface="Tahoma" pitchFamily="34" charset="0"/>
              </a:rPr>
              <a:t>ickle cell disease</a:t>
            </a:r>
          </a:p>
          <a:p>
            <a:pPr>
              <a:buFont typeface="Wingdings" panose="05000000000000000000" pitchFamily="2" charset="2"/>
              <a:buChar char="§"/>
            </a:pPr>
            <a:r>
              <a:rPr lang="en-US" altLang="ar-SA" sz="2800" dirty="0">
                <a:latin typeface="Tahoma" pitchFamily="34" charset="0"/>
                <a:cs typeface="Tahoma" pitchFamily="34" charset="0"/>
              </a:rPr>
              <a:t>P</a:t>
            </a:r>
            <a:r>
              <a:rPr lang="en-US" altLang="ar-SA" sz="2800" dirty="0" smtClean="0">
                <a:latin typeface="Tahoma" pitchFamily="34" charset="0"/>
                <a:cs typeface="Tahoma" pitchFamily="34" charset="0"/>
              </a:rPr>
              <a:t>rotein deprivation</a:t>
            </a:r>
            <a:endParaRPr lang="en-US" altLang="ar-SA" sz="2800" dirty="0">
              <a:latin typeface="Tahoma" pitchFamily="34" charset="0"/>
              <a:cs typeface="Tahoma" pitchFamily="34" charset="0"/>
            </a:endParaRPr>
          </a:p>
        </p:txBody>
      </p:sp>
    </p:spTree>
    <p:extLst>
      <p:ext uri="{BB962C8B-B14F-4D97-AF65-F5344CB8AC3E}">
        <p14:creationId xmlns:p14="http://schemas.microsoft.com/office/powerpoint/2010/main" val="1265707176"/>
      </p:ext>
    </p:extLst>
  </p:cSld>
  <p:clrMapOvr>
    <a:masterClrMapping/>
  </p:clrMapOvr>
</p:sld>
</file>

<file path=ppt/theme/theme1.xml><?xml version="1.0" encoding="utf-8"?>
<a:theme xmlns:a="http://schemas.openxmlformats.org/drawingml/2006/main" name="Retrospect">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3797</TotalTime>
  <Words>3835</Words>
  <Application>Microsoft Office PowerPoint</Application>
  <PresentationFormat>Widescreen</PresentationFormat>
  <Paragraphs>238</Paragraphs>
  <Slides>61</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61</vt:i4>
      </vt:variant>
    </vt:vector>
  </HeadingPairs>
  <TitlesOfParts>
    <vt:vector size="70" baseType="lpstr">
      <vt:lpstr>宋体</vt:lpstr>
      <vt:lpstr>Arial</vt:lpstr>
      <vt:lpstr>Calibri</vt:lpstr>
      <vt:lpstr>Calibri Light</vt:lpstr>
      <vt:lpstr>Courier New</vt:lpstr>
      <vt:lpstr>Tahoma</vt:lpstr>
      <vt:lpstr>Times New Roman</vt:lpstr>
      <vt:lpstr>Wingdings</vt:lpstr>
      <vt:lpstr>Retrospect</vt:lpstr>
      <vt:lpstr>      ENDOCRINE DISORDERS</vt:lpstr>
      <vt:lpstr>PITUITARY DISORDERS </vt:lpstr>
      <vt:lpstr>DIABETES INSIPIDUS </vt:lpstr>
      <vt:lpstr>Introduction </vt:lpstr>
      <vt:lpstr>Cont’d</vt:lpstr>
      <vt:lpstr>Causes </vt:lpstr>
      <vt:lpstr>Causes of Central DI</vt:lpstr>
      <vt:lpstr>Cont’d</vt:lpstr>
      <vt:lpstr>Causes of Nephrogenic DI</vt:lpstr>
      <vt:lpstr>Secondary Causes cont’d</vt:lpstr>
      <vt:lpstr>Clinical Manifestations </vt:lpstr>
      <vt:lpstr>Diagnosis </vt:lpstr>
      <vt:lpstr>Cont’d</vt:lpstr>
      <vt:lpstr>Medical Management</vt:lpstr>
      <vt:lpstr>Pharmacologic Therapy</vt:lpstr>
      <vt:lpstr>Nursing Management</vt:lpstr>
      <vt:lpstr>Complications </vt:lpstr>
      <vt:lpstr>ADRENAL DISORDERS </vt:lpstr>
      <vt:lpstr>ADRENOCORTICAL INSUFFICIENCY (ADDISON’S DISEASE)</vt:lpstr>
      <vt:lpstr>Introduction </vt:lpstr>
      <vt:lpstr>Causes </vt:lpstr>
      <vt:lpstr>Cont’d</vt:lpstr>
      <vt:lpstr>Cont’d</vt:lpstr>
      <vt:lpstr>Clinical Manifestations </vt:lpstr>
      <vt:lpstr>Cont’d</vt:lpstr>
      <vt:lpstr>    Clinical Findings</vt:lpstr>
      <vt:lpstr>Addison’s Pictures </vt:lpstr>
      <vt:lpstr>PowerPoint Presentation</vt:lpstr>
      <vt:lpstr>PowerPoint Presentation</vt:lpstr>
      <vt:lpstr>Diagnosis </vt:lpstr>
      <vt:lpstr>Medical Management</vt:lpstr>
      <vt:lpstr>Cont’d</vt:lpstr>
      <vt:lpstr>Nursing Management </vt:lpstr>
      <vt:lpstr>Cont’d</vt:lpstr>
      <vt:lpstr>Cont’d</vt:lpstr>
      <vt:lpstr>Cont’d</vt:lpstr>
      <vt:lpstr>Cont’d</vt:lpstr>
      <vt:lpstr>Cont’d</vt:lpstr>
      <vt:lpstr>Complications</vt:lpstr>
      <vt:lpstr>CUSHING’S SYNDROME</vt:lpstr>
      <vt:lpstr>Introduction </vt:lpstr>
      <vt:lpstr>Pathophysiology </vt:lpstr>
      <vt:lpstr>Cont’d</vt:lpstr>
      <vt:lpstr>Clinical Manifestations </vt:lpstr>
      <vt:lpstr>Cont’d</vt:lpstr>
      <vt:lpstr>Diagnosis </vt:lpstr>
      <vt:lpstr>Cont’d</vt:lpstr>
      <vt:lpstr>Medical Management </vt:lpstr>
      <vt:lpstr>Cont’d</vt:lpstr>
      <vt:lpstr>Cont’d</vt:lpstr>
      <vt:lpstr>Nursing Management </vt:lpstr>
      <vt:lpstr>Cont’d</vt:lpstr>
      <vt:lpstr>Cont’d</vt:lpstr>
      <vt:lpstr>Cont’d</vt:lpstr>
      <vt:lpstr>Cont’d</vt:lpstr>
      <vt:lpstr>Cont’d</vt:lpstr>
      <vt:lpstr>Cont’d</vt:lpstr>
      <vt:lpstr>Cont’d</vt:lpstr>
      <vt:lpstr>Cont’d</vt:lpstr>
      <vt:lpstr>Complications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ENDOCRINE DISORDERS</dc:title>
  <dc:creator>anne pc</dc:creator>
  <cp:lastModifiedBy>anne pc</cp:lastModifiedBy>
  <cp:revision>61</cp:revision>
  <dcterms:created xsi:type="dcterms:W3CDTF">2015-07-12T07:29:46Z</dcterms:created>
  <dcterms:modified xsi:type="dcterms:W3CDTF">2019-01-23T01:30:21Z</dcterms:modified>
</cp:coreProperties>
</file>