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Slides/notesSlide1.xml" ContentType="application/vnd.openxmlformats-officedocument.presentationml.notes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Lst>
  <p:sldSz type="screen4x3" cy="6858000" cx="9144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5620"/>
    <p:restoredTop sz="94660"/>
  </p:normalViewPr>
  <p:slideViewPr>
    <p:cSldViewPr>
      <p:cViewPr varScale="1">
        <p:scale>
          <a:sx n="68" d="100"/>
          <a:sy n="68" d="100"/>
        </p:scale>
        <p:origin x="-5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slide" Target="slides/slide63.xml"/><Relationship Id="rId66" Type="http://schemas.openxmlformats.org/officeDocument/2006/relationships/slide" Target="slides/slide64.xml"/><Relationship Id="rId67" Type="http://schemas.openxmlformats.org/officeDocument/2006/relationships/slide" Target="slides/slide65.xml"/><Relationship Id="rId68" Type="http://schemas.openxmlformats.org/officeDocument/2006/relationships/slide" Target="slides/slide66.xml"/><Relationship Id="rId69" Type="http://schemas.openxmlformats.org/officeDocument/2006/relationships/slide" Target="slides/slide67.xml"/><Relationship Id="rId70" Type="http://schemas.openxmlformats.org/officeDocument/2006/relationships/slide" Target="slides/slide68.xml"/><Relationship Id="rId71" Type="http://schemas.openxmlformats.org/officeDocument/2006/relationships/slide" Target="slides/slide69.xml"/><Relationship Id="rId72" Type="http://schemas.openxmlformats.org/officeDocument/2006/relationships/slide" Target="slides/slide70.xml"/><Relationship Id="rId73" Type="http://schemas.openxmlformats.org/officeDocument/2006/relationships/slide" Target="slides/slide71.xml"/><Relationship Id="rId74" Type="http://schemas.openxmlformats.org/officeDocument/2006/relationships/slide" Target="slides/slide72.xml"/><Relationship Id="rId75" Type="http://schemas.openxmlformats.org/officeDocument/2006/relationships/slide" Target="slides/slide73.xml"/><Relationship Id="rId76" Type="http://schemas.openxmlformats.org/officeDocument/2006/relationships/slide" Target="slides/slide74.xml"/><Relationship Id="rId77" Type="http://schemas.openxmlformats.org/officeDocument/2006/relationships/slide" Target="slides/slide75.xml"/><Relationship Id="rId78" Type="http://schemas.openxmlformats.org/officeDocument/2006/relationships/slide" Target="slides/slide76.xml"/><Relationship Id="rId79" Type="http://schemas.openxmlformats.org/officeDocument/2006/relationships/slide" Target="slides/slide77.xml"/><Relationship Id="rId80" Type="http://schemas.openxmlformats.org/officeDocument/2006/relationships/slide" Target="slides/slide78.xml"/><Relationship Id="rId81" Type="http://schemas.openxmlformats.org/officeDocument/2006/relationships/slide" Target="slides/slide79.xml"/><Relationship Id="rId82" Type="http://schemas.openxmlformats.org/officeDocument/2006/relationships/slide" Target="slides/slide80.xml"/><Relationship Id="rId83" Type="http://schemas.openxmlformats.org/officeDocument/2006/relationships/slide" Target="slides/slide81.xml"/><Relationship Id="rId84" Type="http://schemas.openxmlformats.org/officeDocument/2006/relationships/slide" Target="slides/slide82.xml"/><Relationship Id="rId85" Type="http://schemas.openxmlformats.org/officeDocument/2006/relationships/slide" Target="slides/slide83.xml"/><Relationship Id="rId86" Type="http://schemas.openxmlformats.org/officeDocument/2006/relationships/slide" Target="slides/slide84.xml"/><Relationship Id="rId87" Type="http://schemas.openxmlformats.org/officeDocument/2006/relationships/slide" Target="slides/slide85.xml"/><Relationship Id="rId88" Type="http://schemas.openxmlformats.org/officeDocument/2006/relationships/slide" Target="slides/slide86.xml"/><Relationship Id="rId89" Type="http://schemas.openxmlformats.org/officeDocument/2006/relationships/slide" Target="slides/slide87.xml"/><Relationship Id="rId90" Type="http://schemas.openxmlformats.org/officeDocument/2006/relationships/slide" Target="slides/slide88.xml"/><Relationship Id="rId91" Type="http://schemas.openxmlformats.org/officeDocument/2006/relationships/slide" Target="slides/slide89.xml"/><Relationship Id="rId92" Type="http://schemas.openxmlformats.org/officeDocument/2006/relationships/slide" Target="slides/slide90.xml"/><Relationship Id="rId93" Type="http://schemas.openxmlformats.org/officeDocument/2006/relationships/slide" Target="slides/slide91.xml"/><Relationship Id="rId94" Type="http://schemas.openxmlformats.org/officeDocument/2006/relationships/slide" Target="slides/slide92.xml"/><Relationship Id="rId95" Type="http://schemas.openxmlformats.org/officeDocument/2006/relationships/slide" Target="slides/slide93.xml"/><Relationship Id="rId96" Type="http://schemas.openxmlformats.org/officeDocument/2006/relationships/slide" Target="slides/slide94.xml"/><Relationship Id="rId97" Type="http://schemas.openxmlformats.org/officeDocument/2006/relationships/slide" Target="slides/slide95.xml"/><Relationship Id="rId98" Type="http://schemas.openxmlformats.org/officeDocument/2006/relationships/slide" Target="slides/slide96.xml"/><Relationship Id="rId99" Type="http://schemas.openxmlformats.org/officeDocument/2006/relationships/slide" Target="slides/slide97.xml"/><Relationship Id="rId100" Type="http://schemas.openxmlformats.org/officeDocument/2006/relationships/slide" Target="slides/slide98.xml"/><Relationship Id="rId101" Type="http://schemas.openxmlformats.org/officeDocument/2006/relationships/slide" Target="slides/slide99.xml"/><Relationship Id="rId102" Type="http://schemas.openxmlformats.org/officeDocument/2006/relationships/slide" Target="slides/slide100.xml"/><Relationship Id="rId103" Type="http://schemas.openxmlformats.org/officeDocument/2006/relationships/slide" Target="slides/slide101.xml"/><Relationship Id="rId104" Type="http://schemas.openxmlformats.org/officeDocument/2006/relationships/slide" Target="slides/slide102.xml"/><Relationship Id="rId105" Type="http://schemas.openxmlformats.org/officeDocument/2006/relationships/slide" Target="slides/slide103.xml"/><Relationship Id="rId106" Type="http://schemas.openxmlformats.org/officeDocument/2006/relationships/slide" Target="slides/slide104.xml"/><Relationship Id="rId107" Type="http://schemas.openxmlformats.org/officeDocument/2006/relationships/slide" Target="slides/slide105.xml"/><Relationship Id="rId108" Type="http://schemas.openxmlformats.org/officeDocument/2006/relationships/slide" Target="slides/slide106.xml"/><Relationship Id="rId109" Type="http://schemas.openxmlformats.org/officeDocument/2006/relationships/slide" Target="slides/slide107.xml"/><Relationship Id="rId110" Type="http://schemas.openxmlformats.org/officeDocument/2006/relationships/slide" Target="slides/slide108.xml"/><Relationship Id="rId111" Type="http://schemas.openxmlformats.org/officeDocument/2006/relationships/slide" Target="slides/slide109.xml"/><Relationship Id="rId112" Type="http://schemas.openxmlformats.org/officeDocument/2006/relationships/slide" Target="slides/slide110.xml"/><Relationship Id="rId113" Type="http://schemas.openxmlformats.org/officeDocument/2006/relationships/slide" Target="slides/slide111.xml"/><Relationship Id="rId114" Type="http://schemas.openxmlformats.org/officeDocument/2006/relationships/slide" Target="slides/slide112.xml"/><Relationship Id="rId115" Type="http://schemas.openxmlformats.org/officeDocument/2006/relationships/slide" Target="slides/slide113.xml"/><Relationship Id="rId116" Type="http://schemas.openxmlformats.org/officeDocument/2006/relationships/slide" Target="slides/slide114.xml"/><Relationship Id="rId117" Type="http://schemas.openxmlformats.org/officeDocument/2006/relationships/slide" Target="slides/slide115.xml"/><Relationship Id="rId118" Type="http://schemas.openxmlformats.org/officeDocument/2006/relationships/slide" Target="slides/slide116.xml"/><Relationship Id="rId119" Type="http://schemas.openxmlformats.org/officeDocument/2006/relationships/slide" Target="slides/slide117.xml"/><Relationship Id="rId120" Type="http://schemas.openxmlformats.org/officeDocument/2006/relationships/slide" Target="slides/slide118.xml"/><Relationship Id="rId121" Type="http://schemas.openxmlformats.org/officeDocument/2006/relationships/slide" Target="slides/slide119.xml"/><Relationship Id="rId122" Type="http://schemas.openxmlformats.org/officeDocument/2006/relationships/slide" Target="slides/slide120.xml"/><Relationship Id="rId123" Type="http://schemas.openxmlformats.org/officeDocument/2006/relationships/slide" Target="slides/slide121.xml"/><Relationship Id="rId124" Type="http://schemas.openxmlformats.org/officeDocument/2006/relationships/slide" Target="slides/slide122.xml"/><Relationship Id="rId125" Type="http://schemas.openxmlformats.org/officeDocument/2006/relationships/slide" Target="slides/slide123.xml"/><Relationship Id="rId126" Type="http://schemas.openxmlformats.org/officeDocument/2006/relationships/slide" Target="slides/slide124.xml"/><Relationship Id="rId127" Type="http://schemas.openxmlformats.org/officeDocument/2006/relationships/slide" Target="slides/slide125.xml"/><Relationship Id="rId128" Type="http://schemas.openxmlformats.org/officeDocument/2006/relationships/slide" Target="slides/slide126.xml"/><Relationship Id="rId129" Type="http://schemas.openxmlformats.org/officeDocument/2006/relationships/slide" Target="slides/slide127.xml"/><Relationship Id="rId130" Type="http://schemas.openxmlformats.org/officeDocument/2006/relationships/slide" Target="slides/slide128.xml"/><Relationship Id="rId131" Type="http://schemas.openxmlformats.org/officeDocument/2006/relationships/slide" Target="slides/slide129.xml"/><Relationship Id="rId132" Type="http://schemas.openxmlformats.org/officeDocument/2006/relationships/slide" Target="slides/slide130.xml"/><Relationship Id="rId133" Type="http://schemas.openxmlformats.org/officeDocument/2006/relationships/slide" Target="slides/slide131.xml"/><Relationship Id="rId134" Type="http://schemas.openxmlformats.org/officeDocument/2006/relationships/slide" Target="slides/slide132.xml"/><Relationship Id="rId135" Type="http://schemas.openxmlformats.org/officeDocument/2006/relationships/slide" Target="slides/slide133.xml"/><Relationship Id="rId136" Type="http://schemas.openxmlformats.org/officeDocument/2006/relationships/slide" Target="slides/slide134.xml"/><Relationship Id="rId137" Type="http://schemas.openxmlformats.org/officeDocument/2006/relationships/slide" Target="slides/slide135.xml"/><Relationship Id="rId138" Type="http://schemas.openxmlformats.org/officeDocument/2006/relationships/slide" Target="slides/slide136.xml"/><Relationship Id="rId139" Type="http://schemas.openxmlformats.org/officeDocument/2006/relationships/slide" Target="slides/slide137.xml"/><Relationship Id="rId140" Type="http://schemas.openxmlformats.org/officeDocument/2006/relationships/slide" Target="slides/slide138.xml"/><Relationship Id="rId141" Type="http://schemas.openxmlformats.org/officeDocument/2006/relationships/slide" Target="slides/slide139.xml"/><Relationship Id="rId142" Type="http://schemas.openxmlformats.org/officeDocument/2006/relationships/slide" Target="slides/slide140.xml"/><Relationship Id="rId143" Type="http://schemas.openxmlformats.org/officeDocument/2006/relationships/slide" Target="slides/slide141.xml"/><Relationship Id="rId144" Type="http://schemas.openxmlformats.org/officeDocument/2006/relationships/slide" Target="slides/slide142.xml"/><Relationship Id="rId145" Type="http://schemas.openxmlformats.org/officeDocument/2006/relationships/slide" Target="slides/slide143.xml"/><Relationship Id="rId146" Type="http://schemas.openxmlformats.org/officeDocument/2006/relationships/slide" Target="slides/slide144.xml"/><Relationship Id="rId147" Type="http://schemas.openxmlformats.org/officeDocument/2006/relationships/slide" Target="slides/slide145.xml"/><Relationship Id="rId148" Type="http://schemas.openxmlformats.org/officeDocument/2006/relationships/slide" Target="slides/slide146.xml"/><Relationship Id="rId149" Type="http://schemas.openxmlformats.org/officeDocument/2006/relationships/slide" Target="slides/slide147.xml"/><Relationship Id="rId150" Type="http://schemas.openxmlformats.org/officeDocument/2006/relationships/slide" Target="slides/slide148.xml"/><Relationship Id="rId151" Type="http://schemas.openxmlformats.org/officeDocument/2006/relationships/slide" Target="slides/slide149.xml"/><Relationship Id="rId152" Type="http://schemas.openxmlformats.org/officeDocument/2006/relationships/slide" Target="slides/slide150.xml"/><Relationship Id="rId153" Type="http://schemas.openxmlformats.org/officeDocument/2006/relationships/slide" Target="slides/slide151.xml"/><Relationship Id="rId154" Type="http://schemas.openxmlformats.org/officeDocument/2006/relationships/slide" Target="slides/slide152.xml"/><Relationship Id="rId155" Type="http://schemas.openxmlformats.org/officeDocument/2006/relationships/slide" Target="slides/slide153.xml"/><Relationship Id="rId156" Type="http://schemas.openxmlformats.org/officeDocument/2006/relationships/slide" Target="slides/slide154.xml"/><Relationship Id="rId157" Type="http://schemas.openxmlformats.org/officeDocument/2006/relationships/slide" Target="slides/slide155.xml"/><Relationship Id="rId158" Type="http://schemas.openxmlformats.org/officeDocument/2006/relationships/slide" Target="slides/slide156.xml"/><Relationship Id="rId159" Type="http://schemas.openxmlformats.org/officeDocument/2006/relationships/slide" Target="slides/slide157.xml"/><Relationship Id="rId160" Type="http://schemas.openxmlformats.org/officeDocument/2006/relationships/slide" Target="slides/slide158.xml"/><Relationship Id="rId161" Type="http://schemas.openxmlformats.org/officeDocument/2006/relationships/slide" Target="slides/slide159.xml"/><Relationship Id="rId162" Type="http://schemas.openxmlformats.org/officeDocument/2006/relationships/slide" Target="slides/slide160.xml"/><Relationship Id="rId163" Type="http://schemas.openxmlformats.org/officeDocument/2006/relationships/slide" Target="slides/slide161.xml"/><Relationship Id="rId164" Type="http://schemas.openxmlformats.org/officeDocument/2006/relationships/slide" Target="slides/slide162.xml"/><Relationship Id="rId165" Type="http://schemas.openxmlformats.org/officeDocument/2006/relationships/slide" Target="slides/slide163.xml"/><Relationship Id="rId166" Type="http://schemas.openxmlformats.org/officeDocument/2006/relationships/slide" Target="slides/slide164.xml"/><Relationship Id="rId167" Type="http://schemas.openxmlformats.org/officeDocument/2006/relationships/slide" Target="slides/slide165.xml"/><Relationship Id="rId168" Type="http://schemas.openxmlformats.org/officeDocument/2006/relationships/slide" Target="slides/slide166.xml"/><Relationship Id="rId169" Type="http://schemas.openxmlformats.org/officeDocument/2006/relationships/slide" Target="slides/slide167.xml"/><Relationship Id="rId170" Type="http://schemas.openxmlformats.org/officeDocument/2006/relationships/slide" Target="slides/slide168.xml"/><Relationship Id="rId171" Type="http://schemas.openxmlformats.org/officeDocument/2006/relationships/slide" Target="slides/slide169.xml"/><Relationship Id="rId172" Type="http://schemas.openxmlformats.org/officeDocument/2006/relationships/slide" Target="slides/slide170.xml"/><Relationship Id="rId173" Type="http://schemas.openxmlformats.org/officeDocument/2006/relationships/slide" Target="slides/slide171.xml"/><Relationship Id="rId174" Type="http://schemas.openxmlformats.org/officeDocument/2006/relationships/slide" Target="slides/slide172.xml"/><Relationship Id="rId175" Type="http://schemas.openxmlformats.org/officeDocument/2006/relationships/slide" Target="slides/slide173.xml"/><Relationship Id="rId176" Type="http://schemas.openxmlformats.org/officeDocument/2006/relationships/slide" Target="slides/slide174.xml"/><Relationship Id="rId177" Type="http://schemas.openxmlformats.org/officeDocument/2006/relationships/slide" Target="slides/slide175.xml"/><Relationship Id="rId178" Type="http://schemas.openxmlformats.org/officeDocument/2006/relationships/slide" Target="slides/slide176.xml"/><Relationship Id="rId179" Type="http://schemas.openxmlformats.org/officeDocument/2006/relationships/slide" Target="slides/slide177.xml"/><Relationship Id="rId180" Type="http://schemas.openxmlformats.org/officeDocument/2006/relationships/slide" Target="slides/slide178.xml"/><Relationship Id="rId181" Type="http://schemas.openxmlformats.org/officeDocument/2006/relationships/slide" Target="slides/slide179.xml"/><Relationship Id="rId182" Type="http://schemas.openxmlformats.org/officeDocument/2006/relationships/slide" Target="slides/slide180.xml"/><Relationship Id="rId183" Type="http://schemas.openxmlformats.org/officeDocument/2006/relationships/slide" Target="slides/slide181.xml"/><Relationship Id="rId184" Type="http://schemas.openxmlformats.org/officeDocument/2006/relationships/slide" Target="slides/slide182.xml"/><Relationship Id="rId185" Type="http://schemas.openxmlformats.org/officeDocument/2006/relationships/slide" Target="slides/slide183.xml"/><Relationship Id="rId186" Type="http://schemas.openxmlformats.org/officeDocument/2006/relationships/slide" Target="slides/slide184.xml"/><Relationship Id="rId187" Type="http://schemas.openxmlformats.org/officeDocument/2006/relationships/slide" Target="slides/slide185.xml"/><Relationship Id="rId188" Type="http://schemas.openxmlformats.org/officeDocument/2006/relationships/slide" Target="slides/slide186.xml"/><Relationship Id="rId189" Type="http://schemas.openxmlformats.org/officeDocument/2006/relationships/slide" Target="slides/slide187.xml"/><Relationship Id="rId190" Type="http://schemas.openxmlformats.org/officeDocument/2006/relationships/slide" Target="slides/slide188.xml"/><Relationship Id="rId191" Type="http://schemas.openxmlformats.org/officeDocument/2006/relationships/slide" Target="slides/slide189.xml"/><Relationship Id="rId192" Type="http://schemas.openxmlformats.org/officeDocument/2006/relationships/slide" Target="slides/slide190.xml"/><Relationship Id="rId193" Type="http://schemas.openxmlformats.org/officeDocument/2006/relationships/slide" Target="slides/slide191.xml"/><Relationship Id="rId194" Type="http://schemas.openxmlformats.org/officeDocument/2006/relationships/slide" Target="slides/slide192.xml"/><Relationship Id="rId195" Type="http://schemas.openxmlformats.org/officeDocument/2006/relationships/slide" Target="slides/slide193.xml"/><Relationship Id="rId196" Type="http://schemas.openxmlformats.org/officeDocument/2006/relationships/slide" Target="slides/slide194.xml"/><Relationship Id="rId197" Type="http://schemas.openxmlformats.org/officeDocument/2006/relationships/slide" Target="slides/slide195.xml"/><Relationship Id="rId198" Type="http://schemas.openxmlformats.org/officeDocument/2006/relationships/slide" Target="slides/slide196.xml"/><Relationship Id="rId199" Type="http://schemas.openxmlformats.org/officeDocument/2006/relationships/slide" Target="slides/slide197.xml"/><Relationship Id="rId200" Type="http://schemas.openxmlformats.org/officeDocument/2006/relationships/slide" Target="slides/slide198.xml"/><Relationship Id="rId201" Type="http://schemas.openxmlformats.org/officeDocument/2006/relationships/slide" Target="slides/slide199.xml"/><Relationship Id="rId202" Type="http://schemas.openxmlformats.org/officeDocument/2006/relationships/slide" Target="slides/slide200.xml"/><Relationship Id="rId203" Type="http://schemas.openxmlformats.org/officeDocument/2006/relationships/slide" Target="slides/slide201.xml"/><Relationship Id="rId204" Type="http://schemas.openxmlformats.org/officeDocument/2006/relationships/slide" Target="slides/slide202.xml"/><Relationship Id="rId205" Type="http://schemas.openxmlformats.org/officeDocument/2006/relationships/slide" Target="slides/slide203.xml"/><Relationship Id="rId206" Type="http://schemas.openxmlformats.org/officeDocument/2006/relationships/slide" Target="slides/slide204.xml"/><Relationship Id="rId207" Type="http://schemas.openxmlformats.org/officeDocument/2006/relationships/slide" Target="slides/slide205.xml"/><Relationship Id="rId208" Type="http://schemas.openxmlformats.org/officeDocument/2006/relationships/slide" Target="slides/slide206.xml"/><Relationship Id="rId209" Type="http://schemas.openxmlformats.org/officeDocument/2006/relationships/slide" Target="slides/slide207.xml"/><Relationship Id="rId210" Type="http://schemas.openxmlformats.org/officeDocument/2006/relationships/slide" Target="slides/slide208.xml"/><Relationship Id="rId211" Type="http://schemas.openxmlformats.org/officeDocument/2006/relationships/slide" Target="slides/slide209.xml"/><Relationship Id="rId212" Type="http://schemas.openxmlformats.org/officeDocument/2006/relationships/slide" Target="slides/slide210.xml"/><Relationship Id="rId213" Type="http://schemas.openxmlformats.org/officeDocument/2006/relationships/slide" Target="slides/slide211.xml"/><Relationship Id="rId214" Type="http://schemas.openxmlformats.org/officeDocument/2006/relationships/tableStyles" Target="tableStyles.xml"/><Relationship Id="rId215" Type="http://schemas.openxmlformats.org/officeDocument/2006/relationships/presProps" Target="presProps.xml"/><Relationship Id="rId216"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52" name=""/>
        <p:cNvGrpSpPr/>
        <p:nvPr/>
      </p:nvGrpSpPr>
      <p:grpSpPr>
        <a:xfrm>
          <a:off x="0" y="0"/>
          <a:ext cx="0" cy="0"/>
          <a:chOff x="0" y="0"/>
          <a:chExt cx="0" cy="0"/>
        </a:xfrm>
      </p:grpSpPr>
      <p:sp>
        <p:nvSpPr>
          <p:cNvPr id="1049094" name="Header Placeholder 1"/>
          <p:cNvSpPr>
            <a:spLocks noGrp="1"/>
          </p:cNvSpPr>
          <p:nvPr>
            <p:ph type="hdr" sz="quarter"/>
          </p:nvPr>
        </p:nvSpPr>
        <p:spPr>
          <a:xfrm>
            <a:off x="0" y="0"/>
            <a:ext cx="2971800" cy="457200"/>
          </a:xfrm>
          <a:prstGeom prst="rect"/>
        </p:spPr>
        <p:txBody>
          <a:bodyPr bIns="45720" lIns="91440" rIns="91440" rtlCol="0" tIns="45720" vert="horz"/>
          <a:lstStyle>
            <a:lvl1pPr algn="l">
              <a:defRPr sz="1200"/>
            </a:lvl1pPr>
          </a:lstStyle>
          <a:p>
            <a:endParaRPr lang="en-GB"/>
          </a:p>
        </p:txBody>
      </p:sp>
      <p:sp>
        <p:nvSpPr>
          <p:cNvPr id="1049095" name="Date Placeholder 2"/>
          <p:cNvSpPr>
            <a:spLocks noGrp="1"/>
          </p:cNvSpPr>
          <p:nvPr>
            <p:ph type="dt" idx="1"/>
          </p:nvPr>
        </p:nvSpPr>
        <p:spPr>
          <a:xfrm>
            <a:off x="3884613" y="0"/>
            <a:ext cx="2971800" cy="457200"/>
          </a:xfrm>
          <a:prstGeom prst="rect"/>
        </p:spPr>
        <p:txBody>
          <a:bodyPr bIns="45720" lIns="91440" rIns="91440" rtlCol="0" tIns="45720" vert="horz"/>
          <a:lstStyle>
            <a:lvl1pPr algn="r">
              <a:defRPr sz="1200"/>
            </a:lvl1pPr>
          </a:lstStyle>
          <a:p>
            <a:fld id="{A7D03775-3013-4D9D-B4D6-AB10D1098E47}" type="datetimeFigureOut">
              <a:rPr lang="en-US" smtClean="0"/>
            </a:fld>
            <a:endParaRPr lang="en-GB"/>
          </a:p>
        </p:txBody>
      </p:sp>
      <p:sp>
        <p:nvSpPr>
          <p:cNvPr id="1049096" name="Slide Image Placeholder 3"/>
          <p:cNvSpPr>
            <a:spLocks noChangeAspect="1" noRot="1" noGrp="1"/>
          </p:cNvSpPr>
          <p:nvPr>
            <p:ph type="sldImg" idx="2"/>
          </p:nvPr>
        </p:nvSpPr>
        <p:spPr>
          <a:xfrm>
            <a:off x="1143000" y="685800"/>
            <a:ext cx="4572000" cy="3429000"/>
          </a:xfrm>
          <a:prstGeom prst="rect"/>
          <a:noFill/>
          <a:ln w="12700">
            <a:solidFill>
              <a:prstClr val="black"/>
            </a:solidFill>
          </a:ln>
        </p:spPr>
        <p:txBody>
          <a:bodyPr anchor="ctr" bIns="45720" lIns="91440" rIns="91440" rtlCol="0" tIns="45720" vert="horz"/>
          <a:p>
            <a:endParaRPr lang="en-GB"/>
          </a:p>
        </p:txBody>
      </p:sp>
      <p:sp>
        <p:nvSpPr>
          <p:cNvPr id="1049097" name="Notes Placeholder 4"/>
          <p:cNvSpPr>
            <a:spLocks noGrp="1"/>
          </p:cNvSpPr>
          <p:nvPr>
            <p:ph type="body" sz="quarter" idx="3"/>
          </p:nvPr>
        </p:nvSpPr>
        <p:spPr>
          <a:xfrm>
            <a:off x="685800" y="4343400"/>
            <a:ext cx="5486400" cy="4114800"/>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1049098" name="Footer Placeholder 5"/>
          <p:cNvSpPr>
            <a:spLocks noGrp="1"/>
          </p:cNvSpPr>
          <p:nvPr>
            <p:ph type="ftr" sz="quarter" idx="4"/>
          </p:nvPr>
        </p:nvSpPr>
        <p:spPr>
          <a:xfrm>
            <a:off x="0" y="8685213"/>
            <a:ext cx="2971800" cy="457200"/>
          </a:xfrm>
          <a:prstGeom prst="rect"/>
        </p:spPr>
        <p:txBody>
          <a:bodyPr anchor="b" bIns="45720" lIns="91440" rIns="91440" rtlCol="0" tIns="45720" vert="horz"/>
          <a:lstStyle>
            <a:lvl1pPr algn="l">
              <a:defRPr sz="1200"/>
            </a:lvl1pPr>
          </a:lstStyle>
          <a:p>
            <a:endParaRPr lang="en-GB"/>
          </a:p>
        </p:txBody>
      </p:sp>
      <p:sp>
        <p:nvSpPr>
          <p:cNvPr id="1049099" name="Slide Number Placeholder 6"/>
          <p:cNvSpPr>
            <a:spLocks noGrp="1"/>
          </p:cNvSpPr>
          <p:nvPr>
            <p:ph type="sldNum" sz="quarter" idx="5"/>
          </p:nvPr>
        </p:nvSpPr>
        <p:spPr>
          <a:xfrm>
            <a:off x="3884613" y="8685213"/>
            <a:ext cx="2971800" cy="457200"/>
          </a:xfrm>
          <a:prstGeom prst="rect"/>
        </p:spPr>
        <p:txBody>
          <a:bodyPr anchor="b" bIns="45720" lIns="91440" rIns="91440" rtlCol="0" tIns="45720" vert="horz"/>
          <a:lstStyle>
            <a:lvl1pPr algn="r">
              <a:defRPr sz="1200"/>
            </a:lvl1pPr>
          </a:lstStyle>
          <a:p>
            <a:fld id="{8F476376-1A14-4809-9D62-6F140FCBFCF7}" type="slidenum">
              <a:rPr lang="en-GB" smtClean="0"/>
            </a:fld>
            <a:endParaRPr lang="en-GB"/>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41" name=""/>
        <p:cNvGrpSpPr/>
        <p:nvPr/>
      </p:nvGrpSpPr>
      <p:grpSpPr>
        <a:xfrm>
          <a:off x="0" y="0"/>
          <a:ext cx="0" cy="0"/>
          <a:chOff x="0" y="0"/>
          <a:chExt cx="0" cy="0"/>
        </a:xfrm>
      </p:grpSpPr>
      <p:sp>
        <p:nvSpPr>
          <p:cNvPr id="1048616" name="Slide Image Placeholder 1"/>
          <p:cNvSpPr>
            <a:spLocks noChangeAspect="1" noRot="1" noGrp="1"/>
          </p:cNvSpPr>
          <p:nvPr>
            <p:ph type="sldImg"/>
          </p:nvPr>
        </p:nvSpPr>
        <p:spPr/>
      </p:sp>
      <p:sp>
        <p:nvSpPr>
          <p:cNvPr id="1048617" name="Notes Placeholder 2"/>
          <p:cNvSpPr>
            <a:spLocks noGrp="1"/>
          </p:cNvSpPr>
          <p:nvPr>
            <p:ph type="body" idx="1"/>
          </p:nvPr>
        </p:nvSpPr>
        <p:spPr/>
        <p:txBody>
          <a:bodyPr/>
          <a:p>
            <a:endParaRPr dirty="0" lang="en-US"/>
          </a:p>
        </p:txBody>
      </p:sp>
      <p:sp>
        <p:nvSpPr>
          <p:cNvPr id="1048618" name="Slide Number Placeholder 3"/>
          <p:cNvSpPr>
            <a:spLocks noGrp="1"/>
          </p:cNvSpPr>
          <p:nvPr>
            <p:ph type="sldNum" sz="quarter" idx="10"/>
          </p:nvPr>
        </p:nvSpPr>
        <p:spPr/>
        <p:txBody>
          <a:bodyPr/>
          <a:p>
            <a:fld id="{BA9F9A7C-6FC3-4B06-AF91-56A9C2EE20B0}"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bg>
      <p:bgRef idx="1002">
        <a:schemeClr val="bg2"/>
      </p:bgRef>
    </p:bg>
    <p:spTree>
      <p:nvGrpSpPr>
        <p:cNvPr id="447" name=""/>
        <p:cNvGrpSpPr/>
        <p:nvPr/>
      </p:nvGrpSpPr>
      <p:grpSpPr>
        <a:xfrm>
          <a:off x="0" y="0"/>
          <a:ext cx="0" cy="0"/>
          <a:chOff x="0" y="0"/>
          <a:chExt cx="0" cy="0"/>
        </a:xfrm>
      </p:grpSpPr>
      <p:sp>
        <p:nvSpPr>
          <p:cNvPr id="1049063" name="Title 8"/>
          <p:cNvSpPr>
            <a:spLocks noGrp="1"/>
          </p:cNvSpPr>
          <p:nvPr>
            <p:ph type="ctrTitle"/>
          </p:nvPr>
        </p:nvSpPr>
        <p:spPr>
          <a:xfrm>
            <a:off x="533400" y="1371600"/>
            <a:ext cx="7851648" cy="1828800"/>
          </a:xfrm>
          <a:ln>
            <a:noFill/>
          </a:ln>
        </p:spPr>
        <p:txBody>
          <a:bodyPr anchor="b" bIns="0" rIns="18288" tIns="0" vert="horz">
            <a:normAutofit/>
            <a:scene3d>
              <a:camera prst="orthographicFront"/>
              <a:lightRig dir="t" rig="freezing">
                <a:rot lat="0" lon="0" rev="5640000"/>
              </a:lightRig>
            </a:scene3d>
            <a:sp3d prstMaterial="flat">
              <a:bevelT w="38100" h="38100"/>
              <a:contourClr>
                <a:schemeClr val="tx2"/>
              </a:contourClr>
            </a:sp3d>
          </a:bodyPr>
          <a:lstStyle>
            <a:lvl1pPr algn="r" rtl="0">
              <a:spcBef>
                <a:spcPct val="0"/>
              </a:spcBef>
              <a:buNone/>
              <a:defRPr b="1" sz="5600">
                <a:ln>
                  <a:noFill/>
                </a:ln>
                <a:solidFill>
                  <a:schemeClr val="accent3">
                    <a:tint val="90000"/>
                    <a:satMod val="120000"/>
                  </a:schemeClr>
                </a:solidFill>
                <a:effectLst>
                  <a:outerShdw algn="tl" blurRad="38100" dir="5400000" dist="25400"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049064" name="Subtitle 16"/>
          <p:cNvSpPr>
            <a:spLocks noGrp="1"/>
          </p:cNvSpPr>
          <p:nvPr>
            <p:ph type="subTitle" idx="1"/>
          </p:nvPr>
        </p:nvSpPr>
        <p:spPr>
          <a:xfrm>
            <a:off x="533400" y="3228536"/>
            <a:ext cx="7854696" cy="1752600"/>
          </a:xfrm>
        </p:spPr>
        <p:txBody>
          <a:bodyPr lIns="0" rIns="18288"/>
          <a:lstStyle>
            <a:lvl1pPr algn="r" indent="0" marL="0" marR="45720">
              <a:buNone/>
              <a:defRPr>
                <a:solidFill>
                  <a:schemeClr val="tx1"/>
                </a:solidFill>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kumimoji="0" lang="en-US" smtClean="0"/>
              <a:t>Click to edit Master subtitle style</a:t>
            </a:r>
            <a:endParaRPr kumimoji="0" lang="en-US"/>
          </a:p>
        </p:txBody>
      </p:sp>
      <p:sp>
        <p:nvSpPr>
          <p:cNvPr id="1049065" name="Date Placeholder 29"/>
          <p:cNvSpPr>
            <a:spLocks noGrp="1"/>
          </p:cNvSpPr>
          <p:nvPr>
            <p:ph type="dt" sz="half" idx="10"/>
          </p:nvPr>
        </p:nvSpPr>
        <p:spPr/>
        <p:txBody>
          <a:bodyPr/>
          <a:p>
            <a:fld id="{C0BA787C-C88C-4C2D-BE0E-2C5F12E6990D}" type="datetimeFigureOut">
              <a:rPr lang="en-US" smtClean="0"/>
            </a:fld>
            <a:endParaRPr lang="en-GB"/>
          </a:p>
        </p:txBody>
      </p:sp>
      <p:sp>
        <p:nvSpPr>
          <p:cNvPr id="1049066" name="Footer Placeholder 18"/>
          <p:cNvSpPr>
            <a:spLocks noGrp="1"/>
          </p:cNvSpPr>
          <p:nvPr>
            <p:ph type="ftr" sz="quarter" idx="11"/>
          </p:nvPr>
        </p:nvSpPr>
        <p:spPr/>
        <p:txBody>
          <a:bodyPr/>
          <a:p>
            <a:endParaRPr lang="en-GB"/>
          </a:p>
        </p:txBody>
      </p:sp>
      <p:sp>
        <p:nvSpPr>
          <p:cNvPr id="1049067" name="Slide Number Placeholder 26"/>
          <p:cNvSpPr>
            <a:spLocks noGrp="1"/>
          </p:cNvSpPr>
          <p:nvPr>
            <p:ph type="sldNum" sz="quarter" idx="12"/>
          </p:nvPr>
        </p:nvSpPr>
        <p:spPr/>
        <p:txBody>
          <a:bodyPr/>
          <a:p>
            <a:fld id="{0A499B85-5977-453F-A82E-BB48C4A60A73}" type="slidenum">
              <a:rPr lang="en-GB" smtClean="0"/>
            </a:fld>
            <a:endParaRPr lang="en-GB"/>
          </a:p>
        </p:txBody>
      </p:sp>
    </p:spTree>
  </p:cSld>
  <p:clrMapOvr>
    <a:overrideClrMapping accent1="accent1" accent2="accent2" accent3="accent3" accent4="accent4" accent5="accent5" accent6="accent6" bg1="dk1" bg2="dk2" tx1="lt1" tx2="lt2"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50" name=""/>
        <p:cNvGrpSpPr/>
        <p:nvPr/>
      </p:nvGrpSpPr>
      <p:grpSpPr>
        <a:xfrm>
          <a:off x="0" y="0"/>
          <a:ext cx="0" cy="0"/>
          <a:chOff x="0" y="0"/>
          <a:chExt cx="0" cy="0"/>
        </a:xfrm>
      </p:grpSpPr>
      <p:sp>
        <p:nvSpPr>
          <p:cNvPr id="1049083" name="Title 1"/>
          <p:cNvSpPr>
            <a:spLocks noGrp="1"/>
          </p:cNvSpPr>
          <p:nvPr>
            <p:ph type="title"/>
          </p:nvPr>
        </p:nvSpPr>
        <p:spPr/>
        <p:txBody>
          <a:bodyPr/>
          <a:p>
            <a:r>
              <a:rPr kumimoji="0" lang="en-US" smtClean="0"/>
              <a:t>Click to edit Master title style</a:t>
            </a:r>
            <a:endParaRPr kumimoji="0" lang="en-US"/>
          </a:p>
        </p:txBody>
      </p:sp>
      <p:sp>
        <p:nvSpPr>
          <p:cNvPr id="1049084" name="Vertical Text Placeholder 2"/>
          <p:cNvSpPr>
            <a:spLocks noGrp="1"/>
          </p:cNvSpPr>
          <p:nvPr>
            <p:ph type="body" orient="vert" idx="1"/>
          </p:nvPr>
        </p:nvSpPr>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9085" name="Date Placeholder 3"/>
          <p:cNvSpPr>
            <a:spLocks noGrp="1"/>
          </p:cNvSpPr>
          <p:nvPr>
            <p:ph type="dt" sz="half" idx="10"/>
          </p:nvPr>
        </p:nvSpPr>
        <p:spPr/>
        <p:txBody>
          <a:bodyPr/>
          <a:p>
            <a:fld id="{C0BA787C-C88C-4C2D-BE0E-2C5F12E6990D}" type="datetimeFigureOut">
              <a:rPr lang="en-US" smtClean="0"/>
            </a:fld>
            <a:endParaRPr lang="en-GB"/>
          </a:p>
        </p:txBody>
      </p:sp>
      <p:sp>
        <p:nvSpPr>
          <p:cNvPr id="1049086" name="Footer Placeholder 4"/>
          <p:cNvSpPr>
            <a:spLocks noGrp="1"/>
          </p:cNvSpPr>
          <p:nvPr>
            <p:ph type="ftr" sz="quarter" idx="11"/>
          </p:nvPr>
        </p:nvSpPr>
        <p:spPr/>
        <p:txBody>
          <a:bodyPr/>
          <a:p>
            <a:endParaRPr lang="en-GB"/>
          </a:p>
        </p:txBody>
      </p:sp>
      <p:sp>
        <p:nvSpPr>
          <p:cNvPr id="1049087" name="Slide Number Placeholder 5"/>
          <p:cNvSpPr>
            <a:spLocks noGrp="1"/>
          </p:cNvSpPr>
          <p:nvPr>
            <p:ph type="sldNum" sz="quarter" idx="12"/>
          </p:nvPr>
        </p:nvSpPr>
        <p:spPr/>
        <p:txBody>
          <a:bodyPr/>
          <a:p>
            <a:fld id="{0A499B85-5977-453F-A82E-BB48C4A60A73}" type="slidenum">
              <a:rPr lang="en-GB" smtClean="0"/>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46" name=""/>
        <p:cNvGrpSpPr/>
        <p:nvPr/>
      </p:nvGrpSpPr>
      <p:grpSpPr>
        <a:xfrm>
          <a:off x="0" y="0"/>
          <a:ext cx="0" cy="0"/>
          <a:chOff x="0" y="0"/>
          <a:chExt cx="0" cy="0"/>
        </a:xfrm>
      </p:grpSpPr>
      <p:sp>
        <p:nvSpPr>
          <p:cNvPr id="1049058" name="Vertical Title 1"/>
          <p:cNvSpPr>
            <a:spLocks noGrp="1"/>
          </p:cNvSpPr>
          <p:nvPr>
            <p:ph type="title" orient="vert"/>
          </p:nvPr>
        </p:nvSpPr>
        <p:spPr>
          <a:xfrm>
            <a:off x="6629400" y="914401"/>
            <a:ext cx="2057400" cy="5211763"/>
          </a:xfrm>
        </p:spPr>
        <p:txBody>
          <a:bodyPr vert="eaVert"/>
          <a:p>
            <a:r>
              <a:rPr kumimoji="0" lang="en-US" smtClean="0"/>
              <a:t>Click to edit Master title style</a:t>
            </a:r>
            <a:endParaRPr kumimoji="0" lang="en-US"/>
          </a:p>
        </p:txBody>
      </p:sp>
      <p:sp>
        <p:nvSpPr>
          <p:cNvPr id="1049059" name="Vertical Text Placeholder 2"/>
          <p:cNvSpPr>
            <a:spLocks noGrp="1"/>
          </p:cNvSpPr>
          <p:nvPr>
            <p:ph type="body" orient="vert" idx="1"/>
          </p:nvPr>
        </p:nvSpPr>
        <p:spPr>
          <a:xfrm>
            <a:off x="457200" y="914401"/>
            <a:ext cx="6019800" cy="5211763"/>
          </a:xfrm>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9060" name="Date Placeholder 3"/>
          <p:cNvSpPr>
            <a:spLocks noGrp="1"/>
          </p:cNvSpPr>
          <p:nvPr>
            <p:ph type="dt" sz="half" idx="10"/>
          </p:nvPr>
        </p:nvSpPr>
        <p:spPr/>
        <p:txBody>
          <a:bodyPr/>
          <a:p>
            <a:fld id="{C0BA787C-C88C-4C2D-BE0E-2C5F12E6990D}" type="datetimeFigureOut">
              <a:rPr lang="en-US" smtClean="0"/>
            </a:fld>
            <a:endParaRPr lang="en-GB"/>
          </a:p>
        </p:txBody>
      </p:sp>
      <p:sp>
        <p:nvSpPr>
          <p:cNvPr id="1049061" name="Footer Placeholder 4"/>
          <p:cNvSpPr>
            <a:spLocks noGrp="1"/>
          </p:cNvSpPr>
          <p:nvPr>
            <p:ph type="ftr" sz="quarter" idx="11"/>
          </p:nvPr>
        </p:nvSpPr>
        <p:spPr/>
        <p:txBody>
          <a:bodyPr/>
          <a:p>
            <a:endParaRPr lang="en-GB"/>
          </a:p>
        </p:txBody>
      </p:sp>
      <p:sp>
        <p:nvSpPr>
          <p:cNvPr id="1049062" name="Slide Number Placeholder 5"/>
          <p:cNvSpPr>
            <a:spLocks noGrp="1"/>
          </p:cNvSpPr>
          <p:nvPr>
            <p:ph type="sldNum" sz="quarter" idx="12"/>
          </p:nvPr>
        </p:nvSpPr>
        <p:spPr/>
        <p:txBody>
          <a:bodyPr/>
          <a:p>
            <a:fld id="{0A499B85-5977-453F-A82E-BB48C4A60A73}" type="slidenum">
              <a:rPr lang="en-GB" smtClean="0"/>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235" name=""/>
        <p:cNvGrpSpPr/>
        <p:nvPr/>
      </p:nvGrpSpPr>
      <p:grpSpPr>
        <a:xfrm>
          <a:off x="0" y="0"/>
          <a:ext cx="0" cy="0"/>
          <a:chOff x="0" y="0"/>
          <a:chExt cx="0" cy="0"/>
        </a:xfrm>
      </p:grpSpPr>
      <p:sp>
        <p:nvSpPr>
          <p:cNvPr id="1048604" name="Title 1"/>
          <p:cNvSpPr>
            <a:spLocks noGrp="1"/>
          </p:cNvSpPr>
          <p:nvPr>
            <p:ph type="title"/>
          </p:nvPr>
        </p:nvSpPr>
        <p:spPr/>
        <p:txBody>
          <a:bodyPr/>
          <a:p>
            <a:r>
              <a:rPr lang="en-US" smtClean="0"/>
              <a:t>Click to edit Master title style</a:t>
            </a:r>
            <a:endParaRPr lang="en-GB"/>
          </a:p>
        </p:txBody>
      </p:sp>
      <p:sp>
        <p:nvSpPr>
          <p:cNvPr id="1048605" name="Text Placeholder 2"/>
          <p:cNvSpPr>
            <a:spLocks noGrp="1"/>
          </p:cNvSpPr>
          <p:nvPr>
            <p:ph type="body"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1048606" name="Date Placeholder 3"/>
          <p:cNvSpPr>
            <a:spLocks noGrp="1"/>
          </p:cNvSpPr>
          <p:nvPr>
            <p:ph type="dt" sz="half" idx="10"/>
          </p:nvPr>
        </p:nvSpPr>
        <p:spPr/>
        <p:txBody>
          <a:bodyPr/>
          <a:p>
            <a:fld id="{C0BA787C-C88C-4C2D-BE0E-2C5F12E6990D}" type="datetimeFigureOut">
              <a:rPr lang="en-US" smtClean="0"/>
            </a:fld>
            <a:endParaRPr lang="en-GB"/>
          </a:p>
        </p:txBody>
      </p:sp>
      <p:sp>
        <p:nvSpPr>
          <p:cNvPr id="1048607" name="Footer Placeholder 4"/>
          <p:cNvSpPr>
            <a:spLocks noGrp="1"/>
          </p:cNvSpPr>
          <p:nvPr>
            <p:ph type="ftr" sz="quarter" idx="11"/>
          </p:nvPr>
        </p:nvSpPr>
        <p:spPr/>
        <p:txBody>
          <a:bodyPr/>
          <a:p>
            <a:endParaRPr lang="en-GB"/>
          </a:p>
        </p:txBody>
      </p:sp>
      <p:sp>
        <p:nvSpPr>
          <p:cNvPr id="1048608" name="Slide Number Placeholder 5"/>
          <p:cNvSpPr>
            <a:spLocks noGrp="1"/>
          </p:cNvSpPr>
          <p:nvPr>
            <p:ph type="sldNum" sz="quarter" idx="12"/>
          </p:nvPr>
        </p:nvSpPr>
        <p:spPr/>
        <p:txBody>
          <a:bodyPr/>
          <a:p>
            <a:fld id="{0A499B85-5977-453F-A82E-BB48C4A60A73}" type="slidenum">
              <a:rPr lang="en-GB" smtClean="0"/>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90" name=""/>
        <p:cNvGrpSpPr/>
        <p:nvPr/>
      </p:nvGrpSpPr>
      <p:grpSpPr>
        <a:xfrm>
          <a:off x="0" y="0"/>
          <a:ext cx="0" cy="0"/>
          <a:chOff x="0" y="0"/>
          <a:chExt cx="0" cy="0"/>
        </a:xfrm>
      </p:grpSpPr>
      <p:sp>
        <p:nvSpPr>
          <p:cNvPr id="1048585" name="Title 1"/>
          <p:cNvSpPr>
            <a:spLocks noGrp="1"/>
          </p:cNvSpPr>
          <p:nvPr>
            <p:ph type="title"/>
          </p:nvPr>
        </p:nvSpPr>
        <p:spPr/>
        <p:txBody>
          <a:bodyPr/>
          <a:p>
            <a:r>
              <a:rPr kumimoji="0" lang="en-US" smtClean="0"/>
              <a:t>Click to edit Master title style</a:t>
            </a:r>
            <a:endParaRPr kumimoji="0" lang="en-US"/>
          </a:p>
        </p:txBody>
      </p:sp>
      <p:sp>
        <p:nvSpPr>
          <p:cNvPr id="1048586" name="Content Placeholder 2"/>
          <p:cNvSpPr>
            <a:spLocks noGrp="1"/>
          </p:cNvSpPr>
          <p:nvPr>
            <p:ph idx="1"/>
          </p:nvPr>
        </p:nvSpPr>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587" name="Date Placeholder 3"/>
          <p:cNvSpPr>
            <a:spLocks noGrp="1"/>
          </p:cNvSpPr>
          <p:nvPr>
            <p:ph type="dt" sz="half" idx="10"/>
          </p:nvPr>
        </p:nvSpPr>
        <p:spPr/>
        <p:txBody>
          <a:bodyPr/>
          <a:p>
            <a:fld id="{C0BA787C-C88C-4C2D-BE0E-2C5F12E6990D}" type="datetimeFigureOut">
              <a:rPr lang="en-US" smtClean="0"/>
            </a:fld>
            <a:endParaRPr lang="en-GB"/>
          </a:p>
        </p:txBody>
      </p:sp>
      <p:sp>
        <p:nvSpPr>
          <p:cNvPr id="1048588" name="Footer Placeholder 4"/>
          <p:cNvSpPr>
            <a:spLocks noGrp="1"/>
          </p:cNvSpPr>
          <p:nvPr>
            <p:ph type="ftr" sz="quarter" idx="11"/>
          </p:nvPr>
        </p:nvSpPr>
        <p:spPr/>
        <p:txBody>
          <a:bodyPr/>
          <a:p>
            <a:endParaRPr lang="en-GB"/>
          </a:p>
        </p:txBody>
      </p:sp>
      <p:sp>
        <p:nvSpPr>
          <p:cNvPr id="1048589" name="Slide Number Placeholder 5"/>
          <p:cNvSpPr>
            <a:spLocks noGrp="1"/>
          </p:cNvSpPr>
          <p:nvPr>
            <p:ph type="sldNum" sz="quarter" idx="12"/>
          </p:nvPr>
        </p:nvSpPr>
        <p:spPr/>
        <p:txBody>
          <a:bodyPr/>
          <a:p>
            <a:fld id="{0A499B85-5977-453F-A82E-BB48C4A60A73}" type="slidenum">
              <a:rPr lang="en-GB" smtClean="0"/>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bg>
      <p:bgRef idx="1002">
        <a:schemeClr val="bg2"/>
      </p:bgRef>
    </p:bg>
    <p:spTree>
      <p:nvGrpSpPr>
        <p:cNvPr id="449" name=""/>
        <p:cNvGrpSpPr/>
        <p:nvPr/>
      </p:nvGrpSpPr>
      <p:grpSpPr>
        <a:xfrm>
          <a:off x="0" y="0"/>
          <a:ext cx="0" cy="0"/>
          <a:chOff x="0" y="0"/>
          <a:chExt cx="0" cy="0"/>
        </a:xfrm>
      </p:grpSpPr>
      <p:sp>
        <p:nvSpPr>
          <p:cNvPr id="1049078" name="Title 1"/>
          <p:cNvSpPr>
            <a:spLocks noGrp="1"/>
          </p:cNvSpPr>
          <p:nvPr>
            <p:ph type="title"/>
          </p:nvPr>
        </p:nvSpPr>
        <p:spPr>
          <a:xfrm>
            <a:off x="530352" y="1316736"/>
            <a:ext cx="7772400" cy="1362456"/>
          </a:xfrm>
          <a:ln>
            <a:noFill/>
          </a:ln>
        </p:spPr>
        <p:txBody>
          <a:bodyPr anchor="b" bIns="0" tIns="0" vert="horz">
            <a:noAutofit/>
            <a:scene3d>
              <a:camera prst="orthographicFront"/>
              <a:lightRig dir="t" rig="freezing">
                <a:rot lat="0" lon="0" rev="5640000"/>
              </a:lightRig>
            </a:scene3d>
            <a:sp3d prstMaterial="flat">
              <a:bevelT w="38100" h="38100"/>
            </a:sp3d>
          </a:bodyPr>
          <a:lstStyle>
            <a:lvl1pPr algn="l" rtl="0">
              <a:spcBef>
                <a:spcPct val="0"/>
              </a:spcBef>
              <a:buNone/>
              <a:defRPr baseline="0" b="1" cap="none" dirty="0" sz="5600" lang="en-US">
                <a:ln w="635">
                  <a:noFill/>
                </a:ln>
                <a:solidFill>
                  <a:schemeClr val="accent4">
                    <a:tint val="90000"/>
                    <a:satMod val="125000"/>
                  </a:schemeClr>
                </a:solidFill>
                <a:effectLst>
                  <a:outerShdw algn="tl" blurRad="38100" dir="5400000" dist="25400"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049079" name="Text Placeholder 2"/>
          <p:cNvSpPr>
            <a:spLocks noGrp="1"/>
          </p:cNvSpPr>
          <p:nvPr>
            <p:ph type="body" idx="1"/>
          </p:nvPr>
        </p:nvSpPr>
        <p:spPr>
          <a:xfrm>
            <a:off x="530352" y="2704664"/>
            <a:ext cx="7772400" cy="1509712"/>
          </a:xfrm>
        </p:spPr>
        <p:txBody>
          <a:bodyPr anchor="t" lIns="45720" rIns="45720"/>
          <a:lstStyle>
            <a:lvl1pPr indent="0" marL="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eaLnBrk="1" hangingPunct="1" latinLnBrk="0" lvl="0"/>
            <a:r>
              <a:rPr kumimoji="0" lang="en-US" smtClean="0"/>
              <a:t>Click to edit Master text styles</a:t>
            </a:r>
          </a:p>
        </p:txBody>
      </p:sp>
      <p:sp>
        <p:nvSpPr>
          <p:cNvPr id="1049080" name="Date Placeholder 3"/>
          <p:cNvSpPr>
            <a:spLocks noGrp="1"/>
          </p:cNvSpPr>
          <p:nvPr>
            <p:ph type="dt" sz="half" idx="10"/>
          </p:nvPr>
        </p:nvSpPr>
        <p:spPr/>
        <p:txBody>
          <a:bodyPr/>
          <a:p>
            <a:fld id="{C0BA787C-C88C-4C2D-BE0E-2C5F12E6990D}" type="datetimeFigureOut">
              <a:rPr lang="en-US" smtClean="0"/>
            </a:fld>
            <a:endParaRPr lang="en-GB"/>
          </a:p>
        </p:txBody>
      </p:sp>
      <p:sp>
        <p:nvSpPr>
          <p:cNvPr id="1049081" name="Footer Placeholder 4"/>
          <p:cNvSpPr>
            <a:spLocks noGrp="1"/>
          </p:cNvSpPr>
          <p:nvPr>
            <p:ph type="ftr" sz="quarter" idx="11"/>
          </p:nvPr>
        </p:nvSpPr>
        <p:spPr/>
        <p:txBody>
          <a:bodyPr/>
          <a:p>
            <a:endParaRPr lang="en-GB"/>
          </a:p>
        </p:txBody>
      </p:sp>
      <p:sp>
        <p:nvSpPr>
          <p:cNvPr id="1049082" name="Slide Number Placeholder 5"/>
          <p:cNvSpPr>
            <a:spLocks noGrp="1"/>
          </p:cNvSpPr>
          <p:nvPr>
            <p:ph type="sldNum" sz="quarter" idx="12"/>
          </p:nvPr>
        </p:nvSpPr>
        <p:spPr/>
        <p:txBody>
          <a:bodyPr/>
          <a:p>
            <a:fld id="{0A499B85-5977-453F-A82E-BB48C4A60A73}" type="slidenum">
              <a:rPr lang="en-GB" smtClean="0"/>
            </a:fld>
            <a:endParaRPr lang="en-GB"/>
          </a:p>
        </p:txBody>
      </p:sp>
    </p:spTree>
  </p:cSld>
  <p:clrMapOvr>
    <a:overrideClrMapping accent1="accent1" accent2="accent2" accent3="accent3" accent4="accent4" accent5="accent5" accent6="accent6" bg1="dk1" bg2="dk2" tx1="lt1" tx2="lt2"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43" name=""/>
        <p:cNvGrpSpPr/>
        <p:nvPr/>
      </p:nvGrpSpPr>
      <p:grpSpPr>
        <a:xfrm>
          <a:off x="0" y="0"/>
          <a:ext cx="0" cy="0"/>
          <a:chOff x="0" y="0"/>
          <a:chExt cx="0" cy="0"/>
        </a:xfrm>
      </p:grpSpPr>
      <p:sp>
        <p:nvSpPr>
          <p:cNvPr id="1049040" name="Title 1"/>
          <p:cNvSpPr>
            <a:spLocks noGrp="1"/>
          </p:cNvSpPr>
          <p:nvPr>
            <p:ph type="title"/>
          </p:nvPr>
        </p:nvSpPr>
        <p:spPr>
          <a:xfrm>
            <a:off x="457200" y="704088"/>
            <a:ext cx="8229600" cy="1143000"/>
          </a:xfrm>
        </p:spPr>
        <p:txBody>
          <a:bodyPr/>
          <a:p>
            <a:r>
              <a:rPr kumimoji="0" lang="en-US" smtClean="0"/>
              <a:t>Click to edit Master title style</a:t>
            </a:r>
            <a:endParaRPr kumimoji="0" lang="en-US"/>
          </a:p>
        </p:txBody>
      </p:sp>
      <p:sp>
        <p:nvSpPr>
          <p:cNvPr id="1049041"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9042"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9043" name="Date Placeholder 4"/>
          <p:cNvSpPr>
            <a:spLocks noGrp="1"/>
          </p:cNvSpPr>
          <p:nvPr>
            <p:ph type="dt" sz="half" idx="10"/>
          </p:nvPr>
        </p:nvSpPr>
        <p:spPr/>
        <p:txBody>
          <a:bodyPr/>
          <a:p>
            <a:fld id="{C0BA787C-C88C-4C2D-BE0E-2C5F12E6990D}" type="datetimeFigureOut">
              <a:rPr lang="en-US" smtClean="0"/>
            </a:fld>
            <a:endParaRPr lang="en-GB"/>
          </a:p>
        </p:txBody>
      </p:sp>
      <p:sp>
        <p:nvSpPr>
          <p:cNvPr id="1049044" name="Footer Placeholder 5"/>
          <p:cNvSpPr>
            <a:spLocks noGrp="1"/>
          </p:cNvSpPr>
          <p:nvPr>
            <p:ph type="ftr" sz="quarter" idx="11"/>
          </p:nvPr>
        </p:nvSpPr>
        <p:spPr/>
        <p:txBody>
          <a:bodyPr/>
          <a:p>
            <a:endParaRPr lang="en-GB"/>
          </a:p>
        </p:txBody>
      </p:sp>
      <p:sp>
        <p:nvSpPr>
          <p:cNvPr id="1049045" name="Slide Number Placeholder 6"/>
          <p:cNvSpPr>
            <a:spLocks noGrp="1"/>
          </p:cNvSpPr>
          <p:nvPr>
            <p:ph type="sldNum" sz="quarter" idx="12"/>
          </p:nvPr>
        </p:nvSpPr>
        <p:spPr/>
        <p:txBody>
          <a:bodyPr/>
          <a:p>
            <a:fld id="{0A499B85-5977-453F-A82E-BB48C4A60A73}" type="slidenum">
              <a:rPr lang="en-GB" smtClean="0"/>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44" name=""/>
        <p:cNvGrpSpPr/>
        <p:nvPr/>
      </p:nvGrpSpPr>
      <p:grpSpPr>
        <a:xfrm>
          <a:off x="0" y="0"/>
          <a:ext cx="0" cy="0"/>
          <a:chOff x="0" y="0"/>
          <a:chExt cx="0" cy="0"/>
        </a:xfrm>
      </p:grpSpPr>
      <p:sp>
        <p:nvSpPr>
          <p:cNvPr id="1049046" name="Title 1"/>
          <p:cNvSpPr>
            <a:spLocks noGrp="1"/>
          </p:cNvSpPr>
          <p:nvPr>
            <p:ph type="title"/>
          </p:nvPr>
        </p:nvSpPr>
        <p:spPr>
          <a:xfrm>
            <a:off x="457200" y="704088"/>
            <a:ext cx="8229600" cy="1143000"/>
          </a:xfrm>
        </p:spPr>
        <p:txBody>
          <a:bodyPr anchor="b" tIns="45720"/>
          <a:p>
            <a:r>
              <a:rPr kumimoji="0" lang="en-US" smtClean="0"/>
              <a:t>Click to edit Master title style</a:t>
            </a:r>
            <a:endParaRPr kumimoji="0" lang="en-US"/>
          </a:p>
        </p:txBody>
      </p:sp>
      <p:sp>
        <p:nvSpPr>
          <p:cNvPr id="1049047" name="Text Placeholder 2"/>
          <p:cNvSpPr>
            <a:spLocks noGrp="1"/>
          </p:cNvSpPr>
          <p:nvPr>
            <p:ph type="body" idx="1"/>
          </p:nvPr>
        </p:nvSpPr>
        <p:spPr>
          <a:xfrm>
            <a:off x="457200" y="1855248"/>
            <a:ext cx="4040188" cy="659352"/>
          </a:xfrm>
        </p:spPr>
        <p:txBody>
          <a:bodyPr anchor="ctr" bIns="0" lIns="45720" rIns="45720" tIns="0">
            <a:noAutofit/>
          </a:bodyPr>
          <a:lstStyle>
            <a:lvl1pPr indent="0" marL="0">
              <a:buNone/>
              <a:defRPr baseline="0" b="1" cap="none" sz="2400">
                <a:solidFill>
                  <a:schemeClr val="tx2"/>
                </a:solidFill>
                <a:effectLst/>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9048" name="Text Placeholder 3"/>
          <p:cNvSpPr>
            <a:spLocks noGrp="1"/>
          </p:cNvSpPr>
          <p:nvPr>
            <p:ph type="body" sz="half" idx="3"/>
          </p:nvPr>
        </p:nvSpPr>
        <p:spPr>
          <a:xfrm>
            <a:off x="4645025" y="1859757"/>
            <a:ext cx="4041775" cy="654843"/>
          </a:xfrm>
        </p:spPr>
        <p:txBody>
          <a:bodyPr anchor="ctr" bIns="0" lIns="45720" rIns="45720" tIns="0"/>
          <a:lstStyle>
            <a:lvl1pPr indent="0" marL="0">
              <a:buNone/>
              <a:defRPr baseline="0" b="1" cap="none" sz="2400">
                <a:solidFill>
                  <a:schemeClr val="tx2"/>
                </a:solidFill>
                <a:effectLst/>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9049"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9050"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9051" name="Date Placeholder 6"/>
          <p:cNvSpPr>
            <a:spLocks noGrp="1"/>
          </p:cNvSpPr>
          <p:nvPr>
            <p:ph type="dt" sz="half" idx="10"/>
          </p:nvPr>
        </p:nvSpPr>
        <p:spPr/>
        <p:txBody>
          <a:bodyPr/>
          <a:p>
            <a:fld id="{C0BA787C-C88C-4C2D-BE0E-2C5F12E6990D}" type="datetimeFigureOut">
              <a:rPr lang="en-US" smtClean="0"/>
            </a:fld>
            <a:endParaRPr lang="en-GB"/>
          </a:p>
        </p:txBody>
      </p:sp>
      <p:sp>
        <p:nvSpPr>
          <p:cNvPr id="1049052" name="Footer Placeholder 7"/>
          <p:cNvSpPr>
            <a:spLocks noGrp="1"/>
          </p:cNvSpPr>
          <p:nvPr>
            <p:ph type="ftr" sz="quarter" idx="11"/>
          </p:nvPr>
        </p:nvSpPr>
        <p:spPr/>
        <p:txBody>
          <a:bodyPr/>
          <a:p>
            <a:endParaRPr lang="en-GB"/>
          </a:p>
        </p:txBody>
      </p:sp>
      <p:sp>
        <p:nvSpPr>
          <p:cNvPr id="1049053" name="Slide Number Placeholder 8"/>
          <p:cNvSpPr>
            <a:spLocks noGrp="1"/>
          </p:cNvSpPr>
          <p:nvPr>
            <p:ph type="sldNum" sz="quarter" idx="12"/>
          </p:nvPr>
        </p:nvSpPr>
        <p:spPr/>
        <p:txBody>
          <a:bodyPr/>
          <a:p>
            <a:fld id="{0A499B85-5977-453F-A82E-BB48C4A60A73}" type="slidenum">
              <a:rPr lang="en-GB" smtClean="0"/>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45" name=""/>
        <p:cNvGrpSpPr/>
        <p:nvPr/>
      </p:nvGrpSpPr>
      <p:grpSpPr>
        <a:xfrm>
          <a:off x="0" y="0"/>
          <a:ext cx="0" cy="0"/>
          <a:chOff x="0" y="0"/>
          <a:chExt cx="0" cy="0"/>
        </a:xfrm>
      </p:grpSpPr>
      <p:sp>
        <p:nvSpPr>
          <p:cNvPr id="1049054" name="Title 1"/>
          <p:cNvSpPr>
            <a:spLocks noGrp="1"/>
          </p:cNvSpPr>
          <p:nvPr>
            <p:ph type="title"/>
          </p:nvPr>
        </p:nvSpPr>
        <p:spPr>
          <a:xfrm>
            <a:off x="457200" y="704088"/>
            <a:ext cx="8305800" cy="1143000"/>
          </a:xfrm>
        </p:spPr>
        <p:txBody>
          <a:bodyPr anchor="b" bIns="0" tIns="45720" vert="horz">
            <a:normAutofit/>
            <a:scene3d>
              <a:camera prst="orthographicFront"/>
              <a:lightRig dir="t" rig="freezing">
                <a:rot lat="0" lon="0" rev="5640000"/>
              </a:lightRig>
            </a:scene3d>
            <a:sp3d prstMaterial="flat">
              <a:contourClr>
                <a:schemeClr val="tx2"/>
              </a:contourClr>
            </a:sp3d>
          </a:bodyPr>
          <a:lstStyle>
            <a:lvl1pPr algn="l" rtl="0">
              <a:spcBef>
                <a:spcPct val="0"/>
              </a:spcBef>
              <a:buNone/>
              <a:defRPr b="0" sz="500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1049055" name="Date Placeholder 2"/>
          <p:cNvSpPr>
            <a:spLocks noGrp="1"/>
          </p:cNvSpPr>
          <p:nvPr>
            <p:ph type="dt" sz="half" idx="10"/>
          </p:nvPr>
        </p:nvSpPr>
        <p:spPr/>
        <p:txBody>
          <a:bodyPr/>
          <a:p>
            <a:fld id="{C0BA787C-C88C-4C2D-BE0E-2C5F12E6990D}" type="datetimeFigureOut">
              <a:rPr lang="en-US" smtClean="0"/>
            </a:fld>
            <a:endParaRPr lang="en-GB"/>
          </a:p>
        </p:txBody>
      </p:sp>
      <p:sp>
        <p:nvSpPr>
          <p:cNvPr id="1049056" name="Footer Placeholder 3"/>
          <p:cNvSpPr>
            <a:spLocks noGrp="1"/>
          </p:cNvSpPr>
          <p:nvPr>
            <p:ph type="ftr" sz="quarter" idx="11"/>
          </p:nvPr>
        </p:nvSpPr>
        <p:spPr/>
        <p:txBody>
          <a:bodyPr/>
          <a:p>
            <a:endParaRPr lang="en-GB"/>
          </a:p>
        </p:txBody>
      </p:sp>
      <p:sp>
        <p:nvSpPr>
          <p:cNvPr id="1049057" name="Slide Number Placeholder 4"/>
          <p:cNvSpPr>
            <a:spLocks noGrp="1"/>
          </p:cNvSpPr>
          <p:nvPr>
            <p:ph type="sldNum" sz="quarter" idx="12"/>
          </p:nvPr>
        </p:nvSpPr>
        <p:spPr/>
        <p:txBody>
          <a:bodyPr/>
          <a:p>
            <a:fld id="{0A499B85-5977-453F-A82E-BB48C4A60A73}" type="slidenum">
              <a:rPr lang="en-GB" smtClean="0"/>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76" name=""/>
        <p:cNvGrpSpPr/>
        <p:nvPr/>
      </p:nvGrpSpPr>
      <p:grpSpPr>
        <a:xfrm>
          <a:off x="0" y="0"/>
          <a:ext cx="0" cy="0"/>
          <a:chOff x="0" y="0"/>
          <a:chExt cx="0" cy="0"/>
        </a:xfrm>
      </p:grpSpPr>
      <p:sp>
        <p:nvSpPr>
          <p:cNvPr id="1048909" name="Date Placeholder 1"/>
          <p:cNvSpPr>
            <a:spLocks noGrp="1"/>
          </p:cNvSpPr>
          <p:nvPr>
            <p:ph type="dt" sz="half" idx="10"/>
          </p:nvPr>
        </p:nvSpPr>
        <p:spPr/>
        <p:txBody>
          <a:bodyPr/>
          <a:p>
            <a:fld id="{C0BA787C-C88C-4C2D-BE0E-2C5F12E6990D}" type="datetimeFigureOut">
              <a:rPr lang="en-US" smtClean="0"/>
            </a:fld>
            <a:endParaRPr lang="en-GB"/>
          </a:p>
        </p:txBody>
      </p:sp>
      <p:sp>
        <p:nvSpPr>
          <p:cNvPr id="1048910" name="Footer Placeholder 2"/>
          <p:cNvSpPr>
            <a:spLocks noGrp="1"/>
          </p:cNvSpPr>
          <p:nvPr>
            <p:ph type="ftr" sz="quarter" idx="11"/>
          </p:nvPr>
        </p:nvSpPr>
        <p:spPr/>
        <p:txBody>
          <a:bodyPr/>
          <a:p>
            <a:endParaRPr lang="en-GB"/>
          </a:p>
        </p:txBody>
      </p:sp>
      <p:sp>
        <p:nvSpPr>
          <p:cNvPr id="1048911" name="Slide Number Placeholder 3"/>
          <p:cNvSpPr>
            <a:spLocks noGrp="1"/>
          </p:cNvSpPr>
          <p:nvPr>
            <p:ph type="sldNum" sz="quarter" idx="12"/>
          </p:nvPr>
        </p:nvSpPr>
        <p:spPr/>
        <p:txBody>
          <a:bodyPr/>
          <a:p>
            <a:fld id="{0A499B85-5977-453F-A82E-BB48C4A60A73}" type="slidenum">
              <a:rPr lang="en-GB" smtClean="0"/>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51" name=""/>
        <p:cNvGrpSpPr/>
        <p:nvPr/>
      </p:nvGrpSpPr>
      <p:grpSpPr>
        <a:xfrm>
          <a:off x="0" y="0"/>
          <a:ext cx="0" cy="0"/>
          <a:chOff x="0" y="0"/>
          <a:chExt cx="0" cy="0"/>
        </a:xfrm>
      </p:grpSpPr>
      <p:sp>
        <p:nvSpPr>
          <p:cNvPr id="1049088" name="Title 1"/>
          <p:cNvSpPr>
            <a:spLocks noGrp="1"/>
          </p:cNvSpPr>
          <p:nvPr>
            <p:ph type="title"/>
          </p:nvPr>
        </p:nvSpPr>
        <p:spPr>
          <a:xfrm>
            <a:off x="685800" y="514352"/>
            <a:ext cx="2743200" cy="1162050"/>
          </a:xfrm>
        </p:spPr>
        <p:txBody>
          <a:bodyPr anchor="b" lIns="0">
            <a:noAutofit/>
          </a:bodyPr>
          <a:lstStyle>
            <a:lvl1pPr algn="l" rtl="0">
              <a:spcBef>
                <a:spcPct val="0"/>
              </a:spcBef>
              <a:buNone/>
              <a:defRPr b="0" sz="260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1049089" name="Text Placeholder 2"/>
          <p:cNvSpPr>
            <a:spLocks noGrp="1"/>
          </p:cNvSpPr>
          <p:nvPr>
            <p:ph type="body" idx="2"/>
          </p:nvPr>
        </p:nvSpPr>
        <p:spPr>
          <a:xfrm>
            <a:off x="685800" y="1676400"/>
            <a:ext cx="2743200" cy="4572000"/>
          </a:xfrm>
        </p:spPr>
        <p:txBody>
          <a:bodyPr lIns="18288" rIns="18288"/>
          <a:lstStyle>
            <a:lvl1pPr algn="l" indent="0" marL="0">
              <a:buNone/>
              <a:defRPr sz="1400"/>
            </a:lvl1pPr>
            <a:lvl2pPr algn="l" indent="0">
              <a:buNone/>
              <a:defRPr sz="1200"/>
            </a:lvl2pPr>
            <a:lvl3pPr algn="l" indent="0">
              <a:buNone/>
              <a:defRPr sz="1000"/>
            </a:lvl3pPr>
            <a:lvl4pPr algn="l" indent="0">
              <a:buNone/>
              <a:defRPr sz="900"/>
            </a:lvl4pPr>
            <a:lvl5pPr algn="l" indent="0">
              <a:buNone/>
              <a:defRPr sz="900"/>
            </a:lvl5pPr>
          </a:lstStyle>
          <a:p>
            <a:pPr eaLnBrk="1" hangingPunct="1" latinLnBrk="0" lvl="0"/>
            <a:r>
              <a:rPr kumimoji="0" lang="en-US" smtClean="0"/>
              <a:t>Click to edit Master text styles</a:t>
            </a:r>
          </a:p>
        </p:txBody>
      </p:sp>
      <p:sp>
        <p:nvSpPr>
          <p:cNvPr id="1049090"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9091" name="Date Placeholder 4"/>
          <p:cNvSpPr>
            <a:spLocks noGrp="1"/>
          </p:cNvSpPr>
          <p:nvPr>
            <p:ph type="dt" sz="half" idx="10"/>
          </p:nvPr>
        </p:nvSpPr>
        <p:spPr/>
        <p:txBody>
          <a:bodyPr/>
          <a:p>
            <a:fld id="{C0BA787C-C88C-4C2D-BE0E-2C5F12E6990D}" type="datetimeFigureOut">
              <a:rPr lang="en-US" smtClean="0"/>
            </a:fld>
            <a:endParaRPr lang="en-GB"/>
          </a:p>
        </p:txBody>
      </p:sp>
      <p:sp>
        <p:nvSpPr>
          <p:cNvPr id="1049092" name="Footer Placeholder 5"/>
          <p:cNvSpPr>
            <a:spLocks noGrp="1"/>
          </p:cNvSpPr>
          <p:nvPr>
            <p:ph type="ftr" sz="quarter" idx="11"/>
          </p:nvPr>
        </p:nvSpPr>
        <p:spPr/>
        <p:txBody>
          <a:bodyPr/>
          <a:p>
            <a:endParaRPr lang="en-GB"/>
          </a:p>
        </p:txBody>
      </p:sp>
      <p:sp>
        <p:nvSpPr>
          <p:cNvPr id="1049093" name="Slide Number Placeholder 6"/>
          <p:cNvSpPr>
            <a:spLocks noGrp="1"/>
          </p:cNvSpPr>
          <p:nvPr>
            <p:ph type="sldNum" sz="quarter" idx="12"/>
          </p:nvPr>
        </p:nvSpPr>
        <p:spPr/>
        <p:txBody>
          <a:bodyPr/>
          <a:p>
            <a:fld id="{0A499B85-5977-453F-A82E-BB48C4A60A73}" type="slidenum">
              <a:rPr lang="en-GB" smtClean="0"/>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spTree>
      <p:nvGrpSpPr>
        <p:cNvPr id="448" name=""/>
        <p:cNvGrpSpPr/>
        <p:nvPr/>
      </p:nvGrpSpPr>
      <p:grpSpPr>
        <a:xfrm>
          <a:off x="0" y="0"/>
          <a:ext cx="0" cy="0"/>
          <a:chOff x="0" y="0"/>
          <a:chExt cx="0" cy="0"/>
        </a:xfrm>
      </p:grpSpPr>
      <p:sp>
        <p:nvSpPr>
          <p:cNvPr id="1049068"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algn="tl" blurRad="63500" dir="7500000" dist="38500" kx="100000" rotWithShape="0" sx="98500" sy="10008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rtlCol="0"/>
          <a:p>
            <a:pPr algn="ctr" eaLnBrk="1" hangingPunct="1" latinLnBrk="0"/>
            <a:endParaRPr kumimoji="0" lang="en-US"/>
          </a:p>
        </p:txBody>
      </p:sp>
      <p:sp>
        <p:nvSpPr>
          <p:cNvPr id="1049069" name="Right Triangle 11"/>
          <p:cNvSpPr/>
          <p:nvPr/>
        </p:nvSpPr>
        <p:spPr>
          <a:xfrm rot="420000" flipV="1">
            <a:off x="8004134" y="5359769"/>
            <a:ext cx="155448" cy="155448"/>
          </a:xfrm>
          <a:prstGeom prst="rtTriangle"/>
          <a:solidFill>
            <a:srgbClr val="FFFFFF"/>
          </a:solidFill>
          <a:ln w="12700" cap="flat" cmpd="sng" algn="ctr">
            <a:solidFill>
              <a:srgbClr val="FFFFFF"/>
            </a:solidFill>
            <a:prstDash val="solid"/>
            <a:bevel/>
          </a:ln>
          <a:effectLst>
            <a:outerShdw algn="tl" blurRad="19685" dir="12900000" dist="6350"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rtlCol="0"/>
          <a:p>
            <a:pPr algn="ctr" eaLnBrk="1" hangingPunct="1" latinLnBrk="0"/>
            <a:endParaRPr kumimoji="0" lang="en-US"/>
          </a:p>
        </p:txBody>
      </p:sp>
      <p:sp>
        <p:nvSpPr>
          <p:cNvPr id="1049070" name="Title 1"/>
          <p:cNvSpPr>
            <a:spLocks noGrp="1"/>
          </p:cNvSpPr>
          <p:nvPr>
            <p:ph type="title"/>
          </p:nvPr>
        </p:nvSpPr>
        <p:spPr>
          <a:xfrm>
            <a:off x="609600" y="1176996"/>
            <a:ext cx="2212848" cy="1582621"/>
          </a:xfrm>
        </p:spPr>
        <p:txBody>
          <a:bodyPr anchor="b" bIns="45720" lIns="45720" rIns="45720" tIns="45720" vert="horz"/>
          <a:lstStyle>
            <a:lvl1pPr algn="l">
              <a:buNone/>
              <a:defRPr b="1" sz="2000">
                <a:solidFill>
                  <a:schemeClr val="tx2"/>
                </a:solidFill>
              </a:defRPr>
            </a:lvl1pPr>
          </a:lstStyle>
          <a:p>
            <a:r>
              <a:rPr kumimoji="0" lang="en-US" smtClean="0"/>
              <a:t>Click to edit Master title style</a:t>
            </a:r>
            <a:endParaRPr kumimoji="0" lang="en-US"/>
          </a:p>
        </p:txBody>
      </p:sp>
      <p:sp>
        <p:nvSpPr>
          <p:cNvPr id="1049071" name="Text Placeholder 3"/>
          <p:cNvSpPr>
            <a:spLocks noGrp="1"/>
          </p:cNvSpPr>
          <p:nvPr>
            <p:ph type="body" sz="half" idx="2"/>
          </p:nvPr>
        </p:nvSpPr>
        <p:spPr>
          <a:xfrm>
            <a:off x="609600" y="2828785"/>
            <a:ext cx="2209800" cy="2179320"/>
          </a:xfrm>
        </p:spPr>
        <p:txBody>
          <a:bodyPr anchor="t" bIns="45720" lIns="64008" rIns="45720"/>
          <a:lstStyle>
            <a:lvl1pPr algn="l" indent="0" marL="0">
              <a:spcBef>
                <a:spcPts val="250"/>
              </a:spcBef>
              <a:buFontTx/>
              <a:buNone/>
              <a:defRPr sz="1300"/>
            </a:lvl1pPr>
            <a:lvl2pPr>
              <a:defRPr sz="1200"/>
            </a:lvl2pPr>
            <a:lvl3pPr>
              <a:defRPr sz="1000"/>
            </a:lvl3pPr>
            <a:lvl4pPr>
              <a:defRPr sz="900"/>
            </a:lvl4pPr>
            <a:lvl5pPr>
              <a:defRPr sz="900"/>
            </a:lvl5pPr>
          </a:lstStyle>
          <a:p>
            <a:pPr eaLnBrk="1" hangingPunct="1" latinLnBrk="0" lvl="0"/>
            <a:r>
              <a:rPr kumimoji="0" lang="en-US" smtClean="0"/>
              <a:t>Click to edit Master text styles</a:t>
            </a:r>
          </a:p>
        </p:txBody>
      </p:sp>
      <p:sp>
        <p:nvSpPr>
          <p:cNvPr id="1049072" name="Date Placeholder 4"/>
          <p:cNvSpPr>
            <a:spLocks noGrp="1"/>
          </p:cNvSpPr>
          <p:nvPr>
            <p:ph type="dt" sz="half" idx="10"/>
          </p:nvPr>
        </p:nvSpPr>
        <p:spPr/>
        <p:txBody>
          <a:bodyPr/>
          <a:p>
            <a:fld id="{C0BA787C-C88C-4C2D-BE0E-2C5F12E6990D}" type="datetimeFigureOut">
              <a:rPr lang="en-US" smtClean="0"/>
            </a:fld>
            <a:endParaRPr lang="en-GB"/>
          </a:p>
        </p:txBody>
      </p:sp>
      <p:sp>
        <p:nvSpPr>
          <p:cNvPr id="1049073" name="Footer Placeholder 5"/>
          <p:cNvSpPr>
            <a:spLocks noGrp="1"/>
          </p:cNvSpPr>
          <p:nvPr>
            <p:ph type="ftr" sz="quarter" idx="11"/>
          </p:nvPr>
        </p:nvSpPr>
        <p:spPr/>
        <p:txBody>
          <a:bodyPr/>
          <a:p>
            <a:endParaRPr lang="en-GB"/>
          </a:p>
        </p:txBody>
      </p:sp>
      <p:sp>
        <p:nvSpPr>
          <p:cNvPr id="1049074" name="Slide Number Placeholder 6"/>
          <p:cNvSpPr>
            <a:spLocks noGrp="1"/>
          </p:cNvSpPr>
          <p:nvPr>
            <p:ph type="sldNum" sz="quarter" idx="12"/>
          </p:nvPr>
        </p:nvSpPr>
        <p:spPr>
          <a:xfrm>
            <a:off x="8077200" y="6356350"/>
            <a:ext cx="609600" cy="365125"/>
          </a:xfrm>
        </p:spPr>
        <p:txBody>
          <a:bodyPr/>
          <a:p>
            <a:fld id="{0A499B85-5977-453F-A82E-BB48C4A60A73}" type="slidenum">
              <a:rPr lang="en-GB" smtClean="0"/>
            </a:fld>
            <a:endParaRPr lang="en-GB"/>
          </a:p>
        </p:txBody>
      </p:sp>
      <p:sp>
        <p:nvSpPr>
          <p:cNvPr id="1049075" name="Picture Placeholder 2"/>
          <p:cNvSpPr>
            <a:spLocks noGrp="1"/>
          </p:cNvSpPr>
          <p:nvPr>
            <p:ph type="pic" idx="1"/>
          </p:nvPr>
        </p:nvSpPr>
        <p:spPr>
          <a:xfrm rot="420000">
            <a:off x="3485793" y="1199517"/>
            <a:ext cx="4617720" cy="3931920"/>
          </a:xfrm>
          <a:prstGeom prst="rect"/>
          <a:solidFill>
            <a:schemeClr val="bg2"/>
          </a:solidFill>
          <a:ln w="3000" cap="rnd">
            <a:solidFill>
              <a:srgbClr val="C0C0C0"/>
            </a:solidFill>
            <a:round/>
          </a:ln>
          <a:effectLst/>
        </p:spPr>
        <p:txBody>
          <a:bodyPr/>
          <a:lstStyle>
            <a:lvl1pPr indent="0" marL="0">
              <a:buNone/>
              <a:defRPr sz="3200"/>
            </a:lvl1pPr>
          </a:lstStyle>
          <a:p>
            <a:r>
              <a:rPr kumimoji="0" lang="en-US" smtClean="0"/>
              <a:t>Click icon to add picture</a:t>
            </a:r>
            <a:endParaRPr dirty="0" kumimoji="0" lang="en-US"/>
          </a:p>
        </p:txBody>
      </p:sp>
      <p:sp>
        <p:nvSpPr>
          <p:cNvPr id="1049076" name="Freeform 9"/>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nchor="t" bIns="45720" compatLnSpc="1" lIns="91440" rIns="91440" tIns="45720" vert="horz" wrap="square"/>
          <a:p>
            <a:pPr algn="l" eaLnBrk="1" hangingPunct="1" latinLnBrk="0" marL="0" rtl="0"/>
            <a:endParaRPr kumimoji="0" lang="en-US">
              <a:solidFill>
                <a:schemeClr val="tx1"/>
              </a:solidFill>
              <a:latin typeface="+mn-lt"/>
              <a:ea typeface="+mn-ea"/>
              <a:cs typeface="+mn-cs"/>
            </a:endParaRPr>
          </a:p>
        </p:txBody>
      </p:sp>
      <p:sp>
        <p:nvSpPr>
          <p:cNvPr id="1049077" name="Freeform 10"/>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nchor="t" bIns="45720" compatLnSpc="1" lIns="91440" rIns="91440" tIns="45720" vert="horz" wrap="square"/>
          <a:p>
            <a:pPr algn="l" eaLnBrk="1" hangingPunct="1" latinLnBrk="0" marL="0" rtl="0"/>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76" name=""/>
        <p:cNvGrpSpPr/>
        <p:nvPr/>
      </p:nvGrpSpPr>
      <p:grpSpPr>
        <a:xfrm>
          <a:off x="0" y="0"/>
          <a:ext cx="0" cy="0"/>
          <a:chOff x="0" y="0"/>
          <a:chExt cx="0" cy="0"/>
        </a:xfrm>
      </p:grpSpPr>
      <p:sp>
        <p:nvSpPr>
          <p:cNvPr id="1048576" name="Freeform 6"/>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nchor="t" bIns="45720" compatLnSpc="1" lIns="91440" rIns="91440" tIns="45720" vert="horz" wrap="square"/>
          <a:p>
            <a:pPr algn="l" eaLnBrk="1" hangingPunct="1" latinLnBrk="0" marL="0" rtl="0"/>
            <a:endParaRPr kumimoji="0" lang="en-US">
              <a:solidFill>
                <a:schemeClr val="tx1"/>
              </a:solidFill>
              <a:latin typeface="+mn-lt"/>
              <a:ea typeface="+mn-ea"/>
              <a:cs typeface="+mn-cs"/>
            </a:endParaRPr>
          </a:p>
        </p:txBody>
      </p:sp>
      <p:sp>
        <p:nvSpPr>
          <p:cNvPr id="1048577" name="Freeform 7"/>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nchor="t" bIns="45720" compatLnSpc="1" lIns="91440" rIns="91440" tIns="45720" vert="horz" wrap="square"/>
          <a:p>
            <a:pPr algn="l" eaLnBrk="1" hangingPunct="1" latinLnBrk="0" marL="0" rtl="0"/>
            <a:endParaRPr kumimoji="0" lang="en-US">
              <a:solidFill>
                <a:schemeClr val="tx1"/>
              </a:solidFill>
              <a:latin typeface="+mn-lt"/>
              <a:ea typeface="+mn-ea"/>
              <a:cs typeface="+mn-cs"/>
            </a:endParaRPr>
          </a:p>
        </p:txBody>
      </p:sp>
      <p:sp>
        <p:nvSpPr>
          <p:cNvPr id="1048578" name="Title Placeholder 8"/>
          <p:cNvSpPr>
            <a:spLocks noGrp="1"/>
          </p:cNvSpPr>
          <p:nvPr>
            <p:ph type="title"/>
          </p:nvPr>
        </p:nvSpPr>
        <p:spPr>
          <a:xfrm>
            <a:off x="457200" y="704088"/>
            <a:ext cx="8229600" cy="1143000"/>
          </a:xfrm>
          <a:prstGeom prst="rect"/>
        </p:spPr>
        <p:txBody>
          <a:bodyPr anchor="b" bIns="0" lIns="0" rIns="0" vert="horz">
            <a:normAutofit/>
          </a:bodyPr>
          <a:p>
            <a:r>
              <a:rPr kumimoji="0" lang="en-US" smtClean="0"/>
              <a:t>Click to edit Master title style</a:t>
            </a:r>
            <a:endParaRPr kumimoji="0" lang="en-US"/>
          </a:p>
        </p:txBody>
      </p:sp>
      <p:sp>
        <p:nvSpPr>
          <p:cNvPr id="1048579" name="Text Placeholder 29"/>
          <p:cNvSpPr>
            <a:spLocks noGrp="1"/>
          </p:cNvSpPr>
          <p:nvPr>
            <p:ph type="body" idx="1"/>
          </p:nvPr>
        </p:nvSpPr>
        <p:spPr>
          <a:xfrm>
            <a:off x="457200" y="1935480"/>
            <a:ext cx="8229600" cy="4389120"/>
          </a:xfrm>
          <a:prstGeom prst="rect"/>
        </p:spPr>
        <p:txBody>
          <a:bodyPr vert="horz">
            <a:normAutofit/>
          </a:bodyPr>
          <a:p>
            <a:pPr eaLnBrk="1" hangingPunct="1" latinLnBrk="0" lvl="0"/>
            <a:r>
              <a:rPr kumimoji="0" lang="en-US" smtClean="0"/>
              <a:t>Click to edit Master text styles</a:t>
            </a:r>
          </a:p>
          <a:p>
            <a:pPr eaLnBrk="1" hangingPunct="1" latinLnBrk="0" lvl="1"/>
            <a:r>
              <a:rPr kumimoji="0" lang="en-US" smtClean="0"/>
              <a:t>Second level</a:t>
            </a:r>
          </a:p>
          <a:p>
            <a:pPr eaLnBrk="1" hangingPunct="1" latinLnBrk="0" lvl="2"/>
            <a:r>
              <a:rPr kumimoji="0" lang="en-US" smtClean="0"/>
              <a:t>Third level</a:t>
            </a:r>
          </a:p>
          <a:p>
            <a:pPr eaLnBrk="1" hangingPunct="1" latinLnBrk="0" lvl="3"/>
            <a:r>
              <a:rPr kumimoji="0" lang="en-US" smtClean="0"/>
              <a:t>Fourth level</a:t>
            </a:r>
          </a:p>
          <a:p>
            <a:pPr eaLnBrk="1" hangingPunct="1" latinLnBrk="0" lvl="4"/>
            <a:r>
              <a:rPr kumimoji="0" lang="en-US" smtClean="0"/>
              <a:t>Fifth level</a:t>
            </a:r>
            <a:endParaRPr kumimoji="0" lang="en-US"/>
          </a:p>
        </p:txBody>
      </p:sp>
      <p:sp>
        <p:nvSpPr>
          <p:cNvPr id="1048580" name="Date Placeholder 9"/>
          <p:cNvSpPr>
            <a:spLocks noGrp="1"/>
          </p:cNvSpPr>
          <p:nvPr>
            <p:ph type="dt" sz="half" idx="2"/>
          </p:nvPr>
        </p:nvSpPr>
        <p:spPr>
          <a:xfrm>
            <a:off x="457200" y="6356350"/>
            <a:ext cx="2133600" cy="365125"/>
          </a:xfrm>
          <a:prstGeom prst="rect"/>
        </p:spPr>
        <p:txBody>
          <a:bodyPr anchor="b" bIns="0" lIns="0" rIns="0" tIns="0" vert="horz"/>
          <a:lstStyle>
            <a:lvl1pPr algn="l" eaLnBrk="1" hangingPunct="1" latinLnBrk="0">
              <a:defRPr sz="1200" kumimoji="0">
                <a:solidFill>
                  <a:schemeClr val="tx2">
                    <a:shade val="90000"/>
                  </a:schemeClr>
                </a:solidFill>
              </a:defRPr>
            </a:lvl1pPr>
          </a:lstStyle>
          <a:p>
            <a:fld id="{C0BA787C-C88C-4C2D-BE0E-2C5F12E6990D}" type="datetimeFigureOut">
              <a:rPr lang="en-US" smtClean="0"/>
            </a:fld>
            <a:endParaRPr lang="en-GB"/>
          </a:p>
        </p:txBody>
      </p:sp>
      <p:sp>
        <p:nvSpPr>
          <p:cNvPr id="1048581" name="Footer Placeholder 21"/>
          <p:cNvSpPr>
            <a:spLocks noGrp="1"/>
          </p:cNvSpPr>
          <p:nvPr>
            <p:ph type="ftr" sz="quarter" idx="3"/>
          </p:nvPr>
        </p:nvSpPr>
        <p:spPr>
          <a:xfrm>
            <a:off x="2667000" y="6356350"/>
            <a:ext cx="3352800" cy="365125"/>
          </a:xfrm>
          <a:prstGeom prst="rect"/>
        </p:spPr>
        <p:txBody>
          <a:bodyPr anchor="b" bIns="0" lIns="0" rIns="0" tIns="0" vert="horz"/>
          <a:lstStyle>
            <a:lvl1pPr algn="l" eaLnBrk="1" hangingPunct="1" latinLnBrk="0">
              <a:defRPr sz="1200" kumimoji="0">
                <a:solidFill>
                  <a:schemeClr val="tx2">
                    <a:shade val="90000"/>
                  </a:schemeClr>
                </a:solidFill>
              </a:defRPr>
            </a:lvl1pPr>
          </a:lstStyle>
          <a:p>
            <a:endParaRPr lang="en-GB"/>
          </a:p>
        </p:txBody>
      </p:sp>
      <p:sp>
        <p:nvSpPr>
          <p:cNvPr id="1048582" name="Slide Number Placeholder 17"/>
          <p:cNvSpPr>
            <a:spLocks noGrp="1"/>
          </p:cNvSpPr>
          <p:nvPr>
            <p:ph type="sldNum" sz="quarter" idx="4"/>
          </p:nvPr>
        </p:nvSpPr>
        <p:spPr>
          <a:xfrm>
            <a:off x="7924800" y="6356350"/>
            <a:ext cx="762000" cy="365125"/>
          </a:xfrm>
          <a:prstGeom prst="rect"/>
        </p:spPr>
        <p:txBody>
          <a:bodyPr anchor="b" bIns="0" lIns="0" rIns="0" tIns="0" vert="horz"/>
          <a:lstStyle>
            <a:lvl1pPr algn="r" eaLnBrk="1" hangingPunct="1" latinLnBrk="0">
              <a:defRPr sz="1200" kumimoji="0">
                <a:solidFill>
                  <a:schemeClr val="tx2">
                    <a:shade val="90000"/>
                  </a:schemeClr>
                </a:solidFill>
              </a:defRPr>
            </a:lvl1pPr>
          </a:lstStyle>
          <a:p>
            <a:fld id="{0A499B85-5977-453F-A82E-BB48C4A60A73}" type="slidenum">
              <a:rPr lang="en-GB" smtClean="0"/>
            </a:fld>
            <a:endParaRPr lang="en-GB"/>
          </a:p>
        </p:txBody>
      </p:sp>
      <p:grpSp>
        <p:nvGrpSpPr>
          <p:cNvPr id="177" name="Group 1"/>
          <p:cNvGrpSpPr/>
          <p:nvPr/>
        </p:nvGrpSpPr>
        <p:grpSpPr>
          <a:xfrm>
            <a:off x="-19017" y="202408"/>
            <a:ext cx="9180548" cy="649224"/>
            <a:chOff x="-19045" y="216550"/>
            <a:chExt cx="9180548" cy="649224"/>
          </a:xfrm>
        </p:grpSpPr>
        <p:sp>
          <p:nvSpPr>
            <p:cNvPr id="1048583"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16000">
                    <a:schemeClr val="accent2">
                      <a:shade val="75000"/>
                      <a:alpha val="56000"/>
                    </a:schemeClr>
                  </a:gs>
                  <a:gs pos="74000">
                    <a:schemeClr val="accent3">
                      <a:shade val="75000"/>
                    </a:schemeClr>
                  </a:gs>
                  <a:gs pos="86000">
                    <a:schemeClr val="tx1">
                      <a:alpha val="29000"/>
                    </a:schemeClr>
                  </a:gs>
                </a:gsLst>
                <a:lin ang="5400000" scaled="1"/>
              </a:gra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584"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33000">
                    <a:schemeClr val="accent2">
                      <a:alpha val="56000"/>
                    </a:schemeClr>
                  </a:gs>
                  <a:gs pos="44000">
                    <a:schemeClr val="accent1"/>
                  </a:gs>
                  <a:gs pos="74000">
                    <a:schemeClr val="accent4"/>
                  </a:gs>
                </a:gsLst>
                <a:lin ang="5400000" scaled="1"/>
              </a:gradFill>
              <a:prstDash val="solid"/>
              <a:round/>
              <a:headEnd type="none" w="med" len="med"/>
              <a:tailEnd type="none" w="med" len="med"/>
            </a:ln>
            <a:effectLst/>
          </p:spPr>
          <p:txBody>
            <a:bodyPr anchor="t" bIns="45720" compatLnSpc="1" lIns="91440" rIns="91440" tIns="45720" vert="horz" wrap="square"/>
            <a:p>
              <a:endParaRPr kumimoji="0" lang="en-US"/>
            </a:p>
          </p:txBody>
        </p:sp>
      </p:gr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eaLnBrk="1" hangingPunct="1" latinLnBrk="0" rtl="0">
        <a:spcBef>
          <a:spcPct val="0"/>
        </a:spcBef>
        <a:buNone/>
        <a:defRPr b="0" sz="5000" kern="1200" kumimoji="0">
          <a:ln>
            <a:noFill/>
          </a:ln>
          <a:solidFill>
            <a:schemeClr val="tx2"/>
          </a:solidFill>
          <a:effectLst/>
          <a:latin typeface="+mj-lt"/>
          <a:ea typeface="+mj-ea"/>
          <a:cs typeface="+mj-cs"/>
        </a:defRPr>
      </a:lvl1pPr>
    </p:titleStyle>
    <p:bodyStyle>
      <a:lvl1pPr algn="l" eaLnBrk="1" hangingPunct="1" indent="-274320" latinLnBrk="0" marL="274320" rtl="0">
        <a:spcBef>
          <a:spcPct val="20000"/>
        </a:spcBef>
        <a:buClr>
          <a:schemeClr val="accent3"/>
        </a:buClr>
        <a:buSzPct val="95000"/>
        <a:buFont typeface="Wingdings 2"/>
        <a:buChar char=""/>
        <a:defRPr sz="2600" kern="1200" kumimoji="0">
          <a:solidFill>
            <a:schemeClr val="tx1"/>
          </a:solidFill>
          <a:latin typeface="+mn-lt"/>
          <a:ea typeface="+mn-ea"/>
          <a:cs typeface="+mn-cs"/>
        </a:defRPr>
      </a:lvl1pPr>
      <a:lvl2pPr algn="l" eaLnBrk="1" hangingPunct="1" indent="-246888" latinLnBrk="0" marL="640080" rtl="0">
        <a:spcBef>
          <a:spcPct val="20000"/>
        </a:spcBef>
        <a:buClr>
          <a:schemeClr val="accent1"/>
        </a:buClr>
        <a:buSzPct val="85000"/>
        <a:buFont typeface="Wingdings 2"/>
        <a:buChar char=""/>
        <a:defRPr sz="2400" kern="1200" kumimoji="0">
          <a:solidFill>
            <a:schemeClr val="tx1"/>
          </a:solidFill>
          <a:latin typeface="+mn-lt"/>
          <a:ea typeface="+mn-ea"/>
          <a:cs typeface="+mn-cs"/>
        </a:defRPr>
      </a:lvl2pPr>
      <a:lvl3pPr algn="l" eaLnBrk="1" hangingPunct="1" indent="-246888" latinLnBrk="0" marL="914400" rtl="0">
        <a:spcBef>
          <a:spcPct val="20000"/>
        </a:spcBef>
        <a:buClr>
          <a:schemeClr val="accent2"/>
        </a:buClr>
        <a:buSzPct val="70000"/>
        <a:buFont typeface="Wingdings 2"/>
        <a:buChar char=""/>
        <a:defRPr sz="2100" kern="1200" kumimoji="0">
          <a:solidFill>
            <a:schemeClr val="tx1"/>
          </a:solidFill>
          <a:latin typeface="+mn-lt"/>
          <a:ea typeface="+mn-ea"/>
          <a:cs typeface="+mn-cs"/>
        </a:defRPr>
      </a:lvl3pPr>
      <a:lvl4pPr algn="l" eaLnBrk="1" hangingPunct="1" indent="-210312" latinLnBrk="0" marL="1188720" rtl="0">
        <a:spcBef>
          <a:spcPct val="20000"/>
        </a:spcBef>
        <a:buClr>
          <a:schemeClr val="accent3"/>
        </a:buClr>
        <a:buSzPct val="65000"/>
        <a:buFont typeface="Wingdings 2"/>
        <a:buChar char=""/>
        <a:defRPr sz="2000" kern="1200" kumimoji="0">
          <a:solidFill>
            <a:schemeClr val="tx1"/>
          </a:solidFill>
          <a:latin typeface="+mn-lt"/>
          <a:ea typeface="+mn-ea"/>
          <a:cs typeface="+mn-cs"/>
        </a:defRPr>
      </a:lvl4pPr>
      <a:lvl5pPr algn="l" eaLnBrk="1" hangingPunct="1" indent="-210312" latinLnBrk="0" marL="1463040" rtl="0">
        <a:spcBef>
          <a:spcPct val="20000"/>
        </a:spcBef>
        <a:buClr>
          <a:schemeClr val="accent4"/>
        </a:buClr>
        <a:buSzPct val="65000"/>
        <a:buFont typeface="Wingdings 2"/>
        <a:buChar char=""/>
        <a:defRPr sz="2000" kern="1200" kumimoji="0">
          <a:solidFill>
            <a:schemeClr val="tx1"/>
          </a:solidFill>
          <a:latin typeface="+mn-lt"/>
          <a:ea typeface="+mn-ea"/>
          <a:cs typeface="+mn-cs"/>
        </a:defRPr>
      </a:lvl5pPr>
      <a:lvl6pPr algn="l" eaLnBrk="1" hangingPunct="1" indent="-210312" latinLnBrk="0" marL="1737360" rtl="0">
        <a:spcBef>
          <a:spcPct val="20000"/>
        </a:spcBef>
        <a:buClr>
          <a:schemeClr val="accent5"/>
        </a:buClr>
        <a:buSzPct val="80000"/>
        <a:buFont typeface="Wingdings 2"/>
        <a:buChar char=""/>
        <a:defRPr sz="1800" kern="1200" kumimoji="0">
          <a:solidFill>
            <a:schemeClr val="tx1"/>
          </a:solidFill>
          <a:latin typeface="+mn-lt"/>
          <a:ea typeface="+mn-ea"/>
          <a:cs typeface="+mn-cs"/>
        </a:defRPr>
      </a:lvl6pPr>
      <a:lvl7pPr algn="l" eaLnBrk="1" hangingPunct="1" indent="-182880" latinLnBrk="0" marL="1920240" rtl="0">
        <a:spcBef>
          <a:spcPct val="20000"/>
        </a:spcBef>
        <a:buClr>
          <a:schemeClr val="accent6"/>
        </a:buClr>
        <a:buSzPct val="80000"/>
        <a:buFont typeface="Wingdings 2"/>
        <a:buChar char=""/>
        <a:defRPr baseline="0" sz="1600" kern="1200" kumimoji="0">
          <a:solidFill>
            <a:schemeClr val="tx1"/>
          </a:solidFill>
          <a:latin typeface="+mn-lt"/>
          <a:ea typeface="+mn-ea"/>
          <a:cs typeface="+mn-cs"/>
        </a:defRPr>
      </a:lvl7pPr>
      <a:lvl8pPr algn="l" eaLnBrk="1" hangingPunct="1" indent="-182880" latinLnBrk="0" marL="2194560" rtl="0">
        <a:spcBef>
          <a:spcPct val="20000"/>
        </a:spcBef>
        <a:buClr>
          <a:schemeClr val="tx2"/>
        </a:buClr>
        <a:buChar char="•"/>
        <a:defRPr sz="1600" kern="1200" kumimoji="0">
          <a:solidFill>
            <a:schemeClr val="tx1"/>
          </a:solidFill>
          <a:latin typeface="+mn-lt"/>
          <a:ea typeface="+mn-ea"/>
          <a:cs typeface="+mn-cs"/>
        </a:defRPr>
      </a:lvl8pPr>
      <a:lvl9pPr algn="l" eaLnBrk="1" hangingPunct="1" indent="-182880" latinLnBrk="0" marL="2468880" rtl="0">
        <a:spcBef>
          <a:spcPct val="20000"/>
        </a:spcBef>
        <a:buClr>
          <a:schemeClr val="tx2"/>
        </a:buClr>
        <a:buFontTx/>
        <a:buChar char="•"/>
        <a:defRPr baseline="0" sz="1400" kern="1200" kumimoji="0">
          <a:solidFill>
            <a:schemeClr val="tx1"/>
          </a:solidFill>
          <a:latin typeface="+mn-lt"/>
          <a:ea typeface="+mn-ea"/>
          <a:cs typeface="+mn-cs"/>
        </a:defRPr>
      </a:lvl9pPr>
    </p:bodyStyle>
    <p:other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 Id="rId3" Type="http://schemas.openxmlformats.org/officeDocument/2006/relationships/notesSlide" Target="../notesSlides/notesSlid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36" name=""/>
        <p:cNvGrpSpPr/>
        <p:nvPr/>
      </p:nvGrpSpPr>
      <p:grpSpPr>
        <a:xfrm>
          <a:off x="0" y="0"/>
          <a:ext cx="0" cy="0"/>
          <a:chOff x="0" y="0"/>
          <a:chExt cx="0" cy="0"/>
        </a:xfrm>
      </p:grpSpPr>
      <p:sp>
        <p:nvSpPr>
          <p:cNvPr id="1048609" name="Title 1"/>
          <p:cNvSpPr>
            <a:spLocks noGrp="1"/>
          </p:cNvSpPr>
          <p:nvPr>
            <p:ph type="title"/>
          </p:nvPr>
        </p:nvSpPr>
        <p:spPr/>
        <p:txBody>
          <a:bodyPr>
            <a:normAutofit/>
          </a:bodyPr>
          <a:p>
            <a:r>
              <a:rPr dirty="0" lang="en-GB" smtClean="0"/>
              <a:t>ENDOCRINE DISORDERS</a:t>
            </a:r>
            <a:endParaRPr dirty="0" lang="en-GB"/>
          </a:p>
        </p:txBody>
      </p:sp>
      <p:sp>
        <p:nvSpPr>
          <p:cNvPr id="1048610" name="Text Placeholder 2"/>
          <p:cNvSpPr>
            <a:spLocks noGrp="1"/>
          </p:cNvSpPr>
          <p:nvPr>
            <p:ph type="body" idx="1"/>
          </p:nvPr>
        </p:nvSpPr>
        <p:spPr/>
        <p:txBody>
          <a:bodyPr/>
          <a:p>
            <a:pPr>
              <a:buNone/>
            </a:pPr>
            <a:endParaRPr dirty="0"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47" name=""/>
        <p:cNvGrpSpPr/>
        <p:nvPr/>
      </p:nvGrpSpPr>
      <p:grpSpPr>
        <a:xfrm>
          <a:off x="0" y="0"/>
          <a:ext cx="0" cy="0"/>
          <a:chOff x="0" y="0"/>
          <a:chExt cx="0" cy="0"/>
        </a:xfrm>
      </p:grpSpPr>
      <p:sp>
        <p:nvSpPr>
          <p:cNvPr id="1048632" name="Rectangle 2"/>
          <p:cNvSpPr>
            <a:spLocks noGrp="1" noChangeArrowheads="1"/>
          </p:cNvSpPr>
          <p:nvPr>
            <p:ph type="title"/>
          </p:nvPr>
        </p:nvSpPr>
        <p:spPr>
          <a:xfrm>
            <a:off x="-990600" y="228600"/>
            <a:ext cx="8229600" cy="868363"/>
          </a:xfrm>
        </p:spPr>
        <p:txBody>
          <a:bodyPr/>
          <a:p>
            <a:r>
              <a:rPr dirty="0" sz="3600" lang="en-US" smtClean="0"/>
              <a:t>                                 Thyroid gland</a:t>
            </a:r>
            <a:endParaRPr dirty="0" sz="3600" lang="en-US"/>
          </a:p>
        </p:txBody>
      </p:sp>
      <p:sp>
        <p:nvSpPr>
          <p:cNvPr id="1048633" name="Rectangle 3"/>
          <p:cNvSpPr>
            <a:spLocks noGrp="1" noChangeArrowheads="1"/>
          </p:cNvSpPr>
          <p:nvPr>
            <p:ph idx="1"/>
          </p:nvPr>
        </p:nvSpPr>
        <p:spPr>
          <a:xfrm>
            <a:off x="76200" y="1341438"/>
            <a:ext cx="4419600" cy="4983162"/>
          </a:xfrm>
        </p:spPr>
        <p:txBody>
          <a:bodyPr/>
          <a:p>
            <a:pPr>
              <a:lnSpc>
                <a:spcPct val="90000"/>
              </a:lnSpc>
            </a:pPr>
            <a:r>
              <a:rPr dirty="0" sz="2800" lang="en-US"/>
              <a:t>Anterior neck on trachea just inferior to larynx</a:t>
            </a:r>
          </a:p>
          <a:p>
            <a:pPr>
              <a:lnSpc>
                <a:spcPct val="90000"/>
              </a:lnSpc>
            </a:pPr>
            <a:r>
              <a:rPr dirty="0" sz="2800" lang="en-US"/>
              <a:t>Two lateral lobes and an isthmus</a:t>
            </a:r>
          </a:p>
          <a:p>
            <a:pPr>
              <a:lnSpc>
                <a:spcPct val="90000"/>
              </a:lnSpc>
            </a:pPr>
            <a:r>
              <a:rPr dirty="0" sz="2800" lang="en-US"/>
              <a:t>Produces two hormones</a:t>
            </a:r>
          </a:p>
          <a:p>
            <a:pPr lvl="1">
              <a:lnSpc>
                <a:spcPct val="90000"/>
              </a:lnSpc>
            </a:pPr>
            <a:r>
              <a:rPr b="1" dirty="0" sz="2400" lang="en-US"/>
              <a:t>Thyroid hormone</a:t>
            </a:r>
            <a:r>
              <a:rPr dirty="0" sz="2400" lang="en-US"/>
              <a:t>: tyrosine based with 3 or 4 iodine molecules</a:t>
            </a:r>
          </a:p>
          <a:p>
            <a:pPr lvl="2">
              <a:lnSpc>
                <a:spcPct val="90000"/>
              </a:lnSpc>
            </a:pPr>
            <a:r>
              <a:rPr dirty="0" sz="2000" lang="en-US"/>
              <a:t>T4 (thyroxine) and T3</a:t>
            </a:r>
          </a:p>
          <a:p>
            <a:pPr lvl="1">
              <a:lnSpc>
                <a:spcPct val="90000"/>
              </a:lnSpc>
            </a:pPr>
            <a:r>
              <a:rPr b="1" dirty="0" sz="2400" lang="en-US"/>
              <a:t>Calcitonin</a:t>
            </a:r>
            <a:r>
              <a:rPr dirty="0" sz="2400" lang="en-US"/>
              <a:t> involved with calcium and phosphorus metabolism </a:t>
            </a:r>
          </a:p>
        </p:txBody>
      </p:sp>
      <p:sp>
        <p:nvSpPr>
          <p:cNvPr id="1048634" name="Slide Number Placeholder 5"/>
          <p:cNvSpPr>
            <a:spLocks noGrp="1"/>
          </p:cNvSpPr>
          <p:nvPr>
            <p:ph type="sldNum" sz="quarter" idx="12"/>
          </p:nvPr>
        </p:nvSpPr>
        <p:spPr/>
        <p:txBody>
          <a:bodyPr/>
          <a:p>
            <a:fld id="{6B8AEF82-C6E4-4610-A23E-0963528562F4}" type="slidenum">
              <a:rPr lang="en-US"/>
              <a:t>10</a:t>
            </a:fld>
            <a:endParaRPr lang="en-US"/>
          </a:p>
        </p:txBody>
      </p:sp>
      <p:pic>
        <p:nvPicPr>
          <p:cNvPr id="2097153" name="Picture 4" descr="25-07a_ThyroidGland_1"/>
          <p:cNvPicPr>
            <a:picLocks noChangeAspect="1" noChangeArrowheads="1"/>
          </p:cNvPicPr>
          <p:nvPr/>
        </p:nvPicPr>
        <p:blipFill>
          <a:blip xmlns:r="http://schemas.openxmlformats.org/officeDocument/2006/relationships" r:embed="rId1"/>
          <a:srcRect l="16470" t="8182" r="14117" b="12727"/>
          <a:stretch>
            <a:fillRect/>
          </a:stretch>
        </p:blipFill>
        <p:spPr bwMode="auto">
          <a:xfrm>
            <a:off x="4564063" y="892175"/>
            <a:ext cx="4046537" cy="5965825"/>
          </a:xfrm>
          <a:prstGeom prst="rect"/>
          <a:noFill/>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337" name=""/>
        <p:cNvGrpSpPr/>
        <p:nvPr/>
      </p:nvGrpSpPr>
      <p:grpSpPr>
        <a:xfrm>
          <a:off x="0" y="0"/>
          <a:ext cx="0" cy="0"/>
          <a:chOff x="0" y="0"/>
          <a:chExt cx="0" cy="0"/>
        </a:xfrm>
      </p:grpSpPr>
      <p:sp>
        <p:nvSpPr>
          <p:cNvPr id="1048832" name="Title 1"/>
          <p:cNvSpPr>
            <a:spLocks noGrp="1"/>
          </p:cNvSpPr>
          <p:nvPr>
            <p:ph type="title"/>
          </p:nvPr>
        </p:nvSpPr>
        <p:spPr>
          <a:xfrm>
            <a:off x="628650" y="365126"/>
            <a:ext cx="7886700" cy="1158875"/>
          </a:xfrm>
        </p:spPr>
        <p:txBody>
          <a:bodyPr/>
          <a:p>
            <a:pPr algn="ctr"/>
            <a:r>
              <a:rPr b="1" dirty="0" lang="en-US" smtClean="0"/>
              <a:t>GRAVES DISEASE</a:t>
            </a:r>
            <a:endParaRPr b="1" dirty="0" lang="en-US"/>
          </a:p>
        </p:txBody>
      </p:sp>
      <p:sp>
        <p:nvSpPr>
          <p:cNvPr id="1048833" name="Content Placeholder 2"/>
          <p:cNvSpPr>
            <a:spLocks noGrp="1"/>
          </p:cNvSpPr>
          <p:nvPr>
            <p:ph idx="1"/>
          </p:nvPr>
        </p:nvSpPr>
        <p:spPr>
          <a:xfrm>
            <a:off x="628650" y="1671145"/>
            <a:ext cx="7886700" cy="4582510"/>
          </a:xfrm>
        </p:spPr>
        <p:txBody>
          <a:bodyPr/>
          <a:p>
            <a:r>
              <a:rPr dirty="0" lang="en-US" smtClean="0"/>
              <a:t>This is diffuse enlargement of thyroid gland mainly due to TSH receptor antibody.</a:t>
            </a:r>
          </a:p>
          <a:p>
            <a:r>
              <a:rPr dirty="0" lang="en-US" smtClean="0"/>
              <a:t>There is overproduction of thyroid hormone due to production of antibodies which will act as TSH binding with thyroid gland and make the gland enlarged with increase of T3 and T4.</a:t>
            </a:r>
            <a:endParaRPr dirty="0" lang="en-US"/>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338" name=""/>
        <p:cNvGrpSpPr/>
        <p:nvPr/>
      </p:nvGrpSpPr>
      <p:grpSpPr>
        <a:xfrm>
          <a:off x="0" y="0"/>
          <a:ext cx="0" cy="0"/>
          <a:chOff x="0" y="0"/>
          <a:chExt cx="0" cy="0"/>
        </a:xfrm>
      </p:grpSpPr>
      <p:sp>
        <p:nvSpPr>
          <p:cNvPr id="1048834" name="Title 1"/>
          <p:cNvSpPr>
            <a:spLocks noGrp="1"/>
          </p:cNvSpPr>
          <p:nvPr>
            <p:ph type="title"/>
          </p:nvPr>
        </p:nvSpPr>
        <p:spPr>
          <a:xfrm>
            <a:off x="628650" y="365126"/>
            <a:ext cx="7886700" cy="1200916"/>
          </a:xfrm>
        </p:spPr>
        <p:txBody>
          <a:bodyPr/>
          <a:p>
            <a:pPr algn="ctr"/>
            <a:r>
              <a:rPr b="1" dirty="0" lang="en-US" smtClean="0"/>
              <a:t>Clinical features</a:t>
            </a:r>
            <a:endParaRPr b="1" dirty="0" lang="en-US"/>
          </a:p>
        </p:txBody>
      </p:sp>
      <p:sp>
        <p:nvSpPr>
          <p:cNvPr id="1048835" name="Content Placeholder 2"/>
          <p:cNvSpPr>
            <a:spLocks noGrp="1"/>
          </p:cNvSpPr>
          <p:nvPr>
            <p:ph idx="1"/>
          </p:nvPr>
        </p:nvSpPr>
        <p:spPr>
          <a:xfrm>
            <a:off x="628650" y="1566042"/>
            <a:ext cx="7886700" cy="4610921"/>
          </a:xfrm>
        </p:spPr>
        <p:txBody>
          <a:bodyPr>
            <a:normAutofit fontScale="96154" lnSpcReduction="10000"/>
          </a:bodyPr>
          <a:p>
            <a:r>
              <a:rPr dirty="0" lang="en-US" smtClean="0"/>
              <a:t>Diffuse goiter</a:t>
            </a:r>
          </a:p>
          <a:p>
            <a:r>
              <a:rPr dirty="0" lang="en-US" smtClean="0"/>
              <a:t>GIT – anorexia, vomiting, diarrhea, stearrtorrhoea</a:t>
            </a:r>
          </a:p>
          <a:p>
            <a:r>
              <a:rPr dirty="0" lang="en-US" smtClean="0"/>
              <a:t>Cardiac- palpitations, tachycardia, angina, cardiac failure.</a:t>
            </a:r>
          </a:p>
          <a:p>
            <a:r>
              <a:rPr dirty="0" lang="en-US" smtClean="0"/>
              <a:t>Respiratory – dyspnea on exertion, exacerbation of asthma </a:t>
            </a:r>
          </a:p>
          <a:p>
            <a:r>
              <a:rPr dirty="0" lang="en-US" smtClean="0"/>
              <a:t>Skin- purititis, alopecia , pretibial myoedema .</a:t>
            </a:r>
          </a:p>
          <a:p>
            <a:r>
              <a:rPr dirty="0" lang="en-US" smtClean="0"/>
              <a:t>Eyes- diplopia, retraction of eyelids, excessive lacrimation, exophthalmos.</a:t>
            </a:r>
          </a:p>
          <a:p>
            <a:r>
              <a:rPr dirty="0" lang="en-US" smtClean="0"/>
              <a:t>Neuromuscular- emotional irritability, psychosis, </a:t>
            </a:r>
            <a:r>
              <a:rPr dirty="0" lang="en-US" err="1" smtClean="0"/>
              <a:t>aggitiation</a:t>
            </a:r>
            <a:r>
              <a:rPr dirty="0" lang="en-US" smtClean="0"/>
              <a:t> muscle weakness, increase tender reflex</a:t>
            </a:r>
          </a:p>
          <a:p>
            <a:endParaRPr dirty="0" lang="en-US"/>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339" name=""/>
        <p:cNvGrpSpPr/>
        <p:nvPr/>
      </p:nvGrpSpPr>
      <p:grpSpPr>
        <a:xfrm>
          <a:off x="0" y="0"/>
          <a:ext cx="0" cy="0"/>
          <a:chOff x="0" y="0"/>
          <a:chExt cx="0" cy="0"/>
        </a:xfrm>
      </p:grpSpPr>
      <p:sp>
        <p:nvSpPr>
          <p:cNvPr id="1048836" name="Title 1"/>
          <p:cNvSpPr>
            <a:spLocks noGrp="1"/>
          </p:cNvSpPr>
          <p:nvPr>
            <p:ph type="title"/>
          </p:nvPr>
        </p:nvSpPr>
        <p:spPr>
          <a:xfrm>
            <a:off x="307524" y="0"/>
            <a:ext cx="8229600" cy="1143000"/>
          </a:xfrm>
        </p:spPr>
        <p:txBody>
          <a:bodyPr/>
          <a:p>
            <a:pPr algn="ctr"/>
            <a:r>
              <a:rPr dirty="0" lang="en-US" smtClean="0"/>
              <a:t>Conti…</a:t>
            </a:r>
            <a:endParaRPr dirty="0" lang="en-US"/>
          </a:p>
        </p:txBody>
      </p:sp>
      <p:sp>
        <p:nvSpPr>
          <p:cNvPr id="1048837" name="Content Placeholder 2"/>
          <p:cNvSpPr>
            <a:spLocks noGrp="1"/>
          </p:cNvSpPr>
          <p:nvPr>
            <p:ph idx="1"/>
          </p:nvPr>
        </p:nvSpPr>
        <p:spPr>
          <a:xfrm>
            <a:off x="628650" y="1566041"/>
            <a:ext cx="7886700" cy="4666593"/>
          </a:xfrm>
        </p:spPr>
        <p:txBody>
          <a:bodyPr/>
          <a:p>
            <a:r>
              <a:rPr dirty="0" lang="en-US" smtClean="0"/>
              <a:t>Reproductive- impotence, libido, spontaneous abortion, oligo- menorrhea, amenorrhea, infertility.</a:t>
            </a:r>
          </a:p>
          <a:p>
            <a:r>
              <a:rPr dirty="0" lang="en-US" smtClean="0"/>
              <a:t>Heat intolerance</a:t>
            </a:r>
          </a:p>
          <a:p>
            <a:r>
              <a:rPr dirty="0" lang="en-US" smtClean="0"/>
              <a:t>Osteoporosis</a:t>
            </a:r>
          </a:p>
          <a:p>
            <a:r>
              <a:rPr dirty="0" lang="en-US" smtClean="0"/>
              <a:t>Weight loss</a:t>
            </a:r>
          </a:p>
          <a:p>
            <a:r>
              <a:rPr dirty="0" lang="en-US" err="1" smtClean="0"/>
              <a:t>Mangement</a:t>
            </a:r>
            <a:endParaRPr dirty="0" lang="en-US" smtClean="0"/>
          </a:p>
          <a:p>
            <a:r>
              <a:rPr dirty="0" lang="en-US" smtClean="0"/>
              <a:t>Similar to that of </a:t>
            </a:r>
            <a:r>
              <a:rPr dirty="0" lang="en-US" err="1" smtClean="0"/>
              <a:t>goitre</a:t>
            </a:r>
            <a:r>
              <a:rPr dirty="0" lang="en-US" smtClean="0"/>
              <a:t> in addition to:</a:t>
            </a:r>
          </a:p>
          <a:p>
            <a:r>
              <a:rPr dirty="0" lang="en-US" smtClean="0"/>
              <a:t>Give </a:t>
            </a:r>
            <a:r>
              <a:rPr dirty="0" lang="en-US" err="1" smtClean="0"/>
              <a:t>antithyroid</a:t>
            </a:r>
            <a:r>
              <a:rPr dirty="0" lang="en-US" smtClean="0"/>
              <a:t> drugs </a:t>
            </a:r>
            <a:r>
              <a:rPr dirty="0" lang="en-US" err="1" smtClean="0"/>
              <a:t>eg</a:t>
            </a:r>
            <a:r>
              <a:rPr dirty="0" lang="en-US" smtClean="0"/>
              <a:t> </a:t>
            </a:r>
            <a:r>
              <a:rPr dirty="0" lang="en-US" err="1" smtClean="0"/>
              <a:t>carbimazole,methimazole,propylthiouracil</a:t>
            </a:r>
            <a:r>
              <a:rPr dirty="0" lang="en-US" smtClean="0"/>
              <a:t> to make  patient </a:t>
            </a:r>
            <a:r>
              <a:rPr dirty="0" lang="en-US" err="1" smtClean="0"/>
              <a:t>euthyroid</a:t>
            </a:r>
            <a:endParaRPr dirty="0" lang="en-US"/>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340" name=""/>
        <p:cNvGrpSpPr/>
        <p:nvPr/>
      </p:nvGrpSpPr>
      <p:grpSpPr>
        <a:xfrm>
          <a:off x="0" y="0"/>
          <a:ext cx="0" cy="0"/>
          <a:chOff x="0" y="0"/>
          <a:chExt cx="0" cy="0"/>
        </a:xfrm>
      </p:grpSpPr>
      <p:sp>
        <p:nvSpPr>
          <p:cNvPr id="1048838" name="Title 1"/>
          <p:cNvSpPr>
            <a:spLocks noGrp="1"/>
          </p:cNvSpPr>
          <p:nvPr>
            <p:ph type="title"/>
          </p:nvPr>
        </p:nvSpPr>
        <p:spPr/>
        <p:txBody>
          <a:bodyPr/>
          <a:p>
            <a:r>
              <a:rPr dirty="0" lang="en-GB" smtClean="0"/>
              <a:t>Management of graves disease</a:t>
            </a:r>
            <a:endParaRPr dirty="0" lang="en-GB"/>
          </a:p>
        </p:txBody>
      </p:sp>
      <p:sp>
        <p:nvSpPr>
          <p:cNvPr id="1048839" name="Content Placeholder 2"/>
          <p:cNvSpPr>
            <a:spLocks noGrp="1"/>
          </p:cNvSpPr>
          <p:nvPr>
            <p:ph idx="1"/>
          </p:nvPr>
        </p:nvSpPr>
        <p:spPr/>
        <p:txBody>
          <a:bodyPr/>
          <a:p>
            <a:r>
              <a:rPr dirty="0" lang="en-GB" smtClean="0"/>
              <a:t>Sub total thyrodectomy can be done</a:t>
            </a:r>
          </a:p>
          <a:p>
            <a:r>
              <a:rPr dirty="0" lang="en-GB" smtClean="0"/>
              <a:t>Withdraw antithyroid drugs 10-14 days before surgery and put patient on potassium iodide 170mg daily to make the gland less vascular and firm for operation</a:t>
            </a:r>
          </a:p>
          <a:p>
            <a:r>
              <a:rPr dirty="0" lang="en-GB" smtClean="0"/>
              <a:t>Radio active iodide used to destroy cells in the thyroid gland</a:t>
            </a:r>
          </a:p>
          <a:p>
            <a:r>
              <a:rPr dirty="0" lang="en-GB" smtClean="0"/>
              <a:t>Dress any wounds with corticosteroids</a:t>
            </a:r>
          </a:p>
          <a:p>
            <a:r>
              <a:rPr dirty="0" lang="en-GB" smtClean="0"/>
              <a:t>In case there is excessive lacrimation use tinted glasses</a:t>
            </a:r>
            <a:endParaRPr dirty="0" lang="en-GB"/>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341" name=""/>
        <p:cNvGrpSpPr/>
        <p:nvPr/>
      </p:nvGrpSpPr>
      <p:grpSpPr>
        <a:xfrm>
          <a:off x="0" y="0"/>
          <a:ext cx="0" cy="0"/>
          <a:chOff x="0" y="0"/>
          <a:chExt cx="0" cy="0"/>
        </a:xfrm>
      </p:grpSpPr>
      <p:sp>
        <p:nvSpPr>
          <p:cNvPr id="1048840" name="Title 1"/>
          <p:cNvSpPr>
            <a:spLocks noGrp="1"/>
          </p:cNvSpPr>
          <p:nvPr>
            <p:ph type="title"/>
          </p:nvPr>
        </p:nvSpPr>
        <p:spPr/>
        <p:txBody>
          <a:bodyPr/>
          <a:p>
            <a:pPr algn="ctr"/>
            <a:r>
              <a:rPr b="1" dirty="0" lang="en-US" smtClean="0"/>
              <a:t>THYROIDSTORM</a:t>
            </a:r>
            <a:endParaRPr b="1" dirty="0" lang="en-US"/>
          </a:p>
        </p:txBody>
      </p:sp>
      <p:sp>
        <p:nvSpPr>
          <p:cNvPr id="1048841" name="Content Placeholder 2"/>
          <p:cNvSpPr>
            <a:spLocks noGrp="1"/>
          </p:cNvSpPr>
          <p:nvPr>
            <p:ph idx="1"/>
          </p:nvPr>
        </p:nvSpPr>
        <p:spPr>
          <a:xfrm>
            <a:off x="628650" y="1376855"/>
            <a:ext cx="7886700" cy="5171090"/>
          </a:xfrm>
        </p:spPr>
        <p:txBody>
          <a:bodyPr>
            <a:normAutofit fontScale="92500" lnSpcReduction="10000"/>
          </a:bodyPr>
          <a:p>
            <a:endParaRPr dirty="0" lang="en-US" smtClean="0"/>
          </a:p>
          <a:p>
            <a:r>
              <a:rPr dirty="0" lang="en-US" smtClean="0"/>
              <a:t>It is a life threatening complication of hyperthyroidism that results from a sudden increase in thyroid hormone levels in blood following thyroidectomy. It occurs after surgery in patients who were poorly prepared.</a:t>
            </a:r>
          </a:p>
          <a:p>
            <a:pPr indent="0" marL="0">
              <a:buNone/>
            </a:pPr>
            <a:r>
              <a:rPr b="1" dirty="0" lang="en-US" smtClean="0"/>
              <a:t>Signs and symptoms</a:t>
            </a:r>
          </a:p>
          <a:p>
            <a:r>
              <a:rPr dirty="0" lang="en-US" smtClean="0"/>
              <a:t>High temperature (fever)</a:t>
            </a:r>
          </a:p>
          <a:p>
            <a:r>
              <a:rPr dirty="0" lang="en-US" smtClean="0"/>
              <a:t>Increased metabolic rate</a:t>
            </a:r>
          </a:p>
          <a:p>
            <a:r>
              <a:rPr dirty="0" lang="en-US" smtClean="0"/>
              <a:t>Vomiting</a:t>
            </a:r>
          </a:p>
          <a:p>
            <a:r>
              <a:rPr dirty="0" lang="en-US" smtClean="0"/>
              <a:t>Low BP</a:t>
            </a:r>
          </a:p>
          <a:p>
            <a:r>
              <a:rPr dirty="0" lang="en-US" smtClean="0"/>
              <a:t>Confusion</a:t>
            </a:r>
          </a:p>
          <a:p>
            <a:r>
              <a:rPr dirty="0" lang="en-US" smtClean="0"/>
              <a:t>Atrial fibrillation</a:t>
            </a:r>
          </a:p>
          <a:p>
            <a:r>
              <a:rPr dirty="0" lang="en-US" smtClean="0"/>
              <a:t>Profuse sweating</a:t>
            </a:r>
            <a:endParaRPr dirty="0" lang="en-US"/>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342" name=""/>
        <p:cNvGrpSpPr/>
        <p:nvPr/>
      </p:nvGrpSpPr>
      <p:grpSpPr>
        <a:xfrm>
          <a:off x="0" y="0"/>
          <a:ext cx="0" cy="0"/>
          <a:chOff x="0" y="0"/>
          <a:chExt cx="0" cy="0"/>
        </a:xfrm>
      </p:grpSpPr>
      <p:sp>
        <p:nvSpPr>
          <p:cNvPr id="1048842" name="Title 1"/>
          <p:cNvSpPr>
            <a:spLocks noGrp="1"/>
          </p:cNvSpPr>
          <p:nvPr>
            <p:ph type="title"/>
          </p:nvPr>
        </p:nvSpPr>
        <p:spPr/>
        <p:txBody>
          <a:bodyPr/>
          <a:p>
            <a:pPr algn="ctr"/>
            <a:r>
              <a:rPr dirty="0" lang="en-US" smtClean="0"/>
              <a:t>Conti…</a:t>
            </a:r>
            <a:endParaRPr dirty="0" lang="en-US"/>
          </a:p>
        </p:txBody>
      </p:sp>
      <p:sp>
        <p:nvSpPr>
          <p:cNvPr id="1048843" name="Content Placeholder 2"/>
          <p:cNvSpPr>
            <a:spLocks noGrp="1"/>
          </p:cNvSpPr>
          <p:nvPr>
            <p:ph idx="1"/>
          </p:nvPr>
        </p:nvSpPr>
        <p:spPr>
          <a:xfrm>
            <a:off x="628650" y="1439917"/>
            <a:ext cx="7886700" cy="4803228"/>
          </a:xfrm>
        </p:spPr>
        <p:txBody>
          <a:bodyPr/>
          <a:p>
            <a:r>
              <a:rPr dirty="0" lang="en-US" smtClean="0"/>
              <a:t>Rapid pulse</a:t>
            </a:r>
          </a:p>
          <a:p>
            <a:r>
              <a:rPr dirty="0" lang="en-US" smtClean="0"/>
              <a:t>Anxiety</a:t>
            </a:r>
          </a:p>
          <a:p>
            <a:r>
              <a:rPr dirty="0" lang="en-US" smtClean="0"/>
              <a:t>Dehydration</a:t>
            </a:r>
          </a:p>
          <a:p>
            <a:r>
              <a:rPr dirty="0" lang="en-US" smtClean="0"/>
              <a:t>Tachycardia</a:t>
            </a:r>
          </a:p>
          <a:p>
            <a:r>
              <a:rPr dirty="0" lang="en-US" smtClean="0"/>
              <a:t>Patient may collapse and die</a:t>
            </a:r>
            <a:endParaRPr dirty="0" lang="en-US"/>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343" name=""/>
        <p:cNvGrpSpPr/>
        <p:nvPr/>
      </p:nvGrpSpPr>
      <p:grpSpPr>
        <a:xfrm>
          <a:off x="0" y="0"/>
          <a:ext cx="0" cy="0"/>
          <a:chOff x="0" y="0"/>
          <a:chExt cx="0" cy="0"/>
        </a:xfrm>
      </p:grpSpPr>
      <p:sp>
        <p:nvSpPr>
          <p:cNvPr id="1048844" name="Title 1"/>
          <p:cNvSpPr>
            <a:spLocks noGrp="1"/>
          </p:cNvSpPr>
          <p:nvPr>
            <p:ph type="title"/>
          </p:nvPr>
        </p:nvSpPr>
        <p:spPr/>
        <p:txBody>
          <a:bodyPr/>
          <a:p>
            <a:pPr algn="ctr"/>
            <a:r>
              <a:rPr b="1" dirty="0" lang="en-US" smtClean="0"/>
              <a:t>management</a:t>
            </a:r>
            <a:endParaRPr b="1" dirty="0" lang="en-US"/>
          </a:p>
        </p:txBody>
      </p:sp>
      <p:sp>
        <p:nvSpPr>
          <p:cNvPr id="1048845" name="Content Placeholder 2"/>
          <p:cNvSpPr>
            <a:spLocks noGrp="1"/>
          </p:cNvSpPr>
          <p:nvPr>
            <p:ph idx="1"/>
          </p:nvPr>
        </p:nvSpPr>
        <p:spPr>
          <a:xfrm>
            <a:off x="628650" y="1418897"/>
            <a:ext cx="7886700" cy="4758066"/>
          </a:xfrm>
        </p:spPr>
        <p:txBody>
          <a:bodyPr/>
          <a:p>
            <a:endParaRPr dirty="0" lang="en-US" smtClean="0"/>
          </a:p>
          <a:p>
            <a:r>
              <a:rPr dirty="0" lang="en-US" smtClean="0"/>
              <a:t>Administer oxygen by mask</a:t>
            </a:r>
          </a:p>
          <a:p>
            <a:r>
              <a:rPr dirty="0" lang="en-US" smtClean="0"/>
              <a:t>Give antipyretics to lower the body temperature</a:t>
            </a:r>
          </a:p>
          <a:p>
            <a:r>
              <a:rPr dirty="0" lang="en-US" smtClean="0"/>
              <a:t>Start the patient on IV fluids to correct dehydration</a:t>
            </a:r>
          </a:p>
          <a:p>
            <a:r>
              <a:rPr dirty="0" lang="en-US" smtClean="0"/>
              <a:t>Give hydrocortisone and narcotic drugs</a:t>
            </a:r>
          </a:p>
          <a:p>
            <a:r>
              <a:rPr dirty="0" lang="en-US" smtClean="0"/>
              <a:t>Give sodium iodopodate to prevent release of thyroid hormone from the gland</a:t>
            </a:r>
          </a:p>
          <a:p>
            <a:r>
              <a:rPr dirty="0" lang="en-US" smtClean="0"/>
              <a:t>After 2/52 withdraw sodium iodopodate and continue with carbimazole </a:t>
            </a:r>
            <a:endParaRPr dirty="0" lang="en-US"/>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344" name=""/>
        <p:cNvGrpSpPr/>
        <p:nvPr/>
      </p:nvGrpSpPr>
      <p:grpSpPr>
        <a:xfrm>
          <a:off x="0" y="0"/>
          <a:ext cx="0" cy="0"/>
          <a:chOff x="0" y="0"/>
          <a:chExt cx="0" cy="0"/>
        </a:xfrm>
      </p:grpSpPr>
      <p:sp>
        <p:nvSpPr>
          <p:cNvPr id="1048846" name="Title 1"/>
          <p:cNvSpPr>
            <a:spLocks noGrp="1"/>
          </p:cNvSpPr>
          <p:nvPr>
            <p:ph type="title"/>
          </p:nvPr>
        </p:nvSpPr>
        <p:spPr/>
        <p:txBody>
          <a:bodyPr/>
          <a:p>
            <a:pPr algn="ctr"/>
            <a:r>
              <a:rPr b="1" dirty="0" lang="en-US" smtClean="0"/>
              <a:t>HYPOTHYROIDISM</a:t>
            </a:r>
            <a:endParaRPr b="1" dirty="0" lang="en-US"/>
          </a:p>
        </p:txBody>
      </p:sp>
      <p:sp>
        <p:nvSpPr>
          <p:cNvPr id="1048847" name="Content Placeholder 2"/>
          <p:cNvSpPr>
            <a:spLocks noGrp="1"/>
          </p:cNvSpPr>
          <p:nvPr>
            <p:ph idx="1"/>
          </p:nvPr>
        </p:nvSpPr>
        <p:spPr>
          <a:xfrm>
            <a:off x="628650" y="1292773"/>
            <a:ext cx="7886700" cy="5129049"/>
          </a:xfrm>
        </p:spPr>
        <p:txBody>
          <a:bodyPr>
            <a:normAutofit fontScale="92500" lnSpcReduction="10000"/>
          </a:bodyPr>
          <a:p>
            <a:endParaRPr dirty="0" lang="en-US" smtClean="0"/>
          </a:p>
          <a:p>
            <a:r>
              <a:rPr dirty="0" lang="en-US" smtClean="0"/>
              <a:t>This is a condition in which there is low or depressed levels of thyroid hormone. It presents as cretinism in children and myxedema in adults.</a:t>
            </a:r>
          </a:p>
          <a:p>
            <a:pPr indent="0" marL="0">
              <a:buNone/>
            </a:pPr>
            <a:r>
              <a:rPr b="1" dirty="0" lang="en-US" smtClean="0"/>
              <a:t>Causes</a:t>
            </a:r>
          </a:p>
          <a:p>
            <a:r>
              <a:rPr dirty="0" lang="en-US" smtClean="0"/>
              <a:t>Spontaneous atrophy</a:t>
            </a:r>
          </a:p>
          <a:p>
            <a:r>
              <a:rPr dirty="0" lang="en-US" smtClean="0"/>
              <a:t>Following treatment with radio iodide</a:t>
            </a:r>
          </a:p>
          <a:p>
            <a:r>
              <a:rPr dirty="0" lang="en-US" smtClean="0"/>
              <a:t>Congenital hypothyroidism</a:t>
            </a:r>
          </a:p>
          <a:p>
            <a:r>
              <a:rPr dirty="0" lang="en-US" smtClean="0"/>
              <a:t>Sub acute thyroiditis</a:t>
            </a:r>
          </a:p>
          <a:p>
            <a:r>
              <a:rPr dirty="0" lang="en-US" smtClean="0"/>
              <a:t>Drug- induced e.g. lithium</a:t>
            </a:r>
          </a:p>
          <a:p>
            <a:r>
              <a:rPr dirty="0" lang="en-US" smtClean="0"/>
              <a:t>Dyshormonogenesis due to lack of enzyme necessary for form action of hormones</a:t>
            </a:r>
          </a:p>
          <a:p>
            <a:r>
              <a:rPr dirty="0" lang="en-US" smtClean="0"/>
              <a:t>Following surgery</a:t>
            </a:r>
            <a:endParaRPr dirty="0" lang="en-US"/>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345" name=""/>
        <p:cNvGrpSpPr/>
        <p:nvPr/>
      </p:nvGrpSpPr>
      <p:grpSpPr>
        <a:xfrm>
          <a:off x="0" y="0"/>
          <a:ext cx="0" cy="0"/>
          <a:chOff x="0" y="0"/>
          <a:chExt cx="0" cy="0"/>
        </a:xfrm>
      </p:grpSpPr>
      <p:sp>
        <p:nvSpPr>
          <p:cNvPr id="1048848" name="Title 1"/>
          <p:cNvSpPr>
            <a:spLocks noGrp="1"/>
          </p:cNvSpPr>
          <p:nvPr>
            <p:ph type="title"/>
          </p:nvPr>
        </p:nvSpPr>
        <p:spPr>
          <a:xfrm>
            <a:off x="457200" y="17170"/>
            <a:ext cx="8229600" cy="1143000"/>
          </a:xfrm>
        </p:spPr>
        <p:txBody>
          <a:bodyPr/>
          <a:p>
            <a:pPr algn="ctr"/>
            <a:r>
              <a:rPr dirty="0" lang="en-US" smtClean="0"/>
              <a:t>Conti…</a:t>
            </a:r>
            <a:endParaRPr dirty="0" lang="en-US"/>
          </a:p>
        </p:txBody>
      </p:sp>
      <p:sp>
        <p:nvSpPr>
          <p:cNvPr id="1048849" name="Content Placeholder 2"/>
          <p:cNvSpPr>
            <a:spLocks noGrp="1"/>
          </p:cNvSpPr>
          <p:nvPr>
            <p:ph idx="1"/>
          </p:nvPr>
        </p:nvSpPr>
        <p:spPr>
          <a:xfrm>
            <a:off x="628650" y="1345325"/>
            <a:ext cx="7886700" cy="5034455"/>
          </a:xfrm>
        </p:spPr>
        <p:txBody>
          <a:bodyPr>
            <a:normAutofit lnSpcReduction="10000"/>
          </a:bodyPr>
          <a:p>
            <a:pPr indent="0" marL="0">
              <a:buNone/>
            </a:pPr>
            <a:r>
              <a:rPr b="1" dirty="0" lang="en-US" smtClean="0"/>
              <a:t>Clinical features</a:t>
            </a:r>
          </a:p>
          <a:p>
            <a:r>
              <a:rPr dirty="0" lang="en-US" smtClean="0"/>
              <a:t>Constipation</a:t>
            </a:r>
          </a:p>
          <a:p>
            <a:r>
              <a:rPr dirty="0" lang="en-US" smtClean="0"/>
              <a:t>Anemia</a:t>
            </a:r>
          </a:p>
          <a:p>
            <a:r>
              <a:rPr dirty="0" lang="en-US" smtClean="0"/>
              <a:t>Bradycardia</a:t>
            </a:r>
          </a:p>
          <a:p>
            <a:r>
              <a:rPr dirty="0" lang="en-US" smtClean="0"/>
              <a:t>Depression</a:t>
            </a:r>
          </a:p>
          <a:p>
            <a:r>
              <a:rPr dirty="0" lang="en-US" smtClean="0"/>
              <a:t>Tendon reflexes decrease</a:t>
            </a:r>
          </a:p>
          <a:p>
            <a:r>
              <a:rPr dirty="0" lang="en-US" smtClean="0"/>
              <a:t>Weight gain </a:t>
            </a:r>
          </a:p>
          <a:p>
            <a:r>
              <a:rPr dirty="0" lang="en-US" smtClean="0"/>
              <a:t>Angina </a:t>
            </a:r>
          </a:p>
          <a:p>
            <a:r>
              <a:rPr dirty="0" lang="en-US" smtClean="0"/>
              <a:t>Hypertension</a:t>
            </a:r>
          </a:p>
          <a:p>
            <a:r>
              <a:rPr dirty="0" lang="en-US" smtClean="0"/>
              <a:t>Cardiac failure </a:t>
            </a:r>
          </a:p>
          <a:p>
            <a:r>
              <a:rPr dirty="0" lang="en-US" smtClean="0"/>
              <a:t>Decreased libido</a:t>
            </a:r>
          </a:p>
          <a:p>
            <a:endParaRPr dirty="0" lang="en-US" smtClean="0"/>
          </a:p>
          <a:p>
            <a:endParaRPr dirty="0" lang="en-US"/>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346" name=""/>
        <p:cNvGrpSpPr/>
        <p:nvPr/>
      </p:nvGrpSpPr>
      <p:grpSpPr>
        <a:xfrm>
          <a:off x="0" y="0"/>
          <a:ext cx="0" cy="0"/>
          <a:chOff x="0" y="0"/>
          <a:chExt cx="0" cy="0"/>
        </a:xfrm>
      </p:grpSpPr>
      <p:sp>
        <p:nvSpPr>
          <p:cNvPr id="1048850" name="Title 1"/>
          <p:cNvSpPr>
            <a:spLocks noGrp="1"/>
          </p:cNvSpPr>
          <p:nvPr>
            <p:ph type="title"/>
          </p:nvPr>
        </p:nvSpPr>
        <p:spPr>
          <a:xfrm>
            <a:off x="457200" y="0"/>
            <a:ext cx="8229600" cy="1143000"/>
          </a:xfrm>
        </p:spPr>
        <p:txBody>
          <a:bodyPr/>
          <a:p>
            <a:pPr algn="ctr"/>
            <a:r>
              <a:rPr dirty="0" lang="en-US" smtClean="0"/>
              <a:t>Conti…</a:t>
            </a:r>
            <a:endParaRPr dirty="0" lang="en-US"/>
          </a:p>
        </p:txBody>
      </p:sp>
      <p:sp>
        <p:nvSpPr>
          <p:cNvPr id="1048851" name="Content Placeholder 2"/>
          <p:cNvSpPr>
            <a:spLocks noGrp="1"/>
          </p:cNvSpPr>
          <p:nvPr>
            <p:ph idx="1"/>
          </p:nvPr>
        </p:nvSpPr>
        <p:spPr>
          <a:xfrm>
            <a:off x="628650" y="1481959"/>
            <a:ext cx="7886700" cy="4695004"/>
          </a:xfrm>
        </p:spPr>
        <p:txBody>
          <a:bodyPr/>
          <a:p>
            <a:r>
              <a:rPr dirty="0" lang="en-US" smtClean="0"/>
              <a:t>Dry skin</a:t>
            </a:r>
          </a:p>
          <a:p>
            <a:r>
              <a:rPr dirty="0" lang="en-US" smtClean="0"/>
              <a:t>Impotence</a:t>
            </a:r>
          </a:p>
          <a:p>
            <a:r>
              <a:rPr dirty="0" lang="en-US" smtClean="0"/>
              <a:t>Infertility</a:t>
            </a:r>
          </a:p>
          <a:p>
            <a:r>
              <a:rPr dirty="0" lang="en-US" smtClean="0"/>
              <a:t>Amenorrhea</a:t>
            </a:r>
          </a:p>
          <a:p>
            <a:r>
              <a:rPr dirty="0" lang="en-US" smtClean="0"/>
              <a:t>Alopecia</a:t>
            </a:r>
          </a:p>
          <a:p>
            <a:r>
              <a:rPr dirty="0" lang="en-US" smtClean="0"/>
              <a:t>Non pitting oedema (myxedema)</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48" name=""/>
        <p:cNvGrpSpPr/>
        <p:nvPr/>
      </p:nvGrpSpPr>
      <p:grpSpPr>
        <a:xfrm>
          <a:off x="0" y="0"/>
          <a:ext cx="0" cy="0"/>
          <a:chOff x="0" y="0"/>
          <a:chExt cx="0" cy="0"/>
        </a:xfrm>
      </p:grpSpPr>
      <p:sp>
        <p:nvSpPr>
          <p:cNvPr id="1048635" name="Rectangle 2"/>
          <p:cNvSpPr>
            <a:spLocks noGrp="1" noChangeArrowheads="1"/>
          </p:cNvSpPr>
          <p:nvPr>
            <p:ph type="title"/>
          </p:nvPr>
        </p:nvSpPr>
        <p:spPr/>
        <p:txBody>
          <a:bodyPr>
            <a:normAutofit/>
          </a:bodyPr>
          <a:p>
            <a:r>
              <a:rPr dirty="0" sz="3600" lang="en-US"/>
              <a:t>Some Effects of Thyroid Hormone</a:t>
            </a:r>
            <a:br>
              <a:rPr dirty="0" sz="3600" lang="en-US"/>
            </a:br>
            <a:r>
              <a:rPr dirty="0" sz="3200" lang="en-US"/>
              <a:t>(Thyroxine)</a:t>
            </a:r>
          </a:p>
        </p:txBody>
      </p:sp>
      <p:sp>
        <p:nvSpPr>
          <p:cNvPr id="1048636" name="Rectangle 3"/>
          <p:cNvSpPr>
            <a:spLocks noGrp="1" noChangeArrowheads="1"/>
          </p:cNvSpPr>
          <p:nvPr>
            <p:ph idx="1"/>
          </p:nvPr>
        </p:nvSpPr>
        <p:spPr/>
        <p:txBody>
          <a:bodyPr/>
          <a:p>
            <a:r>
              <a:rPr sz="2800" lang="en-US"/>
              <a:t>Increases the basal metabolic rate</a:t>
            </a:r>
          </a:p>
          <a:p>
            <a:pPr lvl="1"/>
            <a:r>
              <a:rPr sz="2400" lang="en-US"/>
              <a:t>The rate at which the body uses oxygen to transform nutrients (carbohydrates, fats and proteins) into energy</a:t>
            </a:r>
          </a:p>
          <a:p>
            <a:r>
              <a:rPr sz="2800" lang="en-US"/>
              <a:t>Affects many target cells throughout the body; some effects are</a:t>
            </a:r>
          </a:p>
          <a:p>
            <a:pPr lvl="1"/>
            <a:r>
              <a:rPr sz="2400" lang="en-US"/>
              <a:t>Protein synthesis</a:t>
            </a:r>
          </a:p>
          <a:p>
            <a:pPr lvl="1"/>
            <a:r>
              <a:rPr sz="2400" lang="en-US"/>
              <a:t>Bone growth</a:t>
            </a:r>
          </a:p>
          <a:p>
            <a:pPr lvl="1"/>
            <a:r>
              <a:rPr sz="2400" lang="en-US"/>
              <a:t>Neuronal maturation</a:t>
            </a:r>
          </a:p>
          <a:p>
            <a:pPr lvl="1"/>
            <a:r>
              <a:rPr sz="2400" lang="en-US"/>
              <a:t>Cell differentiation</a:t>
            </a:r>
          </a:p>
          <a:p>
            <a:pPr lvl="1"/>
            <a:endParaRPr sz="2400" lang="en-US"/>
          </a:p>
        </p:txBody>
      </p:sp>
      <p:sp>
        <p:nvSpPr>
          <p:cNvPr id="1048637" name="Slide Number Placeholder 5"/>
          <p:cNvSpPr>
            <a:spLocks noGrp="1"/>
          </p:cNvSpPr>
          <p:nvPr>
            <p:ph type="sldNum" sz="quarter" idx="12"/>
          </p:nvPr>
        </p:nvSpPr>
        <p:spPr/>
        <p:txBody>
          <a:bodyPr/>
          <a:p>
            <a:fld id="{CCDCFC1E-A18F-41FF-B2C6-E3E2DD9C4700}" type="slidenum">
              <a:rPr lang="en-US"/>
              <a:t>11</a:t>
            </a:fld>
            <a:endParaRPr lang="en-US"/>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347" name=""/>
        <p:cNvGrpSpPr/>
        <p:nvPr/>
      </p:nvGrpSpPr>
      <p:grpSpPr>
        <a:xfrm>
          <a:off x="0" y="0"/>
          <a:ext cx="0" cy="0"/>
          <a:chOff x="0" y="0"/>
          <a:chExt cx="0" cy="0"/>
        </a:xfrm>
      </p:grpSpPr>
      <p:sp>
        <p:nvSpPr>
          <p:cNvPr id="1048852" name="Title 1"/>
          <p:cNvSpPr>
            <a:spLocks noGrp="1"/>
          </p:cNvSpPr>
          <p:nvPr>
            <p:ph type="title"/>
          </p:nvPr>
        </p:nvSpPr>
        <p:spPr>
          <a:xfrm>
            <a:off x="628650" y="365126"/>
            <a:ext cx="7886700" cy="854075"/>
          </a:xfrm>
        </p:spPr>
        <p:txBody>
          <a:bodyPr/>
          <a:p>
            <a:pPr algn="ctr"/>
            <a:r>
              <a:rPr b="1" dirty="0" lang="en-US" smtClean="0"/>
              <a:t>Conti…</a:t>
            </a:r>
            <a:endParaRPr b="1" dirty="0" lang="en-US"/>
          </a:p>
        </p:txBody>
      </p:sp>
      <p:sp>
        <p:nvSpPr>
          <p:cNvPr id="1048853" name="Content Placeholder 2"/>
          <p:cNvSpPr>
            <a:spLocks noGrp="1"/>
          </p:cNvSpPr>
          <p:nvPr>
            <p:ph idx="1"/>
          </p:nvPr>
        </p:nvSpPr>
        <p:spPr>
          <a:xfrm>
            <a:off x="628650" y="1313793"/>
            <a:ext cx="7886700" cy="4863170"/>
          </a:xfrm>
        </p:spPr>
        <p:txBody>
          <a:bodyPr/>
          <a:p>
            <a:endParaRPr dirty="0" lang="en-US" smtClean="0"/>
          </a:p>
          <a:p>
            <a:pPr indent="0" marL="0">
              <a:buNone/>
            </a:pPr>
            <a:r>
              <a:rPr b="1" dirty="0" lang="en-US"/>
              <a:t>investigations</a:t>
            </a:r>
            <a:endParaRPr dirty="0" lang="en-US"/>
          </a:p>
          <a:p>
            <a:r>
              <a:rPr dirty="0" lang="en-US" smtClean="0"/>
              <a:t>Measure T4 and levels (T4 and T5H). T3 not measured</a:t>
            </a:r>
          </a:p>
          <a:p>
            <a:pPr indent="0" marL="0">
              <a:buNone/>
            </a:pPr>
            <a:r>
              <a:rPr b="1" dirty="0" lang="en-US" smtClean="0"/>
              <a:t>Management</a:t>
            </a:r>
          </a:p>
          <a:p>
            <a:r>
              <a:rPr dirty="0" lang="en-US" smtClean="0"/>
              <a:t>Do</a:t>
            </a:r>
            <a:r>
              <a:rPr b="1" dirty="0" lang="en-US" smtClean="0"/>
              <a:t> </a:t>
            </a:r>
            <a:r>
              <a:rPr dirty="0" lang="en-US" smtClean="0"/>
              <a:t>hormonal replacement of T4 ( thyroxine tabs 150mg od for life</a:t>
            </a:r>
          </a:p>
          <a:p>
            <a:pPr indent="0" marL="0">
              <a:buNone/>
            </a:pPr>
            <a:r>
              <a:rPr b="1" dirty="0" lang="en-US" smtClean="0"/>
              <a:t>Complications</a:t>
            </a:r>
          </a:p>
          <a:p>
            <a:r>
              <a:rPr dirty="0" lang="en-US" smtClean="0"/>
              <a:t>Myxedema coma</a:t>
            </a:r>
          </a:p>
          <a:p>
            <a:pPr indent="0" marL="0">
              <a:buNone/>
            </a:pPr>
            <a:endParaRPr dirty="0" lang="en-US" smtClean="0"/>
          </a:p>
          <a:p>
            <a:pPr indent="0" marL="0">
              <a:buNone/>
            </a:pPr>
            <a:endParaRPr dirty="0" lang="en-US"/>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348" name=""/>
        <p:cNvGrpSpPr/>
        <p:nvPr/>
      </p:nvGrpSpPr>
      <p:grpSpPr>
        <a:xfrm>
          <a:off x="0" y="0"/>
          <a:ext cx="0" cy="0"/>
          <a:chOff x="0" y="0"/>
          <a:chExt cx="0" cy="0"/>
        </a:xfrm>
      </p:grpSpPr>
      <p:sp>
        <p:nvSpPr>
          <p:cNvPr id="1048854" name="Title 1"/>
          <p:cNvSpPr>
            <a:spLocks noGrp="1"/>
          </p:cNvSpPr>
          <p:nvPr>
            <p:ph type="title"/>
          </p:nvPr>
        </p:nvSpPr>
        <p:spPr>
          <a:xfrm>
            <a:off x="457200" y="8032"/>
            <a:ext cx="8229600" cy="1143000"/>
          </a:xfrm>
        </p:spPr>
        <p:txBody>
          <a:bodyPr/>
          <a:p>
            <a:pPr algn="ctr"/>
            <a:r>
              <a:rPr b="1" dirty="0" lang="en-US" smtClean="0"/>
              <a:t>CRETINISM</a:t>
            </a:r>
            <a:endParaRPr b="1" dirty="0" lang="en-US"/>
          </a:p>
        </p:txBody>
      </p:sp>
      <p:sp>
        <p:nvSpPr>
          <p:cNvPr id="1048855" name="Content Placeholder 2"/>
          <p:cNvSpPr>
            <a:spLocks noGrp="1"/>
          </p:cNvSpPr>
          <p:nvPr>
            <p:ph idx="1"/>
          </p:nvPr>
        </p:nvSpPr>
        <p:spPr>
          <a:xfrm>
            <a:off x="628650" y="1460939"/>
            <a:ext cx="7886700" cy="4908331"/>
          </a:xfrm>
        </p:spPr>
        <p:txBody>
          <a:bodyPr>
            <a:normAutofit fontScale="92500" lnSpcReduction="20000"/>
          </a:bodyPr>
          <a:p>
            <a:pPr indent="0" marL="0">
              <a:buNone/>
            </a:pPr>
            <a:r>
              <a:rPr dirty="0" lang="en-US" smtClean="0"/>
              <a:t>This is a condition in which there </a:t>
            </a:r>
            <a:r>
              <a:rPr dirty="0" lang="en-US" smtClean="0"/>
              <a:t>is </a:t>
            </a:r>
            <a:r>
              <a:rPr dirty="0" lang="en-US" smtClean="0"/>
              <a:t>lack of thyroid activity from childhood resulting into lack of physical growth and mental development.</a:t>
            </a:r>
          </a:p>
          <a:p>
            <a:pPr indent="0" marL="0">
              <a:buNone/>
            </a:pPr>
            <a:r>
              <a:rPr b="1" dirty="0" lang="en-US" smtClean="0"/>
              <a:t>Clinical features</a:t>
            </a:r>
          </a:p>
          <a:p>
            <a:r>
              <a:rPr dirty="0" lang="en-US" smtClean="0"/>
              <a:t>May present with  congenital absence of thyroid gland</a:t>
            </a:r>
          </a:p>
          <a:p>
            <a:r>
              <a:rPr dirty="0" lang="en-US" smtClean="0"/>
              <a:t>Retarded physical growth and mental development</a:t>
            </a:r>
          </a:p>
          <a:p>
            <a:r>
              <a:rPr dirty="0" lang="en-US" smtClean="0"/>
              <a:t>Disproportionally short </a:t>
            </a:r>
            <a:r>
              <a:rPr dirty="0" lang="en-US" smtClean="0"/>
              <a:t>limbs</a:t>
            </a:r>
          </a:p>
          <a:p>
            <a:r>
              <a:rPr dirty="0" lang="en-US" smtClean="0"/>
              <a:t>Large protruding tongue</a:t>
            </a:r>
          </a:p>
          <a:p>
            <a:pPr>
              <a:buNone/>
            </a:pPr>
            <a:endParaRPr dirty="0" lang="en-US" smtClean="0"/>
          </a:p>
          <a:p>
            <a:r>
              <a:rPr dirty="0" lang="en-US" smtClean="0"/>
              <a:t>Coarse dry skin</a:t>
            </a:r>
          </a:p>
          <a:p>
            <a:r>
              <a:rPr dirty="0" lang="en-US" smtClean="0"/>
              <a:t>Poor abdominal muscle tone</a:t>
            </a:r>
          </a:p>
          <a:p>
            <a:r>
              <a:rPr dirty="0" lang="en-US" smtClean="0"/>
              <a:t>Umbilical </a:t>
            </a:r>
            <a:r>
              <a:rPr dirty="0" lang="en-US" smtClean="0"/>
              <a:t>hernia</a:t>
            </a:r>
          </a:p>
          <a:p>
            <a:r>
              <a:rPr dirty="0" lang="en-US" smtClean="0"/>
              <a:t>Early </a:t>
            </a:r>
            <a:r>
              <a:rPr dirty="0" lang="en-US" smtClean="0"/>
              <a:t>RX </a:t>
            </a:r>
            <a:r>
              <a:rPr dirty="0" lang="en-US" smtClean="0"/>
              <a:t>can lead to </a:t>
            </a:r>
            <a:r>
              <a:rPr lang="en-US" smtClean="0"/>
              <a:t>complete </a:t>
            </a:r>
            <a:r>
              <a:rPr lang="en-US" smtClean="0"/>
              <a:t>cure</a:t>
            </a:r>
            <a:endParaRPr dirty="0" lang="en-US"/>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349" name=""/>
        <p:cNvGrpSpPr/>
        <p:nvPr/>
      </p:nvGrpSpPr>
      <p:grpSpPr>
        <a:xfrm>
          <a:off x="0" y="0"/>
          <a:ext cx="0" cy="0"/>
          <a:chOff x="0" y="0"/>
          <a:chExt cx="0" cy="0"/>
        </a:xfrm>
      </p:grpSpPr>
      <p:sp>
        <p:nvSpPr>
          <p:cNvPr id="1048856" name="Title 1"/>
          <p:cNvSpPr>
            <a:spLocks noGrp="1"/>
          </p:cNvSpPr>
          <p:nvPr>
            <p:ph type="title"/>
          </p:nvPr>
        </p:nvSpPr>
        <p:spPr>
          <a:xfrm>
            <a:off x="457200" y="0"/>
            <a:ext cx="8229600" cy="1143000"/>
          </a:xfrm>
        </p:spPr>
        <p:txBody>
          <a:bodyPr/>
          <a:p>
            <a:pPr algn="ctr"/>
            <a:r>
              <a:rPr b="1" dirty="0" lang="en-US" smtClean="0"/>
              <a:t>MYXOEDEMA</a:t>
            </a:r>
            <a:endParaRPr b="1" dirty="0" lang="en-US"/>
          </a:p>
        </p:txBody>
      </p:sp>
      <p:sp>
        <p:nvSpPr>
          <p:cNvPr id="1048857" name="Content Placeholder 2"/>
          <p:cNvSpPr>
            <a:spLocks noGrp="1"/>
          </p:cNvSpPr>
          <p:nvPr>
            <p:ph idx="1"/>
          </p:nvPr>
        </p:nvSpPr>
        <p:spPr>
          <a:xfrm>
            <a:off x="628650" y="1324304"/>
            <a:ext cx="7886700" cy="5076497"/>
          </a:xfrm>
        </p:spPr>
        <p:txBody>
          <a:bodyPr>
            <a:normAutofit fontScale="77500" lnSpcReduction="20000"/>
          </a:bodyPr>
          <a:p>
            <a:endParaRPr dirty="0" lang="en-US" smtClean="0"/>
          </a:p>
          <a:p>
            <a:r>
              <a:rPr dirty="0" lang="en-US" smtClean="0"/>
              <a:t>This is a condition resulting from insufficient thyroid activities in adults due to the loss or destruction of thyroid gland tissues</a:t>
            </a:r>
          </a:p>
          <a:p>
            <a:r>
              <a:rPr dirty="0" lang="en-US" smtClean="0"/>
              <a:t>It is a complication of hypothyroidism.</a:t>
            </a:r>
          </a:p>
          <a:p>
            <a:pPr indent="0" marL="0">
              <a:buNone/>
            </a:pPr>
            <a:r>
              <a:rPr b="1" dirty="0" lang="en-US" smtClean="0"/>
              <a:t>Causes</a:t>
            </a:r>
          </a:p>
          <a:p>
            <a:r>
              <a:rPr dirty="0" lang="en-US" smtClean="0"/>
              <a:t>Surgical removal of thyroid gland in thyrotoxic and malignant goitre</a:t>
            </a:r>
          </a:p>
          <a:p>
            <a:r>
              <a:rPr dirty="0" lang="en-US" smtClean="0"/>
              <a:t>Primary atrophy of thyroid gland ( autoimmune process)</a:t>
            </a:r>
          </a:p>
          <a:p>
            <a:r>
              <a:rPr dirty="0" lang="en-US" smtClean="0"/>
              <a:t>Radioactive iodine in therapy of exophthalmic goitre</a:t>
            </a:r>
          </a:p>
          <a:p>
            <a:r>
              <a:rPr dirty="0" lang="en-US" smtClean="0"/>
              <a:t>Severe and prolonged iodine deficiency</a:t>
            </a:r>
          </a:p>
          <a:p>
            <a:r>
              <a:rPr dirty="0" lang="en-US" smtClean="0"/>
              <a:t>Chronic thyroiditis</a:t>
            </a:r>
          </a:p>
          <a:p>
            <a:r>
              <a:rPr dirty="0" lang="en-US" smtClean="0"/>
              <a:t>Anti thyroid drugs and those containing iodine, e.g. lithium carbonate</a:t>
            </a:r>
          </a:p>
          <a:p>
            <a:r>
              <a:rPr dirty="0" lang="en-US" smtClean="0"/>
              <a:t>Failure of primary pituitary glands to secrete TSH</a:t>
            </a:r>
          </a:p>
          <a:p>
            <a:r>
              <a:rPr dirty="0" lang="en-US" smtClean="0"/>
              <a:t>Hypothermic effect of production of TSHRF</a:t>
            </a:r>
          </a:p>
          <a:p>
            <a:endParaRPr dirty="0" lang="en-US" smtClean="0"/>
          </a:p>
          <a:p>
            <a:endParaRPr b="1" dirty="0" lang="en-US"/>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350" name=""/>
        <p:cNvGrpSpPr/>
        <p:nvPr/>
      </p:nvGrpSpPr>
      <p:grpSpPr>
        <a:xfrm>
          <a:off x="0" y="0"/>
          <a:ext cx="0" cy="0"/>
          <a:chOff x="0" y="0"/>
          <a:chExt cx="0" cy="0"/>
        </a:xfrm>
      </p:grpSpPr>
      <p:sp>
        <p:nvSpPr>
          <p:cNvPr id="1048858" name="Title 1"/>
          <p:cNvSpPr>
            <a:spLocks noGrp="1"/>
          </p:cNvSpPr>
          <p:nvPr>
            <p:ph type="title"/>
          </p:nvPr>
        </p:nvSpPr>
        <p:spPr>
          <a:xfrm>
            <a:off x="395536" y="-26258"/>
            <a:ext cx="8229600" cy="1143000"/>
          </a:xfrm>
        </p:spPr>
        <p:txBody>
          <a:bodyPr/>
          <a:p>
            <a:pPr algn="ctr"/>
            <a:r>
              <a:rPr dirty="0" lang="en-US" smtClean="0"/>
              <a:t>Conti…</a:t>
            </a:r>
            <a:endParaRPr dirty="0" lang="en-US"/>
          </a:p>
        </p:txBody>
      </p:sp>
      <p:sp>
        <p:nvSpPr>
          <p:cNvPr id="1048859" name="Content Placeholder 2"/>
          <p:cNvSpPr>
            <a:spLocks noGrp="1"/>
          </p:cNvSpPr>
          <p:nvPr>
            <p:ph idx="1"/>
          </p:nvPr>
        </p:nvSpPr>
        <p:spPr>
          <a:xfrm>
            <a:off x="628650" y="1492469"/>
            <a:ext cx="7886700" cy="4771696"/>
          </a:xfrm>
        </p:spPr>
        <p:txBody>
          <a:bodyPr/>
          <a:p>
            <a:pPr indent="0" marL="0">
              <a:buNone/>
            </a:pPr>
            <a:r>
              <a:rPr b="1" dirty="0" lang="en-US" smtClean="0"/>
              <a:t>Pathophysiology</a:t>
            </a:r>
          </a:p>
          <a:p>
            <a:r>
              <a:rPr dirty="0" lang="en-US" smtClean="0"/>
              <a:t>Deficiency in thyroid hormone leads to decrease in basal metabolic rate. Fat mobilization from the tissues is impaired and cholesterol level is high.</a:t>
            </a:r>
          </a:p>
          <a:p>
            <a:r>
              <a:rPr dirty="0" lang="en-US" smtClean="0"/>
              <a:t>Vasodilation of peripheral vessels occurs and this lowers cardiac output leading to cardiomegaly.</a:t>
            </a:r>
          </a:p>
          <a:p>
            <a:r>
              <a:rPr dirty="0" lang="en-US" smtClean="0"/>
              <a:t>Metabolism of carbohydrates, fat and proteins are affected.</a:t>
            </a:r>
            <a:endParaRPr dirty="0" lang="en-US"/>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351" name=""/>
        <p:cNvGrpSpPr/>
        <p:nvPr/>
      </p:nvGrpSpPr>
      <p:grpSpPr>
        <a:xfrm>
          <a:off x="0" y="0"/>
          <a:ext cx="0" cy="0"/>
          <a:chOff x="0" y="0"/>
          <a:chExt cx="0" cy="0"/>
        </a:xfrm>
      </p:grpSpPr>
      <p:sp>
        <p:nvSpPr>
          <p:cNvPr id="1048860" name="Title 1"/>
          <p:cNvSpPr>
            <a:spLocks noGrp="1"/>
          </p:cNvSpPr>
          <p:nvPr>
            <p:ph type="title"/>
          </p:nvPr>
        </p:nvSpPr>
        <p:spPr>
          <a:xfrm>
            <a:off x="457200" y="22992"/>
            <a:ext cx="8229600" cy="1143000"/>
          </a:xfrm>
        </p:spPr>
        <p:txBody>
          <a:bodyPr/>
          <a:p>
            <a:pPr algn="ctr"/>
            <a:r>
              <a:rPr dirty="0" lang="en-US" smtClean="0"/>
              <a:t>Conti…</a:t>
            </a:r>
            <a:endParaRPr dirty="0" lang="en-US"/>
          </a:p>
        </p:txBody>
      </p:sp>
      <p:sp>
        <p:nvSpPr>
          <p:cNvPr id="1048861" name="Content Placeholder 2"/>
          <p:cNvSpPr>
            <a:spLocks noGrp="1"/>
          </p:cNvSpPr>
          <p:nvPr>
            <p:ph idx="1"/>
          </p:nvPr>
        </p:nvSpPr>
        <p:spPr>
          <a:xfrm>
            <a:off x="628650" y="1240221"/>
            <a:ext cx="7886700" cy="4936742"/>
          </a:xfrm>
        </p:spPr>
        <p:txBody>
          <a:bodyPr>
            <a:normAutofit/>
          </a:bodyPr>
          <a:p>
            <a:pPr indent="0" marL="0">
              <a:buNone/>
            </a:pPr>
            <a:r>
              <a:rPr b="1" dirty="0" lang="en-US" smtClean="0"/>
              <a:t>Signs and symptoms</a:t>
            </a:r>
          </a:p>
          <a:p>
            <a:r>
              <a:rPr dirty="0" lang="en-US" smtClean="0"/>
              <a:t>Anemia</a:t>
            </a:r>
          </a:p>
          <a:p>
            <a:r>
              <a:rPr dirty="0" lang="en-US" smtClean="0"/>
              <a:t>Constipation</a:t>
            </a:r>
          </a:p>
          <a:p>
            <a:r>
              <a:rPr dirty="0" lang="en-US" smtClean="0"/>
              <a:t>Chronic headache</a:t>
            </a:r>
          </a:p>
          <a:p>
            <a:r>
              <a:rPr dirty="0" lang="en-US" smtClean="0"/>
              <a:t>Hypersomnia</a:t>
            </a:r>
          </a:p>
          <a:p>
            <a:r>
              <a:rPr dirty="0" lang="en-US" smtClean="0"/>
              <a:t>Decreased libido</a:t>
            </a:r>
          </a:p>
          <a:p>
            <a:r>
              <a:rPr dirty="0" lang="en-US" smtClean="0"/>
              <a:t>Wrinkled scalp</a:t>
            </a:r>
          </a:p>
          <a:p>
            <a:r>
              <a:rPr dirty="0" lang="en-US" smtClean="0"/>
              <a:t>Deep hoarse voice</a:t>
            </a:r>
          </a:p>
          <a:p>
            <a:r>
              <a:rPr dirty="0" lang="en-US" smtClean="0"/>
              <a:t>Swelling of the face puffy eyelids and thick nostrils</a:t>
            </a:r>
          </a:p>
          <a:p>
            <a:r>
              <a:rPr dirty="0" lang="en-US" smtClean="0"/>
              <a:t>Dull and sluggish mentally</a:t>
            </a:r>
            <a:endParaRPr dirty="0" lang="en-US"/>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352" name=""/>
        <p:cNvGrpSpPr/>
        <p:nvPr/>
      </p:nvGrpSpPr>
      <p:grpSpPr>
        <a:xfrm>
          <a:off x="0" y="0"/>
          <a:ext cx="0" cy="0"/>
          <a:chOff x="0" y="0"/>
          <a:chExt cx="0" cy="0"/>
        </a:xfrm>
      </p:grpSpPr>
      <p:sp>
        <p:nvSpPr>
          <p:cNvPr id="1048862" name="Title 1"/>
          <p:cNvSpPr>
            <a:spLocks noGrp="1"/>
          </p:cNvSpPr>
          <p:nvPr>
            <p:ph type="title"/>
          </p:nvPr>
        </p:nvSpPr>
        <p:spPr>
          <a:xfrm>
            <a:off x="628650" y="13752"/>
            <a:ext cx="7886700" cy="896116"/>
          </a:xfrm>
        </p:spPr>
        <p:txBody>
          <a:bodyPr/>
          <a:p>
            <a:r>
              <a:rPr dirty="0" lang="en-US" smtClean="0"/>
              <a:t>Conti…</a:t>
            </a:r>
            <a:endParaRPr dirty="0" lang="en-US"/>
          </a:p>
        </p:txBody>
      </p:sp>
      <p:sp>
        <p:nvSpPr>
          <p:cNvPr id="1048863" name="Content Placeholder 2"/>
          <p:cNvSpPr>
            <a:spLocks noGrp="1"/>
          </p:cNvSpPr>
          <p:nvPr>
            <p:ph idx="1"/>
          </p:nvPr>
        </p:nvSpPr>
        <p:spPr>
          <a:xfrm>
            <a:off x="628650" y="1145629"/>
            <a:ext cx="7886700" cy="5031335"/>
          </a:xfrm>
        </p:spPr>
        <p:txBody>
          <a:bodyPr>
            <a:normAutofit/>
          </a:bodyPr>
          <a:p>
            <a:r>
              <a:rPr dirty="0" lang="en-US" smtClean="0"/>
              <a:t>Slurred speech</a:t>
            </a:r>
          </a:p>
          <a:p>
            <a:r>
              <a:rPr dirty="0" lang="en-US" smtClean="0"/>
              <a:t>Bradycardia</a:t>
            </a:r>
          </a:p>
          <a:p>
            <a:r>
              <a:rPr dirty="0" lang="en-US" smtClean="0"/>
              <a:t>Slow movement</a:t>
            </a:r>
          </a:p>
          <a:p>
            <a:r>
              <a:rPr dirty="0" lang="en-US" smtClean="0"/>
              <a:t>Cardiomegaly</a:t>
            </a:r>
          </a:p>
          <a:p>
            <a:r>
              <a:rPr dirty="0" lang="en-US" smtClean="0"/>
              <a:t>Slow relaxation of tendon reflexes</a:t>
            </a:r>
          </a:p>
          <a:p>
            <a:r>
              <a:rPr dirty="0" lang="en-US" smtClean="0"/>
              <a:t>Increased sensitivity to cold</a:t>
            </a:r>
          </a:p>
          <a:p>
            <a:r>
              <a:rPr dirty="0" lang="en-US" smtClean="0"/>
              <a:t>Amenorrhea or menorrhagia</a:t>
            </a:r>
          </a:p>
          <a:p>
            <a:r>
              <a:rPr dirty="0" lang="en-US" smtClean="0"/>
              <a:t>Weight gain with low appetite</a:t>
            </a:r>
          </a:p>
          <a:p>
            <a:r>
              <a:rPr dirty="0" lang="en-US" smtClean="0"/>
              <a:t>Muscle pain</a:t>
            </a:r>
          </a:p>
          <a:p>
            <a:r>
              <a:rPr dirty="0" lang="en-US" smtClean="0"/>
              <a:t>Dry coarse  thickened skin </a:t>
            </a:r>
          </a:p>
          <a:p>
            <a:endParaRPr dirty="0" lang="en-US"/>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353" name=""/>
        <p:cNvGrpSpPr/>
        <p:nvPr/>
      </p:nvGrpSpPr>
      <p:grpSpPr>
        <a:xfrm>
          <a:off x="0" y="0"/>
          <a:ext cx="0" cy="0"/>
          <a:chOff x="0" y="0"/>
          <a:chExt cx="0" cy="0"/>
        </a:xfrm>
      </p:grpSpPr>
      <p:sp>
        <p:nvSpPr>
          <p:cNvPr id="1048864" name="Title 1"/>
          <p:cNvSpPr>
            <a:spLocks noGrp="1"/>
          </p:cNvSpPr>
          <p:nvPr>
            <p:ph type="title"/>
          </p:nvPr>
        </p:nvSpPr>
        <p:spPr>
          <a:xfrm>
            <a:off x="457200" y="14888"/>
            <a:ext cx="8229600" cy="1143000"/>
          </a:xfrm>
        </p:spPr>
        <p:txBody>
          <a:bodyPr/>
          <a:p>
            <a:pPr algn="ctr"/>
            <a:r>
              <a:rPr dirty="0" lang="en-US" smtClean="0"/>
              <a:t>Conti…</a:t>
            </a:r>
            <a:endParaRPr dirty="0" lang="en-US"/>
          </a:p>
        </p:txBody>
      </p:sp>
      <p:sp>
        <p:nvSpPr>
          <p:cNvPr id="1048865" name="Content Placeholder 2"/>
          <p:cNvSpPr>
            <a:spLocks noGrp="1"/>
          </p:cNvSpPr>
          <p:nvPr>
            <p:ph idx="1"/>
          </p:nvPr>
        </p:nvSpPr>
        <p:spPr>
          <a:xfrm>
            <a:off x="628650" y="1450428"/>
            <a:ext cx="7886700" cy="4726535"/>
          </a:xfrm>
        </p:spPr>
        <p:txBody>
          <a:bodyPr/>
          <a:p>
            <a:r>
              <a:rPr dirty="0" lang="en-US" smtClean="0"/>
              <a:t>Non-pitting oedema</a:t>
            </a:r>
          </a:p>
          <a:p>
            <a:r>
              <a:rPr dirty="0" lang="en-US" smtClean="0"/>
              <a:t>Dry coarse hair that tends to fall</a:t>
            </a:r>
          </a:p>
          <a:p>
            <a:r>
              <a:rPr dirty="0" lang="en-US" smtClean="0"/>
              <a:t>Irritability</a:t>
            </a:r>
          </a:p>
          <a:p>
            <a:r>
              <a:rPr dirty="0" lang="en-US" smtClean="0"/>
              <a:t>Low temperature</a:t>
            </a:r>
          </a:p>
          <a:p>
            <a:r>
              <a:rPr dirty="0" lang="en-US" smtClean="0"/>
              <a:t>Loss of memory (confusion)</a:t>
            </a:r>
          </a:p>
          <a:p>
            <a:r>
              <a:rPr dirty="0" lang="en-US" smtClean="0"/>
              <a:t>Numbness and tingling of arms and legs</a:t>
            </a:r>
            <a:endParaRPr dirty="0" lang="en-US"/>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354" name=""/>
        <p:cNvGrpSpPr/>
        <p:nvPr/>
      </p:nvGrpSpPr>
      <p:grpSpPr>
        <a:xfrm>
          <a:off x="0" y="0"/>
          <a:ext cx="0" cy="0"/>
          <a:chOff x="0" y="0"/>
          <a:chExt cx="0" cy="0"/>
        </a:xfrm>
      </p:grpSpPr>
      <p:sp>
        <p:nvSpPr>
          <p:cNvPr id="1048866" name="Title 1"/>
          <p:cNvSpPr>
            <a:spLocks noGrp="1"/>
          </p:cNvSpPr>
          <p:nvPr>
            <p:ph type="title"/>
          </p:nvPr>
        </p:nvSpPr>
        <p:spPr>
          <a:xfrm>
            <a:off x="628650" y="27454"/>
            <a:ext cx="8229600" cy="1143000"/>
          </a:xfrm>
        </p:spPr>
        <p:txBody>
          <a:bodyPr/>
          <a:p>
            <a:pPr algn="ctr"/>
            <a:r>
              <a:rPr dirty="0" lang="en-US" smtClean="0"/>
              <a:t>Conti…</a:t>
            </a:r>
            <a:endParaRPr dirty="0" lang="en-US"/>
          </a:p>
        </p:txBody>
      </p:sp>
      <p:sp>
        <p:nvSpPr>
          <p:cNvPr id="1048867" name="Content Placeholder 2"/>
          <p:cNvSpPr>
            <a:spLocks noGrp="1"/>
          </p:cNvSpPr>
          <p:nvPr>
            <p:ph idx="1"/>
          </p:nvPr>
        </p:nvSpPr>
        <p:spPr>
          <a:xfrm>
            <a:off x="628650" y="1555531"/>
            <a:ext cx="7886700" cy="4621432"/>
          </a:xfrm>
        </p:spPr>
        <p:txBody>
          <a:bodyPr/>
          <a:p>
            <a:pPr indent="0" marL="0">
              <a:buNone/>
            </a:pPr>
            <a:r>
              <a:rPr b="1" dirty="0" lang="en-US" smtClean="0"/>
              <a:t>Investigations</a:t>
            </a:r>
          </a:p>
          <a:p>
            <a:r>
              <a:rPr dirty="0" lang="en-US" smtClean="0"/>
              <a:t>Protein bound iodine is low</a:t>
            </a:r>
          </a:p>
          <a:p>
            <a:r>
              <a:rPr dirty="0" lang="en-US" smtClean="0"/>
              <a:t>Blood analysis- low thyroxine level, high cholesterol, low BMR</a:t>
            </a:r>
          </a:p>
          <a:p>
            <a:r>
              <a:rPr dirty="0" lang="en-US" smtClean="0"/>
              <a:t>LCG- enlarged heart with bradycardia</a:t>
            </a:r>
          </a:p>
          <a:p>
            <a:endParaRPr dirty="0" lang="en-US"/>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355" name=""/>
        <p:cNvGrpSpPr/>
        <p:nvPr/>
      </p:nvGrpSpPr>
      <p:grpSpPr>
        <a:xfrm>
          <a:off x="0" y="0"/>
          <a:ext cx="0" cy="0"/>
          <a:chOff x="0" y="0"/>
          <a:chExt cx="0" cy="0"/>
        </a:xfrm>
      </p:grpSpPr>
      <p:sp>
        <p:nvSpPr>
          <p:cNvPr id="1048868" name="Title 1"/>
          <p:cNvSpPr>
            <a:spLocks noGrp="1"/>
          </p:cNvSpPr>
          <p:nvPr>
            <p:ph type="title"/>
          </p:nvPr>
        </p:nvSpPr>
        <p:spPr>
          <a:xfrm>
            <a:off x="457200" y="0"/>
            <a:ext cx="8229600" cy="1143000"/>
          </a:xfrm>
        </p:spPr>
        <p:txBody>
          <a:bodyPr/>
          <a:p>
            <a:pPr algn="ctr"/>
            <a:r>
              <a:rPr dirty="0" lang="en-US" smtClean="0"/>
              <a:t>Conti…</a:t>
            </a:r>
            <a:endParaRPr dirty="0" lang="en-US"/>
          </a:p>
        </p:txBody>
      </p:sp>
      <p:sp>
        <p:nvSpPr>
          <p:cNvPr id="1048869" name="Content Placeholder 2"/>
          <p:cNvSpPr>
            <a:spLocks noGrp="1"/>
          </p:cNvSpPr>
          <p:nvPr>
            <p:ph idx="1"/>
          </p:nvPr>
        </p:nvSpPr>
        <p:spPr>
          <a:xfrm>
            <a:off x="628650" y="1376855"/>
            <a:ext cx="7886700" cy="4800108"/>
          </a:xfrm>
        </p:spPr>
        <p:txBody>
          <a:bodyPr>
            <a:normAutofit/>
          </a:bodyPr>
          <a:p>
            <a:pPr indent="0" marL="0">
              <a:buNone/>
            </a:pPr>
            <a:r>
              <a:rPr b="1" dirty="0" lang="en-US" smtClean="0"/>
              <a:t>Management</a:t>
            </a:r>
          </a:p>
          <a:p>
            <a:r>
              <a:rPr dirty="0" lang="en-US" smtClean="0"/>
              <a:t>Give thyroid hormones e.g. sodium levothyroxine 0.05mg p.o then increase gradually to reach maintenance dose of 0.2-0.3mg daily after 2 weeks</a:t>
            </a:r>
          </a:p>
          <a:p>
            <a:r>
              <a:rPr dirty="0" lang="en-US" smtClean="0"/>
              <a:t>Give triiodothyronine (Cytomol) 0.05mg p.o then increase gradually to 0.2mg</a:t>
            </a:r>
          </a:p>
          <a:p>
            <a:r>
              <a:rPr dirty="0" lang="en-US" smtClean="0"/>
              <a:t>Observe for side effects of drugs such as tachycardia, dyspnea, sweating, skin rash, palpitations, dizziness, weight loss , pericardial pain, diarrhea</a:t>
            </a:r>
          </a:p>
          <a:p>
            <a:r>
              <a:rPr dirty="0" lang="en-US" smtClean="0"/>
              <a:t>Nurse the patient in a warm room and add him live because he has poor tolerance to cold.</a:t>
            </a:r>
            <a:endParaRPr dirty="0" lang="en-US"/>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356" name=""/>
        <p:cNvGrpSpPr/>
        <p:nvPr/>
      </p:nvGrpSpPr>
      <p:grpSpPr>
        <a:xfrm>
          <a:off x="0" y="0"/>
          <a:ext cx="0" cy="0"/>
          <a:chOff x="0" y="0"/>
          <a:chExt cx="0" cy="0"/>
        </a:xfrm>
      </p:grpSpPr>
      <p:sp>
        <p:nvSpPr>
          <p:cNvPr id="1048870" name="Title 1"/>
          <p:cNvSpPr>
            <a:spLocks noGrp="1"/>
          </p:cNvSpPr>
          <p:nvPr>
            <p:ph type="title"/>
          </p:nvPr>
        </p:nvSpPr>
        <p:spPr>
          <a:xfrm>
            <a:off x="457200" y="0"/>
            <a:ext cx="8229600" cy="1143000"/>
          </a:xfrm>
        </p:spPr>
        <p:txBody>
          <a:bodyPr/>
          <a:p>
            <a:pPr algn="ctr"/>
            <a:r>
              <a:rPr dirty="0" lang="en-US" smtClean="0"/>
              <a:t>Conti…</a:t>
            </a:r>
            <a:endParaRPr dirty="0" lang="en-US"/>
          </a:p>
        </p:txBody>
      </p:sp>
      <p:sp>
        <p:nvSpPr>
          <p:cNvPr id="1048871" name="Content Placeholder 2"/>
          <p:cNvSpPr>
            <a:spLocks noGrp="1"/>
          </p:cNvSpPr>
          <p:nvPr>
            <p:ph idx="1"/>
          </p:nvPr>
        </p:nvSpPr>
        <p:spPr>
          <a:xfrm>
            <a:off x="628650" y="1313794"/>
            <a:ext cx="7886700" cy="5092920"/>
          </a:xfrm>
        </p:spPr>
        <p:txBody>
          <a:bodyPr>
            <a:normAutofit fontScale="92500" lnSpcReduction="10000"/>
          </a:bodyPr>
          <a:p>
            <a:r>
              <a:rPr dirty="0" lang="en-US" smtClean="0"/>
              <a:t>Take vital signs and report any abnormality e.g. low temperature</a:t>
            </a:r>
          </a:p>
          <a:p>
            <a:r>
              <a:rPr dirty="0" lang="en-US" smtClean="0"/>
              <a:t>Patient to massage the skin with lotion or cream that will prevent it from being dry and course</a:t>
            </a:r>
          </a:p>
          <a:p>
            <a:r>
              <a:rPr dirty="0" lang="en-US" smtClean="0"/>
              <a:t>Give diet low in cholesterol</a:t>
            </a:r>
          </a:p>
          <a:p>
            <a:r>
              <a:rPr dirty="0" lang="en-US" smtClean="0"/>
              <a:t>To prevent constipation, give diet rich in roughage and have adequate fluid intake.</a:t>
            </a:r>
          </a:p>
          <a:p>
            <a:r>
              <a:rPr dirty="0" lang="en-US" smtClean="0"/>
              <a:t>Give antibiotics to treat any infection.</a:t>
            </a:r>
          </a:p>
          <a:p>
            <a:r>
              <a:rPr dirty="0" lang="en-US" smtClean="0"/>
              <a:t>Advise the patient to avoid factors that make the condition worse e.g. cold, stress, trauma, infection</a:t>
            </a:r>
          </a:p>
          <a:p>
            <a:r>
              <a:rPr dirty="0" lang="en-US" smtClean="0"/>
              <a:t>Give health education to the patient about the condition.</a:t>
            </a:r>
          </a:p>
          <a:p>
            <a:r>
              <a:rPr dirty="0" lang="en-US" smtClean="0"/>
              <a:t>Discharge home through MOPC</a:t>
            </a:r>
          </a:p>
          <a:p>
            <a:endParaRPr dirty="0" lang="en-US" smtClean="0"/>
          </a:p>
          <a:p>
            <a:endParaRPr dirty="0"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49" name=""/>
        <p:cNvGrpSpPr/>
        <p:nvPr/>
      </p:nvGrpSpPr>
      <p:grpSpPr>
        <a:xfrm>
          <a:off x="0" y="0"/>
          <a:ext cx="0" cy="0"/>
          <a:chOff x="0" y="0"/>
          <a:chExt cx="0" cy="0"/>
        </a:xfrm>
      </p:grpSpPr>
      <p:sp>
        <p:nvSpPr>
          <p:cNvPr id="1048638" name="Rectangle 2"/>
          <p:cNvSpPr>
            <a:spLocks noGrp="1" noChangeArrowheads="1"/>
          </p:cNvSpPr>
          <p:nvPr>
            <p:ph type="title"/>
          </p:nvPr>
        </p:nvSpPr>
        <p:spPr/>
        <p:txBody>
          <a:bodyPr/>
          <a:p>
            <a:r>
              <a:rPr sz="3600" lang="en-US"/>
              <a:t>The Effects of Calcitonin</a:t>
            </a:r>
          </a:p>
        </p:txBody>
      </p:sp>
      <p:sp>
        <p:nvSpPr>
          <p:cNvPr id="1048639" name="Rectangle 3"/>
          <p:cNvSpPr>
            <a:spLocks noGrp="1" noChangeArrowheads="1"/>
          </p:cNvSpPr>
          <p:nvPr>
            <p:ph idx="1"/>
          </p:nvPr>
        </p:nvSpPr>
        <p:spPr/>
        <p:txBody>
          <a:bodyPr/>
          <a:p>
            <a:r>
              <a:rPr lang="en-US"/>
              <a:t>Secreted from thyroid parafollicular  (C) cells when blood calcium levels are high</a:t>
            </a:r>
          </a:p>
          <a:p>
            <a:r>
              <a:rPr lang="en-US"/>
              <a:t>Calcitonin lowers Ca++ by slowing the calcium-releasing activity of osteoclasts in bone and increasing calcium secretion by the kidney</a:t>
            </a:r>
          </a:p>
          <a:p>
            <a:r>
              <a:rPr lang="en-US"/>
              <a:t>Acts mostly during childhood</a:t>
            </a:r>
          </a:p>
        </p:txBody>
      </p:sp>
      <p:sp>
        <p:nvSpPr>
          <p:cNvPr id="1048640" name="Slide Number Placeholder 5"/>
          <p:cNvSpPr>
            <a:spLocks noGrp="1"/>
          </p:cNvSpPr>
          <p:nvPr>
            <p:ph type="sldNum" sz="quarter" idx="12"/>
          </p:nvPr>
        </p:nvSpPr>
        <p:spPr/>
        <p:txBody>
          <a:bodyPr/>
          <a:p>
            <a:fld id="{B8DC18BD-7A14-4B20-8D4A-BC2D1E0CA65C}" type="slidenum">
              <a:rPr lang="en-US"/>
              <a:t>12</a:t>
            </a:fld>
            <a:endParaRPr lang="en-US"/>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357" name=""/>
        <p:cNvGrpSpPr/>
        <p:nvPr/>
      </p:nvGrpSpPr>
      <p:grpSpPr>
        <a:xfrm>
          <a:off x="0" y="0"/>
          <a:ext cx="0" cy="0"/>
          <a:chOff x="0" y="0"/>
          <a:chExt cx="0" cy="0"/>
        </a:xfrm>
      </p:grpSpPr>
      <p:sp>
        <p:nvSpPr>
          <p:cNvPr id="1048872" name="Title 1"/>
          <p:cNvSpPr>
            <a:spLocks noGrp="1"/>
          </p:cNvSpPr>
          <p:nvPr>
            <p:ph type="title"/>
          </p:nvPr>
        </p:nvSpPr>
        <p:spPr/>
        <p:txBody>
          <a:bodyPr/>
          <a:p>
            <a:pPr algn="ctr"/>
            <a:r>
              <a:rPr dirty="0" lang="en-US" smtClean="0"/>
              <a:t>Conti…</a:t>
            </a:r>
            <a:endParaRPr dirty="0" lang="en-US"/>
          </a:p>
        </p:txBody>
      </p:sp>
      <p:sp>
        <p:nvSpPr>
          <p:cNvPr id="1048873" name="Content Placeholder 2"/>
          <p:cNvSpPr>
            <a:spLocks noGrp="1"/>
          </p:cNvSpPr>
          <p:nvPr>
            <p:ph idx="1"/>
          </p:nvPr>
        </p:nvSpPr>
        <p:spPr>
          <a:xfrm>
            <a:off x="628650" y="1513491"/>
            <a:ext cx="7886700" cy="4740165"/>
          </a:xfrm>
        </p:spPr>
        <p:txBody>
          <a:bodyPr/>
          <a:p>
            <a:pPr indent="0" marL="0">
              <a:buNone/>
            </a:pPr>
            <a:r>
              <a:rPr b="1" dirty="0" lang="en-US" smtClean="0"/>
              <a:t>Complications</a:t>
            </a:r>
            <a:endParaRPr dirty="0" lang="en-US" smtClean="0"/>
          </a:p>
          <a:p>
            <a:r>
              <a:rPr dirty="0" lang="en-US" smtClean="0"/>
              <a:t>Hypothermia</a:t>
            </a:r>
          </a:p>
          <a:p>
            <a:r>
              <a:rPr dirty="0" lang="en-US" smtClean="0"/>
              <a:t>Anemia</a:t>
            </a:r>
          </a:p>
          <a:p>
            <a:r>
              <a:rPr dirty="0" lang="en-US" smtClean="0"/>
              <a:t>Myxedema coma</a:t>
            </a:r>
          </a:p>
          <a:p>
            <a:r>
              <a:rPr dirty="0" lang="en-US" smtClean="0"/>
              <a:t>Arteriosclerosis</a:t>
            </a:r>
          </a:p>
          <a:p>
            <a:r>
              <a:rPr dirty="0" lang="en-US" smtClean="0"/>
              <a:t>cardiomegaly</a:t>
            </a:r>
          </a:p>
          <a:p>
            <a:endParaRPr dirty="0" lang="en-US"/>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358" name=""/>
        <p:cNvGrpSpPr/>
        <p:nvPr/>
      </p:nvGrpSpPr>
      <p:grpSpPr>
        <a:xfrm>
          <a:off x="0" y="0"/>
          <a:ext cx="0" cy="0"/>
          <a:chOff x="0" y="0"/>
          <a:chExt cx="0" cy="0"/>
        </a:xfrm>
      </p:grpSpPr>
      <p:sp>
        <p:nvSpPr>
          <p:cNvPr id="1048874" name="Title 1"/>
          <p:cNvSpPr>
            <a:spLocks noGrp="1"/>
          </p:cNvSpPr>
          <p:nvPr>
            <p:ph type="title"/>
          </p:nvPr>
        </p:nvSpPr>
        <p:spPr>
          <a:xfrm>
            <a:off x="628650" y="365126"/>
            <a:ext cx="7886700" cy="896116"/>
          </a:xfrm>
        </p:spPr>
        <p:txBody>
          <a:bodyPr/>
          <a:p>
            <a:pPr algn="ctr"/>
            <a:r>
              <a:rPr b="1" dirty="0" lang="en-US" smtClean="0"/>
              <a:t>MYXEDEMA COMA</a:t>
            </a:r>
            <a:endParaRPr b="1" dirty="0" lang="en-US"/>
          </a:p>
        </p:txBody>
      </p:sp>
      <p:sp>
        <p:nvSpPr>
          <p:cNvPr id="1048875" name="Content Placeholder 2"/>
          <p:cNvSpPr>
            <a:spLocks noGrp="1"/>
          </p:cNvSpPr>
          <p:nvPr>
            <p:ph idx="1"/>
          </p:nvPr>
        </p:nvSpPr>
        <p:spPr>
          <a:xfrm>
            <a:off x="628650" y="1229711"/>
            <a:ext cx="7886700" cy="5129049"/>
          </a:xfrm>
        </p:spPr>
        <p:txBody>
          <a:bodyPr>
            <a:normAutofit fontScale="92308" lnSpcReduction="10000"/>
          </a:bodyPr>
          <a:p>
            <a:pPr indent="0" marL="0">
              <a:buNone/>
            </a:pPr>
            <a:r>
              <a:rPr dirty="0" lang="en-US" smtClean="0"/>
              <a:t>This is a medical emergency due to profound hypothyroidism. It is precipitated by hypothermia, stress, coma or infection.</a:t>
            </a:r>
          </a:p>
          <a:p>
            <a:pPr indent="0" marL="0">
              <a:buNone/>
            </a:pPr>
            <a:endParaRPr dirty="0" lang="en-US"/>
          </a:p>
          <a:p>
            <a:pPr indent="0" marL="0">
              <a:buNone/>
            </a:pPr>
            <a:r>
              <a:rPr b="1" dirty="0" lang="en-US" smtClean="0"/>
              <a:t>Management</a:t>
            </a:r>
          </a:p>
          <a:p>
            <a:r>
              <a:rPr dirty="0" lang="en-US" smtClean="0"/>
              <a:t>Ensure the patient is warm</a:t>
            </a:r>
          </a:p>
          <a:p>
            <a:r>
              <a:rPr dirty="0" lang="en-US" smtClean="0"/>
              <a:t>Give the patient thyroxine 2hourly and IV hydrocortisone 100mg</a:t>
            </a:r>
          </a:p>
          <a:p>
            <a:r>
              <a:rPr dirty="0" lang="en-US" smtClean="0"/>
              <a:t>Clear IV fluids and maintain fluid balance charts closely monitor vital signs and report any abnormality.</a:t>
            </a:r>
          </a:p>
          <a:p>
            <a:pPr indent="0" marL="0">
              <a:buNone/>
            </a:pPr>
            <a:r>
              <a:rPr b="1" dirty="0" lang="en-US" smtClean="0"/>
              <a:t>Prognosis</a:t>
            </a:r>
          </a:p>
          <a:p>
            <a:r>
              <a:rPr dirty="0" lang="en-US" smtClean="0"/>
              <a:t>50% of patients die while the others take drugs the rest of their life</a:t>
            </a:r>
            <a:endParaRPr dirty="0" lang="en-US"/>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359" name=""/>
        <p:cNvGrpSpPr/>
        <p:nvPr/>
      </p:nvGrpSpPr>
      <p:grpSpPr>
        <a:xfrm>
          <a:off x="0" y="0"/>
          <a:ext cx="0" cy="0"/>
          <a:chOff x="0" y="0"/>
          <a:chExt cx="0" cy="0"/>
        </a:xfrm>
      </p:grpSpPr>
      <p:sp>
        <p:nvSpPr>
          <p:cNvPr id="1048876" name="Title 1"/>
          <p:cNvSpPr>
            <a:spLocks noGrp="1"/>
          </p:cNvSpPr>
          <p:nvPr>
            <p:ph type="title"/>
          </p:nvPr>
        </p:nvSpPr>
        <p:spPr>
          <a:xfrm>
            <a:off x="628650" y="365127"/>
            <a:ext cx="7886700" cy="781049"/>
          </a:xfrm>
        </p:spPr>
        <p:txBody>
          <a:bodyPr>
            <a:normAutofit/>
          </a:bodyPr>
          <a:p>
            <a:r>
              <a:rPr dirty="0" sz="2400" lang="en-US" smtClean="0"/>
              <a:t>Differences between hyperthyroidism and hypothyroidism</a:t>
            </a:r>
            <a:endParaRPr dirty="0" sz="2400" lang="en-US"/>
          </a:p>
        </p:txBody>
      </p:sp>
      <p:graphicFrame>
        <p:nvGraphicFramePr>
          <p:cNvPr id="4194305" name="Content Placeholder 3"/>
          <p:cNvGraphicFramePr>
            <a:graphicFrameLocks noGrp="1"/>
          </p:cNvGraphicFramePr>
          <p:nvPr>
            <p:ph idx="1"/>
          </p:nvPr>
        </p:nvGraphicFramePr>
        <p:xfrm>
          <a:off x="214282" y="1086246"/>
          <a:ext cx="7886700" cy="5771754"/>
        </p:xfrm>
        <a:graphic>
          <a:graphicData uri="http://schemas.openxmlformats.org/drawingml/2006/table">
            <a:tbl>
              <a:tblPr firstRow="1" bandRow="1">
                <a:tableStyleId>{5C22544A-7EE6-4342-B048-85BDC9FD1C3A}</a:tableStyleId>
              </a:tblPr>
              <a:tblGrid>
                <a:gridCol w="3943350"/>
                <a:gridCol w="3943350"/>
              </a:tblGrid>
              <a:tr h="366986">
                <a:tc>
                  <a:txBody>
                    <a:bodyPr/>
                    <a:p>
                      <a:r>
                        <a:rPr dirty="0" lang="en-US" smtClean="0"/>
                        <a:t>hyperthyroidism</a:t>
                      </a:r>
                      <a:endParaRPr dirty="0" lang="en-US"/>
                    </a:p>
                  </a:txBody>
                  <a:tcPr marL="68580" marR="68580"/>
                </a:tc>
                <a:tc>
                  <a:txBody>
                    <a:bodyPr/>
                    <a:p>
                      <a:r>
                        <a:rPr dirty="0" lang="en-US" smtClean="0"/>
                        <a:t>hypothyroidism</a:t>
                      </a:r>
                      <a:endParaRPr dirty="0" lang="en-US"/>
                    </a:p>
                  </a:txBody>
                  <a:tcPr marL="68580" marR="68580"/>
                </a:tc>
              </a:tr>
              <a:tr h="366986">
                <a:tc>
                  <a:txBody>
                    <a:bodyPr/>
                    <a:p>
                      <a:r>
                        <a:rPr dirty="0" lang="en-US" smtClean="0"/>
                        <a:t>1.Increased basal metabolic rate</a:t>
                      </a:r>
                      <a:endParaRPr dirty="0" lang="en-US"/>
                    </a:p>
                  </a:txBody>
                  <a:tcPr marL="68580" marR="68580"/>
                </a:tc>
                <a:tc>
                  <a:txBody>
                    <a:bodyPr/>
                    <a:p>
                      <a:r>
                        <a:rPr dirty="0" lang="en-US" smtClean="0"/>
                        <a:t>1.Decreased</a:t>
                      </a:r>
                      <a:r>
                        <a:rPr baseline="0" dirty="0" lang="en-US" smtClean="0"/>
                        <a:t> basal metabolic rate</a:t>
                      </a:r>
                      <a:endParaRPr dirty="0" lang="en-US"/>
                    </a:p>
                  </a:txBody>
                  <a:tcPr marL="68580" marR="68580"/>
                </a:tc>
              </a:tr>
              <a:tr h="366986">
                <a:tc>
                  <a:txBody>
                    <a:bodyPr/>
                    <a:p>
                      <a:r>
                        <a:rPr dirty="0" lang="en-US" smtClean="0"/>
                        <a:t>2.anxiety, restlessness, excitability</a:t>
                      </a:r>
                      <a:endParaRPr dirty="0" lang="en-US"/>
                    </a:p>
                  </a:txBody>
                  <a:tcPr marL="68580" marR="68580"/>
                </a:tc>
                <a:tc>
                  <a:txBody>
                    <a:bodyPr/>
                    <a:p>
                      <a:r>
                        <a:rPr dirty="0" lang="en-US" smtClean="0"/>
                        <a:t>2.Depression, mental slowness</a:t>
                      </a:r>
                      <a:endParaRPr dirty="0" lang="en-US"/>
                    </a:p>
                  </a:txBody>
                  <a:tcPr marL="68580" marR="68580"/>
                </a:tc>
              </a:tr>
              <a:tr h="366986">
                <a:tc>
                  <a:txBody>
                    <a:bodyPr/>
                    <a:p>
                      <a:r>
                        <a:rPr dirty="0" lang="en-US" smtClean="0"/>
                        <a:t>3.tachycardia, palpitations</a:t>
                      </a:r>
                      <a:endParaRPr dirty="0" lang="en-US"/>
                    </a:p>
                  </a:txBody>
                  <a:tcPr marL="68580" marR="68580"/>
                </a:tc>
                <a:tc>
                  <a:txBody>
                    <a:bodyPr/>
                    <a:p>
                      <a:r>
                        <a:rPr dirty="0" lang="en-US" smtClean="0"/>
                        <a:t>3. Bradycardia </a:t>
                      </a:r>
                      <a:endParaRPr dirty="0" lang="en-US"/>
                    </a:p>
                  </a:txBody>
                  <a:tcPr marL="68580" marR="68580"/>
                </a:tc>
              </a:tr>
              <a:tr h="366986">
                <a:tc>
                  <a:txBody>
                    <a:bodyPr/>
                    <a:p>
                      <a:r>
                        <a:rPr dirty="0" lang="en-US" smtClean="0"/>
                        <a:t>4.diarrhea</a:t>
                      </a:r>
                      <a:endParaRPr dirty="0" lang="en-US"/>
                    </a:p>
                  </a:txBody>
                  <a:tcPr marL="68580" marR="68580"/>
                </a:tc>
                <a:tc>
                  <a:txBody>
                    <a:bodyPr/>
                    <a:p>
                      <a:r>
                        <a:rPr dirty="0" lang="en-US" smtClean="0"/>
                        <a:t>4. constipation</a:t>
                      </a:r>
                      <a:endParaRPr dirty="0" lang="en-US"/>
                    </a:p>
                  </a:txBody>
                  <a:tcPr marL="68580" marR="68580"/>
                </a:tc>
              </a:tr>
              <a:tr h="366986">
                <a:tc>
                  <a:txBody>
                    <a:bodyPr/>
                    <a:p>
                      <a:r>
                        <a:rPr dirty="0" lang="en-US" smtClean="0"/>
                        <a:t>5. Weight loss , good appetite</a:t>
                      </a:r>
                      <a:endParaRPr dirty="0" lang="en-US"/>
                    </a:p>
                  </a:txBody>
                  <a:tcPr marL="68580" marR="68580"/>
                </a:tc>
                <a:tc>
                  <a:txBody>
                    <a:bodyPr/>
                    <a:p>
                      <a:r>
                        <a:rPr dirty="0" lang="en-US" smtClean="0"/>
                        <a:t>5. Weight gain , anorexia</a:t>
                      </a:r>
                      <a:endParaRPr dirty="0" lang="en-US"/>
                    </a:p>
                  </a:txBody>
                  <a:tcPr marL="68580" marR="68580"/>
                </a:tc>
              </a:tr>
              <a:tr h="366986">
                <a:tc>
                  <a:txBody>
                    <a:bodyPr/>
                    <a:p>
                      <a:r>
                        <a:rPr dirty="0" lang="en-US" smtClean="0"/>
                        <a:t>6.Hair loss</a:t>
                      </a:r>
                      <a:endParaRPr dirty="0" lang="en-US"/>
                    </a:p>
                  </a:txBody>
                  <a:tcPr marL="68580" marR="68580"/>
                </a:tc>
                <a:tc>
                  <a:txBody>
                    <a:bodyPr/>
                    <a:p>
                      <a:r>
                        <a:rPr dirty="0" lang="en-US" smtClean="0"/>
                        <a:t>6. Dry skin with brittle hair</a:t>
                      </a:r>
                      <a:endParaRPr dirty="0" lang="en-US"/>
                    </a:p>
                  </a:txBody>
                  <a:tcPr marL="68580" marR="68580"/>
                </a:tc>
              </a:tr>
              <a:tr h="366986">
                <a:tc>
                  <a:txBody>
                    <a:bodyPr/>
                    <a:p>
                      <a:r>
                        <a:rPr dirty="0" lang="en-US" smtClean="0"/>
                        <a:t>7. Warm sweaty</a:t>
                      </a:r>
                      <a:r>
                        <a:rPr baseline="0" dirty="0" lang="en-US" smtClean="0"/>
                        <a:t> skin, intolerance to heat</a:t>
                      </a:r>
                      <a:endParaRPr dirty="0" lang="en-US"/>
                    </a:p>
                  </a:txBody>
                  <a:tcPr marL="68580" marR="68580"/>
                </a:tc>
                <a:tc>
                  <a:txBody>
                    <a:bodyPr/>
                    <a:p>
                      <a:r>
                        <a:rPr dirty="0" lang="en-US" smtClean="0"/>
                        <a:t>7. Dry cold skin</a:t>
                      </a:r>
                      <a:r>
                        <a:rPr baseline="0" dirty="0" lang="en-US" smtClean="0"/>
                        <a:t> prone to hypothermic</a:t>
                      </a:r>
                      <a:endParaRPr dirty="0" lang="en-US"/>
                    </a:p>
                  </a:txBody>
                  <a:tcPr marL="68580" marR="68580"/>
                </a:tc>
              </a:tr>
              <a:tr h="366986">
                <a:tc>
                  <a:txBody>
                    <a:bodyPr/>
                    <a:p>
                      <a:r>
                        <a:rPr dirty="0" lang="en-US" smtClean="0"/>
                        <a:t>8.Oxphthalmos in graves disease</a:t>
                      </a:r>
                      <a:endParaRPr dirty="0" lang="en-US"/>
                    </a:p>
                  </a:txBody>
                  <a:tcPr marL="68580" marR="68580"/>
                </a:tc>
                <a:tc>
                  <a:txBody>
                    <a:bodyPr/>
                    <a:p>
                      <a:r>
                        <a:rPr dirty="0" lang="en-US" smtClean="0"/>
                        <a:t>8. Dropping eyelids</a:t>
                      </a:r>
                      <a:endParaRPr dirty="0" lang="en-US"/>
                    </a:p>
                  </a:txBody>
                  <a:tcPr marL="68580" marR="68580"/>
                </a:tc>
              </a:tr>
              <a:tr h="366986">
                <a:tc>
                  <a:txBody>
                    <a:bodyPr/>
                    <a:p>
                      <a:r>
                        <a:rPr dirty="0" lang="en-US" smtClean="0"/>
                        <a:t>9.Treated by ant thyroid drugs e.g. propylthiouracil,</a:t>
                      </a:r>
                      <a:r>
                        <a:rPr baseline="0" dirty="0" lang="en-US" smtClean="0"/>
                        <a:t> B- blockers or thyroidectomy</a:t>
                      </a:r>
                      <a:endParaRPr dirty="0" lang="en-US"/>
                    </a:p>
                  </a:txBody>
                  <a:tcPr marL="68580" marR="68580"/>
                </a:tc>
                <a:tc>
                  <a:txBody>
                    <a:bodyPr/>
                    <a:p>
                      <a:r>
                        <a:rPr dirty="0" lang="en-US" smtClean="0"/>
                        <a:t>9. Treated</a:t>
                      </a:r>
                      <a:r>
                        <a:rPr baseline="0" dirty="0" lang="en-US" smtClean="0"/>
                        <a:t> by thyroid hormone replacement</a:t>
                      </a:r>
                    </a:p>
                    <a:p>
                      <a:endParaRPr dirty="0" lang="en-US"/>
                    </a:p>
                  </a:txBody>
                  <a:tcPr marL="68580" marR="68580"/>
                </a:tc>
              </a:tr>
              <a:tr h="366986">
                <a:tc>
                  <a:txBody>
                    <a:bodyPr/>
                    <a:p>
                      <a:r>
                        <a:rPr dirty="0" lang="en-US" smtClean="0"/>
                        <a:t>10.Causes are grave disease, thyroid neoplasm</a:t>
                      </a:r>
                      <a:endParaRPr dirty="0" lang="en-US"/>
                    </a:p>
                  </a:txBody>
                  <a:tcPr marL="68580" marR="68580"/>
                </a:tc>
                <a:tc>
                  <a:txBody>
                    <a:bodyPr/>
                    <a:p>
                      <a:r>
                        <a:rPr dirty="0" lang="en-US" smtClean="0"/>
                        <a:t>10. Caused by thyroiditis, surgical</a:t>
                      </a:r>
                      <a:r>
                        <a:rPr baseline="0" dirty="0" lang="en-US" smtClean="0"/>
                        <a:t> destruction, iodine deficiency , cretinism or reduced TSH/TRH</a:t>
                      </a:r>
                      <a:endParaRPr dirty="0" lang="en-US"/>
                    </a:p>
                  </a:txBody>
                  <a:tcPr marL="68580" marR="68580"/>
                </a:tc>
              </a:tr>
              <a:tr h="366986">
                <a:tc>
                  <a:txBody>
                    <a:bodyPr/>
                    <a:p>
                      <a:r>
                        <a:rPr dirty="0" lang="en-US" smtClean="0"/>
                        <a:t>11.Goitre occurs</a:t>
                      </a:r>
                      <a:endParaRPr dirty="0" lang="en-US"/>
                    </a:p>
                  </a:txBody>
                  <a:tcPr marL="68580" marR="68580"/>
                </a:tc>
                <a:tc>
                  <a:txBody>
                    <a:bodyPr/>
                    <a:p>
                      <a:r>
                        <a:rPr dirty="0" lang="en-US" smtClean="0"/>
                        <a:t>11. Myxedema occurs</a:t>
                      </a:r>
                      <a:endParaRPr dirty="0" lang="en-US"/>
                    </a:p>
                  </a:txBody>
                  <a:tcPr marL="68580" marR="68580"/>
                </a:tc>
              </a:tr>
            </a:tbl>
          </a:graphicData>
        </a:graphic>
      </p:graphicFrame>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360" name=""/>
        <p:cNvGrpSpPr/>
        <p:nvPr/>
      </p:nvGrpSpPr>
      <p:grpSpPr>
        <a:xfrm>
          <a:off x="0" y="0"/>
          <a:ext cx="0" cy="0"/>
          <a:chOff x="0" y="0"/>
          <a:chExt cx="0" cy="0"/>
        </a:xfrm>
      </p:grpSpPr>
      <p:sp>
        <p:nvSpPr>
          <p:cNvPr id="1048877" name="Title 1"/>
          <p:cNvSpPr>
            <a:spLocks noGrp="1"/>
          </p:cNvSpPr>
          <p:nvPr>
            <p:ph type="title"/>
          </p:nvPr>
        </p:nvSpPr>
        <p:spPr/>
        <p:txBody>
          <a:bodyPr/>
          <a:p>
            <a:r>
              <a:rPr dirty="0" lang="en-GB" smtClean="0"/>
              <a:t>Parathyroid gland.</a:t>
            </a:r>
            <a:endParaRPr dirty="0" lang="en-GB"/>
          </a:p>
        </p:txBody>
      </p:sp>
      <p:sp>
        <p:nvSpPr>
          <p:cNvPr id="1048878" name="Content Placeholder 2"/>
          <p:cNvSpPr>
            <a:spLocks noGrp="1"/>
          </p:cNvSpPr>
          <p:nvPr>
            <p:ph idx="1"/>
          </p:nvPr>
        </p:nvSpPr>
        <p:spPr/>
        <p:txBody>
          <a:bodyPr/>
          <a:p>
            <a:pPr indent="0" marL="0">
              <a:buNone/>
            </a:pPr>
            <a:r>
              <a:rPr dirty="0" lang="en-US" smtClean="0"/>
              <a:t>Functions of calcium in the body include;</a:t>
            </a:r>
          </a:p>
          <a:p>
            <a:pPr lvl="1"/>
            <a:r>
              <a:rPr dirty="0" lang="en-US" smtClean="0"/>
              <a:t>Stability of nervous excitability</a:t>
            </a:r>
          </a:p>
          <a:p>
            <a:pPr lvl="1"/>
            <a:r>
              <a:rPr dirty="0" lang="en-US" smtClean="0"/>
              <a:t>Regulation of permeability of cell membranes thus control intracellular metabolism</a:t>
            </a:r>
          </a:p>
          <a:p>
            <a:pPr lvl="1"/>
            <a:r>
              <a:rPr dirty="0" lang="en-US" smtClean="0"/>
              <a:t>Helps in the formation of bones and teeth</a:t>
            </a:r>
          </a:p>
          <a:p>
            <a:pPr lvl="1"/>
            <a:r>
              <a:rPr dirty="0" lang="en-US" smtClean="0"/>
              <a:t>It is a factor of clotting in blood</a:t>
            </a:r>
          </a:p>
          <a:p>
            <a:endParaRPr dirty="0" lang="en-GB"/>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361" name=""/>
        <p:cNvGrpSpPr/>
        <p:nvPr/>
      </p:nvGrpSpPr>
      <p:grpSpPr>
        <a:xfrm>
          <a:off x="0" y="0"/>
          <a:ext cx="0" cy="0"/>
          <a:chOff x="0" y="0"/>
          <a:chExt cx="0" cy="0"/>
        </a:xfrm>
      </p:grpSpPr>
      <p:sp>
        <p:nvSpPr>
          <p:cNvPr id="1048879" name="Title 1"/>
          <p:cNvSpPr>
            <a:spLocks noGrp="1"/>
          </p:cNvSpPr>
          <p:nvPr>
            <p:ph type="title"/>
          </p:nvPr>
        </p:nvSpPr>
        <p:spPr/>
        <p:txBody>
          <a:bodyPr/>
          <a:p>
            <a:r>
              <a:rPr b="1" dirty="0" lang="en-US" smtClean="0"/>
              <a:t>HYPERPARATHYROIDISM</a:t>
            </a:r>
            <a:endParaRPr b="1" dirty="0" lang="en-US"/>
          </a:p>
        </p:txBody>
      </p:sp>
      <p:sp>
        <p:nvSpPr>
          <p:cNvPr id="1048880" name="Content Placeholder 2"/>
          <p:cNvSpPr>
            <a:spLocks noGrp="1"/>
          </p:cNvSpPr>
          <p:nvPr>
            <p:ph idx="1"/>
          </p:nvPr>
        </p:nvSpPr>
        <p:spPr/>
        <p:txBody>
          <a:bodyPr/>
          <a:p>
            <a:r>
              <a:rPr dirty="0" lang="en-US"/>
              <a:t>T</a:t>
            </a:r>
            <a:r>
              <a:rPr dirty="0" lang="en-US" smtClean="0"/>
              <a:t>his refers to a condition in which there is excessive production of parathyroid hormone.</a:t>
            </a:r>
          </a:p>
          <a:p>
            <a:r>
              <a:rPr dirty="0" lang="en-US" smtClean="0"/>
              <a:t>This leads to increase in calcium level in blood by;</a:t>
            </a:r>
          </a:p>
          <a:p>
            <a:pPr lvl="2">
              <a:buFont typeface="Wingdings" panose="05000000000000000000" pitchFamily="2" charset="2"/>
              <a:buChar char="v"/>
            </a:pPr>
            <a:r>
              <a:rPr dirty="0" lang="en-US" smtClean="0"/>
              <a:t>Increasing osteoclastic activity (bone resorption) thus increase Ca+</a:t>
            </a:r>
          </a:p>
          <a:p>
            <a:pPr lvl="2">
              <a:buFont typeface="Wingdings" panose="05000000000000000000" pitchFamily="2" charset="2"/>
              <a:buChar char="v"/>
            </a:pPr>
            <a:r>
              <a:rPr dirty="0" lang="en-US" smtClean="0"/>
              <a:t>Increasing absorption of calcium in renal tubules</a:t>
            </a:r>
          </a:p>
          <a:p>
            <a:pPr lvl="2">
              <a:buFont typeface="Wingdings" panose="05000000000000000000" pitchFamily="2" charset="2"/>
              <a:buChar char="v"/>
            </a:pPr>
            <a:r>
              <a:rPr dirty="0" lang="en-US" smtClean="0"/>
              <a:t>Increasing absorption of calcium in small intestines</a:t>
            </a:r>
          </a:p>
          <a:p>
            <a:pPr indent="0" lvl="2" marL="914400">
              <a:buNone/>
            </a:pPr>
            <a:r>
              <a:rPr dirty="0" lang="en-US" smtClean="0"/>
              <a:t>Excess of this hormone leads to hypercalcemia</a:t>
            </a:r>
            <a:endParaRPr dirty="0" lang="en-US"/>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362" name=""/>
        <p:cNvGrpSpPr/>
        <p:nvPr/>
      </p:nvGrpSpPr>
      <p:grpSpPr>
        <a:xfrm>
          <a:off x="0" y="0"/>
          <a:ext cx="0" cy="0"/>
          <a:chOff x="0" y="0"/>
          <a:chExt cx="0" cy="0"/>
        </a:xfrm>
      </p:grpSpPr>
      <p:sp>
        <p:nvSpPr>
          <p:cNvPr id="1048881" name="Title 1"/>
          <p:cNvSpPr>
            <a:spLocks noGrp="1"/>
          </p:cNvSpPr>
          <p:nvPr>
            <p:ph type="title"/>
          </p:nvPr>
        </p:nvSpPr>
        <p:spPr/>
        <p:txBody>
          <a:bodyPr/>
          <a:p>
            <a:pPr algn="ctr"/>
            <a:r>
              <a:rPr b="1" dirty="0" lang="en-US" smtClean="0"/>
              <a:t>types</a:t>
            </a:r>
            <a:endParaRPr b="1" dirty="0" lang="en-US"/>
          </a:p>
        </p:txBody>
      </p:sp>
      <p:sp>
        <p:nvSpPr>
          <p:cNvPr id="1048882" name="Content Placeholder 2"/>
          <p:cNvSpPr>
            <a:spLocks noGrp="1"/>
          </p:cNvSpPr>
          <p:nvPr>
            <p:ph idx="1"/>
          </p:nvPr>
        </p:nvSpPr>
        <p:spPr/>
        <p:txBody>
          <a:bodyPr>
            <a:normAutofit lnSpcReduction="10000"/>
          </a:bodyPr>
          <a:p>
            <a:r>
              <a:rPr b="1" dirty="0" lang="en-US" smtClean="0"/>
              <a:t>Primary parathyroidism- </a:t>
            </a:r>
            <a:r>
              <a:rPr dirty="0" lang="en-US" smtClean="0"/>
              <a:t>occurs when there is parathyroid adenoma or tumor leading to excess production of PTH</a:t>
            </a:r>
          </a:p>
          <a:p>
            <a:r>
              <a:rPr b="1" dirty="0" lang="en-US" smtClean="0"/>
              <a:t>Secondary hyperparathyroidism </a:t>
            </a:r>
            <a:r>
              <a:rPr dirty="0" lang="en-US" smtClean="0"/>
              <a:t>– occurs due to excessive stimulation of parathyroid glands when there is low Ca+ levels in the blood.</a:t>
            </a:r>
          </a:p>
          <a:p>
            <a:r>
              <a:rPr b="1" dirty="0" lang="en-US" smtClean="0"/>
              <a:t>Tertiary hyperthyroidism- </a:t>
            </a:r>
            <a:r>
              <a:rPr dirty="0" lang="en-US" smtClean="0"/>
              <a:t>occurs due to 2o hyperparathyroidism which causes parathyroid gland to increase in size</a:t>
            </a:r>
          </a:p>
          <a:p>
            <a:r>
              <a:rPr dirty="0" lang="en-US" smtClean="0"/>
              <a:t>Malignancies</a:t>
            </a:r>
          </a:p>
          <a:p>
            <a:r>
              <a:rPr dirty="0" lang="en-US" smtClean="0"/>
              <a:t>Thiazide diuretics</a:t>
            </a:r>
            <a:endParaRPr dirty="0" lang="en-US"/>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363" name=""/>
        <p:cNvGrpSpPr/>
        <p:nvPr/>
      </p:nvGrpSpPr>
      <p:grpSpPr>
        <a:xfrm>
          <a:off x="0" y="0"/>
          <a:ext cx="0" cy="0"/>
          <a:chOff x="0" y="0"/>
          <a:chExt cx="0" cy="0"/>
        </a:xfrm>
      </p:grpSpPr>
      <p:sp>
        <p:nvSpPr>
          <p:cNvPr id="1048883" name="Title 1"/>
          <p:cNvSpPr>
            <a:spLocks noGrp="1"/>
          </p:cNvSpPr>
          <p:nvPr>
            <p:ph type="title"/>
          </p:nvPr>
        </p:nvSpPr>
        <p:spPr/>
        <p:txBody>
          <a:bodyPr/>
          <a:p>
            <a:pPr algn="ctr"/>
            <a:r>
              <a:rPr dirty="0" lang="en-US" smtClean="0"/>
              <a:t>Signs and symptoms</a:t>
            </a:r>
            <a:endParaRPr dirty="0" lang="en-US"/>
          </a:p>
        </p:txBody>
      </p:sp>
      <p:sp>
        <p:nvSpPr>
          <p:cNvPr id="1048884" name="Content Placeholder 2"/>
          <p:cNvSpPr>
            <a:spLocks noGrp="1"/>
          </p:cNvSpPr>
          <p:nvPr>
            <p:ph idx="1"/>
          </p:nvPr>
        </p:nvSpPr>
        <p:spPr/>
        <p:txBody>
          <a:bodyPr>
            <a:normAutofit fontScale="92500" lnSpcReduction="20000"/>
          </a:bodyPr>
          <a:p>
            <a:pPr indent="0" marL="0">
              <a:buNone/>
            </a:pPr>
            <a:r>
              <a:rPr dirty="0" lang="en-US" smtClean="0"/>
              <a:t>Presents with signs of hypercalcemia</a:t>
            </a:r>
          </a:p>
          <a:p>
            <a:pPr lvl="1"/>
            <a:r>
              <a:rPr dirty="0" lang="en-US" smtClean="0"/>
              <a:t>Polyuria                                                       </a:t>
            </a:r>
          </a:p>
          <a:p>
            <a:pPr lvl="1"/>
            <a:r>
              <a:rPr dirty="0" lang="en-US" smtClean="0"/>
              <a:t>Polydipsia</a:t>
            </a:r>
          </a:p>
          <a:p>
            <a:pPr lvl="1"/>
            <a:r>
              <a:rPr dirty="0" lang="en-US" smtClean="0"/>
              <a:t>Anorexia</a:t>
            </a:r>
          </a:p>
          <a:p>
            <a:pPr lvl="1"/>
            <a:r>
              <a:rPr dirty="0" lang="en-US" smtClean="0"/>
              <a:t>Constipation</a:t>
            </a:r>
          </a:p>
          <a:p>
            <a:pPr lvl="1"/>
            <a:r>
              <a:rPr dirty="0" lang="en-US" smtClean="0"/>
              <a:t>Dyspepsia</a:t>
            </a:r>
          </a:p>
          <a:p>
            <a:pPr lvl="1"/>
            <a:r>
              <a:rPr dirty="0" lang="en-US" smtClean="0"/>
              <a:t> general Fatigue</a:t>
            </a:r>
          </a:p>
          <a:p>
            <a:pPr lvl="1"/>
            <a:r>
              <a:rPr dirty="0" lang="en-US" smtClean="0"/>
              <a:t>Bone pain and tenderness</a:t>
            </a:r>
          </a:p>
          <a:p>
            <a:pPr lvl="1"/>
            <a:r>
              <a:rPr dirty="0" lang="en-US" smtClean="0"/>
              <a:t>Calcification of soft tissue</a:t>
            </a:r>
          </a:p>
          <a:p>
            <a:pPr lvl="1"/>
            <a:r>
              <a:rPr dirty="0" lang="en-US" smtClean="0"/>
              <a:t>Renal calculi</a:t>
            </a:r>
          </a:p>
          <a:p>
            <a:pPr lvl="1"/>
            <a:r>
              <a:rPr dirty="0" lang="en-US" smtClean="0"/>
              <a:t>Drowsiness</a:t>
            </a:r>
          </a:p>
          <a:p>
            <a:pPr lvl="1"/>
            <a:r>
              <a:rPr dirty="0" lang="en-US" smtClean="0"/>
              <a:t>Peptic ulceration</a:t>
            </a:r>
            <a:endParaRPr dirty="0" lang="en-US"/>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364" name=""/>
        <p:cNvGrpSpPr/>
        <p:nvPr/>
      </p:nvGrpSpPr>
      <p:grpSpPr>
        <a:xfrm>
          <a:off x="0" y="0"/>
          <a:ext cx="0" cy="0"/>
          <a:chOff x="0" y="0"/>
          <a:chExt cx="0" cy="0"/>
        </a:xfrm>
      </p:grpSpPr>
      <p:sp>
        <p:nvSpPr>
          <p:cNvPr id="1048885" name="Title 1"/>
          <p:cNvSpPr>
            <a:spLocks noGrp="1"/>
          </p:cNvSpPr>
          <p:nvPr>
            <p:ph type="title"/>
          </p:nvPr>
        </p:nvSpPr>
        <p:spPr/>
        <p:txBody>
          <a:bodyPr/>
          <a:p>
            <a:pPr algn="ctr"/>
            <a:r>
              <a:rPr dirty="0" lang="en-US" smtClean="0"/>
              <a:t>Conti…</a:t>
            </a:r>
            <a:endParaRPr dirty="0" lang="en-US"/>
          </a:p>
        </p:txBody>
      </p:sp>
      <p:sp>
        <p:nvSpPr>
          <p:cNvPr id="1048886" name="Content Placeholder 2"/>
          <p:cNvSpPr>
            <a:spLocks noGrp="1"/>
          </p:cNvSpPr>
          <p:nvPr>
            <p:ph idx="1"/>
          </p:nvPr>
        </p:nvSpPr>
        <p:spPr/>
        <p:txBody>
          <a:bodyPr/>
          <a:p>
            <a:r>
              <a:rPr dirty="0" lang="en-US" smtClean="0"/>
              <a:t>Fractures </a:t>
            </a:r>
          </a:p>
          <a:p>
            <a:r>
              <a:rPr dirty="0" lang="en-US" smtClean="0"/>
              <a:t>Muscle weakness</a:t>
            </a:r>
          </a:p>
          <a:p>
            <a:r>
              <a:rPr dirty="0" lang="en-US" smtClean="0"/>
              <a:t>Hypertension</a:t>
            </a:r>
          </a:p>
          <a:p>
            <a:pPr indent="0" marL="0">
              <a:buNone/>
            </a:pPr>
            <a:r>
              <a:rPr b="1" dirty="0" lang="en-US" smtClean="0"/>
              <a:t>Investigations</a:t>
            </a:r>
          </a:p>
          <a:p>
            <a:r>
              <a:rPr dirty="0" lang="en-US" smtClean="0"/>
              <a:t>Urinary levels of Ca2+</a:t>
            </a:r>
          </a:p>
          <a:p>
            <a:r>
              <a:rPr dirty="0" lang="en-US" smtClean="0"/>
              <a:t>Plasma level of Ca2+</a:t>
            </a:r>
          </a:p>
          <a:p>
            <a:r>
              <a:rPr dirty="0" lang="en-US" smtClean="0"/>
              <a:t>Parathyroid levels in blood</a:t>
            </a:r>
          </a:p>
          <a:p>
            <a:r>
              <a:rPr dirty="0" lang="en-US" smtClean="0"/>
              <a:t>Phosphate levels in blood</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365" name=""/>
        <p:cNvGrpSpPr/>
        <p:nvPr/>
      </p:nvGrpSpPr>
      <p:grpSpPr>
        <a:xfrm>
          <a:off x="0" y="0"/>
          <a:ext cx="0" cy="0"/>
          <a:chOff x="0" y="0"/>
          <a:chExt cx="0" cy="0"/>
        </a:xfrm>
      </p:grpSpPr>
      <p:sp>
        <p:nvSpPr>
          <p:cNvPr id="1048887" name="Title 1"/>
          <p:cNvSpPr>
            <a:spLocks noGrp="1"/>
          </p:cNvSpPr>
          <p:nvPr>
            <p:ph type="title"/>
          </p:nvPr>
        </p:nvSpPr>
        <p:spPr/>
        <p:txBody>
          <a:bodyPr/>
          <a:p>
            <a:pPr algn="ctr"/>
            <a:r>
              <a:rPr b="1" dirty="0" lang="en-US" smtClean="0"/>
              <a:t>Causes</a:t>
            </a:r>
            <a:endParaRPr b="1" dirty="0" lang="en-US"/>
          </a:p>
        </p:txBody>
      </p:sp>
      <p:sp>
        <p:nvSpPr>
          <p:cNvPr id="1048888" name="Content Placeholder 2"/>
          <p:cNvSpPr>
            <a:spLocks noGrp="1"/>
          </p:cNvSpPr>
          <p:nvPr>
            <p:ph idx="1"/>
          </p:nvPr>
        </p:nvSpPr>
        <p:spPr/>
        <p:txBody>
          <a:bodyPr/>
          <a:p>
            <a:r>
              <a:rPr dirty="0" lang="en-US" smtClean="0"/>
              <a:t>Obstruction of blood supply to parathyroid gland during thyroid surgery</a:t>
            </a:r>
          </a:p>
          <a:p>
            <a:r>
              <a:rPr dirty="0" lang="en-US" smtClean="0"/>
              <a:t>Pseudo hypoparathyroidism; the parathyroid gland secretes normal levels of PTH but still there is hypocalcemia due to defect in receptor mechanism.</a:t>
            </a:r>
          </a:p>
          <a:p>
            <a:r>
              <a:rPr dirty="0" lang="en-US" smtClean="0"/>
              <a:t>Ionizing radiation e.g. iodine in Rx of hyperthyroidism</a:t>
            </a:r>
          </a:p>
          <a:p>
            <a:r>
              <a:rPr dirty="0" lang="en-US" smtClean="0"/>
              <a:t>Development auto antibodies to PTH  gland</a:t>
            </a:r>
          </a:p>
          <a:p>
            <a:r>
              <a:rPr dirty="0" lang="en-US" smtClean="0"/>
              <a:t>Idiopathic</a:t>
            </a:r>
          </a:p>
          <a:p>
            <a:r>
              <a:rPr dirty="0" lang="en-US" smtClean="0"/>
              <a:t>Congenital abnormality of the gland</a:t>
            </a:r>
            <a:endParaRPr dirty="0" lang="en-US"/>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366" name=""/>
        <p:cNvGrpSpPr/>
        <p:nvPr/>
      </p:nvGrpSpPr>
      <p:grpSpPr>
        <a:xfrm>
          <a:off x="0" y="0"/>
          <a:ext cx="0" cy="0"/>
          <a:chOff x="0" y="0"/>
          <a:chExt cx="0" cy="0"/>
        </a:xfrm>
      </p:grpSpPr>
      <p:sp>
        <p:nvSpPr>
          <p:cNvPr id="1048889" name="Title 1"/>
          <p:cNvSpPr>
            <a:spLocks noGrp="1"/>
          </p:cNvSpPr>
          <p:nvPr>
            <p:ph type="title"/>
          </p:nvPr>
        </p:nvSpPr>
        <p:spPr/>
        <p:txBody>
          <a:bodyPr/>
          <a:p>
            <a:r>
              <a:rPr b="1" dirty="0" lang="en-US" smtClean="0"/>
              <a:t>management</a:t>
            </a:r>
            <a:endParaRPr b="1" dirty="0" lang="en-US"/>
          </a:p>
        </p:txBody>
      </p:sp>
      <p:sp>
        <p:nvSpPr>
          <p:cNvPr id="1048890" name="Content Placeholder 2"/>
          <p:cNvSpPr>
            <a:spLocks noGrp="1"/>
          </p:cNvSpPr>
          <p:nvPr>
            <p:ph idx="1"/>
          </p:nvPr>
        </p:nvSpPr>
        <p:spPr/>
        <p:txBody>
          <a:bodyPr>
            <a:normAutofit/>
          </a:bodyPr>
          <a:p>
            <a:r>
              <a:rPr b="1" dirty="0" lang="en-US" smtClean="0"/>
              <a:t>For primary hyperparathyroidism</a:t>
            </a:r>
            <a:r>
              <a:rPr dirty="0" lang="en-US" smtClean="0"/>
              <a:t>, do surgery to remove all parathyroid tissue. If the tumor can be located, it is only removed</a:t>
            </a:r>
          </a:p>
          <a:p>
            <a:pPr algn="just"/>
            <a:r>
              <a:rPr b="1" dirty="0" lang="en-US" smtClean="0"/>
              <a:t>For secondary  </a:t>
            </a:r>
            <a:r>
              <a:rPr dirty="0" lang="en-US" smtClean="0"/>
              <a:t>hyperparathyroidism, the patients are dehydrated so require rehydration </a:t>
            </a:r>
          </a:p>
          <a:p>
            <a:pPr algn="just"/>
            <a:r>
              <a:rPr dirty="0" lang="en-US" smtClean="0"/>
              <a:t>Administer Bisphosphonates drugs e.g. palmidronate, chodronate and sodium etidronate . They will bind to free Ca 2+ and also inhibit osteoclastic activity.</a:t>
            </a:r>
          </a:p>
          <a:p>
            <a:pPr algn="just"/>
            <a:r>
              <a:rPr dirty="0" lang="en-US" smtClean="0"/>
              <a:t>Administer IV fluids together with Lasix to cause forced diuresis which will remove Ca2+ from the blood</a:t>
            </a:r>
          </a:p>
          <a:p>
            <a:pPr algn="just"/>
            <a:endParaRPr dirty="0" lang="en-US" smtClean="0"/>
          </a:p>
          <a:p>
            <a:pPr algn="just"/>
            <a:endParaRPr dirty="0"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50" name=""/>
        <p:cNvGrpSpPr/>
        <p:nvPr/>
      </p:nvGrpSpPr>
      <p:grpSpPr>
        <a:xfrm>
          <a:off x="0" y="0"/>
          <a:ext cx="0" cy="0"/>
          <a:chOff x="0" y="0"/>
          <a:chExt cx="0" cy="0"/>
        </a:xfrm>
      </p:grpSpPr>
      <p:sp>
        <p:nvSpPr>
          <p:cNvPr id="1048641" name="Rectangle 2"/>
          <p:cNvSpPr>
            <a:spLocks noGrp="1" noChangeArrowheads="1"/>
          </p:cNvSpPr>
          <p:nvPr>
            <p:ph type="title"/>
          </p:nvPr>
        </p:nvSpPr>
        <p:spPr>
          <a:xfrm>
            <a:off x="228600" y="274638"/>
            <a:ext cx="5029200" cy="1143000"/>
          </a:xfrm>
        </p:spPr>
        <p:txBody>
          <a:bodyPr/>
          <a:p>
            <a:r>
              <a:rPr sz="3600" lang="en-US"/>
              <a:t>The Parathyroid Glands</a:t>
            </a:r>
          </a:p>
        </p:txBody>
      </p:sp>
      <p:sp>
        <p:nvSpPr>
          <p:cNvPr id="1048642" name="Rectangle 3"/>
          <p:cNvSpPr>
            <a:spLocks noGrp="1" noChangeArrowheads="1"/>
          </p:cNvSpPr>
          <p:nvPr>
            <p:ph idx="1"/>
          </p:nvPr>
        </p:nvSpPr>
        <p:spPr>
          <a:xfrm>
            <a:off x="304800" y="1600200"/>
            <a:ext cx="5486400" cy="4525963"/>
          </a:xfrm>
        </p:spPr>
        <p:txBody>
          <a:bodyPr/>
          <a:p>
            <a:r>
              <a:rPr lang="en-US"/>
              <a:t>Most people have four</a:t>
            </a:r>
          </a:p>
          <a:p>
            <a:r>
              <a:rPr lang="en-US"/>
              <a:t>On posterior surface of thyroid gland</a:t>
            </a:r>
          </a:p>
          <a:p>
            <a:pPr>
              <a:buFont typeface="Wingdings" pitchFamily="2" charset="2"/>
              <a:buNone/>
            </a:pPr>
            <a:r>
              <a:rPr lang="en-US"/>
              <a:t>(sometimes embedded)</a:t>
            </a:r>
          </a:p>
        </p:txBody>
      </p:sp>
      <p:sp>
        <p:nvSpPr>
          <p:cNvPr id="1048643" name="Slide Number Placeholder 5"/>
          <p:cNvSpPr>
            <a:spLocks noGrp="1"/>
          </p:cNvSpPr>
          <p:nvPr>
            <p:ph type="sldNum" sz="quarter" idx="12"/>
          </p:nvPr>
        </p:nvSpPr>
        <p:spPr/>
        <p:txBody>
          <a:bodyPr/>
          <a:p>
            <a:fld id="{AAE335EA-DB60-421C-9602-298F2A17CBE4}" type="slidenum">
              <a:rPr lang="en-US"/>
              <a:t>13</a:t>
            </a:fld>
            <a:endParaRPr lang="en-US"/>
          </a:p>
        </p:txBody>
      </p:sp>
      <p:pic>
        <p:nvPicPr>
          <p:cNvPr id="2097154" name="Picture 4" descr="25-08a_ParaThyrdGlnd_1"/>
          <p:cNvPicPr>
            <a:picLocks noChangeAspect="1" noChangeArrowheads="1"/>
          </p:cNvPicPr>
          <p:nvPr/>
        </p:nvPicPr>
        <p:blipFill>
          <a:blip xmlns:r="http://schemas.openxmlformats.org/officeDocument/2006/relationships" r:embed="rId1"/>
          <a:srcRect l="20000" t="8182" r="17647" b="11818"/>
          <a:stretch>
            <a:fillRect/>
          </a:stretch>
        </p:blipFill>
        <p:spPr bwMode="auto">
          <a:xfrm>
            <a:off x="5489575" y="228600"/>
            <a:ext cx="3536950" cy="5870575"/>
          </a:xfrm>
          <a:prstGeom prst="rect"/>
          <a:noFill/>
        </p:spPr>
      </p:pic>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367" name=""/>
        <p:cNvGrpSpPr/>
        <p:nvPr/>
      </p:nvGrpSpPr>
      <p:grpSpPr>
        <a:xfrm>
          <a:off x="0" y="0"/>
          <a:ext cx="0" cy="0"/>
          <a:chOff x="0" y="0"/>
          <a:chExt cx="0" cy="0"/>
        </a:xfrm>
      </p:grpSpPr>
      <p:sp>
        <p:nvSpPr>
          <p:cNvPr id="1048891" name="Title 1"/>
          <p:cNvSpPr>
            <a:spLocks noGrp="1"/>
          </p:cNvSpPr>
          <p:nvPr>
            <p:ph type="title"/>
          </p:nvPr>
        </p:nvSpPr>
        <p:spPr/>
        <p:txBody>
          <a:bodyPr/>
          <a:p>
            <a:pPr algn="ctr"/>
            <a:r>
              <a:rPr dirty="0" lang="en-US" smtClean="0"/>
              <a:t>Conti…</a:t>
            </a:r>
            <a:endParaRPr dirty="0" lang="en-US"/>
          </a:p>
        </p:txBody>
      </p:sp>
      <p:sp>
        <p:nvSpPr>
          <p:cNvPr id="1048892" name="Content Placeholder 2"/>
          <p:cNvSpPr>
            <a:spLocks noGrp="1"/>
          </p:cNvSpPr>
          <p:nvPr>
            <p:ph idx="1"/>
          </p:nvPr>
        </p:nvSpPr>
        <p:spPr/>
        <p:txBody>
          <a:bodyPr/>
          <a:p>
            <a:r>
              <a:rPr dirty="0" lang="en-US" smtClean="0"/>
              <a:t>In severe cases do hemodialysis</a:t>
            </a:r>
          </a:p>
          <a:p>
            <a:r>
              <a:rPr dirty="0" lang="en-US" smtClean="0"/>
              <a:t>Glucocorticoids such as prednisone are given to reduce serum Ca2+  levels.</a:t>
            </a:r>
            <a:endParaRPr dirty="0" lang="en-US"/>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368" name=""/>
        <p:cNvGrpSpPr/>
        <p:nvPr/>
      </p:nvGrpSpPr>
      <p:grpSpPr>
        <a:xfrm>
          <a:off x="0" y="0"/>
          <a:ext cx="0" cy="0"/>
          <a:chOff x="0" y="0"/>
          <a:chExt cx="0" cy="0"/>
        </a:xfrm>
      </p:grpSpPr>
      <p:sp>
        <p:nvSpPr>
          <p:cNvPr id="1048893" name="Title 1"/>
          <p:cNvSpPr>
            <a:spLocks noGrp="1"/>
          </p:cNvSpPr>
          <p:nvPr>
            <p:ph type="title"/>
          </p:nvPr>
        </p:nvSpPr>
        <p:spPr/>
        <p:txBody>
          <a:bodyPr/>
          <a:p>
            <a:r>
              <a:rPr b="1" dirty="0" lang="en-US" smtClean="0"/>
              <a:t>HYPOPARATHYROIDISM</a:t>
            </a:r>
            <a:endParaRPr b="1" dirty="0" lang="en-US"/>
          </a:p>
        </p:txBody>
      </p:sp>
      <p:sp>
        <p:nvSpPr>
          <p:cNvPr id="1048894" name="Content Placeholder 2"/>
          <p:cNvSpPr>
            <a:spLocks noGrp="1"/>
          </p:cNvSpPr>
          <p:nvPr>
            <p:ph idx="1"/>
          </p:nvPr>
        </p:nvSpPr>
        <p:spPr/>
        <p:txBody>
          <a:bodyPr/>
          <a:p>
            <a:r>
              <a:rPr dirty="0" lang="en-US" smtClean="0"/>
              <a:t>This is a condition in which there is deficiency of parathyroid hormone leading to absorption of Ca2+ in the small intestines reduced absorption of Ca2+ in the renal tubules and decreased bone resorption . These leads to hypocalcemia.</a:t>
            </a:r>
          </a:p>
          <a:p>
            <a:endParaRPr dirty="0" lang="en-US" smtClean="0"/>
          </a:p>
          <a:p>
            <a:endParaRPr dirty="0" lang="en-US"/>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369" name=""/>
        <p:cNvGrpSpPr/>
        <p:nvPr/>
      </p:nvGrpSpPr>
      <p:grpSpPr>
        <a:xfrm>
          <a:off x="0" y="0"/>
          <a:ext cx="0" cy="0"/>
          <a:chOff x="0" y="0"/>
          <a:chExt cx="0" cy="0"/>
        </a:xfrm>
      </p:grpSpPr>
      <p:sp>
        <p:nvSpPr>
          <p:cNvPr id="1048895" name="Title 1"/>
          <p:cNvSpPr>
            <a:spLocks noGrp="1"/>
          </p:cNvSpPr>
          <p:nvPr>
            <p:ph type="title"/>
          </p:nvPr>
        </p:nvSpPr>
        <p:spPr/>
        <p:txBody>
          <a:bodyPr/>
          <a:p>
            <a:r>
              <a:rPr b="1" dirty="0" lang="en-US" smtClean="0"/>
              <a:t>Signs and symptoms</a:t>
            </a:r>
            <a:endParaRPr b="1" dirty="0" lang="en-US"/>
          </a:p>
        </p:txBody>
      </p:sp>
      <p:sp>
        <p:nvSpPr>
          <p:cNvPr id="1048896" name="Content Placeholder 2"/>
          <p:cNvSpPr>
            <a:spLocks noGrp="1"/>
          </p:cNvSpPr>
          <p:nvPr>
            <p:ph idx="1"/>
          </p:nvPr>
        </p:nvSpPr>
        <p:spPr>
          <a:xfrm>
            <a:off x="628650" y="1334815"/>
            <a:ext cx="7886700" cy="5150069"/>
          </a:xfrm>
        </p:spPr>
        <p:txBody>
          <a:bodyPr>
            <a:normAutofit/>
          </a:bodyPr>
          <a:p>
            <a:pPr indent="0" marL="0">
              <a:buNone/>
            </a:pPr>
            <a:endParaRPr dirty="0" lang="en-US" smtClean="0"/>
          </a:p>
          <a:p>
            <a:pPr indent="0" lvl="1" marL="457200">
              <a:buNone/>
            </a:pPr>
            <a:r>
              <a:rPr dirty="0" lang="en-US" smtClean="0"/>
              <a:t>Hyperparathyroidism presents with symptoms of hypocalcemia</a:t>
            </a:r>
          </a:p>
          <a:p>
            <a:pPr lvl="2"/>
            <a:r>
              <a:rPr dirty="0" lang="en-US" smtClean="0"/>
              <a:t>Tetany (muscle spasms</a:t>
            </a:r>
          </a:p>
          <a:p>
            <a:pPr lvl="2"/>
            <a:r>
              <a:rPr dirty="0" lang="en-US" smtClean="0"/>
              <a:t>Gradual epilepsy</a:t>
            </a:r>
          </a:p>
          <a:p>
            <a:pPr lvl="2"/>
            <a:r>
              <a:rPr dirty="0" lang="en-US" smtClean="0"/>
              <a:t>Psychiatric disturbances</a:t>
            </a:r>
          </a:p>
          <a:p>
            <a:pPr lvl="2"/>
            <a:r>
              <a:rPr dirty="0" lang="en-US" smtClean="0"/>
              <a:t>Brittle nails</a:t>
            </a:r>
          </a:p>
          <a:p>
            <a:pPr lvl="2"/>
            <a:r>
              <a:rPr dirty="0" lang="en-US" smtClean="0"/>
              <a:t>Bone weakness</a:t>
            </a:r>
          </a:p>
          <a:p>
            <a:pPr lvl="2"/>
            <a:r>
              <a:rPr dirty="0" lang="en-US" smtClean="0"/>
              <a:t>Paresthesia</a:t>
            </a:r>
          </a:p>
          <a:p>
            <a:pPr lvl="2"/>
            <a:r>
              <a:rPr dirty="0" lang="en-US" smtClean="0"/>
              <a:t>Development of cataracts</a:t>
            </a:r>
          </a:p>
          <a:p>
            <a:pPr lvl="2"/>
            <a:endParaRPr dirty="0" lang="en-US" smtClean="0"/>
          </a:p>
          <a:p>
            <a:pPr lvl="2"/>
            <a:endParaRPr dirty="0" lang="en-US" smtClean="0"/>
          </a:p>
          <a:p>
            <a:pPr lvl="2"/>
            <a:endParaRPr dirty="0" lang="en-US" smtClean="0"/>
          </a:p>
          <a:p>
            <a:pPr indent="0" lvl="1" marL="457200">
              <a:buNone/>
            </a:pPr>
            <a:endParaRPr dirty="0" lang="en-US"/>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370" name=""/>
        <p:cNvGrpSpPr/>
        <p:nvPr/>
      </p:nvGrpSpPr>
      <p:grpSpPr>
        <a:xfrm>
          <a:off x="0" y="0"/>
          <a:ext cx="0" cy="0"/>
          <a:chOff x="0" y="0"/>
          <a:chExt cx="0" cy="0"/>
        </a:xfrm>
      </p:grpSpPr>
      <p:sp>
        <p:nvSpPr>
          <p:cNvPr id="1048897" name="Title 1"/>
          <p:cNvSpPr>
            <a:spLocks noGrp="1"/>
          </p:cNvSpPr>
          <p:nvPr>
            <p:ph type="title"/>
          </p:nvPr>
        </p:nvSpPr>
        <p:spPr/>
        <p:txBody>
          <a:bodyPr/>
          <a:p>
            <a:pPr algn="ctr"/>
            <a:r>
              <a:rPr b="1" dirty="0" lang="en-US" smtClean="0"/>
              <a:t>investigations</a:t>
            </a:r>
            <a:endParaRPr b="1" dirty="0" lang="en-US"/>
          </a:p>
        </p:txBody>
      </p:sp>
      <p:sp>
        <p:nvSpPr>
          <p:cNvPr id="1048898" name="Content Placeholder 2"/>
          <p:cNvSpPr>
            <a:spLocks noGrp="1"/>
          </p:cNvSpPr>
          <p:nvPr>
            <p:ph idx="1"/>
          </p:nvPr>
        </p:nvSpPr>
        <p:spPr/>
        <p:txBody>
          <a:bodyPr/>
          <a:p>
            <a:r>
              <a:rPr dirty="0" lang="en-US" smtClean="0"/>
              <a:t>Serum PTH will be decreased</a:t>
            </a:r>
          </a:p>
          <a:p>
            <a:r>
              <a:rPr dirty="0" lang="en-US" smtClean="0"/>
              <a:t>Serum Ca2+ will be decreased</a:t>
            </a:r>
          </a:p>
          <a:p>
            <a:r>
              <a:rPr dirty="0" lang="en-US" smtClean="0"/>
              <a:t>Trousseau's signs – if you tie BP cuff on the upper arm and inflate it above systolic BP, 3 minutes later there will be carpal spasms.</a:t>
            </a:r>
          </a:p>
          <a:p>
            <a:r>
              <a:rPr dirty="0" lang="en-US" smtClean="0"/>
              <a:t>Chrostek’s sign- when you press the facial nerve as it emerges on the face, just in the front of the ears there will be facial spasms.</a:t>
            </a:r>
            <a:endParaRPr dirty="0" lang="en-US"/>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371" name=""/>
        <p:cNvGrpSpPr/>
        <p:nvPr/>
      </p:nvGrpSpPr>
      <p:grpSpPr>
        <a:xfrm>
          <a:off x="0" y="0"/>
          <a:ext cx="0" cy="0"/>
          <a:chOff x="0" y="0"/>
          <a:chExt cx="0" cy="0"/>
        </a:xfrm>
      </p:grpSpPr>
      <p:sp>
        <p:nvSpPr>
          <p:cNvPr id="1048899" name="Title 1"/>
          <p:cNvSpPr>
            <a:spLocks noGrp="1"/>
          </p:cNvSpPr>
          <p:nvPr>
            <p:ph type="title"/>
          </p:nvPr>
        </p:nvSpPr>
        <p:spPr/>
        <p:txBody>
          <a:bodyPr/>
          <a:p>
            <a:r>
              <a:rPr b="1" dirty="0" lang="en-US" smtClean="0"/>
              <a:t>Management </a:t>
            </a:r>
            <a:endParaRPr b="1" dirty="0" lang="en-US"/>
          </a:p>
        </p:txBody>
      </p:sp>
      <p:sp>
        <p:nvSpPr>
          <p:cNvPr id="1048900" name="Content Placeholder 2"/>
          <p:cNvSpPr>
            <a:spLocks noGrp="1"/>
          </p:cNvSpPr>
          <p:nvPr>
            <p:ph idx="1"/>
          </p:nvPr>
        </p:nvSpPr>
        <p:spPr/>
        <p:txBody>
          <a:bodyPr/>
          <a:p>
            <a:r>
              <a:rPr dirty="0" lang="en-US" smtClean="0"/>
              <a:t>In acute phase when the patient presents with tetany i.e. generated muscle spasm, give calcium gluconate 20mls IV followed by calcium gluconate 1m</a:t>
            </a:r>
          </a:p>
          <a:p>
            <a:r>
              <a:rPr dirty="0" lang="en-US" smtClean="0"/>
              <a:t>If the patient has no tetany, treat hypocalcemia by giving drugs which will increase levels of vitamin D e.g. alfacalcidol, calcitriol, to promote Ca2+ absorption in the small intestines.</a:t>
            </a:r>
          </a:p>
          <a:p>
            <a:r>
              <a:rPr dirty="0" lang="en-US" smtClean="0"/>
              <a:t>Protect the patient from injury during convulsions.</a:t>
            </a:r>
          </a:p>
          <a:p>
            <a:endParaRPr dirty="0" lang="en-US"/>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372" name=""/>
        <p:cNvGrpSpPr/>
        <p:nvPr/>
      </p:nvGrpSpPr>
      <p:grpSpPr>
        <a:xfrm>
          <a:off x="0" y="0"/>
          <a:ext cx="0" cy="0"/>
          <a:chOff x="0" y="0"/>
          <a:chExt cx="0" cy="0"/>
        </a:xfrm>
      </p:grpSpPr>
      <p:sp>
        <p:nvSpPr>
          <p:cNvPr id="1048901" name="Title 1"/>
          <p:cNvSpPr>
            <a:spLocks noGrp="1"/>
          </p:cNvSpPr>
          <p:nvPr>
            <p:ph type="title"/>
          </p:nvPr>
        </p:nvSpPr>
        <p:spPr/>
        <p:txBody>
          <a:bodyPr/>
          <a:p>
            <a:pPr algn="ctr"/>
            <a:r>
              <a:rPr b="1" dirty="0" lang="en-US" smtClean="0"/>
              <a:t>TETANY</a:t>
            </a:r>
            <a:endParaRPr b="1" dirty="0" lang="en-US"/>
          </a:p>
        </p:txBody>
      </p:sp>
      <p:sp>
        <p:nvSpPr>
          <p:cNvPr id="1048902" name="Content Placeholder 2"/>
          <p:cNvSpPr>
            <a:spLocks noGrp="1"/>
          </p:cNvSpPr>
          <p:nvPr>
            <p:ph idx="1"/>
          </p:nvPr>
        </p:nvSpPr>
        <p:spPr/>
        <p:txBody>
          <a:bodyPr/>
          <a:p>
            <a:r>
              <a:rPr dirty="0" lang="en-US" smtClean="0"/>
              <a:t>This is a condition characterized by high neuromuscular excitation and a great irritability due to reduced serum Ca2+ levels (hypocalcaemia). There are very strong painful spasms of skeletal causing characteristic bending inwards of the hands, fore arm and feet.</a:t>
            </a:r>
          </a:p>
          <a:p>
            <a:r>
              <a:rPr dirty="0" lang="en-US" smtClean="0"/>
              <a:t>In children it may present as laryngeal spasms and convulsions.</a:t>
            </a:r>
            <a:endParaRPr dirty="0" lang="en-US"/>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373" name=""/>
        <p:cNvGrpSpPr/>
        <p:nvPr/>
      </p:nvGrpSpPr>
      <p:grpSpPr>
        <a:xfrm>
          <a:off x="0" y="0"/>
          <a:ext cx="0" cy="0"/>
          <a:chOff x="0" y="0"/>
          <a:chExt cx="0" cy="0"/>
        </a:xfrm>
      </p:grpSpPr>
      <p:sp>
        <p:nvSpPr>
          <p:cNvPr id="1048903" name="Title 1"/>
          <p:cNvSpPr>
            <a:spLocks noGrp="1"/>
          </p:cNvSpPr>
          <p:nvPr>
            <p:ph type="title"/>
          </p:nvPr>
        </p:nvSpPr>
        <p:spPr/>
        <p:txBody>
          <a:bodyPr/>
          <a:p>
            <a:pPr algn="ctr"/>
            <a:r>
              <a:rPr b="1" dirty="0" lang="en-US" smtClean="0"/>
              <a:t>Predisposing factors</a:t>
            </a:r>
            <a:endParaRPr b="1" dirty="0" lang="en-US"/>
          </a:p>
        </p:txBody>
      </p:sp>
      <p:sp>
        <p:nvSpPr>
          <p:cNvPr id="1048904" name="Content Placeholder 2"/>
          <p:cNvSpPr>
            <a:spLocks noGrp="1"/>
          </p:cNvSpPr>
          <p:nvPr>
            <p:ph idx="1"/>
          </p:nvPr>
        </p:nvSpPr>
        <p:spPr/>
        <p:txBody>
          <a:bodyPr>
            <a:normAutofit fontScale="96154" lnSpcReduction="20000"/>
          </a:bodyPr>
          <a:p>
            <a:r>
              <a:rPr dirty="0" lang="en-US" smtClean="0"/>
              <a:t>Hyperparathyroidism</a:t>
            </a:r>
          </a:p>
          <a:p>
            <a:r>
              <a:rPr dirty="0" lang="en-US" smtClean="0"/>
              <a:t>Inadequate dietary calcium intake</a:t>
            </a:r>
          </a:p>
          <a:p>
            <a:r>
              <a:rPr dirty="0" lang="en-US" smtClean="0"/>
              <a:t>Chronic renal failure with excessive secretion of Ca2+</a:t>
            </a:r>
          </a:p>
          <a:p>
            <a:r>
              <a:rPr dirty="0" lang="en-US" smtClean="0"/>
              <a:t>Removal or injury of parathyroid gland</a:t>
            </a:r>
          </a:p>
          <a:p>
            <a:r>
              <a:rPr dirty="0" lang="en-US" smtClean="0"/>
              <a:t>Lack of vitamin D necessary for absorption of Ca2+ in the gut</a:t>
            </a:r>
          </a:p>
          <a:p>
            <a:r>
              <a:rPr dirty="0" lang="en-US" smtClean="0"/>
              <a:t>Alkalosis- e.g. metabolic due to vomiting , ingestion of excess alkalis or respiratory alkalosis due to hyperventilation alter calcium.</a:t>
            </a:r>
          </a:p>
          <a:p>
            <a:r>
              <a:rPr dirty="0" lang="en-US" smtClean="0"/>
              <a:t>Lack of Na+ absorption like malabsorption syndrome</a:t>
            </a:r>
          </a:p>
          <a:p>
            <a:r>
              <a:rPr dirty="0" lang="en-US" smtClean="0"/>
              <a:t>Idiopathic autoimmune response by antibodies against PTH </a:t>
            </a:r>
            <a:endParaRPr dirty="0" lang="en-US"/>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374" name=""/>
        <p:cNvGrpSpPr/>
        <p:nvPr/>
      </p:nvGrpSpPr>
      <p:grpSpPr>
        <a:xfrm>
          <a:off x="0" y="0"/>
          <a:ext cx="0" cy="0"/>
          <a:chOff x="0" y="0"/>
          <a:chExt cx="0" cy="0"/>
        </a:xfrm>
      </p:grpSpPr>
      <p:sp>
        <p:nvSpPr>
          <p:cNvPr id="1048905" name="Title 1"/>
          <p:cNvSpPr>
            <a:spLocks noGrp="1"/>
          </p:cNvSpPr>
          <p:nvPr>
            <p:ph type="title"/>
          </p:nvPr>
        </p:nvSpPr>
        <p:spPr/>
        <p:txBody>
          <a:bodyPr/>
          <a:p>
            <a:r>
              <a:rPr b="1" dirty="0" lang="en-US" smtClean="0"/>
              <a:t>Pathophysiology</a:t>
            </a:r>
            <a:endParaRPr b="1" dirty="0" lang="en-US"/>
          </a:p>
        </p:txBody>
      </p:sp>
      <p:sp>
        <p:nvSpPr>
          <p:cNvPr id="1048906" name="Content Placeholder 2"/>
          <p:cNvSpPr>
            <a:spLocks noGrp="1"/>
          </p:cNvSpPr>
          <p:nvPr>
            <p:ph idx="1"/>
          </p:nvPr>
        </p:nvSpPr>
        <p:spPr/>
        <p:txBody>
          <a:bodyPr>
            <a:normAutofit fontScale="95833" lnSpcReduction="20000"/>
          </a:bodyPr>
          <a:p>
            <a:r>
              <a:rPr dirty="0" lang="en-US" smtClean="0"/>
              <a:t>Deficiency of PTH causes a fall in serum Ca2+ with a great irritability of nerves which is manifested by spasms and twitching of muscles.</a:t>
            </a:r>
          </a:p>
          <a:p>
            <a:pPr indent="0" marL="0">
              <a:buNone/>
            </a:pPr>
            <a:r>
              <a:rPr b="1" dirty="0" lang="en-US" smtClean="0"/>
              <a:t>Signs and symptoms</a:t>
            </a:r>
          </a:p>
          <a:p>
            <a:pPr lvl="1"/>
            <a:r>
              <a:rPr dirty="0" lang="en-US" smtClean="0"/>
              <a:t>Dysphagia</a:t>
            </a:r>
          </a:p>
          <a:p>
            <a:pPr lvl="1"/>
            <a:r>
              <a:rPr dirty="0" lang="en-US" smtClean="0"/>
              <a:t>Nausea and vomiting</a:t>
            </a:r>
          </a:p>
          <a:p>
            <a:pPr lvl="1"/>
            <a:r>
              <a:rPr dirty="0" lang="en-US" smtClean="0"/>
              <a:t>Photophobia due to cataracts</a:t>
            </a:r>
          </a:p>
          <a:p>
            <a:pPr lvl="1"/>
            <a:r>
              <a:rPr dirty="0" lang="en-US" smtClean="0"/>
              <a:t>Stiffness of hands and feet</a:t>
            </a:r>
          </a:p>
          <a:p>
            <a:pPr lvl="1"/>
            <a:r>
              <a:rPr dirty="0" lang="en-US" smtClean="0"/>
              <a:t>Numbness and tingling sensation in extremities or around the lips                       ( paresthesia)</a:t>
            </a:r>
          </a:p>
          <a:p>
            <a:pPr lvl="1"/>
            <a:r>
              <a:rPr dirty="0" lang="en-US" smtClean="0"/>
              <a:t>Trousseau's sign – when blood supply in the arms if secluded for 3 minutes, there will be carpal pedal spasm which may cause inward bending of arms and feet</a:t>
            </a:r>
            <a:endParaRPr dirty="0" lang="en-US"/>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375" name=""/>
        <p:cNvGrpSpPr/>
        <p:nvPr/>
      </p:nvGrpSpPr>
      <p:grpSpPr>
        <a:xfrm>
          <a:off x="0" y="0"/>
          <a:ext cx="0" cy="0"/>
          <a:chOff x="0" y="0"/>
          <a:chExt cx="0" cy="0"/>
        </a:xfrm>
      </p:grpSpPr>
      <p:sp>
        <p:nvSpPr>
          <p:cNvPr id="1048907" name="Title 1"/>
          <p:cNvSpPr>
            <a:spLocks noGrp="1"/>
          </p:cNvSpPr>
          <p:nvPr>
            <p:ph type="title"/>
          </p:nvPr>
        </p:nvSpPr>
        <p:spPr/>
        <p:txBody>
          <a:bodyPr/>
          <a:p>
            <a:pPr algn="ctr"/>
            <a:r>
              <a:rPr dirty="0" lang="en-US" smtClean="0"/>
              <a:t>Conti…</a:t>
            </a:r>
            <a:endParaRPr dirty="0" lang="en-US"/>
          </a:p>
        </p:txBody>
      </p:sp>
      <p:sp>
        <p:nvSpPr>
          <p:cNvPr id="1048908" name="Content Placeholder 2"/>
          <p:cNvSpPr>
            <a:spLocks noGrp="1"/>
          </p:cNvSpPr>
          <p:nvPr>
            <p:ph idx="1"/>
          </p:nvPr>
        </p:nvSpPr>
        <p:spPr/>
        <p:txBody>
          <a:bodyPr>
            <a:normAutofit fontScale="96154" lnSpcReduction="10000"/>
          </a:bodyPr>
          <a:p>
            <a:r>
              <a:rPr dirty="0" lang="en-US" smtClean="0"/>
              <a:t>Chrostek’s sign- quick touch of facial nerve near the ear produces twitching of facial muscles.</a:t>
            </a:r>
          </a:p>
          <a:p>
            <a:r>
              <a:rPr dirty="0" lang="en-US" smtClean="0"/>
              <a:t>Anxiety and irritability</a:t>
            </a:r>
          </a:p>
          <a:p>
            <a:r>
              <a:rPr dirty="0" lang="en-US" smtClean="0"/>
              <a:t>Convulsions</a:t>
            </a:r>
          </a:p>
          <a:p>
            <a:r>
              <a:rPr dirty="0" lang="en-US" smtClean="0"/>
              <a:t>Bronchospasms with dyspnea</a:t>
            </a:r>
          </a:p>
          <a:p>
            <a:r>
              <a:rPr dirty="0" lang="en-US" smtClean="0"/>
              <a:t>Laryngeal spasms leading to stridor and cyanosis</a:t>
            </a:r>
          </a:p>
          <a:p>
            <a:r>
              <a:rPr dirty="0" lang="en-US" smtClean="0"/>
              <a:t>Patchy alopecia and loss of eyebrows</a:t>
            </a:r>
          </a:p>
          <a:p>
            <a:r>
              <a:rPr dirty="0" lang="en-US" smtClean="0"/>
              <a:t>Nails become brittle and break easily</a:t>
            </a:r>
          </a:p>
          <a:p>
            <a:r>
              <a:rPr dirty="0" lang="en-US" smtClean="0"/>
              <a:t>Rickets and osteomalicia</a:t>
            </a:r>
          </a:p>
          <a:p>
            <a:r>
              <a:rPr dirty="0" lang="en-US" smtClean="0"/>
              <a:t>Cardiac arrhythmias</a:t>
            </a:r>
            <a:endParaRPr dirty="0" lang="en-US"/>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377" name=""/>
        <p:cNvGrpSpPr/>
        <p:nvPr/>
      </p:nvGrpSpPr>
      <p:grpSpPr>
        <a:xfrm>
          <a:off x="0" y="0"/>
          <a:ext cx="0" cy="0"/>
          <a:chOff x="0" y="0"/>
          <a:chExt cx="0" cy="0"/>
        </a:xfrm>
      </p:grpSpPr>
      <p:pic>
        <p:nvPicPr>
          <p:cNvPr id="2097157" name="Picture 2"/>
          <p:cNvPicPr>
            <a:picLocks noChangeAspect="1" noChangeArrowheads="1"/>
          </p:cNvPicPr>
          <p:nvPr/>
        </p:nvPicPr>
        <p:blipFill>
          <a:blip xmlns:r="http://schemas.openxmlformats.org/officeDocument/2006/relationships" r:embed="rId1"/>
          <a:srcRect/>
          <a:stretch>
            <a:fillRect/>
          </a:stretch>
        </p:blipFill>
        <p:spPr bwMode="auto">
          <a:xfrm>
            <a:off x="214283" y="0"/>
            <a:ext cx="8143932" cy="6857999"/>
          </a:xfrm>
          <a:prstGeom prst="rect"/>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251" name=""/>
        <p:cNvGrpSpPr/>
        <p:nvPr/>
      </p:nvGrpSpPr>
      <p:grpSpPr>
        <a:xfrm>
          <a:off x="0" y="0"/>
          <a:ext cx="0" cy="0"/>
          <a:chOff x="0" y="0"/>
          <a:chExt cx="0" cy="0"/>
        </a:xfrm>
      </p:grpSpPr>
      <p:sp>
        <p:nvSpPr>
          <p:cNvPr id="1048644" name="Title 1"/>
          <p:cNvSpPr>
            <a:spLocks noGrp="1"/>
          </p:cNvSpPr>
          <p:nvPr>
            <p:ph type="title"/>
          </p:nvPr>
        </p:nvSpPr>
        <p:spPr/>
        <p:txBody>
          <a:bodyPr/>
          <a:p>
            <a:r>
              <a:rPr dirty="0" lang="en-GB" smtClean="0"/>
              <a:t>Parathyroid gland</a:t>
            </a:r>
            <a:endParaRPr dirty="0" lang="en-GB"/>
          </a:p>
        </p:txBody>
      </p:sp>
      <p:sp>
        <p:nvSpPr>
          <p:cNvPr id="1048645" name="Content Placeholder 2"/>
          <p:cNvSpPr>
            <a:spLocks noGrp="1"/>
          </p:cNvSpPr>
          <p:nvPr>
            <p:ph idx="1"/>
          </p:nvPr>
        </p:nvSpPr>
        <p:spPr/>
        <p:txBody>
          <a:bodyPr/>
          <a:p>
            <a:r>
              <a:rPr dirty="0" sz="2800" lang="en-US" smtClean="0"/>
              <a:t>Chief cells produce PTH  </a:t>
            </a:r>
          </a:p>
          <a:p>
            <a:pPr lvl="1"/>
            <a:r>
              <a:rPr dirty="0" lang="en-US" smtClean="0"/>
              <a:t>Parathyroid hormone, or </a:t>
            </a:r>
            <a:r>
              <a:rPr dirty="0" lang="en-US" err="1" smtClean="0"/>
              <a:t>parathormone</a:t>
            </a:r>
            <a:endParaRPr dirty="0" lang="en-US" smtClean="0"/>
          </a:p>
          <a:p>
            <a:pPr lvl="1"/>
            <a:r>
              <a:rPr dirty="0" lang="en-US" smtClean="0"/>
              <a:t>A small protein hormone</a:t>
            </a:r>
          </a:p>
          <a:p>
            <a:endParaRPr dirty="0" lang="en-GB"/>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378" name=""/>
        <p:cNvGrpSpPr/>
        <p:nvPr/>
      </p:nvGrpSpPr>
      <p:grpSpPr>
        <a:xfrm>
          <a:off x="0" y="0"/>
          <a:ext cx="0" cy="0"/>
          <a:chOff x="0" y="0"/>
          <a:chExt cx="0" cy="0"/>
        </a:xfrm>
      </p:grpSpPr>
      <p:sp>
        <p:nvSpPr>
          <p:cNvPr id="1048912" name="Title 1"/>
          <p:cNvSpPr>
            <a:spLocks noGrp="1"/>
          </p:cNvSpPr>
          <p:nvPr>
            <p:ph type="title"/>
          </p:nvPr>
        </p:nvSpPr>
        <p:spPr>
          <a:xfrm>
            <a:off x="500034" y="0"/>
            <a:ext cx="8229600" cy="1143000"/>
          </a:xfrm>
        </p:spPr>
        <p:txBody>
          <a:bodyPr/>
          <a:p>
            <a:pPr algn="ctr"/>
            <a:r>
              <a:rPr dirty="0" lang="en-US" smtClean="0"/>
              <a:t>Conti…</a:t>
            </a:r>
            <a:endParaRPr dirty="0" lang="en-US"/>
          </a:p>
        </p:txBody>
      </p:sp>
      <p:sp>
        <p:nvSpPr>
          <p:cNvPr id="1048913" name="Content Placeholder 2"/>
          <p:cNvSpPr>
            <a:spLocks noGrp="1"/>
          </p:cNvSpPr>
          <p:nvPr>
            <p:ph idx="1"/>
          </p:nvPr>
        </p:nvSpPr>
        <p:spPr>
          <a:xfrm>
            <a:off x="628650" y="1524000"/>
            <a:ext cx="7886700" cy="4855779"/>
          </a:xfrm>
        </p:spPr>
        <p:txBody>
          <a:bodyPr>
            <a:normAutofit/>
          </a:bodyPr>
          <a:p>
            <a:r>
              <a:rPr dirty="0" lang="en-US" smtClean="0"/>
              <a:t>Psychosis due to deposition of calcium basal ganglia depression and delirium</a:t>
            </a:r>
          </a:p>
          <a:p>
            <a:r>
              <a:rPr dirty="0" lang="en-US" smtClean="0"/>
              <a:t>Coarse dry skin with brown pigment</a:t>
            </a:r>
          </a:p>
          <a:p>
            <a:r>
              <a:rPr dirty="0" lang="en-US" smtClean="0"/>
              <a:t>Anxiety and irritability</a:t>
            </a:r>
          </a:p>
          <a:p>
            <a:pPr indent="0" marL="0">
              <a:buNone/>
            </a:pPr>
            <a:r>
              <a:rPr b="1" dirty="0" lang="en-US" smtClean="0"/>
              <a:t>Diagnosis</a:t>
            </a:r>
          </a:p>
          <a:p>
            <a:r>
              <a:rPr dirty="0" lang="en-US" smtClean="0"/>
              <a:t>Clinical features </a:t>
            </a:r>
          </a:p>
          <a:p>
            <a:r>
              <a:rPr dirty="0" lang="en-US" smtClean="0"/>
              <a:t>Low serum calcium</a:t>
            </a:r>
          </a:p>
          <a:p>
            <a:r>
              <a:rPr dirty="0" lang="en-US" smtClean="0"/>
              <a:t>Raised serum potassium</a:t>
            </a:r>
          </a:p>
          <a:p>
            <a:r>
              <a:rPr dirty="0" lang="en-US" smtClean="0"/>
              <a:t>Positive chrostek’s sign</a:t>
            </a:r>
          </a:p>
          <a:p>
            <a:r>
              <a:rPr dirty="0" lang="en-US" smtClean="0"/>
              <a:t>Low PTH levels</a:t>
            </a:r>
          </a:p>
          <a:p>
            <a:endParaRPr dirty="0" lang="en-US"/>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379" name=""/>
        <p:cNvGrpSpPr/>
        <p:nvPr/>
      </p:nvGrpSpPr>
      <p:grpSpPr>
        <a:xfrm>
          <a:off x="0" y="0"/>
          <a:ext cx="0" cy="0"/>
          <a:chOff x="0" y="0"/>
          <a:chExt cx="0" cy="0"/>
        </a:xfrm>
      </p:grpSpPr>
      <p:sp>
        <p:nvSpPr>
          <p:cNvPr id="1048914" name="Title 1"/>
          <p:cNvSpPr>
            <a:spLocks noGrp="1"/>
          </p:cNvSpPr>
          <p:nvPr>
            <p:ph type="title"/>
          </p:nvPr>
        </p:nvSpPr>
        <p:spPr/>
        <p:txBody>
          <a:bodyPr/>
          <a:p>
            <a:pPr algn="ctr"/>
            <a:r>
              <a:rPr b="1" dirty="0" lang="en-US" smtClean="0"/>
              <a:t>management</a:t>
            </a:r>
            <a:endParaRPr b="1" dirty="0" lang="en-US"/>
          </a:p>
        </p:txBody>
      </p:sp>
      <p:sp>
        <p:nvSpPr>
          <p:cNvPr id="1048915" name="Content Placeholder 2"/>
          <p:cNvSpPr>
            <a:spLocks noGrp="1"/>
          </p:cNvSpPr>
          <p:nvPr>
            <p:ph idx="1"/>
          </p:nvPr>
        </p:nvSpPr>
        <p:spPr/>
        <p:txBody>
          <a:bodyPr>
            <a:normAutofit fontScale="88462" lnSpcReduction="10000"/>
          </a:bodyPr>
          <a:p>
            <a:r>
              <a:rPr dirty="0" lang="en-US" smtClean="0"/>
              <a:t>Admit and nurse the patient in a warm room quiet with dim light and with limited movement to minimize neuromuscular excitation and photophobia.</a:t>
            </a:r>
          </a:p>
          <a:p>
            <a:r>
              <a:rPr dirty="0" lang="en-US" smtClean="0"/>
              <a:t>Prepare and assist in investigations e.g. blood for Ca2+, BP level X ray to rule out rickets and osteomalicia, administer medication as prescribed e.g. IV calcium gluconate , vitamin D e.g. calciferol 1-5mg daily, parenteral parathormone is given in acute hypoparathyroidism</a:t>
            </a:r>
          </a:p>
          <a:p>
            <a:r>
              <a:rPr dirty="0" lang="en-US" smtClean="0"/>
              <a:t>Give sedative e.g. valium to control convulsions / spasm</a:t>
            </a:r>
          </a:p>
          <a:p>
            <a:r>
              <a:rPr dirty="0" lang="en-US" smtClean="0"/>
              <a:t>If the patient develops respiratory distress , do tracheostomy or give mechanical ventilation in addition to bronchodilators</a:t>
            </a:r>
          </a:p>
          <a:p>
            <a:endParaRPr dirty="0" lang="en-US" smtClean="0"/>
          </a:p>
          <a:p>
            <a:endParaRPr dirty="0" lang="en-US"/>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380" name=""/>
        <p:cNvGrpSpPr/>
        <p:nvPr/>
      </p:nvGrpSpPr>
      <p:grpSpPr>
        <a:xfrm>
          <a:off x="0" y="0"/>
          <a:ext cx="0" cy="0"/>
          <a:chOff x="0" y="0"/>
          <a:chExt cx="0" cy="0"/>
        </a:xfrm>
      </p:grpSpPr>
      <p:sp>
        <p:nvSpPr>
          <p:cNvPr id="1048916" name="Title 1"/>
          <p:cNvSpPr>
            <a:spLocks noGrp="1"/>
          </p:cNvSpPr>
          <p:nvPr>
            <p:ph type="title"/>
          </p:nvPr>
        </p:nvSpPr>
        <p:spPr/>
        <p:txBody>
          <a:bodyPr/>
          <a:p>
            <a:pPr algn="ctr"/>
            <a:r>
              <a:rPr dirty="0" lang="en-US" smtClean="0"/>
              <a:t>Conti…</a:t>
            </a:r>
            <a:endParaRPr dirty="0" lang="en-US"/>
          </a:p>
        </p:txBody>
      </p:sp>
      <p:sp>
        <p:nvSpPr>
          <p:cNvPr id="1048917" name="Content Placeholder 2"/>
          <p:cNvSpPr>
            <a:spLocks noGrp="1"/>
          </p:cNvSpPr>
          <p:nvPr>
            <p:ph idx="1"/>
          </p:nvPr>
        </p:nvSpPr>
        <p:spPr/>
        <p:txBody>
          <a:bodyPr/>
          <a:p>
            <a:r>
              <a:rPr dirty="0" lang="en-US" smtClean="0"/>
              <a:t>Give diet high in calcium and low potassium</a:t>
            </a:r>
          </a:p>
          <a:p>
            <a:r>
              <a:rPr dirty="0" lang="en-US" smtClean="0"/>
              <a:t>Closely observe the patient’s vital signs and for convulsions ¼ hourly and report any abnormality.</a:t>
            </a:r>
          </a:p>
          <a:p>
            <a:r>
              <a:rPr dirty="0" lang="en-US" smtClean="0"/>
              <a:t>Reassure the patient and relatives to allay anxiety</a:t>
            </a:r>
          </a:p>
          <a:p>
            <a:r>
              <a:rPr dirty="0" lang="en-US" smtClean="0"/>
              <a:t>Give health education once the patient stabilizes and discharge him home.</a:t>
            </a:r>
          </a:p>
          <a:p>
            <a:pPr lvl="2"/>
            <a:r>
              <a:rPr dirty="0" lang="en-US" smtClean="0"/>
              <a:t>Take medication as prescribed and complete the dose</a:t>
            </a:r>
          </a:p>
          <a:p>
            <a:pPr lvl="2"/>
            <a:r>
              <a:rPr dirty="0" lang="en-US" smtClean="0"/>
              <a:t>How to recognize the side effects of drugs</a:t>
            </a:r>
          </a:p>
          <a:p>
            <a:pPr lvl="2"/>
            <a:r>
              <a:rPr dirty="0" lang="en-US" smtClean="0"/>
              <a:t>Importance of taking diet with high calcium and low potassium</a:t>
            </a:r>
            <a:endParaRPr dirty="0" lang="en-US"/>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381" name=""/>
        <p:cNvGrpSpPr/>
        <p:nvPr/>
      </p:nvGrpSpPr>
      <p:grpSpPr>
        <a:xfrm>
          <a:off x="0" y="0"/>
          <a:ext cx="0" cy="0"/>
          <a:chOff x="0" y="0"/>
          <a:chExt cx="0" cy="0"/>
        </a:xfrm>
      </p:grpSpPr>
      <p:sp>
        <p:nvSpPr>
          <p:cNvPr id="1048918" name="Title 1"/>
          <p:cNvSpPr>
            <a:spLocks noGrp="1"/>
          </p:cNvSpPr>
          <p:nvPr>
            <p:ph type="title"/>
          </p:nvPr>
        </p:nvSpPr>
        <p:spPr/>
        <p:txBody>
          <a:bodyPr/>
          <a:p>
            <a:r>
              <a:rPr dirty="0" lang="en-GB" smtClean="0"/>
              <a:t>THE PANCREASE</a:t>
            </a:r>
            <a:endParaRPr dirty="0" lang="en-GB"/>
          </a:p>
        </p:txBody>
      </p:sp>
      <p:sp>
        <p:nvSpPr>
          <p:cNvPr id="1048919" name="Content Placeholder 2"/>
          <p:cNvSpPr>
            <a:spLocks noGrp="1"/>
          </p:cNvSpPr>
          <p:nvPr>
            <p:ph idx="1"/>
          </p:nvPr>
        </p:nvSpPr>
        <p:spPr/>
        <p:txBody>
          <a:bodyPr/>
          <a:p>
            <a:endParaRPr dirty="0" lang="en-GB"/>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382" name=""/>
        <p:cNvGrpSpPr/>
        <p:nvPr/>
      </p:nvGrpSpPr>
      <p:grpSpPr>
        <a:xfrm>
          <a:off x="0" y="0"/>
          <a:ext cx="0" cy="0"/>
          <a:chOff x="0" y="0"/>
          <a:chExt cx="0" cy="0"/>
        </a:xfrm>
      </p:grpSpPr>
      <p:sp>
        <p:nvSpPr>
          <p:cNvPr id="1048920" name="Title 1"/>
          <p:cNvSpPr>
            <a:spLocks noGrp="1"/>
          </p:cNvSpPr>
          <p:nvPr>
            <p:ph type="title"/>
          </p:nvPr>
        </p:nvSpPr>
        <p:spPr/>
        <p:txBody>
          <a:bodyPr/>
          <a:p>
            <a:pPr algn="ctr"/>
            <a:r>
              <a:rPr b="1" dirty="0" lang="en-US" smtClean="0"/>
              <a:t>DIABETES MELLITUS</a:t>
            </a:r>
            <a:endParaRPr b="1" dirty="0" lang="en-US"/>
          </a:p>
        </p:txBody>
      </p:sp>
      <p:sp>
        <p:nvSpPr>
          <p:cNvPr id="1048921" name="Content Placeholder 2"/>
          <p:cNvSpPr>
            <a:spLocks noGrp="1"/>
          </p:cNvSpPr>
          <p:nvPr>
            <p:ph idx="1"/>
          </p:nvPr>
        </p:nvSpPr>
        <p:spPr/>
        <p:txBody>
          <a:bodyPr/>
          <a:p>
            <a:r>
              <a:rPr dirty="0" lang="en-US" smtClean="0"/>
              <a:t>This is a metabolic disorder affecting glucohydrate metabolism characterized by chronic elevation of glucose concentration in the blood (hyperglycemia) due to inability of the body to produce or utilize insulin hormone.</a:t>
            </a:r>
          </a:p>
          <a:p>
            <a:endParaRPr dirty="0" lang="en-US"/>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383" name=""/>
        <p:cNvGrpSpPr/>
        <p:nvPr/>
      </p:nvGrpSpPr>
      <p:grpSpPr>
        <a:xfrm>
          <a:off x="0" y="0"/>
          <a:ext cx="0" cy="0"/>
          <a:chOff x="0" y="0"/>
          <a:chExt cx="0" cy="0"/>
        </a:xfrm>
      </p:grpSpPr>
      <p:sp>
        <p:nvSpPr>
          <p:cNvPr id="1048922" name="Title 1"/>
          <p:cNvSpPr>
            <a:spLocks noGrp="1"/>
          </p:cNvSpPr>
          <p:nvPr>
            <p:ph type="title"/>
          </p:nvPr>
        </p:nvSpPr>
        <p:spPr/>
        <p:txBody>
          <a:bodyPr/>
          <a:p>
            <a:pPr algn="ctr"/>
            <a:r>
              <a:rPr b="1" dirty="0" lang="en-US" smtClean="0"/>
              <a:t>Classification </a:t>
            </a:r>
            <a:endParaRPr b="1" dirty="0" lang="en-US"/>
          </a:p>
        </p:txBody>
      </p:sp>
      <p:sp>
        <p:nvSpPr>
          <p:cNvPr id="1048923" name="Content Placeholder 2"/>
          <p:cNvSpPr>
            <a:spLocks noGrp="1"/>
          </p:cNvSpPr>
          <p:nvPr>
            <p:ph idx="1"/>
          </p:nvPr>
        </p:nvSpPr>
        <p:spPr/>
        <p:txBody>
          <a:bodyPr>
            <a:normAutofit fontScale="96154" lnSpcReduction="10000"/>
          </a:bodyPr>
          <a:p>
            <a:pPr indent="0" marL="0">
              <a:buNone/>
            </a:pPr>
            <a:r>
              <a:rPr b="1" dirty="0" lang="en-US" smtClean="0"/>
              <a:t>Type 1; Insulin Dependent Diabetes Mellitus (IDDM)</a:t>
            </a:r>
          </a:p>
          <a:p>
            <a:r>
              <a:rPr dirty="0" lang="en-US" smtClean="0"/>
              <a:t>It occurs as a result of absence or deficiency in insulin production by beta cells of islets of Langerhans.</a:t>
            </a:r>
          </a:p>
          <a:p>
            <a:r>
              <a:rPr dirty="0" lang="en-US" smtClean="0"/>
              <a:t>Usually occurs in the non-obese young adults (less than 40 years) and is associated with ketoacidosis.</a:t>
            </a:r>
          </a:p>
          <a:p>
            <a:r>
              <a:rPr dirty="0" lang="en-US" smtClean="0"/>
              <a:t>The patients are insulinogenic and acquire insulin to sustain life. Their urine has sugar and acetone.</a:t>
            </a:r>
          </a:p>
          <a:p>
            <a:pPr indent="0" marL="0">
              <a:buNone/>
            </a:pPr>
            <a:r>
              <a:rPr b="1" dirty="0" lang="en-US" smtClean="0"/>
              <a:t>Type 2 Non-insulin Dependent Diabetes Mellitus (NIDDM)</a:t>
            </a:r>
          </a:p>
          <a:p>
            <a:r>
              <a:rPr dirty="0" lang="en-US" smtClean="0"/>
              <a:t>The beta cells produce insulin but there is resistance to action of insulin which may be due to;</a:t>
            </a:r>
          </a:p>
          <a:p>
            <a:endParaRPr dirty="0" lang="en-US" smtClean="0"/>
          </a:p>
          <a:p>
            <a:endParaRPr dirty="0" lang="en-US" smtClean="0"/>
          </a:p>
          <a:p>
            <a:endParaRPr dirty="0" lang="en-US" smtClean="0"/>
          </a:p>
          <a:p>
            <a:endParaRPr dirty="0" lang="en-US"/>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384" name=""/>
        <p:cNvGrpSpPr/>
        <p:nvPr/>
      </p:nvGrpSpPr>
      <p:grpSpPr>
        <a:xfrm>
          <a:off x="0" y="0"/>
          <a:ext cx="0" cy="0"/>
          <a:chOff x="0" y="0"/>
          <a:chExt cx="0" cy="0"/>
        </a:xfrm>
      </p:grpSpPr>
      <p:sp>
        <p:nvSpPr>
          <p:cNvPr id="1048924" name="Title 1"/>
          <p:cNvSpPr>
            <a:spLocks noGrp="1"/>
          </p:cNvSpPr>
          <p:nvPr>
            <p:ph type="title"/>
          </p:nvPr>
        </p:nvSpPr>
        <p:spPr/>
        <p:txBody>
          <a:bodyPr/>
          <a:p>
            <a:pPr algn="ctr"/>
            <a:r>
              <a:rPr dirty="0" lang="en-US" smtClean="0"/>
              <a:t>Conti…</a:t>
            </a:r>
            <a:endParaRPr dirty="0" lang="en-US"/>
          </a:p>
        </p:txBody>
      </p:sp>
      <p:sp>
        <p:nvSpPr>
          <p:cNvPr id="1048925" name="Content Placeholder 2"/>
          <p:cNvSpPr>
            <a:spLocks noGrp="1"/>
          </p:cNvSpPr>
          <p:nvPr>
            <p:ph idx="1"/>
          </p:nvPr>
        </p:nvSpPr>
        <p:spPr/>
        <p:txBody>
          <a:bodyPr>
            <a:noAutofit/>
          </a:bodyPr>
          <a:p>
            <a:pPr lvl="3"/>
            <a:r>
              <a:rPr dirty="0" sz="2800" lang="en-US" smtClean="0"/>
              <a:t>Abnormality in insulin receptors</a:t>
            </a:r>
          </a:p>
          <a:p>
            <a:pPr lvl="3"/>
            <a:r>
              <a:rPr dirty="0" sz="2800" lang="en-US" smtClean="0"/>
              <a:t>Abnormal insulin molecule</a:t>
            </a:r>
          </a:p>
          <a:p>
            <a:pPr lvl="3"/>
            <a:r>
              <a:rPr dirty="0" sz="2800" lang="en-US" smtClean="0"/>
              <a:t>Excess antagonists of insulin in circulation</a:t>
            </a:r>
          </a:p>
          <a:p>
            <a:r>
              <a:rPr dirty="0" lang="en-US" smtClean="0"/>
              <a:t>The age of onset is usually 50 years and occurs mostly in obese people.</a:t>
            </a:r>
          </a:p>
          <a:p>
            <a:r>
              <a:rPr dirty="0" lang="en-US" smtClean="0"/>
              <a:t>These patients do not need insulin except when there is hyperglycemia like in the following cases;</a:t>
            </a:r>
          </a:p>
          <a:p>
            <a:pPr lvl="2"/>
            <a:endParaRPr dirty="0" sz="2800" lang="en-US" smtClean="0"/>
          </a:p>
          <a:p>
            <a:pPr lvl="3"/>
            <a:r>
              <a:rPr dirty="0" sz="2800" lang="en-US" smtClean="0"/>
              <a:t>Ineffective oral hyperglycemia drugs ( persisted polyuria and hyperglycemia)</a:t>
            </a: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385" name=""/>
        <p:cNvGrpSpPr/>
        <p:nvPr/>
      </p:nvGrpSpPr>
      <p:grpSpPr>
        <a:xfrm>
          <a:off x="0" y="0"/>
          <a:ext cx="0" cy="0"/>
          <a:chOff x="0" y="0"/>
          <a:chExt cx="0" cy="0"/>
        </a:xfrm>
      </p:grpSpPr>
      <p:sp>
        <p:nvSpPr>
          <p:cNvPr id="1048926" name="Title 1"/>
          <p:cNvSpPr>
            <a:spLocks noGrp="1"/>
          </p:cNvSpPr>
          <p:nvPr>
            <p:ph type="title"/>
          </p:nvPr>
        </p:nvSpPr>
        <p:spPr/>
        <p:txBody>
          <a:bodyPr/>
          <a:p>
            <a:pPr algn="ctr"/>
            <a:r>
              <a:rPr dirty="0" lang="en-US" smtClean="0"/>
              <a:t>Conti…</a:t>
            </a:r>
            <a:endParaRPr dirty="0" lang="en-US"/>
          </a:p>
        </p:txBody>
      </p:sp>
      <p:sp>
        <p:nvSpPr>
          <p:cNvPr id="1048927" name="Content Placeholder 2"/>
          <p:cNvSpPr>
            <a:spLocks noGrp="1"/>
          </p:cNvSpPr>
          <p:nvPr>
            <p:ph idx="1"/>
          </p:nvPr>
        </p:nvSpPr>
        <p:spPr/>
        <p:txBody>
          <a:bodyPr>
            <a:normAutofit fontScale="80769" lnSpcReduction="20000"/>
          </a:bodyPr>
          <a:p>
            <a:pPr lvl="3"/>
            <a:r>
              <a:rPr dirty="0" sz="2800" lang="en-US" smtClean="0"/>
              <a:t>Ketonuria</a:t>
            </a:r>
          </a:p>
          <a:p>
            <a:pPr lvl="3"/>
            <a:r>
              <a:rPr dirty="0" sz="2800" lang="en-US" smtClean="0"/>
              <a:t>During distress e.g. when there is infection	</a:t>
            </a:r>
          </a:p>
          <a:p>
            <a:pPr lvl="3"/>
            <a:r>
              <a:rPr dirty="0" sz="2800" lang="en-US" smtClean="0"/>
              <a:t>Other infections e.g. renal failure</a:t>
            </a:r>
          </a:p>
          <a:p>
            <a:endParaRPr dirty="0" lang="en-US" smtClean="0"/>
          </a:p>
          <a:p>
            <a:r>
              <a:rPr b="1" dirty="0" lang="en-US" smtClean="0"/>
              <a:t>Type 3 secondary diabetes mellitus</a:t>
            </a:r>
          </a:p>
          <a:p>
            <a:pPr indent="0" marL="0">
              <a:buNone/>
            </a:pPr>
            <a:r>
              <a:rPr dirty="0" lang="en-US" smtClean="0"/>
              <a:t>  Develops  as a complication of;	</a:t>
            </a:r>
          </a:p>
          <a:p>
            <a:pPr lvl="2"/>
            <a:r>
              <a:rPr dirty="0" sz="2800" lang="en-US" smtClean="0"/>
              <a:t>Acute and chronic pancreatitis</a:t>
            </a:r>
          </a:p>
          <a:p>
            <a:pPr lvl="2"/>
            <a:r>
              <a:rPr dirty="0" sz="2800" lang="en-US" smtClean="0"/>
              <a:t>Some drugs e.g. corticosteroids, phenytoin, thiazide diuretics</a:t>
            </a:r>
          </a:p>
          <a:p>
            <a:pPr lvl="2"/>
            <a:r>
              <a:rPr dirty="0" sz="2800" lang="en-US" smtClean="0"/>
              <a:t>Secondary to other hormonal disturbances involving hypersecretion e.g. GH</a:t>
            </a:r>
          </a:p>
          <a:p>
            <a:pPr lvl="2"/>
            <a:r>
              <a:rPr dirty="0" sz="2800" lang="en-US" smtClean="0"/>
              <a:t>Pregnancy (gestational diabetes mellitus)</a:t>
            </a:r>
          </a:p>
          <a:p>
            <a:pPr indent="0" lvl="2" marL="914400">
              <a:buNone/>
            </a:pPr>
            <a:endParaRPr dirty="0" sz="2800" lang="en-US" smtClean="0"/>
          </a:p>
          <a:p>
            <a:pPr indent="0" lvl="2" marL="914400">
              <a:buNone/>
            </a:pPr>
            <a:r>
              <a:rPr dirty="0" sz="2800" lang="en-US" smtClean="0"/>
              <a:t>	</a:t>
            </a:r>
          </a:p>
          <a:p>
            <a:endParaRPr dirty="0" lang="en-US"/>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386" name=""/>
        <p:cNvGrpSpPr/>
        <p:nvPr/>
      </p:nvGrpSpPr>
      <p:grpSpPr>
        <a:xfrm>
          <a:off x="0" y="0"/>
          <a:ext cx="0" cy="0"/>
          <a:chOff x="0" y="0"/>
          <a:chExt cx="0" cy="0"/>
        </a:xfrm>
      </p:grpSpPr>
      <p:sp>
        <p:nvSpPr>
          <p:cNvPr id="1048928" name="Title 1"/>
          <p:cNvSpPr>
            <a:spLocks noGrp="1"/>
          </p:cNvSpPr>
          <p:nvPr>
            <p:ph type="title"/>
          </p:nvPr>
        </p:nvSpPr>
        <p:spPr/>
        <p:txBody>
          <a:bodyPr/>
          <a:p>
            <a:pPr algn="ctr"/>
            <a:r>
              <a:rPr b="1" dirty="0" lang="en-US" smtClean="0"/>
              <a:t>Causes of diabetes mellitus</a:t>
            </a:r>
            <a:endParaRPr b="1" dirty="0" lang="en-US"/>
          </a:p>
        </p:txBody>
      </p:sp>
      <p:sp>
        <p:nvSpPr>
          <p:cNvPr id="1048929" name="Content Placeholder 2"/>
          <p:cNvSpPr>
            <a:spLocks noGrp="1"/>
          </p:cNvSpPr>
          <p:nvPr>
            <p:ph idx="1"/>
          </p:nvPr>
        </p:nvSpPr>
        <p:spPr/>
        <p:txBody>
          <a:bodyPr>
            <a:normAutofit fontScale="92308" lnSpcReduction="10000"/>
          </a:bodyPr>
          <a:p>
            <a:r>
              <a:rPr dirty="0" lang="en-US" smtClean="0"/>
              <a:t>Genetic predisposing – insufficient or complete lack of insulin.</a:t>
            </a:r>
          </a:p>
          <a:p>
            <a:r>
              <a:rPr dirty="0" lang="en-US" smtClean="0"/>
              <a:t>Infection e.g. chronic pancreatitis, mumps rubella</a:t>
            </a:r>
          </a:p>
          <a:p>
            <a:r>
              <a:rPr dirty="0" lang="en-US" smtClean="0"/>
              <a:t>Presence of antibodies that interfere with insulin action i.e. autoimmune reaction that may be triggered by EBV, CMV</a:t>
            </a:r>
          </a:p>
          <a:p>
            <a:r>
              <a:rPr dirty="0" lang="en-US" smtClean="0"/>
              <a:t>Trauma in the pancreas</a:t>
            </a:r>
          </a:p>
          <a:p>
            <a:r>
              <a:rPr dirty="0" lang="en-US" smtClean="0"/>
              <a:t>Reduced tissue sensitivity to insulin action e.g. in Cushing’s syndrome</a:t>
            </a:r>
          </a:p>
          <a:p>
            <a:r>
              <a:rPr dirty="0" lang="en-US" smtClean="0"/>
              <a:t>Conditions that lead to excess production of hormones that antagonize e.g. GH (acromegaly), cortisol ( Cushing’s syndrome) phacochromocytoma.</a:t>
            </a:r>
          </a:p>
          <a:p>
            <a:endParaRPr dirty="0" lang="en-US" smtClean="0"/>
          </a:p>
          <a:p>
            <a:endParaRPr dirty="0" lang="en-US"/>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387" name=""/>
        <p:cNvGrpSpPr/>
        <p:nvPr/>
      </p:nvGrpSpPr>
      <p:grpSpPr>
        <a:xfrm>
          <a:off x="0" y="0"/>
          <a:ext cx="0" cy="0"/>
          <a:chOff x="0" y="0"/>
          <a:chExt cx="0" cy="0"/>
        </a:xfrm>
      </p:grpSpPr>
      <p:sp>
        <p:nvSpPr>
          <p:cNvPr id="1048930" name="Title 1"/>
          <p:cNvSpPr>
            <a:spLocks noGrp="1"/>
          </p:cNvSpPr>
          <p:nvPr>
            <p:ph type="title"/>
          </p:nvPr>
        </p:nvSpPr>
        <p:spPr/>
        <p:txBody>
          <a:bodyPr/>
          <a:p>
            <a:pPr algn="ctr"/>
            <a:r>
              <a:rPr dirty="0" lang="en-US" smtClean="0"/>
              <a:t>Conti…</a:t>
            </a:r>
            <a:endParaRPr dirty="0" lang="en-US"/>
          </a:p>
        </p:txBody>
      </p:sp>
      <p:sp>
        <p:nvSpPr>
          <p:cNvPr id="1048931" name="Content Placeholder 2"/>
          <p:cNvSpPr>
            <a:spLocks noGrp="1"/>
          </p:cNvSpPr>
          <p:nvPr>
            <p:ph idx="1"/>
          </p:nvPr>
        </p:nvSpPr>
        <p:spPr/>
        <p:txBody>
          <a:bodyPr/>
          <a:p>
            <a:r>
              <a:rPr dirty="0" lang="en-US" smtClean="0"/>
              <a:t>Drugs e.g. corticosteroids, thiazide diuretics, phenytoin</a:t>
            </a:r>
          </a:p>
          <a:p>
            <a:r>
              <a:rPr dirty="0" lang="en-US" smtClean="0"/>
              <a:t>Exposure to cow’s milk at early age. The milk has BSA (Bovine Serum Albumin) structure that is similar to that of B cells that antibodies form against BSA may also destroy B -cells</a:t>
            </a:r>
          </a:p>
          <a:p>
            <a:endParaRPr dirty="0"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252" name=""/>
        <p:cNvGrpSpPr/>
        <p:nvPr/>
      </p:nvGrpSpPr>
      <p:grpSpPr>
        <a:xfrm>
          <a:off x="0" y="0"/>
          <a:ext cx="0" cy="0"/>
          <a:chOff x="0" y="0"/>
          <a:chExt cx="0" cy="0"/>
        </a:xfrm>
      </p:grpSpPr>
      <p:sp>
        <p:nvSpPr>
          <p:cNvPr id="1048646" name="Rectangle 2"/>
          <p:cNvSpPr>
            <a:spLocks noGrp="1" noChangeArrowheads="1"/>
          </p:cNvSpPr>
          <p:nvPr>
            <p:ph type="title"/>
          </p:nvPr>
        </p:nvSpPr>
        <p:spPr/>
        <p:txBody>
          <a:bodyPr>
            <a:normAutofit/>
          </a:bodyPr>
          <a:p>
            <a:r>
              <a:rPr sz="3600" lang="en-US"/>
              <a:t>Function of PTH </a:t>
            </a:r>
            <a:br>
              <a:rPr sz="3600" lang="en-US"/>
            </a:br>
            <a:r>
              <a:rPr sz="3200" lang="en-US"/>
              <a:t>(parathyroid hormone or “parathormone”)</a:t>
            </a:r>
            <a:endParaRPr sz="3600" lang="en-US"/>
          </a:p>
        </p:txBody>
      </p:sp>
      <p:sp>
        <p:nvSpPr>
          <p:cNvPr id="1048647" name="Rectangle 3"/>
          <p:cNvSpPr>
            <a:spLocks noGrp="1" noChangeArrowheads="1"/>
          </p:cNvSpPr>
          <p:nvPr>
            <p:ph idx="1"/>
          </p:nvPr>
        </p:nvSpPr>
        <p:spPr>
          <a:xfrm>
            <a:off x="381000" y="1752600"/>
            <a:ext cx="8229600" cy="4754563"/>
          </a:xfrm>
        </p:spPr>
        <p:txBody>
          <a:bodyPr/>
          <a:p>
            <a:pPr indent="-609600" marL="609600">
              <a:lnSpc>
                <a:spcPct val="80000"/>
              </a:lnSpc>
            </a:pPr>
            <a:r>
              <a:rPr b="1" sz="2800" i="1" lang="en-US"/>
              <a:t>Increases blood Ca++</a:t>
            </a:r>
            <a:r>
              <a:rPr sz="2800" lang="en-US"/>
              <a:t> </a:t>
            </a:r>
            <a:r>
              <a:rPr b="1" sz="2800" i="1" lang="en-US"/>
              <a:t>(calcium)</a:t>
            </a:r>
            <a:r>
              <a:rPr sz="2800" lang="en-US"/>
              <a:t> </a:t>
            </a:r>
            <a:r>
              <a:rPr b="1" sz="2800" i="1" lang="en-US"/>
              <a:t>concentration when it gets too low</a:t>
            </a:r>
          </a:p>
          <a:p>
            <a:pPr indent="-609600" marL="609600">
              <a:lnSpc>
                <a:spcPct val="80000"/>
              </a:lnSpc>
            </a:pPr>
            <a:r>
              <a:rPr sz="2800" lang="en-US"/>
              <a:t>Mechanism of raising blood calcium</a:t>
            </a:r>
          </a:p>
          <a:p>
            <a:pPr indent="-533400" lvl="1" marL="990600">
              <a:lnSpc>
                <a:spcPct val="80000"/>
              </a:lnSpc>
              <a:buFont typeface="Wingdings" pitchFamily="2" charset="2"/>
              <a:buAutoNum type="arabicPeriod"/>
            </a:pPr>
            <a:r>
              <a:rPr sz="2400" lang="en-US"/>
              <a:t>Stimulates osteoclasts to release more Ca++ from bone</a:t>
            </a:r>
          </a:p>
          <a:p>
            <a:pPr indent="-533400" lvl="1" marL="990600">
              <a:lnSpc>
                <a:spcPct val="80000"/>
              </a:lnSpc>
              <a:buFont typeface="Wingdings" pitchFamily="2" charset="2"/>
              <a:buAutoNum type="arabicPeriod"/>
            </a:pPr>
            <a:r>
              <a:rPr sz="2400" lang="en-US"/>
              <a:t>Decreases secretion of Ca++ by kidney</a:t>
            </a:r>
          </a:p>
          <a:p>
            <a:pPr indent="-533400" lvl="1" marL="990600">
              <a:lnSpc>
                <a:spcPct val="80000"/>
              </a:lnSpc>
              <a:buFont typeface="Wingdings" pitchFamily="2" charset="2"/>
              <a:buAutoNum type="arabicPeriod"/>
            </a:pPr>
            <a:r>
              <a:rPr sz="2400" lang="en-US"/>
              <a:t>Activates Vitamin D, which stimulates the uptake of Ca++ from the intestine</a:t>
            </a:r>
          </a:p>
          <a:p>
            <a:pPr indent="-609600" marL="609600">
              <a:lnSpc>
                <a:spcPct val="80000"/>
              </a:lnSpc>
            </a:pPr>
            <a:r>
              <a:rPr sz="2800" lang="en-US"/>
              <a:t>Unwitting removal during thyroidectomy was lethal</a:t>
            </a:r>
          </a:p>
          <a:p>
            <a:pPr indent="-609600" marL="609600">
              <a:lnSpc>
                <a:spcPct val="80000"/>
              </a:lnSpc>
            </a:pPr>
            <a:r>
              <a:rPr b="1" sz="2800" i="1" lang="en-US"/>
              <a:t>Has opposite effect on calcium as calcitonin (which lowers Ca++ levels) </a:t>
            </a:r>
          </a:p>
          <a:p>
            <a:pPr indent="-533400" lvl="1" marL="990600">
              <a:lnSpc>
                <a:spcPct val="80000"/>
              </a:lnSpc>
            </a:pPr>
            <a:endParaRPr b="1" sz="2400" i="1" lang="en-US"/>
          </a:p>
        </p:txBody>
      </p:sp>
      <p:sp>
        <p:nvSpPr>
          <p:cNvPr id="1048648" name="Slide Number Placeholder 5"/>
          <p:cNvSpPr>
            <a:spLocks noGrp="1"/>
          </p:cNvSpPr>
          <p:nvPr>
            <p:ph type="sldNum" sz="quarter" idx="12"/>
          </p:nvPr>
        </p:nvSpPr>
        <p:spPr/>
        <p:txBody>
          <a:bodyPr/>
          <a:p>
            <a:fld id="{E83828F3-637A-4316-904C-B81DCE75D095}" type="slidenum">
              <a:rPr lang="en-US"/>
              <a:t>15</a:t>
            </a:fld>
            <a:endParaRPr lang="en-US"/>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388" name=""/>
        <p:cNvGrpSpPr/>
        <p:nvPr/>
      </p:nvGrpSpPr>
      <p:grpSpPr>
        <a:xfrm>
          <a:off x="0" y="0"/>
          <a:ext cx="0" cy="0"/>
          <a:chOff x="0" y="0"/>
          <a:chExt cx="0" cy="0"/>
        </a:xfrm>
      </p:grpSpPr>
      <p:sp>
        <p:nvSpPr>
          <p:cNvPr id="1048932" name="Title 1"/>
          <p:cNvSpPr>
            <a:spLocks noGrp="1"/>
          </p:cNvSpPr>
          <p:nvPr>
            <p:ph type="title"/>
          </p:nvPr>
        </p:nvSpPr>
        <p:spPr/>
        <p:txBody>
          <a:bodyPr/>
          <a:p>
            <a:pPr algn="ctr"/>
            <a:r>
              <a:rPr b="1" dirty="0" lang="en-US" smtClean="0"/>
              <a:t>Predisposing factors</a:t>
            </a:r>
            <a:endParaRPr b="1" dirty="0" lang="en-US"/>
          </a:p>
        </p:txBody>
      </p:sp>
      <p:sp>
        <p:nvSpPr>
          <p:cNvPr id="1048933" name="Content Placeholder 2"/>
          <p:cNvSpPr>
            <a:spLocks noGrp="1"/>
          </p:cNvSpPr>
          <p:nvPr>
            <p:ph idx="1"/>
          </p:nvPr>
        </p:nvSpPr>
        <p:spPr/>
        <p:txBody>
          <a:bodyPr/>
          <a:p>
            <a:r>
              <a:rPr dirty="0" lang="en-US" smtClean="0"/>
              <a:t>Obesity – cause impaired ability in tissues to utilize glucose</a:t>
            </a:r>
          </a:p>
          <a:p>
            <a:r>
              <a:rPr dirty="0" lang="en-US" smtClean="0"/>
              <a:t>Stress- adrenaline and cortisol produced in stress antagonize insulin</a:t>
            </a:r>
          </a:p>
          <a:p>
            <a:r>
              <a:rPr dirty="0" lang="en-US" smtClean="0"/>
              <a:t>Lack of exercises (become obese)</a:t>
            </a:r>
          </a:p>
          <a:p>
            <a:r>
              <a:rPr dirty="0" lang="en-US" smtClean="0"/>
              <a:t>Vitamin C deficiency</a:t>
            </a:r>
          </a:p>
          <a:p>
            <a:r>
              <a:rPr dirty="0" lang="en-US" smtClean="0"/>
              <a:t>Strain of pregnancy ( insulin demand is increased)</a:t>
            </a:r>
          </a:p>
          <a:p>
            <a:r>
              <a:rPr dirty="0" lang="en-US" smtClean="0"/>
              <a:t>Pancreatic diseases e.g. pancreatitis, ca pancreas or </a:t>
            </a:r>
            <a:r>
              <a:rPr dirty="0" lang="en-US" err="1" smtClean="0"/>
              <a:t>pancreatectomy</a:t>
            </a:r>
            <a:endParaRPr dirty="0" lang="en-US"/>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389" name=""/>
        <p:cNvGrpSpPr/>
        <p:nvPr/>
      </p:nvGrpSpPr>
      <p:grpSpPr>
        <a:xfrm>
          <a:off x="0" y="0"/>
          <a:ext cx="0" cy="0"/>
          <a:chOff x="0" y="0"/>
          <a:chExt cx="0" cy="0"/>
        </a:xfrm>
      </p:grpSpPr>
      <p:sp>
        <p:nvSpPr>
          <p:cNvPr id="1048934" name="Title 1"/>
          <p:cNvSpPr>
            <a:spLocks noGrp="1"/>
          </p:cNvSpPr>
          <p:nvPr>
            <p:ph type="title"/>
          </p:nvPr>
        </p:nvSpPr>
        <p:spPr/>
        <p:txBody>
          <a:bodyPr/>
          <a:p>
            <a:pPr algn="ctr"/>
            <a:r>
              <a:rPr b="1" dirty="0" lang="en-US" smtClean="0"/>
              <a:t>pathophysiology</a:t>
            </a:r>
            <a:endParaRPr b="1" dirty="0" lang="en-US"/>
          </a:p>
        </p:txBody>
      </p:sp>
      <p:sp>
        <p:nvSpPr>
          <p:cNvPr id="1048935" name="Content Placeholder 4"/>
          <p:cNvSpPr>
            <a:spLocks noGrp="1"/>
          </p:cNvSpPr>
          <p:nvPr>
            <p:ph idx="1"/>
          </p:nvPr>
        </p:nvSpPr>
        <p:spPr/>
        <p:txBody>
          <a:bodyPr>
            <a:normAutofit fontScale="96154" lnSpcReduction="20000"/>
          </a:bodyPr>
          <a:p>
            <a:r>
              <a:rPr dirty="0" lang="en-US" smtClean="0"/>
              <a:t>Pancreatic secretion of insulin is stimulated by increase in blood sugar and inhibited by low blood sugar level. Insulin increases utilization of glucose by body cells. It ;</a:t>
            </a:r>
          </a:p>
          <a:p>
            <a:pPr lvl="1">
              <a:buFont typeface="Wingdings" panose="05000000000000000000" pitchFamily="2" charset="2"/>
              <a:buChar char="v"/>
            </a:pPr>
            <a:r>
              <a:rPr dirty="0" sz="2800" lang="en-US" smtClean="0"/>
              <a:t>Increase glycogenesis in muscles and liver</a:t>
            </a:r>
          </a:p>
          <a:p>
            <a:pPr lvl="1">
              <a:buFont typeface="Wingdings" panose="05000000000000000000" pitchFamily="2" charset="2"/>
              <a:buChar char="v"/>
            </a:pPr>
            <a:r>
              <a:rPr dirty="0" sz="2800" lang="en-US" smtClean="0"/>
              <a:t>Moves glucose from blood to cellular compartment where it is converted to glycogen and stored (glycogenesis) or used for energy production.</a:t>
            </a:r>
          </a:p>
          <a:p>
            <a:r>
              <a:rPr dirty="0" lang="en-US" smtClean="0"/>
              <a:t>When insulin is insufficient, there is impaired glucose metabolism leading to change in homeostasis (hyperglycemia) i.e. increased blood sugar.</a:t>
            </a:r>
          </a:p>
          <a:p>
            <a:endParaRPr dirty="0" lang="en-US" smtClean="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390" name=""/>
        <p:cNvGrpSpPr/>
        <p:nvPr/>
      </p:nvGrpSpPr>
      <p:grpSpPr>
        <a:xfrm>
          <a:off x="0" y="0"/>
          <a:ext cx="0" cy="0"/>
          <a:chOff x="0" y="0"/>
          <a:chExt cx="0" cy="0"/>
        </a:xfrm>
      </p:grpSpPr>
      <p:sp>
        <p:nvSpPr>
          <p:cNvPr id="1048936" name="Title 1"/>
          <p:cNvSpPr>
            <a:spLocks noGrp="1"/>
          </p:cNvSpPr>
          <p:nvPr>
            <p:ph type="title"/>
          </p:nvPr>
        </p:nvSpPr>
        <p:spPr/>
        <p:txBody>
          <a:bodyPr/>
          <a:p>
            <a:pPr algn="ctr"/>
            <a:r>
              <a:rPr dirty="0" lang="en-US" smtClean="0"/>
              <a:t>Conti…</a:t>
            </a:r>
            <a:endParaRPr dirty="0" lang="en-US"/>
          </a:p>
        </p:txBody>
      </p:sp>
      <p:sp>
        <p:nvSpPr>
          <p:cNvPr id="1048937" name="Content Placeholder 2"/>
          <p:cNvSpPr>
            <a:spLocks noGrp="1"/>
          </p:cNvSpPr>
          <p:nvPr>
            <p:ph idx="1"/>
          </p:nvPr>
        </p:nvSpPr>
        <p:spPr/>
        <p:txBody>
          <a:bodyPr>
            <a:normAutofit fontScale="80769" lnSpcReduction="10000"/>
          </a:bodyPr>
          <a:p>
            <a:r>
              <a:rPr dirty="0" lang="en-US" smtClean="0"/>
              <a:t>Blood sugar rises leading to increase in osmotic pressure of body fluids and when renal threshold is reached, glucose is excreted in urine,(glycosuria) carrying large amount of  H2O  / polyuria</a:t>
            </a:r>
          </a:p>
          <a:p>
            <a:r>
              <a:rPr dirty="0" lang="en-US" smtClean="0"/>
              <a:t>Cells fail to metabolize and there is gluconeogenesis from amino acids and body proteins causing wasting and weight loss.</a:t>
            </a:r>
          </a:p>
          <a:p>
            <a:r>
              <a:rPr dirty="0" lang="en-US" smtClean="0"/>
              <a:t>As the body metabolizes fats and proteins to provide energy, there is production of ketones and increased demand for proteins.</a:t>
            </a:r>
          </a:p>
          <a:p>
            <a:r>
              <a:rPr dirty="0" lang="en-US" smtClean="0"/>
              <a:t>Due to reduced glucose metabolism, the amount of oxaloacetic acid is reduced and this leads to accumulation of acetyl coenzyme A excess of which is converted to ketones which are acidic leading to ketoacidosis. There is hyperventilation and acidification of urine.</a:t>
            </a:r>
            <a:endParaRPr dirty="0" lang="en-US"/>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391" name=""/>
        <p:cNvGrpSpPr/>
        <p:nvPr/>
      </p:nvGrpSpPr>
      <p:grpSpPr>
        <a:xfrm>
          <a:off x="0" y="0"/>
          <a:ext cx="0" cy="0"/>
          <a:chOff x="0" y="0"/>
          <a:chExt cx="0" cy="0"/>
        </a:xfrm>
      </p:grpSpPr>
      <p:sp>
        <p:nvSpPr>
          <p:cNvPr id="1048938" name="Title 1"/>
          <p:cNvSpPr>
            <a:spLocks noGrp="1"/>
          </p:cNvSpPr>
          <p:nvPr>
            <p:ph type="title"/>
          </p:nvPr>
        </p:nvSpPr>
        <p:spPr/>
        <p:txBody>
          <a:bodyPr/>
          <a:p>
            <a:pPr algn="ctr"/>
            <a:r>
              <a:rPr b="1" dirty="0" lang="en-US" smtClean="0"/>
              <a:t>Signs and symptoms</a:t>
            </a:r>
            <a:endParaRPr b="1" dirty="0" lang="en-US"/>
          </a:p>
        </p:txBody>
      </p:sp>
      <p:sp>
        <p:nvSpPr>
          <p:cNvPr id="1048939" name="Content Placeholder 2"/>
          <p:cNvSpPr>
            <a:spLocks noGrp="1"/>
          </p:cNvSpPr>
          <p:nvPr>
            <p:ph idx="1"/>
          </p:nvPr>
        </p:nvSpPr>
        <p:spPr/>
        <p:txBody>
          <a:bodyPr>
            <a:normAutofit/>
          </a:bodyPr>
          <a:p>
            <a:r>
              <a:rPr dirty="0" lang="en-US" smtClean="0"/>
              <a:t>Polyuria</a:t>
            </a:r>
          </a:p>
          <a:p>
            <a:r>
              <a:rPr dirty="0" lang="en-US" smtClean="0"/>
              <a:t>Polydipsia</a:t>
            </a:r>
          </a:p>
          <a:p>
            <a:r>
              <a:rPr dirty="0" lang="en-US" smtClean="0"/>
              <a:t>Polyphagia</a:t>
            </a:r>
          </a:p>
          <a:p>
            <a:r>
              <a:rPr dirty="0" lang="en-US" smtClean="0"/>
              <a:t>Glycosuria</a:t>
            </a:r>
          </a:p>
          <a:p>
            <a:r>
              <a:rPr dirty="0" lang="en-US" smtClean="0"/>
              <a:t>Hyper glycaemia</a:t>
            </a:r>
          </a:p>
          <a:p>
            <a:r>
              <a:rPr dirty="0" lang="en-US" smtClean="0"/>
              <a:t>Tachycardia </a:t>
            </a:r>
          </a:p>
          <a:p>
            <a:r>
              <a:rPr dirty="0" lang="en-US" smtClean="0"/>
              <a:t>Dyspnea</a:t>
            </a:r>
          </a:p>
          <a:p>
            <a:r>
              <a:rPr dirty="0" lang="en-US" smtClean="0"/>
              <a:t>Ace tonic breath</a:t>
            </a:r>
          </a:p>
          <a:p>
            <a:r>
              <a:rPr dirty="0" lang="en-US" smtClean="0"/>
              <a:t>Recurrent infections e.g. boils</a:t>
            </a:r>
          </a:p>
          <a:p>
            <a:endParaRPr dirty="0" lang="en-US" smtClean="0"/>
          </a:p>
          <a:p>
            <a:endParaRPr dirty="0" lang="en-US"/>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392" name=""/>
        <p:cNvGrpSpPr/>
        <p:nvPr/>
      </p:nvGrpSpPr>
      <p:grpSpPr>
        <a:xfrm>
          <a:off x="0" y="0"/>
          <a:ext cx="0" cy="0"/>
          <a:chOff x="0" y="0"/>
          <a:chExt cx="0" cy="0"/>
        </a:xfrm>
      </p:grpSpPr>
      <p:sp>
        <p:nvSpPr>
          <p:cNvPr id="1048940" name="Title 1"/>
          <p:cNvSpPr>
            <a:spLocks noGrp="1"/>
          </p:cNvSpPr>
          <p:nvPr>
            <p:ph type="title"/>
          </p:nvPr>
        </p:nvSpPr>
        <p:spPr>
          <a:xfrm>
            <a:off x="285720" y="214290"/>
            <a:ext cx="8229600" cy="1143000"/>
          </a:xfrm>
        </p:spPr>
        <p:txBody>
          <a:bodyPr/>
          <a:p>
            <a:pPr algn="ctr"/>
            <a:r>
              <a:rPr dirty="0" lang="en-US" smtClean="0"/>
              <a:t>Conti…</a:t>
            </a:r>
            <a:endParaRPr dirty="0" lang="en-US"/>
          </a:p>
        </p:txBody>
      </p:sp>
      <p:sp>
        <p:nvSpPr>
          <p:cNvPr id="1048941" name="Content Placeholder 2"/>
          <p:cNvSpPr>
            <a:spLocks noGrp="1"/>
          </p:cNvSpPr>
          <p:nvPr>
            <p:ph idx="1"/>
          </p:nvPr>
        </p:nvSpPr>
        <p:spPr>
          <a:xfrm>
            <a:off x="628650" y="1271753"/>
            <a:ext cx="7886700" cy="4905211"/>
          </a:xfrm>
        </p:spPr>
        <p:txBody>
          <a:bodyPr>
            <a:normAutofit fontScale="96154" lnSpcReduction="10000"/>
          </a:bodyPr>
          <a:p>
            <a:r>
              <a:rPr dirty="0" lang="en-US" err="1" smtClean="0"/>
              <a:t>Pruritis</a:t>
            </a:r>
            <a:r>
              <a:rPr dirty="0" lang="en-US" smtClean="0"/>
              <a:t> (itching of vulva and glans penis)</a:t>
            </a:r>
          </a:p>
          <a:p>
            <a:r>
              <a:rPr dirty="0" lang="en-US" smtClean="0"/>
              <a:t>Oral or vaginal thrush</a:t>
            </a:r>
          </a:p>
          <a:p>
            <a:r>
              <a:rPr dirty="0" lang="en-US" smtClean="0"/>
              <a:t>Low blood pressure</a:t>
            </a:r>
          </a:p>
          <a:p>
            <a:r>
              <a:rPr dirty="0" lang="en-US" smtClean="0"/>
              <a:t>Temporary blurred vision</a:t>
            </a:r>
          </a:p>
          <a:p>
            <a:r>
              <a:rPr dirty="0" lang="en-US" smtClean="0"/>
              <a:t>Weight gain or weight loss</a:t>
            </a:r>
          </a:p>
          <a:p>
            <a:r>
              <a:rPr dirty="0" lang="en-US" smtClean="0"/>
              <a:t>Muscle wastage</a:t>
            </a:r>
          </a:p>
          <a:p>
            <a:r>
              <a:rPr dirty="0" lang="en-US" err="1" smtClean="0"/>
              <a:t>Nocturia</a:t>
            </a:r>
            <a:endParaRPr dirty="0" lang="en-US" smtClean="0"/>
          </a:p>
          <a:p>
            <a:r>
              <a:rPr dirty="0" lang="en-US" smtClean="0"/>
              <a:t>Irritability and coma (mental changes)</a:t>
            </a:r>
          </a:p>
          <a:p>
            <a:r>
              <a:rPr dirty="0" lang="en-US" smtClean="0"/>
              <a:t>Paranesthesia( tingling sensation in fingers and feet)</a:t>
            </a:r>
          </a:p>
          <a:p>
            <a:r>
              <a:rPr dirty="0" lang="en-US" smtClean="0"/>
              <a:t>Lassitude and loss of energy</a:t>
            </a:r>
          </a:p>
          <a:p>
            <a:endParaRPr dirty="0" lang="en-US"/>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393" name=""/>
        <p:cNvGrpSpPr/>
        <p:nvPr/>
      </p:nvGrpSpPr>
      <p:grpSpPr>
        <a:xfrm>
          <a:off x="0" y="0"/>
          <a:ext cx="0" cy="0"/>
          <a:chOff x="0" y="0"/>
          <a:chExt cx="0" cy="0"/>
        </a:xfrm>
      </p:grpSpPr>
      <p:sp>
        <p:nvSpPr>
          <p:cNvPr id="1048942" name="Title 1"/>
          <p:cNvSpPr>
            <a:spLocks noGrp="1"/>
          </p:cNvSpPr>
          <p:nvPr>
            <p:ph type="title"/>
          </p:nvPr>
        </p:nvSpPr>
        <p:spPr/>
        <p:txBody>
          <a:bodyPr/>
          <a:p>
            <a:pPr algn="ctr"/>
            <a:r>
              <a:rPr b="1" dirty="0" lang="en-US" smtClean="0"/>
              <a:t>diagnosis</a:t>
            </a:r>
            <a:endParaRPr b="1" dirty="0" lang="en-US"/>
          </a:p>
        </p:txBody>
      </p:sp>
      <p:sp>
        <p:nvSpPr>
          <p:cNvPr id="1048943" name="Content Placeholder 2"/>
          <p:cNvSpPr>
            <a:spLocks noGrp="1"/>
          </p:cNvSpPr>
          <p:nvPr>
            <p:ph idx="1"/>
          </p:nvPr>
        </p:nvSpPr>
        <p:spPr/>
        <p:txBody>
          <a:bodyPr>
            <a:normAutofit fontScale="83333" lnSpcReduction="10000"/>
          </a:bodyPr>
          <a:p>
            <a:r>
              <a:rPr dirty="0" lang="en-US" smtClean="0"/>
              <a:t>Clinical features</a:t>
            </a:r>
          </a:p>
          <a:p>
            <a:r>
              <a:rPr dirty="0" lang="en-US" smtClean="0"/>
              <a:t>Investigations</a:t>
            </a:r>
          </a:p>
          <a:p>
            <a:pPr lvl="1">
              <a:buFont typeface="Wingdings" panose="05000000000000000000" pitchFamily="2" charset="2"/>
              <a:buChar char="v"/>
            </a:pPr>
            <a:r>
              <a:rPr dirty="0" lang="en-US" smtClean="0"/>
              <a:t>Urinalysis- (sugar in urine, acetone, and ketones in severe cases</a:t>
            </a:r>
          </a:p>
          <a:p>
            <a:pPr lvl="1">
              <a:buFont typeface="Wingdings" panose="05000000000000000000" pitchFamily="2" charset="2"/>
              <a:buChar char="v"/>
            </a:pPr>
            <a:r>
              <a:rPr dirty="0" lang="en-US" smtClean="0"/>
              <a:t>Blood plasma glucose test if fasting glucose is more or equal to 8mmol/L in more than one occasion.</a:t>
            </a:r>
          </a:p>
          <a:p>
            <a:pPr lvl="1">
              <a:buFont typeface="Wingdings" panose="05000000000000000000" pitchFamily="2" charset="2"/>
              <a:buChar char="v"/>
            </a:pPr>
            <a:r>
              <a:rPr dirty="0" lang="en-US" smtClean="0"/>
              <a:t>Random blood sugar is raised RBS more or equal 11mmol/L</a:t>
            </a:r>
          </a:p>
          <a:p>
            <a:pPr lvl="1">
              <a:buFont typeface="Wingdings" panose="05000000000000000000" pitchFamily="2" charset="2"/>
              <a:buChar char="v"/>
            </a:pPr>
            <a:r>
              <a:rPr dirty="0" lang="en-US" smtClean="0"/>
              <a:t>Blood far U/E – urea is high while K+ ,Na+ and Cl+ are low</a:t>
            </a:r>
          </a:p>
          <a:p>
            <a:pPr lvl="1">
              <a:buFont typeface="Wingdings" panose="05000000000000000000" pitchFamily="2" charset="2"/>
              <a:buChar char="v"/>
            </a:pPr>
            <a:r>
              <a:rPr dirty="0" lang="en-US" smtClean="0"/>
              <a:t>Oral glucose tolerance test (OGTT) patient takes unrestricted carbohydrate diet for 3/7 then fast the night before test. In the morning you do BS and if &gt; 7mmol/L , the patient is diabetic. Give oral glucose 75mg e.g. sprite 300mls then monitor blood glucose ½ hourly from 2 hours. If after 2 hours BS&gt;11mmol/L, the patient is diabetic and if less than 7-11mmol/L he has impaired glucose tolerance</a:t>
            </a:r>
          </a:p>
          <a:p>
            <a:pPr indent="0" lvl="1" marL="457200">
              <a:buNone/>
            </a:pPr>
            <a:endParaRPr dirty="0" lang="en-US"/>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394" name=""/>
        <p:cNvGrpSpPr/>
        <p:nvPr/>
      </p:nvGrpSpPr>
      <p:grpSpPr>
        <a:xfrm>
          <a:off x="0" y="0"/>
          <a:ext cx="0" cy="0"/>
          <a:chOff x="0" y="0"/>
          <a:chExt cx="0" cy="0"/>
        </a:xfrm>
      </p:grpSpPr>
      <p:sp>
        <p:nvSpPr>
          <p:cNvPr id="1048944" name="Title 1"/>
          <p:cNvSpPr>
            <a:spLocks noGrp="1"/>
          </p:cNvSpPr>
          <p:nvPr>
            <p:ph type="title"/>
          </p:nvPr>
        </p:nvSpPr>
        <p:spPr/>
        <p:txBody>
          <a:bodyPr>
            <a:normAutofit fontScale="90000"/>
          </a:bodyPr>
          <a:p>
            <a:r>
              <a:rPr b="1" dirty="0" lang="en-US" smtClean="0"/>
              <a:t>Differences between type 1 and 2 diabetes mellitus.</a:t>
            </a:r>
            <a:endParaRPr b="1" dirty="0" lang="en-US"/>
          </a:p>
        </p:txBody>
      </p:sp>
      <p:graphicFrame>
        <p:nvGraphicFramePr>
          <p:cNvPr id="4194306" name="Content Placeholder 4"/>
          <p:cNvGraphicFramePr>
            <a:graphicFrameLocks noGrp="1"/>
          </p:cNvGraphicFramePr>
          <p:nvPr>
            <p:ph idx="1"/>
          </p:nvPr>
        </p:nvGraphicFramePr>
        <p:xfrm>
          <a:off x="628650" y="1825625"/>
          <a:ext cx="7886700" cy="3571240"/>
        </p:xfrm>
        <a:graphic>
          <a:graphicData uri="http://schemas.openxmlformats.org/drawingml/2006/table">
            <a:tbl>
              <a:tblPr firstRow="1" bandRow="1">
                <a:tableStyleId>{5C22544A-7EE6-4342-B048-85BDC9FD1C3A}</a:tableStyleId>
              </a:tblPr>
              <a:tblGrid>
                <a:gridCol w="3943350"/>
                <a:gridCol w="3943350"/>
              </a:tblGrid>
              <a:tr h="370840">
                <a:tc>
                  <a:txBody>
                    <a:bodyPr/>
                    <a:p>
                      <a:r>
                        <a:rPr dirty="0" lang="en-US" smtClean="0"/>
                        <a:t>Sudden onset with weight loss polydipsia,</a:t>
                      </a:r>
                      <a:r>
                        <a:rPr baseline="0" dirty="0" lang="en-US" smtClean="0"/>
                        <a:t> polyphagia polyuria</a:t>
                      </a:r>
                      <a:endParaRPr dirty="0" lang="en-US"/>
                    </a:p>
                  </a:txBody>
                  <a:tcPr marL="68580" marR="68580"/>
                </a:tc>
                <a:tc>
                  <a:txBody>
                    <a:bodyPr/>
                    <a:p>
                      <a:r>
                        <a:rPr dirty="0" lang="en-US" smtClean="0"/>
                        <a:t>Onset is gradual and symptoms are slight or absent</a:t>
                      </a:r>
                      <a:endParaRPr dirty="0" lang="en-US"/>
                    </a:p>
                  </a:txBody>
                  <a:tcPr marL="68580" marR="68580"/>
                </a:tc>
              </a:tr>
              <a:tr h="370840">
                <a:tc>
                  <a:txBody>
                    <a:bodyPr/>
                    <a:p>
                      <a:r>
                        <a:rPr dirty="0" lang="en-US" smtClean="0"/>
                        <a:t>Occurs in age less than 30 years</a:t>
                      </a:r>
                      <a:endParaRPr dirty="0" lang="en-US"/>
                    </a:p>
                  </a:txBody>
                  <a:tcPr marL="68580" marR="68580"/>
                </a:tc>
                <a:tc>
                  <a:txBody>
                    <a:bodyPr/>
                    <a:p>
                      <a:r>
                        <a:rPr dirty="0" lang="en-US" smtClean="0"/>
                        <a:t>Occurs in the age of 40 years and above</a:t>
                      </a:r>
                      <a:endParaRPr dirty="0" lang="en-US"/>
                    </a:p>
                  </a:txBody>
                  <a:tcPr marL="68580" marR="68580"/>
                </a:tc>
              </a:tr>
              <a:tr h="370840">
                <a:tc>
                  <a:txBody>
                    <a:bodyPr/>
                    <a:p>
                      <a:r>
                        <a:rPr dirty="0" lang="en-US" smtClean="0"/>
                        <a:t>There is weight loss and thin looking</a:t>
                      </a:r>
                      <a:endParaRPr dirty="0" lang="en-US"/>
                    </a:p>
                  </a:txBody>
                  <a:tcPr marL="68580" marR="68580"/>
                </a:tc>
                <a:tc>
                  <a:txBody>
                    <a:bodyPr/>
                    <a:p>
                      <a:r>
                        <a:rPr dirty="0" lang="en-US" smtClean="0"/>
                        <a:t>There is weight gain and the patient is usually obese</a:t>
                      </a:r>
                      <a:endParaRPr dirty="0" lang="en-US"/>
                    </a:p>
                  </a:txBody>
                  <a:tcPr marL="68580" marR="68580"/>
                </a:tc>
              </a:tr>
              <a:tr h="370840">
                <a:tc>
                  <a:txBody>
                    <a:bodyPr/>
                    <a:p>
                      <a:r>
                        <a:rPr dirty="0" lang="en-US" smtClean="0"/>
                        <a:t>Urine has sugar and acetone</a:t>
                      </a:r>
                      <a:endParaRPr dirty="0" lang="en-US"/>
                    </a:p>
                  </a:txBody>
                  <a:tcPr marL="68580" marR="68580"/>
                </a:tc>
                <a:tc>
                  <a:txBody>
                    <a:bodyPr/>
                    <a:p>
                      <a:r>
                        <a:rPr dirty="0" lang="en-US" smtClean="0"/>
                        <a:t>Urine has sugar only, no</a:t>
                      </a:r>
                      <a:r>
                        <a:rPr baseline="0" dirty="0" lang="en-US" smtClean="0"/>
                        <a:t> ketones</a:t>
                      </a:r>
                      <a:endParaRPr dirty="0" lang="en-US"/>
                    </a:p>
                  </a:txBody>
                  <a:tcPr marL="68580" marR="68580"/>
                </a:tc>
              </a:tr>
              <a:tr h="370840">
                <a:tc>
                  <a:txBody>
                    <a:bodyPr/>
                    <a:p>
                      <a:r>
                        <a:rPr dirty="0" lang="en-US" smtClean="0"/>
                        <a:t>If poorly managed they are likely to go to coma</a:t>
                      </a:r>
                      <a:endParaRPr dirty="0" lang="en-US"/>
                    </a:p>
                  </a:txBody>
                  <a:tcPr marL="68580" marR="68580"/>
                </a:tc>
                <a:tc>
                  <a:txBody>
                    <a:bodyPr/>
                    <a:p>
                      <a:r>
                        <a:rPr dirty="0" lang="en-US" smtClean="0"/>
                        <a:t>Not likely go to coma</a:t>
                      </a:r>
                      <a:endParaRPr dirty="0" lang="en-US"/>
                    </a:p>
                  </a:txBody>
                  <a:tcPr marL="68580" marR="68580"/>
                </a:tc>
              </a:tr>
              <a:tr h="370840">
                <a:tc>
                  <a:txBody>
                    <a:bodyPr/>
                    <a:p>
                      <a:r>
                        <a:rPr dirty="0" lang="en-US" smtClean="0"/>
                        <a:t>Treatment is by insulin</a:t>
                      </a:r>
                      <a:r>
                        <a:rPr baseline="0" dirty="0" lang="en-US" smtClean="0"/>
                        <a:t> and diet</a:t>
                      </a:r>
                      <a:endParaRPr dirty="0" lang="en-US"/>
                    </a:p>
                  </a:txBody>
                  <a:tcPr marL="68580" marR="68580"/>
                </a:tc>
                <a:tc>
                  <a:txBody>
                    <a:bodyPr/>
                    <a:p>
                      <a:r>
                        <a:rPr dirty="0" lang="en-US" smtClean="0"/>
                        <a:t>Treatment is by restricted diet and oral hyperglycemia agents mainly</a:t>
                      </a:r>
                      <a:endParaRPr dirty="0" lang="en-US"/>
                    </a:p>
                  </a:txBody>
                  <a:tcPr marL="68580" marR="68580"/>
                </a:tc>
              </a:tr>
            </a:tbl>
          </a:graphicData>
        </a:graphic>
      </p:graphicFrame>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395" name=""/>
        <p:cNvGrpSpPr/>
        <p:nvPr/>
      </p:nvGrpSpPr>
      <p:grpSpPr>
        <a:xfrm>
          <a:off x="0" y="0"/>
          <a:ext cx="0" cy="0"/>
          <a:chOff x="0" y="0"/>
          <a:chExt cx="0" cy="0"/>
        </a:xfrm>
      </p:grpSpPr>
      <p:sp>
        <p:nvSpPr>
          <p:cNvPr id="1048945" name="Title 1"/>
          <p:cNvSpPr>
            <a:spLocks noGrp="1"/>
          </p:cNvSpPr>
          <p:nvPr>
            <p:ph type="title"/>
          </p:nvPr>
        </p:nvSpPr>
        <p:spPr/>
        <p:txBody>
          <a:bodyPr/>
          <a:p>
            <a:pPr algn="ctr"/>
            <a:r>
              <a:rPr b="1" dirty="0" lang="en-US" smtClean="0"/>
              <a:t>management</a:t>
            </a:r>
            <a:endParaRPr b="1" dirty="0" lang="en-US"/>
          </a:p>
        </p:txBody>
      </p:sp>
      <p:sp>
        <p:nvSpPr>
          <p:cNvPr id="1048946" name="Content Placeholder 2"/>
          <p:cNvSpPr>
            <a:spLocks noGrp="1"/>
          </p:cNvSpPr>
          <p:nvPr>
            <p:ph idx="1"/>
          </p:nvPr>
        </p:nvSpPr>
        <p:spPr/>
        <p:txBody>
          <a:bodyPr>
            <a:normAutofit fontScale="88462" lnSpcReduction="20000"/>
          </a:bodyPr>
          <a:p>
            <a:pPr indent="0" marL="0">
              <a:buNone/>
            </a:pPr>
            <a:r>
              <a:rPr dirty="0" lang="en-US" smtClean="0"/>
              <a:t>Medical treatment of diabetes mellitus depends on the type</a:t>
            </a:r>
          </a:p>
          <a:p>
            <a:r>
              <a:rPr dirty="0" lang="en-US" smtClean="0"/>
              <a:t>Type 1 – treated with high calories diet and insulin</a:t>
            </a:r>
          </a:p>
          <a:p>
            <a:r>
              <a:rPr dirty="0" lang="en-US" smtClean="0"/>
              <a:t>Type 2 – treated with restricted calories diet and hyperglycemia drug</a:t>
            </a:r>
          </a:p>
          <a:p>
            <a:pPr indent="0" marL="0">
              <a:buNone/>
            </a:pPr>
            <a:r>
              <a:rPr dirty="0" lang="en-US" smtClean="0"/>
              <a:t>Insulin is given sub cut IV or IM but not orally because stomach acids destroys its potency. There are several types of insulin namely;</a:t>
            </a:r>
          </a:p>
          <a:p>
            <a:pPr lvl="1">
              <a:buFont typeface="Wingdings" panose="05000000000000000000" pitchFamily="2" charset="2"/>
              <a:buChar char="v"/>
            </a:pPr>
            <a:r>
              <a:rPr b="1" dirty="0" sz="2800" lang="en-US" smtClean="0"/>
              <a:t>Soluble insulin </a:t>
            </a:r>
            <a:r>
              <a:rPr dirty="0" sz="2800" lang="en-US" smtClean="0"/>
              <a:t>(short acting) it is the only group give IV tads and acts between 6-8 hours. It should be given 30-40 minutes before meals. Other routes may be </a:t>
            </a:r>
            <a:r>
              <a:rPr dirty="0" sz="2800" lang="en-US" err="1" smtClean="0"/>
              <a:t>subcutenous</a:t>
            </a:r>
            <a:r>
              <a:rPr dirty="0" sz="2800" lang="en-US" smtClean="0"/>
              <a:t>, IM. </a:t>
            </a:r>
          </a:p>
          <a:p>
            <a:pPr indent="0" lvl="1" marL="457200">
              <a:buNone/>
            </a:pPr>
            <a:r>
              <a:rPr dirty="0" sz="2800" lang="en-US" smtClean="0"/>
              <a:t>There are three types namely, regular, neutral and acid insulin</a:t>
            </a:r>
          </a:p>
          <a:p>
            <a:pPr indent="0" lvl="1" marL="457200">
              <a:buNone/>
            </a:pPr>
            <a:endParaRPr dirty="0" sz="2800" lang="en-US"/>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396" name=""/>
        <p:cNvGrpSpPr/>
        <p:nvPr/>
      </p:nvGrpSpPr>
      <p:grpSpPr>
        <a:xfrm>
          <a:off x="0" y="0"/>
          <a:ext cx="0" cy="0"/>
          <a:chOff x="0" y="0"/>
          <a:chExt cx="0" cy="0"/>
        </a:xfrm>
      </p:grpSpPr>
      <p:sp>
        <p:nvSpPr>
          <p:cNvPr id="1048947" name="Title 1"/>
          <p:cNvSpPr>
            <a:spLocks noGrp="1"/>
          </p:cNvSpPr>
          <p:nvPr>
            <p:ph type="title"/>
          </p:nvPr>
        </p:nvSpPr>
        <p:spPr/>
        <p:txBody>
          <a:bodyPr/>
          <a:p>
            <a:pPr algn="ctr"/>
            <a:r>
              <a:rPr dirty="0" lang="en-US" smtClean="0"/>
              <a:t>Conti..</a:t>
            </a:r>
            <a:endParaRPr dirty="0" lang="en-US"/>
          </a:p>
        </p:txBody>
      </p:sp>
      <p:sp>
        <p:nvSpPr>
          <p:cNvPr id="1048948" name="Content Placeholder 2"/>
          <p:cNvSpPr>
            <a:spLocks noGrp="1"/>
          </p:cNvSpPr>
          <p:nvPr>
            <p:ph idx="1"/>
          </p:nvPr>
        </p:nvSpPr>
        <p:spPr/>
        <p:txBody>
          <a:bodyPr>
            <a:normAutofit fontScale="95833" lnSpcReduction="10000"/>
          </a:bodyPr>
          <a:p>
            <a:r>
              <a:rPr b="1" dirty="0" lang="en-US" smtClean="0"/>
              <a:t>Intermediate acting insulin-</a:t>
            </a:r>
            <a:r>
              <a:rPr dirty="0" lang="en-US" smtClean="0"/>
              <a:t> acts between 7-12 hours thus it is given bd. Examples are semi Lente and isophane.</a:t>
            </a:r>
          </a:p>
          <a:p>
            <a:r>
              <a:rPr b="1" dirty="0" lang="en-US" smtClean="0"/>
              <a:t>Long acting insulin- </a:t>
            </a:r>
            <a:r>
              <a:rPr dirty="0" lang="en-US" smtClean="0"/>
              <a:t>they act between 24-30 hours so they can be given od. Examples are ultra Lente protamine zinc insulin.</a:t>
            </a:r>
          </a:p>
          <a:p>
            <a:r>
              <a:rPr b="1" dirty="0" lang="en-US" smtClean="0"/>
              <a:t>Mixtard-</a:t>
            </a:r>
            <a:r>
              <a:rPr dirty="0" lang="en-US" smtClean="0"/>
              <a:t>this is a combination of short acting insulin (35%) and intermediate acting insulin (70%)</a:t>
            </a:r>
          </a:p>
          <a:p>
            <a:pPr indent="0" marL="0">
              <a:buNone/>
            </a:pPr>
            <a:r>
              <a:rPr dirty="0" lang="en-US"/>
              <a:t>T</a:t>
            </a:r>
            <a:r>
              <a:rPr dirty="0" lang="en-US" smtClean="0"/>
              <a:t>hese insulin come in different strength of 40,80 and 100 units.</a:t>
            </a:r>
          </a:p>
          <a:p>
            <a:pPr indent="0" marL="0">
              <a:buNone/>
            </a:pPr>
            <a:r>
              <a:rPr dirty="0" lang="en-US" smtClean="0"/>
              <a:t>The side effects of insulin includes</a:t>
            </a:r>
          </a:p>
          <a:p>
            <a:pPr lvl="1">
              <a:buFont typeface="Wingdings" panose="05000000000000000000" pitchFamily="2" charset="2"/>
              <a:buChar char="v"/>
            </a:pPr>
            <a:r>
              <a:rPr dirty="0" lang="en-US" smtClean="0"/>
              <a:t>Peripheral edema due to salt retention</a:t>
            </a:r>
          </a:p>
          <a:p>
            <a:endParaRPr dirty="0" lang="en-US" smtClean="0"/>
          </a:p>
          <a:p>
            <a:pPr indent="0" marL="0">
              <a:buNone/>
            </a:pPr>
            <a:endParaRPr dirty="0" lang="en-US"/>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397" name=""/>
        <p:cNvGrpSpPr/>
        <p:nvPr/>
      </p:nvGrpSpPr>
      <p:grpSpPr>
        <a:xfrm>
          <a:off x="0" y="0"/>
          <a:ext cx="0" cy="0"/>
          <a:chOff x="0" y="0"/>
          <a:chExt cx="0" cy="0"/>
        </a:xfrm>
      </p:grpSpPr>
      <p:sp>
        <p:nvSpPr>
          <p:cNvPr id="1048949" name="Title 1"/>
          <p:cNvSpPr>
            <a:spLocks noGrp="1"/>
          </p:cNvSpPr>
          <p:nvPr>
            <p:ph type="title"/>
          </p:nvPr>
        </p:nvSpPr>
        <p:spPr>
          <a:xfrm>
            <a:off x="428596" y="0"/>
            <a:ext cx="8229600" cy="1143000"/>
          </a:xfrm>
        </p:spPr>
        <p:txBody>
          <a:bodyPr/>
          <a:p>
            <a:pPr algn="ctr"/>
            <a:r>
              <a:rPr dirty="0" lang="en-US" smtClean="0"/>
              <a:t>Conti…</a:t>
            </a:r>
            <a:endParaRPr dirty="0" lang="en-US"/>
          </a:p>
        </p:txBody>
      </p:sp>
      <p:sp>
        <p:nvSpPr>
          <p:cNvPr id="1048950" name="Content Placeholder 2"/>
          <p:cNvSpPr>
            <a:spLocks noGrp="1"/>
          </p:cNvSpPr>
          <p:nvPr>
            <p:ph idx="1"/>
          </p:nvPr>
        </p:nvSpPr>
        <p:spPr>
          <a:xfrm>
            <a:off x="628650" y="1460938"/>
            <a:ext cx="7886700" cy="4716025"/>
          </a:xfrm>
        </p:spPr>
        <p:txBody>
          <a:bodyPr>
            <a:normAutofit fontScale="95833" lnSpcReduction="20000"/>
          </a:bodyPr>
          <a:p>
            <a:pPr lvl="1">
              <a:buFont typeface="Wingdings" panose="05000000000000000000" pitchFamily="2" charset="2"/>
              <a:buChar char="v"/>
            </a:pPr>
            <a:r>
              <a:rPr dirty="0" sz="2800" lang="en-US" smtClean="0"/>
              <a:t>Hyperglycemia/ insulin coma</a:t>
            </a:r>
          </a:p>
          <a:p>
            <a:pPr lvl="1">
              <a:buFont typeface="Wingdings" panose="05000000000000000000" pitchFamily="2" charset="2"/>
              <a:buChar char="v"/>
            </a:pPr>
            <a:r>
              <a:rPr dirty="0" sz="2800" lang="en-US" smtClean="0"/>
              <a:t>Weight gain</a:t>
            </a:r>
          </a:p>
          <a:p>
            <a:pPr lvl="1">
              <a:buFont typeface="Wingdings" panose="05000000000000000000" pitchFamily="2" charset="2"/>
              <a:buChar char="v"/>
            </a:pPr>
            <a:r>
              <a:rPr dirty="0" sz="2800" lang="en-US" smtClean="0"/>
              <a:t>Hypokalemia</a:t>
            </a:r>
          </a:p>
          <a:p>
            <a:pPr lvl="1">
              <a:buFont typeface="Wingdings" panose="05000000000000000000" pitchFamily="2" charset="2"/>
              <a:buChar char="v"/>
            </a:pPr>
            <a:r>
              <a:rPr dirty="0" sz="2800" lang="en-US" smtClean="0"/>
              <a:t>Allergy hypersensitivity</a:t>
            </a:r>
          </a:p>
          <a:p>
            <a:pPr lvl="1">
              <a:buFont typeface="Wingdings" panose="05000000000000000000" pitchFamily="2" charset="2"/>
              <a:buChar char="v"/>
            </a:pPr>
            <a:r>
              <a:rPr dirty="0" sz="2800" lang="en-US" smtClean="0"/>
              <a:t>Atrophy of muscles due to repeated injections</a:t>
            </a:r>
          </a:p>
          <a:p>
            <a:r>
              <a:rPr dirty="0" lang="en-US" smtClean="0"/>
              <a:t>For type II diabetes mellitus oral hyperglycemic agents used include;</a:t>
            </a:r>
          </a:p>
          <a:p>
            <a:pPr lvl="1">
              <a:buFont typeface="Wingdings" panose="05000000000000000000" pitchFamily="2" charset="2"/>
              <a:buChar char="v"/>
            </a:pPr>
            <a:r>
              <a:rPr dirty="0" lang="en-US" smtClean="0"/>
              <a:t>Chrlorpropamide ( long acting so given od)</a:t>
            </a:r>
          </a:p>
          <a:p>
            <a:pPr lvl="1">
              <a:buFont typeface="Wingdings" panose="05000000000000000000" pitchFamily="2" charset="2"/>
              <a:buChar char="v"/>
            </a:pPr>
            <a:r>
              <a:rPr dirty="0" lang="en-US" smtClean="0"/>
              <a:t>Tolbutamide and tolazomide (short acting )</a:t>
            </a:r>
          </a:p>
          <a:p>
            <a:pPr lvl="1">
              <a:buFont typeface="Wingdings" panose="05000000000000000000" pitchFamily="2" charset="2"/>
              <a:buChar char="v"/>
            </a:pPr>
            <a:r>
              <a:rPr dirty="0" lang="en-US" smtClean="0"/>
              <a:t>Glipizide</a:t>
            </a:r>
          </a:p>
          <a:p>
            <a:pPr lvl="1">
              <a:buFont typeface="Wingdings" panose="05000000000000000000" pitchFamily="2" charset="2"/>
              <a:buChar char="v"/>
            </a:pPr>
            <a:r>
              <a:rPr dirty="0" lang="en-US" smtClean="0"/>
              <a:t>Met formin ( used in obese patient to reduce weight  </a:t>
            </a:r>
          </a:p>
          <a:p>
            <a:pPr lvl="1">
              <a:buFont typeface="Wingdings" panose="05000000000000000000" pitchFamily="2" charset="2"/>
              <a:buChar char="v"/>
            </a:pPr>
            <a:r>
              <a:rPr dirty="0" lang="en-US" err="1" smtClean="0"/>
              <a:t>Acarbose</a:t>
            </a:r>
            <a:endParaRPr dirty="0" lang="en-US" smtClean="0"/>
          </a:p>
          <a:p>
            <a:pPr lvl="1">
              <a:buFont typeface="Wingdings" panose="05000000000000000000" pitchFamily="2" charset="2"/>
              <a:buChar char="v"/>
            </a:pPr>
            <a:r>
              <a:rPr dirty="0" lang="en-US" smtClean="0"/>
              <a:t>Triglitazone (increase peripheral action of insulin</a:t>
            </a:r>
          </a:p>
          <a:p>
            <a:pPr lvl="1">
              <a:buFont typeface="Wingdings" panose="05000000000000000000" pitchFamily="2" charset="2"/>
              <a:buChar char="v"/>
            </a:pPr>
            <a:endParaRPr dirty="0" lang="en-US" smtClean="0"/>
          </a:p>
          <a:p>
            <a:pPr lvl="1">
              <a:buFont typeface="Wingdings" panose="05000000000000000000" pitchFamily="2" charset="2"/>
              <a:buChar char="v"/>
            </a:pPr>
            <a:endParaRPr dirty="0"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253" name=""/>
        <p:cNvGrpSpPr/>
        <p:nvPr/>
      </p:nvGrpSpPr>
      <p:grpSpPr>
        <a:xfrm>
          <a:off x="0" y="0"/>
          <a:ext cx="0" cy="0"/>
          <a:chOff x="0" y="0"/>
          <a:chExt cx="0" cy="0"/>
        </a:xfrm>
      </p:grpSpPr>
      <p:sp>
        <p:nvSpPr>
          <p:cNvPr id="1048649" name="Title 1"/>
          <p:cNvSpPr>
            <a:spLocks noGrp="1"/>
          </p:cNvSpPr>
          <p:nvPr>
            <p:ph type="title"/>
          </p:nvPr>
        </p:nvSpPr>
        <p:spPr/>
        <p:txBody>
          <a:bodyPr>
            <a:normAutofit fontScale="90000"/>
          </a:bodyPr>
          <a:p>
            <a:r>
              <a:rPr dirty="0" sz="5400" lang="en-US" smtClean="0"/>
              <a:t>Adrenal (suprarenal) glands</a:t>
            </a:r>
            <a:endParaRPr dirty="0" lang="en-GB"/>
          </a:p>
        </p:txBody>
      </p:sp>
      <p:sp>
        <p:nvSpPr>
          <p:cNvPr id="1048650" name="Content Placeholder 2"/>
          <p:cNvSpPr>
            <a:spLocks noGrp="1"/>
          </p:cNvSpPr>
          <p:nvPr>
            <p:ph idx="1"/>
          </p:nvPr>
        </p:nvSpPr>
        <p:spPr/>
        <p:txBody>
          <a:bodyPr/>
          <a:p>
            <a:r>
              <a:rPr dirty="0" sz="2400" lang="en-US" smtClean="0"/>
              <a:t>(“suprarenal” means on top of the kidney)</a:t>
            </a:r>
            <a:endParaRPr dirty="0" lang="en-GB"/>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398" name=""/>
        <p:cNvGrpSpPr/>
        <p:nvPr/>
      </p:nvGrpSpPr>
      <p:grpSpPr>
        <a:xfrm>
          <a:off x="0" y="0"/>
          <a:ext cx="0" cy="0"/>
          <a:chOff x="0" y="0"/>
          <a:chExt cx="0" cy="0"/>
        </a:xfrm>
      </p:grpSpPr>
      <p:sp>
        <p:nvSpPr>
          <p:cNvPr id="1048951" name="Title 1"/>
          <p:cNvSpPr>
            <a:spLocks noGrp="1"/>
          </p:cNvSpPr>
          <p:nvPr>
            <p:ph type="title"/>
          </p:nvPr>
        </p:nvSpPr>
        <p:spPr/>
        <p:txBody>
          <a:bodyPr/>
          <a:p>
            <a:pPr algn="ctr"/>
            <a:r>
              <a:rPr dirty="0" lang="en-US" smtClean="0"/>
              <a:t>Conti…</a:t>
            </a:r>
            <a:endParaRPr dirty="0" lang="en-US"/>
          </a:p>
        </p:txBody>
      </p:sp>
      <p:sp>
        <p:nvSpPr>
          <p:cNvPr id="1048952" name="Content Placeholder 2"/>
          <p:cNvSpPr>
            <a:spLocks noGrp="1"/>
          </p:cNvSpPr>
          <p:nvPr>
            <p:ph idx="1"/>
          </p:nvPr>
        </p:nvSpPr>
        <p:spPr/>
        <p:txBody>
          <a:bodyPr/>
          <a:p>
            <a:pPr indent="0" marL="0">
              <a:buNone/>
            </a:pPr>
            <a:r>
              <a:rPr b="1" dirty="0" lang="en-US" smtClean="0"/>
              <a:t>Diet</a:t>
            </a:r>
          </a:p>
          <a:p>
            <a:r>
              <a:rPr dirty="0" lang="en-US" smtClean="0"/>
              <a:t>Patients with normal weight are given normal diet</a:t>
            </a:r>
          </a:p>
          <a:p>
            <a:r>
              <a:rPr dirty="0" lang="en-US" smtClean="0"/>
              <a:t>Obese patients are given diet with les calories i.e. carbohydrates 50% fats 30-35% proteins 10-15%</a:t>
            </a:r>
          </a:p>
          <a:p>
            <a:r>
              <a:rPr dirty="0" lang="en-US" smtClean="0"/>
              <a:t>Put the patient on low salt diet</a:t>
            </a:r>
          </a:p>
          <a:p>
            <a:r>
              <a:rPr dirty="0" lang="en-US" smtClean="0"/>
              <a:t>Can take alcohol in moderation for it induces hypoglycemia</a:t>
            </a:r>
          </a:p>
          <a:p>
            <a:r>
              <a:rPr dirty="0" lang="en-US" smtClean="0"/>
              <a:t>N/B good of diabetes can be achieved by insulin , oral hypoglycemia agents and diet</a:t>
            </a:r>
          </a:p>
          <a:p>
            <a:endParaRPr dirty="0" lang="en-US"/>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399" name=""/>
        <p:cNvGrpSpPr/>
        <p:nvPr/>
      </p:nvGrpSpPr>
      <p:grpSpPr>
        <a:xfrm>
          <a:off x="0" y="0"/>
          <a:ext cx="0" cy="0"/>
          <a:chOff x="0" y="0"/>
          <a:chExt cx="0" cy="0"/>
        </a:xfrm>
      </p:grpSpPr>
      <p:sp>
        <p:nvSpPr>
          <p:cNvPr id="1048953" name="Title 1"/>
          <p:cNvSpPr>
            <a:spLocks noGrp="1"/>
          </p:cNvSpPr>
          <p:nvPr>
            <p:ph type="title"/>
          </p:nvPr>
        </p:nvSpPr>
        <p:spPr/>
        <p:txBody>
          <a:bodyPr/>
          <a:p>
            <a:r>
              <a:rPr b="1" dirty="0" lang="en-US" smtClean="0"/>
              <a:t>Nursing management</a:t>
            </a:r>
            <a:endParaRPr b="1" dirty="0" lang="en-US"/>
          </a:p>
        </p:txBody>
      </p:sp>
      <p:sp>
        <p:nvSpPr>
          <p:cNvPr id="1048954" name="Content Placeholder 2"/>
          <p:cNvSpPr>
            <a:spLocks noGrp="1"/>
          </p:cNvSpPr>
          <p:nvPr>
            <p:ph idx="1"/>
          </p:nvPr>
        </p:nvSpPr>
        <p:spPr/>
        <p:txBody>
          <a:bodyPr>
            <a:normAutofit fontScale="96154" lnSpcReduction="10000"/>
          </a:bodyPr>
          <a:p>
            <a:r>
              <a:rPr dirty="0" lang="en-US" smtClean="0"/>
              <a:t>Admit the patient in the ward and give bed rest</a:t>
            </a:r>
          </a:p>
          <a:p>
            <a:r>
              <a:rPr dirty="0" lang="en-US" smtClean="0"/>
              <a:t>Start the patient on IV fluids to which NaHCO3 is added to alkalinize blood and prevent acidosis.</a:t>
            </a:r>
          </a:p>
          <a:p>
            <a:r>
              <a:rPr dirty="0" lang="en-US" smtClean="0"/>
              <a:t>Administer drugs to the patient as prescribed i.e. insulin or oral hypoglycemia agents</a:t>
            </a:r>
          </a:p>
          <a:p>
            <a:r>
              <a:rPr dirty="0" lang="en-US" smtClean="0"/>
              <a:t>Prepare and assist in carrying out the investigations</a:t>
            </a:r>
          </a:p>
          <a:p>
            <a:r>
              <a:rPr dirty="0" lang="en-US" smtClean="0"/>
              <a:t>Take urine 6 hourly for urinalysis and record accurately</a:t>
            </a:r>
          </a:p>
          <a:p>
            <a:r>
              <a:rPr dirty="0" lang="en-US" smtClean="0"/>
              <a:t>Closely observe the vital signs TPR, BP, to detect any determination and onset of complications. Given antibiotics e.g. X –pen prophylactically to prevent infections.</a:t>
            </a:r>
          </a:p>
          <a:p>
            <a:endParaRPr dirty="0" lang="en-US"/>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234" name=""/>
        <p:cNvGrpSpPr/>
        <p:nvPr/>
      </p:nvGrpSpPr>
      <p:grpSpPr>
        <a:xfrm>
          <a:off x="0" y="0"/>
          <a:ext cx="0" cy="0"/>
          <a:chOff x="0" y="0"/>
          <a:chExt cx="0" cy="0"/>
        </a:xfrm>
      </p:grpSpPr>
      <p:sp>
        <p:nvSpPr>
          <p:cNvPr id="1048602" name="Title 1"/>
          <p:cNvSpPr>
            <a:spLocks noGrp="1"/>
          </p:cNvSpPr>
          <p:nvPr>
            <p:ph type="title"/>
          </p:nvPr>
        </p:nvSpPr>
        <p:spPr>
          <a:xfrm>
            <a:off x="357158" y="0"/>
            <a:ext cx="8229600" cy="1143000"/>
          </a:xfrm>
        </p:spPr>
        <p:txBody>
          <a:bodyPr/>
          <a:p>
            <a:pPr algn="ctr"/>
            <a:r>
              <a:rPr dirty="0" lang="en-US" smtClean="0"/>
              <a:t>Conti..</a:t>
            </a:r>
            <a:endParaRPr dirty="0" lang="en-US"/>
          </a:p>
        </p:txBody>
      </p:sp>
      <p:sp>
        <p:nvSpPr>
          <p:cNvPr id="1048603" name="Content Placeholder 2"/>
          <p:cNvSpPr>
            <a:spLocks noGrp="1"/>
          </p:cNvSpPr>
          <p:nvPr>
            <p:ph idx="1"/>
          </p:nvPr>
        </p:nvSpPr>
        <p:spPr>
          <a:xfrm>
            <a:off x="628650" y="1502979"/>
            <a:ext cx="7886700" cy="4673984"/>
          </a:xfrm>
        </p:spPr>
        <p:txBody>
          <a:bodyPr>
            <a:normAutofit fontScale="96154" lnSpcReduction="20000"/>
          </a:bodyPr>
          <a:p>
            <a:r>
              <a:rPr dirty="0" lang="en-US" smtClean="0"/>
              <a:t>Observation for side effects of insulin or hypoglycemic drugs</a:t>
            </a:r>
          </a:p>
          <a:p>
            <a:r>
              <a:rPr dirty="0" lang="en-US"/>
              <a:t> </a:t>
            </a:r>
            <a:r>
              <a:rPr dirty="0" lang="en-US" smtClean="0"/>
              <a:t>give the patient the appropriate diabetic diet with adequate nutrition quantity of sugar, fats and proteins.</a:t>
            </a:r>
          </a:p>
          <a:p>
            <a:r>
              <a:rPr dirty="0" lang="en-US" smtClean="0"/>
              <a:t>Ensure the patient is served with meals to prevent hyperglycemia following insulin administration.</a:t>
            </a:r>
          </a:p>
          <a:p>
            <a:r>
              <a:rPr dirty="0" lang="en-US" smtClean="0"/>
              <a:t>For type 1 meals should be regular and some amount at the same time every day to avoid hyperglycemia.</a:t>
            </a:r>
          </a:p>
          <a:p>
            <a:r>
              <a:rPr dirty="0" lang="en-US" smtClean="0"/>
              <a:t>If there are any wounds, dress using aseptic technique because the patient have less resistance to infection.</a:t>
            </a:r>
          </a:p>
          <a:p>
            <a:r>
              <a:rPr dirty="0" lang="en-US" smtClean="0"/>
              <a:t>Treat any concurrent infection promptly.</a:t>
            </a:r>
          </a:p>
          <a:p>
            <a:endParaRPr dirty="0" lang="en-US"/>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232" name=""/>
        <p:cNvGrpSpPr/>
        <p:nvPr/>
      </p:nvGrpSpPr>
      <p:grpSpPr>
        <a:xfrm>
          <a:off x="0" y="0"/>
          <a:ext cx="0" cy="0"/>
          <a:chOff x="0" y="0"/>
          <a:chExt cx="0" cy="0"/>
        </a:xfrm>
      </p:grpSpPr>
      <p:sp>
        <p:nvSpPr>
          <p:cNvPr id="1048598" name="Title 1"/>
          <p:cNvSpPr>
            <a:spLocks noGrp="1"/>
          </p:cNvSpPr>
          <p:nvPr>
            <p:ph type="title"/>
          </p:nvPr>
        </p:nvSpPr>
        <p:spPr/>
        <p:txBody>
          <a:bodyPr/>
          <a:p>
            <a:endParaRPr lang="en-US"/>
          </a:p>
        </p:txBody>
      </p:sp>
      <p:sp>
        <p:nvSpPr>
          <p:cNvPr id="1048599" name="Content Placeholder 2"/>
          <p:cNvSpPr>
            <a:spLocks noGrp="1"/>
          </p:cNvSpPr>
          <p:nvPr>
            <p:ph idx="1"/>
          </p:nvPr>
        </p:nvSpPr>
        <p:spPr/>
        <p:txBody>
          <a:bodyPr>
            <a:normAutofit fontScale="95833" lnSpcReduction="20000"/>
          </a:bodyPr>
          <a:p>
            <a:r>
              <a:rPr dirty="0" lang="en-US" smtClean="0"/>
              <a:t>Give health education to the patient to include;</a:t>
            </a:r>
          </a:p>
          <a:p>
            <a:pPr lvl="1">
              <a:buFont typeface="Wingdings" panose="05000000000000000000" pitchFamily="2" charset="2"/>
              <a:buChar char="v"/>
            </a:pPr>
            <a:r>
              <a:rPr dirty="0" lang="en-US" smtClean="0"/>
              <a:t>Should take the drugs at the right time and right dose</a:t>
            </a:r>
          </a:p>
          <a:p>
            <a:pPr lvl="1">
              <a:buFont typeface="Wingdings" panose="05000000000000000000" pitchFamily="2" charset="2"/>
              <a:buChar char="v"/>
            </a:pPr>
            <a:r>
              <a:rPr dirty="0" lang="en-US" smtClean="0"/>
              <a:t>Should have supplies at all times</a:t>
            </a:r>
          </a:p>
          <a:p>
            <a:pPr lvl="1">
              <a:buFont typeface="Wingdings" panose="05000000000000000000" pitchFamily="2" charset="2"/>
              <a:buChar char="v"/>
            </a:pPr>
            <a:r>
              <a:rPr dirty="0" lang="en-US" smtClean="0"/>
              <a:t>Patient on insulin, teach them on injection technique, site i.e. thigh, abdomen , deltoid muscles.</a:t>
            </a:r>
          </a:p>
          <a:p>
            <a:pPr lvl="1">
              <a:buFont typeface="Wingdings" panose="05000000000000000000" pitchFamily="2" charset="2"/>
              <a:buChar char="v"/>
            </a:pPr>
            <a:r>
              <a:rPr dirty="0" lang="en-US" smtClean="0"/>
              <a:t>Strengths of insulin and to keep away from heat and light.</a:t>
            </a:r>
          </a:p>
          <a:p>
            <a:pPr lvl="1">
              <a:buFont typeface="Wingdings" panose="05000000000000000000" pitchFamily="2" charset="2"/>
              <a:buChar char="v"/>
            </a:pPr>
            <a:r>
              <a:rPr dirty="0" lang="en-US" smtClean="0"/>
              <a:t>Sterilize injection apparatus after use and disposal</a:t>
            </a:r>
          </a:p>
          <a:p>
            <a:pPr lvl="1">
              <a:buFont typeface="Wingdings" panose="05000000000000000000" pitchFamily="2" charset="2"/>
              <a:buChar char="v"/>
            </a:pPr>
            <a:r>
              <a:rPr dirty="0" lang="en-US" smtClean="0"/>
              <a:t>Never substitute one type of insulin for the other</a:t>
            </a:r>
          </a:p>
          <a:p>
            <a:pPr lvl="1">
              <a:buFont typeface="Wingdings" panose="05000000000000000000" pitchFamily="2" charset="2"/>
              <a:buChar char="v"/>
            </a:pPr>
            <a:r>
              <a:rPr dirty="0" lang="en-US" smtClean="0"/>
              <a:t>How to recognize signs and symptoms of hypoglycemia and hyperglycemic coma and should have sips of glucose to take whenever they note signs of hyperglycemia</a:t>
            </a:r>
          </a:p>
          <a:p>
            <a:pPr lvl="1">
              <a:buFont typeface="Wingdings" panose="05000000000000000000" pitchFamily="2" charset="2"/>
              <a:buChar char="v"/>
            </a:pPr>
            <a:endParaRPr dirty="0" lang="en-US"/>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230" name=""/>
        <p:cNvGrpSpPr/>
        <p:nvPr/>
      </p:nvGrpSpPr>
      <p:grpSpPr>
        <a:xfrm>
          <a:off x="0" y="0"/>
          <a:ext cx="0" cy="0"/>
          <a:chOff x="0" y="0"/>
          <a:chExt cx="0" cy="0"/>
        </a:xfrm>
      </p:grpSpPr>
      <p:sp>
        <p:nvSpPr>
          <p:cNvPr id="1048594" name="Title 1"/>
          <p:cNvSpPr>
            <a:spLocks noGrp="1"/>
          </p:cNvSpPr>
          <p:nvPr>
            <p:ph type="title"/>
          </p:nvPr>
        </p:nvSpPr>
        <p:spPr/>
        <p:txBody>
          <a:bodyPr/>
          <a:p>
            <a:pPr algn="ctr"/>
            <a:r>
              <a:rPr dirty="0" lang="en-US" smtClean="0"/>
              <a:t>Conti…</a:t>
            </a:r>
            <a:endParaRPr dirty="0" lang="en-US"/>
          </a:p>
        </p:txBody>
      </p:sp>
      <p:sp>
        <p:nvSpPr>
          <p:cNvPr id="1048595" name="Content Placeholder 2"/>
          <p:cNvSpPr>
            <a:spLocks noGrp="1"/>
          </p:cNvSpPr>
          <p:nvPr>
            <p:ph idx="1"/>
          </p:nvPr>
        </p:nvSpPr>
        <p:spPr/>
        <p:txBody>
          <a:bodyPr/>
          <a:p>
            <a:pPr lvl="1">
              <a:buFont typeface="Wingdings" panose="05000000000000000000" pitchFamily="2" charset="2"/>
              <a:buChar char="v"/>
            </a:pPr>
            <a:r>
              <a:rPr dirty="0" lang="en-US" smtClean="0"/>
              <a:t> never take insulin and miss meals (prevents hypoglycemia)</a:t>
            </a:r>
          </a:p>
          <a:p>
            <a:pPr lvl="1">
              <a:buFont typeface="Wingdings" panose="05000000000000000000" pitchFamily="2" charset="2"/>
              <a:buChar char="v"/>
            </a:pPr>
            <a:r>
              <a:rPr dirty="0" lang="en-US" smtClean="0"/>
              <a:t>Teach them collection of urine for testing</a:t>
            </a:r>
          </a:p>
          <a:p>
            <a:pPr lvl="1">
              <a:buFont typeface="Wingdings" panose="05000000000000000000" pitchFamily="2" charset="2"/>
              <a:buChar char="v"/>
            </a:pPr>
            <a:r>
              <a:rPr dirty="0" lang="en-US" smtClean="0"/>
              <a:t>Carry diabetic cards with them and encourage them to join the diabetic associations for support.</a:t>
            </a:r>
          </a:p>
          <a:p>
            <a:pPr lvl="1">
              <a:buFont typeface="Wingdings" panose="05000000000000000000" pitchFamily="2" charset="2"/>
              <a:buChar char="v"/>
            </a:pPr>
            <a:r>
              <a:rPr dirty="0" lang="en-US" smtClean="0"/>
              <a:t>To come for a follow-up in diabetic (MOPC ) clinic.</a:t>
            </a:r>
            <a:endParaRPr dirty="0" lang="en-US"/>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91" name=""/>
        <p:cNvGrpSpPr/>
        <p:nvPr/>
      </p:nvGrpSpPr>
      <p:grpSpPr>
        <a:xfrm>
          <a:off x="0" y="0"/>
          <a:ext cx="0" cy="0"/>
          <a:chOff x="0" y="0"/>
          <a:chExt cx="0" cy="0"/>
        </a:xfrm>
      </p:grpSpPr>
      <p:sp>
        <p:nvSpPr>
          <p:cNvPr id="1048590" name="Title 1"/>
          <p:cNvSpPr>
            <a:spLocks noGrp="1"/>
          </p:cNvSpPr>
          <p:nvPr>
            <p:ph type="title"/>
          </p:nvPr>
        </p:nvSpPr>
        <p:spPr>
          <a:xfrm>
            <a:off x="428596" y="0"/>
            <a:ext cx="8229600" cy="1143000"/>
          </a:xfrm>
        </p:spPr>
        <p:txBody>
          <a:bodyPr/>
          <a:p>
            <a:pPr algn="ctr"/>
            <a:r>
              <a:rPr b="1" dirty="0" lang="en-US" smtClean="0"/>
              <a:t>complications</a:t>
            </a:r>
            <a:endParaRPr b="1" dirty="0" lang="en-US"/>
          </a:p>
        </p:txBody>
      </p:sp>
      <p:sp>
        <p:nvSpPr>
          <p:cNvPr id="1048591" name="Content Placeholder 2"/>
          <p:cNvSpPr>
            <a:spLocks noGrp="1"/>
          </p:cNvSpPr>
          <p:nvPr>
            <p:ph idx="1"/>
          </p:nvPr>
        </p:nvSpPr>
        <p:spPr>
          <a:xfrm>
            <a:off x="628650" y="1513491"/>
            <a:ext cx="7886700" cy="4663473"/>
          </a:xfrm>
        </p:spPr>
        <p:txBody>
          <a:bodyPr/>
          <a:p>
            <a:r>
              <a:rPr dirty="0" lang="en-US" smtClean="0"/>
              <a:t>Hyperglycemia</a:t>
            </a:r>
          </a:p>
          <a:p>
            <a:r>
              <a:rPr dirty="0" lang="en-US" smtClean="0"/>
              <a:t>Hypoglycemic coma</a:t>
            </a:r>
          </a:p>
          <a:p>
            <a:r>
              <a:rPr dirty="0" lang="en-US" smtClean="0"/>
              <a:t>Diabetic </a:t>
            </a:r>
            <a:r>
              <a:rPr dirty="0" lang="en-US" err="1" smtClean="0"/>
              <a:t>Keto</a:t>
            </a:r>
            <a:r>
              <a:rPr dirty="0" lang="en-US" smtClean="0"/>
              <a:t>- acidosis (DKA) </a:t>
            </a:r>
          </a:p>
          <a:p>
            <a:r>
              <a:rPr dirty="0" lang="en-US" smtClean="0"/>
              <a:t>Atherosclerosis leading to M.I</a:t>
            </a:r>
          </a:p>
          <a:p>
            <a:r>
              <a:rPr dirty="0" lang="en-US" smtClean="0"/>
              <a:t>Hypertension</a:t>
            </a:r>
          </a:p>
          <a:p>
            <a:r>
              <a:rPr dirty="0" lang="en-US" smtClean="0"/>
              <a:t>Dehydration </a:t>
            </a:r>
          </a:p>
          <a:p>
            <a:r>
              <a:rPr dirty="0" lang="en-US" smtClean="0"/>
              <a:t>Infertility in women</a:t>
            </a:r>
          </a:p>
          <a:p>
            <a:r>
              <a:rPr dirty="0" lang="en-US" smtClean="0"/>
              <a:t>Large babies leading to difficulty in delivery</a:t>
            </a:r>
          </a:p>
          <a:p>
            <a:r>
              <a:rPr dirty="0" lang="en-US" smtClean="0"/>
              <a:t>Nephropathy</a:t>
            </a:r>
          </a:p>
          <a:p>
            <a:endParaRPr dirty="0" lang="en-US" smtClean="0"/>
          </a:p>
          <a:p>
            <a:endParaRPr dirty="0" lang="en-US" smtClean="0"/>
          </a:p>
          <a:p>
            <a:endParaRPr dirty="0" lang="en-US"/>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229" name=""/>
        <p:cNvGrpSpPr/>
        <p:nvPr/>
      </p:nvGrpSpPr>
      <p:grpSpPr>
        <a:xfrm>
          <a:off x="0" y="0"/>
          <a:ext cx="0" cy="0"/>
          <a:chOff x="0" y="0"/>
          <a:chExt cx="0" cy="0"/>
        </a:xfrm>
      </p:grpSpPr>
      <p:sp>
        <p:nvSpPr>
          <p:cNvPr id="1048592" name="Title 1"/>
          <p:cNvSpPr>
            <a:spLocks noGrp="1"/>
          </p:cNvSpPr>
          <p:nvPr>
            <p:ph type="title"/>
          </p:nvPr>
        </p:nvSpPr>
        <p:spPr/>
        <p:txBody>
          <a:bodyPr/>
          <a:p>
            <a:pPr algn="ctr"/>
            <a:r>
              <a:rPr dirty="0" lang="en-US" smtClean="0"/>
              <a:t>Conti…</a:t>
            </a:r>
            <a:endParaRPr dirty="0" lang="en-US"/>
          </a:p>
        </p:txBody>
      </p:sp>
      <p:sp>
        <p:nvSpPr>
          <p:cNvPr id="1048593" name="Content Placeholder 2"/>
          <p:cNvSpPr>
            <a:spLocks noGrp="1"/>
          </p:cNvSpPr>
          <p:nvPr>
            <p:ph idx="1"/>
          </p:nvPr>
        </p:nvSpPr>
        <p:spPr/>
        <p:txBody>
          <a:bodyPr/>
          <a:p>
            <a:r>
              <a:rPr dirty="0" lang="en-US" smtClean="0"/>
              <a:t>Peripheral neuropathy</a:t>
            </a:r>
          </a:p>
          <a:p>
            <a:r>
              <a:rPr dirty="0" lang="en-US" smtClean="0"/>
              <a:t>Retinopathy</a:t>
            </a:r>
          </a:p>
          <a:p>
            <a:r>
              <a:rPr dirty="0" lang="en-US" smtClean="0"/>
              <a:t>Cataracts</a:t>
            </a:r>
          </a:p>
          <a:p>
            <a:r>
              <a:rPr dirty="0" lang="en-US" smtClean="0"/>
              <a:t>Gangrene of feet and toes</a:t>
            </a:r>
          </a:p>
          <a:p>
            <a:r>
              <a:rPr dirty="0" lang="en-US" smtClean="0"/>
              <a:t>Sexual impotence in men</a:t>
            </a:r>
          </a:p>
          <a:p>
            <a:r>
              <a:rPr dirty="0" lang="en-US" smtClean="0"/>
              <a:t>Infection e.g. UTI . Vulvitis, carbuncle</a:t>
            </a:r>
            <a:endParaRPr dirty="0" lang="en-US"/>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231" name=""/>
        <p:cNvGrpSpPr/>
        <p:nvPr/>
      </p:nvGrpSpPr>
      <p:grpSpPr>
        <a:xfrm>
          <a:off x="0" y="0"/>
          <a:ext cx="0" cy="0"/>
          <a:chOff x="0" y="0"/>
          <a:chExt cx="0" cy="0"/>
        </a:xfrm>
      </p:grpSpPr>
      <p:sp>
        <p:nvSpPr>
          <p:cNvPr id="1048596" name="Title 1"/>
          <p:cNvSpPr>
            <a:spLocks noGrp="1"/>
          </p:cNvSpPr>
          <p:nvPr>
            <p:ph type="title"/>
          </p:nvPr>
        </p:nvSpPr>
        <p:spPr/>
        <p:txBody>
          <a:bodyPr/>
          <a:p>
            <a:r>
              <a:rPr b="1" dirty="0" lang="en-US" smtClean="0"/>
              <a:t>HYP</a:t>
            </a:r>
            <a:r>
              <a:rPr b="1" dirty="0" lang="en-US" smtClean="0"/>
              <a:t>O</a:t>
            </a:r>
            <a:r>
              <a:rPr b="1" dirty="0" lang="en-US" smtClean="0"/>
              <a:t>GLYCAEMIC COMA</a:t>
            </a:r>
            <a:endParaRPr b="1" dirty="0" lang="en-US"/>
          </a:p>
        </p:txBody>
      </p:sp>
      <p:sp>
        <p:nvSpPr>
          <p:cNvPr id="1048597" name="Content Placeholder 2"/>
          <p:cNvSpPr>
            <a:spLocks noGrp="1"/>
          </p:cNvSpPr>
          <p:nvPr>
            <p:ph idx="1"/>
          </p:nvPr>
        </p:nvSpPr>
        <p:spPr>
          <a:xfrm>
            <a:off x="628650" y="1690688"/>
            <a:ext cx="7886700" cy="4486275"/>
          </a:xfrm>
        </p:spPr>
        <p:txBody>
          <a:bodyPr>
            <a:normAutofit/>
          </a:bodyPr>
          <a:p>
            <a:pPr indent="0" marL="0">
              <a:buNone/>
            </a:pPr>
            <a:r>
              <a:rPr dirty="0" lang="en-US" smtClean="0"/>
              <a:t>This is a condition in which there is low blood sugar level leading to loss of consciousness (coma)</a:t>
            </a:r>
          </a:p>
          <a:p>
            <a:pPr indent="0" marL="0">
              <a:buNone/>
            </a:pPr>
            <a:r>
              <a:rPr b="1" dirty="0" lang="en-US" smtClean="0"/>
              <a:t>causes</a:t>
            </a:r>
            <a:endParaRPr b="1" dirty="0" lang="en-US"/>
          </a:p>
          <a:p>
            <a:r>
              <a:rPr dirty="0" lang="en-US" smtClean="0"/>
              <a:t>Overdose of insulin or oral hypoglycemia agents</a:t>
            </a:r>
          </a:p>
          <a:p>
            <a:r>
              <a:rPr dirty="0" lang="en-US" smtClean="0"/>
              <a:t>Increased amount of exercises</a:t>
            </a:r>
          </a:p>
          <a:p>
            <a:r>
              <a:rPr dirty="0" lang="en-US" smtClean="0"/>
              <a:t>Nutritional imbalances e.g. when a patient misses a meal or is vomiting.</a:t>
            </a:r>
            <a:endParaRPr dirty="0" lang="en-US"/>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233" name=""/>
        <p:cNvGrpSpPr/>
        <p:nvPr/>
      </p:nvGrpSpPr>
      <p:grpSpPr>
        <a:xfrm>
          <a:off x="0" y="0"/>
          <a:ext cx="0" cy="0"/>
          <a:chOff x="0" y="0"/>
          <a:chExt cx="0" cy="0"/>
        </a:xfrm>
      </p:grpSpPr>
      <p:sp>
        <p:nvSpPr>
          <p:cNvPr id="1048600" name="Title 1"/>
          <p:cNvSpPr>
            <a:spLocks noGrp="1"/>
          </p:cNvSpPr>
          <p:nvPr>
            <p:ph type="title"/>
          </p:nvPr>
        </p:nvSpPr>
        <p:spPr/>
        <p:txBody>
          <a:bodyPr/>
          <a:p>
            <a:r>
              <a:rPr dirty="0" lang="en-US" smtClean="0"/>
              <a:t>Signs and symptoms</a:t>
            </a:r>
            <a:endParaRPr dirty="0" lang="en-US"/>
          </a:p>
        </p:txBody>
      </p:sp>
      <p:sp>
        <p:nvSpPr>
          <p:cNvPr id="1048601" name="Content Placeholder 2"/>
          <p:cNvSpPr>
            <a:spLocks noGrp="1"/>
          </p:cNvSpPr>
          <p:nvPr>
            <p:ph idx="1"/>
          </p:nvPr>
        </p:nvSpPr>
        <p:spPr/>
        <p:txBody>
          <a:bodyPr/>
          <a:p>
            <a:pPr indent="0" marL="0">
              <a:buNone/>
            </a:pPr>
            <a:endParaRPr b="1" dirty="0" lang="en-US" smtClean="0"/>
          </a:p>
          <a:p>
            <a:r>
              <a:rPr dirty="0" lang="en-US" smtClean="0"/>
              <a:t>Weakness and anxiety </a:t>
            </a:r>
          </a:p>
          <a:p>
            <a:r>
              <a:rPr dirty="0" lang="en-US" smtClean="0"/>
              <a:t>Feeling of hunger</a:t>
            </a:r>
          </a:p>
          <a:p>
            <a:r>
              <a:rPr dirty="0" lang="en-US" smtClean="0"/>
              <a:t>Sweating  a lot</a:t>
            </a:r>
          </a:p>
          <a:p>
            <a:r>
              <a:rPr dirty="0" lang="en-US" smtClean="0"/>
              <a:t>Lethargy</a:t>
            </a:r>
          </a:p>
          <a:p>
            <a:r>
              <a:rPr dirty="0" lang="en-US" smtClean="0"/>
              <a:t>Pale, cool, charming skin</a:t>
            </a:r>
          </a:p>
          <a:p>
            <a:endParaRPr dirty="0" lang="en-US" smtClean="0"/>
          </a:p>
          <a:p>
            <a:endParaRPr dirty="0" lang="en-US"/>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400" name=""/>
        <p:cNvGrpSpPr/>
        <p:nvPr/>
      </p:nvGrpSpPr>
      <p:grpSpPr>
        <a:xfrm>
          <a:off x="0" y="0"/>
          <a:ext cx="0" cy="0"/>
          <a:chOff x="0" y="0"/>
          <a:chExt cx="0" cy="0"/>
        </a:xfrm>
      </p:grpSpPr>
      <p:sp>
        <p:nvSpPr>
          <p:cNvPr id="1048955" name="Title 1"/>
          <p:cNvSpPr>
            <a:spLocks noGrp="1"/>
          </p:cNvSpPr>
          <p:nvPr>
            <p:ph type="title"/>
          </p:nvPr>
        </p:nvSpPr>
        <p:spPr/>
        <p:txBody>
          <a:bodyPr/>
          <a:p>
            <a:pPr algn="ctr"/>
            <a:r>
              <a:rPr dirty="0" lang="en-US" smtClean="0"/>
              <a:t>Conti….</a:t>
            </a:r>
            <a:endParaRPr dirty="0" lang="en-US"/>
          </a:p>
        </p:txBody>
      </p:sp>
      <p:sp>
        <p:nvSpPr>
          <p:cNvPr id="1048956" name="Content Placeholder 2"/>
          <p:cNvSpPr>
            <a:spLocks noGrp="1"/>
          </p:cNvSpPr>
          <p:nvPr>
            <p:ph idx="1"/>
          </p:nvPr>
        </p:nvSpPr>
        <p:spPr/>
        <p:txBody>
          <a:bodyPr>
            <a:normAutofit/>
          </a:bodyPr>
          <a:p>
            <a:r>
              <a:rPr dirty="0" lang="en-US" smtClean="0"/>
              <a:t>Blood sugar is very low</a:t>
            </a:r>
          </a:p>
          <a:p>
            <a:r>
              <a:rPr dirty="0" lang="en-US" smtClean="0"/>
              <a:t>Dilated pupils</a:t>
            </a:r>
          </a:p>
          <a:p>
            <a:r>
              <a:rPr dirty="0" lang="en-US" smtClean="0"/>
              <a:t>Double vision</a:t>
            </a:r>
          </a:p>
          <a:p>
            <a:r>
              <a:rPr dirty="0" lang="en-US" smtClean="0"/>
              <a:t>Headache </a:t>
            </a:r>
          </a:p>
          <a:p>
            <a:r>
              <a:rPr dirty="0" lang="en-US" smtClean="0"/>
              <a:t>Slow pulse rate </a:t>
            </a:r>
          </a:p>
          <a:p>
            <a:r>
              <a:rPr dirty="0" lang="en-US" smtClean="0"/>
              <a:t>Palpitation</a:t>
            </a:r>
          </a:p>
          <a:p>
            <a:r>
              <a:rPr dirty="0" lang="en-US" smtClean="0"/>
              <a:t>Confusion and coma</a:t>
            </a:r>
          </a:p>
          <a:p>
            <a:r>
              <a:rPr dirty="0" lang="en-US" smtClean="0"/>
              <a:t>Tremors of fingers </a:t>
            </a:r>
          </a:p>
          <a:p>
            <a:r>
              <a:rPr dirty="0" lang="en-US"/>
              <a:t> </a:t>
            </a:r>
            <a:r>
              <a:rPr dirty="0" lang="en-US" smtClean="0"/>
              <a:t>confusion and coma</a:t>
            </a:r>
          </a:p>
          <a:p>
            <a:endParaRPr dirty="0"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254" name=""/>
        <p:cNvGrpSpPr/>
        <p:nvPr/>
      </p:nvGrpSpPr>
      <p:grpSpPr>
        <a:xfrm>
          <a:off x="0" y="0"/>
          <a:ext cx="0" cy="0"/>
          <a:chOff x="0" y="0"/>
          <a:chExt cx="0" cy="0"/>
        </a:xfrm>
      </p:grpSpPr>
      <p:sp>
        <p:nvSpPr>
          <p:cNvPr id="1048651" name="Rectangle 2"/>
          <p:cNvSpPr>
            <a:spLocks noGrp="1" noChangeArrowheads="1"/>
          </p:cNvSpPr>
          <p:nvPr>
            <p:ph type="title"/>
          </p:nvPr>
        </p:nvSpPr>
        <p:spPr/>
        <p:txBody>
          <a:bodyPr/>
          <a:p>
            <a:r>
              <a:rPr lang="en-US"/>
              <a:t>Adrenal Gland</a:t>
            </a:r>
          </a:p>
        </p:txBody>
      </p:sp>
      <p:sp>
        <p:nvSpPr>
          <p:cNvPr id="1048652" name="Rectangle 3"/>
          <p:cNvSpPr>
            <a:spLocks noGrp="1" noChangeArrowheads="1"/>
          </p:cNvSpPr>
          <p:nvPr>
            <p:ph idx="1"/>
          </p:nvPr>
        </p:nvSpPr>
        <p:spPr>
          <a:xfrm>
            <a:off x="228600" y="1371600"/>
            <a:ext cx="8686800" cy="5105400"/>
          </a:xfrm>
        </p:spPr>
        <p:txBody>
          <a:bodyPr/>
          <a:p>
            <a:endParaRPr dirty="0" lang="en-US" smtClean="0"/>
          </a:p>
          <a:p>
            <a:r>
              <a:rPr dirty="0" lang="en-US" smtClean="0"/>
              <a:t>Adrenal cortex</a:t>
            </a:r>
            <a:endParaRPr dirty="0" lang="en-US"/>
          </a:p>
          <a:p>
            <a:pPr lvl="1"/>
            <a:r>
              <a:rPr dirty="0" lang="en-US"/>
              <a:t>Secretes lipid-based steroid hormones, called “corticosteroids” – “</a:t>
            </a:r>
            <a:r>
              <a:rPr dirty="0" lang="en-US" err="1"/>
              <a:t>cortico</a:t>
            </a:r>
            <a:r>
              <a:rPr dirty="0" lang="en-US"/>
              <a:t>” as in “cortex”</a:t>
            </a:r>
          </a:p>
          <a:p>
            <a:pPr lvl="2"/>
            <a:r>
              <a:rPr dirty="0" lang="en-US">
                <a:solidFill>
                  <a:schemeClr val="accent2"/>
                </a:solidFill>
              </a:rPr>
              <a:t>MINERALOCORTICOIDS</a:t>
            </a:r>
          </a:p>
          <a:p>
            <a:pPr lvl="3"/>
            <a:r>
              <a:rPr b="1" dirty="0" lang="en-US" err="1">
                <a:solidFill>
                  <a:schemeClr val="accent2"/>
                </a:solidFill>
              </a:rPr>
              <a:t>Aldosterone</a:t>
            </a:r>
            <a:r>
              <a:rPr b="1" dirty="0" lang="en-US">
                <a:solidFill>
                  <a:schemeClr val="accent2"/>
                </a:solidFill>
              </a:rPr>
              <a:t> is the main one</a:t>
            </a:r>
          </a:p>
          <a:p>
            <a:pPr lvl="2"/>
            <a:r>
              <a:rPr dirty="0" lang="en-US">
                <a:solidFill>
                  <a:schemeClr val="accent2"/>
                </a:solidFill>
              </a:rPr>
              <a:t>GLUCOCORTICOIDS</a:t>
            </a:r>
          </a:p>
          <a:p>
            <a:pPr lvl="3"/>
            <a:r>
              <a:rPr b="1" dirty="0" lang="en-US" err="1">
                <a:solidFill>
                  <a:schemeClr val="accent2"/>
                </a:solidFill>
              </a:rPr>
              <a:t>Cortisol</a:t>
            </a:r>
            <a:r>
              <a:rPr b="1" dirty="0" lang="en-US">
                <a:solidFill>
                  <a:schemeClr val="accent2"/>
                </a:solidFill>
              </a:rPr>
              <a:t> (hydrocortisone) is the main one</a:t>
            </a:r>
          </a:p>
          <a:p>
            <a:pPr lvl="2"/>
            <a:endParaRPr dirty="0" lang="en-US"/>
          </a:p>
          <a:p>
            <a:r>
              <a:rPr dirty="0" lang="en-US"/>
              <a:t>Adrenal medulla</a:t>
            </a:r>
          </a:p>
          <a:p>
            <a:pPr lvl="1"/>
            <a:r>
              <a:rPr dirty="0" lang="en-US"/>
              <a:t>Secretes epinephrine and </a:t>
            </a:r>
            <a:r>
              <a:rPr dirty="0" lang="en-US" err="1"/>
              <a:t>norepinephrine</a:t>
            </a:r>
            <a:endParaRPr dirty="0" lang="en-US"/>
          </a:p>
          <a:p>
            <a:pPr lvl="1"/>
            <a:endParaRPr dirty="0" lang="en-US"/>
          </a:p>
        </p:txBody>
      </p:sp>
      <p:sp>
        <p:nvSpPr>
          <p:cNvPr id="1048653" name="Slide Number Placeholder 5"/>
          <p:cNvSpPr>
            <a:spLocks noGrp="1"/>
          </p:cNvSpPr>
          <p:nvPr>
            <p:ph type="sldNum" sz="quarter" idx="12"/>
          </p:nvPr>
        </p:nvSpPr>
        <p:spPr/>
        <p:txBody>
          <a:bodyPr/>
          <a:p>
            <a:fld id="{A4E0BF16-9C69-479C-96BA-99456ADBC551}" type="slidenum">
              <a:rPr lang="en-US"/>
              <a:t>17</a:t>
            </a:fld>
            <a:endParaRPr lang="en-US"/>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401" name=""/>
        <p:cNvGrpSpPr/>
        <p:nvPr/>
      </p:nvGrpSpPr>
      <p:grpSpPr>
        <a:xfrm>
          <a:off x="0" y="0"/>
          <a:ext cx="0" cy="0"/>
          <a:chOff x="0" y="0"/>
          <a:chExt cx="0" cy="0"/>
        </a:xfrm>
      </p:grpSpPr>
      <p:sp>
        <p:nvSpPr>
          <p:cNvPr id="1048957" name="Title 1"/>
          <p:cNvSpPr>
            <a:spLocks noGrp="1"/>
          </p:cNvSpPr>
          <p:nvPr>
            <p:ph type="title"/>
          </p:nvPr>
        </p:nvSpPr>
        <p:spPr/>
        <p:txBody>
          <a:bodyPr/>
          <a:p>
            <a:pPr algn="ctr"/>
            <a:r>
              <a:rPr dirty="0" lang="en-US" smtClean="0"/>
              <a:t>Conti…</a:t>
            </a:r>
            <a:endParaRPr dirty="0" lang="en-US"/>
          </a:p>
        </p:txBody>
      </p:sp>
      <p:sp>
        <p:nvSpPr>
          <p:cNvPr id="1048958" name="Content Placeholder 2"/>
          <p:cNvSpPr>
            <a:spLocks noGrp="1"/>
          </p:cNvSpPr>
          <p:nvPr>
            <p:ph idx="1"/>
          </p:nvPr>
        </p:nvSpPr>
        <p:spPr/>
        <p:txBody>
          <a:bodyPr/>
          <a:p>
            <a:r>
              <a:rPr dirty="0" lang="en-US" smtClean="0"/>
              <a:t>Rapid respiration</a:t>
            </a:r>
          </a:p>
          <a:p>
            <a:r>
              <a:rPr dirty="0" lang="en-US" smtClean="0"/>
              <a:t>Normal blood pressure</a:t>
            </a:r>
            <a:endParaRPr dirty="0" lang="en-US"/>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402" name=""/>
        <p:cNvGrpSpPr/>
        <p:nvPr/>
      </p:nvGrpSpPr>
      <p:grpSpPr>
        <a:xfrm>
          <a:off x="0" y="0"/>
          <a:ext cx="0" cy="0"/>
          <a:chOff x="0" y="0"/>
          <a:chExt cx="0" cy="0"/>
        </a:xfrm>
      </p:grpSpPr>
      <p:sp>
        <p:nvSpPr>
          <p:cNvPr id="1048959" name="Title 1"/>
          <p:cNvSpPr>
            <a:spLocks noGrp="1"/>
          </p:cNvSpPr>
          <p:nvPr>
            <p:ph type="title"/>
          </p:nvPr>
        </p:nvSpPr>
        <p:spPr/>
        <p:txBody>
          <a:bodyPr/>
          <a:p>
            <a:r>
              <a:rPr b="1" dirty="0" lang="en-US" smtClean="0"/>
              <a:t>management</a:t>
            </a:r>
            <a:endParaRPr b="1" dirty="0" lang="en-US"/>
          </a:p>
        </p:txBody>
      </p:sp>
      <p:sp>
        <p:nvSpPr>
          <p:cNvPr id="1048960" name="Content Placeholder 2"/>
          <p:cNvSpPr>
            <a:spLocks noGrp="1"/>
          </p:cNvSpPr>
          <p:nvPr>
            <p:ph idx="1"/>
          </p:nvPr>
        </p:nvSpPr>
        <p:spPr/>
        <p:txBody>
          <a:bodyPr>
            <a:normAutofit lnSpcReduction="10000"/>
          </a:bodyPr>
          <a:p>
            <a:r>
              <a:rPr dirty="0" lang="en-US" smtClean="0"/>
              <a:t>Admit the patient in the ward and provide bed rest the inform the doctor </a:t>
            </a:r>
          </a:p>
          <a:p>
            <a:r>
              <a:rPr dirty="0" lang="en-US" smtClean="0"/>
              <a:t>If a patient can swallow, give a sweetened drink to raise blood glucose</a:t>
            </a:r>
          </a:p>
          <a:p>
            <a:r>
              <a:rPr dirty="0" lang="en-US" smtClean="0"/>
              <a:t>If unconscious give IV dextrose immediately.</a:t>
            </a:r>
          </a:p>
          <a:p>
            <a:r>
              <a:rPr dirty="0" lang="en-US" smtClean="0"/>
              <a:t>Test urine and check for BS</a:t>
            </a:r>
          </a:p>
          <a:p>
            <a:r>
              <a:rPr dirty="0" lang="en-US" smtClean="0"/>
              <a:t>Closely observe the patients vital signs and the level of unconsciousness.</a:t>
            </a:r>
          </a:p>
          <a:p>
            <a:r>
              <a:rPr dirty="0" lang="en-US" smtClean="0"/>
              <a:t>Stabilize the conduction and then give health education before discharging the patient home.</a:t>
            </a:r>
            <a:endParaRPr dirty="0" lang="en-US"/>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403" name=""/>
        <p:cNvGrpSpPr/>
        <p:nvPr/>
      </p:nvGrpSpPr>
      <p:grpSpPr>
        <a:xfrm>
          <a:off x="0" y="0"/>
          <a:ext cx="0" cy="0"/>
          <a:chOff x="0" y="0"/>
          <a:chExt cx="0" cy="0"/>
        </a:xfrm>
      </p:grpSpPr>
      <p:sp>
        <p:nvSpPr>
          <p:cNvPr id="1048961" name="Title 1"/>
          <p:cNvSpPr>
            <a:spLocks noGrp="1"/>
          </p:cNvSpPr>
          <p:nvPr>
            <p:ph type="title"/>
          </p:nvPr>
        </p:nvSpPr>
        <p:spPr/>
        <p:txBody>
          <a:bodyPr>
            <a:normAutofit fontScale="90000"/>
          </a:bodyPr>
          <a:p>
            <a:r>
              <a:rPr b="1" dirty="0" lang="en-US" smtClean="0"/>
              <a:t>HYPERGLYCAEMIA/ DIABETIC COMA</a:t>
            </a:r>
            <a:endParaRPr b="1" dirty="0" lang="en-US"/>
          </a:p>
        </p:txBody>
      </p:sp>
      <p:sp>
        <p:nvSpPr>
          <p:cNvPr id="1048962" name="Content Placeholder 2"/>
          <p:cNvSpPr>
            <a:spLocks noGrp="1"/>
          </p:cNvSpPr>
          <p:nvPr>
            <p:ph idx="1"/>
          </p:nvPr>
        </p:nvSpPr>
        <p:spPr/>
        <p:txBody>
          <a:bodyPr>
            <a:normAutofit lnSpcReduction="10000"/>
          </a:bodyPr>
          <a:p>
            <a:r>
              <a:rPr dirty="0" lang="en-US" smtClean="0"/>
              <a:t>This is a condition that occurs as a result of low or lack of insulin. Common in IDDN patients. Lack of insulin production leads to hyperglycemia, glycosuria and progressive metabolic acid.</a:t>
            </a:r>
            <a:endParaRPr dirty="0" lang="en-US"/>
          </a:p>
          <a:p>
            <a:pPr indent="0" marL="0">
              <a:buNone/>
            </a:pPr>
            <a:r>
              <a:rPr b="1" dirty="0" lang="en-US" smtClean="0"/>
              <a:t>Signs and symptoms</a:t>
            </a:r>
          </a:p>
          <a:p>
            <a:r>
              <a:rPr dirty="0" lang="en-US" smtClean="0"/>
              <a:t>Severe thirst and polyuria</a:t>
            </a:r>
          </a:p>
          <a:p>
            <a:r>
              <a:rPr dirty="0" lang="en-US" smtClean="0"/>
              <a:t>Abdominal pain </a:t>
            </a:r>
          </a:p>
          <a:p>
            <a:r>
              <a:rPr dirty="0" lang="en-US" smtClean="0"/>
              <a:t>Deep sighing breath due to acidosis</a:t>
            </a:r>
          </a:p>
          <a:p>
            <a:r>
              <a:rPr dirty="0" lang="en-US" smtClean="0"/>
              <a:t>Raised weak pause</a:t>
            </a:r>
          </a:p>
          <a:p>
            <a:r>
              <a:rPr dirty="0" lang="en-US" smtClean="0"/>
              <a:t>Low blood pressure</a:t>
            </a: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404" name=""/>
        <p:cNvGrpSpPr/>
        <p:nvPr/>
      </p:nvGrpSpPr>
      <p:grpSpPr>
        <a:xfrm>
          <a:off x="0" y="0"/>
          <a:ext cx="0" cy="0"/>
          <a:chOff x="0" y="0"/>
          <a:chExt cx="0" cy="0"/>
        </a:xfrm>
      </p:grpSpPr>
      <p:sp>
        <p:nvSpPr>
          <p:cNvPr id="1048963" name="Title 1"/>
          <p:cNvSpPr>
            <a:spLocks noGrp="1"/>
          </p:cNvSpPr>
          <p:nvPr>
            <p:ph type="title"/>
          </p:nvPr>
        </p:nvSpPr>
        <p:spPr>
          <a:xfrm>
            <a:off x="428596" y="0"/>
            <a:ext cx="8229600" cy="1143000"/>
          </a:xfrm>
        </p:spPr>
        <p:txBody>
          <a:bodyPr/>
          <a:p>
            <a:pPr algn="ctr"/>
            <a:r>
              <a:rPr dirty="0" lang="en-US" smtClean="0"/>
              <a:t>Conti…</a:t>
            </a:r>
            <a:endParaRPr dirty="0" lang="en-US"/>
          </a:p>
        </p:txBody>
      </p:sp>
      <p:sp>
        <p:nvSpPr>
          <p:cNvPr id="1048964" name="Content Placeholder 2"/>
          <p:cNvSpPr>
            <a:spLocks noGrp="1"/>
          </p:cNvSpPr>
          <p:nvPr>
            <p:ph idx="1"/>
          </p:nvPr>
        </p:nvSpPr>
        <p:spPr>
          <a:xfrm>
            <a:off x="628650" y="1219200"/>
            <a:ext cx="7886700" cy="4957763"/>
          </a:xfrm>
        </p:spPr>
        <p:txBody>
          <a:bodyPr>
            <a:normAutofit/>
          </a:bodyPr>
          <a:p>
            <a:r>
              <a:rPr dirty="0" lang="en-US" smtClean="0"/>
              <a:t>Smell of acetone in breath</a:t>
            </a:r>
          </a:p>
          <a:p>
            <a:r>
              <a:rPr dirty="0" lang="en-US" smtClean="0"/>
              <a:t>Loss of consciousness leading to coma</a:t>
            </a:r>
          </a:p>
          <a:p>
            <a:r>
              <a:rPr dirty="0" lang="en-US" smtClean="0"/>
              <a:t>Ketones +++</a:t>
            </a:r>
          </a:p>
          <a:p>
            <a:r>
              <a:rPr dirty="0" lang="en-US" smtClean="0"/>
              <a:t>Constipation</a:t>
            </a:r>
          </a:p>
          <a:p>
            <a:r>
              <a:rPr dirty="0" lang="en-US" smtClean="0"/>
              <a:t>Muscle cramps</a:t>
            </a:r>
          </a:p>
          <a:p>
            <a:r>
              <a:rPr dirty="0" lang="en-US" smtClean="0"/>
              <a:t>Dry red tongue</a:t>
            </a:r>
          </a:p>
          <a:p>
            <a:r>
              <a:rPr dirty="0" lang="en-US" smtClean="0"/>
              <a:t>Weakness and drowsiness </a:t>
            </a:r>
          </a:p>
          <a:p>
            <a:r>
              <a:rPr dirty="0" lang="en-US" smtClean="0"/>
              <a:t>High levels of BS</a:t>
            </a:r>
          </a:p>
          <a:p>
            <a:r>
              <a:rPr dirty="0" lang="en-US" smtClean="0"/>
              <a:t>Warm and dry skin</a:t>
            </a:r>
          </a:p>
          <a:p>
            <a:r>
              <a:rPr dirty="0" lang="en-US" err="1" smtClean="0"/>
              <a:t>Glucosuria</a:t>
            </a:r>
            <a:r>
              <a:rPr dirty="0" lang="en-US" smtClean="0"/>
              <a:t> +++</a:t>
            </a:r>
            <a:endParaRPr dirty="0" lang="en-US"/>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405" name=""/>
        <p:cNvGrpSpPr/>
        <p:nvPr/>
      </p:nvGrpSpPr>
      <p:grpSpPr>
        <a:xfrm>
          <a:off x="0" y="0"/>
          <a:ext cx="0" cy="0"/>
          <a:chOff x="0" y="0"/>
          <a:chExt cx="0" cy="0"/>
        </a:xfrm>
      </p:grpSpPr>
      <p:sp>
        <p:nvSpPr>
          <p:cNvPr id="1048965" name="Title 1"/>
          <p:cNvSpPr>
            <a:spLocks noGrp="1"/>
          </p:cNvSpPr>
          <p:nvPr>
            <p:ph type="title"/>
          </p:nvPr>
        </p:nvSpPr>
        <p:spPr>
          <a:xfrm>
            <a:off x="357158" y="0"/>
            <a:ext cx="8229600" cy="1143000"/>
          </a:xfrm>
        </p:spPr>
        <p:txBody>
          <a:bodyPr/>
          <a:p>
            <a:pPr algn="ctr"/>
            <a:r>
              <a:rPr b="1" dirty="0" lang="en-US" smtClean="0"/>
              <a:t>management</a:t>
            </a:r>
            <a:endParaRPr b="1" dirty="0" lang="en-US"/>
          </a:p>
        </p:txBody>
      </p:sp>
      <p:sp>
        <p:nvSpPr>
          <p:cNvPr id="1048966" name="Content Placeholder 2"/>
          <p:cNvSpPr>
            <a:spLocks noGrp="1"/>
          </p:cNvSpPr>
          <p:nvPr>
            <p:ph idx="1"/>
          </p:nvPr>
        </p:nvSpPr>
        <p:spPr>
          <a:xfrm>
            <a:off x="628650" y="1597573"/>
            <a:ext cx="7886700" cy="5108027"/>
          </a:xfrm>
        </p:spPr>
        <p:txBody>
          <a:bodyPr>
            <a:normAutofit fontScale="96154" lnSpcReduction="20000"/>
          </a:bodyPr>
          <a:p>
            <a:r>
              <a:rPr dirty="0" lang="en-US" smtClean="0"/>
              <a:t>Aims –reduces the elevated blood sugar</a:t>
            </a:r>
          </a:p>
          <a:p>
            <a:pPr indent="0" marL="0">
              <a:buNone/>
            </a:pPr>
            <a:r>
              <a:rPr dirty="0" lang="en-US"/>
              <a:t>	</a:t>
            </a:r>
            <a:r>
              <a:rPr dirty="0" lang="en-US" smtClean="0"/>
              <a:t>- correction of fluid and electrolyte imbalance</a:t>
            </a:r>
          </a:p>
          <a:p>
            <a:pPr indent="0" marL="0">
              <a:buNone/>
            </a:pPr>
            <a:r>
              <a:rPr dirty="0" lang="en-US"/>
              <a:t>	</a:t>
            </a:r>
            <a:r>
              <a:rPr dirty="0" lang="en-US" smtClean="0"/>
              <a:t>- clear </a:t>
            </a:r>
            <a:r>
              <a:rPr dirty="0" lang="en-US" err="1" smtClean="0"/>
              <a:t>ketonic</a:t>
            </a:r>
            <a:r>
              <a:rPr dirty="0" lang="en-US" smtClean="0"/>
              <a:t> bodies from the blood and urine</a:t>
            </a:r>
          </a:p>
          <a:p>
            <a:r>
              <a:rPr dirty="0" lang="en-US" smtClean="0"/>
              <a:t>This is a medical emergency thus admit the patient</a:t>
            </a:r>
          </a:p>
          <a:p>
            <a:r>
              <a:rPr dirty="0" lang="en-US" smtClean="0"/>
              <a:t>Take vital signs and note any abnormality</a:t>
            </a:r>
          </a:p>
          <a:p>
            <a:r>
              <a:rPr dirty="0" lang="en-US" smtClean="0"/>
              <a:t>If the patient is unconscious, nurse in semi-prone position to ensure patient airway.</a:t>
            </a:r>
          </a:p>
          <a:p>
            <a:r>
              <a:rPr dirty="0" lang="en-US" smtClean="0"/>
              <a:t>Give the IV fluids to correct the fluid- electrolyte imbalance as follows</a:t>
            </a:r>
          </a:p>
          <a:p>
            <a:pPr indent="0" marL="0">
              <a:buNone/>
            </a:pPr>
            <a:r>
              <a:rPr dirty="0" lang="en-US" smtClean="0"/>
              <a:t>	-1litre of normal saline in the first 30min</a:t>
            </a:r>
          </a:p>
          <a:p>
            <a:pPr indent="0" marL="0">
              <a:buNone/>
            </a:pPr>
            <a:r>
              <a:rPr dirty="0" lang="en-US"/>
              <a:t>	</a:t>
            </a:r>
            <a:r>
              <a:rPr dirty="0" lang="en-US" smtClean="0"/>
              <a:t>-1litre of normal saline in the next 1 hour</a:t>
            </a:r>
          </a:p>
          <a:p>
            <a:pPr indent="0" marL="0">
              <a:buNone/>
            </a:pPr>
            <a:endParaRPr dirty="0" lang="en-US"/>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406" name=""/>
        <p:cNvGrpSpPr/>
        <p:nvPr/>
      </p:nvGrpSpPr>
      <p:grpSpPr>
        <a:xfrm>
          <a:off x="0" y="0"/>
          <a:ext cx="0" cy="0"/>
          <a:chOff x="0" y="0"/>
          <a:chExt cx="0" cy="0"/>
        </a:xfrm>
      </p:grpSpPr>
      <p:sp>
        <p:nvSpPr>
          <p:cNvPr id="1048967" name="Title 1"/>
          <p:cNvSpPr>
            <a:spLocks noGrp="1"/>
          </p:cNvSpPr>
          <p:nvPr>
            <p:ph type="title"/>
          </p:nvPr>
        </p:nvSpPr>
        <p:spPr>
          <a:xfrm>
            <a:off x="357158" y="0"/>
            <a:ext cx="8229600" cy="1143000"/>
          </a:xfrm>
        </p:spPr>
        <p:txBody>
          <a:bodyPr/>
          <a:p>
            <a:pPr algn="ctr"/>
            <a:r>
              <a:rPr dirty="0" lang="en-US" smtClean="0"/>
              <a:t>Conti…</a:t>
            </a:r>
            <a:endParaRPr dirty="0" lang="en-US"/>
          </a:p>
        </p:txBody>
      </p:sp>
      <p:sp>
        <p:nvSpPr>
          <p:cNvPr id="1048968" name="Content Placeholder 2"/>
          <p:cNvSpPr>
            <a:spLocks noGrp="1"/>
          </p:cNvSpPr>
          <p:nvPr>
            <p:ph idx="1"/>
          </p:nvPr>
        </p:nvSpPr>
        <p:spPr>
          <a:xfrm>
            <a:off x="628650" y="1460938"/>
            <a:ext cx="7886700" cy="5397062"/>
          </a:xfrm>
        </p:spPr>
        <p:txBody>
          <a:bodyPr>
            <a:normAutofit fontScale="92308" lnSpcReduction="10000"/>
          </a:bodyPr>
          <a:p>
            <a:r>
              <a:rPr dirty="0" lang="en-US" smtClean="0"/>
              <a:t>1litre of normal saline in the next 2 hours</a:t>
            </a:r>
          </a:p>
          <a:p>
            <a:r>
              <a:rPr dirty="0" lang="en-US" smtClean="0"/>
              <a:t>1litre of normal saline in the next 4 hours and then 500mls hourly or as clinical status indicate then change to 5% </a:t>
            </a:r>
            <a:r>
              <a:rPr dirty="0" lang="en-US" err="1" smtClean="0"/>
              <a:t>dexitose</a:t>
            </a:r>
            <a:r>
              <a:rPr dirty="0" lang="en-US" smtClean="0"/>
              <a:t> alternating with normal saline when BS is 12-12.5mmol/L. continue IV fluids till ketonuria has disappeared.</a:t>
            </a:r>
          </a:p>
          <a:p>
            <a:r>
              <a:rPr dirty="0" lang="en-US" smtClean="0"/>
              <a:t>Start the patient as insulin therapy as follows;</a:t>
            </a:r>
          </a:p>
          <a:p>
            <a:pPr indent="0" marL="0">
              <a:buNone/>
            </a:pPr>
            <a:r>
              <a:rPr dirty="0" lang="en-US"/>
              <a:t>	</a:t>
            </a:r>
            <a:r>
              <a:rPr dirty="0" lang="en-US" smtClean="0"/>
              <a:t>-give insulin 10units IV + 10units IM stat then change to 6-10 IM every hour until BS is 14mmol/L the 8-16 units submit 4-10 hourly. When the patient is eating, give 8 units submit </a:t>
            </a:r>
            <a:r>
              <a:rPr dirty="0" lang="en-US" err="1" smtClean="0"/>
              <a:t>Tds</a:t>
            </a:r>
            <a:endParaRPr dirty="0" lang="en-US" smtClean="0"/>
          </a:p>
          <a:p>
            <a:r>
              <a:rPr dirty="0" lang="en-US" smtClean="0"/>
              <a:t>Start replacement of k immediately after first dose of insulin i.e. give 1litre with10mls of 15% k</a:t>
            </a:r>
          </a:p>
          <a:p>
            <a:r>
              <a:rPr dirty="0" lang="en-US" smtClean="0"/>
              <a:t>Once patient starts oral … give KCL orally till K is corrected</a:t>
            </a:r>
            <a:endParaRPr dirty="0" lang="en-US"/>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407" name=""/>
        <p:cNvGrpSpPr/>
        <p:nvPr/>
      </p:nvGrpSpPr>
      <p:grpSpPr>
        <a:xfrm>
          <a:off x="0" y="0"/>
          <a:ext cx="0" cy="0"/>
          <a:chOff x="0" y="0"/>
          <a:chExt cx="0" cy="0"/>
        </a:xfrm>
      </p:grpSpPr>
      <p:sp>
        <p:nvSpPr>
          <p:cNvPr id="1048969" name="Title 1"/>
          <p:cNvSpPr>
            <a:spLocks noGrp="1"/>
          </p:cNvSpPr>
          <p:nvPr>
            <p:ph type="title"/>
          </p:nvPr>
        </p:nvSpPr>
        <p:spPr>
          <a:xfrm>
            <a:off x="428596" y="214290"/>
            <a:ext cx="8229600" cy="1143000"/>
          </a:xfrm>
        </p:spPr>
        <p:txBody>
          <a:bodyPr/>
          <a:p>
            <a:pPr algn="ctr"/>
            <a:r>
              <a:rPr dirty="0" lang="en-US" smtClean="0"/>
              <a:t>Conti…</a:t>
            </a:r>
            <a:endParaRPr dirty="0" lang="en-US"/>
          </a:p>
        </p:txBody>
      </p:sp>
      <p:sp>
        <p:nvSpPr>
          <p:cNvPr id="1048970" name="Content Placeholder 2"/>
          <p:cNvSpPr>
            <a:spLocks noGrp="1"/>
          </p:cNvSpPr>
          <p:nvPr>
            <p:ph idx="1"/>
          </p:nvPr>
        </p:nvSpPr>
        <p:spPr>
          <a:xfrm>
            <a:off x="628650" y="1387367"/>
            <a:ext cx="7886700" cy="4635062"/>
          </a:xfrm>
        </p:spPr>
        <p:txBody>
          <a:bodyPr>
            <a:normAutofit fontScale="96154" lnSpcReduction="20000"/>
          </a:bodyPr>
          <a:p>
            <a:r>
              <a:rPr dirty="0" lang="en-US" smtClean="0"/>
              <a:t>Administer antibiotics since infection is a precipitation factor</a:t>
            </a:r>
          </a:p>
          <a:p>
            <a:r>
              <a:rPr dirty="0" lang="en-US" smtClean="0"/>
              <a:t>Give anticoagulant e.g. heparin 2500 units submit bd to prevent BVT</a:t>
            </a:r>
          </a:p>
          <a:p>
            <a:r>
              <a:rPr dirty="0" lang="en-US" smtClean="0"/>
              <a:t>For the first few hours, do plasma potassium and 1 hourly BS to monitor progress.</a:t>
            </a:r>
          </a:p>
          <a:p>
            <a:r>
              <a:rPr dirty="0" lang="en-US" smtClean="0"/>
              <a:t>Monitor urinary output, (no urine 3 hours catheterize the patient and leave it in situ.</a:t>
            </a:r>
          </a:p>
          <a:p>
            <a:r>
              <a:rPr dirty="0" lang="en-US" smtClean="0"/>
              <a:t>Test every specimen of urine</a:t>
            </a:r>
          </a:p>
          <a:p>
            <a:r>
              <a:rPr dirty="0" lang="en-US" smtClean="0"/>
              <a:t>Pass NG tuber for suction to prevent aspirations</a:t>
            </a:r>
          </a:p>
          <a:p>
            <a:r>
              <a:rPr dirty="0" lang="en-US" smtClean="0"/>
              <a:t>Monitor the patient’s condition to determine response or lack of response to therapy.</a:t>
            </a:r>
          </a:p>
          <a:p>
            <a:r>
              <a:rPr dirty="0" lang="en-US" smtClean="0"/>
              <a:t>When ketoacidosis is corrected, start oral intake</a:t>
            </a:r>
          </a:p>
          <a:p>
            <a:endParaRPr dirty="0" lang="en-US"/>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408" name=""/>
        <p:cNvGrpSpPr/>
        <p:nvPr/>
      </p:nvGrpSpPr>
      <p:grpSpPr>
        <a:xfrm>
          <a:off x="0" y="0"/>
          <a:ext cx="0" cy="0"/>
          <a:chOff x="0" y="0"/>
          <a:chExt cx="0" cy="0"/>
        </a:xfrm>
      </p:grpSpPr>
      <p:sp>
        <p:nvSpPr>
          <p:cNvPr id="1048971" name="Title 1"/>
          <p:cNvSpPr>
            <a:spLocks noGrp="1"/>
          </p:cNvSpPr>
          <p:nvPr>
            <p:ph type="title"/>
          </p:nvPr>
        </p:nvSpPr>
        <p:spPr/>
        <p:txBody>
          <a:bodyPr/>
          <a:p>
            <a:pPr algn="ctr"/>
            <a:r>
              <a:rPr dirty="0" lang="en-US" smtClean="0"/>
              <a:t>Conti…</a:t>
            </a:r>
            <a:endParaRPr dirty="0" lang="en-US"/>
          </a:p>
        </p:txBody>
      </p:sp>
      <p:sp>
        <p:nvSpPr>
          <p:cNvPr id="1048972" name="Content Placeholder 2"/>
          <p:cNvSpPr>
            <a:spLocks noGrp="1"/>
          </p:cNvSpPr>
          <p:nvPr>
            <p:ph idx="1"/>
          </p:nvPr>
        </p:nvSpPr>
        <p:spPr/>
        <p:txBody>
          <a:bodyPr/>
          <a:p>
            <a:r>
              <a:rPr dirty="0" lang="en-US" smtClean="0"/>
              <a:t>Provide general nursing care to cater for physical and psychological needs.</a:t>
            </a:r>
          </a:p>
          <a:p>
            <a:r>
              <a:rPr dirty="0" lang="en-US" smtClean="0"/>
              <a:t>Give health education to patient and relatives before discharging home.</a:t>
            </a:r>
            <a:endParaRPr dirty="0" lang="en-US"/>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409" name=""/>
        <p:cNvGrpSpPr/>
        <p:nvPr/>
      </p:nvGrpSpPr>
      <p:grpSpPr>
        <a:xfrm>
          <a:off x="0" y="0"/>
          <a:ext cx="0" cy="0"/>
          <a:chOff x="0" y="0"/>
          <a:chExt cx="0" cy="0"/>
        </a:xfrm>
      </p:grpSpPr>
      <p:sp>
        <p:nvSpPr>
          <p:cNvPr id="1048973" name="Title 1"/>
          <p:cNvSpPr>
            <a:spLocks noGrp="1"/>
          </p:cNvSpPr>
          <p:nvPr>
            <p:ph type="title"/>
          </p:nvPr>
        </p:nvSpPr>
        <p:spPr/>
        <p:txBody>
          <a:bodyPr>
            <a:normAutofit fontScale="90000"/>
          </a:bodyPr>
          <a:p>
            <a:r>
              <a:rPr b="1" dirty="0" lang="en-US" smtClean="0"/>
              <a:t>Differences between hyperglycemic coma and hypoglycemic coma </a:t>
            </a:r>
            <a:endParaRPr b="1" dirty="0" lang="en-US"/>
          </a:p>
        </p:txBody>
      </p:sp>
      <p:graphicFrame>
        <p:nvGraphicFramePr>
          <p:cNvPr id="4194307" name="Content Placeholder 3"/>
          <p:cNvGraphicFramePr>
            <a:graphicFrameLocks noGrp="1"/>
          </p:cNvGraphicFramePr>
          <p:nvPr>
            <p:ph idx="1"/>
          </p:nvPr>
        </p:nvGraphicFramePr>
        <p:xfrm>
          <a:off x="628650" y="1825625"/>
          <a:ext cx="7886700" cy="4246880"/>
        </p:xfrm>
        <a:graphic>
          <a:graphicData uri="http://schemas.openxmlformats.org/drawingml/2006/table">
            <a:tbl>
              <a:tblPr firstRow="1" bandRow="1">
                <a:tableStyleId>{7DF18680-E054-41AD-8BC1-D1AEF772440D}</a:tableStyleId>
              </a:tblPr>
              <a:tblGrid>
                <a:gridCol w="3943350"/>
                <a:gridCol w="3943350"/>
              </a:tblGrid>
              <a:tr h="370840">
                <a:tc>
                  <a:txBody>
                    <a:bodyPr/>
                    <a:p>
                      <a:r>
                        <a:rPr b="1" dirty="0" lang="en-US" smtClean="0"/>
                        <a:t>Hyperglycemic coma</a:t>
                      </a:r>
                      <a:endParaRPr b="1" dirty="0" lang="en-US"/>
                    </a:p>
                  </a:txBody>
                  <a:tcPr marL="68580" marR="68580"/>
                </a:tc>
                <a:tc>
                  <a:txBody>
                    <a:bodyPr/>
                    <a:p>
                      <a:r>
                        <a:rPr dirty="0" lang="en-US" smtClean="0"/>
                        <a:t> hypoglycemic coma</a:t>
                      </a:r>
                      <a:endParaRPr dirty="0" lang="en-US"/>
                    </a:p>
                  </a:txBody>
                  <a:tcPr marL="68580" marR="68580"/>
                </a:tc>
              </a:tr>
              <a:tr h="370840">
                <a:tc>
                  <a:txBody>
                    <a:bodyPr/>
                    <a:p>
                      <a:pPr indent="-342900" marL="342900">
                        <a:buFont typeface="+mj-lt"/>
                        <a:buAutoNum type="arabicPeriod"/>
                      </a:pPr>
                      <a:r>
                        <a:rPr dirty="0" lang="en-US" smtClean="0"/>
                        <a:t>There is insufficient or no insulin or dietary indiscretion</a:t>
                      </a:r>
                      <a:endParaRPr dirty="0" lang="en-US"/>
                    </a:p>
                  </a:txBody>
                  <a:tcPr marL="68580" marR="68580"/>
                </a:tc>
                <a:tc>
                  <a:txBody>
                    <a:bodyPr/>
                    <a:p>
                      <a:r>
                        <a:rPr dirty="0" lang="en-US" smtClean="0"/>
                        <a:t>There is excessive insulin and too little food</a:t>
                      </a:r>
                      <a:endParaRPr dirty="0" lang="en-US"/>
                    </a:p>
                  </a:txBody>
                  <a:tcPr marL="68580" marR="68580"/>
                </a:tc>
              </a:tr>
              <a:tr h="370840">
                <a:tc>
                  <a:txBody>
                    <a:bodyPr/>
                    <a:p>
                      <a:pPr indent="0" marL="0">
                        <a:buFont typeface="+mj-lt"/>
                        <a:buNone/>
                      </a:pPr>
                      <a:r>
                        <a:rPr dirty="0" lang="en-US" smtClean="0"/>
                        <a:t>2.  Onset is slow from hours to days</a:t>
                      </a:r>
                      <a:endParaRPr dirty="0" lang="en-US"/>
                    </a:p>
                  </a:txBody>
                  <a:tcPr marL="68580" marR="68580"/>
                </a:tc>
                <a:tc>
                  <a:txBody>
                    <a:bodyPr/>
                    <a:p>
                      <a:r>
                        <a:rPr dirty="0" lang="en-US" smtClean="0"/>
                        <a:t>Onset is sudden in minutes</a:t>
                      </a:r>
                      <a:endParaRPr dirty="0" lang="en-US"/>
                    </a:p>
                  </a:txBody>
                  <a:tcPr marL="68580" marR="68580"/>
                </a:tc>
              </a:tr>
              <a:tr h="370840">
                <a:tc>
                  <a:txBody>
                    <a:bodyPr/>
                    <a:p>
                      <a:r>
                        <a:rPr dirty="0" lang="en-US" smtClean="0"/>
                        <a:t>3. Skin is flashed dry and hot</a:t>
                      </a:r>
                      <a:endParaRPr dirty="0" lang="en-US"/>
                    </a:p>
                  </a:txBody>
                  <a:tcPr marL="68580" marR="68580"/>
                </a:tc>
                <a:tc>
                  <a:txBody>
                    <a:bodyPr/>
                    <a:p>
                      <a:r>
                        <a:rPr dirty="0" lang="en-US" smtClean="0"/>
                        <a:t> skin is pale, moist and cool</a:t>
                      </a:r>
                    </a:p>
                  </a:txBody>
                  <a:tcPr marL="68580" marR="68580"/>
                </a:tc>
              </a:tr>
              <a:tr h="370840">
                <a:tc>
                  <a:txBody>
                    <a:bodyPr/>
                    <a:p>
                      <a:r>
                        <a:rPr dirty="0" lang="en-US" smtClean="0"/>
                        <a:t>4. Patient is drowsy</a:t>
                      </a:r>
                      <a:endParaRPr dirty="0" lang="en-US"/>
                    </a:p>
                  </a:txBody>
                  <a:tcPr marL="68580" marR="68580"/>
                </a:tc>
                <a:tc>
                  <a:txBody>
                    <a:bodyPr/>
                    <a:p>
                      <a:r>
                        <a:rPr dirty="0" lang="en-US" smtClean="0"/>
                        <a:t>Patient is excited</a:t>
                      </a:r>
                      <a:endParaRPr dirty="0" lang="en-US"/>
                    </a:p>
                  </a:txBody>
                  <a:tcPr marL="68580" marR="68580"/>
                </a:tc>
              </a:tr>
              <a:tr h="370840">
                <a:tc>
                  <a:txBody>
                    <a:bodyPr/>
                    <a:p>
                      <a:r>
                        <a:rPr dirty="0" lang="en-US" smtClean="0"/>
                        <a:t>5. Breath has smell of acetone</a:t>
                      </a:r>
                      <a:endParaRPr dirty="0" lang="en-US"/>
                    </a:p>
                  </a:txBody>
                  <a:tcPr marL="68580" marR="68580"/>
                </a:tc>
                <a:tc>
                  <a:txBody>
                    <a:bodyPr/>
                    <a:p>
                      <a:r>
                        <a:rPr dirty="0" lang="en-US" smtClean="0"/>
                        <a:t>Breath is normal</a:t>
                      </a:r>
                      <a:endParaRPr dirty="0" lang="en-US"/>
                    </a:p>
                  </a:txBody>
                  <a:tcPr marL="68580" marR="68580"/>
                </a:tc>
              </a:tr>
              <a:tr h="370840">
                <a:tc>
                  <a:txBody>
                    <a:bodyPr/>
                    <a:p>
                      <a:r>
                        <a:rPr dirty="0" lang="en-US" smtClean="0"/>
                        <a:t>6. Respiration shows air hunger and deep sigh</a:t>
                      </a:r>
                      <a:endParaRPr dirty="0" lang="en-US"/>
                    </a:p>
                  </a:txBody>
                  <a:tcPr marL="68580" marR="68580"/>
                </a:tc>
                <a:tc>
                  <a:txBody>
                    <a:bodyPr/>
                    <a:p>
                      <a:r>
                        <a:rPr dirty="0" lang="en-US" smtClean="0"/>
                        <a:t>Respiration</a:t>
                      </a:r>
                      <a:r>
                        <a:rPr baseline="0" dirty="0" lang="en-US" smtClean="0"/>
                        <a:t> is normal to rapid</a:t>
                      </a:r>
                      <a:endParaRPr dirty="0" lang="en-US"/>
                    </a:p>
                  </a:txBody>
                  <a:tcPr marL="68580" marR="68580"/>
                </a:tc>
              </a:tr>
              <a:tr h="370840">
                <a:tc>
                  <a:txBody>
                    <a:bodyPr/>
                    <a:p>
                      <a:r>
                        <a:rPr dirty="0" lang="en-US" smtClean="0"/>
                        <a:t>7.Pulse</a:t>
                      </a:r>
                      <a:r>
                        <a:rPr baseline="0" dirty="0" lang="en-US" smtClean="0"/>
                        <a:t> is raised and weak</a:t>
                      </a:r>
                      <a:endParaRPr dirty="0" lang="en-US"/>
                    </a:p>
                  </a:txBody>
                  <a:tcPr marL="68580" marR="68580"/>
                </a:tc>
                <a:tc>
                  <a:txBody>
                    <a:bodyPr/>
                    <a:p>
                      <a:r>
                        <a:rPr dirty="0" lang="en-US" smtClean="0"/>
                        <a:t>Pulse is normal or slow</a:t>
                      </a:r>
                      <a:endParaRPr dirty="0" lang="en-US"/>
                    </a:p>
                  </a:txBody>
                  <a:tcPr marL="68580" marR="68580"/>
                </a:tc>
              </a:tr>
              <a:tr h="370840">
                <a:tc>
                  <a:txBody>
                    <a:bodyPr/>
                    <a:p>
                      <a:r>
                        <a:rPr dirty="0" lang="en-US" smtClean="0"/>
                        <a:t>8.BP is low</a:t>
                      </a:r>
                      <a:endParaRPr dirty="0" lang="en-US"/>
                    </a:p>
                  </a:txBody>
                  <a:tcPr marL="68580" marR="68580"/>
                </a:tc>
                <a:tc>
                  <a:txBody>
                    <a:bodyPr/>
                    <a:p>
                      <a:r>
                        <a:rPr dirty="0" lang="en-US" smtClean="0"/>
                        <a:t>BP is normal</a:t>
                      </a:r>
                      <a:endParaRPr dirty="0" lang="en-US"/>
                    </a:p>
                  </a:txBody>
                  <a:tcPr marL="68580" marR="68580"/>
                </a:tc>
              </a:tr>
              <a:tr h="370840">
                <a:tc>
                  <a:txBody>
                    <a:bodyPr/>
                    <a:p>
                      <a:r>
                        <a:rPr dirty="0" lang="en-US" smtClean="0"/>
                        <a:t>9. There is no sweating</a:t>
                      </a:r>
                      <a:endParaRPr dirty="0" lang="en-US"/>
                    </a:p>
                  </a:txBody>
                  <a:tcPr marL="68580" marR="68580"/>
                </a:tc>
                <a:tc>
                  <a:txBody>
                    <a:bodyPr/>
                    <a:p>
                      <a:r>
                        <a:rPr dirty="0" lang="en-US" smtClean="0"/>
                        <a:t>There is sweating ++</a:t>
                      </a:r>
                      <a:endParaRPr dirty="0" lang="en-US"/>
                    </a:p>
                  </a:txBody>
                  <a:tcPr marL="68580" marR="68580"/>
                </a:tc>
              </a:tr>
            </a:tbl>
          </a:graphicData>
        </a:graphic>
      </p:graphicFrame>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410" name=""/>
        <p:cNvGrpSpPr/>
        <p:nvPr/>
      </p:nvGrpSpPr>
      <p:grpSpPr>
        <a:xfrm>
          <a:off x="0" y="0"/>
          <a:ext cx="0" cy="0"/>
          <a:chOff x="0" y="0"/>
          <a:chExt cx="0" cy="0"/>
        </a:xfrm>
      </p:grpSpPr>
      <p:sp>
        <p:nvSpPr>
          <p:cNvPr id="1048974" name="Title 1"/>
          <p:cNvSpPr>
            <a:spLocks noGrp="1"/>
          </p:cNvSpPr>
          <p:nvPr>
            <p:ph type="title"/>
          </p:nvPr>
        </p:nvSpPr>
        <p:spPr/>
        <p:txBody>
          <a:bodyPr/>
          <a:p>
            <a:pPr algn="ctr"/>
            <a:r>
              <a:rPr dirty="0" lang="en-US" smtClean="0"/>
              <a:t>Conti…</a:t>
            </a:r>
            <a:endParaRPr dirty="0" lang="en-US"/>
          </a:p>
        </p:txBody>
      </p:sp>
      <p:graphicFrame>
        <p:nvGraphicFramePr>
          <p:cNvPr id="4194308" name="Content Placeholder 3"/>
          <p:cNvGraphicFramePr>
            <a:graphicFrameLocks noGrp="1"/>
          </p:cNvGraphicFramePr>
          <p:nvPr>
            <p:ph idx="1"/>
          </p:nvPr>
        </p:nvGraphicFramePr>
        <p:xfrm>
          <a:off x="628650" y="1825625"/>
          <a:ext cx="7886700" cy="2763520"/>
        </p:xfrm>
        <a:graphic>
          <a:graphicData uri="http://schemas.openxmlformats.org/drawingml/2006/table">
            <a:tbl>
              <a:tblPr firstRow="1" bandRow="1">
                <a:tableStyleId>{5C22544A-7EE6-4342-B048-85BDC9FD1C3A}</a:tableStyleId>
              </a:tblPr>
              <a:tblGrid>
                <a:gridCol w="3943350"/>
                <a:gridCol w="3943350"/>
              </a:tblGrid>
              <a:tr h="370840">
                <a:tc>
                  <a:txBody>
                    <a:bodyPr/>
                    <a:p>
                      <a:r>
                        <a:rPr dirty="0" lang="en-US" smtClean="0"/>
                        <a:t>10.</a:t>
                      </a:r>
                      <a:r>
                        <a:rPr baseline="0" dirty="0" lang="en-US" smtClean="0"/>
                        <a:t> Patient is dehydrated</a:t>
                      </a:r>
                      <a:endParaRPr dirty="0" lang="en-US"/>
                    </a:p>
                  </a:txBody>
                  <a:tcPr marL="68580" marR="68580"/>
                </a:tc>
                <a:tc>
                  <a:txBody>
                    <a:bodyPr/>
                    <a:p>
                      <a:r>
                        <a:rPr dirty="0" lang="en-US" smtClean="0"/>
                        <a:t>No dehydration</a:t>
                      </a:r>
                      <a:endParaRPr dirty="0" lang="en-US"/>
                    </a:p>
                  </a:txBody>
                  <a:tcPr marL="68580" marR="68580"/>
                </a:tc>
              </a:tr>
              <a:tr h="370840">
                <a:tc>
                  <a:txBody>
                    <a:bodyPr/>
                    <a:p>
                      <a:r>
                        <a:rPr dirty="0" lang="en-US" smtClean="0"/>
                        <a:t>11. Coma follows drowsy state</a:t>
                      </a:r>
                      <a:endParaRPr dirty="0" lang="en-US"/>
                    </a:p>
                  </a:txBody>
                  <a:tcPr marL="68580" marR="68580"/>
                </a:tc>
                <a:tc>
                  <a:txBody>
                    <a:bodyPr/>
                    <a:p>
                      <a:r>
                        <a:rPr dirty="0" lang="en-US" smtClean="0"/>
                        <a:t>Coma is</a:t>
                      </a:r>
                      <a:r>
                        <a:rPr baseline="0" dirty="0" lang="en-US" smtClean="0"/>
                        <a:t> sudden preceded by convulsion</a:t>
                      </a:r>
                      <a:endParaRPr dirty="0" lang="en-US"/>
                    </a:p>
                  </a:txBody>
                  <a:tcPr marL="68580" marR="68580"/>
                </a:tc>
              </a:tr>
              <a:tr h="370840">
                <a:tc>
                  <a:txBody>
                    <a:bodyPr/>
                    <a:p>
                      <a:r>
                        <a:rPr dirty="0" lang="en-US" smtClean="0"/>
                        <a:t>12. Urine has large amount of sugar</a:t>
                      </a:r>
                      <a:endParaRPr dirty="0" lang="en-US"/>
                    </a:p>
                  </a:txBody>
                  <a:tcPr marL="68580" marR="68580"/>
                </a:tc>
                <a:tc>
                  <a:txBody>
                    <a:bodyPr/>
                    <a:p>
                      <a:r>
                        <a:rPr dirty="0" lang="en-US" smtClean="0"/>
                        <a:t>Urine has no sugar</a:t>
                      </a:r>
                      <a:endParaRPr dirty="0" lang="en-US"/>
                    </a:p>
                  </a:txBody>
                  <a:tcPr marL="68580" marR="68580"/>
                </a:tc>
              </a:tr>
              <a:tr h="370840">
                <a:tc>
                  <a:txBody>
                    <a:bodyPr/>
                    <a:p>
                      <a:r>
                        <a:rPr dirty="0" lang="en-US" smtClean="0"/>
                        <a:t>13. Blood sugar level is very high</a:t>
                      </a:r>
                      <a:endParaRPr dirty="0" lang="en-US"/>
                    </a:p>
                  </a:txBody>
                  <a:tcPr marL="68580" marR="68580"/>
                </a:tc>
                <a:tc>
                  <a:txBody>
                    <a:bodyPr/>
                    <a:p>
                      <a:r>
                        <a:rPr dirty="0" lang="en-US" smtClean="0"/>
                        <a:t>Blood sugar</a:t>
                      </a:r>
                      <a:r>
                        <a:rPr baseline="0" dirty="0" lang="en-US" smtClean="0"/>
                        <a:t> is very low</a:t>
                      </a:r>
                      <a:endParaRPr dirty="0" lang="en-US"/>
                    </a:p>
                  </a:txBody>
                  <a:tcPr marL="68580" marR="68580"/>
                </a:tc>
              </a:tr>
              <a:tr h="370840">
                <a:tc>
                  <a:txBody>
                    <a:bodyPr/>
                    <a:p>
                      <a:r>
                        <a:rPr dirty="0" lang="en-US" smtClean="0"/>
                        <a:t>14.Dextrose</a:t>
                      </a:r>
                      <a:r>
                        <a:rPr baseline="0" dirty="0" lang="en-US" smtClean="0"/>
                        <a:t> therapy not needed</a:t>
                      </a:r>
                      <a:endParaRPr dirty="0" lang="en-US"/>
                    </a:p>
                  </a:txBody>
                  <a:tcPr marL="68580" marR="68580"/>
                </a:tc>
                <a:tc>
                  <a:txBody>
                    <a:bodyPr/>
                    <a:p>
                      <a:r>
                        <a:rPr dirty="0" lang="en-US" smtClean="0"/>
                        <a:t>Dextrose therapy necessary</a:t>
                      </a:r>
                      <a:endParaRPr dirty="0" lang="en-US"/>
                    </a:p>
                  </a:txBody>
                  <a:tcPr marL="68580" marR="68580"/>
                </a:tc>
              </a:tr>
              <a:tr h="370840">
                <a:tc>
                  <a:txBody>
                    <a:bodyPr/>
                    <a:p>
                      <a:r>
                        <a:rPr dirty="0" lang="en-US" smtClean="0"/>
                        <a:t>15. There is rapid response to treatment</a:t>
                      </a:r>
                      <a:endParaRPr dirty="0" lang="en-US"/>
                    </a:p>
                  </a:txBody>
                  <a:tcPr marL="68580" marR="68580"/>
                </a:tc>
                <a:tc>
                  <a:txBody>
                    <a:bodyPr/>
                    <a:p>
                      <a:r>
                        <a:rPr dirty="0" lang="en-US" smtClean="0"/>
                        <a:t>There is slow response to treatment</a:t>
                      </a:r>
                      <a:endParaRPr dirty="0" lang="en-US"/>
                    </a:p>
                  </a:txBody>
                  <a:tcPr marL="68580" marR="68580"/>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255" name=""/>
        <p:cNvGrpSpPr/>
        <p:nvPr/>
      </p:nvGrpSpPr>
      <p:grpSpPr>
        <a:xfrm>
          <a:off x="0" y="0"/>
          <a:ext cx="0" cy="0"/>
          <a:chOff x="0" y="0"/>
          <a:chExt cx="0" cy="0"/>
        </a:xfrm>
      </p:grpSpPr>
      <p:sp>
        <p:nvSpPr>
          <p:cNvPr id="1048654" name="Rectangle 2"/>
          <p:cNvSpPr>
            <a:spLocks noGrp="1" noChangeArrowheads="1"/>
          </p:cNvSpPr>
          <p:nvPr>
            <p:ph type="title"/>
          </p:nvPr>
        </p:nvSpPr>
        <p:spPr/>
        <p:txBody>
          <a:bodyPr/>
          <a:p>
            <a:r>
              <a:rPr b="1" sz="3200" lang="en-US"/>
              <a:t>Aldosterone</a:t>
            </a:r>
            <a:r>
              <a:rPr sz="3200" lang="en-US"/>
              <a:t>, the main </a:t>
            </a:r>
            <a:r>
              <a:rPr sz="3200" i="1" lang="en-US"/>
              <a:t>mineralocorticoid</a:t>
            </a:r>
          </a:p>
        </p:txBody>
      </p:sp>
      <p:sp>
        <p:nvSpPr>
          <p:cNvPr id="1048655" name="Rectangle 3"/>
          <p:cNvSpPr>
            <a:spLocks noGrp="1" noChangeArrowheads="1"/>
          </p:cNvSpPr>
          <p:nvPr>
            <p:ph idx="1"/>
          </p:nvPr>
        </p:nvSpPr>
        <p:spPr/>
        <p:txBody>
          <a:bodyPr/>
          <a:p>
            <a:pPr>
              <a:lnSpc>
                <a:spcPct val="90000"/>
              </a:lnSpc>
            </a:pPr>
            <a:r>
              <a:rPr lang="en-US"/>
              <a:t>Secreted by adrenal cortex in response to a decline in either blood volume or blood pressure (e.g. severe hemorrhage)</a:t>
            </a:r>
          </a:p>
          <a:p>
            <a:pPr lvl="1">
              <a:lnSpc>
                <a:spcPct val="90000"/>
              </a:lnSpc>
            </a:pPr>
            <a:r>
              <a:rPr lang="en-US"/>
              <a:t>Is terminal hormone in renin-angiotensin mechanism</a:t>
            </a:r>
          </a:p>
          <a:p>
            <a:pPr>
              <a:lnSpc>
                <a:spcPct val="90000"/>
              </a:lnSpc>
            </a:pPr>
            <a:r>
              <a:rPr lang="en-US"/>
              <a:t>Prompts distal and collecting tubules in kidney to reabsorb more sodium</a:t>
            </a:r>
          </a:p>
          <a:p>
            <a:pPr lvl="1">
              <a:lnSpc>
                <a:spcPct val="90000"/>
              </a:lnSpc>
            </a:pPr>
            <a:r>
              <a:rPr lang="en-US"/>
              <a:t>Water passively follows</a:t>
            </a:r>
          </a:p>
          <a:p>
            <a:pPr lvl="1">
              <a:lnSpc>
                <a:spcPct val="90000"/>
              </a:lnSpc>
            </a:pPr>
            <a:r>
              <a:rPr lang="en-US"/>
              <a:t>Blood volume thus increases</a:t>
            </a:r>
          </a:p>
        </p:txBody>
      </p:sp>
      <p:sp>
        <p:nvSpPr>
          <p:cNvPr id="1048656" name="Slide Number Placeholder 5"/>
          <p:cNvSpPr>
            <a:spLocks noGrp="1"/>
          </p:cNvSpPr>
          <p:nvPr>
            <p:ph type="sldNum" sz="quarter" idx="12"/>
          </p:nvPr>
        </p:nvSpPr>
        <p:spPr/>
        <p:txBody>
          <a:bodyPr/>
          <a:p>
            <a:fld id="{2B4A76F1-2329-447F-A4F2-1BAF53175273}" type="slidenum">
              <a:rPr lang="en-US"/>
              <a:t>18</a:t>
            </a:fld>
            <a:endParaRPr lang="en-US"/>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411" name=""/>
        <p:cNvGrpSpPr/>
        <p:nvPr/>
      </p:nvGrpSpPr>
      <p:grpSpPr>
        <a:xfrm>
          <a:off x="0" y="0"/>
          <a:ext cx="0" cy="0"/>
          <a:chOff x="0" y="0"/>
          <a:chExt cx="0" cy="0"/>
        </a:xfrm>
      </p:grpSpPr>
      <p:sp>
        <p:nvSpPr>
          <p:cNvPr id="1048975" name="Title 1"/>
          <p:cNvSpPr>
            <a:spLocks noGrp="1"/>
          </p:cNvSpPr>
          <p:nvPr>
            <p:ph type="title"/>
          </p:nvPr>
        </p:nvSpPr>
        <p:spPr/>
        <p:txBody>
          <a:bodyPr/>
          <a:p>
            <a:pPr algn="ctr"/>
            <a:r>
              <a:rPr dirty="0" lang="en-US" smtClean="0"/>
              <a:t>Conti…</a:t>
            </a:r>
            <a:endParaRPr dirty="0" lang="en-US"/>
          </a:p>
        </p:txBody>
      </p:sp>
      <p:sp>
        <p:nvSpPr>
          <p:cNvPr id="1048976" name="Content Placeholder 2"/>
          <p:cNvSpPr>
            <a:spLocks noGrp="1"/>
          </p:cNvSpPr>
          <p:nvPr>
            <p:ph idx="1"/>
          </p:nvPr>
        </p:nvSpPr>
        <p:spPr/>
        <p:txBody>
          <a:bodyPr/>
          <a:p>
            <a:pPr indent="0" marL="0">
              <a:buNone/>
            </a:pPr>
            <a:r>
              <a:rPr b="1" dirty="0" lang="en-US" smtClean="0"/>
              <a:t>Diabetic foot care</a:t>
            </a:r>
          </a:p>
          <a:p>
            <a:r>
              <a:rPr dirty="0" lang="en-US" smtClean="0"/>
              <a:t>Wear well fitting shoes</a:t>
            </a:r>
          </a:p>
          <a:p>
            <a:r>
              <a:rPr dirty="0" lang="en-US" smtClean="0"/>
              <a:t>Avoid wearing open shoes</a:t>
            </a:r>
          </a:p>
          <a:p>
            <a:r>
              <a:rPr dirty="0" lang="en-US" smtClean="0"/>
              <a:t>Dry feet well especially between toes</a:t>
            </a:r>
          </a:p>
          <a:p>
            <a:r>
              <a:rPr dirty="0" lang="en-US" smtClean="0"/>
              <a:t>Avoid busking in open fires</a:t>
            </a:r>
          </a:p>
          <a:p>
            <a:r>
              <a:rPr dirty="0" lang="en-US" smtClean="0"/>
              <a:t>Avoid walking bare footed</a:t>
            </a:r>
          </a:p>
          <a:p>
            <a:r>
              <a:rPr dirty="0" lang="en-US" smtClean="0"/>
              <a:t>Avoid dipping foot in hot water until it is felt by somebody else.</a:t>
            </a:r>
          </a:p>
          <a:p>
            <a:pPr indent="0" marL="0">
              <a:buNone/>
            </a:pPr>
            <a:endParaRPr b="1" dirty="0" lang="en-US" smtClean="0"/>
          </a:p>
          <a:p>
            <a:endParaRPr dirty="0" lang="en-US" smtClean="0"/>
          </a:p>
          <a:p>
            <a:endParaRPr dirty="0" lang="en-US"/>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412" name=""/>
        <p:cNvGrpSpPr/>
        <p:nvPr/>
      </p:nvGrpSpPr>
      <p:grpSpPr>
        <a:xfrm>
          <a:off x="0" y="0"/>
          <a:ext cx="0" cy="0"/>
          <a:chOff x="0" y="0"/>
          <a:chExt cx="0" cy="0"/>
        </a:xfrm>
      </p:grpSpPr>
      <p:sp>
        <p:nvSpPr>
          <p:cNvPr id="1048977" name="Title 1"/>
          <p:cNvSpPr>
            <a:spLocks noGrp="1"/>
          </p:cNvSpPr>
          <p:nvPr>
            <p:ph type="title"/>
          </p:nvPr>
        </p:nvSpPr>
        <p:spPr/>
        <p:txBody>
          <a:bodyPr>
            <a:normAutofit fontScale="90000"/>
          </a:bodyPr>
          <a:p>
            <a:r>
              <a:rPr b="1" dirty="0" lang="en-US"/>
              <a:t>Rationale</a:t>
            </a:r>
            <a:br>
              <a:rPr b="1" dirty="0" lang="en-US"/>
            </a:br>
            <a:endParaRPr dirty="0" lang="en-US"/>
          </a:p>
        </p:txBody>
      </p:sp>
      <p:sp>
        <p:nvSpPr>
          <p:cNvPr id="1048978" name="Content Placeholder 2"/>
          <p:cNvSpPr>
            <a:spLocks noGrp="1"/>
          </p:cNvSpPr>
          <p:nvPr>
            <p:ph idx="1"/>
          </p:nvPr>
        </p:nvSpPr>
        <p:spPr/>
        <p:txBody>
          <a:bodyPr/>
          <a:p>
            <a:r>
              <a:rPr dirty="0" lang="en-US" smtClean="0"/>
              <a:t>They have decreased sensation and reduced blood supply to the periphery therefore they do not sense any injury.</a:t>
            </a:r>
          </a:p>
          <a:p>
            <a:pPr indent="0" marL="0">
              <a:buNone/>
            </a:pPr>
            <a:r>
              <a:rPr dirty="0" lang="en-US" smtClean="0"/>
              <a:t>Diabetic foot starts with small scratch which the patient does not sense and may not care for because they have not seen it.</a:t>
            </a:r>
          </a:p>
          <a:p>
            <a:pPr indent="0" marL="0">
              <a:buNone/>
            </a:pPr>
            <a:r>
              <a:rPr dirty="0" lang="en-US" smtClean="0"/>
              <a:t>The scratch will not heal spontaneously because of reduced peripheral blood supply that accompanies diabetes. The scratch will enlarge and go deep.</a:t>
            </a:r>
            <a:endParaRPr dirty="0" lang="en-US"/>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413" name=""/>
        <p:cNvGrpSpPr/>
        <p:nvPr/>
      </p:nvGrpSpPr>
      <p:grpSpPr>
        <a:xfrm>
          <a:off x="0" y="0"/>
          <a:ext cx="0" cy="0"/>
          <a:chOff x="0" y="0"/>
          <a:chExt cx="0" cy="0"/>
        </a:xfrm>
      </p:grpSpPr>
      <p:sp>
        <p:nvSpPr>
          <p:cNvPr id="1048979" name="Title 1"/>
          <p:cNvSpPr>
            <a:spLocks noGrp="1"/>
          </p:cNvSpPr>
          <p:nvPr>
            <p:ph type="title"/>
          </p:nvPr>
        </p:nvSpPr>
        <p:spPr/>
        <p:txBody>
          <a:bodyPr/>
          <a:p>
            <a:r>
              <a:rPr dirty="0" lang="en-GB" smtClean="0"/>
              <a:t>ADRENAL GLAND</a:t>
            </a:r>
            <a:endParaRPr dirty="0" lang="en-GB"/>
          </a:p>
        </p:txBody>
      </p:sp>
      <p:sp>
        <p:nvSpPr>
          <p:cNvPr id="1048980" name="Content Placeholder 2"/>
          <p:cNvSpPr>
            <a:spLocks noGrp="1"/>
          </p:cNvSpPr>
          <p:nvPr>
            <p:ph idx="1"/>
          </p:nvPr>
        </p:nvSpPr>
        <p:spPr/>
        <p:txBody>
          <a:bodyPr/>
          <a:p>
            <a:endParaRPr lang="en-GB"/>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414" name=""/>
        <p:cNvGrpSpPr/>
        <p:nvPr/>
      </p:nvGrpSpPr>
      <p:grpSpPr>
        <a:xfrm>
          <a:off x="0" y="0"/>
          <a:ext cx="0" cy="0"/>
          <a:chOff x="0" y="0"/>
          <a:chExt cx="0" cy="0"/>
        </a:xfrm>
      </p:grpSpPr>
      <p:sp>
        <p:nvSpPr>
          <p:cNvPr id="1048981" name="Title 1"/>
          <p:cNvSpPr>
            <a:spLocks noGrp="1"/>
          </p:cNvSpPr>
          <p:nvPr>
            <p:ph type="title"/>
          </p:nvPr>
        </p:nvSpPr>
        <p:spPr>
          <a:xfrm>
            <a:off x="500034" y="0"/>
            <a:ext cx="8229600" cy="1143000"/>
          </a:xfrm>
        </p:spPr>
        <p:txBody>
          <a:bodyPr/>
          <a:p>
            <a:pPr algn="ctr"/>
            <a:r>
              <a:rPr b="1" dirty="0" lang="en-US" smtClean="0"/>
              <a:t>ADDISON’S DISEASE</a:t>
            </a:r>
            <a:endParaRPr b="1" dirty="0" lang="en-US"/>
          </a:p>
        </p:txBody>
      </p:sp>
      <p:sp>
        <p:nvSpPr>
          <p:cNvPr id="1048982" name="Content Placeholder 2"/>
          <p:cNvSpPr>
            <a:spLocks noGrp="1"/>
          </p:cNvSpPr>
          <p:nvPr>
            <p:ph idx="1"/>
          </p:nvPr>
        </p:nvSpPr>
        <p:spPr>
          <a:xfrm>
            <a:off x="642910" y="1357298"/>
            <a:ext cx="7886700" cy="5023945"/>
          </a:xfrm>
        </p:spPr>
        <p:txBody>
          <a:bodyPr>
            <a:normAutofit fontScale="96154" lnSpcReduction="10000"/>
          </a:bodyPr>
          <a:p>
            <a:r>
              <a:rPr dirty="0" lang="en-US" smtClean="0"/>
              <a:t>This is a disease characterized by decreased secretion of adrenal cortex hormones (mineralocorticoids and glucocorticoids) but mainly cortical. It can be acute which is unrecognized and potentially fatal or chronic that is simple to treat.</a:t>
            </a:r>
          </a:p>
          <a:p>
            <a:pPr indent="0" marL="0">
              <a:buNone/>
            </a:pPr>
            <a:r>
              <a:rPr b="1" dirty="0" lang="en-US" smtClean="0"/>
              <a:t>Causes</a:t>
            </a:r>
          </a:p>
          <a:p>
            <a:r>
              <a:rPr dirty="0" lang="en-US" smtClean="0"/>
              <a:t>Bilateral adrenolectomy ( all adrenal glands removed)</a:t>
            </a:r>
          </a:p>
          <a:p>
            <a:r>
              <a:rPr dirty="0" lang="en-US" smtClean="0"/>
              <a:t>Destruction of adrenal cortex by infections e.g. TB, histoplasmosis.</a:t>
            </a:r>
          </a:p>
          <a:p>
            <a:r>
              <a:rPr dirty="0" lang="en-US" smtClean="0"/>
              <a:t>Autoimmune disease leading to (ant adrenal cortical cells)</a:t>
            </a:r>
          </a:p>
          <a:p>
            <a:r>
              <a:rPr dirty="0" lang="en-US" smtClean="0"/>
              <a:t>Metastatic carcinomas</a:t>
            </a:r>
          </a:p>
          <a:p>
            <a:r>
              <a:rPr dirty="0" lang="en-US" smtClean="0"/>
              <a:t>Atrophy of zona glomerulosa and zona </a:t>
            </a:r>
            <a:r>
              <a:rPr dirty="0" lang="en-US" err="1" smtClean="0"/>
              <a:t>recticularis</a:t>
            </a:r>
            <a:endParaRPr dirty="0" lang="en-US" smtClean="0"/>
          </a:p>
          <a:p>
            <a:endParaRPr dirty="0" lang="en-US"/>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415" name=""/>
        <p:cNvGrpSpPr/>
        <p:nvPr/>
      </p:nvGrpSpPr>
      <p:grpSpPr>
        <a:xfrm>
          <a:off x="0" y="0"/>
          <a:ext cx="0" cy="0"/>
          <a:chOff x="0" y="0"/>
          <a:chExt cx="0" cy="0"/>
        </a:xfrm>
      </p:grpSpPr>
      <p:sp>
        <p:nvSpPr>
          <p:cNvPr id="1048983" name="Title 1"/>
          <p:cNvSpPr>
            <a:spLocks noGrp="1"/>
          </p:cNvSpPr>
          <p:nvPr>
            <p:ph type="title"/>
          </p:nvPr>
        </p:nvSpPr>
        <p:spPr>
          <a:xfrm>
            <a:off x="500034" y="0"/>
            <a:ext cx="8229600" cy="1143000"/>
          </a:xfrm>
        </p:spPr>
        <p:txBody>
          <a:bodyPr/>
          <a:p>
            <a:pPr algn="ctr"/>
            <a:r>
              <a:rPr dirty="0" lang="en-US" smtClean="0"/>
              <a:t>Conti…</a:t>
            </a:r>
            <a:endParaRPr dirty="0" lang="en-US"/>
          </a:p>
        </p:txBody>
      </p:sp>
      <p:sp>
        <p:nvSpPr>
          <p:cNvPr id="1048984" name="Content Placeholder 2"/>
          <p:cNvSpPr>
            <a:spLocks noGrp="1"/>
          </p:cNvSpPr>
          <p:nvPr>
            <p:ph idx="1"/>
          </p:nvPr>
        </p:nvSpPr>
        <p:spPr>
          <a:xfrm>
            <a:off x="628650" y="1345324"/>
            <a:ext cx="7886700" cy="4831639"/>
          </a:xfrm>
        </p:spPr>
        <p:txBody>
          <a:bodyPr>
            <a:normAutofit lnSpcReduction="10000"/>
          </a:bodyPr>
          <a:p>
            <a:r>
              <a:rPr dirty="0" lang="en-US" smtClean="0"/>
              <a:t>Sudden withdrawal of adrenocortical hormone therapy.</a:t>
            </a:r>
          </a:p>
          <a:p>
            <a:r>
              <a:rPr dirty="0" lang="en-US" smtClean="0"/>
              <a:t>Inadequate secretion of ACTH</a:t>
            </a:r>
          </a:p>
          <a:p>
            <a:pPr indent="0" marL="0">
              <a:buNone/>
            </a:pPr>
            <a:r>
              <a:rPr b="1" dirty="0" lang="en-US" smtClean="0"/>
              <a:t>Pathophysiology</a:t>
            </a:r>
          </a:p>
          <a:p>
            <a:r>
              <a:rPr dirty="0" lang="en-US" smtClean="0"/>
              <a:t>Decrease in secretion of these hormone result in decreased vascular sufficiency, circulatory failure , hypoglycemia , decreased aldosterone secretion which impairs Na+ and H2O reabsorption, decreased physiological response to stress.</a:t>
            </a:r>
          </a:p>
          <a:p>
            <a:r>
              <a:rPr dirty="0" lang="en-US" smtClean="0"/>
              <a:t>There may be also deficiency of adrenal androgens</a:t>
            </a:r>
          </a:p>
          <a:p>
            <a:r>
              <a:rPr dirty="0" lang="en-US" smtClean="0"/>
              <a:t>Adrenal crisis may arise.</a:t>
            </a:r>
          </a:p>
          <a:p>
            <a:endParaRPr dirty="0" lang="en-US"/>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416" name=""/>
        <p:cNvGrpSpPr/>
        <p:nvPr/>
      </p:nvGrpSpPr>
      <p:grpSpPr>
        <a:xfrm>
          <a:off x="0" y="0"/>
          <a:ext cx="0" cy="0"/>
          <a:chOff x="0" y="0"/>
          <a:chExt cx="0" cy="0"/>
        </a:xfrm>
      </p:grpSpPr>
      <p:sp>
        <p:nvSpPr>
          <p:cNvPr id="1048985" name="Title 1"/>
          <p:cNvSpPr>
            <a:spLocks noGrp="1"/>
          </p:cNvSpPr>
          <p:nvPr>
            <p:ph type="title"/>
          </p:nvPr>
        </p:nvSpPr>
        <p:spPr>
          <a:xfrm>
            <a:off x="357158" y="0"/>
            <a:ext cx="8229600" cy="1143000"/>
          </a:xfrm>
        </p:spPr>
        <p:txBody>
          <a:bodyPr/>
          <a:p>
            <a:pPr algn="ctr"/>
            <a:r>
              <a:rPr b="1" dirty="0" lang="en-US" smtClean="0"/>
              <a:t>diagnosis</a:t>
            </a:r>
            <a:endParaRPr b="1" dirty="0" lang="en-US"/>
          </a:p>
        </p:txBody>
      </p:sp>
      <p:sp>
        <p:nvSpPr>
          <p:cNvPr id="1048986" name="Content Placeholder 2"/>
          <p:cNvSpPr>
            <a:spLocks noGrp="1"/>
          </p:cNvSpPr>
          <p:nvPr>
            <p:ph idx="1"/>
          </p:nvPr>
        </p:nvSpPr>
        <p:spPr>
          <a:xfrm>
            <a:off x="628650" y="1366345"/>
            <a:ext cx="7886700" cy="5150069"/>
          </a:xfrm>
        </p:spPr>
        <p:txBody>
          <a:bodyPr>
            <a:normAutofit fontScale="96154" lnSpcReduction="10000"/>
          </a:bodyPr>
          <a:p>
            <a:r>
              <a:rPr dirty="0" lang="en-US" smtClean="0"/>
              <a:t>Low level of adrenal cortical hormones in the blood or urine</a:t>
            </a:r>
          </a:p>
          <a:p>
            <a:r>
              <a:rPr dirty="0" lang="en-US" smtClean="0"/>
              <a:t>Random cortisol will be decreased</a:t>
            </a:r>
          </a:p>
          <a:p>
            <a:r>
              <a:rPr dirty="0" lang="en-US" smtClean="0"/>
              <a:t>Random blood sugar will be decreased</a:t>
            </a:r>
          </a:p>
          <a:p>
            <a:r>
              <a:rPr dirty="0" lang="en-US" smtClean="0"/>
              <a:t>Electrolytes- Na+ will be decreased due to lack of aldosterone</a:t>
            </a:r>
          </a:p>
          <a:p>
            <a:pPr indent="0" marL="0">
              <a:buNone/>
            </a:pPr>
            <a:r>
              <a:rPr b="1" dirty="0" lang="en-US" smtClean="0"/>
              <a:t>Clinical features</a:t>
            </a:r>
          </a:p>
          <a:p>
            <a:r>
              <a:rPr dirty="0" lang="en-US" smtClean="0"/>
              <a:t>Muscular weakness and fatigue</a:t>
            </a:r>
          </a:p>
          <a:p>
            <a:r>
              <a:rPr dirty="0" lang="en-US" smtClean="0"/>
              <a:t>Anorexia leading to weight loss</a:t>
            </a:r>
          </a:p>
          <a:p>
            <a:r>
              <a:rPr dirty="0" lang="en-US" smtClean="0"/>
              <a:t>Dark pigment of the skin ( reduced effect of cortisol on melanocytes stimulating hormone)</a:t>
            </a:r>
          </a:p>
          <a:p>
            <a:r>
              <a:rPr dirty="0" lang="en-US" smtClean="0"/>
              <a:t>Nausea and vomiting</a:t>
            </a:r>
          </a:p>
          <a:p>
            <a:endParaRPr dirty="0" lang="en-US" smtClean="0"/>
          </a:p>
          <a:p>
            <a:endParaRPr dirty="0" lang="en-US"/>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417" name=""/>
        <p:cNvGrpSpPr/>
        <p:nvPr/>
      </p:nvGrpSpPr>
      <p:grpSpPr>
        <a:xfrm>
          <a:off x="0" y="0"/>
          <a:ext cx="0" cy="0"/>
          <a:chOff x="0" y="0"/>
          <a:chExt cx="0" cy="0"/>
        </a:xfrm>
      </p:grpSpPr>
      <p:sp>
        <p:nvSpPr>
          <p:cNvPr id="1048987" name="Title 1"/>
          <p:cNvSpPr>
            <a:spLocks noGrp="1"/>
          </p:cNvSpPr>
          <p:nvPr>
            <p:ph type="title"/>
          </p:nvPr>
        </p:nvSpPr>
        <p:spPr/>
        <p:txBody>
          <a:bodyPr/>
          <a:p>
            <a:pPr algn="ctr"/>
            <a:r>
              <a:rPr b="1" dirty="0" lang="en-US" smtClean="0"/>
              <a:t>Conti…</a:t>
            </a:r>
            <a:endParaRPr b="1" dirty="0" lang="en-US"/>
          </a:p>
        </p:txBody>
      </p:sp>
      <p:sp>
        <p:nvSpPr>
          <p:cNvPr id="1048988" name="Content Placeholder 2"/>
          <p:cNvSpPr>
            <a:spLocks noGrp="1"/>
          </p:cNvSpPr>
          <p:nvPr>
            <p:ph idx="1"/>
          </p:nvPr>
        </p:nvSpPr>
        <p:spPr>
          <a:xfrm>
            <a:off x="628650" y="1387366"/>
            <a:ext cx="7886700" cy="5087006"/>
          </a:xfrm>
        </p:spPr>
        <p:txBody>
          <a:bodyPr/>
          <a:p>
            <a:r>
              <a:rPr dirty="0" lang="en-US" smtClean="0"/>
              <a:t>Abdominal pain</a:t>
            </a:r>
          </a:p>
          <a:p>
            <a:r>
              <a:rPr dirty="0" lang="en-US" smtClean="0"/>
              <a:t>Hypotension</a:t>
            </a:r>
          </a:p>
          <a:p>
            <a:r>
              <a:rPr dirty="0" lang="en-US" smtClean="0"/>
              <a:t>Hypoglycemia</a:t>
            </a:r>
          </a:p>
          <a:p>
            <a:r>
              <a:rPr dirty="0" lang="en-US" smtClean="0"/>
              <a:t>Chronic dehydration</a:t>
            </a:r>
          </a:p>
          <a:p>
            <a:r>
              <a:rPr dirty="0" lang="en-US" smtClean="0"/>
              <a:t>Menstrual disturbance</a:t>
            </a:r>
          </a:p>
          <a:p>
            <a:r>
              <a:rPr dirty="0" lang="en-US" smtClean="0"/>
              <a:t>Headache</a:t>
            </a:r>
          </a:p>
          <a:p>
            <a:r>
              <a:rPr dirty="0" lang="en-US" smtClean="0"/>
              <a:t>Addisonian crisis</a:t>
            </a:r>
          </a:p>
          <a:p>
            <a:r>
              <a:rPr dirty="0" lang="en-US" smtClean="0"/>
              <a:t>Low temperature and metabolic rate</a:t>
            </a:r>
          </a:p>
          <a:p>
            <a:r>
              <a:rPr dirty="0" lang="en-US" smtClean="0"/>
              <a:t>Hyponatremia and hyperkalemia</a:t>
            </a:r>
          </a:p>
          <a:p>
            <a:r>
              <a:rPr dirty="0" lang="en-US" smtClean="0"/>
              <a:t>Sparse hair and loss of hair from some parts</a:t>
            </a:r>
            <a:endParaRPr dirty="0" lang="en-US"/>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418" name=""/>
        <p:cNvGrpSpPr/>
        <p:nvPr/>
      </p:nvGrpSpPr>
      <p:grpSpPr>
        <a:xfrm>
          <a:off x="0" y="0"/>
          <a:ext cx="0" cy="0"/>
          <a:chOff x="0" y="0"/>
          <a:chExt cx="0" cy="0"/>
        </a:xfrm>
      </p:grpSpPr>
      <p:sp>
        <p:nvSpPr>
          <p:cNvPr id="1048989" name="Title 1"/>
          <p:cNvSpPr>
            <a:spLocks noGrp="1"/>
          </p:cNvSpPr>
          <p:nvPr>
            <p:ph type="title"/>
          </p:nvPr>
        </p:nvSpPr>
        <p:spPr>
          <a:xfrm>
            <a:off x="357158" y="0"/>
            <a:ext cx="8229600" cy="1143000"/>
          </a:xfrm>
        </p:spPr>
        <p:txBody>
          <a:bodyPr/>
          <a:p>
            <a:pPr algn="ctr"/>
            <a:r>
              <a:rPr b="1" dirty="0" lang="en-US" smtClean="0"/>
              <a:t>management</a:t>
            </a:r>
            <a:endParaRPr b="1" dirty="0" lang="en-US"/>
          </a:p>
        </p:txBody>
      </p:sp>
      <p:sp>
        <p:nvSpPr>
          <p:cNvPr id="1048990" name="Content Placeholder 2"/>
          <p:cNvSpPr>
            <a:spLocks noGrp="1"/>
          </p:cNvSpPr>
          <p:nvPr>
            <p:ph idx="1"/>
          </p:nvPr>
        </p:nvSpPr>
        <p:spPr>
          <a:xfrm>
            <a:off x="628650" y="1418897"/>
            <a:ext cx="7886700" cy="4824248"/>
          </a:xfrm>
        </p:spPr>
        <p:txBody>
          <a:bodyPr/>
          <a:p>
            <a:r>
              <a:rPr dirty="0" lang="en-US" smtClean="0"/>
              <a:t>Combat shock by administering hydrocortisone / dextrose alternating with normal saline.</a:t>
            </a:r>
          </a:p>
          <a:p>
            <a:r>
              <a:rPr dirty="0" lang="en-US" smtClean="0"/>
              <a:t>Administer antibiotics  as prescribed</a:t>
            </a:r>
          </a:p>
          <a:p>
            <a:r>
              <a:rPr dirty="0" lang="en-US" smtClean="0"/>
              <a:t>Give IV fluids e.g.  Normal saline and when vomiting subsides, give orally</a:t>
            </a:r>
          </a:p>
          <a:p>
            <a:r>
              <a:rPr dirty="0" lang="en-US" smtClean="0"/>
              <a:t>Radiotherapy may be done following surgery</a:t>
            </a:r>
          </a:p>
          <a:p>
            <a:r>
              <a:rPr dirty="0" lang="en-US" smtClean="0"/>
              <a:t>If adrenolectomy was done, patient should be on cortisone drugs for life.</a:t>
            </a:r>
          </a:p>
          <a:p>
            <a:r>
              <a:rPr dirty="0" lang="en-US" smtClean="0"/>
              <a:t>Take daily body weights to assess the progress</a:t>
            </a:r>
          </a:p>
          <a:p>
            <a:endParaRPr dirty="0" lang="en-US" smtClean="0"/>
          </a:p>
          <a:p>
            <a:endParaRPr dirty="0" lang="en-US"/>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419" name=""/>
        <p:cNvGrpSpPr/>
        <p:nvPr/>
      </p:nvGrpSpPr>
      <p:grpSpPr>
        <a:xfrm>
          <a:off x="0" y="0"/>
          <a:ext cx="0" cy="0"/>
          <a:chOff x="0" y="0"/>
          <a:chExt cx="0" cy="0"/>
        </a:xfrm>
      </p:grpSpPr>
      <p:sp>
        <p:nvSpPr>
          <p:cNvPr id="1048991" name="Title 1"/>
          <p:cNvSpPr>
            <a:spLocks noGrp="1"/>
          </p:cNvSpPr>
          <p:nvPr>
            <p:ph type="title"/>
          </p:nvPr>
        </p:nvSpPr>
        <p:spPr>
          <a:xfrm>
            <a:off x="428596" y="0"/>
            <a:ext cx="8229600" cy="1143000"/>
          </a:xfrm>
        </p:spPr>
        <p:txBody>
          <a:bodyPr/>
          <a:p>
            <a:pPr algn="ctr"/>
            <a:r>
              <a:rPr b="1" dirty="0" lang="en-US" smtClean="0"/>
              <a:t>Conti…</a:t>
            </a:r>
            <a:endParaRPr b="1" dirty="0" lang="en-US"/>
          </a:p>
        </p:txBody>
      </p:sp>
      <p:sp>
        <p:nvSpPr>
          <p:cNvPr id="1048992" name="Content Placeholder 2"/>
          <p:cNvSpPr>
            <a:spLocks noGrp="1"/>
          </p:cNvSpPr>
          <p:nvPr>
            <p:ph idx="1"/>
          </p:nvPr>
        </p:nvSpPr>
        <p:spPr>
          <a:xfrm>
            <a:off x="628650" y="1387367"/>
            <a:ext cx="7886700" cy="4866289"/>
          </a:xfrm>
        </p:spPr>
        <p:txBody>
          <a:bodyPr/>
          <a:p>
            <a:r>
              <a:rPr dirty="0" lang="en-US" smtClean="0"/>
              <a:t>Upon discharge, give the patient health education </a:t>
            </a:r>
          </a:p>
          <a:p>
            <a:pPr lvl="2">
              <a:buFont typeface="Wingdings" panose="05000000000000000000" pitchFamily="2" charset="2"/>
              <a:buChar char="v"/>
            </a:pPr>
            <a:r>
              <a:rPr dirty="0" lang="en-US" smtClean="0"/>
              <a:t> </a:t>
            </a:r>
            <a:r>
              <a:rPr dirty="0" sz="2800" lang="en-US" smtClean="0"/>
              <a:t>to comply to medication as per prescription</a:t>
            </a:r>
          </a:p>
          <a:p>
            <a:pPr lvl="2">
              <a:buFont typeface="Wingdings" panose="05000000000000000000" pitchFamily="2" charset="2"/>
              <a:buChar char="v"/>
            </a:pPr>
            <a:r>
              <a:rPr dirty="0" sz="2800" lang="en-US" smtClean="0"/>
              <a:t>To have drugs at all times</a:t>
            </a:r>
          </a:p>
          <a:p>
            <a:pPr lvl="2">
              <a:buFont typeface="Wingdings" panose="05000000000000000000" pitchFamily="2" charset="2"/>
              <a:buChar char="v"/>
            </a:pPr>
            <a:r>
              <a:rPr dirty="0" sz="2800" lang="en-US" smtClean="0"/>
              <a:t>Should avoid infection and if any should be treated early</a:t>
            </a:r>
          </a:p>
          <a:p>
            <a:pPr lvl="2">
              <a:buFont typeface="Wingdings" panose="05000000000000000000" pitchFamily="2" charset="2"/>
              <a:buChar char="v"/>
            </a:pPr>
            <a:r>
              <a:rPr dirty="0" sz="2800" lang="en-US" smtClean="0"/>
              <a:t>Advise on signs and symptoms of hyperglycemic and hypoglycemic coma.</a:t>
            </a:r>
          </a:p>
          <a:p>
            <a:pPr lvl="2">
              <a:buFont typeface="Wingdings" panose="05000000000000000000" pitchFamily="2" charset="2"/>
              <a:buChar char="v"/>
            </a:pPr>
            <a:r>
              <a:rPr dirty="0" sz="2800" lang="en-US" smtClean="0"/>
              <a:t>Importance of coming follow up in the MOPC.</a:t>
            </a:r>
            <a:endParaRPr dirty="0" sz="2800" lang="en-US"/>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420" name=""/>
        <p:cNvGrpSpPr/>
        <p:nvPr/>
      </p:nvGrpSpPr>
      <p:grpSpPr>
        <a:xfrm>
          <a:off x="0" y="0"/>
          <a:ext cx="0" cy="0"/>
          <a:chOff x="0" y="0"/>
          <a:chExt cx="0" cy="0"/>
        </a:xfrm>
      </p:grpSpPr>
      <p:sp>
        <p:nvSpPr>
          <p:cNvPr id="1048993" name="Title 1"/>
          <p:cNvSpPr>
            <a:spLocks noGrp="1"/>
          </p:cNvSpPr>
          <p:nvPr>
            <p:ph type="title"/>
          </p:nvPr>
        </p:nvSpPr>
        <p:spPr>
          <a:xfrm>
            <a:off x="628650" y="365126"/>
            <a:ext cx="7886700" cy="1053772"/>
          </a:xfrm>
        </p:spPr>
        <p:txBody>
          <a:bodyPr/>
          <a:p>
            <a:pPr algn="ctr"/>
            <a:r>
              <a:rPr b="1" dirty="0" lang="en-US" smtClean="0"/>
              <a:t>ADDISONIAN CRISIS</a:t>
            </a:r>
            <a:endParaRPr b="1" dirty="0" lang="en-US"/>
          </a:p>
        </p:txBody>
      </p:sp>
      <p:sp>
        <p:nvSpPr>
          <p:cNvPr id="1048994" name="Content Placeholder 2"/>
          <p:cNvSpPr>
            <a:spLocks noGrp="1"/>
          </p:cNvSpPr>
          <p:nvPr>
            <p:ph idx="1"/>
          </p:nvPr>
        </p:nvSpPr>
        <p:spPr>
          <a:xfrm>
            <a:off x="628650" y="1282263"/>
            <a:ext cx="7886700" cy="5034455"/>
          </a:xfrm>
        </p:spPr>
        <p:txBody>
          <a:bodyPr>
            <a:normAutofit fontScale="96154" lnSpcReduction="10000"/>
          </a:bodyPr>
          <a:p>
            <a:r>
              <a:rPr dirty="0" lang="en-US" smtClean="0"/>
              <a:t>This is a medical emergency marked by very low level of adrenal cortex hormones.</a:t>
            </a:r>
          </a:p>
          <a:p>
            <a:pPr indent="0" marL="0">
              <a:buNone/>
            </a:pPr>
            <a:r>
              <a:rPr b="1" dirty="0" lang="en-US" smtClean="0"/>
              <a:t>Features of addisonian crisis</a:t>
            </a:r>
          </a:p>
          <a:p>
            <a:r>
              <a:rPr dirty="0" lang="en-US" smtClean="0"/>
              <a:t>Cyanosis</a:t>
            </a:r>
          </a:p>
          <a:p>
            <a:r>
              <a:rPr dirty="0" lang="en-US" smtClean="0"/>
              <a:t>Fever</a:t>
            </a:r>
          </a:p>
          <a:p>
            <a:r>
              <a:rPr dirty="0" lang="en-US" smtClean="0"/>
              <a:t>Rapid respiration</a:t>
            </a:r>
          </a:p>
          <a:p>
            <a:r>
              <a:rPr dirty="0" lang="en-US" smtClean="0"/>
              <a:t>Severe dehydration</a:t>
            </a:r>
          </a:p>
          <a:p>
            <a:r>
              <a:rPr dirty="0" lang="en-US" smtClean="0"/>
              <a:t>Headache</a:t>
            </a:r>
          </a:p>
          <a:p>
            <a:r>
              <a:rPr dirty="0" lang="en-US" smtClean="0"/>
              <a:t>Confusion</a:t>
            </a:r>
          </a:p>
          <a:p>
            <a:r>
              <a:rPr dirty="0" lang="en-US" smtClean="0"/>
              <a:t>Diarrhea</a:t>
            </a:r>
          </a:p>
          <a:p>
            <a:r>
              <a:rPr dirty="0" lang="en-US" smtClean="0"/>
              <a:t>Abdominal pain</a:t>
            </a:r>
          </a:p>
          <a:p>
            <a:r>
              <a:rPr dirty="0" lang="en-US" smtClean="0"/>
              <a:t>Circulatory collapse</a:t>
            </a:r>
          </a:p>
          <a:p>
            <a:endParaRPr dirty="0"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256" name=""/>
        <p:cNvGrpSpPr/>
        <p:nvPr/>
      </p:nvGrpSpPr>
      <p:grpSpPr>
        <a:xfrm>
          <a:off x="0" y="0"/>
          <a:ext cx="0" cy="0"/>
          <a:chOff x="0" y="0"/>
          <a:chExt cx="0" cy="0"/>
        </a:xfrm>
      </p:grpSpPr>
      <p:sp>
        <p:nvSpPr>
          <p:cNvPr id="1048657" name="Rectangle 2"/>
          <p:cNvSpPr>
            <a:spLocks noGrp="1" noChangeArrowheads="1"/>
          </p:cNvSpPr>
          <p:nvPr>
            <p:ph type="title"/>
          </p:nvPr>
        </p:nvSpPr>
        <p:spPr>
          <a:xfrm>
            <a:off x="-428660" y="642918"/>
            <a:ext cx="10744200" cy="838200"/>
          </a:xfrm>
        </p:spPr>
        <p:txBody>
          <a:bodyPr>
            <a:normAutofit fontScale="90000"/>
          </a:bodyPr>
          <a:p>
            <a:r>
              <a:rPr b="1" dirty="0" sz="3200" lang="en-US" smtClean="0"/>
              <a:t>C                 cortisol</a:t>
            </a:r>
            <a:r>
              <a:rPr b="1" dirty="0" sz="3200" lang="en-US"/>
              <a:t>, </a:t>
            </a:r>
            <a:r>
              <a:rPr b="1" dirty="0" sz="3200" lang="en-US" smtClean="0"/>
              <a:t>(</a:t>
            </a:r>
            <a:r>
              <a:rPr dirty="0" sz="3200" lang="en-US" smtClean="0"/>
              <a:t> </a:t>
            </a:r>
            <a:r>
              <a:rPr dirty="0" sz="3200" i="1" lang="en-US" smtClean="0"/>
              <a:t>glucocorticoid)</a:t>
            </a:r>
            <a:r>
              <a:rPr dirty="0" sz="3200" i="1" lang="en-US"/>
              <a:t/>
            </a:r>
            <a:br>
              <a:rPr dirty="0" sz="3200" i="1" lang="en-US"/>
            </a:br>
            <a:r>
              <a:rPr dirty="0" sz="1800" lang="en-US"/>
              <a:t> </a:t>
            </a:r>
            <a:br>
              <a:rPr dirty="0" sz="1800" lang="en-US"/>
            </a:br>
            <a:r>
              <a:rPr b="1" dirty="0" sz="2000" lang="en-US" smtClean="0"/>
              <a:t>  </a:t>
            </a:r>
            <a:endParaRPr dirty="0" sz="4000" lang="en-US"/>
          </a:p>
        </p:txBody>
      </p:sp>
      <p:sp>
        <p:nvSpPr>
          <p:cNvPr id="1048658" name="Rectangle 3"/>
          <p:cNvSpPr>
            <a:spLocks noGrp="1" noChangeArrowheads="1"/>
          </p:cNvSpPr>
          <p:nvPr>
            <p:ph idx="1"/>
          </p:nvPr>
        </p:nvSpPr>
        <p:spPr>
          <a:xfrm>
            <a:off x="304800" y="1295400"/>
            <a:ext cx="8458200" cy="4343400"/>
          </a:xfrm>
        </p:spPr>
        <p:txBody>
          <a:bodyPr/>
          <a:p>
            <a:pPr>
              <a:lnSpc>
                <a:spcPct val="90000"/>
              </a:lnSpc>
              <a:spcBef>
                <a:spcPct val="0"/>
              </a:spcBef>
              <a:buFontTx/>
              <a:buChar char="•"/>
            </a:pPr>
            <a:endParaRPr dirty="0" sz="2800" lang="en-US"/>
          </a:p>
          <a:p>
            <a:pPr>
              <a:lnSpc>
                <a:spcPct val="90000"/>
              </a:lnSpc>
            </a:pPr>
            <a:r>
              <a:rPr dirty="0" sz="2800" lang="en-US"/>
              <a:t>It is essential for life</a:t>
            </a:r>
          </a:p>
          <a:p>
            <a:pPr>
              <a:lnSpc>
                <a:spcPct val="90000"/>
              </a:lnSpc>
            </a:pPr>
            <a:r>
              <a:rPr dirty="0" sz="2800" lang="en-US"/>
              <a:t>Helps the body deal with stressful situations within minutes</a:t>
            </a:r>
          </a:p>
          <a:p>
            <a:pPr lvl="1">
              <a:lnSpc>
                <a:spcPct val="90000"/>
              </a:lnSpc>
            </a:pPr>
            <a:r>
              <a:rPr dirty="0" sz="2400" lang="en-US"/>
              <a:t>Physical: trauma, surgery, exercise</a:t>
            </a:r>
          </a:p>
          <a:p>
            <a:pPr lvl="1">
              <a:lnSpc>
                <a:spcPct val="90000"/>
              </a:lnSpc>
            </a:pPr>
            <a:r>
              <a:rPr dirty="0" sz="2400" lang="en-US"/>
              <a:t>Psychological: anxiety, depression, crowding</a:t>
            </a:r>
          </a:p>
          <a:p>
            <a:pPr lvl="1">
              <a:lnSpc>
                <a:spcPct val="90000"/>
              </a:lnSpc>
            </a:pPr>
            <a:r>
              <a:rPr dirty="0" sz="2400" lang="en-US"/>
              <a:t>Physiological: fasting, hypoglycemia, fever, infection </a:t>
            </a:r>
          </a:p>
          <a:p>
            <a:pPr>
              <a:lnSpc>
                <a:spcPct val="90000"/>
              </a:lnSpc>
            </a:pPr>
            <a:r>
              <a:rPr dirty="0" sz="2800" lang="en-US"/>
              <a:t>Regulates or supports a variety of important cardiovascular, metabolic, immunologic, and homeostatic functions including water balance</a:t>
            </a:r>
          </a:p>
        </p:txBody>
      </p:sp>
      <p:sp>
        <p:nvSpPr>
          <p:cNvPr id="1048659" name="Slide Number Placeholder 5"/>
          <p:cNvSpPr>
            <a:spLocks noGrp="1"/>
          </p:cNvSpPr>
          <p:nvPr>
            <p:ph type="sldNum" sz="quarter" idx="12"/>
          </p:nvPr>
        </p:nvSpPr>
        <p:spPr/>
        <p:txBody>
          <a:bodyPr/>
          <a:p>
            <a:fld id="{48954F13-A95D-4990-9FEC-3029469FD2FD}" type="slidenum">
              <a:rPr lang="en-US"/>
              <a:t>19</a:t>
            </a:fld>
            <a:endParaRPr lang="en-US"/>
          </a:p>
        </p:txBody>
      </p:sp>
      <p:sp>
        <p:nvSpPr>
          <p:cNvPr id="1048660" name="Text Box 4"/>
          <p:cNvSpPr txBox="1">
            <a:spLocks noChangeArrowheads="1"/>
          </p:cNvSpPr>
          <p:nvPr/>
        </p:nvSpPr>
        <p:spPr bwMode="auto">
          <a:xfrm>
            <a:off x="76200" y="5943600"/>
            <a:ext cx="8915400" cy="641350"/>
          </a:xfrm>
          <a:prstGeom prst="rect"/>
          <a:noFill/>
          <a:ln w="9525">
            <a:noFill/>
            <a:miter lim="800000"/>
            <a:headEnd/>
            <a:tailEnd/>
          </a:ln>
          <a:effectLst/>
        </p:spPr>
        <p:txBody>
          <a:bodyPr>
            <a:spAutoFit/>
          </a:bodyPr>
          <a:p>
            <a:r>
              <a:rPr b="1" i="1" lang="en-US"/>
              <a:t>People with adrenal insufficiency: these stresses can cause hypotension, shock and death: must give glucocorticoids, eg for surgery or if have infection, etc.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421" name=""/>
        <p:cNvGrpSpPr/>
        <p:nvPr/>
      </p:nvGrpSpPr>
      <p:grpSpPr>
        <a:xfrm>
          <a:off x="0" y="0"/>
          <a:ext cx="0" cy="0"/>
          <a:chOff x="0" y="0"/>
          <a:chExt cx="0" cy="0"/>
        </a:xfrm>
      </p:grpSpPr>
      <p:sp>
        <p:nvSpPr>
          <p:cNvPr id="1048995" name="Title 1"/>
          <p:cNvSpPr>
            <a:spLocks noGrp="1"/>
          </p:cNvSpPr>
          <p:nvPr>
            <p:ph type="title"/>
          </p:nvPr>
        </p:nvSpPr>
        <p:spPr/>
        <p:txBody>
          <a:bodyPr/>
          <a:p>
            <a:r>
              <a:rPr dirty="0" lang="en-GB" smtClean="0"/>
              <a:t>diagnosis</a:t>
            </a:r>
            <a:endParaRPr dirty="0" lang="en-GB"/>
          </a:p>
        </p:txBody>
      </p:sp>
      <p:sp>
        <p:nvSpPr>
          <p:cNvPr id="1048996" name="Content Placeholder 2"/>
          <p:cNvSpPr>
            <a:spLocks noGrp="1"/>
          </p:cNvSpPr>
          <p:nvPr>
            <p:ph idx="1"/>
          </p:nvPr>
        </p:nvSpPr>
        <p:spPr/>
        <p:txBody>
          <a:bodyPr/>
          <a:p>
            <a:r>
              <a:rPr dirty="0" lang="en-GB" smtClean="0"/>
              <a:t>Blood for electrolytes :reduced sodium, increased potassium</a:t>
            </a:r>
          </a:p>
          <a:p>
            <a:r>
              <a:rPr dirty="0" lang="en-GB" smtClean="0"/>
              <a:t>Adrenalcorticol hormone levels</a:t>
            </a:r>
          </a:p>
          <a:p>
            <a:r>
              <a:rPr dirty="0" lang="en-GB" smtClean="0"/>
              <a:t>Reduced blood glucose levels</a:t>
            </a:r>
          </a:p>
          <a:p>
            <a:r>
              <a:rPr dirty="0" lang="en-GB" smtClean="0"/>
              <a:t>Increased WBC levels.</a:t>
            </a:r>
            <a:endParaRPr dirty="0" lang="en-GB"/>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422" name=""/>
        <p:cNvGrpSpPr/>
        <p:nvPr/>
      </p:nvGrpSpPr>
      <p:grpSpPr>
        <a:xfrm>
          <a:off x="0" y="0"/>
          <a:ext cx="0" cy="0"/>
          <a:chOff x="0" y="0"/>
          <a:chExt cx="0" cy="0"/>
        </a:xfrm>
      </p:grpSpPr>
      <p:sp>
        <p:nvSpPr>
          <p:cNvPr id="1048997" name="Title 1"/>
          <p:cNvSpPr>
            <a:spLocks noGrp="1"/>
          </p:cNvSpPr>
          <p:nvPr>
            <p:ph type="title"/>
          </p:nvPr>
        </p:nvSpPr>
        <p:spPr>
          <a:xfrm>
            <a:off x="628650" y="365126"/>
            <a:ext cx="7886700" cy="717441"/>
          </a:xfrm>
        </p:spPr>
        <p:txBody>
          <a:bodyPr>
            <a:normAutofit fontScale="90000"/>
          </a:bodyPr>
          <a:p>
            <a:pPr algn="ctr"/>
            <a:r>
              <a:rPr b="1" dirty="0" lang="en-US" smtClean="0"/>
              <a:t>management</a:t>
            </a:r>
            <a:endParaRPr b="1" dirty="0" lang="en-US"/>
          </a:p>
        </p:txBody>
      </p:sp>
      <p:sp>
        <p:nvSpPr>
          <p:cNvPr id="1048998" name="Content Placeholder 2"/>
          <p:cNvSpPr>
            <a:spLocks noGrp="1"/>
          </p:cNvSpPr>
          <p:nvPr>
            <p:ph idx="1"/>
          </p:nvPr>
        </p:nvSpPr>
        <p:spPr>
          <a:xfrm>
            <a:off x="628650" y="1250731"/>
            <a:ext cx="7886700" cy="4926232"/>
          </a:xfrm>
        </p:spPr>
        <p:txBody>
          <a:bodyPr>
            <a:normAutofit fontScale="95833" lnSpcReduction="10000"/>
          </a:bodyPr>
          <a:p>
            <a:pPr indent="0" marL="0">
              <a:buNone/>
            </a:pPr>
            <a:r>
              <a:rPr dirty="0" lang="en-US" smtClean="0"/>
              <a:t>The basic management is as highlighted in Addison’s disease plus the following;</a:t>
            </a:r>
          </a:p>
          <a:p>
            <a:pPr lvl="1"/>
            <a:r>
              <a:rPr dirty="0" lang="en-US" smtClean="0"/>
              <a:t>Patient is put in recumbent position with legs elevated to increase venous return</a:t>
            </a:r>
          </a:p>
          <a:p>
            <a:pPr lvl="1"/>
            <a:r>
              <a:rPr dirty="0" lang="en-US" smtClean="0"/>
              <a:t>Administer 02 by mask or nasal catheter to correct cyanosis</a:t>
            </a:r>
          </a:p>
          <a:p>
            <a:pPr lvl="1"/>
            <a:r>
              <a:rPr dirty="0" lang="en-US" smtClean="0"/>
              <a:t>Keep the patient warm</a:t>
            </a:r>
          </a:p>
          <a:p>
            <a:pPr lvl="1"/>
            <a:r>
              <a:rPr dirty="0" lang="en-US" smtClean="0"/>
              <a:t>Put hydrocortisone and dopamine 250-300mg in 50% dextrose to constrict blood vessels to raise BP</a:t>
            </a:r>
          </a:p>
          <a:p>
            <a:pPr lvl="1"/>
            <a:r>
              <a:rPr dirty="0" lang="en-US" smtClean="0"/>
              <a:t>Administer noradrenaline or isopropanol in infusion of 5% dextrose to revive the vascular space.</a:t>
            </a:r>
          </a:p>
          <a:p>
            <a:pPr lvl="1"/>
            <a:r>
              <a:rPr dirty="0" lang="en-US" smtClean="0"/>
              <a:t>Encourage intake of plenty of oral fluids, soup juices to correct fluid ,glucose electrolyte imbalance</a:t>
            </a:r>
          </a:p>
          <a:p>
            <a:pPr lvl="1"/>
            <a:r>
              <a:rPr dirty="0" lang="en-US" smtClean="0"/>
              <a:t>Give high salt diet and check BP 4 hourly</a:t>
            </a:r>
          </a:p>
          <a:p>
            <a:pPr lvl="1"/>
            <a:endParaRPr dirty="0" lang="en-US" smtClean="0"/>
          </a:p>
          <a:p>
            <a:endParaRPr dirty="0" lang="en-US"/>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423" name=""/>
        <p:cNvGrpSpPr/>
        <p:nvPr/>
      </p:nvGrpSpPr>
      <p:grpSpPr>
        <a:xfrm>
          <a:off x="0" y="0"/>
          <a:ext cx="0" cy="0"/>
          <a:chOff x="0" y="0"/>
          <a:chExt cx="0" cy="0"/>
        </a:xfrm>
      </p:grpSpPr>
      <p:sp>
        <p:nvSpPr>
          <p:cNvPr id="1048999" name="Title 1"/>
          <p:cNvSpPr>
            <a:spLocks noGrp="1"/>
          </p:cNvSpPr>
          <p:nvPr>
            <p:ph type="title"/>
          </p:nvPr>
        </p:nvSpPr>
        <p:spPr>
          <a:xfrm>
            <a:off x="628650" y="365125"/>
            <a:ext cx="7886700" cy="1022241"/>
          </a:xfrm>
        </p:spPr>
        <p:txBody>
          <a:bodyPr/>
          <a:p>
            <a:pPr algn="ctr"/>
            <a:r>
              <a:rPr dirty="0" lang="en-US" smtClean="0"/>
              <a:t>Conti…</a:t>
            </a:r>
            <a:endParaRPr dirty="0" lang="en-US"/>
          </a:p>
        </p:txBody>
      </p:sp>
      <p:sp>
        <p:nvSpPr>
          <p:cNvPr id="1049000" name="Content Placeholder 2"/>
          <p:cNvSpPr>
            <a:spLocks noGrp="1"/>
          </p:cNvSpPr>
          <p:nvPr>
            <p:ph idx="1"/>
          </p:nvPr>
        </p:nvSpPr>
        <p:spPr>
          <a:xfrm>
            <a:off x="628650" y="1303284"/>
            <a:ext cx="7886700" cy="5160578"/>
          </a:xfrm>
        </p:spPr>
        <p:txBody>
          <a:bodyPr>
            <a:normAutofit fontScale="96154" lnSpcReduction="10000"/>
          </a:bodyPr>
          <a:p>
            <a:r>
              <a:rPr dirty="0" lang="en-US" smtClean="0"/>
              <a:t>Administer corticosteroids e.g. prednisolone</a:t>
            </a:r>
          </a:p>
          <a:p>
            <a:r>
              <a:rPr dirty="0" lang="en-US" smtClean="0"/>
              <a:t>Encourage and reassure the patient to reduce stress</a:t>
            </a:r>
          </a:p>
          <a:p>
            <a:r>
              <a:rPr dirty="0" lang="en-US" smtClean="0"/>
              <a:t>Treat the patient of any other infection appropriately</a:t>
            </a:r>
          </a:p>
          <a:p>
            <a:r>
              <a:rPr dirty="0" lang="en-US" smtClean="0"/>
              <a:t>Give health education on how to prevent addisonian’s crisis</a:t>
            </a:r>
          </a:p>
          <a:p>
            <a:r>
              <a:rPr dirty="0" lang="en-US" smtClean="0"/>
              <a:t>Monitor  vital signs to counter hypotension</a:t>
            </a:r>
          </a:p>
          <a:p>
            <a:pPr indent="0" marL="0">
              <a:buNone/>
            </a:pPr>
            <a:r>
              <a:rPr b="1" dirty="0" lang="en-US" smtClean="0"/>
              <a:t>Complications</a:t>
            </a:r>
          </a:p>
          <a:p>
            <a:r>
              <a:rPr dirty="0" lang="en-US" smtClean="0"/>
              <a:t>Pathological fractures</a:t>
            </a:r>
          </a:p>
          <a:p>
            <a:r>
              <a:rPr dirty="0" lang="en-US" smtClean="0"/>
              <a:t>Hypoglycemic coma</a:t>
            </a:r>
          </a:p>
          <a:p>
            <a:r>
              <a:rPr dirty="0" lang="en-US" smtClean="0"/>
              <a:t>Renal failure</a:t>
            </a:r>
          </a:p>
          <a:p>
            <a:r>
              <a:rPr dirty="0" lang="en-US" smtClean="0"/>
              <a:t>Psychotic depression </a:t>
            </a:r>
          </a:p>
          <a:p>
            <a:r>
              <a:rPr dirty="0" lang="en-US" smtClean="0"/>
              <a:t>Hypotension</a:t>
            </a:r>
          </a:p>
          <a:p>
            <a:endParaRPr dirty="0" lang="en-US"/>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424" name=""/>
        <p:cNvGrpSpPr/>
        <p:nvPr/>
      </p:nvGrpSpPr>
      <p:grpSpPr>
        <a:xfrm>
          <a:off x="0" y="0"/>
          <a:ext cx="0" cy="0"/>
          <a:chOff x="0" y="0"/>
          <a:chExt cx="0" cy="0"/>
        </a:xfrm>
      </p:grpSpPr>
      <p:sp>
        <p:nvSpPr>
          <p:cNvPr id="1049001" name="Title 1"/>
          <p:cNvSpPr>
            <a:spLocks noGrp="1"/>
          </p:cNvSpPr>
          <p:nvPr>
            <p:ph type="title"/>
          </p:nvPr>
        </p:nvSpPr>
        <p:spPr/>
        <p:txBody>
          <a:bodyPr/>
          <a:p>
            <a:r>
              <a:rPr dirty="0" lang="en-US" smtClean="0"/>
              <a:t>CUSHINGS SYNDROME</a:t>
            </a:r>
            <a:endParaRPr dirty="0" lang="en-US"/>
          </a:p>
        </p:txBody>
      </p:sp>
      <p:sp>
        <p:nvSpPr>
          <p:cNvPr id="1049002" name="Content Placeholder 2"/>
          <p:cNvSpPr>
            <a:spLocks noGrp="1"/>
          </p:cNvSpPr>
          <p:nvPr>
            <p:ph idx="1"/>
          </p:nvPr>
        </p:nvSpPr>
        <p:spPr/>
        <p:txBody>
          <a:bodyPr/>
          <a:p>
            <a:r>
              <a:rPr dirty="0" lang="en-US" smtClean="0">
                <a:solidFill>
                  <a:srgbClr val="FF0000"/>
                </a:solidFill>
              </a:rPr>
              <a:t>Excess glucocorticoids or excess ACTH   due to</a:t>
            </a:r>
          </a:p>
          <a:p>
            <a:pPr indent="0" marL="0">
              <a:buNone/>
            </a:pPr>
            <a:r>
              <a:rPr dirty="0" lang="en-US" smtClean="0">
                <a:solidFill>
                  <a:srgbClr val="FF0000"/>
                </a:solidFill>
              </a:rPr>
              <a:t>--Pituitary tumor</a:t>
            </a:r>
          </a:p>
          <a:p>
            <a:pPr indent="0" marL="0">
              <a:buNone/>
            </a:pPr>
            <a:r>
              <a:rPr dirty="0" lang="en-US" smtClean="0">
                <a:solidFill>
                  <a:srgbClr val="FF0000"/>
                </a:solidFill>
              </a:rPr>
              <a:t>--Pituitary hyperplasia</a:t>
            </a:r>
          </a:p>
          <a:p>
            <a:pPr indent="0" marL="0">
              <a:buNone/>
            </a:pPr>
            <a:r>
              <a:rPr dirty="0" lang="en-US" smtClean="0">
                <a:solidFill>
                  <a:srgbClr val="FF0000"/>
                </a:solidFill>
              </a:rPr>
              <a:t>--adrenal tumor</a:t>
            </a:r>
          </a:p>
          <a:p>
            <a:pPr indent="0" marL="0">
              <a:buNone/>
            </a:pPr>
            <a:r>
              <a:rPr dirty="0" lang="en-US" smtClean="0">
                <a:solidFill>
                  <a:srgbClr val="FF0000"/>
                </a:solidFill>
              </a:rPr>
              <a:t>--on going glucocorticoid therapy</a:t>
            </a:r>
          </a:p>
          <a:p>
            <a:r>
              <a:rPr dirty="0" lang="en-US" smtClean="0">
                <a:solidFill>
                  <a:srgbClr val="FF0000"/>
                </a:solidFill>
              </a:rPr>
              <a:t>Excess ACTH stimulates the release of cortisol</a:t>
            </a:r>
            <a:endParaRPr dirty="0" lang="en-US">
              <a:solidFill>
                <a:srgbClr val="FF0000"/>
              </a:solidFill>
            </a:endParaRPr>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425" name=""/>
        <p:cNvGrpSpPr/>
        <p:nvPr/>
      </p:nvGrpSpPr>
      <p:grpSpPr>
        <a:xfrm>
          <a:off x="0" y="0"/>
          <a:ext cx="0" cy="0"/>
          <a:chOff x="0" y="0"/>
          <a:chExt cx="0" cy="0"/>
        </a:xfrm>
      </p:grpSpPr>
      <p:sp>
        <p:nvSpPr>
          <p:cNvPr id="1049003" name="Title 1"/>
          <p:cNvSpPr>
            <a:spLocks noGrp="1"/>
          </p:cNvSpPr>
          <p:nvPr>
            <p:ph type="title"/>
          </p:nvPr>
        </p:nvSpPr>
        <p:spPr/>
        <p:txBody>
          <a:bodyPr/>
          <a:p>
            <a:r>
              <a:rPr dirty="0" lang="en-US" smtClean="0"/>
              <a:t>Signs and </a:t>
            </a:r>
            <a:r>
              <a:rPr dirty="0" lang="en-US" err="1" smtClean="0"/>
              <a:t>sysmptom</a:t>
            </a:r>
            <a:endParaRPr dirty="0" lang="en-US"/>
          </a:p>
        </p:txBody>
      </p:sp>
      <p:sp>
        <p:nvSpPr>
          <p:cNvPr id="1049004" name="Content Placeholder 2"/>
          <p:cNvSpPr>
            <a:spLocks noGrp="1"/>
          </p:cNvSpPr>
          <p:nvPr>
            <p:ph idx="1"/>
          </p:nvPr>
        </p:nvSpPr>
        <p:spPr/>
        <p:txBody>
          <a:bodyPr>
            <a:normAutofit/>
          </a:bodyPr>
          <a:p>
            <a:pPr>
              <a:buFont typeface="Wingdings" pitchFamily="2" charset="2"/>
              <a:buChar char="Ø"/>
            </a:pPr>
            <a:r>
              <a:rPr dirty="0" lang="en-US" smtClean="0">
                <a:solidFill>
                  <a:srgbClr val="FF0000"/>
                </a:solidFill>
              </a:rPr>
              <a:t>Amenorrhea</a:t>
            </a:r>
          </a:p>
          <a:p>
            <a:pPr>
              <a:buFont typeface="Wingdings" pitchFamily="2" charset="2"/>
              <a:buChar char="Ø"/>
            </a:pPr>
            <a:r>
              <a:rPr dirty="0" lang="en-US" smtClean="0">
                <a:solidFill>
                  <a:srgbClr val="FF0000"/>
                </a:solidFill>
              </a:rPr>
              <a:t>Changes in mental status</a:t>
            </a:r>
          </a:p>
          <a:p>
            <a:pPr>
              <a:buFont typeface="Wingdings" pitchFamily="2" charset="2"/>
              <a:buChar char="Ø"/>
            </a:pPr>
            <a:r>
              <a:rPr dirty="0" lang="en-US" smtClean="0">
                <a:solidFill>
                  <a:srgbClr val="FF0000"/>
                </a:solidFill>
              </a:rPr>
              <a:t>Striae on abdomen ,breast and thighs</a:t>
            </a:r>
          </a:p>
          <a:p>
            <a:pPr>
              <a:buFont typeface="Wingdings" pitchFamily="2" charset="2"/>
              <a:buChar char="Ø"/>
            </a:pPr>
            <a:r>
              <a:rPr dirty="0" lang="en-US" smtClean="0">
                <a:solidFill>
                  <a:srgbClr val="FF0000"/>
                </a:solidFill>
              </a:rPr>
              <a:t>Skin changes  e.g. acne ,infections ,easy bruising</a:t>
            </a:r>
          </a:p>
          <a:p>
            <a:pPr>
              <a:buFont typeface="Wingdings" pitchFamily="2" charset="2"/>
              <a:buChar char="Ø"/>
            </a:pPr>
            <a:r>
              <a:rPr dirty="0" lang="en-US" smtClean="0">
                <a:solidFill>
                  <a:srgbClr val="FF0000"/>
                </a:solidFill>
              </a:rPr>
              <a:t>Muscle weakness</a:t>
            </a:r>
          </a:p>
          <a:p>
            <a:pPr>
              <a:buFont typeface="Wingdings" pitchFamily="2" charset="2"/>
              <a:buChar char="Ø"/>
            </a:pPr>
            <a:r>
              <a:rPr dirty="0" lang="en-US" smtClean="0">
                <a:solidFill>
                  <a:srgbClr val="FF0000"/>
                </a:solidFill>
              </a:rPr>
              <a:t>Hirsutism on face ,neck ,chest (women)</a:t>
            </a:r>
          </a:p>
          <a:p>
            <a:pPr>
              <a:buFont typeface="Wingdings" pitchFamily="2" charset="2"/>
              <a:buChar char="Ø"/>
            </a:pPr>
            <a:r>
              <a:rPr dirty="0" lang="en-US" smtClean="0">
                <a:solidFill>
                  <a:srgbClr val="FF0000"/>
                </a:solidFill>
              </a:rPr>
              <a:t>Impotence, decreased fertility, and sex drive</a:t>
            </a:r>
            <a:endParaRPr dirty="0" lang="en-US">
              <a:solidFill>
                <a:srgbClr val="FF0000"/>
              </a:solidFill>
            </a:endParaRPr>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426" name=""/>
        <p:cNvGrpSpPr/>
        <p:nvPr/>
      </p:nvGrpSpPr>
      <p:grpSpPr>
        <a:xfrm>
          <a:off x="0" y="0"/>
          <a:ext cx="0" cy="0"/>
          <a:chOff x="0" y="0"/>
          <a:chExt cx="0" cy="0"/>
        </a:xfrm>
      </p:grpSpPr>
      <p:sp>
        <p:nvSpPr>
          <p:cNvPr id="1049005" name="Title 1"/>
          <p:cNvSpPr>
            <a:spLocks noGrp="1"/>
          </p:cNvSpPr>
          <p:nvPr>
            <p:ph type="title"/>
          </p:nvPr>
        </p:nvSpPr>
        <p:spPr/>
        <p:txBody>
          <a:bodyPr/>
          <a:p>
            <a:endParaRPr dirty="0" lang="en-US"/>
          </a:p>
        </p:txBody>
      </p:sp>
      <p:sp>
        <p:nvSpPr>
          <p:cNvPr id="1049006" name="Content Placeholder 2"/>
          <p:cNvSpPr>
            <a:spLocks noGrp="1"/>
          </p:cNvSpPr>
          <p:nvPr>
            <p:ph idx="1"/>
          </p:nvPr>
        </p:nvSpPr>
        <p:spPr/>
        <p:txBody>
          <a:bodyPr>
            <a:normAutofit/>
          </a:bodyPr>
          <a:p>
            <a:endParaRPr dirty="0" lang="en-US"/>
          </a:p>
          <a:p>
            <a:pPr indent="0" marL="0">
              <a:buNone/>
            </a:pPr>
            <a:r>
              <a:rPr dirty="0" lang="en-US" smtClean="0"/>
              <a:t>---Signs and Symptoms</a:t>
            </a:r>
          </a:p>
          <a:p>
            <a:pPr>
              <a:buFont typeface="Wingdings" pitchFamily="2" charset="2"/>
              <a:buChar char="Ø"/>
            </a:pPr>
            <a:r>
              <a:rPr dirty="0" lang="en-US" smtClean="0"/>
              <a:t>  moon  face</a:t>
            </a:r>
          </a:p>
          <a:p>
            <a:pPr>
              <a:buFont typeface="Wingdings" pitchFamily="2" charset="2"/>
              <a:buChar char="Ø"/>
            </a:pPr>
            <a:r>
              <a:rPr dirty="0" lang="en-US" smtClean="0"/>
              <a:t>Buffalo hump </a:t>
            </a:r>
          </a:p>
          <a:p>
            <a:pPr>
              <a:buFont typeface="Wingdings" pitchFamily="2" charset="2"/>
              <a:buChar char="Ø"/>
            </a:pPr>
            <a:r>
              <a:rPr dirty="0" lang="en-US" smtClean="0"/>
              <a:t>osteoporosis</a:t>
            </a:r>
          </a:p>
          <a:p>
            <a:pPr indent="0" marL="0">
              <a:buNone/>
            </a:pPr>
            <a:endParaRPr dirty="0" lang="en-US"/>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427" name=""/>
        <p:cNvGrpSpPr/>
        <p:nvPr/>
      </p:nvGrpSpPr>
      <p:grpSpPr>
        <a:xfrm>
          <a:off x="0" y="0"/>
          <a:ext cx="0" cy="0"/>
          <a:chOff x="0" y="0"/>
          <a:chExt cx="0" cy="0"/>
        </a:xfrm>
      </p:grpSpPr>
      <p:sp>
        <p:nvSpPr>
          <p:cNvPr id="1049007" name="Title 1"/>
          <p:cNvSpPr>
            <a:spLocks noGrp="1"/>
          </p:cNvSpPr>
          <p:nvPr>
            <p:ph type="title"/>
          </p:nvPr>
        </p:nvSpPr>
        <p:spPr/>
        <p:txBody>
          <a:bodyPr/>
          <a:p>
            <a:r>
              <a:rPr dirty="0" lang="en-US" smtClean="0"/>
              <a:t>Tests Done</a:t>
            </a:r>
            <a:endParaRPr dirty="0" lang="en-US"/>
          </a:p>
        </p:txBody>
      </p:sp>
      <p:sp>
        <p:nvSpPr>
          <p:cNvPr id="1049008" name="Content Placeholder 2"/>
          <p:cNvSpPr>
            <a:spLocks noGrp="1"/>
          </p:cNvSpPr>
          <p:nvPr>
            <p:ph idx="1"/>
          </p:nvPr>
        </p:nvSpPr>
        <p:spPr/>
        <p:txBody>
          <a:bodyPr/>
          <a:p>
            <a:r>
              <a:rPr dirty="0" lang="en-US" smtClean="0"/>
              <a:t>Dexamethasone suppression test</a:t>
            </a:r>
          </a:p>
          <a:p>
            <a:r>
              <a:rPr dirty="0" lang="en-US" smtClean="0"/>
              <a:t>Increased cortisol in 24 </a:t>
            </a:r>
            <a:r>
              <a:rPr dirty="0" lang="en-US" err="1" smtClean="0"/>
              <a:t>hrs</a:t>
            </a:r>
            <a:r>
              <a:rPr dirty="0" lang="en-US" smtClean="0"/>
              <a:t> urine</a:t>
            </a:r>
          </a:p>
          <a:p>
            <a:r>
              <a:rPr dirty="0" lang="en-US" smtClean="0"/>
              <a:t>CT scan—pituitary, adrenal</a:t>
            </a:r>
          </a:p>
          <a:p>
            <a:r>
              <a:rPr dirty="0" lang="en-US" smtClean="0"/>
              <a:t>Blood glucose</a:t>
            </a:r>
          </a:p>
          <a:p>
            <a:r>
              <a:rPr dirty="0" lang="en-US" smtClean="0"/>
              <a:t> Increased  sodium</a:t>
            </a:r>
          </a:p>
          <a:p>
            <a:r>
              <a:rPr dirty="0" lang="en-US" smtClean="0"/>
              <a:t>Decreased potassium </a:t>
            </a:r>
            <a:endParaRPr dirty="0" lang="en-US"/>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428" name=""/>
        <p:cNvGrpSpPr/>
        <p:nvPr/>
      </p:nvGrpSpPr>
      <p:grpSpPr>
        <a:xfrm>
          <a:off x="0" y="0"/>
          <a:ext cx="0" cy="0"/>
          <a:chOff x="0" y="0"/>
          <a:chExt cx="0" cy="0"/>
        </a:xfrm>
      </p:grpSpPr>
      <p:sp>
        <p:nvSpPr>
          <p:cNvPr id="1049009" name="Title 1"/>
          <p:cNvSpPr>
            <a:spLocks noGrp="1"/>
          </p:cNvSpPr>
          <p:nvPr>
            <p:ph type="title"/>
          </p:nvPr>
        </p:nvSpPr>
        <p:spPr/>
        <p:txBody>
          <a:bodyPr/>
          <a:p>
            <a:r>
              <a:rPr dirty="0" lang="en-US" smtClean="0"/>
              <a:t>Treatment</a:t>
            </a:r>
            <a:endParaRPr dirty="0" lang="en-US"/>
          </a:p>
        </p:txBody>
      </p:sp>
      <p:sp>
        <p:nvSpPr>
          <p:cNvPr id="1049010" name="Content Placeholder 2"/>
          <p:cNvSpPr>
            <a:spLocks noGrp="1"/>
          </p:cNvSpPr>
          <p:nvPr>
            <p:ph idx="1"/>
          </p:nvPr>
        </p:nvSpPr>
        <p:spPr/>
        <p:txBody>
          <a:bodyPr/>
          <a:p>
            <a:r>
              <a:rPr dirty="0" lang="en-US" smtClean="0"/>
              <a:t> Surgical removal of tumors</a:t>
            </a:r>
          </a:p>
          <a:p>
            <a:r>
              <a:rPr dirty="0" lang="en-US" smtClean="0"/>
              <a:t>Radiation RX for pituitary tumors</a:t>
            </a:r>
          </a:p>
          <a:p>
            <a:r>
              <a:rPr dirty="0" lang="en-US" err="1" smtClean="0"/>
              <a:t>Cortisol</a:t>
            </a:r>
            <a:r>
              <a:rPr dirty="0" lang="en-US" smtClean="0"/>
              <a:t> </a:t>
            </a:r>
            <a:r>
              <a:rPr dirty="0" lang="en-US" smtClean="0"/>
              <a:t>replacement </a:t>
            </a:r>
            <a:r>
              <a:rPr dirty="0" lang="en-US" smtClean="0"/>
              <a:t>during  recovery  </a:t>
            </a:r>
            <a:endParaRPr dirty="0" lang="en-US"/>
          </a:p>
        </p:txBody>
      </p:sp>
      <p:sp>
        <p:nvSpPr>
          <p:cNvPr id="1049011" name="Rectangle 3"/>
          <p:cNvSpPr/>
          <p:nvPr/>
        </p:nvSpPr>
        <p:spPr>
          <a:xfrm>
            <a:off x="1214414" y="3500438"/>
            <a:ext cx="4214810" cy="707886"/>
          </a:xfrm>
          <a:prstGeom prst="rect"/>
        </p:spPr>
        <p:txBody>
          <a:bodyPr wrap="square">
            <a:spAutoFit/>
          </a:bodyPr>
          <a:p>
            <a:endParaRPr dirty="0" sz="2000" lang="en-US" smtClean="0"/>
          </a:p>
          <a:p>
            <a:endParaRPr dirty="0" sz="2000" lang="en-US" smtClean="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429" name=""/>
        <p:cNvGrpSpPr/>
        <p:nvPr/>
      </p:nvGrpSpPr>
      <p:grpSpPr>
        <a:xfrm>
          <a:off x="0" y="0"/>
          <a:ext cx="0" cy="0"/>
          <a:chOff x="0" y="0"/>
          <a:chExt cx="0" cy="0"/>
        </a:xfrm>
      </p:grpSpPr>
      <p:sp>
        <p:nvSpPr>
          <p:cNvPr id="1049012" name="Title 1"/>
          <p:cNvSpPr>
            <a:spLocks noGrp="1"/>
          </p:cNvSpPr>
          <p:nvPr>
            <p:ph type="title"/>
          </p:nvPr>
        </p:nvSpPr>
        <p:spPr/>
        <p:txBody>
          <a:bodyPr/>
          <a:p>
            <a:r>
              <a:rPr dirty="0" lang="en-US" smtClean="0"/>
              <a:t>Nursing Diagnosis</a:t>
            </a:r>
            <a:endParaRPr dirty="0" lang="en-US"/>
          </a:p>
        </p:txBody>
      </p:sp>
      <p:sp>
        <p:nvSpPr>
          <p:cNvPr id="1049013" name="Content Placeholder 2"/>
          <p:cNvSpPr>
            <a:spLocks noGrp="1"/>
          </p:cNvSpPr>
          <p:nvPr>
            <p:ph idx="1"/>
          </p:nvPr>
        </p:nvSpPr>
        <p:spPr/>
        <p:txBody>
          <a:bodyPr/>
          <a:p>
            <a:r>
              <a:rPr dirty="0" lang="en-US" smtClean="0"/>
              <a:t>Disturbed body image related to illness</a:t>
            </a:r>
          </a:p>
          <a:p>
            <a:r>
              <a:rPr dirty="0" lang="en-US" smtClean="0"/>
              <a:t>Excess fluid volume due to excess water and sodium reabsorption</a:t>
            </a:r>
          </a:p>
          <a:p>
            <a:pPr indent="0" marL="0">
              <a:buNone/>
            </a:pPr>
            <a:r>
              <a:rPr dirty="0" lang="en-US" smtClean="0"/>
              <a:t>Risk  for infection owing to immunosuppression</a:t>
            </a:r>
          </a:p>
          <a:p>
            <a:pPr indent="0" marL="0">
              <a:buNone/>
            </a:pPr>
            <a:r>
              <a:rPr dirty="0" lang="en-US"/>
              <a:t>a</a:t>
            </a:r>
            <a:r>
              <a:rPr dirty="0" lang="en-US" smtClean="0"/>
              <a:t>nd inadequate primary </a:t>
            </a:r>
            <a:r>
              <a:rPr dirty="0" lang="en-US" err="1" smtClean="0"/>
              <a:t>defence</a:t>
            </a:r>
            <a:r>
              <a:rPr dirty="0" lang="en-US" smtClean="0"/>
              <a:t> </a:t>
            </a:r>
            <a:endParaRPr dirty="0" lang="en-US"/>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430" name=""/>
        <p:cNvGrpSpPr/>
        <p:nvPr/>
      </p:nvGrpSpPr>
      <p:grpSpPr>
        <a:xfrm>
          <a:off x="0" y="0"/>
          <a:ext cx="0" cy="0"/>
          <a:chOff x="0" y="0"/>
          <a:chExt cx="0" cy="0"/>
        </a:xfrm>
      </p:grpSpPr>
      <p:sp>
        <p:nvSpPr>
          <p:cNvPr id="1049014" name="Title 1"/>
          <p:cNvSpPr>
            <a:spLocks noGrp="1"/>
          </p:cNvSpPr>
          <p:nvPr>
            <p:ph type="title"/>
          </p:nvPr>
        </p:nvSpPr>
        <p:spPr/>
        <p:txBody>
          <a:bodyPr>
            <a:normAutofit fontScale="90000"/>
          </a:bodyPr>
          <a:p>
            <a:r>
              <a:rPr dirty="0" lang="en-GB" smtClean="0"/>
              <a:t>care of the patient undergoing adrenalectomy</a:t>
            </a:r>
            <a:endParaRPr dirty="0" lang="en-GB"/>
          </a:p>
        </p:txBody>
      </p:sp>
      <p:sp>
        <p:nvSpPr>
          <p:cNvPr id="1049015" name="Content Placeholder 2"/>
          <p:cNvSpPr>
            <a:spLocks noGrp="1"/>
          </p:cNvSpPr>
          <p:nvPr>
            <p:ph idx="1"/>
          </p:nvPr>
        </p:nvSpPr>
        <p:spPr/>
        <p:txBody>
          <a:bodyPr/>
          <a:p>
            <a:r>
              <a:rPr dirty="0" lang="en-GB" smtClean="0">
                <a:solidFill>
                  <a:srgbClr val="FF0000"/>
                </a:solidFill>
              </a:rPr>
              <a:t>Adrenalectomy may be unilateral or bilateral to treat adrenal </a:t>
            </a:r>
            <a:r>
              <a:rPr dirty="0" lang="en-GB" smtClean="0">
                <a:solidFill>
                  <a:srgbClr val="FF0000"/>
                </a:solidFill>
              </a:rPr>
              <a:t>tumours, </a:t>
            </a:r>
            <a:r>
              <a:rPr dirty="0" lang="en-GB" smtClean="0">
                <a:solidFill>
                  <a:srgbClr val="FF0000"/>
                </a:solidFill>
              </a:rPr>
              <a:t>Cushing's syndrome, or hyperaldosteronism</a:t>
            </a:r>
          </a:p>
          <a:p>
            <a:r>
              <a:rPr dirty="0" lang="en-GB" smtClean="0">
                <a:solidFill>
                  <a:srgbClr val="FF0000"/>
                </a:solidFill>
              </a:rPr>
              <a:t>Preoperative MBP and fluid volume are optimizedanagement</a:t>
            </a:r>
            <a:endParaRPr dirty="0" lang="en-GB">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37" name=""/>
        <p:cNvGrpSpPr/>
        <p:nvPr/>
      </p:nvGrpSpPr>
      <p:grpSpPr>
        <a:xfrm>
          <a:off x="0" y="0"/>
          <a:ext cx="0" cy="0"/>
          <a:chOff x="0" y="0"/>
          <a:chExt cx="0" cy="0"/>
        </a:xfrm>
      </p:grpSpPr>
      <p:sp>
        <p:nvSpPr>
          <p:cNvPr id="1048611" name="Title 1"/>
          <p:cNvSpPr>
            <a:spLocks noGrp="1"/>
          </p:cNvSpPr>
          <p:nvPr>
            <p:ph type="title"/>
          </p:nvPr>
        </p:nvSpPr>
        <p:spPr/>
        <p:txBody>
          <a:bodyPr/>
          <a:p>
            <a:r>
              <a:rPr dirty="0" lang="en-US" smtClean="0"/>
              <a:t>INTRODUCTION</a:t>
            </a:r>
            <a:endParaRPr dirty="0" lang="en-US"/>
          </a:p>
        </p:txBody>
      </p:sp>
      <p:sp>
        <p:nvSpPr>
          <p:cNvPr id="1048612" name="Content Placeholder 2"/>
          <p:cNvSpPr>
            <a:spLocks noGrp="1"/>
          </p:cNvSpPr>
          <p:nvPr>
            <p:ph idx="1"/>
          </p:nvPr>
        </p:nvSpPr>
        <p:spPr/>
        <p:txBody>
          <a:bodyPr/>
          <a:p>
            <a:pPr indent="0" marL="0">
              <a:buNone/>
            </a:pPr>
            <a:r>
              <a:rPr dirty="0" lang="en-US" smtClean="0"/>
              <a:t>The  endocrine system consists of  a series  of endocrine  glands  and special cells which manufacture  hormones and pass them directly in to the blood stream. Hormones are chemical messengers .When released into the blood,  exert  important regulatory effects  on the metabolism and function on the cells of the body</a:t>
            </a:r>
            <a:endParaRPr dirty="0"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257" name=""/>
        <p:cNvGrpSpPr/>
        <p:nvPr/>
      </p:nvGrpSpPr>
      <p:grpSpPr>
        <a:xfrm>
          <a:off x="0" y="0"/>
          <a:ext cx="0" cy="0"/>
          <a:chOff x="0" y="0"/>
          <a:chExt cx="0" cy="0"/>
        </a:xfrm>
      </p:grpSpPr>
      <p:sp>
        <p:nvSpPr>
          <p:cNvPr id="1048661" name="Rectangle 2"/>
          <p:cNvSpPr>
            <a:spLocks noGrp="1" noChangeArrowheads="1"/>
          </p:cNvSpPr>
          <p:nvPr>
            <p:ph type="title"/>
          </p:nvPr>
        </p:nvSpPr>
        <p:spPr>
          <a:xfrm>
            <a:off x="457200" y="152400"/>
            <a:ext cx="8229600" cy="838200"/>
          </a:xfrm>
        </p:spPr>
        <p:txBody>
          <a:bodyPr/>
          <a:p>
            <a:r>
              <a:rPr sz="3600" lang="en-US"/>
              <a:t>Cortisol, continued</a:t>
            </a:r>
          </a:p>
        </p:txBody>
      </p:sp>
      <p:sp>
        <p:nvSpPr>
          <p:cNvPr id="1048662" name="Rectangle 3"/>
          <p:cNvSpPr>
            <a:spLocks noGrp="1" noChangeArrowheads="1"/>
          </p:cNvSpPr>
          <p:nvPr>
            <p:ph idx="1"/>
          </p:nvPr>
        </p:nvSpPr>
        <p:spPr>
          <a:xfrm>
            <a:off x="228600" y="1295400"/>
            <a:ext cx="8686800" cy="5029200"/>
          </a:xfrm>
        </p:spPr>
        <p:txBody>
          <a:bodyPr/>
          <a:p>
            <a:r>
              <a:rPr sz="2800" lang="en-US"/>
              <a:t>Keeps blood glucose levels high enough to support brain’s activity </a:t>
            </a:r>
          </a:p>
          <a:p>
            <a:pPr lvl="1"/>
            <a:r>
              <a:rPr sz="2400" lang="en-US"/>
              <a:t>Forces other body cells to switch to fats and amino acids as energy sources</a:t>
            </a:r>
          </a:p>
          <a:p>
            <a:r>
              <a:rPr sz="2800" lang="en-US"/>
              <a:t>Catabolic: break down protein</a:t>
            </a:r>
          </a:p>
          <a:p>
            <a:r>
              <a:rPr sz="2800" lang="en-US"/>
              <a:t>Redirects circulating lymphocytes to lymphoid and peripheral tissues where pathogens usually are</a:t>
            </a:r>
          </a:p>
          <a:p>
            <a:r>
              <a:rPr sz="2800" lang="en-US"/>
              <a:t>In large quantities, depresses immune and inflammatory response</a:t>
            </a:r>
          </a:p>
          <a:p>
            <a:pPr lvl="1"/>
            <a:r>
              <a:rPr sz="2400" lang="en-US"/>
              <a:t>Used therapeutically</a:t>
            </a:r>
          </a:p>
          <a:p>
            <a:pPr lvl="1"/>
            <a:r>
              <a:rPr sz="2400" lang="en-US"/>
              <a:t>Responsible for some of its side effects </a:t>
            </a:r>
          </a:p>
        </p:txBody>
      </p:sp>
      <p:sp>
        <p:nvSpPr>
          <p:cNvPr id="1048663" name="Slide Number Placeholder 5"/>
          <p:cNvSpPr>
            <a:spLocks noGrp="1"/>
          </p:cNvSpPr>
          <p:nvPr>
            <p:ph type="sldNum" sz="quarter" idx="12"/>
          </p:nvPr>
        </p:nvSpPr>
        <p:spPr/>
        <p:txBody>
          <a:bodyPr/>
          <a:p>
            <a:fld id="{738FF50A-909F-4E5C-9C8F-C5EBB767BEBE}" type="slidenum">
              <a:rPr lang="en-US"/>
              <a:t>20</a:t>
            </a:fld>
            <a:endParaRPr lang="en-US"/>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431" name=""/>
        <p:cNvGrpSpPr/>
        <p:nvPr/>
      </p:nvGrpSpPr>
      <p:grpSpPr>
        <a:xfrm>
          <a:off x="0" y="0"/>
          <a:ext cx="0" cy="0"/>
          <a:chOff x="0" y="0"/>
          <a:chExt cx="0" cy="0"/>
        </a:xfrm>
      </p:grpSpPr>
      <p:sp>
        <p:nvSpPr>
          <p:cNvPr id="1049016" name="Title 1"/>
          <p:cNvSpPr>
            <a:spLocks noGrp="1"/>
          </p:cNvSpPr>
          <p:nvPr>
            <p:ph type="title"/>
          </p:nvPr>
        </p:nvSpPr>
        <p:spPr/>
        <p:txBody>
          <a:bodyPr/>
          <a:p>
            <a:r>
              <a:rPr dirty="0" lang="en-GB" smtClean="0"/>
              <a:t>Cont`</a:t>
            </a:r>
            <a:endParaRPr dirty="0" lang="en-GB"/>
          </a:p>
        </p:txBody>
      </p:sp>
      <p:sp>
        <p:nvSpPr>
          <p:cNvPr id="1049017" name="Content Placeholder 2"/>
          <p:cNvSpPr>
            <a:spLocks noGrp="1"/>
          </p:cNvSpPr>
          <p:nvPr>
            <p:ph idx="1"/>
          </p:nvPr>
        </p:nvSpPr>
        <p:spPr/>
        <p:txBody>
          <a:bodyPr/>
          <a:p>
            <a:r>
              <a:rPr dirty="0" lang="en-GB" smtClean="0"/>
              <a:t>Surgery and nursing care are explained to patient. Patient is shown where adrenal glands lie on top of kidneys and where incision may be on abdomen or loin area.</a:t>
            </a:r>
          </a:p>
          <a:p>
            <a:r>
              <a:rPr dirty="0" lang="en-GB" smtClean="0"/>
              <a:t>BP will be checked frequently before and after surgery and </a:t>
            </a:r>
            <a:r>
              <a:rPr dirty="0" lang="en-GB" err="1" smtClean="0"/>
              <a:t>glucocorticoids</a:t>
            </a:r>
            <a:r>
              <a:rPr dirty="0" lang="en-GB" smtClean="0"/>
              <a:t> will be given to cover period of stress (surgery) because at least one adrenal gland will be removed.</a:t>
            </a:r>
          </a:p>
          <a:p>
            <a:r>
              <a:rPr dirty="0" lang="en-GB" smtClean="0"/>
              <a:t>Patient is prepared as for major abdominal surgery (see page 637).</a:t>
            </a:r>
            <a:endParaRPr dirty="0" lang="en-GB"/>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432" name=""/>
        <p:cNvGrpSpPr/>
        <p:nvPr/>
      </p:nvGrpSpPr>
      <p:grpSpPr>
        <a:xfrm>
          <a:off x="0" y="0"/>
          <a:ext cx="0" cy="0"/>
          <a:chOff x="0" y="0"/>
          <a:chExt cx="0" cy="0"/>
        </a:xfrm>
      </p:grpSpPr>
      <p:sp>
        <p:nvSpPr>
          <p:cNvPr id="1049018" name="Title 1"/>
          <p:cNvSpPr>
            <a:spLocks noGrp="1"/>
          </p:cNvSpPr>
          <p:nvPr>
            <p:ph type="title"/>
          </p:nvPr>
        </p:nvSpPr>
        <p:spPr/>
        <p:txBody>
          <a:bodyPr/>
          <a:p>
            <a:r>
              <a:rPr dirty="0" lang="en-GB" smtClean="0"/>
              <a:t>Postoperative Management</a:t>
            </a:r>
            <a:endParaRPr dirty="0" lang="en-GB"/>
          </a:p>
        </p:txBody>
      </p:sp>
      <p:sp>
        <p:nvSpPr>
          <p:cNvPr id="1049019" name="Content Placeholder 2"/>
          <p:cNvSpPr>
            <a:spLocks noGrp="1"/>
          </p:cNvSpPr>
          <p:nvPr>
            <p:ph idx="1"/>
          </p:nvPr>
        </p:nvSpPr>
        <p:spPr/>
        <p:txBody>
          <a:bodyPr/>
          <a:p>
            <a:r>
              <a:rPr dirty="0" lang="en-GB" smtClean="0"/>
              <a:t> postoperative care for abdominal surgery includes frequent check of vital signs; assessment for haemorrhage; turning, coughing, and deep breathing; early ambulation; slow progression of diet when bowel sounds return; and control of pain with scheduled opioid administration or patient-controlled analgesia .</a:t>
            </a:r>
          </a:p>
          <a:p>
            <a:r>
              <a:rPr dirty="0" lang="en-GB" smtClean="0"/>
              <a:t>I.V. hydrocortisone (Solu-Cortef) is given as directed to prevent adrenal crisis</a:t>
            </a:r>
          </a:p>
          <a:p>
            <a:endParaRPr dirty="0" lang="en-GB"/>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433" name=""/>
        <p:cNvGrpSpPr/>
        <p:nvPr/>
      </p:nvGrpSpPr>
      <p:grpSpPr>
        <a:xfrm>
          <a:off x="0" y="0"/>
          <a:ext cx="0" cy="0"/>
          <a:chOff x="0" y="0"/>
          <a:chExt cx="0" cy="0"/>
        </a:xfrm>
      </p:grpSpPr>
      <p:sp>
        <p:nvSpPr>
          <p:cNvPr id="1049020" name="Title 1"/>
          <p:cNvSpPr>
            <a:spLocks noGrp="1"/>
          </p:cNvSpPr>
          <p:nvPr>
            <p:ph type="title"/>
          </p:nvPr>
        </p:nvSpPr>
        <p:spPr/>
        <p:txBody>
          <a:bodyPr/>
          <a:p>
            <a:r>
              <a:rPr dirty="0" lang="en-GB" smtClean="0"/>
              <a:t>Post op</a:t>
            </a:r>
            <a:endParaRPr dirty="0" lang="en-GB"/>
          </a:p>
        </p:txBody>
      </p:sp>
      <p:sp>
        <p:nvSpPr>
          <p:cNvPr id="1049021" name="Content Placeholder 2"/>
          <p:cNvSpPr>
            <a:spLocks noGrp="1"/>
          </p:cNvSpPr>
          <p:nvPr>
            <p:ph idx="1"/>
          </p:nvPr>
        </p:nvSpPr>
        <p:spPr/>
        <p:txBody>
          <a:bodyPr>
            <a:normAutofit fontScale="95833" lnSpcReduction="10000"/>
          </a:bodyPr>
          <a:p>
            <a:r>
              <a:rPr dirty="0" lang="en-GB" smtClean="0"/>
              <a:t>Non stressful environment is maintained, rest is promoted, and meticulous care is given to protect the patient from infection and from other complications that could cause adrenal crisis.</a:t>
            </a:r>
          </a:p>
          <a:p>
            <a:pPr lvl="1"/>
            <a:r>
              <a:rPr dirty="0" lang="en-GB" smtClean="0"/>
              <a:t>Serum sodium, potassium, and glucose are monitored for abnormality Sodium and potassium may normalize, or potassium may become elevated (because of transient adrenal insufficiency after surgery).</a:t>
            </a:r>
          </a:p>
          <a:p>
            <a:pPr lvl="1"/>
            <a:r>
              <a:rPr dirty="0" lang="en-GB" smtClean="0"/>
              <a:t>Electrolyte imbalances may persist for 4 to 18 months after surgery.</a:t>
            </a:r>
          </a:p>
          <a:p>
            <a:pPr lvl="1"/>
            <a:r>
              <a:rPr dirty="0" lang="en-GB" smtClean="0"/>
              <a:t>Hypertension may persist for 3 to 6 months after surgery</a:t>
            </a:r>
          </a:p>
          <a:p>
            <a:endParaRPr dirty="0" lang="en-GB" smtClean="0"/>
          </a:p>
          <a:p>
            <a:endParaRPr dirty="0" lang="en-GB"/>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434" name=""/>
        <p:cNvGrpSpPr/>
        <p:nvPr/>
      </p:nvGrpSpPr>
      <p:grpSpPr>
        <a:xfrm>
          <a:off x="0" y="0"/>
          <a:ext cx="0" cy="0"/>
          <a:chOff x="0" y="0"/>
          <a:chExt cx="0" cy="0"/>
        </a:xfrm>
      </p:grpSpPr>
      <p:sp>
        <p:nvSpPr>
          <p:cNvPr id="1049022" name="Title 1"/>
          <p:cNvSpPr>
            <a:spLocks noGrp="1"/>
          </p:cNvSpPr>
          <p:nvPr>
            <p:ph type="title"/>
          </p:nvPr>
        </p:nvSpPr>
        <p:spPr/>
        <p:txBody>
          <a:bodyPr/>
          <a:p>
            <a:r>
              <a:rPr dirty="0" lang="en-GB" smtClean="0"/>
              <a:t>Post op`</a:t>
            </a:r>
            <a:endParaRPr dirty="0" lang="en-GB"/>
          </a:p>
        </p:txBody>
      </p:sp>
      <p:sp>
        <p:nvSpPr>
          <p:cNvPr id="1049023" name="Content Placeholder 2"/>
          <p:cNvSpPr>
            <a:spLocks noGrp="1"/>
          </p:cNvSpPr>
          <p:nvPr>
            <p:ph idx="1"/>
          </p:nvPr>
        </p:nvSpPr>
        <p:spPr/>
        <p:txBody>
          <a:bodyPr/>
          <a:p>
            <a:r>
              <a:rPr dirty="0" lang="en-GB" smtClean="0"/>
              <a:t>Hydrocortisone treatment causes glucose to rise and worsens control in patients with diabetes; may require additional treatment</a:t>
            </a:r>
          </a:p>
          <a:p>
            <a:r>
              <a:rPr dirty="0" lang="en-GB" smtClean="0"/>
              <a:t>Nursing Diagnoses</a:t>
            </a:r>
          </a:p>
          <a:p>
            <a:r>
              <a:rPr dirty="0" lang="en-GB" smtClean="0"/>
              <a:t>Risk for Injury related to nature of surgery</a:t>
            </a:r>
          </a:p>
          <a:p>
            <a:r>
              <a:rPr dirty="0" lang="en-GB" smtClean="0"/>
              <a:t>Readiness for Enhanced Knowledge about corticosteroid replacement</a:t>
            </a:r>
          </a:p>
          <a:p>
            <a:endParaRPr dirty="0" lang="en-GB"/>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435" name=""/>
        <p:cNvGrpSpPr/>
        <p:nvPr/>
      </p:nvGrpSpPr>
      <p:grpSpPr>
        <a:xfrm>
          <a:off x="0" y="0"/>
          <a:ext cx="0" cy="0"/>
          <a:chOff x="0" y="0"/>
          <a:chExt cx="0" cy="0"/>
        </a:xfrm>
      </p:grpSpPr>
      <p:sp>
        <p:nvSpPr>
          <p:cNvPr id="1049024" name="Title 1"/>
          <p:cNvSpPr>
            <a:spLocks noGrp="1"/>
          </p:cNvSpPr>
          <p:nvPr>
            <p:ph type="title"/>
          </p:nvPr>
        </p:nvSpPr>
        <p:spPr>
          <a:xfrm>
            <a:off x="500034" y="0"/>
            <a:ext cx="8229600" cy="1143000"/>
          </a:xfrm>
        </p:spPr>
        <p:txBody>
          <a:bodyPr/>
          <a:p>
            <a:pPr algn="ctr"/>
            <a:r>
              <a:rPr b="1" dirty="0" lang="en-US"/>
              <a:t>PHAEOCHROMOCYTOMA</a:t>
            </a:r>
            <a:endParaRPr dirty="0" lang="en-US"/>
          </a:p>
        </p:txBody>
      </p:sp>
      <p:sp>
        <p:nvSpPr>
          <p:cNvPr id="1049025" name="Content Placeholder 2"/>
          <p:cNvSpPr>
            <a:spLocks noGrp="1"/>
          </p:cNvSpPr>
          <p:nvPr>
            <p:ph idx="1"/>
          </p:nvPr>
        </p:nvSpPr>
        <p:spPr>
          <a:xfrm>
            <a:off x="628650" y="1471449"/>
            <a:ext cx="7886700" cy="4824249"/>
          </a:xfrm>
        </p:spPr>
        <p:txBody>
          <a:bodyPr>
            <a:normAutofit fontScale="96154" lnSpcReduction="10000"/>
          </a:bodyPr>
          <a:p>
            <a:pPr indent="0" marL="0">
              <a:buNone/>
            </a:pPr>
            <a:r>
              <a:rPr dirty="0" lang="en-US" smtClean="0"/>
              <a:t>This is a benign tumor originating from chromatin cells of adrenal medulla 80-90%  extra adrenal chromatin cells. It causes excessive secretion of adrenaline and noradrenaline. It can occur in tissues like ovary, spleen and aorta. Is more common in ages 50-80 years. A few of them become malignant.</a:t>
            </a:r>
          </a:p>
          <a:p>
            <a:pPr indent="0" marL="0">
              <a:buNone/>
            </a:pPr>
            <a:r>
              <a:rPr b="1" dirty="0" lang="en-US" smtClean="0"/>
              <a:t>Pathophysiology</a:t>
            </a:r>
          </a:p>
          <a:p>
            <a:r>
              <a:rPr dirty="0" lang="en-US" smtClean="0"/>
              <a:t>There is increased production of catecholamine leading to increase in blood pressure and increased cardiac output.</a:t>
            </a:r>
          </a:p>
          <a:p>
            <a:r>
              <a:rPr dirty="0" lang="en-US" smtClean="0"/>
              <a:t>There is glycolysis ( breakdown of glycogen thus there is a lot of glucose in blood ( hyperglycemia)</a:t>
            </a:r>
            <a:endParaRPr dirty="0" lang="en-US"/>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436" name=""/>
        <p:cNvGrpSpPr/>
        <p:nvPr/>
      </p:nvGrpSpPr>
      <p:grpSpPr>
        <a:xfrm>
          <a:off x="0" y="0"/>
          <a:ext cx="0" cy="0"/>
          <a:chOff x="0" y="0"/>
          <a:chExt cx="0" cy="0"/>
        </a:xfrm>
      </p:grpSpPr>
      <p:sp>
        <p:nvSpPr>
          <p:cNvPr id="1049026" name="Title 1"/>
          <p:cNvSpPr>
            <a:spLocks noGrp="1"/>
          </p:cNvSpPr>
          <p:nvPr>
            <p:ph type="title"/>
          </p:nvPr>
        </p:nvSpPr>
        <p:spPr>
          <a:xfrm>
            <a:off x="571472" y="0"/>
            <a:ext cx="8229600" cy="1143000"/>
          </a:xfrm>
        </p:spPr>
        <p:txBody>
          <a:bodyPr/>
          <a:p>
            <a:pPr algn="ctr"/>
            <a:r>
              <a:rPr dirty="0" lang="en-US" smtClean="0"/>
              <a:t>Conti…</a:t>
            </a:r>
            <a:endParaRPr dirty="0" lang="en-US"/>
          </a:p>
        </p:txBody>
      </p:sp>
      <p:sp>
        <p:nvSpPr>
          <p:cNvPr id="1049027" name="Content Placeholder 2"/>
          <p:cNvSpPr>
            <a:spLocks noGrp="1"/>
          </p:cNvSpPr>
          <p:nvPr>
            <p:ph idx="1"/>
          </p:nvPr>
        </p:nvSpPr>
        <p:spPr>
          <a:xfrm>
            <a:off x="628650" y="1345325"/>
            <a:ext cx="7886700" cy="4834759"/>
          </a:xfrm>
        </p:spPr>
        <p:txBody>
          <a:bodyPr>
            <a:normAutofit fontScale="96154" lnSpcReduction="10000"/>
          </a:bodyPr>
          <a:p>
            <a:pPr indent="0" marL="0">
              <a:buNone/>
            </a:pPr>
            <a:r>
              <a:rPr b="1" dirty="0" lang="en-US" smtClean="0"/>
              <a:t>Clinical features</a:t>
            </a:r>
          </a:p>
          <a:p>
            <a:r>
              <a:rPr dirty="0" lang="en-US" smtClean="0"/>
              <a:t>High BP of about 350/210mmhg that complicate to stroke, acute renal failure, cardiac arrhythmias.</a:t>
            </a:r>
          </a:p>
          <a:p>
            <a:r>
              <a:rPr dirty="0" lang="en-US" smtClean="0"/>
              <a:t>Anxiety</a:t>
            </a:r>
          </a:p>
          <a:p>
            <a:r>
              <a:rPr dirty="0" lang="en-US" smtClean="0"/>
              <a:t>Blurred vision</a:t>
            </a:r>
          </a:p>
          <a:p>
            <a:r>
              <a:rPr dirty="0" lang="en-US" smtClean="0"/>
              <a:t>Hyperglycemia</a:t>
            </a:r>
          </a:p>
          <a:p>
            <a:r>
              <a:rPr dirty="0" lang="en-US" smtClean="0"/>
              <a:t>Tachycardia</a:t>
            </a:r>
          </a:p>
          <a:p>
            <a:r>
              <a:rPr dirty="0" lang="en-US" smtClean="0"/>
              <a:t>Vomiting </a:t>
            </a:r>
          </a:p>
          <a:p>
            <a:r>
              <a:rPr dirty="0" lang="en-US" smtClean="0"/>
              <a:t>Flushing</a:t>
            </a:r>
          </a:p>
          <a:p>
            <a:r>
              <a:rPr dirty="0" lang="en-US" smtClean="0"/>
              <a:t>Tremors</a:t>
            </a:r>
          </a:p>
          <a:p>
            <a:r>
              <a:rPr dirty="0" lang="en-US" err="1" smtClean="0"/>
              <a:t>polyuria</a:t>
            </a:r>
            <a:endParaRPr dirty="0" lang="en-US"/>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437" name=""/>
        <p:cNvGrpSpPr/>
        <p:nvPr/>
      </p:nvGrpSpPr>
      <p:grpSpPr>
        <a:xfrm>
          <a:off x="0" y="0"/>
          <a:ext cx="0" cy="0"/>
          <a:chOff x="0" y="0"/>
          <a:chExt cx="0" cy="0"/>
        </a:xfrm>
      </p:grpSpPr>
      <p:sp>
        <p:nvSpPr>
          <p:cNvPr id="1049028" name="Title 1"/>
          <p:cNvSpPr>
            <a:spLocks noGrp="1"/>
          </p:cNvSpPr>
          <p:nvPr>
            <p:ph type="title"/>
          </p:nvPr>
        </p:nvSpPr>
        <p:spPr/>
        <p:txBody>
          <a:bodyPr/>
          <a:p>
            <a:pPr algn="ctr"/>
            <a:r>
              <a:rPr dirty="0" lang="en-US" smtClean="0"/>
              <a:t>Conti…</a:t>
            </a:r>
            <a:endParaRPr dirty="0" lang="en-US"/>
          </a:p>
        </p:txBody>
      </p:sp>
      <p:sp>
        <p:nvSpPr>
          <p:cNvPr id="1049029" name="Content Placeholder 2"/>
          <p:cNvSpPr>
            <a:spLocks noGrp="1"/>
          </p:cNvSpPr>
          <p:nvPr>
            <p:ph idx="1"/>
          </p:nvPr>
        </p:nvSpPr>
        <p:spPr>
          <a:xfrm>
            <a:off x="628650" y="1334814"/>
            <a:ext cx="7886700" cy="5234152"/>
          </a:xfrm>
        </p:spPr>
        <p:txBody>
          <a:bodyPr/>
          <a:p>
            <a:r>
              <a:rPr dirty="0" lang="en-US" smtClean="0"/>
              <a:t>Palpitations</a:t>
            </a:r>
          </a:p>
          <a:p>
            <a:r>
              <a:rPr dirty="0" lang="en-US" smtClean="0"/>
              <a:t>Perspiration</a:t>
            </a:r>
          </a:p>
          <a:p>
            <a:r>
              <a:rPr dirty="0" lang="en-US" smtClean="0"/>
              <a:t>Tinnitus</a:t>
            </a:r>
          </a:p>
          <a:p>
            <a:r>
              <a:rPr dirty="0" lang="en-US" smtClean="0"/>
              <a:t>Diarrhea</a:t>
            </a:r>
          </a:p>
          <a:p>
            <a:pPr indent="0" marL="0">
              <a:buNone/>
            </a:pPr>
            <a:r>
              <a:rPr b="1" dirty="0" lang="en-US" smtClean="0"/>
              <a:t>Management</a:t>
            </a:r>
          </a:p>
          <a:p>
            <a:r>
              <a:rPr dirty="0" lang="en-US" smtClean="0"/>
              <a:t>Admit the patient for total bed rest</a:t>
            </a:r>
          </a:p>
          <a:p>
            <a:r>
              <a:rPr dirty="0" lang="en-US" smtClean="0"/>
              <a:t>Take blood to determine catecholamine levels</a:t>
            </a:r>
          </a:p>
          <a:p>
            <a:r>
              <a:rPr dirty="0" lang="en-US" smtClean="0"/>
              <a:t>Take 24 hours urine to determine  catecholamine levels</a:t>
            </a:r>
          </a:p>
          <a:p>
            <a:r>
              <a:rPr dirty="0" lang="en-US" smtClean="0"/>
              <a:t>Determine the urine level of vanillil mandelic acid (end product catecholamine)</a:t>
            </a:r>
          </a:p>
          <a:p>
            <a:endParaRPr dirty="0" lang="en-US" smtClean="0"/>
          </a:p>
          <a:p>
            <a:endParaRPr dirty="0" lang="en-US"/>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438" name=""/>
        <p:cNvGrpSpPr/>
        <p:nvPr/>
      </p:nvGrpSpPr>
      <p:grpSpPr>
        <a:xfrm>
          <a:off x="0" y="0"/>
          <a:ext cx="0" cy="0"/>
          <a:chOff x="0" y="0"/>
          <a:chExt cx="0" cy="0"/>
        </a:xfrm>
      </p:grpSpPr>
      <p:sp>
        <p:nvSpPr>
          <p:cNvPr id="1049030" name="Title 1"/>
          <p:cNvSpPr>
            <a:spLocks noGrp="1"/>
          </p:cNvSpPr>
          <p:nvPr>
            <p:ph type="title"/>
          </p:nvPr>
        </p:nvSpPr>
        <p:spPr>
          <a:xfrm>
            <a:off x="571472" y="0"/>
            <a:ext cx="8229600" cy="1143000"/>
          </a:xfrm>
        </p:spPr>
        <p:txBody>
          <a:bodyPr/>
          <a:p>
            <a:pPr algn="ctr"/>
            <a:r>
              <a:rPr dirty="0" lang="en-US" smtClean="0"/>
              <a:t>Conti…</a:t>
            </a:r>
            <a:endParaRPr dirty="0" lang="en-US"/>
          </a:p>
        </p:txBody>
      </p:sp>
      <p:sp>
        <p:nvSpPr>
          <p:cNvPr id="1049031" name="Content Placeholder 2"/>
          <p:cNvSpPr>
            <a:spLocks noGrp="1"/>
          </p:cNvSpPr>
          <p:nvPr>
            <p:ph idx="1"/>
          </p:nvPr>
        </p:nvSpPr>
        <p:spPr>
          <a:xfrm>
            <a:off x="628650" y="1250731"/>
            <a:ext cx="7886700" cy="4926232"/>
          </a:xfrm>
        </p:spPr>
        <p:txBody>
          <a:bodyPr>
            <a:normAutofit fontScale="95833" lnSpcReduction="10000"/>
          </a:bodyPr>
          <a:p>
            <a:r>
              <a:rPr dirty="0" lang="en-US" smtClean="0"/>
              <a:t>Assess the activity of sympathetic nervous system e.g. is he salivating or not.</a:t>
            </a:r>
          </a:p>
          <a:p>
            <a:r>
              <a:rPr dirty="0" lang="en-US" smtClean="0"/>
              <a:t>Nurse the patient in a sitting up position to enhance reduction of BP by gravity.</a:t>
            </a:r>
          </a:p>
          <a:p>
            <a:r>
              <a:rPr dirty="0" lang="en-US" smtClean="0"/>
              <a:t>If the BP is very high, nurse the patient in ICU to monitor cardiac function</a:t>
            </a:r>
          </a:p>
          <a:p>
            <a:r>
              <a:rPr dirty="0" lang="en-US" smtClean="0"/>
              <a:t>Administer the following drugs</a:t>
            </a:r>
          </a:p>
          <a:p>
            <a:pPr lvl="1">
              <a:buFont typeface="Wingdings" panose="05000000000000000000" pitchFamily="2" charset="2"/>
              <a:buChar char="v"/>
            </a:pPr>
            <a:r>
              <a:rPr dirty="0" lang="en-US" smtClean="0"/>
              <a:t>Adrenergic blockers to control cardiac function</a:t>
            </a:r>
          </a:p>
          <a:p>
            <a:pPr lvl="1">
              <a:buFont typeface="Wingdings" panose="05000000000000000000" pitchFamily="2" charset="2"/>
              <a:buChar char="v"/>
            </a:pPr>
            <a:r>
              <a:rPr dirty="0" lang="en-US" smtClean="0"/>
              <a:t>Smooth muscle relaxants</a:t>
            </a:r>
          </a:p>
          <a:p>
            <a:pPr lvl="1">
              <a:buFont typeface="Wingdings" panose="05000000000000000000" pitchFamily="2" charset="2"/>
              <a:buChar char="v"/>
            </a:pPr>
            <a:r>
              <a:rPr dirty="0" lang="en-US" smtClean="0"/>
              <a:t>In case a tumor has been identified, patient is taken for surgery, so prepare for pre and post operational care.</a:t>
            </a:r>
            <a:endParaRPr dirty="0" lang="en-US"/>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439" name=""/>
        <p:cNvGrpSpPr/>
        <p:nvPr/>
      </p:nvGrpSpPr>
      <p:grpSpPr>
        <a:xfrm>
          <a:off x="0" y="0"/>
          <a:ext cx="0" cy="0"/>
          <a:chOff x="0" y="0"/>
          <a:chExt cx="0" cy="0"/>
        </a:xfrm>
      </p:grpSpPr>
      <p:sp>
        <p:nvSpPr>
          <p:cNvPr id="1049032" name="Title 1"/>
          <p:cNvSpPr>
            <a:spLocks noGrp="1"/>
          </p:cNvSpPr>
          <p:nvPr>
            <p:ph type="title"/>
          </p:nvPr>
        </p:nvSpPr>
        <p:spPr>
          <a:xfrm>
            <a:off x="500034" y="0"/>
            <a:ext cx="8186766" cy="1143000"/>
          </a:xfrm>
        </p:spPr>
        <p:txBody>
          <a:bodyPr/>
          <a:p>
            <a:pPr algn="ctr"/>
            <a:r>
              <a:rPr dirty="0" lang="en-US" smtClean="0"/>
              <a:t>Conti…</a:t>
            </a:r>
            <a:endParaRPr dirty="0" lang="en-US"/>
          </a:p>
        </p:txBody>
      </p:sp>
      <p:sp>
        <p:nvSpPr>
          <p:cNvPr id="1049033" name="Content Placeholder 2"/>
          <p:cNvSpPr>
            <a:spLocks noGrp="1"/>
          </p:cNvSpPr>
          <p:nvPr>
            <p:ph idx="1"/>
          </p:nvPr>
        </p:nvSpPr>
        <p:spPr>
          <a:xfrm>
            <a:off x="628650" y="1481959"/>
            <a:ext cx="7886700" cy="4695004"/>
          </a:xfrm>
        </p:spPr>
        <p:txBody>
          <a:bodyPr/>
          <a:p>
            <a:r>
              <a:rPr dirty="0" lang="en-US" smtClean="0"/>
              <a:t>Postoperatively administer corticosteroids depending on catecholamine levels</a:t>
            </a:r>
          </a:p>
          <a:p>
            <a:r>
              <a:rPr dirty="0" lang="en-US" smtClean="0"/>
              <a:t>Give health education to the patient on the disease process before discharge</a:t>
            </a:r>
            <a:endParaRPr dirty="0" lang="en-US"/>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440" name=""/>
        <p:cNvGrpSpPr/>
        <p:nvPr/>
      </p:nvGrpSpPr>
      <p:grpSpPr>
        <a:xfrm>
          <a:off x="0" y="0"/>
          <a:ext cx="0" cy="0"/>
          <a:chOff x="0" y="0"/>
          <a:chExt cx="0" cy="0"/>
        </a:xfrm>
      </p:grpSpPr>
      <p:sp>
        <p:nvSpPr>
          <p:cNvPr id="1049034" name="Title 1"/>
          <p:cNvSpPr>
            <a:spLocks noGrp="1"/>
          </p:cNvSpPr>
          <p:nvPr>
            <p:ph type="title"/>
          </p:nvPr>
        </p:nvSpPr>
        <p:spPr>
          <a:xfrm>
            <a:off x="428596" y="0"/>
            <a:ext cx="8229600" cy="1143000"/>
          </a:xfrm>
        </p:spPr>
        <p:txBody>
          <a:bodyPr/>
          <a:p>
            <a:pPr algn="ctr"/>
            <a:r>
              <a:rPr dirty="0" lang="en-US" smtClean="0"/>
              <a:t>Conti…</a:t>
            </a:r>
            <a:endParaRPr dirty="0" lang="en-US"/>
          </a:p>
        </p:txBody>
      </p:sp>
      <p:sp>
        <p:nvSpPr>
          <p:cNvPr id="1049035" name="Content Placeholder 2"/>
          <p:cNvSpPr>
            <a:spLocks noGrp="1"/>
          </p:cNvSpPr>
          <p:nvPr>
            <p:ph idx="1"/>
          </p:nvPr>
        </p:nvSpPr>
        <p:spPr>
          <a:xfrm>
            <a:off x="628650" y="1303282"/>
            <a:ext cx="7886700" cy="5087007"/>
          </a:xfrm>
        </p:spPr>
        <p:txBody>
          <a:bodyPr/>
          <a:p>
            <a:r>
              <a:rPr dirty="0" lang="en-US" smtClean="0"/>
              <a:t>Cardiac failure</a:t>
            </a:r>
          </a:p>
          <a:p>
            <a:r>
              <a:rPr dirty="0" lang="en-US" smtClean="0"/>
              <a:t>Athesclerosis</a:t>
            </a:r>
          </a:p>
          <a:p>
            <a:r>
              <a:rPr dirty="0" lang="en-US" smtClean="0"/>
              <a:t>Obesity</a:t>
            </a:r>
          </a:p>
          <a:p>
            <a:r>
              <a:rPr dirty="0" lang="en-US" smtClean="0"/>
              <a:t>NURSING DIAGNOSIS</a:t>
            </a:r>
          </a:p>
          <a:p>
            <a:r>
              <a:rPr dirty="0" lang="en-US" smtClean="0"/>
              <a:t>Impaired physical mobility</a:t>
            </a:r>
          </a:p>
          <a:p>
            <a:r>
              <a:rPr dirty="0" lang="en-US" smtClean="0"/>
              <a:t>Risk for activity intolerance</a:t>
            </a:r>
          </a:p>
          <a:p>
            <a:r>
              <a:rPr dirty="0" lang="en-US" smtClean="0"/>
              <a:t>Risk for imbalanced fluid volume</a:t>
            </a:r>
            <a:endParaRPr dirty="0"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258" name=""/>
        <p:cNvGrpSpPr/>
        <p:nvPr/>
      </p:nvGrpSpPr>
      <p:grpSpPr>
        <a:xfrm>
          <a:off x="0" y="0"/>
          <a:ext cx="0" cy="0"/>
          <a:chOff x="0" y="0"/>
          <a:chExt cx="0" cy="0"/>
        </a:xfrm>
      </p:grpSpPr>
      <p:sp>
        <p:nvSpPr>
          <p:cNvPr id="1048664" name="Rectangle 2"/>
          <p:cNvSpPr>
            <a:spLocks noGrp="1" noChangeArrowheads="1"/>
          </p:cNvSpPr>
          <p:nvPr>
            <p:ph type="title"/>
          </p:nvPr>
        </p:nvSpPr>
        <p:spPr>
          <a:xfrm>
            <a:off x="457200" y="274638"/>
            <a:ext cx="8229600" cy="715962"/>
          </a:xfrm>
        </p:spPr>
        <p:txBody>
          <a:bodyPr>
            <a:normAutofit fontScale="90000"/>
          </a:bodyPr>
          <a:p>
            <a:r>
              <a:rPr b="1" sz="3200" lang="en-US"/>
              <a:t>Hormonal stimulation of glucocorticoids</a:t>
            </a:r>
            <a:br>
              <a:rPr b="1" sz="3200" lang="en-US"/>
            </a:br>
            <a:r>
              <a:rPr sz="2800" i="1" lang="en-US">
                <a:solidFill>
                  <a:srgbClr val="FF0066"/>
                </a:solidFill>
              </a:rPr>
              <a:t>HPA axis (hypothalamic/pituitary/adrenal axis)</a:t>
            </a:r>
          </a:p>
        </p:txBody>
      </p:sp>
      <p:sp>
        <p:nvSpPr>
          <p:cNvPr id="1048665" name="Rectangle 3"/>
          <p:cNvSpPr>
            <a:spLocks noGrp="1" noChangeArrowheads="1"/>
          </p:cNvSpPr>
          <p:nvPr>
            <p:ph idx="1"/>
          </p:nvPr>
        </p:nvSpPr>
        <p:spPr>
          <a:xfrm>
            <a:off x="457200" y="1295400"/>
            <a:ext cx="8229600" cy="4830763"/>
          </a:xfrm>
        </p:spPr>
        <p:txBody>
          <a:bodyPr/>
          <a:p>
            <a:pPr>
              <a:lnSpc>
                <a:spcPct val="90000"/>
              </a:lnSpc>
            </a:pPr>
            <a:r>
              <a:rPr sz="2800" lang="en-US"/>
              <a:t>With stress, hypothalamus sends CRH to anterior pituitary (adenohypophysis)</a:t>
            </a:r>
          </a:p>
          <a:p>
            <a:pPr>
              <a:lnSpc>
                <a:spcPct val="90000"/>
              </a:lnSpc>
            </a:pPr>
            <a:r>
              <a:rPr sz="2800" lang="en-US"/>
              <a:t>Pituitary secretes ACTH</a:t>
            </a:r>
          </a:p>
          <a:p>
            <a:pPr>
              <a:lnSpc>
                <a:spcPct val="90000"/>
              </a:lnSpc>
            </a:pPr>
            <a:r>
              <a:rPr sz="2800" lang="en-US"/>
              <a:t>ACTH goes to adrenal cortex where stimulates glucocorticoid secretion</a:t>
            </a:r>
          </a:p>
          <a:p>
            <a:pPr lvl="1">
              <a:lnSpc>
                <a:spcPct val="90000"/>
              </a:lnSpc>
            </a:pPr>
            <a:r>
              <a:rPr sz="2400" lang="en-US"/>
              <a:t>Sympathetic nervous system can also stimulate it</a:t>
            </a:r>
          </a:p>
          <a:p>
            <a:pPr>
              <a:lnSpc>
                <a:spcPct val="90000"/>
              </a:lnSpc>
            </a:pPr>
            <a:r>
              <a:rPr sz="2800" lang="en-US"/>
              <a:t>Adrenal cortex also secretes DHEA (dehydroepiandrosterone)</a:t>
            </a:r>
          </a:p>
          <a:p>
            <a:pPr lvl="1">
              <a:lnSpc>
                <a:spcPct val="90000"/>
              </a:lnSpc>
            </a:pPr>
            <a:r>
              <a:rPr sz="2400" lang="en-US"/>
              <a:t>Converted in peripheral tissues to testosterone and estrogen (also steroid hormones)</a:t>
            </a:r>
          </a:p>
          <a:p>
            <a:pPr lvl="1">
              <a:lnSpc>
                <a:spcPct val="90000"/>
              </a:lnSpc>
            </a:pPr>
            <a:r>
              <a:rPr sz="2400" lang="en-US"/>
              <a:t>Unclear function in relation to stress</a:t>
            </a:r>
          </a:p>
        </p:txBody>
      </p:sp>
      <p:sp>
        <p:nvSpPr>
          <p:cNvPr id="1048666" name="Slide Number Placeholder 5"/>
          <p:cNvSpPr>
            <a:spLocks noGrp="1"/>
          </p:cNvSpPr>
          <p:nvPr>
            <p:ph type="sldNum" sz="quarter" idx="12"/>
          </p:nvPr>
        </p:nvSpPr>
        <p:spPr/>
        <p:txBody>
          <a:bodyPr/>
          <a:p>
            <a:fld id="{72B29CC5-7908-4885-B27B-2EE4F6F56974}" type="slidenum">
              <a:rPr lang="en-US"/>
              <a:t>21</a:t>
            </a:fld>
            <a:endParaRPr lang="en-US"/>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441" name=""/>
        <p:cNvGrpSpPr/>
        <p:nvPr/>
      </p:nvGrpSpPr>
      <p:grpSpPr>
        <a:xfrm>
          <a:off x="0" y="0"/>
          <a:ext cx="0" cy="0"/>
          <a:chOff x="0" y="0"/>
          <a:chExt cx="0" cy="0"/>
        </a:xfrm>
      </p:grpSpPr>
      <p:sp>
        <p:nvSpPr>
          <p:cNvPr id="1049036" name="Title 1"/>
          <p:cNvSpPr>
            <a:spLocks noGrp="1"/>
          </p:cNvSpPr>
          <p:nvPr>
            <p:ph type="title"/>
          </p:nvPr>
        </p:nvSpPr>
        <p:spPr/>
        <p:txBody>
          <a:bodyPr/>
          <a:p>
            <a:pPr algn="ctr"/>
            <a:r>
              <a:rPr b="1" dirty="0" lang="en-US" smtClean="0"/>
              <a:t>HYPERALDOSTERONISM</a:t>
            </a:r>
            <a:endParaRPr b="1" dirty="0" lang="en-US"/>
          </a:p>
        </p:txBody>
      </p:sp>
      <p:sp>
        <p:nvSpPr>
          <p:cNvPr id="1049037" name="Content Placeholder 2"/>
          <p:cNvSpPr>
            <a:spLocks noGrp="1"/>
          </p:cNvSpPr>
          <p:nvPr>
            <p:ph idx="1"/>
          </p:nvPr>
        </p:nvSpPr>
        <p:spPr>
          <a:xfrm>
            <a:off x="628650" y="1303283"/>
            <a:ext cx="7886700" cy="5129048"/>
          </a:xfrm>
        </p:spPr>
        <p:txBody>
          <a:bodyPr>
            <a:normAutofit fontScale="96154" lnSpcReduction="20000"/>
          </a:bodyPr>
          <a:p>
            <a:pPr>
              <a:buNone/>
            </a:pPr>
            <a:endParaRPr dirty="0" lang="en-US" smtClean="0"/>
          </a:p>
          <a:p>
            <a:pPr>
              <a:buNone/>
            </a:pPr>
            <a:r>
              <a:rPr dirty="0" lang="en-US" smtClean="0"/>
              <a:t>This is a condition in which there is excess aldosterone. It is associated with adrenocortical adenoma. If it is independent of the rennin- angiotensin –aldosterone system it is referred to as </a:t>
            </a:r>
            <a:r>
              <a:rPr b="1" dirty="0" lang="en-US"/>
              <a:t>C</a:t>
            </a:r>
            <a:r>
              <a:rPr b="1" dirty="0" lang="en-US" smtClean="0"/>
              <a:t>onn’s syndrome</a:t>
            </a:r>
            <a:r>
              <a:rPr dirty="0" lang="en-US" smtClean="0"/>
              <a:t>.</a:t>
            </a:r>
          </a:p>
          <a:p>
            <a:pPr indent="0" marL="0">
              <a:buNone/>
            </a:pPr>
            <a:r>
              <a:rPr b="1" dirty="0" lang="en-US" smtClean="0"/>
              <a:t>Clinical features</a:t>
            </a:r>
          </a:p>
          <a:p>
            <a:r>
              <a:rPr dirty="0" lang="en-US" smtClean="0"/>
              <a:t>Polydipsia</a:t>
            </a:r>
          </a:p>
          <a:p>
            <a:r>
              <a:rPr dirty="0" lang="en-US" smtClean="0"/>
              <a:t>Polyuria</a:t>
            </a:r>
          </a:p>
          <a:p>
            <a:r>
              <a:rPr dirty="0" lang="en-US" smtClean="0"/>
              <a:t>Tetany due to K+ depletion</a:t>
            </a:r>
          </a:p>
          <a:p>
            <a:r>
              <a:rPr dirty="0" lang="en-US" smtClean="0"/>
              <a:t>Hypertension due to high Na+ levels</a:t>
            </a:r>
          </a:p>
          <a:p>
            <a:r>
              <a:rPr dirty="0" lang="en-US" smtClean="0"/>
              <a:t>Arrhythmias due to hypokalemia</a:t>
            </a:r>
          </a:p>
          <a:p>
            <a:r>
              <a:rPr dirty="0" lang="en-US" smtClean="0"/>
              <a:t>paresthesia</a:t>
            </a:r>
          </a:p>
          <a:p>
            <a:endParaRPr dirty="0" lang="en-US" smtClean="0"/>
          </a:p>
          <a:p>
            <a:pPr indent="0" marL="0">
              <a:buNone/>
            </a:pPr>
            <a:endParaRPr b="1" dirty="0" lang="en-US"/>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442" name=""/>
        <p:cNvGrpSpPr/>
        <p:nvPr/>
      </p:nvGrpSpPr>
      <p:grpSpPr>
        <a:xfrm>
          <a:off x="0" y="0"/>
          <a:ext cx="0" cy="0"/>
          <a:chOff x="0" y="0"/>
          <a:chExt cx="0" cy="0"/>
        </a:xfrm>
      </p:grpSpPr>
      <p:sp>
        <p:nvSpPr>
          <p:cNvPr id="1049038" name="Title 1"/>
          <p:cNvSpPr>
            <a:spLocks noGrp="1"/>
          </p:cNvSpPr>
          <p:nvPr>
            <p:ph type="title"/>
          </p:nvPr>
        </p:nvSpPr>
        <p:spPr>
          <a:xfrm>
            <a:off x="628650" y="365126"/>
            <a:ext cx="7886700" cy="959178"/>
          </a:xfrm>
        </p:spPr>
        <p:txBody>
          <a:bodyPr/>
          <a:p>
            <a:pPr algn="ctr"/>
            <a:r>
              <a:rPr dirty="0" lang="en-US" smtClean="0"/>
              <a:t>Conti…</a:t>
            </a:r>
            <a:endParaRPr dirty="0" lang="en-US"/>
          </a:p>
        </p:txBody>
      </p:sp>
      <p:sp>
        <p:nvSpPr>
          <p:cNvPr id="1049039" name="Content Placeholder 2"/>
          <p:cNvSpPr>
            <a:spLocks noGrp="1"/>
          </p:cNvSpPr>
          <p:nvPr>
            <p:ph idx="1"/>
          </p:nvPr>
        </p:nvSpPr>
        <p:spPr>
          <a:xfrm>
            <a:off x="628650" y="1397876"/>
            <a:ext cx="7886700" cy="4929352"/>
          </a:xfrm>
        </p:spPr>
        <p:txBody>
          <a:bodyPr/>
          <a:p>
            <a:r>
              <a:rPr dirty="0" lang="en-US" smtClean="0"/>
              <a:t> myxedema resulted atrophy of thyroid gland in adult  in which the patient becomes sluggish both mentally and physically.</a:t>
            </a:r>
          </a:p>
          <a:p>
            <a:r>
              <a:rPr dirty="0" lang="en-US" smtClean="0"/>
              <a:t>Overactive thyroid gland leads to thyrotoxicosis</a:t>
            </a:r>
          </a:p>
          <a:p>
            <a:pPr indent="0" marL="0">
              <a:buNone/>
            </a:pPr>
            <a:r>
              <a:rPr dirty="0" lang="en-US" smtClean="0"/>
              <a:t> </a:t>
            </a:r>
            <a:endParaRPr dirty="0"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259" name=""/>
        <p:cNvGrpSpPr/>
        <p:nvPr/>
      </p:nvGrpSpPr>
      <p:grpSpPr>
        <a:xfrm>
          <a:off x="0" y="0"/>
          <a:ext cx="0" cy="0"/>
          <a:chOff x="0" y="0"/>
          <a:chExt cx="0" cy="0"/>
        </a:xfrm>
      </p:grpSpPr>
      <p:sp>
        <p:nvSpPr>
          <p:cNvPr id="1048667" name="Rectangle 2"/>
          <p:cNvSpPr>
            <a:spLocks noGrp="1" noChangeArrowheads="1"/>
          </p:cNvSpPr>
          <p:nvPr>
            <p:ph type="title"/>
          </p:nvPr>
        </p:nvSpPr>
        <p:spPr/>
        <p:txBody>
          <a:bodyPr/>
          <a:p>
            <a:r>
              <a:rPr sz="4000" lang="en-US"/>
              <a:t>The Pineal Gland</a:t>
            </a:r>
          </a:p>
        </p:txBody>
      </p:sp>
      <p:sp>
        <p:nvSpPr>
          <p:cNvPr id="1048668" name="Rectangle 3"/>
          <p:cNvSpPr>
            <a:spLocks noGrp="1" noChangeArrowheads="1"/>
          </p:cNvSpPr>
          <p:nvPr>
            <p:ph idx="1"/>
          </p:nvPr>
        </p:nvSpPr>
        <p:spPr/>
        <p:txBody>
          <a:bodyPr/>
          <a:p>
            <a:pPr>
              <a:lnSpc>
                <a:spcPct val="90000"/>
              </a:lnSpc>
            </a:pPr>
            <a:r>
              <a:rPr lang="en-US"/>
              <a:t>At the end of a short stalk on the roof of the diencephalon</a:t>
            </a:r>
          </a:p>
          <a:p>
            <a:pPr>
              <a:lnSpc>
                <a:spcPct val="90000"/>
              </a:lnSpc>
            </a:pPr>
            <a:r>
              <a:rPr lang="en-US"/>
              <a:t>Pinealocytes with dense calcium particles </a:t>
            </a:r>
          </a:p>
          <a:p>
            <a:pPr>
              <a:lnSpc>
                <a:spcPct val="90000"/>
              </a:lnSpc>
            </a:pPr>
            <a:r>
              <a:rPr lang="en-US"/>
              <a:t>Can be seen on x-ray (because of Ca++)</a:t>
            </a:r>
          </a:p>
          <a:p>
            <a:pPr>
              <a:lnSpc>
                <a:spcPct val="90000"/>
              </a:lnSpc>
            </a:pPr>
            <a:r>
              <a:rPr lang="en-US"/>
              <a:t>Melatonin helps regulate the circadium rhythm</a:t>
            </a:r>
          </a:p>
          <a:p>
            <a:pPr lvl="1">
              <a:lnSpc>
                <a:spcPct val="90000"/>
              </a:lnSpc>
            </a:pPr>
            <a:r>
              <a:rPr lang="en-US"/>
              <a:t>The biological clock of the diurnal (night/day) rhythm</a:t>
            </a:r>
          </a:p>
          <a:p>
            <a:pPr lvl="1">
              <a:lnSpc>
                <a:spcPct val="90000"/>
              </a:lnSpc>
            </a:pPr>
            <a:r>
              <a:rPr lang="en-US"/>
              <a:t>Complicated feedback via retina’s visual input</a:t>
            </a:r>
          </a:p>
        </p:txBody>
      </p:sp>
      <p:sp>
        <p:nvSpPr>
          <p:cNvPr id="1048669" name="Slide Number Placeholder 5"/>
          <p:cNvSpPr>
            <a:spLocks noGrp="1"/>
          </p:cNvSpPr>
          <p:nvPr>
            <p:ph type="sldNum" sz="quarter" idx="12"/>
          </p:nvPr>
        </p:nvSpPr>
        <p:spPr/>
        <p:txBody>
          <a:bodyPr/>
          <a:p>
            <a:fld id="{9BE9C89F-9A0A-4F3F-B719-F477BC4D3AFD}" type="slidenum">
              <a:rPr lang="en-US"/>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260" name=""/>
        <p:cNvGrpSpPr/>
        <p:nvPr/>
      </p:nvGrpSpPr>
      <p:grpSpPr>
        <a:xfrm>
          <a:off x="0" y="0"/>
          <a:ext cx="0" cy="0"/>
          <a:chOff x="0" y="0"/>
          <a:chExt cx="0" cy="0"/>
        </a:xfrm>
      </p:grpSpPr>
      <p:sp>
        <p:nvSpPr>
          <p:cNvPr id="1048670" name="Rectangle 2"/>
          <p:cNvSpPr>
            <a:spLocks noGrp="1" noChangeArrowheads="1"/>
          </p:cNvSpPr>
          <p:nvPr>
            <p:ph type="title"/>
          </p:nvPr>
        </p:nvSpPr>
        <p:spPr/>
        <p:txBody>
          <a:bodyPr/>
          <a:p>
            <a:r>
              <a:rPr sz="4000" lang="en-US"/>
              <a:t>The Pancreas</a:t>
            </a:r>
          </a:p>
        </p:txBody>
      </p:sp>
      <p:sp>
        <p:nvSpPr>
          <p:cNvPr id="1048671" name="Rectangle 3"/>
          <p:cNvSpPr>
            <a:spLocks noGrp="1" noChangeArrowheads="1"/>
          </p:cNvSpPr>
          <p:nvPr>
            <p:ph idx="1"/>
          </p:nvPr>
        </p:nvSpPr>
        <p:spPr>
          <a:xfrm>
            <a:off x="304800" y="1295400"/>
            <a:ext cx="8382000" cy="4525963"/>
          </a:xfrm>
        </p:spPr>
        <p:txBody>
          <a:bodyPr/>
          <a:p>
            <a:pPr algn="ctr">
              <a:buFont typeface="Wingdings" pitchFamily="2" charset="2"/>
              <a:buNone/>
            </a:pPr>
            <a:endParaRPr dirty="0" i="1" lang="en-US" smtClean="0">
              <a:solidFill>
                <a:srgbClr val="CC0000"/>
              </a:solidFill>
            </a:endParaRPr>
          </a:p>
          <a:p>
            <a:pPr algn="ctr">
              <a:buFont typeface="Wingdings" pitchFamily="2" charset="2"/>
              <a:buNone/>
            </a:pPr>
            <a:r>
              <a:rPr dirty="0" i="1" lang="en-US" smtClean="0">
                <a:solidFill>
                  <a:srgbClr val="CC0000"/>
                </a:solidFill>
              </a:rPr>
              <a:t>Exocrine</a:t>
            </a:r>
            <a:r>
              <a:rPr dirty="0" i="1" lang="en-US" smtClean="0"/>
              <a:t> </a:t>
            </a:r>
            <a:r>
              <a:rPr dirty="0" i="1" lang="en-US"/>
              <a:t>and </a:t>
            </a:r>
            <a:r>
              <a:rPr dirty="0" i="1" lang="en-US">
                <a:solidFill>
                  <a:srgbClr val="008000"/>
                </a:solidFill>
              </a:rPr>
              <a:t>endocrine</a:t>
            </a:r>
            <a:r>
              <a:rPr dirty="0" i="1" lang="en-US"/>
              <a:t> cells</a:t>
            </a:r>
          </a:p>
          <a:p>
            <a:endParaRPr dirty="0" lang="en-US"/>
          </a:p>
          <a:p>
            <a:r>
              <a:rPr dirty="0" lang="en-US" err="1">
                <a:solidFill>
                  <a:srgbClr val="CC0000"/>
                </a:solidFill>
              </a:rPr>
              <a:t>Acinar</a:t>
            </a:r>
            <a:r>
              <a:rPr dirty="0" lang="en-US"/>
              <a:t> cells (forming most of the pancreas)</a:t>
            </a:r>
          </a:p>
          <a:p>
            <a:pPr lvl="1"/>
            <a:r>
              <a:rPr dirty="0" i="1" lang="en-US">
                <a:solidFill>
                  <a:srgbClr val="CC0000"/>
                </a:solidFill>
              </a:rPr>
              <a:t>Exocrine</a:t>
            </a:r>
            <a:r>
              <a:rPr dirty="0" lang="en-US"/>
              <a:t> function</a:t>
            </a:r>
          </a:p>
          <a:p>
            <a:pPr lvl="1"/>
            <a:r>
              <a:rPr dirty="0" lang="en-US"/>
              <a:t>Secrete digestive enzymes</a:t>
            </a:r>
          </a:p>
          <a:p>
            <a:pPr lvl="1"/>
            <a:endParaRPr dirty="0" lang="en-US"/>
          </a:p>
          <a:p>
            <a:r>
              <a:rPr dirty="0" lang="en-US">
                <a:solidFill>
                  <a:srgbClr val="008000"/>
                </a:solidFill>
              </a:rPr>
              <a:t>Islet </a:t>
            </a:r>
            <a:r>
              <a:rPr dirty="0" lang="en-US"/>
              <a:t>cells (of </a:t>
            </a:r>
            <a:r>
              <a:rPr dirty="0" lang="en-US" err="1"/>
              <a:t>Langerhans</a:t>
            </a:r>
            <a:r>
              <a:rPr dirty="0" lang="en-US"/>
              <a:t>)</a:t>
            </a:r>
          </a:p>
          <a:p>
            <a:pPr lvl="1"/>
            <a:r>
              <a:rPr dirty="0" i="1" lang="en-US">
                <a:solidFill>
                  <a:srgbClr val="008000"/>
                </a:solidFill>
              </a:rPr>
              <a:t>Endocrine</a:t>
            </a:r>
            <a:r>
              <a:rPr dirty="0" lang="en-US"/>
              <a:t> function</a:t>
            </a:r>
          </a:p>
        </p:txBody>
      </p:sp>
      <p:sp>
        <p:nvSpPr>
          <p:cNvPr id="1048672" name="Slide Number Placeholder 5"/>
          <p:cNvSpPr>
            <a:spLocks noGrp="1"/>
          </p:cNvSpPr>
          <p:nvPr>
            <p:ph type="sldNum" sz="quarter" idx="12"/>
          </p:nvPr>
        </p:nvSpPr>
        <p:spPr/>
        <p:txBody>
          <a:bodyPr/>
          <a:p>
            <a:fld id="{643E0B2A-9608-420A-84F6-BBA217D2FF54}" type="slidenum">
              <a:rPr lang="en-US"/>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261" name=""/>
        <p:cNvGrpSpPr/>
        <p:nvPr/>
      </p:nvGrpSpPr>
      <p:grpSpPr>
        <a:xfrm>
          <a:off x="0" y="0"/>
          <a:ext cx="0" cy="0"/>
          <a:chOff x="0" y="0"/>
          <a:chExt cx="0" cy="0"/>
        </a:xfrm>
      </p:grpSpPr>
      <p:sp>
        <p:nvSpPr>
          <p:cNvPr id="1048673" name="Rectangle 2"/>
          <p:cNvSpPr>
            <a:spLocks noGrp="1" noChangeArrowheads="1"/>
          </p:cNvSpPr>
          <p:nvPr>
            <p:ph type="title"/>
          </p:nvPr>
        </p:nvSpPr>
        <p:spPr/>
        <p:txBody>
          <a:bodyPr/>
          <a:p>
            <a:r>
              <a:rPr sz="4000" lang="en-US"/>
              <a:t>The Pancreas</a:t>
            </a:r>
          </a:p>
        </p:txBody>
      </p:sp>
      <p:sp>
        <p:nvSpPr>
          <p:cNvPr id="1048674" name="Rectangle 3"/>
          <p:cNvSpPr>
            <a:spLocks noGrp="1" noChangeArrowheads="1"/>
          </p:cNvSpPr>
          <p:nvPr>
            <p:ph idx="1"/>
          </p:nvPr>
        </p:nvSpPr>
        <p:spPr>
          <a:xfrm>
            <a:off x="304800" y="1295400"/>
            <a:ext cx="8382000" cy="4525963"/>
          </a:xfrm>
        </p:spPr>
        <p:txBody>
          <a:bodyPr>
            <a:normAutofit fontScale="95833" lnSpcReduction="10000"/>
          </a:bodyPr>
          <a:p>
            <a:pPr algn="ctr">
              <a:buFont typeface="Wingdings" pitchFamily="2" charset="2"/>
              <a:buNone/>
            </a:pPr>
            <a:endParaRPr dirty="0" i="1" lang="en-US" smtClean="0">
              <a:solidFill>
                <a:srgbClr val="CC0000"/>
              </a:solidFill>
            </a:endParaRPr>
          </a:p>
          <a:p>
            <a:pPr algn="ctr">
              <a:buFont typeface="Wingdings" pitchFamily="2" charset="2"/>
              <a:buNone/>
            </a:pPr>
            <a:endParaRPr dirty="0" i="1" lang="en-US" smtClean="0">
              <a:solidFill>
                <a:srgbClr val="CC0000"/>
              </a:solidFill>
            </a:endParaRPr>
          </a:p>
          <a:p>
            <a:pPr algn="ctr">
              <a:buFont typeface="Wingdings" pitchFamily="2" charset="2"/>
              <a:buNone/>
            </a:pPr>
            <a:endParaRPr dirty="0" i="1" lang="en-US" smtClean="0">
              <a:solidFill>
                <a:srgbClr val="CC0000"/>
              </a:solidFill>
            </a:endParaRPr>
          </a:p>
          <a:p>
            <a:pPr algn="ctr">
              <a:buFont typeface="Wingdings" pitchFamily="2" charset="2"/>
              <a:buNone/>
            </a:pPr>
            <a:r>
              <a:rPr dirty="0" i="1" lang="en-US" smtClean="0">
                <a:solidFill>
                  <a:srgbClr val="CC0000"/>
                </a:solidFill>
              </a:rPr>
              <a:t>Exocrine</a:t>
            </a:r>
            <a:r>
              <a:rPr dirty="0" i="1" lang="en-US" smtClean="0"/>
              <a:t> </a:t>
            </a:r>
            <a:r>
              <a:rPr dirty="0" i="1" lang="en-US"/>
              <a:t>and </a:t>
            </a:r>
            <a:r>
              <a:rPr dirty="0" i="1" lang="en-US">
                <a:solidFill>
                  <a:srgbClr val="008000"/>
                </a:solidFill>
              </a:rPr>
              <a:t>endocrine</a:t>
            </a:r>
            <a:r>
              <a:rPr dirty="0" i="1" lang="en-US"/>
              <a:t> cells</a:t>
            </a:r>
          </a:p>
          <a:p>
            <a:endParaRPr dirty="0" lang="en-US"/>
          </a:p>
          <a:p>
            <a:r>
              <a:rPr dirty="0" lang="en-US" err="1">
                <a:solidFill>
                  <a:srgbClr val="CC0000"/>
                </a:solidFill>
              </a:rPr>
              <a:t>Acinar</a:t>
            </a:r>
            <a:r>
              <a:rPr dirty="0" lang="en-US"/>
              <a:t> cells (forming most of the pancreas)</a:t>
            </a:r>
          </a:p>
          <a:p>
            <a:pPr lvl="1"/>
            <a:r>
              <a:rPr dirty="0" i="1" lang="en-US">
                <a:solidFill>
                  <a:srgbClr val="CC0000"/>
                </a:solidFill>
              </a:rPr>
              <a:t>Exocrine</a:t>
            </a:r>
            <a:r>
              <a:rPr dirty="0" lang="en-US"/>
              <a:t> function</a:t>
            </a:r>
          </a:p>
          <a:p>
            <a:pPr lvl="1"/>
            <a:r>
              <a:rPr dirty="0" lang="en-US"/>
              <a:t>Secrete digestive enzymes</a:t>
            </a:r>
          </a:p>
          <a:p>
            <a:pPr lvl="1"/>
            <a:endParaRPr dirty="0" lang="en-US"/>
          </a:p>
          <a:p>
            <a:r>
              <a:rPr dirty="0" lang="en-US">
                <a:solidFill>
                  <a:srgbClr val="008000"/>
                </a:solidFill>
              </a:rPr>
              <a:t>Islet </a:t>
            </a:r>
            <a:r>
              <a:rPr dirty="0" lang="en-US"/>
              <a:t>cells (of </a:t>
            </a:r>
            <a:r>
              <a:rPr dirty="0" lang="en-US" err="1"/>
              <a:t>Langerhans</a:t>
            </a:r>
            <a:r>
              <a:rPr dirty="0" lang="en-US"/>
              <a:t>)</a:t>
            </a:r>
          </a:p>
          <a:p>
            <a:pPr lvl="1"/>
            <a:r>
              <a:rPr dirty="0" i="1" lang="en-US">
                <a:solidFill>
                  <a:srgbClr val="008000"/>
                </a:solidFill>
              </a:rPr>
              <a:t>Endocrine</a:t>
            </a:r>
            <a:r>
              <a:rPr dirty="0" lang="en-US"/>
              <a:t> function</a:t>
            </a:r>
          </a:p>
        </p:txBody>
      </p:sp>
      <p:sp>
        <p:nvSpPr>
          <p:cNvPr id="1048675" name="Slide Number Placeholder 5"/>
          <p:cNvSpPr>
            <a:spLocks noGrp="1"/>
          </p:cNvSpPr>
          <p:nvPr>
            <p:ph type="sldNum" sz="quarter" idx="12"/>
          </p:nvPr>
        </p:nvSpPr>
        <p:spPr/>
        <p:txBody>
          <a:bodyPr/>
          <a:p>
            <a:fld id="{643E0B2A-9608-420A-84F6-BBA217D2FF54}" type="slidenum">
              <a:rPr lang="en-US"/>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262" name=""/>
        <p:cNvGrpSpPr/>
        <p:nvPr/>
      </p:nvGrpSpPr>
      <p:grpSpPr>
        <a:xfrm>
          <a:off x="0" y="0"/>
          <a:ext cx="0" cy="0"/>
          <a:chOff x="0" y="0"/>
          <a:chExt cx="0" cy="0"/>
        </a:xfrm>
      </p:grpSpPr>
      <p:sp>
        <p:nvSpPr>
          <p:cNvPr id="1048676" name="Title 1"/>
          <p:cNvSpPr>
            <a:spLocks noGrp="1"/>
          </p:cNvSpPr>
          <p:nvPr>
            <p:ph type="title"/>
          </p:nvPr>
        </p:nvSpPr>
        <p:spPr/>
        <p:txBody>
          <a:bodyPr/>
          <a:p>
            <a:r>
              <a:rPr dirty="0" lang="en-GB" err="1" smtClean="0"/>
              <a:t>pancrease</a:t>
            </a:r>
            <a:endParaRPr dirty="0" lang="en-GB"/>
          </a:p>
        </p:txBody>
      </p:sp>
      <p:sp>
        <p:nvSpPr>
          <p:cNvPr id="1048677" name="Content Placeholder 2"/>
          <p:cNvSpPr>
            <a:spLocks noGrp="1"/>
          </p:cNvSpPr>
          <p:nvPr>
            <p:ph idx="1"/>
          </p:nvPr>
        </p:nvSpPr>
        <p:spPr/>
        <p:txBody>
          <a:bodyPr/>
          <a:p>
            <a:r>
              <a:rPr b="1" dirty="0" sz="2800" lang="en-US" smtClean="0">
                <a:solidFill>
                  <a:srgbClr val="FF0066"/>
                </a:solidFill>
              </a:rPr>
              <a:t>Alpha</a:t>
            </a:r>
            <a:r>
              <a:rPr b="1" dirty="0" sz="2800" lang="en-US" smtClean="0"/>
              <a:t> cells: secrete </a:t>
            </a:r>
            <a:r>
              <a:rPr b="1" dirty="0" sz="2800" lang="en-US" smtClean="0">
                <a:solidFill>
                  <a:srgbClr val="FF0066"/>
                </a:solidFill>
              </a:rPr>
              <a:t>glucagon</a:t>
            </a:r>
          </a:p>
          <a:p>
            <a:r>
              <a:rPr b="1" dirty="0" sz="2800" lang="en-US" smtClean="0"/>
              <a:t>	</a:t>
            </a:r>
            <a:r>
              <a:rPr b="1" dirty="0" sz="2800" lang="en-US" smtClean="0">
                <a:solidFill>
                  <a:srgbClr val="FF0066"/>
                </a:solidFill>
              </a:rPr>
              <a:t>raises</a:t>
            </a:r>
            <a:r>
              <a:rPr b="1" dirty="0" sz="2800" lang="en-US" smtClean="0"/>
              <a:t> blood sugar</a:t>
            </a:r>
            <a:endParaRPr b="1" dirty="0" sz="2800" i="1" lang="en-US" smtClean="0"/>
          </a:p>
          <a:p>
            <a:r>
              <a:rPr b="1" dirty="0" sz="2800" lang="en-US" smtClean="0"/>
              <a:t>	mostly in periphery</a:t>
            </a:r>
          </a:p>
          <a:p>
            <a:r>
              <a:rPr b="1" dirty="0" sz="2800" lang="en-US" smtClean="0">
                <a:solidFill>
                  <a:schemeClr val="accent2"/>
                </a:solidFill>
              </a:rPr>
              <a:t>Beta </a:t>
            </a:r>
            <a:r>
              <a:rPr b="1" dirty="0" sz="2800" lang="en-US" smtClean="0"/>
              <a:t>cells: secrete </a:t>
            </a:r>
            <a:r>
              <a:rPr b="1" dirty="0" sz="2800" lang="en-US" smtClean="0">
                <a:solidFill>
                  <a:schemeClr val="accent2"/>
                </a:solidFill>
              </a:rPr>
              <a:t>insulin</a:t>
            </a:r>
          </a:p>
          <a:p>
            <a:r>
              <a:rPr b="1" dirty="0" sz="2800" i="1" lang="en-US" smtClean="0"/>
              <a:t>	</a:t>
            </a:r>
            <a:r>
              <a:rPr b="1" dirty="0" sz="2800" lang="en-US" smtClean="0">
                <a:solidFill>
                  <a:schemeClr val="accent2"/>
                </a:solidFill>
              </a:rPr>
              <a:t>lowers</a:t>
            </a:r>
            <a:r>
              <a:rPr b="1" dirty="0" sz="2800" lang="en-US" smtClean="0"/>
              <a:t> blood sugar</a:t>
            </a:r>
          </a:p>
          <a:p>
            <a:r>
              <a:rPr b="1" dirty="0" sz="2800" lang="en-US" smtClean="0"/>
              <a:t>	central part (are more abundant)</a:t>
            </a:r>
          </a:p>
          <a:p>
            <a:r>
              <a:rPr b="1" dirty="0" sz="2800" lang="en-US" smtClean="0"/>
              <a:t>Also rare Delta </a:t>
            </a:r>
            <a:r>
              <a:rPr b="1" dirty="0" sz="2800" lang="en-US" err="1" smtClean="0"/>
              <a:t>cells:secrete</a:t>
            </a:r>
            <a:r>
              <a:rPr b="1" dirty="0" sz="2800" lang="en-US" smtClean="0"/>
              <a:t> </a:t>
            </a:r>
            <a:r>
              <a:rPr b="1" dirty="0" sz="2800" lang="en-US" err="1" smtClean="0"/>
              <a:t>somatostatin</a:t>
            </a:r>
            <a:endParaRPr b="1" dirty="0" sz="2800" lang="en-US" smtClean="0"/>
          </a:p>
          <a:p>
            <a:r>
              <a:rPr b="1" dirty="0" sz="2800" lang="en-US" smtClean="0"/>
              <a:t>	inhibits glucagon</a:t>
            </a:r>
          </a:p>
          <a:p>
            <a:endParaRPr dirty="0" lang="en-GB"/>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263" name=""/>
        <p:cNvGrpSpPr/>
        <p:nvPr/>
      </p:nvGrpSpPr>
      <p:grpSpPr>
        <a:xfrm>
          <a:off x="0" y="0"/>
          <a:ext cx="0" cy="0"/>
          <a:chOff x="0" y="0"/>
          <a:chExt cx="0" cy="0"/>
        </a:xfrm>
      </p:grpSpPr>
      <p:sp>
        <p:nvSpPr>
          <p:cNvPr id="1048678" name="Slide Number Placeholder 5"/>
          <p:cNvSpPr>
            <a:spLocks noGrp="1"/>
          </p:cNvSpPr>
          <p:nvPr>
            <p:ph type="sldNum" sz="quarter" idx="12"/>
          </p:nvPr>
        </p:nvSpPr>
        <p:spPr/>
        <p:txBody>
          <a:bodyPr/>
          <a:p>
            <a:fld id="{17D6722D-A84B-43B7-A31C-51E40377D83C}" type="slidenum">
              <a:rPr lang="en-US"/>
              <a:t>26</a:t>
            </a:fld>
            <a:endParaRPr lang="en-US"/>
          </a:p>
        </p:txBody>
      </p:sp>
      <p:sp>
        <p:nvSpPr>
          <p:cNvPr id="1048679" name="Rectangle 2"/>
          <p:cNvSpPr>
            <a:spLocks noGrp="1" noChangeArrowheads="1"/>
          </p:cNvSpPr>
          <p:nvPr>
            <p:ph type="title"/>
          </p:nvPr>
        </p:nvSpPr>
        <p:spPr>
          <a:xfrm>
            <a:off x="228600" y="274638"/>
            <a:ext cx="8686800" cy="1143000"/>
          </a:xfrm>
        </p:spPr>
        <p:txBody>
          <a:bodyPr/>
          <a:p>
            <a:r>
              <a:rPr b="1" sz="3200" lang="en-US"/>
              <a:t>The Gonads (testes and ovaries) </a:t>
            </a:r>
            <a:br>
              <a:rPr b="1" sz="3200" lang="en-US"/>
            </a:br>
            <a:r>
              <a:rPr sz="2400" i="1" lang="en-US"/>
              <a:t>main source of the steroid sex hormones</a:t>
            </a:r>
            <a:r>
              <a:rPr sz="3200" lang="en-US"/>
              <a:t> </a:t>
            </a:r>
          </a:p>
        </p:txBody>
      </p:sp>
      <p:sp>
        <p:nvSpPr>
          <p:cNvPr id="1048680" name="Rectangle 3"/>
          <p:cNvSpPr>
            <a:spLocks noGrp="1" noChangeArrowheads="1"/>
          </p:cNvSpPr>
          <p:nvPr>
            <p:ph type="body" idx="1"/>
          </p:nvPr>
        </p:nvSpPr>
        <p:spPr>
          <a:xfrm>
            <a:off x="76200" y="1874838"/>
            <a:ext cx="8763000" cy="4525962"/>
          </a:xfrm>
        </p:spPr>
        <p:txBody>
          <a:bodyPr/>
          <a:p>
            <a:pPr indent="-533400" marL="533400"/>
            <a:r>
              <a:rPr sz="2800" lang="en-US"/>
              <a:t>Testes</a:t>
            </a:r>
          </a:p>
          <a:p>
            <a:pPr indent="-457200" lvl="1" marL="914400"/>
            <a:r>
              <a:rPr sz="2400" lang="en-US"/>
              <a:t>Interstitial cells secrete androgens</a:t>
            </a:r>
          </a:p>
          <a:p>
            <a:pPr indent="-457200" lvl="1" marL="914400"/>
            <a:r>
              <a:rPr sz="2400" lang="en-US"/>
              <a:t>Primary androgen is testosterone</a:t>
            </a:r>
          </a:p>
          <a:p>
            <a:pPr indent="-381000" lvl="2" marL="1295400"/>
            <a:r>
              <a:rPr sz="2000" lang="en-US"/>
              <a:t>Maintains secondary sex characteristics</a:t>
            </a:r>
          </a:p>
          <a:p>
            <a:pPr indent="-381000" lvl="2" marL="1295400"/>
            <a:r>
              <a:rPr sz="2000" lang="en-US"/>
              <a:t>Helps promote sperm formation</a:t>
            </a:r>
          </a:p>
          <a:p>
            <a:pPr indent="-533400" marL="533400"/>
            <a:r>
              <a:rPr sz="2800" lang="en-US"/>
              <a:t>Ovaries</a:t>
            </a:r>
          </a:p>
          <a:p>
            <a:pPr indent="-457200" lvl="1" marL="914400"/>
            <a:r>
              <a:rPr sz="2400" lang="en-US"/>
              <a:t>Androgens secreted by thecal folliculi</a:t>
            </a:r>
          </a:p>
          <a:p>
            <a:pPr indent="-381000" lvl="2" marL="1295400"/>
            <a:r>
              <a:rPr sz="2000" lang="en-US"/>
              <a:t>Directly converted to estrogens by follicular granulosa cells</a:t>
            </a:r>
          </a:p>
          <a:p>
            <a:pPr indent="-457200" lvl="1" marL="914400"/>
            <a:r>
              <a:rPr sz="2400" lang="en-US"/>
              <a:t>Granulosa cells also produce progesterone</a:t>
            </a:r>
          </a:p>
          <a:p>
            <a:pPr indent="-457200" lvl="1" marL="914400"/>
            <a:r>
              <a:rPr sz="2400" lang="en-US"/>
              <a:t>Corpus luteum also secretes estrogen and progesterone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264" name=""/>
        <p:cNvGrpSpPr/>
        <p:nvPr/>
      </p:nvGrpSpPr>
      <p:grpSpPr>
        <a:xfrm>
          <a:off x="0" y="0"/>
          <a:ext cx="0" cy="0"/>
          <a:chOff x="0" y="0"/>
          <a:chExt cx="0" cy="0"/>
        </a:xfrm>
      </p:grpSpPr>
      <p:sp>
        <p:nvSpPr>
          <p:cNvPr id="1048681" name="Slide Number Placeholder 5"/>
          <p:cNvSpPr>
            <a:spLocks noGrp="1"/>
          </p:cNvSpPr>
          <p:nvPr>
            <p:ph type="sldNum" sz="quarter" idx="12"/>
          </p:nvPr>
        </p:nvSpPr>
        <p:spPr/>
        <p:txBody>
          <a:bodyPr/>
          <a:p>
            <a:fld id="{6AD8039A-9048-4AC5-B890-EBA0DC1A9709}" type="slidenum">
              <a:rPr lang="en-US"/>
              <a:t>27</a:t>
            </a:fld>
            <a:endParaRPr lang="en-US"/>
          </a:p>
        </p:txBody>
      </p:sp>
      <p:sp>
        <p:nvSpPr>
          <p:cNvPr id="1048682" name="Rectangle 2"/>
          <p:cNvSpPr>
            <a:spLocks noGrp="1" noChangeArrowheads="1"/>
          </p:cNvSpPr>
          <p:nvPr>
            <p:ph type="title"/>
          </p:nvPr>
        </p:nvSpPr>
        <p:spPr>
          <a:xfrm>
            <a:off x="457200" y="152400"/>
            <a:ext cx="8229600" cy="1143000"/>
          </a:xfrm>
        </p:spPr>
        <p:txBody>
          <a:bodyPr/>
          <a:p>
            <a:r>
              <a:rPr sz="3600" lang="en-US"/>
              <a:t>Pathology</a:t>
            </a:r>
          </a:p>
        </p:txBody>
      </p:sp>
      <p:sp>
        <p:nvSpPr>
          <p:cNvPr id="1048683" name="Rectangle 3"/>
          <p:cNvSpPr>
            <a:spLocks noGrp="1" noChangeArrowheads="1"/>
          </p:cNvSpPr>
          <p:nvPr>
            <p:ph type="body" idx="1"/>
          </p:nvPr>
        </p:nvSpPr>
        <p:spPr>
          <a:xfrm>
            <a:off x="457200" y="1219200"/>
            <a:ext cx="8229600" cy="5410200"/>
          </a:xfrm>
        </p:spPr>
        <p:txBody>
          <a:bodyPr/>
          <a:p>
            <a:pPr>
              <a:lnSpc>
                <a:spcPct val="80000"/>
              </a:lnSpc>
            </a:pPr>
            <a:r>
              <a:rPr sz="2800" lang="en-US"/>
              <a:t>Pituitary</a:t>
            </a:r>
          </a:p>
          <a:p>
            <a:pPr lvl="1">
              <a:lnSpc>
                <a:spcPct val="80000"/>
              </a:lnSpc>
            </a:pPr>
            <a:r>
              <a:rPr sz="2400" lang="en-US"/>
              <a:t>Gigantism –too much GH in childhood</a:t>
            </a:r>
          </a:p>
          <a:p>
            <a:pPr lvl="1">
              <a:lnSpc>
                <a:spcPct val="80000"/>
              </a:lnSpc>
            </a:pPr>
            <a:r>
              <a:rPr sz="2400" lang="en-US"/>
              <a:t>Acromegaly – too much GH in adulthood</a:t>
            </a:r>
          </a:p>
          <a:p>
            <a:pPr lvl="1">
              <a:lnSpc>
                <a:spcPct val="80000"/>
              </a:lnSpc>
            </a:pPr>
            <a:r>
              <a:rPr sz="2400" lang="en-US"/>
              <a:t>Pituitary dwarfs – too little GH in childhood</a:t>
            </a:r>
          </a:p>
          <a:p>
            <a:pPr lvl="1">
              <a:lnSpc>
                <a:spcPct val="80000"/>
              </a:lnSpc>
            </a:pPr>
            <a:r>
              <a:rPr sz="2400" lang="en-US"/>
              <a:t>Diabetes insipidus  - too much ADH</a:t>
            </a:r>
          </a:p>
          <a:p>
            <a:pPr>
              <a:lnSpc>
                <a:spcPct val="80000"/>
              </a:lnSpc>
            </a:pPr>
            <a:r>
              <a:rPr sz="2800" lang="en-US"/>
              <a:t>Pancreas</a:t>
            </a:r>
          </a:p>
          <a:p>
            <a:pPr lvl="1">
              <a:lnSpc>
                <a:spcPct val="80000"/>
              </a:lnSpc>
            </a:pPr>
            <a:r>
              <a:rPr sz="2400" lang="en-US"/>
              <a:t>Diabetes mellitus – one type of insulin (not enough)</a:t>
            </a:r>
          </a:p>
          <a:p>
            <a:pPr>
              <a:lnSpc>
                <a:spcPct val="80000"/>
              </a:lnSpc>
            </a:pPr>
            <a:r>
              <a:rPr sz="2800" lang="en-US"/>
              <a:t>Thyroid</a:t>
            </a:r>
          </a:p>
          <a:p>
            <a:pPr lvl="1">
              <a:lnSpc>
                <a:spcPct val="80000"/>
              </a:lnSpc>
            </a:pPr>
            <a:r>
              <a:rPr sz="2400" lang="en-US"/>
              <a:t>Hyperthyroidism, commonest is Grave’s disease (autoimmune)</a:t>
            </a:r>
          </a:p>
          <a:p>
            <a:pPr lvl="1">
              <a:lnSpc>
                <a:spcPct val="80000"/>
              </a:lnSpc>
            </a:pPr>
            <a:r>
              <a:rPr sz="2400" lang="en-US"/>
              <a:t>Hypothyroidism</a:t>
            </a:r>
          </a:p>
          <a:p>
            <a:pPr lvl="2">
              <a:lnSpc>
                <a:spcPct val="80000"/>
              </a:lnSpc>
            </a:pPr>
            <a:r>
              <a:rPr sz="2000" lang="en-US"/>
              <a:t>In childhood leads to cretinism</a:t>
            </a:r>
          </a:p>
          <a:p>
            <a:pPr lvl="2">
              <a:lnSpc>
                <a:spcPct val="80000"/>
              </a:lnSpc>
            </a:pPr>
            <a:r>
              <a:rPr sz="2000" lang="en-US"/>
              <a:t>Endemic goiter from insufficient iodine in diet</a:t>
            </a:r>
          </a:p>
          <a:p>
            <a:pPr lvl="2">
              <a:lnSpc>
                <a:spcPct val="80000"/>
              </a:lnSpc>
            </a:pPr>
            <a:r>
              <a:rPr sz="2000" lang="en-US"/>
              <a:t>Adult hypothyroidism (myxedema): autoimmune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265" name=""/>
        <p:cNvGrpSpPr/>
        <p:nvPr/>
      </p:nvGrpSpPr>
      <p:grpSpPr>
        <a:xfrm>
          <a:off x="0" y="0"/>
          <a:ext cx="0" cy="0"/>
          <a:chOff x="0" y="0"/>
          <a:chExt cx="0" cy="0"/>
        </a:xfrm>
      </p:grpSpPr>
      <p:sp>
        <p:nvSpPr>
          <p:cNvPr id="1048684" name="Slide Number Placeholder 5"/>
          <p:cNvSpPr>
            <a:spLocks noGrp="1"/>
          </p:cNvSpPr>
          <p:nvPr>
            <p:ph type="sldNum" sz="quarter" idx="12"/>
          </p:nvPr>
        </p:nvSpPr>
        <p:spPr/>
        <p:txBody>
          <a:bodyPr/>
          <a:p>
            <a:fld id="{5291202E-26C6-42B7-9CE0-FD400676ED61}" type="slidenum">
              <a:rPr lang="en-US"/>
              <a:t>28</a:t>
            </a:fld>
            <a:endParaRPr lang="en-US"/>
          </a:p>
        </p:txBody>
      </p:sp>
      <p:sp>
        <p:nvSpPr>
          <p:cNvPr id="1048685" name="Rectangle 2"/>
          <p:cNvSpPr>
            <a:spLocks noGrp="1" noChangeArrowheads="1"/>
          </p:cNvSpPr>
          <p:nvPr>
            <p:ph type="title"/>
          </p:nvPr>
        </p:nvSpPr>
        <p:spPr/>
        <p:txBody>
          <a:bodyPr/>
          <a:p>
            <a:r>
              <a:rPr sz="3600" lang="en-US"/>
              <a:t>Pathology, continued</a:t>
            </a:r>
          </a:p>
        </p:txBody>
      </p:sp>
      <p:sp>
        <p:nvSpPr>
          <p:cNvPr id="1048686" name="Rectangle 3"/>
          <p:cNvSpPr>
            <a:spLocks noGrp="1" noChangeArrowheads="1"/>
          </p:cNvSpPr>
          <p:nvPr>
            <p:ph type="body" idx="1"/>
          </p:nvPr>
        </p:nvSpPr>
        <p:spPr>
          <a:xfrm>
            <a:off x="457200" y="1295400"/>
            <a:ext cx="8229600" cy="4983163"/>
          </a:xfrm>
        </p:spPr>
        <p:txBody>
          <a:bodyPr>
            <a:normAutofit fontScale="94444" lnSpcReduction="10000"/>
          </a:bodyPr>
          <a:p>
            <a:pPr>
              <a:lnSpc>
                <a:spcPct val="90000"/>
              </a:lnSpc>
            </a:pPr>
            <a:endParaRPr dirty="0" lang="en-US" smtClean="0"/>
          </a:p>
          <a:p>
            <a:pPr>
              <a:lnSpc>
                <a:spcPct val="90000"/>
              </a:lnSpc>
            </a:pPr>
            <a:endParaRPr dirty="0" lang="en-US" smtClean="0"/>
          </a:p>
          <a:p>
            <a:pPr indent="-274320" lvl="5" marL="274320">
              <a:lnSpc>
                <a:spcPct val="90000"/>
              </a:lnSpc>
              <a:buClr>
                <a:schemeClr val="accent3"/>
              </a:buClr>
              <a:buSzPct val="95000"/>
            </a:pPr>
            <a:r>
              <a:rPr b="1" dirty="0" lang="en-US" smtClean="0"/>
              <a:t>                        </a:t>
            </a:r>
            <a:r>
              <a:rPr b="1" dirty="0" sz="2400" lang="en-US" smtClean="0"/>
              <a:t>Adrenal gland </a:t>
            </a:r>
          </a:p>
          <a:p>
            <a:pPr>
              <a:lnSpc>
                <a:spcPct val="90000"/>
              </a:lnSpc>
            </a:pPr>
            <a:endParaRPr dirty="0" lang="en-US"/>
          </a:p>
          <a:p>
            <a:pPr lvl="1">
              <a:lnSpc>
                <a:spcPct val="90000"/>
              </a:lnSpc>
            </a:pPr>
            <a:r>
              <a:rPr b="1" dirty="0" lang="en-US"/>
              <a:t>Cushing’s syndrome </a:t>
            </a:r>
            <a:r>
              <a:rPr dirty="0" lang="en-US" smtClean="0"/>
              <a:t>.</a:t>
            </a:r>
            <a:endParaRPr dirty="0" lang="en-US"/>
          </a:p>
          <a:p>
            <a:pPr lvl="2">
              <a:lnSpc>
                <a:spcPct val="90000"/>
              </a:lnSpc>
            </a:pPr>
            <a:r>
              <a:rPr dirty="0" lang="en-US"/>
              <a:t>Usually caused by an ACTH-secreting pituitary tumor</a:t>
            </a:r>
          </a:p>
          <a:p>
            <a:pPr lvl="2">
              <a:lnSpc>
                <a:spcPct val="90000"/>
              </a:lnSpc>
            </a:pPr>
            <a:r>
              <a:rPr dirty="0" lang="en-US"/>
              <a:t>Rarely by tumor of adrenal cortex</a:t>
            </a:r>
          </a:p>
          <a:p>
            <a:pPr lvl="2">
              <a:lnSpc>
                <a:spcPct val="90000"/>
              </a:lnSpc>
            </a:pPr>
            <a:r>
              <a:rPr dirty="0" lang="en-US"/>
              <a:t>Iatrogenic </a:t>
            </a:r>
          </a:p>
          <a:p>
            <a:pPr lvl="1">
              <a:lnSpc>
                <a:spcPct val="90000"/>
              </a:lnSpc>
            </a:pPr>
            <a:r>
              <a:rPr b="1" dirty="0" lang="en-US"/>
              <a:t>Addison’s disease</a:t>
            </a:r>
          </a:p>
          <a:p>
            <a:pPr lvl="2">
              <a:lnSpc>
                <a:spcPct val="90000"/>
              </a:lnSpc>
            </a:pPr>
            <a:r>
              <a:rPr dirty="0" lang="en-US" err="1"/>
              <a:t>Hyposecretion</a:t>
            </a:r>
            <a:r>
              <a:rPr dirty="0" lang="en-US"/>
              <a:t> (under secretion) of adrenal cortex</a:t>
            </a:r>
          </a:p>
          <a:p>
            <a:pPr lvl="2">
              <a:lnSpc>
                <a:spcPct val="90000"/>
              </a:lnSpc>
            </a:pPr>
            <a:r>
              <a:rPr dirty="0" lang="en-US"/>
              <a:t>Usually involves </a:t>
            </a:r>
            <a:r>
              <a:rPr dirty="0" lang="en-US" err="1"/>
              <a:t>cortisol</a:t>
            </a:r>
            <a:r>
              <a:rPr dirty="0" lang="en-US"/>
              <a:t> and </a:t>
            </a:r>
            <a:r>
              <a:rPr dirty="0" lang="en-US" err="1"/>
              <a:t>aldosterone</a:t>
            </a:r>
            <a:r>
              <a:rPr dirty="0" lang="en-US"/>
              <a:t>: low blood glucose and sodium, severe dehydration, fatigue, loss of </a:t>
            </a:r>
            <a:r>
              <a:rPr dirty="0" lang="en-US" err="1"/>
              <a:t>appetetie</a:t>
            </a:r>
            <a:r>
              <a:rPr dirty="0" lang="en-US"/>
              <a:t>, abdominal </a:t>
            </a:r>
            <a:r>
              <a:rPr dirty="0" lang="en-US" smtClean="0"/>
              <a:t>pain.</a:t>
            </a:r>
            <a:endParaRPr dirty="0" lang="en-US"/>
          </a:p>
          <a:p>
            <a:pPr lvl="2">
              <a:lnSpc>
                <a:spcPct val="90000"/>
              </a:lnSpc>
              <a:buFont typeface="Wingdings" pitchFamily="2" charset="2"/>
              <a:buNone/>
            </a:pPr>
            <a:r>
              <a:rPr dirty="0" lang="en-US"/>
              <a:t>	</a:t>
            </a:r>
          </a:p>
          <a:p>
            <a:pPr>
              <a:lnSpc>
                <a:spcPct val="90000"/>
              </a:lnSpc>
            </a:pPr>
            <a:endParaRPr dirty="0"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266" name=""/>
        <p:cNvGrpSpPr/>
        <p:nvPr/>
      </p:nvGrpSpPr>
      <p:grpSpPr>
        <a:xfrm>
          <a:off x="0" y="0"/>
          <a:ext cx="0" cy="0"/>
          <a:chOff x="0" y="0"/>
          <a:chExt cx="0" cy="0"/>
        </a:xfrm>
      </p:grpSpPr>
      <p:sp>
        <p:nvSpPr>
          <p:cNvPr id="1048687" name="Slide Number Placeholder 5"/>
          <p:cNvSpPr>
            <a:spLocks noGrp="1"/>
          </p:cNvSpPr>
          <p:nvPr>
            <p:ph type="sldNum" sz="quarter" idx="12"/>
          </p:nvPr>
        </p:nvSpPr>
        <p:spPr/>
        <p:txBody>
          <a:bodyPr/>
          <a:p>
            <a:fld id="{D518B0BF-DD4B-4799-994B-536B123678CA}" type="slidenum">
              <a:rPr lang="en-US"/>
              <a:t>29</a:t>
            </a:fld>
            <a:endParaRPr lang="en-US"/>
          </a:p>
        </p:txBody>
      </p:sp>
      <p:pic>
        <p:nvPicPr>
          <p:cNvPr id="2097155" name="Picture 4" descr="25-12_ThyroidDisrdrs_1"/>
          <p:cNvPicPr>
            <a:picLocks noChangeAspect="1" noChangeArrowheads="1"/>
          </p:cNvPicPr>
          <p:nvPr/>
        </p:nvPicPr>
        <p:blipFill>
          <a:blip xmlns:r="http://schemas.openxmlformats.org/officeDocument/2006/relationships" r:embed="rId1"/>
          <a:srcRect t="7272" b="8182"/>
          <a:stretch>
            <a:fillRect/>
          </a:stretch>
        </p:blipFill>
        <p:spPr bwMode="auto">
          <a:xfrm>
            <a:off x="228600" y="228600"/>
            <a:ext cx="5829300" cy="6376988"/>
          </a:xfrm>
          <a:prstGeom prst="rect"/>
          <a:noFill/>
        </p:spPr>
      </p:pic>
      <p:sp>
        <p:nvSpPr>
          <p:cNvPr id="1048688" name="Text Box 5"/>
          <p:cNvSpPr txBox="1">
            <a:spLocks noChangeArrowheads="1"/>
          </p:cNvSpPr>
          <p:nvPr/>
        </p:nvSpPr>
        <p:spPr bwMode="auto">
          <a:xfrm>
            <a:off x="5848350" y="1600200"/>
            <a:ext cx="2686050" cy="701675"/>
          </a:xfrm>
          <a:prstGeom prst="rect"/>
          <a:noFill/>
          <a:ln w="9525">
            <a:noFill/>
            <a:miter lim="800000"/>
            <a:headEnd/>
            <a:tailEnd/>
          </a:ln>
          <a:effectLst/>
        </p:spPr>
        <p:txBody>
          <a:bodyPr>
            <a:spAutoFit/>
          </a:bodyPr>
          <a:p>
            <a:r>
              <a:rPr b="1" sz="2000" lang="en-US"/>
              <a:t>Exophthalmos of Grave’s disease</a:t>
            </a:r>
          </a:p>
        </p:txBody>
      </p:sp>
      <p:sp>
        <p:nvSpPr>
          <p:cNvPr id="1048689" name="Text Box 6"/>
          <p:cNvSpPr txBox="1">
            <a:spLocks noChangeArrowheads="1"/>
          </p:cNvSpPr>
          <p:nvPr/>
        </p:nvSpPr>
        <p:spPr bwMode="auto">
          <a:xfrm>
            <a:off x="5927725" y="4251325"/>
            <a:ext cx="2378075" cy="1006475"/>
          </a:xfrm>
          <a:prstGeom prst="rect"/>
          <a:noFill/>
          <a:ln w="9525">
            <a:noFill/>
            <a:miter lim="800000"/>
            <a:headEnd/>
            <a:tailEnd/>
          </a:ln>
          <a:effectLst/>
        </p:spPr>
        <p:txBody>
          <a:bodyPr>
            <a:spAutoFit/>
          </a:bodyPr>
          <a:p>
            <a:r>
              <a:rPr b="1" sz="2000" lang="en-US"/>
              <a:t>Enlarged thyroid (goiter) from iodine deficiency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38" name=""/>
        <p:cNvGrpSpPr/>
        <p:nvPr/>
      </p:nvGrpSpPr>
      <p:grpSpPr>
        <a:xfrm>
          <a:off x="0" y="0"/>
          <a:ext cx="0" cy="0"/>
          <a:chOff x="0" y="0"/>
          <a:chExt cx="0" cy="0"/>
        </a:xfrm>
      </p:grpSpPr>
      <p:sp>
        <p:nvSpPr>
          <p:cNvPr id="1048613" name="Title 1"/>
          <p:cNvSpPr>
            <a:spLocks noGrp="1"/>
          </p:cNvSpPr>
          <p:nvPr>
            <p:ph type="title"/>
          </p:nvPr>
        </p:nvSpPr>
        <p:spPr/>
        <p:txBody>
          <a:bodyPr/>
          <a:p>
            <a:r>
              <a:rPr dirty="0" lang="en-US" smtClean="0"/>
              <a:t>The Endocrine Glands</a:t>
            </a:r>
            <a:endParaRPr dirty="0" lang="en-US"/>
          </a:p>
        </p:txBody>
      </p:sp>
      <p:sp>
        <p:nvSpPr>
          <p:cNvPr id="1048614" name="Content Placeholder 2"/>
          <p:cNvSpPr>
            <a:spLocks noGrp="1"/>
          </p:cNvSpPr>
          <p:nvPr>
            <p:ph idx="1"/>
          </p:nvPr>
        </p:nvSpPr>
        <p:spPr/>
        <p:txBody>
          <a:bodyPr>
            <a:normAutofit/>
          </a:bodyPr>
          <a:p>
            <a:r>
              <a:rPr dirty="0" lang="en-US" smtClean="0"/>
              <a:t>Include-</a:t>
            </a:r>
          </a:p>
          <a:p>
            <a:r>
              <a:rPr dirty="0" lang="en-US" smtClean="0"/>
              <a:t>1 pituitary gland               -1 thymus gland</a:t>
            </a:r>
          </a:p>
          <a:p>
            <a:r>
              <a:rPr dirty="0" lang="en-US" smtClean="0"/>
              <a:t>1 thyroid gland                   -2 ovaries</a:t>
            </a:r>
          </a:p>
          <a:p>
            <a:r>
              <a:rPr dirty="0" lang="en-US" smtClean="0"/>
              <a:t>4 parathyroid glands           2-testes</a:t>
            </a:r>
          </a:p>
          <a:p>
            <a:r>
              <a:rPr dirty="0" lang="en-US" smtClean="0"/>
              <a:t>2 adrenal glands</a:t>
            </a:r>
          </a:p>
          <a:p>
            <a:r>
              <a:rPr dirty="0" lang="en-US" smtClean="0"/>
              <a:t>I islets of </a:t>
            </a:r>
            <a:r>
              <a:rPr dirty="0" lang="en-US" err="1" smtClean="0"/>
              <a:t>langerhans</a:t>
            </a:r>
            <a:endParaRPr dirty="0" lang="en-US" smtClean="0"/>
          </a:p>
          <a:p>
            <a:r>
              <a:rPr dirty="0" lang="en-US" smtClean="0"/>
              <a:t>1 pineal gland</a:t>
            </a:r>
          </a:p>
          <a:p>
            <a:endParaRPr dirty="0"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267" name=""/>
        <p:cNvGrpSpPr/>
        <p:nvPr/>
      </p:nvGrpSpPr>
      <p:grpSpPr>
        <a:xfrm>
          <a:off x="0" y="0"/>
          <a:ext cx="0" cy="0"/>
          <a:chOff x="0" y="0"/>
          <a:chExt cx="0" cy="0"/>
        </a:xfrm>
      </p:grpSpPr>
      <p:sp>
        <p:nvSpPr>
          <p:cNvPr id="1048690" name="Slide Number Placeholder 5"/>
          <p:cNvSpPr>
            <a:spLocks noGrp="1"/>
          </p:cNvSpPr>
          <p:nvPr>
            <p:ph type="sldNum" sz="quarter" idx="12"/>
          </p:nvPr>
        </p:nvSpPr>
        <p:spPr/>
        <p:txBody>
          <a:bodyPr/>
          <a:p>
            <a:fld id="{083E9861-591F-4E18-949E-0CBF786767A0}" type="slidenum">
              <a:rPr lang="en-US"/>
              <a:t>30</a:t>
            </a:fld>
            <a:endParaRPr lang="en-US"/>
          </a:p>
        </p:txBody>
      </p:sp>
      <p:sp>
        <p:nvSpPr>
          <p:cNvPr id="1048691" name="Rectangle 2"/>
          <p:cNvSpPr>
            <a:spLocks noGrp="1" noChangeArrowheads="1"/>
          </p:cNvSpPr>
          <p:nvPr>
            <p:ph type="title"/>
          </p:nvPr>
        </p:nvSpPr>
        <p:spPr>
          <a:xfrm>
            <a:off x="457200" y="152400"/>
            <a:ext cx="8229600" cy="685800"/>
          </a:xfrm>
        </p:spPr>
        <p:txBody>
          <a:bodyPr/>
          <a:p>
            <a:r>
              <a:rPr sz="3200" lang="en-US"/>
              <a:t>Before and after onset of Cushing’s disease</a:t>
            </a:r>
          </a:p>
        </p:txBody>
      </p:sp>
      <p:pic>
        <p:nvPicPr>
          <p:cNvPr id="2097156" name="Picture 5" descr="25-13_CushingsDsease_1"/>
          <p:cNvPicPr>
            <a:picLocks noChangeAspect="1" noChangeArrowheads="1"/>
          </p:cNvPicPr>
          <p:nvPr/>
        </p:nvPicPr>
        <p:blipFill>
          <a:blip xmlns:r="http://schemas.openxmlformats.org/officeDocument/2006/relationships" r:embed="rId1"/>
          <a:srcRect l="9091" t="18823" r="5455" b="10588"/>
          <a:stretch>
            <a:fillRect/>
          </a:stretch>
        </p:blipFill>
        <p:spPr bwMode="auto">
          <a:xfrm>
            <a:off x="496888" y="914400"/>
            <a:ext cx="8418512" cy="5375275"/>
          </a:xfrm>
          <a:prstGeom prst="rect"/>
          <a:noFill/>
        </p:spPr>
      </p:pic>
      <p:sp>
        <p:nvSpPr>
          <p:cNvPr id="1048692" name="Text Box 6"/>
          <p:cNvSpPr txBox="1">
            <a:spLocks noChangeArrowheads="1"/>
          </p:cNvSpPr>
          <p:nvPr/>
        </p:nvSpPr>
        <p:spPr bwMode="auto">
          <a:xfrm>
            <a:off x="5105400" y="6172200"/>
            <a:ext cx="666750" cy="366713"/>
          </a:xfrm>
          <a:prstGeom prst="rect"/>
          <a:noFill/>
          <a:ln w="9525">
            <a:noFill/>
            <a:miter lim="800000"/>
            <a:headEnd/>
            <a:tailEnd/>
          </a:ln>
          <a:effectLst/>
        </p:spPr>
        <p:txBody>
          <a:bodyPr wrap="none">
            <a:spAutoFit/>
          </a:bodyPr>
          <a:p>
            <a:r>
              <a:rPr lang="en-US"/>
              <a:t>After</a:t>
            </a:r>
          </a:p>
        </p:txBody>
      </p:sp>
      <p:sp>
        <p:nvSpPr>
          <p:cNvPr id="1048693" name="Text Box 7"/>
          <p:cNvSpPr txBox="1">
            <a:spLocks noChangeArrowheads="1"/>
          </p:cNvSpPr>
          <p:nvPr/>
        </p:nvSpPr>
        <p:spPr bwMode="auto">
          <a:xfrm>
            <a:off x="1123950" y="6172200"/>
            <a:ext cx="857250" cy="366713"/>
          </a:xfrm>
          <a:prstGeom prst="rect"/>
          <a:noFill/>
          <a:ln w="9525">
            <a:noFill/>
            <a:miter lim="800000"/>
            <a:headEnd/>
            <a:tailEnd/>
          </a:ln>
          <a:effectLst/>
        </p:spPr>
        <p:txBody>
          <a:bodyPr wrap="none">
            <a:spAutoFit/>
          </a:bodyPr>
          <a:p>
            <a:r>
              <a:rPr lang="en-US"/>
              <a:t>Before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268" name=""/>
        <p:cNvGrpSpPr/>
        <p:nvPr/>
      </p:nvGrpSpPr>
      <p:grpSpPr>
        <a:xfrm>
          <a:off x="0" y="0"/>
          <a:ext cx="0" cy="0"/>
          <a:chOff x="0" y="0"/>
          <a:chExt cx="0" cy="0"/>
        </a:xfrm>
      </p:grpSpPr>
      <p:sp>
        <p:nvSpPr>
          <p:cNvPr id="1048694" name="Title 1"/>
          <p:cNvSpPr>
            <a:spLocks noGrp="1"/>
          </p:cNvSpPr>
          <p:nvPr>
            <p:ph type="title"/>
          </p:nvPr>
        </p:nvSpPr>
        <p:spPr/>
        <p:txBody>
          <a:bodyPr>
            <a:normAutofit fontScale="90000"/>
          </a:bodyPr>
          <a:p>
            <a:r>
              <a:rPr dirty="0" lang="en-US"/>
              <a:t>Pituitary</a:t>
            </a:r>
            <a:br>
              <a:rPr dirty="0" lang="en-US"/>
            </a:br>
            <a:endParaRPr dirty="0" lang="en-US"/>
          </a:p>
        </p:txBody>
      </p:sp>
      <p:sp>
        <p:nvSpPr>
          <p:cNvPr id="1048695" name="Content Placeholder 2"/>
          <p:cNvSpPr>
            <a:spLocks noGrp="1"/>
          </p:cNvSpPr>
          <p:nvPr>
            <p:ph idx="1"/>
          </p:nvPr>
        </p:nvSpPr>
        <p:spPr/>
        <p:txBody>
          <a:bodyPr/>
          <a:p>
            <a:r>
              <a:rPr dirty="0" lang="en-US" smtClean="0"/>
              <a:t>conditions include</a:t>
            </a:r>
            <a:endParaRPr dirty="0" lang="en-US"/>
          </a:p>
        </p:txBody>
      </p:sp>
      <p:sp>
        <p:nvSpPr>
          <p:cNvPr id="1048696" name="Rectangle 3"/>
          <p:cNvSpPr/>
          <p:nvPr/>
        </p:nvSpPr>
        <p:spPr>
          <a:xfrm>
            <a:off x="2286000" y="2619549"/>
            <a:ext cx="4572000" cy="3164841"/>
          </a:xfrm>
          <a:prstGeom prst="rect"/>
        </p:spPr>
        <p:txBody>
          <a:bodyPr>
            <a:spAutoFit/>
          </a:bodyPr>
          <a:p>
            <a:pPr indent="-342900" lvl="1" marL="800100">
              <a:lnSpc>
                <a:spcPct val="80000"/>
              </a:lnSpc>
              <a:buFont typeface="Wingdings" panose="05000000000000000000" pitchFamily="2" charset="2"/>
              <a:buChar char="q"/>
            </a:pPr>
            <a:r>
              <a:rPr dirty="0" sz="2400" lang="en-US" smtClean="0"/>
              <a:t>Gigantism </a:t>
            </a:r>
            <a:r>
              <a:rPr dirty="0" sz="2400" lang="en-US"/>
              <a:t>–too much GH in childhood</a:t>
            </a:r>
          </a:p>
          <a:p>
            <a:pPr indent="-342900" lvl="1" marL="800100">
              <a:lnSpc>
                <a:spcPct val="80000"/>
              </a:lnSpc>
              <a:buFont typeface="Wingdings" panose="05000000000000000000" pitchFamily="2" charset="2"/>
              <a:buChar char="q"/>
            </a:pPr>
            <a:r>
              <a:rPr dirty="0" sz="2400" lang="en-US"/>
              <a:t>Acromegaly – too much GH in adulthood</a:t>
            </a:r>
          </a:p>
          <a:p>
            <a:pPr indent="-342900" lvl="1" marL="800100">
              <a:lnSpc>
                <a:spcPct val="80000"/>
              </a:lnSpc>
              <a:buFont typeface="Wingdings" panose="05000000000000000000" pitchFamily="2" charset="2"/>
              <a:buChar char="q"/>
            </a:pPr>
            <a:r>
              <a:rPr dirty="0" sz="2400" lang="en-US"/>
              <a:t>Pituitary dwarfs – too little GH in childhood</a:t>
            </a:r>
          </a:p>
          <a:p>
            <a:pPr indent="-342900" lvl="1" marL="800100">
              <a:lnSpc>
                <a:spcPct val="80000"/>
              </a:lnSpc>
              <a:buFont typeface="Wingdings" panose="05000000000000000000" pitchFamily="2" charset="2"/>
              <a:buChar char="q"/>
            </a:pPr>
            <a:r>
              <a:rPr dirty="0" sz="2400" lang="en-US"/>
              <a:t>Diabetes insipidus  - too much </a:t>
            </a:r>
            <a:r>
              <a:rPr dirty="0" sz="2400" lang="en-US" smtClean="0"/>
              <a:t>ADH</a:t>
            </a:r>
          </a:p>
          <a:p>
            <a:pPr indent="-342900" lvl="1" marL="800100">
              <a:lnSpc>
                <a:spcPct val="80000"/>
              </a:lnSpc>
              <a:buFont typeface="Wingdings" panose="05000000000000000000" pitchFamily="2" charset="2"/>
              <a:buChar char="q"/>
            </a:pPr>
            <a:r>
              <a:rPr dirty="0" sz="2400" lang="en-US" smtClean="0"/>
              <a:t>Hypopituitarism</a:t>
            </a:r>
          </a:p>
          <a:p>
            <a:pPr indent="-342900" lvl="1" marL="800100">
              <a:lnSpc>
                <a:spcPct val="80000"/>
              </a:lnSpc>
              <a:buFont typeface="Wingdings" panose="05000000000000000000" pitchFamily="2" charset="2"/>
              <a:buChar char="q"/>
            </a:pPr>
            <a:r>
              <a:rPr dirty="0" sz="2400" lang="en-US" smtClean="0"/>
              <a:t>Hyper prolactinaemia</a:t>
            </a:r>
          </a:p>
          <a:p>
            <a:pPr indent="-342900" lvl="1" marL="800100">
              <a:lnSpc>
                <a:spcPct val="80000"/>
              </a:lnSpc>
              <a:buFont typeface="Wingdings" panose="05000000000000000000" pitchFamily="2" charset="2"/>
              <a:buChar char="q"/>
            </a:pPr>
            <a:r>
              <a:rPr dirty="0" sz="2400" lang="en-US" smtClean="0"/>
              <a:t>hypopituitarism</a:t>
            </a:r>
            <a:endParaRPr dirty="0" sz="2400"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269" name=""/>
        <p:cNvGrpSpPr/>
        <p:nvPr/>
      </p:nvGrpSpPr>
      <p:grpSpPr>
        <a:xfrm>
          <a:off x="0" y="0"/>
          <a:ext cx="0" cy="0"/>
          <a:chOff x="0" y="0"/>
          <a:chExt cx="0" cy="0"/>
        </a:xfrm>
      </p:grpSpPr>
      <p:sp>
        <p:nvSpPr>
          <p:cNvPr id="1048697" name="Title 1"/>
          <p:cNvSpPr>
            <a:spLocks noGrp="1"/>
          </p:cNvSpPr>
          <p:nvPr>
            <p:ph type="title"/>
          </p:nvPr>
        </p:nvSpPr>
        <p:spPr/>
        <p:txBody>
          <a:bodyPr/>
          <a:p>
            <a:pPr algn="ctr"/>
            <a:r>
              <a:rPr b="1" dirty="0" lang="en-US" smtClean="0"/>
              <a:t>HYPERPITURISM</a:t>
            </a:r>
            <a:endParaRPr b="1" dirty="0" lang="en-US"/>
          </a:p>
        </p:txBody>
      </p:sp>
      <p:sp>
        <p:nvSpPr>
          <p:cNvPr id="1048698" name="Content Placeholder 2"/>
          <p:cNvSpPr>
            <a:spLocks noGrp="1"/>
          </p:cNvSpPr>
          <p:nvPr>
            <p:ph idx="1"/>
          </p:nvPr>
        </p:nvSpPr>
        <p:spPr/>
        <p:txBody>
          <a:bodyPr/>
          <a:p>
            <a:r>
              <a:rPr dirty="0" lang="en-US" smtClean="0"/>
              <a:t>This is a condition in which there is over secretion of hormones of the pituitary gland.</a:t>
            </a:r>
          </a:p>
          <a:p>
            <a:r>
              <a:rPr dirty="0" lang="en-US" smtClean="0"/>
              <a:t>This presents with various conditions and syndromes in other hormones</a:t>
            </a:r>
          </a:p>
          <a:p>
            <a:r>
              <a:rPr dirty="0" lang="en-US" smtClean="0"/>
              <a:t>This may include;</a:t>
            </a:r>
          </a:p>
          <a:p>
            <a:pPr lvl="1"/>
            <a:r>
              <a:rPr dirty="0" lang="en-US" smtClean="0"/>
              <a:t>Acromegaly due to excess GH</a:t>
            </a:r>
          </a:p>
          <a:p>
            <a:pPr lvl="1"/>
            <a:r>
              <a:rPr dirty="0" lang="en-US" smtClean="0"/>
              <a:t>Cushing’s syndrome due excess ACTH</a:t>
            </a:r>
          </a:p>
          <a:p>
            <a:pPr lvl="1"/>
            <a:r>
              <a:rPr dirty="0" lang="en-US" smtClean="0"/>
              <a:t>Secondary hyperthyroidism due to excess TSH</a:t>
            </a:r>
          </a:p>
          <a:p>
            <a:pPr lvl="1"/>
            <a:r>
              <a:rPr dirty="0" lang="en-US" smtClean="0"/>
              <a:t>Precocious puberty due to excess FSH and LH</a:t>
            </a:r>
            <a:endParaRPr dirty="0"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270" name=""/>
        <p:cNvGrpSpPr/>
        <p:nvPr/>
      </p:nvGrpSpPr>
      <p:grpSpPr>
        <a:xfrm>
          <a:off x="0" y="0"/>
          <a:ext cx="0" cy="0"/>
          <a:chOff x="0" y="0"/>
          <a:chExt cx="0" cy="0"/>
        </a:xfrm>
      </p:grpSpPr>
      <p:sp>
        <p:nvSpPr>
          <p:cNvPr id="1048699" name="Title 1"/>
          <p:cNvSpPr>
            <a:spLocks noGrp="1"/>
          </p:cNvSpPr>
          <p:nvPr>
            <p:ph type="title"/>
          </p:nvPr>
        </p:nvSpPr>
        <p:spPr/>
        <p:txBody>
          <a:bodyPr/>
          <a:p>
            <a:r>
              <a:rPr dirty="0" lang="en-US" smtClean="0"/>
              <a:t>Conti…</a:t>
            </a:r>
            <a:endParaRPr dirty="0" lang="en-US"/>
          </a:p>
        </p:txBody>
      </p:sp>
      <p:sp>
        <p:nvSpPr>
          <p:cNvPr id="1048700" name="Content Placeholder 2"/>
          <p:cNvSpPr>
            <a:spLocks noGrp="1"/>
          </p:cNvSpPr>
          <p:nvPr>
            <p:ph idx="1"/>
          </p:nvPr>
        </p:nvSpPr>
        <p:spPr/>
        <p:txBody>
          <a:bodyPr/>
          <a:p>
            <a:r>
              <a:rPr dirty="0" lang="en-US" smtClean="0"/>
              <a:t>The clinical features and management are discussed under each condition or syndrome later in the text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271" name=""/>
        <p:cNvGrpSpPr/>
        <p:nvPr/>
      </p:nvGrpSpPr>
      <p:grpSpPr>
        <a:xfrm>
          <a:off x="0" y="0"/>
          <a:ext cx="0" cy="0"/>
          <a:chOff x="0" y="0"/>
          <a:chExt cx="0" cy="0"/>
        </a:xfrm>
      </p:grpSpPr>
      <p:sp>
        <p:nvSpPr>
          <p:cNvPr id="1048701" name="Title 1"/>
          <p:cNvSpPr>
            <a:spLocks noGrp="1"/>
          </p:cNvSpPr>
          <p:nvPr>
            <p:ph type="title"/>
          </p:nvPr>
        </p:nvSpPr>
        <p:spPr/>
        <p:txBody>
          <a:bodyPr/>
          <a:p>
            <a:pPr algn="ctr"/>
            <a:r>
              <a:rPr b="1" dirty="0" lang="en-US" smtClean="0"/>
              <a:t>GIGANTISM</a:t>
            </a:r>
            <a:endParaRPr b="1" dirty="0" lang="en-US"/>
          </a:p>
        </p:txBody>
      </p:sp>
      <p:sp>
        <p:nvSpPr>
          <p:cNvPr id="1048702" name="Content Placeholder 2"/>
          <p:cNvSpPr>
            <a:spLocks noGrp="1"/>
          </p:cNvSpPr>
          <p:nvPr>
            <p:ph idx="1"/>
          </p:nvPr>
        </p:nvSpPr>
        <p:spPr/>
        <p:txBody>
          <a:bodyPr>
            <a:normAutofit lnSpcReduction="10000"/>
          </a:bodyPr>
          <a:p>
            <a:r>
              <a:rPr dirty="0" lang="en-US" smtClean="0"/>
              <a:t>This is a condition in which there is hypersecretion of growth </a:t>
            </a:r>
            <a:r>
              <a:rPr b="1" dirty="0" lang="en-US" smtClean="0"/>
              <a:t>hormone in childhood</a:t>
            </a:r>
            <a:r>
              <a:rPr dirty="0" lang="en-US" smtClean="0"/>
              <a:t>.</a:t>
            </a:r>
          </a:p>
          <a:p>
            <a:r>
              <a:rPr b="1" dirty="0" lang="en-US"/>
              <a:t>Before closure of epiphyses of long bones i.e. before ossification of bones is complete.</a:t>
            </a:r>
          </a:p>
          <a:p>
            <a:r>
              <a:rPr dirty="0" lang="en-US"/>
              <a:t>Occurs mainly in childhood and adolescents.</a:t>
            </a:r>
          </a:p>
          <a:p>
            <a:r>
              <a:rPr dirty="0" lang="en-US"/>
              <a:t>Usually caused by </a:t>
            </a:r>
            <a:r>
              <a:rPr dirty="0" lang="en-US" smtClean="0"/>
              <a:t>tumors </a:t>
            </a:r>
            <a:r>
              <a:rPr dirty="0" lang="en-US"/>
              <a:t>especially adenomas </a:t>
            </a:r>
            <a:r>
              <a:rPr dirty="0" lang="en-US" smtClean="0"/>
              <a:t>of the pituitary gland. Diagnosis is made when the blood growth hormone level is high</a:t>
            </a:r>
            <a:endParaRPr dirty="0" lang="en-US"/>
          </a:p>
          <a:p>
            <a:endParaRPr dirty="0" lang="en-US"/>
          </a:p>
          <a:p>
            <a:r>
              <a:rPr dirty="0" lang="en-US" smtClean="0"/>
              <a:t> </a:t>
            </a:r>
            <a:endParaRPr dirty="0"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272" name=""/>
        <p:cNvGrpSpPr/>
        <p:nvPr/>
      </p:nvGrpSpPr>
      <p:grpSpPr>
        <a:xfrm>
          <a:off x="0" y="0"/>
          <a:ext cx="0" cy="0"/>
          <a:chOff x="0" y="0"/>
          <a:chExt cx="0" cy="0"/>
        </a:xfrm>
      </p:grpSpPr>
      <p:sp>
        <p:nvSpPr>
          <p:cNvPr id="1048703" name="Title 1"/>
          <p:cNvSpPr>
            <a:spLocks noGrp="1"/>
          </p:cNvSpPr>
          <p:nvPr>
            <p:ph type="title"/>
          </p:nvPr>
        </p:nvSpPr>
        <p:spPr/>
        <p:txBody>
          <a:bodyPr/>
          <a:p>
            <a:pPr algn="ctr"/>
            <a:r>
              <a:rPr b="1" dirty="0" lang="en-US" smtClean="0"/>
              <a:t>pathophysiology</a:t>
            </a:r>
            <a:endParaRPr b="1" dirty="0" lang="en-US"/>
          </a:p>
        </p:txBody>
      </p:sp>
      <p:sp>
        <p:nvSpPr>
          <p:cNvPr id="1048704" name="Content Placeholder 2"/>
          <p:cNvSpPr>
            <a:spLocks noGrp="1"/>
          </p:cNvSpPr>
          <p:nvPr>
            <p:ph idx="1"/>
          </p:nvPr>
        </p:nvSpPr>
        <p:spPr/>
        <p:txBody>
          <a:bodyPr/>
          <a:p>
            <a:r>
              <a:rPr dirty="0" lang="en-US" smtClean="0"/>
              <a:t>There is excessive production of growth hormone leading to delayed epiphyseal closure with extended growth period.</a:t>
            </a:r>
          </a:p>
          <a:p>
            <a:r>
              <a:rPr dirty="0" lang="en-US" smtClean="0"/>
              <a:t>There is tremendous increase in size of bones that lead to formation of giants whose height is 8 feet or more</a:t>
            </a:r>
          </a:p>
          <a:p>
            <a:r>
              <a:rPr dirty="0" lang="en-US" smtClean="0"/>
              <a:t>These giants tend to have short lifespan, die  early life</a:t>
            </a:r>
          </a:p>
          <a:p>
            <a:r>
              <a:rPr dirty="0" lang="en-US" smtClean="0"/>
              <a:t>They develop signs of increased intracranial pressure from the tumor and are also subjected to infection</a:t>
            </a:r>
          </a:p>
          <a:p>
            <a:endParaRPr dirty="0"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273" name=""/>
        <p:cNvGrpSpPr/>
        <p:nvPr/>
      </p:nvGrpSpPr>
      <p:grpSpPr>
        <a:xfrm>
          <a:off x="0" y="0"/>
          <a:ext cx="0" cy="0"/>
          <a:chOff x="0" y="0"/>
          <a:chExt cx="0" cy="0"/>
        </a:xfrm>
      </p:grpSpPr>
      <p:sp>
        <p:nvSpPr>
          <p:cNvPr id="1048705" name="Title 1"/>
          <p:cNvSpPr>
            <a:spLocks noGrp="1"/>
          </p:cNvSpPr>
          <p:nvPr>
            <p:ph type="title"/>
          </p:nvPr>
        </p:nvSpPr>
        <p:spPr/>
        <p:txBody>
          <a:bodyPr/>
          <a:p>
            <a:pPr algn="ctr"/>
            <a:r>
              <a:rPr b="1" dirty="0" lang="en-US" smtClean="0"/>
              <a:t>pathophysiology</a:t>
            </a:r>
            <a:endParaRPr b="1" dirty="0" lang="en-US"/>
          </a:p>
        </p:txBody>
      </p:sp>
      <p:sp>
        <p:nvSpPr>
          <p:cNvPr id="1048706" name="Content Placeholder 2"/>
          <p:cNvSpPr>
            <a:spLocks noGrp="1"/>
          </p:cNvSpPr>
          <p:nvPr>
            <p:ph idx="1"/>
          </p:nvPr>
        </p:nvSpPr>
        <p:spPr/>
        <p:txBody>
          <a:bodyPr>
            <a:normAutofit fontScale="96154" lnSpcReduction="10000"/>
          </a:bodyPr>
          <a:p>
            <a:r>
              <a:rPr dirty="0" lang="en-US" smtClean="0"/>
              <a:t>There is excessive production of growth hormone leading to protein synthesis in many tissues ,increase the breakdown of fatty acids in adipose tissue ,increase in glucose level and delayed epiphyseal closure with extended growth period.</a:t>
            </a:r>
          </a:p>
          <a:p>
            <a:r>
              <a:rPr dirty="0" lang="en-US" smtClean="0"/>
              <a:t>There is tremendous increase in size of bones that lead to formation of giants whose height is 8 feet or more</a:t>
            </a:r>
          </a:p>
          <a:p>
            <a:r>
              <a:rPr dirty="0" lang="en-US" smtClean="0"/>
              <a:t>These giants tend to have short lifespan, die in early life</a:t>
            </a:r>
          </a:p>
          <a:p>
            <a:r>
              <a:rPr dirty="0" lang="en-US" smtClean="0"/>
              <a:t>They develop signs of increased intracranial pressure from the tumor and are also subjected to infection</a:t>
            </a:r>
          </a:p>
          <a:p>
            <a:endParaRPr dirty="0"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274" name=""/>
        <p:cNvGrpSpPr/>
        <p:nvPr/>
      </p:nvGrpSpPr>
      <p:grpSpPr>
        <a:xfrm>
          <a:off x="0" y="0"/>
          <a:ext cx="0" cy="0"/>
          <a:chOff x="0" y="0"/>
          <a:chExt cx="0" cy="0"/>
        </a:xfrm>
      </p:grpSpPr>
      <p:sp>
        <p:nvSpPr>
          <p:cNvPr id="1048707" name="Title 1"/>
          <p:cNvSpPr>
            <a:spLocks noGrp="1"/>
          </p:cNvSpPr>
          <p:nvPr>
            <p:ph type="title"/>
          </p:nvPr>
        </p:nvSpPr>
        <p:spPr/>
        <p:txBody>
          <a:bodyPr/>
          <a:p>
            <a:r>
              <a:rPr dirty="0" lang="en-US" smtClean="0"/>
              <a:t>diagnosis</a:t>
            </a:r>
            <a:endParaRPr dirty="0" lang="en-US"/>
          </a:p>
        </p:txBody>
      </p:sp>
      <p:sp>
        <p:nvSpPr>
          <p:cNvPr id="1048708" name="Content Placeholder 2"/>
          <p:cNvSpPr>
            <a:spLocks noGrp="1"/>
          </p:cNvSpPr>
          <p:nvPr>
            <p:ph idx="1"/>
          </p:nvPr>
        </p:nvSpPr>
        <p:spPr/>
        <p:txBody>
          <a:bodyPr/>
          <a:p>
            <a:r>
              <a:rPr dirty="0" lang="en-US" smtClean="0"/>
              <a:t>Exams and tests</a:t>
            </a:r>
          </a:p>
          <a:p>
            <a:r>
              <a:rPr dirty="0" lang="en-US" smtClean="0"/>
              <a:t>CT scan or MRI scan of the head showing pituitary tumor</a:t>
            </a:r>
          </a:p>
          <a:p>
            <a:r>
              <a:rPr dirty="0" lang="en-US" smtClean="0"/>
              <a:t>High prolactin levels</a:t>
            </a:r>
          </a:p>
          <a:p>
            <a:r>
              <a:rPr dirty="0" lang="en-US" smtClean="0"/>
              <a:t>Damage of pituitary may lead to low levels of other hormones e.g.</a:t>
            </a:r>
          </a:p>
          <a:p>
            <a:r>
              <a:rPr dirty="0" lang="en-US" smtClean="0"/>
              <a:t>Cortisol, estradiol(girls),testorone (boys) ,thyroid hormone</a:t>
            </a:r>
            <a:endParaRPr dirty="0"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275" name=""/>
        <p:cNvGrpSpPr/>
        <p:nvPr/>
      </p:nvGrpSpPr>
      <p:grpSpPr>
        <a:xfrm>
          <a:off x="0" y="0"/>
          <a:ext cx="0" cy="0"/>
          <a:chOff x="0" y="0"/>
          <a:chExt cx="0" cy="0"/>
        </a:xfrm>
      </p:grpSpPr>
      <p:sp>
        <p:nvSpPr>
          <p:cNvPr id="1048709" name="Title 1"/>
          <p:cNvSpPr>
            <a:spLocks noGrp="1"/>
          </p:cNvSpPr>
          <p:nvPr>
            <p:ph type="title"/>
          </p:nvPr>
        </p:nvSpPr>
        <p:spPr/>
        <p:txBody>
          <a:bodyPr/>
          <a:p>
            <a:r>
              <a:rPr dirty="0" lang="en-US" smtClean="0"/>
              <a:t>Medical management</a:t>
            </a:r>
            <a:endParaRPr dirty="0" lang="en-US"/>
          </a:p>
        </p:txBody>
      </p:sp>
      <p:sp>
        <p:nvSpPr>
          <p:cNvPr id="1048710" name="Content Placeholder 2"/>
          <p:cNvSpPr>
            <a:spLocks noGrp="1"/>
          </p:cNvSpPr>
          <p:nvPr>
            <p:ph idx="1"/>
          </p:nvPr>
        </p:nvSpPr>
        <p:spPr/>
        <p:txBody>
          <a:bodyPr>
            <a:normAutofit fontScale="92308" lnSpcReduction="10000"/>
          </a:bodyPr>
          <a:p>
            <a:r>
              <a:rPr dirty="0" lang="en-US" smtClean="0"/>
              <a:t>Medications to reduce growth hormone release ,block the effects of growth hormone or prevent growth in stature e .g</a:t>
            </a:r>
          </a:p>
          <a:p>
            <a:r>
              <a:rPr dirty="0" lang="en-US" smtClean="0"/>
              <a:t>Dopamine agonist like bromocriptine mesylate, carbagoline(</a:t>
            </a:r>
            <a:r>
              <a:rPr dirty="0" lang="en-US" err="1" smtClean="0"/>
              <a:t>dostinex</a:t>
            </a:r>
            <a:r>
              <a:rPr dirty="0" lang="en-US" smtClean="0"/>
              <a:t>)</a:t>
            </a:r>
          </a:p>
          <a:p>
            <a:r>
              <a:rPr dirty="0" lang="en-US" smtClean="0"/>
              <a:t>They reduce growth hormone release</a:t>
            </a:r>
          </a:p>
          <a:p>
            <a:r>
              <a:rPr dirty="0" lang="en-US" smtClean="0"/>
              <a:t>GH antagonist ,pegvisomant (somavet) –blocks effect of GH</a:t>
            </a:r>
          </a:p>
          <a:p>
            <a:r>
              <a:rPr dirty="0" lang="en-US" smtClean="0"/>
              <a:t>Sex hormones therapy e.g. estrogen and testosterone may inhibit growth of long bones</a:t>
            </a:r>
          </a:p>
          <a:p>
            <a:r>
              <a:rPr dirty="0" lang="en-US" smtClean="0"/>
              <a:t>Somatostatin analogs e.g. octreotide ,somatuline which reduce GH release</a:t>
            </a:r>
            <a:endParaRPr dirty="0"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276" name=""/>
        <p:cNvGrpSpPr/>
        <p:nvPr/>
      </p:nvGrpSpPr>
      <p:grpSpPr>
        <a:xfrm>
          <a:off x="0" y="0"/>
          <a:ext cx="0" cy="0"/>
          <a:chOff x="0" y="0"/>
          <a:chExt cx="0" cy="0"/>
        </a:xfrm>
      </p:grpSpPr>
      <p:sp>
        <p:nvSpPr>
          <p:cNvPr id="1048711" name="Title 1"/>
          <p:cNvSpPr>
            <a:spLocks noGrp="1"/>
          </p:cNvSpPr>
          <p:nvPr>
            <p:ph type="title"/>
          </p:nvPr>
        </p:nvSpPr>
        <p:spPr/>
        <p:txBody>
          <a:bodyPr/>
          <a:p>
            <a:pPr algn="ctr"/>
            <a:r>
              <a:rPr b="1" dirty="0" lang="en-US" smtClean="0"/>
              <a:t>management</a:t>
            </a:r>
            <a:endParaRPr b="1" dirty="0" lang="en-US"/>
          </a:p>
        </p:txBody>
      </p:sp>
      <p:sp>
        <p:nvSpPr>
          <p:cNvPr id="1048712" name="Content Placeholder 2"/>
          <p:cNvSpPr>
            <a:spLocks noGrp="1"/>
          </p:cNvSpPr>
          <p:nvPr>
            <p:ph idx="1"/>
          </p:nvPr>
        </p:nvSpPr>
        <p:spPr>
          <a:xfrm>
            <a:off x="628650" y="1397877"/>
            <a:ext cx="7886700" cy="4779087"/>
          </a:xfrm>
        </p:spPr>
        <p:txBody>
          <a:bodyPr>
            <a:normAutofit fontScale="95833" lnSpcReduction="20000"/>
          </a:bodyPr>
          <a:p>
            <a:endParaRPr dirty="0" lang="en-US" smtClean="0"/>
          </a:p>
          <a:p>
            <a:r>
              <a:rPr dirty="0" lang="en-US" smtClean="0"/>
              <a:t>Prepare and assist in investigations e.g. blood for GH , scan of the skull.</a:t>
            </a:r>
          </a:p>
          <a:p>
            <a:r>
              <a:rPr dirty="0" lang="en-US" smtClean="0"/>
              <a:t>Administer drugs as prescribed e.g. dopamine antagonists e.g. Bromocryptine inhibit the release of GH</a:t>
            </a:r>
          </a:p>
          <a:p>
            <a:r>
              <a:rPr dirty="0" lang="en-US" smtClean="0"/>
              <a:t>Closely monitor vital signs</a:t>
            </a:r>
          </a:p>
          <a:p>
            <a:r>
              <a:rPr dirty="0" lang="en-US" smtClean="0"/>
              <a:t>Reassure the patient and relatives</a:t>
            </a:r>
          </a:p>
          <a:p>
            <a:r>
              <a:rPr dirty="0" lang="en-US" smtClean="0"/>
              <a:t>Surgical management involves resection or removal of pituitary gland and is indicated if;</a:t>
            </a:r>
          </a:p>
          <a:p>
            <a:pPr lvl="1"/>
            <a:r>
              <a:rPr dirty="0" lang="en-US" smtClean="0"/>
              <a:t>There is no improvement in medical treatment</a:t>
            </a:r>
          </a:p>
          <a:p>
            <a:pPr lvl="1"/>
            <a:r>
              <a:rPr dirty="0" lang="en-US" smtClean="0"/>
              <a:t>Intracranial pressure is causing blindness</a:t>
            </a:r>
          </a:p>
          <a:p>
            <a:endParaRPr dirty="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39" name=""/>
        <p:cNvGrpSpPr/>
        <p:nvPr/>
      </p:nvGrpSpPr>
      <p:grpSpPr>
        <a:xfrm>
          <a:off x="0" y="0"/>
          <a:ext cx="0" cy="0"/>
          <a:chOff x="0" y="0"/>
          <a:chExt cx="0" cy="0"/>
        </a:xfrm>
      </p:grpSpPr>
      <p:sp>
        <p:nvSpPr>
          <p:cNvPr id="1048615" name="Title 1"/>
          <p:cNvSpPr>
            <a:spLocks noGrp="1"/>
          </p:cNvSpPr>
          <p:nvPr>
            <p:ph type="title"/>
          </p:nvPr>
        </p:nvSpPr>
        <p:spPr/>
        <p:txBody>
          <a:bodyPr/>
          <a:p>
            <a:r>
              <a:rPr dirty="0" lang="en-US" smtClean="0"/>
              <a:t>Endocrine system</a:t>
            </a:r>
            <a:endParaRPr dirty="0" lang="en-US"/>
          </a:p>
        </p:txBody>
      </p:sp>
      <p:pic>
        <p:nvPicPr>
          <p:cNvPr id="2097152" name="Content Placeholder 3"/>
          <p:cNvPicPr>
            <a:picLocks noChangeAspect="1" noGrp="1"/>
          </p:cNvPicPr>
          <p:nvPr>
            <p:ph idx="1"/>
          </p:nvPr>
        </p:nvPicPr>
        <p:blipFill>
          <a:blip xmlns:r="http://schemas.openxmlformats.org/officeDocument/2006/relationships" r:embed="rId1"/>
          <a:stretch>
            <a:fillRect/>
          </a:stretch>
        </p:blipFill>
        <p:spPr>
          <a:xfrm>
            <a:off x="1835696" y="2060848"/>
            <a:ext cx="5168591" cy="3637476"/>
          </a:xfrm>
          <a:prstGeom prst="rec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277" name=""/>
        <p:cNvGrpSpPr/>
        <p:nvPr/>
      </p:nvGrpSpPr>
      <p:grpSpPr>
        <a:xfrm>
          <a:off x="0" y="0"/>
          <a:ext cx="0" cy="0"/>
          <a:chOff x="0" y="0"/>
          <a:chExt cx="0" cy="0"/>
        </a:xfrm>
      </p:grpSpPr>
      <p:sp>
        <p:nvSpPr>
          <p:cNvPr id="1048713" name="Title 1"/>
          <p:cNvSpPr>
            <a:spLocks noGrp="1"/>
          </p:cNvSpPr>
          <p:nvPr>
            <p:ph type="title"/>
          </p:nvPr>
        </p:nvSpPr>
        <p:spPr/>
        <p:txBody>
          <a:bodyPr/>
          <a:p>
            <a:r>
              <a:rPr dirty="0" lang="en-US" smtClean="0"/>
              <a:t>Conti…</a:t>
            </a:r>
            <a:endParaRPr dirty="0" lang="en-US"/>
          </a:p>
        </p:txBody>
      </p:sp>
      <p:sp>
        <p:nvSpPr>
          <p:cNvPr id="1048714" name="Content Placeholder 2"/>
          <p:cNvSpPr>
            <a:spLocks noGrp="1"/>
          </p:cNvSpPr>
          <p:nvPr>
            <p:ph idx="1"/>
          </p:nvPr>
        </p:nvSpPr>
        <p:spPr>
          <a:xfrm>
            <a:off x="628650" y="1324303"/>
            <a:ext cx="7886700" cy="4852660"/>
          </a:xfrm>
        </p:spPr>
        <p:txBody>
          <a:bodyPr>
            <a:normAutofit fontScale="91667" lnSpcReduction="20000"/>
          </a:bodyPr>
          <a:p>
            <a:endParaRPr dirty="0" lang="en-US" smtClean="0"/>
          </a:p>
          <a:p>
            <a:r>
              <a:rPr dirty="0" lang="en-US" smtClean="0"/>
              <a:t>Prepare the patient for theatre</a:t>
            </a:r>
          </a:p>
          <a:p>
            <a:r>
              <a:rPr b="1" dirty="0" lang="en-US" smtClean="0"/>
              <a:t>Provide post- operative care to include</a:t>
            </a:r>
            <a:r>
              <a:rPr dirty="0" lang="en-US" smtClean="0"/>
              <a:t>;</a:t>
            </a:r>
          </a:p>
          <a:p>
            <a:pPr lvl="1"/>
            <a:r>
              <a:rPr dirty="0" lang="en-US" smtClean="0"/>
              <a:t>When receiving the patient from theatre , check pulse respiratory, level of consciousness and bleeding from the operated site.</a:t>
            </a:r>
          </a:p>
          <a:p>
            <a:pPr lvl="1"/>
            <a:r>
              <a:rPr dirty="0" lang="en-US" smtClean="0"/>
              <a:t>Put the patient in bed and observe ¼ hourly till fully awake</a:t>
            </a:r>
          </a:p>
          <a:p>
            <a:pPr lvl="1"/>
            <a:r>
              <a:rPr dirty="0" lang="en-US" smtClean="0"/>
              <a:t>Maintain IV fluids and keep accurate input output charts</a:t>
            </a:r>
          </a:p>
          <a:p>
            <a:pPr lvl="1"/>
            <a:r>
              <a:rPr dirty="0" lang="en-US" smtClean="0"/>
              <a:t>If BP is low, give the patient hydrocortisone IV</a:t>
            </a:r>
          </a:p>
          <a:p>
            <a:pPr lvl="1"/>
            <a:r>
              <a:rPr dirty="0" lang="en-US" smtClean="0"/>
              <a:t>Observe the limbs and pupils  for movement</a:t>
            </a:r>
          </a:p>
          <a:p>
            <a:pPr lvl="1"/>
            <a:r>
              <a:rPr dirty="0" lang="en-US" smtClean="0"/>
              <a:t>Observe for any fits and report to the doctor </a:t>
            </a:r>
          </a:p>
          <a:p>
            <a:pPr lvl="1"/>
            <a:r>
              <a:rPr dirty="0" lang="en-US" smtClean="0"/>
              <a:t>Provide care of pressure areas</a:t>
            </a:r>
          </a:p>
          <a:p>
            <a:pPr lvl="1"/>
            <a:r>
              <a:rPr dirty="0" lang="en-US" smtClean="0"/>
              <a:t>Encourage early ambulation</a:t>
            </a:r>
          </a:p>
          <a:p>
            <a:pPr lvl="1"/>
            <a:r>
              <a:rPr dirty="0" lang="en-US" smtClean="0"/>
              <a:t>Start the patient on oral feeding once able to swallow</a:t>
            </a:r>
          </a:p>
          <a:p>
            <a:pPr lvl="1"/>
            <a:endParaRPr dirty="0"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278" name=""/>
        <p:cNvGrpSpPr/>
        <p:nvPr/>
      </p:nvGrpSpPr>
      <p:grpSpPr>
        <a:xfrm>
          <a:off x="0" y="0"/>
          <a:ext cx="0" cy="0"/>
          <a:chOff x="0" y="0"/>
          <a:chExt cx="0" cy="0"/>
        </a:xfrm>
      </p:grpSpPr>
      <p:sp>
        <p:nvSpPr>
          <p:cNvPr id="1048715" name="Title 1"/>
          <p:cNvSpPr>
            <a:spLocks noGrp="1"/>
          </p:cNvSpPr>
          <p:nvPr>
            <p:ph type="title"/>
          </p:nvPr>
        </p:nvSpPr>
        <p:spPr/>
        <p:txBody>
          <a:bodyPr/>
          <a:p>
            <a:pPr algn="ctr"/>
            <a:r>
              <a:rPr dirty="0" lang="en-US" smtClean="0"/>
              <a:t>Conti…</a:t>
            </a:r>
            <a:endParaRPr dirty="0" lang="en-US"/>
          </a:p>
        </p:txBody>
      </p:sp>
      <p:sp>
        <p:nvSpPr>
          <p:cNvPr id="1048716" name="Content Placeholder 2"/>
          <p:cNvSpPr>
            <a:spLocks noGrp="1"/>
          </p:cNvSpPr>
          <p:nvPr>
            <p:ph idx="1"/>
          </p:nvPr>
        </p:nvSpPr>
        <p:spPr/>
        <p:txBody>
          <a:bodyPr>
            <a:normAutofit fontScale="96154" lnSpcReduction="20000"/>
          </a:bodyPr>
          <a:p>
            <a:r>
              <a:rPr dirty="0" lang="en-US" smtClean="0"/>
              <a:t>Give medication as prescribed</a:t>
            </a:r>
          </a:p>
          <a:p>
            <a:r>
              <a:rPr dirty="0" lang="en-US" smtClean="0"/>
              <a:t>Remove alternate sutures and all by 7</a:t>
            </a:r>
            <a:r>
              <a:rPr baseline="30000" dirty="0" lang="en-US" smtClean="0"/>
              <a:t>th</a:t>
            </a:r>
            <a:r>
              <a:rPr dirty="0" lang="en-US" smtClean="0"/>
              <a:t> day</a:t>
            </a:r>
          </a:p>
          <a:p>
            <a:r>
              <a:rPr dirty="0" lang="en-US" smtClean="0"/>
              <a:t>If the patient is in a radiotherapy, observe for side effects</a:t>
            </a:r>
          </a:p>
          <a:p>
            <a:r>
              <a:rPr dirty="0" lang="en-US" smtClean="0"/>
              <a:t>Provide adequate diet , fluids and rest</a:t>
            </a:r>
          </a:p>
          <a:p>
            <a:r>
              <a:rPr dirty="0" lang="en-US" smtClean="0"/>
              <a:t>Provide health education to include compliance with treatment since it is for lifetime.</a:t>
            </a:r>
          </a:p>
          <a:p>
            <a:r>
              <a:rPr dirty="0" lang="en-US" smtClean="0"/>
              <a:t>other treatment include radiation of the pituitary  gland-less recommended due to side effects e.g. obesity, emotional impairment,  and learning disabilities</a:t>
            </a:r>
            <a:endParaRPr dirty="0"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279" name=""/>
        <p:cNvGrpSpPr/>
        <p:nvPr/>
      </p:nvGrpSpPr>
      <p:grpSpPr>
        <a:xfrm>
          <a:off x="0" y="0"/>
          <a:ext cx="0" cy="0"/>
          <a:chOff x="0" y="0"/>
          <a:chExt cx="0" cy="0"/>
        </a:xfrm>
      </p:grpSpPr>
      <p:sp>
        <p:nvSpPr>
          <p:cNvPr id="1048717" name="Title 1"/>
          <p:cNvSpPr>
            <a:spLocks noGrp="1"/>
          </p:cNvSpPr>
          <p:nvPr>
            <p:ph type="title"/>
          </p:nvPr>
        </p:nvSpPr>
        <p:spPr/>
        <p:txBody>
          <a:bodyPr/>
          <a:p>
            <a:r>
              <a:rPr dirty="0" lang="en-US" smtClean="0"/>
              <a:t>complications</a:t>
            </a:r>
            <a:endParaRPr dirty="0" lang="en-US"/>
          </a:p>
        </p:txBody>
      </p:sp>
      <p:sp>
        <p:nvSpPr>
          <p:cNvPr id="1048718" name="Content Placeholder 2"/>
          <p:cNvSpPr>
            <a:spLocks noGrp="1"/>
          </p:cNvSpPr>
          <p:nvPr>
            <p:ph idx="1"/>
          </p:nvPr>
        </p:nvSpPr>
        <p:spPr/>
        <p:txBody>
          <a:bodyPr/>
          <a:p>
            <a:r>
              <a:rPr dirty="0" lang="en-US" smtClean="0"/>
              <a:t>Delayed puberty</a:t>
            </a:r>
          </a:p>
          <a:p>
            <a:r>
              <a:rPr dirty="0" lang="en-US" smtClean="0"/>
              <a:t>Difficulty functioning in every day due to large size and un usual features</a:t>
            </a:r>
          </a:p>
          <a:p>
            <a:r>
              <a:rPr dirty="0" lang="en-US" smtClean="0"/>
              <a:t>Diminished vision or blindness</a:t>
            </a:r>
          </a:p>
          <a:p>
            <a:r>
              <a:rPr dirty="0" lang="en-US" smtClean="0"/>
              <a:t>Embarassment,isolation,difficulties with relationship and other social problem</a:t>
            </a:r>
          </a:p>
          <a:p>
            <a:r>
              <a:rPr dirty="0" lang="en-US" smtClean="0"/>
              <a:t>Hypothyroidism</a:t>
            </a:r>
          </a:p>
          <a:p>
            <a:r>
              <a:rPr dirty="0" lang="en-US" smtClean="0"/>
              <a:t>Severe chronic headache</a:t>
            </a:r>
          </a:p>
          <a:p>
            <a:r>
              <a:rPr dirty="0" lang="en-US" smtClean="0"/>
              <a:t>Sleep apnea</a:t>
            </a:r>
            <a:endParaRPr dirty="0"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280" name=""/>
        <p:cNvGrpSpPr/>
        <p:nvPr/>
      </p:nvGrpSpPr>
      <p:grpSpPr>
        <a:xfrm>
          <a:off x="0" y="0"/>
          <a:ext cx="0" cy="0"/>
          <a:chOff x="0" y="0"/>
          <a:chExt cx="0" cy="0"/>
        </a:xfrm>
      </p:grpSpPr>
      <p:sp>
        <p:nvSpPr>
          <p:cNvPr id="1048719" name="Title 1"/>
          <p:cNvSpPr>
            <a:spLocks noGrp="1"/>
          </p:cNvSpPr>
          <p:nvPr>
            <p:ph type="title"/>
          </p:nvPr>
        </p:nvSpPr>
        <p:spPr/>
        <p:txBody>
          <a:bodyPr/>
          <a:p>
            <a:pPr algn="ctr"/>
            <a:r>
              <a:rPr b="1" dirty="0" lang="en-US" smtClean="0"/>
              <a:t>ACROMEGALLY</a:t>
            </a:r>
            <a:endParaRPr b="1" dirty="0" lang="en-US"/>
          </a:p>
        </p:txBody>
      </p:sp>
      <p:sp>
        <p:nvSpPr>
          <p:cNvPr id="1048720" name="Content Placeholder 2"/>
          <p:cNvSpPr>
            <a:spLocks noGrp="1"/>
          </p:cNvSpPr>
          <p:nvPr>
            <p:ph idx="1"/>
          </p:nvPr>
        </p:nvSpPr>
        <p:spPr/>
        <p:txBody>
          <a:bodyPr/>
          <a:p>
            <a:r>
              <a:rPr dirty="0" lang="en-US" smtClean="0"/>
              <a:t>This is a condition in which there is overproduction of growth hormone which starts in </a:t>
            </a:r>
            <a:r>
              <a:rPr b="1" dirty="0" lang="en-US" smtClean="0"/>
              <a:t>adulthood</a:t>
            </a:r>
            <a:r>
              <a:rPr dirty="0" lang="en-US" smtClean="0"/>
              <a:t> after </a:t>
            </a:r>
            <a:r>
              <a:rPr b="1" dirty="0" lang="en-US" smtClean="0"/>
              <a:t>complete ossification</a:t>
            </a:r>
            <a:r>
              <a:rPr dirty="0" lang="en-US" smtClean="0"/>
              <a:t> of the bone (30-40 years).</a:t>
            </a:r>
          </a:p>
          <a:p>
            <a:r>
              <a:rPr dirty="0" lang="en-US" smtClean="0"/>
              <a:t>It may be due to growth hormone secreting tumors in the pituitary gland or over secretion of growth hormone releasing factor from the hypothalamus.</a:t>
            </a:r>
          </a:p>
          <a:p>
            <a:r>
              <a:rPr dirty="0" lang="en-US" smtClean="0"/>
              <a:t>There is marked overgrowth of soft tissue and bone.</a:t>
            </a:r>
          </a:p>
          <a:p>
            <a:endParaRPr dirty="0"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281" name=""/>
        <p:cNvGrpSpPr/>
        <p:nvPr/>
      </p:nvGrpSpPr>
      <p:grpSpPr>
        <a:xfrm>
          <a:off x="0" y="0"/>
          <a:ext cx="0" cy="0"/>
          <a:chOff x="0" y="0"/>
          <a:chExt cx="0" cy="0"/>
        </a:xfrm>
      </p:grpSpPr>
      <p:sp>
        <p:nvSpPr>
          <p:cNvPr id="1048721" name="Title 1"/>
          <p:cNvSpPr>
            <a:spLocks noGrp="1"/>
          </p:cNvSpPr>
          <p:nvPr>
            <p:ph type="title"/>
          </p:nvPr>
        </p:nvSpPr>
        <p:spPr/>
        <p:txBody>
          <a:bodyPr>
            <a:normAutofit fontScale="90000"/>
          </a:bodyPr>
          <a:p>
            <a:r>
              <a:rPr b="1" dirty="0" lang="en-US" smtClean="0"/>
              <a:t>Predisposing factors/ causes</a:t>
            </a:r>
            <a:endParaRPr b="1" dirty="0" lang="en-US"/>
          </a:p>
        </p:txBody>
      </p:sp>
      <p:sp>
        <p:nvSpPr>
          <p:cNvPr id="1048722" name="Content Placeholder 2"/>
          <p:cNvSpPr>
            <a:spLocks noGrp="1"/>
          </p:cNvSpPr>
          <p:nvPr>
            <p:ph idx="1"/>
          </p:nvPr>
        </p:nvSpPr>
        <p:spPr/>
        <p:txBody>
          <a:bodyPr/>
          <a:p>
            <a:r>
              <a:rPr dirty="0" lang="en-US" smtClean="0"/>
              <a:t>Growth hormone secreting tumors of pituitary gland</a:t>
            </a:r>
          </a:p>
          <a:p>
            <a:r>
              <a:rPr dirty="0" lang="en-US" smtClean="0"/>
              <a:t>Over secretion of growth hormone release factor (GHRF)</a:t>
            </a:r>
            <a:endParaRPr dirty="0"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282" name=""/>
        <p:cNvGrpSpPr/>
        <p:nvPr/>
      </p:nvGrpSpPr>
      <p:grpSpPr>
        <a:xfrm>
          <a:off x="0" y="0"/>
          <a:ext cx="0" cy="0"/>
          <a:chOff x="0" y="0"/>
          <a:chExt cx="0" cy="0"/>
        </a:xfrm>
      </p:grpSpPr>
      <p:sp>
        <p:nvSpPr>
          <p:cNvPr id="1048723" name="Title 1"/>
          <p:cNvSpPr>
            <a:spLocks noGrp="1"/>
          </p:cNvSpPr>
          <p:nvPr>
            <p:ph type="title"/>
          </p:nvPr>
        </p:nvSpPr>
        <p:spPr/>
        <p:txBody>
          <a:bodyPr/>
          <a:p>
            <a:pPr algn="ctr"/>
            <a:r>
              <a:rPr b="1" dirty="0" lang="en-US" smtClean="0"/>
              <a:t>pathophysiology</a:t>
            </a:r>
            <a:endParaRPr b="1" dirty="0" lang="en-US"/>
          </a:p>
        </p:txBody>
      </p:sp>
      <p:sp>
        <p:nvSpPr>
          <p:cNvPr id="1048724" name="Content Placeholder 2"/>
          <p:cNvSpPr>
            <a:spLocks noGrp="1"/>
          </p:cNvSpPr>
          <p:nvPr>
            <p:ph idx="1"/>
          </p:nvPr>
        </p:nvSpPr>
        <p:spPr/>
        <p:txBody>
          <a:bodyPr>
            <a:normAutofit fontScale="96154" lnSpcReduction="20000"/>
          </a:bodyPr>
          <a:p>
            <a:r>
              <a:rPr dirty="0" lang="en-US"/>
              <a:t>existence of a secreting </a:t>
            </a:r>
            <a:r>
              <a:rPr dirty="0" lang="en-US" smtClean="0"/>
              <a:t>pituitary</a:t>
            </a:r>
            <a:r>
              <a:rPr dirty="0" lang="en-US"/>
              <a:t> </a:t>
            </a:r>
            <a:r>
              <a:rPr dirty="0" lang="en-US" smtClean="0"/>
              <a:t>tumor causes over secretion of GH arising  after bones have ossified causing widening or enlargement of bones, over growth of many tissues e.g. face, hands, feet, and enlargement of viscera but there is no increase in height of bones.</a:t>
            </a:r>
          </a:p>
          <a:p>
            <a:pPr indent="0" marL="0">
              <a:buNone/>
            </a:pPr>
            <a:endParaRPr b="1" dirty="0" lang="en-US" smtClean="0"/>
          </a:p>
          <a:p>
            <a:pPr indent="0" marL="0">
              <a:buNone/>
            </a:pPr>
            <a:r>
              <a:rPr b="1" dirty="0" lang="en-US" smtClean="0"/>
              <a:t>Signs </a:t>
            </a:r>
            <a:r>
              <a:rPr b="1" dirty="0" lang="en-US"/>
              <a:t>and </a:t>
            </a:r>
            <a:r>
              <a:rPr b="1" dirty="0" lang="en-US" smtClean="0"/>
              <a:t>symptoms</a:t>
            </a:r>
          </a:p>
          <a:p>
            <a:r>
              <a:rPr dirty="0" lang="en-US" smtClean="0"/>
              <a:t>Enlargement of lower jaw (pragmatism) causing teeth gapping.</a:t>
            </a:r>
          </a:p>
          <a:p>
            <a:r>
              <a:rPr dirty="0" lang="en-US" smtClean="0"/>
              <a:t>Progressive enlargement of feet and hands and become spade-like</a:t>
            </a:r>
          </a:p>
          <a:p>
            <a:r>
              <a:rPr dirty="0" lang="en-US" smtClean="0"/>
              <a:t>paresthesia </a:t>
            </a:r>
            <a:endParaRPr dirty="0"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283" name=""/>
        <p:cNvGrpSpPr/>
        <p:nvPr/>
      </p:nvGrpSpPr>
      <p:grpSpPr>
        <a:xfrm>
          <a:off x="0" y="0"/>
          <a:ext cx="0" cy="0"/>
          <a:chOff x="0" y="0"/>
          <a:chExt cx="0" cy="0"/>
        </a:xfrm>
      </p:grpSpPr>
      <p:sp>
        <p:nvSpPr>
          <p:cNvPr id="1048725" name="Title 1"/>
          <p:cNvSpPr>
            <a:spLocks noGrp="1"/>
          </p:cNvSpPr>
          <p:nvPr>
            <p:ph type="title"/>
          </p:nvPr>
        </p:nvSpPr>
        <p:spPr/>
        <p:txBody>
          <a:bodyPr/>
          <a:p>
            <a:pPr algn="ctr"/>
            <a:r>
              <a:rPr b="1" dirty="0" lang="en-US" smtClean="0"/>
              <a:t>Conti…</a:t>
            </a:r>
            <a:endParaRPr b="1" dirty="0" lang="en-US"/>
          </a:p>
        </p:txBody>
      </p:sp>
      <p:sp>
        <p:nvSpPr>
          <p:cNvPr id="1048726" name="Content Placeholder 2"/>
          <p:cNvSpPr>
            <a:spLocks noGrp="1"/>
          </p:cNvSpPr>
          <p:nvPr>
            <p:ph idx="1"/>
          </p:nvPr>
        </p:nvSpPr>
        <p:spPr/>
        <p:txBody>
          <a:bodyPr>
            <a:normAutofit fontScale="96154" lnSpcReduction="20000"/>
          </a:bodyPr>
          <a:p>
            <a:r>
              <a:rPr dirty="0" lang="en-US" smtClean="0"/>
              <a:t>Hypertrophied tongue</a:t>
            </a:r>
          </a:p>
          <a:p>
            <a:r>
              <a:rPr dirty="0" lang="en-US" smtClean="0"/>
              <a:t>Joint and back pains</a:t>
            </a:r>
          </a:p>
          <a:p>
            <a:r>
              <a:rPr dirty="0" lang="en-US" smtClean="0"/>
              <a:t>Face enlarges with thick lips, nose ears and supraorbital ridges causing prominent forehead</a:t>
            </a:r>
          </a:p>
          <a:p>
            <a:r>
              <a:rPr dirty="0" lang="en-US" smtClean="0"/>
              <a:t>Bow legs due to thickening of muscles</a:t>
            </a:r>
          </a:p>
          <a:p>
            <a:r>
              <a:rPr dirty="0" lang="en-US" smtClean="0"/>
              <a:t>Osteoporosis and degenerative, arthritis, headache , nausea and vomiting due to increase in ICP caused by the tumor</a:t>
            </a:r>
          </a:p>
          <a:p>
            <a:r>
              <a:rPr dirty="0" lang="en-US" smtClean="0"/>
              <a:t>Visual disturbances due to pituitary tumor involving the optic nerve leading to blindness.</a:t>
            </a:r>
          </a:p>
          <a:p>
            <a:r>
              <a:rPr dirty="0" lang="en-US" smtClean="0"/>
              <a:t>Lowered libido </a:t>
            </a:r>
            <a:r>
              <a:rPr dirty="0" lang="en-US" err="1" smtClean="0"/>
              <a:t>importence</a:t>
            </a:r>
            <a:r>
              <a:rPr dirty="0" lang="en-US" smtClean="0"/>
              <a:t> in men and amenorrhea in women </a:t>
            </a:r>
            <a:endParaRPr dirty="0"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284" name=""/>
        <p:cNvGrpSpPr/>
        <p:nvPr/>
      </p:nvGrpSpPr>
      <p:grpSpPr>
        <a:xfrm>
          <a:off x="0" y="0"/>
          <a:ext cx="0" cy="0"/>
          <a:chOff x="0" y="0"/>
          <a:chExt cx="0" cy="0"/>
        </a:xfrm>
      </p:grpSpPr>
      <p:sp>
        <p:nvSpPr>
          <p:cNvPr id="1048727" name="Title 1"/>
          <p:cNvSpPr>
            <a:spLocks noGrp="1"/>
          </p:cNvSpPr>
          <p:nvPr>
            <p:ph type="title"/>
          </p:nvPr>
        </p:nvSpPr>
        <p:spPr/>
        <p:txBody>
          <a:bodyPr/>
          <a:p>
            <a:pPr algn="ctr"/>
            <a:r>
              <a:rPr dirty="0" lang="en-US" smtClean="0"/>
              <a:t>Conti…</a:t>
            </a:r>
            <a:endParaRPr dirty="0" lang="en-US"/>
          </a:p>
        </p:txBody>
      </p:sp>
      <p:sp>
        <p:nvSpPr>
          <p:cNvPr id="1048728" name="Content Placeholder 2"/>
          <p:cNvSpPr>
            <a:spLocks noGrp="1"/>
          </p:cNvSpPr>
          <p:nvPr>
            <p:ph idx="1"/>
          </p:nvPr>
        </p:nvSpPr>
        <p:spPr/>
        <p:txBody>
          <a:bodyPr/>
          <a:p>
            <a:r>
              <a:rPr dirty="0" lang="en-US" smtClean="0"/>
              <a:t>Hoarseness of voice due to thickening of vocal cords</a:t>
            </a:r>
          </a:p>
          <a:p>
            <a:r>
              <a:rPr dirty="0" lang="en-US" smtClean="0"/>
              <a:t>Raised BP</a:t>
            </a:r>
          </a:p>
          <a:p>
            <a:r>
              <a:rPr dirty="0" lang="en-US" smtClean="0"/>
              <a:t>Muscle weakness</a:t>
            </a:r>
          </a:p>
          <a:p>
            <a:r>
              <a:rPr dirty="0" lang="en-US" smtClean="0"/>
              <a:t>Reduced carbohydrate tolerance leading to diabetes</a:t>
            </a:r>
          </a:p>
          <a:p>
            <a:r>
              <a:rPr dirty="0" lang="en-US" smtClean="0"/>
              <a:t>Thick course skin</a:t>
            </a:r>
          </a:p>
          <a:p>
            <a:r>
              <a:rPr dirty="0" lang="en-US" smtClean="0"/>
              <a:t>Enlarged liver, heart ,glands</a:t>
            </a:r>
            <a:endParaRPr dirty="0"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285" name=""/>
        <p:cNvGrpSpPr/>
        <p:nvPr/>
      </p:nvGrpSpPr>
      <p:grpSpPr>
        <a:xfrm>
          <a:off x="0" y="0"/>
          <a:ext cx="0" cy="0"/>
          <a:chOff x="0" y="0"/>
          <a:chExt cx="0" cy="0"/>
        </a:xfrm>
      </p:grpSpPr>
      <p:sp>
        <p:nvSpPr>
          <p:cNvPr id="1048729" name="Title 1"/>
          <p:cNvSpPr>
            <a:spLocks noGrp="1"/>
          </p:cNvSpPr>
          <p:nvPr>
            <p:ph type="title"/>
          </p:nvPr>
        </p:nvSpPr>
        <p:spPr/>
        <p:txBody>
          <a:bodyPr/>
          <a:p>
            <a:r>
              <a:rPr dirty="0" lang="en-US" smtClean="0"/>
              <a:t>investigations</a:t>
            </a:r>
            <a:endParaRPr dirty="0" lang="en-US"/>
          </a:p>
        </p:txBody>
      </p:sp>
      <p:sp>
        <p:nvSpPr>
          <p:cNvPr id="1048730" name="Content Placeholder 2"/>
          <p:cNvSpPr>
            <a:spLocks noGrp="1"/>
          </p:cNvSpPr>
          <p:nvPr>
            <p:ph idx="1"/>
          </p:nvPr>
        </p:nvSpPr>
        <p:spPr/>
        <p:txBody>
          <a:bodyPr/>
          <a:p>
            <a:r>
              <a:rPr dirty="0" lang="en-US" smtClean="0"/>
              <a:t>Visual field test</a:t>
            </a:r>
          </a:p>
          <a:p>
            <a:r>
              <a:rPr dirty="0" lang="en-US" smtClean="0"/>
              <a:t>Assessment of other pituitary hormones- prolactin, adrenal, thyroid and gonadal hormones.</a:t>
            </a:r>
          </a:p>
          <a:p>
            <a:r>
              <a:rPr dirty="0" lang="en-US" smtClean="0"/>
              <a:t>MRI scan of pituitary and hypothalamus</a:t>
            </a:r>
          </a:p>
          <a:p>
            <a:r>
              <a:rPr dirty="0" lang="en-US"/>
              <a:t> </a:t>
            </a:r>
            <a:r>
              <a:rPr dirty="0" lang="en-US" smtClean="0"/>
              <a:t>cardiac assessment-ECG</a:t>
            </a:r>
            <a:endParaRPr dirty="0"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286" name=""/>
        <p:cNvGrpSpPr/>
        <p:nvPr/>
      </p:nvGrpSpPr>
      <p:grpSpPr>
        <a:xfrm>
          <a:off x="0" y="0"/>
          <a:ext cx="0" cy="0"/>
          <a:chOff x="0" y="0"/>
          <a:chExt cx="0" cy="0"/>
        </a:xfrm>
      </p:grpSpPr>
      <p:sp>
        <p:nvSpPr>
          <p:cNvPr id="1048731" name="Title 1"/>
          <p:cNvSpPr>
            <a:spLocks noGrp="1"/>
          </p:cNvSpPr>
          <p:nvPr>
            <p:ph type="title"/>
          </p:nvPr>
        </p:nvSpPr>
        <p:spPr/>
        <p:txBody>
          <a:bodyPr/>
          <a:p>
            <a:pPr algn="ctr"/>
            <a:r>
              <a:rPr b="1" dirty="0" lang="en-US" smtClean="0"/>
              <a:t>management</a:t>
            </a:r>
            <a:endParaRPr b="1" dirty="0" lang="en-US"/>
          </a:p>
        </p:txBody>
      </p:sp>
      <p:sp>
        <p:nvSpPr>
          <p:cNvPr id="1048732" name="Content Placeholder 2"/>
          <p:cNvSpPr>
            <a:spLocks noGrp="1"/>
          </p:cNvSpPr>
          <p:nvPr>
            <p:ph idx="1"/>
          </p:nvPr>
        </p:nvSpPr>
        <p:spPr/>
        <p:txBody>
          <a:bodyPr>
            <a:normAutofit lnSpcReduction="10000"/>
          </a:bodyPr>
          <a:p>
            <a:r>
              <a:rPr dirty="0" lang="en-US" smtClean="0"/>
              <a:t>Admit the patient and ensure comfort</a:t>
            </a:r>
          </a:p>
          <a:p>
            <a:r>
              <a:rPr dirty="0" lang="en-US" smtClean="0"/>
              <a:t>Take the vital signs of the patient and monitor closely</a:t>
            </a:r>
          </a:p>
          <a:p>
            <a:r>
              <a:rPr dirty="0" lang="en-US" smtClean="0"/>
              <a:t>Reassure the patient and relatives to allay anxiety</a:t>
            </a:r>
          </a:p>
          <a:p>
            <a:r>
              <a:rPr dirty="0" lang="en-US" smtClean="0"/>
              <a:t>Prepare and assist in investigations e.g. pain skull,  x-ray CT scan of the skull.</a:t>
            </a:r>
          </a:p>
          <a:p>
            <a:r>
              <a:rPr dirty="0" lang="en-US" smtClean="0"/>
              <a:t>Give medication as prescribed e.g. dopamine antagonists e.g. L-dopa, bromocriptine 5-30mg; </a:t>
            </a:r>
            <a:r>
              <a:rPr dirty="0" lang="en-US" err="1" smtClean="0"/>
              <a:t>somatostatin</a:t>
            </a:r>
            <a:r>
              <a:rPr dirty="0" lang="en-US" smtClean="0"/>
              <a:t> to suppress GH</a:t>
            </a:r>
          </a:p>
          <a:p>
            <a:r>
              <a:rPr dirty="0" lang="en-US" smtClean="0"/>
              <a:t>Radioactive seeds may be planted in pituitary fossa to destroy the tumor</a:t>
            </a:r>
          </a:p>
          <a:p>
            <a:endParaRPr dirty="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42" name=""/>
        <p:cNvGrpSpPr/>
        <p:nvPr/>
      </p:nvGrpSpPr>
      <p:grpSpPr>
        <a:xfrm>
          <a:off x="0" y="0"/>
          <a:ext cx="0" cy="0"/>
          <a:chOff x="0" y="0"/>
          <a:chExt cx="0" cy="0"/>
        </a:xfrm>
      </p:grpSpPr>
      <p:sp>
        <p:nvSpPr>
          <p:cNvPr id="1048619" name="Title 1"/>
          <p:cNvSpPr>
            <a:spLocks noGrp="1"/>
          </p:cNvSpPr>
          <p:nvPr>
            <p:ph type="title"/>
          </p:nvPr>
        </p:nvSpPr>
        <p:spPr/>
        <p:txBody>
          <a:bodyPr/>
          <a:p>
            <a:r>
              <a:rPr dirty="0" lang="en-US" smtClean="0"/>
              <a:t>The pituitary gland</a:t>
            </a:r>
            <a:endParaRPr dirty="0" lang="en-US"/>
          </a:p>
        </p:txBody>
      </p:sp>
      <p:sp>
        <p:nvSpPr>
          <p:cNvPr id="1048620" name="Content Placeholder 2"/>
          <p:cNvSpPr>
            <a:spLocks noGrp="1"/>
          </p:cNvSpPr>
          <p:nvPr>
            <p:ph idx="1"/>
          </p:nvPr>
        </p:nvSpPr>
        <p:spPr/>
        <p:txBody>
          <a:bodyPr>
            <a:normAutofit fontScale="95833" lnSpcReduction="20000"/>
          </a:bodyPr>
          <a:p>
            <a:endParaRPr dirty="0" sz="2400" lang="en-US" smtClean="0"/>
          </a:p>
          <a:p>
            <a:r>
              <a:rPr b="1" dirty="0" sz="2400" lang="en-US" smtClean="0"/>
              <a:t>Anterior lobe</a:t>
            </a:r>
            <a:endParaRPr b="1" dirty="0" sz="2400" lang="en-US"/>
          </a:p>
          <a:p>
            <a:pPr>
              <a:buFont typeface="Arial" panose="020B0604020202020204" pitchFamily="34" charset="0"/>
              <a:buChar char="•"/>
            </a:pPr>
            <a:r>
              <a:rPr dirty="0" sz="2400" lang="en-US" smtClean="0"/>
              <a:t>TSH</a:t>
            </a:r>
            <a:r>
              <a:rPr dirty="0" sz="2400" lang="en-US"/>
              <a:t>: thyroid-stimulating hormone</a:t>
            </a:r>
          </a:p>
          <a:p>
            <a:r>
              <a:rPr dirty="0" sz="2400" lang="en-US"/>
              <a:t>ACTH: adrenocorticotropic hormone</a:t>
            </a:r>
          </a:p>
          <a:p>
            <a:r>
              <a:rPr dirty="0" sz="2400" lang="en-US"/>
              <a:t>FSH: follicle-stimulating hormone</a:t>
            </a:r>
          </a:p>
          <a:p>
            <a:r>
              <a:rPr dirty="0" sz="2400" lang="en-US"/>
              <a:t>LH: luteinizing hormone</a:t>
            </a:r>
          </a:p>
          <a:p>
            <a:r>
              <a:rPr dirty="0" sz="2400" lang="en-US"/>
              <a:t>GH: growth hormone</a:t>
            </a:r>
          </a:p>
          <a:p>
            <a:r>
              <a:rPr dirty="0" sz="2400" lang="en-US"/>
              <a:t>PRL: prolactin</a:t>
            </a:r>
          </a:p>
          <a:p>
            <a:r>
              <a:rPr dirty="0" sz="2400" lang="en-US"/>
              <a:t>MSH: melanocyte-stimulating hormone</a:t>
            </a:r>
          </a:p>
          <a:p>
            <a:r>
              <a:rPr b="1" dirty="0" sz="2400" lang="en-US" smtClean="0"/>
              <a:t>Posterior lobe</a:t>
            </a:r>
            <a:endParaRPr b="1" dirty="0" sz="2400" lang="en-US"/>
          </a:p>
          <a:p>
            <a:r>
              <a:rPr dirty="0" sz="2400" lang="en-US"/>
              <a:t>ADH: antidiuretic hormone</a:t>
            </a:r>
          </a:p>
          <a:p>
            <a:r>
              <a:rPr dirty="0" sz="2400" lang="en-US"/>
              <a:t>Oxytocin</a:t>
            </a:r>
          </a:p>
          <a:p>
            <a:endParaRPr dirty="0"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287" name=""/>
        <p:cNvGrpSpPr/>
        <p:nvPr/>
      </p:nvGrpSpPr>
      <p:grpSpPr>
        <a:xfrm>
          <a:off x="0" y="0"/>
          <a:ext cx="0" cy="0"/>
          <a:chOff x="0" y="0"/>
          <a:chExt cx="0" cy="0"/>
        </a:xfrm>
      </p:grpSpPr>
      <p:sp>
        <p:nvSpPr>
          <p:cNvPr id="1048733" name="Title 1"/>
          <p:cNvSpPr>
            <a:spLocks noGrp="1"/>
          </p:cNvSpPr>
          <p:nvPr>
            <p:ph type="title"/>
          </p:nvPr>
        </p:nvSpPr>
        <p:spPr/>
        <p:txBody>
          <a:bodyPr/>
          <a:p>
            <a:r>
              <a:rPr dirty="0" lang="en-US" smtClean="0"/>
              <a:t>Conti…</a:t>
            </a:r>
            <a:endParaRPr dirty="0" lang="en-US"/>
          </a:p>
        </p:txBody>
      </p:sp>
      <p:sp>
        <p:nvSpPr>
          <p:cNvPr id="1048734" name="Content Placeholder 2"/>
          <p:cNvSpPr>
            <a:spLocks noGrp="1"/>
          </p:cNvSpPr>
          <p:nvPr>
            <p:ph idx="1"/>
          </p:nvPr>
        </p:nvSpPr>
        <p:spPr/>
        <p:txBody>
          <a:bodyPr>
            <a:normAutofit fontScale="95833" lnSpcReduction="10000"/>
          </a:bodyPr>
          <a:p>
            <a:r>
              <a:rPr dirty="0" lang="en-US" smtClean="0"/>
              <a:t>Surgical management involving resection or selective removal of pituitary gland tumor. </a:t>
            </a:r>
          </a:p>
          <a:p>
            <a:r>
              <a:rPr dirty="0" lang="en-US" smtClean="0"/>
              <a:t>It is indicated </a:t>
            </a:r>
            <a:r>
              <a:rPr dirty="0" lang="en-US"/>
              <a:t>if ; </a:t>
            </a:r>
            <a:endParaRPr dirty="0" lang="en-US" smtClean="0"/>
          </a:p>
          <a:p>
            <a:pPr lvl="1"/>
            <a:r>
              <a:rPr dirty="0" lang="en-US" smtClean="0"/>
              <a:t>There is no improvement on medical treatment</a:t>
            </a:r>
          </a:p>
          <a:p>
            <a:pPr lvl="1"/>
            <a:r>
              <a:rPr dirty="0" lang="en-US" smtClean="0"/>
              <a:t>There is involvement of optic nerve leading to blindness</a:t>
            </a:r>
          </a:p>
          <a:p>
            <a:r>
              <a:rPr dirty="0" lang="en-US" smtClean="0"/>
              <a:t>Provide the general preoperative care to the patient</a:t>
            </a:r>
          </a:p>
          <a:p>
            <a:r>
              <a:rPr dirty="0" lang="en-US" smtClean="0"/>
              <a:t>After the operation, the preoperative care is  like for gigantism</a:t>
            </a:r>
          </a:p>
          <a:p>
            <a:r>
              <a:rPr dirty="0" lang="en-US" smtClean="0"/>
              <a:t>Provide health education to the family for continued care</a:t>
            </a:r>
          </a:p>
          <a:p>
            <a:r>
              <a:rPr dirty="0" lang="en-US" smtClean="0"/>
              <a:t>Discharge the patient home through MOPC or SOPC for follow up</a:t>
            </a:r>
            <a:endParaRPr dirty="0"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288" name=""/>
        <p:cNvGrpSpPr/>
        <p:nvPr/>
      </p:nvGrpSpPr>
      <p:grpSpPr>
        <a:xfrm>
          <a:off x="0" y="0"/>
          <a:ext cx="0" cy="0"/>
          <a:chOff x="0" y="0"/>
          <a:chExt cx="0" cy="0"/>
        </a:xfrm>
      </p:grpSpPr>
      <p:sp>
        <p:nvSpPr>
          <p:cNvPr id="1048735" name="Title 1"/>
          <p:cNvSpPr>
            <a:spLocks noGrp="1"/>
          </p:cNvSpPr>
          <p:nvPr>
            <p:ph type="title"/>
          </p:nvPr>
        </p:nvSpPr>
        <p:spPr/>
        <p:txBody>
          <a:bodyPr/>
          <a:p>
            <a:pPr algn="ctr"/>
            <a:r>
              <a:rPr b="1" dirty="0" lang="en-US" smtClean="0"/>
              <a:t>complications</a:t>
            </a:r>
            <a:endParaRPr b="1" dirty="0" lang="en-US"/>
          </a:p>
        </p:txBody>
      </p:sp>
      <p:sp>
        <p:nvSpPr>
          <p:cNvPr id="1048736" name="Content Placeholder 2"/>
          <p:cNvSpPr>
            <a:spLocks noGrp="1"/>
          </p:cNvSpPr>
          <p:nvPr>
            <p:ph idx="1"/>
          </p:nvPr>
        </p:nvSpPr>
        <p:spPr/>
        <p:txBody>
          <a:bodyPr/>
          <a:p>
            <a:r>
              <a:rPr dirty="0" lang="en-US" smtClean="0"/>
              <a:t>Cardiac failure</a:t>
            </a:r>
          </a:p>
          <a:p>
            <a:r>
              <a:rPr dirty="0" lang="en-US" smtClean="0"/>
              <a:t>Diabetes mellitus </a:t>
            </a:r>
          </a:p>
          <a:p>
            <a:r>
              <a:rPr dirty="0" lang="en-US" smtClean="0"/>
              <a:t>Blindness</a:t>
            </a:r>
          </a:p>
          <a:p>
            <a:r>
              <a:rPr dirty="0" lang="en-US"/>
              <a:t>o</a:t>
            </a:r>
            <a:r>
              <a:rPr dirty="0" lang="en-US" smtClean="0"/>
              <a:t>steoporosis and pathological fractures</a:t>
            </a:r>
          </a:p>
          <a:p>
            <a:r>
              <a:rPr dirty="0" lang="en-US" smtClean="0"/>
              <a:t>Hoarseness of voice</a:t>
            </a:r>
          </a:p>
          <a:p>
            <a:r>
              <a:rPr dirty="0" lang="en-US" smtClean="0"/>
              <a:t>Degenerative arthritis</a:t>
            </a:r>
          </a:p>
          <a:p>
            <a:r>
              <a:rPr dirty="0" lang="en-US" smtClean="0"/>
              <a:t>Impotence in men </a:t>
            </a:r>
          </a:p>
          <a:p>
            <a:r>
              <a:rPr dirty="0" lang="en-US" smtClean="0"/>
              <a:t>Amenorrhea in women</a:t>
            </a:r>
            <a:endParaRPr dirty="0"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289" name=""/>
        <p:cNvGrpSpPr/>
        <p:nvPr/>
      </p:nvGrpSpPr>
      <p:grpSpPr>
        <a:xfrm>
          <a:off x="0" y="0"/>
          <a:ext cx="0" cy="0"/>
          <a:chOff x="0" y="0"/>
          <a:chExt cx="0" cy="0"/>
        </a:xfrm>
      </p:grpSpPr>
      <p:sp>
        <p:nvSpPr>
          <p:cNvPr id="1048737" name="Title 1"/>
          <p:cNvSpPr>
            <a:spLocks noGrp="1"/>
          </p:cNvSpPr>
          <p:nvPr>
            <p:ph type="title"/>
          </p:nvPr>
        </p:nvSpPr>
        <p:spPr/>
        <p:txBody>
          <a:bodyPr/>
          <a:p>
            <a:pPr algn="ctr"/>
            <a:r>
              <a:rPr b="1" dirty="0" lang="en-US" smtClean="0"/>
              <a:t>prognosis</a:t>
            </a:r>
            <a:endParaRPr b="1" dirty="0" lang="en-US"/>
          </a:p>
        </p:txBody>
      </p:sp>
      <p:sp>
        <p:nvSpPr>
          <p:cNvPr id="1048738" name="Content Placeholder 2"/>
          <p:cNvSpPr>
            <a:spLocks noGrp="1"/>
          </p:cNvSpPr>
          <p:nvPr>
            <p:ph idx="1"/>
          </p:nvPr>
        </p:nvSpPr>
        <p:spPr/>
        <p:txBody>
          <a:bodyPr/>
          <a:p>
            <a:r>
              <a:rPr dirty="0" lang="en-US" smtClean="0"/>
              <a:t>Patients often have DM but often die of cardiac failure. The disease causes changes in body growth which are irreversible even if the disease is arrested</a:t>
            </a:r>
            <a:endParaRPr dirty="0"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290" name=""/>
        <p:cNvGrpSpPr/>
        <p:nvPr/>
      </p:nvGrpSpPr>
      <p:grpSpPr>
        <a:xfrm>
          <a:off x="0" y="0"/>
          <a:ext cx="0" cy="0"/>
          <a:chOff x="0" y="0"/>
          <a:chExt cx="0" cy="0"/>
        </a:xfrm>
      </p:grpSpPr>
      <p:sp>
        <p:nvSpPr>
          <p:cNvPr id="1048739" name="Title 1"/>
          <p:cNvSpPr>
            <a:spLocks noGrp="1"/>
          </p:cNvSpPr>
          <p:nvPr>
            <p:ph type="title"/>
          </p:nvPr>
        </p:nvSpPr>
        <p:spPr/>
        <p:txBody>
          <a:bodyPr/>
          <a:p>
            <a:r>
              <a:rPr b="1" dirty="0" lang="en-US" smtClean="0"/>
              <a:t>DWARFISM</a:t>
            </a:r>
            <a:endParaRPr b="1" dirty="0" lang="en-US"/>
          </a:p>
        </p:txBody>
      </p:sp>
      <p:sp>
        <p:nvSpPr>
          <p:cNvPr id="1048740" name="Content Placeholder 2"/>
          <p:cNvSpPr>
            <a:spLocks noGrp="1"/>
          </p:cNvSpPr>
          <p:nvPr>
            <p:ph idx="1"/>
          </p:nvPr>
        </p:nvSpPr>
        <p:spPr/>
        <p:txBody>
          <a:bodyPr/>
          <a:p>
            <a:r>
              <a:rPr dirty="0" lang="en-US" smtClean="0"/>
              <a:t>This is a condition that result from decreased secretion of growth hormone in childhood causing short stature.</a:t>
            </a:r>
          </a:p>
          <a:p>
            <a:pPr indent="0" marL="0">
              <a:buNone/>
            </a:pPr>
            <a:r>
              <a:rPr b="1" dirty="0" lang="en-US" smtClean="0"/>
              <a:t>Predisposing factors</a:t>
            </a:r>
          </a:p>
          <a:p>
            <a:r>
              <a:rPr dirty="0" lang="en-US" smtClean="0"/>
              <a:t>Metabolic factors</a:t>
            </a:r>
          </a:p>
          <a:p>
            <a:r>
              <a:rPr dirty="0" lang="en-US" smtClean="0"/>
              <a:t>Disease of bones</a:t>
            </a:r>
          </a:p>
          <a:p>
            <a:r>
              <a:rPr dirty="0" lang="en-US" smtClean="0"/>
              <a:t>Inability of hypothalamus to produce GH</a:t>
            </a:r>
          </a:p>
          <a:p>
            <a:r>
              <a:rPr dirty="0" lang="en-US" smtClean="0"/>
              <a:t>Congenital heart disease</a:t>
            </a:r>
          </a:p>
          <a:p>
            <a:r>
              <a:rPr dirty="0" lang="en-US" smtClean="0"/>
              <a:t>Genetic and familial factors</a:t>
            </a:r>
            <a:endParaRPr dirty="0"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291" name=""/>
        <p:cNvGrpSpPr/>
        <p:nvPr/>
      </p:nvGrpSpPr>
      <p:grpSpPr>
        <a:xfrm>
          <a:off x="0" y="0"/>
          <a:ext cx="0" cy="0"/>
          <a:chOff x="0" y="0"/>
          <a:chExt cx="0" cy="0"/>
        </a:xfrm>
      </p:grpSpPr>
      <p:sp>
        <p:nvSpPr>
          <p:cNvPr id="1048741" name="Title 1"/>
          <p:cNvSpPr>
            <a:spLocks noGrp="1"/>
          </p:cNvSpPr>
          <p:nvPr>
            <p:ph type="title"/>
          </p:nvPr>
        </p:nvSpPr>
        <p:spPr/>
        <p:txBody>
          <a:bodyPr/>
          <a:p>
            <a:pPr algn="ctr"/>
            <a:r>
              <a:rPr b="1" dirty="0" lang="en-US" smtClean="0"/>
              <a:t>HYPOPITUITARISM</a:t>
            </a:r>
            <a:endParaRPr b="1" dirty="0" lang="en-US"/>
          </a:p>
        </p:txBody>
      </p:sp>
      <p:sp>
        <p:nvSpPr>
          <p:cNvPr id="1048742" name="Content Placeholder 2"/>
          <p:cNvSpPr>
            <a:spLocks noGrp="1"/>
          </p:cNvSpPr>
          <p:nvPr>
            <p:ph idx="1"/>
          </p:nvPr>
        </p:nvSpPr>
        <p:spPr/>
        <p:txBody>
          <a:bodyPr/>
          <a:p>
            <a:r>
              <a:rPr dirty="0" lang="en-US" smtClean="0"/>
              <a:t>This is a condition in which there is decreased secretion of pituitary gland hormones which are atrophic, i.e. they target other cells. It therefore results in  failure of thyroid, adrenal, gonads gland to produce hormones.</a:t>
            </a:r>
          </a:p>
          <a:p>
            <a:r>
              <a:rPr dirty="0" lang="en-US" smtClean="0"/>
              <a:t>This will therefore present with features of diminished functions of these glands</a:t>
            </a:r>
          </a:p>
          <a:p>
            <a:r>
              <a:rPr dirty="0" lang="en-US" smtClean="0"/>
              <a:t>It is rare but affects females more than males.</a:t>
            </a:r>
          </a:p>
          <a:p>
            <a:endParaRPr dirty="0"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292" name=""/>
        <p:cNvGrpSpPr/>
        <p:nvPr/>
      </p:nvGrpSpPr>
      <p:grpSpPr>
        <a:xfrm>
          <a:off x="0" y="0"/>
          <a:ext cx="0" cy="0"/>
          <a:chOff x="0" y="0"/>
          <a:chExt cx="0" cy="0"/>
        </a:xfrm>
      </p:grpSpPr>
      <p:sp>
        <p:nvSpPr>
          <p:cNvPr id="1048743" name="Title 1"/>
          <p:cNvSpPr>
            <a:spLocks noGrp="1"/>
          </p:cNvSpPr>
          <p:nvPr>
            <p:ph type="title"/>
          </p:nvPr>
        </p:nvSpPr>
        <p:spPr/>
        <p:txBody>
          <a:bodyPr/>
          <a:p>
            <a:pPr algn="ctr"/>
            <a:r>
              <a:rPr b="1" dirty="0" lang="en-US" smtClean="0"/>
              <a:t>causes</a:t>
            </a:r>
            <a:endParaRPr b="1" dirty="0" lang="en-US"/>
          </a:p>
        </p:txBody>
      </p:sp>
      <p:sp>
        <p:nvSpPr>
          <p:cNvPr id="1048744" name="Content Placeholder 2"/>
          <p:cNvSpPr>
            <a:spLocks noGrp="1"/>
          </p:cNvSpPr>
          <p:nvPr>
            <p:ph idx="1"/>
          </p:nvPr>
        </p:nvSpPr>
        <p:spPr/>
        <p:txBody>
          <a:bodyPr/>
          <a:p>
            <a:r>
              <a:rPr dirty="0" lang="en-US" smtClean="0"/>
              <a:t>Atrophy of anterior lobe of pituitary gland</a:t>
            </a:r>
          </a:p>
          <a:p>
            <a:r>
              <a:rPr dirty="0" lang="en-US" smtClean="0"/>
              <a:t>Tumors from the brain pressing on pituitary glands</a:t>
            </a:r>
          </a:p>
          <a:p>
            <a:r>
              <a:rPr dirty="0" lang="en-US" smtClean="0"/>
              <a:t>Infections of the brain e.g. meningitis, syphilis, TB etc.</a:t>
            </a:r>
          </a:p>
          <a:p>
            <a:r>
              <a:rPr dirty="0" lang="en-US" smtClean="0"/>
              <a:t>Vascular incision of pituitary gland</a:t>
            </a:r>
          </a:p>
          <a:p>
            <a:r>
              <a:rPr dirty="0" lang="en-US" smtClean="0"/>
              <a:t>Radiotherapy</a:t>
            </a:r>
          </a:p>
          <a:p>
            <a:r>
              <a:rPr dirty="0" lang="en-US" smtClean="0"/>
              <a:t>Congenital lesions of the hypothalamus</a:t>
            </a:r>
          </a:p>
          <a:p>
            <a:r>
              <a:rPr dirty="0" lang="en-US" smtClean="0"/>
              <a:t>Idiopathic</a:t>
            </a:r>
          </a:p>
          <a:p>
            <a:r>
              <a:rPr dirty="0" lang="en-US" smtClean="0"/>
              <a:t>Congenital</a:t>
            </a:r>
          </a:p>
          <a:p>
            <a:r>
              <a:rPr dirty="0" lang="en-US" smtClean="0"/>
              <a:t>Growth hormone deficiency</a:t>
            </a:r>
          </a:p>
          <a:p>
            <a:endParaRPr dirty="0" lang="en-US" smtClean="0"/>
          </a:p>
          <a:p>
            <a:endParaRPr dirty="0"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293" name=""/>
        <p:cNvGrpSpPr/>
        <p:nvPr/>
      </p:nvGrpSpPr>
      <p:grpSpPr>
        <a:xfrm>
          <a:off x="0" y="0"/>
          <a:ext cx="0" cy="0"/>
          <a:chOff x="0" y="0"/>
          <a:chExt cx="0" cy="0"/>
        </a:xfrm>
      </p:grpSpPr>
      <p:sp>
        <p:nvSpPr>
          <p:cNvPr id="1048745" name="Title 1"/>
          <p:cNvSpPr>
            <a:spLocks noGrp="1"/>
          </p:cNvSpPr>
          <p:nvPr>
            <p:ph type="title"/>
          </p:nvPr>
        </p:nvSpPr>
        <p:spPr>
          <a:xfrm>
            <a:off x="457200" y="0"/>
            <a:ext cx="8229600" cy="1143000"/>
          </a:xfrm>
        </p:spPr>
        <p:txBody>
          <a:bodyPr/>
          <a:p>
            <a:r>
              <a:rPr b="1" dirty="0" lang="en-US" smtClean="0"/>
              <a:t>Clinical features</a:t>
            </a:r>
            <a:endParaRPr b="1" dirty="0" lang="en-US"/>
          </a:p>
        </p:txBody>
      </p:sp>
      <p:sp>
        <p:nvSpPr>
          <p:cNvPr id="1048746" name="Content Placeholder 2"/>
          <p:cNvSpPr>
            <a:spLocks noGrp="1"/>
          </p:cNvSpPr>
          <p:nvPr>
            <p:ph idx="1"/>
          </p:nvPr>
        </p:nvSpPr>
        <p:spPr>
          <a:xfrm>
            <a:off x="628650" y="1545021"/>
            <a:ext cx="7886700" cy="4834758"/>
          </a:xfrm>
        </p:spPr>
        <p:txBody>
          <a:bodyPr>
            <a:normAutofit fontScale="95833" lnSpcReduction="10000"/>
          </a:bodyPr>
          <a:p>
            <a:pPr indent="0" marL="0">
              <a:buNone/>
            </a:pPr>
            <a:r>
              <a:rPr dirty="0" lang="en-US" smtClean="0"/>
              <a:t>Depends on the region of lesion presenting differently</a:t>
            </a:r>
          </a:p>
          <a:p>
            <a:pPr indent="0" marL="0">
              <a:buNone/>
            </a:pPr>
            <a:r>
              <a:rPr b="1" dirty="0" lang="en-US" smtClean="0"/>
              <a:t>Deficiency of gonadotrophins will lead to:</a:t>
            </a:r>
          </a:p>
          <a:p>
            <a:pPr lvl="1"/>
            <a:r>
              <a:rPr dirty="0" lang="en-US" smtClean="0"/>
              <a:t>Decreased libido</a:t>
            </a:r>
          </a:p>
          <a:p>
            <a:pPr lvl="1"/>
            <a:r>
              <a:rPr dirty="0" lang="en-US" smtClean="0"/>
              <a:t>Impotence</a:t>
            </a:r>
          </a:p>
          <a:p>
            <a:pPr lvl="1"/>
            <a:r>
              <a:rPr dirty="0" lang="en-US" smtClean="0"/>
              <a:t>Extreme weight loss</a:t>
            </a:r>
          </a:p>
          <a:p>
            <a:pPr lvl="1"/>
            <a:r>
              <a:rPr dirty="0" lang="en-US" smtClean="0"/>
              <a:t>Failure to establish lactation in females</a:t>
            </a:r>
          </a:p>
          <a:p>
            <a:pPr lvl="1"/>
            <a:r>
              <a:rPr dirty="0" lang="en-US" smtClean="0"/>
              <a:t>Reduced menstrual flow ( oligomenorrhoea)</a:t>
            </a:r>
          </a:p>
          <a:p>
            <a:pPr lvl="1"/>
            <a:r>
              <a:rPr dirty="0" lang="en-US" smtClean="0"/>
              <a:t>Atrophy of genital organs with sparse pubic hair</a:t>
            </a:r>
          </a:p>
          <a:p>
            <a:pPr lvl="1"/>
            <a:r>
              <a:rPr dirty="0" lang="en-US" smtClean="0"/>
              <a:t>Hair loss</a:t>
            </a:r>
          </a:p>
          <a:p>
            <a:pPr lvl="1"/>
            <a:r>
              <a:rPr dirty="0" lang="en-US" smtClean="0"/>
              <a:t>Reduced metabolic rate</a:t>
            </a:r>
          </a:p>
          <a:p>
            <a:pPr lvl="1"/>
            <a:r>
              <a:rPr dirty="0" lang="en-US" smtClean="0"/>
              <a:t>Amenorrhea</a:t>
            </a:r>
          </a:p>
          <a:p>
            <a:pPr lvl="1"/>
            <a:r>
              <a:rPr dirty="0" lang="en-US" smtClean="0"/>
              <a:t>hypoglycemia</a:t>
            </a:r>
          </a:p>
          <a:p>
            <a:pPr lvl="1"/>
            <a:endParaRPr dirty="0" lang="en-US" smtClean="0"/>
          </a:p>
          <a:p>
            <a:pPr lvl="1"/>
            <a:endParaRPr dirty="0"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294" name=""/>
        <p:cNvGrpSpPr/>
        <p:nvPr/>
      </p:nvGrpSpPr>
      <p:grpSpPr>
        <a:xfrm>
          <a:off x="0" y="0"/>
          <a:ext cx="0" cy="0"/>
          <a:chOff x="0" y="0"/>
          <a:chExt cx="0" cy="0"/>
        </a:xfrm>
      </p:grpSpPr>
      <p:sp>
        <p:nvSpPr>
          <p:cNvPr id="1048747" name="Title 1"/>
          <p:cNvSpPr>
            <a:spLocks noGrp="1"/>
          </p:cNvSpPr>
          <p:nvPr>
            <p:ph type="title"/>
          </p:nvPr>
        </p:nvSpPr>
        <p:spPr/>
        <p:txBody>
          <a:bodyPr/>
          <a:p>
            <a:pPr algn="ctr"/>
            <a:r>
              <a:rPr dirty="0" lang="en-US" smtClean="0"/>
              <a:t>Conti…</a:t>
            </a:r>
            <a:endParaRPr dirty="0" lang="en-US"/>
          </a:p>
        </p:txBody>
      </p:sp>
      <p:sp>
        <p:nvSpPr>
          <p:cNvPr id="1048748" name="Content Placeholder 2"/>
          <p:cNvSpPr>
            <a:spLocks noGrp="1"/>
          </p:cNvSpPr>
          <p:nvPr>
            <p:ph idx="1"/>
          </p:nvPr>
        </p:nvSpPr>
        <p:spPr/>
        <p:txBody>
          <a:bodyPr/>
          <a:p>
            <a:pPr indent="0" marL="0">
              <a:buNone/>
            </a:pPr>
            <a:r>
              <a:rPr b="1" dirty="0" lang="en-US" smtClean="0"/>
              <a:t>Deficiency of adrenal hormone will lead to;</a:t>
            </a:r>
          </a:p>
          <a:p>
            <a:pPr lvl="1"/>
            <a:r>
              <a:rPr dirty="0" lang="en-US" smtClean="0"/>
              <a:t>Patient can not withstand stress</a:t>
            </a:r>
          </a:p>
          <a:p>
            <a:pPr lvl="1"/>
            <a:r>
              <a:rPr dirty="0" lang="en-US" smtClean="0"/>
              <a:t>Reduced electrolyte Na+, K+  and Ca+</a:t>
            </a:r>
          </a:p>
          <a:p>
            <a:pPr lvl="1"/>
            <a:r>
              <a:rPr b="1" dirty="0" lang="en-US" smtClean="0"/>
              <a:t>Reduced secretion of thyroid stimulating hormone</a:t>
            </a:r>
          </a:p>
          <a:p>
            <a:pPr lvl="2">
              <a:buFont typeface="Wingdings" panose="05000000000000000000" pitchFamily="2" charset="2"/>
              <a:buChar char="v"/>
            </a:pPr>
            <a:r>
              <a:rPr dirty="0" lang="en-US" smtClean="0"/>
              <a:t>Bradycardia</a:t>
            </a:r>
          </a:p>
          <a:p>
            <a:pPr lvl="2">
              <a:buFont typeface="Wingdings" panose="05000000000000000000" pitchFamily="2" charset="2"/>
              <a:buChar char="v"/>
            </a:pPr>
            <a:r>
              <a:rPr dirty="0" lang="en-US" smtClean="0"/>
              <a:t>Slurred speech</a:t>
            </a:r>
          </a:p>
          <a:p>
            <a:pPr lvl="2">
              <a:buFont typeface="Wingdings" panose="05000000000000000000" pitchFamily="2" charset="2"/>
              <a:buChar char="v"/>
            </a:pPr>
            <a:r>
              <a:rPr dirty="0" lang="en-US" smtClean="0"/>
              <a:t>Dry brittle hair</a:t>
            </a:r>
          </a:p>
          <a:p>
            <a:pPr lvl="2">
              <a:buFont typeface="Wingdings" panose="05000000000000000000" pitchFamily="2" charset="2"/>
              <a:buChar char="v"/>
            </a:pPr>
            <a:r>
              <a:rPr dirty="0" lang="en-US" smtClean="0"/>
              <a:t>Reduced body metabolic rate</a:t>
            </a:r>
          </a:p>
          <a:p>
            <a:pPr lvl="2">
              <a:buFont typeface="Wingdings" panose="05000000000000000000" pitchFamily="2" charset="2"/>
              <a:buChar char="v"/>
            </a:pPr>
            <a:r>
              <a:rPr dirty="0" lang="en-US" smtClean="0"/>
              <a:t>Weakness and apathy</a:t>
            </a:r>
          </a:p>
          <a:p>
            <a:pPr lvl="2">
              <a:buFont typeface="Wingdings" panose="05000000000000000000" pitchFamily="2" charset="2"/>
              <a:buChar char="v"/>
            </a:pPr>
            <a:r>
              <a:rPr dirty="0" lang="en-US" smtClean="0"/>
              <a:t>Extreme weight loss and due to hypothyroidism</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295" name=""/>
        <p:cNvGrpSpPr/>
        <p:nvPr/>
      </p:nvGrpSpPr>
      <p:grpSpPr>
        <a:xfrm>
          <a:off x="0" y="0"/>
          <a:ext cx="0" cy="0"/>
          <a:chOff x="0" y="0"/>
          <a:chExt cx="0" cy="0"/>
        </a:xfrm>
      </p:grpSpPr>
      <p:sp>
        <p:nvSpPr>
          <p:cNvPr id="1048749" name="Title 1"/>
          <p:cNvSpPr>
            <a:spLocks noGrp="1"/>
          </p:cNvSpPr>
          <p:nvPr>
            <p:ph type="title"/>
          </p:nvPr>
        </p:nvSpPr>
        <p:spPr/>
        <p:txBody>
          <a:bodyPr/>
          <a:p>
            <a:pPr algn="ctr"/>
            <a:r>
              <a:rPr b="1" dirty="0" lang="en-US" smtClean="0"/>
              <a:t>diagnosis</a:t>
            </a:r>
            <a:endParaRPr b="1" dirty="0" lang="en-US"/>
          </a:p>
        </p:txBody>
      </p:sp>
      <p:sp>
        <p:nvSpPr>
          <p:cNvPr id="1048750" name="Content Placeholder 2"/>
          <p:cNvSpPr>
            <a:spLocks noGrp="1"/>
          </p:cNvSpPr>
          <p:nvPr>
            <p:ph idx="1"/>
          </p:nvPr>
        </p:nvSpPr>
        <p:spPr/>
        <p:txBody>
          <a:bodyPr/>
          <a:p>
            <a:r>
              <a:rPr dirty="0" lang="en-US" smtClean="0"/>
              <a:t>Thyroid function test</a:t>
            </a:r>
          </a:p>
          <a:p>
            <a:r>
              <a:rPr dirty="0" lang="en-US" smtClean="0"/>
              <a:t>Adrenal function test</a:t>
            </a:r>
          </a:p>
          <a:p>
            <a:r>
              <a:rPr dirty="0" lang="en-US" smtClean="0"/>
              <a:t>Gonadotrophin levels in blood</a:t>
            </a:r>
          </a:p>
          <a:p>
            <a:endParaRPr dirty="0"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296" name=""/>
        <p:cNvGrpSpPr/>
        <p:nvPr/>
      </p:nvGrpSpPr>
      <p:grpSpPr>
        <a:xfrm>
          <a:off x="0" y="0"/>
          <a:ext cx="0" cy="0"/>
          <a:chOff x="0" y="0"/>
          <a:chExt cx="0" cy="0"/>
        </a:xfrm>
      </p:grpSpPr>
      <p:sp>
        <p:nvSpPr>
          <p:cNvPr id="1048751" name="Title 1"/>
          <p:cNvSpPr>
            <a:spLocks noGrp="1"/>
          </p:cNvSpPr>
          <p:nvPr>
            <p:ph type="title"/>
          </p:nvPr>
        </p:nvSpPr>
        <p:spPr/>
        <p:txBody>
          <a:bodyPr/>
          <a:p>
            <a:pPr algn="ctr"/>
            <a:r>
              <a:rPr b="1" dirty="0" lang="en-US" smtClean="0"/>
              <a:t>management</a:t>
            </a:r>
            <a:endParaRPr b="1" dirty="0" lang="en-US"/>
          </a:p>
        </p:txBody>
      </p:sp>
      <p:sp>
        <p:nvSpPr>
          <p:cNvPr id="1048752" name="Content Placeholder 2"/>
          <p:cNvSpPr>
            <a:spLocks noGrp="1"/>
          </p:cNvSpPr>
          <p:nvPr>
            <p:ph idx="1"/>
          </p:nvPr>
        </p:nvSpPr>
        <p:spPr/>
        <p:txBody>
          <a:bodyPr>
            <a:normAutofit fontScale="96154" lnSpcReduction="20000"/>
          </a:bodyPr>
          <a:p>
            <a:r>
              <a:rPr dirty="0" lang="en-US" smtClean="0"/>
              <a:t>Give the patient the lacking hormone</a:t>
            </a:r>
          </a:p>
          <a:p>
            <a:r>
              <a:rPr dirty="0" lang="en-US" smtClean="0"/>
              <a:t>Start the patient on cortisol therapy e.g. hydrocortisone 50mg and adjust according to patient needs.</a:t>
            </a:r>
          </a:p>
          <a:p>
            <a:r>
              <a:rPr dirty="0" lang="en-US" smtClean="0"/>
              <a:t>Observe the patient for weight gain whether he is  lethargic</a:t>
            </a:r>
          </a:p>
          <a:p>
            <a:r>
              <a:rPr dirty="0" lang="en-US" smtClean="0"/>
              <a:t>Give ADH (vasopressin) to regulate water loss in renal tubules</a:t>
            </a:r>
          </a:p>
          <a:p>
            <a:r>
              <a:rPr dirty="0" lang="en-US" smtClean="0"/>
              <a:t>Thyroxine given  0.1 – 0.15mg od to replace thyroid hormones. Never give thyroxine to patient with adrenal insufficiency until they are protected by cortisone , (Addison crisis)</a:t>
            </a:r>
          </a:p>
          <a:p>
            <a:r>
              <a:rPr dirty="0" lang="en-US" smtClean="0"/>
              <a:t>Deficiency of sex hormone can be given testosterone oral or injectable at the dose of 250-500mg.</a:t>
            </a:r>
            <a:endParaRPr dirty="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43" name=""/>
        <p:cNvGrpSpPr/>
        <p:nvPr/>
      </p:nvGrpSpPr>
      <p:grpSpPr>
        <a:xfrm>
          <a:off x="0" y="0"/>
          <a:ext cx="0" cy="0"/>
          <a:chOff x="0" y="0"/>
          <a:chExt cx="0" cy="0"/>
        </a:xfrm>
      </p:grpSpPr>
      <p:sp>
        <p:nvSpPr>
          <p:cNvPr id="1048621" name="Title 1"/>
          <p:cNvSpPr>
            <a:spLocks noGrp="1"/>
          </p:cNvSpPr>
          <p:nvPr>
            <p:ph type="title"/>
          </p:nvPr>
        </p:nvSpPr>
        <p:spPr/>
        <p:txBody>
          <a:bodyPr/>
          <a:p>
            <a:endParaRPr lang="en-US"/>
          </a:p>
        </p:txBody>
      </p:sp>
      <p:sp>
        <p:nvSpPr>
          <p:cNvPr id="1048622" name="Content Placeholder 2"/>
          <p:cNvSpPr>
            <a:spLocks noGrp="1"/>
          </p:cNvSpPr>
          <p:nvPr>
            <p:ph idx="1"/>
          </p:nvPr>
        </p:nvSpPr>
        <p:spPr/>
        <p:txBody>
          <a:bodyPr>
            <a:normAutofit/>
          </a:bodyPr>
          <a:p>
            <a:pPr>
              <a:lnSpc>
                <a:spcPct val="80000"/>
              </a:lnSpc>
            </a:pPr>
            <a:r>
              <a:rPr dirty="0" sz="2400" lang="en-US"/>
              <a:t>The hypothalamus controls secretion of hormones which in their turn control the secretion of hormones by the thyroid gland, the adrenal cortex and gonads:  in this way </a:t>
            </a:r>
            <a:r>
              <a:rPr dirty="0" sz="2400" lang="en-US" u="sng"/>
              <a:t>the brain controls these endocrine </a:t>
            </a:r>
            <a:r>
              <a:rPr dirty="0" sz="2400" lang="en-US" u="sng" smtClean="0"/>
              <a:t>glands</a:t>
            </a:r>
          </a:p>
          <a:p>
            <a:pPr>
              <a:lnSpc>
                <a:spcPct val="80000"/>
              </a:lnSpc>
            </a:pPr>
            <a:r>
              <a:rPr b="1" dirty="0" sz="2000" lang="en-US" smtClean="0"/>
              <a:t>TRH </a:t>
            </a:r>
            <a:r>
              <a:rPr b="1" dirty="0" sz="2000" lang="en-US"/>
              <a:t>(thyroid releasing hormone)</a:t>
            </a:r>
            <a:r>
              <a:rPr dirty="0" sz="2000" lang="en-US"/>
              <a:t> -----turns on* </a:t>
            </a:r>
            <a:r>
              <a:rPr dirty="0" sz="2000" lang="en-US" smtClean="0"/>
              <a:t>TSH</a:t>
            </a:r>
          </a:p>
          <a:p>
            <a:pPr>
              <a:lnSpc>
                <a:spcPct val="80000"/>
              </a:lnSpc>
            </a:pPr>
            <a:r>
              <a:rPr b="1" dirty="0" sz="2000" lang="en-US" smtClean="0"/>
              <a:t>CRH </a:t>
            </a:r>
            <a:r>
              <a:rPr b="1" dirty="0" sz="2000" lang="en-US"/>
              <a:t>(</a:t>
            </a:r>
            <a:r>
              <a:rPr b="1" dirty="0" sz="2000" lang="en-US" err="1"/>
              <a:t>corticotropin</a:t>
            </a:r>
            <a:r>
              <a:rPr b="1" dirty="0" sz="2000" lang="en-US"/>
              <a:t> releasing hormone)</a:t>
            </a:r>
            <a:r>
              <a:rPr dirty="0" sz="2000" lang="en-US"/>
              <a:t> -----turns on </a:t>
            </a:r>
            <a:r>
              <a:rPr dirty="0" sz="2000" lang="en-US" smtClean="0"/>
              <a:t>ACTH</a:t>
            </a:r>
          </a:p>
          <a:p>
            <a:pPr>
              <a:lnSpc>
                <a:spcPct val="80000"/>
              </a:lnSpc>
            </a:pPr>
            <a:r>
              <a:rPr b="1" dirty="0" sz="2000" lang="en-US" err="1" smtClean="0"/>
              <a:t>GnRH</a:t>
            </a:r>
            <a:r>
              <a:rPr b="1" dirty="0" sz="2000" lang="en-US" smtClean="0"/>
              <a:t> </a:t>
            </a:r>
            <a:r>
              <a:rPr b="1" dirty="0" sz="2000" lang="en-US"/>
              <a:t>(gonadotropin releasing hormone)</a:t>
            </a:r>
            <a:r>
              <a:rPr dirty="0" sz="2000" lang="en-US"/>
              <a:t> ---turns on FSH and </a:t>
            </a:r>
            <a:r>
              <a:rPr dirty="0" sz="2000" lang="en-US" smtClean="0"/>
              <a:t>LH</a:t>
            </a:r>
          </a:p>
          <a:p>
            <a:pPr>
              <a:lnSpc>
                <a:spcPct val="80000"/>
              </a:lnSpc>
            </a:pPr>
            <a:r>
              <a:rPr b="1" dirty="0" sz="2000" lang="en-US" smtClean="0"/>
              <a:t>PRF </a:t>
            </a:r>
            <a:r>
              <a:rPr b="1" dirty="0" sz="2000" lang="en-US"/>
              <a:t>(prolactin releasing hormone)</a:t>
            </a:r>
            <a:r>
              <a:rPr dirty="0" sz="2000" lang="en-US"/>
              <a:t> -----turns on </a:t>
            </a:r>
            <a:r>
              <a:rPr dirty="0" sz="2000" lang="en-US" smtClean="0"/>
              <a:t>PRL</a:t>
            </a:r>
          </a:p>
          <a:p>
            <a:pPr>
              <a:lnSpc>
                <a:spcPct val="80000"/>
              </a:lnSpc>
            </a:pPr>
            <a:r>
              <a:rPr b="1" dirty="0" sz="2000" lang="en-US" smtClean="0"/>
              <a:t>GHRH </a:t>
            </a:r>
            <a:r>
              <a:rPr b="1" dirty="0" sz="2000" lang="en-US"/>
              <a:t>(growth hormone releasing hormone)</a:t>
            </a:r>
            <a:r>
              <a:rPr dirty="0" sz="2000" lang="en-US"/>
              <a:t> ----turns on GH </a:t>
            </a:r>
          </a:p>
          <a:p>
            <a:pPr>
              <a:lnSpc>
                <a:spcPct val="80000"/>
              </a:lnSpc>
            </a:pPr>
            <a:r>
              <a:rPr dirty="0" sz="2400" lang="en-US" smtClean="0"/>
              <a:t>Inhibiting </a:t>
            </a:r>
            <a:r>
              <a:rPr dirty="0" sz="2400" lang="en-US"/>
              <a:t>hormones of </a:t>
            </a:r>
            <a:r>
              <a:rPr b="1" dirty="0" sz="2400" lang="en-US" smtClean="0"/>
              <a:t>hypothalamus</a:t>
            </a:r>
          </a:p>
          <a:p>
            <a:pPr>
              <a:lnSpc>
                <a:spcPct val="80000"/>
              </a:lnSpc>
            </a:pPr>
            <a:r>
              <a:rPr b="1" dirty="0" sz="2000" lang="en-US" smtClean="0"/>
              <a:t>PIF </a:t>
            </a:r>
            <a:r>
              <a:rPr b="1" dirty="0" sz="2000" lang="en-US"/>
              <a:t>(prolactin inhibiting factor)</a:t>
            </a:r>
            <a:r>
              <a:rPr dirty="0" sz="2000" lang="en-US"/>
              <a:t> -----turns off </a:t>
            </a:r>
            <a:r>
              <a:rPr dirty="0" sz="2000" lang="en-US" smtClean="0"/>
              <a:t>PRL</a:t>
            </a:r>
          </a:p>
          <a:p>
            <a:pPr>
              <a:lnSpc>
                <a:spcPct val="80000"/>
              </a:lnSpc>
            </a:pPr>
            <a:r>
              <a:rPr b="1" dirty="0" sz="2000" lang="en-US" smtClean="0"/>
              <a:t>GH </a:t>
            </a:r>
            <a:r>
              <a:rPr b="1" dirty="0" sz="2000" lang="en-US"/>
              <a:t>(growth hormone) inhibiting hormone </a:t>
            </a:r>
            <a:r>
              <a:rPr dirty="0" sz="2000" lang="en-US"/>
              <a:t>---turns off GH</a:t>
            </a:r>
          </a:p>
          <a:p>
            <a:pPr lvl="1">
              <a:lnSpc>
                <a:spcPct val="80000"/>
              </a:lnSpc>
            </a:pPr>
            <a:endParaRPr dirty="0" sz="2000" lang="en-US"/>
          </a:p>
          <a:p>
            <a:pPr indent="0" marL="0">
              <a:buNone/>
            </a:pPr>
            <a:endParaRPr dirty="0"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297" name=""/>
        <p:cNvGrpSpPr/>
        <p:nvPr/>
      </p:nvGrpSpPr>
      <p:grpSpPr>
        <a:xfrm>
          <a:off x="0" y="0"/>
          <a:ext cx="0" cy="0"/>
          <a:chOff x="0" y="0"/>
          <a:chExt cx="0" cy="0"/>
        </a:xfrm>
      </p:grpSpPr>
      <p:sp>
        <p:nvSpPr>
          <p:cNvPr id="1048753" name="Title 1"/>
          <p:cNvSpPr>
            <a:spLocks noGrp="1"/>
          </p:cNvSpPr>
          <p:nvPr>
            <p:ph type="title"/>
          </p:nvPr>
        </p:nvSpPr>
        <p:spPr/>
        <p:txBody>
          <a:bodyPr/>
          <a:p>
            <a:pPr algn="ctr"/>
            <a:r>
              <a:rPr dirty="0" lang="en-US" smtClean="0"/>
              <a:t>Conti…</a:t>
            </a:r>
            <a:endParaRPr dirty="0" lang="en-US"/>
          </a:p>
        </p:txBody>
      </p:sp>
      <p:sp>
        <p:nvSpPr>
          <p:cNvPr id="1048754" name="Content Placeholder 2"/>
          <p:cNvSpPr>
            <a:spLocks noGrp="1"/>
          </p:cNvSpPr>
          <p:nvPr>
            <p:ph idx="1"/>
          </p:nvPr>
        </p:nvSpPr>
        <p:spPr/>
        <p:txBody>
          <a:bodyPr>
            <a:normAutofit fontScale="96154" lnSpcReduction="20000"/>
          </a:bodyPr>
          <a:p>
            <a:r>
              <a:rPr dirty="0" lang="en-US" smtClean="0"/>
              <a:t>You can also put implants discharging the hormones but the body should be monitored on its concentration.</a:t>
            </a:r>
          </a:p>
          <a:p>
            <a:r>
              <a:rPr dirty="0" lang="en-US" smtClean="0"/>
              <a:t>Women are given hormonal drugs e.g. Ethyl-estradiol 20-30ug od*3/52.</a:t>
            </a:r>
          </a:p>
          <a:p>
            <a:r>
              <a:rPr dirty="0" lang="en-US" smtClean="0"/>
              <a:t>Give progesterone preparations  at the dose of 5mg daily</a:t>
            </a:r>
          </a:p>
          <a:p>
            <a:r>
              <a:rPr dirty="0" lang="en-US" smtClean="0"/>
              <a:t>If there is tumor, the patient is treated with radiotherapy or the tumor is removed surgically.</a:t>
            </a:r>
          </a:p>
          <a:p>
            <a:r>
              <a:rPr dirty="0" lang="en-US" smtClean="0"/>
              <a:t>Do reversed barrier nursing to these patients</a:t>
            </a:r>
          </a:p>
          <a:p>
            <a:r>
              <a:rPr dirty="0" lang="en-US" smtClean="0"/>
              <a:t>Observe the patients closely for side effects of these drugs</a:t>
            </a:r>
            <a:endParaRPr dirty="0"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298" name=""/>
        <p:cNvGrpSpPr/>
        <p:nvPr/>
      </p:nvGrpSpPr>
      <p:grpSpPr>
        <a:xfrm>
          <a:off x="0" y="0"/>
          <a:ext cx="0" cy="0"/>
          <a:chOff x="0" y="0"/>
          <a:chExt cx="0" cy="0"/>
        </a:xfrm>
      </p:grpSpPr>
      <p:sp>
        <p:nvSpPr>
          <p:cNvPr id="1048755" name="Title 1"/>
          <p:cNvSpPr>
            <a:spLocks noGrp="1"/>
          </p:cNvSpPr>
          <p:nvPr>
            <p:ph type="title"/>
          </p:nvPr>
        </p:nvSpPr>
        <p:spPr/>
        <p:txBody>
          <a:bodyPr/>
          <a:p>
            <a:r>
              <a:rPr b="1" dirty="0" lang="en-US" smtClean="0"/>
              <a:t>HYPERPROLACTINAEMIA</a:t>
            </a:r>
            <a:endParaRPr b="1" dirty="0" lang="en-US"/>
          </a:p>
        </p:txBody>
      </p:sp>
      <p:sp>
        <p:nvSpPr>
          <p:cNvPr id="1048756" name="Content Placeholder 2"/>
          <p:cNvSpPr>
            <a:spLocks noGrp="1"/>
          </p:cNvSpPr>
          <p:nvPr>
            <p:ph idx="1"/>
          </p:nvPr>
        </p:nvSpPr>
        <p:spPr/>
        <p:txBody>
          <a:bodyPr/>
          <a:p>
            <a:r>
              <a:rPr dirty="0" lang="en-US" smtClean="0"/>
              <a:t>This is  a condition in which there is excessive secretion of prolactin commonly associated with pituitary adenomas.</a:t>
            </a:r>
          </a:p>
          <a:p>
            <a:pPr indent="0" marL="0">
              <a:buNone/>
            </a:pPr>
            <a:r>
              <a:rPr b="1" dirty="0" lang="en-US" smtClean="0"/>
              <a:t>Clinical features</a:t>
            </a:r>
          </a:p>
          <a:p>
            <a:r>
              <a:rPr dirty="0" lang="en-US" smtClean="0"/>
              <a:t>Amenorrhea</a:t>
            </a:r>
          </a:p>
          <a:p>
            <a:r>
              <a:rPr dirty="0" lang="en-US" smtClean="0"/>
              <a:t>Infertility</a:t>
            </a:r>
          </a:p>
          <a:p>
            <a:r>
              <a:rPr dirty="0" lang="en-US" smtClean="0"/>
              <a:t>Galactorrhea</a:t>
            </a:r>
          </a:p>
          <a:p>
            <a:r>
              <a:rPr dirty="0" lang="en-US" smtClean="0"/>
              <a:t>Loss of libido and fertility in men</a:t>
            </a:r>
            <a:endParaRPr dirty="0"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299" name=""/>
        <p:cNvGrpSpPr/>
        <p:nvPr/>
      </p:nvGrpSpPr>
      <p:grpSpPr>
        <a:xfrm>
          <a:off x="0" y="0"/>
          <a:ext cx="0" cy="0"/>
          <a:chOff x="0" y="0"/>
          <a:chExt cx="0" cy="0"/>
        </a:xfrm>
      </p:grpSpPr>
      <p:sp>
        <p:nvSpPr>
          <p:cNvPr id="1048757" name="Title 1"/>
          <p:cNvSpPr>
            <a:spLocks noGrp="1"/>
          </p:cNvSpPr>
          <p:nvPr>
            <p:ph type="title"/>
          </p:nvPr>
        </p:nvSpPr>
        <p:spPr/>
        <p:txBody>
          <a:bodyPr/>
          <a:p>
            <a:r>
              <a:rPr b="1" dirty="0" lang="en-US" smtClean="0"/>
              <a:t>causes</a:t>
            </a:r>
            <a:endParaRPr b="1" dirty="0" lang="en-US"/>
          </a:p>
        </p:txBody>
      </p:sp>
      <p:sp>
        <p:nvSpPr>
          <p:cNvPr id="1048758" name="Content Placeholder 2"/>
          <p:cNvSpPr>
            <a:spLocks noGrp="1"/>
          </p:cNvSpPr>
          <p:nvPr>
            <p:ph idx="1"/>
          </p:nvPr>
        </p:nvSpPr>
        <p:spPr/>
        <p:txBody>
          <a:bodyPr/>
          <a:p>
            <a:r>
              <a:rPr dirty="0" lang="en-US" smtClean="0"/>
              <a:t>Pituitary adenomas</a:t>
            </a:r>
          </a:p>
          <a:p>
            <a:r>
              <a:rPr dirty="0" lang="en-US" smtClean="0"/>
              <a:t>Destructive lesions of the hypothalamus</a:t>
            </a:r>
          </a:p>
          <a:p>
            <a:r>
              <a:rPr dirty="0" lang="en-US" smtClean="0"/>
              <a:t>Pressure on the pituitary stalk interfering with transport of dopamine to the anterior pituitary.</a:t>
            </a:r>
          </a:p>
          <a:p>
            <a:r>
              <a:rPr dirty="0" lang="en-US" smtClean="0"/>
              <a:t>Treatment with drugs that alter endogenous dopamine turnover or with dopamine receptor antagonist  e.g. methyldopa ,metoclopramide, reserpine.</a:t>
            </a:r>
          </a:p>
          <a:p>
            <a:r>
              <a:rPr dirty="0" lang="en-US" smtClean="0"/>
              <a:t>Pregnancy leads to physiological hyperprolactinaemia </a:t>
            </a:r>
          </a:p>
          <a:p>
            <a:endParaRPr dirty="0"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300" name=""/>
        <p:cNvGrpSpPr/>
        <p:nvPr/>
      </p:nvGrpSpPr>
      <p:grpSpPr>
        <a:xfrm>
          <a:off x="0" y="0"/>
          <a:ext cx="0" cy="0"/>
          <a:chOff x="0" y="0"/>
          <a:chExt cx="0" cy="0"/>
        </a:xfrm>
      </p:grpSpPr>
      <p:sp>
        <p:nvSpPr>
          <p:cNvPr id="1048759" name="Title 1"/>
          <p:cNvSpPr>
            <a:spLocks noGrp="1"/>
          </p:cNvSpPr>
          <p:nvPr>
            <p:ph type="title"/>
          </p:nvPr>
        </p:nvSpPr>
        <p:spPr/>
        <p:txBody>
          <a:bodyPr>
            <a:normAutofit fontScale="90000"/>
          </a:bodyPr>
          <a:p>
            <a:r>
              <a:rPr b="1" dirty="0" lang="en-US" smtClean="0"/>
              <a:t>Management</a:t>
            </a:r>
            <a:br>
              <a:rPr b="1" dirty="0" lang="en-US" smtClean="0"/>
            </a:br>
            <a:endParaRPr b="1" dirty="0" lang="en-US"/>
          </a:p>
        </p:txBody>
      </p:sp>
      <p:sp>
        <p:nvSpPr>
          <p:cNvPr id="1048760" name="Content Placeholder 2"/>
          <p:cNvSpPr>
            <a:spLocks noGrp="1"/>
          </p:cNvSpPr>
          <p:nvPr>
            <p:ph idx="1"/>
          </p:nvPr>
        </p:nvSpPr>
        <p:spPr/>
        <p:txBody>
          <a:bodyPr/>
          <a:p>
            <a:r>
              <a:rPr dirty="0" lang="en-US" smtClean="0"/>
              <a:t>This can be controlled by administering dopamine agonists e.g. Bromocryptine, L-dopa.</a:t>
            </a:r>
            <a:endParaRPr dirty="0"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301" name=""/>
        <p:cNvGrpSpPr/>
        <p:nvPr/>
      </p:nvGrpSpPr>
      <p:grpSpPr>
        <a:xfrm>
          <a:off x="0" y="0"/>
          <a:ext cx="0" cy="0"/>
          <a:chOff x="0" y="0"/>
          <a:chExt cx="0" cy="0"/>
        </a:xfrm>
      </p:grpSpPr>
      <p:sp>
        <p:nvSpPr>
          <p:cNvPr id="1048761" name="Title 1"/>
          <p:cNvSpPr>
            <a:spLocks noGrp="1"/>
          </p:cNvSpPr>
          <p:nvPr>
            <p:ph type="title"/>
          </p:nvPr>
        </p:nvSpPr>
        <p:spPr/>
        <p:txBody>
          <a:bodyPr/>
          <a:p>
            <a:r>
              <a:rPr b="1" dirty="0" lang="en-US" smtClean="0"/>
              <a:t>DIABETES INSPIDUS</a:t>
            </a:r>
            <a:endParaRPr b="1" dirty="0" lang="en-US"/>
          </a:p>
        </p:txBody>
      </p:sp>
      <p:sp>
        <p:nvSpPr>
          <p:cNvPr id="1048762" name="Content Placeholder 2"/>
          <p:cNvSpPr>
            <a:spLocks noGrp="1"/>
          </p:cNvSpPr>
          <p:nvPr>
            <p:ph idx="1"/>
          </p:nvPr>
        </p:nvSpPr>
        <p:spPr/>
        <p:txBody>
          <a:bodyPr/>
          <a:p>
            <a:r>
              <a:rPr dirty="0" lang="en-US" smtClean="0"/>
              <a:t>This is a disorder in which the posterior lobe of pituitary gland produces insufficient or no ADH. There is excessive amount of dilute urine with low specific gravity.</a:t>
            </a:r>
          </a:p>
          <a:p>
            <a:pPr indent="0" marL="0">
              <a:buNone/>
            </a:pPr>
            <a:r>
              <a:rPr b="1" dirty="0" lang="en-US" smtClean="0"/>
              <a:t>Types of diabetes insipidus</a:t>
            </a:r>
          </a:p>
          <a:p>
            <a:pPr indent="0" marL="0">
              <a:buNone/>
            </a:pPr>
            <a:r>
              <a:rPr b="1" dirty="0" lang="en-US" smtClean="0"/>
              <a:t>Cranial diabetes insipidus- </a:t>
            </a:r>
            <a:r>
              <a:rPr dirty="0" lang="en-US" smtClean="0"/>
              <a:t>there is disorder in the hypothalamus leading into inadequate production of ADH.</a:t>
            </a:r>
          </a:p>
          <a:p>
            <a:pPr indent="0" marL="0">
              <a:buNone/>
            </a:pPr>
            <a:r>
              <a:rPr b="1" dirty="0" lang="en-US" smtClean="0"/>
              <a:t>Nephrogenic diabetes insipidus-</a:t>
            </a:r>
            <a:r>
              <a:rPr dirty="0" lang="en-US" smtClean="0"/>
              <a:t> the ADH is produced but the renal tubules are not responsive to it.</a:t>
            </a:r>
            <a:endParaRPr b="1" dirty="0"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302" name=""/>
        <p:cNvGrpSpPr/>
        <p:nvPr/>
      </p:nvGrpSpPr>
      <p:grpSpPr>
        <a:xfrm>
          <a:off x="0" y="0"/>
          <a:ext cx="0" cy="0"/>
          <a:chOff x="0" y="0"/>
          <a:chExt cx="0" cy="0"/>
        </a:xfrm>
      </p:grpSpPr>
      <p:sp>
        <p:nvSpPr>
          <p:cNvPr id="1048763" name="Title 1"/>
          <p:cNvSpPr>
            <a:spLocks noGrp="1"/>
          </p:cNvSpPr>
          <p:nvPr>
            <p:ph type="title"/>
          </p:nvPr>
        </p:nvSpPr>
        <p:spPr/>
        <p:txBody>
          <a:bodyPr/>
          <a:p>
            <a:pPr algn="ctr"/>
            <a:r>
              <a:rPr b="1" dirty="0" lang="en-US" smtClean="0"/>
              <a:t>causes</a:t>
            </a:r>
            <a:endParaRPr b="1" dirty="0" lang="en-US"/>
          </a:p>
        </p:txBody>
      </p:sp>
      <p:sp>
        <p:nvSpPr>
          <p:cNvPr id="1048764" name="Content Placeholder 2"/>
          <p:cNvSpPr>
            <a:spLocks noGrp="1"/>
          </p:cNvSpPr>
          <p:nvPr>
            <p:ph idx="1"/>
          </p:nvPr>
        </p:nvSpPr>
        <p:spPr/>
        <p:txBody>
          <a:bodyPr/>
          <a:p>
            <a:pPr indent="0" marL="0">
              <a:buNone/>
            </a:pPr>
            <a:r>
              <a:rPr b="1" dirty="0" lang="en-US" smtClean="0"/>
              <a:t>Cranial diabetes insipidus</a:t>
            </a:r>
          </a:p>
          <a:p>
            <a:r>
              <a:rPr dirty="0" lang="en-US" smtClean="0"/>
              <a:t>Pituitary tumor</a:t>
            </a:r>
          </a:p>
          <a:p>
            <a:r>
              <a:rPr dirty="0" lang="en-US" smtClean="0"/>
              <a:t>Chronic infection e.g. meningitis</a:t>
            </a:r>
          </a:p>
          <a:p>
            <a:r>
              <a:rPr dirty="0" lang="en-US" smtClean="0"/>
              <a:t>Surgery (hypophysectomy)</a:t>
            </a:r>
          </a:p>
          <a:p>
            <a:r>
              <a:rPr dirty="0" lang="en-US" smtClean="0"/>
              <a:t>Genetic defects</a:t>
            </a:r>
          </a:p>
          <a:p>
            <a:r>
              <a:rPr dirty="0" lang="en-US" smtClean="0"/>
              <a:t>Cranial defects</a:t>
            </a:r>
          </a:p>
          <a:p>
            <a:r>
              <a:rPr dirty="0" lang="en-US" smtClean="0"/>
              <a:t>Cranial phariangioma</a:t>
            </a:r>
          </a:p>
          <a:p>
            <a:r>
              <a:rPr dirty="0" lang="en-US" smtClean="0"/>
              <a:t>Idiopathic factors</a:t>
            </a:r>
          </a:p>
          <a:p>
            <a:endParaRPr dirty="0"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303" name=""/>
        <p:cNvGrpSpPr/>
        <p:nvPr/>
      </p:nvGrpSpPr>
      <p:grpSpPr>
        <a:xfrm>
          <a:off x="0" y="0"/>
          <a:ext cx="0" cy="0"/>
          <a:chOff x="0" y="0"/>
          <a:chExt cx="0" cy="0"/>
        </a:xfrm>
      </p:grpSpPr>
      <p:sp>
        <p:nvSpPr>
          <p:cNvPr id="1048765" name="Title 1"/>
          <p:cNvSpPr>
            <a:spLocks noGrp="1"/>
          </p:cNvSpPr>
          <p:nvPr>
            <p:ph type="title"/>
          </p:nvPr>
        </p:nvSpPr>
        <p:spPr/>
        <p:txBody>
          <a:bodyPr/>
          <a:p>
            <a:r>
              <a:rPr dirty="0" lang="en-US" smtClean="0"/>
              <a:t>Causes</a:t>
            </a:r>
            <a:endParaRPr dirty="0" lang="en-US"/>
          </a:p>
        </p:txBody>
      </p:sp>
      <p:sp>
        <p:nvSpPr>
          <p:cNvPr id="1048766" name="Content Placeholder 2"/>
          <p:cNvSpPr>
            <a:spLocks noGrp="1"/>
          </p:cNvSpPr>
          <p:nvPr>
            <p:ph idx="1"/>
          </p:nvPr>
        </p:nvSpPr>
        <p:spPr/>
        <p:txBody>
          <a:bodyPr/>
          <a:p>
            <a:pPr indent="0" marL="0">
              <a:buNone/>
            </a:pPr>
            <a:r>
              <a:rPr b="1" dirty="0" lang="en-US" smtClean="0"/>
              <a:t>Nephrogenic diabetes insipidus</a:t>
            </a:r>
            <a:endParaRPr dirty="0" lang="en-US" smtClean="0"/>
          </a:p>
          <a:p>
            <a:r>
              <a:rPr dirty="0" lang="en-US" smtClean="0"/>
              <a:t>Genetic defects</a:t>
            </a:r>
          </a:p>
          <a:p>
            <a:r>
              <a:rPr dirty="0" lang="en-US" smtClean="0"/>
              <a:t>Metabolic disorders e.g. hypokalemia</a:t>
            </a:r>
          </a:p>
          <a:p>
            <a:r>
              <a:rPr dirty="0" lang="en-US" smtClean="0"/>
              <a:t>Drug therapy e.g.. </a:t>
            </a:r>
            <a:r>
              <a:rPr dirty="0" lang="en-US"/>
              <a:t>A</a:t>
            </a:r>
            <a:r>
              <a:rPr dirty="0" lang="en-US" smtClean="0"/>
              <a:t>thium salts</a:t>
            </a:r>
          </a:p>
          <a:p>
            <a:r>
              <a:rPr dirty="0" lang="en-US" smtClean="0"/>
              <a:t>Poisoning with heavy metals  e.g. mercury and lead</a:t>
            </a:r>
            <a:endParaRPr dirty="0"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304" name=""/>
        <p:cNvGrpSpPr/>
        <p:nvPr/>
      </p:nvGrpSpPr>
      <p:grpSpPr>
        <a:xfrm>
          <a:off x="0" y="0"/>
          <a:ext cx="0" cy="0"/>
          <a:chOff x="0" y="0"/>
          <a:chExt cx="0" cy="0"/>
        </a:xfrm>
      </p:grpSpPr>
      <p:sp>
        <p:nvSpPr>
          <p:cNvPr id="1048767" name="Title 1"/>
          <p:cNvSpPr>
            <a:spLocks noGrp="1"/>
          </p:cNvSpPr>
          <p:nvPr>
            <p:ph type="title"/>
          </p:nvPr>
        </p:nvSpPr>
        <p:spPr/>
        <p:txBody>
          <a:bodyPr/>
          <a:p>
            <a:pPr algn="ctr"/>
            <a:r>
              <a:rPr b="1" dirty="0" lang="en-US" smtClean="0"/>
              <a:t>Clinical features</a:t>
            </a:r>
            <a:endParaRPr b="1" dirty="0" lang="en-US"/>
          </a:p>
        </p:txBody>
      </p:sp>
      <p:graphicFrame>
        <p:nvGraphicFramePr>
          <p:cNvPr id="4194304" name="Content Placeholder 3"/>
          <p:cNvGraphicFramePr>
            <a:graphicFrameLocks noGrp="1"/>
          </p:cNvGraphicFramePr>
          <p:nvPr>
            <p:ph idx="1"/>
          </p:nvPr>
        </p:nvGraphicFramePr>
        <p:xfrm>
          <a:off x="628650" y="1825625"/>
          <a:ext cx="7886700" cy="2225040"/>
        </p:xfrm>
        <a:graphic>
          <a:graphicData uri="http://schemas.openxmlformats.org/drawingml/2006/table">
            <a:tbl>
              <a:tblPr firstRow="1" bandRow="1">
                <a:tableStyleId>{5C22544A-7EE6-4342-B048-85BDC9FD1C3A}</a:tableStyleId>
              </a:tblPr>
              <a:tblGrid>
                <a:gridCol w="3943350"/>
                <a:gridCol w="3943350"/>
              </a:tblGrid>
              <a:tr h="370840">
                <a:tc>
                  <a:txBody>
                    <a:bodyPr/>
                    <a:p>
                      <a:r>
                        <a:rPr dirty="0" lang="en-US" smtClean="0"/>
                        <a:t>Cranial diabetes insipidus</a:t>
                      </a:r>
                      <a:endParaRPr dirty="0" lang="en-US"/>
                    </a:p>
                  </a:txBody>
                  <a:tcPr marL="68580" marR="68580"/>
                </a:tc>
                <a:tc>
                  <a:txBody>
                    <a:bodyPr/>
                    <a:p>
                      <a:r>
                        <a:rPr dirty="0" lang="en-US" smtClean="0"/>
                        <a:t>Nephrogenic diabetes insipidus</a:t>
                      </a:r>
                      <a:endParaRPr dirty="0" lang="en-US"/>
                    </a:p>
                  </a:txBody>
                  <a:tcPr marL="68580" marR="68580"/>
                </a:tc>
              </a:tr>
              <a:tr h="370840">
                <a:tc>
                  <a:txBody>
                    <a:bodyPr/>
                    <a:p>
                      <a:r>
                        <a:rPr dirty="0" lang="en-US" smtClean="0"/>
                        <a:t>Polyuria</a:t>
                      </a:r>
                      <a:endParaRPr dirty="0" lang="en-US"/>
                    </a:p>
                  </a:txBody>
                  <a:tcPr marL="68580" marR="68580"/>
                </a:tc>
                <a:tc>
                  <a:txBody>
                    <a:bodyPr/>
                    <a:p>
                      <a:r>
                        <a:rPr dirty="0" lang="en-US" smtClean="0"/>
                        <a:t>polydipsia</a:t>
                      </a:r>
                      <a:endParaRPr dirty="0" lang="en-US"/>
                    </a:p>
                  </a:txBody>
                  <a:tcPr marL="68580" marR="68580"/>
                </a:tc>
              </a:tr>
              <a:tr h="370840">
                <a:tc>
                  <a:txBody>
                    <a:bodyPr/>
                    <a:p>
                      <a:r>
                        <a:rPr dirty="0" lang="en-US" smtClean="0"/>
                        <a:t>Dilute urine low specific gravity</a:t>
                      </a:r>
                      <a:endParaRPr dirty="0" lang="en-US"/>
                    </a:p>
                  </a:txBody>
                  <a:tcPr marL="68580" marR="68580"/>
                </a:tc>
                <a:tc>
                  <a:txBody>
                    <a:bodyPr/>
                    <a:p>
                      <a:r>
                        <a:rPr dirty="0" lang="en-US" smtClean="0"/>
                        <a:t>Loss of body weight</a:t>
                      </a:r>
                      <a:endParaRPr dirty="0" lang="en-US"/>
                    </a:p>
                  </a:txBody>
                  <a:tcPr marL="68580" marR="68580"/>
                </a:tc>
              </a:tr>
              <a:tr h="370840">
                <a:tc>
                  <a:txBody>
                    <a:bodyPr/>
                    <a:p>
                      <a:r>
                        <a:rPr dirty="0" lang="en-US" smtClean="0"/>
                        <a:t>Constipation</a:t>
                      </a:r>
                      <a:endParaRPr dirty="0" lang="en-US"/>
                    </a:p>
                  </a:txBody>
                  <a:tcPr marL="68580" marR="68580"/>
                </a:tc>
                <a:tc>
                  <a:txBody>
                    <a:bodyPr/>
                    <a:p>
                      <a:r>
                        <a:rPr dirty="0" lang="en-US" smtClean="0"/>
                        <a:t>dehydration</a:t>
                      </a:r>
                      <a:endParaRPr dirty="0" lang="en-US"/>
                    </a:p>
                  </a:txBody>
                  <a:tcPr marL="68580" marR="68580"/>
                </a:tc>
              </a:tr>
              <a:tr h="370840">
                <a:tc>
                  <a:txBody>
                    <a:bodyPr/>
                    <a:p>
                      <a:r>
                        <a:rPr dirty="0" lang="en-US" smtClean="0"/>
                        <a:t>anorexia</a:t>
                      </a:r>
                      <a:endParaRPr dirty="0" lang="en-US"/>
                    </a:p>
                  </a:txBody>
                  <a:tcPr marL="68580" marR="68580"/>
                </a:tc>
                <a:tc>
                  <a:txBody>
                    <a:bodyPr/>
                    <a:p>
                      <a:r>
                        <a:rPr dirty="0" lang="en-US" smtClean="0"/>
                        <a:t>Fatigue and anxiety</a:t>
                      </a:r>
                      <a:endParaRPr dirty="0" lang="en-US"/>
                    </a:p>
                  </a:txBody>
                  <a:tcPr marL="68580" marR="68580"/>
                </a:tc>
              </a:tr>
              <a:tr h="370840">
                <a:tc>
                  <a:txBody>
                    <a:bodyPr/>
                    <a:p>
                      <a:r>
                        <a:rPr dirty="0" lang="en-US" smtClean="0"/>
                        <a:t>Low blood</a:t>
                      </a:r>
                      <a:endParaRPr dirty="0" lang="en-US"/>
                    </a:p>
                  </a:txBody>
                  <a:tcPr marL="68580" marR="68580"/>
                </a:tc>
                <a:tc>
                  <a:txBody>
                    <a:bodyPr/>
                    <a:p>
                      <a:endParaRPr lang="en-US"/>
                    </a:p>
                  </a:txBody>
                  <a:tcPr marL="68580" marR="68580"/>
                </a:tc>
              </a:tr>
            </a:tbl>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305" name=""/>
        <p:cNvGrpSpPr/>
        <p:nvPr/>
      </p:nvGrpSpPr>
      <p:grpSpPr>
        <a:xfrm>
          <a:off x="0" y="0"/>
          <a:ext cx="0" cy="0"/>
          <a:chOff x="0" y="0"/>
          <a:chExt cx="0" cy="0"/>
        </a:xfrm>
      </p:grpSpPr>
      <p:sp>
        <p:nvSpPr>
          <p:cNvPr id="1048768" name="Title 1"/>
          <p:cNvSpPr>
            <a:spLocks noGrp="1"/>
          </p:cNvSpPr>
          <p:nvPr>
            <p:ph type="title"/>
          </p:nvPr>
        </p:nvSpPr>
        <p:spPr/>
        <p:txBody>
          <a:bodyPr/>
          <a:p>
            <a:r>
              <a:rPr b="1" dirty="0" lang="en-US" smtClean="0"/>
              <a:t>management</a:t>
            </a:r>
            <a:endParaRPr b="1" dirty="0" lang="en-US"/>
          </a:p>
        </p:txBody>
      </p:sp>
      <p:sp>
        <p:nvSpPr>
          <p:cNvPr id="1048769" name="Content Placeholder 2"/>
          <p:cNvSpPr>
            <a:spLocks noGrp="1"/>
          </p:cNvSpPr>
          <p:nvPr>
            <p:ph idx="1"/>
          </p:nvPr>
        </p:nvSpPr>
        <p:spPr/>
        <p:txBody>
          <a:bodyPr>
            <a:normAutofit fontScale="95833" lnSpcReduction="10000"/>
          </a:bodyPr>
          <a:p>
            <a:r>
              <a:rPr dirty="0" lang="en-US" smtClean="0"/>
              <a:t>Carry out investigation to identify cause and correct it. e.g. ultrasound, MRI, CT scan</a:t>
            </a:r>
          </a:p>
          <a:p>
            <a:r>
              <a:rPr dirty="0" lang="en-US" smtClean="0"/>
              <a:t>Give drugs to increase water reabsorption at the renal tubules e.g. desmopressin 10-100ug bd</a:t>
            </a:r>
          </a:p>
          <a:p>
            <a:r>
              <a:rPr dirty="0" lang="en-US" smtClean="0"/>
              <a:t>In severe cases, give desmopressin at intervals of 36-40 hours usually evening to ensure maximum reabsorption.</a:t>
            </a:r>
          </a:p>
          <a:p>
            <a:r>
              <a:rPr dirty="0" lang="en-US" smtClean="0"/>
              <a:t>Other drugs include desmopressin renal spray short acting</a:t>
            </a:r>
          </a:p>
          <a:p>
            <a:pPr lvl="1"/>
            <a:r>
              <a:rPr dirty="0" lang="en-US" smtClean="0"/>
              <a:t>Chloral opromide (diabenese) PO125-250mg daily to enhance renal responsiveness to ADH</a:t>
            </a:r>
          </a:p>
          <a:p>
            <a:pPr lvl="1"/>
            <a:endParaRPr dirty="0" lang="en-US"/>
          </a:p>
          <a:p>
            <a:pPr lvl="1"/>
            <a:endParaRPr dirty="0"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306" name=""/>
        <p:cNvGrpSpPr/>
        <p:nvPr/>
      </p:nvGrpSpPr>
      <p:grpSpPr>
        <a:xfrm>
          <a:off x="0" y="0"/>
          <a:ext cx="0" cy="0"/>
          <a:chOff x="0" y="0"/>
          <a:chExt cx="0" cy="0"/>
        </a:xfrm>
      </p:grpSpPr>
      <p:sp>
        <p:nvSpPr>
          <p:cNvPr id="1048770" name="Title 1"/>
          <p:cNvSpPr>
            <a:spLocks noGrp="1"/>
          </p:cNvSpPr>
          <p:nvPr>
            <p:ph type="title"/>
          </p:nvPr>
        </p:nvSpPr>
        <p:spPr/>
        <p:txBody>
          <a:bodyPr/>
          <a:p>
            <a:pPr algn="ctr"/>
            <a:r>
              <a:rPr dirty="0" lang="en-US" smtClean="0"/>
              <a:t>Conti…</a:t>
            </a:r>
            <a:endParaRPr dirty="0" lang="en-US"/>
          </a:p>
        </p:txBody>
      </p:sp>
      <p:sp>
        <p:nvSpPr>
          <p:cNvPr id="1048771" name="Content Placeholder 2"/>
          <p:cNvSpPr>
            <a:spLocks noGrp="1"/>
          </p:cNvSpPr>
          <p:nvPr>
            <p:ph idx="1"/>
          </p:nvPr>
        </p:nvSpPr>
        <p:spPr/>
        <p:txBody>
          <a:bodyPr/>
          <a:p>
            <a:r>
              <a:rPr dirty="0" lang="en-US" smtClean="0"/>
              <a:t>Observe for signs of hypoglycemia since treatment is given when there is hyperglycemia.</a:t>
            </a:r>
          </a:p>
          <a:p>
            <a:r>
              <a:rPr dirty="0" lang="en-US" smtClean="0"/>
              <a:t>If there is tumor, prepare and take the patient for surgery</a:t>
            </a:r>
          </a:p>
          <a:p>
            <a:r>
              <a:rPr dirty="0" lang="en-US" smtClean="0"/>
              <a:t>Encourage the patient by giving health education.</a:t>
            </a:r>
            <a:endParaRPr dirty="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44" name=""/>
        <p:cNvGrpSpPr/>
        <p:nvPr/>
      </p:nvGrpSpPr>
      <p:grpSpPr>
        <a:xfrm>
          <a:off x="0" y="0"/>
          <a:ext cx="0" cy="0"/>
          <a:chOff x="0" y="0"/>
          <a:chExt cx="0" cy="0"/>
        </a:xfrm>
      </p:grpSpPr>
      <p:sp>
        <p:nvSpPr>
          <p:cNvPr id="1048623" name="Rectangle 2"/>
          <p:cNvSpPr>
            <a:spLocks noGrp="1" noChangeArrowheads="1"/>
          </p:cNvSpPr>
          <p:nvPr>
            <p:ph type="title"/>
          </p:nvPr>
        </p:nvSpPr>
        <p:spPr>
          <a:xfrm>
            <a:off x="457200" y="274638"/>
            <a:ext cx="8229600" cy="792162"/>
          </a:xfrm>
        </p:spPr>
        <p:txBody>
          <a:bodyPr/>
          <a:p>
            <a:r>
              <a:rPr sz="3200" lang="en-US"/>
              <a:t>So what do the pituitary hormones do?</a:t>
            </a:r>
          </a:p>
        </p:txBody>
      </p:sp>
      <p:sp>
        <p:nvSpPr>
          <p:cNvPr id="1048624" name="Rectangle 3"/>
          <p:cNvSpPr>
            <a:spLocks noGrp="1" noChangeArrowheads="1"/>
          </p:cNvSpPr>
          <p:nvPr>
            <p:ph idx="1"/>
          </p:nvPr>
        </p:nvSpPr>
        <p:spPr>
          <a:xfrm>
            <a:off x="304800" y="1676400"/>
            <a:ext cx="8229600" cy="4983163"/>
          </a:xfrm>
        </p:spPr>
        <p:txBody>
          <a:bodyPr/>
          <a:p>
            <a:r>
              <a:rPr sz="2800" lang="en-US"/>
              <a:t>TSH stimulates the thyroid to produce thyroid hormone</a:t>
            </a:r>
          </a:p>
          <a:p>
            <a:r>
              <a:rPr sz="2800" lang="en-US"/>
              <a:t>ACTH stimulates the adrenal cortex to produce corticosteroids: aldosterone and cortisol</a:t>
            </a:r>
          </a:p>
          <a:p>
            <a:r>
              <a:rPr sz="2800" lang="en-US"/>
              <a:t>FSH stimulates follicle growth and ovarian estrogen production; stimulates sperm production and androgen-binding protein</a:t>
            </a:r>
          </a:p>
          <a:p>
            <a:r>
              <a:rPr sz="2800" lang="en-US"/>
              <a:t>LH has a role in ovulation and the growth of the corpus luteum; stimulates androgen secretion by interstitial cells in testes</a:t>
            </a:r>
          </a:p>
          <a:p>
            <a:endParaRPr sz="2800" lang="en-US"/>
          </a:p>
        </p:txBody>
      </p:sp>
      <p:sp>
        <p:nvSpPr>
          <p:cNvPr id="1048625" name="Slide Number Placeholder 5"/>
          <p:cNvSpPr>
            <a:spLocks noGrp="1"/>
          </p:cNvSpPr>
          <p:nvPr>
            <p:ph type="sldNum" sz="quarter" idx="12"/>
          </p:nvPr>
        </p:nvSpPr>
        <p:spPr/>
        <p:txBody>
          <a:bodyPr/>
          <a:p>
            <a:fld id="{EA55ED81-C9BD-4118-83CE-13163EDE4655}" type="slidenum">
              <a:rPr lang="en-US"/>
              <a:t>7</a:t>
            </a:fld>
            <a:endParaRPr 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307" name=""/>
        <p:cNvGrpSpPr/>
        <p:nvPr/>
      </p:nvGrpSpPr>
      <p:grpSpPr>
        <a:xfrm>
          <a:off x="0" y="0"/>
          <a:ext cx="0" cy="0"/>
          <a:chOff x="0" y="0"/>
          <a:chExt cx="0" cy="0"/>
        </a:xfrm>
      </p:grpSpPr>
      <p:sp>
        <p:nvSpPr>
          <p:cNvPr id="1048772" name="Title 1"/>
          <p:cNvSpPr>
            <a:spLocks noGrp="1"/>
          </p:cNvSpPr>
          <p:nvPr>
            <p:ph type="title"/>
          </p:nvPr>
        </p:nvSpPr>
        <p:spPr>
          <a:xfrm>
            <a:off x="457200" y="249228"/>
            <a:ext cx="8229600" cy="1143000"/>
          </a:xfrm>
        </p:spPr>
        <p:txBody>
          <a:bodyPr>
            <a:normAutofit/>
          </a:bodyPr>
          <a:p>
            <a:r>
              <a:rPr b="1" dirty="0" sz="3200" lang="en-US" smtClean="0"/>
              <a:t>SYNDROME OF INNAPROPRIATE ADH SECRETION</a:t>
            </a:r>
            <a:endParaRPr b="1" dirty="0" sz="3200" lang="en-US"/>
          </a:p>
        </p:txBody>
      </p:sp>
      <p:sp>
        <p:nvSpPr>
          <p:cNvPr id="1048773" name="Content Placeholder 2"/>
          <p:cNvSpPr>
            <a:spLocks noGrp="1"/>
          </p:cNvSpPr>
          <p:nvPr>
            <p:ph idx="1"/>
          </p:nvPr>
        </p:nvSpPr>
        <p:spPr>
          <a:xfrm>
            <a:off x="620105" y="1412776"/>
            <a:ext cx="7903790" cy="4980211"/>
          </a:xfrm>
        </p:spPr>
        <p:txBody>
          <a:bodyPr>
            <a:normAutofit lnSpcReduction="10000"/>
          </a:bodyPr>
          <a:p>
            <a:endParaRPr dirty="0" lang="en-US" smtClean="0"/>
          </a:p>
          <a:p>
            <a:r>
              <a:rPr dirty="0" lang="en-US" smtClean="0"/>
              <a:t>This is a syndrome in which there is excessive secretion of ADH. It leads to water retention with resultant hyponatremia and hypoosmolarity.</a:t>
            </a:r>
          </a:p>
          <a:p>
            <a:pPr indent="0" marL="0">
              <a:buNone/>
            </a:pPr>
            <a:r>
              <a:rPr b="1" dirty="0" lang="en-US" smtClean="0"/>
              <a:t>Causes</a:t>
            </a:r>
          </a:p>
          <a:p>
            <a:r>
              <a:rPr dirty="0" lang="en-US" smtClean="0"/>
              <a:t>Ectopic secretion of ADH by oat cell carcinoma of the lungs</a:t>
            </a:r>
          </a:p>
          <a:p>
            <a:r>
              <a:rPr dirty="0" lang="en-US" smtClean="0"/>
              <a:t>Meningitis</a:t>
            </a:r>
          </a:p>
          <a:p>
            <a:r>
              <a:rPr dirty="0" lang="en-US" smtClean="0"/>
              <a:t>Subarachnoid hemorrhage following head injury</a:t>
            </a:r>
          </a:p>
          <a:p>
            <a:r>
              <a:rPr dirty="0" lang="en-US" smtClean="0"/>
              <a:t>Pneumonia</a:t>
            </a:r>
          </a:p>
          <a:p>
            <a:r>
              <a:rPr dirty="0" lang="en-US" smtClean="0"/>
              <a:t>Patients on mechanical ventilation</a:t>
            </a:r>
          </a:p>
          <a:p>
            <a:endParaRPr dirty="0" 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308" name=""/>
        <p:cNvGrpSpPr/>
        <p:nvPr/>
      </p:nvGrpSpPr>
      <p:grpSpPr>
        <a:xfrm>
          <a:off x="0" y="0"/>
          <a:ext cx="0" cy="0"/>
          <a:chOff x="0" y="0"/>
          <a:chExt cx="0" cy="0"/>
        </a:xfrm>
      </p:grpSpPr>
      <p:sp>
        <p:nvSpPr>
          <p:cNvPr id="1048774" name="Title 1"/>
          <p:cNvSpPr>
            <a:spLocks noGrp="1"/>
          </p:cNvSpPr>
          <p:nvPr>
            <p:ph type="title"/>
          </p:nvPr>
        </p:nvSpPr>
        <p:spPr/>
        <p:txBody>
          <a:bodyPr/>
          <a:p>
            <a:pPr algn="ctr"/>
            <a:r>
              <a:rPr b="1" dirty="0" lang="en-US" smtClean="0"/>
              <a:t>management</a:t>
            </a:r>
            <a:endParaRPr b="1" dirty="0" lang="en-US"/>
          </a:p>
        </p:txBody>
      </p:sp>
      <p:sp>
        <p:nvSpPr>
          <p:cNvPr id="1048775" name="Content Placeholder 2"/>
          <p:cNvSpPr>
            <a:spLocks noGrp="1"/>
          </p:cNvSpPr>
          <p:nvPr>
            <p:ph idx="1"/>
          </p:nvPr>
        </p:nvSpPr>
        <p:spPr/>
        <p:txBody>
          <a:bodyPr/>
          <a:p>
            <a:r>
              <a:rPr dirty="0" lang="en-US" smtClean="0"/>
              <a:t>Bed rest</a:t>
            </a:r>
          </a:p>
          <a:p>
            <a:r>
              <a:rPr dirty="0" lang="en-US" smtClean="0"/>
              <a:t>Position to promote good venous return</a:t>
            </a:r>
          </a:p>
          <a:p>
            <a:r>
              <a:rPr dirty="0" lang="en-US" smtClean="0"/>
              <a:t>2 hourly turn to prevent bed sores</a:t>
            </a:r>
          </a:p>
          <a:p>
            <a:r>
              <a:rPr dirty="0" lang="en-US" smtClean="0"/>
              <a:t>Restrict fluids intakes</a:t>
            </a:r>
          </a:p>
          <a:p>
            <a:r>
              <a:rPr dirty="0" lang="en-US" smtClean="0"/>
              <a:t>Anti seizure</a:t>
            </a:r>
          </a:p>
          <a:p>
            <a:r>
              <a:rPr dirty="0" lang="en-US" smtClean="0"/>
              <a:t>Assist with ambulating and provision of hygiene</a:t>
            </a:r>
            <a:endParaRPr dirty="0" 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309" name=""/>
        <p:cNvGrpSpPr/>
        <p:nvPr/>
      </p:nvGrpSpPr>
      <p:grpSpPr>
        <a:xfrm>
          <a:off x="0" y="0"/>
          <a:ext cx="0" cy="0"/>
          <a:chOff x="0" y="0"/>
          <a:chExt cx="0" cy="0"/>
        </a:xfrm>
      </p:grpSpPr>
      <p:sp>
        <p:nvSpPr>
          <p:cNvPr id="1048776" name="Title 1"/>
          <p:cNvSpPr>
            <a:spLocks noGrp="1"/>
          </p:cNvSpPr>
          <p:nvPr>
            <p:ph type="title"/>
          </p:nvPr>
        </p:nvSpPr>
        <p:spPr/>
        <p:txBody>
          <a:bodyPr/>
          <a:p>
            <a:r>
              <a:rPr dirty="0" lang="en-GB" smtClean="0"/>
              <a:t>THE THYROID GLAND</a:t>
            </a:r>
            <a:endParaRPr dirty="0" lang="en-GB"/>
          </a:p>
        </p:txBody>
      </p:sp>
      <p:sp>
        <p:nvSpPr>
          <p:cNvPr id="1048777" name="Content Placeholder 2"/>
          <p:cNvSpPr>
            <a:spLocks noGrp="1"/>
          </p:cNvSpPr>
          <p:nvPr>
            <p:ph idx="1"/>
          </p:nvPr>
        </p:nvSpPr>
        <p:spPr/>
        <p:txBody>
          <a:bodyPr/>
          <a:p>
            <a:r>
              <a:rPr dirty="0" lang="en-GB" smtClean="0"/>
              <a:t>THE THYROID GLAND</a:t>
            </a:r>
            <a:endParaRPr dirty="0" lang="en-GB"/>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310" name=""/>
        <p:cNvGrpSpPr/>
        <p:nvPr/>
      </p:nvGrpSpPr>
      <p:grpSpPr>
        <a:xfrm>
          <a:off x="0" y="0"/>
          <a:ext cx="0" cy="0"/>
          <a:chOff x="0" y="0"/>
          <a:chExt cx="0" cy="0"/>
        </a:xfrm>
      </p:grpSpPr>
      <p:sp>
        <p:nvSpPr>
          <p:cNvPr id="1048778" name="Title 1"/>
          <p:cNvSpPr>
            <a:spLocks noGrp="1"/>
          </p:cNvSpPr>
          <p:nvPr>
            <p:ph type="title"/>
          </p:nvPr>
        </p:nvSpPr>
        <p:spPr/>
        <p:txBody>
          <a:bodyPr/>
          <a:p>
            <a:pPr algn="ctr"/>
            <a:r>
              <a:rPr b="1" dirty="0" lang="en-US" smtClean="0"/>
              <a:t>HYPERTHYROIDISM</a:t>
            </a:r>
            <a:endParaRPr b="1" dirty="0" lang="en-US"/>
          </a:p>
        </p:txBody>
      </p:sp>
      <p:sp>
        <p:nvSpPr>
          <p:cNvPr id="1048779" name="Content Placeholder 2"/>
          <p:cNvSpPr>
            <a:spLocks noGrp="1"/>
          </p:cNvSpPr>
          <p:nvPr>
            <p:ph idx="1"/>
          </p:nvPr>
        </p:nvSpPr>
        <p:spPr>
          <a:xfrm>
            <a:off x="628650" y="1303284"/>
            <a:ext cx="7886700" cy="5244662"/>
          </a:xfrm>
        </p:spPr>
        <p:txBody>
          <a:bodyPr>
            <a:normAutofit fontScale="96154" lnSpcReduction="10000"/>
          </a:bodyPr>
          <a:p>
            <a:endParaRPr dirty="0" lang="en-US" smtClean="0"/>
          </a:p>
          <a:p>
            <a:r>
              <a:rPr dirty="0" lang="en-US" smtClean="0"/>
              <a:t>This refers to excess exposure of the body to amount of thyroid hormones.</a:t>
            </a:r>
          </a:p>
          <a:p>
            <a:pPr indent="0" marL="0">
              <a:buNone/>
            </a:pPr>
            <a:r>
              <a:rPr b="1" dirty="0" lang="en-US" smtClean="0"/>
              <a:t>Causes</a:t>
            </a:r>
          </a:p>
          <a:p>
            <a:r>
              <a:rPr dirty="0" lang="en-US" smtClean="0"/>
              <a:t>Graves disease</a:t>
            </a:r>
          </a:p>
          <a:p>
            <a:r>
              <a:rPr dirty="0" lang="en-US" smtClean="0"/>
              <a:t>Multinodular goiter</a:t>
            </a:r>
          </a:p>
          <a:p>
            <a:r>
              <a:rPr dirty="0" lang="en-US" smtClean="0"/>
              <a:t>Solitary active nodule (toxic adenoma)</a:t>
            </a:r>
          </a:p>
          <a:p>
            <a:r>
              <a:rPr dirty="0" lang="en-US" smtClean="0"/>
              <a:t>Sub acute thyroiditis/ post partum thyroiditis</a:t>
            </a:r>
          </a:p>
          <a:p>
            <a:r>
              <a:rPr dirty="0" lang="en-US" smtClean="0"/>
              <a:t>Excess stimulation of thyroid gland by TSH</a:t>
            </a:r>
          </a:p>
          <a:p>
            <a:r>
              <a:rPr dirty="0" lang="en-US" smtClean="0"/>
              <a:t>Hydatiform mole choriocarcinoma –HCG from the placenta stimulates thyroid gland.</a:t>
            </a:r>
          </a:p>
          <a:p>
            <a:r>
              <a:rPr dirty="0" lang="en-US" smtClean="0"/>
              <a:t>Metastasis/ cancer of thyroid tissue</a:t>
            </a:r>
          </a:p>
          <a:p>
            <a:endParaRPr dirty="0" lang="en-US" smtClean="0"/>
          </a:p>
          <a:p>
            <a:endParaRPr dirty="0" 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311" name=""/>
        <p:cNvGrpSpPr/>
        <p:nvPr/>
      </p:nvGrpSpPr>
      <p:grpSpPr>
        <a:xfrm>
          <a:off x="0" y="0"/>
          <a:ext cx="0" cy="0"/>
          <a:chOff x="0" y="0"/>
          <a:chExt cx="0" cy="0"/>
        </a:xfrm>
      </p:grpSpPr>
      <p:sp>
        <p:nvSpPr>
          <p:cNvPr id="1048780" name="Title 1"/>
          <p:cNvSpPr>
            <a:spLocks noGrp="1"/>
          </p:cNvSpPr>
          <p:nvPr>
            <p:ph type="title"/>
          </p:nvPr>
        </p:nvSpPr>
        <p:spPr>
          <a:xfrm>
            <a:off x="628650" y="365126"/>
            <a:ext cx="7886700" cy="1158875"/>
          </a:xfrm>
        </p:spPr>
        <p:txBody>
          <a:bodyPr/>
          <a:p>
            <a:pPr algn="ctr"/>
            <a:r>
              <a:rPr b="1" dirty="0" lang="en-US" smtClean="0"/>
              <a:t>GRAVES DISEASE</a:t>
            </a:r>
            <a:endParaRPr b="1" dirty="0" lang="en-US"/>
          </a:p>
        </p:txBody>
      </p:sp>
      <p:sp>
        <p:nvSpPr>
          <p:cNvPr id="1048781" name="Content Placeholder 2"/>
          <p:cNvSpPr>
            <a:spLocks noGrp="1"/>
          </p:cNvSpPr>
          <p:nvPr>
            <p:ph idx="1"/>
          </p:nvPr>
        </p:nvSpPr>
        <p:spPr>
          <a:xfrm>
            <a:off x="628650" y="1671145"/>
            <a:ext cx="7886700" cy="4582510"/>
          </a:xfrm>
        </p:spPr>
        <p:txBody>
          <a:bodyPr/>
          <a:p>
            <a:r>
              <a:rPr dirty="0" lang="en-US" smtClean="0"/>
              <a:t>This is diffuse enlargement of thyroid gland mainly due to TSH receptor antibody.</a:t>
            </a:r>
          </a:p>
          <a:p>
            <a:r>
              <a:rPr dirty="0" lang="en-US" smtClean="0"/>
              <a:t>There is overproduction of thyroid hormone due to production of antibodies which will act as TSH binding with thyroid gland and make the gland enlarged with increase of T3 and T4 production.</a:t>
            </a:r>
            <a:endParaRPr dirty="0" 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312" name=""/>
        <p:cNvGrpSpPr/>
        <p:nvPr/>
      </p:nvGrpSpPr>
      <p:grpSpPr>
        <a:xfrm>
          <a:off x="0" y="0"/>
          <a:ext cx="0" cy="0"/>
          <a:chOff x="0" y="0"/>
          <a:chExt cx="0" cy="0"/>
        </a:xfrm>
      </p:grpSpPr>
      <p:sp>
        <p:nvSpPr>
          <p:cNvPr id="1048782" name="Title 1"/>
          <p:cNvSpPr>
            <a:spLocks noGrp="1"/>
          </p:cNvSpPr>
          <p:nvPr>
            <p:ph type="title"/>
          </p:nvPr>
        </p:nvSpPr>
        <p:spPr>
          <a:xfrm>
            <a:off x="628650" y="365126"/>
            <a:ext cx="7886700" cy="1200916"/>
          </a:xfrm>
        </p:spPr>
        <p:txBody>
          <a:bodyPr/>
          <a:p>
            <a:pPr algn="ctr"/>
            <a:r>
              <a:rPr b="1" dirty="0" lang="en-US" smtClean="0"/>
              <a:t>Clinical features</a:t>
            </a:r>
            <a:endParaRPr b="1" dirty="0" lang="en-US"/>
          </a:p>
        </p:txBody>
      </p:sp>
      <p:sp>
        <p:nvSpPr>
          <p:cNvPr id="1048783" name="Content Placeholder 2"/>
          <p:cNvSpPr>
            <a:spLocks noGrp="1"/>
          </p:cNvSpPr>
          <p:nvPr>
            <p:ph idx="1"/>
          </p:nvPr>
        </p:nvSpPr>
        <p:spPr>
          <a:xfrm>
            <a:off x="628650" y="1566042"/>
            <a:ext cx="7886700" cy="4610921"/>
          </a:xfrm>
        </p:spPr>
        <p:txBody>
          <a:bodyPr>
            <a:normAutofit fontScale="96154" lnSpcReduction="10000"/>
          </a:bodyPr>
          <a:p>
            <a:r>
              <a:rPr dirty="0" lang="en-US" smtClean="0"/>
              <a:t>Diffuse goiter</a:t>
            </a:r>
          </a:p>
          <a:p>
            <a:r>
              <a:rPr b="1" dirty="0" lang="en-US" smtClean="0"/>
              <a:t>GIT</a:t>
            </a:r>
            <a:r>
              <a:rPr dirty="0" lang="en-US" smtClean="0"/>
              <a:t> – anorexia, vomiting, diarrhea, stearrtorrhoea</a:t>
            </a:r>
          </a:p>
          <a:p>
            <a:r>
              <a:rPr b="1" dirty="0" lang="en-US" smtClean="0"/>
              <a:t>Cardiac</a:t>
            </a:r>
            <a:r>
              <a:rPr dirty="0" lang="en-US" smtClean="0"/>
              <a:t>- palpitations, tachycardia, angina, cardiac failure.</a:t>
            </a:r>
          </a:p>
          <a:p>
            <a:r>
              <a:rPr b="1" dirty="0" lang="en-US" smtClean="0"/>
              <a:t>Respiratory</a:t>
            </a:r>
            <a:r>
              <a:rPr dirty="0" lang="en-US" smtClean="0"/>
              <a:t> – dyspnea on exertion, exacerbation of asthma </a:t>
            </a:r>
          </a:p>
          <a:p>
            <a:r>
              <a:rPr b="1" dirty="0" lang="en-US" smtClean="0"/>
              <a:t>Skin</a:t>
            </a:r>
            <a:r>
              <a:rPr dirty="0" lang="en-US" smtClean="0"/>
              <a:t>- purititis, alopecia , pretibial myoedema .</a:t>
            </a:r>
          </a:p>
          <a:p>
            <a:r>
              <a:rPr b="1" dirty="0" lang="en-US" smtClean="0"/>
              <a:t>Eyes</a:t>
            </a:r>
            <a:r>
              <a:rPr dirty="0" lang="en-US" smtClean="0"/>
              <a:t>- diplopia, retraction of eyelids, excessive lacrimation, exophthalmos.</a:t>
            </a:r>
          </a:p>
          <a:p>
            <a:r>
              <a:rPr b="1" dirty="0" lang="en-US" smtClean="0"/>
              <a:t>Neuromuscular</a:t>
            </a:r>
            <a:r>
              <a:rPr dirty="0" lang="en-US" smtClean="0"/>
              <a:t>- emotional irritability, psychosis, </a:t>
            </a:r>
            <a:r>
              <a:rPr dirty="0" lang="en-US" err="1" smtClean="0"/>
              <a:t>aggitiation</a:t>
            </a:r>
            <a:r>
              <a:rPr dirty="0" lang="en-US" smtClean="0"/>
              <a:t> muscle weakness, increase tender reflex</a:t>
            </a:r>
          </a:p>
          <a:p>
            <a:endParaRPr dirty="0" 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313" name=""/>
        <p:cNvGrpSpPr/>
        <p:nvPr/>
      </p:nvGrpSpPr>
      <p:grpSpPr>
        <a:xfrm>
          <a:off x="0" y="0"/>
          <a:ext cx="0" cy="0"/>
          <a:chOff x="0" y="0"/>
          <a:chExt cx="0" cy="0"/>
        </a:xfrm>
      </p:grpSpPr>
      <p:sp>
        <p:nvSpPr>
          <p:cNvPr id="1048784" name="Title 1"/>
          <p:cNvSpPr>
            <a:spLocks noGrp="1"/>
          </p:cNvSpPr>
          <p:nvPr>
            <p:ph type="title"/>
          </p:nvPr>
        </p:nvSpPr>
        <p:spPr>
          <a:xfrm>
            <a:off x="457200" y="0"/>
            <a:ext cx="8229600" cy="1143000"/>
          </a:xfrm>
        </p:spPr>
        <p:txBody>
          <a:bodyPr/>
          <a:p>
            <a:pPr algn="ctr"/>
            <a:r>
              <a:rPr dirty="0" lang="en-US" smtClean="0"/>
              <a:t>Conti…</a:t>
            </a:r>
            <a:endParaRPr dirty="0" lang="en-US"/>
          </a:p>
        </p:txBody>
      </p:sp>
      <p:sp>
        <p:nvSpPr>
          <p:cNvPr id="1048785" name="Content Placeholder 2"/>
          <p:cNvSpPr>
            <a:spLocks noGrp="1"/>
          </p:cNvSpPr>
          <p:nvPr>
            <p:ph idx="1"/>
          </p:nvPr>
        </p:nvSpPr>
        <p:spPr>
          <a:xfrm>
            <a:off x="628650" y="1566041"/>
            <a:ext cx="7886700" cy="4666593"/>
          </a:xfrm>
        </p:spPr>
        <p:txBody>
          <a:bodyPr/>
          <a:p>
            <a:r>
              <a:rPr b="1" dirty="0" lang="en-US" smtClean="0"/>
              <a:t>Reproductive</a:t>
            </a:r>
            <a:r>
              <a:rPr dirty="0" lang="en-US" smtClean="0"/>
              <a:t>- impotence, libido, spontaneous abortion, oligo- menorrhea, amenorrhea, infertility.</a:t>
            </a:r>
          </a:p>
          <a:p>
            <a:r>
              <a:rPr dirty="0" lang="en-US" smtClean="0"/>
              <a:t>Heat intolerance</a:t>
            </a:r>
          </a:p>
          <a:p>
            <a:r>
              <a:rPr dirty="0" lang="en-US" smtClean="0"/>
              <a:t>Osteoporosis</a:t>
            </a:r>
          </a:p>
          <a:p>
            <a:r>
              <a:rPr dirty="0" lang="en-US" smtClean="0"/>
              <a:t>Weight loss</a:t>
            </a:r>
            <a:endParaRPr dirty="0" 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314" name=""/>
        <p:cNvGrpSpPr/>
        <p:nvPr/>
      </p:nvGrpSpPr>
      <p:grpSpPr>
        <a:xfrm>
          <a:off x="0" y="0"/>
          <a:ext cx="0" cy="0"/>
          <a:chOff x="0" y="0"/>
          <a:chExt cx="0" cy="0"/>
        </a:xfrm>
      </p:grpSpPr>
      <p:sp>
        <p:nvSpPr>
          <p:cNvPr id="1048786" name="Title 1"/>
          <p:cNvSpPr>
            <a:spLocks noGrp="1"/>
          </p:cNvSpPr>
          <p:nvPr>
            <p:ph type="title"/>
          </p:nvPr>
        </p:nvSpPr>
        <p:spPr>
          <a:xfrm>
            <a:off x="628650" y="365126"/>
            <a:ext cx="7886700" cy="938158"/>
          </a:xfrm>
        </p:spPr>
        <p:txBody>
          <a:bodyPr/>
          <a:p>
            <a:pPr algn="ctr"/>
            <a:r>
              <a:rPr b="1" dirty="0" lang="en-US" smtClean="0"/>
              <a:t>GOITRE</a:t>
            </a:r>
            <a:endParaRPr b="1" dirty="0" lang="en-US"/>
          </a:p>
        </p:txBody>
      </p:sp>
      <p:sp>
        <p:nvSpPr>
          <p:cNvPr id="1048787" name="Content Placeholder 2"/>
          <p:cNvSpPr>
            <a:spLocks noGrp="1"/>
          </p:cNvSpPr>
          <p:nvPr>
            <p:ph idx="1"/>
          </p:nvPr>
        </p:nvSpPr>
        <p:spPr>
          <a:xfrm>
            <a:off x="628650" y="1303285"/>
            <a:ext cx="7886700" cy="4873679"/>
          </a:xfrm>
        </p:spPr>
        <p:txBody>
          <a:bodyPr>
            <a:normAutofit fontScale="95238" lnSpcReduction="20000"/>
          </a:bodyPr>
          <a:p>
            <a:r>
              <a:rPr dirty="0" lang="en-US" smtClean="0"/>
              <a:t>This is a condition in which there is enlargement of the thyroid gland. It is more common in women than in men.</a:t>
            </a:r>
          </a:p>
          <a:p>
            <a:r>
              <a:rPr dirty="0" lang="en-US" smtClean="0"/>
              <a:t>There are 3 main types namely;</a:t>
            </a:r>
          </a:p>
          <a:p>
            <a:pPr lvl="2">
              <a:buFont typeface="Wingdings" panose="05000000000000000000" pitchFamily="2" charset="2"/>
              <a:buChar char="v"/>
            </a:pPr>
            <a:r>
              <a:rPr dirty="0" lang="en-US"/>
              <a:t> </a:t>
            </a:r>
            <a:r>
              <a:rPr dirty="0" sz="2400" lang="en-US" smtClean="0"/>
              <a:t>non- toxic goiter (simple)</a:t>
            </a:r>
          </a:p>
          <a:p>
            <a:pPr lvl="2">
              <a:buFont typeface="Wingdings" panose="05000000000000000000" pitchFamily="2" charset="2"/>
              <a:buChar char="v"/>
            </a:pPr>
            <a:r>
              <a:rPr dirty="0" sz="2400" lang="en-US" smtClean="0"/>
              <a:t>Toxic goiter</a:t>
            </a:r>
          </a:p>
          <a:p>
            <a:pPr lvl="2">
              <a:buFont typeface="Wingdings" panose="05000000000000000000" pitchFamily="2" charset="2"/>
              <a:buChar char="v"/>
            </a:pPr>
            <a:r>
              <a:rPr dirty="0" sz="2400" lang="en-US" smtClean="0"/>
              <a:t>Malignant goiter</a:t>
            </a:r>
          </a:p>
          <a:p>
            <a:pPr indent="0" marL="0">
              <a:buNone/>
            </a:pPr>
            <a:r>
              <a:rPr b="1" dirty="0" lang="en-US" smtClean="0"/>
              <a:t>Causes</a:t>
            </a:r>
          </a:p>
          <a:p>
            <a:r>
              <a:rPr dirty="0" lang="en-US" smtClean="0"/>
              <a:t>Deficiency</a:t>
            </a:r>
            <a:r>
              <a:rPr b="1" dirty="0" lang="en-US" smtClean="0"/>
              <a:t> </a:t>
            </a:r>
            <a:r>
              <a:rPr dirty="0" lang="en-US" smtClean="0"/>
              <a:t>of iodine in the diet</a:t>
            </a:r>
          </a:p>
          <a:p>
            <a:r>
              <a:rPr dirty="0" lang="en-US" smtClean="0"/>
              <a:t>Lack of TSH in pituitary gland</a:t>
            </a:r>
          </a:p>
          <a:p>
            <a:r>
              <a:rPr dirty="0" lang="en-US" smtClean="0"/>
              <a:t>Over production of T4 caused by toxic /malignant goitre</a:t>
            </a:r>
            <a:endParaRPr dirty="0" 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315" name=""/>
        <p:cNvGrpSpPr/>
        <p:nvPr/>
      </p:nvGrpSpPr>
      <p:grpSpPr>
        <a:xfrm>
          <a:off x="0" y="0"/>
          <a:ext cx="0" cy="0"/>
          <a:chOff x="0" y="0"/>
          <a:chExt cx="0" cy="0"/>
        </a:xfrm>
      </p:grpSpPr>
      <p:sp>
        <p:nvSpPr>
          <p:cNvPr id="1048788" name="Title 1"/>
          <p:cNvSpPr>
            <a:spLocks noGrp="1"/>
          </p:cNvSpPr>
          <p:nvPr>
            <p:ph type="title"/>
          </p:nvPr>
        </p:nvSpPr>
        <p:spPr>
          <a:xfrm>
            <a:off x="628650" y="18316"/>
            <a:ext cx="7886700" cy="1095813"/>
          </a:xfrm>
        </p:spPr>
        <p:txBody>
          <a:bodyPr/>
          <a:p>
            <a:pPr algn="ctr"/>
            <a:r>
              <a:rPr b="1" dirty="0" lang="en-US" smtClean="0"/>
              <a:t>Predisposing factors</a:t>
            </a:r>
            <a:endParaRPr b="1" dirty="0" lang="en-US"/>
          </a:p>
        </p:txBody>
      </p:sp>
      <p:sp>
        <p:nvSpPr>
          <p:cNvPr id="1048789" name="Content Placeholder 2"/>
          <p:cNvSpPr>
            <a:spLocks noGrp="1"/>
          </p:cNvSpPr>
          <p:nvPr>
            <p:ph idx="1"/>
          </p:nvPr>
        </p:nvSpPr>
        <p:spPr>
          <a:xfrm>
            <a:off x="628650" y="1261241"/>
            <a:ext cx="7886700" cy="4915722"/>
          </a:xfrm>
        </p:spPr>
        <p:txBody>
          <a:bodyPr/>
          <a:p>
            <a:r>
              <a:rPr dirty="0" lang="en-US" smtClean="0"/>
              <a:t>Hereditary factors</a:t>
            </a:r>
          </a:p>
          <a:p>
            <a:r>
              <a:rPr dirty="0" lang="en-US" smtClean="0"/>
              <a:t>Tumors of thyroid gland</a:t>
            </a:r>
          </a:p>
          <a:p>
            <a:r>
              <a:rPr dirty="0" lang="en-US" smtClean="0"/>
              <a:t>Goitrogens .(substances that disrupt production of thyroid hormones by interfering with iodine uptake triggering release of TSH ) </a:t>
            </a:r>
            <a:r>
              <a:rPr dirty="0" lang="en-US" err="1" smtClean="0"/>
              <a:t>e.g</a:t>
            </a:r>
            <a:r>
              <a:rPr dirty="0" lang="en-US" smtClean="0"/>
              <a:t> cassava , soya beans salicylates, sulfonamides</a:t>
            </a:r>
          </a:p>
          <a:p>
            <a:r>
              <a:rPr dirty="0" lang="en-US" smtClean="0"/>
              <a:t>Emotional stress</a:t>
            </a:r>
          </a:p>
          <a:p>
            <a:r>
              <a:rPr dirty="0" lang="en-US" smtClean="0"/>
              <a:t>Trauma of thyroid gland</a:t>
            </a:r>
          </a:p>
          <a:p>
            <a:pPr indent="0" marL="0">
              <a:buNone/>
            </a:pPr>
            <a:r>
              <a:rPr dirty="0" lang="en-US" smtClean="0"/>
              <a:t> </a:t>
            </a:r>
            <a:endParaRPr dirty="0" 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316" name=""/>
        <p:cNvGrpSpPr/>
        <p:nvPr/>
      </p:nvGrpSpPr>
      <p:grpSpPr>
        <a:xfrm>
          <a:off x="0" y="0"/>
          <a:ext cx="0" cy="0"/>
          <a:chOff x="0" y="0"/>
          <a:chExt cx="0" cy="0"/>
        </a:xfrm>
      </p:grpSpPr>
      <p:sp>
        <p:nvSpPr>
          <p:cNvPr id="1048790" name="Title 1"/>
          <p:cNvSpPr>
            <a:spLocks noGrp="1"/>
          </p:cNvSpPr>
          <p:nvPr>
            <p:ph type="title"/>
          </p:nvPr>
        </p:nvSpPr>
        <p:spPr/>
        <p:txBody>
          <a:bodyPr>
            <a:normAutofit fontScale="90000"/>
          </a:bodyPr>
          <a:p>
            <a:pPr algn="ctr"/>
            <a:r>
              <a:rPr b="1" dirty="0" lang="en-US" smtClean="0"/>
              <a:t>SIMPLE /NON-TOXIC GOITRE</a:t>
            </a:r>
            <a:endParaRPr b="1" dirty="0" lang="en-US"/>
          </a:p>
        </p:txBody>
      </p:sp>
      <p:sp>
        <p:nvSpPr>
          <p:cNvPr id="1048791" name="Content Placeholder 2"/>
          <p:cNvSpPr>
            <a:spLocks noGrp="1"/>
          </p:cNvSpPr>
          <p:nvPr>
            <p:ph idx="1"/>
          </p:nvPr>
        </p:nvSpPr>
        <p:spPr>
          <a:xfrm>
            <a:off x="628650" y="1376854"/>
            <a:ext cx="7886700" cy="4834759"/>
          </a:xfrm>
        </p:spPr>
        <p:txBody>
          <a:bodyPr/>
          <a:p>
            <a:endParaRPr dirty="0" lang="en-US" smtClean="0"/>
          </a:p>
          <a:p>
            <a:r>
              <a:rPr dirty="0" lang="en-US" smtClean="0"/>
              <a:t>In this type of goiter, the thyroid gland enlarges without symptoms of thyroid dysfunction.</a:t>
            </a:r>
          </a:p>
          <a:p>
            <a:pPr indent="0" marL="0">
              <a:buNone/>
            </a:pPr>
            <a:r>
              <a:rPr b="1" dirty="0" lang="en-US" smtClean="0"/>
              <a:t>Causes</a:t>
            </a:r>
          </a:p>
          <a:p>
            <a:r>
              <a:rPr dirty="0" lang="en-US" smtClean="0"/>
              <a:t>Deficiency of iodine in the diet</a:t>
            </a:r>
          </a:p>
          <a:p>
            <a:r>
              <a:rPr dirty="0" lang="en-US" smtClean="0"/>
              <a:t>Inability of the thyroid gland to use iodine</a:t>
            </a:r>
          </a:p>
          <a:p>
            <a:r>
              <a:rPr dirty="0" lang="en-US" smtClean="0"/>
              <a:t>Increased demand for iodine e.g. during pregnancy , stress</a:t>
            </a:r>
          </a:p>
          <a:p>
            <a:r>
              <a:rPr dirty="0" lang="en-US" smtClean="0"/>
              <a:t>Goitrogens e.g. carrots, sulfonamides, salicylates</a:t>
            </a:r>
            <a:endParaRPr dirty="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45" name=""/>
        <p:cNvGrpSpPr/>
        <p:nvPr/>
      </p:nvGrpSpPr>
      <p:grpSpPr>
        <a:xfrm>
          <a:off x="0" y="0"/>
          <a:ext cx="0" cy="0"/>
          <a:chOff x="0" y="0"/>
          <a:chExt cx="0" cy="0"/>
        </a:xfrm>
      </p:grpSpPr>
      <p:sp>
        <p:nvSpPr>
          <p:cNvPr id="1048626" name="Rectangle 2"/>
          <p:cNvSpPr>
            <a:spLocks noGrp="1" noChangeArrowheads="1"/>
          </p:cNvSpPr>
          <p:nvPr>
            <p:ph type="title"/>
          </p:nvPr>
        </p:nvSpPr>
        <p:spPr>
          <a:xfrm>
            <a:off x="457200" y="152400"/>
            <a:ext cx="8229600" cy="868363"/>
          </a:xfrm>
        </p:spPr>
        <p:txBody>
          <a:bodyPr/>
          <a:p>
            <a:r>
              <a:rPr sz="3200" lang="en-US"/>
              <a:t>The others from the anterior pituitary…</a:t>
            </a:r>
          </a:p>
        </p:txBody>
      </p:sp>
      <p:sp>
        <p:nvSpPr>
          <p:cNvPr id="1048627" name="Rectangle 3"/>
          <p:cNvSpPr>
            <a:spLocks noGrp="1" noChangeArrowheads="1"/>
          </p:cNvSpPr>
          <p:nvPr>
            <p:ph idx="1"/>
          </p:nvPr>
        </p:nvSpPr>
        <p:spPr>
          <a:xfrm>
            <a:off x="304800" y="1600200"/>
            <a:ext cx="8229600" cy="4495800"/>
          </a:xfrm>
        </p:spPr>
        <p:txBody>
          <a:bodyPr/>
          <a:p>
            <a:r>
              <a:rPr dirty="0" lang="en-US" smtClean="0"/>
              <a:t>Growth Hormone (somatrotropic </a:t>
            </a:r>
            <a:r>
              <a:rPr dirty="0" lang="en-US"/>
              <a:t>hormone) stimulates growth of skeletal epiphyseal plates and body to synthesize protein</a:t>
            </a:r>
          </a:p>
          <a:p>
            <a:r>
              <a:rPr dirty="0" lang="en-US" smtClean="0"/>
              <a:t>Prolactin </a:t>
            </a:r>
            <a:r>
              <a:rPr dirty="0" lang="en-US"/>
              <a:t>stimulates mammary glands in breast to </a:t>
            </a:r>
            <a:r>
              <a:rPr dirty="0" lang="en-US" smtClean="0"/>
              <a:t>produce </a:t>
            </a:r>
            <a:r>
              <a:rPr dirty="0" lang="en-US"/>
              <a:t>milk</a:t>
            </a:r>
          </a:p>
          <a:p>
            <a:r>
              <a:rPr dirty="0" lang="en-US" smtClean="0"/>
              <a:t>Melanocyte Stimulating Hormone </a:t>
            </a:r>
            <a:r>
              <a:rPr dirty="0" lang="en-US"/>
              <a:t>stimulates melanocytes; may increase mental alertness</a:t>
            </a:r>
          </a:p>
          <a:p>
            <a:endParaRPr dirty="0" lang="en-US"/>
          </a:p>
          <a:p>
            <a:pPr>
              <a:buFont typeface="Wingdings" panose="05000000000000000000" pitchFamily="2" charset="2"/>
              <a:buNone/>
            </a:pPr>
            <a:endParaRPr dirty="0" lang="en-US"/>
          </a:p>
          <a:p>
            <a:endParaRPr dirty="0" lang="en-US"/>
          </a:p>
        </p:txBody>
      </p:sp>
      <p:sp>
        <p:nvSpPr>
          <p:cNvPr id="1048628" name="Slide Number Placeholder 5"/>
          <p:cNvSpPr>
            <a:spLocks noGrp="1"/>
          </p:cNvSpPr>
          <p:nvPr>
            <p:ph type="sldNum" sz="quarter" idx="12"/>
          </p:nvPr>
        </p:nvSpPr>
        <p:spPr/>
        <p:txBody>
          <a:bodyPr/>
          <a:p>
            <a:fld id="{3BF61F00-3788-4EF2-B1B3-8ABD474008B9}" type="slidenum">
              <a:rPr lang="en-US"/>
              <a:t>8</a:t>
            </a:fld>
            <a:endParaRPr 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317" name=""/>
        <p:cNvGrpSpPr/>
        <p:nvPr/>
      </p:nvGrpSpPr>
      <p:grpSpPr>
        <a:xfrm>
          <a:off x="0" y="0"/>
          <a:ext cx="0" cy="0"/>
          <a:chOff x="0" y="0"/>
          <a:chExt cx="0" cy="0"/>
        </a:xfrm>
      </p:grpSpPr>
      <p:sp>
        <p:nvSpPr>
          <p:cNvPr id="1048792" name="Title 1"/>
          <p:cNvSpPr>
            <a:spLocks noGrp="1"/>
          </p:cNvSpPr>
          <p:nvPr>
            <p:ph type="title"/>
          </p:nvPr>
        </p:nvSpPr>
        <p:spPr/>
        <p:txBody>
          <a:bodyPr/>
          <a:p>
            <a:pPr algn="ctr"/>
            <a:r>
              <a:rPr b="1" dirty="0" lang="en-US" smtClean="0"/>
              <a:t>Signs and symptoms</a:t>
            </a:r>
            <a:endParaRPr b="1" dirty="0" lang="en-US"/>
          </a:p>
        </p:txBody>
      </p:sp>
      <p:sp>
        <p:nvSpPr>
          <p:cNvPr id="1048793" name="Content Placeholder 2"/>
          <p:cNvSpPr>
            <a:spLocks noGrp="1"/>
          </p:cNvSpPr>
          <p:nvPr>
            <p:ph idx="1"/>
          </p:nvPr>
        </p:nvSpPr>
        <p:spPr>
          <a:xfrm>
            <a:off x="628650" y="1334814"/>
            <a:ext cx="7886700" cy="4842149"/>
          </a:xfrm>
        </p:spPr>
        <p:txBody>
          <a:bodyPr/>
          <a:p>
            <a:endParaRPr dirty="0" lang="en-US" smtClean="0"/>
          </a:p>
          <a:p>
            <a:r>
              <a:rPr dirty="0" lang="en-US" smtClean="0"/>
              <a:t>Painless swelling on the neck that moves up and down when swallowing.</a:t>
            </a:r>
          </a:p>
          <a:p>
            <a:r>
              <a:rPr dirty="0" lang="en-US" smtClean="0"/>
              <a:t>Dysphagia</a:t>
            </a:r>
          </a:p>
          <a:p>
            <a:r>
              <a:rPr dirty="0" lang="en-US" smtClean="0"/>
              <a:t>Dyspnea and stridor</a:t>
            </a:r>
          </a:p>
          <a:p>
            <a:r>
              <a:rPr dirty="0" lang="en-US" smtClean="0"/>
              <a:t>Cough</a:t>
            </a:r>
          </a:p>
          <a:p>
            <a:r>
              <a:rPr dirty="0" lang="en-US" smtClean="0"/>
              <a:t>Hoarseness of voice</a:t>
            </a:r>
          </a:p>
          <a:p>
            <a:r>
              <a:rPr dirty="0" lang="en-US" smtClean="0"/>
              <a:t>Engorged neck veins</a:t>
            </a:r>
          </a:p>
          <a:p>
            <a:r>
              <a:rPr dirty="0" lang="en-US" smtClean="0"/>
              <a:t>anxiety</a:t>
            </a:r>
            <a:endParaRPr dirty="0" 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318" name=""/>
        <p:cNvGrpSpPr/>
        <p:nvPr/>
      </p:nvGrpSpPr>
      <p:grpSpPr>
        <a:xfrm>
          <a:off x="0" y="0"/>
          <a:ext cx="0" cy="0"/>
          <a:chOff x="0" y="0"/>
          <a:chExt cx="0" cy="0"/>
        </a:xfrm>
      </p:grpSpPr>
      <p:sp>
        <p:nvSpPr>
          <p:cNvPr id="1048794" name="Title 1"/>
          <p:cNvSpPr>
            <a:spLocks noGrp="1"/>
          </p:cNvSpPr>
          <p:nvPr>
            <p:ph type="title"/>
          </p:nvPr>
        </p:nvSpPr>
        <p:spPr/>
        <p:txBody>
          <a:bodyPr/>
          <a:p>
            <a:pPr algn="ctr"/>
            <a:r>
              <a:rPr b="1" dirty="0" lang="en-US" smtClean="0"/>
              <a:t>Treatment and management</a:t>
            </a:r>
            <a:endParaRPr b="1" dirty="0" lang="en-US"/>
          </a:p>
        </p:txBody>
      </p:sp>
      <p:sp>
        <p:nvSpPr>
          <p:cNvPr id="1048795" name="Content Placeholder 2"/>
          <p:cNvSpPr>
            <a:spLocks noGrp="1"/>
          </p:cNvSpPr>
          <p:nvPr>
            <p:ph idx="1"/>
          </p:nvPr>
        </p:nvSpPr>
        <p:spPr>
          <a:xfrm>
            <a:off x="628650" y="1345324"/>
            <a:ext cx="7886700" cy="4831639"/>
          </a:xfrm>
        </p:spPr>
        <p:txBody>
          <a:bodyPr/>
          <a:p>
            <a:endParaRPr dirty="0" lang="en-US" smtClean="0"/>
          </a:p>
          <a:p>
            <a:r>
              <a:rPr dirty="0" lang="en-US" smtClean="0"/>
              <a:t>In most cases, this type needs little treatment since the goitre subsides on its own</a:t>
            </a:r>
          </a:p>
          <a:p>
            <a:r>
              <a:rPr dirty="0" lang="en-US" smtClean="0"/>
              <a:t>Give foods rich in iodine to correct iodine deficiency</a:t>
            </a:r>
          </a:p>
          <a:p>
            <a:r>
              <a:rPr dirty="0" lang="en-US" smtClean="0"/>
              <a:t>Add iodine to table salt</a:t>
            </a:r>
          </a:p>
          <a:p>
            <a:r>
              <a:rPr dirty="0" lang="en-US" smtClean="0"/>
              <a:t>If due to goitregen foods, exclude them from diet</a:t>
            </a:r>
          </a:p>
          <a:p>
            <a:r>
              <a:rPr dirty="0" lang="en-US" smtClean="0"/>
              <a:t>If due to drugs, avoid them if possible</a:t>
            </a:r>
          </a:p>
          <a:p>
            <a:r>
              <a:rPr dirty="0" lang="en-US" smtClean="0"/>
              <a:t>Do thyroidectomy if the gland is grossly enlarged</a:t>
            </a:r>
            <a:endParaRPr dirty="0" 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319" name=""/>
        <p:cNvGrpSpPr/>
        <p:nvPr/>
      </p:nvGrpSpPr>
      <p:grpSpPr>
        <a:xfrm>
          <a:off x="0" y="0"/>
          <a:ext cx="0" cy="0"/>
          <a:chOff x="0" y="0"/>
          <a:chExt cx="0" cy="0"/>
        </a:xfrm>
      </p:grpSpPr>
      <p:sp>
        <p:nvSpPr>
          <p:cNvPr id="1048796" name="Title 1"/>
          <p:cNvSpPr>
            <a:spLocks noGrp="1"/>
          </p:cNvSpPr>
          <p:nvPr>
            <p:ph type="title"/>
          </p:nvPr>
        </p:nvSpPr>
        <p:spPr>
          <a:xfrm>
            <a:off x="628650" y="365125"/>
            <a:ext cx="7886700" cy="1169385"/>
          </a:xfrm>
        </p:spPr>
        <p:txBody>
          <a:bodyPr/>
          <a:p>
            <a:pPr algn="ctr"/>
            <a:r>
              <a:rPr b="1" dirty="0" lang="en-US" smtClean="0"/>
              <a:t>MALIGNANT GOITRE</a:t>
            </a:r>
            <a:endParaRPr b="1" dirty="0" lang="en-US"/>
          </a:p>
        </p:txBody>
      </p:sp>
      <p:sp>
        <p:nvSpPr>
          <p:cNvPr id="1048797" name="Content Placeholder 2"/>
          <p:cNvSpPr>
            <a:spLocks noGrp="1"/>
          </p:cNvSpPr>
          <p:nvPr>
            <p:ph idx="1"/>
          </p:nvPr>
        </p:nvSpPr>
        <p:spPr>
          <a:xfrm>
            <a:off x="628650" y="1534511"/>
            <a:ext cx="7886700" cy="4642453"/>
          </a:xfrm>
        </p:spPr>
        <p:txBody>
          <a:bodyPr/>
          <a:p>
            <a:r>
              <a:rPr dirty="0" lang="en-US" smtClean="0"/>
              <a:t>This may develop from toxic goiter</a:t>
            </a:r>
          </a:p>
          <a:p>
            <a:pPr indent="0" marL="0">
              <a:buNone/>
            </a:pPr>
            <a:r>
              <a:rPr b="1" dirty="0" lang="en-US" smtClean="0"/>
              <a:t>Signs and symptoms</a:t>
            </a:r>
          </a:p>
          <a:p>
            <a:r>
              <a:rPr dirty="0" lang="en-US" smtClean="0"/>
              <a:t>Enlarged thyroid gland</a:t>
            </a:r>
          </a:p>
          <a:p>
            <a:r>
              <a:rPr dirty="0" lang="en-US" smtClean="0"/>
              <a:t>Dyspnea</a:t>
            </a:r>
          </a:p>
          <a:p>
            <a:r>
              <a:rPr dirty="0" lang="en-US" smtClean="0"/>
              <a:t>Dysphagia</a:t>
            </a:r>
          </a:p>
          <a:p>
            <a:r>
              <a:rPr dirty="0" lang="en-US" smtClean="0"/>
              <a:t>Stridor</a:t>
            </a:r>
          </a:p>
          <a:p>
            <a:r>
              <a:rPr dirty="0" lang="en-US" smtClean="0"/>
              <a:t>Firm and hard painful gland</a:t>
            </a:r>
            <a:endParaRPr dirty="0" 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320" name=""/>
        <p:cNvGrpSpPr/>
        <p:nvPr/>
      </p:nvGrpSpPr>
      <p:grpSpPr>
        <a:xfrm>
          <a:off x="0" y="0"/>
          <a:ext cx="0" cy="0"/>
          <a:chOff x="0" y="0"/>
          <a:chExt cx="0" cy="0"/>
        </a:xfrm>
      </p:grpSpPr>
      <p:sp>
        <p:nvSpPr>
          <p:cNvPr id="1048798" name="Title 1"/>
          <p:cNvSpPr>
            <a:spLocks noGrp="1"/>
          </p:cNvSpPr>
          <p:nvPr>
            <p:ph type="title"/>
          </p:nvPr>
        </p:nvSpPr>
        <p:spPr/>
        <p:txBody>
          <a:bodyPr/>
          <a:p>
            <a:pPr algn="ctr"/>
            <a:r>
              <a:rPr b="1" dirty="0" lang="en-US" smtClean="0"/>
              <a:t>treatment</a:t>
            </a:r>
            <a:endParaRPr b="1" dirty="0" lang="en-US"/>
          </a:p>
        </p:txBody>
      </p:sp>
      <p:sp>
        <p:nvSpPr>
          <p:cNvPr id="1048799" name="Content Placeholder 2"/>
          <p:cNvSpPr>
            <a:spLocks noGrp="1"/>
          </p:cNvSpPr>
          <p:nvPr>
            <p:ph idx="1"/>
          </p:nvPr>
        </p:nvSpPr>
        <p:spPr/>
        <p:txBody>
          <a:bodyPr/>
          <a:p>
            <a:r>
              <a:rPr dirty="0" lang="en-US" smtClean="0"/>
              <a:t>Surgical removal of the whole gland (thyroidectomy)</a:t>
            </a:r>
          </a:p>
          <a:p>
            <a:r>
              <a:rPr dirty="0" lang="en-US" smtClean="0"/>
              <a:t>Radioactive iodine treatment may follow surgery</a:t>
            </a:r>
            <a:endParaRPr dirty="0" 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321" name=""/>
        <p:cNvGrpSpPr/>
        <p:nvPr/>
      </p:nvGrpSpPr>
      <p:grpSpPr>
        <a:xfrm>
          <a:off x="0" y="0"/>
          <a:ext cx="0" cy="0"/>
          <a:chOff x="0" y="0"/>
          <a:chExt cx="0" cy="0"/>
        </a:xfrm>
      </p:grpSpPr>
      <p:sp>
        <p:nvSpPr>
          <p:cNvPr id="1048800" name="Title 1"/>
          <p:cNvSpPr>
            <a:spLocks noGrp="1"/>
          </p:cNvSpPr>
          <p:nvPr>
            <p:ph type="title"/>
          </p:nvPr>
        </p:nvSpPr>
        <p:spPr/>
        <p:txBody>
          <a:bodyPr/>
          <a:p>
            <a:pPr algn="ctr"/>
            <a:r>
              <a:rPr b="1" dirty="0" lang="en-US" smtClean="0"/>
              <a:t>TOXIC GOITRE</a:t>
            </a:r>
            <a:endParaRPr b="1" dirty="0" lang="en-US"/>
          </a:p>
        </p:txBody>
      </p:sp>
      <p:sp>
        <p:nvSpPr>
          <p:cNvPr id="1048801" name="Content Placeholder 2"/>
          <p:cNvSpPr>
            <a:spLocks noGrp="1"/>
          </p:cNvSpPr>
          <p:nvPr>
            <p:ph idx="1"/>
          </p:nvPr>
        </p:nvSpPr>
        <p:spPr>
          <a:xfrm>
            <a:off x="628650" y="1334815"/>
            <a:ext cx="7886700" cy="5097517"/>
          </a:xfrm>
        </p:spPr>
        <p:txBody>
          <a:bodyPr>
            <a:normAutofit fontScale="95238" lnSpcReduction="10000"/>
          </a:bodyPr>
          <a:p>
            <a:pPr indent="0" marL="0">
              <a:buNone/>
            </a:pPr>
            <a:endParaRPr dirty="0" lang="en-US" smtClean="0"/>
          </a:p>
          <a:p>
            <a:pPr indent="0" marL="0">
              <a:buNone/>
            </a:pPr>
            <a:r>
              <a:rPr dirty="0" lang="en-US" smtClean="0"/>
              <a:t>This type of </a:t>
            </a:r>
            <a:r>
              <a:rPr dirty="0" lang="en-US" err="1" smtClean="0"/>
              <a:t>goitre</a:t>
            </a:r>
            <a:r>
              <a:rPr dirty="0" lang="en-US" smtClean="0"/>
              <a:t> is common in young women. There are two forms of toxic goitre</a:t>
            </a:r>
          </a:p>
          <a:p>
            <a:pPr lvl="2"/>
            <a:r>
              <a:rPr dirty="0" lang="en-US" smtClean="0"/>
              <a:t>Toxic multinodular goitre</a:t>
            </a:r>
          </a:p>
          <a:p>
            <a:pPr lvl="2"/>
            <a:r>
              <a:rPr dirty="0" lang="en-US" smtClean="0"/>
              <a:t>Diffuse/Exophthalmic goitre 	</a:t>
            </a:r>
          </a:p>
          <a:p>
            <a:pPr indent="-514350" marL="514350">
              <a:buAutoNum type="alphaLcParenR"/>
            </a:pPr>
            <a:r>
              <a:rPr b="1" dirty="0" lang="en-US" smtClean="0"/>
              <a:t>TOXIC MULTINODULAR GOITRE</a:t>
            </a:r>
          </a:p>
          <a:p>
            <a:pPr lvl="1"/>
            <a:r>
              <a:rPr dirty="0" lang="en-US" smtClean="0"/>
              <a:t>This type of goiter is  usually accompanied by tumor formation which may be single tumor or multiple tumors which are likely to become malignant goitre</a:t>
            </a:r>
          </a:p>
          <a:p>
            <a:pPr lvl="1"/>
            <a:r>
              <a:rPr dirty="0" lang="en-US" smtClean="0"/>
              <a:t>Occurs in people who have a previous history of longstanding  non-toxic goitre.</a:t>
            </a:r>
          </a:p>
          <a:p>
            <a:pPr lvl="1"/>
            <a:r>
              <a:rPr dirty="0" lang="en-US" smtClean="0"/>
              <a:t>The patient usually has pronounced cardiovascular symptoms</a:t>
            </a:r>
            <a:endParaRPr dirty="0" 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322" name=""/>
        <p:cNvGrpSpPr/>
        <p:nvPr/>
      </p:nvGrpSpPr>
      <p:grpSpPr>
        <a:xfrm>
          <a:off x="0" y="0"/>
          <a:ext cx="0" cy="0"/>
          <a:chOff x="0" y="0"/>
          <a:chExt cx="0" cy="0"/>
        </a:xfrm>
      </p:grpSpPr>
      <p:sp>
        <p:nvSpPr>
          <p:cNvPr id="1048802" name="Title 1"/>
          <p:cNvSpPr>
            <a:spLocks noGrp="1"/>
          </p:cNvSpPr>
          <p:nvPr>
            <p:ph type="title"/>
          </p:nvPr>
        </p:nvSpPr>
        <p:spPr>
          <a:xfrm>
            <a:off x="628650" y="365126"/>
            <a:ext cx="7886700" cy="1064282"/>
          </a:xfrm>
        </p:spPr>
        <p:txBody>
          <a:bodyPr/>
          <a:p>
            <a:pPr algn="ctr"/>
            <a:r>
              <a:rPr dirty="0" lang="en-US" smtClean="0"/>
              <a:t>Conti…</a:t>
            </a:r>
            <a:endParaRPr dirty="0" lang="en-US"/>
          </a:p>
        </p:txBody>
      </p:sp>
      <p:sp>
        <p:nvSpPr>
          <p:cNvPr id="1048803" name="Content Placeholder 2"/>
          <p:cNvSpPr>
            <a:spLocks noGrp="1"/>
          </p:cNvSpPr>
          <p:nvPr>
            <p:ph idx="1"/>
          </p:nvPr>
        </p:nvSpPr>
        <p:spPr>
          <a:xfrm>
            <a:off x="628650" y="1429407"/>
            <a:ext cx="7886700" cy="4866290"/>
          </a:xfrm>
        </p:spPr>
        <p:txBody>
          <a:bodyPr/>
          <a:p>
            <a:pPr indent="0" marL="0">
              <a:buNone/>
            </a:pPr>
            <a:r>
              <a:rPr dirty="0" lang="en-US" smtClean="0"/>
              <a:t>b) </a:t>
            </a:r>
            <a:r>
              <a:rPr b="1" dirty="0" lang="en-US" smtClean="0"/>
              <a:t>DIFFUSE/ EXOPHTHALMIC GOITRE</a:t>
            </a:r>
          </a:p>
          <a:p>
            <a:pPr indent="0" marL="0">
              <a:buNone/>
            </a:pPr>
            <a:r>
              <a:rPr dirty="0" lang="en-US" smtClean="0"/>
              <a:t>This is an autoimmune or genetic components of the disease or related to severe emotional stress.</a:t>
            </a:r>
          </a:p>
          <a:p>
            <a:pPr indent="0" marL="0">
              <a:buNone/>
            </a:pPr>
            <a:endParaRPr dirty="0" 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323" name=""/>
        <p:cNvGrpSpPr/>
        <p:nvPr/>
      </p:nvGrpSpPr>
      <p:grpSpPr>
        <a:xfrm>
          <a:off x="0" y="0"/>
          <a:ext cx="0" cy="0"/>
          <a:chOff x="0" y="0"/>
          <a:chExt cx="0" cy="0"/>
        </a:xfrm>
      </p:grpSpPr>
      <p:sp>
        <p:nvSpPr>
          <p:cNvPr id="1048804" name="Title 1"/>
          <p:cNvSpPr>
            <a:spLocks noGrp="1"/>
          </p:cNvSpPr>
          <p:nvPr>
            <p:ph type="title"/>
          </p:nvPr>
        </p:nvSpPr>
        <p:spPr>
          <a:xfrm>
            <a:off x="457200" y="0"/>
            <a:ext cx="8229600" cy="1143000"/>
          </a:xfrm>
        </p:spPr>
        <p:txBody>
          <a:bodyPr/>
          <a:p>
            <a:pPr algn="ctr"/>
            <a:r>
              <a:rPr b="1" dirty="0" lang="en-US" smtClean="0"/>
              <a:t>pathophysiology</a:t>
            </a:r>
            <a:endParaRPr b="1" dirty="0" lang="en-US"/>
          </a:p>
        </p:txBody>
      </p:sp>
      <p:sp>
        <p:nvSpPr>
          <p:cNvPr id="1048805" name="Content Placeholder 2"/>
          <p:cNvSpPr>
            <a:spLocks noGrp="1"/>
          </p:cNvSpPr>
          <p:nvPr>
            <p:ph idx="1"/>
          </p:nvPr>
        </p:nvSpPr>
        <p:spPr>
          <a:xfrm>
            <a:off x="628650" y="1608083"/>
            <a:ext cx="7886700" cy="4750676"/>
          </a:xfrm>
        </p:spPr>
        <p:txBody>
          <a:bodyPr>
            <a:normAutofit fontScale="96154" lnSpcReduction="10000"/>
          </a:bodyPr>
          <a:p>
            <a:r>
              <a:rPr dirty="0" lang="en-US" smtClean="0"/>
              <a:t>The thyroid gland overactive resulting in excess amount of thyroid hormone released to the tissues and this accelerates metabolic activity in the body.</a:t>
            </a:r>
          </a:p>
          <a:p>
            <a:r>
              <a:rPr dirty="0" lang="en-US" smtClean="0"/>
              <a:t>There is more oxygen and energy use leading to high heart output</a:t>
            </a:r>
          </a:p>
          <a:p>
            <a:pPr indent="0" marL="0">
              <a:buNone/>
            </a:pPr>
            <a:endParaRPr b="1" dirty="0" lang="en-US"/>
          </a:p>
          <a:p>
            <a:pPr indent="0" marL="0">
              <a:buNone/>
            </a:pPr>
            <a:r>
              <a:rPr b="1" dirty="0" lang="en-US" smtClean="0"/>
              <a:t>Signs and symptoms</a:t>
            </a:r>
          </a:p>
          <a:p>
            <a:r>
              <a:rPr dirty="0" lang="en-US" smtClean="0"/>
              <a:t>Enlarged thyroid gland</a:t>
            </a:r>
          </a:p>
          <a:p>
            <a:r>
              <a:rPr dirty="0" lang="en-US" smtClean="0"/>
              <a:t>Excessive appetite</a:t>
            </a:r>
          </a:p>
          <a:p>
            <a:r>
              <a:rPr dirty="0" lang="en-US" smtClean="0"/>
              <a:t>Alert and irritable</a:t>
            </a:r>
          </a:p>
          <a:p>
            <a:r>
              <a:rPr dirty="0" lang="en-US" smtClean="0"/>
              <a:t>Nervousness </a:t>
            </a:r>
          </a:p>
          <a:p>
            <a:endParaRPr dirty="0" 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324" name=""/>
        <p:cNvGrpSpPr/>
        <p:nvPr/>
      </p:nvGrpSpPr>
      <p:grpSpPr>
        <a:xfrm>
          <a:off x="0" y="0"/>
          <a:ext cx="0" cy="0"/>
          <a:chOff x="0" y="0"/>
          <a:chExt cx="0" cy="0"/>
        </a:xfrm>
      </p:grpSpPr>
      <p:sp>
        <p:nvSpPr>
          <p:cNvPr id="1048806" name="Title 1"/>
          <p:cNvSpPr>
            <a:spLocks noGrp="1"/>
          </p:cNvSpPr>
          <p:nvPr>
            <p:ph type="title"/>
          </p:nvPr>
        </p:nvSpPr>
        <p:spPr>
          <a:xfrm>
            <a:off x="628650" y="365126"/>
            <a:ext cx="7886700" cy="822544"/>
          </a:xfrm>
        </p:spPr>
        <p:txBody>
          <a:bodyPr/>
          <a:p>
            <a:pPr algn="ctr"/>
            <a:r>
              <a:rPr dirty="0" lang="en-US" smtClean="0"/>
              <a:t>Conti…</a:t>
            </a:r>
            <a:endParaRPr dirty="0" lang="en-US"/>
          </a:p>
        </p:txBody>
      </p:sp>
      <p:sp>
        <p:nvSpPr>
          <p:cNvPr id="1048807" name="Content Placeholder 2"/>
          <p:cNvSpPr>
            <a:spLocks noGrp="1"/>
          </p:cNvSpPr>
          <p:nvPr>
            <p:ph idx="1"/>
          </p:nvPr>
        </p:nvSpPr>
        <p:spPr>
          <a:xfrm>
            <a:off x="628650" y="1187671"/>
            <a:ext cx="7886700" cy="4989293"/>
          </a:xfrm>
        </p:spPr>
        <p:txBody>
          <a:bodyPr>
            <a:normAutofit fontScale="96154" lnSpcReduction="10000"/>
          </a:bodyPr>
          <a:p>
            <a:r>
              <a:rPr dirty="0" lang="en-US" smtClean="0"/>
              <a:t>Anxiety and restlessness</a:t>
            </a:r>
          </a:p>
          <a:p>
            <a:r>
              <a:rPr dirty="0" lang="en-US" smtClean="0"/>
              <a:t>Diarrhea and vomiting</a:t>
            </a:r>
          </a:p>
          <a:p>
            <a:r>
              <a:rPr dirty="0" lang="en-US" smtClean="0"/>
              <a:t>Hoarseness of voice</a:t>
            </a:r>
          </a:p>
          <a:p>
            <a:r>
              <a:rPr dirty="0" lang="en-US" smtClean="0"/>
              <a:t>Rapid irregular pulse</a:t>
            </a:r>
          </a:p>
          <a:p>
            <a:r>
              <a:rPr dirty="0" lang="en-US" smtClean="0"/>
              <a:t>Protruding of eye balls (exophthalmos)</a:t>
            </a:r>
          </a:p>
          <a:p>
            <a:r>
              <a:rPr dirty="0" lang="en-US" smtClean="0"/>
              <a:t>Diastolic pressure but systolic remains normal</a:t>
            </a:r>
          </a:p>
          <a:p>
            <a:r>
              <a:rPr dirty="0" lang="en-US" smtClean="0"/>
              <a:t>Body weakness</a:t>
            </a:r>
          </a:p>
          <a:p>
            <a:r>
              <a:rPr dirty="0" lang="en-US" smtClean="0"/>
              <a:t>Fluctuating emotional moods</a:t>
            </a:r>
          </a:p>
          <a:p>
            <a:r>
              <a:rPr dirty="0" lang="en-US" smtClean="0"/>
              <a:t>Weight loss</a:t>
            </a:r>
          </a:p>
          <a:p>
            <a:r>
              <a:rPr dirty="0" lang="en-US" smtClean="0"/>
              <a:t>Fine tremors of the fingers</a:t>
            </a:r>
          </a:p>
          <a:p>
            <a:r>
              <a:rPr dirty="0" lang="en-US" smtClean="0"/>
              <a:t>Heat intolerance</a:t>
            </a:r>
            <a:endParaRPr dirty="0" 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325" name=""/>
        <p:cNvGrpSpPr/>
        <p:nvPr/>
      </p:nvGrpSpPr>
      <p:grpSpPr>
        <a:xfrm>
          <a:off x="0" y="0"/>
          <a:ext cx="0" cy="0"/>
          <a:chOff x="0" y="0"/>
          <a:chExt cx="0" cy="0"/>
        </a:xfrm>
      </p:grpSpPr>
      <p:sp>
        <p:nvSpPr>
          <p:cNvPr id="1048808" name="Title 1"/>
          <p:cNvSpPr>
            <a:spLocks noGrp="1"/>
          </p:cNvSpPr>
          <p:nvPr>
            <p:ph type="title"/>
          </p:nvPr>
        </p:nvSpPr>
        <p:spPr/>
        <p:txBody>
          <a:bodyPr/>
          <a:p>
            <a:pPr algn="ctr"/>
            <a:r>
              <a:rPr dirty="0" lang="en-US" smtClean="0"/>
              <a:t>Conti…</a:t>
            </a:r>
            <a:endParaRPr dirty="0" lang="en-US"/>
          </a:p>
        </p:txBody>
      </p:sp>
      <p:sp>
        <p:nvSpPr>
          <p:cNvPr id="1048809" name="Content Placeholder 2"/>
          <p:cNvSpPr>
            <a:spLocks noGrp="1"/>
          </p:cNvSpPr>
          <p:nvPr>
            <p:ph idx="1"/>
          </p:nvPr>
        </p:nvSpPr>
        <p:spPr>
          <a:xfrm>
            <a:off x="628650" y="1587062"/>
            <a:ext cx="7886700" cy="4687614"/>
          </a:xfrm>
        </p:spPr>
        <p:txBody>
          <a:bodyPr/>
          <a:p>
            <a:r>
              <a:rPr dirty="0" lang="en-US" smtClean="0"/>
              <a:t>Breathlessness</a:t>
            </a:r>
          </a:p>
          <a:p>
            <a:r>
              <a:rPr dirty="0" lang="en-US" smtClean="0"/>
              <a:t>Moist skin </a:t>
            </a:r>
          </a:p>
          <a:p>
            <a:r>
              <a:rPr dirty="0" lang="en-US" smtClean="0"/>
              <a:t>Excessive sweating</a:t>
            </a:r>
          </a:p>
          <a:p>
            <a:r>
              <a:rPr dirty="0" lang="en-US" smtClean="0"/>
              <a:t>Dysphagia</a:t>
            </a:r>
          </a:p>
          <a:p>
            <a:r>
              <a:rPr dirty="0" lang="en-US" smtClean="0"/>
              <a:t>Palpitations with dyspnea</a:t>
            </a:r>
          </a:p>
          <a:p>
            <a:r>
              <a:rPr dirty="0" lang="en-US" smtClean="0"/>
              <a:t>Raised basal metabolic rate (BMR)</a:t>
            </a:r>
          </a:p>
          <a:p>
            <a:r>
              <a:rPr dirty="0" lang="en-US" err="1" smtClean="0"/>
              <a:t>Atrial</a:t>
            </a:r>
            <a:r>
              <a:rPr dirty="0" lang="en-US" smtClean="0"/>
              <a:t> fibrillation</a:t>
            </a:r>
            <a:endParaRPr dirty="0" 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326" name=""/>
        <p:cNvGrpSpPr/>
        <p:nvPr/>
      </p:nvGrpSpPr>
      <p:grpSpPr>
        <a:xfrm>
          <a:off x="0" y="0"/>
          <a:ext cx="0" cy="0"/>
          <a:chOff x="0" y="0"/>
          <a:chExt cx="0" cy="0"/>
        </a:xfrm>
      </p:grpSpPr>
      <p:sp>
        <p:nvSpPr>
          <p:cNvPr id="1048810" name="Title 1"/>
          <p:cNvSpPr>
            <a:spLocks noGrp="1"/>
          </p:cNvSpPr>
          <p:nvPr>
            <p:ph type="title"/>
          </p:nvPr>
        </p:nvSpPr>
        <p:spPr>
          <a:xfrm>
            <a:off x="457200" y="0"/>
            <a:ext cx="8229600" cy="1143000"/>
          </a:xfrm>
        </p:spPr>
        <p:txBody>
          <a:bodyPr/>
          <a:p>
            <a:pPr algn="ctr"/>
            <a:r>
              <a:rPr b="1" dirty="0" lang="en-US" smtClean="0"/>
              <a:t>diagnosis</a:t>
            </a:r>
            <a:endParaRPr b="1" dirty="0" lang="en-US"/>
          </a:p>
        </p:txBody>
      </p:sp>
      <p:sp>
        <p:nvSpPr>
          <p:cNvPr id="1048811" name="Content Placeholder 2"/>
          <p:cNvSpPr>
            <a:spLocks noGrp="1"/>
          </p:cNvSpPr>
          <p:nvPr>
            <p:ph idx="1"/>
          </p:nvPr>
        </p:nvSpPr>
        <p:spPr>
          <a:xfrm>
            <a:off x="628650" y="1513491"/>
            <a:ext cx="7886700" cy="4663473"/>
          </a:xfrm>
        </p:spPr>
        <p:txBody>
          <a:bodyPr/>
          <a:p>
            <a:r>
              <a:rPr dirty="0" lang="en-US" smtClean="0"/>
              <a:t>From clinical features</a:t>
            </a:r>
          </a:p>
          <a:p>
            <a:r>
              <a:rPr dirty="0" lang="en-US" smtClean="0"/>
              <a:t>Raised blood thyroxine levels</a:t>
            </a:r>
          </a:p>
          <a:p>
            <a:r>
              <a:rPr dirty="0" lang="en-US" smtClean="0"/>
              <a:t>Raised BMR</a:t>
            </a:r>
          </a:p>
          <a:p>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46" name=""/>
        <p:cNvGrpSpPr/>
        <p:nvPr/>
      </p:nvGrpSpPr>
      <p:grpSpPr>
        <a:xfrm>
          <a:off x="0" y="0"/>
          <a:ext cx="0" cy="0"/>
          <a:chOff x="0" y="0"/>
          <a:chExt cx="0" cy="0"/>
        </a:xfrm>
      </p:grpSpPr>
      <p:sp>
        <p:nvSpPr>
          <p:cNvPr id="1048629" name="Rectangle 2"/>
          <p:cNvSpPr>
            <a:spLocks noGrp="1" noChangeArrowheads="1"/>
          </p:cNvSpPr>
          <p:nvPr>
            <p:ph type="title"/>
          </p:nvPr>
        </p:nvSpPr>
        <p:spPr>
          <a:xfrm>
            <a:off x="304800" y="274638"/>
            <a:ext cx="8686800" cy="1143000"/>
          </a:xfrm>
        </p:spPr>
        <p:txBody>
          <a:bodyPr>
            <a:normAutofit/>
          </a:bodyPr>
          <a:p>
            <a:r>
              <a:rPr dirty="0" sz="3200" lang="en-US"/>
              <a:t>From the posterior pituitary (</a:t>
            </a:r>
            <a:r>
              <a:rPr dirty="0" sz="3200" lang="en-US" err="1"/>
              <a:t>neurohypophysis</a:t>
            </a:r>
            <a:r>
              <a:rPr dirty="0" sz="3200" lang="en-US"/>
              <a:t>)</a:t>
            </a:r>
            <a:br>
              <a:rPr dirty="0" sz="3200" lang="en-US"/>
            </a:br>
            <a:endParaRPr dirty="0" sz="3200" i="1" lang="en-US"/>
          </a:p>
        </p:txBody>
      </p:sp>
      <p:sp>
        <p:nvSpPr>
          <p:cNvPr id="1048630" name="Rectangle 3"/>
          <p:cNvSpPr>
            <a:spLocks noGrp="1" noChangeArrowheads="1"/>
          </p:cNvSpPr>
          <p:nvPr>
            <p:ph idx="1"/>
          </p:nvPr>
        </p:nvSpPr>
        <p:spPr>
          <a:xfrm>
            <a:off x="228600" y="2027238"/>
            <a:ext cx="8763000" cy="4525962"/>
          </a:xfrm>
        </p:spPr>
        <p:txBody>
          <a:bodyPr/>
          <a:p>
            <a:r>
              <a:rPr dirty="0" lang="en-US"/>
              <a:t>ADH (antidiuretic hormone </a:t>
            </a:r>
            <a:r>
              <a:rPr dirty="0" lang="en-US" smtClean="0"/>
              <a:t>or </a:t>
            </a:r>
            <a:r>
              <a:rPr dirty="0" lang="en-US"/>
              <a:t>vasopressin) stimulates the kidneys to reclaim more water from the urine, raises blood pressure</a:t>
            </a:r>
          </a:p>
          <a:p>
            <a:r>
              <a:rPr dirty="0" lang="en-US"/>
              <a:t>Oxytocin prompts contraction of smooth muscle in reproductive tracts, in females initiating labor and ejection of milk from breasts </a:t>
            </a:r>
          </a:p>
        </p:txBody>
      </p:sp>
      <p:sp>
        <p:nvSpPr>
          <p:cNvPr id="1048631" name="Slide Number Placeholder 5"/>
          <p:cNvSpPr>
            <a:spLocks noGrp="1"/>
          </p:cNvSpPr>
          <p:nvPr>
            <p:ph type="sldNum" sz="quarter" idx="12"/>
          </p:nvPr>
        </p:nvSpPr>
        <p:spPr/>
        <p:txBody>
          <a:bodyPr/>
          <a:p>
            <a:fld id="{4AEB8F25-0F47-40F3-8196-0115087BC467}" type="slidenum">
              <a:rPr lang="en-US"/>
              <a:t>9</a:t>
            </a:fld>
            <a:endParaRPr lang="en-US"/>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327" name=""/>
        <p:cNvGrpSpPr/>
        <p:nvPr/>
      </p:nvGrpSpPr>
      <p:grpSpPr>
        <a:xfrm>
          <a:off x="0" y="0"/>
          <a:ext cx="0" cy="0"/>
          <a:chOff x="0" y="0"/>
          <a:chExt cx="0" cy="0"/>
        </a:xfrm>
      </p:grpSpPr>
      <p:sp>
        <p:nvSpPr>
          <p:cNvPr id="1048812" name="Title 1"/>
          <p:cNvSpPr>
            <a:spLocks noGrp="1"/>
          </p:cNvSpPr>
          <p:nvPr>
            <p:ph type="title"/>
          </p:nvPr>
        </p:nvSpPr>
        <p:spPr>
          <a:xfrm>
            <a:off x="457200" y="0"/>
            <a:ext cx="8229600" cy="1143000"/>
          </a:xfrm>
        </p:spPr>
        <p:txBody>
          <a:bodyPr/>
          <a:p>
            <a:pPr algn="ctr"/>
            <a:r>
              <a:rPr b="1" dirty="0" lang="en-US" smtClean="0"/>
              <a:t>management</a:t>
            </a:r>
            <a:endParaRPr b="1" dirty="0" lang="en-US"/>
          </a:p>
        </p:txBody>
      </p:sp>
      <p:sp>
        <p:nvSpPr>
          <p:cNvPr id="1048813" name="Content Placeholder 2"/>
          <p:cNvSpPr>
            <a:spLocks noGrp="1"/>
          </p:cNvSpPr>
          <p:nvPr>
            <p:ph idx="1"/>
          </p:nvPr>
        </p:nvSpPr>
        <p:spPr>
          <a:xfrm>
            <a:off x="628650" y="1555531"/>
            <a:ext cx="7886700" cy="4621432"/>
          </a:xfrm>
        </p:spPr>
        <p:txBody>
          <a:bodyPr/>
          <a:p>
            <a:r>
              <a:rPr dirty="0" lang="en-US" smtClean="0"/>
              <a:t>Admit and nurse the patient in a quiet room to ensure rest</a:t>
            </a:r>
          </a:p>
          <a:p>
            <a:r>
              <a:rPr dirty="0" lang="en-US" smtClean="0"/>
              <a:t>Sedate the patient with phenobarbital 30mg </a:t>
            </a:r>
            <a:r>
              <a:rPr dirty="0" lang="en-US" err="1" smtClean="0"/>
              <a:t>tds</a:t>
            </a:r>
            <a:r>
              <a:rPr dirty="0" lang="en-US" smtClean="0"/>
              <a:t> and restrict visitors into the room.</a:t>
            </a:r>
          </a:p>
          <a:p>
            <a:r>
              <a:rPr dirty="0" lang="en-US" smtClean="0"/>
              <a:t>Take vital signs 4 hourly and report any abnormality. In case of tachycardia, administer digoxin.</a:t>
            </a:r>
          </a:p>
          <a:p>
            <a:r>
              <a:rPr dirty="0" lang="en-US" smtClean="0"/>
              <a:t>Prepare and assist in investigations e.g. CXR , blood for circulating T4, blood for BMR, biopsy if malignancy is suspected.</a:t>
            </a:r>
          </a:p>
          <a:p>
            <a:pPr indent="0" marL="0">
              <a:buNone/>
            </a:pPr>
            <a:endParaRPr dirty="0" lang="en-US"/>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328" name=""/>
        <p:cNvGrpSpPr/>
        <p:nvPr/>
      </p:nvGrpSpPr>
      <p:grpSpPr>
        <a:xfrm>
          <a:off x="0" y="0"/>
          <a:ext cx="0" cy="0"/>
          <a:chOff x="0" y="0"/>
          <a:chExt cx="0" cy="0"/>
        </a:xfrm>
      </p:grpSpPr>
      <p:sp>
        <p:nvSpPr>
          <p:cNvPr id="1048814" name="Title 1"/>
          <p:cNvSpPr>
            <a:spLocks noGrp="1"/>
          </p:cNvSpPr>
          <p:nvPr>
            <p:ph type="title"/>
          </p:nvPr>
        </p:nvSpPr>
        <p:spPr/>
        <p:txBody>
          <a:bodyPr/>
          <a:p>
            <a:pPr algn="ctr"/>
            <a:r>
              <a:rPr dirty="0" lang="en-US" smtClean="0"/>
              <a:t>Conti….</a:t>
            </a:r>
            <a:endParaRPr dirty="0" lang="en-US"/>
          </a:p>
        </p:txBody>
      </p:sp>
      <p:sp>
        <p:nvSpPr>
          <p:cNvPr id="1048815" name="Content Placeholder 2"/>
          <p:cNvSpPr>
            <a:spLocks noGrp="1"/>
          </p:cNvSpPr>
          <p:nvPr>
            <p:ph idx="1"/>
          </p:nvPr>
        </p:nvSpPr>
        <p:spPr>
          <a:xfrm>
            <a:off x="628650" y="1418897"/>
            <a:ext cx="7886700" cy="4758066"/>
          </a:xfrm>
        </p:spPr>
        <p:txBody>
          <a:bodyPr>
            <a:normAutofit fontScale="85714" lnSpcReduction="20000"/>
          </a:bodyPr>
          <a:p>
            <a:pPr indent="0" marL="0">
              <a:buNone/>
            </a:pPr>
            <a:endParaRPr dirty="0" lang="en-US" smtClean="0"/>
          </a:p>
          <a:p>
            <a:r>
              <a:rPr dirty="0" lang="en-US" smtClean="0"/>
              <a:t>Administer drugs as prescribed</a:t>
            </a:r>
          </a:p>
          <a:p>
            <a:pPr lvl="2">
              <a:buFont typeface="Wingdings" panose="05000000000000000000" pitchFamily="2" charset="2"/>
              <a:buChar char="v"/>
            </a:pPr>
            <a:r>
              <a:rPr dirty="0" sz="2600" lang="en-US" smtClean="0"/>
              <a:t>Non-toxic goiter give thyroxine 50-150mg od*6/12</a:t>
            </a:r>
          </a:p>
          <a:p>
            <a:pPr lvl="2">
              <a:buFont typeface="Wingdings" panose="05000000000000000000" pitchFamily="2" charset="2"/>
              <a:buChar char="v"/>
            </a:pPr>
            <a:r>
              <a:rPr dirty="0" sz="2600" lang="en-US" smtClean="0"/>
              <a:t>Toxic –carbimazole 150 mg 24/52 then reduce the dose late to </a:t>
            </a:r>
            <a:r>
              <a:rPr dirty="0" sz="2600" lang="en-US" smtClean="0">
                <a:solidFill>
                  <a:srgbClr val="FF0000"/>
                </a:solidFill>
              </a:rPr>
              <a:t>maintain … state</a:t>
            </a:r>
          </a:p>
          <a:p>
            <a:pPr indent="0" lvl="2" marL="914400">
              <a:buNone/>
            </a:pPr>
            <a:r>
              <a:rPr dirty="0" sz="2600" lang="en-US" smtClean="0"/>
              <a:t>	-propranolol – 60-40mg in 3 divided doses daily</a:t>
            </a:r>
          </a:p>
          <a:p>
            <a:r>
              <a:rPr dirty="0" lang="en-US" smtClean="0"/>
              <a:t>Lactating mothers are not given ant- thyroid drugs while pregnant women are given with caution it affects intra uterine growth of the </a:t>
            </a:r>
            <a:r>
              <a:rPr dirty="0" lang="en-US" err="1" smtClean="0"/>
              <a:t>foetus</a:t>
            </a:r>
            <a:endParaRPr dirty="0" lang="en-US" smtClean="0"/>
          </a:p>
          <a:p>
            <a:r>
              <a:rPr dirty="0" lang="en-US" smtClean="0"/>
              <a:t>Encourage intake of a lot of sugar and oral fluids</a:t>
            </a:r>
          </a:p>
          <a:p>
            <a:r>
              <a:rPr dirty="0" lang="en-US" smtClean="0"/>
              <a:t>Provide comfort by changing linen at right </a:t>
            </a:r>
            <a:r>
              <a:rPr dirty="0" lang="en-US" err="1" smtClean="0"/>
              <a:t>timedue</a:t>
            </a:r>
            <a:r>
              <a:rPr dirty="0" lang="en-US" smtClean="0"/>
              <a:t> to excessive sweating</a:t>
            </a:r>
          </a:p>
          <a:p>
            <a:r>
              <a:rPr dirty="0" lang="en-US" smtClean="0"/>
              <a:t>Give diet rich in proteins, vitamins, minerals and calories to compensate energy being used by the increased metabolism. </a:t>
            </a:r>
          </a:p>
          <a:p>
            <a:endParaRPr dirty="0" lang="en-US"/>
          </a:p>
          <a:p>
            <a:pPr indent="0" lvl="2" marL="914400">
              <a:buNone/>
            </a:pPr>
            <a:endParaRPr dirty="0" lang="en-US" smtClean="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329" name=""/>
        <p:cNvGrpSpPr/>
        <p:nvPr/>
      </p:nvGrpSpPr>
      <p:grpSpPr>
        <a:xfrm>
          <a:off x="0" y="0"/>
          <a:ext cx="0" cy="0"/>
          <a:chOff x="0" y="0"/>
          <a:chExt cx="0" cy="0"/>
        </a:xfrm>
      </p:grpSpPr>
      <p:sp>
        <p:nvSpPr>
          <p:cNvPr id="1048816" name="Title 1"/>
          <p:cNvSpPr>
            <a:spLocks noGrp="1"/>
          </p:cNvSpPr>
          <p:nvPr>
            <p:ph type="title"/>
          </p:nvPr>
        </p:nvSpPr>
        <p:spPr>
          <a:xfrm>
            <a:off x="457200" y="-459432"/>
            <a:ext cx="8229600" cy="1143000"/>
          </a:xfrm>
        </p:spPr>
        <p:txBody>
          <a:bodyPr/>
          <a:p>
            <a:pPr algn="ctr"/>
            <a:r>
              <a:rPr dirty="0" lang="en-US" smtClean="0"/>
              <a:t>Conti…</a:t>
            </a:r>
            <a:endParaRPr dirty="0" lang="en-US"/>
          </a:p>
        </p:txBody>
      </p:sp>
      <p:sp>
        <p:nvSpPr>
          <p:cNvPr id="1048817" name="Content Placeholder 2"/>
          <p:cNvSpPr>
            <a:spLocks noGrp="1"/>
          </p:cNvSpPr>
          <p:nvPr>
            <p:ph idx="1"/>
          </p:nvPr>
        </p:nvSpPr>
        <p:spPr>
          <a:xfrm>
            <a:off x="628650" y="1566041"/>
            <a:ext cx="7886700" cy="4610922"/>
          </a:xfrm>
        </p:spPr>
        <p:txBody>
          <a:bodyPr>
            <a:normAutofit fontScale="87500" lnSpcReduction="10000"/>
          </a:bodyPr>
          <a:p>
            <a:r>
              <a:rPr dirty="0" lang="en-US" smtClean="0"/>
              <a:t>For patients contraindicated for surgery and medical treatment is not suitable, give radioactive iodine treatment</a:t>
            </a:r>
          </a:p>
          <a:p>
            <a:r>
              <a:rPr dirty="0" lang="en-US" smtClean="0"/>
              <a:t>Maintain good personal hygiene by giving daily bath to prevent infection.</a:t>
            </a:r>
          </a:p>
          <a:p>
            <a:r>
              <a:rPr dirty="0" lang="en-US" smtClean="0"/>
              <a:t>If the condition improves, discharge the patient through MOPC</a:t>
            </a:r>
          </a:p>
          <a:p>
            <a:r>
              <a:rPr dirty="0" lang="en-US" smtClean="0"/>
              <a:t>Prepare the patient for surgery </a:t>
            </a:r>
          </a:p>
          <a:p>
            <a:r>
              <a:rPr b="1" dirty="0" lang="en-US" smtClean="0"/>
              <a:t>Indications for thyrodectomy.</a:t>
            </a:r>
          </a:p>
          <a:p>
            <a:pPr lvl="1">
              <a:buFont typeface="Wingdings" panose="05000000000000000000" pitchFamily="2" charset="2"/>
              <a:buChar char="v"/>
            </a:pPr>
            <a:r>
              <a:rPr dirty="0" lang="en-US" smtClean="0"/>
              <a:t>Increase in  size of the gland</a:t>
            </a:r>
          </a:p>
          <a:p>
            <a:pPr lvl="1">
              <a:buFont typeface="Wingdings" panose="05000000000000000000" pitchFamily="2" charset="2"/>
              <a:buChar char="v"/>
            </a:pPr>
            <a:r>
              <a:rPr dirty="0" lang="en-US" smtClean="0"/>
              <a:t>Substantial malignancy</a:t>
            </a:r>
          </a:p>
          <a:p>
            <a:pPr lvl="1">
              <a:buFont typeface="Wingdings" panose="05000000000000000000" pitchFamily="2" charset="2"/>
              <a:buChar char="v"/>
            </a:pPr>
            <a:r>
              <a:rPr dirty="0" lang="en-US" smtClean="0"/>
              <a:t>Increase pressure symptoms</a:t>
            </a:r>
          </a:p>
          <a:p>
            <a:pPr lvl="1">
              <a:buFont typeface="Wingdings" panose="05000000000000000000" pitchFamily="2" charset="2"/>
              <a:buChar char="v"/>
            </a:pPr>
            <a:r>
              <a:rPr dirty="0" lang="en-US" smtClean="0"/>
              <a:t>Thyrotoxicosis patients not responding to medical treatment</a:t>
            </a:r>
          </a:p>
          <a:p>
            <a:pPr lvl="1">
              <a:buFont typeface="Wingdings" panose="05000000000000000000" pitchFamily="2" charset="2"/>
              <a:buChar char="v"/>
            </a:pPr>
            <a:r>
              <a:rPr dirty="0" lang="en-US" smtClean="0"/>
              <a:t>Operation done may be partial or total thyroidectomy</a:t>
            </a:r>
          </a:p>
          <a:p>
            <a:endParaRPr dirty="0" lang="en-US"/>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330" name=""/>
        <p:cNvGrpSpPr/>
        <p:nvPr/>
      </p:nvGrpSpPr>
      <p:grpSpPr>
        <a:xfrm>
          <a:off x="0" y="0"/>
          <a:ext cx="0" cy="0"/>
          <a:chOff x="0" y="0"/>
          <a:chExt cx="0" cy="0"/>
        </a:xfrm>
      </p:grpSpPr>
      <p:sp>
        <p:nvSpPr>
          <p:cNvPr id="1048818" name="Title 1"/>
          <p:cNvSpPr>
            <a:spLocks noGrp="1"/>
          </p:cNvSpPr>
          <p:nvPr>
            <p:ph type="title"/>
          </p:nvPr>
        </p:nvSpPr>
        <p:spPr>
          <a:xfrm>
            <a:off x="857224" y="214290"/>
            <a:ext cx="7815262" cy="1000108"/>
          </a:xfrm>
        </p:spPr>
        <p:txBody>
          <a:bodyPr>
            <a:normAutofit fontScale="90000"/>
          </a:bodyPr>
          <a:p>
            <a:pPr algn="ctr"/>
            <a:r>
              <a:rPr dirty="0" lang="en-US" smtClean="0"/>
              <a:t>pre –op management of thyrodectomy</a:t>
            </a:r>
            <a:endParaRPr dirty="0" lang="en-US"/>
          </a:p>
        </p:txBody>
      </p:sp>
      <p:sp>
        <p:nvSpPr>
          <p:cNvPr id="1048819" name="Content Placeholder 2"/>
          <p:cNvSpPr>
            <a:spLocks noGrp="1"/>
          </p:cNvSpPr>
          <p:nvPr>
            <p:ph idx="1"/>
          </p:nvPr>
        </p:nvSpPr>
        <p:spPr>
          <a:xfrm>
            <a:off x="628650" y="1524001"/>
            <a:ext cx="7886700" cy="4652963"/>
          </a:xfrm>
        </p:spPr>
        <p:txBody>
          <a:bodyPr>
            <a:normAutofit fontScale="95833" lnSpcReduction="10000"/>
          </a:bodyPr>
          <a:p>
            <a:r>
              <a:rPr dirty="0" lang="en-US" smtClean="0"/>
              <a:t>Before surgery, patients need a period of treatment to return their thyroid hormones to normal to prevent risk of thyroid storm and hemorrhage after surgery.</a:t>
            </a:r>
          </a:p>
          <a:p>
            <a:r>
              <a:rPr dirty="0" lang="en-US" smtClean="0"/>
              <a:t>Carbimazole is given for several weeks and stopped 10 days before surgery</a:t>
            </a:r>
          </a:p>
          <a:p>
            <a:r>
              <a:rPr dirty="0" lang="en-US" smtClean="0"/>
              <a:t>Administer the following pre-operatively</a:t>
            </a:r>
          </a:p>
          <a:p>
            <a:pPr lvl="1">
              <a:buFont typeface="Wingdings" panose="05000000000000000000" pitchFamily="2" charset="2"/>
              <a:buChar char="v"/>
            </a:pPr>
            <a:r>
              <a:rPr dirty="0" lang="en-US" smtClean="0"/>
              <a:t>Glucose iodine 0.3-0.9ml p.o tab*10 14/7</a:t>
            </a:r>
          </a:p>
          <a:p>
            <a:pPr lvl="1">
              <a:buFont typeface="Wingdings" panose="05000000000000000000" pitchFamily="2" charset="2"/>
              <a:buChar char="v"/>
            </a:pPr>
            <a:r>
              <a:rPr dirty="0" lang="en-US" smtClean="0"/>
              <a:t>Propranolol 120-160mg od</a:t>
            </a:r>
          </a:p>
          <a:p>
            <a:pPr lvl="1">
              <a:buFont typeface="Wingdings" panose="05000000000000000000" pitchFamily="2" charset="2"/>
              <a:buChar char="v"/>
            </a:pPr>
            <a:r>
              <a:rPr dirty="0" lang="en-US" smtClean="0"/>
              <a:t>Valium 5mg note to quieten patient and ensure sleep</a:t>
            </a:r>
          </a:p>
          <a:p>
            <a:pPr lvl="1">
              <a:buFont typeface="Wingdings" panose="05000000000000000000" pitchFamily="2" charset="2"/>
              <a:buChar char="v"/>
            </a:pPr>
            <a:r>
              <a:rPr dirty="0" lang="en-US" smtClean="0"/>
              <a:t>Digoxin 0.25mg if there are trial fibrillations</a:t>
            </a:r>
            <a:endParaRPr dirty="0" lang="en-US"/>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331" name=""/>
        <p:cNvGrpSpPr/>
        <p:nvPr/>
      </p:nvGrpSpPr>
      <p:grpSpPr>
        <a:xfrm>
          <a:off x="0" y="0"/>
          <a:ext cx="0" cy="0"/>
          <a:chOff x="0" y="0"/>
          <a:chExt cx="0" cy="0"/>
        </a:xfrm>
      </p:grpSpPr>
      <p:sp>
        <p:nvSpPr>
          <p:cNvPr id="1048820" name="Title 1"/>
          <p:cNvSpPr>
            <a:spLocks noGrp="1"/>
          </p:cNvSpPr>
          <p:nvPr>
            <p:ph type="title"/>
          </p:nvPr>
        </p:nvSpPr>
        <p:spPr/>
        <p:txBody>
          <a:bodyPr/>
          <a:p>
            <a:pPr algn="ctr"/>
            <a:r>
              <a:rPr dirty="0" lang="en-US" smtClean="0"/>
              <a:t>Conti…</a:t>
            </a:r>
            <a:endParaRPr dirty="0" lang="en-US"/>
          </a:p>
        </p:txBody>
      </p:sp>
      <p:sp>
        <p:nvSpPr>
          <p:cNvPr id="1048821" name="Content Placeholder 2"/>
          <p:cNvSpPr>
            <a:spLocks noGrp="1"/>
          </p:cNvSpPr>
          <p:nvPr>
            <p:ph idx="1"/>
          </p:nvPr>
        </p:nvSpPr>
        <p:spPr>
          <a:xfrm>
            <a:off x="628650" y="1534511"/>
            <a:ext cx="7886700" cy="4642453"/>
          </a:xfrm>
        </p:spPr>
        <p:txBody>
          <a:bodyPr>
            <a:normAutofit fontScale="96154" lnSpcReduction="20000"/>
          </a:bodyPr>
          <a:p>
            <a:endParaRPr dirty="0" lang="en-US" smtClean="0"/>
          </a:p>
          <a:p>
            <a:r>
              <a:rPr dirty="0" lang="en-US" smtClean="0"/>
              <a:t>Carry out investigations to include X-Ray of trachea and thoracic inlet, blood for serum thyroxine, blood for GXM</a:t>
            </a:r>
          </a:p>
          <a:p>
            <a:r>
              <a:rPr b="1" dirty="0" lang="en-US" smtClean="0"/>
              <a:t>     post operative care after thyrodectomy.</a:t>
            </a:r>
            <a:endParaRPr dirty="0" lang="en-US" smtClean="0"/>
          </a:p>
          <a:p>
            <a:pPr lvl="1">
              <a:buFont typeface="Wingdings" panose="05000000000000000000" pitchFamily="2" charset="2"/>
              <a:buChar char="v"/>
            </a:pPr>
            <a:r>
              <a:rPr dirty="0" sz="2600" lang="en-US" smtClean="0"/>
              <a:t>Checking respiratory pulse, level of consciousness , bleeding from the operation site</a:t>
            </a:r>
          </a:p>
          <a:p>
            <a:pPr lvl="1">
              <a:buFont typeface="Wingdings" panose="05000000000000000000" pitchFamily="2" charset="2"/>
              <a:buChar char="v"/>
            </a:pPr>
            <a:r>
              <a:rPr dirty="0" sz="2600" lang="en-US" smtClean="0"/>
              <a:t>Nurse the patient with the head deviated and supported with pillows neck slightly flexed to avoid strain on suture line.</a:t>
            </a:r>
          </a:p>
          <a:p>
            <a:pPr lvl="1">
              <a:buFont typeface="Wingdings" panose="05000000000000000000" pitchFamily="2" charset="2"/>
              <a:buChar char="v"/>
            </a:pPr>
            <a:r>
              <a:rPr dirty="0" sz="2600" lang="en-US"/>
              <a:t> </a:t>
            </a:r>
            <a:r>
              <a:rPr dirty="0" sz="2600" lang="en-US" smtClean="0"/>
              <a:t>if there is blood transfusion, observe ¼ hourly. Maintain IV fluids running well</a:t>
            </a:r>
          </a:p>
          <a:p>
            <a:pPr lvl="1">
              <a:buFont typeface="Wingdings" panose="05000000000000000000" pitchFamily="2" charset="2"/>
              <a:buChar char="v"/>
            </a:pPr>
            <a:r>
              <a:rPr dirty="0" sz="2600" lang="en-US" smtClean="0"/>
              <a:t>Nurse that patient in sitting up position</a:t>
            </a:r>
          </a:p>
          <a:p>
            <a:pPr lvl="1">
              <a:buFont typeface="Wingdings" panose="05000000000000000000" pitchFamily="2" charset="2"/>
              <a:buChar char="v"/>
            </a:pPr>
            <a:endParaRPr dirty="0" sz="2600" lang="en-US" smtClean="0"/>
          </a:p>
          <a:p>
            <a:pPr lvl="1">
              <a:buFont typeface="Wingdings" panose="05000000000000000000" pitchFamily="2" charset="2"/>
              <a:buChar char="v"/>
            </a:pPr>
            <a:endParaRPr dirty="0" sz="2600" lang="en-US"/>
          </a:p>
          <a:p>
            <a:pPr indent="0" marL="0">
              <a:buNone/>
            </a:pPr>
            <a:endParaRPr dirty="0" lang="en-US"/>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332" name=""/>
        <p:cNvGrpSpPr/>
        <p:nvPr/>
      </p:nvGrpSpPr>
      <p:grpSpPr>
        <a:xfrm>
          <a:off x="0" y="0"/>
          <a:ext cx="0" cy="0"/>
          <a:chOff x="0" y="0"/>
          <a:chExt cx="0" cy="0"/>
        </a:xfrm>
      </p:grpSpPr>
      <p:sp>
        <p:nvSpPr>
          <p:cNvPr id="1048822" name="Title 1"/>
          <p:cNvSpPr>
            <a:spLocks noGrp="1"/>
          </p:cNvSpPr>
          <p:nvPr>
            <p:ph type="title"/>
          </p:nvPr>
        </p:nvSpPr>
        <p:spPr/>
        <p:txBody>
          <a:bodyPr/>
          <a:p>
            <a:r>
              <a:rPr dirty="0" lang="en-GB" smtClean="0"/>
              <a:t>Cont` thyrodectomy</a:t>
            </a:r>
            <a:endParaRPr dirty="0" lang="en-GB"/>
          </a:p>
        </p:txBody>
      </p:sp>
      <p:sp>
        <p:nvSpPr>
          <p:cNvPr id="1048823" name="Content Placeholder 2"/>
          <p:cNvSpPr>
            <a:spLocks noGrp="1"/>
          </p:cNvSpPr>
          <p:nvPr>
            <p:ph idx="1"/>
          </p:nvPr>
        </p:nvSpPr>
        <p:spPr/>
        <p:txBody>
          <a:bodyPr>
            <a:normAutofit fontScale="96154" lnSpcReduction="20000"/>
          </a:bodyPr>
          <a:p>
            <a:pPr lvl="1">
              <a:buFont typeface="Wingdings" panose="05000000000000000000" pitchFamily="2" charset="2"/>
              <a:buChar char="v"/>
            </a:pPr>
            <a:r>
              <a:rPr dirty="0" sz="2600" lang="en-US" smtClean="0"/>
              <a:t>Take care of drainage tubes and observe for any blockage , internal bleeding and formation of hematoma  indicated by(cyanosis) tachycardia, dyspnea, restlessness). If any noted, inform the doctor for insertion of endotracheal tube (ETT) or tracheostomy</a:t>
            </a:r>
          </a:p>
          <a:p>
            <a:pPr lvl="1">
              <a:buFont typeface="Wingdings" panose="05000000000000000000" pitchFamily="2" charset="2"/>
              <a:buChar char="v"/>
            </a:pPr>
            <a:r>
              <a:rPr dirty="0" sz="2600" lang="en-US" smtClean="0"/>
              <a:t>Report any changes in voice hoarseness , inability to speak because they may be due laryngeal nerve injury, or vocal voice paralysis. Patient should minimize talking.</a:t>
            </a:r>
          </a:p>
          <a:p>
            <a:pPr lvl="1">
              <a:buFont typeface="Wingdings" panose="05000000000000000000" pitchFamily="2" charset="2"/>
              <a:buChar char="v"/>
            </a:pPr>
            <a:r>
              <a:rPr dirty="0" sz="2600" lang="en-US" smtClean="0"/>
              <a:t>Check for tremors, numbness, tingling sensation in extremities which may be due to removal of parathyroid gland leading to tertiary tetany</a:t>
            </a:r>
          </a:p>
          <a:p>
            <a:endParaRPr dirty="0" lang="en-GB"/>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333" name=""/>
        <p:cNvGrpSpPr/>
        <p:nvPr/>
      </p:nvGrpSpPr>
      <p:grpSpPr>
        <a:xfrm>
          <a:off x="0" y="0"/>
          <a:ext cx="0" cy="0"/>
          <a:chOff x="0" y="0"/>
          <a:chExt cx="0" cy="0"/>
        </a:xfrm>
      </p:grpSpPr>
      <p:sp>
        <p:nvSpPr>
          <p:cNvPr id="1048824" name="Title 1"/>
          <p:cNvSpPr>
            <a:spLocks noGrp="1"/>
          </p:cNvSpPr>
          <p:nvPr>
            <p:ph type="title"/>
          </p:nvPr>
        </p:nvSpPr>
        <p:spPr>
          <a:xfrm>
            <a:off x="285750" y="0"/>
            <a:ext cx="8229600" cy="1143000"/>
          </a:xfrm>
        </p:spPr>
        <p:txBody>
          <a:bodyPr/>
          <a:p>
            <a:pPr algn="ctr"/>
            <a:r>
              <a:rPr dirty="0" lang="en-US" smtClean="0"/>
              <a:t>Conti…</a:t>
            </a:r>
            <a:endParaRPr dirty="0" lang="en-US"/>
          </a:p>
        </p:txBody>
      </p:sp>
      <p:sp>
        <p:nvSpPr>
          <p:cNvPr id="1048825" name="Content Placeholder 2"/>
          <p:cNvSpPr>
            <a:spLocks noGrp="1"/>
          </p:cNvSpPr>
          <p:nvPr>
            <p:ph idx="1"/>
          </p:nvPr>
        </p:nvSpPr>
        <p:spPr>
          <a:xfrm>
            <a:off x="628650" y="1303283"/>
            <a:ext cx="7886700" cy="4873680"/>
          </a:xfrm>
        </p:spPr>
        <p:txBody>
          <a:bodyPr>
            <a:normAutofit/>
          </a:bodyPr>
          <a:p>
            <a:pPr indent="-274320" lvl="1" marL="274320">
              <a:buClr>
                <a:schemeClr val="accent3"/>
              </a:buClr>
              <a:buSzPct val="95000"/>
            </a:pPr>
            <a:endParaRPr dirty="0" sz="2600" lang="en-US" smtClean="0"/>
          </a:p>
          <a:p>
            <a:pPr indent="-274320" lvl="1" marL="274320">
              <a:buClr>
                <a:schemeClr val="accent3"/>
              </a:buClr>
              <a:buSzPct val="95000"/>
            </a:pPr>
            <a:r>
              <a:rPr dirty="0" sz="2300" lang="en-GB" smtClean="0"/>
              <a:t>Watch for repeated clearing of the throat or for complaint of smothering or difficulty swallowing, which may be early signs of hemorrhage</a:t>
            </a:r>
          </a:p>
          <a:p>
            <a:pPr indent="-274320" lvl="1" marL="274320">
              <a:buClr>
                <a:schemeClr val="accent3"/>
              </a:buClr>
              <a:buSzPct val="95000"/>
            </a:pPr>
            <a:r>
              <a:rPr dirty="0" sz="2300" lang="en-US" smtClean="0"/>
              <a:t>Remove drainage tubes 2</a:t>
            </a:r>
            <a:r>
              <a:rPr baseline="30000" dirty="0" sz="2300" lang="en-US" smtClean="0"/>
              <a:t>nd</a:t>
            </a:r>
            <a:r>
              <a:rPr dirty="0" sz="2300" lang="en-US" smtClean="0"/>
              <a:t> post operative day</a:t>
            </a:r>
          </a:p>
          <a:p>
            <a:r>
              <a:rPr dirty="0" sz="2300" lang="en-US" smtClean="0"/>
              <a:t>Remove alternate stitches on 3</a:t>
            </a:r>
            <a:r>
              <a:rPr baseline="30000" dirty="0" sz="2300" lang="en-US" smtClean="0"/>
              <a:t>rd</a:t>
            </a:r>
            <a:r>
              <a:rPr dirty="0" sz="2300" lang="en-US" smtClean="0"/>
              <a:t> day and the rest on 4</a:t>
            </a:r>
            <a:r>
              <a:rPr baseline="30000" dirty="0" sz="2300" lang="en-US" smtClean="0"/>
              <a:t>th</a:t>
            </a:r>
            <a:r>
              <a:rPr dirty="0" sz="2300" lang="en-US" smtClean="0"/>
              <a:t> ad 5</a:t>
            </a:r>
            <a:r>
              <a:rPr baseline="30000" dirty="0" sz="2300" lang="en-US" smtClean="0"/>
              <a:t>th</a:t>
            </a:r>
            <a:r>
              <a:rPr dirty="0" sz="2300" lang="en-US" smtClean="0"/>
              <a:t> day</a:t>
            </a:r>
          </a:p>
          <a:p>
            <a:endParaRPr dirty="0" sz="2300" lang="en-US" smtClean="0"/>
          </a:p>
          <a:p>
            <a:endParaRPr dirty="0" lang="en-US"/>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334" name=""/>
        <p:cNvGrpSpPr/>
        <p:nvPr/>
      </p:nvGrpSpPr>
      <p:grpSpPr>
        <a:xfrm>
          <a:off x="0" y="0"/>
          <a:ext cx="0" cy="0"/>
          <a:chOff x="0" y="0"/>
          <a:chExt cx="0" cy="0"/>
        </a:xfrm>
      </p:grpSpPr>
      <p:sp>
        <p:nvSpPr>
          <p:cNvPr id="1048826" name="Title 1"/>
          <p:cNvSpPr>
            <a:spLocks noGrp="1"/>
          </p:cNvSpPr>
          <p:nvPr>
            <p:ph type="title"/>
          </p:nvPr>
        </p:nvSpPr>
        <p:spPr>
          <a:xfrm>
            <a:off x="457200" y="150019"/>
            <a:ext cx="8229600" cy="1143000"/>
          </a:xfrm>
        </p:spPr>
        <p:txBody>
          <a:bodyPr/>
          <a:p>
            <a:pPr algn="ctr"/>
            <a:r>
              <a:rPr dirty="0" lang="en-US" smtClean="0"/>
              <a:t>Conti…</a:t>
            </a:r>
            <a:endParaRPr dirty="0" lang="en-US"/>
          </a:p>
        </p:txBody>
      </p:sp>
      <p:sp>
        <p:nvSpPr>
          <p:cNvPr id="1048827" name="Content Placeholder 2"/>
          <p:cNvSpPr>
            <a:spLocks noGrp="1"/>
          </p:cNvSpPr>
          <p:nvPr>
            <p:ph idx="1"/>
          </p:nvPr>
        </p:nvSpPr>
        <p:spPr>
          <a:xfrm>
            <a:off x="628650" y="1303283"/>
            <a:ext cx="7886700" cy="4873680"/>
          </a:xfrm>
        </p:spPr>
        <p:txBody>
          <a:bodyPr>
            <a:normAutofit fontScale="96154" lnSpcReduction="20000"/>
          </a:bodyPr>
          <a:p>
            <a:endParaRPr dirty="0" lang="en-US" smtClean="0"/>
          </a:p>
          <a:p>
            <a:r>
              <a:rPr dirty="0" lang="en-US" smtClean="0"/>
              <a:t>If observation e.g. pulse rate are normal, no heart  problem, and would has healed well, discharge the patient through SOPC</a:t>
            </a:r>
          </a:p>
          <a:p>
            <a:r>
              <a:rPr dirty="0" lang="en-US" smtClean="0"/>
              <a:t>Patients who have undergone total thyroidectomy are put on thyroid drugs </a:t>
            </a:r>
            <a:r>
              <a:rPr b="1" dirty="0" lang="en-US" smtClean="0"/>
              <a:t>for life </a:t>
            </a:r>
            <a:r>
              <a:rPr dirty="0" lang="en-US" smtClean="0"/>
              <a:t>so  encourage  on drug compliance at home.</a:t>
            </a:r>
          </a:p>
          <a:p>
            <a:pPr indent="0" marL="0">
              <a:buNone/>
            </a:pPr>
            <a:r>
              <a:rPr b="1" dirty="0" lang="en-US" smtClean="0"/>
              <a:t>Complications of thyroidectomy</a:t>
            </a:r>
          </a:p>
          <a:p>
            <a:r>
              <a:rPr dirty="0" lang="en-US" smtClean="0"/>
              <a:t>Hemorrhage</a:t>
            </a:r>
          </a:p>
          <a:p>
            <a:r>
              <a:rPr dirty="0" lang="en-US" smtClean="0"/>
              <a:t>Laryngeal paralysis</a:t>
            </a:r>
          </a:p>
          <a:p>
            <a:r>
              <a:rPr dirty="0" lang="en-US" smtClean="0"/>
              <a:t>Voice coarseness</a:t>
            </a:r>
          </a:p>
          <a:p>
            <a:r>
              <a:rPr dirty="0" lang="en-US" smtClean="0"/>
              <a:t>Myxedema</a:t>
            </a:r>
          </a:p>
          <a:p>
            <a:r>
              <a:rPr dirty="0" lang="en-US" smtClean="0"/>
              <a:t>Thyroid storm or crisis</a:t>
            </a:r>
          </a:p>
          <a:p>
            <a:endParaRPr dirty="0" lang="en-US"/>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335" name=""/>
        <p:cNvGrpSpPr/>
        <p:nvPr/>
      </p:nvGrpSpPr>
      <p:grpSpPr>
        <a:xfrm>
          <a:off x="0" y="0"/>
          <a:ext cx="0" cy="0"/>
          <a:chOff x="0" y="0"/>
          <a:chExt cx="0" cy="0"/>
        </a:xfrm>
      </p:grpSpPr>
      <p:sp>
        <p:nvSpPr>
          <p:cNvPr id="1048828" name="Title 1"/>
          <p:cNvSpPr>
            <a:spLocks noGrp="1"/>
          </p:cNvSpPr>
          <p:nvPr>
            <p:ph type="title"/>
          </p:nvPr>
        </p:nvSpPr>
        <p:spPr/>
        <p:txBody>
          <a:bodyPr/>
          <a:p>
            <a:pPr algn="ctr"/>
            <a:r>
              <a:rPr dirty="0" lang="en-US" smtClean="0"/>
              <a:t>Conti…</a:t>
            </a:r>
            <a:endParaRPr dirty="0" lang="en-US"/>
          </a:p>
        </p:txBody>
      </p:sp>
      <p:sp>
        <p:nvSpPr>
          <p:cNvPr id="1048829" name="Content Placeholder 2"/>
          <p:cNvSpPr>
            <a:spLocks noGrp="1"/>
          </p:cNvSpPr>
          <p:nvPr>
            <p:ph idx="1"/>
          </p:nvPr>
        </p:nvSpPr>
        <p:spPr>
          <a:xfrm>
            <a:off x="628650" y="1355835"/>
            <a:ext cx="7886700" cy="4821129"/>
          </a:xfrm>
        </p:spPr>
        <p:txBody>
          <a:bodyPr/>
          <a:p>
            <a:endParaRPr dirty="0" lang="en-US" smtClean="0"/>
          </a:p>
          <a:p>
            <a:r>
              <a:rPr dirty="0" lang="en-US" smtClean="0"/>
              <a:t>Teary due to removal of thyroid gland</a:t>
            </a:r>
          </a:p>
          <a:p>
            <a:r>
              <a:rPr dirty="0" lang="en-US" smtClean="0"/>
              <a:t>Infection</a:t>
            </a:r>
          </a:p>
          <a:p>
            <a:r>
              <a:rPr dirty="0" lang="en-US" smtClean="0"/>
              <a:t>Keloids</a:t>
            </a:r>
          </a:p>
          <a:p>
            <a:pPr indent="0" marL="0">
              <a:buNone/>
            </a:pPr>
            <a:endParaRPr dirty="0" lang="en-US"/>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336" name=""/>
        <p:cNvGrpSpPr/>
        <p:nvPr/>
      </p:nvGrpSpPr>
      <p:grpSpPr>
        <a:xfrm>
          <a:off x="0" y="0"/>
          <a:ext cx="0" cy="0"/>
          <a:chOff x="0" y="0"/>
          <a:chExt cx="0" cy="0"/>
        </a:xfrm>
      </p:grpSpPr>
      <p:sp>
        <p:nvSpPr>
          <p:cNvPr id="1048830" name="Title 1"/>
          <p:cNvSpPr>
            <a:spLocks noGrp="1"/>
          </p:cNvSpPr>
          <p:nvPr>
            <p:ph type="title"/>
          </p:nvPr>
        </p:nvSpPr>
        <p:spPr/>
        <p:txBody>
          <a:bodyPr>
            <a:normAutofit fontScale="90000"/>
          </a:bodyPr>
          <a:p>
            <a:pPr algn="ctr"/>
            <a:r>
              <a:rPr b="1" dirty="0" lang="en-US" smtClean="0"/>
              <a:t>Complications of goiter (toxic)</a:t>
            </a:r>
            <a:endParaRPr b="1" dirty="0" lang="en-US"/>
          </a:p>
        </p:txBody>
      </p:sp>
      <p:sp>
        <p:nvSpPr>
          <p:cNvPr id="1048831" name="Content Placeholder 2"/>
          <p:cNvSpPr>
            <a:spLocks noGrp="1"/>
          </p:cNvSpPr>
          <p:nvPr>
            <p:ph type="body" idx="1"/>
          </p:nvPr>
        </p:nvSpPr>
        <p:spPr/>
        <p:txBody>
          <a:bodyPr/>
          <a:p>
            <a:endParaRPr dirty="0" lang="en-US" smtClean="0"/>
          </a:p>
          <a:p>
            <a:r>
              <a:rPr dirty="0" lang="en-US" smtClean="0"/>
              <a:t>Susceptible to infections</a:t>
            </a:r>
          </a:p>
          <a:p>
            <a:r>
              <a:rPr dirty="0" lang="en-US" smtClean="0"/>
              <a:t>Metastasis to other parts of the body</a:t>
            </a:r>
          </a:p>
          <a:p>
            <a:r>
              <a:rPr dirty="0" lang="en-US" smtClean="0"/>
              <a:t>Malignancy</a:t>
            </a:r>
          </a:p>
          <a:p>
            <a:r>
              <a:rPr dirty="0" lang="en-US" smtClean="0"/>
              <a:t>Congestive cardiac failure (CCF)</a:t>
            </a:r>
          </a:p>
          <a:p>
            <a:r>
              <a:rPr dirty="0" lang="en-US" smtClean="0"/>
              <a:t>Protruding eye balls (exophthalmos)</a:t>
            </a:r>
          </a:p>
          <a:p>
            <a:pPr indent="0" marL="0">
              <a:buNone/>
            </a:pPr>
            <a:endParaRPr dirty="0"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lastClr="000000" val="windowText"/>
      </a:dk1>
      <a:lt1>
        <a:sysClr lastClr="FFFFFF" val="window"/>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algn="ctr" blurRad="57150" dir="5400000" dist="38100" rotWithShape="0">
              <a:schemeClr val="phClr">
                <a:shade val="9000"/>
                <a:satMod val="105000"/>
                <a:alpha val="48000"/>
              </a:schemeClr>
            </a:outerShdw>
          </a:effectLst>
        </a:effectStyle>
        <a:effectStyle>
          <a:effectLst>
            <a:outerShdw algn="ctr" blurRad="57150" dir="5400000" dist="38100" rotWithShape="0">
              <a:schemeClr val="phClr">
                <a:shade val="9000"/>
                <a:satMod val="105000"/>
                <a:alpha val="48000"/>
              </a:schemeClr>
            </a:outerShdw>
          </a:effectLst>
        </a:effectStyle>
        <a:effectStyle>
          <a:effectLst>
            <a:outerShdw algn="ctr" blurRad="57150" dir="5400000" dist="38100" rotWithShape="0">
              <a:schemeClr val="phClr">
                <a:shade val="9000"/>
                <a:satMod val="105000"/>
                <a:alpha val="48000"/>
              </a:schemeClr>
            </a:outerShdw>
          </a:effectLst>
          <a:scene3d>
            <a:camera prst="orthographicFront" fov="0">
              <a:rot lat="0" lon="0" rev="0"/>
            </a:camera>
            <a:lightRig dir="tl" rig="glow">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algn="tl" flip="none" sx="65000" sy="65000" tx="0" ty="0"/>
        </a:blip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ENDOCRINE DISORDERS</dc:title>
  <dc:creator>student</dc:creator>
  <cp:lastModifiedBy>student</cp:lastModifiedBy>
  <dcterms:created xsi:type="dcterms:W3CDTF">2018-07-17T20:44:52Z</dcterms:created>
  <dcterms:modified xsi:type="dcterms:W3CDTF">2019-01-20T20:57:02Z</dcterms:modified>
</cp:coreProperties>
</file>