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3" r:id="rId1"/>
  </p:sldMasterIdLst>
  <p:notesMasterIdLst>
    <p:notesMasterId r:id="rId315"/>
  </p:notesMasterIdLst>
  <p:sldIdLst>
    <p:sldId id="927" r:id="rId2"/>
    <p:sldId id="390" r:id="rId3"/>
    <p:sldId id="391" r:id="rId4"/>
    <p:sldId id="392" r:id="rId5"/>
    <p:sldId id="393"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09" r:id="rId22"/>
    <p:sldId id="410" r:id="rId23"/>
    <p:sldId id="411" r:id="rId24"/>
    <p:sldId id="412" r:id="rId25"/>
    <p:sldId id="413" r:id="rId26"/>
    <p:sldId id="414" r:id="rId27"/>
    <p:sldId id="415" r:id="rId28"/>
    <p:sldId id="416" r:id="rId29"/>
    <p:sldId id="417" r:id="rId30"/>
    <p:sldId id="418" r:id="rId31"/>
    <p:sldId id="923" r:id="rId32"/>
    <p:sldId id="419" r:id="rId33"/>
    <p:sldId id="420" r:id="rId34"/>
    <p:sldId id="421" r:id="rId35"/>
    <p:sldId id="422" r:id="rId36"/>
    <p:sldId id="423" r:id="rId37"/>
    <p:sldId id="424" r:id="rId38"/>
    <p:sldId id="425" r:id="rId39"/>
    <p:sldId id="426" r:id="rId40"/>
    <p:sldId id="427" r:id="rId41"/>
    <p:sldId id="428" r:id="rId42"/>
    <p:sldId id="432" r:id="rId43"/>
    <p:sldId id="429" r:id="rId44"/>
    <p:sldId id="430" r:id="rId45"/>
    <p:sldId id="924" r:id="rId46"/>
    <p:sldId id="431" r:id="rId47"/>
    <p:sldId id="925" r:id="rId48"/>
    <p:sldId id="433" r:id="rId49"/>
    <p:sldId id="434" r:id="rId50"/>
    <p:sldId id="453" r:id="rId51"/>
    <p:sldId id="454" r:id="rId52"/>
    <p:sldId id="455" r:id="rId53"/>
    <p:sldId id="442" r:id="rId54"/>
    <p:sldId id="443" r:id="rId55"/>
    <p:sldId id="444" r:id="rId56"/>
    <p:sldId id="445" r:id="rId57"/>
    <p:sldId id="446" r:id="rId58"/>
    <p:sldId id="447" r:id="rId59"/>
    <p:sldId id="448" r:id="rId60"/>
    <p:sldId id="449" r:id="rId61"/>
    <p:sldId id="450" r:id="rId62"/>
    <p:sldId id="451" r:id="rId63"/>
    <p:sldId id="452" r:id="rId64"/>
    <p:sldId id="456" r:id="rId65"/>
    <p:sldId id="728" r:id="rId66"/>
    <p:sldId id="729" r:id="rId67"/>
    <p:sldId id="730" r:id="rId68"/>
    <p:sldId id="731" r:id="rId69"/>
    <p:sldId id="732" r:id="rId70"/>
    <p:sldId id="733" r:id="rId71"/>
    <p:sldId id="734" r:id="rId72"/>
    <p:sldId id="735" r:id="rId73"/>
    <p:sldId id="736" r:id="rId74"/>
    <p:sldId id="737" r:id="rId75"/>
    <p:sldId id="738" r:id="rId76"/>
    <p:sldId id="739" r:id="rId77"/>
    <p:sldId id="740" r:id="rId78"/>
    <p:sldId id="741" r:id="rId79"/>
    <p:sldId id="742" r:id="rId80"/>
    <p:sldId id="748" r:id="rId81"/>
    <p:sldId id="749" r:id="rId82"/>
    <p:sldId id="743" r:id="rId83"/>
    <p:sldId id="744" r:id="rId84"/>
    <p:sldId id="745" r:id="rId85"/>
    <p:sldId id="746" r:id="rId86"/>
    <p:sldId id="752" r:id="rId87"/>
    <p:sldId id="753" r:id="rId88"/>
    <p:sldId id="754" r:id="rId89"/>
    <p:sldId id="762" r:id="rId90"/>
    <p:sldId id="755" r:id="rId91"/>
    <p:sldId id="756" r:id="rId92"/>
    <p:sldId id="757" r:id="rId93"/>
    <p:sldId id="764" r:id="rId94"/>
    <p:sldId id="763" r:id="rId95"/>
    <p:sldId id="758" r:id="rId96"/>
    <p:sldId id="765" r:id="rId97"/>
    <p:sldId id="759" r:id="rId98"/>
    <p:sldId id="766" r:id="rId99"/>
    <p:sldId id="761" r:id="rId100"/>
    <p:sldId id="760" r:id="rId101"/>
    <p:sldId id="772" r:id="rId102"/>
    <p:sldId id="767" r:id="rId103"/>
    <p:sldId id="769" r:id="rId104"/>
    <p:sldId id="770" r:id="rId105"/>
    <p:sldId id="771" r:id="rId106"/>
    <p:sldId id="773" r:id="rId107"/>
    <p:sldId id="774" r:id="rId108"/>
    <p:sldId id="775" r:id="rId109"/>
    <p:sldId id="776" r:id="rId110"/>
    <p:sldId id="777" r:id="rId111"/>
    <p:sldId id="768" r:id="rId112"/>
    <p:sldId id="778" r:id="rId113"/>
    <p:sldId id="779" r:id="rId114"/>
    <p:sldId id="747" r:id="rId115"/>
    <p:sldId id="926" r:id="rId116"/>
    <p:sldId id="750" r:id="rId117"/>
    <p:sldId id="751" r:id="rId118"/>
    <p:sldId id="780" r:id="rId119"/>
    <p:sldId id="781" r:id="rId120"/>
    <p:sldId id="782" r:id="rId121"/>
    <p:sldId id="783" r:id="rId122"/>
    <p:sldId id="784" r:id="rId123"/>
    <p:sldId id="785" r:id="rId124"/>
    <p:sldId id="786" r:id="rId125"/>
    <p:sldId id="787" r:id="rId126"/>
    <p:sldId id="788" r:id="rId127"/>
    <p:sldId id="789" r:id="rId128"/>
    <p:sldId id="790" r:id="rId129"/>
    <p:sldId id="791" r:id="rId130"/>
    <p:sldId id="792" r:id="rId131"/>
    <p:sldId id="793" r:id="rId132"/>
    <p:sldId id="794" r:id="rId133"/>
    <p:sldId id="795" r:id="rId134"/>
    <p:sldId id="796" r:id="rId135"/>
    <p:sldId id="797" r:id="rId136"/>
    <p:sldId id="798" r:id="rId137"/>
    <p:sldId id="807" r:id="rId138"/>
    <p:sldId id="799" r:id="rId139"/>
    <p:sldId id="800" r:id="rId140"/>
    <p:sldId id="801" r:id="rId141"/>
    <p:sldId id="802" r:id="rId142"/>
    <p:sldId id="803" r:id="rId143"/>
    <p:sldId id="808" r:id="rId144"/>
    <p:sldId id="804" r:id="rId145"/>
    <p:sldId id="805" r:id="rId146"/>
    <p:sldId id="806" r:id="rId147"/>
    <p:sldId id="809" r:id="rId148"/>
    <p:sldId id="811" r:id="rId149"/>
    <p:sldId id="812" r:id="rId150"/>
    <p:sldId id="813" r:id="rId151"/>
    <p:sldId id="814" r:id="rId152"/>
    <p:sldId id="815" r:id="rId153"/>
    <p:sldId id="816" r:id="rId154"/>
    <p:sldId id="817" r:id="rId155"/>
    <p:sldId id="818" r:id="rId156"/>
    <p:sldId id="819" r:id="rId157"/>
    <p:sldId id="820" r:id="rId158"/>
    <p:sldId id="824" r:id="rId159"/>
    <p:sldId id="821" r:id="rId160"/>
    <p:sldId id="822" r:id="rId161"/>
    <p:sldId id="823" r:id="rId162"/>
    <p:sldId id="825" r:id="rId163"/>
    <p:sldId id="826" r:id="rId164"/>
    <p:sldId id="827" r:id="rId165"/>
    <p:sldId id="828" r:id="rId166"/>
    <p:sldId id="829" r:id="rId167"/>
    <p:sldId id="830" r:id="rId168"/>
    <p:sldId id="831" r:id="rId169"/>
    <p:sldId id="832" r:id="rId170"/>
    <p:sldId id="928" r:id="rId171"/>
    <p:sldId id="810" r:id="rId172"/>
    <p:sldId id="834" r:id="rId173"/>
    <p:sldId id="835" r:id="rId174"/>
    <p:sldId id="458" r:id="rId175"/>
    <p:sldId id="459" r:id="rId176"/>
    <p:sldId id="460" r:id="rId177"/>
    <p:sldId id="461" r:id="rId178"/>
    <p:sldId id="462" r:id="rId179"/>
    <p:sldId id="463" r:id="rId180"/>
    <p:sldId id="464" r:id="rId181"/>
    <p:sldId id="465" r:id="rId182"/>
    <p:sldId id="466" r:id="rId183"/>
    <p:sldId id="467" r:id="rId184"/>
    <p:sldId id="468" r:id="rId185"/>
    <p:sldId id="469" r:id="rId186"/>
    <p:sldId id="470" r:id="rId187"/>
    <p:sldId id="471" r:id="rId188"/>
    <p:sldId id="836" r:id="rId189"/>
    <p:sldId id="837" r:id="rId190"/>
    <p:sldId id="838" r:id="rId191"/>
    <p:sldId id="852" r:id="rId192"/>
    <p:sldId id="839" r:id="rId193"/>
    <p:sldId id="841" r:id="rId194"/>
    <p:sldId id="840" r:id="rId195"/>
    <p:sldId id="842" r:id="rId196"/>
    <p:sldId id="843" r:id="rId197"/>
    <p:sldId id="844" r:id="rId198"/>
    <p:sldId id="845" r:id="rId199"/>
    <p:sldId id="846" r:id="rId200"/>
    <p:sldId id="847" r:id="rId201"/>
    <p:sldId id="848" r:id="rId202"/>
    <p:sldId id="849" r:id="rId203"/>
    <p:sldId id="850" r:id="rId204"/>
    <p:sldId id="851" r:id="rId205"/>
    <p:sldId id="854" r:id="rId206"/>
    <p:sldId id="855" r:id="rId207"/>
    <p:sldId id="856" r:id="rId208"/>
    <p:sldId id="857" r:id="rId209"/>
    <p:sldId id="858" r:id="rId210"/>
    <p:sldId id="853" r:id="rId211"/>
    <p:sldId id="859" r:id="rId212"/>
    <p:sldId id="860" r:id="rId213"/>
    <p:sldId id="862" r:id="rId214"/>
    <p:sldId id="873" r:id="rId215"/>
    <p:sldId id="861" r:id="rId216"/>
    <p:sldId id="863" r:id="rId217"/>
    <p:sldId id="864" r:id="rId218"/>
    <p:sldId id="865" r:id="rId219"/>
    <p:sldId id="866" r:id="rId220"/>
    <p:sldId id="867" r:id="rId221"/>
    <p:sldId id="868" r:id="rId222"/>
    <p:sldId id="869" r:id="rId223"/>
    <p:sldId id="874" r:id="rId224"/>
    <p:sldId id="870" r:id="rId225"/>
    <p:sldId id="871" r:id="rId226"/>
    <p:sldId id="876" r:id="rId227"/>
    <p:sldId id="872" r:id="rId228"/>
    <p:sldId id="875" r:id="rId229"/>
    <p:sldId id="877" r:id="rId230"/>
    <p:sldId id="878" r:id="rId231"/>
    <p:sldId id="879" r:id="rId232"/>
    <p:sldId id="880" r:id="rId233"/>
    <p:sldId id="881" r:id="rId234"/>
    <p:sldId id="472" r:id="rId235"/>
    <p:sldId id="473" r:id="rId236"/>
    <p:sldId id="474" r:id="rId237"/>
    <p:sldId id="475" r:id="rId238"/>
    <p:sldId id="476" r:id="rId239"/>
    <p:sldId id="478" r:id="rId240"/>
    <p:sldId id="479" r:id="rId241"/>
    <p:sldId id="883" r:id="rId242"/>
    <p:sldId id="477" r:id="rId243"/>
    <p:sldId id="492" r:id="rId244"/>
    <p:sldId id="480" r:id="rId245"/>
    <p:sldId id="481" r:id="rId246"/>
    <p:sldId id="482" r:id="rId247"/>
    <p:sldId id="483" r:id="rId248"/>
    <p:sldId id="494" r:id="rId249"/>
    <p:sldId id="484" r:id="rId250"/>
    <p:sldId id="493" r:id="rId251"/>
    <p:sldId id="882" r:id="rId252"/>
    <p:sldId id="485" r:id="rId253"/>
    <p:sldId id="486" r:id="rId254"/>
    <p:sldId id="487" r:id="rId255"/>
    <p:sldId id="495" r:id="rId256"/>
    <p:sldId id="884" r:id="rId257"/>
    <p:sldId id="488" r:id="rId258"/>
    <p:sldId id="501" r:id="rId259"/>
    <p:sldId id="502" r:id="rId260"/>
    <p:sldId id="503" r:id="rId261"/>
    <p:sldId id="504" r:id="rId262"/>
    <p:sldId id="507" r:id="rId263"/>
    <p:sldId id="508" r:id="rId264"/>
    <p:sldId id="505" r:id="rId265"/>
    <p:sldId id="506" r:id="rId266"/>
    <p:sldId id="513" r:id="rId267"/>
    <p:sldId id="491" r:id="rId268"/>
    <p:sldId id="498" r:id="rId269"/>
    <p:sldId id="496" r:id="rId270"/>
    <p:sldId id="497" r:id="rId271"/>
    <p:sldId id="499" r:id="rId272"/>
    <p:sldId id="500" r:id="rId273"/>
    <p:sldId id="512" r:id="rId274"/>
    <p:sldId id="509" r:id="rId275"/>
    <p:sldId id="510" r:id="rId276"/>
    <p:sldId id="886" r:id="rId277"/>
    <p:sldId id="885" r:id="rId278"/>
    <p:sldId id="888" r:id="rId279"/>
    <p:sldId id="887" r:id="rId280"/>
    <p:sldId id="889" r:id="rId281"/>
    <p:sldId id="890" r:id="rId282"/>
    <p:sldId id="891" r:id="rId283"/>
    <p:sldId id="892" r:id="rId284"/>
    <p:sldId id="893" r:id="rId285"/>
    <p:sldId id="894" r:id="rId286"/>
    <p:sldId id="895" r:id="rId287"/>
    <p:sldId id="896" r:id="rId288"/>
    <p:sldId id="897" r:id="rId289"/>
    <p:sldId id="898" r:id="rId290"/>
    <p:sldId id="900" r:id="rId291"/>
    <p:sldId id="899" r:id="rId292"/>
    <p:sldId id="901" r:id="rId293"/>
    <p:sldId id="902" r:id="rId294"/>
    <p:sldId id="903" r:id="rId295"/>
    <p:sldId id="904" r:id="rId296"/>
    <p:sldId id="905" r:id="rId297"/>
    <p:sldId id="906" r:id="rId298"/>
    <p:sldId id="908" r:id="rId299"/>
    <p:sldId id="907" r:id="rId300"/>
    <p:sldId id="909" r:id="rId301"/>
    <p:sldId id="911" r:id="rId302"/>
    <p:sldId id="910" r:id="rId303"/>
    <p:sldId id="912" r:id="rId304"/>
    <p:sldId id="913" r:id="rId305"/>
    <p:sldId id="914" r:id="rId306"/>
    <p:sldId id="915" r:id="rId307"/>
    <p:sldId id="917" r:id="rId308"/>
    <p:sldId id="918" r:id="rId309"/>
    <p:sldId id="919" r:id="rId310"/>
    <p:sldId id="920" r:id="rId311"/>
    <p:sldId id="921" r:id="rId312"/>
    <p:sldId id="922" r:id="rId313"/>
    <p:sldId id="916" r:id="rId314"/>
  </p:sldIdLst>
  <p:sldSz cx="9144000" cy="6858000" type="screen4x3"/>
  <p:notesSz cx="6858000" cy="9144000"/>
  <p:defaultTextStyle>
    <a:defPPr>
      <a:defRPr lang="ar-SA"/>
    </a:defPPr>
    <a:lvl1pPr algn="l" rtl="1" fontAlgn="base">
      <a:spcBef>
        <a:spcPct val="0"/>
      </a:spcBef>
      <a:spcAft>
        <a:spcPct val="0"/>
      </a:spcAft>
      <a:defRPr kern="1200">
        <a:solidFill>
          <a:schemeClr val="tx1"/>
        </a:solidFill>
        <a:latin typeface="Garamond" pitchFamily="18" charset="0"/>
        <a:ea typeface="+mn-ea"/>
        <a:cs typeface="Arial" charset="0"/>
      </a:defRPr>
    </a:lvl1pPr>
    <a:lvl2pPr marL="457200" algn="l" rtl="1" fontAlgn="base">
      <a:spcBef>
        <a:spcPct val="0"/>
      </a:spcBef>
      <a:spcAft>
        <a:spcPct val="0"/>
      </a:spcAft>
      <a:defRPr kern="1200">
        <a:solidFill>
          <a:schemeClr val="tx1"/>
        </a:solidFill>
        <a:latin typeface="Garamond" pitchFamily="18" charset="0"/>
        <a:ea typeface="+mn-ea"/>
        <a:cs typeface="Arial" charset="0"/>
      </a:defRPr>
    </a:lvl2pPr>
    <a:lvl3pPr marL="914400" algn="l" rtl="1" fontAlgn="base">
      <a:spcBef>
        <a:spcPct val="0"/>
      </a:spcBef>
      <a:spcAft>
        <a:spcPct val="0"/>
      </a:spcAft>
      <a:defRPr kern="1200">
        <a:solidFill>
          <a:schemeClr val="tx1"/>
        </a:solidFill>
        <a:latin typeface="Garamond" pitchFamily="18" charset="0"/>
        <a:ea typeface="+mn-ea"/>
        <a:cs typeface="Arial" charset="0"/>
      </a:defRPr>
    </a:lvl3pPr>
    <a:lvl4pPr marL="1371600" algn="l" rtl="1" fontAlgn="base">
      <a:spcBef>
        <a:spcPct val="0"/>
      </a:spcBef>
      <a:spcAft>
        <a:spcPct val="0"/>
      </a:spcAft>
      <a:defRPr kern="1200">
        <a:solidFill>
          <a:schemeClr val="tx1"/>
        </a:solidFill>
        <a:latin typeface="Garamond" pitchFamily="18" charset="0"/>
        <a:ea typeface="+mn-ea"/>
        <a:cs typeface="Arial" charset="0"/>
      </a:defRPr>
    </a:lvl4pPr>
    <a:lvl5pPr marL="1828800" algn="l" rtl="1" fontAlgn="base">
      <a:spcBef>
        <a:spcPct val="0"/>
      </a:spcBef>
      <a:spcAft>
        <a:spcPct val="0"/>
      </a:spcAft>
      <a:defRPr kern="1200">
        <a:solidFill>
          <a:schemeClr val="tx1"/>
        </a:solidFill>
        <a:latin typeface="Garamond" pitchFamily="18" charset="0"/>
        <a:ea typeface="+mn-ea"/>
        <a:cs typeface="Arial" charset="0"/>
      </a:defRPr>
    </a:lvl5pPr>
    <a:lvl6pPr marL="2286000" algn="l" defTabSz="914400" rtl="0" eaLnBrk="1" latinLnBrk="0" hangingPunct="1">
      <a:defRPr kern="1200">
        <a:solidFill>
          <a:schemeClr val="tx1"/>
        </a:solidFill>
        <a:latin typeface="Garamond" pitchFamily="18" charset="0"/>
        <a:ea typeface="+mn-ea"/>
        <a:cs typeface="Arial" charset="0"/>
      </a:defRPr>
    </a:lvl6pPr>
    <a:lvl7pPr marL="2743200" algn="l" defTabSz="914400" rtl="0" eaLnBrk="1" latinLnBrk="0" hangingPunct="1">
      <a:defRPr kern="1200">
        <a:solidFill>
          <a:schemeClr val="tx1"/>
        </a:solidFill>
        <a:latin typeface="Garamond" pitchFamily="18" charset="0"/>
        <a:ea typeface="+mn-ea"/>
        <a:cs typeface="Arial" charset="0"/>
      </a:defRPr>
    </a:lvl7pPr>
    <a:lvl8pPr marL="3200400" algn="l" defTabSz="914400" rtl="0" eaLnBrk="1" latinLnBrk="0" hangingPunct="1">
      <a:defRPr kern="1200">
        <a:solidFill>
          <a:schemeClr val="tx1"/>
        </a:solidFill>
        <a:latin typeface="Garamond" pitchFamily="18" charset="0"/>
        <a:ea typeface="+mn-ea"/>
        <a:cs typeface="Arial" charset="0"/>
      </a:defRPr>
    </a:lvl8pPr>
    <a:lvl9pPr marL="3657600" algn="l" defTabSz="914400" rtl="0" eaLnBrk="1" latinLnBrk="0" hangingPunct="1">
      <a:defRPr kern="1200">
        <a:solidFill>
          <a:schemeClr val="tx1"/>
        </a:solidFill>
        <a:latin typeface="Garamond" pitchFamily="18"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79" autoAdjust="0"/>
    <p:restoredTop sz="94729" autoAdjust="0"/>
  </p:normalViewPr>
  <p:slideViewPr>
    <p:cSldViewPr>
      <p:cViewPr varScale="1">
        <p:scale>
          <a:sx n="71" d="100"/>
          <a:sy n="71" d="100"/>
        </p:scale>
        <p:origin x="-480" y="-96"/>
      </p:cViewPr>
      <p:guideLst>
        <p:guide orient="horz" pos="2160"/>
        <p:guide pos="2880"/>
      </p:guideLst>
    </p:cSldViewPr>
  </p:slideViewPr>
  <p:outlineViewPr>
    <p:cViewPr>
      <p:scale>
        <a:sx n="33" d="100"/>
        <a:sy n="33" d="100"/>
      </p:scale>
      <p:origin x="36" y="23389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presProps" Target="presProp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slide" Target="slides/slide286.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312" Type="http://schemas.openxmlformats.org/officeDocument/2006/relationships/slide" Target="slides/slide311.xml"/><Relationship Id="rId31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tableStyles" Target="tableStyle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gency FB" pitchFamily="34" charset="0"/>
              </a:defRPr>
            </a:lvl1pPr>
          </a:lstStyle>
          <a:p>
            <a:endParaRPr lang="en-US"/>
          </a:p>
        </p:txBody>
      </p:sp>
      <p:sp>
        <p:nvSpPr>
          <p:cNvPr id="35843"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gency FB" pitchFamily="34" charset="0"/>
              </a:defRPr>
            </a:lvl1pPr>
          </a:lstStyle>
          <a:p>
            <a:endParaRPr 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6"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gency FB" pitchFamily="34" charset="0"/>
              </a:defRPr>
            </a:lvl1pPr>
          </a:lstStyle>
          <a:p>
            <a:endParaRPr lang="en-US"/>
          </a:p>
        </p:txBody>
      </p:sp>
      <p:sp>
        <p:nvSpPr>
          <p:cNvPr id="35847"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gency FB" pitchFamily="34" charset="0"/>
              </a:defRPr>
            </a:lvl1pPr>
          </a:lstStyle>
          <a:p>
            <a:fld id="{88E88C4E-DECB-4925-8726-D2525F7CA83B}" type="slidenum">
              <a:rPr lang="ar-SA"/>
              <a:pPr/>
              <a:t>‹#›</a:t>
            </a:fld>
            <a:endParaRPr lang="en-US"/>
          </a:p>
        </p:txBody>
      </p:sp>
    </p:spTree>
    <p:extLst>
      <p:ext uri="{BB962C8B-B14F-4D97-AF65-F5344CB8AC3E}">
        <p14:creationId xmlns:p14="http://schemas.microsoft.com/office/powerpoint/2010/main" val="2363676610"/>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Agency FB" pitchFamily="34" charset="0"/>
        <a:ea typeface="+mn-ea"/>
        <a:cs typeface="Arial" charset="0"/>
      </a:defRPr>
    </a:lvl1pPr>
    <a:lvl2pPr marL="457200" algn="r" rtl="1" fontAlgn="base">
      <a:spcBef>
        <a:spcPct val="30000"/>
      </a:spcBef>
      <a:spcAft>
        <a:spcPct val="0"/>
      </a:spcAft>
      <a:defRPr sz="1200" kern="1200">
        <a:solidFill>
          <a:schemeClr val="tx1"/>
        </a:solidFill>
        <a:latin typeface="Agency FB" pitchFamily="34" charset="0"/>
        <a:ea typeface="+mn-ea"/>
        <a:cs typeface="Arial" charset="0"/>
      </a:defRPr>
    </a:lvl2pPr>
    <a:lvl3pPr marL="914400" algn="r" rtl="1" fontAlgn="base">
      <a:spcBef>
        <a:spcPct val="30000"/>
      </a:spcBef>
      <a:spcAft>
        <a:spcPct val="0"/>
      </a:spcAft>
      <a:defRPr sz="1200" kern="1200">
        <a:solidFill>
          <a:schemeClr val="tx1"/>
        </a:solidFill>
        <a:latin typeface="Agency FB" pitchFamily="34" charset="0"/>
        <a:ea typeface="+mn-ea"/>
        <a:cs typeface="Arial" charset="0"/>
      </a:defRPr>
    </a:lvl3pPr>
    <a:lvl4pPr marL="1371600" algn="r" rtl="1" fontAlgn="base">
      <a:spcBef>
        <a:spcPct val="30000"/>
      </a:spcBef>
      <a:spcAft>
        <a:spcPct val="0"/>
      </a:spcAft>
      <a:defRPr sz="1200" kern="1200">
        <a:solidFill>
          <a:schemeClr val="tx1"/>
        </a:solidFill>
        <a:latin typeface="Agency FB" pitchFamily="34" charset="0"/>
        <a:ea typeface="+mn-ea"/>
        <a:cs typeface="Arial" charset="0"/>
      </a:defRPr>
    </a:lvl4pPr>
    <a:lvl5pPr marL="1828800" algn="r" rtl="1" fontAlgn="base">
      <a:spcBef>
        <a:spcPct val="30000"/>
      </a:spcBef>
      <a:spcAft>
        <a:spcPct val="0"/>
      </a:spcAft>
      <a:defRPr sz="1200" kern="1200">
        <a:solidFill>
          <a:schemeClr val="tx1"/>
        </a:solidFill>
        <a:latin typeface="Agency FB"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81F1626-4F8C-4C34-8596-28DE4FB354AA}" type="slidenum">
              <a:rPr lang="ar-SA"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dissolve">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E4F3B-722B-49BA-AB8C-38975FD87568}"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0D0C33-80BC-4BD4-9B91-D03138214339}"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5DDEE1-B714-47A5-9AC8-E8DDE2A6E439}"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922A0F-2731-4894-9A10-8E76C80D624E}" type="slidenum">
              <a:rPr lang="ar-SA"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DACE6-90E4-435E-9BE6-6F920115FA66}"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73B924-8719-44BF-A3C1-CBFA41E8CD54}"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E4688-B2BE-4839-95E1-6F35C6834C20}"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D6018F-D4F1-4AFE-A2F9-E2B0A9F45F6B}" type="slidenum">
              <a:rPr lang="ar-SA"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6EB98D-49F3-4932-93BD-5EAC8954143D}" type="slidenum">
              <a:rPr lang="ar-SA"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727C25F-0C1F-48C1-92C2-FE9D6D60E172}" type="slidenum">
              <a:rPr lang="ar-SA"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3184453-5D3C-4FF5-8485-94744E0BE2BE}" type="slidenum">
              <a:rPr lang="ar-SA"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Effect transition="in" filter="dissolve">
                                      <p:cBhvr>
                                        <p:cTn id="12" dur="500"/>
                                        <p:tgtEl>
                                          <p:spTgt spid="30">
                                            <p:txEl>
                                              <p:pRg st="0" end="0"/>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0">
                                            <p:txEl>
                                              <p:pRg st="1" end="1"/>
                                            </p:txEl>
                                          </p:spTgt>
                                        </p:tgtEl>
                                        <p:attrNameLst>
                                          <p:attrName>style.visibility</p:attrName>
                                        </p:attrNameLst>
                                      </p:cBhvr>
                                      <p:to>
                                        <p:strVal val="visible"/>
                                      </p:to>
                                    </p:set>
                                    <p:animEffect transition="in" filter="dissolve">
                                      <p:cBhvr>
                                        <p:cTn id="15" dur="500"/>
                                        <p:tgtEl>
                                          <p:spTgt spid="30">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0">
                                            <p:txEl>
                                              <p:pRg st="2" end="2"/>
                                            </p:txEl>
                                          </p:spTgt>
                                        </p:tgtEl>
                                        <p:attrNameLst>
                                          <p:attrName>style.visibility</p:attrName>
                                        </p:attrNameLst>
                                      </p:cBhvr>
                                      <p:to>
                                        <p:strVal val="visible"/>
                                      </p:to>
                                    </p:set>
                                    <p:animEffect transition="in" filter="dissolve">
                                      <p:cBhvr>
                                        <p:cTn id="18" dur="500"/>
                                        <p:tgtEl>
                                          <p:spTgt spid="30">
                                            <p:txEl>
                                              <p:pRg st="2" end="2"/>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0">
                                            <p:txEl>
                                              <p:pRg st="3" end="3"/>
                                            </p:txEl>
                                          </p:spTgt>
                                        </p:tgtEl>
                                        <p:attrNameLst>
                                          <p:attrName>style.visibility</p:attrName>
                                        </p:attrNameLst>
                                      </p:cBhvr>
                                      <p:to>
                                        <p:strVal val="visible"/>
                                      </p:to>
                                    </p:set>
                                    <p:animEffect transition="in" filter="dissolve">
                                      <p:cBhvr>
                                        <p:cTn id="21" dur="500"/>
                                        <p:tgtEl>
                                          <p:spTgt spid="30">
                                            <p:txEl>
                                              <p:pRg st="3" end="3"/>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30">
                                            <p:txEl>
                                              <p:pRg st="4" end="4"/>
                                            </p:txEl>
                                          </p:spTgt>
                                        </p:tgtEl>
                                        <p:attrNameLst>
                                          <p:attrName>style.visibility</p:attrName>
                                        </p:attrNameLst>
                                      </p:cBhvr>
                                      <p:to>
                                        <p:strVal val="visible"/>
                                      </p:to>
                                    </p:set>
                                    <p:animEffect transition="in" filter="dissolve">
                                      <p:cBhvr>
                                        <p:cTn id="24"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ENDOCRINOLOGY </a:t>
            </a:r>
            <a:endParaRPr lang="en-US" dirty="0"/>
          </a:p>
        </p:txBody>
      </p:sp>
      <p:sp>
        <p:nvSpPr>
          <p:cNvPr id="3" name="Subtitle 2"/>
          <p:cNvSpPr>
            <a:spLocks noGrp="1"/>
          </p:cNvSpPr>
          <p:nvPr>
            <p:ph type="subTitle" idx="1"/>
          </p:nvPr>
        </p:nvSpPr>
        <p:spPr/>
        <p:txBody>
          <a:bodyPr/>
          <a:lstStyle/>
          <a:p>
            <a:pPr algn="ctr"/>
            <a:r>
              <a:rPr lang="en-US" dirty="0" smtClean="0"/>
              <a:t>BY</a:t>
            </a:r>
          </a:p>
          <a:p>
            <a:pPr algn="ctr"/>
            <a:r>
              <a:rPr lang="en-US" dirty="0" smtClean="0"/>
              <a:t>MARY WACHIRA</a:t>
            </a:r>
            <a:endParaRPr lang="en-US" dirty="0"/>
          </a:p>
        </p:txBody>
      </p:sp>
    </p:spTree>
    <p:extLst>
      <p:ext uri="{BB962C8B-B14F-4D97-AF65-F5344CB8AC3E}">
        <p14:creationId xmlns:p14="http://schemas.microsoft.com/office/powerpoint/2010/main" val="284867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Resulting action of hormone : increase uptake of glucose </a:t>
            </a:r>
          </a:p>
          <a:p>
            <a:pPr algn="l">
              <a:buNone/>
            </a:pPr>
            <a:r>
              <a:rPr lang="en-US" sz="2800" b="0" dirty="0" smtClean="0">
                <a:effectLst/>
                <a:latin typeface="Calibri" pitchFamily="34" charset="0"/>
              </a:rPr>
              <a:t>As a result of glucose uptake ; insulin release stops.</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INSULIN THERAPY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 type 1 diabetes, exogenous insulin is a must to be administered for life because the body looses ability to produce insulin.</a:t>
            </a:r>
          </a:p>
          <a:p>
            <a:pPr algn="l">
              <a:buNone/>
            </a:pPr>
            <a:r>
              <a:rPr lang="en-US" sz="2800" b="0" dirty="0" smtClean="0">
                <a:effectLst/>
                <a:latin typeface="Calibri" pitchFamily="34" charset="0"/>
              </a:rPr>
              <a:t>In type 2 diabetes, insulin may be necessary on long term basis to control glucose levels if meal planning and oral agents are in effective.</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l">
              <a:buFont typeface="Arial" pitchFamily="34" charset="0"/>
              <a:buNone/>
            </a:pPr>
            <a:r>
              <a:rPr lang="en-US" sz="2800" b="0" dirty="0" smtClean="0">
                <a:effectLst/>
                <a:latin typeface="Calibri" pitchFamily="34" charset="0"/>
              </a:rPr>
              <a:t>Indications of insulin therapy</a:t>
            </a:r>
            <a:endParaRPr lang="en-US" sz="2800" b="0" dirty="0">
              <a:effectLst/>
              <a:latin typeface="Calibri" pitchFamily="34" charset="0"/>
            </a:endParaRPr>
          </a:p>
        </p:txBody>
      </p:sp>
      <p:sp>
        <p:nvSpPr>
          <p:cNvPr id="3" name="Content Placeholder 2"/>
          <p:cNvSpPr>
            <a:spLocks noGrp="1"/>
          </p:cNvSpPr>
          <p:nvPr>
            <p:ph idx="1"/>
          </p:nvPr>
        </p:nvSpPr>
        <p:spPr>
          <a:xfrm>
            <a:off x="457200" y="1935480"/>
            <a:ext cx="8229600" cy="4389120"/>
          </a:xfrm>
        </p:spPr>
        <p:txBody>
          <a:bodyPr/>
          <a:lstStyle/>
          <a:p>
            <a:pPr algn="l">
              <a:lnSpc>
                <a:spcPct val="80000"/>
              </a:lnSpc>
              <a:buNone/>
            </a:pPr>
            <a:r>
              <a:rPr lang="en-US" sz="2800" b="0" dirty="0" smtClean="0">
                <a:effectLst/>
                <a:latin typeface="Calibri" pitchFamily="34" charset="0"/>
              </a:rPr>
              <a:t>	a) All type 1 diabetics since their bodies essentially no longer produce insulin</a:t>
            </a:r>
          </a:p>
          <a:p>
            <a:pPr algn="l">
              <a:lnSpc>
                <a:spcPct val="80000"/>
              </a:lnSpc>
              <a:buNone/>
            </a:pPr>
            <a:r>
              <a:rPr lang="en-US" sz="2800" b="0" dirty="0" smtClean="0">
                <a:effectLst/>
                <a:latin typeface="Calibri" pitchFamily="34" charset="0"/>
              </a:rPr>
              <a:t>	b) Some Type 2 diabetics, if oral medications are not adequate for control (both oral medications and insulin may be needed)</a:t>
            </a:r>
          </a:p>
          <a:p>
            <a:pPr algn="l">
              <a:lnSpc>
                <a:spcPct val="80000"/>
              </a:lnSpc>
              <a:buNone/>
            </a:pPr>
            <a:r>
              <a:rPr lang="en-US" sz="2800" b="0" dirty="0" smtClean="0">
                <a:effectLst/>
                <a:latin typeface="Calibri" pitchFamily="34" charset="0"/>
              </a:rPr>
              <a:t>	c) Diabetics enduring stressor situations such as surgery, corticosteroid therapy, infections, treatment for DKA, HHNS </a:t>
            </a:r>
          </a:p>
          <a:p>
            <a:pPr algn="l">
              <a:lnSpc>
                <a:spcPct val="80000"/>
              </a:lnSpc>
              <a:buNone/>
            </a:pPr>
            <a:r>
              <a:rPr lang="en-US" sz="2800" b="0" dirty="0" smtClean="0">
                <a:effectLst/>
                <a:latin typeface="Calibri" pitchFamily="34" charset="0"/>
              </a:rPr>
              <a:t>	d) Women with gestational diabetes who are not adequately controlled with diet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5151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533400" y="1371600"/>
            <a:ext cx="8229600" cy="4724400"/>
          </a:xfrm>
        </p:spPr>
        <p:txBody>
          <a:bodyPr>
            <a:normAutofit fontScale="92500"/>
          </a:bodyPr>
          <a:lstStyle/>
          <a:p>
            <a:pPr algn="l">
              <a:buNone/>
            </a:pPr>
            <a:r>
              <a:rPr lang="en-US" sz="2800" b="0" dirty="0" smtClean="0">
                <a:effectLst/>
                <a:latin typeface="Calibri" pitchFamily="34" charset="0"/>
              </a:rPr>
              <a:t>PREPARATIONS</a:t>
            </a:r>
          </a:p>
          <a:p>
            <a:r>
              <a:rPr lang="en-US" sz="2800" b="0" dirty="0" smtClean="0">
                <a:effectLst/>
                <a:latin typeface="Calibri" pitchFamily="34" charset="0"/>
              </a:rPr>
              <a:t>A number of insulin preparations are available</a:t>
            </a:r>
          </a:p>
          <a:p>
            <a:r>
              <a:rPr lang="en-US" sz="2800" b="0" dirty="0" smtClean="0">
                <a:effectLst/>
                <a:latin typeface="Calibri" pitchFamily="34" charset="0"/>
              </a:rPr>
              <a:t>They vary according to their characteristics : time of course of action, sources or species and manufacturers.</a:t>
            </a:r>
          </a:p>
          <a:p>
            <a:pPr algn="l">
              <a:buNone/>
            </a:pPr>
            <a:r>
              <a:rPr lang="en-US" sz="2800" b="0" dirty="0" smtClean="0">
                <a:effectLst/>
                <a:latin typeface="Calibri" pitchFamily="34" charset="0"/>
              </a:rPr>
              <a:t>TIME COURSE OF ACTION</a:t>
            </a:r>
          </a:p>
          <a:p>
            <a:r>
              <a:rPr lang="en-US" sz="2800" b="0" dirty="0" smtClean="0">
                <a:effectLst/>
                <a:latin typeface="Calibri" pitchFamily="34" charset="0"/>
              </a:rPr>
              <a:t>Insulin may be grouped into four main categories based on onset, peak and duration of action . They are</a:t>
            </a:r>
          </a:p>
          <a:p>
            <a:r>
              <a:rPr lang="en-US" sz="2800" b="0" dirty="0" smtClean="0">
                <a:effectLst/>
                <a:latin typeface="Calibri" pitchFamily="34" charset="0"/>
              </a:rPr>
              <a:t>Rapid </a:t>
            </a:r>
            <a:r>
              <a:rPr lang="en-US" sz="2800" b="0" dirty="0" err="1" smtClean="0">
                <a:effectLst/>
                <a:latin typeface="Calibri" pitchFamily="34" charset="0"/>
              </a:rPr>
              <a:t>acting,Short</a:t>
            </a:r>
            <a:r>
              <a:rPr lang="en-US" sz="2800" b="0" dirty="0" smtClean="0">
                <a:effectLst/>
                <a:latin typeface="Calibri" pitchFamily="34" charset="0"/>
              </a:rPr>
              <a:t> </a:t>
            </a:r>
            <a:r>
              <a:rPr lang="en-US" sz="2800" b="0" dirty="0" err="1" smtClean="0">
                <a:effectLst/>
                <a:latin typeface="Calibri" pitchFamily="34" charset="0"/>
              </a:rPr>
              <a:t>acting,intermediate</a:t>
            </a:r>
            <a:r>
              <a:rPr lang="en-US" sz="2800" b="0" dirty="0" smtClean="0">
                <a:effectLst/>
                <a:latin typeface="Calibri" pitchFamily="34" charset="0"/>
              </a:rPr>
              <a:t> and long </a:t>
            </a:r>
            <a:r>
              <a:rPr lang="en-US" sz="2800" b="0" dirty="0" err="1" smtClean="0">
                <a:effectLst/>
                <a:latin typeface="Calibri" pitchFamily="34" charset="0"/>
              </a:rPr>
              <a:t>actin</a:t>
            </a:r>
            <a:r>
              <a:rPr lang="en-US" sz="2800" b="0" dirty="0" smtClean="0">
                <a:effectLst/>
                <a:latin typeface="Calibri" pitchFamily="34" charset="0"/>
              </a:rPr>
              <a:t> insulin.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r>
              <a:rPr lang="en-US" sz="2800" b="0" dirty="0" smtClean="0">
                <a:effectLst/>
                <a:latin typeface="Calibri" pitchFamily="34" charset="0"/>
              </a:rPr>
              <a:t>Rapid acting </a:t>
            </a:r>
            <a:r>
              <a:rPr lang="en-US" sz="2800" b="0" dirty="0" err="1" smtClean="0">
                <a:effectLst/>
                <a:latin typeface="Calibri" pitchFamily="34" charset="0"/>
              </a:rPr>
              <a:t>insulins</a:t>
            </a:r>
            <a:r>
              <a:rPr lang="en-US" sz="2800" b="0" dirty="0" smtClean="0">
                <a:effectLst/>
                <a:latin typeface="Calibri" pitchFamily="34" charset="0"/>
              </a:rPr>
              <a:t> produce a more rapid effect that is of shorter duration .</a:t>
            </a:r>
          </a:p>
          <a:p>
            <a:r>
              <a:rPr lang="en-US" sz="2800" b="0" dirty="0" smtClean="0">
                <a:effectLst/>
                <a:latin typeface="Calibri" pitchFamily="34" charset="0"/>
              </a:rPr>
              <a:t>Because of rapid onset , the patient the patient should be instructed within 5 to 15 minutes after injection.</a:t>
            </a:r>
          </a:p>
          <a:p>
            <a:r>
              <a:rPr lang="en-US" sz="2800" b="0" dirty="0" smtClean="0">
                <a:effectLst/>
                <a:latin typeface="Calibri" pitchFamily="34" charset="0"/>
              </a:rPr>
              <a:t>Intermediate acting </a:t>
            </a:r>
            <a:r>
              <a:rPr lang="en-US" sz="2800" b="0" dirty="0" err="1" smtClean="0">
                <a:effectLst/>
                <a:latin typeface="Calibri" pitchFamily="34" charset="0"/>
              </a:rPr>
              <a:t>insulins</a:t>
            </a:r>
            <a:r>
              <a:rPr lang="en-US" sz="2800" b="0" dirty="0" smtClean="0">
                <a:effectLst/>
                <a:latin typeface="Calibri" pitchFamily="34" charset="0"/>
              </a:rPr>
              <a:t> function as basal </a:t>
            </a:r>
            <a:r>
              <a:rPr lang="en-US" sz="2800" b="0" dirty="0" err="1" smtClean="0">
                <a:effectLst/>
                <a:latin typeface="Calibri" pitchFamily="34" charset="0"/>
              </a:rPr>
              <a:t>insulins</a:t>
            </a:r>
            <a:r>
              <a:rPr lang="en-US" sz="2800" dirty="0" smtClean="0">
                <a:latin typeface="Calibri" pitchFamily="34" charset="0"/>
              </a:rPr>
              <a:t>. </a:t>
            </a:r>
            <a:r>
              <a:rPr lang="en-US" sz="2800" b="0" dirty="0" smtClean="0">
                <a:effectLst/>
                <a:latin typeface="Calibri" pitchFamily="34" charset="0"/>
              </a:rPr>
              <a:t>Basal insulin works day and night to control blood sugar between meals and during sleep. They keep blood glucose at a consistent levels during fasting</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Short acting insulin are called regular insulin. Regular insulin is a CLEAR solution and is usually administered 20-30 minutes before meal. It is the only insulin approve for IV use.</a:t>
            </a:r>
          </a:p>
          <a:p>
            <a:r>
              <a:rPr lang="en-US" sz="2800" b="0" dirty="0" smtClean="0">
                <a:effectLst/>
                <a:latin typeface="Calibri" pitchFamily="34" charset="0"/>
              </a:rPr>
              <a:t>Intermediate acting insulin are also called NPH (Neutral Protamine </a:t>
            </a:r>
            <a:r>
              <a:rPr lang="en-US" sz="2800" b="0" dirty="0" err="1" smtClean="0">
                <a:effectLst/>
                <a:latin typeface="Calibri" pitchFamily="34" charset="0"/>
              </a:rPr>
              <a:t>Hagedorn</a:t>
            </a:r>
            <a:r>
              <a:rPr lang="en-US" sz="2800" b="0" dirty="0" smtClean="0">
                <a:effectLst/>
                <a:latin typeface="Calibri" pitchFamily="34" charset="0"/>
              </a:rPr>
              <a:t>) ,they are similar in their time course of action,but appear WHITE AND CLOUDY</a:t>
            </a:r>
          </a:p>
          <a:p>
            <a:r>
              <a:rPr lang="en-US" sz="2800" b="0" dirty="0" smtClean="0">
                <a:effectLst/>
                <a:latin typeface="Calibri" pitchFamily="34" charset="0"/>
              </a:rPr>
              <a:t>In long acting insulins,insulin is absorbed very slowly over 24hrs and can be given once a day.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33400"/>
          </a:xfrm>
        </p:spPr>
        <p:txBody>
          <a:bodyPr>
            <a:normAutofit/>
          </a:bodyPr>
          <a:lstStyle/>
          <a:p>
            <a:pPr algn="l">
              <a:buFont typeface="Arial" pitchFamily="34" charset="0"/>
              <a:buNone/>
            </a:pPr>
            <a:r>
              <a:rPr lang="en-US" sz="2800" b="0" dirty="0" smtClean="0">
                <a:effectLst/>
                <a:latin typeface="Calibri" pitchFamily="34" charset="0"/>
              </a:rPr>
              <a:t>Types of insulin and their properties</a:t>
            </a:r>
            <a:endParaRPr lang="en-US" sz="2800" b="0" dirty="0">
              <a:effectLst/>
              <a:latin typeface="Calibri" pitchFamily="34" charset="0"/>
            </a:endParaRPr>
          </a:p>
        </p:txBody>
      </p:sp>
      <p:graphicFrame>
        <p:nvGraphicFramePr>
          <p:cNvPr id="4" name="Content Placeholder 3"/>
          <p:cNvGraphicFramePr>
            <a:graphicFrameLocks noGrp="1"/>
          </p:cNvGraphicFramePr>
          <p:nvPr>
            <p:ph idx="1"/>
          </p:nvPr>
        </p:nvGraphicFramePr>
        <p:xfrm>
          <a:off x="0" y="1295400"/>
          <a:ext cx="9144000" cy="5105400"/>
        </p:xfrm>
        <a:graphic>
          <a:graphicData uri="http://schemas.openxmlformats.org/drawingml/2006/table">
            <a:tbl>
              <a:tblPr firstRow="1" bandRow="1">
                <a:tableStyleId>{5C22544A-7EE6-4342-B048-85BDC9FD1C3A}</a:tableStyleId>
              </a:tblPr>
              <a:tblGrid>
                <a:gridCol w="1828800"/>
                <a:gridCol w="1828800"/>
                <a:gridCol w="1828800"/>
                <a:gridCol w="1828800"/>
                <a:gridCol w="1828800"/>
              </a:tblGrid>
              <a:tr h="1292926">
                <a:tc>
                  <a:txBody>
                    <a:bodyPr/>
                    <a:lstStyle/>
                    <a:p>
                      <a:r>
                        <a:rPr lang="en-US" sz="2400" b="1" kern="1200" baseline="0" dirty="0" smtClean="0">
                          <a:solidFill>
                            <a:schemeClr val="lt1"/>
                          </a:solidFill>
                          <a:latin typeface="+mn-lt"/>
                          <a:ea typeface="+mn-ea"/>
                          <a:cs typeface="+mn-cs"/>
                        </a:rPr>
                        <a:t>Insulin</a:t>
                      </a:r>
                    </a:p>
                    <a:p>
                      <a:r>
                        <a:rPr lang="en-US" sz="2400" b="1" kern="1200" baseline="0" dirty="0" smtClean="0">
                          <a:solidFill>
                            <a:schemeClr val="lt1"/>
                          </a:solidFill>
                          <a:latin typeface="+mn-lt"/>
                          <a:ea typeface="+mn-ea"/>
                          <a:cs typeface="+mn-cs"/>
                        </a:rPr>
                        <a:t>preparation</a:t>
                      </a:r>
                      <a:endParaRPr lang="en-US" sz="2400" b="1" dirty="0"/>
                    </a:p>
                  </a:txBody>
                  <a:tcPr/>
                </a:tc>
                <a:tc>
                  <a:txBody>
                    <a:bodyPr/>
                    <a:lstStyle/>
                    <a:p>
                      <a:r>
                        <a:rPr lang="en-US" sz="2400" b="1" kern="1200" baseline="0" dirty="0" smtClean="0">
                          <a:solidFill>
                            <a:schemeClr val="lt1"/>
                          </a:solidFill>
                          <a:latin typeface="+mn-lt"/>
                          <a:ea typeface="+mn-ea"/>
                          <a:cs typeface="+mn-cs"/>
                        </a:rPr>
                        <a:t>Onset of</a:t>
                      </a:r>
                    </a:p>
                    <a:p>
                      <a:r>
                        <a:rPr lang="en-US" sz="2400" b="1" kern="1200" baseline="0" dirty="0" smtClean="0">
                          <a:solidFill>
                            <a:schemeClr val="lt1"/>
                          </a:solidFill>
                          <a:latin typeface="+mn-lt"/>
                          <a:ea typeface="+mn-ea"/>
                          <a:cs typeface="+mn-cs"/>
                        </a:rPr>
                        <a:t>action</a:t>
                      </a:r>
                    </a:p>
                    <a:p>
                      <a:r>
                        <a:rPr lang="en-US" sz="2400" b="1" kern="1200" baseline="0" dirty="0" smtClean="0">
                          <a:solidFill>
                            <a:schemeClr val="lt1"/>
                          </a:solidFill>
                          <a:latin typeface="+mn-lt"/>
                          <a:ea typeface="+mn-ea"/>
                          <a:cs typeface="+mn-cs"/>
                        </a:rPr>
                        <a:t>(hrs.)</a:t>
                      </a:r>
                      <a:endParaRPr lang="en-US" sz="2400" b="1" dirty="0"/>
                    </a:p>
                  </a:txBody>
                  <a:tcPr/>
                </a:tc>
                <a:tc>
                  <a:txBody>
                    <a:bodyPr/>
                    <a:lstStyle/>
                    <a:p>
                      <a:r>
                        <a:rPr lang="en-US" sz="2400" b="1" kern="1200" baseline="0" dirty="0" smtClean="0">
                          <a:solidFill>
                            <a:schemeClr val="lt1"/>
                          </a:solidFill>
                          <a:latin typeface="+mn-lt"/>
                          <a:ea typeface="+mn-ea"/>
                          <a:cs typeface="+mn-cs"/>
                        </a:rPr>
                        <a:t>Peak</a:t>
                      </a:r>
                    </a:p>
                    <a:p>
                      <a:r>
                        <a:rPr lang="en-US" sz="2400" b="1" kern="1200" baseline="0" dirty="0" smtClean="0">
                          <a:solidFill>
                            <a:schemeClr val="lt1"/>
                          </a:solidFill>
                          <a:latin typeface="+mn-lt"/>
                          <a:ea typeface="+mn-ea"/>
                          <a:cs typeface="+mn-cs"/>
                        </a:rPr>
                        <a:t>action</a:t>
                      </a:r>
                      <a:endParaRPr lang="en-US" sz="2400" b="1" dirty="0"/>
                    </a:p>
                  </a:txBody>
                  <a:tcPr/>
                </a:tc>
                <a:tc>
                  <a:txBody>
                    <a:bodyPr/>
                    <a:lstStyle/>
                    <a:p>
                      <a:r>
                        <a:rPr lang="en-US" sz="2400" b="1" kern="1200" baseline="0" dirty="0" smtClean="0">
                          <a:solidFill>
                            <a:schemeClr val="lt1"/>
                          </a:solidFill>
                          <a:latin typeface="+mn-lt"/>
                          <a:ea typeface="+mn-ea"/>
                          <a:cs typeface="+mn-cs"/>
                        </a:rPr>
                        <a:t>Duration</a:t>
                      </a:r>
                    </a:p>
                    <a:p>
                      <a:r>
                        <a:rPr lang="en-US" sz="2400" b="1" kern="1200" baseline="0" dirty="0" smtClean="0">
                          <a:solidFill>
                            <a:schemeClr val="lt1"/>
                          </a:solidFill>
                          <a:latin typeface="+mn-lt"/>
                          <a:ea typeface="+mn-ea"/>
                          <a:cs typeface="+mn-cs"/>
                        </a:rPr>
                        <a:t>of action</a:t>
                      </a:r>
                    </a:p>
                    <a:p>
                      <a:r>
                        <a:rPr lang="en-US" sz="2400" b="1" kern="1200" baseline="0" dirty="0" smtClean="0">
                          <a:solidFill>
                            <a:schemeClr val="lt1"/>
                          </a:solidFill>
                          <a:latin typeface="+mn-lt"/>
                          <a:ea typeface="+mn-ea"/>
                          <a:cs typeface="+mn-cs"/>
                        </a:rPr>
                        <a:t>(hrs.)</a:t>
                      </a:r>
                      <a:endParaRPr lang="en-US" sz="2400" b="1" dirty="0"/>
                    </a:p>
                  </a:txBody>
                  <a:tcPr/>
                </a:tc>
                <a:tc>
                  <a:txBody>
                    <a:bodyPr/>
                    <a:lstStyle/>
                    <a:p>
                      <a:r>
                        <a:rPr lang="en-US" sz="2400" b="1" kern="1200" baseline="0" dirty="0" smtClean="0">
                          <a:solidFill>
                            <a:schemeClr val="lt1"/>
                          </a:solidFill>
                          <a:latin typeface="+mn-lt"/>
                          <a:ea typeface="+mn-ea"/>
                          <a:cs typeface="+mn-cs"/>
                        </a:rPr>
                        <a:t>Injections per</a:t>
                      </a:r>
                    </a:p>
                    <a:p>
                      <a:r>
                        <a:rPr lang="en-US" sz="2400" b="1" kern="1200" baseline="0" dirty="0" smtClean="0">
                          <a:solidFill>
                            <a:schemeClr val="lt1"/>
                          </a:solidFill>
                          <a:latin typeface="+mn-lt"/>
                          <a:ea typeface="+mn-ea"/>
                          <a:cs typeface="+mn-cs"/>
                        </a:rPr>
                        <a:t>day</a:t>
                      </a:r>
                      <a:endParaRPr lang="en-US" sz="2400" b="1" dirty="0"/>
                    </a:p>
                  </a:txBody>
                  <a:tcPr/>
                </a:tc>
              </a:tr>
              <a:tr h="1856509">
                <a:tc>
                  <a:txBody>
                    <a:bodyPr/>
                    <a:lstStyle/>
                    <a:p>
                      <a:r>
                        <a:rPr lang="en-US" sz="2000" b="1" kern="1200" baseline="0" dirty="0" smtClean="0">
                          <a:solidFill>
                            <a:schemeClr val="dk1"/>
                          </a:solidFill>
                          <a:latin typeface="+mn-lt"/>
                          <a:ea typeface="+mn-ea"/>
                          <a:cs typeface="+mn-cs"/>
                        </a:rPr>
                        <a:t>Rapid-acting</a:t>
                      </a:r>
                      <a:endParaRPr lang="en-US" sz="2000" b="1" dirty="0"/>
                    </a:p>
                  </a:txBody>
                  <a:tcPr/>
                </a:tc>
                <a:tc>
                  <a:txBody>
                    <a:bodyPr/>
                    <a:lstStyle/>
                    <a:p>
                      <a:r>
                        <a:rPr lang="en-US" sz="2000" b="1" kern="1200" baseline="0" dirty="0" smtClean="0">
                          <a:solidFill>
                            <a:schemeClr val="dk1"/>
                          </a:solidFill>
                          <a:latin typeface="+mn-lt"/>
                          <a:ea typeface="+mn-ea"/>
                          <a:cs typeface="+mn-cs"/>
                        </a:rPr>
                        <a:t>10-20 min</a:t>
                      </a:r>
                      <a:endParaRPr lang="en-US" sz="2000" b="1" dirty="0"/>
                    </a:p>
                  </a:txBody>
                  <a:tcPr/>
                </a:tc>
                <a:tc>
                  <a:txBody>
                    <a:bodyPr/>
                    <a:lstStyle/>
                    <a:p>
                      <a:r>
                        <a:rPr lang="en-US" sz="2000" b="1" kern="1200" baseline="0" dirty="0" smtClean="0">
                          <a:solidFill>
                            <a:schemeClr val="dk1"/>
                          </a:solidFill>
                          <a:latin typeface="+mn-lt"/>
                          <a:ea typeface="+mn-ea"/>
                          <a:cs typeface="+mn-cs"/>
                        </a:rPr>
                        <a:t>1-2</a:t>
                      </a:r>
                      <a:endParaRPr lang="en-US" sz="2000" b="1" dirty="0"/>
                    </a:p>
                  </a:txBody>
                  <a:tcPr/>
                </a:tc>
                <a:tc>
                  <a:txBody>
                    <a:bodyPr/>
                    <a:lstStyle/>
                    <a:p>
                      <a:r>
                        <a:rPr lang="en-US" sz="2000" b="1" kern="1200" baseline="0" dirty="0" smtClean="0">
                          <a:solidFill>
                            <a:schemeClr val="dk1"/>
                          </a:solidFill>
                          <a:latin typeface="+mn-lt"/>
                          <a:ea typeface="+mn-ea"/>
                          <a:cs typeface="+mn-cs"/>
                        </a:rPr>
                        <a:t>3-5</a:t>
                      </a:r>
                      <a:endParaRPr lang="en-US" sz="2000" b="1" dirty="0"/>
                    </a:p>
                  </a:txBody>
                  <a:tcPr/>
                </a:tc>
                <a:tc>
                  <a:txBody>
                    <a:bodyPr/>
                    <a:lstStyle/>
                    <a:p>
                      <a:r>
                        <a:rPr lang="en-US" sz="2000" b="1" kern="1200" baseline="0" dirty="0" smtClean="0">
                          <a:solidFill>
                            <a:schemeClr val="dk1"/>
                          </a:solidFill>
                          <a:latin typeface="+mn-lt"/>
                          <a:ea typeface="+mn-ea"/>
                          <a:cs typeface="+mn-cs"/>
                        </a:rPr>
                        <a:t>Immediately</a:t>
                      </a:r>
                    </a:p>
                    <a:p>
                      <a:r>
                        <a:rPr lang="en-US" sz="2000" b="1" kern="1200" baseline="0" dirty="0" smtClean="0">
                          <a:solidFill>
                            <a:schemeClr val="dk1"/>
                          </a:solidFill>
                          <a:latin typeface="+mn-lt"/>
                          <a:ea typeface="+mn-ea"/>
                          <a:cs typeface="+mn-cs"/>
                        </a:rPr>
                        <a:t>before meals or</a:t>
                      </a:r>
                    </a:p>
                    <a:p>
                      <a:r>
                        <a:rPr lang="en-US" sz="2000" b="1" kern="1200" baseline="0" dirty="0" smtClean="0">
                          <a:solidFill>
                            <a:schemeClr val="dk1"/>
                          </a:solidFill>
                          <a:latin typeface="+mn-lt"/>
                          <a:ea typeface="+mn-ea"/>
                          <a:cs typeface="+mn-cs"/>
                        </a:rPr>
                        <a:t>with meals</a:t>
                      </a:r>
                      <a:endParaRPr lang="en-US" sz="2000" b="1" dirty="0"/>
                    </a:p>
                  </a:txBody>
                  <a:tcPr/>
                </a:tc>
              </a:tr>
              <a:tr h="762495">
                <a:tc>
                  <a:txBody>
                    <a:bodyPr/>
                    <a:lstStyle/>
                    <a:p>
                      <a:r>
                        <a:rPr lang="en-US" sz="2000" b="1" kern="1200" baseline="0" dirty="0" smtClean="0">
                          <a:solidFill>
                            <a:schemeClr val="dk1"/>
                          </a:solidFill>
                          <a:latin typeface="+mn-lt"/>
                          <a:ea typeface="+mn-ea"/>
                          <a:cs typeface="+mn-cs"/>
                        </a:rPr>
                        <a:t>Short acting</a:t>
                      </a:r>
                      <a:endParaRPr lang="en-US" sz="2000" b="1" dirty="0"/>
                    </a:p>
                  </a:txBody>
                  <a:tcPr/>
                </a:tc>
                <a:tc>
                  <a:txBody>
                    <a:bodyPr/>
                    <a:lstStyle/>
                    <a:p>
                      <a:r>
                        <a:rPr lang="en-US" sz="2000" b="1" kern="1200" baseline="0" dirty="0" smtClean="0">
                          <a:solidFill>
                            <a:schemeClr val="dk1"/>
                          </a:solidFill>
                          <a:latin typeface="+mn-lt"/>
                          <a:ea typeface="+mn-ea"/>
                          <a:cs typeface="+mn-cs"/>
                        </a:rPr>
                        <a:t>30-60 min</a:t>
                      </a:r>
                      <a:endParaRPr lang="en-US" sz="2000" b="1" dirty="0"/>
                    </a:p>
                  </a:txBody>
                  <a:tcPr/>
                </a:tc>
                <a:tc>
                  <a:txBody>
                    <a:bodyPr/>
                    <a:lstStyle/>
                    <a:p>
                      <a:r>
                        <a:rPr lang="en-US" sz="2000" b="1" kern="1200" baseline="0" dirty="0" smtClean="0">
                          <a:solidFill>
                            <a:schemeClr val="dk1"/>
                          </a:solidFill>
                          <a:latin typeface="+mn-lt"/>
                          <a:ea typeface="+mn-ea"/>
                          <a:cs typeface="+mn-cs"/>
                        </a:rPr>
                        <a:t>2-4</a:t>
                      </a:r>
                      <a:endParaRPr lang="en-US" sz="2000" b="1" dirty="0"/>
                    </a:p>
                  </a:txBody>
                  <a:tcPr/>
                </a:tc>
                <a:tc>
                  <a:txBody>
                    <a:bodyPr/>
                    <a:lstStyle/>
                    <a:p>
                      <a:r>
                        <a:rPr lang="en-US" sz="2000" b="1" kern="1200" baseline="0" dirty="0" smtClean="0">
                          <a:solidFill>
                            <a:schemeClr val="dk1"/>
                          </a:solidFill>
                          <a:latin typeface="+mn-lt"/>
                          <a:ea typeface="+mn-ea"/>
                          <a:cs typeface="+mn-cs"/>
                        </a:rPr>
                        <a:t>6-8</a:t>
                      </a:r>
                      <a:endParaRPr lang="en-US" sz="2000" b="1" dirty="0"/>
                    </a:p>
                  </a:txBody>
                  <a:tcPr/>
                </a:tc>
                <a:tc>
                  <a:txBody>
                    <a:bodyPr/>
                    <a:lstStyle/>
                    <a:p>
                      <a:r>
                        <a:rPr lang="en-US" sz="2000" b="1" kern="1200" baseline="0" dirty="0" smtClean="0">
                          <a:solidFill>
                            <a:schemeClr val="dk1"/>
                          </a:solidFill>
                          <a:latin typeface="+mn-lt"/>
                          <a:ea typeface="+mn-ea"/>
                          <a:cs typeface="+mn-cs"/>
                        </a:rPr>
                        <a:t>30 min before</a:t>
                      </a:r>
                    </a:p>
                    <a:p>
                      <a:r>
                        <a:rPr lang="en-US" sz="2000" b="1" kern="1200" baseline="0" dirty="0" smtClean="0">
                          <a:solidFill>
                            <a:schemeClr val="dk1"/>
                          </a:solidFill>
                          <a:latin typeface="+mn-lt"/>
                          <a:ea typeface="+mn-ea"/>
                          <a:cs typeface="+mn-cs"/>
                        </a:rPr>
                        <a:t>meals</a:t>
                      </a:r>
                      <a:endParaRPr lang="en-US" sz="2000" b="1" dirty="0"/>
                    </a:p>
                  </a:txBody>
                  <a:tcPr/>
                </a:tc>
              </a:tr>
              <a:tr h="762495">
                <a:tc>
                  <a:txBody>
                    <a:bodyPr/>
                    <a:lstStyle/>
                    <a:p>
                      <a:r>
                        <a:rPr lang="en-US" sz="2000" b="1" kern="1200" baseline="0" dirty="0" smtClean="0">
                          <a:solidFill>
                            <a:schemeClr val="dk1"/>
                          </a:solidFill>
                          <a:latin typeface="+mn-lt"/>
                          <a:ea typeface="+mn-ea"/>
                          <a:cs typeface="+mn-cs"/>
                        </a:rPr>
                        <a:t>Intermediate</a:t>
                      </a:r>
                    </a:p>
                    <a:p>
                      <a:r>
                        <a:rPr lang="en-US" sz="2000" b="1" kern="1200" baseline="0" dirty="0" smtClean="0">
                          <a:solidFill>
                            <a:schemeClr val="dk1"/>
                          </a:solidFill>
                          <a:latin typeface="+mn-lt"/>
                          <a:ea typeface="+mn-ea"/>
                          <a:cs typeface="+mn-cs"/>
                        </a:rPr>
                        <a:t>(NPH)</a:t>
                      </a:r>
                      <a:endParaRPr lang="en-US" sz="2000" b="1" dirty="0"/>
                    </a:p>
                  </a:txBody>
                  <a:tcPr/>
                </a:tc>
                <a:tc>
                  <a:txBody>
                    <a:bodyPr/>
                    <a:lstStyle/>
                    <a:p>
                      <a:r>
                        <a:rPr lang="en-US" sz="2000" b="1" kern="1200" baseline="0" dirty="0" smtClean="0">
                          <a:solidFill>
                            <a:schemeClr val="dk1"/>
                          </a:solidFill>
                          <a:latin typeface="+mn-lt"/>
                          <a:ea typeface="+mn-ea"/>
                          <a:cs typeface="+mn-cs"/>
                        </a:rPr>
                        <a:t>1-2h</a:t>
                      </a:r>
                      <a:endParaRPr lang="en-US" sz="2000" b="1" dirty="0"/>
                    </a:p>
                  </a:txBody>
                  <a:tcPr/>
                </a:tc>
                <a:tc>
                  <a:txBody>
                    <a:bodyPr/>
                    <a:lstStyle/>
                    <a:p>
                      <a:r>
                        <a:rPr lang="en-US" sz="2000" b="1" kern="1200" baseline="0" dirty="0" smtClean="0">
                          <a:solidFill>
                            <a:schemeClr val="dk1"/>
                          </a:solidFill>
                          <a:latin typeface="+mn-lt"/>
                          <a:ea typeface="+mn-ea"/>
                          <a:cs typeface="+mn-cs"/>
                        </a:rPr>
                        <a:t>5-7</a:t>
                      </a:r>
                      <a:endParaRPr lang="en-US" sz="2000" b="1" dirty="0"/>
                    </a:p>
                  </a:txBody>
                  <a:tcPr/>
                </a:tc>
                <a:tc>
                  <a:txBody>
                    <a:bodyPr/>
                    <a:lstStyle/>
                    <a:p>
                      <a:r>
                        <a:rPr lang="en-US" sz="2000" b="1" kern="1200" baseline="0" dirty="0" smtClean="0">
                          <a:solidFill>
                            <a:schemeClr val="dk1"/>
                          </a:solidFill>
                          <a:latin typeface="+mn-lt"/>
                          <a:ea typeface="+mn-ea"/>
                          <a:cs typeface="+mn-cs"/>
                        </a:rPr>
                        <a:t>13-18</a:t>
                      </a:r>
                      <a:endParaRPr lang="en-US" sz="2000" b="1" dirty="0"/>
                    </a:p>
                  </a:txBody>
                  <a:tcPr/>
                </a:tc>
                <a:tc>
                  <a:txBody>
                    <a:bodyPr/>
                    <a:lstStyle/>
                    <a:p>
                      <a:r>
                        <a:rPr lang="en-US" sz="2000" b="1" kern="1200" baseline="0" dirty="0" smtClean="0">
                          <a:solidFill>
                            <a:schemeClr val="dk1"/>
                          </a:solidFill>
                          <a:latin typeface="+mn-lt"/>
                          <a:ea typeface="+mn-ea"/>
                          <a:cs typeface="+mn-cs"/>
                        </a:rPr>
                        <a:t>Once or twice</a:t>
                      </a:r>
                      <a:endParaRPr lang="en-US" sz="2000" b="1" dirty="0"/>
                    </a:p>
                  </a:txBody>
                  <a:tcPr/>
                </a:tc>
              </a:tr>
              <a:tr h="430975">
                <a:tc>
                  <a:txBody>
                    <a:bodyPr/>
                    <a:lstStyle/>
                    <a:p>
                      <a:r>
                        <a:rPr lang="en-US" sz="2000" b="1" kern="1200" baseline="0" dirty="0" smtClean="0">
                          <a:solidFill>
                            <a:schemeClr val="dk1"/>
                          </a:solidFill>
                          <a:latin typeface="+mn-lt"/>
                          <a:ea typeface="+mn-ea"/>
                          <a:cs typeface="+mn-cs"/>
                        </a:rPr>
                        <a:t>Long acting</a:t>
                      </a:r>
                      <a:endParaRPr lang="en-US" sz="2000" b="1" dirty="0"/>
                    </a:p>
                  </a:txBody>
                  <a:tcPr/>
                </a:tc>
                <a:tc>
                  <a:txBody>
                    <a:bodyPr/>
                    <a:lstStyle/>
                    <a:p>
                      <a:r>
                        <a:rPr lang="en-US" sz="2000" b="1" kern="1200" baseline="0" dirty="0" smtClean="0">
                          <a:solidFill>
                            <a:schemeClr val="dk1"/>
                          </a:solidFill>
                          <a:latin typeface="+mn-lt"/>
                          <a:ea typeface="+mn-ea"/>
                          <a:cs typeface="+mn-cs"/>
                        </a:rPr>
                        <a:t>1-2 hours</a:t>
                      </a:r>
                      <a:endParaRPr lang="en-US" sz="2000" b="1" dirty="0"/>
                    </a:p>
                  </a:txBody>
                  <a:tcPr/>
                </a:tc>
                <a:tc>
                  <a:txBody>
                    <a:bodyPr/>
                    <a:lstStyle/>
                    <a:p>
                      <a:r>
                        <a:rPr lang="en-US" sz="2000" b="1" kern="1200" baseline="0" dirty="0" err="1" smtClean="0">
                          <a:solidFill>
                            <a:schemeClr val="dk1"/>
                          </a:solidFill>
                          <a:latin typeface="+mn-lt"/>
                          <a:ea typeface="+mn-ea"/>
                          <a:cs typeface="+mn-cs"/>
                        </a:rPr>
                        <a:t>peakless</a:t>
                      </a:r>
                      <a:endParaRPr lang="en-US" sz="2000" b="1" dirty="0"/>
                    </a:p>
                  </a:txBody>
                  <a:tcPr/>
                </a:tc>
                <a:tc>
                  <a:txBody>
                    <a:bodyPr/>
                    <a:lstStyle/>
                    <a:p>
                      <a:r>
                        <a:rPr lang="en-US" sz="2000" b="1" kern="1200" baseline="0" dirty="0" smtClean="0">
                          <a:solidFill>
                            <a:schemeClr val="dk1"/>
                          </a:solidFill>
                          <a:latin typeface="+mn-lt"/>
                          <a:ea typeface="+mn-ea"/>
                          <a:cs typeface="+mn-cs"/>
                        </a:rPr>
                        <a:t>24 h</a:t>
                      </a:r>
                      <a:endParaRPr lang="en-US" sz="2000" b="1" dirty="0"/>
                    </a:p>
                  </a:txBody>
                  <a:tcPr/>
                </a:tc>
                <a:tc>
                  <a:txBody>
                    <a:bodyPr/>
                    <a:lstStyle/>
                    <a:p>
                      <a:r>
                        <a:rPr lang="en-US" sz="2000" b="1" kern="1200" baseline="0" dirty="0" smtClean="0">
                          <a:solidFill>
                            <a:schemeClr val="dk1"/>
                          </a:solidFill>
                          <a:latin typeface="+mn-lt"/>
                          <a:ea typeface="+mn-ea"/>
                          <a:cs typeface="+mn-cs"/>
                        </a:rPr>
                        <a:t>Once</a:t>
                      </a:r>
                      <a:endParaRPr lang="en-US" sz="2000" b="1" dirty="0"/>
                    </a:p>
                  </a:txBody>
                  <a:tcPr/>
                </a:tc>
              </a:tr>
            </a:tbl>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lstStyle/>
          <a:p>
            <a:pPr algn="l">
              <a:buFont typeface="Arial" pitchFamily="34" charset="0"/>
              <a:buNone/>
            </a:pPr>
            <a:r>
              <a:rPr lang="en-US" sz="2800" b="0" dirty="0" err="1" smtClean="0">
                <a:effectLst/>
                <a:latin typeface="Calibri" pitchFamily="34" charset="0"/>
              </a:rPr>
              <a:t>Insulins</a:t>
            </a:r>
            <a:r>
              <a:rPr lang="en-US" sz="2800" b="0" dirty="0" smtClean="0">
                <a:effectLst/>
                <a:latin typeface="Calibri" pitchFamily="34" charset="0"/>
              </a:rPr>
              <a:t> available in local market</a:t>
            </a:r>
            <a:endParaRPr lang="en-US" sz="2800" b="0" dirty="0">
              <a:effectLst/>
              <a:latin typeface="Calibri" pitchFamily="34" charset="0"/>
            </a:endParaRPr>
          </a:p>
        </p:txBody>
      </p:sp>
      <p:graphicFrame>
        <p:nvGraphicFramePr>
          <p:cNvPr id="5" name="Content Placeholder 4"/>
          <p:cNvGraphicFramePr>
            <a:graphicFrameLocks noGrp="1"/>
          </p:cNvGraphicFramePr>
          <p:nvPr>
            <p:ph idx="1"/>
          </p:nvPr>
        </p:nvGraphicFramePr>
        <p:xfrm>
          <a:off x="0" y="1676401"/>
          <a:ext cx="9144000" cy="5013642"/>
        </p:xfrm>
        <a:graphic>
          <a:graphicData uri="http://schemas.openxmlformats.org/drawingml/2006/table">
            <a:tbl>
              <a:tblPr firstRow="1" bandRow="1">
                <a:tableStyleId>{5C22544A-7EE6-4342-B048-85BDC9FD1C3A}</a:tableStyleId>
              </a:tblPr>
              <a:tblGrid>
                <a:gridCol w="3048000"/>
                <a:gridCol w="3048000"/>
                <a:gridCol w="3048000"/>
              </a:tblGrid>
              <a:tr h="674913">
                <a:tc>
                  <a:txBody>
                    <a:bodyPr/>
                    <a:lstStyle/>
                    <a:p>
                      <a:r>
                        <a:rPr lang="en-US" sz="1800" b="1" kern="1200" baseline="0" dirty="0" smtClean="0">
                          <a:solidFill>
                            <a:schemeClr val="lt1"/>
                          </a:solidFill>
                          <a:latin typeface="+mn-lt"/>
                          <a:ea typeface="+mn-ea"/>
                          <a:cs typeface="+mn-cs"/>
                        </a:rPr>
                        <a:t>Insulin</a:t>
                      </a:r>
                    </a:p>
                    <a:p>
                      <a:r>
                        <a:rPr lang="en-US" sz="1800" b="1" kern="1200" baseline="0" dirty="0" smtClean="0">
                          <a:solidFill>
                            <a:schemeClr val="lt1"/>
                          </a:solidFill>
                          <a:latin typeface="+mn-lt"/>
                          <a:ea typeface="+mn-ea"/>
                          <a:cs typeface="+mn-cs"/>
                        </a:rPr>
                        <a:t>preparation</a:t>
                      </a:r>
                      <a:endParaRPr lang="en-US" dirty="0"/>
                    </a:p>
                  </a:txBody>
                  <a:tcPr/>
                </a:tc>
                <a:tc>
                  <a:txBody>
                    <a:bodyPr/>
                    <a:lstStyle/>
                    <a:p>
                      <a:r>
                        <a:rPr lang="en-US" sz="1800" b="1" kern="1200" baseline="0" dirty="0" smtClean="0">
                          <a:solidFill>
                            <a:schemeClr val="lt1"/>
                          </a:solidFill>
                          <a:latin typeface="+mn-lt"/>
                          <a:ea typeface="+mn-ea"/>
                          <a:cs typeface="+mn-cs"/>
                        </a:rPr>
                        <a:t>Examples available</a:t>
                      </a:r>
                    </a:p>
                    <a:p>
                      <a:r>
                        <a:rPr lang="en-US" sz="1800" b="1" kern="1200" baseline="0" dirty="0" smtClean="0">
                          <a:solidFill>
                            <a:schemeClr val="lt1"/>
                          </a:solidFill>
                          <a:latin typeface="+mn-lt"/>
                          <a:ea typeface="+mn-ea"/>
                          <a:cs typeface="+mn-cs"/>
                        </a:rPr>
                        <a:t>in the market</a:t>
                      </a:r>
                      <a:endParaRPr lang="en-US" dirty="0"/>
                    </a:p>
                  </a:txBody>
                  <a:tcPr/>
                </a:tc>
                <a:tc>
                  <a:txBody>
                    <a:bodyPr/>
                    <a:lstStyle/>
                    <a:p>
                      <a:endParaRPr lang="en-US"/>
                    </a:p>
                  </a:txBody>
                  <a:tcPr/>
                </a:tc>
              </a:tr>
              <a:tr h="1253411">
                <a:tc>
                  <a:txBody>
                    <a:bodyPr/>
                    <a:lstStyle/>
                    <a:p>
                      <a:r>
                        <a:rPr lang="en-US" sz="1800" b="1" kern="1200" baseline="0" dirty="0" smtClean="0">
                          <a:solidFill>
                            <a:schemeClr val="dk1"/>
                          </a:solidFill>
                          <a:latin typeface="+mn-lt"/>
                          <a:ea typeface="+mn-ea"/>
                          <a:cs typeface="+mn-cs"/>
                        </a:rPr>
                        <a:t>Rapid-acting</a:t>
                      </a:r>
                      <a:endParaRPr lang="en-US" dirty="0"/>
                    </a:p>
                  </a:txBody>
                  <a:tcPr/>
                </a:tc>
                <a:tc>
                  <a:txBody>
                    <a:bodyPr/>
                    <a:lstStyle/>
                    <a:p>
                      <a:r>
                        <a:rPr lang="en-US" sz="1800" b="1" kern="1200" baseline="0" dirty="0" err="1" smtClean="0">
                          <a:solidFill>
                            <a:schemeClr val="dk1"/>
                          </a:solidFill>
                          <a:latin typeface="+mn-lt"/>
                          <a:ea typeface="+mn-ea"/>
                          <a:cs typeface="+mn-cs"/>
                        </a:rPr>
                        <a:t>Humalog</a:t>
                      </a:r>
                      <a:r>
                        <a:rPr lang="en-US" sz="1800" b="1" kern="1200" baseline="0" dirty="0" smtClean="0">
                          <a:solidFill>
                            <a:schemeClr val="dk1"/>
                          </a:solidFill>
                          <a:latin typeface="+mn-lt"/>
                          <a:ea typeface="+mn-ea"/>
                          <a:cs typeface="+mn-cs"/>
                        </a:rPr>
                        <a:t> or </a:t>
                      </a:r>
                      <a:r>
                        <a:rPr lang="en-US" sz="1800" b="1" kern="1200" baseline="0" dirty="0" err="1" smtClean="0">
                          <a:solidFill>
                            <a:schemeClr val="dk1"/>
                          </a:solidFill>
                          <a:latin typeface="+mn-lt"/>
                          <a:ea typeface="+mn-ea"/>
                          <a:cs typeface="+mn-cs"/>
                        </a:rPr>
                        <a:t>lispro</a:t>
                      </a:r>
                      <a:r>
                        <a:rPr lang="en-US" sz="1800" b="1" kern="1200" baseline="0" dirty="0" smtClean="0">
                          <a:solidFill>
                            <a:schemeClr val="dk1"/>
                          </a:solidFill>
                          <a:latin typeface="+mn-lt"/>
                          <a:ea typeface="+mn-ea"/>
                          <a:cs typeface="+mn-cs"/>
                        </a:rPr>
                        <a:t>,</a:t>
                      </a:r>
                    </a:p>
                    <a:p>
                      <a:r>
                        <a:rPr lang="en-US" sz="1800" b="1" kern="1200" baseline="0" dirty="0" smtClean="0">
                          <a:solidFill>
                            <a:schemeClr val="dk1"/>
                          </a:solidFill>
                          <a:latin typeface="+mn-lt"/>
                          <a:ea typeface="+mn-ea"/>
                          <a:cs typeface="+mn-cs"/>
                        </a:rPr>
                        <a:t>Novolog or </a:t>
                      </a:r>
                      <a:r>
                        <a:rPr lang="en-US" sz="1800" b="1" kern="1200" baseline="0" dirty="0" err="1" smtClean="0">
                          <a:solidFill>
                            <a:schemeClr val="dk1"/>
                          </a:solidFill>
                          <a:latin typeface="+mn-lt"/>
                          <a:ea typeface="+mn-ea"/>
                          <a:cs typeface="+mn-cs"/>
                        </a:rPr>
                        <a:t>aspart</a:t>
                      </a:r>
                      <a:r>
                        <a:rPr lang="en-US" sz="1800" b="1" kern="1200" baseline="0" dirty="0" smtClean="0">
                          <a:solidFill>
                            <a:schemeClr val="dk1"/>
                          </a:solidFill>
                          <a:latin typeface="+mn-lt"/>
                          <a:ea typeface="+mn-ea"/>
                          <a:cs typeface="+mn-cs"/>
                        </a:rPr>
                        <a:t>,</a:t>
                      </a:r>
                    </a:p>
                    <a:p>
                      <a:r>
                        <a:rPr lang="en-US" sz="1800" b="1" kern="1200" baseline="0" dirty="0" err="1" smtClean="0">
                          <a:solidFill>
                            <a:schemeClr val="dk1"/>
                          </a:solidFill>
                          <a:latin typeface="+mn-lt"/>
                          <a:ea typeface="+mn-ea"/>
                          <a:cs typeface="+mn-cs"/>
                        </a:rPr>
                        <a:t>Apidra</a:t>
                      </a:r>
                      <a:r>
                        <a:rPr lang="en-US" sz="1800" b="1" kern="1200" baseline="0" dirty="0" smtClean="0">
                          <a:solidFill>
                            <a:schemeClr val="dk1"/>
                          </a:solidFill>
                          <a:latin typeface="+mn-lt"/>
                          <a:ea typeface="+mn-ea"/>
                          <a:cs typeface="+mn-cs"/>
                        </a:rPr>
                        <a:t> or </a:t>
                      </a:r>
                      <a:r>
                        <a:rPr lang="en-US" sz="1800" b="1" kern="1200" baseline="0" dirty="0" err="1" smtClean="0">
                          <a:solidFill>
                            <a:schemeClr val="dk1"/>
                          </a:solidFill>
                          <a:latin typeface="+mn-lt"/>
                          <a:ea typeface="+mn-ea"/>
                          <a:cs typeface="+mn-cs"/>
                        </a:rPr>
                        <a:t>glulisine</a:t>
                      </a:r>
                      <a:endParaRPr lang="en-US" sz="1800" b="1" dirty="0"/>
                    </a:p>
                  </a:txBody>
                  <a:tcPr/>
                </a:tc>
                <a:tc>
                  <a:txBody>
                    <a:bodyPr/>
                    <a:lstStyle/>
                    <a:p>
                      <a:r>
                        <a:rPr lang="en-US" sz="1800" b="1" kern="1200" baseline="0" dirty="0" smtClean="0">
                          <a:solidFill>
                            <a:schemeClr val="dk1"/>
                          </a:solidFill>
                          <a:latin typeface="+mn-lt"/>
                          <a:ea typeface="+mn-ea"/>
                          <a:cs typeface="+mn-cs"/>
                        </a:rPr>
                        <a:t>Rapid-acting insulin covers insulin needs for meals eaten at the same</a:t>
                      </a:r>
                    </a:p>
                    <a:p>
                      <a:r>
                        <a:rPr lang="en-US" sz="1800" b="1" kern="1200" baseline="0" dirty="0" smtClean="0">
                          <a:solidFill>
                            <a:schemeClr val="dk1"/>
                          </a:solidFill>
                          <a:latin typeface="+mn-lt"/>
                          <a:ea typeface="+mn-ea"/>
                          <a:cs typeface="+mn-cs"/>
                        </a:rPr>
                        <a:t>time as the injection</a:t>
                      </a:r>
                      <a:endParaRPr lang="en-US" sz="1800" b="1" dirty="0"/>
                    </a:p>
                  </a:txBody>
                  <a:tcPr/>
                </a:tc>
              </a:tr>
              <a:tr h="1542659">
                <a:tc>
                  <a:txBody>
                    <a:bodyPr/>
                    <a:lstStyle/>
                    <a:p>
                      <a:r>
                        <a:rPr lang="en-US" sz="1800" b="1" kern="1200" baseline="0" dirty="0" smtClean="0">
                          <a:solidFill>
                            <a:schemeClr val="dk1"/>
                          </a:solidFill>
                          <a:latin typeface="+mn-lt"/>
                          <a:ea typeface="+mn-ea"/>
                          <a:cs typeface="+mn-cs"/>
                        </a:rPr>
                        <a:t>Short Acting</a:t>
                      </a:r>
                    </a:p>
                    <a:p>
                      <a:r>
                        <a:rPr lang="en-US" sz="1800" b="1" kern="1200" baseline="0" dirty="0" smtClean="0">
                          <a:solidFill>
                            <a:schemeClr val="dk1"/>
                          </a:solidFill>
                          <a:latin typeface="+mn-lt"/>
                          <a:ea typeface="+mn-ea"/>
                          <a:cs typeface="+mn-cs"/>
                        </a:rPr>
                        <a:t>(soluble)</a:t>
                      </a:r>
                      <a:endParaRPr lang="en-US" dirty="0"/>
                    </a:p>
                  </a:txBody>
                  <a:tcPr/>
                </a:tc>
                <a:tc>
                  <a:txBody>
                    <a:bodyPr/>
                    <a:lstStyle/>
                    <a:p>
                      <a:r>
                        <a:rPr lang="en-US" sz="1800" b="1" kern="1200" baseline="0" dirty="0" smtClean="0">
                          <a:solidFill>
                            <a:schemeClr val="dk1"/>
                          </a:solidFill>
                          <a:latin typeface="+mn-lt"/>
                          <a:ea typeface="+mn-ea"/>
                          <a:cs typeface="+mn-cs"/>
                        </a:rPr>
                        <a:t>Regular (R)</a:t>
                      </a:r>
                    </a:p>
                    <a:p>
                      <a:r>
                        <a:rPr lang="en-US" sz="1800" b="1" kern="1200" baseline="0" dirty="0" err="1" smtClean="0">
                          <a:solidFill>
                            <a:schemeClr val="dk1"/>
                          </a:solidFill>
                          <a:latin typeface="+mn-lt"/>
                          <a:ea typeface="+mn-ea"/>
                          <a:cs typeface="+mn-cs"/>
                        </a:rPr>
                        <a:t>humulin</a:t>
                      </a:r>
                      <a:r>
                        <a:rPr lang="en-US" sz="1800" b="1" kern="1200" baseline="0" dirty="0" smtClean="0">
                          <a:solidFill>
                            <a:schemeClr val="dk1"/>
                          </a:solidFill>
                          <a:latin typeface="+mn-lt"/>
                          <a:ea typeface="+mn-ea"/>
                          <a:cs typeface="+mn-cs"/>
                        </a:rPr>
                        <a:t> or </a:t>
                      </a:r>
                      <a:r>
                        <a:rPr lang="en-US" sz="1800" b="1" kern="1200" baseline="0" dirty="0" err="1" smtClean="0">
                          <a:solidFill>
                            <a:schemeClr val="dk1"/>
                          </a:solidFill>
                          <a:latin typeface="+mn-lt"/>
                          <a:ea typeface="+mn-ea"/>
                          <a:cs typeface="+mn-cs"/>
                        </a:rPr>
                        <a:t>novolin</a:t>
                      </a:r>
                      <a:r>
                        <a:rPr lang="en-US" sz="1800" b="1" kern="1200" baseline="0" dirty="0" smtClean="0">
                          <a:solidFill>
                            <a:schemeClr val="dk1"/>
                          </a:solidFill>
                          <a:latin typeface="+mn-lt"/>
                          <a:ea typeface="+mn-ea"/>
                          <a:cs typeface="+mn-cs"/>
                        </a:rPr>
                        <a:t>,</a:t>
                      </a:r>
                    </a:p>
                    <a:p>
                      <a:r>
                        <a:rPr lang="en-US" sz="1800" b="1" kern="1200" baseline="0" dirty="0" err="1" smtClean="0">
                          <a:solidFill>
                            <a:schemeClr val="dk1"/>
                          </a:solidFill>
                          <a:latin typeface="+mn-lt"/>
                          <a:ea typeface="+mn-ea"/>
                          <a:cs typeface="+mn-cs"/>
                        </a:rPr>
                        <a:t>Velosulin</a:t>
                      </a:r>
                      <a:r>
                        <a:rPr lang="en-US" sz="1800" b="1" kern="1200" baseline="0" dirty="0" smtClean="0">
                          <a:solidFill>
                            <a:schemeClr val="dk1"/>
                          </a:solidFill>
                          <a:latin typeface="+mn-lt"/>
                          <a:ea typeface="+mn-ea"/>
                          <a:cs typeface="+mn-cs"/>
                        </a:rPr>
                        <a:t> (for use in</a:t>
                      </a:r>
                    </a:p>
                    <a:p>
                      <a:r>
                        <a:rPr lang="en-US" sz="1800" b="1" kern="1200" baseline="0" dirty="0" smtClean="0">
                          <a:solidFill>
                            <a:schemeClr val="dk1"/>
                          </a:solidFill>
                          <a:latin typeface="+mn-lt"/>
                          <a:ea typeface="+mn-ea"/>
                          <a:cs typeface="+mn-cs"/>
                        </a:rPr>
                        <a:t>the insulin pump)</a:t>
                      </a:r>
                      <a:endParaRPr lang="en-US" sz="1800" b="1" dirty="0"/>
                    </a:p>
                  </a:txBody>
                  <a:tcPr/>
                </a:tc>
                <a:tc>
                  <a:txBody>
                    <a:bodyPr/>
                    <a:lstStyle/>
                    <a:p>
                      <a:r>
                        <a:rPr lang="en-US" sz="1800" b="1" kern="1200" baseline="0" dirty="0" smtClean="0">
                          <a:solidFill>
                            <a:schemeClr val="dk1"/>
                          </a:solidFill>
                          <a:latin typeface="+mn-lt"/>
                          <a:ea typeface="+mn-ea"/>
                          <a:cs typeface="+mn-cs"/>
                        </a:rPr>
                        <a:t>Short-acting insulin covers insulin needs for meals eaten within 30-60</a:t>
                      </a:r>
                    </a:p>
                    <a:p>
                      <a:r>
                        <a:rPr lang="en-US" sz="1800" b="1" kern="1200" baseline="0" dirty="0" smtClean="0">
                          <a:solidFill>
                            <a:schemeClr val="dk1"/>
                          </a:solidFill>
                          <a:latin typeface="+mn-lt"/>
                          <a:ea typeface="+mn-ea"/>
                          <a:cs typeface="+mn-cs"/>
                        </a:rPr>
                        <a:t>minutes</a:t>
                      </a:r>
                      <a:endParaRPr lang="en-US" sz="1800" b="1" dirty="0"/>
                    </a:p>
                  </a:txBody>
                  <a:tcPr/>
                </a:tc>
              </a:tr>
              <a:tr h="1542659">
                <a:tc>
                  <a:txBody>
                    <a:bodyPr/>
                    <a:lstStyle/>
                    <a:p>
                      <a:r>
                        <a:rPr lang="en-US" sz="1800" b="1" kern="1200" baseline="0" dirty="0" smtClean="0">
                          <a:solidFill>
                            <a:schemeClr val="dk1"/>
                          </a:solidFill>
                          <a:latin typeface="+mn-lt"/>
                          <a:ea typeface="+mn-ea"/>
                          <a:cs typeface="+mn-cs"/>
                        </a:rPr>
                        <a:t>Intermediate</a:t>
                      </a:r>
                      <a:endParaRPr lang="en-US" dirty="0"/>
                    </a:p>
                  </a:txBody>
                  <a:tcPr/>
                </a:tc>
                <a:tc>
                  <a:txBody>
                    <a:bodyPr/>
                    <a:lstStyle/>
                    <a:p>
                      <a:r>
                        <a:rPr lang="en-US" sz="1800" b="1" kern="1200" baseline="0" dirty="0" smtClean="0">
                          <a:solidFill>
                            <a:schemeClr val="dk1"/>
                          </a:solidFill>
                          <a:latin typeface="+mn-lt"/>
                          <a:ea typeface="+mn-ea"/>
                          <a:cs typeface="+mn-cs"/>
                        </a:rPr>
                        <a:t>Humulin N</a:t>
                      </a:r>
                    </a:p>
                    <a:p>
                      <a:r>
                        <a:rPr lang="en-US" sz="1800" b="1" kern="1200" baseline="0" dirty="0" smtClean="0">
                          <a:solidFill>
                            <a:schemeClr val="dk1"/>
                          </a:solidFill>
                          <a:latin typeface="+mn-lt"/>
                          <a:ea typeface="+mn-ea"/>
                          <a:cs typeface="+mn-cs"/>
                        </a:rPr>
                        <a:t>(NPH (N))</a:t>
                      </a:r>
                    </a:p>
                    <a:p>
                      <a:r>
                        <a:rPr lang="en-US" sz="1800" b="1" kern="1200" baseline="0" dirty="0" smtClean="0">
                          <a:solidFill>
                            <a:schemeClr val="dk1"/>
                          </a:solidFill>
                          <a:latin typeface="+mn-lt"/>
                          <a:ea typeface="+mn-ea"/>
                          <a:cs typeface="+mn-cs"/>
                        </a:rPr>
                        <a:t>Novolin N</a:t>
                      </a:r>
                    </a:p>
                    <a:p>
                      <a:r>
                        <a:rPr lang="en-US" sz="1800" b="1" kern="1200" baseline="0" dirty="0" err="1" smtClean="0">
                          <a:solidFill>
                            <a:schemeClr val="dk1"/>
                          </a:solidFill>
                          <a:latin typeface="+mn-lt"/>
                          <a:ea typeface="+mn-ea"/>
                          <a:cs typeface="+mn-cs"/>
                        </a:rPr>
                        <a:t>Lente</a:t>
                      </a:r>
                      <a:endParaRPr lang="en-US" sz="1800" b="1" dirty="0"/>
                    </a:p>
                  </a:txBody>
                  <a:tcPr/>
                </a:tc>
                <a:tc>
                  <a:txBody>
                    <a:bodyPr/>
                    <a:lstStyle/>
                    <a:p>
                      <a:r>
                        <a:rPr lang="en-US" sz="1800" b="1" kern="1200" baseline="0" dirty="0" smtClean="0">
                          <a:solidFill>
                            <a:schemeClr val="dk1"/>
                          </a:solidFill>
                          <a:latin typeface="+mn-lt"/>
                          <a:ea typeface="+mn-ea"/>
                          <a:cs typeface="+mn-cs"/>
                        </a:rPr>
                        <a:t>Intermediate-acting insulin covers insulin needs for about half the day</a:t>
                      </a:r>
                    </a:p>
                    <a:p>
                      <a:r>
                        <a:rPr lang="en-US" sz="1800" b="1" kern="1200" baseline="0" dirty="0" smtClean="0">
                          <a:solidFill>
                            <a:schemeClr val="dk1"/>
                          </a:solidFill>
                          <a:latin typeface="+mn-lt"/>
                          <a:ea typeface="+mn-ea"/>
                          <a:cs typeface="+mn-cs"/>
                        </a:rPr>
                        <a:t>or overnight. </a:t>
                      </a:r>
                      <a:endParaRPr lang="en-US" sz="1800" b="1" dirty="0"/>
                    </a:p>
                  </a:txBody>
                  <a:tcPr/>
                </a:tc>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graphicFrame>
        <p:nvGraphicFramePr>
          <p:cNvPr id="4" name="Content Placeholder 3"/>
          <p:cNvGraphicFramePr>
            <a:graphicFrameLocks noGrp="1"/>
          </p:cNvGraphicFramePr>
          <p:nvPr>
            <p:ph idx="1"/>
          </p:nvPr>
        </p:nvGraphicFramePr>
        <p:xfrm>
          <a:off x="228600" y="1600200"/>
          <a:ext cx="8915400" cy="4358323"/>
        </p:xfrm>
        <a:graphic>
          <a:graphicData uri="http://schemas.openxmlformats.org/drawingml/2006/table">
            <a:tbl>
              <a:tblPr firstRow="1" bandRow="1">
                <a:tableStyleId>{5C22544A-7EE6-4342-B048-85BDC9FD1C3A}</a:tableStyleId>
              </a:tblPr>
              <a:tblGrid>
                <a:gridCol w="2971800"/>
                <a:gridCol w="2971800"/>
                <a:gridCol w="2971800"/>
              </a:tblGrid>
              <a:tr h="1948038">
                <a:tc>
                  <a:txBody>
                    <a:bodyPr/>
                    <a:lstStyle/>
                    <a:p>
                      <a:r>
                        <a:rPr lang="en-US" sz="2800" b="1" kern="1200" baseline="0" dirty="0" smtClean="0">
                          <a:solidFill>
                            <a:schemeClr val="lt1"/>
                          </a:solidFill>
                          <a:latin typeface="+mn-lt"/>
                          <a:ea typeface="+mn-ea"/>
                          <a:cs typeface="+mn-cs"/>
                        </a:rPr>
                        <a:t>Biphasic</a:t>
                      </a:r>
                    </a:p>
                    <a:p>
                      <a:r>
                        <a:rPr lang="en-US" sz="2800" b="1" kern="1200" baseline="0" dirty="0" smtClean="0">
                          <a:solidFill>
                            <a:schemeClr val="lt1"/>
                          </a:solidFill>
                          <a:latin typeface="+mn-lt"/>
                          <a:ea typeface="+mn-ea"/>
                          <a:cs typeface="+mn-cs"/>
                        </a:rPr>
                        <a:t>mixture 30/70</a:t>
                      </a:r>
                    </a:p>
                    <a:p>
                      <a:r>
                        <a:rPr lang="en-US" sz="2800" b="1" kern="1200" baseline="0" dirty="0" smtClean="0">
                          <a:solidFill>
                            <a:schemeClr val="lt1"/>
                          </a:solidFill>
                          <a:latin typeface="+mn-lt"/>
                          <a:ea typeface="+mn-ea"/>
                          <a:cs typeface="+mn-cs"/>
                        </a:rPr>
                        <a:t>Premixed</a:t>
                      </a:r>
                    </a:p>
                    <a:p>
                      <a:r>
                        <a:rPr lang="en-US" sz="2800" b="1" kern="1200" baseline="0" dirty="0" smtClean="0">
                          <a:solidFill>
                            <a:schemeClr val="lt1"/>
                          </a:solidFill>
                          <a:latin typeface="+mn-lt"/>
                          <a:ea typeface="+mn-ea"/>
                          <a:cs typeface="+mn-cs"/>
                        </a:rPr>
                        <a:t>insulin)*</a:t>
                      </a:r>
                      <a:endParaRPr lang="en-US" sz="2800" b="1" dirty="0"/>
                    </a:p>
                  </a:txBody>
                  <a:tcPr/>
                </a:tc>
                <a:tc>
                  <a:txBody>
                    <a:bodyPr/>
                    <a:lstStyle/>
                    <a:p>
                      <a:r>
                        <a:rPr lang="en-US" sz="2800" b="1" kern="1200" baseline="0" dirty="0" smtClean="0">
                          <a:solidFill>
                            <a:schemeClr val="lt1"/>
                          </a:solidFill>
                          <a:latin typeface="+mn-lt"/>
                          <a:ea typeface="+mn-ea"/>
                          <a:cs typeface="+mn-cs"/>
                        </a:rPr>
                        <a:t>Humulin 70/30,</a:t>
                      </a:r>
                    </a:p>
                    <a:p>
                      <a:r>
                        <a:rPr lang="en-US" sz="2800" b="1" kern="1200" baseline="0" dirty="0" smtClean="0">
                          <a:solidFill>
                            <a:schemeClr val="lt1"/>
                          </a:solidFill>
                          <a:latin typeface="+mn-lt"/>
                          <a:ea typeface="+mn-ea"/>
                          <a:cs typeface="+mn-cs"/>
                        </a:rPr>
                        <a:t>Novolog 70/30,</a:t>
                      </a:r>
                    </a:p>
                    <a:p>
                      <a:r>
                        <a:rPr lang="en-US" sz="2800" b="1" kern="1200" baseline="0" dirty="0" smtClean="0">
                          <a:solidFill>
                            <a:schemeClr val="lt1"/>
                          </a:solidFill>
                          <a:latin typeface="+mn-lt"/>
                          <a:ea typeface="+mn-ea"/>
                          <a:cs typeface="+mn-cs"/>
                        </a:rPr>
                        <a:t>Novolin 70/30</a:t>
                      </a:r>
                      <a:endParaRPr lang="en-US" sz="2800" b="1" dirty="0"/>
                    </a:p>
                  </a:txBody>
                  <a:tcPr/>
                </a:tc>
                <a:tc>
                  <a:txBody>
                    <a:bodyPr/>
                    <a:lstStyle/>
                    <a:p>
                      <a:r>
                        <a:rPr lang="en-US" sz="2800" b="1" dirty="0" smtClean="0"/>
                        <a:t>Twice a day before</a:t>
                      </a:r>
                      <a:r>
                        <a:rPr lang="en-US" sz="2800" b="1" baseline="0" dirty="0" smtClean="0"/>
                        <a:t> meal time</a:t>
                      </a:r>
                      <a:endParaRPr lang="en-US" sz="2800" b="1" dirty="0"/>
                    </a:p>
                  </a:txBody>
                  <a:tcPr/>
                </a:tc>
              </a:tr>
              <a:tr h="2410285">
                <a:tc>
                  <a:txBody>
                    <a:bodyPr/>
                    <a:lstStyle/>
                    <a:p>
                      <a:r>
                        <a:rPr lang="en-US" sz="4000" b="1" kern="1200" baseline="0" dirty="0" smtClean="0">
                          <a:solidFill>
                            <a:schemeClr val="dk1"/>
                          </a:solidFill>
                          <a:latin typeface="+mn-lt"/>
                          <a:ea typeface="+mn-ea"/>
                          <a:cs typeface="+mn-cs"/>
                        </a:rPr>
                        <a:t>Long acting</a:t>
                      </a:r>
                      <a:endParaRPr lang="en-US" sz="4000" b="1" dirty="0"/>
                    </a:p>
                  </a:txBody>
                  <a:tcPr/>
                </a:tc>
                <a:tc>
                  <a:txBody>
                    <a:bodyPr/>
                    <a:lstStyle/>
                    <a:p>
                      <a:r>
                        <a:rPr lang="en-US" sz="2800" b="1" kern="1200" baseline="0" dirty="0" err="1" smtClean="0">
                          <a:solidFill>
                            <a:schemeClr val="dk1"/>
                          </a:solidFill>
                          <a:latin typeface="+mn-lt"/>
                          <a:ea typeface="+mn-ea"/>
                          <a:cs typeface="+mn-cs"/>
                        </a:rPr>
                        <a:t>Lantus</a:t>
                      </a:r>
                      <a:r>
                        <a:rPr lang="en-US" sz="2800" b="1" kern="1200" baseline="0" dirty="0" smtClean="0">
                          <a:solidFill>
                            <a:schemeClr val="dk1"/>
                          </a:solidFill>
                          <a:latin typeface="+mn-lt"/>
                          <a:ea typeface="+mn-ea"/>
                          <a:cs typeface="+mn-cs"/>
                        </a:rPr>
                        <a:t>/</a:t>
                      </a:r>
                      <a:r>
                        <a:rPr lang="en-US" sz="2800" b="1" kern="1200" baseline="0" dirty="0" err="1" smtClean="0">
                          <a:solidFill>
                            <a:schemeClr val="dk1"/>
                          </a:solidFill>
                          <a:latin typeface="+mn-lt"/>
                          <a:ea typeface="+mn-ea"/>
                          <a:cs typeface="+mn-cs"/>
                        </a:rPr>
                        <a:t>Glargine</a:t>
                      </a:r>
                      <a:endParaRPr lang="en-US" sz="2800" b="1" kern="1200" baseline="0" dirty="0" smtClean="0">
                        <a:solidFill>
                          <a:schemeClr val="dk1"/>
                        </a:solidFill>
                        <a:latin typeface="+mn-lt"/>
                        <a:ea typeface="+mn-ea"/>
                        <a:cs typeface="+mn-cs"/>
                      </a:endParaRPr>
                    </a:p>
                    <a:p>
                      <a:r>
                        <a:rPr lang="en-US" sz="2800" b="1" kern="1200" baseline="0" dirty="0" err="1" smtClean="0">
                          <a:solidFill>
                            <a:schemeClr val="dk1"/>
                          </a:solidFill>
                          <a:latin typeface="+mn-lt"/>
                          <a:ea typeface="+mn-ea"/>
                          <a:cs typeface="+mn-cs"/>
                        </a:rPr>
                        <a:t>Levemir</a:t>
                      </a:r>
                      <a:r>
                        <a:rPr lang="en-US" sz="2800" b="1" kern="1200" baseline="0" dirty="0" smtClean="0">
                          <a:solidFill>
                            <a:schemeClr val="dk1"/>
                          </a:solidFill>
                          <a:latin typeface="+mn-lt"/>
                          <a:ea typeface="+mn-ea"/>
                          <a:cs typeface="+mn-cs"/>
                        </a:rPr>
                        <a:t>/</a:t>
                      </a:r>
                    </a:p>
                    <a:p>
                      <a:r>
                        <a:rPr lang="en-US" sz="2800" b="1" kern="1200" baseline="0" dirty="0" err="1" smtClean="0">
                          <a:solidFill>
                            <a:schemeClr val="dk1"/>
                          </a:solidFill>
                          <a:latin typeface="+mn-lt"/>
                          <a:ea typeface="+mn-ea"/>
                          <a:cs typeface="+mn-cs"/>
                        </a:rPr>
                        <a:t>Detemir</a:t>
                      </a:r>
                      <a:endParaRPr lang="en-US" sz="2800" b="1" kern="1200" baseline="0" dirty="0" smtClean="0">
                        <a:solidFill>
                          <a:schemeClr val="dk1"/>
                        </a:solidFill>
                        <a:latin typeface="+mn-lt"/>
                        <a:ea typeface="+mn-ea"/>
                        <a:cs typeface="+mn-cs"/>
                      </a:endParaRPr>
                    </a:p>
                    <a:p>
                      <a:r>
                        <a:rPr lang="en-US" sz="2800" b="1" kern="1200" baseline="0" dirty="0" err="1" smtClean="0">
                          <a:solidFill>
                            <a:schemeClr val="dk1"/>
                          </a:solidFill>
                          <a:latin typeface="+mn-lt"/>
                          <a:ea typeface="+mn-ea"/>
                          <a:cs typeface="+mn-cs"/>
                        </a:rPr>
                        <a:t>Ultralent</a:t>
                      </a:r>
                      <a:r>
                        <a:rPr lang="en-US" sz="1800" kern="1200" baseline="0" dirty="0" err="1" smtClean="0">
                          <a:solidFill>
                            <a:schemeClr val="dk1"/>
                          </a:solidFill>
                          <a:latin typeface="+mn-lt"/>
                          <a:ea typeface="+mn-ea"/>
                          <a:cs typeface="+mn-cs"/>
                        </a:rPr>
                        <a:t>e</a:t>
                      </a:r>
                      <a:endParaRPr lang="en-US" dirty="0"/>
                    </a:p>
                  </a:txBody>
                  <a:tcPr/>
                </a:tc>
                <a:tc>
                  <a:txBody>
                    <a:bodyPr/>
                    <a:lstStyle/>
                    <a:p>
                      <a:r>
                        <a:rPr lang="en-US" sz="4000" b="1" dirty="0" smtClean="0"/>
                        <a:t>Once a day</a:t>
                      </a:r>
                      <a:endParaRPr lang="en-US" sz="4000" b="1" dirty="0"/>
                    </a:p>
                  </a:txBody>
                  <a:tcPr/>
                </a:tc>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lstStyle/>
          <a:p>
            <a:pPr algn="l">
              <a:buFont typeface="Arial" pitchFamily="34" charset="0"/>
              <a:buNone/>
            </a:pPr>
            <a:r>
              <a:rPr lang="en-US" sz="2800" b="0" dirty="0" smtClean="0">
                <a:effectLst/>
                <a:latin typeface="Calibri" pitchFamily="34" charset="0"/>
              </a:rPr>
              <a:t>Pre-mixed insulin</a:t>
            </a: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724400"/>
          </a:xfrm>
        </p:spPr>
        <p:txBody>
          <a:bodyPr>
            <a:normAutofit fontScale="92500"/>
          </a:bodyPr>
          <a:lstStyle/>
          <a:p>
            <a:r>
              <a:rPr lang="en-US" sz="2800" b="0" dirty="0" smtClean="0">
                <a:effectLst/>
                <a:latin typeface="Calibri" pitchFamily="34" charset="0"/>
              </a:rPr>
              <a:t>Pre-mixed insulin contain a combination of a rapid acting and intermediate acting insulin in fixed proportion.</a:t>
            </a:r>
          </a:p>
          <a:p>
            <a:r>
              <a:rPr lang="en-US" sz="2800" b="0" dirty="0" smtClean="0">
                <a:effectLst/>
                <a:latin typeface="Calibri" pitchFamily="34" charset="0"/>
              </a:rPr>
              <a:t>This product eliminates difficult encountered while mixing two preparations of insulin</a:t>
            </a:r>
          </a:p>
          <a:p>
            <a:r>
              <a:rPr lang="en-US" sz="2800" b="0" dirty="0" smtClean="0">
                <a:effectLst/>
                <a:latin typeface="Calibri" pitchFamily="34" charset="0"/>
              </a:rPr>
              <a:t>It indicated in ratios and first ratio indicate rapid or short acting while the second ratio indicate intermediate acting</a:t>
            </a:r>
          </a:p>
          <a:p>
            <a:pPr>
              <a:buNone/>
            </a:pPr>
            <a:r>
              <a:rPr lang="en-US" sz="2800" b="0" dirty="0" smtClean="0">
                <a:effectLst/>
                <a:latin typeface="Calibri" pitchFamily="34" charset="0"/>
              </a:rPr>
              <a:t>examples are : </a:t>
            </a:r>
            <a:r>
              <a:rPr lang="en-US" sz="2800" b="0" kern="1200" dirty="0" smtClean="0">
                <a:effectLst/>
                <a:latin typeface="Calibri" pitchFamily="34" charset="0"/>
              </a:rPr>
              <a:t>Humulin 70/30, Novolog 70/30,</a:t>
            </a:r>
          </a:p>
          <a:p>
            <a:pPr algn="l">
              <a:buNone/>
            </a:pPr>
            <a:r>
              <a:rPr lang="en-US" sz="2800" b="0" kern="1200" dirty="0" smtClean="0">
                <a:effectLst/>
                <a:latin typeface="Calibri" pitchFamily="34" charset="0"/>
              </a:rPr>
              <a:t>Novolin 70/30. are called biphasic mixtures.</a:t>
            </a:r>
            <a:endParaRPr lang="en-US" sz="2800" b="0" dirty="0" smtClean="0">
              <a:effectLst/>
              <a:latin typeface="Calibri" pitchFamily="34" charset="0"/>
            </a:endParaRP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l">
              <a:buFont typeface="Arial" pitchFamily="34" charset="0"/>
              <a:buNone/>
            </a:pPr>
            <a:r>
              <a:rPr lang="en-US" sz="2800" b="0" dirty="0" smtClean="0">
                <a:effectLst/>
                <a:latin typeface="Calibri" pitchFamily="34" charset="0"/>
              </a:rPr>
              <a:t>Supplemental insulin therapy</a:t>
            </a:r>
            <a:endParaRPr lang="en-US" sz="2800" b="0" dirty="0">
              <a:effectLst/>
              <a:latin typeface="Calibri" pitchFamily="34" charset="0"/>
            </a:endParaRPr>
          </a:p>
        </p:txBody>
      </p:sp>
      <p:sp>
        <p:nvSpPr>
          <p:cNvPr id="3" name="Content Placeholder 2"/>
          <p:cNvSpPr>
            <a:spLocks noGrp="1"/>
          </p:cNvSpPr>
          <p:nvPr>
            <p:ph idx="1"/>
          </p:nvPr>
        </p:nvSpPr>
        <p:spPr>
          <a:xfrm>
            <a:off x="457200" y="1676400"/>
            <a:ext cx="8229600" cy="4648200"/>
          </a:xfrm>
        </p:spPr>
        <p:txBody>
          <a:bodyPr>
            <a:normAutofit/>
          </a:bodyPr>
          <a:lstStyle/>
          <a:p>
            <a:r>
              <a:rPr lang="en-US" sz="2800" b="0" dirty="0" smtClean="0">
                <a:effectLst/>
                <a:latin typeface="Calibri" pitchFamily="34" charset="0"/>
              </a:rPr>
              <a:t>Supplement oral hypoglycemic agents</a:t>
            </a:r>
          </a:p>
          <a:p>
            <a:r>
              <a:rPr lang="en-US" sz="2800" b="0" dirty="0" smtClean="0">
                <a:effectLst/>
                <a:latin typeface="Calibri" pitchFamily="34" charset="0"/>
              </a:rPr>
              <a:t>Intermediate acting insulin is given at 10pm</a:t>
            </a:r>
          </a:p>
          <a:p>
            <a:r>
              <a:rPr lang="en-US" sz="2800" b="0" dirty="0" smtClean="0">
                <a:effectLst/>
                <a:latin typeface="Calibri" pitchFamily="34" charset="0"/>
              </a:rPr>
              <a:t>Total Daily Dose calculated by: Kg x 0.2 IU of insulin (70 kg patient x 0.2 IU = 14 IU insulin). </a:t>
            </a:r>
          </a:p>
          <a:p>
            <a:r>
              <a:rPr lang="en-US" sz="2800" b="0" dirty="0" smtClean="0">
                <a:effectLst/>
                <a:latin typeface="Calibri" pitchFamily="34" charset="0"/>
              </a:rPr>
              <a:t>The OGLAs are continued (half maximum dose of sulphonylureas and metformin dose of 2 g/day, or the sulphonylureas stopped and </a:t>
            </a:r>
            <a:r>
              <a:rPr lang="en-US" sz="2800" b="0" dirty="0" err="1" smtClean="0">
                <a:effectLst/>
                <a:latin typeface="Calibri" pitchFamily="34" charset="0"/>
              </a:rPr>
              <a:t>metformin</a:t>
            </a:r>
            <a:r>
              <a:rPr lang="en-US" sz="2800" b="0" dirty="0" smtClean="0">
                <a:effectLst/>
                <a:latin typeface="Calibri" pitchFamily="34" charset="0"/>
              </a:rPr>
              <a:t> continued). </a:t>
            </a:r>
          </a:p>
          <a:p>
            <a:r>
              <a:rPr lang="en-US" sz="2800" b="0" dirty="0" smtClean="0">
                <a:effectLst/>
                <a:latin typeface="Calibri" pitchFamily="34" charset="0"/>
              </a:rPr>
              <a:t>Monitor blood glucose levels when possible.</a:t>
            </a:r>
            <a:endParaRPr lang="en-US" sz="2800" b="0" dirty="0">
              <a:effectLst/>
              <a:latin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838200"/>
          </a:xfrm>
        </p:spPr>
        <p:txBody>
          <a:bodyPr>
            <a:normAutofit fontScale="90000"/>
          </a:bodyPr>
          <a:lstStyle/>
          <a:p>
            <a:r>
              <a:rPr lang="en-US" sz="2800" dirty="0" smtClean="0">
                <a:latin typeface="Calibri" pitchFamily="34" charset="0"/>
              </a:rPr>
              <a:t>POSITIVE FEEDBACK MECHANISM</a:t>
            </a:r>
            <a:br>
              <a:rPr lang="en-US" sz="2800" dirty="0" smtClean="0">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pPr>
              <a:buNone/>
            </a:pPr>
            <a:r>
              <a:rPr lang="en-US" sz="2800" dirty="0" smtClean="0">
                <a:latin typeface="Calibri" pitchFamily="34" charset="0"/>
              </a:rPr>
              <a:t>Occurs when the action of hormone causes additional secretion of hormone.</a:t>
            </a:r>
          </a:p>
          <a:p>
            <a:pPr algn="l">
              <a:buNone/>
            </a:pPr>
            <a:r>
              <a:rPr lang="en-US" sz="2800" b="0" dirty="0" smtClean="0">
                <a:effectLst/>
                <a:latin typeface="Calibri" pitchFamily="34" charset="0"/>
              </a:rPr>
              <a:t>Example : rising levels of Oxytocin stimulates contractions in the uterus. Contractions in the uterus stimulate receptors in the pelvis which triggers the release of more Oxytocin for more contractions until child birth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Substitution insulin therapy</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Oral </a:t>
            </a:r>
            <a:r>
              <a:rPr lang="en-US" sz="2800" b="0" dirty="0" err="1" smtClean="0">
                <a:effectLst/>
                <a:latin typeface="Calibri" pitchFamily="34" charset="0"/>
              </a:rPr>
              <a:t>hypoglucemic</a:t>
            </a:r>
            <a:r>
              <a:rPr lang="en-US" sz="2800" b="0" dirty="0" smtClean="0">
                <a:effectLst/>
                <a:latin typeface="Calibri" pitchFamily="34" charset="0"/>
              </a:rPr>
              <a:t> are discontinued .(unless the patient is obese where METFORMIN will be continued), </a:t>
            </a:r>
          </a:p>
          <a:p>
            <a:r>
              <a:rPr lang="en-US" sz="2800" b="0" dirty="0" smtClean="0">
                <a:effectLst/>
                <a:latin typeface="Calibri" pitchFamily="34" charset="0"/>
              </a:rPr>
              <a:t> PRE-MIXED insulin is introduced twice daily at a dosage of 0.2 IU/kg body weight. This is split into 2/3 in the morning and 1/3 in the </a:t>
            </a:r>
            <a:r>
              <a:rPr lang="en-US" sz="2800" b="0" dirty="0" err="1" smtClean="0">
                <a:effectLst/>
                <a:latin typeface="Calibri" pitchFamily="34" charset="0"/>
              </a:rPr>
              <a:t>evening,at</a:t>
            </a:r>
            <a:r>
              <a:rPr lang="en-US" sz="2800" b="0" dirty="0" smtClean="0">
                <a:effectLst/>
                <a:latin typeface="Calibri" pitchFamily="34" charset="0"/>
              </a:rPr>
              <a:t> 30 minutes before the morning and the evening meals. </a:t>
            </a:r>
            <a:endParaRPr lang="en-US" sz="2800" b="0" dirty="0">
              <a:effectLst/>
              <a:latin typeface="Calibri"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Health messages shared to the patient discharged with </a:t>
            </a:r>
            <a:r>
              <a:rPr lang="en-US" sz="2800" b="0" dirty="0" err="1" smtClean="0">
                <a:effectLst/>
                <a:latin typeface="Calibri" pitchFamily="34" charset="0"/>
              </a:rPr>
              <a:t>mixtard</a:t>
            </a:r>
            <a:r>
              <a:rPr lang="en-US" sz="2800" b="0" dirty="0" smtClean="0">
                <a:effectLst/>
                <a:latin typeface="Calibri" pitchFamily="34" charset="0"/>
              </a:rPr>
              <a: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A patient discharge on </a:t>
            </a:r>
            <a:r>
              <a:rPr lang="en-US" sz="2800" b="0" dirty="0" err="1" smtClean="0">
                <a:effectLst/>
                <a:latin typeface="Calibri" pitchFamily="34" charset="0"/>
              </a:rPr>
              <a:t>mixtard</a:t>
            </a:r>
            <a:r>
              <a:rPr lang="en-US" sz="2800" b="0" dirty="0" smtClean="0">
                <a:effectLst/>
                <a:latin typeface="Calibri" pitchFamily="34" charset="0"/>
              </a:rPr>
              <a:t> to be used at home should be taught on the following</a:t>
            </a:r>
          </a:p>
          <a:p>
            <a:r>
              <a:rPr lang="en-US" sz="2800" b="0" dirty="0" smtClean="0">
                <a:effectLst/>
                <a:latin typeface="Calibri" pitchFamily="34" charset="0"/>
              </a:rPr>
              <a:t>Use of insulin syringes and how to withdraw the right dose.</a:t>
            </a:r>
          </a:p>
          <a:p>
            <a:r>
              <a:rPr lang="en-US" sz="2800" b="0" dirty="0" smtClean="0">
                <a:effectLst/>
                <a:latin typeface="Calibri" pitchFamily="34" charset="0"/>
              </a:rPr>
              <a:t>How to administer through the right route</a:t>
            </a:r>
          </a:p>
          <a:p>
            <a:r>
              <a:rPr lang="en-US" sz="2800" b="0" dirty="0" smtClean="0">
                <a:effectLst/>
                <a:latin typeface="Calibri" pitchFamily="34" charset="0"/>
              </a:rPr>
              <a:t>Sites of insulin administration, show the patient all sites in the body where insulin can be administered.</a:t>
            </a:r>
          </a:p>
          <a:p>
            <a:r>
              <a:rPr lang="en-US" sz="2800" b="0" dirty="0" smtClean="0">
                <a:effectLst/>
                <a:latin typeface="Calibri" pitchFamily="34" charset="0"/>
              </a:rPr>
              <a:t>Teach the patient on signs and symptoms of hypoglycemia.</a:t>
            </a:r>
          </a:p>
          <a:p>
            <a:r>
              <a:rPr lang="en-US" sz="2800" b="0" dirty="0" smtClean="0">
                <a:effectLst/>
                <a:latin typeface="Calibri" pitchFamily="34" charset="0"/>
              </a:rPr>
              <a:t>Teach the patient carry sweeteners or glucose incase of hypoglycemia</a:t>
            </a:r>
          </a:p>
          <a:p>
            <a:r>
              <a:rPr lang="en-US" sz="2800" b="0" dirty="0" smtClean="0">
                <a:effectLst/>
                <a:latin typeface="Calibri" pitchFamily="34" charset="0"/>
              </a:rPr>
              <a:t>Teach the patient on how to store insulin in cold place.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Complications of insulin therapy</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r>
              <a:rPr lang="en-US" sz="2800" dirty="0" smtClean="0">
                <a:latin typeface="Calibri" pitchFamily="34" charset="0"/>
              </a:rPr>
              <a:t>L</a:t>
            </a:r>
            <a:r>
              <a:rPr lang="en-US" sz="2800" b="0" dirty="0" smtClean="0">
                <a:effectLst/>
                <a:latin typeface="Calibri" pitchFamily="34" charset="0"/>
              </a:rPr>
              <a:t>ocal allergic reaction charactised by redness, swelling, tenderness and indurations of 2-4 cm wheal may appear 1 to 2 hrs after insulin administration at the site of injection. Physician may prescribe antihistamine to be taken 1 hr before injection.</a:t>
            </a:r>
          </a:p>
          <a:p>
            <a:r>
              <a:rPr lang="en-US" sz="2800" dirty="0" smtClean="0">
                <a:latin typeface="Calibri" pitchFamily="34" charset="0"/>
              </a:rPr>
              <a:t>S</a:t>
            </a:r>
            <a:r>
              <a:rPr lang="en-US" sz="2800" b="0" dirty="0" smtClean="0">
                <a:effectLst/>
                <a:latin typeface="Calibri" pitchFamily="34" charset="0"/>
              </a:rPr>
              <a:t>ystemic allergic reaction : are rare , but when they occur , there is immediate local skin reaction that gradually spreads into </a:t>
            </a:r>
            <a:r>
              <a:rPr lang="en-US" sz="2800" b="0" dirty="0" err="1" smtClean="0">
                <a:effectLst/>
                <a:latin typeface="Calibri" pitchFamily="34" charset="0"/>
              </a:rPr>
              <a:t>generalised</a:t>
            </a:r>
            <a:r>
              <a:rPr lang="en-US" sz="2800" b="0" dirty="0" smtClean="0">
                <a:effectLst/>
                <a:latin typeface="Calibri" pitchFamily="34" charset="0"/>
              </a:rPr>
              <a:t> </a:t>
            </a:r>
            <a:r>
              <a:rPr lang="en-US" sz="2800" b="0" dirty="0" err="1" smtClean="0">
                <a:effectLst/>
                <a:latin typeface="Calibri" pitchFamily="34" charset="0"/>
              </a:rPr>
              <a:t>urticaria</a:t>
            </a:r>
            <a:r>
              <a:rPr lang="en-US" sz="2800" b="0" dirty="0" smtClean="0">
                <a:effectLst/>
                <a:latin typeface="Calibri" pitchFamily="34" charset="0"/>
              </a:rPr>
              <a:t> (hives). Treatment involves desensitization with small doses of insulin administered in gradually increasing amount using desensitization kit.  </a:t>
            </a:r>
            <a:endParaRPr lang="en-US" sz="2800" b="0" dirty="0">
              <a:effectLst/>
              <a:latin typeface="Calibri"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dirty="0" smtClean="0">
                <a:latin typeface="Calibri" pitchFamily="34" charset="0"/>
              </a:rPr>
              <a:t>I</a:t>
            </a:r>
            <a:r>
              <a:rPr lang="en-US" sz="2800" b="0" dirty="0" smtClean="0">
                <a:effectLst/>
                <a:latin typeface="Calibri" pitchFamily="34" charset="0"/>
              </a:rPr>
              <a:t>nsulin </a:t>
            </a:r>
            <a:r>
              <a:rPr lang="en-US" sz="2800" b="0" dirty="0" err="1" smtClean="0">
                <a:effectLst/>
                <a:latin typeface="Calibri" pitchFamily="34" charset="0"/>
              </a:rPr>
              <a:t>lipodystropy</a:t>
            </a:r>
            <a:r>
              <a:rPr lang="en-US" sz="2800" b="0" dirty="0" smtClean="0">
                <a:effectLst/>
                <a:latin typeface="Calibri" pitchFamily="34" charset="0"/>
              </a:rPr>
              <a:t> : loss of subcutaneous fat tissue that can occur as a result of repeated insulin injections at the same site.</a:t>
            </a:r>
          </a:p>
          <a:p>
            <a:r>
              <a:rPr lang="en-US" sz="2800" b="0" dirty="0" smtClean="0">
                <a:effectLst/>
                <a:latin typeface="Calibri" pitchFamily="34" charset="0"/>
              </a:rPr>
              <a:t>Insulin resistance ; physiological condition in which cells of the body fails to respond to normal action of insulin . clinically, it is define as a daily insulin requirement of 200iu units or more. Immune antibodies develop and bind to the insulin , thereby decreasing insulin available for use.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2. Nutritional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marL="609600" indent="-609600">
              <a:lnSpc>
                <a:spcPct val="80000"/>
              </a:lnSpc>
            </a:pPr>
            <a:r>
              <a:rPr lang="en-US" sz="2800" b="0" dirty="0" smtClean="0">
                <a:effectLst/>
                <a:latin typeface="Calibri" pitchFamily="34" charset="0"/>
              </a:rPr>
              <a:t>Nutrition, diet and weight control are the foundation of  DM management</a:t>
            </a:r>
          </a:p>
          <a:p>
            <a:pPr marL="609600" indent="-609600">
              <a:lnSpc>
                <a:spcPct val="80000"/>
              </a:lnSpc>
            </a:pPr>
            <a:r>
              <a:rPr lang="en-US" sz="2800" b="0" dirty="0" smtClean="0">
                <a:effectLst/>
                <a:latin typeface="Calibri" pitchFamily="34" charset="0"/>
              </a:rPr>
              <a:t>The aim is to control the total caloric intake, to  attain or maintain a reasonable body weight and control blood glucose levels (Greatly helps manage type 2 DM)</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229600" cy="609600"/>
          </a:xfrm>
        </p:spPr>
        <p:txBody>
          <a:bodyPr>
            <a:normAutofit fontScale="90000"/>
          </a:bodyPr>
          <a:lstStyle/>
          <a:p>
            <a:r>
              <a:rPr lang="en-US" sz="5400" dirty="0" smtClean="0">
                <a:latin typeface="Calibri" pitchFamily="34" charset="0"/>
              </a:rPr>
              <a:t/>
            </a:r>
            <a:br>
              <a:rPr lang="en-US" sz="5400" dirty="0" smtClean="0">
                <a:latin typeface="Calibri" pitchFamily="34" charset="0"/>
              </a:rPr>
            </a:br>
            <a:r>
              <a:rPr lang="en-US" sz="4400" u="sng" dirty="0" smtClean="0">
                <a:latin typeface="Calibri" pitchFamily="34" charset="0"/>
              </a:rPr>
              <a:t>GOALS</a:t>
            </a:r>
            <a:r>
              <a:rPr lang="en-US" sz="6700" dirty="0" smtClean="0">
                <a:latin typeface="Calibri" pitchFamily="34" charset="0"/>
              </a:rPr>
              <a:t>:</a:t>
            </a:r>
            <a:endParaRPr lang="en-US" dirty="0"/>
          </a:p>
        </p:txBody>
      </p:sp>
      <p:sp>
        <p:nvSpPr>
          <p:cNvPr id="3" name="Content Placeholder 2"/>
          <p:cNvSpPr>
            <a:spLocks noGrp="1"/>
          </p:cNvSpPr>
          <p:nvPr>
            <p:ph idx="1"/>
          </p:nvPr>
        </p:nvSpPr>
        <p:spPr/>
        <p:txBody>
          <a:bodyPr>
            <a:normAutofit fontScale="92500"/>
          </a:bodyPr>
          <a:lstStyle/>
          <a:p>
            <a:pPr marL="609600" indent="-609600">
              <a:lnSpc>
                <a:spcPct val="150000"/>
              </a:lnSpc>
            </a:pPr>
            <a:r>
              <a:rPr lang="en-US" sz="2800" dirty="0" smtClean="0">
                <a:latin typeface="Calibri" pitchFamily="34" charset="0"/>
              </a:rPr>
              <a:t>To provide all the essential food constituents necessary for optimal nutrition</a:t>
            </a:r>
          </a:p>
          <a:p>
            <a:pPr marL="609600" indent="-609600">
              <a:lnSpc>
                <a:spcPct val="150000"/>
              </a:lnSpc>
            </a:pPr>
            <a:r>
              <a:rPr lang="en-US" sz="2800" dirty="0" smtClean="0">
                <a:latin typeface="Calibri" pitchFamily="34" charset="0"/>
              </a:rPr>
              <a:t>To meet energy needs and maintain reasonable weight</a:t>
            </a:r>
          </a:p>
          <a:p>
            <a:pPr marL="609600" indent="-609600">
              <a:lnSpc>
                <a:spcPct val="150000"/>
              </a:lnSpc>
            </a:pPr>
            <a:r>
              <a:rPr lang="en-US" sz="2800" dirty="0" smtClean="0">
                <a:latin typeface="Calibri" pitchFamily="34" charset="0"/>
              </a:rPr>
              <a:t>Prevent wide fluctuations in blood glucose levels</a:t>
            </a:r>
          </a:p>
          <a:p>
            <a:pPr marL="609600" indent="-609600">
              <a:lnSpc>
                <a:spcPct val="150000"/>
              </a:lnSpc>
            </a:pPr>
            <a:r>
              <a:rPr lang="en-US" sz="2800" dirty="0" smtClean="0">
                <a:latin typeface="Calibri" pitchFamily="34" charset="0"/>
              </a:rPr>
              <a:t>To decrease serum lipid levels, if elevated and to reduce the risk of macro vascular disease</a:t>
            </a:r>
          </a:p>
          <a:p>
            <a:pPr marL="609600" indent="-609600">
              <a:lnSpc>
                <a:spcPct val="80000"/>
              </a:lnSpc>
              <a:buNone/>
            </a:pPr>
            <a:endParaRPr lang="en-US" sz="2400" dirty="0" smtClean="0">
              <a:latin typeface="Calibri" pitchFamily="34" charset="0"/>
            </a:endParaRP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marL="609600" indent="-609600" algn="l" eaLnBrk="1" hangingPunct="1">
              <a:lnSpc>
                <a:spcPct val="80000"/>
              </a:lnSpc>
              <a:buNone/>
            </a:pPr>
            <a:r>
              <a:rPr lang="en-US" sz="2800" b="0" u="sng" dirty="0" smtClean="0">
                <a:effectLst/>
                <a:latin typeface="Calibri" pitchFamily="34" charset="0"/>
              </a:rPr>
              <a:t>Caloric requirements</a:t>
            </a:r>
          </a:p>
          <a:p>
            <a:pPr marL="609600" indent="-609600">
              <a:lnSpc>
                <a:spcPct val="150000"/>
              </a:lnSpc>
              <a:buClr>
                <a:schemeClr val="tx1"/>
              </a:buClr>
            </a:pPr>
            <a:r>
              <a:rPr lang="en-US" sz="2800" b="0" dirty="0" smtClean="0">
                <a:effectLst/>
                <a:latin typeface="Calibri" pitchFamily="34" charset="0"/>
              </a:rPr>
              <a:t>Calorie controlled diets are planned by first calculating the individual energy needs and caloric requirements based on the patient’s  age, gender, height and weight</a:t>
            </a:r>
          </a:p>
          <a:p>
            <a:pPr marL="609600" indent="-609600">
              <a:lnSpc>
                <a:spcPct val="150000"/>
              </a:lnSpc>
              <a:buClr>
                <a:schemeClr val="tx1"/>
              </a:buClr>
            </a:pPr>
            <a:r>
              <a:rPr lang="en-US" sz="2800" b="0" dirty="0" smtClean="0">
                <a:effectLst/>
                <a:latin typeface="Calibri" pitchFamily="34" charset="0"/>
              </a:rPr>
              <a:t>An activity element is factored in to provide the actual number of calories required </a:t>
            </a:r>
          </a:p>
          <a:p>
            <a:pPr algn="l">
              <a:buNone/>
            </a:pPr>
            <a:endParaRPr lang="en-US" sz="2800" b="0" dirty="0">
              <a:effectLst/>
              <a:latin typeface="Calibri" pitchFamily="3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Currently caloric requirements are that the patients should take 0-60% carbohydrates, 20-30% from fat and 10-20% from protein </a:t>
            </a:r>
          </a:p>
          <a:p>
            <a:r>
              <a:rPr lang="en-US" sz="2800" b="0" dirty="0" smtClean="0">
                <a:effectLst/>
                <a:latin typeface="Calibri" pitchFamily="34" charset="0"/>
              </a:rPr>
              <a:t>Recommendations regarding fat content is to reduce amount of saturated fats to 10% of total calories, limiting the total intake of cholesterol to less than 300mg/day</a:t>
            </a:r>
          </a:p>
          <a:p>
            <a:r>
              <a:rPr lang="en-US" sz="2800" b="0" dirty="0" smtClean="0">
                <a:effectLst/>
                <a:latin typeface="Calibri" pitchFamily="34" charset="0"/>
              </a:rPr>
              <a:t>The meal plan for protein should include use of non animal sources of protein.</a:t>
            </a:r>
          </a:p>
          <a:p>
            <a:r>
              <a:rPr lang="en-US" sz="2800" b="0" dirty="0" smtClean="0">
                <a:effectLst/>
                <a:latin typeface="Calibri" pitchFamily="34" charset="0"/>
              </a:rPr>
              <a:t>Use food guide pyramid to help patient with DM</a:t>
            </a:r>
          </a:p>
          <a:p>
            <a:pPr algn="l">
              <a:buNone/>
            </a:pPr>
            <a:endParaRPr lang="en-US" sz="2800" b="0" dirty="0">
              <a:effectLst/>
              <a:latin typeface="Calibri" pitchFamily="3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i="1" dirty="0" smtClean="0">
                <a:effectLst/>
                <a:latin typeface="Calibri" pitchFamily="34" charset="0"/>
              </a:rPr>
              <a:t>Principles of dietary management of Type 2 diabetes mellitus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r>
              <a:rPr lang="en-US" sz="2800" b="0" dirty="0" smtClean="0">
                <a:effectLst/>
                <a:latin typeface="Calibri" pitchFamily="34" charset="0"/>
              </a:rPr>
              <a:t>Pure (simple) sugars in foods and drinks should be avoided</a:t>
            </a:r>
          </a:p>
          <a:p>
            <a:r>
              <a:rPr lang="en-US" sz="2800" b="0" dirty="0" smtClean="0">
                <a:effectLst/>
                <a:latin typeface="Calibri" pitchFamily="34" charset="0"/>
              </a:rPr>
              <a:t>At least three meals a day should be eaten, and binge eating should be avoided</a:t>
            </a:r>
          </a:p>
          <a:p>
            <a:r>
              <a:rPr lang="en-US" sz="2800" b="0" dirty="0" smtClean="0">
                <a:effectLst/>
                <a:latin typeface="Calibri" pitchFamily="34" charset="0"/>
              </a:rPr>
              <a:t>Food quantities should be measured in volumes using available household items, such as cups, or be countable, such as number of fruits or slices of yam or bread.</a:t>
            </a:r>
          </a:p>
          <a:p>
            <a:r>
              <a:rPr lang="en-US" sz="2800" b="0" dirty="0" smtClean="0">
                <a:effectLst/>
                <a:latin typeface="Calibri" pitchFamily="34" charset="0"/>
              </a:rPr>
              <a:t>Alcohol should be avoided.</a:t>
            </a:r>
          </a:p>
          <a:p>
            <a:r>
              <a:rPr lang="en-US" sz="2800" b="0" dirty="0" smtClean="0">
                <a:effectLst/>
                <a:latin typeface="Calibri" pitchFamily="34" charset="0"/>
              </a:rPr>
              <a:t>Sweeteners are not essential and should avoided as much as possible.</a:t>
            </a:r>
            <a:endParaRPr lang="en-US" sz="2800" b="0" dirty="0">
              <a:effectLst/>
              <a:latin typeface="Calibri" pitchFamily="3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3. EXERCISE</a:t>
            </a:r>
            <a:endParaRPr lang="en-US" sz="2800" b="0" dirty="0">
              <a:effectLst/>
              <a:latin typeface="Calibri" pitchFamily="34" charset="0"/>
            </a:endParaRPr>
          </a:p>
        </p:txBody>
      </p:sp>
      <p:sp>
        <p:nvSpPr>
          <p:cNvPr id="3" name="Content Placeholder 2"/>
          <p:cNvSpPr>
            <a:spLocks noGrp="1"/>
          </p:cNvSpPr>
          <p:nvPr>
            <p:ph idx="1"/>
          </p:nvPr>
        </p:nvSpPr>
        <p:spPr/>
        <p:txBody>
          <a:bodyPr>
            <a:noAutofit/>
          </a:bodyPr>
          <a:lstStyle/>
          <a:p>
            <a:pPr>
              <a:lnSpc>
                <a:spcPct val="150000"/>
              </a:lnSpc>
            </a:pPr>
            <a:r>
              <a:rPr lang="en-US" sz="2800" b="0" dirty="0" smtClean="0">
                <a:effectLst/>
                <a:latin typeface="Calibri" pitchFamily="34" charset="0"/>
              </a:rPr>
              <a:t>Exercise lowers the blood glucose level by increasing the uptake of glucose  by body muscles and by improving insulin utilization</a:t>
            </a:r>
          </a:p>
          <a:p>
            <a:pPr>
              <a:lnSpc>
                <a:spcPct val="150000"/>
              </a:lnSpc>
            </a:pPr>
            <a:r>
              <a:rPr lang="en-US" sz="2800" b="0" dirty="0" smtClean="0">
                <a:effectLst/>
                <a:latin typeface="Calibri" pitchFamily="34" charset="0"/>
              </a:rPr>
              <a:t>It also improves circulation and  muscle tone</a:t>
            </a:r>
          </a:p>
          <a:p>
            <a:pPr>
              <a:lnSpc>
                <a:spcPct val="150000"/>
              </a:lnSpc>
            </a:pPr>
            <a:r>
              <a:rPr lang="en-US" sz="2800" b="0" dirty="0" smtClean="0">
                <a:effectLst/>
                <a:latin typeface="Calibri" pitchFamily="34" charset="0"/>
              </a:rPr>
              <a:t>It also alters  blood lipid levels, increasing the levels of high density lipoproteins and decreasing total cholesterol and triglyceride levels</a:t>
            </a:r>
          </a:p>
          <a:p>
            <a:pPr>
              <a:lnSpc>
                <a:spcPct val="150000"/>
              </a:lnSpc>
            </a:pPr>
            <a:endParaRPr lang="en-US" sz="2800" b="0" dirty="0">
              <a:effectLst/>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lstStyle/>
          <a:p>
            <a:pPr algn="l">
              <a:buFont typeface="Arial" pitchFamily="34" charset="0"/>
              <a:buNone/>
            </a:pPr>
            <a:r>
              <a:rPr lang="en-US" sz="2800" b="0" dirty="0" smtClean="0">
                <a:effectLst/>
                <a:latin typeface="Calibri" pitchFamily="34" charset="0"/>
              </a:rPr>
              <a:t>CLASSES OF HORMONES</a:t>
            </a:r>
            <a:endParaRPr lang="en-US" sz="2800" b="0" dirty="0">
              <a:effectLst/>
              <a:latin typeface="Calibri" pitchFamily="34" charset="0"/>
            </a:endParaRPr>
          </a:p>
        </p:txBody>
      </p:sp>
      <p:sp>
        <p:nvSpPr>
          <p:cNvPr id="3" name="Content Placeholder 2"/>
          <p:cNvSpPr>
            <a:spLocks noGrp="1"/>
          </p:cNvSpPr>
          <p:nvPr>
            <p:ph idx="1"/>
          </p:nvPr>
        </p:nvSpPr>
        <p:spPr>
          <a:xfrm>
            <a:off x="457200" y="1447800"/>
            <a:ext cx="8229600" cy="4876800"/>
          </a:xfrm>
        </p:spPr>
        <p:txBody>
          <a:bodyPr/>
          <a:lstStyle/>
          <a:p>
            <a:pPr algn="l">
              <a:buNone/>
            </a:pPr>
            <a:r>
              <a:rPr lang="en-US" sz="2800" b="0" dirty="0" smtClean="0">
                <a:effectLst/>
                <a:latin typeface="Calibri" pitchFamily="34" charset="0"/>
              </a:rPr>
              <a:t>1. Proteins and polypeptides e.g.  hormone secreted by anterior and posterior pituitary gland , parathyroid hormone , insulin and glucagon.</a:t>
            </a:r>
          </a:p>
          <a:p>
            <a:pPr algn="l">
              <a:buNone/>
            </a:pPr>
            <a:r>
              <a:rPr lang="en-US" sz="2800" b="0" dirty="0" smtClean="0">
                <a:effectLst/>
                <a:latin typeface="Calibri" pitchFamily="34" charset="0"/>
              </a:rPr>
              <a:t>2. Steroids : hormones secreted by adrenal cortex e.g. cortisol , aldosterone , hormones secreted by ovaries e.g. estrogen and progesterone, hormone secreted by testes e.g. testosterone.</a:t>
            </a:r>
          </a:p>
          <a:p>
            <a:pPr algn="l">
              <a:buNone/>
            </a:pPr>
            <a:r>
              <a:rPr lang="en-US" sz="2800" b="0" dirty="0" smtClean="0">
                <a:effectLst/>
                <a:latin typeface="Calibri" pitchFamily="34" charset="0"/>
              </a:rPr>
              <a:t>3.Amines or amino acids : thyroid hormone ,epinephrine and norepinephrine.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General recommendations for exercise in DM</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a:lnSpc>
                <a:spcPct val="170000"/>
              </a:lnSpc>
            </a:pPr>
            <a:r>
              <a:rPr lang="en-US" sz="2800" b="0" dirty="0" smtClean="0">
                <a:effectLst/>
                <a:latin typeface="Calibri" pitchFamily="34" charset="0"/>
              </a:rPr>
              <a:t>Exercise at the same time, preferably when blood glucose levels are at their peak and the same amount each day</a:t>
            </a:r>
          </a:p>
          <a:p>
            <a:pPr>
              <a:lnSpc>
                <a:spcPct val="170000"/>
              </a:lnSpc>
            </a:pPr>
            <a:r>
              <a:rPr lang="en-US" sz="2800" b="0" dirty="0" smtClean="0">
                <a:effectLst/>
                <a:latin typeface="Calibri" pitchFamily="34" charset="0"/>
              </a:rPr>
              <a:t>Regular exercise, rather than sporadic exercise should be encouraged</a:t>
            </a:r>
          </a:p>
          <a:p>
            <a:pPr>
              <a:lnSpc>
                <a:spcPct val="170000"/>
              </a:lnSpc>
            </a:pPr>
            <a:r>
              <a:rPr lang="en-US" sz="2800" b="0" dirty="0" smtClean="0">
                <a:effectLst/>
                <a:latin typeface="Calibri" pitchFamily="34" charset="0"/>
              </a:rPr>
              <a:t> Use proper footwear and if appropriate other protective equipment</a:t>
            </a:r>
          </a:p>
          <a:p>
            <a:pPr>
              <a:lnSpc>
                <a:spcPct val="170000"/>
              </a:lnSpc>
            </a:pPr>
            <a:r>
              <a:rPr lang="en-US" sz="2800" b="0" dirty="0" smtClean="0">
                <a:effectLst/>
                <a:latin typeface="Calibri" pitchFamily="34" charset="0"/>
              </a:rPr>
              <a:t> Avoid exercise in extreme heat or cold</a:t>
            </a:r>
          </a:p>
          <a:p>
            <a:pPr>
              <a:lnSpc>
                <a:spcPct val="170000"/>
              </a:lnSpc>
            </a:pPr>
            <a:r>
              <a:rPr lang="en-US" sz="2800" b="0" dirty="0" smtClean="0">
                <a:effectLst/>
                <a:latin typeface="Calibri" pitchFamily="34" charset="0"/>
              </a:rPr>
              <a:t> Inspect feet daily after exercise</a:t>
            </a:r>
          </a:p>
          <a:p>
            <a:pPr>
              <a:lnSpc>
                <a:spcPct val="170000"/>
              </a:lnSpc>
            </a:pPr>
            <a:r>
              <a:rPr lang="en-US" sz="2800" b="0" dirty="0" smtClean="0">
                <a:effectLst/>
                <a:latin typeface="Calibri" pitchFamily="34" charset="0"/>
              </a:rPr>
              <a:t> For patients older than  30 years and who have two or more risk factors for heart disease, an exercise stress test is essential</a:t>
            </a:r>
          </a:p>
          <a:p>
            <a:pPr algn="l">
              <a:buNone/>
            </a:pPr>
            <a:endParaRPr lang="en-US" sz="2800" b="0" dirty="0">
              <a:effectLst/>
              <a:latin typeface="Calibri" pitchFamily="3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6675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219200"/>
            <a:ext cx="8229600" cy="5105400"/>
          </a:xfrm>
        </p:spPr>
        <p:txBody>
          <a:bodyPr>
            <a:normAutofit/>
          </a:bodyPr>
          <a:lstStyle/>
          <a:p>
            <a:r>
              <a:rPr lang="en-US" sz="2800" b="0" dirty="0" smtClean="0">
                <a:effectLst/>
                <a:latin typeface="Calibri" pitchFamily="34" charset="0"/>
              </a:rPr>
              <a:t>The physical activity should be regular (-3 days/week), last at least 20-30 min. per session, and be of at least moderate activity</a:t>
            </a:r>
          </a:p>
          <a:p>
            <a:r>
              <a:rPr lang="en-US" sz="2800" b="0" dirty="0" smtClean="0">
                <a:effectLst/>
                <a:latin typeface="Calibri" pitchFamily="34" charset="0"/>
              </a:rPr>
              <a:t>Activities like walking, climbing steps (instead of taking lifts) should be encouraged.</a:t>
            </a:r>
          </a:p>
          <a:p>
            <a:r>
              <a:rPr lang="en-US" sz="2800" b="0" dirty="0" smtClean="0">
                <a:effectLst/>
                <a:latin typeface="Calibri" pitchFamily="34" charset="0"/>
              </a:rPr>
              <a:t>For sedentary persons with diabetes, a gradual introduction using a low-intensity activity like walking is mandatory.</a:t>
            </a:r>
          </a:p>
          <a:p>
            <a:r>
              <a:rPr lang="en-US" sz="2800" b="0" dirty="0" smtClean="0">
                <a:effectLst/>
                <a:latin typeface="Calibri" pitchFamily="34" charset="0"/>
              </a:rPr>
              <a:t>Avoid strenuous exercise if ambient </a:t>
            </a:r>
            <a:r>
              <a:rPr lang="en-US" sz="2800" b="0" dirty="0" err="1" smtClean="0">
                <a:effectLst/>
                <a:latin typeface="Calibri" pitchFamily="34" charset="0"/>
              </a:rPr>
              <a:t>glycaemia</a:t>
            </a:r>
            <a:r>
              <a:rPr lang="en-US" sz="2800" b="0" dirty="0" smtClean="0">
                <a:effectLst/>
                <a:latin typeface="Calibri" pitchFamily="34" charset="0"/>
              </a:rPr>
              <a:t> is &gt; 250 mg/dl (14 mmol/L), the patient has </a:t>
            </a:r>
            <a:r>
              <a:rPr lang="en-US" sz="2800" b="0" dirty="0" err="1" smtClean="0">
                <a:effectLst/>
                <a:latin typeface="Calibri" pitchFamily="34" charset="0"/>
              </a:rPr>
              <a:t>ketonuria</a:t>
            </a:r>
            <a:r>
              <a:rPr lang="en-US" sz="2800" b="0" dirty="0" smtClean="0">
                <a:effectLst/>
                <a:latin typeface="Calibri" pitchFamily="34" charset="0"/>
              </a:rPr>
              <a:t> or blood glucose is less than 8mg/dl (4.5mmol/L),</a:t>
            </a:r>
            <a:endParaRPr lang="en-US" sz="2800" b="0" dirty="0">
              <a:effectLst/>
              <a:latin typeface="Calibri"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EXERCISE PRECAUTIONS IN DM PATIENTS</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r>
              <a:rPr lang="en-US" sz="2800" b="0" dirty="0" err="1" smtClean="0">
                <a:effectLst/>
                <a:latin typeface="Calibri" pitchFamily="34" charset="0"/>
              </a:rPr>
              <a:t>Glycaemia</a:t>
            </a:r>
            <a:r>
              <a:rPr lang="en-US" sz="2800" b="0" dirty="0" smtClean="0">
                <a:effectLst/>
                <a:latin typeface="Calibri" pitchFamily="34" charset="0"/>
              </a:rPr>
              <a:t>  (BLOOD SUGARS)should be monitored (using strips and meters) before and after planned strenuous physical activity as delayed hypoglycemia may occur.</a:t>
            </a:r>
          </a:p>
          <a:p>
            <a:r>
              <a:rPr lang="en-US" sz="2800" b="0" dirty="0" smtClean="0">
                <a:effectLst/>
                <a:latin typeface="Calibri" pitchFamily="34" charset="0"/>
              </a:rPr>
              <a:t> Proper footwear must always be worn</a:t>
            </a:r>
          </a:p>
          <a:p>
            <a:r>
              <a:rPr lang="en-US" sz="2800" b="0" dirty="0" smtClean="0">
                <a:effectLst/>
                <a:latin typeface="Calibri" pitchFamily="34" charset="0"/>
              </a:rPr>
              <a:t>Avoid strenuous exercise if ambient </a:t>
            </a:r>
            <a:r>
              <a:rPr lang="en-US" sz="2800" b="0" dirty="0" err="1" smtClean="0">
                <a:effectLst/>
                <a:latin typeface="Calibri" pitchFamily="34" charset="0"/>
              </a:rPr>
              <a:t>glycaemia</a:t>
            </a:r>
            <a:r>
              <a:rPr lang="en-US" sz="2800" b="0" dirty="0" smtClean="0">
                <a:effectLst/>
                <a:latin typeface="Calibri" pitchFamily="34" charset="0"/>
              </a:rPr>
              <a:t> is &gt; 250 mg/dl (14mmol/L), the patient has </a:t>
            </a:r>
            <a:r>
              <a:rPr lang="en-US" sz="2800" b="0" dirty="0" err="1" smtClean="0">
                <a:effectLst/>
                <a:latin typeface="Calibri" pitchFamily="34" charset="0"/>
              </a:rPr>
              <a:t>ketonuria</a:t>
            </a:r>
            <a:r>
              <a:rPr lang="en-US" sz="2800" b="0" dirty="0" smtClean="0">
                <a:effectLst/>
                <a:latin typeface="Calibri" pitchFamily="34" charset="0"/>
              </a:rPr>
              <a:t> or blood glucose is less than 80mg/dl (4.5mmol/l)</a:t>
            </a:r>
          </a:p>
          <a:p>
            <a:r>
              <a:rPr lang="en-US" sz="2800" b="0" dirty="0" smtClean="0">
                <a:effectLst/>
                <a:latin typeface="Calibri" pitchFamily="34" charset="0"/>
              </a:rPr>
              <a:t> Avoid exercise in extreme heat or cold </a:t>
            </a:r>
          </a:p>
          <a:p>
            <a:pPr>
              <a:buNone/>
            </a:pPr>
            <a:endParaRPr lang="en-US" sz="2800" b="0" dirty="0">
              <a:effectLst/>
              <a:latin typeface="Calibri" pitchFamily="3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4. Monitoring blood sugars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150000"/>
              </a:lnSpc>
            </a:pPr>
            <a:r>
              <a:rPr lang="en-US" sz="2800" b="0" dirty="0" smtClean="0">
                <a:effectLst/>
                <a:latin typeface="Calibri" pitchFamily="34" charset="0"/>
              </a:rPr>
              <a:t>Important through self monitoring of blood glucose (SMBG</a:t>
            </a:r>
          </a:p>
          <a:p>
            <a:pPr>
              <a:lnSpc>
                <a:spcPct val="150000"/>
              </a:lnSpc>
            </a:pPr>
            <a:r>
              <a:rPr lang="en-US" sz="2800" b="0" dirty="0" smtClean="0">
                <a:effectLst/>
                <a:latin typeface="Calibri" pitchFamily="34" charset="0"/>
              </a:rPr>
              <a:t>Patients are instructed to keep a record or logbook of blood glucose levels so that they can detect patterns</a:t>
            </a:r>
          </a:p>
          <a:p>
            <a:pPr>
              <a:lnSpc>
                <a:spcPct val="150000"/>
              </a:lnSpc>
            </a:pPr>
            <a:r>
              <a:rPr lang="en-US" sz="2800" b="0" dirty="0" smtClean="0">
                <a:effectLst/>
                <a:latin typeface="Calibri" pitchFamily="34" charset="0"/>
              </a:rPr>
              <a:t>Testing is done at the peak action time of medication to evaluate the need for dosage adjustments</a:t>
            </a:r>
            <a:endParaRPr lang="en-US" sz="2800" b="0" dirty="0">
              <a:effectLst/>
              <a:latin typeface="Calibri"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5. Diabetic education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buNone/>
            </a:pPr>
            <a:r>
              <a:rPr lang="en-US" sz="2800" b="0" dirty="0" smtClean="0">
                <a:effectLst/>
                <a:latin typeface="Calibri" pitchFamily="34" charset="0"/>
              </a:rPr>
              <a:t>Diabetes education is the provision of knowledge and skill to people with diabetes that will empower them to render self-care in the management of their diabetes and associated disorders.</a:t>
            </a:r>
          </a:p>
          <a:p>
            <a:pPr algn="l">
              <a:buNone/>
            </a:pPr>
            <a:r>
              <a:rPr lang="en-US" sz="2800" b="0" dirty="0" smtClean="0">
                <a:effectLst/>
                <a:latin typeface="Calibri" pitchFamily="34" charset="0"/>
              </a:rPr>
              <a:t>HEALTH MESSAGES SHARED INCLUDE:</a:t>
            </a:r>
          </a:p>
          <a:p>
            <a:r>
              <a:rPr lang="en-US" sz="2800" b="0" dirty="0" smtClean="0">
                <a:effectLst/>
                <a:latin typeface="Calibri" pitchFamily="34" charset="0"/>
              </a:rPr>
              <a:t>What foods to eat, how much and how often to eat, how to exercise and its precautions, how and when to take medications</a:t>
            </a:r>
          </a:p>
          <a:p>
            <a:pPr algn="l">
              <a:buNone/>
            </a:pPr>
            <a:endParaRPr lang="en-US" sz="2800" b="0" dirty="0">
              <a:effectLst/>
              <a:latin typeface="Calibri" pitchFamily="34"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How to look after their feet, and thus prevent ulcers and amputations</a:t>
            </a:r>
          </a:p>
          <a:p>
            <a:r>
              <a:rPr lang="en-US" sz="2800" b="0" dirty="0" smtClean="0">
                <a:effectLst/>
                <a:latin typeface="Calibri" pitchFamily="34" charset="0"/>
              </a:rPr>
              <a:t>How to avoid other long-term complications</a:t>
            </a:r>
          </a:p>
          <a:p>
            <a:r>
              <a:rPr lang="en-US" sz="2800" b="0" dirty="0" smtClean="0">
                <a:effectLst/>
                <a:latin typeface="Calibri" pitchFamily="34" charset="0"/>
              </a:rPr>
              <a:t>That regular medical check ups are essential</a:t>
            </a:r>
          </a:p>
          <a:p>
            <a:r>
              <a:rPr lang="en-US" sz="2800" b="0" dirty="0" smtClean="0">
                <a:effectLst/>
                <a:latin typeface="Calibri" pitchFamily="34" charset="0"/>
              </a:rPr>
              <a:t>When to seek medical help, </a:t>
            </a:r>
            <a:r>
              <a:rPr lang="en-US" sz="2800" b="0" dirty="0" err="1" smtClean="0">
                <a:effectLst/>
                <a:latin typeface="Calibri" pitchFamily="34" charset="0"/>
              </a:rPr>
              <a:t>e.G.</a:t>
            </a:r>
            <a:r>
              <a:rPr lang="en-US" sz="2800" b="0" dirty="0" smtClean="0">
                <a:effectLst/>
                <a:latin typeface="Calibri" pitchFamily="34" charset="0"/>
              </a:rPr>
              <a:t> How to identify </a:t>
            </a:r>
            <a:r>
              <a:rPr lang="en-US" sz="2800" b="0" dirty="0" err="1" smtClean="0">
                <a:effectLst/>
                <a:latin typeface="Calibri" pitchFamily="34" charset="0"/>
              </a:rPr>
              <a:t>hypoglycaemic</a:t>
            </a:r>
            <a:r>
              <a:rPr lang="en-US" sz="2800" b="0" dirty="0" smtClean="0">
                <a:effectLst/>
                <a:latin typeface="Calibri" pitchFamily="34" charset="0"/>
              </a:rPr>
              <a:t> and </a:t>
            </a:r>
            <a:r>
              <a:rPr lang="en-US" sz="2800" b="0" dirty="0" err="1" smtClean="0">
                <a:effectLst/>
                <a:latin typeface="Calibri" pitchFamily="34" charset="0"/>
              </a:rPr>
              <a:t>hyperglycaemic</a:t>
            </a:r>
            <a:r>
              <a:rPr lang="en-US" sz="2800" b="0" dirty="0" smtClean="0">
                <a:effectLst/>
                <a:latin typeface="Calibri" pitchFamily="34" charset="0"/>
              </a:rPr>
              <a:t> emergencies and symptoms, as well as signs </a:t>
            </a:r>
            <a:r>
              <a:rPr lang="en-US" sz="2800" b="0" dirty="0" err="1" smtClean="0">
                <a:effectLst/>
                <a:latin typeface="Calibri" pitchFamily="34" charset="0"/>
              </a:rPr>
              <a:t>ofchronic</a:t>
            </a:r>
            <a:r>
              <a:rPr lang="en-US" sz="2800" b="0" dirty="0" smtClean="0">
                <a:effectLst/>
                <a:latin typeface="Calibri" pitchFamily="34" charset="0"/>
              </a:rPr>
              <a:t> complications</a:t>
            </a:r>
          </a:p>
          <a:p>
            <a:r>
              <a:rPr lang="en-US" sz="2800" b="0" dirty="0" smtClean="0">
                <a:effectLst/>
                <a:latin typeface="Calibri" pitchFamily="34" charset="0"/>
              </a:rPr>
              <a:t>That diabetes is serious chronic disease, has no cure, but can be controlled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 OF A PATIENT WITH DM</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Monitor fasting and random blood sugars daily and document the results in the </a:t>
            </a:r>
            <a:r>
              <a:rPr lang="en-US" sz="2800" b="0" dirty="0" err="1" smtClean="0">
                <a:effectLst/>
                <a:latin typeface="Calibri" pitchFamily="34" charset="0"/>
              </a:rPr>
              <a:t>cardex</a:t>
            </a:r>
            <a:endParaRPr lang="en-US" sz="2800" b="0" dirty="0" smtClean="0">
              <a:effectLst/>
              <a:latin typeface="Calibri" pitchFamily="34" charset="0"/>
            </a:endParaRPr>
          </a:p>
          <a:p>
            <a:r>
              <a:rPr lang="en-US" sz="2800" b="0" dirty="0" smtClean="0">
                <a:effectLst/>
                <a:latin typeface="Calibri" pitchFamily="34" charset="0"/>
              </a:rPr>
              <a:t>Administer prescribed insulin, metformin and other sulphonylureas as prescribed in the treatment sheet.</a:t>
            </a:r>
          </a:p>
          <a:p>
            <a:r>
              <a:rPr lang="en-US" sz="2800" b="0" dirty="0" smtClean="0">
                <a:effectLst/>
                <a:latin typeface="Calibri" pitchFamily="34" charset="0"/>
              </a:rPr>
              <a:t>Continuous monitoring of patient for signs of acute and chronic complications of diabetes.</a:t>
            </a:r>
          </a:p>
          <a:p>
            <a:r>
              <a:rPr lang="en-US" sz="2800" b="0" dirty="0" smtClean="0">
                <a:effectLst/>
                <a:latin typeface="Calibri" pitchFamily="34" charset="0"/>
              </a:rPr>
              <a:t>Provide a balance diabetic diet that contain carbohydrates, protein, with less saturated  fats.</a:t>
            </a:r>
          </a:p>
          <a:p>
            <a:r>
              <a:rPr lang="en-US" sz="2800" b="0" dirty="0" smtClean="0">
                <a:effectLst/>
                <a:latin typeface="Calibri" pitchFamily="34" charset="0"/>
              </a:rPr>
              <a:t>Encourage patient to do physical activities like walking and climbing steps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Initiate safety precautionary measures to prevent injury to the feet of the patient by providing foot wears.</a:t>
            </a:r>
          </a:p>
          <a:p>
            <a:r>
              <a:rPr lang="en-US" sz="2800" b="0" dirty="0" smtClean="0">
                <a:effectLst/>
                <a:latin typeface="Calibri" pitchFamily="34" charset="0"/>
              </a:rPr>
              <a:t>Provide health education to the patient on recognition of signs and symptoms of hypoglycemia and </a:t>
            </a:r>
            <a:r>
              <a:rPr lang="en-US" sz="2800" b="0" dirty="0" err="1" smtClean="0">
                <a:effectLst/>
                <a:latin typeface="Calibri" pitchFamily="34" charset="0"/>
              </a:rPr>
              <a:t>hyperglycemia,exercises</a:t>
            </a:r>
            <a:r>
              <a:rPr lang="en-US" sz="2800" b="0" dirty="0" smtClean="0">
                <a:effectLst/>
                <a:latin typeface="Calibri" pitchFamily="34" charset="0"/>
              </a:rPr>
              <a:t> and kind of food to eat.</a:t>
            </a:r>
          </a:p>
          <a:p>
            <a:r>
              <a:rPr lang="en-US" sz="2800" b="0" dirty="0" smtClean="0">
                <a:effectLst/>
                <a:latin typeface="Calibri" pitchFamily="34" charset="0"/>
              </a:rPr>
              <a:t>Monitor vitals signs to include BP,R,T, and pulse.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Acute complications of DM</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There are three major acute complications of Dm related to short term imbalances in blood glucose levels</a:t>
            </a:r>
          </a:p>
          <a:p>
            <a:pPr algn="l">
              <a:buNone/>
            </a:pPr>
            <a:r>
              <a:rPr lang="en-US" sz="2800" b="0" dirty="0" smtClean="0">
                <a:effectLst/>
                <a:latin typeface="Calibri" pitchFamily="34" charset="0"/>
              </a:rPr>
              <a:t>They include :</a:t>
            </a:r>
          </a:p>
          <a:p>
            <a:pPr lvl="2"/>
            <a:r>
              <a:rPr lang="en-US" sz="2800" b="0" dirty="0" smtClean="0">
                <a:effectLst/>
                <a:latin typeface="Calibri" pitchFamily="34" charset="0"/>
              </a:rPr>
              <a:t>Hypoglycemia</a:t>
            </a:r>
          </a:p>
          <a:p>
            <a:pPr lvl="2"/>
            <a:r>
              <a:rPr lang="en-US" sz="2800" b="0" dirty="0" smtClean="0">
                <a:effectLst/>
                <a:latin typeface="Calibri" pitchFamily="34" charset="0"/>
              </a:rPr>
              <a:t>Diabetic </a:t>
            </a:r>
            <a:r>
              <a:rPr lang="en-US" sz="2800" b="0" dirty="0" err="1" smtClean="0">
                <a:effectLst/>
                <a:latin typeface="Calibri" pitchFamily="34" charset="0"/>
              </a:rPr>
              <a:t>ketoacidosis</a:t>
            </a:r>
            <a:r>
              <a:rPr lang="en-US" sz="2800" b="0" dirty="0" smtClean="0">
                <a:effectLst/>
                <a:latin typeface="Calibri" pitchFamily="34" charset="0"/>
              </a:rPr>
              <a:t> (DKA)</a:t>
            </a:r>
          </a:p>
          <a:p>
            <a:pPr lvl="2"/>
            <a:r>
              <a:rPr lang="en-US" sz="2800" b="0" dirty="0" smtClean="0">
                <a:effectLst/>
                <a:latin typeface="Calibri" pitchFamily="34" charset="0"/>
              </a:rPr>
              <a:t>Hyperglycemic </a:t>
            </a:r>
            <a:r>
              <a:rPr lang="en-US" sz="2800" b="0" dirty="0" err="1" smtClean="0">
                <a:effectLst/>
                <a:latin typeface="Calibri" pitchFamily="34" charset="0"/>
              </a:rPr>
              <a:t>hyperosmolar</a:t>
            </a:r>
            <a:r>
              <a:rPr lang="en-US" sz="2800" b="0" dirty="0" smtClean="0">
                <a:effectLst/>
                <a:latin typeface="Calibri" pitchFamily="34" charset="0"/>
              </a:rPr>
              <a:t> non </a:t>
            </a:r>
            <a:r>
              <a:rPr lang="en-US" sz="2800" b="0" dirty="0" err="1" smtClean="0">
                <a:effectLst/>
                <a:latin typeface="Calibri" pitchFamily="34" charset="0"/>
              </a:rPr>
              <a:t>ketotic</a:t>
            </a:r>
            <a:r>
              <a:rPr lang="en-US" sz="2800" b="0" dirty="0" smtClean="0">
                <a:effectLst/>
                <a:latin typeface="Calibri" pitchFamily="34" charset="0"/>
              </a:rPr>
              <a:t> syndrome (HHNS)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1. HYPOGLYCEMIA</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Refers to low blood sugar</a:t>
            </a:r>
          </a:p>
          <a:p>
            <a:r>
              <a:rPr lang="en-US" sz="2800" b="0" dirty="0" smtClean="0">
                <a:effectLst/>
                <a:latin typeface="Calibri" pitchFamily="34" charset="0"/>
              </a:rPr>
              <a:t>Occurs when the blood sugar falls below 3.3mmol/l</a:t>
            </a:r>
          </a:p>
          <a:p>
            <a:r>
              <a:rPr lang="en-US" sz="2800" b="0" dirty="0" smtClean="0">
                <a:effectLst/>
                <a:latin typeface="Calibri" pitchFamily="34" charset="0"/>
              </a:rPr>
              <a:t>Occurs when insulin is at their peak levels</a:t>
            </a:r>
          </a:p>
          <a:p>
            <a:r>
              <a:rPr lang="en-US" sz="2800" b="0" dirty="0" smtClean="0">
                <a:effectLst/>
                <a:latin typeface="Calibri" pitchFamily="34" charset="0"/>
              </a:rPr>
              <a:t>Severe hypoglycemia is a medical emergency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438912"/>
          </a:xfrm>
        </p:spPr>
        <p:txBody>
          <a:bodyPr>
            <a:normAutofit fontScale="90000"/>
          </a:bodyPr>
          <a:lstStyle/>
          <a:p>
            <a:pPr algn="l">
              <a:buFont typeface="Arial" pitchFamily="34" charset="0"/>
              <a:buNone/>
            </a:pPr>
            <a:r>
              <a:rPr lang="en-US" sz="2800" b="0" dirty="0" smtClean="0">
                <a:effectLst/>
                <a:latin typeface="Calibri" pitchFamily="34" charset="0"/>
              </a:rPr>
              <a:t>ENDOCRINE GLANDS</a:t>
            </a:r>
            <a:endParaRPr lang="en-US" sz="2800" b="0" dirty="0">
              <a:effectLst/>
              <a:latin typeface="Calibri" pitchFamily="34" charset="0"/>
            </a:endParaRPr>
          </a:p>
        </p:txBody>
      </p:sp>
      <p:pic>
        <p:nvPicPr>
          <p:cNvPr id="4" name="Content Placeholder 3" descr="figure 02-30"/>
          <p:cNvPicPr>
            <a:picLocks noGrp="1"/>
          </p:cNvPicPr>
          <p:nvPr>
            <p:ph idx="1"/>
          </p:nvPr>
        </p:nvPicPr>
        <p:blipFill>
          <a:blip r:embed="rId2" cstate="print"/>
          <a:srcRect/>
          <a:stretch>
            <a:fillRect/>
          </a:stretch>
        </p:blipFill>
        <p:spPr>
          <a:xfrm>
            <a:off x="0" y="990600"/>
            <a:ext cx="9144000" cy="5867400"/>
          </a:xfrm>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828800"/>
            <a:ext cx="8229600" cy="4495800"/>
          </a:xfrm>
        </p:spPr>
        <p:txBody>
          <a:bodyPr>
            <a:normAutofit/>
          </a:bodyPr>
          <a:lstStyle/>
          <a:p>
            <a:pPr>
              <a:buNone/>
            </a:pPr>
            <a:r>
              <a:rPr lang="en-US" sz="2800" u="sng" dirty="0" smtClean="0">
                <a:latin typeface="Calibri" pitchFamily="34" charset="0"/>
              </a:rPr>
              <a:t>USEs</a:t>
            </a:r>
          </a:p>
          <a:p>
            <a:r>
              <a:rPr lang="en-US" sz="2800" dirty="0" smtClean="0">
                <a:latin typeface="Calibri" pitchFamily="34" charset="0"/>
              </a:rPr>
              <a:t>To much insulin</a:t>
            </a:r>
          </a:p>
          <a:p>
            <a:r>
              <a:rPr lang="en-US" sz="2800" b="0" dirty="0" smtClean="0">
                <a:effectLst/>
                <a:latin typeface="Calibri" pitchFamily="34" charset="0"/>
              </a:rPr>
              <a:t>Oral hypoglycemic agents</a:t>
            </a:r>
          </a:p>
          <a:p>
            <a:r>
              <a:rPr lang="en-US" sz="2800" b="0" dirty="0" smtClean="0">
                <a:effectLst/>
                <a:latin typeface="Calibri" pitchFamily="34" charset="0"/>
              </a:rPr>
              <a:t>Excessive physical activity</a:t>
            </a:r>
          </a:p>
          <a:p>
            <a:r>
              <a:rPr lang="en-US" sz="2800" b="0" dirty="0" smtClean="0">
                <a:effectLst/>
                <a:latin typeface="Calibri" pitchFamily="34" charset="0"/>
              </a:rPr>
              <a:t>Little food.</a:t>
            </a:r>
          </a:p>
          <a:p>
            <a:pPr algn="l">
              <a:buNone/>
            </a:pPr>
            <a:r>
              <a:rPr lang="en-US" sz="2800" b="0" u="sng" dirty="0" smtClean="0">
                <a:effectLst/>
                <a:latin typeface="Calibri" pitchFamily="34" charset="0"/>
              </a:rPr>
              <a:t>CLINICAL MANIFESTATIONS</a:t>
            </a:r>
          </a:p>
          <a:p>
            <a:pPr algn="l">
              <a:buNone/>
            </a:pPr>
            <a:r>
              <a:rPr lang="en-US" sz="2800" b="0" dirty="0" smtClean="0">
                <a:effectLst/>
                <a:latin typeface="Calibri" pitchFamily="34" charset="0"/>
              </a:rPr>
              <a:t>grouped into two categories: adrenergic symptoms and central nervous system (CNS) symptoms..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r>
              <a:rPr lang="en-US" sz="2800" b="0" dirty="0" smtClean="0">
                <a:effectLst/>
                <a:latin typeface="Calibri" pitchFamily="34" charset="0"/>
              </a:rPr>
              <a:t>In mild hypoglycemia, as the blood glucose level falls, the sympathetic nervous system is stimulated, resulting in a surge of epinephrine and norepinephrine. This causes symptoms such as sweating, tremor, tachycardia, palpitation, nervousness and hunger.</a:t>
            </a:r>
          </a:p>
          <a:p>
            <a:r>
              <a:rPr lang="en-US" sz="2800" b="0" dirty="0" smtClean="0">
                <a:effectLst/>
                <a:latin typeface="Calibri" pitchFamily="34" charset="0"/>
              </a:rPr>
              <a:t>In moderate hypoglycemia, the fall in blood glucose level deprives the brain cells of needed fuel for functioning</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Signs of impaired function of the CNS may include inability to </a:t>
            </a:r>
            <a:r>
              <a:rPr lang="en-US" sz="2800" b="0" dirty="0" err="1" smtClean="0">
                <a:effectLst/>
                <a:latin typeface="Calibri" pitchFamily="34" charset="0"/>
              </a:rPr>
              <a:t>concentrate,headache,lightheadedness</a:t>
            </a:r>
            <a:r>
              <a:rPr lang="en-US" sz="2800" b="0" dirty="0" smtClean="0">
                <a:effectLst/>
                <a:latin typeface="Calibri" pitchFamily="34" charset="0"/>
              </a:rPr>
              <a:t>, confusion, memory lapses, numbness of the lips and tongue, slurred speech, impaired coordination, emotional changes, irrational or combative behavior, double </a:t>
            </a:r>
            <a:r>
              <a:rPr lang="en-US" sz="2800" b="0" dirty="0" err="1" smtClean="0">
                <a:effectLst/>
                <a:latin typeface="Calibri" pitchFamily="34" charset="0"/>
              </a:rPr>
              <a:t>vision,and</a:t>
            </a:r>
            <a:r>
              <a:rPr lang="en-US" sz="2800" b="0" dirty="0" smtClean="0">
                <a:effectLst/>
                <a:latin typeface="Calibri" pitchFamily="34" charset="0"/>
              </a:rPr>
              <a:t> drowsiness. Any combination of these symptoms (in addition to adrenergic symptoms) may occur with moderate hypoglycemia</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In severe hypoglycemia, CNS function is so impaired</a:t>
            </a:r>
          </a:p>
          <a:p>
            <a:r>
              <a:rPr lang="en-US" sz="2800" b="0" dirty="0" smtClean="0">
                <a:effectLst/>
                <a:latin typeface="Calibri" pitchFamily="34" charset="0"/>
              </a:rPr>
              <a:t>Symptoms may include disoriented behavior, </a:t>
            </a:r>
            <a:r>
              <a:rPr lang="en-US" sz="2800" b="0" dirty="0" err="1" smtClean="0">
                <a:effectLst/>
                <a:latin typeface="Calibri" pitchFamily="34" charset="0"/>
              </a:rPr>
              <a:t>seizures,difficulty</a:t>
            </a:r>
            <a:r>
              <a:rPr lang="en-US" sz="2800" b="0" dirty="0" smtClean="0">
                <a:effectLst/>
                <a:latin typeface="Calibri" pitchFamily="34" charset="0"/>
              </a:rPr>
              <a:t> arousing from sleep, or loss of consciousness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lnSpc>
                <a:spcPct val="90000"/>
              </a:lnSpc>
              <a:buFont typeface="Arial" pitchFamily="34" charset="0"/>
              <a:buNone/>
            </a:pPr>
            <a:r>
              <a:rPr lang="en-US" sz="2800" b="0" dirty="0" smtClean="0">
                <a:solidFill>
                  <a:srgbClr val="3333FF"/>
                </a:solidFill>
                <a:effectLst/>
                <a:latin typeface="Calibri" pitchFamily="34" charset="0"/>
              </a:rPr>
              <a:t>Treatment for mild hypoglycemia </a:t>
            </a:r>
            <a:endParaRPr lang="en-US" sz="2800" b="0" dirty="0">
              <a:solidFill>
                <a:srgbClr val="3333FF"/>
              </a:solidFill>
              <a:effectLst/>
              <a:latin typeface="Calibri" pitchFamily="34" charset="0"/>
            </a:endParaRPr>
          </a:p>
        </p:txBody>
      </p:sp>
      <p:sp>
        <p:nvSpPr>
          <p:cNvPr id="3" name="Content Placeholder 2"/>
          <p:cNvSpPr>
            <a:spLocks noGrp="1"/>
          </p:cNvSpPr>
          <p:nvPr>
            <p:ph idx="1"/>
          </p:nvPr>
        </p:nvSpPr>
        <p:spPr/>
        <p:txBody>
          <a:bodyPr/>
          <a:lstStyle/>
          <a:p>
            <a:pPr algn="l">
              <a:lnSpc>
                <a:spcPct val="90000"/>
              </a:lnSpc>
              <a:buNone/>
            </a:pPr>
            <a:r>
              <a:rPr lang="en-US" sz="2800" b="0" dirty="0" smtClean="0">
                <a:effectLst/>
                <a:latin typeface="Calibri" pitchFamily="34" charset="0"/>
              </a:rPr>
              <a:t>	a) Immediate treatment: client should take 15 gm of rapid-acting sugar (half cup of fruit juice;  glucose powder</a:t>
            </a:r>
          </a:p>
          <a:p>
            <a:pPr algn="l">
              <a:lnSpc>
                <a:spcPct val="90000"/>
              </a:lnSpc>
              <a:buNone/>
            </a:pPr>
            <a:r>
              <a:rPr lang="en-US" sz="2800" b="0" dirty="0" smtClean="0">
                <a:effectLst/>
                <a:latin typeface="Calibri" pitchFamily="34" charset="0"/>
              </a:rPr>
              <a:t>	b) 15/15 rule: wait 15 minutes and monitor blood glucose; if still low, client should eat another 15 gm of sugar</a:t>
            </a:r>
          </a:p>
          <a:p>
            <a:pPr algn="l">
              <a:lnSpc>
                <a:spcPct val="90000"/>
              </a:lnSpc>
              <a:buNone/>
            </a:pPr>
            <a:r>
              <a:rPr lang="en-US" sz="2800" b="0" dirty="0" smtClean="0">
                <a:effectLst/>
                <a:latin typeface="Calibri" pitchFamily="34" charset="0"/>
              </a:rPr>
              <a:t>	c) Continue until blood glucose level has returned to normal</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Management of severe hypoglycemia</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dirty="0" smtClean="0">
                <a:latin typeface="Calibri" pitchFamily="34" charset="0"/>
              </a:rPr>
              <a:t>a)</a:t>
            </a:r>
            <a:r>
              <a:rPr lang="en-US" sz="2800" b="0" dirty="0" smtClean="0">
                <a:effectLst/>
                <a:latin typeface="Calibri" pitchFamily="34" charset="0"/>
              </a:rPr>
              <a:t> If client is conscious and </a:t>
            </a:r>
            <a:r>
              <a:rPr lang="en-US" sz="2800" b="0" dirty="0" err="1" smtClean="0">
                <a:effectLst/>
                <a:latin typeface="Calibri" pitchFamily="34" charset="0"/>
              </a:rPr>
              <a:t>alert,administer</a:t>
            </a:r>
            <a:r>
              <a:rPr lang="en-US" sz="2800" b="0" dirty="0" smtClean="0">
                <a:effectLst/>
                <a:latin typeface="Calibri" pitchFamily="34" charset="0"/>
              </a:rPr>
              <a:t> 5% or 10% dextrose </a:t>
            </a:r>
            <a:r>
              <a:rPr lang="en-US" sz="2800" b="0" dirty="0" err="1" smtClean="0">
                <a:effectLst/>
                <a:latin typeface="Calibri" pitchFamily="34" charset="0"/>
              </a:rPr>
              <a:t>infusion,if</a:t>
            </a:r>
            <a:r>
              <a:rPr lang="en-US" sz="2800" b="0" dirty="0" smtClean="0">
                <a:effectLst/>
                <a:latin typeface="Calibri" pitchFamily="34" charset="0"/>
              </a:rPr>
              <a:t> no dextrose, administer 15gm </a:t>
            </a:r>
            <a:r>
              <a:rPr lang="en-US" sz="2800" b="0" dirty="0" err="1" smtClean="0">
                <a:effectLst/>
                <a:latin typeface="Calibri" pitchFamily="34" charset="0"/>
              </a:rPr>
              <a:t>im</a:t>
            </a:r>
            <a:r>
              <a:rPr lang="en-US" sz="2800" b="0" dirty="0" smtClean="0">
                <a:effectLst/>
                <a:latin typeface="Calibri" pitchFamily="34" charset="0"/>
              </a:rPr>
              <a:t> </a:t>
            </a:r>
            <a:r>
              <a:rPr lang="en-US" sz="2800" b="0" dirty="0" err="1" smtClean="0">
                <a:effectLst/>
                <a:latin typeface="Calibri" pitchFamily="34" charset="0"/>
              </a:rPr>
              <a:t>glucacon</a:t>
            </a:r>
            <a:endParaRPr lang="en-US" sz="2800" b="0" dirty="0" smtClean="0">
              <a:effectLst/>
              <a:latin typeface="Calibri" pitchFamily="34" charset="0"/>
            </a:endParaRPr>
          </a:p>
          <a:p>
            <a:pPr algn="l">
              <a:buNone/>
            </a:pPr>
            <a:r>
              <a:rPr lang="en-US" sz="2800" dirty="0" smtClean="0">
                <a:latin typeface="Calibri" pitchFamily="34" charset="0"/>
              </a:rPr>
              <a:t>b</a:t>
            </a:r>
            <a:r>
              <a:rPr lang="en-US" sz="2800" b="0" dirty="0" smtClean="0">
                <a:effectLst/>
                <a:latin typeface="Calibri" pitchFamily="34" charset="0"/>
              </a:rPr>
              <a:t>) Monitor blood sugars until they become stable.</a:t>
            </a:r>
          </a:p>
          <a:p>
            <a:pPr algn="l">
              <a:buNone/>
            </a:pPr>
            <a:r>
              <a:rPr lang="en-US" sz="2800" dirty="0" smtClean="0">
                <a:latin typeface="Calibri" pitchFamily="34" charset="0"/>
              </a:rPr>
              <a:t>C</a:t>
            </a:r>
            <a:r>
              <a:rPr lang="en-US" sz="2800" b="0" dirty="0" smtClean="0">
                <a:effectLst/>
                <a:latin typeface="Calibri" pitchFamily="34" charset="0"/>
              </a:rPr>
              <a:t>) if client is unconscious, administer 10 </a:t>
            </a:r>
            <a:r>
              <a:rPr lang="en-US" sz="2800" b="0" dirty="0" err="1" smtClean="0">
                <a:effectLst/>
                <a:latin typeface="Calibri" pitchFamily="34" charset="0"/>
              </a:rPr>
              <a:t>mls</a:t>
            </a:r>
            <a:r>
              <a:rPr lang="en-US" sz="2800" b="0" dirty="0" smtClean="0">
                <a:effectLst/>
                <a:latin typeface="Calibri" pitchFamily="34" charset="0"/>
              </a:rPr>
              <a:t> of 50% bolus dextrose followed by 5% infusion</a:t>
            </a:r>
          </a:p>
          <a:p>
            <a:pPr algn="l">
              <a:buNone/>
            </a:pPr>
            <a:r>
              <a:rPr lang="en-US" sz="2800" dirty="0" smtClean="0">
                <a:latin typeface="Calibri" pitchFamily="34" charset="0"/>
              </a:rPr>
              <a:t>D</a:t>
            </a:r>
            <a:r>
              <a:rPr lang="en-US" sz="2800" b="0" dirty="0" smtClean="0">
                <a:effectLst/>
                <a:latin typeface="Calibri" pitchFamily="34" charset="0"/>
              </a:rPr>
              <a:t>) monitor client response physically and also blood glucose level</a:t>
            </a: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Diabetic </a:t>
            </a:r>
            <a:r>
              <a:rPr lang="en-US" sz="2800" b="0" dirty="0" err="1" smtClean="0">
                <a:effectLst/>
                <a:latin typeface="Calibri" pitchFamily="34" charset="0"/>
              </a:rPr>
              <a:t>ketoacidosis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r>
              <a:rPr lang="en-US" sz="2800" b="0" dirty="0" smtClean="0">
                <a:effectLst/>
                <a:latin typeface="Calibri" pitchFamily="34" charset="0"/>
              </a:rPr>
              <a:t>DKA is caused by an absence or markedly inadequate amount of insulin.</a:t>
            </a:r>
          </a:p>
          <a:p>
            <a:r>
              <a:rPr lang="en-US" sz="2800" b="0" dirty="0" smtClean="0">
                <a:effectLst/>
                <a:latin typeface="Calibri" pitchFamily="34" charset="0"/>
              </a:rPr>
              <a:t>It is a medical emergency</a:t>
            </a:r>
          </a:p>
          <a:p>
            <a:r>
              <a:rPr lang="en-US" sz="2800" b="0" dirty="0" smtClean="0">
                <a:effectLst/>
                <a:latin typeface="Calibri" pitchFamily="34" charset="0"/>
              </a:rPr>
              <a:t>Results from breakdown of fat and overproduction of </a:t>
            </a:r>
            <a:r>
              <a:rPr lang="en-US" sz="2800" b="0" dirty="0" err="1" smtClean="0">
                <a:effectLst/>
                <a:latin typeface="Calibri" pitchFamily="34" charset="0"/>
              </a:rPr>
              <a:t>ketones</a:t>
            </a:r>
            <a:r>
              <a:rPr lang="en-US" sz="2800" b="0" dirty="0" smtClean="0">
                <a:effectLst/>
                <a:latin typeface="Calibri" pitchFamily="34" charset="0"/>
              </a:rPr>
              <a:t> by the liver and loss of bicarbonate</a:t>
            </a:r>
          </a:p>
          <a:p>
            <a:r>
              <a:rPr lang="en-US" sz="2800" b="0" dirty="0" smtClean="0">
                <a:effectLst/>
                <a:latin typeface="Calibri" pitchFamily="34" charset="0"/>
              </a:rPr>
              <a:t>Common in type 1 Dm but also type 2 are at risk</a:t>
            </a:r>
          </a:p>
          <a:p>
            <a:r>
              <a:rPr lang="en-US" sz="2800" b="0" u="sng" dirty="0" smtClean="0">
                <a:effectLst/>
                <a:latin typeface="Calibri" pitchFamily="34" charset="0"/>
              </a:rPr>
              <a:t>Causes</a:t>
            </a:r>
          </a:p>
          <a:p>
            <a:r>
              <a:rPr lang="en-US" sz="2800" b="0" dirty="0" smtClean="0">
                <a:effectLst/>
                <a:latin typeface="Calibri" pitchFamily="34" charset="0"/>
              </a:rPr>
              <a:t>Decreased or missed dose of insulin,</a:t>
            </a:r>
          </a:p>
          <a:p>
            <a:r>
              <a:rPr lang="en-US" sz="2800" b="0" dirty="0" smtClean="0">
                <a:effectLst/>
                <a:latin typeface="Calibri" pitchFamily="34" charset="0"/>
              </a:rPr>
              <a:t>Illness or infection, </a:t>
            </a:r>
          </a:p>
          <a:p>
            <a:r>
              <a:rPr lang="en-US" sz="2800" b="0" dirty="0" smtClean="0">
                <a:effectLst/>
                <a:latin typeface="Calibri" pitchFamily="34" charset="0"/>
              </a:rPr>
              <a:t>Undiagnosed and untreated diabetes</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Common Precipitating Factors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Include:</a:t>
            </a:r>
          </a:p>
          <a:p>
            <a:r>
              <a:rPr lang="en-US" sz="2800" b="0" dirty="0" smtClean="0">
                <a:effectLst/>
                <a:latin typeface="Calibri" pitchFamily="34" charset="0"/>
              </a:rPr>
              <a:t> UTI, URTI, gastroenteritis</a:t>
            </a:r>
          </a:p>
          <a:p>
            <a:r>
              <a:rPr lang="en-US" sz="2800" b="0" dirty="0" smtClean="0">
                <a:effectLst/>
                <a:latin typeface="Calibri" pitchFamily="34" charset="0"/>
              </a:rPr>
              <a:t> Poor patient compliance with medication, or not increasing insulin when needed</a:t>
            </a:r>
          </a:p>
          <a:p>
            <a:r>
              <a:rPr lang="en-US" sz="2800" b="0" dirty="0" smtClean="0">
                <a:effectLst/>
                <a:latin typeface="Calibri" pitchFamily="34" charset="0"/>
              </a:rPr>
              <a:t> Myocardial infarction, CVA</a:t>
            </a:r>
          </a:p>
          <a:p>
            <a:r>
              <a:rPr lang="en-US" sz="2800" b="0" dirty="0" smtClean="0">
                <a:effectLst/>
                <a:latin typeface="Calibri" pitchFamily="34" charset="0"/>
              </a:rPr>
              <a:t>  </a:t>
            </a:r>
            <a:r>
              <a:rPr lang="en-US" sz="2800" b="0" dirty="0" err="1" smtClean="0">
                <a:effectLst/>
                <a:latin typeface="Calibri" pitchFamily="34" charset="0"/>
              </a:rPr>
              <a:t>Thromboembolic</a:t>
            </a:r>
            <a:r>
              <a:rPr lang="en-US" sz="2800" b="0" dirty="0" smtClean="0">
                <a:effectLst/>
                <a:latin typeface="Calibri" pitchFamily="34" charset="0"/>
              </a:rPr>
              <a:t> disorders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lstStyle/>
          <a:p>
            <a:pPr algn="l">
              <a:buFont typeface="Arial" pitchFamily="34" charset="0"/>
              <a:buNone/>
            </a:pPr>
            <a:r>
              <a:rPr lang="en-US" sz="2800" b="0" dirty="0" smtClean="0">
                <a:effectLst/>
                <a:latin typeface="Calibri" pitchFamily="34" charset="0"/>
              </a:rPr>
              <a:t>Pathophysiology of DKA</a:t>
            </a: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pPr algn="l">
              <a:buNone/>
            </a:pPr>
            <a:r>
              <a:rPr lang="en-US" sz="3000" b="0" dirty="0" smtClean="0">
                <a:effectLst/>
                <a:latin typeface="Calibri" pitchFamily="34" charset="0"/>
              </a:rPr>
              <a:t>Without insulin, the amount of glucose entering the cells is reduced and the liver : </a:t>
            </a:r>
          </a:p>
          <a:p>
            <a:r>
              <a:rPr lang="en-US" sz="3000" b="0" dirty="0" smtClean="0">
                <a:effectLst/>
                <a:latin typeface="Calibri" pitchFamily="34" charset="0"/>
              </a:rPr>
              <a:t>Increases glucose production leading to hyperglycemia and</a:t>
            </a:r>
          </a:p>
          <a:p>
            <a:r>
              <a:rPr lang="en-US" sz="3000" b="0" dirty="0" smtClean="0">
                <a:effectLst/>
                <a:latin typeface="Calibri" pitchFamily="34" charset="0"/>
              </a:rPr>
              <a:t>Breakdown of fat (</a:t>
            </a:r>
            <a:r>
              <a:rPr lang="en-US" sz="3000" b="0" dirty="0" err="1" smtClean="0">
                <a:effectLst/>
                <a:latin typeface="Calibri" pitchFamily="34" charset="0"/>
              </a:rPr>
              <a:t>lipolysis</a:t>
            </a:r>
            <a:r>
              <a:rPr lang="en-US" sz="3000" b="0" dirty="0" smtClean="0">
                <a:effectLst/>
                <a:latin typeface="Calibri" pitchFamily="34" charset="0"/>
              </a:rPr>
              <a:t>) into free fatty acids and glycerol leading formation of </a:t>
            </a:r>
            <a:r>
              <a:rPr lang="en-US" sz="3000" b="0" dirty="0" err="1" smtClean="0">
                <a:effectLst/>
                <a:latin typeface="Calibri" pitchFamily="34" charset="0"/>
              </a:rPr>
              <a:t>ketones</a:t>
            </a:r>
            <a:endParaRPr lang="en-US" sz="3000" b="0" dirty="0" smtClean="0">
              <a:effectLst/>
              <a:latin typeface="Calibri" pitchFamily="34" charset="0"/>
            </a:endParaRPr>
          </a:p>
          <a:p>
            <a:pPr algn="l">
              <a:buNone/>
            </a:pPr>
            <a:r>
              <a:rPr lang="en-US" sz="3000" b="0" dirty="0" smtClean="0">
                <a:effectLst/>
                <a:latin typeface="Calibri" pitchFamily="34" charset="0"/>
              </a:rPr>
              <a:t>In an attempt to rid the body of the excess glucose, the kidneys excrete  glucose along with water and electrolytes (</a:t>
            </a:r>
            <a:r>
              <a:rPr lang="en-US" sz="3000" b="0" dirty="0" err="1" smtClean="0">
                <a:effectLst/>
                <a:latin typeface="Calibri" pitchFamily="34" charset="0"/>
              </a:rPr>
              <a:t>eg</a:t>
            </a:r>
            <a:r>
              <a:rPr lang="en-US" sz="3000" b="0" dirty="0" smtClean="0">
                <a:effectLst/>
                <a:latin typeface="Calibri" pitchFamily="34" charset="0"/>
              </a:rPr>
              <a:t>, sodium and potassium) leading to osmotic diuresis. </a:t>
            </a:r>
          </a:p>
          <a:p>
            <a:pPr algn="l">
              <a:buNone/>
            </a:pPr>
            <a:r>
              <a:rPr lang="en-US" sz="2800" b="0" dirty="0" smtClean="0">
                <a:effectLst/>
                <a:latin typeface="Calibri" pitchFamily="34" charset="0"/>
              </a:rPr>
              <a: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This osmotic </a:t>
            </a:r>
            <a:r>
              <a:rPr lang="en-US" sz="2800" b="0" dirty="0" err="1" smtClean="0">
                <a:effectLst/>
                <a:latin typeface="Calibri" pitchFamily="34" charset="0"/>
              </a:rPr>
              <a:t>diuresis,which</a:t>
            </a:r>
            <a:r>
              <a:rPr lang="en-US" sz="2800" b="0" dirty="0" smtClean="0">
                <a:effectLst/>
                <a:latin typeface="Calibri" pitchFamily="34" charset="0"/>
              </a:rPr>
              <a:t> is characterized by excessive urination (</a:t>
            </a:r>
            <a:r>
              <a:rPr lang="en-US" sz="2800" b="0" dirty="0" err="1" smtClean="0">
                <a:effectLst/>
                <a:latin typeface="Calibri" pitchFamily="34" charset="0"/>
              </a:rPr>
              <a:t>polyuria</a:t>
            </a:r>
            <a:r>
              <a:rPr lang="en-US" sz="2800" b="0" dirty="0" smtClean="0">
                <a:effectLst/>
                <a:latin typeface="Calibri" pitchFamily="34" charset="0"/>
              </a:rPr>
              <a:t>), leads to dehydration and marked electrolyte loss.</a:t>
            </a:r>
          </a:p>
          <a:p>
            <a:r>
              <a:rPr lang="en-US" sz="2800" b="0" dirty="0" smtClean="0">
                <a:effectLst/>
                <a:latin typeface="Calibri" pitchFamily="34" charset="0"/>
              </a:rPr>
              <a:t>The Liver breakdown  fat (</a:t>
            </a:r>
            <a:r>
              <a:rPr lang="en-US" sz="2800" b="0" dirty="0" err="1" smtClean="0">
                <a:effectLst/>
                <a:latin typeface="Calibri" pitchFamily="34" charset="0"/>
              </a:rPr>
              <a:t>lipolysis</a:t>
            </a:r>
            <a:r>
              <a:rPr lang="en-US" sz="2800" b="0" dirty="0" smtClean="0">
                <a:effectLst/>
                <a:latin typeface="Calibri" pitchFamily="34" charset="0"/>
              </a:rPr>
              <a:t>) into free fatty acids and glycerol. The free fatty acids are converted into </a:t>
            </a:r>
            <a:r>
              <a:rPr lang="en-US" sz="2800" b="0" dirty="0" err="1" smtClean="0">
                <a:effectLst/>
                <a:latin typeface="Calibri" pitchFamily="34" charset="0"/>
              </a:rPr>
              <a:t>ketone</a:t>
            </a:r>
            <a:r>
              <a:rPr lang="en-US" sz="2800" b="0" dirty="0" smtClean="0">
                <a:effectLst/>
                <a:latin typeface="Calibri" pitchFamily="34" charset="0"/>
              </a:rPr>
              <a:t> bodies by the liver</a:t>
            </a:r>
          </a:p>
          <a:p>
            <a:r>
              <a:rPr lang="en-US" sz="2800" b="0" dirty="0" err="1" smtClean="0">
                <a:effectLst/>
                <a:latin typeface="Calibri" pitchFamily="34" charset="0"/>
              </a:rPr>
              <a:t>Ketone</a:t>
            </a:r>
            <a:r>
              <a:rPr lang="en-US" sz="2800" b="0" dirty="0" smtClean="0">
                <a:effectLst/>
                <a:latin typeface="Calibri" pitchFamily="34" charset="0"/>
              </a:rPr>
              <a:t> bodies are three product acetone, </a:t>
            </a:r>
            <a:r>
              <a:rPr lang="en-US" sz="2800" b="0" dirty="0" err="1" smtClean="0">
                <a:effectLst/>
                <a:latin typeface="Calibri" pitchFamily="34" charset="0"/>
              </a:rPr>
              <a:t>acetoacacetic</a:t>
            </a:r>
            <a:r>
              <a:rPr lang="en-US" sz="2800" b="0" dirty="0" smtClean="0">
                <a:effectLst/>
                <a:latin typeface="Calibri" pitchFamily="34" charset="0"/>
              </a:rPr>
              <a:t> acid  and beta </a:t>
            </a:r>
            <a:r>
              <a:rPr lang="en-US" sz="2800" b="0" dirty="0" err="1" smtClean="0">
                <a:effectLst/>
                <a:latin typeface="Calibri" pitchFamily="34" charset="0"/>
              </a:rPr>
              <a:t>hydroxybutyric</a:t>
            </a:r>
            <a:r>
              <a:rPr lang="en-US" sz="2800" b="0" dirty="0" smtClean="0">
                <a:effectLst/>
                <a:latin typeface="Calibri" pitchFamily="34" charset="0"/>
              </a:rPr>
              <a:t> acid. They are therefore acids; their accumulation in the circulation leads to metabolic acidosis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515112"/>
          </a:xfrm>
        </p:spPr>
        <p:txBody>
          <a:bodyPr/>
          <a:lstStyle/>
          <a:p>
            <a:pPr algn="l">
              <a:buFont typeface="Arial" pitchFamily="34" charset="0"/>
              <a:buNone/>
            </a:pPr>
            <a:r>
              <a:rPr lang="en-US" sz="2800" b="0" dirty="0" smtClean="0">
                <a:effectLst/>
                <a:latin typeface="Calibri" pitchFamily="34" charset="0"/>
              </a:rPr>
              <a:t>Glands of endocrine system</a:t>
            </a:r>
            <a:endParaRPr lang="en-US" sz="2800" b="0" dirty="0">
              <a:effectLst/>
              <a:latin typeface="Calibri" pitchFamily="34" charset="0"/>
            </a:endParaRPr>
          </a:p>
        </p:txBody>
      </p:sp>
      <p:sp>
        <p:nvSpPr>
          <p:cNvPr id="3" name="Content Placeholder 2"/>
          <p:cNvSpPr>
            <a:spLocks noGrp="1"/>
          </p:cNvSpPr>
          <p:nvPr>
            <p:ph idx="1"/>
          </p:nvPr>
        </p:nvSpPr>
        <p:spPr>
          <a:xfrm>
            <a:off x="457200" y="1371600"/>
            <a:ext cx="8229600" cy="4953000"/>
          </a:xfrm>
        </p:spPr>
        <p:txBody>
          <a:bodyPr>
            <a:normAutofit/>
          </a:bodyPr>
          <a:lstStyle/>
          <a:p>
            <a:pPr algn="l">
              <a:buNone/>
            </a:pPr>
            <a:r>
              <a:rPr lang="en-US" sz="2800" b="0" dirty="0" smtClean="0">
                <a:effectLst/>
                <a:latin typeface="Calibri" pitchFamily="34" charset="0"/>
              </a:rPr>
              <a:t>1 Pituitary gland </a:t>
            </a:r>
          </a:p>
          <a:p>
            <a:pPr algn="l">
              <a:buNone/>
            </a:pPr>
            <a:r>
              <a:rPr lang="en-US" sz="2800" b="0" dirty="0" smtClean="0">
                <a:effectLst/>
                <a:latin typeface="Calibri" pitchFamily="34" charset="0"/>
              </a:rPr>
              <a:t>1 Thyroid gland </a:t>
            </a:r>
          </a:p>
          <a:p>
            <a:pPr algn="l">
              <a:buNone/>
            </a:pPr>
            <a:r>
              <a:rPr lang="en-US" sz="2800" b="0" dirty="0" smtClean="0">
                <a:effectLst/>
                <a:latin typeface="Calibri" pitchFamily="34" charset="0"/>
              </a:rPr>
              <a:t>4 Parathyroid glands </a:t>
            </a:r>
          </a:p>
          <a:p>
            <a:pPr algn="l">
              <a:buNone/>
            </a:pPr>
            <a:r>
              <a:rPr lang="en-US" sz="2800" b="0" dirty="0" smtClean="0">
                <a:effectLst/>
                <a:latin typeface="Calibri" pitchFamily="34" charset="0"/>
              </a:rPr>
              <a:t>2 Adrenal (suprarenal) glands </a:t>
            </a:r>
          </a:p>
          <a:p>
            <a:pPr algn="l">
              <a:buNone/>
            </a:pPr>
            <a:r>
              <a:rPr lang="en-US" sz="2800" b="0" dirty="0" smtClean="0">
                <a:effectLst/>
                <a:latin typeface="Calibri" pitchFamily="34" charset="0"/>
              </a:rPr>
              <a:t>The pancreatic islets (islets of </a:t>
            </a:r>
            <a:r>
              <a:rPr lang="en-US" sz="2800" b="0" dirty="0" err="1" smtClean="0">
                <a:effectLst/>
                <a:latin typeface="Calibri" pitchFamily="34" charset="0"/>
              </a:rPr>
              <a:t>langerhans</a:t>
            </a:r>
            <a:r>
              <a:rPr lang="en-US" sz="2800" b="0" dirty="0" smtClean="0">
                <a:effectLst/>
                <a:latin typeface="Calibri" pitchFamily="34" charset="0"/>
              </a:rPr>
              <a:t>) </a:t>
            </a:r>
          </a:p>
          <a:p>
            <a:pPr algn="l">
              <a:buNone/>
            </a:pPr>
            <a:r>
              <a:rPr lang="en-US" sz="2800" b="0" dirty="0" smtClean="0">
                <a:effectLst/>
                <a:latin typeface="Calibri" pitchFamily="34" charset="0"/>
              </a:rPr>
              <a:t>1 Pineal gland or body </a:t>
            </a:r>
          </a:p>
          <a:p>
            <a:pPr algn="l">
              <a:buNone/>
            </a:pPr>
            <a:r>
              <a:rPr lang="en-US" sz="2800" b="0" dirty="0" smtClean="0">
                <a:effectLst/>
                <a:latin typeface="Calibri" pitchFamily="34" charset="0"/>
              </a:rPr>
              <a:t>1 Thymus gland </a:t>
            </a:r>
          </a:p>
          <a:p>
            <a:pPr algn="l">
              <a:buNone/>
            </a:pPr>
            <a:r>
              <a:rPr lang="en-US" sz="2800" b="0" dirty="0" smtClean="0">
                <a:effectLst/>
                <a:latin typeface="Calibri" pitchFamily="34" charset="0"/>
              </a:rPr>
              <a:t>2 Ovaries in the female </a:t>
            </a:r>
          </a:p>
          <a:p>
            <a:pPr algn="l">
              <a:buNone/>
            </a:pPr>
            <a:r>
              <a:rPr lang="en-US" sz="2800" b="0" dirty="0" smtClean="0">
                <a:effectLst/>
                <a:latin typeface="Calibri" pitchFamily="34" charset="0"/>
              </a:rPr>
              <a:t>2 Testes in the male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 of DKA</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The three main clinical features of DKA are:</a:t>
            </a:r>
          </a:p>
          <a:p>
            <a:pPr algn="l">
              <a:buNone/>
            </a:pPr>
            <a:r>
              <a:rPr lang="en-US" sz="2800" b="0" dirty="0" smtClean="0">
                <a:effectLst/>
                <a:latin typeface="Calibri" pitchFamily="34" charset="0"/>
              </a:rPr>
              <a:t>• Hyperglycemia</a:t>
            </a:r>
          </a:p>
          <a:p>
            <a:pPr algn="l">
              <a:buNone/>
            </a:pPr>
            <a:r>
              <a:rPr lang="en-US" sz="2800" b="0" dirty="0" smtClean="0">
                <a:effectLst/>
                <a:latin typeface="Calibri" pitchFamily="34" charset="0"/>
              </a:rPr>
              <a:t>• Dehydration and electrolyte loss</a:t>
            </a:r>
          </a:p>
          <a:p>
            <a:pPr algn="l">
              <a:buNone/>
            </a:pPr>
            <a:r>
              <a:rPr lang="en-US" sz="2800" b="0" dirty="0" smtClean="0">
                <a:effectLst/>
                <a:latin typeface="Calibri" pitchFamily="34" charset="0"/>
              </a:rPr>
              <a:t>• Acidosis</a:t>
            </a:r>
          </a:p>
          <a:p>
            <a:pPr algn="l">
              <a:buNone/>
            </a:pPr>
            <a:r>
              <a:rPr lang="en-US" sz="2800" b="0" dirty="0" smtClean="0">
                <a:effectLst/>
                <a:latin typeface="Calibri" pitchFamily="34" charset="0"/>
              </a:rPr>
              <a:t>OTHERS ARE</a:t>
            </a:r>
          </a:p>
          <a:p>
            <a:pPr lvl="2"/>
            <a:r>
              <a:rPr lang="en-US" sz="2800" b="0" dirty="0" err="1" smtClean="0">
                <a:effectLst/>
                <a:latin typeface="Calibri" pitchFamily="34" charset="0"/>
              </a:rPr>
              <a:t>Kussmals</a:t>
            </a:r>
            <a:r>
              <a:rPr lang="en-US" sz="2800" b="0" dirty="0" smtClean="0">
                <a:effectLst/>
                <a:latin typeface="Calibri" pitchFamily="34" charset="0"/>
              </a:rPr>
              <a:t> respirations</a:t>
            </a:r>
          </a:p>
          <a:p>
            <a:pPr lvl="2"/>
            <a:r>
              <a:rPr lang="en-US" sz="2900" b="0" dirty="0" smtClean="0">
                <a:effectLst/>
                <a:latin typeface="Calibri" pitchFamily="34" charset="0"/>
              </a:rPr>
              <a:t>Deep breathing without labored breathing in an attempt to Blow off carbon dioxide to reverse acidosis</a:t>
            </a:r>
          </a:p>
          <a:p>
            <a:pPr lvl="2"/>
            <a:r>
              <a:rPr lang="en-US" sz="2800" b="0" dirty="0" smtClean="0">
                <a:effectLst/>
                <a:latin typeface="Calibri" pitchFamily="34" charset="0"/>
              </a:rPr>
              <a:t>Fruity breath</a:t>
            </a:r>
          </a:p>
          <a:p>
            <a:pPr lvl="2"/>
            <a:r>
              <a:rPr lang="en-US" sz="2800" b="0" dirty="0" smtClean="0">
                <a:effectLst/>
                <a:latin typeface="Calibri" pitchFamily="34" charset="0"/>
              </a:rPr>
              <a:t>Nausea/ abdominal pain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pPr lvl="2"/>
            <a:r>
              <a:rPr lang="en-US" sz="2800" b="0" dirty="0" smtClean="0">
                <a:effectLst/>
                <a:latin typeface="Calibri" pitchFamily="34" charset="0"/>
              </a:rPr>
              <a:t>Dehydration</a:t>
            </a:r>
          </a:p>
          <a:p>
            <a:pPr lvl="2"/>
            <a:r>
              <a:rPr lang="en-US" sz="2800" b="0" dirty="0" smtClean="0">
                <a:effectLst/>
                <a:latin typeface="Calibri" pitchFamily="34" charset="0"/>
              </a:rPr>
              <a:t>Lethargy</a:t>
            </a:r>
          </a:p>
          <a:p>
            <a:pPr lvl="2"/>
            <a:r>
              <a:rPr lang="en-US" sz="2800" b="0" dirty="0" smtClean="0">
                <a:effectLst/>
                <a:latin typeface="Calibri" pitchFamily="34" charset="0"/>
              </a:rPr>
              <a:t>Coma</a:t>
            </a:r>
          </a:p>
          <a:p>
            <a:pPr lvl="2"/>
            <a:r>
              <a:rPr lang="en-US" sz="2800" b="0" dirty="0" smtClean="0">
                <a:effectLst/>
                <a:latin typeface="Calibri" pitchFamily="34" charset="0"/>
              </a:rPr>
              <a:t>Polydipsia, </a:t>
            </a:r>
            <a:r>
              <a:rPr lang="en-US" sz="2800" b="0" dirty="0" err="1" smtClean="0">
                <a:effectLst/>
                <a:latin typeface="Calibri" pitchFamily="34" charset="0"/>
              </a:rPr>
              <a:t>polyuria</a:t>
            </a:r>
            <a:r>
              <a:rPr lang="en-US" sz="2800" b="0" dirty="0" smtClean="0">
                <a:effectLst/>
                <a:latin typeface="Calibri" pitchFamily="34" charset="0"/>
              </a:rPr>
              <a:t>, </a:t>
            </a:r>
            <a:r>
              <a:rPr lang="en-US" sz="2800" b="0" dirty="0" err="1" smtClean="0">
                <a:effectLst/>
                <a:latin typeface="Calibri" pitchFamily="34" charset="0"/>
              </a:rPr>
              <a:t>polyphagia</a:t>
            </a:r>
            <a:endParaRPr lang="en-US" sz="2800" b="0" dirty="0" smtClean="0">
              <a:effectLst/>
              <a:latin typeface="Calibri" pitchFamily="34" charset="0"/>
            </a:endParaRPr>
          </a:p>
          <a:p>
            <a:r>
              <a:rPr lang="en-US" sz="2800" b="0" dirty="0" smtClean="0">
                <a:effectLst/>
                <a:latin typeface="Calibri" pitchFamily="34" charset="0"/>
              </a:rPr>
              <a:t>Patients with marked intravascular volume depletion may have orthostatic hypotension (drop in systolic</a:t>
            </a:r>
          </a:p>
          <a:p>
            <a:pPr>
              <a:buNone/>
            </a:pPr>
            <a:r>
              <a:rPr lang="en-US" sz="2800" b="0" dirty="0" smtClean="0">
                <a:effectLst/>
                <a:latin typeface="Calibri" pitchFamily="34" charset="0"/>
              </a:rPr>
              <a:t>blood pressure of 20 mm Hg or more on standing). Volume depletion may also lead to frank hypotension with a weak, rapid pulse.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Diagnostic findings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Blood glucose levels may vary from 300 to 800 mg/dl (16.6 to 44.4 </a:t>
            </a:r>
            <a:r>
              <a:rPr lang="en-US" sz="2800" b="0" dirty="0" err="1" smtClean="0">
                <a:effectLst/>
                <a:latin typeface="Calibri" pitchFamily="34" charset="0"/>
              </a:rPr>
              <a:t>mmol</a:t>
            </a:r>
            <a:r>
              <a:rPr lang="en-US" sz="2800" b="0" dirty="0" smtClean="0">
                <a:effectLst/>
                <a:latin typeface="Calibri" pitchFamily="34" charset="0"/>
              </a:rPr>
              <a:t>/L).</a:t>
            </a:r>
          </a:p>
          <a:p>
            <a:r>
              <a:rPr lang="en-US" sz="2800" b="0" dirty="0" smtClean="0">
                <a:effectLst/>
                <a:latin typeface="Calibri" pitchFamily="34" charset="0"/>
              </a:rPr>
              <a:t>Low serum bicarbonate(0 to 15 </a:t>
            </a:r>
            <a:r>
              <a:rPr lang="en-US" sz="2800" b="0" dirty="0" err="1" smtClean="0">
                <a:effectLst/>
                <a:latin typeface="Calibri" pitchFamily="34" charset="0"/>
              </a:rPr>
              <a:t>meq</a:t>
            </a:r>
            <a:r>
              <a:rPr lang="en-US" sz="2800" b="0" dirty="0" smtClean="0">
                <a:effectLst/>
                <a:latin typeface="Calibri" pitchFamily="34" charset="0"/>
              </a:rPr>
              <a:t>/l) </a:t>
            </a:r>
          </a:p>
          <a:p>
            <a:r>
              <a:rPr lang="en-US" sz="2800" b="0" dirty="0" smtClean="0">
                <a:effectLst/>
                <a:latin typeface="Calibri" pitchFamily="34" charset="0"/>
              </a:rPr>
              <a:t> low ph (6.8 to 7.3) values</a:t>
            </a:r>
          </a:p>
          <a:p>
            <a:r>
              <a:rPr lang="en-US" sz="2800" b="0" dirty="0" smtClean="0">
                <a:effectLst/>
                <a:latin typeface="Calibri" pitchFamily="34" charset="0"/>
              </a:rPr>
              <a:t>Low PCO2 level (10 to 30 mm hg) reflects respiratory compensation (</a:t>
            </a:r>
            <a:r>
              <a:rPr lang="en-US" sz="2800" b="0" dirty="0" err="1" smtClean="0">
                <a:effectLst/>
                <a:latin typeface="Calibri" pitchFamily="34" charset="0"/>
              </a:rPr>
              <a:t>kussmaul</a:t>
            </a:r>
            <a:r>
              <a:rPr lang="en-US" sz="2800" b="0" dirty="0" smtClean="0">
                <a:effectLst/>
                <a:latin typeface="Calibri" pitchFamily="34" charset="0"/>
              </a:rPr>
              <a:t> respirations) for the metabolic acidosis.</a:t>
            </a:r>
          </a:p>
          <a:p>
            <a:r>
              <a:rPr lang="en-US" sz="2800" b="0" dirty="0" smtClean="0">
                <a:effectLst/>
                <a:latin typeface="Calibri" pitchFamily="34" charset="0"/>
              </a:rPr>
              <a:t>Elevated levels of </a:t>
            </a:r>
            <a:r>
              <a:rPr lang="en-US" sz="2800" b="0" dirty="0" err="1" smtClean="0">
                <a:effectLst/>
                <a:latin typeface="Calibri" pitchFamily="34" charset="0"/>
              </a:rPr>
              <a:t>creatinine</a:t>
            </a:r>
            <a:r>
              <a:rPr lang="en-US" sz="2800" b="0" dirty="0" smtClean="0">
                <a:effectLst/>
                <a:latin typeface="Calibri" pitchFamily="34" charset="0"/>
              </a:rPr>
              <a:t>, blood urea nitrogen (bun),</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AREAS OF FOCUS IN MANAGEMENT OF DKA</a:t>
            </a:r>
            <a:endParaRPr lang="en-US" sz="2800" b="0" dirty="0">
              <a:effectLst/>
              <a:latin typeface="Calibri" pitchFamily="34" charset="0"/>
            </a:endParaRPr>
          </a:p>
        </p:txBody>
      </p:sp>
      <p:sp>
        <p:nvSpPr>
          <p:cNvPr id="3" name="Content Placeholder 2"/>
          <p:cNvSpPr>
            <a:spLocks noGrp="1"/>
          </p:cNvSpPr>
          <p:nvPr>
            <p:ph idx="1"/>
          </p:nvPr>
        </p:nvSpPr>
        <p:spPr>
          <a:xfrm>
            <a:off x="457200" y="1905000"/>
            <a:ext cx="8229600" cy="4389120"/>
          </a:xfrm>
        </p:spPr>
        <p:txBody>
          <a:bodyPr/>
          <a:lstStyle/>
          <a:p>
            <a:pPr algn="l">
              <a:buNone/>
            </a:pPr>
            <a:r>
              <a:rPr lang="en-US" sz="2800" b="0" dirty="0" smtClean="0">
                <a:effectLst/>
                <a:latin typeface="Calibri" pitchFamily="34" charset="0"/>
              </a:rPr>
              <a:t>1.Restoration of fluid balance</a:t>
            </a:r>
          </a:p>
          <a:p>
            <a:pPr algn="l">
              <a:buNone/>
            </a:pPr>
            <a:r>
              <a:rPr lang="en-US" sz="2800" b="0" dirty="0" smtClean="0">
                <a:effectLst/>
                <a:latin typeface="Calibri" pitchFamily="34" charset="0"/>
              </a:rPr>
              <a:t>2.Correction of acidosis</a:t>
            </a:r>
          </a:p>
          <a:p>
            <a:pPr algn="l">
              <a:buNone/>
            </a:pPr>
            <a:r>
              <a:rPr lang="en-US" sz="2800" b="0" dirty="0" smtClean="0">
                <a:effectLst/>
                <a:latin typeface="Calibri" pitchFamily="34" charset="0"/>
              </a:rPr>
              <a:t>3. Correction electrolyte imbalance</a:t>
            </a:r>
          </a:p>
          <a:p>
            <a:pPr algn="l">
              <a:buNone/>
            </a:pPr>
            <a:r>
              <a:rPr lang="en-US" sz="2800" b="0" dirty="0" smtClean="0">
                <a:effectLst/>
                <a:latin typeface="Calibri" pitchFamily="34" charset="0"/>
              </a:rPr>
              <a:t>Management involves</a:t>
            </a:r>
          </a:p>
          <a:p>
            <a:r>
              <a:rPr lang="en-US" sz="2800" b="0" dirty="0" smtClean="0">
                <a:effectLst/>
                <a:latin typeface="Calibri" pitchFamily="34" charset="0"/>
              </a:rPr>
              <a:t>Rehydration</a:t>
            </a:r>
          </a:p>
          <a:p>
            <a:r>
              <a:rPr lang="en-US" sz="2800" b="0" dirty="0" smtClean="0">
                <a:effectLst/>
                <a:latin typeface="Calibri" pitchFamily="34" charset="0"/>
              </a:rPr>
              <a:t>Insulin injection</a:t>
            </a:r>
          </a:p>
          <a:p>
            <a:r>
              <a:rPr lang="en-US" sz="2800" b="0" dirty="0" smtClean="0">
                <a:effectLst/>
                <a:latin typeface="Calibri" pitchFamily="34" charset="0"/>
              </a:rPr>
              <a:t>Monitoring of blood </a:t>
            </a:r>
            <a:r>
              <a:rPr lang="en-US" sz="2800" b="0" dirty="0" err="1" smtClean="0">
                <a:effectLst/>
                <a:latin typeface="Calibri" pitchFamily="34" charset="0"/>
              </a:rPr>
              <a:t>glucose,input</a:t>
            </a:r>
            <a:r>
              <a:rPr lang="en-US" sz="2800" b="0" dirty="0" smtClean="0">
                <a:effectLst/>
                <a:latin typeface="Calibri" pitchFamily="34" charset="0"/>
              </a:rPr>
              <a:t> and </a:t>
            </a:r>
            <a:r>
              <a:rPr lang="en-US" sz="2800" b="0" dirty="0" err="1" smtClean="0">
                <a:effectLst/>
                <a:latin typeface="Calibri" pitchFamily="34" charset="0"/>
              </a:rPr>
              <a:t>output,vital</a:t>
            </a:r>
            <a:r>
              <a:rPr lang="en-US" sz="2800" b="0" dirty="0" smtClean="0">
                <a:effectLst/>
                <a:latin typeface="Calibri" pitchFamily="34" charset="0"/>
              </a:rPr>
              <a:t> signs and arterial blood gases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Emergency management </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1.Insulin is usually infused intravenously at a slow, continuous rate (</a:t>
            </a:r>
            <a:r>
              <a:rPr lang="en-US" sz="2800" b="0" dirty="0" err="1" smtClean="0">
                <a:effectLst/>
                <a:latin typeface="Calibri" pitchFamily="34" charset="0"/>
              </a:rPr>
              <a:t>eg</a:t>
            </a:r>
            <a:r>
              <a:rPr lang="en-US" sz="2800" b="0" dirty="0" smtClean="0">
                <a:effectLst/>
                <a:latin typeface="Calibri" pitchFamily="34" charset="0"/>
              </a:rPr>
              <a:t>, 5 units per hour). </a:t>
            </a:r>
          </a:p>
          <a:p>
            <a:pPr algn="l">
              <a:buNone/>
            </a:pPr>
            <a:r>
              <a:rPr lang="en-US" sz="2800" b="0" dirty="0" smtClean="0">
                <a:effectLst/>
                <a:latin typeface="Calibri" pitchFamily="34" charset="0"/>
              </a:rPr>
              <a:t>2.Monitor blood glucose hourly</a:t>
            </a:r>
          </a:p>
          <a:p>
            <a:pPr algn="l">
              <a:buNone/>
            </a:pPr>
            <a:r>
              <a:rPr lang="en-US" sz="2800" b="0" dirty="0" smtClean="0">
                <a:effectLst/>
                <a:latin typeface="Calibri" pitchFamily="34" charset="0"/>
              </a:rPr>
              <a:t>3.0.9% sodium chloride (normal saline) solution is administered at a rapid rate, usually 0.5 to 1 L per hour for 2 to3 hours. Half-strength normal saline (0.45%) solution (also known as hypotonic saline solution) may be used for patients with hypertension or </a:t>
            </a:r>
            <a:r>
              <a:rPr lang="en-US" sz="2800" b="0" dirty="0" err="1" smtClean="0">
                <a:effectLst/>
                <a:latin typeface="Calibri" pitchFamily="34" charset="0"/>
              </a:rPr>
              <a:t>hypernatremia</a:t>
            </a:r>
            <a:r>
              <a:rPr lang="en-US" sz="2800" b="0" dirty="0" smtClean="0">
                <a:effectLst/>
                <a:latin typeface="Calibri" pitchFamily="34" charset="0"/>
              </a:rPr>
              <a:t> or those at risk for heart failure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4.Monitoring fluid volume status and </a:t>
            </a:r>
            <a:r>
              <a:rPr lang="en-US" sz="2800" b="0" dirty="0" err="1" smtClean="0">
                <a:effectLst/>
                <a:latin typeface="Calibri" pitchFamily="34" charset="0"/>
              </a:rPr>
              <a:t>electrolyes</a:t>
            </a:r>
            <a:r>
              <a:rPr lang="en-US" sz="2800" b="0" dirty="0" smtClean="0">
                <a:effectLst/>
                <a:latin typeface="Calibri" pitchFamily="34" charset="0"/>
              </a:rPr>
              <a:t> levels and document the input and output</a:t>
            </a:r>
          </a:p>
          <a:p>
            <a:pPr algn="l">
              <a:buNone/>
            </a:pPr>
            <a:r>
              <a:rPr lang="en-US" sz="2800" b="0" dirty="0" smtClean="0">
                <a:effectLst/>
                <a:latin typeface="Calibri" pitchFamily="34" charset="0"/>
              </a:rPr>
              <a:t>5.Monitor  vital signs and arterial blood gases(including monitoring for orthostatic changes in blood pressure and heart rate), lung assessment.</a:t>
            </a:r>
          </a:p>
          <a:p>
            <a:pPr algn="l">
              <a:buNone/>
            </a:pPr>
            <a:r>
              <a:rPr lang="en-US" sz="2800" b="0" dirty="0" smtClean="0">
                <a:effectLst/>
                <a:latin typeface="Calibri" pitchFamily="34" charset="0"/>
              </a:rPr>
              <a:t>6.continuosly assess the patient for the response to the ongoing treatment and for signs of </a:t>
            </a:r>
            <a:r>
              <a:rPr lang="en-US" sz="2800" b="0" dirty="0" err="1" smtClean="0">
                <a:effectLst/>
                <a:latin typeface="Calibri" pitchFamily="34" charset="0"/>
              </a:rPr>
              <a:t>hyperkalemia</a:t>
            </a:r>
            <a:r>
              <a:rPr lang="en-US" sz="2800" b="0" dirty="0" smtClean="0">
                <a:effectLst/>
                <a:latin typeface="Calibri" pitchFamily="34" charset="0"/>
              </a:rPr>
              <a:t>  and document the findings</a:t>
            </a:r>
          </a:p>
          <a:p>
            <a:pPr algn="l">
              <a:buNone/>
            </a:pPr>
            <a:r>
              <a:rPr lang="en-US" sz="2800" b="0" dirty="0" smtClean="0">
                <a:effectLst/>
                <a:latin typeface="Calibri" pitchFamily="34" charset="0"/>
              </a:rPr>
              <a:t>NB :Bicarbonate infusion to correct severe acidosis is avoided during treatment of DKA because it precipitates further, sudden (and potentially fatal) decreases in serum potassium levels. :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HYPERGLYCEMIC HYPEROSMOLAR</a:t>
            </a:r>
            <a:br>
              <a:rPr lang="en-US" sz="2800" b="0" dirty="0" smtClean="0">
                <a:effectLst/>
                <a:latin typeface="Calibri" pitchFamily="34" charset="0"/>
              </a:rPr>
            </a:br>
            <a:r>
              <a:rPr lang="en-US" sz="2800" b="0" dirty="0" smtClean="0">
                <a:effectLst/>
                <a:latin typeface="Calibri" pitchFamily="34" charset="0"/>
              </a:rPr>
              <a:t>NONKETOTIC SYNDROME(HHNS)</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marL="609600" indent="-609600">
              <a:lnSpc>
                <a:spcPct val="80000"/>
              </a:lnSpc>
            </a:pPr>
            <a:r>
              <a:rPr lang="en-US" sz="2800" b="0" dirty="0" smtClean="0">
                <a:effectLst/>
                <a:latin typeface="Calibri" pitchFamily="34" charset="0"/>
              </a:rPr>
              <a:t>Potential complication of type 2 diabetes that involves extremely high blood sugars without presence of </a:t>
            </a:r>
            <a:r>
              <a:rPr lang="en-US" sz="2800" b="0" dirty="0" err="1" smtClean="0">
                <a:effectLst/>
                <a:latin typeface="Calibri" pitchFamily="34" charset="0"/>
              </a:rPr>
              <a:t>ketones</a:t>
            </a:r>
            <a:r>
              <a:rPr lang="en-US" sz="2800" b="0" dirty="0" smtClean="0">
                <a:effectLst/>
                <a:latin typeface="Calibri" pitchFamily="34" charset="0"/>
              </a:rPr>
              <a:t>.</a:t>
            </a:r>
          </a:p>
          <a:p>
            <a:pPr marL="609600" indent="-609600">
              <a:lnSpc>
                <a:spcPct val="80000"/>
              </a:lnSpc>
            </a:pPr>
            <a:r>
              <a:rPr lang="en-US" sz="2800" b="0" dirty="0" smtClean="0">
                <a:effectLst/>
                <a:latin typeface="Calibri" pitchFamily="34" charset="0"/>
              </a:rPr>
              <a:t>In this condition, enough insulin is secreted to prevent ketosis, but not enough to prevent hyperglycemia</a:t>
            </a:r>
          </a:p>
          <a:p>
            <a:pPr marL="609600" indent="-609600">
              <a:lnSpc>
                <a:spcPct val="80000"/>
              </a:lnSpc>
            </a:pPr>
            <a:r>
              <a:rPr lang="en-US" sz="2800" b="0" dirty="0" smtClean="0">
                <a:effectLst/>
                <a:latin typeface="Calibri" pitchFamily="34" charset="0"/>
              </a:rPr>
              <a:t>Life threatening medical emergency, high mortality rate, as high as 50% occurs </a:t>
            </a:r>
          </a:p>
          <a:p>
            <a:pPr marL="609600" indent="-609600">
              <a:lnSpc>
                <a:spcPct val="80000"/>
              </a:lnSpc>
            </a:pPr>
            <a:r>
              <a:rPr lang="en-US" sz="2800" b="0" dirty="0" smtClean="0">
                <a:effectLst/>
                <a:latin typeface="Calibri" pitchFamily="34" charset="0"/>
              </a:rPr>
              <a:t>most often in older people (ages 50 to 70) with no known history of diabetes or with  type 2 diabetes.</a:t>
            </a:r>
          </a:p>
          <a:p>
            <a:pPr marL="609600" indent="-609600">
              <a:lnSpc>
                <a:spcPct val="80000"/>
              </a:lnSpc>
            </a:pPr>
            <a:r>
              <a:rPr lang="en-US" sz="2800" b="0" dirty="0" err="1" smtClean="0">
                <a:effectLst/>
                <a:latin typeface="Calibri" pitchFamily="34" charset="0"/>
              </a:rPr>
              <a:t>Hyperosmolarity</a:t>
            </a:r>
            <a:r>
              <a:rPr lang="en-US" sz="2800" b="0" dirty="0" smtClean="0">
                <a:effectLst/>
                <a:latin typeface="Calibri" pitchFamily="34" charset="0"/>
              </a:rPr>
              <a:t> is a condition in which has high </a:t>
            </a:r>
            <a:r>
              <a:rPr lang="en-US" sz="2800" b="0" dirty="0" err="1" smtClean="0">
                <a:effectLst/>
                <a:latin typeface="Calibri" pitchFamily="34" charset="0"/>
              </a:rPr>
              <a:t>conc.of</a:t>
            </a:r>
            <a:r>
              <a:rPr lang="en-US" sz="2800" b="0" dirty="0" smtClean="0">
                <a:effectLst/>
                <a:latin typeface="Calibri" pitchFamily="34" charset="0"/>
              </a:rPr>
              <a:t> </a:t>
            </a:r>
            <a:r>
              <a:rPr lang="en-US" sz="2800" b="0" dirty="0" err="1" smtClean="0">
                <a:effectLst/>
                <a:latin typeface="Calibri" pitchFamily="34" charset="0"/>
              </a:rPr>
              <a:t>salt,glucose</a:t>
            </a:r>
            <a:r>
              <a:rPr lang="en-US" sz="2800" b="0" dirty="0" smtClean="0">
                <a:effectLst/>
                <a:latin typeface="Calibri" pitchFamily="34" charset="0"/>
              </a:rPr>
              <a:t> and other substances that draws water out of other organs to blood stream.</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Precipitating factors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Acute illness (</a:t>
            </a:r>
            <a:r>
              <a:rPr lang="en-US" sz="2800" b="0" dirty="0" err="1" smtClean="0">
                <a:effectLst/>
                <a:latin typeface="Calibri" pitchFamily="34" charset="0"/>
              </a:rPr>
              <a:t>eg</a:t>
            </a:r>
            <a:r>
              <a:rPr lang="en-US" sz="2800" b="0" dirty="0" smtClean="0">
                <a:effectLst/>
                <a:latin typeface="Calibri" pitchFamily="34" charset="0"/>
              </a:rPr>
              <a:t>, pneumonia or stroke)</a:t>
            </a:r>
          </a:p>
          <a:p>
            <a:r>
              <a:rPr lang="en-US" sz="2800" b="0" dirty="0" smtClean="0">
                <a:effectLst/>
                <a:latin typeface="Calibri" pitchFamily="34" charset="0"/>
              </a:rPr>
              <a:t> Medications that exacerbate hyperglycemia (</a:t>
            </a:r>
            <a:r>
              <a:rPr lang="en-US" sz="2800" b="0" dirty="0" err="1" smtClean="0">
                <a:effectLst/>
                <a:latin typeface="Calibri" pitchFamily="34" charset="0"/>
              </a:rPr>
              <a:t>thiazides</a:t>
            </a:r>
            <a:r>
              <a:rPr lang="en-US" sz="2800" b="0" dirty="0" smtClean="0">
                <a:effectLst/>
                <a:latin typeface="Calibri" pitchFamily="34" charset="0"/>
              </a:rPr>
              <a:t>), </a:t>
            </a:r>
          </a:p>
          <a:p>
            <a:r>
              <a:rPr lang="en-US" sz="2800" b="0" dirty="0" smtClean="0">
                <a:effectLst/>
                <a:latin typeface="Calibri" pitchFamily="34" charset="0"/>
              </a:rPr>
              <a:t>Treatments, such as dialysis.</a:t>
            </a:r>
          </a:p>
          <a:p>
            <a:r>
              <a:rPr lang="en-US" sz="2800" b="0" dirty="0" smtClean="0">
                <a:effectLst/>
                <a:latin typeface="Calibri" pitchFamily="34" charset="0"/>
              </a:rPr>
              <a:t>The history includes days to weeks of </a:t>
            </a:r>
            <a:r>
              <a:rPr lang="en-US" sz="2800" b="0" dirty="0" err="1" smtClean="0">
                <a:effectLst/>
                <a:latin typeface="Calibri" pitchFamily="34" charset="0"/>
              </a:rPr>
              <a:t>polyuria</a:t>
            </a:r>
            <a:r>
              <a:rPr lang="en-US" sz="2800" b="0" dirty="0" smtClean="0">
                <a:effectLst/>
                <a:latin typeface="Calibri" pitchFamily="34" charset="0"/>
              </a:rPr>
              <a:t> with adequate fluid intake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smtClean="0">
                <a:effectLst/>
                <a:latin typeface="Calibri" pitchFamily="34" charset="0"/>
              </a:rPr>
              <a:t>Altered level of consciousness (lethargy to coma)</a:t>
            </a:r>
          </a:p>
          <a:p>
            <a:pPr>
              <a:lnSpc>
                <a:spcPct val="80000"/>
              </a:lnSpc>
            </a:pPr>
            <a:r>
              <a:rPr lang="en-US" sz="2800" b="0" dirty="0" smtClean="0">
                <a:effectLst/>
                <a:latin typeface="Calibri" pitchFamily="34" charset="0"/>
              </a:rPr>
              <a:t>Neurological deficits:  motor and sensory impairement ,seizures</a:t>
            </a:r>
          </a:p>
          <a:p>
            <a:pPr>
              <a:lnSpc>
                <a:spcPct val="80000"/>
              </a:lnSpc>
            </a:pPr>
            <a:r>
              <a:rPr lang="en-US" sz="2800" b="0" dirty="0" smtClean="0">
                <a:effectLst/>
                <a:latin typeface="Calibri" pitchFamily="34" charset="0"/>
              </a:rPr>
              <a:t>Dehydration: dry skin and mucous membranes, extreme thirst, tachycardia, </a:t>
            </a:r>
            <a:r>
              <a:rPr lang="en-US" sz="2800" b="0" dirty="0" err="1" smtClean="0">
                <a:effectLst/>
                <a:latin typeface="Calibri" pitchFamily="34" charset="0"/>
              </a:rPr>
              <a:t>polyuria</a:t>
            </a:r>
            <a:r>
              <a:rPr lang="en-US" sz="2800" b="0" dirty="0" smtClean="0">
                <a:effectLst/>
                <a:latin typeface="Calibri" pitchFamily="34" charset="0"/>
              </a:rPr>
              <a:t>, hypotension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pPr>
              <a:lnSpc>
                <a:spcPct val="80000"/>
              </a:lnSpc>
            </a:pPr>
            <a:r>
              <a:rPr lang="en-US" sz="2800" b="0" dirty="0" smtClean="0">
                <a:effectLst/>
                <a:latin typeface="Calibri" pitchFamily="34" charset="0"/>
              </a:rPr>
              <a:t>Hyperglycemia leads to increased urine output and dehydration</a:t>
            </a:r>
          </a:p>
          <a:p>
            <a:pPr>
              <a:lnSpc>
                <a:spcPct val="80000"/>
              </a:lnSpc>
            </a:pPr>
            <a:r>
              <a:rPr lang="en-US" sz="2800" b="0" dirty="0" smtClean="0">
                <a:effectLst/>
                <a:latin typeface="Calibri" pitchFamily="34" charset="0"/>
              </a:rPr>
              <a:t>Kidneys retain glucose; glucose and sodium  rise	</a:t>
            </a:r>
          </a:p>
          <a:p>
            <a:pPr>
              <a:lnSpc>
                <a:spcPct val="80000"/>
              </a:lnSpc>
            </a:pPr>
            <a:r>
              <a:rPr lang="en-US" sz="2800" b="0" dirty="0" smtClean="0">
                <a:effectLst/>
                <a:latin typeface="Calibri" pitchFamily="34" charset="0"/>
              </a:rPr>
              <a:t>Severe </a:t>
            </a:r>
            <a:r>
              <a:rPr lang="en-US" sz="2800" b="0" dirty="0" err="1" smtClean="0">
                <a:effectLst/>
                <a:latin typeface="Calibri" pitchFamily="34" charset="0"/>
              </a:rPr>
              <a:t>hyperosmolar</a:t>
            </a:r>
            <a:r>
              <a:rPr lang="en-US" sz="2800" b="0" dirty="0" smtClean="0">
                <a:effectLst/>
                <a:latin typeface="Calibri" pitchFamily="34" charset="0"/>
              </a:rPr>
              <a:t> state develops leading to brain cell shrinkage</a:t>
            </a:r>
          </a:p>
          <a:p>
            <a:pPr>
              <a:lnSpc>
                <a:spcPct val="80000"/>
              </a:lnSpc>
            </a:pPr>
            <a:r>
              <a:rPr lang="en-US" sz="2800" b="0" dirty="0" smtClean="0">
                <a:effectLst/>
                <a:latin typeface="Calibri" pitchFamily="34" charset="0"/>
              </a:rPr>
              <a:t>Diagnostic findings:</a:t>
            </a:r>
          </a:p>
          <a:p>
            <a:r>
              <a:rPr lang="en-US" sz="2800" b="0" dirty="0" smtClean="0">
                <a:effectLst/>
                <a:latin typeface="Calibri" pitchFamily="34" charset="0"/>
              </a:rPr>
              <a:t>The blood glucose level is usually 600 to 1,200 mg/</a:t>
            </a:r>
            <a:r>
              <a:rPr lang="en-US" sz="2800" b="0" dirty="0" err="1" smtClean="0">
                <a:effectLst/>
                <a:latin typeface="Calibri" pitchFamily="34" charset="0"/>
              </a:rPr>
              <a:t>dL</a:t>
            </a:r>
            <a:r>
              <a:rPr lang="en-US" sz="2800" b="0" dirty="0" smtClean="0">
                <a:effectLst/>
                <a:latin typeface="Calibri" pitchFamily="34" charset="0"/>
              </a:rPr>
              <a:t> (33.33mmol/l-66.66mmol/l)</a:t>
            </a:r>
          </a:p>
          <a:p>
            <a:pPr marL="342900" lvl="1" indent="-342900">
              <a:buClr>
                <a:schemeClr val="hlink"/>
              </a:buClr>
            </a:pPr>
            <a:r>
              <a:rPr lang="en-US" sz="2800" b="0" dirty="0" smtClean="0">
                <a:effectLst/>
                <a:latin typeface="Calibri" pitchFamily="34" charset="0"/>
              </a:rPr>
              <a:t>Plasma </a:t>
            </a:r>
            <a:r>
              <a:rPr lang="en-US" sz="2800" b="0" dirty="0" err="1" smtClean="0">
                <a:effectLst/>
                <a:latin typeface="Calibri" pitchFamily="34" charset="0"/>
              </a:rPr>
              <a:t>osmolarity</a:t>
            </a:r>
            <a:r>
              <a:rPr lang="en-US" sz="2800" b="0" dirty="0" smtClean="0">
                <a:effectLst/>
                <a:latin typeface="Calibri" pitchFamily="34" charset="0"/>
              </a:rPr>
              <a:t> 340 </a:t>
            </a:r>
            <a:r>
              <a:rPr lang="en-US" sz="2800" b="0" dirty="0" err="1" smtClean="0">
                <a:effectLst/>
                <a:latin typeface="Calibri" pitchFamily="34" charset="0"/>
              </a:rPr>
              <a:t>mOsm</a:t>
            </a:r>
            <a:r>
              <a:rPr lang="en-US" sz="2800" b="0" dirty="0" smtClean="0">
                <a:effectLst/>
                <a:latin typeface="Calibri" pitchFamily="34" charset="0"/>
              </a:rPr>
              <a:t>/l or greater- normal 280-300mOsm/l</a:t>
            </a:r>
          </a:p>
          <a:p>
            <a:pPr algn="l">
              <a:buNone/>
            </a:pPr>
            <a:endParaRPr lang="en-US" sz="2800" b="0" dirty="0" smtClean="0">
              <a:effectLst/>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1.Pituitary gland and hypothalamus</a:t>
            </a:r>
            <a:endParaRPr lang="en-US" sz="2800" b="0" dirty="0">
              <a:effectLst/>
              <a:latin typeface="Calibri" pitchFamily="34" charset="0"/>
            </a:endParaRPr>
          </a:p>
        </p:txBody>
      </p:sp>
      <p:pic>
        <p:nvPicPr>
          <p:cNvPr id="4" name="Content Placeholder 3" descr="pituitary_2"/>
          <p:cNvPicPr>
            <a:picLocks noGrp="1"/>
          </p:cNvPicPr>
          <p:nvPr>
            <p:ph idx="1"/>
          </p:nvPr>
        </p:nvPicPr>
        <p:blipFill>
          <a:blip r:embed="rId2" cstate="print"/>
          <a:stretch>
            <a:fillRect/>
          </a:stretch>
        </p:blipFill>
        <p:spPr>
          <a:xfrm>
            <a:off x="304800" y="2133600"/>
            <a:ext cx="8610600" cy="4419600"/>
          </a:xfrm>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Emergency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Similar to that of DKA: fluid replacement, correction of electrolyte imbalances, and insulin administration. Patient is admitted to ICU and the following treatment initiated</a:t>
            </a:r>
          </a:p>
          <a:p>
            <a:pPr algn="l">
              <a:buNone/>
            </a:pPr>
            <a:r>
              <a:rPr lang="en-US" sz="2800" b="0" dirty="0" smtClean="0">
                <a:effectLst/>
                <a:latin typeface="Calibri" pitchFamily="34" charset="0"/>
              </a:rPr>
              <a:t>1.Insulin is usually administered at a continuous low rate of 0.1units/kg/hr to treat hyperglycemia</a:t>
            </a:r>
          </a:p>
          <a:p>
            <a:pPr algn="l">
              <a:buNone/>
            </a:pPr>
            <a:r>
              <a:rPr lang="en-US" sz="2800" b="0" dirty="0" smtClean="0">
                <a:effectLst/>
                <a:latin typeface="Calibri" pitchFamily="34" charset="0"/>
              </a:rPr>
              <a:t>Fluid treatment is started with</a:t>
            </a:r>
          </a:p>
          <a:p>
            <a:pPr algn="l">
              <a:buNone/>
            </a:pPr>
            <a:r>
              <a:rPr lang="en-US" sz="2800" b="0" dirty="0" smtClean="0">
                <a:effectLst/>
                <a:latin typeface="Calibri" pitchFamily="34" charset="0"/>
              </a:rPr>
              <a:t>2.0.9% or 0.45% NS, depending on the patient’s sodium level and the severity of volume depletion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3.Potassium is added to IV fluids when urinary output is adequate and is guided by continuous electrocardiographic monitoring and frequent laboratory determinations of potassium.</a:t>
            </a:r>
          </a:p>
          <a:p>
            <a:pPr algn="l">
              <a:buNone/>
            </a:pPr>
            <a:r>
              <a:rPr lang="en-US" sz="2800" b="0" dirty="0" smtClean="0">
                <a:effectLst/>
                <a:latin typeface="Calibri" pitchFamily="34" charset="0"/>
              </a:rPr>
              <a:t>Close monitoring of vital signs, fluid status, and laboratory values of </a:t>
            </a:r>
            <a:r>
              <a:rPr lang="en-US" sz="2800" b="0" dirty="0" err="1" smtClean="0">
                <a:effectLst/>
                <a:latin typeface="Calibri" pitchFamily="34" charset="0"/>
              </a:rPr>
              <a:t>electrolytes,blood</a:t>
            </a:r>
            <a:r>
              <a:rPr lang="en-US" sz="2800" b="0" dirty="0" smtClean="0">
                <a:effectLst/>
                <a:latin typeface="Calibri" pitchFamily="34" charset="0"/>
              </a:rPr>
              <a:t> </a:t>
            </a:r>
            <a:r>
              <a:rPr lang="en-US" sz="2800" b="0" dirty="0" err="1" smtClean="0">
                <a:effectLst/>
                <a:latin typeface="Calibri" pitchFamily="34" charset="0"/>
              </a:rPr>
              <a:t>gases.And</a:t>
            </a:r>
            <a:r>
              <a:rPr lang="en-US" sz="2800" b="0" dirty="0" smtClean="0">
                <a:effectLst/>
                <a:latin typeface="Calibri" pitchFamily="34" charset="0"/>
              </a:rPr>
              <a:t> blood sugars.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Comparison of Diabetic </a:t>
            </a:r>
            <a:r>
              <a:rPr lang="en-US" sz="2800" b="0" dirty="0" err="1" smtClean="0">
                <a:effectLst/>
                <a:latin typeface="Calibri" pitchFamily="34" charset="0"/>
              </a:rPr>
              <a:t>Ketoacidosis</a:t>
            </a:r>
            <a:r>
              <a:rPr lang="en-US" sz="2800" b="0" dirty="0" smtClean="0">
                <a:effectLst/>
                <a:latin typeface="Calibri" pitchFamily="34" charset="0"/>
              </a:rPr>
              <a:t> (DKA) and Hyperglycemic Hyperosmolar</a:t>
            </a:r>
            <a:br>
              <a:rPr lang="en-US" sz="2800" b="0" dirty="0" smtClean="0">
                <a:effectLst/>
                <a:latin typeface="Calibri" pitchFamily="34" charset="0"/>
              </a:rPr>
            </a:br>
            <a:r>
              <a:rPr lang="en-US" sz="2800" b="0" dirty="0" err="1" smtClean="0">
                <a:effectLst/>
                <a:latin typeface="Calibri" pitchFamily="34" charset="0"/>
              </a:rPr>
              <a:t>Nonketotic</a:t>
            </a:r>
            <a:r>
              <a:rPr lang="en-US" sz="2800" b="0" dirty="0" smtClean="0">
                <a:effectLst/>
                <a:latin typeface="Calibri" pitchFamily="34" charset="0"/>
              </a:rPr>
              <a:t> Syndrome (HHNS)</a:t>
            </a:r>
            <a:endParaRPr lang="en-US" sz="2800" b="0" dirty="0">
              <a:effectLst/>
              <a:latin typeface="Calibri" pitchFamily="34" charset="0"/>
            </a:endParaRPr>
          </a:p>
        </p:txBody>
      </p:sp>
      <p:sp>
        <p:nvSpPr>
          <p:cNvPr id="3" name="Text Placeholder 2"/>
          <p:cNvSpPr>
            <a:spLocks noGrp="1"/>
          </p:cNvSpPr>
          <p:nvPr>
            <p:ph type="body" idx="1"/>
          </p:nvPr>
        </p:nvSpPr>
        <p:spPr/>
        <p:txBody>
          <a:bodyPr/>
          <a:lstStyle/>
          <a:p>
            <a:pPr algn="l">
              <a:buFont typeface="Arial" pitchFamily="34" charset="0"/>
              <a:buNone/>
            </a:pPr>
            <a:r>
              <a:rPr lang="en-US" sz="2800" b="0" dirty="0" smtClean="0">
                <a:effectLst/>
                <a:latin typeface="Calibri" pitchFamily="34" charset="0"/>
              </a:rPr>
              <a:t>DKA</a:t>
            </a:r>
            <a:endParaRPr lang="en-US" sz="2800" b="0" dirty="0">
              <a:effectLst/>
              <a:latin typeface="Calibri" pitchFamily="34" charset="0"/>
            </a:endParaRPr>
          </a:p>
        </p:txBody>
      </p:sp>
      <p:sp>
        <p:nvSpPr>
          <p:cNvPr id="5" name="Text Placeholder 4"/>
          <p:cNvSpPr>
            <a:spLocks noGrp="1"/>
          </p:cNvSpPr>
          <p:nvPr>
            <p:ph type="body" sz="half" idx="3"/>
          </p:nvPr>
        </p:nvSpPr>
        <p:spPr/>
        <p:txBody>
          <a:bodyPr/>
          <a:lstStyle/>
          <a:p>
            <a:pPr algn="l">
              <a:buFont typeface="Arial" pitchFamily="34" charset="0"/>
              <a:buNone/>
            </a:pPr>
            <a:r>
              <a:rPr lang="en-US" sz="2800" b="0" dirty="0" smtClean="0">
                <a:effectLst/>
                <a:latin typeface="Calibri" pitchFamily="34" charset="0"/>
              </a:rPr>
              <a:t>HHNS</a:t>
            </a:r>
            <a:endParaRPr lang="en-US" sz="2800" b="0" dirty="0">
              <a:effectLst/>
              <a:latin typeface="Calibri" pitchFamily="34" charset="0"/>
            </a:endParaRPr>
          </a:p>
        </p:txBody>
      </p:sp>
      <p:sp>
        <p:nvSpPr>
          <p:cNvPr id="4" name="Content Placeholder 3"/>
          <p:cNvSpPr>
            <a:spLocks noGrp="1"/>
          </p:cNvSpPr>
          <p:nvPr>
            <p:ph sz="quarter" idx="2"/>
          </p:nvPr>
        </p:nvSpPr>
        <p:spPr/>
        <p:txBody>
          <a:bodyPr/>
          <a:lstStyle/>
          <a:p>
            <a:pPr algn="l">
              <a:buNone/>
            </a:pPr>
            <a:r>
              <a:rPr lang="en-US" sz="2800" b="0" dirty="0" smtClean="0">
                <a:effectLst/>
                <a:latin typeface="Calibri" pitchFamily="34" charset="0"/>
              </a:rPr>
              <a:t>Can occur in type 1 or type 2 diabetes; more common in type 1</a:t>
            </a:r>
          </a:p>
          <a:p>
            <a:pPr algn="l">
              <a:buNone/>
            </a:pPr>
            <a:endParaRPr lang="en-US" sz="2800" b="0" dirty="0" smtClean="0">
              <a:effectLst/>
              <a:latin typeface="Calibri" pitchFamily="34" charset="0"/>
            </a:endParaRPr>
          </a:p>
          <a:p>
            <a:pPr algn="l">
              <a:buNone/>
            </a:pPr>
            <a:endParaRPr lang="en-US" sz="2800" b="0" dirty="0" smtClean="0">
              <a:effectLst/>
              <a:latin typeface="Calibri" pitchFamily="34" charset="0"/>
            </a:endParaRPr>
          </a:p>
          <a:p>
            <a:pPr algn="l">
              <a:buNone/>
            </a:pPr>
            <a:r>
              <a:rPr lang="en-US" sz="2800" b="0" dirty="0" smtClean="0">
                <a:effectLst/>
                <a:latin typeface="Calibri" pitchFamily="34" charset="0"/>
              </a:rPr>
              <a:t>Plasma bicarbonate level</a:t>
            </a:r>
          </a:p>
          <a:p>
            <a:pPr algn="l">
              <a:buNone/>
            </a:pPr>
            <a:r>
              <a:rPr lang="en-US" sz="2800" b="0" dirty="0" smtClean="0">
                <a:effectLst/>
                <a:latin typeface="Calibri" pitchFamily="34" charset="0"/>
              </a:rPr>
              <a:t>&lt;15 </a:t>
            </a:r>
            <a:r>
              <a:rPr lang="en-US" sz="2800" b="0" dirty="0" err="1" smtClean="0">
                <a:effectLst/>
                <a:latin typeface="Calibri" pitchFamily="34" charset="0"/>
              </a:rPr>
              <a:t>mEq</a:t>
            </a:r>
            <a:r>
              <a:rPr lang="en-US" sz="2800" b="0" dirty="0" smtClean="0">
                <a:effectLst/>
                <a:latin typeface="Calibri" pitchFamily="34" charset="0"/>
              </a:rPr>
              <a:t>/L </a:t>
            </a:r>
            <a:endParaRPr lang="en-US" sz="2800" b="0" dirty="0">
              <a:effectLst/>
              <a:latin typeface="Calibri" pitchFamily="34" charset="0"/>
            </a:endParaRPr>
          </a:p>
        </p:txBody>
      </p:sp>
      <p:sp>
        <p:nvSpPr>
          <p:cNvPr id="6" name="Content Placeholder 5"/>
          <p:cNvSpPr>
            <a:spLocks noGrp="1"/>
          </p:cNvSpPr>
          <p:nvPr>
            <p:ph sz="quarter" idx="4"/>
          </p:nvPr>
        </p:nvSpPr>
        <p:spPr/>
        <p:txBody>
          <a:bodyPr/>
          <a:lstStyle/>
          <a:p>
            <a:pPr algn="l">
              <a:buNone/>
            </a:pPr>
            <a:r>
              <a:rPr lang="en-US" sz="2800" b="0" dirty="0" smtClean="0">
                <a:effectLst/>
                <a:latin typeface="Calibri" pitchFamily="34" charset="0"/>
              </a:rPr>
              <a:t>Can occur in type 1 or type 2 patients; more common in type 2 diabetes, especially Elderly patients with type 2 diabetes</a:t>
            </a:r>
          </a:p>
          <a:p>
            <a:pPr algn="l">
              <a:buNone/>
            </a:pPr>
            <a:r>
              <a:rPr lang="en-US" sz="2800" b="0" dirty="0" smtClean="0">
                <a:effectLst/>
                <a:latin typeface="Calibri" pitchFamily="34" charset="0"/>
              </a:rPr>
              <a:t>Normal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LONG TERM COMPLICATIONS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Chronic diabetic complications are grouped into three groups :</a:t>
            </a:r>
          </a:p>
          <a:p>
            <a:r>
              <a:rPr lang="en-US" sz="2800" b="0" dirty="0" err="1" smtClean="0">
                <a:effectLst/>
                <a:latin typeface="Calibri" pitchFamily="34" charset="0"/>
              </a:rPr>
              <a:t>Macrovascular</a:t>
            </a:r>
            <a:r>
              <a:rPr lang="en-US" sz="2800" b="0" dirty="0" smtClean="0">
                <a:effectLst/>
                <a:latin typeface="Calibri" pitchFamily="34" charset="0"/>
              </a:rPr>
              <a:t> complications 2. Micro vascular complications, and 3.Neuropathies</a:t>
            </a:r>
          </a:p>
          <a:p>
            <a:r>
              <a:rPr lang="en-US" sz="2800" b="0" dirty="0" smtClean="0">
                <a:effectLst/>
                <a:latin typeface="Calibri" pitchFamily="34" charset="0"/>
                <a:cs typeface="Tahoma" charset="0"/>
                <a:sym typeface="Tahoma" charset="0"/>
              </a:rPr>
              <a:t>Micro vascular disease is due to damage to small blood vessels and macro vascular disease is due to damage to medium and large blood vessels.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cs typeface="Tahoma" charset="0"/>
                <a:sym typeface="Tahoma" charset="0"/>
              </a:rPr>
              <a:t>Chronic elevation of blood glucose level leads to damage of blood vessels (</a:t>
            </a:r>
            <a:r>
              <a:rPr lang="en-US" sz="2800" b="0" dirty="0" err="1" smtClean="0">
                <a:effectLst/>
                <a:latin typeface="Calibri" pitchFamily="34" charset="0"/>
                <a:cs typeface="Tahoma" charset="0"/>
                <a:sym typeface="Tahoma" charset="0"/>
              </a:rPr>
              <a:t>angiopathy</a:t>
            </a:r>
            <a:r>
              <a:rPr lang="en-US" sz="2800" b="0" dirty="0" smtClean="0">
                <a:effectLst/>
                <a:latin typeface="Calibri" pitchFamily="34" charset="0"/>
                <a:cs typeface="Tahoma" charset="0"/>
                <a:sym typeface="Tahoma" charset="0"/>
              </a:rPr>
              <a:t>). </a:t>
            </a:r>
          </a:p>
          <a:p>
            <a:r>
              <a:rPr lang="en-US" sz="2800" b="0" dirty="0" smtClean="0">
                <a:effectLst/>
                <a:latin typeface="Calibri" pitchFamily="34" charset="0"/>
                <a:cs typeface="Tahoma" charset="0"/>
                <a:sym typeface="Tahoma" charset="0"/>
              </a:rPr>
              <a:t>The endothelial cells lining the blood vessels take in more glucose than normal, since they don't depend on insulin. </a:t>
            </a:r>
          </a:p>
          <a:p>
            <a:r>
              <a:rPr lang="en-US" sz="2800" b="0" dirty="0" smtClean="0">
                <a:effectLst/>
                <a:latin typeface="Calibri" pitchFamily="34" charset="0"/>
                <a:cs typeface="Tahoma" charset="0"/>
                <a:sym typeface="Tahoma" charset="0"/>
              </a:rPr>
              <a:t>They then form more surface </a:t>
            </a:r>
            <a:r>
              <a:rPr lang="en-US" sz="2800" b="0" dirty="0" err="1" smtClean="0">
                <a:effectLst/>
                <a:latin typeface="Calibri" pitchFamily="34" charset="0"/>
                <a:cs typeface="Tahoma" charset="0"/>
                <a:sym typeface="Tahoma" charset="0"/>
              </a:rPr>
              <a:t>glycoproteins</a:t>
            </a:r>
            <a:r>
              <a:rPr lang="en-US" sz="2800" b="0" dirty="0" smtClean="0">
                <a:effectLst/>
                <a:latin typeface="Calibri" pitchFamily="34" charset="0"/>
                <a:cs typeface="Tahoma" charset="0"/>
                <a:sym typeface="Tahoma" charset="0"/>
              </a:rPr>
              <a:t> than normal, and cause the basement membrane to grow thicker and weaker</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MACROVASCULAR COMPLICATIONS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Result from changes in the medium to large blood vessels. </a:t>
            </a:r>
          </a:p>
          <a:p>
            <a:r>
              <a:rPr lang="en-US" sz="2800" b="0" dirty="0" smtClean="0">
                <a:effectLst/>
                <a:latin typeface="Calibri" pitchFamily="34" charset="0"/>
              </a:rPr>
              <a:t>Blood vessel walls thicken, </a:t>
            </a:r>
            <a:r>
              <a:rPr lang="en-US" sz="2800" b="0" dirty="0" err="1" smtClean="0">
                <a:effectLst/>
                <a:latin typeface="Calibri" pitchFamily="34" charset="0"/>
              </a:rPr>
              <a:t>sclerose,and</a:t>
            </a:r>
            <a:r>
              <a:rPr lang="en-US" sz="2800" b="0" dirty="0" smtClean="0">
                <a:effectLst/>
                <a:latin typeface="Calibri" pitchFamily="34" charset="0"/>
              </a:rPr>
              <a:t> become occluded by plaque that adheres to the vessel walls. Eventually, blood flow is blocked.</a:t>
            </a:r>
          </a:p>
          <a:p>
            <a:r>
              <a:rPr lang="en-US" sz="2800" b="0" dirty="0" smtClean="0">
                <a:effectLst/>
                <a:latin typeface="Calibri" pitchFamily="34" charset="0"/>
              </a:rPr>
              <a:t>Coronary artery disease, </a:t>
            </a:r>
            <a:r>
              <a:rPr lang="en-US" sz="2800" b="0" dirty="0" err="1" smtClean="0">
                <a:effectLst/>
                <a:latin typeface="Calibri" pitchFamily="34" charset="0"/>
              </a:rPr>
              <a:t>cerebrovascular</a:t>
            </a:r>
            <a:endParaRPr lang="en-US" sz="2800" b="0" dirty="0" smtClean="0">
              <a:effectLst/>
              <a:latin typeface="Calibri" pitchFamily="34" charset="0"/>
            </a:endParaRPr>
          </a:p>
          <a:p>
            <a:r>
              <a:rPr lang="en-US" sz="2800" b="0" dirty="0" smtClean="0">
                <a:effectLst/>
                <a:latin typeface="Calibri" pitchFamily="34" charset="0"/>
              </a:rPr>
              <a:t>disease, and peripheral vascular disease are the three main types of </a:t>
            </a:r>
            <a:r>
              <a:rPr lang="en-US" sz="2800" b="0" dirty="0" err="1" smtClean="0">
                <a:effectLst/>
                <a:latin typeface="Calibri" pitchFamily="34" charset="0"/>
              </a:rPr>
              <a:t>macrovascular</a:t>
            </a:r>
            <a:r>
              <a:rPr lang="en-US" sz="2800" b="0" dirty="0" smtClean="0">
                <a:effectLst/>
                <a:latin typeface="Calibri" pitchFamily="34" charset="0"/>
              </a:rPr>
              <a:t> complications that occur more frequently in the diabetic population.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MICROVASCULAR COMPLICATIONS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Diabetic </a:t>
            </a:r>
            <a:r>
              <a:rPr lang="en-US" sz="2800" b="0" dirty="0" err="1" smtClean="0">
                <a:effectLst/>
                <a:latin typeface="Calibri" pitchFamily="34" charset="0"/>
              </a:rPr>
              <a:t>microvascular</a:t>
            </a:r>
            <a:r>
              <a:rPr lang="en-US" sz="2800" b="0" dirty="0" smtClean="0">
                <a:effectLst/>
                <a:latin typeface="Calibri" pitchFamily="34" charset="0"/>
              </a:rPr>
              <a:t> disease is characterized by capillary basement membrane thickening. </a:t>
            </a:r>
          </a:p>
          <a:p>
            <a:r>
              <a:rPr lang="en-US" sz="2800" b="0" dirty="0" smtClean="0">
                <a:effectLst/>
                <a:latin typeface="Calibri" pitchFamily="34" charset="0"/>
              </a:rPr>
              <a:t>The basement membrane surrounds the endothelial cells of the capillary.</a:t>
            </a:r>
          </a:p>
          <a:p>
            <a:r>
              <a:rPr lang="en-US" sz="2800" b="0" dirty="0" smtClean="0">
                <a:effectLst/>
                <a:latin typeface="Calibri" pitchFamily="34" charset="0"/>
              </a:rPr>
              <a:t>Micro-vascular complications include;</a:t>
            </a:r>
          </a:p>
          <a:p>
            <a:r>
              <a:rPr lang="en-US" sz="2800" b="0" dirty="0" err="1" smtClean="0">
                <a:effectLst/>
                <a:latin typeface="Calibri" pitchFamily="34" charset="0"/>
              </a:rPr>
              <a:t>Retinopathy,Nephropathy,neurophaty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Diabetic retinopathy</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cs typeface="Tahoma" charset="0"/>
                <a:sym typeface="Tahoma" charset="0"/>
              </a:rPr>
              <a:t>Growth of friable and poor-quality new blood vessels in the retina as well as macular edema (swelling of the macula), which can lead to severe vision loss or blindness. Retinal damage  makes it the most common cause of blindness among non-elderly adults </a:t>
            </a:r>
            <a:r>
              <a:rPr lang="en-US" sz="2800" b="0" dirty="0" smtClean="0">
                <a:effectLst/>
                <a:latin typeface="Calibri" pitchFamily="34" charset="0"/>
              </a:rPr>
              <a:t>.</a:t>
            </a:r>
          </a:p>
          <a:p>
            <a:pPr marL="342900" lvl="1" indent="-342900">
              <a:buClr>
                <a:schemeClr val="hlink"/>
              </a:buClr>
            </a:pPr>
            <a:r>
              <a:rPr lang="en-US" sz="2800" b="0" dirty="0" smtClean="0">
                <a:effectLst/>
                <a:latin typeface="Calibri" pitchFamily="34" charset="0"/>
              </a:rPr>
              <a:t>Characterised by Hemorrhage, swelling, decreased vision </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Stages of development of retinopathy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1.Backround stage :asymptomatic retinopathy. Blood vessels within the retina develop </a:t>
            </a:r>
            <a:r>
              <a:rPr lang="en-US" sz="2800" b="0" dirty="0" err="1" smtClean="0">
                <a:effectLst/>
                <a:latin typeface="Calibri" pitchFamily="34" charset="0"/>
              </a:rPr>
              <a:t>microaneurysms</a:t>
            </a:r>
            <a:r>
              <a:rPr lang="en-US" sz="2800" b="0" dirty="0" smtClean="0">
                <a:effectLst/>
                <a:latin typeface="Calibri" pitchFamily="34" charset="0"/>
              </a:rPr>
              <a:t> that leak fluid, causing swelling and forming deposits (exudates)</a:t>
            </a:r>
          </a:p>
          <a:p>
            <a:pPr algn="l">
              <a:buNone/>
            </a:pPr>
            <a:r>
              <a:rPr lang="en-US" sz="2800" b="0" dirty="0" smtClean="0">
                <a:effectLst/>
                <a:latin typeface="Calibri" pitchFamily="34" charset="0"/>
              </a:rPr>
              <a:t>2.Preproliferative stage: Represents increased destruction of retinal blood vessels.</a:t>
            </a:r>
          </a:p>
          <a:p>
            <a:pPr algn="l">
              <a:buNone/>
            </a:pPr>
            <a:r>
              <a:rPr lang="en-US" sz="2800" b="0" dirty="0" smtClean="0">
                <a:effectLst/>
                <a:latin typeface="Calibri" pitchFamily="34" charset="0"/>
              </a:rPr>
              <a:t>3.Proliferative stage :Abnormal growth of new blood vessels on the retina. New vessels rupture, bleeding into the vitreous and blocking light.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pic>
        <p:nvPicPr>
          <p:cNvPr id="4" name="Picture 9"/>
          <p:cNvPicPr>
            <a:picLocks noGrp="1" noChangeArrowheads="1"/>
          </p:cNvPicPr>
          <p:nvPr>
            <p:ph idx="1"/>
          </p:nvPr>
        </p:nvPicPr>
        <p:blipFill>
          <a:blip r:embed="rId2" cstate="print"/>
          <a:srcRect/>
          <a:stretch>
            <a:fillRect/>
          </a:stretch>
        </p:blipFill>
        <p:spPr bwMode="auto">
          <a:xfrm>
            <a:off x="381000" y="1295400"/>
            <a:ext cx="7924800" cy="4724400"/>
          </a:xfrm>
          <a:prstGeom prst="rect">
            <a:avLst/>
          </a:prstGeom>
          <a:noFill/>
          <a:ln w="12700" cap="rnd">
            <a:noFill/>
            <a:round/>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lstStyle/>
          <a:p>
            <a:pPr algn="l">
              <a:buFont typeface="Arial" pitchFamily="34" charset="0"/>
              <a:buNone/>
            </a:pPr>
            <a:r>
              <a:rPr lang="en-US" sz="2800" b="0" dirty="0" smtClean="0">
                <a:effectLst/>
                <a:latin typeface="Calibri" pitchFamily="34" charset="0"/>
              </a:rPr>
              <a:t>Pituitary gland and hypothalamus</a:t>
            </a: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724400"/>
          </a:xfrm>
        </p:spPr>
        <p:txBody>
          <a:bodyPr>
            <a:normAutofit fontScale="92500"/>
          </a:bodyPr>
          <a:lstStyle/>
          <a:p>
            <a:pPr algn="l">
              <a:lnSpc>
                <a:spcPct val="150000"/>
              </a:lnSpc>
              <a:buNone/>
            </a:pPr>
            <a:r>
              <a:rPr lang="en-US" sz="2800" b="0" dirty="0" smtClean="0">
                <a:effectLst/>
                <a:latin typeface="Calibri" pitchFamily="34" charset="0"/>
              </a:rPr>
              <a:t>Location : in Sella Turcica of sphenoid bone Attached to Hypothalamus by a stalk called Infundibulum</a:t>
            </a:r>
          </a:p>
          <a:p>
            <a:pPr algn="l">
              <a:lnSpc>
                <a:spcPct val="150000"/>
              </a:lnSpc>
              <a:buNone/>
            </a:pPr>
            <a:r>
              <a:rPr lang="en-US" sz="2800" b="0" dirty="0" smtClean="0">
                <a:effectLst/>
                <a:latin typeface="Calibri" pitchFamily="34" charset="0"/>
              </a:rPr>
              <a:t>The pituitary gland and the hypothalamus act as a unit.</a:t>
            </a:r>
          </a:p>
          <a:p>
            <a:pPr algn="l">
              <a:lnSpc>
                <a:spcPct val="150000"/>
              </a:lnSpc>
              <a:buNone/>
            </a:pPr>
            <a:r>
              <a:rPr lang="en-US" sz="2800" b="0" dirty="0" smtClean="0">
                <a:effectLst/>
                <a:latin typeface="Calibri" pitchFamily="34" charset="0"/>
              </a:rPr>
              <a:t>The hypothalamus has a direct controlling effect on the pituitary gland and an indirect effect on many others.</a:t>
            </a:r>
          </a:p>
          <a:p>
            <a:pPr algn="l">
              <a:lnSpc>
                <a:spcPct val="150000"/>
              </a:lnSpc>
              <a:buNone/>
            </a:pPr>
            <a:r>
              <a:rPr lang="en-US" sz="2800" b="0" dirty="0" smtClean="0">
                <a:effectLst/>
                <a:latin typeface="Calibri" pitchFamily="34" charset="0"/>
              </a:rPr>
              <a:t>A sort of master gland</a:t>
            </a:r>
          </a:p>
          <a:p>
            <a:pPr algn="l">
              <a:lnSpc>
                <a:spcPct val="150000"/>
              </a:lnSpc>
              <a:buNone/>
            </a:pPr>
            <a:r>
              <a:rPr lang="en-US" sz="2800" b="0" dirty="0" smtClean="0">
                <a:effectLst/>
                <a:latin typeface="Calibri" pitchFamily="34" charset="0"/>
              </a:rPr>
              <a:t>The real boss is the hypothalamus. It is divided into two;</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Diabetic nephropathy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buNone/>
            </a:pPr>
            <a:r>
              <a:rPr lang="en-US" sz="2800" b="0" dirty="0" smtClean="0">
                <a:effectLst/>
                <a:latin typeface="Calibri" pitchFamily="34" charset="0"/>
              </a:rPr>
              <a:t>Definition: </a:t>
            </a:r>
            <a:r>
              <a:rPr lang="en-US" sz="2800" b="0" dirty="0" err="1" smtClean="0">
                <a:effectLst/>
                <a:latin typeface="Calibri" pitchFamily="34" charset="0"/>
              </a:rPr>
              <a:t>glomerular</a:t>
            </a:r>
            <a:r>
              <a:rPr lang="en-US" sz="2800" b="0" dirty="0" smtClean="0">
                <a:effectLst/>
                <a:latin typeface="Calibri" pitchFamily="34" charset="0"/>
              </a:rPr>
              <a:t> changes in kidneys of diabetics leading to impaired renal function</a:t>
            </a:r>
          </a:p>
          <a:p>
            <a:pPr>
              <a:lnSpc>
                <a:spcPct val="80000"/>
              </a:lnSpc>
            </a:pPr>
            <a:r>
              <a:rPr lang="en-US" sz="2800" b="0" dirty="0" smtClean="0">
                <a:effectLst/>
                <a:latin typeface="Calibri" pitchFamily="34" charset="0"/>
              </a:rPr>
              <a:t>First indicator: </a:t>
            </a:r>
            <a:r>
              <a:rPr lang="en-US" sz="2800" b="0" dirty="0" err="1" smtClean="0">
                <a:effectLst/>
                <a:latin typeface="Calibri" pitchFamily="34" charset="0"/>
              </a:rPr>
              <a:t>microalbuminuria</a:t>
            </a:r>
            <a:endParaRPr lang="en-US" sz="2800" b="0" dirty="0" smtClean="0">
              <a:effectLst/>
              <a:latin typeface="Calibri" pitchFamily="34" charset="0"/>
            </a:endParaRPr>
          </a:p>
          <a:p>
            <a:pPr>
              <a:lnSpc>
                <a:spcPct val="80000"/>
              </a:lnSpc>
            </a:pPr>
            <a:r>
              <a:rPr lang="en-US" sz="2800" b="0" dirty="0" smtClean="0">
                <a:effectLst/>
                <a:latin typeface="Calibri" pitchFamily="34" charset="0"/>
              </a:rPr>
              <a:t>Diabetics without treatment go on to develop hypertension, edema, progressive renal insufficiency</a:t>
            </a:r>
          </a:p>
          <a:p>
            <a:pPr>
              <a:lnSpc>
                <a:spcPct val="80000"/>
              </a:lnSpc>
            </a:pPr>
            <a:r>
              <a:rPr lang="en-US" sz="2800" b="0" dirty="0" smtClean="0">
                <a:effectLst/>
                <a:latin typeface="Calibri" pitchFamily="34" charset="0"/>
              </a:rPr>
              <a:t>In type 1 diabetics, 10 – 15 years</a:t>
            </a:r>
          </a:p>
          <a:p>
            <a:pPr>
              <a:lnSpc>
                <a:spcPct val="80000"/>
              </a:lnSpc>
            </a:pPr>
            <a:r>
              <a:rPr lang="en-US" sz="2800" b="0" dirty="0" smtClean="0">
                <a:effectLst/>
                <a:latin typeface="Calibri" pitchFamily="34" charset="0"/>
              </a:rPr>
              <a:t>May occur soon after diagnosis with type 2 diabetes since many are undiagnosed for years</a:t>
            </a:r>
          </a:p>
          <a:p>
            <a:pPr>
              <a:lnSpc>
                <a:spcPct val="80000"/>
              </a:lnSpc>
            </a:pPr>
            <a:r>
              <a:rPr lang="en-US" sz="2800" b="0" dirty="0" smtClean="0">
                <a:effectLst/>
                <a:latin typeface="Calibri" pitchFamily="34" charset="0"/>
              </a:rPr>
              <a:t>Most common cause of end-stage renal failure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Diabetic Neuropathy</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Diabetic neuropathy refers to a group of diseases that affect all types of nerves, including peripheral (</a:t>
            </a:r>
            <a:r>
              <a:rPr lang="en-US" sz="2800" b="0" dirty="0" err="1" smtClean="0">
                <a:effectLst/>
                <a:latin typeface="Calibri" pitchFamily="34" charset="0"/>
              </a:rPr>
              <a:t>sensorimotor</a:t>
            </a:r>
            <a:r>
              <a:rPr lang="en-US" sz="2800" b="0" dirty="0" smtClean="0">
                <a:effectLst/>
                <a:latin typeface="Calibri" pitchFamily="34" charset="0"/>
              </a:rPr>
              <a:t>), autonomic, and spinal  nerves.</a:t>
            </a:r>
          </a:p>
          <a:p>
            <a:r>
              <a:rPr lang="en-US" sz="2800" b="0" dirty="0" smtClean="0">
                <a:effectLst/>
                <a:latin typeface="Calibri" pitchFamily="34" charset="0"/>
              </a:rPr>
              <a:t>There is  </a:t>
            </a:r>
            <a:r>
              <a:rPr lang="en-US" sz="2800" b="0" dirty="0" err="1" smtClean="0">
                <a:effectLst/>
                <a:latin typeface="Calibri" pitchFamily="34" charset="0"/>
              </a:rPr>
              <a:t>demyelinization</a:t>
            </a:r>
            <a:r>
              <a:rPr lang="en-US" sz="2800" b="0" dirty="0" smtClean="0">
                <a:effectLst/>
                <a:latin typeface="Calibri" pitchFamily="34" charset="0"/>
              </a:rPr>
              <a:t> of the nerves caused by hyperglycemia which disrupts conduction of impulses.</a:t>
            </a:r>
          </a:p>
          <a:p>
            <a:r>
              <a:rPr lang="en-US" sz="2800" b="0" dirty="0" smtClean="0">
                <a:effectLst/>
                <a:latin typeface="Calibri" pitchFamily="34" charset="0"/>
              </a:rPr>
              <a:t>Common types of neuropathies and peripheral and autonomic neuropathies.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SEXUAL DYSFUNCTION</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r>
              <a:rPr lang="en-US" sz="2800" b="0" dirty="0" smtClean="0">
                <a:effectLst/>
                <a:latin typeface="Calibri" pitchFamily="34" charset="0"/>
              </a:rPr>
              <a:t>Impotence (inability of the penis to become rigid and sustain an erection adequate for penetration) occurs with greater frequency in diabetic men than in </a:t>
            </a:r>
            <a:r>
              <a:rPr lang="en-US" sz="2800" b="0" dirty="0" err="1" smtClean="0">
                <a:effectLst/>
                <a:latin typeface="Calibri" pitchFamily="34" charset="0"/>
              </a:rPr>
              <a:t>nondiabetic</a:t>
            </a:r>
            <a:r>
              <a:rPr lang="en-US" sz="2800" b="0" dirty="0" smtClean="0">
                <a:effectLst/>
                <a:latin typeface="Calibri" pitchFamily="34" charset="0"/>
              </a:rPr>
              <a:t> men of the same age.</a:t>
            </a:r>
          </a:p>
          <a:p>
            <a:r>
              <a:rPr lang="en-US" sz="2800" b="0" dirty="0" smtClean="0">
                <a:effectLst/>
                <a:latin typeface="Calibri" pitchFamily="34" charset="0"/>
              </a:rPr>
              <a:t>Some men with autonomic neuropathy have normal erectile function and can experience orgasm but do not ejaculate. Retrograde ejaculation occurs: seminal fluid is propelled backward through the posterior urethra and into the urinary bladder</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Diabetic foot problem</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People with diabetes are at increased risk of foot ulcers and amputations, which are major causes of morbidity and disability.</a:t>
            </a:r>
          </a:p>
          <a:p>
            <a:pPr algn="l">
              <a:buNone/>
            </a:pPr>
            <a:r>
              <a:rPr lang="en-US" sz="2800" b="0" u="sng" dirty="0" smtClean="0">
                <a:effectLst/>
                <a:latin typeface="Calibri" pitchFamily="34" charset="0"/>
              </a:rPr>
              <a:t>Most common predisposing factors for ulcers and amputations are</a:t>
            </a:r>
            <a:r>
              <a:rPr lang="en-US" sz="2800" b="0" dirty="0" smtClean="0">
                <a:effectLst/>
                <a:latin typeface="Calibri" pitchFamily="34" charset="0"/>
              </a:rPr>
              <a:t>:</a:t>
            </a:r>
          </a:p>
          <a:p>
            <a:r>
              <a:rPr lang="en-US" sz="2800" b="0" dirty="0" smtClean="0">
                <a:effectLst/>
                <a:latin typeface="Calibri" pitchFamily="34" charset="0"/>
              </a:rPr>
              <a:t>Poor foot hygiene.</a:t>
            </a:r>
          </a:p>
          <a:p>
            <a:r>
              <a:rPr lang="en-US" sz="2800" b="0" dirty="0" smtClean="0">
                <a:effectLst/>
                <a:latin typeface="Calibri" pitchFamily="34" charset="0"/>
              </a:rPr>
              <a:t>Unsuitable or no footwear</a:t>
            </a:r>
          </a:p>
          <a:p>
            <a:r>
              <a:rPr lang="en-US" sz="2800" b="0" dirty="0" smtClean="0">
                <a:effectLst/>
                <a:latin typeface="Calibri" pitchFamily="34" charset="0"/>
              </a:rPr>
              <a:t>Peripheral vascular disease.</a:t>
            </a:r>
          </a:p>
          <a:p>
            <a:r>
              <a:rPr lang="en-US" sz="2800" b="0" dirty="0" smtClean="0">
                <a:effectLst/>
                <a:latin typeface="Calibri" pitchFamily="34" charset="0"/>
              </a:rPr>
              <a:t>Peripheral neuropathy with loss of sensation</a:t>
            </a:r>
          </a:p>
          <a:p>
            <a:r>
              <a:rPr lang="en-US" sz="2800" b="0" dirty="0" smtClean="0">
                <a:effectLst/>
                <a:latin typeface="Calibri" pitchFamily="34" charset="0"/>
              </a:rPr>
              <a:t>Deformities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Cornerstones of Management of Foot Problems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Identification of the foot “at risk”</a:t>
            </a:r>
          </a:p>
          <a:p>
            <a:r>
              <a:rPr lang="en-US" sz="2800" b="0" dirty="0" smtClean="0">
                <a:effectLst/>
                <a:latin typeface="Calibri" pitchFamily="34" charset="0"/>
              </a:rPr>
              <a:t>Regular inspection and examination of the foot at risk.</a:t>
            </a:r>
          </a:p>
          <a:p>
            <a:r>
              <a:rPr lang="en-US" sz="2800" b="0" dirty="0" smtClean="0">
                <a:effectLst/>
                <a:latin typeface="Calibri" pitchFamily="34" charset="0"/>
              </a:rPr>
              <a:t>Education of health workers, people with diabetes and their families.</a:t>
            </a:r>
          </a:p>
          <a:p>
            <a:r>
              <a:rPr lang="en-US" sz="2800" b="0" dirty="0" smtClean="0">
                <a:effectLst/>
                <a:latin typeface="Calibri" pitchFamily="34" charset="0"/>
              </a:rPr>
              <a:t>Appropriate footwear.</a:t>
            </a:r>
          </a:p>
          <a:p>
            <a:r>
              <a:rPr lang="en-US" sz="2800" b="0" dirty="0" smtClean="0">
                <a:effectLst/>
                <a:latin typeface="Calibri" pitchFamily="34" charset="0"/>
              </a:rPr>
              <a:t>Early treatment of non-ulcerative and ulcerative problems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How to reduce foot ulceration and amputations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Optimize blood glucose, blood pressure and lipid control.</a:t>
            </a:r>
          </a:p>
          <a:p>
            <a:r>
              <a:rPr lang="en-US" sz="2800" b="0" dirty="0" smtClean="0">
                <a:effectLst/>
                <a:latin typeface="Calibri" pitchFamily="34" charset="0"/>
              </a:rPr>
              <a:t>Ensure good nutrition status to promote healing</a:t>
            </a:r>
          </a:p>
          <a:p>
            <a:r>
              <a:rPr lang="en-US" sz="2800" b="0" dirty="0" smtClean="0">
                <a:effectLst/>
                <a:latin typeface="Calibri" pitchFamily="34" charset="0"/>
              </a:rPr>
              <a:t> Encourage patient to stop tobacco smoking/use.</a:t>
            </a:r>
          </a:p>
          <a:p>
            <a:r>
              <a:rPr lang="en-US" sz="2800" b="0" dirty="0" smtClean="0">
                <a:effectLst/>
                <a:latin typeface="Calibri" pitchFamily="34" charset="0"/>
              </a:rPr>
              <a:t>Perform a detailed foot evaluation at presentation and annually.</a:t>
            </a:r>
          </a:p>
          <a:p>
            <a:r>
              <a:rPr lang="en-US" sz="2800" b="0" dirty="0" smtClean="0">
                <a:effectLst/>
                <a:latin typeface="Calibri" pitchFamily="34" charset="0"/>
              </a:rPr>
              <a:t> People with demonstrated risk factors should be  examined every 6 months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Examination of the foot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ASK FOR: Symptoms of neuropathy (numbness, tingling or pain) peripheral vascular disease (pain in calves on exercise and at rest)</a:t>
            </a:r>
          </a:p>
          <a:p>
            <a:r>
              <a:rPr lang="en-US" sz="2800" b="0" dirty="0" smtClean="0">
                <a:effectLst/>
                <a:latin typeface="Calibri" pitchFamily="34" charset="0"/>
              </a:rPr>
              <a:t>EXAMINE SKIN: Inspect for ulcers,  cracking, fragility, dryness, </a:t>
            </a:r>
            <a:r>
              <a:rPr lang="en-US" sz="2800" b="0" dirty="0" err="1" smtClean="0">
                <a:effectLst/>
                <a:latin typeface="Calibri" pitchFamily="34" charset="0"/>
              </a:rPr>
              <a:t>interdigital</a:t>
            </a:r>
            <a:r>
              <a:rPr lang="en-US" sz="2800" dirty="0" smtClean="0">
                <a:latin typeface="Calibri" pitchFamily="34" charset="0"/>
              </a:rPr>
              <a:t> </a:t>
            </a:r>
            <a:r>
              <a:rPr lang="en-US" sz="2800" b="0" dirty="0" smtClean="0">
                <a:effectLst/>
                <a:latin typeface="Calibri" pitchFamily="34" charset="0"/>
              </a:rPr>
              <a:t>maceration and nail pathology</a:t>
            </a:r>
          </a:p>
          <a:p>
            <a:r>
              <a:rPr lang="en-US" sz="2800" b="0" dirty="0" smtClean="0">
                <a:effectLst/>
                <a:latin typeface="Calibri" pitchFamily="34" charset="0"/>
              </a:rPr>
              <a:t>VASCULAR: Skin color, foot and ankle pulses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BONES/JOINTS: examine for deformities, e.g. claw toes and hammer toes.</a:t>
            </a:r>
          </a:p>
          <a:p>
            <a:r>
              <a:rPr lang="en-US" sz="2800" b="0" dirty="0" smtClean="0">
                <a:effectLst/>
                <a:latin typeface="Calibri" pitchFamily="34" charset="0"/>
              </a:rPr>
              <a:t>FOOTWEAR: check footwear and socks both inside and outside</a:t>
            </a:r>
          </a:p>
          <a:p>
            <a:r>
              <a:rPr lang="en-US" sz="2800" b="0" dirty="0" smtClean="0">
                <a:effectLst/>
                <a:latin typeface="Calibri" pitchFamily="34" charset="0"/>
              </a:rPr>
              <a:t>NEUROPATHY: check protective sensation using 10 g monofilament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err="1" smtClean="0">
                <a:effectLst/>
                <a:latin typeface="Calibri" pitchFamily="34" charset="0"/>
              </a:rPr>
              <a:t>Somogyi</a:t>
            </a:r>
            <a:r>
              <a:rPr lang="en-US" sz="2800" b="0" dirty="0" smtClean="0">
                <a:effectLst/>
                <a:latin typeface="Calibri" pitchFamily="34" charset="0"/>
              </a:rPr>
              <a:t> effect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Combination of hypoglycemia during night with a rebound morning hyperglycemia that may lead to insulin resistance for 12 to 48 hours</a:t>
            </a:r>
          </a:p>
          <a:p>
            <a:pPr algn="l">
              <a:buNone/>
            </a:pPr>
            <a:r>
              <a:rPr lang="en-US" sz="2800" b="0" dirty="0" smtClean="0">
                <a:effectLst/>
                <a:latin typeface="Calibri" pitchFamily="34" charset="0"/>
              </a:rPr>
              <a:t>OTHER COMPLICATION OF DIABETES</a:t>
            </a:r>
          </a:p>
          <a:p>
            <a:pPr algn="l">
              <a:buNone/>
            </a:pPr>
            <a:r>
              <a:rPr lang="en-US" sz="2800" b="0" dirty="0" smtClean="0">
                <a:effectLst/>
                <a:latin typeface="Calibri" pitchFamily="34" charset="0"/>
              </a:rPr>
              <a:t>Infections : patient become susceptible to infections.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Prevention of diabetic complications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smtClean="0">
                <a:effectLst/>
                <a:latin typeface="Calibri" pitchFamily="34" charset="0"/>
              </a:rPr>
              <a:t>Managing diabetes</a:t>
            </a:r>
          </a:p>
          <a:p>
            <a:pPr>
              <a:lnSpc>
                <a:spcPct val="80000"/>
              </a:lnSpc>
            </a:pPr>
            <a:r>
              <a:rPr lang="en-US" sz="2800" b="0" dirty="0" smtClean="0">
                <a:effectLst/>
                <a:latin typeface="Calibri" pitchFamily="34" charset="0"/>
              </a:rPr>
              <a:t>Lowering risk factors for conditions</a:t>
            </a:r>
          </a:p>
          <a:p>
            <a:pPr>
              <a:lnSpc>
                <a:spcPct val="80000"/>
              </a:lnSpc>
            </a:pPr>
            <a:r>
              <a:rPr lang="en-US" sz="2800" b="0" dirty="0" smtClean="0">
                <a:effectLst/>
                <a:latin typeface="Calibri" pitchFamily="34" charset="0"/>
              </a:rPr>
              <a:t>Routine screening for complications</a:t>
            </a:r>
          </a:p>
          <a:p>
            <a:pPr>
              <a:lnSpc>
                <a:spcPct val="80000"/>
              </a:lnSpc>
            </a:pPr>
            <a:r>
              <a:rPr lang="en-US" sz="2800" b="0" dirty="0" smtClean="0">
                <a:effectLst/>
                <a:latin typeface="Calibri" pitchFamily="34" charset="0"/>
              </a:rPr>
              <a:t>Implementing early treatment</a:t>
            </a:r>
          </a:p>
          <a:p>
            <a:pPr algn="l">
              <a:buNone/>
            </a:pPr>
            <a:r>
              <a:rPr lang="en-US" sz="2800" b="0" dirty="0" smtClean="0">
                <a:effectLst/>
                <a:latin typeface="Calibri" pitchFamily="34" charset="0"/>
              </a:rPr>
              <a:t>READING ASSIGNMENT : MANAGEMENT OF DIABETIC PATIENT UNDERGOING SURGERY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5913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pPr>
              <a:defRPr/>
            </a:pPr>
            <a:r>
              <a:rPr lang="en-US" sz="2800" b="0" dirty="0" smtClean="0">
                <a:effectLst/>
                <a:latin typeface="Calibri" pitchFamily="34" charset="0"/>
              </a:rPr>
              <a:t>Anterior lobe – [glandular part] Adenohypophysis</a:t>
            </a:r>
          </a:p>
          <a:p>
            <a:pPr marL="514350" indent="-514350">
              <a:defRPr/>
            </a:pPr>
            <a:r>
              <a:rPr lang="en-US" sz="2800" b="0" dirty="0" smtClean="0">
                <a:effectLst/>
                <a:latin typeface="Calibri" pitchFamily="34" charset="0"/>
              </a:rPr>
              <a:t>Posterior lobe – [neural part] – Neurohypophysis</a:t>
            </a:r>
          </a:p>
          <a:p>
            <a:pPr marL="514350" indent="-514350" algn="l">
              <a:buNone/>
              <a:defRPr/>
            </a:pPr>
            <a:r>
              <a:rPr lang="en-US" sz="2800" b="0" u="sng" dirty="0" smtClean="0">
                <a:effectLst/>
                <a:latin typeface="Calibri" pitchFamily="34" charset="0"/>
              </a:rPr>
              <a:t>1. Anterior pituitary gland (Adenohypophysis)</a:t>
            </a:r>
          </a:p>
          <a:p>
            <a:pPr marL="514350" indent="-514350" algn="l">
              <a:buFont typeface="Arial" pitchFamily="34" charset="0"/>
              <a:buNone/>
              <a:defRPr/>
            </a:pPr>
            <a:r>
              <a:rPr lang="en-US" sz="2800" dirty="0" smtClean="0">
                <a:latin typeface="Calibri" pitchFamily="34" charset="0"/>
              </a:rPr>
              <a:t>It p</a:t>
            </a:r>
            <a:r>
              <a:rPr lang="en-US" sz="2800" b="0" dirty="0" smtClean="0">
                <a:effectLst/>
                <a:latin typeface="Calibri" pitchFamily="34" charset="0"/>
              </a:rPr>
              <a:t>roduces six (6) hormones. The hormones are;</a:t>
            </a:r>
          </a:p>
          <a:p>
            <a:pPr marL="880110" lvl="1" indent="-514350">
              <a:lnSpc>
                <a:spcPct val="160000"/>
              </a:lnSpc>
              <a:buNone/>
              <a:defRPr/>
            </a:pPr>
            <a:r>
              <a:rPr lang="en-US" sz="2600" b="0" dirty="0" smtClean="0">
                <a:effectLst/>
                <a:latin typeface="Calibri" pitchFamily="34" charset="0"/>
              </a:rPr>
              <a:t>I. Growth hormone(GH)</a:t>
            </a:r>
          </a:p>
          <a:p>
            <a:pPr marL="880110" lvl="1" indent="-514350">
              <a:lnSpc>
                <a:spcPct val="160000"/>
              </a:lnSpc>
              <a:buNone/>
              <a:defRPr/>
            </a:pPr>
            <a:r>
              <a:rPr lang="en-US" sz="2600" b="0" dirty="0" smtClean="0">
                <a:effectLst/>
                <a:latin typeface="Calibri" pitchFamily="34" charset="0"/>
              </a:rPr>
              <a:t>II. Thyroid stimulating hormone(TSH)</a:t>
            </a:r>
          </a:p>
          <a:p>
            <a:pPr marL="880110" lvl="1" indent="-514350">
              <a:lnSpc>
                <a:spcPct val="160000"/>
              </a:lnSpc>
              <a:buNone/>
              <a:defRPr/>
            </a:pPr>
            <a:r>
              <a:rPr lang="en-US" sz="2600" b="0" dirty="0" smtClean="0">
                <a:effectLst/>
                <a:latin typeface="Calibri" pitchFamily="34" charset="0"/>
              </a:rPr>
              <a:t>III. Adrenocorticotropic hormone-- (ACTH</a:t>
            </a:r>
          </a:p>
          <a:p>
            <a:pPr lvl="1">
              <a:lnSpc>
                <a:spcPct val="160000"/>
              </a:lnSpc>
              <a:buNone/>
            </a:pPr>
            <a:r>
              <a:rPr lang="en-US" sz="2600" dirty="0" smtClean="0">
                <a:latin typeface="Calibri" pitchFamily="34" charset="0"/>
              </a:rPr>
              <a:t>iv. </a:t>
            </a:r>
            <a:r>
              <a:rPr lang="en-US" sz="2600" dirty="0" err="1" smtClean="0">
                <a:latin typeface="Calibri" pitchFamily="34" charset="0"/>
              </a:rPr>
              <a:t>Prolactin</a:t>
            </a:r>
            <a:endParaRPr lang="en-US" sz="2600" dirty="0" smtClean="0">
              <a:latin typeface="Calibri" pitchFamily="34" charset="0"/>
            </a:endParaRPr>
          </a:p>
          <a:p>
            <a:pPr lvl="1">
              <a:lnSpc>
                <a:spcPct val="160000"/>
              </a:lnSpc>
              <a:buNone/>
            </a:pPr>
            <a:r>
              <a:rPr lang="en-US" sz="2600" dirty="0" smtClean="0">
                <a:latin typeface="Calibri" pitchFamily="34" charset="0"/>
              </a:rPr>
              <a:t>v. Follicle Stimulating Hormone (FSH)</a:t>
            </a:r>
          </a:p>
          <a:p>
            <a:pPr lvl="1">
              <a:lnSpc>
                <a:spcPct val="160000"/>
              </a:lnSpc>
              <a:buNone/>
            </a:pPr>
            <a:r>
              <a:rPr lang="en-US" sz="2600" dirty="0" smtClean="0">
                <a:latin typeface="Calibri" pitchFamily="34" charset="0"/>
              </a:rPr>
              <a:t>vi. Luteinizing Hormone.(LH</a:t>
            </a:r>
            <a:r>
              <a:rPr lang="en-US" dirty="0" smtClean="0">
                <a:latin typeface="Calibri" pitchFamily="34" charset="0"/>
              </a:rPr>
              <a:t>)</a:t>
            </a:r>
          </a:p>
          <a:p>
            <a:pPr marL="514350" indent="-514350" algn="l">
              <a:buNone/>
              <a:defRPr/>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000" b="0" dirty="0">
                <a:effectLst/>
                <a:latin typeface="Calibri" pitchFamily="34" charset="0"/>
              </a:rPr>
              <a:t>P</a:t>
            </a:r>
            <a:r>
              <a:rPr lang="en-US" dirty="0" smtClean="0"/>
              <a:t>ITUITARY GLAND</a:t>
            </a:r>
            <a:endParaRPr lang="en-US" dirty="0"/>
          </a:p>
        </p:txBody>
      </p:sp>
      <p:sp>
        <p:nvSpPr>
          <p:cNvPr id="3" name="Subtitle 2"/>
          <p:cNvSpPr>
            <a:spLocks noGrp="1"/>
          </p:cNvSpPr>
          <p:nvPr>
            <p:ph type="subTitle" idx="1"/>
          </p:nvPr>
        </p:nvSpPr>
        <p:spPr/>
        <p:txBody>
          <a:bodyPr/>
          <a:lstStyle/>
          <a:p>
            <a:pPr algn="ctr"/>
            <a:r>
              <a:rPr lang="en-US" sz="4400" dirty="0" smtClean="0"/>
              <a:t>DISORDERS</a:t>
            </a:r>
            <a:endParaRPr lang="en-US" dirty="0"/>
          </a:p>
        </p:txBody>
      </p:sp>
    </p:spTree>
    <p:extLst>
      <p:ext uri="{BB962C8B-B14F-4D97-AF65-F5344CB8AC3E}">
        <p14:creationId xmlns:p14="http://schemas.microsoft.com/office/powerpoint/2010/main" val="196273786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PITUITARY GLAND DISORDERS</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Abnormalities of pituitary function are caused by oversecretion or undersecretion of any of the hormones produced or released by the gland.</a:t>
            </a:r>
          </a:p>
          <a:p>
            <a:r>
              <a:rPr lang="en-US" sz="2800" b="0" dirty="0" smtClean="0">
                <a:effectLst/>
                <a:latin typeface="Calibri" pitchFamily="34" charset="0"/>
              </a:rPr>
              <a:t>Oversecretion (hypersecretion) most commonly involves ACTH or growth hormone</a:t>
            </a:r>
          </a:p>
          <a:p>
            <a:r>
              <a:rPr lang="en-US" sz="2800" b="0" dirty="0" smtClean="0">
                <a:effectLst/>
                <a:latin typeface="Calibri" pitchFamily="34" charset="0"/>
              </a:rPr>
              <a:t>Oversecretion of ACTH results in </a:t>
            </a:r>
            <a:r>
              <a:rPr lang="en-US" sz="2800" b="0" dirty="0" err="1" smtClean="0">
                <a:effectLst/>
                <a:latin typeface="Calibri" pitchFamily="34" charset="0"/>
              </a:rPr>
              <a:t>cushing’s</a:t>
            </a:r>
            <a:r>
              <a:rPr lang="en-US" sz="2800" b="0" dirty="0" smtClean="0">
                <a:effectLst/>
                <a:latin typeface="Calibri" pitchFamily="34" charset="0"/>
              </a:rPr>
              <a:t> syndrome</a:t>
            </a:r>
          </a:p>
          <a:p>
            <a:r>
              <a:rPr lang="en-US" sz="2800" b="0" dirty="0" smtClean="0">
                <a:effectLst/>
                <a:latin typeface="Calibri" pitchFamily="34" charset="0"/>
              </a:rPr>
              <a:t>Oversecretion of growth results in </a:t>
            </a:r>
            <a:r>
              <a:rPr lang="en-US" sz="2800" b="0" dirty="0" err="1" smtClean="0">
                <a:effectLst/>
                <a:latin typeface="Calibri" pitchFamily="34" charset="0"/>
              </a:rPr>
              <a:t>acromegaly</a:t>
            </a:r>
            <a:r>
              <a:rPr lang="en-US" sz="2800" b="0" dirty="0" smtClean="0">
                <a:effectLst/>
                <a:latin typeface="Calibri" pitchFamily="34" charset="0"/>
              </a:rPr>
              <a:t> in adults : </a:t>
            </a:r>
            <a:r>
              <a:rPr lang="en-US" sz="2800" b="0" dirty="0" err="1" smtClean="0">
                <a:effectLst/>
                <a:latin typeface="Calibri" pitchFamily="34" charset="0"/>
              </a:rPr>
              <a:t>acromegaly</a:t>
            </a:r>
            <a:r>
              <a:rPr lang="en-US" sz="2800" b="0" dirty="0" smtClean="0">
                <a:effectLst/>
                <a:latin typeface="Calibri" pitchFamily="34" charset="0"/>
              </a:rPr>
              <a:t> results in bone and soft tissue</a:t>
            </a:r>
          </a:p>
          <a:p>
            <a:r>
              <a:rPr lang="en-US" sz="2800" b="0" dirty="0" smtClean="0">
                <a:effectLst/>
                <a:latin typeface="Calibri" pitchFamily="34" charset="0"/>
              </a:rPr>
              <a:t>deformities and enlargement of the viscera without an increase in height.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Oversecretion of growth hormone in </a:t>
            </a:r>
            <a:r>
              <a:rPr lang="en-US" sz="2800" b="0" dirty="0" err="1" smtClean="0">
                <a:effectLst/>
                <a:latin typeface="Calibri" pitchFamily="34" charset="0"/>
              </a:rPr>
              <a:t>childrens</a:t>
            </a:r>
            <a:r>
              <a:rPr lang="en-US" sz="2800" b="0" dirty="0" smtClean="0">
                <a:effectLst/>
                <a:latin typeface="Calibri" pitchFamily="34" charset="0"/>
              </a:rPr>
              <a:t> results in gigantism in insufficient secretion of growth hormone during childhood results in generalized limited growth and dwarfism.</a:t>
            </a:r>
          </a:p>
          <a:p>
            <a:pPr algn="l">
              <a:buNone/>
            </a:pPr>
            <a:r>
              <a:rPr lang="en-US" sz="2800" b="0" dirty="0" smtClean="0">
                <a:effectLst/>
                <a:latin typeface="Calibri" pitchFamily="34" charset="0"/>
              </a:rPr>
              <a:t>HYPOPITUITARISM</a:t>
            </a:r>
          </a:p>
          <a:p>
            <a:pPr algn="l">
              <a:buNone/>
            </a:pPr>
            <a:r>
              <a:rPr lang="en-US" sz="2800" b="0" dirty="0" smtClean="0">
                <a:effectLst/>
                <a:latin typeface="Calibri" pitchFamily="34" charset="0"/>
              </a:rPr>
              <a:t>Refers to hypofunctioning or hyposecretion of pituitary hormones.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Result from disease of the pituitary gland itself or of the hypothalamus</a:t>
            </a:r>
          </a:p>
          <a:p>
            <a:pPr algn="l">
              <a:buNone/>
            </a:pPr>
            <a:r>
              <a:rPr lang="en-US" sz="2800" b="0" u="sng" dirty="0" smtClean="0">
                <a:effectLst/>
                <a:latin typeface="Calibri" pitchFamily="34" charset="0"/>
              </a:rPr>
              <a:t>Causes of hyposecretion of pituitary hormones</a:t>
            </a:r>
          </a:p>
          <a:p>
            <a:pPr algn="l">
              <a:buNone/>
            </a:pPr>
            <a:r>
              <a:rPr lang="en-US" sz="2800" b="0" dirty="0" smtClean="0">
                <a:effectLst/>
                <a:latin typeface="Calibri" pitchFamily="34" charset="0"/>
              </a:rPr>
              <a:t>radiation therapy to the head and neck area.</a:t>
            </a:r>
          </a:p>
          <a:p>
            <a:pPr algn="l">
              <a:buNone/>
            </a:pPr>
            <a:r>
              <a:rPr lang="en-US" sz="2800" b="0" dirty="0" smtClean="0">
                <a:effectLst/>
                <a:latin typeface="Calibri" pitchFamily="34" charset="0"/>
              </a:rPr>
              <a:t>Trauma to the pituitary glands</a:t>
            </a:r>
          </a:p>
          <a:p>
            <a:pPr algn="l">
              <a:buNone/>
            </a:pPr>
            <a:r>
              <a:rPr lang="en-US" sz="2800" b="0" dirty="0" smtClean="0">
                <a:effectLst/>
                <a:latin typeface="Calibri" pitchFamily="34" charset="0"/>
              </a:rPr>
              <a:t>Pituitary tumors</a:t>
            </a:r>
          </a:p>
          <a:p>
            <a:pPr algn="l">
              <a:buNone/>
            </a:pPr>
            <a:r>
              <a:rPr lang="en-US" sz="2800" b="0" dirty="0" smtClean="0">
                <a:effectLst/>
                <a:latin typeface="Calibri" pitchFamily="34" charset="0"/>
              </a:rPr>
              <a:t>Vascular lesion in the pituitary gland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Thyrotoxicosis ,thyroid crisis and thyroid storm</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lvl="0" algn="l">
              <a:buNone/>
            </a:pPr>
            <a:r>
              <a:rPr lang="en-US" sz="2800" b="0" dirty="0" smtClean="0">
                <a:effectLst/>
                <a:latin typeface="Calibri" pitchFamily="34" charset="0"/>
              </a:rPr>
              <a:t>An acute LIFE-threatening condition characterized by excessive thyroid hormone</a:t>
            </a:r>
          </a:p>
          <a:p>
            <a:pPr lvl="0" algn="l">
              <a:buNone/>
            </a:pPr>
            <a:r>
              <a:rPr lang="en-US" sz="2800" b="0" dirty="0" smtClean="0">
                <a:effectLst/>
                <a:latin typeface="Calibri" pitchFamily="34" charset="0"/>
              </a:rPr>
              <a:t>Causes</a:t>
            </a:r>
          </a:p>
          <a:p>
            <a:pPr lvl="0" algn="l">
              <a:buNone/>
            </a:pPr>
            <a:r>
              <a:rPr lang="en-US" sz="2800" b="0" dirty="0" smtClean="0">
                <a:effectLst/>
                <a:latin typeface="Calibri" pitchFamily="34" charset="0"/>
              </a:rPr>
              <a:t>Graves’s disease or hyperthyroidism is the most common cause.</a:t>
            </a:r>
          </a:p>
          <a:p>
            <a:pPr algn="l">
              <a:buNone/>
            </a:pPr>
            <a:r>
              <a:rPr lang="en-US" sz="2800" b="0" dirty="0" smtClean="0">
                <a:effectLst/>
                <a:latin typeface="Calibri" pitchFamily="34" charset="0"/>
              </a:rPr>
              <a:t>Manipulation of thyroid during surgery</a:t>
            </a:r>
          </a:p>
          <a:p>
            <a:pPr algn="l">
              <a:buNone/>
            </a:pPr>
            <a:r>
              <a:rPr lang="en-US" sz="2800" b="0" dirty="0" smtClean="0">
                <a:effectLst/>
                <a:latin typeface="Calibri" pitchFamily="34" charset="0"/>
              </a:rPr>
              <a:t>Trauma</a:t>
            </a:r>
          </a:p>
          <a:p>
            <a:pPr algn="l">
              <a:buNone/>
            </a:pPr>
            <a:r>
              <a:rPr lang="en-US" sz="2800" b="0" dirty="0" smtClean="0">
                <a:effectLst/>
                <a:latin typeface="Calibri" pitchFamily="34" charset="0"/>
              </a:rPr>
              <a:t>Infection</a:t>
            </a:r>
          </a:p>
          <a:p>
            <a:pPr algn="l">
              <a:buNone/>
            </a:pPr>
            <a:endParaRPr lang="en-US" sz="2800" b="0" dirty="0" smtClean="0">
              <a:effectLst/>
              <a:latin typeface="Calibri" pitchFamily="34" charset="0"/>
            </a:endParaRP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Presenting features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HIGH fever</a:t>
            </a:r>
          </a:p>
          <a:p>
            <a:pPr lvl="0" algn="l">
              <a:buNone/>
            </a:pPr>
            <a:r>
              <a:rPr lang="en-US" sz="2800" b="0" dirty="0" smtClean="0">
                <a:effectLst/>
                <a:latin typeface="Calibri" pitchFamily="34" charset="0"/>
              </a:rPr>
              <a:t>2. Tachycardia and Tachypnea</a:t>
            </a:r>
          </a:p>
          <a:p>
            <a:pPr algn="l">
              <a:buNone/>
            </a:pPr>
            <a:r>
              <a:rPr lang="en-US" sz="2800" b="0" dirty="0" smtClean="0">
                <a:effectLst/>
                <a:latin typeface="Calibri" pitchFamily="34" charset="0"/>
              </a:rPr>
              <a:t>3. Systolic Hypertension</a:t>
            </a:r>
          </a:p>
          <a:p>
            <a:pPr lvl="0" algn="l">
              <a:buNone/>
            </a:pPr>
            <a:r>
              <a:rPr lang="en-US" sz="2800" b="0" dirty="0" smtClean="0">
                <a:effectLst/>
                <a:latin typeface="Calibri" pitchFamily="34" charset="0"/>
              </a:rPr>
              <a:t>4.Delirium and coma</a:t>
            </a:r>
          </a:p>
          <a:p>
            <a:pPr lvl="0" algn="l">
              <a:buNone/>
            </a:pPr>
            <a:r>
              <a:rPr lang="en-US" sz="2800" b="0" dirty="0" smtClean="0">
                <a:effectLst/>
                <a:latin typeface="Calibri" pitchFamily="34" charset="0"/>
              </a:rPr>
              <a:t>5. Severe vomiting and diarrhea</a:t>
            </a:r>
          </a:p>
          <a:p>
            <a:pPr lvl="0" algn="l">
              <a:buNone/>
            </a:pPr>
            <a:r>
              <a:rPr lang="en-US" sz="2800" b="0" dirty="0" smtClean="0">
                <a:effectLst/>
                <a:latin typeface="Calibri" pitchFamily="34" charset="0"/>
              </a:rPr>
              <a:t>6. Restlessness, Agitation, confusion and Seizures </a:t>
            </a: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interventions</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lvl="0" algn="l">
              <a:buNone/>
            </a:pPr>
            <a:r>
              <a:rPr lang="en-US" sz="2800" b="0" dirty="0" smtClean="0">
                <a:effectLst/>
                <a:latin typeface="Calibri" pitchFamily="34" charset="0"/>
              </a:rPr>
              <a:t>1. Maintain PATENT airway and adequate ventilation. Oxygen is needed to meet metabolic demands</a:t>
            </a:r>
          </a:p>
          <a:p>
            <a:pPr lvl="0" algn="l">
              <a:buNone/>
            </a:pPr>
            <a:r>
              <a:rPr lang="en-US" sz="2800" b="0" dirty="0" smtClean="0">
                <a:effectLst/>
                <a:latin typeface="Calibri" pitchFamily="34" charset="0"/>
              </a:rPr>
              <a:t>2. Administer anti-thyroid drugs with medications such as (a)</a:t>
            </a:r>
            <a:r>
              <a:rPr lang="en-US" sz="2800" b="0" dirty="0" err="1" smtClean="0">
                <a:effectLst/>
                <a:latin typeface="Calibri" pitchFamily="34" charset="0"/>
              </a:rPr>
              <a:t>Lugol’s</a:t>
            </a:r>
            <a:r>
              <a:rPr lang="en-US" sz="2800" b="0" dirty="0" smtClean="0">
                <a:effectLst/>
                <a:latin typeface="Calibri" pitchFamily="34" charset="0"/>
              </a:rPr>
              <a:t> solution : consist of 5% Iodide and 10% potassium blocks peripheral conversion of T4 to T3 hence inhibiting  hormone release . </a:t>
            </a:r>
          </a:p>
          <a:p>
            <a:pPr lvl="0" algn="l">
              <a:buNone/>
            </a:pPr>
            <a:r>
              <a:rPr lang="en-US" sz="2800" b="0" dirty="0" smtClean="0">
                <a:effectLst/>
                <a:latin typeface="Calibri" pitchFamily="34" charset="0"/>
              </a:rPr>
              <a:t>B).Propranolol : is a beta blockers to reduce cardiac heart rate. </a:t>
            </a:r>
          </a:p>
          <a:p>
            <a:pPr lvl="1" algn="l">
              <a:lnSpc>
                <a:spcPct val="80000"/>
              </a:lnSpc>
              <a:buNone/>
            </a:pPr>
            <a:r>
              <a:rPr lang="en-US" sz="2800" b="0" dirty="0" smtClean="0">
                <a:effectLst/>
                <a:latin typeface="Calibri" pitchFamily="34" charset="0"/>
              </a:rPr>
              <a:t>C.Glucocorticoids :inhibit hormone production and decrease peripheral conversion from T4 to T3.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3.Monitor VS including pulse rate  and temperature</a:t>
            </a:r>
          </a:p>
          <a:p>
            <a:pPr lvl="0" algn="l">
              <a:buNone/>
            </a:pPr>
            <a:r>
              <a:rPr lang="en-US" sz="2800" b="0" dirty="0" smtClean="0">
                <a:effectLst/>
                <a:latin typeface="Calibri" pitchFamily="34" charset="0"/>
              </a:rPr>
              <a:t>4. Monitor Cardiac rhythms</a:t>
            </a:r>
          </a:p>
          <a:p>
            <a:pPr lvl="0" algn="l">
              <a:buNone/>
            </a:pPr>
            <a:r>
              <a:rPr lang="en-US" sz="2800" b="0" dirty="0" smtClean="0">
                <a:effectLst/>
                <a:latin typeface="Calibri" pitchFamily="34" charset="0"/>
              </a:rPr>
              <a:t>5.Provide a quiet environment</a:t>
            </a:r>
          </a:p>
          <a:p>
            <a:pPr algn="l" eaLnBrk="1" hangingPunct="1">
              <a:buNone/>
            </a:pPr>
            <a:r>
              <a:rPr lang="en-US" sz="2800" b="0" dirty="0" smtClean="0">
                <a:effectLst/>
                <a:latin typeface="Calibri" pitchFamily="34" charset="0"/>
              </a:rPr>
              <a:t>6.Administer antipyretics like paracetamol</a:t>
            </a:r>
          </a:p>
          <a:p>
            <a:pPr algn="l" eaLnBrk="1" hangingPunct="1">
              <a:buNone/>
            </a:pPr>
            <a:r>
              <a:rPr lang="en-US" sz="2800" b="0" dirty="0" smtClean="0">
                <a:effectLst/>
                <a:latin typeface="Calibri" pitchFamily="34" charset="0"/>
              </a:rPr>
              <a:t>7.Administer IV fluids to correct dehydration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PARATHYROID DISORDERS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HYPOPARATHYROISM</a:t>
            </a:r>
          </a:p>
          <a:p>
            <a:pPr lvl="0" algn="l">
              <a:buNone/>
            </a:pPr>
            <a:r>
              <a:rPr lang="en-US" sz="2800" b="0" dirty="0" smtClean="0">
                <a:effectLst/>
                <a:latin typeface="Calibri" pitchFamily="34" charset="0"/>
              </a:rPr>
              <a:t>Hypo-secretion of parathyroid hormone</a:t>
            </a:r>
          </a:p>
          <a:p>
            <a:pPr algn="l">
              <a:buNone/>
            </a:pPr>
            <a:r>
              <a:rPr lang="en-US" sz="2800" b="0" dirty="0" smtClean="0">
                <a:effectLst/>
                <a:latin typeface="Calibri" pitchFamily="34" charset="0"/>
              </a:rPr>
              <a:t>CAUSES: tumor, removal of the gland during thyroid surgery</a:t>
            </a:r>
          </a:p>
          <a:p>
            <a:pPr algn="l">
              <a:buNone/>
            </a:pPr>
            <a:r>
              <a:rPr lang="en-US" sz="2800" b="0" dirty="0" smtClean="0">
                <a:effectLst/>
                <a:latin typeface="Calibri" pitchFamily="34" charset="0"/>
              </a:rPr>
              <a:t>PATHOPHYSIOLOGY</a:t>
            </a:r>
          </a:p>
          <a:p>
            <a:pPr algn="l">
              <a:buNone/>
            </a:pPr>
            <a:r>
              <a:rPr lang="en-US" sz="2800" b="0" dirty="0" smtClean="0">
                <a:effectLst/>
                <a:latin typeface="Calibri" pitchFamily="34" charset="0"/>
              </a:rPr>
              <a:t>Parathormone regulates calcium balance by increasing absorption of calcium from GI tract bone resorption of calcium a deficiency of parathormone results in hypocalcaemia.</a:t>
            </a: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if the facial nerve ( immediately) in front of the ear) is tapped, the client’s mouth twitches and the jaw tightens. This is called </a:t>
            </a:r>
            <a:r>
              <a:rPr lang="en-US" sz="2800" b="0" i="1" dirty="0" smtClean="0">
                <a:effectLst/>
                <a:latin typeface="Calibri" pitchFamily="34" charset="0"/>
              </a:rPr>
              <a:t>positive </a:t>
            </a:r>
            <a:r>
              <a:rPr lang="en-US" sz="2800" b="0" i="1" dirty="0" err="1" smtClean="0">
                <a:effectLst/>
                <a:latin typeface="Calibri" pitchFamily="34" charset="0"/>
              </a:rPr>
              <a:t>chvostek’s</a:t>
            </a:r>
            <a:r>
              <a:rPr lang="en-US" sz="2800" b="0" i="1" dirty="0" smtClean="0">
                <a:effectLst/>
                <a:latin typeface="Calibri" pitchFamily="34" charset="0"/>
              </a:rPr>
              <a:t> sign.</a:t>
            </a:r>
          </a:p>
          <a:p>
            <a:pPr algn="l">
              <a:buNone/>
            </a:pPr>
            <a:r>
              <a:rPr lang="en-US" sz="2800" b="0" i="1" dirty="0" smtClean="0">
                <a:effectLst/>
                <a:latin typeface="Calibri" pitchFamily="34" charset="0"/>
              </a:rPr>
              <a:t>A positive trousseau's sign </a:t>
            </a:r>
            <a:r>
              <a:rPr lang="en-US" sz="2800" b="0" dirty="0" smtClean="0">
                <a:effectLst/>
                <a:latin typeface="Calibri" pitchFamily="34" charset="0"/>
              </a:rPr>
              <a:t>may be elicited by placing a blood pressure cuff on the upper arm inflating it and waiting for 3 minutes. The client is observed for spasm of the hand ( </a:t>
            </a:r>
            <a:r>
              <a:rPr lang="en-US" sz="2800" b="0" dirty="0" err="1" smtClean="0">
                <a:effectLst/>
                <a:latin typeface="Calibri" pitchFamily="34" charset="0"/>
              </a:rPr>
              <a:t>carpopedal</a:t>
            </a:r>
            <a:r>
              <a:rPr lang="en-US" sz="2800" b="0" dirty="0" smtClean="0">
                <a:effectLst/>
                <a:latin typeface="Calibri" pitchFamily="34" charset="0"/>
              </a:rPr>
              <a:t> spasm) which is evidenced by hand flexing inward</a:t>
            </a:r>
            <a:endParaRPr lang="en-US" sz="2800" b="0" i="1" dirty="0" smtClean="0">
              <a:effectLst/>
              <a:latin typeface="Calibri" pitchFamily="34" charset="0"/>
            </a:endParaRP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437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389120"/>
          </a:xfrm>
        </p:spPr>
        <p:txBody>
          <a:bodyPr/>
          <a:lstStyle/>
          <a:p>
            <a:pPr algn="l">
              <a:buNone/>
            </a:pPr>
            <a:r>
              <a:rPr lang="en-US" sz="2800" b="0" u="sng" dirty="0" smtClean="0">
                <a:effectLst/>
                <a:latin typeface="Calibri" pitchFamily="34" charset="0"/>
              </a:rPr>
              <a:t>2.Posterior pituitary gland(Neurohypophysis</a:t>
            </a:r>
            <a:r>
              <a:rPr lang="en-US" sz="2800" b="0" dirty="0" smtClean="0">
                <a:effectLst/>
                <a:latin typeface="Calibri" pitchFamily="34" charset="0"/>
              </a:rPr>
              <a:t>)</a:t>
            </a:r>
          </a:p>
          <a:p>
            <a:pPr algn="l">
              <a:buNone/>
            </a:pPr>
            <a:r>
              <a:rPr lang="en-US" sz="2800" b="0" dirty="0" smtClean="0">
                <a:effectLst/>
                <a:latin typeface="Calibri" pitchFamily="34" charset="0"/>
              </a:rPr>
              <a:t>Produces two (2) hormones.</a:t>
            </a:r>
          </a:p>
          <a:p>
            <a:pPr lvl="1">
              <a:lnSpc>
                <a:spcPct val="150000"/>
              </a:lnSpc>
              <a:buNone/>
            </a:pPr>
            <a:r>
              <a:rPr lang="en-US" sz="2800" b="0" dirty="0" smtClean="0">
                <a:effectLst/>
                <a:latin typeface="Calibri" pitchFamily="34" charset="0"/>
              </a:rPr>
              <a:t>i.Antidiuretic Hormone (ADH)</a:t>
            </a:r>
          </a:p>
          <a:p>
            <a:pPr lvl="1">
              <a:lnSpc>
                <a:spcPct val="150000"/>
              </a:lnSpc>
              <a:buNone/>
            </a:pPr>
            <a:r>
              <a:rPr lang="en-US" sz="2800" b="0" dirty="0" smtClean="0">
                <a:effectLst/>
                <a:latin typeface="Calibri" pitchFamily="34" charset="0"/>
              </a:rPr>
              <a:t>ii. </a:t>
            </a:r>
            <a:r>
              <a:rPr lang="en-US" sz="2800" b="0" dirty="0" err="1" smtClean="0">
                <a:effectLst/>
                <a:latin typeface="Calibri" pitchFamily="34" charset="0"/>
              </a:rPr>
              <a:t>Oxytocin</a:t>
            </a: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PRESENTING FEATURES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1.Numbness and tingling sensation on the face</a:t>
            </a:r>
          </a:p>
          <a:p>
            <a:pPr lvl="0" algn="l">
              <a:buNone/>
            </a:pPr>
            <a:r>
              <a:rPr lang="en-US" sz="2800" b="0" dirty="0" smtClean="0">
                <a:effectLst/>
                <a:latin typeface="Calibri" pitchFamily="34" charset="0"/>
              </a:rPr>
              <a:t>2. Muscle cramps </a:t>
            </a:r>
          </a:p>
          <a:p>
            <a:pPr lvl="0" algn="l">
              <a:buNone/>
            </a:pPr>
            <a:r>
              <a:rPr lang="en-US" sz="2800" b="0" dirty="0" smtClean="0">
                <a:effectLst/>
                <a:latin typeface="Calibri" pitchFamily="34" charset="0"/>
              </a:rPr>
              <a:t>3.(+) Trousseau's and (+) Chvostek’s signs</a:t>
            </a:r>
          </a:p>
          <a:p>
            <a:pPr lvl="0" algn="l">
              <a:buNone/>
            </a:pPr>
            <a:r>
              <a:rPr lang="en-US" sz="2800" b="0" dirty="0" smtClean="0">
                <a:effectLst/>
                <a:latin typeface="Calibri" pitchFamily="34" charset="0"/>
              </a:rPr>
              <a:t>4. Bronchospams, laryngospasms, and  dysphagia</a:t>
            </a:r>
          </a:p>
          <a:p>
            <a:pPr lvl="0" algn="l">
              <a:buNone/>
            </a:pPr>
            <a:r>
              <a:rPr lang="en-US" sz="2800" b="0" dirty="0" smtClean="0">
                <a:effectLst/>
                <a:latin typeface="Calibri" pitchFamily="34" charset="0"/>
              </a:rPr>
              <a:t>5.Cardiac dysrhythmias </a:t>
            </a:r>
          </a:p>
          <a:p>
            <a:pPr lvl="0" algn="l">
              <a:buNone/>
            </a:pPr>
            <a:r>
              <a:rPr lang="en-US" sz="2800" b="0" dirty="0" smtClean="0">
                <a:effectLst/>
                <a:latin typeface="Calibri" pitchFamily="34" charset="0"/>
              </a:rPr>
              <a:t>6. Hypotension</a:t>
            </a:r>
          </a:p>
          <a:p>
            <a:pPr lvl="0" algn="l">
              <a:buNone/>
            </a:pPr>
            <a:r>
              <a:rPr lang="en-US" sz="2800" b="0" dirty="0" smtClean="0">
                <a:effectLst/>
                <a:latin typeface="Calibri" pitchFamily="34" charset="0"/>
              </a:rPr>
              <a:t>7. Anxiety, irritability ands depression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INTERVENTIONS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1. Monitor VS and signs of </a:t>
            </a:r>
            <a:r>
              <a:rPr lang="en-US" sz="2800" b="0" dirty="0" err="1" smtClean="0">
                <a:effectLst/>
                <a:latin typeface="Calibri" pitchFamily="34" charset="0"/>
              </a:rPr>
              <a:t>HYPOcalcemia</a:t>
            </a:r>
            <a:r>
              <a:rPr lang="en-US" sz="2800" b="0" dirty="0" smtClean="0">
                <a:effectLst/>
                <a:latin typeface="Calibri" pitchFamily="34" charset="0"/>
              </a:rPr>
              <a:t> </a:t>
            </a:r>
          </a:p>
          <a:p>
            <a:pPr lvl="0" algn="l">
              <a:buNone/>
            </a:pPr>
            <a:r>
              <a:rPr lang="en-US" sz="2800" b="0" dirty="0" smtClean="0">
                <a:effectLst/>
                <a:latin typeface="Calibri" pitchFamily="34" charset="0"/>
              </a:rPr>
              <a:t>2. Initiate seizure precautions and management</a:t>
            </a:r>
          </a:p>
          <a:p>
            <a:pPr lvl="0" algn="l">
              <a:buNone/>
            </a:pPr>
            <a:r>
              <a:rPr lang="en-US" sz="2800" b="0" dirty="0" smtClean="0">
                <a:effectLst/>
                <a:latin typeface="Calibri" pitchFamily="34" charset="0"/>
              </a:rPr>
              <a:t>3. Place a tracheostomy set. O2 tank and suction at the bedside</a:t>
            </a:r>
          </a:p>
          <a:p>
            <a:pPr lvl="0" algn="l">
              <a:buNone/>
            </a:pPr>
            <a:r>
              <a:rPr lang="en-US" sz="2800" b="0" dirty="0" smtClean="0">
                <a:effectLst/>
                <a:latin typeface="Calibri" pitchFamily="34" charset="0"/>
              </a:rPr>
              <a:t>4. Prepare CALCIUM gluconate</a:t>
            </a:r>
          </a:p>
          <a:p>
            <a:pPr lvl="0" algn="l">
              <a:buNone/>
            </a:pPr>
            <a:r>
              <a:rPr lang="en-US" sz="2800" b="0" dirty="0" smtClean="0">
                <a:effectLst/>
                <a:latin typeface="Calibri" pitchFamily="34" charset="0"/>
              </a:rPr>
              <a:t>5. Provide a HIGH-calcium and LOW phosphate diet </a:t>
            </a:r>
          </a:p>
          <a:p>
            <a:pPr lvl="0" algn="l">
              <a:buNone/>
            </a:pPr>
            <a:r>
              <a:rPr lang="en-US" sz="2800" b="0" dirty="0" smtClean="0">
                <a:effectLst/>
                <a:latin typeface="Calibri" pitchFamily="34" charset="0"/>
              </a:rPr>
              <a:t>Advise client to eat Vitamin D rich foods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HYPERATHYROIDISM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Hypersecretion of parathyroid hormones</a:t>
            </a:r>
          </a:p>
          <a:p>
            <a:pPr algn="l">
              <a:buNone/>
            </a:pPr>
            <a:r>
              <a:rPr lang="en-US" sz="2800" b="0" dirty="0" smtClean="0">
                <a:effectLst/>
                <a:latin typeface="Calibri" pitchFamily="34" charset="0"/>
              </a:rPr>
              <a:t>The main cause is tumor.</a:t>
            </a:r>
          </a:p>
          <a:p>
            <a:pPr algn="l">
              <a:buNone/>
            </a:pPr>
            <a:r>
              <a:rPr lang="en-US" sz="2800" b="0" dirty="0" smtClean="0">
                <a:effectLst/>
                <a:latin typeface="Calibri" pitchFamily="34" charset="0"/>
              </a:rPr>
              <a:t>It is characterized by an excessive secretion of PTH resulting in hypocalcaemia.</a:t>
            </a:r>
          </a:p>
          <a:p>
            <a:pPr algn="l">
              <a:buNone/>
            </a:pPr>
            <a:r>
              <a:rPr lang="en-US" sz="2800" b="0" dirty="0" smtClean="0">
                <a:effectLst/>
                <a:latin typeface="Calibri" pitchFamily="34" charset="0"/>
              </a:rPr>
              <a:t>Excessive PTH leads to bone damage ,hypocalcaemia and kidney</a:t>
            </a: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 primary hyperparathyroidism, excessive secretion of parathyroid hormone (parathormone) results in increased urinary excretion of phosphorus and loss of calcium in the bones. The bones becomes dematerialized as the calcium leaves and enters the blood stream. Renal stones may develop because of an increase in serum calcium (hypocalcaemia) . The most common cause of primary hyperparathyroidism is an adenoma of one of the parathyroid glands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 secondary hyperparathyroidism, the parathyroid glands secrete an excessive amount of parathormone in response to hypocalcaemia , which may be caused by  </a:t>
            </a:r>
            <a:r>
              <a:rPr lang="en-US" sz="2800" b="0" dirty="0" err="1" smtClean="0">
                <a:effectLst/>
                <a:latin typeface="Calibri" pitchFamily="34" charset="0"/>
              </a:rPr>
              <a:t>vit</a:t>
            </a:r>
            <a:r>
              <a:rPr lang="en-US" sz="2800" b="0" dirty="0" smtClean="0">
                <a:effectLst/>
                <a:latin typeface="Calibri" pitchFamily="34" charset="0"/>
              </a:rPr>
              <a:t> D Deficiency, chronic renal failure , large doses of </a:t>
            </a:r>
            <a:r>
              <a:rPr lang="en-US" sz="2800" b="0" dirty="0" err="1" smtClean="0">
                <a:effectLst/>
                <a:latin typeface="Calibri" pitchFamily="34" charset="0"/>
              </a:rPr>
              <a:t>thiazide</a:t>
            </a:r>
            <a:r>
              <a:rPr lang="en-US" sz="2800" b="0" dirty="0" smtClean="0">
                <a:effectLst/>
                <a:latin typeface="Calibri" pitchFamily="34" charset="0"/>
              </a:rPr>
              <a:t> diuretics ,and excessive use of laxatives and calcium supplements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Presenting features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1. Fatigue and muscle weakness/pain</a:t>
            </a:r>
          </a:p>
          <a:p>
            <a:pPr lvl="0" algn="l">
              <a:buNone/>
            </a:pPr>
            <a:r>
              <a:rPr lang="en-US" sz="2800" b="0" dirty="0" smtClean="0">
                <a:effectLst/>
                <a:latin typeface="Calibri" pitchFamily="34" charset="0"/>
              </a:rPr>
              <a:t>2. Skeletal pain and tenderness</a:t>
            </a:r>
          </a:p>
          <a:p>
            <a:pPr lvl="0" algn="l">
              <a:buNone/>
            </a:pPr>
            <a:r>
              <a:rPr lang="en-US" sz="2800" b="0" dirty="0" smtClean="0">
                <a:effectLst/>
                <a:latin typeface="Calibri" pitchFamily="34" charset="0"/>
              </a:rPr>
              <a:t>3. Fractures</a:t>
            </a:r>
          </a:p>
          <a:p>
            <a:pPr lvl="0" algn="l">
              <a:buNone/>
            </a:pPr>
            <a:r>
              <a:rPr lang="en-US" sz="2800" b="0" dirty="0" smtClean="0">
                <a:effectLst/>
                <a:latin typeface="Calibri" pitchFamily="34" charset="0"/>
              </a:rPr>
              <a:t>4. Anorexia/N/V </a:t>
            </a:r>
            <a:r>
              <a:rPr lang="en-US" sz="2800" b="0" dirty="0" err="1" smtClean="0">
                <a:effectLst/>
                <a:latin typeface="Calibri" pitchFamily="34" charset="0"/>
              </a:rPr>
              <a:t>epigastric</a:t>
            </a:r>
            <a:r>
              <a:rPr lang="en-US" sz="2800" b="0" dirty="0" smtClean="0">
                <a:effectLst/>
                <a:latin typeface="Calibri" pitchFamily="34" charset="0"/>
              </a:rPr>
              <a:t> pain</a:t>
            </a:r>
          </a:p>
          <a:p>
            <a:pPr lvl="0" algn="l">
              <a:buNone/>
            </a:pPr>
            <a:r>
              <a:rPr lang="en-US" sz="2800" b="0" dirty="0" smtClean="0">
                <a:effectLst/>
                <a:latin typeface="Calibri" pitchFamily="34" charset="0"/>
              </a:rPr>
              <a:t>5. Constipation</a:t>
            </a:r>
          </a:p>
          <a:p>
            <a:pPr lvl="0" algn="l">
              <a:buNone/>
            </a:pPr>
            <a:r>
              <a:rPr lang="en-US" sz="2800" b="0" dirty="0" smtClean="0">
                <a:effectLst/>
                <a:latin typeface="Calibri" pitchFamily="34" charset="0"/>
              </a:rPr>
              <a:t>6. Hypertension</a:t>
            </a:r>
          </a:p>
          <a:p>
            <a:pPr lvl="0" algn="l">
              <a:buNone/>
            </a:pPr>
            <a:r>
              <a:rPr lang="en-US" sz="2800" b="0" dirty="0" smtClean="0">
                <a:effectLst/>
                <a:latin typeface="Calibri" pitchFamily="34" charset="0"/>
              </a:rPr>
              <a:t>7. Cardiac Dysrhythmias </a:t>
            </a:r>
          </a:p>
          <a:p>
            <a:pPr lvl="0" algn="l">
              <a:buNone/>
            </a:pPr>
            <a:r>
              <a:rPr lang="en-US" sz="2800" b="0" dirty="0" smtClean="0">
                <a:effectLst/>
                <a:latin typeface="Calibri" pitchFamily="34" charset="0"/>
              </a:rPr>
              <a:t>8. Renal Stones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interventions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1.provide high fluid intake to dilute serum calcium and urine calcium levels</a:t>
            </a:r>
          </a:p>
          <a:p>
            <a:pPr algn="l">
              <a:buNone/>
            </a:pPr>
            <a:r>
              <a:rPr lang="en-US" sz="2800" b="0" dirty="0" smtClean="0">
                <a:effectLst/>
                <a:latin typeface="Calibri" pitchFamily="34" charset="0"/>
              </a:rPr>
              <a:t>2.Monitor VS, Cardiac rhythm, I and O</a:t>
            </a:r>
          </a:p>
          <a:p>
            <a:pPr algn="l">
              <a:buNone/>
            </a:pPr>
            <a:r>
              <a:rPr lang="en-US" sz="2800" b="0" dirty="0" smtClean="0">
                <a:effectLst/>
                <a:latin typeface="Calibri" pitchFamily="34" charset="0"/>
              </a:rPr>
              <a:t>3.Administer prescribed diuretics .</a:t>
            </a:r>
            <a:r>
              <a:rPr lang="en-US" sz="2800" b="0" dirty="0" err="1" smtClean="0">
                <a:effectLst/>
                <a:latin typeface="Calibri" pitchFamily="34" charset="0"/>
              </a:rPr>
              <a:t>i.e</a:t>
            </a:r>
            <a:r>
              <a:rPr lang="en-US" sz="2800" b="0" dirty="0" smtClean="0">
                <a:effectLst/>
                <a:latin typeface="Calibri" pitchFamily="34" charset="0"/>
              </a:rPr>
              <a:t> </a:t>
            </a:r>
            <a:r>
              <a:rPr lang="en-US" sz="2800" b="0" dirty="0" err="1" smtClean="0">
                <a:effectLst/>
                <a:latin typeface="Calibri" pitchFamily="34" charset="0"/>
              </a:rPr>
              <a:t>Furosemide</a:t>
            </a:r>
            <a:r>
              <a:rPr lang="en-US" sz="2800" b="0" dirty="0" smtClean="0">
                <a:effectLst/>
                <a:latin typeface="Calibri" pitchFamily="34" charset="0"/>
              </a:rPr>
              <a:t> to lower calcium levels. Diuretic will act on the kidney to cause fluid loss and hence lower the possibility of kidney stone formation</a:t>
            </a:r>
          </a:p>
          <a:p>
            <a:pPr algn="l">
              <a:buNone/>
            </a:pPr>
            <a:r>
              <a:rPr lang="en-US" sz="2800" b="0" dirty="0" smtClean="0">
                <a:effectLst/>
                <a:latin typeface="Calibri" pitchFamily="34" charset="0"/>
              </a:rPr>
              <a:t>4.provide food low in calcium.</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5.Monitor for signs of renal stones, skeletal fractures. Strain all urine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buFont typeface="Arial" pitchFamily="34" charset="0"/>
              <a:buNone/>
            </a:pPr>
            <a:r>
              <a:rPr lang="en-US" sz="2800" b="0" dirty="0" smtClean="0">
                <a:effectLst/>
                <a:latin typeface="Calibri" pitchFamily="34" charset="0"/>
              </a:rPr>
              <a:t>DISORDERS OF THYROID GLAND</a:t>
            </a:r>
            <a:endParaRPr lang="en-US" sz="2800" b="0" dirty="0">
              <a:effectLst/>
              <a:latin typeface="Calibri" pitchFamily="34" charset="0"/>
            </a:endParaRPr>
          </a:p>
        </p:txBody>
      </p:sp>
      <p:sp>
        <p:nvSpPr>
          <p:cNvPr id="3" name="Subtitle 2"/>
          <p:cNvSpPr>
            <a:spLocks noGrp="1"/>
          </p:cNvSpPr>
          <p:nvPr>
            <p:ph type="subTitle" idx="1"/>
          </p:nvPr>
        </p:nvSpPr>
        <p:spPr/>
        <p:txBody>
          <a:bodyPr/>
          <a:lstStyle/>
          <a:p>
            <a:pPr algn="l">
              <a:buFont typeface="Arial" pitchFamily="34" charset="0"/>
              <a:buNone/>
            </a:pPr>
            <a:r>
              <a:rPr lang="en-US" sz="2800" b="0" dirty="0" smtClean="0">
                <a:effectLst/>
                <a:latin typeface="Calibri" pitchFamily="34" charset="0"/>
              </a:rPr>
              <a:t>HYPOTHYROIDISM</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HYPOTHYROIDISM</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Def : refers to hyposecretion of thyroid hormones specifically T3 and T4.</a:t>
            </a:r>
          </a:p>
          <a:p>
            <a:pPr algn="l">
              <a:buNone/>
            </a:pPr>
            <a:r>
              <a:rPr lang="en-US" sz="2800" b="0" dirty="0" smtClean="0">
                <a:effectLst/>
                <a:latin typeface="Calibri" pitchFamily="34" charset="0"/>
              </a:rPr>
              <a:t>It is also referred to as thyroid deficiency. Thyroid deficiency affect all body functions</a:t>
            </a:r>
          </a:p>
          <a:p>
            <a:pPr algn="l">
              <a:buNone/>
            </a:pPr>
            <a:r>
              <a:rPr lang="en-US" sz="2800" b="0" dirty="0" smtClean="0">
                <a:effectLst/>
                <a:latin typeface="Calibri" pitchFamily="34" charset="0"/>
              </a:rPr>
              <a:t>When thyroid deficiency is present at birth, the condition is known as cretinism.</a:t>
            </a:r>
          </a:p>
          <a:p>
            <a:pPr algn="l">
              <a:buNone/>
            </a:pPr>
            <a:r>
              <a:rPr lang="en-US" sz="2800" b="0" dirty="0" smtClean="0">
                <a:effectLst/>
                <a:latin typeface="Calibri" pitchFamily="34" charset="0"/>
              </a:rPr>
              <a:t>CAUSES </a:t>
            </a:r>
          </a:p>
          <a:p>
            <a:pPr algn="l">
              <a:buNone/>
            </a:pPr>
            <a:r>
              <a:rPr lang="en-US" sz="2800" b="0" dirty="0" smtClean="0">
                <a:effectLst/>
                <a:latin typeface="Calibri" pitchFamily="34" charset="0"/>
              </a:rPr>
              <a:t>1.Autoimmune thyroiditis (Hashimoto’s disease), in which the immune system attacks the thyroid gland. It is the most common cause.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Hypothalamic control of pituitary gland secretions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150000"/>
              </a:lnSpc>
              <a:buNone/>
            </a:pPr>
            <a:r>
              <a:rPr lang="en-US" sz="2800" b="0" dirty="0" smtClean="0">
                <a:effectLst/>
                <a:latin typeface="Calibri" pitchFamily="34" charset="0"/>
              </a:rPr>
              <a:t>The anterior gland is controlled by hormones released by hypothalamus . These hormones are called hypothalamic releasing and inhibiting hormones.</a:t>
            </a:r>
          </a:p>
          <a:p>
            <a:pPr algn="l">
              <a:lnSpc>
                <a:spcPct val="150000"/>
              </a:lnSpc>
              <a:buNone/>
            </a:pPr>
            <a:r>
              <a:rPr lang="en-US" sz="2800" b="0" dirty="0" smtClean="0">
                <a:effectLst/>
                <a:latin typeface="Calibri" pitchFamily="34" charset="0"/>
              </a:rPr>
              <a:t>These hormones are released from hypothalamus and conducted to anterior pituitary gland through minute blood vessels called pituitary portal system</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buNone/>
            </a:pPr>
            <a:r>
              <a:rPr lang="en-US" sz="2800" b="0" dirty="0" smtClean="0">
                <a:effectLst/>
                <a:latin typeface="Calibri" pitchFamily="34" charset="0"/>
              </a:rPr>
              <a:t>Atrophy of thyroid gland with aging</a:t>
            </a:r>
          </a:p>
          <a:p>
            <a:pPr algn="l">
              <a:buNone/>
            </a:pPr>
            <a:r>
              <a:rPr lang="en-US" sz="2800" b="0" dirty="0" smtClean="0">
                <a:effectLst/>
                <a:latin typeface="Calibri" pitchFamily="34" charset="0"/>
              </a:rPr>
              <a:t>Radioactive iodine </a:t>
            </a:r>
          </a:p>
          <a:p>
            <a:pPr algn="l">
              <a:buNone/>
            </a:pPr>
            <a:r>
              <a:rPr lang="en-US" sz="2800" b="0" dirty="0" smtClean="0">
                <a:effectLst/>
                <a:latin typeface="Calibri" pitchFamily="34" charset="0"/>
              </a:rPr>
              <a:t>Thyroidectomy</a:t>
            </a:r>
          </a:p>
          <a:p>
            <a:pPr algn="l">
              <a:buNone/>
            </a:pPr>
            <a:r>
              <a:rPr lang="en-US" sz="2800" b="0" dirty="0" smtClean="0">
                <a:effectLst/>
                <a:latin typeface="Calibri" pitchFamily="34" charset="0"/>
              </a:rPr>
              <a:t>Medications like Lithium and Antithyroid medications</a:t>
            </a:r>
          </a:p>
          <a:p>
            <a:pPr algn="l">
              <a:buNone/>
            </a:pPr>
            <a:r>
              <a:rPr lang="en-US" sz="2800" b="0" dirty="0" smtClean="0">
                <a:effectLst/>
                <a:latin typeface="Calibri" pitchFamily="34" charset="0"/>
              </a:rPr>
              <a:t>Radiation to head and neck for treatment of head and neck</a:t>
            </a:r>
          </a:p>
          <a:p>
            <a:pPr algn="l">
              <a:buNone/>
            </a:pPr>
            <a:r>
              <a:rPr lang="en-US" sz="2800" b="0" dirty="0" smtClean="0">
                <a:effectLst/>
                <a:latin typeface="Calibri" pitchFamily="34" charset="0"/>
              </a:rPr>
              <a:t>cancers, lymphoma</a:t>
            </a:r>
          </a:p>
          <a:p>
            <a:pPr algn="l">
              <a:buNone/>
            </a:pPr>
            <a:r>
              <a:rPr lang="en-US" sz="2800" b="0" dirty="0" smtClean="0">
                <a:effectLst/>
                <a:latin typeface="Calibri" pitchFamily="34" charset="0"/>
              </a:rPr>
              <a:t>Infiltrative diseases of the thyroid (</a:t>
            </a:r>
            <a:r>
              <a:rPr lang="en-US" sz="2800" b="0" dirty="0" err="1" smtClean="0">
                <a:effectLst/>
                <a:latin typeface="Calibri" pitchFamily="34" charset="0"/>
              </a:rPr>
              <a:t>amyloidosis</a:t>
            </a:r>
            <a:r>
              <a:rPr lang="en-US" sz="2800" b="0" dirty="0" smtClean="0">
                <a:effectLst/>
                <a:latin typeface="Calibri" pitchFamily="34" charset="0"/>
              </a:rPr>
              <a:t>, scleroderma)</a:t>
            </a:r>
          </a:p>
          <a:p>
            <a:pPr algn="l">
              <a:buNone/>
            </a:pPr>
            <a:r>
              <a:rPr lang="en-US" sz="2800" b="0" dirty="0" smtClean="0">
                <a:effectLst/>
                <a:latin typeface="Calibri" pitchFamily="34" charset="0"/>
              </a:rPr>
              <a:t>Iodine deficiency and iodine excess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Predisposing factors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Previous treatment with antithyroid medications and radioactive iodine</a:t>
            </a:r>
          </a:p>
          <a:p>
            <a:pPr algn="l">
              <a:buNone/>
            </a:pPr>
            <a:r>
              <a:rPr lang="en-US" sz="2800" b="0" dirty="0" smtClean="0">
                <a:effectLst/>
                <a:latin typeface="Calibri" pitchFamily="34" charset="0"/>
              </a:rPr>
              <a:t>Thyroidectomy</a:t>
            </a:r>
          </a:p>
          <a:p>
            <a:pPr algn="l">
              <a:buNone/>
            </a:pPr>
            <a:r>
              <a:rPr lang="en-US" sz="2800" b="0" dirty="0" smtClean="0">
                <a:effectLst/>
                <a:latin typeface="Calibri" pitchFamily="34" charset="0"/>
              </a:rPr>
              <a:t>Advance age ; common in older women</a:t>
            </a:r>
          </a:p>
          <a:p>
            <a:pPr algn="l">
              <a:buNone/>
            </a:pPr>
            <a:r>
              <a:rPr lang="en-US" sz="2800" b="0" dirty="0" smtClean="0">
                <a:effectLst/>
                <a:latin typeface="Calibri" pitchFamily="34" charset="0"/>
              </a:rPr>
              <a:t>Radiation therapy for head and neck for cancer</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Hypothyroidism can be caused by thyroid dysfunction itself or pituitary gland and hypothalamus.</a:t>
            </a:r>
          </a:p>
          <a:p>
            <a:pPr algn="l">
              <a:buNone/>
            </a:pPr>
            <a:r>
              <a:rPr lang="en-US" sz="2800" b="0" dirty="0" smtClean="0">
                <a:effectLst/>
                <a:latin typeface="Calibri" pitchFamily="34" charset="0"/>
              </a:rPr>
              <a:t>In both, there is hyposecretion of T3 and T4 hormones which leads to decreased basal metabolic rate characterized by lethargy , fatigue , cold intolerance , weight gain and constipation.</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sp>
        <p:nvSpPr>
          <p:cNvPr id="3" name="Content Placeholder 2"/>
          <p:cNvSpPr>
            <a:spLocks noGrp="1"/>
          </p:cNvSpPr>
          <p:nvPr>
            <p:ph sz="half" idx="1"/>
          </p:nvPr>
        </p:nvSpPr>
        <p:spPr/>
        <p:txBody>
          <a:bodyPr>
            <a:normAutofit lnSpcReduction="10000"/>
          </a:bodyPr>
          <a:lstStyle/>
          <a:p>
            <a:pPr algn="l">
              <a:buNone/>
            </a:pPr>
            <a:r>
              <a:rPr lang="en-US" sz="2800" b="0" dirty="0" smtClean="0">
                <a:effectLst/>
                <a:latin typeface="Calibri" pitchFamily="34" charset="0"/>
              </a:rPr>
              <a:t>Extreme fatigue</a:t>
            </a:r>
          </a:p>
          <a:p>
            <a:pPr algn="l">
              <a:buNone/>
            </a:pPr>
            <a:r>
              <a:rPr lang="en-US" sz="2800" b="0" dirty="0" smtClean="0">
                <a:effectLst/>
                <a:latin typeface="Calibri" pitchFamily="34" charset="0"/>
              </a:rPr>
              <a:t>hair loss, brittle</a:t>
            </a:r>
          </a:p>
          <a:p>
            <a:pPr algn="l">
              <a:buNone/>
            </a:pPr>
            <a:r>
              <a:rPr lang="en-US" sz="2800" b="0" dirty="0" smtClean="0">
                <a:effectLst/>
                <a:latin typeface="Calibri" pitchFamily="34" charset="0"/>
              </a:rPr>
              <a:t>nails, and dry skin</a:t>
            </a:r>
          </a:p>
          <a:p>
            <a:pPr algn="l">
              <a:buNone/>
            </a:pPr>
            <a:r>
              <a:rPr lang="en-US" sz="2800" b="0" dirty="0" smtClean="0">
                <a:effectLst/>
                <a:latin typeface="Calibri" pitchFamily="34" charset="0"/>
              </a:rPr>
              <a:t>numbness and tingling of the</a:t>
            </a:r>
          </a:p>
          <a:p>
            <a:pPr algn="l">
              <a:buNone/>
            </a:pPr>
            <a:r>
              <a:rPr lang="en-US" sz="2800" b="0" dirty="0" smtClean="0">
                <a:effectLst/>
                <a:latin typeface="Calibri" pitchFamily="34" charset="0"/>
              </a:rPr>
              <a:t>Fingers</a:t>
            </a:r>
          </a:p>
          <a:p>
            <a:pPr algn="l">
              <a:buNone/>
            </a:pPr>
            <a:r>
              <a:rPr lang="en-US" sz="2800" b="0" dirty="0" smtClean="0">
                <a:effectLst/>
                <a:latin typeface="Calibri" pitchFamily="34" charset="0"/>
              </a:rPr>
              <a:t>Cold intolerance</a:t>
            </a:r>
          </a:p>
          <a:p>
            <a:pPr algn="l">
              <a:buNone/>
            </a:pPr>
            <a:r>
              <a:rPr lang="en-US" sz="2800" b="0" dirty="0" smtClean="0">
                <a:effectLst/>
                <a:latin typeface="Calibri" pitchFamily="34" charset="0"/>
              </a:rPr>
              <a:t>Weight gain</a:t>
            </a:r>
          </a:p>
          <a:p>
            <a:pPr algn="l">
              <a:buNone/>
            </a:pPr>
            <a:r>
              <a:rPr lang="en-US" sz="2800" b="0" dirty="0" smtClean="0">
                <a:effectLst/>
                <a:latin typeface="Calibri" pitchFamily="34" charset="0"/>
              </a:rPr>
              <a:t>constipation</a:t>
            </a:r>
            <a:endParaRPr lang="en-US" sz="2800" b="0" dirty="0">
              <a:effectLst/>
              <a:latin typeface="Calibri" pitchFamily="34" charset="0"/>
            </a:endParaRPr>
          </a:p>
        </p:txBody>
      </p:sp>
      <p:sp>
        <p:nvSpPr>
          <p:cNvPr id="4" name="Content Placeholder 3"/>
          <p:cNvSpPr>
            <a:spLocks noGrp="1"/>
          </p:cNvSpPr>
          <p:nvPr>
            <p:ph sz="half" idx="2"/>
          </p:nvPr>
        </p:nvSpPr>
        <p:spPr/>
        <p:txBody>
          <a:bodyPr>
            <a:normAutofit lnSpcReduction="10000"/>
          </a:bodyPr>
          <a:lstStyle/>
          <a:p>
            <a:pPr algn="l">
              <a:buNone/>
            </a:pPr>
            <a:r>
              <a:rPr lang="en-US" sz="2800" b="0" dirty="0" err="1" smtClean="0">
                <a:effectLst/>
                <a:latin typeface="Calibri" pitchFamily="34" charset="0"/>
              </a:rPr>
              <a:t>Forgetfullness</a:t>
            </a:r>
            <a:endParaRPr lang="en-US" sz="2800" b="0" dirty="0" smtClean="0">
              <a:effectLst/>
              <a:latin typeface="Calibri" pitchFamily="34" charset="0"/>
            </a:endParaRPr>
          </a:p>
          <a:p>
            <a:pPr algn="l">
              <a:buNone/>
            </a:pPr>
            <a:r>
              <a:rPr lang="en-US" sz="2800" b="0" dirty="0" smtClean="0">
                <a:effectLst/>
                <a:latin typeface="Calibri" pitchFamily="34" charset="0"/>
              </a:rPr>
              <a:t>Menstrual disturbances</a:t>
            </a:r>
          </a:p>
          <a:p>
            <a:pPr algn="l">
              <a:buNone/>
            </a:pPr>
            <a:r>
              <a:rPr lang="en-US" sz="2800" b="0" dirty="0" smtClean="0">
                <a:effectLst/>
                <a:latin typeface="Calibri" pitchFamily="34" charset="0"/>
              </a:rPr>
              <a:t>such as </a:t>
            </a:r>
            <a:r>
              <a:rPr lang="en-US" sz="2800" b="0" dirty="0" err="1" smtClean="0">
                <a:effectLst/>
                <a:latin typeface="Calibri" pitchFamily="34" charset="0"/>
              </a:rPr>
              <a:t>menorrhagia</a:t>
            </a:r>
            <a:r>
              <a:rPr lang="en-US" sz="2800" b="0" dirty="0" smtClean="0">
                <a:effectLst/>
                <a:latin typeface="Calibri" pitchFamily="34" charset="0"/>
              </a:rPr>
              <a:t> or amenorrhea</a:t>
            </a:r>
          </a:p>
          <a:p>
            <a:pPr algn="l">
              <a:buNone/>
            </a:pPr>
            <a:r>
              <a:rPr lang="en-US" sz="2800" b="0" dirty="0" smtClean="0">
                <a:effectLst/>
                <a:latin typeface="Calibri" pitchFamily="34" charset="0"/>
              </a:rPr>
              <a:t>Slowness of movement</a:t>
            </a:r>
          </a:p>
          <a:p>
            <a:pPr algn="l">
              <a:buNone/>
            </a:pPr>
            <a:r>
              <a:rPr lang="en-US" sz="2800" b="0" dirty="0" smtClean="0">
                <a:effectLst/>
                <a:latin typeface="Calibri" pitchFamily="34" charset="0"/>
              </a:rPr>
              <a:t>Bradycardia</a:t>
            </a:r>
          </a:p>
          <a:p>
            <a:pPr algn="l">
              <a:buNone/>
            </a:pPr>
            <a:r>
              <a:rPr lang="en-US" sz="2800" b="0" dirty="0" smtClean="0">
                <a:effectLst/>
                <a:latin typeface="Calibri" pitchFamily="34" charset="0"/>
              </a:rPr>
              <a:t>irritability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Hormone replacement therapy : synthetic levothyroxine is administered.</a:t>
            </a:r>
          </a:p>
          <a:p>
            <a:pPr algn="l">
              <a:buNone/>
            </a:pPr>
            <a:r>
              <a:rPr lang="en-US" sz="2800" b="0" dirty="0" smtClean="0">
                <a:effectLst/>
                <a:latin typeface="Calibri" pitchFamily="34" charset="0"/>
              </a:rPr>
              <a:t>BRAND NAME : </a:t>
            </a:r>
            <a:r>
              <a:rPr lang="en-US" sz="2800" b="0" dirty="0" err="1" smtClean="0">
                <a:effectLst/>
                <a:latin typeface="Calibri" pitchFamily="34" charset="0"/>
              </a:rPr>
              <a:t>Synthroid</a:t>
            </a:r>
            <a:r>
              <a:rPr lang="en-US" sz="2800" b="0" dirty="0" smtClean="0">
                <a:effectLst/>
                <a:latin typeface="Calibri" pitchFamily="34" charset="0"/>
              </a:rPr>
              <a:t> , </a:t>
            </a:r>
            <a:r>
              <a:rPr lang="en-US" sz="2800" b="0" dirty="0" err="1" smtClean="0">
                <a:effectLst/>
                <a:latin typeface="Calibri" pitchFamily="34" charset="0"/>
              </a:rPr>
              <a:t>levoxyl</a:t>
            </a:r>
            <a:r>
              <a:rPr lang="en-US" sz="2800" b="0" dirty="0" smtClean="0">
                <a:effectLst/>
                <a:latin typeface="Calibri" pitchFamily="34" charset="0"/>
              </a:rPr>
              <a:t> , </a:t>
            </a:r>
            <a:r>
              <a:rPr lang="en-US" sz="2800" b="0" dirty="0" err="1" smtClean="0">
                <a:effectLst/>
                <a:latin typeface="Calibri" pitchFamily="34" charset="0"/>
              </a:rPr>
              <a:t>levothroid</a:t>
            </a:r>
            <a:r>
              <a:rPr lang="en-US" sz="2800" b="0" dirty="0" smtClean="0">
                <a:effectLst/>
                <a:latin typeface="Calibri" pitchFamily="34" charset="0"/>
              </a:rPr>
              <a:t> and </a:t>
            </a:r>
            <a:r>
              <a:rPr lang="en-US" sz="2800" b="0" dirty="0" err="1" smtClean="0">
                <a:effectLst/>
                <a:latin typeface="Calibri" pitchFamily="34" charset="0"/>
              </a:rPr>
              <a:t>unithroid</a:t>
            </a:r>
            <a:endParaRPr lang="en-US" sz="2800" b="0" dirty="0" smtClean="0">
              <a:effectLst/>
              <a:latin typeface="Calibri" pitchFamily="34" charset="0"/>
            </a:endParaRPr>
          </a:p>
          <a:p>
            <a:pPr algn="l">
              <a:buNone/>
            </a:pPr>
            <a:r>
              <a:rPr lang="en-US" sz="2800" b="0" dirty="0" smtClean="0">
                <a:effectLst/>
                <a:latin typeface="Calibri" pitchFamily="34" charset="0"/>
              </a:rPr>
              <a:t>Is a drug of choice for most patients who need thyroid hormone replacement.</a:t>
            </a:r>
          </a:p>
          <a:p>
            <a:pPr algn="l">
              <a:buNone/>
            </a:pPr>
            <a:r>
              <a:rPr lang="en-US" sz="2800" b="0" dirty="0" smtClean="0">
                <a:effectLst/>
                <a:latin typeface="Calibri" pitchFamily="34" charset="0"/>
              </a:rPr>
              <a:t>MODE OF ACTION : It increases metabolic rate of all cells of all tissues in the body</a:t>
            </a:r>
          </a:p>
          <a:p>
            <a:pPr algn="l">
              <a:buNone/>
            </a:pPr>
            <a:r>
              <a:rPr lang="en-US" sz="2800" b="0" dirty="0" smtClean="0">
                <a:effectLst/>
                <a:latin typeface="Calibri" pitchFamily="34" charset="0"/>
              </a:rPr>
              <a:t> </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PHARMACOKINETICS</a:t>
            </a:r>
          </a:p>
          <a:p>
            <a:pPr algn="l">
              <a:buNone/>
            </a:pPr>
            <a:r>
              <a:rPr lang="en-US" sz="2800" b="0" dirty="0" smtClean="0">
                <a:effectLst/>
                <a:latin typeface="Calibri" pitchFamily="34" charset="0"/>
              </a:rPr>
              <a:t>-Most of it converted into T3 in the body hence can produce both T3 and T4</a:t>
            </a:r>
          </a:p>
          <a:p>
            <a:pPr algn="l">
              <a:buNone/>
            </a:pPr>
            <a:r>
              <a:rPr lang="en-US" sz="2800" b="0" dirty="0" smtClean="0">
                <a:effectLst/>
                <a:latin typeface="Calibri" pitchFamily="34" charset="0"/>
              </a:rPr>
              <a:t>-highly bound to proteins and has a half life of 7 days hence it therapeutic effects are delayed for 2 weeks</a:t>
            </a:r>
          </a:p>
          <a:p>
            <a:pPr algn="l">
              <a:buNone/>
            </a:pPr>
            <a:r>
              <a:rPr lang="en-US" sz="2800" b="0" dirty="0" smtClean="0">
                <a:effectLst/>
                <a:latin typeface="Calibri" pitchFamily="34" charset="0"/>
              </a:rPr>
              <a:t>The long half life facilitate once a day dosing</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THERAPEUTIC USES (INDICATIONS)</a:t>
            </a:r>
          </a:p>
          <a:p>
            <a:pPr algn="l">
              <a:buNone/>
            </a:pPr>
            <a:r>
              <a:rPr lang="en-US" sz="2800" b="0" dirty="0" smtClean="0">
                <a:effectLst/>
                <a:latin typeface="Calibri" pitchFamily="34" charset="0"/>
              </a:rPr>
              <a:t>Indicated in  hypothyroidism in adult and children</a:t>
            </a:r>
          </a:p>
          <a:p>
            <a:pPr algn="l">
              <a:buNone/>
            </a:pPr>
            <a:r>
              <a:rPr lang="en-US" sz="2800" b="0" dirty="0" smtClean="0">
                <a:effectLst/>
                <a:latin typeface="Calibri" pitchFamily="34" charset="0"/>
              </a:rPr>
              <a:t>Maintenance of thyroid hormones following surgery</a:t>
            </a:r>
          </a:p>
          <a:p>
            <a:pPr algn="l">
              <a:buNone/>
            </a:pPr>
            <a:r>
              <a:rPr lang="en-US" sz="2800" b="0" dirty="0" smtClean="0">
                <a:effectLst/>
                <a:latin typeface="Calibri" pitchFamily="34" charset="0"/>
              </a:rPr>
              <a:t>Myxedema coma</a:t>
            </a:r>
          </a:p>
          <a:p>
            <a:pPr algn="l">
              <a:buNone/>
            </a:pPr>
            <a:r>
              <a:rPr lang="en-US" sz="2800" b="0" dirty="0" smtClean="0">
                <a:effectLst/>
                <a:latin typeface="Calibri" pitchFamily="34" charset="0"/>
              </a:rPr>
              <a:t>Simple goiter.</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Dosage and administration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Starting dosage is 12.5mcg/day </a:t>
            </a:r>
            <a:r>
              <a:rPr lang="en-US" sz="2800" b="0" dirty="0" err="1" smtClean="0">
                <a:effectLst/>
                <a:latin typeface="Calibri" pitchFamily="34" charset="0"/>
              </a:rPr>
              <a:t>orally.Dosage</a:t>
            </a:r>
            <a:r>
              <a:rPr lang="en-US" sz="2800" b="0" dirty="0" smtClean="0">
                <a:effectLst/>
                <a:latin typeface="Calibri" pitchFamily="34" charset="0"/>
              </a:rPr>
              <a:t> changes may differ with individual patients based upon </a:t>
            </a:r>
            <a:r>
              <a:rPr lang="en-US" sz="2800" b="0" dirty="0" err="1" smtClean="0">
                <a:effectLst/>
                <a:latin typeface="Calibri" pitchFamily="34" charset="0"/>
              </a:rPr>
              <a:t>age,the</a:t>
            </a:r>
            <a:r>
              <a:rPr lang="en-US" sz="2800" b="0" dirty="0" smtClean="0">
                <a:effectLst/>
                <a:latin typeface="Calibri" pitchFamily="34" charset="0"/>
              </a:rPr>
              <a:t> presence of cardiovascular disease and development of tolerance or reduced effectiveness of drug.</a:t>
            </a:r>
          </a:p>
          <a:p>
            <a:pPr algn="l">
              <a:buNone/>
            </a:pPr>
            <a:r>
              <a:rPr lang="en-US" sz="2800" b="0" dirty="0" smtClean="0">
                <a:effectLst/>
                <a:latin typeface="Calibri" pitchFamily="34" charset="0"/>
              </a:rPr>
              <a:t>The drug is available in tablet </a:t>
            </a:r>
            <a:r>
              <a:rPr lang="en-US" sz="2800" b="0" dirty="0" err="1" smtClean="0">
                <a:effectLst/>
                <a:latin typeface="Calibri" pitchFamily="34" charset="0"/>
              </a:rPr>
              <a:t>forms,capsules</a:t>
            </a:r>
            <a:r>
              <a:rPr lang="en-US" sz="2800" b="0" dirty="0" smtClean="0">
                <a:effectLst/>
                <a:latin typeface="Calibri" pitchFamily="34" charset="0"/>
              </a:rPr>
              <a:t> and IV.</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Drug interactions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Increases the need in insulin in diabetic patients</a:t>
            </a:r>
          </a:p>
          <a:p>
            <a:pPr algn="l">
              <a:buNone/>
            </a:pPr>
            <a:r>
              <a:rPr lang="en-US" sz="2800" b="0" dirty="0" smtClean="0">
                <a:effectLst/>
                <a:latin typeface="Calibri" pitchFamily="34" charset="0"/>
              </a:rPr>
              <a:t>Increases the effects of warfarin therefore monitoring of blood clotting is necessary</a:t>
            </a:r>
          </a:p>
          <a:p>
            <a:pPr algn="l">
              <a:buNone/>
            </a:pPr>
            <a:r>
              <a:rPr lang="en-US" sz="2800" b="0" dirty="0" smtClean="0">
                <a:effectLst/>
                <a:latin typeface="Calibri" pitchFamily="34" charset="0"/>
              </a:rPr>
              <a:t>Increases cardiac response to catecholamines (epinephrine) thereby increasing the risk of catecholamine induced dysrhythmias. Caution must be exercised when administering catecholamines to</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DURATION OF THERAPY</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Replacement therapy must be continued for life.</a:t>
            </a:r>
          </a:p>
          <a:p>
            <a:pPr algn="l">
              <a:buNone/>
            </a:pPr>
            <a:r>
              <a:rPr lang="en-US" sz="2800" b="0" dirty="0" smtClean="0">
                <a:effectLst/>
                <a:latin typeface="Calibri" pitchFamily="34" charset="0"/>
              </a:rPr>
              <a:t>The patient must be made fully aware of the chronic nature of the condition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ENDOCRINE SYSTEM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fontAlgn="auto" hangingPunct="1">
              <a:spcAft>
                <a:spcPts val="0"/>
              </a:spcAft>
              <a:buFont typeface="Arial" pitchFamily="34" charset="0"/>
              <a:buNone/>
              <a:defRPr/>
            </a:pPr>
            <a:r>
              <a:rPr lang="en-US" sz="2800" b="0" dirty="0" smtClean="0">
                <a:effectLst/>
                <a:latin typeface="Calibri" pitchFamily="34" charset="0"/>
              </a:rPr>
              <a:t>Endocrine system is </a:t>
            </a:r>
            <a:r>
              <a:rPr lang="en-US" sz="2800" dirty="0" smtClean="0">
                <a:latin typeface="Calibri" pitchFamily="34" charset="0"/>
              </a:rPr>
              <a:t>a s</a:t>
            </a:r>
            <a:r>
              <a:rPr lang="en-US" sz="2800" b="0" dirty="0" smtClean="0">
                <a:effectLst/>
                <a:latin typeface="Calibri" pitchFamily="34" charset="0"/>
              </a:rPr>
              <a:t>ystem of ductless glands that secrete hormones. </a:t>
            </a:r>
          </a:p>
          <a:p>
            <a:pPr algn="l" eaLnBrk="1" fontAlgn="auto" hangingPunct="1">
              <a:spcAft>
                <a:spcPts val="0"/>
              </a:spcAft>
              <a:buFont typeface="Arial" pitchFamily="34" charset="0"/>
              <a:buNone/>
              <a:defRPr/>
            </a:pPr>
            <a:r>
              <a:rPr lang="en-US" sz="2800" b="0" dirty="0" smtClean="0">
                <a:effectLst/>
                <a:latin typeface="Calibri" pitchFamily="34" charset="0"/>
              </a:rPr>
              <a:t>It is a chemical control system. </a:t>
            </a:r>
          </a:p>
          <a:p>
            <a:pPr algn="l" eaLnBrk="1" fontAlgn="auto" hangingPunct="1">
              <a:spcAft>
                <a:spcPts val="0"/>
              </a:spcAft>
              <a:buFont typeface="Arial" pitchFamily="34" charset="0"/>
              <a:buNone/>
              <a:defRPr/>
            </a:pPr>
            <a:r>
              <a:rPr lang="en-US" sz="2800" b="0" dirty="0" smtClean="0">
                <a:effectLst/>
                <a:latin typeface="Calibri" pitchFamily="34" charset="0"/>
              </a:rPr>
              <a:t>It functions in conjunction with the nervous system to control the internal environment (homeostasis).</a:t>
            </a:r>
          </a:p>
          <a:p>
            <a:pPr algn="l" eaLnBrk="1" fontAlgn="auto" hangingPunct="1">
              <a:spcAft>
                <a:spcPts val="0"/>
              </a:spcAft>
              <a:buFont typeface="Arial" pitchFamily="34" charset="0"/>
              <a:buNone/>
              <a:defRPr/>
            </a:pPr>
            <a:r>
              <a:rPr lang="en-US" sz="2800" b="0" dirty="0" smtClean="0">
                <a:effectLst/>
                <a:latin typeface="Calibri" pitchFamily="34" charset="0"/>
              </a:rPr>
              <a:t>These glands consist of </a:t>
            </a:r>
            <a:r>
              <a:rPr lang="en-US" sz="2800" b="0" dirty="0" err="1" smtClean="0">
                <a:effectLst/>
                <a:latin typeface="Calibri" pitchFamily="34" charset="0"/>
              </a:rPr>
              <a:t>secretory</a:t>
            </a:r>
            <a:r>
              <a:rPr lang="en-US" sz="2800" b="0" dirty="0" smtClean="0">
                <a:effectLst/>
                <a:latin typeface="Calibri" pitchFamily="34" charset="0"/>
              </a:rPr>
              <a:t> cells which secrete hormones and dense network of capillaries which carries hormones.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150000"/>
              </a:lnSpc>
              <a:buNone/>
            </a:pPr>
            <a:r>
              <a:rPr lang="en-US" sz="2800" b="0" dirty="0" smtClean="0">
                <a:effectLst/>
                <a:latin typeface="Calibri" pitchFamily="34" charset="0"/>
              </a:rPr>
              <a:t>Posterior pituitary gland is controlled by nerve signals that originate from hypothalamus and terminate in posterior pituitary.</a:t>
            </a:r>
          </a:p>
          <a:p>
            <a:pPr algn="l">
              <a:lnSpc>
                <a:spcPct val="150000"/>
              </a:lnSpc>
              <a:buNone/>
            </a:pPr>
            <a:r>
              <a:rPr lang="en-US" sz="2800" b="0" dirty="0" smtClean="0">
                <a:effectLst/>
                <a:latin typeface="Calibri" pitchFamily="34" charset="0"/>
              </a:rPr>
              <a:t>The release of hormones is triggered by excitation of the gland by nerve impulses . The release The release of hormones by these process is called </a:t>
            </a:r>
            <a:r>
              <a:rPr lang="en-US" sz="2800" b="0" dirty="0" err="1" smtClean="0">
                <a:effectLst/>
                <a:latin typeface="Calibri" pitchFamily="34" charset="0"/>
              </a:rPr>
              <a:t>exocytosis</a:t>
            </a:r>
            <a:r>
              <a:rPr lang="en-US" sz="2800" b="0" dirty="0" smtClean="0">
                <a:effectLst/>
                <a:latin typeface="Calibri" pitchFamily="34" charset="0"/>
              </a:rPr>
              <a: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 of hypothyroidism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 Promote independence in self-care</a:t>
            </a:r>
          </a:p>
          <a:p>
            <a:pPr algn="l">
              <a:buNone/>
            </a:pPr>
            <a:r>
              <a:rPr lang="en-US" sz="2800" b="0" dirty="0" smtClean="0">
                <a:effectLst/>
                <a:latin typeface="Calibri" pitchFamily="34" charset="0"/>
              </a:rPr>
              <a:t>Activities by:</a:t>
            </a:r>
          </a:p>
          <a:p>
            <a:pPr algn="l">
              <a:buNone/>
            </a:pPr>
            <a:r>
              <a:rPr lang="en-US" sz="2800" b="0" dirty="0" smtClean="0">
                <a:effectLst/>
                <a:latin typeface="Calibri" pitchFamily="34" charset="0"/>
              </a:rPr>
              <a:t>a. Spacing activities to promote rest and</a:t>
            </a:r>
          </a:p>
          <a:p>
            <a:pPr algn="l">
              <a:buNone/>
            </a:pPr>
            <a:r>
              <a:rPr lang="en-US" sz="2800" b="0" dirty="0" smtClean="0">
                <a:effectLst/>
                <a:latin typeface="Calibri" pitchFamily="34" charset="0"/>
              </a:rPr>
              <a:t>exercise as tolerated.</a:t>
            </a:r>
          </a:p>
          <a:p>
            <a:pPr algn="l">
              <a:buNone/>
            </a:pPr>
            <a:r>
              <a:rPr lang="en-US" sz="2800" b="0" dirty="0" smtClean="0">
                <a:effectLst/>
                <a:latin typeface="Calibri" pitchFamily="34" charset="0"/>
              </a:rPr>
              <a:t>b. Assisting with self-care activities when</a:t>
            </a:r>
          </a:p>
          <a:p>
            <a:pPr algn="l">
              <a:buNone/>
            </a:pPr>
            <a:r>
              <a:rPr lang="en-US" sz="2800" b="0" dirty="0" smtClean="0">
                <a:effectLst/>
                <a:latin typeface="Calibri" pitchFamily="34" charset="0"/>
              </a:rPr>
              <a:t>patient is fatigued.</a:t>
            </a:r>
          </a:p>
          <a:p>
            <a:pPr algn="l">
              <a:buNone/>
            </a:pPr>
            <a:r>
              <a:rPr lang="en-US" sz="2800" b="0" dirty="0" smtClean="0">
                <a:effectLst/>
                <a:latin typeface="Calibri" pitchFamily="34" charset="0"/>
              </a:rPr>
              <a:t>c. Monitor patient’s response to increasing</a:t>
            </a:r>
          </a:p>
          <a:p>
            <a:pPr algn="l">
              <a:buNone/>
            </a:pPr>
            <a:r>
              <a:rPr lang="en-US" sz="2800" b="0" dirty="0" smtClean="0">
                <a:effectLst/>
                <a:latin typeface="Calibri" pitchFamily="34" charset="0"/>
              </a:rPr>
              <a:t>activities.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2.Provide extra layer of clothing or extra blanket to minimize heat loss</a:t>
            </a:r>
          </a:p>
          <a:p>
            <a:pPr algn="l">
              <a:buNone/>
            </a:pPr>
            <a:r>
              <a:rPr lang="en-US" sz="2800" b="0" dirty="0" smtClean="0">
                <a:effectLst/>
                <a:latin typeface="Calibri" pitchFamily="34" charset="0"/>
              </a:rPr>
              <a:t>3.Avoid and discourage use of external heat</a:t>
            </a:r>
          </a:p>
          <a:p>
            <a:pPr algn="l">
              <a:buNone/>
            </a:pPr>
            <a:r>
              <a:rPr lang="en-US" sz="2800" b="0" dirty="0" smtClean="0">
                <a:effectLst/>
                <a:latin typeface="Calibri" pitchFamily="34" charset="0"/>
              </a:rPr>
              <a:t>source (</a:t>
            </a:r>
            <a:r>
              <a:rPr lang="en-US" sz="2800" b="0" dirty="0" err="1" smtClean="0">
                <a:effectLst/>
                <a:latin typeface="Calibri" pitchFamily="34" charset="0"/>
              </a:rPr>
              <a:t>eg</a:t>
            </a:r>
            <a:r>
              <a:rPr lang="en-US" sz="2800" b="0" dirty="0" smtClean="0">
                <a:effectLst/>
                <a:latin typeface="Calibri" pitchFamily="34" charset="0"/>
              </a:rPr>
              <a:t>, heating pads, electric or warming blankets).it reduces the risk of peripheral vasodilation and vascular collapse</a:t>
            </a:r>
          </a:p>
          <a:p>
            <a:pPr algn="l">
              <a:buNone/>
            </a:pPr>
            <a:r>
              <a:rPr lang="en-US" sz="2800" b="0" dirty="0" smtClean="0">
                <a:effectLst/>
                <a:latin typeface="Calibri" pitchFamily="34" charset="0"/>
              </a:rPr>
              <a:t>4.Encourage increased fluid intake within limits of fluid restriction. It promotes passage of soft stool</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5.Administer hormone replacement: usually Levothyroxine( </a:t>
            </a:r>
            <a:r>
              <a:rPr lang="en-US" sz="2800" b="0" dirty="0" err="1" smtClean="0">
                <a:effectLst/>
                <a:latin typeface="Calibri" pitchFamily="34" charset="0"/>
              </a:rPr>
              <a:t>Synthroid</a:t>
            </a:r>
            <a:r>
              <a:rPr lang="en-US" sz="2800" b="0" dirty="0" smtClean="0">
                <a:effectLst/>
                <a:latin typeface="Calibri" pitchFamily="34" charset="0"/>
              </a:rPr>
              <a:t>)-should be taken on an empty stomach</a:t>
            </a:r>
          </a:p>
          <a:p>
            <a:pPr algn="l">
              <a:buNone/>
            </a:pPr>
            <a:r>
              <a:rPr lang="en-US" sz="2800" b="0" dirty="0" smtClean="0">
                <a:effectLst/>
                <a:latin typeface="Calibri" pitchFamily="34" charset="0"/>
              </a:rPr>
              <a:t>6.Provide foods with low calories and high in fiber  It increases bulk of stools and more frequent bowel movements.</a:t>
            </a:r>
          </a:p>
          <a:p>
            <a:pPr algn="l">
              <a:buNone/>
            </a:pPr>
            <a:r>
              <a:rPr lang="en-US" sz="2800" b="0" dirty="0" smtClean="0">
                <a:effectLst/>
                <a:latin typeface="Calibri" pitchFamily="34" charset="0"/>
              </a:rPr>
              <a:t>7.Monitor patient’s vitals signs </a:t>
            </a:r>
            <a:r>
              <a:rPr lang="en-US" sz="2800" b="0" dirty="0" err="1" smtClean="0">
                <a:effectLst/>
                <a:latin typeface="Calibri" pitchFamily="34" charset="0"/>
              </a:rPr>
              <a:t>esp</a:t>
            </a:r>
            <a:r>
              <a:rPr lang="en-US" sz="2800" b="0" dirty="0" smtClean="0">
                <a:effectLst/>
                <a:latin typeface="Calibri" pitchFamily="34" charset="0"/>
              </a:rPr>
              <a:t> body temperature and report decreases from patient’s baseline value .Monitoring detects decreased body temperature and onset of </a:t>
            </a:r>
            <a:r>
              <a:rPr lang="en-US" sz="2800" b="0" dirty="0" err="1" smtClean="0">
                <a:effectLst/>
                <a:latin typeface="Calibri" pitchFamily="34" charset="0"/>
              </a:rPr>
              <a:t>myxedema</a:t>
            </a:r>
            <a:r>
              <a:rPr lang="en-US" sz="2800" b="0" dirty="0" smtClean="0">
                <a:effectLst/>
                <a:latin typeface="Calibri" pitchFamily="34" charset="0"/>
              </a:rPr>
              <a:t> coma baseline value.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8.Health education : Explain rationale for thyroid hormone replacement</a:t>
            </a:r>
          </a:p>
          <a:p>
            <a:pPr lvl="0" algn="l">
              <a:buNone/>
            </a:pPr>
            <a:r>
              <a:rPr lang="en-US" sz="2800" b="0" dirty="0" smtClean="0">
                <a:effectLst/>
                <a:latin typeface="Calibri" pitchFamily="34" charset="0"/>
              </a:rPr>
              <a:t>9.Advise to report palpitation, tachycardia, and chest pain when using levothyroxine</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MYXEDEMA</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Def : </a:t>
            </a:r>
            <a:r>
              <a:rPr lang="en-US" sz="2800" b="0" dirty="0" err="1" smtClean="0">
                <a:effectLst/>
                <a:latin typeface="Calibri" pitchFamily="34" charset="0"/>
              </a:rPr>
              <a:t>myxedema</a:t>
            </a:r>
            <a:r>
              <a:rPr lang="en-US" sz="2800" b="0" dirty="0" smtClean="0">
                <a:effectLst/>
                <a:latin typeface="Calibri" pitchFamily="34" charset="0"/>
              </a:rPr>
              <a:t> refers to the accumulation of </a:t>
            </a:r>
            <a:r>
              <a:rPr lang="en-US" sz="2800" b="0" dirty="0" err="1" smtClean="0">
                <a:effectLst/>
                <a:latin typeface="Calibri" pitchFamily="34" charset="0"/>
              </a:rPr>
              <a:t>mucopolysaccharides</a:t>
            </a:r>
            <a:r>
              <a:rPr lang="en-US" sz="2800" b="0" dirty="0" smtClean="0">
                <a:effectLst/>
                <a:latin typeface="Calibri" pitchFamily="34" charset="0"/>
              </a:rPr>
              <a:t> in subcutaneous and other interstitial tissues. There is thickening of skin with non pitting edema </a:t>
            </a:r>
          </a:p>
          <a:p>
            <a:pPr algn="l">
              <a:buNone/>
            </a:pPr>
            <a:r>
              <a:rPr lang="en-US" sz="2800" b="0" dirty="0" smtClean="0">
                <a:effectLst/>
                <a:latin typeface="Calibri" pitchFamily="34" charset="0"/>
              </a:rPr>
              <a:t>Occurs in long-standing hypothyroidism. The term is used appropriately only to describe the extreme symptoms of severe hypothyroidism.</a:t>
            </a:r>
          </a:p>
          <a:p>
            <a:pPr algn="l">
              <a:buNone/>
            </a:pPr>
            <a:r>
              <a:rPr lang="en-US" sz="2800" b="0" dirty="0" smtClean="0">
                <a:effectLst/>
                <a:latin typeface="Calibri" pitchFamily="34" charset="0"/>
              </a:rPr>
              <a:t>It presents with symptoms of hypothyroidism plus extreme hypothermia with personality and cognitive changes characteristic of dementia.</a:t>
            </a:r>
          </a:p>
          <a:p>
            <a:pPr algn="l">
              <a:buNone/>
            </a:pPr>
            <a:r>
              <a:rPr lang="en-US" sz="2800" b="0" dirty="0" smtClean="0">
                <a:effectLst/>
                <a:latin typeface="Calibri" pitchFamily="34" charset="0"/>
              </a:rPr>
              <a: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Hormone replacement therapy using levothyroxine</a:t>
            </a:r>
          </a:p>
          <a:p>
            <a:pPr algn="l">
              <a:buNone/>
            </a:pPr>
            <a:r>
              <a:rPr lang="en-US" sz="2800" b="0" dirty="0" smtClean="0">
                <a:effectLst/>
                <a:latin typeface="Calibri" pitchFamily="34" charset="0"/>
              </a:rPr>
              <a:t>Treatment the underlying cause of hypothyroidism</a:t>
            </a:r>
          </a:p>
          <a:p>
            <a:pPr algn="l">
              <a:buNone/>
            </a:pPr>
            <a:r>
              <a:rPr lang="en-US" sz="2800" b="0" dirty="0" smtClean="0">
                <a:effectLst/>
                <a:latin typeface="Calibri" pitchFamily="34" charset="0"/>
              </a:rPr>
              <a:t>Nursing management same as those of hypothyroidism</a:t>
            </a:r>
          </a:p>
          <a:p>
            <a:pPr algn="l">
              <a:buNone/>
            </a:pPr>
            <a:r>
              <a:rPr lang="en-US" sz="2800" b="0" dirty="0" smtClean="0">
                <a:effectLst/>
                <a:latin typeface="Calibri" pitchFamily="34" charset="0"/>
              </a:rPr>
              <a:t>The patient is sensitive to sedatives,</a:t>
            </a:r>
          </a:p>
          <a:p>
            <a:pPr algn="l">
              <a:buNone/>
            </a:pPr>
            <a:r>
              <a:rPr lang="en-US" sz="2800" b="0" dirty="0" err="1" smtClean="0">
                <a:effectLst/>
                <a:latin typeface="Calibri" pitchFamily="34" charset="0"/>
              </a:rPr>
              <a:t>opioids</a:t>
            </a:r>
            <a:r>
              <a:rPr lang="en-US" sz="2800" b="0" dirty="0" smtClean="0">
                <a:effectLst/>
                <a:latin typeface="Calibri" pitchFamily="34" charset="0"/>
              </a:rPr>
              <a:t>, and anesthetic agents. Therefore, these medications are administered only with extreme caution.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Myxedema coma</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Myxedema coma describes the most extreme, severe stage of hypothyroidism, in which the patient is hypothermic and unconscious.</a:t>
            </a:r>
          </a:p>
          <a:p>
            <a:pPr algn="l">
              <a:buNone/>
            </a:pPr>
            <a:r>
              <a:rPr lang="en-US" sz="2800" b="0" dirty="0" smtClean="0">
                <a:effectLst/>
                <a:latin typeface="Calibri" pitchFamily="34" charset="0"/>
              </a:rPr>
              <a:t>It is a life threatening condition and it is regarded as a medical emergency.</a:t>
            </a:r>
          </a:p>
          <a:p>
            <a:pPr algn="l">
              <a:buNone/>
            </a:pPr>
            <a:r>
              <a:rPr lang="en-US" sz="2800" b="0" dirty="0" smtClean="0">
                <a:effectLst/>
                <a:latin typeface="Calibri" pitchFamily="34" charset="0"/>
              </a:rPr>
              <a:t>PRESENTING FEATURES</a:t>
            </a:r>
          </a:p>
          <a:p>
            <a:pPr algn="l">
              <a:buNone/>
            </a:pPr>
            <a:r>
              <a:rPr lang="en-US" sz="2800" b="0" dirty="0" smtClean="0">
                <a:effectLst/>
                <a:latin typeface="Calibri" pitchFamily="34" charset="0"/>
              </a:rPr>
              <a:t>Severe hypothermia</a:t>
            </a:r>
          </a:p>
          <a:p>
            <a:pPr algn="l">
              <a:buNone/>
            </a:pPr>
            <a:r>
              <a:rPr lang="en-US" sz="2800" b="0" dirty="0" smtClean="0">
                <a:effectLst/>
                <a:latin typeface="Calibri" pitchFamily="34" charset="0"/>
              </a:rPr>
              <a:t>Depressed respirations</a:t>
            </a:r>
          </a:p>
          <a:p>
            <a:pPr algn="l">
              <a:buNone/>
            </a:pPr>
            <a:r>
              <a:rPr lang="en-US" sz="2800" b="0" dirty="0" smtClean="0">
                <a:effectLst/>
                <a:latin typeface="Calibri" pitchFamily="34" charset="0"/>
              </a:rPr>
              <a:t>Coma</a:t>
            </a:r>
          </a:p>
          <a:p>
            <a:pPr algn="l">
              <a:buNone/>
            </a:pPr>
            <a:r>
              <a:rPr lang="en-US" sz="2800" b="0" dirty="0" smtClean="0">
                <a:effectLst/>
                <a:latin typeface="Calibri" pitchFamily="34" charset="0"/>
              </a:rPr>
              <a:t>Cool clummy skin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Emergency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Admit the patient into the ICU</a:t>
            </a:r>
          </a:p>
          <a:p>
            <a:pPr algn="l">
              <a:buNone/>
            </a:pPr>
            <a:r>
              <a:rPr lang="en-US" sz="2800" b="0" dirty="0" smtClean="0">
                <a:effectLst/>
                <a:latin typeface="Calibri" pitchFamily="34" charset="0"/>
              </a:rPr>
              <a:t>IV levothyroxine is administered until consciousness is restored. The patient is then continued </a:t>
            </a:r>
            <a:r>
              <a:rPr lang="en-US" sz="2800" b="0" dirty="0" err="1" smtClean="0">
                <a:effectLst/>
                <a:latin typeface="Calibri" pitchFamily="34" charset="0"/>
              </a:rPr>
              <a:t>onoral</a:t>
            </a:r>
            <a:r>
              <a:rPr lang="en-US" sz="2800" b="0" dirty="0" smtClean="0">
                <a:effectLst/>
                <a:latin typeface="Calibri" pitchFamily="34" charset="0"/>
              </a:rPr>
              <a:t> thyroid hormone therapy</a:t>
            </a:r>
          </a:p>
          <a:p>
            <a:pPr algn="l">
              <a:buNone/>
            </a:pPr>
            <a:r>
              <a:rPr lang="en-US" sz="2800" b="0" dirty="0" smtClean="0">
                <a:effectLst/>
                <a:latin typeface="Calibri" pitchFamily="34" charset="0"/>
              </a:rPr>
              <a:t>Arterial blood gases are measured to determine CO2 retention and to guide the use of</a:t>
            </a:r>
          </a:p>
          <a:p>
            <a:pPr algn="l">
              <a:buNone/>
            </a:pPr>
            <a:r>
              <a:rPr lang="en-US" sz="2800" b="0" dirty="0" smtClean="0">
                <a:effectLst/>
                <a:latin typeface="Calibri" pitchFamily="34" charset="0"/>
              </a:rPr>
              <a:t>assisted ventilation to combat hypoventilation</a:t>
            </a:r>
          </a:p>
          <a:p>
            <a:pPr algn="l">
              <a:buNone/>
            </a:pPr>
            <a:r>
              <a:rPr lang="en-US" sz="2800" b="0" dirty="0" smtClean="0">
                <a:effectLst/>
                <a:latin typeface="Calibri" pitchFamily="34" charset="0"/>
              </a:rPr>
              <a:t>Provide warmth to the patient by covering with enough blankets</a:t>
            </a:r>
          </a:p>
          <a:p>
            <a:pPr algn="l">
              <a:buNone/>
            </a:pPr>
            <a:r>
              <a:rPr lang="en-US" sz="2800" b="0" dirty="0" smtClean="0">
                <a:effectLst/>
                <a:latin typeface="Calibri" pitchFamily="34" charset="0"/>
              </a:rPr>
              <a:t>Fluids are administered cautiously because of the danger of water intoxication</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Caution when administering iv levothyroxine in </a:t>
            </a:r>
            <a:r>
              <a:rPr lang="en-US" sz="2800" b="0" dirty="0" err="1" smtClean="0">
                <a:effectLst/>
                <a:latin typeface="Calibri" pitchFamily="34" charset="0"/>
              </a:rPr>
              <a:t>myxedema</a:t>
            </a:r>
            <a:r>
              <a:rPr lang="en-US" sz="2800" b="0" dirty="0" smtClean="0">
                <a:effectLst/>
                <a:latin typeface="Calibri" pitchFamily="34" charset="0"/>
              </a:rPr>
              <a:t> coma</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 monitor for myocardial ischemia or infarction, which may occur in response to therapy </a:t>
            </a:r>
          </a:p>
          <a:p>
            <a:pPr algn="l">
              <a:buNone/>
            </a:pPr>
            <a:r>
              <a:rPr lang="en-US" sz="2800" b="0" dirty="0" smtClean="0">
                <a:effectLst/>
                <a:latin typeface="Calibri" pitchFamily="34" charset="0"/>
              </a:rPr>
              <a:t>The nurse must also be alert for signs of angina, especially during the early phase of treatment; if detected, it must be reported</a:t>
            </a:r>
          </a:p>
          <a:p>
            <a:pPr algn="l">
              <a:buNone/>
            </a:pPr>
            <a:r>
              <a:rPr lang="en-US" sz="2800" b="0" dirty="0" smtClean="0">
                <a:effectLst/>
                <a:latin typeface="Calibri" pitchFamily="34" charset="0"/>
              </a:rPr>
              <a:t>and treated at once to avoid a fatal myocardial infarction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Administer prescribed medications(</a:t>
            </a:r>
            <a:r>
              <a:rPr lang="en-US" sz="2800" b="0" dirty="0" err="1" smtClean="0">
                <a:effectLst/>
                <a:latin typeface="Calibri" pitchFamily="34" charset="0"/>
              </a:rPr>
              <a:t>eg</a:t>
            </a:r>
            <a:r>
              <a:rPr lang="en-US" sz="2800" b="0" dirty="0" smtClean="0">
                <a:effectLst/>
                <a:latin typeface="Calibri" pitchFamily="34" charset="0"/>
              </a:rPr>
              <a:t>, levothyroxine) with extreme caution because the slow metabolism and atherosclerosis of Myxedema may result in angina with administration of levothyroxine</a:t>
            </a:r>
          </a:p>
          <a:p>
            <a:pPr algn="l">
              <a:buNone/>
            </a:pPr>
            <a:r>
              <a:rPr lang="en-US" sz="2800" b="0" dirty="0" smtClean="0">
                <a:effectLst/>
                <a:latin typeface="Calibri" pitchFamily="34" charset="0"/>
              </a:rPr>
              <a:t>Assist in Ventilatory support : is necessary to maintain adequate oxygenation and maintenance of an airway.</a:t>
            </a:r>
          </a:p>
          <a:p>
            <a:pPr algn="l">
              <a:buNone/>
            </a:pPr>
            <a:r>
              <a:rPr lang="en-US" sz="2800" b="0" dirty="0" smtClean="0">
                <a:effectLst/>
                <a:latin typeface="Calibri" pitchFamily="34" charset="0"/>
              </a:rPr>
              <a:t>Turn and reposition patient at interval. Minimizes</a:t>
            </a:r>
          </a:p>
          <a:p>
            <a:pPr algn="l">
              <a:buNone/>
            </a:pPr>
            <a:r>
              <a:rPr lang="en-US" sz="2800" b="0" dirty="0" smtClean="0">
                <a:effectLst/>
                <a:latin typeface="Calibri" pitchFamily="34" charset="0"/>
              </a:rPr>
              <a:t> risks associated with immobility</a:t>
            </a:r>
          </a:p>
          <a:p>
            <a:pPr algn="l">
              <a:buNone/>
            </a:pPr>
            <a:r>
              <a:rPr lang="en-US" sz="2800" b="0" dirty="0" smtClean="0">
                <a:effectLst/>
                <a:latin typeface="Calibri" pitchFamily="34" charset="0"/>
              </a:rPr>
              <a:t>Monitor patients respiratory status.</a:t>
            </a:r>
          </a:p>
          <a:p>
            <a:pPr algn="l">
              <a:buNone/>
            </a:pPr>
            <a:r>
              <a:rPr lang="en-US" sz="2800" b="0" dirty="0" smtClean="0">
                <a:effectLst/>
                <a:latin typeface="Calibri" pitchFamily="34" charset="0"/>
              </a:rPr>
              <a:t>Apply other nursing interventions of hypothyroidism</a:t>
            </a:r>
          </a:p>
          <a:p>
            <a:pPr algn="l">
              <a:buNone/>
            </a:pPr>
            <a:endParaRPr lang="en-US" sz="2800" b="0" dirty="0" smtClean="0">
              <a:effectLst/>
              <a:latin typeface="Calibri" pitchFamily="34" charset="0"/>
            </a:endParaRP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pPr algn="l">
              <a:buFont typeface="Arial" pitchFamily="34" charset="0"/>
              <a:buNone/>
            </a:pPr>
            <a:r>
              <a:rPr lang="en-US" sz="2800" b="0" dirty="0" smtClean="0">
                <a:effectLst/>
                <a:latin typeface="Calibri" pitchFamily="34" charset="0"/>
              </a:rPr>
              <a:t>Anterior pituitary gland </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There are six hormones secreted by anterior pituitary gland</a:t>
            </a:r>
          </a:p>
          <a:p>
            <a:pPr algn="l">
              <a:buNone/>
            </a:pPr>
            <a:r>
              <a:rPr lang="en-US" sz="2800" b="0" dirty="0" smtClean="0">
                <a:effectLst/>
                <a:latin typeface="Calibri" pitchFamily="34" charset="0"/>
              </a:rPr>
              <a:t>These hormones play role in control of metabolic functions in the body.</a:t>
            </a:r>
          </a:p>
          <a:p>
            <a:pPr algn="l">
              <a:buNone/>
            </a:pPr>
            <a:r>
              <a:rPr lang="en-US" sz="2800" b="0" dirty="0" smtClean="0">
                <a:effectLst/>
                <a:latin typeface="Calibri" pitchFamily="34" charset="0"/>
              </a:rPr>
              <a:t>The release of anterior pituitary hormone follows stimulation of gland by specific releasing hormone produced by hypothalamus.</a:t>
            </a:r>
          </a:p>
          <a:p>
            <a:pPr algn="l">
              <a:buNone/>
            </a:pPr>
            <a:r>
              <a:rPr lang="en-US" sz="2800" b="0" dirty="0" smtClean="0">
                <a:effectLst/>
                <a:latin typeface="Calibri" pitchFamily="34" charset="0"/>
              </a:rPr>
              <a:t>The whole system is control by feedback mechanism</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HYPERTHYROIDISM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Def:  Hyperthyroid state characterized by increased circulating T3 and T4 </a:t>
            </a:r>
          </a:p>
          <a:p>
            <a:pPr algn="l">
              <a:buNone/>
            </a:pPr>
            <a:r>
              <a:rPr lang="en-US" sz="2800" b="0" dirty="0" smtClean="0">
                <a:effectLst/>
                <a:latin typeface="Calibri" pitchFamily="34" charset="0"/>
              </a:rPr>
              <a:t>There is oversecretion of thyroid hormones by the thyroid gland.</a:t>
            </a:r>
          </a:p>
          <a:p>
            <a:pPr algn="l">
              <a:buNone/>
            </a:pPr>
            <a:r>
              <a:rPr lang="en-US" sz="2800" b="0" dirty="0" smtClean="0">
                <a:effectLst/>
                <a:latin typeface="Calibri" pitchFamily="34" charset="0"/>
              </a:rPr>
              <a:t>PREVALENCE</a:t>
            </a:r>
          </a:p>
          <a:p>
            <a:pPr algn="l">
              <a:buNone/>
            </a:pPr>
            <a:r>
              <a:rPr lang="en-US" sz="2800" b="0" dirty="0" smtClean="0">
                <a:effectLst/>
                <a:latin typeface="Calibri" pitchFamily="34" charset="0"/>
              </a:rPr>
              <a:t>It affects women eight times more frequently than men, with onset usually between the second and fourth decades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Causes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Overstimulation of thyroid gland by immunoglobulins</a:t>
            </a:r>
          </a:p>
          <a:p>
            <a:pPr algn="l">
              <a:buNone/>
            </a:pPr>
            <a:r>
              <a:rPr lang="en-US" sz="2800" b="0" dirty="0" smtClean="0">
                <a:effectLst/>
                <a:latin typeface="Calibri" pitchFamily="34" charset="0"/>
              </a:rPr>
              <a:t>thyroiditis  </a:t>
            </a:r>
          </a:p>
          <a:p>
            <a:pPr algn="l">
              <a:buNone/>
            </a:pPr>
            <a:r>
              <a:rPr lang="en-US" sz="2800" b="0" dirty="0" smtClean="0">
                <a:effectLst/>
                <a:latin typeface="Calibri" pitchFamily="34" charset="0"/>
              </a:rPr>
              <a:t>excessive ingestion of thyroid hormone.</a:t>
            </a:r>
          </a:p>
          <a:p>
            <a:pPr algn="l">
              <a:buNone/>
            </a:pPr>
            <a:r>
              <a:rPr lang="en-US" sz="2800" b="0" dirty="0" smtClean="0">
                <a:effectLst/>
                <a:latin typeface="Calibri" pitchFamily="34" charset="0"/>
              </a:rPr>
              <a:t>Tumors of thyroid gland or pituitary gland</a:t>
            </a:r>
          </a:p>
          <a:p>
            <a:pPr algn="l">
              <a:buNone/>
            </a:pPr>
            <a:r>
              <a:rPr lang="en-US" sz="2800" b="0" dirty="0" smtClean="0">
                <a:effectLst/>
                <a:latin typeface="Calibri" pitchFamily="34" charset="0"/>
              </a:rPr>
              <a:t>FORMS OF HYPERTHYROIDISM</a:t>
            </a:r>
          </a:p>
          <a:p>
            <a:pPr algn="l">
              <a:buNone/>
            </a:pPr>
            <a:r>
              <a:rPr lang="en-US" sz="2800" b="0" dirty="0" smtClean="0">
                <a:effectLst/>
                <a:latin typeface="Calibri" pitchFamily="34" charset="0"/>
              </a:rPr>
              <a:t>1.Graves disease :the most common type of hyperthyroidism, results from an excessive output of thyroid hormones caused by abnormal stimulation of the thyroid gland by circulating immunoglobulins.</a:t>
            </a:r>
          </a:p>
          <a:p>
            <a:pPr algn="l">
              <a:buNone/>
            </a:pPr>
            <a:r>
              <a:rPr lang="en-US" sz="2800" b="0" dirty="0" smtClean="0">
                <a:effectLst/>
                <a:latin typeface="Calibri" pitchFamily="34" charset="0"/>
              </a:rPr>
              <a:t> 2. Toxic goiters : causes overstimulation of thyroid gland.</a:t>
            </a: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Hyperthyroidism may occur with the release of excessive amounts of thyroid hormone as a result of inflammation after irradiation of the thyroid or destruction of thyroid tissue</a:t>
            </a:r>
          </a:p>
          <a:p>
            <a:pPr algn="l">
              <a:buNone/>
            </a:pPr>
            <a:r>
              <a:rPr lang="en-US" sz="2800" b="0" dirty="0" smtClean="0">
                <a:effectLst/>
                <a:latin typeface="Calibri" pitchFamily="34" charset="0"/>
              </a:rPr>
              <a:t>by tumor.</a:t>
            </a:r>
          </a:p>
          <a:p>
            <a:pPr lvl="0" algn="l">
              <a:buNone/>
            </a:pPr>
            <a:r>
              <a:rPr lang="en-US" sz="2800" b="0" dirty="0" smtClean="0">
                <a:effectLst/>
                <a:latin typeface="Calibri" pitchFamily="34" charset="0"/>
              </a:rPr>
              <a:t>Excessive hormones leads to increased hormone activity</a:t>
            </a:r>
            <a:r>
              <a:rPr lang="en-US" sz="2800" b="0" dirty="0" smtClean="0">
                <a:effectLst/>
                <a:latin typeface="Calibri" pitchFamily="34" charset="0"/>
                <a:sym typeface="Wingdings"/>
              </a:rPr>
              <a:t> which leads to </a:t>
            </a:r>
            <a:r>
              <a:rPr lang="en-US" sz="2800" b="0" dirty="0" smtClean="0">
                <a:effectLst/>
                <a:latin typeface="Calibri" pitchFamily="34" charset="0"/>
              </a:rPr>
              <a:t> increased Basal  Metabolism and cardiac activity</a:t>
            </a:r>
          </a:p>
          <a:p>
            <a:pPr algn="l">
              <a:buNone/>
            </a:pPr>
            <a:r>
              <a:rPr lang="en-US" sz="2800" b="0" dirty="0" smtClean="0">
                <a:effectLst/>
                <a:latin typeface="Calibri" pitchFamily="34" charset="0"/>
              </a:rPr>
              <a:t>Increased metabolism is characterised by increased appetite and dietary intake, progressive weight loss, abnormal muscular fatigability and weakness </a:t>
            </a: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sp>
        <p:nvSpPr>
          <p:cNvPr id="3" name="Content Placeholder 2"/>
          <p:cNvSpPr>
            <a:spLocks noGrp="1"/>
          </p:cNvSpPr>
          <p:nvPr>
            <p:ph sz="half" idx="1"/>
          </p:nvPr>
        </p:nvSpPr>
        <p:spPr/>
        <p:txBody>
          <a:bodyPr>
            <a:normAutofit fontScale="92500" lnSpcReduction="10000"/>
          </a:bodyPr>
          <a:lstStyle/>
          <a:p>
            <a:pPr lvl="0" algn="l">
              <a:buNone/>
            </a:pPr>
            <a:r>
              <a:rPr lang="en-US" sz="2800" b="0" dirty="0" smtClean="0">
                <a:effectLst/>
                <a:latin typeface="Calibri" pitchFamily="34" charset="0"/>
              </a:rPr>
              <a:t>1.Weight loss</a:t>
            </a:r>
          </a:p>
          <a:p>
            <a:pPr algn="l">
              <a:buNone/>
            </a:pPr>
            <a:r>
              <a:rPr lang="en-US" sz="2800" b="0" dirty="0" smtClean="0">
                <a:effectLst/>
                <a:latin typeface="Calibri" pitchFamily="34" charset="0"/>
              </a:rPr>
              <a:t>2.HEAT intolerance</a:t>
            </a:r>
          </a:p>
          <a:p>
            <a:pPr lvl="0" algn="l">
              <a:buNone/>
            </a:pPr>
            <a:r>
              <a:rPr lang="en-US" sz="2800" b="0" dirty="0" smtClean="0">
                <a:effectLst/>
                <a:latin typeface="Calibri" pitchFamily="34" charset="0"/>
              </a:rPr>
              <a:t>3. Hypertension</a:t>
            </a:r>
          </a:p>
          <a:p>
            <a:pPr lvl="0" algn="l">
              <a:buNone/>
            </a:pPr>
            <a:r>
              <a:rPr lang="en-US" sz="2800" b="0" dirty="0" smtClean="0">
                <a:effectLst/>
                <a:latin typeface="Calibri" pitchFamily="34" charset="0"/>
              </a:rPr>
              <a:t>4. Tachycardia and palpitations</a:t>
            </a:r>
          </a:p>
          <a:p>
            <a:pPr lvl="0" algn="l">
              <a:buNone/>
            </a:pPr>
            <a:r>
              <a:rPr lang="en-US" sz="2800" b="0" dirty="0" smtClean="0">
                <a:effectLst/>
                <a:latin typeface="Calibri" pitchFamily="34" charset="0"/>
              </a:rPr>
              <a:t>5. </a:t>
            </a:r>
            <a:r>
              <a:rPr lang="en-US" sz="2800" b="0" dirty="0" err="1" smtClean="0">
                <a:effectLst/>
                <a:latin typeface="Calibri" pitchFamily="34" charset="0"/>
              </a:rPr>
              <a:t>Exopthalmos</a:t>
            </a:r>
            <a:r>
              <a:rPr lang="en-US" sz="2800" b="0" dirty="0" smtClean="0">
                <a:effectLst/>
                <a:latin typeface="Calibri" pitchFamily="34" charset="0"/>
              </a:rPr>
              <a:t> (bulging eyes) </a:t>
            </a:r>
          </a:p>
          <a:p>
            <a:pPr lvl="0" algn="l">
              <a:buNone/>
            </a:pPr>
            <a:r>
              <a:rPr lang="en-US" sz="2800" b="0" dirty="0" smtClean="0">
                <a:effectLst/>
                <a:latin typeface="Calibri" pitchFamily="34" charset="0"/>
              </a:rPr>
              <a:t>6. Diarrhea</a:t>
            </a:r>
          </a:p>
          <a:p>
            <a:pPr lvl="0" algn="l">
              <a:buNone/>
            </a:pPr>
            <a:r>
              <a:rPr lang="en-US" sz="2800" b="0" dirty="0" smtClean="0">
                <a:effectLst/>
                <a:latin typeface="Calibri" pitchFamily="34" charset="0"/>
              </a:rPr>
              <a:t>7.flushed skin : warm, soft, and moist</a:t>
            </a:r>
            <a:endParaRPr lang="en-US" sz="2800" b="0" dirty="0">
              <a:effectLst/>
              <a:latin typeface="Calibri" pitchFamily="34" charset="0"/>
            </a:endParaRPr>
          </a:p>
        </p:txBody>
      </p:sp>
      <p:sp>
        <p:nvSpPr>
          <p:cNvPr id="4" name="Content Placeholder 3"/>
          <p:cNvSpPr>
            <a:spLocks noGrp="1"/>
          </p:cNvSpPr>
          <p:nvPr>
            <p:ph sz="half" idx="2"/>
          </p:nvPr>
        </p:nvSpPr>
        <p:spPr/>
        <p:txBody>
          <a:bodyPr>
            <a:normAutofit fontScale="92500" lnSpcReduction="10000"/>
          </a:bodyPr>
          <a:lstStyle/>
          <a:p>
            <a:pPr lvl="0" algn="l">
              <a:buNone/>
            </a:pPr>
            <a:r>
              <a:rPr lang="en-US" sz="2800" b="0" dirty="0" smtClean="0">
                <a:effectLst/>
                <a:latin typeface="Calibri" pitchFamily="34" charset="0"/>
              </a:rPr>
              <a:t>8.Oligomenorrhea to amenorrhea</a:t>
            </a:r>
          </a:p>
          <a:p>
            <a:pPr lvl="0" algn="l">
              <a:buNone/>
            </a:pPr>
            <a:r>
              <a:rPr lang="en-US" sz="2800" b="0" dirty="0" smtClean="0">
                <a:effectLst/>
                <a:latin typeface="Calibri" pitchFamily="34" charset="0"/>
              </a:rPr>
              <a:t>9.Fine tremors and nervousness</a:t>
            </a:r>
          </a:p>
          <a:p>
            <a:pPr lvl="0" algn="l">
              <a:buNone/>
            </a:pPr>
            <a:r>
              <a:rPr lang="en-US" sz="2800" b="0" dirty="0" smtClean="0">
                <a:effectLst/>
                <a:latin typeface="Calibri" pitchFamily="34" charset="0"/>
              </a:rPr>
              <a:t>10. Irritability, mood swings, personality changes and agitation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 findings</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Client has heat intolerance and may have diaphoresis (increased sweating) even when environmental temperatures are comfortable for others.</a:t>
            </a:r>
          </a:p>
          <a:p>
            <a:pPr algn="l">
              <a:buNone/>
            </a:pPr>
            <a:r>
              <a:rPr lang="en-US" sz="2800" b="0" dirty="0" smtClean="0">
                <a:effectLst/>
                <a:latin typeface="Calibri" pitchFamily="34" charset="0"/>
              </a:rPr>
              <a:t>Client report palpitations or chest pain</a:t>
            </a:r>
          </a:p>
          <a:p>
            <a:pPr algn="l">
              <a:buNone/>
            </a:pPr>
            <a:r>
              <a:rPr lang="en-US" sz="2800" b="0" dirty="0" smtClean="0">
                <a:effectLst/>
                <a:latin typeface="Calibri" pitchFamily="34" charset="0"/>
              </a:rPr>
              <a:t>Client experiences emotional lability ( mood instability) ,irritability, decreased attention span and manic behaviour.</a:t>
            </a:r>
          </a:p>
          <a:p>
            <a:pPr algn="l">
              <a:buNone/>
            </a:pPr>
            <a:r>
              <a:rPr lang="en-US" sz="2800" b="0" dirty="0" smtClean="0">
                <a:effectLst/>
                <a:latin typeface="Calibri" pitchFamily="34" charset="0"/>
              </a:rPr>
              <a:t>Fatigue, weakness and insomnia</a:t>
            </a:r>
          </a:p>
          <a:p>
            <a:pPr algn="l">
              <a:buNone/>
            </a:pPr>
            <a:r>
              <a:rPr lang="en-US" sz="2800" b="0" dirty="0" smtClean="0">
                <a:effectLst/>
                <a:latin typeface="Calibri" pitchFamily="34" charset="0"/>
              </a:rPr>
              <a:t>The thyroid gland invariably is enlarged to some extent. It is soft and may pulsate</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pic>
        <p:nvPicPr>
          <p:cNvPr id="4" name="Content Placeholder 3" descr="hiper_us"/>
          <p:cNvPicPr>
            <a:picLocks noGrp="1" noChangeAspect="1" noChangeArrowheads="1"/>
          </p:cNvPicPr>
          <p:nvPr>
            <p:ph idx="1"/>
          </p:nvPr>
        </p:nvPicPr>
        <p:blipFill>
          <a:blip r:embed="rId2" cstate="print"/>
          <a:srcRect/>
          <a:stretch>
            <a:fillRect/>
          </a:stretch>
        </p:blipFill>
        <p:spPr bwMode="auto">
          <a:xfrm>
            <a:off x="609600" y="1295400"/>
            <a:ext cx="76200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Can be managed by:</a:t>
            </a:r>
          </a:p>
          <a:p>
            <a:pPr algn="l">
              <a:buNone/>
            </a:pPr>
            <a:r>
              <a:rPr lang="en-US" sz="2800" b="0" dirty="0" smtClean="0">
                <a:effectLst/>
                <a:latin typeface="Calibri" pitchFamily="34" charset="0"/>
              </a:rPr>
              <a:t>1. Pharmacological therapy</a:t>
            </a:r>
          </a:p>
          <a:p>
            <a:pPr algn="l">
              <a:buNone/>
            </a:pPr>
            <a:r>
              <a:rPr lang="en-US" sz="2800" b="0" dirty="0" smtClean="0">
                <a:effectLst/>
                <a:latin typeface="Calibri" pitchFamily="34" charset="0"/>
              </a:rPr>
              <a:t>2.Surgical therapy</a:t>
            </a:r>
          </a:p>
          <a:p>
            <a:pPr algn="l">
              <a:buNone/>
            </a:pPr>
            <a:r>
              <a:rPr lang="en-US" sz="2800" b="0" dirty="0" smtClean="0">
                <a:effectLst/>
                <a:latin typeface="Calibri" pitchFamily="34" charset="0"/>
              </a:rPr>
              <a:t>PHARMACOLOGICAL THERAPY</a:t>
            </a:r>
          </a:p>
          <a:p>
            <a:pPr algn="l">
              <a:buNone/>
            </a:pPr>
            <a:r>
              <a:rPr lang="en-US" sz="2800" b="0" dirty="0" smtClean="0">
                <a:effectLst/>
                <a:latin typeface="Calibri" pitchFamily="34" charset="0"/>
              </a:rPr>
              <a:t>(1) use of irradiation by administration of the radioisotope 123I or 131I for</a:t>
            </a:r>
          </a:p>
          <a:p>
            <a:pPr algn="l">
              <a:buNone/>
            </a:pPr>
            <a:r>
              <a:rPr lang="en-US" sz="2800" b="0" dirty="0" smtClean="0">
                <a:effectLst/>
                <a:latin typeface="Calibri" pitchFamily="34" charset="0"/>
              </a:rPr>
              <a:t>destructive effects on the thyroid gland </a:t>
            </a:r>
          </a:p>
          <a:p>
            <a:pPr algn="l">
              <a:buNone/>
            </a:pPr>
            <a:r>
              <a:rPr lang="en-US" sz="2800" b="0" dirty="0" smtClean="0">
                <a:effectLst/>
                <a:latin typeface="Calibri" pitchFamily="34" charset="0"/>
              </a:rPr>
              <a:t> (2) antithyroid medications that interfere with the synthesis of thyroid hormones</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Antithyroid medications</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lnSpc>
                <a:spcPct val="90000"/>
              </a:lnSpc>
              <a:buNone/>
            </a:pPr>
            <a:r>
              <a:rPr lang="en-US" sz="2800" b="0" dirty="0" smtClean="0">
                <a:effectLst/>
                <a:latin typeface="Calibri" pitchFamily="34" charset="0"/>
              </a:rPr>
              <a:t>Include ; propylthiouracil , carbimazole.</a:t>
            </a:r>
          </a:p>
          <a:p>
            <a:pPr algn="l">
              <a:lnSpc>
                <a:spcPct val="90000"/>
              </a:lnSpc>
              <a:buNone/>
            </a:pPr>
            <a:r>
              <a:rPr lang="en-US" sz="2800" b="0" dirty="0" smtClean="0">
                <a:effectLst/>
                <a:latin typeface="Calibri" pitchFamily="34" charset="0"/>
              </a:rPr>
              <a:t>1.PROPYLTHIOURACIL</a:t>
            </a:r>
          </a:p>
          <a:p>
            <a:pPr algn="l">
              <a:lnSpc>
                <a:spcPct val="90000"/>
              </a:lnSpc>
              <a:buNone/>
            </a:pPr>
            <a:r>
              <a:rPr lang="en-US" sz="2800" b="0" dirty="0" smtClean="0">
                <a:effectLst/>
                <a:latin typeface="Calibri" pitchFamily="34" charset="0"/>
              </a:rPr>
              <a:t>(A) Mechanism of action : inhibit thyroid hormone synthesis by inhibiting incorporation of iodine into tyrosine. It also suppress conversion of T4 into T3 the more active form of thyroid hormone.</a:t>
            </a:r>
          </a:p>
          <a:p>
            <a:pPr algn="l">
              <a:lnSpc>
                <a:spcPct val="90000"/>
              </a:lnSpc>
              <a:buNone/>
            </a:pPr>
            <a:r>
              <a:rPr lang="en-US" sz="2800" b="0" dirty="0" smtClean="0">
                <a:effectLst/>
                <a:latin typeface="Calibri" pitchFamily="34" charset="0"/>
              </a:rPr>
              <a:t>(B) Pharmacokinetics</a:t>
            </a:r>
          </a:p>
          <a:p>
            <a:pPr algn="l">
              <a:lnSpc>
                <a:spcPct val="90000"/>
              </a:lnSpc>
              <a:buNone/>
            </a:pPr>
            <a:r>
              <a:rPr lang="en-US" sz="2800" b="0" dirty="0" smtClean="0">
                <a:effectLst/>
                <a:latin typeface="Calibri" pitchFamily="34" charset="0"/>
              </a:rPr>
              <a:t>-is rapidly absorbed following oral administration</a:t>
            </a:r>
          </a:p>
          <a:p>
            <a:pPr algn="l">
              <a:lnSpc>
                <a:spcPct val="90000"/>
              </a:lnSpc>
              <a:buNone/>
            </a:pPr>
            <a:r>
              <a:rPr lang="en-US" sz="2800" b="0" dirty="0" smtClean="0">
                <a:effectLst/>
                <a:latin typeface="Calibri" pitchFamily="34" charset="0"/>
              </a:rPr>
              <a:t>-Therapeutic effects begin after 30 mins</a:t>
            </a:r>
          </a:p>
          <a:p>
            <a:pPr algn="l">
              <a:lnSpc>
                <a:spcPct val="90000"/>
              </a:lnSpc>
              <a:buNone/>
            </a:pPr>
            <a:r>
              <a:rPr lang="en-US" sz="2800" b="0" dirty="0" smtClean="0">
                <a:effectLst/>
                <a:latin typeface="Calibri" pitchFamily="34" charset="0"/>
              </a:rPr>
              <a:t>-The plasma half-life is short(2hrs).As a result ,it is administered three times a day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u="sng" dirty="0" smtClean="0">
                <a:effectLst/>
                <a:latin typeface="Calibri" pitchFamily="34" charset="0"/>
              </a:rPr>
              <a:t>( c) therapeutic uses /indications</a:t>
            </a:r>
          </a:p>
          <a:p>
            <a:pPr algn="l">
              <a:buNone/>
            </a:pPr>
            <a:r>
              <a:rPr lang="en-US" sz="2800" b="0" dirty="0" smtClean="0">
                <a:effectLst/>
                <a:latin typeface="Calibri" pitchFamily="34" charset="0"/>
              </a:rPr>
              <a:t>Hyperthyroidism</a:t>
            </a:r>
          </a:p>
          <a:p>
            <a:pPr algn="l">
              <a:buNone/>
            </a:pPr>
            <a:r>
              <a:rPr lang="en-US" sz="2800" b="0" dirty="0" smtClean="0">
                <a:effectLst/>
                <a:latin typeface="Calibri" pitchFamily="34" charset="0"/>
              </a:rPr>
              <a:t>Adjunct to radiation therapy. Used to control hyperthyroidism until effects of radiation become manifest.</a:t>
            </a:r>
          </a:p>
          <a:p>
            <a:pPr algn="l">
              <a:buNone/>
            </a:pPr>
            <a:r>
              <a:rPr lang="en-US" sz="2800" b="0" dirty="0" smtClean="0">
                <a:effectLst/>
                <a:latin typeface="Calibri" pitchFamily="34" charset="0"/>
              </a:rPr>
              <a:t>Thyrotoxic crisis.</a:t>
            </a:r>
          </a:p>
          <a:p>
            <a:pPr algn="l">
              <a:buNone/>
            </a:pPr>
            <a:r>
              <a:rPr lang="en-US" sz="2800" b="0" dirty="0" smtClean="0">
                <a:effectLst/>
                <a:latin typeface="Calibri" pitchFamily="34" charset="0"/>
              </a:rPr>
              <a:t>(d)ADVERSE EFFECTS</a:t>
            </a:r>
          </a:p>
          <a:p>
            <a:pPr algn="l">
              <a:buNone/>
            </a:pPr>
            <a:r>
              <a:rPr lang="en-US" sz="2800" b="0" dirty="0" smtClean="0">
                <a:effectLst/>
                <a:latin typeface="Calibri" pitchFamily="34" charset="0"/>
              </a:rPr>
              <a:t>1.hypothyroidism ; excessive dosing with PTU may lead to hypothyroidism</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2. agranulocytosis ; severe bone marrow depression. Resulting in failure to produce </a:t>
            </a:r>
            <a:r>
              <a:rPr lang="en-US" sz="2800" b="0" dirty="0" err="1" smtClean="0">
                <a:effectLst/>
                <a:latin typeface="Calibri" pitchFamily="34" charset="0"/>
              </a:rPr>
              <a:t>neutrophils.Usually</a:t>
            </a:r>
            <a:r>
              <a:rPr lang="en-US" sz="2800" b="0" dirty="0" smtClean="0">
                <a:effectLst/>
                <a:latin typeface="Calibri" pitchFamily="34" charset="0"/>
              </a:rPr>
              <a:t> occurs during the first 2 months of life. sore throat and fever are the earliest indications. Patients are instructed to report these immediately. The drug is stop </a:t>
            </a:r>
          </a:p>
          <a:p>
            <a:pPr algn="l">
              <a:buNone/>
            </a:pPr>
            <a:r>
              <a:rPr lang="en-US" sz="2800" b="0" dirty="0" smtClean="0">
                <a:effectLst/>
                <a:latin typeface="Calibri" pitchFamily="34" charset="0"/>
              </a:rPr>
              <a:t>immediately if the symptom S/E develops.</a:t>
            </a:r>
          </a:p>
          <a:p>
            <a:pPr algn="l">
              <a:buNone/>
            </a:pPr>
            <a:r>
              <a:rPr lang="en-US" sz="2800" b="0" dirty="0" smtClean="0">
                <a:effectLst/>
                <a:latin typeface="Calibri" pitchFamily="34" charset="0"/>
              </a:rPr>
              <a:t>3. skin rashes , headaches , nausea and joint pains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 six important hormones are </a:t>
            </a:r>
          </a:p>
          <a:p>
            <a:pPr algn="l">
              <a:buNone/>
            </a:pPr>
            <a:r>
              <a:rPr lang="en-US" sz="2800" b="0" dirty="0" smtClean="0">
                <a:effectLst/>
                <a:latin typeface="Calibri" pitchFamily="34" charset="0"/>
              </a:rPr>
              <a:t>Growth hormone</a:t>
            </a:r>
          </a:p>
          <a:p>
            <a:pPr algn="l">
              <a:buNone/>
            </a:pPr>
            <a:r>
              <a:rPr lang="en-US" sz="2800" b="0" dirty="0" smtClean="0">
                <a:effectLst/>
                <a:latin typeface="Calibri" pitchFamily="34" charset="0"/>
              </a:rPr>
              <a:t>Thyroid stimulating hormone</a:t>
            </a:r>
          </a:p>
          <a:p>
            <a:pPr algn="l">
              <a:buNone/>
            </a:pPr>
            <a:r>
              <a:rPr lang="en-US" sz="2800" b="0" dirty="0" smtClean="0">
                <a:effectLst/>
                <a:latin typeface="Calibri" pitchFamily="34" charset="0"/>
              </a:rPr>
              <a:t>Adrenocorticotropic hormone</a:t>
            </a:r>
          </a:p>
          <a:p>
            <a:pPr algn="l">
              <a:buNone/>
            </a:pPr>
            <a:r>
              <a:rPr lang="en-US" sz="2800" b="0" dirty="0" smtClean="0">
                <a:effectLst/>
                <a:latin typeface="Calibri" pitchFamily="34" charset="0"/>
              </a:rPr>
              <a:t>Prolactin</a:t>
            </a:r>
          </a:p>
          <a:p>
            <a:pPr algn="l">
              <a:buNone/>
            </a:pPr>
            <a:r>
              <a:rPr lang="en-US" sz="2800" b="0" dirty="0" smtClean="0">
                <a:effectLst/>
                <a:latin typeface="Calibri" pitchFamily="34" charset="0"/>
              </a:rPr>
              <a:t>Follicle stimulating hormone</a:t>
            </a:r>
          </a:p>
          <a:p>
            <a:pPr algn="l">
              <a:buNone/>
            </a:pPr>
            <a:r>
              <a:rPr lang="en-US" sz="2800" b="0" dirty="0" smtClean="0">
                <a:effectLst/>
                <a:latin typeface="Calibri" pitchFamily="34" charset="0"/>
              </a:rPr>
              <a:t>Luteinizing Hormone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90000"/>
              </a:lnSpc>
              <a:buNone/>
            </a:pPr>
            <a:r>
              <a:rPr lang="en-US" sz="2800" b="0" dirty="0" smtClean="0">
                <a:effectLst/>
                <a:latin typeface="Calibri" pitchFamily="34" charset="0"/>
              </a:rPr>
              <a:t>DOSAGE : Propylthiouracil-100-150mg every 6or 8 hrs</a:t>
            </a:r>
          </a:p>
          <a:p>
            <a:pPr algn="l">
              <a:buNone/>
            </a:pPr>
            <a:r>
              <a:rPr lang="en-US" sz="2800" b="0" dirty="0" smtClean="0">
                <a:effectLst/>
                <a:latin typeface="Calibri" pitchFamily="34" charset="0"/>
              </a:rPr>
              <a:t> DURATION :18-24 months</a:t>
            </a:r>
          </a:p>
          <a:p>
            <a:pPr algn="l">
              <a:buNone/>
            </a:pPr>
            <a:r>
              <a:rPr lang="en-US" sz="2800" b="0" dirty="0" smtClean="0">
                <a:effectLst/>
                <a:latin typeface="Calibri" pitchFamily="34" charset="0"/>
              </a:rPr>
              <a:t>PTU AND PREGNANCY</a:t>
            </a:r>
          </a:p>
          <a:p>
            <a:pPr algn="l">
              <a:buNone/>
            </a:pPr>
            <a:r>
              <a:rPr lang="en-US" sz="2800" b="0" dirty="0" smtClean="0">
                <a:effectLst/>
                <a:latin typeface="Calibri" pitchFamily="34" charset="0"/>
              </a:rPr>
              <a:t>-PTU crosses placenta</a:t>
            </a:r>
          </a:p>
          <a:p>
            <a:pPr algn="l">
              <a:buNone/>
            </a:pPr>
            <a:r>
              <a:rPr lang="en-ZA" sz="2800" b="0" dirty="0" smtClean="0">
                <a:effectLst/>
                <a:latin typeface="Calibri" pitchFamily="34" charset="0"/>
              </a:rPr>
              <a:t>Propylthiouracil is preferred over carbimazole in pregnant women because its rapid action reduces transfer across the placental barrier and it doesn’t cause </a:t>
            </a:r>
            <a:r>
              <a:rPr lang="en-ZA" sz="2800" b="0" dirty="0" err="1" smtClean="0">
                <a:effectLst/>
                <a:latin typeface="Calibri" pitchFamily="34" charset="0"/>
              </a:rPr>
              <a:t>aplasia</a:t>
            </a:r>
            <a:r>
              <a:rPr lang="en-ZA" sz="2800" b="0" dirty="0" smtClean="0">
                <a:effectLst/>
                <a:latin typeface="Calibri" pitchFamily="34" charset="0"/>
              </a:rPr>
              <a:t> cutis (a severe skin disorder) in the </a:t>
            </a:r>
            <a:r>
              <a:rPr lang="en-ZA" sz="2800" b="0" dirty="0" err="1" smtClean="0">
                <a:effectLst/>
                <a:latin typeface="Calibri" pitchFamily="34" charset="0"/>
              </a:rPr>
              <a:t>fetus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ZA" sz="2800" b="0" dirty="0" smtClean="0">
                <a:effectLst/>
                <a:latin typeface="Calibri" pitchFamily="34" charset="0"/>
              </a:rPr>
              <a:t>mothers taking these drugs shouldn’t breast-feed.</a:t>
            </a:r>
          </a:p>
          <a:p>
            <a:pPr algn="l">
              <a:buNone/>
            </a:pPr>
            <a:r>
              <a:rPr lang="en-ZA" sz="2800" b="0" dirty="0" smtClean="0">
                <a:effectLst/>
                <a:latin typeface="Calibri" pitchFamily="34" charset="0"/>
              </a:rPr>
              <a:t>If a breast-feeding woman must take one of these drugs, propylthiouracil is the preferred drug.</a:t>
            </a:r>
          </a:p>
          <a:p>
            <a:pPr algn="l">
              <a:buNone/>
            </a:pPr>
            <a:r>
              <a:rPr lang="en-ZA" sz="2800" b="0" dirty="0" smtClean="0">
                <a:effectLst/>
                <a:latin typeface="Calibri" pitchFamily="34" charset="0"/>
              </a:rPr>
              <a:t>CARBIMAZOLE</a:t>
            </a:r>
          </a:p>
          <a:p>
            <a:pPr algn="l">
              <a:buNone/>
            </a:pPr>
            <a:r>
              <a:rPr lang="en-ZA" sz="2800" b="0" dirty="0" smtClean="0">
                <a:effectLst/>
                <a:latin typeface="Calibri" pitchFamily="34" charset="0"/>
              </a:rPr>
              <a:t>Mechanism of action : decreases uptake iodine needed in formation of thyroxine and incorporation of iodine into tyrosine to form thyroxine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dosage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 initial dose is 15-40mg mg daily given for 4 to 8 weeks until euthyroid status is achieved .</a:t>
            </a:r>
          </a:p>
          <a:p>
            <a:pPr algn="l">
              <a:buNone/>
            </a:pPr>
            <a:r>
              <a:rPr lang="en-US" sz="2800" b="0" dirty="0" smtClean="0">
                <a:effectLst/>
                <a:latin typeface="Calibri" pitchFamily="34" charset="0"/>
              </a:rPr>
              <a:t>The dose is gradually reduced to a maintenance of 5-15 mg daily.</a:t>
            </a:r>
          </a:p>
          <a:p>
            <a:pPr algn="l">
              <a:buNone/>
            </a:pPr>
            <a:r>
              <a:rPr lang="en-US" sz="2800" b="0" dirty="0" smtClean="0">
                <a:effectLst/>
                <a:latin typeface="Calibri" pitchFamily="34" charset="0"/>
              </a:rPr>
              <a:t>Treatment is usually required for 12-18 months</a:t>
            </a:r>
          </a:p>
          <a:p>
            <a:pPr algn="l">
              <a:buNone/>
            </a:pPr>
            <a:r>
              <a:rPr lang="en-US" sz="2800" b="0" dirty="0" smtClean="0">
                <a:effectLst/>
                <a:latin typeface="Calibri" pitchFamily="34" charset="0"/>
              </a:rPr>
              <a:t>Patients should have their T4 levels checked every 4-6 weeks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Once maintenance dose has been established , T4 and TSH should be checked every 3 months.</a:t>
            </a:r>
          </a:p>
          <a:p>
            <a:pPr algn="l">
              <a:buNone/>
            </a:pPr>
            <a:r>
              <a:rPr lang="en-US" sz="2800" b="0" dirty="0" smtClean="0">
                <a:effectLst/>
                <a:latin typeface="Calibri" pitchFamily="34" charset="0"/>
              </a:rPr>
              <a:t>Patients should be regularly reviewed during the first year after discontinuing carbimazole because there is high rate of relapse during this period.</a:t>
            </a:r>
          </a:p>
          <a:p>
            <a:pPr algn="l">
              <a:buNone/>
            </a:pPr>
            <a:r>
              <a:rPr lang="en-US" sz="2800" b="0" dirty="0" smtClean="0">
                <a:effectLst/>
                <a:latin typeface="Calibri" pitchFamily="34" charset="0"/>
              </a:rPr>
              <a:t>Carbimazole is used at the lowest dose possible in pregnancy however PTU is preferred over carbimazole</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Radioactive iodine therapy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Is used as a radiation therapy</a:t>
            </a:r>
          </a:p>
          <a:p>
            <a:pPr algn="l">
              <a:buNone/>
            </a:pPr>
            <a:r>
              <a:rPr lang="en-US" sz="2800" b="0" dirty="0" smtClean="0">
                <a:effectLst/>
                <a:latin typeface="Calibri" pitchFamily="34" charset="0"/>
              </a:rPr>
              <a:t>Used to destroy thyroid tissue in patients with hyperthyroidism</a:t>
            </a:r>
          </a:p>
          <a:p>
            <a:pPr algn="l">
              <a:buNone/>
            </a:pPr>
            <a:r>
              <a:rPr lang="en-US" sz="2800" b="0" dirty="0" smtClean="0">
                <a:effectLst/>
                <a:latin typeface="Calibri" pitchFamily="34" charset="0"/>
              </a:rPr>
              <a:t>Mechanism of action: produce emission of beta particles that destroy thyroid tissue.</a:t>
            </a:r>
          </a:p>
          <a:p>
            <a:pPr algn="l">
              <a:buNone/>
            </a:pPr>
            <a:r>
              <a:rPr lang="en-US" sz="2800" b="0" dirty="0" smtClean="0">
                <a:effectLst/>
                <a:latin typeface="Calibri" pitchFamily="34" charset="0"/>
              </a:rPr>
              <a:t>Reduction of thyroid tissue is gradual and effects takes weeks to become apparent</a:t>
            </a:r>
          </a:p>
          <a:p>
            <a:pPr algn="l">
              <a:buNone/>
            </a:pPr>
            <a:r>
              <a:rPr lang="en-US" sz="2800" b="0" dirty="0" smtClean="0">
                <a:effectLst/>
                <a:latin typeface="Calibri" pitchFamily="34" charset="0"/>
              </a:rPr>
              <a:t>A single oral dose of the agent is administered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Almost all the iodine that enters and is retained in the body becomes concentrated in the thyroid gland. </a:t>
            </a:r>
          </a:p>
          <a:p>
            <a:pPr algn="l">
              <a:buNone/>
            </a:pPr>
            <a:r>
              <a:rPr lang="en-US" sz="2800" b="0" dirty="0" smtClean="0">
                <a:effectLst/>
                <a:latin typeface="Calibri" pitchFamily="34" charset="0"/>
              </a:rPr>
              <a:t>Radioactive isotope of iodine is concentrated in the thyroid gland, where</a:t>
            </a:r>
          </a:p>
          <a:p>
            <a:pPr algn="l">
              <a:buNone/>
            </a:pPr>
            <a:r>
              <a:rPr lang="en-US" sz="2800" b="0" dirty="0" smtClean="0">
                <a:effectLst/>
                <a:latin typeface="Calibri" pitchFamily="34" charset="0"/>
              </a:rPr>
              <a:t>it destroys thyroid cells without jeopardizing other radiosensitive tissues.</a:t>
            </a:r>
          </a:p>
          <a:p>
            <a:pPr algn="l">
              <a:buNone/>
            </a:pPr>
            <a:r>
              <a:rPr lang="en-US" sz="2800" b="0" dirty="0" smtClean="0">
                <a:effectLst/>
                <a:latin typeface="Calibri" pitchFamily="34" charset="0"/>
              </a:rPr>
              <a:t>NB:Antithyroid medications are contraindicated in late pregnancy because they may produce goiter and cretinism in the fetus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Adjunctive Therapy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Beta-adrenergic blocking agents are important in controlling the sympathetic nervous system effects of hyperthyroidism. Propranolol (</a:t>
            </a:r>
            <a:r>
              <a:rPr lang="en-US" sz="2800" b="0" dirty="0" err="1" smtClean="0">
                <a:effectLst/>
                <a:latin typeface="Calibri" pitchFamily="34" charset="0"/>
              </a:rPr>
              <a:t>Inderal</a:t>
            </a:r>
            <a:r>
              <a:rPr lang="en-US" sz="2800" b="0" dirty="0" smtClean="0">
                <a:effectLst/>
                <a:latin typeface="Calibri" pitchFamily="34" charset="0"/>
              </a:rPr>
              <a:t>) is used to control </a:t>
            </a:r>
            <a:r>
              <a:rPr lang="en-US" sz="2800" b="0" dirty="0" err="1" smtClean="0">
                <a:effectLst/>
                <a:latin typeface="Calibri" pitchFamily="34" charset="0"/>
              </a:rPr>
              <a:t>nervousness,tachycardia</a:t>
            </a:r>
            <a:r>
              <a:rPr lang="en-US" sz="2800" b="0" dirty="0" smtClean="0">
                <a:effectLst/>
                <a:latin typeface="Calibri" pitchFamily="34" charset="0"/>
              </a:rPr>
              <a:t>, tremor, anxiety, and heat intolerance.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lvl="0" algn="l">
              <a:buNone/>
            </a:pPr>
            <a:r>
              <a:rPr lang="en-US" sz="2800" b="0" dirty="0" smtClean="0">
                <a:effectLst/>
                <a:latin typeface="Calibri" pitchFamily="34" charset="0"/>
              </a:rPr>
              <a:t>1. Provide adequate rest periods in a quiet room because fatigue is common</a:t>
            </a:r>
          </a:p>
          <a:p>
            <a:pPr lvl="0" algn="l">
              <a:buNone/>
            </a:pPr>
            <a:r>
              <a:rPr lang="en-US" sz="2800" b="0" dirty="0" smtClean="0">
                <a:effectLst/>
                <a:latin typeface="Calibri" pitchFamily="34" charset="0"/>
              </a:rPr>
              <a:t>2. Administer anti-thyroid medications that block hormone synthesis- carbimazole and PTU and monitor for side effects</a:t>
            </a:r>
          </a:p>
          <a:p>
            <a:pPr algn="l">
              <a:buNone/>
            </a:pPr>
            <a:r>
              <a:rPr lang="en-US" sz="2800" b="0" dirty="0" smtClean="0">
                <a:effectLst/>
                <a:latin typeface="Calibri" pitchFamily="34" charset="0"/>
              </a:rPr>
              <a:t>3. Provide a high-calorie diet, high protein to provide energy and build the body</a:t>
            </a:r>
          </a:p>
          <a:p>
            <a:pPr algn="l">
              <a:buNone/>
            </a:pPr>
            <a:r>
              <a:rPr lang="en-US" sz="2800" b="0" dirty="0" smtClean="0">
                <a:effectLst/>
                <a:latin typeface="Calibri" pitchFamily="34" charset="0"/>
              </a:rPr>
              <a:t>4.Provide a cool and quiet environment to reduce irritability . Noises, such as loud music, conversation, and equipment alarms, are minimized .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5.Maintain the environment at a cool, comfortable temperature and change bedding</a:t>
            </a:r>
          </a:p>
          <a:p>
            <a:pPr algn="l">
              <a:buNone/>
            </a:pPr>
            <a:r>
              <a:rPr lang="en-US" sz="2800" b="0" dirty="0" smtClean="0">
                <a:effectLst/>
                <a:latin typeface="Calibri" pitchFamily="34" charset="0"/>
              </a:rPr>
              <a:t>and clothing as needed. Cool baths and cool or cold fluids may provide relief.</a:t>
            </a:r>
          </a:p>
          <a:p>
            <a:pPr algn="l">
              <a:buNone/>
            </a:pPr>
            <a:r>
              <a:rPr lang="en-US" sz="2800" b="0" dirty="0" smtClean="0">
                <a:effectLst/>
                <a:latin typeface="Calibri" pitchFamily="34" charset="0"/>
              </a:rPr>
              <a:t>6.Assesses and monitor the patient’s cardiac status, including heart rate, blood pressure, heart sounds, and peripheral pulses</a:t>
            </a:r>
          </a:p>
          <a:p>
            <a:pPr algn="l">
              <a:buNone/>
            </a:pPr>
            <a:r>
              <a:rPr lang="en-US" sz="2800" b="0" dirty="0" smtClean="0">
                <a:effectLst/>
                <a:latin typeface="Calibri" pitchFamily="34" charset="0"/>
              </a:rPr>
              <a:t> 7. To reduce diarrhea, highly seasoned foods and</a:t>
            </a:r>
          </a:p>
          <a:p>
            <a:pPr algn="l">
              <a:buNone/>
            </a:pPr>
            <a:r>
              <a:rPr lang="en-US" sz="2800" b="0" dirty="0" smtClean="0">
                <a:effectLst/>
                <a:latin typeface="Calibri" pitchFamily="34" charset="0"/>
              </a:rPr>
              <a:t>stimulants such as coffee, tea, cola, and alcohol are discouraged. In additions, fluids are added as needed</a:t>
            </a:r>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Thyroid Storm (Thyrotoxic Crisis, Thyrotoxicosis)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An acute LIFE-threatening condition characterized by excessive thyroid hormone</a:t>
            </a:r>
          </a:p>
          <a:p>
            <a:pPr algn="l">
              <a:buNone/>
            </a:pPr>
            <a:r>
              <a:rPr lang="en-US" sz="2800" b="0" dirty="0" smtClean="0">
                <a:effectLst/>
                <a:latin typeface="Calibri" pitchFamily="34" charset="0"/>
              </a:rPr>
              <a:t>Is the most severe form of hyperthyroidism with acute onset.</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1.GROWTH HORMONE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Is also called somatotropic hormone</a:t>
            </a:r>
          </a:p>
          <a:p>
            <a:pPr algn="l">
              <a:buNone/>
            </a:pPr>
            <a:r>
              <a:rPr lang="en-US" sz="2800" b="0" dirty="0" smtClean="0">
                <a:effectLst/>
                <a:latin typeface="Calibri" pitchFamily="34" charset="0"/>
              </a:rPr>
              <a:t>Its release stimulated by growth releasing hormone and suppressed by growth hormone releasing inhibiting hormone</a:t>
            </a:r>
          </a:p>
          <a:p>
            <a:pPr algn="l">
              <a:buNone/>
            </a:pPr>
            <a:r>
              <a:rPr lang="en-US" sz="2800" b="0" dirty="0" smtClean="0">
                <a:effectLst/>
                <a:latin typeface="Calibri" pitchFamily="34" charset="0"/>
              </a:rPr>
              <a:t>It is stimulated by hypoglycemia ,exercise and anxiety.</a:t>
            </a:r>
          </a:p>
          <a:p>
            <a:pPr algn="l">
              <a:buNone/>
            </a:pPr>
            <a:r>
              <a:rPr lang="en-US" sz="2800" b="0" dirty="0" smtClean="0">
                <a:effectLst/>
                <a:latin typeface="Calibri" pitchFamily="34" charset="0"/>
              </a:rPr>
              <a:t>Peak release is reached in adolescence</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Thyroid storm is characterized by:</a:t>
            </a:r>
          </a:p>
          <a:p>
            <a:pPr algn="l">
              <a:buNone/>
            </a:pPr>
            <a:r>
              <a:rPr lang="en-US" sz="2800" b="0" dirty="0" smtClean="0">
                <a:effectLst/>
                <a:latin typeface="Calibri" pitchFamily="34" charset="0"/>
              </a:rPr>
              <a:t>1.High fever (hyperpyrexia) above 38.5°C (101.3°F)</a:t>
            </a:r>
          </a:p>
          <a:p>
            <a:pPr algn="l">
              <a:buNone/>
            </a:pPr>
            <a:r>
              <a:rPr lang="en-US" sz="2800" b="0" dirty="0" smtClean="0">
                <a:effectLst/>
                <a:latin typeface="Calibri" pitchFamily="34" charset="0"/>
              </a:rPr>
              <a:t>2.Extreme tachycardia (more than 130 beats/min)</a:t>
            </a:r>
          </a:p>
          <a:p>
            <a:pPr algn="l">
              <a:buNone/>
            </a:pPr>
            <a:r>
              <a:rPr lang="en-US" sz="2800" b="0" dirty="0" smtClean="0">
                <a:effectLst/>
                <a:latin typeface="Calibri" pitchFamily="34" charset="0"/>
              </a:rPr>
              <a:t>3.severe weight loss, diarrhea, abdominal pain)</a:t>
            </a:r>
          </a:p>
          <a:p>
            <a:pPr algn="l">
              <a:buNone/>
            </a:pPr>
            <a:r>
              <a:rPr lang="en-US" sz="2800" b="0" dirty="0" smtClean="0">
                <a:effectLst/>
                <a:latin typeface="Calibri" pitchFamily="34" charset="0"/>
              </a:rPr>
              <a:t>4.dyspea</a:t>
            </a:r>
          </a:p>
          <a:p>
            <a:pPr algn="l">
              <a:buNone/>
            </a:pPr>
            <a:r>
              <a:rPr lang="en-US" sz="2800" b="0" dirty="0" smtClean="0">
                <a:effectLst/>
                <a:latin typeface="Calibri" pitchFamily="34" charset="0"/>
              </a:rPr>
              <a:t>5.Altered neurologic or mental state, which frequently appears as delirium psychosis,  or coma</a:t>
            </a:r>
          </a:p>
          <a:p>
            <a:pPr algn="l">
              <a:buNone/>
            </a:pPr>
            <a:r>
              <a:rPr lang="en-US" sz="2800" b="0" dirty="0" smtClean="0">
                <a:effectLst/>
                <a:latin typeface="Calibri" pitchFamily="34" charset="0"/>
              </a:rPr>
              <a:t>6.Restlessness, Agitation, confusion and Seizures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Precipitating factors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buNone/>
            </a:pPr>
            <a:r>
              <a:rPr lang="en-US" sz="2800" b="0" dirty="0" smtClean="0">
                <a:effectLst/>
                <a:latin typeface="Calibri" pitchFamily="34" charset="0"/>
              </a:rPr>
              <a:t>Injury on the body</a:t>
            </a:r>
          </a:p>
          <a:p>
            <a:pPr algn="l">
              <a:buNone/>
            </a:pPr>
            <a:r>
              <a:rPr lang="en-US" sz="2800" b="0" dirty="0" smtClean="0">
                <a:effectLst/>
                <a:latin typeface="Calibri" pitchFamily="34" charset="0"/>
              </a:rPr>
              <a:t>Systemic infection</a:t>
            </a:r>
          </a:p>
          <a:p>
            <a:pPr algn="l">
              <a:buNone/>
            </a:pPr>
            <a:r>
              <a:rPr lang="en-US" sz="2800" b="0" dirty="0" smtClean="0">
                <a:effectLst/>
                <a:latin typeface="Calibri" pitchFamily="34" charset="0"/>
              </a:rPr>
              <a:t> Thyroid and non thyroid surgery</a:t>
            </a:r>
          </a:p>
          <a:p>
            <a:pPr algn="l">
              <a:buNone/>
            </a:pPr>
            <a:r>
              <a:rPr lang="en-US" sz="2800" b="0" dirty="0" smtClean="0">
                <a:effectLst/>
                <a:latin typeface="Calibri" pitchFamily="34" charset="0"/>
              </a:rPr>
              <a:t> Tooth extraction</a:t>
            </a:r>
          </a:p>
          <a:p>
            <a:pPr algn="l">
              <a:buNone/>
            </a:pPr>
            <a:r>
              <a:rPr lang="en-US" sz="2800" b="0" dirty="0" smtClean="0">
                <a:effectLst/>
                <a:latin typeface="Calibri" pitchFamily="34" charset="0"/>
              </a:rPr>
              <a:t>Insulin reaction</a:t>
            </a:r>
          </a:p>
          <a:p>
            <a:pPr algn="l">
              <a:buNone/>
            </a:pPr>
            <a:r>
              <a:rPr lang="en-US" sz="2800" b="0" dirty="0" smtClean="0">
                <a:effectLst/>
                <a:latin typeface="Calibri" pitchFamily="34" charset="0"/>
              </a:rPr>
              <a:t>Diabetic acidosis</a:t>
            </a:r>
          </a:p>
          <a:p>
            <a:pPr algn="l">
              <a:buNone/>
            </a:pPr>
            <a:r>
              <a:rPr lang="en-US" sz="2800" b="0" dirty="0" smtClean="0">
                <a:effectLst/>
                <a:latin typeface="Calibri" pitchFamily="34" charset="0"/>
              </a:rPr>
              <a:t> Pregnancy</a:t>
            </a:r>
          </a:p>
          <a:p>
            <a:pPr algn="l">
              <a:buNone/>
            </a:pPr>
            <a:r>
              <a:rPr lang="en-US" sz="2800" b="0" dirty="0" smtClean="0">
                <a:effectLst/>
                <a:latin typeface="Calibri" pitchFamily="34" charset="0"/>
              </a:rPr>
              <a:t> Digitalis intoxication,</a:t>
            </a:r>
          </a:p>
          <a:p>
            <a:pPr algn="l">
              <a:buNone/>
            </a:pPr>
            <a:r>
              <a:rPr lang="en-US" sz="2800" b="0" dirty="0" smtClean="0">
                <a:effectLst/>
                <a:latin typeface="Calibri" pitchFamily="34" charset="0"/>
              </a:rPr>
              <a:t>abrupt withdrawal of antithyroid medications, </a:t>
            </a:r>
          </a:p>
          <a:p>
            <a:pPr algn="l">
              <a:buNone/>
            </a:pPr>
            <a:r>
              <a:rPr lang="en-US" sz="2800" b="0" dirty="0" smtClean="0">
                <a:effectLst/>
                <a:latin typeface="Calibri" pitchFamily="34" charset="0"/>
              </a:rPr>
              <a:t>Extreme emotional stress </a:t>
            </a:r>
          </a:p>
          <a:p>
            <a:pPr algn="l">
              <a:buNone/>
            </a:pPr>
            <a:r>
              <a:rPr lang="en-US" sz="2800" b="0" dirty="0" smtClean="0">
                <a:effectLst/>
                <a:latin typeface="Calibri" pitchFamily="34" charset="0"/>
              </a:rPr>
              <a:t>Vigorous palpation of the thyroid.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EMERGENCY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85000" lnSpcReduction="20000"/>
          </a:bodyPr>
          <a:lstStyle/>
          <a:p>
            <a:pPr algn="l">
              <a:buNone/>
            </a:pPr>
            <a:r>
              <a:rPr lang="en-US" sz="2800" b="0" dirty="0" smtClean="0">
                <a:effectLst/>
                <a:latin typeface="Calibri" pitchFamily="34" charset="0"/>
              </a:rPr>
              <a:t>Humidified oxygen is administered to improve tissue oxygenation and meet the high metabolic demands. Arterial blood gas levels or pulse </a:t>
            </a:r>
            <a:r>
              <a:rPr lang="en-US" sz="2800" b="0" dirty="0" err="1" smtClean="0">
                <a:effectLst/>
                <a:latin typeface="Calibri" pitchFamily="34" charset="0"/>
              </a:rPr>
              <a:t>oximetry</a:t>
            </a:r>
            <a:r>
              <a:rPr lang="en-US" sz="2800" b="0" dirty="0" smtClean="0">
                <a:effectLst/>
                <a:latin typeface="Calibri" pitchFamily="34" charset="0"/>
              </a:rPr>
              <a:t> may be used to monitor respiratory</a:t>
            </a:r>
          </a:p>
          <a:p>
            <a:pPr algn="l">
              <a:buNone/>
            </a:pPr>
            <a:r>
              <a:rPr lang="en-US" sz="2800" b="0" dirty="0" smtClean="0">
                <a:effectLst/>
                <a:latin typeface="Calibri" pitchFamily="34" charset="0"/>
              </a:rPr>
              <a:t>status.</a:t>
            </a:r>
          </a:p>
          <a:p>
            <a:pPr algn="l">
              <a:buNone/>
            </a:pPr>
            <a:r>
              <a:rPr lang="en-US" sz="2800" b="0" dirty="0" smtClean="0">
                <a:effectLst/>
                <a:latin typeface="Calibri" pitchFamily="34" charset="0"/>
              </a:rPr>
              <a:t>Intravenous fluids containing dextrose are administered to replace liver glycogen stores that have been decreased in the hyperthyroid patient.</a:t>
            </a:r>
          </a:p>
          <a:p>
            <a:pPr algn="l">
              <a:buNone/>
            </a:pPr>
            <a:r>
              <a:rPr lang="en-US" sz="2800" b="0" dirty="0" smtClean="0">
                <a:effectLst/>
                <a:latin typeface="Calibri" pitchFamily="34" charset="0"/>
              </a:rPr>
              <a:t>• PTU or Carbimazole is administered to impede formation of thyroid hormone and block conversion of T4 to T3, the more active form of thyroid hormone.</a:t>
            </a:r>
          </a:p>
          <a:p>
            <a:pPr algn="l">
              <a:buNone/>
            </a:pPr>
            <a:r>
              <a:rPr lang="en-US" sz="2800" b="0" dirty="0" smtClean="0">
                <a:effectLst/>
                <a:latin typeface="Calibri" pitchFamily="34" charset="0"/>
              </a:rPr>
              <a:t>• Hydrocortisone is prescribed to treat shock or adrenal</a:t>
            </a:r>
          </a:p>
          <a:p>
            <a:pPr algn="l">
              <a:buNone/>
            </a:pPr>
            <a:r>
              <a:rPr lang="en-US" sz="2800" b="0" dirty="0" smtClean="0">
                <a:effectLst/>
                <a:latin typeface="Calibri" pitchFamily="34" charset="0"/>
              </a:rPr>
              <a:t>insufficiency.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Cool environment, and acetaminophen (Tylenol) to reduce fever. </a:t>
            </a:r>
            <a:r>
              <a:rPr lang="en-US" sz="2800" b="0" dirty="0" err="1" smtClean="0">
                <a:effectLst/>
                <a:latin typeface="Calibri" pitchFamily="34" charset="0"/>
              </a:rPr>
              <a:t>Salicylates</a:t>
            </a:r>
            <a:endParaRPr lang="en-US" sz="2800" b="0" dirty="0" smtClean="0">
              <a:effectLst/>
              <a:latin typeface="Calibri" pitchFamily="34" charset="0"/>
            </a:endParaRPr>
          </a:p>
          <a:p>
            <a:pPr algn="l">
              <a:buNone/>
            </a:pPr>
            <a:r>
              <a:rPr lang="en-US" sz="2800" b="0" dirty="0" smtClean="0">
                <a:effectLst/>
                <a:latin typeface="Calibri" pitchFamily="34" charset="0"/>
              </a:rPr>
              <a:t>(</a:t>
            </a:r>
            <a:r>
              <a:rPr lang="en-US" sz="2800" b="0" dirty="0" err="1" smtClean="0">
                <a:effectLst/>
                <a:latin typeface="Calibri" pitchFamily="34" charset="0"/>
              </a:rPr>
              <a:t>eg</a:t>
            </a:r>
            <a:r>
              <a:rPr lang="en-US" sz="2800" b="0" dirty="0" smtClean="0">
                <a:effectLst/>
                <a:latin typeface="Calibri" pitchFamily="34" charset="0"/>
              </a:rPr>
              <a:t>, aspirin) are not used because they displace thyroid hormone from binding proteins and worsen the </a:t>
            </a:r>
            <a:r>
              <a:rPr lang="en-US" sz="2800" b="0" dirty="0" err="1" smtClean="0">
                <a:effectLst/>
                <a:latin typeface="Calibri" pitchFamily="34" charset="0"/>
              </a:rPr>
              <a:t>hypermetabolism</a:t>
            </a:r>
            <a:endParaRPr lang="en-US" sz="2800" b="0" dirty="0" smtClean="0">
              <a:effectLst/>
              <a:latin typeface="Calibri" pitchFamily="34" charset="0"/>
            </a:endParaRPr>
          </a:p>
          <a:p>
            <a:pPr algn="l">
              <a:buNone/>
            </a:pPr>
            <a:r>
              <a:rPr lang="en-US" sz="2800" b="0" dirty="0" smtClean="0">
                <a:effectLst/>
                <a:latin typeface="Calibri" pitchFamily="34" charset="0"/>
              </a:rPr>
              <a:t>Propranolol, combined with digitalis, are administered to  reduce severe cardiac symptoms</a:t>
            </a:r>
          </a:p>
          <a:p>
            <a:pPr algn="l">
              <a:buNone/>
            </a:pPr>
            <a:r>
              <a:rPr lang="en-US" sz="2800" b="0" dirty="0" smtClean="0">
                <a:effectLst/>
                <a:latin typeface="Calibri" pitchFamily="34" charset="0"/>
              </a:rPr>
              <a:t>Iodine is administered to decrease output of T4 from the thyroid gland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GOITRE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Abnormal enlargement of thyroid gland not due to inflammation or tumor.</a:t>
            </a:r>
          </a:p>
          <a:p>
            <a:pPr algn="l">
              <a:buNone/>
            </a:pPr>
            <a:r>
              <a:rPr lang="en-US" sz="2800" b="0" u="sng" dirty="0" smtClean="0">
                <a:effectLst/>
                <a:latin typeface="Calibri" pitchFamily="34" charset="0"/>
              </a:rPr>
              <a:t>Mortality and Morbidity</a:t>
            </a:r>
          </a:p>
          <a:p>
            <a:pPr algn="l">
              <a:buNone/>
            </a:pPr>
            <a:r>
              <a:rPr lang="en-US" sz="2800" b="0" dirty="0" smtClean="0">
                <a:effectLst/>
                <a:latin typeface="Calibri" pitchFamily="34" charset="0"/>
              </a:rPr>
              <a:t>Most </a:t>
            </a:r>
            <a:r>
              <a:rPr lang="en-US" sz="2800" b="0" dirty="0" err="1" smtClean="0">
                <a:effectLst/>
                <a:latin typeface="Calibri" pitchFamily="34" charset="0"/>
              </a:rPr>
              <a:t>goitres</a:t>
            </a:r>
            <a:r>
              <a:rPr lang="en-US" sz="2800" b="0" dirty="0" smtClean="0">
                <a:effectLst/>
                <a:latin typeface="Calibri" pitchFamily="34" charset="0"/>
              </a:rPr>
              <a:t> are benign , causing only cosmetic disfigurement</a:t>
            </a:r>
          </a:p>
          <a:p>
            <a:pPr algn="l">
              <a:buNone/>
            </a:pPr>
            <a:r>
              <a:rPr lang="en-US" sz="2800" b="0" dirty="0" smtClean="0">
                <a:effectLst/>
                <a:latin typeface="Calibri" pitchFamily="34" charset="0"/>
              </a:rPr>
              <a:t>Morbidity or mortality may result from compression of </a:t>
            </a:r>
            <a:r>
              <a:rPr lang="en-US" sz="2800" b="0" dirty="0" err="1" smtClean="0">
                <a:effectLst/>
                <a:latin typeface="Calibri" pitchFamily="34" charset="0"/>
              </a:rPr>
              <a:t>sorrounding</a:t>
            </a:r>
            <a:r>
              <a:rPr lang="en-US" sz="2800" b="0" dirty="0" smtClean="0">
                <a:effectLst/>
                <a:latin typeface="Calibri" pitchFamily="34" charset="0"/>
              </a:rPr>
              <a:t> structures , thyroid cancer , hyperthyroidism or hypothyroidism</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Sex and age</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Female to male ratio : 4 : 1</a:t>
            </a:r>
          </a:p>
          <a:p>
            <a:pPr algn="l">
              <a:buNone/>
            </a:pPr>
            <a:r>
              <a:rPr lang="en-US" sz="2800" b="0" dirty="0" smtClean="0">
                <a:effectLst/>
                <a:latin typeface="Calibri" pitchFamily="34" charset="0"/>
              </a:rPr>
              <a:t>They are common in women than men</a:t>
            </a:r>
          </a:p>
          <a:p>
            <a:pPr algn="l">
              <a:buNone/>
            </a:pPr>
            <a:r>
              <a:rPr lang="en-US" sz="2800" b="0" u="sng" dirty="0" smtClean="0">
                <a:effectLst/>
                <a:latin typeface="Calibri" pitchFamily="34" charset="0"/>
              </a:rPr>
              <a:t>Classification of goiters</a:t>
            </a:r>
            <a:r>
              <a:rPr lang="en-US" sz="2800" b="0" dirty="0" smtClean="0">
                <a:effectLst/>
                <a:latin typeface="Calibri" pitchFamily="34" charset="0"/>
              </a:rPr>
              <a:t>.</a:t>
            </a:r>
          </a:p>
          <a:p>
            <a:pPr algn="l">
              <a:buNone/>
            </a:pPr>
            <a:r>
              <a:rPr lang="en-US" sz="2800" b="0" dirty="0" smtClean="0">
                <a:effectLst/>
                <a:latin typeface="Calibri" pitchFamily="34" charset="0"/>
              </a:rPr>
              <a:t>1.Toxic goiter  : a goiter that is associated with hyperthyroidism</a:t>
            </a:r>
          </a:p>
          <a:p>
            <a:pPr algn="l">
              <a:buNone/>
            </a:pPr>
            <a:r>
              <a:rPr lang="en-US" sz="2800" b="0" dirty="0" smtClean="0">
                <a:effectLst/>
                <a:latin typeface="Calibri" pitchFamily="34" charset="0"/>
              </a:rPr>
              <a:t>Examples include : 1. diffuse toxic goiter (graves disease 2.toxic multinodular goiter and toxic adenoma </a:t>
            </a:r>
          </a:p>
          <a:p>
            <a:pPr algn="l">
              <a:buNone/>
            </a:pPr>
            <a:r>
              <a:rPr lang="en-US" sz="2800" b="0" dirty="0" smtClean="0">
                <a:effectLst/>
                <a:latin typeface="Calibri" pitchFamily="34" charset="0"/>
              </a:rPr>
              <a:t>2.Non toxic goiter : a goiter without hyperthyroidism or hypothyroidism. Examples are congenital </a:t>
            </a:r>
            <a:r>
              <a:rPr lang="en-US" sz="2800" b="0" dirty="0" err="1" smtClean="0">
                <a:effectLst/>
                <a:latin typeface="Calibri" pitchFamily="34" charset="0"/>
              </a:rPr>
              <a:t>goitre</a:t>
            </a:r>
            <a:r>
              <a:rPr lang="en-US" sz="2800" b="0" dirty="0" smtClean="0">
                <a:effectLst/>
                <a:latin typeface="Calibri" pitchFamily="34" charset="0"/>
              </a:rPr>
              <a:t> and physiologic goiter that occurs during puberty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1.Non – toxic goiters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There are four types of Non Toxic goiters</a:t>
            </a:r>
          </a:p>
          <a:p>
            <a:pPr algn="l">
              <a:buNone/>
            </a:pPr>
            <a:r>
              <a:rPr lang="en-US" sz="2800" b="0" dirty="0" smtClean="0">
                <a:effectLst/>
                <a:latin typeface="Calibri" pitchFamily="34" charset="0"/>
              </a:rPr>
              <a:t>a. Diffuse non-toxic goiter</a:t>
            </a:r>
          </a:p>
          <a:p>
            <a:pPr algn="l">
              <a:buNone/>
            </a:pPr>
            <a:r>
              <a:rPr lang="en-US" sz="2800" b="0" dirty="0" smtClean="0">
                <a:effectLst/>
                <a:latin typeface="Calibri" pitchFamily="34" charset="0"/>
              </a:rPr>
              <a:t>b.Multinodular non-toxic goiter</a:t>
            </a:r>
          </a:p>
          <a:p>
            <a:pPr algn="l">
              <a:buNone/>
            </a:pPr>
            <a:r>
              <a:rPr lang="en-US" sz="2800" b="0" dirty="0" smtClean="0">
                <a:effectLst/>
                <a:latin typeface="Calibri" pitchFamily="34" charset="0"/>
              </a:rPr>
              <a:t>C.simple goiter</a:t>
            </a:r>
          </a:p>
          <a:p>
            <a:pPr algn="l">
              <a:buNone/>
            </a:pPr>
            <a:r>
              <a:rPr lang="en-US" sz="2800" b="0" dirty="0" smtClean="0">
                <a:effectLst/>
                <a:latin typeface="Calibri" pitchFamily="34" charset="0"/>
              </a:rPr>
              <a:t>D.uninodular </a:t>
            </a:r>
            <a:r>
              <a:rPr lang="en-US" sz="2800" b="0" dirty="0" err="1" smtClean="0">
                <a:effectLst/>
                <a:latin typeface="Calibri" pitchFamily="34" charset="0"/>
              </a:rPr>
              <a:t>goitre</a:t>
            </a:r>
            <a:endParaRPr lang="en-US" sz="2800" b="0" dirty="0" smtClean="0">
              <a:effectLst/>
              <a:latin typeface="Calibri" pitchFamily="34" charset="0"/>
            </a:endParaRPr>
          </a:p>
          <a:p>
            <a:pPr algn="l">
              <a:buNone/>
            </a:pPr>
            <a:r>
              <a:rPr lang="en-US" sz="2800" b="0" u="sng" dirty="0" smtClean="0">
                <a:effectLst/>
                <a:latin typeface="Calibri" pitchFamily="34" charset="0"/>
              </a:rPr>
              <a:t>A. Diffuse non – toxic goiter</a:t>
            </a:r>
          </a:p>
          <a:p>
            <a:pPr algn="l">
              <a:buNone/>
            </a:pPr>
            <a:r>
              <a:rPr lang="en-US" sz="2800" b="0" dirty="0" smtClean="0">
                <a:effectLst/>
                <a:latin typeface="Calibri" pitchFamily="34" charset="0"/>
              </a:rPr>
              <a:t>Develops during early stage of disease</a:t>
            </a:r>
          </a:p>
          <a:p>
            <a:pPr algn="l">
              <a:buNone/>
            </a:pPr>
            <a:r>
              <a:rPr lang="en-US" sz="2800" b="0" dirty="0" smtClean="0">
                <a:effectLst/>
                <a:latin typeface="Calibri" pitchFamily="34" charset="0"/>
              </a:rPr>
              <a:t>The thyroid gland is diffusely enlarge</a:t>
            </a:r>
          </a:p>
          <a:p>
            <a:pPr algn="l">
              <a:buNone/>
            </a:pPr>
            <a:r>
              <a:rPr lang="en-US" sz="2800" b="0" dirty="0" smtClean="0">
                <a:effectLst/>
                <a:latin typeface="Calibri" pitchFamily="34" charset="0"/>
              </a:rPr>
              <a:t>There is hypertrophy and hyperplasia of follicular cells.</a:t>
            </a: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B.Multinodular non-toxic goiter</a:t>
            </a:r>
          </a:p>
          <a:p>
            <a:pPr algn="l">
              <a:buNone/>
            </a:pPr>
            <a:r>
              <a:rPr lang="en-US" sz="2800" b="0" dirty="0" smtClean="0">
                <a:effectLst/>
                <a:latin typeface="Calibri" pitchFamily="34" charset="0"/>
              </a:rPr>
              <a:t>Evolves as the disease becomes chronic</a:t>
            </a:r>
          </a:p>
          <a:p>
            <a:pPr algn="l">
              <a:buNone/>
            </a:pPr>
            <a:r>
              <a:rPr lang="en-US" sz="2800" b="0" dirty="0" smtClean="0">
                <a:effectLst/>
                <a:latin typeface="Calibri" pitchFamily="34" charset="0"/>
              </a:rPr>
              <a:t>The gland develops nodules that vary in shape</a:t>
            </a:r>
          </a:p>
          <a:p>
            <a:pPr algn="l">
              <a:buNone/>
            </a:pPr>
            <a:r>
              <a:rPr lang="en-US" sz="2800" b="0" dirty="0" smtClean="0">
                <a:effectLst/>
                <a:latin typeface="Calibri" pitchFamily="34" charset="0"/>
              </a:rPr>
              <a:t>Is the most common especially in older patients. It's the most common cause of tracheal and oesophageal compression and may cause laryngeal </a:t>
            </a:r>
            <a:br>
              <a:rPr lang="en-US" sz="2800" b="0" dirty="0" smtClean="0">
                <a:effectLst/>
                <a:latin typeface="Calibri" pitchFamily="34" charset="0"/>
              </a:rPr>
            </a:br>
            <a:r>
              <a:rPr lang="en-US" sz="2800" b="0" dirty="0" smtClean="0">
                <a:effectLst/>
                <a:latin typeface="Calibri" pitchFamily="34" charset="0"/>
              </a:rPr>
              <a:t>nerve palsy..</a:t>
            </a:r>
          </a:p>
          <a:p>
            <a:pPr algn="l">
              <a:buNone/>
            </a:pPr>
            <a:endParaRPr lang="en-US" sz="2800" b="0" dirty="0" smtClean="0">
              <a:effectLst/>
              <a:latin typeface="Calibri" pitchFamily="34" charset="0"/>
            </a:endParaRPr>
          </a:p>
          <a:p>
            <a:pPr algn="l">
              <a:buNone/>
            </a:pPr>
            <a:endParaRPr lang="en-US" sz="2800" b="0" dirty="0" smtClean="0">
              <a:effectLst/>
              <a:latin typeface="Calibri" pitchFamily="34" charset="0"/>
            </a:endParaRP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C.simple goiter - There is no clear cause for enlargement of the thyroid which is usually smooth and soft.</a:t>
            </a:r>
          </a:p>
          <a:p>
            <a:pPr algn="l">
              <a:buNone/>
            </a:pPr>
            <a:r>
              <a:rPr lang="en-US" sz="2800" b="0" dirty="0" smtClean="0">
                <a:effectLst/>
                <a:latin typeface="Calibri" pitchFamily="34" charset="0"/>
              </a:rPr>
              <a:t>d.Solitary nodular goiter (</a:t>
            </a:r>
            <a:r>
              <a:rPr lang="en-US" sz="2800" b="0" dirty="0" err="1" smtClean="0">
                <a:effectLst/>
                <a:latin typeface="Calibri" pitchFamily="34" charset="0"/>
              </a:rPr>
              <a:t>Plummers</a:t>
            </a:r>
            <a:r>
              <a:rPr lang="en-US" sz="2800" b="0" dirty="0" smtClean="0">
                <a:effectLst/>
                <a:latin typeface="Calibri" pitchFamily="34" charset="0"/>
              </a:rPr>
              <a:t> syndrome) - They are usually cystic or benign with a history of pain, rapid enlargement or associated lymph nodes.</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features of non-toxic goiters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Patients are asymptomatic presenting with a mass in the neck</a:t>
            </a:r>
          </a:p>
          <a:p>
            <a:pPr algn="l">
              <a:buNone/>
            </a:pPr>
            <a:r>
              <a:rPr lang="en-US" sz="2800" b="0" dirty="0" smtClean="0">
                <a:effectLst/>
                <a:latin typeface="Calibri" pitchFamily="34" charset="0"/>
              </a:rPr>
              <a:t>If goiter is large ,there will be compressive  symptoms such as dysphagia and difficulty in swallowing.</a:t>
            </a:r>
          </a:p>
          <a:p>
            <a:pPr algn="l">
              <a:buNone/>
            </a:pPr>
            <a:r>
              <a:rPr lang="en-US" sz="2800" b="0" dirty="0" smtClean="0">
                <a:effectLst/>
                <a:latin typeface="Calibri" pitchFamily="34" charset="0"/>
              </a:rPr>
              <a:t>.</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Inhibition is by negative feedback mechanism</a:t>
            </a:r>
          </a:p>
          <a:p>
            <a:pPr algn="l">
              <a:buNone/>
            </a:pPr>
            <a:r>
              <a:rPr lang="en-US" sz="2800" b="0" dirty="0" smtClean="0">
                <a:effectLst/>
                <a:latin typeface="Calibri" pitchFamily="34" charset="0"/>
              </a:rPr>
              <a:t>Major target of hormone are body cells, bones and skeletal muscle tissues.</a:t>
            </a:r>
          </a:p>
          <a:p>
            <a:pPr algn="l">
              <a:buNone/>
            </a:pPr>
            <a:r>
              <a:rPr lang="en-US" sz="2800" b="0" dirty="0" smtClean="0">
                <a:effectLst/>
                <a:latin typeface="Calibri" pitchFamily="34" charset="0"/>
              </a:rPr>
              <a:t>Functions of growth hormone</a:t>
            </a:r>
          </a:p>
          <a:p>
            <a:pPr algn="l">
              <a:buNone/>
            </a:pPr>
            <a:r>
              <a:rPr lang="en-US" sz="2800" b="0" dirty="0" smtClean="0">
                <a:effectLst/>
                <a:latin typeface="Calibri" pitchFamily="34" charset="0"/>
              </a:rPr>
              <a:t>1.Regulates metabolism-by protein synthesis, use of fats for fuel and conservation of glucose</a:t>
            </a:r>
          </a:p>
          <a:p>
            <a:pPr algn="l">
              <a:buNone/>
            </a:pPr>
            <a:r>
              <a:rPr lang="en-US" sz="2800" b="0" dirty="0" smtClean="0">
                <a:effectLst/>
                <a:latin typeface="Calibri" pitchFamily="34" charset="0"/>
              </a:rPr>
              <a:t>2.promote growth of bones and muscles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Causes of </a:t>
            </a:r>
            <a:r>
              <a:rPr lang="en-US" sz="2800" b="0" dirty="0" err="1" smtClean="0">
                <a:effectLst/>
                <a:latin typeface="Calibri" pitchFamily="34" charset="0"/>
              </a:rPr>
              <a:t>goitres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Hypertrophy caused by excess stimulation</a:t>
            </a:r>
          </a:p>
          <a:p>
            <a:pPr algn="l">
              <a:buNone/>
            </a:pPr>
            <a:r>
              <a:rPr lang="en-US" sz="2800" b="0" dirty="0" smtClean="0">
                <a:effectLst/>
                <a:latin typeface="Calibri" pitchFamily="34" charset="0"/>
              </a:rPr>
              <a:t>Iodine deficiency</a:t>
            </a:r>
          </a:p>
          <a:p>
            <a:pPr algn="l">
              <a:buNone/>
            </a:pPr>
            <a:r>
              <a:rPr lang="en-US" sz="2800" b="0" dirty="0" smtClean="0">
                <a:effectLst/>
                <a:latin typeface="Calibri" pitchFamily="34" charset="0"/>
              </a:rPr>
              <a:t>Hashimoto's thyroiditis</a:t>
            </a:r>
          </a:p>
          <a:p>
            <a:pPr algn="l">
              <a:buNone/>
            </a:pPr>
            <a:r>
              <a:rPr lang="en-US" sz="2800" b="0" dirty="0" smtClean="0">
                <a:effectLst/>
                <a:latin typeface="Calibri" pitchFamily="34" charset="0"/>
              </a:rPr>
              <a:t>Goitrogens : are substances that suppress the function of thyroid gland by interfering with iodine uptake </a:t>
            </a:r>
            <a:r>
              <a:rPr lang="en-US" sz="2800" b="0" dirty="0" err="1" smtClean="0">
                <a:effectLst/>
                <a:latin typeface="Calibri" pitchFamily="34" charset="0"/>
              </a:rPr>
              <a:t>e.g</a:t>
            </a:r>
            <a:r>
              <a:rPr lang="en-US" sz="2800" b="0" dirty="0" smtClean="0">
                <a:effectLst/>
                <a:latin typeface="Calibri" pitchFamily="34" charset="0"/>
              </a:rPr>
              <a:t> cassava and sweet potatoes. </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 of simple </a:t>
            </a:r>
            <a:r>
              <a:rPr lang="en-US" sz="2800" b="0" dirty="0" err="1" smtClean="0">
                <a:effectLst/>
                <a:latin typeface="Calibri" pitchFamily="34" charset="0"/>
              </a:rPr>
              <a:t>goitre</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buNone/>
            </a:pPr>
            <a:r>
              <a:rPr lang="en-US" sz="2800" b="0" dirty="0" smtClean="0">
                <a:effectLst/>
                <a:latin typeface="Calibri" pitchFamily="34" charset="0"/>
              </a:rPr>
              <a:t>simple goiter may be caused by lack of iodine and intake of large quantities of </a:t>
            </a:r>
            <a:r>
              <a:rPr lang="en-US" sz="2800" b="0" dirty="0" err="1" smtClean="0">
                <a:effectLst/>
                <a:latin typeface="Calibri" pitchFamily="34" charset="0"/>
              </a:rPr>
              <a:t>goitrogenic</a:t>
            </a:r>
            <a:r>
              <a:rPr lang="en-US" sz="2800" b="0" dirty="0" smtClean="0">
                <a:effectLst/>
                <a:latin typeface="Calibri" pitchFamily="34" charset="0"/>
              </a:rPr>
              <a:t> substances </a:t>
            </a:r>
          </a:p>
          <a:p>
            <a:pPr algn="l">
              <a:buNone/>
            </a:pPr>
            <a:r>
              <a:rPr lang="en-US" sz="2800" b="0" dirty="0" smtClean="0">
                <a:effectLst/>
                <a:latin typeface="Calibri" pitchFamily="34" charset="0"/>
              </a:rPr>
              <a:t>The pituitary gland produces thyrotropin or TSH, a hormone that controls the release of thyroid hormone from the thyroid gland.</a:t>
            </a:r>
          </a:p>
          <a:p>
            <a:pPr algn="l">
              <a:buNone/>
            </a:pPr>
            <a:r>
              <a:rPr lang="en-US" sz="2800" b="0" dirty="0" smtClean="0">
                <a:effectLst/>
                <a:latin typeface="Calibri" pitchFamily="34" charset="0"/>
              </a:rPr>
              <a:t>Its production increases if there is subnormal thyroid activity, as when insufficient iodine is available for production of the thyroid hormone..</a:t>
            </a:r>
          </a:p>
          <a:p>
            <a:pPr algn="l">
              <a:buNone/>
            </a:pPr>
            <a:r>
              <a:rPr lang="en-US" sz="2800" b="0" dirty="0" smtClean="0">
                <a:effectLst/>
                <a:latin typeface="Calibri" pitchFamily="34" charset="0"/>
              </a:rPr>
              <a:t>Increase in TSH courses overstimulation of thyroid gland leading to compensatory hypertrophy or enlargement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Investigations </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Thyroid function tests of thyroid stimulating hormone, thyroxine and </a:t>
            </a:r>
            <a:r>
              <a:rPr lang="en-US" sz="2800" b="0" dirty="0" err="1" smtClean="0">
                <a:effectLst/>
                <a:latin typeface="Calibri" pitchFamily="34" charset="0"/>
              </a:rPr>
              <a:t>thiodothyronine</a:t>
            </a:r>
            <a:r>
              <a:rPr lang="en-US" sz="2800" b="0" dirty="0" smtClean="0">
                <a:effectLst/>
                <a:latin typeface="Calibri" pitchFamily="34" charset="0"/>
              </a:rPr>
              <a:t> to determine whether a </a:t>
            </a:r>
            <a:r>
              <a:rPr lang="en-US" sz="2800" b="0" dirty="0" err="1" smtClean="0">
                <a:effectLst/>
                <a:latin typeface="Calibri" pitchFamily="34" charset="0"/>
              </a:rPr>
              <a:t>goitre</a:t>
            </a:r>
            <a:r>
              <a:rPr lang="en-US" sz="2800" b="0" dirty="0" smtClean="0">
                <a:effectLst/>
                <a:latin typeface="Calibri" pitchFamily="34" charset="0"/>
              </a:rPr>
              <a:t> is associated with hyperthyroidism, hypothyroidism or normal thyroid function.</a:t>
            </a:r>
          </a:p>
          <a:p>
            <a:pPr algn="l">
              <a:buNone/>
            </a:pPr>
            <a:r>
              <a:rPr lang="en-US" sz="2800" b="0" dirty="0" smtClean="0">
                <a:effectLst/>
                <a:latin typeface="Calibri" pitchFamily="34" charset="0"/>
              </a:rPr>
              <a:t>Chest and thoracic inlet x-rays to detect tracheal compression.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Measurement of thyroid antibodies to assess for thyroiditis.</a:t>
            </a:r>
          </a:p>
          <a:p>
            <a:pPr algn="l">
              <a:buNone/>
            </a:pPr>
            <a:r>
              <a:rPr lang="en-US" sz="2800" b="0" dirty="0" smtClean="0">
                <a:effectLst/>
                <a:latin typeface="Calibri" pitchFamily="34" charset="0"/>
              </a:rPr>
              <a:t>Ultrasound to demonstrate whether the nodules are cystic or solid.</a:t>
            </a:r>
          </a:p>
          <a:p>
            <a:pPr algn="l">
              <a:buNone/>
            </a:pPr>
            <a:r>
              <a:rPr lang="en-US" sz="2800" b="0" dirty="0" smtClean="0">
                <a:effectLst/>
                <a:latin typeface="Calibri" pitchFamily="34" charset="0"/>
              </a:rPr>
              <a:t>Thyroid scan to determine whether the nodule is malignant.</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treatment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A </a:t>
            </a:r>
            <a:r>
              <a:rPr lang="en-US" sz="2800" b="0" dirty="0" err="1" smtClean="0">
                <a:effectLst/>
                <a:latin typeface="Calibri" pitchFamily="34" charset="0"/>
              </a:rPr>
              <a:t>goitre</a:t>
            </a:r>
            <a:r>
              <a:rPr lang="en-US" sz="2800" b="0" dirty="0" smtClean="0">
                <a:effectLst/>
                <a:latin typeface="Calibri" pitchFamily="34" charset="0"/>
              </a:rPr>
              <a:t> associated with normal thyroid function in pregnancy and puberty rarely requires intervention and patient needs to be reassured. </a:t>
            </a:r>
          </a:p>
          <a:p>
            <a:pPr algn="l">
              <a:buNone/>
            </a:pPr>
            <a:r>
              <a:rPr lang="en-US" sz="2800" b="0" dirty="0" smtClean="0">
                <a:effectLst/>
                <a:latin typeface="Calibri" pitchFamily="34" charset="0"/>
              </a:rPr>
              <a:t>Surgery if there is obstructive symptoms</a:t>
            </a:r>
          </a:p>
          <a:p>
            <a:pPr algn="l">
              <a:buNone/>
            </a:pPr>
            <a:r>
              <a:rPr lang="en-US" sz="2800" b="0" dirty="0" smtClean="0">
                <a:effectLst/>
                <a:latin typeface="Calibri" pitchFamily="34" charset="0"/>
              </a:rPr>
              <a:t>In older patients Radioactive iodine therapy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Indications for surgery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 possibility of malignancy where there is a history of rapid growth, pain, cervical  </a:t>
            </a:r>
            <a:r>
              <a:rPr lang="en-US" sz="2800" b="0" dirty="0" err="1" smtClean="0">
                <a:effectLst/>
                <a:latin typeface="Calibri" pitchFamily="34" charset="0"/>
              </a:rPr>
              <a:t>lymphadenopathy</a:t>
            </a:r>
            <a:r>
              <a:rPr lang="en-US" sz="2800" b="0" dirty="0" smtClean="0">
                <a:effectLst/>
                <a:latin typeface="Calibri" pitchFamily="34" charset="0"/>
              </a:rPr>
              <a:t> or previous irradiation.</a:t>
            </a:r>
          </a:p>
          <a:p>
            <a:pPr algn="l">
              <a:buNone/>
            </a:pPr>
            <a:r>
              <a:rPr lang="en-US" sz="2800" b="0" dirty="0" smtClean="0">
                <a:effectLst/>
                <a:latin typeface="Calibri" pitchFamily="34" charset="0"/>
              </a:rPr>
              <a:t>- Pressure symptoms on the trachea.</a:t>
            </a:r>
          </a:p>
          <a:p>
            <a:pPr algn="l">
              <a:buNone/>
            </a:pPr>
            <a:r>
              <a:rPr lang="en-US" sz="2800" b="0" dirty="0" smtClean="0">
                <a:effectLst/>
                <a:latin typeface="Calibri" pitchFamily="34" charset="0"/>
              </a:rPr>
              <a:t>- Cosmetic reasons.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THYROIDECTOMY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Refers to surgical removal of the thyroid gland</a:t>
            </a:r>
          </a:p>
          <a:p>
            <a:pPr algn="l">
              <a:buNone/>
            </a:pPr>
            <a:r>
              <a:rPr lang="en-US" sz="2800" b="0" dirty="0" smtClean="0">
                <a:effectLst/>
                <a:latin typeface="Calibri" pitchFamily="34" charset="0"/>
              </a:rPr>
              <a:t>INDICATIONS FOR THYROIDECTOMY</a:t>
            </a:r>
          </a:p>
          <a:p>
            <a:pPr algn="l">
              <a:buNone/>
            </a:pPr>
            <a:r>
              <a:rPr lang="en-US" sz="2800" b="0" dirty="0" smtClean="0">
                <a:effectLst/>
                <a:latin typeface="Calibri" pitchFamily="34" charset="0"/>
              </a:rPr>
              <a:t>Large goiter unlikely to respond to medications</a:t>
            </a:r>
          </a:p>
          <a:p>
            <a:pPr algn="l">
              <a:buNone/>
            </a:pPr>
            <a:r>
              <a:rPr lang="en-US" sz="2800" b="0" dirty="0" smtClean="0">
                <a:effectLst/>
                <a:latin typeface="Calibri" pitchFamily="34" charset="0"/>
              </a:rPr>
              <a:t>Neoplasm of the thyroid</a:t>
            </a:r>
          </a:p>
          <a:p>
            <a:pPr algn="l">
              <a:buNone/>
            </a:pPr>
            <a:r>
              <a:rPr lang="en-US" sz="2800" b="0" dirty="0" smtClean="0">
                <a:effectLst/>
                <a:latin typeface="Calibri" pitchFamily="34" charset="0"/>
              </a:rPr>
              <a:t>Correction of hyperthyroidism resistant to medications</a:t>
            </a:r>
          </a:p>
          <a:p>
            <a:pPr algn="l">
              <a:buNone/>
            </a:pPr>
            <a:r>
              <a:rPr lang="en-US" sz="2800" b="0" dirty="0" smtClean="0">
                <a:effectLst/>
                <a:latin typeface="Calibri" pitchFamily="34" charset="0"/>
              </a:rPr>
              <a:t>Patients’ choice.</a:t>
            </a: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Precautions during the surgery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Identification and preservation of recurrent  laryngeal nerve , superior laryngeal nerve and parathyroid gland. Unilateral damage to recurrent laryngeal nerve will result in post-operative hoarseness due to paralysis of one vocal cord. </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Bilateral damage to both recurrent laryngeal will result in paralysis of both vocal cords, and it may cause acute airway obstruction.</a:t>
            </a:r>
          </a:p>
          <a:p>
            <a:pPr algn="l">
              <a:buNone/>
            </a:pPr>
            <a:r>
              <a:rPr lang="en-US" sz="2800" b="0" dirty="0" smtClean="0">
                <a:effectLst/>
                <a:latin typeface="Calibri" pitchFamily="34" charset="0"/>
              </a:rPr>
              <a:t>Damage to superior laryngeal nerve is less noticeable because mobility of vocal cords is maintained</a:t>
            </a:r>
          </a:p>
          <a:p>
            <a:pPr algn="l">
              <a:buNone/>
            </a:pPr>
            <a:r>
              <a:rPr lang="en-US" sz="2800" b="0" dirty="0" smtClean="0">
                <a:effectLst/>
                <a:latin typeface="Calibri" pitchFamily="34" charset="0"/>
              </a:rPr>
              <a:t>Removal of parathyroid gland will result in post operative hypoparathyroidism.</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Pre-operative preparation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Provide a restful, quiet environment. </a:t>
            </a:r>
          </a:p>
          <a:p>
            <a:pPr algn="l">
              <a:buNone/>
            </a:pPr>
            <a:r>
              <a:rPr lang="en-US" sz="2800" b="0" dirty="0" smtClean="0">
                <a:effectLst/>
                <a:latin typeface="Calibri" pitchFamily="34" charset="0"/>
              </a:rPr>
              <a:t>Regulate nutritional intake, that is, food should be high in carbohydrate and protein. </a:t>
            </a:r>
          </a:p>
          <a:p>
            <a:pPr algn="l">
              <a:buNone/>
            </a:pPr>
            <a:r>
              <a:rPr lang="en-US" sz="2800" b="0" dirty="0" smtClean="0">
                <a:effectLst/>
                <a:latin typeface="Calibri" pitchFamily="34" charset="0"/>
              </a:rPr>
              <a:t>Pro-operative  investigations. </a:t>
            </a:r>
          </a:p>
          <a:p>
            <a:pPr algn="l">
              <a:buNone/>
            </a:pPr>
            <a:r>
              <a:rPr lang="en-US" sz="2800" b="0" dirty="0" smtClean="0">
                <a:effectLst/>
                <a:latin typeface="Calibri" pitchFamily="34" charset="0"/>
              </a:rPr>
              <a:t>Prepare the patient for surgery by sharing information, giving instructions on what to expect, cons and the informed consent.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lstStyle/>
          <a:p>
            <a:pPr algn="l">
              <a:buFont typeface="Arial" pitchFamily="34" charset="0"/>
              <a:buNone/>
            </a:pPr>
            <a:r>
              <a:rPr lang="en-US" sz="2800" b="0" dirty="0" smtClean="0">
                <a:effectLst/>
                <a:latin typeface="Calibri" pitchFamily="34" charset="0"/>
              </a:rPr>
              <a:t>2 . Thyroid stimulating Hormone</a:t>
            </a: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pPr algn="l">
              <a:lnSpc>
                <a:spcPct val="150000"/>
              </a:lnSpc>
              <a:buNone/>
            </a:pPr>
            <a:r>
              <a:rPr lang="en-US" sz="2800" b="0" dirty="0" smtClean="0">
                <a:effectLst/>
                <a:latin typeface="Calibri" pitchFamily="34" charset="0"/>
              </a:rPr>
              <a:t>Is also called thyrotropin</a:t>
            </a:r>
          </a:p>
          <a:p>
            <a:pPr algn="l">
              <a:lnSpc>
                <a:spcPct val="150000"/>
              </a:lnSpc>
              <a:buNone/>
            </a:pPr>
            <a:r>
              <a:rPr lang="en-US" sz="2800" b="0" dirty="0" smtClean="0">
                <a:effectLst/>
                <a:latin typeface="Calibri" pitchFamily="34" charset="0"/>
              </a:rPr>
              <a:t>Its release is stimulated  by thyroid releasing hormone from hypothalamus.</a:t>
            </a:r>
          </a:p>
          <a:p>
            <a:pPr algn="l">
              <a:lnSpc>
                <a:spcPct val="150000"/>
              </a:lnSpc>
              <a:buNone/>
            </a:pPr>
            <a:r>
              <a:rPr lang="en-US" sz="2800" b="0" dirty="0" smtClean="0">
                <a:effectLst/>
                <a:latin typeface="Calibri" pitchFamily="34" charset="0"/>
              </a:rPr>
              <a:t>Its target is thyroid gland</a:t>
            </a:r>
          </a:p>
          <a:p>
            <a:pPr algn="l">
              <a:lnSpc>
                <a:spcPct val="150000"/>
              </a:lnSpc>
              <a:buNone/>
            </a:pPr>
            <a:r>
              <a:rPr lang="en-US" sz="2800" b="0" dirty="0" smtClean="0">
                <a:effectLst/>
                <a:latin typeface="Calibri" pitchFamily="34" charset="0"/>
              </a:rPr>
              <a:t>Function : it stimulate thyroid gland to release thyroxine (T4) and Tri-</a:t>
            </a:r>
            <a:r>
              <a:rPr lang="en-US" sz="2800" b="0" dirty="0" err="1" smtClean="0">
                <a:effectLst/>
                <a:latin typeface="Calibri" pitchFamily="34" charset="0"/>
              </a:rPr>
              <a:t>iodothyronine</a:t>
            </a:r>
            <a:r>
              <a:rPr lang="en-US" sz="2800" b="0" dirty="0" smtClean="0">
                <a:effectLst/>
                <a:latin typeface="Calibri" pitchFamily="34" charset="0"/>
              </a:rPr>
              <a:t> (T3)</a:t>
            </a:r>
          </a:p>
          <a:p>
            <a:pPr algn="l">
              <a:lnSpc>
                <a:spcPct val="150000"/>
              </a:lnSpc>
              <a:buNone/>
            </a:pPr>
            <a:r>
              <a:rPr lang="en-US" sz="2800" b="0" dirty="0" smtClean="0">
                <a:effectLst/>
                <a:latin typeface="Calibri" pitchFamily="34" charset="0"/>
              </a:rPr>
              <a:t>Secretion is regulated by negative feedback mechanism</a:t>
            </a:r>
          </a:p>
          <a:p>
            <a:pPr algn="l">
              <a:lnSpc>
                <a:spcPct val="150000"/>
              </a:lnSpc>
              <a:buNone/>
            </a:pPr>
            <a:r>
              <a:rPr lang="en-US" sz="2800" b="0" dirty="0" smtClean="0">
                <a:effectLst/>
                <a:latin typeface="Calibri" pitchFamily="34" charset="0"/>
              </a:rPr>
              <a:t>When blood levels of thyroid hormones is high, secretion of TSH is reduced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Patient must be restored to euthyroid state. </a:t>
            </a:r>
          </a:p>
          <a:p>
            <a:pPr algn="l">
              <a:buNone/>
            </a:pPr>
            <a:r>
              <a:rPr lang="en-US" sz="2800" b="0" dirty="0" smtClean="0">
                <a:effectLst/>
                <a:latin typeface="Calibri" pitchFamily="34" charset="0"/>
              </a:rPr>
              <a:t> Pre-operative teaching should include comfort and safety measures. Coughing and deep breathing exercises should be practiced including how to support the neck manually while turning in bed because this </a:t>
            </a:r>
            <a:r>
              <a:rPr lang="en-US" sz="2800" b="0" dirty="0" err="1" smtClean="0">
                <a:effectLst/>
                <a:latin typeface="Calibri" pitchFamily="34" charset="0"/>
              </a:rPr>
              <a:t>minimises</a:t>
            </a:r>
            <a:r>
              <a:rPr lang="en-US" sz="2800" b="0" dirty="0" smtClean="0">
                <a:effectLst/>
                <a:latin typeface="Calibri" pitchFamily="34" charset="0"/>
              </a:rPr>
              <a:t> stress on the suture line after surgery and exercises of the neck</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buNone/>
            </a:pPr>
            <a:r>
              <a:rPr lang="en-US" sz="2800" b="0" dirty="0" smtClean="0">
                <a:effectLst/>
                <a:latin typeface="Calibri" pitchFamily="34" charset="0"/>
              </a:rPr>
              <a:t>Medications that are used to restore euthyroid state are ;</a:t>
            </a:r>
          </a:p>
          <a:p>
            <a:pPr algn="l">
              <a:buNone/>
            </a:pPr>
            <a:r>
              <a:rPr lang="en-US" sz="2800" b="0" dirty="0" smtClean="0">
                <a:effectLst/>
                <a:latin typeface="Calibri" pitchFamily="34" charset="0"/>
              </a:rPr>
              <a:t>propylthiouracil is administered until signs of</a:t>
            </a:r>
          </a:p>
          <a:p>
            <a:pPr algn="l">
              <a:buNone/>
            </a:pPr>
            <a:r>
              <a:rPr lang="en-US" sz="2800" b="0" dirty="0" smtClean="0">
                <a:effectLst/>
                <a:latin typeface="Calibri" pitchFamily="34" charset="0"/>
              </a:rPr>
              <a:t>hyperthyroidism have disappeared. </a:t>
            </a:r>
          </a:p>
          <a:p>
            <a:pPr algn="l">
              <a:buNone/>
            </a:pPr>
            <a:r>
              <a:rPr lang="en-US" sz="2800" b="0" dirty="0" smtClean="0">
                <a:effectLst/>
                <a:latin typeface="Calibri" pitchFamily="34" charset="0"/>
              </a:rPr>
              <a:t>A beta-adrenergic blocking agent (</a:t>
            </a:r>
            <a:r>
              <a:rPr lang="en-US" sz="2800" b="0" dirty="0" err="1" smtClean="0">
                <a:effectLst/>
                <a:latin typeface="Calibri" pitchFamily="34" charset="0"/>
              </a:rPr>
              <a:t>propranolol</a:t>
            </a:r>
            <a:r>
              <a:rPr lang="en-US" sz="2800" b="0" dirty="0" smtClean="0">
                <a:effectLst/>
                <a:latin typeface="Calibri" pitchFamily="34" charset="0"/>
              </a:rPr>
              <a:t>) may be used to reduce the heart rate and other</a:t>
            </a:r>
          </a:p>
          <a:p>
            <a:pPr algn="l">
              <a:buNone/>
            </a:pPr>
            <a:r>
              <a:rPr lang="en-US" sz="2800" b="0" dirty="0" smtClean="0">
                <a:effectLst/>
                <a:latin typeface="Calibri" pitchFamily="34" charset="0"/>
              </a:rPr>
              <a:t>signs and symptoms of hyperthyroidism</a:t>
            </a:r>
          </a:p>
          <a:p>
            <a:pPr algn="l">
              <a:buNone/>
            </a:pPr>
            <a:r>
              <a:rPr lang="en-US" sz="2800" b="0" dirty="0" smtClean="0">
                <a:effectLst/>
                <a:latin typeface="Calibri" pitchFamily="34" charset="0"/>
              </a:rPr>
              <a:t> Iodine (</a:t>
            </a:r>
            <a:r>
              <a:rPr lang="en-US" sz="2800" b="0" dirty="0" err="1" smtClean="0">
                <a:effectLst/>
                <a:latin typeface="Calibri" pitchFamily="34" charset="0"/>
              </a:rPr>
              <a:t>Lugol’s</a:t>
            </a:r>
            <a:r>
              <a:rPr lang="en-US" sz="2800" b="0" dirty="0" smtClean="0">
                <a:effectLst/>
                <a:latin typeface="Calibri" pitchFamily="34" charset="0"/>
              </a:rPr>
              <a:t> solution or potassium iodide)</a:t>
            </a:r>
          </a:p>
          <a:p>
            <a:pPr algn="l">
              <a:buNone/>
            </a:pPr>
            <a:r>
              <a:rPr lang="en-US" sz="2800" b="0" dirty="0" smtClean="0">
                <a:effectLst/>
                <a:latin typeface="Calibri" pitchFamily="34" charset="0"/>
              </a:rPr>
              <a:t>is administered to reduce blood loss;</a:t>
            </a:r>
          </a:p>
          <a:p>
            <a:pPr algn="l">
              <a:buNone/>
            </a:pPr>
            <a:r>
              <a:rPr lang="en-US" sz="2800" b="0" dirty="0" smtClean="0">
                <a:effectLst/>
                <a:latin typeface="Calibri" pitchFamily="34" charset="0"/>
              </a:rPr>
              <a: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Post operative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lvl="0" algn="l">
              <a:buNone/>
            </a:pPr>
            <a:r>
              <a:rPr lang="en-US" sz="2800" b="0" dirty="0" smtClean="0">
                <a:effectLst/>
                <a:latin typeface="Calibri" pitchFamily="34" charset="0"/>
              </a:rPr>
              <a:t>1. Set Oxygen, suction equipment and a tracheostomy tray at the bed side to be readily available in case airway obstruction occurs. </a:t>
            </a:r>
          </a:p>
          <a:p>
            <a:pPr lvl="0" algn="l">
              <a:buNone/>
            </a:pPr>
            <a:r>
              <a:rPr lang="en-US" sz="2800" b="0" dirty="0" smtClean="0">
                <a:effectLst/>
                <a:latin typeface="Calibri" pitchFamily="34" charset="0"/>
              </a:rPr>
              <a:t>2. Position patient: Semi-Fowler’s, neck on neutral position to avoid tension on the neck sutures. </a:t>
            </a:r>
          </a:p>
          <a:p>
            <a:pPr algn="l">
              <a:buNone/>
            </a:pPr>
            <a:r>
              <a:rPr lang="en-US" sz="2800" b="0" dirty="0" smtClean="0">
                <a:effectLst/>
                <a:latin typeface="Calibri" pitchFamily="34" charset="0"/>
              </a:rPr>
              <a:t>3.Assess patient every two hours for 24 hours for signs of haemorrhage or tracheal compression e.g. </a:t>
            </a:r>
            <a:br>
              <a:rPr lang="en-US" sz="2800" b="0" dirty="0" smtClean="0">
                <a:effectLst/>
                <a:latin typeface="Calibri" pitchFamily="34" charset="0"/>
              </a:rPr>
            </a:br>
            <a:r>
              <a:rPr lang="en-US" sz="2800" b="0" dirty="0" smtClean="0">
                <a:effectLst/>
                <a:latin typeface="Calibri" pitchFamily="34" charset="0"/>
              </a:rPr>
              <a:t>irregular breathing, neck swelling, blood on the anterior and posterior dressing.</a:t>
            </a:r>
          </a:p>
          <a:p>
            <a:pPr algn="l">
              <a:buNone/>
            </a:pPr>
            <a:r>
              <a:rPr lang="en-US" sz="2800" b="0" dirty="0" smtClean="0">
                <a:effectLst/>
                <a:latin typeface="Calibri" pitchFamily="34" charset="0"/>
              </a:rPr>
              <a:t>4. Check for signs of tetany secondary to hypothyroidism e.g. tingling in toes, fingers or around mouth, muscular twitching.</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5.Monitor vital signs temperature, pulse, respiration and blood pressure.</a:t>
            </a:r>
          </a:p>
          <a:p>
            <a:pPr algn="l">
              <a:buNone/>
            </a:pPr>
            <a:r>
              <a:rPr lang="en-US" sz="2800" b="0" dirty="0" smtClean="0">
                <a:effectLst/>
                <a:latin typeface="Calibri" pitchFamily="34" charset="0"/>
              </a:rPr>
              <a:t>6.assess frequently for frequent airway obstruction. Significant irritation of or injury to both recurrent laryngeal nerve may result bilateral vocal cord paralysis with airway obstruction.</a:t>
            </a:r>
          </a:p>
          <a:p>
            <a:pPr algn="l">
              <a:buNone/>
            </a:pPr>
            <a:r>
              <a:rPr lang="en-US" sz="2800" b="0" dirty="0" smtClean="0">
                <a:effectLst/>
                <a:latin typeface="Calibri" pitchFamily="34" charset="0"/>
              </a:rPr>
              <a:t>7.observe for signs of thyrotoxic crisis which include tachycardia ,diaphoresis , increased blood pressure and anxiety</a:t>
            </a:r>
          </a:p>
          <a:p>
            <a:pPr algn="l">
              <a:buNone/>
            </a:pPr>
            <a:r>
              <a:rPr lang="en-US" sz="2800" b="0" dirty="0" smtClean="0">
                <a:effectLst/>
                <a:latin typeface="Calibri" pitchFamily="34" charset="0"/>
              </a:rPr>
              <a:t>8.administer prescribed analgesics to control pain</a:t>
            </a:r>
          </a:p>
          <a:p>
            <a:pPr algn="l">
              <a:buNone/>
            </a:pPr>
            <a:r>
              <a:rPr lang="en-US" sz="2800" b="0" dirty="0" smtClean="0">
                <a:effectLst/>
                <a:latin typeface="Calibri" pitchFamily="34" charset="0"/>
              </a:rPr>
              <a:t>9.Administer IV fluids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Complications of thyroidectomy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Thyrotoxicosis crisis (thyroid storm) which is an acute but rare condition in which all the hyperthyroid manifestation are worsened and may include severe tachycardia, heart failure, hyperthermia, restlessness.</a:t>
            </a:r>
          </a:p>
          <a:p>
            <a:pPr algn="l">
              <a:buNone/>
            </a:pPr>
            <a:r>
              <a:rPr lang="en-US" sz="2800" b="0" dirty="0" smtClean="0">
                <a:effectLst/>
                <a:latin typeface="Calibri" pitchFamily="34" charset="0"/>
              </a:rPr>
              <a:t>Recurrent laryngeal nerve damage which may lead to vocal card paralysis.</a:t>
            </a:r>
          </a:p>
          <a:p>
            <a:pPr algn="l">
              <a:buNone/>
            </a:pPr>
            <a:r>
              <a:rPr lang="en-US" sz="2800" b="0" dirty="0" smtClean="0">
                <a:effectLst/>
                <a:latin typeface="Calibri" pitchFamily="34" charset="0"/>
              </a:rPr>
              <a:t>Difficulty in breathing due to swelling of neck tissues, haemorrhage, haematoma formation.</a:t>
            </a:r>
          </a:p>
          <a:p>
            <a:pPr algn="l">
              <a:buNone/>
            </a:pPr>
            <a:endParaRPr lang="en-US" sz="2800" b="0" dirty="0" smtClean="0">
              <a:effectLst/>
              <a:latin typeface="Calibri" pitchFamily="34" charset="0"/>
            </a:endParaRPr>
          </a:p>
          <a:p>
            <a:pPr algn="l">
              <a:buNone/>
            </a:pPr>
            <a:endParaRPr lang="en-US" sz="2800" b="0" dirty="0" smtClean="0">
              <a:effectLst/>
              <a:latin typeface="Calibri" pitchFamily="34" charset="0"/>
            </a:endParaRP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Laryngeal stridor (harsh vibratory sound) may occur during respiration due to tetany from damaged or removal of parathyroid.</a:t>
            </a:r>
          </a:p>
          <a:p>
            <a:pPr algn="l">
              <a:buNone/>
            </a:pPr>
            <a:r>
              <a:rPr lang="en-US" sz="2800" b="0" dirty="0" smtClean="0">
                <a:effectLst/>
                <a:latin typeface="Calibri" pitchFamily="34" charset="0"/>
              </a:rPr>
              <a:t>Early post-operative bleeding</a:t>
            </a:r>
          </a:p>
          <a:p>
            <a:pPr algn="l">
              <a:buNone/>
            </a:pPr>
            <a:r>
              <a:rPr lang="en-US" sz="2800" b="0" dirty="0" smtClean="0">
                <a:effectLst/>
                <a:latin typeface="Calibri" pitchFamily="34" charset="0"/>
              </a:rPr>
              <a:t>Recurrent hyperthyroidism occurs in 1-3% within one year and then 1% per year</a:t>
            </a:r>
          </a:p>
          <a:p>
            <a:pPr algn="l">
              <a:buNone/>
            </a:pPr>
            <a:r>
              <a:rPr lang="en-US" sz="2800" b="0" dirty="0" smtClean="0">
                <a:effectLst/>
                <a:latin typeface="Calibri" pitchFamily="34" charset="0"/>
              </a:rPr>
              <a:t>Hypothyroidism occurs in about 10% of patients within one year.</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Recurrent hyperthyroidism</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85000" lnSpcReduction="20000"/>
          </a:bodyPr>
          <a:lstStyle/>
          <a:p>
            <a:pPr algn="l">
              <a:buNone/>
            </a:pPr>
            <a:r>
              <a:rPr lang="en-US" sz="2800" b="0" dirty="0" smtClean="0">
                <a:effectLst/>
                <a:latin typeface="Calibri" pitchFamily="34" charset="0"/>
              </a:rPr>
              <a:t>All three treatments (radioactive iodine therapy, antithyroid medications, and surgery) share the same complications: relapse or recurrent hyperthyroidism and permanent hypothyroidism. </a:t>
            </a:r>
          </a:p>
          <a:p>
            <a:pPr algn="l">
              <a:buNone/>
            </a:pPr>
            <a:r>
              <a:rPr lang="en-US" sz="2800" b="0" dirty="0" smtClean="0">
                <a:effectLst/>
                <a:latin typeface="Calibri" pitchFamily="34" charset="0"/>
              </a:rPr>
              <a:t>The rate of relapse increases in patients who had very severe disease, a long history of dysfunction, ocular and cardiac symptoms, large goiter, and relapse after previous treatment. </a:t>
            </a:r>
          </a:p>
          <a:p>
            <a:pPr algn="l">
              <a:buNone/>
            </a:pPr>
            <a:r>
              <a:rPr lang="en-US" sz="2800" b="0" dirty="0" smtClean="0">
                <a:effectLst/>
                <a:latin typeface="Calibri" pitchFamily="34" charset="0"/>
              </a:rPr>
              <a:t>The relapse rate after radioactive iodine therapy depends on the dose used in treatment.</a:t>
            </a:r>
          </a:p>
          <a:p>
            <a:pPr algn="l">
              <a:buNone/>
            </a:pPr>
            <a:r>
              <a:rPr lang="en-US" sz="2800" b="0" smtClean="0">
                <a:effectLst/>
                <a:latin typeface="Calibri" pitchFamily="34" charset="0"/>
              </a:rPr>
              <a:t>Hypothyroidism </a:t>
            </a:r>
            <a:r>
              <a:rPr lang="en-US" sz="2800" b="0" dirty="0" smtClean="0">
                <a:effectLst/>
                <a:latin typeface="Calibri" pitchFamily="34" charset="0"/>
              </a:rPr>
              <a:t>occurs in almost 80% of patients</a:t>
            </a:r>
          </a:p>
          <a:p>
            <a:pPr algn="l">
              <a:buNone/>
            </a:pPr>
            <a:r>
              <a:rPr lang="en-US" sz="2800" b="0" dirty="0" smtClean="0">
                <a:effectLst/>
                <a:latin typeface="Calibri" pitchFamily="34" charset="0"/>
              </a:rPr>
              <a:t>at 1 year and in 90% to 100% by 5 years for both the multiple</a:t>
            </a:r>
          </a:p>
          <a:p>
            <a:pPr algn="l">
              <a:buNone/>
            </a:pPr>
            <a:r>
              <a:rPr lang="en-US" sz="2800" b="0" dirty="0" smtClean="0">
                <a:effectLst/>
                <a:latin typeface="Calibri" pitchFamily="34" charset="0"/>
              </a:rPr>
              <a:t>low-dose and single high-dose methods.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ANTI-THYROID DRUGS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20000"/>
          </a:bodyPr>
          <a:lstStyle/>
          <a:p>
            <a:pPr algn="l">
              <a:lnSpc>
                <a:spcPct val="90000"/>
              </a:lnSpc>
              <a:buNone/>
            </a:pPr>
            <a:r>
              <a:rPr lang="en-US" sz="2800" b="0" dirty="0" smtClean="0">
                <a:effectLst/>
                <a:latin typeface="Calibri" pitchFamily="34" charset="0"/>
              </a:rPr>
              <a:t>Are used to treat hyperthyroidism</a:t>
            </a:r>
          </a:p>
          <a:p>
            <a:pPr algn="l">
              <a:lnSpc>
                <a:spcPct val="90000"/>
              </a:lnSpc>
              <a:buNone/>
            </a:pPr>
            <a:r>
              <a:rPr lang="en-US" sz="2800" b="0" dirty="0" smtClean="0">
                <a:effectLst/>
                <a:latin typeface="Calibri" pitchFamily="34" charset="0"/>
              </a:rPr>
              <a:t>Include ; propylthiouracil , carbimazole.</a:t>
            </a:r>
          </a:p>
          <a:p>
            <a:pPr algn="l">
              <a:lnSpc>
                <a:spcPct val="90000"/>
              </a:lnSpc>
              <a:buNone/>
            </a:pPr>
            <a:r>
              <a:rPr lang="en-US" sz="2800" b="0" dirty="0" smtClean="0">
                <a:effectLst/>
                <a:latin typeface="Calibri" pitchFamily="34" charset="0"/>
              </a:rPr>
              <a:t>1.PROPYLTHIOURACIL</a:t>
            </a:r>
          </a:p>
          <a:p>
            <a:pPr algn="l">
              <a:lnSpc>
                <a:spcPct val="90000"/>
              </a:lnSpc>
              <a:buNone/>
            </a:pPr>
            <a:r>
              <a:rPr lang="en-US" sz="2800" b="0" dirty="0" smtClean="0">
                <a:effectLst/>
                <a:latin typeface="Calibri" pitchFamily="34" charset="0"/>
              </a:rPr>
              <a:t>(A) Mechanism of action : inhibit thyroid hormone synthesis by inhibiting incorporation of iodine into tyrosine. It also suppress conversion of T4 into T3 the more active form of thyroid hormone.</a:t>
            </a:r>
          </a:p>
          <a:p>
            <a:pPr algn="l">
              <a:lnSpc>
                <a:spcPct val="90000"/>
              </a:lnSpc>
              <a:buNone/>
            </a:pPr>
            <a:r>
              <a:rPr lang="en-US" sz="2800" b="0" dirty="0" smtClean="0">
                <a:effectLst/>
                <a:latin typeface="Calibri" pitchFamily="34" charset="0"/>
              </a:rPr>
              <a:t>(B) Pharmacokinetics</a:t>
            </a:r>
          </a:p>
          <a:p>
            <a:pPr algn="l">
              <a:lnSpc>
                <a:spcPct val="90000"/>
              </a:lnSpc>
              <a:buNone/>
            </a:pPr>
            <a:r>
              <a:rPr lang="en-US" sz="2800" b="0" dirty="0" smtClean="0">
                <a:effectLst/>
                <a:latin typeface="Calibri" pitchFamily="34" charset="0"/>
              </a:rPr>
              <a:t>-is rapidly absorbed following oral administration</a:t>
            </a:r>
          </a:p>
          <a:p>
            <a:pPr algn="l">
              <a:lnSpc>
                <a:spcPct val="90000"/>
              </a:lnSpc>
              <a:buNone/>
            </a:pPr>
            <a:r>
              <a:rPr lang="en-US" sz="2800" b="0" dirty="0" smtClean="0">
                <a:effectLst/>
                <a:latin typeface="Calibri" pitchFamily="34" charset="0"/>
              </a:rPr>
              <a:t>-Therapeutic effects begin after 30 mins</a:t>
            </a:r>
          </a:p>
          <a:p>
            <a:pPr algn="l">
              <a:lnSpc>
                <a:spcPct val="90000"/>
              </a:lnSpc>
              <a:buNone/>
            </a:pPr>
            <a:r>
              <a:rPr lang="en-US" sz="2800" b="0" dirty="0" smtClean="0">
                <a:effectLst/>
                <a:latin typeface="Calibri" pitchFamily="34" charset="0"/>
              </a:rPr>
              <a:t>-The plasma half-life is short(2hrs).As a result ,it is administered three times a day. </a:t>
            </a:r>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u="sng" dirty="0" smtClean="0">
                <a:effectLst/>
                <a:latin typeface="Calibri" pitchFamily="34" charset="0"/>
              </a:rPr>
              <a:t>( c) therapeutic uses /indications</a:t>
            </a:r>
          </a:p>
          <a:p>
            <a:pPr algn="l">
              <a:buNone/>
            </a:pPr>
            <a:r>
              <a:rPr lang="en-US" sz="2800" b="0" dirty="0" smtClean="0">
                <a:effectLst/>
                <a:latin typeface="Calibri" pitchFamily="34" charset="0"/>
              </a:rPr>
              <a:t>Hyperthyroidism</a:t>
            </a:r>
          </a:p>
          <a:p>
            <a:pPr algn="l">
              <a:buNone/>
            </a:pPr>
            <a:r>
              <a:rPr lang="en-US" sz="2800" b="0" dirty="0" smtClean="0">
                <a:effectLst/>
                <a:latin typeface="Calibri" pitchFamily="34" charset="0"/>
              </a:rPr>
              <a:t>Adjunct to radiation therapy. Used to control hyperthyroidism until effects of radiation become manifest.</a:t>
            </a:r>
          </a:p>
          <a:p>
            <a:pPr algn="l">
              <a:buNone/>
            </a:pPr>
            <a:r>
              <a:rPr lang="en-US" sz="2800" b="0" dirty="0" smtClean="0">
                <a:effectLst/>
                <a:latin typeface="Calibri" pitchFamily="34" charset="0"/>
              </a:rPr>
              <a:t>Thyrotoxic crisis.</a:t>
            </a:r>
          </a:p>
          <a:p>
            <a:pPr algn="l">
              <a:buNone/>
            </a:pPr>
            <a:r>
              <a:rPr lang="en-US" sz="2800" b="0" dirty="0" smtClean="0">
                <a:effectLst/>
                <a:latin typeface="Calibri" pitchFamily="34" charset="0"/>
              </a:rPr>
              <a:t>(d)ADVERSE EFFECTS</a:t>
            </a:r>
          </a:p>
          <a:p>
            <a:pPr algn="l">
              <a:buNone/>
            </a:pPr>
            <a:r>
              <a:rPr lang="en-US" sz="2800" b="0" dirty="0" smtClean="0">
                <a:effectLst/>
                <a:latin typeface="Calibri" pitchFamily="34" charset="0"/>
              </a:rPr>
              <a:t>1.hypothyroidism ; excessive dosing with PTU may lead to hypothyroidism</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2. agranulocytosis ; severe bone marrow depression. Resulting in failure to produce </a:t>
            </a:r>
            <a:r>
              <a:rPr lang="en-US" sz="2800" b="0" dirty="0" err="1" smtClean="0">
                <a:effectLst/>
                <a:latin typeface="Calibri" pitchFamily="34" charset="0"/>
              </a:rPr>
              <a:t>neutrophils.Usually</a:t>
            </a:r>
            <a:r>
              <a:rPr lang="en-US" sz="2800" b="0" dirty="0" smtClean="0">
                <a:effectLst/>
                <a:latin typeface="Calibri" pitchFamily="34" charset="0"/>
              </a:rPr>
              <a:t> occurs during the first 2 months of life. sore throat and fever are the earliest indications. Patients are instructed to report these immediately. The drug is stop </a:t>
            </a:r>
          </a:p>
          <a:p>
            <a:pPr algn="l">
              <a:buNone/>
            </a:pPr>
            <a:r>
              <a:rPr lang="en-US" sz="2800" b="0" dirty="0" smtClean="0">
                <a:effectLst/>
                <a:latin typeface="Calibri" pitchFamily="34" charset="0"/>
              </a:rPr>
              <a:t>immediately if the symptom S/E develops.</a:t>
            </a:r>
          </a:p>
          <a:p>
            <a:pPr algn="l">
              <a:buNone/>
            </a:pPr>
            <a:r>
              <a:rPr lang="en-US" sz="2800" b="0" dirty="0" smtClean="0">
                <a:effectLst/>
                <a:latin typeface="Calibri" pitchFamily="34" charset="0"/>
              </a:rPr>
              <a:t>3. skin rashes , headaches , nausea and joint pains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3.ADRENOCORTICOTROPIC HORMONE (ACTH)</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dirty="0" smtClean="0">
                <a:effectLst/>
                <a:latin typeface="Calibri" pitchFamily="34" charset="0"/>
              </a:rPr>
              <a:t>Its release is triggered by corticotrophin releasing hormone.</a:t>
            </a:r>
          </a:p>
          <a:p>
            <a:r>
              <a:rPr lang="en-US" sz="2800" dirty="0" smtClean="0">
                <a:effectLst/>
                <a:latin typeface="Calibri" pitchFamily="34" charset="0"/>
              </a:rPr>
              <a:t>Function :ACTH stimulates adrenal cortex to secrete glucocorticoid hormones especially cortisol</a:t>
            </a:r>
          </a:p>
          <a:p>
            <a:r>
              <a:rPr lang="en-US" sz="2800" dirty="0" smtClean="0">
                <a:effectLst/>
                <a:latin typeface="Calibri" pitchFamily="34" charset="0"/>
              </a:rPr>
              <a:t>Secretion is regulated by negative feedback mechanism.</a:t>
            </a:r>
          </a:p>
          <a:p>
            <a:r>
              <a:rPr lang="en-US" sz="2800" dirty="0" smtClean="0">
                <a:effectLst/>
                <a:latin typeface="Calibri" pitchFamily="34" charset="0"/>
              </a:rPr>
              <a:t>Other factors that stimulate secretion include hypoglycemia, exercise and stress</a:t>
            </a:r>
            <a:endParaRPr lang="en-US" sz="2800" dirty="0">
              <a:effectLst/>
              <a:latin typeface="Calibri"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90000"/>
              </a:lnSpc>
              <a:buNone/>
            </a:pPr>
            <a:r>
              <a:rPr lang="en-US" sz="2800" b="0" dirty="0" smtClean="0">
                <a:effectLst/>
                <a:latin typeface="Calibri" pitchFamily="34" charset="0"/>
              </a:rPr>
              <a:t>DOSAGE : Propylthiouracil-100-150mg every 6or 8 hrs</a:t>
            </a:r>
          </a:p>
          <a:p>
            <a:pPr algn="l">
              <a:buNone/>
            </a:pPr>
            <a:r>
              <a:rPr lang="en-US" sz="2800" b="0" dirty="0" smtClean="0">
                <a:effectLst/>
                <a:latin typeface="Calibri" pitchFamily="34" charset="0"/>
              </a:rPr>
              <a:t> DURATION :18-24 months</a:t>
            </a:r>
          </a:p>
          <a:p>
            <a:pPr algn="l">
              <a:buNone/>
            </a:pPr>
            <a:r>
              <a:rPr lang="en-US" sz="2800" b="0" dirty="0" smtClean="0">
                <a:effectLst/>
                <a:latin typeface="Calibri" pitchFamily="34" charset="0"/>
              </a:rPr>
              <a:t>PTU AND PREGNANCY</a:t>
            </a:r>
          </a:p>
          <a:p>
            <a:pPr algn="l">
              <a:buNone/>
            </a:pPr>
            <a:r>
              <a:rPr lang="en-US" sz="2800" b="0" dirty="0" smtClean="0">
                <a:effectLst/>
                <a:latin typeface="Calibri" pitchFamily="34" charset="0"/>
              </a:rPr>
              <a:t>-PTU crosses placenta</a:t>
            </a:r>
          </a:p>
          <a:p>
            <a:pPr algn="l">
              <a:buNone/>
            </a:pPr>
            <a:r>
              <a:rPr lang="en-ZA" sz="2800" b="0" dirty="0" smtClean="0">
                <a:effectLst/>
                <a:latin typeface="Calibri" pitchFamily="34" charset="0"/>
              </a:rPr>
              <a:t>Propylthiouracil is preferred over carbimazole in pregnant women because its rapid action reduces transfer across the placental barrier and it doesn’t cause </a:t>
            </a:r>
            <a:r>
              <a:rPr lang="en-ZA" sz="2800" b="0" dirty="0" err="1" smtClean="0">
                <a:effectLst/>
                <a:latin typeface="Calibri" pitchFamily="34" charset="0"/>
              </a:rPr>
              <a:t>aplasia</a:t>
            </a:r>
            <a:r>
              <a:rPr lang="en-ZA" sz="2800" b="0" dirty="0" smtClean="0">
                <a:effectLst/>
                <a:latin typeface="Calibri" pitchFamily="34" charset="0"/>
              </a:rPr>
              <a:t> cutis (a severe skin disorder) in the </a:t>
            </a:r>
            <a:r>
              <a:rPr lang="en-ZA" sz="2800" b="0" dirty="0" err="1" smtClean="0">
                <a:effectLst/>
                <a:latin typeface="Calibri" pitchFamily="34" charset="0"/>
              </a:rPr>
              <a:t>fetus</a:t>
            </a:r>
            <a:r>
              <a:rPr lang="en-ZA" sz="2800" b="0" dirty="0" smtClean="0">
                <a:effectLst/>
                <a:latin typeface="Calibri" pitchFamily="34" charset="0"/>
              </a:rPr>
              <a:t> </a:t>
            </a:r>
            <a:endParaRPr lang="en-US" sz="2800" b="0" dirty="0" smtClean="0">
              <a:effectLst/>
              <a:latin typeface="Calibri" pitchFamily="34" charset="0"/>
            </a:endParaRP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ZA" sz="2800" b="0" dirty="0" smtClean="0">
                <a:effectLst/>
                <a:latin typeface="Calibri" pitchFamily="34" charset="0"/>
              </a:rPr>
              <a:t>mothers taking these drugs shouldn’t breast-feed.</a:t>
            </a:r>
          </a:p>
          <a:p>
            <a:pPr algn="l">
              <a:buNone/>
            </a:pPr>
            <a:r>
              <a:rPr lang="en-ZA" sz="2800" b="0" dirty="0" smtClean="0">
                <a:effectLst/>
                <a:latin typeface="Calibri" pitchFamily="34" charset="0"/>
              </a:rPr>
              <a:t>If a breast-feeding woman must take one of these drugs, propylthiouracil is the preferred drug.</a:t>
            </a:r>
          </a:p>
          <a:p>
            <a:pPr algn="l">
              <a:buNone/>
            </a:pPr>
            <a:r>
              <a:rPr lang="en-ZA" sz="2800" b="0" dirty="0" smtClean="0">
                <a:effectLst/>
                <a:latin typeface="Calibri" pitchFamily="34" charset="0"/>
              </a:rPr>
              <a:t>CARBIMAZOLE</a:t>
            </a:r>
          </a:p>
          <a:p>
            <a:pPr algn="l">
              <a:buNone/>
            </a:pPr>
            <a:r>
              <a:rPr lang="en-ZA" sz="2800" b="0" dirty="0" smtClean="0">
                <a:effectLst/>
                <a:latin typeface="Calibri" pitchFamily="34" charset="0"/>
              </a:rPr>
              <a:t>Mechanism of action : decreases uptake iodine needed in formation of thyroxine and incorporation of iodine into tyrosine to form thyroxine.</a:t>
            </a:r>
          </a:p>
          <a:p>
            <a:pPr algn="l">
              <a:buNone/>
            </a:pPr>
            <a:endParaRPr lang="en-ZA"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dosage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 initial dose is 15-40mg mg daily given for 4 to 8 weeks until euthyroid status is achieved .</a:t>
            </a:r>
          </a:p>
          <a:p>
            <a:pPr algn="l">
              <a:buNone/>
            </a:pPr>
            <a:r>
              <a:rPr lang="en-US" sz="2800" b="0" dirty="0" smtClean="0">
                <a:effectLst/>
                <a:latin typeface="Calibri" pitchFamily="34" charset="0"/>
              </a:rPr>
              <a:t>The dose is gradually reduced to a maintenance of 5-15 mg daily.</a:t>
            </a:r>
          </a:p>
          <a:p>
            <a:pPr algn="l">
              <a:buNone/>
            </a:pPr>
            <a:r>
              <a:rPr lang="en-US" sz="2800" b="0" dirty="0" smtClean="0">
                <a:effectLst/>
                <a:latin typeface="Calibri" pitchFamily="34" charset="0"/>
              </a:rPr>
              <a:t>Treatment is usually required for 12-18 months</a:t>
            </a:r>
          </a:p>
          <a:p>
            <a:pPr algn="l">
              <a:buNone/>
            </a:pPr>
            <a:r>
              <a:rPr lang="en-US" sz="2800" b="0" dirty="0" smtClean="0">
                <a:effectLst/>
                <a:latin typeface="Calibri" pitchFamily="34" charset="0"/>
              </a:rPr>
              <a:t>Patients should have their T4 levels checked every 4-6 weeks.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Once maintenance dose has been established , T4 and TSH should be checked every 3 months.</a:t>
            </a:r>
          </a:p>
          <a:p>
            <a:pPr algn="l">
              <a:buNone/>
            </a:pPr>
            <a:r>
              <a:rPr lang="en-US" sz="2800" b="0" dirty="0" smtClean="0">
                <a:effectLst/>
                <a:latin typeface="Calibri" pitchFamily="34" charset="0"/>
              </a:rPr>
              <a:t>Patients should be regularly reviewed during the first year after discontinuing carbimazole because there is high rate of relapse during this period.</a:t>
            </a:r>
          </a:p>
          <a:p>
            <a:pPr algn="l">
              <a:buNone/>
            </a:pPr>
            <a:r>
              <a:rPr lang="en-US" sz="2800" b="0" dirty="0" smtClean="0">
                <a:effectLst/>
                <a:latin typeface="Calibri" pitchFamily="34" charset="0"/>
              </a:rPr>
              <a:t>Carbimazole is used at the lowest dose possible in pregnancy however PTU is preferred over carbimazole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u="sng" dirty="0" smtClean="0">
                <a:effectLst/>
                <a:latin typeface="Calibri" pitchFamily="34" charset="0"/>
              </a:rPr>
              <a:t>Pharmacokinetic</a:t>
            </a:r>
          </a:p>
          <a:p>
            <a:pPr algn="l">
              <a:buNone/>
            </a:pPr>
            <a:r>
              <a:rPr lang="en-US" sz="2800" b="0" dirty="0" smtClean="0">
                <a:effectLst/>
                <a:latin typeface="Calibri" pitchFamily="34" charset="0"/>
              </a:rPr>
              <a:t>Is readily absorbed in GI and converted into methimazole the active form of carbimazole</a:t>
            </a:r>
          </a:p>
          <a:p>
            <a:pPr algn="l">
              <a:buNone/>
            </a:pPr>
            <a:r>
              <a:rPr lang="en-US" sz="2800" b="0" u="sng" dirty="0" smtClean="0">
                <a:effectLst/>
                <a:latin typeface="Calibri" pitchFamily="34" charset="0"/>
              </a:rPr>
              <a:t>Indications of carbimazole</a:t>
            </a:r>
          </a:p>
          <a:p>
            <a:pPr algn="l">
              <a:buNone/>
            </a:pPr>
            <a:r>
              <a:rPr lang="en-US" sz="2800" b="0" dirty="0" smtClean="0">
                <a:effectLst/>
                <a:latin typeface="Calibri" pitchFamily="34" charset="0"/>
              </a:rPr>
              <a:t>Treatment of hyperthyroidism</a:t>
            </a:r>
          </a:p>
          <a:p>
            <a:pPr algn="l">
              <a:buNone/>
            </a:pPr>
            <a:r>
              <a:rPr lang="en-US" sz="2800" b="0" dirty="0" smtClean="0">
                <a:effectLst/>
                <a:latin typeface="Calibri" pitchFamily="34" charset="0"/>
              </a:rPr>
              <a:t>Treatment of Thyrotoxicosis</a:t>
            </a:r>
          </a:p>
          <a:p>
            <a:pPr algn="l">
              <a:buNone/>
            </a:pPr>
            <a:r>
              <a:rPr lang="en-US" sz="2800" b="0" u="sng" dirty="0" smtClean="0">
                <a:effectLst/>
                <a:latin typeface="Calibri" pitchFamily="34" charset="0"/>
              </a:rPr>
              <a:t>CONTRAINDICATIONS</a:t>
            </a:r>
          </a:p>
          <a:p>
            <a:pPr algn="l">
              <a:buNone/>
            </a:pPr>
            <a:r>
              <a:rPr lang="en-US" sz="2800" b="0" dirty="0" smtClean="0">
                <a:effectLst/>
                <a:latin typeface="Calibri" pitchFamily="34" charset="0"/>
              </a:rPr>
              <a:t>Hypersensitivity to carbimazole</a:t>
            </a:r>
          </a:p>
          <a:p>
            <a:pPr algn="l">
              <a:buNone/>
            </a:pPr>
            <a:endParaRPr lang="en-US" sz="2800" b="0" dirty="0" smtClean="0">
              <a:effectLst/>
              <a:latin typeface="Calibri" pitchFamily="34" charset="0"/>
            </a:endParaRP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Drug interactions :Increases concentration of Digoxin in the blood.</a:t>
            </a:r>
          </a:p>
          <a:p>
            <a:pPr algn="l">
              <a:buNone/>
            </a:pPr>
            <a:r>
              <a:rPr lang="en-US" sz="2800" b="0" dirty="0" smtClean="0">
                <a:effectLst/>
                <a:latin typeface="Calibri" pitchFamily="34" charset="0"/>
              </a:rPr>
              <a:t>ADVERSE EFFECTS</a:t>
            </a:r>
          </a:p>
          <a:p>
            <a:pPr algn="l">
              <a:buNone/>
            </a:pPr>
            <a:r>
              <a:rPr lang="en-US" sz="2800" b="0" dirty="0" smtClean="0">
                <a:effectLst/>
                <a:latin typeface="Calibri" pitchFamily="34" charset="0"/>
              </a:rPr>
              <a:t>Nausea , headache liver dysfunction  and </a:t>
            </a:r>
            <a:r>
              <a:rPr lang="en-US" sz="2800" b="0" dirty="0" err="1" smtClean="0">
                <a:effectLst/>
                <a:latin typeface="Calibri" pitchFamily="34" charset="0"/>
              </a:rPr>
              <a:t>pruritis</a:t>
            </a:r>
            <a:r>
              <a:rPr lang="en-US" sz="2800" b="0" dirty="0" smtClean="0">
                <a:effectLst/>
                <a:latin typeface="Calibri" pitchFamily="34" charset="0"/>
              </a:rPr>
              <a:t>.</a:t>
            </a:r>
          </a:p>
          <a:p>
            <a:pPr algn="l">
              <a:buNone/>
            </a:pPr>
            <a:r>
              <a:rPr lang="en-US" sz="2800" b="0" dirty="0" smtClean="0">
                <a:effectLst/>
                <a:latin typeface="Calibri" pitchFamily="34" charset="0"/>
              </a:rPr>
              <a:t>Patients should be instructed to report immediately any signs or symptoms suggestive of infection like sore throat and fever and full blood count taken.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responsibilities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1. Monitor VS, T3 and T4, weight</a:t>
            </a:r>
          </a:p>
          <a:p>
            <a:pPr lvl="0" algn="l">
              <a:buNone/>
            </a:pPr>
            <a:r>
              <a:rPr lang="en-US" sz="2800" b="0" dirty="0" smtClean="0">
                <a:effectLst/>
                <a:latin typeface="Calibri" pitchFamily="34" charset="0"/>
              </a:rPr>
              <a:t>2. instruct the client to take  medications </a:t>
            </a:r>
            <a:r>
              <a:rPr lang="en-US" sz="2800" b="0" i="1" u="sng" dirty="0" smtClean="0">
                <a:effectLst/>
                <a:latin typeface="Calibri" pitchFamily="34" charset="0"/>
              </a:rPr>
              <a:t>WITH MEALS</a:t>
            </a:r>
            <a:r>
              <a:rPr lang="en-US" sz="2800" b="0" dirty="0" smtClean="0">
                <a:effectLst/>
                <a:latin typeface="Calibri" pitchFamily="34" charset="0"/>
              </a:rPr>
              <a:t> to avoid gastric upset</a:t>
            </a:r>
          </a:p>
          <a:p>
            <a:pPr lvl="0" algn="l">
              <a:buNone/>
            </a:pPr>
            <a:r>
              <a:rPr lang="en-US" sz="2800" b="0" dirty="0" smtClean="0">
                <a:effectLst/>
                <a:latin typeface="Calibri" pitchFamily="34" charset="0"/>
              </a:rPr>
              <a:t>3. Instruct to report SORE THROAT or unexplained FEVER</a:t>
            </a:r>
          </a:p>
          <a:p>
            <a:pPr lvl="0" algn="l">
              <a:buNone/>
            </a:pPr>
            <a:r>
              <a:rPr lang="en-US" sz="2800" b="0" dirty="0" smtClean="0">
                <a:effectLst/>
                <a:latin typeface="Calibri" pitchFamily="34" charset="0"/>
              </a:rPr>
              <a:t>4. Monitor for signs of hypothyroidism. Instruct not to stop abrupt medication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THYROID REPLACEMENT HORMONE (LEVOTHYROXINE)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GENERIC NAME :Levothyroxine</a:t>
            </a:r>
          </a:p>
          <a:p>
            <a:pPr algn="l">
              <a:buNone/>
            </a:pPr>
            <a:r>
              <a:rPr lang="en-US" sz="2800" b="0" dirty="0" smtClean="0">
                <a:effectLst/>
                <a:latin typeface="Calibri" pitchFamily="34" charset="0"/>
              </a:rPr>
              <a:t>BRAND NAME : </a:t>
            </a:r>
            <a:r>
              <a:rPr lang="en-US" sz="2800" b="0" dirty="0" err="1" smtClean="0">
                <a:effectLst/>
                <a:latin typeface="Calibri" pitchFamily="34" charset="0"/>
              </a:rPr>
              <a:t>Synthroid</a:t>
            </a:r>
            <a:r>
              <a:rPr lang="en-US" sz="2800" b="0" dirty="0" smtClean="0">
                <a:effectLst/>
                <a:latin typeface="Calibri" pitchFamily="34" charset="0"/>
              </a:rPr>
              <a:t> , </a:t>
            </a:r>
            <a:r>
              <a:rPr lang="en-US" sz="2800" b="0" dirty="0" err="1" smtClean="0">
                <a:effectLst/>
                <a:latin typeface="Calibri" pitchFamily="34" charset="0"/>
              </a:rPr>
              <a:t>levoxyl</a:t>
            </a:r>
            <a:r>
              <a:rPr lang="en-US" sz="2800" b="0" dirty="0" smtClean="0">
                <a:effectLst/>
                <a:latin typeface="Calibri" pitchFamily="34" charset="0"/>
              </a:rPr>
              <a:t> , </a:t>
            </a:r>
            <a:r>
              <a:rPr lang="en-US" sz="2800" b="0" dirty="0" err="1" smtClean="0">
                <a:effectLst/>
                <a:latin typeface="Calibri" pitchFamily="34" charset="0"/>
              </a:rPr>
              <a:t>levothroid</a:t>
            </a:r>
            <a:r>
              <a:rPr lang="en-US" sz="2800" b="0" dirty="0" smtClean="0">
                <a:effectLst/>
                <a:latin typeface="Calibri" pitchFamily="34" charset="0"/>
              </a:rPr>
              <a:t> and </a:t>
            </a:r>
            <a:r>
              <a:rPr lang="en-US" sz="2800" b="0" dirty="0" err="1" smtClean="0">
                <a:effectLst/>
                <a:latin typeface="Calibri" pitchFamily="34" charset="0"/>
              </a:rPr>
              <a:t>unithroid</a:t>
            </a:r>
            <a:r>
              <a:rPr lang="en-US" sz="2800" b="0" dirty="0" smtClean="0">
                <a:effectLst/>
                <a:latin typeface="Calibri" pitchFamily="34" charset="0"/>
              </a:rPr>
              <a:t>.</a:t>
            </a:r>
          </a:p>
          <a:p>
            <a:pPr algn="l">
              <a:buNone/>
            </a:pPr>
            <a:r>
              <a:rPr lang="en-US" sz="2800" b="0" dirty="0" smtClean="0">
                <a:effectLst/>
                <a:latin typeface="Calibri" pitchFamily="34" charset="0"/>
              </a:rPr>
              <a:t>It is a synthetic preparation of thyroxine (T4)</a:t>
            </a:r>
          </a:p>
          <a:p>
            <a:pPr algn="l">
              <a:buNone/>
            </a:pPr>
            <a:r>
              <a:rPr lang="en-US" sz="2800" b="0" dirty="0" smtClean="0">
                <a:effectLst/>
                <a:latin typeface="Calibri" pitchFamily="34" charset="0"/>
              </a:rPr>
              <a:t>Is a drug of choice for most patients who need thyroid hormone replacement.</a:t>
            </a:r>
          </a:p>
          <a:p>
            <a:pPr algn="l">
              <a:buNone/>
            </a:pPr>
            <a:r>
              <a:rPr lang="en-US" sz="2800" b="0" dirty="0" smtClean="0">
                <a:effectLst/>
                <a:latin typeface="Calibri" pitchFamily="34" charset="0"/>
              </a:rPr>
              <a:t>MODE OF ACTION : It increases metabolic rate of all cells of all tissues in the body</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PHAMARCOKINETICS</a:t>
            </a:r>
          </a:p>
          <a:p>
            <a:pPr algn="l">
              <a:buNone/>
            </a:pPr>
            <a:r>
              <a:rPr lang="en-US" sz="2800" b="0" dirty="0" smtClean="0">
                <a:effectLst/>
                <a:latin typeface="Calibri" pitchFamily="34" charset="0"/>
              </a:rPr>
              <a:t>-Most of it converted into T3 in the body hence can produce both T3 and T4</a:t>
            </a:r>
          </a:p>
          <a:p>
            <a:pPr algn="l">
              <a:buNone/>
            </a:pPr>
            <a:r>
              <a:rPr lang="en-US" sz="2800" b="0" dirty="0" smtClean="0">
                <a:effectLst/>
                <a:latin typeface="Calibri" pitchFamily="34" charset="0"/>
              </a:rPr>
              <a:t>-highly bound to proteins and has a half life of 7 days hence it therapeutic effects are delayed for 2 weeks</a:t>
            </a:r>
          </a:p>
          <a:p>
            <a:pPr algn="l">
              <a:buNone/>
            </a:pPr>
            <a:r>
              <a:rPr lang="en-US" sz="2800" b="0" dirty="0" smtClean="0">
                <a:effectLst/>
                <a:latin typeface="Calibri" pitchFamily="34" charset="0"/>
              </a:rPr>
              <a:t>The long half life facilitate once a day dosing</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THERAPEUTIC USES (INDICATIONS)</a:t>
            </a:r>
          </a:p>
          <a:p>
            <a:pPr algn="l">
              <a:buNone/>
            </a:pPr>
            <a:r>
              <a:rPr lang="en-US" sz="2800" b="0" dirty="0" smtClean="0">
                <a:effectLst/>
                <a:latin typeface="Calibri" pitchFamily="34" charset="0"/>
              </a:rPr>
              <a:t>Indicated in  hypothyroidism in adult and children</a:t>
            </a:r>
          </a:p>
          <a:p>
            <a:pPr algn="l">
              <a:buNone/>
            </a:pPr>
            <a:r>
              <a:rPr lang="en-US" sz="2800" b="0" dirty="0" smtClean="0">
                <a:effectLst/>
                <a:latin typeface="Calibri" pitchFamily="34" charset="0"/>
              </a:rPr>
              <a:t>Maintenance of thyroid hormones following surgery</a:t>
            </a:r>
          </a:p>
          <a:p>
            <a:pPr algn="l">
              <a:buNone/>
            </a:pPr>
            <a:r>
              <a:rPr lang="en-US" sz="2800" b="0" dirty="0" smtClean="0">
                <a:effectLst/>
                <a:latin typeface="Calibri" pitchFamily="34" charset="0"/>
              </a:rPr>
              <a:t>Myxedema coma</a:t>
            </a:r>
          </a:p>
          <a:p>
            <a:pPr algn="l">
              <a:buNone/>
            </a:pPr>
            <a:r>
              <a:rPr lang="en-US" sz="2800" b="0" dirty="0" smtClean="0">
                <a:effectLst/>
                <a:latin typeface="Calibri" pitchFamily="34" charset="0"/>
              </a:rPr>
              <a:t>Simple goiter.</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4 . Prolactin </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Stimulate lactation (milk production ) immediately after birth.</a:t>
            </a:r>
          </a:p>
          <a:p>
            <a:r>
              <a:rPr lang="en-US" sz="2800" b="0" dirty="0" smtClean="0">
                <a:effectLst/>
                <a:latin typeface="Calibri" pitchFamily="34" charset="0"/>
              </a:rPr>
              <a:t>Its release is stimulated by Prolactin releasing hormone from hypothalamus and it is lowered by Prolactin inhibiting hormone </a:t>
            </a:r>
          </a:p>
          <a:p>
            <a:r>
              <a:rPr lang="en-US" sz="2800" b="0" dirty="0" smtClean="0">
                <a:effectLst/>
                <a:latin typeface="Calibri" pitchFamily="34" charset="0"/>
              </a:rPr>
              <a:t>After birth, suckling stimulates Prolactin secretion and lactation.</a:t>
            </a: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Dosage and administration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Starting dosage is 12.5mcg/day </a:t>
            </a:r>
            <a:r>
              <a:rPr lang="en-US" sz="2800" b="0" dirty="0" err="1" smtClean="0">
                <a:effectLst/>
                <a:latin typeface="Calibri" pitchFamily="34" charset="0"/>
              </a:rPr>
              <a:t>orally.Dosage</a:t>
            </a:r>
            <a:r>
              <a:rPr lang="en-US" sz="2800" b="0" dirty="0" smtClean="0">
                <a:effectLst/>
                <a:latin typeface="Calibri" pitchFamily="34" charset="0"/>
              </a:rPr>
              <a:t> changes may differ with individual patients based upon </a:t>
            </a:r>
            <a:r>
              <a:rPr lang="en-US" sz="2800" b="0" dirty="0" err="1" smtClean="0">
                <a:effectLst/>
                <a:latin typeface="Calibri" pitchFamily="34" charset="0"/>
              </a:rPr>
              <a:t>age,the</a:t>
            </a:r>
            <a:r>
              <a:rPr lang="en-US" sz="2800" b="0" dirty="0" smtClean="0">
                <a:effectLst/>
                <a:latin typeface="Calibri" pitchFamily="34" charset="0"/>
              </a:rPr>
              <a:t> presence of cardiovascular disease and development of tolerance or reduced effectiveness of drug.</a:t>
            </a:r>
          </a:p>
          <a:p>
            <a:pPr algn="l">
              <a:buNone/>
            </a:pPr>
            <a:r>
              <a:rPr lang="en-US" sz="2800" b="0" dirty="0" smtClean="0">
                <a:effectLst/>
                <a:latin typeface="Calibri" pitchFamily="34" charset="0"/>
              </a:rPr>
              <a:t>The drug is available in tablet </a:t>
            </a:r>
            <a:r>
              <a:rPr lang="en-US" sz="2800" b="0" dirty="0" err="1" smtClean="0">
                <a:effectLst/>
                <a:latin typeface="Calibri" pitchFamily="34" charset="0"/>
              </a:rPr>
              <a:t>forms,capsules</a:t>
            </a:r>
            <a:r>
              <a:rPr lang="en-US" sz="2800" b="0" dirty="0" smtClean="0">
                <a:effectLst/>
                <a:latin typeface="Calibri" pitchFamily="34" charset="0"/>
              </a:rPr>
              <a:t> and IV.</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Drug interactions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Increases the need in insulin in diabetic patients</a:t>
            </a:r>
          </a:p>
          <a:p>
            <a:pPr algn="l">
              <a:buNone/>
            </a:pPr>
            <a:r>
              <a:rPr lang="en-US" sz="2800" b="0" dirty="0" smtClean="0">
                <a:effectLst/>
                <a:latin typeface="Calibri" pitchFamily="34" charset="0"/>
              </a:rPr>
              <a:t>Increases the effects of warfarin therefore monitoring of blood clotting is necessary</a:t>
            </a:r>
          </a:p>
          <a:p>
            <a:pPr algn="l">
              <a:buNone/>
            </a:pPr>
            <a:r>
              <a:rPr lang="en-US" sz="2800" b="0" dirty="0" smtClean="0">
                <a:effectLst/>
                <a:latin typeface="Calibri" pitchFamily="34" charset="0"/>
              </a:rPr>
              <a:t>Increases cardiac response to catecholamines (epinephrine) thereby increasing the risk of catecholamine induced dysrhythmias. Caution must be exercised when administering catecholamines to patients receiving levothyroxine</a:t>
            </a: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Adverse effects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Rarely causes adverse effects when administered in right dose</a:t>
            </a:r>
          </a:p>
          <a:p>
            <a:pPr algn="l">
              <a:buNone/>
            </a:pPr>
            <a:r>
              <a:rPr lang="en-US" sz="2800" b="0" dirty="0" smtClean="0">
                <a:effectLst/>
                <a:latin typeface="Calibri" pitchFamily="34" charset="0"/>
              </a:rPr>
              <a:t>Is dosage is excessive , it can cause Thyrotoxicosis.</a:t>
            </a:r>
          </a:p>
          <a:p>
            <a:pPr algn="l">
              <a:buNone/>
            </a:pPr>
            <a:r>
              <a:rPr lang="en-US" sz="2800" b="0" dirty="0" smtClean="0">
                <a:effectLst/>
                <a:latin typeface="Calibri" pitchFamily="34" charset="0"/>
              </a:rPr>
              <a:t>DURATION OF THERAPY</a:t>
            </a:r>
          </a:p>
          <a:p>
            <a:pPr algn="l">
              <a:buNone/>
            </a:pPr>
            <a:r>
              <a:rPr lang="en-US" sz="2800" b="0" dirty="0" smtClean="0">
                <a:effectLst/>
                <a:latin typeface="Calibri" pitchFamily="34" charset="0"/>
              </a:rPr>
              <a:t>Replacement therapy must be continued for life.</a:t>
            </a:r>
          </a:p>
          <a:p>
            <a:pPr algn="l">
              <a:buNone/>
            </a:pPr>
            <a:r>
              <a:rPr lang="en-US" sz="2800" b="0" dirty="0" smtClean="0">
                <a:effectLst/>
                <a:latin typeface="Calibri" pitchFamily="34" charset="0"/>
              </a:rPr>
              <a:t>The patient must be made fully aware of the chronic nature of the condition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responsibilities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0" algn="l">
              <a:buNone/>
            </a:pPr>
            <a:r>
              <a:rPr lang="en-US" sz="2800" b="0" dirty="0" smtClean="0">
                <a:effectLst/>
                <a:latin typeface="Calibri" pitchFamily="34" charset="0"/>
              </a:rPr>
              <a:t>Advise to report palpitation, tachycardia, and chest pain</a:t>
            </a:r>
          </a:p>
          <a:p>
            <a:pPr algn="l">
              <a:buNone/>
            </a:pPr>
            <a:r>
              <a:rPr lang="en-US" sz="2800" b="0" dirty="0" smtClean="0">
                <a:effectLst/>
                <a:latin typeface="Calibri" pitchFamily="34" charset="0"/>
              </a:rPr>
              <a:t> Instruct to avoid foods that inhibit thyroid secretions like cabbage, spinach and cassava</a:t>
            </a:r>
          </a:p>
          <a:p>
            <a:pPr lvl="0" algn="l">
              <a:buNone/>
            </a:pPr>
            <a:r>
              <a:rPr lang="en-US" sz="2800" b="0" dirty="0" smtClean="0">
                <a:effectLst/>
                <a:latin typeface="Calibri" pitchFamily="34" charset="0"/>
              </a:rPr>
              <a:t>Instruct client to take daily medication the same time each morning </a:t>
            </a:r>
            <a:r>
              <a:rPr lang="en-US" sz="2800" b="0" i="1" u="sng" dirty="0" smtClean="0">
                <a:effectLst/>
                <a:latin typeface="Calibri" pitchFamily="34" charset="0"/>
              </a:rPr>
              <a:t>WITHOUT FOOD</a:t>
            </a: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Radioactive iodine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Is used as a radiation therapy</a:t>
            </a:r>
          </a:p>
          <a:p>
            <a:pPr algn="l">
              <a:buNone/>
            </a:pPr>
            <a:r>
              <a:rPr lang="en-US" sz="2800" b="0" dirty="0" smtClean="0">
                <a:effectLst/>
                <a:latin typeface="Calibri" pitchFamily="34" charset="0"/>
              </a:rPr>
              <a:t>Used to destroy thyroid tissue in patients with hyperthyroidism</a:t>
            </a:r>
          </a:p>
          <a:p>
            <a:pPr algn="l">
              <a:buNone/>
            </a:pPr>
            <a:r>
              <a:rPr lang="en-US" sz="2800" b="0" dirty="0" smtClean="0">
                <a:effectLst/>
                <a:latin typeface="Calibri" pitchFamily="34" charset="0"/>
              </a:rPr>
              <a:t>Mechanism of action: produce emission of beta particles that destroy thyroid tissue.</a:t>
            </a:r>
          </a:p>
          <a:p>
            <a:pPr algn="l">
              <a:buNone/>
            </a:pPr>
            <a:r>
              <a:rPr lang="en-US" sz="2800" b="0" dirty="0" smtClean="0">
                <a:effectLst/>
                <a:latin typeface="Calibri" pitchFamily="34" charset="0"/>
              </a:rPr>
              <a:t>Reduction of thyroid tissue is gradual and effects takes weeks to become apparent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Iodine solution </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ZA" sz="2800" b="0" dirty="0" smtClean="0">
                <a:effectLst/>
                <a:latin typeface="Calibri" pitchFamily="34" charset="0"/>
              </a:rPr>
              <a:t>-Before surgery,  iodine is used to prepare the gland for surgical removal by firming it and decreasing its vascularity</a:t>
            </a:r>
          </a:p>
          <a:p>
            <a:pPr algn="l">
              <a:buNone/>
            </a:pPr>
            <a:r>
              <a:rPr lang="en-ZA" sz="2800" b="0" dirty="0" smtClean="0">
                <a:effectLst/>
                <a:latin typeface="Calibri" pitchFamily="34" charset="0"/>
              </a:rPr>
              <a:t>- iodine is also used after radioactive iodine therapy to control symptoms of hyperthyroidism while the radiation takes effect.</a:t>
            </a:r>
          </a:p>
          <a:p>
            <a:pPr algn="l">
              <a:buNone/>
            </a:pPr>
            <a:r>
              <a:rPr lang="en-US" sz="2800" b="0" dirty="0" smtClean="0">
                <a:effectLst/>
                <a:latin typeface="Calibri" pitchFamily="34" charset="0"/>
              </a:rPr>
              <a:t>Mechanism of action : suppresses the function of thyroid iodine uptake by thyroid gland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buFont typeface="Arial" pitchFamily="34" charset="0"/>
              <a:buNone/>
            </a:pPr>
            <a:r>
              <a:rPr lang="en-US" sz="2800" b="0" dirty="0" smtClean="0">
                <a:effectLst/>
                <a:latin typeface="Calibri" pitchFamily="34" charset="0"/>
              </a:rPr>
              <a:t>DISORDERS OF ADRENAL MEDULLA</a:t>
            </a:r>
            <a:endParaRPr lang="en-US" sz="2800" b="0" dirty="0">
              <a:effectLst/>
              <a:latin typeface="Calibri" pitchFamily="34" charset="0"/>
            </a:endParaRPr>
          </a:p>
        </p:txBody>
      </p:sp>
      <p:sp>
        <p:nvSpPr>
          <p:cNvPr id="3" name="Subtitle 2"/>
          <p:cNvSpPr>
            <a:spLocks noGrp="1"/>
          </p:cNvSpPr>
          <p:nvPr>
            <p:ph type="subTitle" idx="1"/>
          </p:nvPr>
        </p:nvSpPr>
        <p:spPr/>
        <p:txBody>
          <a:bodyPr/>
          <a:lstStyle/>
          <a:p>
            <a:pPr algn="l">
              <a:buFont typeface="Arial" pitchFamily="34" charset="0"/>
              <a:buNone/>
            </a:pPr>
            <a:endParaRPr lang="en-US" sz="2800" b="0" dirty="0" smtClean="0">
              <a:effectLst/>
              <a:latin typeface="Calibri" pitchFamily="34" charset="0"/>
            </a:endParaRPr>
          </a:p>
          <a:p>
            <a:pPr algn="l">
              <a:buFont typeface="Arial" pitchFamily="34" charset="0"/>
              <a:buNone/>
            </a:pPr>
            <a:r>
              <a:rPr lang="en-US" sz="2800" b="0" dirty="0" smtClean="0">
                <a:effectLst/>
                <a:latin typeface="Calibri" pitchFamily="34" charset="0"/>
              </a:rPr>
              <a:t>PHEOCHROMOCYTOMA</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PHEOCHROMOCYTOMA</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err="1" smtClean="0">
                <a:effectLst/>
                <a:latin typeface="Calibri" pitchFamily="34" charset="0"/>
              </a:rPr>
              <a:t>Pheochromocytoma</a:t>
            </a:r>
            <a:r>
              <a:rPr lang="en-US" sz="2800" b="0" dirty="0" smtClean="0">
                <a:effectLst/>
                <a:latin typeface="Calibri" pitchFamily="34" charset="0"/>
              </a:rPr>
              <a:t> is a benign tumor of adrenal gland.</a:t>
            </a:r>
          </a:p>
          <a:p>
            <a:pPr algn="l">
              <a:buNone/>
            </a:pPr>
            <a:r>
              <a:rPr lang="en-US" sz="2800" b="0" dirty="0" smtClean="0">
                <a:effectLst/>
                <a:latin typeface="Calibri" pitchFamily="34" charset="0"/>
              </a:rPr>
              <a:t>Originates from the </a:t>
            </a:r>
            <a:r>
              <a:rPr lang="en-US" sz="2800" b="0" dirty="0" err="1" smtClean="0">
                <a:effectLst/>
                <a:latin typeface="Calibri" pitchFamily="34" charset="0"/>
              </a:rPr>
              <a:t>chromaffin</a:t>
            </a:r>
            <a:r>
              <a:rPr lang="en-US" sz="2800" b="0" dirty="0" smtClean="0">
                <a:effectLst/>
                <a:latin typeface="Calibri" pitchFamily="34" charset="0"/>
              </a:rPr>
              <a:t> cells of the adrenal medulla.</a:t>
            </a:r>
          </a:p>
          <a:p>
            <a:pPr algn="l">
              <a:buNone/>
            </a:pPr>
            <a:r>
              <a:rPr lang="en-US" sz="2800" b="0" dirty="0" smtClean="0">
                <a:effectLst/>
                <a:latin typeface="Calibri" pitchFamily="34" charset="0"/>
              </a:rPr>
              <a:t>Adrenal medulla Produces catecholamines : adrenaline ( epinephrine) and </a:t>
            </a:r>
            <a:r>
              <a:rPr lang="en-US" sz="2800" b="0" dirty="0" err="1" smtClean="0">
                <a:effectLst/>
                <a:latin typeface="Calibri" pitchFamily="34" charset="0"/>
              </a:rPr>
              <a:t>norepineprine</a:t>
            </a:r>
            <a:endParaRPr lang="en-US" sz="2800" b="0" dirty="0" smtClean="0">
              <a:effectLst/>
              <a:latin typeface="Calibri" pitchFamily="34" charset="0"/>
            </a:endParaRPr>
          </a:p>
          <a:p>
            <a:pPr algn="l">
              <a:buNone/>
            </a:pPr>
            <a:r>
              <a:rPr lang="en-US" sz="2800" b="0" dirty="0" smtClean="0">
                <a:effectLst/>
                <a:latin typeface="Calibri" pitchFamily="34" charset="0"/>
              </a:rPr>
              <a:t>The tumor causes Increased secretion of epinephrine and nor-epinephrine by the adrenal medulla</a:t>
            </a:r>
          </a:p>
          <a:p>
            <a:pPr algn="l">
              <a:buNone/>
            </a:pPr>
            <a:endParaRPr lang="en-US" sz="2800" b="0" dirty="0" smtClean="0">
              <a:effectLst/>
              <a:latin typeface="Calibri" pitchFamily="34" charset="0"/>
            </a:endParaRPr>
          </a:p>
          <a:p>
            <a:pPr algn="l">
              <a:buNone/>
            </a:pPr>
            <a:r>
              <a:rPr lang="en-US" sz="2800" b="0" dirty="0" smtClean="0">
                <a:effectLst/>
                <a:latin typeface="Calibri" pitchFamily="34" charset="0"/>
              </a:rPr>
              <a:t>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May occur at any age, but its peak incidence is between ages 40 and 50 years.</a:t>
            </a:r>
          </a:p>
          <a:p>
            <a:pPr algn="l">
              <a:buNone/>
            </a:pPr>
            <a:r>
              <a:rPr lang="en-US" sz="2800" b="0" dirty="0" smtClean="0">
                <a:effectLst/>
                <a:latin typeface="Calibri" pitchFamily="34" charset="0"/>
              </a:rPr>
              <a:t>It affects men and women equally. </a:t>
            </a:r>
          </a:p>
          <a:p>
            <a:pPr algn="l">
              <a:buNone/>
            </a:pPr>
            <a:r>
              <a:rPr lang="en-US" sz="2800" b="0" dirty="0" smtClean="0">
                <a:effectLst/>
                <a:latin typeface="Calibri" pitchFamily="34" charset="0"/>
              </a:rPr>
              <a:t>Because of the high incidence of </a:t>
            </a:r>
            <a:r>
              <a:rPr lang="en-US" sz="2800" b="0" dirty="0" err="1" smtClean="0">
                <a:effectLst/>
                <a:latin typeface="Calibri" pitchFamily="34" charset="0"/>
              </a:rPr>
              <a:t>pheochromocytoma</a:t>
            </a:r>
            <a:r>
              <a:rPr lang="en-US" sz="2800" b="0" dirty="0" smtClean="0">
                <a:effectLst/>
                <a:latin typeface="Calibri" pitchFamily="34" charset="0"/>
              </a:rPr>
              <a:t> in family members, the  patient’s family members should be screened</a:t>
            </a:r>
          </a:p>
          <a:p>
            <a:pPr algn="l">
              <a:buNone/>
            </a:pPr>
            <a:r>
              <a:rPr lang="en-US" sz="2800" b="0" dirty="0" smtClean="0">
                <a:effectLst/>
                <a:latin typeface="Calibri" pitchFamily="34" charset="0"/>
              </a:rPr>
              <a:t>It causes high blood pressure in 0.2% of patients with new onset of hypertension</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Clinical Manifestations</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 typical triad of symptoms comprises headache, diaphoresis (profuse sweating) and palpitations</a:t>
            </a:r>
          </a:p>
          <a:p>
            <a:pPr algn="l">
              <a:buNone/>
            </a:pPr>
            <a:r>
              <a:rPr lang="en-US" sz="2800" b="0" dirty="0" smtClean="0">
                <a:effectLst/>
                <a:latin typeface="Calibri" pitchFamily="34" charset="0"/>
              </a:rPr>
              <a:t>Other symptoms include :</a:t>
            </a:r>
          </a:p>
          <a:p>
            <a:pPr algn="l">
              <a:buNone/>
            </a:pPr>
            <a:r>
              <a:rPr lang="en-US" sz="2800" b="0" dirty="0" smtClean="0">
                <a:effectLst/>
                <a:latin typeface="Calibri" pitchFamily="34" charset="0"/>
              </a:rPr>
              <a:t>Hypertension</a:t>
            </a:r>
          </a:p>
          <a:p>
            <a:pPr algn="l">
              <a:buNone/>
            </a:pPr>
            <a:r>
              <a:rPr lang="en-US" sz="2800" b="0" dirty="0" smtClean="0">
                <a:effectLst/>
                <a:latin typeface="Calibri" pitchFamily="34" charset="0"/>
              </a:rPr>
              <a:t>Tachycardia</a:t>
            </a:r>
          </a:p>
          <a:p>
            <a:pPr algn="l">
              <a:buNone/>
            </a:pPr>
            <a:r>
              <a:rPr lang="en-US" sz="2800" b="0" dirty="0" smtClean="0">
                <a:effectLst/>
                <a:latin typeface="Calibri" pitchFamily="34" charset="0"/>
              </a:rPr>
              <a:t>Weight loss, tremors</a:t>
            </a:r>
          </a:p>
          <a:p>
            <a:pPr algn="l">
              <a:buNone/>
            </a:pPr>
            <a:r>
              <a:rPr lang="en-US" sz="2800" b="0" dirty="0" smtClean="0">
                <a:effectLst/>
                <a:latin typeface="Calibri" pitchFamily="34" charset="0"/>
              </a:rPr>
              <a:t>Hyperglycemia and </a:t>
            </a:r>
            <a:r>
              <a:rPr lang="en-US" sz="2800" b="0" dirty="0" err="1" smtClean="0">
                <a:effectLst/>
                <a:latin typeface="Calibri" pitchFamily="34" charset="0"/>
              </a:rPr>
              <a:t>glycosuria</a:t>
            </a:r>
            <a:endParaRPr lang="en-US" sz="2800" b="0" dirty="0" smtClean="0">
              <a:effectLst/>
              <a:latin typeface="Calibri" pitchFamily="34" charset="0"/>
            </a:endParaRPr>
          </a:p>
          <a:p>
            <a:pPr algn="l">
              <a:buNone/>
            </a:pPr>
            <a:r>
              <a:rPr lang="en-US" sz="2800" b="0" dirty="0" smtClean="0">
                <a:effectLst/>
                <a:latin typeface="Calibri" pitchFamily="34" charset="0"/>
              </a:rPr>
              <a:t>Nausea </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5.FOLLICLE STIMULATING HORMONE</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Stimulate maturation of ovarian follicles.</a:t>
            </a:r>
          </a:p>
          <a:p>
            <a:r>
              <a:rPr lang="en-US" sz="2800" b="0" dirty="0" smtClean="0">
                <a:effectLst/>
                <a:latin typeface="Calibri" pitchFamily="34" charset="0"/>
              </a:rPr>
              <a:t>Stimulates secretion of estrogen by ovaries</a:t>
            </a:r>
          </a:p>
          <a:p>
            <a:r>
              <a:rPr lang="en-US" sz="2800" b="0" dirty="0" smtClean="0">
                <a:effectLst/>
                <a:latin typeface="Calibri" pitchFamily="34" charset="0"/>
              </a:rPr>
              <a:t>Stimulates ovulation</a:t>
            </a:r>
          </a:p>
          <a:p>
            <a:r>
              <a:rPr lang="en-US" sz="2800" b="0" dirty="0" smtClean="0">
                <a:effectLst/>
                <a:latin typeface="Calibri" pitchFamily="34" charset="0"/>
              </a:rPr>
              <a:t>Stimulates production of sperm in testes.</a:t>
            </a:r>
          </a:p>
          <a:p>
            <a:r>
              <a:rPr lang="en-US" sz="2800" b="0" dirty="0" smtClean="0">
                <a:effectLst/>
                <a:latin typeface="Calibri" pitchFamily="34" charset="0"/>
              </a:rPr>
              <a:t>Secreted in puberty.</a:t>
            </a:r>
          </a:p>
          <a:p>
            <a:pPr algn="l">
              <a:buNone/>
            </a:pPr>
            <a:r>
              <a:rPr lang="en-US" sz="2800" b="0" dirty="0" smtClean="0">
                <a:solidFill>
                  <a:schemeClr val="tx2"/>
                </a:solidFill>
                <a:effectLst/>
                <a:latin typeface="Calibri" pitchFamily="34" charset="0"/>
              </a:rPr>
              <a:t>6 . LUTEINISING HORMONE (LH)</a:t>
            </a:r>
          </a:p>
          <a:p>
            <a:r>
              <a:rPr lang="en-US" sz="2800" b="0" dirty="0" smtClean="0">
                <a:effectLst/>
                <a:latin typeface="Calibri" pitchFamily="34" charset="0"/>
              </a:rPr>
              <a:t>Stimulates secretion of progesterone by corpus luteum and secretion of testosterone in males testis.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Vomiting</a:t>
            </a:r>
          </a:p>
          <a:p>
            <a:pPr algn="l">
              <a:buNone/>
            </a:pPr>
            <a:r>
              <a:rPr lang="en-US" sz="2800" b="0" dirty="0" smtClean="0">
                <a:effectLst/>
                <a:latin typeface="Calibri" pitchFamily="34" charset="0"/>
              </a:rPr>
              <a:t>Abdominal pain</a:t>
            </a:r>
          </a:p>
          <a:p>
            <a:pPr algn="l">
              <a:buNone/>
            </a:pPr>
            <a:r>
              <a:rPr lang="en-US" sz="2800" b="0" dirty="0" smtClean="0">
                <a:effectLst/>
                <a:latin typeface="Calibri" pitchFamily="34" charset="0"/>
              </a:rPr>
              <a:t>Vertigo</a:t>
            </a:r>
          </a:p>
          <a:p>
            <a:pPr algn="l">
              <a:buNone/>
            </a:pPr>
            <a:r>
              <a:rPr lang="en-US" sz="2800" b="0" dirty="0" smtClean="0">
                <a:effectLst/>
                <a:latin typeface="Calibri" pitchFamily="34" charset="0"/>
              </a:rPr>
              <a:t>blurring of vision</a:t>
            </a:r>
          </a:p>
          <a:p>
            <a:pPr algn="l">
              <a:buNone/>
            </a:pPr>
            <a:r>
              <a:rPr lang="en-US" sz="2800" b="0" dirty="0" smtClean="0">
                <a:effectLst/>
                <a:latin typeface="Calibri" pitchFamily="34" charset="0"/>
              </a:rPr>
              <a:t>Tinnitus</a:t>
            </a:r>
          </a:p>
          <a:p>
            <a:pPr algn="l">
              <a:buNone/>
            </a:pPr>
            <a:r>
              <a:rPr lang="en-US" sz="2800" b="0" dirty="0" smtClean="0">
                <a:effectLst/>
                <a:latin typeface="Calibri" pitchFamily="34" charset="0"/>
              </a:rPr>
              <a:t> </a:t>
            </a:r>
            <a:r>
              <a:rPr lang="en-US" sz="2800" b="0" dirty="0" err="1" smtClean="0">
                <a:effectLst/>
                <a:latin typeface="Calibri" pitchFamily="34" charset="0"/>
              </a:rPr>
              <a:t>dyspnea</a:t>
            </a:r>
            <a:r>
              <a:rPr lang="en-US" sz="2800" b="0" dirty="0" smtClean="0">
                <a:effectLst/>
                <a:latin typeface="Calibri" pitchFamily="34" charset="0"/>
              </a:rPr>
              <a:t>.</a:t>
            </a:r>
          </a:p>
          <a:p>
            <a:pPr algn="l">
              <a:buNone/>
            </a:pPr>
            <a:r>
              <a:rPr lang="en-US" sz="2800" b="0" dirty="0" smtClean="0">
                <a:effectLst/>
                <a:latin typeface="Calibri" pitchFamily="34" charset="0"/>
              </a:rPr>
              <a:t>Postural hypotension occurs in 70% of</a:t>
            </a:r>
          </a:p>
          <a:p>
            <a:pPr algn="l">
              <a:buNone/>
            </a:pPr>
            <a:r>
              <a:rPr lang="en-US" sz="2800" b="0" dirty="0" smtClean="0">
                <a:effectLst/>
                <a:latin typeface="Calibri" pitchFamily="34" charset="0"/>
              </a:rPr>
              <a:t>patients with untreated </a:t>
            </a:r>
            <a:r>
              <a:rPr lang="en-US" sz="2800" b="0" dirty="0" err="1" smtClean="0">
                <a:effectLst/>
                <a:latin typeface="Calibri" pitchFamily="34" charset="0"/>
              </a:rPr>
              <a:t>pheochromocytoma</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 and Diagnostic Findings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err="1" smtClean="0">
                <a:effectLst/>
                <a:latin typeface="Calibri" pitchFamily="34" charset="0"/>
              </a:rPr>
              <a:t>Pheochromocytoma</a:t>
            </a:r>
            <a:r>
              <a:rPr lang="en-US" sz="2800" b="0" dirty="0" smtClean="0">
                <a:effectLst/>
                <a:latin typeface="Calibri" pitchFamily="34" charset="0"/>
              </a:rPr>
              <a:t> is suspected if signs of sympathetic nervous system </a:t>
            </a:r>
            <a:r>
              <a:rPr lang="en-US" sz="2800" b="0" dirty="0" err="1" smtClean="0">
                <a:effectLst/>
                <a:latin typeface="Calibri" pitchFamily="34" charset="0"/>
              </a:rPr>
              <a:t>overactivity</a:t>
            </a:r>
            <a:r>
              <a:rPr lang="en-US" sz="2800" b="0" dirty="0" smtClean="0">
                <a:effectLst/>
                <a:latin typeface="Calibri" pitchFamily="34" charset="0"/>
              </a:rPr>
              <a:t> occur in association with marked elevation of blood pressure. </a:t>
            </a:r>
          </a:p>
          <a:p>
            <a:pPr algn="l">
              <a:buNone/>
            </a:pPr>
            <a:r>
              <a:rPr lang="en-US" sz="2800" b="0" dirty="0" smtClean="0">
                <a:effectLst/>
                <a:latin typeface="Calibri" pitchFamily="34" charset="0"/>
              </a:rPr>
              <a:t>These signs can be associated with the “five Hs”: hypertension, headache, </a:t>
            </a:r>
            <a:r>
              <a:rPr lang="en-US" sz="2800" b="0" dirty="0" err="1" smtClean="0">
                <a:effectLst/>
                <a:latin typeface="Calibri" pitchFamily="34" charset="0"/>
              </a:rPr>
              <a:t>hyperhidrosis</a:t>
            </a:r>
            <a:r>
              <a:rPr lang="en-US" sz="2800" b="0" dirty="0" smtClean="0">
                <a:effectLst/>
                <a:latin typeface="Calibri" pitchFamily="34" charset="0"/>
              </a:rPr>
              <a:t> (excessive sweating),</a:t>
            </a:r>
          </a:p>
          <a:p>
            <a:pPr algn="l">
              <a:buNone/>
            </a:pPr>
            <a:r>
              <a:rPr lang="en-US" sz="2800" b="0" dirty="0" err="1" smtClean="0">
                <a:effectLst/>
                <a:latin typeface="Calibri" pitchFamily="34" charset="0"/>
              </a:rPr>
              <a:t>hypermetabolism</a:t>
            </a:r>
            <a:r>
              <a:rPr lang="en-US" sz="2800" b="0" dirty="0" smtClean="0">
                <a:effectLst/>
                <a:latin typeface="Calibri" pitchFamily="34" charset="0"/>
              </a:rPr>
              <a:t>, and hyperglycemia.</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Measurements of urine and plasma levels of catecholamines are the most direct and conclusive tests for </a:t>
            </a:r>
            <a:r>
              <a:rPr lang="en-US" sz="2800" b="0" dirty="0" err="1" smtClean="0">
                <a:effectLst/>
                <a:latin typeface="Calibri" pitchFamily="34" charset="0"/>
              </a:rPr>
              <a:t>overactivity</a:t>
            </a:r>
            <a:r>
              <a:rPr lang="en-US" sz="2800" b="0" dirty="0" smtClean="0">
                <a:effectLst/>
                <a:latin typeface="Calibri" pitchFamily="34" charset="0"/>
              </a:rPr>
              <a:t> of the</a:t>
            </a:r>
          </a:p>
          <a:p>
            <a:pPr algn="l">
              <a:buNone/>
            </a:pPr>
            <a:r>
              <a:rPr lang="en-US" sz="2800" b="0" dirty="0" smtClean="0">
                <a:effectLst/>
                <a:latin typeface="Calibri" pitchFamily="34" charset="0"/>
              </a:rPr>
              <a:t>adrenal medulla</a:t>
            </a:r>
          </a:p>
          <a:p>
            <a:pPr algn="l">
              <a:buNone/>
            </a:pPr>
            <a:r>
              <a:rPr lang="en-US" sz="2800" b="0" dirty="0" smtClean="0">
                <a:effectLst/>
                <a:latin typeface="Calibri" pitchFamily="34" charset="0"/>
              </a:rPr>
              <a:t>Measurements of urinary catecholamine</a:t>
            </a:r>
          </a:p>
          <a:p>
            <a:pPr algn="l">
              <a:buNone/>
            </a:pPr>
            <a:r>
              <a:rPr lang="en-US" sz="2800" b="0" dirty="0" smtClean="0">
                <a:effectLst/>
                <a:latin typeface="Calibri" pitchFamily="34" charset="0"/>
              </a:rPr>
              <a:t>metabolites (</a:t>
            </a:r>
            <a:r>
              <a:rPr lang="en-US" sz="2800" b="0" dirty="0" err="1" smtClean="0">
                <a:effectLst/>
                <a:latin typeface="Calibri" pitchFamily="34" charset="0"/>
              </a:rPr>
              <a:t>metanephrines</a:t>
            </a:r>
            <a:r>
              <a:rPr lang="en-US" sz="2800" b="0" dirty="0" smtClean="0">
                <a:effectLst/>
                <a:latin typeface="Calibri" pitchFamily="34" charset="0"/>
              </a:rPr>
              <a:t> [MN] and </a:t>
            </a:r>
            <a:r>
              <a:rPr lang="en-US" sz="2800" b="0" dirty="0" err="1" smtClean="0">
                <a:effectLst/>
                <a:latin typeface="Calibri" pitchFamily="34" charset="0"/>
              </a:rPr>
              <a:t>vanillylmandelic</a:t>
            </a:r>
            <a:r>
              <a:rPr lang="en-US" sz="2800" b="0" dirty="0" smtClean="0">
                <a:effectLst/>
                <a:latin typeface="Calibri" pitchFamily="34" charset="0"/>
              </a:rPr>
              <a:t> acid [VMA]) or free catecholamines are the standard diagnostic tests used in the diagnosis of </a:t>
            </a:r>
            <a:r>
              <a:rPr lang="en-US" sz="2800" b="0" dirty="0" err="1" smtClean="0">
                <a:effectLst/>
                <a:latin typeface="Calibri" pitchFamily="34" charset="0"/>
              </a:rPr>
              <a:t>pheochromocytoma</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err="1" smtClean="0">
                <a:effectLst/>
                <a:latin typeface="Calibri" pitchFamily="34" charset="0"/>
              </a:rPr>
              <a:t>Alphaadrenergic</a:t>
            </a:r>
            <a:r>
              <a:rPr lang="en-US" sz="2800" b="0" dirty="0" smtClean="0">
                <a:effectLst/>
                <a:latin typeface="Calibri" pitchFamily="34" charset="0"/>
              </a:rPr>
              <a:t> blocking agents (</a:t>
            </a:r>
            <a:r>
              <a:rPr lang="en-US" sz="2800" b="0" dirty="0" err="1" smtClean="0">
                <a:effectLst/>
                <a:latin typeface="Calibri" pitchFamily="34" charset="0"/>
              </a:rPr>
              <a:t>eg</a:t>
            </a:r>
            <a:r>
              <a:rPr lang="en-US" sz="2800" b="0" dirty="0" smtClean="0">
                <a:effectLst/>
                <a:latin typeface="Calibri" pitchFamily="34" charset="0"/>
              </a:rPr>
              <a:t>, </a:t>
            </a:r>
            <a:r>
              <a:rPr lang="en-US" sz="2800" b="0" dirty="0" err="1" smtClean="0">
                <a:effectLst/>
                <a:latin typeface="Calibri" pitchFamily="34" charset="0"/>
              </a:rPr>
              <a:t>phentolamin</a:t>
            </a:r>
            <a:r>
              <a:rPr lang="en-US" sz="2800" b="0" dirty="0" smtClean="0">
                <a:effectLst/>
                <a:latin typeface="Calibri" pitchFamily="34" charset="0"/>
              </a:rPr>
              <a:t> [</a:t>
            </a:r>
            <a:r>
              <a:rPr lang="en-US" sz="2800" b="0" dirty="0" err="1" smtClean="0">
                <a:effectLst/>
                <a:latin typeface="Calibri" pitchFamily="34" charset="0"/>
              </a:rPr>
              <a:t>Regitine</a:t>
            </a:r>
            <a:r>
              <a:rPr lang="en-US" sz="2800" b="0" dirty="0" smtClean="0">
                <a:effectLst/>
                <a:latin typeface="Calibri" pitchFamily="34" charset="0"/>
              </a:rPr>
              <a:t>]) or smooth muscle relaxants (</a:t>
            </a:r>
            <a:r>
              <a:rPr lang="en-US" sz="2800" b="0" dirty="0" err="1" smtClean="0">
                <a:effectLst/>
                <a:latin typeface="Calibri" pitchFamily="34" charset="0"/>
              </a:rPr>
              <a:t>eg</a:t>
            </a:r>
            <a:r>
              <a:rPr lang="en-US" sz="2800" b="0" dirty="0" smtClean="0">
                <a:effectLst/>
                <a:latin typeface="Calibri" pitchFamily="34" charset="0"/>
              </a:rPr>
              <a:t>, sodium </a:t>
            </a:r>
            <a:r>
              <a:rPr lang="en-US" sz="2800" b="0" dirty="0" err="1" smtClean="0">
                <a:effectLst/>
                <a:latin typeface="Calibri" pitchFamily="34" charset="0"/>
              </a:rPr>
              <a:t>nitroprusside</a:t>
            </a:r>
            <a:r>
              <a:rPr lang="en-US" sz="2800" b="0" dirty="0" smtClean="0">
                <a:effectLst/>
                <a:latin typeface="Calibri" pitchFamily="34" charset="0"/>
              </a:rPr>
              <a:t> [</a:t>
            </a:r>
            <a:r>
              <a:rPr lang="en-US" sz="2800" b="0" dirty="0" err="1" smtClean="0">
                <a:effectLst/>
                <a:latin typeface="Calibri" pitchFamily="34" charset="0"/>
              </a:rPr>
              <a:t>Nipride</a:t>
            </a:r>
            <a:r>
              <a:rPr lang="en-US" sz="2800" b="0" dirty="0" smtClean="0">
                <a:effectLst/>
                <a:latin typeface="Calibri" pitchFamily="34" charset="0"/>
              </a:rPr>
              <a:t>]) to  lower the blood pressure quickly.</a:t>
            </a:r>
          </a:p>
          <a:p>
            <a:pPr algn="l">
              <a:buNone/>
            </a:pPr>
            <a:r>
              <a:rPr lang="en-US" sz="2800" b="0" dirty="0" smtClean="0">
                <a:effectLst/>
                <a:latin typeface="Calibri" pitchFamily="34" charset="0"/>
              </a:rPr>
              <a:t>Beta-adrenergic blocking agents, such as </a:t>
            </a:r>
            <a:r>
              <a:rPr lang="en-US" sz="2800" b="0" dirty="0" err="1" smtClean="0">
                <a:effectLst/>
                <a:latin typeface="Calibri" pitchFamily="34" charset="0"/>
              </a:rPr>
              <a:t>propranolol</a:t>
            </a:r>
            <a:r>
              <a:rPr lang="en-US" sz="2800" b="0" dirty="0" smtClean="0">
                <a:effectLst/>
                <a:latin typeface="Calibri" pitchFamily="34" charset="0"/>
              </a:rPr>
              <a:t> (</a:t>
            </a:r>
            <a:r>
              <a:rPr lang="en-US" sz="2800" b="0" dirty="0" err="1" smtClean="0">
                <a:effectLst/>
                <a:latin typeface="Calibri" pitchFamily="34" charset="0"/>
              </a:rPr>
              <a:t>Inderal</a:t>
            </a:r>
            <a:r>
              <a:rPr lang="en-US" sz="2800" b="0" dirty="0" smtClean="0">
                <a:effectLst/>
                <a:latin typeface="Calibri" pitchFamily="34" charset="0"/>
              </a:rPr>
              <a:t>), may be used in patients with cardiac dysrhythmias</a:t>
            </a:r>
          </a:p>
          <a:p>
            <a:pPr algn="l">
              <a:buNone/>
            </a:pPr>
            <a:r>
              <a:rPr lang="en-US" sz="2800" b="0" dirty="0" smtClean="0">
                <a:effectLst/>
                <a:latin typeface="Calibri" pitchFamily="34" charset="0"/>
              </a:rPr>
              <a:t>or those not responsive to alpha-blockers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Surgical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The definitive treatment of </a:t>
            </a:r>
            <a:r>
              <a:rPr lang="en-US" sz="2800" b="0" dirty="0" err="1" smtClean="0">
                <a:effectLst/>
                <a:latin typeface="Calibri" pitchFamily="34" charset="0"/>
              </a:rPr>
              <a:t>pheochromocytoma</a:t>
            </a:r>
            <a:r>
              <a:rPr lang="en-US" sz="2800" b="0" dirty="0" smtClean="0">
                <a:effectLst/>
                <a:latin typeface="Calibri" pitchFamily="34" charset="0"/>
              </a:rPr>
              <a:t> is surgical removal</a:t>
            </a:r>
          </a:p>
          <a:p>
            <a:pPr algn="l">
              <a:buNone/>
            </a:pPr>
            <a:r>
              <a:rPr lang="en-US" sz="2800" b="0" dirty="0" smtClean="0">
                <a:effectLst/>
                <a:latin typeface="Calibri" pitchFamily="34" charset="0"/>
              </a:rPr>
              <a:t>of the tumor, usually with </a:t>
            </a:r>
            <a:r>
              <a:rPr lang="en-US" sz="2800" b="0" dirty="0" err="1" smtClean="0">
                <a:effectLst/>
                <a:latin typeface="Calibri" pitchFamily="34" charset="0"/>
              </a:rPr>
              <a:t>adrenalectomy</a:t>
            </a:r>
            <a:r>
              <a:rPr lang="en-US" sz="2800" b="0" dirty="0" smtClean="0">
                <a:effectLst/>
                <a:latin typeface="Calibri" pitchFamily="34" charset="0"/>
              </a:rPr>
              <a:t>(surgical removal of adrenal gland</a:t>
            </a:r>
          </a:p>
          <a:p>
            <a:pPr algn="l">
              <a:buNone/>
            </a:pPr>
            <a:r>
              <a:rPr lang="en-US" sz="2800" b="0" dirty="0" smtClean="0">
                <a:effectLst/>
                <a:latin typeface="Calibri" pitchFamily="34" charset="0"/>
              </a:rPr>
              <a:t>Bilateral </a:t>
            </a:r>
            <a:r>
              <a:rPr lang="en-US" sz="2800" b="0" dirty="0" err="1" smtClean="0">
                <a:effectLst/>
                <a:latin typeface="Calibri" pitchFamily="34" charset="0"/>
              </a:rPr>
              <a:t>adrenalectomy</a:t>
            </a:r>
            <a:r>
              <a:rPr lang="en-US" sz="2800" b="0" dirty="0" smtClean="0">
                <a:effectLst/>
                <a:latin typeface="Calibri" pitchFamily="34" charset="0"/>
              </a:rPr>
              <a:t> may be necessary if tumors are present in both adrenal glands.</a:t>
            </a:r>
          </a:p>
          <a:p>
            <a:pPr algn="l">
              <a:buNone/>
            </a:pPr>
            <a:r>
              <a:rPr lang="en-US" sz="2800" b="0" dirty="0" smtClean="0">
                <a:effectLst/>
                <a:latin typeface="Calibri" pitchFamily="34" charset="0"/>
              </a:rPr>
              <a:t>Patient preparation includes control of blood</a:t>
            </a:r>
          </a:p>
          <a:p>
            <a:pPr algn="l">
              <a:buNone/>
            </a:pPr>
            <a:r>
              <a:rPr lang="en-US" sz="2800" b="0" dirty="0" smtClean="0">
                <a:effectLst/>
                <a:latin typeface="Calibri" pitchFamily="34" charset="0"/>
              </a:rPr>
              <a:t>pressure and blood volumes; usually this is carried out over 7 to 10 days. </a:t>
            </a:r>
            <a:r>
              <a:rPr lang="en-US" sz="2800" b="0" dirty="0" err="1" smtClean="0">
                <a:effectLst/>
                <a:latin typeface="Calibri" pitchFamily="34" charset="0"/>
              </a:rPr>
              <a:t>Phentolamine</a:t>
            </a:r>
            <a:r>
              <a:rPr lang="en-US" sz="2800" b="0" dirty="0" smtClean="0">
                <a:effectLst/>
                <a:latin typeface="Calibri" pitchFamily="34" charset="0"/>
              </a:rPr>
              <a:t> or </a:t>
            </a:r>
            <a:r>
              <a:rPr lang="en-US" sz="2800" b="0" dirty="0" err="1" smtClean="0">
                <a:effectLst/>
                <a:latin typeface="Calibri" pitchFamily="34" charset="0"/>
              </a:rPr>
              <a:t>phenoxybenzamine</a:t>
            </a:r>
            <a:r>
              <a:rPr lang="en-US" sz="2800" b="0" dirty="0" smtClean="0">
                <a:effectLst/>
                <a:latin typeface="Calibri" pitchFamily="34" charset="0"/>
              </a:rPr>
              <a:t> (</a:t>
            </a:r>
            <a:r>
              <a:rPr lang="en-US" sz="2800" b="0" dirty="0" err="1" smtClean="0">
                <a:effectLst/>
                <a:latin typeface="Calibri" pitchFamily="34" charset="0"/>
              </a:rPr>
              <a:t>Dibenzyline</a:t>
            </a:r>
            <a:r>
              <a:rPr lang="en-US" sz="2800" b="0" dirty="0" smtClean="0">
                <a:effectLst/>
                <a:latin typeface="Calibri" pitchFamily="34" charset="0"/>
              </a:rPr>
              <a:t>) may be used safely without causing undue hypotension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Hydration before, during, and after surgery to prevent hypotension.</a:t>
            </a:r>
          </a:p>
          <a:p>
            <a:pPr algn="l">
              <a:buNone/>
            </a:pPr>
            <a:r>
              <a:rPr lang="en-US" sz="2800" b="0" dirty="0" smtClean="0">
                <a:effectLst/>
                <a:latin typeface="Calibri" pitchFamily="34" charset="0"/>
              </a:rPr>
              <a:t>Manipulation of the tumor during surgical excision may cause release of stored epinephrine and norepinephrine, with marked increases in blood pressure and changes in heart rate. </a:t>
            </a:r>
          </a:p>
          <a:p>
            <a:pPr algn="l">
              <a:buNone/>
            </a:pPr>
            <a:r>
              <a:rPr lang="en-US" sz="2800" b="0" dirty="0" smtClean="0">
                <a:effectLst/>
                <a:latin typeface="Calibri" pitchFamily="34" charset="0"/>
              </a:rPr>
              <a:t>use of sodium </a:t>
            </a:r>
            <a:r>
              <a:rPr lang="en-US" sz="2800" b="0" dirty="0" err="1" smtClean="0">
                <a:effectLst/>
                <a:latin typeface="Calibri" pitchFamily="34" charset="0"/>
              </a:rPr>
              <a:t>nitroprusside</a:t>
            </a:r>
            <a:r>
              <a:rPr lang="en-US" sz="2800" b="0" dirty="0" smtClean="0">
                <a:effectLst/>
                <a:latin typeface="Calibri" pitchFamily="34" charset="0"/>
              </a:rPr>
              <a:t> (</a:t>
            </a:r>
            <a:r>
              <a:rPr lang="en-US" sz="2800" b="0" dirty="0" err="1" smtClean="0">
                <a:effectLst/>
                <a:latin typeface="Calibri" pitchFamily="34" charset="0"/>
              </a:rPr>
              <a:t>Nipride</a:t>
            </a:r>
            <a:r>
              <a:rPr lang="en-US" sz="2800" b="0" dirty="0" smtClean="0">
                <a:effectLst/>
                <a:latin typeface="Calibri" pitchFamily="34" charset="0"/>
              </a:rPr>
              <a:t>) and alpha-adrenergic blocking agents may be required  during and after surgery  to control  increases in catecholamine levels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Corticosteroid replacement is required if bilateral </a:t>
            </a:r>
            <a:r>
              <a:rPr lang="en-US" sz="2800" b="0" dirty="0" err="1" smtClean="0">
                <a:effectLst/>
                <a:latin typeface="Calibri" pitchFamily="34" charset="0"/>
              </a:rPr>
              <a:t>adrenalectomy</a:t>
            </a:r>
            <a:r>
              <a:rPr lang="en-US" sz="2800" b="0" dirty="0" smtClean="0">
                <a:effectLst/>
                <a:latin typeface="Calibri" pitchFamily="34" charset="0"/>
              </a:rPr>
              <a:t> has been necessary</a:t>
            </a:r>
          </a:p>
          <a:p>
            <a:pPr algn="l">
              <a:buNone/>
            </a:pPr>
            <a:r>
              <a:rPr lang="en-US" sz="2800" b="0" dirty="0" smtClean="0">
                <a:effectLst/>
                <a:latin typeface="Calibri" pitchFamily="34" charset="0"/>
              </a:rPr>
              <a:t>Corticosteroids may also be necessary</a:t>
            </a:r>
          </a:p>
          <a:p>
            <a:pPr algn="l">
              <a:buNone/>
            </a:pPr>
            <a:r>
              <a:rPr lang="en-US" sz="2800" b="0" dirty="0" smtClean="0">
                <a:effectLst/>
                <a:latin typeface="Calibri" pitchFamily="34" charset="0"/>
              </a:rPr>
              <a:t>for the first few days or weeks after removal of a single adrenal gland. </a:t>
            </a:r>
          </a:p>
          <a:p>
            <a:pPr algn="l">
              <a:buNone/>
            </a:pPr>
            <a:r>
              <a:rPr lang="en-US" sz="2800" b="0" dirty="0" smtClean="0">
                <a:effectLst/>
                <a:latin typeface="Calibri" pitchFamily="34" charset="0"/>
              </a:rPr>
              <a:t>Intravenous administration of corticosteroids (</a:t>
            </a:r>
            <a:r>
              <a:rPr lang="en-US" sz="2800" b="0" dirty="0" err="1" smtClean="0">
                <a:effectLst/>
                <a:latin typeface="Calibri" pitchFamily="34" charset="0"/>
              </a:rPr>
              <a:t>methylprednisolone</a:t>
            </a:r>
            <a:r>
              <a:rPr lang="en-US" sz="2800" b="0" dirty="0" smtClean="0">
                <a:effectLst/>
                <a:latin typeface="Calibri" pitchFamily="34" charset="0"/>
              </a:rPr>
              <a:t> sodium </a:t>
            </a:r>
            <a:r>
              <a:rPr lang="en-US" sz="2800" b="0" dirty="0" err="1" smtClean="0">
                <a:effectLst/>
                <a:latin typeface="Calibri" pitchFamily="34" charset="0"/>
              </a:rPr>
              <a:t>succinate</a:t>
            </a:r>
            <a:r>
              <a:rPr lang="en-US" sz="2800" b="0" dirty="0" smtClean="0">
                <a:effectLst/>
                <a:latin typeface="Calibri" pitchFamily="34" charset="0"/>
              </a:rPr>
              <a:t> [</a:t>
            </a:r>
            <a:r>
              <a:rPr lang="en-US" sz="2800" b="0" dirty="0" err="1" smtClean="0">
                <a:effectLst/>
                <a:latin typeface="Calibri" pitchFamily="34" charset="0"/>
              </a:rPr>
              <a:t>Solu-Medrol</a:t>
            </a:r>
            <a:r>
              <a:rPr lang="en-US" sz="2800" b="0" dirty="0" smtClean="0">
                <a:effectLst/>
                <a:latin typeface="Calibri" pitchFamily="34" charset="0"/>
              </a:rPr>
              <a:t>]) may begin the evening before surgery and continue during the early postoperative period to prevent adrenal insufficiency.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 </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hangingPunct="1">
              <a:buNone/>
            </a:pPr>
            <a:r>
              <a:rPr lang="en-US" sz="2800" b="0" dirty="0" smtClean="0">
                <a:effectLst/>
                <a:latin typeface="Calibri" pitchFamily="34" charset="0"/>
              </a:rPr>
              <a:t>1.Monitor VS especially BP and document the vitals</a:t>
            </a:r>
          </a:p>
          <a:p>
            <a:pPr algn="l" eaLnBrk="1" hangingPunct="1">
              <a:buNone/>
            </a:pPr>
            <a:r>
              <a:rPr lang="en-US" sz="2800" b="0" dirty="0" smtClean="0">
                <a:effectLst/>
                <a:latin typeface="Calibri" pitchFamily="34" charset="0"/>
              </a:rPr>
              <a:t>2. Monitor for HYPERTENSIVE crisis : it is a severe increase in blood pressure that can lead to stroke and </a:t>
            </a:r>
            <a:r>
              <a:rPr lang="en-US" sz="2800" b="0" dirty="0" err="1" smtClean="0">
                <a:effectLst/>
                <a:latin typeface="Calibri" pitchFamily="34" charset="0"/>
              </a:rPr>
              <a:t>and</a:t>
            </a:r>
            <a:r>
              <a:rPr lang="en-US" sz="2800" b="0" dirty="0" smtClean="0">
                <a:effectLst/>
                <a:latin typeface="Calibri" pitchFamily="34" charset="0"/>
              </a:rPr>
              <a:t> impairment of an organ</a:t>
            </a:r>
          </a:p>
          <a:p>
            <a:pPr algn="l" eaLnBrk="1" hangingPunct="1">
              <a:buNone/>
            </a:pPr>
            <a:r>
              <a:rPr lang="en-US" sz="2800" b="0" dirty="0" smtClean="0">
                <a:effectLst/>
                <a:latin typeface="Calibri" pitchFamily="34" charset="0"/>
              </a:rPr>
              <a:t>3. Avoid palpating the gland as it stimulate the tumor that can cause increased BP</a:t>
            </a:r>
          </a:p>
          <a:p>
            <a:pPr algn="l">
              <a:buNone/>
            </a:pPr>
            <a:r>
              <a:rPr lang="en-US" sz="2800" b="0" dirty="0" smtClean="0">
                <a:effectLst/>
                <a:latin typeface="Calibri" pitchFamily="34" charset="0"/>
              </a:rPr>
              <a:t>4.Administer Anti-hypertensive agents like alpha-adrenergic blockers </a:t>
            </a:r>
            <a:r>
              <a:rPr lang="en-US" sz="2800" b="0" dirty="0" err="1" smtClean="0">
                <a:effectLst/>
                <a:latin typeface="Calibri" pitchFamily="34" charset="0"/>
              </a:rPr>
              <a:t>Phenoxybenzamine</a:t>
            </a:r>
            <a:endParaRPr lang="en-US" sz="2800" b="0" dirty="0" smtClean="0">
              <a:effectLst/>
              <a:latin typeface="Calibri" pitchFamily="34" charset="0"/>
            </a:endParaRPr>
          </a:p>
          <a:p>
            <a:pPr algn="l">
              <a:buNone/>
            </a:pPr>
            <a:r>
              <a:rPr lang="en-US" sz="2800" b="0" dirty="0" smtClean="0">
                <a:effectLst/>
                <a:latin typeface="Calibri" pitchFamily="34" charset="0"/>
              </a:rPr>
              <a:t>5.Monitor blood glucose and urine glucose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Promote adequate rest and sleep periods</a:t>
            </a:r>
          </a:p>
          <a:p>
            <a:pPr algn="l">
              <a:buNone/>
            </a:pPr>
            <a:r>
              <a:rPr lang="en-US" sz="2800" b="0" dirty="0" smtClean="0">
                <a:effectLst/>
                <a:latin typeface="Calibri" pitchFamily="34" charset="0"/>
              </a:rPr>
              <a:t>provide HIGH calorie foods and Vitamins/mineral supplements</a:t>
            </a:r>
          </a:p>
          <a:p>
            <a:pPr algn="l">
              <a:buNone/>
            </a:pPr>
            <a:r>
              <a:rPr lang="en-US" sz="2800" b="0" dirty="0" smtClean="0">
                <a:effectLst/>
                <a:latin typeface="Calibri" pitchFamily="34" charset="0"/>
              </a:rPr>
              <a:t>Prepare patient for possible surgery</a:t>
            </a:r>
          </a:p>
          <a:p>
            <a:pPr algn="l">
              <a:buNone/>
            </a:pPr>
            <a:r>
              <a:rPr lang="en-US" sz="2800" b="0" u="sng" dirty="0" smtClean="0">
                <a:effectLst/>
                <a:latin typeface="Calibri" pitchFamily="34" charset="0"/>
              </a:rPr>
              <a:t>Post-operative management</a:t>
            </a:r>
          </a:p>
          <a:p>
            <a:pPr algn="l">
              <a:buNone/>
            </a:pPr>
            <a:r>
              <a:rPr lang="en-US" sz="2800" b="0" dirty="0" smtClean="0">
                <a:effectLst/>
                <a:latin typeface="Calibri" pitchFamily="34" charset="0"/>
              </a:rPr>
              <a:t>Monitor vitals signs every 15 minutes until the patient is stable</a:t>
            </a:r>
          </a:p>
          <a:p>
            <a:pPr algn="l">
              <a:buNone/>
            </a:pPr>
            <a:r>
              <a:rPr lang="en-US" sz="2800" b="0" dirty="0" smtClean="0">
                <a:effectLst/>
                <a:latin typeface="Calibri" pitchFamily="34" charset="0"/>
              </a:rPr>
              <a:t>Administer prescribed corticosteroid to prevent adrenal insufficiency.</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Blood sugars and ECG monitoring until the patient is stable</a:t>
            </a:r>
          </a:p>
          <a:p>
            <a:pPr algn="l">
              <a:buNone/>
            </a:pPr>
            <a:r>
              <a:rPr lang="en-US" sz="2800" b="0" dirty="0" smtClean="0">
                <a:effectLst/>
                <a:latin typeface="Calibri" pitchFamily="34" charset="0"/>
              </a:rPr>
              <a:t>Intravenous fluids normal saline alternated with 10% dextrose to prevent hypotension</a:t>
            </a:r>
          </a:p>
          <a:p>
            <a:pPr algn="l">
              <a:buNone/>
            </a:pPr>
            <a:r>
              <a:rPr lang="en-US" sz="2800" b="0" dirty="0" smtClean="0">
                <a:effectLst/>
                <a:latin typeface="Calibri" pitchFamily="34" charset="0"/>
              </a:rPr>
              <a:t>Monitor the drainage to check for the constant changes in drains. The discharge must be clear red and reducing daily</a:t>
            </a:r>
          </a:p>
          <a:p>
            <a:pPr algn="l">
              <a:buNone/>
            </a:pPr>
            <a:r>
              <a:rPr lang="en-US" sz="2800" b="0" dirty="0" smtClean="0">
                <a:effectLst/>
                <a:latin typeface="Calibri" pitchFamily="34" charset="0"/>
              </a:rPr>
              <a:t>Provide the patient with a well balanced diet.</a:t>
            </a:r>
          </a:p>
          <a:p>
            <a:pPr algn="l">
              <a:buNone/>
            </a:pPr>
            <a:r>
              <a:rPr lang="en-US" sz="2800" b="0" dirty="0" smtClean="0">
                <a:effectLst/>
                <a:latin typeface="Calibri" pitchFamily="34" charset="0"/>
              </a:rPr>
              <a:t>On discharge give health education on self monitoring of BP and regular check ups.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pPr algn="l">
              <a:buFont typeface="Arial" pitchFamily="34" charset="0"/>
              <a:buNone/>
            </a:pPr>
            <a:r>
              <a:rPr lang="en-US" sz="2800" b="1" dirty="0" smtClean="0">
                <a:effectLst/>
                <a:latin typeface="Calibri" pitchFamily="34" charset="0"/>
              </a:rPr>
              <a:t>POSTERIOR PITUITARY GLAND</a:t>
            </a:r>
            <a:endParaRPr lang="en-US" sz="2800" b="1"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Produces two hormones</a:t>
            </a:r>
          </a:p>
          <a:p>
            <a:r>
              <a:rPr lang="en-US" sz="2800" b="0" dirty="0" smtClean="0">
                <a:effectLst/>
                <a:latin typeface="Calibri" pitchFamily="34" charset="0"/>
              </a:rPr>
              <a:t>Oxytocin</a:t>
            </a:r>
          </a:p>
          <a:p>
            <a:r>
              <a:rPr lang="en-US" sz="2800" b="0" dirty="0" err="1" smtClean="0">
                <a:effectLst/>
                <a:latin typeface="Calibri" pitchFamily="34" charset="0"/>
              </a:rPr>
              <a:t>Antidiuretic</a:t>
            </a:r>
            <a:r>
              <a:rPr lang="en-US" sz="2800" b="0" dirty="0" smtClean="0">
                <a:effectLst/>
                <a:latin typeface="Calibri" pitchFamily="34" charset="0"/>
              </a:rPr>
              <a:t> Hormone</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buFont typeface="Arial" pitchFamily="34" charset="0"/>
              <a:buNone/>
            </a:pPr>
            <a:r>
              <a:rPr lang="en-US" sz="2800" b="0" dirty="0" smtClean="0">
                <a:effectLst/>
                <a:latin typeface="Calibri" pitchFamily="34" charset="0"/>
              </a:rPr>
              <a:t>DISORDERS OF ADRENAL CORTEX</a:t>
            </a:r>
            <a:endParaRPr lang="en-US" sz="2800" b="0" dirty="0">
              <a:effectLst/>
              <a:latin typeface="Calibri" pitchFamily="34" charset="0"/>
            </a:endParaRPr>
          </a:p>
        </p:txBody>
      </p:sp>
      <p:sp>
        <p:nvSpPr>
          <p:cNvPr id="3" name="Subtitle 2"/>
          <p:cNvSpPr>
            <a:spLocks noGrp="1"/>
          </p:cNvSpPr>
          <p:nvPr>
            <p:ph type="subTitle" idx="1"/>
          </p:nvPr>
        </p:nvSpPr>
        <p:spPr/>
        <p:txBody>
          <a:bodyPr/>
          <a:lstStyle/>
          <a:p>
            <a:pPr algn="l">
              <a:buFont typeface="Arial" pitchFamily="34" charset="0"/>
              <a:buNone/>
            </a:pPr>
            <a:endParaRPr lang="en-US" sz="2800" b="0" dirty="0" smtClean="0">
              <a:effectLst/>
              <a:latin typeface="Calibri" pitchFamily="34" charset="0"/>
            </a:endParaRPr>
          </a:p>
          <a:p>
            <a:pPr algn="l">
              <a:buFont typeface="Arial" pitchFamily="34" charset="0"/>
              <a:buNone/>
            </a:pPr>
            <a:r>
              <a:rPr lang="en-US" sz="2800" b="0" dirty="0" smtClean="0">
                <a:effectLst/>
                <a:latin typeface="Calibri" pitchFamily="34" charset="0"/>
              </a:rPr>
              <a:t>ADDISON’S DISEASE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ADDISON’S DISEASE</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lgn="l">
              <a:buNone/>
            </a:pPr>
            <a:r>
              <a:rPr lang="en-US" sz="2800" b="0" dirty="0" smtClean="0">
                <a:effectLst/>
                <a:latin typeface="Calibri" pitchFamily="34" charset="0"/>
              </a:rPr>
              <a:t>Refers to adrenal insufficiency resulting from decreased secretion of adrenal cortex hormones, especially </a:t>
            </a:r>
            <a:r>
              <a:rPr lang="en-US" sz="2800" b="0" dirty="0" err="1" smtClean="0">
                <a:effectLst/>
                <a:latin typeface="Calibri" pitchFamily="34" charset="0"/>
              </a:rPr>
              <a:t>glucocorticoids</a:t>
            </a:r>
            <a:r>
              <a:rPr lang="en-US" sz="2800" b="0" dirty="0" smtClean="0">
                <a:effectLst/>
                <a:latin typeface="Calibri" pitchFamily="34" charset="0"/>
              </a:rPr>
              <a:t>  and mineralocorticoids</a:t>
            </a:r>
          </a:p>
          <a:p>
            <a:pPr algn="l">
              <a:buNone/>
            </a:pPr>
            <a:r>
              <a:rPr lang="en-US" sz="2800" b="0" u="sng" dirty="0" smtClean="0">
                <a:effectLst/>
                <a:latin typeface="Calibri" pitchFamily="34" charset="0"/>
              </a:rPr>
              <a:t>Causes</a:t>
            </a:r>
          </a:p>
          <a:p>
            <a:pPr algn="l">
              <a:buNone/>
            </a:pPr>
            <a:r>
              <a:rPr lang="en-US" sz="2800" b="0" dirty="0" smtClean="0">
                <a:effectLst/>
                <a:latin typeface="Calibri" pitchFamily="34" charset="0"/>
              </a:rPr>
              <a:t>Autoimmune destruction of the gland</a:t>
            </a:r>
          </a:p>
          <a:p>
            <a:pPr algn="l">
              <a:buNone/>
            </a:pPr>
            <a:r>
              <a:rPr lang="en-US" sz="2800" b="0" dirty="0" smtClean="0">
                <a:effectLst/>
                <a:latin typeface="Calibri" pitchFamily="34" charset="0"/>
              </a:rPr>
              <a:t>Atrophy of the adrenal gland</a:t>
            </a:r>
          </a:p>
          <a:p>
            <a:pPr algn="l">
              <a:buNone/>
            </a:pPr>
            <a:r>
              <a:rPr lang="en-US" sz="2800" b="0" dirty="0" smtClean="0">
                <a:effectLst/>
                <a:latin typeface="Calibri" pitchFamily="34" charset="0"/>
              </a:rPr>
              <a:t>surgical removal of both adrenal glands</a:t>
            </a:r>
          </a:p>
          <a:p>
            <a:pPr algn="l">
              <a:buNone/>
            </a:pPr>
            <a:r>
              <a:rPr lang="en-US" sz="2800" b="0" dirty="0" smtClean="0">
                <a:effectLst/>
                <a:latin typeface="Calibri" pitchFamily="34" charset="0"/>
              </a:rPr>
              <a:t>Infections like Tuberculosis and </a:t>
            </a:r>
            <a:r>
              <a:rPr lang="en-US" sz="2800" b="0" dirty="0" err="1" smtClean="0">
                <a:effectLst/>
                <a:latin typeface="Calibri" pitchFamily="34" charset="0"/>
              </a:rPr>
              <a:t>histoplasmosis</a:t>
            </a:r>
            <a:endParaRPr lang="en-US" sz="2800" b="0" dirty="0" smtClean="0">
              <a:effectLst/>
              <a:latin typeface="Calibri" pitchFamily="34" charset="0"/>
            </a:endParaRPr>
          </a:p>
          <a:p>
            <a:pPr algn="l">
              <a:buNone/>
            </a:pPr>
            <a:r>
              <a:rPr lang="en-US" sz="2800" b="0" dirty="0" smtClean="0">
                <a:effectLst/>
                <a:latin typeface="Calibri" pitchFamily="34" charset="0"/>
              </a:rPr>
              <a:t>Inadequate secretion of ACTH from the pituitary gland</a:t>
            </a:r>
          </a:p>
          <a:p>
            <a:pPr algn="l">
              <a:buNone/>
            </a:pPr>
            <a:r>
              <a:rPr lang="en-US" sz="2800" b="0" dirty="0" smtClean="0">
                <a:effectLst/>
                <a:latin typeface="Calibri" pitchFamily="34" charset="0"/>
              </a:rPr>
              <a:t>Therapeutic use of corticosteroids</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Inadequate secretion of </a:t>
            </a:r>
            <a:r>
              <a:rPr lang="en-US" sz="2800" b="0" dirty="0" err="1" smtClean="0">
                <a:effectLst/>
                <a:latin typeface="Calibri" pitchFamily="34" charset="0"/>
              </a:rPr>
              <a:t>ACTH,autoimmune</a:t>
            </a:r>
            <a:r>
              <a:rPr lang="en-US" sz="2800" b="0" dirty="0" smtClean="0">
                <a:effectLst/>
                <a:latin typeface="Calibri" pitchFamily="34" charset="0"/>
              </a:rPr>
              <a:t> destruction of the gland or infections of the gland leads to decreased secretion of </a:t>
            </a:r>
            <a:r>
              <a:rPr lang="en-US" sz="2800" b="0" dirty="0" err="1" smtClean="0">
                <a:effectLst/>
                <a:latin typeface="Calibri" pitchFamily="34" charset="0"/>
              </a:rPr>
              <a:t>glucocorticoids</a:t>
            </a:r>
            <a:r>
              <a:rPr lang="en-US" sz="2800" b="0" dirty="0" smtClean="0">
                <a:effectLst/>
                <a:latin typeface="Calibri" pitchFamily="34" charset="0"/>
              </a:rPr>
              <a:t> and mineralocorticoids.</a:t>
            </a:r>
          </a:p>
          <a:p>
            <a:pPr algn="l">
              <a:buNone/>
            </a:pPr>
            <a:r>
              <a:rPr lang="en-US" sz="2800" b="0" dirty="0" smtClean="0">
                <a:effectLst/>
                <a:latin typeface="Calibri" pitchFamily="34" charset="0"/>
              </a:rPr>
              <a:t>This results to </a:t>
            </a:r>
            <a:r>
              <a:rPr lang="en-US" sz="2800" b="0" dirty="0" err="1" smtClean="0">
                <a:effectLst/>
                <a:latin typeface="Calibri" pitchFamily="34" charset="0"/>
              </a:rPr>
              <a:t>hypoglycemia,weight</a:t>
            </a:r>
            <a:r>
              <a:rPr lang="en-US" sz="2800" b="0" dirty="0" smtClean="0">
                <a:effectLst/>
                <a:latin typeface="Calibri" pitchFamily="34" charset="0"/>
              </a:rPr>
              <a:t> </a:t>
            </a:r>
            <a:r>
              <a:rPr lang="en-US" sz="2800" b="0" dirty="0" err="1" smtClean="0">
                <a:effectLst/>
                <a:latin typeface="Calibri" pitchFamily="34" charset="0"/>
              </a:rPr>
              <a:t>loss,hyponatremia,hyperkalemia,bypovolemia</a:t>
            </a:r>
            <a:r>
              <a:rPr lang="en-US" sz="2800" b="0" dirty="0" smtClean="0">
                <a:effectLst/>
                <a:latin typeface="Calibri" pitchFamily="34" charset="0"/>
              </a:rPr>
              <a:t> and hypotension.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hangingPunct="1">
              <a:lnSpc>
                <a:spcPct val="90000"/>
              </a:lnSpc>
              <a:buNone/>
            </a:pPr>
            <a:r>
              <a:rPr lang="en-US" sz="2800" b="0" dirty="0" smtClean="0">
                <a:effectLst/>
                <a:latin typeface="Calibri" pitchFamily="34" charset="0"/>
              </a:rPr>
              <a:t>1. Weight loss</a:t>
            </a:r>
          </a:p>
          <a:p>
            <a:pPr algn="l" eaLnBrk="1" hangingPunct="1">
              <a:lnSpc>
                <a:spcPct val="90000"/>
              </a:lnSpc>
              <a:buNone/>
            </a:pPr>
            <a:r>
              <a:rPr lang="en-US" sz="2800" b="0" dirty="0" smtClean="0">
                <a:effectLst/>
                <a:latin typeface="Calibri" pitchFamily="34" charset="0"/>
              </a:rPr>
              <a:t>2. GI disturbances</a:t>
            </a:r>
          </a:p>
          <a:p>
            <a:pPr algn="l" eaLnBrk="1" hangingPunct="1">
              <a:lnSpc>
                <a:spcPct val="90000"/>
              </a:lnSpc>
              <a:buNone/>
            </a:pPr>
            <a:r>
              <a:rPr lang="en-US" sz="2800" b="0" dirty="0" smtClean="0">
                <a:effectLst/>
                <a:latin typeface="Calibri" pitchFamily="34" charset="0"/>
              </a:rPr>
              <a:t>3. Muscle weakness, lethargy and fatigue</a:t>
            </a:r>
          </a:p>
          <a:p>
            <a:pPr algn="l" eaLnBrk="1" hangingPunct="1">
              <a:lnSpc>
                <a:spcPct val="90000"/>
              </a:lnSpc>
              <a:buNone/>
            </a:pPr>
            <a:r>
              <a:rPr lang="en-US" sz="2800" b="0" dirty="0" smtClean="0">
                <a:effectLst/>
                <a:latin typeface="Calibri" pitchFamily="34" charset="0"/>
              </a:rPr>
              <a:t>4. Hyponatremia</a:t>
            </a:r>
          </a:p>
          <a:p>
            <a:pPr algn="l" eaLnBrk="1" hangingPunct="1">
              <a:lnSpc>
                <a:spcPct val="90000"/>
              </a:lnSpc>
              <a:buNone/>
            </a:pPr>
            <a:r>
              <a:rPr lang="en-US" sz="2800" b="0" dirty="0" smtClean="0">
                <a:effectLst/>
                <a:latin typeface="Calibri" pitchFamily="34" charset="0"/>
              </a:rPr>
              <a:t>5. </a:t>
            </a:r>
            <a:r>
              <a:rPr lang="en-US" sz="2800" b="0" dirty="0" err="1" smtClean="0">
                <a:effectLst/>
                <a:latin typeface="Calibri" pitchFamily="34" charset="0"/>
              </a:rPr>
              <a:t>Hyperkalemia</a:t>
            </a:r>
            <a:endParaRPr lang="en-US" sz="2800" b="0" dirty="0" smtClean="0">
              <a:effectLst/>
              <a:latin typeface="Calibri" pitchFamily="34" charset="0"/>
            </a:endParaRPr>
          </a:p>
          <a:p>
            <a:pPr algn="l" eaLnBrk="1" hangingPunct="1">
              <a:lnSpc>
                <a:spcPct val="90000"/>
              </a:lnSpc>
              <a:buNone/>
            </a:pPr>
            <a:r>
              <a:rPr lang="en-US" sz="2800" b="0" dirty="0" smtClean="0">
                <a:effectLst/>
                <a:latin typeface="Calibri" pitchFamily="34" charset="0"/>
              </a:rPr>
              <a:t>6. Hypoglycemia</a:t>
            </a:r>
          </a:p>
          <a:p>
            <a:pPr algn="l" eaLnBrk="1" hangingPunct="1">
              <a:lnSpc>
                <a:spcPct val="90000"/>
              </a:lnSpc>
              <a:buNone/>
            </a:pPr>
            <a:r>
              <a:rPr lang="en-US" sz="2800" b="0" dirty="0" smtClean="0">
                <a:effectLst/>
                <a:latin typeface="Calibri" pitchFamily="34" charset="0"/>
              </a:rPr>
              <a:t>7. dehydration and hypovolemia</a:t>
            </a:r>
          </a:p>
          <a:p>
            <a:pPr algn="l" eaLnBrk="1" hangingPunct="1">
              <a:lnSpc>
                <a:spcPct val="90000"/>
              </a:lnSpc>
              <a:buNone/>
            </a:pPr>
            <a:r>
              <a:rPr lang="en-US" sz="2800" b="0" dirty="0" smtClean="0">
                <a:effectLst/>
                <a:latin typeface="Calibri" pitchFamily="34" charset="0"/>
              </a:rPr>
              <a:t>8. Increased skin pigmentation</a:t>
            </a:r>
          </a:p>
          <a:p>
            <a:pPr algn="l" eaLnBrk="1" hangingPunct="1">
              <a:lnSpc>
                <a:spcPct val="90000"/>
              </a:lnSpc>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 and Diagnostic Findings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buNone/>
            </a:pPr>
            <a:r>
              <a:rPr lang="en-US" sz="2800" b="0" dirty="0" smtClean="0">
                <a:effectLst/>
                <a:latin typeface="Calibri" pitchFamily="34" charset="0"/>
              </a:rPr>
              <a:t>The diagnosis is confirmed by laboratory test results.</a:t>
            </a:r>
          </a:p>
          <a:p>
            <a:pPr algn="l">
              <a:buNone/>
            </a:pPr>
            <a:r>
              <a:rPr lang="en-US" sz="2800" b="0" dirty="0" smtClean="0">
                <a:effectLst/>
                <a:latin typeface="Calibri" pitchFamily="34" charset="0"/>
              </a:rPr>
              <a:t>Laboratory findings include :</a:t>
            </a:r>
          </a:p>
          <a:p>
            <a:pPr algn="l">
              <a:buNone/>
            </a:pPr>
            <a:r>
              <a:rPr lang="en-US" sz="2800" b="0" dirty="0" smtClean="0">
                <a:effectLst/>
                <a:latin typeface="Calibri" pitchFamily="34" charset="0"/>
              </a:rPr>
              <a:t>low levels of </a:t>
            </a:r>
            <a:r>
              <a:rPr lang="en-US" sz="2800" b="0" dirty="0" err="1" smtClean="0">
                <a:effectLst/>
                <a:latin typeface="Calibri" pitchFamily="34" charset="0"/>
              </a:rPr>
              <a:t>adrenocortical</a:t>
            </a:r>
            <a:r>
              <a:rPr lang="en-US" sz="2800" b="0" dirty="0" smtClean="0">
                <a:effectLst/>
                <a:latin typeface="Calibri" pitchFamily="34" charset="0"/>
              </a:rPr>
              <a:t> hormones</a:t>
            </a:r>
          </a:p>
          <a:p>
            <a:pPr algn="l">
              <a:buNone/>
            </a:pPr>
            <a:r>
              <a:rPr lang="en-US" sz="2800" b="0" dirty="0" smtClean="0">
                <a:effectLst/>
                <a:latin typeface="Calibri" pitchFamily="34" charset="0"/>
              </a:rPr>
              <a:t>in the blood or urine and decreased serum cortisol levels</a:t>
            </a:r>
          </a:p>
          <a:p>
            <a:pPr algn="l">
              <a:buNone/>
            </a:pPr>
            <a:r>
              <a:rPr lang="en-US" sz="2800" b="0" dirty="0" smtClean="0">
                <a:effectLst/>
                <a:latin typeface="Calibri" pitchFamily="34" charset="0"/>
              </a:rPr>
              <a:t> decreased blood glucose (hypoglycemia)</a:t>
            </a:r>
          </a:p>
          <a:p>
            <a:pPr algn="l">
              <a:buNone/>
            </a:pPr>
            <a:r>
              <a:rPr lang="en-US" sz="2800" b="0" dirty="0" smtClean="0">
                <a:effectLst/>
                <a:latin typeface="Calibri" pitchFamily="34" charset="0"/>
              </a:rPr>
              <a:t>and sodium (hyponatremia) levels, an increased serum potassium</a:t>
            </a:r>
          </a:p>
          <a:p>
            <a:pPr algn="l">
              <a:buNone/>
            </a:pPr>
            <a:r>
              <a:rPr lang="en-US" sz="2800" b="0" dirty="0" smtClean="0">
                <a:effectLst/>
                <a:latin typeface="Calibri" pitchFamily="34" charset="0"/>
              </a:rPr>
              <a:t>(</a:t>
            </a:r>
            <a:r>
              <a:rPr lang="en-US" sz="2800" b="0" dirty="0" err="1" smtClean="0">
                <a:effectLst/>
                <a:latin typeface="Calibri" pitchFamily="34" charset="0"/>
              </a:rPr>
              <a:t>hyperkalemia</a:t>
            </a:r>
            <a:r>
              <a:rPr lang="en-US" sz="2800" b="0" dirty="0" smtClean="0">
                <a:effectLst/>
                <a:latin typeface="Calibri" pitchFamily="34" charset="0"/>
              </a:rPr>
              <a:t>) level, and an increased white blood cell count (leukocytosis).</a:t>
            </a:r>
            <a:endParaRPr lang="en-US" sz="2800" b="0" dirty="0">
              <a:effectLst/>
              <a:latin typeface="Calibri" pitchFamily="34" charset="0"/>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Hydrocortisone is administered intravenously, followed with 5% to replace the cortisol hormones. </a:t>
            </a:r>
          </a:p>
          <a:p>
            <a:pPr algn="l">
              <a:buNone/>
            </a:pPr>
            <a:r>
              <a:rPr lang="en-US" sz="2800" b="0" dirty="0" err="1" smtClean="0">
                <a:effectLst/>
                <a:latin typeface="Calibri" pitchFamily="34" charset="0"/>
              </a:rPr>
              <a:t>Vasopressor</a:t>
            </a:r>
            <a:r>
              <a:rPr lang="en-US" sz="2800" b="0" dirty="0" smtClean="0">
                <a:effectLst/>
                <a:latin typeface="Calibri" pitchFamily="34" charset="0"/>
              </a:rPr>
              <a:t> amines (</a:t>
            </a:r>
            <a:r>
              <a:rPr lang="en-US" sz="2800" b="0" dirty="0" err="1" smtClean="0">
                <a:effectLst/>
                <a:latin typeface="Calibri" pitchFamily="34" charset="0"/>
              </a:rPr>
              <a:t>epineprine</a:t>
            </a:r>
            <a:r>
              <a:rPr lang="en-US" sz="2800" b="0" dirty="0" smtClean="0">
                <a:effectLst/>
                <a:latin typeface="Calibri" pitchFamily="34" charset="0"/>
              </a:rPr>
              <a:t>) may be required if hypotension persists.</a:t>
            </a:r>
          </a:p>
          <a:p>
            <a:pPr algn="l">
              <a:buNone/>
            </a:pPr>
            <a:r>
              <a:rPr lang="en-US" sz="2800" b="0" dirty="0" smtClean="0">
                <a:effectLst/>
                <a:latin typeface="Calibri" pitchFamily="34" charset="0"/>
              </a:rPr>
              <a:t>Hormonal replacement of aldosterone if necessary</a:t>
            </a:r>
            <a:endParaRPr lang="en-US" sz="2800" b="0" dirty="0">
              <a:effectLst/>
              <a:latin typeface="Calibri" pitchFamily="34" charset="0"/>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1.Monitor the patient for signs and symptoms indicative of </a:t>
            </a:r>
            <a:r>
              <a:rPr lang="en-US" sz="2800" b="0" dirty="0" err="1" smtClean="0">
                <a:effectLst/>
                <a:latin typeface="Calibri" pitchFamily="34" charset="0"/>
              </a:rPr>
              <a:t>addisonian</a:t>
            </a:r>
            <a:r>
              <a:rPr lang="en-US" sz="2800" b="0" dirty="0" smtClean="0">
                <a:effectLst/>
                <a:latin typeface="Calibri" pitchFamily="34" charset="0"/>
              </a:rPr>
              <a:t> crisis. These symptoms are often the manifestations</a:t>
            </a:r>
          </a:p>
          <a:p>
            <a:pPr algn="l">
              <a:buNone/>
            </a:pPr>
            <a:r>
              <a:rPr lang="en-US" sz="2800" b="0" dirty="0" smtClean="0">
                <a:effectLst/>
                <a:latin typeface="Calibri" pitchFamily="34" charset="0"/>
              </a:rPr>
              <a:t>of shock: hypotension; rapid, weak pulse; rapid respiratory rate; pallor; and extreme weakness</a:t>
            </a:r>
          </a:p>
          <a:p>
            <a:pPr algn="l">
              <a:buNone/>
            </a:pPr>
            <a:r>
              <a:rPr lang="en-US" sz="2800" b="0" dirty="0" smtClean="0">
                <a:effectLst/>
                <a:latin typeface="Calibri" pitchFamily="34" charset="0"/>
              </a:rPr>
              <a:t>2. Administer prescribed hormonal  hydrocortisone to replace adrenal insufficiency </a:t>
            </a:r>
          </a:p>
          <a:p>
            <a:pPr algn="l">
              <a:buNone/>
            </a:pPr>
            <a:endParaRPr lang="en-US" sz="2800" b="0" dirty="0">
              <a:effectLst/>
              <a:latin typeface="Calibri" pitchFamily="34" charset="0"/>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eaLnBrk="1" hangingPunct="1">
              <a:buNone/>
            </a:pPr>
            <a:r>
              <a:rPr lang="en-US" sz="2800" b="0" dirty="0" smtClean="0">
                <a:effectLst/>
                <a:latin typeface="Calibri" pitchFamily="34" charset="0"/>
              </a:rPr>
              <a:t>3. Monitor VS especially BP and document them</a:t>
            </a:r>
          </a:p>
          <a:p>
            <a:pPr algn="l" eaLnBrk="1" hangingPunct="1">
              <a:buNone/>
            </a:pPr>
            <a:r>
              <a:rPr lang="en-US" sz="2800" b="0" dirty="0" smtClean="0">
                <a:effectLst/>
                <a:latin typeface="Calibri" pitchFamily="34" charset="0"/>
              </a:rPr>
              <a:t>4. Monitor weight and I and O and document in the input output chart</a:t>
            </a:r>
          </a:p>
          <a:p>
            <a:pPr algn="l" eaLnBrk="1" hangingPunct="1">
              <a:buNone/>
            </a:pPr>
            <a:r>
              <a:rPr lang="en-US" sz="2800" b="0" dirty="0" smtClean="0">
                <a:effectLst/>
                <a:latin typeface="Calibri" pitchFamily="34" charset="0"/>
              </a:rPr>
              <a:t>5. Monitor blood glucose level and K levels to rule out hypoglycemia</a:t>
            </a:r>
          </a:p>
          <a:p>
            <a:pPr algn="l" eaLnBrk="1" hangingPunct="1">
              <a:buNone/>
            </a:pPr>
            <a:r>
              <a:rPr lang="en-US" sz="2800" b="0" dirty="0" smtClean="0">
                <a:effectLst/>
                <a:latin typeface="Calibri" pitchFamily="34" charset="0"/>
              </a:rPr>
              <a:t>6.Provide a high-protein, high carbohydrate and increased sodium intake</a:t>
            </a:r>
          </a:p>
          <a:p>
            <a:pPr algn="l">
              <a:buNone/>
            </a:pPr>
            <a:r>
              <a:rPr lang="en-US" sz="2800" b="0" dirty="0" smtClean="0">
                <a:effectLst/>
                <a:latin typeface="Calibri" pitchFamily="34" charset="0"/>
              </a:rPr>
              <a:t>7.Avoid physical and psychological Stressors. These include exposure to cold,  infection, and emotional distress</a:t>
            </a:r>
          </a:p>
          <a:p>
            <a:pPr algn="l">
              <a:buNone/>
            </a:pPr>
            <a:endParaRPr lang="en-US" sz="2800" b="0" dirty="0">
              <a:effectLst/>
              <a:latin typeface="Calibri" pitchFamily="34" charset="0"/>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9.Educate the client regarding lifelong treatment, avoidance of strenuous activities, stress and seeking prompt consult during illness</a:t>
            </a:r>
          </a:p>
          <a:p>
            <a:pPr algn="l">
              <a:buNone/>
            </a:pPr>
            <a:r>
              <a:rPr lang="en-US" sz="2800" b="0" dirty="0" smtClean="0">
                <a:effectLst/>
                <a:latin typeface="Calibri" pitchFamily="34" charset="0"/>
              </a:rPr>
              <a:t>10. initiate and maintain iv infusion of normal saline.</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ADDISONIAN CRISIS</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pPr algn="l">
              <a:buNone/>
            </a:pPr>
            <a:r>
              <a:rPr lang="en-US" sz="2800" b="0" dirty="0" smtClean="0">
                <a:effectLst/>
                <a:latin typeface="Calibri" pitchFamily="34" charset="0"/>
              </a:rPr>
              <a:t>A life-threatening disorder caused by acute severe adrenal insufficiency</a:t>
            </a:r>
          </a:p>
          <a:p>
            <a:pPr algn="l">
              <a:buNone/>
            </a:pPr>
            <a:r>
              <a:rPr lang="en-US" sz="2800" b="0" dirty="0" smtClean="0">
                <a:effectLst/>
                <a:latin typeface="Calibri" pitchFamily="34" charset="0"/>
              </a:rPr>
              <a:t>PRECIPITATING FACTORS</a:t>
            </a:r>
          </a:p>
          <a:p>
            <a:pPr algn="l">
              <a:buNone/>
            </a:pPr>
            <a:r>
              <a:rPr lang="en-US" sz="2800" b="0" dirty="0" smtClean="0">
                <a:effectLst/>
                <a:latin typeface="Calibri" pitchFamily="34" charset="0"/>
              </a:rPr>
              <a:t>Infection</a:t>
            </a:r>
          </a:p>
          <a:p>
            <a:pPr algn="l">
              <a:buNone/>
            </a:pPr>
            <a:r>
              <a:rPr lang="en-US" sz="2800" b="0" dirty="0" smtClean="0">
                <a:effectLst/>
                <a:latin typeface="Calibri" pitchFamily="34" charset="0"/>
              </a:rPr>
              <a:t>Trauma</a:t>
            </a:r>
          </a:p>
          <a:p>
            <a:pPr algn="l">
              <a:buNone/>
            </a:pPr>
            <a:r>
              <a:rPr lang="en-US" sz="2800" b="0" dirty="0" smtClean="0">
                <a:effectLst/>
                <a:latin typeface="Calibri" pitchFamily="34" charset="0"/>
              </a:rPr>
              <a:t>Severe stress</a:t>
            </a:r>
          </a:p>
          <a:p>
            <a:pPr algn="l">
              <a:buNone/>
            </a:pPr>
            <a:r>
              <a:rPr lang="en-US" sz="2800" b="0" dirty="0" smtClean="0">
                <a:effectLst/>
                <a:latin typeface="Calibri" pitchFamily="34" charset="0"/>
              </a:rPr>
              <a:t>Dehydration</a:t>
            </a:r>
          </a:p>
          <a:p>
            <a:pPr algn="l">
              <a:buNone/>
            </a:pPr>
            <a:r>
              <a:rPr lang="en-US" sz="2800" b="0" dirty="0" smtClean="0">
                <a:effectLst/>
                <a:latin typeface="Calibri" pitchFamily="34" charset="0"/>
              </a:rPr>
              <a:t>Exposure to cold</a:t>
            </a:r>
          </a:p>
          <a:p>
            <a:pPr algn="l">
              <a:buNone/>
            </a:pPr>
            <a:r>
              <a:rPr lang="en-US" sz="2800" b="0" dirty="0" smtClean="0">
                <a:effectLst/>
                <a:latin typeface="Calibri" pitchFamily="34" charset="0"/>
              </a:rPr>
              <a:t>surgery</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 glands are called ductless (do not have ducts to carry secretions ) because hormones diffuse directly into the blood stream..</a:t>
            </a:r>
          </a:p>
          <a:p>
            <a:pPr algn="l">
              <a:buNone/>
            </a:pPr>
            <a:r>
              <a:rPr lang="en-US" sz="2800" b="0" dirty="0" smtClean="0">
                <a:effectLst/>
                <a:latin typeface="Calibri" pitchFamily="34" charset="0"/>
              </a:rPr>
              <a:t>It is made up of 5 major glands,pancrease,testes and ovaries.</a:t>
            </a:r>
          </a:p>
          <a:p>
            <a:pPr algn="l">
              <a:buNone/>
            </a:pPr>
            <a:r>
              <a:rPr lang="en-US" sz="2800" b="0" dirty="0" smtClean="0">
                <a:effectLst/>
                <a:latin typeface="Calibri" pitchFamily="34" charset="0"/>
              </a:rPr>
              <a:t>The major glands are : Pituitary gland , thyroid gland , parathyroid gland , thymus gland and adrenal gland.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2800" b="1" u="sng" dirty="0" smtClean="0">
                <a:latin typeface="Calibri" pitchFamily="34" charset="0"/>
              </a:rPr>
              <a:t>1. </a:t>
            </a:r>
            <a:r>
              <a:rPr lang="en-US" sz="2800" b="1" u="sng" dirty="0" err="1" smtClean="0">
                <a:latin typeface="Calibri" pitchFamily="34" charset="0"/>
              </a:rPr>
              <a:t>Oxytocin</a:t>
            </a:r>
            <a:r>
              <a:rPr lang="en-US" sz="2800" b="1" u="sng" dirty="0" smtClean="0">
                <a:latin typeface="Calibri" pitchFamily="34" charset="0"/>
              </a:rPr>
              <a:t/>
            </a:r>
            <a:br>
              <a:rPr lang="en-US" sz="2800" b="1" u="sng" dirty="0" smtClean="0">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pPr>
              <a:buNone/>
            </a:pPr>
            <a:r>
              <a:rPr lang="en-US" sz="2800" dirty="0" smtClean="0">
                <a:latin typeface="Calibri" pitchFamily="34" charset="0"/>
              </a:rPr>
              <a:t>Main targets are breast and uterus.</a:t>
            </a:r>
          </a:p>
          <a:p>
            <a:pPr>
              <a:buNone/>
            </a:pPr>
            <a:r>
              <a:rPr lang="en-US" sz="2800" dirty="0" smtClean="0">
                <a:latin typeface="Calibri" pitchFamily="34" charset="0"/>
              </a:rPr>
              <a:t>Are released during childbirth into the uterus to stimulate uterine contractions and stretching of uterine cervix as the baby is expel.</a:t>
            </a:r>
          </a:p>
          <a:p>
            <a:pPr algn="l">
              <a:buNone/>
            </a:pPr>
            <a:r>
              <a:rPr lang="en-US" sz="2800" b="0" dirty="0" smtClean="0">
                <a:effectLst/>
                <a:latin typeface="Calibri" pitchFamily="34" charset="0"/>
              </a:rPr>
              <a:t>Its controlled by positive feedback mechanism</a:t>
            </a:r>
          </a:p>
          <a:p>
            <a:pPr algn="l">
              <a:buNone/>
            </a:pPr>
            <a:r>
              <a:rPr lang="en-US" sz="2800" b="0" dirty="0" smtClean="0">
                <a:effectLst/>
                <a:latin typeface="Calibri" pitchFamily="34" charset="0"/>
              </a:rPr>
              <a:t>Stimulate glandular cells and ducts of lactating breast to eject milk.</a:t>
            </a:r>
          </a:p>
          <a:p>
            <a:pPr algn="l">
              <a:buNone/>
            </a:pPr>
            <a:r>
              <a:rPr lang="en-US" sz="2800" b="0" dirty="0" smtClean="0">
                <a:effectLst/>
                <a:latin typeface="Calibri" pitchFamily="34" charset="0"/>
              </a:rPr>
              <a:t>The process of milk ejection also involve positive feedback mechanism.</a:t>
            </a:r>
          </a:p>
          <a:p>
            <a:pPr algn="l">
              <a:buNone/>
            </a:pPr>
            <a:r>
              <a:rPr lang="en-US" sz="2800" b="0" dirty="0" smtClean="0">
                <a:effectLst/>
                <a:latin typeface="Calibri" pitchFamily="34" charset="0"/>
              </a:rPr>
              <a: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Presenting features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It is characterized by cyanosis and</a:t>
            </a:r>
          </a:p>
          <a:p>
            <a:pPr algn="l">
              <a:buNone/>
            </a:pPr>
            <a:r>
              <a:rPr lang="en-US" sz="2800" b="0" dirty="0" smtClean="0">
                <a:effectLst/>
                <a:latin typeface="Calibri" pitchFamily="34" charset="0"/>
              </a:rPr>
              <a:t>the classic signs of circulatory shock: pallor, apprehension, rapid</a:t>
            </a:r>
          </a:p>
          <a:p>
            <a:pPr algn="l">
              <a:buNone/>
            </a:pPr>
            <a:r>
              <a:rPr lang="en-US" sz="2800" b="0" dirty="0" smtClean="0">
                <a:effectLst/>
                <a:latin typeface="Calibri" pitchFamily="34" charset="0"/>
              </a:rPr>
              <a:t>and weak pulse, rapid respirations, and low blood pressure. In addition,</a:t>
            </a:r>
          </a:p>
          <a:p>
            <a:pPr algn="l">
              <a:buNone/>
            </a:pPr>
            <a:r>
              <a:rPr lang="en-US" sz="2800" b="0" dirty="0" smtClean="0">
                <a:effectLst/>
                <a:latin typeface="Calibri" pitchFamily="34" charset="0"/>
              </a:rPr>
              <a:t>the patient may complain of headache, nausea, abdominal</a:t>
            </a:r>
          </a:p>
          <a:p>
            <a:pPr algn="l">
              <a:buNone/>
            </a:pPr>
            <a:r>
              <a:rPr lang="en-US" sz="2800" b="0" dirty="0" smtClean="0">
                <a:effectLst/>
                <a:latin typeface="Calibri" pitchFamily="34" charset="0"/>
              </a:rPr>
              <a:t>pain, and diarrhea and show signs of confusion and restlessness</a:t>
            </a:r>
            <a:endParaRPr lang="en-US" sz="2800" b="0" dirty="0">
              <a:effectLst/>
              <a:latin typeface="Calibri" pitchFamily="34" charset="0"/>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buNone/>
            </a:pPr>
            <a:r>
              <a:rPr lang="en-US" sz="2800" b="0" dirty="0" smtClean="0">
                <a:effectLst/>
                <a:latin typeface="Calibri" pitchFamily="34" charset="0"/>
              </a:rPr>
              <a:t>Hydrocortisone(</a:t>
            </a:r>
            <a:r>
              <a:rPr lang="en-US" sz="2800" b="0" dirty="0" err="1" smtClean="0">
                <a:effectLst/>
                <a:latin typeface="Calibri" pitchFamily="34" charset="0"/>
              </a:rPr>
              <a:t>Solu-Cortef</a:t>
            </a:r>
            <a:r>
              <a:rPr lang="en-US" sz="2800" b="0" dirty="0" smtClean="0">
                <a:effectLst/>
                <a:latin typeface="Calibri" pitchFamily="34" charset="0"/>
              </a:rPr>
              <a:t>) is administered intravenously, followed with 5% dextrose in normal saline. </a:t>
            </a:r>
          </a:p>
          <a:p>
            <a:pPr algn="l">
              <a:buNone/>
            </a:pPr>
            <a:r>
              <a:rPr lang="en-US" sz="2800" b="0" dirty="0" err="1" smtClean="0">
                <a:effectLst/>
                <a:latin typeface="Calibri" pitchFamily="34" charset="0"/>
              </a:rPr>
              <a:t>Vasopressor</a:t>
            </a:r>
            <a:r>
              <a:rPr lang="en-US" sz="2800" b="0" dirty="0" smtClean="0">
                <a:effectLst/>
                <a:latin typeface="Calibri" pitchFamily="34" charset="0"/>
              </a:rPr>
              <a:t> amines may be required if</a:t>
            </a:r>
          </a:p>
          <a:p>
            <a:pPr algn="l">
              <a:buNone/>
            </a:pPr>
            <a:r>
              <a:rPr lang="en-US" sz="2800" b="0" dirty="0" smtClean="0">
                <a:effectLst/>
                <a:latin typeface="Calibri" pitchFamily="34" charset="0"/>
              </a:rPr>
              <a:t>hypotension persists.</a:t>
            </a:r>
          </a:p>
          <a:p>
            <a:pPr algn="l">
              <a:buNone/>
            </a:pPr>
            <a:r>
              <a:rPr lang="en-US" sz="2800" b="0" dirty="0" smtClean="0">
                <a:effectLst/>
                <a:latin typeface="Calibri" pitchFamily="34" charset="0"/>
              </a:rPr>
              <a:t>Antibiotics may be administered if infection has precipitated adrenal crisis in a patient with chronic adrenal insufficiency</a:t>
            </a:r>
          </a:p>
          <a:p>
            <a:pPr algn="l">
              <a:buNone/>
            </a:pPr>
            <a:r>
              <a:rPr lang="en-US" sz="2800" b="0" dirty="0" smtClean="0">
                <a:effectLst/>
                <a:latin typeface="Calibri" pitchFamily="34" charset="0"/>
              </a:rPr>
              <a:t>lifelong replacement of corticosteroids and mineralocorticoids to prevent recurrence of adrenal insufficiency if adrenal gland does not recover.</a:t>
            </a:r>
            <a:endParaRPr lang="en-US" sz="2800" b="0" dirty="0">
              <a:effectLst/>
              <a:latin typeface="Calibri" pitchFamily="34" charset="0"/>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interventions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1.Avoid physical and psychological stressors must be avoided. These include exposure to cold, overexertion, infection, and emotional distress</a:t>
            </a:r>
          </a:p>
          <a:p>
            <a:pPr algn="l">
              <a:buNone/>
            </a:pPr>
            <a:r>
              <a:rPr lang="en-US" sz="2800" b="0" dirty="0" smtClean="0">
                <a:effectLst/>
                <a:latin typeface="Calibri" pitchFamily="34" charset="0"/>
              </a:rPr>
              <a:t>2. Administer IV Glucocorticoids, usually hydrocortisone and other prescribed medications</a:t>
            </a:r>
          </a:p>
          <a:p>
            <a:pPr algn="l" eaLnBrk="1" hangingPunct="1">
              <a:buNone/>
            </a:pPr>
            <a:r>
              <a:rPr lang="en-US" sz="2800" b="0" dirty="0" smtClean="0">
                <a:effectLst/>
                <a:latin typeface="Calibri" pitchFamily="34" charset="0"/>
              </a:rPr>
              <a:t>3. Monitor VS frequently, Monitor I and O, neurological status, electrolyte imbalances and blood glucose</a:t>
            </a:r>
          </a:p>
          <a:p>
            <a:pPr algn="l" eaLnBrk="1" hangingPunct="1">
              <a:buNone/>
            </a:pPr>
            <a:endParaRPr lang="en-US" sz="2800" b="0" dirty="0">
              <a:effectLst/>
              <a:latin typeface="Calibri" pitchFamily="34" charset="0"/>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hangingPunct="1">
              <a:buNone/>
            </a:pPr>
            <a:r>
              <a:rPr lang="en-US" sz="2800" b="0" dirty="0" smtClean="0">
                <a:effectLst/>
                <a:latin typeface="Calibri" pitchFamily="34" charset="0"/>
              </a:rPr>
              <a:t>4.Administer IV Fluids : normal saline and 5% dextrose </a:t>
            </a:r>
          </a:p>
          <a:p>
            <a:pPr algn="l" eaLnBrk="1" hangingPunct="1">
              <a:buNone/>
            </a:pPr>
            <a:r>
              <a:rPr lang="en-US" sz="2800" b="0" dirty="0" smtClean="0">
                <a:effectLst/>
                <a:latin typeface="Calibri" pitchFamily="34" charset="0"/>
              </a:rPr>
              <a:t>5. Maintain bed rest to conserve energy</a:t>
            </a:r>
          </a:p>
          <a:p>
            <a:pPr algn="l" eaLnBrk="1" hangingPunct="1">
              <a:buNone/>
            </a:pPr>
            <a:r>
              <a:rPr lang="en-US" sz="2800" b="0" dirty="0" smtClean="0">
                <a:effectLst/>
                <a:latin typeface="Calibri" pitchFamily="34" charset="0"/>
              </a:rPr>
              <a:t>6. Health education on lifelong hormone replacement therapy.</a:t>
            </a:r>
          </a:p>
          <a:p>
            <a:pPr algn="l">
              <a:buNone/>
            </a:pPr>
            <a:endParaRPr lang="en-US" sz="2800" b="0" dirty="0">
              <a:effectLst/>
              <a:latin typeface="Calibri" pitchFamily="34" charset="0"/>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CUSHING’S SYNDROME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A condition resulting from the hyper-secretion of Glucocorticoids from the adrenal cortex</a:t>
            </a:r>
          </a:p>
          <a:p>
            <a:pPr algn="l">
              <a:buNone/>
            </a:pPr>
            <a:r>
              <a:rPr lang="en-US" sz="2800" b="0" dirty="0" smtClean="0">
                <a:effectLst/>
                <a:latin typeface="Calibri" pitchFamily="34" charset="0"/>
              </a:rPr>
              <a:t>CAUSES</a:t>
            </a:r>
          </a:p>
          <a:p>
            <a:pPr algn="l">
              <a:buNone/>
            </a:pPr>
            <a:r>
              <a:rPr lang="en-US" sz="2800" b="0" dirty="0" smtClean="0">
                <a:effectLst/>
                <a:latin typeface="Calibri" pitchFamily="34" charset="0"/>
              </a:rPr>
              <a:t>1.Excessive use of corticosteroids</a:t>
            </a:r>
          </a:p>
          <a:p>
            <a:pPr algn="l">
              <a:buNone/>
            </a:pPr>
            <a:r>
              <a:rPr lang="en-US" sz="2800" b="0" dirty="0" smtClean="0">
                <a:effectLst/>
                <a:latin typeface="Calibri" pitchFamily="34" charset="0"/>
              </a:rPr>
              <a:t>2.Tumor of the pituitary gland that produces ACTH and stimulates the adrenal cortex to increase its hormone secretion despite adequate amounts being produced</a:t>
            </a:r>
          </a:p>
          <a:p>
            <a:pPr algn="l">
              <a:buNone/>
            </a:pPr>
            <a:r>
              <a:rPr lang="en-US" sz="2800" b="0" dirty="0" smtClean="0">
                <a:effectLst/>
                <a:latin typeface="Calibri" pitchFamily="34" charset="0"/>
              </a:rPr>
              <a:t>3.Primary hyperplasia of the adrenal gland.</a:t>
            </a:r>
          </a:p>
          <a:p>
            <a:pPr algn="l">
              <a:buNone/>
            </a:pPr>
            <a:r>
              <a:rPr lang="en-US" sz="2800" b="0" dirty="0" smtClean="0">
                <a:effectLst/>
                <a:latin typeface="Calibri" pitchFamily="34" charset="0"/>
              </a:rPr>
              <a:t>4.Malignancies that produce ACTH</a:t>
            </a:r>
            <a:endParaRPr lang="en-US" sz="2800" b="0" dirty="0">
              <a:effectLst/>
              <a:latin typeface="Calibri" pitchFamily="34" charset="0"/>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Cushing syndrome is caused by mechanism such as tumor of pituitary that produces ACTH that stimulates adrenal cortex to increase production of Glucocorticoids and androgens</a:t>
            </a:r>
          </a:p>
          <a:p>
            <a:pPr algn="l">
              <a:buNone/>
            </a:pPr>
            <a:r>
              <a:rPr lang="en-US" sz="2800" b="0" dirty="0" smtClean="0">
                <a:effectLst/>
                <a:latin typeface="Calibri" pitchFamily="34" charset="0"/>
              </a:rPr>
              <a:t>When overproduction of the adrenal cortical hormone occurs, arrest of growth, obesity, and musculoskeletal changes occur along</a:t>
            </a:r>
          </a:p>
          <a:p>
            <a:pPr algn="l">
              <a:buNone/>
            </a:pPr>
            <a:r>
              <a:rPr lang="en-US" sz="2800" b="0" dirty="0" smtClean="0">
                <a:effectLst/>
                <a:latin typeface="Calibri" pitchFamily="34" charset="0"/>
              </a:rPr>
              <a:t>with glucose intolerance </a:t>
            </a:r>
            <a:endParaRPr lang="en-US" sz="2800" b="0" dirty="0">
              <a:effectLst/>
              <a:latin typeface="Calibri" pitchFamily="34" charset="0"/>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hangingPunct="1">
              <a:buNone/>
            </a:pPr>
            <a:r>
              <a:rPr lang="en-US" sz="2800" b="0" dirty="0" smtClean="0">
                <a:effectLst/>
                <a:latin typeface="Calibri" pitchFamily="34" charset="0"/>
              </a:rPr>
              <a:t>1. Generalized muscle weakness and wasting because of excess protein catabolism.</a:t>
            </a:r>
          </a:p>
          <a:p>
            <a:pPr algn="l" eaLnBrk="1" hangingPunct="1">
              <a:buNone/>
            </a:pPr>
            <a:r>
              <a:rPr lang="en-US" sz="2800" b="0" dirty="0" smtClean="0">
                <a:effectLst/>
                <a:latin typeface="Calibri" pitchFamily="34" charset="0"/>
              </a:rPr>
              <a:t>2. central obesity</a:t>
            </a:r>
          </a:p>
          <a:p>
            <a:pPr algn="l" eaLnBrk="1" hangingPunct="1">
              <a:buNone/>
            </a:pPr>
            <a:r>
              <a:rPr lang="en-US" sz="2800" b="0" dirty="0" smtClean="0">
                <a:effectLst/>
                <a:latin typeface="Calibri" pitchFamily="34" charset="0"/>
              </a:rPr>
              <a:t>3. Moon-face</a:t>
            </a:r>
          </a:p>
          <a:p>
            <a:pPr algn="l" eaLnBrk="1" hangingPunct="1">
              <a:buNone/>
            </a:pPr>
            <a:r>
              <a:rPr lang="en-US" sz="2800" b="0" dirty="0" smtClean="0">
                <a:effectLst/>
                <a:latin typeface="Calibri" pitchFamily="34" charset="0"/>
              </a:rPr>
              <a:t>4. Buffalo hump</a:t>
            </a:r>
          </a:p>
          <a:p>
            <a:pPr algn="l" eaLnBrk="1" hangingPunct="1">
              <a:buNone/>
            </a:pPr>
            <a:r>
              <a:rPr lang="en-US" sz="2800" b="0" dirty="0" smtClean="0">
                <a:effectLst/>
                <a:latin typeface="Calibri" pitchFamily="34" charset="0"/>
              </a:rPr>
              <a:t>5. Easy bruisability</a:t>
            </a:r>
          </a:p>
          <a:p>
            <a:pPr algn="l">
              <a:buNone/>
            </a:pPr>
            <a:r>
              <a:rPr lang="en-US" sz="2800" b="0" dirty="0" smtClean="0">
                <a:effectLst/>
                <a:latin typeface="Calibri" pitchFamily="34" charset="0"/>
              </a:rPr>
              <a:t>6. Reddish-purplish </a:t>
            </a:r>
            <a:r>
              <a:rPr lang="en-US" sz="2800" b="0" dirty="0" err="1" smtClean="0">
                <a:effectLst/>
                <a:latin typeface="Calibri" pitchFamily="34" charset="0"/>
              </a:rPr>
              <a:t>striae</a:t>
            </a:r>
            <a:r>
              <a:rPr lang="en-US" sz="2800" b="0" dirty="0" smtClean="0">
                <a:effectLst/>
                <a:latin typeface="Calibri" pitchFamily="34" charset="0"/>
              </a:rPr>
              <a:t> on the abdomen and thighs</a:t>
            </a:r>
          </a:p>
          <a:p>
            <a:pPr algn="l" eaLnBrk="1" hangingPunct="1">
              <a:buNone/>
            </a:pPr>
            <a:endParaRPr lang="en-US" sz="2800" b="0" dirty="0" smtClean="0">
              <a:effectLst/>
              <a:latin typeface="Calibri" pitchFamily="34" charset="0"/>
            </a:endParaRPr>
          </a:p>
          <a:p>
            <a:pPr algn="l" eaLnBrk="1" hangingPunct="1">
              <a:buNone/>
            </a:pPr>
            <a:endParaRPr lang="en-US" sz="2800" b="0" dirty="0">
              <a:effectLst/>
              <a:latin typeface="Calibri" pitchFamily="34" charset="0"/>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7. Hypertension because of Na+ and H2o Retention</a:t>
            </a:r>
          </a:p>
          <a:p>
            <a:pPr algn="l" eaLnBrk="1" hangingPunct="1">
              <a:buNone/>
            </a:pPr>
            <a:r>
              <a:rPr lang="en-US" sz="2800" b="0" dirty="0" smtClean="0">
                <a:effectLst/>
                <a:latin typeface="Calibri" pitchFamily="34" charset="0"/>
              </a:rPr>
              <a:t>9. Hyperglycemia</a:t>
            </a:r>
          </a:p>
          <a:p>
            <a:pPr algn="l" eaLnBrk="1" hangingPunct="1">
              <a:buNone/>
            </a:pPr>
            <a:r>
              <a:rPr lang="en-US" sz="2800" b="0" dirty="0" smtClean="0">
                <a:effectLst/>
                <a:latin typeface="Calibri" pitchFamily="34" charset="0"/>
              </a:rPr>
              <a:t>10. Osteoporosis</a:t>
            </a:r>
          </a:p>
          <a:p>
            <a:pPr algn="l" eaLnBrk="1" hangingPunct="1">
              <a:buNone/>
            </a:pPr>
            <a:r>
              <a:rPr lang="en-US" sz="2800" b="0" dirty="0" smtClean="0">
                <a:effectLst/>
                <a:latin typeface="Calibri" pitchFamily="34" charset="0"/>
              </a:rPr>
              <a:t>11. Amenorrhea</a:t>
            </a:r>
          </a:p>
          <a:p>
            <a:pPr algn="l">
              <a:buNone/>
            </a:pPr>
            <a:r>
              <a:rPr lang="en-US" sz="2800" b="0" dirty="0" smtClean="0">
                <a:effectLst/>
                <a:latin typeface="Calibri" pitchFamily="34" charset="0"/>
              </a:rPr>
              <a:t>12.There is increased susceptibility to infection</a:t>
            </a:r>
          </a:p>
          <a:p>
            <a:pPr algn="l">
              <a:buNone/>
            </a:pPr>
            <a:r>
              <a:rPr lang="en-US" sz="2800" b="0" dirty="0" smtClean="0">
                <a:effectLst/>
                <a:latin typeface="Calibri" pitchFamily="34" charset="0"/>
              </a:rPr>
              <a:t>13.There is an excessive growth of hair on</a:t>
            </a:r>
          </a:p>
          <a:p>
            <a:pPr algn="l">
              <a:buNone/>
            </a:pPr>
            <a:r>
              <a:rPr lang="en-US" sz="2800" b="0" dirty="0" smtClean="0">
                <a:effectLst/>
                <a:latin typeface="Calibri" pitchFamily="34" charset="0"/>
              </a:rPr>
              <a:t>the face (</a:t>
            </a:r>
            <a:r>
              <a:rPr lang="en-US" sz="2800" b="0" dirty="0" err="1" smtClean="0">
                <a:effectLst/>
                <a:latin typeface="Calibri" pitchFamily="34" charset="0"/>
              </a:rPr>
              <a:t>hirsutism</a:t>
            </a:r>
            <a:r>
              <a:rPr lang="en-US" sz="2800" b="0" dirty="0" smtClean="0">
                <a:effectLst/>
                <a:latin typeface="Calibri" pitchFamily="34" charset="0"/>
              </a:rPr>
              <a:t>)</a:t>
            </a:r>
          </a:p>
          <a:p>
            <a:pPr algn="l">
              <a:buNone/>
            </a:pPr>
            <a:endParaRPr lang="en-US" sz="2800" b="0" dirty="0">
              <a:effectLst/>
              <a:latin typeface="Calibri" pitchFamily="34" charset="0"/>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pic>
        <p:nvPicPr>
          <p:cNvPr id="4" name="Content Placeholder 3" descr="cushing"/>
          <p:cNvPicPr>
            <a:picLocks noGrp="1" noChangeAspect="1" noChangeArrowheads="1"/>
          </p:cNvPicPr>
          <p:nvPr>
            <p:ph idx="1"/>
          </p:nvPr>
        </p:nvPicPr>
        <p:blipFill>
          <a:blip r:embed="rId2" cstate="print"/>
          <a:srcRect/>
          <a:stretch>
            <a:fillRect/>
          </a:stretch>
        </p:blipFill>
        <p:spPr bwMode="auto">
          <a:xfrm>
            <a:off x="762001" y="1447800"/>
            <a:ext cx="7086600" cy="5181600"/>
          </a:xfrm>
          <a:prstGeom prst="rect">
            <a:avLst/>
          </a:prstGeom>
          <a:noFill/>
          <a:ln w="9525">
            <a:noFill/>
            <a:miter lim="800000"/>
            <a:headEnd/>
            <a:tailEnd/>
          </a:ln>
        </p:spPr>
      </p:pic>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 and Diagnostic Findings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Indicators of Cushing’s syndrome include: 1.an increase in serum sodium and blood glucose levels </a:t>
            </a:r>
          </a:p>
          <a:p>
            <a:pPr algn="l">
              <a:buNone/>
            </a:pPr>
            <a:r>
              <a:rPr lang="en-US" sz="2800" b="0" dirty="0" smtClean="0">
                <a:effectLst/>
                <a:latin typeface="Calibri" pitchFamily="34" charset="0"/>
              </a:rPr>
              <a:t>2. decreased serum concentration of potassium, </a:t>
            </a:r>
          </a:p>
          <a:p>
            <a:pPr algn="l">
              <a:buNone/>
            </a:pPr>
            <a:r>
              <a:rPr lang="en-US" sz="2800" b="0" dirty="0" smtClean="0">
                <a:effectLst/>
                <a:latin typeface="Calibri" pitchFamily="34" charset="0"/>
              </a:rPr>
              <a:t>3. reduction in the number of blood</a:t>
            </a:r>
          </a:p>
          <a:p>
            <a:pPr algn="l">
              <a:buNone/>
            </a:pPr>
            <a:r>
              <a:rPr lang="en-US" sz="2800" b="0" dirty="0" smtClean="0">
                <a:effectLst/>
                <a:latin typeface="Calibri" pitchFamily="34" charset="0"/>
              </a:rPr>
              <a:t>eosinophils, and disappearance of lymphoid tissue</a:t>
            </a:r>
          </a:p>
          <a:p>
            <a:pPr algn="l">
              <a:buNone/>
            </a:pPr>
            <a:r>
              <a:rPr lang="en-US" sz="2800" b="0" dirty="0" smtClean="0">
                <a:effectLst/>
                <a:latin typeface="Calibri" pitchFamily="34" charset="0"/>
              </a:rPr>
              <a:t>4.An overnight dexamethasone suppression test is the most used screening test for diagnosis of pituitary and adrenal causes of Cushing’s syndrome</a:t>
            </a:r>
            <a:endParaRPr lang="en-US" sz="2800" b="0" dirty="0">
              <a:effectLst/>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sz="4400" dirty="0" smtClean="0">
                <a:latin typeface="Calibri" pitchFamily="34" charset="0"/>
              </a:rPr>
              <a:t>2. </a:t>
            </a:r>
            <a:r>
              <a:rPr lang="en-US" sz="3600" dirty="0" err="1" smtClean="0">
                <a:latin typeface="Calibri" pitchFamily="34" charset="0"/>
              </a:rPr>
              <a:t>Antidiuretic</a:t>
            </a:r>
            <a:r>
              <a:rPr lang="en-US" sz="3600" dirty="0" smtClean="0">
                <a:latin typeface="Calibri" pitchFamily="34" charset="0"/>
              </a:rPr>
              <a:t> Hormone </a:t>
            </a:r>
            <a:r>
              <a:rPr lang="en-US" sz="5400" dirty="0" smtClean="0">
                <a:latin typeface="Calibri" pitchFamily="34" charset="0"/>
              </a:rPr>
              <a:t/>
            </a:r>
            <a:br>
              <a:rPr lang="en-US" sz="5400" dirty="0" smtClean="0">
                <a:latin typeface="Calibri" pitchFamily="34" charset="0"/>
              </a:rPr>
            </a:br>
            <a:endParaRPr lang="en-US" dirty="0"/>
          </a:p>
        </p:txBody>
      </p:sp>
      <p:sp>
        <p:nvSpPr>
          <p:cNvPr id="3" name="Content Placeholder 2"/>
          <p:cNvSpPr>
            <a:spLocks noGrp="1"/>
          </p:cNvSpPr>
          <p:nvPr>
            <p:ph idx="1"/>
          </p:nvPr>
        </p:nvSpPr>
        <p:spPr/>
        <p:txBody>
          <a:bodyPr/>
          <a:lstStyle/>
          <a:p>
            <a:pPr>
              <a:buNone/>
            </a:pPr>
            <a:r>
              <a:rPr lang="en-US" sz="2400" dirty="0" smtClean="0">
                <a:latin typeface="Calibri" pitchFamily="34" charset="0"/>
              </a:rPr>
              <a:t>It stimulates the distal convoluted tubules of the </a:t>
            </a:r>
            <a:r>
              <a:rPr lang="en-US" sz="2400" dirty="0" smtClean="0">
                <a:latin typeface="Calibri" pitchFamily="34" charset="0"/>
              </a:rPr>
              <a:t>kidneys </a:t>
            </a:r>
            <a:r>
              <a:rPr lang="en-US" sz="2400" dirty="0" smtClean="0">
                <a:latin typeface="Calibri" pitchFamily="34" charset="0"/>
              </a:rPr>
              <a:t>to reabsorb more water hence leading to decrease urine output</a:t>
            </a:r>
            <a:endParaRPr 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1.Surgery if the cause is tumor of the pituitary </a:t>
            </a:r>
            <a:r>
              <a:rPr lang="en-US" sz="2800" b="0" dirty="0" err="1" smtClean="0">
                <a:effectLst/>
                <a:latin typeface="Calibri" pitchFamily="34" charset="0"/>
              </a:rPr>
              <a:t>gland.Surgical</a:t>
            </a:r>
            <a:r>
              <a:rPr lang="en-US" sz="2800" b="0" dirty="0" smtClean="0">
                <a:effectLst/>
                <a:latin typeface="Calibri" pitchFamily="34" charset="0"/>
              </a:rPr>
              <a:t> removal of the tumor by </a:t>
            </a:r>
            <a:r>
              <a:rPr lang="en-US" sz="2800" b="0" dirty="0" err="1" smtClean="0">
                <a:effectLst/>
                <a:latin typeface="Calibri" pitchFamily="34" charset="0"/>
              </a:rPr>
              <a:t>transsphenoidal</a:t>
            </a:r>
            <a:r>
              <a:rPr lang="en-US" sz="2800" b="0" dirty="0" smtClean="0">
                <a:effectLst/>
                <a:latin typeface="Calibri" pitchFamily="34" charset="0"/>
              </a:rPr>
              <a:t> </a:t>
            </a:r>
            <a:r>
              <a:rPr lang="en-US" sz="2800" b="0" dirty="0" err="1" smtClean="0">
                <a:effectLst/>
                <a:latin typeface="Calibri" pitchFamily="34" charset="0"/>
              </a:rPr>
              <a:t>hypophysectomy</a:t>
            </a:r>
            <a:r>
              <a:rPr lang="en-US" sz="2800" b="0" dirty="0" smtClean="0">
                <a:effectLst/>
                <a:latin typeface="Calibri" pitchFamily="34" charset="0"/>
              </a:rPr>
              <a:t> is the treatment of choice and has a 90% success rate </a:t>
            </a:r>
          </a:p>
          <a:p>
            <a:pPr algn="l">
              <a:buNone/>
            </a:pPr>
            <a:r>
              <a:rPr lang="en-US" sz="2800" b="0" dirty="0" smtClean="0">
                <a:effectLst/>
                <a:latin typeface="Calibri" pitchFamily="34" charset="0"/>
              </a:rPr>
              <a:t>2.Radiation of the pituitary gland</a:t>
            </a:r>
          </a:p>
          <a:p>
            <a:pPr algn="l">
              <a:buNone/>
            </a:pPr>
            <a:r>
              <a:rPr lang="en-US" sz="2800" b="0" dirty="0" smtClean="0">
                <a:effectLst/>
                <a:latin typeface="Calibri" pitchFamily="34" charset="0"/>
              </a:rPr>
              <a:t>3.Adrenalectomy is the treatment of choice in patients with primary adrenal hypertrophy</a:t>
            </a:r>
          </a:p>
          <a:p>
            <a:pPr algn="l">
              <a:buNone/>
            </a:pPr>
            <a:r>
              <a:rPr lang="en-US" sz="2800" b="0" dirty="0" smtClean="0">
                <a:effectLst/>
                <a:latin typeface="Calibri" pitchFamily="34" charset="0"/>
              </a:rPr>
              <a:t>4. Tapering of corticosteroids if it was cause the problem</a:t>
            </a:r>
            <a:endParaRPr lang="en-US" sz="2800" b="0" dirty="0">
              <a:effectLst/>
              <a:latin typeface="Calibri" pitchFamily="34" charset="0"/>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Nursing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hangingPunct="1">
              <a:buNone/>
            </a:pPr>
            <a:r>
              <a:rPr lang="en-US" sz="2800" b="0" dirty="0" smtClean="0">
                <a:effectLst/>
                <a:latin typeface="Calibri" pitchFamily="34" charset="0"/>
              </a:rPr>
              <a:t>1. Monitor I and O , weight and VS</a:t>
            </a:r>
          </a:p>
          <a:p>
            <a:pPr algn="l" eaLnBrk="1" hangingPunct="1">
              <a:buNone/>
            </a:pPr>
            <a:r>
              <a:rPr lang="en-US" sz="2800" b="0" dirty="0" smtClean="0">
                <a:effectLst/>
                <a:latin typeface="Calibri" pitchFamily="34" charset="0"/>
              </a:rPr>
              <a:t>2. Monitor laboratory values- glucose, Na, K and Ca2+</a:t>
            </a:r>
          </a:p>
          <a:p>
            <a:pPr algn="l">
              <a:buNone/>
            </a:pPr>
            <a:r>
              <a:rPr lang="en-US" sz="2800" b="0" dirty="0" smtClean="0">
                <a:effectLst/>
                <a:latin typeface="Calibri" pitchFamily="34" charset="0"/>
              </a:rPr>
              <a:t>3. Provide meticulous skin </a:t>
            </a:r>
            <a:r>
              <a:rPr lang="en-US" sz="2800" b="0" dirty="0" err="1" smtClean="0">
                <a:effectLst/>
                <a:latin typeface="Calibri" pitchFamily="34" charset="0"/>
              </a:rPr>
              <a:t>care.Avoid</a:t>
            </a:r>
            <a:r>
              <a:rPr lang="en-US" sz="2800" b="0" dirty="0" smtClean="0">
                <a:effectLst/>
                <a:latin typeface="Calibri" pitchFamily="34" charset="0"/>
              </a:rPr>
              <a:t> USE OF ADHESIVE TAPE</a:t>
            </a:r>
          </a:p>
          <a:p>
            <a:pPr algn="l">
              <a:buNone/>
            </a:pPr>
            <a:r>
              <a:rPr lang="fr-FR" sz="2800" b="0" dirty="0" smtClean="0">
                <a:effectLst/>
                <a:latin typeface="Calibri" pitchFamily="34" charset="0"/>
              </a:rPr>
              <a:t>4.</a:t>
            </a:r>
            <a:r>
              <a:rPr lang="fr-FR" sz="2800" b="0" dirty="0" err="1" smtClean="0">
                <a:effectLst/>
                <a:latin typeface="Calibri" pitchFamily="34" charset="0"/>
              </a:rPr>
              <a:t>promote</a:t>
            </a:r>
            <a:r>
              <a:rPr lang="fr-FR" sz="2800" b="0" dirty="0" smtClean="0">
                <a:effectLst/>
                <a:latin typeface="Calibri" pitchFamily="34" charset="0"/>
              </a:rPr>
              <a:t> a </a:t>
            </a:r>
            <a:r>
              <a:rPr lang="fr-FR" sz="2800" b="0" dirty="0" err="1" smtClean="0">
                <a:effectLst/>
                <a:latin typeface="Calibri" pitchFamily="34" charset="0"/>
              </a:rPr>
              <a:t>relaxing</a:t>
            </a:r>
            <a:r>
              <a:rPr lang="fr-FR" sz="2800" b="0" dirty="0" smtClean="0">
                <a:effectLst/>
                <a:latin typeface="Calibri" pitchFamily="34" charset="0"/>
              </a:rPr>
              <a:t>, quiet </a:t>
            </a:r>
            <a:r>
              <a:rPr lang="fr-FR" sz="2800" b="0" dirty="0" err="1" smtClean="0">
                <a:effectLst/>
                <a:latin typeface="Calibri" pitchFamily="34" charset="0"/>
              </a:rPr>
              <a:t>environment</a:t>
            </a:r>
            <a:endParaRPr lang="fr-FR" sz="2800" b="0" dirty="0" smtClean="0">
              <a:effectLst/>
              <a:latin typeface="Calibri" pitchFamily="34" charset="0"/>
            </a:endParaRPr>
          </a:p>
          <a:p>
            <a:pPr algn="l">
              <a:buNone/>
            </a:pPr>
            <a:r>
              <a:rPr lang="en-US" sz="2800" b="0" dirty="0" smtClean="0">
                <a:effectLst/>
                <a:latin typeface="Calibri" pitchFamily="34" charset="0"/>
              </a:rPr>
              <a:t>for rest and sleep.</a:t>
            </a:r>
          </a:p>
          <a:p>
            <a:pPr algn="l">
              <a:buNone/>
            </a:pPr>
            <a:r>
              <a:rPr lang="en-US" sz="2800" b="0" dirty="0" smtClean="0">
                <a:effectLst/>
                <a:latin typeface="Calibri" pitchFamily="34" charset="0"/>
              </a:rPr>
              <a:t>5.Provide a LOW carbohydrate, LOW sodium and HIGH protein diet</a:t>
            </a:r>
          </a:p>
          <a:p>
            <a:pPr algn="l">
              <a:buNone/>
            </a:pPr>
            <a:endParaRPr lang="en-US" sz="2800" b="0" dirty="0">
              <a:effectLst/>
              <a:latin typeface="Calibri" pitchFamily="34" charset="0"/>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Protect the patient from infection by ensuring aseptic procedures  . Avoid unnecessary exposure to others with infections</a:t>
            </a:r>
          </a:p>
          <a:p>
            <a:pPr algn="l">
              <a:buNone/>
            </a:pPr>
            <a:r>
              <a:rPr lang="en-US" sz="2800" b="0" dirty="0" smtClean="0">
                <a:effectLst/>
                <a:latin typeface="Calibri" pitchFamily="34" charset="0"/>
              </a:rPr>
              <a:t>Health education on identification of signs of cortical sufficiency</a:t>
            </a:r>
            <a:endParaRPr lang="en-US" sz="2800" b="0" dirty="0">
              <a:effectLst/>
              <a:latin typeface="Calibri" pitchFamily="34" charset="0"/>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Thyroid gland</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Highly vascularised gland located </a:t>
            </a:r>
            <a:r>
              <a:rPr lang="en-US" sz="2800" b="0" dirty="0" err="1" smtClean="0">
                <a:effectLst/>
                <a:latin typeface="Calibri" pitchFamily="34" charset="0"/>
              </a:rPr>
              <a:t>infront</a:t>
            </a:r>
            <a:r>
              <a:rPr lang="en-US" sz="2800" b="0" dirty="0" smtClean="0">
                <a:effectLst/>
                <a:latin typeface="Calibri" pitchFamily="34" charset="0"/>
              </a:rPr>
              <a:t> of larynx at 5</a:t>
            </a:r>
            <a:r>
              <a:rPr lang="en-US" sz="2800" b="0" baseline="30000" dirty="0" smtClean="0">
                <a:effectLst/>
                <a:latin typeface="Calibri" pitchFamily="34" charset="0"/>
              </a:rPr>
              <a:t>th</a:t>
            </a:r>
            <a:r>
              <a:rPr lang="en-US" sz="2800" b="0" dirty="0" smtClean="0">
                <a:effectLst/>
                <a:latin typeface="Calibri" pitchFamily="34" charset="0"/>
              </a:rPr>
              <a:t> ,6</a:t>
            </a:r>
            <a:r>
              <a:rPr lang="en-US" sz="2800" b="0" baseline="30000" dirty="0" smtClean="0">
                <a:effectLst/>
                <a:latin typeface="Calibri" pitchFamily="34" charset="0"/>
              </a:rPr>
              <a:t>th</a:t>
            </a:r>
            <a:r>
              <a:rPr lang="en-US" sz="2800" b="0" dirty="0" smtClean="0">
                <a:effectLst/>
                <a:latin typeface="Calibri" pitchFamily="34" charset="0"/>
              </a:rPr>
              <a:t> ,7</a:t>
            </a:r>
            <a:r>
              <a:rPr lang="en-US" sz="2800" b="0" baseline="30000" dirty="0" smtClean="0">
                <a:effectLst/>
                <a:latin typeface="Calibri" pitchFamily="34" charset="0"/>
              </a:rPr>
              <a:t>th</a:t>
            </a:r>
            <a:r>
              <a:rPr lang="en-US" sz="2800" b="0" dirty="0" smtClean="0">
                <a:effectLst/>
                <a:latin typeface="Calibri" pitchFamily="34" charset="0"/>
              </a:rPr>
              <a:t> cervical and 1</a:t>
            </a:r>
            <a:r>
              <a:rPr lang="en-US" sz="2800" b="0" baseline="30000" dirty="0" smtClean="0">
                <a:effectLst/>
                <a:latin typeface="Calibri" pitchFamily="34" charset="0"/>
              </a:rPr>
              <a:t>st</a:t>
            </a:r>
            <a:r>
              <a:rPr lang="en-US" sz="2800" b="0" dirty="0" smtClean="0">
                <a:effectLst/>
                <a:latin typeface="Calibri" pitchFamily="34" charset="0"/>
              </a:rPr>
              <a:t> thoracic vertebrae.</a:t>
            </a:r>
          </a:p>
          <a:p>
            <a:pPr algn="l">
              <a:buNone/>
            </a:pPr>
            <a:r>
              <a:rPr lang="en-US" sz="2800" b="0" dirty="0" smtClean="0">
                <a:effectLst/>
                <a:latin typeface="Calibri" pitchFamily="34" charset="0"/>
              </a:rPr>
              <a:t>It’s made up of two lobes</a:t>
            </a:r>
          </a:p>
          <a:p>
            <a:pPr algn="l">
              <a:buNone/>
            </a:pPr>
            <a:r>
              <a:rPr lang="en-US" sz="2800" b="0" dirty="0" smtClean="0">
                <a:effectLst/>
                <a:latin typeface="Calibri" pitchFamily="34" charset="0"/>
              </a:rPr>
              <a:t>Blood is supplied through inferior and superior thyroid arteries.</a:t>
            </a:r>
          </a:p>
          <a:p>
            <a:pPr algn="l">
              <a:buNone/>
            </a:pPr>
            <a:r>
              <a:rPr lang="en-US" sz="2800" b="0" dirty="0" smtClean="0">
                <a:effectLst/>
                <a:latin typeface="Calibri" pitchFamily="34" charset="0"/>
              </a:rPr>
              <a:t>Venous return is by thyroid veins</a:t>
            </a:r>
          </a:p>
          <a:p>
            <a:pPr algn="l">
              <a:buNone/>
            </a:pPr>
            <a:r>
              <a:rPr lang="en-US" sz="2800" b="0" dirty="0" smtClean="0">
                <a:effectLst/>
                <a:latin typeface="Calibri" pitchFamily="34" charset="0"/>
              </a:rPr>
              <a:t>There are two parathyroid glands laying at posterior surface of each lobe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It is innervated by recurrent laryngeal nerve </a:t>
            </a:r>
          </a:p>
          <a:p>
            <a:pPr algn="l">
              <a:buNone/>
            </a:pPr>
            <a:r>
              <a:rPr lang="en-US" sz="2800" b="0" dirty="0" smtClean="0">
                <a:effectLst/>
                <a:latin typeface="Calibri" pitchFamily="34" charset="0"/>
              </a:rPr>
              <a:t>THYROID HORMONES</a:t>
            </a:r>
          </a:p>
          <a:p>
            <a:r>
              <a:rPr lang="en-US" sz="2800" b="0" dirty="0" smtClean="0">
                <a:effectLst/>
                <a:latin typeface="Calibri" pitchFamily="34" charset="0"/>
              </a:rPr>
              <a:t>There three major thyroid hormones-thyroxine , T4 , Tri-</a:t>
            </a:r>
            <a:r>
              <a:rPr lang="en-US" sz="2800" b="0" dirty="0" err="1" smtClean="0">
                <a:effectLst/>
                <a:latin typeface="Calibri" pitchFamily="34" charset="0"/>
              </a:rPr>
              <a:t>iodothyronine</a:t>
            </a:r>
            <a:r>
              <a:rPr lang="en-US" sz="2800" b="0" dirty="0" smtClean="0">
                <a:effectLst/>
                <a:latin typeface="Calibri" pitchFamily="34" charset="0"/>
              </a:rPr>
              <a:t> T3 and calcitonin</a:t>
            </a:r>
          </a:p>
          <a:p>
            <a:r>
              <a:rPr lang="en-US" sz="2800" b="0" dirty="0" smtClean="0">
                <a:effectLst/>
                <a:latin typeface="Calibri" pitchFamily="34" charset="0"/>
              </a:rPr>
              <a:t>There release into the blood is synthesized by TSH from anterior pituitary gland </a:t>
            </a:r>
          </a:p>
          <a:p>
            <a:r>
              <a:rPr lang="en-US" sz="2800" b="0" dirty="0" smtClean="0">
                <a:effectLst/>
                <a:latin typeface="Calibri" pitchFamily="34" charset="0"/>
              </a:rPr>
              <a:t>They are synthesized as large precursor molecules called thyroglobulin</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Stress , malnutrition , low plasma glucose and exercises stimulate hypothalamus to release thyroid releasing Hormone (TRH)</a:t>
            </a:r>
          </a:p>
          <a:p>
            <a:r>
              <a:rPr lang="en-US" sz="2800" b="0" dirty="0" smtClean="0">
                <a:effectLst/>
                <a:latin typeface="Calibri" pitchFamily="34" charset="0"/>
              </a:rPr>
              <a:t>Once released the TRH is send to anterior pituitary gland which stimulate TSH . TSH is sent to Thyroid gland to stimulate production of T3 and T4.</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When supply of iodine is deficient ,Excess TSH is secreted and there is proliferation of thyroid gland cells and enlargement of gland(</a:t>
            </a:r>
            <a:r>
              <a:rPr lang="en-US" sz="2800" b="0" dirty="0" err="1" smtClean="0">
                <a:effectLst/>
                <a:latin typeface="Calibri" pitchFamily="34" charset="0"/>
              </a:rPr>
              <a:t>goitre</a:t>
            </a:r>
            <a:r>
              <a:rPr lang="en-US" sz="2800" b="0" dirty="0" smtClean="0">
                <a:effectLst/>
                <a:latin typeface="Calibri" pitchFamily="34" charset="0"/>
              </a:rPr>
              <a:t>).</a:t>
            </a:r>
          </a:p>
          <a:p>
            <a:r>
              <a:rPr lang="en-US" sz="2800" b="0" dirty="0" smtClean="0">
                <a:effectLst/>
                <a:latin typeface="Calibri" pitchFamily="34" charset="0"/>
              </a:rPr>
              <a:t>Thyroxine (T4) is produced in large amounts as compared to T3.</a:t>
            </a:r>
          </a:p>
          <a:p>
            <a:r>
              <a:rPr lang="en-US" sz="2800" b="0" dirty="0" smtClean="0">
                <a:effectLst/>
                <a:latin typeface="Calibri" pitchFamily="34" charset="0"/>
              </a:rPr>
              <a:t>T3 is more potent than T4.</a:t>
            </a:r>
          </a:p>
          <a:p>
            <a:r>
              <a:rPr lang="en-US" sz="2800" b="0" dirty="0" smtClean="0">
                <a:effectLst/>
                <a:latin typeface="Calibri" pitchFamily="34" charset="0"/>
              </a:rPr>
              <a:t>25% of T4 is converted to T3.</a:t>
            </a:r>
          </a:p>
          <a:p>
            <a:pPr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Functions of thyroid hormones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They are essential for normal growth and development</a:t>
            </a:r>
          </a:p>
          <a:p>
            <a:r>
              <a:rPr lang="en-US" sz="2800" b="0" dirty="0" smtClean="0">
                <a:effectLst/>
                <a:latin typeface="Calibri" pitchFamily="34" charset="0"/>
              </a:rPr>
              <a:t>They regulate metabolism of carbohydrates , fats and proteins</a:t>
            </a:r>
          </a:p>
          <a:p>
            <a:r>
              <a:rPr lang="en-US" sz="2800" b="0" dirty="0" smtClean="0">
                <a:effectLst/>
                <a:latin typeface="Calibri" pitchFamily="34" charset="0"/>
              </a:rPr>
              <a:t>Increases basal metabolic rate and heat production</a:t>
            </a:r>
          </a:p>
          <a:p>
            <a:r>
              <a:rPr lang="en-US" sz="2800" b="0" dirty="0" smtClean="0">
                <a:effectLst/>
                <a:latin typeface="Calibri" pitchFamily="34" charset="0"/>
              </a:rPr>
              <a:t>Regulate expression of genes in the nucleus by increasing or decreasing synthesis of proteins.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CALCITONIN</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dirty="0" smtClean="0">
                <a:latin typeface="Calibri" pitchFamily="34" charset="0"/>
              </a:rPr>
              <a:t>It is s</a:t>
            </a:r>
            <a:r>
              <a:rPr lang="en-US" sz="2800" b="0" dirty="0" smtClean="0">
                <a:effectLst/>
                <a:latin typeface="Calibri" pitchFamily="34" charset="0"/>
              </a:rPr>
              <a:t>ecreted by parafollicular or C-cells of the thyroid gland when there is increased levels of calcium in the blood.</a:t>
            </a:r>
          </a:p>
          <a:p>
            <a:r>
              <a:rPr lang="en-US" sz="2800" b="0" dirty="0" smtClean="0">
                <a:effectLst/>
                <a:latin typeface="Calibri" pitchFamily="34" charset="0"/>
              </a:rPr>
              <a:t>It reduces calcium level in the blood by </a:t>
            </a:r>
          </a:p>
          <a:p>
            <a:pPr>
              <a:buNone/>
            </a:pPr>
            <a:r>
              <a:rPr lang="en-US" sz="2800" b="0" dirty="0" smtClean="0">
                <a:effectLst/>
                <a:latin typeface="Calibri" pitchFamily="34" charset="0"/>
              </a:rPr>
              <a:t>A) stimulating calcium uptake in the bone matrix</a:t>
            </a:r>
          </a:p>
          <a:p>
            <a:pPr>
              <a:buNone/>
            </a:pPr>
            <a:r>
              <a:rPr lang="en-US" sz="2800" b="0" dirty="0" smtClean="0">
                <a:effectLst/>
                <a:latin typeface="Calibri" pitchFamily="34" charset="0"/>
              </a:rPr>
              <a:t>B) inhibit reabsorption of calcium in the kidney tubules</a:t>
            </a:r>
          </a:p>
          <a:p>
            <a:r>
              <a:rPr lang="en-US" sz="2800" b="0" dirty="0" smtClean="0">
                <a:effectLst/>
                <a:latin typeface="Calibri" pitchFamily="34" charset="0"/>
              </a:rPr>
              <a:t>The hormone is important during childhood when bones undergo changes in size.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Parathyroid gland</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There are four parathyroid glands , two in each lobe at posterior surface of the thyroid gland</a:t>
            </a:r>
          </a:p>
          <a:p>
            <a:r>
              <a:rPr lang="en-US" sz="2800" dirty="0" smtClean="0">
                <a:latin typeface="Calibri" pitchFamily="34" charset="0"/>
              </a:rPr>
              <a:t>They c</a:t>
            </a:r>
            <a:r>
              <a:rPr lang="en-US" sz="2800" b="0" dirty="0" smtClean="0">
                <a:effectLst/>
                <a:latin typeface="Calibri" pitchFamily="34" charset="0"/>
              </a:rPr>
              <a:t>ontain chief cells or principal cells which secrete parathyroid hormone.</a:t>
            </a:r>
          </a:p>
          <a:p>
            <a:r>
              <a:rPr lang="en-US" sz="2800" b="0" dirty="0" smtClean="0">
                <a:effectLst/>
                <a:latin typeface="Calibri" pitchFamily="34" charset="0"/>
              </a:rPr>
              <a:t>Parathyroid hormone or parathormone is  secreted when the blood calcium levels is low</a:t>
            </a:r>
          </a:p>
          <a:p>
            <a:r>
              <a:rPr lang="en-US" sz="2800" b="0" dirty="0" smtClean="0">
                <a:effectLst/>
                <a:latin typeface="Calibri" pitchFamily="34" charset="0"/>
              </a:rPr>
              <a:t>Its main function is to increase ionic calcium in the blood by:</a:t>
            </a:r>
          </a:p>
          <a:p>
            <a:pPr algn="l">
              <a:buNone/>
            </a:pPr>
            <a:endParaRPr lang="en-US" sz="2800" b="0" dirty="0" smtClean="0">
              <a:effectLst/>
              <a:latin typeface="Calibri"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 . Stimulating osteoclast in the bone to digest some of the bone matrix to release ionic calcium in the blood.</a:t>
            </a:r>
          </a:p>
          <a:p>
            <a:pPr algn="l">
              <a:buNone/>
            </a:pPr>
            <a:r>
              <a:rPr lang="en-US" sz="2800" b="0" dirty="0" smtClean="0">
                <a:effectLst/>
                <a:latin typeface="Calibri" pitchFamily="34" charset="0"/>
              </a:rPr>
              <a:t>2.enhance reabsorption of calcium and excretion of phosphates by kidneys</a:t>
            </a:r>
          </a:p>
          <a:p>
            <a:pPr algn="l">
              <a:buNone/>
            </a:pPr>
            <a:r>
              <a:rPr lang="en-US" sz="2800" b="0" dirty="0" smtClean="0">
                <a:effectLst/>
                <a:latin typeface="Calibri" pitchFamily="34" charset="0"/>
              </a:rPr>
              <a:t>3. Increases absorption of calcium by intestinal mucosa.</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Principle functions of endocrine system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90000"/>
              </a:lnSpc>
              <a:defRPr/>
            </a:pPr>
            <a:r>
              <a:rPr lang="en-US" sz="2800" b="0" dirty="0" smtClean="0">
                <a:effectLst/>
                <a:latin typeface="Calibri" pitchFamily="34" charset="0"/>
              </a:rPr>
              <a:t>Growth, metabolism, &amp; tissue maturation by growth hormone</a:t>
            </a:r>
          </a:p>
          <a:p>
            <a:pPr>
              <a:lnSpc>
                <a:spcPct val="90000"/>
              </a:lnSpc>
              <a:defRPr/>
            </a:pPr>
            <a:r>
              <a:rPr lang="en-US" sz="2800" b="0" dirty="0" smtClean="0">
                <a:effectLst/>
                <a:latin typeface="Calibri" pitchFamily="34" charset="0"/>
              </a:rPr>
              <a:t>Ion regulation by parathyroid hormone</a:t>
            </a:r>
          </a:p>
          <a:p>
            <a:pPr>
              <a:lnSpc>
                <a:spcPct val="90000"/>
              </a:lnSpc>
              <a:defRPr/>
            </a:pPr>
            <a:r>
              <a:rPr lang="en-US" sz="2800" b="0" dirty="0" smtClean="0">
                <a:effectLst/>
                <a:latin typeface="Calibri" pitchFamily="34" charset="0"/>
              </a:rPr>
              <a:t>Heart rate &amp; blood pressure regulation</a:t>
            </a:r>
          </a:p>
          <a:p>
            <a:pPr>
              <a:lnSpc>
                <a:spcPct val="90000"/>
              </a:lnSpc>
              <a:defRPr/>
            </a:pPr>
            <a:r>
              <a:rPr lang="en-US" sz="2800" b="0" dirty="0" smtClean="0">
                <a:effectLst/>
                <a:latin typeface="Calibri" pitchFamily="34" charset="0"/>
              </a:rPr>
              <a:t>Blood glucose control by glucagon and insulin</a:t>
            </a:r>
          </a:p>
          <a:p>
            <a:pPr>
              <a:lnSpc>
                <a:spcPct val="90000"/>
              </a:lnSpc>
              <a:defRPr/>
            </a:pPr>
            <a:r>
              <a:rPr lang="en-US" sz="2800" b="0" dirty="0" smtClean="0">
                <a:effectLst/>
                <a:latin typeface="Calibri" pitchFamily="34" charset="0"/>
              </a:rPr>
              <a:t>Immune system regulation by thyroid hormone</a:t>
            </a:r>
          </a:p>
          <a:p>
            <a:pPr>
              <a:lnSpc>
                <a:spcPct val="90000"/>
              </a:lnSpc>
              <a:defRPr/>
            </a:pPr>
            <a:r>
              <a:rPr lang="en-US" sz="2800" b="0" dirty="0" smtClean="0">
                <a:effectLst/>
                <a:latin typeface="Calibri" pitchFamily="34" charset="0"/>
              </a:rPr>
              <a:t>Reproductive functions control by FSH and testosterone</a:t>
            </a:r>
          </a:p>
          <a:p>
            <a:pPr algn="l" eaLnBrk="1" fontAlgn="auto" hangingPunct="1">
              <a:lnSpc>
                <a:spcPct val="90000"/>
              </a:lnSpc>
              <a:spcAft>
                <a:spcPts val="0"/>
              </a:spcAft>
              <a:buFont typeface="Arial" pitchFamily="34" charset="0"/>
              <a:buNone/>
              <a:defRPr/>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a:bodyPr>
          <a:lstStyle/>
          <a:p>
            <a:pPr>
              <a:buNone/>
            </a:pPr>
            <a:r>
              <a:rPr lang="en-US" sz="2800" dirty="0" err="1" smtClean="0">
                <a:latin typeface="Calibri" pitchFamily="34" charset="0"/>
              </a:rPr>
              <a:t>Vit</a:t>
            </a:r>
            <a:r>
              <a:rPr lang="en-US" sz="2800" dirty="0" smtClean="0">
                <a:latin typeface="Calibri" pitchFamily="34" charset="0"/>
              </a:rPr>
              <a:t> D is required for absorption of ca+ in the </a:t>
            </a:r>
            <a:r>
              <a:rPr lang="en-US" sz="2800" dirty="0" err="1" smtClean="0">
                <a:latin typeface="Calibri" pitchFamily="34" charset="0"/>
              </a:rPr>
              <a:t>instestine.For</a:t>
            </a:r>
            <a:r>
              <a:rPr lang="en-US" sz="2800" dirty="0" smtClean="0">
                <a:latin typeface="Calibri" pitchFamily="34" charset="0"/>
              </a:rPr>
              <a:t> vitamin D to facilitate absorption of Ca2+ ,it must be converted into</a:t>
            </a:r>
          </a:p>
          <a:p>
            <a:pPr algn="l">
              <a:buNone/>
            </a:pPr>
            <a:r>
              <a:rPr lang="en-US" sz="2800" b="0" dirty="0" err="1" smtClean="0">
                <a:effectLst/>
                <a:latin typeface="Calibri" pitchFamily="34" charset="0"/>
              </a:rPr>
              <a:t>Vit</a:t>
            </a:r>
            <a:r>
              <a:rPr lang="en-US" sz="2800" b="0" dirty="0" smtClean="0">
                <a:effectLst/>
                <a:latin typeface="Calibri" pitchFamily="34" charset="0"/>
              </a:rPr>
              <a:t> D3 form called </a:t>
            </a:r>
            <a:r>
              <a:rPr lang="en-US" sz="2800" b="0" dirty="0" err="1" smtClean="0">
                <a:effectLst/>
                <a:latin typeface="Calibri" pitchFamily="34" charset="0"/>
              </a:rPr>
              <a:t>calcitriol</a:t>
            </a:r>
            <a:r>
              <a:rPr lang="en-US" sz="2800" b="0" dirty="0" smtClean="0">
                <a:effectLst/>
                <a:latin typeface="Calibri" pitchFamily="34" charset="0"/>
              </a:rPr>
              <a:t> and this conversion is stimulated by PTH.</a:t>
            </a:r>
          </a:p>
          <a:p>
            <a:pPr algn="l">
              <a:buNone/>
            </a:pPr>
            <a:r>
              <a:rPr lang="en-US" sz="2800" b="0" dirty="0" smtClean="0">
                <a:effectLst/>
                <a:latin typeface="Calibri" pitchFamily="34" charset="0"/>
              </a:rPr>
              <a:t>Parathormone and Calcitonin act in opposite manner to regulate  normal calcium levels required for muscle contraction , blood clotting and nerve impulse transmission. </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ADRENAL GLANDS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Are located  at the top of the kidneys.</a:t>
            </a:r>
          </a:p>
          <a:p>
            <a:r>
              <a:rPr lang="en-US" sz="2800" b="0" dirty="0" smtClean="0">
                <a:effectLst/>
                <a:latin typeface="Calibri" pitchFamily="34" charset="0"/>
              </a:rPr>
              <a:t>Consists of two endocrine glands : outer adrenal cortex and inner adrenal medulla.</a:t>
            </a:r>
          </a:p>
          <a:p>
            <a:r>
              <a:rPr lang="en-US" sz="2800" b="0" dirty="0" smtClean="0">
                <a:effectLst/>
                <a:latin typeface="Calibri" pitchFamily="34" charset="0"/>
              </a:rPr>
              <a:t>The outer adrenal cortex act more of a gland while the inner medulla act as part of parasympathetic nervous system.</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Divisions of adrenal cortex</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It is divided into three parts</a:t>
            </a:r>
          </a:p>
          <a:p>
            <a:r>
              <a:rPr lang="en-US" sz="2800" b="0" dirty="0" smtClean="0">
                <a:effectLst/>
                <a:latin typeface="Calibri" pitchFamily="34" charset="0"/>
              </a:rPr>
              <a:t>Zona Glomerulosa –mineralocorticoids </a:t>
            </a:r>
            <a:r>
              <a:rPr lang="en-US" sz="2800" b="0" dirty="0" err="1" smtClean="0">
                <a:effectLst/>
                <a:latin typeface="Calibri" pitchFamily="34" charset="0"/>
              </a:rPr>
              <a:t>e.g</a:t>
            </a:r>
            <a:r>
              <a:rPr lang="en-US" sz="2800" b="0" dirty="0" smtClean="0">
                <a:effectLst/>
                <a:latin typeface="Calibri" pitchFamily="34" charset="0"/>
              </a:rPr>
              <a:t> aldosterone</a:t>
            </a:r>
          </a:p>
          <a:p>
            <a:r>
              <a:rPr lang="en-US" sz="2800" b="0" dirty="0" smtClean="0">
                <a:effectLst/>
                <a:latin typeface="Calibri" pitchFamily="34" charset="0"/>
              </a:rPr>
              <a:t>Zona Fascuculata – Glucocorticoids </a:t>
            </a:r>
            <a:r>
              <a:rPr lang="en-US" sz="2800" b="0" dirty="0" err="1" smtClean="0">
                <a:effectLst/>
                <a:latin typeface="Calibri" pitchFamily="34" charset="0"/>
              </a:rPr>
              <a:t>e.g</a:t>
            </a:r>
            <a:r>
              <a:rPr lang="en-US" sz="2800" b="0" dirty="0" smtClean="0">
                <a:effectLst/>
                <a:latin typeface="Calibri" pitchFamily="34" charset="0"/>
              </a:rPr>
              <a:t> cortisol</a:t>
            </a:r>
          </a:p>
          <a:p>
            <a:r>
              <a:rPr lang="en-US" sz="2800" b="0" dirty="0" smtClean="0">
                <a:effectLst/>
                <a:latin typeface="Calibri" pitchFamily="34" charset="0"/>
              </a:rPr>
              <a:t>Zona Reticularis.-androgens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913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447800"/>
            <a:ext cx="8229600" cy="4525963"/>
          </a:xfrm>
        </p:spPr>
        <p:txBody>
          <a:bodyPr>
            <a:normAutofit/>
          </a:bodyPr>
          <a:lstStyle/>
          <a:p>
            <a:pPr marL="514350" indent="-514350" algn="l">
              <a:lnSpc>
                <a:spcPct val="150000"/>
              </a:lnSpc>
              <a:buNone/>
            </a:pPr>
            <a:r>
              <a:rPr lang="en-US" sz="2800" b="0" dirty="0" smtClean="0">
                <a:effectLst/>
                <a:latin typeface="Calibri" pitchFamily="34" charset="0"/>
              </a:rPr>
              <a:t>1. ADRENAL CORTEX ; produces three steroid hormones</a:t>
            </a:r>
          </a:p>
          <a:p>
            <a:pPr marL="514350" indent="-514350">
              <a:lnSpc>
                <a:spcPct val="150000"/>
              </a:lnSpc>
            </a:pPr>
            <a:r>
              <a:rPr lang="en-US" sz="2800" b="0" dirty="0" err="1" smtClean="0">
                <a:effectLst/>
                <a:latin typeface="Calibri" pitchFamily="34" charset="0"/>
              </a:rPr>
              <a:t>Glucocorticoids</a:t>
            </a:r>
            <a:r>
              <a:rPr lang="en-US" sz="2800" b="0" dirty="0" smtClean="0">
                <a:effectLst/>
                <a:latin typeface="Calibri" pitchFamily="34" charset="0"/>
              </a:rPr>
              <a:t> mainly </a:t>
            </a:r>
            <a:r>
              <a:rPr lang="en-US" sz="2800" b="0" dirty="0" err="1" smtClean="0">
                <a:effectLst/>
                <a:latin typeface="Calibri" pitchFamily="34" charset="0"/>
              </a:rPr>
              <a:t>cortisol</a:t>
            </a:r>
            <a:r>
              <a:rPr lang="en-US" sz="2800" b="0" dirty="0" smtClean="0">
                <a:effectLst/>
                <a:latin typeface="Calibri" pitchFamily="34" charset="0"/>
              </a:rPr>
              <a:t> or hydrocortisone</a:t>
            </a:r>
          </a:p>
          <a:p>
            <a:pPr marL="514350" indent="-514350">
              <a:lnSpc>
                <a:spcPct val="150000"/>
              </a:lnSpc>
            </a:pPr>
            <a:r>
              <a:rPr lang="en-US" sz="2800" b="0" dirty="0" smtClean="0">
                <a:effectLst/>
                <a:latin typeface="Calibri" pitchFamily="34" charset="0"/>
              </a:rPr>
              <a:t> </a:t>
            </a:r>
            <a:r>
              <a:rPr lang="en-US" sz="2800" b="0" dirty="0" err="1" smtClean="0">
                <a:effectLst/>
                <a:latin typeface="Calibri" pitchFamily="34" charset="0"/>
              </a:rPr>
              <a:t>Mineralocorticoids</a:t>
            </a:r>
            <a:r>
              <a:rPr lang="en-US" sz="2800" b="0" dirty="0" smtClean="0">
                <a:effectLst/>
                <a:latin typeface="Calibri" pitchFamily="34" charset="0"/>
              </a:rPr>
              <a:t> mainly </a:t>
            </a:r>
            <a:r>
              <a:rPr lang="en-US" sz="2800" b="0" dirty="0" err="1" smtClean="0">
                <a:effectLst/>
                <a:latin typeface="Calibri" pitchFamily="34" charset="0"/>
              </a:rPr>
              <a:t>aldosterone</a:t>
            </a:r>
            <a:endParaRPr lang="en-US" sz="2800" b="0" dirty="0" smtClean="0">
              <a:effectLst/>
              <a:latin typeface="Calibri" pitchFamily="34" charset="0"/>
            </a:endParaRPr>
          </a:p>
          <a:p>
            <a:pPr marL="514350" indent="-514350">
              <a:lnSpc>
                <a:spcPct val="150000"/>
              </a:lnSpc>
            </a:pPr>
            <a:r>
              <a:rPr lang="en-US" sz="2800" b="0" dirty="0" smtClean="0">
                <a:effectLst/>
                <a:latin typeface="Calibri" pitchFamily="34" charset="0"/>
              </a:rPr>
              <a:t> Sex hormones like testosterone </a:t>
            </a:r>
          </a:p>
          <a:p>
            <a:pPr algn="l">
              <a:lnSpc>
                <a:spcPct val="150000"/>
              </a:lnSpc>
              <a:buNone/>
            </a:pPr>
            <a:r>
              <a:rPr lang="en-US" sz="2800" b="0" dirty="0" smtClean="0">
                <a:effectLst/>
                <a:latin typeface="Calibri" pitchFamily="34" charset="0"/>
              </a:rPr>
              <a: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990600"/>
          </a:xfrm>
        </p:spPr>
        <p:txBody>
          <a:bodyPr/>
          <a:lstStyle/>
          <a:p>
            <a:pPr algn="l">
              <a:buFont typeface="Arial" pitchFamily="34" charset="0"/>
              <a:buNone/>
            </a:pPr>
            <a:r>
              <a:rPr lang="en-US" sz="2800" b="0" dirty="0" smtClean="0">
                <a:effectLst/>
                <a:latin typeface="Calibri" pitchFamily="34" charset="0"/>
              </a:rPr>
              <a:t>Functions of Glucocorticoids</a:t>
            </a:r>
            <a:br>
              <a:rPr lang="en-US" sz="2800" b="0" dirty="0" smtClean="0">
                <a:effectLst/>
                <a:latin typeface="Calibri" pitchFamily="34" charset="0"/>
              </a:rPr>
            </a:br>
            <a:r>
              <a:rPr lang="en-US" sz="2800" b="0" dirty="0" smtClean="0">
                <a:effectLst/>
                <a:latin typeface="Calibri" pitchFamily="34" charset="0"/>
              </a:rPr>
              <a:t>(metabolic effects of Glucocorticoids)</a:t>
            </a:r>
            <a:endParaRPr lang="en-US" sz="2800" b="0" dirty="0">
              <a:effectLst/>
              <a:latin typeface="Calibri" pitchFamily="34" charset="0"/>
            </a:endParaRPr>
          </a:p>
        </p:txBody>
      </p:sp>
      <p:sp>
        <p:nvSpPr>
          <p:cNvPr id="3" name="Content Placeholder 2"/>
          <p:cNvSpPr>
            <a:spLocks noGrp="1"/>
          </p:cNvSpPr>
          <p:nvPr>
            <p:ph idx="1"/>
          </p:nvPr>
        </p:nvSpPr>
        <p:spPr>
          <a:xfrm>
            <a:off x="457200" y="1295400"/>
            <a:ext cx="8229600" cy="5029200"/>
          </a:xfrm>
        </p:spPr>
        <p:txBody>
          <a:bodyPr/>
          <a:lstStyle/>
          <a:p>
            <a:pPr algn="l">
              <a:buNone/>
            </a:pPr>
            <a:r>
              <a:rPr lang="en-US" sz="2800" b="0" dirty="0" smtClean="0">
                <a:effectLst/>
                <a:latin typeface="Calibri" pitchFamily="34" charset="0"/>
              </a:rPr>
              <a:t>1. Gluconeogenesis – formation of new sugars from non-sugars </a:t>
            </a:r>
            <a:r>
              <a:rPr lang="en-US" sz="2800" b="0" dirty="0" err="1" smtClean="0">
                <a:effectLst/>
                <a:latin typeface="Calibri" pitchFamily="34" charset="0"/>
              </a:rPr>
              <a:t>e.g</a:t>
            </a:r>
            <a:r>
              <a:rPr lang="en-US" sz="2800" b="0" dirty="0" smtClean="0">
                <a:effectLst/>
                <a:latin typeface="Calibri" pitchFamily="34" charset="0"/>
              </a:rPr>
              <a:t> proteins </a:t>
            </a:r>
          </a:p>
          <a:p>
            <a:pPr algn="l">
              <a:buNone/>
            </a:pPr>
            <a:r>
              <a:rPr lang="en-US" sz="2800" b="0" dirty="0" smtClean="0">
                <a:effectLst/>
                <a:latin typeface="Calibri" pitchFamily="34" charset="0"/>
              </a:rPr>
              <a:t>2. Carbohydrate metabolism hence raising blood sugar ( hyperglycemia) </a:t>
            </a:r>
          </a:p>
          <a:p>
            <a:pPr algn="l">
              <a:buNone/>
            </a:pPr>
            <a:r>
              <a:rPr lang="en-US" sz="2800" b="0" dirty="0" smtClean="0">
                <a:effectLst/>
                <a:latin typeface="Calibri" pitchFamily="34" charset="0"/>
              </a:rPr>
              <a:t>3. Lipolysis ;breakdown of triglycerides into fatty acids and glycerol for energy production</a:t>
            </a:r>
          </a:p>
          <a:p>
            <a:pPr algn="l">
              <a:buNone/>
            </a:pPr>
            <a:r>
              <a:rPr lang="en-US" sz="2800" b="0" dirty="0" smtClean="0">
                <a:effectLst/>
                <a:latin typeface="Calibri" pitchFamily="34" charset="0"/>
              </a:rPr>
              <a:t>4.stimulate breakdown of proteins releasing amino acids which can be used for synthesis of other proteins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US" sz="5400" u="sng" dirty="0" smtClean="0">
                <a:latin typeface="Calibri" pitchFamily="34" charset="0"/>
              </a:rPr>
              <a:t>1.GLUCOCORTICOIDS</a:t>
            </a:r>
            <a:br>
              <a:rPr lang="en-US" sz="5400" u="sng" dirty="0" smtClean="0">
                <a:latin typeface="Calibri" pitchFamily="34" charset="0"/>
              </a:rPr>
            </a:br>
            <a:endParaRPr lang="en-US" dirty="0"/>
          </a:p>
        </p:txBody>
      </p:sp>
      <p:sp>
        <p:nvSpPr>
          <p:cNvPr id="3" name="Content Placeholder 2"/>
          <p:cNvSpPr>
            <a:spLocks noGrp="1"/>
          </p:cNvSpPr>
          <p:nvPr>
            <p:ph idx="1"/>
          </p:nvPr>
        </p:nvSpPr>
        <p:spPr/>
        <p:txBody>
          <a:bodyPr/>
          <a:lstStyle/>
          <a:p>
            <a:pPr>
              <a:lnSpc>
                <a:spcPct val="150000"/>
              </a:lnSpc>
            </a:pPr>
            <a:r>
              <a:rPr lang="en-US" sz="2800" dirty="0" err="1" smtClean="0">
                <a:latin typeface="Calibri" pitchFamily="34" charset="0"/>
              </a:rPr>
              <a:t>Cortisol</a:t>
            </a:r>
            <a:r>
              <a:rPr lang="en-US" sz="2800" dirty="0" smtClean="0">
                <a:latin typeface="Calibri" pitchFamily="34" charset="0"/>
              </a:rPr>
              <a:t> or hydrocortisone is the main hormone</a:t>
            </a:r>
          </a:p>
          <a:p>
            <a:pPr>
              <a:lnSpc>
                <a:spcPct val="150000"/>
              </a:lnSpc>
            </a:pPr>
            <a:r>
              <a:rPr lang="en-US" sz="2800" dirty="0" smtClean="0">
                <a:latin typeface="Calibri" pitchFamily="34" charset="0"/>
              </a:rPr>
              <a:t>Its release is stimulated by ACTH from anterior pituitary gland</a:t>
            </a:r>
          </a:p>
          <a:p>
            <a:pPr>
              <a:lnSpc>
                <a:spcPct val="150000"/>
              </a:lnSpc>
            </a:pPr>
            <a:r>
              <a:rPr lang="en-US" sz="2800" dirty="0" smtClean="0">
                <a:latin typeface="Calibri" pitchFamily="34" charset="0"/>
              </a:rPr>
              <a:t>Secretion is controlled by negative feedback system</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Physiological and pharmacological effects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150000"/>
              </a:lnSpc>
              <a:buNone/>
            </a:pPr>
            <a:r>
              <a:rPr lang="en-US" sz="2800" b="0" dirty="0" smtClean="0">
                <a:effectLst/>
                <a:latin typeface="Calibri" pitchFamily="34" charset="0"/>
              </a:rPr>
              <a:t>1. Anti- inflammatory actions</a:t>
            </a:r>
          </a:p>
          <a:p>
            <a:pPr algn="l">
              <a:lnSpc>
                <a:spcPct val="150000"/>
              </a:lnSpc>
              <a:buNone/>
            </a:pPr>
            <a:r>
              <a:rPr lang="en-US" sz="2800" b="0" dirty="0" smtClean="0">
                <a:effectLst/>
                <a:latin typeface="Calibri" pitchFamily="34" charset="0"/>
              </a:rPr>
              <a:t>2. Suppression of immune responses</a:t>
            </a:r>
          </a:p>
          <a:p>
            <a:pPr algn="l">
              <a:lnSpc>
                <a:spcPct val="150000"/>
              </a:lnSpc>
              <a:buNone/>
            </a:pPr>
            <a:r>
              <a:rPr lang="en-US" sz="2800" b="0" dirty="0" smtClean="0">
                <a:effectLst/>
                <a:latin typeface="Calibri" pitchFamily="34" charset="0"/>
              </a:rPr>
              <a:t>3.Delayed wound healing.</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normAutofit fontScale="90000"/>
          </a:bodyPr>
          <a:lstStyle/>
          <a:p>
            <a:r>
              <a:rPr lang="en-US" sz="3100" dirty="0" smtClean="0">
                <a:latin typeface="Calibri" pitchFamily="34" charset="0"/>
              </a:rPr>
              <a:t>MINERALOCORTICOIDS (ALDOSTERONE)</a:t>
            </a:r>
            <a:br>
              <a:rPr lang="en-US" sz="3100" dirty="0" smtClean="0">
                <a:latin typeface="Calibri" pitchFamily="34" charset="0"/>
              </a:rPr>
            </a:br>
            <a:endParaRPr lang="en-US" dirty="0"/>
          </a:p>
        </p:txBody>
      </p:sp>
      <p:sp>
        <p:nvSpPr>
          <p:cNvPr id="3" name="Content Placeholder 2"/>
          <p:cNvSpPr>
            <a:spLocks noGrp="1"/>
          </p:cNvSpPr>
          <p:nvPr>
            <p:ph idx="1"/>
          </p:nvPr>
        </p:nvSpPr>
        <p:spPr>
          <a:xfrm>
            <a:off x="228600" y="1371600"/>
            <a:ext cx="8229600" cy="4389120"/>
          </a:xfrm>
        </p:spPr>
        <p:txBody>
          <a:bodyPr/>
          <a:lstStyle/>
          <a:p>
            <a:pPr>
              <a:lnSpc>
                <a:spcPct val="150000"/>
              </a:lnSpc>
            </a:pPr>
            <a:r>
              <a:rPr lang="en-US" sz="2800" dirty="0" smtClean="0">
                <a:latin typeface="Calibri" pitchFamily="34" charset="0"/>
              </a:rPr>
              <a:t>Secreted in </a:t>
            </a:r>
            <a:r>
              <a:rPr lang="en-US" sz="2800" dirty="0" err="1" smtClean="0">
                <a:latin typeface="Calibri" pitchFamily="34" charset="0"/>
              </a:rPr>
              <a:t>Zona</a:t>
            </a:r>
            <a:r>
              <a:rPr lang="en-US" sz="2800" dirty="0" smtClean="0">
                <a:latin typeface="Calibri" pitchFamily="34" charset="0"/>
              </a:rPr>
              <a:t> </a:t>
            </a:r>
            <a:r>
              <a:rPr lang="en-US" sz="2800" dirty="0" err="1" smtClean="0">
                <a:latin typeface="Calibri" pitchFamily="34" charset="0"/>
              </a:rPr>
              <a:t>Glomerulosa</a:t>
            </a:r>
            <a:endParaRPr lang="en-US" sz="2800" dirty="0" smtClean="0">
              <a:latin typeface="Calibri" pitchFamily="34" charset="0"/>
            </a:endParaRPr>
          </a:p>
          <a:p>
            <a:pPr>
              <a:lnSpc>
                <a:spcPct val="150000"/>
              </a:lnSpc>
            </a:pPr>
            <a:r>
              <a:rPr lang="en-US" sz="2800" dirty="0" smtClean="0">
                <a:latin typeface="Calibri" pitchFamily="34" charset="0"/>
              </a:rPr>
              <a:t>Main function is regulation of electrolytes concentration in extracellular fluids particularly sodium and potassium ions</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ADRENAL MEDULLA</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Produces catecholamines : epinephrine and norepinephrine</a:t>
            </a:r>
          </a:p>
          <a:p>
            <a:r>
              <a:rPr lang="en-US" sz="2800" b="0" dirty="0" smtClean="0">
                <a:effectLst/>
                <a:latin typeface="Calibri" pitchFamily="34" charset="0"/>
              </a:rPr>
              <a:t>Epinephrine is also called Adrenaline</a:t>
            </a:r>
          </a:p>
          <a:p>
            <a:pPr algn="l">
              <a:buNone/>
            </a:pPr>
            <a:r>
              <a:rPr lang="en-US" sz="2800" b="0" dirty="0" smtClean="0">
                <a:effectLst/>
                <a:latin typeface="Calibri" pitchFamily="34" charset="0"/>
              </a:rPr>
              <a:t>Its functions include;</a:t>
            </a:r>
          </a:p>
          <a:p>
            <a:pPr algn="l">
              <a:buFont typeface="Wingdings" pitchFamily="2" charset="2"/>
              <a:buChar char="Ø"/>
            </a:pPr>
            <a:r>
              <a:rPr lang="en-US" sz="2800" b="0" dirty="0" smtClean="0">
                <a:effectLst/>
                <a:latin typeface="Calibri" pitchFamily="34" charset="0"/>
              </a:rPr>
              <a:t>it causes contraction of the heart</a:t>
            </a:r>
          </a:p>
          <a:p>
            <a:pPr algn="l">
              <a:buFont typeface="Wingdings" pitchFamily="2" charset="2"/>
              <a:buChar char="Ø"/>
            </a:pPr>
            <a:r>
              <a:rPr lang="en-US" sz="2800" b="0" dirty="0" smtClean="0">
                <a:effectLst/>
                <a:latin typeface="Calibri" pitchFamily="34" charset="0"/>
              </a:rPr>
              <a:t> causes bronchodilation of bronchial muscles</a:t>
            </a:r>
          </a:p>
          <a:p>
            <a:pPr algn="l">
              <a:buFont typeface="Wingdings" pitchFamily="2" charset="2"/>
              <a:buChar char="Ø"/>
            </a:pPr>
            <a:r>
              <a:rPr lang="en-US" sz="2800" b="0" dirty="0" smtClean="0">
                <a:effectLst/>
                <a:latin typeface="Calibri" pitchFamily="34" charset="0"/>
              </a:rPr>
              <a:t>causes </a:t>
            </a:r>
            <a:r>
              <a:rPr lang="en-US" sz="2800" b="0" dirty="0" err="1" smtClean="0">
                <a:effectLst/>
                <a:latin typeface="Calibri" pitchFamily="34" charset="0"/>
              </a:rPr>
              <a:t>vasodilation</a:t>
            </a:r>
            <a:r>
              <a:rPr lang="en-US" sz="2800" b="0" dirty="0" smtClean="0">
                <a:effectLst/>
                <a:latin typeface="Calibri" pitchFamily="34" charset="0"/>
              </a:rPr>
              <a:t> of the blood vessels</a:t>
            </a:r>
          </a:p>
          <a:p>
            <a:pPr algn="l">
              <a:buNone/>
            </a:pPr>
            <a:r>
              <a:rPr lang="en-US" sz="2800" b="0" dirty="0" smtClean="0">
                <a:effectLst/>
                <a:latin typeface="Calibri" pitchFamily="34" charset="0"/>
              </a:rPr>
              <a:t>Norepinephrine works in opposite manner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General functions of catecholamines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150000"/>
              </a:lnSpc>
            </a:pPr>
            <a:r>
              <a:rPr lang="en-US" sz="2800" dirty="0" smtClean="0">
                <a:latin typeface="Calibri" pitchFamily="34" charset="0"/>
              </a:rPr>
              <a:t>S</a:t>
            </a:r>
            <a:r>
              <a:rPr lang="en-US" sz="2800" b="0" dirty="0" smtClean="0">
                <a:effectLst/>
                <a:latin typeface="Calibri" pitchFamily="34" charset="0"/>
              </a:rPr>
              <a:t>timulate the fight or fight reaction</a:t>
            </a:r>
          </a:p>
          <a:p>
            <a:pPr>
              <a:lnSpc>
                <a:spcPct val="150000"/>
              </a:lnSpc>
            </a:pPr>
            <a:r>
              <a:rPr lang="en-US" sz="2800" b="0" dirty="0" smtClean="0">
                <a:effectLst/>
                <a:latin typeface="Calibri" pitchFamily="34" charset="0"/>
              </a:rPr>
              <a:t> Increased plasma glucoses levels</a:t>
            </a:r>
          </a:p>
          <a:p>
            <a:pPr>
              <a:lnSpc>
                <a:spcPct val="150000"/>
              </a:lnSpc>
            </a:pPr>
            <a:r>
              <a:rPr lang="en-US" sz="2800" b="0" dirty="0" smtClean="0">
                <a:effectLst/>
                <a:latin typeface="Calibri" pitchFamily="34" charset="0"/>
              </a:rPr>
              <a:t>Increased cardiovascular function</a:t>
            </a:r>
          </a:p>
          <a:p>
            <a:pPr>
              <a:lnSpc>
                <a:spcPct val="150000"/>
              </a:lnSpc>
            </a:pPr>
            <a:r>
              <a:rPr lang="en-US" sz="2800" b="0" dirty="0" smtClean="0">
                <a:effectLst/>
                <a:latin typeface="Calibri" pitchFamily="34" charset="0"/>
              </a:rPr>
              <a:t>Increased metabolic function</a:t>
            </a:r>
          </a:p>
          <a:p>
            <a:pPr>
              <a:lnSpc>
                <a:spcPct val="150000"/>
              </a:lnSpc>
            </a:pPr>
            <a:r>
              <a:rPr lang="en-US" sz="2800" b="0" dirty="0" smtClean="0">
                <a:effectLst/>
                <a:latin typeface="Calibri" pitchFamily="34" charset="0"/>
              </a:rPr>
              <a:t>Decreased gastrointestinal and genitourinary function.</a:t>
            </a:r>
            <a:endParaRPr lang="en-US" sz="2800" b="0" dirty="0">
              <a:effectLst/>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HORMONES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defRPr/>
            </a:pPr>
            <a:r>
              <a:rPr lang="en-US" sz="2800" b="0" dirty="0" smtClean="0">
                <a:effectLst/>
                <a:latin typeface="Calibri" pitchFamily="34" charset="0"/>
              </a:rPr>
              <a:t>They are chemical released from living cells that travels some distance to target tissues to have a biological effect.</a:t>
            </a:r>
          </a:p>
          <a:p>
            <a:pPr marL="342900" lvl="1" indent="-342900">
              <a:defRPr/>
            </a:pPr>
            <a:r>
              <a:rPr lang="en-US" sz="2800" b="0" dirty="0" smtClean="0">
                <a:effectLst/>
                <a:latin typeface="Calibri" pitchFamily="34" charset="0"/>
              </a:rPr>
              <a:t>They are secreted in very small amounts and usually transported in the blood</a:t>
            </a:r>
          </a:p>
          <a:p>
            <a:pPr marL="342900" lvl="1" indent="-342900">
              <a:defRPr/>
            </a:pPr>
            <a:r>
              <a:rPr lang="en-US" sz="2800" dirty="0" smtClean="0">
                <a:latin typeface="Calibri" pitchFamily="34" charset="0"/>
              </a:rPr>
              <a:t>They a</a:t>
            </a:r>
            <a:r>
              <a:rPr lang="en-US" sz="2800" b="0" dirty="0" smtClean="0">
                <a:effectLst/>
                <a:latin typeface="Calibri" pitchFamily="34" charset="0"/>
              </a:rPr>
              <a:t>ct on distant target cells</a:t>
            </a:r>
          </a:p>
          <a:p>
            <a:pPr marL="342900" lvl="1" indent="-342900">
              <a:defRPr/>
            </a:pPr>
            <a:r>
              <a:rPr lang="en-US" sz="2800" b="0" dirty="0" smtClean="0">
                <a:effectLst/>
                <a:latin typeface="Calibri" pitchFamily="34" charset="0"/>
              </a:rPr>
              <a:t>Target cells have specific receptors</a:t>
            </a:r>
          </a:p>
          <a:p>
            <a:pPr marL="342900" lvl="1" indent="-342900">
              <a:defRPr/>
            </a:pPr>
            <a:r>
              <a:rPr lang="en-US" sz="2800" b="0" dirty="0" smtClean="0">
                <a:effectLst/>
                <a:latin typeface="Calibri" pitchFamily="34" charset="0"/>
              </a:rPr>
              <a:t>The effects are dependent on the programmed response of the target cells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PANCREASE</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There are three main types of cells found in pancreatic islet</a:t>
            </a:r>
          </a:p>
          <a:p>
            <a:pPr lvl="2"/>
            <a:r>
              <a:rPr lang="en-US" b="0" dirty="0" smtClean="0">
                <a:effectLst/>
                <a:latin typeface="Calibri" pitchFamily="34" charset="0"/>
              </a:rPr>
              <a:t> </a:t>
            </a:r>
            <a:r>
              <a:rPr lang="en-US" sz="2800" b="0" dirty="0" smtClean="0">
                <a:effectLst/>
                <a:latin typeface="Calibri" pitchFamily="34" charset="0"/>
              </a:rPr>
              <a:t>Alpha cells : secrete glucagon</a:t>
            </a:r>
          </a:p>
          <a:p>
            <a:pPr lvl="2"/>
            <a:r>
              <a:rPr lang="en-US" sz="2800" b="0" dirty="0" smtClean="0">
                <a:effectLst/>
                <a:latin typeface="Calibri" pitchFamily="34" charset="0"/>
              </a:rPr>
              <a:t>Beta cells : secrete insulin</a:t>
            </a:r>
            <a:endParaRPr lang="en-US" sz="2800" dirty="0" smtClean="0">
              <a:latin typeface="Calibri" pitchFamily="34" charset="0"/>
            </a:endParaRPr>
          </a:p>
          <a:p>
            <a:pPr lvl="2"/>
            <a:r>
              <a:rPr lang="en-US" sz="2800" b="0" dirty="0" smtClean="0">
                <a:effectLst/>
                <a:latin typeface="Calibri" pitchFamily="34" charset="0"/>
              </a:rPr>
              <a:t>Delta cells : secrete somatostatin.</a:t>
            </a:r>
          </a:p>
          <a:p>
            <a:pPr algn="l">
              <a:buNone/>
            </a:pPr>
            <a:r>
              <a:rPr lang="en-US" sz="2800" b="0" dirty="0" smtClean="0">
                <a:effectLst/>
                <a:latin typeface="Calibri" pitchFamily="34" charset="0"/>
              </a:rPr>
              <a:t>Normal blood glucose levels is 5.5 -8.5 mmol/l</a:t>
            </a:r>
          </a:p>
          <a:p>
            <a:pPr algn="l">
              <a:buNone/>
            </a:pPr>
            <a:r>
              <a:rPr lang="en-US" sz="2800" b="0" dirty="0" smtClean="0">
                <a:effectLst/>
                <a:latin typeface="Calibri" pitchFamily="34" charset="0"/>
              </a:rPr>
              <a:t>Blood glucose levels are control by opposing actions of insulin and glucagon</a:t>
            </a:r>
            <a:endParaRPr lang="en-US" sz="2800" b="0" dirty="0">
              <a:effectLst/>
              <a:latin typeface="Calibri"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INSULIN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Its main function is to lower raised blood glucose levels</a:t>
            </a:r>
          </a:p>
          <a:p>
            <a:pPr algn="l">
              <a:buNone/>
            </a:pPr>
            <a:r>
              <a:rPr lang="en-US" sz="2800" b="0" dirty="0" smtClean="0">
                <a:effectLst/>
                <a:latin typeface="Calibri" pitchFamily="34" charset="0"/>
              </a:rPr>
              <a:t>It lowers blood glucose levels by :</a:t>
            </a:r>
          </a:p>
          <a:p>
            <a:pPr marL="571500" indent="-571500" algn="l">
              <a:buFont typeface="+mj-lt"/>
              <a:buAutoNum type="romanLcPeriod"/>
            </a:pPr>
            <a:r>
              <a:rPr lang="en-US" sz="2800" b="0" dirty="0" smtClean="0">
                <a:effectLst/>
                <a:latin typeface="Calibri" pitchFamily="34" charset="0"/>
              </a:rPr>
              <a:t>Acting on cell membrane and stimulating uptake and use of glucose by muscle and connective tissue cells</a:t>
            </a:r>
          </a:p>
          <a:p>
            <a:pPr marL="571500" indent="-571500" algn="l">
              <a:buFont typeface="+mj-lt"/>
              <a:buAutoNum type="romanLcPeriod"/>
            </a:pPr>
            <a:r>
              <a:rPr lang="en-US" sz="2800" b="0" dirty="0" smtClean="0">
                <a:effectLst/>
                <a:latin typeface="Calibri" pitchFamily="34" charset="0"/>
              </a:rPr>
              <a:t> Increasing conversion of glucose to glycogen (</a:t>
            </a:r>
            <a:r>
              <a:rPr lang="en-US" sz="2800" b="0" dirty="0" err="1" smtClean="0">
                <a:effectLst/>
                <a:latin typeface="Calibri" pitchFamily="34" charset="0"/>
              </a:rPr>
              <a:t>glucogenesis</a:t>
            </a:r>
            <a:r>
              <a:rPr lang="en-US" sz="2800" b="0" dirty="0" smtClean="0">
                <a:effectLst/>
                <a:latin typeface="Calibri" pitchFamily="34" charset="0"/>
              </a:rPr>
              <a:t>)</a:t>
            </a:r>
          </a:p>
          <a:p>
            <a:pPr marL="571500" indent="-571500">
              <a:buNone/>
            </a:pPr>
            <a:r>
              <a:rPr lang="en-US" sz="2800" dirty="0" smtClean="0">
                <a:latin typeface="Calibri" pitchFamily="34" charset="0"/>
              </a:rPr>
              <a:t>Secretion of insulin is stimulated by increased blood glucose levels </a:t>
            </a:r>
            <a:r>
              <a:rPr lang="en-US" sz="2800" dirty="0" err="1" smtClean="0">
                <a:latin typeface="Calibri" pitchFamily="34" charset="0"/>
              </a:rPr>
              <a:t>e.g</a:t>
            </a:r>
            <a:r>
              <a:rPr lang="en-US" sz="2800" dirty="0" smtClean="0">
                <a:latin typeface="Calibri" pitchFamily="34" charset="0"/>
              </a:rPr>
              <a:t> after eating a meal.</a:t>
            </a:r>
          </a:p>
          <a:p>
            <a:pPr marL="571500" indent="-571500" algn="l">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GLUCAGON</a:t>
            </a:r>
          </a:p>
          <a:p>
            <a:pPr>
              <a:lnSpc>
                <a:spcPct val="150000"/>
              </a:lnSpc>
            </a:pPr>
            <a:r>
              <a:rPr lang="en-US" sz="2800" b="0" dirty="0" smtClean="0">
                <a:effectLst/>
                <a:latin typeface="Calibri" pitchFamily="34" charset="0"/>
              </a:rPr>
              <a:t>Secretion is stimulated by low blood glucose levels and exercise</a:t>
            </a:r>
          </a:p>
          <a:p>
            <a:pPr>
              <a:lnSpc>
                <a:spcPct val="150000"/>
              </a:lnSpc>
            </a:pPr>
            <a:r>
              <a:rPr lang="en-US" sz="2800" b="0" dirty="0" smtClean="0">
                <a:effectLst/>
                <a:latin typeface="Calibri" pitchFamily="34" charset="0"/>
              </a:rPr>
              <a:t>It promote conversion of glycogen to glucose in liver and skeletal muscle (glycogenolysis)</a:t>
            </a:r>
          </a:p>
          <a:p>
            <a:pPr algn="l">
              <a:buNone/>
            </a:pPr>
            <a:endParaRPr lang="en-US" sz="2800" b="0" dirty="0">
              <a:effectLst/>
              <a:latin typeface="Calibri"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 OF ENDOCRINE DYSFUNCTION.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Consist of Health History , Physical Examination and lab and diagnostic studies</a:t>
            </a:r>
          </a:p>
          <a:p>
            <a:pPr algn="l">
              <a:buNone/>
            </a:pPr>
            <a:r>
              <a:rPr lang="en-US" sz="2800" b="0" dirty="0" smtClean="0">
                <a:effectLst/>
                <a:latin typeface="Calibri" pitchFamily="34" charset="0"/>
              </a:rPr>
              <a:t>1.Health History.</a:t>
            </a:r>
          </a:p>
          <a:p>
            <a:pPr algn="l">
              <a:buNone/>
            </a:pPr>
            <a:r>
              <a:rPr lang="en-US" sz="2800" dirty="0" smtClean="0">
                <a:latin typeface="Calibri" pitchFamily="34" charset="0"/>
              </a:rPr>
              <a:t>a)</a:t>
            </a:r>
            <a:r>
              <a:rPr lang="en-US" sz="2800" b="0" dirty="0" smtClean="0">
                <a:effectLst/>
                <a:latin typeface="Calibri" pitchFamily="34" charset="0"/>
              </a:rPr>
              <a:t> Elicit a description of client's present illness and chief complain including onset ,course ,location, precipitating and alleviating factors. Cardinal signs and symptoms indicating altered endocrine and metabolic function include : </a:t>
            </a:r>
          </a:p>
          <a:p>
            <a:pPr lvl="2"/>
            <a:r>
              <a:rPr lang="en-US" sz="2800" b="0" dirty="0" smtClean="0">
                <a:effectLst/>
                <a:latin typeface="Calibri" pitchFamily="34" charset="0"/>
              </a:rPr>
              <a:t>unexplained weight loss or gain</a:t>
            </a:r>
            <a:endParaRPr lang="en-US" sz="2800" b="0" dirty="0">
              <a:effectLst/>
              <a:latin typeface="Calibri"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lvl="1"/>
            <a:r>
              <a:rPr lang="en-US" sz="2800" b="0" dirty="0" smtClean="0">
                <a:effectLst/>
                <a:latin typeface="Calibri" pitchFamily="34" charset="0"/>
              </a:rPr>
              <a:t>Alteration in metabolic rate </a:t>
            </a:r>
            <a:r>
              <a:rPr lang="en-US" sz="2800" b="0" dirty="0" err="1" smtClean="0">
                <a:effectLst/>
                <a:latin typeface="Calibri" pitchFamily="34" charset="0"/>
              </a:rPr>
              <a:t>e.G.</a:t>
            </a:r>
            <a:r>
              <a:rPr lang="en-US" sz="2800" b="0" dirty="0" smtClean="0">
                <a:effectLst/>
                <a:latin typeface="Calibri" pitchFamily="34" charset="0"/>
              </a:rPr>
              <a:t> Tachycardia or </a:t>
            </a:r>
            <a:r>
              <a:rPr lang="en-US" sz="2800" b="0" dirty="0" err="1" smtClean="0">
                <a:effectLst/>
                <a:latin typeface="Calibri" pitchFamily="34" charset="0"/>
              </a:rPr>
              <a:t>bradycardia</a:t>
            </a:r>
            <a:r>
              <a:rPr lang="en-US" sz="2800" b="0" dirty="0" smtClean="0">
                <a:effectLst/>
                <a:latin typeface="Calibri" pitchFamily="34" charset="0"/>
              </a:rPr>
              <a:t> ,</a:t>
            </a:r>
            <a:r>
              <a:rPr lang="en-US" sz="2800" b="0" dirty="0" err="1" smtClean="0">
                <a:effectLst/>
                <a:latin typeface="Calibri" pitchFamily="34" charset="0"/>
              </a:rPr>
              <a:t>diarrhoea</a:t>
            </a:r>
            <a:r>
              <a:rPr lang="en-US" sz="2800" b="0" dirty="0" smtClean="0">
                <a:effectLst/>
                <a:latin typeface="Calibri" pitchFamily="34" charset="0"/>
              </a:rPr>
              <a:t> or constipation.</a:t>
            </a:r>
          </a:p>
          <a:p>
            <a:pPr lvl="1"/>
            <a:r>
              <a:rPr lang="en-US" sz="2800" b="0" dirty="0" smtClean="0">
                <a:effectLst/>
                <a:latin typeface="Calibri" pitchFamily="34" charset="0"/>
              </a:rPr>
              <a:t>Sleep pattern disturbances</a:t>
            </a:r>
          </a:p>
          <a:p>
            <a:pPr lvl="1"/>
            <a:r>
              <a:rPr lang="en-US" sz="2800" b="0" dirty="0" smtClean="0">
                <a:effectLst/>
                <a:latin typeface="Calibri" pitchFamily="34" charset="0"/>
              </a:rPr>
              <a:t>Labile mood swings and change in mental status</a:t>
            </a:r>
          </a:p>
          <a:p>
            <a:pPr lvl="1"/>
            <a:r>
              <a:rPr lang="en-US" sz="2800" b="0" dirty="0" smtClean="0">
                <a:effectLst/>
                <a:latin typeface="Calibri" pitchFamily="34" charset="0"/>
              </a:rPr>
              <a:t>Alteration in sexual performance.</a:t>
            </a:r>
            <a:endParaRPr lang="en-US" b="0" dirty="0" smtClean="0">
              <a:effectLst/>
              <a:latin typeface="Calibri" pitchFamily="34" charset="0"/>
            </a:endParaRPr>
          </a:p>
          <a:p>
            <a:pPr algn="l">
              <a:buNone/>
            </a:pPr>
            <a:r>
              <a:rPr lang="en-US" sz="2800" dirty="0" smtClean="0">
                <a:latin typeface="Calibri" pitchFamily="34" charset="0"/>
              </a:rPr>
              <a:t>b</a:t>
            </a:r>
            <a:r>
              <a:rPr lang="en-US" sz="2800" b="0" dirty="0" smtClean="0">
                <a:effectLst/>
                <a:latin typeface="Calibri" pitchFamily="34" charset="0"/>
              </a:rPr>
              <a:t>) Explore the client’s health history for risk factors associated with endocrine and metabolic disorders  including family history of endocrine disorders , radiation therapy and trauma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2. Physical examination</a:t>
            </a:r>
          </a:p>
          <a:p>
            <a:pPr algn="l">
              <a:buNone/>
            </a:pPr>
            <a:r>
              <a:rPr lang="en-US" sz="2800" dirty="0" smtClean="0">
                <a:latin typeface="Calibri" pitchFamily="34" charset="0"/>
              </a:rPr>
              <a:t>a)</a:t>
            </a:r>
            <a:r>
              <a:rPr lang="en-US" sz="2800" b="0" dirty="0" smtClean="0">
                <a:effectLst/>
                <a:latin typeface="Calibri" pitchFamily="34" charset="0"/>
              </a:rPr>
              <a:t> Assess vital signs and measure body weight.</a:t>
            </a:r>
          </a:p>
          <a:p>
            <a:pPr algn="l">
              <a:buNone/>
            </a:pPr>
            <a:r>
              <a:rPr lang="en-US" sz="2800" dirty="0" smtClean="0">
                <a:latin typeface="Calibri" pitchFamily="34" charset="0"/>
              </a:rPr>
              <a:t>b) I</a:t>
            </a:r>
            <a:r>
              <a:rPr lang="en-US" sz="2800" b="0" dirty="0" smtClean="0">
                <a:effectLst/>
                <a:latin typeface="Calibri" pitchFamily="34" charset="0"/>
              </a:rPr>
              <a:t>nspection </a:t>
            </a:r>
          </a:p>
          <a:p>
            <a:r>
              <a:rPr lang="en-US" sz="2800" dirty="0" smtClean="0">
                <a:latin typeface="Calibri" pitchFamily="34" charset="0"/>
              </a:rPr>
              <a:t>O</a:t>
            </a:r>
            <a:r>
              <a:rPr lang="en-US" sz="2800" b="0" dirty="0" smtClean="0">
                <a:effectLst/>
                <a:latin typeface="Calibri" pitchFamily="34" charset="0"/>
              </a:rPr>
              <a:t>bserve stature , fat distribution and shape of the face</a:t>
            </a:r>
          </a:p>
          <a:p>
            <a:r>
              <a:rPr lang="en-US" sz="2800" b="0" dirty="0" smtClean="0">
                <a:effectLst/>
                <a:latin typeface="Calibri" pitchFamily="34" charset="0"/>
              </a:rPr>
              <a:t>Assess for the presence of </a:t>
            </a:r>
            <a:r>
              <a:rPr lang="en-US" sz="2800" b="0" dirty="0" err="1" smtClean="0">
                <a:effectLst/>
                <a:latin typeface="Calibri" pitchFamily="34" charset="0"/>
              </a:rPr>
              <a:t>goitre</a:t>
            </a:r>
            <a:endParaRPr lang="en-US" sz="2800" b="0" dirty="0" smtClean="0">
              <a:effectLst/>
              <a:latin typeface="Calibri" pitchFamily="34" charset="0"/>
            </a:endParaRPr>
          </a:p>
          <a:p>
            <a:r>
              <a:rPr lang="en-US" sz="2800" b="0" dirty="0" smtClean="0">
                <a:effectLst/>
                <a:latin typeface="Calibri" pitchFamily="34" charset="0"/>
              </a:rPr>
              <a:t>Note protruding or sunken eyes and lid or retraction.</a:t>
            </a:r>
          </a:p>
          <a:p>
            <a:pPr algn="l">
              <a:buNone/>
            </a:pPr>
            <a:endParaRPr lang="en-US" sz="2800" b="0" dirty="0">
              <a:effectLst/>
              <a:latin typeface="Calibri"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dirty="0" smtClean="0">
                <a:latin typeface="Calibri" pitchFamily="34" charset="0"/>
              </a:rPr>
              <a:t>N</a:t>
            </a:r>
            <a:r>
              <a:rPr lang="en-US" sz="2800" b="0" dirty="0" smtClean="0">
                <a:effectLst/>
                <a:latin typeface="Calibri" pitchFamily="34" charset="0"/>
              </a:rPr>
              <a:t>ote the color ,texture and turgor of the skin, surgical scars and unusual bruising.</a:t>
            </a:r>
          </a:p>
          <a:p>
            <a:pPr algn="l">
              <a:buNone/>
            </a:pPr>
            <a:r>
              <a:rPr lang="en-US" sz="2800" dirty="0" smtClean="0">
                <a:latin typeface="Calibri" pitchFamily="34" charset="0"/>
              </a:rPr>
              <a:t>c) </a:t>
            </a:r>
            <a:r>
              <a:rPr lang="en-US" sz="2800" b="0" dirty="0" smtClean="0">
                <a:effectLst/>
                <a:latin typeface="Calibri" pitchFamily="34" charset="0"/>
              </a:rPr>
              <a:t>Palpation ; palpate the thyroid for size , shape ,symmetry and tenderness</a:t>
            </a:r>
          </a:p>
          <a:p>
            <a:pPr algn="l">
              <a:buNone/>
            </a:pPr>
            <a:r>
              <a:rPr lang="en-US" sz="2800" dirty="0" smtClean="0">
                <a:latin typeface="Calibri" pitchFamily="34" charset="0"/>
              </a:rPr>
              <a:t>d) </a:t>
            </a:r>
            <a:r>
              <a:rPr lang="en-US" sz="2800" b="0" dirty="0" smtClean="0">
                <a:effectLst/>
                <a:latin typeface="Calibri" pitchFamily="34" charset="0"/>
              </a:rPr>
              <a:t>Auscultation</a:t>
            </a:r>
          </a:p>
          <a:p>
            <a:r>
              <a:rPr lang="en-US" sz="2800" b="0" dirty="0" err="1" smtClean="0">
                <a:effectLst/>
                <a:latin typeface="Calibri" pitchFamily="34" charset="0"/>
              </a:rPr>
              <a:t>Auscultate</a:t>
            </a:r>
            <a:r>
              <a:rPr lang="en-US" sz="2800" b="0" dirty="0" smtClean="0">
                <a:effectLst/>
                <a:latin typeface="Calibri" pitchFamily="34" charset="0"/>
              </a:rPr>
              <a:t> heart , lung and bowel sounds</a:t>
            </a:r>
          </a:p>
          <a:p>
            <a:pPr algn="l">
              <a:buNone/>
            </a:pPr>
            <a:endParaRPr lang="en-US" sz="2800" b="0" dirty="0">
              <a:effectLst/>
              <a:latin typeface="Calibri"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3.LABORATORY AND DIAGNOSTIC STUDIES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Measurement of hormones in the blood and urine , reflects production and activity of hormones related to specific endocrine and metabolic disorders.</a:t>
            </a:r>
          </a:p>
          <a:p>
            <a:pPr>
              <a:buNone/>
            </a:pPr>
            <a:r>
              <a:rPr lang="en-US" sz="2800" b="0" u="sng" dirty="0" smtClean="0">
                <a:effectLst/>
                <a:latin typeface="Calibri" pitchFamily="34" charset="0"/>
              </a:rPr>
              <a:t>1.Thyroid function tests (TFTs)</a:t>
            </a:r>
          </a:p>
          <a:p>
            <a:r>
              <a:rPr lang="en-US" sz="2800" b="0" dirty="0" smtClean="0">
                <a:effectLst/>
                <a:latin typeface="Calibri" pitchFamily="34" charset="0"/>
              </a:rPr>
              <a:t>Measurements of TSH ,T3 and T4.</a:t>
            </a:r>
          </a:p>
          <a:p>
            <a:r>
              <a:rPr lang="en-US" sz="2800" b="0" dirty="0" smtClean="0">
                <a:effectLst/>
                <a:latin typeface="Calibri" pitchFamily="34" charset="0"/>
              </a:rPr>
              <a:t>Usually done to diagnose hypothyroidism and hyperthyroidism</a:t>
            </a:r>
            <a:endParaRPr lang="en-US" sz="2800" b="0" dirty="0">
              <a:effectLst/>
              <a:latin typeface="Calibri"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Elevated T3 and T4 with depressed TSH reflect primary hyperthyroidism.</a:t>
            </a:r>
          </a:p>
          <a:p>
            <a:r>
              <a:rPr lang="en-US" sz="2800" b="0" dirty="0" smtClean="0">
                <a:effectLst/>
                <a:latin typeface="Calibri" pitchFamily="34" charset="0"/>
              </a:rPr>
              <a:t>Reduced T3 and T4 with depressed TSH reflect primary hypothyroidism.</a:t>
            </a:r>
          </a:p>
          <a:p>
            <a:pPr algn="l">
              <a:buNone/>
            </a:pPr>
            <a:r>
              <a:rPr lang="en-US" sz="2800" b="0" u="sng" dirty="0" smtClean="0">
                <a:effectLst/>
                <a:latin typeface="Calibri" pitchFamily="34" charset="0"/>
              </a:rPr>
              <a:t>2.Radioactive iodine uptake test</a:t>
            </a:r>
          </a:p>
          <a:p>
            <a:pPr algn="l">
              <a:buNone/>
            </a:pPr>
            <a:r>
              <a:rPr lang="en-US" sz="2800" b="0" dirty="0" smtClean="0">
                <a:effectLst/>
                <a:latin typeface="Calibri" pitchFamily="34" charset="0"/>
              </a:rPr>
              <a:t>A client take an oral dose of a small amount radioiodine and over time ,the iodine collects in the thyroid because thyroid uses iodine. It will be checked after 2,6 or 24 hrs to determine how much iodine has been absorbed by thyroid.</a:t>
            </a:r>
            <a:endParaRPr lang="en-US" sz="2800" b="0" dirty="0">
              <a:effectLst/>
              <a:latin typeface="Calibri"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Increased uptake may indicate hyperfunctioning of thyroid gland</a:t>
            </a:r>
          </a:p>
          <a:p>
            <a:r>
              <a:rPr lang="en-US" sz="2800" b="0" dirty="0" smtClean="0">
                <a:effectLst/>
                <a:latin typeface="Calibri" pitchFamily="34" charset="0"/>
              </a:rPr>
              <a:t>Decreased uptake may indicate hypofunctioning of the gland</a:t>
            </a:r>
          </a:p>
          <a:p>
            <a:pPr algn="l">
              <a:buNone/>
            </a:pPr>
            <a:r>
              <a:rPr lang="en-US" sz="2800" b="0" u="sng" dirty="0" smtClean="0">
                <a:effectLst/>
                <a:latin typeface="Calibri" pitchFamily="34" charset="0"/>
              </a:rPr>
              <a:t>4.Thyroid scan</a:t>
            </a:r>
          </a:p>
          <a:p>
            <a:r>
              <a:rPr lang="en-US" sz="2800" b="0" dirty="0" smtClean="0">
                <a:effectLst/>
                <a:latin typeface="Calibri" pitchFamily="34" charset="0"/>
              </a:rPr>
              <a:t>Perform to identify nodules or growth in the thyroid gland ,tumors and growths in the brain.</a:t>
            </a:r>
          </a:p>
          <a:p>
            <a:r>
              <a:rPr lang="en-US" sz="2800" b="0" dirty="0" smtClean="0">
                <a:effectLst/>
                <a:latin typeface="Calibri" pitchFamily="34" charset="0"/>
              </a:rPr>
              <a:t>RAI is used in the thyroid gland scan.</a:t>
            </a:r>
            <a:endParaRPr lang="en-US" sz="2800" b="0" dirty="0">
              <a:effectLst/>
              <a:latin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When hormones arrive at its target cell, it binds to a specific area , the receptor ,where it acts to influence a chemical or metabolic reactions made inside the cell.</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Before thyroid scan is taken :</a:t>
            </a:r>
          </a:p>
          <a:p>
            <a:r>
              <a:rPr lang="en-US" sz="2800" b="0" dirty="0" smtClean="0">
                <a:effectLst/>
                <a:latin typeface="Calibri" pitchFamily="34" charset="0"/>
              </a:rPr>
              <a:t>Client is put on NPO</a:t>
            </a:r>
          </a:p>
          <a:p>
            <a:r>
              <a:rPr lang="en-US" sz="2800" b="0" dirty="0" smtClean="0">
                <a:effectLst/>
                <a:latin typeface="Calibri" pitchFamily="34" charset="0"/>
              </a:rPr>
              <a:t>Pregnancy test is done</a:t>
            </a:r>
          </a:p>
          <a:p>
            <a:r>
              <a:rPr lang="en-US" sz="2800" b="0" dirty="0" smtClean="0">
                <a:effectLst/>
                <a:latin typeface="Calibri" pitchFamily="34" charset="0"/>
              </a:rPr>
              <a:t>Thyroid medications are temporarily withheld</a:t>
            </a:r>
          </a:p>
          <a:p>
            <a:pPr algn="l">
              <a:buNone/>
            </a:pPr>
            <a:r>
              <a:rPr lang="en-US" sz="2800" b="0" dirty="0" smtClean="0">
                <a:effectLst/>
                <a:latin typeface="Calibri" pitchFamily="34" charset="0"/>
              </a:rPr>
              <a:t>After the test has been done ,ensure proper disposal of waste.</a:t>
            </a:r>
          </a:p>
          <a:p>
            <a:pPr algn="l">
              <a:buNone/>
            </a:pPr>
            <a:endParaRPr lang="en-US" sz="2800" b="0" dirty="0">
              <a:effectLst/>
              <a:latin typeface="Calibri"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u="sng" dirty="0" smtClean="0">
                <a:effectLst/>
                <a:latin typeface="Calibri" pitchFamily="34" charset="0"/>
              </a:rPr>
              <a:t>5. Glucose Tolerance Test (GTT);</a:t>
            </a:r>
          </a:p>
          <a:p>
            <a:pPr algn="l">
              <a:buNone/>
            </a:pPr>
            <a:r>
              <a:rPr lang="en-US" sz="2800" b="0" dirty="0" smtClean="0">
                <a:effectLst/>
                <a:latin typeface="Calibri" pitchFamily="34" charset="0"/>
              </a:rPr>
              <a:t>Sometimes it is called Oral Glucose Tolerance Tests (OGTT)</a:t>
            </a:r>
          </a:p>
          <a:p>
            <a:pPr algn="l">
              <a:buNone/>
            </a:pPr>
            <a:r>
              <a:rPr lang="en-US" sz="2800" b="0" dirty="0" smtClean="0">
                <a:effectLst/>
                <a:latin typeface="Calibri" pitchFamily="34" charset="0"/>
              </a:rPr>
              <a:t>Glucose is given to patient and after 2 hrs ,samples of blood are taken to determine how quickly it is cleared from the </a:t>
            </a:r>
            <a:r>
              <a:rPr lang="en-US" sz="2800" b="0" dirty="0" err="1" smtClean="0">
                <a:effectLst/>
                <a:latin typeface="Calibri" pitchFamily="34" charset="0"/>
              </a:rPr>
              <a:t>blood.It</a:t>
            </a:r>
            <a:r>
              <a:rPr lang="en-US" sz="2800" b="0" dirty="0" smtClean="0">
                <a:effectLst/>
                <a:latin typeface="Calibri" pitchFamily="34" charset="0"/>
              </a:rPr>
              <a:t> is used to test for type 2 diabetes , insulin resistance and disorders of carbohydrate metabolism.</a:t>
            </a:r>
            <a:endParaRPr lang="en-US" sz="2800" b="0" dirty="0">
              <a:effectLst/>
              <a:latin typeface="Calibri"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Before test:</a:t>
            </a:r>
          </a:p>
          <a:p>
            <a:r>
              <a:rPr lang="en-US" sz="2800" b="0" dirty="0" smtClean="0">
                <a:effectLst/>
                <a:latin typeface="Calibri" pitchFamily="34" charset="0"/>
              </a:rPr>
              <a:t>Provide high carbohydrate food for 3 days</a:t>
            </a:r>
          </a:p>
          <a:p>
            <a:r>
              <a:rPr lang="en-US" sz="2800" b="0" dirty="0" smtClean="0">
                <a:effectLst/>
                <a:latin typeface="Calibri" pitchFamily="34" charset="0"/>
              </a:rPr>
              <a:t>Instruct client to avoid alcohol , smoking and caffeine.</a:t>
            </a:r>
          </a:p>
          <a:p>
            <a:r>
              <a:rPr lang="en-US" sz="2800" b="0" dirty="0" smtClean="0">
                <a:effectLst/>
                <a:latin typeface="Calibri" pitchFamily="34" charset="0"/>
              </a:rPr>
              <a:t>Put the client on NPO for 10 hrs before the test.</a:t>
            </a:r>
          </a:p>
          <a:p>
            <a:pPr algn="l">
              <a:buNone/>
            </a:pPr>
            <a:r>
              <a:rPr lang="en-US" sz="2800" b="0" dirty="0" smtClean="0">
                <a:effectLst/>
                <a:latin typeface="Calibri" pitchFamily="34" charset="0"/>
              </a:rPr>
              <a:t>After test, instruct the client to avoid any strenuous activity for 8 hrs.</a:t>
            </a:r>
            <a:endParaRPr lang="en-US" sz="2800" b="0" dirty="0">
              <a:effectLst/>
              <a:latin typeface="Calibri"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u="sng" dirty="0" smtClean="0">
                <a:effectLst/>
                <a:latin typeface="Calibri" pitchFamily="34" charset="0"/>
              </a:rPr>
              <a:t>6.Glycosylated hemoglobin A-1C (HBAIC)</a:t>
            </a:r>
            <a:endParaRPr lang="en-US" sz="2800" b="0" u="sng"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Refers to blood glucose bound to RBC hemoglobin.</a:t>
            </a:r>
          </a:p>
          <a:p>
            <a:r>
              <a:rPr lang="en-US" sz="2800" b="0" dirty="0" smtClean="0">
                <a:effectLst/>
                <a:latin typeface="Calibri" pitchFamily="34" charset="0"/>
              </a:rPr>
              <a:t>Used to gauge how one is managing the Diabetes and to diagnose type one and type 2 DM.</a:t>
            </a:r>
          </a:p>
          <a:p>
            <a:r>
              <a:rPr lang="en-US" sz="2800" b="0" dirty="0" smtClean="0">
                <a:effectLst/>
                <a:latin typeface="Calibri" pitchFamily="34" charset="0"/>
              </a:rPr>
              <a:t>It reflect average blood sugars for the last 2-3 months.</a:t>
            </a:r>
          </a:p>
          <a:p>
            <a:r>
              <a:rPr lang="en-US" sz="2800" b="0" dirty="0" smtClean="0">
                <a:effectLst/>
                <a:latin typeface="Calibri" pitchFamily="34" charset="0"/>
              </a:rPr>
              <a:t>A1C measures percentage of hemoglobin coated with sugar</a:t>
            </a:r>
            <a:endParaRPr lang="en-US" sz="2800" b="0" dirty="0">
              <a:effectLst/>
              <a:latin typeface="Calibri"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buFont typeface="Arial" pitchFamily="34" charset="0"/>
              <a:buNone/>
            </a:pPr>
            <a:r>
              <a:rPr lang="en-US" sz="4000" b="0" dirty="0" smtClean="0">
                <a:solidFill>
                  <a:srgbClr val="FF0000"/>
                </a:solidFill>
                <a:effectLst/>
                <a:latin typeface="Calibri" pitchFamily="34" charset="0"/>
              </a:rPr>
              <a:t>DISORDERS OF ENDOCRINE SYSTEM</a:t>
            </a:r>
            <a:endParaRPr lang="en-US" sz="4000" b="0" dirty="0">
              <a:solidFill>
                <a:srgbClr val="FF0000"/>
              </a:solidFill>
              <a:effectLst/>
              <a:latin typeface="Calibri" pitchFamily="34" charset="0"/>
            </a:endParaRPr>
          </a:p>
        </p:txBody>
      </p:sp>
      <p:sp>
        <p:nvSpPr>
          <p:cNvPr id="3" name="Subtitle 2"/>
          <p:cNvSpPr>
            <a:spLocks noGrp="1"/>
          </p:cNvSpPr>
          <p:nvPr>
            <p:ph type="subTitle" idx="1"/>
          </p:nvPr>
        </p:nvSpPr>
        <p:spPr>
          <a:xfrm>
            <a:off x="3657600" y="3429000"/>
            <a:ext cx="4501896" cy="685800"/>
          </a:xfrm>
        </p:spPr>
        <p:txBody>
          <a:bodyPr>
            <a:normAutofit fontScale="55000" lnSpcReduction="20000"/>
          </a:bodyPr>
          <a:lstStyle/>
          <a:p>
            <a:pPr algn="l">
              <a:buFont typeface="Arial" pitchFamily="34" charset="0"/>
              <a:buNone/>
            </a:pPr>
            <a:endParaRPr lang="en-US" sz="2800" b="0" dirty="0" smtClean="0">
              <a:effectLst/>
              <a:latin typeface="Calibri" pitchFamily="34" charset="0"/>
            </a:endParaRPr>
          </a:p>
          <a:p>
            <a:pPr algn="l">
              <a:buFont typeface="Arial" pitchFamily="34" charset="0"/>
              <a:buNone/>
            </a:pPr>
            <a:r>
              <a:rPr lang="en-US" sz="4500" b="0" dirty="0" smtClean="0">
                <a:solidFill>
                  <a:schemeClr val="bg1"/>
                </a:solidFill>
                <a:effectLst/>
                <a:latin typeface="Calibri" pitchFamily="34" charset="0"/>
              </a:rPr>
              <a:t>DIABETES MELLITUS</a:t>
            </a:r>
            <a:endParaRPr lang="en-US" sz="4500" b="0" dirty="0">
              <a:solidFill>
                <a:schemeClr val="bg1"/>
              </a:solidFill>
              <a:effectLst/>
              <a:latin typeface="Calibri"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Diabetes mellitus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buClr>
                <a:schemeClr val="tx1"/>
              </a:buClr>
            </a:pPr>
            <a:r>
              <a:rPr lang="en-US" sz="2800" b="0" dirty="0" smtClean="0">
                <a:effectLst/>
                <a:latin typeface="Calibri" pitchFamily="34" charset="0"/>
              </a:rPr>
              <a:t>This is a group of metabolic diseases characterized by elevated levels of glucose in the blood</a:t>
            </a:r>
          </a:p>
          <a:p>
            <a:pPr>
              <a:buClr>
                <a:schemeClr val="tx1"/>
              </a:buClr>
            </a:pPr>
            <a:r>
              <a:rPr lang="en-US" sz="2800" b="0" dirty="0" smtClean="0">
                <a:effectLst/>
                <a:latin typeface="Calibri" pitchFamily="34" charset="0"/>
              </a:rPr>
              <a:t> It results from defects in insulin secretion, insulin action or both.</a:t>
            </a:r>
          </a:p>
          <a:p>
            <a:pPr>
              <a:buClr>
                <a:schemeClr val="tx1"/>
              </a:buClr>
            </a:pPr>
            <a:r>
              <a:rPr lang="en-US" sz="2800" b="0" dirty="0" smtClean="0">
                <a:effectLst/>
                <a:latin typeface="Calibri" pitchFamily="34" charset="0"/>
              </a:rPr>
              <a:t> Major sources of glucose in the body are: ingested food in the GIT and formation of glucose by the liver</a:t>
            </a:r>
          </a:p>
          <a:p>
            <a:pPr>
              <a:buClr>
                <a:schemeClr val="tx1"/>
              </a:buClr>
            </a:pPr>
            <a:r>
              <a:rPr lang="en-US" sz="2800" b="0" dirty="0" smtClean="0">
                <a:effectLst/>
                <a:latin typeface="Calibri" pitchFamily="34" charset="0"/>
              </a:rPr>
              <a:t> Insulin is  a hormone produced by the pancreas</a:t>
            </a:r>
          </a:p>
          <a:p>
            <a:pPr algn="l">
              <a:buNone/>
            </a:pPr>
            <a:endParaRPr lang="en-US" sz="2800" b="0" dirty="0">
              <a:effectLst/>
              <a:latin typeface="Calibri"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buClr>
                <a:schemeClr val="tx1"/>
              </a:buClr>
            </a:pPr>
            <a:r>
              <a:rPr lang="en-US" sz="2800" b="0" dirty="0" smtClean="0">
                <a:effectLst/>
                <a:latin typeface="Calibri" pitchFamily="34" charset="0"/>
              </a:rPr>
              <a:t>It acts by: controlling the level of glucose in the blood by regulating the blood production and storage of glucose</a:t>
            </a:r>
          </a:p>
          <a:p>
            <a:pPr>
              <a:lnSpc>
                <a:spcPct val="80000"/>
              </a:lnSpc>
            </a:pPr>
            <a:r>
              <a:rPr lang="en-US" sz="2800" b="0" dirty="0" smtClean="0">
                <a:effectLst/>
                <a:latin typeface="Calibri" pitchFamily="34" charset="0"/>
              </a:rPr>
              <a:t>In diabetic state the cells may stop responding to insulin or the pancreas may stop producing insulin entirely</a:t>
            </a:r>
          </a:p>
          <a:p>
            <a:pPr>
              <a:lnSpc>
                <a:spcPct val="80000"/>
              </a:lnSpc>
            </a:pPr>
            <a:r>
              <a:rPr lang="en-US" sz="2800" b="0" dirty="0" smtClean="0">
                <a:effectLst/>
                <a:latin typeface="Calibri" pitchFamily="34" charset="0"/>
              </a:rPr>
              <a:t>DM affects about 17 million people, 5.9 of whom are undiagnosed</a:t>
            </a:r>
          </a:p>
          <a:p>
            <a:pPr>
              <a:lnSpc>
                <a:spcPct val="80000"/>
              </a:lnSpc>
            </a:pPr>
            <a:r>
              <a:rPr lang="en-US" sz="2800" b="0" dirty="0" smtClean="0">
                <a:effectLst/>
                <a:latin typeface="Calibri" pitchFamily="34" charset="0"/>
              </a:rPr>
              <a:t>It is usually prevalent in the elderly with up to 50% of people older than 65 suffering some degree of glucose intolerance</a:t>
            </a:r>
          </a:p>
          <a:p>
            <a:pPr algn="l">
              <a:buNone/>
            </a:pPr>
            <a:endParaRPr lang="en-US" sz="2800" b="0" dirty="0">
              <a:effectLst/>
              <a:latin typeface="Calibri"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lstStyle/>
          <a:p>
            <a:pPr algn="l">
              <a:buFont typeface="Arial" pitchFamily="34" charset="0"/>
              <a:buNone/>
            </a:pPr>
            <a:r>
              <a:rPr lang="en-US" sz="2800" b="0" dirty="0" smtClean="0">
                <a:effectLst/>
                <a:latin typeface="Calibri" pitchFamily="34" charset="0"/>
              </a:rPr>
              <a:t>Type 1 diabetes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r>
              <a:rPr lang="en-US" sz="2800" b="0" dirty="0" smtClean="0">
                <a:effectLst/>
                <a:latin typeface="Calibri" pitchFamily="34" charset="0"/>
              </a:rPr>
              <a:t>It </a:t>
            </a:r>
            <a:r>
              <a:rPr lang="en-US" sz="2800" b="0" smtClean="0">
                <a:effectLst/>
                <a:latin typeface="Calibri" pitchFamily="34" charset="0"/>
              </a:rPr>
              <a:t>is a metabolic </a:t>
            </a:r>
            <a:r>
              <a:rPr lang="en-US" sz="2800" b="0" dirty="0" smtClean="0">
                <a:effectLst/>
                <a:latin typeface="Calibri" pitchFamily="34" charset="0"/>
              </a:rPr>
              <a:t>condition in which the beta cells of pancreas no longer produce insulin due to destruction of pancreatic beta cells </a:t>
            </a:r>
          </a:p>
          <a:p>
            <a:r>
              <a:rPr lang="en-US" sz="2800" b="0" dirty="0" smtClean="0">
                <a:effectLst/>
                <a:latin typeface="Calibri" pitchFamily="34" charset="0"/>
              </a:rPr>
              <a:t>Characterized by hyperglycemia, breakdown of body fats and protein and development of ketosis (Condition associated with high level of </a:t>
            </a:r>
            <a:r>
              <a:rPr lang="en-US" sz="2800" b="0" dirty="0" err="1" smtClean="0">
                <a:effectLst/>
                <a:latin typeface="Calibri" pitchFamily="34" charset="0"/>
              </a:rPr>
              <a:t>ketone</a:t>
            </a:r>
            <a:r>
              <a:rPr lang="en-US" sz="2800" b="0" dirty="0" smtClean="0">
                <a:effectLst/>
                <a:latin typeface="Calibri" pitchFamily="34" charset="0"/>
              </a:rPr>
              <a:t> bodies in the body.</a:t>
            </a:r>
          </a:p>
          <a:p>
            <a:r>
              <a:rPr lang="en-US" sz="2800" b="0" dirty="0" smtClean="0">
                <a:effectLst/>
                <a:latin typeface="Calibri" pitchFamily="34" charset="0"/>
              </a:rPr>
              <a:t>Accounts for 5 – 10 % of cases of diabetes; most often occurs in childhood or adolescence .</a:t>
            </a:r>
          </a:p>
          <a:p>
            <a:r>
              <a:rPr lang="en-US" sz="2800" b="0" dirty="0" smtClean="0">
                <a:effectLst/>
                <a:latin typeface="Calibri" pitchFamily="34" charset="0"/>
              </a:rPr>
              <a:t>Formerly called Juvenile-onset diabetes or insulin-dependent diabetes (IDDM )</a:t>
            </a:r>
          </a:p>
          <a:p>
            <a:r>
              <a:rPr lang="en-US" sz="2800" b="0" dirty="0" smtClean="0">
                <a:effectLst/>
                <a:latin typeface="Calibri" pitchFamily="34" charset="0"/>
              </a:rPr>
              <a:t>Insulin administration is a must.</a:t>
            </a:r>
            <a:endParaRPr lang="en-US" sz="2800" b="0" dirty="0">
              <a:effectLst/>
              <a:latin typeface="Calibri"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ct</a:t>
            </a:r>
            <a:endParaRPr lang="en-US" sz="2800" b="0" dirty="0">
              <a:effectLst/>
              <a:latin typeface="Calibri" pitchFamily="34" charset="0"/>
            </a:endParaRPr>
          </a:p>
        </p:txBody>
      </p:sp>
      <p:sp>
        <p:nvSpPr>
          <p:cNvPr id="3" name="Content Placeholder 2"/>
          <p:cNvSpPr>
            <a:spLocks noGrp="1"/>
          </p:cNvSpPr>
          <p:nvPr>
            <p:ph idx="1"/>
          </p:nvPr>
        </p:nvSpPr>
        <p:spPr/>
        <p:txBody>
          <a:bodyPr>
            <a:normAutofit lnSpcReduction="10000"/>
          </a:bodyPr>
          <a:lstStyle/>
          <a:p>
            <a:r>
              <a:rPr lang="en-US" sz="2800" b="0" dirty="0" smtClean="0">
                <a:effectLst/>
                <a:latin typeface="Calibri" pitchFamily="34" charset="0"/>
              </a:rPr>
              <a:t>Autoimmune destruction of beta cells arise either by genetic immunologic or environmental factors</a:t>
            </a:r>
          </a:p>
          <a:p>
            <a:r>
              <a:rPr lang="en-US" sz="2800" b="0" dirty="0" smtClean="0">
                <a:effectLst/>
                <a:latin typeface="Calibri" pitchFamily="34" charset="0"/>
              </a:rPr>
              <a:t>From a genetic predisposition, people with type 1 DM have  a certain human leukocyte antigen types ( especially HLA DR3 &amp; DR4) which is a cluster of genes responsible for transplantation and other auto immune processes</a:t>
            </a:r>
          </a:p>
          <a:p>
            <a:r>
              <a:rPr lang="en-US" sz="2800" b="0" dirty="0" smtClean="0">
                <a:effectLst/>
                <a:latin typeface="Calibri" pitchFamily="34" charset="0"/>
              </a:rPr>
              <a:t>Immune mediated DM commonly develops during childhood and adolescence (juvenile onset) though it can occur at any age</a:t>
            </a:r>
          </a:p>
          <a:p>
            <a:pPr algn="l">
              <a:buNone/>
            </a:pPr>
            <a:endParaRPr lang="en-US" sz="2800" b="0" dirty="0">
              <a:effectLst/>
              <a:latin typeface="Calibri"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 of type 1 diabetes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smtClean="0">
                <a:effectLst/>
                <a:latin typeface="Calibri" pitchFamily="34" charset="0"/>
              </a:rPr>
              <a:t>There is autoimmune reaction in which the beta cells that produce insulin are </a:t>
            </a:r>
            <a:r>
              <a:rPr lang="en-US" sz="2800" b="0" dirty="0" smtClean="0">
                <a:effectLst/>
                <a:latin typeface="Calibri" pitchFamily="34" charset="0"/>
              </a:rPr>
              <a:t>destroyed.</a:t>
            </a:r>
            <a:endParaRPr lang="en-US" sz="2800" b="0" dirty="0" smtClean="0">
              <a:effectLst/>
              <a:latin typeface="Calibri" pitchFamily="34" charset="0"/>
            </a:endParaRPr>
          </a:p>
          <a:p>
            <a:pPr>
              <a:lnSpc>
                <a:spcPct val="80000"/>
              </a:lnSpc>
            </a:pPr>
            <a:r>
              <a:rPr lang="en-US" sz="2800" b="0" dirty="0" smtClean="0">
                <a:effectLst/>
                <a:latin typeface="Calibri" pitchFamily="34" charset="0"/>
              </a:rPr>
              <a:t>	Destruction of beta cells results in decreased insulin production, unchecked glucose production in the liver and fasting hyperglycemia</a:t>
            </a:r>
          </a:p>
          <a:p>
            <a:pPr>
              <a:lnSpc>
                <a:spcPct val="80000"/>
              </a:lnSpc>
            </a:pPr>
            <a:r>
              <a:rPr lang="en-US" sz="2800" b="0" dirty="0" smtClean="0">
                <a:effectLst/>
                <a:latin typeface="Calibri" pitchFamily="34" charset="0"/>
              </a:rPr>
              <a:t>Alpha cells produce excess </a:t>
            </a:r>
            <a:r>
              <a:rPr lang="en-US" sz="2800" b="0" dirty="0" err="1" smtClean="0">
                <a:effectLst/>
                <a:latin typeface="Calibri" pitchFamily="34" charset="0"/>
              </a:rPr>
              <a:t>glucagons</a:t>
            </a:r>
            <a:r>
              <a:rPr lang="en-US" sz="2800" b="0" dirty="0" smtClean="0">
                <a:effectLst/>
                <a:latin typeface="Calibri" pitchFamily="34" charset="0"/>
              </a:rPr>
              <a:t> causing </a:t>
            </a:r>
            <a:r>
              <a:rPr lang="en-US" sz="2800" b="0" dirty="0" smtClean="0">
                <a:effectLst/>
                <a:latin typeface="Calibri" pitchFamily="34" charset="0"/>
              </a:rPr>
              <a:t>hyperglycemia.</a:t>
            </a:r>
            <a:endParaRPr lang="en-US" sz="2800" b="0" dirty="0" smtClean="0">
              <a:effectLst/>
              <a:latin typeface="Calibri" pitchFamily="34" charset="0"/>
            </a:endParaRPr>
          </a:p>
          <a:p>
            <a:pPr>
              <a:lnSpc>
                <a:spcPct val="80000"/>
              </a:lnSpc>
            </a:pPr>
            <a:r>
              <a:rPr lang="en-US" sz="2800" b="0" dirty="0" smtClean="0">
                <a:effectLst/>
                <a:latin typeface="Calibri" pitchFamily="34" charset="0"/>
              </a:rPr>
              <a:t>In addition glucose derived from food fails to be stored in the liver, instead stays in the blood stream and contributes to postprandial (after meals) hyperglycemia</a:t>
            </a:r>
          </a:p>
          <a:p>
            <a:pPr algn="l">
              <a:lnSpc>
                <a:spcPct val="80000"/>
              </a:lnSpc>
              <a:buNone/>
            </a:pPr>
            <a:endParaRPr lang="en-US" sz="2800" b="0" dirty="0" smtClean="0">
              <a:effectLst/>
              <a:latin typeface="Calibri" pitchFamily="34" charset="0"/>
            </a:endParaRPr>
          </a:p>
          <a:p>
            <a:pPr algn="l" eaLnBrk="1" hangingPunct="1">
              <a:lnSpc>
                <a:spcPct val="90000"/>
              </a:lnSpc>
              <a:buNone/>
            </a:pPr>
            <a:endParaRPr lang="en-US" sz="2800" b="0" dirty="0" smtClean="0">
              <a:effectLst/>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lstStyle/>
          <a:p>
            <a:pPr algn="l">
              <a:buFont typeface="Arial" pitchFamily="34" charset="0"/>
              <a:buNone/>
            </a:pPr>
            <a:r>
              <a:rPr lang="en-US" sz="2800" b="1" dirty="0" smtClean="0">
                <a:effectLst/>
                <a:latin typeface="Calibri" pitchFamily="34" charset="0"/>
              </a:rPr>
              <a:t>MECHANISMS OF HORMONE RELEASE</a:t>
            </a:r>
            <a:endParaRPr lang="en-US" sz="2800" b="1" dirty="0">
              <a:effectLst/>
              <a:latin typeface="Calibri" pitchFamily="34" charset="0"/>
            </a:endParaRPr>
          </a:p>
        </p:txBody>
      </p:sp>
      <p:sp>
        <p:nvSpPr>
          <p:cNvPr id="3" name="Content Placeholder 2"/>
          <p:cNvSpPr>
            <a:spLocks noGrp="1"/>
          </p:cNvSpPr>
          <p:nvPr>
            <p:ph idx="1"/>
          </p:nvPr>
        </p:nvSpPr>
        <p:spPr>
          <a:xfrm>
            <a:off x="457200" y="1371600"/>
            <a:ext cx="8229600" cy="4953000"/>
          </a:xfrm>
        </p:spPr>
        <p:txBody>
          <a:bodyPr>
            <a:normAutofit lnSpcReduction="10000"/>
          </a:bodyPr>
          <a:lstStyle/>
          <a:p>
            <a:pPr marL="609600" indent="-609600" algn="l" eaLnBrk="1" fontAlgn="auto" hangingPunct="1">
              <a:lnSpc>
                <a:spcPct val="90000"/>
              </a:lnSpc>
              <a:spcAft>
                <a:spcPts val="0"/>
              </a:spcAft>
              <a:buNone/>
              <a:defRPr/>
            </a:pPr>
            <a:r>
              <a:rPr lang="en-US" sz="2800" b="0" dirty="0" smtClean="0">
                <a:effectLst/>
                <a:latin typeface="Calibri" pitchFamily="34" charset="0"/>
              </a:rPr>
              <a:t>(a) Humoral: in response to changing levels of ions or nutrients in the blood</a:t>
            </a:r>
          </a:p>
          <a:p>
            <a:pPr marL="609600" indent="-609600" algn="l" eaLnBrk="1" fontAlgn="auto" hangingPunct="1">
              <a:lnSpc>
                <a:spcPct val="90000"/>
              </a:lnSpc>
              <a:spcAft>
                <a:spcPts val="0"/>
              </a:spcAft>
              <a:buNone/>
              <a:defRPr/>
            </a:pPr>
            <a:r>
              <a:rPr lang="en-US" sz="2800" b="0" dirty="0" smtClean="0">
                <a:effectLst/>
                <a:latin typeface="Calibri" pitchFamily="34" charset="0"/>
              </a:rPr>
              <a:t>(b) Neural: stimulation by nerves</a:t>
            </a:r>
          </a:p>
          <a:p>
            <a:pPr marL="609600" indent="-609600" algn="l" eaLnBrk="1" fontAlgn="auto" hangingPunct="1">
              <a:lnSpc>
                <a:spcPct val="90000"/>
              </a:lnSpc>
              <a:spcAft>
                <a:spcPts val="0"/>
              </a:spcAft>
              <a:buNone/>
              <a:defRPr/>
            </a:pPr>
            <a:r>
              <a:rPr lang="en-US" sz="2800" b="0" dirty="0" smtClean="0">
                <a:effectLst/>
                <a:latin typeface="Calibri" pitchFamily="34" charset="0"/>
              </a:rPr>
              <a:t>(c) Hormonal: stimulation received from other hormones</a:t>
            </a:r>
          </a:p>
          <a:p>
            <a:pPr algn="l">
              <a:buNone/>
            </a:pPr>
            <a:r>
              <a:rPr lang="en-US" sz="2800" b="0" u="sng" dirty="0" smtClean="0">
                <a:effectLst/>
                <a:latin typeface="Calibri" pitchFamily="34" charset="0"/>
              </a:rPr>
              <a:t>HORMONAL MODE OF ACTION</a:t>
            </a:r>
          </a:p>
          <a:p>
            <a:pPr algn="l">
              <a:buNone/>
            </a:pPr>
            <a:r>
              <a:rPr lang="en-US" sz="2800" b="0" dirty="0" smtClean="0">
                <a:effectLst/>
                <a:latin typeface="Calibri" pitchFamily="34" charset="0"/>
              </a:rPr>
              <a:t>Hormones can act in two ways:</a:t>
            </a:r>
          </a:p>
          <a:p>
            <a:pPr marL="514350" indent="-514350" algn="l">
              <a:buAutoNum type="arabicPeriod"/>
            </a:pPr>
            <a:r>
              <a:rPr lang="en-US" sz="2800" b="0" dirty="0" smtClean="0">
                <a:effectLst/>
                <a:latin typeface="Calibri" pitchFamily="34" charset="0"/>
              </a:rPr>
              <a:t>Reversing the action of stimulus : negative feedback mechanism</a:t>
            </a:r>
          </a:p>
          <a:p>
            <a:pPr marL="514350" indent="-514350">
              <a:buFont typeface="Wingdings 2"/>
              <a:buAutoNum type="arabicPeriod"/>
            </a:pPr>
            <a:r>
              <a:rPr lang="en-US" sz="2800" dirty="0" smtClean="0">
                <a:latin typeface="Calibri" pitchFamily="34" charset="0"/>
              </a:rPr>
              <a:t>Amplifying the stimulus ; positive feedback mechanism</a:t>
            </a:r>
          </a:p>
          <a:p>
            <a:pPr marL="514350" indent="-514350" algn="l">
              <a:buAutoNum type="arabicPeriod"/>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smtClean="0">
                <a:effectLst/>
                <a:latin typeface="Calibri" pitchFamily="34" charset="0"/>
              </a:rPr>
              <a:t>If the concentration of glucose in the blood exceeds the renal threshold for glucose(9.9-11.l mmol/L), the kidneys may fail to reabsorb all of the filtered glucose and this leads to </a:t>
            </a:r>
            <a:r>
              <a:rPr lang="en-US" sz="2800" b="0" dirty="0" err="1" smtClean="0">
                <a:effectLst/>
                <a:latin typeface="Calibri" pitchFamily="34" charset="0"/>
              </a:rPr>
              <a:t>glucosuria</a:t>
            </a:r>
            <a:endParaRPr lang="en-US" sz="2800" b="0" dirty="0" smtClean="0">
              <a:effectLst/>
              <a:latin typeface="Calibri" pitchFamily="34" charset="0"/>
            </a:endParaRPr>
          </a:p>
          <a:p>
            <a:pPr>
              <a:lnSpc>
                <a:spcPct val="80000"/>
              </a:lnSpc>
            </a:pPr>
            <a:r>
              <a:rPr lang="en-US" sz="2800" b="0" dirty="0" smtClean="0">
                <a:effectLst/>
                <a:latin typeface="Calibri" pitchFamily="34" charset="0"/>
              </a:rPr>
              <a:t>When excess glucose is excreted in the urine it is accompanied by excessive loss of fluids and electrolytes (osmotic diuresis)</a:t>
            </a:r>
          </a:p>
          <a:p>
            <a:r>
              <a:rPr lang="en-US" sz="2800" b="0" dirty="0" smtClean="0">
                <a:effectLst/>
                <a:latin typeface="Calibri" pitchFamily="34" charset="0"/>
              </a:rPr>
              <a:t>Due to shortage of glucose in the cells, the body resorts to breakdown of fats leading to formation of </a:t>
            </a:r>
            <a:r>
              <a:rPr lang="en-US" sz="2800" b="0" dirty="0" err="1" smtClean="0">
                <a:effectLst/>
                <a:latin typeface="Calibri" pitchFamily="34" charset="0"/>
              </a:rPr>
              <a:t>ketone</a:t>
            </a:r>
            <a:r>
              <a:rPr lang="en-US" sz="2800" b="0" dirty="0" smtClean="0">
                <a:effectLst/>
                <a:latin typeface="Calibri" pitchFamily="34" charset="0"/>
              </a:rPr>
              <a:t> bodies.</a:t>
            </a:r>
            <a:endParaRPr lang="en-US" sz="2800" b="0" dirty="0">
              <a:effectLst/>
              <a:latin typeface="Calibri"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Risk factors for type 1 diabetes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smtClean="0">
                <a:effectLst/>
                <a:latin typeface="Calibri" pitchFamily="34" charset="0"/>
              </a:rPr>
              <a:t>Genetic predisposition for increased susceptibility; HLA linkage</a:t>
            </a:r>
          </a:p>
          <a:p>
            <a:pPr>
              <a:lnSpc>
                <a:spcPct val="80000"/>
              </a:lnSpc>
            </a:pPr>
            <a:r>
              <a:rPr lang="en-US" sz="2800" b="0" dirty="0" smtClean="0">
                <a:effectLst/>
                <a:latin typeface="Calibri" pitchFamily="34" charset="0"/>
              </a:rPr>
              <a:t>Environmental triggers that stimulate an autoimmune response</a:t>
            </a:r>
          </a:p>
          <a:p>
            <a:pPr algn="l">
              <a:lnSpc>
                <a:spcPct val="80000"/>
              </a:lnSpc>
              <a:buNone/>
            </a:pPr>
            <a:r>
              <a:rPr lang="en-US" sz="2800" b="0" dirty="0" smtClean="0">
                <a:effectLst/>
                <a:latin typeface="Calibri" pitchFamily="34" charset="0"/>
              </a:rPr>
              <a:t>	a) Viral infections (mumps, rubella, </a:t>
            </a:r>
            <a:r>
              <a:rPr lang="en-US" sz="2800" b="0" dirty="0" err="1" smtClean="0">
                <a:effectLst/>
                <a:latin typeface="Calibri" pitchFamily="34" charset="0"/>
              </a:rPr>
              <a:t>coxsackievirus</a:t>
            </a:r>
            <a:r>
              <a:rPr lang="en-US" sz="2800" b="0" dirty="0" smtClean="0">
                <a:effectLst/>
                <a:latin typeface="Calibri" pitchFamily="34" charset="0"/>
              </a:rPr>
              <a:t> B4)</a:t>
            </a:r>
          </a:p>
          <a:p>
            <a:pPr algn="l">
              <a:lnSpc>
                <a:spcPct val="80000"/>
              </a:lnSpc>
              <a:buNone/>
            </a:pPr>
            <a:r>
              <a:rPr lang="en-US" sz="2800" b="0" dirty="0" smtClean="0">
                <a:effectLst/>
                <a:latin typeface="Calibri" pitchFamily="34" charset="0"/>
              </a:rPr>
              <a:t>	b) Chemical toxins</a:t>
            </a:r>
            <a:endParaRPr lang="en-US" sz="2800" b="0" dirty="0">
              <a:effectLst/>
              <a:latin typeface="Calibri"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Clinical manifestations of type 1 DM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buNone/>
            </a:pPr>
            <a:r>
              <a:rPr lang="en-US" sz="2800" b="0" dirty="0" smtClean="0">
                <a:effectLst/>
                <a:latin typeface="Calibri" pitchFamily="34" charset="0"/>
              </a:rPr>
              <a:t>Process of beta cell destruction occurs slowly; hyperglycemia occurs when 80 – 90% is destroyed; often trigger stressor event (e. g. illness</a:t>
            </a:r>
          </a:p>
          <a:p>
            <a:pPr>
              <a:lnSpc>
                <a:spcPct val="80000"/>
              </a:lnSpc>
              <a:buNone/>
            </a:pPr>
            <a:r>
              <a:rPr lang="en-US" sz="2800" b="0" dirty="0" smtClean="0">
                <a:effectLst/>
                <a:latin typeface="Calibri" pitchFamily="34" charset="0"/>
              </a:rPr>
              <a:t>Hyperglycemia leads to:</a:t>
            </a:r>
          </a:p>
          <a:p>
            <a:pPr>
              <a:lnSpc>
                <a:spcPct val="80000"/>
              </a:lnSpc>
            </a:pPr>
            <a:r>
              <a:rPr lang="en-US" sz="2800" b="0" dirty="0" smtClean="0">
                <a:effectLst/>
                <a:latin typeface="Calibri" pitchFamily="34" charset="0"/>
              </a:rPr>
              <a:t>a.	Polyuria (hyperglycemia acts as osmotic diuretic)</a:t>
            </a:r>
          </a:p>
          <a:p>
            <a:pPr>
              <a:lnSpc>
                <a:spcPct val="80000"/>
              </a:lnSpc>
              <a:buNone/>
            </a:pPr>
            <a:r>
              <a:rPr lang="en-US" sz="2800" b="0" dirty="0" smtClean="0">
                <a:effectLst/>
                <a:latin typeface="Calibri" pitchFamily="34" charset="0"/>
              </a:rPr>
              <a:t>Glucose in urine).	</a:t>
            </a:r>
            <a:r>
              <a:rPr lang="en-US" sz="2800" b="0" dirty="0" err="1" smtClean="0">
                <a:effectLst/>
                <a:latin typeface="Calibri" pitchFamily="34" charset="0"/>
              </a:rPr>
              <a:t>Glycosuria</a:t>
            </a:r>
            <a:r>
              <a:rPr lang="en-US" sz="2800" b="0" dirty="0" smtClean="0">
                <a:effectLst/>
                <a:latin typeface="Calibri" pitchFamily="34" charset="0"/>
              </a:rPr>
              <a:t> (</a:t>
            </a:r>
          </a:p>
          <a:p>
            <a:pPr>
              <a:lnSpc>
                <a:spcPct val="80000"/>
              </a:lnSpc>
            </a:pPr>
            <a:r>
              <a:rPr lang="en-US" sz="2800" b="0" dirty="0" err="1" smtClean="0">
                <a:effectLst/>
                <a:latin typeface="Calibri" pitchFamily="34" charset="0"/>
              </a:rPr>
              <a:t>Polydipsia</a:t>
            </a:r>
            <a:r>
              <a:rPr lang="en-US" sz="2800" b="0" dirty="0" smtClean="0">
                <a:effectLst/>
                <a:latin typeface="Calibri" pitchFamily="34" charset="0"/>
              </a:rPr>
              <a:t> (thirst from dehydration from </a:t>
            </a:r>
            <a:r>
              <a:rPr lang="en-US" sz="2800" b="0" dirty="0" err="1" smtClean="0">
                <a:effectLst/>
                <a:latin typeface="Calibri" pitchFamily="34" charset="0"/>
              </a:rPr>
              <a:t>polyuria</a:t>
            </a:r>
            <a:r>
              <a:rPr lang="en-US" sz="2800" b="0" dirty="0" smtClean="0">
                <a:effectLst/>
                <a:latin typeface="Calibri" pitchFamily="34" charset="0"/>
              </a:rPr>
              <a:t>)</a:t>
            </a:r>
          </a:p>
          <a:p>
            <a:pPr algn="l">
              <a:buNone/>
            </a:pPr>
            <a:endParaRPr lang="en-US" sz="2800" b="0" dirty="0">
              <a:effectLst/>
              <a:latin typeface="Calibri"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err="1" smtClean="0">
                <a:effectLst/>
                <a:latin typeface="Calibri" pitchFamily="34" charset="0"/>
              </a:rPr>
              <a:t>Polyphagia</a:t>
            </a:r>
            <a:r>
              <a:rPr lang="en-US" sz="2800" b="0" dirty="0" smtClean="0">
                <a:effectLst/>
                <a:latin typeface="Calibri" pitchFamily="34" charset="0"/>
              </a:rPr>
              <a:t> (hunger and eats more since cell cannot utilize glucose)</a:t>
            </a:r>
          </a:p>
          <a:p>
            <a:pPr>
              <a:lnSpc>
                <a:spcPct val="80000"/>
              </a:lnSpc>
            </a:pPr>
            <a:r>
              <a:rPr lang="en-US" sz="2800" b="0" dirty="0" smtClean="0">
                <a:effectLst/>
                <a:latin typeface="Calibri" pitchFamily="34" charset="0"/>
              </a:rPr>
              <a:t>Weight loss (body breaking down fat and protein to restore energy source</a:t>
            </a:r>
          </a:p>
          <a:p>
            <a:pPr>
              <a:lnSpc>
                <a:spcPct val="80000"/>
              </a:lnSpc>
            </a:pPr>
            <a:r>
              <a:rPr lang="en-US" sz="2800" b="0" dirty="0" smtClean="0">
                <a:effectLst/>
                <a:latin typeface="Calibri" pitchFamily="34" charset="0"/>
              </a:rPr>
              <a:t>Malaise and fatigue (from decrease in energy)</a:t>
            </a:r>
          </a:p>
          <a:p>
            <a:pPr>
              <a:lnSpc>
                <a:spcPct val="80000"/>
              </a:lnSpc>
            </a:pPr>
            <a:r>
              <a:rPr lang="en-US" sz="2800" b="0" dirty="0" smtClean="0">
                <a:effectLst/>
                <a:latin typeface="Calibri" pitchFamily="34" charset="0"/>
              </a:rPr>
              <a:t>Blurred vision (swelling of lenses from osmotic effects)</a:t>
            </a:r>
          </a:p>
          <a:p>
            <a:pPr algn="l">
              <a:buNone/>
            </a:pPr>
            <a:endParaRPr lang="en-US" sz="2800" b="0" dirty="0">
              <a:effectLst/>
              <a:latin typeface="Calibri"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Diabetes type 2</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90000"/>
              </a:lnSpc>
              <a:buNone/>
            </a:pPr>
            <a:r>
              <a:rPr lang="en-US" sz="2800" b="0" dirty="0" smtClean="0">
                <a:effectLst/>
                <a:latin typeface="Calibri" pitchFamily="34" charset="0"/>
              </a:rPr>
              <a:t>Definition: condition of fasting hyperglycemia occurring despite availability of body’s own insulin</a:t>
            </a:r>
          </a:p>
          <a:p>
            <a:pPr>
              <a:lnSpc>
                <a:spcPct val="90000"/>
              </a:lnSpc>
            </a:pPr>
            <a:r>
              <a:rPr lang="en-US" sz="2800" b="0" dirty="0" smtClean="0">
                <a:effectLst/>
                <a:latin typeface="Calibri" pitchFamily="34" charset="0"/>
              </a:rPr>
              <a:t>Is the most common type of diabetes</a:t>
            </a:r>
          </a:p>
          <a:p>
            <a:pPr>
              <a:lnSpc>
                <a:spcPct val="90000"/>
              </a:lnSpc>
            </a:pPr>
            <a:r>
              <a:rPr lang="en-US" sz="2800" b="0" dirty="0" smtClean="0">
                <a:effectLst/>
                <a:latin typeface="Calibri" pitchFamily="34" charset="0"/>
              </a:rPr>
              <a:t> Was known as non-insulin dependent diabetes or adult onset diabetes</a:t>
            </a:r>
          </a:p>
          <a:p>
            <a:pPr marL="609600" indent="-609600">
              <a:lnSpc>
                <a:spcPct val="90000"/>
              </a:lnSpc>
            </a:pPr>
            <a:r>
              <a:rPr lang="en-US" sz="2800" b="0" dirty="0" smtClean="0">
                <a:effectLst/>
                <a:latin typeface="Calibri" pitchFamily="34" charset="0"/>
              </a:rPr>
              <a:t>occurs due to: Impaired insulin secretion and Insulin resistance</a:t>
            </a:r>
          </a:p>
          <a:p>
            <a:pPr marL="609600" indent="-609600">
              <a:lnSpc>
                <a:spcPct val="90000"/>
              </a:lnSpc>
              <a:buClr>
                <a:schemeClr val="tx1"/>
              </a:buClr>
            </a:pPr>
            <a:r>
              <a:rPr lang="en-US" sz="2800" b="0" dirty="0" smtClean="0">
                <a:effectLst/>
                <a:latin typeface="Calibri" pitchFamily="34" charset="0"/>
              </a:rPr>
              <a:t>Insulin resistance refers to decrease tissue sensitivity to insulin</a:t>
            </a:r>
          </a:p>
          <a:p>
            <a:pPr algn="l">
              <a:buNone/>
            </a:pPr>
            <a:endParaRPr lang="en-US" sz="2800" b="0" dirty="0">
              <a:effectLst/>
              <a:latin typeface="Calibri"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Pathophysiology of type 2 DM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marL="609600" indent="-609600">
              <a:lnSpc>
                <a:spcPct val="90000"/>
              </a:lnSpc>
              <a:buNone/>
            </a:pPr>
            <a:r>
              <a:rPr lang="en-US" sz="2800" b="0" dirty="0" smtClean="0">
                <a:effectLst/>
                <a:latin typeface="Calibri" pitchFamily="34" charset="0"/>
              </a:rPr>
              <a:t>Type 2 DM occurs due to  Impaired insulin secretion and Insulin resistance</a:t>
            </a:r>
          </a:p>
          <a:p>
            <a:pPr>
              <a:lnSpc>
                <a:spcPct val="80000"/>
              </a:lnSpc>
            </a:pPr>
            <a:r>
              <a:rPr lang="en-US" sz="2800" b="0" dirty="0" smtClean="0">
                <a:effectLst/>
                <a:latin typeface="Calibri" pitchFamily="34" charset="0"/>
              </a:rPr>
              <a:t>To overcome insulin resistance and to prevent the build up of glucose in the blood, increased amounts of insulin are secreted to maintain normalcy</a:t>
            </a:r>
          </a:p>
          <a:p>
            <a:pPr>
              <a:lnSpc>
                <a:spcPct val="80000"/>
              </a:lnSpc>
            </a:pPr>
            <a:r>
              <a:rPr lang="en-US" sz="2800" b="0" dirty="0" smtClean="0">
                <a:effectLst/>
                <a:latin typeface="Calibri" pitchFamily="34" charset="0"/>
              </a:rPr>
              <a:t>If beta cells fail </a:t>
            </a:r>
            <a:r>
              <a:rPr lang="en-US" sz="2800" b="0" dirty="0" smtClean="0">
                <a:effectLst/>
                <a:latin typeface="Calibri" pitchFamily="34" charset="0"/>
              </a:rPr>
              <a:t>to </a:t>
            </a:r>
            <a:r>
              <a:rPr lang="en-US" sz="2800" b="0" dirty="0" smtClean="0">
                <a:effectLst/>
                <a:latin typeface="Calibri" pitchFamily="34" charset="0"/>
              </a:rPr>
              <a:t>keep up with the increased demand for insulin, the glucose level rises and type 2 DM develops</a:t>
            </a:r>
          </a:p>
          <a:p>
            <a:pPr marL="609600" indent="-609600" algn="l" eaLnBrk="1" hangingPunct="1">
              <a:lnSpc>
                <a:spcPct val="90000"/>
              </a:lnSpc>
              <a:buNone/>
            </a:pPr>
            <a:endParaRPr lang="en-US" sz="2800" b="0" dirty="0" smtClean="0">
              <a:effectLst/>
              <a:latin typeface="Calibri"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Risk factors for type 2 DM</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90000"/>
              </a:lnSpc>
            </a:pPr>
            <a:r>
              <a:rPr lang="en-US" sz="2800" b="0" dirty="0" smtClean="0">
                <a:effectLst/>
                <a:latin typeface="Calibri" pitchFamily="34" charset="0"/>
              </a:rPr>
              <a:t>History of diabetes in parents or siblings; no HLA</a:t>
            </a:r>
          </a:p>
          <a:p>
            <a:pPr>
              <a:lnSpc>
                <a:spcPct val="90000"/>
              </a:lnSpc>
            </a:pPr>
            <a:r>
              <a:rPr lang="en-US" sz="2800" b="0" dirty="0" smtClean="0">
                <a:effectLst/>
                <a:latin typeface="Calibri" pitchFamily="34" charset="0"/>
              </a:rPr>
              <a:t>Obesity (especially of upper body)</a:t>
            </a:r>
          </a:p>
          <a:p>
            <a:pPr>
              <a:lnSpc>
                <a:spcPct val="90000"/>
              </a:lnSpc>
            </a:pPr>
            <a:r>
              <a:rPr lang="en-US" sz="2800" b="0" dirty="0" smtClean="0">
                <a:effectLst/>
                <a:latin typeface="Calibri" pitchFamily="34" charset="0"/>
              </a:rPr>
              <a:t>Physical inactivity</a:t>
            </a:r>
          </a:p>
          <a:p>
            <a:pPr>
              <a:lnSpc>
                <a:spcPct val="90000"/>
              </a:lnSpc>
            </a:pPr>
            <a:r>
              <a:rPr lang="en-US" sz="2800" b="0" dirty="0" smtClean="0">
                <a:effectLst/>
                <a:latin typeface="Calibri" pitchFamily="34" charset="0"/>
              </a:rPr>
              <a:t>Race/ethnicity:  African American, Hispanic, or American Indian origin</a:t>
            </a:r>
          </a:p>
          <a:p>
            <a:pPr>
              <a:lnSpc>
                <a:spcPct val="90000"/>
              </a:lnSpc>
            </a:pPr>
            <a:r>
              <a:rPr lang="en-US" sz="2800" b="0" dirty="0" smtClean="0">
                <a:effectLst/>
                <a:latin typeface="Calibri" pitchFamily="34" charset="0"/>
              </a:rPr>
              <a:t>.Women:  history of gestational diabetes, </a:t>
            </a:r>
          </a:p>
          <a:p>
            <a:pPr>
              <a:lnSpc>
                <a:spcPct val="90000"/>
              </a:lnSpc>
            </a:pPr>
            <a:r>
              <a:rPr lang="en-US" sz="2800" b="0" dirty="0" smtClean="0">
                <a:effectLst/>
                <a:latin typeface="Calibri" pitchFamily="34" charset="0"/>
              </a:rPr>
              <a:t>Clients with hypertension; HDL cholesterol &lt; 35 mg/</a:t>
            </a:r>
            <a:r>
              <a:rPr lang="en-US" sz="2800" b="0" dirty="0" err="1" smtClean="0">
                <a:effectLst/>
                <a:latin typeface="Calibri" pitchFamily="34" charset="0"/>
              </a:rPr>
              <a:t>dL</a:t>
            </a:r>
            <a:r>
              <a:rPr lang="en-US" sz="2800" b="0" dirty="0" smtClean="0">
                <a:effectLst/>
                <a:latin typeface="Calibri" pitchFamily="34" charset="0"/>
              </a:rPr>
              <a:t>, and/or triglyceride level &gt; 250 mg/dl</a:t>
            </a:r>
            <a:endParaRPr lang="en-US" sz="2800" b="0" dirty="0">
              <a:effectLst/>
              <a:latin typeface="Calibri"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Manifestations of type 2 DM</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Most patients present with the classical symptoms of diabetes, including </a:t>
            </a:r>
            <a:r>
              <a:rPr lang="en-US" sz="2800" b="0" dirty="0" err="1" smtClean="0">
                <a:effectLst/>
                <a:latin typeface="Calibri" pitchFamily="34" charset="0"/>
              </a:rPr>
              <a:t>polyuria</a:t>
            </a:r>
            <a:r>
              <a:rPr lang="en-US" sz="2800" b="0" dirty="0" smtClean="0">
                <a:effectLst/>
                <a:latin typeface="Calibri" pitchFamily="34" charset="0"/>
              </a:rPr>
              <a:t>, </a:t>
            </a:r>
            <a:r>
              <a:rPr lang="en-US" sz="2800" b="0" dirty="0" err="1" smtClean="0">
                <a:effectLst/>
                <a:latin typeface="Calibri" pitchFamily="34" charset="0"/>
              </a:rPr>
              <a:t>polydypsia</a:t>
            </a:r>
            <a:r>
              <a:rPr lang="en-US" sz="2800" b="0" dirty="0" smtClean="0">
                <a:effectLst/>
                <a:latin typeface="Calibri" pitchFamily="34" charset="0"/>
              </a:rPr>
              <a:t> and </a:t>
            </a:r>
            <a:r>
              <a:rPr lang="en-US" sz="2800" b="0" dirty="0" err="1" smtClean="0">
                <a:effectLst/>
                <a:latin typeface="Calibri" pitchFamily="34" charset="0"/>
              </a:rPr>
              <a:t>polyphagia</a:t>
            </a:r>
            <a:r>
              <a:rPr lang="en-US" sz="2800" b="0" dirty="0" smtClean="0">
                <a:effectLst/>
                <a:latin typeface="Calibri" pitchFamily="34" charset="0"/>
              </a:rPr>
              <a:t>. </a:t>
            </a:r>
          </a:p>
          <a:p>
            <a:r>
              <a:rPr lang="en-US" sz="2800" b="0" dirty="0" smtClean="0">
                <a:effectLst/>
                <a:latin typeface="Calibri" pitchFamily="34" charset="0"/>
              </a:rPr>
              <a:t>Additionally, some patients present with diabetic coma (</a:t>
            </a:r>
            <a:r>
              <a:rPr lang="en-US" sz="2800" b="0" dirty="0" err="1" smtClean="0">
                <a:effectLst/>
                <a:latin typeface="Calibri" pitchFamily="34" charset="0"/>
              </a:rPr>
              <a:t>hyperosmolar</a:t>
            </a:r>
            <a:r>
              <a:rPr lang="en-US" sz="2800" b="0" dirty="0" smtClean="0">
                <a:effectLst/>
                <a:latin typeface="Calibri" pitchFamily="34" charset="0"/>
              </a:rPr>
              <a:t> non-</a:t>
            </a:r>
            <a:r>
              <a:rPr lang="en-US" sz="2800" b="0" dirty="0" err="1" smtClean="0">
                <a:effectLst/>
                <a:latin typeface="Calibri" pitchFamily="34" charset="0"/>
              </a:rPr>
              <a:t>ketotic</a:t>
            </a:r>
            <a:r>
              <a:rPr lang="en-US" sz="2800" b="0" dirty="0" smtClean="0">
                <a:effectLst/>
                <a:latin typeface="Calibri" pitchFamily="34" charset="0"/>
              </a:rPr>
              <a:t> states).</a:t>
            </a:r>
          </a:p>
          <a:p>
            <a:pPr>
              <a:lnSpc>
                <a:spcPct val="80000"/>
              </a:lnSpc>
            </a:pPr>
            <a:r>
              <a:rPr lang="en-US" sz="2800" b="0" dirty="0" smtClean="0">
                <a:effectLst/>
                <a:latin typeface="Calibri" pitchFamily="34" charset="0"/>
              </a:rPr>
              <a:t>In type 2 DM there is enough insulin present to prevent the breakdown of fats hence </a:t>
            </a:r>
            <a:r>
              <a:rPr lang="en-US" sz="2800" b="0" dirty="0" err="1" smtClean="0">
                <a:effectLst/>
                <a:latin typeface="Calibri" pitchFamily="34" charset="0"/>
              </a:rPr>
              <a:t>ketone</a:t>
            </a:r>
            <a:r>
              <a:rPr lang="en-US" sz="2800" b="0" dirty="0" smtClean="0">
                <a:effectLst/>
                <a:latin typeface="Calibri" pitchFamily="34" charset="0"/>
              </a:rPr>
              <a:t> bodies are not present</a:t>
            </a:r>
          </a:p>
          <a:p>
            <a:pPr>
              <a:lnSpc>
                <a:spcPct val="80000"/>
              </a:lnSpc>
            </a:pPr>
            <a:r>
              <a:rPr lang="en-US" sz="2800" b="0" dirty="0" smtClean="0">
                <a:effectLst/>
                <a:latin typeface="Calibri" pitchFamily="34" charset="0"/>
              </a:rPr>
              <a:t>Uncontrolled type 2 DM leads to Hyperglycemic hyper </a:t>
            </a:r>
            <a:r>
              <a:rPr lang="en-US" sz="2800" b="0" dirty="0" err="1" smtClean="0">
                <a:effectLst/>
                <a:latin typeface="Calibri" pitchFamily="34" charset="0"/>
              </a:rPr>
              <a:t>osmolar</a:t>
            </a:r>
            <a:r>
              <a:rPr lang="en-US" sz="2800" b="0" dirty="0" smtClean="0">
                <a:effectLst/>
                <a:latin typeface="Calibri" pitchFamily="34" charset="0"/>
              </a:rPr>
              <a:t> non </a:t>
            </a:r>
            <a:r>
              <a:rPr lang="en-US" sz="2800" b="0" dirty="0" err="1" smtClean="0">
                <a:effectLst/>
                <a:latin typeface="Calibri" pitchFamily="34" charset="0"/>
              </a:rPr>
              <a:t>ketotic</a:t>
            </a:r>
            <a:r>
              <a:rPr lang="en-US" sz="2800" b="0" dirty="0" smtClean="0">
                <a:effectLst/>
                <a:latin typeface="Calibri" pitchFamily="34" charset="0"/>
              </a:rPr>
              <a:t> syndrome</a:t>
            </a:r>
          </a:p>
          <a:p>
            <a:endParaRPr lang="en-US" sz="2800" b="0" dirty="0">
              <a:effectLst/>
              <a:latin typeface="Calibri"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Gestational diabetes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nSpc>
                <a:spcPct val="80000"/>
              </a:lnSpc>
            </a:pPr>
            <a:r>
              <a:rPr lang="en-US" sz="2800" b="0" dirty="0" smtClean="0">
                <a:effectLst/>
                <a:latin typeface="Calibri" pitchFamily="34" charset="0"/>
              </a:rPr>
              <a:t>This is any degree of glucose intolerance with its onset in pregnancy</a:t>
            </a:r>
          </a:p>
          <a:p>
            <a:pPr>
              <a:lnSpc>
                <a:spcPct val="80000"/>
              </a:lnSpc>
            </a:pPr>
            <a:r>
              <a:rPr lang="en-US" sz="2800" b="0" dirty="0" smtClean="0">
                <a:effectLst/>
                <a:latin typeface="Calibri" pitchFamily="34" charset="0"/>
              </a:rPr>
              <a:t>Hyperglycemia develops in pregnancy because of secretion of placental hormones which causes insulin resistance</a:t>
            </a:r>
          </a:p>
          <a:p>
            <a:pPr>
              <a:lnSpc>
                <a:spcPct val="80000"/>
              </a:lnSpc>
            </a:pPr>
            <a:r>
              <a:rPr lang="en-US" sz="2800" b="0" dirty="0" smtClean="0">
                <a:effectLst/>
                <a:latin typeface="Calibri" pitchFamily="34" charset="0"/>
              </a:rPr>
              <a:t>All pregnant women who meet the following criteria should be screened for DM: Obese, age 25 years or older, age 25 year or younger and a history of DM in first degree relatives</a:t>
            </a:r>
          </a:p>
          <a:p>
            <a:pPr>
              <a:lnSpc>
                <a:spcPct val="80000"/>
              </a:lnSpc>
            </a:pPr>
            <a:r>
              <a:rPr lang="en-US" sz="2800" b="0" dirty="0" smtClean="0">
                <a:effectLst/>
                <a:latin typeface="Calibri" pitchFamily="34" charset="0"/>
              </a:rPr>
              <a:t>It occurs in  up to 14% of pregnant women and increases the risk for hypertensive disorders</a:t>
            </a:r>
          </a:p>
          <a:p>
            <a:pPr algn="l">
              <a:buNone/>
            </a:pPr>
            <a:endParaRPr lang="en-US" sz="2800" b="0" dirty="0">
              <a:effectLst/>
              <a:latin typeface="Calibri"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Assessment and diagnostic findings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marL="609600" indent="-609600">
              <a:lnSpc>
                <a:spcPct val="150000"/>
              </a:lnSpc>
            </a:pPr>
            <a:r>
              <a:rPr lang="en-US" sz="2800" b="0" dirty="0" smtClean="0">
                <a:effectLst/>
                <a:latin typeface="Calibri" pitchFamily="34" charset="0"/>
              </a:rPr>
              <a:t>History taking</a:t>
            </a:r>
          </a:p>
          <a:p>
            <a:pPr marL="609600" indent="-609600">
              <a:lnSpc>
                <a:spcPct val="150000"/>
              </a:lnSpc>
            </a:pPr>
            <a:r>
              <a:rPr lang="en-US" sz="2800" b="0" dirty="0" smtClean="0">
                <a:effectLst/>
                <a:latin typeface="Calibri" pitchFamily="34" charset="0"/>
              </a:rPr>
              <a:t>Physical examination: BP, BMI,  neurologic exam etc</a:t>
            </a:r>
          </a:p>
          <a:p>
            <a:pPr marL="609600" indent="-609600">
              <a:lnSpc>
                <a:spcPct val="150000"/>
              </a:lnSpc>
            </a:pPr>
            <a:r>
              <a:rPr lang="en-US" sz="2800" b="0" dirty="0" smtClean="0">
                <a:effectLst/>
                <a:latin typeface="Calibri" pitchFamily="34" charset="0"/>
              </a:rPr>
              <a:t>Lab finding</a:t>
            </a:r>
          </a:p>
          <a:p>
            <a:pPr marL="609600" indent="-609600">
              <a:lnSpc>
                <a:spcPct val="150000"/>
              </a:lnSpc>
            </a:pPr>
            <a:r>
              <a:rPr lang="en-US" sz="2800" b="0" dirty="0" smtClean="0">
                <a:effectLst/>
                <a:latin typeface="Calibri" pitchFamily="34" charset="0"/>
              </a:rPr>
              <a:t>High fasting plasma glucose (6.0 mmol/L or more</a:t>
            </a:r>
          </a:p>
          <a:p>
            <a:pPr marL="609600" indent="-609600">
              <a:lnSpc>
                <a:spcPct val="150000"/>
              </a:lnSpc>
            </a:pPr>
            <a:r>
              <a:rPr lang="en-US" sz="2800" b="0" dirty="0" smtClean="0">
                <a:effectLst/>
                <a:latin typeface="Calibri" pitchFamily="34" charset="0"/>
              </a:rPr>
              <a:t>RBS of 11.1 mmol/L or more</a:t>
            </a:r>
          </a:p>
          <a:p>
            <a:pPr marL="609600" indent="-609600" algn="l" eaLnBrk="1" hangingPunct="1">
              <a:buNone/>
            </a:pP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72312"/>
          </a:xfrm>
        </p:spPr>
        <p:txBody>
          <a:bodyPr/>
          <a:lstStyle/>
          <a:p>
            <a:r>
              <a:rPr lang="en-US" sz="2800" dirty="0" smtClean="0">
                <a:latin typeface="Calibri" pitchFamily="34" charset="0"/>
              </a:rPr>
              <a:t>1.NEGATIVE  FEEDBACK MECHANISM</a:t>
            </a:r>
            <a:br>
              <a:rPr lang="en-US" sz="2800" dirty="0" smtClean="0">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150000"/>
              </a:lnSpc>
              <a:buNone/>
            </a:pPr>
            <a:r>
              <a:rPr lang="en-US" sz="2800" b="0" dirty="0" smtClean="0">
                <a:effectLst/>
                <a:latin typeface="Calibri" pitchFamily="34" charset="0"/>
              </a:rPr>
              <a:t>Occurs when the action of hormone stops its further release. The stimulus causes a release of hormone which acts on a target organ or tissue and the resulting action of hormone tend to suppress its further release</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History taking</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lnSpcReduction="10000"/>
          </a:bodyPr>
          <a:lstStyle/>
          <a:p>
            <a:r>
              <a:rPr lang="en-US" sz="2800" b="0" dirty="0" smtClean="0">
                <a:effectLst/>
                <a:latin typeface="Calibri" pitchFamily="34" charset="0"/>
              </a:rPr>
              <a:t>Diabetic history, both recent and historical</a:t>
            </a:r>
          </a:p>
          <a:p>
            <a:r>
              <a:rPr lang="en-US" sz="2800" b="0" dirty="0" smtClean="0">
                <a:effectLst/>
                <a:latin typeface="Calibri" pitchFamily="34" charset="0"/>
              </a:rPr>
              <a:t>Symptoms of potential complications e.g. deterioration in eyesight Other medical conditions</a:t>
            </a:r>
          </a:p>
          <a:p>
            <a:r>
              <a:rPr lang="en-US" sz="2800" b="0" dirty="0" smtClean="0">
                <a:effectLst/>
                <a:latin typeface="Calibri" pitchFamily="34" charset="0"/>
              </a:rPr>
              <a:t>Drug history, current </a:t>
            </a:r>
            <a:r>
              <a:rPr lang="en-US" sz="2800" b="0" dirty="0" smtClean="0">
                <a:effectLst/>
                <a:latin typeface="Calibri" pitchFamily="34" charset="0"/>
              </a:rPr>
              <a:t>medications.</a:t>
            </a:r>
            <a:endParaRPr lang="en-US" sz="2800" b="0" dirty="0" smtClean="0">
              <a:effectLst/>
              <a:latin typeface="Calibri" pitchFamily="34" charset="0"/>
            </a:endParaRPr>
          </a:p>
          <a:p>
            <a:r>
              <a:rPr lang="en-US" sz="2800" b="0" dirty="0" smtClean="0">
                <a:effectLst/>
                <a:latin typeface="Calibri" pitchFamily="34" charset="0"/>
              </a:rPr>
              <a:t>Family history</a:t>
            </a:r>
          </a:p>
          <a:p>
            <a:r>
              <a:rPr lang="en-US" sz="2800" b="0" dirty="0" smtClean="0">
                <a:effectLst/>
                <a:latin typeface="Calibri" pitchFamily="34" charset="0"/>
              </a:rPr>
              <a:t>Occupation and social history e.g. level of exercise, type of diet,</a:t>
            </a:r>
          </a:p>
          <a:p>
            <a:r>
              <a:rPr lang="en-US" sz="2800" dirty="0" smtClean="0">
                <a:latin typeface="Calibri" pitchFamily="34" charset="0"/>
              </a:rPr>
              <a:t>S</a:t>
            </a:r>
            <a:r>
              <a:rPr lang="en-US" sz="2800" b="0" dirty="0" smtClean="0">
                <a:effectLst/>
                <a:latin typeface="Calibri" pitchFamily="34" charset="0"/>
              </a:rPr>
              <a:t>moking history, use of alcohol and recreational drugs</a:t>
            </a:r>
          </a:p>
          <a:p>
            <a:r>
              <a:rPr lang="en-US" sz="2800" b="0" dirty="0" smtClean="0">
                <a:effectLst/>
                <a:latin typeface="Calibri" pitchFamily="34" charset="0"/>
              </a:rPr>
              <a:t>Prior knowledge of, attitudes to and concerns about the </a:t>
            </a:r>
            <a:r>
              <a:rPr lang="en-US" sz="2800" b="0" dirty="0" smtClean="0">
                <a:effectLst/>
                <a:latin typeface="Calibri" pitchFamily="34" charset="0"/>
              </a:rPr>
              <a:t>condition.</a:t>
            </a:r>
            <a:endParaRPr lang="en-US" sz="2800" b="0" dirty="0">
              <a:effectLst/>
              <a:latin typeface="Calibri"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i="1" dirty="0" smtClean="0">
                <a:effectLst/>
                <a:latin typeface="Calibri" pitchFamily="34" charset="0"/>
              </a:rPr>
              <a:t>Examination</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General examination</a:t>
            </a:r>
          </a:p>
          <a:p>
            <a:r>
              <a:rPr lang="en-US" sz="2800" b="0" dirty="0" smtClean="0">
                <a:effectLst/>
                <a:latin typeface="Calibri" pitchFamily="34" charset="0"/>
              </a:rPr>
              <a:t>Height/ weight/ BMI</a:t>
            </a:r>
          </a:p>
          <a:p>
            <a:r>
              <a:rPr lang="en-US" sz="2800" b="0" dirty="0" smtClean="0">
                <a:effectLst/>
                <a:latin typeface="Calibri" pitchFamily="34" charset="0"/>
              </a:rPr>
              <a:t>Examination of feet (e.g. ulcers, loss of sensation)</a:t>
            </a:r>
          </a:p>
          <a:p>
            <a:r>
              <a:rPr lang="en-US" sz="2800" b="0" dirty="0" smtClean="0">
                <a:effectLst/>
                <a:latin typeface="Calibri" pitchFamily="34" charset="0"/>
              </a:rPr>
              <a:t>Examination of eyes (e.g. cataracts, diabetic retinopathy)</a:t>
            </a:r>
          </a:p>
          <a:p>
            <a:r>
              <a:rPr lang="en-US" sz="2800" b="0" dirty="0" smtClean="0">
                <a:effectLst/>
                <a:latin typeface="Calibri" pitchFamily="34" charset="0"/>
              </a:rPr>
              <a:t>Blood pressure measurement</a:t>
            </a:r>
          </a:p>
          <a:p>
            <a:r>
              <a:rPr lang="en-US" sz="2800" b="0" dirty="0" smtClean="0">
                <a:effectLst/>
                <a:latin typeface="Calibri" pitchFamily="34" charset="0"/>
              </a:rPr>
              <a:t>Examination of peripheral pulses</a:t>
            </a:r>
            <a:endParaRPr lang="en-US" sz="2800" b="0" dirty="0">
              <a:effectLst/>
              <a:latin typeface="Calibri"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Diagnosis of DM</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The diagnosis of diabetes must be confirmed biochemically prior to initiation of any therapy,</a:t>
            </a:r>
          </a:p>
          <a:p>
            <a:r>
              <a:rPr lang="en-US" sz="2800" b="0" dirty="0" smtClean="0">
                <a:effectLst/>
                <a:latin typeface="Calibri" pitchFamily="34" charset="0"/>
              </a:rPr>
              <a:t>The presence of symptoms of </a:t>
            </a:r>
            <a:r>
              <a:rPr lang="en-US" sz="2800" b="0" dirty="0" err="1" smtClean="0">
                <a:effectLst/>
                <a:latin typeface="Calibri" pitchFamily="34" charset="0"/>
              </a:rPr>
              <a:t>hyperglycaemia</a:t>
            </a:r>
            <a:r>
              <a:rPr lang="en-US" sz="2800" b="0" dirty="0" smtClean="0">
                <a:effectLst/>
                <a:latin typeface="Calibri" pitchFamily="34" charset="0"/>
              </a:rPr>
              <a:t>, such as </a:t>
            </a:r>
            <a:r>
              <a:rPr lang="en-US" sz="2800" b="0" dirty="0" err="1" smtClean="0">
                <a:effectLst/>
                <a:latin typeface="Calibri" pitchFamily="34" charset="0"/>
              </a:rPr>
              <a:t>polyuria,polydypsia</a:t>
            </a:r>
            <a:r>
              <a:rPr lang="en-US" sz="2800" b="0" dirty="0" smtClean="0">
                <a:effectLst/>
                <a:latin typeface="Calibri" pitchFamily="34" charset="0"/>
              </a:rPr>
              <a:t>, lethargy, loss of weight and a random blood glucose equal or above 11.1 mmol/L</a:t>
            </a:r>
          </a:p>
          <a:p>
            <a:r>
              <a:rPr lang="en-US" sz="2800" b="0" dirty="0" smtClean="0">
                <a:effectLst/>
                <a:latin typeface="Calibri" pitchFamily="34" charset="0"/>
              </a:rPr>
              <a:t>Or a fasting capillary whole blood glucose &gt;6.1 mmol/L or more confirms the diagnosis of diabetes</a:t>
            </a:r>
            <a:endParaRPr lang="en-US" sz="2800" b="0" dirty="0">
              <a:effectLst/>
              <a:latin typeface="Calibri"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Diagnosis of dm in asymptomatic individuals</a:t>
            </a: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b="0" dirty="0" smtClean="0">
                <a:effectLst/>
                <a:latin typeface="Calibri" pitchFamily="34" charset="0"/>
              </a:rPr>
              <a:t>In asymptomatic subjects a single abnormal blood glucose result is inadequate to make a diagnosis of diabetes.</a:t>
            </a:r>
          </a:p>
          <a:p>
            <a:r>
              <a:rPr lang="en-US" sz="2800" b="0" dirty="0" smtClean="0">
                <a:effectLst/>
                <a:latin typeface="Calibri" pitchFamily="34" charset="0"/>
              </a:rPr>
              <a:t>The abnormal value must be confirmed at the earliest possible date using any of the following: </a:t>
            </a:r>
          </a:p>
          <a:p>
            <a:pPr marL="514350" indent="-514350">
              <a:buFont typeface="+mj-lt"/>
              <a:buAutoNum type="alphaLcParenR"/>
            </a:pPr>
            <a:r>
              <a:rPr lang="en-US" sz="2800" b="0" dirty="0" smtClean="0">
                <a:effectLst/>
                <a:latin typeface="Calibri" pitchFamily="34" charset="0"/>
              </a:rPr>
              <a:t>fasting or random blood sample on two separate occasions or </a:t>
            </a:r>
          </a:p>
          <a:p>
            <a:pPr marL="514350" indent="-514350">
              <a:buFont typeface="+mj-lt"/>
              <a:buAutoNum type="alphaLcParenR"/>
            </a:pPr>
            <a:r>
              <a:rPr lang="en-US" sz="2800" b="0" dirty="0" smtClean="0">
                <a:effectLst/>
                <a:latin typeface="Calibri" pitchFamily="34" charset="0"/>
              </a:rPr>
              <a:t>a 75 g oral glucose tolerance test</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eaLnBrk="1" hangingPunct="1">
              <a:buNone/>
            </a:pPr>
            <a:r>
              <a:rPr lang="en-US" sz="2800" b="0" dirty="0" smtClean="0">
                <a:effectLst/>
                <a:latin typeface="Calibri" pitchFamily="34" charset="0"/>
              </a:rPr>
              <a:t>Aim: </a:t>
            </a:r>
          </a:p>
          <a:p>
            <a:r>
              <a:rPr lang="en-US" sz="2800" b="0" dirty="0" smtClean="0">
                <a:effectLst/>
                <a:latin typeface="Calibri" pitchFamily="34" charset="0"/>
              </a:rPr>
              <a:t>To normalize insulin activity and blood glucose levels without  hypoglycemia and without seriously disrupting the patient’s usual lifestyle and activity</a:t>
            </a:r>
          </a:p>
          <a:p>
            <a:r>
              <a:rPr lang="en-US" sz="2800" b="0" dirty="0" smtClean="0">
                <a:effectLst/>
                <a:latin typeface="Calibri" pitchFamily="34" charset="0"/>
              </a:rPr>
              <a:t> To reduce development of vascular and neuropathic complications</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COMPONENTS OF DM MX</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marL="609600" indent="-609600"/>
            <a:r>
              <a:rPr lang="en-US" sz="2800" b="0" dirty="0" smtClean="0">
                <a:effectLst/>
                <a:latin typeface="Calibri" pitchFamily="34" charset="0"/>
              </a:rPr>
              <a:t>Nutritional </a:t>
            </a:r>
            <a:r>
              <a:rPr lang="en-US" sz="2800" b="0" dirty="0" err="1" smtClean="0">
                <a:effectLst/>
                <a:latin typeface="Calibri" pitchFamily="34" charset="0"/>
              </a:rPr>
              <a:t>mx</a:t>
            </a:r>
            <a:endParaRPr lang="en-US" sz="2800" b="0" dirty="0" smtClean="0">
              <a:effectLst/>
              <a:latin typeface="Calibri" pitchFamily="34" charset="0"/>
            </a:endParaRPr>
          </a:p>
          <a:p>
            <a:pPr marL="609600" indent="-609600"/>
            <a:r>
              <a:rPr lang="en-US" sz="2800" b="0" dirty="0" smtClean="0">
                <a:effectLst/>
                <a:latin typeface="Calibri" pitchFamily="34" charset="0"/>
              </a:rPr>
              <a:t>Exercise</a:t>
            </a:r>
          </a:p>
          <a:p>
            <a:pPr marL="609600" indent="-609600"/>
            <a:r>
              <a:rPr lang="en-US" sz="2800" b="0" dirty="0" smtClean="0">
                <a:effectLst/>
                <a:latin typeface="Calibri" pitchFamily="34" charset="0"/>
              </a:rPr>
              <a:t>Monitoring</a:t>
            </a:r>
          </a:p>
          <a:p>
            <a:pPr marL="609600" indent="-609600"/>
            <a:r>
              <a:rPr lang="en-US" sz="2800" b="0" dirty="0" smtClean="0">
                <a:effectLst/>
                <a:latin typeface="Calibri" pitchFamily="34" charset="0"/>
              </a:rPr>
              <a:t>Pharmacologic therapy(Medical management)</a:t>
            </a:r>
          </a:p>
          <a:p>
            <a:pPr marL="609600" indent="-609600"/>
            <a:r>
              <a:rPr lang="en-US" sz="2800" b="0" dirty="0" smtClean="0">
                <a:effectLst/>
                <a:latin typeface="Calibri" pitchFamily="34" charset="0"/>
              </a:rPr>
              <a:t>Education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1.Pharmacologic therapy (medical management)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Consist of :-</a:t>
            </a:r>
          </a:p>
          <a:p>
            <a:pPr algn="l">
              <a:buNone/>
            </a:pPr>
            <a:r>
              <a:rPr lang="en-US" sz="2800" b="0" dirty="0" smtClean="0">
                <a:effectLst/>
                <a:latin typeface="Calibri" pitchFamily="34" charset="0"/>
              </a:rPr>
              <a:t>1. oral glucose lowering agents </a:t>
            </a:r>
          </a:p>
          <a:p>
            <a:pPr algn="l">
              <a:buNone/>
            </a:pPr>
            <a:r>
              <a:rPr lang="en-US" sz="2800" b="0" dirty="0" smtClean="0">
                <a:effectLst/>
                <a:latin typeface="Calibri" pitchFamily="34" charset="0"/>
              </a:rPr>
              <a:t>2. insulin therapy</a:t>
            </a:r>
          </a:p>
          <a:p>
            <a:pPr algn="l">
              <a:buNone/>
            </a:pPr>
            <a:r>
              <a:rPr lang="en-US" sz="2800" b="0" dirty="0" smtClean="0">
                <a:effectLst/>
                <a:latin typeface="Calibri" pitchFamily="34" charset="0"/>
              </a:rPr>
              <a:t>1.Oral Glucose Lowering Agents (OGLAs)</a:t>
            </a:r>
          </a:p>
          <a:p>
            <a:pPr algn="l">
              <a:buNone/>
            </a:pPr>
            <a:r>
              <a:rPr lang="en-US" sz="2800" b="0" dirty="0" smtClean="0">
                <a:effectLst/>
                <a:latin typeface="Calibri" pitchFamily="34" charset="0"/>
              </a:rPr>
              <a:t>were previously referred to as oral </a:t>
            </a:r>
            <a:r>
              <a:rPr lang="en-US" sz="2800" b="0" dirty="0" err="1" smtClean="0">
                <a:effectLst/>
                <a:latin typeface="Calibri" pitchFamily="34" charset="0"/>
              </a:rPr>
              <a:t>hypoglycaemic</a:t>
            </a:r>
            <a:r>
              <a:rPr lang="en-US" sz="2800" b="0" dirty="0" smtClean="0">
                <a:effectLst/>
                <a:latin typeface="Calibri" pitchFamily="34" charset="0"/>
              </a:rPr>
              <a:t> agent</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i="1" u="sng" dirty="0" smtClean="0">
                <a:latin typeface="Calibri" pitchFamily="34" charset="0"/>
              </a:rPr>
              <a:t>Indications:</a:t>
            </a:r>
            <a:br>
              <a:rPr lang="en-US" sz="2800" i="1" u="sng" dirty="0" smtClean="0">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r>
              <a:rPr lang="en-US" sz="2800" dirty="0" smtClean="0">
                <a:latin typeface="Calibri" pitchFamily="34" charset="0"/>
              </a:rPr>
              <a:t>Failure of lifestyle modifications</a:t>
            </a:r>
          </a:p>
          <a:p>
            <a:r>
              <a:rPr lang="en-US" sz="2800" b="0" dirty="0" smtClean="0">
                <a:effectLst/>
                <a:latin typeface="Calibri" pitchFamily="34" charset="0"/>
              </a:rPr>
              <a:t>Fasting blood glucose level &gt; 11 </a:t>
            </a:r>
            <a:r>
              <a:rPr lang="en-US" sz="2800" b="0" dirty="0" err="1" smtClean="0">
                <a:effectLst/>
                <a:latin typeface="Calibri" pitchFamily="34" charset="0"/>
              </a:rPr>
              <a:t>mmol</a:t>
            </a:r>
            <a:r>
              <a:rPr lang="en-US" sz="2800" b="0" dirty="0" smtClean="0">
                <a:effectLst/>
                <a:latin typeface="Calibri" pitchFamily="34" charset="0"/>
              </a:rPr>
              <a:t>/L </a:t>
            </a:r>
          </a:p>
          <a:p>
            <a:r>
              <a:rPr lang="en-US" sz="2800" dirty="0" smtClean="0">
                <a:latin typeface="Calibri" pitchFamily="34" charset="0"/>
              </a:rPr>
              <a:t>R</a:t>
            </a:r>
            <a:r>
              <a:rPr lang="en-US" sz="2800" b="0" dirty="0" smtClean="0">
                <a:effectLst/>
                <a:latin typeface="Calibri" pitchFamily="34" charset="0"/>
              </a:rPr>
              <a:t>andom blood glucose level &gt; 15 mmol/L.</a:t>
            </a:r>
          </a:p>
          <a:p>
            <a:r>
              <a:rPr lang="en-US" sz="2800" dirty="0" smtClean="0">
                <a:latin typeface="Calibri" pitchFamily="34" charset="0"/>
              </a:rPr>
              <a:t>W</a:t>
            </a:r>
            <a:r>
              <a:rPr lang="en-US" sz="2800" b="0" dirty="0" smtClean="0">
                <a:effectLst/>
                <a:latin typeface="Calibri" pitchFamily="34" charset="0"/>
              </a:rPr>
              <a:t>hen an individuals </a:t>
            </a:r>
            <a:r>
              <a:rPr lang="en-US" sz="2800" b="0" dirty="0" err="1" smtClean="0">
                <a:effectLst/>
                <a:latin typeface="Calibri" pitchFamily="34" charset="0"/>
              </a:rPr>
              <a:t>glycaemic</a:t>
            </a:r>
            <a:r>
              <a:rPr lang="en-US" sz="2800" b="0" dirty="0" smtClean="0">
                <a:effectLst/>
                <a:latin typeface="Calibri" pitchFamily="34" charset="0"/>
              </a:rPr>
              <a:t> targets are not met by the combination of dietary modifications and physical activity/exercise.</a:t>
            </a:r>
          </a:p>
          <a:p>
            <a:pPr algn="l">
              <a:buNone/>
            </a:pPr>
            <a:endParaRPr lang="en-US" sz="2800" b="0" u="sng" dirty="0">
              <a:effectLst/>
              <a:latin typeface="Calibri" pitchFamily="34"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Classes of oral hypoglycemic agents</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1.Sulphonyiureas</a:t>
            </a:r>
          </a:p>
          <a:p>
            <a:pPr algn="l">
              <a:buNone/>
            </a:pPr>
            <a:r>
              <a:rPr lang="en-US" sz="2800" b="0" dirty="0" smtClean="0">
                <a:effectLst/>
                <a:latin typeface="Calibri" pitchFamily="34" charset="0"/>
              </a:rPr>
              <a:t>2.Biguanide</a:t>
            </a:r>
          </a:p>
          <a:p>
            <a:pPr algn="l">
              <a:buNone/>
            </a:pPr>
            <a:r>
              <a:rPr lang="en-US" sz="2800" b="0" dirty="0" smtClean="0">
                <a:effectLst/>
                <a:latin typeface="Calibri" pitchFamily="34" charset="0"/>
              </a:rPr>
              <a:t>3.Thiazolidinediones</a:t>
            </a:r>
          </a:p>
          <a:p>
            <a:pPr algn="l">
              <a:buNone/>
            </a:pPr>
            <a:r>
              <a:rPr lang="en-US" sz="2800" b="0" dirty="0" smtClean="0">
                <a:effectLst/>
                <a:latin typeface="Calibri" pitchFamily="34" charset="0"/>
              </a:rPr>
              <a:t>4.Meglitinides</a:t>
            </a:r>
          </a:p>
          <a:p>
            <a:pPr algn="l">
              <a:buNone/>
            </a:pPr>
            <a:r>
              <a:rPr lang="en-US" sz="2800" b="0" dirty="0" smtClean="0">
                <a:effectLst/>
                <a:latin typeface="Calibri" pitchFamily="34" charset="0"/>
              </a:rPr>
              <a:t>5.Alpha_glucosidase inhibitors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1.Sulphonyiureas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90000"/>
              </a:lnSpc>
              <a:buNone/>
            </a:pPr>
            <a:r>
              <a:rPr lang="en-US" sz="2800" b="0" dirty="0" smtClean="0">
                <a:effectLst/>
                <a:latin typeface="Calibri" pitchFamily="34" charset="0"/>
              </a:rPr>
              <a:t>Action: Stimulates pancreatic cells to secrete more insulin and increases sensitivity of peripheral tissues to insulin</a:t>
            </a:r>
          </a:p>
          <a:p>
            <a:pPr algn="l">
              <a:lnSpc>
                <a:spcPct val="90000"/>
              </a:lnSpc>
              <a:buNone/>
            </a:pPr>
            <a:r>
              <a:rPr lang="en-US" sz="2800" b="0" dirty="0" smtClean="0">
                <a:effectLst/>
                <a:latin typeface="Calibri" pitchFamily="34" charset="0"/>
              </a:rPr>
              <a:t>	Used: to treat non-obese Type 2 diabetics</a:t>
            </a:r>
          </a:p>
          <a:p>
            <a:pPr algn="l">
              <a:buNone/>
            </a:pPr>
            <a:r>
              <a:rPr lang="en-US" sz="2800" b="0" dirty="0" smtClean="0">
                <a:effectLst/>
                <a:latin typeface="Calibri" pitchFamily="34" charset="0"/>
              </a:rPr>
              <a:t>	Example: </a:t>
            </a:r>
            <a:r>
              <a:rPr lang="en-US" sz="2800" b="0" dirty="0" err="1" smtClean="0">
                <a:effectLst/>
                <a:latin typeface="Calibri" pitchFamily="34" charset="0"/>
              </a:rPr>
              <a:t>Glibenclamide</a:t>
            </a:r>
            <a:r>
              <a:rPr lang="en-US" sz="2800" b="0" dirty="0" smtClean="0">
                <a:effectLst/>
                <a:latin typeface="Calibri" pitchFamily="34" charset="0"/>
              </a:rPr>
              <a:t> , </a:t>
            </a:r>
            <a:r>
              <a:rPr lang="en-US" sz="2800" b="0" dirty="0" err="1" smtClean="0">
                <a:effectLst/>
                <a:latin typeface="Calibri" pitchFamily="34" charset="0"/>
              </a:rPr>
              <a:t>Glipizide</a:t>
            </a:r>
            <a:r>
              <a:rPr lang="en-US" sz="2800" b="0" dirty="0" smtClean="0">
                <a:effectLst/>
                <a:latin typeface="Calibri" pitchFamily="34" charset="0"/>
              </a:rPr>
              <a:t> (</a:t>
            </a:r>
            <a:r>
              <a:rPr lang="en-US" sz="2800" b="0" dirty="0" err="1" smtClean="0">
                <a:effectLst/>
                <a:latin typeface="Calibri" pitchFamily="34" charset="0"/>
              </a:rPr>
              <a:t>Glucotrol</a:t>
            </a:r>
            <a:r>
              <a:rPr lang="en-US" sz="2800" b="0" dirty="0" smtClean="0">
                <a:effectLst/>
                <a:latin typeface="Calibri" pitchFamily="34" charset="0"/>
              </a:rPr>
              <a:t>), Chlorpropamide (</a:t>
            </a:r>
            <a:r>
              <a:rPr lang="en-US" sz="2800" b="0" dirty="0" err="1" smtClean="0">
                <a:effectLst/>
                <a:latin typeface="Calibri" pitchFamily="34" charset="0"/>
              </a:rPr>
              <a:t>Diabinese</a:t>
            </a:r>
            <a:r>
              <a:rPr lang="en-US" sz="2800" b="0" dirty="0" smtClean="0">
                <a:effectLst/>
                <a:latin typeface="Calibri" pitchFamily="34" charset="0"/>
              </a:rPr>
              <a:t>),Glimepiride : </a:t>
            </a:r>
          </a:p>
          <a:p>
            <a:pPr algn="l">
              <a:buNone/>
            </a:pPr>
            <a:r>
              <a:rPr lang="en-US" sz="2800" b="0" dirty="0" err="1" smtClean="0">
                <a:effectLst/>
                <a:latin typeface="Calibri" pitchFamily="34" charset="0"/>
              </a:rPr>
              <a:t>Gliclazide</a:t>
            </a:r>
            <a:r>
              <a:rPr lang="en-US" sz="2800" b="0" dirty="0" smtClean="0">
                <a:effectLst/>
                <a:latin typeface="Calibri" pitchFamily="34" charset="0"/>
              </a:rPr>
              <a:t>, Tolazamide (</a:t>
            </a:r>
            <a:r>
              <a:rPr lang="en-US" sz="2800" b="0" dirty="0" err="1" smtClean="0">
                <a:effectLst/>
                <a:latin typeface="Calibri" pitchFamily="34" charset="0"/>
              </a:rPr>
              <a:t>Tolinase</a:t>
            </a:r>
            <a:r>
              <a:rPr lang="en-US" sz="2800" b="0" dirty="0" smtClean="0">
                <a:effectLst/>
                <a:latin typeface="Calibri" pitchFamily="34" charset="0"/>
              </a:rPr>
              <a:t>)</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371600"/>
            <a:ext cx="8229600" cy="4953000"/>
          </a:xfrm>
        </p:spPr>
        <p:txBody>
          <a:bodyPr>
            <a:normAutofit/>
          </a:bodyPr>
          <a:lstStyle/>
          <a:p>
            <a:pPr algn="l">
              <a:lnSpc>
                <a:spcPct val="150000"/>
              </a:lnSpc>
              <a:buNone/>
            </a:pPr>
            <a:r>
              <a:rPr lang="en-US" sz="2800" b="0" dirty="0" smtClean="0">
                <a:effectLst/>
                <a:latin typeface="Calibri" pitchFamily="34" charset="0"/>
              </a:rPr>
              <a:t>Example  of negative feedback mechanism</a:t>
            </a:r>
          </a:p>
          <a:p>
            <a:pPr algn="l">
              <a:lnSpc>
                <a:spcPct val="150000"/>
              </a:lnSpc>
              <a:buNone/>
            </a:pPr>
            <a:r>
              <a:rPr lang="en-US" sz="2800" b="0" dirty="0" smtClean="0">
                <a:effectLst/>
                <a:latin typeface="Calibri" pitchFamily="34" charset="0"/>
              </a:rPr>
              <a:t>Rising blood sugar stimulates pancreatic cells to  release insulin. insulin increases uptake of glucose hence lowering blood sugar .When blood sugar is lowered , the production of insulin stops this leads rising blood sugar(</a:t>
            </a:r>
            <a:r>
              <a:rPr lang="en-US" sz="2800" b="0" dirty="0" err="1" smtClean="0">
                <a:effectLst/>
                <a:latin typeface="Calibri" pitchFamily="34" charset="0"/>
              </a:rPr>
              <a:t>humoral</a:t>
            </a:r>
            <a:r>
              <a:rPr lang="en-US" sz="2800" b="0" dirty="0" smtClean="0">
                <a:effectLst/>
                <a:latin typeface="Calibri" pitchFamily="34" charset="0"/>
              </a:rPr>
              <a:t> hormonal release)</a:t>
            </a:r>
          </a:p>
          <a:p>
            <a:pPr algn="l">
              <a:lnSpc>
                <a:spcPct val="150000"/>
              </a:lnSpc>
              <a:buNone/>
            </a:pPr>
            <a:r>
              <a:rPr lang="en-US" sz="2800" b="0" dirty="0" smtClean="0">
                <a:effectLst/>
                <a:latin typeface="Calibri" pitchFamily="34" charset="0"/>
              </a:rPr>
              <a:t>Hormone released ; insulin</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buFont typeface="Arial" pitchFamily="34" charset="0"/>
              <a:buNone/>
            </a:pPr>
            <a:r>
              <a:rPr lang="en-US" sz="2800" b="0" dirty="0" smtClean="0">
                <a:effectLst/>
                <a:latin typeface="Calibri" pitchFamily="34" charset="0"/>
              </a:rPr>
              <a:t/>
            </a:r>
            <a:br>
              <a:rPr lang="en-US" sz="2800" b="0" dirty="0" smtClean="0">
                <a:effectLst/>
                <a:latin typeface="Calibri" pitchFamily="34" charset="0"/>
              </a:rPr>
            </a:br>
            <a:r>
              <a:rPr lang="en-US" sz="2800" b="0" dirty="0" smtClean="0">
                <a:effectLst/>
                <a:latin typeface="Calibri" pitchFamily="34" charset="0"/>
              </a:rPr>
              <a:t>CONT</a:t>
            </a:r>
            <a:br>
              <a:rPr lang="en-US" sz="2800" b="0" dirty="0" smtClean="0">
                <a:effectLst/>
                <a:latin typeface="Calibri" pitchFamily="34" charset="0"/>
              </a:rPr>
            </a:br>
            <a:endParaRPr lang="en-US" sz="2800" b="0" dirty="0">
              <a:effectLst/>
              <a:latin typeface="Calibri" pitchFamily="34" charset="0"/>
            </a:endParaRPr>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lgn="l">
              <a:lnSpc>
                <a:spcPct val="120000"/>
              </a:lnSpc>
              <a:buNone/>
            </a:pPr>
            <a:r>
              <a:rPr lang="en-US" sz="2800" b="1" dirty="0" smtClean="0">
                <a:latin typeface="Calibri" pitchFamily="34" charset="0"/>
              </a:rPr>
              <a:t>a</a:t>
            </a:r>
            <a:r>
              <a:rPr lang="en-US" sz="2800" b="1" dirty="0" smtClean="0">
                <a:effectLst/>
                <a:latin typeface="Calibri" pitchFamily="34" charset="0"/>
              </a:rPr>
              <a:t>) </a:t>
            </a:r>
            <a:r>
              <a:rPr lang="en-US" sz="2800" b="1" dirty="0" err="1" smtClean="0">
                <a:effectLst/>
                <a:latin typeface="Calibri" pitchFamily="34" charset="0"/>
              </a:rPr>
              <a:t>Glibenclamide</a:t>
            </a:r>
            <a:r>
              <a:rPr lang="en-US" sz="2800" b="1" dirty="0" smtClean="0">
                <a:effectLst/>
                <a:latin typeface="Calibri" pitchFamily="34" charset="0"/>
              </a:rPr>
              <a:t> </a:t>
            </a:r>
          </a:p>
          <a:p>
            <a:pPr algn="l">
              <a:lnSpc>
                <a:spcPct val="120000"/>
              </a:lnSpc>
              <a:buNone/>
            </a:pPr>
            <a:r>
              <a:rPr lang="en-US" sz="2800" b="0" dirty="0" smtClean="0">
                <a:effectLst/>
                <a:latin typeface="Calibri" pitchFamily="34" charset="0"/>
              </a:rPr>
              <a:t>Starting Dose: 2.5 mg</a:t>
            </a:r>
          </a:p>
          <a:p>
            <a:pPr algn="l">
              <a:lnSpc>
                <a:spcPct val="120000"/>
              </a:lnSpc>
              <a:buNone/>
            </a:pPr>
            <a:r>
              <a:rPr lang="en-US" sz="2800" b="0" dirty="0" smtClean="0">
                <a:effectLst/>
                <a:latin typeface="Calibri" pitchFamily="34" charset="0"/>
              </a:rPr>
              <a:t>Maximal dose : 15 mg</a:t>
            </a:r>
          </a:p>
          <a:p>
            <a:pPr algn="l">
              <a:lnSpc>
                <a:spcPct val="120000"/>
              </a:lnSpc>
              <a:buNone/>
            </a:pPr>
            <a:r>
              <a:rPr lang="en-US" sz="2800" b="0" dirty="0" smtClean="0">
                <a:effectLst/>
                <a:latin typeface="Calibri" pitchFamily="34" charset="0"/>
              </a:rPr>
              <a:t>Major S/E : </a:t>
            </a:r>
            <a:r>
              <a:rPr lang="en-US" sz="2800" b="0" dirty="0" err="1" smtClean="0">
                <a:effectLst/>
                <a:latin typeface="Calibri" pitchFamily="34" charset="0"/>
              </a:rPr>
              <a:t>Hypoglycaemia</a:t>
            </a:r>
            <a:r>
              <a:rPr lang="en-US" sz="2800" b="0" dirty="0" smtClean="0">
                <a:effectLst/>
                <a:latin typeface="Calibri" pitchFamily="34" charset="0"/>
              </a:rPr>
              <a:t>* weight gain, skin rashes</a:t>
            </a:r>
          </a:p>
          <a:p>
            <a:pPr algn="l">
              <a:lnSpc>
                <a:spcPct val="120000"/>
              </a:lnSpc>
              <a:buNone/>
            </a:pPr>
            <a:r>
              <a:rPr lang="en-US" sz="2800" b="0" dirty="0" smtClean="0">
                <a:effectLst/>
                <a:latin typeface="Calibri" pitchFamily="34" charset="0"/>
              </a:rPr>
              <a:t>C/I: Caution in liver and renal disease</a:t>
            </a:r>
          </a:p>
          <a:p>
            <a:pPr algn="l">
              <a:lnSpc>
                <a:spcPct val="120000"/>
              </a:lnSpc>
              <a:buNone/>
            </a:pPr>
            <a:r>
              <a:rPr lang="en-US" sz="2800" b="1" dirty="0" smtClean="0">
                <a:latin typeface="Calibri" pitchFamily="34" charset="0"/>
              </a:rPr>
              <a:t>b</a:t>
            </a:r>
            <a:r>
              <a:rPr lang="en-US" sz="2800" b="1" dirty="0" smtClean="0">
                <a:effectLst/>
                <a:latin typeface="Calibri" pitchFamily="34" charset="0"/>
              </a:rPr>
              <a:t>) </a:t>
            </a:r>
            <a:r>
              <a:rPr lang="en-US" sz="2800" b="1" dirty="0" err="1" smtClean="0">
                <a:effectLst/>
                <a:latin typeface="Calibri" pitchFamily="34" charset="0"/>
              </a:rPr>
              <a:t>Glipizide</a:t>
            </a:r>
            <a:r>
              <a:rPr lang="en-US" sz="2800" b="1" dirty="0" smtClean="0">
                <a:effectLst/>
                <a:latin typeface="Calibri" pitchFamily="34" charset="0"/>
              </a:rPr>
              <a:t> </a:t>
            </a:r>
          </a:p>
          <a:p>
            <a:pPr algn="l">
              <a:lnSpc>
                <a:spcPct val="120000"/>
              </a:lnSpc>
              <a:buNone/>
            </a:pPr>
            <a:r>
              <a:rPr lang="en-US" sz="2800" b="0" dirty="0" smtClean="0">
                <a:effectLst/>
                <a:latin typeface="Calibri" pitchFamily="34" charset="0"/>
              </a:rPr>
              <a:t>  Starting Dose: 5mg</a:t>
            </a:r>
          </a:p>
          <a:p>
            <a:pPr algn="l">
              <a:lnSpc>
                <a:spcPct val="120000"/>
              </a:lnSpc>
              <a:buNone/>
            </a:pPr>
            <a:r>
              <a:rPr lang="en-US" sz="2800" b="0" dirty="0" smtClean="0">
                <a:effectLst/>
                <a:latin typeface="Calibri" pitchFamily="34" charset="0"/>
              </a:rPr>
              <a:t>Maximal dose : 40 mg</a:t>
            </a:r>
          </a:p>
          <a:p>
            <a:pPr algn="l">
              <a:lnSpc>
                <a:spcPct val="120000"/>
              </a:lnSpc>
              <a:buNone/>
            </a:pPr>
            <a:r>
              <a:rPr lang="en-US" sz="2800" b="0" dirty="0" smtClean="0">
                <a:effectLst/>
                <a:latin typeface="Calibri" pitchFamily="34" charset="0"/>
              </a:rPr>
              <a:t>Major S/E : </a:t>
            </a:r>
            <a:r>
              <a:rPr lang="en-US" sz="2800" b="0" dirty="0" err="1" smtClean="0">
                <a:effectLst/>
                <a:latin typeface="Calibri" pitchFamily="34" charset="0"/>
              </a:rPr>
              <a:t>Hypoglycaemia</a:t>
            </a:r>
            <a:r>
              <a:rPr lang="en-US" sz="2800" b="0" dirty="0" smtClean="0">
                <a:effectLst/>
                <a:latin typeface="Calibri" pitchFamily="34" charset="0"/>
              </a:rPr>
              <a:t>* weight gain, skin rashes</a:t>
            </a:r>
          </a:p>
          <a:p>
            <a:pPr algn="l">
              <a:lnSpc>
                <a:spcPct val="120000"/>
              </a:lnSpc>
              <a:buNone/>
            </a:pPr>
            <a:r>
              <a:rPr lang="en-US" sz="2800" b="0" dirty="0" smtClean="0">
                <a:effectLst/>
                <a:latin typeface="Calibri" pitchFamily="34" charset="0"/>
              </a:rPr>
              <a:t>C/I: Caution in PG, liver and renal disease</a:t>
            </a:r>
          </a:p>
          <a:p>
            <a:pPr algn="l">
              <a:lnSpc>
                <a:spcPct val="120000"/>
              </a:lnSpc>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c) </a:t>
            </a:r>
            <a:r>
              <a:rPr lang="en-US" sz="2800" b="0" dirty="0" err="1" smtClean="0">
                <a:effectLst/>
                <a:latin typeface="Calibri" pitchFamily="34" charset="0"/>
              </a:rPr>
              <a:t>Chlorpropamide</a:t>
            </a:r>
            <a:r>
              <a:rPr lang="en-US" sz="2800" b="0" dirty="0" smtClean="0">
                <a:effectLst/>
                <a:latin typeface="Calibri" pitchFamily="34" charset="0"/>
              </a:rPr>
              <a:t>: 250mg- 500mg </a:t>
            </a:r>
          </a:p>
          <a:p>
            <a:pPr algn="l">
              <a:buNone/>
            </a:pPr>
            <a:r>
              <a:rPr lang="en-US" sz="2800" b="0" dirty="0" smtClean="0">
                <a:effectLst/>
                <a:latin typeface="Calibri" pitchFamily="34" charset="0"/>
              </a:rPr>
              <a:t>S/E : </a:t>
            </a:r>
            <a:r>
              <a:rPr lang="en-US" sz="2800" b="0" dirty="0" err="1" smtClean="0">
                <a:effectLst/>
                <a:latin typeface="Calibri" pitchFamily="34" charset="0"/>
              </a:rPr>
              <a:t>Hypoglycaemia</a:t>
            </a:r>
            <a:r>
              <a:rPr lang="en-US" sz="2800" b="0" dirty="0" smtClean="0">
                <a:effectLst/>
                <a:latin typeface="Calibri" pitchFamily="34" charset="0"/>
              </a:rPr>
              <a:t>* weight gain Skin rashes</a:t>
            </a:r>
          </a:p>
          <a:p>
            <a:pPr algn="l">
              <a:buNone/>
            </a:pPr>
            <a:r>
              <a:rPr lang="en-US" sz="2800" b="0" dirty="0" smtClean="0">
                <a:effectLst/>
                <a:latin typeface="Calibri" pitchFamily="34" charset="0"/>
              </a:rPr>
              <a:t>C/I : Pregnancy, caution in liver and renal disease :</a:t>
            </a:r>
          </a:p>
          <a:p>
            <a:pPr algn="l">
              <a:buNone/>
            </a:pPr>
            <a:r>
              <a:rPr lang="en-US" sz="2800" b="0" dirty="0" smtClean="0">
                <a:effectLst/>
                <a:latin typeface="Calibri" pitchFamily="34" charset="0"/>
              </a:rPr>
              <a:t>Others are</a:t>
            </a:r>
          </a:p>
          <a:p>
            <a:pPr algn="l">
              <a:buNone/>
            </a:pPr>
            <a:r>
              <a:rPr lang="en-US" sz="2800" b="0" dirty="0" smtClean="0">
                <a:effectLst/>
                <a:latin typeface="Calibri" pitchFamily="34" charset="0"/>
              </a:rPr>
              <a:t>Glimepiride : 1mg-8mg</a:t>
            </a:r>
          </a:p>
          <a:p>
            <a:pPr algn="l">
              <a:buNone/>
            </a:pPr>
            <a:r>
              <a:rPr lang="en-US" sz="2800" b="0" dirty="0" err="1" smtClean="0">
                <a:effectLst/>
                <a:latin typeface="Calibri" pitchFamily="34" charset="0"/>
              </a:rPr>
              <a:t>Gliclazide</a:t>
            </a:r>
            <a:r>
              <a:rPr lang="en-US" sz="2800" b="0" dirty="0" smtClean="0">
                <a:effectLst/>
                <a:latin typeface="Calibri" pitchFamily="34" charset="0"/>
              </a:rPr>
              <a:t> ; 40mg-320mg</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2. BIGUANIDES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lnSpc>
                <a:spcPct val="150000"/>
              </a:lnSpc>
              <a:buNone/>
            </a:pPr>
            <a:r>
              <a:rPr lang="en-US" sz="2800" b="0" dirty="0" smtClean="0">
                <a:effectLst/>
                <a:latin typeface="Calibri" pitchFamily="34" charset="0"/>
              </a:rPr>
              <a:t>	Action: decreases overproduction of glucose by liver and makes insulin more effective in peripheral tissues</a:t>
            </a:r>
          </a:p>
          <a:p>
            <a:pPr>
              <a:lnSpc>
                <a:spcPct val="150000"/>
              </a:lnSpc>
            </a:pPr>
            <a:r>
              <a:rPr lang="en-US" sz="2800" b="0" dirty="0" smtClean="0">
                <a:effectLst/>
                <a:latin typeface="Calibri" pitchFamily="34" charset="0"/>
              </a:rPr>
              <a:t>Used in obese diabetics</a:t>
            </a:r>
          </a:p>
          <a:p>
            <a:pPr>
              <a:lnSpc>
                <a:spcPct val="150000"/>
              </a:lnSpc>
            </a:pPr>
            <a:r>
              <a:rPr lang="en-US" sz="2800" b="0" dirty="0" smtClean="0">
                <a:effectLst/>
                <a:latin typeface="Calibri" pitchFamily="34" charset="0"/>
              </a:rPr>
              <a:t>Does not stimulate insulin release</a:t>
            </a:r>
          </a:p>
          <a:p>
            <a:pPr>
              <a:lnSpc>
                <a:spcPct val="150000"/>
              </a:lnSpc>
            </a:pPr>
            <a:r>
              <a:rPr lang="en-US" sz="2800" b="0" dirty="0" smtClean="0">
                <a:effectLst/>
                <a:latin typeface="Calibri" pitchFamily="34" charset="0"/>
              </a:rPr>
              <a:t>Metabolized by the kidney, do not use with renal patients</a:t>
            </a:r>
          </a:p>
          <a:p>
            <a:pPr algn="l">
              <a:lnSpc>
                <a:spcPct val="150000"/>
              </a:lnSpc>
              <a:buNone/>
            </a:pPr>
            <a:r>
              <a:rPr lang="en-US" sz="2800" b="0" dirty="0" smtClean="0">
                <a:effectLst/>
                <a:latin typeface="Calibri" pitchFamily="34" charset="0"/>
              </a:rPr>
              <a:t>	Example: Metformin (</a:t>
            </a:r>
            <a:r>
              <a:rPr lang="en-US" sz="2800" b="0" dirty="0" err="1" smtClean="0">
                <a:effectLst/>
                <a:latin typeface="Calibri" pitchFamily="34" charset="0"/>
              </a:rPr>
              <a:t>Glucophage</a:t>
            </a:r>
            <a:endParaRPr lang="en-US" sz="2800" b="0" dirty="0" smtClean="0">
              <a:effectLst/>
              <a:latin typeface="Calibri" pitchFamily="34" charset="0"/>
            </a:endParaRPr>
          </a:p>
          <a:p>
            <a:pPr algn="l">
              <a:buNone/>
            </a:pPr>
            <a:endParaRPr lang="en-US" sz="2800" b="0" dirty="0" smtClean="0">
              <a:effectLst/>
              <a:latin typeface="Calibri" pitchFamily="34"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Metformin : 500mg -2550mg </a:t>
            </a:r>
          </a:p>
          <a:p>
            <a:pPr algn="l">
              <a:buNone/>
            </a:pPr>
            <a:r>
              <a:rPr lang="en-US" sz="2800" b="0" dirty="0" smtClean="0">
                <a:effectLst/>
                <a:latin typeface="Calibri" pitchFamily="34" charset="0"/>
              </a:rPr>
              <a:t>S/E : Abdominal pain, nausea, loose bowel motions lactic acidosis</a:t>
            </a:r>
          </a:p>
          <a:p>
            <a:pPr algn="l">
              <a:buNone/>
            </a:pPr>
            <a:r>
              <a:rPr lang="en-US" sz="2800" b="0" dirty="0" smtClean="0">
                <a:effectLst/>
                <a:latin typeface="Calibri" pitchFamily="34" charset="0"/>
              </a:rPr>
              <a:t>C/I : Renal, heart and liver failure; pregnancy</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err="1" smtClean="0">
                <a:effectLst/>
                <a:latin typeface="Calibri" pitchFamily="34" charset="0"/>
              </a:rPr>
              <a:t>Meglitinides</a:t>
            </a:r>
            <a:endParaRPr lang="en-US" sz="2800" b="0" dirty="0">
              <a:effectLst/>
              <a:latin typeface="Calibri" pitchFamily="34" charset="0"/>
            </a:endParaRPr>
          </a:p>
        </p:txBody>
      </p:sp>
      <p:sp>
        <p:nvSpPr>
          <p:cNvPr id="3" name="Content Placeholder 2"/>
          <p:cNvSpPr>
            <a:spLocks noGrp="1"/>
          </p:cNvSpPr>
          <p:nvPr>
            <p:ph idx="1"/>
          </p:nvPr>
        </p:nvSpPr>
        <p:spPr/>
        <p:txBody>
          <a:bodyPr>
            <a:normAutofit fontScale="92500"/>
          </a:bodyPr>
          <a:lstStyle/>
          <a:p>
            <a:pPr algn="l">
              <a:buNone/>
            </a:pPr>
            <a:r>
              <a:rPr lang="en-US" sz="2800" b="0" dirty="0" smtClean="0">
                <a:effectLst/>
                <a:latin typeface="Calibri" pitchFamily="34" charset="0"/>
              </a:rPr>
              <a:t>Action: stimulates pancreatic cells to secret more insulin</a:t>
            </a:r>
          </a:p>
          <a:p>
            <a:r>
              <a:rPr lang="en-US" sz="2800" b="0" dirty="0" smtClean="0">
                <a:effectLst/>
                <a:latin typeface="Calibri" pitchFamily="34" charset="0"/>
              </a:rPr>
              <a:t>Taken just before meals, rapid onset, limited duration of action</a:t>
            </a:r>
          </a:p>
          <a:p>
            <a:r>
              <a:rPr lang="en-US" sz="2800" b="0" dirty="0" smtClean="0">
                <a:effectLst/>
                <a:latin typeface="Calibri" pitchFamily="34" charset="0"/>
              </a:rPr>
              <a:t>Major adverse effects is hypoglycemia</a:t>
            </a:r>
          </a:p>
          <a:p>
            <a:r>
              <a:rPr lang="en-US" sz="2800" b="0" dirty="0" smtClean="0">
                <a:effectLst/>
                <a:latin typeface="Calibri" pitchFamily="34" charset="0"/>
              </a:rPr>
              <a:t>Used in non-obese diabetics</a:t>
            </a:r>
          </a:p>
          <a:p>
            <a:pPr algn="l">
              <a:buNone/>
            </a:pPr>
            <a:r>
              <a:rPr lang="en-US" sz="2800" b="0" dirty="0" smtClean="0">
                <a:effectLst/>
                <a:latin typeface="Calibri" pitchFamily="34" charset="0"/>
              </a:rPr>
              <a:t>Example: </a:t>
            </a:r>
            <a:r>
              <a:rPr lang="en-US" sz="2800" b="0" dirty="0" err="1" smtClean="0">
                <a:effectLst/>
                <a:latin typeface="Calibri" pitchFamily="34" charset="0"/>
              </a:rPr>
              <a:t>Repaglinide</a:t>
            </a:r>
            <a:r>
              <a:rPr lang="en-US" sz="2800" b="0" dirty="0" smtClean="0">
                <a:effectLst/>
                <a:latin typeface="Calibri" pitchFamily="34" charset="0"/>
              </a:rPr>
              <a:t> (</a:t>
            </a:r>
            <a:r>
              <a:rPr lang="en-US" sz="2800" b="0" dirty="0" err="1" smtClean="0">
                <a:effectLst/>
                <a:latin typeface="Calibri" pitchFamily="34" charset="0"/>
              </a:rPr>
              <a:t>Prandin</a:t>
            </a:r>
            <a:r>
              <a:rPr lang="en-US" sz="2800" b="0" dirty="0" smtClean="0">
                <a:effectLst/>
                <a:latin typeface="Calibri" pitchFamily="34" charset="0"/>
              </a:rPr>
              <a:t>), </a:t>
            </a:r>
            <a:r>
              <a:rPr lang="en-US" sz="2800" b="0" dirty="0" err="1" smtClean="0">
                <a:effectLst/>
                <a:latin typeface="Calibri" pitchFamily="34" charset="0"/>
              </a:rPr>
              <a:t>Nateglinide</a:t>
            </a:r>
            <a:r>
              <a:rPr lang="en-US" sz="2800" b="0" dirty="0" smtClean="0">
                <a:effectLst/>
                <a:latin typeface="Calibri" pitchFamily="34" charset="0"/>
              </a:rPr>
              <a:t> (</a:t>
            </a:r>
            <a:r>
              <a:rPr lang="en-US" sz="2800" b="0" dirty="0" err="1" smtClean="0">
                <a:effectLst/>
                <a:latin typeface="Calibri" pitchFamily="34" charset="0"/>
              </a:rPr>
              <a:t>Starlix</a:t>
            </a:r>
            <a:endParaRPr lang="en-US" sz="2800" b="0" dirty="0" smtClean="0">
              <a:effectLst/>
              <a:latin typeface="Calibri" pitchFamily="34" charset="0"/>
            </a:endParaRPr>
          </a:p>
          <a:p>
            <a:pPr algn="l">
              <a:buNone/>
            </a:pPr>
            <a:r>
              <a:rPr lang="en-US" sz="2800" b="0" dirty="0" err="1" smtClean="0">
                <a:effectLst/>
                <a:latin typeface="Calibri" pitchFamily="34" charset="0"/>
              </a:rPr>
              <a:t>Repaglinide</a:t>
            </a:r>
            <a:r>
              <a:rPr lang="en-US" sz="2800" b="0" dirty="0" smtClean="0">
                <a:effectLst/>
                <a:latin typeface="Calibri" pitchFamily="34" charset="0"/>
              </a:rPr>
              <a:t> : 1.0 mg -16mg </a:t>
            </a:r>
          </a:p>
          <a:p>
            <a:pPr algn="l">
              <a:buNone/>
            </a:pPr>
            <a:r>
              <a:rPr lang="en-US" sz="2800" b="0" dirty="0" smtClean="0">
                <a:effectLst/>
                <a:latin typeface="Calibri" pitchFamily="34" charset="0"/>
              </a:rPr>
              <a:t>S/E : Liver impairment, fluid retention weight gain, </a:t>
            </a:r>
            <a:r>
              <a:rPr lang="en-US" sz="2800" b="0" dirty="0" err="1" smtClean="0">
                <a:effectLst/>
                <a:latin typeface="Calibri" pitchFamily="34" charset="0"/>
              </a:rPr>
              <a:t>anaemia</a:t>
            </a:r>
            <a:endParaRPr lang="en-US" sz="2800" b="0" dirty="0" smtClean="0">
              <a:effectLst/>
              <a:latin typeface="Calibri" pitchFamily="34" charset="0"/>
            </a:endParaRP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4. THIAZOLIDINE DIONEs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smtClean="0">
                <a:effectLst/>
                <a:latin typeface="Calibri" pitchFamily="34" charset="0"/>
              </a:rPr>
              <a:t>Action: Sensitizes peripheral tissues to insulin</a:t>
            </a:r>
          </a:p>
          <a:p>
            <a:r>
              <a:rPr lang="en-US" sz="2800" b="0" dirty="0" smtClean="0">
                <a:effectLst/>
                <a:latin typeface="Calibri" pitchFamily="34" charset="0"/>
              </a:rPr>
              <a:t> Used in obese diabetics</a:t>
            </a:r>
          </a:p>
          <a:p>
            <a:r>
              <a:rPr lang="en-US" sz="2800" b="0" dirty="0" smtClean="0">
                <a:effectLst/>
                <a:latin typeface="Calibri" pitchFamily="34" charset="0"/>
              </a:rPr>
              <a:t>Inhibits glucose production</a:t>
            </a:r>
          </a:p>
          <a:p>
            <a:r>
              <a:rPr lang="en-US" sz="2800" b="0" dirty="0" smtClean="0">
                <a:effectLst/>
                <a:latin typeface="Calibri" pitchFamily="34" charset="0"/>
              </a:rPr>
              <a:t> Improves sensitivity to insulin in muscle, and fat tissue </a:t>
            </a:r>
          </a:p>
          <a:p>
            <a:pPr algn="l">
              <a:buNone/>
            </a:pPr>
            <a:r>
              <a:rPr lang="en-US" sz="2800" b="0" dirty="0" smtClean="0">
                <a:effectLst/>
                <a:latin typeface="Calibri" pitchFamily="34" charset="0"/>
              </a:rPr>
              <a:t>Example: </a:t>
            </a:r>
            <a:r>
              <a:rPr lang="en-US" sz="2800" b="0" dirty="0" err="1" smtClean="0">
                <a:effectLst/>
                <a:latin typeface="Calibri" pitchFamily="34" charset="0"/>
              </a:rPr>
              <a:t>Rosiglitazone</a:t>
            </a:r>
            <a:r>
              <a:rPr lang="en-US" sz="2800" b="0" dirty="0" smtClean="0">
                <a:effectLst/>
                <a:latin typeface="Calibri" pitchFamily="34" charset="0"/>
              </a:rPr>
              <a:t> (</a:t>
            </a:r>
            <a:r>
              <a:rPr lang="en-US" sz="2800" b="0" dirty="0" err="1" smtClean="0">
                <a:effectLst/>
                <a:latin typeface="Calibri" pitchFamily="34" charset="0"/>
              </a:rPr>
              <a:t>Avandia</a:t>
            </a:r>
            <a:r>
              <a:rPr lang="en-US" sz="2800" b="0" dirty="0" smtClean="0">
                <a:effectLst/>
                <a:latin typeface="Calibri" pitchFamily="34" charset="0"/>
              </a:rPr>
              <a:t>), </a:t>
            </a:r>
            <a:r>
              <a:rPr lang="en-US" sz="2800" b="0" dirty="0" err="1" smtClean="0">
                <a:effectLst/>
                <a:latin typeface="Calibri" pitchFamily="34" charset="0"/>
              </a:rPr>
              <a:t>Pioglitazone</a:t>
            </a:r>
            <a:r>
              <a:rPr lang="en-US" sz="2800" b="0" dirty="0" smtClean="0">
                <a:effectLst/>
                <a:latin typeface="Calibri" pitchFamily="34" charset="0"/>
              </a:rPr>
              <a:t> (</a:t>
            </a:r>
            <a:r>
              <a:rPr lang="en-US" sz="2800" b="0" dirty="0" err="1" smtClean="0">
                <a:effectLst/>
                <a:latin typeface="Calibri" pitchFamily="34" charset="0"/>
              </a:rPr>
              <a:t>Actos</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935480"/>
            <a:ext cx="8458200" cy="4389120"/>
          </a:xfrm>
        </p:spPr>
        <p:txBody>
          <a:bodyPr/>
          <a:lstStyle/>
          <a:p>
            <a:pPr algn="l">
              <a:buNone/>
            </a:pPr>
            <a:r>
              <a:rPr lang="en-US" sz="2800" dirty="0" smtClean="0">
                <a:latin typeface="Calibri" pitchFamily="34" charset="0"/>
              </a:rPr>
              <a:t>a</a:t>
            </a:r>
            <a:r>
              <a:rPr lang="en-US" sz="2800" b="0" dirty="0" smtClean="0">
                <a:effectLst/>
                <a:latin typeface="Calibri" pitchFamily="34" charset="0"/>
              </a:rPr>
              <a:t>) </a:t>
            </a:r>
            <a:r>
              <a:rPr lang="en-US" sz="2800" b="0" dirty="0" err="1" smtClean="0">
                <a:effectLst/>
                <a:latin typeface="Calibri" pitchFamily="34" charset="0"/>
              </a:rPr>
              <a:t>Rosiglitazone</a:t>
            </a:r>
            <a:r>
              <a:rPr lang="en-US" sz="2800" b="0" dirty="0" smtClean="0">
                <a:effectLst/>
                <a:latin typeface="Calibri" pitchFamily="34" charset="0"/>
              </a:rPr>
              <a:t> :4mg - 8mg </a:t>
            </a:r>
          </a:p>
          <a:p>
            <a:pPr algn="l">
              <a:buNone/>
            </a:pPr>
            <a:r>
              <a:rPr lang="en-US" sz="2800" b="0" dirty="0" smtClean="0">
                <a:effectLst/>
                <a:latin typeface="Calibri" pitchFamily="34" charset="0"/>
              </a:rPr>
              <a:t>S/E :Liver impairment, fluid retention weight gain, </a:t>
            </a:r>
            <a:r>
              <a:rPr lang="en-US" sz="2800" b="0" dirty="0" err="1" smtClean="0">
                <a:effectLst/>
                <a:latin typeface="Calibri" pitchFamily="34" charset="0"/>
              </a:rPr>
              <a:t>anaemia</a:t>
            </a:r>
            <a:endParaRPr lang="en-US" sz="2800" b="0" dirty="0" smtClean="0">
              <a:effectLst/>
              <a:latin typeface="Calibri" pitchFamily="34" charset="0"/>
            </a:endParaRPr>
          </a:p>
          <a:p>
            <a:pPr algn="l">
              <a:buNone/>
            </a:pPr>
            <a:r>
              <a:rPr lang="en-US" sz="2800" b="0" dirty="0" smtClean="0">
                <a:effectLst/>
                <a:latin typeface="Calibri" pitchFamily="34" charset="0"/>
              </a:rPr>
              <a:t>C/I Renal, heart and liver failure; pregnancy</a:t>
            </a:r>
          </a:p>
          <a:p>
            <a:pPr algn="l">
              <a:buNone/>
            </a:pPr>
            <a:r>
              <a:rPr lang="en-US" sz="2800" dirty="0" smtClean="0">
                <a:latin typeface="Calibri" pitchFamily="34" charset="0"/>
              </a:rPr>
              <a:t>b</a:t>
            </a:r>
            <a:r>
              <a:rPr lang="en-US" sz="2800" b="0" dirty="0" smtClean="0">
                <a:effectLst/>
                <a:latin typeface="Calibri" pitchFamily="34" charset="0"/>
              </a:rPr>
              <a:t>) </a:t>
            </a:r>
            <a:r>
              <a:rPr lang="en-US" sz="2800" b="0" dirty="0" err="1" smtClean="0">
                <a:effectLst/>
                <a:latin typeface="Calibri" pitchFamily="34" charset="0"/>
              </a:rPr>
              <a:t>Pioglitazone</a:t>
            </a:r>
            <a:r>
              <a:rPr lang="en-US" sz="2800" b="0" dirty="0" smtClean="0">
                <a:effectLst/>
                <a:latin typeface="Calibri" pitchFamily="34" charset="0"/>
              </a:rPr>
              <a:t> : 15mg- 45mg </a:t>
            </a:r>
          </a:p>
          <a:p>
            <a:pPr algn="l">
              <a:buNone/>
            </a:pPr>
            <a:r>
              <a:rPr lang="en-US" sz="2800" b="0" dirty="0" smtClean="0">
                <a:effectLst/>
                <a:latin typeface="Calibri" pitchFamily="34" charset="0"/>
              </a:rPr>
              <a:t>S/E : Liver impairment, fluid retention weight gain, </a:t>
            </a:r>
            <a:r>
              <a:rPr lang="en-US" sz="2800" b="0" dirty="0" err="1" smtClean="0">
                <a:effectLst/>
                <a:latin typeface="Calibri" pitchFamily="34" charset="0"/>
              </a:rPr>
              <a:t>anaemia</a:t>
            </a:r>
            <a:r>
              <a:rPr lang="en-US" sz="2800" b="0" dirty="0" smtClean="0">
                <a:effectLst/>
                <a:latin typeface="Calibri" pitchFamily="34" charset="0"/>
              </a:rPr>
              <a:t>, Renal, heart and liver failure; pregnancy</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lstStyle/>
          <a:p>
            <a:pPr algn="l">
              <a:buFont typeface="Arial" pitchFamily="34" charset="0"/>
              <a:buNone/>
            </a:pPr>
            <a:r>
              <a:rPr lang="en-US" sz="2800" b="0" dirty="0" smtClean="0">
                <a:effectLst/>
                <a:latin typeface="Calibri" pitchFamily="34" charset="0"/>
              </a:rPr>
              <a:t>5. ALPHA_GLUCOSIDASE INHIBATORS</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lnSpc>
                <a:spcPct val="150000"/>
              </a:lnSpc>
              <a:buNone/>
            </a:pPr>
            <a:r>
              <a:rPr lang="en-US" sz="2800" b="0" dirty="0" smtClean="0">
                <a:effectLst/>
                <a:latin typeface="Calibri" pitchFamily="34" charset="0"/>
              </a:rPr>
              <a:t>Action: Slow carbohydrate digestion and delay rate of glucose absorption</a:t>
            </a:r>
          </a:p>
          <a:p>
            <a:pPr>
              <a:lnSpc>
                <a:spcPct val="150000"/>
              </a:lnSpc>
            </a:pPr>
            <a:r>
              <a:rPr lang="en-US" sz="2800" b="0" dirty="0" smtClean="0">
                <a:effectLst/>
                <a:latin typeface="Calibri" pitchFamily="34" charset="0"/>
              </a:rPr>
              <a:t>Take with first bite of the meal or 15 min. after</a:t>
            </a:r>
          </a:p>
          <a:p>
            <a:pPr>
              <a:lnSpc>
                <a:spcPct val="150000"/>
              </a:lnSpc>
            </a:pPr>
            <a:r>
              <a:rPr lang="en-US" sz="2800" b="0" dirty="0" smtClean="0">
                <a:effectLst/>
                <a:latin typeface="Calibri" pitchFamily="34" charset="0"/>
              </a:rPr>
              <a:t> Adjunct to diet to decrease blood glucose levels</a:t>
            </a:r>
          </a:p>
          <a:p>
            <a:pPr algn="l">
              <a:lnSpc>
                <a:spcPct val="150000"/>
              </a:lnSpc>
              <a:buNone/>
            </a:pPr>
            <a:r>
              <a:rPr lang="en-US" sz="2800" b="0" dirty="0" smtClean="0">
                <a:effectLst/>
                <a:latin typeface="Calibri" pitchFamily="34" charset="0"/>
              </a:rPr>
              <a:t>Example: </a:t>
            </a:r>
            <a:r>
              <a:rPr lang="en-US" sz="2800" b="0" dirty="0" err="1" smtClean="0">
                <a:effectLst/>
                <a:latin typeface="Calibri" pitchFamily="34" charset="0"/>
              </a:rPr>
              <a:t>Acarbose</a:t>
            </a:r>
            <a:r>
              <a:rPr lang="en-US" sz="2800" b="0" dirty="0" smtClean="0">
                <a:effectLst/>
                <a:latin typeface="Calibri" pitchFamily="34" charset="0"/>
              </a:rPr>
              <a:t>  (</a:t>
            </a:r>
            <a:r>
              <a:rPr lang="en-US" sz="2800" b="0" dirty="0" err="1" smtClean="0">
                <a:effectLst/>
                <a:latin typeface="Calibri" pitchFamily="34" charset="0"/>
              </a:rPr>
              <a:t>Precose</a:t>
            </a:r>
            <a:r>
              <a:rPr lang="en-US" sz="2800" b="0" dirty="0" smtClean="0">
                <a:effectLst/>
                <a:latin typeface="Calibri" pitchFamily="34" charset="0"/>
              </a:rPr>
              <a:t>), </a:t>
            </a:r>
            <a:r>
              <a:rPr lang="en-US" sz="2800" b="0" dirty="0" err="1" smtClean="0">
                <a:effectLst/>
                <a:latin typeface="Calibri" pitchFamily="34" charset="0"/>
              </a:rPr>
              <a:t>Miglitol</a:t>
            </a:r>
            <a:r>
              <a:rPr lang="en-US" sz="2800" b="0" dirty="0" smtClean="0">
                <a:effectLst/>
                <a:latin typeface="Calibri" pitchFamily="34" charset="0"/>
              </a:rPr>
              <a:t> (</a:t>
            </a:r>
            <a:r>
              <a:rPr lang="en-US" sz="2800" b="0" dirty="0" err="1" smtClean="0">
                <a:effectLst/>
                <a:latin typeface="Calibri" pitchFamily="34" charset="0"/>
              </a:rPr>
              <a:t>Glyset</a:t>
            </a:r>
            <a:r>
              <a:rPr lang="en-US" sz="2800" b="0" dirty="0" smtClean="0">
                <a:effectLst/>
                <a:latin typeface="Calibri" pitchFamily="34" charset="0"/>
              </a:rPr>
              <a:t>)</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67512"/>
          </a:xfrm>
        </p:spPr>
        <p:txBody>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p:txBody>
          <a:bodyPr/>
          <a:lstStyle/>
          <a:p>
            <a:pPr algn="l">
              <a:buNone/>
            </a:pPr>
            <a:r>
              <a:rPr lang="en-US" sz="2800" b="0" dirty="0" err="1" smtClean="0">
                <a:effectLst/>
                <a:latin typeface="Calibri" pitchFamily="34" charset="0"/>
              </a:rPr>
              <a:t>Acarbose</a:t>
            </a:r>
            <a:r>
              <a:rPr lang="en-US" sz="2800" b="0" dirty="0" smtClean="0">
                <a:effectLst/>
                <a:latin typeface="Calibri" pitchFamily="34" charset="0"/>
              </a:rPr>
              <a:t> : 25mg - 300mg </a:t>
            </a:r>
          </a:p>
          <a:p>
            <a:pPr algn="l">
              <a:buNone/>
            </a:pPr>
            <a:r>
              <a:rPr lang="en-US" sz="2800" b="0" dirty="0" smtClean="0">
                <a:effectLst/>
                <a:latin typeface="Calibri" pitchFamily="34" charset="0"/>
              </a:rPr>
              <a:t>S/E :Dyspepsia loose bowel motions, Flatulence</a:t>
            </a:r>
          </a:p>
          <a:p>
            <a:pPr algn="l">
              <a:buNone/>
            </a:pPr>
            <a:r>
              <a:rPr lang="en-US" sz="2800" b="0" dirty="0" smtClean="0">
                <a:effectLst/>
                <a:latin typeface="Calibri" pitchFamily="34" charset="0"/>
              </a:rPr>
              <a:t>PRECAUTIONS WHEN USING ORAL HYPOGLYCEMIC AGENTS</a:t>
            </a:r>
          </a:p>
          <a:p>
            <a:pPr algn="l">
              <a:buNone/>
            </a:pPr>
            <a:r>
              <a:rPr lang="en-US" sz="2800" b="0" dirty="0" smtClean="0">
                <a:effectLst/>
                <a:latin typeface="Calibri" pitchFamily="34" charset="0"/>
              </a:rPr>
              <a:t>If overweight (BMI &gt; 25 kg/m2) Metformin should be the first choice. If Metformin is contraindicated </a:t>
            </a:r>
            <a:r>
              <a:rPr lang="en-US" sz="2800" b="0" dirty="0" err="1" smtClean="0">
                <a:effectLst/>
                <a:latin typeface="Calibri" pitchFamily="34" charset="0"/>
              </a:rPr>
              <a:t>thiazolidinediones</a:t>
            </a:r>
            <a:r>
              <a:rPr lang="en-US" sz="2800" b="0" dirty="0" smtClean="0">
                <a:effectLst/>
                <a:latin typeface="Calibri" pitchFamily="34" charset="0"/>
              </a:rPr>
              <a:t> may be used</a:t>
            </a:r>
          </a:p>
          <a:p>
            <a:pPr algn="l">
              <a:buNone/>
            </a:pP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pPr algn="l">
              <a:buFont typeface="Arial" pitchFamily="34" charset="0"/>
              <a:buNone/>
            </a:pPr>
            <a:r>
              <a:rPr lang="en-US" sz="2800" b="0" dirty="0" smtClean="0">
                <a:effectLst/>
                <a:latin typeface="Calibri" pitchFamily="34" charset="0"/>
              </a:rPr>
              <a:t>CONT</a:t>
            </a:r>
            <a:endParaRPr lang="en-US" sz="2800" b="0" dirty="0">
              <a:effectLst/>
              <a:latin typeface="Calibri" pitchFamily="34" charset="0"/>
            </a:endParaRPr>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US" sz="2800" b="0" dirty="0" smtClean="0">
                <a:effectLst/>
                <a:latin typeface="Calibri" pitchFamily="34" charset="0"/>
              </a:rPr>
              <a:t>Long-acting sulphonylureas should be avoided in elderly patients. In such patients, use short-acting sulphonylureas such as </a:t>
            </a:r>
            <a:r>
              <a:rPr lang="en-US" sz="2800" b="0" dirty="0" err="1" smtClean="0">
                <a:effectLst/>
                <a:latin typeface="Calibri" pitchFamily="34" charset="0"/>
              </a:rPr>
              <a:t>glimepiride</a:t>
            </a:r>
            <a:r>
              <a:rPr lang="en-US" sz="2800" b="0" dirty="0" smtClean="0">
                <a:effectLst/>
                <a:latin typeface="Calibri" pitchFamily="34" charset="0"/>
              </a:rPr>
              <a:t>, </a:t>
            </a:r>
            <a:r>
              <a:rPr lang="en-US" sz="2800" b="0" dirty="0" err="1" smtClean="0">
                <a:effectLst/>
                <a:latin typeface="Calibri" pitchFamily="34" charset="0"/>
              </a:rPr>
              <a:t>gliclazide</a:t>
            </a:r>
            <a:r>
              <a:rPr lang="en-US" sz="2800" b="0" dirty="0" smtClean="0">
                <a:effectLst/>
                <a:latin typeface="Calibri" pitchFamily="34" charset="0"/>
              </a:rPr>
              <a:t>.</a:t>
            </a:r>
          </a:p>
          <a:p>
            <a:r>
              <a:rPr lang="en-US" sz="2800" b="0" dirty="0" smtClean="0">
                <a:effectLst/>
                <a:latin typeface="Calibri" pitchFamily="34" charset="0"/>
              </a:rPr>
              <a:t>Metformin should be used with care in the elderly (over the age of 75 years) and is contraindicated in people with elevated serum </a:t>
            </a:r>
            <a:r>
              <a:rPr lang="en-US" sz="2800" b="0" dirty="0" err="1" smtClean="0">
                <a:effectLst/>
                <a:latin typeface="Calibri" pitchFamily="34" charset="0"/>
              </a:rPr>
              <a:t>creatinine</a:t>
            </a:r>
            <a:r>
              <a:rPr lang="en-US" sz="2800" b="0" dirty="0" smtClean="0">
                <a:effectLst/>
                <a:latin typeface="Calibri" pitchFamily="34" charset="0"/>
              </a:rPr>
              <a:t>, liver disease and severe respiratory, cardiac and peripheral</a:t>
            </a:r>
          </a:p>
          <a:p>
            <a:pPr>
              <a:buNone/>
            </a:pPr>
            <a:r>
              <a:rPr lang="en-US" sz="2800" b="0" dirty="0" smtClean="0">
                <a:effectLst/>
                <a:latin typeface="Calibri" pitchFamily="34" charset="0"/>
              </a:rPr>
              <a:t>vascular disease</a:t>
            </a:r>
          </a:p>
          <a:p>
            <a:r>
              <a:rPr lang="en-US" sz="2800" b="0" dirty="0" smtClean="0">
                <a:effectLst/>
                <a:latin typeface="Calibri" pitchFamily="34" charset="0"/>
              </a:rPr>
              <a:t>Combination therapy using OGLAs with different mechanisms of action is indicated if </a:t>
            </a:r>
            <a:r>
              <a:rPr lang="en-US" sz="2800" b="0" dirty="0" err="1" smtClean="0">
                <a:effectLst/>
                <a:latin typeface="Calibri" pitchFamily="34" charset="0"/>
              </a:rPr>
              <a:t>monotherapy</a:t>
            </a:r>
            <a:r>
              <a:rPr lang="en-US" sz="2800" b="0" dirty="0" smtClean="0">
                <a:effectLst/>
                <a:latin typeface="Calibri" pitchFamily="34" charset="0"/>
              </a:rPr>
              <a:t> with one of the agents has failed.</a:t>
            </a:r>
            <a:endParaRPr lang="en-US" sz="2800" b="0" dirty="0">
              <a:effectLst/>
              <a:latin typeface="Calibri"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91532</TotalTime>
  <Words>15240</Words>
  <Application>Microsoft Office PowerPoint</Application>
  <PresentationFormat>On-screen Show (4:3)</PresentationFormat>
  <Paragraphs>1730</Paragraphs>
  <Slides>313</Slides>
  <Notes>0</Notes>
  <HiddenSlides>0</HiddenSlides>
  <MMClips>0</MMClips>
  <ScaleCrop>false</ScaleCrop>
  <HeadingPairs>
    <vt:vector size="4" baseType="variant">
      <vt:variant>
        <vt:lpstr>Theme</vt:lpstr>
      </vt:variant>
      <vt:variant>
        <vt:i4>1</vt:i4>
      </vt:variant>
      <vt:variant>
        <vt:lpstr>Slide Titles</vt:lpstr>
      </vt:variant>
      <vt:variant>
        <vt:i4>313</vt:i4>
      </vt:variant>
    </vt:vector>
  </HeadingPairs>
  <TitlesOfParts>
    <vt:vector size="314" baseType="lpstr">
      <vt:lpstr>Flow</vt:lpstr>
      <vt:lpstr>ENDOCRINOLOGY </vt:lpstr>
      <vt:lpstr>ENDOCRINE SYSTEM</vt:lpstr>
      <vt:lpstr>cont</vt:lpstr>
      <vt:lpstr>Principle functions of endocrine system</vt:lpstr>
      <vt:lpstr>HORMONES</vt:lpstr>
      <vt:lpstr>cont</vt:lpstr>
      <vt:lpstr>MECHANISMS OF HORMONE RELEASE</vt:lpstr>
      <vt:lpstr>1.NEGATIVE  FEEDBACK MECHANISM </vt:lpstr>
      <vt:lpstr>cont</vt:lpstr>
      <vt:lpstr>cont</vt:lpstr>
      <vt:lpstr>POSITIVE FEEDBACK MECHANISM </vt:lpstr>
      <vt:lpstr>CLASSES OF HORMONES</vt:lpstr>
      <vt:lpstr>ENDOCRINE GLANDS</vt:lpstr>
      <vt:lpstr>Glands of endocrine system</vt:lpstr>
      <vt:lpstr>1.Pituitary gland and hypothalamus</vt:lpstr>
      <vt:lpstr>Pituitary gland and hypothalamus</vt:lpstr>
      <vt:lpstr>cont</vt:lpstr>
      <vt:lpstr>cont</vt:lpstr>
      <vt:lpstr>Hypothalamic control of pituitary gland secretions</vt:lpstr>
      <vt:lpstr>cont</vt:lpstr>
      <vt:lpstr>Anterior pituitary gland </vt:lpstr>
      <vt:lpstr>cont</vt:lpstr>
      <vt:lpstr>1.GROWTH HORMONE</vt:lpstr>
      <vt:lpstr>cont</vt:lpstr>
      <vt:lpstr>2 . Thyroid stimulating Hormone</vt:lpstr>
      <vt:lpstr>3.ADRENOCORTICOTROPIC HORMONE (ACTH)</vt:lpstr>
      <vt:lpstr>4 . Prolactin </vt:lpstr>
      <vt:lpstr>5.FOLLICLE STIMULATING HORMONE</vt:lpstr>
      <vt:lpstr>POSTERIOR PITUITARY GLAND</vt:lpstr>
      <vt:lpstr>1. Oxytocin </vt:lpstr>
      <vt:lpstr>2. Antidiuretic Hormone  </vt:lpstr>
      <vt:lpstr>Thyroid gland</vt:lpstr>
      <vt:lpstr>cont</vt:lpstr>
      <vt:lpstr>cont</vt:lpstr>
      <vt:lpstr>CONT</vt:lpstr>
      <vt:lpstr>Functions of thyroid hormones</vt:lpstr>
      <vt:lpstr>CALCITONIN</vt:lpstr>
      <vt:lpstr>Parathyroid gland</vt:lpstr>
      <vt:lpstr>cont</vt:lpstr>
      <vt:lpstr>cont</vt:lpstr>
      <vt:lpstr>ADRENAL GLANDS</vt:lpstr>
      <vt:lpstr>Divisions of adrenal cortex</vt:lpstr>
      <vt:lpstr>cont</vt:lpstr>
      <vt:lpstr>Functions of Glucocorticoids (metabolic effects of Glucocorticoids)</vt:lpstr>
      <vt:lpstr>1.GLUCOCORTICOIDS </vt:lpstr>
      <vt:lpstr>Physiological and pharmacological effects</vt:lpstr>
      <vt:lpstr>MINERALOCORTICOIDS (ALDOSTERONE) </vt:lpstr>
      <vt:lpstr>ADRENAL MEDULLA</vt:lpstr>
      <vt:lpstr>General functions of catecholamines</vt:lpstr>
      <vt:lpstr>PANCREASE</vt:lpstr>
      <vt:lpstr>INSULIN</vt:lpstr>
      <vt:lpstr>CONT</vt:lpstr>
      <vt:lpstr>ASSESSMENT OF ENDOCRINE DYSFUNCTION.</vt:lpstr>
      <vt:lpstr>cont</vt:lpstr>
      <vt:lpstr>cont</vt:lpstr>
      <vt:lpstr>cont</vt:lpstr>
      <vt:lpstr>3.LABORATORY AND DIAGNOSTIC STUDIES</vt:lpstr>
      <vt:lpstr>cont</vt:lpstr>
      <vt:lpstr>cont</vt:lpstr>
      <vt:lpstr>cont</vt:lpstr>
      <vt:lpstr>cont</vt:lpstr>
      <vt:lpstr>cont</vt:lpstr>
      <vt:lpstr>6.Glycosylated hemoglobin A-1C (HBAIC)</vt:lpstr>
      <vt:lpstr>DISORDERS OF ENDOCRINE SYSTEM</vt:lpstr>
      <vt:lpstr>Diabetes mellitus</vt:lpstr>
      <vt:lpstr>cont</vt:lpstr>
      <vt:lpstr>Type 1 diabetes</vt:lpstr>
      <vt:lpstr>ct</vt:lpstr>
      <vt:lpstr>Pathophysiology of type 1 diabetes</vt:lpstr>
      <vt:lpstr>cont</vt:lpstr>
      <vt:lpstr>Risk factors for type 1 diabetes</vt:lpstr>
      <vt:lpstr>Clinical manifestations of type 1 DM</vt:lpstr>
      <vt:lpstr>cont</vt:lpstr>
      <vt:lpstr>Diabetes type 2</vt:lpstr>
      <vt:lpstr>Pathophysiology of type 2 DM</vt:lpstr>
      <vt:lpstr>Risk factors for type 2 DM</vt:lpstr>
      <vt:lpstr>Manifestations of type 2 DM</vt:lpstr>
      <vt:lpstr>Gestational diabetes</vt:lpstr>
      <vt:lpstr>Assessment and diagnostic findings</vt:lpstr>
      <vt:lpstr>History taking</vt:lpstr>
      <vt:lpstr>Examination</vt:lpstr>
      <vt:lpstr>Diagnosis of DM</vt:lpstr>
      <vt:lpstr>Diagnosis of dm in asymptomatic individuals</vt:lpstr>
      <vt:lpstr>MANAGEMENT</vt:lpstr>
      <vt:lpstr>COMPONENTS OF DM MX</vt:lpstr>
      <vt:lpstr>1.Pharmacologic therapy (medical management)</vt:lpstr>
      <vt:lpstr>Indications: </vt:lpstr>
      <vt:lpstr> Classes of oral hypoglycemic agents </vt:lpstr>
      <vt:lpstr>1.Sulphonyiureas</vt:lpstr>
      <vt:lpstr> CONT </vt:lpstr>
      <vt:lpstr>CONT</vt:lpstr>
      <vt:lpstr>2. BIGUANIDES</vt:lpstr>
      <vt:lpstr>CONT</vt:lpstr>
      <vt:lpstr>Meglitinides</vt:lpstr>
      <vt:lpstr>4. THIAZOLIDINE DIONEs</vt:lpstr>
      <vt:lpstr>CONT</vt:lpstr>
      <vt:lpstr>5. ALPHA_GLUCOSIDASE INHIBATORS</vt:lpstr>
      <vt:lpstr>CONT</vt:lpstr>
      <vt:lpstr>CONT</vt:lpstr>
      <vt:lpstr>INSULIN THERAPY</vt:lpstr>
      <vt:lpstr>Indications of insulin therapy</vt:lpstr>
      <vt:lpstr>cont</vt:lpstr>
      <vt:lpstr>cont</vt:lpstr>
      <vt:lpstr>cont</vt:lpstr>
      <vt:lpstr>Types of insulin and their properties</vt:lpstr>
      <vt:lpstr>Insulins available in local market</vt:lpstr>
      <vt:lpstr>cont</vt:lpstr>
      <vt:lpstr>Pre-mixed insulin</vt:lpstr>
      <vt:lpstr>Supplemental insulin therapy</vt:lpstr>
      <vt:lpstr>Substitution insulin therapy</vt:lpstr>
      <vt:lpstr>Health messages shared to the patient discharged with mixtard.</vt:lpstr>
      <vt:lpstr>Complications of insulin therapy</vt:lpstr>
      <vt:lpstr>cont</vt:lpstr>
      <vt:lpstr>2. Nutritional management</vt:lpstr>
      <vt:lpstr> GOALS:</vt:lpstr>
      <vt:lpstr>cont</vt:lpstr>
      <vt:lpstr>cont</vt:lpstr>
      <vt:lpstr>Principles of dietary management of Type 2 diabetes mellitus</vt:lpstr>
      <vt:lpstr>3. EXERCISE</vt:lpstr>
      <vt:lpstr> General recommendations for exercise in DM </vt:lpstr>
      <vt:lpstr>CONT</vt:lpstr>
      <vt:lpstr>EXERCISE PRECAUTIONS IN DM PATIENTS</vt:lpstr>
      <vt:lpstr>4. Monitoring blood sugars</vt:lpstr>
      <vt:lpstr>5. Diabetic education</vt:lpstr>
      <vt:lpstr>CONT</vt:lpstr>
      <vt:lpstr>NURSING MANAGEMENT OF A PATIENT WITH DM</vt:lpstr>
      <vt:lpstr>cont</vt:lpstr>
      <vt:lpstr>Acute complications of DM</vt:lpstr>
      <vt:lpstr>1. HYPOGLYCEMIA</vt:lpstr>
      <vt:lpstr>cont</vt:lpstr>
      <vt:lpstr>CONT</vt:lpstr>
      <vt:lpstr>CONT</vt:lpstr>
      <vt:lpstr>CONT</vt:lpstr>
      <vt:lpstr>Treatment for mild hypoglycemia </vt:lpstr>
      <vt:lpstr>Management of severe hypoglycemia</vt:lpstr>
      <vt:lpstr>Diabetic ketoacidosis</vt:lpstr>
      <vt:lpstr>Common Precipitating Factors</vt:lpstr>
      <vt:lpstr>Pathophysiology of DKA</vt:lpstr>
      <vt:lpstr>cont</vt:lpstr>
      <vt:lpstr>Clinical manifestation of DKA</vt:lpstr>
      <vt:lpstr>cont</vt:lpstr>
      <vt:lpstr>Diagnostic findings</vt:lpstr>
      <vt:lpstr>AREAS OF FOCUS IN MANAGEMENT OF DKA</vt:lpstr>
      <vt:lpstr>Emergency management </vt:lpstr>
      <vt:lpstr>cont</vt:lpstr>
      <vt:lpstr> HYPERGLYCEMIC HYPEROSMOLAR NONKETOTIC SYNDROME(HHNS) </vt:lpstr>
      <vt:lpstr>Precipitating factors</vt:lpstr>
      <vt:lpstr>Clinical manifestations</vt:lpstr>
      <vt:lpstr>Pathophysiology</vt:lpstr>
      <vt:lpstr>Emergency management</vt:lpstr>
      <vt:lpstr>cont</vt:lpstr>
      <vt:lpstr>Comparison of Diabetic Ketoacidosis (DKA) and Hyperglycemic Hyperosmolar Nonketotic Syndrome (HHNS)</vt:lpstr>
      <vt:lpstr>LONG TERM COMPLICATIONS</vt:lpstr>
      <vt:lpstr>cont</vt:lpstr>
      <vt:lpstr>MACROVASCULAR COMPLICATIONS</vt:lpstr>
      <vt:lpstr>MICROVASCULAR COMPLICATIONS</vt:lpstr>
      <vt:lpstr>Diabetic retinopathy</vt:lpstr>
      <vt:lpstr>Stages of development of retinopathy</vt:lpstr>
      <vt:lpstr>cont</vt:lpstr>
      <vt:lpstr>Diabetic nephropathy</vt:lpstr>
      <vt:lpstr>Diabetic Neuropathy</vt:lpstr>
      <vt:lpstr>SEXUAL DYSFUNCTION</vt:lpstr>
      <vt:lpstr>Diabetic foot problem</vt:lpstr>
      <vt:lpstr>Cornerstones of Management of Foot Problems</vt:lpstr>
      <vt:lpstr>How to reduce foot ulceration and amputations</vt:lpstr>
      <vt:lpstr>Examination of the foot</vt:lpstr>
      <vt:lpstr>cont</vt:lpstr>
      <vt:lpstr>Somogyi effect</vt:lpstr>
      <vt:lpstr>Prevention of diabetic complications</vt:lpstr>
      <vt:lpstr>PITUITARY GLAND</vt:lpstr>
      <vt:lpstr>PITUITARY GLAND DISORDERS</vt:lpstr>
      <vt:lpstr>cont</vt:lpstr>
      <vt:lpstr>cont</vt:lpstr>
      <vt:lpstr>Thyrotoxicosis ,thyroid crisis and thyroid storm</vt:lpstr>
      <vt:lpstr>Presenting features</vt:lpstr>
      <vt:lpstr>Nursing interventions</vt:lpstr>
      <vt:lpstr>cont</vt:lpstr>
      <vt:lpstr>PARATHYROID DISORDERS</vt:lpstr>
      <vt:lpstr>ASSESSMENT</vt:lpstr>
      <vt:lpstr>PRESENTING FEATURES</vt:lpstr>
      <vt:lpstr>NURSING INTERVENTIONS</vt:lpstr>
      <vt:lpstr>HYPERATHYROIDISM</vt:lpstr>
      <vt:lpstr>pathophysiology</vt:lpstr>
      <vt:lpstr>cont</vt:lpstr>
      <vt:lpstr>Presenting features</vt:lpstr>
      <vt:lpstr>Nursing interventions</vt:lpstr>
      <vt:lpstr>cont</vt:lpstr>
      <vt:lpstr>DISORDERS OF THYROID GLAND</vt:lpstr>
      <vt:lpstr>HYPOTHYROIDISM</vt:lpstr>
      <vt:lpstr>cont</vt:lpstr>
      <vt:lpstr>Predisposing factors</vt:lpstr>
      <vt:lpstr>pathophysiology</vt:lpstr>
      <vt:lpstr>Clinical manifestations</vt:lpstr>
      <vt:lpstr>Medical management</vt:lpstr>
      <vt:lpstr>cont</vt:lpstr>
      <vt:lpstr>cont</vt:lpstr>
      <vt:lpstr>Dosage and administration</vt:lpstr>
      <vt:lpstr>Drug interactions</vt:lpstr>
      <vt:lpstr> DURATION OF THERAPY </vt:lpstr>
      <vt:lpstr>Nursing management of hypothyroidism</vt:lpstr>
      <vt:lpstr>cont</vt:lpstr>
      <vt:lpstr>cont</vt:lpstr>
      <vt:lpstr>cont</vt:lpstr>
      <vt:lpstr>MYXEDEMA</vt:lpstr>
      <vt:lpstr>management</vt:lpstr>
      <vt:lpstr>Myxedema coma</vt:lpstr>
      <vt:lpstr>Emergency management</vt:lpstr>
      <vt:lpstr>Caution when administering iv levothyroxine in myxedema coma</vt:lpstr>
      <vt:lpstr>Nursing management</vt:lpstr>
      <vt:lpstr>HYPERTHYROIDISM</vt:lpstr>
      <vt:lpstr>Causes</vt:lpstr>
      <vt:lpstr>pathophysiology</vt:lpstr>
      <vt:lpstr>Clinical manifestations</vt:lpstr>
      <vt:lpstr>Assessment findings</vt:lpstr>
      <vt:lpstr>Clinical manifestations</vt:lpstr>
      <vt:lpstr>Medical management</vt:lpstr>
      <vt:lpstr>Antithyroid medications</vt:lpstr>
      <vt:lpstr>cont</vt:lpstr>
      <vt:lpstr>cont</vt:lpstr>
      <vt:lpstr>cont</vt:lpstr>
      <vt:lpstr>cont</vt:lpstr>
      <vt:lpstr>dosage</vt:lpstr>
      <vt:lpstr>Cont</vt:lpstr>
      <vt:lpstr>Radioactive iodine therapy</vt:lpstr>
      <vt:lpstr>cont</vt:lpstr>
      <vt:lpstr>Adjunctive Therapy</vt:lpstr>
      <vt:lpstr>Nursing management</vt:lpstr>
      <vt:lpstr>cont</vt:lpstr>
      <vt:lpstr>Thyroid Storm (Thyrotoxic Crisis, Thyrotoxicosis)</vt:lpstr>
      <vt:lpstr>Clinical Manifestations</vt:lpstr>
      <vt:lpstr>Precipitating factors</vt:lpstr>
      <vt:lpstr>EMERGENCY MANAGEMENT</vt:lpstr>
      <vt:lpstr>cont</vt:lpstr>
      <vt:lpstr>GOITRE</vt:lpstr>
      <vt:lpstr>Sex and age</vt:lpstr>
      <vt:lpstr>1.Non – toxic goiters</vt:lpstr>
      <vt:lpstr>cont</vt:lpstr>
      <vt:lpstr>cont</vt:lpstr>
      <vt:lpstr>Clinical features of non-toxic goiters</vt:lpstr>
      <vt:lpstr>Causes of goitres</vt:lpstr>
      <vt:lpstr>Pathophysiology of simple goitre</vt:lpstr>
      <vt:lpstr>Investigations </vt:lpstr>
      <vt:lpstr>cont</vt:lpstr>
      <vt:lpstr>treatment</vt:lpstr>
      <vt:lpstr>Indications for surgery</vt:lpstr>
      <vt:lpstr>THYROIDECTOMY</vt:lpstr>
      <vt:lpstr>Precautions during the surgery</vt:lpstr>
      <vt:lpstr>cont</vt:lpstr>
      <vt:lpstr>Pre-operative preparation</vt:lpstr>
      <vt:lpstr>cont</vt:lpstr>
      <vt:lpstr>cont</vt:lpstr>
      <vt:lpstr>Post operative management</vt:lpstr>
      <vt:lpstr>cont</vt:lpstr>
      <vt:lpstr>Complications of thyroidectomy</vt:lpstr>
      <vt:lpstr>con</vt:lpstr>
      <vt:lpstr>Recurrent hyperthyroidism</vt:lpstr>
      <vt:lpstr>ANTI-THYROID DRUGS</vt:lpstr>
      <vt:lpstr>cont</vt:lpstr>
      <vt:lpstr>cont</vt:lpstr>
      <vt:lpstr>CONT</vt:lpstr>
      <vt:lpstr>cont</vt:lpstr>
      <vt:lpstr>dosage</vt:lpstr>
      <vt:lpstr>cont</vt:lpstr>
      <vt:lpstr>cont</vt:lpstr>
      <vt:lpstr>cont</vt:lpstr>
      <vt:lpstr>Nursing responsibilities</vt:lpstr>
      <vt:lpstr>THYROID REPLACEMENT HORMONE (LEVOTHYROXINE)</vt:lpstr>
      <vt:lpstr>cont</vt:lpstr>
      <vt:lpstr>cont</vt:lpstr>
      <vt:lpstr>Dosage and administration</vt:lpstr>
      <vt:lpstr>Drug interactions</vt:lpstr>
      <vt:lpstr>Adverse effects</vt:lpstr>
      <vt:lpstr>Nursing responsibilities</vt:lpstr>
      <vt:lpstr>Radioactive iodine</vt:lpstr>
      <vt:lpstr>Iodine solution </vt:lpstr>
      <vt:lpstr>DISORDERS OF ADRENAL MEDULLA</vt:lpstr>
      <vt:lpstr>PHEOCHROMOCYTOMA</vt:lpstr>
      <vt:lpstr>cont</vt:lpstr>
      <vt:lpstr> Clinical Manifestations </vt:lpstr>
      <vt:lpstr>cont</vt:lpstr>
      <vt:lpstr>Assessment and Diagnostic Findings</vt:lpstr>
      <vt:lpstr>cont</vt:lpstr>
      <vt:lpstr>Medical management</vt:lpstr>
      <vt:lpstr>Surgical management</vt:lpstr>
      <vt:lpstr>cont</vt:lpstr>
      <vt:lpstr>cont</vt:lpstr>
      <vt:lpstr>Nursing management </vt:lpstr>
      <vt:lpstr>cont</vt:lpstr>
      <vt:lpstr>cont</vt:lpstr>
      <vt:lpstr>DISORDERS OF ADRENAL CORTEX</vt:lpstr>
      <vt:lpstr> ADDISON’S DISEASE </vt:lpstr>
      <vt:lpstr>pathophysiology</vt:lpstr>
      <vt:lpstr>Clinical manifestations</vt:lpstr>
      <vt:lpstr>Assessment and Diagnostic Findings</vt:lpstr>
      <vt:lpstr>Medical management</vt:lpstr>
      <vt:lpstr>Nursing management</vt:lpstr>
      <vt:lpstr>cont</vt:lpstr>
      <vt:lpstr>cont</vt:lpstr>
      <vt:lpstr>ADDISONIAN CRISIS</vt:lpstr>
      <vt:lpstr>Presenting features</vt:lpstr>
      <vt:lpstr>Medical management</vt:lpstr>
      <vt:lpstr>Nursing interventions</vt:lpstr>
      <vt:lpstr>cont</vt:lpstr>
      <vt:lpstr>CUSHING’S SYNDROME</vt:lpstr>
      <vt:lpstr>Pathophysiology</vt:lpstr>
      <vt:lpstr>Clinical manifestations</vt:lpstr>
      <vt:lpstr>cont</vt:lpstr>
      <vt:lpstr>cont</vt:lpstr>
      <vt:lpstr>Assessment and Diagnostic Findings</vt:lpstr>
      <vt:lpstr>Medical Management</vt:lpstr>
      <vt:lpstr>Nursing management</vt:lpstr>
      <vt:lpstr>cont</vt:lpstr>
      <vt:lpstr> </vt:lpstr>
    </vt:vector>
  </TitlesOfParts>
  <Company>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and Development of Children</dc:title>
  <dc:creator>Dr Shewikar</dc:creator>
  <cp:lastModifiedBy>NADIA DYKNOW</cp:lastModifiedBy>
  <cp:revision>316</cp:revision>
  <dcterms:created xsi:type="dcterms:W3CDTF">2007-09-12T00:37:31Z</dcterms:created>
  <dcterms:modified xsi:type="dcterms:W3CDTF">2015-12-08T04:33:58Z</dcterms:modified>
</cp:coreProperties>
</file>