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8" r:id="rId6"/>
    <p:sldId id="259" r:id="rId7"/>
    <p:sldId id="260" r:id="rId8"/>
    <p:sldId id="262" r:id="rId9"/>
    <p:sldId id="263" r:id="rId10"/>
    <p:sldId id="277" r:id="rId11"/>
    <p:sldId id="264" r:id="rId12"/>
    <p:sldId id="266" r:id="rId13"/>
    <p:sldId id="267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2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0FCF-2138-43B7-8B97-5BF344A49E96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82F1-2B89-4FE7-80EF-AF9AF567A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ENDOCRINE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6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"/>
            <a:ext cx="8229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505200" y="2438400"/>
            <a:ext cx="2133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44240" y="206906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Thyroid gland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867400" y="2971800"/>
            <a:ext cx="114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590800"/>
            <a:ext cx="104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Thymus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48000" y="3810000"/>
            <a:ext cx="17526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31211" y="3396734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Adrenal gland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5867400" y="3962400"/>
            <a:ext cx="188184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48055" y="4051663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pancreas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638800" y="5715000"/>
            <a:ext cx="152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6292334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testes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>
            <a:off x="1981200" y="5257800"/>
            <a:ext cx="76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28839" y="5911334"/>
            <a:ext cx="7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ovary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4174568" y="762000"/>
            <a:ext cx="16166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609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Pineal gland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447800" y="784859"/>
            <a:ext cx="2057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07537" y="392668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hypothalamus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3276600" y="978932"/>
            <a:ext cx="45719" cy="392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89706" y="1371600"/>
            <a:ext cx="103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Pituitary </a:t>
            </a:r>
          </a:p>
          <a:p>
            <a:r>
              <a:rPr lang="en-US" dirty="0" smtClean="0"/>
              <a:t>gland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pituitary gland and the hypothalamus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pituitary gland (</a:t>
            </a:r>
            <a:r>
              <a:rPr lang="en-US" dirty="0" err="1"/>
              <a:t>hypophysis</a:t>
            </a:r>
            <a:r>
              <a:rPr lang="en-US" dirty="0"/>
              <a:t>) and the </a:t>
            </a:r>
            <a:r>
              <a:rPr lang="en-US" dirty="0" smtClean="0"/>
              <a:t>hypothalamus act </a:t>
            </a:r>
            <a:r>
              <a:rPr lang="en-US" dirty="0"/>
              <a:t>as a unit, regulating the activity of most of the </a:t>
            </a:r>
            <a:r>
              <a:rPr lang="en-US" dirty="0" smtClean="0"/>
              <a:t>other endocrine glands</a:t>
            </a:r>
          </a:p>
          <a:p>
            <a:pPr>
              <a:buFontTx/>
              <a:buChar char="-"/>
            </a:pPr>
            <a:r>
              <a:rPr lang="en-US" dirty="0"/>
              <a:t>The pituitary gland lies in the </a:t>
            </a:r>
            <a:r>
              <a:rPr lang="en-US" u="sng" dirty="0" err="1" smtClean="0"/>
              <a:t>hypophyseal</a:t>
            </a:r>
            <a:r>
              <a:rPr lang="en-US" u="sng" dirty="0" smtClean="0"/>
              <a:t> fossa </a:t>
            </a:r>
            <a:r>
              <a:rPr lang="en-US" dirty="0"/>
              <a:t>of the </a:t>
            </a:r>
            <a:r>
              <a:rPr lang="en-US" u="sng" dirty="0"/>
              <a:t>sphenoid bone </a:t>
            </a:r>
            <a:r>
              <a:rPr lang="en-US" dirty="0"/>
              <a:t>below the </a:t>
            </a:r>
            <a:r>
              <a:rPr lang="en-US" dirty="0" smtClean="0"/>
              <a:t>hypothalamus, to </a:t>
            </a:r>
            <a:r>
              <a:rPr lang="en-US" dirty="0"/>
              <a:t>which it is attached by a </a:t>
            </a:r>
            <a:r>
              <a:rPr lang="en-US" u="sng" dirty="0" smtClean="0"/>
              <a:t>stalk (</a:t>
            </a:r>
            <a:r>
              <a:rPr lang="en-US" u="sng" dirty="0" err="1" smtClean="0"/>
              <a:t>infindibulum</a:t>
            </a:r>
            <a:r>
              <a:rPr lang="en-US" u="sng" dirty="0" smtClean="0"/>
              <a:t>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805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pituitary gland is a pea-shaped gland.</a:t>
            </a:r>
          </a:p>
          <a:p>
            <a:pPr>
              <a:buFontTx/>
              <a:buChar char="-"/>
            </a:pPr>
            <a:r>
              <a:rPr lang="en-US" dirty="0" smtClean="0"/>
              <a:t>Divided into three segments/lobes.</a:t>
            </a:r>
          </a:p>
          <a:p>
            <a:pPr marL="514350" indent="-514350">
              <a:buAutoNum type="alphaUcPeriod"/>
            </a:pPr>
            <a:r>
              <a:rPr lang="en-US" dirty="0" smtClean="0"/>
              <a:t>The posterior pituitary/ </a:t>
            </a:r>
            <a:r>
              <a:rPr lang="en-US" dirty="0" err="1" smtClean="0"/>
              <a:t>neurohypophysis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The </a:t>
            </a:r>
            <a:r>
              <a:rPr lang="en-US" dirty="0" err="1" smtClean="0"/>
              <a:t>adenohypophysis</a:t>
            </a:r>
            <a:endParaRPr lang="en-US" dirty="0" smtClean="0"/>
          </a:p>
          <a:p>
            <a:pPr marL="514350" indent="-514350">
              <a:buAutoNum type="alphaUcPeriod"/>
            </a:pPr>
            <a:r>
              <a:rPr lang="en-US" dirty="0" smtClean="0"/>
              <a:t>The intermediate lobe.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 hypothalamus has the role to regulate the release of hormones by the pituitary gland.</a:t>
            </a:r>
          </a:p>
          <a:p>
            <a:pPr>
              <a:buFontTx/>
              <a:buChar char="-"/>
            </a:pPr>
            <a:r>
              <a:rPr lang="en-US" dirty="0" smtClean="0"/>
              <a:t>It produces releasing and inhibiting hormone which have an effect by stimulating release of a hormone or the inhibition of the release of a hormone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772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2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anterior pituitary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Some </a:t>
            </a:r>
            <a:r>
              <a:rPr lang="en-US" dirty="0"/>
              <a:t>of the hormones secreted by the anterior </a:t>
            </a:r>
            <a:r>
              <a:rPr lang="en-US" dirty="0" smtClean="0"/>
              <a:t>lobe (</a:t>
            </a:r>
            <a:r>
              <a:rPr lang="en-US" dirty="0" err="1" smtClean="0"/>
              <a:t>adenohypophysis</a:t>
            </a:r>
            <a:r>
              <a:rPr lang="en-US" dirty="0"/>
              <a:t>) stimulate or inhibit secretion </a:t>
            </a:r>
            <a:r>
              <a:rPr lang="en-US" dirty="0" smtClean="0"/>
              <a:t>by other </a:t>
            </a:r>
            <a:r>
              <a:rPr lang="en-US" dirty="0"/>
              <a:t>endocrine </a:t>
            </a:r>
            <a:r>
              <a:rPr lang="en-US" dirty="0" smtClean="0"/>
              <a:t>glands while </a:t>
            </a:r>
            <a:r>
              <a:rPr lang="en-US" dirty="0"/>
              <a:t>others </a:t>
            </a:r>
            <a:r>
              <a:rPr lang="en-US" dirty="0" smtClean="0"/>
              <a:t>have a </a:t>
            </a:r>
            <a:r>
              <a:rPr lang="en-US" dirty="0"/>
              <a:t>direct effect on target </a:t>
            </a:r>
            <a:r>
              <a:rPr lang="en-US" dirty="0" smtClean="0"/>
              <a:t>tissues</a:t>
            </a:r>
          </a:p>
          <a:p>
            <a:pPr>
              <a:buFontTx/>
              <a:buChar char="-"/>
            </a:pPr>
            <a:r>
              <a:rPr lang="en-US" dirty="0"/>
              <a:t>The whole system is controlled by a </a:t>
            </a:r>
            <a:r>
              <a:rPr lang="en-US" dirty="0" smtClean="0"/>
              <a:t>negative feedback </a:t>
            </a:r>
            <a:r>
              <a:rPr lang="en-US" dirty="0"/>
              <a:t>mechanism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10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Hormones of the </a:t>
            </a:r>
            <a:r>
              <a:rPr lang="en-US" dirty="0" err="1" smtClean="0"/>
              <a:t>adenohypophysis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. Growth hormone (GH)</a:t>
            </a:r>
          </a:p>
          <a:p>
            <a:pPr marL="0" indent="0">
              <a:buNone/>
            </a:pPr>
            <a:r>
              <a:rPr lang="en-US" dirty="0"/>
              <a:t>This is the most abundant hormone </a:t>
            </a:r>
            <a:r>
              <a:rPr lang="en-US" dirty="0" err="1" smtClean="0"/>
              <a:t>synthesised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It stimulates protein synthesis and </a:t>
            </a:r>
            <a:r>
              <a:rPr lang="en-US" dirty="0"/>
              <a:t>growth and division </a:t>
            </a:r>
            <a:r>
              <a:rPr lang="en-US" dirty="0" smtClean="0"/>
              <a:t>of most </a:t>
            </a:r>
            <a:r>
              <a:rPr lang="en-US" dirty="0"/>
              <a:t>body cells </a:t>
            </a:r>
            <a:r>
              <a:rPr lang="en-US" dirty="0" smtClean="0"/>
              <a:t>especially </a:t>
            </a:r>
            <a:r>
              <a:rPr lang="en-US" dirty="0"/>
              <a:t>those in the bones </a:t>
            </a:r>
            <a:r>
              <a:rPr lang="en-US" dirty="0" smtClean="0"/>
              <a:t>and skeletal muscle. </a:t>
            </a:r>
          </a:p>
          <a:p>
            <a:pPr marL="0" indent="0">
              <a:buNone/>
            </a:pPr>
            <a:r>
              <a:rPr lang="en-US" dirty="0"/>
              <a:t>-Its release is stimulated by growth hormone </a:t>
            </a:r>
            <a:r>
              <a:rPr lang="en-US" dirty="0" smtClean="0"/>
              <a:t>releasing hormone </a:t>
            </a:r>
            <a:r>
              <a:rPr lang="en-US" dirty="0"/>
              <a:t>(GHRH) and suppressed by growth </a:t>
            </a:r>
            <a:r>
              <a:rPr lang="en-US" dirty="0" smtClean="0"/>
              <a:t>hormone release </a:t>
            </a:r>
            <a:r>
              <a:rPr lang="en-US" dirty="0"/>
              <a:t>inhibiting hormone (</a:t>
            </a:r>
            <a:r>
              <a:rPr lang="en-US" dirty="0" smtClean="0"/>
              <a:t>GHRIH/ </a:t>
            </a:r>
            <a:r>
              <a:rPr lang="en-US" dirty="0" err="1" smtClean="0"/>
              <a:t>somatostatin</a:t>
            </a:r>
            <a:r>
              <a:rPr lang="en-US" dirty="0" smtClean="0"/>
              <a:t>) </a:t>
            </a:r>
            <a:r>
              <a:rPr lang="en-US" dirty="0"/>
              <a:t>both of which </a:t>
            </a:r>
            <a:r>
              <a:rPr lang="en-US" dirty="0" smtClean="0"/>
              <a:t>are secreted </a:t>
            </a:r>
            <a:r>
              <a:rPr lang="en-US" dirty="0"/>
              <a:t>by the hypothalamus</a:t>
            </a:r>
          </a:p>
        </p:txBody>
      </p:sp>
    </p:spTree>
    <p:extLst>
      <p:ext uri="{BB962C8B-B14F-4D97-AF65-F5344CB8AC3E}">
        <p14:creationId xmlns:p14="http://schemas.microsoft.com/office/powerpoint/2010/main" val="42437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Thyroid stimulating hormone</a:t>
            </a:r>
          </a:p>
          <a:p>
            <a:pPr marL="0" indent="0">
              <a:buNone/>
            </a:pPr>
            <a:r>
              <a:rPr lang="en-US" dirty="0" smtClean="0"/>
              <a:t>Stimulates release of thyroid hormones from the thyroid gland.</a:t>
            </a:r>
          </a:p>
          <a:p>
            <a:pPr marL="0" indent="0">
              <a:buNone/>
            </a:pPr>
            <a:r>
              <a:rPr lang="en-US" dirty="0"/>
              <a:t>its release is stimulated by </a:t>
            </a:r>
            <a:r>
              <a:rPr lang="en-US" dirty="0" smtClean="0"/>
              <a:t>Thyroid Releasing Hormone </a:t>
            </a:r>
            <a:r>
              <a:rPr lang="en-US" dirty="0"/>
              <a:t>from the </a:t>
            </a:r>
            <a:r>
              <a:rPr lang="en-US" dirty="0" smtClean="0"/>
              <a:t>hypothalamus</a:t>
            </a:r>
          </a:p>
          <a:p>
            <a:pPr marL="0" indent="0">
              <a:buNone/>
            </a:pPr>
            <a:r>
              <a:rPr lang="en-US" dirty="0" smtClean="0"/>
              <a:t>The thyroid hormones are T3 (</a:t>
            </a:r>
            <a:r>
              <a:rPr lang="en-US" dirty="0" err="1" smtClean="0"/>
              <a:t>triiodothyroxine</a:t>
            </a:r>
            <a:r>
              <a:rPr lang="en-US" dirty="0" smtClean="0"/>
              <a:t>) and T4 (</a:t>
            </a:r>
            <a:r>
              <a:rPr lang="en-US" dirty="0" err="1" smtClean="0"/>
              <a:t>thyroxine</a:t>
            </a:r>
            <a:r>
              <a:rPr lang="en-US" dirty="0" smtClean="0"/>
              <a:t>) which help regulate the calcium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9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c. Adrenocorticotropic hormone</a:t>
            </a:r>
          </a:p>
          <a:p>
            <a:pPr marL="0" indent="0">
              <a:buNone/>
            </a:pPr>
            <a:r>
              <a:rPr lang="en-US" dirty="0" smtClean="0"/>
              <a:t>Stimulates the release of cortisol from the adrenal cortex which helps in </a:t>
            </a:r>
            <a:r>
              <a:rPr lang="en-US" dirty="0" err="1" smtClean="0"/>
              <a:t>glucogenesis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Its release is  controlled by corticotrophin releasing hormone.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d. Prolactin</a:t>
            </a:r>
          </a:p>
          <a:p>
            <a:pPr marL="0" indent="0">
              <a:buNone/>
            </a:pPr>
            <a:r>
              <a:rPr lang="en-US" dirty="0" smtClean="0"/>
              <a:t>Promotes the development of the mammary glands and the production of milk.</a:t>
            </a:r>
          </a:p>
          <a:p>
            <a:pPr marL="0" indent="0">
              <a:buNone/>
            </a:pPr>
            <a:r>
              <a:rPr lang="en-US" dirty="0" smtClean="0"/>
              <a:t>Its release is stimulated by prolactin releasing hormone and inhibited by prolactin inhibiting hormone/dopamine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Consists of endocrine glands that secret specific chemicals called hormones into the bloodstream</a:t>
            </a:r>
          </a:p>
          <a:p>
            <a:pPr>
              <a:buFontTx/>
              <a:buChar char="-"/>
            </a:pPr>
            <a:r>
              <a:rPr lang="en-US" dirty="0" smtClean="0"/>
              <a:t>The system works closely with the nervous system in regulating body processes</a:t>
            </a:r>
          </a:p>
          <a:p>
            <a:pPr>
              <a:buFontTx/>
              <a:buChar char="-"/>
            </a:pPr>
            <a:r>
              <a:rPr lang="en-US" dirty="0" smtClean="0"/>
              <a:t>A hormone is a chemical </a:t>
            </a:r>
            <a:r>
              <a:rPr lang="en-US" u="sng" dirty="0" smtClean="0"/>
              <a:t>messenger</a:t>
            </a:r>
            <a:r>
              <a:rPr lang="en-US" dirty="0" smtClean="0"/>
              <a:t> secreted by an endocrine gland</a:t>
            </a:r>
          </a:p>
        </p:txBody>
      </p:sp>
    </p:spTree>
    <p:extLst>
      <p:ext uri="{BB962C8B-B14F-4D97-AF65-F5344CB8AC3E}">
        <p14:creationId xmlns:p14="http://schemas.microsoft.com/office/powerpoint/2010/main" val="22281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e. The </a:t>
            </a:r>
            <a:r>
              <a:rPr lang="en-US" dirty="0" err="1" smtClean="0"/>
              <a:t>gonadotrophins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 Follicle stimulating hormone</a:t>
            </a:r>
          </a:p>
          <a:p>
            <a:pPr marL="0" indent="0">
              <a:buNone/>
            </a:pPr>
            <a:r>
              <a:rPr lang="en-US" dirty="0" smtClean="0"/>
              <a:t>Stimulates gametogenesis in both males and females from the testes and the ovaries.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Luteinising</a:t>
            </a:r>
            <a:r>
              <a:rPr lang="en-US" dirty="0" smtClean="0"/>
              <a:t> hormone</a:t>
            </a:r>
          </a:p>
          <a:p>
            <a:pPr marL="0" indent="0">
              <a:buNone/>
            </a:pPr>
            <a:r>
              <a:rPr lang="en-US" dirty="0" smtClean="0"/>
              <a:t>Stimulates production of estrogen and progesterone by the corpus </a:t>
            </a:r>
            <a:r>
              <a:rPr lang="en-US" dirty="0" err="1" smtClean="0"/>
              <a:t>luteum</a:t>
            </a:r>
            <a:r>
              <a:rPr lang="en-US" dirty="0" smtClean="0"/>
              <a:t> in females and production of testosterone in males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Both the LH and FSH are involved in the female menstrual cycle.</a:t>
            </a:r>
          </a:p>
          <a:p>
            <a:pPr marL="0" indent="0">
              <a:buNone/>
            </a:pPr>
            <a:r>
              <a:rPr lang="en-US" dirty="0" smtClean="0"/>
              <a:t>The release of the </a:t>
            </a:r>
            <a:r>
              <a:rPr lang="en-US" dirty="0" err="1" smtClean="0"/>
              <a:t>gonadotrophins</a:t>
            </a:r>
            <a:r>
              <a:rPr lang="en-US" dirty="0" smtClean="0"/>
              <a:t> is controlled by the </a:t>
            </a:r>
            <a:r>
              <a:rPr lang="en-US" dirty="0" err="1" smtClean="0"/>
              <a:t>gonadotrophin</a:t>
            </a:r>
            <a:r>
              <a:rPr lang="en-US" dirty="0" smtClean="0"/>
              <a:t> releasing hormone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neurohypophysis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Produces two principal hormones</a:t>
            </a:r>
          </a:p>
          <a:p>
            <a:pPr marL="514350" indent="-514350">
              <a:buAutoNum type="alphaUcPeriod"/>
            </a:pPr>
            <a:r>
              <a:rPr lang="en-US" dirty="0" smtClean="0"/>
              <a:t>Oxytocin</a:t>
            </a:r>
          </a:p>
          <a:p>
            <a:pPr marL="0" indent="0">
              <a:buNone/>
            </a:pPr>
            <a:r>
              <a:rPr lang="en-US" dirty="0" smtClean="0"/>
              <a:t>Targets the uterus and mammary glands</a:t>
            </a:r>
          </a:p>
          <a:p>
            <a:pPr marL="0" indent="0">
              <a:buNone/>
            </a:pPr>
            <a:r>
              <a:rPr lang="en-US" dirty="0" smtClean="0"/>
              <a:t>Stimulates the ejection of milk and contraction of the uterus </a:t>
            </a:r>
          </a:p>
          <a:p>
            <a:pPr marL="0" indent="0">
              <a:buNone/>
            </a:pPr>
            <a:r>
              <a:rPr lang="en-US" dirty="0" smtClean="0"/>
              <a:t>Controlled by positive 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Vasopressin/ Antidiuretic Hormone</a:t>
            </a:r>
          </a:p>
          <a:p>
            <a:pPr marL="0" indent="0">
              <a:buNone/>
            </a:pPr>
            <a:r>
              <a:rPr lang="en-US" dirty="0" smtClean="0"/>
              <a:t>Targets kidney tubules</a:t>
            </a:r>
          </a:p>
          <a:p>
            <a:pPr marL="0" indent="0">
              <a:buNone/>
            </a:pPr>
            <a:r>
              <a:rPr lang="en-US" dirty="0" smtClean="0"/>
              <a:t>It promotes reabsorption of water in the kidney tubules reducing urine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-The endocrine system consists of glands that produce hormones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hormones are released into the blood</a:t>
            </a:r>
          </a:p>
          <a:p>
            <a:pPr marL="0" indent="0">
              <a:buNone/>
            </a:pPr>
            <a:r>
              <a:rPr lang="en-US" dirty="0" smtClean="0"/>
              <a:t>-Hormones </a:t>
            </a:r>
            <a:r>
              <a:rPr lang="en-US" dirty="0"/>
              <a:t>from the glands have target tissues and organs with which they evoke a response.</a:t>
            </a:r>
          </a:p>
          <a:p>
            <a:pPr marL="0" indent="0">
              <a:buNone/>
            </a:pPr>
            <a:r>
              <a:rPr lang="en-US" dirty="0" smtClean="0"/>
              <a:t>-At </a:t>
            </a:r>
            <a:r>
              <a:rPr lang="en-US" dirty="0"/>
              <a:t>the target organs/tissues there are specific receptors for the hormones  </a:t>
            </a:r>
          </a:p>
        </p:txBody>
      </p:sp>
    </p:spTree>
    <p:extLst>
      <p:ext uri="{BB962C8B-B14F-4D97-AF65-F5344CB8AC3E}">
        <p14:creationId xmlns:p14="http://schemas.microsoft.com/office/powerpoint/2010/main" val="224722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classes of the hormones according to composition: catecholamine, polypeptide, glycoprotein, steroid and fatty acid derivatives</a:t>
            </a:r>
          </a:p>
          <a:p>
            <a:pPr marL="0" indent="0">
              <a:buNone/>
            </a:pPr>
            <a:r>
              <a:rPr lang="en-US" dirty="0" smtClean="0"/>
              <a:t>-Classification </a:t>
            </a:r>
            <a:r>
              <a:rPr lang="en-US" dirty="0"/>
              <a:t>by site of receptor: group 1 hormones and group 2 hormones</a:t>
            </a:r>
          </a:p>
          <a:p>
            <a:pPr marL="0" indent="0">
              <a:buNone/>
            </a:pPr>
            <a:r>
              <a:rPr lang="en-US" dirty="0" smtClean="0"/>
              <a:t>-Regulation </a:t>
            </a:r>
            <a:r>
              <a:rPr lang="en-US" dirty="0"/>
              <a:t>of the amounts of hormones is by a feedback mechanism which can be negative or positive feedback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3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pituitary gland is considered the master gland as it produces most of the hormones and involved in production of others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pituitary gland is divided into the posterior, the anterior pituitary and intermediate lobe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hypothalamus secretes releasing and inhibiting hormones thus controlling pituitary gland.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</a:t>
            </a:r>
            <a:r>
              <a:rPr lang="en-US" dirty="0" err="1"/>
              <a:t>adenohypophysis</a:t>
            </a:r>
            <a:r>
              <a:rPr lang="en-US" dirty="0"/>
              <a:t> secretes growth hormone, thyroid stimulating hormone, adrenocorticotrophic hormone, prolactin and the </a:t>
            </a:r>
            <a:r>
              <a:rPr lang="en-US" dirty="0" err="1"/>
              <a:t>gonadotrophins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 err="1"/>
              <a:t>neurohypophysis</a:t>
            </a:r>
            <a:r>
              <a:rPr lang="en-US" dirty="0"/>
              <a:t> secretes only two hormones: oxytocin and </a:t>
            </a:r>
            <a:r>
              <a:rPr lang="en-US" dirty="0" err="1"/>
              <a:t>vasopresin</a:t>
            </a:r>
            <a:r>
              <a:rPr lang="en-US" dirty="0"/>
              <a:t>/ADH</a:t>
            </a:r>
          </a:p>
        </p:txBody>
      </p:sp>
    </p:spTree>
    <p:extLst>
      <p:ext uri="{BB962C8B-B14F-4D97-AF65-F5344CB8AC3E}">
        <p14:creationId xmlns:p14="http://schemas.microsoft.com/office/powerpoint/2010/main" val="17857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Chemical substances secreted by the endocrine glands are called?</a:t>
            </a:r>
          </a:p>
          <a:p>
            <a:pPr marL="0" indent="0">
              <a:buNone/>
            </a:pPr>
            <a:r>
              <a:rPr lang="en-US" dirty="0" smtClean="0"/>
              <a:t>2. What </a:t>
            </a:r>
            <a:r>
              <a:rPr lang="en-US" dirty="0"/>
              <a:t>medium are the hormones transported in</a:t>
            </a:r>
          </a:p>
          <a:p>
            <a:pPr marL="0" indent="0">
              <a:buNone/>
            </a:pPr>
            <a:r>
              <a:rPr lang="en-US" dirty="0" smtClean="0"/>
              <a:t>3. Which </a:t>
            </a:r>
            <a:r>
              <a:rPr lang="en-US" dirty="0"/>
              <a:t>gland is named the master gland</a:t>
            </a:r>
          </a:p>
          <a:p>
            <a:pPr marL="0" indent="0">
              <a:buNone/>
            </a:pPr>
            <a:r>
              <a:rPr lang="en-US" dirty="0" smtClean="0"/>
              <a:t>4. State </a:t>
            </a:r>
            <a:r>
              <a:rPr lang="en-US" dirty="0"/>
              <a:t>two differences between the </a:t>
            </a:r>
            <a:r>
              <a:rPr lang="en-US" dirty="0" err="1"/>
              <a:t>nerous</a:t>
            </a:r>
            <a:r>
              <a:rPr lang="en-US" dirty="0"/>
              <a:t> and the endocrine system</a:t>
            </a:r>
          </a:p>
          <a:p>
            <a:pPr marL="0" indent="0">
              <a:buNone/>
            </a:pPr>
            <a:r>
              <a:rPr lang="en-US" dirty="0" smtClean="0"/>
              <a:t>5. State </a:t>
            </a:r>
            <a:r>
              <a:rPr lang="en-US" dirty="0"/>
              <a:t>the classification of hormones by composition</a:t>
            </a:r>
          </a:p>
          <a:p>
            <a:pPr marL="0" indent="0">
              <a:buNone/>
            </a:pPr>
            <a:r>
              <a:rPr lang="en-US" dirty="0" smtClean="0"/>
              <a:t>6. Give </a:t>
            </a:r>
            <a:r>
              <a:rPr lang="en-US" dirty="0"/>
              <a:t>the three divisions of the </a:t>
            </a:r>
            <a:r>
              <a:rPr lang="en-US" dirty="0" err="1"/>
              <a:t>hypophysis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7. The </a:t>
            </a:r>
            <a:r>
              <a:rPr lang="en-US" dirty="0"/>
              <a:t>only hormones produced by the </a:t>
            </a:r>
            <a:r>
              <a:rPr lang="en-US" dirty="0" err="1"/>
              <a:t>neurohypophysis</a:t>
            </a:r>
            <a:r>
              <a:rPr lang="en-US" dirty="0"/>
              <a:t> are..</a:t>
            </a:r>
          </a:p>
          <a:p>
            <a:pPr marL="0" indent="0">
              <a:buNone/>
            </a:pPr>
            <a:r>
              <a:rPr lang="en-US" dirty="0" smtClean="0"/>
              <a:t>8. State </a:t>
            </a:r>
            <a:r>
              <a:rPr lang="en-US" dirty="0"/>
              <a:t>the other name of growth hormone release inhibiting hormone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GRACIAS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THANK YOU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MERCI BEAUCOUP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A hormone is formed in one organ or gland and carried in the blood to another organ (target organ or tissue)</a:t>
            </a:r>
          </a:p>
          <a:p>
            <a:pPr>
              <a:buFontTx/>
              <a:buChar char="-"/>
            </a:pPr>
            <a:r>
              <a:rPr lang="en-US" dirty="0" smtClean="0"/>
              <a:t>When a hormone arrives at its target cell, it binds to a specific area, the receptor</a:t>
            </a:r>
          </a:p>
          <a:p>
            <a:pPr>
              <a:buFontTx/>
              <a:buChar char="-"/>
            </a:pPr>
            <a:r>
              <a:rPr lang="en-US" dirty="0" smtClean="0"/>
              <a:t>The receptors for water-soluble hormones are situated on the cell membrane and those for lipid-soluble hormones are inside the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the endocrine and nervous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95065"/>
              </p:ext>
            </p:extLst>
          </p:nvPr>
        </p:nvGraphicFramePr>
        <p:xfrm>
          <a:off x="457200" y="1600200"/>
          <a:ext cx="8229600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13611">
                <a:tc>
                  <a:txBody>
                    <a:bodyPr/>
                    <a:lstStyle/>
                    <a:p>
                      <a:r>
                        <a:rPr lang="en-US" dirty="0" smtClean="0"/>
                        <a:t>Endocrine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Nervous system</a:t>
                      </a:r>
                      <a:endParaRPr lang="en-US" dirty="0"/>
                    </a:p>
                  </a:txBody>
                  <a:tcPr/>
                </a:tc>
              </a:tr>
              <a:tr h="1141997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Communicates by means of hormones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Communicates by means of electrical impulses and neurotransmitters</a:t>
                      </a:r>
                      <a:endParaRPr lang="en-US" dirty="0"/>
                    </a:p>
                  </a:txBody>
                  <a:tcPr/>
                </a:tc>
              </a:tr>
              <a:tr h="1141997">
                <a:tc>
                  <a:txBody>
                    <a:bodyPr/>
                    <a:lstStyle/>
                    <a:p>
                      <a:r>
                        <a:rPr lang="en-US" dirty="0" smtClean="0"/>
                        <a:t>Releases neurotransmitters at synapses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Releases hormones into bloodstream</a:t>
                      </a:r>
                      <a:endParaRPr lang="en-US" dirty="0"/>
                    </a:p>
                  </a:txBody>
                  <a:tcPr/>
                </a:tc>
              </a:tr>
              <a:tr h="1141997">
                <a:tc>
                  <a:txBody>
                    <a:bodyPr/>
                    <a:lstStyle/>
                    <a:p>
                      <a:r>
                        <a:rPr lang="en-US" dirty="0" smtClean="0"/>
                        <a:t>Reacts quickly to stimuli, usually within 1 to 10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Reacts more slowly to stimuli, often taking seconds to days</a:t>
                      </a:r>
                      <a:endParaRPr lang="en-US" dirty="0"/>
                    </a:p>
                  </a:txBody>
                  <a:tcPr/>
                </a:tc>
              </a:tr>
              <a:tr h="1141997">
                <a:tc>
                  <a:txBody>
                    <a:bodyPr/>
                    <a:lstStyle/>
                    <a:p>
                      <a:r>
                        <a:rPr lang="en-US" dirty="0" smtClean="0"/>
                        <a:t>Stops quickly when stimulus 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continue responding long after stimulus stops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4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 and composition of hormones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 smtClean="0"/>
              <a:t>catecholamines; are derived from simple amino acids(C,H,N $ NH2 group)</a:t>
            </a:r>
          </a:p>
          <a:p>
            <a:pPr marL="514350" indent="-514350">
              <a:buAutoNum type="alphaLcPeriod"/>
            </a:pPr>
            <a:r>
              <a:rPr lang="en-US" dirty="0" smtClean="0"/>
              <a:t>Polypeptides; long chains of amino acids</a:t>
            </a:r>
          </a:p>
          <a:p>
            <a:pPr marL="514350" indent="-514350">
              <a:buAutoNum type="alphaLcPeriod"/>
            </a:pPr>
            <a:r>
              <a:rPr lang="en-US" dirty="0" smtClean="0"/>
              <a:t>Glycoproteins; large proteins combined with carbohydrates</a:t>
            </a:r>
          </a:p>
          <a:p>
            <a:pPr marL="514350" indent="-514350">
              <a:buAutoNum type="alphaLcPeriod"/>
            </a:pPr>
            <a:r>
              <a:rPr lang="en-US" dirty="0" smtClean="0"/>
              <a:t>Steroids; lipids</a:t>
            </a:r>
          </a:p>
          <a:p>
            <a:pPr marL="514350" indent="-514350">
              <a:buAutoNum type="alphaLcPeriod"/>
            </a:pPr>
            <a:r>
              <a:rPr lang="en-US" dirty="0" smtClean="0"/>
              <a:t>Fatty acid derivatives; long hydrocarbon acid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by receptor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Hormones are also divided into two groups depending on the site of its receptors; whether intracellular or extracellular</a:t>
            </a:r>
          </a:p>
          <a:p>
            <a:pPr marL="514350" indent="-514350">
              <a:buAutoNum type="alphaUcPeriod"/>
            </a:pPr>
            <a:r>
              <a:rPr lang="en-US" dirty="0" smtClean="0"/>
              <a:t>Group 1 hormones: these are hormones which bind to intracellular receptors. They are lipophilic</a:t>
            </a:r>
          </a:p>
          <a:p>
            <a:pPr marL="514350" indent="-514350">
              <a:buAutoNum type="alphaUcPeriod"/>
            </a:pPr>
            <a:r>
              <a:rPr lang="en-US" dirty="0" smtClean="0"/>
              <a:t>Group 2 hormones: these are hormones that bind to surface receptors. They are hydrophilic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This is a system that helps to regulate the amounts of the hormones in the body</a:t>
            </a:r>
          </a:p>
          <a:p>
            <a:pPr>
              <a:buFontTx/>
              <a:buChar char="-"/>
            </a:pPr>
            <a:r>
              <a:rPr lang="en-US" dirty="0"/>
              <a:t>A hormone </a:t>
            </a:r>
            <a:r>
              <a:rPr lang="en-US" dirty="0" smtClean="0"/>
              <a:t>is released </a:t>
            </a:r>
            <a:r>
              <a:rPr lang="en-US" dirty="0"/>
              <a:t>in response to a specific </a:t>
            </a:r>
            <a:r>
              <a:rPr lang="en-US" dirty="0" smtClean="0"/>
              <a:t>stimulus</a:t>
            </a:r>
          </a:p>
          <a:p>
            <a:pPr marL="0" indent="0">
              <a:buNone/>
            </a:pPr>
            <a:r>
              <a:rPr lang="en-US" dirty="0" smtClean="0"/>
              <a:t>A. Negative feedback: in this mechanism, </a:t>
            </a:r>
            <a:r>
              <a:rPr lang="en-US" dirty="0"/>
              <a:t>an increase in </a:t>
            </a:r>
            <a:r>
              <a:rPr lang="en-US" dirty="0" smtClean="0"/>
              <a:t>the end product leads to a decrease in the starting product. The hormone reverses the action of the stimulus </a:t>
            </a:r>
            <a:r>
              <a:rPr lang="en-US" dirty="0" err="1" smtClean="0"/>
              <a:t>e.g</a:t>
            </a:r>
            <a:r>
              <a:rPr lang="en-US" dirty="0" smtClean="0"/>
              <a:t> ADH production</a:t>
            </a:r>
          </a:p>
        </p:txBody>
      </p:sp>
    </p:spTree>
    <p:extLst>
      <p:ext uri="{BB962C8B-B14F-4D97-AF65-F5344CB8AC3E}">
        <p14:creationId xmlns:p14="http://schemas.microsoft.com/office/powerpoint/2010/main" val="29201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The positive feedback: this mechanism, an increase in the stimulus increases the response. An increase in the end product leads to the increase in the starting product. </a:t>
            </a:r>
            <a:r>
              <a:rPr lang="en-US" dirty="0" err="1" smtClean="0"/>
              <a:t>Eg</a:t>
            </a:r>
            <a:r>
              <a:rPr lang="en-US" dirty="0" smtClean="0"/>
              <a:t> oxytocin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endocrine glands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pituitary gland</a:t>
            </a:r>
          </a:p>
          <a:p>
            <a:pPr marL="0" indent="0">
              <a:buNone/>
            </a:pPr>
            <a:r>
              <a:rPr lang="en-US" dirty="0"/>
              <a:t>• 1 thyroid gland</a:t>
            </a:r>
          </a:p>
          <a:p>
            <a:pPr marL="0" indent="0">
              <a:buNone/>
            </a:pPr>
            <a:r>
              <a:rPr lang="en-US" dirty="0"/>
              <a:t>• 4 parathyroid glands</a:t>
            </a:r>
          </a:p>
          <a:p>
            <a:pPr marL="0" indent="0">
              <a:buNone/>
            </a:pPr>
            <a:r>
              <a:rPr lang="en-US" dirty="0"/>
              <a:t>• 2 adrenal (suprarenal) glands</a:t>
            </a:r>
          </a:p>
          <a:p>
            <a:pPr marL="0" indent="0">
              <a:buNone/>
            </a:pPr>
            <a:r>
              <a:rPr lang="en-US" dirty="0"/>
              <a:t>• the pancreatic islets (islets of Langerhans)</a:t>
            </a:r>
          </a:p>
          <a:p>
            <a:pPr marL="0" indent="0">
              <a:buNone/>
            </a:pPr>
            <a:r>
              <a:rPr lang="en-US" dirty="0"/>
              <a:t>• 1 pineal gland or body</a:t>
            </a:r>
          </a:p>
          <a:p>
            <a:pPr marL="0" indent="0">
              <a:buNone/>
            </a:pPr>
            <a:r>
              <a:rPr lang="en-US" dirty="0"/>
              <a:t>• 1 thymus gland</a:t>
            </a:r>
          </a:p>
          <a:p>
            <a:pPr marL="0" indent="0">
              <a:buNone/>
            </a:pPr>
            <a:r>
              <a:rPr lang="en-US" dirty="0"/>
              <a:t>• 2 ovaries in the female</a:t>
            </a:r>
          </a:p>
          <a:p>
            <a:pPr marL="0" indent="0">
              <a:buNone/>
            </a:pPr>
            <a:r>
              <a:rPr lang="en-US" dirty="0"/>
              <a:t>• 2 testes in the male</a:t>
            </a:r>
          </a:p>
        </p:txBody>
      </p:sp>
    </p:spTree>
    <p:extLst>
      <p:ext uri="{BB962C8B-B14F-4D97-AF65-F5344CB8AC3E}">
        <p14:creationId xmlns:p14="http://schemas.microsoft.com/office/powerpoint/2010/main" val="7017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1164</Words>
  <Application>Microsoft Office PowerPoint</Application>
  <PresentationFormat>On-screen Show (4:3)</PresentationFormat>
  <Paragraphs>130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THE ENDOCRINE SYSTEM</vt:lpstr>
      <vt:lpstr>INTRODUCTION</vt:lpstr>
      <vt:lpstr>PowerPoint Presentation</vt:lpstr>
      <vt:lpstr>Differences between the endocrine and nervous systems</vt:lpstr>
      <vt:lpstr>Classes and composition of hormones</vt:lpstr>
      <vt:lpstr>Classification by receptor site</vt:lpstr>
      <vt:lpstr>Feedback mechanism</vt:lpstr>
      <vt:lpstr>PowerPoint Presentation</vt:lpstr>
      <vt:lpstr>The endocrine glands</vt:lpstr>
      <vt:lpstr>PowerPoint Presentation</vt:lpstr>
      <vt:lpstr>The pituitary gland and the hypothalamus</vt:lpstr>
      <vt:lpstr>..</vt:lpstr>
      <vt:lpstr>PowerPoint Presentation</vt:lpstr>
      <vt:lpstr>PowerPoint Presentation</vt:lpstr>
      <vt:lpstr>The anterior pituitary</vt:lpstr>
      <vt:lpstr>Hormones of the adenohypophysis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neurohypophysis</vt:lpstr>
      <vt:lpstr>PowerPoint Presentation</vt:lpstr>
      <vt:lpstr>summary</vt:lpstr>
      <vt:lpstr>PowerPoint Presentation</vt:lpstr>
      <vt:lpstr>PowerPoint Presentation</vt:lpstr>
      <vt:lpstr>PowerPoint Presentation</vt:lpstr>
      <vt:lpstr>questions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ENDOCRINE SYSTEM</dc:title>
  <dc:creator>FELLIX</dc:creator>
  <cp:lastModifiedBy>FELLIX</cp:lastModifiedBy>
  <cp:revision>50</cp:revision>
  <dcterms:created xsi:type="dcterms:W3CDTF">2016-05-18T16:23:24Z</dcterms:created>
  <dcterms:modified xsi:type="dcterms:W3CDTF">2016-05-19T06:47:49Z</dcterms:modified>
</cp:coreProperties>
</file>