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74" r:id="rId3"/>
    <p:sldId id="261" r:id="rId4"/>
    <p:sldId id="257" r:id="rId5"/>
    <p:sldId id="260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5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67" autoAdjust="0"/>
    <p:restoredTop sz="94660"/>
  </p:normalViewPr>
  <p:slideViewPr>
    <p:cSldViewPr>
      <p:cViewPr>
        <p:scale>
          <a:sx n="47" d="100"/>
          <a:sy n="47" d="100"/>
        </p:scale>
        <p:origin x="-72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DB2F7-5A94-4FCA-941B-01DE45782EB3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6C2DF-FEDF-4B9E-99F7-A377F67C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6C2DF-FEDF-4B9E-99F7-A377F67CF41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523999"/>
          </a:xfrm>
        </p:spPr>
        <p:txBody>
          <a:bodyPr/>
          <a:lstStyle/>
          <a:p>
            <a:r>
              <a:rPr lang="en-US" dirty="0" smtClean="0"/>
              <a:t>DISORDERS OF THE THYROID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8610600" cy="5715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Objectives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To define the various thyroid disorders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To discuss the cause/ risk factors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To discuss the pathophysiology of the various disorders.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To discuss the signs and symptoms</a:t>
            </a:r>
          </a:p>
          <a:p>
            <a:pPr algn="l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To discuss the management of the disorders.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Preoperative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patient must be </a:t>
            </a:r>
            <a:r>
              <a:rPr lang="en-US" dirty="0" err="1" smtClean="0"/>
              <a:t>euthyroid</a:t>
            </a:r>
            <a:r>
              <a:rPr lang="en-US" dirty="0" smtClean="0"/>
              <a:t> before surgery, so </a:t>
            </a:r>
            <a:r>
              <a:rPr lang="en-US" dirty="0" err="1" smtClean="0"/>
              <a:t>thioamides</a:t>
            </a:r>
            <a:r>
              <a:rPr lang="en-US" dirty="0" smtClean="0"/>
              <a:t> are administered to control hyperthyroidism.</a:t>
            </a:r>
          </a:p>
          <a:p>
            <a:r>
              <a:rPr lang="en-US" dirty="0" smtClean="0"/>
              <a:t>Iodide is given to increase firmness of thyroid gland and to reduce its </a:t>
            </a:r>
            <a:r>
              <a:rPr lang="en-US" dirty="0" err="1" smtClean="0"/>
              <a:t>vascularity</a:t>
            </a:r>
            <a:r>
              <a:rPr lang="en-US" dirty="0" smtClean="0"/>
              <a:t> and blood loss</a:t>
            </a:r>
          </a:p>
          <a:p>
            <a:r>
              <a:rPr lang="en-US" dirty="0" smtClean="0"/>
              <a:t> counteract the effects of </a:t>
            </a:r>
            <a:r>
              <a:rPr lang="en-US" dirty="0" err="1" smtClean="0"/>
              <a:t>hypermetabolism</a:t>
            </a:r>
            <a:r>
              <a:rPr lang="en-US" dirty="0" smtClean="0"/>
              <a:t> by maintaining a restful and therapeutic environment and providing a nutritious diet.</a:t>
            </a:r>
          </a:p>
          <a:p>
            <a:r>
              <a:rPr lang="en-US" dirty="0" smtClean="0"/>
              <a:t>The patient is prepared for surgery physically and emotionally.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 smtClean="0"/>
              <a:t> ensure that patient has a good night's rest preceding surgery.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Explain to the patient that speaking  will be minimized immediately postoperatively and that oxygen may be administered to facilitate breathing.</a:t>
            </a:r>
          </a:p>
          <a:p>
            <a:pPr lvl="1"/>
            <a:r>
              <a:rPr lang="en-US" dirty="0" smtClean="0"/>
              <a:t>Explain that postoperatively, fluids may be given I.V. to maintain fluid, electrolyte balance.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operative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patient is monitored for bleeding and respiratory distress that indicates laryngeal edema, secondary to swelling in the area of surgery.</a:t>
            </a:r>
          </a:p>
          <a:p>
            <a:r>
              <a:rPr lang="en-US" dirty="0" smtClean="0"/>
              <a:t>Signs of </a:t>
            </a:r>
            <a:r>
              <a:rPr lang="en-US" dirty="0" err="1" smtClean="0"/>
              <a:t>hypocalcemia</a:t>
            </a:r>
            <a:r>
              <a:rPr lang="en-US" dirty="0" smtClean="0"/>
              <a:t> are watched for- irritability, twitching, spasms of hands and feet.</a:t>
            </a:r>
          </a:p>
          <a:p>
            <a:pPr lvl="1"/>
            <a:r>
              <a:rPr lang="en-US" dirty="0" smtClean="0"/>
              <a:t>Calcium levels are monitored. If in 48 hours, level falls below 7 mg/100 </a:t>
            </a:r>
            <a:r>
              <a:rPr lang="en-US" dirty="0" err="1" smtClean="0"/>
              <a:t>mL</a:t>
            </a:r>
            <a:r>
              <a:rPr lang="en-US" dirty="0" smtClean="0"/>
              <a:t> (3 </a:t>
            </a:r>
            <a:r>
              <a:rPr lang="en-US" dirty="0" err="1" smtClean="0"/>
              <a:t>mEq</a:t>
            </a:r>
            <a:r>
              <a:rPr lang="en-US" dirty="0" smtClean="0"/>
              <a:t>), I.V. calcium (</a:t>
            </a:r>
            <a:r>
              <a:rPr lang="en-US" dirty="0" err="1" smtClean="0"/>
              <a:t>gluconate</a:t>
            </a:r>
            <a:r>
              <a:rPr lang="en-US" dirty="0" smtClean="0"/>
              <a:t>, lactate) replacement is given.</a:t>
            </a:r>
          </a:p>
          <a:p>
            <a:pPr lvl="1"/>
            <a:r>
              <a:rPr lang="en-US" dirty="0" smtClean="0"/>
              <a:t>I.V. calcium is used cautiously in patients who have renal disease or who are taking </a:t>
            </a:r>
            <a:r>
              <a:rPr lang="en-US" dirty="0" err="1" smtClean="0"/>
              <a:t>digoxin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Thyroid function is not a concern until several weeks after surgery.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Hemorrhage, edema of the glottis, damage to laryngeal nerve.</a:t>
            </a:r>
          </a:p>
          <a:p>
            <a:r>
              <a:rPr lang="en-US" dirty="0" smtClean="0"/>
              <a:t>Hypothyroidism occurs in 5% of patients in first postoperative year; increases at rate of 2% to 3% per year.</a:t>
            </a:r>
          </a:p>
          <a:p>
            <a:r>
              <a:rPr lang="en-US" dirty="0" err="1" smtClean="0"/>
              <a:t>Hypoparathyroidism</a:t>
            </a:r>
            <a:r>
              <a:rPr lang="en-US" dirty="0" smtClean="0"/>
              <a:t> occurs in about 4% of patients and is usually mild and transient; requires calcium supplements I.V. and orally when more severe.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Nursing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Assess pt for pain/discomfort</a:t>
            </a:r>
          </a:p>
          <a:p>
            <a:r>
              <a:rPr lang="en-US" dirty="0" smtClean="0"/>
              <a:t>For bleeding from operation site. Observe vitals</a:t>
            </a:r>
          </a:p>
          <a:p>
            <a:r>
              <a:rPr lang="en-US" dirty="0" smtClean="0"/>
              <a:t>Pt is also assessed for accidental removal of parathyroid glands or damage to any neck organs.</a:t>
            </a:r>
          </a:p>
          <a:p>
            <a:r>
              <a:rPr lang="en-US" dirty="0" smtClean="0"/>
              <a:t> Nurse patient in semi-Fowler's position, avoid flexion of neck.</a:t>
            </a:r>
          </a:p>
          <a:p>
            <a:r>
              <a:rPr lang="en-US" dirty="0" smtClean="0"/>
              <a:t>Reinforce dressing if indicated.</a:t>
            </a:r>
          </a:p>
          <a:p>
            <a:r>
              <a:rPr lang="en-US" dirty="0" smtClean="0"/>
              <a:t>Be alert for voice changes, which may indicate damage to laryngeal nerve.</a:t>
            </a:r>
          </a:p>
          <a:p>
            <a:r>
              <a:rPr lang="en-US" dirty="0" smtClean="0"/>
              <a:t>Keep a tracheostomy set in the patient's room for 48 hours for emergency use.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Malignant Goiter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Enlargement of the thyroid gland with normal secretion of hormones</a:t>
            </a:r>
          </a:p>
          <a:p>
            <a:pPr>
              <a:buNone/>
            </a:pPr>
            <a:r>
              <a:rPr lang="en-US" b="1" dirty="0" smtClean="0"/>
              <a:t>Clinical signs</a:t>
            </a:r>
          </a:p>
          <a:p>
            <a:r>
              <a:rPr lang="en-US" dirty="0" smtClean="0"/>
              <a:t>The gland is hard and painful</a:t>
            </a:r>
          </a:p>
          <a:p>
            <a:r>
              <a:rPr lang="en-US" dirty="0" smtClean="0"/>
              <a:t>The enlargement is rapid</a:t>
            </a:r>
          </a:p>
          <a:p>
            <a:r>
              <a:rPr lang="en-US" dirty="0" smtClean="0"/>
              <a:t>And there are pressure symptoms-</a:t>
            </a:r>
            <a:r>
              <a:rPr lang="en-US" dirty="0" err="1" smtClean="0"/>
              <a:t>strid</a:t>
            </a:r>
            <a:r>
              <a:rPr lang="en-US" b="1" dirty="0" err="1" smtClean="0"/>
              <a:t>o</a:t>
            </a:r>
            <a:r>
              <a:rPr lang="en-US" dirty="0" err="1" smtClean="0"/>
              <a:t>r</a:t>
            </a:r>
            <a:r>
              <a:rPr lang="en-US" dirty="0" smtClean="0"/>
              <a:t>, </a:t>
            </a:r>
            <a:r>
              <a:rPr lang="en-US" dirty="0" err="1" smtClean="0"/>
              <a:t>dyspnoea</a:t>
            </a:r>
            <a:r>
              <a:rPr lang="en-US" dirty="0" smtClean="0"/>
              <a:t> dysphagia</a:t>
            </a:r>
          </a:p>
          <a:p>
            <a:r>
              <a:rPr lang="en-US" dirty="0" smtClean="0"/>
              <a:t>There is risk of spread and surgical removal is the best management.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THYROTOXICOSIS/TOXIC GOITER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condition is also referred to as Hyperthyroidism  (or thyroid over activity).</a:t>
            </a:r>
          </a:p>
          <a:p>
            <a:r>
              <a:rPr lang="en-US" dirty="0" smtClean="0"/>
              <a:t> It is defined as sustained increased synthesis and release of thyroid hormones by the thyroid gland</a:t>
            </a:r>
          </a:p>
          <a:p>
            <a:r>
              <a:rPr lang="en-US" dirty="0" smtClean="0"/>
              <a:t>Affects about 2-5% of all females between ages 20 and 40 years. (common in females than men)</a:t>
            </a:r>
          </a:p>
          <a:p>
            <a:r>
              <a:rPr lang="en-US" dirty="0" smtClean="0"/>
              <a:t>Occurs as primary hyperthyroidism, also called Grave's disease, or as secondary hyperthyroidism, also called Toxic nodular </a:t>
            </a:r>
            <a:r>
              <a:rPr lang="en-US" dirty="0" err="1" smtClean="0"/>
              <a:t>Goitre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the second most prevalent endocrine disorder following DM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Pathophysiology and Etiology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839200" cy="5638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There is diffuse hyperfunction of the thyroid gland with autoimmune etiology .</a:t>
            </a:r>
          </a:p>
          <a:p>
            <a:r>
              <a:rPr lang="en-US" dirty="0" smtClean="0"/>
              <a:t> Nearly 99% of all cases are caused by intrinsic thyroid disease, pituitary cause is usually rare.</a:t>
            </a:r>
          </a:p>
          <a:p>
            <a:r>
              <a:rPr lang="en-US" dirty="0" smtClean="0"/>
              <a:t>Graves disease (diffuse toxic goitre) is the most common cause  and is due to autoimmune process. </a:t>
            </a:r>
          </a:p>
          <a:p>
            <a:r>
              <a:rPr lang="en-US" dirty="0" smtClean="0"/>
              <a:t> patient develops antibodies that stimulate over production of  thyroid hormones.   </a:t>
            </a:r>
          </a:p>
          <a:p>
            <a:r>
              <a:rPr lang="en-US" dirty="0" smtClean="0"/>
              <a:t>There are remissions and exacerbations </a:t>
            </a:r>
          </a:p>
          <a:p>
            <a:r>
              <a:rPr lang="en-US" dirty="0" smtClean="0"/>
              <a:t> may progress to destruction of thyroid tissue causing hypothyroidism if not treated.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Gender- most common in younger women 20- 40yrs  than men.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may appear after an emotional shock, an infection, or emotional stress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In Grave's disease there is thyroid enlargement,</a:t>
            </a:r>
          </a:p>
          <a:p>
            <a:r>
              <a:rPr lang="en-US" dirty="0" smtClean="0"/>
              <a:t> increased metabolic rate, </a:t>
            </a:r>
          </a:p>
          <a:p>
            <a:r>
              <a:rPr lang="en-US" dirty="0" smtClean="0"/>
              <a:t>intolerance to heat and nervousness ( Patients sweat profusely), </a:t>
            </a:r>
          </a:p>
          <a:p>
            <a:r>
              <a:rPr lang="en-US" dirty="0" smtClean="0"/>
              <a:t>there is </a:t>
            </a:r>
            <a:r>
              <a:rPr lang="en-US" dirty="0" err="1" smtClean="0"/>
              <a:t>atrial</a:t>
            </a:r>
            <a:r>
              <a:rPr lang="en-US" dirty="0" smtClean="0"/>
              <a:t> fibrillation, and loss of weight in the presence of a good appetite.</a:t>
            </a:r>
          </a:p>
          <a:p>
            <a:r>
              <a:rPr lang="en-US" dirty="0" smtClean="0"/>
              <a:t>Palpitations, irritability, apprehensive, </a:t>
            </a:r>
            <a:r>
              <a:rPr lang="en-US" dirty="0" err="1" smtClean="0"/>
              <a:t>tarchycardia</a:t>
            </a:r>
            <a:r>
              <a:rPr lang="en-US" dirty="0" smtClean="0"/>
              <a:t>, fine tremors of the hands.</a:t>
            </a:r>
          </a:p>
          <a:p>
            <a:r>
              <a:rPr lang="en-US" dirty="0" err="1" smtClean="0"/>
              <a:t>Exophthalmos</a:t>
            </a:r>
            <a:r>
              <a:rPr lang="en-US" dirty="0" smtClean="0"/>
              <a:t>(bulging eyes) producing a startled expression.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Over view of Anatomy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gland is a butterfly-shaped organ.</a:t>
            </a:r>
          </a:p>
          <a:p>
            <a:r>
              <a:rPr lang="en-US" dirty="0" smtClean="0"/>
              <a:t>It is located in the lower anterior aspect of the neck.</a:t>
            </a:r>
          </a:p>
          <a:p>
            <a:r>
              <a:rPr lang="en-US" dirty="0" smtClean="0"/>
              <a:t>Consists of two lateral lobes connected by an isthmus.</a:t>
            </a:r>
          </a:p>
          <a:p>
            <a:r>
              <a:rPr lang="en-US" dirty="0" smtClean="0"/>
              <a:t>Weighs about 30gms.</a:t>
            </a:r>
          </a:p>
          <a:p>
            <a:r>
              <a:rPr lang="en-US" dirty="0" smtClean="0"/>
              <a:t>Has very high blood flow (bout 5mls/min per gram of the tissues) 5x flow to the liver.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Investigations (Diagnostic)</a:t>
            </a:r>
          </a:p>
          <a:p>
            <a:pPr lvl="0"/>
            <a:r>
              <a:rPr lang="en-US" dirty="0" smtClean="0"/>
              <a:t>Serum T4 and T3 are measured with immunoassay techniques and are elevated. </a:t>
            </a:r>
          </a:p>
          <a:p>
            <a:pPr lvl="0"/>
            <a:r>
              <a:rPr lang="en-US" dirty="0" smtClean="0"/>
              <a:t>T3 resin uptake (T3RU) is also elevated. </a:t>
            </a:r>
          </a:p>
          <a:p>
            <a:pPr lvl="0"/>
            <a:r>
              <a:rPr lang="en-US" dirty="0" smtClean="0"/>
              <a:t>Electrocardiogram (ECG) may show tachycardia, </a:t>
            </a:r>
            <a:r>
              <a:rPr lang="en-US" dirty="0" err="1" smtClean="0"/>
              <a:t>atrial</a:t>
            </a:r>
            <a:r>
              <a:rPr lang="en-US" dirty="0" smtClean="0"/>
              <a:t> fibrillation and alteration in R and T waves. </a:t>
            </a:r>
          </a:p>
          <a:p>
            <a:pPr lvl="0"/>
            <a:r>
              <a:rPr lang="en-US" dirty="0" smtClean="0"/>
              <a:t>In non pregnant and non lactating patients 24 hour radioactive iodine uptake may be done.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Treatment is directed towards reducing the hyperactivity.</a:t>
            </a:r>
          </a:p>
          <a:p>
            <a:r>
              <a:rPr lang="en-US" dirty="0" smtClean="0"/>
              <a:t>Relieving symptoms and removing the cause of the complications.</a:t>
            </a:r>
          </a:p>
          <a:p>
            <a:r>
              <a:rPr lang="en-US" dirty="0" smtClean="0"/>
              <a:t>Treatment depends on the cause of the hyperthyroidism and may need combination of therapeutic approaches.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Therapy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/>
          </a:bodyPr>
          <a:lstStyle/>
          <a:p>
            <a:pPr lvl="0"/>
            <a:r>
              <a:rPr lang="en-US" dirty="0" err="1" smtClean="0"/>
              <a:t>Antithyroid</a:t>
            </a:r>
            <a:r>
              <a:rPr lang="en-US" dirty="0" smtClean="0"/>
              <a:t> drugs like </a:t>
            </a:r>
            <a:r>
              <a:rPr lang="en-US" dirty="0" err="1" smtClean="0"/>
              <a:t>Thionamides</a:t>
            </a:r>
            <a:r>
              <a:rPr lang="en-US" dirty="0" smtClean="0"/>
              <a:t>, propylthiouracil (PTU) or </a:t>
            </a:r>
            <a:r>
              <a:rPr lang="en-US" dirty="0" err="1" smtClean="0"/>
              <a:t>carbimazole</a:t>
            </a:r>
            <a:r>
              <a:rPr lang="en-US" dirty="0" smtClean="0"/>
              <a:t> and </a:t>
            </a:r>
            <a:r>
              <a:rPr lang="en-US" dirty="0" err="1" smtClean="0"/>
              <a:t>methimazole</a:t>
            </a:r>
            <a:r>
              <a:rPr lang="en-US" dirty="0" smtClean="0"/>
              <a:t> (</a:t>
            </a:r>
            <a:r>
              <a:rPr lang="en-US" dirty="0" err="1" smtClean="0"/>
              <a:t>Tapazol</a:t>
            </a:r>
            <a:r>
              <a:rPr lang="en-US" dirty="0" smtClean="0"/>
              <a:t>). </a:t>
            </a:r>
          </a:p>
          <a:p>
            <a:pPr lvl="0"/>
            <a:r>
              <a:rPr lang="en-US" dirty="0" smtClean="0"/>
              <a:t>These drugs inhibit the synthesis of the thyroid hormones.</a:t>
            </a:r>
          </a:p>
          <a:p>
            <a:pPr lvl="0"/>
            <a:r>
              <a:rPr lang="en-US" dirty="0" smtClean="0"/>
              <a:t> Propylthiouracil also blocks the peripheral conversion of T4 to T3.</a:t>
            </a:r>
          </a:p>
          <a:p>
            <a:pPr lvl="0"/>
            <a:r>
              <a:rPr lang="en-US" dirty="0" smtClean="0"/>
              <a:t> Improvement usually begins one to two weeks after initiation of treatment. </a:t>
            </a:r>
          </a:p>
          <a:p>
            <a:pPr lvl="0"/>
            <a:r>
              <a:rPr lang="en-US" dirty="0" smtClean="0"/>
              <a:t>Therapy is continued for six months to two years.</a:t>
            </a:r>
          </a:p>
          <a:p>
            <a:pPr lvl="0"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Iodine administered in large doses inhibits synthesis of active thyroid hormones </a:t>
            </a:r>
          </a:p>
          <a:p>
            <a:pPr lvl="0"/>
            <a:r>
              <a:rPr lang="en-US" dirty="0" smtClean="0"/>
              <a:t>blocking the release of the hormone into circulation </a:t>
            </a:r>
            <a:r>
              <a:rPr lang="en-US" dirty="0" err="1" smtClean="0"/>
              <a:t>e.g</a:t>
            </a:r>
            <a:r>
              <a:rPr lang="en-US" dirty="0" smtClean="0"/>
              <a:t> solution of potassium iodide. </a:t>
            </a:r>
          </a:p>
          <a:p>
            <a:pPr lvl="0"/>
            <a:r>
              <a:rPr lang="en-US" dirty="0" smtClean="0"/>
              <a:t>B-adrenergic Blockers such as </a:t>
            </a:r>
            <a:r>
              <a:rPr lang="en-US" dirty="0" err="1" smtClean="0"/>
              <a:t>Propranol</a:t>
            </a:r>
            <a:r>
              <a:rPr lang="en-US" dirty="0" smtClean="0"/>
              <a:t> or </a:t>
            </a:r>
            <a:r>
              <a:rPr lang="en-US" dirty="0" err="1" smtClean="0"/>
              <a:t>Inderal</a:t>
            </a:r>
            <a:r>
              <a:rPr lang="en-US" dirty="0" smtClean="0"/>
              <a:t> is  frequently used to</a:t>
            </a:r>
          </a:p>
          <a:p>
            <a:pPr lvl="0"/>
            <a:r>
              <a:rPr lang="en-US" dirty="0" smtClean="0"/>
              <a:t> relieve the symptoms of </a:t>
            </a:r>
            <a:r>
              <a:rPr lang="en-US" dirty="0" err="1" smtClean="0"/>
              <a:t>thyrotoxicosis</a:t>
            </a:r>
            <a:r>
              <a:rPr lang="en-US" dirty="0" smtClean="0"/>
              <a:t> such as arrhythmias and hypertension. </a:t>
            </a:r>
          </a:p>
          <a:p>
            <a:pPr lvl="0"/>
            <a:r>
              <a:rPr lang="en-US" dirty="0" smtClean="0"/>
              <a:t>Also administer </a:t>
            </a:r>
            <a:r>
              <a:rPr lang="en-US" dirty="0" err="1" smtClean="0"/>
              <a:t>digoxin</a:t>
            </a:r>
            <a:r>
              <a:rPr lang="en-US" dirty="0" smtClean="0"/>
              <a:t> to prevent heart failure.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If surgery is to be performed, propylthiouracil with iodine therapy added for 10 days before surgery is recommended. </a:t>
            </a:r>
          </a:p>
          <a:p>
            <a:pPr lvl="0"/>
            <a:r>
              <a:rPr lang="en-US" dirty="0" smtClean="0"/>
              <a:t>Radioactive iodine-limits thyroid hormone secretions by damaging or destroying </a:t>
            </a:r>
            <a:br>
              <a:rPr lang="en-US" dirty="0" smtClean="0"/>
            </a:br>
            <a:r>
              <a:rPr lang="en-US" dirty="0" smtClean="0"/>
              <a:t>thyroid tissue.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of hyperthyroidism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includes-Thyroid storm</a:t>
            </a:r>
          </a:p>
          <a:p>
            <a:pPr>
              <a:buNone/>
            </a:pPr>
            <a:r>
              <a:rPr lang="en-US" dirty="0" smtClean="0"/>
              <a:t>				   Recurrent hyperthyroidism</a:t>
            </a:r>
          </a:p>
          <a:p>
            <a:pPr>
              <a:buNone/>
            </a:pPr>
            <a:r>
              <a:rPr lang="en-US" b="1" dirty="0" smtClean="0"/>
              <a:t>Thyroid Storm-</a:t>
            </a:r>
            <a:r>
              <a:rPr lang="en-US" dirty="0" smtClean="0"/>
              <a:t>This is a severe form of hyperthyroidism of abrupt onset.</a:t>
            </a:r>
          </a:p>
          <a:p>
            <a:pPr>
              <a:buNone/>
            </a:pPr>
            <a:r>
              <a:rPr lang="en-US" dirty="0" smtClean="0"/>
              <a:t> Fatal if untreated, but mortality is reduced if proper treatment are put in place.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334000"/>
          </a:xfrm>
        </p:spPr>
        <p:txBody>
          <a:bodyPr/>
          <a:lstStyle/>
          <a:p>
            <a:r>
              <a:rPr lang="en-US" dirty="0" smtClean="0"/>
              <a:t>High fever above 38.5 degrees C</a:t>
            </a:r>
          </a:p>
          <a:p>
            <a:r>
              <a:rPr lang="en-US" dirty="0" smtClean="0"/>
              <a:t>Extreme tachycardia above 130beats/min.</a:t>
            </a:r>
          </a:p>
          <a:p>
            <a:r>
              <a:rPr lang="en-US" dirty="0" smtClean="0"/>
              <a:t>Exaggerated symptoms of hyperthyroidism with disturbances of major system-</a:t>
            </a:r>
          </a:p>
          <a:p>
            <a:r>
              <a:rPr lang="en-US" dirty="0" smtClean="0"/>
              <a:t>the gastrointestinal (</a:t>
            </a:r>
            <a:r>
              <a:rPr lang="en-US" dirty="0" err="1" smtClean="0"/>
              <a:t>diarrhea,abdominal</a:t>
            </a:r>
            <a:r>
              <a:rPr lang="en-US" dirty="0" smtClean="0"/>
              <a:t> pain), cardiovascular (</a:t>
            </a:r>
            <a:r>
              <a:rPr lang="en-US" dirty="0" err="1" smtClean="0"/>
              <a:t>oedema</a:t>
            </a:r>
            <a:r>
              <a:rPr lang="en-US" dirty="0" smtClean="0"/>
              <a:t>, chest pain, </a:t>
            </a:r>
            <a:r>
              <a:rPr lang="en-US" dirty="0" err="1" smtClean="0"/>
              <a:t>dyspnea</a:t>
            </a:r>
            <a:r>
              <a:rPr lang="en-US" dirty="0" smtClean="0"/>
              <a:t> and palpitations.</a:t>
            </a:r>
          </a:p>
          <a:p>
            <a:r>
              <a:rPr lang="en-US" dirty="0" smtClean="0"/>
              <a:t>Altered neurological or mental states-delirium psychosis</a:t>
            </a:r>
            <a:r>
              <a:rPr lang="en-US" smtClean="0"/>
              <a:t>, somnolence and coma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Precipitating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Stressors such as-</a:t>
            </a:r>
          </a:p>
          <a:p>
            <a:r>
              <a:rPr lang="en-US" dirty="0" smtClean="0"/>
              <a:t>injury, infection, both thyroid and non thyroid surgeries, tooth extraction, pregnancy, diabetic acidosis, </a:t>
            </a:r>
            <a:r>
              <a:rPr lang="en-US" dirty="0" err="1" smtClean="0"/>
              <a:t>digitallis</a:t>
            </a:r>
            <a:r>
              <a:rPr lang="en-US" dirty="0" smtClean="0"/>
              <a:t> intoxication.</a:t>
            </a:r>
          </a:p>
          <a:p>
            <a:pPr>
              <a:buNone/>
            </a:pPr>
            <a:r>
              <a:rPr lang="en-US" b="1" dirty="0" smtClean="0"/>
              <a:t>Management-</a:t>
            </a:r>
            <a:r>
              <a:rPr lang="en-US" dirty="0" smtClean="0"/>
              <a:t>The main aim is to reduce body Temperature, the cardiac rates and prevention of </a:t>
            </a:r>
            <a:r>
              <a:rPr lang="en-US" dirty="0" err="1" smtClean="0"/>
              <a:t>vascullar</a:t>
            </a:r>
            <a:r>
              <a:rPr lang="en-US" dirty="0" smtClean="0"/>
              <a:t> collapse.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temperature using hypothermic mattress/blanket, acetaminophen</a:t>
            </a:r>
          </a:p>
          <a:p>
            <a:r>
              <a:rPr lang="en-US" dirty="0" smtClean="0"/>
              <a:t>Treat dehydration  by administration of I.V. fluids and electrolytes.</a:t>
            </a:r>
          </a:p>
          <a:p>
            <a:r>
              <a:rPr lang="en-US" dirty="0" smtClean="0"/>
              <a:t>Inhibition of new hormone synthesis with </a:t>
            </a:r>
            <a:r>
              <a:rPr lang="en-US" dirty="0" err="1" smtClean="0"/>
              <a:t>thioamides</a:t>
            </a:r>
            <a:r>
              <a:rPr lang="en-US" dirty="0" smtClean="0"/>
              <a:t> (PTU).</a:t>
            </a:r>
          </a:p>
          <a:p>
            <a:r>
              <a:rPr lang="en-US" dirty="0" smtClean="0"/>
              <a:t>Treatment of precipitating event.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Nursing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Nursing Assessment</a:t>
            </a:r>
          </a:p>
          <a:p>
            <a:r>
              <a:rPr lang="en-US" dirty="0" smtClean="0"/>
              <a:t>Obtain history of symptoms, family history of thyroid disease, medications, any recent physical stress, particularly infection.</a:t>
            </a:r>
          </a:p>
          <a:p>
            <a:r>
              <a:rPr lang="en-US" dirty="0" smtClean="0"/>
              <a:t>Perform multisystem assessment that includes cardiac, respiratory, neurologic, and GI systems.</a:t>
            </a:r>
          </a:p>
          <a:p>
            <a:r>
              <a:rPr lang="en-US" dirty="0" smtClean="0"/>
              <a:t>Closely monitor the patient's temperature for thyroid storm </a:t>
            </a:r>
            <a:r>
              <a:rPr lang="en-US" smtClean="0"/>
              <a:t>and other vitals.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thyroid gland affects the metabolic rate of all tissues including-</a:t>
            </a:r>
          </a:p>
          <a:p>
            <a:r>
              <a:rPr lang="en-US" dirty="0" smtClean="0"/>
              <a:t>        the speed of chemical reactions, </a:t>
            </a:r>
          </a:p>
          <a:p>
            <a:r>
              <a:rPr lang="en-US" dirty="0" smtClean="0"/>
              <a:t>        the volume of oxygen consumed, </a:t>
            </a:r>
          </a:p>
          <a:p>
            <a:r>
              <a:rPr lang="en-US" dirty="0" smtClean="0"/>
              <a:t>        and the amount of heat produced.</a:t>
            </a:r>
          </a:p>
          <a:p>
            <a:r>
              <a:rPr lang="en-US" dirty="0" smtClean="0"/>
              <a:t>The responsiveness to </a:t>
            </a:r>
            <a:r>
              <a:rPr lang="en-US" dirty="0" err="1" smtClean="0"/>
              <a:t>catecholamines</a:t>
            </a:r>
            <a:r>
              <a:rPr lang="en-US" dirty="0" smtClean="0"/>
              <a:t> needed for fetal &amp;infant growth and development</a:t>
            </a:r>
          </a:p>
          <a:p>
            <a:r>
              <a:rPr lang="en-US" dirty="0" smtClean="0"/>
              <a:t> The stimulating effect is through the production and distribution of two -hormones T4 (</a:t>
            </a:r>
            <a:r>
              <a:rPr lang="en-US" dirty="0" err="1" smtClean="0"/>
              <a:t>levothyroxine</a:t>
            </a:r>
            <a:r>
              <a:rPr lang="en-US" dirty="0" smtClean="0"/>
              <a:t>) and T3 (</a:t>
            </a:r>
            <a:r>
              <a:rPr lang="en-US" dirty="0" err="1" smtClean="0"/>
              <a:t>Triiodothyronine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Nursing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81000" y="12192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Imbalanced Nutrition: Less Than Body Requirements related to </a:t>
            </a:r>
            <a:r>
              <a:rPr lang="en-US" dirty="0" err="1" smtClean="0"/>
              <a:t>hypermetabolic</a:t>
            </a:r>
            <a:r>
              <a:rPr lang="en-US" dirty="0" smtClean="0"/>
              <a:t> state and fluid loss through diaphoresis</a:t>
            </a:r>
          </a:p>
          <a:p>
            <a:r>
              <a:rPr lang="en-US" dirty="0" smtClean="0"/>
              <a:t>Disturbed Thought Processes related to insomnia, decreased attention span, and irritability. </a:t>
            </a:r>
          </a:p>
          <a:p>
            <a:r>
              <a:rPr lang="en-US" dirty="0" smtClean="0"/>
              <a:t>Anxiety related to condition and concern about upcoming surgery/radioiodine treatment.</a:t>
            </a:r>
          </a:p>
          <a:p>
            <a:endParaRPr lang="en-US" dirty="0" smtClean="0"/>
          </a:p>
          <a:p>
            <a:r>
              <a:rPr lang="en-US" dirty="0" smtClean="0"/>
              <a:t>Risk for Impaired Skin Integrity related to diaphoresis, hyperpyrexia, restlessness, and rapid weight loss.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Patient Education and Health Maintenance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Instruct the patient as follows:</a:t>
            </a:r>
          </a:p>
          <a:p>
            <a:pPr lvl="1"/>
            <a:r>
              <a:rPr lang="en-US" dirty="0" smtClean="0"/>
              <a:t>When to take medications.</a:t>
            </a:r>
          </a:p>
          <a:p>
            <a:pPr lvl="1"/>
            <a:r>
              <a:rPr lang="en-US" dirty="0" smtClean="0"/>
              <a:t>Signs and symptoms of insufficient and excessive medication.</a:t>
            </a:r>
          </a:p>
          <a:p>
            <a:pPr lvl="1"/>
            <a:r>
              <a:rPr lang="en-US" dirty="0" smtClean="0"/>
              <a:t>Necessity of having blood evaluations periodically to determine thyroid levels.</a:t>
            </a:r>
          </a:p>
          <a:p>
            <a:pPr lvl="1"/>
            <a:r>
              <a:rPr lang="en-US" dirty="0" smtClean="0"/>
              <a:t> Signs and symptoms of thyroid storm (</a:t>
            </a:r>
            <a:r>
              <a:rPr lang="en-US" dirty="0" err="1" smtClean="0"/>
              <a:t>ie</a:t>
            </a:r>
            <a:r>
              <a:rPr lang="en-US" dirty="0" smtClean="0"/>
              <a:t>, tachycardia, hyperpyrexia, extreme irritation).</a:t>
            </a:r>
          </a:p>
          <a:p>
            <a:pPr lvl="1"/>
            <a:r>
              <a:rPr lang="en-US" dirty="0" smtClean="0"/>
              <a:t>Predisposing factors to thyroid storm (</a:t>
            </a:r>
            <a:r>
              <a:rPr lang="en-US" dirty="0" err="1" smtClean="0"/>
              <a:t>ie</a:t>
            </a:r>
            <a:r>
              <a:rPr lang="en-US" dirty="0" smtClean="0"/>
              <a:t>, infection, surgery, stress, abrupt withdrawal of </a:t>
            </a:r>
            <a:r>
              <a:rPr lang="en-US" dirty="0" err="1" smtClean="0"/>
              <a:t>antithyroid</a:t>
            </a:r>
            <a:r>
              <a:rPr lang="en-US" dirty="0" smtClean="0"/>
              <a:t> medications and adrenergic blockers).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disorder that results when the thyroid gland produces </a:t>
            </a:r>
            <a:r>
              <a:rPr lang="en-US" dirty="0" smtClean="0"/>
              <a:t> </a:t>
            </a:r>
            <a:r>
              <a:rPr lang="en-US" dirty="0" smtClean="0"/>
              <a:t>insufficient amount of thyroid hormones. </a:t>
            </a:r>
          </a:p>
          <a:p>
            <a:r>
              <a:rPr lang="en-US" dirty="0" smtClean="0"/>
              <a:t>It is more common in women between ages 30 - 60 but the disorder can occur at any stage of life.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Hypothyroidism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Hypothyroidism may be either primary or secondary.</a:t>
            </a:r>
          </a:p>
          <a:p>
            <a:pPr>
              <a:buNone/>
            </a:pPr>
            <a:r>
              <a:rPr lang="en-US" dirty="0" smtClean="0"/>
              <a:t>Primary Hypothyroidism -more common and may be caused by:</a:t>
            </a:r>
          </a:p>
          <a:p>
            <a:pPr lvl="0"/>
            <a:r>
              <a:rPr lang="en-US" dirty="0" smtClean="0"/>
              <a:t>Congenital defects in the gland </a:t>
            </a:r>
          </a:p>
          <a:p>
            <a:pPr lvl="0"/>
            <a:r>
              <a:rPr lang="en-US" dirty="0" smtClean="0"/>
              <a:t>Loss of thyroid following treatment for hyperthyroidism with surgery or radiation </a:t>
            </a:r>
          </a:p>
          <a:p>
            <a:pPr lvl="0"/>
            <a:r>
              <a:rPr lang="en-US" dirty="0" err="1" smtClean="0"/>
              <a:t>Antithyroid</a:t>
            </a:r>
            <a:r>
              <a:rPr lang="en-US" dirty="0" smtClean="0"/>
              <a:t> medication </a:t>
            </a:r>
          </a:p>
          <a:p>
            <a:pPr lvl="0"/>
            <a:r>
              <a:rPr lang="en-US" dirty="0" err="1" smtClean="0"/>
              <a:t>Thyroiditis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Endemic iodine deficiency</a:t>
            </a:r>
          </a:p>
          <a:p>
            <a:pPr>
              <a:buNone/>
            </a:pPr>
            <a:r>
              <a:rPr lang="en-US" dirty="0" smtClean="0"/>
              <a:t>Secondary Hypothyroidism may result from:</a:t>
            </a:r>
          </a:p>
          <a:p>
            <a:pPr lvl="0"/>
            <a:r>
              <a:rPr lang="en-US" dirty="0" smtClean="0"/>
              <a:t>Pituitary thyroid stimulating hormone deficiency </a:t>
            </a:r>
          </a:p>
          <a:p>
            <a:pPr lvl="0"/>
            <a:r>
              <a:rPr lang="en-US" dirty="0" smtClean="0"/>
              <a:t>Peripheral resistance to thyroid hormones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 thyroid hormone production decreases.</a:t>
            </a:r>
          </a:p>
          <a:p>
            <a:r>
              <a:rPr lang="en-US" dirty="0" smtClean="0"/>
              <a:t> The thyroid gland enlarges in a compensatory attempt to produce more hormones.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goitre</a:t>
            </a:r>
            <a:r>
              <a:rPr lang="en-US" dirty="0" smtClean="0"/>
              <a:t> that results is usually a simple or non toxic form. </a:t>
            </a:r>
          </a:p>
          <a:p>
            <a:r>
              <a:rPr lang="en-US" dirty="0" smtClean="0"/>
              <a:t> People living in areas where the soil is deficient in iodine are more prone to become hypothyroid.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/>
              <a:t>Hypothyroidism affects all body systems </a:t>
            </a:r>
          </a:p>
          <a:p>
            <a:pPr lvl="0"/>
            <a:r>
              <a:rPr lang="en-US" dirty="0" smtClean="0"/>
              <a:t>Endocrine - </a:t>
            </a:r>
            <a:r>
              <a:rPr lang="en-US" dirty="0" err="1" smtClean="0"/>
              <a:t>goitre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Neurological - Lethargy, confusion, slow speech and memory impairment.</a:t>
            </a:r>
          </a:p>
          <a:p>
            <a:pPr lvl="0"/>
            <a:r>
              <a:rPr lang="en-US" dirty="0" smtClean="0"/>
              <a:t>Respiratory - Pleural effusion </a:t>
            </a:r>
          </a:p>
          <a:p>
            <a:pPr lvl="0"/>
            <a:r>
              <a:rPr lang="en-US" dirty="0" smtClean="0"/>
              <a:t>Cardiovascular - hypotension, bradycardia, enlarged heart and </a:t>
            </a:r>
            <a:r>
              <a:rPr lang="en-US" dirty="0" err="1" smtClean="0"/>
              <a:t>anaemia</a:t>
            </a:r>
            <a:r>
              <a:rPr lang="en-US" dirty="0" smtClean="0"/>
              <a:t>. </a:t>
            </a:r>
          </a:p>
          <a:p>
            <a:pPr lvl="0"/>
            <a:r>
              <a:rPr lang="en-US" dirty="0" smtClean="0"/>
              <a:t>Gastrointestinal - Constipation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Musculoskeletal - Muscle stiffness, weakness, fatigue. </a:t>
            </a:r>
          </a:p>
          <a:p>
            <a:pPr lvl="0"/>
            <a:r>
              <a:rPr lang="en-US" dirty="0" smtClean="0"/>
              <a:t>Reproductive - </a:t>
            </a:r>
            <a:r>
              <a:rPr lang="en-US" dirty="0" err="1" smtClean="0"/>
              <a:t>Menorrhagia</a:t>
            </a:r>
            <a:r>
              <a:rPr lang="en-US" dirty="0" smtClean="0"/>
              <a:t> (female), infertility (female), reduced libido (male) </a:t>
            </a:r>
          </a:p>
          <a:p>
            <a:pPr lvl="0"/>
            <a:r>
              <a:rPr lang="en-US" dirty="0" err="1" smtClean="0"/>
              <a:t>Integumentary</a:t>
            </a:r>
            <a:r>
              <a:rPr lang="en-US" dirty="0" smtClean="0"/>
              <a:t> - hair loss, brittle nails, coarse dry skin and non-pitting </a:t>
            </a:r>
            <a:r>
              <a:rPr lang="en-US" dirty="0" err="1" smtClean="0"/>
              <a:t>oedema</a:t>
            </a:r>
            <a:r>
              <a:rPr lang="en-US" dirty="0" smtClean="0"/>
              <a:t> </a:t>
            </a:r>
            <a:r>
              <a:rPr lang="en-US" dirty="0" smtClean="0"/>
              <a:t>/puffy face.</a:t>
            </a:r>
            <a:endParaRPr lang="en-US" dirty="0" smtClean="0"/>
          </a:p>
          <a:p>
            <a:pPr lvl="0"/>
            <a:r>
              <a:rPr lang="en-US" dirty="0" smtClean="0"/>
              <a:t>Metabolic Processes  - hypothermia, anorexia, weight gain, systemic </a:t>
            </a:r>
            <a:r>
              <a:rPr lang="en-US" dirty="0" err="1" smtClean="0"/>
              <a:t>oedema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Diagnostic Evaluation/Investigations</a:t>
            </a:r>
          </a:p>
          <a:p>
            <a:r>
              <a:rPr lang="en-US" dirty="0" smtClean="0"/>
              <a:t>Low T</a:t>
            </a:r>
            <a:r>
              <a:rPr lang="en-US" baseline="-25000" dirty="0" smtClean="0"/>
              <a:t>3</a:t>
            </a:r>
            <a:r>
              <a:rPr lang="en-US" dirty="0" smtClean="0"/>
              <a:t> and T</a:t>
            </a:r>
            <a:r>
              <a:rPr lang="en-US" baseline="-25000" dirty="0" smtClean="0"/>
              <a:t>4</a:t>
            </a:r>
            <a:r>
              <a:rPr lang="en-US" dirty="0" smtClean="0"/>
              <a:t> levels.</a:t>
            </a:r>
          </a:p>
          <a:p>
            <a:r>
              <a:rPr lang="en-US" dirty="0" smtClean="0"/>
              <a:t>Elevated TSH levels in primary hypothyroidism.</a:t>
            </a:r>
          </a:p>
          <a:p>
            <a:r>
              <a:rPr lang="en-US" dirty="0" smtClean="0"/>
              <a:t>Elevation of serum cholesterol.</a:t>
            </a:r>
          </a:p>
          <a:p>
            <a:r>
              <a:rPr lang="en-US" dirty="0" smtClean="0"/>
              <a:t>Electrocardiogram (ECG)sinus bradycardia, </a:t>
            </a:r>
          </a:p>
          <a:p>
            <a:r>
              <a:rPr lang="en-US" dirty="0" smtClean="0"/>
              <a:t>Low voltage of QRS complexes, and flat or inverted T waves.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aim of management is to restore metabolic normal rates.</a:t>
            </a:r>
          </a:p>
          <a:p>
            <a:r>
              <a:rPr lang="en-US" dirty="0" smtClean="0"/>
              <a:t>Administration of thyroid hormone (</a:t>
            </a:r>
            <a:r>
              <a:rPr lang="en-US" dirty="0" err="1" smtClean="0"/>
              <a:t>Levothyroxine</a:t>
            </a:r>
            <a:r>
              <a:rPr lang="en-US" dirty="0" smtClean="0"/>
              <a:t>, </a:t>
            </a:r>
            <a:r>
              <a:rPr lang="en-US" dirty="0" err="1" smtClean="0"/>
              <a:t>liotrix</a:t>
            </a:r>
            <a:r>
              <a:rPr lang="en-US" dirty="0" smtClean="0"/>
              <a:t> or thyroid extract) is one of the main treatment measures.</a:t>
            </a:r>
          </a:p>
          <a:p>
            <a:pPr lvl="0"/>
            <a:r>
              <a:rPr lang="en-US" dirty="0" smtClean="0"/>
              <a:t>As you administer the drugs be on the lookout and observe for </a:t>
            </a:r>
            <a:r>
              <a:rPr lang="en-US" dirty="0" err="1" smtClean="0"/>
              <a:t>diuresis</a:t>
            </a:r>
            <a:r>
              <a:rPr lang="en-US" dirty="0" smtClean="0"/>
              <a:t>, exaggerated reflexes and high pulse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Monitor vital signs.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severe hypothyroidism, you should </a:t>
            </a:r>
            <a:r>
              <a:rPr lang="en-US" dirty="0" smtClean="0"/>
              <a:t>endeavor </a:t>
            </a:r>
            <a:r>
              <a:rPr lang="en-US" dirty="0" smtClean="0"/>
              <a:t>to maintain vital functions </a:t>
            </a:r>
          </a:p>
          <a:p>
            <a:r>
              <a:rPr lang="en-US" dirty="0" smtClean="0"/>
              <a:t>through monitoring blood gases, </a:t>
            </a:r>
          </a:p>
          <a:p>
            <a:r>
              <a:rPr lang="en-US" dirty="0" smtClean="0"/>
              <a:t>assisted ventilation, </a:t>
            </a:r>
          </a:p>
          <a:p>
            <a:r>
              <a:rPr lang="en-US" dirty="0" smtClean="0"/>
              <a:t>monitoring fluid intake, </a:t>
            </a:r>
          </a:p>
          <a:p>
            <a:r>
              <a:rPr lang="en-US" dirty="0" smtClean="0"/>
              <a:t>replacement of the thyroid hormone and treating the precipitating factors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7086600"/>
          </a:xfrm>
        </p:spPr>
        <p:txBody>
          <a:bodyPr>
            <a:norm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r>
              <a:rPr lang="en-US" dirty="0" smtClean="0"/>
              <a:t>contains four iodine atoms; </a:t>
            </a:r>
          </a:p>
          <a:p>
            <a:r>
              <a:rPr lang="en-US" dirty="0" smtClean="0"/>
              <a:t>maintains body's metabolism in a steady state and serves as a precursor of T</a:t>
            </a:r>
            <a:r>
              <a:rPr lang="en-US" baseline="-25000" dirty="0" smtClean="0"/>
              <a:t>3</a:t>
            </a:r>
            <a:r>
              <a:rPr lang="en-US" dirty="0" smtClean="0"/>
              <a:t>.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contains three iodine atoms, is approximately five times as potent as T</a:t>
            </a:r>
            <a:r>
              <a:rPr lang="en-US" baseline="-25000" dirty="0" smtClean="0"/>
              <a:t>4</a:t>
            </a:r>
            <a:r>
              <a:rPr lang="en-US" dirty="0" smtClean="0"/>
              <a:t>;</a:t>
            </a:r>
          </a:p>
          <a:p>
            <a:r>
              <a:rPr lang="en-US" dirty="0" smtClean="0"/>
              <a:t> has a more rapid metabolic action and utilization than T</a:t>
            </a:r>
            <a:r>
              <a:rPr lang="en-US" baseline="-25000" dirty="0" smtClean="0"/>
              <a:t>4</a:t>
            </a:r>
            <a:r>
              <a:rPr lang="en-US" dirty="0" smtClean="0"/>
              <a:t> does.</a:t>
            </a:r>
          </a:p>
          <a:p>
            <a:r>
              <a:rPr lang="en-US" dirty="0" smtClean="0"/>
              <a:t>Most conversion of T</a:t>
            </a:r>
            <a:r>
              <a:rPr lang="en-US" baseline="-25000" dirty="0" smtClean="0"/>
              <a:t>4</a:t>
            </a:r>
            <a:r>
              <a:rPr lang="en-US" dirty="0" smtClean="0"/>
              <a:t> to T</a:t>
            </a:r>
            <a:r>
              <a:rPr lang="en-US" baseline="-25000" dirty="0" smtClean="0"/>
              <a:t>3</a:t>
            </a:r>
            <a:r>
              <a:rPr lang="en-US" dirty="0" smtClean="0"/>
              <a:t> occurs at the cellular level in the periphery.</a:t>
            </a:r>
          </a:p>
          <a:p>
            <a:r>
              <a:rPr lang="en-US" dirty="0" smtClean="0"/>
              <a:t> Some T</a:t>
            </a:r>
            <a:r>
              <a:rPr lang="en-US" baseline="-25000" dirty="0" smtClean="0"/>
              <a:t>3</a:t>
            </a:r>
            <a:r>
              <a:rPr lang="en-US" dirty="0" smtClean="0"/>
              <a:t> is produced in the thyroid gland.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Restoration of normal metabolic state(</a:t>
            </a:r>
            <a:r>
              <a:rPr lang="en-US" dirty="0" err="1" smtClean="0"/>
              <a:t>euthyroid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8600" y="1600200"/>
            <a:ext cx="8915400" cy="52578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Because T</a:t>
            </a:r>
            <a:r>
              <a:rPr lang="en-US" baseline="-25000" dirty="0" smtClean="0"/>
              <a:t>3</a:t>
            </a:r>
            <a:r>
              <a:rPr lang="en-US" dirty="0" smtClean="0"/>
              <a:t> acts more quickly than T</a:t>
            </a:r>
            <a:r>
              <a:rPr lang="en-US" baseline="-25000" dirty="0" smtClean="0"/>
              <a:t>4</a:t>
            </a:r>
            <a:r>
              <a:rPr lang="en-US" dirty="0" smtClean="0"/>
              <a:t> , administer via nasogastric tube if patient is unconscious.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Sodium </a:t>
            </a:r>
            <a:r>
              <a:rPr lang="en-US" dirty="0" err="1" smtClean="0"/>
              <a:t>levothyroxine</a:t>
            </a:r>
            <a:r>
              <a:rPr lang="en-US" dirty="0" smtClean="0"/>
              <a:t> (</a:t>
            </a:r>
            <a:r>
              <a:rPr lang="en-US" dirty="0" err="1" smtClean="0"/>
              <a:t>Synthroid</a:t>
            </a:r>
            <a:r>
              <a:rPr lang="en-US" dirty="0" smtClean="0"/>
              <a:t>) is administered </a:t>
            </a:r>
            <a:r>
              <a:rPr lang="en-US" dirty="0" err="1" smtClean="0"/>
              <a:t>parenterally</a:t>
            </a:r>
            <a:r>
              <a:rPr lang="en-US" dirty="0" smtClean="0"/>
              <a:t> (until consciousness is restored) to restore T</a:t>
            </a:r>
            <a:r>
              <a:rPr lang="en-US" baseline="-25000" dirty="0" smtClean="0"/>
              <a:t>4</a:t>
            </a:r>
            <a:r>
              <a:rPr lang="en-US" dirty="0" smtClean="0"/>
              <a:t> level.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Later, the patient is continued on oral thyroid hormone therapy.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With rapid administration of thyroid hormone, plasma T</a:t>
            </a:r>
            <a:r>
              <a:rPr lang="en-US" baseline="-25000" dirty="0" smtClean="0"/>
              <a:t>4</a:t>
            </a:r>
            <a:r>
              <a:rPr lang="en-US" dirty="0" smtClean="0"/>
              <a:t> levels may initiate adrenal insufficiency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hence, steroid therapy may be started.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treatment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 smtClean="0"/>
              <a:t>Diuresis</a:t>
            </a:r>
            <a:r>
              <a:rPr lang="en-US" dirty="0" smtClean="0"/>
              <a:t>, decreased puffiness.</a:t>
            </a:r>
          </a:p>
          <a:p>
            <a:pPr lvl="1"/>
            <a:r>
              <a:rPr lang="en-US" dirty="0" smtClean="0"/>
              <a:t>Improved reflexes and muscle tone.</a:t>
            </a:r>
          </a:p>
          <a:p>
            <a:pPr lvl="1"/>
            <a:r>
              <a:rPr lang="en-US" dirty="0" smtClean="0"/>
              <a:t>Accelerated pulse rate.</a:t>
            </a:r>
          </a:p>
          <a:p>
            <a:pPr lvl="1"/>
            <a:r>
              <a:rPr lang="en-US" dirty="0" smtClean="0"/>
              <a:t>A slightly higher level of total serum T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signs of hypothyroidism should disappear in 3 to 12 weeks.</a:t>
            </a:r>
          </a:p>
          <a:p>
            <a:pPr lvl="1"/>
            <a:r>
              <a:rPr lang="en-US" dirty="0" smtClean="0"/>
              <a:t>Decreasing TSH level.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starting thyroid hormone replacement, care must be taken with older patients </a:t>
            </a:r>
            <a:r>
              <a:rPr lang="en-US" dirty="0" smtClean="0"/>
              <a:t>and </a:t>
            </a:r>
            <a:r>
              <a:rPr lang="en-US" dirty="0" smtClean="0"/>
              <a:t>those who have coronary artery disease to avoid coronary ischemia</a:t>
            </a:r>
          </a:p>
          <a:p>
            <a:r>
              <a:rPr lang="en-US" dirty="0" smtClean="0"/>
              <a:t>This </a:t>
            </a:r>
            <a:r>
              <a:rPr lang="en-US" dirty="0" smtClean="0"/>
              <a:t>is because </a:t>
            </a:r>
            <a:r>
              <a:rPr lang="en-US" dirty="0" smtClean="0"/>
              <a:t>of increased oxygen demands </a:t>
            </a:r>
            <a:r>
              <a:rPr lang="en-US" dirty="0" smtClean="0"/>
              <a:t>by</a:t>
            </a:r>
            <a:r>
              <a:rPr lang="en-US" dirty="0" smtClean="0"/>
              <a:t> </a:t>
            </a:r>
            <a:r>
              <a:rPr lang="en-US" dirty="0" smtClean="0"/>
              <a:t>the heart.</a:t>
            </a:r>
          </a:p>
          <a:p>
            <a:r>
              <a:rPr lang="en-US" dirty="0" smtClean="0"/>
              <a:t> It is preferable to start with much lower doses and increase gradually, taking 1 to 2 months to reach full replacement doses.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Myxedema</a:t>
            </a:r>
            <a:r>
              <a:rPr lang="en-US" dirty="0" smtClean="0"/>
              <a:t>, coma and </a:t>
            </a:r>
            <a:r>
              <a:rPr lang="en-US" dirty="0" smtClean="0"/>
              <a:t>hypotension,</a:t>
            </a:r>
          </a:p>
          <a:p>
            <a:r>
              <a:rPr lang="en-US" dirty="0" smtClean="0"/>
              <a:t>unresponsiveness, bradycardia,</a:t>
            </a:r>
          </a:p>
          <a:p>
            <a:r>
              <a:rPr lang="en-US" dirty="0" smtClean="0"/>
              <a:t>hypoventilation, hyponatremia, (possibly) convulsions, </a:t>
            </a:r>
          </a:p>
          <a:p>
            <a:r>
              <a:rPr lang="en-US" dirty="0" smtClean="0"/>
              <a:t>hypothermia, cerebral hypoxia.</a:t>
            </a:r>
          </a:p>
          <a:p>
            <a:r>
              <a:rPr lang="en-US" dirty="0" smtClean="0"/>
              <a:t>High mortality in myxedema coma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Nursing 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Obtain history of symptoms, medication program, </a:t>
            </a:r>
          </a:p>
          <a:p>
            <a:r>
              <a:rPr lang="en-US" dirty="0" smtClean="0"/>
              <a:t>past history of thyroid disease, surgery, or treatment.</a:t>
            </a:r>
          </a:p>
          <a:p>
            <a:r>
              <a:rPr lang="en-US" dirty="0" smtClean="0"/>
              <a:t>Perform multisystem assessment, including cardiac, respiratory, neurologic, and GI systems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Vital signs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Nursing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Decreased Cardiac Output related to decreased metabolic rate and decreased cardiac conduction.</a:t>
            </a:r>
          </a:p>
          <a:p>
            <a:r>
              <a:rPr lang="en-US" dirty="0" smtClean="0"/>
              <a:t>Constipation related to decreased bowel motility caused by hypofunction of the thyroid gland.</a:t>
            </a:r>
          </a:p>
          <a:p>
            <a:r>
              <a:rPr lang="en-US" dirty="0" smtClean="0"/>
              <a:t>Activity Intolerance related to reduced metabolic rate.</a:t>
            </a:r>
          </a:p>
          <a:p>
            <a:r>
              <a:rPr lang="en-US" dirty="0" smtClean="0"/>
              <a:t>Deficient Knowledge related to self-care needs for thyroid hormone replacement therapy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CRETINISM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endocrine condition in which there is lack or low production of thyroid hormones. Affects infants from birth.</a:t>
            </a:r>
          </a:p>
          <a:p>
            <a:r>
              <a:rPr lang="en-US" dirty="0" smtClean="0"/>
              <a:t>It is due to partial or complete loss of thyroid function (hypothyroidism)</a:t>
            </a:r>
          </a:p>
          <a:p>
            <a:r>
              <a:rPr lang="en-US" dirty="0" smtClean="0"/>
              <a:t>The gland fails to develop or function.</a:t>
            </a:r>
          </a:p>
          <a:p>
            <a:r>
              <a:rPr lang="en-US" dirty="0" smtClean="0"/>
              <a:t>Common in female infants with an incidence of 1 in 3000-4000.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80-85% cases the gland is absent, abnormally placed/located or </a:t>
            </a:r>
            <a:r>
              <a:rPr lang="en-US" dirty="0" smtClean="0"/>
              <a:t>severely reduced in size.</a:t>
            </a:r>
          </a:p>
          <a:p>
            <a:r>
              <a:rPr lang="en-US" dirty="0" smtClean="0"/>
              <a:t>Some times the gland is present but there is low production of the hormones or none.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Causes/Risk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Inheritance- 15-20% of cases, there is recessive autosomal genes in both parents (abnormal genes/mutation).</a:t>
            </a:r>
          </a:p>
          <a:p>
            <a:r>
              <a:rPr lang="en-US" dirty="0" smtClean="0"/>
              <a:t>Diet lacking iodine during pregnancy.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manifestations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Cretinism is a manifestation of severe thyroid hormone deficiency.</a:t>
            </a:r>
          </a:p>
          <a:p>
            <a:r>
              <a:rPr lang="en-US" dirty="0" smtClean="0"/>
              <a:t>Severe growth retardation/short stature</a:t>
            </a:r>
          </a:p>
          <a:p>
            <a:r>
              <a:rPr lang="en-US" dirty="0" smtClean="0"/>
              <a:t>Mental/intellectual disability.</a:t>
            </a:r>
          </a:p>
          <a:p>
            <a:r>
              <a:rPr lang="en-US" dirty="0" smtClean="0"/>
              <a:t>Abnormal gait</a:t>
            </a:r>
          </a:p>
          <a:p>
            <a:r>
              <a:rPr lang="en-US" dirty="0" smtClean="0"/>
              <a:t>Poor language and memory performance/skills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GOITER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r>
              <a:rPr lang="en-US" dirty="0" smtClean="0"/>
              <a:t>This is an enlargement of the thyroid gland due to iodine deficiency.</a:t>
            </a:r>
          </a:p>
          <a:p>
            <a:r>
              <a:rPr lang="en-US" dirty="0" smtClean="0"/>
              <a:t> Most common type of goiter.</a:t>
            </a:r>
          </a:p>
          <a:p>
            <a:r>
              <a:rPr lang="en-US" dirty="0" smtClean="0"/>
              <a:t>Occurs where the natural supply of iodine is low</a:t>
            </a:r>
          </a:p>
          <a:p>
            <a:r>
              <a:rPr lang="en-US" dirty="0" smtClean="0"/>
              <a:t> Also occurs due to intake of </a:t>
            </a:r>
            <a:r>
              <a:rPr lang="en-US" dirty="0" err="1" smtClean="0"/>
              <a:t>goitrogenic</a:t>
            </a:r>
            <a:r>
              <a:rPr lang="en-US" dirty="0" smtClean="0"/>
              <a:t> substances  in large quantities such as-iodine or lithium.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Thyroid </a:t>
            </a:r>
            <a:r>
              <a:rPr lang="en-US" smtClean="0"/>
              <a:t>hormone replacement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dirty="0" smtClean="0"/>
              <a:t>There is compensatory hypertrophy of the gland.</a:t>
            </a:r>
          </a:p>
          <a:p>
            <a:r>
              <a:rPr lang="en-US" dirty="0" smtClean="0"/>
              <a:t>This is caused by stimulation of the gland by the pituitary when the pituitary release TSH(</a:t>
            </a:r>
            <a:r>
              <a:rPr lang="en-US" dirty="0" err="1" smtClean="0"/>
              <a:t>tyrotropin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TSH is secreted  when there's low activity of the gland as seen in iodine deficiency.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and symptoms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Swelling in the neck which is painless smooth and soft.</a:t>
            </a:r>
          </a:p>
          <a:p>
            <a:r>
              <a:rPr lang="en-US" dirty="0" smtClean="0"/>
              <a:t>The swelling may cause tracheal compression with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Investigations</a:t>
            </a:r>
          </a:p>
          <a:p>
            <a:pPr lvl="0"/>
            <a:r>
              <a:rPr lang="en-US" dirty="0" smtClean="0"/>
              <a:t>Thyroid function tests of thyroid stimulating hormone T4,T3</a:t>
            </a:r>
          </a:p>
          <a:p>
            <a:pPr lvl="0"/>
            <a:r>
              <a:rPr lang="en-US" dirty="0" smtClean="0"/>
              <a:t>Chest and thoracic inlet x-rays to detect tracheal compression. </a:t>
            </a:r>
          </a:p>
          <a:p>
            <a:pPr lvl="0"/>
            <a:r>
              <a:rPr lang="en-US" dirty="0" smtClean="0"/>
              <a:t>Ultrasound to demonstrate whether the nodules are cystic or solid. </a:t>
            </a:r>
          </a:p>
          <a:p>
            <a:pPr lvl="0"/>
            <a:r>
              <a:rPr lang="en-US" dirty="0" smtClean="0"/>
              <a:t>Thyroid scan to determine whether the nodule is malignant.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Iodine replacement</a:t>
            </a:r>
          </a:p>
          <a:p>
            <a:pPr>
              <a:buNone/>
            </a:pPr>
            <a:r>
              <a:rPr lang="en-US" dirty="0" smtClean="0"/>
              <a:t>Surgery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Iodine replacement therapy.</a:t>
            </a:r>
          </a:p>
          <a:p>
            <a:pPr>
              <a:buNone/>
            </a:pPr>
            <a:r>
              <a:rPr lang="en-US" dirty="0" smtClean="0"/>
              <a:t>Surgery to remove a large goiter if it persists despite iodine </a:t>
            </a:r>
          </a:p>
          <a:p>
            <a:r>
              <a:rPr lang="en-US" dirty="0" smtClean="0"/>
              <a:t>       for cosmetic purposes</a:t>
            </a:r>
          </a:p>
          <a:p>
            <a:r>
              <a:rPr lang="en-US" dirty="0" smtClean="0"/>
              <a:t>       Pressure symptoms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2324</Words>
  <Application>Microsoft Office PowerPoint</Application>
  <PresentationFormat>On-screen Show (4:3)</PresentationFormat>
  <Paragraphs>273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DISORDERS OF THE THYROID</vt:lpstr>
      <vt:lpstr>Over view of Anatomy </vt:lpstr>
      <vt:lpstr>Slide 3</vt:lpstr>
      <vt:lpstr>Slide 4</vt:lpstr>
      <vt:lpstr>SIMPLE GOITER</vt:lpstr>
      <vt:lpstr>Pathophysiology</vt:lpstr>
      <vt:lpstr>Signs and symptoms</vt:lpstr>
      <vt:lpstr>Management</vt:lpstr>
      <vt:lpstr>Medical management</vt:lpstr>
      <vt:lpstr>Preoperative management</vt:lpstr>
      <vt:lpstr>Slide 11</vt:lpstr>
      <vt:lpstr>Post operative management</vt:lpstr>
      <vt:lpstr>Complications</vt:lpstr>
      <vt:lpstr>Nursing management</vt:lpstr>
      <vt:lpstr>Malignant Goiter</vt:lpstr>
      <vt:lpstr>THYROTOXICOSIS/TOXIC GOITER</vt:lpstr>
      <vt:lpstr>Pathophysiology and Etiology</vt:lpstr>
      <vt:lpstr>Risk factors</vt:lpstr>
      <vt:lpstr>Clinical features</vt:lpstr>
      <vt:lpstr>Medical Management</vt:lpstr>
      <vt:lpstr>Medical management</vt:lpstr>
      <vt:lpstr>Drug Therapy</vt:lpstr>
      <vt:lpstr>Slide 23</vt:lpstr>
      <vt:lpstr>Slide 24</vt:lpstr>
      <vt:lpstr>Complications of hyperthyroidism</vt:lpstr>
      <vt:lpstr>Clinical manifestations</vt:lpstr>
      <vt:lpstr>Precipitating factors</vt:lpstr>
      <vt:lpstr>Slide 28</vt:lpstr>
      <vt:lpstr>Nursing management</vt:lpstr>
      <vt:lpstr>Nursing Diagnosis</vt:lpstr>
      <vt:lpstr>Patient Education and Health Maintenance </vt:lpstr>
      <vt:lpstr>HYPOTHYROIDISM</vt:lpstr>
      <vt:lpstr>Types of Hypothyroidism</vt:lpstr>
      <vt:lpstr>Pathophysiology</vt:lpstr>
      <vt:lpstr>Clinical manifestations</vt:lpstr>
      <vt:lpstr>Slide 36</vt:lpstr>
      <vt:lpstr>Management</vt:lpstr>
      <vt:lpstr>Management</vt:lpstr>
      <vt:lpstr>Slide 39</vt:lpstr>
      <vt:lpstr>Restoration of normal metabolic state(euthyroid)</vt:lpstr>
      <vt:lpstr>Monitoring treatment effects</vt:lpstr>
      <vt:lpstr>Age Considerations</vt:lpstr>
      <vt:lpstr>Complications</vt:lpstr>
      <vt:lpstr>Nursing Assessment</vt:lpstr>
      <vt:lpstr>Nursing Diagnosis</vt:lpstr>
      <vt:lpstr>CRETINISM</vt:lpstr>
      <vt:lpstr>Pathophysiology</vt:lpstr>
      <vt:lpstr>Causes/Risk Factors</vt:lpstr>
      <vt:lpstr>Clinical manifestations</vt:lpstr>
      <vt:lpstr>Management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DISORDERS OF THE THYROID</dc:title>
  <dc:creator>Euphine</dc:creator>
  <cp:lastModifiedBy>Euphine</cp:lastModifiedBy>
  <cp:revision>37</cp:revision>
  <dcterms:created xsi:type="dcterms:W3CDTF">2006-08-16T00:00:00Z</dcterms:created>
  <dcterms:modified xsi:type="dcterms:W3CDTF">2015-05-20T09:58:35Z</dcterms:modified>
</cp:coreProperties>
</file>