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E18C2-7988-433D-BE78-3737A846445C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DA9F-9BCF-4AE7-97BD-B3AE25EC2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GYNAE-3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BENIGN TUMORS OF THE UTERUS</a:t>
            </a:r>
          </a:p>
          <a:p>
            <a:pPr>
              <a:buNone/>
            </a:pPr>
            <a:r>
              <a:rPr lang="en-US" b="1" dirty="0" smtClean="0"/>
              <a:t>A).  Endometrial polyps</a:t>
            </a:r>
          </a:p>
          <a:p>
            <a:r>
              <a:rPr lang="en-US" dirty="0" smtClean="0"/>
              <a:t>Occur at any age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s/s</a:t>
            </a:r>
          </a:p>
          <a:p>
            <a:r>
              <a:rPr lang="en-US" dirty="0" smtClean="0"/>
              <a:t>Irregular bleeding and </a:t>
            </a:r>
            <a:r>
              <a:rPr lang="en-US" dirty="0" err="1" smtClean="0"/>
              <a:t>menorrhagia</a:t>
            </a:r>
            <a:endParaRPr lang="en-US" dirty="0" smtClean="0"/>
          </a:p>
          <a:p>
            <a:r>
              <a:rPr lang="en-US" dirty="0" smtClean="0"/>
              <a:t>Protrusion of the polyp through the cervix</a:t>
            </a:r>
          </a:p>
          <a:p>
            <a:r>
              <a:rPr lang="en-US" dirty="0" smtClean="0"/>
              <a:t>Post coital bleeding</a:t>
            </a:r>
          </a:p>
          <a:p>
            <a:r>
              <a:rPr lang="en-US" dirty="0" smtClean="0"/>
              <a:t>Dysmenorrheal pain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v) exogenous estrogen</a:t>
            </a:r>
          </a:p>
          <a:p>
            <a:r>
              <a:rPr lang="en-US" dirty="0" smtClean="0"/>
              <a:t>Used as hormone replacement , therefore use of COCS can help</a:t>
            </a:r>
          </a:p>
          <a:p>
            <a:pPr>
              <a:buNone/>
            </a:pPr>
            <a:r>
              <a:rPr lang="en-US" dirty="0" smtClean="0"/>
              <a:t>Vi) Endogenous estrogen</a:t>
            </a:r>
          </a:p>
          <a:p>
            <a:r>
              <a:rPr lang="en-US" dirty="0" smtClean="0"/>
              <a:t>Estrogen producing ovarian tumor increases </a:t>
            </a:r>
            <a:r>
              <a:rPr lang="en-US" dirty="0" err="1" smtClean="0"/>
              <a:t>endometrium</a:t>
            </a:r>
            <a:r>
              <a:rPr lang="en-US" dirty="0" smtClean="0"/>
              <a:t> ca.</a:t>
            </a:r>
          </a:p>
          <a:p>
            <a:pPr>
              <a:buNone/>
            </a:pPr>
            <a:r>
              <a:rPr lang="en-US" dirty="0" smtClean="0"/>
              <a:t>vii) Family HX.</a:t>
            </a:r>
          </a:p>
          <a:p>
            <a:pPr>
              <a:buNone/>
            </a:pPr>
            <a:r>
              <a:rPr lang="en-US" dirty="0" err="1" smtClean="0"/>
              <a:t>e.g</a:t>
            </a:r>
            <a:r>
              <a:rPr lang="en-US" dirty="0" smtClean="0"/>
              <a:t> ca breast, ovary, and gut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viii) Breast ca. </a:t>
            </a:r>
          </a:p>
          <a:p>
            <a:r>
              <a:rPr lang="en-US" dirty="0" err="1" smtClean="0"/>
              <a:t>Tamoxifen</a:t>
            </a:r>
            <a:r>
              <a:rPr lang="en-US" dirty="0" smtClean="0"/>
              <a:t> used to </a:t>
            </a:r>
            <a:r>
              <a:rPr lang="en-US" dirty="0" err="1" smtClean="0"/>
              <a:t>rx</a:t>
            </a:r>
            <a:r>
              <a:rPr lang="en-US" dirty="0" smtClean="0"/>
              <a:t>. Cancer has an estrogenic effect on </a:t>
            </a:r>
            <a:r>
              <a:rPr lang="en-US" dirty="0" err="1" smtClean="0"/>
              <a:t>endometrium</a:t>
            </a:r>
            <a:r>
              <a:rPr lang="en-US" dirty="0" smtClean="0"/>
              <a:t> causing hyperplasia</a:t>
            </a:r>
          </a:p>
          <a:p>
            <a:pPr>
              <a:buNone/>
            </a:pPr>
            <a:r>
              <a:rPr lang="en-US" dirty="0" smtClean="0"/>
              <a:t>xv) Endometrial hyperplasia</a:t>
            </a:r>
          </a:p>
          <a:p>
            <a:r>
              <a:rPr lang="en-US" dirty="0" smtClean="0"/>
              <a:t>Prolonged stimulation of the </a:t>
            </a:r>
            <a:r>
              <a:rPr lang="en-US" dirty="0" err="1" smtClean="0"/>
              <a:t>endometrium</a:t>
            </a:r>
            <a:r>
              <a:rPr lang="en-US" dirty="0" smtClean="0"/>
              <a:t> with unopposed estrogen lead to hyperplasia of </a:t>
            </a:r>
            <a:r>
              <a:rPr lang="en-US" dirty="0" err="1" smtClean="0"/>
              <a:t>endometrium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S/S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menopausal bleeding </a:t>
            </a:r>
          </a:p>
          <a:p>
            <a:r>
              <a:rPr lang="en-US" dirty="0" smtClean="0"/>
              <a:t>Irregular vaginal bleeding in pre-menopausal women</a:t>
            </a:r>
          </a:p>
          <a:p>
            <a:r>
              <a:rPr lang="en-US" dirty="0" err="1" smtClean="0"/>
              <a:t>Menorrhagia</a:t>
            </a:r>
            <a:endParaRPr lang="en-US" dirty="0" smtClean="0"/>
          </a:p>
          <a:p>
            <a:r>
              <a:rPr lang="en-US" dirty="0" smtClean="0"/>
              <a:t>Serous blood stained  and offensive discharge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pathology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grows locally for a period of time  and expands the  uterus </a:t>
            </a:r>
          </a:p>
          <a:p>
            <a:r>
              <a:rPr lang="en-US" dirty="0" smtClean="0"/>
              <a:t>It grows by direct invasion into the </a:t>
            </a:r>
            <a:r>
              <a:rPr lang="en-US" dirty="0" err="1" smtClean="0"/>
              <a:t>myometrium</a:t>
            </a:r>
            <a:r>
              <a:rPr lang="en-US" dirty="0" smtClean="0"/>
              <a:t> and then </a:t>
            </a:r>
            <a:r>
              <a:rPr lang="en-US" dirty="0" err="1" smtClean="0"/>
              <a:t>transcervically</a:t>
            </a:r>
            <a:r>
              <a:rPr lang="en-US" dirty="0" smtClean="0"/>
              <a:t> , </a:t>
            </a:r>
            <a:r>
              <a:rPr lang="en-US" dirty="0" err="1" smtClean="0"/>
              <a:t>transtubally</a:t>
            </a:r>
            <a:r>
              <a:rPr lang="en-US" dirty="0" smtClean="0"/>
              <a:t> and spills the </a:t>
            </a:r>
            <a:r>
              <a:rPr lang="en-US" dirty="0" err="1" smtClean="0"/>
              <a:t>carcinomatous</a:t>
            </a:r>
            <a:r>
              <a:rPr lang="en-US" dirty="0" smtClean="0"/>
              <a:t> material</a:t>
            </a:r>
          </a:p>
          <a:p>
            <a:r>
              <a:rPr lang="en-US" dirty="0" smtClean="0"/>
              <a:t>May also occur in diffuse form and cover the whole surface of </a:t>
            </a:r>
            <a:r>
              <a:rPr lang="en-US" dirty="0" err="1" smtClean="0"/>
              <a:t>endometrium</a:t>
            </a:r>
            <a:r>
              <a:rPr lang="en-US" dirty="0" smtClean="0"/>
              <a:t> or circumscribed in form of a localized </a:t>
            </a:r>
            <a:r>
              <a:rPr lang="en-US" dirty="0" err="1" smtClean="0"/>
              <a:t>polypoid</a:t>
            </a:r>
            <a:r>
              <a:rPr lang="en-US" dirty="0" smtClean="0"/>
              <a:t> growth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microscope appearance changes in architecture with the development of closely packed polyhedral cells with dark staining nuclei and mitoses</a:t>
            </a:r>
          </a:p>
          <a:p>
            <a:r>
              <a:rPr lang="en-US" dirty="0" smtClean="0"/>
              <a:t>May metastasis to deep/superficial inguinal nodes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endometrial biopsy</a:t>
            </a:r>
          </a:p>
          <a:p>
            <a:r>
              <a:rPr lang="en-US" dirty="0" smtClean="0"/>
              <a:t>Hysteroscopy</a:t>
            </a:r>
          </a:p>
          <a:p>
            <a:r>
              <a:rPr lang="en-US" dirty="0" err="1" smtClean="0"/>
              <a:t>Cytoscopy</a:t>
            </a:r>
            <a:r>
              <a:rPr lang="en-US" dirty="0" smtClean="0"/>
              <a:t> &amp; </a:t>
            </a:r>
            <a:r>
              <a:rPr lang="en-US" dirty="0" err="1" smtClean="0"/>
              <a:t>protoscpy</a:t>
            </a:r>
            <a:r>
              <a:rPr lang="en-US" dirty="0" smtClean="0"/>
              <a:t> –done to check invasion of carcinoma into rectum or bladder</a:t>
            </a:r>
          </a:p>
          <a:p>
            <a:r>
              <a:rPr lang="en-US" dirty="0" smtClean="0"/>
              <a:t>MRI-to determine depth of the cancer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treatment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Total hysterectomy and bilateral </a:t>
            </a:r>
            <a:r>
              <a:rPr lang="en-US" dirty="0" err="1" smtClean="0"/>
              <a:t>salpingo-oophorectomy</a:t>
            </a:r>
            <a:endParaRPr lang="en-US" dirty="0" smtClean="0"/>
          </a:p>
          <a:p>
            <a:r>
              <a:rPr lang="en-US" dirty="0" smtClean="0"/>
              <a:t>Full pelvic </a:t>
            </a:r>
            <a:r>
              <a:rPr lang="en-US" dirty="0" err="1" smtClean="0"/>
              <a:t>lymphdenectomy</a:t>
            </a:r>
            <a:endParaRPr lang="en-US" dirty="0" smtClean="0"/>
          </a:p>
          <a:p>
            <a:r>
              <a:rPr lang="en-US" dirty="0" smtClean="0"/>
              <a:t>Radiotherapy</a:t>
            </a:r>
          </a:p>
          <a:p>
            <a:r>
              <a:rPr lang="en-US" dirty="0" smtClean="0"/>
              <a:t>Stage 3&amp;4 (advanced stage) </a:t>
            </a:r>
            <a:r>
              <a:rPr lang="en-US" dirty="0" err="1" smtClean="0"/>
              <a:t>debulking</a:t>
            </a:r>
            <a:r>
              <a:rPr lang="en-US" dirty="0" smtClean="0"/>
              <a:t> the tumor then radiotherapy</a:t>
            </a:r>
          </a:p>
          <a:p>
            <a:r>
              <a:rPr lang="en-US" dirty="0" smtClean="0"/>
              <a:t>Use of high dose </a:t>
            </a:r>
            <a:r>
              <a:rPr lang="en-US" dirty="0" err="1" smtClean="0"/>
              <a:t>progestogens</a:t>
            </a:r>
            <a:endParaRPr lang="en-US" dirty="0" smtClean="0"/>
          </a:p>
          <a:p>
            <a:r>
              <a:rPr lang="en-US" dirty="0" err="1" smtClean="0"/>
              <a:t>Cytotoxic</a:t>
            </a:r>
            <a:r>
              <a:rPr lang="en-US" dirty="0" smtClean="0"/>
              <a:t> drugs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carboplatin</a:t>
            </a:r>
            <a:r>
              <a:rPr lang="en-US" dirty="0" smtClean="0"/>
              <a:t> and doxorubicin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include :age, node involvement ,depth of </a:t>
            </a:r>
            <a:r>
              <a:rPr lang="en-US" dirty="0" err="1" smtClean="0"/>
              <a:t>myometrial</a:t>
            </a:r>
            <a:r>
              <a:rPr lang="en-US" dirty="0" smtClean="0"/>
              <a:t> invasion , degree of differentiation ,positive cytology and type of tumor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Benign ovarian tumors-</a:t>
            </a:r>
            <a:r>
              <a:rPr lang="en-US" b="1" dirty="0" err="1" smtClean="0"/>
              <a:t>cycts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/>
              <a:t>Functional cysts of the ovary</a:t>
            </a:r>
          </a:p>
          <a:p>
            <a:pPr marL="514350" indent="-514350">
              <a:buNone/>
            </a:pPr>
            <a:r>
              <a:rPr lang="en-US" dirty="0" smtClean="0"/>
              <a:t>Occurs only during the menstrual life , rarely exceed more than 6cm</a:t>
            </a:r>
          </a:p>
          <a:p>
            <a:pPr marL="514350" indent="-514350">
              <a:buNone/>
            </a:pPr>
            <a:r>
              <a:rPr lang="en-US" b="1" dirty="0" smtClean="0"/>
              <a:t>a)Follicular cysts </a:t>
            </a:r>
          </a:p>
          <a:p>
            <a:pPr marL="514350" indent="-514350"/>
            <a:r>
              <a:rPr lang="en-US" dirty="0" smtClean="0"/>
              <a:t>Are common in the ovary , mostly occur due to </a:t>
            </a:r>
            <a:r>
              <a:rPr lang="en-US" dirty="0" err="1" smtClean="0"/>
              <a:t>rx</a:t>
            </a:r>
            <a:r>
              <a:rPr lang="en-US" dirty="0" smtClean="0"/>
              <a:t> with </a:t>
            </a:r>
            <a:r>
              <a:rPr lang="en-US" dirty="0" err="1" smtClean="0"/>
              <a:t>clomiphene</a:t>
            </a:r>
            <a:r>
              <a:rPr lang="en-US" dirty="0" smtClean="0"/>
              <a:t> or human menopausal </a:t>
            </a:r>
            <a:r>
              <a:rPr lang="en-US" dirty="0" err="1" smtClean="0"/>
              <a:t>gonadotrophin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b) </a:t>
            </a:r>
            <a:r>
              <a:rPr lang="en-US" b="1" dirty="0" err="1" smtClean="0"/>
              <a:t>Lutein</a:t>
            </a:r>
            <a:r>
              <a:rPr lang="en-US" b="1" dirty="0" smtClean="0"/>
              <a:t> cysts</a:t>
            </a:r>
          </a:p>
          <a:p>
            <a:pPr>
              <a:buNone/>
            </a:pP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granulosa</a:t>
            </a:r>
            <a:r>
              <a:rPr lang="en-US" dirty="0" smtClean="0"/>
              <a:t> </a:t>
            </a:r>
            <a:r>
              <a:rPr lang="en-US" dirty="0" err="1" smtClean="0"/>
              <a:t>lutein</a:t>
            </a:r>
            <a:r>
              <a:rPr lang="en-US" dirty="0" smtClean="0"/>
              <a:t> cysts(corpus </a:t>
            </a:r>
            <a:r>
              <a:rPr lang="en-US" dirty="0" err="1" smtClean="0"/>
              <a:t>luteum</a:t>
            </a:r>
            <a:r>
              <a:rPr lang="en-US" dirty="0" smtClean="0"/>
              <a:t>), theca </a:t>
            </a:r>
            <a:r>
              <a:rPr lang="en-US" dirty="0" err="1" smtClean="0"/>
              <a:t>lutein</a:t>
            </a:r>
            <a:r>
              <a:rPr lang="en-US" dirty="0" smtClean="0"/>
              <a:t> cysts ( seen in </a:t>
            </a:r>
            <a:r>
              <a:rPr lang="en-US" dirty="0" err="1" smtClean="0"/>
              <a:t>hydartiform</a:t>
            </a:r>
            <a:r>
              <a:rPr lang="en-US" dirty="0" smtClean="0"/>
              <a:t> mole)</a:t>
            </a:r>
          </a:p>
          <a:p>
            <a:pPr>
              <a:buNone/>
            </a:pPr>
            <a:r>
              <a:rPr lang="en-US" b="1" dirty="0" smtClean="0"/>
              <a:t>2. BENING NEOPLASTIC CYSTS</a:t>
            </a:r>
          </a:p>
          <a:p>
            <a:pPr marL="514350" indent="-514350">
              <a:buAutoNum type="alphaLcParenR"/>
            </a:pPr>
            <a:r>
              <a:rPr lang="en-US" b="1" dirty="0" smtClean="0"/>
              <a:t>Epithelial tumors </a:t>
            </a:r>
          </a:p>
          <a:p>
            <a:pPr marL="514350" indent="-514350"/>
            <a:r>
              <a:rPr lang="en-US" dirty="0" smtClean="0"/>
              <a:t>May be cystic or solid , arise from specific cell lines in the ovary </a:t>
            </a:r>
            <a:r>
              <a:rPr lang="en-US" dirty="0" err="1" smtClean="0"/>
              <a:t>e.g</a:t>
            </a:r>
            <a:r>
              <a:rPr lang="en-US" dirty="0" smtClean="0"/>
              <a:t> are </a:t>
            </a:r>
            <a:r>
              <a:rPr lang="en-US" dirty="0" err="1" smtClean="0"/>
              <a:t>brenner</a:t>
            </a:r>
            <a:r>
              <a:rPr lang="en-US" dirty="0" smtClean="0"/>
              <a:t> cell tumors, </a:t>
            </a:r>
            <a:r>
              <a:rPr lang="en-US" dirty="0" err="1" smtClean="0"/>
              <a:t>mucinous</a:t>
            </a:r>
            <a:r>
              <a:rPr lang="en-US" dirty="0" smtClean="0"/>
              <a:t> </a:t>
            </a:r>
            <a:r>
              <a:rPr lang="en-US" dirty="0" err="1" smtClean="0"/>
              <a:t>cystadenomas</a:t>
            </a:r>
            <a:r>
              <a:rPr lang="en-US" dirty="0" smtClean="0"/>
              <a:t> , epithelial tumors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b). Benign tumors of the </a:t>
            </a:r>
            <a:r>
              <a:rPr lang="en-US" b="1" dirty="0" err="1" smtClean="0"/>
              <a:t>myometrium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myomas</a:t>
            </a:r>
            <a:r>
              <a:rPr lang="en-US" dirty="0" smtClean="0"/>
              <a:t> (fibroids derive from smooth muscle tissue and vary in size from microscopic growths to tumors that weigh 30-40kgs</a:t>
            </a:r>
          </a:p>
          <a:p>
            <a:pPr>
              <a:buNone/>
            </a:pPr>
            <a:r>
              <a:rPr lang="en-US" b="1" dirty="0" smtClean="0"/>
              <a:t>types</a:t>
            </a:r>
          </a:p>
          <a:p>
            <a:pPr marL="514350" indent="-514350">
              <a:buAutoNum type="alphaLcParenR"/>
            </a:pPr>
            <a:r>
              <a:rPr lang="en-US" dirty="0" smtClean="0"/>
              <a:t>Sub-</a:t>
            </a:r>
            <a:r>
              <a:rPr lang="en-US" dirty="0" err="1" smtClean="0"/>
              <a:t>serosal</a:t>
            </a:r>
            <a:r>
              <a:rPr lang="en-US" dirty="0" smtClean="0"/>
              <a:t> fibroids- may become </a:t>
            </a:r>
            <a:r>
              <a:rPr lang="en-US" dirty="0" err="1" smtClean="0"/>
              <a:t>pedunculated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Sub-mucous fibroids- may project into uterine cavity and form a fibroid polyp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b) Sex cord </a:t>
            </a:r>
            <a:r>
              <a:rPr lang="en-US" b="1" dirty="0" err="1" smtClean="0"/>
              <a:t>stromal</a:t>
            </a:r>
            <a:r>
              <a:rPr lang="en-US" b="1" dirty="0" smtClean="0"/>
              <a:t> tumors</a:t>
            </a:r>
            <a:endParaRPr lang="en-US" dirty="0" smtClean="0"/>
          </a:p>
          <a:p>
            <a:r>
              <a:rPr lang="en-US" dirty="0" smtClean="0"/>
              <a:t>Examples are : hormone secreting tumors, </a:t>
            </a:r>
            <a:r>
              <a:rPr lang="en-US" dirty="0" err="1" smtClean="0"/>
              <a:t>granulosa</a:t>
            </a:r>
            <a:r>
              <a:rPr lang="en-US" dirty="0" smtClean="0"/>
              <a:t> cell tumors, </a:t>
            </a:r>
            <a:r>
              <a:rPr lang="en-US" dirty="0" err="1" smtClean="0"/>
              <a:t>arrhenoblastomas</a:t>
            </a:r>
            <a:r>
              <a:rPr lang="en-US" dirty="0" smtClean="0"/>
              <a:t> or </a:t>
            </a:r>
            <a:r>
              <a:rPr lang="en-US" dirty="0" err="1" smtClean="0"/>
              <a:t>androblastomas</a:t>
            </a:r>
            <a:endParaRPr lang="en-US" dirty="0" smtClean="0"/>
          </a:p>
          <a:p>
            <a:r>
              <a:rPr lang="en-US" b="1" dirty="0" smtClean="0"/>
              <a:t>C) germ cell tumors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dermoid</a:t>
            </a:r>
            <a:r>
              <a:rPr lang="en-US" dirty="0" smtClean="0"/>
              <a:t> cysts which has hairs, teeth, bone, skin cartilage and resemble embryo</a:t>
            </a:r>
          </a:p>
          <a:p>
            <a:r>
              <a:rPr lang="en-US" dirty="0" smtClean="0"/>
              <a:t>Are asymptomatic but can rapture and cause peritonitis and induce hyperthyroidism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 OVARY(MALIGNANT OVARIAN TUMORS)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4 commonest cause of death after breast, intestinal and lung cancer</a:t>
            </a:r>
          </a:p>
          <a:p>
            <a:pPr>
              <a:buNone/>
            </a:pPr>
            <a:r>
              <a:rPr lang="en-US" b="1" dirty="0" smtClean="0"/>
              <a:t>CAUSES</a:t>
            </a:r>
          </a:p>
          <a:p>
            <a:r>
              <a:rPr lang="en-US" dirty="0" smtClean="0"/>
              <a:t>Remains unknown but predisposing factors are:</a:t>
            </a:r>
          </a:p>
          <a:p>
            <a:pPr marL="571500" indent="-571500">
              <a:buAutoNum type="romanLcParenR"/>
            </a:pPr>
            <a:r>
              <a:rPr lang="en-US" dirty="0" smtClean="0"/>
              <a:t>Genetic</a:t>
            </a:r>
          </a:p>
          <a:p>
            <a:pPr marL="571500" indent="-571500">
              <a:buNone/>
            </a:pPr>
            <a:r>
              <a:rPr lang="en-US" dirty="0" smtClean="0"/>
              <a:t>Breast and ovarian </a:t>
            </a:r>
            <a:r>
              <a:rPr lang="en-US" dirty="0" err="1" smtClean="0"/>
              <a:t>hx</a:t>
            </a:r>
            <a:r>
              <a:rPr lang="en-US" dirty="0" smtClean="0"/>
              <a:t>. , the women have a defect in BRCA-1 gene on chromosome 17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ii) Parity</a:t>
            </a:r>
          </a:p>
          <a:p>
            <a:r>
              <a:rPr lang="en-US" dirty="0" err="1" smtClean="0"/>
              <a:t>Nulliparous</a:t>
            </a:r>
            <a:r>
              <a:rPr lang="en-US" dirty="0" smtClean="0"/>
              <a:t> women at high risk, women with </a:t>
            </a:r>
            <a:r>
              <a:rPr lang="en-US" dirty="0" err="1" smtClean="0"/>
              <a:t>hx</a:t>
            </a:r>
            <a:r>
              <a:rPr lang="en-US" dirty="0" smtClean="0"/>
              <a:t>. of infertility </a:t>
            </a:r>
            <a:r>
              <a:rPr lang="en-US" dirty="0" err="1" smtClean="0"/>
              <a:t>rx</a:t>
            </a:r>
            <a:r>
              <a:rPr lang="en-US" dirty="0" smtClean="0"/>
              <a:t>. at high risk</a:t>
            </a:r>
          </a:p>
          <a:p>
            <a:r>
              <a:rPr lang="en-US" dirty="0" smtClean="0"/>
              <a:t>Use of COCS  produce 60% reduction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Staging-fig331, pg. 23.2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Diagnosis</a:t>
            </a:r>
          </a:p>
          <a:p>
            <a:r>
              <a:rPr lang="en-US" dirty="0" smtClean="0"/>
              <a:t>Ultrasound</a:t>
            </a:r>
          </a:p>
          <a:p>
            <a:r>
              <a:rPr lang="en-US" dirty="0" err="1" smtClean="0"/>
              <a:t>Hx</a:t>
            </a:r>
            <a:r>
              <a:rPr lang="en-US" dirty="0" smtClean="0"/>
              <a:t>. Of pain ,pressure bleeding</a:t>
            </a:r>
          </a:p>
          <a:p>
            <a:r>
              <a:rPr lang="en-US" dirty="0" err="1" smtClean="0"/>
              <a:t>Ascites</a:t>
            </a:r>
            <a:endParaRPr lang="en-US" dirty="0" smtClean="0"/>
          </a:p>
          <a:p>
            <a:r>
              <a:rPr lang="en-US" dirty="0" smtClean="0"/>
              <a:t>Chest x-ray to rule out pleural effusion</a:t>
            </a:r>
          </a:p>
          <a:p>
            <a:r>
              <a:rPr lang="en-US" dirty="0" smtClean="0"/>
              <a:t>CT scan increased serum level of </a:t>
            </a:r>
            <a:r>
              <a:rPr lang="en-US" dirty="0" err="1" smtClean="0"/>
              <a:t>oncofetal</a:t>
            </a:r>
            <a:r>
              <a:rPr lang="en-US" dirty="0" smtClean="0"/>
              <a:t> protein of CA125</a:t>
            </a:r>
          </a:p>
          <a:p>
            <a:r>
              <a:rPr lang="en-US" dirty="0" smtClean="0"/>
              <a:t>MRI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PATHOLOGY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primary ovarian cancer</a:t>
            </a:r>
          </a:p>
          <a:p>
            <a:r>
              <a:rPr lang="en-US" dirty="0" smtClean="0"/>
              <a:t>Epithelial type</a:t>
            </a:r>
          </a:p>
          <a:p>
            <a:r>
              <a:rPr lang="en-US" dirty="0" smtClean="0"/>
              <a:t>Sex cord </a:t>
            </a:r>
            <a:r>
              <a:rPr lang="en-US" dirty="0" err="1" smtClean="0"/>
              <a:t>stromal</a:t>
            </a:r>
            <a:r>
              <a:rPr lang="en-US" dirty="0" smtClean="0"/>
              <a:t> tumors germ </a:t>
            </a:r>
            <a:r>
              <a:rPr lang="en-US" dirty="0" err="1" smtClean="0"/>
              <a:t>cel</a:t>
            </a:r>
            <a:r>
              <a:rPr lang="en-US" dirty="0" smtClean="0"/>
              <a:t> tumors,</a:t>
            </a:r>
          </a:p>
          <a:p>
            <a:r>
              <a:rPr lang="en-US" dirty="0" smtClean="0"/>
              <a:t>Secondary ovarian cancers-due to metastasis 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MNX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) surgical excision</a:t>
            </a:r>
          </a:p>
          <a:p>
            <a:r>
              <a:rPr lang="en-US" dirty="0" smtClean="0"/>
              <a:t>Chemotherapy </a:t>
            </a:r>
          </a:p>
          <a:p>
            <a:r>
              <a:rPr lang="en-US" dirty="0" smtClean="0"/>
              <a:t>hysterectomy</a:t>
            </a:r>
          </a:p>
          <a:p>
            <a:r>
              <a:rPr lang="en-US" dirty="0" smtClean="0"/>
              <a:t>Bilateral </a:t>
            </a:r>
            <a:r>
              <a:rPr lang="en-US" dirty="0" err="1" smtClean="0"/>
              <a:t>salpingo-oopherectomy</a:t>
            </a:r>
            <a:endParaRPr lang="en-US" dirty="0" smtClean="0"/>
          </a:p>
          <a:p>
            <a:r>
              <a:rPr lang="en-US" dirty="0" err="1" smtClean="0"/>
              <a:t>Omentectomy</a:t>
            </a:r>
            <a:endParaRPr lang="en-US" dirty="0" smtClean="0"/>
          </a:p>
          <a:p>
            <a:r>
              <a:rPr lang="en-US" dirty="0" smtClean="0"/>
              <a:t>Chemotherapy for stage 1 tumors </a:t>
            </a:r>
            <a:r>
              <a:rPr lang="en-US" dirty="0" err="1" smtClean="0"/>
              <a:t>cisplatin</a:t>
            </a:r>
            <a:r>
              <a:rPr lang="en-US" dirty="0" smtClean="0"/>
              <a:t> and </a:t>
            </a:r>
            <a:r>
              <a:rPr lang="en-US" dirty="0" err="1" smtClean="0"/>
              <a:t>carboplatin</a:t>
            </a:r>
            <a:r>
              <a:rPr lang="en-US" dirty="0" smtClean="0"/>
              <a:t> 3-4 wks interval up to 6 courses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s/e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Marrow suppression</a:t>
            </a:r>
          </a:p>
          <a:p>
            <a:r>
              <a:rPr lang="en-US" dirty="0" smtClean="0"/>
              <a:t>Neurotoxicity</a:t>
            </a:r>
          </a:p>
          <a:p>
            <a:r>
              <a:rPr lang="en-US" dirty="0" smtClean="0"/>
              <a:t>Renal toxicity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</a:t>
            </a:r>
          </a:p>
          <a:p>
            <a:r>
              <a:rPr lang="en-US" dirty="0" smtClean="0"/>
              <a:t>Overall 5 yrs survival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ENDOMETRIOSIS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the presence of extra- uterine implants of endometrial like tissue consisting of glands and </a:t>
            </a:r>
            <a:r>
              <a:rPr lang="en-US" dirty="0" err="1" smtClean="0"/>
              <a:t>stroma</a:t>
            </a:r>
            <a:r>
              <a:rPr lang="en-US" dirty="0" smtClean="0"/>
              <a:t> , surrounded by an inflammatory response </a:t>
            </a:r>
          </a:p>
          <a:p>
            <a:r>
              <a:rPr lang="en-US" dirty="0" smtClean="0"/>
              <a:t>The implants have receptors for estrogen and progesterone and the capacity to respond to stimulation by these hormones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pathology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Aberrant endometrial deposits occur in many different sites , mostly ovaries the </a:t>
            </a:r>
            <a:r>
              <a:rPr lang="en-US" dirty="0" err="1" smtClean="0"/>
              <a:t>utero</a:t>
            </a:r>
            <a:r>
              <a:rPr lang="en-US" dirty="0" smtClean="0"/>
              <a:t>-sacral ligaments and recto-vaginal septum</a:t>
            </a:r>
          </a:p>
          <a:p>
            <a:r>
              <a:rPr lang="en-US" dirty="0" smtClean="0"/>
              <a:t>May also occur in pelvic peritoneum covering the uterus, rectum, sigmoid, bladder vagina  and appendix</a:t>
            </a:r>
          </a:p>
          <a:p>
            <a:r>
              <a:rPr lang="en-US" dirty="0" smtClean="0"/>
              <a:t>These are small superficial deposits or large cysts called </a:t>
            </a:r>
            <a:r>
              <a:rPr lang="en-US" dirty="0" err="1" smtClean="0"/>
              <a:t>endometriomas</a:t>
            </a:r>
            <a:r>
              <a:rPr lang="en-US" dirty="0" smtClean="0"/>
              <a:t> which may grow up to 10cm in length</a:t>
            </a:r>
          </a:p>
          <a:p>
            <a:r>
              <a:rPr lang="en-US" dirty="0" smtClean="0"/>
              <a:t>Cysts are likely to rupture and the pt. present with irritating peritoneum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Interstitial or intramural growth- may result in uniform enlargement of the uterus , but can also cause irregular or nodular distension </a:t>
            </a:r>
          </a:p>
          <a:p>
            <a:r>
              <a:rPr lang="en-US" dirty="0" smtClean="0"/>
              <a:t>Large </a:t>
            </a:r>
            <a:r>
              <a:rPr lang="en-US" dirty="0" err="1" smtClean="0"/>
              <a:t>subserosal</a:t>
            </a:r>
            <a:r>
              <a:rPr lang="en-US" dirty="0" smtClean="0"/>
              <a:t> tumors become adherent to the </a:t>
            </a:r>
            <a:r>
              <a:rPr lang="en-US" dirty="0" err="1" smtClean="0"/>
              <a:t>omentum</a:t>
            </a:r>
            <a:r>
              <a:rPr lang="en-US" dirty="0" smtClean="0"/>
              <a:t> and derive additional blood supply</a:t>
            </a:r>
          </a:p>
          <a:p>
            <a:r>
              <a:rPr lang="en-US" dirty="0" smtClean="0"/>
              <a:t>Tumors may separate from the uterus and form a wondering fibroid or parasitic 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S/S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Dysmenorrhea</a:t>
            </a:r>
            <a:endParaRPr lang="en-US" dirty="0" smtClean="0"/>
          </a:p>
          <a:p>
            <a:r>
              <a:rPr lang="en-US" dirty="0" smtClean="0"/>
              <a:t>Pelvic pain and swelling 1 wk preceding menses till completion of menses</a:t>
            </a:r>
          </a:p>
          <a:p>
            <a:r>
              <a:rPr lang="en-US" dirty="0" smtClean="0"/>
              <a:t>Deep seated </a:t>
            </a:r>
            <a:r>
              <a:rPr lang="en-US" dirty="0" err="1" smtClean="0"/>
              <a:t>dyspareunia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ovaries involved </a:t>
            </a:r>
            <a:r>
              <a:rPr lang="en-US" dirty="0" err="1" smtClean="0"/>
              <a:t>menorrhagia</a:t>
            </a:r>
            <a:r>
              <a:rPr lang="en-US" dirty="0" smtClean="0"/>
              <a:t> occurs</a:t>
            </a:r>
          </a:p>
          <a:p>
            <a:r>
              <a:rPr lang="en-US" dirty="0" smtClean="0"/>
              <a:t>If bowel involved rectal bleeding</a:t>
            </a:r>
          </a:p>
          <a:p>
            <a:r>
              <a:rPr lang="en-US" dirty="0" smtClean="0"/>
              <a:t>Sub-fertility due to extension or obstruction of tubes /luteinized </a:t>
            </a:r>
            <a:r>
              <a:rPr lang="en-US" dirty="0" err="1" smtClean="0"/>
              <a:t>unraptured</a:t>
            </a:r>
            <a:r>
              <a:rPr lang="en-US" dirty="0" smtClean="0"/>
              <a:t> , luteinized follicle syndrome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palpate the lesion in few cases</a:t>
            </a:r>
          </a:p>
          <a:p>
            <a:r>
              <a:rPr lang="en-US" dirty="0" smtClean="0"/>
              <a:t>in well established </a:t>
            </a:r>
            <a:r>
              <a:rPr lang="en-US" dirty="0" err="1" smtClean="0"/>
              <a:t>dse</a:t>
            </a:r>
            <a:r>
              <a:rPr lang="en-US" dirty="0" smtClean="0"/>
              <a:t> uterus fixed in retroversion</a:t>
            </a:r>
          </a:p>
          <a:p>
            <a:r>
              <a:rPr lang="en-US" dirty="0" smtClean="0"/>
              <a:t>if ovaries involved cysts palpable in pelvis</a:t>
            </a:r>
          </a:p>
          <a:p>
            <a:r>
              <a:rPr lang="en-US" dirty="0" smtClean="0"/>
              <a:t>Laparoscopy</a:t>
            </a:r>
          </a:p>
          <a:p>
            <a:r>
              <a:rPr lang="en-US" dirty="0" smtClean="0"/>
              <a:t>Ultrasound </a:t>
            </a:r>
          </a:p>
          <a:p>
            <a:r>
              <a:rPr lang="en-US" dirty="0" smtClean="0"/>
              <a:t>MRI</a:t>
            </a:r>
          </a:p>
          <a:p>
            <a:r>
              <a:rPr lang="en-US" dirty="0" smtClean="0"/>
              <a:t>Elevated serum CA 125 levels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MNX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 smtClean="0"/>
              <a:t>Medical</a:t>
            </a:r>
          </a:p>
          <a:p>
            <a:pPr marL="514350" indent="-514350"/>
            <a:r>
              <a:rPr lang="en-US" dirty="0" smtClean="0"/>
              <a:t>A difficult condition to </a:t>
            </a:r>
            <a:r>
              <a:rPr lang="en-US" dirty="0" err="1" smtClean="0"/>
              <a:t>rx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 smtClean="0"/>
              <a:t>Pregnancy reduces the lesion</a:t>
            </a:r>
          </a:p>
          <a:p>
            <a:pPr marL="514350" indent="-514350"/>
            <a:r>
              <a:rPr lang="en-US" dirty="0" smtClean="0"/>
              <a:t>Pseudo-pregnancy can be induced by:</a:t>
            </a:r>
          </a:p>
          <a:p>
            <a:pPr marL="514350" indent="-514350"/>
            <a:r>
              <a:rPr lang="en-US" dirty="0" smtClean="0"/>
              <a:t>COC in reducing pain </a:t>
            </a:r>
          </a:p>
          <a:p>
            <a:pPr marL="514350" indent="-514350"/>
            <a:r>
              <a:rPr lang="en-US" dirty="0" err="1" smtClean="0"/>
              <a:t>Progestogens</a:t>
            </a:r>
            <a:r>
              <a:rPr lang="en-US" dirty="0" smtClean="0"/>
              <a:t> result in </a:t>
            </a:r>
            <a:r>
              <a:rPr lang="en-US" dirty="0" err="1" smtClean="0"/>
              <a:t>unovulation</a:t>
            </a:r>
            <a:r>
              <a:rPr lang="en-US" dirty="0" smtClean="0"/>
              <a:t> S/E </a:t>
            </a:r>
            <a:r>
              <a:rPr lang="en-US" dirty="0" err="1" smtClean="0"/>
              <a:t>amenorrheoa</a:t>
            </a:r>
            <a:r>
              <a:rPr lang="en-US" dirty="0" smtClean="0"/>
              <a:t> , weight gain ,acne, bloating , depression 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Dydrogesterone</a:t>
            </a:r>
            <a:r>
              <a:rPr lang="en-US" dirty="0" smtClean="0"/>
              <a:t> 10 mgs </a:t>
            </a:r>
            <a:r>
              <a:rPr lang="en-US" dirty="0" err="1" smtClean="0"/>
              <a:t>tds</a:t>
            </a:r>
            <a:r>
              <a:rPr lang="en-US" dirty="0" smtClean="0"/>
              <a:t> daily ,inhibit menses and regress the lesions</a:t>
            </a:r>
          </a:p>
          <a:p>
            <a:r>
              <a:rPr lang="en-US" dirty="0" err="1" smtClean="0"/>
              <a:t>Danazol</a:t>
            </a:r>
            <a:r>
              <a:rPr lang="en-US" dirty="0" smtClean="0"/>
              <a:t> (</a:t>
            </a:r>
            <a:r>
              <a:rPr lang="en-US" dirty="0" err="1" smtClean="0"/>
              <a:t>pseudomenopausal</a:t>
            </a:r>
            <a:r>
              <a:rPr lang="en-US" dirty="0" smtClean="0"/>
              <a:t> )200-600mgs </a:t>
            </a:r>
            <a:r>
              <a:rPr lang="en-US" dirty="0" err="1" smtClean="0"/>
              <a:t>od</a:t>
            </a:r>
            <a:r>
              <a:rPr lang="en-US" dirty="0" smtClean="0"/>
              <a:t> for 6-9 months</a:t>
            </a:r>
          </a:p>
          <a:p>
            <a:pPr>
              <a:buNone/>
            </a:pPr>
            <a:r>
              <a:rPr lang="en-US" b="1" dirty="0" smtClean="0"/>
              <a:t>S/E</a:t>
            </a:r>
          </a:p>
          <a:p>
            <a:r>
              <a:rPr lang="en-US" dirty="0" smtClean="0"/>
              <a:t>Edema</a:t>
            </a:r>
          </a:p>
          <a:p>
            <a:r>
              <a:rPr lang="en-US" dirty="0" smtClean="0"/>
              <a:t>weight gain </a:t>
            </a:r>
          </a:p>
          <a:p>
            <a:r>
              <a:rPr lang="en-US" dirty="0" smtClean="0"/>
              <a:t>Acne, reduced breast, fatigue, depression, increased hair growth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Surgical </a:t>
            </a:r>
            <a:r>
              <a:rPr lang="en-US" b="1" dirty="0" err="1" smtClean="0"/>
              <a:t>mnx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Excision of lesion , diathermy or laser ablation of lesions </a:t>
            </a:r>
          </a:p>
          <a:p>
            <a:r>
              <a:rPr lang="en-US" dirty="0" smtClean="0"/>
              <a:t>hysterectomy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ASSINGMENT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GROUP 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CANCER STAGING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92D050"/>
                </a:solidFill>
              </a:rPr>
              <a:t>GROUP 4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CA BREAST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GROUP 5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CA CERVIX/CHORION CARCINOMA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GROUP 6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BARHOLIN CYSTS AND </a:t>
            </a:r>
            <a:r>
              <a:rPr lang="en-US" dirty="0" smtClean="0">
                <a:solidFill>
                  <a:srgbClr val="7030A0"/>
                </a:solidFill>
              </a:rPr>
              <a:t>ABSCESS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 VULVA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Accounts for 4%  of women malignancy</a:t>
            </a:r>
          </a:p>
          <a:p>
            <a:r>
              <a:rPr lang="en-US" dirty="0" smtClean="0"/>
              <a:t>90% are lesions of </a:t>
            </a:r>
            <a:r>
              <a:rPr lang="en-US" dirty="0" err="1" smtClean="0"/>
              <a:t>squamous</a:t>
            </a:r>
            <a:r>
              <a:rPr lang="en-US" dirty="0" smtClean="0"/>
              <a:t> cell carcinomas, 5% are </a:t>
            </a:r>
            <a:r>
              <a:rPr lang="en-US" dirty="0" err="1" smtClean="0"/>
              <a:t>adenocarcinomas</a:t>
            </a:r>
            <a:r>
              <a:rPr lang="en-US" dirty="0" smtClean="0"/>
              <a:t> , 1% are basal carcinomas and 0.5% are malignant melanomas</a:t>
            </a:r>
          </a:p>
          <a:p>
            <a:r>
              <a:rPr lang="en-US" dirty="0" smtClean="0"/>
              <a:t>Occur in 60 and 70 of age</a:t>
            </a:r>
          </a:p>
          <a:p>
            <a:pPr>
              <a:buNone/>
            </a:pPr>
            <a:r>
              <a:rPr lang="en-US" b="1" dirty="0" smtClean="0"/>
              <a:t>Predisposing factors</a:t>
            </a:r>
          </a:p>
          <a:p>
            <a:pPr>
              <a:buNone/>
            </a:pPr>
            <a:r>
              <a:rPr lang="en-US" dirty="0" smtClean="0"/>
              <a:t>Obesity , HTN, DM, VIN and lichen </a:t>
            </a:r>
            <a:r>
              <a:rPr lang="en-US" dirty="0" err="1" smtClean="0"/>
              <a:t>sclerosus</a:t>
            </a: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S/S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vulva </a:t>
            </a:r>
            <a:r>
              <a:rPr lang="en-US" dirty="0" err="1" smtClean="0"/>
              <a:t>pruritus</a:t>
            </a:r>
            <a:endParaRPr lang="en-US" dirty="0" smtClean="0"/>
          </a:p>
          <a:p>
            <a:r>
              <a:rPr lang="en-US" dirty="0" smtClean="0"/>
              <a:t>Raised lesion on vulva which may ulcerate or bleed </a:t>
            </a:r>
          </a:p>
          <a:p>
            <a:pPr>
              <a:buNone/>
            </a:pPr>
            <a:r>
              <a:rPr lang="en-US" b="1" dirty="0" smtClean="0"/>
              <a:t>Treatment</a:t>
            </a:r>
          </a:p>
          <a:p>
            <a:r>
              <a:rPr lang="en-US" dirty="0" smtClean="0"/>
              <a:t>Stage 1 A local excision</a:t>
            </a:r>
          </a:p>
          <a:p>
            <a:r>
              <a:rPr lang="en-US" dirty="0" smtClean="0"/>
              <a:t>Stage 1B wide local excision</a:t>
            </a:r>
          </a:p>
          <a:p>
            <a:r>
              <a:rPr lang="en-US" dirty="0" smtClean="0"/>
              <a:t>Other stages are </a:t>
            </a:r>
            <a:r>
              <a:rPr lang="en-US" dirty="0" err="1" smtClean="0"/>
              <a:t>rx</a:t>
            </a:r>
            <a:r>
              <a:rPr lang="en-US" dirty="0" smtClean="0"/>
              <a:t> by </a:t>
            </a:r>
            <a:r>
              <a:rPr lang="en-US" dirty="0" err="1" smtClean="0"/>
              <a:t>vulvectomy</a:t>
            </a:r>
            <a:endParaRPr lang="en-US" dirty="0" smtClean="0"/>
          </a:p>
          <a:p>
            <a:r>
              <a:rPr lang="en-US" dirty="0" smtClean="0"/>
              <a:t>Radiotherapy in extensive involvement of lymph nodes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GENITAL PROLAPSE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LcParenR"/>
            </a:pPr>
            <a:r>
              <a:rPr lang="en-US" b="1" dirty="0" smtClean="0"/>
              <a:t>VAGINAL PROLAPSE</a:t>
            </a:r>
          </a:p>
          <a:p>
            <a:pPr marL="514350" indent="-514350"/>
            <a:r>
              <a:rPr lang="en-US" dirty="0" err="1" smtClean="0"/>
              <a:t>Prolapse</a:t>
            </a:r>
            <a:r>
              <a:rPr lang="en-US" dirty="0" smtClean="0"/>
              <a:t> of anterior vaginal wall may affect the urethra (</a:t>
            </a:r>
            <a:r>
              <a:rPr lang="en-US" dirty="0" err="1" smtClean="0"/>
              <a:t>urethrocele</a:t>
            </a:r>
            <a:r>
              <a:rPr lang="en-US" dirty="0" smtClean="0"/>
              <a:t>) and bladder (</a:t>
            </a:r>
            <a:r>
              <a:rPr lang="en-US" dirty="0" err="1" smtClean="0"/>
              <a:t>cystocele</a:t>
            </a:r>
            <a:r>
              <a:rPr lang="en-US" dirty="0" smtClean="0"/>
              <a:t>)  </a:t>
            </a:r>
          </a:p>
          <a:p>
            <a:pPr marL="514350" indent="-514350"/>
            <a:r>
              <a:rPr lang="en-US" dirty="0" smtClean="0"/>
              <a:t>Urethra and bladder can be seen to descend and bulge into anterior vaginal wall is formed by a recto-vaginal hernia seen as a visible bulge of the rectum thro. The posterior vaginal wall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Ass. With deficiency and laxity of pelvic floor muscles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enterocele</a:t>
            </a:r>
            <a:r>
              <a:rPr lang="en-US" dirty="0" smtClean="0"/>
              <a:t> is formed by a </a:t>
            </a:r>
            <a:r>
              <a:rPr lang="en-US" dirty="0" err="1" smtClean="0"/>
              <a:t>prolapse</a:t>
            </a:r>
            <a:r>
              <a:rPr lang="en-US" dirty="0" smtClean="0"/>
              <a:t> of recto-uterine pouch </a:t>
            </a:r>
            <a:r>
              <a:rPr lang="en-US" dirty="0" err="1" smtClean="0"/>
              <a:t>i.e</a:t>
            </a:r>
            <a:r>
              <a:rPr lang="en-US" dirty="0" smtClean="0"/>
              <a:t> pouch of Douglas thro. Upper part of vaginal  vault , may also occur following hysterectomy due to inadequate support of vaginal vault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Causes</a:t>
            </a:r>
            <a:r>
              <a:rPr lang="en-US" dirty="0" smtClean="0"/>
              <a:t>-not known</a:t>
            </a:r>
          </a:p>
          <a:p>
            <a:pPr>
              <a:buNone/>
            </a:pPr>
            <a:r>
              <a:rPr lang="en-US" b="1" dirty="0" smtClean="0"/>
              <a:t>Predisposing factors</a:t>
            </a:r>
          </a:p>
          <a:p>
            <a:pPr>
              <a:buNone/>
            </a:pPr>
            <a:r>
              <a:rPr lang="en-US" dirty="0" smtClean="0"/>
              <a:t>-overweight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nulliparus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-Family </a:t>
            </a:r>
            <a:r>
              <a:rPr lang="en-US" dirty="0" err="1" smtClean="0"/>
              <a:t>hx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-African-</a:t>
            </a:r>
            <a:r>
              <a:rPr lang="en-US" dirty="0" err="1" smtClean="0"/>
              <a:t>carribean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s/s</a:t>
            </a:r>
          </a:p>
          <a:p>
            <a:pPr>
              <a:buNone/>
            </a:pPr>
            <a:r>
              <a:rPr lang="en-US" dirty="0" smtClean="0"/>
              <a:t>-50% of women are asymptomatic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B) uterine </a:t>
            </a:r>
            <a:r>
              <a:rPr lang="en-US" dirty="0" err="1" smtClean="0"/>
              <a:t>prolapse</a:t>
            </a:r>
            <a:endParaRPr lang="en-US" dirty="0" smtClean="0"/>
          </a:p>
          <a:p>
            <a:r>
              <a:rPr lang="en-US" dirty="0" smtClean="0"/>
              <a:t>May occur in isolation from vaginal wall </a:t>
            </a:r>
            <a:r>
              <a:rPr lang="en-US" dirty="0" err="1" smtClean="0"/>
              <a:t>prolapse</a:t>
            </a:r>
            <a:r>
              <a:rPr lang="en-US" dirty="0" smtClean="0"/>
              <a:t> but occur in conjunction with it 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degree </a:t>
            </a:r>
            <a:r>
              <a:rPr lang="en-US" dirty="0" err="1" smtClean="0"/>
              <a:t>prolapse</a:t>
            </a:r>
            <a:r>
              <a:rPr lang="en-US" dirty="0" smtClean="0"/>
              <a:t> of uterus occurs in ass. With retroversion of uterus and cervix descend within the vagina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degree is when the cervix descends to vaginal </a:t>
            </a:r>
            <a:r>
              <a:rPr lang="en-US" dirty="0" err="1" smtClean="0"/>
              <a:t>introitus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degree </a:t>
            </a:r>
            <a:r>
              <a:rPr lang="en-US" dirty="0" err="1" smtClean="0"/>
              <a:t>prolapse</a:t>
            </a:r>
            <a:r>
              <a:rPr lang="en-US" dirty="0" smtClean="0"/>
              <a:t> ( </a:t>
            </a:r>
            <a:r>
              <a:rPr lang="en-US" dirty="0" err="1" smtClean="0"/>
              <a:t>procedentia</a:t>
            </a:r>
            <a:r>
              <a:rPr lang="en-US" dirty="0" smtClean="0"/>
              <a:t> ) is when the uterus, cervix, and vaginal wall protrude through </a:t>
            </a:r>
            <a:r>
              <a:rPr lang="en-US" dirty="0" err="1" smtClean="0"/>
              <a:t>introitus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S/S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Sense of fullness in the vagina ass. with dragging discomfort</a:t>
            </a:r>
          </a:p>
          <a:p>
            <a:r>
              <a:rPr lang="en-US" dirty="0" smtClean="0"/>
              <a:t>Visible protrusion of the cervix and vaginal walls</a:t>
            </a:r>
          </a:p>
          <a:p>
            <a:r>
              <a:rPr lang="en-US" dirty="0" smtClean="0"/>
              <a:t>Sacral backache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 </a:t>
            </a:r>
            <a:r>
              <a:rPr lang="en-US" dirty="0" err="1" smtClean="0"/>
              <a:t>Urethrocele</a:t>
            </a:r>
            <a:r>
              <a:rPr lang="en-US" dirty="0" smtClean="0"/>
              <a:t> &amp; </a:t>
            </a:r>
            <a:r>
              <a:rPr lang="en-US" dirty="0" err="1" smtClean="0"/>
              <a:t>cystocele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depends on the effect the </a:t>
            </a:r>
            <a:r>
              <a:rPr lang="en-US" dirty="0" err="1" smtClean="0"/>
              <a:t>prolapse</a:t>
            </a:r>
            <a:r>
              <a:rPr lang="en-US" dirty="0" smtClean="0"/>
              <a:t> has on the bladder</a:t>
            </a:r>
          </a:p>
          <a:p>
            <a:r>
              <a:rPr lang="en-US" dirty="0" smtClean="0"/>
              <a:t>Stress incontinence, intra-abdominal pressure and double micturation</a:t>
            </a:r>
          </a:p>
          <a:p>
            <a:pPr>
              <a:buNone/>
            </a:pPr>
            <a:r>
              <a:rPr lang="en-US" b="1" dirty="0" err="1" smtClean="0"/>
              <a:t>Dx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Bulging vaginal wall seen in anterior vagina</a:t>
            </a:r>
          </a:p>
          <a:p>
            <a:pPr>
              <a:buNone/>
            </a:pPr>
            <a:r>
              <a:rPr lang="en-US" b="1" dirty="0" smtClean="0"/>
              <a:t>Differential </a:t>
            </a:r>
            <a:r>
              <a:rPr lang="en-US" b="1" dirty="0" err="1" smtClean="0"/>
              <a:t>dx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dirty="0" smtClean="0"/>
              <a:t>Cysts, tumors of vagina, </a:t>
            </a:r>
            <a:r>
              <a:rPr lang="en-US" dirty="0" err="1" smtClean="0"/>
              <a:t>diverticulum</a:t>
            </a:r>
            <a:r>
              <a:rPr lang="en-US" dirty="0" smtClean="0"/>
              <a:t> of urethra and bladder</a:t>
            </a:r>
          </a:p>
          <a:p>
            <a:pPr>
              <a:buNone/>
            </a:pPr>
            <a:endParaRPr lang="en-US" b="1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d) </a:t>
            </a:r>
            <a:r>
              <a:rPr lang="en-US" b="1" dirty="0" err="1" smtClean="0"/>
              <a:t>Rectocele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Prolapse</a:t>
            </a:r>
            <a:r>
              <a:rPr lang="en-US" dirty="0" smtClean="0"/>
              <a:t> of the rectum thro. Posterior  vaginal </a:t>
            </a:r>
          </a:p>
          <a:p>
            <a:pPr>
              <a:buNone/>
            </a:pPr>
            <a:r>
              <a:rPr lang="en-US" dirty="0" smtClean="0"/>
              <a:t>Wall , commonly </a:t>
            </a:r>
            <a:r>
              <a:rPr lang="en-US" dirty="0" err="1" smtClean="0"/>
              <a:t>asso</a:t>
            </a:r>
            <a:r>
              <a:rPr lang="en-US" dirty="0" smtClean="0"/>
              <a:t>. With a deficient pelvic floor disruption of </a:t>
            </a:r>
            <a:r>
              <a:rPr lang="en-US" dirty="0" err="1" smtClean="0"/>
              <a:t>perineal</a:t>
            </a:r>
            <a:r>
              <a:rPr lang="en-US" dirty="0" smtClean="0"/>
              <a:t> body and separation of </a:t>
            </a:r>
            <a:r>
              <a:rPr lang="en-US" dirty="0" err="1" smtClean="0"/>
              <a:t>levator</a:t>
            </a:r>
            <a:r>
              <a:rPr lang="en-US" dirty="0" smtClean="0"/>
              <a:t> </a:t>
            </a:r>
            <a:r>
              <a:rPr lang="en-US" dirty="0" err="1" smtClean="0"/>
              <a:t>ani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S/S</a:t>
            </a:r>
          </a:p>
          <a:p>
            <a:r>
              <a:rPr lang="en-US" dirty="0" smtClean="0"/>
              <a:t>diff in defecation </a:t>
            </a:r>
          </a:p>
          <a:p>
            <a:r>
              <a:rPr lang="en-US" dirty="0" smtClean="0"/>
              <a:t>mass bulging into vagina and </a:t>
            </a:r>
            <a:r>
              <a:rPr lang="en-US" dirty="0" err="1" smtClean="0"/>
              <a:t>introitus</a:t>
            </a:r>
            <a:endParaRPr lang="en-US" dirty="0" smtClean="0"/>
          </a:p>
          <a:p>
            <a:r>
              <a:rPr lang="en-US" dirty="0" smtClean="0"/>
              <a:t>Bulging rectum into posterior vaginal wall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e) </a:t>
            </a:r>
            <a:r>
              <a:rPr lang="en-US" b="1" dirty="0" err="1" smtClean="0"/>
              <a:t>enterocele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Hearniation</a:t>
            </a:r>
            <a:r>
              <a:rPr lang="en-US" dirty="0" smtClean="0"/>
              <a:t> of the pouch of </a:t>
            </a:r>
            <a:r>
              <a:rPr lang="en-US" dirty="0" err="1" smtClean="0"/>
              <a:t>douglas</a:t>
            </a:r>
            <a:r>
              <a:rPr lang="en-US" dirty="0" smtClean="0"/>
              <a:t> occur thro. Vaginal vault</a:t>
            </a:r>
          </a:p>
          <a:p>
            <a:r>
              <a:rPr lang="en-US" dirty="0" smtClean="0"/>
              <a:t>Diff. to distinguish </a:t>
            </a:r>
            <a:r>
              <a:rPr lang="en-US" dirty="0" err="1" smtClean="0"/>
              <a:t>btn</a:t>
            </a:r>
            <a:r>
              <a:rPr lang="en-US" dirty="0" smtClean="0"/>
              <a:t> a high </a:t>
            </a:r>
            <a:r>
              <a:rPr lang="en-US" dirty="0" err="1" smtClean="0"/>
              <a:t>rectocele</a:t>
            </a:r>
            <a:r>
              <a:rPr lang="en-US" dirty="0" smtClean="0"/>
              <a:t> and an </a:t>
            </a:r>
            <a:r>
              <a:rPr lang="en-US" dirty="0" err="1" smtClean="0"/>
              <a:t>enterocele</a:t>
            </a:r>
            <a:r>
              <a:rPr lang="en-US" dirty="0" smtClean="0"/>
              <a:t> as s/s of vaginal pressure are identical </a:t>
            </a:r>
          </a:p>
          <a:p>
            <a:r>
              <a:rPr lang="en-US" dirty="0" smtClean="0"/>
              <a:t>A large </a:t>
            </a:r>
            <a:r>
              <a:rPr lang="en-US" dirty="0" err="1" smtClean="0"/>
              <a:t>enterocele</a:t>
            </a:r>
            <a:r>
              <a:rPr lang="en-US" dirty="0" smtClean="0"/>
              <a:t> may contain bowel and may cause obstruction of bowel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Pathogenesis of </a:t>
            </a:r>
            <a:r>
              <a:rPr lang="en-US" dirty="0" err="1" smtClean="0"/>
              <a:t>utero</a:t>
            </a:r>
            <a:r>
              <a:rPr lang="en-US" dirty="0" smtClean="0"/>
              <a:t>-vaginal </a:t>
            </a:r>
            <a:r>
              <a:rPr lang="en-US" dirty="0" err="1" smtClean="0"/>
              <a:t>prolapse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May be congenital or acquired </a:t>
            </a:r>
          </a:p>
          <a:p>
            <a:pPr marL="514350" indent="-514350">
              <a:buAutoNum type="alphaLcParenR"/>
            </a:pPr>
            <a:r>
              <a:rPr lang="en-US" dirty="0" smtClean="0"/>
              <a:t>Congenital </a:t>
            </a:r>
          </a:p>
          <a:p>
            <a:pPr marL="514350" indent="-514350">
              <a:buNone/>
            </a:pPr>
            <a:r>
              <a:rPr lang="en-US" dirty="0" smtClean="0"/>
              <a:t>Uterine </a:t>
            </a:r>
            <a:r>
              <a:rPr lang="en-US" dirty="0" err="1" smtClean="0"/>
              <a:t>prolapse</a:t>
            </a:r>
            <a:r>
              <a:rPr lang="en-US" dirty="0" smtClean="0"/>
              <a:t> in young or </a:t>
            </a:r>
            <a:r>
              <a:rPr lang="en-US" dirty="0" err="1" smtClean="0"/>
              <a:t>nulliparous</a:t>
            </a:r>
            <a:r>
              <a:rPr lang="en-US" dirty="0" smtClean="0"/>
              <a:t> women</a:t>
            </a:r>
          </a:p>
          <a:p>
            <a:pPr marL="514350" indent="-514350">
              <a:buNone/>
            </a:pPr>
            <a:r>
              <a:rPr lang="en-US" dirty="0" smtClean="0"/>
              <a:t> may be due to weakness of support of uterus and</a:t>
            </a:r>
          </a:p>
          <a:p>
            <a:pPr marL="514350" indent="-514350">
              <a:buNone/>
            </a:pPr>
            <a:r>
              <a:rPr lang="en-US" dirty="0" smtClean="0"/>
              <a:t> vaginal vault</a:t>
            </a:r>
          </a:p>
          <a:p>
            <a:pPr marL="514350" indent="-514350">
              <a:buNone/>
            </a:pPr>
            <a:r>
              <a:rPr lang="en-US" dirty="0" smtClean="0"/>
              <a:t>b) Acquired</a:t>
            </a:r>
          </a:p>
          <a:p>
            <a:pPr marL="514350" indent="-514350">
              <a:buNone/>
            </a:pPr>
            <a:r>
              <a:rPr lang="en-US" b="1" dirty="0" smtClean="0"/>
              <a:t>Predisposing factors</a:t>
            </a:r>
          </a:p>
          <a:p>
            <a:pPr marL="514350" indent="-514350">
              <a:buNone/>
            </a:pPr>
            <a:r>
              <a:rPr lang="en-US" dirty="0" smtClean="0"/>
              <a:t>-high parity</a:t>
            </a:r>
          </a:p>
          <a:p>
            <a:pPr marL="514350" indent="-514350">
              <a:buNone/>
            </a:pPr>
            <a:r>
              <a:rPr lang="en-US" dirty="0" smtClean="0"/>
              <a:t>-raised intra-</a:t>
            </a:r>
            <a:r>
              <a:rPr lang="en-US" dirty="0" err="1" smtClean="0"/>
              <a:t>abdo</a:t>
            </a:r>
            <a:r>
              <a:rPr lang="en-US" dirty="0" smtClean="0"/>
              <a:t>. Pressure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ascites</a:t>
            </a:r>
            <a:r>
              <a:rPr lang="en-US" dirty="0" smtClean="0"/>
              <a:t>, tumors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-Hormonal changes –menopause , cessation of</a:t>
            </a:r>
          </a:p>
          <a:p>
            <a:pPr>
              <a:buNone/>
            </a:pPr>
            <a:r>
              <a:rPr lang="en-US" dirty="0" smtClean="0"/>
              <a:t> estrogen production leads to thinning of vaginal</a:t>
            </a:r>
          </a:p>
          <a:p>
            <a:pPr>
              <a:buNone/>
            </a:pPr>
            <a:r>
              <a:rPr lang="en-US" dirty="0" smtClean="0"/>
              <a:t> wall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MNX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a)MEDICAL MNX</a:t>
            </a:r>
          </a:p>
          <a:p>
            <a:r>
              <a:rPr lang="en-US" dirty="0" smtClean="0"/>
              <a:t>Pelvic floor exercise, </a:t>
            </a:r>
            <a:r>
              <a:rPr lang="en-US" dirty="0" err="1" smtClean="0"/>
              <a:t>pessary</a:t>
            </a:r>
            <a:r>
              <a:rPr lang="en-US" dirty="0" smtClean="0"/>
              <a:t> </a:t>
            </a:r>
            <a:r>
              <a:rPr lang="en-US" dirty="0" err="1" smtClean="0"/>
              <a:t>e.g</a:t>
            </a:r>
            <a:r>
              <a:rPr lang="en-US" dirty="0" smtClean="0"/>
              <a:t> ring </a:t>
            </a:r>
            <a:r>
              <a:rPr lang="en-US" dirty="0" err="1" smtClean="0"/>
              <a:t>pessary</a:t>
            </a:r>
            <a:endParaRPr lang="en-US" dirty="0" smtClean="0"/>
          </a:p>
          <a:p>
            <a:r>
              <a:rPr lang="en-US" dirty="0" smtClean="0"/>
              <a:t>Hormone replacement therapy</a:t>
            </a:r>
          </a:p>
          <a:p>
            <a:r>
              <a:rPr lang="en-US" dirty="0" err="1" smtClean="0"/>
              <a:t>Pessaries</a:t>
            </a:r>
            <a:r>
              <a:rPr lang="en-US" dirty="0" smtClean="0"/>
              <a:t> should be replaced every 4-12 months </a:t>
            </a:r>
          </a:p>
          <a:p>
            <a:r>
              <a:rPr lang="en-US" dirty="0" smtClean="0"/>
              <a:t>Their use cause ulceration of the vaginal vault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b) Surgical </a:t>
            </a:r>
            <a:r>
              <a:rPr lang="en-US" b="1" dirty="0" err="1" smtClean="0"/>
              <a:t>mnx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Cystocele</a:t>
            </a:r>
            <a:r>
              <a:rPr lang="en-US" dirty="0" smtClean="0"/>
              <a:t> is by anterior </a:t>
            </a:r>
            <a:r>
              <a:rPr lang="en-US" dirty="0" err="1" smtClean="0"/>
              <a:t>colporrhaphy</a:t>
            </a:r>
            <a:endParaRPr lang="en-US" dirty="0" smtClean="0"/>
          </a:p>
          <a:p>
            <a:r>
              <a:rPr lang="en-US" dirty="0" err="1" smtClean="0"/>
              <a:t>Rectocele</a:t>
            </a:r>
            <a:r>
              <a:rPr lang="en-US" dirty="0" smtClean="0"/>
              <a:t> is by posterior </a:t>
            </a:r>
            <a:r>
              <a:rPr lang="en-US" dirty="0" err="1" smtClean="0"/>
              <a:t>colpoperineorrhaphy</a:t>
            </a:r>
            <a:endParaRPr lang="en-US" dirty="0" smtClean="0"/>
          </a:p>
          <a:p>
            <a:r>
              <a:rPr lang="en-US" dirty="0" smtClean="0"/>
              <a:t>Uterine </a:t>
            </a:r>
            <a:r>
              <a:rPr lang="en-US" dirty="0" err="1" smtClean="0"/>
              <a:t>prolapse</a:t>
            </a:r>
            <a:r>
              <a:rPr lang="en-US" dirty="0" smtClean="0"/>
              <a:t> is by hysterectomy , if to preserve reproductive function </a:t>
            </a:r>
            <a:r>
              <a:rPr lang="en-US" dirty="0" err="1" smtClean="0"/>
              <a:t>manchester</a:t>
            </a:r>
            <a:r>
              <a:rPr lang="en-US" dirty="0" smtClean="0"/>
              <a:t> /fothergill repair done ( cervix excised and suturing of cardinal ligaments)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Hemorrhage </a:t>
            </a:r>
          </a:p>
          <a:p>
            <a:r>
              <a:rPr lang="en-US" dirty="0" smtClean="0"/>
              <a:t>Hematoma formation</a:t>
            </a:r>
          </a:p>
          <a:p>
            <a:r>
              <a:rPr lang="en-US" dirty="0" smtClean="0"/>
              <a:t>Infection</a:t>
            </a:r>
          </a:p>
          <a:p>
            <a:r>
              <a:rPr lang="en-US" dirty="0" smtClean="0"/>
              <a:t>Urinary retention</a:t>
            </a:r>
          </a:p>
          <a:p>
            <a:pPr>
              <a:buNone/>
            </a:pPr>
            <a:r>
              <a:rPr lang="en-US" b="1" dirty="0" smtClean="0"/>
              <a:t>Long term complication</a:t>
            </a:r>
          </a:p>
          <a:p>
            <a:r>
              <a:rPr lang="en-US" dirty="0" err="1" smtClean="0"/>
              <a:t>Dysparenia</a:t>
            </a:r>
            <a:endParaRPr lang="en-US" dirty="0" smtClean="0"/>
          </a:p>
          <a:p>
            <a:r>
              <a:rPr lang="en-US" dirty="0" smtClean="0"/>
              <a:t>Vaginal </a:t>
            </a:r>
            <a:r>
              <a:rPr lang="en-US" dirty="0" err="1" smtClean="0"/>
              <a:t>stenosis</a:t>
            </a:r>
            <a:endParaRPr lang="en-US" dirty="0" smtClean="0"/>
          </a:p>
          <a:p>
            <a:r>
              <a:rPr lang="en-US" dirty="0" smtClean="0"/>
              <a:t>Recurrence of prolapsed vaginal vault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Menstrual disorders –irregular vaginal bleeding, </a:t>
            </a:r>
            <a:r>
              <a:rPr lang="en-US" dirty="0" err="1" smtClean="0"/>
              <a:t>menorrhagia</a:t>
            </a:r>
            <a:endParaRPr lang="en-US" dirty="0" smtClean="0"/>
          </a:p>
          <a:p>
            <a:r>
              <a:rPr lang="en-US" dirty="0" smtClean="0"/>
              <a:t>Pain –colicky uterine pain</a:t>
            </a:r>
          </a:p>
          <a:p>
            <a:r>
              <a:rPr lang="en-US" dirty="0" smtClean="0"/>
              <a:t>Pressure symptoms –pressure on rectum , bladder, and abdomen</a:t>
            </a:r>
          </a:p>
          <a:p>
            <a:r>
              <a:rPr lang="en-US" dirty="0" smtClean="0"/>
              <a:t>Complications of pregnancy-recurrent miscarriage</a:t>
            </a:r>
          </a:p>
          <a:p>
            <a:r>
              <a:rPr lang="en-US" dirty="0" smtClean="0"/>
              <a:t>Infertility-</a:t>
            </a:r>
            <a:r>
              <a:rPr lang="en-US" dirty="0" err="1" smtClean="0"/>
              <a:t>submucus</a:t>
            </a:r>
            <a:r>
              <a:rPr lang="en-US" dirty="0" smtClean="0"/>
              <a:t> and intramural impair infertility unlike sub-</a:t>
            </a:r>
            <a:r>
              <a:rPr lang="en-US" dirty="0" err="1" smtClean="0"/>
              <a:t>serosal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FISTULAS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commonest fistulas are </a:t>
            </a:r>
            <a:r>
              <a:rPr lang="en-US" dirty="0" err="1" smtClean="0"/>
              <a:t>vesico</a:t>
            </a:r>
            <a:r>
              <a:rPr lang="en-US" dirty="0" smtClean="0"/>
              <a:t>-vaginal and </a:t>
            </a:r>
            <a:r>
              <a:rPr lang="en-US" dirty="0" err="1" smtClean="0"/>
              <a:t>utero</a:t>
            </a:r>
            <a:r>
              <a:rPr lang="en-US" dirty="0" smtClean="0"/>
              <a:t>-vaginal and results from surgical trauma </a:t>
            </a:r>
            <a:r>
              <a:rPr lang="en-US" dirty="0" err="1" smtClean="0"/>
              <a:t>e.g</a:t>
            </a:r>
            <a:r>
              <a:rPr lang="en-US" dirty="0" smtClean="0"/>
              <a:t> hysterectomy or </a:t>
            </a:r>
            <a:r>
              <a:rPr lang="en-US" dirty="0" smtClean="0"/>
              <a:t>CS , prolonged/ </a:t>
            </a:r>
            <a:r>
              <a:rPr lang="en-US" dirty="0" err="1" smtClean="0"/>
              <a:t>obsructed</a:t>
            </a:r>
            <a:r>
              <a:rPr lang="en-US" dirty="0" smtClean="0"/>
              <a:t> </a:t>
            </a:r>
            <a:r>
              <a:rPr lang="en-US" dirty="0" err="1" smtClean="0"/>
              <a:t>labour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vesico</a:t>
            </a:r>
            <a:r>
              <a:rPr lang="en-US" dirty="0" smtClean="0"/>
              <a:t> –vaginal fistula will become apparent  in the 1</a:t>
            </a:r>
            <a:r>
              <a:rPr lang="en-US" baseline="30000" dirty="0" smtClean="0"/>
              <a:t>st</a:t>
            </a:r>
            <a:r>
              <a:rPr lang="en-US" dirty="0" smtClean="0"/>
              <a:t> post –operative wk</a:t>
            </a:r>
          </a:p>
          <a:p>
            <a:r>
              <a:rPr lang="en-US" dirty="0" smtClean="0"/>
              <a:t>If fistula is small closure may be achieved spontaneously </a:t>
            </a:r>
          </a:p>
          <a:p>
            <a:r>
              <a:rPr lang="en-US" dirty="0" smtClean="0"/>
              <a:t>Catheterize the pt.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2-3 months and closure has not taken place , surgery recommended</a:t>
            </a:r>
          </a:p>
          <a:p>
            <a:r>
              <a:rPr lang="en-US" dirty="0" smtClean="0"/>
              <a:t>Fistula site be free from infection</a:t>
            </a:r>
          </a:p>
          <a:p>
            <a:pPr marL="571500" indent="-571500">
              <a:buAutoNum type="romanLcParenR"/>
            </a:pPr>
            <a:r>
              <a:rPr lang="en-US" dirty="0" smtClean="0"/>
              <a:t>Surgery can be done vaginally by separation of the edges of the fistula and closure in layers of the bladder and vagina</a:t>
            </a:r>
          </a:p>
          <a:p>
            <a:pPr marL="571500" indent="-571500">
              <a:buAutoNum type="romanLcParenR"/>
            </a:pPr>
            <a:r>
              <a:rPr lang="en-US" dirty="0" err="1" smtClean="0"/>
              <a:t>Abdo</a:t>
            </a:r>
            <a:r>
              <a:rPr lang="en-US" dirty="0" smtClean="0"/>
              <a:t>. approach  surgery can be used where the fistula is large with advantage of allowing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interposition of </a:t>
            </a:r>
            <a:r>
              <a:rPr lang="en-US" dirty="0" err="1" smtClean="0"/>
              <a:t>omentum</a:t>
            </a:r>
            <a:r>
              <a:rPr lang="en-US" dirty="0" smtClean="0"/>
              <a:t> in cases where there is a large fistula</a:t>
            </a:r>
          </a:p>
          <a:p>
            <a:r>
              <a:rPr lang="en-US" dirty="0" err="1" smtClean="0"/>
              <a:t>Utero</a:t>
            </a:r>
            <a:r>
              <a:rPr lang="en-US" dirty="0" smtClean="0"/>
              <a:t>-vaginal fistulas are </a:t>
            </a:r>
            <a:r>
              <a:rPr lang="en-US" dirty="0" err="1" smtClean="0"/>
              <a:t>rx</a:t>
            </a:r>
            <a:r>
              <a:rPr lang="en-US" dirty="0" smtClean="0"/>
              <a:t>. by re-implantation of the damaged </a:t>
            </a:r>
            <a:r>
              <a:rPr lang="en-US" dirty="0" err="1" smtClean="0"/>
              <a:t>ureter</a:t>
            </a:r>
            <a:r>
              <a:rPr lang="en-US" dirty="0" smtClean="0"/>
              <a:t> into the bladder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Post-operative care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Continous catheterization for 1 wk </a:t>
            </a:r>
          </a:p>
          <a:p>
            <a:r>
              <a:rPr lang="en-US" dirty="0" smtClean="0"/>
              <a:t>Antibiotics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Aseptic technique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ABORTAL CARE</a:t>
            </a:r>
          </a:p>
          <a:p>
            <a:r>
              <a:rPr lang="en-US" smtClean="0"/>
              <a:t>FIBROIDS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Ultrasound of pelvis</a:t>
            </a:r>
          </a:p>
          <a:p>
            <a:pPr>
              <a:buNone/>
            </a:pPr>
            <a:r>
              <a:rPr lang="en-US" b="1" dirty="0" smtClean="0"/>
              <a:t>Differential </a:t>
            </a:r>
            <a:r>
              <a:rPr lang="en-US" b="1" dirty="0" err="1" smtClean="0"/>
              <a:t>dx</a:t>
            </a:r>
            <a:endParaRPr lang="en-US" b="1" dirty="0" smtClean="0"/>
          </a:p>
          <a:p>
            <a:r>
              <a:rPr lang="en-US" dirty="0" smtClean="0"/>
              <a:t>Ovarian tumor, ovarian cysts </a:t>
            </a:r>
          </a:p>
          <a:p>
            <a:pPr>
              <a:buNone/>
            </a:pPr>
            <a:r>
              <a:rPr lang="en-US" b="1" dirty="0" err="1" smtClean="0"/>
              <a:t>Mnx</a:t>
            </a:r>
            <a:endParaRPr lang="en-US" b="1" dirty="0" smtClean="0"/>
          </a:p>
          <a:p>
            <a:r>
              <a:rPr lang="en-US" dirty="0" smtClean="0"/>
              <a:t>Most are asymptomatic and do not require </a:t>
            </a:r>
            <a:r>
              <a:rPr lang="en-US" dirty="0" err="1" smtClean="0"/>
              <a:t>rx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Medical</a:t>
            </a:r>
          </a:p>
          <a:p>
            <a:r>
              <a:rPr lang="en-US" dirty="0" err="1" smtClean="0"/>
              <a:t>Progestogens</a:t>
            </a:r>
            <a:r>
              <a:rPr lang="en-US" dirty="0" smtClean="0"/>
              <a:t> and non-steroidal anti-inflammatory drugs in controlling menses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Surgical </a:t>
            </a:r>
            <a:r>
              <a:rPr lang="en-US" b="1" dirty="0" err="1" smtClean="0"/>
              <a:t>mnx</a:t>
            </a:r>
            <a:endParaRPr lang="en-US" b="1" dirty="0" smtClean="0"/>
          </a:p>
          <a:p>
            <a:r>
              <a:rPr lang="en-US" dirty="0" smtClean="0"/>
              <a:t>Hysterectomy if reproductive function not needed</a:t>
            </a:r>
          </a:p>
          <a:p>
            <a:r>
              <a:rPr lang="en-US" dirty="0" err="1" smtClean="0"/>
              <a:t>Myomectomy</a:t>
            </a:r>
            <a:r>
              <a:rPr lang="en-US" dirty="0" smtClean="0"/>
              <a:t> or surgical excision in young or where reproduction needed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MALIGNANT DSE. OF THE UTERUS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CANCER ENDOMETRIUM</a:t>
            </a:r>
          </a:p>
          <a:p>
            <a:r>
              <a:rPr lang="en-US" dirty="0" smtClean="0"/>
              <a:t>The most common </a:t>
            </a:r>
            <a:r>
              <a:rPr lang="en-US" dirty="0" err="1" smtClean="0"/>
              <a:t>gynae</a:t>
            </a:r>
            <a:r>
              <a:rPr lang="en-US" dirty="0" smtClean="0"/>
              <a:t> cancer , presents after menopause in ¾ of all cases</a:t>
            </a:r>
          </a:p>
          <a:p>
            <a:pPr>
              <a:buNone/>
            </a:pPr>
            <a:r>
              <a:rPr lang="en-US" b="1" dirty="0" smtClean="0"/>
              <a:t>Predisposing factors</a:t>
            </a:r>
          </a:p>
          <a:p>
            <a:pPr marL="571500" indent="-571500">
              <a:buAutoNum type="romanLcParenR"/>
            </a:pPr>
            <a:r>
              <a:rPr lang="en-US" b="1" dirty="0" smtClean="0"/>
              <a:t>Obesity </a:t>
            </a:r>
          </a:p>
          <a:p>
            <a:pPr marL="571500" indent="-571500"/>
            <a:r>
              <a:rPr lang="en-US" dirty="0" smtClean="0"/>
              <a:t>Due to excess </a:t>
            </a:r>
            <a:r>
              <a:rPr lang="en-US" dirty="0" err="1" smtClean="0"/>
              <a:t>oestrogen</a:t>
            </a:r>
            <a:r>
              <a:rPr lang="en-US" dirty="0" smtClean="0"/>
              <a:t> and less progesterone to oppose the effects of </a:t>
            </a:r>
            <a:r>
              <a:rPr lang="en-US" dirty="0" err="1" smtClean="0"/>
              <a:t>oestrogen</a:t>
            </a:r>
            <a:r>
              <a:rPr lang="en-US" dirty="0" smtClean="0"/>
              <a:t> on the </a:t>
            </a:r>
            <a:r>
              <a:rPr lang="en-US" dirty="0" err="1" smtClean="0"/>
              <a:t>endometrium</a:t>
            </a:r>
            <a:r>
              <a:rPr lang="en-US" dirty="0" smtClean="0"/>
              <a:t>  , this results into </a:t>
            </a:r>
            <a:r>
              <a:rPr lang="en-US" dirty="0" err="1" smtClean="0"/>
              <a:t>endometrium</a:t>
            </a:r>
            <a:r>
              <a:rPr lang="en-US" dirty="0" smtClean="0"/>
              <a:t> hyperplasia</a:t>
            </a:r>
          </a:p>
          <a:p>
            <a:pPr marL="571500" indent="-571500"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ii) Parity</a:t>
            </a:r>
          </a:p>
          <a:p>
            <a:pPr>
              <a:buNone/>
            </a:pPr>
            <a:r>
              <a:rPr lang="en-US" dirty="0" smtClean="0"/>
              <a:t>Twice high in </a:t>
            </a:r>
            <a:r>
              <a:rPr lang="en-US" dirty="0" err="1" smtClean="0"/>
              <a:t>nulliparous</a:t>
            </a:r>
            <a:r>
              <a:rPr lang="en-US" dirty="0" smtClean="0"/>
              <a:t> women</a:t>
            </a:r>
          </a:p>
          <a:p>
            <a:pPr>
              <a:buNone/>
            </a:pPr>
            <a:r>
              <a:rPr lang="en-US" dirty="0" smtClean="0"/>
              <a:t>iii) Late menopause</a:t>
            </a:r>
          </a:p>
          <a:p>
            <a:r>
              <a:rPr lang="en-US" dirty="0" smtClean="0"/>
              <a:t>High in women who have menopause at age 50 , also early menarche is a risk factor</a:t>
            </a:r>
          </a:p>
          <a:p>
            <a:pPr>
              <a:buNone/>
            </a:pPr>
            <a:r>
              <a:rPr lang="en-US" dirty="0" smtClean="0"/>
              <a:t>iv) DM </a:t>
            </a:r>
          </a:p>
          <a:p>
            <a:r>
              <a:rPr lang="en-US" dirty="0" smtClean="0"/>
              <a:t>Abnormality of glucose tolerance increases incidence of CA </a:t>
            </a:r>
            <a:r>
              <a:rPr lang="en-US" dirty="0" err="1" smtClean="0"/>
              <a:t>endometrium</a:t>
            </a:r>
            <a:r>
              <a:rPr lang="en-US" dirty="0" smtClean="0"/>
              <a:t> and increased HTN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1912</Words>
  <Application>Microsoft Office PowerPoint</Application>
  <PresentationFormat>On-screen Show (4:3)</PresentationFormat>
  <Paragraphs>305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GYNAE-3</vt:lpstr>
      <vt:lpstr>b). Benign tumors of the myometrium</vt:lpstr>
      <vt:lpstr>Cont..</vt:lpstr>
      <vt:lpstr>Cont..</vt:lpstr>
      <vt:lpstr>Cont..</vt:lpstr>
      <vt:lpstr>DX.</vt:lpstr>
      <vt:lpstr>Cont..</vt:lpstr>
      <vt:lpstr>MALIGNANT DSE. OF THE UTERUS</vt:lpstr>
      <vt:lpstr>Cont..</vt:lpstr>
      <vt:lpstr>CONT..</vt:lpstr>
      <vt:lpstr>Cont..</vt:lpstr>
      <vt:lpstr>S/S</vt:lpstr>
      <vt:lpstr>pathology</vt:lpstr>
      <vt:lpstr>Cont..</vt:lpstr>
      <vt:lpstr>DIAGNOSIS</vt:lpstr>
      <vt:lpstr>treatment</vt:lpstr>
      <vt:lpstr>prognosis</vt:lpstr>
      <vt:lpstr>Benign ovarian tumors-cycts</vt:lpstr>
      <vt:lpstr>Cont..</vt:lpstr>
      <vt:lpstr>Cont..</vt:lpstr>
      <vt:lpstr>CA OVARY(MALIGNANT OVARIAN TUMORS)</vt:lpstr>
      <vt:lpstr>Cont..</vt:lpstr>
      <vt:lpstr>Staging-fig331, pg. 23.2</vt:lpstr>
      <vt:lpstr>PATHOLOGY</vt:lpstr>
      <vt:lpstr>MNX</vt:lpstr>
      <vt:lpstr>s/e</vt:lpstr>
      <vt:lpstr>prognosis</vt:lpstr>
      <vt:lpstr>ENDOMETRIOSIS</vt:lpstr>
      <vt:lpstr>pathology</vt:lpstr>
      <vt:lpstr>S/S</vt:lpstr>
      <vt:lpstr>DIAGNOSIS</vt:lpstr>
      <vt:lpstr>MNX</vt:lpstr>
      <vt:lpstr>Cont..</vt:lpstr>
      <vt:lpstr>Surgical mnx</vt:lpstr>
      <vt:lpstr>ASSINGMENT</vt:lpstr>
      <vt:lpstr>CA VULVA</vt:lpstr>
      <vt:lpstr>S/S</vt:lpstr>
      <vt:lpstr>GENITAL PROLAPSE</vt:lpstr>
      <vt:lpstr>Cont..</vt:lpstr>
      <vt:lpstr>Cont..</vt:lpstr>
      <vt:lpstr>S/S</vt:lpstr>
      <vt:lpstr>c) Urethrocele &amp; cystocele</vt:lpstr>
      <vt:lpstr>Cont..</vt:lpstr>
      <vt:lpstr>e) enterocele</vt:lpstr>
      <vt:lpstr>Pathogenesis of utero-vaginal prolapse</vt:lpstr>
      <vt:lpstr>Cont..</vt:lpstr>
      <vt:lpstr>MNX</vt:lpstr>
      <vt:lpstr>b) Surgical mnx</vt:lpstr>
      <vt:lpstr>complications</vt:lpstr>
      <vt:lpstr>FISTULAS</vt:lpstr>
      <vt:lpstr>Cont..</vt:lpstr>
      <vt:lpstr>Cont..</vt:lpstr>
      <vt:lpstr>Post-operative care 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GYNAE-3</dc:title>
  <dc:creator>user</dc:creator>
  <cp:lastModifiedBy>User</cp:lastModifiedBy>
  <cp:revision>52</cp:revision>
  <dcterms:created xsi:type="dcterms:W3CDTF">2014-05-03T14:06:01Z</dcterms:created>
  <dcterms:modified xsi:type="dcterms:W3CDTF">2017-02-06T05:03:53Z</dcterms:modified>
</cp:coreProperties>
</file>