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495" r:id="rId12"/>
    <p:sldId id="267" r:id="rId13"/>
    <p:sldId id="268" r:id="rId14"/>
    <p:sldId id="273" r:id="rId15"/>
    <p:sldId id="496" r:id="rId16"/>
    <p:sldId id="269" r:id="rId17"/>
    <p:sldId id="271" r:id="rId18"/>
    <p:sldId id="272" r:id="rId19"/>
    <p:sldId id="274" r:id="rId20"/>
    <p:sldId id="300" r:id="rId21"/>
    <p:sldId id="497" r:id="rId22"/>
    <p:sldId id="276" r:id="rId23"/>
    <p:sldId id="275" r:id="rId24"/>
    <p:sldId id="277" r:id="rId25"/>
    <p:sldId id="278" r:id="rId26"/>
    <p:sldId id="279" r:id="rId27"/>
    <p:sldId id="498" r:id="rId28"/>
    <p:sldId id="280" r:id="rId29"/>
    <p:sldId id="499" r:id="rId30"/>
    <p:sldId id="281" r:id="rId31"/>
    <p:sldId id="500" r:id="rId32"/>
    <p:sldId id="282" r:id="rId33"/>
    <p:sldId id="283" r:id="rId34"/>
    <p:sldId id="284" r:id="rId35"/>
    <p:sldId id="285" r:id="rId36"/>
    <p:sldId id="301" r:id="rId37"/>
    <p:sldId id="286" r:id="rId38"/>
    <p:sldId id="287" r:id="rId39"/>
    <p:sldId id="288" r:id="rId40"/>
    <p:sldId id="289" r:id="rId41"/>
    <p:sldId id="501" r:id="rId42"/>
    <p:sldId id="290" r:id="rId43"/>
    <p:sldId id="291" r:id="rId44"/>
    <p:sldId id="292" r:id="rId45"/>
    <p:sldId id="293" r:id="rId46"/>
    <p:sldId id="294" r:id="rId47"/>
    <p:sldId id="295" r:id="rId48"/>
    <p:sldId id="503" r:id="rId49"/>
    <p:sldId id="505" r:id="rId50"/>
    <p:sldId id="508" r:id="rId51"/>
    <p:sldId id="506" r:id="rId52"/>
    <p:sldId id="507" r:id="rId53"/>
    <p:sldId id="504" r:id="rId54"/>
    <p:sldId id="296" r:id="rId55"/>
    <p:sldId id="509" r:id="rId56"/>
    <p:sldId id="297" r:id="rId57"/>
    <p:sldId id="502" r:id="rId58"/>
    <p:sldId id="298" r:id="rId59"/>
    <p:sldId id="299" r:id="rId60"/>
    <p:sldId id="302" r:id="rId61"/>
    <p:sldId id="510" r:id="rId62"/>
    <p:sldId id="303" r:id="rId63"/>
    <p:sldId id="304" r:id="rId64"/>
    <p:sldId id="305" r:id="rId65"/>
    <p:sldId id="511" r:id="rId66"/>
    <p:sldId id="306" r:id="rId67"/>
    <p:sldId id="512" r:id="rId68"/>
    <p:sldId id="313" r:id="rId69"/>
    <p:sldId id="307" r:id="rId70"/>
    <p:sldId id="308" r:id="rId71"/>
    <p:sldId id="309" r:id="rId72"/>
    <p:sldId id="310" r:id="rId73"/>
    <p:sldId id="311" r:id="rId74"/>
    <p:sldId id="312" r:id="rId75"/>
    <p:sldId id="314" r:id="rId76"/>
    <p:sldId id="315" r:id="rId77"/>
    <p:sldId id="316" r:id="rId78"/>
    <p:sldId id="317" r:id="rId79"/>
    <p:sldId id="318" r:id="rId80"/>
    <p:sldId id="319" r:id="rId81"/>
    <p:sldId id="320" r:id="rId82"/>
    <p:sldId id="321" r:id="rId83"/>
    <p:sldId id="322" r:id="rId84"/>
    <p:sldId id="513" r:id="rId85"/>
    <p:sldId id="331" r:id="rId86"/>
    <p:sldId id="323" r:id="rId87"/>
    <p:sldId id="324" r:id="rId88"/>
    <p:sldId id="325" r:id="rId89"/>
    <p:sldId id="326" r:id="rId90"/>
    <p:sldId id="327" r:id="rId91"/>
    <p:sldId id="328" r:id="rId92"/>
    <p:sldId id="515" r:id="rId93"/>
    <p:sldId id="329" r:id="rId94"/>
    <p:sldId id="330" r:id="rId95"/>
    <p:sldId id="377" r:id="rId96"/>
    <p:sldId id="332" r:id="rId97"/>
    <p:sldId id="333" r:id="rId98"/>
    <p:sldId id="334" r:id="rId99"/>
    <p:sldId id="516" r:id="rId100"/>
    <p:sldId id="352" r:id="rId101"/>
    <p:sldId id="335" r:id="rId102"/>
    <p:sldId id="517" r:id="rId103"/>
    <p:sldId id="336" r:id="rId104"/>
    <p:sldId id="337" r:id="rId105"/>
    <p:sldId id="338" r:id="rId106"/>
    <p:sldId id="339" r:id="rId107"/>
    <p:sldId id="340" r:id="rId108"/>
    <p:sldId id="518" r:id="rId109"/>
    <p:sldId id="341" r:id="rId110"/>
    <p:sldId id="519" r:id="rId111"/>
    <p:sldId id="342" r:id="rId112"/>
    <p:sldId id="520" r:id="rId113"/>
    <p:sldId id="353" r:id="rId114"/>
    <p:sldId id="521" r:id="rId115"/>
    <p:sldId id="343" r:id="rId116"/>
    <p:sldId id="522" r:id="rId117"/>
    <p:sldId id="344" r:id="rId118"/>
    <p:sldId id="345" r:id="rId119"/>
    <p:sldId id="523" r:id="rId120"/>
    <p:sldId id="346" r:id="rId121"/>
    <p:sldId id="567" r:id="rId122"/>
    <p:sldId id="347" r:id="rId123"/>
    <p:sldId id="348" r:id="rId124"/>
    <p:sldId id="524" r:id="rId125"/>
    <p:sldId id="349" r:id="rId126"/>
    <p:sldId id="350" r:id="rId127"/>
    <p:sldId id="525" r:id="rId128"/>
    <p:sldId id="351" r:id="rId129"/>
    <p:sldId id="354" r:id="rId130"/>
    <p:sldId id="526" r:id="rId131"/>
    <p:sldId id="355" r:id="rId132"/>
    <p:sldId id="527" r:id="rId133"/>
    <p:sldId id="356" r:id="rId134"/>
    <p:sldId id="379" r:id="rId135"/>
    <p:sldId id="357" r:id="rId136"/>
    <p:sldId id="528" r:id="rId137"/>
    <p:sldId id="358" r:id="rId138"/>
    <p:sldId id="529" r:id="rId139"/>
    <p:sldId id="359" r:id="rId140"/>
    <p:sldId id="360" r:id="rId141"/>
    <p:sldId id="361" r:id="rId142"/>
    <p:sldId id="362" r:id="rId143"/>
    <p:sldId id="363" r:id="rId144"/>
    <p:sldId id="530" r:id="rId145"/>
    <p:sldId id="364" r:id="rId146"/>
    <p:sldId id="531" r:id="rId147"/>
    <p:sldId id="365" r:id="rId148"/>
    <p:sldId id="532" r:id="rId149"/>
    <p:sldId id="366" r:id="rId150"/>
    <p:sldId id="368" r:id="rId151"/>
    <p:sldId id="380" r:id="rId152"/>
    <p:sldId id="369" r:id="rId153"/>
    <p:sldId id="533" r:id="rId154"/>
    <p:sldId id="378" r:id="rId155"/>
    <p:sldId id="370" r:id="rId156"/>
    <p:sldId id="534" r:id="rId157"/>
    <p:sldId id="371" r:id="rId158"/>
    <p:sldId id="372" r:id="rId159"/>
    <p:sldId id="535" r:id="rId160"/>
    <p:sldId id="373" r:id="rId161"/>
    <p:sldId id="536" r:id="rId162"/>
    <p:sldId id="390" r:id="rId163"/>
    <p:sldId id="537" r:id="rId164"/>
    <p:sldId id="391" r:id="rId165"/>
    <p:sldId id="538" r:id="rId166"/>
    <p:sldId id="374" r:id="rId167"/>
    <p:sldId id="539" r:id="rId168"/>
    <p:sldId id="375" r:id="rId169"/>
    <p:sldId id="376" r:id="rId170"/>
    <p:sldId id="540" r:id="rId171"/>
    <p:sldId id="381" r:id="rId172"/>
    <p:sldId id="392" r:id="rId173"/>
    <p:sldId id="382" r:id="rId174"/>
    <p:sldId id="383" r:id="rId175"/>
    <p:sldId id="541" r:id="rId176"/>
    <p:sldId id="384" r:id="rId177"/>
    <p:sldId id="385" r:id="rId178"/>
    <p:sldId id="386" r:id="rId179"/>
    <p:sldId id="387" r:id="rId180"/>
    <p:sldId id="388" r:id="rId181"/>
    <p:sldId id="393" r:id="rId182"/>
    <p:sldId id="389" r:id="rId183"/>
    <p:sldId id="542" r:id="rId184"/>
    <p:sldId id="394" r:id="rId185"/>
    <p:sldId id="395" r:id="rId186"/>
    <p:sldId id="396" r:id="rId187"/>
    <p:sldId id="397" r:id="rId188"/>
    <p:sldId id="398" r:id="rId189"/>
    <p:sldId id="543" r:id="rId190"/>
    <p:sldId id="399" r:id="rId191"/>
    <p:sldId id="544" r:id="rId192"/>
    <p:sldId id="400" r:id="rId193"/>
    <p:sldId id="545" r:id="rId194"/>
    <p:sldId id="401" r:id="rId195"/>
    <p:sldId id="402" r:id="rId196"/>
    <p:sldId id="403" r:id="rId197"/>
    <p:sldId id="546" r:id="rId198"/>
    <p:sldId id="404" r:id="rId199"/>
    <p:sldId id="547" r:id="rId200"/>
    <p:sldId id="405" r:id="rId201"/>
    <p:sldId id="406" r:id="rId202"/>
    <p:sldId id="407" r:id="rId203"/>
    <p:sldId id="408" r:id="rId204"/>
    <p:sldId id="409" r:id="rId205"/>
    <p:sldId id="410" r:id="rId206"/>
    <p:sldId id="411" r:id="rId207"/>
    <p:sldId id="412" r:id="rId208"/>
    <p:sldId id="493" r:id="rId209"/>
    <p:sldId id="494" r:id="rId210"/>
    <p:sldId id="413" r:id="rId211"/>
    <p:sldId id="414" r:id="rId212"/>
    <p:sldId id="415" r:id="rId213"/>
    <p:sldId id="416" r:id="rId214"/>
    <p:sldId id="458" r:id="rId215"/>
    <p:sldId id="417" r:id="rId216"/>
    <p:sldId id="418" r:id="rId217"/>
    <p:sldId id="419" r:id="rId218"/>
    <p:sldId id="459" r:id="rId219"/>
    <p:sldId id="420" r:id="rId220"/>
    <p:sldId id="421" r:id="rId221"/>
    <p:sldId id="422" r:id="rId222"/>
    <p:sldId id="423" r:id="rId223"/>
    <p:sldId id="460" r:id="rId224"/>
    <p:sldId id="424" r:id="rId225"/>
    <p:sldId id="425" r:id="rId226"/>
    <p:sldId id="426" r:id="rId227"/>
    <p:sldId id="427" r:id="rId228"/>
    <p:sldId id="428" r:id="rId229"/>
    <p:sldId id="548" r:id="rId230"/>
    <p:sldId id="429" r:id="rId231"/>
    <p:sldId id="430" r:id="rId232"/>
    <p:sldId id="431" r:id="rId233"/>
    <p:sldId id="432" r:id="rId234"/>
    <p:sldId id="433" r:id="rId235"/>
    <p:sldId id="434" r:id="rId236"/>
    <p:sldId id="435" r:id="rId237"/>
    <p:sldId id="549" r:id="rId238"/>
    <p:sldId id="436" r:id="rId239"/>
    <p:sldId id="437" r:id="rId240"/>
    <p:sldId id="550" r:id="rId241"/>
    <p:sldId id="438" r:id="rId242"/>
    <p:sldId id="439" r:id="rId243"/>
    <p:sldId id="440" r:id="rId244"/>
    <p:sldId id="441" r:id="rId245"/>
    <p:sldId id="442" r:id="rId246"/>
    <p:sldId id="551" r:id="rId247"/>
    <p:sldId id="443" r:id="rId248"/>
    <p:sldId id="461" r:id="rId249"/>
    <p:sldId id="552" r:id="rId250"/>
    <p:sldId id="444" r:id="rId251"/>
    <p:sldId id="553" r:id="rId252"/>
    <p:sldId id="445" r:id="rId253"/>
    <p:sldId id="446" r:id="rId254"/>
    <p:sldId id="447" r:id="rId255"/>
    <p:sldId id="448" r:id="rId256"/>
    <p:sldId id="449" r:id="rId257"/>
    <p:sldId id="554" r:id="rId258"/>
    <p:sldId id="450" r:id="rId259"/>
    <p:sldId id="451" r:id="rId260"/>
    <p:sldId id="452" r:id="rId261"/>
    <p:sldId id="453" r:id="rId262"/>
    <p:sldId id="555" r:id="rId263"/>
    <p:sldId id="454" r:id="rId264"/>
    <p:sldId id="455" r:id="rId265"/>
    <p:sldId id="456" r:id="rId266"/>
    <p:sldId id="557" r:id="rId267"/>
    <p:sldId id="457" r:id="rId268"/>
    <p:sldId id="462" r:id="rId269"/>
    <p:sldId id="556" r:id="rId270"/>
    <p:sldId id="463" r:id="rId271"/>
    <p:sldId id="464" r:id="rId272"/>
    <p:sldId id="465" r:id="rId273"/>
    <p:sldId id="558" r:id="rId274"/>
    <p:sldId id="466" r:id="rId275"/>
    <p:sldId id="467" r:id="rId276"/>
    <p:sldId id="468" r:id="rId277"/>
    <p:sldId id="469" r:id="rId278"/>
    <p:sldId id="559" r:id="rId279"/>
    <p:sldId id="470" r:id="rId280"/>
    <p:sldId id="471" r:id="rId281"/>
    <p:sldId id="472" r:id="rId282"/>
    <p:sldId id="473" r:id="rId283"/>
    <p:sldId id="560" r:id="rId284"/>
    <p:sldId id="474" r:id="rId285"/>
    <p:sldId id="475" r:id="rId286"/>
    <p:sldId id="476" r:id="rId287"/>
    <p:sldId id="561" r:id="rId288"/>
    <p:sldId id="477" r:id="rId289"/>
    <p:sldId id="478" r:id="rId290"/>
    <p:sldId id="479" r:id="rId291"/>
    <p:sldId id="480" r:id="rId292"/>
    <p:sldId id="562" r:id="rId293"/>
    <p:sldId id="481" r:id="rId294"/>
    <p:sldId id="482" r:id="rId295"/>
    <p:sldId id="483" r:id="rId296"/>
    <p:sldId id="563" r:id="rId297"/>
    <p:sldId id="488" r:id="rId298"/>
    <p:sldId id="484" r:id="rId299"/>
    <p:sldId id="485" r:id="rId300"/>
    <p:sldId id="486" r:id="rId301"/>
    <p:sldId id="487" r:id="rId302"/>
    <p:sldId id="564" r:id="rId303"/>
    <p:sldId id="489" r:id="rId304"/>
    <p:sldId id="565" r:id="rId305"/>
    <p:sldId id="491" r:id="rId306"/>
    <p:sldId id="566" r:id="rId307"/>
    <p:sldId id="492" r:id="rId308"/>
    <p:sldId id="262" r:id="rId3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99" Type="http://schemas.openxmlformats.org/officeDocument/2006/relationships/slide" Target="slides/slide298.xml" /><Relationship Id="rId303" Type="http://schemas.openxmlformats.org/officeDocument/2006/relationships/slide" Target="slides/slide302.xml" /><Relationship Id="rId21" Type="http://schemas.openxmlformats.org/officeDocument/2006/relationships/slide" Target="slides/slide20.xml" /><Relationship Id="rId42" Type="http://schemas.openxmlformats.org/officeDocument/2006/relationships/slide" Target="slides/slide41.xml" /><Relationship Id="rId63" Type="http://schemas.openxmlformats.org/officeDocument/2006/relationships/slide" Target="slides/slide62.xml" /><Relationship Id="rId84" Type="http://schemas.openxmlformats.org/officeDocument/2006/relationships/slide" Target="slides/slide83.xml" /><Relationship Id="rId138" Type="http://schemas.openxmlformats.org/officeDocument/2006/relationships/slide" Target="slides/slide137.xml" /><Relationship Id="rId159" Type="http://schemas.openxmlformats.org/officeDocument/2006/relationships/slide" Target="slides/slide158.xml" /><Relationship Id="rId170" Type="http://schemas.openxmlformats.org/officeDocument/2006/relationships/slide" Target="slides/slide169.xml" /><Relationship Id="rId191" Type="http://schemas.openxmlformats.org/officeDocument/2006/relationships/slide" Target="slides/slide190.xml" /><Relationship Id="rId205" Type="http://schemas.openxmlformats.org/officeDocument/2006/relationships/slide" Target="slides/slide204.xml" /><Relationship Id="rId226" Type="http://schemas.openxmlformats.org/officeDocument/2006/relationships/slide" Target="slides/slide225.xml" /><Relationship Id="rId247" Type="http://schemas.openxmlformats.org/officeDocument/2006/relationships/slide" Target="slides/slide246.xml" /><Relationship Id="rId107" Type="http://schemas.openxmlformats.org/officeDocument/2006/relationships/slide" Target="slides/slide106.xml" /><Relationship Id="rId268" Type="http://schemas.openxmlformats.org/officeDocument/2006/relationships/slide" Target="slides/slide267.xml" /><Relationship Id="rId289" Type="http://schemas.openxmlformats.org/officeDocument/2006/relationships/slide" Target="slides/slide288.xml" /><Relationship Id="rId11" Type="http://schemas.openxmlformats.org/officeDocument/2006/relationships/slide" Target="slides/slide10.xml" /><Relationship Id="rId32" Type="http://schemas.openxmlformats.org/officeDocument/2006/relationships/slide" Target="slides/slide31.xml" /><Relationship Id="rId53" Type="http://schemas.openxmlformats.org/officeDocument/2006/relationships/slide" Target="slides/slide52.xml" /><Relationship Id="rId74" Type="http://schemas.openxmlformats.org/officeDocument/2006/relationships/slide" Target="slides/slide73.xml" /><Relationship Id="rId128" Type="http://schemas.openxmlformats.org/officeDocument/2006/relationships/slide" Target="slides/slide127.xml" /><Relationship Id="rId149" Type="http://schemas.openxmlformats.org/officeDocument/2006/relationships/slide" Target="slides/slide148.xml" /><Relationship Id="rId5" Type="http://schemas.openxmlformats.org/officeDocument/2006/relationships/slide" Target="slides/slide4.xml" /><Relationship Id="rId95" Type="http://schemas.openxmlformats.org/officeDocument/2006/relationships/slide" Target="slides/slide94.xml" /><Relationship Id="rId160" Type="http://schemas.openxmlformats.org/officeDocument/2006/relationships/slide" Target="slides/slide159.xml" /><Relationship Id="rId181" Type="http://schemas.openxmlformats.org/officeDocument/2006/relationships/slide" Target="slides/slide180.xml" /><Relationship Id="rId216" Type="http://schemas.openxmlformats.org/officeDocument/2006/relationships/slide" Target="slides/slide215.xml" /><Relationship Id="rId237" Type="http://schemas.openxmlformats.org/officeDocument/2006/relationships/slide" Target="slides/slide236.xml" /><Relationship Id="rId258" Type="http://schemas.openxmlformats.org/officeDocument/2006/relationships/slide" Target="slides/slide257.xml" /><Relationship Id="rId279" Type="http://schemas.openxmlformats.org/officeDocument/2006/relationships/slide" Target="slides/slide278.xml" /><Relationship Id="rId22" Type="http://schemas.openxmlformats.org/officeDocument/2006/relationships/slide" Target="slides/slide21.xml" /><Relationship Id="rId43" Type="http://schemas.openxmlformats.org/officeDocument/2006/relationships/slide" Target="slides/slide42.xml" /><Relationship Id="rId64" Type="http://schemas.openxmlformats.org/officeDocument/2006/relationships/slide" Target="slides/slide63.xml" /><Relationship Id="rId118" Type="http://schemas.openxmlformats.org/officeDocument/2006/relationships/slide" Target="slides/slide117.xml" /><Relationship Id="rId139" Type="http://schemas.openxmlformats.org/officeDocument/2006/relationships/slide" Target="slides/slide138.xml" /><Relationship Id="rId290" Type="http://schemas.openxmlformats.org/officeDocument/2006/relationships/slide" Target="slides/slide289.xml" /><Relationship Id="rId304" Type="http://schemas.openxmlformats.org/officeDocument/2006/relationships/slide" Target="slides/slide303.xml" /><Relationship Id="rId85" Type="http://schemas.openxmlformats.org/officeDocument/2006/relationships/slide" Target="slides/slide84.xml" /><Relationship Id="rId150" Type="http://schemas.openxmlformats.org/officeDocument/2006/relationships/slide" Target="slides/slide149.xml" /><Relationship Id="rId171" Type="http://schemas.openxmlformats.org/officeDocument/2006/relationships/slide" Target="slides/slide170.xml" /><Relationship Id="rId192" Type="http://schemas.openxmlformats.org/officeDocument/2006/relationships/slide" Target="slides/slide191.xml" /><Relationship Id="rId206" Type="http://schemas.openxmlformats.org/officeDocument/2006/relationships/slide" Target="slides/slide205.xml" /><Relationship Id="rId227" Type="http://schemas.openxmlformats.org/officeDocument/2006/relationships/slide" Target="slides/slide226.xml" /><Relationship Id="rId248" Type="http://schemas.openxmlformats.org/officeDocument/2006/relationships/slide" Target="slides/slide247.xml" /><Relationship Id="rId269" Type="http://schemas.openxmlformats.org/officeDocument/2006/relationships/slide" Target="slides/slide268.xml" /><Relationship Id="rId12" Type="http://schemas.openxmlformats.org/officeDocument/2006/relationships/slide" Target="slides/slide11.xml" /><Relationship Id="rId33" Type="http://schemas.openxmlformats.org/officeDocument/2006/relationships/slide" Target="slides/slide32.xml" /><Relationship Id="rId108" Type="http://schemas.openxmlformats.org/officeDocument/2006/relationships/slide" Target="slides/slide107.xml" /><Relationship Id="rId129" Type="http://schemas.openxmlformats.org/officeDocument/2006/relationships/slide" Target="slides/slide128.xml" /><Relationship Id="rId280" Type="http://schemas.openxmlformats.org/officeDocument/2006/relationships/slide" Target="slides/slide279.xml" /><Relationship Id="rId54" Type="http://schemas.openxmlformats.org/officeDocument/2006/relationships/slide" Target="slides/slide53.xml" /><Relationship Id="rId75" Type="http://schemas.openxmlformats.org/officeDocument/2006/relationships/slide" Target="slides/slide74.xml" /><Relationship Id="rId96" Type="http://schemas.openxmlformats.org/officeDocument/2006/relationships/slide" Target="slides/slide95.xml" /><Relationship Id="rId140" Type="http://schemas.openxmlformats.org/officeDocument/2006/relationships/slide" Target="slides/slide139.xml" /><Relationship Id="rId161" Type="http://schemas.openxmlformats.org/officeDocument/2006/relationships/slide" Target="slides/slide160.xml" /><Relationship Id="rId182" Type="http://schemas.openxmlformats.org/officeDocument/2006/relationships/slide" Target="slides/slide181.xml" /><Relationship Id="rId217" Type="http://schemas.openxmlformats.org/officeDocument/2006/relationships/slide" Target="slides/slide216.xml" /><Relationship Id="rId6" Type="http://schemas.openxmlformats.org/officeDocument/2006/relationships/slide" Target="slides/slide5.xml" /><Relationship Id="rId238" Type="http://schemas.openxmlformats.org/officeDocument/2006/relationships/slide" Target="slides/slide237.xml" /><Relationship Id="rId259" Type="http://schemas.openxmlformats.org/officeDocument/2006/relationships/slide" Target="slides/slide258.xml" /><Relationship Id="rId23" Type="http://schemas.openxmlformats.org/officeDocument/2006/relationships/slide" Target="slides/slide22.xml" /><Relationship Id="rId119" Type="http://schemas.openxmlformats.org/officeDocument/2006/relationships/slide" Target="slides/slide118.xml" /><Relationship Id="rId270" Type="http://schemas.openxmlformats.org/officeDocument/2006/relationships/slide" Target="slides/slide269.xml" /><Relationship Id="rId291" Type="http://schemas.openxmlformats.org/officeDocument/2006/relationships/slide" Target="slides/slide290.xml" /><Relationship Id="rId305" Type="http://schemas.openxmlformats.org/officeDocument/2006/relationships/slide" Target="slides/slide304.xml" /><Relationship Id="rId44" Type="http://schemas.openxmlformats.org/officeDocument/2006/relationships/slide" Target="slides/slide43.xml" /><Relationship Id="rId65" Type="http://schemas.openxmlformats.org/officeDocument/2006/relationships/slide" Target="slides/slide64.xml" /><Relationship Id="rId86" Type="http://schemas.openxmlformats.org/officeDocument/2006/relationships/slide" Target="slides/slide85.xml" /><Relationship Id="rId130" Type="http://schemas.openxmlformats.org/officeDocument/2006/relationships/slide" Target="slides/slide129.xml" /><Relationship Id="rId151" Type="http://schemas.openxmlformats.org/officeDocument/2006/relationships/slide" Target="slides/slide150.xml" /><Relationship Id="rId172" Type="http://schemas.openxmlformats.org/officeDocument/2006/relationships/slide" Target="slides/slide171.xml" /><Relationship Id="rId193" Type="http://schemas.openxmlformats.org/officeDocument/2006/relationships/slide" Target="slides/slide192.xml" /><Relationship Id="rId207" Type="http://schemas.openxmlformats.org/officeDocument/2006/relationships/slide" Target="slides/slide206.xml" /><Relationship Id="rId228" Type="http://schemas.openxmlformats.org/officeDocument/2006/relationships/slide" Target="slides/slide227.xml" /><Relationship Id="rId249" Type="http://schemas.openxmlformats.org/officeDocument/2006/relationships/slide" Target="slides/slide248.xml" /><Relationship Id="rId13" Type="http://schemas.openxmlformats.org/officeDocument/2006/relationships/slide" Target="slides/slide12.xml" /><Relationship Id="rId109" Type="http://schemas.openxmlformats.org/officeDocument/2006/relationships/slide" Target="slides/slide108.xml" /><Relationship Id="rId260" Type="http://schemas.openxmlformats.org/officeDocument/2006/relationships/slide" Target="slides/slide259.xml" /><Relationship Id="rId281" Type="http://schemas.openxmlformats.org/officeDocument/2006/relationships/slide" Target="slides/slide280.xml" /><Relationship Id="rId34" Type="http://schemas.openxmlformats.org/officeDocument/2006/relationships/slide" Target="slides/slide33.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20" Type="http://schemas.openxmlformats.org/officeDocument/2006/relationships/slide" Target="slides/slide119.xml" /><Relationship Id="rId141" Type="http://schemas.openxmlformats.org/officeDocument/2006/relationships/slide" Target="slides/slide140.xml" /><Relationship Id="rId7" Type="http://schemas.openxmlformats.org/officeDocument/2006/relationships/slide" Target="slides/slide6.xml" /><Relationship Id="rId162" Type="http://schemas.openxmlformats.org/officeDocument/2006/relationships/slide" Target="slides/slide161.xml" /><Relationship Id="rId183" Type="http://schemas.openxmlformats.org/officeDocument/2006/relationships/slide" Target="slides/slide182.xml" /><Relationship Id="rId218" Type="http://schemas.openxmlformats.org/officeDocument/2006/relationships/slide" Target="slides/slide217.xml" /><Relationship Id="rId239" Type="http://schemas.openxmlformats.org/officeDocument/2006/relationships/slide" Target="slides/slide238.xml" /><Relationship Id="rId250" Type="http://schemas.openxmlformats.org/officeDocument/2006/relationships/slide" Target="slides/slide249.xml" /><Relationship Id="rId271" Type="http://schemas.openxmlformats.org/officeDocument/2006/relationships/slide" Target="slides/slide270.xml" /><Relationship Id="rId292" Type="http://schemas.openxmlformats.org/officeDocument/2006/relationships/slide" Target="slides/slide291.xml" /><Relationship Id="rId306" Type="http://schemas.openxmlformats.org/officeDocument/2006/relationships/slide" Target="slides/slide305.xml" /><Relationship Id="rId24" Type="http://schemas.openxmlformats.org/officeDocument/2006/relationships/slide" Target="slides/slide23.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31" Type="http://schemas.openxmlformats.org/officeDocument/2006/relationships/slide" Target="slides/slide130.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slide" Target="slides/slide193.xml" /><Relationship Id="rId199" Type="http://schemas.openxmlformats.org/officeDocument/2006/relationships/slide" Target="slides/slide198.xml" /><Relationship Id="rId203" Type="http://schemas.openxmlformats.org/officeDocument/2006/relationships/slide" Target="slides/slide202.xml" /><Relationship Id="rId208" Type="http://schemas.openxmlformats.org/officeDocument/2006/relationships/slide" Target="slides/slide207.xml" /><Relationship Id="rId229" Type="http://schemas.openxmlformats.org/officeDocument/2006/relationships/slide" Target="slides/slide228.xml" /><Relationship Id="rId19" Type="http://schemas.openxmlformats.org/officeDocument/2006/relationships/slide" Target="slides/slide18.xml" /><Relationship Id="rId224" Type="http://schemas.openxmlformats.org/officeDocument/2006/relationships/slide" Target="slides/slide223.xml" /><Relationship Id="rId240" Type="http://schemas.openxmlformats.org/officeDocument/2006/relationships/slide" Target="slides/slide239.xml" /><Relationship Id="rId245" Type="http://schemas.openxmlformats.org/officeDocument/2006/relationships/slide" Target="slides/slide244.xml" /><Relationship Id="rId261" Type="http://schemas.openxmlformats.org/officeDocument/2006/relationships/slide" Target="slides/slide260.xml" /><Relationship Id="rId266" Type="http://schemas.openxmlformats.org/officeDocument/2006/relationships/slide" Target="slides/slide265.xml" /><Relationship Id="rId287" Type="http://schemas.openxmlformats.org/officeDocument/2006/relationships/slide" Target="slides/slide286.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282" Type="http://schemas.openxmlformats.org/officeDocument/2006/relationships/slide" Target="slides/slide281.xml" /><Relationship Id="rId312"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189" Type="http://schemas.openxmlformats.org/officeDocument/2006/relationships/slide" Target="slides/slide188.xml" /><Relationship Id="rId219" Type="http://schemas.openxmlformats.org/officeDocument/2006/relationships/slide" Target="slides/slide218.xml" /><Relationship Id="rId3" Type="http://schemas.openxmlformats.org/officeDocument/2006/relationships/slide" Target="slides/slide2.xml" /><Relationship Id="rId214" Type="http://schemas.openxmlformats.org/officeDocument/2006/relationships/slide" Target="slides/slide213.xml" /><Relationship Id="rId230" Type="http://schemas.openxmlformats.org/officeDocument/2006/relationships/slide" Target="slides/slide229.xml" /><Relationship Id="rId235" Type="http://schemas.openxmlformats.org/officeDocument/2006/relationships/slide" Target="slides/slide234.xml" /><Relationship Id="rId251" Type="http://schemas.openxmlformats.org/officeDocument/2006/relationships/slide" Target="slides/slide250.xml" /><Relationship Id="rId256" Type="http://schemas.openxmlformats.org/officeDocument/2006/relationships/slide" Target="slides/slide255.xml" /><Relationship Id="rId277" Type="http://schemas.openxmlformats.org/officeDocument/2006/relationships/slide" Target="slides/slide276.xml" /><Relationship Id="rId298" Type="http://schemas.openxmlformats.org/officeDocument/2006/relationships/slide" Target="slides/slide297.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72" Type="http://schemas.openxmlformats.org/officeDocument/2006/relationships/slide" Target="slides/slide271.xml" /><Relationship Id="rId293" Type="http://schemas.openxmlformats.org/officeDocument/2006/relationships/slide" Target="slides/slide292.xml" /><Relationship Id="rId302" Type="http://schemas.openxmlformats.org/officeDocument/2006/relationships/slide" Target="slides/slide301.xml" /><Relationship Id="rId307" Type="http://schemas.openxmlformats.org/officeDocument/2006/relationships/slide" Target="slides/slide306.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79" Type="http://schemas.openxmlformats.org/officeDocument/2006/relationships/slide" Target="slides/slide178.xml" /><Relationship Id="rId195" Type="http://schemas.openxmlformats.org/officeDocument/2006/relationships/slide" Target="slides/slide194.xml" /><Relationship Id="rId209" Type="http://schemas.openxmlformats.org/officeDocument/2006/relationships/slide" Target="slides/slide208.xml" /><Relationship Id="rId190" Type="http://schemas.openxmlformats.org/officeDocument/2006/relationships/slide" Target="slides/slide189.xml" /><Relationship Id="rId204" Type="http://schemas.openxmlformats.org/officeDocument/2006/relationships/slide" Target="slides/slide203.xml" /><Relationship Id="rId220" Type="http://schemas.openxmlformats.org/officeDocument/2006/relationships/slide" Target="slides/slide219.xml" /><Relationship Id="rId225" Type="http://schemas.openxmlformats.org/officeDocument/2006/relationships/slide" Target="slides/slide224.xml" /><Relationship Id="rId241" Type="http://schemas.openxmlformats.org/officeDocument/2006/relationships/slide" Target="slides/slide240.xml" /><Relationship Id="rId246" Type="http://schemas.openxmlformats.org/officeDocument/2006/relationships/slide" Target="slides/slide245.xml" /><Relationship Id="rId267" Type="http://schemas.openxmlformats.org/officeDocument/2006/relationships/slide" Target="slides/slide266.xml" /><Relationship Id="rId288" Type="http://schemas.openxmlformats.org/officeDocument/2006/relationships/slide" Target="slides/slide287.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 Id="rId262" Type="http://schemas.openxmlformats.org/officeDocument/2006/relationships/slide" Target="slides/slide261.xml" /><Relationship Id="rId283" Type="http://schemas.openxmlformats.org/officeDocument/2006/relationships/slide" Target="slides/slide282.xml" /><Relationship Id="rId313" Type="http://schemas.openxmlformats.org/officeDocument/2006/relationships/tableStyles" Target="tableStyles.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78" Type="http://schemas.openxmlformats.org/officeDocument/2006/relationships/slide" Target="slides/slide77.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48" Type="http://schemas.openxmlformats.org/officeDocument/2006/relationships/slide" Target="slides/slide147.xml" /><Relationship Id="rId164" Type="http://schemas.openxmlformats.org/officeDocument/2006/relationships/slide" Target="slides/slide163.xml" /><Relationship Id="rId169" Type="http://schemas.openxmlformats.org/officeDocument/2006/relationships/slide" Target="slides/slide168.xml" /><Relationship Id="rId185" Type="http://schemas.openxmlformats.org/officeDocument/2006/relationships/slide" Target="slides/slide184.xml" /><Relationship Id="rId4" Type="http://schemas.openxmlformats.org/officeDocument/2006/relationships/slide" Target="slides/slide3.xml" /><Relationship Id="rId9" Type="http://schemas.openxmlformats.org/officeDocument/2006/relationships/slide" Target="slides/slide8.xml" /><Relationship Id="rId180" Type="http://schemas.openxmlformats.org/officeDocument/2006/relationships/slide" Target="slides/slide179.xml" /><Relationship Id="rId210" Type="http://schemas.openxmlformats.org/officeDocument/2006/relationships/slide" Target="slides/slide209.xml" /><Relationship Id="rId215" Type="http://schemas.openxmlformats.org/officeDocument/2006/relationships/slide" Target="slides/slide214.xml" /><Relationship Id="rId236" Type="http://schemas.openxmlformats.org/officeDocument/2006/relationships/slide" Target="slides/slide235.xml" /><Relationship Id="rId257" Type="http://schemas.openxmlformats.org/officeDocument/2006/relationships/slide" Target="slides/slide256.xml" /><Relationship Id="rId278" Type="http://schemas.openxmlformats.org/officeDocument/2006/relationships/slide" Target="slides/slide277.xml" /><Relationship Id="rId26" Type="http://schemas.openxmlformats.org/officeDocument/2006/relationships/slide" Target="slides/slide25.xml" /><Relationship Id="rId231" Type="http://schemas.openxmlformats.org/officeDocument/2006/relationships/slide" Target="slides/slide230.xml" /><Relationship Id="rId252" Type="http://schemas.openxmlformats.org/officeDocument/2006/relationships/slide" Target="slides/slide251.xml" /><Relationship Id="rId273" Type="http://schemas.openxmlformats.org/officeDocument/2006/relationships/slide" Target="slides/slide272.xml" /><Relationship Id="rId294" Type="http://schemas.openxmlformats.org/officeDocument/2006/relationships/slide" Target="slides/slide293.xml" /><Relationship Id="rId308" Type="http://schemas.openxmlformats.org/officeDocument/2006/relationships/slide" Target="slides/slide307.xml" /><Relationship Id="rId47" Type="http://schemas.openxmlformats.org/officeDocument/2006/relationships/slide" Target="slides/slide46.xml" /><Relationship Id="rId68" Type="http://schemas.openxmlformats.org/officeDocument/2006/relationships/slide" Target="slides/slide67.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54" Type="http://schemas.openxmlformats.org/officeDocument/2006/relationships/slide" Target="slides/slide153.xml" /><Relationship Id="rId175" Type="http://schemas.openxmlformats.org/officeDocument/2006/relationships/slide" Target="slides/slide174.xml" /><Relationship Id="rId196" Type="http://schemas.openxmlformats.org/officeDocument/2006/relationships/slide" Target="slides/slide195.xml" /><Relationship Id="rId200" Type="http://schemas.openxmlformats.org/officeDocument/2006/relationships/slide" Target="slides/slide199.xml" /><Relationship Id="rId16" Type="http://schemas.openxmlformats.org/officeDocument/2006/relationships/slide" Target="slides/slide15.xml" /><Relationship Id="rId221" Type="http://schemas.openxmlformats.org/officeDocument/2006/relationships/slide" Target="slides/slide220.xml" /><Relationship Id="rId242" Type="http://schemas.openxmlformats.org/officeDocument/2006/relationships/slide" Target="slides/slide241.xml" /><Relationship Id="rId263" Type="http://schemas.openxmlformats.org/officeDocument/2006/relationships/slide" Target="slides/slide262.xml" /><Relationship Id="rId284" Type="http://schemas.openxmlformats.org/officeDocument/2006/relationships/slide" Target="slides/slide283.xml" /><Relationship Id="rId37" Type="http://schemas.openxmlformats.org/officeDocument/2006/relationships/slide" Target="slides/slide36.xml" /><Relationship Id="rId58" Type="http://schemas.openxmlformats.org/officeDocument/2006/relationships/slide" Target="slides/slide57.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44" Type="http://schemas.openxmlformats.org/officeDocument/2006/relationships/slide" Target="slides/slide143.xml" /><Relationship Id="rId90" Type="http://schemas.openxmlformats.org/officeDocument/2006/relationships/slide" Target="slides/slide89.xml" /><Relationship Id="rId165" Type="http://schemas.openxmlformats.org/officeDocument/2006/relationships/slide" Target="slides/slide164.xml" /><Relationship Id="rId186" Type="http://schemas.openxmlformats.org/officeDocument/2006/relationships/slide" Target="slides/slide185.xml" /><Relationship Id="rId211" Type="http://schemas.openxmlformats.org/officeDocument/2006/relationships/slide" Target="slides/slide210.xml" /><Relationship Id="rId232" Type="http://schemas.openxmlformats.org/officeDocument/2006/relationships/slide" Target="slides/slide231.xml" /><Relationship Id="rId253" Type="http://schemas.openxmlformats.org/officeDocument/2006/relationships/slide" Target="slides/slide252.xml" /><Relationship Id="rId274" Type="http://schemas.openxmlformats.org/officeDocument/2006/relationships/slide" Target="slides/slide273.xml" /><Relationship Id="rId295" Type="http://schemas.openxmlformats.org/officeDocument/2006/relationships/slide" Target="slides/slide294.xml" /><Relationship Id="rId309" Type="http://schemas.openxmlformats.org/officeDocument/2006/relationships/slide" Target="slides/slide308.xml" /><Relationship Id="rId27" Type="http://schemas.openxmlformats.org/officeDocument/2006/relationships/slide" Target="slides/slide26.xml" /><Relationship Id="rId48" Type="http://schemas.openxmlformats.org/officeDocument/2006/relationships/slide" Target="slides/slide47.xml" /><Relationship Id="rId69" Type="http://schemas.openxmlformats.org/officeDocument/2006/relationships/slide" Target="slides/slide68.xml" /><Relationship Id="rId113" Type="http://schemas.openxmlformats.org/officeDocument/2006/relationships/slide" Target="slides/slide112.xml" /><Relationship Id="rId134" Type="http://schemas.openxmlformats.org/officeDocument/2006/relationships/slide" Target="slides/slide133.xml" /><Relationship Id="rId80" Type="http://schemas.openxmlformats.org/officeDocument/2006/relationships/slide" Target="slides/slide79.xml" /><Relationship Id="rId155" Type="http://schemas.openxmlformats.org/officeDocument/2006/relationships/slide" Target="slides/slide154.xml" /><Relationship Id="rId176" Type="http://schemas.openxmlformats.org/officeDocument/2006/relationships/slide" Target="slides/slide175.xml" /><Relationship Id="rId197" Type="http://schemas.openxmlformats.org/officeDocument/2006/relationships/slide" Target="slides/slide196.xml" /><Relationship Id="rId201" Type="http://schemas.openxmlformats.org/officeDocument/2006/relationships/slide" Target="slides/slide200.xml" /><Relationship Id="rId222" Type="http://schemas.openxmlformats.org/officeDocument/2006/relationships/slide" Target="slides/slide221.xml" /><Relationship Id="rId243" Type="http://schemas.openxmlformats.org/officeDocument/2006/relationships/slide" Target="slides/slide242.xml" /><Relationship Id="rId264" Type="http://schemas.openxmlformats.org/officeDocument/2006/relationships/slide" Target="slides/slide263.xml" /><Relationship Id="rId285" Type="http://schemas.openxmlformats.org/officeDocument/2006/relationships/slide" Target="slides/slide284.xml" /><Relationship Id="rId17" Type="http://schemas.openxmlformats.org/officeDocument/2006/relationships/slide" Target="slides/slide16.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24" Type="http://schemas.openxmlformats.org/officeDocument/2006/relationships/slide" Target="slides/slide123.xml" /><Relationship Id="rId310" Type="http://schemas.openxmlformats.org/officeDocument/2006/relationships/presProps" Target="presProps.xml" /><Relationship Id="rId70" Type="http://schemas.openxmlformats.org/officeDocument/2006/relationships/slide" Target="slides/slide69.xml" /><Relationship Id="rId91" Type="http://schemas.openxmlformats.org/officeDocument/2006/relationships/slide" Target="slides/slide90.xml" /><Relationship Id="rId145" Type="http://schemas.openxmlformats.org/officeDocument/2006/relationships/slide" Target="slides/slide144.xml" /><Relationship Id="rId166" Type="http://schemas.openxmlformats.org/officeDocument/2006/relationships/slide" Target="slides/slide165.xml" /><Relationship Id="rId187" Type="http://schemas.openxmlformats.org/officeDocument/2006/relationships/slide" Target="slides/slide186.xml" /><Relationship Id="rId1" Type="http://schemas.openxmlformats.org/officeDocument/2006/relationships/slideMaster" Target="slideMasters/slideMaster1.xml" /><Relationship Id="rId212" Type="http://schemas.openxmlformats.org/officeDocument/2006/relationships/slide" Target="slides/slide211.xml" /><Relationship Id="rId233" Type="http://schemas.openxmlformats.org/officeDocument/2006/relationships/slide" Target="slides/slide232.xml" /><Relationship Id="rId254" Type="http://schemas.openxmlformats.org/officeDocument/2006/relationships/slide" Target="slides/slide253.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275" Type="http://schemas.openxmlformats.org/officeDocument/2006/relationships/slide" Target="slides/slide274.xml" /><Relationship Id="rId296" Type="http://schemas.openxmlformats.org/officeDocument/2006/relationships/slide" Target="slides/slide295.xml" /><Relationship Id="rId300" Type="http://schemas.openxmlformats.org/officeDocument/2006/relationships/slide" Target="slides/slide299.xml" /><Relationship Id="rId60" Type="http://schemas.openxmlformats.org/officeDocument/2006/relationships/slide" Target="slides/slide59.xml" /><Relationship Id="rId81" Type="http://schemas.openxmlformats.org/officeDocument/2006/relationships/slide" Target="slides/slide80.xml" /><Relationship Id="rId135" Type="http://schemas.openxmlformats.org/officeDocument/2006/relationships/slide" Target="slides/slide134.xml" /><Relationship Id="rId156" Type="http://schemas.openxmlformats.org/officeDocument/2006/relationships/slide" Target="slides/slide155.xml" /><Relationship Id="rId177" Type="http://schemas.openxmlformats.org/officeDocument/2006/relationships/slide" Target="slides/slide176.xml" /><Relationship Id="rId198" Type="http://schemas.openxmlformats.org/officeDocument/2006/relationships/slide" Target="slides/slide197.xml" /><Relationship Id="rId202" Type="http://schemas.openxmlformats.org/officeDocument/2006/relationships/slide" Target="slides/slide201.xml" /><Relationship Id="rId223" Type="http://schemas.openxmlformats.org/officeDocument/2006/relationships/slide" Target="slides/slide222.xml" /><Relationship Id="rId244" Type="http://schemas.openxmlformats.org/officeDocument/2006/relationships/slide" Target="slides/slide243.xml" /><Relationship Id="rId18" Type="http://schemas.openxmlformats.org/officeDocument/2006/relationships/slide" Target="slides/slide17.xml" /><Relationship Id="rId39" Type="http://schemas.openxmlformats.org/officeDocument/2006/relationships/slide" Target="slides/slide38.xml" /><Relationship Id="rId265" Type="http://schemas.openxmlformats.org/officeDocument/2006/relationships/slide" Target="slides/slide264.xml" /><Relationship Id="rId286" Type="http://schemas.openxmlformats.org/officeDocument/2006/relationships/slide" Target="slides/slide285.xml" /><Relationship Id="rId50" Type="http://schemas.openxmlformats.org/officeDocument/2006/relationships/slide" Target="slides/slide49.xml" /><Relationship Id="rId104" Type="http://schemas.openxmlformats.org/officeDocument/2006/relationships/slide" Target="slides/slide103.xml" /><Relationship Id="rId125" Type="http://schemas.openxmlformats.org/officeDocument/2006/relationships/slide" Target="slides/slide124.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311" Type="http://schemas.openxmlformats.org/officeDocument/2006/relationships/viewProps" Target="viewProps.xml" /><Relationship Id="rId71" Type="http://schemas.openxmlformats.org/officeDocument/2006/relationships/slide" Target="slides/slide70.xml" /><Relationship Id="rId92" Type="http://schemas.openxmlformats.org/officeDocument/2006/relationships/slide" Target="slides/slide91.xml" /><Relationship Id="rId213" Type="http://schemas.openxmlformats.org/officeDocument/2006/relationships/slide" Target="slides/slide212.xml" /><Relationship Id="rId234" Type="http://schemas.openxmlformats.org/officeDocument/2006/relationships/slide" Target="slides/slide233.xml" /><Relationship Id="rId2" Type="http://schemas.openxmlformats.org/officeDocument/2006/relationships/slide" Target="slides/slide1.xml" /><Relationship Id="rId29" Type="http://schemas.openxmlformats.org/officeDocument/2006/relationships/slide" Target="slides/slide28.xml" /><Relationship Id="rId255" Type="http://schemas.openxmlformats.org/officeDocument/2006/relationships/slide" Target="slides/slide254.xml" /><Relationship Id="rId276" Type="http://schemas.openxmlformats.org/officeDocument/2006/relationships/slide" Target="slides/slide275.xml" /><Relationship Id="rId297" Type="http://schemas.openxmlformats.org/officeDocument/2006/relationships/slide" Target="slides/slide296.xml" /><Relationship Id="rId40" Type="http://schemas.openxmlformats.org/officeDocument/2006/relationships/slide" Target="slides/slide39.xml" /><Relationship Id="rId115" Type="http://schemas.openxmlformats.org/officeDocument/2006/relationships/slide" Target="slides/slide114.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301" Type="http://schemas.openxmlformats.org/officeDocument/2006/relationships/slide" Target="slides/slide300.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C29085E9-8ED1-4023-86E3-71F0BDE1575A}" type="datetimeFigureOut">
              <a:rPr lang="en-US" smtClean="0"/>
              <a:pPr/>
              <a:t>9/27/2017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AA1B045D-80F4-4897-8EDA-DA44FF59B73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9085E9-8ED1-4023-86E3-71F0BDE1575A}"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045D-80F4-4897-8EDA-DA44FF59B7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29085E9-8ED1-4023-86E3-71F0BDE1575A}"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045D-80F4-4897-8EDA-DA44FF59B7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C29085E9-8ED1-4023-86E3-71F0BDE1575A}" type="datetimeFigureOut">
              <a:rPr lang="en-US" smtClean="0"/>
              <a:pPr/>
              <a:t>9/27/2017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AA1B045D-80F4-4897-8EDA-DA44FF59B7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C29085E9-8ED1-4023-86E3-71F0BDE1575A}" type="datetimeFigureOut">
              <a:rPr lang="en-US" smtClean="0"/>
              <a:pPr/>
              <a:t>9/27/2017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A1B045D-80F4-4897-8EDA-DA44FF59B73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C29085E9-8ED1-4023-86E3-71F0BDE1575A}" type="datetimeFigureOut">
              <a:rPr lang="en-US" smtClean="0"/>
              <a:pPr/>
              <a:t>9/27/2017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A1B045D-80F4-4897-8EDA-DA44FF59B73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C29085E9-8ED1-4023-86E3-71F0BDE1575A}" type="datetimeFigureOut">
              <a:rPr lang="en-US" smtClean="0"/>
              <a:pPr/>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AA1B045D-80F4-4897-8EDA-DA44FF59B73D}"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C29085E9-8ED1-4023-86E3-71F0BDE1575A}" type="datetimeFigureOut">
              <a:rPr lang="en-US" smtClean="0"/>
              <a:pPr/>
              <a:t>9/27/2017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1B045D-80F4-4897-8EDA-DA44FF59B73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9085E9-8ED1-4023-86E3-71F0BDE1575A}" type="datetimeFigureOut">
              <a:rPr lang="en-US" smtClean="0"/>
              <a:pPr/>
              <a:t>9/27/2017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045D-80F4-4897-8EDA-DA44FF59B7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C29085E9-8ED1-4023-86E3-71F0BDE1575A}" type="datetimeFigureOut">
              <a:rPr lang="en-US" smtClean="0"/>
              <a:pPr/>
              <a:t>9/27/2017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1B045D-80F4-4897-8EDA-DA44FF59B73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C29085E9-8ED1-4023-86E3-71F0BDE1575A}" type="datetimeFigureOut">
              <a:rPr lang="en-US" smtClean="0"/>
              <a:pPr/>
              <a:t>9/27/2017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A1B045D-80F4-4897-8EDA-DA44FF59B73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29085E9-8ED1-4023-86E3-71F0BDE1575A}" type="datetimeFigureOut">
              <a:rPr lang="en-US" smtClean="0"/>
              <a:pPr/>
              <a:t>9/27/2017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A1B045D-80F4-4897-8EDA-DA44FF59B73D}"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0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828800"/>
            <a:ext cx="8458200" cy="1222375"/>
          </a:xfrm>
        </p:spPr>
        <p:txBody>
          <a:bodyPr>
            <a:normAutofit/>
          </a:bodyPr>
          <a:lstStyle/>
          <a:p>
            <a:r>
              <a:rPr lang="en-US" sz="4800" dirty="0"/>
              <a:t>GYNAECOLOGY</a:t>
            </a:r>
          </a:p>
        </p:txBody>
      </p:sp>
      <p:sp>
        <p:nvSpPr>
          <p:cNvPr id="3" name="Subtitle 2"/>
          <p:cNvSpPr>
            <a:spLocks noGrp="1"/>
          </p:cNvSpPr>
          <p:nvPr>
            <p:ph type="subTitle" idx="1"/>
          </p:nvPr>
        </p:nvSpPr>
        <p:spPr/>
        <p:txBody>
          <a:bodyPr/>
          <a:lstStyle/>
          <a:p>
            <a:r>
              <a:rPr lang="en-US" dirty="0"/>
              <a:t>MARGARET GICHUKI</a:t>
            </a:r>
          </a:p>
          <a:p>
            <a:r>
              <a:rPr lang="en-US" dirty="0"/>
              <a:t>WELCOME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304800"/>
            <a:ext cx="8763000" cy="6324600"/>
          </a:xfrm>
        </p:spPr>
        <p:txBody>
          <a:bodyPr>
            <a:normAutofit/>
          </a:bodyPr>
          <a:lstStyle/>
          <a:p>
            <a:pPr>
              <a:buNone/>
            </a:pPr>
            <a:r>
              <a:rPr lang="en-US" b="1" dirty="0"/>
              <a:t>The Clitoris</a:t>
            </a:r>
            <a:r>
              <a:rPr lang="en-US" dirty="0"/>
              <a:t> </a:t>
            </a:r>
          </a:p>
          <a:p>
            <a:r>
              <a:rPr lang="en-US" dirty="0"/>
              <a:t>Highly sensitive erectile tissue situated at the anterior junction of the Labia </a:t>
            </a:r>
            <a:r>
              <a:rPr lang="en-US" dirty="0" err="1"/>
              <a:t>minora</a:t>
            </a:r>
            <a:endParaRPr lang="en-US" dirty="0"/>
          </a:p>
          <a:p>
            <a:r>
              <a:rPr lang="en-US" dirty="0"/>
              <a:t>Equivalent of the male penis.</a:t>
            </a:r>
          </a:p>
          <a:p>
            <a:pPr>
              <a:buNone/>
            </a:pPr>
            <a:r>
              <a:rPr lang="en-US" b="1" dirty="0"/>
              <a:t>The Urethral </a:t>
            </a:r>
            <a:r>
              <a:rPr lang="en-US" b="1" dirty="0" err="1"/>
              <a:t>Meatus</a:t>
            </a:r>
            <a:r>
              <a:rPr lang="en-US" dirty="0"/>
              <a:t> </a:t>
            </a:r>
          </a:p>
          <a:p>
            <a:r>
              <a:rPr lang="en-US" dirty="0"/>
              <a:t>This is a small opening about 2.5 cm below the clitoris. female urethra is about 3 cm long.</a:t>
            </a:r>
          </a:p>
          <a:p>
            <a:pPr>
              <a:buNone/>
            </a:pPr>
            <a:r>
              <a:rPr lang="en-US" b="1" dirty="0"/>
              <a:t>The Vaginal Orifice</a:t>
            </a:r>
            <a:r>
              <a:rPr lang="en-US" dirty="0"/>
              <a:t>  </a:t>
            </a:r>
          </a:p>
          <a:p>
            <a:pPr>
              <a:buNone/>
            </a:pPr>
            <a:r>
              <a:rPr lang="en-US" dirty="0"/>
              <a:t>     The </a:t>
            </a:r>
            <a:r>
              <a:rPr lang="en-US" dirty="0" err="1"/>
              <a:t>introitus</a:t>
            </a:r>
            <a:r>
              <a:rPr lang="en-US" dirty="0"/>
              <a:t> of the vagina. It lies between the labia </a:t>
            </a:r>
            <a:r>
              <a:rPr lang="en-US" dirty="0" err="1"/>
              <a:t>minora</a:t>
            </a:r>
            <a:r>
              <a:rPr lang="en-US" dirty="0"/>
              <a:t> and </a:t>
            </a:r>
            <a:r>
              <a:rPr lang="en-US" dirty="0" err="1"/>
              <a:t>posteriorly</a:t>
            </a:r>
            <a:r>
              <a:rPr lang="en-US" dirty="0"/>
              <a:t> to the urethra. </a:t>
            </a:r>
          </a:p>
          <a:p>
            <a:pPr>
              <a:buNone/>
            </a:pPr>
            <a:endParaRPr lang="en-US" b="1" dirty="0"/>
          </a:p>
          <a:p>
            <a:endParaRPr lang="en-US" dirty="0"/>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81000"/>
            <a:ext cx="8229600" cy="5745163"/>
          </a:xfrm>
        </p:spPr>
        <p:txBody>
          <a:bodyPr>
            <a:normAutofit/>
          </a:bodyPr>
          <a:lstStyle/>
          <a:p>
            <a:r>
              <a:rPr lang="en-US" sz="2800" dirty="0">
                <a:ea typeface="Tahoma" pitchFamily="34" charset="0"/>
                <a:cs typeface="Tahoma" pitchFamily="34" charset="0"/>
              </a:rPr>
              <a:t>As a health worker you must do all you can to save life at all times</a:t>
            </a:r>
          </a:p>
          <a:p>
            <a:pPr marL="0" indent="0" algn="just" eaLnBrk="0" fontAlgn="base" hangingPunct="0">
              <a:spcBef>
                <a:spcPct val="0"/>
              </a:spcBef>
              <a:spcAft>
                <a:spcPct val="0"/>
              </a:spcAft>
            </a:pPr>
            <a:r>
              <a:rPr lang="en-US" sz="2800" dirty="0">
                <a:ea typeface="Tahoma" pitchFamily="34" charset="0"/>
                <a:cs typeface="Tahoma" pitchFamily="34" charset="0"/>
              </a:rPr>
              <a:t>Many people tend to look upon abortion as pregnancy that has been terminated criminally and miscarriage as a spontaneous occurrence. </a:t>
            </a:r>
          </a:p>
          <a:p>
            <a:pPr marL="0" indent="0" algn="just" eaLnBrk="0" fontAlgn="base" hangingPunct="0">
              <a:spcBef>
                <a:spcPct val="0"/>
              </a:spcBef>
              <a:spcAft>
                <a:spcPct val="0"/>
              </a:spcAft>
            </a:pPr>
            <a:r>
              <a:rPr lang="en-US" sz="2800" dirty="0">
                <a:ea typeface="Tahoma" pitchFamily="34" charset="0"/>
                <a:cs typeface="Tahoma" pitchFamily="34" charset="0"/>
              </a:rPr>
              <a:t>As a result, there is </a:t>
            </a:r>
            <a:r>
              <a:rPr lang="en-US" sz="2800" dirty="0" err="1">
                <a:ea typeface="Tahoma" pitchFamily="34" charset="0"/>
                <a:cs typeface="Tahoma" pitchFamily="34" charset="0"/>
              </a:rPr>
              <a:t>stigma.However</a:t>
            </a:r>
            <a:r>
              <a:rPr lang="en-US" sz="2800" dirty="0">
                <a:ea typeface="Tahoma" pitchFamily="34" charset="0"/>
                <a:cs typeface="Tahoma" pitchFamily="34" charset="0"/>
              </a:rPr>
              <a:t>, the two are the same thing.</a:t>
            </a:r>
          </a:p>
          <a:p>
            <a:endParaRPr 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228600"/>
            <a:ext cx="8763000" cy="6629400"/>
          </a:xfrm>
        </p:spPr>
        <p:txBody>
          <a:bodyPr>
            <a:normAutofit fontScale="92500" lnSpcReduction="10000"/>
          </a:bodyPr>
          <a:lstStyle/>
          <a:p>
            <a:pPr marL="0" lvl="0" indent="0" fontAlgn="base">
              <a:spcBef>
                <a:spcPct val="0"/>
              </a:spcBef>
              <a:spcAft>
                <a:spcPct val="0"/>
              </a:spcAft>
              <a:buNone/>
            </a:pPr>
            <a:r>
              <a:rPr lang="en-US" b="1" dirty="0">
                <a:ea typeface="Tahoma" pitchFamily="34" charset="0"/>
                <a:cs typeface="Tahoma" pitchFamily="34" charset="0"/>
              </a:rPr>
              <a:t>CAUSES OF ABORTION</a:t>
            </a:r>
            <a:r>
              <a:rPr lang="en-US" dirty="0">
                <a:ea typeface="Tahoma" pitchFamily="34" charset="0"/>
                <a:cs typeface="Tahoma" pitchFamily="34" charset="0"/>
              </a:rPr>
              <a:t> </a:t>
            </a:r>
          </a:p>
          <a:p>
            <a:pPr marL="0" lvl="0" indent="0" eaLnBrk="0" fontAlgn="base" hangingPunct="0">
              <a:spcBef>
                <a:spcPct val="0"/>
              </a:spcBef>
              <a:spcAft>
                <a:spcPct val="0"/>
              </a:spcAft>
              <a:buNone/>
            </a:pPr>
            <a:r>
              <a:rPr lang="en-US" dirty="0">
                <a:ea typeface="Tahoma" pitchFamily="34" charset="0"/>
                <a:cs typeface="Tahoma" pitchFamily="34" charset="0"/>
              </a:rPr>
              <a:t>Divided into </a:t>
            </a:r>
            <a:r>
              <a:rPr lang="en-US" i="1" dirty="0">
                <a:ea typeface="Tahoma" pitchFamily="34" charset="0"/>
                <a:cs typeface="Tahoma" pitchFamily="34" charset="0"/>
              </a:rPr>
              <a:t>maternal, fetal and miscellaneous causes</a:t>
            </a:r>
            <a:r>
              <a:rPr lang="en-US" dirty="0">
                <a:ea typeface="Tahoma" pitchFamily="34" charset="0"/>
                <a:cs typeface="Tahoma" pitchFamily="34" charset="0"/>
              </a:rPr>
              <a:t>. </a:t>
            </a:r>
          </a:p>
          <a:p>
            <a:pPr lvl="0" eaLnBrk="0" fontAlgn="base" hangingPunct="0">
              <a:spcBef>
                <a:spcPct val="0"/>
              </a:spcBef>
              <a:spcAft>
                <a:spcPct val="0"/>
              </a:spcAft>
              <a:buNone/>
            </a:pPr>
            <a:endParaRPr lang="en-US" b="1" dirty="0">
              <a:ea typeface="Tahoma" pitchFamily="34" charset="0"/>
              <a:cs typeface="Tahoma" pitchFamily="34" charset="0"/>
            </a:endParaRPr>
          </a:p>
          <a:p>
            <a:pPr marL="514350" lvl="0" indent="-514350" eaLnBrk="0" fontAlgn="base" hangingPunct="0">
              <a:spcBef>
                <a:spcPct val="0"/>
              </a:spcBef>
              <a:spcAft>
                <a:spcPct val="0"/>
              </a:spcAft>
              <a:buAutoNum type="alphaLcParenR"/>
            </a:pPr>
            <a:r>
              <a:rPr lang="en-US" b="1" dirty="0">
                <a:ea typeface="Tahoma" pitchFamily="34" charset="0"/>
                <a:cs typeface="Tahoma" pitchFamily="34" charset="0"/>
              </a:rPr>
              <a:t>Maternal causes </a:t>
            </a:r>
          </a:p>
          <a:p>
            <a:pPr marL="514350" indent="-514350" eaLnBrk="0" fontAlgn="base" hangingPunct="0">
              <a:spcBef>
                <a:spcPct val="0"/>
              </a:spcBef>
              <a:spcAft>
                <a:spcPct val="0"/>
              </a:spcAft>
              <a:buNone/>
            </a:pPr>
            <a:r>
              <a:rPr lang="en-US" dirty="0">
                <a:ea typeface="Tahoma" pitchFamily="34" charset="0"/>
                <a:cs typeface="Tahoma" pitchFamily="34" charset="0"/>
              </a:rPr>
              <a:t>Account for about 25% of the known cases of abortions</a:t>
            </a:r>
          </a:p>
          <a:p>
            <a:pPr marL="514350" indent="-514350" eaLnBrk="0" fontAlgn="base" hangingPunct="0">
              <a:spcBef>
                <a:spcPct val="0"/>
              </a:spcBef>
              <a:spcAft>
                <a:spcPct val="0"/>
              </a:spcAft>
              <a:buNone/>
            </a:pPr>
            <a:r>
              <a:rPr lang="en-US" dirty="0">
                <a:ea typeface="Tahoma" pitchFamily="34" charset="0"/>
                <a:cs typeface="Tahoma" pitchFamily="34" charset="0"/>
              </a:rPr>
              <a:t> They include the following: </a:t>
            </a:r>
          </a:p>
          <a:p>
            <a:pPr marL="514350" indent="-514350" eaLnBrk="0" fontAlgn="base" hangingPunct="0">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General diseases like hypertension or chronic heart disease.</a:t>
            </a:r>
          </a:p>
          <a:p>
            <a:pPr mar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Acute febrile illnesses, for example, malaria, acute </a:t>
            </a:r>
            <a:r>
              <a:rPr lang="en-US" dirty="0" err="1">
                <a:ea typeface="Tahoma" pitchFamily="34" charset="0"/>
                <a:cs typeface="Tahoma" pitchFamily="34" charset="0"/>
              </a:rPr>
              <a:t>pyelonephritis</a:t>
            </a:r>
            <a:r>
              <a:rPr lang="en-US" dirty="0">
                <a:ea typeface="Tahoma" pitchFamily="34" charset="0"/>
                <a:cs typeface="Tahoma" pitchFamily="34" charset="0"/>
              </a:rPr>
              <a:t>, pneumonia.</a:t>
            </a: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Endocrine disorders, for example, </a:t>
            </a:r>
            <a:r>
              <a:rPr lang="en-US" dirty="0" err="1">
                <a:ea typeface="Tahoma" pitchFamily="34" charset="0"/>
                <a:cs typeface="Tahoma" pitchFamily="34" charset="0"/>
              </a:rPr>
              <a:t>thyrotoxicosis</a:t>
            </a:r>
            <a:r>
              <a:rPr lang="en-US" dirty="0">
                <a:ea typeface="Tahoma" pitchFamily="34" charset="0"/>
                <a:cs typeface="Tahoma" pitchFamily="34" charset="0"/>
              </a:rPr>
              <a:t>, poorly controlled diabetes mellitus.</a:t>
            </a:r>
          </a:p>
          <a:p>
            <a:pPr marL="0" lvl="0" indent="0" eaLnBrk="0" fontAlgn="base" hangingPunct="0">
              <a:spcBef>
                <a:spcPct val="0"/>
              </a:spcBef>
              <a:spcAft>
                <a:spcPct val="0"/>
              </a:spcAft>
              <a:buFont typeface="Wingdings" pitchFamily="2" charset="2"/>
              <a:buChar char="ü"/>
            </a:pPr>
            <a:endParaRPr lang="en-US" dirty="0">
              <a:ea typeface="Tahoma" pitchFamily="34" charset="0"/>
              <a:cs typeface="Tahoma" pitchFamily="34" charset="0"/>
            </a:endParaRP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10000"/>
          </a:bodyPr>
          <a:lstStyle/>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Local conditions such as under development of the uterus, fibroids and congenital abnormalities of the uterus. The congenital abnormalities of the uterus include a </a:t>
            </a:r>
            <a:r>
              <a:rPr lang="en-US" dirty="0" err="1">
                <a:ea typeface="Tahoma" pitchFamily="34" charset="0"/>
                <a:cs typeface="Tahoma" pitchFamily="34" charset="0"/>
              </a:rPr>
              <a:t>septate</a:t>
            </a:r>
            <a:r>
              <a:rPr lang="en-US" dirty="0">
                <a:ea typeface="Tahoma" pitchFamily="34" charset="0"/>
                <a:cs typeface="Tahoma" pitchFamily="34" charset="0"/>
              </a:rPr>
              <a:t> uterus and a </a:t>
            </a:r>
            <a:r>
              <a:rPr lang="en-US" dirty="0" err="1">
                <a:ea typeface="Tahoma" pitchFamily="34" charset="0"/>
                <a:cs typeface="Tahoma" pitchFamily="34" charset="0"/>
              </a:rPr>
              <a:t>bicornuate</a:t>
            </a:r>
            <a:r>
              <a:rPr lang="en-US" dirty="0">
                <a:ea typeface="Tahoma" pitchFamily="34" charset="0"/>
                <a:cs typeface="Tahoma" pitchFamily="34" charset="0"/>
              </a:rPr>
              <a:t> (uterus divided into two) uterus.</a:t>
            </a:r>
          </a:p>
          <a:p>
            <a:pPr mar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Cervical incompetence which may be due to either congenital weakness of the circular muscle fibres of the cervix, or previous splitting of the cervical sphincter due to obstetrical trauma, or high amputation of the cervix due to cervical lesions.</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5821363"/>
          </a:xfrm>
        </p:spPr>
        <p:txBody>
          <a:bodyPr>
            <a:normAutofit/>
          </a:bodyPr>
          <a:lstStyle/>
          <a:p>
            <a:pPr marL="0" lvl="0" indent="0" fontAlgn="base">
              <a:spcBef>
                <a:spcPct val="0"/>
              </a:spcBef>
              <a:spcAft>
                <a:spcPct val="0"/>
              </a:spcAft>
              <a:buNone/>
            </a:pPr>
            <a:endParaRPr lang="en-US" sz="1000" b="1" dirty="0">
              <a:ea typeface="Times New Roman" pitchFamily="18" charset="0"/>
              <a:cs typeface="Arial" pitchFamily="34" charset="0"/>
            </a:endParaRPr>
          </a:p>
          <a:p>
            <a:pPr marL="0" lvl="0" indent="0" algn="ctr" fontAlgn="base">
              <a:spcBef>
                <a:spcPct val="0"/>
              </a:spcBef>
              <a:spcAft>
                <a:spcPct val="0"/>
              </a:spcAft>
              <a:buNone/>
            </a:pPr>
            <a:r>
              <a:rPr lang="en-US" b="1" dirty="0">
                <a:ea typeface="Tahoma" pitchFamily="34" charset="0"/>
                <a:cs typeface="Tahoma" pitchFamily="34" charset="0"/>
              </a:rPr>
              <a:t>FETAL CAUSES </a:t>
            </a:r>
          </a:p>
          <a:p>
            <a:pPr marL="0" lvl="0" indent="0" fontAlgn="base">
              <a:spcBef>
                <a:spcPct val="0"/>
              </a:spcBef>
              <a:spcAft>
                <a:spcPct val="0"/>
              </a:spcAft>
              <a:buNone/>
            </a:pPr>
            <a:r>
              <a:rPr lang="en-US" dirty="0">
                <a:ea typeface="Tahoma" pitchFamily="34" charset="0"/>
                <a:cs typeface="Tahoma" pitchFamily="34" charset="0"/>
              </a:rPr>
              <a:t>Account for about 75% of the known cases</a:t>
            </a:r>
          </a:p>
          <a:p>
            <a:pPr marL="0" lvl="0" indent="0" fontAlgn="base">
              <a:spcBef>
                <a:spcPct val="0"/>
              </a:spcBef>
              <a:spcAft>
                <a:spcPct val="0"/>
              </a:spcAft>
              <a:buNone/>
            </a:pPr>
            <a:r>
              <a:rPr lang="en-US" dirty="0">
                <a:ea typeface="Tahoma" pitchFamily="34" charset="0"/>
                <a:cs typeface="Tahoma" pitchFamily="34" charset="0"/>
              </a:rPr>
              <a:t>they often result in early abortion, that is, first trimester abortions. Fetal causes may be due to: </a:t>
            </a: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Chromosomal or genetic abnormalities</a:t>
            </a: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Abnormal attachment of the placenta, that is, defective implantation</a:t>
            </a:r>
          </a:p>
          <a:p>
            <a:pPr marL="0" lvl="0" indent="0" eaLnBrk="0" fontAlgn="base" hangingPunct="0">
              <a:spcBef>
                <a:spcPct val="0"/>
              </a:spcBef>
              <a:spcAft>
                <a:spcPct val="0"/>
              </a:spcAft>
              <a:buNone/>
            </a:pPr>
            <a:endParaRPr lang="en-US" sz="1800" dirty="0">
              <a:cs typeface="Arial" pitchFamily="34" charset="0"/>
            </a:endParaRP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458200" cy="6400800"/>
          </a:xfrm>
        </p:spPr>
        <p:txBody>
          <a:bodyPr>
            <a:normAutofit lnSpcReduction="10000"/>
          </a:bodyPr>
          <a:lstStyle/>
          <a:p>
            <a:pPr marL="0" lvl="0" indent="0" algn="ctr" fontAlgn="base">
              <a:spcBef>
                <a:spcPct val="0"/>
              </a:spcBef>
              <a:spcAft>
                <a:spcPct val="0"/>
              </a:spcAft>
              <a:buNone/>
            </a:pPr>
            <a:endParaRPr lang="en-US" sz="1050" b="1" dirty="0">
              <a:ea typeface="Times New Roman" pitchFamily="18" charset="0"/>
              <a:cs typeface="Arial" pitchFamily="34" charset="0"/>
            </a:endParaRPr>
          </a:p>
          <a:p>
            <a:pPr marL="0" lvl="0" indent="0" algn="ctr" fontAlgn="base">
              <a:spcBef>
                <a:spcPct val="0"/>
              </a:spcBef>
              <a:spcAft>
                <a:spcPct val="0"/>
              </a:spcAft>
              <a:buNone/>
            </a:pPr>
            <a:r>
              <a:rPr lang="en-US" b="1" dirty="0">
                <a:ea typeface="Tahoma" pitchFamily="34" charset="0"/>
                <a:cs typeface="Tahoma" pitchFamily="34" charset="0"/>
              </a:rPr>
              <a:t>MISCELLANEOUS CAUSES</a:t>
            </a:r>
          </a:p>
          <a:p>
            <a:pPr marL="0" lvl="0" indent="0" fontAlgn="base">
              <a:spcBef>
                <a:spcPct val="0"/>
              </a:spcBef>
              <a:spcAft>
                <a:spcPct val="0"/>
              </a:spcAft>
              <a:buNone/>
            </a:pPr>
            <a:r>
              <a:rPr lang="en-US" dirty="0">
                <a:ea typeface="Tahoma" pitchFamily="34" charset="0"/>
                <a:cs typeface="Tahoma" pitchFamily="34" charset="0"/>
              </a:rPr>
              <a:t>. These include: </a:t>
            </a: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Accidents, for example, falls, and injuries. </a:t>
            </a: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Criminal interference, using various instruments, local herbs and plastic catheters, which are inserted into the cervical canal.</a:t>
            </a:r>
          </a:p>
          <a:p>
            <a:pPr marL="0" lvl="0" indent="0" eaLnBrk="0" fontAlgn="base" hangingPunct="0">
              <a:spcBef>
                <a:spcPct val="0"/>
              </a:spcBef>
              <a:spcAft>
                <a:spcPct val="0"/>
              </a:spcAft>
              <a:buFont typeface="Wingdings" pitchFamily="2" charset="2"/>
              <a:buChar char="ü"/>
            </a:pPr>
            <a:r>
              <a:rPr lang="en-US" dirty="0">
                <a:ea typeface="Tahoma" pitchFamily="34" charset="0"/>
                <a:cs typeface="Tahoma" pitchFamily="34" charset="0"/>
              </a:rPr>
              <a:t>An Intrauterine Contraceptive Device (IUCD). </a:t>
            </a:r>
          </a:p>
          <a:p>
            <a:pPr marL="0" lvl="0" indent="0" eaLnBrk="0" fontAlgn="base" hangingPunct="0">
              <a:spcBef>
                <a:spcPct val="0"/>
              </a:spcBef>
              <a:spcAft>
                <a:spcPct val="0"/>
              </a:spcAft>
              <a:buFontTx/>
              <a:buChar char="•"/>
            </a:pPr>
            <a:r>
              <a:rPr lang="en-US" i="1" dirty="0">
                <a:solidFill>
                  <a:srgbClr val="FF0000"/>
                </a:solidFill>
                <a:ea typeface="Tahoma" pitchFamily="34" charset="0"/>
                <a:cs typeface="Tahoma" pitchFamily="34" charset="0"/>
              </a:rPr>
              <a:t>Note that ectopic pregnancy, </a:t>
            </a:r>
            <a:r>
              <a:rPr lang="en-US" i="1" dirty="0" err="1">
                <a:solidFill>
                  <a:srgbClr val="FF0000"/>
                </a:solidFill>
                <a:ea typeface="Tahoma" pitchFamily="34" charset="0"/>
                <a:cs typeface="Tahoma" pitchFamily="34" charset="0"/>
              </a:rPr>
              <a:t>antepartum</a:t>
            </a:r>
            <a:r>
              <a:rPr lang="en-US" i="1" dirty="0">
                <a:solidFill>
                  <a:srgbClr val="FF0000"/>
                </a:solidFill>
                <a:ea typeface="Tahoma" pitchFamily="34" charset="0"/>
                <a:cs typeface="Tahoma" pitchFamily="34" charset="0"/>
              </a:rPr>
              <a:t> hemorrhage, premature rupture of the membranes and manual removal of the placenta occurs more commonly in pregnancy with an IUCD. Therefore, the IUCD should be removed as soon as pregnancy is diagnosed</a:t>
            </a:r>
            <a:r>
              <a:rPr lang="en-US" dirty="0">
                <a:ea typeface="Tahoma" pitchFamily="34" charset="0"/>
                <a:cs typeface="Tahoma" pitchFamily="34" charset="0"/>
              </a:rPr>
              <a:t>.</a:t>
            </a:r>
          </a:p>
          <a:p>
            <a:pPr marL="0" lvl="0" indent="0" eaLnBrk="0" fontAlgn="base" hangingPunct="0">
              <a:spcBef>
                <a:spcPct val="0"/>
              </a:spcBef>
              <a:spcAft>
                <a:spcPct val="0"/>
              </a:spcAft>
              <a:buNone/>
            </a:pPr>
            <a:endParaRPr lang="en-US" sz="2000" dirty="0">
              <a:cs typeface="Arial" pitchFamily="34" charset="0"/>
            </a:endParaRP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marL="0" lvl="0" indent="0" algn="just" fontAlgn="base">
              <a:spcBef>
                <a:spcPct val="0"/>
              </a:spcBef>
              <a:spcAft>
                <a:spcPct val="0"/>
              </a:spcAft>
              <a:buNone/>
            </a:pPr>
            <a:endParaRPr lang="en-US" sz="1050" b="1" dirty="0">
              <a:ea typeface="Times New Roman" pitchFamily="18" charset="0"/>
              <a:cs typeface="Arial" pitchFamily="34" charset="0"/>
            </a:endParaRPr>
          </a:p>
          <a:p>
            <a:pPr marL="0" lvl="0" indent="0" fontAlgn="base">
              <a:spcBef>
                <a:spcPct val="0"/>
              </a:spcBef>
              <a:spcAft>
                <a:spcPct val="0"/>
              </a:spcAft>
              <a:buNone/>
            </a:pPr>
            <a:r>
              <a:rPr lang="en-US" b="1" dirty="0">
                <a:ea typeface="Tahoma" pitchFamily="34" charset="0"/>
                <a:cs typeface="Tahoma" pitchFamily="34" charset="0"/>
              </a:rPr>
              <a:t>Types of Abortion</a:t>
            </a:r>
            <a:endParaRPr lang="en-US" dirty="0">
              <a:ea typeface="Tahoma" pitchFamily="34" charset="0"/>
              <a:cs typeface="Tahoma" pitchFamily="34" charset="0"/>
            </a:endParaRPr>
          </a:p>
          <a:p>
            <a:pPr marL="0" lvl="0" indent="0" eaLnBrk="0" fontAlgn="base" hangingPunct="0">
              <a:spcBef>
                <a:spcPct val="0"/>
              </a:spcBef>
              <a:spcAft>
                <a:spcPct val="0"/>
              </a:spcAft>
              <a:buFontTx/>
              <a:buChar char="•"/>
            </a:pPr>
            <a:r>
              <a:rPr lang="en-US" dirty="0">
                <a:ea typeface="Tahoma" pitchFamily="34" charset="0"/>
                <a:cs typeface="Tahoma" pitchFamily="34" charset="0"/>
              </a:rPr>
              <a:t>Threatened Abortion</a:t>
            </a:r>
          </a:p>
          <a:p>
            <a:pPr marL="0" lvl="0" indent="0" eaLnBrk="0" fontAlgn="base" hangingPunct="0">
              <a:spcBef>
                <a:spcPct val="0"/>
              </a:spcBef>
              <a:spcAft>
                <a:spcPct val="0"/>
              </a:spcAft>
              <a:buFontTx/>
              <a:buChar char="•"/>
            </a:pPr>
            <a:r>
              <a:rPr lang="en-US" dirty="0">
                <a:ea typeface="Tahoma" pitchFamily="34" charset="0"/>
                <a:cs typeface="Tahoma" pitchFamily="34" charset="0"/>
              </a:rPr>
              <a:t>Inevitable or Imminent Abortion</a:t>
            </a:r>
          </a:p>
          <a:p>
            <a:pPr marL="0" lvl="0" indent="0" eaLnBrk="0" fontAlgn="base" hangingPunct="0">
              <a:spcBef>
                <a:spcPct val="0"/>
              </a:spcBef>
              <a:spcAft>
                <a:spcPct val="0"/>
              </a:spcAft>
              <a:buFontTx/>
              <a:buChar char="•"/>
            </a:pPr>
            <a:r>
              <a:rPr lang="en-US" dirty="0">
                <a:ea typeface="Tahoma" pitchFamily="34" charset="0"/>
                <a:cs typeface="Tahoma" pitchFamily="34" charset="0"/>
              </a:rPr>
              <a:t>Missed Abortion</a:t>
            </a:r>
          </a:p>
          <a:p>
            <a:pPr marL="0" lvl="0" indent="0" eaLnBrk="0" fontAlgn="base" hangingPunct="0">
              <a:spcBef>
                <a:spcPct val="0"/>
              </a:spcBef>
              <a:spcAft>
                <a:spcPct val="0"/>
              </a:spcAft>
              <a:buFontTx/>
              <a:buChar char="•"/>
            </a:pPr>
            <a:r>
              <a:rPr lang="en-US" dirty="0">
                <a:ea typeface="Tahoma" pitchFamily="34" charset="0"/>
                <a:cs typeface="Tahoma" pitchFamily="34" charset="0"/>
              </a:rPr>
              <a:t>Habitual Abortion or recurrent</a:t>
            </a:r>
          </a:p>
          <a:p>
            <a:pPr marL="0" lvl="0" indent="0" eaLnBrk="0" fontAlgn="base" hangingPunct="0">
              <a:spcBef>
                <a:spcPct val="0"/>
              </a:spcBef>
              <a:spcAft>
                <a:spcPct val="0"/>
              </a:spcAft>
              <a:buFontTx/>
              <a:buChar char="•"/>
            </a:pPr>
            <a:r>
              <a:rPr lang="en-US" dirty="0">
                <a:ea typeface="Tahoma" pitchFamily="34" charset="0"/>
                <a:cs typeface="Tahoma" pitchFamily="34" charset="0"/>
              </a:rPr>
              <a:t>Septic Abortion</a:t>
            </a:r>
          </a:p>
          <a:p>
            <a:pPr marL="0" lvl="0" indent="0" eaLnBrk="0" fontAlgn="base" hangingPunct="0">
              <a:spcBef>
                <a:spcPct val="0"/>
              </a:spcBef>
              <a:spcAft>
                <a:spcPct val="0"/>
              </a:spcAft>
              <a:buFontTx/>
              <a:buChar char="•"/>
            </a:pPr>
            <a:r>
              <a:rPr lang="en-US" dirty="0">
                <a:ea typeface="Tahoma" pitchFamily="34" charset="0"/>
                <a:cs typeface="Tahoma" pitchFamily="34" charset="0"/>
              </a:rPr>
              <a:t>Induced Abortion</a:t>
            </a:r>
          </a:p>
          <a:p>
            <a:pPr marL="0" lvl="0" indent="0" eaLnBrk="0" fontAlgn="base" hangingPunct="0">
              <a:spcBef>
                <a:spcPct val="0"/>
              </a:spcBef>
              <a:spcAft>
                <a:spcPct val="0"/>
              </a:spcAft>
              <a:buFontTx/>
              <a:buChar char="•"/>
            </a:pPr>
            <a:r>
              <a:rPr lang="en-US" dirty="0"/>
              <a:t>Complete </a:t>
            </a:r>
          </a:p>
          <a:p>
            <a:pPr marL="0" lvl="0" indent="0" eaLnBrk="0" fontAlgn="base" hangingPunct="0">
              <a:spcBef>
                <a:spcPct val="0"/>
              </a:spcBef>
              <a:spcAft>
                <a:spcPct val="0"/>
              </a:spcAft>
              <a:buFontTx/>
              <a:buChar char="•"/>
            </a:pPr>
            <a:r>
              <a:rPr lang="en-US" dirty="0"/>
              <a:t>Incomplete abortion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152400"/>
            <a:ext cx="8686800" cy="5973763"/>
          </a:xfrm>
        </p:spPr>
        <p:txBody>
          <a:bodyPr>
            <a:normAutofit/>
          </a:bodyPr>
          <a:lstStyle/>
          <a:p>
            <a:pPr marL="0" lvl="0" indent="0" fontAlgn="base">
              <a:spcBef>
                <a:spcPct val="0"/>
              </a:spcBef>
              <a:spcAft>
                <a:spcPct val="0"/>
              </a:spcAft>
              <a:buNone/>
            </a:pPr>
            <a:r>
              <a:rPr lang="en-US" b="1" dirty="0">
                <a:ea typeface="Tahoma" pitchFamily="34" charset="0"/>
                <a:cs typeface="Tahoma" pitchFamily="34" charset="0"/>
              </a:rPr>
              <a:t>a) Threatened Abortion</a:t>
            </a:r>
            <a:r>
              <a:rPr lang="en-US" dirty="0">
                <a:ea typeface="Tahoma" pitchFamily="34" charset="0"/>
                <a:cs typeface="Tahoma" pitchFamily="34" charset="0"/>
              </a:rPr>
              <a:t> </a:t>
            </a:r>
          </a:p>
          <a:p>
            <a:pPr marL="0" indent="0" eaLnBrk="0" fontAlgn="base" hangingPunct="0">
              <a:spcBef>
                <a:spcPct val="0"/>
              </a:spcBef>
              <a:spcAft>
                <a:spcPct val="0"/>
              </a:spcAft>
            </a:pPr>
            <a:r>
              <a:rPr lang="en-US" dirty="0">
                <a:ea typeface="Tahoma" pitchFamily="34" charset="0"/>
                <a:cs typeface="Tahoma" pitchFamily="34" charset="0"/>
              </a:rPr>
              <a:t>The patient with threatened abortion will have slight vaginal bleeding and abdominal discomfort. </a:t>
            </a:r>
          </a:p>
          <a:p>
            <a:pPr marL="0" indent="0" eaLnBrk="0" fontAlgn="base" hangingPunct="0">
              <a:spcBef>
                <a:spcPct val="0"/>
              </a:spcBef>
              <a:spcAft>
                <a:spcPct val="0"/>
              </a:spcAft>
            </a:pPr>
            <a:r>
              <a:rPr lang="en-US" dirty="0">
                <a:ea typeface="Tahoma" pitchFamily="34" charset="0"/>
                <a:cs typeface="Tahoma" pitchFamily="34" charset="0"/>
              </a:rPr>
              <a:t>When you examine her you will find the </a:t>
            </a:r>
            <a:r>
              <a:rPr lang="en-US" dirty="0" err="1">
                <a:ea typeface="Tahoma" pitchFamily="34" charset="0"/>
                <a:cs typeface="Tahoma" pitchFamily="34" charset="0"/>
              </a:rPr>
              <a:t>os</a:t>
            </a:r>
            <a:r>
              <a:rPr lang="en-US" dirty="0">
                <a:ea typeface="Tahoma" pitchFamily="34" charset="0"/>
                <a:cs typeface="Tahoma" pitchFamily="34" charset="0"/>
              </a:rPr>
              <a:t> of the cervix closed. There is slight placental separation</a:t>
            </a:r>
          </a:p>
          <a:p>
            <a:pPr marL="0" indent="0" eaLnBrk="0" fontAlgn="base" hangingPunct="0">
              <a:spcBef>
                <a:spcPct val="0"/>
              </a:spcBef>
              <a:spcAft>
                <a:spcPct val="0"/>
              </a:spcAft>
            </a:pPr>
            <a:r>
              <a:rPr lang="en-US" dirty="0">
                <a:ea typeface="Tahoma" pitchFamily="34" charset="0"/>
                <a:cs typeface="Tahoma" pitchFamily="34" charset="0"/>
              </a:rPr>
              <a:t>While many patients will successfully carry this type of pregnancy to term, others may not</a:t>
            </a:r>
          </a:p>
          <a:p>
            <a:pPr marL="0" indent="0" eaLnBrk="0" fontAlgn="base" hangingPunct="0">
              <a:spcBef>
                <a:spcPct val="0"/>
              </a:spcBef>
              <a:spcAft>
                <a:spcPct val="0"/>
              </a:spcAft>
            </a:pPr>
            <a:r>
              <a:rPr lang="en-US" dirty="0">
                <a:ea typeface="Tahoma" pitchFamily="34" charset="0"/>
                <a:cs typeface="Tahoma" pitchFamily="34" charset="0"/>
              </a:rPr>
              <a:t>Its important to tell the patient that nothing much can be done</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534400" cy="6248400"/>
          </a:xfrm>
        </p:spPr>
        <p:txBody>
          <a:bodyPr>
            <a:normAutofit/>
          </a:bodyPr>
          <a:lstStyle/>
          <a:p>
            <a:pPr marL="0" lvl="0" indent="0" fontAlgn="base">
              <a:spcBef>
                <a:spcPct val="0"/>
              </a:spcBef>
              <a:spcAft>
                <a:spcPct val="0"/>
              </a:spcAft>
              <a:buNone/>
            </a:pPr>
            <a:endParaRPr lang="en-US" sz="1100" dirty="0">
              <a:ea typeface="Times New Roman" pitchFamily="18" charset="0"/>
              <a:cs typeface="Arial" pitchFamily="34" charset="0"/>
            </a:endParaRPr>
          </a:p>
          <a:p>
            <a:pPr marL="0" lvl="0" indent="0" fontAlgn="base">
              <a:spcBef>
                <a:spcPct val="0"/>
              </a:spcBef>
              <a:spcAft>
                <a:spcPct val="0"/>
              </a:spcAft>
              <a:buNone/>
            </a:pPr>
            <a:r>
              <a:rPr lang="en-US" b="1" dirty="0">
                <a:ea typeface="Tahoma" pitchFamily="34" charset="0"/>
                <a:cs typeface="Tahoma" pitchFamily="34" charset="0"/>
              </a:rPr>
              <a:t>Here are some essential measures to take</a:t>
            </a:r>
            <a:endParaRPr lang="en-US" dirty="0">
              <a:ea typeface="Tahoma" pitchFamily="34" charset="0"/>
              <a:cs typeface="Tahoma" pitchFamily="34" charset="0"/>
            </a:endParaRPr>
          </a:p>
          <a:p>
            <a:pPr marL="0" lvl="0" indent="0" fontAlgn="base">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FontTx/>
              <a:buChar char="•"/>
            </a:pPr>
            <a:r>
              <a:rPr lang="en-US" dirty="0">
                <a:ea typeface="Tahoma" pitchFamily="34" charset="0"/>
                <a:cs typeface="Tahoma" pitchFamily="34" charset="0"/>
              </a:rPr>
              <a:t>Reassure the patient that, if she continues with the pregnancy, the fetus will not be at greater risk of abnormalities and that it will continue to grow just like in a normal pregnancy</a:t>
            </a:r>
          </a:p>
          <a:p>
            <a:pPr marL="0" lvl="0" indent="0" eaLnBrk="0" fontAlgn="base" hangingPunct="0">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FontTx/>
              <a:buChar char="•"/>
            </a:pPr>
            <a:r>
              <a:rPr lang="en-US" dirty="0">
                <a:ea typeface="Tahoma" pitchFamily="34" charset="0"/>
                <a:cs typeface="Tahoma" pitchFamily="34" charset="0"/>
              </a:rPr>
              <a:t>Ensure bed rest and allay anxiety (of losing the pregnancy) by administering tabs. </a:t>
            </a:r>
            <a:r>
              <a:rPr lang="en-US" dirty="0" err="1">
                <a:ea typeface="Tahoma" pitchFamily="34" charset="0"/>
                <a:cs typeface="Tahoma" pitchFamily="34" charset="0"/>
              </a:rPr>
              <a:t>Phenobarbitone</a:t>
            </a:r>
            <a:r>
              <a:rPr lang="en-US" dirty="0">
                <a:ea typeface="Tahoma" pitchFamily="34" charset="0"/>
                <a:cs typeface="Tahoma" pitchFamily="34" charset="0"/>
              </a:rPr>
              <a:t> 30 to 60 mgs </a:t>
            </a:r>
            <a:r>
              <a:rPr lang="en-US" dirty="0" err="1">
                <a:ea typeface="Tahoma" pitchFamily="34" charset="0"/>
                <a:cs typeface="Tahoma" pitchFamily="34" charset="0"/>
              </a:rPr>
              <a:t>tds</a:t>
            </a:r>
            <a:r>
              <a:rPr lang="en-US" dirty="0">
                <a:ea typeface="Tahoma" pitchFamily="34" charset="0"/>
                <a:cs typeface="Tahoma" pitchFamily="34" charset="0"/>
              </a:rPr>
              <a:t>, morphine 10 mgs or </a:t>
            </a:r>
            <a:r>
              <a:rPr lang="en-US" dirty="0" err="1">
                <a:ea typeface="Tahoma" pitchFamily="34" charset="0"/>
                <a:cs typeface="Tahoma" pitchFamily="34" charset="0"/>
              </a:rPr>
              <a:t>pethidine</a:t>
            </a:r>
            <a:r>
              <a:rPr lang="en-US" dirty="0">
                <a:ea typeface="Tahoma" pitchFamily="34" charset="0"/>
                <a:cs typeface="Tahoma" pitchFamily="34" charset="0"/>
              </a:rPr>
              <a:t> 100 mgs.</a:t>
            </a:r>
            <a:br>
              <a:rPr lang="en-US" dirty="0">
                <a:ea typeface="Tahoma" pitchFamily="34" charset="0"/>
                <a:cs typeface="Tahoma" pitchFamily="34" charset="0"/>
              </a:rPr>
            </a:br>
            <a:endParaRPr lang="en-US" dirty="0">
              <a:ea typeface="Tahoma" pitchFamily="34" charset="0"/>
              <a:cs typeface="Tahoma" pitchFamily="34" charset="0"/>
            </a:endParaRPr>
          </a:p>
          <a:p>
            <a:pPr marL="0" lvl="0" indent="0" eaLnBrk="0" fontAlgn="base" hangingPunct="0">
              <a:spcBef>
                <a:spcPct val="0"/>
              </a:spcBef>
              <a:spcAft>
                <a:spcPct val="0"/>
              </a:spcAft>
              <a:buNone/>
            </a:pPr>
            <a:endParaRPr lang="en-US" dirty="0">
              <a:ea typeface="Tahoma" pitchFamily="34" charset="0"/>
              <a:cs typeface="Tahoma" pitchFamily="34" charset="0"/>
            </a:endParaRP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pPr marL="0" lvl="0" indent="0" eaLnBrk="0" fontAlgn="base" hangingPunct="0">
              <a:spcBef>
                <a:spcPct val="0"/>
              </a:spcBef>
              <a:spcAft>
                <a:spcPct val="0"/>
              </a:spcAft>
              <a:buFontTx/>
              <a:buChar char="•"/>
            </a:pPr>
            <a:r>
              <a:rPr lang="en-US" dirty="0">
                <a:ea typeface="Tahoma" pitchFamily="34" charset="0"/>
                <a:cs typeface="Tahoma" pitchFamily="34" charset="0"/>
              </a:rPr>
              <a:t>Warn the patient to notify the medical team if the cramps become worse or the bleeding becomes heavy.</a:t>
            </a:r>
          </a:p>
          <a:p>
            <a:pPr marL="0" lvl="0" indent="0" eaLnBrk="0" fontAlgn="base" hangingPunct="0">
              <a:spcBef>
                <a:spcPct val="0"/>
              </a:spcBef>
              <a:spcAft>
                <a:spcPct val="0"/>
              </a:spcAft>
              <a:buFontTx/>
              <a:buChar char="•"/>
            </a:pPr>
            <a:r>
              <a:rPr lang="en-US" dirty="0">
                <a:ea typeface="Tahoma" pitchFamily="34" charset="0"/>
                <a:cs typeface="Tahoma" pitchFamily="34" charset="0"/>
              </a:rPr>
              <a:t>Ask her to save the pads as well as any tissue or clots that she might expel, for examination.</a:t>
            </a:r>
          </a:p>
          <a:p>
            <a:pPr marL="0" lvl="0" indent="0" eaLnBrk="0" fontAlgn="base" hangingPunct="0">
              <a:spcBef>
                <a:spcPct val="0"/>
              </a:spcBef>
              <a:spcAft>
                <a:spcPct val="0"/>
              </a:spcAft>
              <a:buFontTx/>
              <a:buChar char="•"/>
            </a:pPr>
            <a:r>
              <a:rPr lang="en-US" dirty="0">
                <a:ea typeface="Tahoma" pitchFamily="34" charset="0"/>
                <a:cs typeface="Tahoma" pitchFamily="34" charset="0"/>
              </a:rPr>
              <a:t>.</a:t>
            </a:r>
          </a:p>
          <a:p>
            <a:pPr marL="0" lvl="0" indent="0" eaLnBrk="0" fontAlgn="base" hangingPunct="0">
              <a:spcBef>
                <a:spcPct val="0"/>
              </a:spcBef>
              <a:spcAft>
                <a:spcPct val="0"/>
              </a:spcAft>
              <a:buFontTx/>
              <a:buChar char="•"/>
            </a:pPr>
            <a:r>
              <a:rPr lang="en-US" dirty="0">
                <a:ea typeface="Tahoma" pitchFamily="34" charset="0"/>
                <a:cs typeface="Tahoma" pitchFamily="34" charset="0"/>
              </a:rPr>
              <a:t>Advise her to remain in bed for at least three days after the bleeding stops.</a:t>
            </a:r>
          </a:p>
          <a:p>
            <a:pPr marL="0" lvl="0" indent="0" eaLnBrk="0" fontAlgn="base" hangingPunct="0">
              <a:spcBef>
                <a:spcPct val="0"/>
              </a:spcBef>
              <a:spcAft>
                <a:spcPct val="0"/>
              </a:spcAft>
              <a:buFontTx/>
              <a:buChar char="•"/>
            </a:pPr>
            <a:r>
              <a:rPr lang="en-US" dirty="0">
                <a:ea typeface="Tahoma" pitchFamily="34" charset="0"/>
                <a:cs typeface="Tahoma" pitchFamily="34" charset="0"/>
              </a:rPr>
              <a:t>Advise her to avoid heavy physical activities and especially sexual excitement</a:t>
            </a:r>
          </a:p>
          <a:p>
            <a:pPr marL="0" lvl="0" indent="0" eaLnBrk="0" fontAlgn="base" hangingPunct="0">
              <a:spcBef>
                <a:spcPct val="0"/>
              </a:spcBef>
              <a:spcAft>
                <a:spcPct val="0"/>
              </a:spcAft>
              <a:buFontTx/>
              <a:buChar char="•"/>
            </a:pPr>
            <a:r>
              <a:rPr lang="en-US" dirty="0">
                <a:solidFill>
                  <a:srgbClr val="FF0000"/>
                </a:solidFill>
                <a:ea typeface="Tahoma" pitchFamily="34" charset="0"/>
                <a:cs typeface="Tahoma" pitchFamily="34" charset="0"/>
              </a:rPr>
              <a:t>Note, vagina examination is not done to avoid uterine disturbance…use speculum.</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305800" cy="5897563"/>
          </a:xfrm>
        </p:spPr>
        <p:txBody>
          <a:bodyPr>
            <a:normAutofit/>
          </a:bodyPr>
          <a:lstStyle/>
          <a:p>
            <a:pPr marL="0" lvl="0" indent="0" eaLnBrk="0" fontAlgn="base" hangingPunct="0">
              <a:spcBef>
                <a:spcPct val="0"/>
              </a:spcBef>
              <a:spcAft>
                <a:spcPct val="0"/>
              </a:spcAft>
              <a:buNone/>
            </a:pPr>
            <a:r>
              <a:rPr lang="en-US" b="1" dirty="0">
                <a:ea typeface="Tahoma" pitchFamily="34" charset="0"/>
                <a:cs typeface="Tahoma" pitchFamily="34" charset="0"/>
              </a:rPr>
              <a:t>b) INEVITABLE OR IMMINENT ABORTION</a:t>
            </a:r>
            <a:r>
              <a:rPr lang="en-US" dirty="0">
                <a:ea typeface="Tahoma" pitchFamily="34" charset="0"/>
                <a:cs typeface="Tahoma" pitchFamily="34" charset="0"/>
              </a:rPr>
              <a:t> </a:t>
            </a:r>
          </a:p>
          <a:p>
            <a:pPr marL="0" lvl="0" indent="0" eaLnBrk="0" fontAlgn="base" hangingPunct="0">
              <a:spcBef>
                <a:spcPct val="0"/>
              </a:spcBef>
              <a:spcAft>
                <a:spcPct val="0"/>
              </a:spcAft>
              <a:buNone/>
            </a:pPr>
            <a:endParaRPr lang="en-US" dirty="0">
              <a:ea typeface="Tahoma" pitchFamily="34" charset="0"/>
              <a:cs typeface="Tahoma" pitchFamily="34" charset="0"/>
            </a:endParaRPr>
          </a:p>
          <a:p>
            <a:pPr marL="0" indent="0" eaLnBrk="0" fontAlgn="base" hangingPunct="0">
              <a:spcBef>
                <a:spcPct val="0"/>
              </a:spcBef>
              <a:spcAft>
                <a:spcPct val="0"/>
              </a:spcAft>
            </a:pPr>
            <a:r>
              <a:rPr lang="en-US" dirty="0">
                <a:ea typeface="Tahoma" pitchFamily="34" charset="0"/>
                <a:cs typeface="Tahoma" pitchFamily="34" charset="0"/>
              </a:rPr>
              <a:t>Inevitable or imminent abortion means that nothing else can be done. </a:t>
            </a:r>
          </a:p>
          <a:p>
            <a:pPr marL="0" indent="0" eaLnBrk="0" fontAlgn="base" hangingPunct="0">
              <a:spcBef>
                <a:spcPct val="0"/>
              </a:spcBef>
              <a:spcAft>
                <a:spcPct val="0"/>
              </a:spcAft>
            </a:pPr>
            <a:r>
              <a:rPr lang="en-US" dirty="0">
                <a:ea typeface="Tahoma" pitchFamily="34" charset="0"/>
                <a:cs typeface="Tahoma" pitchFamily="34" charset="0"/>
              </a:rPr>
              <a:t>The fetus must come out.</a:t>
            </a:r>
          </a:p>
          <a:p>
            <a:pPr marL="0" indent="0" eaLnBrk="0" fontAlgn="base" hangingPunct="0">
              <a:spcBef>
                <a:spcPct val="0"/>
              </a:spcBef>
              <a:spcAft>
                <a:spcPct val="0"/>
              </a:spcAft>
            </a:pPr>
            <a:r>
              <a:rPr lang="en-US" dirty="0">
                <a:ea typeface="Tahoma" pitchFamily="34" charset="0"/>
                <a:cs typeface="Tahoma" pitchFamily="34" charset="0"/>
              </a:rPr>
              <a:t>The abortion becomes inevitable if, in addition to vaginal bleeding and abdominal discomfort, the uterine contractions become strong and painful and lead to dilatation of the cervix. This is followed by either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85000" lnSpcReduction="20000"/>
          </a:bodyPr>
          <a:lstStyle/>
          <a:p>
            <a:pPr>
              <a:buNone/>
            </a:pPr>
            <a:r>
              <a:rPr lang="en-US" b="1" dirty="0"/>
              <a:t>The Hymen</a:t>
            </a:r>
            <a:r>
              <a:rPr lang="en-US" dirty="0"/>
              <a:t> </a:t>
            </a:r>
          </a:p>
          <a:p>
            <a:r>
              <a:rPr lang="en-US" dirty="0"/>
              <a:t>This is a thin membrane which partially shuts the </a:t>
            </a:r>
            <a:r>
              <a:rPr lang="en-US" dirty="0" err="1"/>
              <a:t>introitus</a:t>
            </a:r>
            <a:r>
              <a:rPr lang="en-US" dirty="0"/>
              <a:t>  of the vagina</a:t>
            </a:r>
            <a:r>
              <a:rPr lang="en-US" b="1" dirty="0"/>
              <a:t> </a:t>
            </a:r>
            <a:endParaRPr lang="en-US" dirty="0"/>
          </a:p>
          <a:p>
            <a:pPr>
              <a:buNone/>
            </a:pPr>
            <a:r>
              <a:rPr lang="en-US" b="1" dirty="0"/>
              <a:t>The </a:t>
            </a:r>
            <a:r>
              <a:rPr lang="en-US" b="1" dirty="0" err="1"/>
              <a:t>Bartholin's</a:t>
            </a:r>
            <a:r>
              <a:rPr lang="en-US" b="1" dirty="0"/>
              <a:t> Glands (vestibular glands)</a:t>
            </a:r>
            <a:r>
              <a:rPr lang="en-US" dirty="0"/>
              <a:t> </a:t>
            </a:r>
          </a:p>
          <a:p>
            <a:r>
              <a:rPr lang="en-US" dirty="0"/>
              <a:t>These are two small glands, one on either side of labia </a:t>
            </a:r>
            <a:r>
              <a:rPr lang="en-US" dirty="0" err="1"/>
              <a:t>majora</a:t>
            </a:r>
            <a:r>
              <a:rPr lang="en-US" dirty="0"/>
              <a:t>. Their ducts open into the vaginal orifice. They secrete mucus, which lubricates the vaginal.</a:t>
            </a:r>
          </a:p>
          <a:p>
            <a:r>
              <a:rPr lang="en-US" dirty="0"/>
              <a:t> Blood supply is from the </a:t>
            </a:r>
            <a:r>
              <a:rPr lang="en-US" b="1" dirty="0"/>
              <a:t>internal and external </a:t>
            </a:r>
            <a:r>
              <a:rPr lang="en-US" b="1" dirty="0" err="1"/>
              <a:t>pudendal</a:t>
            </a:r>
            <a:r>
              <a:rPr lang="en-US" b="1" dirty="0"/>
              <a:t> arteries</a:t>
            </a:r>
          </a:p>
          <a:p>
            <a:r>
              <a:rPr lang="en-US" dirty="0"/>
              <a:t>Drained by </a:t>
            </a:r>
            <a:r>
              <a:rPr lang="en-US" dirty="0" err="1"/>
              <a:t>pudendal</a:t>
            </a:r>
            <a:r>
              <a:rPr lang="en-US" dirty="0"/>
              <a:t> veins </a:t>
            </a:r>
          </a:p>
          <a:p>
            <a:r>
              <a:rPr lang="en-US" dirty="0"/>
              <a:t>nerve supply is derived from the </a:t>
            </a:r>
            <a:r>
              <a:rPr lang="en-US" b="1" dirty="0" err="1"/>
              <a:t>pudendal</a:t>
            </a:r>
            <a:r>
              <a:rPr lang="en-US" b="1" dirty="0"/>
              <a:t> nerve</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indent="0" eaLnBrk="0" fontAlgn="base" hangingPunct="0">
              <a:spcBef>
                <a:spcPct val="0"/>
              </a:spcBef>
              <a:spcAft>
                <a:spcPct val="0"/>
              </a:spcAft>
            </a:pPr>
            <a:r>
              <a:rPr lang="en-US" b="1" i="1" dirty="0">
                <a:ea typeface="Tahoma" pitchFamily="34" charset="0"/>
                <a:cs typeface="Tahoma" pitchFamily="34" charset="0"/>
              </a:rPr>
              <a:t>complete abortion or incomplete abortion</a:t>
            </a:r>
            <a:r>
              <a:rPr lang="en-US" dirty="0">
                <a:ea typeface="Tahoma" pitchFamily="34" charset="0"/>
                <a:cs typeface="Tahoma" pitchFamily="34" charset="0"/>
              </a:rPr>
              <a:t>.</a:t>
            </a:r>
          </a:p>
          <a:p>
            <a:pPr marL="0" indent="0" eaLnBrk="0" fontAlgn="base" hangingPunct="0">
              <a:spcBef>
                <a:spcPct val="0"/>
              </a:spcBef>
              <a:spcAft>
                <a:spcPct val="0"/>
              </a:spcAft>
            </a:pPr>
            <a:r>
              <a:rPr lang="en-US" dirty="0">
                <a:ea typeface="Tahoma" pitchFamily="34" charset="0"/>
                <a:cs typeface="Tahoma" pitchFamily="34" charset="0"/>
              </a:rPr>
              <a:t>The primary measure taken is to save the life of the patient since there is often profuse bleeding, especially in patients who end up with an incomplete abortion</a:t>
            </a:r>
          </a:p>
          <a:p>
            <a:pPr marL="0" indent="0" eaLnBrk="0" fontAlgn="base" hangingPunct="0">
              <a:spcBef>
                <a:spcPct val="0"/>
              </a:spcBef>
              <a:spcAft>
                <a:spcPct val="0"/>
              </a:spcAft>
            </a:pPr>
            <a:r>
              <a:rPr lang="en-US" dirty="0">
                <a:ea typeface="Tahoma" pitchFamily="34" charset="0"/>
                <a:cs typeface="Tahoma" pitchFamily="34" charset="0"/>
              </a:rPr>
              <a:t>Take the patient's history to determine if the products of conception have been expelled </a:t>
            </a:r>
            <a:r>
              <a:rPr lang="en-US" b="1" i="1" dirty="0">
                <a:ea typeface="Tahoma" pitchFamily="34" charset="0"/>
                <a:cs typeface="Tahoma" pitchFamily="34" charset="0"/>
              </a:rPr>
              <a:t>(complete abortion</a:t>
            </a:r>
            <a:r>
              <a:rPr lang="en-US" dirty="0">
                <a:ea typeface="Tahoma" pitchFamily="34" charset="0"/>
                <a:cs typeface="Tahoma" pitchFamily="34" charset="0"/>
              </a:rPr>
              <a:t>)</a:t>
            </a:r>
          </a:p>
          <a:p>
            <a:endParaRPr lang="en-US" dirty="0"/>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381000"/>
            <a:ext cx="8763000" cy="6172200"/>
          </a:xfrm>
        </p:spPr>
        <p:txBody>
          <a:bodyPr>
            <a:normAutofit/>
          </a:bodyPr>
          <a:lstStyle/>
          <a:p>
            <a:pPr marL="0" indent="0" algn="just" eaLnBrk="0" fontAlgn="base" hangingPunct="0">
              <a:spcBef>
                <a:spcPct val="0"/>
              </a:spcBef>
              <a:spcAft>
                <a:spcPct val="0"/>
              </a:spcAft>
            </a:pPr>
            <a:r>
              <a:rPr lang="en-US" dirty="0">
                <a:ea typeface="Tahoma" pitchFamily="34" charset="0"/>
                <a:cs typeface="Tahoma" pitchFamily="34" charset="0"/>
              </a:rPr>
              <a:t>Many patients will come to the hospital due to </a:t>
            </a:r>
            <a:r>
              <a:rPr lang="en-US" b="1" i="1" dirty="0">
                <a:ea typeface="Tahoma" pitchFamily="34" charset="0"/>
                <a:cs typeface="Tahoma" pitchFamily="34" charset="0"/>
              </a:rPr>
              <a:t>severe bleeding,</a:t>
            </a:r>
            <a:r>
              <a:rPr lang="en-US" dirty="0">
                <a:ea typeface="Tahoma" pitchFamily="34" charset="0"/>
                <a:cs typeface="Tahoma" pitchFamily="34" charset="0"/>
              </a:rPr>
              <a:t> which means that the products of conception have been retained </a:t>
            </a:r>
            <a:r>
              <a:rPr lang="en-US" b="1" i="1" dirty="0">
                <a:ea typeface="Tahoma" pitchFamily="34" charset="0"/>
                <a:cs typeface="Tahoma" pitchFamily="34" charset="0"/>
              </a:rPr>
              <a:t>(incomplete abortion)</a:t>
            </a:r>
          </a:p>
          <a:p>
            <a:pPr marL="0" indent="0" algn="just" eaLnBrk="0" fontAlgn="base" hangingPunct="0">
              <a:spcBef>
                <a:spcPct val="0"/>
              </a:spcBef>
              <a:spcAft>
                <a:spcPct val="0"/>
              </a:spcAft>
            </a:pPr>
            <a:r>
              <a:rPr lang="en-US" dirty="0">
                <a:ea typeface="Tahoma" pitchFamily="34" charset="0"/>
                <a:cs typeface="Tahoma" pitchFamily="34" charset="0"/>
              </a:rPr>
              <a:t>Since there is essentially no chance of the pregnancy progressing any further</a:t>
            </a:r>
          </a:p>
          <a:p>
            <a:pPr marL="0" indent="0" algn="just" eaLnBrk="0" fontAlgn="base" hangingPunct="0">
              <a:spcBef>
                <a:spcPct val="0"/>
              </a:spcBef>
              <a:spcAft>
                <a:spcPct val="0"/>
              </a:spcAft>
            </a:pPr>
            <a:r>
              <a:rPr lang="en-US" dirty="0">
                <a:ea typeface="Tahoma" pitchFamily="34" charset="0"/>
                <a:cs typeface="Tahoma" pitchFamily="34" charset="0"/>
              </a:rPr>
              <a:t>the uterus should be emptied immediately.</a:t>
            </a:r>
          </a:p>
          <a:p>
            <a:pPr marL="0" lvl="0" indent="0" algn="just" eaLnBrk="0" fontAlgn="base" hangingPunct="0">
              <a:spcBef>
                <a:spcPct val="0"/>
              </a:spcBef>
              <a:spcAft>
                <a:spcPct val="0"/>
              </a:spcAft>
              <a:buNone/>
            </a:pPr>
            <a:r>
              <a:rPr lang="en-US" b="1" i="1" dirty="0">
                <a:ea typeface="Tahoma" pitchFamily="34" charset="0"/>
                <a:cs typeface="Tahoma" pitchFamily="34" charset="0"/>
              </a:rPr>
              <a:t>R</a:t>
            </a:r>
            <a:r>
              <a:rPr lang="en-US" b="1" i="1" dirty="0">
                <a:solidFill>
                  <a:srgbClr val="FF0000"/>
                </a:solidFill>
                <a:ea typeface="Tahoma" pitchFamily="34" charset="0"/>
                <a:cs typeface="Tahoma" pitchFamily="34" charset="0"/>
              </a:rPr>
              <a:t>emember:  </a:t>
            </a:r>
            <a:br>
              <a:rPr lang="en-US" b="1" i="1" dirty="0">
                <a:solidFill>
                  <a:srgbClr val="FF0000"/>
                </a:solidFill>
                <a:ea typeface="Tahoma" pitchFamily="34" charset="0"/>
                <a:cs typeface="Tahoma" pitchFamily="34" charset="0"/>
              </a:rPr>
            </a:br>
            <a:r>
              <a:rPr lang="en-US" b="1" i="1" dirty="0">
                <a:solidFill>
                  <a:srgbClr val="FF0000"/>
                </a:solidFill>
                <a:ea typeface="Tahoma" pitchFamily="34" charset="0"/>
                <a:cs typeface="Tahoma" pitchFamily="34" charset="0"/>
              </a:rPr>
              <a:t>Resuscitate all patients with shock first, before transferring them to a hospital</a:t>
            </a:r>
            <a:r>
              <a:rPr lang="en-US" b="1" i="1" dirty="0">
                <a:ea typeface="Tahoma" pitchFamily="34" charset="0"/>
                <a:cs typeface="Tahoma" pitchFamily="34" charset="0"/>
              </a:rPr>
              <a:t>.</a:t>
            </a:r>
            <a:endParaRPr lang="en-US" dirty="0">
              <a:ea typeface="Tahoma" pitchFamily="34" charset="0"/>
              <a:cs typeface="Tahoma"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indent="0" algn="just" eaLnBrk="0" fontAlgn="base" hangingPunct="0">
              <a:spcBef>
                <a:spcPct val="0"/>
              </a:spcBef>
              <a:spcAft>
                <a:spcPct val="0"/>
              </a:spcAft>
            </a:pPr>
            <a:r>
              <a:rPr lang="en-US" dirty="0">
                <a:ea typeface="Tahoma" pitchFamily="34" charset="0"/>
                <a:cs typeface="Tahoma" pitchFamily="34" charset="0"/>
              </a:rPr>
              <a:t>If the patient has excessive blood loss, hasten the evacuation by administering an </a:t>
            </a:r>
            <a:r>
              <a:rPr lang="en-US" dirty="0" err="1">
                <a:ea typeface="Tahoma" pitchFamily="34" charset="0"/>
                <a:cs typeface="Tahoma" pitchFamily="34" charset="0"/>
              </a:rPr>
              <a:t>oxytocic</a:t>
            </a:r>
            <a:r>
              <a:rPr lang="en-US" dirty="0">
                <a:ea typeface="Tahoma" pitchFamily="34" charset="0"/>
                <a:cs typeface="Tahoma" pitchFamily="34" charset="0"/>
              </a:rPr>
              <a:t> drug </a:t>
            </a:r>
          </a:p>
          <a:p>
            <a:pPr marL="0" indent="0" algn="just" eaLnBrk="0" fontAlgn="base" hangingPunct="0">
              <a:spcBef>
                <a:spcPct val="0"/>
              </a:spcBef>
              <a:spcAft>
                <a:spcPct val="0"/>
              </a:spcAft>
            </a:pPr>
            <a:r>
              <a:rPr lang="en-US" dirty="0">
                <a:ea typeface="Tahoma" pitchFamily="34" charset="0"/>
                <a:cs typeface="Tahoma" pitchFamily="34" charset="0"/>
              </a:rPr>
              <a:t>Bleeding that does not cease after the expulsion of the products of conception will require administration of </a:t>
            </a:r>
            <a:r>
              <a:rPr lang="en-US" b="1" dirty="0" err="1">
                <a:ea typeface="Tahoma" pitchFamily="34" charset="0"/>
                <a:cs typeface="Tahoma" pitchFamily="34" charset="0"/>
              </a:rPr>
              <a:t>ergometrine</a:t>
            </a:r>
            <a:r>
              <a:rPr lang="en-US" b="1" dirty="0">
                <a:ea typeface="Tahoma" pitchFamily="34" charset="0"/>
                <a:cs typeface="Tahoma" pitchFamily="34" charset="0"/>
              </a:rPr>
              <a:t> 0.5mg </a:t>
            </a:r>
            <a:r>
              <a:rPr lang="en-US" dirty="0">
                <a:ea typeface="Tahoma" pitchFamily="34" charset="0"/>
                <a:cs typeface="Tahoma" pitchFamily="34" charset="0"/>
              </a:rPr>
              <a:t>stat causes (constriction of blood vessels) </a:t>
            </a:r>
          </a:p>
          <a:p>
            <a:pPr marL="0" indent="0" algn="just" eaLnBrk="0" fontAlgn="base" hangingPunct="0">
              <a:spcBef>
                <a:spcPct val="0"/>
              </a:spcBef>
              <a:spcAft>
                <a:spcPct val="0"/>
              </a:spcAft>
            </a:pPr>
            <a:r>
              <a:rPr lang="en-US" dirty="0">
                <a:ea typeface="Tahoma" pitchFamily="34" charset="0"/>
                <a:cs typeface="Tahoma" pitchFamily="34" charset="0"/>
              </a:rPr>
              <a:t>Take blood for grouping and cross-matching then fix a drip of plasma expanders </a:t>
            </a:r>
            <a:r>
              <a:rPr lang="en-US" dirty="0" err="1">
                <a:ea typeface="Tahoma" pitchFamily="34" charset="0"/>
                <a:cs typeface="Tahoma" pitchFamily="34" charset="0"/>
              </a:rPr>
              <a:t>eg</a:t>
            </a:r>
            <a:r>
              <a:rPr lang="en-US" dirty="0">
                <a:ea typeface="Tahoma" pitchFamily="34" charset="0"/>
                <a:cs typeface="Tahoma" pitchFamily="34" charset="0"/>
              </a:rPr>
              <a:t> normal saline/Hartman's solution. </a:t>
            </a:r>
          </a:p>
          <a:p>
            <a:pPr marL="0" lvl="0" indent="0" algn="just" eaLnBrk="0" fontAlgn="base" hangingPunct="0">
              <a:spcBef>
                <a:spcPct val="0"/>
              </a:spcBef>
              <a:spcAft>
                <a:spcPct val="0"/>
              </a:spcAft>
              <a:buNone/>
            </a:pPr>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172200"/>
          </a:xfrm>
        </p:spPr>
        <p:txBody>
          <a:bodyPr>
            <a:normAutofit/>
          </a:bodyPr>
          <a:lstStyle/>
          <a:p>
            <a:pPr marL="0" indent="0" algn="just" eaLnBrk="0" fontAlgn="base" hangingPunct="0">
              <a:spcBef>
                <a:spcPct val="0"/>
              </a:spcBef>
              <a:spcAft>
                <a:spcPct val="0"/>
              </a:spcAft>
            </a:pPr>
            <a:r>
              <a:rPr lang="en-US" dirty="0">
                <a:ea typeface="Tahoma" pitchFamily="34" charset="0"/>
                <a:cs typeface="Tahoma" pitchFamily="34" charset="0"/>
              </a:rPr>
              <a:t>Give a strong analgesic to relieve pain. </a:t>
            </a:r>
          </a:p>
          <a:p>
            <a:pPr marL="0" indent="0" algn="just" eaLnBrk="0" fontAlgn="base" hangingPunct="0">
              <a:spcBef>
                <a:spcPct val="0"/>
              </a:spcBef>
              <a:spcAft>
                <a:spcPct val="0"/>
              </a:spcAft>
            </a:pPr>
            <a:r>
              <a:rPr lang="en-US" dirty="0">
                <a:ea typeface="Tahoma" pitchFamily="34" charset="0"/>
                <a:cs typeface="Tahoma" pitchFamily="34" charset="0"/>
              </a:rPr>
              <a:t>Severe pain can lead to shock</a:t>
            </a:r>
          </a:p>
          <a:p>
            <a:pPr marL="0" indent="0" algn="just" fontAlgn="base">
              <a:spcBef>
                <a:spcPct val="0"/>
              </a:spcBef>
              <a:spcAft>
                <a:spcPct val="0"/>
              </a:spcAft>
            </a:pPr>
            <a:r>
              <a:rPr lang="en-US" dirty="0">
                <a:ea typeface="Tahoma" pitchFamily="34" charset="0"/>
                <a:cs typeface="Tahoma" pitchFamily="34" charset="0"/>
              </a:rPr>
              <a:t>Save anything passed per vagina to inspect if all products of conception have been passed. </a:t>
            </a:r>
          </a:p>
          <a:p>
            <a:pPr marL="0" indent="0" algn="just" fontAlgn="base">
              <a:spcBef>
                <a:spcPct val="0"/>
              </a:spcBef>
              <a:spcAft>
                <a:spcPct val="0"/>
              </a:spcAft>
            </a:pPr>
            <a:r>
              <a:rPr lang="en-US" dirty="0">
                <a:ea typeface="Tahoma" pitchFamily="34" charset="0"/>
                <a:cs typeface="Tahoma" pitchFamily="34" charset="0"/>
              </a:rPr>
              <a:t>Observe infection prevention principles while performing vaginal examinations to remove any placenta tissues distending the cervix. </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indent="0" algn="just" eaLnBrk="0" fontAlgn="base" hangingPunct="0">
              <a:spcBef>
                <a:spcPct val="0"/>
              </a:spcBef>
              <a:spcAft>
                <a:spcPct val="0"/>
              </a:spcAft>
            </a:pPr>
            <a:r>
              <a:rPr lang="en-US" dirty="0">
                <a:ea typeface="Tahoma" pitchFamily="34" charset="0"/>
                <a:cs typeface="Tahoma" pitchFamily="34" charset="0"/>
              </a:rPr>
              <a:t>A finger or sponge forceps is used to remove the products of conception. </a:t>
            </a:r>
          </a:p>
          <a:p>
            <a:pPr marL="0" indent="0" algn="just" eaLnBrk="0" fontAlgn="base" hangingPunct="0">
              <a:spcBef>
                <a:spcPct val="0"/>
              </a:spcBef>
              <a:spcAft>
                <a:spcPct val="0"/>
              </a:spcAft>
            </a:pPr>
            <a:r>
              <a:rPr lang="en-US" dirty="0">
                <a:ea typeface="Tahoma" pitchFamily="34" charset="0"/>
                <a:cs typeface="Tahoma" pitchFamily="34" charset="0"/>
              </a:rPr>
              <a:t>Observe bleeding and if the temperature is normal after the evacuation of contents, the patient can be discharged.</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81000" y="152400"/>
            <a:ext cx="8763000" cy="7086600"/>
          </a:xfrm>
        </p:spPr>
        <p:txBody>
          <a:bodyPr>
            <a:normAutofit/>
          </a:bodyPr>
          <a:lstStyle/>
          <a:p>
            <a:pPr marL="0" lvl="0" indent="0" algn="just" fontAlgn="base">
              <a:spcBef>
                <a:spcPct val="0"/>
              </a:spcBef>
              <a:spcAft>
                <a:spcPct val="0"/>
              </a:spcAft>
              <a:buNone/>
            </a:pPr>
            <a:endParaRPr lang="en-US" sz="1100" b="1" dirty="0">
              <a:ea typeface="Times New Roman" pitchFamily="18" charset="0"/>
              <a:cs typeface="Arial" pitchFamily="34" charset="0"/>
            </a:endParaRPr>
          </a:p>
          <a:p>
            <a:pPr marL="0" lvl="0" indent="0" algn="ctr" fontAlgn="base">
              <a:spcBef>
                <a:spcPct val="0"/>
              </a:spcBef>
              <a:spcAft>
                <a:spcPct val="0"/>
              </a:spcAft>
              <a:buNone/>
            </a:pPr>
            <a:r>
              <a:rPr lang="en-US" b="1" u="sng" dirty="0">
                <a:ea typeface="Tahoma" pitchFamily="34" charset="0"/>
                <a:cs typeface="Tahoma" pitchFamily="34" charset="0"/>
              </a:rPr>
              <a:t>c) Missed Abortion</a:t>
            </a:r>
            <a:r>
              <a:rPr lang="en-US" u="sng" dirty="0">
                <a:ea typeface="Tahoma" pitchFamily="34" charset="0"/>
                <a:cs typeface="Tahoma" pitchFamily="34" charset="0"/>
              </a:rPr>
              <a:t> </a:t>
            </a:r>
          </a:p>
          <a:p>
            <a:pPr marL="0" indent="0" eaLnBrk="0" fontAlgn="base" hangingPunct="0">
              <a:spcBef>
                <a:spcPct val="0"/>
              </a:spcBef>
              <a:spcAft>
                <a:spcPct val="0"/>
              </a:spcAft>
            </a:pPr>
            <a:r>
              <a:rPr lang="en-US" dirty="0">
                <a:ea typeface="Tahoma" pitchFamily="34" charset="0"/>
                <a:cs typeface="Tahoma" pitchFamily="34" charset="0"/>
              </a:rPr>
              <a:t>This means that the products of conception are not expelled despite the signs and symptoms of abortion</a:t>
            </a:r>
          </a:p>
          <a:p>
            <a:pPr marL="0" indent="0" eaLnBrk="0" fontAlgn="base" hangingPunct="0">
              <a:spcBef>
                <a:spcPct val="0"/>
              </a:spcBef>
              <a:spcAft>
                <a:spcPct val="0"/>
              </a:spcAft>
            </a:pPr>
            <a:r>
              <a:rPr lang="en-US" dirty="0">
                <a:ea typeface="Tahoma" pitchFamily="34" charset="0"/>
                <a:cs typeface="Tahoma" pitchFamily="34" charset="0"/>
              </a:rPr>
              <a:t>It occurs when abortion is threatened but the bleeding ceases and all is apparently well, except that signs of pregnancy subside, breast activity stops, and the uterus does not grow bigger </a:t>
            </a:r>
          </a:p>
          <a:p>
            <a:pPr marL="0" indent="0" eaLnBrk="0" fontAlgn="base" hangingPunct="0">
              <a:spcBef>
                <a:spcPct val="0"/>
              </a:spcBef>
              <a:spcAft>
                <a:spcPct val="0"/>
              </a:spcAft>
            </a:pPr>
            <a:r>
              <a:rPr lang="en-US" dirty="0">
                <a:ea typeface="Tahoma" pitchFamily="34" charset="0"/>
                <a:cs typeface="Tahoma" pitchFamily="34" charset="0"/>
              </a:rPr>
              <a:t>After some time (about eight weeks) a </a:t>
            </a:r>
            <a:r>
              <a:rPr lang="en-US" b="1" i="1" dirty="0">
                <a:ea typeface="Tahoma" pitchFamily="34" charset="0"/>
                <a:cs typeface="Tahoma" pitchFamily="34" charset="0"/>
              </a:rPr>
              <a:t>brownish discharge</a:t>
            </a:r>
            <a:r>
              <a:rPr lang="en-US" dirty="0">
                <a:ea typeface="Tahoma" pitchFamily="34" charset="0"/>
                <a:cs typeface="Tahoma" pitchFamily="34" charset="0"/>
              </a:rPr>
              <a:t> from the vagina appears</a:t>
            </a:r>
          </a:p>
          <a:p>
            <a:pPr marL="0" indent="0" eaLnBrk="0" fontAlgn="base" hangingPunct="0">
              <a:spcBef>
                <a:spcPct val="0"/>
              </a:spcBef>
              <a:spcAft>
                <a:spcPct val="0"/>
              </a:spcAft>
            </a:pPr>
            <a:r>
              <a:rPr lang="en-US" dirty="0">
                <a:ea typeface="Tahoma" pitchFamily="34" charset="0"/>
                <a:cs typeface="Tahoma" pitchFamily="34" charset="0"/>
              </a:rPr>
              <a:t>This shows that the </a:t>
            </a:r>
            <a:r>
              <a:rPr lang="en-US" b="1" i="1" dirty="0" err="1">
                <a:ea typeface="Tahoma" pitchFamily="34" charset="0"/>
                <a:cs typeface="Tahoma" pitchFamily="34" charset="0"/>
              </a:rPr>
              <a:t>foetus</a:t>
            </a:r>
            <a:r>
              <a:rPr lang="en-US" b="1" i="1" dirty="0">
                <a:ea typeface="Tahoma" pitchFamily="34" charset="0"/>
                <a:cs typeface="Tahoma" pitchFamily="34" charset="0"/>
              </a:rPr>
              <a:t> is dead </a:t>
            </a:r>
            <a:r>
              <a:rPr lang="en-US" dirty="0">
                <a:ea typeface="Tahoma" pitchFamily="34" charset="0"/>
                <a:cs typeface="Tahoma" pitchFamily="34" charset="0"/>
              </a:rPr>
              <a:t>but still in the uterus</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pPr marL="0" indent="0" eaLnBrk="0" fontAlgn="base" hangingPunct="0">
              <a:spcBef>
                <a:spcPct val="0"/>
              </a:spcBef>
              <a:spcAft>
                <a:spcPct val="0"/>
              </a:spcAft>
            </a:pPr>
            <a:r>
              <a:rPr lang="en-US" dirty="0">
                <a:ea typeface="Tahoma" pitchFamily="34" charset="0"/>
                <a:cs typeface="Tahoma" pitchFamily="34" charset="0"/>
              </a:rPr>
              <a:t>It degenerates into a solid mass of mostly </a:t>
            </a:r>
            <a:r>
              <a:rPr lang="en-US" dirty="0" err="1">
                <a:ea typeface="Tahoma" pitchFamily="34" charset="0"/>
                <a:cs typeface="Tahoma" pitchFamily="34" charset="0"/>
              </a:rPr>
              <a:t>organised</a:t>
            </a:r>
            <a:r>
              <a:rPr lang="en-US" dirty="0">
                <a:ea typeface="Tahoma" pitchFamily="34" charset="0"/>
                <a:cs typeface="Tahoma" pitchFamily="34" charset="0"/>
              </a:rPr>
              <a:t> blood clot called </a:t>
            </a:r>
            <a:r>
              <a:rPr lang="en-US" b="1" dirty="0">
                <a:ea typeface="Tahoma" pitchFamily="34" charset="0"/>
                <a:cs typeface="Tahoma" pitchFamily="34" charset="0"/>
              </a:rPr>
              <a:t>a </a:t>
            </a:r>
            <a:r>
              <a:rPr lang="en-US" b="1" dirty="0" err="1">
                <a:ea typeface="Tahoma" pitchFamily="34" charset="0"/>
                <a:cs typeface="Tahoma" pitchFamily="34" charset="0"/>
              </a:rPr>
              <a:t>carneous</a:t>
            </a:r>
            <a:r>
              <a:rPr lang="en-US" b="1" dirty="0">
                <a:ea typeface="Tahoma" pitchFamily="34" charset="0"/>
                <a:cs typeface="Tahoma" pitchFamily="34" charset="0"/>
              </a:rPr>
              <a:t> mole</a:t>
            </a:r>
            <a:r>
              <a:rPr lang="en-US" dirty="0">
                <a:ea typeface="Tahoma" pitchFamily="34" charset="0"/>
                <a:cs typeface="Tahoma" pitchFamily="34" charset="0"/>
              </a:rPr>
              <a:t> </a:t>
            </a:r>
          </a:p>
          <a:p>
            <a:pPr marL="0" indent="0" eaLnBrk="0" fontAlgn="base" hangingPunct="0">
              <a:spcBef>
                <a:spcPct val="0"/>
              </a:spcBef>
              <a:spcAft>
                <a:spcPct val="0"/>
              </a:spcAft>
            </a:pPr>
            <a:r>
              <a:rPr lang="en-US" dirty="0">
                <a:ea typeface="Tahoma" pitchFamily="34" charset="0"/>
                <a:cs typeface="Tahoma" pitchFamily="34" charset="0"/>
              </a:rPr>
              <a:t>This mole will in time be expelled with little or no loss of blood</a:t>
            </a:r>
          </a:p>
          <a:p>
            <a:pPr marL="0" indent="0" eaLnBrk="0" fontAlgn="base" hangingPunct="0">
              <a:spcBef>
                <a:spcPct val="0"/>
              </a:spcBef>
              <a:spcAft>
                <a:spcPct val="0"/>
              </a:spcAft>
            </a:pPr>
            <a:r>
              <a:rPr lang="en-US" dirty="0">
                <a:ea typeface="Tahoma" pitchFamily="34" charset="0"/>
                <a:cs typeface="Tahoma" pitchFamily="34" charset="0"/>
              </a:rPr>
              <a:t>This may be hastened by the administration of ergot and </a:t>
            </a:r>
            <a:r>
              <a:rPr lang="en-US" dirty="0" err="1">
                <a:ea typeface="Tahoma" pitchFamily="34" charset="0"/>
                <a:cs typeface="Tahoma" pitchFamily="34" charset="0"/>
              </a:rPr>
              <a:t>stilbesterol</a:t>
            </a:r>
            <a:r>
              <a:rPr lang="en-US" dirty="0">
                <a:ea typeface="Tahoma" pitchFamily="34" charset="0"/>
                <a:cs typeface="Tahoma" pitchFamily="34" charset="0"/>
              </a:rPr>
              <a:t> by mouth</a:t>
            </a:r>
          </a:p>
          <a:p>
            <a:pPr marL="0" indent="0" eaLnBrk="0" fontAlgn="base" hangingPunct="0">
              <a:spcBef>
                <a:spcPct val="0"/>
              </a:spcBef>
              <a:spcAft>
                <a:spcPct val="0"/>
              </a:spcAft>
            </a:pPr>
            <a:r>
              <a:rPr lang="en-US" dirty="0">
                <a:ea typeface="Tahoma" pitchFamily="34" charset="0"/>
                <a:cs typeface="Tahoma" pitchFamily="34" charset="0"/>
              </a:rPr>
              <a:t>Refer all suspected cases of missed abortion to hospital for management as it may be necessary to carry out a surgical evacuation as well as to check the uterus for any abnormalities by performing an ultrasound.</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lnSpcReduction="10000"/>
          </a:bodyPr>
          <a:lstStyle/>
          <a:p>
            <a:pPr marL="0" lvl="0" indent="0" fontAlgn="base">
              <a:spcBef>
                <a:spcPct val="0"/>
              </a:spcBef>
              <a:spcAft>
                <a:spcPct val="0"/>
              </a:spcAft>
              <a:buNone/>
            </a:pPr>
            <a:endParaRPr lang="en-US" sz="1200" b="1" dirty="0">
              <a:ea typeface="Times New Roman" pitchFamily="18" charset="0"/>
              <a:cs typeface="Arial" pitchFamily="34" charset="0"/>
            </a:endParaRPr>
          </a:p>
          <a:p>
            <a:pPr marL="0" lvl="0" indent="0" algn="ctr" fontAlgn="base">
              <a:spcBef>
                <a:spcPct val="0"/>
              </a:spcBef>
              <a:spcAft>
                <a:spcPct val="0"/>
              </a:spcAft>
              <a:buNone/>
            </a:pPr>
            <a:r>
              <a:rPr lang="en-US" sz="3800" b="1" u="sng" dirty="0">
                <a:ea typeface="Tahoma" pitchFamily="34" charset="0"/>
                <a:cs typeface="Tahoma" pitchFamily="34" charset="0"/>
              </a:rPr>
              <a:t>d) Habitual Abortion</a:t>
            </a:r>
            <a:r>
              <a:rPr lang="en-US" sz="3800" u="sng" dirty="0">
                <a:ea typeface="Tahoma" pitchFamily="34" charset="0"/>
                <a:cs typeface="Tahoma" pitchFamily="34" charset="0"/>
              </a:rPr>
              <a:t> </a:t>
            </a:r>
          </a:p>
          <a:p>
            <a:pPr marL="0" lvl="0" indent="0" eaLnBrk="0" fontAlgn="base" hangingPunct="0">
              <a:spcBef>
                <a:spcPct val="0"/>
              </a:spcBef>
              <a:spcAft>
                <a:spcPct val="0"/>
              </a:spcAft>
              <a:buNone/>
            </a:pPr>
            <a:r>
              <a:rPr lang="en-US" dirty="0">
                <a:ea typeface="Tahoma" pitchFamily="34" charset="0"/>
                <a:cs typeface="Tahoma" pitchFamily="34" charset="0"/>
              </a:rPr>
              <a:t>This is when a woman has had </a:t>
            </a:r>
            <a:r>
              <a:rPr lang="en-US" b="1" dirty="0">
                <a:ea typeface="Tahoma" pitchFamily="34" charset="0"/>
                <a:cs typeface="Tahoma" pitchFamily="34" charset="0"/>
              </a:rPr>
              <a:t>three or more successive abortions</a:t>
            </a:r>
            <a:endParaRPr lang="en-US" dirty="0">
              <a:ea typeface="Tahoma" pitchFamily="34" charset="0"/>
              <a:cs typeface="Tahoma" pitchFamily="34" charset="0"/>
            </a:endParaRPr>
          </a:p>
          <a:p>
            <a:pPr marL="0" lvl="0" indent="0" eaLnBrk="0" fontAlgn="base" hangingPunct="0">
              <a:spcBef>
                <a:spcPct val="0"/>
              </a:spcBef>
              <a:spcAft>
                <a:spcPct val="0"/>
              </a:spcAft>
              <a:buNone/>
            </a:pPr>
            <a:r>
              <a:rPr lang="en-US" dirty="0">
                <a:ea typeface="Tahoma" pitchFamily="34" charset="0"/>
                <a:cs typeface="Tahoma" pitchFamily="34" charset="0"/>
              </a:rPr>
              <a:t>Some of the known causes includes;</a:t>
            </a:r>
          </a:p>
          <a:p>
            <a:pPr marL="0" lvl="0" indent="0" eaLnBrk="0" fontAlgn="base" hangingPunct="0">
              <a:spcBef>
                <a:spcPct val="0"/>
              </a:spcBef>
              <a:spcAft>
                <a:spcPct val="0"/>
              </a:spcAft>
              <a:buFontTx/>
              <a:buChar char="•"/>
            </a:pPr>
            <a:r>
              <a:rPr lang="en-US" dirty="0">
                <a:ea typeface="Tahoma" pitchFamily="34" charset="0"/>
                <a:cs typeface="Tahoma" pitchFamily="34" charset="0"/>
              </a:rPr>
              <a:t>Chronic illness, for example, diabetes mellitus.</a:t>
            </a:r>
          </a:p>
          <a:p>
            <a:pPr marL="0" lvl="0" indent="0" eaLnBrk="0" fontAlgn="base" hangingPunct="0">
              <a:spcBef>
                <a:spcPct val="0"/>
              </a:spcBef>
              <a:spcAft>
                <a:spcPct val="0"/>
              </a:spcAft>
              <a:buFontTx/>
              <a:buChar char="•"/>
            </a:pPr>
            <a:r>
              <a:rPr lang="en-US" dirty="0">
                <a:ea typeface="Tahoma" pitchFamily="34" charset="0"/>
                <a:cs typeface="Tahoma" pitchFamily="34" charset="0"/>
              </a:rPr>
              <a:t>Abnormalities, for example, </a:t>
            </a:r>
            <a:r>
              <a:rPr lang="en-US" dirty="0" err="1">
                <a:ea typeface="Tahoma" pitchFamily="34" charset="0"/>
                <a:cs typeface="Tahoma" pitchFamily="34" charset="0"/>
              </a:rPr>
              <a:t>septate</a:t>
            </a:r>
            <a:r>
              <a:rPr lang="en-US" dirty="0">
                <a:ea typeface="Tahoma" pitchFamily="34" charset="0"/>
                <a:cs typeface="Tahoma" pitchFamily="34" charset="0"/>
              </a:rPr>
              <a:t> uterus and cervical incompetence being the most common.</a:t>
            </a:r>
          </a:p>
          <a:p>
            <a:pPr marL="0" lvl="0" indent="0" eaLnBrk="0" fontAlgn="base" hangingPunct="0">
              <a:spcBef>
                <a:spcPct val="0"/>
              </a:spcBef>
              <a:spcAft>
                <a:spcPct val="0"/>
              </a:spcAft>
              <a:buFontTx/>
              <a:buChar char="•"/>
            </a:pPr>
            <a:r>
              <a:rPr lang="en-US" dirty="0">
                <a:ea typeface="Tahoma" pitchFamily="34" charset="0"/>
                <a:cs typeface="Tahoma" pitchFamily="34" charset="0"/>
              </a:rPr>
              <a:t>Endocrine or genetic causes, especially if it occurs before 14 weeks.</a:t>
            </a:r>
          </a:p>
          <a:p>
            <a:pPr marL="0" lvl="0" indent="0" eaLnBrk="0" fontAlgn="base" hangingPunct="0">
              <a:spcBef>
                <a:spcPct val="0"/>
              </a:spcBef>
              <a:spcAft>
                <a:spcPct val="0"/>
              </a:spcAft>
              <a:buFontTx/>
              <a:buChar char="•"/>
            </a:pPr>
            <a:r>
              <a:rPr lang="en-US" dirty="0">
                <a:ea typeface="Tahoma" pitchFamily="34" charset="0"/>
                <a:cs typeface="Tahoma" pitchFamily="34" charset="0"/>
              </a:rPr>
              <a:t>Infections, for example, syphilis</a:t>
            </a:r>
          </a:p>
          <a:p>
            <a:pPr marL="0" lvl="0" indent="0" eaLnBrk="0" fontAlgn="base" hangingPunct="0">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None/>
            </a:pPr>
            <a:endParaRPr lang="en-US" sz="2800" dirty="0">
              <a:cs typeface="Arial" pitchFamily="34" charset="0"/>
            </a:endParaRP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marL="0" lvl="0" indent="0" eaLnBrk="0" fontAlgn="base" hangingPunct="0">
              <a:spcBef>
                <a:spcPct val="0"/>
              </a:spcBef>
              <a:spcAft>
                <a:spcPct val="0"/>
              </a:spcAft>
              <a:buNone/>
            </a:pPr>
            <a:r>
              <a:rPr lang="en-US" b="1" dirty="0">
                <a:ea typeface="Tahoma" pitchFamily="34" charset="0"/>
                <a:cs typeface="Tahoma" pitchFamily="34" charset="0"/>
              </a:rPr>
              <a:t>Management </a:t>
            </a:r>
          </a:p>
          <a:p>
            <a:pPr marL="0" lvl="0" indent="0" eaLnBrk="0" fontAlgn="base" hangingPunct="0">
              <a:spcBef>
                <a:spcPct val="0"/>
              </a:spcBef>
              <a:spcAft>
                <a:spcPct val="0"/>
              </a:spcAft>
              <a:buFontTx/>
              <a:buChar char="•"/>
            </a:pPr>
            <a:r>
              <a:rPr lang="en-US" dirty="0">
                <a:ea typeface="Tahoma" pitchFamily="34" charset="0"/>
                <a:cs typeface="Tahoma" pitchFamily="34" charset="0"/>
              </a:rPr>
              <a:t>Take history and carry out a physical examination to establish the cause.</a:t>
            </a:r>
          </a:p>
          <a:p>
            <a:pPr marL="0" lvl="0" indent="0" eaLnBrk="0" fontAlgn="base" hangingPunct="0">
              <a:spcBef>
                <a:spcPct val="0"/>
              </a:spcBef>
              <a:spcAft>
                <a:spcPct val="0"/>
              </a:spcAft>
              <a:buFontTx/>
              <a:buChar char="•"/>
            </a:pPr>
            <a:r>
              <a:rPr lang="en-US" dirty="0">
                <a:ea typeface="Tahoma" pitchFamily="34" charset="0"/>
                <a:cs typeface="Tahoma" pitchFamily="34" charset="0"/>
              </a:rPr>
              <a:t>Deal with the causes that can be managed, for example, if it is syphilis then treat.</a:t>
            </a:r>
          </a:p>
          <a:p>
            <a:pPr marL="0" lvl="0" indent="0" eaLnBrk="0" fontAlgn="base" hangingPunct="0">
              <a:spcBef>
                <a:spcPct val="0"/>
              </a:spcBef>
              <a:spcAft>
                <a:spcPct val="0"/>
              </a:spcAft>
              <a:buFontTx/>
              <a:buChar char="•"/>
            </a:pPr>
            <a:r>
              <a:rPr lang="en-US" dirty="0">
                <a:ea typeface="Tahoma" pitchFamily="34" charset="0"/>
                <a:cs typeface="Tahoma" pitchFamily="34" charset="0"/>
              </a:rPr>
              <a:t>Advise on proper dietary intake, together with thyroid and hormonal supplements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lvl="0" indent="0" eaLnBrk="0" fontAlgn="base" hangingPunct="0">
              <a:spcBef>
                <a:spcPct val="0"/>
              </a:spcBef>
              <a:spcAft>
                <a:spcPct val="0"/>
              </a:spcAft>
              <a:buFontTx/>
              <a:buChar char="•"/>
            </a:pPr>
            <a:r>
              <a:rPr lang="en-US" dirty="0">
                <a:ea typeface="Tahoma" pitchFamily="34" charset="0"/>
                <a:cs typeface="Tahoma" pitchFamily="34" charset="0"/>
              </a:rPr>
              <a:t>Establish a therapeutic supportive relationship with the patient to help her overcome the loss of her pregnancy.</a:t>
            </a:r>
          </a:p>
          <a:p>
            <a:pPr marL="0" lvl="0" indent="0" eaLnBrk="0" fontAlgn="base" hangingPunct="0">
              <a:spcBef>
                <a:spcPct val="0"/>
              </a:spcBef>
              <a:spcAft>
                <a:spcPct val="0"/>
              </a:spcAft>
              <a:buFontTx/>
              <a:buChar char="•"/>
            </a:pPr>
            <a:r>
              <a:rPr lang="en-US" dirty="0">
                <a:ea typeface="Tahoma" pitchFamily="34" charset="0"/>
                <a:cs typeface="Tahoma" pitchFamily="34" charset="0"/>
              </a:rPr>
              <a:t>Surgically correct the obvious abnormalities of the genital tract, like removal of </a:t>
            </a:r>
            <a:r>
              <a:rPr lang="en-US" dirty="0" err="1">
                <a:ea typeface="Tahoma" pitchFamily="34" charset="0"/>
                <a:cs typeface="Tahoma" pitchFamily="34" charset="0"/>
              </a:rPr>
              <a:t>myomas</a:t>
            </a:r>
            <a:r>
              <a:rPr lang="en-US" dirty="0">
                <a:ea typeface="Tahoma" pitchFamily="34" charset="0"/>
                <a:cs typeface="Tahoma" pitchFamily="34" charset="0"/>
              </a:rPr>
              <a:t> and repair of an incompetent cervix </a:t>
            </a:r>
            <a:r>
              <a:rPr lang="en-US" b="1" dirty="0" err="1">
                <a:ea typeface="Tahoma" pitchFamily="34" charset="0"/>
                <a:cs typeface="Tahoma" pitchFamily="34" charset="0"/>
              </a:rPr>
              <a:t>eg</a:t>
            </a:r>
            <a:r>
              <a:rPr lang="en-US" b="1" dirty="0">
                <a:ea typeface="Tahoma" pitchFamily="34" charset="0"/>
                <a:cs typeface="Tahoma" pitchFamily="34" charset="0"/>
              </a:rPr>
              <a:t> </a:t>
            </a:r>
            <a:r>
              <a:rPr lang="en-US" b="1" dirty="0" err="1">
                <a:ea typeface="Tahoma" pitchFamily="34" charset="0"/>
                <a:cs typeface="Tahoma" pitchFamily="34" charset="0"/>
              </a:rPr>
              <a:t>Mcdoldad</a:t>
            </a:r>
            <a:r>
              <a:rPr lang="en-US" b="1" dirty="0">
                <a:ea typeface="Tahoma" pitchFamily="34" charset="0"/>
                <a:cs typeface="Tahoma" pitchFamily="34" charset="0"/>
              </a:rPr>
              <a:t> stitch</a:t>
            </a:r>
          </a:p>
          <a:p>
            <a:pPr marL="0" lvl="0" indent="0" eaLnBrk="0" fontAlgn="base" hangingPunct="0">
              <a:spcBef>
                <a:spcPct val="0"/>
              </a:spcBef>
              <a:spcAft>
                <a:spcPct val="0"/>
              </a:spcAft>
              <a:buFontTx/>
              <a:buChar char="•"/>
            </a:pPr>
            <a:r>
              <a:rPr lang="en-US" dirty="0">
                <a:ea typeface="Tahoma" pitchFamily="34" charset="0"/>
                <a:cs typeface="Tahoma" pitchFamily="34" charset="0"/>
              </a:rPr>
              <a:t>Provide appropriate pre and postoperative care as for any other surgical patient.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533400"/>
            <a:ext cx="8001000" cy="6324600"/>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0"/>
            <a:ext cx="8229600" cy="6126163"/>
          </a:xfrm>
        </p:spPr>
        <p:txBody>
          <a:bodyPr>
            <a:normAutofit fontScale="92500" lnSpcReduction="10000"/>
          </a:bodyPr>
          <a:lstStyle/>
          <a:p>
            <a:pPr marL="0" lvl="0" indent="0" algn="ctr" fontAlgn="base">
              <a:spcBef>
                <a:spcPct val="0"/>
              </a:spcBef>
              <a:spcAft>
                <a:spcPct val="0"/>
              </a:spcAft>
              <a:buNone/>
            </a:pPr>
            <a:endParaRPr lang="en-US" b="1" dirty="0">
              <a:ea typeface="Tahoma" pitchFamily="34" charset="0"/>
              <a:cs typeface="Tahoma" pitchFamily="34" charset="0"/>
            </a:endParaRPr>
          </a:p>
          <a:p>
            <a:pPr marL="0" lvl="0" indent="0" algn="ctr" fontAlgn="base">
              <a:spcBef>
                <a:spcPct val="0"/>
              </a:spcBef>
              <a:spcAft>
                <a:spcPct val="0"/>
              </a:spcAft>
              <a:buNone/>
            </a:pPr>
            <a:r>
              <a:rPr lang="en-US" b="1" dirty="0">
                <a:ea typeface="Tahoma" pitchFamily="34" charset="0"/>
                <a:cs typeface="Tahoma" pitchFamily="34" charset="0"/>
              </a:rPr>
              <a:t>e) Septic Abortion</a:t>
            </a:r>
            <a:r>
              <a:rPr lang="en-US" dirty="0">
                <a:ea typeface="Tahoma" pitchFamily="34" charset="0"/>
                <a:cs typeface="Tahoma" pitchFamily="34" charset="0"/>
              </a:rPr>
              <a:t> </a:t>
            </a:r>
          </a:p>
          <a:p>
            <a:pPr marL="0" indent="0" eaLnBrk="0" fontAlgn="base" hangingPunct="0">
              <a:spcBef>
                <a:spcPct val="0"/>
              </a:spcBef>
              <a:spcAft>
                <a:spcPct val="0"/>
              </a:spcAft>
            </a:pPr>
            <a:r>
              <a:rPr lang="en-US" dirty="0">
                <a:ea typeface="Tahoma" pitchFamily="34" charset="0"/>
                <a:cs typeface="Tahoma" pitchFamily="34" charset="0"/>
              </a:rPr>
              <a:t>Septic abortion is usually caused by infection by gram-negative </a:t>
            </a:r>
            <a:r>
              <a:rPr lang="en-US" i="1" dirty="0">
                <a:ea typeface="Tahoma" pitchFamily="34" charset="0"/>
                <a:cs typeface="Tahoma" pitchFamily="34" charset="0"/>
              </a:rPr>
              <a:t>Escherichia Coli </a:t>
            </a:r>
            <a:r>
              <a:rPr lang="en-US" dirty="0">
                <a:ea typeface="Tahoma" pitchFamily="34" charset="0"/>
                <a:cs typeface="Tahoma" pitchFamily="34" charset="0"/>
              </a:rPr>
              <a:t>(E. Coli) but sometimes gram-positive streptococci and staphylococci are also involved</a:t>
            </a:r>
          </a:p>
          <a:p>
            <a:pPr marL="0" indent="0" eaLnBrk="0" fontAlgn="base" hangingPunct="0">
              <a:spcBef>
                <a:spcPct val="0"/>
              </a:spcBef>
              <a:spcAft>
                <a:spcPct val="0"/>
              </a:spcAft>
            </a:pPr>
            <a:r>
              <a:rPr lang="en-US" dirty="0">
                <a:ea typeface="Tahoma" pitchFamily="34" charset="0"/>
                <a:cs typeface="Tahoma" pitchFamily="34" charset="0"/>
              </a:rPr>
              <a:t>In most cases, the infection is mild and limited to the uterus </a:t>
            </a:r>
          </a:p>
          <a:p>
            <a:pPr marL="0" indent="0" eaLnBrk="0" fontAlgn="base" hangingPunct="0">
              <a:spcBef>
                <a:spcPct val="0"/>
              </a:spcBef>
              <a:spcAft>
                <a:spcPct val="0"/>
              </a:spcAft>
            </a:pPr>
            <a:r>
              <a:rPr lang="en-US" dirty="0">
                <a:ea typeface="Tahoma" pitchFamily="34" charset="0"/>
                <a:cs typeface="Tahoma" pitchFamily="34" charset="0"/>
              </a:rPr>
              <a:t>The infection may be limited to the tubes or it may spread to the peritoneal cavity and cause </a:t>
            </a:r>
            <a:r>
              <a:rPr lang="en-US" b="1" dirty="0">
                <a:ea typeface="Tahoma" pitchFamily="34" charset="0"/>
                <a:cs typeface="Tahoma" pitchFamily="34" charset="0"/>
              </a:rPr>
              <a:t>peritonitis</a:t>
            </a:r>
          </a:p>
          <a:p>
            <a:pPr marL="0" indent="0" eaLnBrk="0" fontAlgn="base" hangingPunct="0">
              <a:spcBef>
                <a:spcPct val="0"/>
              </a:spcBef>
              <a:spcAft>
                <a:spcPct val="0"/>
              </a:spcAft>
            </a:pPr>
            <a:r>
              <a:rPr lang="en-US" dirty="0">
                <a:ea typeface="Tahoma" pitchFamily="34" charset="0"/>
                <a:cs typeface="Tahoma" pitchFamily="34" charset="0"/>
              </a:rPr>
              <a:t>Severe may lead to </a:t>
            </a:r>
            <a:r>
              <a:rPr lang="en-US" dirty="0" err="1">
                <a:ea typeface="Tahoma" pitchFamily="34" charset="0"/>
                <a:cs typeface="Tahoma" pitchFamily="34" charset="0"/>
              </a:rPr>
              <a:t>septicaemic</a:t>
            </a:r>
            <a:r>
              <a:rPr lang="en-US" dirty="0">
                <a:ea typeface="Tahoma" pitchFamily="34" charset="0"/>
                <a:cs typeface="Tahoma" pitchFamily="34" charset="0"/>
              </a:rPr>
              <a:t> shock due to </a:t>
            </a:r>
            <a:r>
              <a:rPr lang="en-US" dirty="0" err="1">
                <a:ea typeface="Tahoma" pitchFamily="34" charset="0"/>
                <a:cs typeface="Tahoma" pitchFamily="34" charset="0"/>
              </a:rPr>
              <a:t>endotoxins</a:t>
            </a:r>
            <a:r>
              <a:rPr lang="en-US" dirty="0">
                <a:ea typeface="Tahoma" pitchFamily="34" charset="0"/>
                <a:cs typeface="Tahoma" pitchFamily="34" charset="0"/>
              </a:rPr>
              <a:t> released leading to total vascular collapse (death</a:t>
            </a:r>
            <a:r>
              <a:rPr lang="en-US" dirty="0">
                <a:ea typeface="Times New Roman" pitchFamily="18" charset="0"/>
                <a:cs typeface="Arial" pitchFamily="34" charset="0"/>
              </a:rPr>
              <a:t>)</a:t>
            </a:r>
            <a:endParaRPr lang="en-US" dirty="0">
              <a:cs typeface="Arial" pitchFamily="34" charset="0"/>
            </a:endParaRP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1.prweb.com/prfiles/2013/07/01/3350774/Bicornuate%20uterus-fetus.jpg"/>
          <p:cNvPicPr>
            <a:picLocks noGrp="1"/>
          </p:cNvPicPr>
          <p:nvPr>
            <p:ph idx="4294967295"/>
          </p:nvPr>
        </p:nvPicPr>
        <p:blipFill>
          <a:blip r:embed="rId2" cstate="print"/>
          <a:srcRect/>
          <a:stretch>
            <a:fillRect/>
          </a:stretch>
        </p:blipFill>
        <p:spPr bwMode="auto">
          <a:xfrm>
            <a:off x="1295400" y="685800"/>
            <a:ext cx="7315200" cy="5470525"/>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marL="0" lvl="0" indent="0" fontAlgn="base">
              <a:spcBef>
                <a:spcPct val="0"/>
              </a:spcBef>
              <a:spcAft>
                <a:spcPct val="0"/>
              </a:spcAft>
              <a:buNone/>
            </a:pPr>
            <a:r>
              <a:rPr lang="en-US" b="1" dirty="0">
                <a:ea typeface="Tahoma" pitchFamily="34" charset="0"/>
                <a:cs typeface="Tahoma" pitchFamily="34" charset="0"/>
              </a:rPr>
              <a:t>The patient will present with</a:t>
            </a:r>
            <a:r>
              <a:rPr lang="en-US" dirty="0">
                <a:ea typeface="Tahoma" pitchFamily="34" charset="0"/>
                <a:cs typeface="Tahoma" pitchFamily="34" charset="0"/>
              </a:rPr>
              <a:t>:</a:t>
            </a:r>
          </a:p>
          <a:p>
            <a:pPr marL="0" lvl="0" indent="0" eaLnBrk="0" fontAlgn="base" hangingPunct="0">
              <a:spcBef>
                <a:spcPct val="0"/>
              </a:spcBef>
              <a:spcAft>
                <a:spcPct val="0"/>
              </a:spcAft>
              <a:buFontTx/>
              <a:buChar char="•"/>
            </a:pPr>
            <a:r>
              <a:rPr lang="en-US" dirty="0">
                <a:ea typeface="Tahoma" pitchFamily="34" charset="0"/>
                <a:cs typeface="Tahoma" pitchFamily="34" charset="0"/>
              </a:rPr>
              <a:t>Fever due to the infection</a:t>
            </a:r>
          </a:p>
          <a:p>
            <a:pPr marL="0" lvl="0" indent="0" eaLnBrk="0" fontAlgn="base" hangingPunct="0">
              <a:spcBef>
                <a:spcPct val="0"/>
              </a:spcBef>
              <a:spcAft>
                <a:spcPct val="0"/>
              </a:spcAft>
              <a:buFontTx/>
              <a:buChar char="•"/>
            </a:pPr>
            <a:r>
              <a:rPr lang="en-US" dirty="0">
                <a:ea typeface="Tahoma" pitchFamily="34" charset="0"/>
                <a:cs typeface="Tahoma" pitchFamily="34" charset="0"/>
              </a:rPr>
              <a:t>Fast, rapid pulse rate due to the infection and fever</a:t>
            </a:r>
          </a:p>
          <a:p>
            <a:pPr marL="0" lvl="0" indent="0" eaLnBrk="0" fontAlgn="base" hangingPunct="0">
              <a:spcBef>
                <a:spcPct val="0"/>
              </a:spcBef>
              <a:spcAft>
                <a:spcPct val="0"/>
              </a:spcAft>
              <a:buFontTx/>
              <a:buChar char="•"/>
            </a:pPr>
            <a:r>
              <a:rPr lang="en-US" dirty="0">
                <a:ea typeface="Tahoma" pitchFamily="34" charset="0"/>
                <a:cs typeface="Tahoma" pitchFamily="34" charset="0"/>
              </a:rPr>
              <a:t>Offensive smelling vaginal discharge</a:t>
            </a:r>
          </a:p>
          <a:p>
            <a:pPr marL="0" lvl="0" indent="0" eaLnBrk="0" fontAlgn="base" hangingPunct="0">
              <a:spcBef>
                <a:spcPct val="0"/>
              </a:spcBef>
              <a:spcAft>
                <a:spcPct val="0"/>
              </a:spcAft>
              <a:buFontTx/>
              <a:buChar char="•"/>
            </a:pPr>
            <a:r>
              <a:rPr lang="en-US" dirty="0">
                <a:ea typeface="Tahoma" pitchFamily="34" charset="0"/>
                <a:cs typeface="Tahoma" pitchFamily="34" charset="0"/>
              </a:rPr>
              <a:t>Tender lower abdomen on palpation</a:t>
            </a:r>
          </a:p>
          <a:p>
            <a:pPr marL="0" lvl="0" indent="0" eaLnBrk="0" fontAlgn="base" hangingPunct="0">
              <a:spcBef>
                <a:spcPct val="0"/>
              </a:spcBef>
              <a:spcAft>
                <a:spcPct val="0"/>
              </a:spcAft>
              <a:buFontTx/>
              <a:buChar char="•"/>
            </a:pPr>
            <a:r>
              <a:rPr lang="en-US" dirty="0">
                <a:ea typeface="Tahoma" pitchFamily="34" charset="0"/>
                <a:cs typeface="Tahoma" pitchFamily="34" charset="0"/>
              </a:rPr>
              <a:t>Bright red blood continues to be lost</a:t>
            </a:r>
          </a:p>
          <a:p>
            <a:pPr marL="0" lvl="0" indent="0" eaLnBrk="0" fontAlgn="base" hangingPunct="0">
              <a:spcBef>
                <a:spcPct val="0"/>
              </a:spcBef>
              <a:spcAft>
                <a:spcPct val="0"/>
              </a:spcAft>
              <a:buNone/>
            </a:pPr>
            <a:endParaRPr lang="en-US" dirty="0">
              <a:ea typeface="Tahoma" pitchFamily="34" charset="0"/>
              <a:cs typeface="Tahoma" pitchFamily="34" charset="0"/>
            </a:endParaRP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152400"/>
            <a:ext cx="8915400" cy="6705600"/>
          </a:xfrm>
        </p:spPr>
        <p:txBody>
          <a:bodyPr>
            <a:normAutofit/>
          </a:bodyPr>
          <a:lstStyle/>
          <a:p>
            <a:pPr marL="0" lvl="0" indent="0" eaLnBrk="0" fontAlgn="base" hangingPunct="0">
              <a:spcBef>
                <a:spcPct val="0"/>
              </a:spcBef>
              <a:spcAft>
                <a:spcPct val="0"/>
              </a:spcAft>
              <a:buNone/>
            </a:pPr>
            <a:r>
              <a:rPr lang="en-US" b="1" dirty="0">
                <a:ea typeface="Tahoma" pitchFamily="34" charset="0"/>
                <a:cs typeface="Tahoma" pitchFamily="34" charset="0"/>
              </a:rPr>
              <a:t>Management</a:t>
            </a:r>
            <a:r>
              <a:rPr lang="en-US" dirty="0">
                <a:ea typeface="Tahoma" pitchFamily="34" charset="0"/>
                <a:cs typeface="Tahoma" pitchFamily="34" charset="0"/>
              </a:rPr>
              <a:t> </a:t>
            </a:r>
          </a:p>
          <a:p>
            <a:pPr marL="0" lvl="0" indent="0" eaLnBrk="0" fontAlgn="base" hangingPunct="0">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Resuscitating with intravenous fluids</a:t>
            </a: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Administering antibiotics broad spectrum (iv) </a:t>
            </a: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Evacuating infected products of conception as soon as possible</a:t>
            </a: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Taking history with an emphasis on why the abortion was performed</a:t>
            </a: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Taking relevant specimens for investigation</a:t>
            </a: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Ruling out infection in other systems</a:t>
            </a:r>
          </a:p>
          <a:p>
            <a:pPr marL="0" lvl="0" indent="0" eaLnBrk="0" fontAlgn="base" hangingPunct="0">
              <a:spcBef>
                <a:spcPct val="0"/>
              </a:spcBef>
              <a:spcAft>
                <a:spcPct val="0"/>
              </a:spcAft>
              <a:buFontTx/>
              <a:buChar char="•"/>
            </a:pPr>
            <a:r>
              <a:rPr lang="en-US" sz="3400" dirty="0">
                <a:latin typeface="Times New Roman" pitchFamily="18" charset="0"/>
                <a:ea typeface="Tahoma" pitchFamily="34" charset="0"/>
                <a:cs typeface="Times New Roman" pitchFamily="18" charset="0"/>
              </a:rPr>
              <a:t>Assessing urinary output to rule out renal function interference</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lvl="0" indent="0" eaLnBrk="0" fontAlgn="base" hangingPunct="0">
              <a:spcBef>
                <a:spcPct val="0"/>
              </a:spcBef>
              <a:spcAft>
                <a:spcPct val="0"/>
              </a:spcAft>
              <a:buFontTx/>
              <a:buChar char="•"/>
            </a:pPr>
            <a:r>
              <a:rPr lang="en-US" dirty="0">
                <a:latin typeface="Times New Roman" pitchFamily="18" charset="0"/>
                <a:ea typeface="Tahoma" pitchFamily="34" charset="0"/>
                <a:cs typeface="Times New Roman" pitchFamily="18" charset="0"/>
              </a:rPr>
              <a:t>Monitoring vital signs carefully since a high temperature and rapid pulse will indicate the severity of the infection</a:t>
            </a:r>
          </a:p>
          <a:p>
            <a:pPr marL="0" lvl="0" indent="0" eaLnBrk="0" fontAlgn="base" hangingPunct="0">
              <a:spcBef>
                <a:spcPct val="0"/>
              </a:spcBef>
              <a:spcAft>
                <a:spcPct val="0"/>
              </a:spcAft>
              <a:buFontTx/>
              <a:buChar char="•"/>
            </a:pPr>
            <a:r>
              <a:rPr lang="en-US" dirty="0">
                <a:latin typeface="Times New Roman" pitchFamily="18" charset="0"/>
                <a:ea typeface="Tahoma" pitchFamily="34" charset="0"/>
                <a:cs typeface="Times New Roman" pitchFamily="18" charset="0"/>
              </a:rPr>
              <a:t>Taking cervical swab for culture and sensitivity </a:t>
            </a:r>
          </a:p>
          <a:p>
            <a:pPr marL="0" lvl="0" indent="0" eaLnBrk="0" fontAlgn="base" hangingPunct="0">
              <a:spcBef>
                <a:spcPct val="0"/>
              </a:spcBef>
              <a:spcAft>
                <a:spcPct val="0"/>
              </a:spcAft>
              <a:buFontTx/>
              <a:buChar char="•"/>
            </a:pPr>
            <a:r>
              <a:rPr lang="en-US" dirty="0">
                <a:latin typeface="Times New Roman" pitchFamily="18" charset="0"/>
                <a:ea typeface="Tahoma" pitchFamily="34" charset="0"/>
                <a:cs typeface="Times New Roman" pitchFamily="18" charset="0"/>
              </a:rPr>
              <a:t>Encouraging plenty of fluid intake in order to flush the system of the toxins and correct dehydration</a:t>
            </a:r>
          </a:p>
          <a:p>
            <a:pPr marL="0" lvl="0" indent="0" eaLnBrk="0" fontAlgn="base" hangingPunct="0">
              <a:spcBef>
                <a:spcPct val="0"/>
              </a:spcBef>
              <a:spcAft>
                <a:spcPct val="0"/>
              </a:spcAft>
              <a:buFontTx/>
              <a:buChar char="•"/>
            </a:pPr>
            <a:r>
              <a:rPr lang="en-US" dirty="0">
                <a:latin typeface="Times New Roman" pitchFamily="18" charset="0"/>
                <a:ea typeface="Tahoma" pitchFamily="34" charset="0"/>
                <a:cs typeface="Times New Roman" pitchFamily="18" charset="0"/>
              </a:rPr>
              <a:t>Performing vulva toilet four hourly with antiseptic</a:t>
            </a:r>
          </a:p>
          <a:p>
            <a:pPr marL="0" lvl="0" indent="0" eaLnBrk="0" fontAlgn="base" hangingPunct="0">
              <a:spcBef>
                <a:spcPct val="0"/>
              </a:spcBef>
              <a:spcAft>
                <a:spcPct val="0"/>
              </a:spcAft>
              <a:buFontTx/>
              <a:buChar char="•"/>
            </a:pPr>
            <a:r>
              <a:rPr lang="en-US" dirty="0">
                <a:latin typeface="Times New Roman" pitchFamily="18" charset="0"/>
                <a:ea typeface="Tahoma" pitchFamily="34" charset="0"/>
                <a:cs typeface="Times New Roman" pitchFamily="18" charset="0"/>
              </a:rPr>
              <a:t>Administering tetanus </a:t>
            </a:r>
            <a:r>
              <a:rPr lang="en-US" dirty="0" err="1">
                <a:latin typeface="Times New Roman" pitchFamily="18" charset="0"/>
                <a:ea typeface="Tahoma" pitchFamily="34" charset="0"/>
                <a:cs typeface="Times New Roman" pitchFamily="18" charset="0"/>
              </a:rPr>
              <a:t>toxoid</a:t>
            </a:r>
            <a:r>
              <a:rPr lang="en-US" dirty="0">
                <a:latin typeface="Times New Roman" pitchFamily="18" charset="0"/>
                <a:ea typeface="Tahoma" pitchFamily="34" charset="0"/>
                <a:cs typeface="Times New Roman" pitchFamily="18" charset="0"/>
              </a:rPr>
              <a:t> or anti-tetanus serum 0.5 </a:t>
            </a:r>
            <a:r>
              <a:rPr lang="en-US" dirty="0" err="1">
                <a:latin typeface="Times New Roman" pitchFamily="18" charset="0"/>
                <a:ea typeface="Tahoma" pitchFamily="34" charset="0"/>
                <a:cs typeface="Times New Roman" pitchFamily="18" charset="0"/>
              </a:rPr>
              <a:t>mls</a:t>
            </a:r>
            <a:r>
              <a:rPr lang="en-US" dirty="0">
                <a:latin typeface="Times New Roman" pitchFamily="18" charset="0"/>
                <a:ea typeface="Tahoma" pitchFamily="34" charset="0"/>
                <a:cs typeface="Times New Roman" pitchFamily="18" charset="0"/>
              </a:rPr>
              <a:t> for treatment</a:t>
            </a:r>
          </a:p>
          <a:p>
            <a:endParaRPr lang="en-US" dirty="0"/>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0" y="-304800"/>
            <a:ext cx="9144000" cy="6964363"/>
          </a:xfrm>
        </p:spPr>
        <p:txBody>
          <a:bodyPr>
            <a:noAutofit/>
          </a:bodyPr>
          <a:lstStyle/>
          <a:p>
            <a:pPr marL="0" lvl="0" indent="0" algn="just" fontAlgn="base">
              <a:spcBef>
                <a:spcPct val="0"/>
              </a:spcBef>
              <a:spcAft>
                <a:spcPct val="0"/>
              </a:spcAft>
              <a:buNone/>
            </a:pPr>
            <a:endParaRPr lang="en-US" sz="2800" b="1" dirty="0">
              <a:ea typeface="Times New Roman" pitchFamily="18" charset="0"/>
              <a:cs typeface="Times New Roman" pitchFamily="18" charset="0"/>
            </a:endParaRPr>
          </a:p>
          <a:p>
            <a:pPr marL="0" lvl="0" indent="0" algn="ctr" fontAlgn="base">
              <a:spcBef>
                <a:spcPct val="0"/>
              </a:spcBef>
              <a:spcAft>
                <a:spcPct val="0"/>
              </a:spcAft>
              <a:buNone/>
            </a:pPr>
            <a:r>
              <a:rPr lang="en-US" sz="2800" b="1" dirty="0">
                <a:ea typeface="Tahoma" pitchFamily="34" charset="0"/>
                <a:cs typeface="Times New Roman" pitchFamily="18" charset="0"/>
              </a:rPr>
              <a:t>f) Induced Abortion</a:t>
            </a:r>
            <a:r>
              <a:rPr lang="en-US" sz="2800" dirty="0">
                <a:ea typeface="Tahoma" pitchFamily="34" charset="0"/>
                <a:cs typeface="Times New Roman" pitchFamily="18" charset="0"/>
              </a:rPr>
              <a:t> </a:t>
            </a:r>
          </a:p>
          <a:p>
            <a:pPr marL="0" indent="0" eaLnBrk="0" fontAlgn="base" hangingPunct="0">
              <a:spcBef>
                <a:spcPct val="0"/>
              </a:spcBef>
              <a:spcAft>
                <a:spcPct val="0"/>
              </a:spcAft>
            </a:pPr>
            <a:r>
              <a:rPr lang="en-US" sz="2800" dirty="0">
                <a:ea typeface="Tahoma" pitchFamily="34" charset="0"/>
                <a:cs typeface="Times New Roman" pitchFamily="18" charset="0"/>
              </a:rPr>
              <a:t>Induced abortion is an abortion that is intentionally caused</a:t>
            </a:r>
          </a:p>
          <a:p>
            <a:pPr marL="0" indent="0" eaLnBrk="0" fontAlgn="base" hangingPunct="0">
              <a:spcBef>
                <a:spcPct val="0"/>
              </a:spcBef>
              <a:spcAft>
                <a:spcPct val="0"/>
              </a:spcAft>
            </a:pPr>
            <a:r>
              <a:rPr lang="en-US" sz="2800" dirty="0">
                <a:ea typeface="Tahoma" pitchFamily="34" charset="0"/>
                <a:cs typeface="Times New Roman" pitchFamily="18" charset="0"/>
              </a:rPr>
              <a:t>It can also be performed for medical reasons</a:t>
            </a:r>
          </a:p>
          <a:p>
            <a:pPr marL="0" indent="0" eaLnBrk="0" fontAlgn="base" hangingPunct="0">
              <a:spcBef>
                <a:spcPct val="0"/>
              </a:spcBef>
              <a:spcAft>
                <a:spcPct val="0"/>
              </a:spcAft>
              <a:buNone/>
            </a:pPr>
            <a:endParaRPr lang="en-US" sz="2800" dirty="0">
              <a:ea typeface="Tahoma" pitchFamily="34" charset="0"/>
              <a:cs typeface="Times New Roman" pitchFamily="18" charset="0"/>
            </a:endParaRPr>
          </a:p>
          <a:p>
            <a:pPr marL="0" lvl="0" indent="0" eaLnBrk="0" fontAlgn="base" hangingPunct="0">
              <a:spcBef>
                <a:spcPct val="0"/>
              </a:spcBef>
              <a:spcAft>
                <a:spcPct val="0"/>
              </a:spcAft>
              <a:buNone/>
            </a:pPr>
            <a:r>
              <a:rPr lang="en-US" sz="2800" dirty="0">
                <a:ea typeface="Tahoma" pitchFamily="34" charset="0"/>
                <a:cs typeface="Times New Roman" pitchFamily="18" charset="0"/>
              </a:rPr>
              <a:t>There are two types of induced abortion</a:t>
            </a:r>
          </a:p>
          <a:p>
            <a:pPr marL="0" lvl="0" indent="0" eaLnBrk="0" fontAlgn="base" hangingPunct="0">
              <a:spcBef>
                <a:spcPct val="0"/>
              </a:spcBef>
              <a:spcAft>
                <a:spcPct val="0"/>
              </a:spcAft>
              <a:buNone/>
            </a:pPr>
            <a:endParaRPr lang="en-US" sz="2800" dirty="0">
              <a:ea typeface="Tahoma" pitchFamily="34" charset="0"/>
              <a:cs typeface="Times New Roman" pitchFamily="18" charset="0"/>
            </a:endParaRPr>
          </a:p>
          <a:p>
            <a:pPr marL="0" lvl="0" indent="0" eaLnBrk="0" fontAlgn="base" hangingPunct="0">
              <a:spcBef>
                <a:spcPct val="0"/>
              </a:spcBef>
              <a:spcAft>
                <a:spcPct val="0"/>
              </a:spcAft>
              <a:buNone/>
            </a:pPr>
            <a:r>
              <a:rPr lang="en-US" sz="2800" dirty="0">
                <a:solidFill>
                  <a:srgbClr val="FF0000"/>
                </a:solidFill>
                <a:ea typeface="Tahoma" pitchFamily="34" charset="0"/>
                <a:cs typeface="Times New Roman" pitchFamily="18" charset="0"/>
              </a:rPr>
              <a:t> </a:t>
            </a:r>
            <a:r>
              <a:rPr lang="en-US" sz="2800" dirty="0" err="1">
                <a:solidFill>
                  <a:srgbClr val="FF0000"/>
                </a:solidFill>
                <a:ea typeface="Tahoma" pitchFamily="34" charset="0"/>
                <a:cs typeface="Times New Roman" pitchFamily="18" charset="0"/>
              </a:rPr>
              <a:t>i</a:t>
            </a:r>
            <a:r>
              <a:rPr lang="en-US" sz="2800" dirty="0">
                <a:solidFill>
                  <a:srgbClr val="FF0000"/>
                </a:solidFill>
                <a:ea typeface="Tahoma" pitchFamily="34" charset="0"/>
                <a:cs typeface="Times New Roman" pitchFamily="18" charset="0"/>
              </a:rPr>
              <a:t>) </a:t>
            </a:r>
            <a:r>
              <a:rPr lang="en-US" sz="2800" i="1" dirty="0">
                <a:solidFill>
                  <a:srgbClr val="FF0000"/>
                </a:solidFill>
                <a:ea typeface="Tahoma" pitchFamily="34" charset="0"/>
                <a:cs typeface="Times New Roman" pitchFamily="18" charset="0"/>
              </a:rPr>
              <a:t>Therapeutic </a:t>
            </a:r>
            <a:r>
              <a:rPr lang="en-US" sz="2800" i="1" dirty="0">
                <a:ea typeface="Tahoma" pitchFamily="34" charset="0"/>
                <a:cs typeface="Times New Roman" pitchFamily="18" charset="0"/>
              </a:rPr>
              <a:t>(which is performed on medical grounds</a:t>
            </a:r>
            <a:r>
              <a:rPr lang="en-US" sz="2800" dirty="0">
                <a:ea typeface="Tahoma" pitchFamily="34" charset="0"/>
                <a:cs typeface="Times New Roman" pitchFamily="18" charset="0"/>
              </a:rPr>
              <a:t>) .can be done:</a:t>
            </a:r>
          </a:p>
          <a:p>
            <a:pPr marL="0" lvl="0" indent="0" eaLnBrk="0" fontAlgn="base" hangingPunct="0">
              <a:spcBef>
                <a:spcPct val="0"/>
              </a:spcBef>
              <a:spcAft>
                <a:spcPct val="0"/>
              </a:spcAft>
            </a:pPr>
            <a:r>
              <a:rPr lang="en-US" sz="2800" dirty="0">
                <a:ea typeface="Tahoma" pitchFamily="34" charset="0"/>
                <a:cs typeface="Tahoma" pitchFamily="34" charset="0"/>
              </a:rPr>
              <a:t>If the continuance of the pregnancy would involve a risk to the life of the pregnant woman or of injury to her physical or mental health.</a:t>
            </a:r>
          </a:p>
          <a:p>
            <a:pPr marL="0" lvl="0" indent="0" eaLnBrk="0" fontAlgn="base" hangingPunct="0">
              <a:spcBef>
                <a:spcPct val="0"/>
              </a:spcBef>
              <a:spcAft>
                <a:spcPct val="0"/>
              </a:spcAft>
              <a:buFontTx/>
              <a:buChar char="•"/>
            </a:pPr>
            <a:r>
              <a:rPr lang="en-US" sz="2800" dirty="0">
                <a:ea typeface="Tahoma" pitchFamily="34" charset="0"/>
                <a:cs typeface="Tahoma" pitchFamily="34" charset="0"/>
              </a:rPr>
              <a:t>If there is a substantial risk that the child, when born, would suffer from physical or mental abnormalities and be seriously handicapped.</a:t>
            </a:r>
          </a:p>
          <a:p>
            <a:pPr marL="0" lvl="0" indent="0" eaLnBrk="0" fontAlgn="base" hangingPunct="0">
              <a:spcBef>
                <a:spcPct val="0"/>
              </a:spcBef>
              <a:spcAft>
                <a:spcPct val="0"/>
              </a:spcAft>
              <a:buNone/>
            </a:pPr>
            <a:endParaRPr lang="en-US" sz="2800" dirty="0">
              <a:ea typeface="Tahoma" pitchFamily="34" charset="0"/>
              <a:cs typeface="Times New Roman" pitchFamily="18" charset="0"/>
            </a:endParaRPr>
          </a:p>
          <a:p>
            <a:pPr marL="0" lvl="0" indent="0" eaLnBrk="0" fontAlgn="base" hangingPunct="0">
              <a:spcBef>
                <a:spcPct val="0"/>
              </a:spcBef>
              <a:spcAft>
                <a:spcPct val="0"/>
              </a:spcAft>
              <a:buNone/>
            </a:pPr>
            <a:endParaRPr lang="en-US" sz="2800" dirty="0">
              <a:ea typeface="Tahoma" pitchFamily="34" charset="0"/>
              <a:cs typeface="Times New Roman" pitchFamily="18" charset="0"/>
            </a:endParaRPr>
          </a:p>
          <a:p>
            <a:pPr marL="0" lvl="0" indent="0" eaLnBrk="0" fontAlgn="base" hangingPunct="0">
              <a:spcBef>
                <a:spcPct val="0"/>
              </a:spcBef>
              <a:spcAft>
                <a:spcPct val="0"/>
              </a:spcAft>
              <a:buNone/>
            </a:pPr>
            <a:br>
              <a:rPr lang="en-US" sz="2800" dirty="0">
                <a:ea typeface="Tahoma" pitchFamily="34" charset="0"/>
                <a:cs typeface="Times New Roman" pitchFamily="18" charset="0"/>
              </a:rPr>
            </a:br>
            <a:endParaRPr lang="en-US" sz="2800" dirty="0">
              <a:ea typeface="Tahoma" pitchFamily="34" charset="0"/>
              <a:cs typeface="Times New Roman" pitchFamily="18" charset="0"/>
            </a:endParaRPr>
          </a:p>
          <a:p>
            <a:endParaRPr lang="en-US" sz="2800" dirty="0">
              <a:cs typeface="Times New Roman"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685800"/>
            <a:ext cx="8763000" cy="6172200"/>
          </a:xfrm>
        </p:spPr>
        <p:txBody>
          <a:bodyPr>
            <a:normAutofit lnSpcReduction="10000"/>
          </a:bodyPr>
          <a:lstStyle/>
          <a:p>
            <a:pPr marL="0" lvl="0" indent="0" eaLnBrk="0" fontAlgn="base" hangingPunct="0">
              <a:spcBef>
                <a:spcPct val="0"/>
              </a:spcBef>
              <a:spcAft>
                <a:spcPct val="0"/>
              </a:spcAft>
              <a:buNone/>
            </a:pPr>
            <a:r>
              <a:rPr lang="en-US" dirty="0">
                <a:ea typeface="Tahoma" pitchFamily="34" charset="0"/>
                <a:cs typeface="Times New Roman" pitchFamily="18" charset="0"/>
              </a:rPr>
              <a:t>ii</a:t>
            </a:r>
            <a:r>
              <a:rPr lang="en-US" dirty="0">
                <a:latin typeface="+mj-lt"/>
                <a:ea typeface="Tahoma" pitchFamily="34" charset="0"/>
                <a:cs typeface="Times New Roman" pitchFamily="18" charset="0"/>
              </a:rPr>
              <a:t>) </a:t>
            </a:r>
            <a:r>
              <a:rPr lang="en-US" sz="4000" i="1" dirty="0">
                <a:solidFill>
                  <a:srgbClr val="FF0000"/>
                </a:solidFill>
                <a:latin typeface="+mj-lt"/>
                <a:ea typeface="Tahoma" pitchFamily="34" charset="0"/>
                <a:cs typeface="Calibri" pitchFamily="34" charset="0"/>
              </a:rPr>
              <a:t>Criminal abortion (which is illegal</a:t>
            </a:r>
            <a:r>
              <a:rPr lang="en-US" sz="4000" dirty="0">
                <a:latin typeface="+mj-lt"/>
                <a:ea typeface="Tahoma" pitchFamily="34" charset="0"/>
                <a:cs typeface="Calibri" pitchFamily="34" charset="0"/>
              </a:rPr>
              <a:t>). </a:t>
            </a:r>
          </a:p>
          <a:p>
            <a:pPr marL="0" indent="0" eaLnBrk="0" fontAlgn="base" hangingPunct="0">
              <a:spcBef>
                <a:spcPct val="0"/>
              </a:spcBef>
              <a:spcAft>
                <a:spcPct val="0"/>
              </a:spcAft>
            </a:pPr>
            <a:r>
              <a:rPr lang="en-US" dirty="0">
                <a:latin typeface="+mj-lt"/>
                <a:ea typeface="Tahoma" pitchFamily="34" charset="0"/>
                <a:cs typeface="Tahoma" pitchFamily="34" charset="0"/>
              </a:rPr>
              <a:t>sometimes attempted by an unqualified person. </a:t>
            </a:r>
          </a:p>
          <a:p>
            <a:pPr marL="0" indent="0" eaLnBrk="0" fontAlgn="base" hangingPunct="0">
              <a:spcBef>
                <a:spcPct val="0"/>
              </a:spcBef>
              <a:spcAft>
                <a:spcPct val="0"/>
              </a:spcAft>
            </a:pPr>
            <a:r>
              <a:rPr lang="en-US" dirty="0">
                <a:latin typeface="+mj-lt"/>
                <a:ea typeface="Tahoma" pitchFamily="34" charset="0"/>
                <a:cs typeface="Tahoma" pitchFamily="34" charset="0"/>
              </a:rPr>
              <a:t>The operation is often hurried and lacking asepsis</a:t>
            </a:r>
          </a:p>
          <a:p>
            <a:pPr marL="0" indent="0" eaLnBrk="0" fontAlgn="base" hangingPunct="0">
              <a:spcBef>
                <a:spcPct val="0"/>
              </a:spcBef>
              <a:spcAft>
                <a:spcPct val="0"/>
              </a:spcAft>
              <a:buNone/>
            </a:pPr>
            <a:r>
              <a:rPr lang="en-US" u="sng" dirty="0">
                <a:solidFill>
                  <a:srgbClr val="FF0000"/>
                </a:solidFill>
                <a:latin typeface="+mj-lt"/>
                <a:ea typeface="Tahoma" pitchFamily="34" charset="0"/>
                <a:cs typeface="Tahoma" pitchFamily="34" charset="0"/>
              </a:rPr>
              <a:t>complications of criminal abortions include</a:t>
            </a:r>
            <a:r>
              <a:rPr lang="en-US" dirty="0">
                <a:latin typeface="+mj-lt"/>
                <a:ea typeface="Tahoma" pitchFamily="34" charset="0"/>
                <a:cs typeface="Tahoma" pitchFamily="34" charset="0"/>
              </a:rPr>
              <a:t>:</a:t>
            </a:r>
          </a:p>
          <a:p>
            <a:pPr marL="0" lvl="0" indent="0" eaLnBrk="0" fontAlgn="base" hangingPunct="0">
              <a:spcBef>
                <a:spcPct val="0"/>
              </a:spcBef>
              <a:spcAft>
                <a:spcPct val="0"/>
              </a:spcAft>
              <a:buFontTx/>
              <a:buChar char="•"/>
            </a:pPr>
            <a:r>
              <a:rPr lang="en-US" dirty="0" err="1">
                <a:solidFill>
                  <a:schemeClr val="tx1"/>
                </a:solidFill>
                <a:latin typeface="+mj-lt"/>
                <a:ea typeface="Tahoma" pitchFamily="34" charset="0"/>
                <a:cs typeface="Tahoma" pitchFamily="34" charset="0"/>
              </a:rPr>
              <a:t>Haemorrhage</a:t>
            </a:r>
            <a:endParaRPr lang="en-US" dirty="0">
              <a:solidFill>
                <a:schemeClr val="tx1"/>
              </a:solidFill>
              <a:latin typeface="+mj-lt"/>
              <a:ea typeface="Tahoma" pitchFamily="34" charset="0"/>
              <a:cs typeface="Tahoma" pitchFamily="34" charset="0"/>
            </a:endParaRPr>
          </a:p>
          <a:p>
            <a:pPr marL="0" lvl="0" indent="0" eaLnBrk="0" fontAlgn="base" hangingPunct="0">
              <a:spcBef>
                <a:spcPct val="0"/>
              </a:spcBef>
              <a:spcAft>
                <a:spcPct val="0"/>
              </a:spcAft>
              <a:buNone/>
            </a:pPr>
            <a:endParaRPr lang="en-US" dirty="0">
              <a:solidFill>
                <a:schemeClr val="tx1"/>
              </a:solidFill>
              <a:latin typeface="+mj-lt"/>
              <a:ea typeface="Tahoma" pitchFamily="34" charset="0"/>
              <a:cs typeface="Tahoma" pitchFamily="34" charset="0"/>
            </a:endParaRPr>
          </a:p>
          <a:p>
            <a:pPr marL="0" lvl="0" indent="0" eaLnBrk="0" fontAlgn="base" hangingPunct="0">
              <a:spcBef>
                <a:spcPct val="0"/>
              </a:spcBef>
              <a:spcAft>
                <a:spcPct val="0"/>
              </a:spcAft>
              <a:buFontTx/>
              <a:buChar char="•"/>
            </a:pPr>
            <a:r>
              <a:rPr lang="en-US" dirty="0">
                <a:solidFill>
                  <a:schemeClr val="tx1"/>
                </a:solidFill>
                <a:latin typeface="+mj-lt"/>
                <a:ea typeface="Tahoma" pitchFamily="34" charset="0"/>
                <a:cs typeface="Tahoma" pitchFamily="34" charset="0"/>
              </a:rPr>
              <a:t>Sepsis, which is usually severe and can lead to </a:t>
            </a:r>
            <a:r>
              <a:rPr lang="en-US" dirty="0" err="1">
                <a:solidFill>
                  <a:schemeClr val="tx1"/>
                </a:solidFill>
                <a:latin typeface="+mj-lt"/>
                <a:ea typeface="Tahoma" pitchFamily="34" charset="0"/>
                <a:cs typeface="Tahoma" pitchFamily="34" charset="0"/>
              </a:rPr>
              <a:t>septicaemia</a:t>
            </a:r>
            <a:r>
              <a:rPr lang="en-US" dirty="0">
                <a:solidFill>
                  <a:schemeClr val="tx1"/>
                </a:solidFill>
                <a:latin typeface="+mj-lt"/>
                <a:ea typeface="Tahoma" pitchFamily="34" charset="0"/>
                <a:cs typeface="Tahoma" pitchFamily="34" charset="0"/>
              </a:rPr>
              <a:t> and septic shock</a:t>
            </a:r>
          </a:p>
          <a:p>
            <a:pPr marL="0" lvl="0" indent="0" eaLnBrk="0" fontAlgn="base" hangingPunct="0">
              <a:spcBef>
                <a:spcPct val="0"/>
              </a:spcBef>
              <a:spcAft>
                <a:spcPct val="0"/>
              </a:spcAft>
              <a:buNone/>
            </a:pPr>
            <a:endParaRPr lang="en-US" dirty="0">
              <a:solidFill>
                <a:schemeClr val="tx1"/>
              </a:solidFill>
              <a:latin typeface="+mj-lt"/>
              <a:ea typeface="Tahoma" pitchFamily="34" charset="0"/>
              <a:cs typeface="Tahoma" pitchFamily="34" charset="0"/>
            </a:endParaRPr>
          </a:p>
          <a:p>
            <a:pPr marL="0" lvl="0" indent="0" eaLnBrk="0" fontAlgn="base" hangingPunct="0">
              <a:spcBef>
                <a:spcPct val="0"/>
              </a:spcBef>
              <a:spcAft>
                <a:spcPct val="0"/>
              </a:spcAft>
              <a:buFontTx/>
              <a:buChar char="•"/>
            </a:pPr>
            <a:r>
              <a:rPr lang="en-US" dirty="0" err="1">
                <a:solidFill>
                  <a:schemeClr val="tx1"/>
                </a:solidFill>
                <a:latin typeface="+mj-lt"/>
                <a:ea typeface="Tahoma" pitchFamily="34" charset="0"/>
                <a:cs typeface="Tahoma" pitchFamily="34" charset="0"/>
              </a:rPr>
              <a:t>Haemolysis</a:t>
            </a:r>
            <a:r>
              <a:rPr lang="en-US" dirty="0">
                <a:solidFill>
                  <a:schemeClr val="tx1"/>
                </a:solidFill>
                <a:latin typeface="+mj-lt"/>
                <a:ea typeface="Tahoma" pitchFamily="34" charset="0"/>
                <a:cs typeface="Tahoma" pitchFamily="34" charset="0"/>
              </a:rPr>
              <a:t> and renal damage may occur secondary to the </a:t>
            </a:r>
            <a:r>
              <a:rPr lang="en-US" dirty="0" err="1">
                <a:solidFill>
                  <a:schemeClr val="tx1"/>
                </a:solidFill>
                <a:latin typeface="+mj-lt"/>
                <a:ea typeface="Tahoma" pitchFamily="34" charset="0"/>
                <a:cs typeface="Tahoma" pitchFamily="34" charset="0"/>
              </a:rPr>
              <a:t>septicaemia</a:t>
            </a:r>
            <a:endParaRPr lang="en-US" dirty="0">
              <a:solidFill>
                <a:schemeClr val="tx1"/>
              </a:solidFill>
              <a:latin typeface="+mj-lt"/>
              <a:ea typeface="Tahoma" pitchFamily="34" charset="0"/>
              <a:cs typeface="Tahoma" pitchFamily="34" charset="0"/>
            </a:endParaRPr>
          </a:p>
          <a:p>
            <a:pPr marL="0" lvl="0" indent="0" eaLnBrk="0" fontAlgn="base" hangingPunct="0">
              <a:spcBef>
                <a:spcPct val="0"/>
              </a:spcBef>
              <a:spcAft>
                <a:spcPct val="0"/>
              </a:spcAft>
              <a:buNone/>
            </a:pPr>
            <a:endParaRPr lang="en-US" dirty="0">
              <a:solidFill>
                <a:schemeClr val="tx1"/>
              </a:solidFill>
              <a:latin typeface="+mj-lt"/>
              <a:ea typeface="Tahoma" pitchFamily="34" charset="0"/>
              <a:cs typeface="Tahoma"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lvl="0" indent="0" eaLnBrk="0" fontAlgn="base" hangingPunct="0">
              <a:spcBef>
                <a:spcPct val="0"/>
              </a:spcBef>
              <a:spcAft>
                <a:spcPct val="0"/>
              </a:spcAft>
              <a:buFontTx/>
              <a:buChar char="•"/>
            </a:pPr>
            <a:r>
              <a:rPr lang="en-US" dirty="0">
                <a:solidFill>
                  <a:schemeClr val="tx1"/>
                </a:solidFill>
                <a:ea typeface="Tahoma" pitchFamily="34" charset="0"/>
                <a:cs typeface="Tahoma" pitchFamily="34" charset="0"/>
              </a:rPr>
              <a:t>Injuries to the birth canal and pelvic organs</a:t>
            </a:r>
          </a:p>
          <a:p>
            <a:pPr marL="0" lvl="0" indent="0" eaLnBrk="0" fontAlgn="base" hangingPunct="0">
              <a:spcBef>
                <a:spcPct val="0"/>
              </a:spcBef>
              <a:spcAft>
                <a:spcPct val="0"/>
              </a:spcAft>
              <a:buNone/>
            </a:pPr>
            <a:endParaRPr lang="en-US" dirty="0">
              <a:solidFill>
                <a:schemeClr val="tx1"/>
              </a:solidFill>
              <a:ea typeface="Tahoma" pitchFamily="34" charset="0"/>
              <a:cs typeface="Tahoma" pitchFamily="34" charset="0"/>
            </a:endParaRPr>
          </a:p>
          <a:p>
            <a:pPr marL="0" lvl="0" indent="0" eaLnBrk="0" fontAlgn="base" hangingPunct="0">
              <a:spcBef>
                <a:spcPct val="0"/>
              </a:spcBef>
              <a:spcAft>
                <a:spcPct val="0"/>
              </a:spcAft>
              <a:buFontTx/>
              <a:buChar char="•"/>
            </a:pPr>
            <a:r>
              <a:rPr lang="en-US" dirty="0">
                <a:solidFill>
                  <a:schemeClr val="tx1"/>
                </a:solidFill>
                <a:ea typeface="Tahoma" pitchFamily="34" charset="0"/>
                <a:cs typeface="Tahoma" pitchFamily="34" charset="0"/>
              </a:rPr>
              <a:t>Sudden death due to extreme syncope as a result of dilatation of the cervix and in some cases from amniotic embolism</a:t>
            </a:r>
            <a:endParaRPr lang="en-US" dirty="0">
              <a:solidFill>
                <a:schemeClr val="tx1"/>
              </a:solidFill>
              <a:ea typeface="Tahoma" pitchFamily="34" charset="0"/>
              <a:cs typeface="Times New Roman" pitchFamily="18" charset="0"/>
            </a:endParaRPr>
          </a:p>
          <a:p>
            <a:pPr marL="0" lvl="0" indent="0" eaLnBrk="0" fontAlgn="base" hangingPunct="0">
              <a:spcBef>
                <a:spcPct val="0"/>
              </a:spcBef>
              <a:spcAft>
                <a:spcPct val="0"/>
              </a:spcAft>
              <a:buNone/>
            </a:pPr>
            <a:br>
              <a:rPr lang="en-US" dirty="0">
                <a:ea typeface="Tahoma" pitchFamily="34" charset="0"/>
                <a:cs typeface="Times New Roman" pitchFamily="18" charset="0"/>
              </a:rPr>
            </a:br>
            <a:r>
              <a:rPr lang="en-US" b="1" i="1" dirty="0">
                <a:solidFill>
                  <a:srgbClr val="FF0000"/>
                </a:solidFill>
                <a:ea typeface="Tahoma" pitchFamily="34" charset="0"/>
                <a:cs typeface="Tahoma" pitchFamily="34" charset="0"/>
              </a:rPr>
              <a:t> According to the laws of this country, induced abortion is a criminal offence, unless it is done on medical grounds</a:t>
            </a:r>
            <a:endParaRPr lang="en-US" dirty="0"/>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457200"/>
            <a:ext cx="8229600" cy="6400800"/>
          </a:xfrm>
        </p:spPr>
        <p:txBody>
          <a:bodyPr>
            <a:normAutofit/>
          </a:bodyPr>
          <a:lstStyle/>
          <a:p>
            <a:pPr lvl="0" fontAlgn="base">
              <a:spcBef>
                <a:spcPct val="0"/>
              </a:spcBef>
              <a:spcAft>
                <a:spcPct val="0"/>
              </a:spcAft>
              <a:buNone/>
            </a:pPr>
            <a:r>
              <a:rPr lang="en-US" b="1" dirty="0">
                <a:latin typeface="Tahoma" pitchFamily="34" charset="0"/>
                <a:ea typeface="Tahoma" pitchFamily="34" charset="0"/>
                <a:cs typeface="Tahoma" pitchFamily="34" charset="0"/>
              </a:rPr>
              <a:t>Post-</a:t>
            </a:r>
            <a:r>
              <a:rPr lang="en-US" b="1" dirty="0" err="1">
                <a:latin typeface="Tahoma" pitchFamily="34" charset="0"/>
                <a:ea typeface="Tahoma" pitchFamily="34" charset="0"/>
                <a:cs typeface="Tahoma" pitchFamily="34" charset="0"/>
              </a:rPr>
              <a:t>Abortal</a:t>
            </a:r>
            <a:r>
              <a:rPr lang="en-US" b="1" dirty="0">
                <a:latin typeface="Tahoma" pitchFamily="34" charset="0"/>
                <a:ea typeface="Tahoma" pitchFamily="34" charset="0"/>
                <a:cs typeface="Tahoma" pitchFamily="34" charset="0"/>
              </a:rPr>
              <a:t> Care (PAC)</a:t>
            </a:r>
            <a:r>
              <a:rPr lang="en-US" dirty="0">
                <a:latin typeface="Tahoma" pitchFamily="34" charset="0"/>
                <a:ea typeface="Tahoma" pitchFamily="34" charset="0"/>
                <a:cs typeface="Tahoma" pitchFamily="34" charset="0"/>
              </a:rPr>
              <a:t> </a:t>
            </a:r>
          </a:p>
          <a:p>
            <a:pPr lvl="0" eaLnBrk="0" fontAlgn="base" hangingPunct="0">
              <a:spcBef>
                <a:spcPct val="0"/>
              </a:spcBef>
              <a:spcAft>
                <a:spcPct val="0"/>
              </a:spcAft>
            </a:pPr>
            <a:r>
              <a:rPr lang="en-US" dirty="0">
                <a:latin typeface="Tahoma" pitchFamily="34" charset="0"/>
                <a:ea typeface="Tahoma" pitchFamily="34" charset="0"/>
                <a:cs typeface="Tahoma" pitchFamily="34" charset="0"/>
              </a:rPr>
              <a:t>PAC comprises the comprehensive health care provided to patients with problems of incomplete abortion. It has three interrelated components, which are: </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Emergency treatment of complications arising from spontaneous or induced abortion.</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Family planning counseling and services.</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Access to comprehensive reproductive health care.</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152400"/>
            <a:ext cx="8610600" cy="6324600"/>
          </a:xfrm>
        </p:spPr>
        <p:txBody>
          <a:bodyPr>
            <a:normAutofit/>
          </a:bodyPr>
          <a:lstStyle/>
          <a:p>
            <a:pPr marL="0" lvl="0" indent="0" fontAlgn="base">
              <a:spcBef>
                <a:spcPct val="0"/>
              </a:spcBef>
              <a:spcAft>
                <a:spcPct val="0"/>
              </a:spcAft>
              <a:buNone/>
            </a:pPr>
            <a:endParaRPr lang="en-US" sz="1600" b="1" dirty="0">
              <a:ea typeface="Times New Roman" pitchFamily="18" charset="0"/>
              <a:cs typeface="Arial" pitchFamily="34" charset="0"/>
            </a:endParaRPr>
          </a:p>
          <a:p>
            <a:pPr marL="0" lvl="0" indent="0" fontAlgn="base">
              <a:spcBef>
                <a:spcPct val="0"/>
              </a:spcBef>
              <a:spcAft>
                <a:spcPct val="0"/>
              </a:spcAft>
              <a:buNone/>
            </a:pPr>
            <a:r>
              <a:rPr lang="en-US" b="1" dirty="0">
                <a:ea typeface="Tahoma" pitchFamily="34" charset="0"/>
                <a:cs typeface="Tahoma" pitchFamily="34" charset="0"/>
              </a:rPr>
              <a:t>Care After Manual Vacuum Aspiration (MVA)</a:t>
            </a:r>
            <a:r>
              <a:rPr lang="en-US" dirty="0">
                <a:ea typeface="Tahoma" pitchFamily="34" charset="0"/>
                <a:cs typeface="Tahoma" pitchFamily="34" charset="0"/>
              </a:rPr>
              <a:t> </a:t>
            </a:r>
          </a:p>
          <a:p>
            <a:pPr marL="0" lvl="0" indent="0" eaLnBrk="0" fontAlgn="base" hangingPunct="0">
              <a:spcBef>
                <a:spcPct val="0"/>
              </a:spcBef>
              <a:spcAft>
                <a:spcPct val="0"/>
              </a:spcAft>
              <a:buNone/>
            </a:pPr>
            <a:r>
              <a:rPr lang="en-US" dirty="0">
                <a:ea typeface="Tahoma" pitchFamily="34" charset="0"/>
                <a:cs typeface="Tahoma" pitchFamily="34" charset="0"/>
              </a:rPr>
              <a:t>You should check the patient's vital signs, severe vaginal bleeding and general condition and allow the patient to rest comfortably. </a:t>
            </a:r>
          </a:p>
          <a:p>
            <a:pPr marL="0" lvl="0" indent="0" eaLnBrk="0" fontAlgn="base" hangingPunct="0">
              <a:spcBef>
                <a:spcPct val="0"/>
              </a:spcBef>
              <a:spcAft>
                <a:spcPct val="0"/>
              </a:spcAft>
              <a:buNone/>
            </a:pPr>
            <a:r>
              <a:rPr lang="en-US" dirty="0">
                <a:ea typeface="Tahoma" pitchFamily="34" charset="0"/>
                <a:cs typeface="Tahoma" pitchFamily="34" charset="0"/>
              </a:rPr>
              <a:t>Then:</a:t>
            </a:r>
          </a:p>
          <a:p>
            <a:pPr marL="0" lvl="0" indent="0" eaLnBrk="0" fontAlgn="base" hangingPunct="0">
              <a:spcBef>
                <a:spcPct val="0"/>
              </a:spcBef>
              <a:spcAft>
                <a:spcPct val="0"/>
              </a:spcAft>
              <a:buFontTx/>
              <a:buChar char="•"/>
            </a:pPr>
            <a:r>
              <a:rPr lang="en-US" dirty="0">
                <a:ea typeface="Tahoma" pitchFamily="34" charset="0"/>
                <a:cs typeface="Tahoma" pitchFamily="34" charset="0"/>
              </a:rPr>
              <a:t>Explain/counsel patient before discharge that she will be at risk of repeat pregnancy for up to two weeks following treatment.</a:t>
            </a:r>
          </a:p>
          <a:p>
            <a:pPr marL="0" lvl="0" indent="0" eaLnBrk="0" fontAlgn="base" hangingPunct="0">
              <a:spcBef>
                <a:spcPct val="0"/>
              </a:spcBef>
              <a:spcAft>
                <a:spcPct val="0"/>
              </a:spcAft>
              <a:buFontTx/>
              <a:buChar char="•"/>
            </a:pPr>
            <a:r>
              <a:rPr lang="en-US" dirty="0">
                <a:ea typeface="Tahoma" pitchFamily="34" charset="0"/>
                <a:cs typeface="Tahoma" pitchFamily="34" charset="0"/>
              </a:rPr>
              <a:t>Counsel her on available family planning methods, their accessibility and the ones to use immediately to avoid pregnancy as the body returns to normal state. </a:t>
            </a:r>
          </a:p>
          <a:p>
            <a:pPr marL="0" lvl="0" indent="0" eaLnBrk="0" fontAlgn="base" hangingPunct="0">
              <a:spcBef>
                <a:spcPct val="0"/>
              </a:spcBef>
              <a:spcAft>
                <a:spcPct val="0"/>
              </a:spcAft>
              <a:buNone/>
            </a:pPr>
            <a:endParaRPr lang="en-US" sz="3600" dirty="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6477000"/>
          </a:xfrm>
        </p:spPr>
        <p:txBody>
          <a:bodyPr>
            <a:normAutofit/>
          </a:bodyPr>
          <a:lstStyle/>
          <a:p>
            <a:pPr>
              <a:buNone/>
            </a:pPr>
            <a:r>
              <a:rPr lang="en-US" b="1" dirty="0">
                <a:latin typeface="Tahoma" pitchFamily="34" charset="0"/>
                <a:ea typeface="Tahoma" pitchFamily="34" charset="0"/>
                <a:cs typeface="Tahoma" pitchFamily="34" charset="0"/>
              </a:rPr>
              <a:t>The internal female genitalia </a:t>
            </a:r>
          </a:p>
          <a:p>
            <a:pPr>
              <a:buNone/>
            </a:pPr>
            <a:r>
              <a:rPr lang="en-US" b="1" dirty="0">
                <a:latin typeface="Tahoma" pitchFamily="34" charset="0"/>
                <a:ea typeface="Tahoma" pitchFamily="34" charset="0"/>
                <a:cs typeface="Tahoma" pitchFamily="34" charset="0"/>
              </a:rPr>
              <a:t>consists of </a:t>
            </a:r>
            <a:r>
              <a:rPr lang="en-US" dirty="0">
                <a:latin typeface="Tahoma" pitchFamily="34" charset="0"/>
                <a:ea typeface="Tahoma" pitchFamily="34" charset="0"/>
                <a:cs typeface="Tahoma" pitchFamily="34" charset="0"/>
              </a:rPr>
              <a:t>:</a:t>
            </a:r>
            <a:endParaRPr lang="en-US" dirty="0"/>
          </a:p>
          <a:p>
            <a:pPr lvl="0"/>
            <a:r>
              <a:rPr lang="en-US" dirty="0"/>
              <a:t>The vagina</a:t>
            </a:r>
          </a:p>
          <a:p>
            <a:pPr lvl="0"/>
            <a:r>
              <a:rPr lang="en-US" dirty="0"/>
              <a:t>The uterus</a:t>
            </a:r>
          </a:p>
          <a:p>
            <a:pPr lvl="0"/>
            <a:r>
              <a:rPr lang="en-US" dirty="0"/>
              <a:t>The uterine tubes </a:t>
            </a:r>
            <a:br>
              <a:rPr lang="en-US" dirty="0"/>
            </a:br>
            <a:r>
              <a:rPr lang="en-US" dirty="0"/>
              <a:t>(also called the fallopian tubes)</a:t>
            </a:r>
          </a:p>
          <a:p>
            <a:pPr lvl="0"/>
            <a:r>
              <a:rPr lang="en-US" dirty="0"/>
              <a:t>The ovaries</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lnSpcReduction="10000"/>
          </a:bodyPr>
          <a:lstStyle/>
          <a:p>
            <a:pPr marL="0" lvl="0" indent="0" eaLnBrk="0" fontAlgn="base" hangingPunct="0">
              <a:spcBef>
                <a:spcPct val="0"/>
              </a:spcBef>
              <a:spcAft>
                <a:spcPct val="0"/>
              </a:spcAft>
              <a:buFontTx/>
              <a:buChar char="•"/>
            </a:pPr>
            <a:r>
              <a:rPr lang="en-US" dirty="0">
                <a:ea typeface="Tahoma" pitchFamily="34" charset="0"/>
                <a:cs typeface="Tahoma" pitchFamily="34" charset="0"/>
              </a:rPr>
              <a:t>Informing her about symptoms that would require the patient to return immediately to the facility and the action she should take.</a:t>
            </a:r>
          </a:p>
          <a:p>
            <a:pPr marL="0" lvl="0" indent="0" eaLnBrk="0" fontAlgn="base" hangingPunct="0">
              <a:spcBef>
                <a:spcPct val="0"/>
              </a:spcBef>
              <a:spcAft>
                <a:spcPct val="0"/>
              </a:spcAft>
              <a:buFontTx/>
              <a:buChar char="•"/>
            </a:pPr>
            <a:r>
              <a:rPr lang="en-US" dirty="0">
                <a:ea typeface="Tahoma" pitchFamily="34" charset="0"/>
                <a:cs typeface="Tahoma" pitchFamily="34" charset="0"/>
              </a:rPr>
              <a:t>Advising her on signs of recovery when normal menstruation may resume.</a:t>
            </a:r>
          </a:p>
          <a:p>
            <a:pPr marL="0" lvl="0" indent="0" eaLnBrk="0" fontAlgn="base" hangingPunct="0">
              <a:spcBef>
                <a:spcPct val="0"/>
              </a:spcBef>
              <a:spcAft>
                <a:spcPct val="0"/>
              </a:spcAft>
              <a:buFontTx/>
              <a:buChar char="•"/>
            </a:pPr>
            <a:r>
              <a:rPr lang="en-US" dirty="0">
                <a:ea typeface="Tahoma" pitchFamily="34" charset="0"/>
                <a:cs typeface="Tahoma" pitchFamily="34" charset="0"/>
              </a:rPr>
              <a:t>Advising her on personal hygiene and when to resume sex </a:t>
            </a:r>
          </a:p>
          <a:p>
            <a:pPr marL="0" lvl="0" indent="0" eaLnBrk="0" fontAlgn="base" hangingPunct="0">
              <a:spcBef>
                <a:spcPct val="0"/>
              </a:spcBef>
              <a:spcAft>
                <a:spcPct val="0"/>
              </a:spcAft>
              <a:buFontTx/>
              <a:buChar char="•"/>
            </a:pPr>
            <a:r>
              <a:rPr lang="en-US" dirty="0">
                <a:ea typeface="Tahoma" pitchFamily="34" charset="0"/>
                <a:cs typeface="Tahoma" pitchFamily="34" charset="0"/>
              </a:rPr>
              <a:t>Helping the patient to cope with the pregnancy loss.</a:t>
            </a:r>
          </a:p>
          <a:p>
            <a:pPr marL="0" lvl="0" indent="0" eaLnBrk="0" fontAlgn="base" hangingPunct="0">
              <a:spcBef>
                <a:spcPct val="0"/>
              </a:spcBef>
              <a:spcAft>
                <a:spcPct val="0"/>
              </a:spcAft>
              <a:buFontTx/>
              <a:buChar char="•"/>
            </a:pPr>
            <a:r>
              <a:rPr lang="en-US" dirty="0">
                <a:ea typeface="Tahoma" pitchFamily="34" charset="0"/>
                <a:cs typeface="Tahoma" pitchFamily="34" charset="0"/>
              </a:rPr>
              <a:t>Allowing grieving.</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b="1" dirty="0">
                <a:solidFill>
                  <a:srgbClr val="FF0000"/>
                </a:solidFill>
                <a:latin typeface="Times New Roman" pitchFamily="18" charset="0"/>
                <a:ea typeface="Tahoma" pitchFamily="34" charset="0"/>
                <a:cs typeface="Times New Roman" pitchFamily="18" charset="0"/>
              </a:rPr>
              <a:t>Ectopic Pregnancy (Extrauterine Pregnancy</a:t>
            </a:r>
            <a:r>
              <a:rPr lang="en-US" b="1" dirty="0">
                <a:solidFill>
                  <a:srgbClr val="FF0000"/>
                </a:solidFill>
                <a:latin typeface="Tahoma" pitchFamily="34" charset="0"/>
                <a:ea typeface="Tahoma" pitchFamily="34" charset="0"/>
                <a:cs typeface="Tahoma" pitchFamily="34" charset="0"/>
              </a:rPr>
              <a:t>)</a:t>
            </a:r>
            <a:r>
              <a:rPr lang="en-US" dirty="0">
                <a:solidFill>
                  <a:srgbClr val="FF0000"/>
                </a:solidFill>
                <a:latin typeface="Tahoma" pitchFamily="34" charset="0"/>
                <a:ea typeface="Tahoma" pitchFamily="34" charset="0"/>
                <a:cs typeface="Tahoma" pitchFamily="34" charset="0"/>
              </a:rPr>
              <a:t> </a:t>
            </a:r>
            <a:br>
              <a:rPr lang="en-US" dirty="0">
                <a:latin typeface="Tahoma" pitchFamily="34" charset="0"/>
                <a:ea typeface="Tahoma" pitchFamily="34" charset="0"/>
                <a:cs typeface="Tahoma" pitchFamily="34" charset="0"/>
              </a:rPr>
            </a:b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lvl="0" algn="just" fontAlgn="base">
              <a:spcBef>
                <a:spcPct val="0"/>
              </a:spcBef>
              <a:spcAft>
                <a:spcPct val="0"/>
              </a:spcAft>
            </a:pPr>
            <a:endParaRPr lang="en-US" sz="1000" b="1" dirty="0">
              <a:ea typeface="Times New Roman" pitchFamily="18" charset="0"/>
              <a:cs typeface="Arial" pitchFamily="34" charset="0"/>
            </a:endParaRPr>
          </a:p>
          <a:p>
            <a:pPr lvl="0" eaLnBrk="0" fontAlgn="base" hangingPunct="0">
              <a:spcBef>
                <a:spcPct val="0"/>
              </a:spcBef>
              <a:spcAft>
                <a:spcPct val="0"/>
              </a:spcAft>
            </a:pPr>
            <a:r>
              <a:rPr lang="en-GB" sz="2800" dirty="0"/>
              <a:t>It is a condition in which a zygote becomes implanted outside the </a:t>
            </a:r>
            <a:r>
              <a:rPr lang="en-GB" dirty="0"/>
              <a:t>uterine cavity</a:t>
            </a:r>
          </a:p>
          <a:p>
            <a:r>
              <a:rPr lang="en-GB" dirty="0"/>
              <a:t>Common site is fallopian </a:t>
            </a:r>
            <a:r>
              <a:rPr lang="en-GB" b="1" dirty="0"/>
              <a:t>tube(</a:t>
            </a:r>
            <a:r>
              <a:rPr lang="en-GB" b="1" dirty="0" err="1"/>
              <a:t>ampulla</a:t>
            </a:r>
            <a:r>
              <a:rPr lang="en-GB" b="1" dirty="0"/>
              <a:t>)</a:t>
            </a:r>
            <a:r>
              <a:rPr lang="en-GB" dirty="0"/>
              <a:t> 55%---tubal pregnancy</a:t>
            </a:r>
          </a:p>
          <a:p>
            <a:r>
              <a:rPr lang="en-GB" dirty="0"/>
              <a:t>Other side for implantation are</a:t>
            </a:r>
          </a:p>
          <a:p>
            <a:pPr lvl="0" eaLnBrk="0" fontAlgn="base" hangingPunct="0">
              <a:spcBef>
                <a:spcPct val="0"/>
              </a:spcBef>
              <a:spcAft>
                <a:spcPct val="0"/>
              </a:spcAft>
              <a:buFontTx/>
              <a:buChar char="•"/>
            </a:pPr>
            <a:r>
              <a:rPr lang="en-US" b="1" dirty="0">
                <a:ea typeface="Tahoma" pitchFamily="34" charset="0"/>
                <a:cs typeface="Tahoma" pitchFamily="34" charset="0"/>
              </a:rPr>
              <a:t>The ovary</a:t>
            </a:r>
          </a:p>
          <a:p>
            <a:pPr lvl="0" eaLnBrk="0" fontAlgn="base" hangingPunct="0">
              <a:spcBef>
                <a:spcPct val="0"/>
              </a:spcBef>
              <a:spcAft>
                <a:spcPct val="0"/>
              </a:spcAft>
              <a:buFontTx/>
              <a:buChar char="•"/>
            </a:pPr>
            <a:r>
              <a:rPr lang="en-US" b="1" dirty="0">
                <a:ea typeface="Tahoma" pitchFamily="34" charset="0"/>
                <a:cs typeface="Tahoma" pitchFamily="34" charset="0"/>
              </a:rPr>
              <a:t>The cervix</a:t>
            </a:r>
          </a:p>
          <a:p>
            <a:pPr lvl="0" eaLnBrk="0" fontAlgn="base" hangingPunct="0">
              <a:spcBef>
                <a:spcPct val="0"/>
              </a:spcBef>
              <a:spcAft>
                <a:spcPct val="0"/>
              </a:spcAft>
              <a:buFontTx/>
              <a:buChar char="•"/>
            </a:pPr>
            <a:r>
              <a:rPr lang="en-GB" b="1" dirty="0" err="1"/>
              <a:t>Fimbria</a:t>
            </a:r>
            <a:endParaRPr lang="en-GB" b="1" dirty="0"/>
          </a:p>
          <a:p>
            <a:pPr lvl="0" eaLnBrk="0" fontAlgn="base" hangingPunct="0">
              <a:spcBef>
                <a:spcPct val="0"/>
              </a:spcBef>
              <a:spcAft>
                <a:spcPct val="0"/>
              </a:spcAft>
              <a:buFontTx/>
              <a:buChar char="•"/>
            </a:pPr>
            <a:r>
              <a:rPr lang="en-GB" b="1" dirty="0" err="1"/>
              <a:t>cornua</a:t>
            </a:r>
            <a:endParaRPr lang="en-US" b="1" dirty="0">
              <a:ea typeface="Tahoma" pitchFamily="34" charset="0"/>
              <a:cs typeface="Tahoma" pitchFamily="34" charset="0"/>
            </a:endParaRP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lvl="0" eaLnBrk="0" fontAlgn="base" hangingPunct="0">
              <a:spcBef>
                <a:spcPct val="0"/>
              </a:spcBef>
              <a:spcAft>
                <a:spcPct val="0"/>
              </a:spcAft>
              <a:buFontTx/>
              <a:buChar char="•"/>
            </a:pPr>
            <a:r>
              <a:rPr lang="en-US" b="1" dirty="0">
                <a:ea typeface="Tahoma" pitchFamily="34" charset="0"/>
                <a:cs typeface="Tahoma" pitchFamily="34" charset="0"/>
              </a:rPr>
              <a:t>The abdominal cavity</a:t>
            </a:r>
          </a:p>
          <a:p>
            <a:pPr lvl="0" eaLnBrk="0" fontAlgn="base" hangingPunct="0">
              <a:spcBef>
                <a:spcPct val="0"/>
              </a:spcBef>
              <a:spcAft>
                <a:spcPct val="0"/>
              </a:spcAft>
              <a:buFontTx/>
              <a:buChar char="•"/>
            </a:pPr>
            <a:r>
              <a:rPr lang="en-US" b="1" dirty="0">
                <a:ea typeface="Tahoma" pitchFamily="34" charset="0"/>
                <a:cs typeface="Tahoma" pitchFamily="34" charset="0"/>
              </a:rPr>
              <a:t>Interstitial</a:t>
            </a:r>
          </a:p>
          <a:p>
            <a:pPr lvl="0" eaLnBrk="0" fontAlgn="base" hangingPunct="0">
              <a:spcBef>
                <a:spcPct val="0"/>
              </a:spcBef>
              <a:spcAft>
                <a:spcPct val="0"/>
              </a:spcAft>
              <a:buFontTx/>
              <a:buChar char="•"/>
            </a:pPr>
            <a:r>
              <a:rPr lang="en-US" b="1" dirty="0">
                <a:ea typeface="Tahoma" pitchFamily="34" charset="0"/>
                <a:cs typeface="Tahoma" pitchFamily="34" charset="0"/>
              </a:rPr>
              <a:t>Isthmus</a:t>
            </a:r>
            <a:r>
              <a:rPr lang="en-US" dirty="0"/>
              <a:t> (most dangerous site because of the frequency of tubal rupture at about four to five weeks)</a:t>
            </a:r>
            <a:endParaRPr lang="en-US" dirty="0">
              <a:ea typeface="Tahoma" pitchFamily="34" charset="0"/>
              <a:cs typeface="Tahoma" pitchFamily="34" charset="0"/>
            </a:endParaRPr>
          </a:p>
          <a:p>
            <a:pPr lvl="0" eaLnBrk="0" fontAlgn="base" hangingPunct="0">
              <a:spcBef>
                <a:spcPct val="0"/>
              </a:spcBef>
              <a:spcAft>
                <a:spcPct val="0"/>
              </a:spcAft>
              <a:buFontTx/>
              <a:buChar char="•"/>
            </a:pPr>
            <a:r>
              <a:rPr lang="en-US" dirty="0"/>
              <a:t>The ovum is </a:t>
            </a:r>
            <a:r>
              <a:rPr lang="en-US" dirty="0" err="1"/>
              <a:t>fertilised</a:t>
            </a:r>
            <a:r>
              <a:rPr lang="en-US" dirty="0"/>
              <a:t> in the fallopian tube but the zygote is unable to reach the uterine cavity because of loss of mobility and </a:t>
            </a:r>
            <a:r>
              <a:rPr lang="en-US" dirty="0" err="1"/>
              <a:t>ciliary</a:t>
            </a:r>
            <a:r>
              <a:rPr lang="en-US" dirty="0"/>
              <a:t> action</a:t>
            </a:r>
            <a:r>
              <a:rPr lang="en-US" dirty="0">
                <a:ea typeface="Tahoma" pitchFamily="34" charset="0"/>
                <a:cs typeface="Tahoma" pitchFamily="34" charset="0"/>
              </a:rPr>
              <a:t> </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 name="ia_el_25_innerEl" descr="Different possible locations of an ectopic pregnancy with relative frequency and occurrence"/>
          <p:cNvPicPr>
            <a:picLocks noGrp="1"/>
          </p:cNvPicPr>
          <p:nvPr>
            <p:ph idx="1"/>
          </p:nvPr>
        </p:nvPicPr>
        <p:blipFill>
          <a:blip r:embed="rId2" cstate="print"/>
          <a:srcRect/>
          <a:stretch>
            <a:fillRect/>
          </a:stretch>
        </p:blipFill>
        <p:spPr bwMode="auto">
          <a:xfrm>
            <a:off x="0" y="0"/>
            <a:ext cx="9144000" cy="69342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47800"/>
          </a:xfrm>
        </p:spPr>
        <p:txBody>
          <a:bodyPr/>
          <a:lstStyle/>
          <a:p>
            <a:r>
              <a:rPr lang="en-US" b="1" dirty="0"/>
              <a:t>Causes of ectopic pregnancy</a:t>
            </a:r>
          </a:p>
        </p:txBody>
      </p:sp>
      <p:sp>
        <p:nvSpPr>
          <p:cNvPr id="3" name="Content Placeholder 2"/>
          <p:cNvSpPr>
            <a:spLocks noGrp="1"/>
          </p:cNvSpPr>
          <p:nvPr>
            <p:ph idx="1"/>
          </p:nvPr>
        </p:nvSpPr>
        <p:spPr>
          <a:xfrm>
            <a:off x="152400" y="1447800"/>
            <a:ext cx="8991600" cy="5257800"/>
          </a:xfrm>
        </p:spPr>
        <p:txBody>
          <a:bodyPr>
            <a:normAutofit/>
          </a:bodyPr>
          <a:lstStyle/>
          <a:p>
            <a:pPr marL="0" lvl="0" indent="0" eaLnBrk="0" fontAlgn="base" hangingPunct="0">
              <a:spcBef>
                <a:spcPct val="0"/>
              </a:spcBef>
              <a:spcAft>
                <a:spcPct val="0"/>
              </a:spcAft>
              <a:buFontTx/>
              <a:buChar char="•"/>
            </a:pPr>
            <a:r>
              <a:rPr lang="en-US" dirty="0">
                <a:ea typeface="Tahoma" pitchFamily="34" charset="0"/>
                <a:cs typeface="Tahoma" pitchFamily="34" charset="0"/>
              </a:rPr>
              <a:t>Previous inflammatory process in the tube or acute PID, which will heal with scarring tissue and block the tube</a:t>
            </a:r>
          </a:p>
          <a:p>
            <a:pPr marL="0" lvl="0" indent="0" eaLnBrk="0" fontAlgn="base" hangingPunct="0">
              <a:spcBef>
                <a:spcPct val="0"/>
              </a:spcBef>
              <a:spcAft>
                <a:spcPct val="0"/>
              </a:spcAft>
              <a:buFontTx/>
              <a:buChar char="•"/>
            </a:pPr>
            <a:r>
              <a:rPr lang="en-US" dirty="0">
                <a:ea typeface="Tahoma" pitchFamily="34" charset="0"/>
                <a:cs typeface="Tahoma" pitchFamily="34" charset="0"/>
              </a:rPr>
              <a:t>Peritoneal </a:t>
            </a:r>
            <a:r>
              <a:rPr lang="en-US" b="1" dirty="0">
                <a:ea typeface="Tahoma" pitchFamily="34" charset="0"/>
                <a:cs typeface="Tahoma" pitchFamily="34" charset="0"/>
              </a:rPr>
              <a:t>adhesions</a:t>
            </a:r>
            <a:r>
              <a:rPr lang="en-US" dirty="0">
                <a:ea typeface="Tahoma" pitchFamily="34" charset="0"/>
                <a:cs typeface="Tahoma" pitchFamily="34" charset="0"/>
              </a:rPr>
              <a:t> secondary to previous surgery due to, for example, appendicitis, may cause occlusion</a:t>
            </a:r>
          </a:p>
          <a:p>
            <a:endParaRPr lang="en-GB" dirty="0"/>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lvl="0" indent="0" eaLnBrk="0" fontAlgn="base" hangingPunct="0">
              <a:spcBef>
                <a:spcPct val="0"/>
              </a:spcBef>
              <a:spcAft>
                <a:spcPct val="0"/>
              </a:spcAft>
              <a:buFontTx/>
              <a:buChar char="•"/>
            </a:pPr>
            <a:r>
              <a:rPr lang="en-US" dirty="0">
                <a:ea typeface="Tahoma" pitchFamily="34" charset="0"/>
                <a:cs typeface="Tahoma" pitchFamily="34" charset="0"/>
              </a:rPr>
              <a:t>Endometriosis whereby the endometrial tissue is lodged in the tube and occludes the tubal lumen</a:t>
            </a:r>
          </a:p>
          <a:p>
            <a:pPr marL="0" lvl="0" indent="0" eaLnBrk="0" fontAlgn="base" hangingPunct="0">
              <a:spcBef>
                <a:spcPct val="0"/>
              </a:spcBef>
              <a:spcAft>
                <a:spcPct val="0"/>
              </a:spcAft>
              <a:buFontTx/>
              <a:buChar char="•"/>
            </a:pPr>
            <a:r>
              <a:rPr lang="en-US" dirty="0">
                <a:ea typeface="Tahoma" pitchFamily="34" charset="0"/>
                <a:cs typeface="Tahoma" pitchFamily="34" charset="0"/>
              </a:rPr>
              <a:t>Congenital anatomical irregularity often due to presence of </a:t>
            </a:r>
            <a:r>
              <a:rPr lang="en-US" dirty="0" err="1">
                <a:ea typeface="Tahoma" pitchFamily="34" charset="0"/>
                <a:cs typeface="Tahoma" pitchFamily="34" charset="0"/>
              </a:rPr>
              <a:t>diverticula</a:t>
            </a:r>
            <a:r>
              <a:rPr lang="en-US" dirty="0">
                <a:ea typeface="Tahoma" pitchFamily="34" charset="0"/>
                <a:cs typeface="Tahoma" pitchFamily="34" charset="0"/>
              </a:rPr>
              <a:t> of the uterine tube</a:t>
            </a:r>
          </a:p>
          <a:p>
            <a:pPr marL="0" lvl="0" indent="0" eaLnBrk="0" fontAlgn="base" hangingPunct="0">
              <a:spcBef>
                <a:spcPct val="0"/>
              </a:spcBef>
              <a:spcAft>
                <a:spcPct val="0"/>
              </a:spcAft>
              <a:buFontTx/>
              <a:buChar char="•"/>
            </a:pPr>
            <a:r>
              <a:rPr lang="en-US" dirty="0">
                <a:ea typeface="Tahoma" pitchFamily="34" charset="0"/>
                <a:cs typeface="Tahoma" pitchFamily="34" charset="0"/>
              </a:rPr>
              <a:t>Tubal surgery</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685800"/>
            <a:ext cx="8229600" cy="5867400"/>
          </a:xfrm>
        </p:spPr>
        <p:txBody>
          <a:bodyPr>
            <a:normAutofit/>
          </a:bodyPr>
          <a:lstStyle/>
          <a:p>
            <a:pPr marL="0" lvl="0" indent="0" fontAlgn="base">
              <a:spcBef>
                <a:spcPct val="0"/>
              </a:spcBef>
              <a:spcAft>
                <a:spcPct val="0"/>
              </a:spcAft>
              <a:buNone/>
            </a:pPr>
            <a:r>
              <a:rPr lang="en-US" b="1" u="sng" dirty="0" err="1">
                <a:ea typeface="Tahoma" pitchFamily="34" charset="0"/>
                <a:cs typeface="Tahoma" pitchFamily="34" charset="0"/>
              </a:rPr>
              <a:t>Pathophysiology</a:t>
            </a:r>
            <a:r>
              <a:rPr lang="en-US" b="1" u="sng" dirty="0">
                <a:ea typeface="Tahoma" pitchFamily="34" charset="0"/>
                <a:cs typeface="Tahoma" pitchFamily="34" charset="0"/>
              </a:rPr>
              <a:t> of Ectopic Pregnancy</a:t>
            </a:r>
            <a:r>
              <a:rPr lang="en-US" u="sng" dirty="0">
                <a:ea typeface="Tahoma" pitchFamily="34" charset="0"/>
                <a:cs typeface="Tahoma" pitchFamily="34" charset="0"/>
              </a:rPr>
              <a:t> </a:t>
            </a:r>
          </a:p>
          <a:p>
            <a:pPr marL="0" lvl="0" indent="0" fontAlgn="base">
              <a:spcBef>
                <a:spcPct val="0"/>
              </a:spcBef>
              <a:spcAft>
                <a:spcPct val="0"/>
              </a:spcAft>
              <a:buNone/>
            </a:pPr>
            <a:endParaRPr lang="en-US" u="sng" dirty="0">
              <a:ea typeface="Tahoma" pitchFamily="34" charset="0"/>
              <a:cs typeface="Tahoma" pitchFamily="34" charset="0"/>
            </a:endParaRPr>
          </a:p>
          <a:p>
            <a:pPr marL="0" indent="0" eaLnBrk="0" fontAlgn="base" hangingPunct="0">
              <a:spcBef>
                <a:spcPct val="0"/>
              </a:spcBef>
              <a:spcAft>
                <a:spcPct val="0"/>
              </a:spcAft>
            </a:pPr>
            <a:r>
              <a:rPr lang="en-US" dirty="0">
                <a:ea typeface="Tahoma" pitchFamily="34" charset="0"/>
                <a:cs typeface="Tahoma" pitchFamily="34" charset="0"/>
              </a:rPr>
              <a:t>Once the implantation has occurred in the tube, the sequence of events associated with pregnancy follows</a:t>
            </a:r>
          </a:p>
          <a:p>
            <a:pPr marL="0" indent="0" eaLnBrk="0" fontAlgn="base" hangingPunct="0">
              <a:spcBef>
                <a:spcPct val="0"/>
              </a:spcBef>
              <a:spcAft>
                <a:spcPct val="0"/>
              </a:spcAft>
            </a:pPr>
            <a:r>
              <a:rPr lang="en-US" dirty="0">
                <a:ea typeface="Tahoma" pitchFamily="34" charset="0"/>
                <a:cs typeface="Tahoma" pitchFamily="34" charset="0"/>
              </a:rPr>
              <a:t>The corpus </a:t>
            </a:r>
            <a:r>
              <a:rPr lang="en-US" dirty="0" err="1">
                <a:ea typeface="Tahoma" pitchFamily="34" charset="0"/>
                <a:cs typeface="Tahoma" pitchFamily="34" charset="0"/>
              </a:rPr>
              <a:t>luteum</a:t>
            </a:r>
            <a:r>
              <a:rPr lang="en-US" dirty="0">
                <a:ea typeface="Tahoma" pitchFamily="34" charset="0"/>
                <a:cs typeface="Tahoma" pitchFamily="34" charset="0"/>
              </a:rPr>
              <a:t> remains and grows, producing progesterone, which increases the thickness of the </a:t>
            </a:r>
            <a:r>
              <a:rPr lang="en-US" dirty="0" err="1">
                <a:ea typeface="Tahoma" pitchFamily="34" charset="0"/>
                <a:cs typeface="Tahoma" pitchFamily="34" charset="0"/>
              </a:rPr>
              <a:t>endometrium</a:t>
            </a:r>
            <a:r>
              <a:rPr lang="en-US" dirty="0">
                <a:ea typeface="Tahoma" pitchFamily="34" charset="0"/>
                <a:cs typeface="Tahoma" pitchFamily="34" charset="0"/>
              </a:rPr>
              <a:t> and ensures that it is not shed, so that the patient misses the period</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marL="0" indent="0" eaLnBrk="0" fontAlgn="base" hangingPunct="0">
              <a:spcBef>
                <a:spcPct val="0"/>
              </a:spcBef>
              <a:spcAft>
                <a:spcPct val="0"/>
              </a:spcAft>
            </a:pPr>
            <a:r>
              <a:rPr lang="en-US" dirty="0">
                <a:ea typeface="Tahoma" pitchFamily="34" charset="0"/>
                <a:cs typeface="Tahoma" pitchFamily="34" charset="0"/>
              </a:rPr>
              <a:t>The tube is not, however, able to nourish the ovum for long and bleeding detaches the ovum</a:t>
            </a:r>
          </a:p>
          <a:p>
            <a:pPr marL="0" indent="0" eaLnBrk="0" fontAlgn="base" hangingPunct="0">
              <a:spcBef>
                <a:spcPct val="0"/>
              </a:spcBef>
              <a:spcAft>
                <a:spcPct val="0"/>
              </a:spcAft>
            </a:pPr>
            <a:r>
              <a:rPr lang="en-US" dirty="0">
                <a:ea typeface="Tahoma" pitchFamily="34" charset="0"/>
                <a:cs typeface="Tahoma" pitchFamily="34" charset="0"/>
              </a:rPr>
              <a:t>The ovum may be ejected into the peritoneal cavity through the </a:t>
            </a:r>
            <a:r>
              <a:rPr lang="en-US" dirty="0" err="1">
                <a:ea typeface="Tahoma" pitchFamily="34" charset="0"/>
                <a:cs typeface="Tahoma" pitchFamily="34" charset="0"/>
              </a:rPr>
              <a:t>fimbriated</a:t>
            </a:r>
            <a:r>
              <a:rPr lang="en-US" dirty="0">
                <a:ea typeface="Tahoma" pitchFamily="34" charset="0"/>
                <a:cs typeface="Tahoma" pitchFamily="34" charset="0"/>
              </a:rPr>
              <a:t> end </a:t>
            </a:r>
          </a:p>
          <a:p>
            <a:pPr marL="0" indent="0" eaLnBrk="0" fontAlgn="base" hangingPunct="0">
              <a:spcBef>
                <a:spcPct val="0"/>
              </a:spcBef>
              <a:spcAft>
                <a:spcPct val="0"/>
              </a:spcAft>
            </a:pPr>
            <a:r>
              <a:rPr lang="en-US" dirty="0">
                <a:ea typeface="Tahoma" pitchFamily="34" charset="0"/>
                <a:cs typeface="Tahoma" pitchFamily="34" charset="0"/>
              </a:rPr>
              <a:t>The onset of pain may be gradual or it may occur dramatically.</a:t>
            </a:r>
          </a:p>
          <a:p>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rPr>
              <a:t>Signs and symptoms</a:t>
            </a:r>
            <a:br>
              <a:rPr lang="en-GB" dirty="0">
                <a:solidFill>
                  <a:srgbClr val="FF0000"/>
                </a:solidFill>
              </a:rPr>
            </a:br>
            <a:endParaRPr lang="en-US" dirty="0"/>
          </a:p>
        </p:txBody>
      </p:sp>
      <p:sp>
        <p:nvSpPr>
          <p:cNvPr id="3" name="Content Placeholder 2"/>
          <p:cNvSpPr>
            <a:spLocks noGrp="1"/>
          </p:cNvSpPr>
          <p:nvPr>
            <p:ph idx="1"/>
          </p:nvPr>
        </p:nvSpPr>
        <p:spPr>
          <a:xfrm>
            <a:off x="228600" y="914400"/>
            <a:ext cx="8763000" cy="5562600"/>
          </a:xfrm>
        </p:spPr>
        <p:txBody>
          <a:bodyPr>
            <a:normAutofit fontScale="92500"/>
          </a:bodyPr>
          <a:lstStyle/>
          <a:p>
            <a:r>
              <a:rPr lang="en-GB" dirty="0"/>
              <a:t>It causes few symptoms until the foetus has grown large to rapture the tube</a:t>
            </a:r>
          </a:p>
          <a:p>
            <a:pPr>
              <a:buNone/>
            </a:pPr>
            <a:r>
              <a:rPr lang="en-GB" b="1" dirty="0"/>
              <a:t>Before rupture</a:t>
            </a:r>
          </a:p>
          <a:p>
            <a:r>
              <a:rPr lang="en-US" dirty="0" err="1">
                <a:latin typeface="Tahoma" pitchFamily="34" charset="0"/>
                <a:ea typeface="Tahoma" pitchFamily="34" charset="0"/>
                <a:cs typeface="Tahoma" pitchFamily="34" charset="0"/>
              </a:rPr>
              <a:t>Amenorrhoea</a:t>
            </a:r>
            <a:r>
              <a:rPr lang="en-US" dirty="0">
                <a:latin typeface="Tahoma" pitchFamily="34" charset="0"/>
                <a:ea typeface="Tahoma" pitchFamily="34" charset="0"/>
                <a:cs typeface="Tahoma" pitchFamily="34" charset="0"/>
              </a:rPr>
              <a:t> of two or three months</a:t>
            </a:r>
          </a:p>
          <a:p>
            <a:r>
              <a:rPr lang="en-US" dirty="0">
                <a:latin typeface="Tahoma" pitchFamily="34" charset="0"/>
                <a:ea typeface="Tahoma" pitchFamily="34" charset="0"/>
                <a:cs typeface="Tahoma" pitchFamily="34" charset="0"/>
              </a:rPr>
              <a:t>Vague lower abdominal pain, which the patient might ignore. This is due to slight leakage of blood from the tube, which causes </a:t>
            </a:r>
            <a:r>
              <a:rPr lang="en-US" dirty="0" err="1">
                <a:latin typeface="Tahoma" pitchFamily="34" charset="0"/>
                <a:ea typeface="Tahoma" pitchFamily="34" charset="0"/>
                <a:cs typeface="Tahoma" pitchFamily="34" charset="0"/>
              </a:rPr>
              <a:t>localised</a:t>
            </a:r>
            <a:r>
              <a:rPr lang="en-US" dirty="0">
                <a:latin typeface="Tahoma" pitchFamily="34" charset="0"/>
                <a:ea typeface="Tahoma" pitchFamily="34" charset="0"/>
                <a:cs typeface="Tahoma" pitchFamily="34" charset="0"/>
              </a:rPr>
              <a:t> peritoneal irritation. It may also be due to the distension of the tube by the growing fetus</a:t>
            </a:r>
          </a:p>
          <a:p>
            <a:r>
              <a:rPr lang="en-US" dirty="0">
                <a:latin typeface="Tahoma" pitchFamily="34" charset="0"/>
                <a:ea typeface="Tahoma" pitchFamily="34" charset="0"/>
                <a:cs typeface="Tahoma" pitchFamily="34" charset="0"/>
              </a:rPr>
              <a:t>slightly enlarged uterus or a mass on one side of the uterus on examination</a:t>
            </a:r>
          </a:p>
          <a:p>
            <a:pPr>
              <a:buNone/>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172200"/>
          </a:xfrm>
        </p:spPr>
        <p:txBody>
          <a:bodyPr>
            <a:normAutofit/>
          </a:bodyPr>
          <a:lstStyle/>
          <a:p>
            <a:pPr>
              <a:buNone/>
            </a:pPr>
            <a:r>
              <a:rPr lang="en-US" b="1" dirty="0">
                <a:latin typeface="Tahoma" pitchFamily="34" charset="0"/>
                <a:ea typeface="Tahoma" pitchFamily="34" charset="0"/>
                <a:cs typeface="Tahoma" pitchFamily="34" charset="0"/>
              </a:rPr>
              <a:t>The</a:t>
            </a:r>
            <a:r>
              <a:rPr lang="en-US" dirty="0">
                <a:latin typeface="Tahoma" pitchFamily="34" charset="0"/>
                <a:ea typeface="Tahoma" pitchFamily="34" charset="0"/>
                <a:cs typeface="Tahoma" pitchFamily="34" charset="0"/>
              </a:rPr>
              <a:t> </a:t>
            </a:r>
            <a:r>
              <a:rPr lang="en-US" b="1" dirty="0">
                <a:latin typeface="Tahoma" pitchFamily="34" charset="0"/>
                <a:ea typeface="Tahoma" pitchFamily="34" charset="0"/>
                <a:cs typeface="Tahoma" pitchFamily="34" charset="0"/>
              </a:rPr>
              <a:t>vagina</a:t>
            </a:r>
            <a:r>
              <a:rPr lang="en-US" dirty="0">
                <a:latin typeface="Tahoma" pitchFamily="34" charset="0"/>
                <a:ea typeface="Tahoma" pitchFamily="34" charset="0"/>
                <a:cs typeface="Tahoma" pitchFamily="34" charset="0"/>
              </a:rPr>
              <a:t>, </a:t>
            </a:r>
          </a:p>
          <a:p>
            <a:r>
              <a:rPr lang="en-US" dirty="0">
                <a:latin typeface="Tahoma" pitchFamily="34" charset="0"/>
                <a:ea typeface="Tahoma" pitchFamily="34" charset="0"/>
                <a:cs typeface="Tahoma" pitchFamily="34" charset="0"/>
              </a:rPr>
              <a:t>a canal lined with mucous membrane, is 7.5 to 10 cm long and extends upward and backward from the vulva to the cervix. </a:t>
            </a:r>
          </a:p>
          <a:p>
            <a:r>
              <a:rPr lang="en-US" dirty="0"/>
              <a:t>Its walls are arranged in folds known as </a:t>
            </a:r>
            <a:r>
              <a:rPr lang="en-US" b="1" dirty="0" err="1"/>
              <a:t>rugae</a:t>
            </a:r>
            <a:r>
              <a:rPr lang="en-US" b="1" dirty="0"/>
              <a:t>,</a:t>
            </a:r>
            <a:r>
              <a:rPr lang="en-US" dirty="0"/>
              <a:t> which allow the vagina to stretch during sexual intercourse and childbirth.</a:t>
            </a:r>
          </a:p>
          <a:p>
            <a:endParaRPr lang="en-US" dirty="0">
              <a:latin typeface="Tahoma" pitchFamily="34" charset="0"/>
              <a:ea typeface="Tahoma" pitchFamily="34" charset="0"/>
              <a:cs typeface="Tahoma" pitchFamily="34" charset="0"/>
            </a:endParaRP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304800"/>
            <a:ext cx="8534400" cy="5821363"/>
          </a:xfrm>
        </p:spPr>
        <p:txBody>
          <a:bodyPr>
            <a:normAutofit fontScale="92500" lnSpcReduction="10000"/>
          </a:bodyPr>
          <a:lstStyle/>
          <a:p>
            <a:pPr marL="0" lvl="0" indent="0" fontAlgn="base">
              <a:spcBef>
                <a:spcPct val="0"/>
              </a:spcBef>
              <a:spcAft>
                <a:spcPct val="0"/>
              </a:spcAft>
              <a:buNone/>
            </a:pPr>
            <a:r>
              <a:rPr lang="en-US" b="1" dirty="0">
                <a:ea typeface="Tahoma" pitchFamily="34" charset="0"/>
                <a:cs typeface="Tahoma" pitchFamily="34" charset="0"/>
              </a:rPr>
              <a:t>After Rupture</a:t>
            </a:r>
            <a:endParaRPr lang="en-US" dirty="0">
              <a:ea typeface="Tahoma" pitchFamily="34" charset="0"/>
              <a:cs typeface="Tahoma" pitchFamily="34" charset="0"/>
            </a:endParaRPr>
          </a:p>
          <a:p>
            <a:pPr marL="0" lvl="0" indent="0" eaLnBrk="0" fontAlgn="base" hangingPunct="0">
              <a:spcBef>
                <a:spcPct val="0"/>
              </a:spcBef>
              <a:spcAft>
                <a:spcPct val="0"/>
              </a:spcAft>
              <a:buNone/>
            </a:pPr>
            <a:r>
              <a:rPr lang="en-US" dirty="0">
                <a:ea typeface="Tahoma" pitchFamily="34" charset="0"/>
                <a:cs typeface="Tahoma" pitchFamily="34" charset="0"/>
              </a:rPr>
              <a:t>The patient presents with the following complaints</a:t>
            </a:r>
          </a:p>
          <a:p>
            <a:pPr marL="0" lvl="0" indent="0" eaLnBrk="0" fontAlgn="base" hangingPunct="0">
              <a:spcBef>
                <a:spcPct val="0"/>
              </a:spcBef>
              <a:spcAft>
                <a:spcPct val="0"/>
              </a:spcAft>
              <a:buFontTx/>
              <a:buChar char="•"/>
            </a:pPr>
            <a:r>
              <a:rPr lang="en-US" dirty="0">
                <a:ea typeface="Tahoma" pitchFamily="34" charset="0"/>
                <a:cs typeface="Tahoma" pitchFamily="34" charset="0"/>
              </a:rPr>
              <a:t>Sudden onset of low abdominal pain.</a:t>
            </a:r>
          </a:p>
          <a:p>
            <a:pPr marL="0" lvl="0" indent="0" eaLnBrk="0" fontAlgn="base" hangingPunct="0">
              <a:spcBef>
                <a:spcPct val="0"/>
              </a:spcBef>
              <a:spcAft>
                <a:spcPct val="0"/>
              </a:spcAft>
              <a:buFontTx/>
              <a:buChar char="•"/>
            </a:pPr>
            <a:r>
              <a:rPr lang="en-US" dirty="0">
                <a:ea typeface="Tahoma" pitchFamily="34" charset="0"/>
                <a:cs typeface="Tahoma" pitchFamily="34" charset="0"/>
              </a:rPr>
              <a:t>Vomiting and fainting because of the sudden </a:t>
            </a:r>
            <a:r>
              <a:rPr lang="en-US" dirty="0" err="1">
                <a:ea typeface="Tahoma" pitchFamily="34" charset="0"/>
                <a:cs typeface="Tahoma" pitchFamily="34" charset="0"/>
              </a:rPr>
              <a:t>intraperitoneal</a:t>
            </a:r>
            <a:r>
              <a:rPr lang="en-US" dirty="0">
                <a:ea typeface="Tahoma" pitchFamily="34" charset="0"/>
                <a:cs typeface="Tahoma" pitchFamily="34" charset="0"/>
              </a:rPr>
              <a:t> bleeding.</a:t>
            </a:r>
          </a:p>
          <a:p>
            <a:pPr marL="0" lvl="0" indent="0" eaLnBrk="0" fontAlgn="base" hangingPunct="0">
              <a:spcBef>
                <a:spcPct val="0"/>
              </a:spcBef>
              <a:spcAft>
                <a:spcPct val="0"/>
              </a:spcAft>
              <a:buFontTx/>
              <a:buChar char="•"/>
            </a:pPr>
            <a:r>
              <a:rPr lang="en-US" dirty="0">
                <a:ea typeface="Tahoma" pitchFamily="34" charset="0"/>
                <a:cs typeface="Tahoma" pitchFamily="34" charset="0"/>
              </a:rPr>
              <a:t>Vaginal bleeding, this may not develop until many hours after the rupture. </a:t>
            </a:r>
          </a:p>
          <a:p>
            <a:pPr marL="0" lvl="0" indent="0" eaLnBrk="0" fontAlgn="base" hangingPunct="0">
              <a:spcBef>
                <a:spcPct val="0"/>
              </a:spcBef>
              <a:spcAft>
                <a:spcPct val="0"/>
              </a:spcAft>
              <a:buFontTx/>
              <a:buChar char="•"/>
            </a:pPr>
            <a:r>
              <a:rPr lang="en-US" dirty="0">
                <a:ea typeface="Tahoma" pitchFamily="34" charset="0"/>
                <a:cs typeface="Tahoma" pitchFamily="34" charset="0"/>
              </a:rPr>
              <a:t>If bleeding is rapid it may lead to hypotension and shock.</a:t>
            </a:r>
          </a:p>
          <a:p>
            <a:pPr marL="0" lvl="0" indent="0" eaLnBrk="0" fontAlgn="base" hangingPunct="0">
              <a:spcBef>
                <a:spcPct val="0"/>
              </a:spcBef>
              <a:spcAft>
                <a:spcPct val="0"/>
              </a:spcAft>
              <a:buFontTx/>
              <a:buChar char="•"/>
            </a:pPr>
            <a:r>
              <a:rPr lang="en-GB" dirty="0"/>
              <a:t>Vaginal bleeding usually old blood in small amounts(spotting)</a:t>
            </a:r>
          </a:p>
          <a:p>
            <a:pPr marL="0" lvl="0" indent="0" eaLnBrk="0" fontAlgn="base" hangingPunct="0">
              <a:spcBef>
                <a:spcPct val="0"/>
              </a:spcBef>
              <a:spcAft>
                <a:spcPct val="0"/>
              </a:spcAft>
              <a:buFontTx/>
              <a:buChar char="•"/>
            </a:pPr>
            <a:r>
              <a:rPr lang="en-GB" dirty="0"/>
              <a:t>Chronic pelvic pain at iliac </a:t>
            </a:r>
            <a:r>
              <a:rPr lang="en-GB" dirty="0" err="1"/>
              <a:t>fossa</a:t>
            </a:r>
            <a:r>
              <a:rPr lang="en-GB" dirty="0"/>
              <a:t> mostly localised on one side</a:t>
            </a:r>
          </a:p>
          <a:p>
            <a:pPr marL="0" lvl="0" indent="0" eaLnBrk="0" fontAlgn="base" hangingPunct="0">
              <a:spcBef>
                <a:spcPct val="0"/>
              </a:spcBef>
              <a:spcAft>
                <a:spcPct val="0"/>
              </a:spcAft>
              <a:buNone/>
            </a:pPr>
            <a:endParaRPr lang="en-US" dirty="0">
              <a:ea typeface="Tahoma" pitchFamily="34" charset="0"/>
              <a:cs typeface="Tahoma" pitchFamily="34" charset="0"/>
            </a:endParaRPr>
          </a:p>
          <a:p>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 name="ia_el_21_innerEl" descr="Rupture into the Peritoneal Cavity"/>
          <p:cNvPicPr>
            <a:picLocks noGrp="1"/>
          </p:cNvPicPr>
          <p:nvPr>
            <p:ph idx="1"/>
          </p:nvPr>
        </p:nvPicPr>
        <p:blipFill>
          <a:blip r:embed="rId2" cstate="print">
            <a:duotone>
              <a:prstClr val="black"/>
              <a:schemeClr val="accent2">
                <a:tint val="45000"/>
                <a:satMod val="400000"/>
              </a:schemeClr>
            </a:duotone>
          </a:blip>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457200"/>
            <a:ext cx="8229600" cy="5668963"/>
          </a:xfrm>
        </p:spPr>
        <p:txBody>
          <a:bodyPr>
            <a:normAutofit/>
          </a:bodyPr>
          <a:lstStyle/>
          <a:p>
            <a:pPr marL="0" lvl="0" indent="0" eaLnBrk="0" fontAlgn="base" hangingPunct="0">
              <a:spcBef>
                <a:spcPct val="0"/>
              </a:spcBef>
              <a:spcAft>
                <a:spcPct val="0"/>
              </a:spcAft>
              <a:buNone/>
            </a:pPr>
            <a:endParaRPr lang="en-US" sz="1800" dirty="0">
              <a:latin typeface="Arial" pitchFamily="34" charset="0"/>
              <a:cs typeface="Arial" pitchFamily="34" charset="0"/>
            </a:endParaRPr>
          </a:p>
          <a:p>
            <a:pPr>
              <a:buNone/>
            </a:pPr>
            <a:r>
              <a:rPr lang="en-US" dirty="0"/>
              <a:t>Two clinical types of ruptured ectopic pregnancy</a:t>
            </a:r>
          </a:p>
          <a:p>
            <a:pPr>
              <a:buNone/>
            </a:pPr>
            <a:endParaRPr lang="en-US" dirty="0"/>
          </a:p>
          <a:p>
            <a:pPr>
              <a:buNone/>
            </a:pPr>
            <a:endParaRPr lang="en-US" dirty="0"/>
          </a:p>
          <a:p>
            <a:pPr>
              <a:buNone/>
            </a:pPr>
            <a:endParaRPr lang="en-US" dirty="0"/>
          </a:p>
          <a:p>
            <a:pPr algn="ctr">
              <a:buNone/>
            </a:pPr>
            <a:r>
              <a:rPr lang="en-US" dirty="0"/>
              <a:t> </a:t>
            </a:r>
            <a:r>
              <a:rPr lang="en-US" dirty="0" err="1"/>
              <a:t>i</a:t>
            </a:r>
            <a:r>
              <a:rPr lang="en-US" dirty="0"/>
              <a:t>) </a:t>
            </a:r>
            <a:r>
              <a:rPr lang="en-US" b="1" dirty="0"/>
              <a:t>Acute rupture  of ectopic pregnancy</a:t>
            </a:r>
          </a:p>
          <a:p>
            <a:pPr algn="ctr">
              <a:buNone/>
            </a:pPr>
            <a:endParaRPr lang="en-US" b="1" dirty="0"/>
          </a:p>
          <a:p>
            <a:pPr algn="ctr">
              <a:buNone/>
            </a:pPr>
            <a:r>
              <a:rPr lang="en-US" b="1" dirty="0"/>
              <a:t> ii) Chronic leaking ectopic pregnancy</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686800" cy="6629400"/>
          </a:xfrm>
        </p:spPr>
        <p:txBody>
          <a:bodyPr>
            <a:normAutofit/>
          </a:bodyPr>
          <a:lstStyle/>
          <a:p>
            <a:pPr marL="0" lvl="0" indent="0" fontAlgn="base">
              <a:spcBef>
                <a:spcPct val="0"/>
              </a:spcBef>
              <a:spcAft>
                <a:spcPct val="0"/>
              </a:spcAft>
              <a:buNone/>
            </a:pPr>
            <a:endParaRPr lang="en-US" b="1" i="1"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None/>
            </a:pPr>
            <a:r>
              <a:rPr lang="en-US" sz="4000" b="1" u="sng" dirty="0" err="1">
                <a:ea typeface="Tahoma" pitchFamily="34" charset="0"/>
                <a:cs typeface="Tahoma" pitchFamily="34" charset="0"/>
              </a:rPr>
              <a:t>i</a:t>
            </a:r>
            <a:r>
              <a:rPr lang="en-US" sz="4000" b="1" u="sng" dirty="0">
                <a:ea typeface="Tahoma" pitchFamily="34" charset="0"/>
                <a:cs typeface="Tahoma" pitchFamily="34" charset="0"/>
              </a:rPr>
              <a:t>) Acute Rupture of Ectopic Pregnancy</a:t>
            </a:r>
            <a:r>
              <a:rPr lang="en-US" sz="4000" u="sng" dirty="0">
                <a:ea typeface="Tahoma" pitchFamily="34" charset="0"/>
                <a:cs typeface="Tahoma" pitchFamily="34" charset="0"/>
              </a:rPr>
              <a:t> </a:t>
            </a:r>
          </a:p>
          <a:p>
            <a:pPr marL="0" lvl="0" indent="0" eaLnBrk="0" fontAlgn="base" hangingPunct="0">
              <a:spcBef>
                <a:spcPct val="0"/>
              </a:spcBef>
              <a:spcAft>
                <a:spcPct val="0"/>
              </a:spcAft>
              <a:buNone/>
            </a:pPr>
            <a:r>
              <a:rPr lang="en-US" dirty="0">
                <a:ea typeface="Tahoma" pitchFamily="34" charset="0"/>
                <a:cs typeface="Tahoma" pitchFamily="34" charset="0"/>
              </a:rPr>
              <a:t>A woman with acute rupture of ectopic pregnancy may present with the following:</a:t>
            </a:r>
          </a:p>
          <a:p>
            <a:pPr marL="0" lvl="0" indent="0" eaLnBrk="0" fontAlgn="base" hangingPunct="0">
              <a:spcBef>
                <a:spcPct val="0"/>
              </a:spcBef>
              <a:spcAft>
                <a:spcPct val="0"/>
              </a:spcAft>
              <a:buFontTx/>
              <a:buChar char="•"/>
            </a:pPr>
            <a:r>
              <a:rPr lang="en-US" dirty="0">
                <a:ea typeface="Tahoma" pitchFamily="34" charset="0"/>
                <a:cs typeface="Tahoma" pitchFamily="34" charset="0"/>
              </a:rPr>
              <a:t>Sudden onset of lower abdominal pain</a:t>
            </a:r>
          </a:p>
          <a:p>
            <a:pPr marL="0" lvl="0" indent="0" eaLnBrk="0" fontAlgn="base" hangingPunct="0">
              <a:spcBef>
                <a:spcPct val="0"/>
              </a:spcBef>
              <a:spcAft>
                <a:spcPct val="0"/>
              </a:spcAft>
              <a:buFontTx/>
              <a:buChar char="•"/>
            </a:pPr>
            <a:r>
              <a:rPr lang="en-US" dirty="0">
                <a:ea typeface="Tahoma" pitchFamily="34" charset="0"/>
                <a:cs typeface="Tahoma" pitchFamily="34" charset="0"/>
              </a:rPr>
              <a:t>Vomiting and fainting because of the sudden </a:t>
            </a:r>
            <a:r>
              <a:rPr lang="en-US" dirty="0" err="1">
                <a:ea typeface="Tahoma" pitchFamily="34" charset="0"/>
                <a:cs typeface="Tahoma" pitchFamily="34" charset="0"/>
              </a:rPr>
              <a:t>intraperitoneal</a:t>
            </a:r>
            <a:r>
              <a:rPr lang="en-US" dirty="0">
                <a:ea typeface="Tahoma" pitchFamily="34" charset="0"/>
                <a:cs typeface="Tahoma" pitchFamily="34" charset="0"/>
              </a:rPr>
              <a:t> bleeding</a:t>
            </a:r>
          </a:p>
          <a:p>
            <a:pPr marL="0" lvl="0" indent="0" eaLnBrk="0" fontAlgn="base" hangingPunct="0">
              <a:spcBef>
                <a:spcPct val="0"/>
              </a:spcBef>
              <a:spcAft>
                <a:spcPct val="0"/>
              </a:spcAft>
              <a:buFontTx/>
              <a:buChar char="•"/>
            </a:pPr>
            <a:r>
              <a:rPr lang="en-US" dirty="0">
                <a:ea typeface="Tahoma" pitchFamily="34" charset="0"/>
                <a:cs typeface="Tahoma" pitchFamily="34" charset="0"/>
              </a:rPr>
              <a:t>Vaginal bleeding -this may not develop until some hours after rupture of the tube and the death of the </a:t>
            </a:r>
            <a:r>
              <a:rPr lang="en-US" dirty="0" err="1">
                <a:ea typeface="Tahoma" pitchFamily="34" charset="0"/>
                <a:cs typeface="Tahoma" pitchFamily="34" charset="0"/>
              </a:rPr>
              <a:t>foetus</a:t>
            </a:r>
            <a:endParaRPr lang="en-US" dirty="0">
              <a:ea typeface="Tahoma" pitchFamily="34" charset="0"/>
              <a:cs typeface="Tahoma" pitchFamily="34" charset="0"/>
            </a:endParaRPr>
          </a:p>
          <a:p>
            <a:pPr marL="0" lvl="0" indent="0" eaLnBrk="0" fontAlgn="base" hangingPunct="0">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FontTx/>
              <a:buChar char="•"/>
            </a:pPr>
            <a:endParaRPr lang="en-US" dirty="0">
              <a:latin typeface="Tahoma" pitchFamily="34" charset="0"/>
              <a:ea typeface="Tahoma" pitchFamily="34" charset="0"/>
              <a:cs typeface="Tahoma" pitchFamily="34" charset="0"/>
            </a:endParaRPr>
          </a:p>
          <a:p>
            <a:pPr marL="0" lvl="0" indent="0" eaLnBrk="0" fontAlgn="base" hangingPunct="0">
              <a:spcBef>
                <a:spcPct val="0"/>
              </a:spcBef>
              <a:spcAft>
                <a:spcPct val="0"/>
              </a:spcAft>
              <a:buFontTx/>
              <a:buChar char="•"/>
            </a:pPr>
            <a:endParaRPr lang="en-US" dirty="0">
              <a:latin typeface="Tahoma" pitchFamily="34" charset="0"/>
              <a:ea typeface="Tahoma" pitchFamily="34" charset="0"/>
              <a:cs typeface="Tahoma" pitchFamily="34" charset="0"/>
            </a:endParaRPr>
          </a:p>
          <a:p>
            <a:pPr marL="0" lvl="0" indent="0" eaLnBrk="0" fontAlgn="base" hangingPunct="0">
              <a:spcBef>
                <a:spcPct val="0"/>
              </a:spcBef>
              <a:spcAft>
                <a:spcPct val="0"/>
              </a:spcAft>
              <a:buFontTx/>
              <a:buChar char="•"/>
            </a:pPr>
            <a:endParaRPr lang="en-US" dirty="0">
              <a:latin typeface="Tahoma" pitchFamily="34" charset="0"/>
              <a:ea typeface="Tahoma" pitchFamily="34" charset="0"/>
              <a:cs typeface="Tahoma" pitchFamily="34" charset="0"/>
            </a:endParaRPr>
          </a:p>
          <a:p>
            <a:pPr marL="0" lvl="0" indent="0" eaLnBrk="0" fontAlgn="base" hangingPunct="0">
              <a:spcBef>
                <a:spcPct val="0"/>
              </a:spcBef>
              <a:spcAft>
                <a:spcPct val="0"/>
              </a:spcAft>
              <a:buFontTx/>
              <a:buChar char="•"/>
            </a:pPr>
            <a:endParaRPr lang="en-US" dirty="0">
              <a:latin typeface="Tahoma" pitchFamily="34" charset="0"/>
              <a:ea typeface="Tahoma" pitchFamily="34" charset="0"/>
              <a:cs typeface="Tahoma" pitchFamily="34" charset="0"/>
            </a:endParaRPr>
          </a:p>
          <a:p>
            <a:pPr marL="0" lvl="0" indent="0" eaLnBrk="0" fontAlgn="base" hangingPunct="0">
              <a:spcBef>
                <a:spcPct val="0"/>
              </a:spcBef>
              <a:spcAft>
                <a:spcPct val="0"/>
              </a:spcAft>
              <a:buFontTx/>
              <a:buChar char="•"/>
            </a:pPr>
            <a:endParaRPr lang="en-US" dirty="0">
              <a:latin typeface="Tahoma" pitchFamily="34" charset="0"/>
              <a:ea typeface="Tahoma" pitchFamily="34" charset="0"/>
              <a:cs typeface="Tahoma"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200" dirty="0">
              <a:latin typeface="Arial" pitchFamily="34" charset="0"/>
              <a:ea typeface="Times New Roman" pitchFamily="18" charset="0"/>
              <a:cs typeface="Arial" pitchFamily="34" charset="0"/>
            </a:endParaRPr>
          </a:p>
          <a:p>
            <a:pPr marL="0" lvl="0" indent="0" eaLnBrk="0" fontAlgn="base" hangingPunct="0">
              <a:spcBef>
                <a:spcPct val="0"/>
              </a:spcBef>
              <a:spcAft>
                <a:spcPct val="0"/>
              </a:spcAft>
              <a:buFontTx/>
              <a:buChar char="•"/>
            </a:pPr>
            <a:endParaRPr lang="en-US" sz="1800" dirty="0">
              <a:latin typeface="Arial" pitchFamily="34" charset="0"/>
              <a:ea typeface="Times New Roman" pitchFamily="18" charset="0"/>
              <a:cs typeface="Arial" pitchFamily="34" charset="0"/>
            </a:endParaRP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143000"/>
            <a:ext cx="8839200" cy="4937125"/>
          </a:xfrm>
        </p:spPr>
        <p:txBody>
          <a:bodyPr>
            <a:normAutofit fontScale="92500" lnSpcReduction="10000"/>
          </a:bodyPr>
          <a:lstStyle/>
          <a:p>
            <a:pPr marL="0" lvl="0" indent="0" eaLnBrk="0" fontAlgn="base" hangingPunct="0">
              <a:spcBef>
                <a:spcPct val="0"/>
              </a:spcBef>
              <a:spcAft>
                <a:spcPct val="0"/>
              </a:spcAft>
              <a:buNone/>
            </a:pPr>
            <a:r>
              <a:rPr lang="en-US" dirty="0">
                <a:ea typeface="Tahoma" pitchFamily="34" charset="0"/>
                <a:cs typeface="Tahoma" pitchFamily="34" charset="0"/>
              </a:rPr>
              <a:t>On </a:t>
            </a:r>
            <a:r>
              <a:rPr lang="en-US" b="1" dirty="0">
                <a:ea typeface="Tahoma" pitchFamily="34" charset="0"/>
                <a:cs typeface="Tahoma" pitchFamily="34" charset="0"/>
              </a:rPr>
              <a:t>examination you </a:t>
            </a:r>
            <a:r>
              <a:rPr lang="en-US" dirty="0">
                <a:ea typeface="Tahoma" pitchFamily="34" charset="0"/>
                <a:cs typeface="Tahoma" pitchFamily="34" charset="0"/>
              </a:rPr>
              <a:t>might detect the following signs:</a:t>
            </a:r>
          </a:p>
          <a:p>
            <a:pPr marL="0" lvl="0" indent="0" eaLnBrk="0" fontAlgn="base" hangingPunct="0">
              <a:spcBef>
                <a:spcPct val="0"/>
              </a:spcBef>
              <a:spcAft>
                <a:spcPct val="0"/>
              </a:spcAft>
              <a:buFontTx/>
              <a:buChar char="•"/>
            </a:pPr>
            <a:r>
              <a:rPr lang="en-US" dirty="0">
                <a:ea typeface="Tahoma" pitchFamily="34" charset="0"/>
                <a:cs typeface="Tahoma" pitchFamily="34" charset="0"/>
              </a:rPr>
              <a:t>The patient is in </a:t>
            </a:r>
            <a:r>
              <a:rPr lang="en-US" dirty="0" err="1">
                <a:ea typeface="Tahoma" pitchFamily="34" charset="0"/>
                <a:cs typeface="Tahoma" pitchFamily="34" charset="0"/>
              </a:rPr>
              <a:t>agonising</a:t>
            </a:r>
            <a:r>
              <a:rPr lang="en-US" dirty="0">
                <a:ea typeface="Tahoma" pitchFamily="34" charset="0"/>
                <a:cs typeface="Tahoma" pitchFamily="34" charset="0"/>
              </a:rPr>
              <a:t> pain and is restless.</a:t>
            </a:r>
          </a:p>
          <a:p>
            <a:pPr marL="0" lvl="0" indent="0" eaLnBrk="0" fontAlgn="base" hangingPunct="0">
              <a:spcBef>
                <a:spcPct val="0"/>
              </a:spcBef>
              <a:spcAft>
                <a:spcPct val="0"/>
              </a:spcAft>
              <a:buFontTx/>
              <a:buChar char="•"/>
            </a:pPr>
            <a:r>
              <a:rPr lang="en-US" dirty="0">
                <a:ea typeface="Tahoma" pitchFamily="34" charset="0"/>
                <a:cs typeface="Tahoma" pitchFamily="34" charset="0"/>
              </a:rPr>
              <a:t>She is sweating, yet her skin feels cold and her palms are wet.</a:t>
            </a:r>
          </a:p>
          <a:p>
            <a:pPr marL="0" lvl="0" indent="0" eaLnBrk="0" fontAlgn="base" hangingPunct="0">
              <a:spcBef>
                <a:spcPct val="0"/>
              </a:spcBef>
              <a:spcAft>
                <a:spcPct val="0"/>
              </a:spcAft>
              <a:buFontTx/>
              <a:buChar char="•"/>
            </a:pPr>
            <a:r>
              <a:rPr lang="en-US" dirty="0">
                <a:ea typeface="Tahoma" pitchFamily="34" charset="0"/>
                <a:cs typeface="Tahoma" pitchFamily="34" charset="0"/>
              </a:rPr>
              <a:t>She yawns frequently as if hungry for air.</a:t>
            </a:r>
          </a:p>
          <a:p>
            <a:pPr marL="0" lvl="0" indent="0" eaLnBrk="0" fontAlgn="base" hangingPunct="0">
              <a:spcBef>
                <a:spcPct val="0"/>
              </a:spcBef>
              <a:spcAft>
                <a:spcPct val="0"/>
              </a:spcAft>
              <a:buFontTx/>
              <a:buChar char="•"/>
            </a:pPr>
            <a:r>
              <a:rPr lang="en-US" dirty="0">
                <a:ea typeface="Tahoma" pitchFamily="34" charset="0"/>
                <a:cs typeface="Tahoma" pitchFamily="34" charset="0"/>
              </a:rPr>
              <a:t>The radial pulse is rapid, weak and </a:t>
            </a:r>
            <a:r>
              <a:rPr lang="en-US" dirty="0" err="1">
                <a:ea typeface="Tahoma" pitchFamily="34" charset="0"/>
                <a:cs typeface="Tahoma" pitchFamily="34" charset="0"/>
              </a:rPr>
              <a:t>thready</a:t>
            </a:r>
            <a:r>
              <a:rPr lang="en-US" dirty="0">
                <a:ea typeface="Tahoma" pitchFamily="34" charset="0"/>
                <a:cs typeface="Tahoma" pitchFamily="34" charset="0"/>
              </a:rPr>
              <a:t>.</a:t>
            </a:r>
          </a:p>
          <a:p>
            <a:pPr marL="0" lvl="0" indent="0" eaLnBrk="0" fontAlgn="base" hangingPunct="0">
              <a:spcBef>
                <a:spcPct val="0"/>
              </a:spcBef>
              <a:spcAft>
                <a:spcPct val="0"/>
              </a:spcAft>
              <a:buFontTx/>
              <a:buChar char="•"/>
            </a:pPr>
            <a:r>
              <a:rPr lang="en-US" dirty="0">
                <a:ea typeface="Tahoma" pitchFamily="34" charset="0"/>
                <a:cs typeface="Tahoma" pitchFamily="34" charset="0"/>
              </a:rPr>
              <a:t>The blood pressure may be very low or </a:t>
            </a:r>
            <a:r>
              <a:rPr lang="en-US" dirty="0" err="1">
                <a:ea typeface="Tahoma" pitchFamily="34" charset="0"/>
                <a:cs typeface="Tahoma" pitchFamily="34" charset="0"/>
              </a:rPr>
              <a:t>unrecordable</a:t>
            </a:r>
            <a:r>
              <a:rPr lang="en-US" dirty="0">
                <a:ea typeface="Tahoma" pitchFamily="34" charset="0"/>
                <a:cs typeface="Tahoma" pitchFamily="34" charset="0"/>
              </a:rPr>
              <a:t>.</a:t>
            </a:r>
          </a:p>
          <a:p>
            <a:pPr marL="0" lvl="0" indent="0" eaLnBrk="0" fontAlgn="base" hangingPunct="0">
              <a:spcBef>
                <a:spcPct val="0"/>
              </a:spcBef>
              <a:spcAft>
                <a:spcPct val="0"/>
              </a:spcAft>
              <a:buFontTx/>
              <a:buChar char="•"/>
            </a:pPr>
            <a:r>
              <a:rPr lang="en-US" dirty="0">
                <a:ea typeface="Tahoma" pitchFamily="34" charset="0"/>
                <a:cs typeface="Tahoma" pitchFamily="34" charset="0"/>
              </a:rPr>
              <a:t>The temperature is usually normal.</a:t>
            </a:r>
          </a:p>
          <a:p>
            <a:pPr marL="0" lvl="0" indent="0" eaLnBrk="0" fontAlgn="base" hangingPunct="0">
              <a:spcBef>
                <a:spcPct val="0"/>
              </a:spcBef>
              <a:spcAft>
                <a:spcPct val="0"/>
              </a:spcAft>
              <a:buFontTx/>
              <a:buChar char="•"/>
            </a:pPr>
            <a:r>
              <a:rPr lang="en-US" dirty="0">
                <a:ea typeface="Tahoma" pitchFamily="34" charset="0"/>
                <a:cs typeface="Tahoma" pitchFamily="34" charset="0"/>
              </a:rPr>
              <a:t>The abdomen is very tender with muscle guarding. </a:t>
            </a:r>
          </a:p>
          <a:p>
            <a:pPr marL="0" lvl="0" indent="0" eaLnBrk="0" fontAlgn="base" hangingPunct="0">
              <a:spcBef>
                <a:spcPct val="0"/>
              </a:spcBef>
              <a:spcAft>
                <a:spcPct val="0"/>
              </a:spcAft>
              <a:buFontTx/>
              <a:buChar char="•"/>
            </a:pPr>
            <a:r>
              <a:rPr lang="en-US" dirty="0">
                <a:ea typeface="Tahoma" pitchFamily="34" charset="0"/>
                <a:cs typeface="Tahoma" pitchFamily="34" charset="0"/>
              </a:rPr>
              <a:t>Signs of free fluid in the peritoneal cavity, such as a fluid thrill and shifting dullness, might be detected.</a:t>
            </a:r>
          </a:p>
          <a:p>
            <a:pPr marL="0" lvl="0" indent="0" eaLnBrk="0" fontAlgn="base" hangingPunct="0">
              <a:spcBef>
                <a:spcPct val="0"/>
              </a:spcBef>
              <a:spcAft>
                <a:spcPct val="0"/>
              </a:spcAft>
              <a:buFontTx/>
              <a:buChar char="•"/>
            </a:pPr>
            <a:endParaRPr lang="en-US" dirty="0">
              <a:latin typeface="Tahoma" pitchFamily="34" charset="0"/>
              <a:ea typeface="Tahoma" pitchFamily="34" charset="0"/>
              <a:cs typeface="Tahoma" pitchFamily="34" charset="0"/>
            </a:endParaRPr>
          </a:p>
          <a:p>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0" y="0"/>
            <a:ext cx="9144000" cy="5821363"/>
          </a:xfrm>
        </p:spPr>
        <p:txBody>
          <a:bodyPr>
            <a:noAutofit/>
          </a:bodyPr>
          <a:lstStyle/>
          <a:p>
            <a:pPr lvl="0" eaLnBrk="0" fontAlgn="base" hangingPunct="0">
              <a:spcBef>
                <a:spcPct val="0"/>
              </a:spcBef>
              <a:spcAft>
                <a:spcPct val="0"/>
              </a:spcAft>
              <a:buNone/>
            </a:pPr>
            <a:endParaRPr lang="en-US" sz="3600" dirty="0">
              <a:ea typeface="Times New Roman" pitchFamily="18" charset="0"/>
              <a:cs typeface="Arial" pitchFamily="34" charset="0"/>
            </a:endParaRPr>
          </a:p>
          <a:p>
            <a:pPr lvl="0" eaLnBrk="0" fontAlgn="base" hangingPunct="0">
              <a:spcBef>
                <a:spcPct val="0"/>
              </a:spcBef>
              <a:spcAft>
                <a:spcPct val="0"/>
              </a:spcAft>
              <a:buFontTx/>
              <a:buChar char="•"/>
            </a:pPr>
            <a:r>
              <a:rPr lang="en-US" sz="3600" dirty="0">
                <a:ea typeface="Times New Roman" pitchFamily="18" charset="0"/>
                <a:cs typeface="Arial" pitchFamily="34" charset="0"/>
              </a:rPr>
              <a:t>A pelvic examination is very painful and it is difficult to palpate the organs properly</a:t>
            </a:r>
          </a:p>
          <a:p>
            <a:pPr lvl="0" eaLnBrk="0" fontAlgn="base" hangingPunct="0">
              <a:spcBef>
                <a:spcPct val="0"/>
              </a:spcBef>
              <a:spcAft>
                <a:spcPct val="0"/>
              </a:spcAft>
              <a:buFontTx/>
              <a:buChar char="•"/>
            </a:pPr>
            <a:r>
              <a:rPr lang="en-US" sz="3600" dirty="0">
                <a:ea typeface="Times New Roman" pitchFamily="18" charset="0"/>
                <a:cs typeface="Arial" pitchFamily="34" charset="0"/>
              </a:rPr>
              <a:t>There is extreme pain on moving the cervix with the examining fingers</a:t>
            </a:r>
          </a:p>
          <a:p>
            <a:pPr lvl="0" eaLnBrk="0" fontAlgn="base" hangingPunct="0">
              <a:spcBef>
                <a:spcPct val="0"/>
              </a:spcBef>
              <a:spcAft>
                <a:spcPct val="0"/>
              </a:spcAft>
              <a:buFontTx/>
              <a:buChar char="•"/>
            </a:pPr>
            <a:r>
              <a:rPr lang="en-US" sz="3600" dirty="0">
                <a:ea typeface="Times New Roman" pitchFamily="18" charset="0"/>
                <a:cs typeface="Arial" pitchFamily="34" charset="0"/>
              </a:rPr>
              <a:t>The uterus is often slightly enlarged and a tender mass might be felt on one side of the uterus.</a:t>
            </a:r>
          </a:p>
          <a:p>
            <a:pPr lvl="0" eaLnBrk="0" fontAlgn="base" hangingPunct="0">
              <a:spcBef>
                <a:spcPct val="0"/>
              </a:spcBef>
              <a:spcAft>
                <a:spcPct val="0"/>
              </a:spcAft>
              <a:buFontTx/>
              <a:buChar char="•"/>
            </a:pPr>
            <a:r>
              <a:rPr lang="en-US" sz="3600" dirty="0">
                <a:ea typeface="Times New Roman" pitchFamily="18" charset="0"/>
                <a:cs typeface="Arial" pitchFamily="34" charset="0"/>
              </a:rPr>
              <a:t>A tender mass may also be palpated in </a:t>
            </a:r>
            <a:r>
              <a:rPr lang="en-US" sz="3600" b="1" dirty="0">
                <a:ea typeface="Times New Roman" pitchFamily="18" charset="0"/>
                <a:cs typeface="Arial" pitchFamily="34" charset="0"/>
              </a:rPr>
              <a:t>the pouch of Douglas </a:t>
            </a:r>
            <a:r>
              <a:rPr lang="en-US" sz="3600" dirty="0">
                <a:ea typeface="Times New Roman" pitchFamily="18" charset="0"/>
                <a:cs typeface="Arial" pitchFamily="34" charset="0"/>
              </a:rPr>
              <a:t>if blood is clotted there. This is also known as </a:t>
            </a:r>
            <a:r>
              <a:rPr lang="en-US" sz="3600" b="1" dirty="0">
                <a:ea typeface="Times New Roman" pitchFamily="18" charset="0"/>
                <a:cs typeface="Arial" pitchFamily="34" charset="0"/>
              </a:rPr>
              <a:t>pelvic </a:t>
            </a:r>
            <a:r>
              <a:rPr lang="en-US" sz="3600" b="1" dirty="0" err="1">
                <a:ea typeface="Times New Roman" pitchFamily="18" charset="0"/>
                <a:cs typeface="Arial" pitchFamily="34" charset="0"/>
              </a:rPr>
              <a:t>haematocele</a:t>
            </a:r>
            <a:r>
              <a:rPr lang="en-US" sz="3600" dirty="0">
                <a:ea typeface="Times New Roman" pitchFamily="18" charset="0"/>
                <a:cs typeface="Arial" pitchFamily="34" charset="0"/>
              </a:rPr>
              <a:t>.</a:t>
            </a:r>
          </a:p>
          <a:p>
            <a:pPr lvl="0" eaLnBrk="0" fontAlgn="base" hangingPunct="0">
              <a:spcBef>
                <a:spcPct val="0"/>
              </a:spcBef>
              <a:spcAft>
                <a:spcPct val="0"/>
              </a:spcAft>
              <a:buFontTx/>
              <a:buChar char="•"/>
            </a:pPr>
            <a:r>
              <a:rPr lang="en-US" sz="3600" dirty="0">
                <a:ea typeface="Times New Roman" pitchFamily="18" charset="0"/>
                <a:cs typeface="Arial" pitchFamily="34" charset="0"/>
              </a:rPr>
              <a:t>The patient is </a:t>
            </a:r>
            <a:r>
              <a:rPr lang="en-US" sz="3600" b="1" dirty="0">
                <a:ea typeface="Times New Roman" pitchFamily="18" charset="0"/>
                <a:cs typeface="Arial" pitchFamily="34" charset="0"/>
              </a:rPr>
              <a:t>usually </a:t>
            </a:r>
            <a:r>
              <a:rPr lang="en-US" sz="3600" b="1" dirty="0" err="1">
                <a:ea typeface="Times New Roman" pitchFamily="18" charset="0"/>
                <a:cs typeface="Arial" pitchFamily="34" charset="0"/>
              </a:rPr>
              <a:t>anaemic</a:t>
            </a:r>
            <a:r>
              <a:rPr lang="en-US" sz="3600" b="1" dirty="0">
                <a:ea typeface="Times New Roman" pitchFamily="18" charset="0"/>
                <a:cs typeface="Arial" pitchFamily="34" charset="0"/>
              </a:rPr>
              <a:t>.</a:t>
            </a:r>
            <a:endParaRPr lang="en-US" sz="3600" b="1" dirty="0">
              <a:cs typeface="Arial" pitchFamily="34" charset="0"/>
            </a:endParaRPr>
          </a:p>
          <a:p>
            <a:pPr>
              <a:buNone/>
            </a:pPr>
            <a:endParaRPr lang="en-US" sz="3600" dirty="0">
              <a:solidFill>
                <a:srgbClr val="FF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Autofit/>
          </a:bodyPr>
          <a:lstStyle/>
          <a:p>
            <a:pPr>
              <a:buNone/>
            </a:pPr>
            <a:r>
              <a:rPr lang="en-US" sz="3600" b="1" dirty="0">
                <a:ea typeface="Times New Roman" pitchFamily="18" charset="0"/>
                <a:cs typeface="Arial" pitchFamily="34" charset="0"/>
              </a:rPr>
              <a:t>Differential Diagnosis</a:t>
            </a:r>
          </a:p>
          <a:p>
            <a:r>
              <a:rPr lang="en-GB" sz="3600" dirty="0"/>
              <a:t>Appendicitis, Ovarian torsion, Rapture of peptic ulcer, Peritonitis, Acute </a:t>
            </a:r>
            <a:r>
              <a:rPr lang="en-GB" sz="3600" dirty="0" err="1"/>
              <a:t>pylelonephritis</a:t>
            </a:r>
            <a:r>
              <a:rPr lang="en-GB" sz="3600" dirty="0"/>
              <a:t> and PID</a:t>
            </a:r>
            <a:endParaRPr lang="fr-FR" sz="3600" dirty="0"/>
          </a:p>
          <a:p>
            <a:pPr eaLnBrk="0" fontAlgn="base" hangingPunct="0">
              <a:spcBef>
                <a:spcPct val="0"/>
              </a:spcBef>
              <a:spcAft>
                <a:spcPct val="0"/>
              </a:spcAft>
            </a:pPr>
            <a:r>
              <a:rPr lang="en-US" sz="3600" i="1" dirty="0">
                <a:solidFill>
                  <a:srgbClr val="FF0000"/>
                </a:solidFill>
              </a:rPr>
              <a:t>Remember:  </a:t>
            </a:r>
            <a:br>
              <a:rPr lang="en-US" sz="3600" b="1" i="1" dirty="0">
                <a:solidFill>
                  <a:srgbClr val="FF0000"/>
                </a:solidFill>
              </a:rPr>
            </a:br>
            <a:r>
              <a:rPr lang="en-US" sz="3600" i="1" dirty="0">
                <a:solidFill>
                  <a:srgbClr val="FF0000"/>
                </a:solidFill>
              </a:rPr>
              <a:t>In abortion, bleeding usually precedes pain, while in ruptured tubal pregnancy pain almost invariably precedes bleeding.</a:t>
            </a:r>
            <a:endParaRPr lang="en-US" sz="3600" dirty="0">
              <a:solidFill>
                <a:srgbClr val="FF0000"/>
              </a:solidFill>
            </a:endParaRPr>
          </a:p>
          <a:p>
            <a:pPr lvl="0" eaLnBrk="0" fontAlgn="base" hangingPunct="0">
              <a:spcBef>
                <a:spcPct val="0"/>
              </a:spcBef>
              <a:spcAft>
                <a:spcPct val="0"/>
              </a:spcAft>
            </a:pPr>
            <a:endParaRPr lang="en-US" sz="3600" dirty="0">
              <a:solidFill>
                <a:srgbClr val="FF0000"/>
              </a:solidFill>
              <a:cs typeface="Arial" pitchFamily="34" charset="0"/>
            </a:endParaRPr>
          </a:p>
          <a:p>
            <a:pPr lvl="0" eaLnBrk="0" fontAlgn="base" hangingPunct="0">
              <a:spcBef>
                <a:spcPct val="0"/>
              </a:spcBef>
              <a:spcAft>
                <a:spcPct val="0"/>
              </a:spcAft>
              <a:buNone/>
            </a:pPr>
            <a:br>
              <a:rPr lang="en-US" sz="3600" dirty="0">
                <a:solidFill>
                  <a:srgbClr val="FF0000"/>
                </a:solidFill>
                <a:ea typeface="Times New Roman" pitchFamily="18" charset="0"/>
                <a:cs typeface="Arial" pitchFamily="34" charset="0"/>
              </a:rPr>
            </a:br>
            <a:endParaRPr lang="en-US" sz="36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228600"/>
            <a:ext cx="8686800" cy="6629400"/>
          </a:xfrm>
        </p:spPr>
        <p:txBody>
          <a:bodyPr>
            <a:normAutofit/>
          </a:bodyPr>
          <a:lstStyle/>
          <a:p>
            <a:pPr marL="0" lvl="0" indent="0" fontAlgn="base">
              <a:spcBef>
                <a:spcPct val="0"/>
              </a:spcBef>
              <a:spcAft>
                <a:spcPct val="0"/>
              </a:spcAft>
              <a:buNone/>
            </a:pPr>
            <a:endParaRPr lang="en-US" sz="1200" b="1" dirty="0">
              <a:ea typeface="Times New Roman" pitchFamily="18" charset="0"/>
              <a:cs typeface="Arial" pitchFamily="34" charset="0"/>
            </a:endParaRPr>
          </a:p>
          <a:p>
            <a:pPr marL="0" lvl="0" indent="0" fontAlgn="base">
              <a:spcBef>
                <a:spcPct val="0"/>
              </a:spcBef>
              <a:spcAft>
                <a:spcPct val="0"/>
              </a:spcAft>
              <a:buNone/>
            </a:pPr>
            <a:r>
              <a:rPr lang="en-US" sz="3400" b="1" u="sng" dirty="0">
                <a:ea typeface="Tahoma" pitchFamily="34" charset="0"/>
                <a:cs typeface="Tahoma" pitchFamily="34" charset="0"/>
              </a:rPr>
              <a:t>ii) Chronic Leaking Ectopic Pregnancy</a:t>
            </a:r>
            <a:r>
              <a:rPr lang="en-US" sz="3400" u="sng" dirty="0">
                <a:ea typeface="Tahoma" pitchFamily="34" charset="0"/>
                <a:cs typeface="Tahoma" pitchFamily="34" charset="0"/>
              </a:rPr>
              <a:t> </a:t>
            </a:r>
          </a:p>
          <a:p>
            <a:pPr marL="0" lvl="0" indent="0" fontAlgn="base">
              <a:spcBef>
                <a:spcPct val="0"/>
              </a:spcBef>
              <a:spcAft>
                <a:spcPct val="0"/>
              </a:spcAft>
              <a:buNone/>
            </a:pPr>
            <a:endParaRPr lang="en-US" sz="3400" u="sng" dirty="0">
              <a:ea typeface="Tahoma" pitchFamily="34" charset="0"/>
              <a:cs typeface="Tahoma" pitchFamily="34" charset="0"/>
            </a:endParaRPr>
          </a:p>
          <a:p>
            <a:pPr marL="0" lvl="0" indent="0" eaLnBrk="0" fontAlgn="base" hangingPunct="0">
              <a:spcBef>
                <a:spcPct val="0"/>
              </a:spcBef>
              <a:spcAft>
                <a:spcPct val="0"/>
              </a:spcAft>
              <a:buNone/>
            </a:pPr>
            <a:r>
              <a:rPr lang="en-US" dirty="0">
                <a:ea typeface="Tahoma" pitchFamily="34" charset="0"/>
                <a:cs typeface="Tahoma" pitchFamily="34" charset="0"/>
              </a:rPr>
              <a:t>Clinical history of the patient includes:</a:t>
            </a:r>
          </a:p>
          <a:p>
            <a:pPr marL="0" lvl="0" indent="0" eaLnBrk="0" fontAlgn="base" hangingPunct="0">
              <a:spcBef>
                <a:spcPct val="0"/>
              </a:spcBef>
              <a:spcAft>
                <a:spcPct val="0"/>
              </a:spcAft>
              <a:buFontTx/>
              <a:buChar char="•"/>
            </a:pPr>
            <a:r>
              <a:rPr lang="en-US" dirty="0">
                <a:ea typeface="Tahoma" pitchFamily="34" charset="0"/>
                <a:cs typeface="Tahoma" pitchFamily="34" charset="0"/>
              </a:rPr>
              <a:t>Abdominal pain and uneasiness, where the pain is generally situated low down in the abdomen and is more marked on one side.</a:t>
            </a:r>
          </a:p>
          <a:p>
            <a:pPr marL="0" lvl="0" indent="0" eaLnBrk="0" fontAlgn="base" hangingPunct="0">
              <a:spcBef>
                <a:spcPct val="0"/>
              </a:spcBef>
              <a:spcAft>
                <a:spcPct val="0"/>
              </a:spcAft>
              <a:buFontTx/>
              <a:buChar char="•"/>
            </a:pPr>
            <a:r>
              <a:rPr lang="en-US" dirty="0">
                <a:ea typeface="Tahoma" pitchFamily="34" charset="0"/>
                <a:cs typeface="Tahoma" pitchFamily="34" charset="0"/>
              </a:rPr>
              <a:t> It is continuous and is not relieved by pressure</a:t>
            </a:r>
          </a:p>
          <a:p>
            <a:pPr marL="0" lvl="0" indent="0" eaLnBrk="0" fontAlgn="base" hangingPunct="0">
              <a:spcBef>
                <a:spcPct val="0"/>
              </a:spcBef>
              <a:spcAft>
                <a:spcPct val="0"/>
              </a:spcAft>
              <a:buFontTx/>
              <a:buChar char="•"/>
            </a:pPr>
            <a:r>
              <a:rPr lang="en-US" dirty="0">
                <a:ea typeface="Tahoma" pitchFamily="34" charset="0"/>
                <a:cs typeface="Tahoma" pitchFamily="34" charset="0"/>
              </a:rPr>
              <a:t>Sometimes the act of emptying the bladder initiates a bout of pain. </a:t>
            </a:r>
          </a:p>
          <a:p>
            <a:pPr marL="0" lvl="0" indent="0" eaLnBrk="0" fontAlgn="base" hangingPunct="0">
              <a:spcBef>
                <a:spcPct val="0"/>
              </a:spcBef>
              <a:spcAft>
                <a:spcPct val="0"/>
              </a:spcAft>
              <a:buFontTx/>
              <a:buChar char="•"/>
            </a:pPr>
            <a:r>
              <a:rPr lang="en-US" dirty="0">
                <a:ea typeface="Tahoma" pitchFamily="34" charset="0"/>
                <a:cs typeface="Tahoma" pitchFamily="34" charset="0"/>
              </a:rPr>
              <a:t>In a few cases the patient complains of a frequent inclination to go and pass stool.</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pPr marL="0" lvl="0" indent="0" eaLnBrk="0" fontAlgn="base" hangingPunct="0">
              <a:spcBef>
                <a:spcPct val="0"/>
              </a:spcBef>
              <a:spcAft>
                <a:spcPct val="0"/>
              </a:spcAft>
              <a:buFontTx/>
              <a:buChar char="•"/>
            </a:pPr>
            <a:r>
              <a:rPr lang="en-US" dirty="0" err="1">
                <a:ea typeface="Tahoma" pitchFamily="34" charset="0"/>
                <a:cs typeface="Tahoma" pitchFamily="34" charset="0"/>
              </a:rPr>
              <a:t>Amenorrhoea</a:t>
            </a:r>
            <a:r>
              <a:rPr lang="en-US" dirty="0">
                <a:ea typeface="Tahoma" pitchFamily="34" charset="0"/>
                <a:cs typeface="Tahoma" pitchFamily="34" charset="0"/>
              </a:rPr>
              <a:t> is usually present, with irregular vaginal bleeding, which is usually slight and often dark brown in </a:t>
            </a:r>
            <a:r>
              <a:rPr lang="en-US" dirty="0" err="1">
                <a:ea typeface="Tahoma" pitchFamily="34" charset="0"/>
                <a:cs typeface="Tahoma" pitchFamily="34" charset="0"/>
              </a:rPr>
              <a:t>colour</a:t>
            </a:r>
            <a:endParaRPr lang="en-US" dirty="0">
              <a:ea typeface="Tahoma" pitchFamily="34" charset="0"/>
              <a:cs typeface="Tahoma" pitchFamily="34" charset="0"/>
            </a:endParaRPr>
          </a:p>
          <a:p>
            <a:pPr marL="0" lvl="0" indent="0" eaLnBrk="0" fontAlgn="base" hangingPunct="0">
              <a:spcBef>
                <a:spcPct val="0"/>
              </a:spcBef>
              <a:spcAft>
                <a:spcPct val="0"/>
              </a:spcAft>
              <a:buFontTx/>
              <a:buChar char="•"/>
            </a:pPr>
            <a:r>
              <a:rPr lang="en-US" dirty="0">
                <a:ea typeface="Tahoma" pitchFamily="34" charset="0"/>
                <a:cs typeface="Tahoma" pitchFamily="34" charset="0"/>
              </a:rPr>
              <a:t>Occasionally there is expulsion of a </a:t>
            </a:r>
            <a:r>
              <a:rPr lang="en-US" dirty="0" err="1">
                <a:ea typeface="Tahoma" pitchFamily="34" charset="0"/>
                <a:cs typeface="Tahoma" pitchFamily="34" charset="0"/>
              </a:rPr>
              <a:t>decidual</a:t>
            </a:r>
            <a:r>
              <a:rPr lang="en-US" dirty="0">
                <a:ea typeface="Tahoma" pitchFamily="34" charset="0"/>
                <a:cs typeface="Tahoma" pitchFamily="34" charset="0"/>
              </a:rPr>
              <a:t> cast, especially if the pregnancy has gone beyond two months</a:t>
            </a:r>
          </a:p>
          <a:p>
            <a:pPr marL="0" lvl="0" indent="0" eaLnBrk="0" fontAlgn="base" hangingPunct="0">
              <a:spcBef>
                <a:spcPct val="0"/>
              </a:spcBef>
              <a:spcAft>
                <a:spcPct val="0"/>
              </a:spcAft>
              <a:buFontTx/>
              <a:buChar char="•"/>
            </a:pPr>
            <a:r>
              <a:rPr lang="en-US" dirty="0">
                <a:ea typeface="Tahoma" pitchFamily="34" charset="0"/>
                <a:cs typeface="Tahoma" pitchFamily="34" charset="0"/>
              </a:rPr>
              <a:t>Occasionally there is a feeling of nausea, vomiting and fainting attacks. </a:t>
            </a:r>
          </a:p>
          <a:p>
            <a:pPr marL="0" lvl="0" indent="0" eaLnBrk="0" fontAlgn="base" hangingPunct="0">
              <a:spcBef>
                <a:spcPct val="0"/>
              </a:spcBef>
              <a:spcAft>
                <a:spcPct val="0"/>
              </a:spcAft>
              <a:buNone/>
            </a:pPr>
            <a:endParaRPr lang="en-US" dirty="0">
              <a:ea typeface="Tahoma" pitchFamily="34" charset="0"/>
              <a:cs typeface="Tahoma" pitchFamily="34" charset="0"/>
            </a:endParaRPr>
          </a:p>
          <a:p>
            <a:pPr marL="0" lvl="0" indent="0" eaLnBrk="0" fontAlgn="base" hangingPunct="0">
              <a:spcBef>
                <a:spcPct val="0"/>
              </a:spcBef>
              <a:spcAft>
                <a:spcPct val="0"/>
              </a:spcAft>
              <a:buFontTx/>
              <a:buChar char="•"/>
            </a:pPr>
            <a:r>
              <a:rPr lang="en-US" i="1" dirty="0">
                <a:solidFill>
                  <a:srgbClr val="FF0000"/>
                </a:solidFill>
                <a:ea typeface="Tahoma" pitchFamily="34" charset="0"/>
                <a:cs typeface="Tahoma" pitchFamily="34" charset="0"/>
              </a:rPr>
              <a:t>sudden faintness is a characteristic symptom of ectopic gestation.</a:t>
            </a:r>
          </a:p>
          <a:p>
            <a:pPr marL="0" lvl="0" indent="0" eaLnBrk="0" fontAlgn="base" hangingPunct="0">
              <a:spcBef>
                <a:spcPct val="0"/>
              </a:spcBef>
              <a:spcAft>
                <a:spcPct val="0"/>
              </a:spcAft>
              <a:buNone/>
            </a:pPr>
            <a:endParaRPr lang="en-US" sz="2800" dirty="0">
              <a:cs typeface="Arial" pitchFamily="34" charset="0"/>
            </a:endParaRPr>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latin typeface="Tahoma" pitchFamily="34" charset="0"/>
                <a:ea typeface="Tahoma" pitchFamily="34" charset="0"/>
                <a:cs typeface="Tahoma" pitchFamily="34" charset="0"/>
              </a:rPr>
              <a:t>Management of Ectopic Pregnancy</a:t>
            </a:r>
            <a:r>
              <a:rPr lang="en-US" dirty="0">
                <a:latin typeface="Tahoma" pitchFamily="34" charset="0"/>
                <a:ea typeface="Tahoma" pitchFamily="34" charset="0"/>
                <a:cs typeface="Tahoma" pitchFamily="34" charset="0"/>
              </a:rPr>
              <a:t> </a:t>
            </a:r>
            <a:br>
              <a:rPr lang="en-US" dirty="0">
                <a:latin typeface="Tahoma" pitchFamily="34" charset="0"/>
                <a:ea typeface="Tahoma" pitchFamily="34" charset="0"/>
                <a:cs typeface="Tahoma" pitchFamily="34" charset="0"/>
              </a:rPr>
            </a:br>
            <a:endParaRPr lang="en-US" dirty="0"/>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pPr marL="0" indent="0" eaLnBrk="0" fontAlgn="base" hangingPunct="0">
              <a:spcBef>
                <a:spcPct val="0"/>
              </a:spcBef>
              <a:spcAft>
                <a:spcPct val="0"/>
              </a:spcAft>
            </a:pPr>
            <a:r>
              <a:rPr lang="en-US" dirty="0">
                <a:ea typeface="Tahoma" pitchFamily="34" charset="0"/>
                <a:cs typeface="Tahoma" pitchFamily="34" charset="0"/>
              </a:rPr>
              <a:t>A patient with tubal pregnancy will require an emergency operation. </a:t>
            </a:r>
          </a:p>
          <a:p>
            <a:pPr marL="0" indent="0" eaLnBrk="0" fontAlgn="base" hangingPunct="0">
              <a:spcBef>
                <a:spcPct val="0"/>
              </a:spcBef>
              <a:spcAft>
                <a:spcPct val="0"/>
              </a:spcAft>
            </a:pPr>
            <a:r>
              <a:rPr lang="en-US" dirty="0">
                <a:ea typeface="Tahoma" pitchFamily="34" charset="0"/>
                <a:cs typeface="Tahoma" pitchFamily="34" charset="0"/>
              </a:rPr>
              <a:t>Start an intravenous drip of normal saline</a:t>
            </a:r>
          </a:p>
          <a:p>
            <a:pPr marL="0" indent="0" eaLnBrk="0" fontAlgn="base" hangingPunct="0">
              <a:spcBef>
                <a:spcPct val="0"/>
              </a:spcBef>
              <a:spcAft>
                <a:spcPct val="0"/>
              </a:spcAft>
            </a:pPr>
            <a:r>
              <a:rPr lang="en-US" dirty="0">
                <a:ea typeface="Tahoma" pitchFamily="34" charset="0"/>
                <a:cs typeface="Tahoma" pitchFamily="34" charset="0"/>
              </a:rPr>
              <a:t>Administer strong analgesics like morphine or </a:t>
            </a:r>
            <a:r>
              <a:rPr lang="en-US" dirty="0" err="1">
                <a:ea typeface="Tahoma" pitchFamily="34" charset="0"/>
                <a:cs typeface="Tahoma" pitchFamily="34" charset="0"/>
              </a:rPr>
              <a:t>pethidine</a:t>
            </a:r>
            <a:r>
              <a:rPr lang="en-US" dirty="0">
                <a:ea typeface="Tahoma" pitchFamily="34" charset="0"/>
                <a:cs typeface="Tahoma" pitchFamily="34" charset="0"/>
              </a:rPr>
              <a:t> for the pain. </a:t>
            </a:r>
          </a:p>
          <a:p>
            <a:pPr marL="0" indent="0" eaLnBrk="0" fontAlgn="base" hangingPunct="0">
              <a:spcBef>
                <a:spcPct val="0"/>
              </a:spcBef>
              <a:spcAft>
                <a:spcPct val="0"/>
              </a:spcAft>
              <a:buNone/>
            </a:pPr>
            <a:endParaRPr lang="en-US" dirty="0">
              <a:ea typeface="Tahoma" pitchFamily="34" charset="0"/>
              <a:cs typeface="Tahoma" pitchFamily="34" charset="0"/>
            </a:endParaRPr>
          </a:p>
          <a:p>
            <a:pPr marL="0" indent="0" eaLnBrk="0" fontAlgn="base" hangingPunct="0">
              <a:spcBef>
                <a:spcPct val="0"/>
              </a:spcBef>
              <a:spcAft>
                <a:spcPct val="0"/>
              </a:spcAft>
              <a:buNone/>
            </a:pPr>
            <a:r>
              <a:rPr lang="en-US" b="1" dirty="0">
                <a:ea typeface="Tahoma" pitchFamily="34" charset="0"/>
                <a:cs typeface="Tahoma" pitchFamily="34" charset="0"/>
              </a:rPr>
              <a:t>investigations</a:t>
            </a:r>
          </a:p>
          <a:p>
            <a:pPr marL="0" lvl="0" indent="0" eaLnBrk="0" fontAlgn="base" hangingPunct="0">
              <a:spcBef>
                <a:spcPct val="0"/>
              </a:spcBef>
              <a:spcAft>
                <a:spcPct val="0"/>
              </a:spcAft>
              <a:buFontTx/>
              <a:buChar char="•"/>
            </a:pPr>
            <a:endParaRPr lang="en-US" i="1" dirty="0">
              <a:ea typeface="Tahoma" pitchFamily="34" charset="0"/>
              <a:cs typeface="Tahoma" pitchFamily="34" charset="0"/>
            </a:endParaRPr>
          </a:p>
          <a:p>
            <a:pPr marL="0" lvl="0" indent="0" eaLnBrk="0" fontAlgn="base" hangingPunct="0">
              <a:spcBef>
                <a:spcPct val="0"/>
              </a:spcBef>
              <a:spcAft>
                <a:spcPct val="0"/>
              </a:spcAft>
              <a:buFontTx/>
              <a:buChar char="•"/>
            </a:pPr>
            <a:r>
              <a:rPr lang="en-US" i="1" dirty="0">
                <a:ea typeface="Tahoma" pitchFamily="34" charset="0"/>
                <a:cs typeface="Tahoma" pitchFamily="34" charset="0"/>
              </a:rPr>
              <a:t>U/S</a:t>
            </a:r>
          </a:p>
          <a:p>
            <a:pPr marL="0" lvl="0" indent="0" eaLnBrk="0" fontAlgn="base" hangingPunct="0">
              <a:spcBef>
                <a:spcPct val="0"/>
              </a:spcBef>
              <a:spcAft>
                <a:spcPct val="0"/>
              </a:spcAft>
              <a:buFontTx/>
              <a:buChar char="•"/>
            </a:pPr>
            <a:r>
              <a:rPr lang="en-US" i="1" dirty="0" err="1">
                <a:ea typeface="Tahoma" pitchFamily="34" charset="0"/>
                <a:cs typeface="Tahoma" pitchFamily="34" charset="0"/>
              </a:rPr>
              <a:t>Culdocentesis</a:t>
            </a:r>
            <a:r>
              <a:rPr lang="en-US" i="1" dirty="0">
                <a:ea typeface="Tahoma" pitchFamily="34" charset="0"/>
                <a:cs typeface="Tahoma" pitchFamily="34" charset="0"/>
              </a:rPr>
              <a:t> whereby non-clotting blood will be aspirated from the cul-de-sac (</a:t>
            </a:r>
            <a:r>
              <a:rPr lang="en-US" i="1" dirty="0" err="1">
                <a:ea typeface="Tahoma" pitchFamily="34" charset="0"/>
                <a:cs typeface="Tahoma" pitchFamily="34" charset="0"/>
              </a:rPr>
              <a:t>rectouterine</a:t>
            </a:r>
            <a:r>
              <a:rPr lang="en-US" i="1" dirty="0">
                <a:ea typeface="Tahoma" pitchFamily="34" charset="0"/>
                <a:cs typeface="Tahoma" pitchFamily="34" charset="0"/>
              </a:rPr>
              <a:t> pouch/ Pouch of </a:t>
            </a:r>
            <a:r>
              <a:rPr lang="en-US" i="1" dirty="0" err="1">
                <a:ea typeface="Tahoma" pitchFamily="34" charset="0"/>
                <a:cs typeface="Tahoma" pitchFamily="34" charset="0"/>
              </a:rPr>
              <a:t>Douglous</a:t>
            </a:r>
            <a:r>
              <a:rPr lang="en-US" i="1" dirty="0">
                <a:ea typeface="Tahoma" pitchFamily="34" charset="0"/>
                <a:cs typeface="Tahoma" pitchFamily="34" charset="0"/>
              </a:rPr>
              <a:t>) not very useful</a:t>
            </a:r>
          </a:p>
          <a:p>
            <a:pPr marL="0" indent="0" eaLnBrk="0" fontAlgn="base" hangingPunct="0">
              <a:spcBef>
                <a:spcPct val="0"/>
              </a:spcBef>
              <a:spcAft>
                <a:spcPct val="0"/>
              </a:spcAft>
            </a:pPr>
            <a:r>
              <a:rPr lang="en-US" sz="2800" i="1" dirty="0">
                <a:cs typeface="Arial" pitchFamily="34" charset="0"/>
              </a:rPr>
              <a:t>PT (HCG)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t>The vault is the upper end of the vagina, which forms four arches known as </a:t>
            </a:r>
            <a:r>
              <a:rPr lang="en-US" b="1" dirty="0" err="1"/>
              <a:t>fornices</a:t>
            </a:r>
            <a:r>
              <a:rPr lang="en-US" dirty="0"/>
              <a:t>. The posterior </a:t>
            </a:r>
            <a:r>
              <a:rPr lang="en-US" b="1" dirty="0"/>
              <a:t>fornix</a:t>
            </a:r>
            <a:r>
              <a:rPr lang="en-US" dirty="0"/>
              <a:t> is the largest.</a:t>
            </a:r>
          </a:p>
          <a:p>
            <a:r>
              <a:rPr lang="en-US" dirty="0"/>
              <a:t>Inner layer is made of </a:t>
            </a:r>
            <a:r>
              <a:rPr lang="en-US" dirty="0" err="1"/>
              <a:t>squamous</a:t>
            </a:r>
            <a:r>
              <a:rPr lang="en-US" dirty="0"/>
              <a:t> epithelium</a:t>
            </a:r>
          </a:p>
          <a:p>
            <a:r>
              <a:rPr lang="en-US" dirty="0"/>
              <a:t>In front of the vagina lies the </a:t>
            </a:r>
            <a:r>
              <a:rPr lang="en-US" b="1" dirty="0"/>
              <a:t>bladder and the urethra</a:t>
            </a:r>
            <a:endParaRPr lang="en-US" dirty="0"/>
          </a:p>
          <a:p>
            <a:r>
              <a:rPr lang="en-US" dirty="0"/>
              <a:t>Behind the vagina are the </a:t>
            </a:r>
            <a:r>
              <a:rPr lang="en-US" b="1" dirty="0"/>
              <a:t>pouch of Douglas</a:t>
            </a:r>
            <a:r>
              <a:rPr lang="en-US" dirty="0"/>
              <a:t>, the rectum and the </a:t>
            </a:r>
            <a:r>
              <a:rPr lang="en-US" dirty="0" err="1"/>
              <a:t>perineal</a:t>
            </a:r>
            <a:r>
              <a:rPr lang="en-US" dirty="0"/>
              <a:t> body.</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534400" cy="6172200"/>
          </a:xfrm>
        </p:spPr>
        <p:txBody>
          <a:bodyPr>
            <a:normAutofit fontScale="92500"/>
          </a:bodyPr>
          <a:lstStyle/>
          <a:p>
            <a:r>
              <a:rPr lang="en-US" dirty="0">
                <a:ea typeface="Tahoma" pitchFamily="34" charset="0"/>
                <a:cs typeface="Tahoma" pitchFamily="34" charset="0"/>
              </a:rPr>
              <a:t>An emergency </a:t>
            </a:r>
            <a:r>
              <a:rPr lang="en-US" dirty="0" err="1">
                <a:ea typeface="Tahoma" pitchFamily="34" charset="0"/>
                <a:cs typeface="Tahoma" pitchFamily="34" charset="0"/>
              </a:rPr>
              <a:t>laparatomy</a:t>
            </a:r>
            <a:r>
              <a:rPr lang="en-US" dirty="0">
                <a:ea typeface="Tahoma" pitchFamily="34" charset="0"/>
                <a:cs typeface="Tahoma" pitchFamily="34" charset="0"/>
              </a:rPr>
              <a:t> is then performed to </a:t>
            </a:r>
            <a:r>
              <a:rPr lang="en-US" dirty="0" err="1">
                <a:ea typeface="Tahoma" pitchFamily="34" charset="0"/>
                <a:cs typeface="Tahoma" pitchFamily="34" charset="0"/>
              </a:rPr>
              <a:t>ligate</a:t>
            </a:r>
            <a:r>
              <a:rPr lang="en-US" dirty="0">
                <a:ea typeface="Tahoma" pitchFamily="34" charset="0"/>
                <a:cs typeface="Tahoma" pitchFamily="34" charset="0"/>
              </a:rPr>
              <a:t> the bleeders. </a:t>
            </a:r>
          </a:p>
          <a:p>
            <a:r>
              <a:rPr lang="en-US" dirty="0">
                <a:ea typeface="Tahoma" pitchFamily="34" charset="0"/>
                <a:cs typeface="Tahoma" pitchFamily="34" charset="0"/>
              </a:rPr>
              <a:t>The affected tube is usually removed </a:t>
            </a:r>
            <a:r>
              <a:rPr lang="en-US" b="1" dirty="0">
                <a:ea typeface="Tahoma" pitchFamily="34" charset="0"/>
                <a:cs typeface="Tahoma" pitchFamily="34" charset="0"/>
              </a:rPr>
              <a:t>by </a:t>
            </a:r>
            <a:r>
              <a:rPr lang="en-US" b="1" dirty="0" err="1">
                <a:ea typeface="Tahoma" pitchFamily="34" charset="0"/>
                <a:cs typeface="Tahoma" pitchFamily="34" charset="0"/>
              </a:rPr>
              <a:t>salpingectomy</a:t>
            </a:r>
            <a:r>
              <a:rPr lang="en-US" b="1" dirty="0">
                <a:ea typeface="Tahoma" pitchFamily="34" charset="0"/>
                <a:cs typeface="Tahoma" pitchFamily="34" charset="0"/>
              </a:rPr>
              <a:t> or </a:t>
            </a:r>
            <a:r>
              <a:rPr lang="en-US" b="1" dirty="0" err="1">
                <a:ea typeface="Tahoma" pitchFamily="34" charset="0"/>
                <a:cs typeface="Tahoma" pitchFamily="34" charset="0"/>
              </a:rPr>
              <a:t>salpingotomy</a:t>
            </a:r>
            <a:r>
              <a:rPr lang="en-US" dirty="0">
                <a:ea typeface="Tahoma" pitchFamily="34" charset="0"/>
                <a:cs typeface="Tahoma" pitchFamily="34" charset="0"/>
              </a:rPr>
              <a:t>, which involves making an opening in the tube.</a:t>
            </a:r>
          </a:p>
          <a:p>
            <a:r>
              <a:rPr lang="en-US" dirty="0">
                <a:ea typeface="Tahoma" pitchFamily="34" charset="0"/>
                <a:cs typeface="Tahoma" pitchFamily="34" charset="0"/>
              </a:rPr>
              <a:t>It may be possible to give an auto-transfusion to a patient with a fresh rupture of a tubal pregnancy.</a:t>
            </a:r>
          </a:p>
          <a:p>
            <a:r>
              <a:rPr lang="en-US" dirty="0">
                <a:ea typeface="Tahoma" pitchFamily="34" charset="0"/>
                <a:cs typeface="Tahoma" pitchFamily="34" charset="0"/>
              </a:rPr>
              <a:t>There is  </a:t>
            </a:r>
            <a:r>
              <a:rPr lang="en-US" i="1" dirty="0">
                <a:ea typeface="Tahoma" pitchFamily="34" charset="0"/>
                <a:cs typeface="Tahoma" pitchFamily="34" charset="0"/>
              </a:rPr>
              <a:t>no risk of HIV transmission and Blood is readily available</a:t>
            </a:r>
          </a:p>
          <a:p>
            <a:r>
              <a:rPr lang="en-US" dirty="0">
                <a:ea typeface="Tahoma" pitchFamily="34" charset="0"/>
                <a:cs typeface="Tahoma" pitchFamily="34" charset="0"/>
              </a:rPr>
              <a:t>It is not recommended if : </a:t>
            </a:r>
            <a:r>
              <a:rPr lang="en-US" i="1" dirty="0">
                <a:ea typeface="Tahoma" pitchFamily="34" charset="0"/>
                <a:cs typeface="Tahoma" pitchFamily="34" charset="0"/>
              </a:rPr>
              <a:t>Bleeding began 24 hrs b4 operation, Blood is discolored or Offensive odo</a:t>
            </a:r>
            <a:r>
              <a:rPr lang="en-US" dirty="0">
                <a:ea typeface="Tahoma" pitchFamily="34" charset="0"/>
                <a:cs typeface="Tahoma" pitchFamily="34" charset="0"/>
              </a:rPr>
              <a:t>r</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228600"/>
            <a:ext cx="8839200" cy="6400800"/>
          </a:xfrm>
        </p:spPr>
        <p:txBody>
          <a:bodyPr>
            <a:normAutofit/>
          </a:bodyPr>
          <a:lstStyle/>
          <a:p>
            <a:pPr>
              <a:buNone/>
            </a:pPr>
            <a:r>
              <a:rPr lang="en-US" b="1" dirty="0"/>
              <a:t>Pharmacotherapy</a:t>
            </a:r>
          </a:p>
          <a:p>
            <a:pPr>
              <a:buNone/>
            </a:pPr>
            <a:r>
              <a:rPr lang="en-US" b="1" dirty="0" err="1"/>
              <a:t>Methotrexate</a:t>
            </a:r>
            <a:r>
              <a:rPr lang="en-US" dirty="0"/>
              <a:t> </a:t>
            </a:r>
            <a:r>
              <a:rPr lang="en-US" dirty="0" err="1"/>
              <a:t>im</a:t>
            </a:r>
            <a:r>
              <a:rPr lang="en-US" dirty="0"/>
              <a:t> or iv 1mg/kg. it prevent progression of the pregnancy by interfering with DNA synthesis and cell division.</a:t>
            </a:r>
          </a:p>
          <a:p>
            <a:pPr>
              <a:buNone/>
            </a:pPr>
            <a:r>
              <a:rPr lang="en-US" dirty="0"/>
              <a:t>It therefore interrupts early </a:t>
            </a:r>
            <a:r>
              <a:rPr lang="en-US" dirty="0" err="1"/>
              <a:t>unruptured</a:t>
            </a:r>
            <a:r>
              <a:rPr lang="en-US" dirty="0"/>
              <a:t> tubal pregnancy  </a:t>
            </a:r>
          </a:p>
          <a:p>
            <a:pPr>
              <a:buNone/>
            </a:pPr>
            <a:r>
              <a:rPr lang="en-US" dirty="0"/>
              <a:t>Patients must be </a:t>
            </a:r>
            <a:r>
              <a:rPr lang="en-US" dirty="0" err="1"/>
              <a:t>hemodynamically</a:t>
            </a:r>
            <a:r>
              <a:rPr lang="en-US" dirty="0"/>
              <a:t> stable, no active renal or hepatic disease and no signs of thrombocytopenia or leukemia</a:t>
            </a:r>
          </a:p>
          <a:p>
            <a:pPr>
              <a:buNone/>
            </a:pPr>
            <a:r>
              <a:rPr lang="en-US" dirty="0"/>
              <a:t>The patient should restrain from alcohol, intercourse and vitamins with folic acid because they may exacerbate the side effects</a:t>
            </a:r>
          </a:p>
          <a:p>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
          </a:xfrm>
        </p:spPr>
        <p:txBody>
          <a:bodyPr>
            <a:normAutofit fontScale="90000"/>
          </a:bodyPr>
          <a:lstStyle/>
          <a:p>
            <a:r>
              <a:rPr lang="en-US" b="1" dirty="0"/>
              <a:t>Inflammatory conditions and inflammation</a:t>
            </a:r>
          </a:p>
        </p:txBody>
      </p:sp>
      <p:sp>
        <p:nvSpPr>
          <p:cNvPr id="3" name="Content Placeholder 2"/>
          <p:cNvSpPr>
            <a:spLocks noGrp="1"/>
          </p:cNvSpPr>
          <p:nvPr>
            <p:ph idx="1"/>
          </p:nvPr>
        </p:nvSpPr>
        <p:spPr>
          <a:xfrm>
            <a:off x="228600" y="990600"/>
            <a:ext cx="8915400" cy="5867400"/>
          </a:xfrm>
        </p:spPr>
        <p:txBody>
          <a:bodyPr>
            <a:normAutofit fontScale="92500" lnSpcReduction="20000"/>
          </a:bodyPr>
          <a:lstStyle/>
          <a:p>
            <a:pPr>
              <a:buNone/>
            </a:pPr>
            <a:r>
              <a:rPr lang="en-GB" b="1" dirty="0"/>
              <a:t>BARTHOLIN’S CYST</a:t>
            </a:r>
            <a:endParaRPr lang="en-GB" dirty="0"/>
          </a:p>
          <a:p>
            <a:r>
              <a:rPr lang="en-GB" dirty="0"/>
              <a:t> They arise from blockage of a duct of the vestibular glands (</a:t>
            </a:r>
            <a:r>
              <a:rPr lang="en-GB" dirty="0" err="1"/>
              <a:t>bartholin</a:t>
            </a:r>
            <a:r>
              <a:rPr lang="en-GB" dirty="0"/>
              <a:t> gland). This leads to abscess due to infection</a:t>
            </a:r>
          </a:p>
          <a:p>
            <a:pPr>
              <a:buNone/>
            </a:pPr>
            <a:r>
              <a:rPr lang="en-GB" b="1" dirty="0"/>
              <a:t>Causes</a:t>
            </a:r>
          </a:p>
          <a:p>
            <a:r>
              <a:rPr lang="en-GB" dirty="0"/>
              <a:t>Congenital narrowing of the duct</a:t>
            </a:r>
          </a:p>
          <a:p>
            <a:r>
              <a:rPr lang="en-GB" dirty="0" err="1"/>
              <a:t>Gonococcal</a:t>
            </a:r>
            <a:r>
              <a:rPr lang="en-GB" dirty="0"/>
              <a:t> infection, </a:t>
            </a:r>
            <a:r>
              <a:rPr lang="en-GB" i="1" dirty="0"/>
              <a:t>Escherichia coli, </a:t>
            </a:r>
            <a:r>
              <a:rPr lang="en-GB" i="1" dirty="0" err="1"/>
              <a:t>S.aureaus</a:t>
            </a:r>
            <a:endParaRPr lang="en-GB" i="1" dirty="0"/>
          </a:p>
          <a:p>
            <a:pPr>
              <a:buNone/>
            </a:pPr>
            <a:r>
              <a:rPr lang="en-GB" b="1" dirty="0"/>
              <a:t>Signs and symptoms</a:t>
            </a:r>
          </a:p>
          <a:p>
            <a:r>
              <a:rPr lang="en-GB" dirty="0"/>
              <a:t>Cyst is not tender but abscess is painful</a:t>
            </a:r>
          </a:p>
          <a:p>
            <a:r>
              <a:rPr lang="en-GB" dirty="0"/>
              <a:t>Oedematous and inflamed tissue around the gland</a:t>
            </a:r>
          </a:p>
          <a:p>
            <a:r>
              <a:rPr lang="en-GB" dirty="0"/>
              <a:t>Hot tender abscess to the lower part of the vagina</a:t>
            </a:r>
          </a:p>
          <a:p>
            <a:r>
              <a:rPr lang="en-GB" dirty="0"/>
              <a:t>Small cysts, pain on sexual intercourse, fever, general malaise</a:t>
            </a:r>
          </a:p>
          <a:p>
            <a:pPr>
              <a:buNone/>
            </a:pPr>
            <a:endParaRPr lang="en-US" b="1" u="sng"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Management</a:t>
            </a:r>
          </a:p>
          <a:p>
            <a:r>
              <a:rPr lang="en-GB" dirty="0"/>
              <a:t>Incision and drainage of the infected cyst and surgery known as </a:t>
            </a:r>
            <a:r>
              <a:rPr lang="en-GB" dirty="0">
                <a:solidFill>
                  <a:srgbClr val="FF0000"/>
                </a:solidFill>
              </a:rPr>
              <a:t>marsupilization</a:t>
            </a:r>
            <a:r>
              <a:rPr lang="en-GB" dirty="0"/>
              <a:t>.pus should be taken for  culture and sensitivity</a:t>
            </a:r>
          </a:p>
          <a:p>
            <a:r>
              <a:rPr lang="en-GB" dirty="0"/>
              <a:t>Administer appropriate antibiotics and analgesics to relief pain</a:t>
            </a:r>
          </a:p>
          <a:p>
            <a:endParaRPr lang="en-GB" b="1" dirty="0"/>
          </a:p>
          <a:p>
            <a:endParaRPr lang="fr-FR" b="1" dirty="0"/>
          </a:p>
          <a:p>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 name="ia_el_25_innerEl" descr="Location of Bartholins Cyst"/>
          <p:cNvPicPr>
            <a:picLocks noGrp="1" noChangeAspect="1" noChangeArrowheads="1"/>
          </p:cNvPicPr>
          <p:nvPr>
            <p:ph idx="1"/>
          </p:nvPr>
        </p:nvPicPr>
        <p:blipFill>
          <a:blip r:embed="rId2" cstate="print">
            <a:duotone>
              <a:prstClr val="black"/>
              <a:schemeClr val="accent2">
                <a:tint val="45000"/>
                <a:satMod val="400000"/>
              </a:schemeClr>
            </a:duotone>
          </a:blip>
          <a:srcRect/>
          <a:stretch>
            <a:fillRect/>
          </a:stretch>
        </p:blipFill>
        <p:spPr bwMode="auto">
          <a:xfrm>
            <a:off x="0" y="0"/>
            <a:ext cx="9144000" cy="6858000"/>
          </a:xfrm>
          <a:prstGeom prst="rect">
            <a:avLst/>
          </a:prstGeom>
          <a:noFill/>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CANDIDIASIS</a:t>
            </a:r>
          </a:p>
        </p:txBody>
      </p:sp>
      <p:sp>
        <p:nvSpPr>
          <p:cNvPr id="3" name="Content Placeholder 2"/>
          <p:cNvSpPr>
            <a:spLocks noGrp="1"/>
          </p:cNvSpPr>
          <p:nvPr>
            <p:ph idx="1"/>
          </p:nvPr>
        </p:nvSpPr>
        <p:spPr>
          <a:xfrm>
            <a:off x="457200" y="1600200"/>
            <a:ext cx="8229600" cy="5029200"/>
          </a:xfrm>
        </p:spPr>
        <p:txBody>
          <a:bodyPr>
            <a:normAutofit/>
          </a:bodyPr>
          <a:lstStyle/>
          <a:p>
            <a:r>
              <a:rPr lang="en-US" dirty="0"/>
              <a:t>is a fungal or yeast infection caused by strains of Candida </a:t>
            </a:r>
            <a:r>
              <a:rPr lang="en-US" dirty="0" err="1"/>
              <a:t>i.e</a:t>
            </a:r>
            <a:r>
              <a:rPr lang="en-US" dirty="0"/>
              <a:t> </a:t>
            </a:r>
            <a:r>
              <a:rPr lang="en-US" i="1" dirty="0"/>
              <a:t>Candida </a:t>
            </a:r>
            <a:r>
              <a:rPr lang="en-US" i="1" dirty="0" err="1"/>
              <a:t>albicans</a:t>
            </a:r>
            <a:endParaRPr lang="en-US" i="1" dirty="0"/>
          </a:p>
          <a:p>
            <a:r>
              <a:rPr lang="en-US" u="sng" dirty="0">
                <a:solidFill>
                  <a:srgbClr val="FF0000"/>
                </a:solidFill>
              </a:rPr>
              <a:t>Clinical manifestations</a:t>
            </a:r>
          </a:p>
          <a:p>
            <a:r>
              <a:rPr lang="en-US" dirty="0"/>
              <a:t>Itching and soreness of the vagina</a:t>
            </a:r>
          </a:p>
          <a:p>
            <a:r>
              <a:rPr lang="en-US" b="1" dirty="0" err="1"/>
              <a:t>Curdy</a:t>
            </a:r>
            <a:r>
              <a:rPr lang="en-US" b="1" dirty="0"/>
              <a:t> white </a:t>
            </a:r>
            <a:r>
              <a:rPr lang="en-US" dirty="0"/>
              <a:t>with cheese like appearance discharge</a:t>
            </a:r>
          </a:p>
          <a:p>
            <a:pPr>
              <a:buNone/>
            </a:pP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lnSpcReduction="10000"/>
          </a:bodyPr>
          <a:lstStyle/>
          <a:p>
            <a:pPr>
              <a:buNone/>
            </a:pPr>
            <a:r>
              <a:rPr lang="en-US" dirty="0">
                <a:solidFill>
                  <a:srgbClr val="FF0000"/>
                </a:solidFill>
              </a:rPr>
              <a:t> Predisposing factors</a:t>
            </a:r>
          </a:p>
          <a:p>
            <a:r>
              <a:rPr lang="en-US" dirty="0" err="1"/>
              <a:t>Immunosupression</a:t>
            </a:r>
            <a:r>
              <a:rPr lang="en-US" dirty="0"/>
              <a:t> </a:t>
            </a:r>
            <a:r>
              <a:rPr lang="en-US" dirty="0" err="1"/>
              <a:t>e.g</a:t>
            </a:r>
            <a:r>
              <a:rPr lang="en-US" dirty="0"/>
              <a:t> HIV                   -pregnancy,   </a:t>
            </a:r>
          </a:p>
          <a:p>
            <a:r>
              <a:rPr lang="en-US" dirty="0"/>
              <a:t>Immunosuppressive therapy               -DM</a:t>
            </a:r>
          </a:p>
          <a:p>
            <a:r>
              <a:rPr lang="en-US" dirty="0"/>
              <a:t>tight clothing                                                         </a:t>
            </a:r>
          </a:p>
          <a:p>
            <a:r>
              <a:rPr lang="en-US" dirty="0"/>
              <a:t>Vaginal douching (cleaning with water..soap) </a:t>
            </a:r>
          </a:p>
          <a:p>
            <a:r>
              <a:rPr lang="en-US" dirty="0"/>
              <a:t>High dose of COC’S</a:t>
            </a:r>
          </a:p>
          <a:p>
            <a:r>
              <a:rPr lang="en-US" dirty="0"/>
              <a:t>Underlying </a:t>
            </a:r>
            <a:r>
              <a:rPr lang="en-US" dirty="0" err="1"/>
              <a:t>dermatosis</a:t>
            </a:r>
            <a:r>
              <a:rPr lang="en-US" dirty="0"/>
              <a:t> </a:t>
            </a:r>
            <a:r>
              <a:rPr lang="en-US" dirty="0" err="1"/>
              <a:t>i.e</a:t>
            </a:r>
            <a:r>
              <a:rPr lang="en-US" dirty="0"/>
              <a:t> eczema</a:t>
            </a:r>
          </a:p>
          <a:p>
            <a:endParaRPr lang="fr-FR" dirty="0"/>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a:t>
            </a:r>
          </a:p>
        </p:txBody>
      </p:sp>
      <p:sp>
        <p:nvSpPr>
          <p:cNvPr id="3" name="Content Placeholder 2"/>
          <p:cNvSpPr>
            <a:spLocks noGrp="1"/>
          </p:cNvSpPr>
          <p:nvPr>
            <p:ph idx="1"/>
          </p:nvPr>
        </p:nvSpPr>
        <p:spPr>
          <a:xfrm>
            <a:off x="304800" y="1219200"/>
            <a:ext cx="8686800" cy="4860925"/>
          </a:xfrm>
        </p:spPr>
        <p:txBody>
          <a:bodyPr/>
          <a:lstStyle/>
          <a:p>
            <a:r>
              <a:rPr lang="en-GB" dirty="0"/>
              <a:t>The goal is to eliminate symptoms</a:t>
            </a:r>
          </a:p>
          <a:p>
            <a:r>
              <a:rPr lang="en-GB" dirty="0"/>
              <a:t>For uncomplicated a single dose of </a:t>
            </a:r>
            <a:r>
              <a:rPr lang="en-GB" dirty="0" err="1"/>
              <a:t>cotrimazole</a:t>
            </a:r>
            <a:r>
              <a:rPr lang="en-GB" dirty="0"/>
              <a:t> is given </a:t>
            </a:r>
            <a:r>
              <a:rPr lang="en-GB" dirty="0" err="1"/>
              <a:t>nocte</a:t>
            </a:r>
            <a:r>
              <a:rPr lang="en-GB" dirty="0"/>
              <a:t>. other antifungal agents include  </a:t>
            </a:r>
            <a:r>
              <a:rPr lang="en-GB" dirty="0" err="1">
                <a:solidFill>
                  <a:srgbClr val="FF0000"/>
                </a:solidFill>
              </a:rPr>
              <a:t>tetraconazole</a:t>
            </a:r>
            <a:r>
              <a:rPr lang="en-GB" dirty="0">
                <a:solidFill>
                  <a:srgbClr val="FF0000"/>
                </a:solidFill>
              </a:rPr>
              <a:t>, miconazole, </a:t>
            </a:r>
            <a:r>
              <a:rPr lang="en-GB" dirty="0" err="1">
                <a:solidFill>
                  <a:srgbClr val="FF0000"/>
                </a:solidFill>
              </a:rPr>
              <a:t>nystatin</a:t>
            </a:r>
            <a:r>
              <a:rPr lang="en-GB" dirty="0">
                <a:solidFill>
                  <a:srgbClr val="FF0000"/>
                </a:solidFill>
              </a:rPr>
              <a:t> as vaginal suppositories</a:t>
            </a:r>
          </a:p>
          <a:p>
            <a:r>
              <a:rPr lang="en-GB" dirty="0" err="1">
                <a:solidFill>
                  <a:srgbClr val="FF0000"/>
                </a:solidFill>
              </a:rPr>
              <a:t>Fluconazole</a:t>
            </a:r>
            <a:r>
              <a:rPr lang="en-GB" dirty="0">
                <a:solidFill>
                  <a:srgbClr val="FF0000"/>
                </a:solidFill>
              </a:rPr>
              <a:t> 150mg STAT PO.</a:t>
            </a:r>
          </a:p>
          <a:p>
            <a:r>
              <a:rPr lang="en-GB" dirty="0"/>
              <a:t>Longer doses of treatment is required when predisposing factor cannot be eliminated</a:t>
            </a:r>
          </a:p>
          <a:p>
            <a:endParaRPr lang="fr-FR" dirty="0"/>
          </a:p>
          <a:p>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Bacterial </a:t>
            </a:r>
            <a:r>
              <a:rPr lang="en-US" dirty="0" err="1"/>
              <a:t>vaginosis</a:t>
            </a:r>
            <a:endParaRPr lang="en-US" dirty="0"/>
          </a:p>
        </p:txBody>
      </p:sp>
      <p:sp>
        <p:nvSpPr>
          <p:cNvPr id="3" name="Content Placeholder 2"/>
          <p:cNvSpPr>
            <a:spLocks noGrp="1"/>
          </p:cNvSpPr>
          <p:nvPr>
            <p:ph idx="1"/>
          </p:nvPr>
        </p:nvSpPr>
        <p:spPr>
          <a:xfrm>
            <a:off x="304800" y="1219200"/>
            <a:ext cx="8534400" cy="5410200"/>
          </a:xfrm>
        </p:spPr>
        <p:txBody>
          <a:bodyPr>
            <a:normAutofit/>
          </a:bodyPr>
          <a:lstStyle/>
          <a:p>
            <a:r>
              <a:rPr lang="en-GB" dirty="0"/>
              <a:t>Infection of vagina Caused by overgrowth of anaerobic bacteria </a:t>
            </a:r>
            <a:r>
              <a:rPr lang="en-GB" i="1" dirty="0" err="1"/>
              <a:t>Gardnerella</a:t>
            </a:r>
            <a:r>
              <a:rPr lang="en-GB" i="1" dirty="0"/>
              <a:t> </a:t>
            </a:r>
            <a:r>
              <a:rPr lang="en-GB" i="1" dirty="0" err="1"/>
              <a:t>vaginalis</a:t>
            </a:r>
            <a:r>
              <a:rPr lang="en-GB" i="1" dirty="0"/>
              <a:t> </a:t>
            </a:r>
          </a:p>
          <a:p>
            <a:pPr>
              <a:buNone/>
            </a:pPr>
            <a:r>
              <a:rPr lang="en-GB" b="1" dirty="0"/>
              <a:t>Signs and symptoms</a:t>
            </a:r>
          </a:p>
          <a:p>
            <a:r>
              <a:rPr lang="en-GB" dirty="0"/>
              <a:t>Offensive </a:t>
            </a:r>
            <a:r>
              <a:rPr lang="en-GB" b="1" dirty="0"/>
              <a:t>fishy smelling vaginal </a:t>
            </a:r>
            <a:r>
              <a:rPr lang="en-GB" dirty="0"/>
              <a:t>discharge noticeable after intercourse and around menstruation</a:t>
            </a:r>
          </a:p>
          <a:p>
            <a:r>
              <a:rPr lang="en-GB" dirty="0"/>
              <a:t>Vaginal itching. Burning on urination</a:t>
            </a:r>
          </a:p>
          <a:p>
            <a:r>
              <a:rPr lang="en-GB" dirty="0"/>
              <a:t>Presence of clue cells on  microscopy</a:t>
            </a:r>
          </a:p>
          <a:p>
            <a:r>
              <a:rPr lang="en-GB" dirty="0"/>
              <a:t>Discharge is that is grey or yellowing white</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a:bodyPr>
          <a:lstStyle/>
          <a:p>
            <a:r>
              <a:rPr lang="en-GB" i="1" dirty="0"/>
              <a:t> </a:t>
            </a:r>
            <a:r>
              <a:rPr lang="en-US" i="1" dirty="0"/>
              <a:t>Risk factors include douching, smoking, and increased unprotected sexual activity</a:t>
            </a:r>
          </a:p>
          <a:p>
            <a:r>
              <a:rPr lang="en-US" i="1" dirty="0"/>
              <a:t>Not a serious condition</a:t>
            </a:r>
          </a:p>
          <a:p>
            <a:r>
              <a:rPr lang="en-US" i="1" dirty="0"/>
              <a:t>But may cause premature labor and recurrent UTI</a:t>
            </a:r>
          </a:p>
          <a:p>
            <a:pPr>
              <a:buNone/>
            </a:pPr>
            <a:r>
              <a:rPr lang="en-US" b="1" dirty="0"/>
              <a:t>Treatment</a:t>
            </a:r>
          </a:p>
          <a:p>
            <a:r>
              <a:rPr lang="en-US" dirty="0" err="1"/>
              <a:t>Metronidazole</a:t>
            </a:r>
            <a:r>
              <a:rPr lang="en-US" dirty="0"/>
              <a:t> 400mg </a:t>
            </a:r>
            <a:r>
              <a:rPr lang="en-US" dirty="0" err="1"/>
              <a:t>bd</a:t>
            </a:r>
            <a:r>
              <a:rPr lang="en-US" dirty="0"/>
              <a:t> for one week</a:t>
            </a:r>
          </a:p>
          <a:p>
            <a:r>
              <a:rPr lang="en-US" dirty="0" err="1"/>
              <a:t>Clindamycin</a:t>
            </a:r>
            <a:r>
              <a:rPr lang="en-US" dirty="0"/>
              <a:t> cream 2% suppository</a:t>
            </a:r>
          </a:p>
          <a:p>
            <a:r>
              <a:rPr lang="en-US" dirty="0" err="1"/>
              <a:t>Tinidazole</a:t>
            </a:r>
            <a:r>
              <a:rPr lang="en-US" dirty="0"/>
              <a:t> </a:t>
            </a:r>
            <a:endParaRPr lang="fr-FR"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fontScale="92500" lnSpcReduction="10000"/>
          </a:bodyPr>
          <a:lstStyle/>
          <a:p>
            <a:pPr>
              <a:buNone/>
            </a:pPr>
            <a:r>
              <a:rPr lang="en-US" b="1" dirty="0">
                <a:latin typeface="Tahoma" pitchFamily="34" charset="0"/>
                <a:ea typeface="Tahoma" pitchFamily="34" charset="0"/>
                <a:cs typeface="Tahoma" pitchFamily="34" charset="0"/>
              </a:rPr>
              <a:t>The uterus</a:t>
            </a:r>
            <a:r>
              <a:rPr lang="en-US" dirty="0">
                <a:latin typeface="Tahoma" pitchFamily="34" charset="0"/>
                <a:ea typeface="Tahoma" pitchFamily="34" charset="0"/>
                <a:cs typeface="Tahoma" pitchFamily="34" charset="0"/>
              </a:rPr>
              <a:t>, </a:t>
            </a:r>
          </a:p>
          <a:p>
            <a:r>
              <a:rPr lang="en-US" dirty="0">
                <a:latin typeface="Tahoma" pitchFamily="34" charset="0"/>
                <a:ea typeface="Tahoma" pitchFamily="34" charset="0"/>
                <a:cs typeface="Tahoma" pitchFamily="34" charset="0"/>
              </a:rPr>
              <a:t>a pear-shaped muscular organ, is about 7.5 cm long and 5 cm wide at its upper part and 2.5cm deep</a:t>
            </a:r>
          </a:p>
          <a:p>
            <a:r>
              <a:rPr lang="en-US" dirty="0">
                <a:latin typeface="Tahoma" pitchFamily="34" charset="0"/>
                <a:ea typeface="Tahoma" pitchFamily="34" charset="0"/>
                <a:cs typeface="Tahoma" pitchFamily="34" charset="0"/>
              </a:rPr>
              <a:t> Its walls are about 1.25 cm  thick. The size of the uterus varies, depending on </a:t>
            </a:r>
            <a:r>
              <a:rPr lang="en-US" b="1" dirty="0">
                <a:latin typeface="Tahoma" pitchFamily="34" charset="0"/>
                <a:ea typeface="Tahoma" pitchFamily="34" charset="0"/>
                <a:cs typeface="Tahoma" pitchFamily="34" charset="0"/>
              </a:rPr>
              <a:t>parity </a:t>
            </a:r>
            <a:r>
              <a:rPr lang="en-US" dirty="0">
                <a:latin typeface="Tahoma" pitchFamily="34" charset="0"/>
                <a:ea typeface="Tahoma" pitchFamily="34" charset="0"/>
                <a:cs typeface="Tahoma" pitchFamily="34" charset="0"/>
              </a:rPr>
              <a:t>and uterine abnormalities (</a:t>
            </a:r>
            <a:r>
              <a:rPr lang="en-US" dirty="0" err="1">
                <a:latin typeface="Tahoma" pitchFamily="34" charset="0"/>
                <a:ea typeface="Tahoma" pitchFamily="34" charset="0"/>
                <a:cs typeface="Tahoma" pitchFamily="34" charset="0"/>
              </a:rPr>
              <a:t>eg</a:t>
            </a:r>
            <a:r>
              <a:rPr lang="en-US" dirty="0">
                <a:latin typeface="Tahoma" pitchFamily="34" charset="0"/>
                <a:ea typeface="Tahoma" pitchFamily="34" charset="0"/>
                <a:cs typeface="Tahoma" pitchFamily="34" charset="0"/>
              </a:rPr>
              <a:t>, fibroids). </a:t>
            </a:r>
          </a:p>
          <a:p>
            <a:r>
              <a:rPr lang="en-US" dirty="0">
                <a:latin typeface="Tahoma" pitchFamily="34" charset="0"/>
                <a:ea typeface="Tahoma" pitchFamily="34" charset="0"/>
                <a:cs typeface="Tahoma" pitchFamily="34" charset="0"/>
              </a:rPr>
              <a:t>It lies posterior to the bladder</a:t>
            </a:r>
          </a:p>
          <a:p>
            <a:r>
              <a:rPr lang="en-US" dirty="0">
                <a:latin typeface="Tahoma" pitchFamily="34" charset="0"/>
                <a:ea typeface="Tahoma" pitchFamily="34" charset="0"/>
                <a:cs typeface="Tahoma" pitchFamily="34" charset="0"/>
              </a:rPr>
              <a:t>It is supported by</a:t>
            </a:r>
            <a:r>
              <a:rPr lang="en-US" dirty="0"/>
              <a:t> ligaments and muscles of pelvic floor</a:t>
            </a:r>
          </a:p>
          <a:p>
            <a:r>
              <a:rPr lang="en-US" dirty="0">
                <a:latin typeface="Tahoma" pitchFamily="34" charset="0"/>
                <a:ea typeface="Tahoma" pitchFamily="34" charset="0"/>
                <a:cs typeface="Tahoma" pitchFamily="34" charset="0"/>
              </a:rPr>
              <a:t>Ligaments are the most important support structures</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Trichomoniasis</a:t>
            </a:r>
            <a:endParaRPr lang="en-US" dirty="0"/>
          </a:p>
        </p:txBody>
      </p:sp>
      <p:sp>
        <p:nvSpPr>
          <p:cNvPr id="3" name="Content Placeholder 2"/>
          <p:cNvSpPr>
            <a:spLocks noGrp="1"/>
          </p:cNvSpPr>
          <p:nvPr>
            <p:ph idx="1"/>
          </p:nvPr>
        </p:nvSpPr>
        <p:spPr>
          <a:xfrm>
            <a:off x="304800" y="1143000"/>
            <a:ext cx="8686800" cy="5410200"/>
          </a:xfrm>
        </p:spPr>
        <p:txBody>
          <a:bodyPr>
            <a:normAutofit lnSpcReduction="10000"/>
          </a:bodyPr>
          <a:lstStyle/>
          <a:p>
            <a:r>
              <a:rPr lang="en-GB" dirty="0"/>
              <a:t>Caused by protozoa, </a:t>
            </a:r>
            <a:r>
              <a:rPr lang="en-GB" i="1" dirty="0" err="1"/>
              <a:t>Trichomona</a:t>
            </a:r>
            <a:r>
              <a:rPr lang="en-GB" i="1" dirty="0"/>
              <a:t> </a:t>
            </a:r>
            <a:r>
              <a:rPr lang="en-GB" i="1" dirty="0" err="1"/>
              <a:t>vaginalis</a:t>
            </a:r>
            <a:endParaRPr lang="en-GB" i="1" dirty="0"/>
          </a:p>
          <a:p>
            <a:r>
              <a:rPr lang="en-GB" dirty="0"/>
              <a:t>It is an STI that can be carried asymptomatically for several months before causing symptoms</a:t>
            </a:r>
          </a:p>
          <a:p>
            <a:pPr>
              <a:buNone/>
            </a:pPr>
            <a:r>
              <a:rPr lang="en-GB" b="1" dirty="0"/>
              <a:t>Signs and symptoms</a:t>
            </a:r>
          </a:p>
          <a:p>
            <a:r>
              <a:rPr lang="en-GB" b="1" dirty="0"/>
              <a:t>Yellow/green vaginal </a:t>
            </a:r>
            <a:r>
              <a:rPr lang="en-GB" dirty="0"/>
              <a:t>discharge with inflammation extending out of the vulva, vaginal itching and burning</a:t>
            </a:r>
          </a:p>
          <a:p>
            <a:r>
              <a:rPr lang="en-GB" dirty="0"/>
              <a:t>On speculum inspection, cervix appears </a:t>
            </a:r>
            <a:r>
              <a:rPr lang="en-GB" dirty="0" err="1"/>
              <a:t>erythmatous</a:t>
            </a:r>
            <a:r>
              <a:rPr lang="en-GB" dirty="0"/>
              <a:t> and has small </a:t>
            </a:r>
            <a:r>
              <a:rPr lang="en-GB" dirty="0" err="1"/>
              <a:t>patechie</a:t>
            </a:r>
            <a:r>
              <a:rPr lang="en-GB" dirty="0"/>
              <a:t> (</a:t>
            </a:r>
            <a:r>
              <a:rPr lang="en-GB" b="1" dirty="0"/>
              <a:t>strawberry spots</a:t>
            </a:r>
            <a:r>
              <a:rPr lang="en-GB" dirty="0"/>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Management</a:t>
            </a:r>
          </a:p>
          <a:p>
            <a:r>
              <a:rPr lang="en-GB" dirty="0" err="1"/>
              <a:t>Metronidazole</a:t>
            </a:r>
            <a:r>
              <a:rPr lang="en-GB" dirty="0"/>
              <a:t> 400mgx5/7</a:t>
            </a:r>
          </a:p>
          <a:p>
            <a:r>
              <a:rPr lang="en-GB" dirty="0"/>
              <a:t>Women advised to send their partner for treatment before resuming intercourse...so treatment for both </a:t>
            </a:r>
          </a:p>
          <a:p>
            <a:endParaRPr lang="fr-FR" dirty="0"/>
          </a:p>
          <a:p>
            <a:endParaRPr lang="en-US" dirty="0"/>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prevention vaginal infection</a:t>
            </a:r>
          </a:p>
        </p:txBody>
      </p:sp>
      <p:sp>
        <p:nvSpPr>
          <p:cNvPr id="3" name="Content Placeholder 2"/>
          <p:cNvSpPr>
            <a:spLocks noGrp="1"/>
          </p:cNvSpPr>
          <p:nvPr>
            <p:ph idx="1"/>
          </p:nvPr>
        </p:nvSpPr>
        <p:spPr>
          <a:xfrm>
            <a:off x="304800" y="1143000"/>
            <a:ext cx="8686800" cy="5715000"/>
          </a:xfrm>
        </p:spPr>
        <p:txBody>
          <a:bodyPr>
            <a:normAutofit/>
          </a:bodyPr>
          <a:lstStyle/>
          <a:p>
            <a:r>
              <a:rPr lang="en-US" dirty="0"/>
              <a:t>Keep your genital area clean and dry. Avoid soap and rinse with water only. Sitting in a warm, but not hot, bath may help your symptoms.</a:t>
            </a:r>
          </a:p>
          <a:p>
            <a:r>
              <a:rPr lang="en-US" dirty="0"/>
              <a:t>Avoid douching. Although many women feel cleaner if they douche after their period or intercourse, it may worsen vaginal discharge. Douching removes healthy bacteria lining the vagina that protect against infection.</a:t>
            </a:r>
          </a:p>
          <a:p>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t>Eat yogurt with live cultures or take </a:t>
            </a:r>
            <a:r>
              <a:rPr lang="en-US" i="1" dirty="0"/>
              <a:t>Lactobacillus acidophilus</a:t>
            </a:r>
            <a:r>
              <a:rPr lang="en-US" dirty="0"/>
              <a:t> tablets when you are on antibiotics. This will help to prevent a yeast infection.</a:t>
            </a:r>
          </a:p>
          <a:p>
            <a:r>
              <a:rPr lang="en-US" dirty="0"/>
              <a:t>Use condoms to avoid catching or spreading infections.</a:t>
            </a:r>
          </a:p>
          <a:p>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04800"/>
            <a:ext cx="8686800" cy="5775325"/>
          </a:xfrm>
        </p:spPr>
        <p:txBody>
          <a:bodyPr>
            <a:normAutofit/>
          </a:bodyPr>
          <a:lstStyle/>
          <a:p>
            <a:r>
              <a:rPr lang="en-US" dirty="0"/>
              <a:t>Avoid using feminine hygiene sprays, fragrances, or powders in the genital area.</a:t>
            </a:r>
          </a:p>
          <a:p>
            <a:r>
              <a:rPr lang="en-US" dirty="0"/>
              <a:t>Avoid wearing tight-fitting pants or shorts, which may cause irritation.</a:t>
            </a:r>
          </a:p>
          <a:p>
            <a:r>
              <a:rPr lang="en-US" dirty="0"/>
              <a:t>Wear cotton underwear or cotton-crotch pantyhose. Avoid underwear made of silk or nylon, because they can increase sweating in the genital area, which can cause irritation.</a:t>
            </a:r>
          </a:p>
          <a:p>
            <a:r>
              <a:rPr lang="en-US" dirty="0"/>
              <a:t>Use pads and not tampons.</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t>Keep your blood sugar levels under good control if you have diabetes.</a:t>
            </a:r>
          </a:p>
          <a:p>
            <a:r>
              <a:rPr lang="en-US" dirty="0"/>
              <a:t>Avoid wearing wet bathing suits or exercise clothing for long periods of time. Wash sweaty or wet clothes after each use. </a:t>
            </a:r>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Upper genital tract infections</a:t>
            </a:r>
            <a:endParaRPr lang="en-US" dirty="0"/>
          </a:p>
        </p:txBody>
      </p:sp>
      <p:sp>
        <p:nvSpPr>
          <p:cNvPr id="3" name="Content Placeholder 2"/>
          <p:cNvSpPr>
            <a:spLocks noGrp="1"/>
          </p:cNvSpPr>
          <p:nvPr>
            <p:ph idx="1"/>
          </p:nvPr>
        </p:nvSpPr>
        <p:spPr>
          <a:xfrm>
            <a:off x="228600" y="1219200"/>
            <a:ext cx="8915400" cy="5943600"/>
          </a:xfrm>
        </p:spPr>
        <p:txBody>
          <a:bodyPr>
            <a:normAutofit/>
          </a:bodyPr>
          <a:lstStyle/>
          <a:p>
            <a:pPr>
              <a:buNone/>
            </a:pPr>
            <a:r>
              <a:rPr lang="en-US" b="1" u="sng" dirty="0">
                <a:solidFill>
                  <a:srgbClr val="FF0000"/>
                </a:solidFill>
              </a:rPr>
              <a:t> CERVICITIS </a:t>
            </a:r>
          </a:p>
          <a:p>
            <a:r>
              <a:rPr lang="en-US" dirty="0"/>
              <a:t>is an inﬂammation of the mucosa and the glands of the cervix that may occur when organisms gain access to the cervical glands after intercourse and, after procedures such as abortion, intrauterine manipulation, or vaginal delivery.</a:t>
            </a:r>
          </a:p>
          <a:p>
            <a:r>
              <a:rPr lang="en-US" dirty="0"/>
              <a:t>If untreated, the infection may extend into the uterus, fallopian tubes, and pelvic cavity</a:t>
            </a:r>
          </a:p>
          <a:p>
            <a:r>
              <a:rPr lang="en-US" dirty="0"/>
              <a:t>Chlamydia and gonorrhea are the most common causes of </a:t>
            </a:r>
            <a:r>
              <a:rPr lang="en-US" dirty="0" err="1"/>
              <a:t>cervicitis</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US" dirty="0">
                <a:solidFill>
                  <a:srgbClr val="FF0000"/>
                </a:solidFill>
              </a:rPr>
              <a:t>Signs and symptoms</a:t>
            </a:r>
          </a:p>
          <a:p>
            <a:r>
              <a:rPr lang="en-US" dirty="0"/>
              <a:t>Purulent mucus at cervical OS accompanied by contact bleeding</a:t>
            </a:r>
          </a:p>
          <a:p>
            <a:r>
              <a:rPr lang="en-US" dirty="0"/>
              <a:t>Purulent vaginal discharge </a:t>
            </a:r>
          </a:p>
          <a:p>
            <a:r>
              <a:rPr lang="en-US" dirty="0" err="1"/>
              <a:t>Postcoital</a:t>
            </a:r>
            <a:r>
              <a:rPr lang="en-US" dirty="0"/>
              <a:t> bleeding</a:t>
            </a:r>
          </a:p>
          <a:p>
            <a:r>
              <a:rPr lang="en-US" dirty="0" err="1"/>
              <a:t>Dyspaerunia</a:t>
            </a:r>
            <a:r>
              <a:rPr lang="en-US" dirty="0"/>
              <a:t>, Dysuria, pelvic or abdominal pain</a:t>
            </a:r>
          </a:p>
          <a:p>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533400"/>
            <a:ext cx="8763000" cy="6019800"/>
          </a:xfrm>
        </p:spPr>
        <p:txBody>
          <a:bodyPr/>
          <a:lstStyle/>
          <a:p>
            <a:pPr>
              <a:buNone/>
            </a:pPr>
            <a:r>
              <a:rPr lang="en-GB" dirty="0">
                <a:solidFill>
                  <a:srgbClr val="00B050"/>
                </a:solidFill>
              </a:rPr>
              <a:t>Treatment</a:t>
            </a:r>
          </a:p>
          <a:p>
            <a:r>
              <a:rPr lang="en-GB" dirty="0"/>
              <a:t>Investigations- pus swab, urinalysis and full </a:t>
            </a:r>
            <a:r>
              <a:rPr lang="en-GB" dirty="0" err="1"/>
              <a:t>haemogram</a:t>
            </a:r>
            <a:endParaRPr lang="en-GB" dirty="0"/>
          </a:p>
          <a:p>
            <a:r>
              <a:rPr lang="en-GB" dirty="0"/>
              <a:t>Drugs- </a:t>
            </a:r>
            <a:r>
              <a:rPr lang="en-GB" dirty="0" err="1"/>
              <a:t>doxycycline</a:t>
            </a:r>
            <a:r>
              <a:rPr lang="en-GB" dirty="0"/>
              <a:t> for one week or</a:t>
            </a:r>
          </a:p>
          <a:p>
            <a:r>
              <a:rPr lang="en-GB" dirty="0"/>
              <a:t>Erythromycin single dose...</a:t>
            </a:r>
          </a:p>
          <a:p>
            <a:r>
              <a:rPr lang="en-GB" dirty="0"/>
              <a:t>NB pregnant women should not use tetracycline due to its </a:t>
            </a:r>
            <a:r>
              <a:rPr lang="en-GB" dirty="0" err="1"/>
              <a:t>teratogenic</a:t>
            </a:r>
            <a:r>
              <a:rPr lang="en-GB" dirty="0"/>
              <a:t> effect....which effects?????????? May cause teeth discoloration to the baby</a:t>
            </a:r>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Pelvic inflammatory disease (</a:t>
            </a:r>
            <a:r>
              <a:rPr lang="en-US" dirty="0" err="1"/>
              <a:t>pid</a:t>
            </a:r>
            <a:r>
              <a:rPr lang="en-US" dirty="0"/>
              <a:t>)</a:t>
            </a:r>
          </a:p>
        </p:txBody>
      </p:sp>
      <p:sp>
        <p:nvSpPr>
          <p:cNvPr id="3" name="Content Placeholder 2"/>
          <p:cNvSpPr>
            <a:spLocks noGrp="1"/>
          </p:cNvSpPr>
          <p:nvPr>
            <p:ph idx="1"/>
          </p:nvPr>
        </p:nvSpPr>
        <p:spPr>
          <a:xfrm>
            <a:off x="304800" y="1143000"/>
            <a:ext cx="8686800" cy="4937125"/>
          </a:xfrm>
        </p:spPr>
        <p:txBody>
          <a:bodyPr>
            <a:normAutofit/>
          </a:bodyPr>
          <a:lstStyle/>
          <a:p>
            <a:r>
              <a:rPr lang="en-GB" b="1" dirty="0"/>
              <a:t>Is an </a:t>
            </a:r>
            <a:r>
              <a:rPr lang="en-GB" b="1" dirty="0" err="1"/>
              <a:t>inﬂammatory</a:t>
            </a:r>
            <a:r>
              <a:rPr lang="en-GB" b="1" dirty="0"/>
              <a:t> condition of the pelvic cavity that may begin with </a:t>
            </a:r>
            <a:r>
              <a:rPr lang="en-GB" b="1" dirty="0" err="1"/>
              <a:t>cervicitis</a:t>
            </a:r>
            <a:r>
              <a:rPr lang="en-GB" b="1" dirty="0"/>
              <a:t> </a:t>
            </a:r>
          </a:p>
          <a:p>
            <a:r>
              <a:rPr lang="en-GB" dirty="0"/>
              <a:t>May involve the uterus (</a:t>
            </a:r>
            <a:r>
              <a:rPr lang="en-GB" dirty="0" err="1"/>
              <a:t>endometritis</a:t>
            </a:r>
            <a:r>
              <a:rPr lang="en-GB" dirty="0"/>
              <a:t>), fallopian tubes (</a:t>
            </a:r>
            <a:r>
              <a:rPr lang="en-GB" dirty="0" err="1"/>
              <a:t>salpingitis</a:t>
            </a:r>
            <a:r>
              <a:rPr lang="en-GB" dirty="0"/>
              <a:t>), ovaries (</a:t>
            </a:r>
            <a:r>
              <a:rPr lang="en-GB" dirty="0" err="1"/>
              <a:t>oophoritis</a:t>
            </a:r>
            <a:r>
              <a:rPr lang="en-GB" dirty="0"/>
              <a:t>), pelvic peritoneum, or pelvic vascular system</a:t>
            </a:r>
          </a:p>
          <a:p>
            <a:r>
              <a:rPr lang="en-GB" dirty="0"/>
              <a:t>Usually caused by bacteria but may also be attributed to viruses, fungus or parasites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172200"/>
          </a:xfrm>
        </p:spPr>
        <p:txBody>
          <a:bodyPr/>
          <a:lstStyle/>
          <a:p>
            <a:r>
              <a:rPr lang="en-US" dirty="0"/>
              <a:t>The </a:t>
            </a:r>
            <a:r>
              <a:rPr lang="en-US" b="1" dirty="0"/>
              <a:t>transverse cervical </a:t>
            </a:r>
            <a:r>
              <a:rPr lang="en-US" dirty="0"/>
              <a:t>ligaments are the </a:t>
            </a:r>
            <a:r>
              <a:rPr lang="en-US" b="1" dirty="0"/>
              <a:t>most important uterine support. </a:t>
            </a:r>
          </a:p>
          <a:p>
            <a:r>
              <a:rPr lang="en-US" dirty="0"/>
              <a:t>They fan out from the sides of the cervix to the sidewalls of the pelvis to give lateral stability to the cervix. </a:t>
            </a:r>
          </a:p>
          <a:p>
            <a:r>
              <a:rPr lang="en-US" b="1" dirty="0"/>
              <a:t>The </a:t>
            </a:r>
            <a:r>
              <a:rPr lang="en-US" b="1" dirty="0" err="1"/>
              <a:t>utero</a:t>
            </a:r>
            <a:r>
              <a:rPr lang="en-US" b="1" dirty="0"/>
              <a:t>-sacral ligaments </a:t>
            </a:r>
            <a:r>
              <a:rPr lang="en-US" dirty="0"/>
              <a:t>pass from the cervix to the sacrum. They maintain the body of the uterus in </a:t>
            </a:r>
            <a:r>
              <a:rPr lang="en-US" b="1" dirty="0" err="1"/>
              <a:t>anteversion</a:t>
            </a:r>
            <a:r>
              <a:rPr lang="en-US" b="1" dirty="0"/>
              <a:t> position</a:t>
            </a:r>
            <a:r>
              <a:rPr lang="en-US" dirty="0"/>
              <a:t>. </a:t>
            </a:r>
          </a:p>
          <a:p>
            <a:r>
              <a:rPr lang="en-US" dirty="0"/>
              <a:t>The </a:t>
            </a:r>
            <a:r>
              <a:rPr lang="en-US" b="1" dirty="0"/>
              <a:t>broad ligaments </a:t>
            </a:r>
            <a:r>
              <a:rPr lang="en-US" dirty="0"/>
              <a:t>are folds of peritoneum over the fallopian tubes and do not support the uterus</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b="1" i="1" dirty="0" err="1"/>
              <a:t>Gonorrhea</a:t>
            </a:r>
            <a:r>
              <a:rPr lang="en-GB" b="1" i="1" dirty="0"/>
              <a:t> and </a:t>
            </a:r>
            <a:r>
              <a:rPr lang="en-GB" b="1" i="1" dirty="0" err="1"/>
              <a:t>chlamydia</a:t>
            </a:r>
            <a:r>
              <a:rPr lang="en-GB" b="1" i="1" dirty="0"/>
              <a:t> organisms are the most likely causes</a:t>
            </a:r>
          </a:p>
          <a:p>
            <a:r>
              <a:rPr lang="en-GB" dirty="0"/>
              <a:t>Can lead to fallopian tube narrowing which can lead to ectopic pregnancy, infertility, recurrent pelvic pain and </a:t>
            </a:r>
            <a:r>
              <a:rPr lang="en-GB" dirty="0" err="1"/>
              <a:t>tubo</a:t>
            </a:r>
            <a:r>
              <a:rPr lang="en-GB" dirty="0"/>
              <a:t>-ovarian abscess</a:t>
            </a:r>
          </a:p>
          <a:p>
            <a:endParaRPr lang="en-US" dirty="0"/>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pathophysiology</a:t>
            </a:r>
            <a:endParaRPr lang="en-US" dirty="0"/>
          </a:p>
        </p:txBody>
      </p:sp>
      <p:sp>
        <p:nvSpPr>
          <p:cNvPr id="3" name="Content Placeholder 2"/>
          <p:cNvSpPr>
            <a:spLocks noGrp="1"/>
          </p:cNvSpPr>
          <p:nvPr>
            <p:ph idx="1"/>
          </p:nvPr>
        </p:nvSpPr>
        <p:spPr>
          <a:xfrm>
            <a:off x="228600" y="1295400"/>
            <a:ext cx="8763000" cy="5181600"/>
          </a:xfrm>
        </p:spPr>
        <p:txBody>
          <a:bodyPr>
            <a:normAutofit fontScale="92500" lnSpcReduction="20000"/>
          </a:bodyPr>
          <a:lstStyle/>
          <a:p>
            <a:r>
              <a:rPr lang="en-US" dirty="0"/>
              <a:t>organisms usually enter the body through the vagina, pass through the cervical canal, colonize the </a:t>
            </a:r>
            <a:r>
              <a:rPr lang="en-US" dirty="0" err="1"/>
              <a:t>endocervix</a:t>
            </a:r>
            <a:r>
              <a:rPr lang="en-US" dirty="0"/>
              <a:t> and move upward into the uterus. </a:t>
            </a:r>
          </a:p>
          <a:p>
            <a:r>
              <a:rPr lang="en-US" dirty="0"/>
              <a:t>Under various conditions, they may proceed to one or both fallopian tubes and ovaries and into the pelvis. </a:t>
            </a:r>
          </a:p>
          <a:p>
            <a:r>
              <a:rPr lang="en-US" dirty="0"/>
              <a:t>In bacterial infections that occur after child birth or abortion, pathogens are disseminated directly through the tissues that support the uterus by way of the </a:t>
            </a:r>
            <a:r>
              <a:rPr lang="en-US" dirty="0" err="1"/>
              <a:t>lymphatics</a:t>
            </a:r>
            <a:r>
              <a:rPr lang="en-US" dirty="0"/>
              <a:t> and blood vessel.</a:t>
            </a:r>
          </a:p>
          <a:p>
            <a:r>
              <a:rPr lang="en-US" dirty="0"/>
              <a:t>In rare cases, the bacteria may be disseminated from lungs </a:t>
            </a:r>
            <a:r>
              <a:rPr lang="en-US" dirty="0" err="1"/>
              <a:t>eg</a:t>
            </a:r>
            <a:r>
              <a:rPr lang="en-US" dirty="0"/>
              <a:t> TB bacteria via the blood stream</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8686800" cy="5562600"/>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228600"/>
            <a:ext cx="8839200" cy="6477000"/>
          </a:xfrm>
        </p:spPr>
        <p:txBody>
          <a:bodyPr/>
          <a:lstStyle/>
          <a:p>
            <a:pPr>
              <a:buNone/>
            </a:pPr>
            <a:r>
              <a:rPr lang="en-US" b="1" dirty="0"/>
              <a:t>Causes of PID</a:t>
            </a:r>
          </a:p>
          <a:p>
            <a:r>
              <a:rPr lang="en-US" dirty="0"/>
              <a:t>STI’s…sexually transmitted infections</a:t>
            </a:r>
          </a:p>
          <a:p>
            <a:r>
              <a:rPr lang="en-US" dirty="0"/>
              <a:t> invasive procedures such as endometrial biopsy, surgical abortion, hysteroscopy, or IUD insertion. </a:t>
            </a:r>
          </a:p>
          <a:p>
            <a:r>
              <a:rPr lang="en-US" dirty="0"/>
              <a:t>Bacterial </a:t>
            </a:r>
            <a:r>
              <a:rPr lang="en-US" dirty="0" err="1"/>
              <a:t>vaginosis</a:t>
            </a:r>
            <a:r>
              <a:rPr lang="en-US" dirty="0"/>
              <a:t>, gonococcus  and Chlamydia infections</a:t>
            </a:r>
          </a:p>
          <a:p>
            <a:r>
              <a:rPr lang="en-US" dirty="0"/>
              <a:t>Chlamydia infection is the most common cause of </a:t>
            </a:r>
            <a:r>
              <a:rPr lang="en-US" b="1" dirty="0" err="1"/>
              <a:t>salpingitis</a:t>
            </a:r>
            <a:endParaRPr lang="en-US" b="1" dirty="0"/>
          </a:p>
          <a:p>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152400"/>
            <a:ext cx="8686800" cy="6553200"/>
          </a:xfrm>
        </p:spPr>
        <p:txBody>
          <a:bodyPr>
            <a:normAutofit/>
          </a:bodyPr>
          <a:lstStyle/>
          <a:p>
            <a:pPr>
              <a:buNone/>
            </a:pPr>
            <a:r>
              <a:rPr lang="en-GB" b="1" dirty="0"/>
              <a:t>Risk factors</a:t>
            </a:r>
          </a:p>
          <a:p>
            <a:r>
              <a:rPr lang="en-GB" dirty="0"/>
              <a:t>Early age at first intercourse</a:t>
            </a:r>
          </a:p>
          <a:p>
            <a:r>
              <a:rPr lang="en-GB" dirty="0"/>
              <a:t>multiple sexual partners</a:t>
            </a:r>
          </a:p>
          <a:p>
            <a:r>
              <a:rPr lang="en-GB" dirty="0"/>
              <a:t>Frequent intercourse</a:t>
            </a:r>
          </a:p>
          <a:p>
            <a:r>
              <a:rPr lang="en-GB" dirty="0"/>
              <a:t>Intercourse with a partner who has STI</a:t>
            </a:r>
          </a:p>
          <a:p>
            <a:r>
              <a:rPr lang="en-GB" dirty="0"/>
              <a:t>History of STI’s and pelvic infections</a:t>
            </a:r>
          </a:p>
          <a:p>
            <a:r>
              <a:rPr lang="en-GB" dirty="0"/>
              <a:t>Unprotected sex</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pPr>
              <a:buNone/>
            </a:pPr>
            <a:r>
              <a:rPr lang="en-GB" b="1" dirty="0"/>
              <a:t>Clinical manifestations</a:t>
            </a:r>
          </a:p>
          <a:p>
            <a:r>
              <a:rPr lang="en-US" dirty="0"/>
              <a:t>Vaginal discharge, </a:t>
            </a:r>
            <a:r>
              <a:rPr lang="en-US" dirty="0" err="1"/>
              <a:t>dyspareunia</a:t>
            </a:r>
            <a:r>
              <a:rPr lang="en-US" dirty="0"/>
              <a:t>, lower abdominal pelvic pain and tenderness that occurs after menses. </a:t>
            </a:r>
          </a:p>
          <a:p>
            <a:r>
              <a:rPr lang="en-US" dirty="0"/>
              <a:t>Pain may occur on voiding or with defecation</a:t>
            </a:r>
          </a:p>
          <a:p>
            <a:r>
              <a:rPr lang="en-US" dirty="0"/>
              <a:t>fever, general malaise, anorexia, nausea, vomiting headache.</a:t>
            </a:r>
          </a:p>
          <a:p>
            <a:r>
              <a:rPr lang="en-US" dirty="0"/>
              <a:t>On pelvic examination, intense tenderness may be noted on palpation of the uterus or movement of the cervix (cervical motion tenderness). </a:t>
            </a:r>
            <a:endParaRPr lang="fr-FR" dirty="0"/>
          </a:p>
          <a:p>
            <a:endParaRPr lang="en-US" dirty="0"/>
          </a:p>
          <a:p>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Complications of PID</a:t>
            </a:r>
          </a:p>
        </p:txBody>
      </p:sp>
      <p:sp>
        <p:nvSpPr>
          <p:cNvPr id="3" name="Content Placeholder 2"/>
          <p:cNvSpPr>
            <a:spLocks noGrp="1"/>
          </p:cNvSpPr>
          <p:nvPr>
            <p:ph idx="1"/>
          </p:nvPr>
        </p:nvSpPr>
        <p:spPr>
          <a:xfrm>
            <a:off x="304800" y="1143000"/>
            <a:ext cx="8686800" cy="5181600"/>
          </a:xfrm>
        </p:spPr>
        <p:txBody>
          <a:bodyPr>
            <a:normAutofit/>
          </a:bodyPr>
          <a:lstStyle/>
          <a:p>
            <a:r>
              <a:rPr lang="en-US" dirty="0"/>
              <a:t>Peritonitis</a:t>
            </a:r>
          </a:p>
          <a:p>
            <a:r>
              <a:rPr lang="en-US" dirty="0"/>
              <a:t>Abscesses</a:t>
            </a:r>
          </a:p>
          <a:p>
            <a:r>
              <a:rPr lang="en-US" dirty="0"/>
              <a:t>Strictures and obstruction of fallopian tubes</a:t>
            </a:r>
          </a:p>
          <a:p>
            <a:r>
              <a:rPr lang="en-US" dirty="0"/>
              <a:t>Ectopic pregnancy in future</a:t>
            </a:r>
          </a:p>
          <a:p>
            <a:r>
              <a:rPr lang="en-US" dirty="0"/>
              <a:t>Infertility</a:t>
            </a:r>
          </a:p>
          <a:p>
            <a:r>
              <a:rPr lang="en-US" dirty="0"/>
              <a:t>Bacterimia which can lead to septic shock</a:t>
            </a:r>
          </a:p>
          <a:p>
            <a:r>
              <a:rPr lang="en-US" dirty="0"/>
              <a:t>Thrombophlebitis with possibility of embolization</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228600" y="1143000"/>
            <a:ext cx="8763000" cy="5562600"/>
          </a:xfrm>
        </p:spPr>
        <p:txBody>
          <a:bodyPr>
            <a:normAutofit fontScale="92500" lnSpcReduction="10000"/>
          </a:bodyPr>
          <a:lstStyle/>
          <a:p>
            <a:pPr>
              <a:buNone/>
            </a:pPr>
            <a:r>
              <a:rPr lang="en-US" b="1" dirty="0"/>
              <a:t>investigations</a:t>
            </a:r>
          </a:p>
          <a:p>
            <a:pPr>
              <a:buNone/>
            </a:pPr>
            <a:r>
              <a:rPr lang="en-US" dirty="0" err="1"/>
              <a:t>Endocervical</a:t>
            </a:r>
            <a:r>
              <a:rPr lang="en-US" dirty="0"/>
              <a:t> swabs, high vaginal swabs, laparoscopy</a:t>
            </a:r>
            <a:endParaRPr lang="en-US" b="1" dirty="0"/>
          </a:p>
          <a:p>
            <a:pPr>
              <a:buNone/>
            </a:pPr>
            <a:r>
              <a:rPr lang="en-US" b="1" dirty="0"/>
              <a:t> Medical and nursing Management</a:t>
            </a:r>
          </a:p>
          <a:p>
            <a:r>
              <a:rPr lang="en-US" dirty="0"/>
              <a:t>Broad-spectrum antibiotic therapy is prescribed </a:t>
            </a:r>
            <a:r>
              <a:rPr lang="en-US" dirty="0" err="1"/>
              <a:t>e.g</a:t>
            </a:r>
            <a:r>
              <a:rPr lang="en-US" dirty="0"/>
              <a:t> </a:t>
            </a:r>
            <a:r>
              <a:rPr lang="en-US" dirty="0" err="1"/>
              <a:t>doxycycline</a:t>
            </a:r>
            <a:r>
              <a:rPr lang="en-US" dirty="0"/>
              <a:t> 100mg BD x 2/52 with </a:t>
            </a:r>
            <a:r>
              <a:rPr lang="en-US" dirty="0" err="1"/>
              <a:t>metronidazole</a:t>
            </a:r>
            <a:r>
              <a:rPr lang="en-US" dirty="0"/>
              <a:t>, or iv </a:t>
            </a:r>
            <a:r>
              <a:rPr lang="en-US" dirty="0" err="1"/>
              <a:t>caphalosporin</a:t>
            </a:r>
            <a:r>
              <a:rPr lang="en-US" dirty="0"/>
              <a:t> with </a:t>
            </a:r>
            <a:r>
              <a:rPr lang="en-US" dirty="0" err="1"/>
              <a:t>metronidazole</a:t>
            </a:r>
            <a:endParaRPr lang="en-US" dirty="0"/>
          </a:p>
          <a:p>
            <a:r>
              <a:rPr lang="en-US" dirty="0"/>
              <a:t>Analgesics </a:t>
            </a:r>
            <a:r>
              <a:rPr lang="en-US" dirty="0" err="1"/>
              <a:t>i.e</a:t>
            </a:r>
            <a:r>
              <a:rPr lang="en-US" dirty="0"/>
              <a:t> </a:t>
            </a:r>
            <a:r>
              <a:rPr lang="en-US" dirty="0" err="1"/>
              <a:t>diclofenac</a:t>
            </a:r>
            <a:r>
              <a:rPr lang="en-US" dirty="0"/>
              <a:t> for pain relief</a:t>
            </a:r>
          </a:p>
          <a:p>
            <a:r>
              <a:rPr lang="en-US" dirty="0"/>
              <a:t>Intensive therapy that include IV fluids and bed rest</a:t>
            </a:r>
          </a:p>
          <a:p>
            <a:r>
              <a:rPr lang="en-US" dirty="0"/>
              <a:t>If patient has distended abdomen NGT intubation and suctioning is initiated</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1066800"/>
            <a:ext cx="8686800" cy="5013325"/>
          </a:xfrm>
        </p:spPr>
        <p:txBody>
          <a:bodyPr>
            <a:normAutofit fontScale="92500" lnSpcReduction="10000"/>
          </a:bodyPr>
          <a:lstStyle/>
          <a:p>
            <a:r>
              <a:rPr lang="en-US" dirty="0"/>
              <a:t>Careful monitoring of Vital Signs especially temperatures which are best indicators of infection state</a:t>
            </a:r>
          </a:p>
          <a:p>
            <a:r>
              <a:rPr lang="en-US" dirty="0"/>
              <a:t>Monitor the amount and character of vaginal discharge</a:t>
            </a:r>
          </a:p>
          <a:p>
            <a:r>
              <a:rPr lang="en-US" dirty="0"/>
              <a:t>Apply heat on the abdomen for pain relief</a:t>
            </a:r>
          </a:p>
          <a:p>
            <a:r>
              <a:rPr lang="en-US" dirty="0"/>
              <a:t>Psychological support to allay anxiety</a:t>
            </a:r>
          </a:p>
          <a:p>
            <a:r>
              <a:rPr lang="en-US" dirty="0"/>
              <a:t>Teach on how to prevent future infections </a:t>
            </a:r>
            <a:r>
              <a:rPr lang="en-US" dirty="0" err="1"/>
              <a:t>ie</a:t>
            </a:r>
            <a:r>
              <a:rPr lang="en-US" dirty="0"/>
              <a:t> protected sex, </a:t>
            </a:r>
            <a:r>
              <a:rPr lang="en-GB" dirty="0" err="1"/>
              <a:t>perineal</a:t>
            </a:r>
            <a:r>
              <a:rPr lang="en-GB" dirty="0"/>
              <a:t> hygiene, avoid multiple sexual partners etc</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disorders</a:t>
            </a:r>
          </a:p>
        </p:txBody>
      </p:sp>
      <p:sp>
        <p:nvSpPr>
          <p:cNvPr id="3" name="Content Placeholder 2"/>
          <p:cNvSpPr>
            <a:spLocks noGrp="1"/>
          </p:cNvSpPr>
          <p:nvPr>
            <p:ph idx="1"/>
          </p:nvPr>
        </p:nvSpPr>
        <p:spPr/>
        <p:txBody>
          <a:bodyPr/>
          <a:lstStyle/>
          <a:p>
            <a:pPr>
              <a:buNone/>
            </a:pPr>
            <a:r>
              <a:rPr lang="en-US" b="1" dirty="0"/>
              <a:t>Fistulas of the vagina</a:t>
            </a:r>
          </a:p>
          <a:p>
            <a:r>
              <a:rPr lang="en-GB" dirty="0"/>
              <a:t>Abnormal opening between two internal hollow organs or between internal organs and the exterior of the body</a:t>
            </a:r>
          </a:p>
          <a:p>
            <a:pPr>
              <a:buNone/>
            </a:pP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609600"/>
            <a:ext cx="8229600" cy="5516563"/>
          </a:xfrm>
        </p:spPr>
        <p:txBody>
          <a:bodyPr/>
          <a:lstStyle/>
          <a:p>
            <a:r>
              <a:rPr lang="en-US" dirty="0"/>
              <a:t>Uterus lies behind the bladder and in front of the rectum. </a:t>
            </a:r>
          </a:p>
          <a:p>
            <a:r>
              <a:rPr lang="en-US" dirty="0"/>
              <a:t>It leans forward over the bladder, which is known as </a:t>
            </a:r>
            <a:r>
              <a:rPr lang="en-US" b="1" dirty="0" err="1"/>
              <a:t>anteversion</a:t>
            </a:r>
            <a:r>
              <a:rPr lang="en-US" dirty="0"/>
              <a:t> and bends forward from the cervix at the level of the internal os, which is known </a:t>
            </a:r>
            <a:r>
              <a:rPr lang="en-US" b="1" dirty="0"/>
              <a:t>as </a:t>
            </a:r>
            <a:r>
              <a:rPr lang="en-US" b="1" dirty="0" err="1"/>
              <a:t>anteflexion</a:t>
            </a:r>
            <a:endParaRPr lang="en-US" b="1" dirty="0"/>
          </a:p>
          <a:p>
            <a:r>
              <a:rPr lang="en-US" dirty="0"/>
              <a:t>It has 3 layers;</a:t>
            </a:r>
          </a:p>
          <a:p>
            <a:r>
              <a:rPr lang="en-US" i="1" dirty="0" err="1"/>
              <a:t>Endometrium</a:t>
            </a:r>
            <a:r>
              <a:rPr lang="en-US" i="1" dirty="0"/>
              <a:t>—inner layer</a:t>
            </a:r>
          </a:p>
          <a:p>
            <a:r>
              <a:rPr lang="en-US" i="1" dirty="0" err="1"/>
              <a:t>Myometrium</a:t>
            </a:r>
            <a:r>
              <a:rPr lang="en-US" i="1" dirty="0"/>
              <a:t>– middle layer</a:t>
            </a:r>
          </a:p>
          <a:p>
            <a:r>
              <a:rPr lang="en-US" i="1" dirty="0" err="1"/>
              <a:t>Perimetrium</a:t>
            </a:r>
            <a:r>
              <a:rPr lang="en-US" i="1" dirty="0"/>
              <a:t> – outer layer</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5622925"/>
          </a:xfrm>
        </p:spPr>
        <p:txBody>
          <a:bodyPr/>
          <a:lstStyle/>
          <a:p>
            <a:pPr>
              <a:buNone/>
            </a:pPr>
            <a:r>
              <a:rPr lang="en-GB" b="1" dirty="0"/>
              <a:t>Types</a:t>
            </a:r>
            <a:r>
              <a:rPr lang="en-GB" dirty="0"/>
              <a:t>   </a:t>
            </a:r>
          </a:p>
          <a:p>
            <a:r>
              <a:rPr lang="en-GB" b="1" dirty="0" err="1"/>
              <a:t>Vesicovaginal</a:t>
            </a:r>
            <a:r>
              <a:rPr lang="en-GB" b="1" dirty="0"/>
              <a:t> fistula (VVF</a:t>
            </a:r>
            <a:r>
              <a:rPr lang="en-GB" dirty="0"/>
              <a:t>)- between bladder and vagina</a:t>
            </a:r>
          </a:p>
          <a:p>
            <a:r>
              <a:rPr lang="en-GB" b="1" dirty="0" err="1"/>
              <a:t>Rectovaginal</a:t>
            </a:r>
            <a:r>
              <a:rPr lang="en-GB" b="1" dirty="0"/>
              <a:t> fistula(RVF)</a:t>
            </a:r>
            <a:r>
              <a:rPr lang="en-GB" dirty="0"/>
              <a:t>-between rectum and vagina</a:t>
            </a:r>
          </a:p>
          <a:p>
            <a:r>
              <a:rPr lang="en-GB" b="1" dirty="0" err="1"/>
              <a:t>Urethrovaginal</a:t>
            </a:r>
            <a:r>
              <a:rPr lang="en-GB" dirty="0"/>
              <a:t>- between vagina and urethra</a:t>
            </a:r>
          </a:p>
          <a:p>
            <a:r>
              <a:rPr lang="en-GB" b="1" dirty="0" err="1"/>
              <a:t>Ureterovaginal</a:t>
            </a:r>
            <a:r>
              <a:rPr lang="en-GB" dirty="0"/>
              <a:t> –between vagina and </a:t>
            </a:r>
            <a:r>
              <a:rPr lang="en-GB" dirty="0" err="1"/>
              <a:t>ureter</a:t>
            </a:r>
            <a:endParaRPr lang="en-GB" dirty="0"/>
          </a:p>
          <a:p>
            <a:r>
              <a:rPr lang="en-GB" b="1" dirty="0"/>
              <a:t>Vaginal </a:t>
            </a:r>
            <a:r>
              <a:rPr lang="en-GB" b="1" dirty="0" err="1"/>
              <a:t>perineal</a:t>
            </a:r>
            <a:r>
              <a:rPr lang="en-GB" b="1" dirty="0"/>
              <a:t>- </a:t>
            </a:r>
            <a:r>
              <a:rPr lang="en-GB" dirty="0"/>
              <a:t>between the vagina and the perineum </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a:t>
            </a:r>
          </a:p>
        </p:txBody>
      </p:sp>
      <p:sp>
        <p:nvSpPr>
          <p:cNvPr id="3" name="Content Placeholder 2"/>
          <p:cNvSpPr>
            <a:spLocks noGrp="1"/>
          </p:cNvSpPr>
          <p:nvPr>
            <p:ph idx="1"/>
          </p:nvPr>
        </p:nvSpPr>
        <p:spPr>
          <a:xfrm>
            <a:off x="304800" y="1219200"/>
            <a:ext cx="8686800" cy="5410200"/>
          </a:xfrm>
        </p:spPr>
        <p:txBody>
          <a:bodyPr>
            <a:normAutofit/>
          </a:bodyPr>
          <a:lstStyle/>
          <a:p>
            <a:r>
              <a:rPr lang="en-GB" dirty="0"/>
              <a:t>Obstructed labour due to pressure by the presenting part that causes necrosis—account for 85% of all causes</a:t>
            </a:r>
          </a:p>
          <a:p>
            <a:r>
              <a:rPr lang="en-GB" dirty="0"/>
              <a:t>Tissue damage resulting from injury during surgery</a:t>
            </a:r>
          </a:p>
          <a:p>
            <a:r>
              <a:rPr lang="en-GB" dirty="0"/>
              <a:t>Unrepaired 3</a:t>
            </a:r>
            <a:r>
              <a:rPr lang="en-GB" baseline="30000" dirty="0"/>
              <a:t>rd</a:t>
            </a:r>
            <a:r>
              <a:rPr lang="en-GB" dirty="0"/>
              <a:t> degree laceration</a:t>
            </a:r>
          </a:p>
          <a:p>
            <a:r>
              <a:rPr lang="en-GB" dirty="0"/>
              <a:t>Cervical ,rectal, vulva ca in advanced stages</a:t>
            </a:r>
          </a:p>
          <a:p>
            <a:r>
              <a:rPr lang="en-GB" dirty="0"/>
              <a:t>Chronic syphilis or TB</a:t>
            </a:r>
          </a:p>
          <a:p>
            <a:endParaRPr lang="en-GB" sz="2800" dirty="0"/>
          </a:p>
          <a:p>
            <a:endParaRPr lang="en-GB" sz="2800" b="1" dirty="0"/>
          </a:p>
          <a:p>
            <a:endParaRPr lang="fr-FR" dirty="0"/>
          </a:p>
          <a:p>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dirty="0"/>
              <a:t>Congenital-accessory </a:t>
            </a:r>
            <a:r>
              <a:rPr lang="en-GB" dirty="0" err="1"/>
              <a:t>ureter</a:t>
            </a:r>
            <a:r>
              <a:rPr lang="en-GB" dirty="0"/>
              <a:t> that opens in the vagina</a:t>
            </a:r>
          </a:p>
          <a:p>
            <a:r>
              <a:rPr lang="en-GB" dirty="0"/>
              <a:t>Radiation therapy for gynaecological conditions</a:t>
            </a:r>
          </a:p>
          <a:p>
            <a:r>
              <a:rPr lang="en-GB" dirty="0"/>
              <a:t>Trauma from rape</a:t>
            </a:r>
          </a:p>
          <a:p>
            <a:r>
              <a:rPr lang="en-GB" dirty="0"/>
              <a:t>Infected episiotomies</a:t>
            </a:r>
          </a:p>
          <a:p>
            <a:endParaRPr lang="en-GB" sz="2800" dirty="0"/>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manifestation</a:t>
            </a:r>
          </a:p>
        </p:txBody>
      </p:sp>
      <p:sp>
        <p:nvSpPr>
          <p:cNvPr id="3" name="Content Placeholder 2"/>
          <p:cNvSpPr>
            <a:spLocks noGrp="1"/>
          </p:cNvSpPr>
          <p:nvPr>
            <p:ph idx="1"/>
          </p:nvPr>
        </p:nvSpPr>
        <p:spPr/>
        <p:txBody>
          <a:bodyPr>
            <a:normAutofit fontScale="85000" lnSpcReduction="10000"/>
          </a:bodyPr>
          <a:lstStyle/>
          <a:p>
            <a:r>
              <a:rPr lang="en-GB" dirty="0"/>
              <a:t>Constant urine dribbling from vagina in VVF</a:t>
            </a:r>
          </a:p>
          <a:p>
            <a:r>
              <a:rPr lang="en-GB" dirty="0" err="1"/>
              <a:t>Fecal</a:t>
            </a:r>
            <a:r>
              <a:rPr lang="en-GB" dirty="0"/>
              <a:t> incontinence and flatus discharged through vagina in RVF. If small RVF, only mucus from the rectum may pass</a:t>
            </a:r>
          </a:p>
          <a:p>
            <a:r>
              <a:rPr lang="en-GB" dirty="0"/>
              <a:t>Vulva excoriation with urine</a:t>
            </a:r>
          </a:p>
          <a:p>
            <a:r>
              <a:rPr lang="en-GB" dirty="0" err="1"/>
              <a:t>Dyspaerunia</a:t>
            </a:r>
            <a:endParaRPr lang="en-GB" dirty="0"/>
          </a:p>
          <a:p>
            <a:r>
              <a:rPr lang="en-GB" dirty="0"/>
              <a:t>Repeated or urinary tract vaginal infections</a:t>
            </a:r>
          </a:p>
          <a:p>
            <a:r>
              <a:rPr lang="en-GB" dirty="0"/>
              <a:t>Irritation or pain around the vagina and surrounding structures</a:t>
            </a:r>
          </a:p>
          <a:p>
            <a:r>
              <a:rPr lang="en-GB" dirty="0"/>
              <a:t>it can be seen during examination with </a:t>
            </a:r>
            <a:r>
              <a:rPr lang="en-GB" dirty="0" err="1"/>
              <a:t>sim’s</a:t>
            </a:r>
            <a:r>
              <a:rPr lang="en-GB" dirty="0"/>
              <a:t> speculum</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04800"/>
            <a:ext cx="8686800" cy="6324600"/>
          </a:xfrm>
        </p:spPr>
        <p:txBody>
          <a:bodyPr>
            <a:normAutofit lnSpcReduction="10000"/>
          </a:bodyPr>
          <a:lstStyle/>
          <a:p>
            <a:pPr>
              <a:buNone/>
            </a:pPr>
            <a:r>
              <a:rPr lang="en-GB" dirty="0">
                <a:solidFill>
                  <a:srgbClr val="FF0000"/>
                </a:solidFill>
              </a:rPr>
              <a:t>Medical and nursing management</a:t>
            </a:r>
          </a:p>
          <a:p>
            <a:r>
              <a:rPr lang="en-GB" dirty="0"/>
              <a:t>Goal is to eliminate fistula and treat the infection</a:t>
            </a:r>
          </a:p>
          <a:p>
            <a:r>
              <a:rPr lang="en-GB" dirty="0"/>
              <a:t>It may heal </a:t>
            </a:r>
            <a:r>
              <a:rPr lang="en-GB" b="1" dirty="0"/>
              <a:t>without surgical </a:t>
            </a:r>
            <a:r>
              <a:rPr lang="en-GB" dirty="0"/>
              <a:t>intervention but surgery is often required.</a:t>
            </a:r>
          </a:p>
          <a:p>
            <a:r>
              <a:rPr lang="en-GB" dirty="0"/>
              <a:t>Vaginal approach is mostly used in the repair</a:t>
            </a:r>
          </a:p>
          <a:p>
            <a:r>
              <a:rPr lang="en-GB" dirty="0"/>
              <a:t>Proper nutrition, enough rest</a:t>
            </a:r>
          </a:p>
          <a:p>
            <a:r>
              <a:rPr lang="en-GB" dirty="0"/>
              <a:t>Prophylactic antibiotic</a:t>
            </a:r>
          </a:p>
          <a:p>
            <a:r>
              <a:rPr lang="en-GB" dirty="0"/>
              <a:t>Maintaining </a:t>
            </a:r>
            <a:r>
              <a:rPr lang="en-GB" dirty="0" err="1"/>
              <a:t>Perineal</a:t>
            </a:r>
            <a:r>
              <a:rPr lang="en-GB" dirty="0"/>
              <a:t> hygiene and </a:t>
            </a:r>
            <a:r>
              <a:rPr lang="en-GB" dirty="0" err="1"/>
              <a:t>sitz</a:t>
            </a:r>
            <a:r>
              <a:rPr lang="en-GB" dirty="0"/>
              <a:t> bath in RVF</a:t>
            </a:r>
          </a:p>
          <a:p>
            <a:r>
              <a:rPr lang="en-GB" dirty="0"/>
              <a:t>Skin care to prevent excoriation</a:t>
            </a:r>
          </a:p>
          <a:p>
            <a:r>
              <a:rPr lang="en-GB" dirty="0"/>
              <a:t>Psychological support</a:t>
            </a:r>
          </a:p>
          <a:p>
            <a:endParaRPr lang="en-GB" dirty="0"/>
          </a:p>
          <a:p>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pPr>
              <a:buNone/>
            </a:pPr>
            <a:r>
              <a:rPr lang="en-GB" b="1" dirty="0">
                <a:solidFill>
                  <a:srgbClr val="FF0000"/>
                </a:solidFill>
              </a:rPr>
              <a:t>Preoperative care</a:t>
            </a:r>
          </a:p>
          <a:p>
            <a:r>
              <a:rPr lang="en-GB" dirty="0"/>
              <a:t>Treatment of any existing </a:t>
            </a:r>
            <a:r>
              <a:rPr lang="en-GB" dirty="0" err="1"/>
              <a:t>vaginitis</a:t>
            </a:r>
            <a:r>
              <a:rPr lang="en-GB" dirty="0"/>
              <a:t>, infection</a:t>
            </a:r>
          </a:p>
          <a:p>
            <a:r>
              <a:rPr lang="en-GB" dirty="0"/>
              <a:t>Empty bladder and bowel, Catheterization in </a:t>
            </a:r>
          </a:p>
          <a:p>
            <a:pPr>
              <a:buNone/>
            </a:pPr>
            <a:r>
              <a:rPr lang="en-GB" dirty="0"/>
              <a:t>V </a:t>
            </a:r>
            <a:r>
              <a:rPr lang="en-GB" dirty="0" err="1"/>
              <a:t>V</a:t>
            </a:r>
            <a:r>
              <a:rPr lang="en-GB" dirty="0"/>
              <a:t> F</a:t>
            </a:r>
          </a:p>
          <a:p>
            <a:r>
              <a:rPr lang="en-GB" dirty="0"/>
              <a:t>Psychological support and proper nutrition</a:t>
            </a:r>
          </a:p>
          <a:p>
            <a:r>
              <a:rPr lang="en-GB" dirty="0"/>
              <a:t>Blood taken for haemoglobin level</a:t>
            </a:r>
          </a:p>
          <a:p>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228600"/>
            <a:ext cx="8686800" cy="5851525"/>
          </a:xfrm>
        </p:spPr>
        <p:txBody>
          <a:bodyPr>
            <a:normAutofit fontScale="92500" lnSpcReduction="20000"/>
          </a:bodyPr>
          <a:lstStyle/>
          <a:p>
            <a:pPr>
              <a:buNone/>
            </a:pPr>
            <a:r>
              <a:rPr lang="en-GB" b="1" dirty="0"/>
              <a:t>Postoperative care</a:t>
            </a:r>
          </a:p>
          <a:p>
            <a:r>
              <a:rPr lang="en-GB" dirty="0"/>
              <a:t>In VVF catheter should remain in situ for 10- 14 days</a:t>
            </a:r>
          </a:p>
          <a:p>
            <a:r>
              <a:rPr lang="en-GB" dirty="0"/>
              <a:t>Give analgesics to relieve discomfort</a:t>
            </a:r>
          </a:p>
          <a:p>
            <a:r>
              <a:rPr lang="en-GB" dirty="0"/>
              <a:t>Administer antibiotics to prevent infections</a:t>
            </a:r>
          </a:p>
          <a:p>
            <a:r>
              <a:rPr lang="en-GB" dirty="0"/>
              <a:t>Liquid diet for 2 weeks in RVF</a:t>
            </a:r>
          </a:p>
          <a:p>
            <a:r>
              <a:rPr lang="en-GB" dirty="0"/>
              <a:t>Ensure increased fluid intake and </a:t>
            </a:r>
            <a:r>
              <a:rPr lang="en-GB" dirty="0" err="1"/>
              <a:t>perineal</a:t>
            </a:r>
            <a:r>
              <a:rPr lang="en-GB" dirty="0"/>
              <a:t> hygiene</a:t>
            </a:r>
          </a:p>
          <a:p>
            <a:r>
              <a:rPr lang="en-GB" dirty="0"/>
              <a:t>Monitor VS and for any complications</a:t>
            </a:r>
          </a:p>
          <a:p>
            <a:r>
              <a:rPr lang="en-GB" dirty="0"/>
              <a:t>Advise patient to avoid strenuous activities </a:t>
            </a:r>
            <a:r>
              <a:rPr lang="en-GB" dirty="0" err="1"/>
              <a:t>i.e</a:t>
            </a:r>
            <a:r>
              <a:rPr lang="en-GB" dirty="0"/>
              <a:t> abstain from sex until proper healing has occurred</a:t>
            </a:r>
          </a:p>
          <a:p>
            <a:r>
              <a:rPr lang="en-GB" dirty="0"/>
              <a:t>High fibre diet</a:t>
            </a:r>
          </a:p>
          <a:p>
            <a:r>
              <a:rPr lang="en-GB" dirty="0"/>
              <a:t>Avoid pelvic or vaginal examinations</a:t>
            </a:r>
            <a:endParaRPr lang="fr-FR" dirty="0"/>
          </a:p>
          <a:p>
            <a:endParaRPr lang="fr-FR" dirty="0"/>
          </a:p>
          <a:p>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Rape trauma syndrome</a:t>
            </a:r>
          </a:p>
        </p:txBody>
      </p:sp>
      <p:sp>
        <p:nvSpPr>
          <p:cNvPr id="3" name="Content Placeholder 2"/>
          <p:cNvSpPr>
            <a:spLocks noGrp="1"/>
          </p:cNvSpPr>
          <p:nvPr>
            <p:ph idx="1"/>
          </p:nvPr>
        </p:nvSpPr>
        <p:spPr>
          <a:xfrm>
            <a:off x="304800" y="1219200"/>
            <a:ext cx="8686800" cy="5486400"/>
          </a:xfrm>
        </p:spPr>
        <p:txBody>
          <a:bodyPr>
            <a:normAutofit/>
          </a:bodyPr>
          <a:lstStyle/>
          <a:p>
            <a:r>
              <a:rPr lang="en-GB" dirty="0"/>
              <a:t>Describes cluster of psychological and physical </a:t>
            </a:r>
          </a:p>
          <a:p>
            <a:pPr>
              <a:buNone/>
            </a:pPr>
            <a:r>
              <a:rPr lang="en-GB" dirty="0"/>
              <a:t>      Signs and reactions common to most rape victims during, immediately and months, years after the rape</a:t>
            </a:r>
          </a:p>
          <a:p>
            <a:r>
              <a:rPr lang="en-GB" dirty="0"/>
              <a:t>Men women and children are victims</a:t>
            </a:r>
          </a:p>
          <a:p>
            <a:pPr>
              <a:buNone/>
            </a:pPr>
            <a:r>
              <a:rPr lang="en-GB" b="1" dirty="0"/>
              <a:t>Phases</a:t>
            </a:r>
          </a:p>
          <a:p>
            <a:endParaRPr lang="fr-FR" dirty="0"/>
          </a:p>
          <a:p>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Acute phase(phase of disorganization)</a:t>
            </a:r>
          </a:p>
          <a:p>
            <a:r>
              <a:rPr lang="en-GB" dirty="0"/>
              <a:t>Occurs in days or weeks after rape. patient feels shock and disbelief towards rape and may react in the following ways</a:t>
            </a:r>
          </a:p>
          <a:p>
            <a:pPr>
              <a:buFont typeface="Wingdings" pitchFamily="2" charset="2"/>
              <a:buChar char="ü"/>
            </a:pPr>
            <a:r>
              <a:rPr lang="en-US" b="1" dirty="0"/>
              <a:t>expressed state </a:t>
            </a:r>
            <a:r>
              <a:rPr lang="en-US" dirty="0"/>
              <a:t>in which shock, disbelief, fear,  guilt, </a:t>
            </a:r>
            <a:r>
              <a:rPr lang="fr-FR" dirty="0" err="1"/>
              <a:t>anger</a:t>
            </a:r>
            <a:r>
              <a:rPr lang="fr-FR" dirty="0"/>
              <a:t> and </a:t>
            </a:r>
            <a:r>
              <a:rPr lang="fr-FR" dirty="0" err="1"/>
              <a:t>Crying</a:t>
            </a:r>
            <a:r>
              <a:rPr lang="fr-FR" dirty="0"/>
              <a:t> </a:t>
            </a:r>
            <a:r>
              <a:rPr lang="fr-FR" dirty="0" err="1"/>
              <a:t>may</a:t>
            </a:r>
            <a:r>
              <a:rPr lang="fr-FR" dirty="0"/>
              <a:t> </a:t>
            </a:r>
            <a:r>
              <a:rPr lang="fr-FR" dirty="0" err="1"/>
              <a:t>be</a:t>
            </a:r>
            <a:r>
              <a:rPr lang="fr-FR" dirty="0"/>
              <a:t> </a:t>
            </a:r>
            <a:r>
              <a:rPr lang="fr-FR" dirty="0" err="1"/>
              <a:t>manifested</a:t>
            </a:r>
            <a:endParaRPr lang="fr-FR" dirty="0"/>
          </a:p>
          <a:p>
            <a:pPr>
              <a:buFont typeface="Wingdings" pitchFamily="2" charset="2"/>
              <a:buChar char="ü"/>
            </a:pPr>
            <a:r>
              <a:rPr lang="en-GB" b="1" dirty="0"/>
              <a:t>Controlled style- </a:t>
            </a:r>
            <a:r>
              <a:rPr lang="en-GB" dirty="0"/>
              <a:t>patient remain calm and composed with little outward display</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457200"/>
            <a:ext cx="8229600" cy="5668963"/>
          </a:xfrm>
        </p:spPr>
        <p:txBody>
          <a:bodyPr>
            <a:normAutofit lnSpcReduction="10000"/>
          </a:bodyPr>
          <a:lstStyle/>
          <a:p>
            <a:r>
              <a:rPr lang="en-GB" dirty="0"/>
              <a:t>It is made up of</a:t>
            </a:r>
          </a:p>
          <a:p>
            <a:pPr>
              <a:buNone/>
            </a:pPr>
            <a:r>
              <a:rPr lang="en-GB" b="1" dirty="0"/>
              <a:t> Body/corpus</a:t>
            </a:r>
            <a:r>
              <a:rPr lang="en-GB" dirty="0"/>
              <a:t>- makes up the upper 2/3 of the uterus and is greater part</a:t>
            </a:r>
          </a:p>
          <a:p>
            <a:pPr>
              <a:buNone/>
            </a:pPr>
            <a:r>
              <a:rPr lang="en-GB" b="1" dirty="0" err="1"/>
              <a:t>Fundus</a:t>
            </a:r>
            <a:r>
              <a:rPr lang="en-GB" dirty="0"/>
              <a:t>- domed upper wall above the </a:t>
            </a:r>
            <a:r>
              <a:rPr lang="en-GB" dirty="0" err="1"/>
              <a:t>cornua</a:t>
            </a:r>
            <a:r>
              <a:rPr lang="en-GB" dirty="0"/>
              <a:t> or uterine tube insertion</a:t>
            </a:r>
          </a:p>
          <a:p>
            <a:pPr>
              <a:buNone/>
            </a:pPr>
            <a:r>
              <a:rPr lang="en-GB" b="1" dirty="0"/>
              <a:t> </a:t>
            </a:r>
            <a:r>
              <a:rPr lang="en-GB" b="1" dirty="0" err="1"/>
              <a:t>Cornua</a:t>
            </a:r>
            <a:r>
              <a:rPr lang="en-GB" b="1" dirty="0"/>
              <a:t>- </a:t>
            </a:r>
            <a:r>
              <a:rPr lang="en-GB" dirty="0"/>
              <a:t>area of insertion of each uterine tube</a:t>
            </a:r>
          </a:p>
          <a:p>
            <a:pPr>
              <a:buNone/>
            </a:pPr>
            <a:r>
              <a:rPr lang="en-GB" b="1" dirty="0"/>
              <a:t> Isthmus</a:t>
            </a:r>
            <a:r>
              <a:rPr lang="en-GB" dirty="0"/>
              <a:t>- narrow constricted area between the cervix and the body of the uterus. Enlarges during labour to form lower uterine segment</a:t>
            </a:r>
          </a:p>
          <a:p>
            <a:pPr>
              <a:buNone/>
            </a:pPr>
            <a:r>
              <a:rPr lang="en-GB" b="1" dirty="0"/>
              <a:t> Internal OS</a:t>
            </a:r>
            <a:r>
              <a:rPr lang="en-GB" dirty="0"/>
              <a:t>- narrow opening between isthmus and the cervix</a:t>
            </a:r>
            <a:endParaRPr lang="fr-FR" dirty="0"/>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228600"/>
            <a:ext cx="8686800" cy="6629400"/>
          </a:xfrm>
        </p:spPr>
        <p:txBody>
          <a:bodyPr>
            <a:normAutofit/>
          </a:bodyPr>
          <a:lstStyle/>
          <a:p>
            <a:pPr>
              <a:buNone/>
            </a:pPr>
            <a:endParaRPr lang="en-GB" b="1" dirty="0"/>
          </a:p>
          <a:p>
            <a:pPr>
              <a:buNone/>
            </a:pPr>
            <a:r>
              <a:rPr lang="en-GB" b="1" dirty="0"/>
              <a:t>Phase II-reorganization phase- </a:t>
            </a:r>
            <a:r>
              <a:rPr lang="en-GB" dirty="0"/>
              <a:t>long term process in which victims develop coping mechanisms</a:t>
            </a:r>
          </a:p>
          <a:p>
            <a:pPr>
              <a:buNone/>
            </a:pPr>
            <a:r>
              <a:rPr lang="en-GB" b="1" dirty="0"/>
              <a:t>General signs and symptoms</a:t>
            </a:r>
          </a:p>
          <a:p>
            <a:r>
              <a:rPr lang="en-GB" dirty="0"/>
              <a:t>Crying and confusion       </a:t>
            </a:r>
          </a:p>
          <a:p>
            <a:r>
              <a:rPr lang="en-GB" dirty="0"/>
              <a:t>soreness of the body</a:t>
            </a:r>
          </a:p>
          <a:p>
            <a:r>
              <a:rPr lang="en-GB" dirty="0"/>
              <a:t>Shock, fear anger        </a:t>
            </a:r>
          </a:p>
          <a:p>
            <a:r>
              <a:rPr lang="en-GB" dirty="0"/>
              <a:t>bleeding from tears and bruises</a:t>
            </a:r>
          </a:p>
          <a:p>
            <a:r>
              <a:rPr lang="en-GB" dirty="0"/>
              <a:t>Disorganised thought content     -hysteria</a:t>
            </a:r>
          </a:p>
          <a:p>
            <a:r>
              <a:rPr lang="en-GB" dirty="0"/>
              <a:t>Insomnia and altered sleeping pattern</a:t>
            </a:r>
          </a:p>
          <a:p>
            <a:endParaRPr lang="fr-FR" dirty="0"/>
          </a:p>
          <a:p>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dirty="0"/>
              <a:t>Changes in social relationship</a:t>
            </a:r>
          </a:p>
          <a:p>
            <a:r>
              <a:rPr lang="en-GB" dirty="0"/>
              <a:t>Changes in eating habits</a:t>
            </a:r>
          </a:p>
          <a:p>
            <a:r>
              <a:rPr lang="en-GB" dirty="0"/>
              <a:t>Emotional disturbance</a:t>
            </a:r>
          </a:p>
          <a:p>
            <a:r>
              <a:rPr lang="en-GB" dirty="0"/>
              <a:t>Obsession to wash or clean themselves</a:t>
            </a:r>
          </a:p>
          <a:p>
            <a:r>
              <a:rPr lang="en-GB" dirty="0"/>
              <a:t>Genitourinary disturbance,</a:t>
            </a:r>
          </a:p>
          <a:p>
            <a:r>
              <a:rPr lang="en-GB" dirty="0"/>
              <a:t>Headache, fatigue, chest and throat pain</a:t>
            </a:r>
          </a:p>
          <a:p>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304800" y="1219200"/>
            <a:ext cx="8686800" cy="5181600"/>
          </a:xfrm>
        </p:spPr>
        <p:txBody>
          <a:bodyPr>
            <a:normAutofit/>
          </a:bodyPr>
          <a:lstStyle/>
          <a:p>
            <a:pPr>
              <a:buNone/>
            </a:pPr>
            <a:r>
              <a:rPr lang="en-GB" b="1" dirty="0"/>
              <a:t>History taking</a:t>
            </a:r>
          </a:p>
          <a:p>
            <a:r>
              <a:rPr lang="en-GB" dirty="0"/>
              <a:t>Name and age</a:t>
            </a:r>
          </a:p>
          <a:p>
            <a:r>
              <a:rPr lang="en-GB" dirty="0"/>
              <a:t>Date and time of rape, LMP</a:t>
            </a:r>
          </a:p>
          <a:p>
            <a:r>
              <a:rPr lang="en-GB" dirty="0"/>
              <a:t>Parity and gravidity</a:t>
            </a:r>
          </a:p>
          <a:p>
            <a:r>
              <a:rPr lang="en-GB" dirty="0"/>
              <a:t>Patient is asked whether she has bathed, douched, brushed teeth or changed clothes</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lnSpcReduction="10000"/>
          </a:bodyPr>
          <a:lstStyle/>
          <a:p>
            <a:pPr>
              <a:buNone/>
            </a:pPr>
            <a:r>
              <a:rPr lang="en-GB" b="1" dirty="0"/>
              <a:t>Physical exam</a:t>
            </a:r>
          </a:p>
          <a:p>
            <a:r>
              <a:rPr lang="en-US" dirty="0"/>
              <a:t>The patient is helped to undress and is draped properly</a:t>
            </a:r>
          </a:p>
          <a:p>
            <a:r>
              <a:rPr lang="en-US" dirty="0"/>
              <a:t>Each item of clothing is placed in a separate paper bag</a:t>
            </a:r>
          </a:p>
          <a:p>
            <a:r>
              <a:rPr lang="en-US" dirty="0"/>
              <a:t>The bags are labeled and given to appropriate law enforcement authorities</a:t>
            </a:r>
          </a:p>
          <a:p>
            <a:r>
              <a:rPr lang="en-US" dirty="0"/>
              <a:t>Observe for general appearance </a:t>
            </a:r>
            <a:r>
              <a:rPr lang="en-US" dirty="0" err="1"/>
              <a:t>i.e</a:t>
            </a:r>
            <a:r>
              <a:rPr lang="en-US" dirty="0"/>
              <a:t> evidence of trauma and torn clothing</a:t>
            </a:r>
            <a:endParaRPr lang="fr-FR" dirty="0"/>
          </a:p>
          <a:p>
            <a:endParaRPr lang="en-US" dirty="0"/>
          </a:p>
          <a:p>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533400"/>
            <a:ext cx="8686800" cy="5546725"/>
          </a:xfrm>
        </p:spPr>
        <p:txBody>
          <a:bodyPr>
            <a:normAutofit fontScale="92500" lnSpcReduction="10000"/>
          </a:bodyPr>
          <a:lstStyle/>
          <a:p>
            <a:pPr>
              <a:buNone/>
            </a:pPr>
            <a:r>
              <a:rPr lang="en-US" b="1" dirty="0"/>
              <a:t>The physical examination focuses on the following</a:t>
            </a:r>
            <a:r>
              <a:rPr lang="en-US" dirty="0"/>
              <a:t>:</a:t>
            </a:r>
          </a:p>
          <a:p>
            <a:r>
              <a:rPr lang="en-US" dirty="0"/>
              <a:t> External evidence of trauma (bruises, contusions, lacerations, stab wounds) </a:t>
            </a:r>
          </a:p>
          <a:p>
            <a:r>
              <a:rPr lang="en-US" dirty="0"/>
              <a:t>Dried semen stains on the patient’s body or clothes </a:t>
            </a:r>
          </a:p>
          <a:p>
            <a:r>
              <a:rPr lang="en-US" dirty="0"/>
              <a:t>Broken </a:t>
            </a:r>
            <a:r>
              <a:rPr lang="en-US" dirty="0" err="1"/>
              <a:t>ﬁngernails</a:t>
            </a:r>
            <a:r>
              <a:rPr lang="en-US" dirty="0"/>
              <a:t> and body tissue and foreign materials</a:t>
            </a:r>
          </a:p>
          <a:p>
            <a:r>
              <a:rPr lang="en-US" dirty="0"/>
              <a:t>Pelvic and rectal examinations performed done to detect tears, bruises, semen and collect appropriate specimen</a:t>
            </a:r>
          </a:p>
          <a:p>
            <a:r>
              <a:rPr lang="en-US" dirty="0"/>
              <a:t>NB incase  of injuries photographs  should be taken to serve as evidence</a:t>
            </a:r>
            <a:endParaRPr lang="fr-FR" dirty="0"/>
          </a:p>
          <a:p>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investigations</a:t>
            </a:r>
          </a:p>
        </p:txBody>
      </p:sp>
      <p:sp>
        <p:nvSpPr>
          <p:cNvPr id="3" name="Content Placeholder 2"/>
          <p:cNvSpPr>
            <a:spLocks noGrp="1"/>
          </p:cNvSpPr>
          <p:nvPr>
            <p:ph idx="1"/>
          </p:nvPr>
        </p:nvSpPr>
        <p:spPr/>
        <p:txBody>
          <a:bodyPr>
            <a:normAutofit fontScale="92500"/>
          </a:bodyPr>
          <a:lstStyle/>
          <a:p>
            <a:r>
              <a:rPr lang="en-GB" dirty="0"/>
              <a:t>Blood for HIV and syphilis test</a:t>
            </a:r>
          </a:p>
          <a:p>
            <a:r>
              <a:rPr lang="en-GB" dirty="0"/>
              <a:t>Vaginal aspirate for presence of motile and </a:t>
            </a:r>
            <a:r>
              <a:rPr lang="en-GB" dirty="0" err="1"/>
              <a:t>nonmotile</a:t>
            </a:r>
            <a:r>
              <a:rPr lang="en-GB" dirty="0"/>
              <a:t> semen</a:t>
            </a:r>
          </a:p>
          <a:p>
            <a:r>
              <a:rPr lang="en-GB" dirty="0"/>
              <a:t>Pregnancy determining test (</a:t>
            </a:r>
            <a:r>
              <a:rPr lang="en-GB" dirty="0" err="1"/>
              <a:t>pdt</a:t>
            </a:r>
            <a:r>
              <a:rPr lang="en-GB" dirty="0"/>
              <a:t>)</a:t>
            </a:r>
          </a:p>
          <a:p>
            <a:r>
              <a:rPr lang="en-GB" dirty="0"/>
              <a:t>Separate smears for oral, vaginal and anal areas</a:t>
            </a:r>
            <a:r>
              <a:rPr lang="en-US" dirty="0"/>
              <a:t> </a:t>
            </a:r>
          </a:p>
          <a:p>
            <a:r>
              <a:rPr lang="en-US" dirty="0"/>
              <a:t>Culture of body </a:t>
            </a:r>
            <a:r>
              <a:rPr lang="en-US" dirty="0" err="1"/>
              <a:t>oriﬁces</a:t>
            </a:r>
            <a:r>
              <a:rPr lang="en-US" dirty="0"/>
              <a:t> for gonorrhea </a:t>
            </a:r>
            <a:endParaRPr lang="en-GB" dirty="0"/>
          </a:p>
          <a:p>
            <a:r>
              <a:rPr lang="en-US" dirty="0"/>
              <a:t>the specimens are given to a designated person (</a:t>
            </a:r>
            <a:r>
              <a:rPr lang="en-US" dirty="0" err="1"/>
              <a:t>eg</a:t>
            </a:r>
            <a:r>
              <a:rPr lang="en-US" dirty="0"/>
              <a:t>, crime laboratory technician)</a:t>
            </a:r>
          </a:p>
          <a:p>
            <a:endParaRPr lang="en-US" dirty="0"/>
          </a:p>
          <a:p>
            <a:endParaRPr lang="fr-FR" dirty="0"/>
          </a:p>
          <a:p>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Treatment of potential consequences</a:t>
            </a:r>
          </a:p>
        </p:txBody>
      </p:sp>
      <p:sp>
        <p:nvSpPr>
          <p:cNvPr id="3" name="Content Placeholder 2"/>
          <p:cNvSpPr>
            <a:spLocks noGrp="1"/>
          </p:cNvSpPr>
          <p:nvPr>
            <p:ph idx="1"/>
          </p:nvPr>
        </p:nvSpPr>
        <p:spPr>
          <a:xfrm>
            <a:off x="304800" y="1219200"/>
            <a:ext cx="8686800" cy="5105400"/>
          </a:xfrm>
        </p:spPr>
        <p:txBody>
          <a:bodyPr>
            <a:normAutofit/>
          </a:bodyPr>
          <a:lstStyle/>
          <a:p>
            <a:pPr>
              <a:buNone/>
            </a:pPr>
            <a:r>
              <a:rPr lang="en-GB" b="1" dirty="0"/>
              <a:t>Physical injuries</a:t>
            </a:r>
          </a:p>
          <a:p>
            <a:r>
              <a:rPr lang="en-GB" dirty="0"/>
              <a:t>Client with life threatening injuries should be referred immediately</a:t>
            </a:r>
          </a:p>
          <a:p>
            <a:r>
              <a:rPr lang="en-GB" dirty="0"/>
              <a:t>Clean and treat any wounds, suture clean wounds and tears</a:t>
            </a:r>
          </a:p>
          <a:p>
            <a:r>
              <a:rPr lang="en-GB" dirty="0"/>
              <a:t>Severe injuries e. g high vaginal vault tears should be reviewed by gynaecologist</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b="1" dirty="0"/>
              <a:t>Prophylactic antibiotic </a:t>
            </a:r>
            <a:r>
              <a:rPr lang="en-GB" dirty="0"/>
              <a:t>is administered and </a:t>
            </a:r>
            <a:r>
              <a:rPr lang="en-GB" b="1" dirty="0"/>
              <a:t>analgesics </a:t>
            </a:r>
            <a:r>
              <a:rPr lang="en-GB" dirty="0"/>
              <a:t>for pain</a:t>
            </a:r>
          </a:p>
          <a:p>
            <a:r>
              <a:rPr lang="en-GB" b="1" dirty="0"/>
              <a:t>Post exposure prophylaxis </a:t>
            </a:r>
            <a:r>
              <a:rPr lang="en-GB" dirty="0"/>
              <a:t>Should be initiated within 72 HRS of assault</a:t>
            </a:r>
          </a:p>
          <a:p>
            <a:r>
              <a:rPr lang="en-GB" dirty="0"/>
              <a:t>Baseline HIV test should be done within 3 days, if positive stop PEP and  refer to CCC</a:t>
            </a:r>
            <a:endParaRPr lang="fr-FR" dirty="0"/>
          </a:p>
          <a:p>
            <a:endParaRPr lang="en-US" dirty="0"/>
          </a:p>
          <a:p>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5622925"/>
          </a:xfrm>
        </p:spPr>
        <p:txBody>
          <a:bodyPr>
            <a:normAutofit/>
          </a:bodyPr>
          <a:lstStyle/>
          <a:p>
            <a:r>
              <a:rPr lang="en-GB" b="1" dirty="0"/>
              <a:t>STI prophylaxis</a:t>
            </a:r>
            <a:r>
              <a:rPr lang="en-GB" dirty="0"/>
              <a:t> give </a:t>
            </a:r>
            <a:r>
              <a:rPr lang="en-GB" dirty="0" err="1"/>
              <a:t>ceftriaxone</a:t>
            </a:r>
            <a:r>
              <a:rPr lang="en-GB" dirty="0"/>
              <a:t> IV, </a:t>
            </a:r>
            <a:r>
              <a:rPr lang="en-GB" dirty="0" err="1"/>
              <a:t>doxycycline</a:t>
            </a:r>
            <a:r>
              <a:rPr lang="en-GB" dirty="0"/>
              <a:t> for 10 days</a:t>
            </a:r>
          </a:p>
          <a:p>
            <a:r>
              <a:rPr lang="en-GB" b="1" dirty="0"/>
              <a:t>Prevention of pregnancy- </a:t>
            </a:r>
            <a:r>
              <a:rPr lang="en-GB" dirty="0"/>
              <a:t>emergency contraceptive pill given within 72 HRS after PG test</a:t>
            </a:r>
          </a:p>
          <a:p>
            <a:r>
              <a:rPr lang="en-GB" b="1" dirty="0"/>
              <a:t>Tetanus </a:t>
            </a:r>
            <a:r>
              <a:rPr lang="en-GB" b="1" dirty="0" err="1"/>
              <a:t>toxoid</a:t>
            </a:r>
            <a:r>
              <a:rPr lang="en-GB" b="1" dirty="0"/>
              <a:t> vaccine </a:t>
            </a:r>
            <a:r>
              <a:rPr lang="en-GB" dirty="0"/>
              <a:t>given </a:t>
            </a:r>
            <a:r>
              <a:rPr lang="en-GB" dirty="0" err="1"/>
              <a:t>incase</a:t>
            </a:r>
            <a:r>
              <a:rPr lang="en-GB" dirty="0"/>
              <a:t> of injuries</a:t>
            </a:r>
          </a:p>
          <a:p>
            <a:r>
              <a:rPr lang="en-GB" dirty="0"/>
              <a:t>Provide emotional support to the victim, parent and friends through counselling</a:t>
            </a:r>
          </a:p>
          <a:p>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Follow up care</a:t>
            </a:r>
          </a:p>
          <a:p>
            <a:r>
              <a:rPr lang="en-GB" dirty="0"/>
              <a:t>Patient and family are informed of counselling services to prevent long term psychological effects and resume normal functioning</a:t>
            </a:r>
          </a:p>
          <a:p>
            <a:pPr>
              <a:buNone/>
            </a:pPr>
            <a:endParaRPr lang="fr-FR" b="1" dirty="0">
              <a:solidFill>
                <a:srgbClr val="FF0000"/>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objectives</a:t>
            </a:r>
          </a:p>
        </p:txBody>
      </p:sp>
      <p:sp>
        <p:nvSpPr>
          <p:cNvPr id="3" name="Content Placeholder 2"/>
          <p:cNvSpPr>
            <a:spLocks noGrp="1"/>
          </p:cNvSpPr>
          <p:nvPr>
            <p:ph idx="1"/>
          </p:nvPr>
        </p:nvSpPr>
        <p:spPr/>
        <p:txBody>
          <a:bodyPr>
            <a:normAutofit fontScale="92500" lnSpcReduction="20000"/>
          </a:bodyPr>
          <a:lstStyle/>
          <a:p>
            <a:pPr>
              <a:buNone/>
            </a:pPr>
            <a:r>
              <a:rPr lang="en-US" b="1" dirty="0"/>
              <a:t>By the end of the lesson the student will be able to:</a:t>
            </a:r>
          </a:p>
          <a:p>
            <a:r>
              <a:rPr lang="en-US" dirty="0"/>
              <a:t>Describe the anatomy and physiology of female reproductive system</a:t>
            </a:r>
          </a:p>
          <a:p>
            <a:r>
              <a:rPr lang="en-US" dirty="0"/>
              <a:t>Explain the history taking of a patient with a gynecological disorder</a:t>
            </a:r>
          </a:p>
          <a:p>
            <a:r>
              <a:rPr lang="en-US" dirty="0"/>
              <a:t>Describe the physical examination of a patient with gynecological disorder</a:t>
            </a:r>
          </a:p>
          <a:p>
            <a:r>
              <a:rPr lang="en-US" dirty="0"/>
              <a:t>Describe common disorders of menstruation</a:t>
            </a:r>
          </a:p>
          <a:p>
            <a:r>
              <a:rPr lang="en-US" dirty="0"/>
              <a:t>Describe other conditions of the female reproduction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Fallopian tubes (oviducts)</a:t>
            </a:r>
          </a:p>
        </p:txBody>
      </p:sp>
      <p:sp>
        <p:nvSpPr>
          <p:cNvPr id="3" name="Content Placeholder 2"/>
          <p:cNvSpPr>
            <a:spLocks noGrp="1"/>
          </p:cNvSpPr>
          <p:nvPr>
            <p:ph idx="1"/>
          </p:nvPr>
        </p:nvSpPr>
        <p:spPr/>
        <p:txBody>
          <a:bodyPr>
            <a:normAutofit/>
          </a:bodyPr>
          <a:lstStyle/>
          <a:p>
            <a:r>
              <a:rPr lang="en-GB" dirty="0"/>
              <a:t>Each tube extend outward from the </a:t>
            </a:r>
            <a:r>
              <a:rPr lang="en-GB" dirty="0" err="1"/>
              <a:t>cornua</a:t>
            </a:r>
            <a:r>
              <a:rPr lang="en-GB" dirty="0"/>
              <a:t> to the end near the ovary</a:t>
            </a:r>
          </a:p>
          <a:p>
            <a:pPr>
              <a:buNone/>
            </a:pPr>
            <a:r>
              <a:rPr lang="en-GB" b="1" dirty="0"/>
              <a:t>     Function</a:t>
            </a:r>
          </a:p>
          <a:p>
            <a:r>
              <a:rPr lang="en-GB" dirty="0"/>
              <a:t>Propels the ovum toward the uterus and receives sperms and provides site for fertilisation</a:t>
            </a:r>
          </a:p>
          <a:p>
            <a:r>
              <a:rPr lang="en-GB" dirty="0"/>
              <a:t>Provides fertilised egg with oxygenation and nutrition</a:t>
            </a:r>
          </a:p>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PELVIC organs PROLAPSE</a:t>
            </a:r>
          </a:p>
        </p:txBody>
      </p:sp>
      <p:sp>
        <p:nvSpPr>
          <p:cNvPr id="3" name="Content Placeholder 2"/>
          <p:cNvSpPr>
            <a:spLocks noGrp="1"/>
          </p:cNvSpPr>
          <p:nvPr>
            <p:ph idx="1"/>
          </p:nvPr>
        </p:nvSpPr>
        <p:spPr>
          <a:xfrm>
            <a:off x="304800" y="1219200"/>
            <a:ext cx="8686800" cy="4860925"/>
          </a:xfrm>
        </p:spPr>
        <p:txBody>
          <a:bodyPr>
            <a:normAutofit lnSpcReduction="10000"/>
          </a:bodyPr>
          <a:lstStyle/>
          <a:p>
            <a:r>
              <a:rPr lang="en-US" dirty="0"/>
              <a:t>Displacement of pelvic organs</a:t>
            </a:r>
          </a:p>
          <a:p>
            <a:r>
              <a:rPr lang="en-US" dirty="0"/>
              <a:t>may be due to strain on the ligaments and structures that supports the female </a:t>
            </a:r>
            <a:r>
              <a:rPr lang="en-US" dirty="0" err="1"/>
              <a:t>pevis</a:t>
            </a:r>
            <a:endParaRPr lang="en-US" dirty="0"/>
          </a:p>
          <a:p>
            <a:r>
              <a:rPr lang="en-US" b="1" dirty="0" err="1"/>
              <a:t>Cystocele</a:t>
            </a:r>
            <a:r>
              <a:rPr lang="en-US" b="1" dirty="0"/>
              <a:t> </a:t>
            </a:r>
            <a:r>
              <a:rPr lang="en-US" dirty="0"/>
              <a:t>is the downward displacement of the urinary bladder to the vaginal orifice</a:t>
            </a:r>
          </a:p>
          <a:p>
            <a:r>
              <a:rPr lang="en-US" dirty="0"/>
              <a:t>Results from damage of the anterior vaginal support structures especially during child birth</a:t>
            </a:r>
          </a:p>
          <a:p>
            <a:r>
              <a:rPr lang="en-US" dirty="0"/>
              <a:t>Occurs at old age due to genital atrophy</a:t>
            </a:r>
          </a:p>
          <a:p>
            <a:r>
              <a:rPr lang="en-US" dirty="0"/>
              <a:t>May occur in young women due to </a:t>
            </a:r>
            <a:r>
              <a:rPr lang="en-US" dirty="0" err="1"/>
              <a:t>multiparity</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533400"/>
            <a:ext cx="8686800" cy="5546725"/>
          </a:xfrm>
        </p:spPr>
        <p:txBody>
          <a:bodyPr>
            <a:normAutofit/>
          </a:bodyPr>
          <a:lstStyle/>
          <a:p>
            <a:r>
              <a:rPr lang="en-US" b="1" dirty="0" err="1"/>
              <a:t>Rectocele</a:t>
            </a:r>
            <a:r>
              <a:rPr lang="en-US" dirty="0"/>
              <a:t> results from straining and weakening of the muscles of the pelvic floor during child birth</a:t>
            </a:r>
          </a:p>
          <a:p>
            <a:r>
              <a:rPr lang="en-US" dirty="0"/>
              <a:t>The rectum pouches upward pushing the posterior wall of the vagina forward</a:t>
            </a:r>
          </a:p>
          <a:p>
            <a:r>
              <a:rPr lang="en-US" b="1" dirty="0" err="1"/>
              <a:t>Enterocele</a:t>
            </a:r>
            <a:r>
              <a:rPr lang="en-US" dirty="0"/>
              <a:t> is the protrusion of the intestinal wall into the vagina. Results from weakening of the uterine support structures</a:t>
            </a:r>
          </a:p>
          <a:p>
            <a:r>
              <a:rPr lang="en-US" dirty="0"/>
              <a:t>The cervix may drop and protrude outside the vagina</a:t>
            </a:r>
          </a:p>
          <a:p>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manifestation</a:t>
            </a:r>
          </a:p>
        </p:txBody>
      </p:sp>
      <p:sp>
        <p:nvSpPr>
          <p:cNvPr id="3" name="Content Placeholder 2"/>
          <p:cNvSpPr>
            <a:spLocks noGrp="1"/>
          </p:cNvSpPr>
          <p:nvPr>
            <p:ph idx="1"/>
          </p:nvPr>
        </p:nvSpPr>
        <p:spPr>
          <a:xfrm>
            <a:off x="304800" y="1219200"/>
            <a:ext cx="8686800" cy="4860925"/>
          </a:xfrm>
        </p:spPr>
        <p:txBody>
          <a:bodyPr>
            <a:normAutofit lnSpcReduction="10000"/>
          </a:bodyPr>
          <a:lstStyle/>
          <a:p>
            <a:r>
              <a:rPr lang="en-US" dirty="0" err="1"/>
              <a:t>Cytocele</a:t>
            </a:r>
            <a:r>
              <a:rPr lang="en-US" dirty="0"/>
              <a:t>: urinary incontinence, frequency and urgency, sense of pelvic pressure, back pain and pelvic pain. The anterior vaginal wall bulge downward</a:t>
            </a:r>
          </a:p>
          <a:p>
            <a:r>
              <a:rPr lang="en-US" dirty="0" err="1"/>
              <a:t>Rectocele</a:t>
            </a:r>
            <a:r>
              <a:rPr lang="en-US" dirty="0"/>
              <a:t>: symptoms as above except that the client will experience rectal pressure</a:t>
            </a:r>
          </a:p>
          <a:p>
            <a:r>
              <a:rPr lang="en-US" dirty="0"/>
              <a:t>Constipation, uncontrolled gas and fecal incontinence</a:t>
            </a:r>
          </a:p>
          <a:p>
            <a:r>
              <a:rPr lang="en-US" dirty="0"/>
              <a:t>Can causes ulceration, bleeding and </a:t>
            </a:r>
            <a:r>
              <a:rPr lang="en-US" dirty="0" err="1"/>
              <a:t>dypareunia</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management</a:t>
            </a:r>
          </a:p>
        </p:txBody>
      </p:sp>
      <p:sp>
        <p:nvSpPr>
          <p:cNvPr id="3" name="Content Placeholder 2"/>
          <p:cNvSpPr>
            <a:spLocks noGrp="1"/>
          </p:cNvSpPr>
          <p:nvPr>
            <p:ph idx="1"/>
          </p:nvPr>
        </p:nvSpPr>
        <p:spPr>
          <a:xfrm>
            <a:off x="304800" y="1219200"/>
            <a:ext cx="8686800" cy="5257800"/>
          </a:xfrm>
        </p:spPr>
        <p:txBody>
          <a:bodyPr>
            <a:normAutofit fontScale="92500" lnSpcReduction="10000"/>
          </a:bodyPr>
          <a:lstStyle/>
          <a:p>
            <a:pPr marL="514350" indent="-514350">
              <a:buAutoNum type="arabicPeriod"/>
            </a:pPr>
            <a:r>
              <a:rPr lang="en-US" b="1" u="sng" dirty="0" err="1"/>
              <a:t>Kegel</a:t>
            </a:r>
            <a:r>
              <a:rPr lang="en-US" b="1" u="sng" dirty="0"/>
              <a:t> ‘s exercises </a:t>
            </a:r>
            <a:r>
              <a:rPr lang="en-US" dirty="0"/>
              <a:t>are effective. Recommended for all women. </a:t>
            </a:r>
          </a:p>
          <a:p>
            <a:pPr marL="514350" indent="-514350"/>
            <a:r>
              <a:rPr lang="en-US" dirty="0"/>
              <a:t>It strengthens the </a:t>
            </a:r>
            <a:r>
              <a:rPr lang="en-US" b="1" dirty="0" err="1"/>
              <a:t>pubococcygeal</a:t>
            </a:r>
            <a:r>
              <a:rPr lang="en-US" b="1" dirty="0"/>
              <a:t> muscle </a:t>
            </a:r>
            <a:r>
              <a:rPr lang="en-US" dirty="0"/>
              <a:t>that support the pelvic organs</a:t>
            </a:r>
          </a:p>
          <a:p>
            <a:r>
              <a:rPr lang="en-US" dirty="0"/>
              <a:t>It involves “</a:t>
            </a:r>
            <a:r>
              <a:rPr lang="en-US" b="1" dirty="0"/>
              <a:t>drawing in</a:t>
            </a:r>
            <a:r>
              <a:rPr lang="en-US" dirty="0"/>
              <a:t>” the </a:t>
            </a:r>
            <a:r>
              <a:rPr lang="en-US" dirty="0" err="1"/>
              <a:t>perivaginal</a:t>
            </a:r>
            <a:r>
              <a:rPr lang="en-US" dirty="0"/>
              <a:t> muscles and anal sphincter as if to control urine or defecation. Avoid contracting abdominal buttock and thigh muscles</a:t>
            </a:r>
          </a:p>
          <a:p>
            <a:r>
              <a:rPr lang="en-US" dirty="0"/>
              <a:t>Sustain the contraction for up to 10 seconds and relax for 10 second</a:t>
            </a:r>
          </a:p>
          <a:p>
            <a:r>
              <a:rPr lang="en-US" dirty="0"/>
              <a:t>Repeat the exercise 30-80 time a day</a:t>
            </a:r>
          </a:p>
          <a:p>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990600"/>
            <a:ext cx="8686800" cy="5334000"/>
          </a:xfrm>
        </p:spPr>
        <p:txBody>
          <a:bodyPr/>
          <a:lstStyle/>
          <a:p>
            <a:pPr>
              <a:buNone/>
            </a:pPr>
            <a:r>
              <a:rPr lang="en-US" b="1" dirty="0"/>
              <a:t>2. Vaginal </a:t>
            </a:r>
            <a:r>
              <a:rPr lang="en-US" b="1" dirty="0" err="1"/>
              <a:t>pessaries</a:t>
            </a:r>
            <a:r>
              <a:rPr lang="en-US" b="1" dirty="0"/>
              <a:t> </a:t>
            </a:r>
            <a:r>
              <a:rPr lang="en-US" dirty="0"/>
              <a:t>that are dough nut shaped are inserted to keep the organs well </a:t>
            </a:r>
            <a:r>
              <a:rPr lang="en-US" dirty="0" err="1"/>
              <a:t>alighned</a:t>
            </a:r>
            <a:endParaRPr lang="en-US" dirty="0"/>
          </a:p>
          <a:p>
            <a:r>
              <a:rPr lang="en-US" dirty="0"/>
              <a:t>Made of plastic or rubber</a:t>
            </a:r>
          </a:p>
          <a:p>
            <a:pPr>
              <a:buNone/>
            </a:pPr>
            <a:r>
              <a:rPr lang="en-US" b="1" dirty="0"/>
              <a:t>3. Surgical management…</a:t>
            </a:r>
            <a:r>
              <a:rPr lang="en-US" b="1" dirty="0" err="1"/>
              <a:t>eg</a:t>
            </a:r>
            <a:r>
              <a:rPr lang="en-US" b="1" dirty="0"/>
              <a:t> anterior</a:t>
            </a:r>
            <a:r>
              <a:rPr lang="en-US" dirty="0"/>
              <a:t> </a:t>
            </a:r>
            <a:r>
              <a:rPr lang="en-US" b="1" dirty="0" err="1"/>
              <a:t>colporrhaphy</a:t>
            </a:r>
            <a:r>
              <a:rPr lang="en-US" dirty="0"/>
              <a:t>( repair of anterior vaginal wall) for </a:t>
            </a:r>
            <a:r>
              <a:rPr lang="en-US" dirty="0" err="1"/>
              <a:t>cytocele</a:t>
            </a:r>
            <a:endParaRPr lang="en-US" dirty="0"/>
          </a:p>
          <a:p>
            <a:r>
              <a:rPr lang="en-US" b="1" dirty="0"/>
              <a:t>Posterior </a:t>
            </a:r>
            <a:r>
              <a:rPr lang="en-US" b="1" dirty="0" err="1"/>
              <a:t>colporrhaphy</a:t>
            </a:r>
            <a:r>
              <a:rPr lang="en-US" b="1" dirty="0"/>
              <a:t> -</a:t>
            </a:r>
            <a:r>
              <a:rPr lang="en-US" dirty="0"/>
              <a:t> repair of the </a:t>
            </a:r>
            <a:r>
              <a:rPr lang="en-US" dirty="0" err="1"/>
              <a:t>rectocele</a:t>
            </a:r>
            <a:endParaRPr lang="en-US" dirty="0"/>
          </a:p>
          <a:p>
            <a:r>
              <a:rPr lang="en-US" b="1" dirty="0" err="1"/>
              <a:t>Perineorrhaphy</a:t>
            </a:r>
            <a:r>
              <a:rPr lang="en-US" b="1" dirty="0"/>
              <a:t> -</a:t>
            </a:r>
            <a:r>
              <a:rPr lang="en-US" dirty="0"/>
              <a:t>repair of </a:t>
            </a:r>
            <a:r>
              <a:rPr lang="en-US" dirty="0" err="1"/>
              <a:t>perineal</a:t>
            </a:r>
            <a:r>
              <a:rPr lang="en-US" dirty="0"/>
              <a:t> laceration</a:t>
            </a:r>
          </a:p>
          <a:p>
            <a:endParaRPr lang="en-US" dirty="0"/>
          </a:p>
          <a:p>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0" y="990600"/>
            <a:ext cx="9144000" cy="5105400"/>
          </a:xfrm>
          <a:prstGeom prst="rect">
            <a:avLst/>
          </a:prstGeom>
          <a:noFill/>
          <a:ln w="9525">
            <a:noFill/>
            <a:miter lim="800000"/>
            <a:headEnd/>
            <a:tailEnd/>
          </a:ln>
        </p:spPr>
      </p:pic>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UTERINE PROLAPSE</a:t>
            </a:r>
          </a:p>
        </p:txBody>
      </p:sp>
      <p:sp>
        <p:nvSpPr>
          <p:cNvPr id="3" name="Content Placeholder 2"/>
          <p:cNvSpPr>
            <a:spLocks noGrp="1"/>
          </p:cNvSpPr>
          <p:nvPr>
            <p:ph idx="1"/>
          </p:nvPr>
        </p:nvSpPr>
        <p:spPr>
          <a:xfrm>
            <a:off x="304800" y="1554162"/>
            <a:ext cx="8686800" cy="5075238"/>
          </a:xfrm>
        </p:spPr>
        <p:txBody>
          <a:bodyPr>
            <a:normAutofit fontScale="92500" lnSpcReduction="10000"/>
          </a:bodyPr>
          <a:lstStyle/>
          <a:p>
            <a:r>
              <a:rPr lang="en-US" dirty="0"/>
              <a:t>Usually, the uterus and the cervix lies at a right angle to the axis of the vagina</a:t>
            </a:r>
          </a:p>
          <a:p>
            <a:r>
              <a:rPr lang="en-US" dirty="0"/>
              <a:t>Weakening of the uterine support structure </a:t>
            </a:r>
            <a:r>
              <a:rPr lang="en-US" dirty="0" err="1"/>
              <a:t>esp</a:t>
            </a:r>
            <a:r>
              <a:rPr lang="en-US" dirty="0"/>
              <a:t> during child birth may lead to the uterus working its way down the vaginal canal (</a:t>
            </a:r>
            <a:r>
              <a:rPr lang="en-US" dirty="0" err="1"/>
              <a:t>prolapse</a:t>
            </a:r>
            <a:r>
              <a:rPr lang="en-US" dirty="0"/>
              <a:t>)</a:t>
            </a:r>
          </a:p>
          <a:p>
            <a:r>
              <a:rPr lang="en-US" dirty="0"/>
              <a:t>It may appear outside the vagina orifice!!!!!!</a:t>
            </a:r>
          </a:p>
          <a:p>
            <a:r>
              <a:rPr lang="en-US" dirty="0"/>
              <a:t>As the uterus moves it may pull the bladder and the rectum along with it</a:t>
            </a:r>
          </a:p>
          <a:p>
            <a:r>
              <a:rPr lang="en-US" dirty="0"/>
              <a:t>Patient will have urinary problems</a:t>
            </a:r>
          </a:p>
          <a:p>
            <a:r>
              <a:rPr lang="en-US" dirty="0"/>
              <a:t>Symptoms are aggravated by coughing, lifting heavy loads or standing for long periods of time</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304800" y="1143000"/>
            <a:ext cx="8686800" cy="4937125"/>
          </a:xfrm>
        </p:spPr>
        <p:txBody>
          <a:bodyPr/>
          <a:lstStyle/>
          <a:p>
            <a:r>
              <a:rPr lang="en-US" dirty="0" err="1"/>
              <a:t>Pessaries</a:t>
            </a:r>
            <a:r>
              <a:rPr lang="en-US" dirty="0"/>
              <a:t> for old women who can’t withstand surgery</a:t>
            </a:r>
          </a:p>
          <a:p>
            <a:r>
              <a:rPr lang="en-US" dirty="0"/>
              <a:t>Surgery: to suture the uterus back and strengthen the muscle band</a:t>
            </a:r>
          </a:p>
          <a:p>
            <a:r>
              <a:rPr lang="en-US" dirty="0"/>
              <a:t>Hysterectomy for the post menopause women</a:t>
            </a:r>
          </a:p>
          <a:p>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1143000"/>
            <a:ext cx="8686800" cy="5257800"/>
          </a:xfrm>
        </p:spPr>
        <p:txBody>
          <a:bodyPr/>
          <a:lstStyle/>
          <a:p>
            <a:r>
              <a:rPr lang="en-US" dirty="0"/>
              <a:t>Uterine </a:t>
            </a:r>
            <a:r>
              <a:rPr lang="en-US" dirty="0" err="1"/>
              <a:t>prolapse</a:t>
            </a:r>
            <a:r>
              <a:rPr lang="en-US" dirty="0"/>
              <a:t> can be classified into the following degrees.</a:t>
            </a:r>
          </a:p>
          <a:p>
            <a:r>
              <a:rPr lang="en-US" b="1" dirty="0"/>
              <a:t>First Degree</a:t>
            </a:r>
            <a:r>
              <a:rPr lang="en-US" i="1" dirty="0"/>
              <a:t>. Slight descent </a:t>
            </a:r>
          </a:p>
          <a:p>
            <a:pPr>
              <a:buNone/>
            </a:pPr>
            <a:r>
              <a:rPr lang="en-US" i="1" dirty="0"/>
              <a:t>of the </a:t>
            </a:r>
            <a:r>
              <a:rPr lang="en-US" i="1" dirty="0" err="1"/>
              <a:t>uterus.Cervix</a:t>
            </a:r>
            <a:r>
              <a:rPr lang="en-US" i="1" dirty="0"/>
              <a:t> remains </a:t>
            </a:r>
          </a:p>
          <a:p>
            <a:pPr>
              <a:buNone/>
            </a:pPr>
            <a:r>
              <a:rPr lang="en-US" i="1" dirty="0"/>
              <a:t>within the vagina.</a:t>
            </a:r>
            <a:endParaRPr lang="en-US" dirty="0"/>
          </a:p>
          <a:p>
            <a:endParaRPr lang="en-US" dirty="0"/>
          </a:p>
          <a:p>
            <a:endParaRPr lang="en-US" dirty="0"/>
          </a:p>
          <a:p>
            <a:endParaRPr lang="en-US" dirty="0"/>
          </a:p>
          <a:p>
            <a:endParaRPr lang="en-US" dirty="0"/>
          </a:p>
        </p:txBody>
      </p:sp>
      <p:pic>
        <p:nvPicPr>
          <p:cNvPr id="4" name="ia_el_23_innerEl" descr="First degree of uterine prolapse"/>
          <p:cNvPicPr/>
          <p:nvPr/>
        </p:nvPicPr>
        <p:blipFill>
          <a:blip r:embed="rId2" cstate="print"/>
          <a:srcRect/>
          <a:stretch>
            <a:fillRect/>
          </a:stretch>
        </p:blipFill>
        <p:spPr bwMode="auto">
          <a:xfrm>
            <a:off x="5486400" y="1981200"/>
            <a:ext cx="3505200" cy="3695700"/>
          </a:xfrm>
          <a:prstGeom prst="rect">
            <a:avLst/>
          </a:prstGeom>
          <a:noFill/>
          <a:ln w="9525">
            <a:noFill/>
            <a:miter lim="800000"/>
            <a:headEnd/>
            <a:tailEnd/>
          </a:ln>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0"/>
            <a:ext cx="8686800" cy="6705600"/>
          </a:xfrm>
        </p:spPr>
        <p:txBody>
          <a:bodyPr/>
          <a:lstStyle/>
          <a:p>
            <a:r>
              <a:rPr lang="en-US" b="1" dirty="0"/>
              <a:t>Second Degree</a:t>
            </a:r>
            <a:r>
              <a:rPr lang="en-US" i="1" dirty="0"/>
              <a:t>. Cervix </a:t>
            </a:r>
          </a:p>
          <a:p>
            <a:pPr>
              <a:buNone/>
            </a:pPr>
            <a:r>
              <a:rPr lang="en-US" i="1" dirty="0"/>
              <a:t>projects beyond the vulva  </a:t>
            </a:r>
          </a:p>
          <a:p>
            <a:pPr>
              <a:buNone/>
            </a:pPr>
            <a:r>
              <a:rPr lang="en-US" i="1" dirty="0"/>
              <a:t>when the patient strains.</a:t>
            </a:r>
            <a:endParaRPr lang="en-US" dirty="0"/>
          </a:p>
          <a:p>
            <a:pPr>
              <a:buNone/>
            </a:pPr>
            <a:r>
              <a:rPr lang="en-US" i="1" dirty="0"/>
              <a:t> </a:t>
            </a:r>
            <a:endParaRPr lang="en-US" dirty="0"/>
          </a:p>
          <a:p>
            <a:endParaRPr lang="en-US" i="1" dirty="0"/>
          </a:p>
          <a:p>
            <a:r>
              <a:rPr lang="en-US" b="1" dirty="0"/>
              <a:t>Third degree  (</a:t>
            </a:r>
            <a:r>
              <a:rPr lang="en-US" b="1" dirty="0" err="1"/>
              <a:t>procidentia</a:t>
            </a:r>
            <a:r>
              <a:rPr lang="en-US" b="1" dirty="0"/>
              <a:t>) </a:t>
            </a:r>
          </a:p>
          <a:p>
            <a:pPr>
              <a:buNone/>
            </a:pPr>
            <a:r>
              <a:rPr lang="en-US" i="1" dirty="0"/>
              <a:t>The entire uterus has </a:t>
            </a:r>
          </a:p>
          <a:p>
            <a:pPr>
              <a:buNone/>
            </a:pPr>
            <a:r>
              <a:rPr lang="en-US" i="1" dirty="0"/>
              <a:t>prolapsed outside </a:t>
            </a:r>
          </a:p>
          <a:p>
            <a:pPr>
              <a:buNone/>
            </a:pPr>
            <a:r>
              <a:rPr lang="en-US" i="1" dirty="0"/>
              <a:t>the vulva</a:t>
            </a:r>
            <a:endParaRPr lang="en-US" dirty="0"/>
          </a:p>
          <a:p>
            <a:endParaRPr lang="en-US" dirty="0"/>
          </a:p>
        </p:txBody>
      </p:sp>
      <p:pic>
        <p:nvPicPr>
          <p:cNvPr id="4" name="ia_el_24_innerEl" descr="Second degree of uterine prolapse"/>
          <p:cNvPicPr/>
          <p:nvPr/>
        </p:nvPicPr>
        <p:blipFill>
          <a:blip r:embed="rId2" cstate="print"/>
          <a:srcRect/>
          <a:stretch>
            <a:fillRect/>
          </a:stretch>
        </p:blipFill>
        <p:spPr bwMode="auto">
          <a:xfrm>
            <a:off x="5181600" y="0"/>
            <a:ext cx="3962400" cy="3276600"/>
          </a:xfrm>
          <a:prstGeom prst="rect">
            <a:avLst/>
          </a:prstGeom>
          <a:noFill/>
          <a:ln w="9525">
            <a:noFill/>
            <a:miter lim="800000"/>
            <a:headEnd/>
            <a:tailEnd/>
          </a:ln>
        </p:spPr>
      </p:pic>
      <p:pic>
        <p:nvPicPr>
          <p:cNvPr id="5" name="ia_el_25_innerEl" descr="Third degree of uterine prolapse"/>
          <p:cNvPicPr/>
          <p:nvPr/>
        </p:nvPicPr>
        <p:blipFill>
          <a:blip r:embed="rId3" cstate="print"/>
          <a:srcRect/>
          <a:stretch>
            <a:fillRect/>
          </a:stretch>
        </p:blipFill>
        <p:spPr bwMode="auto">
          <a:xfrm>
            <a:off x="5334000" y="3581400"/>
            <a:ext cx="3581400" cy="30861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dirty="0"/>
              <a:t>Consists of four parts which include</a:t>
            </a:r>
          </a:p>
          <a:p>
            <a:pPr>
              <a:buNone/>
            </a:pPr>
            <a:r>
              <a:rPr lang="en-GB" b="1" dirty="0"/>
              <a:t>     Interstitial portion</a:t>
            </a:r>
            <a:r>
              <a:rPr lang="en-GB" dirty="0"/>
              <a:t>- lies within walls of the uterus</a:t>
            </a:r>
          </a:p>
          <a:p>
            <a:r>
              <a:rPr lang="en-GB" b="1" dirty="0"/>
              <a:t>Isthmus</a:t>
            </a:r>
            <a:r>
              <a:rPr lang="en-GB" dirty="0"/>
              <a:t>- narrow part, 2.5cm from the uterus</a:t>
            </a:r>
          </a:p>
          <a:p>
            <a:pPr>
              <a:buNone/>
            </a:pPr>
            <a:r>
              <a:rPr lang="en-GB" b="1" dirty="0"/>
              <a:t>     </a:t>
            </a:r>
            <a:r>
              <a:rPr lang="en-GB" b="1" dirty="0" err="1"/>
              <a:t>Ampulla</a:t>
            </a:r>
            <a:r>
              <a:rPr lang="en-GB" b="1" dirty="0"/>
              <a:t>-</a:t>
            </a:r>
            <a:r>
              <a:rPr lang="en-GB" dirty="0"/>
              <a:t> wider part where fertilisation occurs</a:t>
            </a:r>
          </a:p>
          <a:p>
            <a:pPr>
              <a:buNone/>
            </a:pPr>
            <a:r>
              <a:rPr lang="en-GB" b="1" dirty="0"/>
              <a:t>     </a:t>
            </a:r>
            <a:r>
              <a:rPr lang="en-GB" b="1" dirty="0" err="1"/>
              <a:t>Infundibulum</a:t>
            </a:r>
            <a:r>
              <a:rPr lang="en-GB" dirty="0"/>
              <a:t>-funnel shaped  and composed of many processes known as </a:t>
            </a:r>
            <a:r>
              <a:rPr lang="en-GB" dirty="0" err="1"/>
              <a:t>fimbriae</a:t>
            </a:r>
            <a:endParaRPr lang="fr-FR"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rmAutofit fontScale="90000"/>
          </a:bodyPr>
          <a:lstStyle/>
          <a:p>
            <a:r>
              <a:rPr lang="en-US" dirty="0"/>
              <a:t>Benign tumors of the pelvic organs</a:t>
            </a:r>
            <a:br>
              <a:rPr lang="en-US" dirty="0"/>
            </a:br>
            <a:r>
              <a:rPr lang="en-US" dirty="0"/>
              <a:t>endometriosis</a:t>
            </a:r>
          </a:p>
        </p:txBody>
      </p:sp>
      <p:sp>
        <p:nvSpPr>
          <p:cNvPr id="3" name="Content Placeholder 2"/>
          <p:cNvSpPr>
            <a:spLocks noGrp="1"/>
          </p:cNvSpPr>
          <p:nvPr>
            <p:ph idx="1"/>
          </p:nvPr>
        </p:nvSpPr>
        <p:spPr>
          <a:xfrm>
            <a:off x="304800" y="1371600"/>
            <a:ext cx="8686800" cy="5486400"/>
          </a:xfrm>
        </p:spPr>
        <p:txBody>
          <a:bodyPr>
            <a:normAutofit fontScale="92500" lnSpcReduction="10000"/>
          </a:bodyPr>
          <a:lstStyle/>
          <a:p>
            <a:r>
              <a:rPr lang="en-GB" dirty="0"/>
              <a:t>A benign lesions where there is Presence of endometrium tissue outside the uterine cavity </a:t>
            </a:r>
            <a:r>
              <a:rPr lang="en-GB" dirty="0" err="1"/>
              <a:t>e.g</a:t>
            </a:r>
            <a:r>
              <a:rPr lang="en-GB" dirty="0"/>
              <a:t> in ovaries, cervix, cul-de-sac, etc</a:t>
            </a:r>
          </a:p>
          <a:p>
            <a:pPr>
              <a:buNone/>
            </a:pPr>
            <a:r>
              <a:rPr lang="en-GB" b="1" dirty="0"/>
              <a:t>Risk factors</a:t>
            </a:r>
          </a:p>
          <a:p>
            <a:r>
              <a:rPr lang="en-GB" dirty="0"/>
              <a:t>Increased use of laparoscopies</a:t>
            </a:r>
          </a:p>
          <a:p>
            <a:r>
              <a:rPr lang="en-GB" dirty="0"/>
              <a:t>Women who bear children late and those with few</a:t>
            </a:r>
          </a:p>
          <a:p>
            <a:r>
              <a:rPr lang="en-GB" dirty="0"/>
              <a:t>Shorter menstrual cycle less than 27 days</a:t>
            </a:r>
          </a:p>
          <a:p>
            <a:r>
              <a:rPr lang="en-GB" dirty="0"/>
              <a:t>Flow longer than 7 days</a:t>
            </a:r>
          </a:p>
          <a:p>
            <a:r>
              <a:rPr lang="en-GB" dirty="0"/>
              <a:t>Younger age at the menarche</a:t>
            </a:r>
          </a:p>
          <a:p>
            <a:r>
              <a:rPr lang="en-GB" dirty="0"/>
              <a:t>Adolescents with dysmenorrhoea that don’t respond to NSAIDS</a:t>
            </a:r>
            <a:endParaRPr lang="fr-FR" dirty="0"/>
          </a:p>
          <a:p>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Pathophysiology</a:t>
            </a:r>
            <a:br>
              <a:rPr lang="en-US" b="1" dirty="0"/>
            </a:br>
            <a:endParaRPr lang="en-US" dirty="0"/>
          </a:p>
        </p:txBody>
      </p:sp>
      <p:sp>
        <p:nvSpPr>
          <p:cNvPr id="3" name="Content Placeholder 2"/>
          <p:cNvSpPr>
            <a:spLocks noGrp="1"/>
          </p:cNvSpPr>
          <p:nvPr>
            <p:ph idx="1"/>
          </p:nvPr>
        </p:nvSpPr>
        <p:spPr>
          <a:xfrm>
            <a:off x="0" y="838200"/>
            <a:ext cx="8991600" cy="6019800"/>
          </a:xfrm>
        </p:spPr>
        <p:txBody>
          <a:bodyPr>
            <a:normAutofit lnSpcReduction="10000"/>
          </a:bodyPr>
          <a:lstStyle/>
          <a:p>
            <a:r>
              <a:rPr lang="en-US" dirty="0"/>
              <a:t>Misplaced endometrial tissue responds to and depends on ovarian hormonal stimulation</a:t>
            </a:r>
          </a:p>
          <a:p>
            <a:r>
              <a:rPr lang="en-US" dirty="0"/>
              <a:t> During menstruation, this ectopic tissue bleeds, mostly into areas having no outlet, which causes pain and adhesions</a:t>
            </a:r>
          </a:p>
          <a:p>
            <a:r>
              <a:rPr lang="en-US" dirty="0"/>
              <a:t>Endometrial lesions occur due to </a:t>
            </a:r>
            <a:r>
              <a:rPr lang="en-US" dirty="0" err="1"/>
              <a:t>backﬂow</a:t>
            </a:r>
            <a:r>
              <a:rPr lang="en-US" dirty="0"/>
              <a:t> of menses (retrograde menstruation) which transports endometrial tissue to ectopic sites Or during surgery by way of surgical instruments</a:t>
            </a:r>
          </a:p>
          <a:p>
            <a:r>
              <a:rPr lang="en-US" dirty="0"/>
              <a:t>Endometrial cells in the ovary have no outlet for bleeding (</a:t>
            </a:r>
            <a:r>
              <a:rPr lang="en-US" dirty="0" err="1"/>
              <a:t>pseudocyst</a:t>
            </a:r>
            <a:r>
              <a:rPr lang="en-US" dirty="0"/>
              <a:t>). </a:t>
            </a:r>
          </a:p>
          <a:p>
            <a:r>
              <a:rPr lang="en-US" dirty="0"/>
              <a:t>It may lead to infertility</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features</a:t>
            </a:r>
          </a:p>
        </p:txBody>
      </p:sp>
      <p:sp>
        <p:nvSpPr>
          <p:cNvPr id="3" name="Content Placeholder 2"/>
          <p:cNvSpPr>
            <a:spLocks noGrp="1"/>
          </p:cNvSpPr>
          <p:nvPr>
            <p:ph idx="1"/>
          </p:nvPr>
        </p:nvSpPr>
        <p:spPr>
          <a:xfrm>
            <a:off x="304800" y="1066800"/>
            <a:ext cx="8686800" cy="5791200"/>
          </a:xfrm>
        </p:spPr>
        <p:txBody>
          <a:bodyPr>
            <a:normAutofit fontScale="92500" lnSpcReduction="10000"/>
          </a:bodyPr>
          <a:lstStyle/>
          <a:p>
            <a:r>
              <a:rPr lang="en-GB" dirty="0"/>
              <a:t>Dysmenorrhoea, </a:t>
            </a:r>
            <a:r>
              <a:rPr lang="en-GB" dirty="0" err="1"/>
              <a:t>dyspareunia</a:t>
            </a:r>
            <a:r>
              <a:rPr lang="en-GB" dirty="0"/>
              <a:t>, pelvic pain</a:t>
            </a:r>
          </a:p>
          <a:p>
            <a:r>
              <a:rPr lang="en-GB" dirty="0" err="1"/>
              <a:t>Pseudocyst</a:t>
            </a:r>
            <a:r>
              <a:rPr lang="en-GB" dirty="0"/>
              <a:t> which are tender fixed bilateral masses</a:t>
            </a:r>
          </a:p>
          <a:p>
            <a:r>
              <a:rPr lang="en-GB" dirty="0"/>
              <a:t>Pain with abdominal movement</a:t>
            </a:r>
          </a:p>
          <a:p>
            <a:pPr>
              <a:buNone/>
            </a:pPr>
            <a:r>
              <a:rPr lang="en-GB" b="1" dirty="0"/>
              <a:t>Management</a:t>
            </a:r>
          </a:p>
          <a:p>
            <a:pPr>
              <a:buNone/>
            </a:pPr>
            <a:r>
              <a:rPr lang="en-GB" b="1" dirty="0"/>
              <a:t>Investigations</a:t>
            </a:r>
          </a:p>
          <a:p>
            <a:r>
              <a:rPr lang="en-GB" dirty="0"/>
              <a:t>Health history on menstrual pattern</a:t>
            </a:r>
          </a:p>
          <a:p>
            <a:r>
              <a:rPr lang="en-GB" dirty="0"/>
              <a:t>Bimanual pelvic exam</a:t>
            </a:r>
          </a:p>
          <a:p>
            <a:r>
              <a:rPr lang="en-GB" dirty="0"/>
              <a:t>Laparoscopic examination</a:t>
            </a:r>
          </a:p>
          <a:p>
            <a:r>
              <a:rPr lang="en-GB" dirty="0" err="1"/>
              <a:t>Admnister</a:t>
            </a:r>
            <a:r>
              <a:rPr lang="en-GB" dirty="0"/>
              <a:t> NSAIDS to relive pain</a:t>
            </a:r>
          </a:p>
          <a:p>
            <a:r>
              <a:rPr lang="en-GB" dirty="0"/>
              <a:t>Use of COC’S for 3- 12 months</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normAutofit fontScale="92500" lnSpcReduction="10000"/>
          </a:bodyPr>
          <a:lstStyle/>
          <a:p>
            <a:r>
              <a:rPr lang="en-GB" dirty="0" err="1"/>
              <a:t>GnRH</a:t>
            </a:r>
            <a:r>
              <a:rPr lang="en-GB" dirty="0"/>
              <a:t> antagonists which decreases </a:t>
            </a:r>
            <a:r>
              <a:rPr lang="en-GB" dirty="0" err="1"/>
              <a:t>estrogen</a:t>
            </a:r>
            <a:r>
              <a:rPr lang="en-GB" dirty="0"/>
              <a:t> levels</a:t>
            </a:r>
          </a:p>
          <a:p>
            <a:r>
              <a:rPr lang="en-GB" dirty="0"/>
              <a:t>Surgery by use of diathermy to destroy areas of endometriosis</a:t>
            </a:r>
            <a:endParaRPr lang="fr-FR" dirty="0"/>
          </a:p>
          <a:p>
            <a:r>
              <a:rPr lang="en-GB" dirty="0"/>
              <a:t>Hysterectomy for patients over 40,laser surgery</a:t>
            </a:r>
          </a:p>
          <a:p>
            <a:r>
              <a:rPr lang="en-GB" dirty="0"/>
              <a:t>And </a:t>
            </a:r>
            <a:r>
              <a:rPr lang="en-GB" dirty="0" err="1"/>
              <a:t>laparascopy</a:t>
            </a:r>
            <a:r>
              <a:rPr lang="en-GB" dirty="0"/>
              <a:t>, </a:t>
            </a:r>
            <a:r>
              <a:rPr lang="en-GB" dirty="0" err="1"/>
              <a:t>endocoagulation</a:t>
            </a:r>
            <a:endParaRPr lang="en-GB" dirty="0"/>
          </a:p>
          <a:p>
            <a:r>
              <a:rPr lang="en-GB" dirty="0"/>
              <a:t>Pregnancy... alleviates symptoms because their is neither ovulation or menstruation</a:t>
            </a:r>
          </a:p>
          <a:p>
            <a:r>
              <a:rPr lang="en-GB" dirty="0"/>
              <a:t>Psychotherapy to relieve anxiety</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Ovarian cysts</a:t>
            </a:r>
          </a:p>
        </p:txBody>
      </p:sp>
      <p:sp>
        <p:nvSpPr>
          <p:cNvPr id="3" name="Content Placeholder 2"/>
          <p:cNvSpPr>
            <a:spLocks noGrp="1"/>
          </p:cNvSpPr>
          <p:nvPr>
            <p:ph idx="1"/>
          </p:nvPr>
        </p:nvSpPr>
        <p:spPr>
          <a:xfrm>
            <a:off x="304800" y="1143000"/>
            <a:ext cx="8686800" cy="4937125"/>
          </a:xfrm>
        </p:spPr>
        <p:txBody>
          <a:bodyPr>
            <a:normAutofit/>
          </a:bodyPr>
          <a:lstStyle/>
          <a:p>
            <a:r>
              <a:rPr lang="en-GB" dirty="0"/>
              <a:t>They are </a:t>
            </a:r>
            <a:r>
              <a:rPr lang="en-GB" b="1" dirty="0"/>
              <a:t>small fluid filled sacs </a:t>
            </a:r>
            <a:r>
              <a:rPr lang="en-GB" dirty="0"/>
              <a:t>that develop in a woman ovaries. </a:t>
            </a:r>
          </a:p>
          <a:p>
            <a:r>
              <a:rPr lang="en-GB" dirty="0"/>
              <a:t>most of them are harmless.</a:t>
            </a:r>
          </a:p>
          <a:p>
            <a:r>
              <a:rPr lang="en-GB" dirty="0"/>
              <a:t>Most of them are benign and disappear on their own.</a:t>
            </a:r>
          </a:p>
          <a:p>
            <a:r>
              <a:rPr lang="en-GB" dirty="0"/>
              <a:t>May be simple enlargement of  </a:t>
            </a:r>
            <a:r>
              <a:rPr lang="en-GB" dirty="0" err="1"/>
              <a:t>graafian</a:t>
            </a:r>
            <a:r>
              <a:rPr lang="en-GB" dirty="0"/>
              <a:t> follicle or the corpus </a:t>
            </a:r>
            <a:r>
              <a:rPr lang="en-GB" dirty="0" err="1"/>
              <a:t>luteum</a:t>
            </a:r>
            <a:endParaRPr lang="en-GB" dirty="0"/>
          </a:p>
          <a:p>
            <a:r>
              <a:rPr lang="en-GB" dirty="0"/>
              <a:t>They may arise from abnormal growth of the ovarian epithelium</a:t>
            </a:r>
          </a:p>
          <a:p>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686800" cy="6384925"/>
          </a:xfrm>
        </p:spPr>
        <p:txBody>
          <a:bodyPr>
            <a:normAutofit/>
          </a:bodyPr>
          <a:lstStyle/>
          <a:p>
            <a:pPr>
              <a:buNone/>
            </a:pPr>
            <a:r>
              <a:rPr lang="en-GB" dirty="0"/>
              <a:t>      </a:t>
            </a:r>
            <a:r>
              <a:rPr lang="en-GB" dirty="0">
                <a:solidFill>
                  <a:srgbClr val="FF0000"/>
                </a:solidFill>
              </a:rPr>
              <a:t>TYPES</a:t>
            </a:r>
          </a:p>
          <a:p>
            <a:pPr>
              <a:buNone/>
            </a:pPr>
            <a:r>
              <a:rPr lang="en-GB" b="1" dirty="0"/>
              <a:t>1.Follicular</a:t>
            </a:r>
            <a:r>
              <a:rPr lang="en-GB" dirty="0"/>
              <a:t>- </a:t>
            </a:r>
          </a:p>
          <a:p>
            <a:r>
              <a:rPr lang="en-GB" dirty="0"/>
              <a:t>Forms when ovulation does not occur or when mature follicle collapses.</a:t>
            </a:r>
            <a:r>
              <a:rPr lang="en-US" dirty="0"/>
              <a:t> </a:t>
            </a:r>
          </a:p>
          <a:p>
            <a:r>
              <a:rPr lang="en-US" dirty="0"/>
              <a:t>the follicle doesn't rupture or release its egg</a:t>
            </a:r>
          </a:p>
          <a:p>
            <a:r>
              <a:rPr lang="en-US" dirty="0"/>
              <a:t>Instead it grows and turns into a cyst.</a:t>
            </a:r>
            <a:endParaRPr lang="en-GB" dirty="0"/>
          </a:p>
          <a:p>
            <a:r>
              <a:rPr lang="en-GB" dirty="0"/>
              <a:t>Rapture of the cyst causes sharp severe pain on the side of the ovary</a:t>
            </a:r>
          </a:p>
          <a:p>
            <a:pPr>
              <a:buNone/>
            </a:pPr>
            <a:r>
              <a:rPr lang="en-GB" b="1" dirty="0"/>
              <a:t>2. Corpus </a:t>
            </a:r>
            <a:r>
              <a:rPr lang="en-GB" b="1" dirty="0" err="1"/>
              <a:t>luteum</a:t>
            </a:r>
            <a:endParaRPr lang="en-GB" dirty="0"/>
          </a:p>
          <a:p>
            <a:r>
              <a:rPr lang="en-GB" dirty="0"/>
              <a:t>occurs after the egg has been released from the follicle</a:t>
            </a:r>
          </a:p>
          <a:p>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81000"/>
            <a:ext cx="8686800" cy="5699125"/>
          </a:xfrm>
        </p:spPr>
        <p:txBody>
          <a:bodyPr>
            <a:normAutofit/>
          </a:bodyPr>
          <a:lstStyle/>
          <a:p>
            <a:pPr>
              <a:buNone/>
            </a:pPr>
            <a:r>
              <a:rPr lang="en-GB" b="1" dirty="0"/>
              <a:t>3 </a:t>
            </a:r>
            <a:r>
              <a:rPr lang="en-GB" b="1" dirty="0" err="1"/>
              <a:t>Dermoid</a:t>
            </a:r>
            <a:r>
              <a:rPr lang="en-GB" b="1" dirty="0"/>
              <a:t> cyst-</a:t>
            </a:r>
            <a:r>
              <a:rPr lang="en-US" b="1" dirty="0"/>
              <a:t> </a:t>
            </a:r>
          </a:p>
          <a:p>
            <a:r>
              <a:rPr lang="en-US" dirty="0"/>
              <a:t>tumors that are thought to arise from parts of the ovum that normally disappear with maturation. Their origin is undefined</a:t>
            </a:r>
          </a:p>
          <a:p>
            <a:r>
              <a:rPr lang="en-US" dirty="0"/>
              <a:t>They contain undifferentiated embryonic cells </a:t>
            </a:r>
            <a:r>
              <a:rPr lang="en-US" dirty="0" err="1"/>
              <a:t>eg</a:t>
            </a:r>
            <a:r>
              <a:rPr lang="en-US" dirty="0"/>
              <a:t> Hair, teeth, bone, and many other tissues are found in a within</a:t>
            </a:r>
          </a:p>
          <a:p>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914400"/>
            <a:ext cx="8686800" cy="5715000"/>
          </a:xfrm>
        </p:spPr>
        <p:txBody>
          <a:bodyPr/>
          <a:lstStyle/>
          <a:p>
            <a:pPr>
              <a:buNone/>
            </a:pPr>
            <a:r>
              <a:rPr lang="en-US" b="1" dirty="0"/>
              <a:t>Polycystic ovary syndrome: </a:t>
            </a:r>
          </a:p>
          <a:p>
            <a:r>
              <a:rPr lang="en-US" dirty="0"/>
              <a:t>a complex endocrine condition affecting hypothalamus-pituitary-estrogen axis. </a:t>
            </a:r>
          </a:p>
          <a:p>
            <a:r>
              <a:rPr lang="en-US" dirty="0"/>
              <a:t>Results to </a:t>
            </a:r>
            <a:r>
              <a:rPr lang="en-US" dirty="0" err="1"/>
              <a:t>anovulation</a:t>
            </a:r>
            <a:endParaRPr lang="en-US" dirty="0"/>
          </a:p>
          <a:p>
            <a:r>
              <a:rPr lang="en-US" dirty="0"/>
              <a:t>Symptoms are related </a:t>
            </a:r>
            <a:r>
              <a:rPr lang="en-US" b="1" dirty="0"/>
              <a:t>to excess of androgens</a:t>
            </a:r>
          </a:p>
          <a:p>
            <a:pPr>
              <a:buNone/>
            </a:pPr>
            <a:r>
              <a:rPr lang="en-US" dirty="0"/>
              <a:t>Presenting complains may include: irregular menses, obesity and </a:t>
            </a:r>
            <a:r>
              <a:rPr lang="en-US" dirty="0" err="1"/>
              <a:t>hirsuitism</a:t>
            </a:r>
            <a:endParaRPr lang="fr-FR" dirty="0"/>
          </a:p>
          <a:p>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228600"/>
            <a:ext cx="8686800" cy="6400800"/>
          </a:xfrm>
        </p:spPr>
        <p:txBody>
          <a:bodyPr>
            <a:normAutofit lnSpcReduction="10000"/>
          </a:bodyPr>
          <a:lstStyle/>
          <a:p>
            <a:pPr>
              <a:buNone/>
            </a:pPr>
            <a:r>
              <a:rPr lang="en-GB" b="1" dirty="0"/>
              <a:t> Diagnosis</a:t>
            </a:r>
          </a:p>
          <a:p>
            <a:r>
              <a:rPr lang="en-GB" dirty="0"/>
              <a:t>Ultrasound and ct scan</a:t>
            </a:r>
          </a:p>
          <a:p>
            <a:pPr>
              <a:buNone/>
            </a:pPr>
            <a:r>
              <a:rPr lang="en-GB" b="1" dirty="0"/>
              <a:t>     Signs and symptoms</a:t>
            </a:r>
          </a:p>
          <a:p>
            <a:r>
              <a:rPr lang="en-GB" dirty="0"/>
              <a:t>Dull aching or severe sharp pain in the lower abdomen, pelvis</a:t>
            </a:r>
          </a:p>
          <a:p>
            <a:r>
              <a:rPr lang="en-GB" dirty="0"/>
              <a:t>Irregular bleeding, spotting</a:t>
            </a:r>
          </a:p>
          <a:p>
            <a:r>
              <a:rPr lang="en-GB" dirty="0"/>
              <a:t>Breast tenderness, fullness or bloating in the abdomen</a:t>
            </a:r>
          </a:p>
          <a:p>
            <a:r>
              <a:rPr lang="en-GB" dirty="0"/>
              <a:t>Pain during menstruation</a:t>
            </a:r>
          </a:p>
          <a:p>
            <a:r>
              <a:rPr lang="en-GB" dirty="0"/>
              <a:t>Nausea and vomiting</a:t>
            </a:r>
          </a:p>
          <a:p>
            <a:r>
              <a:rPr lang="en-GB" dirty="0"/>
              <a:t>Weight gain</a:t>
            </a:r>
          </a:p>
          <a:p>
            <a:r>
              <a:rPr lang="en-GB" dirty="0"/>
              <a:t>Frequency in urination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172200"/>
          </a:xfrm>
        </p:spPr>
        <p:txBody>
          <a:bodyPr/>
          <a:lstStyle/>
          <a:p>
            <a:pPr>
              <a:buNone/>
            </a:pPr>
            <a:r>
              <a:rPr lang="en-US" b="1" dirty="0">
                <a:latin typeface="Tahoma" pitchFamily="34" charset="0"/>
                <a:ea typeface="Tahoma" pitchFamily="34" charset="0"/>
                <a:cs typeface="Tahoma" pitchFamily="34" charset="0"/>
              </a:rPr>
              <a:t>The ovaries </a:t>
            </a:r>
          </a:p>
          <a:p>
            <a:r>
              <a:rPr lang="en-US" dirty="0">
                <a:latin typeface="Tahoma" pitchFamily="34" charset="0"/>
                <a:ea typeface="Tahoma" pitchFamily="34" charset="0"/>
                <a:cs typeface="Tahoma" pitchFamily="34" charset="0"/>
              </a:rPr>
              <a:t>lie behind the broad ligaments, behind and below the fallopian tubes </a:t>
            </a:r>
          </a:p>
          <a:p>
            <a:r>
              <a:rPr lang="en-US" dirty="0">
                <a:latin typeface="Tahoma" pitchFamily="34" charset="0"/>
                <a:ea typeface="Tahoma" pitchFamily="34" charset="0"/>
                <a:cs typeface="Tahoma" pitchFamily="34" charset="0"/>
              </a:rPr>
              <a:t>They are oval bodies about 3 cm (1.2 inches) long</a:t>
            </a:r>
          </a:p>
          <a:p>
            <a:r>
              <a:rPr lang="en-US" dirty="0">
                <a:latin typeface="Tahoma" pitchFamily="34" charset="0"/>
                <a:ea typeface="Tahoma" pitchFamily="34" charset="0"/>
                <a:cs typeface="Tahoma" pitchFamily="34" charset="0"/>
              </a:rPr>
              <a:t>At birth, they contain thousands of tiny egg cells, or ova</a:t>
            </a:r>
          </a:p>
          <a:p>
            <a:r>
              <a:rPr lang="en-US" dirty="0">
                <a:latin typeface="Tahoma" pitchFamily="34" charset="0"/>
                <a:ea typeface="Tahoma" pitchFamily="34" charset="0"/>
                <a:cs typeface="Tahoma" pitchFamily="34" charset="0"/>
              </a:rPr>
              <a:t> The ovaries and the fallopian tubes together are referred to as the </a:t>
            </a:r>
            <a:r>
              <a:rPr lang="en-US" b="1" dirty="0" err="1">
                <a:latin typeface="Tahoma" pitchFamily="34" charset="0"/>
                <a:ea typeface="Tahoma" pitchFamily="34" charset="0"/>
                <a:cs typeface="Tahoma" pitchFamily="34" charset="0"/>
              </a:rPr>
              <a:t>adnexa</a:t>
            </a:r>
            <a:endParaRPr lang="en-US" b="1"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They produce ova and hormones estrogen and progesterone</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lstStyle/>
          <a:p>
            <a:r>
              <a:rPr lang="en-GB" dirty="0"/>
              <a:t>Depend on the size of the cyst and symptoms</a:t>
            </a:r>
          </a:p>
          <a:p>
            <a:r>
              <a:rPr lang="en-GB" dirty="0"/>
              <a:t>Give NSAIDS to relieve pain</a:t>
            </a:r>
          </a:p>
          <a:p>
            <a:r>
              <a:rPr lang="en-GB" dirty="0"/>
              <a:t>Combined oral contraceptive to regulate menstruation</a:t>
            </a:r>
          </a:p>
          <a:p>
            <a:r>
              <a:rPr lang="en-GB" dirty="0"/>
              <a:t>Surgery for large ovarian cyst </a:t>
            </a:r>
            <a:r>
              <a:rPr lang="en-GB" dirty="0" err="1"/>
              <a:t>i.e</a:t>
            </a:r>
            <a:r>
              <a:rPr lang="en-GB" dirty="0"/>
              <a:t> </a:t>
            </a:r>
            <a:r>
              <a:rPr lang="en-GB" dirty="0" err="1"/>
              <a:t>cystectomy</a:t>
            </a:r>
            <a:r>
              <a:rPr lang="en-GB" dirty="0"/>
              <a:t>, </a:t>
            </a:r>
            <a:r>
              <a:rPr lang="en-GB" dirty="0" err="1"/>
              <a:t>laparascopy</a:t>
            </a:r>
            <a:r>
              <a:rPr lang="en-GB" dirty="0"/>
              <a:t>, </a:t>
            </a:r>
            <a:r>
              <a:rPr lang="en-GB" dirty="0" err="1"/>
              <a:t>laparatomy</a:t>
            </a:r>
            <a:endParaRPr lang="en-GB" dirty="0"/>
          </a:p>
          <a:p>
            <a:r>
              <a:rPr lang="en-GB" dirty="0"/>
              <a:t>98% of cysts in women aged 29 years and below are benign</a:t>
            </a:r>
          </a:p>
          <a:p>
            <a:endParaRPr lang="fr-FR" dirty="0"/>
          </a:p>
          <a:p>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lstStyle/>
          <a:p>
            <a:r>
              <a:rPr lang="en-US" dirty="0"/>
              <a:t>complications</a:t>
            </a:r>
          </a:p>
        </p:txBody>
      </p:sp>
      <p:sp>
        <p:nvSpPr>
          <p:cNvPr id="3" name="Content Placeholder 2"/>
          <p:cNvSpPr>
            <a:spLocks noGrp="1"/>
          </p:cNvSpPr>
          <p:nvPr>
            <p:ph idx="1"/>
          </p:nvPr>
        </p:nvSpPr>
        <p:spPr>
          <a:xfrm>
            <a:off x="304800" y="1066800"/>
            <a:ext cx="8686800" cy="5791200"/>
          </a:xfrm>
        </p:spPr>
        <p:txBody>
          <a:bodyPr>
            <a:normAutofit fontScale="92500" lnSpcReduction="20000"/>
          </a:bodyPr>
          <a:lstStyle/>
          <a:p>
            <a:pPr>
              <a:buNone/>
            </a:pPr>
            <a:r>
              <a:rPr lang="en-US" b="1" dirty="0"/>
              <a:t>Ovarian torsion</a:t>
            </a:r>
            <a:r>
              <a:rPr lang="en-US" dirty="0"/>
              <a:t>. </a:t>
            </a:r>
          </a:p>
          <a:p>
            <a:r>
              <a:rPr lang="en-US" dirty="0"/>
              <a:t>This is when a large cyst causes an ovary to twist or move from its original position. </a:t>
            </a:r>
          </a:p>
          <a:p>
            <a:r>
              <a:rPr lang="en-US" dirty="0"/>
              <a:t>Blood supply to the ovary is cut off, and if not treated, it can cause damage or death to the ovarian tissue.  </a:t>
            </a:r>
          </a:p>
          <a:p>
            <a:r>
              <a:rPr lang="en-US" dirty="0"/>
              <a:t>Although uncommon, ovarian torsion accounts for nearly 3 percent of emergency gynecological surgeries. </a:t>
            </a:r>
          </a:p>
          <a:p>
            <a:pPr>
              <a:buNone/>
            </a:pPr>
            <a:r>
              <a:rPr lang="en-US" b="1" dirty="0"/>
              <a:t>Ruptured cysts</a:t>
            </a:r>
            <a:r>
              <a:rPr lang="en-US" dirty="0"/>
              <a:t>, </a:t>
            </a:r>
          </a:p>
          <a:p>
            <a:r>
              <a:rPr lang="en-US" dirty="0"/>
              <a:t>which are also rare, can cause intense pain and internal bleeding. </a:t>
            </a:r>
          </a:p>
          <a:p>
            <a:r>
              <a:rPr lang="en-US" dirty="0"/>
              <a:t>This complication increases risk of an infection and can be life-threatening if left untreated.</a:t>
            </a:r>
          </a:p>
          <a:p>
            <a:endParaRPr lang="fr-FR" dirty="0"/>
          </a:p>
          <a:p>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FIBROIDS/LEIOYOMYOMA/FIBROMYOMA</a:t>
            </a:r>
            <a:br>
              <a:rPr lang="en-GB" b="1" dirty="0"/>
            </a:br>
            <a:endParaRPr lang="en-US" dirty="0"/>
          </a:p>
        </p:txBody>
      </p:sp>
      <p:sp>
        <p:nvSpPr>
          <p:cNvPr id="3" name="Content Placeholder 2"/>
          <p:cNvSpPr>
            <a:spLocks noGrp="1"/>
          </p:cNvSpPr>
          <p:nvPr>
            <p:ph idx="1"/>
          </p:nvPr>
        </p:nvSpPr>
        <p:spPr>
          <a:xfrm>
            <a:off x="152400" y="1143000"/>
            <a:ext cx="8991600" cy="4953000"/>
          </a:xfrm>
        </p:spPr>
        <p:txBody>
          <a:bodyPr>
            <a:noAutofit/>
          </a:bodyPr>
          <a:lstStyle/>
          <a:p>
            <a:r>
              <a:rPr lang="en-GB" dirty="0"/>
              <a:t>They are benign tumours of the uterine smooth muscles</a:t>
            </a:r>
          </a:p>
          <a:p>
            <a:r>
              <a:rPr lang="en-GB" dirty="0"/>
              <a:t>They are the main reason for hysterectomy in women between 25-40 years because they cause </a:t>
            </a:r>
            <a:r>
              <a:rPr lang="en-GB" dirty="0" err="1"/>
              <a:t>menorrhagia</a:t>
            </a:r>
            <a:r>
              <a:rPr lang="en-GB" dirty="0"/>
              <a:t> that is difficult to control</a:t>
            </a:r>
          </a:p>
          <a:p>
            <a:r>
              <a:rPr lang="en-GB" dirty="0"/>
              <a:t>They are named according to their location</a:t>
            </a:r>
          </a:p>
          <a:p>
            <a:pPr lvl="1">
              <a:buNone/>
            </a:pPr>
            <a:r>
              <a:rPr lang="en-GB" sz="3200" b="1" dirty="0"/>
              <a:t>Sub mucosal- </a:t>
            </a:r>
            <a:r>
              <a:rPr lang="en-GB" sz="3200" dirty="0"/>
              <a:t>located adjacent to and bulge into endometrial/uterine cavity (</a:t>
            </a:r>
            <a:r>
              <a:rPr lang="en-GB" sz="3200" dirty="0" err="1"/>
              <a:t>intracavitary</a:t>
            </a:r>
            <a:r>
              <a:rPr lang="en-GB" sz="3200" dirty="0"/>
              <a:t>)</a:t>
            </a:r>
          </a:p>
          <a:p>
            <a:pPr lvl="1">
              <a:buNone/>
            </a:pPr>
            <a:r>
              <a:rPr lang="en-GB" sz="3200" b="1" dirty="0"/>
              <a:t>Intramural</a:t>
            </a:r>
            <a:r>
              <a:rPr lang="en-GB" sz="3200" dirty="0"/>
              <a:t>-centrally located in </a:t>
            </a:r>
            <a:r>
              <a:rPr lang="en-GB" sz="3200" dirty="0" err="1"/>
              <a:t>myometrium</a:t>
            </a:r>
            <a:r>
              <a:rPr lang="en-GB" sz="3200" dirty="0"/>
              <a:t> and are the </a:t>
            </a:r>
            <a:r>
              <a:rPr lang="en-GB" sz="3200" b="1" dirty="0"/>
              <a:t>most common</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pPr lvl="1">
              <a:buNone/>
            </a:pPr>
            <a:r>
              <a:rPr lang="en-GB" b="1" dirty="0" err="1"/>
              <a:t>Subserosal</a:t>
            </a:r>
            <a:r>
              <a:rPr lang="en-GB" dirty="0"/>
              <a:t>- located at the outer border of </a:t>
            </a:r>
            <a:r>
              <a:rPr lang="en-GB" dirty="0" err="1"/>
              <a:t>myometrium</a:t>
            </a:r>
            <a:r>
              <a:rPr lang="en-GB" dirty="0"/>
              <a:t> and underneath the peritoneum</a:t>
            </a:r>
          </a:p>
          <a:p>
            <a:pPr lvl="1">
              <a:buNone/>
            </a:pPr>
            <a:r>
              <a:rPr lang="en-GB" b="1" dirty="0" err="1"/>
              <a:t>Pendunculated</a:t>
            </a:r>
            <a:r>
              <a:rPr lang="en-GB" dirty="0"/>
              <a:t>- they are attached to the uterus by narrow pedicles containing blood vessels</a:t>
            </a:r>
          </a:p>
          <a:p>
            <a:pPr lvl="1">
              <a:buNone/>
            </a:pPr>
            <a:r>
              <a:rPr lang="en-GB" b="1" dirty="0"/>
              <a:t>Cervical</a:t>
            </a:r>
            <a:r>
              <a:rPr lang="en-GB" dirty="0"/>
              <a:t>-they are located within the walls of the cervix</a:t>
            </a:r>
            <a:endParaRPr lang="fr-FR" dirty="0"/>
          </a:p>
          <a:p>
            <a:endParaRPr lang="en-US" sz="2800" dirty="0"/>
          </a:p>
          <a:p>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9143999" cy="6857999"/>
          </a:xfrm>
          <a:prstGeom prst="rect">
            <a:avLst/>
          </a:prstGeom>
          <a:noFill/>
          <a:ln w="9525">
            <a:noFill/>
            <a:miter lim="800000"/>
            <a:headEnd/>
            <a:tailEnd/>
          </a:ln>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04800"/>
            <a:ext cx="8686800" cy="6553200"/>
          </a:xfrm>
        </p:spPr>
        <p:txBody>
          <a:bodyPr/>
          <a:lstStyle/>
          <a:p>
            <a:pPr>
              <a:buNone/>
            </a:pPr>
            <a:r>
              <a:rPr lang="en-GB" b="1" dirty="0"/>
              <a:t>Signs and symptoms</a:t>
            </a:r>
          </a:p>
          <a:p>
            <a:r>
              <a:rPr lang="en-GB" dirty="0"/>
              <a:t>They may cause no symptoms</a:t>
            </a:r>
          </a:p>
          <a:p>
            <a:r>
              <a:rPr lang="en-GB" dirty="0"/>
              <a:t>Heavy menstrual bleeding (</a:t>
            </a:r>
            <a:r>
              <a:rPr lang="en-GB" dirty="0" err="1"/>
              <a:t>menorrhagia</a:t>
            </a:r>
            <a:r>
              <a:rPr lang="en-GB" dirty="0"/>
              <a:t>)</a:t>
            </a:r>
          </a:p>
          <a:p>
            <a:r>
              <a:rPr lang="en-GB" dirty="0"/>
              <a:t>Bleeding between periods (</a:t>
            </a:r>
            <a:r>
              <a:rPr lang="en-GB" dirty="0" err="1"/>
              <a:t>metrorrhagia</a:t>
            </a:r>
            <a:r>
              <a:rPr lang="en-GB" dirty="0"/>
              <a:t>)</a:t>
            </a:r>
          </a:p>
          <a:p>
            <a:r>
              <a:rPr lang="en-GB" dirty="0"/>
              <a:t>Lower back pain</a:t>
            </a:r>
          </a:p>
          <a:p>
            <a:r>
              <a:rPr lang="en-GB" dirty="0"/>
              <a:t>Firm mass arising from the pelvis</a:t>
            </a:r>
          </a:p>
          <a:p>
            <a:r>
              <a:rPr lang="en-GB" dirty="0"/>
              <a:t>Frequency and retention of urine</a:t>
            </a:r>
          </a:p>
          <a:p>
            <a:r>
              <a:rPr lang="en-GB" dirty="0"/>
              <a:t>Constipation</a:t>
            </a:r>
          </a:p>
          <a:p>
            <a:r>
              <a:rPr lang="en-GB" dirty="0"/>
              <a:t>Dysmenorrhoea</a:t>
            </a:r>
          </a:p>
          <a:p>
            <a:r>
              <a:rPr lang="en-GB" dirty="0"/>
              <a:t>Feeling of fullness in the lower abdomen</a:t>
            </a:r>
          </a:p>
          <a:p>
            <a:pPr>
              <a:buNone/>
            </a:pP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factors</a:t>
            </a:r>
          </a:p>
        </p:txBody>
      </p:sp>
      <p:sp>
        <p:nvSpPr>
          <p:cNvPr id="3" name="Content Placeholder 2"/>
          <p:cNvSpPr>
            <a:spLocks noGrp="1"/>
          </p:cNvSpPr>
          <p:nvPr>
            <p:ph idx="1"/>
          </p:nvPr>
        </p:nvSpPr>
        <p:spPr/>
        <p:txBody>
          <a:bodyPr>
            <a:normAutofit lnSpcReduction="10000"/>
          </a:bodyPr>
          <a:lstStyle/>
          <a:p>
            <a:r>
              <a:rPr lang="en-GB" dirty="0"/>
              <a:t>Family history</a:t>
            </a:r>
          </a:p>
          <a:p>
            <a:r>
              <a:rPr lang="en-GB" dirty="0"/>
              <a:t>Nulliparous women</a:t>
            </a:r>
          </a:p>
          <a:p>
            <a:r>
              <a:rPr lang="en-GB" dirty="0"/>
              <a:t>Excessive use of hormonal contraceptive</a:t>
            </a:r>
          </a:p>
          <a:p>
            <a:r>
              <a:rPr lang="en-GB" dirty="0"/>
              <a:t>Overweight women</a:t>
            </a:r>
          </a:p>
          <a:p>
            <a:r>
              <a:rPr lang="en-GB" dirty="0"/>
              <a:t>Early onset of menstruation</a:t>
            </a:r>
          </a:p>
          <a:p>
            <a:r>
              <a:rPr lang="en-GB" dirty="0"/>
              <a:t>Diet high in red meat and low in vegetables</a:t>
            </a:r>
          </a:p>
          <a:p>
            <a:r>
              <a:rPr lang="en-GB" dirty="0">
                <a:solidFill>
                  <a:srgbClr val="FF0000"/>
                </a:solidFill>
              </a:rPr>
              <a:t>NB; the cause is unknown but it is linked to hormone </a:t>
            </a:r>
            <a:r>
              <a:rPr lang="en-GB" b="1" dirty="0">
                <a:solidFill>
                  <a:srgbClr val="FF0000"/>
                </a:solidFill>
              </a:rPr>
              <a:t>oestrogen</a:t>
            </a:r>
          </a:p>
          <a:p>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5622925"/>
          </a:xfrm>
        </p:spPr>
        <p:txBody>
          <a:bodyPr/>
          <a:lstStyle/>
          <a:p>
            <a:pPr>
              <a:buNone/>
            </a:pPr>
            <a:r>
              <a:rPr lang="en-GB" b="1" dirty="0"/>
              <a:t>Diagnostic procedures</a:t>
            </a:r>
          </a:p>
          <a:p>
            <a:r>
              <a:rPr lang="en-GB" dirty="0"/>
              <a:t>Abdominal/pelvic ultrasound</a:t>
            </a:r>
          </a:p>
          <a:p>
            <a:r>
              <a:rPr lang="en-GB" dirty="0"/>
              <a:t>Hysteroscopy</a:t>
            </a:r>
          </a:p>
          <a:p>
            <a:r>
              <a:rPr lang="en-GB" dirty="0"/>
              <a:t>Laparoscopy</a:t>
            </a:r>
          </a:p>
          <a:p>
            <a:r>
              <a:rPr lang="en-GB" dirty="0"/>
              <a:t>CT scan and X-rays</a:t>
            </a:r>
          </a:p>
          <a:p>
            <a:pPr>
              <a:buNone/>
            </a:pPr>
            <a:r>
              <a:rPr lang="en-GB" b="1" dirty="0"/>
              <a:t>Complications</a:t>
            </a:r>
          </a:p>
          <a:p>
            <a:r>
              <a:rPr lang="en-GB" dirty="0"/>
              <a:t>Infertility, abortions, infection, malignancy</a:t>
            </a:r>
          </a:p>
          <a:p>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304800" y="1066800"/>
            <a:ext cx="8686800" cy="5791200"/>
          </a:xfrm>
        </p:spPr>
        <p:txBody>
          <a:bodyPr>
            <a:normAutofit/>
          </a:bodyPr>
          <a:lstStyle/>
          <a:p>
            <a:r>
              <a:rPr lang="en-GB" dirty="0"/>
              <a:t>Most fibroid do not require treatment unless they are causing  symptoms. some shrink after menopause.</a:t>
            </a:r>
            <a:r>
              <a:rPr lang="en-US" dirty="0"/>
              <a:t> </a:t>
            </a:r>
          </a:p>
          <a:p>
            <a:r>
              <a:rPr lang="en-US" dirty="0"/>
              <a:t>The patient with minor symptoms is closely monitored, treatment is as conservative as possible.</a:t>
            </a:r>
          </a:p>
          <a:p>
            <a:pPr>
              <a:buNone/>
            </a:pPr>
            <a:r>
              <a:rPr lang="en-US" b="1" dirty="0"/>
              <a:t>      Surgical approach for large tumors</a:t>
            </a:r>
          </a:p>
          <a:p>
            <a:r>
              <a:rPr lang="en-US" dirty="0" err="1"/>
              <a:t>Myomectomy</a:t>
            </a:r>
            <a:r>
              <a:rPr lang="en-US" dirty="0"/>
              <a:t> removal of large tumors that cause pressure symptoms</a:t>
            </a:r>
          </a:p>
          <a:p>
            <a:r>
              <a:rPr lang="en-US" dirty="0"/>
              <a:t>Hysterectomy indicated in women over 40 years </a:t>
            </a:r>
          </a:p>
          <a:p>
            <a:pPr>
              <a:buNone/>
            </a:pPr>
            <a:endParaRPr lang="en-GB" dirty="0"/>
          </a:p>
          <a:p>
            <a:endParaRPr lang="en-GB" dirty="0"/>
          </a:p>
          <a:p>
            <a:endParaRPr lang="fr-FR" dirty="0"/>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US" dirty="0"/>
              <a:t> </a:t>
            </a:r>
            <a:r>
              <a:rPr lang="en-US" b="1" dirty="0"/>
              <a:t>Alternatives to hysterectomy</a:t>
            </a:r>
          </a:p>
          <a:p>
            <a:r>
              <a:rPr lang="en-US" dirty="0" err="1"/>
              <a:t>Hysterescopic</a:t>
            </a:r>
            <a:r>
              <a:rPr lang="en-US" dirty="0"/>
              <a:t> resection of the </a:t>
            </a:r>
            <a:r>
              <a:rPr lang="en-US" dirty="0" err="1"/>
              <a:t>myomas</a:t>
            </a:r>
            <a:endParaRPr lang="en-US" dirty="0"/>
          </a:p>
          <a:p>
            <a:r>
              <a:rPr lang="en-US" dirty="0" err="1"/>
              <a:t>Laparascopic</a:t>
            </a:r>
            <a:r>
              <a:rPr lang="en-US" dirty="0"/>
              <a:t> </a:t>
            </a:r>
            <a:r>
              <a:rPr lang="en-US" dirty="0" err="1"/>
              <a:t>myomectomy</a:t>
            </a:r>
            <a:endParaRPr lang="en-US" dirty="0"/>
          </a:p>
          <a:p>
            <a:r>
              <a:rPr lang="en-US" dirty="0"/>
              <a:t>Uterine artery </a:t>
            </a:r>
            <a:r>
              <a:rPr lang="en-US" dirty="0" err="1"/>
              <a:t>embolization</a:t>
            </a:r>
            <a:r>
              <a:rPr lang="en-US" dirty="0"/>
              <a:t>: polyvinyl alcohol particles are injected into the blood vessels that supply the </a:t>
            </a:r>
            <a:r>
              <a:rPr lang="en-US" dirty="0" err="1"/>
              <a:t>ﬁbroid</a:t>
            </a:r>
            <a:r>
              <a:rPr lang="en-US" dirty="0"/>
              <a:t>, shrinking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phamarcotherapy</a:t>
            </a:r>
            <a:endParaRPr lang="en-US" dirty="0"/>
          </a:p>
        </p:txBody>
      </p:sp>
      <p:sp>
        <p:nvSpPr>
          <p:cNvPr id="3" name="Content Placeholder 2"/>
          <p:cNvSpPr>
            <a:spLocks noGrp="1"/>
          </p:cNvSpPr>
          <p:nvPr>
            <p:ph idx="1"/>
          </p:nvPr>
        </p:nvSpPr>
        <p:spPr/>
        <p:txBody>
          <a:bodyPr>
            <a:normAutofit fontScale="92500" lnSpcReduction="20000"/>
          </a:bodyPr>
          <a:lstStyle/>
          <a:p>
            <a:r>
              <a:rPr lang="en-GB" dirty="0"/>
              <a:t>Give analgesics to relieve pain</a:t>
            </a:r>
          </a:p>
          <a:p>
            <a:r>
              <a:rPr lang="en-GB" dirty="0"/>
              <a:t>Administer </a:t>
            </a:r>
            <a:r>
              <a:rPr lang="en-GB" b="1" dirty="0" err="1"/>
              <a:t>gonadotrophin</a:t>
            </a:r>
            <a:r>
              <a:rPr lang="en-GB" b="1" dirty="0"/>
              <a:t> releasing hormone agonist </a:t>
            </a:r>
            <a:r>
              <a:rPr lang="en-GB" dirty="0"/>
              <a:t>used to reduce mass of fibroid through ovarian suppression of </a:t>
            </a:r>
            <a:r>
              <a:rPr lang="en-GB" dirty="0" err="1"/>
              <a:t>estrogen</a:t>
            </a:r>
            <a:r>
              <a:rPr lang="en-GB" dirty="0"/>
              <a:t> and progesterone</a:t>
            </a:r>
          </a:p>
          <a:p>
            <a:r>
              <a:rPr lang="en-GB" b="1" dirty="0" err="1"/>
              <a:t>Mifepristone</a:t>
            </a:r>
            <a:r>
              <a:rPr lang="en-GB" dirty="0"/>
              <a:t>(</a:t>
            </a:r>
            <a:r>
              <a:rPr lang="en-GB" dirty="0" err="1"/>
              <a:t>antiprogesterone</a:t>
            </a:r>
            <a:r>
              <a:rPr lang="en-GB" dirty="0"/>
              <a:t>)- effective in shrinking of fibroids at a low dose</a:t>
            </a:r>
          </a:p>
          <a:p>
            <a:r>
              <a:rPr lang="en-GB" b="1" dirty="0" err="1"/>
              <a:t>Donazol</a:t>
            </a:r>
            <a:r>
              <a:rPr lang="en-GB" dirty="0"/>
              <a:t>- </a:t>
            </a:r>
            <a:r>
              <a:rPr lang="en-US" dirty="0"/>
              <a:t>a synthetic drug similar to testosterone, may effectively stop menstruation by suppressing </a:t>
            </a:r>
            <a:r>
              <a:rPr lang="en-US" dirty="0" err="1"/>
              <a:t>gonadotrophins</a:t>
            </a:r>
            <a:endParaRPr lang="en-GB" dirty="0"/>
          </a:p>
          <a:p>
            <a:r>
              <a:rPr lang="en-GB" dirty="0"/>
              <a:t>Iron supplement given to prevent anaemia</a:t>
            </a:r>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Pregnancy related </a:t>
            </a:r>
            <a:r>
              <a:rPr lang="en-US" dirty="0" err="1"/>
              <a:t>neoplasms</a:t>
            </a:r>
            <a:endParaRPr lang="en-US" dirty="0"/>
          </a:p>
        </p:txBody>
      </p:sp>
      <p:sp>
        <p:nvSpPr>
          <p:cNvPr id="3" name="Content Placeholder 2"/>
          <p:cNvSpPr>
            <a:spLocks noGrp="1"/>
          </p:cNvSpPr>
          <p:nvPr>
            <p:ph idx="1"/>
          </p:nvPr>
        </p:nvSpPr>
        <p:spPr>
          <a:xfrm>
            <a:off x="152400" y="1219200"/>
            <a:ext cx="8839200" cy="5638800"/>
          </a:xfrm>
        </p:spPr>
        <p:txBody>
          <a:bodyPr>
            <a:normAutofit fontScale="92500" lnSpcReduction="10000"/>
          </a:bodyPr>
          <a:lstStyle/>
          <a:p>
            <a:pPr>
              <a:buNone/>
            </a:pPr>
            <a:r>
              <a:rPr lang="en-US" b="1" dirty="0"/>
              <a:t>HYDATIDFORM MOLE</a:t>
            </a:r>
          </a:p>
          <a:p>
            <a:r>
              <a:rPr lang="en-US" dirty="0"/>
              <a:t>This is also referred to as molar pregnancy</a:t>
            </a:r>
          </a:p>
          <a:p>
            <a:r>
              <a:rPr lang="en-US" dirty="0"/>
              <a:t>Sometimes the embryo dies and the </a:t>
            </a:r>
            <a:r>
              <a:rPr lang="en-US" b="1" dirty="0"/>
              <a:t>chorionic </a:t>
            </a:r>
            <a:r>
              <a:rPr lang="en-US" b="1" dirty="0" err="1"/>
              <a:t>villi</a:t>
            </a:r>
            <a:r>
              <a:rPr lang="en-US" b="1" dirty="0"/>
              <a:t> </a:t>
            </a:r>
            <a:r>
              <a:rPr lang="en-US" dirty="0"/>
              <a:t>do not complete their development</a:t>
            </a:r>
          </a:p>
          <a:p>
            <a:r>
              <a:rPr lang="en-US" dirty="0"/>
              <a:t>that is, they do not become </a:t>
            </a:r>
            <a:r>
              <a:rPr lang="en-US" dirty="0" err="1"/>
              <a:t>vascularized</a:t>
            </a:r>
            <a:r>
              <a:rPr lang="en-US" dirty="0"/>
              <a:t> to form </a:t>
            </a:r>
            <a:r>
              <a:rPr lang="en-US" b="1" dirty="0"/>
              <a:t>tertiary </a:t>
            </a:r>
            <a:r>
              <a:rPr lang="en-US" b="1" dirty="0" err="1"/>
              <a:t>villi</a:t>
            </a:r>
            <a:r>
              <a:rPr lang="en-US" b="1" dirty="0"/>
              <a:t>. </a:t>
            </a:r>
          </a:p>
          <a:p>
            <a:r>
              <a:rPr lang="en-US" dirty="0"/>
              <a:t>These degenerating </a:t>
            </a:r>
            <a:r>
              <a:rPr lang="en-US" dirty="0" err="1"/>
              <a:t>villi</a:t>
            </a:r>
            <a:r>
              <a:rPr lang="en-US" dirty="0"/>
              <a:t> form cystic swellings-</a:t>
            </a:r>
            <a:r>
              <a:rPr lang="en-US" b="1" dirty="0" err="1"/>
              <a:t>hydatidiform</a:t>
            </a:r>
            <a:r>
              <a:rPr lang="en-US" b="1" dirty="0"/>
              <a:t> moles</a:t>
            </a:r>
            <a:r>
              <a:rPr lang="en-US" dirty="0"/>
              <a:t>-which resemble a bunch of grapes. </a:t>
            </a:r>
          </a:p>
          <a:p>
            <a:r>
              <a:rPr lang="en-US" dirty="0"/>
              <a:t>The moles exhibit variable degrees of </a:t>
            </a:r>
            <a:r>
              <a:rPr lang="en-US" dirty="0" err="1"/>
              <a:t>trophoblastic</a:t>
            </a:r>
            <a:r>
              <a:rPr lang="en-US" dirty="0"/>
              <a:t> proliferation and produce excessive amounts of human chorionic </a:t>
            </a:r>
            <a:r>
              <a:rPr lang="en-US" dirty="0" err="1"/>
              <a:t>gonadotropin</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r>
              <a:rPr lang="en-US" dirty="0"/>
              <a:t>3 to 5% of moles develop into malignant </a:t>
            </a:r>
            <a:r>
              <a:rPr lang="en-US" dirty="0" err="1"/>
              <a:t>trophoblastic</a:t>
            </a:r>
            <a:r>
              <a:rPr lang="en-US" dirty="0"/>
              <a:t> lesions-</a:t>
            </a:r>
            <a:r>
              <a:rPr lang="en-US" b="1" dirty="0" err="1"/>
              <a:t>choriocarcinomas</a:t>
            </a:r>
            <a:endParaRPr lang="en-US" b="1" dirty="0"/>
          </a:p>
          <a:p>
            <a:r>
              <a:rPr lang="en-US" dirty="0" err="1"/>
              <a:t>Choriocarcinomas</a:t>
            </a:r>
            <a:r>
              <a:rPr lang="en-US" dirty="0"/>
              <a:t> invariably metastasize (spread) through the bloodstream to various sites, such as the lungs, vagina, liver, bone, intestine, and brain.</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a:xfrm>
            <a:off x="304800" y="1143000"/>
            <a:ext cx="8686800" cy="4937125"/>
          </a:xfrm>
        </p:spPr>
        <p:txBody>
          <a:bodyPr/>
          <a:lstStyle/>
          <a:p>
            <a:pPr marL="514350" indent="-514350">
              <a:buAutoNum type="alphaLcParenR"/>
            </a:pPr>
            <a:r>
              <a:rPr lang="en-US" b="1" u="sng" dirty="0"/>
              <a:t>Complete mole (</a:t>
            </a:r>
            <a:r>
              <a:rPr lang="en-US" b="1" u="sng" dirty="0" err="1"/>
              <a:t>monospermic</a:t>
            </a:r>
            <a:r>
              <a:rPr lang="en-US" b="1" u="sng" dirty="0"/>
              <a:t> mole)</a:t>
            </a:r>
          </a:p>
          <a:p>
            <a:pPr marL="514350" indent="-514350"/>
            <a:r>
              <a:rPr lang="en-US" dirty="0"/>
              <a:t>Results from fertilization of an </a:t>
            </a:r>
            <a:r>
              <a:rPr lang="en-US" dirty="0" err="1"/>
              <a:t>oocyte</a:t>
            </a:r>
            <a:r>
              <a:rPr lang="en-US" dirty="0"/>
              <a:t> in which the female </a:t>
            </a:r>
            <a:r>
              <a:rPr lang="en-US" dirty="0" err="1"/>
              <a:t>pronucleus</a:t>
            </a:r>
            <a:r>
              <a:rPr lang="en-US" dirty="0"/>
              <a:t> is absent or inactive-(an empty </a:t>
            </a:r>
            <a:r>
              <a:rPr lang="en-US" dirty="0" err="1"/>
              <a:t>oocyte</a:t>
            </a:r>
            <a:r>
              <a:rPr lang="en-US" dirty="0"/>
              <a:t>)</a:t>
            </a:r>
          </a:p>
          <a:p>
            <a:pPr marL="514350" indent="-514350"/>
            <a:r>
              <a:rPr lang="en-GB" dirty="0"/>
              <a:t>Contains no evidence of embryo, cord or membranes. death occurs prior to the development of placental circulation</a:t>
            </a:r>
          </a:p>
          <a:p>
            <a:pPr marL="514350" indent="-514350"/>
            <a:r>
              <a:rPr lang="en-US" dirty="0"/>
              <a:t>Has high incidence of </a:t>
            </a:r>
            <a:r>
              <a:rPr lang="en-US" dirty="0" err="1"/>
              <a:t>choriocarcinoma</a:t>
            </a:r>
            <a:endParaRPr lang="en-US" dirty="0"/>
          </a:p>
          <a:p>
            <a:pPr marL="514350" indent="-514350">
              <a:buNone/>
            </a:pPr>
            <a:endParaRPr lang="en-US" b="1"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US" b="1" dirty="0"/>
              <a:t>b) PARTIAL( </a:t>
            </a:r>
            <a:r>
              <a:rPr lang="en-US" b="1" dirty="0" err="1"/>
              <a:t>dispermic</a:t>
            </a:r>
            <a:r>
              <a:rPr lang="en-US" b="1" dirty="0"/>
              <a:t>) mole</a:t>
            </a:r>
          </a:p>
          <a:p>
            <a:r>
              <a:rPr lang="en-US" dirty="0"/>
              <a:t>usually results from fertilization of an </a:t>
            </a:r>
            <a:r>
              <a:rPr lang="en-US" dirty="0" err="1"/>
              <a:t>oocyte</a:t>
            </a:r>
            <a:r>
              <a:rPr lang="en-US" dirty="0"/>
              <a:t> by two sperms (</a:t>
            </a:r>
            <a:r>
              <a:rPr lang="en-US" dirty="0" err="1"/>
              <a:t>dispermy</a:t>
            </a:r>
            <a:r>
              <a:rPr lang="en-US" dirty="0"/>
              <a:t>)</a:t>
            </a:r>
          </a:p>
          <a:p>
            <a:r>
              <a:rPr lang="en-GB" dirty="0"/>
              <a:t>There is evidence of an </a:t>
            </a:r>
            <a:r>
              <a:rPr lang="en-GB" dirty="0" err="1"/>
              <a:t>embryo,fetus</a:t>
            </a:r>
            <a:r>
              <a:rPr lang="en-GB" dirty="0"/>
              <a:t> and amniotic sac. </a:t>
            </a:r>
          </a:p>
          <a:p>
            <a:r>
              <a:rPr lang="en-GB" dirty="0"/>
              <a:t>malignancy is less likely.</a:t>
            </a:r>
          </a:p>
          <a:p>
            <a:pPr>
              <a:buNone/>
            </a:pPr>
            <a:endParaRPr lang="en-US" b="1"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5622925"/>
          </a:xfrm>
        </p:spPr>
        <p:txBody>
          <a:bodyPr/>
          <a:lstStyle/>
          <a:p>
            <a:pPr>
              <a:buNone/>
            </a:pPr>
            <a:r>
              <a:rPr lang="en-GB" b="1" dirty="0"/>
              <a:t>Risk factors</a:t>
            </a:r>
          </a:p>
          <a:p>
            <a:r>
              <a:rPr lang="en-GB" dirty="0"/>
              <a:t>High maternal age over 45 years</a:t>
            </a:r>
          </a:p>
          <a:p>
            <a:r>
              <a:rPr lang="en-GB" dirty="0"/>
              <a:t>High parity</a:t>
            </a:r>
          </a:p>
          <a:p>
            <a:r>
              <a:rPr lang="en-GB" dirty="0"/>
              <a:t>Malnutrition</a:t>
            </a:r>
          </a:p>
          <a:p>
            <a:r>
              <a:rPr lang="en-GB" dirty="0"/>
              <a:t>Previous history of mole pregnancy</a:t>
            </a:r>
          </a:p>
          <a:p>
            <a:r>
              <a:rPr lang="en-GB" dirty="0"/>
              <a:t>Women with blood group A</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Clinical features</a:t>
            </a:r>
            <a:br>
              <a:rPr lang="en-GB" b="1" dirty="0"/>
            </a:br>
            <a:endParaRPr lang="en-US" dirty="0"/>
          </a:p>
        </p:txBody>
      </p:sp>
      <p:sp>
        <p:nvSpPr>
          <p:cNvPr id="3" name="Content Placeholder 2"/>
          <p:cNvSpPr>
            <a:spLocks noGrp="1"/>
          </p:cNvSpPr>
          <p:nvPr>
            <p:ph idx="1"/>
          </p:nvPr>
        </p:nvSpPr>
        <p:spPr>
          <a:xfrm>
            <a:off x="304800" y="1143000"/>
            <a:ext cx="8686800" cy="5715000"/>
          </a:xfrm>
        </p:spPr>
        <p:txBody>
          <a:bodyPr>
            <a:normAutofit fontScale="92500" lnSpcReduction="10000"/>
          </a:bodyPr>
          <a:lstStyle/>
          <a:p>
            <a:r>
              <a:rPr lang="en-GB" dirty="0"/>
              <a:t>Vaginal bleeding</a:t>
            </a:r>
          </a:p>
          <a:p>
            <a:r>
              <a:rPr lang="en-GB" dirty="0" err="1"/>
              <a:t>Hypermesis</a:t>
            </a:r>
            <a:r>
              <a:rPr lang="en-GB" dirty="0"/>
              <a:t> </a:t>
            </a:r>
            <a:r>
              <a:rPr lang="en-GB" dirty="0" err="1"/>
              <a:t>gravidarum</a:t>
            </a:r>
            <a:r>
              <a:rPr lang="en-GB" dirty="0"/>
              <a:t> due to increase in HCG</a:t>
            </a:r>
          </a:p>
          <a:p>
            <a:r>
              <a:rPr lang="en-GB" dirty="0"/>
              <a:t>Uterine enlargement greater than the expected at 14 weeks</a:t>
            </a:r>
          </a:p>
          <a:p>
            <a:r>
              <a:rPr lang="en-GB" dirty="0"/>
              <a:t>High levels of HCG at 12 weeks</a:t>
            </a:r>
          </a:p>
          <a:p>
            <a:r>
              <a:rPr lang="en-GB" dirty="0"/>
              <a:t>Absent of foetal heart and foetal parts on palpation</a:t>
            </a:r>
          </a:p>
          <a:p>
            <a:r>
              <a:rPr lang="en-GB" dirty="0"/>
              <a:t>Uterus has a doughy feel</a:t>
            </a:r>
          </a:p>
          <a:p>
            <a:r>
              <a:rPr lang="en-GB" dirty="0"/>
              <a:t>Signs and symptoms of preeclampsia</a:t>
            </a:r>
          </a:p>
          <a:p>
            <a:r>
              <a:rPr lang="en-GB" dirty="0"/>
              <a:t>Rapture of vesicle result in light pink or brown discharge</a:t>
            </a:r>
          </a:p>
          <a:p>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Investigations</a:t>
            </a:r>
          </a:p>
          <a:p>
            <a:r>
              <a:rPr lang="en-GB" dirty="0"/>
              <a:t>Ultrasound</a:t>
            </a:r>
          </a:p>
          <a:p>
            <a:r>
              <a:rPr lang="en-GB" dirty="0"/>
              <a:t>Urinary essay of HCG</a:t>
            </a:r>
            <a:endParaRPr lang="fr-FR" dirty="0"/>
          </a:p>
          <a:p>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304800" y="1219200"/>
            <a:ext cx="8686800" cy="5486400"/>
          </a:xfrm>
        </p:spPr>
        <p:txBody>
          <a:bodyPr>
            <a:normAutofit fontScale="92500" lnSpcReduction="20000"/>
          </a:bodyPr>
          <a:lstStyle/>
          <a:p>
            <a:r>
              <a:rPr lang="en-GB" dirty="0"/>
              <a:t>In some cases mole abort spontaneously</a:t>
            </a:r>
          </a:p>
          <a:p>
            <a:r>
              <a:rPr lang="en-GB" dirty="0"/>
              <a:t>Vacuum aspiration</a:t>
            </a:r>
          </a:p>
          <a:p>
            <a:r>
              <a:rPr lang="en-GB" dirty="0"/>
              <a:t>Dilatation and curettage</a:t>
            </a:r>
          </a:p>
          <a:p>
            <a:r>
              <a:rPr lang="en-GB" dirty="0"/>
              <a:t>Follow up care for two years. pregnancy should be avoided during this period</a:t>
            </a:r>
          </a:p>
          <a:p>
            <a:r>
              <a:rPr lang="en-GB" dirty="0"/>
              <a:t>Hormonal contraceptive prescribed when HCG has returned to normal</a:t>
            </a:r>
          </a:p>
          <a:p>
            <a:pPr>
              <a:buNone/>
            </a:pPr>
            <a:r>
              <a:rPr lang="en-GB" b="1" dirty="0"/>
              <a:t>Complications</a:t>
            </a:r>
            <a:endParaRPr lang="fr-FR" b="1" dirty="0"/>
          </a:p>
          <a:p>
            <a:r>
              <a:rPr lang="en-GB" dirty="0"/>
              <a:t>Haemorrhage during evacuation</a:t>
            </a:r>
          </a:p>
          <a:p>
            <a:r>
              <a:rPr lang="en-GB" dirty="0" err="1"/>
              <a:t>Choriocarcinoma</a:t>
            </a:r>
            <a:endParaRPr lang="en-GB" dirty="0"/>
          </a:p>
          <a:p>
            <a:r>
              <a:rPr lang="en-GB" dirty="0"/>
              <a:t>Sepsis</a:t>
            </a:r>
          </a:p>
          <a:p>
            <a:r>
              <a:rPr lang="en-GB" dirty="0"/>
              <a:t>Perforation of the uterus</a:t>
            </a:r>
            <a:endParaRPr lang="fr-FR" dirty="0"/>
          </a:p>
          <a:p>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dirty="0"/>
              <a:t>Malignant </a:t>
            </a:r>
            <a:r>
              <a:rPr lang="en-US" dirty="0" err="1"/>
              <a:t>neoplasms</a:t>
            </a:r>
            <a:endParaRPr lang="en-US" dirty="0"/>
          </a:p>
        </p:txBody>
      </p:sp>
      <p:sp>
        <p:nvSpPr>
          <p:cNvPr id="3" name="Content Placeholder 2"/>
          <p:cNvSpPr>
            <a:spLocks noGrp="1"/>
          </p:cNvSpPr>
          <p:nvPr>
            <p:ph idx="1"/>
          </p:nvPr>
        </p:nvSpPr>
        <p:spPr>
          <a:xfrm>
            <a:off x="0" y="685800"/>
            <a:ext cx="8991600" cy="6172200"/>
          </a:xfrm>
        </p:spPr>
        <p:txBody>
          <a:bodyPr>
            <a:normAutofit fontScale="70000" lnSpcReduction="20000"/>
          </a:bodyPr>
          <a:lstStyle/>
          <a:p>
            <a:pPr>
              <a:buNone/>
            </a:pPr>
            <a:r>
              <a:rPr lang="en-US" b="1" u="sng" dirty="0"/>
              <a:t>Cervical cancer</a:t>
            </a:r>
          </a:p>
          <a:p>
            <a:r>
              <a:rPr lang="en-GB" dirty="0"/>
              <a:t>2</a:t>
            </a:r>
            <a:r>
              <a:rPr lang="en-GB" baseline="30000" dirty="0"/>
              <a:t>nd</a:t>
            </a:r>
            <a:r>
              <a:rPr lang="en-GB" dirty="0"/>
              <a:t> most cancer in women world wide</a:t>
            </a:r>
          </a:p>
          <a:p>
            <a:r>
              <a:rPr lang="en-GB" dirty="0"/>
              <a:t>Predominantly </a:t>
            </a:r>
            <a:r>
              <a:rPr lang="en-GB" dirty="0" err="1"/>
              <a:t>squamous</a:t>
            </a:r>
            <a:r>
              <a:rPr lang="en-GB" dirty="0"/>
              <a:t> cell carcinoma</a:t>
            </a:r>
            <a:endParaRPr lang="fr-FR" dirty="0"/>
          </a:p>
          <a:p>
            <a:r>
              <a:rPr lang="en-GB" dirty="0"/>
              <a:t>Cause unknown but believed certain strains of human </a:t>
            </a:r>
            <a:r>
              <a:rPr lang="en-GB" dirty="0" err="1"/>
              <a:t>papilloma</a:t>
            </a:r>
            <a:r>
              <a:rPr lang="en-GB" dirty="0"/>
              <a:t> virus (HPV) is one factor</a:t>
            </a:r>
          </a:p>
          <a:p>
            <a:r>
              <a:rPr lang="en-GB" dirty="0"/>
              <a:t>Now less common due to increased PAP smear screening</a:t>
            </a:r>
          </a:p>
          <a:p>
            <a:pPr>
              <a:buNone/>
            </a:pPr>
            <a:r>
              <a:rPr lang="en-GB" b="1" dirty="0"/>
              <a:t>      Risk factors</a:t>
            </a:r>
          </a:p>
          <a:p>
            <a:r>
              <a:rPr lang="en-GB" dirty="0"/>
              <a:t>Multiple sexual partners</a:t>
            </a:r>
          </a:p>
          <a:p>
            <a:r>
              <a:rPr lang="en-GB" dirty="0"/>
              <a:t>Early age at first coitus less than 20yrs</a:t>
            </a:r>
          </a:p>
          <a:p>
            <a:r>
              <a:rPr lang="en-GB" dirty="0"/>
              <a:t>Exposure to human </a:t>
            </a:r>
            <a:r>
              <a:rPr lang="en-GB" dirty="0" err="1"/>
              <a:t>papilloma</a:t>
            </a:r>
            <a:r>
              <a:rPr lang="en-GB" dirty="0"/>
              <a:t> virus (HPV)</a:t>
            </a:r>
          </a:p>
          <a:p>
            <a:r>
              <a:rPr lang="en-GB" dirty="0"/>
              <a:t>Early child bearing and high parity</a:t>
            </a:r>
          </a:p>
          <a:p>
            <a:r>
              <a:rPr lang="en-GB" dirty="0"/>
              <a:t>Chronic cervical infection</a:t>
            </a:r>
          </a:p>
          <a:p>
            <a:r>
              <a:rPr lang="en-GB" dirty="0"/>
              <a:t>HIV infection</a:t>
            </a:r>
          </a:p>
          <a:p>
            <a:r>
              <a:rPr lang="en-GB" dirty="0"/>
              <a:t>Exposure to </a:t>
            </a:r>
            <a:r>
              <a:rPr lang="en-GB" dirty="0" err="1"/>
              <a:t>diethylbestrol</a:t>
            </a:r>
            <a:r>
              <a:rPr lang="en-GB" dirty="0"/>
              <a:t> in </a:t>
            </a:r>
            <a:r>
              <a:rPr lang="en-GB" dirty="0" err="1"/>
              <a:t>utero</a:t>
            </a:r>
            <a:r>
              <a:rPr lang="en-GB" dirty="0"/>
              <a:t> for the baby girl</a:t>
            </a:r>
          </a:p>
          <a:p>
            <a:r>
              <a:rPr lang="en-GB" dirty="0"/>
              <a:t>Low social economic status...related to early marriage </a:t>
            </a:r>
          </a:p>
          <a:p>
            <a:r>
              <a:rPr lang="en-GB" dirty="0"/>
              <a:t>Smoking </a:t>
            </a:r>
          </a:p>
          <a:p>
            <a:r>
              <a:rPr lang="en-GB" dirty="0"/>
              <a:t>Nutritional deficiency</a:t>
            </a:r>
          </a:p>
          <a:p>
            <a:r>
              <a:rPr lang="en-GB" dirty="0"/>
              <a:t>Family history</a:t>
            </a:r>
          </a:p>
          <a:p>
            <a:pPr>
              <a:buNone/>
            </a:pPr>
            <a:endParaRPr lang="en-US" b="1"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Gynecological investigations and history</a:t>
            </a:r>
          </a:p>
        </p:txBody>
      </p:sp>
      <p:sp>
        <p:nvSpPr>
          <p:cNvPr id="3" name="Content Placeholder 2"/>
          <p:cNvSpPr>
            <a:spLocks noGrp="1"/>
          </p:cNvSpPr>
          <p:nvPr>
            <p:ph idx="1"/>
          </p:nvPr>
        </p:nvSpPr>
        <p:spPr/>
        <p:txBody>
          <a:bodyPr>
            <a:normAutofit fontScale="77500" lnSpcReduction="20000"/>
          </a:bodyPr>
          <a:lstStyle/>
          <a:p>
            <a:r>
              <a:rPr lang="en-US" dirty="0">
                <a:ea typeface="Tahoma" pitchFamily="34" charset="0"/>
                <a:cs typeface="Tahoma" pitchFamily="34" charset="0"/>
              </a:rPr>
              <a:t> patient's history and physical examination help you make the right diagnosis.</a:t>
            </a:r>
          </a:p>
          <a:p>
            <a:r>
              <a:rPr lang="en-US" dirty="0">
                <a:ea typeface="Tahoma" pitchFamily="34" charset="0"/>
                <a:cs typeface="Tahoma" pitchFamily="34" charset="0"/>
              </a:rPr>
              <a:t>Thorough the history and physical examination increases chances of making an accurate diagnosis</a:t>
            </a:r>
          </a:p>
          <a:p>
            <a:r>
              <a:rPr lang="en-US" dirty="0">
                <a:ea typeface="Tahoma" pitchFamily="34" charset="0"/>
                <a:cs typeface="Tahoma" pitchFamily="34" charset="0"/>
              </a:rPr>
              <a:t> You may also need to carry out certain tests and investigations in order to come to the correct conclusion</a:t>
            </a:r>
          </a:p>
          <a:p>
            <a:pPr>
              <a:buNone/>
            </a:pPr>
            <a:r>
              <a:rPr lang="en-GB" dirty="0">
                <a:solidFill>
                  <a:srgbClr val="FF0000"/>
                </a:solidFill>
              </a:rPr>
              <a:t>History taking-</a:t>
            </a:r>
          </a:p>
          <a:p>
            <a:pPr>
              <a:buNone/>
            </a:pPr>
            <a:r>
              <a:rPr lang="en-GB" dirty="0">
                <a:solidFill>
                  <a:srgbClr val="FF0000"/>
                </a:solidFill>
              </a:rPr>
              <a:t>Components</a:t>
            </a:r>
          </a:p>
          <a:p>
            <a:pPr>
              <a:buNone/>
            </a:pPr>
            <a:r>
              <a:rPr lang="en-GB" dirty="0"/>
              <a:t>Demographic data</a:t>
            </a:r>
          </a:p>
          <a:p>
            <a:pPr>
              <a:buNone/>
            </a:pPr>
            <a:r>
              <a:rPr lang="en-GB" dirty="0"/>
              <a:t>Chief complain</a:t>
            </a:r>
          </a:p>
          <a:p>
            <a:pPr>
              <a:buNone/>
            </a:pPr>
            <a:r>
              <a:rPr lang="en-GB" dirty="0"/>
              <a:t>History of the presenting complain—onset, duration, relieving and precipitating factors, location</a:t>
            </a:r>
          </a:p>
          <a:p>
            <a:endParaRPr lang="en-US" dirty="0"/>
          </a:p>
          <a:p>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a:t>Excruciating pain in the back and legs, pelvic pain</a:t>
            </a:r>
          </a:p>
          <a:p>
            <a:r>
              <a:rPr lang="en-GB" dirty="0"/>
              <a:t>Emaciation and anaemia</a:t>
            </a:r>
          </a:p>
          <a:p>
            <a:r>
              <a:rPr lang="en-GB" dirty="0"/>
              <a:t>Formation of fistulas</a:t>
            </a:r>
          </a:p>
          <a:p>
            <a:pPr>
              <a:buNone/>
            </a:pPr>
            <a:r>
              <a:rPr lang="en-GB" b="1" dirty="0"/>
              <a:t>Diagnosis</a:t>
            </a:r>
          </a:p>
          <a:p>
            <a:r>
              <a:rPr lang="en-GB" dirty="0" err="1"/>
              <a:t>Paps</a:t>
            </a:r>
            <a:r>
              <a:rPr lang="en-GB" dirty="0"/>
              <a:t> smear and biopsy of the cervix</a:t>
            </a:r>
            <a:endParaRPr lang="fr-FR" dirty="0"/>
          </a:p>
          <a:p>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1066800"/>
            <a:ext cx="8686800" cy="5257800"/>
          </a:xfrm>
        </p:spPr>
        <p:txBody>
          <a:bodyPr>
            <a:normAutofit lnSpcReduction="10000"/>
          </a:bodyPr>
          <a:lstStyle/>
          <a:p>
            <a:pPr>
              <a:buNone/>
            </a:pPr>
            <a:r>
              <a:rPr lang="en-GB" b="1" dirty="0"/>
              <a:t>Prevention</a:t>
            </a:r>
          </a:p>
          <a:p>
            <a:r>
              <a:rPr lang="en-GB" dirty="0"/>
              <a:t>Regular pelvic examination and pap’s smear test every year</a:t>
            </a:r>
          </a:p>
          <a:p>
            <a:r>
              <a:rPr lang="en-GB" dirty="0"/>
              <a:t>Education on safer sex</a:t>
            </a:r>
          </a:p>
          <a:p>
            <a:r>
              <a:rPr lang="en-GB" dirty="0"/>
              <a:t>Smoking cessation</a:t>
            </a:r>
          </a:p>
          <a:p>
            <a:r>
              <a:rPr lang="en-GB" dirty="0"/>
              <a:t>Avoid multiple sexual partners</a:t>
            </a:r>
          </a:p>
          <a:p>
            <a:r>
              <a:rPr lang="en-GB" dirty="0"/>
              <a:t>Vaccination-HPV </a:t>
            </a:r>
            <a:r>
              <a:rPr lang="en-GB" b="1" dirty="0"/>
              <a:t>vaccines(</a:t>
            </a:r>
            <a:r>
              <a:rPr lang="en-GB" b="1" dirty="0" err="1"/>
              <a:t>Gardasil</a:t>
            </a:r>
            <a:r>
              <a:rPr lang="en-GB" b="1" dirty="0"/>
              <a:t> and </a:t>
            </a:r>
            <a:r>
              <a:rPr lang="en-GB" b="1" dirty="0" err="1"/>
              <a:t>cervarvix</a:t>
            </a:r>
            <a:r>
              <a:rPr lang="en-GB" b="1" dirty="0"/>
              <a:t>)- </a:t>
            </a:r>
            <a:r>
              <a:rPr lang="en-GB" dirty="0"/>
              <a:t>given in three doses in a period of six months. 2</a:t>
            </a:r>
            <a:r>
              <a:rPr lang="en-GB" baseline="30000" dirty="0"/>
              <a:t>nd</a:t>
            </a:r>
            <a:r>
              <a:rPr lang="en-GB" dirty="0"/>
              <a:t> dose given one month after 1</a:t>
            </a:r>
            <a:r>
              <a:rPr lang="en-GB" baseline="30000" dirty="0"/>
              <a:t>st</a:t>
            </a:r>
            <a:r>
              <a:rPr lang="en-GB" dirty="0"/>
              <a:t> , 3</a:t>
            </a:r>
            <a:r>
              <a:rPr lang="en-GB" baseline="30000" dirty="0"/>
              <a:t>rd</a:t>
            </a:r>
            <a:r>
              <a:rPr lang="en-GB" dirty="0"/>
              <a:t> dose six months after 1</a:t>
            </a:r>
            <a:r>
              <a:rPr lang="en-GB" baseline="30000" dirty="0"/>
              <a:t>st</a:t>
            </a:r>
            <a:r>
              <a:rPr lang="en-GB" dirty="0"/>
              <a:t> dose.</a:t>
            </a:r>
          </a:p>
          <a:p>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lstStyle/>
          <a:p>
            <a:r>
              <a:rPr lang="en-US" dirty="0"/>
              <a:t>Clinical manifestation</a:t>
            </a:r>
          </a:p>
        </p:txBody>
      </p:sp>
      <p:sp>
        <p:nvSpPr>
          <p:cNvPr id="3" name="Content Placeholder 2"/>
          <p:cNvSpPr>
            <a:spLocks noGrp="1"/>
          </p:cNvSpPr>
          <p:nvPr>
            <p:ph idx="1"/>
          </p:nvPr>
        </p:nvSpPr>
        <p:spPr>
          <a:xfrm>
            <a:off x="304800" y="1143000"/>
            <a:ext cx="8686800" cy="5562600"/>
          </a:xfrm>
        </p:spPr>
        <p:txBody>
          <a:bodyPr>
            <a:normAutofit/>
          </a:bodyPr>
          <a:lstStyle/>
          <a:p>
            <a:r>
              <a:rPr lang="en-GB" dirty="0"/>
              <a:t>Early stages rarely produces symptoms</a:t>
            </a:r>
          </a:p>
          <a:p>
            <a:r>
              <a:rPr lang="en-GB" dirty="0"/>
              <a:t>Vaginal discharge which increases, becomes watery, finally dark and foul smelling in advanced stages due to infection</a:t>
            </a:r>
          </a:p>
          <a:p>
            <a:r>
              <a:rPr lang="en-GB" dirty="0"/>
              <a:t>Bleeding between periods, after intercourse and after menopause</a:t>
            </a:r>
          </a:p>
          <a:p>
            <a:r>
              <a:rPr lang="en-GB" dirty="0"/>
              <a:t>In advanced stages bleeding persists and increases, there is </a:t>
            </a:r>
            <a:r>
              <a:rPr lang="en-GB" dirty="0" err="1"/>
              <a:t>Dysuria</a:t>
            </a:r>
            <a:r>
              <a:rPr lang="en-GB" dirty="0"/>
              <a:t>, leg pain</a:t>
            </a:r>
          </a:p>
          <a:p>
            <a:endParaRPr lang="en-GB" dirty="0"/>
          </a:p>
          <a:p>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0"/>
            <a:ext cx="8610600" cy="6858000"/>
          </a:xfrm>
          <a:prstGeom prst="rect">
            <a:avLst/>
          </a:prstGeom>
          <a:noFill/>
          <a:ln w="9525">
            <a:noFill/>
            <a:miter lim="800000"/>
            <a:headEnd/>
            <a:tailEnd/>
          </a:ln>
        </p:spPr>
      </p:pic>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lstStyle/>
          <a:p>
            <a:r>
              <a:rPr lang="en-US" dirty="0" err="1"/>
              <a:t>Cryotherapy</a:t>
            </a:r>
            <a:r>
              <a:rPr lang="en-US" dirty="0"/>
              <a:t> for </a:t>
            </a:r>
            <a:r>
              <a:rPr lang="en-US" dirty="0" err="1"/>
              <a:t>preinvasive</a:t>
            </a:r>
            <a:r>
              <a:rPr lang="en-US" dirty="0"/>
              <a:t> (freezing with nitrous oxide)</a:t>
            </a:r>
          </a:p>
          <a:p>
            <a:r>
              <a:rPr lang="en-GB" dirty="0"/>
              <a:t>Stage 1A-hysterectomy done</a:t>
            </a:r>
          </a:p>
          <a:p>
            <a:r>
              <a:rPr lang="en-GB" dirty="0"/>
              <a:t>Radiotherapy</a:t>
            </a:r>
          </a:p>
          <a:p>
            <a:r>
              <a:rPr lang="en-GB" dirty="0"/>
              <a:t>chemotherapy</a:t>
            </a:r>
          </a:p>
          <a:p>
            <a:r>
              <a:rPr lang="en-GB" dirty="0"/>
              <a:t>Transfuse in case of heavy bleeding and low HB</a:t>
            </a:r>
          </a:p>
          <a:p>
            <a:r>
              <a:rPr lang="en-GB" dirty="0"/>
              <a:t>Administer strong analgesics to relieve pain</a:t>
            </a:r>
          </a:p>
          <a:p>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6019800"/>
          </a:xfrm>
        </p:spPr>
        <p:txBody>
          <a:bodyPr>
            <a:normAutofit/>
          </a:bodyPr>
          <a:lstStyle/>
          <a:p>
            <a:pPr>
              <a:buNone/>
            </a:pPr>
            <a:r>
              <a:rPr lang="en-GB" b="1" dirty="0"/>
              <a:t>Nursing care</a:t>
            </a:r>
          </a:p>
          <a:p>
            <a:r>
              <a:rPr lang="en-GB" dirty="0"/>
              <a:t>Provide enough rest</a:t>
            </a:r>
          </a:p>
          <a:p>
            <a:r>
              <a:rPr lang="en-GB" dirty="0"/>
              <a:t>Monitor for signs of anaemia</a:t>
            </a:r>
          </a:p>
          <a:p>
            <a:r>
              <a:rPr lang="en-GB" dirty="0"/>
              <a:t>Provide good nutrition high in calories and rich in iron</a:t>
            </a:r>
          </a:p>
          <a:p>
            <a:r>
              <a:rPr lang="en-GB" dirty="0"/>
              <a:t>Monitor for any complications </a:t>
            </a:r>
            <a:r>
              <a:rPr lang="en-GB" dirty="0" err="1"/>
              <a:t>i.e</a:t>
            </a:r>
            <a:r>
              <a:rPr lang="en-GB" dirty="0"/>
              <a:t> shock</a:t>
            </a:r>
          </a:p>
          <a:p>
            <a:r>
              <a:rPr lang="en-GB" dirty="0"/>
              <a:t>Provide psychological support since it is a chronic condition</a:t>
            </a:r>
          </a:p>
          <a:p>
            <a:endParaRPr lang="en-GB" dirty="0"/>
          </a:p>
          <a:p>
            <a:endParaRPr lang="fr-FR" dirty="0"/>
          </a:p>
          <a:p>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dirty="0"/>
              <a:t>Teach the patient on effects of chemotherapy</a:t>
            </a:r>
          </a:p>
          <a:p>
            <a:r>
              <a:rPr lang="en-GB" dirty="0"/>
              <a:t>Let the patient engage mild activity which help keep maintain strength and energy </a:t>
            </a:r>
          </a:p>
          <a:p>
            <a:r>
              <a:rPr lang="en-GB" dirty="0"/>
              <a:t>If a smoker and alcoholic teach on cessation</a:t>
            </a:r>
          </a:p>
          <a:p>
            <a:r>
              <a:rPr lang="en-GB" dirty="0"/>
              <a:t>Ensure </a:t>
            </a:r>
            <a:r>
              <a:rPr lang="en-GB" dirty="0" err="1"/>
              <a:t>perineal</a:t>
            </a:r>
            <a:r>
              <a:rPr lang="en-GB" dirty="0"/>
              <a:t> hygiene to prevent infection</a:t>
            </a:r>
          </a:p>
          <a:p>
            <a:endParaRPr 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838200"/>
          </a:xfrm>
        </p:spPr>
        <p:txBody>
          <a:bodyPr>
            <a:normAutofit fontScale="90000"/>
          </a:bodyPr>
          <a:lstStyle/>
          <a:p>
            <a:r>
              <a:rPr lang="en-US" dirty="0"/>
              <a:t>Endometrial cancer (cancer of the uterus)</a:t>
            </a:r>
          </a:p>
        </p:txBody>
      </p:sp>
      <p:sp>
        <p:nvSpPr>
          <p:cNvPr id="3" name="Content Placeholder 2"/>
          <p:cNvSpPr>
            <a:spLocks noGrp="1"/>
          </p:cNvSpPr>
          <p:nvPr>
            <p:ph idx="1"/>
          </p:nvPr>
        </p:nvSpPr>
        <p:spPr>
          <a:xfrm>
            <a:off x="304800" y="1066800"/>
            <a:ext cx="8839200" cy="5791200"/>
          </a:xfrm>
        </p:spPr>
        <p:txBody>
          <a:bodyPr>
            <a:normAutofit/>
          </a:bodyPr>
          <a:lstStyle/>
          <a:p>
            <a:r>
              <a:rPr lang="en-GB" dirty="0"/>
              <a:t>In most cases it arises from inside the lining of the uterus(</a:t>
            </a:r>
            <a:r>
              <a:rPr lang="en-GB" dirty="0" err="1"/>
              <a:t>endometrium</a:t>
            </a:r>
            <a:r>
              <a:rPr lang="en-GB" dirty="0"/>
              <a:t>)</a:t>
            </a:r>
          </a:p>
          <a:p>
            <a:r>
              <a:rPr lang="en-GB" dirty="0"/>
              <a:t>Mostly develops in women aged above 50</a:t>
            </a:r>
          </a:p>
          <a:p>
            <a:r>
              <a:rPr lang="en-GB" dirty="0"/>
              <a:t>4</a:t>
            </a:r>
            <a:r>
              <a:rPr lang="en-GB" baseline="30000" dirty="0"/>
              <a:t>th</a:t>
            </a:r>
            <a:r>
              <a:rPr lang="en-GB" dirty="0"/>
              <a:t> most common cancer in women</a:t>
            </a:r>
          </a:p>
          <a:p>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228600"/>
            <a:ext cx="8839200" cy="6477000"/>
          </a:xfrm>
        </p:spPr>
        <p:txBody>
          <a:bodyPr>
            <a:normAutofit/>
          </a:bodyPr>
          <a:lstStyle/>
          <a:p>
            <a:pPr>
              <a:buNone/>
            </a:pPr>
            <a:r>
              <a:rPr lang="en-GB" b="1" dirty="0"/>
              <a:t> Risk factors</a:t>
            </a:r>
          </a:p>
          <a:p>
            <a:r>
              <a:rPr lang="en-GB" dirty="0"/>
              <a:t>Age- women above 50 years</a:t>
            </a:r>
          </a:p>
          <a:p>
            <a:r>
              <a:rPr lang="en-GB" dirty="0"/>
              <a:t> increased exposure to estrogens with no progesterone</a:t>
            </a:r>
          </a:p>
          <a:p>
            <a:r>
              <a:rPr lang="en-GB" dirty="0"/>
              <a:t>Null parity</a:t>
            </a:r>
          </a:p>
          <a:p>
            <a:r>
              <a:rPr lang="en-GB" dirty="0"/>
              <a:t>Obesity-fatty tissue produce large amount of </a:t>
            </a:r>
            <a:r>
              <a:rPr lang="en-GB" dirty="0" err="1"/>
              <a:t>estrogen</a:t>
            </a:r>
            <a:endParaRPr lang="en-GB" dirty="0"/>
          </a:p>
          <a:p>
            <a:r>
              <a:rPr lang="en-GB" dirty="0"/>
              <a:t>Late menopause or early onset of menarche</a:t>
            </a:r>
          </a:p>
          <a:p>
            <a:r>
              <a:rPr lang="en-GB" dirty="0"/>
              <a:t>Family history</a:t>
            </a:r>
          </a:p>
          <a:p>
            <a:r>
              <a:rPr lang="en-GB" dirty="0"/>
              <a:t>Endometrial hyperplasia</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b="1" dirty="0" err="1"/>
              <a:t>Tomoxifen</a:t>
            </a:r>
            <a:r>
              <a:rPr lang="en-GB" dirty="0"/>
              <a:t>- drug used in treating of breast cancer, causes proliferation of the uterine lining</a:t>
            </a:r>
          </a:p>
          <a:p>
            <a:r>
              <a:rPr lang="en-GB" dirty="0"/>
              <a:t>Polycystic ovary syndrome</a:t>
            </a:r>
          </a:p>
          <a:p>
            <a:r>
              <a:rPr lang="en-GB" dirty="0"/>
              <a:t>History of radiation therapy to the pelvis</a:t>
            </a:r>
          </a:p>
          <a:p>
            <a:r>
              <a:rPr lang="en-GB" dirty="0"/>
              <a:t>Hypertension, gallbladder disease</a:t>
            </a:r>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endParaRPr lang="en-US" dirty="0"/>
          </a:p>
          <a:p>
            <a:pPr>
              <a:buNone/>
            </a:pPr>
            <a:r>
              <a:rPr lang="en-US" dirty="0" err="1">
                <a:solidFill>
                  <a:srgbClr val="FF0000"/>
                </a:solidFill>
                <a:latin typeface="Tahoma" pitchFamily="34" charset="0"/>
                <a:ea typeface="Tahoma" pitchFamily="34" charset="0"/>
                <a:cs typeface="Tahoma" pitchFamily="34" charset="0"/>
              </a:rPr>
              <a:t>Gynaecological</a:t>
            </a:r>
            <a:r>
              <a:rPr lang="en-US" dirty="0">
                <a:solidFill>
                  <a:srgbClr val="FF0000"/>
                </a:solidFill>
                <a:latin typeface="Tahoma" pitchFamily="34" charset="0"/>
                <a:ea typeface="Tahoma" pitchFamily="34" charset="0"/>
                <a:cs typeface="Tahoma" pitchFamily="34" charset="0"/>
              </a:rPr>
              <a:t> History</a:t>
            </a:r>
          </a:p>
          <a:p>
            <a:r>
              <a:rPr lang="en-US" dirty="0">
                <a:latin typeface="Tahoma" pitchFamily="34" charset="0"/>
                <a:ea typeface="Tahoma" pitchFamily="34" charset="0"/>
                <a:cs typeface="Tahoma" pitchFamily="34" charset="0"/>
              </a:rPr>
              <a:t>History taking should place an emphasis on the gynecological history of the patient </a:t>
            </a:r>
          </a:p>
          <a:p>
            <a:r>
              <a:rPr lang="en-US" dirty="0">
                <a:latin typeface="Tahoma" pitchFamily="34" charset="0"/>
                <a:ea typeface="Tahoma" pitchFamily="34" charset="0"/>
                <a:cs typeface="Tahoma" pitchFamily="34" charset="0"/>
              </a:rPr>
              <a:t>This does not mean that other histories should be ignored</a:t>
            </a:r>
          </a:p>
          <a:p>
            <a:r>
              <a:rPr lang="en-US" dirty="0">
                <a:latin typeface="Tahoma" pitchFamily="34" charset="0"/>
                <a:ea typeface="Tahoma" pitchFamily="34" charset="0"/>
                <a:cs typeface="Tahoma" pitchFamily="34" charset="0"/>
              </a:rPr>
              <a:t> When taking a gynecological history, you should enquire into the following:</a:t>
            </a:r>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a:t>
            </a:r>
          </a:p>
        </p:txBody>
      </p:sp>
      <p:sp>
        <p:nvSpPr>
          <p:cNvPr id="3" name="Content Placeholder 2"/>
          <p:cNvSpPr>
            <a:spLocks noGrp="1"/>
          </p:cNvSpPr>
          <p:nvPr>
            <p:ph idx="1"/>
          </p:nvPr>
        </p:nvSpPr>
        <p:spPr>
          <a:xfrm>
            <a:off x="304800" y="1143000"/>
            <a:ext cx="8686800" cy="5410200"/>
          </a:xfrm>
        </p:spPr>
        <p:txBody>
          <a:bodyPr>
            <a:normAutofit/>
          </a:bodyPr>
          <a:lstStyle/>
          <a:p>
            <a:r>
              <a:rPr lang="en-GB" dirty="0"/>
              <a:t>Abnormal vaginal bleeding past menopause, after intercourse</a:t>
            </a:r>
          </a:p>
          <a:p>
            <a:r>
              <a:rPr lang="en-GB" dirty="0" err="1"/>
              <a:t>Intramenstrual</a:t>
            </a:r>
            <a:r>
              <a:rPr lang="en-GB" dirty="0"/>
              <a:t> bleeding</a:t>
            </a:r>
          </a:p>
          <a:p>
            <a:r>
              <a:rPr lang="en-GB" dirty="0"/>
              <a:t>Lower abdominal pain </a:t>
            </a:r>
          </a:p>
          <a:p>
            <a:r>
              <a:rPr lang="en-GB" dirty="0"/>
              <a:t>Abnormal blood tinged discharge</a:t>
            </a:r>
          </a:p>
          <a:p>
            <a:r>
              <a:rPr lang="en-GB" dirty="0"/>
              <a:t>Vaginal pain</a:t>
            </a:r>
          </a:p>
          <a:p>
            <a:r>
              <a:rPr lang="en-GB" dirty="0"/>
              <a:t>Weight loss anaemia</a:t>
            </a:r>
          </a:p>
          <a:p>
            <a:endParaRPr 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Diagnosis</a:t>
            </a:r>
          </a:p>
          <a:p>
            <a:r>
              <a:rPr lang="en-GB" dirty="0"/>
              <a:t>Vaginal examination feel enlarged uterus</a:t>
            </a:r>
          </a:p>
          <a:p>
            <a:r>
              <a:rPr lang="en-GB" dirty="0"/>
              <a:t>Ultrasound scan of uterus</a:t>
            </a:r>
          </a:p>
          <a:p>
            <a:r>
              <a:rPr lang="en-GB" dirty="0"/>
              <a:t>Hysteroscopy</a:t>
            </a:r>
          </a:p>
          <a:p>
            <a:r>
              <a:rPr lang="en-GB" dirty="0"/>
              <a:t>Endometrial biopsy</a:t>
            </a:r>
          </a:p>
          <a:p>
            <a:r>
              <a:rPr lang="en-GB" dirty="0"/>
              <a:t>Chest X-RAY</a:t>
            </a:r>
            <a:endParaRPr lang="fr-FR" dirty="0"/>
          </a:p>
          <a:p>
            <a:endParaRPr lang="en-US"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lstStyle/>
          <a:p>
            <a:r>
              <a:rPr lang="en-GB" dirty="0"/>
              <a:t>Surgery is the main treatment</a:t>
            </a:r>
          </a:p>
          <a:p>
            <a:r>
              <a:rPr lang="en-GB" dirty="0"/>
              <a:t>Total hysterectomy or subtotal hysterectomy</a:t>
            </a:r>
          </a:p>
          <a:p>
            <a:r>
              <a:rPr lang="en-GB" dirty="0"/>
              <a:t>Radiotherapy</a:t>
            </a:r>
          </a:p>
          <a:p>
            <a:r>
              <a:rPr lang="en-GB" dirty="0"/>
              <a:t>Chemotherapy</a:t>
            </a:r>
          </a:p>
          <a:p>
            <a:r>
              <a:rPr lang="en-GB" dirty="0"/>
              <a:t>Hormonal treatment with progesterone</a:t>
            </a:r>
          </a:p>
          <a:p>
            <a:r>
              <a:rPr lang="en-GB" dirty="0"/>
              <a:t>Palliative care</a:t>
            </a:r>
            <a:endParaRPr lang="fr-FR" dirty="0"/>
          </a:p>
          <a:p>
            <a:endParaRPr 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Cancer of the vulva</a:t>
            </a:r>
          </a:p>
        </p:txBody>
      </p:sp>
      <p:sp>
        <p:nvSpPr>
          <p:cNvPr id="3" name="Content Placeholder 2"/>
          <p:cNvSpPr>
            <a:spLocks noGrp="1"/>
          </p:cNvSpPr>
          <p:nvPr>
            <p:ph idx="1"/>
          </p:nvPr>
        </p:nvSpPr>
        <p:spPr>
          <a:xfrm>
            <a:off x="304800" y="1554162"/>
            <a:ext cx="8686800" cy="5151438"/>
          </a:xfrm>
        </p:spPr>
        <p:txBody>
          <a:bodyPr>
            <a:normAutofit fontScale="92500" lnSpcReduction="20000"/>
          </a:bodyPr>
          <a:lstStyle/>
          <a:p>
            <a:r>
              <a:rPr lang="en-GB" dirty="0"/>
              <a:t>Most common sites are labia </a:t>
            </a:r>
            <a:r>
              <a:rPr lang="en-GB" dirty="0" err="1"/>
              <a:t>majora</a:t>
            </a:r>
            <a:r>
              <a:rPr lang="en-GB" dirty="0"/>
              <a:t> and </a:t>
            </a:r>
            <a:r>
              <a:rPr lang="en-GB" dirty="0" err="1"/>
              <a:t>minora</a:t>
            </a:r>
            <a:endParaRPr lang="en-GB" dirty="0"/>
          </a:p>
          <a:p>
            <a:r>
              <a:rPr lang="en-GB" dirty="0"/>
              <a:t>It doesn’t form quickly there is gradual changes in cells. </a:t>
            </a:r>
          </a:p>
          <a:p>
            <a:r>
              <a:rPr lang="en-GB" dirty="0"/>
              <a:t>less common one is </a:t>
            </a:r>
            <a:r>
              <a:rPr lang="en-GB" dirty="0" err="1"/>
              <a:t>batholin’s</a:t>
            </a:r>
            <a:r>
              <a:rPr lang="en-GB" dirty="0"/>
              <a:t> gland carcinoma</a:t>
            </a:r>
          </a:p>
          <a:p>
            <a:pPr>
              <a:buNone/>
            </a:pPr>
            <a:r>
              <a:rPr lang="en-GB" dirty="0"/>
              <a:t>        </a:t>
            </a:r>
            <a:r>
              <a:rPr lang="en-GB" b="1" dirty="0"/>
              <a:t>Risk factors</a:t>
            </a:r>
          </a:p>
          <a:p>
            <a:r>
              <a:rPr lang="en-GB" dirty="0"/>
              <a:t>Human </a:t>
            </a:r>
            <a:r>
              <a:rPr lang="en-GB" dirty="0" err="1"/>
              <a:t>papilloma</a:t>
            </a:r>
            <a:r>
              <a:rPr lang="en-GB" dirty="0"/>
              <a:t> virus</a:t>
            </a:r>
          </a:p>
          <a:p>
            <a:r>
              <a:rPr lang="en-GB" dirty="0"/>
              <a:t>Age above 65 years</a:t>
            </a:r>
          </a:p>
          <a:p>
            <a:r>
              <a:rPr lang="en-GB" dirty="0"/>
              <a:t>Cervical cancer</a:t>
            </a:r>
          </a:p>
          <a:p>
            <a:r>
              <a:rPr lang="en-GB" dirty="0"/>
              <a:t>Genital herpes infection</a:t>
            </a:r>
          </a:p>
          <a:p>
            <a:r>
              <a:rPr lang="en-GB" dirty="0"/>
              <a:t>Smoking and alcohol</a:t>
            </a:r>
          </a:p>
          <a:p>
            <a:r>
              <a:rPr lang="en-GB" dirty="0"/>
              <a:t>Family history</a:t>
            </a:r>
            <a:endParaRPr lang="fr-FR" dirty="0"/>
          </a:p>
          <a:p>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a:t>
            </a:r>
          </a:p>
        </p:txBody>
      </p:sp>
      <p:sp>
        <p:nvSpPr>
          <p:cNvPr id="3" name="Content Placeholder 2"/>
          <p:cNvSpPr>
            <a:spLocks noGrp="1"/>
          </p:cNvSpPr>
          <p:nvPr>
            <p:ph idx="1"/>
          </p:nvPr>
        </p:nvSpPr>
        <p:spPr/>
        <p:txBody>
          <a:bodyPr/>
          <a:lstStyle/>
          <a:p>
            <a:r>
              <a:rPr lang="en-GB" dirty="0"/>
              <a:t>Lasting itch</a:t>
            </a:r>
          </a:p>
          <a:p>
            <a:r>
              <a:rPr lang="en-GB" dirty="0"/>
              <a:t>Burning pain on urination</a:t>
            </a:r>
          </a:p>
          <a:p>
            <a:r>
              <a:rPr lang="en-GB" dirty="0"/>
              <a:t>Vaginal discharge or bleeding</a:t>
            </a:r>
          </a:p>
          <a:p>
            <a:r>
              <a:rPr lang="en-GB" dirty="0"/>
              <a:t>A lump or swelling in the vulva</a:t>
            </a:r>
          </a:p>
          <a:p>
            <a:r>
              <a:rPr lang="en-GB" dirty="0"/>
              <a:t>An open sore or growth visible on the skin</a:t>
            </a:r>
          </a:p>
          <a:p>
            <a:r>
              <a:rPr lang="en-GB" dirty="0"/>
              <a:t>Thickened, raised, red or dark patches on the skin of the vulva</a:t>
            </a:r>
            <a:endParaRPr lang="fr-FR" dirty="0"/>
          </a:p>
          <a:p>
            <a:endParaRPr 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a:t>
            </a:r>
          </a:p>
        </p:txBody>
      </p:sp>
      <p:sp>
        <p:nvSpPr>
          <p:cNvPr id="3" name="Content Placeholder 2"/>
          <p:cNvSpPr>
            <a:spLocks noGrp="1"/>
          </p:cNvSpPr>
          <p:nvPr>
            <p:ph idx="1"/>
          </p:nvPr>
        </p:nvSpPr>
        <p:spPr/>
        <p:txBody>
          <a:bodyPr/>
          <a:lstStyle/>
          <a:p>
            <a:r>
              <a:rPr lang="en-GB" b="1" dirty="0"/>
              <a:t>Stage 1 and 2- </a:t>
            </a:r>
            <a:r>
              <a:rPr lang="en-GB" dirty="0"/>
              <a:t>wide local excision, partial </a:t>
            </a:r>
            <a:r>
              <a:rPr lang="en-GB" dirty="0" err="1"/>
              <a:t>vulvectomy</a:t>
            </a:r>
            <a:endParaRPr lang="en-GB" dirty="0"/>
          </a:p>
          <a:p>
            <a:r>
              <a:rPr lang="en-GB" b="1" dirty="0"/>
              <a:t>Stage 3 and 4- </a:t>
            </a:r>
            <a:r>
              <a:rPr lang="en-GB" dirty="0"/>
              <a:t>radical </a:t>
            </a:r>
            <a:r>
              <a:rPr lang="en-GB" dirty="0" err="1"/>
              <a:t>vulvovectomy</a:t>
            </a:r>
            <a:r>
              <a:rPr lang="en-GB" dirty="0"/>
              <a:t>, removal of the vagina, urethra and rectum</a:t>
            </a:r>
          </a:p>
          <a:p>
            <a:r>
              <a:rPr lang="en-GB" dirty="0"/>
              <a:t>Advanced carcinoma- chemotherapy </a:t>
            </a:r>
            <a:r>
              <a:rPr lang="en-GB" dirty="0" err="1"/>
              <a:t>eg</a:t>
            </a:r>
            <a:r>
              <a:rPr lang="en-GB" dirty="0"/>
              <a:t> </a:t>
            </a:r>
            <a:r>
              <a:rPr lang="en-GB" i="1" dirty="0"/>
              <a:t>5-fruorouracil </a:t>
            </a:r>
            <a:r>
              <a:rPr lang="en-GB" dirty="0"/>
              <a:t>and combination of drugs to relieve the symptoms</a:t>
            </a:r>
            <a:endParaRPr lang="fr-FR" dirty="0"/>
          </a:p>
          <a:p>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Cancer of vagina</a:t>
            </a:r>
          </a:p>
        </p:txBody>
      </p:sp>
      <p:sp>
        <p:nvSpPr>
          <p:cNvPr id="3" name="Content Placeholder 2"/>
          <p:cNvSpPr>
            <a:spLocks noGrp="1"/>
          </p:cNvSpPr>
          <p:nvPr>
            <p:ph idx="1"/>
          </p:nvPr>
        </p:nvSpPr>
        <p:spPr>
          <a:xfrm>
            <a:off x="304800" y="1143000"/>
            <a:ext cx="8686800" cy="4937125"/>
          </a:xfrm>
        </p:spPr>
        <p:txBody>
          <a:bodyPr>
            <a:normAutofit/>
          </a:bodyPr>
          <a:lstStyle/>
          <a:p>
            <a:r>
              <a:rPr lang="en-US" dirty="0"/>
              <a:t>Mostly results from metastasis from cervical cancer, </a:t>
            </a:r>
            <a:r>
              <a:rPr lang="en-US" dirty="0" err="1"/>
              <a:t>chorioncarcinoma</a:t>
            </a:r>
            <a:r>
              <a:rPr lang="en-US" dirty="0"/>
              <a:t>, or other adjacent cells</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lnSpcReduction="10000"/>
          </a:bodyPr>
          <a:lstStyle/>
          <a:p>
            <a:pPr>
              <a:buNone/>
            </a:pPr>
            <a:r>
              <a:rPr lang="en-US" b="1" dirty="0"/>
              <a:t>Risk factors</a:t>
            </a:r>
          </a:p>
          <a:p>
            <a:r>
              <a:rPr lang="en-US" dirty="0"/>
              <a:t>Exposure to diethylstilbestrol (DES) in </a:t>
            </a:r>
            <a:r>
              <a:rPr lang="en-US" dirty="0" err="1"/>
              <a:t>utero</a:t>
            </a:r>
            <a:endParaRPr lang="en-US" dirty="0"/>
          </a:p>
          <a:p>
            <a:r>
              <a:rPr lang="en-US" dirty="0"/>
              <a:t>Previous cervical cancer</a:t>
            </a:r>
          </a:p>
          <a:p>
            <a:r>
              <a:rPr lang="en-US" dirty="0"/>
              <a:t>Previous vaginal or </a:t>
            </a:r>
            <a:r>
              <a:rPr lang="en-US" dirty="0" err="1"/>
              <a:t>valval</a:t>
            </a:r>
            <a:r>
              <a:rPr lang="en-US" dirty="0"/>
              <a:t> cancer</a:t>
            </a:r>
          </a:p>
          <a:p>
            <a:r>
              <a:rPr lang="en-US" dirty="0"/>
              <a:t>Previous radiation therapy</a:t>
            </a:r>
          </a:p>
          <a:p>
            <a:r>
              <a:rPr lang="en-US" dirty="0"/>
              <a:t>History of HPV</a:t>
            </a:r>
          </a:p>
          <a:p>
            <a:r>
              <a:rPr lang="en-US" dirty="0"/>
              <a:t>Pessary use</a:t>
            </a:r>
          </a:p>
          <a:p>
            <a:pPr>
              <a:buNone/>
            </a:pPr>
            <a:r>
              <a:rPr lang="en-US" dirty="0"/>
              <a:t>Diagnosis by PAP smear of vagina</a:t>
            </a:r>
          </a:p>
          <a:p>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a:xfrm>
            <a:off x="304800" y="1143000"/>
            <a:ext cx="8686800" cy="4937125"/>
          </a:xfrm>
        </p:spPr>
        <p:txBody>
          <a:bodyPr/>
          <a:lstStyle/>
          <a:p>
            <a:r>
              <a:rPr lang="en-US" dirty="0"/>
              <a:t>Patients often don’t have symptoms but may report</a:t>
            </a:r>
          </a:p>
          <a:p>
            <a:r>
              <a:rPr lang="en-US" dirty="0"/>
              <a:t>Slight bleeding after intercourse</a:t>
            </a:r>
          </a:p>
          <a:p>
            <a:r>
              <a:rPr lang="en-US" dirty="0"/>
              <a:t>Spontaneous bleeding</a:t>
            </a:r>
          </a:p>
          <a:p>
            <a:r>
              <a:rPr lang="en-US" dirty="0"/>
              <a:t>Vaginal discharge</a:t>
            </a:r>
          </a:p>
          <a:p>
            <a:r>
              <a:rPr lang="en-US" dirty="0"/>
              <a:t>Pain</a:t>
            </a:r>
          </a:p>
          <a:p>
            <a:r>
              <a:rPr lang="en-US" dirty="0"/>
              <a:t>Urinary and rectal symptoms</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152400" y="1143000"/>
            <a:ext cx="8991600" cy="4937125"/>
          </a:xfrm>
        </p:spPr>
        <p:txBody>
          <a:bodyPr/>
          <a:lstStyle/>
          <a:p>
            <a:r>
              <a:rPr lang="en-US" dirty="0"/>
              <a:t>Local incision and administration of chemotherapeutic cream </a:t>
            </a:r>
          </a:p>
          <a:p>
            <a:r>
              <a:rPr lang="en-US" dirty="0"/>
              <a:t>Cotton wool in the </a:t>
            </a:r>
            <a:r>
              <a:rPr lang="en-US" dirty="0" err="1"/>
              <a:t>introitus</a:t>
            </a:r>
            <a:r>
              <a:rPr lang="en-US" dirty="0"/>
              <a:t> to prevent spillage which may cause </a:t>
            </a:r>
            <a:r>
              <a:rPr lang="en-US" dirty="0" err="1"/>
              <a:t>perineal</a:t>
            </a:r>
            <a:r>
              <a:rPr lang="en-US" dirty="0"/>
              <a:t> irritation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marL="571500" indent="-571500">
              <a:buNone/>
            </a:pPr>
            <a:r>
              <a:rPr lang="en-US" dirty="0">
                <a:solidFill>
                  <a:srgbClr val="FF0000"/>
                </a:solidFill>
                <a:latin typeface="Tahoma" pitchFamily="34" charset="0"/>
                <a:ea typeface="Tahoma" pitchFamily="34" charset="0"/>
                <a:cs typeface="Tahoma" pitchFamily="34" charset="0"/>
              </a:rPr>
              <a:t>Menstruation</a:t>
            </a:r>
            <a:r>
              <a:rPr lang="en-US" dirty="0">
                <a:latin typeface="Tahoma" pitchFamily="34" charset="0"/>
                <a:ea typeface="Tahoma" pitchFamily="34" charset="0"/>
                <a:cs typeface="Tahoma" pitchFamily="34" charset="0"/>
              </a:rPr>
              <a:t> </a:t>
            </a:r>
          </a:p>
          <a:p>
            <a:r>
              <a:rPr lang="en-US" b="1" dirty="0">
                <a:latin typeface="Tahoma" pitchFamily="34" charset="0"/>
                <a:ea typeface="Tahoma" pitchFamily="34" charset="0"/>
                <a:cs typeface="Tahoma" pitchFamily="34" charset="0"/>
              </a:rPr>
              <a:t>Menarche</a:t>
            </a:r>
            <a:r>
              <a:rPr lang="en-US" dirty="0">
                <a:latin typeface="Tahoma" pitchFamily="34" charset="0"/>
                <a:ea typeface="Tahoma" pitchFamily="34" charset="0"/>
                <a:cs typeface="Tahoma" pitchFamily="34" charset="0"/>
              </a:rPr>
              <a:t>-age at which she had her first menstrual period ----‘K’</a:t>
            </a:r>
          </a:p>
          <a:p>
            <a:r>
              <a:rPr lang="en-US" dirty="0">
                <a:latin typeface="Tahoma" pitchFamily="34" charset="0"/>
                <a:ea typeface="Tahoma" pitchFamily="34" charset="0"/>
                <a:cs typeface="Tahoma" pitchFamily="34" charset="0"/>
              </a:rPr>
              <a:t>length of the menstrual cycle (days), duration of the periods and regularity</a:t>
            </a:r>
          </a:p>
          <a:p>
            <a:r>
              <a:rPr lang="en-US" dirty="0">
                <a:latin typeface="Tahoma" pitchFamily="34" charset="0"/>
                <a:ea typeface="Tahoma" pitchFamily="34" charset="0"/>
                <a:cs typeface="Tahoma" pitchFamily="34" charset="0"/>
              </a:rPr>
              <a:t>amount of blood loss</a:t>
            </a:r>
          </a:p>
          <a:p>
            <a:r>
              <a:rPr lang="en-US" dirty="0">
                <a:latin typeface="Tahoma" pitchFamily="34" charset="0"/>
                <a:ea typeface="Tahoma" pitchFamily="34" charset="0"/>
                <a:cs typeface="Tahoma" pitchFamily="34" charset="0"/>
              </a:rPr>
              <a:t>Bleeding after </a:t>
            </a:r>
            <a:r>
              <a:rPr lang="en-US" dirty="0" err="1">
                <a:latin typeface="Tahoma" pitchFamily="34" charset="0"/>
                <a:ea typeface="Tahoma" pitchFamily="34" charset="0"/>
                <a:cs typeface="Tahoma" pitchFamily="34" charset="0"/>
              </a:rPr>
              <a:t>menopouse</a:t>
            </a:r>
            <a:r>
              <a:rPr lang="en-US" dirty="0">
                <a:latin typeface="Tahoma" pitchFamily="34" charset="0"/>
                <a:ea typeface="Tahoma" pitchFamily="34" charset="0"/>
                <a:cs typeface="Tahoma" pitchFamily="34" charset="0"/>
              </a:rPr>
              <a:t>, pain or cramps, bleeding between periods and after intercourse </a:t>
            </a:r>
          </a:p>
          <a:p>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Cancer of the fallopian tube</a:t>
            </a:r>
          </a:p>
        </p:txBody>
      </p:sp>
      <p:sp>
        <p:nvSpPr>
          <p:cNvPr id="3" name="Content Placeholder 2"/>
          <p:cNvSpPr>
            <a:spLocks noGrp="1"/>
          </p:cNvSpPr>
          <p:nvPr>
            <p:ph idx="1"/>
          </p:nvPr>
        </p:nvSpPr>
        <p:spPr/>
        <p:txBody>
          <a:bodyPr/>
          <a:lstStyle/>
          <a:p>
            <a:r>
              <a:rPr lang="en-US" dirty="0"/>
              <a:t>Least common genital cancer</a:t>
            </a:r>
          </a:p>
          <a:p>
            <a:r>
              <a:rPr lang="en-US" dirty="0"/>
              <a:t>Symptoms: profuse </a:t>
            </a:r>
            <a:r>
              <a:rPr lang="en-US" dirty="0" err="1"/>
              <a:t>waterly</a:t>
            </a:r>
            <a:r>
              <a:rPr lang="en-US" dirty="0"/>
              <a:t> discharge, lower abdominal pain, abnormal vaginal bleeding</a:t>
            </a:r>
          </a:p>
          <a:p>
            <a:r>
              <a:rPr lang="en-US" dirty="0"/>
              <a:t>Treatment: surgery followed by radiation therapy</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Cancer of the ovary</a:t>
            </a:r>
          </a:p>
        </p:txBody>
      </p:sp>
      <p:sp>
        <p:nvSpPr>
          <p:cNvPr id="3" name="Content Placeholder 2"/>
          <p:cNvSpPr>
            <a:spLocks noGrp="1"/>
          </p:cNvSpPr>
          <p:nvPr>
            <p:ph idx="1"/>
          </p:nvPr>
        </p:nvSpPr>
        <p:spPr>
          <a:xfrm>
            <a:off x="304800" y="1066800"/>
            <a:ext cx="8686800" cy="5562600"/>
          </a:xfrm>
        </p:spPr>
        <p:txBody>
          <a:bodyPr>
            <a:normAutofit/>
          </a:bodyPr>
          <a:lstStyle/>
          <a:p>
            <a:r>
              <a:rPr lang="en-US" dirty="0"/>
              <a:t>Causes more deaths than any other female genitals cancer</a:t>
            </a:r>
          </a:p>
          <a:p>
            <a:r>
              <a:rPr lang="en-US" dirty="0"/>
              <a:t>A woman with ovarian cancer is more likely to have breast cancer(X3-4) and vise versa</a:t>
            </a:r>
          </a:p>
          <a:p>
            <a:r>
              <a:rPr lang="en-US" dirty="0"/>
              <a:t>Oral contraceptives ,</a:t>
            </a:r>
            <a:r>
              <a:rPr lang="en-US" dirty="0" err="1"/>
              <a:t>multipality</a:t>
            </a:r>
            <a:r>
              <a:rPr lang="en-US" dirty="0"/>
              <a:t>, breastfeeding, are preventive of ovarian cancer</a:t>
            </a:r>
          </a:p>
          <a:p>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t>No known causative factor</a:t>
            </a:r>
          </a:p>
          <a:p>
            <a:r>
              <a:rPr lang="en-US" dirty="0"/>
              <a:t>Risk factors includes:, family history, </a:t>
            </a:r>
            <a:r>
              <a:rPr lang="en-US" dirty="0" err="1"/>
              <a:t>nulliparity</a:t>
            </a:r>
            <a:r>
              <a:rPr lang="en-US" dirty="0"/>
              <a:t>, infertility, older age, high dietary fat intake and mumps before menarche</a:t>
            </a:r>
          </a:p>
          <a:p>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manifestation</a:t>
            </a:r>
          </a:p>
        </p:txBody>
      </p:sp>
      <p:sp>
        <p:nvSpPr>
          <p:cNvPr id="3" name="Content Placeholder 2"/>
          <p:cNvSpPr>
            <a:spLocks noGrp="1"/>
          </p:cNvSpPr>
          <p:nvPr>
            <p:ph idx="1"/>
          </p:nvPr>
        </p:nvSpPr>
        <p:spPr>
          <a:xfrm>
            <a:off x="304800" y="1143000"/>
            <a:ext cx="8686800" cy="4937125"/>
          </a:xfrm>
        </p:spPr>
        <p:txBody>
          <a:bodyPr/>
          <a:lstStyle/>
          <a:p>
            <a:r>
              <a:rPr lang="en-US" dirty="0"/>
              <a:t>Increase in pelvic girth</a:t>
            </a:r>
          </a:p>
          <a:p>
            <a:r>
              <a:rPr lang="en-US" dirty="0"/>
              <a:t>Bloating, indigestion, flatulence, increased waist, leg and pelvic pain</a:t>
            </a:r>
          </a:p>
          <a:p>
            <a:r>
              <a:rPr lang="en-US" dirty="0"/>
              <a:t>Any GIT symptom without known diagnosis should be investigated for possible ovarian cancer</a:t>
            </a:r>
          </a:p>
          <a:p>
            <a:r>
              <a:rPr lang="en-US" dirty="0"/>
              <a:t>Any palpable ovary at old age should be evaluated since ovaries regresses in size at old age</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686800" cy="838200"/>
          </a:xfrm>
        </p:spPr>
        <p:txBody>
          <a:bodyPr/>
          <a:lstStyle/>
          <a:p>
            <a:r>
              <a:rPr lang="en-US" dirty="0"/>
              <a:t>management</a:t>
            </a:r>
          </a:p>
        </p:txBody>
      </p:sp>
      <p:sp>
        <p:nvSpPr>
          <p:cNvPr id="3" name="Content Placeholder 2"/>
          <p:cNvSpPr>
            <a:spLocks noGrp="1"/>
          </p:cNvSpPr>
          <p:nvPr>
            <p:ph idx="1"/>
          </p:nvPr>
        </p:nvSpPr>
        <p:spPr>
          <a:xfrm>
            <a:off x="152400" y="1066800"/>
            <a:ext cx="8839200" cy="5486400"/>
          </a:xfrm>
        </p:spPr>
        <p:txBody>
          <a:bodyPr>
            <a:normAutofit fontScale="92500" lnSpcReduction="20000"/>
          </a:bodyPr>
          <a:lstStyle/>
          <a:p>
            <a:r>
              <a:rPr lang="en-US" dirty="0"/>
              <a:t>Surgical removal is the treatment of choice</a:t>
            </a:r>
          </a:p>
          <a:p>
            <a:r>
              <a:rPr lang="en-US" dirty="0" err="1"/>
              <a:t>Chemotharapy</a:t>
            </a:r>
            <a:r>
              <a:rPr lang="en-US" dirty="0"/>
              <a:t> usually follows surgery </a:t>
            </a:r>
          </a:p>
          <a:p>
            <a:pPr>
              <a:buNone/>
            </a:pPr>
            <a:endParaRPr lang="en-US" dirty="0"/>
          </a:p>
          <a:p>
            <a:pPr>
              <a:buNone/>
            </a:pPr>
            <a:r>
              <a:rPr lang="en-US" b="1" dirty="0"/>
              <a:t>Stages of ovarian cancer</a:t>
            </a:r>
          </a:p>
          <a:p>
            <a:pPr>
              <a:buNone/>
            </a:pPr>
            <a:r>
              <a:rPr lang="en-US" b="1" dirty="0"/>
              <a:t>Stage I- </a:t>
            </a:r>
            <a:r>
              <a:rPr lang="en-US" dirty="0"/>
              <a:t>growth is limited to the ovaries only</a:t>
            </a:r>
          </a:p>
          <a:p>
            <a:pPr>
              <a:buNone/>
            </a:pPr>
            <a:r>
              <a:rPr lang="en-US" b="1" dirty="0"/>
              <a:t>Stage II- </a:t>
            </a:r>
            <a:r>
              <a:rPr lang="en-US" dirty="0"/>
              <a:t>growth involve one or two ovaries with pelvic extension</a:t>
            </a:r>
          </a:p>
          <a:p>
            <a:pPr>
              <a:buNone/>
            </a:pPr>
            <a:r>
              <a:rPr lang="en-US" b="1" dirty="0"/>
              <a:t>Stage III- </a:t>
            </a:r>
            <a:r>
              <a:rPr lang="en-US" dirty="0"/>
              <a:t>growth involves one or both ovaries with metastasis outside the pelvis or positive retroperitoneal or inguinal nodes</a:t>
            </a:r>
          </a:p>
          <a:p>
            <a:pPr>
              <a:buNone/>
            </a:pPr>
            <a:r>
              <a:rPr lang="en-US" b="1" dirty="0"/>
              <a:t>Stage IV </a:t>
            </a:r>
            <a:r>
              <a:rPr lang="en-US" dirty="0"/>
              <a:t>–growth involves one or both ovaries with distant metastases</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dirty="0"/>
              <a:t>Breast cancer</a:t>
            </a:r>
          </a:p>
        </p:txBody>
      </p:sp>
      <p:sp>
        <p:nvSpPr>
          <p:cNvPr id="3" name="Content Placeholder 2"/>
          <p:cNvSpPr>
            <a:spLocks noGrp="1"/>
          </p:cNvSpPr>
          <p:nvPr>
            <p:ph idx="1"/>
          </p:nvPr>
        </p:nvSpPr>
        <p:spPr>
          <a:xfrm>
            <a:off x="304800" y="762000"/>
            <a:ext cx="8686800" cy="6096000"/>
          </a:xfrm>
        </p:spPr>
        <p:txBody>
          <a:bodyPr>
            <a:normAutofit/>
          </a:bodyPr>
          <a:lstStyle/>
          <a:p>
            <a:r>
              <a:rPr lang="en-GB" dirty="0"/>
              <a:t>Commonest site for cancer in women aged 40-44 years. The following are the </a:t>
            </a:r>
            <a:r>
              <a:rPr lang="en-GB" b="1" dirty="0"/>
              <a:t>risk factors</a:t>
            </a:r>
          </a:p>
          <a:p>
            <a:r>
              <a:rPr lang="en-GB" dirty="0"/>
              <a:t>Female gender</a:t>
            </a:r>
          </a:p>
          <a:p>
            <a:r>
              <a:rPr lang="en-US" dirty="0">
                <a:ea typeface="Tahoma" pitchFamily="34" charset="0"/>
                <a:cs typeface="Tahoma" pitchFamily="34" charset="0"/>
              </a:rPr>
              <a:t>Heredity, although the mechanism of inheritance is not clear</a:t>
            </a:r>
          </a:p>
          <a:p>
            <a:r>
              <a:rPr lang="en-US" dirty="0" err="1">
                <a:ea typeface="Tahoma" pitchFamily="34" charset="0"/>
                <a:cs typeface="Tahoma" pitchFamily="34" charset="0"/>
              </a:rPr>
              <a:t>Nulliparity</a:t>
            </a:r>
            <a:r>
              <a:rPr lang="en-US" dirty="0">
                <a:ea typeface="Tahoma" pitchFamily="34" charset="0"/>
                <a:cs typeface="Tahoma" pitchFamily="34" charset="0"/>
              </a:rPr>
              <a:t>, early menarche and late menopause (after 55 years) and child birth after 30 years of age (due to high exposure of estrogen due to </a:t>
            </a:r>
            <a:r>
              <a:rPr lang="en-US" dirty="0" err="1">
                <a:ea typeface="Tahoma" pitchFamily="34" charset="0"/>
                <a:cs typeface="Tahoma" pitchFamily="34" charset="0"/>
              </a:rPr>
              <a:t>mentruation</a:t>
            </a:r>
            <a:r>
              <a:rPr lang="en-US" dirty="0">
                <a:ea typeface="Tahoma" pitchFamily="34" charset="0"/>
                <a:cs typeface="Tahoma" pitchFamily="34" charset="0"/>
              </a:rPr>
              <a:t>)</a:t>
            </a:r>
          </a:p>
          <a:p>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r>
              <a:rPr lang="en-US" dirty="0">
                <a:ea typeface="Tahoma" pitchFamily="34" charset="0"/>
                <a:cs typeface="Tahoma" pitchFamily="34" charset="0"/>
              </a:rPr>
              <a:t>A woman with cancer in one breast is at risk of developing cancer in the opposite breast.</a:t>
            </a:r>
          </a:p>
          <a:p>
            <a:r>
              <a:rPr lang="en-US" dirty="0">
                <a:ea typeface="Tahoma" pitchFamily="34" charset="0"/>
                <a:cs typeface="Tahoma" pitchFamily="34" charset="0"/>
              </a:rPr>
              <a:t>Women with cancer of the uterus and/or the ovary face an almost doubled risk of developing breast cancer</a:t>
            </a:r>
          </a:p>
          <a:p>
            <a:r>
              <a:rPr lang="en-US" dirty="0">
                <a:ea typeface="Tahoma" pitchFamily="34" charset="0"/>
                <a:cs typeface="Tahoma" pitchFamily="34" charset="0"/>
              </a:rPr>
              <a:t>Significant percentages of women with breast cancer may have abnormal hormonal environment.</a:t>
            </a:r>
          </a:p>
          <a:p>
            <a:r>
              <a:rPr lang="en-US" dirty="0">
                <a:ea typeface="Tahoma" pitchFamily="34" charset="0"/>
                <a:cs typeface="Tahoma" pitchFamily="34" charset="0"/>
              </a:rPr>
              <a:t>Oral contraceptives and menopausal estrogen therapy may produce proliferation of epithelial elements within the breast.</a:t>
            </a:r>
          </a:p>
          <a:p>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3" name="Content Placeholder 2"/>
          <p:cNvSpPr>
            <a:spLocks noGrp="1"/>
          </p:cNvSpPr>
          <p:nvPr>
            <p:ph idx="1"/>
          </p:nvPr>
        </p:nvSpPr>
        <p:spPr>
          <a:xfrm>
            <a:off x="304800" y="1143000"/>
            <a:ext cx="8686800" cy="5562600"/>
          </a:xfrm>
        </p:spPr>
        <p:txBody>
          <a:bodyPr>
            <a:normAutofit/>
          </a:bodyPr>
          <a:lstStyle/>
          <a:p>
            <a:r>
              <a:rPr lang="en-US" dirty="0"/>
              <a:t>Exposure to ionizing radiation between puberty and 30 years of age</a:t>
            </a:r>
          </a:p>
          <a:p>
            <a:r>
              <a:rPr lang="en-US" dirty="0"/>
              <a:t>Obesity. Is a weak risk, since estrogen is stored in the fat tissue</a:t>
            </a:r>
          </a:p>
          <a:p>
            <a:r>
              <a:rPr lang="en-US" dirty="0"/>
              <a:t>Alcohol intake </a:t>
            </a:r>
          </a:p>
          <a:p>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Protective factors from </a:t>
            </a:r>
            <a:r>
              <a:rPr lang="en-US" dirty="0" err="1"/>
              <a:t>breaste</a:t>
            </a:r>
            <a:r>
              <a:rPr lang="en-US" dirty="0"/>
              <a:t> cancer</a:t>
            </a:r>
          </a:p>
        </p:txBody>
      </p:sp>
      <p:sp>
        <p:nvSpPr>
          <p:cNvPr id="3" name="Content Placeholder 2"/>
          <p:cNvSpPr>
            <a:spLocks noGrp="1"/>
          </p:cNvSpPr>
          <p:nvPr>
            <p:ph idx="1"/>
          </p:nvPr>
        </p:nvSpPr>
        <p:spPr>
          <a:xfrm>
            <a:off x="304800" y="1219200"/>
            <a:ext cx="8686800" cy="5334000"/>
          </a:xfrm>
        </p:spPr>
        <p:txBody>
          <a:bodyPr/>
          <a:lstStyle/>
          <a:p>
            <a:r>
              <a:rPr lang="en-US" dirty="0"/>
              <a:t>Physical exercise—reduces fats, can delay menarche, and can cause </a:t>
            </a:r>
            <a:r>
              <a:rPr lang="en-US" dirty="0" err="1"/>
              <a:t>anovulation</a:t>
            </a:r>
            <a:endParaRPr lang="en-US" dirty="0"/>
          </a:p>
          <a:p>
            <a:r>
              <a:rPr lang="en-US" dirty="0"/>
              <a:t>Breastfeeding—delays return of menstruation</a:t>
            </a:r>
          </a:p>
          <a:p>
            <a:r>
              <a:rPr lang="en-US" dirty="0"/>
              <a:t>Full term pregnancy before 30 years of age is thought to be protective</a:t>
            </a:r>
          </a:p>
          <a:p>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990600"/>
            <a:ext cx="8686800" cy="5089525"/>
          </a:xfrm>
        </p:spPr>
        <p:txBody>
          <a:bodyPr>
            <a:normAutofit lnSpcReduction="10000"/>
          </a:bodyPr>
          <a:lstStyle/>
          <a:p>
            <a:pPr marL="0" lvl="0" indent="0" fontAlgn="base">
              <a:spcBef>
                <a:spcPct val="0"/>
              </a:spcBef>
              <a:spcAft>
                <a:spcPct val="0"/>
              </a:spcAft>
              <a:buClrTx/>
              <a:buSzTx/>
              <a:buNone/>
            </a:pPr>
            <a:r>
              <a:rPr lang="en-US" dirty="0">
                <a:solidFill>
                  <a:schemeClr val="tx1"/>
                </a:solidFill>
                <a:latin typeface="Franklin Gothic Book" pitchFamily="34" charset="0"/>
                <a:ea typeface="Tahoma" pitchFamily="34" charset="0"/>
                <a:cs typeface="Tahoma" pitchFamily="34" charset="0"/>
              </a:rPr>
              <a:t>The following steps should be taken during clinical evaluation:</a:t>
            </a:r>
          </a:p>
          <a:p>
            <a:pPr marL="0" indent="0" eaLnBrk="0" fontAlgn="base" hangingPunct="0">
              <a:spcBef>
                <a:spcPct val="0"/>
              </a:spcBef>
              <a:spcAft>
                <a:spcPct val="0"/>
              </a:spcAft>
              <a:buClrTx/>
              <a:buSzTx/>
            </a:pPr>
            <a:r>
              <a:rPr lang="en-US" dirty="0">
                <a:solidFill>
                  <a:schemeClr val="tx1"/>
                </a:solidFill>
                <a:latin typeface="Franklin Gothic Book" pitchFamily="34" charset="0"/>
                <a:ea typeface="Tahoma" pitchFamily="34" charset="0"/>
                <a:cs typeface="Tahoma" pitchFamily="34" charset="0"/>
              </a:rPr>
              <a:t>Take a thorough medical history.</a:t>
            </a:r>
          </a:p>
          <a:p>
            <a:pPr marL="0" indent="0" eaLnBrk="0" fontAlgn="base" hangingPunct="0">
              <a:spcBef>
                <a:spcPct val="0"/>
              </a:spcBef>
              <a:spcAft>
                <a:spcPct val="0"/>
              </a:spcAft>
              <a:buClrTx/>
              <a:buSzTx/>
            </a:pPr>
            <a:r>
              <a:rPr lang="en-US" dirty="0">
                <a:solidFill>
                  <a:schemeClr val="tx1"/>
                </a:solidFill>
                <a:latin typeface="Franklin Gothic Book" pitchFamily="34" charset="0"/>
                <a:ea typeface="Tahoma" pitchFamily="34" charset="0"/>
                <a:cs typeface="Tahoma" pitchFamily="34" charset="0"/>
              </a:rPr>
              <a:t>Take special note of menarche, pregnancies, last </a:t>
            </a:r>
            <a:br>
              <a:rPr lang="en-US" dirty="0">
                <a:solidFill>
                  <a:schemeClr val="tx1"/>
                </a:solidFill>
                <a:latin typeface="Franklin Gothic Book" pitchFamily="34" charset="0"/>
                <a:ea typeface="Tahoma" pitchFamily="34" charset="0"/>
                <a:cs typeface="Tahoma" pitchFamily="34" charset="0"/>
              </a:rPr>
            </a:br>
            <a:r>
              <a:rPr lang="en-US" dirty="0">
                <a:solidFill>
                  <a:schemeClr val="tx1"/>
                </a:solidFill>
                <a:latin typeface="Franklin Gothic Book" pitchFamily="34" charset="0"/>
                <a:ea typeface="Tahoma" pitchFamily="34" charset="0"/>
                <a:cs typeface="Tahoma" pitchFamily="34" charset="0"/>
              </a:rPr>
              <a:t>menstrual period, previous breast lesions and family history of breast cancer.</a:t>
            </a:r>
          </a:p>
          <a:p>
            <a:pPr marL="0" indent="0" eaLnBrk="0" fontAlgn="base" hangingPunct="0">
              <a:spcBef>
                <a:spcPct val="0"/>
              </a:spcBef>
              <a:spcAft>
                <a:spcPct val="0"/>
              </a:spcAft>
              <a:buClrTx/>
              <a:buSzTx/>
            </a:pPr>
            <a:r>
              <a:rPr lang="en-US" dirty="0">
                <a:solidFill>
                  <a:schemeClr val="tx1"/>
                </a:solidFill>
                <a:latin typeface="Franklin Gothic Book" pitchFamily="34" charset="0"/>
                <a:ea typeface="Tahoma" pitchFamily="34" charset="0"/>
                <a:cs typeface="Tahoma" pitchFamily="34" charset="0"/>
              </a:rPr>
              <a:t>Presenting complaints in which you will find that 80% of cases will have a painless lump, and in 90% of cases, the lump will have been discovered by the patient herself.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latin typeface="Tahoma" pitchFamily="34" charset="0"/>
                <a:ea typeface="Tahoma" pitchFamily="34" charset="0"/>
                <a:cs typeface="Tahoma" pitchFamily="34" charset="0"/>
              </a:rPr>
              <a:t>date of the Last Normal Menstrual Period (LNMP).</a:t>
            </a:r>
          </a:p>
          <a:p>
            <a:r>
              <a:rPr lang="en-US" dirty="0">
                <a:latin typeface="Tahoma" pitchFamily="34" charset="0"/>
                <a:ea typeface="Tahoma" pitchFamily="34" charset="0"/>
                <a:cs typeface="Tahoma" pitchFamily="34" charset="0"/>
              </a:rPr>
              <a:t>Always record this information as </a:t>
            </a:r>
            <a:r>
              <a:rPr lang="en-US" b="1" dirty="0">
                <a:latin typeface="Tahoma" pitchFamily="34" charset="0"/>
                <a:ea typeface="Tahoma" pitchFamily="34" charset="0"/>
                <a:cs typeface="Tahoma" pitchFamily="34" charset="0"/>
              </a:rPr>
              <a:t>'K 13 5/28 regular'</a:t>
            </a:r>
            <a:r>
              <a:rPr lang="en-US" dirty="0">
                <a:latin typeface="Tahoma" pitchFamily="34" charset="0"/>
                <a:ea typeface="Tahoma" pitchFamily="34" charset="0"/>
                <a:cs typeface="Tahoma" pitchFamily="34" charset="0"/>
              </a:rPr>
              <a:t>. This means that the periods began at the age of 13, last for five days and occur every 28 days.</a:t>
            </a:r>
          </a:p>
          <a:p>
            <a:r>
              <a:rPr lang="en-US" dirty="0">
                <a:latin typeface="Tahoma" pitchFamily="34" charset="0"/>
                <a:ea typeface="Tahoma" pitchFamily="34" charset="0"/>
                <a:cs typeface="Tahoma" pitchFamily="34" charset="0"/>
              </a:rPr>
              <a:t>Menopause occurs at 45 to 52 years…median age is 51 years</a:t>
            </a:r>
          </a:p>
          <a:p>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381000"/>
            <a:ext cx="8839200" cy="6324600"/>
          </a:xfrm>
        </p:spPr>
        <p:txBody>
          <a:bodyPr>
            <a:normAutofit/>
          </a:bodyPr>
          <a:lstStyle/>
          <a:p>
            <a:pPr marL="0" indent="0" eaLnBrk="0" fontAlgn="base" hangingPunct="0">
              <a:spcBef>
                <a:spcPct val="0"/>
              </a:spcBef>
              <a:spcAft>
                <a:spcPct val="0"/>
              </a:spcAft>
              <a:buClrTx/>
              <a:buSzTx/>
            </a:pPr>
            <a:r>
              <a:rPr lang="en-US" dirty="0">
                <a:solidFill>
                  <a:schemeClr val="tx1"/>
                </a:solidFill>
                <a:latin typeface="Franklin Gothic Book" pitchFamily="34" charset="0"/>
                <a:ea typeface="Tahoma" pitchFamily="34" charset="0"/>
                <a:cs typeface="Tahoma" pitchFamily="34" charset="0"/>
              </a:rPr>
              <a:t>Breast examination should be meticulous, methodical and gentle.</a:t>
            </a:r>
          </a:p>
          <a:p>
            <a:pPr marL="0" indent="0" eaLnBrk="0" fontAlgn="base" hangingPunct="0">
              <a:spcBef>
                <a:spcPct val="0"/>
              </a:spcBef>
              <a:spcAft>
                <a:spcPct val="0"/>
              </a:spcAft>
              <a:buClrTx/>
              <a:buSzTx/>
            </a:pPr>
            <a:r>
              <a:rPr lang="en-US" dirty="0">
                <a:solidFill>
                  <a:schemeClr val="tx1"/>
                </a:solidFill>
                <a:latin typeface="Franklin Gothic Book" pitchFamily="34" charset="0"/>
                <a:ea typeface="Tahoma" pitchFamily="34" charset="0"/>
                <a:cs typeface="Tahoma" pitchFamily="34" charset="0"/>
              </a:rPr>
              <a:t>Examine the breast size and contour, minimal nipple retraction, slight edema, redness and retraction of skin.</a:t>
            </a:r>
          </a:p>
          <a:p>
            <a:pPr marL="0" indent="0" eaLnBrk="0" fontAlgn="base" hangingPunct="0">
              <a:spcBef>
                <a:spcPct val="0"/>
              </a:spcBef>
              <a:spcAft>
                <a:spcPct val="0"/>
              </a:spcAft>
              <a:buClrTx/>
              <a:buSzTx/>
            </a:pPr>
            <a:r>
              <a:rPr lang="en-US" dirty="0">
                <a:solidFill>
                  <a:schemeClr val="tx1"/>
                </a:solidFill>
                <a:latin typeface="Franklin Gothic Book" pitchFamily="34" charset="0"/>
                <a:ea typeface="Tahoma" pitchFamily="34" charset="0"/>
                <a:cs typeface="Tahoma" pitchFamily="34" charset="0"/>
              </a:rPr>
              <a:t>Occurs mostly at the upper outer quadrant of the breast </a:t>
            </a:r>
          </a:p>
          <a:p>
            <a:endParaRPr lang="en-US" dirty="0">
              <a:latin typeface="Franklin Gothic Book" pitchFamily="34" charset="0"/>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examination</a:t>
            </a:r>
          </a:p>
        </p:txBody>
      </p:sp>
      <p:sp>
        <p:nvSpPr>
          <p:cNvPr id="3" name="Content Placeholder 2"/>
          <p:cNvSpPr>
            <a:spLocks noGrp="1"/>
          </p:cNvSpPr>
          <p:nvPr>
            <p:ph idx="1"/>
          </p:nvPr>
        </p:nvSpPr>
        <p:spPr/>
        <p:txBody>
          <a:bodyPr>
            <a:normAutofit fontScale="92500" lnSpcReduction="10000"/>
          </a:bodyPr>
          <a:lstStyle/>
          <a:p>
            <a:r>
              <a:rPr lang="en-US" dirty="0"/>
              <a:t>A procedure that takes at least ten minutes including advice on breast self examination</a:t>
            </a:r>
          </a:p>
          <a:p>
            <a:pPr>
              <a:buNone/>
            </a:pPr>
            <a:r>
              <a:rPr lang="en-US" b="1" dirty="0"/>
              <a:t>Inspection:</a:t>
            </a:r>
          </a:p>
          <a:p>
            <a:r>
              <a:rPr lang="en-US" dirty="0"/>
              <a:t>Patient disrobes and sits facing the examiner</a:t>
            </a:r>
          </a:p>
          <a:p>
            <a:r>
              <a:rPr lang="en-US" dirty="0"/>
              <a:t>Breast inspected for size and symmetry</a:t>
            </a:r>
          </a:p>
          <a:p>
            <a:r>
              <a:rPr lang="en-US" dirty="0"/>
              <a:t>Slight variation in size the breast is often observed and normal</a:t>
            </a:r>
          </a:p>
          <a:p>
            <a:r>
              <a:rPr lang="en-US" dirty="0"/>
              <a:t>Observe for color, edema, thickening  and venous pattern</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err="1"/>
              <a:t>Erythema</a:t>
            </a:r>
            <a:r>
              <a:rPr lang="en-US" dirty="0"/>
              <a:t> (redness) may indicate benign local inflammation by a neoplasm</a:t>
            </a:r>
          </a:p>
          <a:p>
            <a:r>
              <a:rPr lang="en-US" dirty="0"/>
              <a:t>A prominent venous pattern may indicate increased blood supply required by a tumor</a:t>
            </a:r>
          </a:p>
          <a:p>
            <a:r>
              <a:rPr lang="en-US" dirty="0"/>
              <a:t>Edema and pitting may indicate blocked lymphatic drainage by a neoplasm giving an orange peel appearance of the skin (</a:t>
            </a:r>
            <a:r>
              <a:rPr lang="en-US" dirty="0" err="1"/>
              <a:t>peau</a:t>
            </a:r>
            <a:r>
              <a:rPr lang="en-US" dirty="0"/>
              <a:t> </a:t>
            </a:r>
            <a:r>
              <a:rPr lang="en-US" dirty="0" err="1"/>
              <a:t>d’orange</a:t>
            </a:r>
            <a:r>
              <a:rPr lang="en-US" dirty="0"/>
              <a:t>)…a classic sign of advanced cancer</a:t>
            </a:r>
          </a:p>
          <a:p>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0" y="0"/>
            <a:ext cx="8991600" cy="6553200"/>
          </a:xfrm>
        </p:spPr>
        <p:txBody>
          <a:bodyPr>
            <a:normAutofit fontScale="92500" lnSpcReduction="10000"/>
          </a:bodyPr>
          <a:lstStyle/>
          <a:p>
            <a:r>
              <a:rPr lang="en-US" dirty="0"/>
              <a:t>Check on the appearance of the nipple and areola</a:t>
            </a:r>
          </a:p>
          <a:p>
            <a:r>
              <a:rPr lang="en-US" dirty="0"/>
              <a:t>They are generally similar in size and shape</a:t>
            </a:r>
          </a:p>
          <a:p>
            <a:r>
              <a:rPr lang="en-US" dirty="0"/>
              <a:t>Check for inversion of the nipple</a:t>
            </a:r>
          </a:p>
          <a:p>
            <a:r>
              <a:rPr lang="en-US" dirty="0"/>
              <a:t>ulceration, rashes and spontaneous nipple discharge are abnormal</a:t>
            </a:r>
          </a:p>
          <a:p>
            <a:r>
              <a:rPr lang="en-US" dirty="0"/>
              <a:t>Ask the patient to raise her hands.. This maneuver should move the breasts equally</a:t>
            </a:r>
          </a:p>
          <a:p>
            <a:r>
              <a:rPr lang="en-US" dirty="0"/>
              <a:t>Next ask the client to place her arms on her waist.</a:t>
            </a:r>
          </a:p>
          <a:p>
            <a:r>
              <a:rPr lang="en-US" dirty="0"/>
              <a:t>This movement cause contraction of the </a:t>
            </a:r>
            <a:r>
              <a:rPr lang="en-US" dirty="0" err="1"/>
              <a:t>pectoraris</a:t>
            </a:r>
            <a:r>
              <a:rPr lang="en-US" dirty="0"/>
              <a:t> muscle and do not alter breast contusion or nipple direction</a:t>
            </a:r>
          </a:p>
          <a:p>
            <a:r>
              <a:rPr lang="en-US" dirty="0" err="1"/>
              <a:t>Clavicular</a:t>
            </a:r>
            <a:r>
              <a:rPr lang="en-US" dirty="0"/>
              <a:t> and </a:t>
            </a:r>
            <a:r>
              <a:rPr lang="en-US" dirty="0" err="1"/>
              <a:t>axillary</a:t>
            </a:r>
            <a:r>
              <a:rPr lang="en-US" dirty="0"/>
              <a:t> regions are </a:t>
            </a:r>
            <a:r>
              <a:rPr lang="en-US" dirty="0" err="1"/>
              <a:t>insected</a:t>
            </a:r>
            <a:r>
              <a:rPr lang="en-US" dirty="0"/>
              <a:t> for swelling, discoloration, </a:t>
            </a:r>
            <a:r>
              <a:rPr lang="en-US" dirty="0" err="1"/>
              <a:t>lessions</a:t>
            </a:r>
            <a:r>
              <a:rPr lang="en-US" dirty="0"/>
              <a:t> and enlargement of lymph nodes</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228600"/>
            <a:ext cx="8686800" cy="6400800"/>
          </a:xfrm>
        </p:spPr>
        <p:txBody>
          <a:bodyPr>
            <a:normAutofit fontScale="77500" lnSpcReduction="20000"/>
          </a:bodyPr>
          <a:lstStyle/>
          <a:p>
            <a:pPr>
              <a:buNone/>
            </a:pPr>
            <a:r>
              <a:rPr lang="en-US" b="1" dirty="0"/>
              <a:t>Palpation</a:t>
            </a:r>
          </a:p>
          <a:p>
            <a:r>
              <a:rPr lang="en-US" dirty="0"/>
              <a:t>Palpation of the </a:t>
            </a:r>
            <a:r>
              <a:rPr lang="en-US" dirty="0" err="1"/>
              <a:t>axillary</a:t>
            </a:r>
            <a:r>
              <a:rPr lang="en-US" dirty="0"/>
              <a:t> and </a:t>
            </a:r>
            <a:r>
              <a:rPr lang="en-US" dirty="0" err="1"/>
              <a:t>clavicular</a:t>
            </a:r>
            <a:r>
              <a:rPr lang="en-US" dirty="0"/>
              <a:t> </a:t>
            </a:r>
            <a:r>
              <a:rPr lang="en-US" dirty="0" err="1"/>
              <a:t>lmph</a:t>
            </a:r>
            <a:r>
              <a:rPr lang="en-US" dirty="0"/>
              <a:t> nodes is easily done when the patient is seated</a:t>
            </a:r>
          </a:p>
          <a:p>
            <a:r>
              <a:rPr lang="en-US" dirty="0"/>
              <a:t>Normally these nodes are not palpable .If palpable, their particulars are noted </a:t>
            </a:r>
          </a:p>
          <a:p>
            <a:r>
              <a:rPr lang="en-US" dirty="0"/>
              <a:t>Patient then lies on supine position and light systematic palpation done on the breast and the </a:t>
            </a:r>
            <a:r>
              <a:rPr lang="en-US" dirty="0" err="1"/>
              <a:t>axillary</a:t>
            </a:r>
            <a:r>
              <a:rPr lang="en-US" dirty="0"/>
              <a:t> tail</a:t>
            </a:r>
          </a:p>
          <a:p>
            <a:r>
              <a:rPr lang="en-US" dirty="0"/>
              <a:t>The examiner may choose to proceed in a clockwise direction following imaginary concentric circles from outer limits of the breast towards the nipple</a:t>
            </a:r>
          </a:p>
          <a:p>
            <a:r>
              <a:rPr lang="en-US" dirty="0"/>
              <a:t>Flat areas of the fingers are used for this palpation</a:t>
            </a:r>
          </a:p>
          <a:p>
            <a:r>
              <a:rPr lang="en-US" dirty="0"/>
              <a:t>The examiner notes the consistency, patients reported masses or tenderness</a:t>
            </a:r>
          </a:p>
          <a:p>
            <a:r>
              <a:rPr lang="en-US" dirty="0"/>
              <a:t>If a mass is detected, it is described by its location (</a:t>
            </a:r>
            <a:r>
              <a:rPr lang="en-US" dirty="0" err="1"/>
              <a:t>eg</a:t>
            </a:r>
            <a:r>
              <a:rPr lang="en-US" dirty="0"/>
              <a:t> 2cm from the nipple at 2 O’clock position)</a:t>
            </a:r>
          </a:p>
          <a:p>
            <a:r>
              <a:rPr lang="en-US" dirty="0"/>
              <a:t>Size, shape, mobility and border </a:t>
            </a:r>
            <a:r>
              <a:rPr lang="en-US" dirty="0" err="1"/>
              <a:t>delianation</a:t>
            </a:r>
            <a:r>
              <a:rPr lang="en-US" dirty="0"/>
              <a:t> also included.</a:t>
            </a:r>
          </a:p>
          <a:p>
            <a:r>
              <a:rPr lang="en-US" dirty="0"/>
              <a:t>Finally, areola is gently compressed to detect any discharge or secretion </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152400"/>
            <a:ext cx="8839200" cy="6705600"/>
          </a:xfrm>
        </p:spPr>
        <p:txBody>
          <a:bodyPr>
            <a:normAutofit fontScale="92500"/>
          </a:bodyPr>
          <a:lstStyle/>
          <a:p>
            <a:r>
              <a:rPr lang="en-US" dirty="0"/>
              <a:t>Breast tissue in adolescent is firmer and glandular</a:t>
            </a:r>
          </a:p>
          <a:p>
            <a:r>
              <a:rPr lang="en-US" dirty="0"/>
              <a:t>In post menopausal woman it is thinner and </a:t>
            </a:r>
            <a:r>
              <a:rPr lang="en-US" dirty="0" err="1"/>
              <a:t>glanular</a:t>
            </a:r>
            <a:endParaRPr lang="en-US" dirty="0"/>
          </a:p>
          <a:p>
            <a:r>
              <a:rPr lang="en-US" dirty="0"/>
              <a:t>In pregnancy and lactation breasts are larger and firmer areola darkened due  to hormones</a:t>
            </a:r>
          </a:p>
          <a:p>
            <a:r>
              <a:rPr lang="en-US" dirty="0"/>
              <a:t>Cysts are commonly found in menstruating women and usually well defined and freely movable</a:t>
            </a:r>
          </a:p>
          <a:p>
            <a:r>
              <a:rPr lang="en-US" dirty="0" err="1"/>
              <a:t>Premenstrually</a:t>
            </a:r>
            <a:r>
              <a:rPr lang="en-US" dirty="0"/>
              <a:t>, the cysts maybe larger and tender</a:t>
            </a:r>
          </a:p>
          <a:p>
            <a:r>
              <a:rPr lang="en-US" dirty="0"/>
              <a:t>Malignant tumors on the other hand are hard, consistency of a pencil eraser, poorly defined, fixed to the skin or the underlying tissue and usually they are non tender</a:t>
            </a:r>
          </a:p>
          <a:p>
            <a:endParaRPr 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Clinical manifestation of breast cancer</a:t>
            </a:r>
          </a:p>
        </p:txBody>
      </p:sp>
      <p:sp>
        <p:nvSpPr>
          <p:cNvPr id="3" name="Content Placeholder 2"/>
          <p:cNvSpPr>
            <a:spLocks noGrp="1"/>
          </p:cNvSpPr>
          <p:nvPr>
            <p:ph idx="1"/>
          </p:nvPr>
        </p:nvSpPr>
        <p:spPr>
          <a:xfrm>
            <a:off x="152400" y="1066800"/>
            <a:ext cx="8839200" cy="5562600"/>
          </a:xfrm>
        </p:spPr>
        <p:txBody>
          <a:bodyPr>
            <a:normAutofit lnSpcReduction="10000"/>
          </a:bodyPr>
          <a:lstStyle/>
          <a:p>
            <a:r>
              <a:rPr lang="en-GB" sz="4000" dirty="0"/>
              <a:t>Can occur anywhere in the breast but are usually found in upper outer quadrant</a:t>
            </a:r>
          </a:p>
          <a:p>
            <a:r>
              <a:rPr lang="en-GB" sz="4000" dirty="0"/>
              <a:t>Lesions/lump that are non tender ,fixed and hard with irregular borders</a:t>
            </a:r>
          </a:p>
          <a:p>
            <a:r>
              <a:rPr lang="en-GB" sz="4000" dirty="0"/>
              <a:t>Complains of diffuse breast pain and tenderness during menstruation</a:t>
            </a:r>
          </a:p>
          <a:p>
            <a:r>
              <a:rPr lang="en-GB" sz="4000" dirty="0"/>
              <a:t>Skin dimpling, creasing or changes in the contour, hyper pigmentation</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t>A change in the nipple, such as a retraction, itching, a burning sensation, or ulceration</a:t>
            </a:r>
            <a:endParaRPr lang="en-GB" dirty="0"/>
          </a:p>
          <a:p>
            <a:r>
              <a:rPr lang="en-GB" dirty="0"/>
              <a:t>Watery, serous Or bloody discharge from the nipple</a:t>
            </a:r>
          </a:p>
          <a:p>
            <a:r>
              <a:rPr lang="en-US" dirty="0"/>
              <a:t>A noticeable flattening or indentation on the breast</a:t>
            </a:r>
            <a:endParaRPr lang="en-US" dirty="0">
              <a:solidFill>
                <a:srgbClr val="FF0000"/>
              </a:solidFill>
            </a:endParaRPr>
          </a:p>
          <a:p>
            <a:r>
              <a:rPr lang="en-US" dirty="0">
                <a:solidFill>
                  <a:srgbClr val="FF0000"/>
                </a:solidFill>
              </a:rPr>
              <a:t>Any abnormality should have high index of suspicion and evaluation done promptly</a:t>
            </a:r>
          </a:p>
          <a:p>
            <a:endParaRPr 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diagnosis</a:t>
            </a:r>
          </a:p>
        </p:txBody>
      </p:sp>
      <p:sp>
        <p:nvSpPr>
          <p:cNvPr id="3" name="Content Placeholder 2"/>
          <p:cNvSpPr>
            <a:spLocks noGrp="1"/>
          </p:cNvSpPr>
          <p:nvPr>
            <p:ph idx="1"/>
          </p:nvPr>
        </p:nvSpPr>
        <p:spPr/>
        <p:txBody>
          <a:bodyPr/>
          <a:lstStyle/>
          <a:p>
            <a:r>
              <a:rPr lang="en-GB" dirty="0"/>
              <a:t>History and physical exam</a:t>
            </a:r>
          </a:p>
          <a:p>
            <a:r>
              <a:rPr lang="en-GB" dirty="0"/>
              <a:t>Fine needle aspiration</a:t>
            </a:r>
          </a:p>
          <a:p>
            <a:r>
              <a:rPr lang="en-GB" dirty="0"/>
              <a:t>Biopsy and histological examination</a:t>
            </a:r>
          </a:p>
          <a:p>
            <a:r>
              <a:rPr lang="en-GB" dirty="0"/>
              <a:t>Mammogram used to visualize non-palpable lesions</a:t>
            </a:r>
          </a:p>
          <a:p>
            <a:r>
              <a:rPr lang="en-GB" dirty="0"/>
              <a:t>Chest x-ray, bone scans to show metastasis</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533400"/>
            <a:ext cx="8229600" cy="5592763"/>
          </a:xfrm>
        </p:spPr>
        <p:txBody>
          <a:bodyPr>
            <a:normAutofit/>
          </a:bodyPr>
          <a:lstStyle/>
          <a:p>
            <a:r>
              <a:rPr lang="en-US" dirty="0"/>
              <a:t>Pregnancy (obstetric) history- number of deliveries and outcome, </a:t>
            </a:r>
          </a:p>
          <a:p>
            <a:r>
              <a:rPr lang="en-US" dirty="0"/>
              <a:t>Pain with menses---</a:t>
            </a:r>
            <a:r>
              <a:rPr lang="en-US" dirty="0" err="1"/>
              <a:t>dysmenorrhea</a:t>
            </a:r>
            <a:endParaRPr lang="en-US" dirty="0"/>
          </a:p>
          <a:p>
            <a:r>
              <a:rPr lang="en-US" dirty="0"/>
              <a:t>Pain with intercourse—</a:t>
            </a:r>
            <a:r>
              <a:rPr lang="en-US" dirty="0" err="1"/>
              <a:t>dypareunia</a:t>
            </a:r>
            <a:endParaRPr lang="en-US" dirty="0"/>
          </a:p>
          <a:p>
            <a:r>
              <a:rPr lang="en-US" dirty="0"/>
              <a:t>History of UTI</a:t>
            </a:r>
          </a:p>
          <a:p>
            <a:r>
              <a:rPr lang="en-US" dirty="0"/>
              <a:t>HX of vaginal discharge and odor or itching</a:t>
            </a:r>
          </a:p>
          <a:p>
            <a:r>
              <a:rPr lang="en-US" dirty="0"/>
              <a:t>History of bowel and bladder control</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normAutofit fontScale="77500" lnSpcReduction="20000"/>
          </a:bodyPr>
          <a:lstStyle/>
          <a:p>
            <a:r>
              <a:rPr lang="en-GB" dirty="0"/>
              <a:t>Surgery recommended in early stages and surgical options include</a:t>
            </a:r>
          </a:p>
          <a:p>
            <a:pPr>
              <a:buNone/>
            </a:pPr>
            <a:r>
              <a:rPr lang="en-GB" b="1" dirty="0"/>
              <a:t>         Simple mastectomy-</a:t>
            </a:r>
            <a:r>
              <a:rPr lang="en-GB" dirty="0"/>
              <a:t>involves removal of the breast only. done if malignancy is confined to the breast without spread to the adjacent tissue</a:t>
            </a:r>
          </a:p>
          <a:p>
            <a:pPr>
              <a:buNone/>
            </a:pPr>
            <a:r>
              <a:rPr lang="en-GB" b="1" dirty="0"/>
              <a:t>         Radical mastectomy</a:t>
            </a:r>
            <a:r>
              <a:rPr lang="en-GB" dirty="0"/>
              <a:t>-involves removal of entire breast tissue along with </a:t>
            </a:r>
            <a:r>
              <a:rPr lang="en-GB" dirty="0" err="1"/>
              <a:t>axiliary</a:t>
            </a:r>
            <a:r>
              <a:rPr lang="en-GB" dirty="0"/>
              <a:t> lymph nodes and pectoral muscles are removed</a:t>
            </a:r>
          </a:p>
          <a:p>
            <a:r>
              <a:rPr lang="en-GB" b="1" dirty="0"/>
              <a:t>Modified radical mastectomy</a:t>
            </a:r>
            <a:r>
              <a:rPr lang="en-GB" dirty="0"/>
              <a:t>-removal of entire </a:t>
            </a:r>
            <a:r>
              <a:rPr lang="en-GB" dirty="0" err="1"/>
              <a:t>breast,axillary</a:t>
            </a:r>
            <a:r>
              <a:rPr lang="en-GB" dirty="0"/>
              <a:t> lymph nodes and pectoral muscles are preserved</a:t>
            </a:r>
          </a:p>
          <a:p>
            <a:pPr>
              <a:buNone/>
            </a:pPr>
            <a:r>
              <a:rPr lang="en-GB" b="1" dirty="0"/>
              <a:t>         Lumpectomy</a:t>
            </a:r>
          </a:p>
          <a:p>
            <a:r>
              <a:rPr lang="en-GB" dirty="0"/>
              <a:t>Other management- chemotherapy, radiotherapy</a:t>
            </a:r>
          </a:p>
          <a:p>
            <a:r>
              <a:rPr lang="en-GB" dirty="0"/>
              <a:t>Hormonal therapy with </a:t>
            </a:r>
            <a:r>
              <a:rPr lang="en-GB" b="1" dirty="0" err="1"/>
              <a:t>tomoxifen</a:t>
            </a:r>
            <a:endParaRPr lang="fr-FR" b="1" dirty="0"/>
          </a:p>
          <a:p>
            <a:endParaRPr 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Nursing management</a:t>
            </a:r>
          </a:p>
        </p:txBody>
      </p:sp>
      <p:sp>
        <p:nvSpPr>
          <p:cNvPr id="3" name="Content Placeholder 2"/>
          <p:cNvSpPr>
            <a:spLocks noGrp="1"/>
          </p:cNvSpPr>
          <p:nvPr>
            <p:ph idx="1"/>
          </p:nvPr>
        </p:nvSpPr>
        <p:spPr>
          <a:xfrm>
            <a:off x="304800" y="1143000"/>
            <a:ext cx="8686800" cy="5486400"/>
          </a:xfrm>
        </p:spPr>
        <p:txBody>
          <a:bodyPr>
            <a:normAutofit lnSpcReduction="10000"/>
          </a:bodyPr>
          <a:lstStyle/>
          <a:p>
            <a:pPr>
              <a:buNone/>
            </a:pPr>
            <a:r>
              <a:rPr lang="en-GB" b="1" dirty="0"/>
              <a:t> Preoperative</a:t>
            </a:r>
          </a:p>
          <a:p>
            <a:r>
              <a:rPr lang="en-GB" dirty="0"/>
              <a:t>Take complete health and gynaecological history</a:t>
            </a:r>
          </a:p>
          <a:p>
            <a:r>
              <a:rPr lang="en-GB" dirty="0"/>
              <a:t>Assess patient reaction to diagnosis and ability to cope with it</a:t>
            </a:r>
          </a:p>
          <a:p>
            <a:r>
              <a:rPr lang="en-GB" dirty="0"/>
              <a:t>Fully prepare patient of what is expected before, during and after surgery</a:t>
            </a:r>
          </a:p>
          <a:p>
            <a:r>
              <a:rPr lang="en-GB" dirty="0"/>
              <a:t>Provide psychological support that will help the patient to cope with emotional as well as physical effects of surgery</a:t>
            </a:r>
          </a:p>
          <a:p>
            <a:pPr>
              <a:buNone/>
            </a:pPr>
            <a:r>
              <a:rPr lang="en-GB" b="1" dirty="0"/>
              <a:t> </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Postoperative care</a:t>
            </a:r>
          </a:p>
          <a:p>
            <a:r>
              <a:rPr lang="en-GB" dirty="0"/>
              <a:t>Administer analgesics to relieve pain</a:t>
            </a:r>
          </a:p>
          <a:p>
            <a:r>
              <a:rPr lang="en-GB" dirty="0"/>
              <a:t>Assess surgical site for bleeding</a:t>
            </a:r>
          </a:p>
          <a:p>
            <a:r>
              <a:rPr lang="en-GB" dirty="0"/>
              <a:t>Monitor for drains and check if they are blocked</a:t>
            </a:r>
          </a:p>
          <a:p>
            <a:r>
              <a:rPr lang="en-GB" dirty="0"/>
              <a:t>Elevate involved extremity this help in lymphatic drainage and prevent oedema</a:t>
            </a:r>
          </a:p>
          <a:p>
            <a:endParaRPr lang="en-US" dirty="0"/>
          </a:p>
          <a:p>
            <a:endParaRPr lang="en-US"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81000"/>
            <a:ext cx="8686800" cy="6019800"/>
          </a:xfrm>
        </p:spPr>
        <p:txBody>
          <a:bodyPr>
            <a:normAutofit lnSpcReduction="10000"/>
          </a:bodyPr>
          <a:lstStyle/>
          <a:p>
            <a:r>
              <a:rPr lang="en-GB" dirty="0"/>
              <a:t>Maintain patency of surgical drains to prevent fluid from accumulation under chest wall incision</a:t>
            </a:r>
          </a:p>
          <a:p>
            <a:r>
              <a:rPr lang="en-GB" dirty="0"/>
              <a:t>Inform the patient that there will be decreased sense of sensation on operation site due nerve disruption. Reassure her that it is a normal healing process</a:t>
            </a:r>
          </a:p>
          <a:p>
            <a:r>
              <a:rPr lang="en-GB" dirty="0"/>
              <a:t>Initiate range of motion exercises to promote circulation, muscle strength and prevent stiffness</a:t>
            </a:r>
          </a:p>
          <a:p>
            <a:r>
              <a:rPr lang="en-GB" dirty="0"/>
              <a:t>Encourage early ambulation</a:t>
            </a:r>
          </a:p>
          <a:p>
            <a:r>
              <a:rPr lang="en-GB" dirty="0"/>
              <a:t>Administer prescribed prophylactic antibiotics</a:t>
            </a:r>
          </a:p>
          <a:p>
            <a:endParaRPr 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81000"/>
            <a:ext cx="8686800" cy="6172200"/>
          </a:xfrm>
        </p:spPr>
        <p:txBody>
          <a:bodyPr>
            <a:normAutofit/>
          </a:bodyPr>
          <a:lstStyle/>
          <a:p>
            <a:r>
              <a:rPr lang="en-GB" dirty="0"/>
              <a:t>Assess and monitor any surgical complications </a:t>
            </a:r>
            <a:r>
              <a:rPr lang="en-GB" dirty="0" err="1"/>
              <a:t>i.e</a:t>
            </a:r>
            <a:r>
              <a:rPr lang="en-GB" dirty="0"/>
              <a:t> </a:t>
            </a:r>
            <a:r>
              <a:rPr lang="en-GB" dirty="0" err="1"/>
              <a:t>lymphedema</a:t>
            </a:r>
            <a:r>
              <a:rPr lang="en-GB" dirty="0"/>
              <a:t> hematoma</a:t>
            </a:r>
          </a:p>
          <a:p>
            <a:r>
              <a:rPr lang="en-GB" dirty="0"/>
              <a:t>Promote positive adjustment and coping through ongoing assessment of how the patient is coping and through support systems</a:t>
            </a:r>
          </a:p>
          <a:p>
            <a:r>
              <a:rPr lang="en-GB" dirty="0"/>
              <a:t>Encourage good position  and assist in ambulation until the patient regains balance</a:t>
            </a:r>
          </a:p>
          <a:p>
            <a:r>
              <a:rPr lang="en-GB" dirty="0"/>
              <a:t>Instruct the patient on the type of prosthesis and where to obtain them</a:t>
            </a:r>
          </a:p>
          <a:p>
            <a:r>
              <a:rPr lang="en-GB" dirty="0"/>
              <a:t>Teach on the importance of follow up care</a:t>
            </a:r>
            <a:endParaRPr lang="fr-FR" dirty="0"/>
          </a:p>
          <a:p>
            <a:endParaRPr lang="fr-FR" dirty="0"/>
          </a:p>
          <a:p>
            <a:endParaRPr 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infertility</a:t>
            </a:r>
          </a:p>
        </p:txBody>
      </p:sp>
      <p:sp>
        <p:nvSpPr>
          <p:cNvPr id="3" name="Content Placeholder 2"/>
          <p:cNvSpPr>
            <a:spLocks noGrp="1"/>
          </p:cNvSpPr>
          <p:nvPr>
            <p:ph idx="1"/>
          </p:nvPr>
        </p:nvSpPr>
        <p:spPr>
          <a:xfrm>
            <a:off x="304800" y="1219200"/>
            <a:ext cx="8686800" cy="5638800"/>
          </a:xfrm>
        </p:spPr>
        <p:txBody>
          <a:bodyPr>
            <a:normAutofit/>
          </a:bodyPr>
          <a:lstStyle/>
          <a:p>
            <a:r>
              <a:rPr lang="en-GB" dirty="0"/>
              <a:t>It is failure by a couple (male and female) to achieve pregnancy (or carry pregnancy to term)after one year of normal unprotected regular intercourse at least twice a week</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lnSpcReduction="10000"/>
          </a:bodyPr>
          <a:lstStyle/>
          <a:p>
            <a:pPr>
              <a:buNone/>
            </a:pPr>
            <a:r>
              <a:rPr lang="en-GB" b="1" dirty="0"/>
              <a:t>Types</a:t>
            </a:r>
          </a:p>
          <a:p>
            <a:r>
              <a:rPr lang="en-GB" b="1" dirty="0"/>
              <a:t>Primary infertility- </a:t>
            </a:r>
            <a:r>
              <a:rPr lang="en-GB" dirty="0"/>
              <a:t>conception has never taken place at all</a:t>
            </a:r>
          </a:p>
          <a:p>
            <a:r>
              <a:rPr lang="en-GB" b="1" dirty="0"/>
              <a:t>Secondary infertility- </a:t>
            </a:r>
            <a:r>
              <a:rPr lang="en-GB" dirty="0"/>
              <a:t>this are couples who had previously conceived and have then not conceived again</a:t>
            </a:r>
          </a:p>
          <a:p>
            <a:r>
              <a:rPr lang="en-GB" b="1" dirty="0"/>
              <a:t>Voluntary infertility</a:t>
            </a:r>
            <a:r>
              <a:rPr lang="en-GB" dirty="0"/>
              <a:t>-these are women who have never tried to conceive and on cohabitation they take contraceptive to prevent pregnancy </a:t>
            </a:r>
            <a:endParaRPr lang="fr-FR" dirty="0"/>
          </a:p>
          <a:p>
            <a:endParaRPr lang="en-US" dirty="0"/>
          </a:p>
          <a:p>
            <a:endParaRPr 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5622925"/>
          </a:xfrm>
        </p:spPr>
        <p:txBody>
          <a:bodyPr/>
          <a:lstStyle/>
          <a:p>
            <a:pPr>
              <a:buNone/>
            </a:pPr>
            <a:r>
              <a:rPr lang="en-US" dirty="0"/>
              <a:t>Factors affecting fertility will be </a:t>
            </a:r>
            <a:r>
              <a:rPr lang="en-US" dirty="0" err="1"/>
              <a:t>devided</a:t>
            </a:r>
            <a:r>
              <a:rPr lang="en-US" dirty="0"/>
              <a:t> into:</a:t>
            </a:r>
          </a:p>
          <a:p>
            <a:r>
              <a:rPr lang="en-US" dirty="0"/>
              <a:t>General factors,</a:t>
            </a:r>
          </a:p>
          <a:p>
            <a:r>
              <a:rPr lang="en-US" dirty="0"/>
              <a:t>Female factors and</a:t>
            </a:r>
          </a:p>
          <a:p>
            <a:r>
              <a:rPr lang="en-US" dirty="0"/>
              <a:t>Male factors</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factors</a:t>
            </a:r>
          </a:p>
        </p:txBody>
      </p:sp>
      <p:sp>
        <p:nvSpPr>
          <p:cNvPr id="3" name="Content Placeholder 2"/>
          <p:cNvSpPr>
            <a:spLocks noGrp="1"/>
          </p:cNvSpPr>
          <p:nvPr>
            <p:ph idx="1"/>
          </p:nvPr>
        </p:nvSpPr>
        <p:spPr>
          <a:xfrm>
            <a:off x="304800" y="1143000"/>
            <a:ext cx="8686800" cy="5486400"/>
          </a:xfrm>
        </p:spPr>
        <p:txBody>
          <a:bodyPr>
            <a:normAutofit fontScale="85000" lnSpcReduction="20000"/>
          </a:bodyPr>
          <a:lstStyle/>
          <a:p>
            <a:pPr>
              <a:buNone/>
            </a:pPr>
            <a:r>
              <a:rPr lang="en-GB" b="1" dirty="0"/>
              <a:t>Age</a:t>
            </a:r>
            <a:r>
              <a:rPr lang="en-GB" dirty="0"/>
              <a:t>-</a:t>
            </a:r>
          </a:p>
          <a:p>
            <a:r>
              <a:rPr lang="en-GB" dirty="0"/>
              <a:t>in women fertility is at its height in late teens and early twenties decline slowly after the age of 30</a:t>
            </a:r>
          </a:p>
          <a:p>
            <a:r>
              <a:rPr lang="en-GB" dirty="0"/>
              <a:t>In male spermatogenesis commences actively at puberty and continues throughout life but age reduces fertility</a:t>
            </a:r>
          </a:p>
          <a:p>
            <a:pPr>
              <a:buNone/>
            </a:pPr>
            <a:r>
              <a:rPr lang="en-GB" b="1" dirty="0"/>
              <a:t>Health and nutrition- </a:t>
            </a:r>
          </a:p>
          <a:p>
            <a:r>
              <a:rPr lang="en-GB" dirty="0"/>
              <a:t>good health is associated with fertility bad health and nutrition affect ovulation and spermatogenesis</a:t>
            </a:r>
          </a:p>
          <a:p>
            <a:r>
              <a:rPr lang="en-GB" dirty="0"/>
              <a:t>Anorexia, obesity and chronic alcoholism can lead to infertility. Morphine depress ovarian activity</a:t>
            </a:r>
          </a:p>
          <a:p>
            <a:pPr>
              <a:buNone/>
            </a:pPr>
            <a:r>
              <a:rPr lang="en-GB" b="1" dirty="0"/>
              <a:t>Psychological factors- </a:t>
            </a:r>
          </a:p>
          <a:p>
            <a:r>
              <a:rPr lang="en-GB" dirty="0"/>
              <a:t>anxiety and tension can lead to infertility due to changes in </a:t>
            </a:r>
            <a:r>
              <a:rPr lang="en-GB" dirty="0" err="1"/>
              <a:t>neuroendocrine</a:t>
            </a:r>
            <a:r>
              <a:rPr lang="en-GB" dirty="0"/>
              <a:t> system</a:t>
            </a:r>
            <a:endParaRPr lang="fr-FR"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t>Gynecological surgery and procedures including FGM,</a:t>
            </a:r>
            <a:r>
              <a:rPr lang="en-US" dirty="0">
                <a:latin typeface="Tahoma" pitchFamily="34" charset="0"/>
                <a:ea typeface="Tahoma" pitchFamily="34" charset="0"/>
                <a:cs typeface="Tahoma" pitchFamily="34" charset="0"/>
              </a:rPr>
              <a:t> dilatation and curettage, evacuation, </a:t>
            </a:r>
            <a:r>
              <a:rPr lang="en-US" dirty="0" err="1">
                <a:latin typeface="Tahoma" pitchFamily="34" charset="0"/>
                <a:ea typeface="Tahoma" pitchFamily="34" charset="0"/>
                <a:cs typeface="Tahoma" pitchFamily="34" charset="0"/>
              </a:rPr>
              <a:t>laparotomy</a:t>
            </a:r>
            <a:r>
              <a:rPr lang="en-US" dirty="0">
                <a:latin typeface="Tahoma" pitchFamily="34" charset="0"/>
                <a:ea typeface="Tahoma" pitchFamily="34" charset="0"/>
                <a:cs typeface="Tahoma" pitchFamily="34" charset="0"/>
              </a:rPr>
              <a:t> and hysterectomy and post-operative outcomes</a:t>
            </a:r>
            <a:endParaRPr lang="en-US" dirty="0"/>
          </a:p>
          <a:p>
            <a:r>
              <a:rPr lang="en-US" dirty="0"/>
              <a:t>History of chronic illness</a:t>
            </a:r>
          </a:p>
          <a:p>
            <a:r>
              <a:rPr lang="en-US" dirty="0" err="1"/>
              <a:t>Hx</a:t>
            </a:r>
            <a:r>
              <a:rPr lang="en-US" dirty="0"/>
              <a:t> of genetic disorder</a:t>
            </a:r>
          </a:p>
          <a:p>
            <a:endParaRPr 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838200"/>
          </a:xfrm>
        </p:spPr>
        <p:txBody>
          <a:bodyPr/>
          <a:lstStyle/>
          <a:p>
            <a:r>
              <a:rPr lang="en-US" dirty="0"/>
              <a:t>Female factors</a:t>
            </a:r>
          </a:p>
        </p:txBody>
      </p:sp>
      <p:sp>
        <p:nvSpPr>
          <p:cNvPr id="3" name="Content Placeholder 2"/>
          <p:cNvSpPr>
            <a:spLocks noGrp="1"/>
          </p:cNvSpPr>
          <p:nvPr>
            <p:ph idx="1"/>
          </p:nvPr>
        </p:nvSpPr>
        <p:spPr>
          <a:xfrm>
            <a:off x="304800" y="990600"/>
            <a:ext cx="8686800" cy="5867400"/>
          </a:xfrm>
        </p:spPr>
        <p:txBody>
          <a:bodyPr>
            <a:normAutofit fontScale="92500" lnSpcReduction="10000"/>
          </a:bodyPr>
          <a:lstStyle/>
          <a:p>
            <a:pPr>
              <a:buNone/>
            </a:pPr>
            <a:r>
              <a:rPr lang="en-US" dirty="0"/>
              <a:t>The following can cause infertility in female:</a:t>
            </a:r>
          </a:p>
          <a:p>
            <a:pPr>
              <a:buNone/>
            </a:pPr>
            <a:r>
              <a:rPr lang="en-GB" b="1" dirty="0"/>
              <a:t>TUBAL DYSFUNCTION</a:t>
            </a:r>
          </a:p>
          <a:p>
            <a:r>
              <a:rPr lang="en-GB" dirty="0"/>
              <a:t>Pelvic infections  </a:t>
            </a:r>
            <a:r>
              <a:rPr lang="en-GB" dirty="0" err="1"/>
              <a:t>ie</a:t>
            </a:r>
            <a:r>
              <a:rPr lang="en-GB" dirty="0"/>
              <a:t>  PID, </a:t>
            </a:r>
            <a:r>
              <a:rPr lang="en-GB" dirty="0" err="1"/>
              <a:t>salpingitis</a:t>
            </a:r>
            <a:endParaRPr lang="en-GB" dirty="0"/>
          </a:p>
          <a:p>
            <a:r>
              <a:rPr lang="en-GB" dirty="0"/>
              <a:t>Infections leading to tubal blockage </a:t>
            </a:r>
            <a:r>
              <a:rPr lang="en-GB" dirty="0" err="1"/>
              <a:t>I.e</a:t>
            </a:r>
            <a:r>
              <a:rPr lang="en-GB" dirty="0"/>
              <a:t> STI’s(</a:t>
            </a:r>
            <a:r>
              <a:rPr lang="en-GB" dirty="0" err="1"/>
              <a:t>gonococcal</a:t>
            </a:r>
            <a:r>
              <a:rPr lang="en-GB" dirty="0"/>
              <a:t>, </a:t>
            </a:r>
            <a:r>
              <a:rPr lang="en-GB" dirty="0" err="1"/>
              <a:t>chlamydia</a:t>
            </a:r>
            <a:r>
              <a:rPr lang="en-GB" dirty="0"/>
              <a:t>) Pelvic surgery, endometriosis</a:t>
            </a:r>
          </a:p>
          <a:p>
            <a:pPr>
              <a:buNone/>
            </a:pPr>
            <a:r>
              <a:rPr lang="en-US" b="1" dirty="0"/>
              <a:t>Abnormalities in the shape or cavity of the UTERUS</a:t>
            </a:r>
            <a:r>
              <a:rPr lang="en-US" dirty="0"/>
              <a:t>.</a:t>
            </a:r>
          </a:p>
          <a:p>
            <a:r>
              <a:rPr lang="en-US" dirty="0"/>
              <a:t>Benign tumors in the wall of the uterus that are common in women (uterine fibroids) may rarely cause infertility by blocking the fallopian tubes. </a:t>
            </a:r>
          </a:p>
          <a:p>
            <a:r>
              <a:rPr lang="en-US" dirty="0"/>
              <a:t>More often, fibroids may distort the uterine cavity interfering with implantation of the fertilized egg.</a:t>
            </a:r>
          </a:p>
          <a:p>
            <a:endParaRPr lang="en-US" dirty="0"/>
          </a:p>
          <a:p>
            <a:endParaRPr lang="en-US" dirty="0"/>
          </a:p>
          <a:p>
            <a:endParaRPr lang="en-US" dirty="0"/>
          </a:p>
          <a:p>
            <a:endParaRPr lang="en-GB" dirty="0"/>
          </a:p>
          <a:p>
            <a:endParaRPr lang="en-GB" dirty="0"/>
          </a:p>
          <a:p>
            <a:endParaRPr lang="en-GB" dirty="0"/>
          </a:p>
          <a:p>
            <a:endParaRPr lang="en-GB" dirty="0"/>
          </a:p>
          <a:p>
            <a:endParaRPr lang="en-GB" dirty="0"/>
          </a:p>
          <a:p>
            <a:endParaRPr lang="en-GB" dirty="0"/>
          </a:p>
          <a:p>
            <a:endParaRPr lang="en-GB" dirty="0"/>
          </a:p>
          <a:p>
            <a:endParaRPr lang="fr-FR" dirty="0"/>
          </a:p>
          <a:p>
            <a:endParaRPr 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304800" y="381000"/>
            <a:ext cx="8686800" cy="76200"/>
          </a:xfrm>
        </p:spPr>
        <p:txBody>
          <a:bodyPr>
            <a:normAutofit fontScale="90000"/>
          </a:bodyPr>
          <a:lstStyle/>
          <a:p>
            <a:r>
              <a:rPr lang="en-US" dirty="0"/>
              <a:t>.</a:t>
            </a:r>
          </a:p>
        </p:txBody>
      </p:sp>
      <p:sp>
        <p:nvSpPr>
          <p:cNvPr id="3" name="Content Placeholder 2"/>
          <p:cNvSpPr>
            <a:spLocks noGrp="1"/>
          </p:cNvSpPr>
          <p:nvPr>
            <p:ph idx="1"/>
          </p:nvPr>
        </p:nvSpPr>
        <p:spPr>
          <a:xfrm>
            <a:off x="304800" y="228600"/>
            <a:ext cx="8686800" cy="6400800"/>
          </a:xfrm>
        </p:spPr>
        <p:txBody>
          <a:bodyPr>
            <a:normAutofit/>
          </a:bodyPr>
          <a:lstStyle/>
          <a:p>
            <a:pPr>
              <a:buNone/>
            </a:pPr>
            <a:r>
              <a:rPr lang="en-US" b="1" dirty="0"/>
              <a:t>Congenital-</a:t>
            </a:r>
            <a:r>
              <a:rPr lang="en-US" dirty="0"/>
              <a:t> </a:t>
            </a:r>
          </a:p>
          <a:p>
            <a:r>
              <a:rPr lang="en-US" dirty="0"/>
              <a:t>also known as </a:t>
            </a:r>
            <a:r>
              <a:rPr lang="en-US" b="1" dirty="0" err="1"/>
              <a:t>Mullerian</a:t>
            </a:r>
            <a:r>
              <a:rPr lang="en-US" b="1" dirty="0"/>
              <a:t> agenesis</a:t>
            </a:r>
            <a:r>
              <a:rPr lang="en-US" dirty="0"/>
              <a:t>, where there is no uterus or ovaries.</a:t>
            </a:r>
          </a:p>
          <a:p>
            <a:r>
              <a:rPr lang="en-US" dirty="0"/>
              <a:t> vaginal </a:t>
            </a:r>
            <a:r>
              <a:rPr lang="en-US" dirty="0" err="1"/>
              <a:t>atresia</a:t>
            </a:r>
            <a:r>
              <a:rPr lang="en-US" dirty="0"/>
              <a:t>, which is the narrowing or </a:t>
            </a:r>
            <a:r>
              <a:rPr lang="en-US" dirty="0" err="1"/>
              <a:t>stenosis</a:t>
            </a:r>
            <a:r>
              <a:rPr lang="en-US" dirty="0"/>
              <a:t> of the vagina.</a:t>
            </a:r>
          </a:p>
          <a:p>
            <a:pPr>
              <a:buNone/>
            </a:pPr>
            <a:r>
              <a:rPr lang="en-US" b="1" dirty="0"/>
              <a:t>Cervical hostility</a:t>
            </a:r>
            <a:endParaRPr lang="en-US" dirty="0"/>
          </a:p>
          <a:p>
            <a:r>
              <a:rPr lang="en-US" dirty="0"/>
              <a:t>the cervical mucus is unreceptive to spermatozoa. prevents their progression advance or actually kills them</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US" b="1" dirty="0"/>
              <a:t>Cervical incompetence </a:t>
            </a:r>
            <a:endParaRPr lang="en-US" dirty="0"/>
          </a:p>
          <a:p>
            <a:r>
              <a:rPr lang="en-US" dirty="0"/>
              <a:t>almost always a cause of mid-trimester abortion and will lead to secondary infertility</a:t>
            </a:r>
          </a:p>
          <a:p>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04800"/>
            <a:ext cx="8686800" cy="5775325"/>
          </a:xfrm>
        </p:spPr>
        <p:txBody>
          <a:bodyPr>
            <a:normAutofit fontScale="92500" lnSpcReduction="10000"/>
          </a:bodyPr>
          <a:lstStyle/>
          <a:p>
            <a:pPr>
              <a:buNone/>
            </a:pPr>
            <a:r>
              <a:rPr lang="en-GB" b="1" dirty="0"/>
              <a:t>Ovulation problems(endocrine</a:t>
            </a:r>
            <a:r>
              <a:rPr lang="en-GB" dirty="0"/>
              <a:t>)</a:t>
            </a:r>
          </a:p>
          <a:p>
            <a:r>
              <a:rPr lang="en-GB" dirty="0"/>
              <a:t>Arise as a result of defect in hypothalamus, pituitary and ovary which affect the release of GNRH hence lead to disordered Ovulation and include</a:t>
            </a:r>
          </a:p>
          <a:p>
            <a:r>
              <a:rPr lang="en-GB" dirty="0"/>
              <a:t>Hypothyroidism, </a:t>
            </a:r>
            <a:r>
              <a:rPr lang="en-GB" dirty="0" err="1"/>
              <a:t>hyperprolactinemia</a:t>
            </a:r>
            <a:endParaRPr lang="en-GB" dirty="0"/>
          </a:p>
          <a:p>
            <a:r>
              <a:rPr lang="en-GB" dirty="0"/>
              <a:t>Polycystic ovary syndrome</a:t>
            </a:r>
          </a:p>
          <a:p>
            <a:r>
              <a:rPr lang="en-GB" dirty="0"/>
              <a:t>Stress, psychological disturbance </a:t>
            </a:r>
          </a:p>
          <a:p>
            <a:r>
              <a:rPr lang="en-GB" dirty="0"/>
              <a:t>Hormonal imbalance leading to increased oestrogen and endometrial hyperplasia</a:t>
            </a:r>
          </a:p>
          <a:p>
            <a:pPr>
              <a:buNone/>
            </a:pPr>
            <a:r>
              <a:rPr lang="en-GB" b="1" dirty="0"/>
              <a:t>Systemic disease </a:t>
            </a:r>
          </a:p>
          <a:p>
            <a:r>
              <a:rPr lang="en-GB" dirty="0"/>
              <a:t>e. g DM, renal failure and hepatic dysfunction</a:t>
            </a:r>
          </a:p>
          <a:p>
            <a:endParaRPr lang="fr-FR" dirty="0"/>
          </a:p>
          <a:p>
            <a:endParaRPr 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1066800"/>
            <a:ext cx="8686800" cy="5013325"/>
          </a:xfrm>
        </p:spPr>
        <p:txBody>
          <a:bodyPr/>
          <a:lstStyle/>
          <a:p>
            <a:pPr>
              <a:buNone/>
            </a:pPr>
            <a:r>
              <a:rPr lang="en-US" b="1" dirty="0"/>
              <a:t>Primary ovarian insufficiency</a:t>
            </a:r>
          </a:p>
          <a:p>
            <a:r>
              <a:rPr lang="en-US" dirty="0"/>
              <a:t>also called early menopause, when the ovaries stop working and menstruation ends before age 40</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Male causes of infertility</a:t>
            </a:r>
          </a:p>
        </p:txBody>
      </p:sp>
      <p:sp>
        <p:nvSpPr>
          <p:cNvPr id="3" name="Content Placeholder 2"/>
          <p:cNvSpPr>
            <a:spLocks noGrp="1"/>
          </p:cNvSpPr>
          <p:nvPr>
            <p:ph idx="1"/>
          </p:nvPr>
        </p:nvSpPr>
        <p:spPr>
          <a:xfrm>
            <a:off x="152400" y="1066800"/>
            <a:ext cx="8839200" cy="5562600"/>
          </a:xfrm>
        </p:spPr>
        <p:txBody>
          <a:bodyPr>
            <a:normAutofit fontScale="92500" lnSpcReduction="20000"/>
          </a:bodyPr>
          <a:lstStyle/>
          <a:p>
            <a:pPr>
              <a:buNone/>
            </a:pPr>
            <a:r>
              <a:rPr lang="en-GB" b="1" dirty="0"/>
              <a:t>Disorders of spermatogenesis</a:t>
            </a:r>
          </a:p>
          <a:p>
            <a:r>
              <a:rPr lang="en-GB" dirty="0"/>
              <a:t>Caused by high temperatures in the scrotum due to </a:t>
            </a:r>
            <a:r>
              <a:rPr lang="en-GB" dirty="0" err="1"/>
              <a:t>undescended</a:t>
            </a:r>
            <a:r>
              <a:rPr lang="en-GB" dirty="0"/>
              <a:t> (</a:t>
            </a:r>
            <a:r>
              <a:rPr lang="en-GB" dirty="0" err="1"/>
              <a:t>cryptochidsm</a:t>
            </a:r>
            <a:r>
              <a:rPr lang="en-GB" dirty="0"/>
              <a:t>) testis, tight clothing and hot bath.</a:t>
            </a:r>
          </a:p>
          <a:p>
            <a:r>
              <a:rPr lang="en-US" dirty="0"/>
              <a:t>Less sperm count (</a:t>
            </a:r>
            <a:r>
              <a:rPr lang="en-US" dirty="0" err="1"/>
              <a:t>oligospermia</a:t>
            </a:r>
            <a:r>
              <a:rPr lang="en-US" dirty="0"/>
              <a:t> ) or no sperms at  all (</a:t>
            </a:r>
            <a:r>
              <a:rPr lang="en-US" dirty="0" err="1"/>
              <a:t>azoospermia</a:t>
            </a:r>
            <a:r>
              <a:rPr lang="en-US" dirty="0"/>
              <a:t>).</a:t>
            </a:r>
            <a:endParaRPr lang="en-GB" dirty="0"/>
          </a:p>
          <a:p>
            <a:pPr>
              <a:buNone/>
            </a:pPr>
            <a:r>
              <a:rPr lang="en-GB" b="1" dirty="0"/>
              <a:t>Impaired sperm transport-</a:t>
            </a:r>
          </a:p>
          <a:p>
            <a:r>
              <a:rPr lang="en-GB" dirty="0"/>
              <a:t>Congenital malformation of </a:t>
            </a:r>
            <a:r>
              <a:rPr lang="en-GB" dirty="0" err="1"/>
              <a:t>epididymis</a:t>
            </a:r>
            <a:r>
              <a:rPr lang="en-GB" dirty="0"/>
              <a:t>/vas deferens, </a:t>
            </a:r>
            <a:r>
              <a:rPr lang="en-GB" dirty="0" err="1"/>
              <a:t>hypospadias</a:t>
            </a:r>
            <a:r>
              <a:rPr lang="en-GB" dirty="0"/>
              <a:t> and </a:t>
            </a:r>
            <a:r>
              <a:rPr lang="en-GB" dirty="0" err="1"/>
              <a:t>epispadias</a:t>
            </a:r>
            <a:r>
              <a:rPr lang="en-GB" dirty="0"/>
              <a:t>....malformed urethral opening</a:t>
            </a:r>
          </a:p>
          <a:p>
            <a:r>
              <a:rPr lang="en-GB" dirty="0"/>
              <a:t>Infections </a:t>
            </a:r>
            <a:r>
              <a:rPr lang="en-GB" dirty="0" err="1"/>
              <a:t>i,e</a:t>
            </a:r>
            <a:r>
              <a:rPr lang="en-GB" dirty="0"/>
              <a:t> </a:t>
            </a:r>
            <a:r>
              <a:rPr lang="en-GB" dirty="0" err="1"/>
              <a:t>gonococcaal</a:t>
            </a:r>
            <a:r>
              <a:rPr lang="en-GB" dirty="0"/>
              <a:t> </a:t>
            </a:r>
            <a:r>
              <a:rPr lang="en-GB" dirty="0" err="1"/>
              <a:t>chlamydial</a:t>
            </a:r>
            <a:r>
              <a:rPr lang="en-GB" dirty="0"/>
              <a:t>, viral </a:t>
            </a:r>
            <a:r>
              <a:rPr lang="en-GB" dirty="0" err="1"/>
              <a:t>eg</a:t>
            </a:r>
            <a:r>
              <a:rPr lang="en-GB" dirty="0"/>
              <a:t> mumps can cause </a:t>
            </a:r>
            <a:r>
              <a:rPr lang="en-GB" dirty="0" err="1"/>
              <a:t>orchitis</a:t>
            </a:r>
            <a:r>
              <a:rPr lang="en-GB" dirty="0"/>
              <a:t> which interfere with spermatogenesis</a:t>
            </a:r>
          </a:p>
          <a:p>
            <a:pPr>
              <a:buNone/>
            </a:pPr>
            <a:endParaRPr lang="en-GB" dirty="0"/>
          </a:p>
          <a:p>
            <a:endParaRPr lang="en-GB" dirty="0"/>
          </a:p>
          <a:p>
            <a:endParaRPr lang="en-GB" dirty="0"/>
          </a:p>
          <a:p>
            <a:endParaRPr lang="fr-FR" dirty="0"/>
          </a:p>
          <a:p>
            <a:endParaRPr 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pPr>
              <a:buNone/>
            </a:pPr>
            <a:r>
              <a:rPr lang="en-GB" b="1" dirty="0"/>
              <a:t>Ejaculatory dysfunction</a:t>
            </a:r>
          </a:p>
          <a:p>
            <a:r>
              <a:rPr lang="en-GB" dirty="0"/>
              <a:t>Drug induced,</a:t>
            </a:r>
          </a:p>
          <a:p>
            <a:r>
              <a:rPr lang="en-GB" dirty="0"/>
              <a:t>Metabolic and systemic </a:t>
            </a:r>
            <a:r>
              <a:rPr lang="en-GB" dirty="0" err="1"/>
              <a:t>ds</a:t>
            </a:r>
            <a:r>
              <a:rPr lang="en-GB" dirty="0"/>
              <a:t> </a:t>
            </a:r>
            <a:r>
              <a:rPr lang="en-GB" dirty="0" err="1"/>
              <a:t>i.e</a:t>
            </a:r>
            <a:r>
              <a:rPr lang="en-GB" dirty="0"/>
              <a:t> DM ,multiple sclerosis</a:t>
            </a:r>
          </a:p>
          <a:p>
            <a:r>
              <a:rPr lang="en-GB" dirty="0"/>
              <a:t>Impotence where there are no ERECTION??? FOR UNKNOWM REASONS</a:t>
            </a:r>
          </a:p>
          <a:p>
            <a:r>
              <a:rPr lang="en-GB" dirty="0"/>
              <a:t>Endocrine disorders eh adrenal hyperplasia, thyroid deficiency and pituitary dysfunction</a:t>
            </a:r>
          </a:p>
          <a:p>
            <a:r>
              <a:rPr lang="en-GB" dirty="0"/>
              <a:t>Ignorance of coitus and sometimes excessive coitus</a:t>
            </a:r>
            <a:endParaRPr 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5622925"/>
          </a:xfrm>
        </p:spPr>
        <p:txBody>
          <a:bodyPr/>
          <a:lstStyle/>
          <a:p>
            <a:r>
              <a:rPr lang="en-US" b="1" dirty="0"/>
              <a:t>Overexposure to certain chemicals and toxins,</a:t>
            </a:r>
            <a:r>
              <a:rPr lang="en-US" dirty="0"/>
              <a:t> such as pesticides, radiation, tobacco smoke, alcohol, marijuana, and steroids (including testosterone). In addition, frequent exposure to heat, impairing sperm production.</a:t>
            </a:r>
            <a:r>
              <a:rPr lang="en-US" b="1" dirty="0"/>
              <a:t> </a:t>
            </a:r>
          </a:p>
          <a:p>
            <a:r>
              <a:rPr lang="en-US" b="1" dirty="0"/>
              <a:t>Damage related to cancer and its treatment,</a:t>
            </a:r>
            <a:r>
              <a:rPr lang="en-US" dirty="0"/>
              <a:t> including radiation or chemotherapy. Treatment for cancer can impair sperm production</a:t>
            </a:r>
          </a:p>
          <a:p>
            <a:endParaRPr lang="fr-FR" dirty="0"/>
          </a:p>
          <a:p>
            <a:pPr>
              <a:buNone/>
            </a:pPr>
            <a:endParaRPr 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457200"/>
            <a:ext cx="8686800" cy="6172200"/>
          </a:xfrm>
        </p:spPr>
        <p:txBody>
          <a:bodyPr>
            <a:normAutofit/>
          </a:bodyPr>
          <a:lstStyle/>
          <a:p>
            <a:pPr>
              <a:buNone/>
            </a:pPr>
            <a:r>
              <a:rPr lang="en-US" b="1" dirty="0"/>
              <a:t>Normal semen analysis should show the following</a:t>
            </a:r>
            <a:r>
              <a:rPr lang="en-US" dirty="0"/>
              <a:t>:</a:t>
            </a:r>
          </a:p>
          <a:p>
            <a:r>
              <a:rPr lang="en-US" dirty="0"/>
              <a:t>Volume: more than 1 ml</a:t>
            </a:r>
          </a:p>
          <a:p>
            <a:r>
              <a:rPr lang="en-US" dirty="0"/>
              <a:t>Concentration: more than 20 million per ml</a:t>
            </a:r>
          </a:p>
          <a:p>
            <a:r>
              <a:rPr lang="en-US" dirty="0"/>
              <a:t>Motility: more than 50% should be moving</a:t>
            </a:r>
          </a:p>
          <a:p>
            <a:r>
              <a:rPr lang="en-US" dirty="0"/>
              <a:t>Morphology: more than 60% should have normal forms</a:t>
            </a:r>
          </a:p>
          <a:p>
            <a:r>
              <a:rPr lang="en-US" dirty="0"/>
              <a:t>No sperm clumping, no WBCs or RBCs  or thickening of the seminal fluid (</a:t>
            </a:r>
            <a:r>
              <a:rPr lang="en-US" dirty="0" err="1"/>
              <a:t>hyperviscosity</a:t>
            </a:r>
            <a:r>
              <a:rPr lang="en-US" dirty="0"/>
              <a:t>)</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152400" y="304800"/>
            <a:ext cx="8839200" cy="6400800"/>
          </a:xfrm>
        </p:spPr>
        <p:txBody>
          <a:bodyPr/>
          <a:lstStyle/>
          <a:p>
            <a:pPr>
              <a:buNone/>
            </a:pPr>
            <a:r>
              <a:rPr lang="en-GB" b="1" dirty="0">
                <a:solidFill>
                  <a:srgbClr val="FF0000"/>
                </a:solidFill>
              </a:rPr>
              <a:t>MANAGEMENT</a:t>
            </a:r>
          </a:p>
          <a:p>
            <a:pPr>
              <a:buNone/>
            </a:pPr>
            <a:r>
              <a:rPr lang="en-GB" dirty="0"/>
              <a:t>Includes the following</a:t>
            </a:r>
          </a:p>
          <a:p>
            <a:r>
              <a:rPr lang="en-GB" dirty="0"/>
              <a:t>Medicine</a:t>
            </a:r>
          </a:p>
          <a:p>
            <a:r>
              <a:rPr lang="en-GB" dirty="0"/>
              <a:t>Surgery</a:t>
            </a:r>
          </a:p>
          <a:p>
            <a:r>
              <a:rPr lang="en-GB" dirty="0"/>
              <a:t>Artificial insemination</a:t>
            </a:r>
          </a:p>
          <a:p>
            <a:r>
              <a:rPr lang="en-GB" dirty="0"/>
              <a:t>Assisted reproductive technology</a:t>
            </a:r>
          </a:p>
          <a:p>
            <a:r>
              <a:rPr lang="en-GB" dirty="0"/>
              <a:t>The history of the man , that of the woman and the couple are taken separately</a:t>
            </a:r>
          </a:p>
          <a:p>
            <a:endParaRPr lang="en-GB"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a:t>
            </a:r>
          </a:p>
        </p:txBody>
      </p:sp>
      <p:sp>
        <p:nvSpPr>
          <p:cNvPr id="3" name="Content Placeholder 2"/>
          <p:cNvSpPr>
            <a:spLocks noGrp="1"/>
          </p:cNvSpPr>
          <p:nvPr>
            <p:ph idx="1"/>
          </p:nvPr>
        </p:nvSpPr>
        <p:spPr/>
        <p:txBody>
          <a:bodyPr/>
          <a:lstStyle/>
          <a:p>
            <a:r>
              <a:rPr lang="en-US" i="1" dirty="0"/>
              <a:t>DEFINATION</a:t>
            </a:r>
          </a:p>
          <a:p>
            <a:r>
              <a:rPr lang="en-US" i="1" dirty="0"/>
              <a:t>BRIEF REVIEW OF ANATOMY OF FEMALE REPRODUCTIVE SYSTEM.</a:t>
            </a:r>
          </a:p>
          <a:p>
            <a:r>
              <a:rPr lang="en-US" i="1" dirty="0"/>
              <a:t>GENERAL DIAGNOSTIC TESTS.</a:t>
            </a:r>
          </a:p>
          <a:p>
            <a:r>
              <a:rPr lang="en-US" i="1" dirty="0"/>
              <a:t>FOCUSED GYNAECOLOGICAL HISTORY TAKING</a:t>
            </a:r>
          </a:p>
          <a:p>
            <a:r>
              <a:rPr lang="en-US" i="1" dirty="0"/>
              <a:t>PHYSICAL EXAM.</a:t>
            </a:r>
          </a:p>
          <a:p>
            <a:pPr marL="0" indent="0">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marL="457200" indent="-457200">
              <a:buNone/>
            </a:pPr>
            <a:r>
              <a:rPr lang="en-US" b="1" u="sng" dirty="0">
                <a:latin typeface="Tahoma" pitchFamily="34" charset="0"/>
                <a:ea typeface="Tahoma" pitchFamily="34" charset="0"/>
                <a:cs typeface="Tahoma" pitchFamily="34" charset="0"/>
              </a:rPr>
              <a:t>Sexual </a:t>
            </a:r>
            <a:r>
              <a:rPr lang="en-US" b="1" u="sng" dirty="0" err="1">
                <a:latin typeface="Tahoma" pitchFamily="34" charset="0"/>
                <a:ea typeface="Tahoma" pitchFamily="34" charset="0"/>
                <a:cs typeface="Tahoma" pitchFamily="34" charset="0"/>
              </a:rPr>
              <a:t>Behaviour</a:t>
            </a:r>
            <a:r>
              <a:rPr lang="en-US" dirty="0">
                <a:solidFill>
                  <a:srgbClr val="FF0000"/>
                </a:solidFill>
                <a:latin typeface="Tahoma" pitchFamily="34" charset="0"/>
                <a:ea typeface="Tahoma" pitchFamily="34" charset="0"/>
                <a:cs typeface="Tahoma" pitchFamily="34" charset="0"/>
              </a:rPr>
              <a:t> </a:t>
            </a:r>
          </a:p>
          <a:p>
            <a:r>
              <a:rPr lang="en-US" dirty="0">
                <a:latin typeface="Tahoma" pitchFamily="34" charset="0"/>
                <a:ea typeface="Tahoma" pitchFamily="34" charset="0"/>
                <a:cs typeface="Tahoma" pitchFamily="34" charset="0"/>
              </a:rPr>
              <a:t>Ask about the patient's sexual behavior, noting that questions should be non-judgmental and you should not embarrass the patient. </a:t>
            </a:r>
          </a:p>
          <a:p>
            <a:r>
              <a:rPr lang="en-US" dirty="0">
                <a:latin typeface="Tahoma" pitchFamily="34" charset="0"/>
                <a:ea typeface="Tahoma" pitchFamily="34" charset="0"/>
                <a:cs typeface="Tahoma" pitchFamily="34" charset="0"/>
              </a:rPr>
              <a:t>You should find out whether she is sexually active, whether the relationship is satisfactory and, if not, why. </a:t>
            </a:r>
          </a:p>
          <a:p>
            <a:r>
              <a:rPr lang="en-US" dirty="0">
                <a:latin typeface="Tahoma" pitchFamily="34" charset="0"/>
                <a:ea typeface="Tahoma" pitchFamily="34" charset="0"/>
                <a:cs typeface="Tahoma" pitchFamily="34" charset="0"/>
              </a:rPr>
              <a:t>For example, find out if she has painful or difficult sex referred to as dyspareunia. </a:t>
            </a:r>
          </a:p>
          <a:p>
            <a:endParaRPr lang="en-US" dirty="0">
              <a:latin typeface="Tahoma" pitchFamily="34" charset="0"/>
              <a:ea typeface="Tahoma" pitchFamily="34" charset="0"/>
              <a:cs typeface="Tahoma" pitchFamily="34" charset="0"/>
            </a:endParaRPr>
          </a:p>
          <a:p>
            <a:endParaRPr 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Female treatment</a:t>
            </a:r>
          </a:p>
        </p:txBody>
      </p:sp>
      <p:sp>
        <p:nvSpPr>
          <p:cNvPr id="3" name="Content Placeholder 2"/>
          <p:cNvSpPr>
            <a:spLocks noGrp="1"/>
          </p:cNvSpPr>
          <p:nvPr>
            <p:ph idx="1"/>
          </p:nvPr>
        </p:nvSpPr>
        <p:spPr>
          <a:xfrm>
            <a:off x="304800" y="1143000"/>
            <a:ext cx="8686800" cy="5334000"/>
          </a:xfrm>
        </p:spPr>
        <p:txBody>
          <a:bodyPr>
            <a:normAutofit/>
          </a:bodyPr>
          <a:lstStyle/>
          <a:p>
            <a:pPr>
              <a:buNone/>
            </a:pPr>
            <a:r>
              <a:rPr lang="en-US" b="1" dirty="0"/>
              <a:t>Investigations</a:t>
            </a:r>
          </a:p>
          <a:p>
            <a:r>
              <a:rPr lang="en-GB" dirty="0"/>
              <a:t>Full medical and surgical history </a:t>
            </a:r>
            <a:r>
              <a:rPr lang="en-GB" dirty="0" err="1"/>
              <a:t>i.e</a:t>
            </a:r>
            <a:r>
              <a:rPr lang="en-GB" dirty="0"/>
              <a:t> menstrual</a:t>
            </a:r>
          </a:p>
          <a:p>
            <a:r>
              <a:rPr lang="en-GB" dirty="0"/>
              <a:t>Assessment of ovarian, pituitary axis</a:t>
            </a:r>
          </a:p>
          <a:p>
            <a:r>
              <a:rPr lang="en-GB" dirty="0"/>
              <a:t>Assessment of tubal patency (</a:t>
            </a:r>
            <a:r>
              <a:rPr lang="en-GB" dirty="0" err="1"/>
              <a:t>hysterosalpingography</a:t>
            </a:r>
            <a:r>
              <a:rPr lang="en-GB" dirty="0"/>
              <a:t>), pelvic ultrasound, </a:t>
            </a:r>
            <a:r>
              <a:rPr lang="en-GB" dirty="0" err="1"/>
              <a:t>laparascopy</a:t>
            </a:r>
            <a:endParaRPr lang="en-GB" dirty="0"/>
          </a:p>
          <a:p>
            <a:r>
              <a:rPr lang="en-GB" dirty="0"/>
              <a:t>Assessment of ovulation through examination of cervical mucus ,progesterone level in blood, and monitoring the body temperature</a:t>
            </a:r>
          </a:p>
          <a:p>
            <a:endParaRPr 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228600"/>
            <a:ext cx="8686800" cy="5851525"/>
          </a:xfrm>
        </p:spPr>
        <p:txBody>
          <a:bodyPr>
            <a:normAutofit/>
          </a:bodyPr>
          <a:lstStyle/>
          <a:p>
            <a:pPr>
              <a:buNone/>
            </a:pPr>
            <a:r>
              <a:rPr lang="en-GB" b="1" dirty="0"/>
              <a:t>TREATMENT</a:t>
            </a:r>
          </a:p>
          <a:p>
            <a:pPr>
              <a:buNone/>
            </a:pPr>
            <a:r>
              <a:rPr lang="en-GB" b="1" dirty="0" err="1"/>
              <a:t>Ovulatory</a:t>
            </a:r>
            <a:r>
              <a:rPr lang="en-GB" b="1" dirty="0"/>
              <a:t> disorders</a:t>
            </a:r>
          </a:p>
          <a:p>
            <a:r>
              <a:rPr lang="en-GB" b="1" dirty="0"/>
              <a:t> </a:t>
            </a:r>
            <a:r>
              <a:rPr lang="en-GB" dirty="0"/>
              <a:t>manage and addressing the underlying cause.</a:t>
            </a:r>
          </a:p>
          <a:p>
            <a:r>
              <a:rPr lang="en-GB" dirty="0"/>
              <a:t> ovulation induction if menstruation doesn’t resume by use of medications </a:t>
            </a:r>
          </a:p>
          <a:p>
            <a:r>
              <a:rPr lang="en-GB" b="1" dirty="0" err="1"/>
              <a:t>Clomiphene</a:t>
            </a:r>
            <a:r>
              <a:rPr lang="en-GB" b="1" dirty="0"/>
              <a:t> citrate(0ral)- </a:t>
            </a:r>
            <a:r>
              <a:rPr lang="en-GB" dirty="0"/>
              <a:t>enhance release of LH hence ovulation</a:t>
            </a:r>
          </a:p>
          <a:p>
            <a:endParaRPr lang="en-GB" dirty="0"/>
          </a:p>
          <a:p>
            <a:endParaRPr lang="fr-FR" dirty="0"/>
          </a:p>
          <a:p>
            <a:endParaRPr 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b="1" dirty="0"/>
              <a:t>human menopausal </a:t>
            </a:r>
            <a:r>
              <a:rPr lang="en-GB" b="1" dirty="0" err="1"/>
              <a:t>gonadotrophin</a:t>
            </a:r>
            <a:r>
              <a:rPr lang="en-GB" b="1" dirty="0"/>
              <a:t>(injected)-</a:t>
            </a:r>
            <a:r>
              <a:rPr lang="en-GB" dirty="0"/>
              <a:t>stimulates ovaries to release eggs. May cause multiple gestation and ovarian </a:t>
            </a:r>
            <a:r>
              <a:rPr lang="en-GB" dirty="0" err="1"/>
              <a:t>hyperstimulation</a:t>
            </a:r>
            <a:r>
              <a:rPr lang="en-GB" dirty="0"/>
              <a:t> syndrome (OHSS)</a:t>
            </a:r>
          </a:p>
          <a:p>
            <a:r>
              <a:rPr lang="en-GB" b="1" dirty="0"/>
              <a:t>Follicle stimulating hormone(injected) -</a:t>
            </a:r>
          </a:p>
          <a:p>
            <a:r>
              <a:rPr lang="en-GB" b="1" dirty="0"/>
              <a:t>Gonadotropin releasing hormone(injected)-</a:t>
            </a:r>
          </a:p>
          <a:p>
            <a:r>
              <a:rPr lang="en-GB" b="1" dirty="0" err="1"/>
              <a:t>Bromocriptine</a:t>
            </a:r>
            <a:r>
              <a:rPr lang="en-GB" b="1" dirty="0"/>
              <a:t>- TABS </a:t>
            </a:r>
            <a:r>
              <a:rPr lang="en-GB" b="1" dirty="0" err="1"/>
              <a:t>prolactine</a:t>
            </a:r>
            <a:endParaRPr lang="en-GB" b="1" dirty="0"/>
          </a:p>
          <a:p>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surgery</a:t>
            </a:r>
          </a:p>
        </p:txBody>
      </p:sp>
      <p:sp>
        <p:nvSpPr>
          <p:cNvPr id="3" name="Content Placeholder 2"/>
          <p:cNvSpPr>
            <a:spLocks noGrp="1"/>
          </p:cNvSpPr>
          <p:nvPr>
            <p:ph idx="1"/>
          </p:nvPr>
        </p:nvSpPr>
        <p:spPr>
          <a:xfrm>
            <a:off x="304800" y="1295400"/>
            <a:ext cx="8686800" cy="4784725"/>
          </a:xfrm>
        </p:spPr>
        <p:txBody>
          <a:bodyPr>
            <a:normAutofit fontScale="92500" lnSpcReduction="20000"/>
          </a:bodyPr>
          <a:lstStyle/>
          <a:p>
            <a:r>
              <a:rPr lang="en-GB" dirty="0"/>
              <a:t>Surgery for pituitary tumours</a:t>
            </a:r>
          </a:p>
          <a:p>
            <a:r>
              <a:rPr lang="en-GB" b="1" dirty="0"/>
              <a:t>Tubal disease</a:t>
            </a:r>
          </a:p>
          <a:p>
            <a:r>
              <a:rPr lang="en-GB" b="1" dirty="0" err="1"/>
              <a:t>Salpingotomy</a:t>
            </a:r>
            <a:r>
              <a:rPr lang="en-GB" b="1" dirty="0"/>
              <a:t>-</a:t>
            </a:r>
            <a:r>
              <a:rPr lang="en-US" b="1" dirty="0"/>
              <a:t> </a:t>
            </a:r>
            <a:r>
              <a:rPr lang="en-US" dirty="0"/>
              <a:t>making an opening into the distal end of a </a:t>
            </a:r>
            <a:r>
              <a:rPr lang="en-US" dirty="0" err="1"/>
              <a:t>hydrosalpinx</a:t>
            </a:r>
            <a:r>
              <a:rPr lang="en-US" dirty="0"/>
              <a:t> in case of blockage by </a:t>
            </a:r>
            <a:r>
              <a:rPr lang="en-US" dirty="0" err="1"/>
              <a:t>fimbria</a:t>
            </a:r>
            <a:endParaRPr lang="en-US" dirty="0"/>
          </a:p>
          <a:p>
            <a:endParaRPr lang="en-US" dirty="0"/>
          </a:p>
          <a:p>
            <a:pPr>
              <a:buNone/>
            </a:pPr>
            <a:r>
              <a:rPr lang="en-US" dirty="0">
                <a:solidFill>
                  <a:srgbClr val="FF0000"/>
                </a:solidFill>
              </a:rPr>
              <a:t>Assisted reproductive Technology </a:t>
            </a:r>
            <a:endParaRPr lang="en-GB" dirty="0">
              <a:solidFill>
                <a:srgbClr val="FF0000"/>
              </a:solidFill>
            </a:endParaRPr>
          </a:p>
          <a:p>
            <a:r>
              <a:rPr lang="en-GB" b="1" dirty="0"/>
              <a:t>In vitro fertilization</a:t>
            </a:r>
            <a:r>
              <a:rPr lang="en-GB" dirty="0"/>
              <a:t>- </a:t>
            </a:r>
            <a:r>
              <a:rPr lang="en-GB" dirty="0" err="1"/>
              <a:t>oocytes</a:t>
            </a:r>
            <a:r>
              <a:rPr lang="en-GB" dirty="0"/>
              <a:t> from mature ovarian follicle retrieved and fertilized with partners sperm and developing embryo replaced in woman's uterus</a:t>
            </a:r>
          </a:p>
          <a:p>
            <a:endParaRPr lang="en-US"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dirty="0">
                <a:solidFill>
                  <a:srgbClr val="FF0000"/>
                </a:solidFill>
              </a:rPr>
              <a:t>Artificial Insemination </a:t>
            </a:r>
          </a:p>
          <a:p>
            <a:pPr>
              <a:buNone/>
            </a:pPr>
            <a:r>
              <a:rPr lang="en-GB" dirty="0"/>
              <a:t>Woman injected with specifically male prepared sperm</a:t>
            </a:r>
          </a:p>
          <a:p>
            <a:r>
              <a:rPr lang="en-GB" dirty="0">
                <a:solidFill>
                  <a:srgbClr val="FF0000"/>
                </a:solidFill>
              </a:rPr>
              <a:t>Artificial insemination with donor sperms</a:t>
            </a:r>
          </a:p>
          <a:p>
            <a:r>
              <a:rPr lang="en-GB" dirty="0">
                <a:solidFill>
                  <a:srgbClr val="FF0000"/>
                </a:solidFill>
              </a:rPr>
              <a:t>surrogacy</a:t>
            </a:r>
          </a:p>
          <a:p>
            <a:endParaRPr lang="fr-FR" dirty="0"/>
          </a:p>
          <a:p>
            <a:endParaRPr 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Treating male infertility</a:t>
            </a:r>
          </a:p>
        </p:txBody>
      </p:sp>
      <p:sp>
        <p:nvSpPr>
          <p:cNvPr id="3" name="Content Placeholder 2"/>
          <p:cNvSpPr>
            <a:spLocks noGrp="1"/>
          </p:cNvSpPr>
          <p:nvPr>
            <p:ph idx="1"/>
          </p:nvPr>
        </p:nvSpPr>
        <p:spPr/>
        <p:txBody>
          <a:bodyPr>
            <a:noAutofit/>
          </a:bodyPr>
          <a:lstStyle/>
          <a:p>
            <a:r>
              <a:rPr lang="en-GB" b="1" dirty="0"/>
              <a:t>Investigations</a:t>
            </a:r>
          </a:p>
          <a:p>
            <a:pPr lvl="2">
              <a:buNone/>
            </a:pPr>
            <a:r>
              <a:rPr lang="en-GB" sz="3200" dirty="0"/>
              <a:t>I. History and physical exam</a:t>
            </a:r>
          </a:p>
          <a:p>
            <a:pPr lvl="2">
              <a:buNone/>
            </a:pPr>
            <a:r>
              <a:rPr lang="en-GB" sz="3200" dirty="0" err="1"/>
              <a:t>II.Semen</a:t>
            </a:r>
            <a:r>
              <a:rPr lang="en-GB" sz="3200" dirty="0"/>
              <a:t> analysis</a:t>
            </a:r>
            <a:endParaRPr lang="fr-FR" sz="3200" dirty="0"/>
          </a:p>
          <a:p>
            <a:pPr lvl="1"/>
            <a:r>
              <a:rPr lang="en-GB" sz="3200" dirty="0"/>
              <a:t>Secondary </a:t>
            </a:r>
            <a:r>
              <a:rPr lang="en-GB" sz="3200" dirty="0" err="1"/>
              <a:t>azospermia</a:t>
            </a:r>
            <a:r>
              <a:rPr lang="en-GB" sz="3200" dirty="0"/>
              <a:t> can be treated with human menopausal </a:t>
            </a:r>
            <a:r>
              <a:rPr lang="en-GB" sz="3200" dirty="0" err="1"/>
              <a:t>gonadotrophin</a:t>
            </a:r>
            <a:endParaRPr lang="en-GB" sz="3200" dirty="0"/>
          </a:p>
          <a:p>
            <a:pPr lvl="1"/>
            <a:r>
              <a:rPr lang="en-US" sz="3200" dirty="0"/>
              <a:t>Synthetic androgens, for example, </a:t>
            </a:r>
            <a:r>
              <a:rPr lang="en-US" sz="3200" dirty="0" err="1"/>
              <a:t>mesterolone</a:t>
            </a:r>
            <a:r>
              <a:rPr lang="en-US" sz="3200" dirty="0"/>
              <a:t> (</a:t>
            </a:r>
            <a:r>
              <a:rPr lang="en-US" sz="3200" dirty="0" err="1"/>
              <a:t>proviron</a:t>
            </a:r>
            <a:r>
              <a:rPr lang="en-US" sz="3200" dirty="0"/>
              <a:t>). They should be administered at a dose of 50 mgs daily for three months.</a:t>
            </a:r>
          </a:p>
          <a:p>
            <a:pPr lvl="1"/>
            <a:endParaRPr lang="en-GB" sz="3200" dirty="0"/>
          </a:p>
          <a:p>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a:bodyPr>
          <a:lstStyle/>
          <a:p>
            <a:pPr marL="342900" lvl="1" indent="-342900">
              <a:buFont typeface="Wingdings 2"/>
              <a:buChar char=""/>
            </a:pPr>
            <a:r>
              <a:rPr lang="en-US" sz="3600" dirty="0" err="1"/>
              <a:t>Oligospermia</a:t>
            </a:r>
            <a:r>
              <a:rPr lang="en-US" sz="3600" dirty="0"/>
              <a:t> will often respond to an improvement in the patient's general health and </a:t>
            </a:r>
            <a:r>
              <a:rPr lang="en-US" sz="3600" dirty="0" err="1"/>
              <a:t>fitness,i.e</a:t>
            </a:r>
            <a:r>
              <a:rPr lang="en-US" sz="3600" dirty="0"/>
              <a:t>, exercise and a good diet patient advised to avoid excessive consumption of alcohol, tobacco and caffeine.</a:t>
            </a:r>
          </a:p>
          <a:p>
            <a:endParaRPr lang="en-US" sz="3600"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04800"/>
            <a:ext cx="8686800" cy="5775325"/>
          </a:xfrm>
        </p:spPr>
        <p:txBody>
          <a:bodyPr>
            <a:normAutofit fontScale="92500" lnSpcReduction="20000"/>
          </a:bodyPr>
          <a:lstStyle/>
          <a:p>
            <a:r>
              <a:rPr lang="en-US" dirty="0"/>
              <a:t>counsel the patient on general measures that may be helpful like obtaining adequate sleep, weight-loss advice for obese patients and the need to avoid excessive and prolonged exposure of the scrotum to heat </a:t>
            </a:r>
          </a:p>
          <a:p>
            <a:r>
              <a:rPr lang="en-US" b="1" dirty="0"/>
              <a:t>Treatments for sexual intercourse problems.</a:t>
            </a:r>
            <a:r>
              <a:rPr lang="en-US" dirty="0"/>
              <a:t> Medication or counseling can help improve fertility in conditions such as erectile dysfunction or premature ejaculation.</a:t>
            </a:r>
          </a:p>
          <a:p>
            <a:r>
              <a:rPr lang="en-US" dirty="0"/>
              <a:t>Use of antibiotics to treat reproductive tract infections</a:t>
            </a:r>
          </a:p>
          <a:p>
            <a:endParaRPr lang="en-US" dirty="0"/>
          </a:p>
          <a:p>
            <a:r>
              <a:rPr lang="en-US" dirty="0"/>
              <a:t>Surgery to correct any anatomical abnormality</a:t>
            </a:r>
          </a:p>
          <a:p>
            <a:endParaRPr lang="fr-FR" dirty="0"/>
          </a:p>
          <a:p>
            <a:endParaRPr 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BREAST CONDITIONS</a:t>
            </a:r>
          </a:p>
        </p:txBody>
      </p:sp>
      <p:sp>
        <p:nvSpPr>
          <p:cNvPr id="3" name="Content Placeholder 2"/>
          <p:cNvSpPr>
            <a:spLocks noGrp="1"/>
          </p:cNvSpPr>
          <p:nvPr>
            <p:ph idx="1"/>
          </p:nvPr>
        </p:nvSpPr>
        <p:spPr/>
        <p:txBody>
          <a:bodyPr/>
          <a:lstStyle/>
          <a:p>
            <a:r>
              <a:rPr lang="en-US" i="1" dirty="0">
                <a:latin typeface="Tahoma" pitchFamily="34" charset="0"/>
                <a:ea typeface="Tahoma" pitchFamily="34" charset="0"/>
                <a:cs typeface="Tahoma" pitchFamily="34" charset="0"/>
              </a:rPr>
              <a:t>CONDITIONS AFFECTING THE NIPPLE</a:t>
            </a:r>
          </a:p>
          <a:p>
            <a:r>
              <a:rPr lang="en-US" i="1" dirty="0">
                <a:latin typeface="Tahoma" pitchFamily="34" charset="0"/>
                <a:ea typeface="Tahoma" pitchFamily="34" charset="0"/>
                <a:cs typeface="Tahoma" pitchFamily="34" charset="0"/>
              </a:rPr>
              <a:t>BREAST MASTITIS</a:t>
            </a:r>
          </a:p>
          <a:p>
            <a:r>
              <a:rPr lang="en-US" i="1" dirty="0">
                <a:latin typeface="Tahoma" pitchFamily="34" charset="0"/>
                <a:ea typeface="Tahoma" pitchFamily="34" charset="0"/>
                <a:cs typeface="Tahoma" pitchFamily="34" charset="0"/>
              </a:rPr>
              <a:t>BENIGN CONDITIONS OF THE BREAST</a:t>
            </a:r>
          </a:p>
          <a:p>
            <a:r>
              <a:rPr lang="en-US" i="1" dirty="0">
                <a:latin typeface="Tahoma" pitchFamily="34" charset="0"/>
                <a:ea typeface="Tahoma" pitchFamily="34" charset="0"/>
                <a:cs typeface="Tahoma" pitchFamily="34" charset="0"/>
              </a:rPr>
              <a:t>BENIGN PROLIFERATIVE BREAST DISEASES</a:t>
            </a:r>
          </a:p>
          <a:p>
            <a:r>
              <a:rPr lang="en-US" i="1" dirty="0">
                <a:latin typeface="Tahoma" pitchFamily="34" charset="0"/>
                <a:ea typeface="Tahoma" pitchFamily="34" charset="0"/>
                <a:cs typeface="Tahoma" pitchFamily="34" charset="0"/>
              </a:rPr>
              <a:t>MALIGNANT CONDITIONS OF THE BREAST</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latin typeface="Tahoma" pitchFamily="34" charset="0"/>
                <a:ea typeface="Tahoma" pitchFamily="34" charset="0"/>
                <a:cs typeface="Tahoma" pitchFamily="34" charset="0"/>
              </a:rPr>
              <a:t>In case of infertility find out also whether intercourse is normal, frequent and what time in the cycle. </a:t>
            </a:r>
          </a:p>
          <a:p>
            <a:r>
              <a:rPr lang="en-US" dirty="0">
                <a:latin typeface="Tahoma" pitchFamily="34" charset="0"/>
                <a:ea typeface="Tahoma" pitchFamily="34" charset="0"/>
                <a:cs typeface="Tahoma" pitchFamily="34" charset="0"/>
              </a:rPr>
              <a:t>You need to ask if there is any post-coital bleeding or not. </a:t>
            </a:r>
          </a:p>
          <a:p>
            <a:r>
              <a:rPr lang="en-US" dirty="0">
                <a:latin typeface="Tahoma" pitchFamily="34" charset="0"/>
                <a:ea typeface="Tahoma" pitchFamily="34" charset="0"/>
                <a:cs typeface="Tahoma" pitchFamily="34" charset="0"/>
              </a:rPr>
              <a:t>This information may well help you to detect any sexually transmitted diseases.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fontScale="92500"/>
          </a:bodyPr>
          <a:lstStyle/>
          <a:p>
            <a:pPr marL="457200" indent="-457200">
              <a:buNone/>
            </a:pPr>
            <a:r>
              <a:rPr lang="en-US" dirty="0">
                <a:solidFill>
                  <a:srgbClr val="FF0000"/>
                </a:solidFill>
                <a:latin typeface="Tahoma" pitchFamily="34" charset="0"/>
                <a:ea typeface="Tahoma" pitchFamily="34" charset="0"/>
                <a:cs typeface="Tahoma" pitchFamily="34" charset="0"/>
              </a:rPr>
              <a:t>Contraceptive History </a:t>
            </a:r>
          </a:p>
          <a:p>
            <a:r>
              <a:rPr lang="en-US" dirty="0">
                <a:latin typeface="Tahoma" pitchFamily="34" charset="0"/>
                <a:ea typeface="Tahoma" pitchFamily="34" charset="0"/>
                <a:cs typeface="Tahoma" pitchFamily="34" charset="0"/>
              </a:rPr>
              <a:t>Take the patient's contraceptive history, especially on surgical contraception, including the type of contraceptive, duration of use, side effects and when she stopped using it.</a:t>
            </a:r>
          </a:p>
          <a:p>
            <a:pPr>
              <a:buNone/>
            </a:pPr>
            <a:r>
              <a:rPr lang="en-GB" b="1" dirty="0"/>
              <a:t>Previous medical history-</a:t>
            </a:r>
          </a:p>
          <a:p>
            <a:r>
              <a:rPr lang="en-GB" dirty="0"/>
              <a:t>Any serious illness or operation with dates indicated</a:t>
            </a:r>
          </a:p>
          <a:p>
            <a:pPr>
              <a:buNone/>
            </a:pPr>
            <a:r>
              <a:rPr lang="en-GB" b="1" dirty="0"/>
              <a:t>Social history</a:t>
            </a:r>
          </a:p>
          <a:p>
            <a:r>
              <a:rPr lang="en-GB" dirty="0"/>
              <a:t>History regarding smoking and alcohol intake</a:t>
            </a:r>
          </a:p>
          <a:p>
            <a:r>
              <a:rPr lang="en-GB" dirty="0"/>
              <a:t>Marital status</a:t>
            </a:r>
          </a:p>
          <a:p>
            <a:endParaRPr lang="en-US" dirty="0">
              <a:latin typeface="Tahoma" pitchFamily="34" charset="0"/>
              <a:ea typeface="Tahoma" pitchFamily="34" charset="0"/>
              <a:cs typeface="Tahoma" pitchFamily="34"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Physical examination</a:t>
            </a:r>
          </a:p>
        </p:txBody>
      </p:sp>
      <p:sp>
        <p:nvSpPr>
          <p:cNvPr id="3" name="Content Placeholder 2"/>
          <p:cNvSpPr>
            <a:spLocks noGrp="1"/>
          </p:cNvSpPr>
          <p:nvPr>
            <p:ph idx="1"/>
          </p:nvPr>
        </p:nvSpPr>
        <p:spPr>
          <a:xfrm>
            <a:off x="228600" y="914400"/>
            <a:ext cx="8686800" cy="5943600"/>
          </a:xfrm>
        </p:spPr>
        <p:txBody>
          <a:bodyPr>
            <a:normAutofit fontScale="85000" lnSpcReduction="10000"/>
          </a:bodyPr>
          <a:lstStyle/>
          <a:p>
            <a:r>
              <a:rPr lang="en-US" dirty="0">
                <a:latin typeface="Tahoma" pitchFamily="34" charset="0"/>
                <a:ea typeface="Tahoma" pitchFamily="34" charset="0"/>
                <a:cs typeface="Tahoma" pitchFamily="34" charset="0"/>
              </a:rPr>
              <a:t>A </a:t>
            </a:r>
            <a:r>
              <a:rPr lang="en-US" i="1" dirty="0">
                <a:solidFill>
                  <a:srgbClr val="FF0000"/>
                </a:solidFill>
                <a:latin typeface="Tahoma" pitchFamily="34" charset="0"/>
                <a:ea typeface="Tahoma" pitchFamily="34" charset="0"/>
                <a:cs typeface="Tahoma" pitchFamily="34" charset="0"/>
              </a:rPr>
              <a:t>physical examination </a:t>
            </a:r>
            <a:r>
              <a:rPr lang="en-US" dirty="0">
                <a:latin typeface="Tahoma" pitchFamily="34" charset="0"/>
                <a:ea typeface="Tahoma" pitchFamily="34" charset="0"/>
                <a:cs typeface="Tahoma" pitchFamily="34" charset="0"/>
              </a:rPr>
              <a:t>should be made up of a general, abdominal and vaginal examination. </a:t>
            </a:r>
          </a:p>
          <a:p>
            <a:r>
              <a:rPr lang="en-US" dirty="0">
                <a:latin typeface="Tahoma" pitchFamily="34" charset="0"/>
                <a:ea typeface="Tahoma" pitchFamily="34" charset="0"/>
                <a:cs typeface="Tahoma" pitchFamily="34" charset="0"/>
              </a:rPr>
              <a:t>A </a:t>
            </a:r>
            <a:r>
              <a:rPr lang="en-US" i="1" dirty="0">
                <a:solidFill>
                  <a:srgbClr val="FF0000"/>
                </a:solidFill>
                <a:latin typeface="Tahoma" pitchFamily="34" charset="0"/>
                <a:ea typeface="Tahoma" pitchFamily="34" charset="0"/>
                <a:cs typeface="Tahoma" pitchFamily="34" charset="0"/>
              </a:rPr>
              <a:t>general examination </a:t>
            </a:r>
            <a:r>
              <a:rPr lang="en-US" dirty="0">
                <a:latin typeface="Tahoma" pitchFamily="34" charset="0"/>
                <a:ea typeface="Tahoma" pitchFamily="34" charset="0"/>
                <a:cs typeface="Tahoma" pitchFamily="34" charset="0"/>
              </a:rPr>
              <a:t>provides more information about a patient and also gives the clinician a chance to establish a rapport with the patient</a:t>
            </a:r>
          </a:p>
          <a:p>
            <a:r>
              <a:rPr lang="en-US" dirty="0">
                <a:latin typeface="Tahoma" pitchFamily="34" charset="0"/>
                <a:ea typeface="Tahoma" pitchFamily="34" charset="0"/>
                <a:cs typeface="Tahoma" pitchFamily="34" charset="0"/>
              </a:rPr>
              <a:t>General examination usually includes a check on the vital signs and the general condition of the patient. </a:t>
            </a:r>
          </a:p>
          <a:p>
            <a:r>
              <a:rPr lang="en-US" dirty="0">
                <a:latin typeface="Tahoma" pitchFamily="34" charset="0"/>
                <a:ea typeface="Tahoma" pitchFamily="34" charset="0"/>
                <a:cs typeface="Tahoma" pitchFamily="34" charset="0"/>
              </a:rPr>
              <a:t>When you are doing a general examination, you should look for the development of secondary sexual characteristics, including </a:t>
            </a:r>
            <a:r>
              <a:rPr lang="en-US" b="1" dirty="0">
                <a:latin typeface="Tahoma" pitchFamily="34" charset="0"/>
                <a:ea typeface="Tahoma" pitchFamily="34" charset="0"/>
                <a:cs typeface="Tahoma" pitchFamily="34" charset="0"/>
              </a:rPr>
              <a:t>breast development (palpate for masses)</a:t>
            </a:r>
            <a:r>
              <a:rPr lang="en-US" dirty="0">
                <a:latin typeface="Tahoma" pitchFamily="34" charset="0"/>
                <a:ea typeface="Tahoma" pitchFamily="34" charset="0"/>
                <a:cs typeface="Tahoma" pitchFamily="34" charset="0"/>
              </a:rPr>
              <a:t> and body hair distribution, especially the pubic hair</a:t>
            </a:r>
          </a:p>
          <a:p>
            <a:r>
              <a:rPr lang="en-US" dirty="0">
                <a:latin typeface="Tahoma" pitchFamily="34" charset="0"/>
                <a:ea typeface="Tahoma" pitchFamily="34" charset="0"/>
                <a:cs typeface="Tahoma" pitchFamily="34" charset="0"/>
              </a:rPr>
              <a:t> Hair on the chest and chin in a female will mean that she has more </a:t>
            </a:r>
            <a:r>
              <a:rPr lang="en-US" b="1" dirty="0">
                <a:latin typeface="Tahoma" pitchFamily="34" charset="0"/>
                <a:ea typeface="Tahoma" pitchFamily="34" charset="0"/>
                <a:cs typeface="Tahoma" pitchFamily="34" charset="0"/>
              </a:rPr>
              <a:t>androgens. </a:t>
            </a:r>
          </a:p>
          <a:p>
            <a:endParaRPr lang="en-US" dirty="0">
              <a:latin typeface="Tahoma" pitchFamily="34" charset="0"/>
              <a:ea typeface="Tahoma" pitchFamily="34" charset="0"/>
              <a:cs typeface="Tahoma" pitchFamily="34" charset="0"/>
            </a:endParaRP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Abdominal examination</a:t>
            </a:r>
          </a:p>
        </p:txBody>
      </p:sp>
      <p:sp>
        <p:nvSpPr>
          <p:cNvPr id="3" name="Content Placeholder 2"/>
          <p:cNvSpPr>
            <a:spLocks noGrp="1"/>
          </p:cNvSpPr>
          <p:nvPr>
            <p:ph idx="1"/>
          </p:nvPr>
        </p:nvSpPr>
        <p:spPr/>
        <p:txBody>
          <a:bodyPr/>
          <a:lstStyle/>
          <a:p>
            <a:r>
              <a:rPr lang="en-GB" dirty="0"/>
              <a:t>Inspection- asses for the contour, surgical scar, </a:t>
            </a:r>
            <a:r>
              <a:rPr lang="en-GB" dirty="0" err="1"/>
              <a:t>striae</a:t>
            </a:r>
            <a:r>
              <a:rPr lang="en-GB" dirty="0"/>
              <a:t> </a:t>
            </a:r>
            <a:r>
              <a:rPr lang="en-GB" dirty="0" err="1"/>
              <a:t>gravidarum</a:t>
            </a:r>
            <a:r>
              <a:rPr lang="en-GB" dirty="0"/>
              <a:t>, umbilical hernia</a:t>
            </a:r>
          </a:p>
          <a:p>
            <a:r>
              <a:rPr lang="en-GB" dirty="0" err="1"/>
              <a:t>Pallpate</a:t>
            </a:r>
            <a:r>
              <a:rPr lang="en-GB" dirty="0"/>
              <a:t> for </a:t>
            </a:r>
            <a:r>
              <a:rPr lang="en-GB" dirty="0" err="1"/>
              <a:t>organomegally</a:t>
            </a:r>
            <a:r>
              <a:rPr lang="en-GB" dirty="0"/>
              <a:t>, masses, inguinal hernia and lymph nodes</a:t>
            </a:r>
          </a:p>
          <a:p>
            <a:r>
              <a:rPr lang="en-GB" dirty="0"/>
              <a:t>Percussion for shifting of dullness---</a:t>
            </a:r>
            <a:r>
              <a:rPr lang="en-GB" dirty="0" err="1"/>
              <a:t>ascitis</a:t>
            </a:r>
            <a:endParaRPr lang="fr-FR"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Pelvic examination</a:t>
            </a:r>
          </a:p>
        </p:txBody>
      </p:sp>
      <p:sp>
        <p:nvSpPr>
          <p:cNvPr id="3" name="Content Placeholder 2"/>
          <p:cNvSpPr>
            <a:spLocks noGrp="1"/>
          </p:cNvSpPr>
          <p:nvPr>
            <p:ph idx="1"/>
          </p:nvPr>
        </p:nvSpPr>
        <p:spPr>
          <a:xfrm>
            <a:off x="457200" y="1295400"/>
            <a:ext cx="8229600" cy="5334000"/>
          </a:xfrm>
        </p:spPr>
        <p:txBody>
          <a:bodyPr>
            <a:normAutofit fontScale="85000" lnSpcReduction="10000"/>
          </a:bodyPr>
          <a:lstStyle/>
          <a:p>
            <a:r>
              <a:rPr lang="en-GB" dirty="0"/>
              <a:t>Always seek patient consent</a:t>
            </a:r>
          </a:p>
          <a:p>
            <a:r>
              <a:rPr lang="en-GB" dirty="0"/>
              <a:t>Under good light and patient in dorsal recumbent position inspect external genitalia, ask the patient to strain down to detect any prolapse and cough to check for signs of stress incontinence, </a:t>
            </a:r>
          </a:p>
          <a:p>
            <a:r>
              <a:rPr lang="en-GB" dirty="0"/>
              <a:t>Use speculum to visualize the cervix</a:t>
            </a:r>
          </a:p>
          <a:p>
            <a:pPr>
              <a:buNone/>
            </a:pPr>
            <a:r>
              <a:rPr lang="en-GB" b="1" dirty="0"/>
              <a:t>Bimanual digital examination</a:t>
            </a:r>
          </a:p>
          <a:p>
            <a:r>
              <a:rPr lang="en-GB" dirty="0"/>
              <a:t>Insert fingers of the right hand into vagina and place left hand on top of the abdomen just below the umbilicus</a:t>
            </a:r>
          </a:p>
          <a:p>
            <a:r>
              <a:rPr lang="en-GB" dirty="0"/>
              <a:t>Fingers of both hands are used to palpate the uterus for size, shape ,position, mobility and tenderness</a:t>
            </a:r>
            <a:endParaRPr lang="fr-FR"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85800" y="685800"/>
            <a:ext cx="7238999" cy="594359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Gaenecological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buNone/>
            </a:pPr>
            <a:r>
              <a:rPr lang="en-US" b="1" dirty="0"/>
              <a:t> Urinalysis</a:t>
            </a:r>
            <a:r>
              <a:rPr lang="en-US" dirty="0"/>
              <a:t> -should be carried out to check the appearance of the urine, including color and foam, protein and microorganisms. Pregnancy (</a:t>
            </a:r>
            <a:r>
              <a:rPr lang="en-US" dirty="0" err="1"/>
              <a:t>hcg</a:t>
            </a:r>
            <a:r>
              <a:rPr lang="en-US" dirty="0"/>
              <a:t>) test if indicated.</a:t>
            </a:r>
          </a:p>
          <a:p>
            <a:pPr>
              <a:buNone/>
            </a:pPr>
            <a:r>
              <a:rPr lang="en-US" b="1" dirty="0"/>
              <a:t>   Blood -</a:t>
            </a:r>
            <a:r>
              <a:rPr lang="en-US" dirty="0"/>
              <a:t> test for (</a:t>
            </a:r>
            <a:r>
              <a:rPr lang="en-US" dirty="0" err="1"/>
              <a:t>Hb</a:t>
            </a:r>
            <a:r>
              <a:rPr lang="en-US" dirty="0"/>
              <a:t>) or full </a:t>
            </a:r>
            <a:r>
              <a:rPr lang="en-US" dirty="0" err="1"/>
              <a:t>haemogram</a:t>
            </a:r>
            <a:r>
              <a:rPr lang="en-US" dirty="0"/>
              <a:t>, </a:t>
            </a:r>
            <a:r>
              <a:rPr lang="en-US" dirty="0" err="1"/>
              <a:t>Widal</a:t>
            </a:r>
            <a:r>
              <a:rPr lang="en-US" dirty="0"/>
              <a:t> test and </a:t>
            </a:r>
            <a:r>
              <a:rPr lang="en-US" dirty="0" err="1"/>
              <a:t>and</a:t>
            </a:r>
            <a:r>
              <a:rPr lang="en-US" dirty="0"/>
              <a:t> also for  VDRL (syphilis).  </a:t>
            </a:r>
          </a:p>
          <a:p>
            <a:pPr>
              <a:buNone/>
            </a:pPr>
            <a:r>
              <a:rPr lang="en-US" b="1" dirty="0"/>
              <a:t>  Vagina and Cervix-  </a:t>
            </a:r>
            <a:r>
              <a:rPr lang="en-US" dirty="0"/>
              <a:t>Urethral smears and pus swabs should be taken to test for </a:t>
            </a:r>
            <a:r>
              <a:rPr lang="en-US" dirty="0" err="1"/>
              <a:t>N.gonorrhoea</a:t>
            </a:r>
            <a:r>
              <a:rPr lang="en-US" dirty="0"/>
              <a:t>. Take a high vaginal swabs test for </a:t>
            </a:r>
            <a:r>
              <a:rPr lang="en-US" dirty="0" err="1"/>
              <a:t>candida</a:t>
            </a:r>
            <a:r>
              <a:rPr lang="en-US" dirty="0"/>
              <a:t> </a:t>
            </a:r>
            <a:r>
              <a:rPr lang="en-US" dirty="0" err="1"/>
              <a:t>albicans</a:t>
            </a:r>
            <a:r>
              <a:rPr lang="en-US" dirty="0"/>
              <a:t>, </a:t>
            </a:r>
            <a:r>
              <a:rPr lang="en-US" dirty="0" err="1"/>
              <a:t>trichomonas</a:t>
            </a:r>
            <a:r>
              <a:rPr lang="en-US" dirty="0"/>
              <a:t> </a:t>
            </a:r>
            <a:r>
              <a:rPr lang="en-US" dirty="0" err="1"/>
              <a:t>vaginalis,n.gonorrhea</a:t>
            </a:r>
            <a:r>
              <a:rPr lang="en-US" dirty="0"/>
              <a:t> also perform a cytological test for cancer</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228600"/>
            <a:ext cx="8686800" cy="6324600"/>
          </a:xfrm>
        </p:spPr>
        <p:txBody>
          <a:bodyPr>
            <a:normAutofit lnSpcReduction="10000"/>
          </a:bodyPr>
          <a:lstStyle/>
          <a:p>
            <a:pPr>
              <a:buNone/>
            </a:pPr>
            <a:r>
              <a:rPr lang="en-US" b="1" dirty="0"/>
              <a:t> </a:t>
            </a:r>
            <a:r>
              <a:rPr lang="en-US" b="1" dirty="0" err="1"/>
              <a:t>PapanicolauTest</a:t>
            </a:r>
            <a:r>
              <a:rPr lang="en-US" b="1" dirty="0"/>
              <a:t> (Pap Smear)-  </a:t>
            </a:r>
            <a:r>
              <a:rPr lang="en-US" dirty="0"/>
              <a:t>This is a test that should be carried out on women of reproductive age once every year.  This test reveals the cancer in its early stages</a:t>
            </a:r>
          </a:p>
          <a:p>
            <a:pPr>
              <a:buNone/>
            </a:pPr>
            <a:r>
              <a:rPr lang="en-GB" b="1" dirty="0"/>
              <a:t>Dilatation and curettage- </a:t>
            </a:r>
            <a:r>
              <a:rPr lang="en-GB" dirty="0"/>
              <a:t>cervical canal is widened with a dilator and uterine </a:t>
            </a:r>
            <a:r>
              <a:rPr lang="en-GB" dirty="0" err="1"/>
              <a:t>endometrium</a:t>
            </a:r>
            <a:r>
              <a:rPr lang="en-GB" dirty="0"/>
              <a:t> is scrapped with a curette.</a:t>
            </a:r>
          </a:p>
          <a:p>
            <a:pPr>
              <a:buNone/>
            </a:pPr>
            <a:r>
              <a:rPr lang="en-GB" b="1" dirty="0"/>
              <a:t>      Indications</a:t>
            </a:r>
          </a:p>
          <a:p>
            <a:r>
              <a:rPr lang="en-GB" dirty="0"/>
              <a:t>Secure endometrial and </a:t>
            </a:r>
            <a:r>
              <a:rPr lang="en-GB" dirty="0" err="1"/>
              <a:t>endocervical</a:t>
            </a:r>
            <a:r>
              <a:rPr lang="en-GB" dirty="0"/>
              <a:t> tissue for cytological examination</a:t>
            </a:r>
          </a:p>
          <a:p>
            <a:r>
              <a:rPr lang="en-GB" dirty="0"/>
              <a:t>Control of uterine bleeding</a:t>
            </a:r>
          </a:p>
          <a:p>
            <a:r>
              <a:rPr lang="en-GB" dirty="0"/>
              <a:t>Therapeutic measure for incomplete abortion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Endoscopic examinations</a:t>
            </a:r>
          </a:p>
        </p:txBody>
      </p:sp>
      <p:sp>
        <p:nvSpPr>
          <p:cNvPr id="3" name="Content Placeholder 2"/>
          <p:cNvSpPr>
            <a:spLocks noGrp="1"/>
          </p:cNvSpPr>
          <p:nvPr>
            <p:ph idx="1"/>
          </p:nvPr>
        </p:nvSpPr>
        <p:spPr/>
        <p:txBody>
          <a:bodyPr/>
          <a:lstStyle/>
          <a:p>
            <a:r>
              <a:rPr lang="en-US" dirty="0">
                <a:latin typeface="Tahoma" pitchFamily="34" charset="0"/>
                <a:ea typeface="Tahoma" pitchFamily="34" charset="0"/>
                <a:cs typeface="Tahoma" pitchFamily="34" charset="0"/>
              </a:rPr>
              <a:t>This examination involves entering the body organs by use of a scope </a:t>
            </a:r>
          </a:p>
          <a:p>
            <a:r>
              <a:rPr lang="en-US" dirty="0">
                <a:latin typeface="Tahoma" pitchFamily="34" charset="0"/>
                <a:ea typeface="Tahoma" pitchFamily="34" charset="0"/>
                <a:cs typeface="Tahoma" pitchFamily="34" charset="0"/>
              </a:rPr>
              <a:t>A scope is a special tubular instrument with a light attached to the end </a:t>
            </a:r>
          </a:p>
          <a:p>
            <a:r>
              <a:rPr lang="en-US" dirty="0">
                <a:latin typeface="Tahoma" pitchFamily="34" charset="0"/>
                <a:ea typeface="Tahoma" pitchFamily="34" charset="0"/>
                <a:cs typeface="Tahoma" pitchFamily="34" charset="0"/>
              </a:rPr>
              <a:t>When introduced into the hollow organs of the body they can be seen and studied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DISORDERS OF MENSTRUATION</a:t>
            </a:r>
          </a:p>
        </p:txBody>
      </p:sp>
      <p:sp>
        <p:nvSpPr>
          <p:cNvPr id="3" name="Content Placeholder 2"/>
          <p:cNvSpPr>
            <a:spLocks noGrp="1"/>
          </p:cNvSpPr>
          <p:nvPr>
            <p:ph idx="1"/>
          </p:nvPr>
        </p:nvSpPr>
        <p:spPr/>
        <p:txBody>
          <a:bodyPr>
            <a:normAutofit lnSpcReduction="10000"/>
          </a:bodyPr>
          <a:lstStyle/>
          <a:p>
            <a:r>
              <a:rPr lang="en-US" i="1" dirty="0">
                <a:ea typeface="Tahoma" pitchFamily="34" charset="0"/>
                <a:cs typeface="Tahoma" pitchFamily="34" charset="0"/>
              </a:rPr>
              <a:t>PHYSIOLOGY OF MENSTRUATION</a:t>
            </a:r>
          </a:p>
          <a:p>
            <a:r>
              <a:rPr lang="en-US" i="1" dirty="0">
                <a:ea typeface="Tahoma" pitchFamily="34" charset="0"/>
                <a:cs typeface="Tahoma" pitchFamily="34" charset="0"/>
              </a:rPr>
              <a:t>PREMENSTRUAL SYNDROME</a:t>
            </a:r>
          </a:p>
          <a:p>
            <a:r>
              <a:rPr lang="en-US" i="1" dirty="0">
                <a:ea typeface="Tahoma" pitchFamily="34" charset="0"/>
                <a:cs typeface="Tahoma" pitchFamily="34" charset="0"/>
              </a:rPr>
              <a:t>DYSMENORRHOEA</a:t>
            </a:r>
          </a:p>
          <a:p>
            <a:r>
              <a:rPr lang="en-US" i="1" dirty="0">
                <a:ea typeface="Tahoma" pitchFamily="34" charset="0"/>
                <a:cs typeface="Tahoma" pitchFamily="34" charset="0"/>
              </a:rPr>
              <a:t>AMENORRHOEA</a:t>
            </a:r>
          </a:p>
          <a:p>
            <a:r>
              <a:rPr lang="en-US" i="1" dirty="0">
                <a:ea typeface="Tahoma" pitchFamily="34" charset="0"/>
                <a:cs typeface="Tahoma" pitchFamily="34" charset="0"/>
              </a:rPr>
              <a:t>DYSFUNCTION UTERINE BLEEDING</a:t>
            </a:r>
          </a:p>
          <a:p>
            <a:r>
              <a:rPr lang="en-US" i="1" dirty="0">
                <a:ea typeface="Tahoma" pitchFamily="34" charset="0"/>
                <a:cs typeface="Tahoma" pitchFamily="34" charset="0"/>
              </a:rPr>
              <a:t>MENORRHAGIA</a:t>
            </a:r>
          </a:p>
          <a:p>
            <a:r>
              <a:rPr lang="en-US" i="1" dirty="0">
                <a:ea typeface="Tahoma" pitchFamily="34" charset="0"/>
                <a:cs typeface="Tahoma" pitchFamily="34" charset="0"/>
              </a:rPr>
              <a:t>MENOMETRORRHAGIA</a:t>
            </a:r>
          </a:p>
          <a:p>
            <a:r>
              <a:rPr lang="en-US" i="1" dirty="0">
                <a:ea typeface="Tahoma" pitchFamily="34" charset="0"/>
                <a:cs typeface="Tahoma" pitchFamily="34" charset="0"/>
              </a:rPr>
              <a:t>POST MENOPOSAL SYNDROME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248400"/>
          </a:xfrm>
        </p:spPr>
        <p:txBody>
          <a:bodyPr>
            <a:normAutofit/>
          </a:bodyPr>
          <a:lstStyle/>
          <a:p>
            <a:pPr marL="457200" indent="-457200">
              <a:buNone/>
            </a:pPr>
            <a:r>
              <a:rPr lang="en-US" dirty="0">
                <a:solidFill>
                  <a:srgbClr val="FF0000"/>
                </a:solidFill>
                <a:latin typeface="Tahoma" pitchFamily="34" charset="0"/>
                <a:ea typeface="Tahoma" pitchFamily="34" charset="0"/>
                <a:cs typeface="Tahoma" pitchFamily="34" charset="0"/>
              </a:rPr>
              <a:t>Hysteroscopy </a:t>
            </a:r>
          </a:p>
          <a:p>
            <a:r>
              <a:rPr lang="en-US" dirty="0">
                <a:latin typeface="Tahoma" pitchFamily="34" charset="0"/>
                <a:ea typeface="Tahoma" pitchFamily="34" charset="0"/>
                <a:cs typeface="Tahoma" pitchFamily="34" charset="0"/>
              </a:rPr>
              <a:t>This procedure is indicated as a diagnostic measure only in complex situations, for example, infertility, unexplained bleeding and retained Intrauterine Device (IUCD).</a:t>
            </a:r>
          </a:p>
          <a:p>
            <a:r>
              <a:rPr lang="en-US" dirty="0">
                <a:latin typeface="Tahoma" pitchFamily="34" charset="0"/>
                <a:ea typeface="Tahoma" pitchFamily="34" charset="0"/>
                <a:cs typeface="Tahoma" pitchFamily="34" charset="0"/>
              </a:rPr>
              <a:t>The </a:t>
            </a:r>
            <a:r>
              <a:rPr lang="en-US" dirty="0" err="1">
                <a:latin typeface="Tahoma" pitchFamily="34" charset="0"/>
                <a:ea typeface="Tahoma" pitchFamily="34" charset="0"/>
                <a:cs typeface="Tahoma" pitchFamily="34" charset="0"/>
              </a:rPr>
              <a:t>hysteroscope</a:t>
            </a:r>
            <a:r>
              <a:rPr lang="en-US" dirty="0">
                <a:latin typeface="Tahoma" pitchFamily="34" charset="0"/>
                <a:ea typeface="Tahoma" pitchFamily="34" charset="0"/>
                <a:cs typeface="Tahoma" pitchFamily="34" charset="0"/>
              </a:rPr>
              <a:t> is used to </a:t>
            </a:r>
            <a:r>
              <a:rPr lang="en-US" dirty="0" err="1">
                <a:latin typeface="Tahoma" pitchFamily="34" charset="0"/>
                <a:ea typeface="Tahoma" pitchFamily="34" charset="0"/>
                <a:cs typeface="Tahoma" pitchFamily="34" charset="0"/>
              </a:rPr>
              <a:t>visualise</a:t>
            </a:r>
            <a:r>
              <a:rPr lang="en-US" dirty="0">
                <a:latin typeface="Tahoma" pitchFamily="34" charset="0"/>
                <a:ea typeface="Tahoma" pitchFamily="34" charset="0"/>
                <a:cs typeface="Tahoma" pitchFamily="34" charset="0"/>
              </a:rPr>
              <a:t> all the parts of the uterine cavity</a:t>
            </a:r>
          </a:p>
          <a:p>
            <a:r>
              <a:rPr lang="en-US" dirty="0">
                <a:latin typeface="Tahoma" pitchFamily="34" charset="0"/>
                <a:ea typeface="Tahoma" pitchFamily="34" charset="0"/>
                <a:cs typeface="Tahoma" pitchFamily="34" charset="0"/>
              </a:rPr>
              <a:t>This procedure is best performed about five days after completion of menstruation (estrogenic phase of the menstrual cycle)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US" dirty="0">
                <a:latin typeface="Tahoma" pitchFamily="34" charset="0"/>
                <a:ea typeface="Tahoma" pitchFamily="34" charset="0"/>
                <a:cs typeface="Tahoma" pitchFamily="34" charset="0"/>
              </a:rPr>
              <a:t>This is because the fresh/new cells lining the uterine cavity can be studied properly in order to give accurate findings.</a:t>
            </a:r>
            <a:endParaRPr lang="en-US" b="1" dirty="0">
              <a:solidFill>
                <a:srgbClr val="FF0000"/>
              </a:solidFill>
              <a:latin typeface="Tahoma" pitchFamily="34" charset="0"/>
              <a:ea typeface="Tahoma" pitchFamily="34" charset="0"/>
              <a:cs typeface="Tahoma" pitchFamily="34" charset="0"/>
            </a:endParaRPr>
          </a:p>
          <a:p>
            <a:r>
              <a:rPr lang="en-US" b="1" dirty="0">
                <a:latin typeface="Tahoma" pitchFamily="34" charset="0"/>
                <a:ea typeface="Tahoma" pitchFamily="34" charset="0"/>
                <a:cs typeface="Tahoma" pitchFamily="34" charset="0"/>
              </a:rPr>
              <a:t>Hysteroscopy is contraindicated in patients with cervical or endometrial carcinoma due to dissemination of cancer cells</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457200"/>
            <a:ext cx="8229600" cy="5668963"/>
          </a:xfrm>
        </p:spPr>
        <p:txBody>
          <a:bodyPr>
            <a:normAutofit fontScale="92500"/>
          </a:bodyPr>
          <a:lstStyle/>
          <a:p>
            <a:pPr>
              <a:buNone/>
            </a:pPr>
            <a:r>
              <a:rPr lang="en-US" b="1" dirty="0"/>
              <a:t>Laparoscopy-</a:t>
            </a:r>
            <a:r>
              <a:rPr lang="en-US" dirty="0"/>
              <a:t>used for </a:t>
            </a:r>
            <a:r>
              <a:rPr lang="en-US" dirty="0" err="1"/>
              <a:t>visualisation</a:t>
            </a:r>
            <a:r>
              <a:rPr lang="en-US" dirty="0"/>
              <a:t>  of pelvic structures through peritoneal cavity</a:t>
            </a:r>
          </a:p>
          <a:p>
            <a:pPr>
              <a:buNone/>
            </a:pPr>
            <a:r>
              <a:rPr lang="en-US" b="1" dirty="0"/>
              <a:t>     Indications</a:t>
            </a:r>
          </a:p>
          <a:p>
            <a:r>
              <a:rPr lang="en-US" dirty="0"/>
              <a:t>Suspected ectopic pregnancy, undiagnosed pelvic pain, tubal patency testing, tubal ligation, ovarian biopsy</a:t>
            </a:r>
          </a:p>
          <a:p>
            <a:pPr>
              <a:buNone/>
            </a:pPr>
            <a:r>
              <a:rPr lang="en-US" b="1" dirty="0"/>
              <a:t>The pelvic endoscopy/</a:t>
            </a:r>
            <a:r>
              <a:rPr lang="en-US" b="1" dirty="0" err="1"/>
              <a:t>culdoscopy</a:t>
            </a:r>
            <a:r>
              <a:rPr lang="en-US" dirty="0"/>
              <a:t> </a:t>
            </a:r>
          </a:p>
          <a:p>
            <a:pPr>
              <a:buNone/>
            </a:pPr>
            <a:r>
              <a:rPr lang="en-US" dirty="0"/>
              <a:t>An incision is made in the posterior  vaginal cu de sac (fornix). It is commonly used to detect any </a:t>
            </a:r>
            <a:r>
              <a:rPr lang="en-US" b="1" dirty="0"/>
              <a:t>pelvic masses. </a:t>
            </a:r>
            <a:r>
              <a:rPr lang="en-US" dirty="0"/>
              <a:t>Done in operating room under </a:t>
            </a:r>
            <a:r>
              <a:rPr lang="en-US" dirty="0" err="1"/>
              <a:t>anasthesia</a:t>
            </a:r>
            <a:r>
              <a:rPr lang="en-US" dirty="0"/>
              <a:t> and on knee chest position</a:t>
            </a:r>
            <a:endParaRPr lang="en-US" b="1" dirty="0"/>
          </a:p>
          <a:p>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b="1" dirty="0" err="1"/>
              <a:t>Hysterosalpingogram</a:t>
            </a:r>
            <a:r>
              <a:rPr lang="en-US" b="1" dirty="0"/>
              <a:t> (</a:t>
            </a:r>
            <a:r>
              <a:rPr lang="en-US" b="1" dirty="0" err="1"/>
              <a:t>Uterotubogram</a:t>
            </a:r>
            <a:r>
              <a:rPr lang="en-US" dirty="0"/>
              <a:t>)  </a:t>
            </a:r>
          </a:p>
          <a:p>
            <a:r>
              <a:rPr lang="en-US" dirty="0"/>
              <a:t>This is an x-ray study of the uterus and uterine tubes after injection of a contrast medium.</a:t>
            </a:r>
          </a:p>
          <a:p>
            <a:r>
              <a:rPr lang="en-US" dirty="0"/>
              <a:t>This is done to study sterility problems, tubal patency and/or the presence of pathological conditions in the  uterine cavity. </a:t>
            </a:r>
          </a:p>
          <a:p>
            <a:pPr>
              <a:buNone/>
            </a:pPr>
            <a:r>
              <a:rPr lang="en-US" sz="2800" b="1" dirty="0" err="1">
                <a:latin typeface="Tahoma" pitchFamily="34" charset="0"/>
                <a:ea typeface="Tahoma" pitchFamily="34" charset="0"/>
                <a:cs typeface="Tahoma" pitchFamily="34" charset="0"/>
              </a:rPr>
              <a:t>Computerised</a:t>
            </a:r>
            <a:r>
              <a:rPr lang="en-US" sz="2800" b="1" dirty="0">
                <a:latin typeface="Tahoma" pitchFamily="34" charset="0"/>
                <a:ea typeface="Tahoma" pitchFamily="34" charset="0"/>
                <a:cs typeface="Tahoma" pitchFamily="34" charset="0"/>
              </a:rPr>
              <a:t> Tomography (CT Scanning) </a:t>
            </a:r>
          </a:p>
          <a:p>
            <a:r>
              <a:rPr lang="en-US" dirty="0">
                <a:latin typeface="Tahoma" pitchFamily="34" charset="0"/>
                <a:ea typeface="Tahoma" pitchFamily="34" charset="0"/>
                <a:cs typeface="Tahoma" pitchFamily="34" charset="0"/>
              </a:rPr>
              <a:t>A CT scan can reveal the presence of cancer and its extension into the retroperitoneal lymph nodes and skeletal involvement</a:t>
            </a:r>
            <a:endParaRPr lang="en-US" dirty="0"/>
          </a:p>
          <a:p>
            <a:pPr>
              <a:buNone/>
            </a:pPr>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533400"/>
            <a:ext cx="8229600" cy="5592763"/>
          </a:xfrm>
        </p:spPr>
        <p:txBody>
          <a:bodyPr>
            <a:normAutofit/>
          </a:bodyPr>
          <a:lstStyle/>
          <a:p>
            <a:pPr marL="571500" indent="-571500">
              <a:buNone/>
            </a:pPr>
            <a:r>
              <a:rPr lang="en-US" b="1" dirty="0">
                <a:latin typeface="Tahoma" pitchFamily="34" charset="0"/>
                <a:ea typeface="Tahoma" pitchFamily="34" charset="0"/>
                <a:cs typeface="Tahoma" pitchFamily="34" charset="0"/>
              </a:rPr>
              <a:t>Ultrasound </a:t>
            </a:r>
          </a:p>
          <a:p>
            <a:r>
              <a:rPr lang="en-US" dirty="0">
                <a:latin typeface="Tahoma" pitchFamily="34" charset="0"/>
                <a:ea typeface="Tahoma" pitchFamily="34" charset="0"/>
                <a:cs typeface="Tahoma" pitchFamily="34" charset="0"/>
              </a:rPr>
              <a:t>This is commonly used and does not require any special preparation of the patient, except to ensure that they have a full bladder</a:t>
            </a:r>
          </a:p>
          <a:p>
            <a:r>
              <a:rPr lang="en-US" dirty="0">
                <a:latin typeface="Tahoma" pitchFamily="34" charset="0"/>
                <a:ea typeface="Tahoma" pitchFamily="34" charset="0"/>
                <a:cs typeface="Tahoma" pitchFamily="34" charset="0"/>
              </a:rPr>
              <a:t>This is because a distended bladder usually pushes the uterus out of the pelvic cavity allowing it to be properly viewed </a:t>
            </a:r>
          </a:p>
          <a:p>
            <a:r>
              <a:rPr lang="en-US" dirty="0">
                <a:latin typeface="Tahoma" pitchFamily="34" charset="0"/>
                <a:ea typeface="Tahoma" pitchFamily="34" charset="0"/>
                <a:cs typeface="Tahoma" pitchFamily="34" charset="0"/>
              </a:rPr>
              <a:t>It is used to diagnose pelvic tumors and other abnormalities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Menstrual cycle</a:t>
            </a:r>
          </a:p>
        </p:txBody>
      </p:sp>
      <p:sp>
        <p:nvSpPr>
          <p:cNvPr id="3" name="Content Placeholder 2"/>
          <p:cNvSpPr>
            <a:spLocks noGrp="1"/>
          </p:cNvSpPr>
          <p:nvPr>
            <p:ph idx="1"/>
          </p:nvPr>
        </p:nvSpPr>
        <p:spPr>
          <a:xfrm>
            <a:off x="457200" y="1066800"/>
            <a:ext cx="8229600" cy="5059363"/>
          </a:xfrm>
        </p:spPr>
        <p:txBody>
          <a:bodyPr>
            <a:normAutofit fontScale="92500"/>
          </a:bodyPr>
          <a:lstStyle/>
          <a:p>
            <a:r>
              <a:rPr lang="en-US" dirty="0">
                <a:latin typeface="Tahoma" pitchFamily="34" charset="0"/>
                <a:ea typeface="Tahoma" pitchFamily="34" charset="0"/>
                <a:cs typeface="Tahoma" pitchFamily="34" charset="0"/>
              </a:rPr>
              <a:t> The menstrual cycle is a complex process involving the </a:t>
            </a:r>
            <a:r>
              <a:rPr lang="en-US" b="1" dirty="0">
                <a:latin typeface="Tahoma" pitchFamily="34" charset="0"/>
                <a:ea typeface="Tahoma" pitchFamily="34" charset="0"/>
                <a:cs typeface="Tahoma" pitchFamily="34" charset="0"/>
              </a:rPr>
              <a:t>reproductive and endocrine systems</a:t>
            </a:r>
            <a:endParaRPr lang="en-US" dirty="0">
              <a:latin typeface="Tahoma" pitchFamily="34" charset="0"/>
              <a:ea typeface="Tahoma" pitchFamily="34" charset="0"/>
              <a:cs typeface="Tahoma" pitchFamily="34" charset="0"/>
            </a:endParaRPr>
          </a:p>
          <a:p>
            <a:r>
              <a:rPr lang="en-US" dirty="0">
                <a:latin typeface="Tahoma" pitchFamily="34" charset="0"/>
                <a:ea typeface="Tahoma" pitchFamily="34" charset="0"/>
                <a:cs typeface="Tahoma" pitchFamily="34" charset="0"/>
              </a:rPr>
              <a:t>The ovaries produce steroid hormones </a:t>
            </a:r>
            <a:r>
              <a:rPr lang="en-US" b="1" dirty="0" err="1">
                <a:latin typeface="Tahoma" pitchFamily="34" charset="0"/>
                <a:ea typeface="Tahoma" pitchFamily="34" charset="0"/>
                <a:cs typeface="Tahoma" pitchFamily="34" charset="0"/>
              </a:rPr>
              <a:t>i.e</a:t>
            </a:r>
            <a:r>
              <a:rPr lang="en-US" b="1" dirty="0">
                <a:latin typeface="Tahoma" pitchFamily="34" charset="0"/>
                <a:ea typeface="Tahoma" pitchFamily="34" charset="0"/>
                <a:cs typeface="Tahoma" pitchFamily="34" charset="0"/>
              </a:rPr>
              <a:t> estrogen and progesterone</a:t>
            </a:r>
            <a:r>
              <a:rPr lang="en-US" dirty="0">
                <a:latin typeface="Tahoma" pitchFamily="34" charset="0"/>
                <a:ea typeface="Tahoma" pitchFamily="34" charset="0"/>
                <a:cs typeface="Tahoma" pitchFamily="34" charset="0"/>
              </a:rPr>
              <a:t>. </a:t>
            </a:r>
          </a:p>
          <a:p>
            <a:r>
              <a:rPr lang="en-US" dirty="0">
                <a:latin typeface="Tahoma" pitchFamily="34" charset="0"/>
                <a:ea typeface="Tahoma" pitchFamily="34" charset="0"/>
                <a:cs typeface="Tahoma" pitchFamily="34" charset="0"/>
              </a:rPr>
              <a:t>Estrogens are responsible for developing and maintaining the female reproductive organs and the </a:t>
            </a:r>
            <a:r>
              <a:rPr lang="en-US" i="1" dirty="0">
                <a:latin typeface="Tahoma" pitchFamily="34" charset="0"/>
                <a:ea typeface="Tahoma" pitchFamily="34" charset="0"/>
                <a:cs typeface="Tahoma" pitchFamily="34" charset="0"/>
              </a:rPr>
              <a:t>secondary sex characteristics associated with the adult female, breast development and cyclic changes of the uterus</a:t>
            </a:r>
          </a:p>
          <a:p>
            <a:endParaRPr lang="en-US" dirty="0">
              <a:latin typeface="Tahoma" pitchFamily="34" charset="0"/>
              <a:ea typeface="Tahoma" pitchFamily="34" charset="0"/>
              <a:cs typeface="Tahoma" pitchFamily="34" charset="0"/>
            </a:endParaRPr>
          </a:p>
          <a:p>
            <a:endParaRPr lang="en-US" dirty="0"/>
          </a:p>
          <a:p>
            <a:endParaRPr lang="en-US" dirty="0"/>
          </a:p>
          <a:p>
            <a:endParaRPr lang="en-US" sz="2400" dirty="0"/>
          </a:p>
          <a:p>
            <a:endParaRPr lang="en-US" sz="2400" dirty="0"/>
          </a:p>
          <a:p>
            <a:endParaRPr lang="en-US" sz="2400"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dirty="0">
                <a:latin typeface="Tahoma" pitchFamily="34" charset="0"/>
                <a:ea typeface="Tahoma" pitchFamily="34" charset="0"/>
                <a:cs typeface="Tahoma" pitchFamily="34" charset="0"/>
              </a:rPr>
              <a:t>Progesterone is also important in regulating the changes that occur in the uterus during the menstrual cycle</a:t>
            </a:r>
          </a:p>
          <a:p>
            <a:r>
              <a:rPr lang="en-US" dirty="0">
                <a:latin typeface="Tahoma" pitchFamily="34" charset="0"/>
                <a:ea typeface="Tahoma" pitchFamily="34" charset="0"/>
                <a:cs typeface="Tahoma" pitchFamily="34" charset="0"/>
              </a:rPr>
              <a:t> It is secreted by the corpus </a:t>
            </a:r>
            <a:r>
              <a:rPr lang="en-US" dirty="0" err="1">
                <a:latin typeface="Tahoma" pitchFamily="34" charset="0"/>
                <a:ea typeface="Tahoma" pitchFamily="34" charset="0"/>
                <a:cs typeface="Tahoma" pitchFamily="34" charset="0"/>
              </a:rPr>
              <a:t>luteum</a:t>
            </a:r>
            <a:r>
              <a:rPr lang="en-US" dirty="0">
                <a:latin typeface="Tahoma" pitchFamily="34" charset="0"/>
                <a:ea typeface="Tahoma" pitchFamily="34" charset="0"/>
                <a:cs typeface="Tahoma" pitchFamily="34" charset="0"/>
              </a:rPr>
              <a:t>, which is the ovarian follicle after the ovum has been released</a:t>
            </a:r>
          </a:p>
          <a:p>
            <a:r>
              <a:rPr lang="en-US" dirty="0">
                <a:latin typeface="Tahoma" pitchFamily="34" charset="0"/>
                <a:ea typeface="Tahoma" pitchFamily="34" charset="0"/>
                <a:cs typeface="Tahoma" pitchFamily="34" charset="0"/>
              </a:rPr>
              <a:t>Progesterone increases vasculature and thickening of </a:t>
            </a:r>
            <a:r>
              <a:rPr lang="en-US" dirty="0" err="1">
                <a:latin typeface="Tahoma" pitchFamily="34" charset="0"/>
                <a:ea typeface="Tahoma" pitchFamily="34" charset="0"/>
                <a:cs typeface="Tahoma" pitchFamily="34" charset="0"/>
              </a:rPr>
              <a:t>endometrium</a:t>
            </a:r>
            <a:r>
              <a:rPr lang="en-US" dirty="0">
                <a:latin typeface="Tahoma" pitchFamily="34" charset="0"/>
                <a:ea typeface="Tahoma" pitchFamily="34" charset="0"/>
                <a:cs typeface="Tahoma" pitchFamily="34" charset="0"/>
              </a:rPr>
              <a:t> in preparation for implantation of a fertilized ovum</a:t>
            </a:r>
            <a:endParaRPr lang="en-US" dirty="0"/>
          </a:p>
          <a:p>
            <a:r>
              <a:rPr lang="en-US" dirty="0">
                <a:latin typeface="Tahoma" pitchFamily="34" charset="0"/>
                <a:ea typeface="Tahoma" pitchFamily="34" charset="0"/>
                <a:cs typeface="Tahoma" pitchFamily="34" charset="0"/>
              </a:rPr>
              <a:t>When pregnancy occurs, it is produced by the placenta</a:t>
            </a:r>
          </a:p>
          <a:p>
            <a:r>
              <a:rPr lang="en-US" dirty="0">
                <a:latin typeface="Tahoma" pitchFamily="34" charset="0"/>
                <a:ea typeface="Tahoma" pitchFamily="34" charset="0"/>
                <a:cs typeface="Tahoma" pitchFamily="34" charset="0"/>
              </a:rPr>
              <a:t>Hypothalamus releases </a:t>
            </a:r>
            <a:r>
              <a:rPr lang="en-US" dirty="0" err="1">
                <a:latin typeface="Tahoma" pitchFamily="34" charset="0"/>
                <a:ea typeface="Tahoma" pitchFamily="34" charset="0"/>
                <a:cs typeface="Tahoma" pitchFamily="34" charset="0"/>
              </a:rPr>
              <a:t>GnTRH</a:t>
            </a:r>
            <a:r>
              <a:rPr lang="en-US" dirty="0">
                <a:latin typeface="Tahoma" pitchFamily="34" charset="0"/>
                <a:ea typeface="Tahoma" pitchFamily="34" charset="0"/>
                <a:cs typeface="Tahoma" pitchFamily="34" charset="0"/>
              </a:rPr>
              <a:t>. This acts on the anterior pituitary gland to release FSH and LH.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533400"/>
            <a:ext cx="8229600" cy="5592763"/>
          </a:xfrm>
        </p:spPr>
        <p:txBody>
          <a:bodyPr>
            <a:normAutofit/>
          </a:bodyPr>
          <a:lstStyle/>
          <a:p>
            <a:pPr>
              <a:buNone/>
            </a:pPr>
            <a:r>
              <a:rPr lang="en-US" dirty="0"/>
              <a:t>Follicle stimulating hormone bring about the development of </a:t>
            </a:r>
            <a:r>
              <a:rPr lang="en-US" dirty="0" err="1"/>
              <a:t>Graafian</a:t>
            </a:r>
            <a:r>
              <a:rPr lang="en-US" dirty="0"/>
              <a:t> follicle within the ovary.</a:t>
            </a:r>
          </a:p>
          <a:p>
            <a:pPr>
              <a:buNone/>
            </a:pPr>
            <a:r>
              <a:rPr lang="en-US" dirty="0"/>
              <a:t>Each follicle consists of a maturing ovum with surrounding </a:t>
            </a:r>
            <a:r>
              <a:rPr lang="en-US" dirty="0" err="1"/>
              <a:t>granulosa</a:t>
            </a:r>
            <a:r>
              <a:rPr lang="en-US" dirty="0"/>
              <a:t> cells and theca </a:t>
            </a:r>
            <a:r>
              <a:rPr lang="en-US" dirty="0" err="1"/>
              <a:t>interna</a:t>
            </a:r>
            <a:r>
              <a:rPr lang="en-US" dirty="0"/>
              <a:t> cells </a:t>
            </a:r>
          </a:p>
          <a:p>
            <a:pPr>
              <a:buNone/>
            </a:pPr>
            <a:endParaRPr lang="en-US" dirty="0"/>
          </a:p>
          <a:p>
            <a:r>
              <a:rPr lang="en-US" dirty="0"/>
              <a:t>These theca and </a:t>
            </a:r>
            <a:r>
              <a:rPr lang="en-US" dirty="0" err="1"/>
              <a:t>granulosa</a:t>
            </a:r>
            <a:r>
              <a:rPr lang="en-US" dirty="0"/>
              <a:t> cells produce </a:t>
            </a:r>
            <a:r>
              <a:rPr lang="en-US" dirty="0" err="1"/>
              <a:t>oestradiol</a:t>
            </a:r>
            <a:r>
              <a:rPr lang="en-US" dirty="0"/>
              <a:t> in gradually increasing amount as the follicle matures</a:t>
            </a:r>
          </a:p>
          <a:p>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defRPr/>
            </a:pPr>
            <a:r>
              <a:rPr lang="en-US" dirty="0"/>
              <a:t>A significant correlation exists between plasma </a:t>
            </a:r>
            <a:r>
              <a:rPr lang="en-US" dirty="0" err="1"/>
              <a:t>Estradiol</a:t>
            </a:r>
            <a:r>
              <a:rPr lang="en-US" dirty="0"/>
              <a:t> and endometrial blood flow, with both increasing in the days preceding ovulation.</a:t>
            </a:r>
          </a:p>
          <a:p>
            <a:pPr>
              <a:buNone/>
            </a:pPr>
            <a:endParaRPr lang="en-US" dirty="0"/>
          </a:p>
          <a:p>
            <a:r>
              <a:rPr lang="en-US" dirty="0"/>
              <a:t>At about day 12 of the cycle there is a sudden surge in the output of LH lasting approximately 36 hours and a lesser rise in the output of FSH</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The LH surge brings about ovulation on approximately day -14</a:t>
            </a:r>
          </a:p>
          <a:p>
            <a:pPr>
              <a:buNone/>
            </a:pPr>
            <a:r>
              <a:rPr lang="en-US" dirty="0"/>
              <a:t>In the early part of the cycle </a:t>
            </a:r>
            <a:r>
              <a:rPr lang="en-US" dirty="0" err="1"/>
              <a:t>upto</a:t>
            </a:r>
            <a:r>
              <a:rPr lang="en-US" dirty="0"/>
              <a:t> 50 follicles begin to mature but normally only one dominant follicle matures fully and ovulates  and then the rest retrogress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ABORTIONS</a:t>
            </a:r>
          </a:p>
        </p:txBody>
      </p:sp>
      <p:sp>
        <p:nvSpPr>
          <p:cNvPr id="3" name="Content Placeholder 2"/>
          <p:cNvSpPr>
            <a:spLocks noGrp="1"/>
          </p:cNvSpPr>
          <p:nvPr>
            <p:ph idx="1"/>
          </p:nvPr>
        </p:nvSpPr>
        <p:spPr/>
        <p:txBody>
          <a:bodyPr/>
          <a:lstStyle/>
          <a:p>
            <a:r>
              <a:rPr lang="en-US" i="1" dirty="0">
                <a:ea typeface="Tahoma" pitchFamily="34" charset="0"/>
                <a:cs typeface="Tahoma" pitchFamily="34" charset="0"/>
              </a:rPr>
              <a:t>GENERAL CAUSES</a:t>
            </a:r>
          </a:p>
          <a:p>
            <a:r>
              <a:rPr lang="en-US" i="1" dirty="0">
                <a:ea typeface="Tahoma" pitchFamily="34" charset="0"/>
                <a:cs typeface="Tahoma" pitchFamily="34" charset="0"/>
              </a:rPr>
              <a:t>THREATENED ABORTION</a:t>
            </a:r>
          </a:p>
          <a:p>
            <a:r>
              <a:rPr lang="en-US" i="1" dirty="0">
                <a:ea typeface="Tahoma" pitchFamily="34" charset="0"/>
                <a:cs typeface="Tahoma" pitchFamily="34" charset="0"/>
              </a:rPr>
              <a:t>COMPLETE ABORTION</a:t>
            </a:r>
          </a:p>
          <a:p>
            <a:r>
              <a:rPr lang="en-US" i="1" dirty="0">
                <a:ea typeface="Tahoma" pitchFamily="34" charset="0"/>
                <a:cs typeface="Tahoma" pitchFamily="34" charset="0"/>
              </a:rPr>
              <a:t>INCOMPLETE ABORTION</a:t>
            </a:r>
          </a:p>
          <a:p>
            <a:r>
              <a:rPr lang="en-US" i="1" dirty="0">
                <a:ea typeface="Tahoma" pitchFamily="34" charset="0"/>
                <a:cs typeface="Tahoma" pitchFamily="34" charset="0"/>
              </a:rPr>
              <a:t>MISSED ABORTION</a:t>
            </a:r>
          </a:p>
          <a:p>
            <a:r>
              <a:rPr lang="en-US" i="1" dirty="0">
                <a:ea typeface="Tahoma" pitchFamily="34" charset="0"/>
                <a:cs typeface="Tahoma" pitchFamily="34" charset="0"/>
              </a:rPr>
              <a:t>HABITUAL ABORTION</a:t>
            </a:r>
          </a:p>
          <a:p>
            <a:r>
              <a:rPr lang="en-US" i="1" dirty="0">
                <a:ea typeface="Tahoma" pitchFamily="34" charset="0"/>
                <a:cs typeface="Tahoma" pitchFamily="34" charset="0"/>
              </a:rPr>
              <a:t>INDUCED ABORTION</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a:buNone/>
            </a:pPr>
            <a:r>
              <a:rPr lang="en-US" dirty="0"/>
              <a:t>When ovum has been released from the follicle there is a temporary fall in the oestrogen level and the FSH and LH levels are reduced</a:t>
            </a:r>
          </a:p>
          <a:p>
            <a:endParaRPr lang="en-US" sz="2400" dirty="0"/>
          </a:p>
          <a:p>
            <a:r>
              <a:rPr lang="en-US" dirty="0"/>
              <a:t>Estradiol and progesterone levels decrease several days prior to the onset of menses resulting to:-</a:t>
            </a:r>
          </a:p>
          <a:p>
            <a:pPr lvl="1"/>
            <a:r>
              <a:rPr lang="en-US" sz="3200" dirty="0"/>
              <a:t>Endometrial blood flow decreases</a:t>
            </a:r>
          </a:p>
          <a:p>
            <a:pPr lvl="1"/>
            <a:r>
              <a:rPr lang="en-US" sz="3200" dirty="0"/>
              <a:t>Endometrial height decreases and vascular stasis occurs.</a:t>
            </a:r>
          </a:p>
          <a:p>
            <a:pPr lvl="1"/>
            <a:r>
              <a:rPr lang="en-US" sz="3200" dirty="0"/>
              <a:t>Tissue ischemia occurs.</a:t>
            </a:r>
          </a:p>
          <a:p>
            <a:pPr lvl="1"/>
            <a:r>
              <a:rPr lang="en-US" sz="3200" dirty="0"/>
              <a:t>Arterial relaxation</a:t>
            </a:r>
          </a:p>
          <a:p>
            <a:pPr lvl="1"/>
            <a:r>
              <a:rPr lang="en-US" sz="3200" dirty="0"/>
              <a:t>Sloughing of the endometrium.</a:t>
            </a:r>
          </a:p>
          <a:p>
            <a:pPr lvl="1"/>
            <a:r>
              <a:rPr lang="en-US" sz="3200" dirty="0"/>
              <a:t>Uterine bleeding occurs</a:t>
            </a:r>
          </a:p>
          <a:p>
            <a:pPr>
              <a:buNone/>
            </a:pPr>
            <a:endParaRPr lang="en-US" dirty="0"/>
          </a:p>
          <a:p>
            <a:pPr>
              <a:buNone/>
            </a:pPr>
            <a:endParaRPr lang="en-US" dirty="0"/>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corpus </a:t>
            </a:r>
            <a:r>
              <a:rPr lang="en-US" dirty="0" err="1"/>
              <a:t>luteum</a:t>
            </a:r>
            <a:r>
              <a:rPr lang="en-US" dirty="0"/>
              <a:t> degenerates and becomes corpus </a:t>
            </a:r>
            <a:r>
              <a:rPr lang="en-US" dirty="0" err="1"/>
              <a:t>albicans</a:t>
            </a:r>
            <a:endParaRPr lang="en-US" dirty="0"/>
          </a:p>
          <a:p>
            <a:r>
              <a:rPr lang="en-US" dirty="0"/>
              <a:t>The levels of </a:t>
            </a:r>
            <a:r>
              <a:rPr lang="en-US" dirty="0" err="1"/>
              <a:t>oestrogen</a:t>
            </a:r>
            <a:r>
              <a:rPr lang="en-US" dirty="0"/>
              <a:t> and progesterone fall and the ovarian cycle ends resulting in menstruation</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a:xfrm>
            <a:off x="533400" y="838200"/>
            <a:ext cx="8229600" cy="5867400"/>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Menstrual phases</a:t>
            </a:r>
          </a:p>
        </p:txBody>
      </p:sp>
      <p:sp>
        <p:nvSpPr>
          <p:cNvPr id="3" name="Content Placeholder 2"/>
          <p:cNvSpPr>
            <a:spLocks noGrp="1"/>
          </p:cNvSpPr>
          <p:nvPr>
            <p:ph idx="1"/>
          </p:nvPr>
        </p:nvSpPr>
        <p:spPr/>
        <p:txBody>
          <a:bodyPr>
            <a:normAutofit fontScale="92500"/>
          </a:bodyPr>
          <a:lstStyle/>
          <a:p>
            <a:pPr>
              <a:buNone/>
            </a:pPr>
            <a:r>
              <a:rPr lang="en-US" b="1" dirty="0"/>
              <a:t>Phase 1: The Menstrual Phase</a:t>
            </a:r>
            <a:r>
              <a:rPr lang="en-US" dirty="0"/>
              <a:t> </a:t>
            </a:r>
          </a:p>
          <a:p>
            <a:r>
              <a:rPr lang="en-US" dirty="0"/>
              <a:t>The phase during which vaginal bleeding occurs. It lasts 3-5 days. The first day of bleeding marks the end of a cycle and beginning of another</a:t>
            </a:r>
          </a:p>
          <a:p>
            <a:r>
              <a:rPr lang="en-US" dirty="0"/>
              <a:t> The endometrium is shed down to the basal layer and discharged together with blood from the capillaries and the unfertilized ovum</a:t>
            </a:r>
          </a:p>
          <a:p>
            <a:r>
              <a:rPr lang="en-US" dirty="0"/>
              <a:t>Due to degeneration of corpus </a:t>
            </a:r>
            <a:r>
              <a:rPr lang="en-US" dirty="0" err="1"/>
              <a:t>luteum</a:t>
            </a:r>
            <a:r>
              <a:rPr lang="en-US" dirty="0"/>
              <a:t> hence no progesterone for endometrial support</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6400800"/>
          </a:xfrm>
        </p:spPr>
        <p:txBody>
          <a:bodyPr>
            <a:normAutofit lnSpcReduction="10000"/>
          </a:bodyPr>
          <a:lstStyle/>
          <a:p>
            <a:pPr>
              <a:buNone/>
            </a:pPr>
            <a:r>
              <a:rPr lang="en-US" b="1" dirty="0"/>
              <a:t>Phase 2: The Proliferative/Follicular Phase</a:t>
            </a:r>
            <a:r>
              <a:rPr lang="en-US" dirty="0"/>
              <a:t> </a:t>
            </a:r>
          </a:p>
          <a:p>
            <a:r>
              <a:rPr lang="en-US" dirty="0"/>
              <a:t>It follows the menstrual phase and lasts until ovulation, approximately 14 days from the first day of menstruation in a 28-day cycle.</a:t>
            </a:r>
          </a:p>
          <a:p>
            <a:r>
              <a:rPr lang="en-US" dirty="0"/>
              <a:t> It is the phase of </a:t>
            </a:r>
            <a:r>
              <a:rPr lang="en-US" b="1" dirty="0"/>
              <a:t>regrowth</a:t>
            </a:r>
            <a:r>
              <a:rPr lang="en-US" dirty="0"/>
              <a:t> and thickening under the influence of estrogen</a:t>
            </a:r>
          </a:p>
          <a:p>
            <a:pPr>
              <a:buNone/>
            </a:pPr>
            <a:r>
              <a:rPr lang="en-US" b="1" dirty="0"/>
              <a:t>Phase 3: The </a:t>
            </a:r>
            <a:r>
              <a:rPr lang="en-US" b="1" dirty="0" err="1"/>
              <a:t>Secretory</a:t>
            </a:r>
            <a:r>
              <a:rPr lang="en-US" b="1" dirty="0"/>
              <a:t>/</a:t>
            </a:r>
            <a:r>
              <a:rPr lang="en-US" b="1" dirty="0" err="1"/>
              <a:t>Luteal</a:t>
            </a:r>
            <a:r>
              <a:rPr lang="en-US" b="1" dirty="0"/>
              <a:t> Phase</a:t>
            </a:r>
            <a:r>
              <a:rPr lang="en-US" dirty="0"/>
              <a:t> </a:t>
            </a:r>
          </a:p>
          <a:p>
            <a:r>
              <a:rPr lang="en-US" dirty="0"/>
              <a:t>This phase follows immediately after ovulation under the influence of </a:t>
            </a:r>
            <a:r>
              <a:rPr lang="en-US" b="1" dirty="0"/>
              <a:t>progesterone and estrogen </a:t>
            </a:r>
            <a:r>
              <a:rPr lang="en-US" dirty="0"/>
              <a:t>from the corpus </a:t>
            </a:r>
            <a:r>
              <a:rPr lang="en-US" dirty="0" err="1"/>
              <a:t>luteum</a:t>
            </a:r>
            <a:r>
              <a:rPr lang="en-US" dirty="0"/>
              <a:t>.</a:t>
            </a:r>
          </a:p>
          <a:p>
            <a:r>
              <a:rPr lang="en-US"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 </a:t>
            </a:r>
            <a:r>
              <a:rPr lang="en-US" b="1" dirty="0"/>
              <a:t>endometrium thickens </a:t>
            </a:r>
            <a:r>
              <a:rPr lang="en-US" dirty="0"/>
              <a:t>and becomes spongy, and there is an increase in secretions from the endometrial glands.</a:t>
            </a:r>
          </a:p>
          <a:p>
            <a:r>
              <a:rPr lang="en-US" dirty="0"/>
              <a:t> If the </a:t>
            </a:r>
            <a:r>
              <a:rPr lang="en-US" dirty="0" err="1"/>
              <a:t>fertilisation</a:t>
            </a:r>
            <a:r>
              <a:rPr lang="en-US" dirty="0"/>
              <a:t> </a:t>
            </a:r>
            <a:r>
              <a:rPr lang="en-US" b="1" dirty="0"/>
              <a:t>does not </a:t>
            </a:r>
            <a:r>
              <a:rPr lang="en-US" dirty="0"/>
              <a:t>occur, the ovum dies and degenerates </a:t>
            </a:r>
            <a:r>
              <a:rPr lang="en-US" b="1" dirty="0"/>
              <a:t>36 to 48 </a:t>
            </a:r>
            <a:r>
              <a:rPr lang="en-US" dirty="0"/>
              <a:t>hours after its release. </a:t>
            </a:r>
          </a:p>
          <a:p>
            <a:r>
              <a:rPr lang="en-US" dirty="0"/>
              <a:t>The corpus </a:t>
            </a:r>
            <a:r>
              <a:rPr lang="en-US" dirty="0" err="1"/>
              <a:t>luteum</a:t>
            </a:r>
            <a:r>
              <a:rPr lang="en-US" dirty="0"/>
              <a:t> also degenerates about 10 days later.</a:t>
            </a:r>
          </a:p>
          <a:p>
            <a:r>
              <a:rPr lang="en-US" dirty="0"/>
              <a:t>Menstruation then takes place 14 days after ovulation if fertilization does not occur.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dirty="0">
                <a:latin typeface="Times New Roman" pitchFamily="18" charset="0"/>
                <a:cs typeface="Times New Roman" pitchFamily="18" charset="0"/>
              </a:rPr>
              <a:t>if </a:t>
            </a:r>
            <a:r>
              <a:rPr lang="en-US" dirty="0" err="1">
                <a:latin typeface="Times New Roman" pitchFamily="18" charset="0"/>
                <a:cs typeface="Times New Roman" pitchFamily="18" charset="0"/>
              </a:rPr>
              <a:t>fertilisation</a:t>
            </a:r>
            <a:r>
              <a:rPr lang="en-US" dirty="0">
                <a:latin typeface="Times New Roman" pitchFamily="18" charset="0"/>
                <a:cs typeface="Times New Roman" pitchFamily="18" charset="0"/>
              </a:rPr>
              <a:t> occurs, the corpus </a:t>
            </a:r>
            <a:r>
              <a:rPr lang="en-US" dirty="0" err="1">
                <a:latin typeface="Times New Roman" pitchFamily="18" charset="0"/>
                <a:cs typeface="Times New Roman" pitchFamily="18" charset="0"/>
              </a:rPr>
              <a:t>luteum</a:t>
            </a:r>
            <a:r>
              <a:rPr lang="en-US" dirty="0">
                <a:latin typeface="Times New Roman" pitchFamily="18" charset="0"/>
                <a:cs typeface="Times New Roman" pitchFamily="18" charset="0"/>
              </a:rPr>
              <a:t> continues to grow and produces hormones that support the pregnancy(progesterone)</a:t>
            </a:r>
          </a:p>
          <a:p>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fertilised</a:t>
            </a:r>
            <a:r>
              <a:rPr lang="en-US" dirty="0">
                <a:latin typeface="Times New Roman" pitchFamily="18" charset="0"/>
                <a:cs typeface="Times New Roman" pitchFamily="18" charset="0"/>
              </a:rPr>
              <a:t> ovum gets implanted on the </a:t>
            </a:r>
            <a:r>
              <a:rPr lang="en-US" dirty="0" err="1">
                <a:latin typeface="Times New Roman" pitchFamily="18" charset="0"/>
                <a:cs typeface="Times New Roman" pitchFamily="18" charset="0"/>
              </a:rPr>
              <a:t>endometrium</a:t>
            </a:r>
            <a:endParaRPr lang="en-US" dirty="0">
              <a:latin typeface="Times New Roman" pitchFamily="18" charset="0"/>
              <a:cs typeface="Times New Roman" pitchFamily="18" charset="0"/>
            </a:endParaRPr>
          </a:p>
          <a:p>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buNone/>
            </a:pPr>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emanuele1"/>
          <p:cNvPicPr>
            <a:picLocks noGrp="1" noChangeAspect="1" noChangeArrowheads="1"/>
          </p:cNvPicPr>
          <p:nvPr>
            <p:ph idx="1"/>
          </p:nvPr>
        </p:nvPicPr>
        <p:blipFill>
          <a:blip r:embed="rId2" cstate="print"/>
          <a:srcRect/>
          <a:stretch>
            <a:fillRect/>
          </a:stretch>
        </p:blipFill>
        <p:spPr>
          <a:xfrm>
            <a:off x="1295400" y="457200"/>
            <a:ext cx="6705600" cy="566896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0" y="0"/>
            <a:ext cx="8915400" cy="68580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MENSTRUAL DISORDERS</a:t>
            </a:r>
          </a:p>
        </p:txBody>
      </p:sp>
      <p:sp>
        <p:nvSpPr>
          <p:cNvPr id="3" name="Content Placeholder 2"/>
          <p:cNvSpPr>
            <a:spLocks noGrp="1"/>
          </p:cNvSpPr>
          <p:nvPr>
            <p:ph idx="1"/>
          </p:nvPr>
        </p:nvSpPr>
        <p:spPr/>
        <p:txBody>
          <a:bodyPr/>
          <a:lstStyle/>
          <a:p>
            <a:r>
              <a:rPr lang="en-US" dirty="0">
                <a:latin typeface="Arial" pitchFamily="34" charset="0"/>
                <a:ea typeface="Times New Roman" pitchFamily="18" charset="0"/>
                <a:cs typeface="Arial" pitchFamily="34" charset="0"/>
              </a:rPr>
              <a:t>Menstruation is a normal body event in every woman, even though for some it may be an uncomfortable experience</a:t>
            </a:r>
          </a:p>
          <a:p>
            <a:r>
              <a:rPr lang="en-US" dirty="0">
                <a:latin typeface="Arial" pitchFamily="34" charset="0"/>
                <a:cs typeface="Arial" pitchFamily="34" charset="0"/>
              </a:rPr>
              <a:t>Average menses last for 3-7 days</a:t>
            </a:r>
          </a:p>
          <a:p>
            <a:r>
              <a:rPr lang="en-US" dirty="0">
                <a:latin typeface="Arial" pitchFamily="34" charset="0"/>
                <a:cs typeface="Arial" pitchFamily="34" charset="0"/>
              </a:rPr>
              <a:t>Mean blood loss is 35mls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Tahoma" pitchFamily="34" charset="0"/>
                <a:ea typeface="Tahoma" pitchFamily="34" charset="0"/>
                <a:cs typeface="Tahoma" pitchFamily="34" charset="0"/>
              </a:rPr>
              <a:t> Genital disorders and injuries</a:t>
            </a:r>
            <a:endParaRPr lang="en-US" dirty="0"/>
          </a:p>
        </p:txBody>
      </p:sp>
      <p:sp>
        <p:nvSpPr>
          <p:cNvPr id="3" name="Content Placeholder 2"/>
          <p:cNvSpPr>
            <a:spLocks noGrp="1"/>
          </p:cNvSpPr>
          <p:nvPr>
            <p:ph idx="1"/>
          </p:nvPr>
        </p:nvSpPr>
        <p:spPr/>
        <p:txBody>
          <a:bodyPr>
            <a:normAutofit fontScale="92500" lnSpcReduction="20000"/>
          </a:bodyPr>
          <a:lstStyle/>
          <a:p>
            <a:endParaRPr lang="en-US" i="1" dirty="0">
              <a:ea typeface="Tahoma" pitchFamily="34" charset="0"/>
              <a:cs typeface="Tahoma" pitchFamily="34" charset="0"/>
            </a:endParaRPr>
          </a:p>
          <a:p>
            <a:r>
              <a:rPr lang="en-US" i="1" dirty="0">
                <a:ea typeface="Tahoma" pitchFamily="34" charset="0"/>
                <a:cs typeface="Tahoma" pitchFamily="34" charset="0"/>
              </a:rPr>
              <a:t>ENDOMETRIOSIS </a:t>
            </a:r>
          </a:p>
          <a:p>
            <a:r>
              <a:rPr lang="en-US" i="1" dirty="0">
                <a:ea typeface="Tahoma" pitchFamily="34" charset="0"/>
                <a:cs typeface="Tahoma" pitchFamily="34" charset="0"/>
              </a:rPr>
              <a:t>HYDATIDFORM MOLE</a:t>
            </a:r>
          </a:p>
          <a:p>
            <a:r>
              <a:rPr lang="en-US" i="1" dirty="0">
                <a:ea typeface="Tahoma" pitchFamily="34" charset="0"/>
                <a:cs typeface="Tahoma" pitchFamily="34" charset="0"/>
              </a:rPr>
              <a:t>VAGINAL FISTULAE</a:t>
            </a:r>
          </a:p>
          <a:p>
            <a:r>
              <a:rPr lang="en-US" i="1" dirty="0">
                <a:ea typeface="Tahoma" pitchFamily="34" charset="0"/>
                <a:cs typeface="Tahoma" pitchFamily="34" charset="0"/>
              </a:rPr>
              <a:t>UTERINE PROLAPSE</a:t>
            </a:r>
          </a:p>
          <a:p>
            <a:r>
              <a:rPr lang="en-US" i="1" dirty="0">
                <a:ea typeface="Tahoma" pitchFamily="34" charset="0"/>
                <a:cs typeface="Tahoma" pitchFamily="34" charset="0"/>
              </a:rPr>
              <a:t>PELVIC INFLAMMATORY DISEASES</a:t>
            </a:r>
          </a:p>
          <a:p>
            <a:r>
              <a:rPr lang="en-US" i="1" dirty="0">
                <a:ea typeface="Tahoma" pitchFamily="34" charset="0"/>
                <a:cs typeface="Tahoma" pitchFamily="34" charset="0"/>
              </a:rPr>
              <a:t>VULVO- VAGINA INFECTIONS</a:t>
            </a:r>
          </a:p>
          <a:p>
            <a:r>
              <a:rPr lang="en-US" i="1" dirty="0">
                <a:ea typeface="Tahoma" pitchFamily="34" charset="0"/>
                <a:cs typeface="Tahoma" pitchFamily="34" charset="0"/>
              </a:rPr>
              <a:t>ECTOPIC PREGNANCY</a:t>
            </a:r>
          </a:p>
          <a:p>
            <a:r>
              <a:rPr lang="en-US" dirty="0">
                <a:ea typeface="Tahoma" pitchFamily="34" charset="0"/>
                <a:cs typeface="Tahoma" pitchFamily="34" charset="0"/>
              </a:rPr>
              <a:t>INFERTILITY</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228600"/>
            <a:ext cx="8915400" cy="6400800"/>
          </a:xfrm>
        </p:spPr>
        <p:txBody>
          <a:bodyPr>
            <a:normAutofit/>
          </a:bodyPr>
          <a:lstStyle/>
          <a:p>
            <a:pPr lvl="0" eaLnBrk="0" fontAlgn="base" hangingPunct="0">
              <a:spcBef>
                <a:spcPct val="0"/>
              </a:spcBef>
              <a:spcAft>
                <a:spcPct val="0"/>
              </a:spcAft>
              <a:buNone/>
            </a:pPr>
            <a:r>
              <a:rPr lang="en-US" b="1" dirty="0">
                <a:solidFill>
                  <a:srgbClr val="FF0000"/>
                </a:solidFill>
                <a:latin typeface="Tahoma" pitchFamily="34" charset="0"/>
                <a:ea typeface="Tahoma" pitchFamily="34" charset="0"/>
                <a:cs typeface="Tahoma" pitchFamily="34" charset="0"/>
              </a:rPr>
              <a:t>Factors Influencing Normal Menstruation</a:t>
            </a:r>
            <a:endParaRPr lang="en-US" dirty="0">
              <a:latin typeface="Tahoma" pitchFamily="34" charset="0"/>
              <a:ea typeface="Tahoma" pitchFamily="34" charset="0"/>
              <a:cs typeface="Tahoma" pitchFamily="34" charset="0"/>
            </a:endParaRPr>
          </a:p>
          <a:p>
            <a:pPr lvl="0" eaLnBrk="0" fontAlgn="base" hangingPunct="0">
              <a:spcBef>
                <a:spcPct val="0"/>
              </a:spcBef>
              <a:spcAft>
                <a:spcPct val="0"/>
              </a:spcAft>
              <a:buNone/>
            </a:pPr>
            <a:r>
              <a:rPr lang="en-US" dirty="0">
                <a:latin typeface="Tahoma" pitchFamily="34" charset="0"/>
                <a:ea typeface="Tahoma" pitchFamily="34" charset="0"/>
                <a:cs typeface="Tahoma" pitchFamily="34" charset="0"/>
              </a:rPr>
              <a:t>The events occurring in the following organs influence the mechanism of normal menstruation: </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The hypothalamus influences the anterior pituitary gland to produce follicle stimulating hormone (</a:t>
            </a:r>
            <a:r>
              <a:rPr lang="en-US" dirty="0" err="1">
                <a:latin typeface="Tahoma" pitchFamily="34" charset="0"/>
                <a:ea typeface="Tahoma" pitchFamily="34" charset="0"/>
                <a:cs typeface="Tahoma" pitchFamily="34" charset="0"/>
              </a:rPr>
              <a:t>gonadotrophin</a:t>
            </a:r>
            <a:r>
              <a:rPr lang="en-US" dirty="0">
                <a:latin typeface="Tahoma" pitchFamily="34" charset="0"/>
                <a:ea typeface="Tahoma" pitchFamily="34" charset="0"/>
                <a:cs typeface="Tahoma" pitchFamily="34" charset="0"/>
              </a:rPr>
              <a:t>-releasing hormone)</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The anterior pituitary gland produces follicle stimulating hormone, which matures the </a:t>
            </a:r>
            <a:r>
              <a:rPr lang="en-US" dirty="0" err="1">
                <a:latin typeface="Tahoma" pitchFamily="34" charset="0"/>
                <a:ea typeface="Tahoma" pitchFamily="34" charset="0"/>
                <a:cs typeface="Tahoma" pitchFamily="34" charset="0"/>
              </a:rPr>
              <a:t>Graafian</a:t>
            </a:r>
            <a:r>
              <a:rPr lang="en-US" dirty="0">
                <a:latin typeface="Tahoma" pitchFamily="34" charset="0"/>
                <a:ea typeface="Tahoma" pitchFamily="34" charset="0"/>
                <a:cs typeface="Tahoma" pitchFamily="34" charset="0"/>
              </a:rPr>
              <a:t> follicle under the influence of the hypothalamus.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It also produces the </a:t>
            </a:r>
            <a:r>
              <a:rPr lang="en-US" dirty="0" err="1">
                <a:latin typeface="Tahoma" pitchFamily="34" charset="0"/>
                <a:ea typeface="Tahoma" pitchFamily="34" charset="0"/>
                <a:cs typeface="Tahoma" pitchFamily="34" charset="0"/>
              </a:rPr>
              <a:t>luteinising</a:t>
            </a:r>
            <a:r>
              <a:rPr lang="en-US" dirty="0">
                <a:latin typeface="Tahoma" pitchFamily="34" charset="0"/>
                <a:ea typeface="Tahoma" pitchFamily="34" charset="0"/>
                <a:cs typeface="Tahoma" pitchFamily="34" charset="0"/>
              </a:rPr>
              <a:t> hormone, which causes ovulation and influences the development of corpus </a:t>
            </a:r>
            <a:r>
              <a:rPr lang="en-US" dirty="0" err="1">
                <a:latin typeface="Tahoma" pitchFamily="34" charset="0"/>
                <a:ea typeface="Tahoma" pitchFamily="34" charset="0"/>
                <a:cs typeface="Tahoma" pitchFamily="34" charset="0"/>
              </a:rPr>
              <a:t>luteum</a:t>
            </a:r>
            <a:r>
              <a:rPr lang="en-US" dirty="0">
                <a:latin typeface="Tahoma" pitchFamily="34" charset="0"/>
                <a:ea typeface="Tahoma" pitchFamily="34" charset="0"/>
                <a:cs typeface="Tahoma" pitchFamily="34" charset="0"/>
              </a:rPr>
              <a:t> to produce </a:t>
            </a:r>
            <a:r>
              <a:rPr lang="en-US" dirty="0" err="1">
                <a:latin typeface="Tahoma" pitchFamily="34" charset="0"/>
                <a:ea typeface="Tahoma" pitchFamily="34" charset="0"/>
                <a:cs typeface="Tahoma" pitchFamily="34" charset="0"/>
              </a:rPr>
              <a:t>oestrogen</a:t>
            </a:r>
            <a:r>
              <a:rPr lang="en-US" dirty="0">
                <a:latin typeface="Tahoma" pitchFamily="34" charset="0"/>
                <a:ea typeface="Tahoma" pitchFamily="34" charset="0"/>
                <a:cs typeface="Tahoma" pitchFamily="34" charset="0"/>
              </a:rPr>
              <a:t> or progesterone.</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The ovaries develop the </a:t>
            </a:r>
            <a:r>
              <a:rPr lang="en-US" dirty="0" err="1">
                <a:latin typeface="Tahoma" pitchFamily="34" charset="0"/>
                <a:ea typeface="Tahoma" pitchFamily="34" charset="0"/>
                <a:cs typeface="Tahoma" pitchFamily="34" charset="0"/>
              </a:rPr>
              <a:t>Graafian</a:t>
            </a:r>
            <a:r>
              <a:rPr lang="en-US" dirty="0">
                <a:latin typeface="Tahoma" pitchFamily="34" charset="0"/>
                <a:ea typeface="Tahoma" pitchFamily="34" charset="0"/>
                <a:cs typeface="Tahoma" pitchFamily="34" charset="0"/>
              </a:rPr>
              <a:t> follicle.</a:t>
            </a:r>
          </a:p>
          <a:p>
            <a:pPr lvl="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The uterine endometrium thickens under the influence of </a:t>
            </a:r>
            <a:r>
              <a:rPr lang="en-US" dirty="0" err="1">
                <a:latin typeface="Tahoma" pitchFamily="34" charset="0"/>
                <a:ea typeface="Tahoma" pitchFamily="34" charset="0"/>
                <a:cs typeface="Tahoma" pitchFamily="34" charset="0"/>
              </a:rPr>
              <a:t>oestrogen</a:t>
            </a:r>
            <a:r>
              <a:rPr lang="en-US" dirty="0">
                <a:latin typeface="Tahoma" pitchFamily="34" charset="0"/>
                <a:ea typeface="Tahoma" pitchFamily="34" charset="0"/>
                <a:cs typeface="Tahoma" pitchFamily="34" charset="0"/>
              </a:rPr>
              <a:t> and progesterone, in preparation to receive the ovum.</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a:buNone/>
            </a:pPr>
            <a:r>
              <a:rPr lang="en-GB" b="1" dirty="0"/>
              <a:t>1. Amenorrhea</a:t>
            </a:r>
          </a:p>
          <a:p>
            <a:r>
              <a:rPr lang="en-GB" dirty="0"/>
              <a:t>Absence or cessation of menstruation. it is a symptom not a disease. derived from a Greek word </a:t>
            </a:r>
            <a:r>
              <a:rPr lang="en-GB" i="1" dirty="0"/>
              <a:t>“AMENREIN</a:t>
            </a:r>
            <a:r>
              <a:rPr lang="en-GB" dirty="0"/>
              <a:t>”</a:t>
            </a:r>
          </a:p>
          <a:p>
            <a:r>
              <a:rPr lang="en-GB" dirty="0"/>
              <a:t>A- without</a:t>
            </a:r>
          </a:p>
          <a:p>
            <a:r>
              <a:rPr lang="en-GB" dirty="0"/>
              <a:t>Men- month</a:t>
            </a:r>
          </a:p>
          <a:p>
            <a:r>
              <a:rPr lang="en-GB" dirty="0"/>
              <a:t>Rein- to flow</a:t>
            </a:r>
          </a:p>
          <a:p>
            <a:r>
              <a:rPr lang="en-GB" dirty="0"/>
              <a:t>It can be physiologically normal before puberty, in pregnancy, during lactation and menopause  </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6400800"/>
          </a:xfrm>
        </p:spPr>
        <p:txBody>
          <a:bodyPr>
            <a:normAutofit/>
          </a:bodyPr>
          <a:lstStyle/>
          <a:p>
            <a:pPr lvl="0" eaLnBrk="0" fontAlgn="base" hangingPunct="0">
              <a:spcBef>
                <a:spcPct val="0"/>
              </a:spcBef>
              <a:spcAft>
                <a:spcPct val="0"/>
              </a:spcAft>
              <a:buNone/>
            </a:pPr>
            <a:r>
              <a:rPr lang="en-US" b="1" dirty="0">
                <a:latin typeface="Tahoma" pitchFamily="34" charset="0"/>
                <a:ea typeface="Tahoma" pitchFamily="34" charset="0"/>
                <a:cs typeface="Tahoma" pitchFamily="34" charset="0"/>
              </a:rPr>
              <a:t>Periods in a woman's life when </a:t>
            </a:r>
            <a:r>
              <a:rPr lang="en-US" b="1" dirty="0" err="1">
                <a:latin typeface="Tahoma" pitchFamily="34" charset="0"/>
                <a:ea typeface="Tahoma" pitchFamily="34" charset="0"/>
                <a:cs typeface="Tahoma" pitchFamily="34" charset="0"/>
              </a:rPr>
              <a:t>amenorrhoea</a:t>
            </a:r>
            <a:r>
              <a:rPr lang="en-US" b="1" dirty="0">
                <a:latin typeface="Tahoma" pitchFamily="34" charset="0"/>
                <a:ea typeface="Tahoma" pitchFamily="34" charset="0"/>
                <a:cs typeface="Tahoma" pitchFamily="34" charset="0"/>
              </a:rPr>
              <a:t> is considered normal.</a:t>
            </a:r>
            <a:endParaRPr lang="en-US" dirty="0">
              <a:latin typeface="Tahoma" pitchFamily="34" charset="0"/>
              <a:ea typeface="Tahoma" pitchFamily="34" charset="0"/>
              <a:cs typeface="Tahoma" pitchFamily="34" charset="0"/>
            </a:endParaRPr>
          </a:p>
          <a:p>
            <a:pPr lvl="0" eaLnBrk="0" fontAlgn="base" hangingPunct="0">
              <a:spcBef>
                <a:spcPct val="0"/>
              </a:spcBef>
              <a:spcAft>
                <a:spcPct val="0"/>
              </a:spcAft>
              <a:buNone/>
            </a:pPr>
            <a:r>
              <a:rPr lang="en-US" dirty="0">
                <a:latin typeface="Tahoma" pitchFamily="34" charset="0"/>
                <a:ea typeface="Tahoma" pitchFamily="34" charset="0"/>
                <a:cs typeface="Tahoma" pitchFamily="34" charset="0"/>
              </a:rPr>
              <a:t>a) Before puberty, when the hormones concerned have not started functioning.</a:t>
            </a:r>
          </a:p>
          <a:p>
            <a:pPr lvl="0" eaLnBrk="0" fontAlgn="base" hangingPunct="0">
              <a:spcBef>
                <a:spcPct val="0"/>
              </a:spcBef>
              <a:spcAft>
                <a:spcPct val="0"/>
              </a:spcAft>
              <a:buNone/>
            </a:pPr>
            <a:r>
              <a:rPr lang="en-US" dirty="0">
                <a:latin typeface="Tahoma" pitchFamily="34" charset="0"/>
                <a:ea typeface="Tahoma" pitchFamily="34" charset="0"/>
                <a:cs typeface="Tahoma" pitchFamily="34" charset="0"/>
              </a:rPr>
              <a:t>b) During pregnancy, when the hormones concerned are diverted to the growth of the </a:t>
            </a:r>
            <a:r>
              <a:rPr lang="en-US" dirty="0" err="1">
                <a:latin typeface="Tahoma" pitchFamily="34" charset="0"/>
                <a:ea typeface="Tahoma" pitchFamily="34" charset="0"/>
                <a:cs typeface="Tahoma" pitchFamily="34" charset="0"/>
              </a:rPr>
              <a:t>fertilised</a:t>
            </a:r>
            <a:r>
              <a:rPr lang="en-US" dirty="0">
                <a:latin typeface="Tahoma" pitchFamily="34" charset="0"/>
                <a:ea typeface="Tahoma" pitchFamily="34" charset="0"/>
                <a:cs typeface="Tahoma" pitchFamily="34" charset="0"/>
              </a:rPr>
              <a:t> ovum.</a:t>
            </a:r>
          </a:p>
          <a:p>
            <a:pPr lvl="0" eaLnBrk="0" fontAlgn="base" hangingPunct="0">
              <a:spcBef>
                <a:spcPct val="0"/>
              </a:spcBef>
              <a:spcAft>
                <a:spcPct val="0"/>
              </a:spcAft>
              <a:buNone/>
            </a:pPr>
            <a:r>
              <a:rPr lang="en-US" dirty="0">
                <a:latin typeface="Tahoma" pitchFamily="34" charset="0"/>
                <a:ea typeface="Tahoma" pitchFamily="34" charset="0"/>
                <a:cs typeface="Tahoma" pitchFamily="34" charset="0"/>
              </a:rPr>
              <a:t>c) During lactation (after delivery), which results in lactation </a:t>
            </a:r>
            <a:r>
              <a:rPr lang="en-US" dirty="0" err="1">
                <a:latin typeface="Tahoma" pitchFamily="34" charset="0"/>
                <a:ea typeface="Tahoma" pitchFamily="34" charset="0"/>
                <a:cs typeface="Tahoma" pitchFamily="34" charset="0"/>
              </a:rPr>
              <a:t>amenorrhoea</a:t>
            </a:r>
            <a:r>
              <a:rPr lang="en-US" dirty="0">
                <a:latin typeface="Tahoma" pitchFamily="34" charset="0"/>
                <a:ea typeface="Tahoma" pitchFamily="34" charset="0"/>
                <a:cs typeface="Tahoma" pitchFamily="34" charset="0"/>
              </a:rPr>
              <a:t> due to the presence of </a:t>
            </a:r>
            <a:r>
              <a:rPr lang="en-US" dirty="0" err="1">
                <a:latin typeface="Tahoma" pitchFamily="34" charset="0"/>
                <a:ea typeface="Tahoma" pitchFamily="34" charset="0"/>
                <a:cs typeface="Tahoma" pitchFamily="34" charset="0"/>
              </a:rPr>
              <a:t>prolactin</a:t>
            </a:r>
            <a:r>
              <a:rPr lang="en-US" dirty="0">
                <a:latin typeface="Tahoma" pitchFamily="34" charset="0"/>
                <a:ea typeface="Tahoma" pitchFamily="34" charset="0"/>
                <a:cs typeface="Tahoma" pitchFamily="34" charset="0"/>
              </a:rPr>
              <a:t>.</a:t>
            </a:r>
          </a:p>
          <a:p>
            <a:pPr lvl="0" eaLnBrk="0" fontAlgn="base" hangingPunct="0">
              <a:spcBef>
                <a:spcPct val="0"/>
              </a:spcBef>
              <a:spcAft>
                <a:spcPct val="0"/>
              </a:spcAft>
              <a:buNone/>
            </a:pPr>
            <a:r>
              <a:rPr lang="en-US" dirty="0">
                <a:latin typeface="Tahoma" pitchFamily="34" charset="0"/>
                <a:ea typeface="Tahoma" pitchFamily="34" charset="0"/>
                <a:cs typeface="Tahoma" pitchFamily="34" charset="0"/>
              </a:rPr>
              <a:t>d) At menopause, when the hormones diminish and cease to be produced.</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a:t>Types</a:t>
            </a:r>
          </a:p>
        </p:txBody>
      </p:sp>
      <p:sp>
        <p:nvSpPr>
          <p:cNvPr id="3" name="Content Placeholder 2"/>
          <p:cNvSpPr>
            <a:spLocks noGrp="1"/>
          </p:cNvSpPr>
          <p:nvPr>
            <p:ph idx="1"/>
          </p:nvPr>
        </p:nvSpPr>
        <p:spPr>
          <a:xfrm>
            <a:off x="228600" y="914400"/>
            <a:ext cx="8763000" cy="5715000"/>
          </a:xfrm>
        </p:spPr>
        <p:txBody>
          <a:bodyPr>
            <a:normAutofit/>
          </a:bodyPr>
          <a:lstStyle/>
          <a:p>
            <a:pPr marL="0" lvl="0" indent="0" algn="just" fontAlgn="base">
              <a:spcBef>
                <a:spcPct val="0"/>
              </a:spcBef>
              <a:spcAft>
                <a:spcPct val="0"/>
              </a:spcAft>
              <a:buNone/>
            </a:pPr>
            <a:endParaRPr kumimoji="0" lang="en-US" sz="1050" b="1" u="none" strike="noStrike" cap="none" normalizeH="0" baseline="0" dirty="0">
              <a:ln>
                <a:noFill/>
              </a:ln>
              <a:effectLst/>
              <a:latin typeface="Times New Roman" pitchFamily="18" charset="0"/>
              <a:ea typeface="Times New Roman" pitchFamily="18" charset="0"/>
              <a:cs typeface="Times New Roman" pitchFamily="18" charset="0"/>
            </a:endParaRPr>
          </a:p>
          <a:p>
            <a:pPr marL="0" lvl="0" indent="0" algn="just" eaLnBrk="0" fontAlgn="base" hangingPunct="0">
              <a:spcBef>
                <a:spcPct val="0"/>
              </a:spcBef>
              <a:spcAft>
                <a:spcPct val="0"/>
              </a:spcAft>
              <a:buNone/>
            </a:pPr>
            <a:r>
              <a:rPr kumimoji="0" lang="en-US" b="1" u="none" strike="noStrike" cap="none" normalizeH="0" baseline="0" dirty="0">
                <a:ln>
                  <a:noFill/>
                </a:ln>
                <a:effectLst/>
                <a:latin typeface="Times New Roman" pitchFamily="18" charset="0"/>
                <a:ea typeface="Tahoma" pitchFamily="34" charset="0"/>
                <a:cs typeface="Times New Roman" pitchFamily="18" charset="0"/>
              </a:rPr>
              <a:t>Primary </a:t>
            </a:r>
            <a:r>
              <a:rPr kumimoji="0" lang="en-US" b="1" u="none" strike="noStrike" cap="none" normalizeH="0" baseline="0" dirty="0" err="1">
                <a:ln>
                  <a:noFill/>
                </a:ln>
                <a:effectLst/>
                <a:latin typeface="Times New Roman" pitchFamily="18" charset="0"/>
                <a:ea typeface="Tahoma" pitchFamily="34" charset="0"/>
                <a:cs typeface="Times New Roman" pitchFamily="18" charset="0"/>
              </a:rPr>
              <a:t>amenorrhoea</a:t>
            </a:r>
            <a:r>
              <a:rPr kumimoji="0" lang="en-US" b="1" u="none" strike="noStrike" cap="none" normalizeH="0" baseline="0" dirty="0">
                <a:ln>
                  <a:noFill/>
                </a:ln>
                <a:effectLst/>
                <a:latin typeface="Times New Roman" pitchFamily="18" charset="0"/>
                <a:ea typeface="Tahoma" pitchFamily="34" charset="0"/>
                <a:cs typeface="Times New Roman" pitchFamily="18" charset="0"/>
              </a:rPr>
              <a:t> </a:t>
            </a:r>
          </a:p>
          <a:p>
            <a:pPr marL="0" lvl="0" indent="0" algn="just" eaLnBrk="0" fontAlgn="base" hangingPunct="0">
              <a:spcBef>
                <a:spcPct val="0"/>
              </a:spcBef>
              <a:spcAft>
                <a:spcPct val="0"/>
              </a:spcAft>
              <a:buNone/>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means that menstruation has never occurred. </a:t>
            </a:r>
          </a:p>
          <a:p>
            <a:pPr marL="0" lvl="0" indent="0" algn="just" eaLnBrk="0" fontAlgn="base" hangingPunct="0">
              <a:spcBef>
                <a:spcPct val="0"/>
              </a:spcBef>
              <a:spcAft>
                <a:spcPct val="0"/>
              </a:spcAft>
              <a:buNone/>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This is seen in a young woman who is over 17 years of age and who has not yet begun to menstruate </a:t>
            </a:r>
            <a:r>
              <a:rPr kumimoji="0" lang="en-US" b="0" i="1"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but exhibits signs of sexual maturation</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 </a:t>
            </a:r>
          </a:p>
          <a:p>
            <a:pPr marL="0" lvl="0" indent="0" algn="just" eaLnBrk="0" fontAlgn="base" hangingPunct="0">
              <a:spcBef>
                <a:spcPct val="0"/>
              </a:spcBef>
              <a:spcAft>
                <a:spcPct val="0"/>
              </a:spcAft>
              <a:buNone/>
            </a:pPr>
            <a:endPar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r>
              <a:rPr kumimoji="0" lang="en-US" b="0" i="1" u="none" strike="noStrike" cap="none" normalizeH="0" baseline="0" dirty="0">
                <a:ln>
                  <a:noFill/>
                </a:ln>
                <a:solidFill>
                  <a:srgbClr val="FF0000"/>
                </a:solidFill>
                <a:effectLst/>
                <a:latin typeface="Times New Roman" pitchFamily="18" charset="0"/>
                <a:ea typeface="Tahoma" pitchFamily="34" charset="0"/>
                <a:cs typeface="Times New Roman" pitchFamily="18" charset="0"/>
              </a:rPr>
              <a:t>Pathological primary amenorrhea </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is when the patient has never menstruated</a:t>
            </a:r>
            <a:r>
              <a:rPr kumimoji="0" lang="en-US" b="0" i="0" u="none" strike="noStrike" cap="none" normalizeH="0" dirty="0">
                <a:ln>
                  <a:noFill/>
                </a:ln>
                <a:solidFill>
                  <a:schemeClr val="tx1"/>
                </a:solidFill>
                <a:effectLst/>
                <a:latin typeface="Times New Roman" pitchFamily="18" charset="0"/>
                <a:ea typeface="Tahoma" pitchFamily="34"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and </a:t>
            </a:r>
            <a:r>
              <a:rPr kumimoji="0" lang="en-US" b="0" i="1"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hasn’t developed</a:t>
            </a:r>
            <a:r>
              <a:rPr kumimoji="0" lang="en-US" b="0" i="1" u="none" strike="noStrike" cap="none" normalizeH="0" dirty="0">
                <a:ln>
                  <a:noFill/>
                </a:ln>
                <a:solidFill>
                  <a:schemeClr val="tx1"/>
                </a:solidFill>
                <a:effectLst/>
                <a:latin typeface="Times New Roman" pitchFamily="18" charset="0"/>
                <a:ea typeface="Tahoma" pitchFamily="34" charset="0"/>
                <a:cs typeface="Times New Roman" pitchFamily="18" charset="0"/>
              </a:rPr>
              <a:t>   </a:t>
            </a:r>
            <a:r>
              <a:rPr kumimoji="0" lang="en-US" b="0" i="1"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secondary sexual characteristics.</a:t>
            </a:r>
          </a:p>
          <a:p>
            <a:pPr marL="0" lvl="0" indent="0" algn="just" eaLnBrk="0" fontAlgn="base" hangingPunct="0">
              <a:spcBef>
                <a:spcPct val="0"/>
              </a:spcBef>
              <a:spcAft>
                <a:spcPct val="0"/>
              </a:spcAft>
              <a:buNone/>
            </a:pPr>
            <a:endPar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endParaRPr lang="en-US" dirty="0">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endPar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endParaRPr lang="en-US" dirty="0">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endPar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endPar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lnSpcReduction="20000"/>
          </a:bodyPr>
          <a:lstStyle/>
          <a:p>
            <a:pPr marL="0" lvl="0" indent="0" algn="just" eaLnBrk="0" fontAlgn="base" hangingPunct="0">
              <a:spcBef>
                <a:spcPct val="0"/>
              </a:spcBef>
              <a:spcAft>
                <a:spcPct val="0"/>
              </a:spcAft>
              <a:buNone/>
            </a:pPr>
            <a:r>
              <a:rPr lang="en-US" dirty="0">
                <a:solidFill>
                  <a:schemeClr val="tx1"/>
                </a:solidFill>
                <a:latin typeface="Times New Roman" pitchFamily="18" charset="0"/>
                <a:ea typeface="Tahoma" pitchFamily="34" charset="0"/>
                <a:cs typeface="Times New Roman" pitchFamily="18" charset="0"/>
              </a:rPr>
              <a:t>There are two main factors that lead to primary </a:t>
            </a:r>
            <a:r>
              <a:rPr lang="en-US" dirty="0" err="1">
                <a:solidFill>
                  <a:schemeClr val="tx1"/>
                </a:solidFill>
                <a:latin typeface="Times New Roman" pitchFamily="18" charset="0"/>
                <a:ea typeface="Tahoma" pitchFamily="34" charset="0"/>
                <a:cs typeface="Times New Roman" pitchFamily="18" charset="0"/>
              </a:rPr>
              <a:t>amenorrhoea</a:t>
            </a:r>
            <a:r>
              <a:rPr lang="en-US" dirty="0">
                <a:solidFill>
                  <a:schemeClr val="tx1"/>
                </a:solidFill>
                <a:latin typeface="Times New Roman" pitchFamily="18" charset="0"/>
                <a:ea typeface="Tahoma" pitchFamily="34" charset="0"/>
                <a:cs typeface="Times New Roman" pitchFamily="18" charset="0"/>
              </a:rPr>
              <a:t>. These are:</a:t>
            </a:r>
          </a:p>
          <a:p>
            <a:pPr marL="0" lvl="0" indent="0" algn="just" eaLnBrk="0" fontAlgn="base" hangingPunct="0">
              <a:spcBef>
                <a:spcPct val="0"/>
              </a:spcBef>
              <a:spcAft>
                <a:spcPct val="0"/>
              </a:spcAft>
              <a:buNone/>
            </a:pPr>
            <a:endParaRPr lang="en-US" dirty="0">
              <a:solidFill>
                <a:schemeClr val="tx1"/>
              </a:solidFill>
              <a:latin typeface="Times New Roman" pitchFamily="18" charset="0"/>
              <a:ea typeface="Tahoma" pitchFamily="34" charset="0"/>
              <a:cs typeface="Times New Roman" pitchFamily="18" charset="0"/>
            </a:endParaRPr>
          </a:p>
          <a:p>
            <a:pPr marL="0" lvl="0" indent="0" algn="just" eaLnBrk="0" fontAlgn="base" hangingPunct="0">
              <a:spcBef>
                <a:spcPct val="0"/>
              </a:spcBef>
              <a:spcAft>
                <a:spcPct val="0"/>
              </a:spcAft>
              <a:buNone/>
            </a:pPr>
            <a:r>
              <a:rPr lang="en-US" dirty="0">
                <a:latin typeface="Times New Roman" pitchFamily="18" charset="0"/>
                <a:ea typeface="Tahoma" pitchFamily="34" charset="0"/>
                <a:cs typeface="Times New Roman" pitchFamily="18" charset="0"/>
              </a:rPr>
              <a:t>a) </a:t>
            </a:r>
            <a:r>
              <a:rPr lang="en-US" b="1" dirty="0">
                <a:latin typeface="Times New Roman" pitchFamily="18" charset="0"/>
                <a:ea typeface="Tahoma" pitchFamily="34" charset="0"/>
                <a:cs typeface="Times New Roman" pitchFamily="18" charset="0"/>
              </a:rPr>
              <a:t>Hormonal Factors</a:t>
            </a:r>
            <a:r>
              <a:rPr lang="en-US" dirty="0">
                <a:latin typeface="Times New Roman" pitchFamily="18" charset="0"/>
                <a:ea typeface="Tahoma" pitchFamily="34" charset="0"/>
                <a:cs typeface="Times New Roman" pitchFamily="18" charset="0"/>
              </a:rPr>
              <a:t>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This is due to the malfunctioning of the pituitary gland.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As a result, the hormones responsible for sex maturation are affected, which in turn affect menarche</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In Cushing's syndrome, the excessive production of </a:t>
            </a:r>
            <a:r>
              <a:rPr lang="en-US" dirty="0" err="1">
                <a:latin typeface="Times New Roman" pitchFamily="18" charset="0"/>
                <a:ea typeface="Tahoma" pitchFamily="34" charset="0"/>
                <a:cs typeface="Times New Roman" pitchFamily="18" charset="0"/>
              </a:rPr>
              <a:t>cortisols</a:t>
            </a:r>
            <a:r>
              <a:rPr lang="en-US" dirty="0">
                <a:latin typeface="Times New Roman" pitchFamily="18" charset="0"/>
                <a:ea typeface="Tahoma" pitchFamily="34" charset="0"/>
                <a:cs typeface="Times New Roman" pitchFamily="18" charset="0"/>
              </a:rPr>
              <a:t> may hinder menarche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304800"/>
            <a:ext cx="8763000" cy="6934200"/>
          </a:xfrm>
        </p:spPr>
        <p:txBody>
          <a:bodyPr>
            <a:normAutofit/>
          </a:bodyPr>
          <a:lstStyle/>
          <a:p>
            <a:pPr marL="457200" lvl="0" indent="-457200" algn="just" eaLnBrk="0" fontAlgn="base" hangingPunct="0">
              <a:spcBef>
                <a:spcPct val="0"/>
              </a:spcBef>
              <a:spcAft>
                <a:spcPct val="0"/>
              </a:spcAft>
              <a:buFont typeface="+mj-lt"/>
              <a:buAutoNum type="arabicPeriod" startAt="2"/>
            </a:pPr>
            <a:r>
              <a:rPr lang="en-US" b="1" dirty="0">
                <a:latin typeface="Times New Roman" pitchFamily="18" charset="0"/>
                <a:ea typeface="Tahoma" pitchFamily="34" charset="0"/>
                <a:cs typeface="Times New Roman" pitchFamily="18" charset="0"/>
              </a:rPr>
              <a:t>Developmental Anomalies</a:t>
            </a:r>
            <a:r>
              <a:rPr lang="en-US" dirty="0">
                <a:latin typeface="Times New Roman" pitchFamily="18" charset="0"/>
                <a:ea typeface="Tahoma" pitchFamily="34" charset="0"/>
                <a:cs typeface="Times New Roman" pitchFamily="18" charset="0"/>
              </a:rPr>
              <a:t>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Failure of the vagina, uterus or ovaries to develop.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an </a:t>
            </a:r>
            <a:r>
              <a:rPr lang="en-US" b="1" i="1" dirty="0">
                <a:latin typeface="Times New Roman" pitchFamily="18" charset="0"/>
                <a:ea typeface="Tahoma" pitchFamily="34" charset="0"/>
                <a:cs typeface="Times New Roman" pitchFamily="18" charset="0"/>
              </a:rPr>
              <a:t>imperforate hymen</a:t>
            </a:r>
            <a:r>
              <a:rPr lang="en-US" dirty="0">
                <a:latin typeface="Times New Roman" pitchFamily="18" charset="0"/>
                <a:ea typeface="Tahoma" pitchFamily="34" charset="0"/>
                <a:cs typeface="Times New Roman" pitchFamily="18" charset="0"/>
              </a:rPr>
              <a:t>.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In this case, the girl experiences all the feelings and discomforts of menstrual flow.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menstruation occurs and the blood accumulates behind the hymen, (in the vagina), but does not come out.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This condition is known as </a:t>
            </a:r>
            <a:r>
              <a:rPr lang="en-US" b="1" dirty="0" err="1">
                <a:latin typeface="Times New Roman" pitchFamily="18" charset="0"/>
                <a:ea typeface="Tahoma" pitchFamily="34" charset="0"/>
                <a:cs typeface="Times New Roman" pitchFamily="18" charset="0"/>
              </a:rPr>
              <a:t>cryptomenorrhoea</a:t>
            </a:r>
            <a:r>
              <a:rPr lang="en-US" dirty="0">
                <a:latin typeface="Times New Roman" pitchFamily="18" charset="0"/>
                <a:ea typeface="Tahoma" pitchFamily="34" charset="0"/>
                <a:cs typeface="Times New Roman" pitchFamily="18" charset="0"/>
              </a:rPr>
              <a:t> and when not treated, the uterus distends, leading to what is known as </a:t>
            </a:r>
            <a:r>
              <a:rPr lang="en-US" b="1" dirty="0" err="1">
                <a:latin typeface="Times New Roman" pitchFamily="18" charset="0"/>
                <a:ea typeface="Tahoma" pitchFamily="34" charset="0"/>
                <a:cs typeface="Times New Roman" pitchFamily="18" charset="0"/>
              </a:rPr>
              <a:t>haematometra</a:t>
            </a:r>
            <a:r>
              <a:rPr lang="en-US" dirty="0">
                <a:latin typeface="Times New Roman" pitchFamily="18" charset="0"/>
                <a:ea typeface="Tahoma" pitchFamily="34" charset="0"/>
                <a:cs typeface="Times New Roman" pitchFamily="18" charset="0"/>
              </a:rPr>
              <a:t>. </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001000" cy="4525962"/>
          </a:xfrm>
        </p:spPr>
        <p:txBody>
          <a:bodyPr>
            <a:normAutofit fontScale="92500" lnSpcReduction="20000"/>
          </a:bodyPr>
          <a:lstStyle/>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The girl may present with abdominal pain and the absence of menstruation. The condition can be cured by an incision of the hymen to allow the blood to flow out freely. After the incision you should advise the girl to maintain high standards of hygiene. The vulva should be cleaned three times a day until healed. </a:t>
            </a:r>
          </a:p>
          <a:p>
            <a:pPr lvl="0" algn="just" eaLnBrk="0" fontAlgn="base" hangingPunct="0">
              <a:spcBef>
                <a:spcPct val="0"/>
              </a:spcBef>
              <a:spcAft>
                <a:spcPct val="0"/>
              </a:spcAft>
            </a:pPr>
            <a:r>
              <a:rPr lang="en-US" dirty="0">
                <a:latin typeface="Times New Roman" pitchFamily="18" charset="0"/>
                <a:ea typeface="Tahoma" pitchFamily="34" charset="0"/>
                <a:cs typeface="Times New Roman" pitchFamily="18" charset="0"/>
              </a:rPr>
              <a:t>Other causes include </a:t>
            </a:r>
            <a:r>
              <a:rPr lang="en-US" b="1" dirty="0">
                <a:latin typeface="Times New Roman" pitchFamily="18" charset="0"/>
                <a:ea typeface="Tahoma" pitchFamily="34" charset="0"/>
                <a:cs typeface="Times New Roman" pitchFamily="18" charset="0"/>
              </a:rPr>
              <a:t>male </a:t>
            </a:r>
            <a:r>
              <a:rPr lang="en-US" b="1" dirty="0" err="1">
                <a:latin typeface="Times New Roman" pitchFamily="18" charset="0"/>
                <a:ea typeface="Tahoma" pitchFamily="34" charset="0"/>
                <a:cs typeface="Times New Roman" pitchFamily="18" charset="0"/>
              </a:rPr>
              <a:t>pseudohermaphroditism</a:t>
            </a:r>
            <a:r>
              <a:rPr lang="en-US" b="1" dirty="0">
                <a:latin typeface="Times New Roman" pitchFamily="18" charset="0"/>
                <a:ea typeface="Tahoma" pitchFamily="34" charset="0"/>
                <a:cs typeface="Times New Roman" pitchFamily="18" charset="0"/>
              </a:rPr>
              <a:t> </a:t>
            </a:r>
            <a:r>
              <a:rPr lang="en-US" dirty="0">
                <a:latin typeface="Times New Roman" pitchFamily="18" charset="0"/>
                <a:ea typeface="Tahoma" pitchFamily="34" charset="0"/>
                <a:cs typeface="Times New Roman" pitchFamily="18" charset="0"/>
              </a:rPr>
              <a:t>(a male develops as a female) and Turner's syndrome (45X)where one has only one x-chromosome. </a:t>
            </a:r>
            <a:br>
              <a:rPr lang="en-US" dirty="0">
                <a:latin typeface="Times New Roman" pitchFamily="18" charset="0"/>
                <a:ea typeface="Tahoma" pitchFamily="34" charset="0"/>
                <a:cs typeface="Times New Roman" pitchFamily="18" charset="0"/>
              </a:rPr>
            </a:br>
            <a:r>
              <a:rPr lang="en-US" dirty="0">
                <a:latin typeface="Times New Roman" pitchFamily="18" charset="0"/>
                <a:ea typeface="Tahoma" pitchFamily="34" charset="0"/>
                <a:cs typeface="Times New Roman" pitchFamily="18" charset="0"/>
              </a:rPr>
              <a:t>.</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amenorrhea</a:t>
            </a:r>
          </a:p>
        </p:txBody>
      </p:sp>
      <p:sp>
        <p:nvSpPr>
          <p:cNvPr id="3" name="Content Placeholder 2"/>
          <p:cNvSpPr>
            <a:spLocks noGrp="1"/>
          </p:cNvSpPr>
          <p:nvPr>
            <p:ph idx="1"/>
          </p:nvPr>
        </p:nvSpPr>
        <p:spPr/>
        <p:txBody>
          <a:bodyPr/>
          <a:lstStyle/>
          <a:p>
            <a:r>
              <a:rPr lang="en-US" dirty="0"/>
              <a:t> means that the periods, which were once present, have stopped.</a:t>
            </a:r>
          </a:p>
          <a:p>
            <a:r>
              <a:rPr lang="en-US" dirty="0"/>
              <a:t>occurs after a normal menarche, which then ceases for more than six months.  </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 of secondary amenorrhea</a:t>
            </a:r>
          </a:p>
        </p:txBody>
      </p:sp>
      <p:sp>
        <p:nvSpPr>
          <p:cNvPr id="3" name="Content Placeholder 2"/>
          <p:cNvSpPr>
            <a:spLocks noGrp="1"/>
          </p:cNvSpPr>
          <p:nvPr>
            <p:ph idx="1"/>
          </p:nvPr>
        </p:nvSpPr>
        <p:spPr/>
        <p:txBody>
          <a:bodyPr>
            <a:normAutofit fontScale="92500" lnSpcReduction="10000"/>
          </a:bodyPr>
          <a:lstStyle/>
          <a:p>
            <a:pPr marL="514350" indent="-514350">
              <a:buAutoNum type="alphaLcParenR"/>
            </a:pPr>
            <a:r>
              <a:rPr lang="en-US" b="1" dirty="0"/>
              <a:t>Hormonal Disturbances-</a:t>
            </a:r>
          </a:p>
          <a:p>
            <a:pPr marL="514350" indent="-514350"/>
            <a:r>
              <a:rPr lang="en-US" dirty="0"/>
              <a:t>In the pituitary gland can lead to </a:t>
            </a:r>
            <a:r>
              <a:rPr lang="en-US" dirty="0" err="1"/>
              <a:t>hypopituitarism</a:t>
            </a:r>
            <a:r>
              <a:rPr lang="en-US" dirty="0"/>
              <a:t>, especially after severe postpartum hemorrhage. </a:t>
            </a:r>
          </a:p>
          <a:p>
            <a:pPr marL="514350" indent="-514350"/>
            <a:r>
              <a:rPr lang="en-US" dirty="0"/>
              <a:t>This leads to pituitary </a:t>
            </a:r>
            <a:r>
              <a:rPr lang="en-US" b="1" dirty="0" err="1"/>
              <a:t>cachexia</a:t>
            </a:r>
            <a:r>
              <a:rPr lang="en-US" b="1" dirty="0"/>
              <a:t>/Sheehan's disease</a:t>
            </a:r>
            <a:endParaRPr lang="en-US" dirty="0"/>
          </a:p>
          <a:p>
            <a:pPr marL="514350" indent="-514350"/>
            <a:r>
              <a:rPr lang="en-US" dirty="0"/>
              <a:t>Due to temporary deprivation of blood supply to the pituitary, leading to ischemia.</a:t>
            </a:r>
          </a:p>
          <a:p>
            <a:pPr marL="514350" indent="-514350"/>
            <a:r>
              <a:rPr lang="en-US" dirty="0"/>
              <a:t>Disturbances in the adrenal gland, thyroid gland and/or ovaries can also cause amenorrhea</a:t>
            </a:r>
            <a:endParaRPr lang="fr-FR" dirty="0"/>
          </a:p>
          <a:p>
            <a:pPr marL="514350" indent="-514350"/>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NEOPLASMS</a:t>
            </a:r>
          </a:p>
        </p:txBody>
      </p:sp>
      <p:sp>
        <p:nvSpPr>
          <p:cNvPr id="3" name="Content Placeholder 2"/>
          <p:cNvSpPr>
            <a:spLocks noGrp="1"/>
          </p:cNvSpPr>
          <p:nvPr>
            <p:ph idx="1"/>
          </p:nvPr>
        </p:nvSpPr>
        <p:spPr/>
        <p:txBody>
          <a:bodyPr/>
          <a:lstStyle/>
          <a:p>
            <a:r>
              <a:rPr lang="en-US" i="1" dirty="0">
                <a:ea typeface="Tahoma" pitchFamily="34" charset="0"/>
                <a:cs typeface="Tahoma" pitchFamily="34" charset="0"/>
              </a:rPr>
              <a:t>OVARIAN CYSTS</a:t>
            </a:r>
          </a:p>
          <a:p>
            <a:r>
              <a:rPr lang="en-US" i="1" dirty="0">
                <a:ea typeface="Tahoma" pitchFamily="34" charset="0"/>
                <a:cs typeface="Tahoma" pitchFamily="34" charset="0"/>
              </a:rPr>
              <a:t>UTERINE FIBROIDS</a:t>
            </a:r>
          </a:p>
          <a:p>
            <a:r>
              <a:rPr lang="en-US" i="1" dirty="0">
                <a:ea typeface="Tahoma" pitchFamily="34" charset="0"/>
                <a:cs typeface="Tahoma" pitchFamily="34" charset="0"/>
              </a:rPr>
              <a:t>CA CERVIX</a:t>
            </a:r>
          </a:p>
          <a:p>
            <a:r>
              <a:rPr lang="en-US" i="1" dirty="0">
                <a:ea typeface="Tahoma" pitchFamily="34" charset="0"/>
                <a:cs typeface="Tahoma" pitchFamily="34" charset="0"/>
              </a:rPr>
              <a:t>CA ENDOMETRIUM</a:t>
            </a:r>
          </a:p>
          <a:p>
            <a:r>
              <a:rPr lang="en-US" i="1" dirty="0">
                <a:ea typeface="Tahoma" pitchFamily="34" charset="0"/>
                <a:cs typeface="Tahoma" pitchFamily="34" charset="0"/>
              </a:rPr>
              <a:t>CA VULVA</a:t>
            </a:r>
          </a:p>
          <a:p>
            <a:r>
              <a:rPr lang="en-US" i="1" dirty="0">
                <a:ea typeface="Tahoma" pitchFamily="34" charset="0"/>
                <a:cs typeface="Tahoma" pitchFamily="34" charset="0"/>
              </a:rPr>
              <a:t>CHORIOCARCINOMA</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457200"/>
            <a:ext cx="8229600" cy="6400800"/>
          </a:xfrm>
        </p:spPr>
        <p:txBody>
          <a:bodyPr>
            <a:normAutofit fontScale="77500" lnSpcReduction="20000"/>
          </a:bodyPr>
          <a:lstStyle/>
          <a:p>
            <a:pPr>
              <a:buNone/>
            </a:pPr>
            <a:r>
              <a:rPr lang="fr-FR" b="1" dirty="0"/>
              <a:t>b) </a:t>
            </a:r>
            <a:r>
              <a:rPr lang="fr-FR" b="1" dirty="0" err="1"/>
              <a:t>Debilitating</a:t>
            </a:r>
            <a:r>
              <a:rPr lang="fr-FR" b="1" dirty="0"/>
              <a:t> </a:t>
            </a:r>
            <a:r>
              <a:rPr lang="fr-FR" b="1" dirty="0" err="1"/>
              <a:t>Systemic</a:t>
            </a:r>
            <a:r>
              <a:rPr lang="fr-FR" b="1" dirty="0"/>
              <a:t> </a:t>
            </a:r>
            <a:r>
              <a:rPr lang="fr-FR" dirty="0" err="1"/>
              <a:t>Disorders</a:t>
            </a:r>
            <a:r>
              <a:rPr lang="fr-FR" dirty="0"/>
              <a:t> </a:t>
            </a:r>
            <a:r>
              <a:rPr lang="fr-FR" dirty="0" err="1"/>
              <a:t>eg</a:t>
            </a:r>
            <a:r>
              <a:rPr lang="fr-FR" dirty="0"/>
              <a:t> </a:t>
            </a:r>
            <a:r>
              <a:rPr lang="fr-FR" dirty="0" err="1"/>
              <a:t>anaemia,genital</a:t>
            </a:r>
            <a:r>
              <a:rPr lang="fr-FR" dirty="0"/>
              <a:t> </a:t>
            </a:r>
            <a:r>
              <a:rPr lang="fr-FR" dirty="0" err="1"/>
              <a:t>tuberclosis</a:t>
            </a:r>
            <a:endParaRPr lang="fr-FR" dirty="0"/>
          </a:p>
          <a:p>
            <a:pPr>
              <a:buNone/>
            </a:pPr>
            <a:r>
              <a:rPr lang="en-GB" b="1" dirty="0"/>
              <a:t>c) Nervous disorders- </a:t>
            </a:r>
            <a:r>
              <a:rPr lang="en-GB" dirty="0" err="1"/>
              <a:t>i.e</a:t>
            </a:r>
            <a:r>
              <a:rPr lang="en-GB" dirty="0"/>
              <a:t> stress, tension, depression, anxiety. This affects the hypothalamus causing hypothalamic amenorrhea.</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 </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Minor emotional upsets related to being away from home, attending college, tension from schoolwork or interpersonal problems are the most common causes of secondary </a:t>
            </a:r>
            <a:r>
              <a:rPr kumimoji="0" lang="en-US" b="0" i="0" u="none" strike="noStrike" cap="none" normalizeH="0" baseline="0" dirty="0" err="1">
                <a:ln>
                  <a:noFill/>
                </a:ln>
                <a:solidFill>
                  <a:schemeClr val="tx1"/>
                </a:solidFill>
                <a:effectLst/>
                <a:latin typeface="Times New Roman" pitchFamily="18" charset="0"/>
                <a:ea typeface="Tahoma" pitchFamily="34" charset="0"/>
                <a:cs typeface="Times New Roman" pitchFamily="18" charset="0"/>
              </a:rPr>
              <a:t>amenorrhoea</a:t>
            </a:r>
            <a:r>
              <a:rPr lang="en-US" dirty="0">
                <a:latin typeface="Times New Roman" pitchFamily="18" charset="0"/>
                <a:ea typeface="Tahoma" pitchFamily="34" charset="0"/>
                <a:cs typeface="Times New Roman" pitchFamily="18" charset="0"/>
              </a:rPr>
              <a:t> </a:t>
            </a:r>
            <a:r>
              <a:rPr lang="en-US" dirty="0" err="1">
                <a:latin typeface="Times New Roman" pitchFamily="18" charset="0"/>
                <a:ea typeface="Tahoma" pitchFamily="34" charset="0"/>
                <a:cs typeface="Times New Roman" pitchFamily="18" charset="0"/>
              </a:rPr>
              <a:t>esp</a:t>
            </a:r>
            <a:r>
              <a:rPr lang="en-US" dirty="0">
                <a:latin typeface="Times New Roman" pitchFamily="18" charset="0"/>
                <a:ea typeface="Tahoma" pitchFamily="34" charset="0"/>
                <a:cs typeface="Times New Roman" pitchFamily="18" charset="0"/>
              </a:rPr>
              <a:t> in adolescents</a:t>
            </a:r>
          </a:p>
          <a:p>
            <a:pPr>
              <a:buNone/>
            </a:pPr>
            <a:endParaRPr lang="en-GB" dirty="0"/>
          </a:p>
          <a:p>
            <a:pPr>
              <a:buNone/>
            </a:pPr>
            <a:r>
              <a:rPr lang="en-GB" b="1" dirty="0"/>
              <a:t>d) Drugs</a:t>
            </a:r>
            <a:r>
              <a:rPr lang="en-GB" dirty="0"/>
              <a:t>-contraceptives interfere with ovulation, </a:t>
            </a:r>
            <a:r>
              <a:rPr lang="en-GB" dirty="0" err="1"/>
              <a:t>Phenothiazines</a:t>
            </a:r>
            <a:r>
              <a:rPr lang="en-GB" dirty="0"/>
              <a:t> (causes increased </a:t>
            </a:r>
            <a:r>
              <a:rPr lang="en-GB" dirty="0" err="1"/>
              <a:t>prolactin</a:t>
            </a:r>
            <a:r>
              <a:rPr lang="en-GB" dirty="0"/>
              <a:t>), chemotherapy drugs</a:t>
            </a:r>
          </a:p>
          <a:p>
            <a:pPr>
              <a:buNone/>
            </a:pPr>
            <a:r>
              <a:rPr lang="en-GB" b="1" dirty="0"/>
              <a:t>e) Eating disorders- </a:t>
            </a:r>
            <a:r>
              <a:rPr lang="en-GB" dirty="0"/>
              <a:t>obesity, anorexia </a:t>
            </a:r>
            <a:r>
              <a:rPr lang="en-GB" dirty="0" err="1"/>
              <a:t>nervosa,extreme</a:t>
            </a:r>
            <a:r>
              <a:rPr lang="en-GB" dirty="0"/>
              <a:t> weight loss</a:t>
            </a:r>
          </a:p>
          <a:p>
            <a:pPr>
              <a:buNone/>
            </a:pPr>
            <a:r>
              <a:rPr lang="en-GB" b="1" dirty="0"/>
              <a:t>f) Intense exercises</a:t>
            </a:r>
            <a:r>
              <a:rPr lang="en-GB" dirty="0"/>
              <a:t>.</a:t>
            </a:r>
          </a:p>
          <a:p>
            <a:pPr>
              <a:buNone/>
            </a:pPr>
            <a:r>
              <a:rPr lang="en-GB" dirty="0"/>
              <a:t>     exercise </a:t>
            </a:r>
            <a:r>
              <a:rPr lang="en-GB" dirty="0" err="1"/>
              <a:t>amonorrhea.common</a:t>
            </a:r>
            <a:r>
              <a:rPr lang="en-GB" dirty="0"/>
              <a:t> in marathon runners</a:t>
            </a:r>
          </a:p>
          <a:p>
            <a:pPr>
              <a:buNone/>
            </a:pPr>
            <a:r>
              <a:rPr lang="en-GB" b="1" dirty="0"/>
              <a:t>g) Cervical </a:t>
            </a:r>
            <a:r>
              <a:rPr lang="en-GB" b="1" dirty="0" err="1"/>
              <a:t>stenosis</a:t>
            </a:r>
            <a:r>
              <a:rPr lang="en-GB" b="1" dirty="0"/>
              <a:t> due to surgery</a:t>
            </a:r>
          </a:p>
          <a:p>
            <a:pPr>
              <a:buNone/>
            </a:pPr>
            <a:r>
              <a:rPr lang="en-GB" b="1" dirty="0"/>
              <a:t>h) Ovarian cysts</a:t>
            </a:r>
          </a:p>
          <a:p>
            <a:endParaRPr lang="fr-FR"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5821363"/>
          </a:xfrm>
        </p:spPr>
        <p:txBody>
          <a:bodyPr>
            <a:normAutofit/>
          </a:bodyPr>
          <a:lstStyle/>
          <a:p>
            <a:pPr marL="514350" indent="-514350">
              <a:buNone/>
            </a:pPr>
            <a:r>
              <a:rPr lang="en-US" b="1" dirty="0" err="1">
                <a:latin typeface="Tahoma" pitchFamily="34" charset="0"/>
                <a:ea typeface="Tahoma" pitchFamily="34" charset="0"/>
                <a:cs typeface="Tahoma" pitchFamily="34" charset="0"/>
              </a:rPr>
              <a:t>Oligomenorrhoea</a:t>
            </a:r>
            <a:r>
              <a:rPr lang="en-US" dirty="0">
                <a:latin typeface="Tahoma" pitchFamily="34" charset="0"/>
                <a:ea typeface="Tahoma" pitchFamily="34" charset="0"/>
                <a:cs typeface="Tahoma" pitchFamily="34" charset="0"/>
              </a:rPr>
              <a:t> </a:t>
            </a:r>
          </a:p>
          <a:p>
            <a:r>
              <a:rPr lang="en-US" dirty="0">
                <a:latin typeface="Tahoma" pitchFamily="34" charset="0"/>
                <a:ea typeface="Tahoma" pitchFamily="34" charset="0"/>
                <a:cs typeface="Tahoma" pitchFamily="34" charset="0"/>
              </a:rPr>
              <a:t>This is a type of </a:t>
            </a:r>
            <a:r>
              <a:rPr lang="en-US" dirty="0" err="1">
                <a:latin typeface="Tahoma" pitchFamily="34" charset="0"/>
                <a:ea typeface="Tahoma" pitchFamily="34" charset="0"/>
                <a:cs typeface="Tahoma" pitchFamily="34" charset="0"/>
              </a:rPr>
              <a:t>amenorrhoea</a:t>
            </a:r>
            <a:r>
              <a:rPr lang="en-US" dirty="0">
                <a:latin typeface="Tahoma" pitchFamily="34" charset="0"/>
                <a:ea typeface="Tahoma" pitchFamily="34" charset="0"/>
                <a:cs typeface="Tahoma" pitchFamily="34" charset="0"/>
              </a:rPr>
              <a:t> where there is infrequent menstruation, which may occur months before menopause and, at times, due to emotional upset. </a:t>
            </a:r>
          </a:p>
          <a:p>
            <a:r>
              <a:rPr lang="en-US" dirty="0">
                <a:latin typeface="Tahoma" pitchFamily="34" charset="0"/>
                <a:ea typeface="Tahoma" pitchFamily="34" charset="0"/>
                <a:cs typeface="Tahoma" pitchFamily="34" charset="0"/>
              </a:rPr>
              <a:t>Occur at interval of &gt;35 days</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Investigations</a:t>
            </a:r>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a:t>History to exclude primary and secondary amenorrhea</a:t>
            </a:r>
          </a:p>
          <a:p>
            <a:pPr marL="514350" indent="-514350">
              <a:buAutoNum type="arabicPeriod"/>
            </a:pPr>
            <a:r>
              <a:rPr lang="en-US" dirty="0"/>
              <a:t>Pelvic examination may reveal imperforate hymen and </a:t>
            </a:r>
            <a:r>
              <a:rPr lang="en-US" dirty="0" err="1"/>
              <a:t>cryptomenorrhea</a:t>
            </a:r>
            <a:r>
              <a:rPr lang="en-US" dirty="0"/>
              <a:t> during bimanual </a:t>
            </a:r>
            <a:r>
              <a:rPr lang="en-US" dirty="0" err="1"/>
              <a:t>exmination</a:t>
            </a:r>
            <a:r>
              <a:rPr lang="en-US" dirty="0"/>
              <a:t>.</a:t>
            </a:r>
          </a:p>
          <a:p>
            <a:pPr marL="514350" indent="-514350">
              <a:buAutoNum type="arabicPeriod"/>
            </a:pPr>
            <a:r>
              <a:rPr lang="en-US" b="1" dirty="0"/>
              <a:t>Pregnancy test.</a:t>
            </a:r>
            <a:r>
              <a:rPr lang="en-US" dirty="0"/>
              <a:t> This will probably be the first test you do to rule out or confirm a possible pregnancy.</a:t>
            </a:r>
          </a:p>
          <a:p>
            <a:pPr marL="514350" indent="-514350">
              <a:buAutoNum type="arabicPeriod"/>
            </a:pP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Endocrine tests:</a:t>
            </a:r>
          </a:p>
          <a:p>
            <a:pPr marL="514350" indent="-514350">
              <a:buNone/>
            </a:pPr>
            <a:r>
              <a:rPr lang="en-US" dirty="0">
                <a:latin typeface="Tahoma" pitchFamily="34" charset="0"/>
                <a:ea typeface="Tahoma" pitchFamily="34" charset="0"/>
                <a:cs typeface="Tahoma" pitchFamily="34" charset="0"/>
              </a:rPr>
              <a:t>     </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Estimation of blood hormone levels. The hormones investigated are follicle stimulating, </a:t>
            </a:r>
            <a:r>
              <a:rPr kumimoji="0" lang="en-US" b="0" i="0" u="none" strike="noStrike" cap="none" normalizeH="0" baseline="0" dirty="0" err="1">
                <a:ln>
                  <a:noFill/>
                </a:ln>
                <a:solidFill>
                  <a:schemeClr val="tx1"/>
                </a:solidFill>
                <a:effectLst/>
                <a:latin typeface="Tahoma" pitchFamily="34" charset="0"/>
                <a:ea typeface="Tahoma" pitchFamily="34" charset="0"/>
                <a:cs typeface="Tahoma" pitchFamily="34" charset="0"/>
              </a:rPr>
              <a:t>leutinising</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 and </a:t>
            </a:r>
            <a:r>
              <a:rPr kumimoji="0" lang="en-US" b="0" i="0" u="none" strike="noStrike" cap="none" normalizeH="0" baseline="0" dirty="0" err="1">
                <a:ln>
                  <a:noFill/>
                </a:ln>
                <a:solidFill>
                  <a:schemeClr val="tx1"/>
                </a:solidFill>
                <a:effectLst/>
                <a:latin typeface="Tahoma" pitchFamily="34" charset="0"/>
                <a:ea typeface="Tahoma" pitchFamily="34" charset="0"/>
                <a:cs typeface="Tahoma" pitchFamily="34" charset="0"/>
              </a:rPr>
              <a:t>prolactin</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 androgen</a:t>
            </a:r>
            <a:r>
              <a:rPr kumimoji="0" lang="en-US" b="0" i="0" u="none" strike="noStrike" cap="none" normalizeH="0" dirty="0">
                <a:ln>
                  <a:noFill/>
                </a:ln>
                <a:solidFill>
                  <a:schemeClr val="tx1"/>
                </a:solidFill>
                <a:effectLst/>
                <a:latin typeface="Tahoma" pitchFamily="34" charset="0"/>
                <a:ea typeface="Tahoma" pitchFamily="34" charset="0"/>
                <a:cs typeface="Tahoma" pitchFamily="34" charset="0"/>
              </a:rPr>
              <a:t> test</a:t>
            </a:r>
            <a:endParaRPr lang="en-US" dirty="0">
              <a:latin typeface="Tahoma" pitchFamily="34" charset="0"/>
              <a:ea typeface="Tahoma" pitchFamily="34" charset="0"/>
              <a:cs typeface="Tahoma"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457200"/>
            <a:ext cx="8458200" cy="5668963"/>
          </a:xfrm>
        </p:spPr>
        <p:txBody>
          <a:bodyPr/>
          <a:lstStyle/>
          <a:p>
            <a:pPr marL="514350" indent="-514350">
              <a:buNone/>
            </a:pPr>
            <a:r>
              <a:rPr kumimoji="0" lang="en-US" b="1"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5. Radiological Examination</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 </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You should take an x-ray of the chest and a straight skull </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x-ray to detect enlargement of the </a:t>
            </a:r>
            <a:r>
              <a:rPr kumimoji="0" lang="en-US" b="0" i="0" u="none" strike="noStrike" cap="none" normalizeH="0" baseline="0" dirty="0" err="1">
                <a:ln>
                  <a:noFill/>
                </a:ln>
                <a:solidFill>
                  <a:schemeClr val="tx1"/>
                </a:solidFill>
                <a:effectLst/>
                <a:latin typeface="Times New Roman" pitchFamily="18" charset="0"/>
                <a:ea typeface="Tahoma" pitchFamily="34" charset="0"/>
                <a:cs typeface="Times New Roman" pitchFamily="18" charset="0"/>
              </a:rPr>
              <a:t>sella</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 </a:t>
            </a:r>
            <a:r>
              <a:rPr kumimoji="0" lang="en-US" b="0" i="0" u="none" strike="noStrike" cap="none" normalizeH="0" baseline="0" dirty="0" err="1">
                <a:ln>
                  <a:noFill/>
                </a:ln>
                <a:solidFill>
                  <a:schemeClr val="tx1"/>
                </a:solidFill>
                <a:effectLst/>
                <a:latin typeface="Times New Roman" pitchFamily="18" charset="0"/>
                <a:ea typeface="Tahoma" pitchFamily="34" charset="0"/>
                <a:cs typeface="Times New Roman" pitchFamily="18" charset="0"/>
              </a:rPr>
              <a:t>turcica</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 </a:t>
            </a:r>
            <a:b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b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(pituitary </a:t>
            </a:r>
            <a:r>
              <a:rPr kumimoji="0" lang="en-US" b="0" i="0" u="none" strike="noStrike" cap="none" normalizeH="0" baseline="0" dirty="0" err="1">
                <a:ln>
                  <a:noFill/>
                </a:ln>
                <a:solidFill>
                  <a:schemeClr val="tx1"/>
                </a:solidFill>
                <a:effectLst/>
                <a:latin typeface="Times New Roman" pitchFamily="18" charset="0"/>
                <a:ea typeface="Tahoma" pitchFamily="34" charset="0"/>
                <a:cs typeface="Times New Roman" pitchFamily="18" charset="0"/>
              </a:rPr>
              <a:t>fossa</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 </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You will remember the pituitary gland plays a great role and chronic diseases like TB can affect menstruation</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 of secondary amenorrhea</a:t>
            </a:r>
          </a:p>
        </p:txBody>
      </p:sp>
      <p:sp>
        <p:nvSpPr>
          <p:cNvPr id="3" name="Content Placeholder 2"/>
          <p:cNvSpPr>
            <a:spLocks noGrp="1"/>
          </p:cNvSpPr>
          <p:nvPr>
            <p:ph idx="1"/>
          </p:nvPr>
        </p:nvSpPr>
        <p:spPr>
          <a:xfrm>
            <a:off x="304800" y="1447800"/>
            <a:ext cx="8839200" cy="5410200"/>
          </a:xfrm>
        </p:spPr>
        <p:txBody>
          <a:bodyPr>
            <a:normAutofit fontScale="70000" lnSpcReduction="20000"/>
          </a:bodyPr>
          <a:lstStyle/>
          <a:p>
            <a:pPr lvl="0" eaLnBrk="0" fontAlgn="base" hangingPunct="0">
              <a:spcBef>
                <a:spcPct val="0"/>
              </a:spcBef>
              <a:spcAft>
                <a:spcPct val="0"/>
              </a:spcAft>
              <a:buNone/>
            </a:pPr>
            <a:r>
              <a:rPr lang="en-US" dirty="0"/>
              <a:t>1. </a:t>
            </a:r>
            <a:r>
              <a:rPr lang="en-US" b="1" dirty="0" err="1">
                <a:latin typeface="Arial" pitchFamily="34" charset="0"/>
                <a:ea typeface="Times New Roman" pitchFamily="18" charset="0"/>
                <a:cs typeface="Arial" pitchFamily="34" charset="0"/>
              </a:rPr>
              <a:t>Clomiphene</a:t>
            </a:r>
            <a:r>
              <a:rPr lang="en-US" b="1" dirty="0">
                <a:latin typeface="Arial" pitchFamily="34" charset="0"/>
                <a:ea typeface="Times New Roman" pitchFamily="18" charset="0"/>
                <a:cs typeface="Arial" pitchFamily="34" charset="0"/>
              </a:rPr>
              <a:t> Citrate (</a:t>
            </a:r>
            <a:r>
              <a:rPr lang="en-US" b="1" dirty="0" err="1">
                <a:latin typeface="Arial" pitchFamily="34" charset="0"/>
                <a:ea typeface="Times New Roman" pitchFamily="18" charset="0"/>
                <a:cs typeface="Arial" pitchFamily="34" charset="0"/>
              </a:rPr>
              <a:t>Clomid</a:t>
            </a:r>
            <a:r>
              <a:rPr lang="en-US" b="1" dirty="0">
                <a:latin typeface="Arial" pitchFamily="34" charset="0"/>
                <a:ea typeface="Times New Roman" pitchFamily="18" charset="0"/>
                <a:cs typeface="Arial" pitchFamily="34" charset="0"/>
              </a:rPr>
              <a:t>)</a:t>
            </a:r>
            <a:endParaRPr lang="en-US" dirty="0">
              <a:latin typeface="Arial" pitchFamily="34" charset="0"/>
              <a:cs typeface="Arial" pitchFamily="34" charset="0"/>
            </a:endParaRP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Ovulation can be induced using </a:t>
            </a:r>
            <a:r>
              <a:rPr lang="en-US" dirty="0" err="1">
                <a:latin typeface="Arial" pitchFamily="34" charset="0"/>
                <a:ea typeface="Times New Roman" pitchFamily="18" charset="0"/>
                <a:cs typeface="Arial" pitchFamily="34" charset="0"/>
              </a:rPr>
              <a:t>clomiphene</a:t>
            </a:r>
            <a:r>
              <a:rPr lang="en-US" dirty="0">
                <a:latin typeface="Arial" pitchFamily="34" charset="0"/>
                <a:ea typeface="Times New Roman" pitchFamily="18" charset="0"/>
                <a:cs typeface="Arial" pitchFamily="34" charset="0"/>
              </a:rPr>
              <a:t> citrate. </a:t>
            </a: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This drug acts on the </a:t>
            </a:r>
            <a:r>
              <a:rPr lang="en-US" dirty="0" err="1">
                <a:latin typeface="Arial" pitchFamily="34" charset="0"/>
                <a:ea typeface="Times New Roman" pitchFamily="18" charset="0"/>
                <a:cs typeface="Arial" pitchFamily="34" charset="0"/>
              </a:rPr>
              <a:t>Graafian</a:t>
            </a:r>
            <a:r>
              <a:rPr lang="en-US" dirty="0">
                <a:latin typeface="Arial" pitchFamily="34" charset="0"/>
                <a:ea typeface="Times New Roman" pitchFamily="18" charset="0"/>
                <a:cs typeface="Arial" pitchFamily="34" charset="0"/>
              </a:rPr>
              <a:t> follicle and should be </a:t>
            </a:r>
            <a:r>
              <a:rPr lang="en-US" dirty="0" err="1">
                <a:latin typeface="Arial" pitchFamily="34" charset="0"/>
                <a:ea typeface="Times New Roman" pitchFamily="18" charset="0"/>
                <a:cs typeface="Arial" pitchFamily="34" charset="0"/>
              </a:rPr>
              <a:t>resctricted</a:t>
            </a:r>
            <a:r>
              <a:rPr lang="en-US" dirty="0">
                <a:latin typeface="Arial" pitchFamily="34" charset="0"/>
                <a:ea typeface="Times New Roman" pitchFamily="18" charset="0"/>
                <a:cs typeface="Arial" pitchFamily="34" charset="0"/>
              </a:rPr>
              <a:t> to those </a:t>
            </a:r>
            <a:r>
              <a:rPr lang="en-US" dirty="0" err="1">
                <a:latin typeface="Arial" pitchFamily="34" charset="0"/>
                <a:ea typeface="Times New Roman" pitchFamily="18" charset="0"/>
                <a:cs typeface="Arial" pitchFamily="34" charset="0"/>
              </a:rPr>
              <a:t>whodesire</a:t>
            </a:r>
            <a:r>
              <a:rPr lang="en-US" dirty="0">
                <a:latin typeface="Arial" pitchFamily="34" charset="0"/>
                <a:ea typeface="Times New Roman" pitchFamily="18" charset="0"/>
                <a:cs typeface="Arial" pitchFamily="34" charset="0"/>
              </a:rPr>
              <a:t> to be pregnant.</a:t>
            </a: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 It can also be used in an attempt to establish regular </a:t>
            </a:r>
            <a:r>
              <a:rPr lang="en-US" dirty="0" err="1">
                <a:latin typeface="Arial" pitchFamily="34" charset="0"/>
                <a:ea typeface="Times New Roman" pitchFamily="18" charset="0"/>
                <a:cs typeface="Arial" pitchFamily="34" charset="0"/>
              </a:rPr>
              <a:t>ovulatory</a:t>
            </a:r>
            <a:r>
              <a:rPr lang="en-US" dirty="0">
                <a:latin typeface="Arial" pitchFamily="34" charset="0"/>
                <a:ea typeface="Times New Roman" pitchFamily="18" charset="0"/>
                <a:cs typeface="Arial" pitchFamily="34" charset="0"/>
              </a:rPr>
              <a:t> cycles.</a:t>
            </a:r>
            <a:endParaRPr lang="en-US" dirty="0">
              <a:latin typeface="Arial" pitchFamily="34" charset="0"/>
              <a:cs typeface="Arial" pitchFamily="34" charset="0"/>
            </a:endParaRP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The dosage initially given is </a:t>
            </a:r>
            <a:r>
              <a:rPr lang="en-US" b="1" dirty="0">
                <a:latin typeface="Arial" pitchFamily="34" charset="0"/>
                <a:ea typeface="Times New Roman" pitchFamily="18" charset="0"/>
                <a:cs typeface="Arial" pitchFamily="34" charset="0"/>
              </a:rPr>
              <a:t>50mg daily for five days </a:t>
            </a:r>
            <a:r>
              <a:rPr lang="en-US" dirty="0">
                <a:latin typeface="Arial" pitchFamily="34" charset="0"/>
                <a:ea typeface="Times New Roman" pitchFamily="18" charset="0"/>
                <a:cs typeface="Arial" pitchFamily="34" charset="0"/>
              </a:rPr>
              <a:t>and ovulation is expected to occur five to eleven days following discontinuation.</a:t>
            </a: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If there is no response, the dose is gradually increased up </a:t>
            </a:r>
            <a:br>
              <a:rPr lang="en-US" dirty="0">
                <a:latin typeface="Arial" pitchFamily="34" charset="0"/>
                <a:ea typeface="Times New Roman" pitchFamily="18" charset="0"/>
                <a:cs typeface="Arial" pitchFamily="34" charset="0"/>
              </a:rPr>
            </a:br>
            <a:r>
              <a:rPr lang="en-US" dirty="0">
                <a:latin typeface="Arial" pitchFamily="34" charset="0"/>
                <a:ea typeface="Times New Roman" pitchFamily="18" charset="0"/>
                <a:cs typeface="Arial" pitchFamily="34" charset="0"/>
              </a:rPr>
              <a:t>to 200mg.</a:t>
            </a:r>
            <a:endParaRPr lang="en-US" dirty="0">
              <a:latin typeface="Arial" pitchFamily="34" charset="0"/>
              <a:cs typeface="Arial" pitchFamily="34" charset="0"/>
            </a:endParaRPr>
          </a:p>
          <a:p>
            <a:pPr lvl="0" eaLnBrk="0" fontAlgn="base" hangingPunct="0">
              <a:spcBef>
                <a:spcPct val="0"/>
              </a:spcBef>
              <a:spcAft>
                <a:spcPct val="0"/>
              </a:spcAft>
              <a:buNone/>
            </a:pPr>
            <a:r>
              <a:rPr lang="en-US" b="1" dirty="0">
                <a:latin typeface="Arial" pitchFamily="34" charset="0"/>
                <a:ea typeface="Times New Roman" pitchFamily="18" charset="0"/>
                <a:cs typeface="Arial" pitchFamily="34" charset="0"/>
              </a:rPr>
              <a:t>Side effects of </a:t>
            </a:r>
            <a:r>
              <a:rPr lang="en-US" b="1" dirty="0" err="1">
                <a:latin typeface="Arial" pitchFamily="34" charset="0"/>
                <a:ea typeface="Times New Roman" pitchFamily="18" charset="0"/>
                <a:cs typeface="Arial" pitchFamily="34" charset="0"/>
              </a:rPr>
              <a:t>clomid</a:t>
            </a:r>
            <a:r>
              <a:rPr lang="en-US" b="1" dirty="0">
                <a:latin typeface="Arial" pitchFamily="34" charset="0"/>
                <a:ea typeface="Times New Roman" pitchFamily="18" charset="0"/>
                <a:cs typeface="Arial" pitchFamily="34" charset="0"/>
              </a:rPr>
              <a:t> includ</a:t>
            </a:r>
            <a:r>
              <a:rPr lang="en-US" dirty="0">
                <a:latin typeface="Arial" pitchFamily="34" charset="0"/>
                <a:ea typeface="Times New Roman" pitchFamily="18" charset="0"/>
                <a:cs typeface="Arial" pitchFamily="34" charset="0"/>
              </a:rPr>
              <a:t>e:</a:t>
            </a:r>
            <a:endParaRPr lang="en-US" dirty="0">
              <a:latin typeface="Arial" pitchFamily="34" charset="0"/>
              <a:cs typeface="Arial" pitchFamily="34" charset="0"/>
            </a:endParaRPr>
          </a:p>
          <a:p>
            <a:pPr lvl="0" eaLnBrk="0" fontAlgn="base" hangingPunct="0">
              <a:spcBef>
                <a:spcPct val="0"/>
              </a:spcBef>
              <a:spcAft>
                <a:spcPct val="0"/>
              </a:spcAft>
              <a:buFontTx/>
              <a:buChar char="•"/>
            </a:pPr>
            <a:r>
              <a:rPr lang="en-US" dirty="0">
                <a:latin typeface="Arial" pitchFamily="34" charset="0"/>
                <a:ea typeface="Times New Roman" pitchFamily="18" charset="0"/>
                <a:cs typeface="Arial" pitchFamily="34" charset="0"/>
              </a:rPr>
              <a:t>Hyper-stimulation leading to enlargement of the ovaries.</a:t>
            </a:r>
          </a:p>
          <a:p>
            <a:pPr lvl="0" eaLnBrk="0" fontAlgn="base" hangingPunct="0">
              <a:spcBef>
                <a:spcPct val="0"/>
              </a:spcBef>
              <a:spcAft>
                <a:spcPct val="0"/>
              </a:spcAft>
              <a:buFontTx/>
              <a:buChar char="•"/>
            </a:pPr>
            <a:r>
              <a:rPr lang="en-US" dirty="0">
                <a:latin typeface="Arial" pitchFamily="34" charset="0"/>
                <a:ea typeface="Times New Roman" pitchFamily="18" charset="0"/>
                <a:cs typeface="Arial" pitchFamily="34" charset="0"/>
              </a:rPr>
              <a:t>Multiple gestation because more than one ovum may mature.</a:t>
            </a:r>
          </a:p>
          <a:p>
            <a:pPr lvl="0" eaLnBrk="0" fontAlgn="base" hangingPunct="0">
              <a:spcBef>
                <a:spcPct val="0"/>
              </a:spcBef>
              <a:spcAft>
                <a:spcPct val="0"/>
              </a:spcAft>
              <a:buFontTx/>
              <a:buChar char="•"/>
            </a:pPr>
            <a:r>
              <a:rPr lang="en-US" dirty="0">
                <a:latin typeface="Arial" pitchFamily="34" charset="0"/>
                <a:ea typeface="Times New Roman" pitchFamily="18" charset="0"/>
                <a:cs typeface="Arial" pitchFamily="34" charset="0"/>
              </a:rPr>
              <a:t>Abortion is common with patients treated for infertility.</a:t>
            </a:r>
          </a:p>
          <a:p>
            <a:pPr lvl="0" eaLnBrk="0" fontAlgn="base" hangingPunct="0">
              <a:spcBef>
                <a:spcPct val="0"/>
              </a:spcBef>
              <a:spcAft>
                <a:spcPct val="0"/>
              </a:spcAft>
              <a:buFontTx/>
              <a:buChar char="•"/>
            </a:pPr>
            <a:r>
              <a:rPr lang="en-US" dirty="0">
                <a:latin typeface="Arial" pitchFamily="34" charset="0"/>
                <a:ea typeface="Times New Roman" pitchFamily="18" charset="0"/>
                <a:cs typeface="Arial" pitchFamily="34" charset="0"/>
              </a:rPr>
              <a:t>Teratology, that is, the increased incidence of congenital anomalies, </a:t>
            </a:r>
          </a:p>
          <a:p>
            <a:pPr lvl="0" eaLnBrk="0" fontAlgn="base" hangingPunct="0">
              <a:spcBef>
                <a:spcPct val="0"/>
              </a:spcBef>
              <a:spcAft>
                <a:spcPct val="0"/>
              </a:spcAft>
              <a:buFontTx/>
              <a:buChar char="•"/>
            </a:pPr>
            <a:r>
              <a:rPr lang="en-US" dirty="0">
                <a:latin typeface="Arial" pitchFamily="34" charset="0"/>
                <a:ea typeface="Times New Roman" pitchFamily="18" charset="0"/>
                <a:cs typeface="Arial" pitchFamily="34" charset="0"/>
              </a:rPr>
              <a:t>Bloating, nausea and vomiting.</a:t>
            </a:r>
            <a:endParaRPr lang="en-US" dirty="0">
              <a:latin typeface="Arial" pitchFamily="34" charset="0"/>
              <a:cs typeface="Arial" pitchFamily="34" charset="0"/>
            </a:endParaRP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04800"/>
            <a:ext cx="8229600" cy="5821363"/>
          </a:xfrm>
        </p:spPr>
        <p:txBody>
          <a:bodyPr>
            <a:normAutofit fontScale="92500" lnSpcReduction="20000"/>
          </a:bodyPr>
          <a:lstStyle/>
          <a:p>
            <a:pPr lvl="0" eaLnBrk="0" fontAlgn="base" hangingPunct="0">
              <a:spcBef>
                <a:spcPct val="0"/>
              </a:spcBef>
              <a:spcAft>
                <a:spcPct val="0"/>
              </a:spcAft>
              <a:buNone/>
            </a:pPr>
            <a:r>
              <a:rPr lang="en-US" b="1" dirty="0">
                <a:latin typeface="Arial" pitchFamily="34" charset="0"/>
                <a:ea typeface="Times New Roman" pitchFamily="18" charset="0"/>
                <a:cs typeface="Arial" pitchFamily="34" charset="0"/>
              </a:rPr>
              <a:t>2.Human Menopausal </a:t>
            </a:r>
            <a:r>
              <a:rPr lang="en-US" b="1" dirty="0" err="1">
                <a:latin typeface="Arial" pitchFamily="34" charset="0"/>
                <a:ea typeface="Times New Roman" pitchFamily="18" charset="0"/>
                <a:cs typeface="Arial" pitchFamily="34" charset="0"/>
              </a:rPr>
              <a:t>Gonadotrophin</a:t>
            </a:r>
            <a:r>
              <a:rPr lang="en-US" b="1" dirty="0">
                <a:latin typeface="Arial" pitchFamily="34" charset="0"/>
                <a:ea typeface="Times New Roman" pitchFamily="18" charset="0"/>
                <a:cs typeface="Arial" pitchFamily="34" charset="0"/>
              </a:rPr>
              <a:t> (HMG) and </a:t>
            </a:r>
            <a:br>
              <a:rPr lang="en-US" b="1" dirty="0">
                <a:latin typeface="Arial" pitchFamily="34" charset="0"/>
                <a:ea typeface="Times New Roman" pitchFamily="18" charset="0"/>
                <a:cs typeface="Arial" pitchFamily="34" charset="0"/>
              </a:rPr>
            </a:br>
            <a:r>
              <a:rPr lang="en-US" b="1" dirty="0">
                <a:latin typeface="Arial" pitchFamily="34" charset="0"/>
                <a:ea typeface="Times New Roman" pitchFamily="18" charset="0"/>
                <a:cs typeface="Arial" pitchFamily="34" charset="0"/>
              </a:rPr>
              <a:t>Human Chorionic </a:t>
            </a:r>
            <a:r>
              <a:rPr lang="en-US" b="1" dirty="0" err="1">
                <a:latin typeface="Arial" pitchFamily="34" charset="0"/>
                <a:ea typeface="Times New Roman" pitchFamily="18" charset="0"/>
                <a:cs typeface="Arial" pitchFamily="34" charset="0"/>
              </a:rPr>
              <a:t>Gonadotrophin</a:t>
            </a:r>
            <a:r>
              <a:rPr lang="en-US" b="1" dirty="0">
                <a:latin typeface="Arial" pitchFamily="34" charset="0"/>
                <a:ea typeface="Times New Roman" pitchFamily="18" charset="0"/>
                <a:cs typeface="Arial" pitchFamily="34" charset="0"/>
              </a:rPr>
              <a:t> (HCG) </a:t>
            </a:r>
            <a:r>
              <a:rPr lang="en-US" b="1" dirty="0" err="1">
                <a:latin typeface="Arial" pitchFamily="34" charset="0"/>
                <a:ea typeface="Times New Roman" pitchFamily="18" charset="0"/>
                <a:cs typeface="Arial" pitchFamily="34" charset="0"/>
              </a:rPr>
              <a:t>Pergonal</a:t>
            </a:r>
            <a:endParaRPr lang="en-US" dirty="0">
              <a:latin typeface="Arial" pitchFamily="34" charset="0"/>
              <a:cs typeface="Arial" pitchFamily="34" charset="0"/>
            </a:endParaRP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This is a preparation of </a:t>
            </a:r>
            <a:r>
              <a:rPr lang="en-US" dirty="0" err="1">
                <a:latin typeface="Arial" pitchFamily="34" charset="0"/>
                <a:ea typeface="Times New Roman" pitchFamily="18" charset="0"/>
                <a:cs typeface="Arial" pitchFamily="34" charset="0"/>
              </a:rPr>
              <a:t>luetinising</a:t>
            </a:r>
            <a:r>
              <a:rPr lang="en-US" dirty="0">
                <a:latin typeface="Arial" pitchFamily="34" charset="0"/>
                <a:ea typeface="Times New Roman" pitchFamily="18" charset="0"/>
                <a:cs typeface="Arial" pitchFamily="34" charset="0"/>
              </a:rPr>
              <a:t> hormone and follicle stimulating hormone extracted from human menopausal urine and is available in ratio of 1:1. </a:t>
            </a:r>
            <a:endParaRPr lang="en-US" dirty="0">
              <a:latin typeface="Arial" pitchFamily="34" charset="0"/>
              <a:cs typeface="Arial" pitchFamily="34" charset="0"/>
            </a:endParaRP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The therapy is indicated when there is failure to ovulate even after </a:t>
            </a:r>
            <a:r>
              <a:rPr lang="en-US" b="1" dirty="0" err="1">
                <a:latin typeface="Arial" pitchFamily="34" charset="0"/>
                <a:ea typeface="Times New Roman" pitchFamily="18" charset="0"/>
                <a:cs typeface="Arial" pitchFamily="34" charset="0"/>
              </a:rPr>
              <a:t>clomid</a:t>
            </a:r>
            <a:r>
              <a:rPr lang="en-US" b="1" dirty="0">
                <a:latin typeface="Arial" pitchFamily="34" charset="0"/>
                <a:ea typeface="Times New Roman" pitchFamily="18" charset="0"/>
                <a:cs typeface="Arial" pitchFamily="34" charset="0"/>
              </a:rPr>
              <a:t> </a:t>
            </a:r>
            <a:r>
              <a:rPr lang="en-US" dirty="0">
                <a:latin typeface="Arial" pitchFamily="34" charset="0"/>
                <a:ea typeface="Times New Roman" pitchFamily="18" charset="0"/>
                <a:cs typeface="Arial" pitchFamily="34" charset="0"/>
              </a:rPr>
              <a:t>administration for six to twelve months.</a:t>
            </a:r>
          </a:p>
          <a:p>
            <a:pPr lvl="0" eaLnBrk="0" fontAlgn="base" hangingPunct="0">
              <a:spcBef>
                <a:spcPct val="0"/>
              </a:spcBef>
              <a:spcAft>
                <a:spcPct val="0"/>
              </a:spcAft>
            </a:pPr>
            <a:r>
              <a:rPr lang="en-US" dirty="0">
                <a:latin typeface="Arial" pitchFamily="34" charset="0"/>
                <a:ea typeface="Times New Roman" pitchFamily="18" charset="0"/>
                <a:cs typeface="Arial" pitchFamily="34" charset="0"/>
              </a:rPr>
              <a:t> The dosage is HMG 375 units daily, increasing progressively up to 1500 units daily.</a:t>
            </a:r>
            <a:endParaRPr lang="en-US" dirty="0">
              <a:latin typeface="Arial" pitchFamily="34" charset="0"/>
              <a:cs typeface="Arial" pitchFamily="34" charset="0"/>
            </a:endParaRP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dirty="0"/>
              <a:t>3. </a:t>
            </a:r>
            <a:r>
              <a:rPr lang="en-GB" b="1" dirty="0" err="1"/>
              <a:t>Bromocriptine</a:t>
            </a:r>
            <a:r>
              <a:rPr lang="en-GB" b="1" dirty="0"/>
              <a:t> </a:t>
            </a:r>
          </a:p>
          <a:p>
            <a:r>
              <a:rPr lang="en-GB" dirty="0"/>
              <a:t>Act by suppressing central and peripheral</a:t>
            </a:r>
          </a:p>
          <a:p>
            <a:pPr>
              <a:buNone/>
            </a:pPr>
            <a:r>
              <a:rPr lang="en-GB" dirty="0"/>
              <a:t>    concentration of </a:t>
            </a:r>
            <a:r>
              <a:rPr lang="en-GB" dirty="0" err="1"/>
              <a:t>prolactin</a:t>
            </a:r>
            <a:r>
              <a:rPr lang="en-GB" dirty="0"/>
              <a:t> hence increased    level   of </a:t>
            </a:r>
            <a:r>
              <a:rPr lang="en-GB" dirty="0" err="1"/>
              <a:t>estrogen</a:t>
            </a:r>
            <a:r>
              <a:rPr lang="en-GB" dirty="0"/>
              <a:t> and progesterone</a:t>
            </a:r>
          </a:p>
          <a:p>
            <a:r>
              <a:rPr lang="en-GB" dirty="0"/>
              <a:t>Dosage 2.5mg for </a:t>
            </a:r>
            <a:r>
              <a:rPr lang="en-GB" dirty="0" err="1"/>
              <a:t>upto</a:t>
            </a:r>
            <a:r>
              <a:rPr lang="en-GB" dirty="0"/>
              <a:t> 4 weeks</a:t>
            </a:r>
          </a:p>
          <a:p>
            <a:r>
              <a:rPr lang="en-GB" dirty="0" err="1"/>
              <a:t>Glucocorticoids</a:t>
            </a:r>
            <a:r>
              <a:rPr lang="en-GB" dirty="0"/>
              <a:t> can also initiate ovulation </a:t>
            </a:r>
            <a:r>
              <a:rPr lang="en-GB" dirty="0" err="1"/>
              <a:t>eg</a:t>
            </a:r>
            <a:r>
              <a:rPr lang="en-GB" dirty="0"/>
              <a:t> </a:t>
            </a:r>
            <a:r>
              <a:rPr lang="en-GB" dirty="0" err="1"/>
              <a:t>prednisolone</a:t>
            </a:r>
            <a:r>
              <a:rPr lang="en-GB" dirty="0"/>
              <a:t>, </a:t>
            </a:r>
            <a:r>
              <a:rPr lang="en-GB" dirty="0" err="1"/>
              <a:t>dexamethasone</a:t>
            </a:r>
            <a:endParaRPr lang="en-GB" dirty="0"/>
          </a:p>
          <a:p>
            <a:pPr>
              <a:buNone/>
            </a:pPr>
            <a:r>
              <a:rPr lang="en-GB" dirty="0"/>
              <a:t>4. Psychotherapy to relieve tension</a:t>
            </a:r>
          </a:p>
          <a:p>
            <a:pPr>
              <a:buNone/>
            </a:pPr>
            <a:r>
              <a:rPr lang="en-GB" dirty="0"/>
              <a:t>5. Nutritional therapy and counselling</a:t>
            </a:r>
          </a:p>
          <a:p>
            <a:pPr>
              <a:buNone/>
            </a:pPr>
            <a:r>
              <a:rPr lang="en-GB" dirty="0"/>
              <a:t>6. Surgical management for any anatomical anomalies or to remove pituitary tumours</a:t>
            </a:r>
            <a:endParaRPr lang="fr-FR" dirty="0"/>
          </a:p>
          <a:p>
            <a:endParaRPr lang="fr-FR" dirty="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marL="0" lvl="0" indent="0" fontAlgn="base">
              <a:spcBef>
                <a:spcPct val="0"/>
              </a:spcBef>
              <a:spcAft>
                <a:spcPct val="0"/>
              </a:spcAft>
              <a:buNone/>
            </a:pPr>
            <a:endParaRPr kumimoji="0" lang="en-US" sz="10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lvl="0" indent="0" algn="ctr" fontAlgn="base">
              <a:spcBef>
                <a:spcPct val="0"/>
              </a:spcBef>
              <a:spcAft>
                <a:spcPct val="0"/>
              </a:spcAft>
              <a:buNone/>
            </a:pPr>
            <a:r>
              <a:rPr lang="en-US" b="1" dirty="0" err="1">
                <a:solidFill>
                  <a:srgbClr val="FF0000"/>
                </a:solidFill>
                <a:latin typeface="Tahoma" pitchFamily="34" charset="0"/>
                <a:ea typeface="Tahoma" pitchFamily="34" charset="0"/>
                <a:cs typeface="Tahoma" pitchFamily="34" charset="0"/>
              </a:rPr>
              <a:t>Dysmenorrhoea</a:t>
            </a:r>
            <a:r>
              <a:rPr lang="en-US" dirty="0">
                <a:solidFill>
                  <a:srgbClr val="FF0000"/>
                </a:solidFill>
                <a:latin typeface="Tahoma" pitchFamily="34" charset="0"/>
                <a:ea typeface="Tahoma" pitchFamily="34" charset="0"/>
                <a:cs typeface="Tahoma" pitchFamily="34" charset="0"/>
              </a:rPr>
              <a:t> </a:t>
            </a:r>
          </a:p>
          <a:p>
            <a:pPr marL="0" lvl="0" indent="0" eaLnBrk="0" fontAlgn="base" hangingPunct="0">
              <a:spcBef>
                <a:spcPct val="0"/>
              </a:spcBef>
              <a:spcAft>
                <a:spcPct val="0"/>
              </a:spcAft>
              <a:buNone/>
            </a:pPr>
            <a:r>
              <a:rPr lang="en-US" dirty="0" err="1">
                <a:latin typeface="Tahoma" pitchFamily="34" charset="0"/>
                <a:ea typeface="Tahoma" pitchFamily="34" charset="0"/>
                <a:cs typeface="Tahoma" pitchFamily="34" charset="0"/>
              </a:rPr>
              <a:t>Dysmenorrhoea</a:t>
            </a:r>
            <a:r>
              <a:rPr lang="en-US" dirty="0">
                <a:latin typeface="Tahoma" pitchFamily="34" charset="0"/>
                <a:ea typeface="Tahoma" pitchFamily="34" charset="0"/>
                <a:cs typeface="Tahoma" pitchFamily="34" charset="0"/>
              </a:rPr>
              <a:t> means painful menstruation. </a:t>
            </a:r>
          </a:p>
          <a:p>
            <a:pPr marL="0" lvl="0" indent="0" eaLnBrk="0" fontAlgn="base" hangingPunct="0">
              <a:spcBef>
                <a:spcPct val="0"/>
              </a:spcBef>
              <a:spcAft>
                <a:spcPct val="0"/>
              </a:spcAft>
              <a:buNone/>
            </a:pPr>
            <a:r>
              <a:rPr lang="en-US" dirty="0">
                <a:latin typeface="Tahoma" pitchFamily="34" charset="0"/>
                <a:ea typeface="Tahoma" pitchFamily="34" charset="0"/>
                <a:cs typeface="Tahoma" pitchFamily="34" charset="0"/>
              </a:rPr>
              <a:t>There are two types of </a:t>
            </a:r>
            <a:r>
              <a:rPr lang="en-US" dirty="0" err="1">
                <a:latin typeface="Tahoma" pitchFamily="34" charset="0"/>
                <a:ea typeface="Tahoma" pitchFamily="34" charset="0"/>
                <a:cs typeface="Tahoma" pitchFamily="34" charset="0"/>
              </a:rPr>
              <a:t>dysmenorrhoea</a:t>
            </a:r>
            <a:r>
              <a:rPr lang="en-US" dirty="0">
                <a:latin typeface="Tahoma" pitchFamily="34" charset="0"/>
                <a:ea typeface="Tahoma" pitchFamily="34" charset="0"/>
                <a:cs typeface="Tahoma" pitchFamily="34" charset="0"/>
              </a:rPr>
              <a:t>:</a:t>
            </a:r>
          </a:p>
          <a:p>
            <a:pPr marL="0" lvl="0" indent="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Primary </a:t>
            </a:r>
            <a:r>
              <a:rPr lang="en-US" dirty="0" err="1">
                <a:latin typeface="Tahoma" pitchFamily="34" charset="0"/>
                <a:ea typeface="Tahoma" pitchFamily="34" charset="0"/>
                <a:cs typeface="Tahoma" pitchFamily="34" charset="0"/>
              </a:rPr>
              <a:t>Dysmenorrhoea</a:t>
            </a:r>
            <a:r>
              <a:rPr lang="en-US" dirty="0">
                <a:latin typeface="Tahoma" pitchFamily="34" charset="0"/>
                <a:ea typeface="Tahoma" pitchFamily="34" charset="0"/>
                <a:cs typeface="Tahoma" pitchFamily="34" charset="0"/>
              </a:rPr>
              <a:t> </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(also known at </a:t>
            </a:r>
            <a:r>
              <a:rPr lang="en-US" i="1" dirty="0">
                <a:latin typeface="Tahoma" pitchFamily="34" charset="0"/>
                <a:ea typeface="Tahoma" pitchFamily="34" charset="0"/>
                <a:cs typeface="Tahoma" pitchFamily="34" charset="0"/>
              </a:rPr>
              <a:t>Spasmodic </a:t>
            </a:r>
            <a:r>
              <a:rPr lang="en-US" i="1" dirty="0" err="1">
                <a:latin typeface="Tahoma" pitchFamily="34" charset="0"/>
                <a:ea typeface="Tahoma" pitchFamily="34" charset="0"/>
                <a:cs typeface="Tahoma" pitchFamily="34" charset="0"/>
              </a:rPr>
              <a:t>Dysmenorrhoea</a:t>
            </a:r>
            <a:r>
              <a:rPr lang="en-US" dirty="0">
                <a:latin typeface="Tahoma" pitchFamily="34" charset="0"/>
                <a:ea typeface="Tahoma" pitchFamily="34" charset="0"/>
                <a:cs typeface="Tahoma" pitchFamily="34" charset="0"/>
              </a:rPr>
              <a:t>)</a:t>
            </a:r>
          </a:p>
          <a:p>
            <a:pPr marL="0" lvl="0" indent="0" eaLnBrk="0" fontAlgn="base" hangingPunct="0">
              <a:spcBef>
                <a:spcPct val="0"/>
              </a:spcBef>
              <a:spcAft>
                <a:spcPct val="0"/>
              </a:spcAft>
              <a:buFontTx/>
              <a:buChar char="•"/>
            </a:pPr>
            <a:r>
              <a:rPr lang="en-US" dirty="0">
                <a:latin typeface="Tahoma" pitchFamily="34" charset="0"/>
                <a:ea typeface="Tahoma" pitchFamily="34" charset="0"/>
                <a:cs typeface="Tahoma" pitchFamily="34" charset="0"/>
              </a:rPr>
              <a:t>Secondary </a:t>
            </a:r>
            <a:r>
              <a:rPr lang="en-US" dirty="0" err="1">
                <a:latin typeface="Tahoma" pitchFamily="34" charset="0"/>
                <a:ea typeface="Tahoma" pitchFamily="34" charset="0"/>
                <a:cs typeface="Tahoma" pitchFamily="34" charset="0"/>
              </a:rPr>
              <a:t>Dysmenorrhoea</a:t>
            </a:r>
            <a:r>
              <a:rPr lang="en-US" dirty="0">
                <a:latin typeface="Tahoma" pitchFamily="34" charset="0"/>
                <a:ea typeface="Tahoma" pitchFamily="34" charset="0"/>
                <a:cs typeface="Tahoma" pitchFamily="34" charset="0"/>
              </a:rPr>
              <a:t> </a:t>
            </a:r>
            <a:br>
              <a:rPr lang="en-US" dirty="0">
                <a:latin typeface="Tahoma" pitchFamily="34" charset="0"/>
                <a:ea typeface="Tahoma" pitchFamily="34" charset="0"/>
                <a:cs typeface="Tahoma" pitchFamily="34" charset="0"/>
              </a:rPr>
            </a:br>
            <a:r>
              <a:rPr lang="en-US" dirty="0">
                <a:latin typeface="Tahoma" pitchFamily="34" charset="0"/>
                <a:ea typeface="Tahoma" pitchFamily="34" charset="0"/>
                <a:cs typeface="Tahoma" pitchFamily="34" charset="0"/>
              </a:rPr>
              <a:t>(also known as </a:t>
            </a:r>
            <a:r>
              <a:rPr lang="en-US" i="1" dirty="0">
                <a:latin typeface="Tahoma" pitchFamily="34" charset="0"/>
                <a:ea typeface="Tahoma" pitchFamily="34" charset="0"/>
                <a:cs typeface="Tahoma" pitchFamily="34" charset="0"/>
              </a:rPr>
              <a:t>Congestive </a:t>
            </a:r>
            <a:r>
              <a:rPr lang="en-US" i="1" dirty="0" err="1">
                <a:latin typeface="Tahoma" pitchFamily="34" charset="0"/>
                <a:ea typeface="Tahoma" pitchFamily="34" charset="0"/>
                <a:cs typeface="Tahoma" pitchFamily="34" charset="0"/>
              </a:rPr>
              <a:t>Dysmenorrhoea</a:t>
            </a:r>
            <a:r>
              <a:rPr lang="en-US" dirty="0">
                <a:latin typeface="Tahoma" pitchFamily="34" charset="0"/>
                <a:ea typeface="Tahoma" pitchFamily="34" charset="0"/>
                <a:cs typeface="Tahoma" pitchFamily="34" charset="0"/>
              </a:rPr>
              <a:t>)</a:t>
            </a:r>
          </a:p>
          <a:p>
            <a:pPr marL="0" lvl="0" indent="0" eaLnBrk="0" fontAlgn="base" hangingPunct="0">
              <a:spcBef>
                <a:spcPct val="0"/>
              </a:spcBef>
              <a:spcAft>
                <a:spcPct val="0"/>
              </a:spcAft>
              <a:buNone/>
            </a:pPr>
            <a:endParaRPr kumimoji="0" lang="en-US" sz="1800" b="0" i="0" u="none" strike="noStrike" cap="none" normalizeH="0" baseline="0" dirty="0">
              <a:ln>
                <a:noFill/>
              </a:ln>
              <a:solidFill>
                <a:schemeClr val="tx1"/>
              </a:solidFill>
              <a:effectLst/>
              <a:latin typeface="Arial" pitchFamily="34" charset="0"/>
              <a:cs typeface="Arial" pitchFamily="34" charset="0"/>
            </a:endParaRP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304800"/>
            <a:ext cx="8915400" cy="6553200"/>
          </a:xfrm>
        </p:spPr>
        <p:txBody>
          <a:bodyPr>
            <a:normAutofit/>
          </a:bodyPr>
          <a:lstStyle/>
          <a:p>
            <a:pPr marL="0" lvl="0" indent="0" fontAlgn="base">
              <a:spcBef>
                <a:spcPct val="0"/>
              </a:spcBef>
              <a:spcAft>
                <a:spcPct val="0"/>
              </a:spcAft>
              <a:buNone/>
            </a:pPr>
            <a:endPar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514350" lvl="0" indent="-514350" fontAlgn="base">
              <a:spcBef>
                <a:spcPct val="0"/>
              </a:spcBef>
              <a:spcAft>
                <a:spcPct val="0"/>
              </a:spcAft>
              <a:buAutoNum type="alphaLcParenR"/>
            </a:pPr>
            <a:r>
              <a:rPr kumimoji="0" lang="en-US" b="1" i="0" u="none" strike="noStrike" cap="none" normalizeH="0" baseline="0" dirty="0">
                <a:ln>
                  <a:noFill/>
                </a:ln>
                <a:solidFill>
                  <a:srgbClr val="FF0000"/>
                </a:solidFill>
                <a:effectLst/>
                <a:latin typeface="Times New Roman" pitchFamily="18" charset="0"/>
                <a:ea typeface="Tahoma" pitchFamily="34" charset="0"/>
                <a:cs typeface="Times New Roman" pitchFamily="18" charset="0"/>
              </a:rPr>
              <a:t>Primary (or Spasmodic) </a:t>
            </a:r>
            <a:r>
              <a:rPr kumimoji="0" lang="en-US" b="1" i="0" u="none" strike="noStrike" cap="none" normalizeH="0" baseline="0" dirty="0" err="1">
                <a:ln>
                  <a:noFill/>
                </a:ln>
                <a:solidFill>
                  <a:srgbClr val="FF0000"/>
                </a:solidFill>
                <a:effectLst/>
                <a:latin typeface="Times New Roman" pitchFamily="18" charset="0"/>
                <a:ea typeface="Tahoma" pitchFamily="34" charset="0"/>
                <a:cs typeface="Times New Roman" pitchFamily="18" charset="0"/>
              </a:rPr>
              <a:t>Dysmenorrhoea</a:t>
            </a:r>
            <a:r>
              <a:rPr kumimoji="0" lang="en-US" b="0" i="0" u="none" strike="noStrike" cap="none" normalizeH="0" baseline="0" dirty="0">
                <a:ln>
                  <a:noFill/>
                </a:ln>
                <a:solidFill>
                  <a:srgbClr val="FF0000"/>
                </a:solidFill>
                <a:effectLst/>
                <a:latin typeface="Times New Roman" pitchFamily="18" charset="0"/>
                <a:ea typeface="Tahoma" pitchFamily="34" charset="0"/>
                <a:cs typeface="Times New Roman" pitchFamily="18" charset="0"/>
              </a:rPr>
              <a:t> </a:t>
            </a:r>
          </a:p>
          <a:p>
            <a:pPr marL="514350" lvl="0" indent="-514350" fontAlgn="base">
              <a:spcBef>
                <a:spcPct val="0"/>
              </a:spcBef>
              <a:spcAft>
                <a:spcPct val="0"/>
              </a:spcAft>
              <a:buNone/>
            </a:pPr>
            <a:endParaRPr kumimoji="0" lang="en-US" b="0" i="0" u="none" strike="noStrike" cap="none" normalizeH="0" baseline="0" dirty="0">
              <a:ln>
                <a:noFill/>
              </a:ln>
              <a:solidFill>
                <a:srgbClr val="FF0000"/>
              </a:solidFill>
              <a:effectLst/>
              <a:latin typeface="Times New Roman" pitchFamily="18" charset="0"/>
              <a:ea typeface="Tahoma" pitchFamily="34" charset="0"/>
              <a:cs typeface="Times New Roman" pitchFamily="18" charset="0"/>
            </a:endParaRP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This complaint usually starts soon after puberty.</a:t>
            </a:r>
            <a:r>
              <a:rPr kumimoji="0" lang="en-US" b="0" i="0" u="none" strike="noStrike" cap="none" normalizeH="0" dirty="0">
                <a:ln>
                  <a:noFill/>
                </a:ln>
                <a:solidFill>
                  <a:schemeClr val="tx1"/>
                </a:solidFill>
                <a:effectLst/>
                <a:latin typeface="Times New Roman" pitchFamily="18" charset="0"/>
                <a:ea typeface="Tahoma" pitchFamily="34" charset="0"/>
                <a:cs typeface="Times New Roman" pitchFamily="18" charset="0"/>
              </a:rPr>
              <a:t> </a:t>
            </a:r>
          </a:p>
          <a:p>
            <a:pPr marL="0" indent="0" eaLnBrk="0" fontAlgn="base" hangingPunct="0">
              <a:spcBef>
                <a:spcPct val="0"/>
              </a:spcBef>
              <a:spcAft>
                <a:spcPct val="0"/>
              </a:spcAft>
            </a:pPr>
            <a:r>
              <a:rPr lang="en-US" dirty="0">
                <a:latin typeface="Times New Roman" pitchFamily="18" charset="0"/>
                <a:ea typeface="Tahoma" pitchFamily="34" charset="0"/>
                <a:cs typeface="Times New Roman" pitchFamily="18" charset="0"/>
              </a:rPr>
              <a:t>T</a:t>
            </a: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he first few cycles may have been painless. The pain starts at the beginning of the period and lasts from a few hours to two days.</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This pain is 'cramp-like' and is felt in the pelvic and lower back region, and may radiate into the legs.</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 Severe pain is sometimes accompanied by nausea, vomiting and fainting.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a:bodyPr>
          <a:lstStyle/>
          <a:p>
            <a:pPr>
              <a:buNone/>
            </a:pPr>
            <a:r>
              <a:rPr lang="en-US" b="1" dirty="0"/>
              <a:t>Causes</a:t>
            </a:r>
          </a:p>
          <a:p>
            <a:r>
              <a:rPr lang="en-US" dirty="0"/>
              <a:t>Excessive production of prostaglandins </a:t>
            </a:r>
            <a:r>
              <a:rPr lang="en-US" dirty="0" err="1"/>
              <a:t>eg</a:t>
            </a:r>
            <a:r>
              <a:rPr lang="en-US" dirty="0"/>
              <a:t> PGF2</a:t>
            </a:r>
          </a:p>
          <a:p>
            <a:r>
              <a:rPr lang="en-US" dirty="0"/>
              <a:t>Psychological factors </a:t>
            </a:r>
            <a:r>
              <a:rPr lang="en-US" dirty="0" err="1"/>
              <a:t>i.e</a:t>
            </a:r>
            <a:r>
              <a:rPr lang="en-US" dirty="0"/>
              <a:t> tension, anxiety</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ea typeface="Tahoma" pitchFamily="34" charset="0"/>
                <a:cs typeface="Times New Roman" pitchFamily="18" charset="0"/>
              </a:rPr>
              <a:t>   </a:t>
            </a:r>
            <a:r>
              <a:rPr kumimoji="0" lang="en-US" b="0" i="0" u="none" strike="noStrike" cap="none" normalizeH="0" baseline="0" dirty="0" err="1">
                <a:ln>
                  <a:noFill/>
                </a:ln>
                <a:solidFill>
                  <a:schemeClr val="tx1"/>
                </a:solidFill>
                <a:effectLst/>
                <a:ea typeface="Tahoma" pitchFamily="34" charset="0"/>
                <a:cs typeface="Times New Roman" pitchFamily="18" charset="0"/>
              </a:rPr>
              <a:t>ischaemia</a:t>
            </a:r>
            <a:r>
              <a:rPr kumimoji="0" lang="en-US" b="0" i="0" u="none" strike="noStrike" cap="none" normalizeH="0" baseline="0" dirty="0">
                <a:ln>
                  <a:noFill/>
                </a:ln>
                <a:solidFill>
                  <a:schemeClr val="tx1"/>
                </a:solidFill>
                <a:effectLst/>
                <a:ea typeface="Tahoma" pitchFamily="34" charset="0"/>
                <a:cs typeface="Times New Roman" pitchFamily="18" charset="0"/>
              </a:rPr>
              <a:t> due to prolonged contraction of the uterine muscle occurring in the first day of menstruation</a:t>
            </a:r>
          </a:p>
          <a:p>
            <a:pPr marL="0" indent="0" eaLnBrk="0" fontAlgn="base" hangingPunct="0">
              <a:spcBef>
                <a:spcPct val="0"/>
              </a:spcBef>
              <a:spcAft>
                <a:spcPct val="0"/>
              </a:spcAft>
              <a:buNone/>
            </a:pPr>
            <a:r>
              <a:rPr kumimoji="0" lang="en-US" b="0" i="1" u="none" strike="noStrike" cap="none" normalizeH="0" baseline="0" dirty="0">
                <a:ln>
                  <a:noFill/>
                </a:ln>
                <a:solidFill>
                  <a:schemeClr val="tx1"/>
                </a:solidFill>
                <a:effectLst/>
                <a:ea typeface="Tahoma" pitchFamily="34" charset="0"/>
                <a:cs typeface="Times New Roman" pitchFamily="18" charset="0"/>
              </a:rPr>
              <a:t>In this case, it is said that childbirth may cure this condition since after the uterus has held the baby, it is more vascular and so not easily </a:t>
            </a:r>
            <a:r>
              <a:rPr kumimoji="0" lang="en-US" b="0" i="1" u="none" strike="noStrike" cap="none" normalizeH="0" baseline="0" dirty="0" err="1">
                <a:ln>
                  <a:noFill/>
                </a:ln>
                <a:solidFill>
                  <a:schemeClr val="tx1"/>
                </a:solidFill>
                <a:effectLst/>
                <a:ea typeface="Tahoma" pitchFamily="34" charset="0"/>
                <a:cs typeface="Times New Roman" pitchFamily="18" charset="0"/>
              </a:rPr>
              <a:t>ischaemic</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1219200"/>
            <a:ext cx="8458200" cy="5638800"/>
          </a:xfrm>
        </p:spPr>
        <p:txBody>
          <a:bodyPr>
            <a:normAutofit/>
          </a:bodyPr>
          <a:lstStyle/>
          <a:p>
            <a:r>
              <a:rPr lang="en-US" dirty="0" err="1"/>
              <a:t>Gynaecology</a:t>
            </a:r>
            <a:r>
              <a:rPr lang="en-US" dirty="0"/>
              <a:t> refers study to diseases or conditions peculiar to women's reproductive systems.</a:t>
            </a:r>
          </a:p>
          <a:p>
            <a:r>
              <a:rPr lang="en-US" dirty="0"/>
              <a:t>Patients with </a:t>
            </a:r>
            <a:r>
              <a:rPr lang="en-US" dirty="0" err="1"/>
              <a:t>gynaecological</a:t>
            </a:r>
            <a:r>
              <a:rPr lang="en-US" dirty="0"/>
              <a:t> disorders require a lot of understanding because of the emotional and the physical stress that govern the situation. </a:t>
            </a:r>
          </a:p>
          <a:p>
            <a:r>
              <a:rPr lang="en-US" dirty="0"/>
              <a:t>Confidentiality is key.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fontScale="90000"/>
          </a:bodyPr>
          <a:lstStyle/>
          <a:p>
            <a:pPr lvl="0"/>
            <a:r>
              <a:rPr kumimoji="0" lang="en-US" b="1" i="0" u="none" strike="noStrike" cap="none" normalizeH="0" baseline="0" dirty="0">
                <a:ln>
                  <a:noFill/>
                </a:ln>
                <a:solidFill>
                  <a:schemeClr val="tx1"/>
                </a:solidFill>
                <a:effectLst/>
                <a:latin typeface="Tahoma" pitchFamily="34" charset="0"/>
                <a:ea typeface="Tahoma" pitchFamily="34" charset="0"/>
                <a:cs typeface="Tahoma" pitchFamily="34" charset="0"/>
              </a:rPr>
              <a:t>Secondary (or Congestive) </a:t>
            </a:r>
            <a:r>
              <a:rPr kumimoji="0" lang="en-US" b="1" i="0" u="none" strike="noStrike" cap="none" normalizeH="0" baseline="0" dirty="0" err="1">
                <a:ln>
                  <a:noFill/>
                </a:ln>
                <a:solidFill>
                  <a:schemeClr val="tx1"/>
                </a:solidFill>
                <a:effectLst/>
                <a:latin typeface="Tahoma" pitchFamily="34" charset="0"/>
                <a:ea typeface="Tahoma" pitchFamily="34" charset="0"/>
                <a:cs typeface="Tahoma" pitchFamily="34" charset="0"/>
              </a:rPr>
              <a:t>Dysmenorrhoea</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 </a:t>
            </a:r>
            <a:b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br>
            <a:endParaRPr lang="en-US" dirty="0"/>
          </a:p>
        </p:txBody>
      </p:sp>
      <p:sp>
        <p:nvSpPr>
          <p:cNvPr id="3" name="Content Placeholder 2"/>
          <p:cNvSpPr>
            <a:spLocks noGrp="1"/>
          </p:cNvSpPr>
          <p:nvPr>
            <p:ph idx="1"/>
          </p:nvPr>
        </p:nvSpPr>
        <p:spPr/>
        <p:txBody>
          <a:bodyPr>
            <a:normAutofit lnSpcReduction="10000"/>
          </a:bodyPr>
          <a:lstStyle/>
          <a:p>
            <a:pPr marL="0" lvl="0" indent="0" eaLnBrk="0" fontAlgn="base" hangingPunct="0">
              <a:spcBef>
                <a:spcPct val="0"/>
              </a:spcBef>
              <a:spcAft>
                <a:spcPct val="0"/>
              </a:spcAft>
              <a:buNone/>
            </a:pP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This type of </a:t>
            </a:r>
            <a:r>
              <a:rPr kumimoji="0" lang="en-US" b="0" i="0" u="none" strike="noStrike" cap="none" normalizeH="0" baseline="0" dirty="0" err="1">
                <a:ln>
                  <a:noFill/>
                </a:ln>
                <a:solidFill>
                  <a:schemeClr val="tx1"/>
                </a:solidFill>
                <a:effectLst/>
                <a:latin typeface="Tahoma" pitchFamily="34" charset="0"/>
                <a:ea typeface="Tahoma" pitchFamily="34" charset="0"/>
                <a:cs typeface="Tahoma" pitchFamily="34" charset="0"/>
              </a:rPr>
              <a:t>dysmenorrhoea</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 </a:t>
            </a:r>
            <a:r>
              <a:rPr lang="en-US" dirty="0">
                <a:latin typeface="Tahoma" pitchFamily="34" charset="0"/>
                <a:ea typeface="Tahoma" pitchFamily="34" charset="0"/>
                <a:cs typeface="Tahoma" pitchFamily="34" charset="0"/>
              </a:rPr>
              <a:t>is </a:t>
            </a: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caused by some pathology/disease in the pelvis</a:t>
            </a:r>
          </a:p>
          <a:p>
            <a:pPr marL="0" lvl="0" indent="0" eaLnBrk="0" fontAlgn="base" hangingPunct="0">
              <a:spcBef>
                <a:spcPct val="0"/>
              </a:spcBef>
              <a:spcAft>
                <a:spcPct val="0"/>
              </a:spcAft>
              <a:buNone/>
            </a:pP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The patient usually complains of a dull aching pain in the lower abdomen</a:t>
            </a:r>
          </a:p>
          <a:p>
            <a:pPr marL="0" lvl="0" indent="0" eaLnBrk="0" fontAlgn="base" hangingPunct="0">
              <a:spcBef>
                <a:spcPct val="0"/>
              </a:spcBef>
              <a:spcAft>
                <a:spcPct val="0"/>
              </a:spcAft>
              <a:buNone/>
            </a:pP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The pain commonly begins three to four days (or sometimes up to ten days) prior to menstruation, and ceases after the flow is established or may persist throughout the period. </a:t>
            </a:r>
          </a:p>
          <a:p>
            <a:pPr marL="0" lvl="0" indent="0" eaLnBrk="0" fontAlgn="base" hangingPunct="0">
              <a:spcBef>
                <a:spcPct val="0"/>
              </a:spcBef>
              <a:spcAft>
                <a:spcPct val="0"/>
              </a:spcAft>
              <a:buNone/>
            </a:pPr>
            <a:r>
              <a:rPr kumimoji="0" lang="en-US" b="0" i="0" u="none" strike="noStrike" cap="none" normalizeH="0" baseline="0" dirty="0">
                <a:ln>
                  <a:noFill/>
                </a:ln>
                <a:solidFill>
                  <a:schemeClr val="tx1"/>
                </a:solidFill>
                <a:effectLst/>
                <a:latin typeface="Tahoma" pitchFamily="34" charset="0"/>
                <a:ea typeface="Tahoma" pitchFamily="34" charset="0"/>
                <a:cs typeface="Tahoma" pitchFamily="34" charset="0"/>
              </a:rPr>
              <a:t>Pain is often made worse by exercise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04800" y="304800"/>
            <a:ext cx="8534400" cy="6096000"/>
          </a:xfrm>
        </p:spPr>
        <p:txBody>
          <a:bodyPr>
            <a:normAutofit/>
          </a:bodyPr>
          <a:lstStyle/>
          <a:p>
            <a:pPr>
              <a:buNone/>
            </a:pPr>
            <a:r>
              <a:rPr lang="en-GB" b="1" dirty="0"/>
              <a:t>Causes</a:t>
            </a:r>
          </a:p>
          <a:p>
            <a:r>
              <a:rPr lang="en-GB" dirty="0"/>
              <a:t>Endometriosis, uterine fibroids,</a:t>
            </a:r>
          </a:p>
          <a:p>
            <a:r>
              <a:rPr lang="en-GB" dirty="0"/>
              <a:t> chronic Pelvic Inflammatory Disease (PID)-most common cause.</a:t>
            </a:r>
          </a:p>
          <a:p>
            <a:r>
              <a:rPr lang="en-GB" dirty="0"/>
              <a:t>ovarian cysts</a:t>
            </a:r>
          </a:p>
          <a:p>
            <a:r>
              <a:rPr lang="en-GB" dirty="0"/>
              <a:t> use of IUCD</a:t>
            </a:r>
          </a:p>
          <a:p>
            <a:r>
              <a:rPr lang="en-GB" dirty="0"/>
              <a:t>Adhesions</a:t>
            </a:r>
          </a:p>
          <a:p>
            <a:r>
              <a:rPr lang="en-GB" dirty="0" err="1"/>
              <a:t>Salpingitis</a:t>
            </a:r>
            <a:r>
              <a:rPr lang="en-GB" dirty="0"/>
              <a:t> -</a:t>
            </a:r>
            <a:r>
              <a:rPr lang="en-GB" dirty="0" err="1"/>
              <a:t>infalmmation</a:t>
            </a:r>
            <a:r>
              <a:rPr lang="en-GB" dirty="0"/>
              <a:t> of fallopian tubes</a:t>
            </a:r>
            <a:endParaRPr lang="fr-FR"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228600" y="1295400"/>
            <a:ext cx="8610600" cy="5334000"/>
          </a:xfrm>
        </p:spPr>
        <p:txBody>
          <a:bodyPr>
            <a:normAutofit fontScale="92500" lnSpcReduction="20000"/>
          </a:bodyPr>
          <a:lstStyle/>
          <a:p>
            <a:r>
              <a:rPr lang="en-GB" dirty="0"/>
              <a:t>Mild analgesics </a:t>
            </a:r>
            <a:r>
              <a:rPr lang="en-GB" dirty="0" err="1"/>
              <a:t>i.e</a:t>
            </a:r>
            <a:r>
              <a:rPr lang="en-GB" dirty="0"/>
              <a:t> </a:t>
            </a:r>
            <a:r>
              <a:rPr lang="en-GB" dirty="0" err="1"/>
              <a:t>buscopan</a:t>
            </a:r>
            <a:r>
              <a:rPr lang="en-GB" dirty="0"/>
              <a:t>, </a:t>
            </a:r>
            <a:r>
              <a:rPr lang="en-GB" dirty="0" err="1"/>
              <a:t>ibobrufen</a:t>
            </a:r>
            <a:r>
              <a:rPr lang="en-GB" dirty="0"/>
              <a:t> ,aspirin and </a:t>
            </a:r>
            <a:r>
              <a:rPr lang="en-GB" dirty="0" err="1"/>
              <a:t>paracetamol</a:t>
            </a:r>
            <a:r>
              <a:rPr lang="en-GB" dirty="0"/>
              <a:t> </a:t>
            </a:r>
          </a:p>
          <a:p>
            <a:r>
              <a:rPr lang="en-GB" dirty="0" err="1"/>
              <a:t>Mefenamic</a:t>
            </a:r>
            <a:r>
              <a:rPr lang="en-GB" dirty="0"/>
              <a:t> acid 500mg </a:t>
            </a:r>
            <a:r>
              <a:rPr lang="en-GB" dirty="0" err="1"/>
              <a:t>tds</a:t>
            </a:r>
            <a:r>
              <a:rPr lang="en-GB" dirty="0"/>
              <a:t>  is also used.</a:t>
            </a:r>
          </a:p>
          <a:p>
            <a:r>
              <a:rPr lang="en-GB" dirty="0"/>
              <a:t>Continuous low level of local heat</a:t>
            </a:r>
          </a:p>
          <a:p>
            <a:r>
              <a:rPr lang="en-GB" dirty="0"/>
              <a:t>Mild exercises</a:t>
            </a:r>
          </a:p>
          <a:p>
            <a:r>
              <a:rPr lang="en-GB" dirty="0"/>
              <a:t>Oral contraceptive for six months COCs after which the pain may disappear completely</a:t>
            </a:r>
          </a:p>
          <a:p>
            <a:r>
              <a:rPr lang="en-GB" dirty="0"/>
              <a:t>Secondary dysmenorrhoea is treated according to the cause</a:t>
            </a:r>
          </a:p>
          <a:p>
            <a:r>
              <a:rPr lang="en-GB" b="1" dirty="0"/>
              <a:t>Investigations</a:t>
            </a:r>
          </a:p>
          <a:p>
            <a:r>
              <a:rPr lang="en-GB" dirty="0"/>
              <a:t>History taking, Pelvic exam, </a:t>
            </a:r>
            <a:r>
              <a:rPr lang="en-GB" dirty="0" err="1"/>
              <a:t>endocervical</a:t>
            </a:r>
            <a:r>
              <a:rPr lang="en-GB" dirty="0"/>
              <a:t> </a:t>
            </a:r>
            <a:r>
              <a:rPr lang="en-GB" dirty="0" err="1"/>
              <a:t>swab,laparascopy</a:t>
            </a:r>
            <a:endParaRPr lang="fr-FR"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228600" y="228600"/>
            <a:ext cx="8458200" cy="6400800"/>
          </a:xfrm>
        </p:spPr>
        <p:txBody>
          <a:bodyPr>
            <a:normAutofit/>
          </a:bodyPr>
          <a:lstStyle/>
          <a:p>
            <a:pPr marL="0" lvl="0" indent="0" fontAlgn="base">
              <a:spcBef>
                <a:spcPct val="0"/>
              </a:spcBef>
              <a:spcAft>
                <a:spcPct val="0"/>
              </a:spcAft>
              <a:buNone/>
            </a:pPr>
            <a:endParaRPr kumimoji="0" lang="en-US" sz="1050" b="1" i="0" u="none" strike="noStrike" cap="none" normalizeH="0" baseline="0" dirty="0">
              <a:ln>
                <a:noFill/>
              </a:ln>
              <a:solidFill>
                <a:srgbClr val="FF0000"/>
              </a:solidFill>
              <a:effectLst/>
              <a:ea typeface="Times New Roman" pitchFamily="18" charset="0"/>
              <a:cs typeface="Arial" pitchFamily="34" charset="0"/>
            </a:endParaRPr>
          </a:p>
          <a:p>
            <a:pPr marL="0" lvl="0" indent="0" fontAlgn="base">
              <a:spcBef>
                <a:spcPct val="0"/>
              </a:spcBef>
              <a:spcAft>
                <a:spcPct val="0"/>
              </a:spcAft>
              <a:buNone/>
            </a:pPr>
            <a:r>
              <a:rPr kumimoji="0" lang="en-US" sz="3800" b="1" i="0" u="none" strike="noStrike" cap="none" normalizeH="0" baseline="0" dirty="0">
                <a:ln>
                  <a:noFill/>
                </a:ln>
                <a:effectLst/>
                <a:ea typeface="Tahoma" pitchFamily="34" charset="0"/>
                <a:cs typeface="Tahoma" pitchFamily="34" charset="0"/>
              </a:rPr>
              <a:t>PREMENSTRUAL SYNDROME (PMS)</a:t>
            </a:r>
            <a:r>
              <a:rPr kumimoji="0" lang="en-US" sz="3800" b="0" i="0" u="none" strike="noStrike" cap="none" normalizeH="0" baseline="0" dirty="0">
                <a:ln>
                  <a:noFill/>
                </a:ln>
                <a:effectLst/>
                <a:ea typeface="Tahoma" pitchFamily="34" charset="0"/>
                <a:cs typeface="Tahoma" pitchFamily="34" charset="0"/>
              </a:rPr>
              <a:t> </a:t>
            </a:r>
          </a:p>
          <a:p>
            <a:pPr marL="0" indent="0" fontAlgn="base">
              <a:spcBef>
                <a:spcPct val="0"/>
              </a:spcBef>
              <a:spcAft>
                <a:spcPct val="0"/>
              </a:spcAft>
            </a:pPr>
            <a:r>
              <a:rPr lang="en-GB" dirty="0"/>
              <a:t>Combination of symptoms that occur about 12 days before menses and subside on the onset of menses</a:t>
            </a:r>
          </a:p>
          <a:p>
            <a:pPr marL="0" indent="0" fontAlgn="base">
              <a:spcBef>
                <a:spcPct val="0"/>
              </a:spcBef>
              <a:spcAft>
                <a:spcPct val="0"/>
              </a:spcAft>
            </a:pPr>
            <a:r>
              <a:rPr lang="en-GB" dirty="0"/>
              <a:t>Cause is unknown but may be related to hormonal changes</a:t>
            </a:r>
          </a:p>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ea typeface="Tahoma" pitchFamily="34" charset="0"/>
                <a:cs typeface="Tahoma" pitchFamily="34" charset="0"/>
              </a:rPr>
              <a:t>The</a:t>
            </a:r>
            <a:r>
              <a:rPr kumimoji="0" lang="en-US" b="0" i="0" u="none" strike="noStrike" cap="none" normalizeH="0" dirty="0">
                <a:ln>
                  <a:noFill/>
                </a:ln>
                <a:solidFill>
                  <a:schemeClr val="tx1"/>
                </a:solidFill>
                <a:effectLst/>
                <a:ea typeface="Tahoma" pitchFamily="34" charset="0"/>
                <a:cs typeface="Tahoma" pitchFamily="34" charset="0"/>
              </a:rPr>
              <a:t> </a:t>
            </a:r>
            <a:r>
              <a:rPr kumimoji="0" lang="en-US" b="0" i="0" u="none" strike="noStrike" cap="none" normalizeH="0" baseline="0" dirty="0">
                <a:ln>
                  <a:noFill/>
                </a:ln>
                <a:solidFill>
                  <a:schemeClr val="tx1"/>
                </a:solidFill>
                <a:effectLst/>
                <a:ea typeface="Tahoma" pitchFamily="34" charset="0"/>
                <a:cs typeface="Tahoma" pitchFamily="34" charset="0"/>
              </a:rPr>
              <a:t>symptoms includes: </a:t>
            </a:r>
          </a:p>
          <a:p>
            <a:pPr marL="0" indent="0" eaLnBrk="0" fontAlgn="base" hangingPunct="0">
              <a:spcBef>
                <a:spcPct val="0"/>
              </a:spcBef>
              <a:spcAft>
                <a:spcPct val="0"/>
              </a:spcAft>
              <a:buNone/>
            </a:pPr>
            <a:r>
              <a:rPr lang="en-US" dirty="0">
                <a:ea typeface="Tahoma" pitchFamily="34" charset="0"/>
                <a:cs typeface="Tahoma" pitchFamily="34" charset="0"/>
              </a:rPr>
              <a:t>a) </a:t>
            </a:r>
            <a:r>
              <a:rPr lang="en-US" b="1" i="1" dirty="0">
                <a:ea typeface="Tahoma" pitchFamily="34" charset="0"/>
                <a:cs typeface="Tahoma" pitchFamily="34" charset="0"/>
              </a:rPr>
              <a:t>Physical symptoms:</a:t>
            </a:r>
          </a:p>
          <a:p>
            <a:pPr marL="0" indent="0" eaLnBrk="0" fontAlgn="base" hangingPunct="0">
              <a:spcBef>
                <a:spcPct val="0"/>
              </a:spcBef>
              <a:spcAft>
                <a:spcPct val="0"/>
              </a:spcAft>
              <a:buNone/>
            </a:pPr>
            <a:r>
              <a:rPr kumimoji="0" lang="en-US" b="0" i="1" u="none" strike="noStrike" cap="none" normalizeH="0" baseline="0" dirty="0">
                <a:ln>
                  <a:noFill/>
                </a:ln>
                <a:solidFill>
                  <a:schemeClr val="tx1"/>
                </a:solidFill>
                <a:effectLst/>
                <a:ea typeface="Tahoma" pitchFamily="34" charset="0"/>
                <a:cs typeface="Tahoma" pitchFamily="34" charset="0"/>
              </a:rPr>
              <a:t>  -water retention (bloating,</a:t>
            </a:r>
            <a:r>
              <a:rPr kumimoji="0" lang="en-US" b="0" i="1" u="none" strike="noStrike" cap="none" normalizeH="0" dirty="0">
                <a:ln>
                  <a:noFill/>
                </a:ln>
                <a:solidFill>
                  <a:schemeClr val="tx1"/>
                </a:solidFill>
                <a:effectLst/>
                <a:ea typeface="Tahoma" pitchFamily="34" charset="0"/>
                <a:cs typeface="Tahoma" pitchFamily="34" charset="0"/>
              </a:rPr>
              <a:t> weigh gain, </a:t>
            </a:r>
            <a:r>
              <a:rPr kumimoji="0" lang="en-US" b="0" i="1" u="none" strike="noStrike" cap="none" normalizeH="0" baseline="0" dirty="0">
                <a:ln>
                  <a:noFill/>
                </a:ln>
                <a:solidFill>
                  <a:schemeClr val="tx1"/>
                </a:solidFill>
                <a:effectLst/>
                <a:ea typeface="Tahoma" pitchFamily="34" charset="0"/>
                <a:cs typeface="Tahoma" pitchFamily="34" charset="0"/>
              </a:rPr>
              <a:t>breast tenderness, abdominal</a:t>
            </a:r>
            <a:r>
              <a:rPr kumimoji="0" lang="en-US" b="0" i="1" u="none" strike="noStrike" cap="none" normalizeH="0" dirty="0">
                <a:ln>
                  <a:noFill/>
                </a:ln>
                <a:solidFill>
                  <a:schemeClr val="tx1"/>
                </a:solidFill>
                <a:effectLst/>
                <a:ea typeface="Tahoma" pitchFamily="34" charset="0"/>
                <a:cs typeface="Tahoma" pitchFamily="34" charset="0"/>
              </a:rPr>
              <a:t> distension)</a:t>
            </a:r>
            <a:endParaRPr kumimoji="0" lang="en-US" b="0" i="1" u="none" strike="noStrike" cap="none" normalizeH="0" baseline="0" dirty="0">
              <a:ln>
                <a:noFill/>
              </a:ln>
              <a:solidFill>
                <a:schemeClr val="tx1"/>
              </a:solidFill>
              <a:effectLst/>
              <a:ea typeface="Tahoma" pitchFamily="34" charset="0"/>
              <a:cs typeface="Tahoma" pitchFamily="34" charset="0"/>
            </a:endParaRPr>
          </a:p>
          <a:p>
            <a:pPr>
              <a:buNone/>
            </a:pPr>
            <a:r>
              <a:rPr lang="en-US" i="1" dirty="0"/>
              <a:t>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lnSpcReduction="10000"/>
          </a:bodyPr>
          <a:lstStyle/>
          <a:p>
            <a:pPr>
              <a:buNone/>
            </a:pPr>
            <a:r>
              <a:rPr lang="en-US" i="1" dirty="0"/>
              <a:t>-headache, backache, tiredness, muscle stiffness,</a:t>
            </a:r>
          </a:p>
          <a:p>
            <a:pPr>
              <a:buNone/>
            </a:pPr>
            <a:r>
              <a:rPr lang="en-US" dirty="0">
                <a:ea typeface="Tahoma" pitchFamily="34" charset="0"/>
                <a:cs typeface="Tahoma" pitchFamily="34" charset="0"/>
              </a:rPr>
              <a:t>-dizziness/faintness, cold sweats, nausea and vomiting and hot flushes</a:t>
            </a:r>
            <a:endParaRPr lang="en-US" i="1" dirty="0"/>
          </a:p>
          <a:p>
            <a:pPr>
              <a:buNone/>
            </a:pPr>
            <a:r>
              <a:rPr lang="en-US" i="1" dirty="0"/>
              <a:t>b)Affective symptoms:</a:t>
            </a:r>
          </a:p>
          <a:p>
            <a:pPr>
              <a:buNone/>
            </a:pPr>
            <a:r>
              <a:rPr lang="en-US" i="1" dirty="0"/>
              <a:t>    -depression, anger, irritability, anxiety, confusion, withdrawal, crying spells.</a:t>
            </a:r>
          </a:p>
          <a:p>
            <a:pPr>
              <a:buNone/>
            </a:pPr>
            <a:r>
              <a:rPr lang="en-US" i="1" dirty="0"/>
              <a:t>The dysfunction is usually in the relationship, parents, school and workplaces</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a:bodyPr>
          <a:lstStyle/>
          <a:p>
            <a:pPr marL="0" lvl="0" indent="0" eaLnBrk="0" fontAlgn="base" hangingPunct="0">
              <a:spcBef>
                <a:spcPct val="0"/>
              </a:spcBef>
              <a:spcAft>
                <a:spcPct val="0"/>
              </a:spcAft>
              <a:buNone/>
            </a:pPr>
            <a:r>
              <a:rPr lang="en-US" i="1" dirty="0">
                <a:ea typeface="Tahoma" pitchFamily="34" charset="0"/>
                <a:cs typeface="Tahoma" pitchFamily="34" charset="0"/>
              </a:rPr>
              <a:t>c) Loss of concentration, manifested as forgetfulness, clumsiness, difficulty in making decisions and insomnia.</a:t>
            </a:r>
          </a:p>
          <a:p>
            <a:pPr marL="0" lvl="0" indent="0" eaLnBrk="0" fontAlgn="base" hangingPunct="0">
              <a:spcBef>
                <a:spcPct val="0"/>
              </a:spcBef>
              <a:spcAft>
                <a:spcPct val="0"/>
              </a:spcAft>
              <a:buNone/>
            </a:pPr>
            <a:r>
              <a:rPr lang="en-US" i="1" dirty="0">
                <a:ea typeface="Tahoma" pitchFamily="34" charset="0"/>
                <a:cs typeface="Tahoma" pitchFamily="34" charset="0"/>
              </a:rPr>
              <a:t>d) feelings of suffocation, chest pains, heart pounding, numbness and tingling sensation</a:t>
            </a:r>
            <a:r>
              <a:rPr lang="en-US" dirty="0">
                <a:ea typeface="Tahoma" pitchFamily="34" charset="0"/>
                <a:cs typeface="Tahoma" pitchFamily="34" charset="0"/>
              </a:rPr>
              <a:t>.</a:t>
            </a:r>
          </a:p>
          <a:p>
            <a:pPr marL="0" lvl="0" indent="0" eaLnBrk="0" fontAlgn="base" hangingPunct="0">
              <a:spcBef>
                <a:spcPct val="0"/>
              </a:spcBef>
              <a:spcAft>
                <a:spcPct val="0"/>
              </a:spcAft>
              <a:buNone/>
            </a:pPr>
            <a:endParaRPr lang="en-US" dirty="0">
              <a:ea typeface="Tahoma" pitchFamily="34" charset="0"/>
              <a:cs typeface="Tahoma" pitchFamily="34" charset="0"/>
            </a:endParaRP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normAutofit fontScale="92500" lnSpcReduction="20000"/>
          </a:bodyPr>
          <a:lstStyle/>
          <a:p>
            <a:r>
              <a:rPr lang="en-GB" dirty="0"/>
              <a:t>Use of social support and family resources</a:t>
            </a:r>
          </a:p>
          <a:p>
            <a:r>
              <a:rPr lang="en-GB" dirty="0"/>
              <a:t>NSAIDS effective for treatment of physical symptoms</a:t>
            </a:r>
          </a:p>
          <a:p>
            <a:r>
              <a:rPr lang="en-GB" dirty="0"/>
              <a:t>Diuretics to relieve abdominal bloating and  </a:t>
            </a:r>
            <a:r>
              <a:rPr lang="en-GB" dirty="0" err="1"/>
              <a:t>edema</a:t>
            </a:r>
            <a:endParaRPr lang="en-GB" dirty="0"/>
          </a:p>
          <a:p>
            <a:r>
              <a:rPr lang="en-GB" dirty="0"/>
              <a:t>Initiation of exercise programme</a:t>
            </a:r>
          </a:p>
          <a:p>
            <a:r>
              <a:rPr lang="en-GB" dirty="0"/>
              <a:t>Reduce sugar, caffeine intake and alcohol</a:t>
            </a:r>
          </a:p>
          <a:p>
            <a:r>
              <a:rPr lang="en-GB" dirty="0"/>
              <a:t>Use of contraceptives </a:t>
            </a:r>
            <a:r>
              <a:rPr lang="en-GB" dirty="0" err="1"/>
              <a:t>eg</a:t>
            </a:r>
            <a:r>
              <a:rPr lang="en-GB" dirty="0"/>
              <a:t> progesterone</a:t>
            </a:r>
          </a:p>
          <a:p>
            <a:r>
              <a:rPr lang="en-GB" dirty="0"/>
              <a:t>Use of </a:t>
            </a:r>
            <a:r>
              <a:rPr lang="en-GB" dirty="0" err="1"/>
              <a:t>tranqulizers</a:t>
            </a:r>
            <a:r>
              <a:rPr lang="en-GB" dirty="0"/>
              <a:t> and psychotherapy</a:t>
            </a:r>
          </a:p>
          <a:p>
            <a:r>
              <a:rPr lang="en-GB" dirty="0"/>
              <a:t>Stress reduction techniques</a:t>
            </a:r>
          </a:p>
          <a:p>
            <a:endParaRPr lang="en-GB" dirty="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kumimoji="0" lang="en-US" b="1" i="0" u="none" strike="noStrike" cap="none" normalizeH="0" baseline="0" dirty="0" err="1">
                <a:ln>
                  <a:noFill/>
                </a:ln>
                <a:solidFill>
                  <a:srgbClr val="FF0000"/>
                </a:solidFill>
                <a:effectLst/>
                <a:latin typeface="Tahoma" pitchFamily="34" charset="0"/>
                <a:ea typeface="Tahoma" pitchFamily="34" charset="0"/>
                <a:cs typeface="Tahoma" pitchFamily="34" charset="0"/>
              </a:rPr>
              <a:t>Menorrhagia</a:t>
            </a:r>
            <a:r>
              <a:rPr kumimoji="0" lang="en-US" b="1" i="0" u="none" strike="noStrike" cap="none" normalizeH="0" baseline="0" dirty="0">
                <a:ln>
                  <a:noFill/>
                </a:ln>
                <a:solidFill>
                  <a:srgbClr val="FF0000"/>
                </a:solidFill>
                <a:effectLst/>
                <a:latin typeface="Tahoma" pitchFamily="34" charset="0"/>
                <a:ea typeface="Tahoma" pitchFamily="34" charset="0"/>
                <a:cs typeface="Tahoma" pitchFamily="34" charset="0"/>
              </a:rPr>
              <a:t> </a:t>
            </a:r>
            <a:br>
              <a:rPr kumimoji="0" lang="en-US" b="0" i="0" u="none" strike="noStrike" cap="none" normalizeH="0" baseline="0" dirty="0">
                <a:ln>
                  <a:noFill/>
                </a:ln>
                <a:solidFill>
                  <a:srgbClr val="FF0000"/>
                </a:solidFill>
                <a:effectLst/>
                <a:latin typeface="Tahoma" pitchFamily="34" charset="0"/>
                <a:ea typeface="Tahoma" pitchFamily="34" charset="0"/>
                <a:cs typeface="Tahoma" pitchFamily="34" charset="0"/>
              </a:rPr>
            </a:br>
            <a:endParaRPr lang="en-US" dirty="0"/>
          </a:p>
        </p:txBody>
      </p:sp>
      <p:sp>
        <p:nvSpPr>
          <p:cNvPr id="3" name="Content Placeholder 2"/>
          <p:cNvSpPr>
            <a:spLocks noGrp="1"/>
          </p:cNvSpPr>
          <p:nvPr>
            <p:ph idx="1"/>
          </p:nvPr>
        </p:nvSpPr>
        <p:spPr>
          <a:xfrm>
            <a:off x="304800" y="914400"/>
            <a:ext cx="8610600" cy="5486400"/>
          </a:xfrm>
        </p:spPr>
        <p:txBody>
          <a:bodyPr>
            <a:normAutofit/>
          </a:bodyPr>
          <a:lstStyle/>
          <a:p>
            <a:pPr marL="0" indent="0" eaLnBrk="0" fontAlgn="base" hangingPunct="0">
              <a:spcBef>
                <a:spcPct val="0"/>
              </a:spcBef>
              <a:spcAft>
                <a:spcPct val="0"/>
              </a:spcAft>
            </a:pPr>
            <a:r>
              <a:rPr lang="en-US" b="1" dirty="0" err="1">
                <a:ea typeface="Tahoma" pitchFamily="34" charset="0"/>
                <a:cs typeface="Tahoma" pitchFamily="34" charset="0"/>
              </a:rPr>
              <a:t>Menorrhagia</a:t>
            </a:r>
            <a:r>
              <a:rPr lang="en-US" dirty="0">
                <a:ea typeface="Tahoma" pitchFamily="34" charset="0"/>
                <a:cs typeface="Tahoma" pitchFamily="34" charset="0"/>
              </a:rPr>
              <a:t> is a normal cycle with an excessive loss of blood (heavy menstrual flow). </a:t>
            </a:r>
          </a:p>
          <a:p>
            <a:pPr marL="0" indent="0" eaLnBrk="0" fontAlgn="base" hangingPunct="0">
              <a:spcBef>
                <a:spcPct val="0"/>
              </a:spcBef>
              <a:spcAft>
                <a:spcPct val="0"/>
              </a:spcAft>
            </a:pPr>
            <a:r>
              <a:rPr lang="en-US" dirty="0">
                <a:ea typeface="Tahoma" pitchFamily="34" charset="0"/>
                <a:cs typeface="Tahoma" pitchFamily="34" charset="0"/>
              </a:rPr>
              <a:t>The normal average volume of menstrual loss is approximately 70ml. </a:t>
            </a:r>
          </a:p>
          <a:p>
            <a:pPr marL="0" indent="0" eaLnBrk="0" fontAlgn="base" hangingPunct="0">
              <a:spcBef>
                <a:spcPct val="0"/>
              </a:spcBef>
              <a:spcAft>
                <a:spcPct val="0"/>
              </a:spcAft>
            </a:pPr>
            <a:r>
              <a:rPr lang="en-US" dirty="0">
                <a:ea typeface="Tahoma" pitchFamily="34" charset="0"/>
                <a:cs typeface="Tahoma" pitchFamily="34" charset="0"/>
              </a:rPr>
              <a:t>Menstrual loss is naturally greater in </a:t>
            </a:r>
            <a:r>
              <a:rPr lang="en-US" dirty="0" err="1">
                <a:ea typeface="Tahoma" pitchFamily="34" charset="0"/>
                <a:cs typeface="Tahoma" pitchFamily="34" charset="0"/>
              </a:rPr>
              <a:t>parous</a:t>
            </a:r>
            <a:r>
              <a:rPr lang="en-US" dirty="0">
                <a:ea typeface="Tahoma" pitchFamily="34" charset="0"/>
                <a:cs typeface="Tahoma" pitchFamily="34" charset="0"/>
              </a:rPr>
              <a:t> women.  </a:t>
            </a:r>
          </a:p>
          <a:p>
            <a:pPr marL="0" indent="0" eaLnBrk="0" fontAlgn="base" hangingPunct="0">
              <a:spcBef>
                <a:spcPct val="0"/>
              </a:spcBef>
              <a:spcAft>
                <a:spcPct val="0"/>
              </a:spcAft>
            </a:pPr>
            <a:r>
              <a:rPr lang="en-US" dirty="0">
                <a:ea typeface="Tahoma" pitchFamily="34" charset="0"/>
                <a:cs typeface="Tahoma" pitchFamily="34" charset="0"/>
              </a:rPr>
              <a:t>Excessive bleeding results in </a:t>
            </a:r>
            <a:r>
              <a:rPr lang="en-US" dirty="0" err="1">
                <a:ea typeface="Tahoma" pitchFamily="34" charset="0"/>
                <a:cs typeface="Tahoma" pitchFamily="34" charset="0"/>
              </a:rPr>
              <a:t>anaemia</a:t>
            </a:r>
            <a:r>
              <a:rPr lang="en-US" dirty="0">
                <a:ea typeface="Tahoma" pitchFamily="34" charset="0"/>
                <a:cs typeface="Tahoma" pitchFamily="34" charset="0"/>
              </a:rPr>
              <a:t>.</a:t>
            </a:r>
          </a:p>
          <a:p>
            <a:pPr marL="0" indent="0" eaLnBrk="0" fontAlgn="base" hangingPunct="0">
              <a:spcBef>
                <a:spcPct val="0"/>
              </a:spcBef>
              <a:spcAft>
                <a:spcPct val="0"/>
              </a:spcAft>
            </a:pPr>
            <a:r>
              <a:rPr lang="en-US" dirty="0">
                <a:ea typeface="Tahoma" pitchFamily="34" charset="0"/>
                <a:cs typeface="Tahoma" pitchFamily="34" charset="0"/>
              </a:rPr>
              <a:t> It is not a disease but a symptom and to treat it one must find out what is causing it. </a:t>
            </a:r>
          </a:p>
          <a:p>
            <a:pPr marL="0" lvl="0" indent="0" eaLnBrk="0" fontAlgn="base" hangingPunct="0">
              <a:spcBef>
                <a:spcPct val="0"/>
              </a:spcBef>
              <a:spcAft>
                <a:spcPct val="0"/>
              </a:spcAft>
              <a:buNone/>
            </a:pPr>
            <a:endParaRPr lang="en-US" dirty="0">
              <a:cs typeface="Arial" pitchFamily="34" charset="0"/>
            </a:endParaRP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marL="0" indent="0" eaLnBrk="0" fontAlgn="base" hangingPunct="0">
              <a:spcBef>
                <a:spcPct val="0"/>
              </a:spcBef>
              <a:spcAft>
                <a:spcPct val="0"/>
              </a:spcAft>
            </a:pPr>
            <a:r>
              <a:rPr kumimoji="0" lang="en-US" b="0" i="0" u="none" strike="noStrike" cap="none" normalizeH="0" baseline="0" dirty="0">
                <a:ln>
                  <a:noFill/>
                </a:ln>
                <a:solidFill>
                  <a:schemeClr val="tx1"/>
                </a:solidFill>
                <a:effectLst/>
                <a:ea typeface="Tahoma" pitchFamily="34" charset="0"/>
                <a:cs typeface="Tahoma" pitchFamily="34" charset="0"/>
              </a:rPr>
              <a:t>Fibroids due to a larger endometrial cavity hence larger bleeding areas</a:t>
            </a:r>
          </a:p>
          <a:p>
            <a:pPr marL="0" lvl="0" indent="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ea typeface="Tahoma" pitchFamily="34" charset="0"/>
                <a:cs typeface="Tahoma" pitchFamily="34" charset="0"/>
              </a:rPr>
              <a:t>Chronic PID</a:t>
            </a:r>
          </a:p>
          <a:p>
            <a:pPr marL="0" lvl="0" indent="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ea typeface="Tahoma" pitchFamily="34" charset="0"/>
                <a:cs typeface="Tahoma" pitchFamily="34" charset="0"/>
              </a:rPr>
              <a:t>Endometrial polyps (projections)</a:t>
            </a:r>
          </a:p>
          <a:p>
            <a:pPr marL="0" lvl="0" indent="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ea typeface="Tahoma" pitchFamily="34" charset="0"/>
                <a:cs typeface="Tahoma" pitchFamily="34" charset="0"/>
              </a:rPr>
              <a:t>Abnormalities in the blood clotting power, for example, </a:t>
            </a:r>
            <a:r>
              <a:rPr kumimoji="0" lang="en-US" b="0" i="0" u="none" strike="noStrike" cap="none" normalizeH="0" baseline="0" dirty="0" err="1">
                <a:ln>
                  <a:noFill/>
                </a:ln>
                <a:solidFill>
                  <a:schemeClr val="tx1"/>
                </a:solidFill>
                <a:effectLst/>
                <a:ea typeface="Tahoma" pitchFamily="34" charset="0"/>
                <a:cs typeface="Tahoma" pitchFamily="34" charset="0"/>
              </a:rPr>
              <a:t>leukaemia</a:t>
            </a:r>
            <a:r>
              <a:rPr kumimoji="0" lang="en-US" b="0" i="0" u="none" strike="noStrike" cap="none" normalizeH="0" baseline="0" dirty="0">
                <a:ln>
                  <a:noFill/>
                </a:ln>
                <a:solidFill>
                  <a:schemeClr val="tx1"/>
                </a:solidFill>
                <a:effectLst/>
                <a:ea typeface="Tahoma" pitchFamily="34" charset="0"/>
                <a:cs typeface="Tahoma" pitchFamily="34" charset="0"/>
              </a:rPr>
              <a:t>, thrombocytopenic </a:t>
            </a:r>
            <a:r>
              <a:rPr kumimoji="0" lang="en-US" b="0" i="0" u="none" strike="noStrike" cap="none" normalizeH="0" baseline="0" dirty="0" err="1">
                <a:ln>
                  <a:noFill/>
                </a:ln>
                <a:solidFill>
                  <a:schemeClr val="tx1"/>
                </a:solidFill>
                <a:effectLst/>
                <a:ea typeface="Tahoma" pitchFamily="34" charset="0"/>
                <a:cs typeface="Tahoma" pitchFamily="34" charset="0"/>
              </a:rPr>
              <a:t>purpura</a:t>
            </a:r>
            <a:endParaRPr kumimoji="0" lang="en-US" b="0" i="0" u="none" strike="noStrike" cap="none" normalizeH="0" baseline="0" dirty="0">
              <a:ln>
                <a:noFill/>
              </a:ln>
              <a:solidFill>
                <a:schemeClr val="tx1"/>
              </a:solidFill>
              <a:effectLst/>
              <a:ea typeface="Tahoma" pitchFamily="34" charset="0"/>
              <a:cs typeface="Tahoma" pitchFamily="34" charset="0"/>
            </a:endParaRPr>
          </a:p>
          <a:p>
            <a:pPr marL="0" lvl="0" indent="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ea typeface="Tahoma" pitchFamily="34" charset="0"/>
                <a:cs typeface="Tahoma" pitchFamily="34" charset="0"/>
              </a:rPr>
              <a:t>Abnormal hormonal state, leading to excessively thick </a:t>
            </a:r>
            <a:r>
              <a:rPr kumimoji="0" lang="en-US" b="0" i="0" u="none" strike="noStrike" cap="none" normalizeH="0" baseline="0" dirty="0" err="1">
                <a:ln>
                  <a:noFill/>
                </a:ln>
                <a:solidFill>
                  <a:schemeClr val="tx1"/>
                </a:solidFill>
                <a:effectLst/>
                <a:ea typeface="Tahoma" pitchFamily="34" charset="0"/>
                <a:cs typeface="Tahoma" pitchFamily="34" charset="0"/>
              </a:rPr>
              <a:t>endometrium</a:t>
            </a:r>
            <a:r>
              <a:rPr kumimoji="0" lang="en-US" b="0" i="0" u="none" strike="noStrike" cap="none" normalizeH="0" baseline="0" dirty="0">
                <a:ln>
                  <a:noFill/>
                </a:ln>
                <a:solidFill>
                  <a:schemeClr val="tx1"/>
                </a:solidFill>
                <a:effectLst/>
                <a:ea typeface="Tahoma" pitchFamily="34" charset="0"/>
                <a:cs typeface="Tahoma" pitchFamily="34" charset="0"/>
              </a:rPr>
              <a:t>, which bleeds heavily when shed</a:t>
            </a:r>
          </a:p>
          <a:p>
            <a:pPr marL="0" lvl="0" indent="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ea typeface="Tahoma" pitchFamily="34" charset="0"/>
                <a:cs typeface="Tahoma" pitchFamily="34" charset="0"/>
              </a:rPr>
              <a:t>Emotional factors, which can sometimes cause </a:t>
            </a:r>
            <a:br>
              <a:rPr kumimoji="0" lang="en-US" b="0" i="0" u="none" strike="noStrike" cap="none" normalizeH="0" baseline="0" dirty="0">
                <a:ln>
                  <a:noFill/>
                </a:ln>
                <a:solidFill>
                  <a:schemeClr val="tx1"/>
                </a:solidFill>
                <a:effectLst/>
                <a:ea typeface="Tahoma" pitchFamily="34" charset="0"/>
                <a:cs typeface="Tahoma" pitchFamily="34" charset="0"/>
              </a:rPr>
            </a:br>
            <a:r>
              <a:rPr kumimoji="0" lang="en-US" b="0" i="0" u="none" strike="noStrike" cap="none" normalizeH="0" baseline="0" dirty="0">
                <a:ln>
                  <a:noFill/>
                </a:ln>
                <a:solidFill>
                  <a:schemeClr val="tx1"/>
                </a:solidFill>
                <a:effectLst/>
                <a:ea typeface="Tahoma" pitchFamily="34" charset="0"/>
                <a:cs typeface="Tahoma" pitchFamily="34" charset="0"/>
              </a:rPr>
              <a:t>heavy bleeding</a:t>
            </a:r>
          </a:p>
          <a:p>
            <a:pPr marL="0" lvl="0" indent="0" eaLnBrk="0" fontAlgn="base" hangingPunct="0">
              <a:spcBef>
                <a:spcPct val="0"/>
              </a:spcBef>
              <a:spcAft>
                <a:spcPct val="0"/>
              </a:spcAft>
              <a:buFontTx/>
              <a:buChar char="•"/>
            </a:pPr>
            <a:r>
              <a:rPr kumimoji="0" lang="en-US" b="0" i="0" u="none" strike="noStrike" cap="none" normalizeH="0" baseline="0" dirty="0">
                <a:ln>
                  <a:noFill/>
                </a:ln>
                <a:solidFill>
                  <a:schemeClr val="tx1"/>
                </a:solidFill>
                <a:effectLst/>
                <a:ea typeface="Tahoma" pitchFamily="34" charset="0"/>
                <a:cs typeface="Tahoma" pitchFamily="34" charset="0"/>
              </a:rPr>
              <a:t>Intrauterine contraceptive devices</a:t>
            </a:r>
          </a:p>
          <a:p>
            <a:pPr marL="0" lvl="0" indent="0" eaLnBrk="0" fontAlgn="base" hangingPunct="0">
              <a:spcBef>
                <a:spcPct val="0"/>
              </a:spcBef>
              <a:spcAft>
                <a:spcPct val="0"/>
              </a:spcAft>
              <a:buNone/>
            </a:pPr>
            <a:endParaRPr kumimoji="0" lang="en-US" sz="2000" b="0" i="0" u="none" strike="noStrike" cap="none" normalizeH="0" baseline="0" dirty="0">
              <a:ln>
                <a:noFill/>
              </a:ln>
              <a:solidFill>
                <a:schemeClr val="tx1"/>
              </a:solidFill>
              <a:effectLst/>
              <a:latin typeface="Arial" pitchFamily="34" charset="0"/>
              <a:cs typeface="Arial" pitchFamily="34" charset="0"/>
            </a:endParaRP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a:xfrm>
            <a:off x="457200" y="1219200"/>
            <a:ext cx="8229600" cy="5410200"/>
          </a:xfrm>
        </p:spPr>
        <p:txBody>
          <a:bodyPr/>
          <a:lstStyle/>
          <a:p>
            <a:r>
              <a:rPr lang="en-GB" dirty="0"/>
              <a:t>It will depend on the cause and includes</a:t>
            </a:r>
          </a:p>
          <a:p>
            <a:r>
              <a:rPr lang="en-GB" dirty="0"/>
              <a:t>History taking, pelvic exam</a:t>
            </a:r>
          </a:p>
          <a:p>
            <a:r>
              <a:rPr lang="en-GB" dirty="0"/>
              <a:t>Blood investigations for clotting disorder</a:t>
            </a:r>
          </a:p>
          <a:p>
            <a:r>
              <a:rPr lang="en-GB" dirty="0"/>
              <a:t>Drugs- </a:t>
            </a:r>
            <a:r>
              <a:rPr lang="en-GB" dirty="0" err="1"/>
              <a:t>tranexamic</a:t>
            </a:r>
            <a:r>
              <a:rPr lang="en-GB" dirty="0"/>
              <a:t> acid, NSAIDs, COC’s</a:t>
            </a:r>
          </a:p>
          <a:p>
            <a:r>
              <a:rPr lang="en-GB" dirty="0"/>
              <a:t>Dilatation and curettage under general </a:t>
            </a:r>
            <a:r>
              <a:rPr lang="en-GB" dirty="0" err="1"/>
              <a:t>anaesthesia.may</a:t>
            </a:r>
            <a:r>
              <a:rPr lang="en-GB" dirty="0"/>
              <a:t> be curative if no other condition exists</a:t>
            </a:r>
          </a:p>
          <a:p>
            <a:r>
              <a:rPr lang="en-GB" dirty="0" err="1"/>
              <a:t>Surgeryi.e</a:t>
            </a:r>
            <a:r>
              <a:rPr lang="en-GB" dirty="0"/>
              <a:t> hysterectomy (surgical removal of uterus) in older women</a:t>
            </a:r>
            <a:endParaRPr lang="fr-FR"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solidFill>
                  <a:srgbClr val="FF0000"/>
                </a:solidFill>
                <a:latin typeface="Times New Roman" pitchFamily="18" charset="0"/>
                <a:ea typeface="Tahoma" pitchFamily="34" charset="0"/>
                <a:cs typeface="Times New Roman" pitchFamily="18" charset="0"/>
              </a:rPr>
              <a:t>ANATOMY OF THE FEMALE REPRODUCTIVE SYSTEM</a:t>
            </a:r>
            <a:br>
              <a:rPr lang="en-US" dirty="0">
                <a:solidFill>
                  <a:srgbClr val="FF0000"/>
                </a:solidFill>
                <a:latin typeface="Tahoma" pitchFamily="34" charset="0"/>
                <a:ea typeface="Tahoma" pitchFamily="34" charset="0"/>
                <a:cs typeface="Tahoma" pitchFamily="34" charset="0"/>
              </a:rPr>
            </a:br>
            <a:endParaRPr lang="en-US" dirty="0"/>
          </a:p>
        </p:txBody>
      </p:sp>
      <p:sp>
        <p:nvSpPr>
          <p:cNvPr id="3" name="Content Placeholder 2"/>
          <p:cNvSpPr>
            <a:spLocks noGrp="1"/>
          </p:cNvSpPr>
          <p:nvPr>
            <p:ph idx="1"/>
          </p:nvPr>
        </p:nvSpPr>
        <p:spPr>
          <a:xfrm>
            <a:off x="457200" y="1219200"/>
            <a:ext cx="8229600" cy="5486400"/>
          </a:xfrm>
        </p:spPr>
        <p:txBody>
          <a:bodyPr>
            <a:normAutofit fontScale="92500" lnSpcReduction="20000"/>
          </a:bodyPr>
          <a:lstStyle/>
          <a:p>
            <a:pPr>
              <a:buNone/>
            </a:pPr>
            <a:r>
              <a:rPr lang="en-GB" dirty="0">
                <a:solidFill>
                  <a:srgbClr val="FF0000"/>
                </a:solidFill>
              </a:rPr>
              <a:t> External genitalia ( Vulva)</a:t>
            </a:r>
          </a:p>
          <a:p>
            <a:r>
              <a:rPr lang="en-GB" dirty="0"/>
              <a:t>Includes the </a:t>
            </a:r>
            <a:r>
              <a:rPr lang="en-GB" dirty="0" err="1"/>
              <a:t>mons</a:t>
            </a:r>
            <a:r>
              <a:rPr lang="en-GB" dirty="0"/>
              <a:t> pubis, labia </a:t>
            </a:r>
            <a:r>
              <a:rPr lang="en-GB" dirty="0" err="1"/>
              <a:t>majora</a:t>
            </a:r>
            <a:r>
              <a:rPr lang="en-GB" dirty="0"/>
              <a:t> and </a:t>
            </a:r>
            <a:r>
              <a:rPr lang="en-GB" dirty="0" err="1"/>
              <a:t>minora</a:t>
            </a:r>
            <a:r>
              <a:rPr lang="en-GB" dirty="0"/>
              <a:t>, vestibule, clitoris and greater vestibular glands</a:t>
            </a:r>
          </a:p>
          <a:p>
            <a:pPr>
              <a:buNone/>
            </a:pPr>
            <a:r>
              <a:rPr lang="en-GB" b="1" dirty="0"/>
              <a:t>Mons pubis</a:t>
            </a:r>
          </a:p>
          <a:p>
            <a:r>
              <a:rPr lang="en-GB" dirty="0"/>
              <a:t>Pads of fats over the pubic bone or pubis </a:t>
            </a:r>
            <a:r>
              <a:rPr lang="en-GB" dirty="0" err="1"/>
              <a:t>symphisis</a:t>
            </a:r>
            <a:r>
              <a:rPr lang="en-GB" dirty="0"/>
              <a:t> pubis</a:t>
            </a:r>
          </a:p>
          <a:p>
            <a:r>
              <a:rPr lang="en-GB" dirty="0"/>
              <a:t>Covered with hair from the time of  puberty</a:t>
            </a:r>
          </a:p>
          <a:p>
            <a:pPr>
              <a:buNone/>
            </a:pPr>
            <a:r>
              <a:rPr lang="en-GB" b="1" dirty="0"/>
              <a:t>Labia </a:t>
            </a:r>
            <a:r>
              <a:rPr lang="en-GB" b="1" dirty="0" err="1"/>
              <a:t>majora</a:t>
            </a:r>
            <a:r>
              <a:rPr lang="en-GB" b="1" dirty="0"/>
              <a:t> (greater lips)</a:t>
            </a:r>
          </a:p>
          <a:p>
            <a:r>
              <a:rPr lang="en-GB" dirty="0"/>
              <a:t>Two folds of skin with underlying adipose tissue bounding either side of vaginal opening</a:t>
            </a:r>
          </a:p>
          <a:p>
            <a:r>
              <a:rPr lang="en-GB" dirty="0"/>
              <a:t>Contain sebaceous and sweat gland</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kumimoji="0" lang="en-US" b="1" i="0" u="none" strike="noStrike" cap="none" normalizeH="0" baseline="0" dirty="0" err="1">
                <a:ln>
                  <a:noFill/>
                </a:ln>
                <a:solidFill>
                  <a:srgbClr val="FF0000"/>
                </a:solidFill>
                <a:effectLst/>
                <a:latin typeface="Tahoma" pitchFamily="34" charset="0"/>
                <a:ea typeface="Tahoma" pitchFamily="34" charset="0"/>
                <a:cs typeface="Tahoma" pitchFamily="34" charset="0"/>
              </a:rPr>
              <a:t>Metrorrhagia</a:t>
            </a:r>
            <a:r>
              <a:rPr kumimoji="0" lang="en-US" b="0" i="0" u="none" strike="noStrike" cap="none" normalizeH="0" baseline="0" dirty="0">
                <a:ln>
                  <a:noFill/>
                </a:ln>
                <a:solidFill>
                  <a:srgbClr val="FF0000"/>
                </a:solidFill>
                <a:effectLst/>
                <a:latin typeface="Tahoma" pitchFamily="34" charset="0"/>
                <a:ea typeface="Tahoma" pitchFamily="34" charset="0"/>
                <a:cs typeface="Tahoma" pitchFamily="34" charset="0"/>
              </a:rPr>
              <a:t> </a:t>
            </a:r>
            <a:br>
              <a:rPr kumimoji="0" lang="en-US" b="0" i="0" u="none" strike="noStrike" cap="none" normalizeH="0" baseline="0" dirty="0">
                <a:ln>
                  <a:noFill/>
                </a:ln>
                <a:solidFill>
                  <a:srgbClr val="FF0000"/>
                </a:solidFill>
                <a:effectLst/>
                <a:latin typeface="Tahoma" pitchFamily="34" charset="0"/>
                <a:ea typeface="Tahoma" pitchFamily="34" charset="0"/>
                <a:cs typeface="Tahoma" pitchFamily="34" charset="0"/>
              </a:rPr>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GB" dirty="0"/>
              <a:t>Vaginal bleeding between regular menstrual period</a:t>
            </a:r>
          </a:p>
          <a:p>
            <a:pPr>
              <a:buNone/>
            </a:pPr>
            <a:r>
              <a:rPr lang="en-GB" dirty="0"/>
              <a:t>It may signal cancers, </a:t>
            </a:r>
            <a:r>
              <a:rPr lang="en-GB" dirty="0" err="1"/>
              <a:t>tumors</a:t>
            </a:r>
            <a:r>
              <a:rPr lang="en-GB" dirty="0"/>
              <a:t> or other conditions</a:t>
            </a:r>
          </a:p>
          <a:p>
            <a:pPr>
              <a:buNone/>
            </a:pPr>
            <a:r>
              <a:rPr lang="en-GB" b="1" dirty="0"/>
              <a:t>Causes</a:t>
            </a:r>
          </a:p>
          <a:p>
            <a:r>
              <a:rPr lang="en-GB" dirty="0"/>
              <a:t>Cancer of genital tract, uterine polyps, cervical cancer</a:t>
            </a:r>
          </a:p>
          <a:p>
            <a:r>
              <a:rPr lang="en-GB" dirty="0"/>
              <a:t>Uterine fibroids</a:t>
            </a:r>
          </a:p>
          <a:p>
            <a:r>
              <a:rPr lang="en-GB" dirty="0" err="1"/>
              <a:t>Chorioncarcinoma</a:t>
            </a:r>
            <a:endParaRPr lang="en-GB" dirty="0"/>
          </a:p>
          <a:p>
            <a:r>
              <a:rPr lang="en-GB" dirty="0"/>
              <a:t>Use of oral contraceptive</a:t>
            </a:r>
          </a:p>
          <a:p>
            <a:r>
              <a:rPr lang="en-GB" dirty="0"/>
              <a:t>Hormonal imbalance</a:t>
            </a:r>
          </a:p>
          <a:p>
            <a:r>
              <a:rPr lang="en-GB" dirty="0"/>
              <a:t>Endometrial hyperplasia</a:t>
            </a:r>
          </a:p>
          <a:p>
            <a:r>
              <a:rPr lang="en-GB" b="1" dirty="0" err="1"/>
              <a:t>Menometrorrhagia</a:t>
            </a:r>
            <a:r>
              <a:rPr lang="en-GB" dirty="0"/>
              <a:t> is heavy bleeding between and during the periods</a:t>
            </a:r>
            <a:endParaRPr lang="fr-FR" dirty="0"/>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a:solidFill>
                  <a:srgbClr val="FF0000"/>
                </a:solidFill>
              </a:rPr>
              <a:t>Dysfunctional uterine bleeding</a:t>
            </a:r>
            <a:endParaRPr lang="en-US" dirty="0"/>
          </a:p>
        </p:txBody>
      </p:sp>
      <p:sp>
        <p:nvSpPr>
          <p:cNvPr id="3" name="Content Placeholder 2"/>
          <p:cNvSpPr>
            <a:spLocks noGrp="1"/>
          </p:cNvSpPr>
          <p:nvPr>
            <p:ph idx="1"/>
          </p:nvPr>
        </p:nvSpPr>
        <p:spPr>
          <a:xfrm>
            <a:off x="457200" y="1143000"/>
            <a:ext cx="8458200" cy="5257800"/>
          </a:xfrm>
        </p:spPr>
        <p:txBody>
          <a:bodyPr>
            <a:normAutofit/>
          </a:bodyPr>
          <a:lstStyle/>
          <a:p>
            <a:r>
              <a:rPr lang="en-GB" dirty="0"/>
              <a:t>It is an abnormal uterine bleeding that has no known organic cause</a:t>
            </a:r>
          </a:p>
          <a:p>
            <a:r>
              <a:rPr lang="en-GB" dirty="0"/>
              <a:t>It is </a:t>
            </a:r>
            <a:r>
              <a:rPr lang="en-GB" b="1" dirty="0"/>
              <a:t>irregular uterine </a:t>
            </a:r>
            <a:r>
              <a:rPr lang="en-GB" dirty="0"/>
              <a:t>bleeding of endometrial origin that may be prolonged and excessive</a:t>
            </a:r>
          </a:p>
          <a:p>
            <a:r>
              <a:rPr lang="en-GB" dirty="0"/>
              <a:t>Common in adolescence and menopause</a:t>
            </a:r>
          </a:p>
          <a:p>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For women in the reproductive age group, true dysfunctional bleeding is uncommon</a:t>
            </a:r>
          </a:p>
          <a:p>
            <a:r>
              <a:rPr kumimoji="0" lang="en-US" b="0" i="0" u="none" strike="noStrike" cap="none" normalizeH="0" baseline="0" dirty="0">
                <a:ln>
                  <a:noFill/>
                </a:ln>
                <a:solidFill>
                  <a:schemeClr val="tx1"/>
                </a:solidFill>
                <a:effectLst/>
                <a:latin typeface="Times New Roman" pitchFamily="18" charset="0"/>
                <a:ea typeface="Tahoma" pitchFamily="34" charset="0"/>
                <a:cs typeface="Times New Roman" pitchFamily="18" charset="0"/>
              </a:rPr>
              <a:t>The most likely cause of abnormal bleeding at this age is some complication of pregnancy.</a:t>
            </a:r>
            <a:endParaRPr lang="en-GB" dirty="0">
              <a:latin typeface="Times New Roman" pitchFamily="18" charset="0"/>
              <a:cs typeface="Times New Roman" pitchFamily="18" charset="0"/>
            </a:endParaRP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pPr>
              <a:buNone/>
            </a:pPr>
            <a:r>
              <a:rPr lang="en-GB" b="1" dirty="0"/>
              <a:t>Managemen</a:t>
            </a:r>
            <a:r>
              <a:rPr lang="en-GB" dirty="0"/>
              <a:t>t</a:t>
            </a:r>
          </a:p>
          <a:p>
            <a:r>
              <a:rPr lang="en-GB" dirty="0"/>
              <a:t>Take history and physical exam to rule out the cause</a:t>
            </a:r>
          </a:p>
          <a:p>
            <a:r>
              <a:rPr lang="en-GB" dirty="0"/>
              <a:t>In teenage give COC’S for six cycles</a:t>
            </a:r>
          </a:p>
          <a:p>
            <a:r>
              <a:rPr lang="en-US" dirty="0">
                <a:solidFill>
                  <a:schemeClr val="tx1"/>
                </a:solidFill>
                <a:ea typeface="Tahoma" pitchFamily="34" charset="0"/>
                <a:cs typeface="Tahoma" pitchFamily="34" charset="0"/>
              </a:rPr>
              <a:t>After treatment is stopped, menstruation often returns to normal</a:t>
            </a:r>
            <a:endParaRPr lang="en-GB"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pPr marL="0" indent="0" algn="just" eaLnBrk="0" fontAlgn="base" hangingPunct="0">
              <a:spcBef>
                <a:spcPct val="0"/>
              </a:spcBef>
              <a:spcAft>
                <a:spcPct val="0"/>
              </a:spcAft>
              <a:buNone/>
            </a:pPr>
            <a:r>
              <a:rPr lang="en-US" dirty="0"/>
              <a:t>History should exclude the following</a:t>
            </a:r>
          </a:p>
          <a:p>
            <a:pPr marL="0" lvl="0" indent="0" algn="just" eaLnBrk="0" fontAlgn="base" hangingPunct="0">
              <a:spcBef>
                <a:spcPct val="0"/>
              </a:spcBef>
              <a:spcAft>
                <a:spcPct val="0"/>
              </a:spcAft>
              <a:buFontTx/>
              <a:buChar char="•"/>
            </a:pPr>
            <a:r>
              <a:rPr lang="en-US" dirty="0">
                <a:ea typeface="Tahoma" pitchFamily="34" charset="0"/>
                <a:cs typeface="Tahoma" pitchFamily="34" charset="0"/>
              </a:rPr>
              <a:t>Infection</a:t>
            </a:r>
          </a:p>
          <a:p>
            <a:pPr marL="0" lvl="0" indent="0" algn="just" eaLnBrk="0" fontAlgn="base" hangingPunct="0">
              <a:spcBef>
                <a:spcPct val="0"/>
              </a:spcBef>
              <a:spcAft>
                <a:spcPct val="0"/>
              </a:spcAft>
              <a:buFontTx/>
              <a:buChar char="•"/>
            </a:pPr>
            <a:r>
              <a:rPr lang="en-US" dirty="0">
                <a:ea typeface="Tahoma" pitchFamily="34" charset="0"/>
                <a:cs typeface="Tahoma" pitchFamily="34" charset="0"/>
              </a:rPr>
              <a:t>Ruptured ectopic pregnancy</a:t>
            </a:r>
          </a:p>
          <a:p>
            <a:pPr marL="0" lvl="0" indent="0" algn="just" eaLnBrk="0" fontAlgn="base" hangingPunct="0">
              <a:spcBef>
                <a:spcPct val="0"/>
              </a:spcBef>
              <a:spcAft>
                <a:spcPct val="0"/>
              </a:spcAft>
              <a:buFontTx/>
              <a:buChar char="•"/>
            </a:pPr>
            <a:r>
              <a:rPr lang="en-US" dirty="0">
                <a:ea typeface="Tahoma" pitchFamily="34" charset="0"/>
                <a:cs typeface="Tahoma" pitchFamily="34" charset="0"/>
              </a:rPr>
              <a:t>Trauma</a:t>
            </a:r>
          </a:p>
          <a:p>
            <a:pPr marL="0" lvl="0" indent="0" algn="just" eaLnBrk="0" fontAlgn="base" hangingPunct="0">
              <a:spcBef>
                <a:spcPct val="0"/>
              </a:spcBef>
              <a:spcAft>
                <a:spcPct val="0"/>
              </a:spcAft>
              <a:buFontTx/>
              <a:buChar char="•"/>
            </a:pPr>
            <a:r>
              <a:rPr lang="en-US" dirty="0">
                <a:ea typeface="Tahoma" pitchFamily="34" charset="0"/>
                <a:cs typeface="Tahoma" pitchFamily="34" charset="0"/>
              </a:rPr>
              <a:t>Uterine fibroids and polyps</a:t>
            </a:r>
          </a:p>
          <a:p>
            <a:pPr marL="0" lvl="0" indent="0" algn="just" eaLnBrk="0" fontAlgn="base" hangingPunct="0">
              <a:spcBef>
                <a:spcPct val="0"/>
              </a:spcBef>
              <a:spcAft>
                <a:spcPct val="0"/>
              </a:spcAft>
              <a:buFontTx/>
              <a:buChar char="•"/>
            </a:pPr>
            <a:r>
              <a:rPr lang="en-US" dirty="0">
                <a:ea typeface="Tahoma" pitchFamily="34" charset="0"/>
                <a:cs typeface="Tahoma" pitchFamily="34" charset="0"/>
              </a:rPr>
              <a:t>Genital cancers</a:t>
            </a:r>
          </a:p>
          <a:p>
            <a:pPr marL="0" lvl="0" indent="0" algn="just" eaLnBrk="0" fontAlgn="base" hangingPunct="0">
              <a:spcBef>
                <a:spcPct val="0"/>
              </a:spcBef>
              <a:spcAft>
                <a:spcPct val="0"/>
              </a:spcAft>
              <a:buFontTx/>
              <a:buChar char="•"/>
            </a:pPr>
            <a:r>
              <a:rPr lang="en-US" dirty="0">
                <a:ea typeface="Tahoma" pitchFamily="34" charset="0"/>
                <a:cs typeface="Tahoma" pitchFamily="34" charset="0"/>
              </a:rPr>
              <a:t>Hormonal treatment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lstStyle/>
          <a:p>
            <a:r>
              <a:rPr lang="en-GB" b="1" dirty="0" err="1"/>
              <a:t>Epimenorrhea</a:t>
            </a:r>
            <a:r>
              <a:rPr lang="en-GB" dirty="0"/>
              <a:t>- this is when menstruation occurs too often due to shortened </a:t>
            </a:r>
            <a:r>
              <a:rPr lang="en-GB" dirty="0" err="1"/>
              <a:t>luteal</a:t>
            </a:r>
            <a:r>
              <a:rPr lang="en-GB" dirty="0"/>
              <a:t> phase and early degeneration of corpus </a:t>
            </a:r>
            <a:r>
              <a:rPr lang="en-GB" dirty="0" err="1"/>
              <a:t>luteum</a:t>
            </a:r>
            <a:endParaRPr lang="en-GB" dirty="0"/>
          </a:p>
          <a:p>
            <a:r>
              <a:rPr lang="en-GB" b="1" dirty="0" err="1"/>
              <a:t>Hypomenorrhea</a:t>
            </a:r>
            <a:r>
              <a:rPr lang="en-GB" dirty="0"/>
              <a:t>- period occurs on regular basis but minimal   and scanty</a:t>
            </a:r>
          </a:p>
          <a:p>
            <a:r>
              <a:rPr lang="en-GB" b="1" dirty="0" err="1"/>
              <a:t>Polymenorrhea</a:t>
            </a:r>
            <a:r>
              <a:rPr lang="en-GB" b="1" dirty="0"/>
              <a:t>. </a:t>
            </a:r>
            <a:r>
              <a:rPr lang="en-GB" dirty="0"/>
              <a:t>Menses that occur at &lt; 21 day interval</a:t>
            </a:r>
            <a:endParaRPr lang="fr-FR" dirty="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228600"/>
            <a:ext cx="8229600" cy="5897563"/>
          </a:xfrm>
        </p:spPr>
        <p:txBody>
          <a:bodyPr>
            <a:normAutofit/>
          </a:bodyPr>
          <a:lstStyle/>
          <a:p>
            <a:pPr>
              <a:buNone/>
            </a:pPr>
            <a:r>
              <a:rPr lang="en-US" b="1" dirty="0"/>
              <a:t>Post </a:t>
            </a:r>
            <a:r>
              <a:rPr lang="en-US" b="1" dirty="0" err="1"/>
              <a:t>menoupause</a:t>
            </a:r>
            <a:r>
              <a:rPr lang="en-US" b="1" dirty="0"/>
              <a:t> bleeding</a:t>
            </a:r>
          </a:p>
          <a:p>
            <a:r>
              <a:rPr lang="en-US" dirty="0"/>
              <a:t>This is vaginal bleeding 1 year after menses cease at menopause.</a:t>
            </a:r>
          </a:p>
          <a:p>
            <a:r>
              <a:rPr lang="en-US" dirty="0"/>
              <a:t>Malignant condition is considered until proofed otherwise</a:t>
            </a:r>
          </a:p>
          <a:p>
            <a:r>
              <a:rPr lang="en-US" dirty="0"/>
              <a:t>Endometrial biopsy or dilatation and curettage is indicated</a:t>
            </a:r>
          </a:p>
          <a:p>
            <a:r>
              <a:rPr lang="en-US" dirty="0"/>
              <a:t>The </a:t>
            </a:r>
            <a:r>
              <a:rPr lang="en-US" dirty="0" err="1"/>
              <a:t>endometrium</a:t>
            </a:r>
            <a:r>
              <a:rPr lang="en-US" dirty="0"/>
              <a:t> in </a:t>
            </a:r>
            <a:r>
              <a:rPr lang="en-US" dirty="0" err="1"/>
              <a:t>postmenopause</a:t>
            </a:r>
            <a:r>
              <a:rPr lang="en-US" dirty="0"/>
              <a:t> women is thin due to low levels of estrogen</a:t>
            </a:r>
          </a:p>
          <a:p>
            <a:r>
              <a:rPr lang="en-US" dirty="0"/>
              <a:t>This can be measured using ultrasound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BLEEDING DISORDERS IN EARLY PREGNACY</a:t>
            </a:r>
          </a:p>
        </p:txBody>
      </p:sp>
      <p:sp>
        <p:nvSpPr>
          <p:cNvPr id="3" name="Content Placeholder 2"/>
          <p:cNvSpPr>
            <a:spLocks noGrp="1"/>
          </p:cNvSpPr>
          <p:nvPr>
            <p:ph idx="1"/>
          </p:nvPr>
        </p:nvSpPr>
        <p:spPr/>
        <p:txBody>
          <a:bodyPr>
            <a:normAutofit fontScale="92500" lnSpcReduction="20000"/>
          </a:bodyPr>
          <a:lstStyle/>
          <a:p>
            <a:r>
              <a:rPr lang="en-US" dirty="0">
                <a:ea typeface="Tahoma" pitchFamily="34" charset="0"/>
                <a:cs typeface="Tahoma" pitchFamily="34" charset="0"/>
              </a:rPr>
              <a:t>Vaginal bleeding in early pregnancy refers to any bleeding per vagina that </a:t>
            </a:r>
            <a:r>
              <a:rPr lang="en-US" b="1" dirty="0">
                <a:ea typeface="Tahoma" pitchFamily="34" charset="0"/>
                <a:cs typeface="Tahoma" pitchFamily="34" charset="0"/>
              </a:rPr>
              <a:t>occurs before the 28</a:t>
            </a:r>
            <a:r>
              <a:rPr lang="en-US" b="1" baseline="30000" dirty="0">
                <a:ea typeface="Tahoma" pitchFamily="34" charset="0"/>
                <a:cs typeface="Tahoma" pitchFamily="34" charset="0"/>
              </a:rPr>
              <a:t>th</a:t>
            </a:r>
            <a:r>
              <a:rPr lang="en-US" b="1" dirty="0">
                <a:ea typeface="Tahoma" pitchFamily="34" charset="0"/>
                <a:cs typeface="Tahoma" pitchFamily="34" charset="0"/>
              </a:rPr>
              <a:t> week </a:t>
            </a:r>
            <a:r>
              <a:rPr lang="en-US" dirty="0">
                <a:ea typeface="Tahoma" pitchFamily="34" charset="0"/>
                <a:cs typeface="Tahoma" pitchFamily="34" charset="0"/>
              </a:rPr>
              <a:t>of pregnancy. Bleeding is per vagina</a:t>
            </a:r>
          </a:p>
          <a:p>
            <a:r>
              <a:rPr lang="en-US" dirty="0">
                <a:ea typeface="Tahoma" pitchFamily="34" charset="0"/>
                <a:cs typeface="Tahoma" pitchFamily="34" charset="0"/>
              </a:rPr>
              <a:t>This bleeding, however slight, should be taken seriously. </a:t>
            </a:r>
          </a:p>
          <a:p>
            <a:r>
              <a:rPr lang="en-US" dirty="0">
                <a:ea typeface="Tahoma" pitchFamily="34" charset="0"/>
                <a:cs typeface="Tahoma" pitchFamily="34" charset="0"/>
              </a:rPr>
              <a:t>It is sometimes the first sign of some of the most life-threatening emergencies in obstetrics such as ruptured ectopic, and incomplete abortion.</a:t>
            </a:r>
          </a:p>
          <a:p>
            <a:r>
              <a:rPr lang="en-US" dirty="0">
                <a:ea typeface="Tahoma" pitchFamily="34" charset="0"/>
                <a:cs typeface="Tahoma" pitchFamily="34" charset="0"/>
              </a:rPr>
              <a:t>These patients are always treated in a </a:t>
            </a:r>
            <a:r>
              <a:rPr lang="en-US" dirty="0" err="1">
                <a:ea typeface="Tahoma" pitchFamily="34" charset="0"/>
                <a:cs typeface="Tahoma" pitchFamily="34" charset="0"/>
              </a:rPr>
              <a:t>gynaecological</a:t>
            </a:r>
            <a:r>
              <a:rPr lang="en-US" dirty="0">
                <a:ea typeface="Tahoma" pitchFamily="34" charset="0"/>
                <a:cs typeface="Tahoma" pitchFamily="34" charset="0"/>
              </a:rPr>
              <a:t> ward rather than in the maternity ward.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457200" y="609600"/>
            <a:ext cx="8229600" cy="5516563"/>
          </a:xfrm>
        </p:spPr>
        <p:txBody>
          <a:bodyPr/>
          <a:lstStyle/>
          <a:p>
            <a:pPr marL="0" indent="0" algn="just" eaLnBrk="0" fontAlgn="base" hangingPunct="0">
              <a:spcBef>
                <a:spcPct val="0"/>
              </a:spcBef>
              <a:spcAft>
                <a:spcPct val="0"/>
              </a:spcAft>
              <a:buNone/>
            </a:pPr>
            <a:r>
              <a:rPr lang="en-US" dirty="0">
                <a:ea typeface="Tahoma" pitchFamily="34" charset="0"/>
                <a:cs typeface="Tahoma" pitchFamily="34" charset="0"/>
              </a:rPr>
              <a:t>In the early months of pregnancy, bleeding may be due to a number of factors or conditions which includes;</a:t>
            </a:r>
            <a:endParaRPr lang="en-US" dirty="0"/>
          </a:p>
          <a:p>
            <a:pPr marL="0" lvl="0" indent="0" algn="just" eaLnBrk="0" fontAlgn="base" hangingPunct="0">
              <a:spcBef>
                <a:spcPct val="0"/>
              </a:spcBef>
              <a:spcAft>
                <a:spcPct val="0"/>
              </a:spcAft>
              <a:buNone/>
            </a:pPr>
            <a:endParaRPr lang="en-US" dirty="0">
              <a:ea typeface="Tahoma" pitchFamily="34" charset="0"/>
              <a:cs typeface="Tahoma" pitchFamily="34" charset="0"/>
            </a:endParaRPr>
          </a:p>
          <a:p>
            <a:pPr marL="0" lvl="0" indent="0" algn="just" eaLnBrk="0" fontAlgn="base" hangingPunct="0">
              <a:spcBef>
                <a:spcPct val="0"/>
              </a:spcBef>
              <a:spcAft>
                <a:spcPct val="0"/>
              </a:spcAft>
              <a:buNone/>
            </a:pPr>
            <a:r>
              <a:rPr lang="en-US" dirty="0">
                <a:ea typeface="Tahoma" pitchFamily="34" charset="0"/>
                <a:cs typeface="Tahoma" pitchFamily="34" charset="0"/>
              </a:rPr>
              <a:t>a) </a:t>
            </a:r>
            <a:r>
              <a:rPr lang="en-US" b="1" dirty="0">
                <a:ea typeface="Tahoma" pitchFamily="34" charset="0"/>
                <a:cs typeface="Tahoma" pitchFamily="34" charset="0"/>
              </a:rPr>
              <a:t>Abortion </a:t>
            </a:r>
            <a:r>
              <a:rPr lang="en-US" dirty="0">
                <a:ea typeface="Tahoma" pitchFamily="34" charset="0"/>
                <a:cs typeface="Tahoma" pitchFamily="34" charset="0"/>
              </a:rPr>
              <a:t>(most common cause, 95% of all the cases)</a:t>
            </a:r>
          </a:p>
          <a:p>
            <a:pPr marL="0" lvl="0" indent="0" algn="just" eaLnBrk="0" fontAlgn="base" hangingPunct="0">
              <a:spcBef>
                <a:spcPct val="0"/>
              </a:spcBef>
              <a:spcAft>
                <a:spcPct val="0"/>
              </a:spcAft>
              <a:buNone/>
            </a:pPr>
            <a:r>
              <a:rPr lang="en-US" dirty="0">
                <a:ea typeface="Tahoma" pitchFamily="34" charset="0"/>
                <a:cs typeface="Tahoma" pitchFamily="34" charset="0"/>
              </a:rPr>
              <a:t>b) </a:t>
            </a:r>
            <a:r>
              <a:rPr lang="en-US" b="1" dirty="0">
                <a:ea typeface="Tahoma" pitchFamily="34" charset="0"/>
                <a:cs typeface="Tahoma" pitchFamily="34" charset="0"/>
              </a:rPr>
              <a:t>Ectopic pregnancy</a:t>
            </a:r>
          </a:p>
          <a:p>
            <a:pPr marL="0" lvl="0" indent="0" algn="just" eaLnBrk="0" fontAlgn="base" hangingPunct="0">
              <a:spcBef>
                <a:spcPct val="0"/>
              </a:spcBef>
              <a:spcAft>
                <a:spcPct val="0"/>
              </a:spcAft>
              <a:buNone/>
            </a:pPr>
            <a:r>
              <a:rPr lang="en-US" dirty="0">
                <a:ea typeface="Tahoma" pitchFamily="34" charset="0"/>
                <a:cs typeface="Tahoma" pitchFamily="34" charset="0"/>
              </a:rPr>
              <a:t>c) </a:t>
            </a:r>
            <a:r>
              <a:rPr lang="en-US" b="1" dirty="0" err="1">
                <a:ea typeface="Tahoma" pitchFamily="34" charset="0"/>
                <a:cs typeface="Tahoma" pitchFamily="34" charset="0"/>
              </a:rPr>
              <a:t>Hydatidiform</a:t>
            </a:r>
            <a:r>
              <a:rPr lang="en-US" b="1" dirty="0">
                <a:ea typeface="Tahoma" pitchFamily="34" charset="0"/>
                <a:cs typeface="Tahoma" pitchFamily="34" charset="0"/>
              </a:rPr>
              <a:t> mole</a:t>
            </a:r>
          </a:p>
          <a:p>
            <a:pPr marL="0" lvl="0" indent="0" algn="just" eaLnBrk="0" fontAlgn="base" hangingPunct="0">
              <a:spcBef>
                <a:spcPct val="0"/>
              </a:spcBef>
              <a:spcAft>
                <a:spcPct val="0"/>
              </a:spcAft>
              <a:buNone/>
            </a:pPr>
            <a:r>
              <a:rPr lang="en-US" dirty="0">
                <a:ea typeface="Tahoma" pitchFamily="34" charset="0"/>
                <a:cs typeface="Tahoma" pitchFamily="34" charset="0"/>
              </a:rPr>
              <a:t>d) </a:t>
            </a:r>
            <a:r>
              <a:rPr lang="en-US" b="1" dirty="0" err="1">
                <a:ea typeface="Tahoma" pitchFamily="34" charset="0"/>
                <a:cs typeface="Tahoma" pitchFamily="34" charset="0"/>
              </a:rPr>
              <a:t>Chorion</a:t>
            </a:r>
            <a:r>
              <a:rPr lang="en-US" b="1" dirty="0">
                <a:ea typeface="Tahoma" pitchFamily="34" charset="0"/>
                <a:cs typeface="Tahoma" pitchFamily="34" charset="0"/>
              </a:rPr>
              <a:t> carcinoma</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0" y="0"/>
            <a:ext cx="8991600" cy="6858000"/>
          </a:xfrm>
        </p:spPr>
        <p:txBody>
          <a:bodyPr>
            <a:normAutofit/>
          </a:bodyPr>
          <a:lstStyle/>
          <a:p>
            <a:pPr marL="0" lvl="0" indent="0" algn="just" fontAlgn="base">
              <a:spcBef>
                <a:spcPct val="0"/>
              </a:spcBef>
              <a:spcAft>
                <a:spcPct val="0"/>
              </a:spcAft>
              <a:buNone/>
            </a:pPr>
            <a:endParaRPr lang="en-US" sz="1050" b="1" dirty="0">
              <a:ea typeface="Times New Roman" pitchFamily="18" charset="0"/>
              <a:cs typeface="Arial" pitchFamily="34" charset="0"/>
            </a:endParaRPr>
          </a:p>
          <a:p>
            <a:pPr marL="0" lvl="0" indent="0" algn="ctr" fontAlgn="base">
              <a:spcBef>
                <a:spcPct val="0"/>
              </a:spcBef>
              <a:spcAft>
                <a:spcPct val="0"/>
              </a:spcAft>
              <a:buNone/>
            </a:pPr>
            <a:r>
              <a:rPr lang="en-US" sz="4200" b="1" dirty="0">
                <a:ea typeface="Tahoma" pitchFamily="34" charset="0"/>
                <a:cs typeface="Tahoma" pitchFamily="34" charset="0"/>
              </a:rPr>
              <a:t>ABORTION</a:t>
            </a:r>
            <a:r>
              <a:rPr lang="en-US" dirty="0">
                <a:ea typeface="Tahoma" pitchFamily="34" charset="0"/>
                <a:cs typeface="Tahoma" pitchFamily="34" charset="0"/>
              </a:rPr>
              <a:t> </a:t>
            </a:r>
          </a:p>
          <a:p>
            <a:pPr marL="0" lvl="0" indent="0" algn="just" fontAlgn="base">
              <a:spcBef>
                <a:spcPct val="0"/>
              </a:spcBef>
              <a:spcAft>
                <a:spcPct val="0"/>
              </a:spcAft>
              <a:buNone/>
            </a:pPr>
            <a:endParaRPr lang="en-US" dirty="0">
              <a:ea typeface="Tahoma" pitchFamily="34" charset="0"/>
              <a:cs typeface="Tahoma" pitchFamily="34" charset="0"/>
            </a:endParaRPr>
          </a:p>
          <a:p>
            <a:pPr marL="0" indent="0" algn="just" eaLnBrk="0" fontAlgn="base" hangingPunct="0">
              <a:spcBef>
                <a:spcPct val="0"/>
              </a:spcBef>
              <a:spcAft>
                <a:spcPct val="0"/>
              </a:spcAft>
            </a:pPr>
            <a:r>
              <a:rPr lang="en-US" dirty="0">
                <a:ea typeface="Tahoma" pitchFamily="34" charset="0"/>
                <a:cs typeface="Tahoma" pitchFamily="34" charset="0"/>
              </a:rPr>
              <a:t>Abortion is defined as the loss or expulsion of the fetus before the 20th week of pregnancy. </a:t>
            </a:r>
          </a:p>
          <a:p>
            <a:pPr marL="0" indent="0" algn="just" eaLnBrk="0" fontAlgn="base" hangingPunct="0">
              <a:spcBef>
                <a:spcPct val="0"/>
              </a:spcBef>
              <a:spcAft>
                <a:spcPct val="0"/>
              </a:spcAft>
            </a:pPr>
            <a:r>
              <a:rPr lang="en-US" dirty="0">
                <a:ea typeface="Tahoma" pitchFamily="34" charset="0"/>
                <a:cs typeface="Tahoma" pitchFamily="34" charset="0"/>
              </a:rPr>
              <a:t>It is the detachment of the products of conception, which is accompanied by bleeding that may be profuse</a:t>
            </a:r>
          </a:p>
          <a:p>
            <a:pPr marL="0" indent="0" algn="just" eaLnBrk="0" fontAlgn="base" hangingPunct="0">
              <a:spcBef>
                <a:spcPct val="0"/>
              </a:spcBef>
              <a:spcAft>
                <a:spcPct val="0"/>
              </a:spcAft>
            </a:pPr>
            <a:r>
              <a:rPr lang="en-US" dirty="0">
                <a:ea typeface="Tahoma" pitchFamily="34" charset="0"/>
                <a:cs typeface="Tahoma" pitchFamily="34" charset="0"/>
              </a:rPr>
              <a:t>Abortion is significant not only because of the </a:t>
            </a:r>
            <a:r>
              <a:rPr lang="en-US" b="1" i="1" dirty="0">
                <a:ea typeface="Tahoma" pitchFamily="34" charset="0"/>
                <a:cs typeface="Tahoma" pitchFamily="34" charset="0"/>
              </a:rPr>
              <a:t>loss of a wanted pregnancy,</a:t>
            </a:r>
            <a:r>
              <a:rPr lang="en-US" dirty="0">
                <a:ea typeface="Tahoma" pitchFamily="34" charset="0"/>
                <a:cs typeface="Tahoma" pitchFamily="34" charset="0"/>
              </a:rPr>
              <a:t> but because it is a major cause of </a:t>
            </a:r>
            <a:r>
              <a:rPr lang="en-US" b="1" dirty="0">
                <a:ea typeface="Tahoma" pitchFamily="34" charset="0"/>
                <a:cs typeface="Tahoma" pitchFamily="34" charset="0"/>
              </a:rPr>
              <a:t>maternal death from the </a:t>
            </a:r>
            <a:r>
              <a:rPr lang="en-US" b="1" dirty="0" err="1">
                <a:ea typeface="Tahoma" pitchFamily="34" charset="0"/>
                <a:cs typeface="Tahoma" pitchFamily="34" charset="0"/>
              </a:rPr>
              <a:t>haemorrhage</a:t>
            </a:r>
            <a:r>
              <a:rPr lang="en-US" b="1" dirty="0">
                <a:ea typeface="Tahoma" pitchFamily="34" charset="0"/>
                <a:cs typeface="Tahoma" pitchFamily="34" charset="0"/>
              </a:rPr>
              <a:t> and sepsis</a:t>
            </a:r>
            <a:r>
              <a:rPr lang="en-US" dirty="0">
                <a:ea typeface="Tahoma" pitchFamily="34" charset="0"/>
                <a:cs typeface="Tahoma" pitchFamily="34" charset="0"/>
              </a:rPr>
              <a:t> that may follow a mismanaged abortion </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54163"/>
            <a:ext cx="8686800" cy="4525962"/>
          </a:xfrm>
        </p:spPr>
        <p:txBody>
          <a:bodyPr>
            <a:normAutofit fontScale="92500"/>
          </a:bodyPr>
          <a:lstStyle/>
          <a:p>
            <a:r>
              <a:rPr lang="en-US" dirty="0">
                <a:ea typeface="Tahoma" pitchFamily="34" charset="0"/>
                <a:cs typeface="Tahoma" pitchFamily="34" charset="0"/>
              </a:rPr>
              <a:t>The definition of abortion generally accepted for legal purposes is </a:t>
            </a:r>
            <a:r>
              <a:rPr lang="en-US" b="1" i="1" dirty="0">
                <a:ea typeface="Tahoma" pitchFamily="34" charset="0"/>
                <a:cs typeface="Tahoma" pitchFamily="34" charset="0"/>
              </a:rPr>
              <a:t>'the delivery of a fetus at less than 20 weeks gestation or with fetal weight of less than 500gm'.</a:t>
            </a:r>
          </a:p>
          <a:p>
            <a:r>
              <a:rPr lang="en-US" dirty="0">
                <a:ea typeface="Tahoma" pitchFamily="34" charset="0"/>
                <a:cs typeface="Tahoma" pitchFamily="34" charset="0"/>
              </a:rPr>
              <a:t>Blood loss is accompanied by painful contractions of the uterus, dilation of the cervix and expulsion of the </a:t>
            </a:r>
            <a:r>
              <a:rPr lang="en-US" dirty="0" err="1">
                <a:ea typeface="Tahoma" pitchFamily="34" charset="0"/>
                <a:cs typeface="Tahoma" pitchFamily="34" charset="0"/>
              </a:rPr>
              <a:t>foetus</a:t>
            </a:r>
            <a:r>
              <a:rPr lang="en-US" dirty="0">
                <a:ea typeface="Tahoma" pitchFamily="34" charset="0"/>
                <a:cs typeface="Tahoma" pitchFamily="34" charset="0"/>
              </a:rPr>
              <a:t> and its membranes</a:t>
            </a:r>
          </a:p>
          <a:p>
            <a:r>
              <a:rPr lang="en-US" dirty="0">
                <a:ea typeface="Tahoma" pitchFamily="34" charset="0"/>
                <a:cs typeface="Tahoma" pitchFamily="34" charset="0"/>
              </a:rPr>
              <a:t> Slight or even moderate bleeding does not, however, mean that the </a:t>
            </a:r>
            <a:r>
              <a:rPr lang="en-US" dirty="0" err="1">
                <a:ea typeface="Tahoma" pitchFamily="34" charset="0"/>
                <a:cs typeface="Tahoma" pitchFamily="34" charset="0"/>
              </a:rPr>
              <a:t>foetus</a:t>
            </a:r>
            <a:r>
              <a:rPr lang="en-US" dirty="0">
                <a:ea typeface="Tahoma" pitchFamily="34" charset="0"/>
                <a:cs typeface="Tahoma" pitchFamily="34" charset="0"/>
              </a:rPr>
              <a:t> is no longer alive</a:t>
            </a:r>
          </a:p>
          <a:p>
            <a:endParaRPr lang="en-US" b="1" i="1" dirty="0">
              <a:ea typeface="Tahoma" pitchFamily="34" charset="0"/>
              <a:cs typeface="Tahoma" pitchFamily="34"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5441</TotalTime>
  <Words>14305</Words>
  <Application>Microsoft Office PowerPoint</Application>
  <PresentationFormat>On-screen Show (4:3)</PresentationFormat>
  <Paragraphs>1816</Paragraphs>
  <Slides>308</Slides>
  <Notes>0</Notes>
  <HiddenSlides>0</HiddenSlides>
  <MMClips>0</MMClips>
  <ScaleCrop>false</ScaleCrop>
  <HeadingPairs>
    <vt:vector size="4" baseType="variant">
      <vt:variant>
        <vt:lpstr>Theme</vt:lpstr>
      </vt:variant>
      <vt:variant>
        <vt:i4>1</vt:i4>
      </vt:variant>
      <vt:variant>
        <vt:lpstr>Slide Titles</vt:lpstr>
      </vt:variant>
      <vt:variant>
        <vt:i4>308</vt:i4>
      </vt:variant>
    </vt:vector>
  </HeadingPairs>
  <TitlesOfParts>
    <vt:vector size="309" baseType="lpstr">
      <vt:lpstr>Trek</vt:lpstr>
      <vt:lpstr>GYNAECOLOGY</vt:lpstr>
      <vt:lpstr>The objectives</vt:lpstr>
      <vt:lpstr>COURSE OUTLINE </vt:lpstr>
      <vt:lpstr>DISORDERS OF MENSTRUATION</vt:lpstr>
      <vt:lpstr>ABORTIONS</vt:lpstr>
      <vt:lpstr> Genital disorders and injuries</vt:lpstr>
      <vt:lpstr>NEOPLASMS</vt:lpstr>
      <vt:lpstr>INTRODUCTION</vt:lpstr>
      <vt:lpstr>ANATOMY OF THE FEMALE REPRODUCTIVE SYSTEM </vt:lpstr>
      <vt:lpstr>.</vt:lpstr>
      <vt:lpstr>PowerPoint Presentation</vt:lpstr>
      <vt:lpstr>.</vt:lpstr>
      <vt:lpstr>.</vt:lpstr>
      <vt:lpstr>.</vt:lpstr>
      <vt:lpstr>PowerPoint Presentation</vt:lpstr>
      <vt:lpstr>.</vt:lpstr>
      <vt:lpstr>.</vt:lpstr>
      <vt:lpstr>.</vt:lpstr>
      <vt:lpstr>.</vt:lpstr>
      <vt:lpstr>Fallopian tubes (oviducts)</vt:lpstr>
      <vt:lpstr>PowerPoint Presentation</vt:lpstr>
      <vt:lpstr>.</vt:lpstr>
      <vt:lpstr>PowerPoint Presentation</vt:lpstr>
      <vt:lpstr>Gynecological investigations and history</vt:lpstr>
      <vt:lpstr>.</vt:lpstr>
      <vt:lpstr>.</vt:lpstr>
      <vt:lpstr>PowerPoint Presentation</vt:lpstr>
      <vt:lpstr>.</vt:lpstr>
      <vt:lpstr>PowerPoint Presentation</vt:lpstr>
      <vt:lpstr>.</vt:lpstr>
      <vt:lpstr>PowerPoint Presentation</vt:lpstr>
      <vt:lpstr>.</vt:lpstr>
      <vt:lpstr>Physical examination</vt:lpstr>
      <vt:lpstr>Abdominal examination</vt:lpstr>
      <vt:lpstr>Pelvic examination</vt:lpstr>
      <vt:lpstr>.</vt:lpstr>
      <vt:lpstr>Gaenecological tests</vt:lpstr>
      <vt:lpstr>.</vt:lpstr>
      <vt:lpstr>Endoscopic examinations</vt:lpstr>
      <vt:lpstr>.</vt:lpstr>
      <vt:lpstr>PowerPoint Presentation</vt:lpstr>
      <vt:lpstr>.</vt:lpstr>
      <vt:lpstr>.</vt:lpstr>
      <vt:lpstr>.</vt:lpstr>
      <vt:lpstr>Menstrual cycle</vt:lpstr>
      <vt:lpstr>.</vt:lpstr>
      <vt:lpstr>.</vt:lpstr>
      <vt:lpstr>PowerPoint Presentation</vt:lpstr>
      <vt:lpstr>PowerPoint Presentation</vt:lpstr>
      <vt:lpstr>PowerPoint Presentation</vt:lpstr>
      <vt:lpstr>PowerPoint Presentation</vt:lpstr>
      <vt:lpstr>PowerPoint Presentation</vt:lpstr>
      <vt:lpstr>Menstrual phases</vt:lpstr>
      <vt:lpstr>.</vt:lpstr>
      <vt:lpstr>PowerPoint Presentation</vt:lpstr>
      <vt:lpstr>.</vt:lpstr>
      <vt:lpstr>PowerPoint Presentation</vt:lpstr>
      <vt:lpstr>.</vt:lpstr>
      <vt:lpstr>MENSTRUAL DISORDERS</vt:lpstr>
      <vt:lpstr>.</vt:lpstr>
      <vt:lpstr>PowerPoint Presentation</vt:lpstr>
      <vt:lpstr>.</vt:lpstr>
      <vt:lpstr>.</vt:lpstr>
      <vt:lpstr>Types</vt:lpstr>
      <vt:lpstr>PowerPoint Presentation</vt:lpstr>
      <vt:lpstr>.</vt:lpstr>
      <vt:lpstr>PowerPoint Presentation</vt:lpstr>
      <vt:lpstr>Secondary amenorrhea</vt:lpstr>
      <vt:lpstr>Causes of secondary amenorrhea</vt:lpstr>
      <vt:lpstr>.</vt:lpstr>
      <vt:lpstr>.</vt:lpstr>
      <vt:lpstr>Investigations</vt:lpstr>
      <vt:lpstr>.</vt:lpstr>
      <vt:lpstr>Management of secondary amenorrhea</vt:lpstr>
      <vt:lpstr>.</vt:lpstr>
      <vt:lpstr>.</vt:lpstr>
      <vt:lpstr>.</vt:lpstr>
      <vt:lpstr>.</vt:lpstr>
      <vt:lpstr>PowerPoint Presentation</vt:lpstr>
      <vt:lpstr>Secondary (or Congestive) Dysmenorrhoea  </vt:lpstr>
      <vt:lpstr>.</vt:lpstr>
      <vt:lpstr>Management</vt:lpstr>
      <vt:lpstr>.</vt:lpstr>
      <vt:lpstr>PowerPoint Presentation</vt:lpstr>
      <vt:lpstr>PowerPoint Presentation</vt:lpstr>
      <vt:lpstr>management</vt:lpstr>
      <vt:lpstr>Menorrhagia  </vt:lpstr>
      <vt:lpstr>causes</vt:lpstr>
      <vt:lpstr>Management</vt:lpstr>
      <vt:lpstr>Metrorrhagia  </vt:lpstr>
      <vt:lpstr>Dysfunctional uterine bleeding</vt:lpstr>
      <vt:lpstr>PowerPoint Presentation</vt:lpstr>
      <vt:lpstr>.</vt:lpstr>
      <vt:lpstr>PowerPoint Presentation</vt:lpstr>
      <vt:lpstr>.</vt:lpstr>
      <vt:lpstr>BLEEDING DISORDERS IN EARLY PREGNACY</vt:lpstr>
      <vt:lpstr>.</vt:lpstr>
      <vt:lpstr>.</vt:lpstr>
      <vt:lpstr>PowerPoint Presentation</vt:lpstr>
      <vt:lpstr>.</vt:lpstr>
      <vt:lpstr>.</vt:lpstr>
      <vt:lpstr>PowerPoint Presentation</vt:lpstr>
      <vt:lpstr>.</vt:lpstr>
      <vt:lpstr>.</vt:lpstr>
      <vt:lpstr>.</vt:lpstr>
      <vt:lpstr>.</vt:lpstr>
      <vt:lpstr>.</vt:lpstr>
      <vt:lpstr>PowerPoint Presentation</vt:lpstr>
      <vt:lpstr>.</vt:lpstr>
      <vt:lpstr>PowerPoint Presentation</vt:lpstr>
      <vt:lpstr>.</vt:lpstr>
      <vt:lpstr>PowerPoint Presentation</vt:lpstr>
      <vt:lpstr>.</vt:lpstr>
      <vt:lpstr>PowerPoint Presentation</vt:lpstr>
      <vt:lpstr>.</vt:lpstr>
      <vt:lpstr>PowerPoint Presentation</vt:lpstr>
      <vt:lpstr>.</vt:lpstr>
      <vt:lpstr>.</vt:lpstr>
      <vt:lpstr>PowerPoint Presentation</vt:lpstr>
      <vt:lpstr>.</vt:lpstr>
      <vt:lpstr>PowerPoint Presentation</vt:lpstr>
      <vt:lpstr>.</vt:lpstr>
      <vt:lpstr>.</vt:lpstr>
      <vt:lpstr>PowerPoint Presentation</vt:lpstr>
      <vt:lpstr>.</vt:lpstr>
      <vt:lpstr>.</vt:lpstr>
      <vt:lpstr>PowerPoint Presentation</vt:lpstr>
      <vt:lpstr>.</vt:lpstr>
      <vt:lpstr>.</vt:lpstr>
      <vt:lpstr>PowerPoint Presentation</vt:lpstr>
      <vt:lpstr>Ectopic Pregnancy (Extrauterine Pregnancy)  </vt:lpstr>
      <vt:lpstr>PowerPoint Presentation</vt:lpstr>
      <vt:lpstr>.</vt:lpstr>
      <vt:lpstr>.</vt:lpstr>
      <vt:lpstr>Causes of ectopic pregnancy</vt:lpstr>
      <vt:lpstr>PowerPoint Presentation</vt:lpstr>
      <vt:lpstr>.</vt:lpstr>
      <vt:lpstr>PowerPoint Presentation</vt:lpstr>
      <vt:lpstr>Signs and symptoms </vt:lpstr>
      <vt:lpstr>.</vt:lpstr>
      <vt:lpstr>.</vt:lpstr>
      <vt:lpstr>.</vt:lpstr>
      <vt:lpstr>.</vt:lpstr>
      <vt:lpstr>PowerPoint Presentation</vt:lpstr>
      <vt:lpstr>.</vt:lpstr>
      <vt:lpstr>PowerPoint Presentation</vt:lpstr>
      <vt:lpstr>.</vt:lpstr>
      <vt:lpstr>PowerPoint Presentation</vt:lpstr>
      <vt:lpstr>Management of Ectopic Pregnancy  </vt:lpstr>
      <vt:lpstr>.</vt:lpstr>
      <vt:lpstr>.</vt:lpstr>
      <vt:lpstr>Inflammatory conditions and inflammation</vt:lpstr>
      <vt:lpstr>PowerPoint Presentation</vt:lpstr>
      <vt:lpstr>.</vt:lpstr>
      <vt:lpstr>CANDIDIASIS</vt:lpstr>
      <vt:lpstr>PowerPoint Presentation</vt:lpstr>
      <vt:lpstr>Treatment</vt:lpstr>
      <vt:lpstr>Bacterial vaginosis</vt:lpstr>
      <vt:lpstr>PowerPoint Presentation</vt:lpstr>
      <vt:lpstr>Trichomoniasis</vt:lpstr>
      <vt:lpstr>PowerPoint Presentation</vt:lpstr>
      <vt:lpstr>prevention vaginal infection</vt:lpstr>
      <vt:lpstr>PowerPoint Presentation</vt:lpstr>
      <vt:lpstr>.</vt:lpstr>
      <vt:lpstr>PowerPoint Presentation</vt:lpstr>
      <vt:lpstr>Upper genital tract infections</vt:lpstr>
      <vt:lpstr>PowerPoint Presentation</vt:lpstr>
      <vt:lpstr>.</vt:lpstr>
      <vt:lpstr>Pelvic inflammatory disease (pid)</vt:lpstr>
      <vt:lpstr>PowerPoint Presentation</vt:lpstr>
      <vt:lpstr>pathophysiology</vt:lpstr>
      <vt:lpstr>.</vt:lpstr>
      <vt:lpstr>.</vt:lpstr>
      <vt:lpstr>.</vt:lpstr>
      <vt:lpstr>PowerPoint Presentation</vt:lpstr>
      <vt:lpstr>Complications of PID</vt:lpstr>
      <vt:lpstr>management</vt:lpstr>
      <vt:lpstr>.</vt:lpstr>
      <vt:lpstr>Structural disorders</vt:lpstr>
      <vt:lpstr>.</vt:lpstr>
      <vt:lpstr>.</vt:lpstr>
      <vt:lpstr>causes</vt:lpstr>
      <vt:lpstr>PowerPoint Presentation</vt:lpstr>
      <vt:lpstr>Clinical manifestation</vt:lpstr>
      <vt:lpstr>.</vt:lpstr>
      <vt:lpstr>.</vt:lpstr>
      <vt:lpstr>.</vt:lpstr>
      <vt:lpstr>Rape trauma syndrome</vt:lpstr>
      <vt:lpstr>PowerPoint Presentation</vt:lpstr>
      <vt:lpstr>.</vt:lpstr>
      <vt:lpstr>PowerPoint Presentation</vt:lpstr>
      <vt:lpstr>management</vt:lpstr>
      <vt:lpstr>PowerPoint Presentation</vt:lpstr>
      <vt:lpstr>.</vt:lpstr>
      <vt:lpstr>investigations</vt:lpstr>
      <vt:lpstr>Treatment of potential consequences</vt:lpstr>
      <vt:lpstr>PowerPoint Presentation</vt:lpstr>
      <vt:lpstr>.</vt:lpstr>
      <vt:lpstr>PowerPoint Presentation</vt:lpstr>
      <vt:lpstr>PELVIC organs PROLAPSE</vt:lpstr>
      <vt:lpstr>.</vt:lpstr>
      <vt:lpstr>Clinical manifestation</vt:lpstr>
      <vt:lpstr>Medical management</vt:lpstr>
      <vt:lpstr>.</vt:lpstr>
      <vt:lpstr>.</vt:lpstr>
      <vt:lpstr>UTERINE PROLAPSE</vt:lpstr>
      <vt:lpstr>management</vt:lpstr>
      <vt:lpstr>.</vt:lpstr>
      <vt:lpstr>.</vt:lpstr>
      <vt:lpstr>.</vt:lpstr>
      <vt:lpstr>Benign tumors of the pelvic organs endometriosis</vt:lpstr>
      <vt:lpstr>Pathophysiology </vt:lpstr>
      <vt:lpstr>Clinical features</vt:lpstr>
      <vt:lpstr>.</vt:lpstr>
      <vt:lpstr>Ovarian cysts</vt:lpstr>
      <vt:lpstr>.</vt:lpstr>
      <vt:lpstr>.</vt:lpstr>
      <vt:lpstr>.</vt:lpstr>
      <vt:lpstr>.</vt:lpstr>
      <vt:lpstr>management</vt:lpstr>
      <vt:lpstr>complications</vt:lpstr>
      <vt:lpstr>FIBROIDS/LEIOYOMYOMA/FIBROMYOMA </vt:lpstr>
      <vt:lpstr>.</vt:lpstr>
      <vt:lpstr>.</vt:lpstr>
      <vt:lpstr>.</vt:lpstr>
      <vt:lpstr>Risk factors</vt:lpstr>
      <vt:lpstr>.</vt:lpstr>
      <vt:lpstr>management</vt:lpstr>
      <vt:lpstr>PowerPoint Presentation</vt:lpstr>
      <vt:lpstr>phamarcotherapy</vt:lpstr>
      <vt:lpstr>Pregnancy related neoplasms</vt:lpstr>
      <vt:lpstr>.</vt:lpstr>
      <vt:lpstr>Types.</vt:lpstr>
      <vt:lpstr>PowerPoint Presentation</vt:lpstr>
      <vt:lpstr>.</vt:lpstr>
      <vt:lpstr>Clinical features </vt:lpstr>
      <vt:lpstr>PowerPoint Presentation</vt:lpstr>
      <vt:lpstr>management</vt:lpstr>
      <vt:lpstr>Malignant neoplasms</vt:lpstr>
      <vt:lpstr>PowerPoint Presentation</vt:lpstr>
      <vt:lpstr>.</vt:lpstr>
      <vt:lpstr>Clinical manifestation</vt:lpstr>
      <vt:lpstr>.</vt:lpstr>
      <vt:lpstr>management</vt:lpstr>
      <vt:lpstr>.</vt:lpstr>
      <vt:lpstr>PowerPoint Presentation</vt:lpstr>
      <vt:lpstr>Endometrial cancer (cancer of the uterus)</vt:lpstr>
      <vt:lpstr>.</vt:lpstr>
      <vt:lpstr>PowerPoint Presentation</vt:lpstr>
      <vt:lpstr>Signs and symptoms</vt:lpstr>
      <vt:lpstr>PowerPoint Presentation</vt:lpstr>
      <vt:lpstr>management</vt:lpstr>
      <vt:lpstr>Cancer of the vulva</vt:lpstr>
      <vt:lpstr>Signs and symptoms</vt:lpstr>
      <vt:lpstr>treatment</vt:lpstr>
      <vt:lpstr>Cancer of vagina</vt:lpstr>
      <vt:lpstr>PowerPoint Presentation</vt:lpstr>
      <vt:lpstr>features</vt:lpstr>
      <vt:lpstr>management</vt:lpstr>
      <vt:lpstr>Cancer of the fallopian tube</vt:lpstr>
      <vt:lpstr>Cancer of the ovary</vt:lpstr>
      <vt:lpstr>PowerPoint Presentation</vt:lpstr>
      <vt:lpstr>Clinical manifestation</vt:lpstr>
      <vt:lpstr>management</vt:lpstr>
      <vt:lpstr>Breast cancer</vt:lpstr>
      <vt:lpstr>PowerPoint Presentation</vt:lpstr>
      <vt:lpstr> </vt:lpstr>
      <vt:lpstr>Protective factors from breaste cancer</vt:lpstr>
      <vt:lpstr>PowerPoint Presentation</vt:lpstr>
      <vt:lpstr>.</vt:lpstr>
      <vt:lpstr>.</vt:lpstr>
      <vt:lpstr>Breast examination</vt:lpstr>
      <vt:lpstr>PowerPoint Presentation</vt:lpstr>
      <vt:lpstr>.</vt:lpstr>
      <vt:lpstr>.</vt:lpstr>
      <vt:lpstr>.</vt:lpstr>
      <vt:lpstr>Clinical manifestation of breast cancer</vt:lpstr>
      <vt:lpstr>PowerPoint Presentation</vt:lpstr>
      <vt:lpstr>diagnosis</vt:lpstr>
      <vt:lpstr>.</vt:lpstr>
      <vt:lpstr>management</vt:lpstr>
      <vt:lpstr>Nursing management</vt:lpstr>
      <vt:lpstr>PowerPoint Presentation</vt:lpstr>
      <vt:lpstr>.</vt:lpstr>
      <vt:lpstr>.</vt:lpstr>
      <vt:lpstr>infertility</vt:lpstr>
      <vt:lpstr>PowerPoint Presentation</vt:lpstr>
      <vt:lpstr>.</vt:lpstr>
      <vt:lpstr>General factors</vt:lpstr>
      <vt:lpstr>Female factors</vt:lpstr>
      <vt:lpstr>.</vt:lpstr>
      <vt:lpstr>PowerPoint Presentation</vt:lpstr>
      <vt:lpstr>.</vt:lpstr>
      <vt:lpstr>.</vt:lpstr>
      <vt:lpstr>Male causes of infertility</vt:lpstr>
      <vt:lpstr>PowerPoint Presentation</vt:lpstr>
      <vt:lpstr>.</vt:lpstr>
      <vt:lpstr>.</vt:lpstr>
      <vt:lpstr>.</vt:lpstr>
      <vt:lpstr>Female treatment</vt:lpstr>
      <vt:lpstr>.</vt:lpstr>
      <vt:lpstr>PowerPoint Presentation</vt:lpstr>
      <vt:lpstr>surgery</vt:lpstr>
      <vt:lpstr>PowerPoint Presentation</vt:lpstr>
      <vt:lpstr>Treating male infertility</vt:lpstr>
      <vt:lpstr>PowerPoint Presentation</vt:lpstr>
      <vt:lpstr>.</vt:lpstr>
      <vt:lpstr>BREAST CONDITIONS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MOSES</dc:creator>
  <cp:lastModifiedBy>samsung</cp:lastModifiedBy>
  <cp:revision>251</cp:revision>
  <dcterms:created xsi:type="dcterms:W3CDTF">2015-06-25T05:35:18Z</dcterms:created>
  <dcterms:modified xsi:type="dcterms:W3CDTF">2017-09-27T12:12:21Z</dcterms:modified>
</cp:coreProperties>
</file>