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32"/>
  </p:notesMasterIdLst>
  <p:handoutMasterIdLst>
    <p:handoutMasterId r:id="rId33"/>
  </p:handoutMasterIdLst>
  <p:sldIdLst>
    <p:sldId id="256" r:id="rId2"/>
    <p:sldId id="292" r:id="rId3"/>
    <p:sldId id="294" r:id="rId4"/>
    <p:sldId id="297" r:id="rId5"/>
    <p:sldId id="298" r:id="rId6"/>
    <p:sldId id="296" r:id="rId7"/>
    <p:sldId id="271" r:id="rId8"/>
    <p:sldId id="272" r:id="rId9"/>
    <p:sldId id="273" r:id="rId10"/>
    <p:sldId id="274" r:id="rId11"/>
    <p:sldId id="275" r:id="rId12"/>
    <p:sldId id="276" r:id="rId13"/>
    <p:sldId id="277" r:id="rId14"/>
    <p:sldId id="278" r:id="rId15"/>
    <p:sldId id="305" r:id="rId16"/>
    <p:sldId id="304" r:id="rId17"/>
    <p:sldId id="299" r:id="rId18"/>
    <p:sldId id="300" r:id="rId19"/>
    <p:sldId id="301" r:id="rId20"/>
    <p:sldId id="302" r:id="rId21"/>
    <p:sldId id="303" r:id="rId22"/>
    <p:sldId id="279" r:id="rId23"/>
    <p:sldId id="280" r:id="rId24"/>
    <p:sldId id="281" r:id="rId25"/>
    <p:sldId id="282" r:id="rId26"/>
    <p:sldId id="283" r:id="rId27"/>
    <p:sldId id="284" r:id="rId28"/>
    <p:sldId id="286" r:id="rId29"/>
    <p:sldId id="306" r:id="rId30"/>
    <p:sldId id="293" r:id="rId3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charset="0"/>
        <a:ea typeface="+mn-ea"/>
        <a:cs typeface="+mn-cs"/>
      </a:defRPr>
    </a:lvl1pPr>
    <a:lvl2pPr marL="457200" algn="l" rtl="0" eaLnBrk="0" fontAlgn="base" hangingPunct="0">
      <a:spcBef>
        <a:spcPct val="0"/>
      </a:spcBef>
      <a:spcAft>
        <a:spcPct val="0"/>
      </a:spcAft>
      <a:defRPr kern="1200">
        <a:solidFill>
          <a:schemeClr val="tx1"/>
        </a:solidFill>
        <a:latin typeface="Times New Roman" charset="0"/>
        <a:ea typeface="+mn-ea"/>
        <a:cs typeface="+mn-cs"/>
      </a:defRPr>
    </a:lvl2pPr>
    <a:lvl3pPr marL="914400" algn="l" rtl="0" eaLnBrk="0" fontAlgn="base" hangingPunct="0">
      <a:spcBef>
        <a:spcPct val="0"/>
      </a:spcBef>
      <a:spcAft>
        <a:spcPct val="0"/>
      </a:spcAft>
      <a:defRPr kern="1200">
        <a:solidFill>
          <a:schemeClr val="tx1"/>
        </a:solidFill>
        <a:latin typeface="Times New Roman" charset="0"/>
        <a:ea typeface="+mn-ea"/>
        <a:cs typeface="+mn-cs"/>
      </a:defRPr>
    </a:lvl3pPr>
    <a:lvl4pPr marL="1371600" algn="l" rtl="0" eaLnBrk="0" fontAlgn="base" hangingPunct="0">
      <a:spcBef>
        <a:spcPct val="0"/>
      </a:spcBef>
      <a:spcAft>
        <a:spcPct val="0"/>
      </a:spcAft>
      <a:defRPr kern="1200">
        <a:solidFill>
          <a:schemeClr val="tx1"/>
        </a:solidFill>
        <a:latin typeface="Times New Roman" charset="0"/>
        <a:ea typeface="+mn-ea"/>
        <a:cs typeface="+mn-cs"/>
      </a:defRPr>
    </a:lvl4pPr>
    <a:lvl5pPr marL="1828800" algn="l" rtl="0" eaLnBrk="0" fontAlgn="base" hangingPunct="0">
      <a:spcBef>
        <a:spcPct val="0"/>
      </a:spcBef>
      <a:spcAft>
        <a:spcPct val="0"/>
      </a:spcAft>
      <a:defRPr kern="1200">
        <a:solidFill>
          <a:schemeClr val="tx1"/>
        </a:solidFill>
        <a:latin typeface="Times New Roman" charset="0"/>
        <a:ea typeface="+mn-ea"/>
        <a:cs typeface="+mn-cs"/>
      </a:defRPr>
    </a:lvl5pPr>
    <a:lvl6pPr marL="2286000" algn="l" defTabSz="914400" rtl="0" eaLnBrk="1" latinLnBrk="0" hangingPunct="1">
      <a:defRPr kern="1200">
        <a:solidFill>
          <a:schemeClr val="tx1"/>
        </a:solidFill>
        <a:latin typeface="Times New Roman" charset="0"/>
        <a:ea typeface="+mn-ea"/>
        <a:cs typeface="+mn-cs"/>
      </a:defRPr>
    </a:lvl6pPr>
    <a:lvl7pPr marL="2743200" algn="l" defTabSz="914400" rtl="0" eaLnBrk="1" latinLnBrk="0" hangingPunct="1">
      <a:defRPr kern="1200">
        <a:solidFill>
          <a:schemeClr val="tx1"/>
        </a:solidFill>
        <a:latin typeface="Times New Roman" charset="0"/>
        <a:ea typeface="+mn-ea"/>
        <a:cs typeface="+mn-cs"/>
      </a:defRPr>
    </a:lvl7pPr>
    <a:lvl8pPr marL="3200400" algn="l" defTabSz="914400" rtl="0" eaLnBrk="1" latinLnBrk="0" hangingPunct="1">
      <a:defRPr kern="1200">
        <a:solidFill>
          <a:schemeClr val="tx1"/>
        </a:solidFill>
        <a:latin typeface="Times New Roman" charset="0"/>
        <a:ea typeface="+mn-ea"/>
        <a:cs typeface="+mn-cs"/>
      </a:defRPr>
    </a:lvl8pPr>
    <a:lvl9pPr marL="3657600" algn="l" defTabSz="914400" rtl="0" eaLnBrk="1" latinLnBrk="0" hangingPunct="1">
      <a:defRPr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F4A25"/>
    <a:srgbClr val="99663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15620"/>
    <p:restoredTop sz="94660"/>
  </p:normalViewPr>
  <p:slideViewPr>
    <p:cSldViewPr>
      <p:cViewPr varScale="1">
        <p:scale>
          <a:sx n="74" d="100"/>
          <a:sy n="74" d="100"/>
        </p:scale>
        <p:origin x="-102" y="-4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eaLnBrk="1" hangingPunct="1">
              <a:defRPr sz="1200"/>
            </a:lvl1pPr>
          </a:lstStyle>
          <a:p>
            <a:endParaRPr lang="en-US"/>
          </a:p>
        </p:txBody>
      </p:sp>
      <p:sp>
        <p:nvSpPr>
          <p:cNvPr id="4710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r" eaLnBrk="1" hangingPunct="1">
              <a:defRPr sz="1200"/>
            </a:lvl1pPr>
          </a:lstStyle>
          <a:p>
            <a:endParaRPr lang="en-US"/>
          </a:p>
        </p:txBody>
      </p:sp>
      <p:sp>
        <p:nvSpPr>
          <p:cNvPr id="4710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eaLnBrk="1" hangingPunct="1">
              <a:defRPr sz="1200"/>
            </a:lvl1pPr>
          </a:lstStyle>
          <a:p>
            <a:endParaRPr lang="en-US"/>
          </a:p>
        </p:txBody>
      </p:sp>
      <p:sp>
        <p:nvSpPr>
          <p:cNvPr id="4710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eaLnBrk="1" hangingPunct="1">
              <a:defRPr sz="1200"/>
            </a:lvl1pPr>
          </a:lstStyle>
          <a:p>
            <a:fld id="{EF5E1520-76EB-434D-9873-904078306D52}" type="slidenum">
              <a:rPr lang="en-US"/>
              <a:pPr/>
              <a:t>‹#›</a:t>
            </a:fld>
            <a:endParaRPr lang="en-US"/>
          </a:p>
        </p:txBody>
      </p:sp>
    </p:spTree>
    <p:extLst>
      <p:ext uri="{BB962C8B-B14F-4D97-AF65-F5344CB8AC3E}">
        <p14:creationId xmlns:p14="http://schemas.microsoft.com/office/powerpoint/2010/main" xmlns="" val="40829421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eaLnBrk="1" hangingPunct="1">
              <a:defRPr sz="1200"/>
            </a:lvl1pPr>
          </a:lstStyle>
          <a:p>
            <a:endParaRPr lang="en-US"/>
          </a:p>
        </p:txBody>
      </p:sp>
      <p:sp>
        <p:nvSpPr>
          <p:cNvPr id="460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r" eaLnBrk="1" hangingPunct="1">
              <a:defRPr sz="1200"/>
            </a:lvl1pPr>
          </a:lstStyle>
          <a:p>
            <a:endParaRPr lang="en-US"/>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60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60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eaLnBrk="1" hangingPunct="1">
              <a:defRPr sz="1200"/>
            </a:lvl1pPr>
          </a:lstStyle>
          <a:p>
            <a:endParaRPr lang="en-US"/>
          </a:p>
        </p:txBody>
      </p:sp>
      <p:sp>
        <p:nvSpPr>
          <p:cNvPr id="460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eaLnBrk="1" hangingPunct="1">
              <a:defRPr sz="1200"/>
            </a:lvl1pPr>
          </a:lstStyle>
          <a:p>
            <a:fld id="{73AB43A7-64BA-4761-8023-0BF02003ABE8}" type="slidenum">
              <a:rPr lang="en-US"/>
              <a:pPr/>
              <a:t>‹#›</a:t>
            </a:fld>
            <a:endParaRPr lang="en-US"/>
          </a:p>
        </p:txBody>
      </p:sp>
    </p:spTree>
    <p:extLst>
      <p:ext uri="{BB962C8B-B14F-4D97-AF65-F5344CB8AC3E}">
        <p14:creationId xmlns:p14="http://schemas.microsoft.com/office/powerpoint/2010/main" xmlns="" val="36024025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www.biology-online.org/dictionary/Patient" TargetMode="External"/><Relationship Id="rId13" Type="http://schemas.openxmlformats.org/officeDocument/2006/relationships/hyperlink" Target="http://en.allexperts.com/e/g/gy/physician.htm" TargetMode="External"/><Relationship Id="rId3" Type="http://schemas.openxmlformats.org/officeDocument/2006/relationships/hyperlink" Target="http://www.biology-online.org/dictionary/Pain" TargetMode="External"/><Relationship Id="rId7" Type="http://schemas.openxmlformats.org/officeDocument/2006/relationships/hyperlink" Target="http://www.biology-online.org/dictionary/Pelvic_inflammatory_disease" TargetMode="External"/><Relationship Id="rId12" Type="http://schemas.openxmlformats.org/officeDocument/2006/relationships/hyperlink" Target="http://en.allexperts.com/e/g/gy/genitalia.htm"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www.biology-online.org/dictionary/Patients" TargetMode="External"/><Relationship Id="rId11" Type="http://schemas.openxmlformats.org/officeDocument/2006/relationships/hyperlink" Target="http://www.biology-online.org/dictionary/Relief" TargetMode="External"/><Relationship Id="rId5" Type="http://schemas.openxmlformats.org/officeDocument/2006/relationships/hyperlink" Target="http://www.biology-online.org/dictionary/Examination" TargetMode="External"/><Relationship Id="rId10" Type="http://schemas.openxmlformats.org/officeDocument/2006/relationships/hyperlink" Target="http://www.biology-online.org/dictionary/Upwards" TargetMode="External"/><Relationship Id="rId4" Type="http://schemas.openxmlformats.org/officeDocument/2006/relationships/hyperlink" Target="http://www.biology-online.org/dictionary/Pelvic" TargetMode="External"/><Relationship Id="rId9" Type="http://schemas.openxmlformats.org/officeDocument/2006/relationships/hyperlink" Target="http://www.biology-online.org/dictionary/Responds"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04B754-6183-4202-A5DD-6A04D63D8F95}" type="slidenum">
              <a:rPr lang="en-US"/>
              <a:pPr/>
              <a:t>1</a:t>
            </a:fld>
            <a:endParaRPr 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485572-A3B7-4966-98B1-6DAB0650CC6C}" type="slidenum">
              <a:rPr lang="en-US"/>
              <a:pPr/>
              <a:t>11</a:t>
            </a:fld>
            <a:endParaRPr 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4B6040-7D62-4C83-8BA2-A7DCBBE79FC7}" type="slidenum">
              <a:rPr lang="en-US"/>
              <a:pPr/>
              <a:t>12</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BAA7E2-3BDC-4BCC-B207-B867A4B6608B}" type="slidenum">
              <a:rPr lang="en-US"/>
              <a:pPr/>
              <a:t>13</a:t>
            </a:fld>
            <a:endParaRPr 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8F8020-241B-4916-9B3B-F37B4F2314DF}" type="slidenum">
              <a:rPr lang="en-US"/>
              <a:pPr/>
              <a:t>14</a:t>
            </a:fld>
            <a:endParaRPr 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0DFFD233-ADA6-475E-9DC4-90FAD7638C27}" type="slidenum">
              <a:rPr lang="en-GB" sz="1200" smtClean="0"/>
              <a:pPr eaLnBrk="1" hangingPunct="1"/>
              <a:t>17</a:t>
            </a:fld>
            <a:endParaRPr lang="en-GB" sz="120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GB" smtClean="0">
                <a:latin typeface="Times New Roman" pitchFamily="18" charset="0"/>
              </a:rPr>
              <a:t>History can give you a lot of clues to cause of pain: </a:t>
            </a:r>
          </a:p>
          <a:p>
            <a:pPr eaLnBrk="1" hangingPunct="1"/>
            <a:r>
              <a:rPr lang="en-GB" smtClean="0">
                <a:latin typeface="Times New Roman" pitchFamily="18" charset="0"/>
              </a:rPr>
              <a:t>Age - younger age groups more suspicious of infection. Older women consider carcinoma as potential cause. </a:t>
            </a:r>
          </a:p>
          <a:p>
            <a:pPr eaLnBrk="1" hangingPunct="1"/>
            <a:r>
              <a:rPr lang="en-GB" smtClean="0">
                <a:latin typeface="Times New Roman" pitchFamily="18" charset="0"/>
              </a:rPr>
              <a:t>Of course, need to characterize pain- onset/duration, alleviating/aggravating, association with intercourse, menses, any associated symptoms- bleeding, discharge, dysuria, N/V, fever. </a:t>
            </a:r>
          </a:p>
          <a:p>
            <a:pPr eaLnBrk="1" hangingPunct="1"/>
            <a:r>
              <a:rPr lang="en-GB" smtClean="0">
                <a:latin typeface="Times New Roman" pitchFamily="18" charset="0"/>
              </a:rPr>
              <a:t>Sudden onset of severe colicky pain follows ovarian torsion and acute vascular events; more insidious onset and continuous pain occur in infection and inflammation.Radiation of pain into back or legs suggests gynaecological origin.</a:t>
            </a:r>
          </a:p>
          <a:p>
            <a:pPr eaLnBrk="1" hangingPunct="1"/>
            <a:r>
              <a:rPr lang="en-GB" smtClean="0">
                <a:latin typeface="Times New Roman" pitchFamily="18" charset="0"/>
              </a:rPr>
              <a:t>Menstrual history is important - especially last period- she could be pregnant. Also whether she has regular periods. </a:t>
            </a:r>
          </a:p>
          <a:p>
            <a:pPr eaLnBrk="1" hangingPunct="1"/>
            <a:r>
              <a:rPr lang="en-GB" smtClean="0">
                <a:latin typeface="Times New Roman" pitchFamily="18" charset="0"/>
              </a:rPr>
              <a:t>Other important points are related to her previous obstetrical and gynaecological history - assessing risk for infection, ectopic pregnancy, or STD diagnoses.</a:t>
            </a:r>
            <a:r>
              <a:rPr lang="en-GB" smtClean="0"/>
              <a:t/>
            </a:r>
            <a:br>
              <a:rPr lang="en-GB" smtClean="0"/>
            </a:br>
            <a:endParaRPr lang="en-GB" smtClean="0"/>
          </a:p>
          <a:p>
            <a:pPr eaLnBrk="1" hangingPunct="1"/>
            <a:endParaRPr lang="en-GB"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EAD5D0AB-04CC-4F23-8C9A-404D212F6978}" type="slidenum">
              <a:rPr lang="en-GB" sz="1200" smtClean="0"/>
              <a:pPr eaLnBrk="1" hangingPunct="1"/>
              <a:t>18</a:t>
            </a:fld>
            <a:endParaRPr lang="en-GB" sz="120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A3B6BD43-9A72-43A6-A25B-8BCD076F9FF5}" type="slidenum">
              <a:rPr lang="en-GB" sz="1200" smtClean="0"/>
              <a:pPr eaLnBrk="1" hangingPunct="1"/>
              <a:t>19</a:t>
            </a:fld>
            <a:endParaRPr lang="en-GB" sz="120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fontAlgn="t" hangingPunct="1"/>
            <a:r>
              <a:rPr lang="en-GB" b="1" smtClean="0">
                <a:solidFill>
                  <a:srgbClr val="000000"/>
                </a:solidFill>
                <a:cs typeface="Arial" charset="0"/>
              </a:rPr>
              <a:t>Chandelier sign</a:t>
            </a:r>
            <a:r>
              <a:rPr lang="en-GB" smtClean="0">
                <a:solidFill>
                  <a:srgbClr val="000000"/>
                </a:solidFill>
                <a:cs typeface="Arial" charset="0"/>
              </a:rPr>
              <a:t> </a:t>
            </a:r>
          </a:p>
          <a:p>
            <a:pPr eaLnBrk="1" fontAlgn="t" hangingPunct="1"/>
            <a:r>
              <a:rPr lang="en-GB" smtClean="0">
                <a:solidFill>
                  <a:srgbClr val="000000"/>
                </a:solidFill>
                <a:cs typeface="Arial" charset="0"/>
              </a:rPr>
              <a:t>Term referring to severe </a:t>
            </a:r>
            <a:r>
              <a:rPr lang="en-GB" smtClean="0">
                <a:solidFill>
                  <a:srgbClr val="000000"/>
                </a:solidFill>
                <a:cs typeface="Arial" charset="0"/>
                <a:hlinkClick r:id="rId3" tooltip="Pain"/>
              </a:rPr>
              <a:t>pain</a:t>
            </a:r>
            <a:r>
              <a:rPr lang="en-GB" smtClean="0">
                <a:solidFill>
                  <a:srgbClr val="000000"/>
                </a:solidFill>
                <a:cs typeface="Arial" charset="0"/>
              </a:rPr>
              <a:t> elicited during </a:t>
            </a:r>
            <a:r>
              <a:rPr lang="en-GB" smtClean="0">
                <a:solidFill>
                  <a:srgbClr val="000000"/>
                </a:solidFill>
                <a:cs typeface="Arial" charset="0"/>
                <a:hlinkClick r:id="rId4" tooltip="Pelvic"/>
              </a:rPr>
              <a:t>pelvic</a:t>
            </a:r>
            <a:r>
              <a:rPr lang="en-GB" smtClean="0">
                <a:solidFill>
                  <a:srgbClr val="000000"/>
                </a:solidFill>
                <a:cs typeface="Arial" charset="0"/>
              </a:rPr>
              <a:t> </a:t>
            </a:r>
            <a:r>
              <a:rPr lang="en-GB" smtClean="0">
                <a:solidFill>
                  <a:srgbClr val="000000"/>
                </a:solidFill>
                <a:cs typeface="Arial" charset="0"/>
                <a:hlinkClick r:id="rId5" tooltip="Examination"/>
              </a:rPr>
              <a:t>examination</a:t>
            </a:r>
            <a:r>
              <a:rPr lang="en-GB" smtClean="0">
                <a:solidFill>
                  <a:srgbClr val="000000"/>
                </a:solidFill>
                <a:cs typeface="Arial" charset="0"/>
              </a:rPr>
              <a:t> of </a:t>
            </a:r>
            <a:r>
              <a:rPr lang="en-GB" smtClean="0">
                <a:solidFill>
                  <a:srgbClr val="000000"/>
                </a:solidFill>
                <a:cs typeface="Arial" charset="0"/>
                <a:hlinkClick r:id="rId6" tooltip="Patients"/>
              </a:rPr>
              <a:t>patients</a:t>
            </a:r>
            <a:r>
              <a:rPr lang="en-GB" smtClean="0">
                <a:solidFill>
                  <a:srgbClr val="000000"/>
                </a:solidFill>
                <a:cs typeface="Arial" charset="0"/>
              </a:rPr>
              <a:t> with </a:t>
            </a:r>
            <a:r>
              <a:rPr lang="en-GB" smtClean="0">
                <a:solidFill>
                  <a:srgbClr val="000000"/>
                </a:solidFill>
                <a:cs typeface="Arial" charset="0"/>
                <a:hlinkClick r:id="rId7" tooltip="Pelvic inflammatory disease"/>
              </a:rPr>
              <a:t>pelvic inflammatory disease</a:t>
            </a:r>
            <a:r>
              <a:rPr lang="en-GB" smtClean="0">
                <a:solidFill>
                  <a:srgbClr val="000000"/>
                </a:solidFill>
                <a:cs typeface="Arial" charset="0"/>
              </a:rPr>
              <a:t> in which the </a:t>
            </a:r>
            <a:r>
              <a:rPr lang="en-GB" smtClean="0">
                <a:solidFill>
                  <a:srgbClr val="000000"/>
                </a:solidFill>
                <a:cs typeface="Arial" charset="0"/>
                <a:hlinkClick r:id="rId8" tooltip="Patient"/>
              </a:rPr>
              <a:t>patient</a:t>
            </a:r>
            <a:r>
              <a:rPr lang="en-GB" smtClean="0">
                <a:solidFill>
                  <a:srgbClr val="000000"/>
                </a:solidFill>
                <a:cs typeface="Arial" charset="0"/>
              </a:rPr>
              <a:t> </a:t>
            </a:r>
            <a:r>
              <a:rPr lang="en-GB" smtClean="0">
                <a:solidFill>
                  <a:srgbClr val="000000"/>
                </a:solidFill>
                <a:cs typeface="Arial" charset="0"/>
                <a:hlinkClick r:id="rId9" tooltip="Responds"/>
              </a:rPr>
              <a:t>responds</a:t>
            </a:r>
            <a:r>
              <a:rPr lang="en-GB" smtClean="0">
                <a:solidFill>
                  <a:srgbClr val="000000"/>
                </a:solidFill>
                <a:cs typeface="Arial" charset="0"/>
              </a:rPr>
              <a:t> by reaching </a:t>
            </a:r>
            <a:r>
              <a:rPr lang="en-GB" smtClean="0">
                <a:solidFill>
                  <a:srgbClr val="000000"/>
                </a:solidFill>
                <a:cs typeface="Arial" charset="0"/>
                <a:hlinkClick r:id="rId10" tooltip="Upwards"/>
              </a:rPr>
              <a:t>upwards</a:t>
            </a:r>
            <a:r>
              <a:rPr lang="en-GB" smtClean="0">
                <a:solidFill>
                  <a:srgbClr val="000000"/>
                </a:solidFill>
                <a:cs typeface="Arial" charset="0"/>
              </a:rPr>
              <a:t> towards the ceiling for </a:t>
            </a:r>
            <a:r>
              <a:rPr lang="en-GB" smtClean="0">
                <a:solidFill>
                  <a:srgbClr val="000000"/>
                </a:solidFill>
                <a:cs typeface="Arial" charset="0"/>
                <a:hlinkClick r:id="rId11" tooltip="Relief"/>
              </a:rPr>
              <a:t>relief</a:t>
            </a:r>
            <a:r>
              <a:rPr lang="en-GB" smtClean="0">
                <a:solidFill>
                  <a:srgbClr val="000000"/>
                </a:solidFill>
                <a:cs typeface="Arial" charset="0"/>
              </a:rPr>
              <a:t>. </a:t>
            </a:r>
          </a:p>
          <a:p>
            <a:pPr eaLnBrk="1" fontAlgn="t" hangingPunct="1"/>
            <a:endParaRPr lang="en-GB" smtClean="0">
              <a:solidFill>
                <a:srgbClr val="000000"/>
              </a:solidFill>
              <a:cs typeface="Arial" charset="0"/>
            </a:endParaRPr>
          </a:p>
          <a:p>
            <a:pPr eaLnBrk="1" fontAlgn="t" hangingPunct="1"/>
            <a:r>
              <a:rPr lang="en-GB" smtClean="0">
                <a:solidFill>
                  <a:srgbClr val="000000"/>
                </a:solidFill>
                <a:cs typeface="Arial" charset="0"/>
              </a:rPr>
              <a:t>The shamefulness associated with the examination of female </a:t>
            </a:r>
            <a:r>
              <a:rPr lang="en-GB" smtClean="0">
                <a:solidFill>
                  <a:srgbClr val="000000"/>
                </a:solidFill>
                <a:cs typeface="Arial" charset="0"/>
                <a:hlinkClick r:id="rId12"/>
              </a:rPr>
              <a:t>genitalia</a:t>
            </a:r>
            <a:r>
              <a:rPr lang="en-GB" smtClean="0">
                <a:solidFill>
                  <a:srgbClr val="000000"/>
                </a:solidFill>
                <a:cs typeface="Arial" charset="0"/>
              </a:rPr>
              <a:t> has long inhibited the science of gynaecology. This 1822 drawing by Jacques-Pierre Maygnier shows a "compromise" procedure, in which the </a:t>
            </a:r>
            <a:r>
              <a:rPr lang="en-GB" smtClean="0">
                <a:solidFill>
                  <a:srgbClr val="000000"/>
                </a:solidFill>
                <a:cs typeface="Arial" charset="0"/>
                <a:hlinkClick r:id="rId13"/>
              </a:rPr>
              <a:t>physician</a:t>
            </a:r>
            <a:r>
              <a:rPr lang="en-GB" smtClean="0">
                <a:solidFill>
                  <a:srgbClr val="000000"/>
                </a:solidFill>
                <a:cs typeface="Arial" charset="0"/>
              </a:rPr>
              <a:t> is kneeling before the woman but cannot see her genitalia. Modern gynaecology has shed these inhibitions.</a:t>
            </a:r>
          </a:p>
          <a:p>
            <a:pPr eaLnBrk="1" fontAlgn="t" hangingPunct="1"/>
            <a:endParaRPr lang="en-GB" smtClean="0">
              <a:solidFill>
                <a:srgbClr val="000000"/>
              </a:solidFill>
              <a:cs typeface="Arial" charset="0"/>
            </a:endParaRPr>
          </a:p>
          <a:p>
            <a:pPr algn="just" eaLnBrk="1" fontAlgn="t" hangingPunct="1"/>
            <a:r>
              <a:rPr lang="en-GB" b="1" u="sng" smtClean="0">
                <a:solidFill>
                  <a:srgbClr val="000000"/>
                </a:solidFill>
              </a:rPr>
              <a:t>Bimaual pelvic examination </a:t>
            </a:r>
            <a:endParaRPr lang="en-GB" smtClean="0">
              <a:solidFill>
                <a:srgbClr val="000000"/>
              </a:solidFill>
            </a:endParaRPr>
          </a:p>
          <a:p>
            <a:pPr algn="just" eaLnBrk="1" fontAlgn="t" hangingPunct="1"/>
            <a:r>
              <a:rPr lang="en-GB" smtClean="0">
                <a:solidFill>
                  <a:srgbClr val="000000"/>
                </a:solidFill>
                <a:latin typeface="Times New Roman" pitchFamily="18" charset="0"/>
              </a:rPr>
              <a:t> </a:t>
            </a:r>
            <a:endParaRPr lang="en-GB" smtClean="0">
              <a:solidFill>
                <a:srgbClr val="000000"/>
              </a:solidFill>
            </a:endParaRPr>
          </a:p>
          <a:p>
            <a:pPr algn="just" eaLnBrk="1" fontAlgn="t" hangingPunct="1"/>
            <a:r>
              <a:rPr lang="en-GB" b="1" u="sng" smtClean="0">
                <a:solidFill>
                  <a:srgbClr val="000000"/>
                </a:solidFill>
              </a:rPr>
              <a:t>Introduce yourself</a:t>
            </a:r>
            <a:endParaRPr lang="en-GB" smtClean="0">
              <a:solidFill>
                <a:srgbClr val="000000"/>
              </a:solidFill>
            </a:endParaRPr>
          </a:p>
          <a:p>
            <a:pPr algn="just" eaLnBrk="1" fontAlgn="t" hangingPunct="1"/>
            <a:r>
              <a:rPr lang="en-GB" b="1" u="sng" smtClean="0">
                <a:solidFill>
                  <a:srgbClr val="000000"/>
                </a:solidFill>
              </a:rPr>
              <a:t>History </a:t>
            </a:r>
            <a:endParaRPr lang="en-GB" smtClean="0">
              <a:solidFill>
                <a:srgbClr val="000000"/>
              </a:solidFill>
            </a:endParaRPr>
          </a:p>
          <a:p>
            <a:pPr algn="just" eaLnBrk="1" fontAlgn="t" hangingPunct="1"/>
            <a:r>
              <a:rPr lang="en-GB" b="1" u="sng" smtClean="0">
                <a:solidFill>
                  <a:srgbClr val="000000"/>
                </a:solidFill>
                <a:latin typeface="Times New Roman" pitchFamily="18" charset="0"/>
              </a:rPr>
              <a:t> </a:t>
            </a:r>
            <a:endParaRPr lang="en-GB" smtClean="0">
              <a:solidFill>
                <a:srgbClr val="000000"/>
              </a:solidFill>
            </a:endParaRPr>
          </a:p>
          <a:p>
            <a:pPr algn="just" eaLnBrk="1" fontAlgn="t" hangingPunct="1"/>
            <a:r>
              <a:rPr lang="en-GB" b="1" smtClean="0">
                <a:solidFill>
                  <a:srgbClr val="000000"/>
                </a:solidFill>
              </a:rPr>
              <a:t>- Explain reason for exam</a:t>
            </a:r>
            <a:r>
              <a:rPr lang="en-GB" smtClean="0">
                <a:solidFill>
                  <a:srgbClr val="000000"/>
                </a:solidFill>
              </a:rPr>
              <a:t> </a:t>
            </a:r>
            <a:r>
              <a:rPr lang="en-GB" smtClean="0">
                <a:solidFill>
                  <a:srgbClr val="000000"/>
                </a:solidFill>
                <a:latin typeface="Times New Roman" pitchFamily="18" charset="0"/>
              </a:rPr>
              <a:t>–</a:t>
            </a:r>
            <a:r>
              <a:rPr lang="en-GB" smtClean="0">
                <a:solidFill>
                  <a:srgbClr val="000000"/>
                </a:solidFill>
              </a:rPr>
              <a:t> when first start use contraception; irregular or heavy periods; painful periods; lower abdominal pain; attend for cervical (Pap) smear. </a:t>
            </a:r>
          </a:p>
          <a:p>
            <a:pPr algn="just" eaLnBrk="1" fontAlgn="t" hangingPunct="1"/>
            <a:r>
              <a:rPr lang="en-GB" smtClean="0">
                <a:solidFill>
                  <a:srgbClr val="000000"/>
                </a:solidFill>
                <a:latin typeface="Times New Roman" pitchFamily="18" charset="0"/>
              </a:rPr>
              <a:t> </a:t>
            </a:r>
            <a:endParaRPr lang="en-GB" smtClean="0">
              <a:solidFill>
                <a:srgbClr val="000000"/>
              </a:solidFill>
            </a:endParaRPr>
          </a:p>
          <a:p>
            <a:pPr algn="just" eaLnBrk="1" fontAlgn="t" hangingPunct="1"/>
            <a:r>
              <a:rPr lang="en-GB" b="1" smtClean="0">
                <a:solidFill>
                  <a:srgbClr val="000000"/>
                </a:solidFill>
              </a:rPr>
              <a:t>- </a:t>
            </a:r>
            <a:r>
              <a:rPr lang="en-GB" smtClean="0">
                <a:solidFill>
                  <a:srgbClr val="000000"/>
                </a:solidFill>
              </a:rPr>
              <a:t>Patient </a:t>
            </a:r>
            <a:r>
              <a:rPr lang="en-GB" b="1" smtClean="0">
                <a:solidFill>
                  <a:srgbClr val="000000"/>
                </a:solidFill>
              </a:rPr>
              <a:t>void bladder</a:t>
            </a:r>
            <a:r>
              <a:rPr lang="en-GB" smtClean="0">
                <a:solidFill>
                  <a:srgbClr val="000000"/>
                </a:solidFill>
              </a:rPr>
              <a:t> prior to exam</a:t>
            </a:r>
            <a:r>
              <a:rPr lang="en-GB" b="1" smtClean="0">
                <a:solidFill>
                  <a:srgbClr val="000000"/>
                </a:solidFill>
              </a:rPr>
              <a:t>; Wash hands; Put gloves on</a:t>
            </a:r>
            <a:endParaRPr lang="en-GB" smtClean="0">
              <a:solidFill>
                <a:srgbClr val="000000"/>
              </a:solidFill>
            </a:endParaRPr>
          </a:p>
          <a:p>
            <a:pPr algn="just" eaLnBrk="1" fontAlgn="t" hangingPunct="1"/>
            <a:r>
              <a:rPr lang="en-GB" smtClean="0">
                <a:solidFill>
                  <a:srgbClr val="000000"/>
                </a:solidFill>
                <a:latin typeface="Times New Roman" pitchFamily="18" charset="0"/>
              </a:rPr>
              <a:t> </a:t>
            </a:r>
            <a:endParaRPr lang="en-GB" smtClean="0">
              <a:solidFill>
                <a:srgbClr val="000000"/>
              </a:solidFill>
            </a:endParaRPr>
          </a:p>
          <a:p>
            <a:pPr algn="just" eaLnBrk="1" fontAlgn="t" hangingPunct="1"/>
            <a:r>
              <a:rPr lang="en-GB" b="1" u="sng" smtClean="0">
                <a:solidFill>
                  <a:srgbClr val="000000"/>
                </a:solidFill>
              </a:rPr>
              <a:t>Position</a:t>
            </a:r>
            <a:r>
              <a:rPr lang="en-GB" smtClean="0">
                <a:solidFill>
                  <a:srgbClr val="000000"/>
                </a:solidFill>
              </a:rPr>
              <a:t> </a:t>
            </a:r>
            <a:r>
              <a:rPr lang="en-GB" smtClean="0">
                <a:solidFill>
                  <a:srgbClr val="000000"/>
                </a:solidFill>
                <a:latin typeface="Times New Roman" pitchFamily="18" charset="0"/>
              </a:rPr>
              <a:t>–</a:t>
            </a:r>
            <a:r>
              <a:rPr lang="en-GB" smtClean="0">
                <a:solidFill>
                  <a:srgbClr val="000000"/>
                </a:solidFill>
              </a:rPr>
              <a:t> Patient at very edge of exam table with feet in padded stirrups, knees flexed and relaxed outwards. Use bright light. </a:t>
            </a:r>
          </a:p>
          <a:p>
            <a:pPr algn="just" eaLnBrk="1" fontAlgn="t" hangingPunct="1"/>
            <a:r>
              <a:rPr lang="en-GB" smtClean="0">
                <a:solidFill>
                  <a:srgbClr val="000000"/>
                </a:solidFill>
                <a:latin typeface="Times New Roman" pitchFamily="18" charset="0"/>
              </a:rPr>
              <a:t> </a:t>
            </a:r>
            <a:endParaRPr lang="en-GB" smtClean="0">
              <a:solidFill>
                <a:srgbClr val="000000"/>
              </a:solidFill>
            </a:endParaRPr>
          </a:p>
          <a:p>
            <a:pPr algn="just" eaLnBrk="1" fontAlgn="t" hangingPunct="1"/>
            <a:r>
              <a:rPr lang="en-GB" b="1" u="sng" smtClean="0">
                <a:solidFill>
                  <a:srgbClr val="000000"/>
                </a:solidFill>
              </a:rPr>
              <a:t>Inspection</a:t>
            </a:r>
            <a:r>
              <a:rPr lang="en-GB" smtClean="0">
                <a:solidFill>
                  <a:srgbClr val="000000"/>
                </a:solidFill>
              </a:rPr>
              <a:t> </a:t>
            </a:r>
            <a:r>
              <a:rPr lang="en-GB" smtClean="0">
                <a:solidFill>
                  <a:srgbClr val="000000"/>
                </a:solidFill>
                <a:latin typeface="Times New Roman" pitchFamily="18" charset="0"/>
              </a:rPr>
              <a:t>–</a:t>
            </a:r>
            <a:r>
              <a:rPr lang="en-GB" smtClean="0">
                <a:solidFill>
                  <a:srgbClr val="000000"/>
                </a:solidFill>
              </a:rPr>
              <a:t> </a:t>
            </a:r>
          </a:p>
          <a:p>
            <a:pPr algn="just" eaLnBrk="1" fontAlgn="t" hangingPunct="1"/>
            <a:r>
              <a:rPr lang="en-GB" smtClean="0">
                <a:solidFill>
                  <a:srgbClr val="000000"/>
                </a:solidFill>
              </a:rPr>
              <a:t>1) </a:t>
            </a:r>
            <a:r>
              <a:rPr lang="en-GB" b="1" smtClean="0">
                <a:solidFill>
                  <a:srgbClr val="000000"/>
                </a:solidFill>
              </a:rPr>
              <a:t>Pubic hair</a:t>
            </a:r>
            <a:r>
              <a:rPr lang="en-GB" smtClean="0">
                <a:solidFill>
                  <a:srgbClr val="000000"/>
                </a:solidFill>
              </a:rPr>
              <a:t> </a:t>
            </a:r>
            <a:r>
              <a:rPr lang="en-GB" smtClean="0">
                <a:solidFill>
                  <a:srgbClr val="000000"/>
                </a:solidFill>
                <a:latin typeface="Times New Roman" pitchFamily="18" charset="0"/>
              </a:rPr>
              <a:t>–</a:t>
            </a:r>
            <a:r>
              <a:rPr lang="en-GB" smtClean="0">
                <a:solidFill>
                  <a:srgbClr val="000000"/>
                </a:solidFill>
              </a:rPr>
              <a:t> Lice? Nits? </a:t>
            </a:r>
          </a:p>
          <a:p>
            <a:pPr algn="just" eaLnBrk="1" fontAlgn="t" hangingPunct="1"/>
            <a:r>
              <a:rPr lang="en-GB" smtClean="0">
                <a:solidFill>
                  <a:srgbClr val="000000"/>
                </a:solidFill>
              </a:rPr>
              <a:t>2) </a:t>
            </a:r>
            <a:r>
              <a:rPr lang="en-GB" b="1" smtClean="0">
                <a:solidFill>
                  <a:srgbClr val="000000"/>
                </a:solidFill>
              </a:rPr>
              <a:t>Perineum</a:t>
            </a:r>
            <a:r>
              <a:rPr lang="en-GB" smtClean="0">
                <a:solidFill>
                  <a:srgbClr val="000000"/>
                </a:solidFill>
              </a:rPr>
              <a:t> and </a:t>
            </a:r>
            <a:r>
              <a:rPr lang="en-GB" b="1" smtClean="0">
                <a:solidFill>
                  <a:srgbClr val="000000"/>
                </a:solidFill>
              </a:rPr>
              <a:t>anus</a:t>
            </a:r>
            <a:endParaRPr lang="en-GB" smtClean="0">
              <a:solidFill>
                <a:srgbClr val="000000"/>
              </a:solidFill>
            </a:endParaRPr>
          </a:p>
          <a:p>
            <a:pPr algn="just" eaLnBrk="1" fontAlgn="t" hangingPunct="1"/>
            <a:r>
              <a:rPr lang="en-GB" smtClean="0">
                <a:solidFill>
                  <a:srgbClr val="000000"/>
                </a:solidFill>
              </a:rPr>
              <a:t>3) </a:t>
            </a:r>
            <a:r>
              <a:rPr lang="en-GB" b="1" smtClean="0">
                <a:solidFill>
                  <a:srgbClr val="000000"/>
                </a:solidFill>
              </a:rPr>
              <a:t>Vulva</a:t>
            </a:r>
            <a:r>
              <a:rPr lang="en-GB" smtClean="0">
                <a:solidFill>
                  <a:srgbClr val="000000"/>
                </a:solidFill>
              </a:rPr>
              <a:t> </a:t>
            </a:r>
            <a:r>
              <a:rPr lang="en-GB" smtClean="0">
                <a:solidFill>
                  <a:srgbClr val="000000"/>
                </a:solidFill>
                <a:latin typeface="Times New Roman" pitchFamily="18" charset="0"/>
              </a:rPr>
              <a:t>–</a:t>
            </a:r>
            <a:r>
              <a:rPr lang="en-GB" smtClean="0">
                <a:solidFill>
                  <a:srgbClr val="000000"/>
                </a:solidFill>
              </a:rPr>
              <a:t>  Labia </a:t>
            </a:r>
            <a:r>
              <a:rPr lang="en-GB" smtClean="0">
                <a:solidFill>
                  <a:srgbClr val="000000"/>
                </a:solidFill>
                <a:latin typeface="Times New Roman" pitchFamily="18" charset="0"/>
              </a:rPr>
              <a:t>–</a:t>
            </a:r>
            <a:r>
              <a:rPr lang="en-GB" smtClean="0">
                <a:solidFill>
                  <a:srgbClr val="000000"/>
                </a:solidFill>
              </a:rPr>
              <a:t> warts? (use magnification); </a:t>
            </a:r>
            <a:r>
              <a:rPr lang="en-GB" b="1" smtClean="0">
                <a:solidFill>
                  <a:srgbClr val="000000"/>
                </a:solidFill>
              </a:rPr>
              <a:t>separate labia</a:t>
            </a:r>
            <a:r>
              <a:rPr lang="en-GB" smtClean="0">
                <a:solidFill>
                  <a:srgbClr val="000000"/>
                </a:solidFill>
              </a:rPr>
              <a:t> </a:t>
            </a:r>
            <a:r>
              <a:rPr lang="en-GB" smtClean="0">
                <a:solidFill>
                  <a:srgbClr val="000000"/>
                </a:solidFill>
                <a:latin typeface="Times New Roman" pitchFamily="18" charset="0"/>
              </a:rPr>
              <a:t>–</a:t>
            </a:r>
            <a:r>
              <a:rPr lang="en-GB" smtClean="0">
                <a:solidFill>
                  <a:srgbClr val="000000"/>
                </a:solidFill>
              </a:rPr>
              <a:t> look for surface lesions, swellings, redness; Gently </a:t>
            </a:r>
            <a:r>
              <a:rPr lang="en-GB" b="1" smtClean="0">
                <a:solidFill>
                  <a:srgbClr val="000000"/>
                </a:solidFill>
              </a:rPr>
              <a:t>retract</a:t>
            </a:r>
            <a:r>
              <a:rPr lang="en-GB" smtClean="0">
                <a:solidFill>
                  <a:srgbClr val="000000"/>
                </a:solidFill>
              </a:rPr>
              <a:t> </a:t>
            </a:r>
            <a:r>
              <a:rPr lang="en-GB" b="1" smtClean="0">
                <a:solidFill>
                  <a:srgbClr val="000000"/>
                </a:solidFill>
              </a:rPr>
              <a:t>clitoral hood</a:t>
            </a:r>
            <a:r>
              <a:rPr lang="en-GB" smtClean="0">
                <a:solidFill>
                  <a:srgbClr val="000000"/>
                </a:solidFill>
              </a:rPr>
              <a:t> and expose clitoris </a:t>
            </a:r>
            <a:r>
              <a:rPr lang="en-GB" smtClean="0">
                <a:solidFill>
                  <a:srgbClr val="000000"/>
                </a:solidFill>
                <a:latin typeface="Times New Roman" pitchFamily="18" charset="0"/>
              </a:rPr>
              <a:t>–</a:t>
            </a:r>
            <a:r>
              <a:rPr lang="en-GB" smtClean="0">
                <a:solidFill>
                  <a:srgbClr val="000000"/>
                </a:solidFill>
              </a:rPr>
              <a:t> any peri-clitoral lesions? </a:t>
            </a:r>
          </a:p>
          <a:p>
            <a:pPr algn="just" eaLnBrk="1" fontAlgn="t" hangingPunct="1"/>
            <a:r>
              <a:rPr lang="en-GB" smtClean="0">
                <a:solidFill>
                  <a:srgbClr val="000000"/>
                </a:solidFill>
              </a:rPr>
              <a:t>4) </a:t>
            </a:r>
            <a:r>
              <a:rPr lang="en-GB" b="1" smtClean="0">
                <a:solidFill>
                  <a:srgbClr val="000000"/>
                </a:solidFill>
              </a:rPr>
              <a:t>Hymen</a:t>
            </a:r>
            <a:r>
              <a:rPr lang="en-GB" smtClean="0">
                <a:solidFill>
                  <a:srgbClr val="000000"/>
                </a:solidFill>
              </a:rPr>
              <a:t> (or remnants) </a:t>
            </a:r>
            <a:r>
              <a:rPr lang="en-GB" smtClean="0">
                <a:solidFill>
                  <a:srgbClr val="000000"/>
                </a:solidFill>
                <a:latin typeface="Times New Roman" pitchFamily="18" charset="0"/>
              </a:rPr>
              <a:t>–</a:t>
            </a:r>
            <a:r>
              <a:rPr lang="en-GB" smtClean="0">
                <a:solidFill>
                  <a:srgbClr val="000000"/>
                </a:solidFill>
              </a:rPr>
              <a:t> redness just exterior to hymen remnants eg. vulvar vestibulitis</a:t>
            </a:r>
          </a:p>
          <a:p>
            <a:pPr algn="just" eaLnBrk="1" fontAlgn="t" hangingPunct="1"/>
            <a:r>
              <a:rPr lang="en-GB" smtClean="0">
                <a:solidFill>
                  <a:srgbClr val="000000"/>
                </a:solidFill>
              </a:rPr>
              <a:t>5) </a:t>
            </a:r>
            <a:r>
              <a:rPr lang="en-GB" b="1" smtClean="0">
                <a:solidFill>
                  <a:srgbClr val="000000"/>
                </a:solidFill>
              </a:rPr>
              <a:t>Peri-urethral glands (Skene</a:t>
            </a:r>
            <a:r>
              <a:rPr lang="en-GB" b="1" smtClean="0">
                <a:solidFill>
                  <a:srgbClr val="000000"/>
                </a:solidFill>
                <a:latin typeface="Times New Roman" pitchFamily="18" charset="0"/>
              </a:rPr>
              <a:t>’</a:t>
            </a:r>
            <a:r>
              <a:rPr lang="en-GB" b="1" smtClean="0">
                <a:solidFill>
                  <a:srgbClr val="000000"/>
                </a:solidFill>
              </a:rPr>
              <a:t>s glands)</a:t>
            </a:r>
            <a:r>
              <a:rPr lang="en-GB" smtClean="0">
                <a:solidFill>
                  <a:srgbClr val="000000"/>
                </a:solidFill>
              </a:rPr>
              <a:t> </a:t>
            </a:r>
            <a:r>
              <a:rPr lang="en-GB" smtClean="0">
                <a:solidFill>
                  <a:srgbClr val="000000"/>
                </a:solidFill>
                <a:latin typeface="Times New Roman" pitchFamily="18" charset="0"/>
              </a:rPr>
              <a:t>–</a:t>
            </a:r>
            <a:r>
              <a:rPr lang="en-GB" smtClean="0">
                <a:solidFill>
                  <a:srgbClr val="000000"/>
                </a:solidFill>
              </a:rPr>
              <a:t> tiny ducts open to surface next to urethra. Discharge from urethra? (e.g. Gonorrhoea? Chlamydia?) </a:t>
            </a:r>
          </a:p>
          <a:p>
            <a:pPr algn="just" eaLnBrk="1" fontAlgn="t" hangingPunct="1"/>
            <a:r>
              <a:rPr lang="en-GB" smtClean="0">
                <a:solidFill>
                  <a:srgbClr val="000000"/>
                </a:solidFill>
                <a:latin typeface="Times New Roman" pitchFamily="18" charset="0"/>
              </a:rPr>
              <a:t> </a:t>
            </a:r>
            <a:endParaRPr lang="en-GB" smtClean="0">
              <a:solidFill>
                <a:srgbClr val="000000"/>
              </a:solidFill>
            </a:endParaRPr>
          </a:p>
          <a:p>
            <a:pPr algn="just" eaLnBrk="1" fontAlgn="t" hangingPunct="1"/>
            <a:r>
              <a:rPr lang="en-GB" b="1" u="sng" smtClean="0">
                <a:solidFill>
                  <a:srgbClr val="000000"/>
                </a:solidFill>
              </a:rPr>
              <a:t>Palpate </a:t>
            </a:r>
            <a:r>
              <a:rPr lang="en-GB" smtClean="0">
                <a:solidFill>
                  <a:srgbClr val="000000"/>
                </a:solidFill>
                <a:latin typeface="Times New Roman" pitchFamily="18" charset="0"/>
              </a:rPr>
              <a:t>–</a:t>
            </a:r>
            <a:r>
              <a:rPr lang="en-GB" smtClean="0">
                <a:solidFill>
                  <a:srgbClr val="000000"/>
                </a:solidFill>
              </a:rPr>
              <a:t> </a:t>
            </a:r>
          </a:p>
          <a:p>
            <a:pPr algn="just" eaLnBrk="1" fontAlgn="t" hangingPunct="1"/>
            <a:r>
              <a:rPr lang="en-GB" smtClean="0">
                <a:solidFill>
                  <a:srgbClr val="000000"/>
                </a:solidFill>
              </a:rPr>
              <a:t>1) Upper labia majora </a:t>
            </a:r>
            <a:r>
              <a:rPr lang="en-GB" smtClean="0">
                <a:solidFill>
                  <a:srgbClr val="000000"/>
                </a:solidFill>
                <a:latin typeface="Times New Roman" pitchFamily="18" charset="0"/>
              </a:rPr>
              <a:t>–</a:t>
            </a:r>
            <a:r>
              <a:rPr lang="en-GB" smtClean="0">
                <a:solidFill>
                  <a:srgbClr val="000000"/>
                </a:solidFill>
              </a:rPr>
              <a:t> masses? (e.g. hernias extending through Canal of Nuck)</a:t>
            </a:r>
          </a:p>
          <a:p>
            <a:pPr algn="just" eaLnBrk="1" fontAlgn="t" hangingPunct="1"/>
            <a:r>
              <a:rPr lang="en-GB" smtClean="0">
                <a:solidFill>
                  <a:srgbClr val="000000"/>
                </a:solidFill>
              </a:rPr>
              <a:t>2) Middle and Lower labia majora </a:t>
            </a:r>
            <a:r>
              <a:rPr lang="en-GB" smtClean="0">
                <a:solidFill>
                  <a:srgbClr val="000000"/>
                </a:solidFill>
                <a:latin typeface="Times New Roman" pitchFamily="18" charset="0"/>
              </a:rPr>
              <a:t>–</a:t>
            </a:r>
            <a:r>
              <a:rPr lang="en-GB" smtClean="0">
                <a:solidFill>
                  <a:srgbClr val="000000"/>
                </a:solidFill>
              </a:rPr>
              <a:t> masses? (e.g. Bartholin Duct Cyst)</a:t>
            </a:r>
          </a:p>
          <a:p>
            <a:pPr algn="just" eaLnBrk="1" fontAlgn="t" hangingPunct="1"/>
            <a:r>
              <a:rPr lang="en-GB" smtClean="0">
                <a:solidFill>
                  <a:srgbClr val="000000"/>
                </a:solidFill>
                <a:latin typeface="Times New Roman" pitchFamily="18" charset="0"/>
              </a:rPr>
              <a:t> </a:t>
            </a:r>
            <a:endParaRPr lang="en-GB" smtClean="0">
              <a:solidFill>
                <a:srgbClr val="000000"/>
              </a:solidFill>
            </a:endParaRPr>
          </a:p>
          <a:p>
            <a:pPr algn="just" eaLnBrk="1" fontAlgn="t" hangingPunct="1"/>
            <a:r>
              <a:rPr lang="en-GB" b="1" smtClean="0">
                <a:solidFill>
                  <a:srgbClr val="000000"/>
                </a:solidFill>
              </a:rPr>
              <a:t>WARM VAGINAL SPECULM WITH WARM WATER!!!!!!</a:t>
            </a:r>
            <a:endParaRPr lang="en-GB" smtClean="0">
              <a:solidFill>
                <a:srgbClr val="000000"/>
              </a:solidFill>
            </a:endParaRPr>
          </a:p>
          <a:p>
            <a:pPr algn="just" eaLnBrk="1" fontAlgn="t" hangingPunct="1"/>
            <a:r>
              <a:rPr lang="en-GB" b="1" u="sng" smtClean="0">
                <a:solidFill>
                  <a:srgbClr val="000000"/>
                </a:solidFill>
              </a:rPr>
              <a:t>Insert speculum</a:t>
            </a:r>
            <a:r>
              <a:rPr lang="en-GB" smtClean="0">
                <a:solidFill>
                  <a:srgbClr val="000000"/>
                </a:solidFill>
              </a:rPr>
              <a:t> </a:t>
            </a:r>
            <a:r>
              <a:rPr lang="en-GB" smtClean="0">
                <a:solidFill>
                  <a:srgbClr val="000000"/>
                </a:solidFill>
                <a:latin typeface="Times New Roman" pitchFamily="18" charset="0"/>
              </a:rPr>
              <a:t>–</a:t>
            </a:r>
            <a:r>
              <a:rPr lang="en-GB" smtClean="0">
                <a:solidFill>
                  <a:srgbClr val="000000"/>
                </a:solidFill>
              </a:rPr>
              <a:t> separate labia with one hand and insert speculum with other hand. Insert rotated 45 degrees (i.e. blades are not horizontal but oblique). Once past introitus, rotate speculum back to normal position. Labia minora sensitive to stretching/pinching </a:t>
            </a:r>
            <a:r>
              <a:rPr lang="en-GB" smtClean="0">
                <a:solidFill>
                  <a:srgbClr val="000000"/>
                </a:solidFill>
                <a:latin typeface="Times New Roman" pitchFamily="18" charset="0"/>
              </a:rPr>
              <a:t>–</a:t>
            </a:r>
            <a:r>
              <a:rPr lang="en-GB" smtClean="0">
                <a:solidFill>
                  <a:srgbClr val="000000"/>
                </a:solidFill>
              </a:rPr>
              <a:t> try not to catch it when inserting speculum!! </a:t>
            </a:r>
          </a:p>
          <a:p>
            <a:pPr algn="just" eaLnBrk="1" fontAlgn="t" hangingPunct="1"/>
            <a:r>
              <a:rPr lang="en-GB" smtClean="0">
                <a:solidFill>
                  <a:srgbClr val="000000"/>
                </a:solidFill>
                <a:latin typeface="Times New Roman" pitchFamily="18" charset="0"/>
              </a:rPr>
              <a:t> </a:t>
            </a:r>
            <a:endParaRPr lang="en-GB" smtClean="0">
              <a:solidFill>
                <a:srgbClr val="000000"/>
              </a:solidFill>
            </a:endParaRPr>
          </a:p>
          <a:p>
            <a:pPr algn="just" eaLnBrk="1" fontAlgn="t" hangingPunct="1"/>
            <a:r>
              <a:rPr lang="en-GB" b="1" smtClean="0">
                <a:solidFill>
                  <a:srgbClr val="000000"/>
                </a:solidFill>
              </a:rPr>
              <a:t>OBTAIN SPECIMENS FOR PAP SMEAR AND CULTURES AS NEEDED</a:t>
            </a:r>
            <a:endParaRPr lang="en-GB" smtClean="0">
              <a:solidFill>
                <a:srgbClr val="000000"/>
              </a:solidFill>
            </a:endParaRPr>
          </a:p>
          <a:p>
            <a:pPr algn="just" eaLnBrk="1" fontAlgn="t" hangingPunct="1"/>
            <a:r>
              <a:rPr lang="en-GB" smtClean="0">
                <a:solidFill>
                  <a:srgbClr val="000000"/>
                </a:solidFill>
                <a:latin typeface="Times New Roman" pitchFamily="18" charset="0"/>
              </a:rPr>
              <a:t> </a:t>
            </a:r>
            <a:endParaRPr lang="en-GB" smtClean="0">
              <a:solidFill>
                <a:srgbClr val="000000"/>
              </a:solidFill>
            </a:endParaRPr>
          </a:p>
          <a:p>
            <a:pPr algn="just" eaLnBrk="1" fontAlgn="t" hangingPunct="1"/>
            <a:r>
              <a:rPr lang="en-GB" b="1" smtClean="0">
                <a:solidFill>
                  <a:srgbClr val="000000"/>
                </a:solidFill>
              </a:rPr>
              <a:t>BIMANUAL EXAM</a:t>
            </a:r>
            <a:r>
              <a:rPr lang="en-GB" smtClean="0">
                <a:solidFill>
                  <a:srgbClr val="000000"/>
                </a:solidFill>
              </a:rPr>
              <a:t> </a:t>
            </a:r>
            <a:r>
              <a:rPr lang="en-GB" smtClean="0">
                <a:solidFill>
                  <a:srgbClr val="000000"/>
                </a:solidFill>
                <a:latin typeface="Times New Roman" pitchFamily="18" charset="0"/>
              </a:rPr>
              <a:t>–</a:t>
            </a:r>
            <a:r>
              <a:rPr lang="en-GB" smtClean="0">
                <a:solidFill>
                  <a:srgbClr val="000000"/>
                </a:solidFill>
              </a:rPr>
              <a:t> 1 (more comfortable for patient) or 2 fingers (</a:t>
            </a:r>
            <a:r>
              <a:rPr lang="en-GB" b="1" smtClean="0">
                <a:solidFill>
                  <a:srgbClr val="000000"/>
                </a:solidFill>
              </a:rPr>
              <a:t>index </a:t>
            </a:r>
            <a:r>
              <a:rPr lang="en-GB" smtClean="0">
                <a:solidFill>
                  <a:srgbClr val="000000"/>
                </a:solidFill>
              </a:rPr>
              <a:t>and </a:t>
            </a:r>
            <a:r>
              <a:rPr lang="en-GB" b="1" smtClean="0">
                <a:solidFill>
                  <a:srgbClr val="000000"/>
                </a:solidFill>
              </a:rPr>
              <a:t>middle</a:t>
            </a:r>
            <a:r>
              <a:rPr lang="en-GB" smtClean="0">
                <a:solidFill>
                  <a:srgbClr val="000000"/>
                </a:solidFill>
              </a:rPr>
              <a:t> fingers allows for deeper penetration and more control of pelvic structures). Individualize for specific patient. </a:t>
            </a:r>
          </a:p>
          <a:p>
            <a:pPr algn="just" eaLnBrk="1" fontAlgn="t" hangingPunct="1"/>
            <a:r>
              <a:rPr lang="en-GB" smtClean="0">
                <a:solidFill>
                  <a:srgbClr val="000000"/>
                </a:solidFill>
                <a:latin typeface="Times New Roman" pitchFamily="18" charset="0"/>
              </a:rPr>
              <a:t> </a:t>
            </a:r>
            <a:endParaRPr lang="en-GB" smtClean="0">
              <a:solidFill>
                <a:srgbClr val="000000"/>
              </a:solidFill>
            </a:endParaRPr>
          </a:p>
          <a:p>
            <a:pPr algn="just" eaLnBrk="1" fontAlgn="t" hangingPunct="1"/>
            <a:r>
              <a:rPr lang="en-GB" smtClean="0">
                <a:solidFill>
                  <a:srgbClr val="000000"/>
                </a:solidFill>
              </a:rPr>
              <a:t>1) Put </a:t>
            </a:r>
            <a:r>
              <a:rPr lang="en-GB" b="1" smtClean="0">
                <a:solidFill>
                  <a:srgbClr val="000000"/>
                </a:solidFill>
              </a:rPr>
              <a:t>lubricant</a:t>
            </a:r>
            <a:r>
              <a:rPr lang="en-GB" smtClean="0">
                <a:solidFill>
                  <a:srgbClr val="000000"/>
                </a:solidFill>
              </a:rPr>
              <a:t> on index and middle fingered gloves</a:t>
            </a:r>
          </a:p>
          <a:p>
            <a:pPr algn="just" eaLnBrk="1" fontAlgn="t" hangingPunct="1"/>
            <a:r>
              <a:rPr lang="en-GB" smtClean="0">
                <a:solidFill>
                  <a:srgbClr val="000000"/>
                </a:solidFill>
              </a:rPr>
              <a:t>2) </a:t>
            </a:r>
            <a:r>
              <a:rPr lang="en-GB" b="1" smtClean="0">
                <a:solidFill>
                  <a:srgbClr val="000000"/>
                </a:solidFill>
              </a:rPr>
              <a:t>Explain</a:t>
            </a:r>
            <a:r>
              <a:rPr lang="en-GB" smtClean="0">
                <a:solidFill>
                  <a:srgbClr val="000000"/>
                </a:solidFill>
              </a:rPr>
              <a:t> what you are about to do to patient </a:t>
            </a:r>
            <a:r>
              <a:rPr lang="en-GB" i="1" smtClean="0">
                <a:solidFill>
                  <a:srgbClr val="000000"/>
                </a:solidFill>
              </a:rPr>
              <a:t>(</a:t>
            </a:r>
            <a:r>
              <a:rPr lang="en-GB" i="1" smtClean="0">
                <a:solidFill>
                  <a:srgbClr val="000000"/>
                </a:solidFill>
                <a:latin typeface="Times New Roman" pitchFamily="18" charset="0"/>
              </a:rPr>
              <a:t>“</a:t>
            </a:r>
            <a:r>
              <a:rPr lang="en-GB" i="1" smtClean="0">
                <a:solidFill>
                  <a:srgbClr val="000000"/>
                </a:solidFill>
              </a:rPr>
              <a:t>We will continue the exam now. You will feel me insert 2 fingers into the vagina</a:t>
            </a:r>
            <a:r>
              <a:rPr lang="en-GB" i="1" smtClean="0">
                <a:solidFill>
                  <a:srgbClr val="000000"/>
                </a:solidFill>
                <a:latin typeface="Times New Roman" pitchFamily="18" charset="0"/>
              </a:rPr>
              <a:t>”</a:t>
            </a:r>
            <a:r>
              <a:rPr lang="en-GB" smtClean="0">
                <a:solidFill>
                  <a:srgbClr val="000000"/>
                </a:solidFill>
              </a:rPr>
              <a:t>)</a:t>
            </a:r>
          </a:p>
          <a:p>
            <a:pPr algn="just" eaLnBrk="1" fontAlgn="t" hangingPunct="1"/>
            <a:r>
              <a:rPr lang="en-GB" smtClean="0">
                <a:solidFill>
                  <a:srgbClr val="000000"/>
                </a:solidFill>
              </a:rPr>
              <a:t>3) Exert pressure posteriorly; palpate vaginal wall posteriorly, laterally and anteriorly</a:t>
            </a:r>
            <a:r>
              <a:rPr lang="en-GB" b="1" smtClean="0">
                <a:solidFill>
                  <a:srgbClr val="000000"/>
                </a:solidFill>
              </a:rPr>
              <a:t> Vagina</a:t>
            </a:r>
            <a:r>
              <a:rPr lang="en-GB" smtClean="0">
                <a:solidFill>
                  <a:srgbClr val="000000"/>
                </a:solidFill>
              </a:rPr>
              <a:t> </a:t>
            </a:r>
            <a:r>
              <a:rPr lang="en-GB" smtClean="0">
                <a:solidFill>
                  <a:srgbClr val="000000"/>
                </a:solidFill>
                <a:latin typeface="Times New Roman" pitchFamily="18" charset="0"/>
              </a:rPr>
              <a:t>–</a:t>
            </a:r>
            <a:r>
              <a:rPr lang="en-GB" smtClean="0">
                <a:solidFill>
                  <a:srgbClr val="000000"/>
                </a:solidFill>
              </a:rPr>
              <a:t> irregularities or tenderness of walls? Include urethra and bladder next.</a:t>
            </a:r>
          </a:p>
          <a:p>
            <a:pPr algn="just" eaLnBrk="1" fontAlgn="t" hangingPunct="1"/>
            <a:r>
              <a:rPr lang="en-GB" smtClean="0">
                <a:solidFill>
                  <a:srgbClr val="000000"/>
                </a:solidFill>
              </a:rPr>
              <a:t>4) Turn palm upwards + compress </a:t>
            </a:r>
            <a:r>
              <a:rPr lang="en-GB" b="1" smtClean="0">
                <a:solidFill>
                  <a:srgbClr val="000000"/>
                </a:solidFill>
              </a:rPr>
              <a:t>urethra</a:t>
            </a:r>
            <a:r>
              <a:rPr lang="en-GB" smtClean="0">
                <a:solidFill>
                  <a:srgbClr val="000000"/>
                </a:solidFill>
              </a:rPr>
              <a:t> against underside of pubic bone. Normally not hurt; if discomfort </a:t>
            </a:r>
            <a:r>
              <a:rPr lang="en-GB" smtClean="0">
                <a:solidFill>
                  <a:srgbClr val="000000"/>
                </a:solidFill>
                <a:latin typeface="Times New Roman" pitchFamily="18" charset="0"/>
              </a:rPr>
              <a:t>–</a:t>
            </a:r>
            <a:r>
              <a:rPr lang="en-GB" smtClean="0">
                <a:solidFill>
                  <a:srgbClr val="000000"/>
                </a:solidFill>
              </a:rPr>
              <a:t> some degree of urethritis?</a:t>
            </a:r>
          </a:p>
          <a:p>
            <a:pPr algn="just" eaLnBrk="1" fontAlgn="t" hangingPunct="1"/>
            <a:r>
              <a:rPr lang="en-GB" smtClean="0">
                <a:solidFill>
                  <a:srgbClr val="000000"/>
                </a:solidFill>
              </a:rPr>
              <a:t>5) Insert deeper, keep palm up, curl vagina finger up and compress </a:t>
            </a:r>
            <a:r>
              <a:rPr lang="en-GB" b="1" smtClean="0">
                <a:solidFill>
                  <a:srgbClr val="000000"/>
                </a:solidFill>
              </a:rPr>
              <a:t>bladder </a:t>
            </a:r>
            <a:r>
              <a:rPr lang="en-GB" smtClean="0">
                <a:solidFill>
                  <a:srgbClr val="000000"/>
                </a:solidFill>
              </a:rPr>
              <a:t>against pubic bone </a:t>
            </a:r>
            <a:r>
              <a:rPr lang="en-GB" smtClean="0">
                <a:solidFill>
                  <a:srgbClr val="000000"/>
                </a:solidFill>
                <a:latin typeface="Times New Roman" pitchFamily="18" charset="0"/>
              </a:rPr>
              <a:t>–</a:t>
            </a:r>
            <a:r>
              <a:rPr lang="en-GB" smtClean="0">
                <a:solidFill>
                  <a:srgbClr val="000000"/>
                </a:solidFill>
              </a:rPr>
              <a:t> should create sensation of want to urinate but not hurt; if hurt </a:t>
            </a:r>
            <a:r>
              <a:rPr lang="en-GB" smtClean="0">
                <a:solidFill>
                  <a:srgbClr val="000000"/>
                </a:solidFill>
                <a:latin typeface="Times New Roman" pitchFamily="18" charset="0"/>
              </a:rPr>
              <a:t>–</a:t>
            </a:r>
            <a:r>
              <a:rPr lang="en-GB" smtClean="0">
                <a:solidFill>
                  <a:srgbClr val="000000"/>
                </a:solidFill>
              </a:rPr>
              <a:t> cystitis; endometriosis </a:t>
            </a:r>
          </a:p>
          <a:p>
            <a:pPr algn="just" eaLnBrk="1" fontAlgn="t" hangingPunct="1"/>
            <a:r>
              <a:rPr lang="en-GB" smtClean="0">
                <a:solidFill>
                  <a:srgbClr val="000000"/>
                </a:solidFill>
              </a:rPr>
              <a:t>6) </a:t>
            </a:r>
            <a:r>
              <a:rPr lang="en-GB" b="1" smtClean="0">
                <a:solidFill>
                  <a:srgbClr val="000000"/>
                </a:solidFill>
              </a:rPr>
              <a:t>Cervix</a:t>
            </a:r>
            <a:r>
              <a:rPr lang="en-GB" smtClean="0">
                <a:solidFill>
                  <a:srgbClr val="000000"/>
                </a:solidFill>
              </a:rPr>
              <a:t> </a:t>
            </a:r>
            <a:r>
              <a:rPr lang="en-GB" smtClean="0">
                <a:solidFill>
                  <a:srgbClr val="000000"/>
                </a:solidFill>
                <a:latin typeface="Times New Roman" pitchFamily="18" charset="0"/>
              </a:rPr>
              <a:t>–</a:t>
            </a:r>
            <a:r>
              <a:rPr lang="en-GB" smtClean="0">
                <a:solidFill>
                  <a:srgbClr val="000000"/>
                </a:solidFill>
              </a:rPr>
              <a:t> shape, size, consistency, regularity, mobility, tenderness. Should be non-tender and mobile. Feel fornices around cervix. </a:t>
            </a:r>
          </a:p>
          <a:p>
            <a:pPr algn="just" eaLnBrk="1" fontAlgn="t" hangingPunct="1"/>
            <a:r>
              <a:rPr lang="en-GB" smtClean="0">
                <a:solidFill>
                  <a:srgbClr val="000000"/>
                </a:solidFill>
              </a:rPr>
              <a:t>7) Place other hand flat on abdomen </a:t>
            </a:r>
            <a:r>
              <a:rPr lang="en-GB" smtClean="0">
                <a:solidFill>
                  <a:srgbClr val="000000"/>
                </a:solidFill>
                <a:latin typeface="Times New Roman" pitchFamily="18" charset="0"/>
              </a:rPr>
              <a:t>–</a:t>
            </a:r>
            <a:r>
              <a:rPr lang="en-GB" smtClean="0">
                <a:solidFill>
                  <a:srgbClr val="000000"/>
                </a:solidFill>
              </a:rPr>
              <a:t> gently push down whilst pushing cervix up - feel size, shape, consistency, mobility, masses or tenderness of uterus. </a:t>
            </a:r>
          </a:p>
          <a:p>
            <a:pPr algn="just" eaLnBrk="1" fontAlgn="t" hangingPunct="1"/>
            <a:r>
              <a:rPr lang="en-GB" smtClean="0">
                <a:solidFill>
                  <a:srgbClr val="000000"/>
                </a:solidFill>
              </a:rPr>
              <a:t>Non-pregnant woman </a:t>
            </a:r>
            <a:r>
              <a:rPr lang="en-GB" smtClean="0">
                <a:solidFill>
                  <a:srgbClr val="000000"/>
                </a:solidFill>
                <a:latin typeface="Times New Roman" pitchFamily="18" charset="0"/>
              </a:rPr>
              <a:t>–</a:t>
            </a:r>
            <a:r>
              <a:rPr lang="en-GB" smtClean="0">
                <a:solidFill>
                  <a:srgbClr val="000000"/>
                </a:solidFill>
              </a:rPr>
              <a:t> may feel </a:t>
            </a:r>
            <a:r>
              <a:rPr lang="en-GB" b="1" smtClean="0">
                <a:solidFill>
                  <a:srgbClr val="000000"/>
                </a:solidFill>
              </a:rPr>
              <a:t>ante-verted uterus</a:t>
            </a:r>
            <a:r>
              <a:rPr lang="en-GB" smtClean="0">
                <a:solidFill>
                  <a:srgbClr val="000000"/>
                </a:solidFill>
              </a:rPr>
              <a:t> above symphysis </a:t>
            </a:r>
            <a:r>
              <a:rPr lang="en-GB" smtClean="0">
                <a:solidFill>
                  <a:srgbClr val="000000"/>
                </a:solidFill>
                <a:latin typeface="Times New Roman" pitchFamily="18" charset="0"/>
              </a:rPr>
              <a:t>–</a:t>
            </a:r>
            <a:r>
              <a:rPr lang="en-GB" smtClean="0">
                <a:solidFill>
                  <a:srgbClr val="000000"/>
                </a:solidFill>
              </a:rPr>
              <a:t> firm and mobile</a:t>
            </a:r>
          </a:p>
          <a:p>
            <a:pPr algn="just" eaLnBrk="1" fontAlgn="t" hangingPunct="1"/>
            <a:r>
              <a:rPr lang="en-GB" smtClean="0">
                <a:solidFill>
                  <a:srgbClr val="000000"/>
                </a:solidFill>
                <a:latin typeface="Times New Roman" pitchFamily="18" charset="0"/>
              </a:rPr>
              <a:t> </a:t>
            </a:r>
            <a:endParaRPr lang="en-GB" smtClean="0">
              <a:solidFill>
                <a:srgbClr val="000000"/>
              </a:solidFill>
            </a:endParaRPr>
          </a:p>
          <a:p>
            <a:pPr algn="just" eaLnBrk="1" fontAlgn="t" hangingPunct="1"/>
            <a:r>
              <a:rPr lang="en-GB" b="1" smtClean="0">
                <a:solidFill>
                  <a:srgbClr val="000000"/>
                </a:solidFill>
              </a:rPr>
              <a:t>Ask</a:t>
            </a:r>
            <a:r>
              <a:rPr lang="en-GB" smtClean="0">
                <a:solidFill>
                  <a:srgbClr val="000000"/>
                </a:solidFill>
              </a:rPr>
              <a:t> throughout any </a:t>
            </a:r>
            <a:r>
              <a:rPr lang="en-GB" b="1" smtClean="0">
                <a:solidFill>
                  <a:srgbClr val="000000"/>
                </a:solidFill>
              </a:rPr>
              <a:t>pain</a:t>
            </a:r>
            <a:r>
              <a:rPr lang="en-GB" smtClean="0">
                <a:solidFill>
                  <a:srgbClr val="000000"/>
                </a:solidFill>
              </a:rPr>
              <a:t> or </a:t>
            </a:r>
            <a:r>
              <a:rPr lang="en-GB" b="1" smtClean="0">
                <a:solidFill>
                  <a:srgbClr val="000000"/>
                </a:solidFill>
              </a:rPr>
              <a:t>discomfort</a:t>
            </a:r>
            <a:r>
              <a:rPr lang="en-GB" smtClean="0">
                <a:solidFill>
                  <a:srgbClr val="000000"/>
                </a:solidFill>
              </a:rPr>
              <a:t>?</a:t>
            </a:r>
          </a:p>
          <a:p>
            <a:pPr algn="just" eaLnBrk="1" fontAlgn="t" hangingPunct="1"/>
            <a:r>
              <a:rPr lang="en-GB" smtClean="0">
                <a:solidFill>
                  <a:srgbClr val="000000"/>
                </a:solidFill>
              </a:rPr>
              <a:t>9) Abdominal hand RIF and press down and medial and vaginal hand to lateral fornix - feel size, shape, consistency, mobility, masses, tenderness of ovaries and adnexa. And LIF etc. </a:t>
            </a:r>
            <a:r>
              <a:rPr lang="en-GB" b="1" smtClean="0">
                <a:solidFill>
                  <a:srgbClr val="000000"/>
                </a:solidFill>
              </a:rPr>
              <a:t>Ask</a:t>
            </a:r>
            <a:r>
              <a:rPr lang="en-GB" smtClean="0">
                <a:solidFill>
                  <a:srgbClr val="000000"/>
                </a:solidFill>
              </a:rPr>
              <a:t> throughout any </a:t>
            </a:r>
            <a:r>
              <a:rPr lang="en-GB" b="1" smtClean="0">
                <a:solidFill>
                  <a:srgbClr val="000000"/>
                </a:solidFill>
              </a:rPr>
              <a:t>pain</a:t>
            </a:r>
            <a:r>
              <a:rPr lang="en-GB" smtClean="0">
                <a:solidFill>
                  <a:srgbClr val="000000"/>
                </a:solidFill>
              </a:rPr>
              <a:t> or </a:t>
            </a:r>
            <a:r>
              <a:rPr lang="en-GB" b="1" smtClean="0">
                <a:solidFill>
                  <a:srgbClr val="000000"/>
                </a:solidFill>
              </a:rPr>
              <a:t>discomfort</a:t>
            </a:r>
            <a:r>
              <a:rPr lang="en-GB" smtClean="0">
                <a:solidFill>
                  <a:srgbClr val="000000"/>
                </a:solidFill>
              </a:rPr>
              <a:t>? </a:t>
            </a:r>
          </a:p>
          <a:p>
            <a:pPr algn="just" eaLnBrk="1" fontAlgn="t" hangingPunct="1"/>
            <a:r>
              <a:rPr lang="en-GB" smtClean="0">
                <a:solidFill>
                  <a:srgbClr val="000000"/>
                </a:solidFill>
                <a:latin typeface="Times New Roman" pitchFamily="18" charset="0"/>
              </a:rPr>
              <a:t> </a:t>
            </a:r>
            <a:endParaRPr lang="en-GB" smtClean="0">
              <a:solidFill>
                <a:srgbClr val="000000"/>
              </a:solidFill>
            </a:endParaRPr>
          </a:p>
          <a:p>
            <a:pPr algn="just" eaLnBrk="1" fontAlgn="t" hangingPunct="1"/>
            <a:r>
              <a:rPr lang="en-GB" smtClean="0">
                <a:solidFill>
                  <a:srgbClr val="000000"/>
                </a:solidFill>
              </a:rPr>
              <a:t>Difficult exam in </a:t>
            </a:r>
            <a:r>
              <a:rPr lang="en-GB" b="1" smtClean="0">
                <a:solidFill>
                  <a:srgbClr val="000000"/>
                </a:solidFill>
              </a:rPr>
              <a:t>obese</a:t>
            </a:r>
            <a:r>
              <a:rPr lang="en-GB" smtClean="0">
                <a:solidFill>
                  <a:srgbClr val="000000"/>
                </a:solidFill>
              </a:rPr>
              <a:t> or </a:t>
            </a:r>
            <a:r>
              <a:rPr lang="en-GB" b="1" smtClean="0">
                <a:solidFill>
                  <a:srgbClr val="000000"/>
                </a:solidFill>
              </a:rPr>
              <a:t>non-relaxed</a:t>
            </a:r>
            <a:r>
              <a:rPr lang="en-GB" smtClean="0">
                <a:solidFill>
                  <a:srgbClr val="000000"/>
                </a:solidFill>
              </a:rPr>
              <a:t> women</a:t>
            </a:r>
          </a:p>
          <a:p>
            <a:pPr algn="just" eaLnBrk="1" fontAlgn="t" hangingPunct="1"/>
            <a:r>
              <a:rPr lang="en-GB" smtClean="0">
                <a:solidFill>
                  <a:srgbClr val="000000"/>
                </a:solidFill>
                <a:latin typeface="Times New Roman" pitchFamily="18" charset="0"/>
              </a:rPr>
              <a:t> </a:t>
            </a:r>
            <a:endParaRPr lang="en-GB" smtClean="0">
              <a:solidFill>
                <a:srgbClr val="000000"/>
              </a:solidFill>
            </a:endParaRPr>
          </a:p>
          <a:p>
            <a:pPr algn="just" eaLnBrk="1" fontAlgn="t" hangingPunct="1"/>
            <a:r>
              <a:rPr lang="en-GB" smtClean="0">
                <a:solidFill>
                  <a:srgbClr val="000000"/>
                </a:solidFill>
              </a:rPr>
              <a:t>Combined rectovaginal exam </a:t>
            </a:r>
            <a:r>
              <a:rPr lang="en-GB" smtClean="0">
                <a:solidFill>
                  <a:srgbClr val="000000"/>
                </a:solidFill>
                <a:latin typeface="Times New Roman" pitchFamily="18" charset="0"/>
              </a:rPr>
              <a:t>–</a:t>
            </a:r>
            <a:r>
              <a:rPr lang="en-GB" smtClean="0">
                <a:solidFill>
                  <a:srgbClr val="000000"/>
                </a:solidFill>
              </a:rPr>
              <a:t> index finger in vagina, middle finger in rectum - helpful in feeling utero-sacral ligament (common site of endometriosis)</a:t>
            </a:r>
          </a:p>
          <a:p>
            <a:pPr algn="just" eaLnBrk="1" fontAlgn="t" hangingPunct="1"/>
            <a:r>
              <a:rPr lang="en-GB" smtClean="0">
                <a:solidFill>
                  <a:srgbClr val="000000"/>
                </a:solidFill>
                <a:latin typeface="Times New Roman" pitchFamily="18" charset="0"/>
              </a:rPr>
              <a:t> </a:t>
            </a:r>
            <a:endParaRPr lang="en-GB" smtClean="0">
              <a:solidFill>
                <a:srgbClr val="000000"/>
              </a:solidFill>
            </a:endParaRPr>
          </a:p>
          <a:p>
            <a:pPr algn="just" eaLnBrk="1" fontAlgn="t" hangingPunct="1"/>
            <a:r>
              <a:rPr lang="en-GB" smtClean="0">
                <a:solidFill>
                  <a:srgbClr val="000000"/>
                </a:solidFill>
              </a:rPr>
              <a:t>If exam is too painful </a:t>
            </a:r>
            <a:r>
              <a:rPr lang="en-GB" smtClean="0">
                <a:solidFill>
                  <a:srgbClr val="000000"/>
                </a:solidFill>
                <a:latin typeface="Times New Roman" pitchFamily="18" charset="0"/>
              </a:rPr>
              <a:t>–</a:t>
            </a:r>
            <a:r>
              <a:rPr lang="en-GB" smtClean="0">
                <a:solidFill>
                  <a:srgbClr val="000000"/>
                </a:solidFill>
              </a:rPr>
              <a:t> STOP</a:t>
            </a:r>
          </a:p>
          <a:p>
            <a:pPr algn="just" eaLnBrk="1" fontAlgn="t" hangingPunct="1"/>
            <a:r>
              <a:rPr lang="en-GB" smtClean="0">
                <a:solidFill>
                  <a:srgbClr val="000000"/>
                </a:solidFill>
              </a:rPr>
              <a:t>1) Rectal exam with finger</a:t>
            </a:r>
          </a:p>
          <a:p>
            <a:pPr algn="just" eaLnBrk="1" fontAlgn="t" hangingPunct="1"/>
            <a:r>
              <a:rPr lang="en-GB" smtClean="0">
                <a:solidFill>
                  <a:srgbClr val="000000"/>
                </a:solidFill>
              </a:rPr>
              <a:t>2) EUA</a:t>
            </a:r>
          </a:p>
          <a:p>
            <a:pPr algn="just" eaLnBrk="1" fontAlgn="t" hangingPunct="1"/>
            <a:r>
              <a:rPr lang="en-GB" smtClean="0">
                <a:solidFill>
                  <a:srgbClr val="000000"/>
                </a:solidFill>
              </a:rPr>
              <a:t>3) U/S </a:t>
            </a:r>
            <a:r>
              <a:rPr lang="en-GB" smtClean="0">
                <a:solidFill>
                  <a:srgbClr val="000000"/>
                </a:solidFill>
                <a:latin typeface="Times New Roman" pitchFamily="18" charset="0"/>
              </a:rPr>
              <a:t>–</a:t>
            </a:r>
            <a:r>
              <a:rPr lang="en-GB" smtClean="0">
                <a:solidFill>
                  <a:srgbClr val="000000"/>
                </a:solidFill>
              </a:rPr>
              <a:t> abdominal and trans-perineal</a:t>
            </a:r>
          </a:p>
          <a:p>
            <a:pPr algn="just" eaLnBrk="1" fontAlgn="t" hangingPunct="1"/>
            <a:r>
              <a:rPr lang="en-GB" b="1" smtClean="0">
                <a:solidFill>
                  <a:srgbClr val="000000"/>
                </a:solidFill>
                <a:latin typeface="Times New Roman" pitchFamily="18" charset="0"/>
              </a:rPr>
              <a:t> </a:t>
            </a:r>
            <a:endParaRPr lang="en-GB" smtClean="0">
              <a:solidFill>
                <a:srgbClr val="000000"/>
              </a:solidFill>
            </a:endParaRPr>
          </a:p>
          <a:p>
            <a:pPr algn="just" eaLnBrk="1" fontAlgn="t" hangingPunct="1"/>
            <a:r>
              <a:rPr lang="en-GB" b="1" smtClean="0">
                <a:solidFill>
                  <a:srgbClr val="000000"/>
                </a:solidFill>
              </a:rPr>
              <a:t>External genitalia </a:t>
            </a:r>
            <a:r>
              <a:rPr lang="en-GB" b="1" smtClean="0">
                <a:solidFill>
                  <a:srgbClr val="000000"/>
                </a:solidFill>
                <a:latin typeface="Times New Roman" pitchFamily="18" charset="0"/>
              </a:rPr>
              <a:t>–</a:t>
            </a:r>
            <a:r>
              <a:rPr lang="en-GB" b="1" smtClean="0">
                <a:solidFill>
                  <a:srgbClr val="000000"/>
                </a:solidFill>
              </a:rPr>
              <a:t> </a:t>
            </a:r>
            <a:r>
              <a:rPr lang="en-GB" smtClean="0">
                <a:solidFill>
                  <a:srgbClr val="000000"/>
                </a:solidFill>
              </a:rPr>
              <a:t>normal appearance. No enlargement of Skene or Bartholin glands.</a:t>
            </a:r>
          </a:p>
          <a:p>
            <a:pPr algn="just" eaLnBrk="1" fontAlgn="t" hangingPunct="1"/>
            <a:r>
              <a:rPr lang="en-GB" b="1" smtClean="0">
                <a:solidFill>
                  <a:srgbClr val="000000"/>
                </a:solidFill>
              </a:rPr>
              <a:t>Urethra and bladder </a:t>
            </a:r>
            <a:r>
              <a:rPr lang="en-GB" b="1" smtClean="0">
                <a:solidFill>
                  <a:srgbClr val="000000"/>
                </a:solidFill>
                <a:latin typeface="Times New Roman" pitchFamily="18" charset="0"/>
              </a:rPr>
              <a:t>–</a:t>
            </a:r>
            <a:r>
              <a:rPr lang="en-GB" b="1" smtClean="0">
                <a:solidFill>
                  <a:srgbClr val="000000"/>
                </a:solidFill>
              </a:rPr>
              <a:t> </a:t>
            </a:r>
            <a:r>
              <a:rPr lang="en-GB" smtClean="0">
                <a:solidFill>
                  <a:srgbClr val="000000"/>
                </a:solidFill>
              </a:rPr>
              <a:t>non-tender</a:t>
            </a:r>
          </a:p>
          <a:p>
            <a:pPr algn="just" eaLnBrk="1" fontAlgn="t" hangingPunct="1"/>
            <a:r>
              <a:rPr lang="en-GB" b="1" smtClean="0">
                <a:solidFill>
                  <a:srgbClr val="000000"/>
                </a:solidFill>
              </a:rPr>
              <a:t>Vagina </a:t>
            </a:r>
            <a:r>
              <a:rPr lang="en-GB" b="1" smtClean="0">
                <a:solidFill>
                  <a:srgbClr val="000000"/>
                </a:solidFill>
                <a:latin typeface="Times New Roman" pitchFamily="18" charset="0"/>
              </a:rPr>
              <a:t>–</a:t>
            </a:r>
            <a:r>
              <a:rPr lang="en-GB" b="1" smtClean="0">
                <a:solidFill>
                  <a:srgbClr val="000000"/>
                </a:solidFill>
              </a:rPr>
              <a:t> </a:t>
            </a:r>
            <a:r>
              <a:rPr lang="en-GB" smtClean="0">
                <a:solidFill>
                  <a:srgbClr val="000000"/>
                </a:solidFill>
              </a:rPr>
              <a:t>clean and without lesions</a:t>
            </a:r>
          </a:p>
          <a:p>
            <a:pPr algn="just" eaLnBrk="1" fontAlgn="t" hangingPunct="1"/>
            <a:r>
              <a:rPr lang="en-GB" b="1" smtClean="0">
                <a:solidFill>
                  <a:srgbClr val="000000"/>
                </a:solidFill>
              </a:rPr>
              <a:t>Cervix </a:t>
            </a:r>
            <a:r>
              <a:rPr lang="en-GB" b="1" smtClean="0">
                <a:solidFill>
                  <a:srgbClr val="000000"/>
                </a:solidFill>
                <a:latin typeface="Times New Roman" pitchFamily="18" charset="0"/>
              </a:rPr>
              <a:t>–</a:t>
            </a:r>
            <a:r>
              <a:rPr lang="en-GB" b="1" smtClean="0">
                <a:solidFill>
                  <a:srgbClr val="000000"/>
                </a:solidFill>
              </a:rPr>
              <a:t> </a:t>
            </a:r>
            <a:r>
              <a:rPr lang="en-GB" smtClean="0">
                <a:solidFill>
                  <a:srgbClr val="000000"/>
                </a:solidFill>
              </a:rPr>
              <a:t>Smooth and without lesions. Motion of cervix causes no pain.</a:t>
            </a:r>
          </a:p>
          <a:p>
            <a:pPr algn="just" eaLnBrk="1" fontAlgn="t" hangingPunct="1"/>
            <a:r>
              <a:rPr lang="en-GB" b="1" smtClean="0">
                <a:solidFill>
                  <a:srgbClr val="000000"/>
                </a:solidFill>
              </a:rPr>
              <a:t>Uterus </a:t>
            </a:r>
            <a:r>
              <a:rPr lang="en-GB" b="1" smtClean="0">
                <a:solidFill>
                  <a:srgbClr val="000000"/>
                </a:solidFill>
                <a:latin typeface="Times New Roman" pitchFamily="18" charset="0"/>
              </a:rPr>
              <a:t>–</a:t>
            </a:r>
            <a:r>
              <a:rPr lang="en-GB" b="1" smtClean="0">
                <a:solidFill>
                  <a:srgbClr val="000000"/>
                </a:solidFill>
              </a:rPr>
              <a:t> </a:t>
            </a:r>
            <a:r>
              <a:rPr lang="en-GB" smtClean="0">
                <a:solidFill>
                  <a:srgbClr val="000000"/>
                </a:solidFill>
              </a:rPr>
              <a:t>Normal size, shape, contour</a:t>
            </a:r>
          </a:p>
          <a:p>
            <a:pPr algn="just" eaLnBrk="1" fontAlgn="t" hangingPunct="1"/>
            <a:r>
              <a:rPr lang="en-GB" b="1" smtClean="0">
                <a:solidFill>
                  <a:srgbClr val="000000"/>
                </a:solidFill>
              </a:rPr>
              <a:t>Adnexa (tubes and ovaries) </a:t>
            </a:r>
            <a:r>
              <a:rPr lang="en-GB" b="1" smtClean="0">
                <a:solidFill>
                  <a:srgbClr val="000000"/>
                </a:solidFill>
                <a:latin typeface="Times New Roman" pitchFamily="18" charset="0"/>
              </a:rPr>
              <a:t>–</a:t>
            </a:r>
            <a:r>
              <a:rPr lang="en-GB" b="1" smtClean="0">
                <a:solidFill>
                  <a:srgbClr val="000000"/>
                </a:solidFill>
              </a:rPr>
              <a:t> </a:t>
            </a:r>
            <a:r>
              <a:rPr lang="en-GB" smtClean="0">
                <a:solidFill>
                  <a:srgbClr val="000000"/>
                </a:solidFill>
              </a:rPr>
              <a:t>Not tender or enlarged</a:t>
            </a:r>
          </a:p>
          <a:p>
            <a:pPr algn="just" eaLnBrk="1" fontAlgn="t" hangingPunct="1"/>
            <a:r>
              <a:rPr lang="en-GB" b="1" smtClean="0">
                <a:solidFill>
                  <a:srgbClr val="000000"/>
                </a:solidFill>
                <a:latin typeface="Times New Roman" pitchFamily="18" charset="0"/>
              </a:rPr>
              <a:t> </a:t>
            </a:r>
            <a:endParaRPr lang="en-GB" smtClean="0">
              <a:solidFill>
                <a:srgbClr val="000000"/>
              </a:solidFill>
            </a:endParaRPr>
          </a:p>
          <a:p>
            <a:pPr algn="just" eaLnBrk="1" fontAlgn="t" hangingPunct="1"/>
            <a:r>
              <a:rPr lang="en-GB" b="1" smtClean="0">
                <a:solidFill>
                  <a:srgbClr val="000000"/>
                </a:solidFill>
              </a:rPr>
              <a:t>Discuss procedure and findings with the patient!!!!</a:t>
            </a:r>
            <a:endParaRPr lang="en-GB" smtClean="0">
              <a:solidFill>
                <a:srgbClr val="000000"/>
              </a:solidFill>
            </a:endParaRPr>
          </a:p>
          <a:p>
            <a:pPr algn="just" eaLnBrk="1" fontAlgn="t" hangingPunct="1"/>
            <a:r>
              <a:rPr lang="en-GB" b="1" smtClean="0">
                <a:solidFill>
                  <a:srgbClr val="000000"/>
                </a:solidFill>
              </a:rPr>
              <a:t>Thank patient!!!!</a:t>
            </a:r>
            <a:endParaRPr lang="en-GB"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C14F7CD9-46B0-4627-AA40-5EBCD9E8E08E}" type="slidenum">
              <a:rPr lang="en-GB" sz="1200" smtClean="0"/>
              <a:pPr eaLnBrk="1" hangingPunct="1"/>
              <a:t>20</a:t>
            </a:fld>
            <a:endParaRPr lang="en-GB" sz="1200"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GB" smtClean="0"/>
              <a:t>Triple swab </a:t>
            </a:r>
            <a:r>
              <a:rPr lang="en-GB" smtClean="0">
                <a:latin typeface="Times New Roman" pitchFamily="18" charset="0"/>
              </a:rPr>
              <a:t>–</a:t>
            </a:r>
            <a:r>
              <a:rPr lang="en-GB" smtClean="0"/>
              <a:t> Swab 1) High Vaginal Swab (posterior fornix) for C+S in Stuarts medium Swab 2) Endo-cervical swab for C+S in Stuarts medium Swab 3) Endo-cervical swab for Chlamydia in Chlamydia swab.</a:t>
            </a:r>
          </a:p>
          <a:p>
            <a:pPr eaLnBrk="1" hangingPunct="1"/>
            <a:r>
              <a:rPr lang="en-GB" smtClean="0"/>
              <a:t>Stuarts medium is basically agar and charcoal and is a standard transport medium for most microbiological specimens.  </a:t>
            </a:r>
          </a:p>
          <a:p>
            <a:pPr eaLnBrk="1" hangingPunct="1"/>
            <a:endParaRPr lang="en-GB" smtClean="0"/>
          </a:p>
          <a:p>
            <a:pPr eaLnBrk="1" hangingPunct="1"/>
            <a:r>
              <a:rPr lang="en-GB" smtClean="0"/>
              <a:t>The difference between a KUB and an abdominal plain film is the position of the film over the abdomen. The KUB, as its name implies, is a radiograph that includes the kidneys, ureters, and bladder. The abdominal plain film visualises the top of the diaphragm and does not include as much of the lower abdomen as the KUB, usually only to the level of the iliac crests.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4585438D-BF92-4ED4-A6F9-E569153F0F49}" type="slidenum">
              <a:rPr lang="en-GB" sz="1200" smtClean="0"/>
              <a:pPr eaLnBrk="1" hangingPunct="1"/>
              <a:t>21</a:t>
            </a:fld>
            <a:endParaRPr lang="en-GB" sz="1200"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GB" smtClean="0">
                <a:latin typeface="Times New Roman" pitchFamily="18" charset="0"/>
              </a:rPr>
              <a:t>Answer what is the most serious diagnosis</a:t>
            </a:r>
            <a:r>
              <a:rPr lang="en-GB" smtClean="0"/>
              <a:t/>
            </a:r>
            <a:br>
              <a:rPr lang="en-GB" smtClean="0"/>
            </a:br>
            <a:endParaRPr lang="en-GB" smtClean="0"/>
          </a:p>
          <a:p>
            <a:pPr eaLnBrk="1" hangingPunct="1"/>
            <a:r>
              <a:rPr lang="en-GB" smtClean="0">
                <a:latin typeface="Times New Roman" pitchFamily="18" charset="0"/>
              </a:rPr>
              <a:t>Important points- need to rule out ovarian torsion - is an unexpected event that can happen at any age. Is more common with enlarged ovaries - cysts between 10-12 centimetres. Tend to be benign cysts- rare in malignancy because of adherence. Can twist and cut off blood supply- sometimes can detort by self. To save ovary- just like testicular torsion need to make diagnosis as soon as possible. Surgical management if suspect ovarian torsion</a:t>
            </a:r>
            <a:r>
              <a:rPr lang="en-GB" smtClean="0"/>
              <a:t/>
            </a:r>
            <a:br>
              <a:rPr lang="en-GB" smtClean="0"/>
            </a:br>
            <a:endParaRPr lang="en-GB" smtClean="0"/>
          </a:p>
          <a:p>
            <a:pPr eaLnBrk="1" hangingPunct="1"/>
            <a:endParaRPr lang="en-GB"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9521AC-A8DB-47BE-B4AC-8FB5795F4781}" type="slidenum">
              <a:rPr lang="en-US"/>
              <a:pPr/>
              <a:t>22</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05D5AF-C6C1-4CD2-ADA4-F0CB95A58E8D}" type="slidenum">
              <a:rPr lang="en-US"/>
              <a:pPr/>
              <a:t>3</a:t>
            </a:fld>
            <a:endParaRPr lang="en-US"/>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928651-F43A-44CD-9FD4-E1E44D205F5D}" type="slidenum">
              <a:rPr lang="en-US"/>
              <a:pPr/>
              <a:t>23</a:t>
            </a:fld>
            <a:endParaRPr lang="en-US"/>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12106A-3FA8-4CFC-A33A-57C17B5E86AF}" type="slidenum">
              <a:rPr lang="en-US"/>
              <a:pPr/>
              <a:t>24</a:t>
            </a:fld>
            <a:endParaRPr 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A084F4-B0E9-424B-8F09-933D5BD0DAAE}" type="slidenum">
              <a:rPr lang="en-US"/>
              <a:pPr/>
              <a:t>25</a:t>
            </a:fld>
            <a:endParaRPr 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00A74B-8FDA-4353-848C-22B16DC82C3B}" type="slidenum">
              <a:rPr lang="en-US"/>
              <a:pPr/>
              <a:t>26</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394B8A-A3B7-4434-9D20-FA80285A726B}" type="slidenum">
              <a:rPr lang="en-US"/>
              <a:pPr/>
              <a:t>27</a:t>
            </a:fld>
            <a:endParaRPr 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09400B-5186-455C-B3B4-9F45D680F047}" type="slidenum">
              <a:rPr lang="en-US"/>
              <a:pPr/>
              <a:t>28</a:t>
            </a:fld>
            <a:endParaRPr 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C382FDC7-652C-49C6-9445-97C18B8BC4DA}" type="slidenum">
              <a:rPr lang="en-GB" sz="1200" smtClean="0"/>
              <a:pPr eaLnBrk="1" hangingPunct="1"/>
              <a:t>29</a:t>
            </a:fld>
            <a:endParaRPr lang="en-GB" sz="1200"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GB" smtClean="0">
                <a:latin typeface="Times New Roman" pitchFamily="18" charset="0"/>
              </a:rPr>
              <a:t>Menstrual cycle- normal is between 21-35 days. Flow 3-7 days.</a:t>
            </a:r>
            <a:r>
              <a:rPr lang="en-GB" smtClean="0"/>
              <a:t/>
            </a:r>
            <a:br>
              <a:rPr lang="en-GB" smtClean="0"/>
            </a:br>
            <a:endParaRPr lang="en-GB" smtClean="0"/>
          </a:p>
          <a:p>
            <a:pPr eaLnBrk="1" hangingPunct="1"/>
            <a:r>
              <a:rPr lang="en-GB" smtClean="0">
                <a:latin typeface="Times New Roman" pitchFamily="18" charset="0"/>
              </a:rPr>
              <a:t>Need precise sequence of events during menstrual cycle with appropriate amounts of progesterone and estrogen. If the ovary is not primed properly- endometrium shed irregularly.</a:t>
            </a:r>
            <a:r>
              <a:rPr lang="en-GB" smtClean="0"/>
              <a:t/>
            </a:r>
            <a:br>
              <a:rPr lang="en-GB" smtClean="0"/>
            </a:br>
            <a:endParaRPr lang="en-GB" smtClean="0"/>
          </a:p>
          <a:p>
            <a:pPr eaLnBrk="1" hangingPunct="1"/>
            <a:r>
              <a:rPr lang="en-GB" smtClean="0">
                <a:latin typeface="Times New Roman" pitchFamily="18" charset="0"/>
              </a:rPr>
              <a:t>Divided into two phases- follicular or proliferative phase; and luteal or secretory phase</a:t>
            </a:r>
            <a:r>
              <a:rPr lang="en-GB" smtClean="0"/>
              <a:t/>
            </a:r>
            <a:br>
              <a:rPr lang="en-GB" smtClean="0"/>
            </a:br>
            <a:endParaRPr lang="en-GB" smtClean="0"/>
          </a:p>
          <a:p>
            <a:pPr eaLnBrk="1" hangingPunct="1"/>
            <a:r>
              <a:rPr lang="en-GB" smtClean="0">
                <a:latin typeface="Times New Roman" pitchFamily="18" charset="0"/>
              </a:rPr>
              <a:t>Follicular phase- prepares ovary for ovulation. Oestrogen stimulation of endometrial growth</a:t>
            </a:r>
            <a:r>
              <a:rPr lang="en-GB" smtClean="0"/>
              <a:t/>
            </a:r>
            <a:br>
              <a:rPr lang="en-GB" smtClean="0"/>
            </a:br>
            <a:endParaRPr lang="en-GB" smtClean="0"/>
          </a:p>
          <a:p>
            <a:pPr eaLnBrk="1" hangingPunct="1"/>
            <a:r>
              <a:rPr lang="en-GB" smtClean="0">
                <a:latin typeface="Times New Roman" pitchFamily="18" charset="0"/>
              </a:rPr>
              <a:t>At ovulatiion (day 14) surge of LH and FSH causes release of oocyte.</a:t>
            </a:r>
            <a:r>
              <a:rPr lang="en-GB" smtClean="0"/>
              <a:t/>
            </a:r>
            <a:br>
              <a:rPr lang="en-GB" smtClean="0"/>
            </a:br>
            <a:endParaRPr lang="en-GB" smtClean="0"/>
          </a:p>
          <a:p>
            <a:pPr eaLnBrk="1" hangingPunct="1"/>
            <a:r>
              <a:rPr lang="en-GB" smtClean="0">
                <a:latin typeface="Times New Roman" pitchFamily="18" charset="0"/>
              </a:rPr>
              <a:t>During luteal phase- corpus luteum produces progesterone which matures endometrium and prepares for implantation.</a:t>
            </a:r>
            <a:r>
              <a:rPr lang="en-GB" smtClean="0"/>
              <a:t/>
            </a:r>
            <a:br>
              <a:rPr lang="en-GB" smtClean="0"/>
            </a:br>
            <a:endParaRPr lang="en-GB" smtClean="0"/>
          </a:p>
          <a:p>
            <a:pPr eaLnBrk="1" hangingPunct="1"/>
            <a:r>
              <a:rPr lang="en-GB" smtClean="0">
                <a:latin typeface="Times New Roman" pitchFamily="18" charset="0"/>
              </a:rPr>
              <a:t>Without HCG from fertilized embryo- corpus luteum regresses; drop in progesterone and oestrogen levels.</a:t>
            </a:r>
            <a:r>
              <a:rPr lang="en-GB" smtClean="0"/>
              <a:t/>
            </a:r>
            <a:br>
              <a:rPr lang="en-GB" smtClean="0"/>
            </a:br>
            <a:endParaRPr lang="en-GB" smtClean="0"/>
          </a:p>
          <a:p>
            <a:pPr eaLnBrk="1" hangingPunct="1"/>
            <a:r>
              <a:rPr lang="en-GB" smtClean="0">
                <a:latin typeface="Times New Roman" pitchFamily="18" charset="0"/>
              </a:rPr>
              <a:t>Spiral arteries supplying endometrium become restricted- ischemia and sloughing of lining.</a:t>
            </a:r>
            <a:r>
              <a:rPr lang="en-GB" smtClean="0"/>
              <a:t/>
            </a:r>
            <a:br>
              <a:rPr lang="en-GB" smtClean="0"/>
            </a:br>
            <a:endParaRPr lang="en-GB" smtClean="0"/>
          </a:p>
          <a:p>
            <a:pPr eaLnBrk="1" hangingPunct="1"/>
            <a:r>
              <a:rPr lang="en-GB" smtClean="0">
                <a:latin typeface="Times New Roman" pitchFamily="18" charset="0"/>
              </a:rPr>
              <a:t>Release vasoactive substances, like prostaglandins, nitric oxide, EDRF, heparin which results in orderly flow. Influenced by oestrogen.</a:t>
            </a:r>
            <a:r>
              <a:rPr lang="en-GB" smtClean="0"/>
              <a:t/>
            </a:r>
            <a:br>
              <a:rPr lang="en-GB" smtClean="0"/>
            </a:br>
            <a:endParaRPr lang="en-GB" smtClean="0"/>
          </a:p>
          <a:p>
            <a:pPr eaLnBrk="1" hangingPunct="1"/>
            <a:r>
              <a:rPr lang="en-GB" smtClean="0">
                <a:latin typeface="Times New Roman" pitchFamily="18" charset="0"/>
              </a:rPr>
              <a:t>Then cycle starts all over again.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D584572E-7B66-4032-9529-26B5DAA8D434}" type="slidenum">
              <a:rPr lang="en-GB" sz="1200" smtClean="0"/>
              <a:pPr eaLnBrk="1" hangingPunct="1"/>
              <a:t>4</a:t>
            </a:fld>
            <a:endParaRPr lang="en-GB" sz="120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GB" smtClean="0"/>
              <a:t>Consider first: could any associated vaginal bleeding be from ectopic pregnancy or threatened abortion?</a:t>
            </a:r>
          </a:p>
          <a:p>
            <a:pPr eaLnBrk="1" hangingPunct="1"/>
            <a:r>
              <a:rPr lang="en-GB" b="1" u="sng" smtClean="0"/>
              <a:t>Physiological dysmenorrhoea</a:t>
            </a:r>
            <a:r>
              <a:rPr lang="en-GB" smtClean="0"/>
              <a:t> </a:t>
            </a:r>
            <a:r>
              <a:rPr lang="en-GB" smtClean="0">
                <a:latin typeface="Times New Roman" pitchFamily="18" charset="0"/>
              </a:rPr>
              <a:t>–</a:t>
            </a:r>
            <a:r>
              <a:rPr lang="en-GB" smtClean="0"/>
              <a:t> Pain regularly preceding menstruation and peaking on the first day of a period may be physiological. Suggest NSAID and refer to GP.</a:t>
            </a:r>
          </a:p>
          <a:p>
            <a:pPr eaLnBrk="1" hangingPunct="1"/>
            <a:r>
              <a:rPr lang="en-GB" b="1" u="sng" smtClean="0"/>
              <a:t>Endometriosis</a:t>
            </a:r>
            <a:r>
              <a:rPr lang="en-GB" smtClean="0"/>
              <a:t> </a:t>
            </a:r>
            <a:r>
              <a:rPr lang="en-GB" smtClean="0">
                <a:latin typeface="Times New Roman" pitchFamily="18" charset="0"/>
              </a:rPr>
              <a:t>–</a:t>
            </a:r>
            <a:r>
              <a:rPr lang="en-GB" smtClean="0"/>
              <a:t> Growth of functional endometrial tissue in the pelvis outside the uterus may produce cysts and adhesions. Patients often present age approx. 30 years with dysmenorrhoea and menstrual problems, infertility and dyspareunia. Symptoms are usually chronic and recurrent in a cyclical fashion and are appropriately followed up by the GP. Occasionally, an endometrial cyst may rupture and bleed severely into the pelvis, presenting in similar fashion to ruptured ectopic pregnancy. Resuscitate for hypovolaemia and refer urgently. </a:t>
            </a:r>
          </a:p>
          <a:p>
            <a:pPr eaLnBrk="1" hangingPunct="1"/>
            <a:r>
              <a:rPr lang="en-GB" b="1" u="sng" smtClean="0"/>
              <a:t>Rupture of corpus luteum cyst</a:t>
            </a:r>
            <a:r>
              <a:rPr lang="en-GB" smtClean="0"/>
              <a:t> </a:t>
            </a:r>
            <a:r>
              <a:rPr lang="en-GB" smtClean="0">
                <a:latin typeface="Times New Roman" pitchFamily="18" charset="0"/>
              </a:rPr>
              <a:t>–</a:t>
            </a:r>
            <a:r>
              <a:rPr lang="en-GB" smtClean="0"/>
              <a:t> Occurs pre-menstrually but may also cause significant haemorrhage, requiring resuscitation. </a:t>
            </a:r>
          </a:p>
          <a:p>
            <a:pPr eaLnBrk="1" hangingPunct="1"/>
            <a:r>
              <a:rPr lang="en-GB" b="1" u="sng" smtClean="0"/>
              <a:t>Mittelschmerz</a:t>
            </a:r>
            <a:r>
              <a:rPr lang="en-GB" smtClean="0"/>
              <a:t> </a:t>
            </a:r>
            <a:r>
              <a:rPr lang="en-GB" smtClean="0">
                <a:latin typeface="Times New Roman" pitchFamily="18" charset="0"/>
              </a:rPr>
              <a:t>–</a:t>
            </a:r>
            <a:r>
              <a:rPr lang="en-GB" smtClean="0"/>
              <a:t> (German for </a:t>
            </a:r>
            <a:r>
              <a:rPr lang="en-GB" smtClean="0">
                <a:latin typeface="Times New Roman" pitchFamily="18" charset="0"/>
              </a:rPr>
              <a:t>“</a:t>
            </a:r>
            <a:r>
              <a:rPr lang="en-GB" smtClean="0"/>
              <a:t>middle pain</a:t>
            </a:r>
            <a:r>
              <a:rPr lang="en-GB" smtClean="0">
                <a:latin typeface="Times New Roman" pitchFamily="18" charset="0"/>
              </a:rPr>
              <a:t>”</a:t>
            </a:r>
            <a:r>
              <a:rPr lang="en-GB" smtClean="0"/>
              <a:t>) Mid-cycle extrusion of an ovum from a follicular cyst can cause abdominal pain, which seldom requires admission or investigation. Usually subsides within hours but can last 2-3 days. Mittelschmerz is believed to have a variety of causes: 1) </a:t>
            </a:r>
            <a:r>
              <a:rPr lang="en-GB" b="1" smtClean="0"/>
              <a:t>Follicular swelling</a:t>
            </a:r>
            <a:r>
              <a:rPr lang="en-GB" smtClean="0"/>
              <a:t> 2) </a:t>
            </a:r>
            <a:r>
              <a:rPr lang="en-GB" b="1" smtClean="0"/>
              <a:t>Ovarian wall rupture</a:t>
            </a:r>
            <a:r>
              <a:rPr lang="en-GB" smtClean="0"/>
              <a:t> </a:t>
            </a:r>
          </a:p>
          <a:p>
            <a:pPr eaLnBrk="1" hangingPunct="1"/>
            <a:r>
              <a:rPr lang="en-GB" smtClean="0"/>
              <a:t>3) </a:t>
            </a:r>
            <a:r>
              <a:rPr lang="en-GB" b="1" smtClean="0"/>
              <a:t>Fallopian tube contraction</a:t>
            </a:r>
            <a:r>
              <a:rPr lang="en-GB" smtClean="0"/>
              <a:t> 4) </a:t>
            </a:r>
            <a:r>
              <a:rPr lang="en-GB" b="1" smtClean="0"/>
              <a:t>Smooth muscle cell contraction</a:t>
            </a:r>
            <a:r>
              <a:rPr lang="en-GB" smtClean="0"/>
              <a:t> (At ovulation, this pain may be related to smooth muscle cell contraction in the ovary as well as in its ligaments. These contractions occur in response to an increased level of prostaglandin F2-alpha, itself mediated by the surge of luetinizing hormone (LH) 5) </a:t>
            </a:r>
            <a:r>
              <a:rPr lang="en-GB" b="1" smtClean="0"/>
              <a:t>Irritation</a:t>
            </a:r>
            <a:r>
              <a:rPr lang="en-GB" smtClean="0"/>
              <a:t> </a:t>
            </a:r>
          </a:p>
          <a:p>
            <a:pPr eaLnBrk="1" hangingPunct="1"/>
            <a:endParaRPr lang="en-GB" smtClean="0"/>
          </a:p>
          <a:p>
            <a:pPr eaLnBrk="1" hangingPunct="1"/>
            <a:r>
              <a:rPr lang="en-GB" b="1" u="sng" smtClean="0"/>
              <a:t>Uterine</a:t>
            </a:r>
            <a:r>
              <a:rPr lang="en-GB" smtClean="0"/>
              <a:t> </a:t>
            </a:r>
          </a:p>
          <a:p>
            <a:pPr eaLnBrk="1" hangingPunct="1"/>
            <a:r>
              <a:rPr lang="en-GB" smtClean="0"/>
              <a:t>Perforation is seen esp. in presence of IUCD</a:t>
            </a:r>
          </a:p>
          <a:p>
            <a:pPr eaLnBrk="1" hangingPunct="1"/>
            <a:r>
              <a:rPr lang="en-GB" smtClean="0"/>
              <a:t>Leiomyomas (</a:t>
            </a:r>
            <a:r>
              <a:rPr lang="en-GB" smtClean="0">
                <a:latin typeface="Times New Roman" pitchFamily="18" charset="0"/>
              </a:rPr>
              <a:t>‘</a:t>
            </a:r>
            <a:r>
              <a:rPr lang="en-GB" smtClean="0"/>
              <a:t>fibroids</a:t>
            </a:r>
            <a:r>
              <a:rPr lang="en-GB" smtClean="0">
                <a:latin typeface="Times New Roman" pitchFamily="18" charset="0"/>
              </a:rPr>
              <a:t>’</a:t>
            </a:r>
            <a:r>
              <a:rPr lang="en-GB" smtClean="0"/>
              <a:t>) may undergo torsion (sudden severe colicky pain with tender uterus), or may infarct (</a:t>
            </a:r>
            <a:r>
              <a:rPr lang="en-GB" smtClean="0">
                <a:latin typeface="Times New Roman" pitchFamily="18" charset="0"/>
              </a:rPr>
              <a:t>‘</a:t>
            </a:r>
            <a:r>
              <a:rPr lang="en-GB" smtClean="0"/>
              <a:t>red degeneration</a:t>
            </a:r>
            <a:r>
              <a:rPr lang="en-GB" smtClean="0">
                <a:latin typeface="Times New Roman" pitchFamily="18" charset="0"/>
              </a:rPr>
              <a:t>’</a:t>
            </a:r>
            <a:r>
              <a:rPr lang="en-GB" smtClean="0"/>
              <a:t>) particularly during pregnancy. Refer such suspected problems for specialist investigations. </a:t>
            </a:r>
          </a:p>
          <a:p>
            <a:pPr eaLnBrk="1" hangingPunct="1"/>
            <a:endParaRPr lang="en-GB" smtClean="0"/>
          </a:p>
          <a:p>
            <a:pPr eaLnBrk="1" hangingPunct="1"/>
            <a:r>
              <a:rPr lang="en-GB" b="1" u="sng" smtClean="0"/>
              <a:t>Ovarian</a:t>
            </a:r>
          </a:p>
          <a:p>
            <a:pPr eaLnBrk="1" hangingPunct="1"/>
            <a:r>
              <a:rPr lang="en-GB" smtClean="0"/>
              <a:t>Torsion causes sudden onset sharp unilateral pain and usually involves an already enlarged ovary (cyst, neoplasm). Abdominal and PV tenderness may be present. Clinical diagnosis is difficult: if suspected, refer for USS and/or laparoscopy</a:t>
            </a:r>
          </a:p>
          <a:p>
            <a:pPr eaLnBrk="1" hangingPunct="1"/>
            <a:r>
              <a:rPr lang="en-GB" smtClean="0"/>
              <a:t>Bleeding into an ovarian cyst may present similarly and require investigation</a:t>
            </a:r>
          </a:p>
          <a:p>
            <a:pPr eaLnBrk="1" hangingPunct="1"/>
            <a:endParaRPr lang="en-GB" smtClean="0"/>
          </a:p>
          <a:p>
            <a:pPr eaLnBrk="1" hangingPunct="1"/>
            <a:endParaRPr lang="en-GB" smtClean="0"/>
          </a:p>
          <a:p>
            <a:pPr eaLnBrk="1" hangingPunct="1"/>
            <a:endParaRPr lang="en-GB" smtClean="0"/>
          </a:p>
          <a:p>
            <a:pPr eaLnBrk="1" hangingPunct="1"/>
            <a:endParaRPr lang="en-GB" smtClean="0"/>
          </a:p>
          <a:p>
            <a:pPr eaLnBrk="1" hangingPunct="1"/>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652F9715-DE37-40A1-84C3-458EB656D02F}" type="slidenum">
              <a:rPr lang="en-GB" sz="1200" smtClean="0"/>
              <a:pPr eaLnBrk="1" hangingPunct="1"/>
              <a:t>5</a:t>
            </a:fld>
            <a:endParaRPr lang="en-GB" sz="12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03A8DB6E-8574-4568-8C9D-FF8FC03A28B3}" type="slidenum">
              <a:rPr lang="en-GB" sz="1200" smtClean="0"/>
              <a:pPr eaLnBrk="1" hangingPunct="1"/>
              <a:t>6</a:t>
            </a:fld>
            <a:endParaRPr lang="en-GB" sz="1200"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GB" smtClean="0"/>
              <a:t>Note patient</a:t>
            </a:r>
            <a:r>
              <a:rPr lang="en-GB" smtClean="0">
                <a:latin typeface="Times New Roman" pitchFamily="18" charset="0"/>
              </a:rPr>
              <a:t>’</a:t>
            </a:r>
            <a:r>
              <a:rPr lang="en-GB" smtClean="0"/>
              <a:t>s gravida and parity</a:t>
            </a:r>
          </a:p>
          <a:p>
            <a:pPr eaLnBrk="1" hangingPunct="1"/>
            <a:r>
              <a:rPr lang="en-GB" smtClean="0"/>
              <a:t>Chaperone can guard the door to prevent sudden inadvertent interruption.</a:t>
            </a:r>
          </a:p>
          <a:p>
            <a:pPr eaLnBrk="1" hangingPunct="1"/>
            <a:r>
              <a:rPr lang="en-GB" smtClean="0"/>
              <a:t>Use a chaperone even when the patient is being examined by female members of staff.</a:t>
            </a:r>
          </a:p>
          <a:p>
            <a:pPr eaLnBrk="1" hangingPunct="1"/>
            <a:r>
              <a:rPr lang="en-GB" smtClean="0"/>
              <a:t>Document the name of the chaperone in the medical record.</a:t>
            </a:r>
          </a:p>
          <a:p>
            <a:pPr eaLnBrk="1" hangingPunct="1"/>
            <a:r>
              <a:rPr lang="en-GB" smtClean="0"/>
              <a:t>Perform urinary or serum beta-HCG pregnancy test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856458-61C7-47DA-B89D-19846E0D5A58}" type="slidenum">
              <a:rPr lang="en-US"/>
              <a:pPr/>
              <a:t>7</a:t>
            </a:fld>
            <a:endParaRPr lang="en-US"/>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C40203-0D7C-46D7-AECB-E9C3F303F440}" type="slidenum">
              <a:rPr lang="en-US"/>
              <a:pPr/>
              <a:t>8</a:t>
            </a:fld>
            <a:endParaRPr 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C716C2-72D8-4038-9E68-EF66F2951889}" type="slidenum">
              <a:rPr lang="en-US"/>
              <a:pPr/>
              <a:t>9</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2CC375-D966-4C70-90E9-7D05CE07BD3D}" type="slidenum">
              <a:rPr lang="en-US"/>
              <a:pPr/>
              <a:t>10</a:t>
            </a:fld>
            <a:endParaRPr 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A283D0-21D4-4F1F-A794-CD1DF5CDE67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E85477-1637-45AD-820A-5A683B2F379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24BB0-9D28-46E0-A6CA-B0B1D257131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17500" y="722313"/>
            <a:ext cx="8637588" cy="762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328613" y="1941513"/>
            <a:ext cx="4027487"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lipArt Placeholder 3"/>
          <p:cNvSpPr>
            <a:spLocks noGrp="1"/>
          </p:cNvSpPr>
          <p:nvPr>
            <p:ph type="clipArt" sz="half" idx="2"/>
          </p:nvPr>
        </p:nvSpPr>
        <p:spPr>
          <a:xfrm>
            <a:off x="4508500" y="1941513"/>
            <a:ext cx="4029075" cy="4114800"/>
          </a:xfrm>
        </p:spPr>
        <p:txBody>
          <a:bodyPr/>
          <a:lstStyle/>
          <a:p>
            <a:pPr lvl="0"/>
            <a:endParaRPr lang="en-GB" noProof="0" smtClean="0"/>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8B32CE64-118C-46A3-9B58-F5BEEEC7B8D7}" type="slidenum">
              <a:rPr lang="en-US"/>
              <a:pPr>
                <a:defRPr/>
              </a:pPr>
              <a:t>‹#›</a:t>
            </a:fld>
            <a:endParaRPr lang="en-US"/>
          </a:p>
        </p:txBody>
      </p:sp>
    </p:spTree>
    <p:extLst>
      <p:ext uri="{BB962C8B-B14F-4D97-AF65-F5344CB8AC3E}">
        <p14:creationId xmlns:p14="http://schemas.microsoft.com/office/powerpoint/2010/main" xmlns="" val="3330140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7500" y="722313"/>
            <a:ext cx="8637588" cy="762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328613" y="1941513"/>
            <a:ext cx="4027487"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508500" y="1941513"/>
            <a:ext cx="4029075"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830D4B86-403F-45D2-A977-3815052A192E}" type="slidenum">
              <a:rPr lang="en-US"/>
              <a:pPr>
                <a:defRPr/>
              </a:pPr>
              <a:t>‹#›</a:t>
            </a:fld>
            <a:endParaRPr lang="en-US"/>
          </a:p>
        </p:txBody>
      </p:sp>
    </p:spTree>
    <p:extLst>
      <p:ext uri="{BB962C8B-B14F-4D97-AF65-F5344CB8AC3E}">
        <p14:creationId xmlns:p14="http://schemas.microsoft.com/office/powerpoint/2010/main" xmlns="" val="2845073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F1050-9209-4914-AAB8-3E8AEB94CE7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5F2BF8-3199-4029-9C96-37EA81320B0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5A3432-4925-45F5-835C-811A996C7D2F}"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FAECF2-465A-4399-A100-B39C282C998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02668C-DB13-405C-95E5-22589185190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3D4169-8499-4681-8FA0-7A1A510A0AF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5D76D9FB-198E-4295-81CE-88D44B45C51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455423-B550-444D-90E6-FC6337EA346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C097A45B-D899-4F41-A573-B741A662E0C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dirty="0"/>
              <a:t>GYNECOLOGICAL EMERGENCIES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533400"/>
            <a:ext cx="7772400" cy="762000"/>
          </a:xfrm>
        </p:spPr>
        <p:txBody>
          <a:bodyPr/>
          <a:lstStyle/>
          <a:p>
            <a:r>
              <a:rPr lang="en-US"/>
              <a:t>Ectopic Pregnancy</a:t>
            </a:r>
          </a:p>
        </p:txBody>
      </p:sp>
      <p:sp>
        <p:nvSpPr>
          <p:cNvPr id="25603" name="Rectangle 3"/>
          <p:cNvSpPr>
            <a:spLocks noGrp="1" noChangeArrowheads="1"/>
          </p:cNvSpPr>
          <p:nvPr>
            <p:ph idx="1"/>
          </p:nvPr>
        </p:nvSpPr>
        <p:spPr>
          <a:xfrm>
            <a:off x="685800" y="1066800"/>
            <a:ext cx="7772400" cy="5791200"/>
          </a:xfrm>
        </p:spPr>
        <p:txBody>
          <a:bodyPr>
            <a:normAutofit/>
          </a:bodyPr>
          <a:lstStyle/>
          <a:p>
            <a:r>
              <a:rPr lang="en-US" sz="2800" b="0" dirty="0"/>
              <a:t>Implantation of a </a:t>
            </a:r>
            <a:r>
              <a:rPr lang="en-US" sz="2800" b="0" dirty="0" smtClean="0"/>
              <a:t>pregnancy in outside the endometrial cavity.</a:t>
            </a:r>
            <a:endParaRPr lang="en-US" sz="2800" b="0" dirty="0"/>
          </a:p>
          <a:p>
            <a:r>
              <a:rPr lang="en-US" sz="2800" b="0" dirty="0"/>
              <a:t>Most common site is within the fallopian tubes.  </a:t>
            </a:r>
          </a:p>
          <a:p>
            <a:r>
              <a:rPr lang="en-US" sz="2800" b="0" dirty="0"/>
              <a:t>This is a surgical emergency</a:t>
            </a:r>
          </a:p>
          <a:p>
            <a:r>
              <a:rPr lang="en-US" sz="2800" b="0" dirty="0"/>
              <a:t>Rupture can occur with resultant hemorrhage.</a:t>
            </a:r>
          </a:p>
          <a:p>
            <a:r>
              <a:rPr lang="en-US" sz="2800" b="0" dirty="0"/>
              <a:t>Patients present with one-sided abdominal pain, late or missed period, occasionally with vaginal bleeding.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Ovarian Cysts</a:t>
            </a:r>
          </a:p>
        </p:txBody>
      </p:sp>
      <p:sp>
        <p:nvSpPr>
          <p:cNvPr id="26627" name="Rectangle 3"/>
          <p:cNvSpPr>
            <a:spLocks noGrp="1" noChangeArrowheads="1"/>
          </p:cNvSpPr>
          <p:nvPr>
            <p:ph idx="1"/>
          </p:nvPr>
        </p:nvSpPr>
        <p:spPr/>
        <p:txBody>
          <a:bodyPr>
            <a:normAutofit/>
          </a:bodyPr>
          <a:lstStyle/>
          <a:p>
            <a:r>
              <a:rPr lang="en-US" sz="2800" b="0" dirty="0"/>
              <a:t>Cysts are fluid-filled pockets.  When in the ovary they can rupture and be a source of abdominal pain</a:t>
            </a:r>
            <a:r>
              <a:rPr lang="en-US" sz="2800" b="0" dirty="0" smtClean="0"/>
              <a:t>. May undergo torsion.</a:t>
            </a:r>
            <a:endParaRPr lang="en-US" sz="2800" b="0" dirty="0"/>
          </a:p>
          <a:p>
            <a:r>
              <a:rPr lang="en-US" sz="2800" b="0" dirty="0"/>
              <a:t>When ruptured, a small amount of blood is spilled into the abdomen causing irritation to the peritoneum and the cause of abdominal pain and rebound tenderness.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Appendicitis</a:t>
            </a:r>
          </a:p>
        </p:txBody>
      </p:sp>
      <p:sp>
        <p:nvSpPr>
          <p:cNvPr id="27651" name="Rectangle 3"/>
          <p:cNvSpPr>
            <a:spLocks noGrp="1" noChangeArrowheads="1"/>
          </p:cNvSpPr>
          <p:nvPr>
            <p:ph idx="1"/>
          </p:nvPr>
        </p:nvSpPr>
        <p:spPr/>
        <p:txBody>
          <a:bodyPr>
            <a:normAutofit/>
          </a:bodyPr>
          <a:lstStyle/>
          <a:p>
            <a:r>
              <a:rPr lang="en-US" sz="2800" b="0" dirty="0"/>
              <a:t>Difficult to distinguish from PID or ectopic pregnancy.</a:t>
            </a:r>
          </a:p>
          <a:p>
            <a:r>
              <a:rPr lang="en-US" sz="2800" b="0" dirty="0"/>
              <a:t>Abdominal pain that develops around the navel and moves to the RLQ. </a:t>
            </a:r>
          </a:p>
          <a:p>
            <a:r>
              <a:rPr lang="en-US" sz="2800" b="0" dirty="0"/>
              <a:t>Pain may be associated with anorexia, fever, nausea, vomiting, or shock.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Cystitis</a:t>
            </a:r>
          </a:p>
        </p:txBody>
      </p:sp>
      <p:sp>
        <p:nvSpPr>
          <p:cNvPr id="28675" name="Rectangle 3"/>
          <p:cNvSpPr>
            <a:spLocks noGrp="1" noChangeArrowheads="1"/>
          </p:cNvSpPr>
          <p:nvPr>
            <p:ph idx="1"/>
          </p:nvPr>
        </p:nvSpPr>
        <p:spPr/>
        <p:txBody>
          <a:bodyPr>
            <a:normAutofit/>
          </a:bodyPr>
          <a:lstStyle/>
          <a:p>
            <a:r>
              <a:rPr lang="en-US" sz="2800" b="0" dirty="0"/>
              <a:t>Bladder infection.</a:t>
            </a:r>
          </a:p>
          <a:p>
            <a:r>
              <a:rPr lang="en-US" sz="2800" b="0" dirty="0"/>
              <a:t>Because the bladder lies anterior to the reproductive organs, it causes pain above the </a:t>
            </a:r>
            <a:r>
              <a:rPr lang="en-US" sz="2800" b="0" dirty="0" err="1"/>
              <a:t>symphysis</a:t>
            </a:r>
            <a:r>
              <a:rPr lang="en-US" sz="2800" b="0" dirty="0"/>
              <a:t> pubis once inflamed.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Mittleschmertz</a:t>
            </a:r>
          </a:p>
        </p:txBody>
      </p:sp>
      <p:sp>
        <p:nvSpPr>
          <p:cNvPr id="29699" name="Rectangle 3"/>
          <p:cNvSpPr>
            <a:spLocks noGrp="1" noChangeArrowheads="1"/>
          </p:cNvSpPr>
          <p:nvPr>
            <p:ph idx="1"/>
          </p:nvPr>
        </p:nvSpPr>
        <p:spPr/>
        <p:txBody>
          <a:bodyPr>
            <a:normAutofit/>
          </a:bodyPr>
          <a:lstStyle/>
          <a:p>
            <a:r>
              <a:rPr lang="en-US" sz="2800" b="0" dirty="0"/>
              <a:t>Abdominal pain </a:t>
            </a:r>
            <a:r>
              <a:rPr lang="en-US" sz="2800" b="0" dirty="0" smtClean="0"/>
              <a:t>in mid of </a:t>
            </a:r>
            <a:r>
              <a:rPr lang="en-US" sz="2800" b="0" dirty="0"/>
              <a:t>menstrual cycle</a:t>
            </a:r>
            <a:r>
              <a:rPr lang="en-US" sz="2800" b="0" dirty="0" smtClean="0"/>
              <a:t>. Ovulation pain.</a:t>
            </a:r>
            <a:endParaRPr lang="en-US" sz="2800" b="0" dirty="0"/>
          </a:p>
          <a:p>
            <a:r>
              <a:rPr lang="en-US" sz="2800" b="0" dirty="0"/>
              <a:t>This pain is referred to as </a:t>
            </a:r>
            <a:r>
              <a:rPr lang="en-US" sz="2800" b="0" dirty="0" err="1"/>
              <a:t>mittleschmertz</a:t>
            </a:r>
            <a:r>
              <a:rPr lang="en-US" sz="2800" b="0" dirty="0"/>
              <a:t>, and is associated with the release of an egg from the ovary.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b="0" dirty="0" smtClean="0"/>
              <a:t>Vaginal hemorrhage due to abortion may be associated with acute severe abdominal pain.</a:t>
            </a:r>
          </a:p>
          <a:p>
            <a:r>
              <a:rPr lang="en-US" sz="2800" b="0" dirty="0" smtClean="0"/>
              <a:t>Degenerating uterine fibroid or torsion of </a:t>
            </a:r>
            <a:r>
              <a:rPr lang="en-US" sz="2800" b="0" dirty="0" err="1" smtClean="0"/>
              <a:t>pedunculated</a:t>
            </a:r>
            <a:r>
              <a:rPr lang="en-US" sz="2800" b="0" dirty="0" smtClean="0"/>
              <a:t> </a:t>
            </a:r>
            <a:r>
              <a:rPr lang="en-US" sz="2800" b="0" dirty="0" err="1" smtClean="0"/>
              <a:t>subserosal</a:t>
            </a:r>
            <a:r>
              <a:rPr lang="en-US" sz="2800" b="0" dirty="0" smtClean="0"/>
              <a:t> uterine fibroid may present with acute severe abdominal pain.</a:t>
            </a:r>
            <a:endParaRPr lang="en-US" sz="2800" b="0" dirty="0"/>
          </a:p>
        </p:txBody>
      </p:sp>
    </p:spTree>
    <p:extLst>
      <p:ext uri="{BB962C8B-B14F-4D97-AF65-F5344CB8AC3E}">
        <p14:creationId xmlns:p14="http://schemas.microsoft.com/office/powerpoint/2010/main" xmlns="" val="93489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Tree>
    <p:extLst>
      <p:ext uri="{BB962C8B-B14F-4D97-AF65-F5344CB8AC3E}">
        <p14:creationId xmlns:p14="http://schemas.microsoft.com/office/powerpoint/2010/main" xmlns="" val="2669413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17500" y="228601"/>
            <a:ext cx="8637588" cy="685800"/>
          </a:xfrm>
        </p:spPr>
        <p:txBody>
          <a:bodyPr/>
          <a:lstStyle/>
          <a:p>
            <a:pPr eaLnBrk="1" hangingPunct="1"/>
            <a:r>
              <a:rPr lang="en-GB" sz="3600" u="sng" dirty="0" smtClean="0"/>
              <a:t>History</a:t>
            </a:r>
          </a:p>
        </p:txBody>
      </p:sp>
      <p:sp>
        <p:nvSpPr>
          <p:cNvPr id="19459" name="Rectangle 3"/>
          <p:cNvSpPr>
            <a:spLocks noGrp="1" noChangeArrowheads="1"/>
          </p:cNvSpPr>
          <p:nvPr>
            <p:ph idx="1"/>
          </p:nvPr>
        </p:nvSpPr>
        <p:spPr/>
        <p:txBody>
          <a:bodyPr>
            <a:normAutofit fontScale="92500" lnSpcReduction="10000"/>
          </a:bodyPr>
          <a:lstStyle/>
          <a:p>
            <a:pPr eaLnBrk="1" hangingPunct="1">
              <a:lnSpc>
                <a:spcPct val="90000"/>
              </a:lnSpc>
            </a:pPr>
            <a:r>
              <a:rPr lang="en-GB" sz="2400" dirty="0" smtClean="0"/>
              <a:t>Characteristics of pain</a:t>
            </a:r>
          </a:p>
          <a:p>
            <a:pPr lvl="1" eaLnBrk="1" hangingPunct="1">
              <a:lnSpc>
                <a:spcPct val="90000"/>
              </a:lnSpc>
            </a:pPr>
            <a:r>
              <a:rPr lang="en-GB" sz="2000" dirty="0" smtClean="0"/>
              <a:t>Dyspareunia</a:t>
            </a:r>
          </a:p>
          <a:p>
            <a:pPr eaLnBrk="1" hangingPunct="1">
              <a:lnSpc>
                <a:spcPct val="90000"/>
              </a:lnSpc>
            </a:pPr>
            <a:r>
              <a:rPr lang="en-GB" sz="2400" dirty="0" smtClean="0"/>
              <a:t>Pelvic fullness, PV bleeding, discharge</a:t>
            </a:r>
          </a:p>
          <a:p>
            <a:pPr eaLnBrk="1" hangingPunct="1">
              <a:lnSpc>
                <a:spcPct val="90000"/>
              </a:lnSpc>
            </a:pPr>
            <a:r>
              <a:rPr lang="en-GB" sz="2400" dirty="0" smtClean="0"/>
              <a:t>Associated symptoms </a:t>
            </a:r>
          </a:p>
          <a:p>
            <a:pPr lvl="1" eaLnBrk="1" hangingPunct="1">
              <a:lnSpc>
                <a:spcPct val="90000"/>
              </a:lnSpc>
            </a:pPr>
            <a:r>
              <a:rPr lang="en-GB" sz="2000" dirty="0" smtClean="0"/>
              <a:t>Urinary, GIT, pyrexia</a:t>
            </a:r>
          </a:p>
          <a:p>
            <a:pPr eaLnBrk="1" hangingPunct="1">
              <a:lnSpc>
                <a:spcPct val="90000"/>
              </a:lnSpc>
            </a:pPr>
            <a:r>
              <a:rPr lang="en-GB" sz="2400" dirty="0" smtClean="0"/>
              <a:t>Obstetrical and Gynaecological History</a:t>
            </a:r>
          </a:p>
          <a:p>
            <a:pPr lvl="1" eaLnBrk="1" hangingPunct="1">
              <a:lnSpc>
                <a:spcPct val="90000"/>
              </a:lnSpc>
            </a:pPr>
            <a:r>
              <a:rPr lang="en-GB" sz="2000" dirty="0" smtClean="0"/>
              <a:t>LMP, previous </a:t>
            </a:r>
            <a:r>
              <a:rPr lang="en-GB" sz="2000" dirty="0" err="1" smtClean="0"/>
              <a:t>ectopics</a:t>
            </a:r>
            <a:r>
              <a:rPr lang="en-GB" sz="2000" dirty="0" smtClean="0"/>
              <a:t>, TA, previous PID, STDs, </a:t>
            </a:r>
            <a:r>
              <a:rPr lang="en-GB" sz="2000" dirty="0" err="1" smtClean="0"/>
              <a:t>hx</a:t>
            </a:r>
            <a:r>
              <a:rPr lang="en-GB" sz="2000" dirty="0" smtClean="0"/>
              <a:t> of ovarian cysts, partners</a:t>
            </a:r>
          </a:p>
          <a:p>
            <a:pPr eaLnBrk="1" hangingPunct="1">
              <a:lnSpc>
                <a:spcPct val="90000"/>
              </a:lnSpc>
            </a:pPr>
            <a:r>
              <a:rPr lang="en-GB" sz="2400" dirty="0" smtClean="0"/>
              <a:t>Contraception</a:t>
            </a:r>
          </a:p>
          <a:p>
            <a:pPr lvl="1" eaLnBrk="1" hangingPunct="1">
              <a:lnSpc>
                <a:spcPct val="90000"/>
              </a:lnSpc>
            </a:pPr>
            <a:r>
              <a:rPr lang="en-GB" sz="2000" dirty="0" smtClean="0"/>
              <a:t>IUCD, OCP, Barrier</a:t>
            </a:r>
          </a:p>
          <a:p>
            <a:pPr eaLnBrk="1" hangingPunct="1">
              <a:lnSpc>
                <a:spcPct val="90000"/>
              </a:lnSpc>
            </a:pPr>
            <a:r>
              <a:rPr lang="en-GB" sz="2400" dirty="0" smtClean="0"/>
              <a:t>Surgical History</a:t>
            </a:r>
          </a:p>
          <a:p>
            <a:pPr eaLnBrk="1" hangingPunct="1">
              <a:lnSpc>
                <a:spcPct val="90000"/>
              </a:lnSpc>
            </a:pPr>
            <a:endParaRPr lang="en-GB" sz="2400" dirty="0" smtClean="0"/>
          </a:p>
        </p:txBody>
      </p:sp>
    </p:spTree>
    <p:extLst>
      <p:ext uri="{BB962C8B-B14F-4D97-AF65-F5344CB8AC3E}">
        <p14:creationId xmlns:p14="http://schemas.microsoft.com/office/powerpoint/2010/main" xmlns="" val="772424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17500" y="228601"/>
            <a:ext cx="8637588" cy="914400"/>
          </a:xfrm>
        </p:spPr>
        <p:txBody>
          <a:bodyPr/>
          <a:lstStyle/>
          <a:p>
            <a:pPr eaLnBrk="1" hangingPunct="1"/>
            <a:r>
              <a:rPr lang="en-GB" sz="3600" u="sng" dirty="0" smtClean="0"/>
              <a:t>Physical Exam</a:t>
            </a:r>
          </a:p>
        </p:txBody>
      </p:sp>
      <p:sp>
        <p:nvSpPr>
          <p:cNvPr id="20483" name="Rectangle 3"/>
          <p:cNvSpPr>
            <a:spLocks noGrp="1" noChangeArrowheads="1"/>
          </p:cNvSpPr>
          <p:nvPr>
            <p:ph idx="1"/>
          </p:nvPr>
        </p:nvSpPr>
        <p:spPr/>
        <p:txBody>
          <a:bodyPr/>
          <a:lstStyle/>
          <a:p>
            <a:pPr eaLnBrk="1" hangingPunct="1"/>
            <a:r>
              <a:rPr lang="en-GB" sz="2400" smtClean="0"/>
              <a:t>General</a:t>
            </a:r>
            <a:r>
              <a:rPr lang="en-GB" smtClean="0"/>
              <a:t> </a:t>
            </a:r>
          </a:p>
          <a:p>
            <a:pPr lvl="1" eaLnBrk="1" hangingPunct="1"/>
            <a:r>
              <a:rPr lang="en-GB" sz="2000" smtClean="0"/>
              <a:t>Looks unwell, dehydrated, colour</a:t>
            </a:r>
          </a:p>
          <a:p>
            <a:pPr eaLnBrk="1" hangingPunct="1"/>
            <a:r>
              <a:rPr lang="en-GB" sz="2400" smtClean="0"/>
              <a:t>CVS</a:t>
            </a:r>
          </a:p>
          <a:p>
            <a:pPr eaLnBrk="1" hangingPunct="1"/>
            <a:r>
              <a:rPr lang="en-GB" sz="2400" smtClean="0"/>
              <a:t>Chest</a:t>
            </a:r>
          </a:p>
          <a:p>
            <a:pPr eaLnBrk="1" hangingPunct="1"/>
            <a:r>
              <a:rPr lang="en-GB" sz="2400" smtClean="0"/>
              <a:t>Abdominal</a:t>
            </a:r>
          </a:p>
          <a:p>
            <a:pPr lvl="1" eaLnBrk="1" hangingPunct="1"/>
            <a:r>
              <a:rPr lang="en-GB" sz="2000" smtClean="0"/>
              <a:t>Distension, bowel sounds, hernia, tenderness, mass</a:t>
            </a:r>
          </a:p>
          <a:p>
            <a:pPr eaLnBrk="1" hangingPunct="1"/>
            <a:r>
              <a:rPr lang="en-GB" sz="2400" smtClean="0"/>
              <a:t>Back</a:t>
            </a:r>
          </a:p>
          <a:p>
            <a:pPr eaLnBrk="1" hangingPunct="1"/>
            <a:endParaRPr lang="en-GB" sz="2400" smtClean="0"/>
          </a:p>
        </p:txBody>
      </p:sp>
    </p:spTree>
    <p:extLst>
      <p:ext uri="{BB962C8B-B14F-4D97-AF65-F5344CB8AC3E}">
        <p14:creationId xmlns:p14="http://schemas.microsoft.com/office/powerpoint/2010/main" xmlns="" val="896483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17500" y="842963"/>
            <a:ext cx="8637588" cy="641350"/>
          </a:xfrm>
        </p:spPr>
        <p:txBody>
          <a:bodyPr/>
          <a:lstStyle/>
          <a:p>
            <a:pPr eaLnBrk="1" hangingPunct="1"/>
            <a:r>
              <a:rPr lang="en-GB" sz="3600" u="sng" smtClean="0"/>
              <a:t>Pelvic Examination</a:t>
            </a:r>
          </a:p>
        </p:txBody>
      </p:sp>
      <p:sp>
        <p:nvSpPr>
          <p:cNvPr id="21507" name="Rectangle 3"/>
          <p:cNvSpPr>
            <a:spLocks noGrp="1" noChangeArrowheads="1"/>
          </p:cNvSpPr>
          <p:nvPr>
            <p:ph type="body" sz="half" idx="1"/>
          </p:nvPr>
        </p:nvSpPr>
        <p:spPr>
          <a:xfrm>
            <a:off x="533400" y="1752600"/>
            <a:ext cx="6705600" cy="5105400"/>
          </a:xfrm>
        </p:spPr>
        <p:txBody>
          <a:bodyPr/>
          <a:lstStyle/>
          <a:p>
            <a:pPr eaLnBrk="1" hangingPunct="1">
              <a:lnSpc>
                <a:spcPct val="90000"/>
              </a:lnSpc>
            </a:pPr>
            <a:r>
              <a:rPr lang="en-GB" sz="2000" dirty="0" smtClean="0"/>
              <a:t>Speculum &amp; digital Exam</a:t>
            </a:r>
            <a:endParaRPr lang="en-GB" sz="1800" dirty="0" smtClean="0"/>
          </a:p>
          <a:p>
            <a:pPr eaLnBrk="1" hangingPunct="1">
              <a:lnSpc>
                <a:spcPct val="90000"/>
              </a:lnSpc>
            </a:pPr>
            <a:r>
              <a:rPr lang="en-GB" sz="2000" dirty="0" smtClean="0"/>
              <a:t>Vaginal </a:t>
            </a:r>
          </a:p>
          <a:p>
            <a:pPr lvl="1" eaLnBrk="1" hangingPunct="1">
              <a:lnSpc>
                <a:spcPct val="90000"/>
              </a:lnSpc>
            </a:pPr>
            <a:r>
              <a:rPr lang="en-GB" sz="1800" dirty="0" smtClean="0"/>
              <a:t>Lesions, discharge</a:t>
            </a:r>
          </a:p>
          <a:p>
            <a:pPr eaLnBrk="1" hangingPunct="1">
              <a:lnSpc>
                <a:spcPct val="90000"/>
              </a:lnSpc>
            </a:pPr>
            <a:r>
              <a:rPr lang="en-GB" sz="2000" dirty="0" smtClean="0"/>
              <a:t>Cervix</a:t>
            </a:r>
          </a:p>
          <a:p>
            <a:pPr lvl="1" eaLnBrk="1" hangingPunct="1">
              <a:lnSpc>
                <a:spcPct val="90000"/>
              </a:lnSpc>
            </a:pPr>
            <a:r>
              <a:rPr lang="en-GB" sz="1800" dirty="0" smtClean="0"/>
              <a:t>Chandelier sign, </a:t>
            </a:r>
            <a:r>
              <a:rPr lang="en-GB" sz="1800" dirty="0" err="1" smtClean="0"/>
              <a:t>os</a:t>
            </a:r>
            <a:r>
              <a:rPr lang="en-GB" sz="1800" dirty="0" smtClean="0"/>
              <a:t> open/closed</a:t>
            </a:r>
          </a:p>
          <a:p>
            <a:pPr eaLnBrk="1" hangingPunct="1">
              <a:lnSpc>
                <a:spcPct val="90000"/>
              </a:lnSpc>
            </a:pPr>
            <a:r>
              <a:rPr lang="en-GB" sz="2000" dirty="0" smtClean="0"/>
              <a:t>Uterus</a:t>
            </a:r>
          </a:p>
          <a:p>
            <a:pPr lvl="1" eaLnBrk="1" hangingPunct="1">
              <a:lnSpc>
                <a:spcPct val="90000"/>
              </a:lnSpc>
            </a:pPr>
            <a:r>
              <a:rPr lang="en-GB" sz="1800" dirty="0" smtClean="0"/>
              <a:t>Size, shape, regularity, tenderness, position, mobility</a:t>
            </a:r>
          </a:p>
          <a:p>
            <a:pPr eaLnBrk="1" hangingPunct="1">
              <a:lnSpc>
                <a:spcPct val="90000"/>
              </a:lnSpc>
            </a:pPr>
            <a:r>
              <a:rPr lang="en-GB" sz="2000" dirty="0" smtClean="0"/>
              <a:t>Adnexa</a:t>
            </a:r>
          </a:p>
          <a:p>
            <a:pPr lvl="1" eaLnBrk="1" hangingPunct="1">
              <a:lnSpc>
                <a:spcPct val="90000"/>
              </a:lnSpc>
            </a:pPr>
            <a:r>
              <a:rPr lang="en-GB" sz="1800" dirty="0" smtClean="0"/>
              <a:t>Masses, tenderness, ovaries</a:t>
            </a:r>
          </a:p>
          <a:p>
            <a:pPr eaLnBrk="1" hangingPunct="1">
              <a:lnSpc>
                <a:spcPct val="90000"/>
              </a:lnSpc>
            </a:pPr>
            <a:r>
              <a:rPr lang="en-GB" sz="2000" dirty="0" smtClean="0"/>
              <a:t>Rectal </a:t>
            </a:r>
          </a:p>
          <a:p>
            <a:pPr lvl="1" eaLnBrk="1" hangingPunct="1">
              <a:lnSpc>
                <a:spcPct val="90000"/>
              </a:lnSpc>
            </a:pPr>
            <a:r>
              <a:rPr lang="en-GB" sz="1800" dirty="0" smtClean="0"/>
              <a:t>Mass, tenderness, blood</a:t>
            </a:r>
          </a:p>
          <a:p>
            <a:pPr lvl="1" eaLnBrk="1" hangingPunct="1">
              <a:lnSpc>
                <a:spcPct val="90000"/>
              </a:lnSpc>
            </a:pPr>
            <a:endParaRPr lang="en-GB" sz="1800" dirty="0" smtClean="0"/>
          </a:p>
        </p:txBody>
      </p:sp>
    </p:spTree>
    <p:extLst>
      <p:ext uri="{BB962C8B-B14F-4D97-AF65-F5344CB8AC3E}">
        <p14:creationId xmlns:p14="http://schemas.microsoft.com/office/powerpoint/2010/main" xmlns="" val="52652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INTRODUCTION</a:t>
            </a:r>
          </a:p>
        </p:txBody>
      </p:sp>
      <p:sp>
        <p:nvSpPr>
          <p:cNvPr id="5123" name="Content Placeholder 2"/>
          <p:cNvSpPr>
            <a:spLocks noGrp="1"/>
          </p:cNvSpPr>
          <p:nvPr>
            <p:ph idx="1"/>
          </p:nvPr>
        </p:nvSpPr>
        <p:spPr/>
        <p:txBody>
          <a:bodyPr/>
          <a:lstStyle/>
          <a:p>
            <a:r>
              <a:rPr lang="en-US" sz="2800" dirty="0" smtClean="0"/>
              <a:t>Spectrum of </a:t>
            </a:r>
            <a:r>
              <a:rPr lang="en-US" sz="2800" dirty="0" err="1" smtClean="0"/>
              <a:t>gynaecological</a:t>
            </a:r>
            <a:r>
              <a:rPr lang="en-US" sz="2800" dirty="0" smtClean="0"/>
              <a:t> diseases that causes acute symptoms, necessitating urgent and prompt management.</a:t>
            </a:r>
          </a:p>
          <a:p>
            <a:r>
              <a:rPr lang="en-US" sz="2800" b="1" dirty="0" smtClean="0"/>
              <a:t>Presentation of </a:t>
            </a:r>
            <a:r>
              <a:rPr lang="en-US" sz="2800" b="1" dirty="0" err="1" smtClean="0"/>
              <a:t>gynaecologic</a:t>
            </a:r>
            <a:r>
              <a:rPr lang="en-US" sz="2800" b="1" dirty="0" smtClean="0"/>
              <a:t> emergencies</a:t>
            </a:r>
          </a:p>
          <a:p>
            <a:pPr lvl="1" algn="ctr"/>
            <a:r>
              <a:rPr lang="en-US" b="1" dirty="0" smtClean="0"/>
              <a:t>Acute pelvic pain</a:t>
            </a:r>
          </a:p>
          <a:p>
            <a:pPr lvl="1" algn="ctr"/>
            <a:r>
              <a:rPr lang="en-US" b="1" dirty="0" smtClean="0"/>
              <a:t>Abnormal vaginal bleeding </a:t>
            </a:r>
          </a:p>
          <a:p>
            <a:pPr lvl="1" algn="ctr"/>
            <a:r>
              <a:rPr lang="en-US" b="1" dirty="0" smtClean="0"/>
              <a:t>Abnormal vaginal discharge</a:t>
            </a:r>
          </a:p>
          <a:p>
            <a:pPr lvl="1" algn="ctr"/>
            <a:r>
              <a:rPr lang="en-US" b="1" dirty="0" smtClean="0"/>
              <a:t>Acute pelvic swelling</a:t>
            </a:r>
          </a:p>
        </p:txBody>
      </p:sp>
    </p:spTree>
    <p:extLst>
      <p:ext uri="{BB962C8B-B14F-4D97-AF65-F5344CB8AC3E}">
        <p14:creationId xmlns:p14="http://schemas.microsoft.com/office/powerpoint/2010/main" xmlns="" val="2848859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17500" y="152401"/>
            <a:ext cx="8637588" cy="762000"/>
          </a:xfrm>
        </p:spPr>
        <p:txBody>
          <a:bodyPr/>
          <a:lstStyle/>
          <a:p>
            <a:pPr eaLnBrk="1" hangingPunct="1"/>
            <a:r>
              <a:rPr lang="en-GB" sz="3600" u="sng" dirty="0" smtClean="0"/>
              <a:t>Investigations</a:t>
            </a:r>
          </a:p>
        </p:txBody>
      </p:sp>
      <p:sp>
        <p:nvSpPr>
          <p:cNvPr id="22531" name="Rectangle 3"/>
          <p:cNvSpPr>
            <a:spLocks noGrp="1" noChangeArrowheads="1"/>
          </p:cNvSpPr>
          <p:nvPr>
            <p:ph idx="1"/>
          </p:nvPr>
        </p:nvSpPr>
        <p:spPr/>
        <p:txBody>
          <a:bodyPr>
            <a:normAutofit fontScale="92500" lnSpcReduction="10000"/>
          </a:bodyPr>
          <a:lstStyle/>
          <a:p>
            <a:pPr eaLnBrk="1" hangingPunct="1"/>
            <a:r>
              <a:rPr lang="en-GB" sz="2400" dirty="0" smtClean="0"/>
              <a:t>Blood </a:t>
            </a:r>
          </a:p>
          <a:p>
            <a:pPr lvl="1" eaLnBrk="1" hangingPunct="1"/>
            <a:r>
              <a:rPr lang="en-GB" sz="2000" dirty="0" smtClean="0"/>
              <a:t>FBC, beta-HCG, CRP, ESR</a:t>
            </a:r>
          </a:p>
          <a:p>
            <a:pPr eaLnBrk="1" hangingPunct="1"/>
            <a:r>
              <a:rPr lang="en-GB" sz="2400" dirty="0" smtClean="0"/>
              <a:t>Microbiology</a:t>
            </a:r>
            <a:r>
              <a:rPr lang="en-GB" sz="2000" dirty="0" smtClean="0"/>
              <a:t> </a:t>
            </a:r>
          </a:p>
          <a:p>
            <a:pPr lvl="1" eaLnBrk="1" hangingPunct="1"/>
            <a:r>
              <a:rPr lang="en-GB" sz="2000" dirty="0" smtClean="0"/>
              <a:t>Blood cultures, </a:t>
            </a:r>
            <a:r>
              <a:rPr lang="en-GB" sz="2000" dirty="0" err="1" smtClean="0"/>
              <a:t>Endocervical</a:t>
            </a:r>
            <a:r>
              <a:rPr lang="en-GB" sz="2000" dirty="0" smtClean="0"/>
              <a:t> swab, urine C+S</a:t>
            </a:r>
          </a:p>
          <a:p>
            <a:pPr eaLnBrk="1" hangingPunct="1"/>
            <a:r>
              <a:rPr lang="en-GB" sz="2400" dirty="0" smtClean="0"/>
              <a:t>Urine</a:t>
            </a:r>
            <a:r>
              <a:rPr lang="en-GB" sz="2000" dirty="0" smtClean="0"/>
              <a:t>  </a:t>
            </a:r>
          </a:p>
          <a:p>
            <a:pPr lvl="1" eaLnBrk="1" hangingPunct="1"/>
            <a:r>
              <a:rPr lang="en-GB" sz="2000" dirty="0" smtClean="0"/>
              <a:t>Urinalysis, beta HCG</a:t>
            </a:r>
          </a:p>
          <a:p>
            <a:pPr eaLnBrk="1" hangingPunct="1"/>
            <a:r>
              <a:rPr lang="en-GB" sz="2400" dirty="0" smtClean="0"/>
              <a:t>Radiology</a:t>
            </a:r>
            <a:r>
              <a:rPr lang="en-GB" sz="2000" dirty="0" smtClean="0"/>
              <a:t> </a:t>
            </a:r>
          </a:p>
          <a:p>
            <a:pPr lvl="1" eaLnBrk="1" hangingPunct="1"/>
            <a:r>
              <a:rPr lang="en-GB" sz="2000" dirty="0" smtClean="0"/>
              <a:t>KUB, abdominal</a:t>
            </a:r>
          </a:p>
          <a:p>
            <a:pPr eaLnBrk="1" hangingPunct="1"/>
            <a:r>
              <a:rPr lang="en-GB" sz="2400" dirty="0" smtClean="0"/>
              <a:t>USS </a:t>
            </a:r>
          </a:p>
          <a:p>
            <a:pPr lvl="1" eaLnBrk="1" hangingPunct="1"/>
            <a:r>
              <a:rPr lang="en-GB" sz="2000" dirty="0" smtClean="0"/>
              <a:t>Abdominal, pelvic</a:t>
            </a:r>
          </a:p>
          <a:p>
            <a:pPr lvl="1" eaLnBrk="1" hangingPunct="1"/>
            <a:endParaRPr lang="en-GB" sz="2000" dirty="0" smtClean="0"/>
          </a:p>
        </p:txBody>
      </p:sp>
    </p:spTree>
    <p:extLst>
      <p:ext uri="{BB962C8B-B14F-4D97-AF65-F5344CB8AC3E}">
        <p14:creationId xmlns:p14="http://schemas.microsoft.com/office/powerpoint/2010/main" xmlns="" val="228975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17500" y="381001"/>
            <a:ext cx="8637588" cy="533400"/>
          </a:xfrm>
        </p:spPr>
        <p:txBody>
          <a:bodyPr/>
          <a:lstStyle/>
          <a:p>
            <a:pPr eaLnBrk="1" hangingPunct="1"/>
            <a:r>
              <a:rPr lang="en-GB" sz="3600" u="sng" dirty="0" smtClean="0"/>
              <a:t>Management</a:t>
            </a:r>
          </a:p>
        </p:txBody>
      </p:sp>
      <p:sp>
        <p:nvSpPr>
          <p:cNvPr id="23555" name="Rectangle 3"/>
          <p:cNvSpPr>
            <a:spLocks noGrp="1" noChangeArrowheads="1"/>
          </p:cNvSpPr>
          <p:nvPr>
            <p:ph idx="1"/>
          </p:nvPr>
        </p:nvSpPr>
        <p:spPr/>
        <p:txBody>
          <a:bodyPr/>
          <a:lstStyle/>
          <a:p>
            <a:pPr eaLnBrk="1" hangingPunct="1"/>
            <a:r>
              <a:rPr lang="en-GB" sz="2800" dirty="0" smtClean="0"/>
              <a:t>Depends on cause</a:t>
            </a:r>
          </a:p>
          <a:p>
            <a:pPr eaLnBrk="1" hangingPunct="1"/>
            <a:r>
              <a:rPr lang="en-GB" sz="2800" dirty="0" smtClean="0"/>
              <a:t>Ovarian cysts</a:t>
            </a:r>
            <a:r>
              <a:rPr lang="en-GB" sz="2400" dirty="0" smtClean="0"/>
              <a:t> </a:t>
            </a:r>
          </a:p>
          <a:p>
            <a:pPr lvl="1" eaLnBrk="1" hangingPunct="1"/>
            <a:r>
              <a:rPr lang="en-GB" sz="2400" dirty="0" smtClean="0"/>
              <a:t>Very common cause of adnexal enlargement with pelvic pain</a:t>
            </a:r>
          </a:p>
          <a:p>
            <a:pPr lvl="1" eaLnBrk="1" hangingPunct="1"/>
            <a:r>
              <a:rPr lang="en-GB" sz="2400" dirty="0" smtClean="0"/>
              <a:t>Important points:</a:t>
            </a:r>
            <a:r>
              <a:rPr lang="en-GB" sz="2000" dirty="0" smtClean="0"/>
              <a:t>	</a:t>
            </a:r>
          </a:p>
          <a:p>
            <a:pPr lvl="2" eaLnBrk="1" hangingPunct="1"/>
            <a:r>
              <a:rPr lang="en-GB" sz="2000" dirty="0" smtClean="0"/>
              <a:t>Ovarian torsion </a:t>
            </a:r>
          </a:p>
          <a:p>
            <a:pPr lvl="2" eaLnBrk="1" hangingPunct="1"/>
            <a:r>
              <a:rPr lang="en-GB" sz="2000" dirty="0" smtClean="0"/>
              <a:t>Ovarian neoplasm  - older women </a:t>
            </a:r>
          </a:p>
          <a:p>
            <a:pPr lvl="2" eaLnBrk="1" hangingPunct="1"/>
            <a:endParaRPr lang="en-GB" sz="2000" dirty="0" smtClean="0"/>
          </a:p>
        </p:txBody>
      </p:sp>
    </p:spTree>
    <p:extLst>
      <p:ext uri="{BB962C8B-B14F-4D97-AF65-F5344CB8AC3E}">
        <p14:creationId xmlns:p14="http://schemas.microsoft.com/office/powerpoint/2010/main" xmlns="" val="3676534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a:t>Management</a:t>
            </a:r>
          </a:p>
        </p:txBody>
      </p:sp>
      <p:sp>
        <p:nvSpPr>
          <p:cNvPr id="30723" name="Rectangle 3"/>
          <p:cNvSpPr>
            <a:spLocks noGrp="1" noChangeArrowheads="1"/>
          </p:cNvSpPr>
          <p:nvPr>
            <p:ph idx="1"/>
          </p:nvPr>
        </p:nvSpPr>
        <p:spPr/>
        <p:txBody>
          <a:bodyPr>
            <a:normAutofit/>
          </a:bodyPr>
          <a:lstStyle/>
          <a:p>
            <a:r>
              <a:rPr lang="en-US" sz="3200" b="0" dirty="0" smtClean="0"/>
              <a:t>A patient with acute severe abdominal pain </a:t>
            </a:r>
            <a:r>
              <a:rPr lang="en-US" sz="3200" b="0" dirty="0"/>
              <a:t>should be </a:t>
            </a:r>
            <a:r>
              <a:rPr lang="en-US" sz="3200" b="0" dirty="0" smtClean="0"/>
              <a:t>treated urgently.</a:t>
            </a:r>
            <a:endParaRPr lang="en-US" sz="3200" b="0" dirty="0"/>
          </a:p>
          <a:p>
            <a:r>
              <a:rPr lang="en-US" sz="3200" b="0" dirty="0" smtClean="0"/>
              <a:t>May need oxygen </a:t>
            </a:r>
            <a:endParaRPr lang="en-US" sz="3200" b="0" dirty="0"/>
          </a:p>
          <a:p>
            <a:r>
              <a:rPr lang="en-US" sz="3200" b="0" dirty="0" smtClean="0"/>
              <a:t>IV Fluids may be needed: </a:t>
            </a:r>
            <a:r>
              <a:rPr lang="en-US" sz="3200" b="0" dirty="0"/>
              <a:t>crystalloid of choice.</a:t>
            </a:r>
          </a:p>
          <a:p>
            <a:r>
              <a:rPr lang="en-US" sz="3200" b="0" dirty="0" smtClean="0"/>
              <a:t>Put in position </a:t>
            </a:r>
            <a:r>
              <a:rPr lang="en-US" sz="3200" b="0" dirty="0"/>
              <a:t>of </a:t>
            </a:r>
            <a:r>
              <a:rPr lang="en-US" sz="3200" b="0" dirty="0" smtClean="0"/>
              <a:t>comfort.</a:t>
            </a:r>
            <a:endParaRPr lang="en-US" sz="3200" b="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ctrTitle"/>
          </p:nvPr>
        </p:nvSpPr>
        <p:spPr/>
        <p:txBody>
          <a:bodyPr/>
          <a:lstStyle/>
          <a:p>
            <a:r>
              <a:rPr lang="en-US" dirty="0" smtClean="0"/>
              <a:t>GYNECOLOGICAL EMERGENCIES</a:t>
            </a:r>
            <a:br>
              <a:rPr lang="en-US" dirty="0" smtClean="0"/>
            </a:br>
            <a:r>
              <a:rPr lang="en-US" dirty="0" smtClean="0"/>
              <a:t>DUE TO TRAUMA</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Causes of Gynecological Trauma</a:t>
            </a:r>
          </a:p>
        </p:txBody>
      </p:sp>
      <p:sp>
        <p:nvSpPr>
          <p:cNvPr id="32771" name="Rectangle 3"/>
          <p:cNvSpPr>
            <a:spLocks noGrp="1" noChangeArrowheads="1"/>
          </p:cNvSpPr>
          <p:nvPr>
            <p:ph idx="1"/>
          </p:nvPr>
        </p:nvSpPr>
        <p:spPr/>
        <p:txBody>
          <a:bodyPr>
            <a:normAutofit/>
          </a:bodyPr>
          <a:lstStyle/>
          <a:p>
            <a:r>
              <a:rPr lang="en-US" sz="3200" b="0" dirty="0"/>
              <a:t>Straddle Injury (bicycle)</a:t>
            </a:r>
          </a:p>
          <a:p>
            <a:r>
              <a:rPr lang="en-US" sz="3200" b="0" dirty="0"/>
              <a:t>Blows to the </a:t>
            </a:r>
            <a:r>
              <a:rPr lang="en-US" sz="3200" b="0" dirty="0" err="1"/>
              <a:t>perineal</a:t>
            </a:r>
            <a:r>
              <a:rPr lang="en-US" sz="3200" b="0" dirty="0"/>
              <a:t> area</a:t>
            </a:r>
          </a:p>
          <a:p>
            <a:r>
              <a:rPr lang="en-US" sz="3200" b="0" dirty="0"/>
              <a:t>Foreign body insertion into the vagina</a:t>
            </a:r>
          </a:p>
          <a:p>
            <a:r>
              <a:rPr lang="en-US" sz="3200" b="0" dirty="0"/>
              <a:t>Attempts at abortion</a:t>
            </a:r>
          </a:p>
          <a:p>
            <a:r>
              <a:rPr lang="en-US" sz="3200" b="0" dirty="0"/>
              <a:t>Lacerations following childbirth</a:t>
            </a:r>
          </a:p>
          <a:p>
            <a:r>
              <a:rPr lang="en-US" sz="3200" b="0" dirty="0"/>
              <a:t>Sexual assault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Gynecological Trauma</a:t>
            </a:r>
          </a:p>
        </p:txBody>
      </p:sp>
      <p:sp>
        <p:nvSpPr>
          <p:cNvPr id="33795" name="Rectangle 3"/>
          <p:cNvSpPr>
            <a:spLocks noGrp="1" noChangeArrowheads="1"/>
          </p:cNvSpPr>
          <p:nvPr>
            <p:ph idx="1"/>
          </p:nvPr>
        </p:nvSpPr>
        <p:spPr/>
        <p:txBody>
          <a:bodyPr>
            <a:normAutofit/>
          </a:bodyPr>
          <a:lstStyle/>
          <a:p>
            <a:pPr>
              <a:lnSpc>
                <a:spcPct val="90000"/>
              </a:lnSpc>
            </a:pPr>
            <a:r>
              <a:rPr lang="en-US" sz="3200" b="0" dirty="0"/>
              <a:t>Injuries to the external genitalia should be managed by simple pressure over the laceration.</a:t>
            </a:r>
          </a:p>
          <a:p>
            <a:pPr>
              <a:lnSpc>
                <a:spcPct val="90000"/>
              </a:lnSpc>
            </a:pPr>
            <a:r>
              <a:rPr lang="en-US" sz="3200" b="0" dirty="0"/>
              <a:t>IV crystalloid if bleeding is severe.</a:t>
            </a:r>
          </a:p>
          <a:p>
            <a:pPr>
              <a:lnSpc>
                <a:spcPct val="90000"/>
              </a:lnSpc>
            </a:pPr>
            <a:r>
              <a:rPr lang="en-US" sz="3200" b="0" dirty="0"/>
              <a:t>Monitor hemodynamic </a:t>
            </a:r>
            <a:r>
              <a:rPr lang="en-US" sz="3200" b="0" dirty="0" smtClean="0"/>
              <a:t>state</a:t>
            </a:r>
            <a:endParaRPr lang="en-US" sz="3200" b="0" dirty="0"/>
          </a:p>
          <a:p>
            <a:pPr>
              <a:lnSpc>
                <a:spcPct val="90000"/>
              </a:lnSpc>
            </a:pPr>
            <a:r>
              <a:rPr lang="en-US" sz="3200" b="0" i="1" dirty="0" smtClean="0"/>
              <a:t>Repair any tears</a:t>
            </a:r>
            <a:endParaRPr lang="en-US" sz="3200" b="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09600" y="76200"/>
            <a:ext cx="7772400" cy="762000"/>
          </a:xfrm>
        </p:spPr>
        <p:txBody>
          <a:bodyPr/>
          <a:lstStyle/>
          <a:p>
            <a:r>
              <a:rPr lang="en-US" dirty="0"/>
              <a:t>Sexual Assault</a:t>
            </a:r>
          </a:p>
        </p:txBody>
      </p:sp>
      <p:sp>
        <p:nvSpPr>
          <p:cNvPr id="34819" name="Rectangle 3"/>
          <p:cNvSpPr>
            <a:spLocks noGrp="1" noChangeArrowheads="1"/>
          </p:cNvSpPr>
          <p:nvPr>
            <p:ph idx="1"/>
          </p:nvPr>
        </p:nvSpPr>
        <p:spPr>
          <a:xfrm>
            <a:off x="685800" y="914400"/>
            <a:ext cx="7772400" cy="5943600"/>
          </a:xfrm>
        </p:spPr>
        <p:txBody>
          <a:bodyPr>
            <a:normAutofit/>
          </a:bodyPr>
          <a:lstStyle/>
          <a:p>
            <a:r>
              <a:rPr lang="en-US" sz="2800" b="0" dirty="0" smtClean="0"/>
              <a:t>60</a:t>
            </a:r>
            <a:r>
              <a:rPr lang="en-US" sz="2800" b="0" dirty="0"/>
              <a:t>% are not even reported. And sexual abuse of children is reported even less.</a:t>
            </a:r>
          </a:p>
          <a:p>
            <a:r>
              <a:rPr lang="en-US" sz="2800" b="0" dirty="0"/>
              <a:t>There is no “typical victim”</a:t>
            </a:r>
          </a:p>
          <a:p>
            <a:r>
              <a:rPr lang="en-US" sz="2800" b="0" dirty="0"/>
              <a:t>Defined:  sexual contact without the consent of the person </a:t>
            </a:r>
            <a:r>
              <a:rPr lang="en-US" sz="2800" b="0" dirty="0" smtClean="0"/>
              <a:t>assaulted.</a:t>
            </a:r>
            <a:endParaRPr lang="en-US" sz="2800" b="0" dirty="0"/>
          </a:p>
          <a:p>
            <a:r>
              <a:rPr lang="en-US" sz="2800" b="0" dirty="0"/>
              <a:t>Rape:  </a:t>
            </a:r>
            <a:r>
              <a:rPr lang="en-US" sz="2800" b="0" dirty="0" smtClean="0"/>
              <a:t>Vaginal or rectal penetration without consent.</a:t>
            </a:r>
            <a:endParaRPr lang="en-US" sz="2800" b="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Sexual Assault</a:t>
            </a:r>
          </a:p>
        </p:txBody>
      </p:sp>
      <p:sp>
        <p:nvSpPr>
          <p:cNvPr id="35843" name="Rectangle 3"/>
          <p:cNvSpPr>
            <a:spLocks noGrp="1" noChangeArrowheads="1"/>
          </p:cNvSpPr>
          <p:nvPr>
            <p:ph idx="1"/>
          </p:nvPr>
        </p:nvSpPr>
        <p:spPr>
          <a:xfrm>
            <a:off x="533400" y="1524000"/>
            <a:ext cx="7772400" cy="4800600"/>
          </a:xfrm>
        </p:spPr>
        <p:txBody>
          <a:bodyPr>
            <a:normAutofit/>
          </a:bodyPr>
          <a:lstStyle/>
          <a:p>
            <a:r>
              <a:rPr lang="en-US" sz="2800" b="0" dirty="0"/>
              <a:t>In most states penetration must occur for an act to be classified as rape.</a:t>
            </a:r>
          </a:p>
          <a:p>
            <a:r>
              <a:rPr lang="en-US" sz="2800" b="0" dirty="0"/>
              <a:t>Sexual assault is a crime of violence with serious physical and psychological implications.</a:t>
            </a:r>
          </a:p>
          <a:p>
            <a:r>
              <a:rPr lang="en-US" sz="2800" b="0" dirty="0"/>
              <a:t>Most victims know the assailant.  Motivation is unclear, control of the victim, desire to inflict pain, aggression have been implicated.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0" y="15875"/>
            <a:ext cx="7772400" cy="1431925"/>
          </a:xfrm>
        </p:spPr>
        <p:txBody>
          <a:bodyPr/>
          <a:lstStyle/>
          <a:p>
            <a:r>
              <a:rPr lang="en-US"/>
              <a:t>Management of the Assault Victim</a:t>
            </a:r>
          </a:p>
        </p:txBody>
      </p:sp>
      <p:sp>
        <p:nvSpPr>
          <p:cNvPr id="37891" name="Rectangle 3"/>
          <p:cNvSpPr>
            <a:spLocks noGrp="1" noChangeArrowheads="1"/>
          </p:cNvSpPr>
          <p:nvPr>
            <p:ph idx="1"/>
          </p:nvPr>
        </p:nvSpPr>
        <p:spPr>
          <a:xfrm>
            <a:off x="685800" y="1447800"/>
            <a:ext cx="7772400" cy="5410200"/>
          </a:xfrm>
        </p:spPr>
        <p:txBody>
          <a:bodyPr>
            <a:normAutofit/>
          </a:bodyPr>
          <a:lstStyle/>
          <a:p>
            <a:pPr>
              <a:lnSpc>
                <a:spcPct val="90000"/>
              </a:lnSpc>
            </a:pPr>
            <a:r>
              <a:rPr lang="en-US" sz="2800" b="0" dirty="0" err="1" smtClean="0"/>
              <a:t>Counselling</a:t>
            </a:r>
            <a:r>
              <a:rPr lang="en-US" sz="2800" b="0" dirty="0" smtClean="0"/>
              <a:t>: Psychological </a:t>
            </a:r>
            <a:r>
              <a:rPr lang="en-US" sz="2800" b="0" dirty="0"/>
              <a:t>and emotional support is the most important help you can </a:t>
            </a:r>
            <a:r>
              <a:rPr lang="en-US" sz="2800" b="0" dirty="0" smtClean="0"/>
              <a:t>offer. Maintain </a:t>
            </a:r>
            <a:r>
              <a:rPr lang="en-US" sz="2800" b="0" dirty="0"/>
              <a:t>a nonjudgmental </a:t>
            </a:r>
            <a:r>
              <a:rPr lang="en-US" sz="2800" b="0" dirty="0" smtClean="0"/>
              <a:t>attitude. Assure confidentiality. Provide </a:t>
            </a:r>
            <a:r>
              <a:rPr lang="en-US" sz="2800" b="0" dirty="0"/>
              <a:t>safe environment (well lit area</a:t>
            </a:r>
            <a:r>
              <a:rPr lang="en-US" sz="2800" b="0" dirty="0" smtClean="0"/>
              <a:t>).</a:t>
            </a:r>
          </a:p>
          <a:p>
            <a:pPr>
              <a:lnSpc>
                <a:spcPct val="90000"/>
              </a:lnSpc>
            </a:pPr>
            <a:r>
              <a:rPr lang="en-US" sz="2800" b="0" dirty="0" smtClean="0"/>
              <a:t>P.E.P</a:t>
            </a:r>
          </a:p>
          <a:p>
            <a:pPr>
              <a:lnSpc>
                <a:spcPct val="90000"/>
              </a:lnSpc>
            </a:pPr>
            <a:r>
              <a:rPr lang="en-US" sz="2800" b="0" dirty="0" smtClean="0"/>
              <a:t>Emergency Contraception</a:t>
            </a:r>
          </a:p>
          <a:p>
            <a:pPr>
              <a:lnSpc>
                <a:spcPct val="90000"/>
              </a:lnSpc>
            </a:pPr>
            <a:r>
              <a:rPr lang="en-US" sz="2800" b="0" dirty="0" smtClean="0"/>
              <a:t>STIs Prevention</a:t>
            </a:r>
          </a:p>
          <a:p>
            <a:pPr>
              <a:lnSpc>
                <a:spcPct val="90000"/>
              </a:lnSpc>
            </a:pPr>
            <a:r>
              <a:rPr lang="en-US" sz="2800" b="0" dirty="0" smtClean="0"/>
              <a:t>Repair of physical injuries</a:t>
            </a:r>
            <a:endParaRPr lang="en-US" sz="2800" b="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17500" y="842963"/>
            <a:ext cx="8637588" cy="641350"/>
          </a:xfrm>
        </p:spPr>
        <p:txBody>
          <a:bodyPr/>
          <a:lstStyle/>
          <a:p>
            <a:pPr eaLnBrk="1" hangingPunct="1"/>
            <a:r>
              <a:rPr lang="en-GB" sz="3600" u="sng" smtClean="0"/>
              <a:t>That hormone thing aka Menstrual Cycle</a:t>
            </a:r>
          </a:p>
        </p:txBody>
      </p:sp>
      <p:sp>
        <p:nvSpPr>
          <p:cNvPr id="37891" name="Rectangle 3"/>
          <p:cNvSpPr>
            <a:spLocks noGrp="1" noChangeArrowheads="1"/>
          </p:cNvSpPr>
          <p:nvPr>
            <p:ph type="body" sz="half" idx="1"/>
          </p:nvPr>
        </p:nvSpPr>
        <p:spPr>
          <a:xfrm>
            <a:off x="328613" y="1752600"/>
            <a:ext cx="4319587" cy="4572000"/>
          </a:xfrm>
        </p:spPr>
        <p:txBody>
          <a:bodyPr>
            <a:normAutofit fontScale="85000" lnSpcReduction="20000"/>
          </a:bodyPr>
          <a:lstStyle/>
          <a:p>
            <a:pPr eaLnBrk="1" hangingPunct="1">
              <a:lnSpc>
                <a:spcPct val="90000"/>
              </a:lnSpc>
            </a:pPr>
            <a:r>
              <a:rPr lang="en-GB" sz="2600" b="0" dirty="0" smtClean="0"/>
              <a:t>Normal 21-35 days. Flow 3-7 days</a:t>
            </a:r>
          </a:p>
          <a:p>
            <a:pPr eaLnBrk="1" hangingPunct="1">
              <a:lnSpc>
                <a:spcPct val="90000"/>
              </a:lnSpc>
            </a:pPr>
            <a:r>
              <a:rPr lang="en-GB" sz="2600" b="0" dirty="0" smtClean="0"/>
              <a:t>Precise sequence of events with appropriate amounts of progesterone and oestrogen</a:t>
            </a:r>
          </a:p>
          <a:p>
            <a:pPr eaLnBrk="1" hangingPunct="1">
              <a:lnSpc>
                <a:spcPct val="90000"/>
              </a:lnSpc>
            </a:pPr>
            <a:r>
              <a:rPr lang="en-GB" sz="2600" b="0" dirty="0" smtClean="0"/>
              <a:t>2 phases </a:t>
            </a:r>
            <a:r>
              <a:rPr lang="en-GB" sz="2600" b="0" dirty="0" smtClean="0">
                <a:latin typeface="Times New Roman" pitchFamily="18" charset="0"/>
              </a:rPr>
              <a:t>–</a:t>
            </a:r>
            <a:r>
              <a:rPr lang="en-GB" sz="2600" b="0" dirty="0" smtClean="0"/>
              <a:t> Follicular and </a:t>
            </a:r>
            <a:r>
              <a:rPr lang="en-GB" sz="2600" b="0" dirty="0" err="1" smtClean="0"/>
              <a:t>Luteal</a:t>
            </a:r>
            <a:endParaRPr lang="en-GB" sz="2600" b="0" dirty="0" smtClean="0"/>
          </a:p>
          <a:p>
            <a:pPr eaLnBrk="1" hangingPunct="1">
              <a:lnSpc>
                <a:spcPct val="90000"/>
              </a:lnSpc>
            </a:pPr>
            <a:r>
              <a:rPr lang="en-GB" sz="2600" b="0" u="sng" dirty="0" smtClean="0"/>
              <a:t>Follicular</a:t>
            </a:r>
            <a:r>
              <a:rPr lang="en-GB" sz="2600" b="0" dirty="0" smtClean="0"/>
              <a:t> </a:t>
            </a:r>
            <a:r>
              <a:rPr lang="en-GB" sz="2600" b="0" dirty="0" smtClean="0">
                <a:latin typeface="Times New Roman" pitchFamily="18" charset="0"/>
              </a:rPr>
              <a:t>–</a:t>
            </a:r>
            <a:r>
              <a:rPr lang="en-GB" sz="2600" b="0" dirty="0" smtClean="0"/>
              <a:t> oestrogen stimulates endometrial growth</a:t>
            </a:r>
          </a:p>
          <a:p>
            <a:pPr eaLnBrk="1" hangingPunct="1">
              <a:lnSpc>
                <a:spcPct val="90000"/>
              </a:lnSpc>
            </a:pPr>
            <a:r>
              <a:rPr lang="en-GB" sz="2600" b="0" dirty="0" smtClean="0"/>
              <a:t>Ovulation </a:t>
            </a:r>
            <a:r>
              <a:rPr lang="en-GB" sz="2600" b="0" dirty="0" smtClean="0">
                <a:latin typeface="Times New Roman" pitchFamily="18" charset="0"/>
              </a:rPr>
              <a:t>–</a:t>
            </a:r>
            <a:r>
              <a:rPr lang="en-GB" sz="2600" b="0" dirty="0" smtClean="0"/>
              <a:t> surge of LH and FSH causes release of </a:t>
            </a:r>
            <a:r>
              <a:rPr lang="en-GB" sz="2600" b="0" dirty="0" err="1" smtClean="0"/>
              <a:t>oocyte</a:t>
            </a:r>
            <a:endParaRPr lang="en-GB" sz="2600" b="0" dirty="0" smtClean="0"/>
          </a:p>
          <a:p>
            <a:pPr eaLnBrk="1" hangingPunct="1">
              <a:lnSpc>
                <a:spcPct val="90000"/>
              </a:lnSpc>
            </a:pPr>
            <a:r>
              <a:rPr lang="en-GB" sz="2600" b="0" u="sng" dirty="0" err="1" smtClean="0"/>
              <a:t>Luteal</a:t>
            </a:r>
            <a:r>
              <a:rPr lang="en-GB" sz="2600" b="0" u="sng" dirty="0" smtClean="0"/>
              <a:t> </a:t>
            </a:r>
            <a:r>
              <a:rPr lang="en-GB" sz="2600" b="0" dirty="0" smtClean="0">
                <a:latin typeface="Times New Roman" pitchFamily="18" charset="0"/>
              </a:rPr>
              <a:t>–</a:t>
            </a:r>
            <a:r>
              <a:rPr lang="en-GB" sz="2600" b="0" dirty="0" smtClean="0"/>
              <a:t> CL produces progesterone which matures </a:t>
            </a:r>
            <a:r>
              <a:rPr lang="en-GB" sz="2600" b="0" dirty="0" err="1" smtClean="0"/>
              <a:t>endometrium</a:t>
            </a:r>
            <a:endParaRPr lang="en-GB" sz="2600" b="0" dirty="0" smtClean="0"/>
          </a:p>
          <a:p>
            <a:pPr eaLnBrk="1" hangingPunct="1">
              <a:lnSpc>
                <a:spcPct val="90000"/>
              </a:lnSpc>
            </a:pPr>
            <a:r>
              <a:rPr lang="en-GB" sz="2600" b="0" dirty="0" smtClean="0"/>
              <a:t>Without HCG from embryo, CL regresses. Drop in </a:t>
            </a:r>
            <a:r>
              <a:rPr lang="en-GB" sz="2600" b="0" dirty="0" err="1" smtClean="0"/>
              <a:t>Prog</a:t>
            </a:r>
            <a:r>
              <a:rPr lang="en-GB" sz="2600" b="0" dirty="0" smtClean="0"/>
              <a:t> &amp; </a:t>
            </a:r>
            <a:r>
              <a:rPr lang="en-GB" sz="2600" b="0" dirty="0" err="1" smtClean="0"/>
              <a:t>Oest</a:t>
            </a:r>
            <a:endParaRPr lang="en-GB" sz="2600" b="0" dirty="0" smtClean="0"/>
          </a:p>
          <a:p>
            <a:pPr eaLnBrk="1" hangingPunct="1">
              <a:lnSpc>
                <a:spcPct val="90000"/>
              </a:lnSpc>
            </a:pPr>
            <a:r>
              <a:rPr lang="en-GB" sz="2600" b="0" dirty="0" smtClean="0"/>
              <a:t>Spiral arteries supplying </a:t>
            </a:r>
            <a:r>
              <a:rPr lang="en-GB" sz="2600" b="0" dirty="0" err="1" smtClean="0"/>
              <a:t>endometrium</a:t>
            </a:r>
            <a:r>
              <a:rPr lang="en-GB" sz="2600" b="0" dirty="0" smtClean="0"/>
              <a:t> restricted and release </a:t>
            </a:r>
            <a:r>
              <a:rPr lang="en-GB" sz="2600" b="0" dirty="0" err="1" smtClean="0"/>
              <a:t>vasoactive</a:t>
            </a:r>
            <a:r>
              <a:rPr lang="en-GB" sz="2600" b="0" dirty="0" smtClean="0"/>
              <a:t> substances</a:t>
            </a:r>
          </a:p>
          <a:p>
            <a:pPr eaLnBrk="1" hangingPunct="1">
              <a:lnSpc>
                <a:spcPct val="90000"/>
              </a:lnSpc>
            </a:pPr>
            <a:endParaRPr lang="en-GB" sz="1800" b="1" dirty="0" smtClean="0"/>
          </a:p>
        </p:txBody>
      </p:sp>
      <p:pic>
        <p:nvPicPr>
          <p:cNvPr id="37892" name="Picture 4"/>
          <p:cNvPicPr>
            <a:picLocks noGrp="1" noChangeAspect="1" noChangeArrowheads="1"/>
          </p:cNvPicPr>
          <p:nvPr>
            <p:ph sz="half" idx="2"/>
          </p:nvPr>
        </p:nvPicPr>
        <p:blipFill>
          <a:blip r:embed="rId3">
            <a:extLst>
              <a:ext uri="{28A0092B-C50C-407E-A947-70E740481C1C}">
                <a14:useLocalDpi xmlns:a14="http://schemas.microsoft.com/office/drawing/2010/main" xmlns="" val="0"/>
              </a:ext>
            </a:extLst>
          </a:blip>
          <a:stretch>
            <a:fillRect/>
          </a:stretch>
        </p:blipFill>
        <p:spPr>
          <a:xfrm>
            <a:off x="4648200" y="1143000"/>
            <a:ext cx="4343400" cy="4874961"/>
          </a:xfrm>
        </p:spPr>
      </p:pic>
    </p:spTree>
    <p:extLst>
      <p:ext uri="{BB962C8B-B14F-4D97-AF65-F5344CB8AC3E}">
        <p14:creationId xmlns:p14="http://schemas.microsoft.com/office/powerpoint/2010/main" xmlns="" val="1845820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b="0" dirty="0" smtClean="0"/>
              <a:t>Causes of gynecological emergency</a:t>
            </a:r>
            <a:endParaRPr lang="en-US" b="0" dirty="0"/>
          </a:p>
        </p:txBody>
      </p:sp>
      <p:sp>
        <p:nvSpPr>
          <p:cNvPr id="82947" name="Rectangle 3"/>
          <p:cNvSpPr>
            <a:spLocks noGrp="1" noChangeArrowheads="1"/>
          </p:cNvSpPr>
          <p:nvPr>
            <p:ph idx="1"/>
          </p:nvPr>
        </p:nvSpPr>
        <p:spPr/>
        <p:txBody>
          <a:bodyPr>
            <a:normAutofit fontScale="85000" lnSpcReduction="20000"/>
          </a:bodyPr>
          <a:lstStyle/>
          <a:p>
            <a:pPr marL="609600" indent="-609600">
              <a:buFont typeface="Wingdings" pitchFamily="2" charset="2"/>
              <a:buNone/>
            </a:pPr>
            <a:r>
              <a:rPr lang="en-US" sz="2400" dirty="0"/>
              <a:t>	a)  Pelvic inflammatory disease</a:t>
            </a:r>
          </a:p>
          <a:p>
            <a:pPr marL="609600" indent="-609600">
              <a:buFont typeface="Wingdings" pitchFamily="2" charset="2"/>
              <a:buNone/>
            </a:pPr>
            <a:r>
              <a:rPr lang="en-US" sz="2400" dirty="0"/>
              <a:t>	b)  Ruptured ovarian cyst</a:t>
            </a:r>
          </a:p>
          <a:p>
            <a:pPr marL="609600" indent="-609600">
              <a:buFont typeface="Wingdings" pitchFamily="2" charset="2"/>
              <a:buNone/>
            </a:pPr>
            <a:r>
              <a:rPr lang="en-US" sz="2400" dirty="0"/>
              <a:t>	c)  Cystitis</a:t>
            </a:r>
          </a:p>
          <a:p>
            <a:pPr marL="609600" indent="-609600">
              <a:buFont typeface="Wingdings" pitchFamily="2" charset="2"/>
              <a:buNone/>
            </a:pPr>
            <a:r>
              <a:rPr lang="en-US" sz="2400" dirty="0"/>
              <a:t>	d)  </a:t>
            </a:r>
            <a:r>
              <a:rPr lang="en-US" sz="2400" dirty="0" err="1" smtClean="0"/>
              <a:t>Mittelschmertz</a:t>
            </a:r>
            <a:endParaRPr lang="en-US" sz="2400" dirty="0"/>
          </a:p>
          <a:p>
            <a:pPr marL="609600" indent="-609600">
              <a:buFont typeface="Wingdings" pitchFamily="2" charset="2"/>
              <a:buNone/>
            </a:pPr>
            <a:r>
              <a:rPr lang="en-US" sz="2400" dirty="0"/>
              <a:t>	</a:t>
            </a:r>
            <a:r>
              <a:rPr lang="en-US" sz="2400" dirty="0" smtClean="0"/>
              <a:t>e)  </a:t>
            </a:r>
            <a:r>
              <a:rPr lang="en-US" sz="2400" dirty="0"/>
              <a:t>Endometriosis</a:t>
            </a:r>
          </a:p>
          <a:p>
            <a:pPr marL="609600" indent="-609600">
              <a:buFont typeface="Wingdings" pitchFamily="2" charset="2"/>
              <a:buNone/>
            </a:pPr>
            <a:r>
              <a:rPr lang="en-US" sz="2400" dirty="0"/>
              <a:t>	</a:t>
            </a:r>
            <a:r>
              <a:rPr lang="en-US" sz="2400" dirty="0" smtClean="0"/>
              <a:t>f)  </a:t>
            </a:r>
            <a:r>
              <a:rPr lang="en-US" sz="2400" dirty="0"/>
              <a:t>Ectopic pregnancy</a:t>
            </a:r>
          </a:p>
          <a:p>
            <a:pPr marL="609600" indent="-609600">
              <a:buFont typeface="Wingdings" pitchFamily="2" charset="2"/>
              <a:buNone/>
            </a:pPr>
            <a:r>
              <a:rPr lang="en-US" sz="2400" dirty="0"/>
              <a:t>	</a:t>
            </a:r>
            <a:r>
              <a:rPr lang="en-US" sz="2400" dirty="0" smtClean="0"/>
              <a:t>g)  </a:t>
            </a:r>
            <a:r>
              <a:rPr lang="en-US" sz="2400" dirty="0"/>
              <a:t>Vaginal </a:t>
            </a:r>
            <a:r>
              <a:rPr lang="en-US" sz="2400" dirty="0" smtClean="0"/>
              <a:t>hemorrhage </a:t>
            </a:r>
          </a:p>
          <a:p>
            <a:pPr marL="609600" indent="-609600">
              <a:buFont typeface="Wingdings" pitchFamily="2" charset="2"/>
              <a:buNone/>
            </a:pPr>
            <a:r>
              <a:rPr lang="en-US" sz="2400" dirty="0"/>
              <a:t> </a:t>
            </a:r>
            <a:r>
              <a:rPr lang="en-US" sz="2400" dirty="0" smtClean="0"/>
              <a:t>       h) Degenerating uterine fibroid or torsion of </a:t>
            </a:r>
            <a:r>
              <a:rPr lang="en-US" sz="2400" dirty="0" err="1" smtClean="0"/>
              <a:t>pedunculated</a:t>
            </a:r>
            <a:r>
              <a:rPr lang="en-US" sz="2400" dirty="0" smtClean="0"/>
              <a:t> fibroid.</a:t>
            </a:r>
          </a:p>
          <a:p>
            <a:pPr marL="609600" indent="-609600">
              <a:buFont typeface="Wingdings" pitchFamily="2" charset="2"/>
              <a:buNone/>
            </a:pPr>
            <a:r>
              <a:rPr lang="en-US" sz="2400" dirty="0" err="1" smtClean="0"/>
              <a:t>DDx</a:t>
            </a:r>
            <a:r>
              <a:rPr lang="en-US" sz="2400" smtClean="0"/>
              <a:t>: Appendicitis</a:t>
            </a:r>
            <a:endParaRPr lang="en-US" sz="2400" dirty="0"/>
          </a:p>
        </p:txBody>
      </p:sp>
    </p:spTree>
    <p:extLst>
      <p:ext uri="{BB962C8B-B14F-4D97-AF65-F5344CB8AC3E}">
        <p14:creationId xmlns:p14="http://schemas.microsoft.com/office/powerpoint/2010/main" xmlns="" val="2065134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lgn="ctr">
              <a:buNone/>
            </a:pPr>
            <a:r>
              <a:rPr lang="en-US" sz="23900" dirty="0" smtClean="0"/>
              <a:t>END</a:t>
            </a:r>
            <a:endParaRPr lang="en-US" sz="23900" dirty="0"/>
          </a:p>
        </p:txBody>
      </p:sp>
    </p:spTree>
    <p:extLst>
      <p:ext uri="{BB962C8B-B14F-4D97-AF65-F5344CB8AC3E}">
        <p14:creationId xmlns:p14="http://schemas.microsoft.com/office/powerpoint/2010/main" xmlns="" val="4044894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43126" y="36286"/>
            <a:ext cx="8637588" cy="641350"/>
          </a:xfrm>
        </p:spPr>
        <p:txBody>
          <a:bodyPr/>
          <a:lstStyle/>
          <a:p>
            <a:pPr eaLnBrk="1" hangingPunct="1"/>
            <a:r>
              <a:rPr lang="en-GB" sz="3600" u="sng" dirty="0" smtClean="0"/>
              <a:t>Pelvic Pain - Gynaecologic</a:t>
            </a:r>
          </a:p>
        </p:txBody>
      </p:sp>
      <p:sp>
        <p:nvSpPr>
          <p:cNvPr id="11267" name="Rectangle 3"/>
          <p:cNvSpPr>
            <a:spLocks noGrp="1" noChangeArrowheads="1"/>
          </p:cNvSpPr>
          <p:nvPr>
            <p:ph idx="1"/>
          </p:nvPr>
        </p:nvSpPr>
        <p:spPr/>
        <p:txBody>
          <a:bodyPr>
            <a:normAutofit lnSpcReduction="10000"/>
          </a:bodyPr>
          <a:lstStyle/>
          <a:p>
            <a:pPr eaLnBrk="1" hangingPunct="1">
              <a:lnSpc>
                <a:spcPct val="90000"/>
              </a:lnSpc>
            </a:pPr>
            <a:r>
              <a:rPr lang="en-GB" sz="2400" u="sng" smtClean="0"/>
              <a:t>Pregnancy</a:t>
            </a:r>
          </a:p>
          <a:p>
            <a:pPr lvl="1" eaLnBrk="1" hangingPunct="1">
              <a:lnSpc>
                <a:spcPct val="90000"/>
              </a:lnSpc>
            </a:pPr>
            <a:r>
              <a:rPr lang="en-GB" sz="2000" smtClean="0"/>
              <a:t>Ectopic, uterine, miscarriage</a:t>
            </a:r>
          </a:p>
          <a:p>
            <a:pPr eaLnBrk="1" hangingPunct="1">
              <a:lnSpc>
                <a:spcPct val="90000"/>
              </a:lnSpc>
            </a:pPr>
            <a:r>
              <a:rPr lang="en-GB" sz="2400" u="sng" smtClean="0"/>
              <a:t>Pain related to menstrual cycle</a:t>
            </a:r>
          </a:p>
          <a:p>
            <a:pPr lvl="1" eaLnBrk="1" hangingPunct="1">
              <a:lnSpc>
                <a:spcPct val="90000"/>
              </a:lnSpc>
            </a:pPr>
            <a:r>
              <a:rPr lang="en-GB" sz="2000" smtClean="0"/>
              <a:t>Physiological dysmenorrhoea</a:t>
            </a:r>
          </a:p>
          <a:p>
            <a:pPr lvl="1" eaLnBrk="1" hangingPunct="1">
              <a:lnSpc>
                <a:spcPct val="90000"/>
              </a:lnSpc>
            </a:pPr>
            <a:r>
              <a:rPr lang="en-GB" sz="2000" smtClean="0"/>
              <a:t>Endometriosis</a:t>
            </a:r>
          </a:p>
          <a:p>
            <a:pPr lvl="1" eaLnBrk="1" hangingPunct="1">
              <a:lnSpc>
                <a:spcPct val="90000"/>
              </a:lnSpc>
            </a:pPr>
            <a:r>
              <a:rPr lang="en-GB" sz="2000" smtClean="0"/>
              <a:t>Rupture of corpus luteum cyst</a:t>
            </a:r>
          </a:p>
          <a:p>
            <a:pPr lvl="1" eaLnBrk="1" hangingPunct="1">
              <a:lnSpc>
                <a:spcPct val="90000"/>
              </a:lnSpc>
            </a:pPr>
            <a:r>
              <a:rPr lang="en-GB" sz="2000" smtClean="0"/>
              <a:t>Mittelschmerz</a:t>
            </a:r>
          </a:p>
          <a:p>
            <a:pPr eaLnBrk="1" hangingPunct="1">
              <a:lnSpc>
                <a:spcPct val="90000"/>
              </a:lnSpc>
            </a:pPr>
            <a:r>
              <a:rPr lang="en-GB" sz="2400" u="sng" smtClean="0"/>
              <a:t>Pain not related to menstrual cycle</a:t>
            </a:r>
          </a:p>
          <a:p>
            <a:pPr lvl="1" eaLnBrk="1" hangingPunct="1">
              <a:lnSpc>
                <a:spcPct val="90000"/>
              </a:lnSpc>
            </a:pPr>
            <a:r>
              <a:rPr lang="en-GB" sz="2000" smtClean="0"/>
              <a:t>Uterine: fibroids, polyps, rupture</a:t>
            </a:r>
          </a:p>
          <a:p>
            <a:pPr lvl="1" eaLnBrk="1" hangingPunct="1">
              <a:lnSpc>
                <a:spcPct val="90000"/>
              </a:lnSpc>
            </a:pPr>
            <a:r>
              <a:rPr lang="en-GB" sz="2000" smtClean="0"/>
              <a:t>Ovarian: torsion, bleeding</a:t>
            </a:r>
          </a:p>
          <a:p>
            <a:pPr lvl="1" eaLnBrk="1" hangingPunct="1">
              <a:lnSpc>
                <a:spcPct val="90000"/>
              </a:lnSpc>
            </a:pPr>
            <a:r>
              <a:rPr lang="en-GB" sz="2000" smtClean="0"/>
              <a:t>Infection: PID, STD</a:t>
            </a:r>
          </a:p>
          <a:p>
            <a:pPr lvl="1" eaLnBrk="1" hangingPunct="1">
              <a:lnSpc>
                <a:spcPct val="90000"/>
              </a:lnSpc>
            </a:pPr>
            <a:endParaRPr lang="en-GB" sz="2000" smtClean="0"/>
          </a:p>
          <a:p>
            <a:pPr lvl="1" eaLnBrk="1" hangingPunct="1">
              <a:lnSpc>
                <a:spcPct val="90000"/>
              </a:lnSpc>
            </a:pPr>
            <a:endParaRPr lang="en-GB" sz="2000" smtClean="0"/>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638800" y="2514600"/>
            <a:ext cx="3352800" cy="266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86798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17500" y="381001"/>
            <a:ext cx="8637588" cy="762000"/>
          </a:xfrm>
        </p:spPr>
        <p:txBody>
          <a:bodyPr/>
          <a:lstStyle/>
          <a:p>
            <a:pPr eaLnBrk="1" hangingPunct="1"/>
            <a:r>
              <a:rPr lang="en-GB" sz="3600" u="sng" dirty="0" smtClean="0"/>
              <a:t>Pelvic Pain </a:t>
            </a:r>
            <a:r>
              <a:rPr lang="en-GB" sz="3600" u="sng" dirty="0" smtClean="0">
                <a:latin typeface="Times New Roman" pitchFamily="18" charset="0"/>
              </a:rPr>
              <a:t>–</a:t>
            </a:r>
            <a:r>
              <a:rPr lang="en-GB" sz="3600" u="sng" dirty="0" smtClean="0"/>
              <a:t> Non gynaecologic</a:t>
            </a:r>
          </a:p>
        </p:txBody>
      </p:sp>
      <p:sp>
        <p:nvSpPr>
          <p:cNvPr id="16387" name="Rectangle 3"/>
          <p:cNvSpPr>
            <a:spLocks noGrp="1" noChangeArrowheads="1"/>
          </p:cNvSpPr>
          <p:nvPr>
            <p:ph idx="1"/>
          </p:nvPr>
        </p:nvSpPr>
        <p:spPr/>
        <p:txBody>
          <a:bodyPr/>
          <a:lstStyle/>
          <a:p>
            <a:pPr eaLnBrk="1" hangingPunct="1"/>
            <a:r>
              <a:rPr lang="en-GB" sz="2400" u="sng" dirty="0" smtClean="0"/>
              <a:t>GIT:</a:t>
            </a:r>
            <a:r>
              <a:rPr lang="en-GB" sz="2800" dirty="0" smtClean="0"/>
              <a:t> </a:t>
            </a:r>
          </a:p>
          <a:p>
            <a:pPr lvl="1" eaLnBrk="1" hangingPunct="1"/>
            <a:r>
              <a:rPr lang="en-GB" sz="2000" dirty="0" smtClean="0"/>
              <a:t>Appendicitis, diverticulitis, gastroenteritis, obstruction, hernia</a:t>
            </a:r>
          </a:p>
          <a:p>
            <a:pPr eaLnBrk="1" hangingPunct="1"/>
            <a:r>
              <a:rPr lang="en-GB" sz="2400" u="sng" dirty="0" smtClean="0"/>
              <a:t>Urinary:</a:t>
            </a:r>
            <a:r>
              <a:rPr lang="en-GB" sz="2800" dirty="0" smtClean="0"/>
              <a:t> </a:t>
            </a:r>
          </a:p>
          <a:p>
            <a:pPr lvl="1" eaLnBrk="1" hangingPunct="1"/>
            <a:r>
              <a:rPr lang="en-GB" sz="2000" dirty="0" smtClean="0"/>
              <a:t>Pyelonephritis, cystitis, renal stones</a:t>
            </a:r>
          </a:p>
          <a:p>
            <a:pPr eaLnBrk="1" hangingPunct="1"/>
            <a:r>
              <a:rPr lang="en-GB" sz="2400" u="sng" dirty="0" smtClean="0"/>
              <a:t>Abdominal wall pain</a:t>
            </a:r>
          </a:p>
          <a:p>
            <a:pPr marL="457200" lvl="1" indent="0" eaLnBrk="1" hangingPunct="1">
              <a:buNone/>
            </a:pPr>
            <a:endParaRPr lang="en-GB" sz="2000" dirty="0" smtClean="0"/>
          </a:p>
        </p:txBody>
      </p:sp>
    </p:spTree>
    <p:extLst>
      <p:ext uri="{BB962C8B-B14F-4D97-AF65-F5344CB8AC3E}">
        <p14:creationId xmlns:p14="http://schemas.microsoft.com/office/powerpoint/2010/main" xmlns="" val="4060439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17500" y="366713"/>
            <a:ext cx="8637588" cy="1190625"/>
          </a:xfrm>
        </p:spPr>
        <p:txBody>
          <a:bodyPr/>
          <a:lstStyle/>
          <a:p>
            <a:pPr eaLnBrk="1" hangingPunct="1"/>
            <a:r>
              <a:rPr lang="en-GB" sz="3600" u="sng" smtClean="0"/>
              <a:t>Gynaecological Problems </a:t>
            </a:r>
            <a:r>
              <a:rPr lang="en-GB" sz="3600" u="sng" smtClean="0">
                <a:latin typeface="Times New Roman" pitchFamily="18" charset="0"/>
              </a:rPr>
              <a:t>–</a:t>
            </a:r>
            <a:r>
              <a:rPr lang="en-GB" sz="3600" u="sng" smtClean="0"/>
              <a:t> General Approach</a:t>
            </a:r>
          </a:p>
        </p:txBody>
      </p:sp>
      <p:sp>
        <p:nvSpPr>
          <p:cNvPr id="10243" name="Rectangle 3"/>
          <p:cNvSpPr>
            <a:spLocks noGrp="1" noChangeArrowheads="1"/>
          </p:cNvSpPr>
          <p:nvPr>
            <p:ph type="body" sz="half" idx="1"/>
          </p:nvPr>
        </p:nvSpPr>
        <p:spPr>
          <a:xfrm>
            <a:off x="328613" y="1993900"/>
            <a:ext cx="7291387" cy="3035300"/>
          </a:xfrm>
        </p:spPr>
        <p:txBody>
          <a:bodyPr>
            <a:normAutofit fontScale="92500" lnSpcReduction="20000"/>
          </a:bodyPr>
          <a:lstStyle/>
          <a:p>
            <a:pPr eaLnBrk="1" hangingPunct="1">
              <a:lnSpc>
                <a:spcPct val="90000"/>
              </a:lnSpc>
            </a:pPr>
            <a:r>
              <a:rPr lang="en-GB" sz="3200" b="0" dirty="0" err="1" smtClean="0"/>
              <a:t>Hx</a:t>
            </a:r>
            <a:r>
              <a:rPr lang="en-GB" sz="3200" b="0" dirty="0" smtClean="0"/>
              <a:t> and Ex require attention to </a:t>
            </a:r>
            <a:r>
              <a:rPr lang="en-GB" sz="3200" b="0" dirty="0" smtClean="0"/>
              <a:t>privacy and </a:t>
            </a:r>
            <a:r>
              <a:rPr lang="en-GB" sz="3200" b="0" dirty="0" smtClean="0"/>
              <a:t>confidentiality</a:t>
            </a:r>
          </a:p>
          <a:p>
            <a:pPr eaLnBrk="1" hangingPunct="1">
              <a:lnSpc>
                <a:spcPct val="90000"/>
              </a:lnSpc>
            </a:pPr>
            <a:r>
              <a:rPr lang="en-GB" sz="3200" b="0" dirty="0" smtClean="0"/>
              <a:t>Obtain full menstrual, contraceptive and sexual </a:t>
            </a:r>
            <a:r>
              <a:rPr lang="en-GB" sz="3200" b="0" dirty="0" err="1" smtClean="0"/>
              <a:t>hx</a:t>
            </a:r>
            <a:endParaRPr lang="en-GB" sz="3200" b="0" dirty="0" smtClean="0"/>
          </a:p>
          <a:p>
            <a:pPr eaLnBrk="1" hangingPunct="1">
              <a:lnSpc>
                <a:spcPct val="90000"/>
              </a:lnSpc>
            </a:pPr>
            <a:r>
              <a:rPr lang="en-GB" sz="3200" b="0" dirty="0" smtClean="0"/>
              <a:t>Digital and speculum vaginal examination except certain circumstances (</a:t>
            </a:r>
            <a:r>
              <a:rPr lang="en-GB" sz="3200" b="0" dirty="0" err="1" smtClean="0"/>
              <a:t>eg</a:t>
            </a:r>
            <a:r>
              <a:rPr lang="en-GB" sz="3200" b="0" dirty="0" smtClean="0"/>
              <a:t>. children, painful </a:t>
            </a:r>
            <a:r>
              <a:rPr lang="en-GB" sz="3200" b="0" dirty="0" err="1" smtClean="0"/>
              <a:t>vulval</a:t>
            </a:r>
            <a:r>
              <a:rPr lang="en-GB" sz="3200" b="0" dirty="0" smtClean="0"/>
              <a:t> ulcers)</a:t>
            </a:r>
          </a:p>
          <a:p>
            <a:pPr eaLnBrk="1" hangingPunct="1">
              <a:lnSpc>
                <a:spcPct val="90000"/>
              </a:lnSpc>
            </a:pPr>
            <a:r>
              <a:rPr lang="en-GB" sz="3200" b="0" dirty="0" smtClean="0"/>
              <a:t>Consider pregnancy</a:t>
            </a:r>
          </a:p>
          <a:p>
            <a:pPr eaLnBrk="1" hangingPunct="1">
              <a:lnSpc>
                <a:spcPct val="90000"/>
              </a:lnSpc>
            </a:pPr>
            <a:endParaRPr lang="en-GB" sz="2000" dirty="0" smtClean="0"/>
          </a:p>
        </p:txBody>
      </p:sp>
    </p:spTree>
    <p:extLst>
      <p:ext uri="{BB962C8B-B14F-4D97-AF65-F5344CB8AC3E}">
        <p14:creationId xmlns:p14="http://schemas.microsoft.com/office/powerpoint/2010/main" xmlns="" val="2956921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1" name="Rectangle 3"/>
          <p:cNvSpPr>
            <a:spLocks noGrp="1" noChangeArrowheads="1"/>
          </p:cNvSpPr>
          <p:nvPr>
            <p:ph sz="half" idx="1"/>
          </p:nvPr>
        </p:nvSpPr>
        <p:spPr>
          <a:xfrm>
            <a:off x="685800" y="914400"/>
            <a:ext cx="3810000" cy="5943600"/>
          </a:xfrm>
        </p:spPr>
        <p:txBody>
          <a:bodyPr/>
          <a:lstStyle/>
          <a:p>
            <a:r>
              <a:rPr lang="en-US" sz="2400" b="0" dirty="0"/>
              <a:t>Most common cause of </a:t>
            </a:r>
            <a:r>
              <a:rPr lang="en-US" sz="2400" b="0" dirty="0" err="1"/>
              <a:t>nontraumatic</a:t>
            </a:r>
            <a:r>
              <a:rPr lang="en-US" sz="2400" b="0" dirty="0"/>
              <a:t> abdominal pain.</a:t>
            </a:r>
          </a:p>
          <a:p>
            <a:r>
              <a:rPr lang="en-US" sz="2400" b="0" dirty="0"/>
              <a:t>Infection of the female reproductive tract.</a:t>
            </a:r>
          </a:p>
          <a:p>
            <a:r>
              <a:rPr lang="en-US" sz="2400" b="0" dirty="0"/>
              <a:t>Usually involves the uterus, fallopian tubes, and ovaries.</a:t>
            </a:r>
          </a:p>
          <a:p>
            <a:r>
              <a:rPr lang="en-US" sz="2400" b="0" dirty="0"/>
              <a:t>Common causes:  gonorrhea and </a:t>
            </a:r>
            <a:r>
              <a:rPr lang="en-US" sz="2400" b="0" dirty="0" err="1"/>
              <a:t>chlamydial</a:t>
            </a:r>
            <a:r>
              <a:rPr lang="en-US" sz="2400" b="0" dirty="0"/>
              <a:t> infections.</a:t>
            </a:r>
          </a:p>
          <a:p>
            <a:r>
              <a:rPr lang="en-US" sz="2400" b="0" dirty="0"/>
              <a:t>Staph or strep can also be causative agents.</a:t>
            </a:r>
          </a:p>
        </p:txBody>
      </p:sp>
      <p:sp>
        <p:nvSpPr>
          <p:cNvPr id="22532" name="Rectangle 4"/>
          <p:cNvSpPr>
            <a:spLocks noGrp="1" noChangeArrowheads="1"/>
          </p:cNvSpPr>
          <p:nvPr>
            <p:ph sz="half" idx="2"/>
          </p:nvPr>
        </p:nvSpPr>
        <p:spPr>
          <a:xfrm>
            <a:off x="4648200" y="914400"/>
            <a:ext cx="3810000" cy="5943600"/>
          </a:xfrm>
        </p:spPr>
        <p:txBody>
          <a:bodyPr/>
          <a:lstStyle/>
          <a:p>
            <a:r>
              <a:rPr lang="en-US" sz="2400" b="0" dirty="0"/>
              <a:t>May be either acute or chronic.</a:t>
            </a:r>
          </a:p>
          <a:p>
            <a:r>
              <a:rPr lang="en-US" sz="2400" b="0" dirty="0"/>
              <a:t>May develop into sepsis if left untreated.</a:t>
            </a:r>
          </a:p>
          <a:p>
            <a:r>
              <a:rPr lang="en-US" sz="2400" b="0" dirty="0"/>
              <a:t>Adhesions can occur, causing organs to stick together.</a:t>
            </a:r>
          </a:p>
          <a:p>
            <a:r>
              <a:rPr lang="en-US" sz="2400" b="0" dirty="0"/>
              <a:t>Adhesions is a common cause of chronic pelvic pain and also increase the frequency of ectopic pregnancies.</a:t>
            </a:r>
          </a:p>
        </p:txBody>
      </p:sp>
      <p:sp>
        <p:nvSpPr>
          <p:cNvPr id="22530" name="Rectangle 2"/>
          <p:cNvSpPr>
            <a:spLocks noGrp="1" noChangeArrowheads="1"/>
          </p:cNvSpPr>
          <p:nvPr>
            <p:ph type="title"/>
          </p:nvPr>
        </p:nvSpPr>
        <p:spPr>
          <a:xfrm>
            <a:off x="685800" y="381000"/>
            <a:ext cx="7772400" cy="762000"/>
          </a:xfrm>
        </p:spPr>
        <p:txBody>
          <a:bodyPr/>
          <a:lstStyle/>
          <a:p>
            <a:r>
              <a:rPr lang="en-US"/>
              <a:t>Pelvic Inflammatory Disease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5" name="Rectangle 3"/>
          <p:cNvSpPr>
            <a:spLocks noGrp="1" noChangeArrowheads="1"/>
          </p:cNvSpPr>
          <p:nvPr>
            <p:ph sz="half" idx="1"/>
          </p:nvPr>
        </p:nvSpPr>
        <p:spPr>
          <a:xfrm>
            <a:off x="685800" y="1524000"/>
            <a:ext cx="3810000" cy="5334000"/>
          </a:xfrm>
        </p:spPr>
        <p:txBody>
          <a:bodyPr/>
          <a:lstStyle/>
          <a:p>
            <a:r>
              <a:rPr lang="en-US" sz="2400" b="0" dirty="0"/>
              <a:t>Most common complaint is abdominal pain.</a:t>
            </a:r>
          </a:p>
          <a:p>
            <a:r>
              <a:rPr lang="en-US" sz="2400" b="0" dirty="0"/>
              <a:t>It is a diffuse pain and located at the along the lower abdomen.</a:t>
            </a:r>
          </a:p>
          <a:p>
            <a:r>
              <a:rPr lang="en-US" sz="2400" b="0" dirty="0"/>
              <a:t>Moderate to severe.</a:t>
            </a:r>
          </a:p>
          <a:p>
            <a:r>
              <a:rPr lang="en-US" sz="2400" b="0" dirty="0"/>
              <a:t>Hard to distinguish from appendicitis.</a:t>
            </a:r>
          </a:p>
          <a:p>
            <a:r>
              <a:rPr lang="en-US" sz="2400" b="0" dirty="0"/>
              <a:t>Pain may intensify during menstrual period	</a:t>
            </a:r>
          </a:p>
        </p:txBody>
      </p:sp>
      <p:sp>
        <p:nvSpPr>
          <p:cNvPr id="23556" name="Rectangle 4"/>
          <p:cNvSpPr>
            <a:spLocks noGrp="1" noChangeArrowheads="1"/>
          </p:cNvSpPr>
          <p:nvPr>
            <p:ph sz="half" idx="2"/>
          </p:nvPr>
        </p:nvSpPr>
        <p:spPr>
          <a:xfrm>
            <a:off x="4648200" y="1524000"/>
            <a:ext cx="3810000" cy="5334000"/>
          </a:xfrm>
        </p:spPr>
        <p:txBody>
          <a:bodyPr>
            <a:normAutofit/>
          </a:bodyPr>
          <a:lstStyle/>
          <a:p>
            <a:pPr>
              <a:lnSpc>
                <a:spcPct val="90000"/>
              </a:lnSpc>
            </a:pPr>
            <a:r>
              <a:rPr lang="en-US" sz="2400" b="0" dirty="0"/>
              <a:t>Pain may also intensify during sexual intercourse.</a:t>
            </a:r>
          </a:p>
          <a:p>
            <a:pPr>
              <a:lnSpc>
                <a:spcPct val="90000"/>
              </a:lnSpc>
            </a:pPr>
            <a:r>
              <a:rPr lang="en-US" sz="2400" b="0" dirty="0"/>
              <a:t>Walk in a shuffling gait, which decreases the pain.</a:t>
            </a:r>
          </a:p>
          <a:p>
            <a:pPr>
              <a:lnSpc>
                <a:spcPct val="90000"/>
              </a:lnSpc>
            </a:pPr>
            <a:r>
              <a:rPr lang="en-US" sz="2400" b="0" dirty="0"/>
              <a:t>May be accompanied by fever, chills, nausea, and vomiting.</a:t>
            </a:r>
          </a:p>
          <a:p>
            <a:pPr>
              <a:lnSpc>
                <a:spcPct val="90000"/>
              </a:lnSpc>
            </a:pPr>
            <a:r>
              <a:rPr lang="en-US" sz="2400" b="0" dirty="0"/>
              <a:t>Vaginal discharge: yellow</a:t>
            </a:r>
          </a:p>
        </p:txBody>
      </p:sp>
      <p:sp>
        <p:nvSpPr>
          <p:cNvPr id="23554" name="Rectangle 2"/>
          <p:cNvSpPr>
            <a:spLocks noGrp="1" noChangeArrowheads="1"/>
          </p:cNvSpPr>
          <p:nvPr>
            <p:ph type="title"/>
          </p:nvPr>
        </p:nvSpPr>
        <p:spPr/>
        <p:txBody>
          <a:bodyPr/>
          <a:lstStyle/>
          <a:p>
            <a:r>
              <a:rPr lang="en-US"/>
              <a:t>Assessment of PID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Management of PID</a:t>
            </a:r>
          </a:p>
        </p:txBody>
      </p:sp>
      <p:sp>
        <p:nvSpPr>
          <p:cNvPr id="24579" name="Rectangle 3"/>
          <p:cNvSpPr>
            <a:spLocks noGrp="1" noChangeArrowheads="1"/>
          </p:cNvSpPr>
          <p:nvPr>
            <p:ph idx="1"/>
          </p:nvPr>
        </p:nvSpPr>
        <p:spPr/>
        <p:txBody>
          <a:bodyPr>
            <a:normAutofit/>
          </a:bodyPr>
          <a:lstStyle/>
          <a:p>
            <a:r>
              <a:rPr lang="en-US" sz="2800" b="0" dirty="0"/>
              <a:t>Primary treatment is antibiotics, IV infusion.</a:t>
            </a:r>
          </a:p>
          <a:p>
            <a:r>
              <a:rPr lang="en-US" sz="2800" b="0" dirty="0"/>
              <a:t>Make the patient comfortable.</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285</TotalTime>
  <Words>1865</Words>
  <Application>Microsoft Office PowerPoint</Application>
  <PresentationFormat>On-screen Show (4:3)</PresentationFormat>
  <Paragraphs>312</Paragraphs>
  <Slides>30</Slides>
  <Notes>26</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Angles</vt:lpstr>
      <vt:lpstr>GYNECOLOGICAL EMERGENCIES</vt:lpstr>
      <vt:lpstr>INTRODUCTION</vt:lpstr>
      <vt:lpstr>Causes of gynecological emergency</vt:lpstr>
      <vt:lpstr>Pelvic Pain - Gynaecologic</vt:lpstr>
      <vt:lpstr>Pelvic Pain – Non gynaecologic</vt:lpstr>
      <vt:lpstr>Gynaecological Problems – General Approach</vt:lpstr>
      <vt:lpstr>Pelvic Inflammatory Disease</vt:lpstr>
      <vt:lpstr>Assessment of PID</vt:lpstr>
      <vt:lpstr>Management of PID</vt:lpstr>
      <vt:lpstr>Ectopic Pregnancy</vt:lpstr>
      <vt:lpstr>Ovarian Cysts</vt:lpstr>
      <vt:lpstr>Appendicitis</vt:lpstr>
      <vt:lpstr>Cystitis</vt:lpstr>
      <vt:lpstr>Mittleschmertz</vt:lpstr>
      <vt:lpstr>Slide 15</vt:lpstr>
      <vt:lpstr>Evaluation</vt:lpstr>
      <vt:lpstr>History</vt:lpstr>
      <vt:lpstr>Physical Exam</vt:lpstr>
      <vt:lpstr>Pelvic Examination</vt:lpstr>
      <vt:lpstr>Investigations</vt:lpstr>
      <vt:lpstr>Management</vt:lpstr>
      <vt:lpstr>Management</vt:lpstr>
      <vt:lpstr>GYNECOLOGICAL EMERGENCIES DUE TO TRAUMA</vt:lpstr>
      <vt:lpstr>Causes of Gynecological Trauma</vt:lpstr>
      <vt:lpstr>Gynecological Trauma</vt:lpstr>
      <vt:lpstr>Sexual Assault</vt:lpstr>
      <vt:lpstr>Sexual Assault</vt:lpstr>
      <vt:lpstr>Management of the Assault Victim</vt:lpstr>
      <vt:lpstr>That hormone thing aka Menstrual Cycle</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GYNECOLOGICAL EMERGENCIES</dc:title>
  <dc:creator>USER</dc:creator>
  <cp:lastModifiedBy>MAXWELL</cp:lastModifiedBy>
  <cp:revision>27</cp:revision>
  <dcterms:created xsi:type="dcterms:W3CDTF">2000-03-29T21:27:39Z</dcterms:created>
  <dcterms:modified xsi:type="dcterms:W3CDTF">2015-12-07T05:00:39Z</dcterms:modified>
</cp:coreProperties>
</file>