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handoutMasterIdLst>
    <p:handoutMasterId r:id="rId53"/>
  </p:handoutMasterIdLst>
  <p:sldIdLst>
    <p:sldId id="339" r:id="rId2"/>
    <p:sldId id="322" r:id="rId3"/>
    <p:sldId id="511" r:id="rId4"/>
    <p:sldId id="329" r:id="rId5"/>
    <p:sldId id="501" r:id="rId6"/>
    <p:sldId id="323" r:id="rId7"/>
    <p:sldId id="324" r:id="rId8"/>
    <p:sldId id="325" r:id="rId9"/>
    <p:sldId id="326" r:id="rId10"/>
    <p:sldId id="327" r:id="rId11"/>
    <p:sldId id="332" r:id="rId12"/>
    <p:sldId id="257" r:id="rId13"/>
    <p:sldId id="258" r:id="rId14"/>
    <p:sldId id="292" r:id="rId15"/>
    <p:sldId id="259" r:id="rId16"/>
    <p:sldId id="293" r:id="rId17"/>
    <p:sldId id="260" r:id="rId18"/>
    <p:sldId id="261" r:id="rId19"/>
    <p:sldId id="294" r:id="rId20"/>
    <p:sldId id="512" r:id="rId21"/>
    <p:sldId id="279" r:id="rId22"/>
    <p:sldId id="301" r:id="rId23"/>
    <p:sldId id="280" r:id="rId24"/>
    <p:sldId id="281" r:id="rId25"/>
    <p:sldId id="282" r:id="rId26"/>
    <p:sldId id="283" r:id="rId27"/>
    <p:sldId id="284" r:id="rId28"/>
    <p:sldId id="285" r:id="rId29"/>
    <p:sldId id="286" r:id="rId30"/>
    <p:sldId id="302" r:id="rId31"/>
    <p:sldId id="287" r:id="rId32"/>
    <p:sldId id="288" r:id="rId33"/>
    <p:sldId id="303" r:id="rId34"/>
    <p:sldId id="304" r:id="rId35"/>
    <p:sldId id="289" r:id="rId36"/>
    <p:sldId id="290" r:id="rId37"/>
    <p:sldId id="291" r:id="rId38"/>
    <p:sldId id="340" r:id="rId39"/>
    <p:sldId id="384" r:id="rId40"/>
    <p:sldId id="385" r:id="rId41"/>
    <p:sldId id="370" r:id="rId42"/>
    <p:sldId id="386" r:id="rId43"/>
    <p:sldId id="387" r:id="rId44"/>
    <p:sldId id="390" r:id="rId45"/>
    <p:sldId id="391" r:id="rId46"/>
    <p:sldId id="389" r:id="rId47"/>
    <p:sldId id="379" r:id="rId48"/>
    <p:sldId id="393" r:id="rId49"/>
    <p:sldId id="396" r:id="rId50"/>
    <p:sldId id="39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0C5C39D-E20A-4BCF-AD54-EC9D34D33D0D}" type="datetimeFigureOut">
              <a:rPr lang="en-US" smtClean="0"/>
              <a:pPr/>
              <a:t>4/12/2017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0FF114C-5F5D-4C24-B993-49CBA60AEE6A}" type="slidenum">
              <a:rPr lang="en-US" smtClean="0"/>
              <a:pPr/>
              <a:t>‹#›</a:t>
            </a:fld>
            <a:endParaRPr lang="en-US"/>
          </a:p>
        </p:txBody>
      </p:sp>
    </p:spTree>
    <p:extLst>
      <p:ext uri="{BB962C8B-B14F-4D97-AF65-F5344CB8AC3E}">
        <p14:creationId xmlns:p14="http://schemas.microsoft.com/office/powerpoint/2010/main" val="4209495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066932-033B-4D30-8810-08DB3E191EA4}" type="datetimeFigureOut">
              <a:rPr lang="en-US" smtClean="0"/>
              <a:pPr/>
              <a:t>4/12/2017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C119FE-F9EE-474A-BFF8-AD3FCC89A616}" type="slidenum">
              <a:rPr lang="en-US" smtClean="0"/>
              <a:pPr/>
              <a:t>‹#›</a:t>
            </a:fld>
            <a:endParaRPr lang="en-US"/>
          </a:p>
        </p:txBody>
      </p:sp>
    </p:spTree>
    <p:extLst>
      <p:ext uri="{BB962C8B-B14F-4D97-AF65-F5344CB8AC3E}">
        <p14:creationId xmlns:p14="http://schemas.microsoft.com/office/powerpoint/2010/main" val="2280945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C119FE-F9EE-474A-BFF8-AD3FCC89A616}" type="slidenum">
              <a:rPr lang="en-US" smtClean="0"/>
              <a:pPr/>
              <a:t>1</a:t>
            </a:fld>
            <a:endParaRPr lang="en-US"/>
          </a:p>
        </p:txBody>
      </p:sp>
    </p:spTree>
    <p:extLst>
      <p:ext uri="{BB962C8B-B14F-4D97-AF65-F5344CB8AC3E}">
        <p14:creationId xmlns:p14="http://schemas.microsoft.com/office/powerpoint/2010/main" val="198351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1026"/>
          <p:cNvSpPr>
            <a:spLocks noGrp="1" noRot="1" noChangeAspect="1" noChangeArrowheads="1" noTextEdit="1"/>
          </p:cNvSpPr>
          <p:nvPr>
            <p:ph type="sldImg"/>
          </p:nvPr>
        </p:nvSpPr>
        <p:spPr>
          <a:xfrm>
            <a:off x="1150938" y="692150"/>
            <a:ext cx="4556125" cy="3416300"/>
          </a:xfrm>
          <a:ln/>
        </p:spPr>
      </p:sp>
      <p:sp>
        <p:nvSpPr>
          <p:cNvPr id="97283" name="Rectangle 1027"/>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1052641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xfrm>
            <a:off x="1150938" y="692150"/>
            <a:ext cx="4556125" cy="3416300"/>
          </a:xfrm>
          <a:ln/>
        </p:spPr>
      </p:sp>
      <p:sp>
        <p:nvSpPr>
          <p:cNvPr id="96259"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965812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xfrm>
            <a:off x="1150938" y="692150"/>
            <a:ext cx="4556125" cy="3416300"/>
          </a:xfrm>
          <a:ln/>
        </p:spPr>
      </p:sp>
      <p:sp>
        <p:nvSpPr>
          <p:cNvPr id="95235" name="Rectangle 3"/>
          <p:cNvSpPr>
            <a:spLocks noGrp="1" noChangeArrowheads="1"/>
          </p:cNvSpPr>
          <p:nvPr>
            <p:ph type="body" idx="1"/>
          </p:nvPr>
        </p:nvSpPr>
        <p:spPr>
          <a:noFill/>
          <a:ln w="9525"/>
        </p:spPr>
        <p:txBody>
          <a:bodyPr/>
          <a:lstStyle/>
          <a:p>
            <a:endParaRPr lang="en-US" smtClean="0"/>
          </a:p>
        </p:txBody>
      </p:sp>
    </p:spTree>
    <p:extLst>
      <p:ext uri="{BB962C8B-B14F-4D97-AF65-F5344CB8AC3E}">
        <p14:creationId xmlns:p14="http://schemas.microsoft.com/office/powerpoint/2010/main" val="3506081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body" idx="1"/>
          </p:nvPr>
        </p:nvSpPr>
        <p:spPr>
          <a:noFill/>
          <a:ln w="9525"/>
        </p:spPr>
        <p:txBody>
          <a:bodyPr/>
          <a:lstStyle/>
          <a:p>
            <a:endParaRPr lang="en-US" smtClean="0"/>
          </a:p>
        </p:txBody>
      </p:sp>
      <p:sp>
        <p:nvSpPr>
          <p:cNvPr id="98307" name="Rectangle 3"/>
          <p:cNvSpPr>
            <a:spLocks noGrp="1" noRot="1" noChangeAspect="1" noChangeArrowheads="1" noTextEdit="1"/>
          </p:cNvSpPr>
          <p:nvPr>
            <p:ph type="sldImg"/>
          </p:nvPr>
        </p:nvSpPr>
        <p:spPr>
          <a:xfrm>
            <a:off x="1150938" y="692150"/>
            <a:ext cx="4556125" cy="3416300"/>
          </a:xfrm>
          <a:ln cap="flat"/>
        </p:spPr>
      </p:sp>
    </p:spTree>
    <p:extLst>
      <p:ext uri="{BB962C8B-B14F-4D97-AF65-F5344CB8AC3E}">
        <p14:creationId xmlns:p14="http://schemas.microsoft.com/office/powerpoint/2010/main" val="3119638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5AA33740-CA52-423A-969A-94EA2FCC7B86}" type="datetimeFigureOut">
              <a:rPr lang="en-US" smtClean="0"/>
              <a:pPr/>
              <a:t>4/12/2017</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64249BDD-D17C-44DA-B1B1-8E3A51ED256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A33740-CA52-423A-969A-94EA2FCC7B86}"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BDD-D17C-44DA-B1B1-8E3A51ED256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AA33740-CA52-423A-969A-94EA2FCC7B86}" type="datetimeFigureOut">
              <a:rPr lang="en-US" smtClean="0"/>
              <a:pPr/>
              <a:t>4/12/2017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49BDD-D17C-44DA-B1B1-8E3A51ED256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5AA33740-CA52-423A-969A-94EA2FCC7B86}" type="datetimeFigureOut">
              <a:rPr lang="en-US" smtClean="0"/>
              <a:pPr/>
              <a:t>4/12/2017</a:t>
            </a:fld>
            <a:endParaRPr lang="en-US"/>
          </a:p>
        </p:txBody>
      </p:sp>
      <p:sp>
        <p:nvSpPr>
          <p:cNvPr id="9" name="Slide Number Placeholder 8"/>
          <p:cNvSpPr>
            <a:spLocks noGrp="1"/>
          </p:cNvSpPr>
          <p:nvPr>
            <p:ph type="sldNum" sz="quarter" idx="15"/>
          </p:nvPr>
        </p:nvSpPr>
        <p:spPr/>
        <p:txBody>
          <a:bodyPr rtlCol="0"/>
          <a:lstStyle/>
          <a:p>
            <a:fld id="{64249BDD-D17C-44DA-B1B1-8E3A51ED2566}"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5AA33740-CA52-423A-969A-94EA2FCC7B86}" type="datetimeFigureOut">
              <a:rPr lang="en-US" smtClean="0"/>
              <a:pPr/>
              <a:t>4/12/2017</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64249BDD-D17C-44DA-B1B1-8E3A51ED256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AA33740-CA52-423A-969A-94EA2FCC7B86}" type="datetimeFigureOut">
              <a:rPr lang="en-US" smtClean="0"/>
              <a:pPr/>
              <a:t>4/12/2017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49BDD-D17C-44DA-B1B1-8E3A51ED2566}"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5AA33740-CA52-423A-969A-94EA2FCC7B86}" type="datetimeFigureOut">
              <a:rPr lang="en-US" smtClean="0"/>
              <a:pPr/>
              <a:t>4/12/2017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49BDD-D17C-44DA-B1B1-8E3A51ED2566}"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5AA33740-CA52-423A-969A-94EA2FCC7B86}" type="datetimeFigureOut">
              <a:rPr lang="en-US" smtClean="0"/>
              <a:pPr/>
              <a:t>4/12/2017</a:t>
            </a:fld>
            <a:endParaRPr lang="en-US"/>
          </a:p>
        </p:txBody>
      </p:sp>
      <p:sp>
        <p:nvSpPr>
          <p:cNvPr id="7" name="Slide Number Placeholder 6"/>
          <p:cNvSpPr>
            <a:spLocks noGrp="1"/>
          </p:cNvSpPr>
          <p:nvPr>
            <p:ph type="sldNum" sz="quarter" idx="11"/>
          </p:nvPr>
        </p:nvSpPr>
        <p:spPr/>
        <p:txBody>
          <a:bodyPr rtlCol="0"/>
          <a:lstStyle/>
          <a:p>
            <a:fld id="{64249BDD-D17C-44DA-B1B1-8E3A51ED2566}"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A33740-CA52-423A-969A-94EA2FCC7B86}" type="datetimeFigureOut">
              <a:rPr lang="en-US" smtClean="0"/>
              <a:pPr/>
              <a:t>4/12/2017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49BDD-D17C-44DA-B1B1-8E3A51ED256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5AA33740-CA52-423A-969A-94EA2FCC7B86}" type="datetimeFigureOut">
              <a:rPr lang="en-US" smtClean="0"/>
              <a:pPr/>
              <a:t>4/12/2017</a:t>
            </a:fld>
            <a:endParaRPr lang="en-US"/>
          </a:p>
        </p:txBody>
      </p:sp>
      <p:sp>
        <p:nvSpPr>
          <p:cNvPr id="22" name="Slide Number Placeholder 21"/>
          <p:cNvSpPr>
            <a:spLocks noGrp="1"/>
          </p:cNvSpPr>
          <p:nvPr>
            <p:ph type="sldNum" sz="quarter" idx="15"/>
          </p:nvPr>
        </p:nvSpPr>
        <p:spPr/>
        <p:txBody>
          <a:bodyPr rtlCol="0"/>
          <a:lstStyle/>
          <a:p>
            <a:fld id="{64249BDD-D17C-44DA-B1B1-8E3A51ED2566}"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5AA33740-CA52-423A-969A-94EA2FCC7B86}" type="datetimeFigureOut">
              <a:rPr lang="en-US" smtClean="0"/>
              <a:pPr/>
              <a:t>4/12/2017</a:t>
            </a:fld>
            <a:endParaRPr lang="en-US"/>
          </a:p>
        </p:txBody>
      </p:sp>
      <p:sp>
        <p:nvSpPr>
          <p:cNvPr id="18" name="Slide Number Placeholder 17"/>
          <p:cNvSpPr>
            <a:spLocks noGrp="1"/>
          </p:cNvSpPr>
          <p:nvPr>
            <p:ph type="sldNum" sz="quarter" idx="11"/>
          </p:nvPr>
        </p:nvSpPr>
        <p:spPr/>
        <p:txBody>
          <a:bodyPr rtlCol="0"/>
          <a:lstStyle/>
          <a:p>
            <a:fld id="{64249BDD-D17C-44DA-B1B1-8E3A51ED2566}"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AA33740-CA52-423A-969A-94EA2FCC7B86}" type="datetimeFigureOut">
              <a:rPr lang="en-US" smtClean="0"/>
              <a:pPr/>
              <a:t>4/12/2017</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64249BDD-D17C-44DA-B1B1-8E3A51ED256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jpeg"/><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219200"/>
            <a:ext cx="6858000" cy="4343400"/>
          </a:xfrm>
        </p:spPr>
        <p:txBody>
          <a:bodyPr>
            <a:normAutofit/>
          </a:bodyPr>
          <a:lstStyle/>
          <a:p>
            <a:pPr algn="r"/>
            <a:r>
              <a:rPr lang="en-US" sz="4400" dirty="0" smtClean="0"/>
              <a:t>FAMILY </a:t>
            </a:r>
            <a:r>
              <a:rPr lang="en-US" sz="4400" dirty="0" smtClean="0"/>
              <a:t>PLANNING</a:t>
            </a:r>
            <a:br>
              <a:rPr lang="en-US" sz="4400" dirty="0" smtClean="0"/>
            </a:br>
            <a:r>
              <a:rPr lang="en-US" sz="1800" dirty="0" smtClean="0"/>
              <a:t>Onyango M. Humphrey</a:t>
            </a:r>
            <a:br>
              <a:rPr lang="en-US" sz="1800" dirty="0" smtClean="0"/>
            </a:br>
            <a:r>
              <a:rPr lang="en-US" sz="1800" dirty="0" smtClean="0"/>
              <a:t>BSc.N Moi university</a:t>
            </a:r>
            <a:r>
              <a:rPr lang="en-US" sz="1800" dirty="0" smtClean="0"/>
              <a:t/>
            </a:r>
            <a:br>
              <a:rPr lang="en-US" sz="1800" dirty="0" smtClean="0"/>
            </a:br>
            <a:r>
              <a:rPr lang="en-US" sz="1800" dirty="0" smtClean="0"/>
              <a:t/>
            </a:r>
            <a:br>
              <a:rPr lang="en-US" sz="1800" dirty="0" smtClean="0"/>
            </a:br>
            <a:endParaRPr lang="en-US" sz="18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a:bodyPr>
          <a:lstStyle/>
          <a:p>
            <a:r>
              <a:rPr lang="en-US" sz="2800" b="1" dirty="0" smtClean="0"/>
              <a:t>National Benefits </a:t>
            </a:r>
            <a:br>
              <a:rPr lang="en-US" sz="2800" b="1" dirty="0" smtClean="0"/>
            </a:br>
            <a:endParaRPr lang="en-US" sz="2800" b="1" dirty="0"/>
          </a:p>
        </p:txBody>
      </p:sp>
      <p:sp>
        <p:nvSpPr>
          <p:cNvPr id="3" name="Content Placeholder 2"/>
          <p:cNvSpPr>
            <a:spLocks noGrp="1"/>
          </p:cNvSpPr>
          <p:nvPr>
            <p:ph sz="quarter" idx="1"/>
          </p:nvPr>
        </p:nvSpPr>
        <p:spPr>
          <a:xfrm>
            <a:off x="76200" y="1143000"/>
            <a:ext cx="8763000" cy="5715000"/>
          </a:xfrm>
        </p:spPr>
        <p:txBody>
          <a:bodyPr>
            <a:noAutofit/>
          </a:bodyPr>
          <a:lstStyle/>
          <a:p>
            <a:r>
              <a:rPr lang="en-US" dirty="0" smtClean="0"/>
              <a:t>The country is able to budget for its citizens as the birth rate will be controlled.</a:t>
            </a:r>
          </a:p>
          <a:p>
            <a:pPr marL="0" indent="0">
              <a:buNone/>
            </a:pPr>
            <a:endParaRPr lang="en-US" dirty="0" smtClean="0"/>
          </a:p>
          <a:p>
            <a:pPr lvl="0"/>
            <a:r>
              <a:rPr lang="en-US" dirty="0" smtClean="0"/>
              <a:t>Nationally reduced fertility and mortality rates lessen the burden to the nation. </a:t>
            </a:r>
          </a:p>
          <a:p>
            <a:pPr marL="0" lvl="0" indent="0">
              <a:buNone/>
            </a:pPr>
            <a:endParaRPr lang="en-US" dirty="0" smtClean="0"/>
          </a:p>
          <a:p>
            <a:r>
              <a:rPr lang="en-US" dirty="0" smtClean="0"/>
              <a:t> If the population growth rate is higher than the economic growth rate, it creates a burden on available land, health facilities, educational resources and the job market. </a:t>
            </a:r>
          </a:p>
          <a:p>
            <a:pPr marL="0" indent="0">
              <a:buNone/>
            </a:pPr>
            <a:endParaRPr lang="en-US" dirty="0" smtClean="0"/>
          </a:p>
          <a:p>
            <a:r>
              <a:rPr lang="en-US" dirty="0" smtClean="0"/>
              <a:t>These factors often impact more on mothers and children, whose mortality and morbidity rates are high</a:t>
            </a:r>
          </a:p>
          <a:p>
            <a:pPr lvl="0"/>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2514600"/>
            <a:ext cx="6858000" cy="2503962"/>
          </a:xfrm>
        </p:spPr>
        <p:txBody>
          <a:bodyPr/>
          <a:lstStyle/>
          <a:p>
            <a:r>
              <a:rPr lang="en-US" dirty="0" smtClean="0"/>
              <a:t>THE HUMAN SEXUAL RESPONSE CYCLE</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a:bodyPr>
          <a:lstStyle/>
          <a:p>
            <a:r>
              <a:rPr lang="en-US" sz="2800" b="1" u="sng" dirty="0" smtClean="0"/>
              <a:t>THE HUMAN SEXUAL RESPONSE CYCLE.</a:t>
            </a:r>
            <a:r>
              <a:rPr lang="en-US" sz="2800" b="1" dirty="0" smtClean="0"/>
              <a:t/>
            </a:r>
            <a:br>
              <a:rPr lang="en-US" sz="2800" b="1" dirty="0" smtClean="0"/>
            </a:br>
            <a:endParaRPr lang="en-US" sz="2800" b="1" dirty="0"/>
          </a:p>
        </p:txBody>
      </p:sp>
      <p:sp>
        <p:nvSpPr>
          <p:cNvPr id="3" name="Content Placeholder 2"/>
          <p:cNvSpPr>
            <a:spLocks noGrp="1"/>
          </p:cNvSpPr>
          <p:nvPr>
            <p:ph sz="quarter" idx="1"/>
          </p:nvPr>
        </p:nvSpPr>
        <p:spPr>
          <a:xfrm>
            <a:off x="0" y="1417638"/>
            <a:ext cx="8686800" cy="5056314"/>
          </a:xfrm>
        </p:spPr>
        <p:txBody>
          <a:bodyPr>
            <a:normAutofit/>
          </a:bodyPr>
          <a:lstStyle/>
          <a:p>
            <a:pPr>
              <a:buNone/>
            </a:pPr>
            <a:r>
              <a:rPr lang="en-US" sz="2800" dirty="0" smtClean="0"/>
              <a:t>Consists </a:t>
            </a:r>
            <a:r>
              <a:rPr lang="en-US" sz="2800" dirty="0"/>
              <a:t>of four major </a:t>
            </a:r>
            <a:r>
              <a:rPr lang="en-US" sz="2800" dirty="0" smtClean="0"/>
              <a:t>stages, namely:</a:t>
            </a:r>
            <a:endParaRPr lang="en-US" sz="2800" dirty="0"/>
          </a:p>
          <a:p>
            <a:pPr lvl="0">
              <a:buFont typeface="Wingdings" panose="05000000000000000000" pitchFamily="2" charset="2"/>
              <a:buChar char="ü"/>
            </a:pPr>
            <a:r>
              <a:rPr lang="en-GB" sz="2800" dirty="0" smtClean="0"/>
              <a:t>Excitement/Arousal</a:t>
            </a:r>
            <a:endParaRPr lang="en-US" sz="2800" dirty="0"/>
          </a:p>
          <a:p>
            <a:pPr lvl="0">
              <a:buFont typeface="Wingdings" panose="05000000000000000000" pitchFamily="2" charset="2"/>
              <a:buChar char="ü"/>
            </a:pPr>
            <a:r>
              <a:rPr lang="en-GB" sz="2800" dirty="0" smtClean="0"/>
              <a:t>Plateau</a:t>
            </a:r>
            <a:endParaRPr lang="en-US" sz="2800" dirty="0"/>
          </a:p>
          <a:p>
            <a:pPr lvl="0">
              <a:buFont typeface="Wingdings" panose="05000000000000000000" pitchFamily="2" charset="2"/>
              <a:buChar char="ü"/>
            </a:pPr>
            <a:r>
              <a:rPr lang="en-GB" sz="2800" dirty="0" smtClean="0"/>
              <a:t>Orgasm</a:t>
            </a:r>
            <a:endParaRPr lang="en-US" sz="2800" dirty="0"/>
          </a:p>
          <a:p>
            <a:pPr lvl="0">
              <a:buFont typeface="Wingdings" panose="05000000000000000000" pitchFamily="2" charset="2"/>
              <a:buChar char="ü"/>
            </a:pPr>
            <a:r>
              <a:rPr lang="en-GB" sz="2800" dirty="0" smtClean="0"/>
              <a:t>Resolution </a:t>
            </a:r>
            <a:endParaRPr lang="en-US" sz="2800" dirty="0"/>
          </a:p>
          <a:p>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838200"/>
          </a:xfrm>
        </p:spPr>
        <p:txBody>
          <a:bodyPr>
            <a:normAutofit fontScale="90000"/>
          </a:bodyPr>
          <a:lstStyle/>
          <a:p>
            <a:r>
              <a:rPr lang="en-US" dirty="0" smtClean="0"/>
              <a:t>1. Excitement/arousal</a:t>
            </a:r>
            <a:r>
              <a:rPr lang="en-US" dirty="0" smtClean="0"/>
              <a:t/>
            </a:r>
            <a:br>
              <a:rPr lang="en-US" dirty="0" smtClean="0"/>
            </a:br>
            <a:endParaRPr lang="en-US" dirty="0"/>
          </a:p>
        </p:txBody>
      </p:sp>
      <p:sp>
        <p:nvSpPr>
          <p:cNvPr id="3" name="Content Placeholder 2"/>
          <p:cNvSpPr>
            <a:spLocks noGrp="1"/>
          </p:cNvSpPr>
          <p:nvPr>
            <p:ph sz="quarter" idx="1"/>
          </p:nvPr>
        </p:nvSpPr>
        <p:spPr>
          <a:xfrm>
            <a:off x="152400" y="990600"/>
            <a:ext cx="8610600" cy="5867400"/>
          </a:xfrm>
        </p:spPr>
        <p:txBody>
          <a:bodyPr>
            <a:normAutofit/>
          </a:bodyPr>
          <a:lstStyle/>
          <a:p>
            <a:r>
              <a:rPr lang="en-US" sz="2800" dirty="0" smtClean="0"/>
              <a:t>Occurs </a:t>
            </a:r>
            <a:r>
              <a:rPr lang="en-US" sz="2800" dirty="0"/>
              <a:t>as a result of physical or mental </a:t>
            </a:r>
            <a:r>
              <a:rPr lang="en-US" sz="2800" dirty="0" smtClean="0"/>
              <a:t>stimulation. </a:t>
            </a:r>
          </a:p>
          <a:p>
            <a:r>
              <a:rPr lang="en-US" sz="2800" dirty="0" smtClean="0"/>
              <a:t>The </a:t>
            </a:r>
            <a:r>
              <a:rPr lang="en-US" sz="2800" dirty="0"/>
              <a:t>body prepares for sexual intercourse</a:t>
            </a:r>
          </a:p>
          <a:p>
            <a:r>
              <a:rPr lang="en-US" sz="2800" dirty="0"/>
              <a:t>Muscle tension increases</a:t>
            </a:r>
          </a:p>
          <a:p>
            <a:r>
              <a:rPr lang="en-US" sz="2800" dirty="0" smtClean="0"/>
              <a:t>HR and RR </a:t>
            </a:r>
            <a:r>
              <a:rPr lang="en-US" sz="2800" dirty="0"/>
              <a:t>increases.</a:t>
            </a:r>
          </a:p>
          <a:p>
            <a:r>
              <a:rPr lang="en-US" sz="2800" dirty="0"/>
              <a:t>Increased blood flow to the genitals resulting in the swelling of the </a:t>
            </a:r>
            <a:r>
              <a:rPr lang="en-US" sz="2800" dirty="0" smtClean="0"/>
              <a:t>woman's </a:t>
            </a:r>
            <a:r>
              <a:rPr lang="en-US" sz="2800" dirty="0"/>
              <a:t>clitoris and labia minora and the erection of the mans </a:t>
            </a:r>
            <a:r>
              <a:rPr lang="en-US" sz="2800" dirty="0" smtClean="0"/>
              <a:t>penis.</a:t>
            </a:r>
          </a:p>
          <a:p>
            <a:r>
              <a:rPr lang="en-US" sz="2800" dirty="0" smtClean="0"/>
              <a:t>Penile </a:t>
            </a:r>
            <a:r>
              <a:rPr lang="en-US" sz="2800" dirty="0"/>
              <a:t>erection is the first response to effective sexual arousal in the males.</a:t>
            </a:r>
          </a:p>
          <a:p>
            <a:pPr>
              <a:buNone/>
            </a:pP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7696200" cy="715962"/>
          </a:xfrm>
        </p:spPr>
        <p:txBody>
          <a:bodyPr/>
          <a:lstStyle/>
          <a:p>
            <a:r>
              <a:rPr lang="en-US" dirty="0" smtClean="0"/>
              <a:t>EXCITEMENT CONT…….</a:t>
            </a:r>
            <a:endParaRPr lang="en-US" dirty="0"/>
          </a:p>
        </p:txBody>
      </p:sp>
      <p:sp>
        <p:nvSpPr>
          <p:cNvPr id="3" name="Content Placeholder 2"/>
          <p:cNvSpPr>
            <a:spLocks noGrp="1"/>
          </p:cNvSpPr>
          <p:nvPr>
            <p:ph sz="quarter" idx="1"/>
          </p:nvPr>
        </p:nvSpPr>
        <p:spPr>
          <a:xfrm>
            <a:off x="76200" y="990600"/>
            <a:ext cx="8763000" cy="5867400"/>
          </a:xfrm>
        </p:spPr>
        <p:txBody>
          <a:bodyPr>
            <a:normAutofit/>
          </a:bodyPr>
          <a:lstStyle/>
          <a:p>
            <a:r>
              <a:rPr lang="en-US" sz="2800" dirty="0" smtClean="0"/>
              <a:t>Vaginal lubrication begins. </a:t>
            </a:r>
          </a:p>
          <a:p>
            <a:r>
              <a:rPr lang="en-US" sz="2800" dirty="0" smtClean="0"/>
              <a:t>The woman's breasts become fuller and the vaginal walls begin to swell</a:t>
            </a:r>
          </a:p>
          <a:p>
            <a:r>
              <a:rPr lang="en-US" sz="2800" dirty="0" smtClean="0"/>
              <a:t>Mans testicles swell, scrotum tightens.</a:t>
            </a:r>
          </a:p>
          <a:p>
            <a:r>
              <a:rPr lang="en-US" sz="2800" dirty="0" smtClean="0"/>
              <a:t>Clitoral erection is a variable response in the excitement phase. </a:t>
            </a:r>
          </a:p>
          <a:p>
            <a:r>
              <a:rPr lang="en-US" sz="2800" dirty="0" smtClean="0"/>
              <a:t>Vaginal lubrication is a more consistent response.</a:t>
            </a:r>
          </a:p>
          <a:p>
            <a:r>
              <a:rPr lang="en-US" sz="2800" dirty="0" smtClean="0"/>
              <a:t>There is expansion of the upper vagina, and the labia minora enlarge. </a:t>
            </a:r>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534400" cy="914400"/>
          </a:xfrm>
        </p:spPr>
        <p:txBody>
          <a:bodyPr>
            <a:normAutofit fontScale="90000"/>
          </a:bodyPr>
          <a:lstStyle/>
          <a:p>
            <a:r>
              <a:rPr lang="en-US" sz="2800" b="1" dirty="0" smtClean="0"/>
              <a:t>2. Plateau </a:t>
            </a:r>
            <a:r>
              <a:rPr lang="en-US" sz="2800" b="1" dirty="0" smtClean="0"/>
              <a:t>phase</a:t>
            </a:r>
            <a:br>
              <a:rPr lang="en-US" sz="2800" b="1" dirty="0" smtClean="0"/>
            </a:br>
            <a:endParaRPr lang="en-US" sz="2800" b="1" dirty="0"/>
          </a:p>
        </p:txBody>
      </p:sp>
      <p:sp>
        <p:nvSpPr>
          <p:cNvPr id="3" name="Content Placeholder 2"/>
          <p:cNvSpPr>
            <a:spLocks noGrp="1"/>
          </p:cNvSpPr>
          <p:nvPr>
            <p:ph sz="quarter" idx="1"/>
          </p:nvPr>
        </p:nvSpPr>
        <p:spPr>
          <a:xfrm>
            <a:off x="0" y="1143000"/>
            <a:ext cx="8763000" cy="5715000"/>
          </a:xfrm>
        </p:spPr>
        <p:txBody>
          <a:bodyPr>
            <a:normAutofit/>
          </a:bodyPr>
          <a:lstStyle/>
          <a:p>
            <a:r>
              <a:rPr lang="en-US" sz="2800" dirty="0" smtClean="0"/>
              <a:t>Phase </a:t>
            </a:r>
            <a:r>
              <a:rPr lang="en-US" sz="2800" dirty="0"/>
              <a:t>one changes are intensified</a:t>
            </a:r>
          </a:p>
          <a:p>
            <a:r>
              <a:rPr lang="en-US" sz="2800" dirty="0"/>
              <a:t>There is a small increase in penile erection, the testes enlarge due to vascular congestion, and the scrotum contracts to draw the testes upward toward the perineum. </a:t>
            </a:r>
            <a:endParaRPr lang="en-US" sz="2800" dirty="0" smtClean="0"/>
          </a:p>
          <a:p>
            <a:r>
              <a:rPr lang="en-US" sz="2800" dirty="0" smtClean="0"/>
              <a:t>Ejaculation</a:t>
            </a:r>
            <a:r>
              <a:rPr lang="en-US" sz="2800" dirty="0"/>
              <a:t>, depositing spermatozoa and seminal plasma into the posterior urethra. </a:t>
            </a:r>
            <a:endParaRPr lang="en-US" sz="2800" dirty="0" smtClean="0"/>
          </a:p>
          <a:p>
            <a:r>
              <a:rPr lang="en-US" sz="2800" dirty="0" smtClean="0"/>
              <a:t>Male </a:t>
            </a:r>
            <a:r>
              <a:rPr lang="en-US" sz="2800" dirty="0"/>
              <a:t>urethral sphincter contracts to  prevent urine from mixing with semen</a:t>
            </a:r>
            <a:r>
              <a:rPr lang="en-US" sz="2800" dirty="0" smtClean="0"/>
              <a:t>.</a:t>
            </a:r>
            <a:endParaRPr lang="en-US" sz="2800" dirty="0"/>
          </a:p>
          <a:p>
            <a:pPr>
              <a:buNone/>
            </a:pPr>
            <a:endParaRPr lang="en-US" sz="28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7772400" cy="639762"/>
          </a:xfrm>
        </p:spPr>
        <p:txBody>
          <a:bodyPr>
            <a:normAutofit/>
          </a:bodyPr>
          <a:lstStyle/>
          <a:p>
            <a:r>
              <a:rPr lang="en-US" sz="2800" b="1" dirty="0" smtClean="0"/>
              <a:t>PLATEAU </a:t>
            </a:r>
            <a:r>
              <a:rPr lang="en-US" sz="2800" b="1" dirty="0" smtClean="0"/>
              <a:t>PHASE CONT……</a:t>
            </a:r>
            <a:endParaRPr lang="en-US" sz="2800" b="1" dirty="0"/>
          </a:p>
        </p:txBody>
      </p:sp>
      <p:sp>
        <p:nvSpPr>
          <p:cNvPr id="3" name="Content Placeholder 2"/>
          <p:cNvSpPr>
            <a:spLocks noGrp="1"/>
          </p:cNvSpPr>
          <p:nvPr>
            <p:ph sz="quarter" idx="1"/>
          </p:nvPr>
        </p:nvSpPr>
        <p:spPr>
          <a:xfrm>
            <a:off x="0" y="914400"/>
            <a:ext cx="8839200" cy="5943600"/>
          </a:xfrm>
        </p:spPr>
        <p:txBody>
          <a:bodyPr>
            <a:normAutofit/>
          </a:bodyPr>
          <a:lstStyle/>
          <a:p>
            <a:r>
              <a:rPr lang="en-US" sz="2800" dirty="0" smtClean="0"/>
              <a:t>Engorgement and reddening of the labia minora are characteristics of the plateau phase.</a:t>
            </a:r>
          </a:p>
          <a:p>
            <a:r>
              <a:rPr lang="en-US" sz="2800" dirty="0" smtClean="0"/>
              <a:t>Vagina continues to swell from the increased blood flow. </a:t>
            </a:r>
          </a:p>
          <a:p>
            <a:r>
              <a:rPr lang="en-US" sz="2800" dirty="0" smtClean="0"/>
              <a:t>Clitoris becomes extremely sensitive and the Bartholin's glands produce further lubrication.</a:t>
            </a:r>
          </a:p>
          <a:p>
            <a:r>
              <a:rPr lang="en-US" sz="2800" dirty="0" smtClean="0"/>
              <a:t>Muscle tension increases</a:t>
            </a:r>
          </a:p>
          <a:p>
            <a:r>
              <a:rPr lang="en-US" sz="2800" dirty="0" smtClean="0"/>
              <a:t>Increased BP HR </a:t>
            </a:r>
            <a:r>
              <a:rPr lang="en-US" sz="2800" dirty="0" smtClean="0"/>
              <a:t>RR.</a:t>
            </a:r>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458200" cy="762000"/>
          </a:xfrm>
        </p:spPr>
        <p:txBody>
          <a:bodyPr>
            <a:normAutofit fontScale="90000"/>
          </a:bodyPr>
          <a:lstStyle/>
          <a:p>
            <a:r>
              <a:rPr lang="en-US" sz="2800" b="1" dirty="0" smtClean="0"/>
              <a:t>3. Orgasm </a:t>
            </a:r>
            <a:r>
              <a:rPr lang="en-US" sz="2800" b="1" dirty="0" smtClean="0"/>
              <a:t/>
            </a:r>
            <a:br>
              <a:rPr lang="en-US" sz="2800" b="1" dirty="0" smtClean="0"/>
            </a:br>
            <a:endParaRPr lang="en-US" sz="2800" b="1" dirty="0"/>
          </a:p>
        </p:txBody>
      </p:sp>
      <p:sp>
        <p:nvSpPr>
          <p:cNvPr id="3" name="Content Placeholder 2"/>
          <p:cNvSpPr>
            <a:spLocks noGrp="1"/>
          </p:cNvSpPr>
          <p:nvPr>
            <p:ph sz="quarter" idx="1"/>
          </p:nvPr>
        </p:nvSpPr>
        <p:spPr>
          <a:xfrm>
            <a:off x="0" y="609600"/>
            <a:ext cx="8763000" cy="6248400"/>
          </a:xfrm>
        </p:spPr>
        <p:txBody>
          <a:bodyPr>
            <a:normAutofit/>
          </a:bodyPr>
          <a:lstStyle/>
          <a:p>
            <a:r>
              <a:rPr lang="en-US" sz="2800" dirty="0" smtClean="0"/>
              <a:t>Is the </a:t>
            </a:r>
            <a:r>
              <a:rPr lang="en-US" sz="2800" dirty="0"/>
              <a:t>climax of the sexual response. </a:t>
            </a:r>
            <a:endParaRPr lang="en-US" sz="2800" dirty="0" smtClean="0"/>
          </a:p>
          <a:p>
            <a:r>
              <a:rPr lang="en-US" sz="2800" dirty="0" smtClean="0"/>
              <a:t>The </a:t>
            </a:r>
            <a:r>
              <a:rPr lang="en-US" sz="2800" dirty="0"/>
              <a:t>shortest phase and lasts for a few seconds. </a:t>
            </a:r>
          </a:p>
          <a:p>
            <a:r>
              <a:rPr lang="en-US" sz="2800" dirty="0"/>
              <a:t>There is an intense subjective sensation of pleasure and release of sexual tension. </a:t>
            </a:r>
            <a:endParaRPr lang="en-US" sz="2800" dirty="0" smtClean="0"/>
          </a:p>
          <a:p>
            <a:r>
              <a:rPr lang="en-US" sz="2800" dirty="0" smtClean="0"/>
              <a:t>BP </a:t>
            </a:r>
            <a:r>
              <a:rPr lang="en-US" sz="2800" dirty="0" smtClean="0"/>
              <a:t>RR </a:t>
            </a:r>
            <a:r>
              <a:rPr lang="en-US" sz="2800" dirty="0"/>
              <a:t>HR at the highest rate with the rapid take of oxygen</a:t>
            </a:r>
            <a:r>
              <a:rPr lang="en-US" sz="2800" dirty="0" smtClean="0"/>
              <a:t>.</a:t>
            </a:r>
            <a:endParaRPr lang="en-US" sz="2800" dirty="0"/>
          </a:p>
          <a:p>
            <a:r>
              <a:rPr lang="en-US" sz="2800" dirty="0"/>
              <a:t>Female orgasm produces rhythmic contractions of the perineum and reproductive organs. </a:t>
            </a:r>
            <a:endParaRPr lang="en-US" sz="2800" dirty="0" smtClean="0"/>
          </a:p>
          <a:p>
            <a:r>
              <a:rPr lang="en-US" sz="2800" dirty="0" smtClean="0"/>
              <a:t>Intense </a:t>
            </a:r>
            <a:r>
              <a:rPr lang="en-US" sz="2800" dirty="0"/>
              <a:t>subjective sensations of pleasure are followed by release of general skeletal muscle tone. </a:t>
            </a:r>
          </a:p>
          <a:p>
            <a:r>
              <a:rPr lang="en-US" sz="2800" dirty="0"/>
              <a:t>Rhythmic contractions of the muscles at the base of the penis results into ejaculation</a:t>
            </a:r>
            <a:r>
              <a:rPr lang="en-US" sz="2800" dirty="0" smtClean="0"/>
              <a:t>.</a:t>
            </a:r>
            <a:endParaRPr lang="en-US" sz="2800" dirty="0"/>
          </a:p>
          <a:p>
            <a:endParaRPr lang="en-US" sz="28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534400" cy="838200"/>
          </a:xfrm>
        </p:spPr>
        <p:txBody>
          <a:bodyPr>
            <a:noAutofit/>
          </a:bodyPr>
          <a:lstStyle/>
          <a:p>
            <a:r>
              <a:rPr lang="en-US" sz="2800" b="1" dirty="0" smtClean="0"/>
              <a:t/>
            </a:r>
            <a:br>
              <a:rPr lang="en-US" sz="2800" b="1" dirty="0" smtClean="0"/>
            </a:br>
            <a:r>
              <a:rPr lang="en-US" sz="2800" b="1" dirty="0" smtClean="0"/>
              <a:t>4. Resolution</a:t>
            </a:r>
            <a:r>
              <a:rPr lang="en-US" sz="2800" b="1" dirty="0" smtClean="0"/>
              <a:t>.</a:t>
            </a:r>
            <a:br>
              <a:rPr lang="en-US" sz="2800" b="1" dirty="0" smtClean="0"/>
            </a:br>
            <a:endParaRPr lang="en-US" sz="2800" b="1" dirty="0"/>
          </a:p>
        </p:txBody>
      </p:sp>
      <p:sp>
        <p:nvSpPr>
          <p:cNvPr id="3" name="Content Placeholder 2"/>
          <p:cNvSpPr>
            <a:spLocks noGrp="1"/>
          </p:cNvSpPr>
          <p:nvPr>
            <p:ph sz="quarter" idx="1"/>
          </p:nvPr>
        </p:nvSpPr>
        <p:spPr>
          <a:xfrm>
            <a:off x="0" y="457200"/>
            <a:ext cx="8839200" cy="6400800"/>
          </a:xfrm>
        </p:spPr>
        <p:txBody>
          <a:bodyPr>
            <a:normAutofit/>
          </a:bodyPr>
          <a:lstStyle/>
          <a:p>
            <a:endParaRPr lang="en-US" sz="2800" dirty="0" smtClean="0"/>
          </a:p>
          <a:p>
            <a:r>
              <a:rPr lang="en-US" sz="2800" dirty="0" smtClean="0"/>
              <a:t>The </a:t>
            </a:r>
            <a:r>
              <a:rPr lang="en-US" sz="2800" dirty="0"/>
              <a:t>body slowly returns to its normal level of functioning</a:t>
            </a:r>
            <a:r>
              <a:rPr lang="en-US" sz="2800" dirty="0" smtClean="0"/>
              <a:t>.</a:t>
            </a:r>
            <a:endParaRPr lang="en-US" sz="2800" dirty="0"/>
          </a:p>
          <a:p>
            <a:r>
              <a:rPr lang="en-US" sz="2800" dirty="0"/>
              <a:t>Men need recovery time after orgasm ( refractory period) during which they cannot reach orgasm again. This period varies among men and varies with age</a:t>
            </a:r>
            <a:r>
              <a:rPr lang="en-US" sz="2800" dirty="0" smtClean="0"/>
              <a:t>.</a:t>
            </a:r>
            <a:endParaRPr lang="en-US" sz="2800" dirty="0"/>
          </a:p>
          <a:p>
            <a:r>
              <a:rPr lang="en-US" sz="2800" dirty="0"/>
              <a:t>Some women are capable of rapid return to the orgasm phase with further stimulation and may experience multiple </a:t>
            </a:r>
            <a:r>
              <a:rPr lang="en-US" sz="2800" dirty="0" smtClean="0"/>
              <a:t>orgasms.</a:t>
            </a:r>
            <a:endParaRPr lang="en-US" sz="2800" dirty="0"/>
          </a:p>
          <a:p>
            <a:pPr>
              <a:buNone/>
            </a:pPr>
            <a:endParaRPr lang="en-US" sz="2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487362"/>
          </a:xfrm>
        </p:spPr>
        <p:txBody>
          <a:bodyPr>
            <a:normAutofit fontScale="90000"/>
          </a:bodyPr>
          <a:lstStyle/>
          <a:p>
            <a:r>
              <a:rPr lang="en-US" sz="2800" b="1" dirty="0" smtClean="0"/>
              <a:t>RESOLUTION </a:t>
            </a:r>
            <a:r>
              <a:rPr lang="en-US" sz="2800" b="1" dirty="0" smtClean="0"/>
              <a:t>PHASE cont.…..</a:t>
            </a:r>
            <a:endParaRPr lang="en-US" sz="2800" b="1" dirty="0"/>
          </a:p>
        </p:txBody>
      </p:sp>
      <p:sp>
        <p:nvSpPr>
          <p:cNvPr id="3" name="Content Placeholder 2"/>
          <p:cNvSpPr>
            <a:spLocks noGrp="1"/>
          </p:cNvSpPr>
          <p:nvPr>
            <p:ph sz="quarter" idx="1"/>
          </p:nvPr>
        </p:nvSpPr>
        <p:spPr>
          <a:xfrm>
            <a:off x="76200" y="990600"/>
            <a:ext cx="8915400" cy="5867400"/>
          </a:xfrm>
        </p:spPr>
        <p:txBody>
          <a:bodyPr>
            <a:normAutofit/>
          </a:bodyPr>
          <a:lstStyle/>
          <a:p>
            <a:r>
              <a:rPr lang="en-US" sz="2800" dirty="0"/>
              <a:t>P</a:t>
            </a:r>
            <a:r>
              <a:rPr lang="en-US" sz="2800" dirty="0" smtClean="0"/>
              <a:t>enile detumescence (return to the flaccid state) </a:t>
            </a:r>
            <a:r>
              <a:rPr lang="en-US" sz="2800" dirty="0" smtClean="0"/>
              <a:t>occurs. </a:t>
            </a:r>
            <a:endParaRPr lang="en-US" sz="2800" dirty="0" smtClean="0"/>
          </a:p>
          <a:p>
            <a:r>
              <a:rPr lang="en-US" sz="2800" dirty="0" smtClean="0"/>
              <a:t>In </a:t>
            </a:r>
            <a:r>
              <a:rPr lang="en-US" sz="2800" dirty="0" smtClean="0"/>
              <a:t>women ,the resolution phase involves relaxation of the vagina and vascular decongestion of the reproductive organs.</a:t>
            </a:r>
          </a:p>
          <a:p>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FAMILY PLANNING/ CHILD SPACING</a:t>
            </a:r>
            <a:br>
              <a:rPr lang="en-US" dirty="0" smtClean="0"/>
            </a:br>
            <a:endParaRPr lang="en-US" dirty="0"/>
          </a:p>
        </p:txBody>
      </p:sp>
      <p:sp>
        <p:nvSpPr>
          <p:cNvPr id="3" name="Content Placeholder 2"/>
          <p:cNvSpPr>
            <a:spLocks noGrp="1"/>
          </p:cNvSpPr>
          <p:nvPr>
            <p:ph sz="quarter" idx="1"/>
          </p:nvPr>
        </p:nvSpPr>
        <p:spPr>
          <a:xfrm>
            <a:off x="76200" y="1600200"/>
            <a:ext cx="8839200" cy="5257800"/>
          </a:xfrm>
        </p:spPr>
        <p:txBody>
          <a:bodyPr>
            <a:normAutofit/>
          </a:bodyPr>
          <a:lstStyle/>
          <a:p>
            <a:r>
              <a:rPr lang="en-US" dirty="0"/>
              <a:t> </a:t>
            </a:r>
            <a:r>
              <a:rPr lang="en-US" dirty="0" smtClean="0"/>
              <a:t>Refers </a:t>
            </a:r>
            <a:r>
              <a:rPr lang="en-US" dirty="0"/>
              <a:t>to deliberate spacing between children/ births to allow longer birth </a:t>
            </a:r>
            <a:r>
              <a:rPr lang="en-US" dirty="0" smtClean="0"/>
              <a:t>intervals.</a:t>
            </a:r>
            <a:endParaRPr lang="en-US" dirty="0" smtClean="0"/>
          </a:p>
          <a:p>
            <a:pPr marL="0" indent="0">
              <a:buNone/>
            </a:pPr>
            <a:endParaRPr lang="en-US" dirty="0" smtClean="0"/>
          </a:p>
          <a:p>
            <a:r>
              <a:rPr lang="en-US" dirty="0" smtClean="0"/>
              <a:t>Is the process of child spacing so that the couple has the number of children they want at the time desired i.e when wanted, expected and welcomed. </a:t>
            </a:r>
          </a:p>
          <a:p>
            <a:pPr marL="0" indent="0">
              <a:buNone/>
            </a:pPr>
            <a:endParaRPr lang="en-US" dirty="0"/>
          </a:p>
          <a:p>
            <a:r>
              <a:rPr lang="en-US" dirty="0" smtClean="0"/>
              <a:t>Birth </a:t>
            </a:r>
            <a:r>
              <a:rPr lang="en-US" dirty="0"/>
              <a:t>spacing: time interval between two consecutive births</a:t>
            </a:r>
            <a:r>
              <a:rPr lang="en-US" dirty="0" smtClean="0"/>
              <a:t>.</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685800"/>
            <a:ext cx="7696200" cy="990600"/>
          </a:xfrm>
        </p:spPr>
        <p:txBody>
          <a:bodyPr>
            <a:noAutofit/>
          </a:bodyPr>
          <a:lstStyle/>
          <a:p>
            <a:r>
              <a:rPr lang="en-US" sz="3600" dirty="0" smtClean="0"/>
              <a:t>PATIENT ASSESSMENT IN FP</a:t>
            </a:r>
            <a:endParaRPr lang="en-US" sz="3600" dirty="0"/>
          </a:p>
        </p:txBody>
      </p:sp>
      <p:sp>
        <p:nvSpPr>
          <p:cNvPr id="3" name="Subtitle 2"/>
          <p:cNvSpPr>
            <a:spLocks noGrp="1"/>
          </p:cNvSpPr>
          <p:nvPr>
            <p:ph type="subTitle" idx="1"/>
          </p:nvPr>
        </p:nvSpPr>
        <p:spPr>
          <a:xfrm>
            <a:off x="1905000" y="1905000"/>
            <a:ext cx="7162800" cy="4419600"/>
          </a:xfrm>
        </p:spPr>
        <p:txBody>
          <a:bodyPr>
            <a:normAutofit/>
          </a:bodyPr>
          <a:lstStyle/>
          <a:p>
            <a:endParaRPr lang="en-US" sz="2800" dirty="0" smtClean="0"/>
          </a:p>
          <a:p>
            <a:endParaRPr lang="en-US" sz="2800" dirty="0"/>
          </a:p>
          <a:p>
            <a:endParaRPr lang="en-US" sz="2800" dirty="0" smtClean="0"/>
          </a:p>
          <a:p>
            <a:r>
              <a:rPr lang="en-US" sz="2800" dirty="0" smtClean="0"/>
              <a:t>HISTORY </a:t>
            </a:r>
            <a:r>
              <a:rPr lang="en-US" sz="2800" dirty="0" smtClean="0"/>
              <a:t>TAKING AND PHYSICAL </a:t>
            </a:r>
            <a:r>
              <a:rPr lang="en-US" sz="2800" dirty="0" smtClean="0"/>
              <a:t>EXAMINATION</a:t>
            </a:r>
          </a:p>
          <a:p>
            <a:r>
              <a:rPr lang="en-US" sz="2800" smtClean="0"/>
              <a:t>     (ASSIGNMENT FOR LEARNERS)</a:t>
            </a:r>
            <a:endParaRPr lang="en-US" sz="2800" dirty="0" smtClean="0"/>
          </a:p>
          <a:p>
            <a:endParaRPr lang="en-US" sz="2800" dirty="0" smtClean="0"/>
          </a:p>
          <a:p>
            <a:r>
              <a:rPr lang="en-US" sz="2800" dirty="0" smtClean="0"/>
              <a:t>HINT: SIMILAR TO MIDWIFERY CLIENT ASSESSEMENT</a:t>
            </a:r>
          </a:p>
          <a:p>
            <a:endParaRPr lang="en-US" sz="2800" dirty="0"/>
          </a:p>
        </p:txBody>
      </p:sp>
    </p:spTree>
    <p:extLst>
      <p:ext uri="{BB962C8B-B14F-4D97-AF65-F5344CB8AC3E}">
        <p14:creationId xmlns:p14="http://schemas.microsoft.com/office/powerpoint/2010/main" val="10232424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taking</a:t>
            </a:r>
            <a:endParaRPr lang="en-US" dirty="0"/>
          </a:p>
        </p:txBody>
      </p:sp>
      <p:sp>
        <p:nvSpPr>
          <p:cNvPr id="3" name="Content Placeholder 2"/>
          <p:cNvSpPr>
            <a:spLocks noGrp="1"/>
          </p:cNvSpPr>
          <p:nvPr>
            <p:ph sz="quarter" idx="1"/>
          </p:nvPr>
        </p:nvSpPr>
        <p:spPr>
          <a:xfrm>
            <a:off x="152400" y="1417638"/>
            <a:ext cx="8610600" cy="5440362"/>
          </a:xfrm>
        </p:spPr>
        <p:txBody>
          <a:bodyPr>
            <a:normAutofit/>
          </a:bodyPr>
          <a:lstStyle/>
          <a:p>
            <a:pPr marL="0" indent="0">
              <a:buNone/>
            </a:pPr>
            <a:r>
              <a:rPr lang="en-US" sz="2800" b="1" u="sng" dirty="0" smtClean="0"/>
              <a:t>Identifying Information</a:t>
            </a:r>
          </a:p>
          <a:p>
            <a:r>
              <a:rPr lang="en-US" sz="2800" dirty="0" smtClean="0"/>
              <a:t>Age: Knowledge </a:t>
            </a:r>
            <a:r>
              <a:rPr lang="en-US" sz="2800" dirty="0"/>
              <a:t>of the patient's age sets the tone for </a:t>
            </a:r>
            <a:r>
              <a:rPr lang="en-US" sz="2800" dirty="0" smtClean="0"/>
              <a:t>the complaint </a:t>
            </a:r>
            <a:r>
              <a:rPr lang="en-US" sz="2800" dirty="0"/>
              <a:t>and the approach to the patient. </a:t>
            </a:r>
          </a:p>
          <a:p>
            <a:r>
              <a:rPr lang="en-US" sz="2800" dirty="0" smtClean="0"/>
              <a:t>Last </a:t>
            </a:r>
            <a:r>
              <a:rPr lang="en-US" sz="2800" dirty="0"/>
              <a:t>Normal Menstrual </a:t>
            </a:r>
            <a:r>
              <a:rPr lang="en-US" sz="2800" dirty="0" smtClean="0"/>
              <a:t>Period including LMP</a:t>
            </a:r>
            <a:endParaRPr lang="en-US" sz="2800" dirty="0"/>
          </a:p>
          <a:p>
            <a:r>
              <a:rPr lang="en-US" sz="2800" dirty="0" smtClean="0"/>
              <a:t>The </a:t>
            </a:r>
            <a:r>
              <a:rPr lang="en-US" sz="2800" dirty="0"/>
              <a:t>date of onset of the last normal menstrual period (LNMP) is important to define. </a:t>
            </a:r>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1143000"/>
          </a:xfrm>
        </p:spPr>
        <p:txBody>
          <a:bodyPr/>
          <a:lstStyle/>
          <a:p>
            <a:r>
              <a:rPr lang="en-US" dirty="0" smtClean="0"/>
              <a:t>HX TAKING CT’D</a:t>
            </a:r>
            <a:endParaRPr lang="en-US" dirty="0"/>
          </a:p>
        </p:txBody>
      </p:sp>
      <p:sp>
        <p:nvSpPr>
          <p:cNvPr id="3" name="Content Placeholder 2"/>
          <p:cNvSpPr>
            <a:spLocks noGrp="1"/>
          </p:cNvSpPr>
          <p:nvPr>
            <p:ph sz="quarter" idx="1"/>
          </p:nvPr>
        </p:nvSpPr>
        <p:spPr>
          <a:xfrm>
            <a:off x="76200" y="1600200"/>
            <a:ext cx="8686800" cy="4873752"/>
          </a:xfrm>
        </p:spPr>
        <p:txBody>
          <a:bodyPr>
            <a:normAutofit/>
          </a:bodyPr>
          <a:lstStyle/>
          <a:p>
            <a:endParaRPr lang="en-US" sz="2800" dirty="0" smtClean="0"/>
          </a:p>
          <a:p>
            <a:pPr marL="0" indent="0">
              <a:buNone/>
            </a:pPr>
            <a:r>
              <a:rPr lang="en-US" sz="2800" b="1" u="sng" dirty="0" smtClean="0"/>
              <a:t>Gravidity and Parity</a:t>
            </a:r>
          </a:p>
          <a:p>
            <a:r>
              <a:rPr lang="en-US" sz="2800" dirty="0" smtClean="0"/>
              <a:t>A convenient symbol for recording the reproductive history  which includes the number of term pregnancies, premature deliveries, abortions, and living children (TPAL).</a:t>
            </a:r>
          </a:p>
          <a:p>
            <a:endParaRPr lang="en-US" sz="28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a:rPr lang="en-US" dirty="0" smtClean="0"/>
              <a:t>CT’D</a:t>
            </a:r>
            <a:endParaRPr lang="en-US" dirty="0"/>
          </a:p>
        </p:txBody>
      </p:sp>
      <p:sp>
        <p:nvSpPr>
          <p:cNvPr id="3" name="Content Placeholder 2"/>
          <p:cNvSpPr>
            <a:spLocks noGrp="1"/>
          </p:cNvSpPr>
          <p:nvPr>
            <p:ph sz="quarter" idx="1"/>
          </p:nvPr>
        </p:nvSpPr>
        <p:spPr>
          <a:xfrm>
            <a:off x="152400" y="1066800"/>
            <a:ext cx="8610600" cy="5791200"/>
          </a:xfrm>
        </p:spPr>
        <p:txBody>
          <a:bodyPr>
            <a:normAutofit/>
          </a:bodyPr>
          <a:lstStyle/>
          <a:p>
            <a:pPr marL="0" indent="0">
              <a:buNone/>
            </a:pPr>
            <a:r>
              <a:rPr lang="en-US" sz="2800" b="1" u="sng" dirty="0"/>
              <a:t>Chief Complaint</a:t>
            </a:r>
          </a:p>
          <a:p>
            <a:r>
              <a:rPr lang="en-US" sz="2800" dirty="0" smtClean="0"/>
              <a:t>It </a:t>
            </a:r>
            <a:r>
              <a:rPr lang="en-US" sz="2800" dirty="0"/>
              <a:t>is important to listen carefully to the way the patient responds to this question and to allow her to fully explain her complaint. </a:t>
            </a:r>
            <a:endParaRPr lang="en-US" sz="2800" dirty="0" smtClean="0"/>
          </a:p>
          <a:p>
            <a:r>
              <a:rPr lang="en-US" sz="2800" dirty="0" smtClean="0"/>
              <a:t>The </a:t>
            </a:r>
            <a:r>
              <a:rPr lang="en-US" sz="2800" dirty="0"/>
              <a:t>patient should be interrupted only to clarify certain points that may be unclear.</a:t>
            </a:r>
          </a:p>
          <a:p>
            <a:endParaRPr lang="en-US" sz="28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0" y="304800"/>
            <a:ext cx="8686800" cy="6169152"/>
          </a:xfrm>
        </p:spPr>
        <p:txBody>
          <a:bodyPr>
            <a:normAutofit/>
          </a:bodyPr>
          <a:lstStyle/>
          <a:p>
            <a:pPr marL="0" indent="0">
              <a:buNone/>
            </a:pPr>
            <a:r>
              <a:rPr lang="en-US" sz="2800" b="1" u="sng" dirty="0" smtClean="0"/>
              <a:t>Present illness</a:t>
            </a:r>
          </a:p>
          <a:p>
            <a:r>
              <a:rPr lang="en-US" sz="2800" dirty="0" smtClean="0"/>
              <a:t>Each of the problems the patient describes must be obtained in detail by questioning regarding what exactly the problem is, where exactly the problem is occurring, the date and time of onset, whether the symptoms are abating or getting worse, the duration of the symptoms when they do occur, and how these symptoms are related to or influence other events in her life. </a:t>
            </a:r>
          </a:p>
          <a:p>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152400"/>
            <a:ext cx="8686800" cy="6321552"/>
          </a:xfrm>
        </p:spPr>
        <p:txBody>
          <a:bodyPr>
            <a:normAutofit/>
          </a:bodyPr>
          <a:lstStyle/>
          <a:p>
            <a:pPr>
              <a:buNone/>
            </a:pPr>
            <a:r>
              <a:rPr lang="en-US" sz="2800" b="1" u="sng" dirty="0" smtClean="0"/>
              <a:t>Contraception</a:t>
            </a:r>
            <a:endParaRPr lang="en-US" sz="2800" b="1" u="sng" dirty="0"/>
          </a:p>
          <a:p>
            <a:r>
              <a:rPr lang="en-US" sz="2800" dirty="0" smtClean="0"/>
              <a:t>It </a:t>
            </a:r>
            <a:r>
              <a:rPr lang="en-US" sz="2800" dirty="0"/>
              <a:t>is important to elicit whether the patient is using or needs some form of contraception. </a:t>
            </a:r>
            <a:endParaRPr lang="en-US" sz="2800" dirty="0" smtClean="0"/>
          </a:p>
          <a:p>
            <a:r>
              <a:rPr lang="en-US" sz="2800" dirty="0" smtClean="0"/>
              <a:t>If </a:t>
            </a:r>
            <a:r>
              <a:rPr lang="en-US" sz="2800" dirty="0"/>
              <a:t>she is using contraception, her level of satisfaction with her chosen method should be determined</a:t>
            </a:r>
            <a:r>
              <a:rPr lang="en-US" sz="2800" dirty="0" smtClean="0"/>
              <a:t>.</a:t>
            </a:r>
            <a:endParaRPr lang="en-US" sz="2800" dirty="0"/>
          </a:p>
          <a:p>
            <a:endParaRPr lang="en-US"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467600" cy="914400"/>
          </a:xfrm>
        </p:spPr>
        <p:txBody>
          <a:bodyPr>
            <a:normAutofit fontScale="90000"/>
          </a:bodyPr>
          <a:lstStyle/>
          <a:p>
            <a:r>
              <a:rPr lang="en-US" b="1" dirty="0" smtClean="0"/>
              <a:t>Medications and Habits</a:t>
            </a:r>
            <a:br>
              <a:rPr lang="en-US" b="1" dirty="0" smtClean="0"/>
            </a:br>
            <a:endParaRPr lang="en-US" dirty="0"/>
          </a:p>
        </p:txBody>
      </p:sp>
      <p:sp>
        <p:nvSpPr>
          <p:cNvPr id="3" name="Content Placeholder 2"/>
          <p:cNvSpPr>
            <a:spLocks noGrp="1"/>
          </p:cNvSpPr>
          <p:nvPr>
            <p:ph sz="quarter" idx="1"/>
          </p:nvPr>
        </p:nvSpPr>
        <p:spPr>
          <a:xfrm>
            <a:off x="76200" y="914400"/>
            <a:ext cx="8763000" cy="5715000"/>
          </a:xfrm>
        </p:spPr>
        <p:txBody>
          <a:bodyPr>
            <a:normAutofit/>
          </a:bodyPr>
          <a:lstStyle/>
          <a:p>
            <a:r>
              <a:rPr lang="en-US" sz="2800" dirty="0" smtClean="0"/>
              <a:t>Any medications </a:t>
            </a:r>
            <a:r>
              <a:rPr lang="en-US" sz="2800" dirty="0"/>
              <a:t>that are being taken or that were being taken when symptoms first occurred should be described. </a:t>
            </a:r>
            <a:endParaRPr lang="en-US" sz="2800" dirty="0" smtClean="0"/>
          </a:p>
          <a:p>
            <a:r>
              <a:rPr lang="en-US" sz="2800" dirty="0" smtClean="0"/>
              <a:t>Herbal </a:t>
            </a:r>
            <a:r>
              <a:rPr lang="en-US" sz="2800" dirty="0"/>
              <a:t>preparations may not be viewed by the patient as medications, so this question should be specifically asked. </a:t>
            </a:r>
            <a:endParaRPr lang="en-US" sz="2800" dirty="0" smtClean="0"/>
          </a:p>
          <a:p>
            <a:r>
              <a:rPr lang="en-US" sz="2800" dirty="0" smtClean="0"/>
              <a:t>It </a:t>
            </a:r>
            <a:r>
              <a:rPr lang="en-US" sz="2800" dirty="0"/>
              <a:t>must be ascertained whether the patient smokes and, if so, how much and for how long. </a:t>
            </a:r>
            <a:endParaRPr lang="en-US" sz="2800" dirty="0" smtClean="0"/>
          </a:p>
          <a:p>
            <a:r>
              <a:rPr lang="en-US" sz="2800" dirty="0" smtClean="0"/>
              <a:t>It </a:t>
            </a:r>
            <a:r>
              <a:rPr lang="en-US" sz="2800" dirty="0"/>
              <a:t>is important to ascertain the amount of alcohol ingested, if any. </a:t>
            </a:r>
            <a:endParaRPr lang="en-US" sz="2800" dirty="0" smtClean="0"/>
          </a:p>
          <a:p>
            <a:r>
              <a:rPr lang="en-US" sz="2800" dirty="0" smtClean="0"/>
              <a:t>This </a:t>
            </a:r>
            <a:r>
              <a:rPr lang="en-US" sz="2800" dirty="0"/>
              <a:t>questioning provides an ideal time to indicate the health risks of various habits.</a:t>
            </a:r>
          </a:p>
          <a:p>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medical history</a:t>
            </a:r>
            <a:br>
              <a:rPr lang="en-US" sz="2800" b="1" dirty="0" smtClean="0"/>
            </a:br>
            <a:endParaRPr lang="en-US" sz="2800" dirty="0"/>
          </a:p>
        </p:txBody>
      </p:sp>
      <p:sp>
        <p:nvSpPr>
          <p:cNvPr id="3" name="Content Placeholder 2"/>
          <p:cNvSpPr>
            <a:spLocks noGrp="1"/>
          </p:cNvSpPr>
          <p:nvPr>
            <p:ph sz="quarter" idx="1"/>
          </p:nvPr>
        </p:nvSpPr>
        <p:spPr>
          <a:xfrm>
            <a:off x="76200" y="990600"/>
            <a:ext cx="8686800" cy="5483352"/>
          </a:xfrm>
        </p:spPr>
        <p:txBody>
          <a:bodyPr>
            <a:noAutofit/>
          </a:bodyPr>
          <a:lstStyle/>
          <a:p>
            <a:r>
              <a:rPr lang="en-US" sz="2800" dirty="0" smtClean="0"/>
              <a:t>It </a:t>
            </a:r>
            <a:r>
              <a:rPr lang="en-US" sz="2800" dirty="0"/>
              <a:t>is important to discover any history of serious medical and psychiatric illnesses and whether hospitalization was required. </a:t>
            </a:r>
            <a:endParaRPr lang="en-US" sz="2800" dirty="0" smtClean="0"/>
          </a:p>
          <a:p>
            <a:r>
              <a:rPr lang="en-US" sz="2800" dirty="0" smtClean="0"/>
              <a:t>Particularly </a:t>
            </a:r>
            <a:r>
              <a:rPr lang="en-US" sz="2800" dirty="0"/>
              <a:t>important are illnesses in the major organ systems. </a:t>
            </a:r>
            <a:endParaRPr lang="en-US" sz="2800" dirty="0" smtClean="0"/>
          </a:p>
          <a:p>
            <a:r>
              <a:rPr lang="en-US" sz="2800" dirty="0" smtClean="0"/>
              <a:t>Other </a:t>
            </a:r>
            <a:r>
              <a:rPr lang="en-US" sz="2800" dirty="0"/>
              <a:t>important details include when she had her last physical examination, including pelvic examination and </a:t>
            </a:r>
            <a:r>
              <a:rPr lang="en-US" sz="2800" dirty="0" smtClean="0"/>
              <a:t>cervical screening.</a:t>
            </a:r>
            <a:endParaRPr lang="en-US" sz="2800" dirty="0"/>
          </a:p>
          <a:p>
            <a:pPr>
              <a:buNone/>
            </a:pPr>
            <a:r>
              <a:rPr lang="en-US" sz="2800" b="1" dirty="0"/>
              <a:t>Surgical</a:t>
            </a:r>
          </a:p>
          <a:p>
            <a:r>
              <a:rPr lang="en-US" sz="2800" dirty="0"/>
              <a:t>The surgical history includes all operations, the dates performed, and associated postoperative </a:t>
            </a:r>
            <a:r>
              <a:rPr lang="en-US" sz="2800" dirty="0" smtClean="0"/>
              <a:t> </a:t>
            </a:r>
            <a:r>
              <a:rPr lang="en-US" sz="2800" dirty="0"/>
              <a:t>complications</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76200"/>
            <a:ext cx="8534400" cy="6397752"/>
          </a:xfrm>
        </p:spPr>
        <p:txBody>
          <a:bodyPr>
            <a:normAutofit/>
          </a:bodyPr>
          <a:lstStyle/>
          <a:p>
            <a:pPr marL="0" indent="0">
              <a:buNone/>
            </a:pPr>
            <a:r>
              <a:rPr lang="en-US" sz="2800" b="1" u="sng" dirty="0"/>
              <a:t>Allergies</a:t>
            </a:r>
          </a:p>
          <a:p>
            <a:r>
              <a:rPr lang="en-US" sz="2800" dirty="0"/>
              <a:t>Questioning should continue relating any possible allergic reactions to drugs or specific foods. </a:t>
            </a:r>
            <a:endParaRPr lang="en-US" sz="2800" dirty="0" smtClean="0"/>
          </a:p>
          <a:p>
            <a:r>
              <a:rPr lang="en-US" sz="2800" dirty="0" smtClean="0"/>
              <a:t>The </a:t>
            </a:r>
            <a:r>
              <a:rPr lang="en-US" sz="2800" dirty="0"/>
              <a:t>reaction produced </a:t>
            </a:r>
            <a:r>
              <a:rPr lang="en-US" sz="2800" dirty="0" smtClean="0"/>
              <a:t> </a:t>
            </a:r>
            <a:r>
              <a:rPr lang="en-US" sz="2800" dirty="0"/>
              <a:t>must be elicited and the approximate time when it occurred ascertained. </a:t>
            </a:r>
          </a:p>
          <a:p>
            <a:endParaRPr lang="en-US" sz="28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228600" y="152400"/>
            <a:ext cx="8534400" cy="6321552"/>
          </a:xfrm>
        </p:spPr>
        <p:txBody>
          <a:bodyPr>
            <a:normAutofit/>
          </a:bodyPr>
          <a:lstStyle/>
          <a:p>
            <a:pPr marL="0" indent="0">
              <a:buNone/>
            </a:pPr>
            <a:r>
              <a:rPr lang="en-US" sz="2800" b="1" u="sng" dirty="0" smtClean="0"/>
              <a:t>Obstetric History</a:t>
            </a:r>
            <a:endParaRPr lang="en-US" sz="2800" b="1" u="sng" dirty="0"/>
          </a:p>
          <a:p>
            <a:r>
              <a:rPr lang="en-US" sz="2800" dirty="0"/>
              <a:t>The obstetric history includes each of the patient's pregnancies listed in chronologic order. </a:t>
            </a:r>
            <a:endParaRPr lang="en-US" sz="2800" dirty="0" smtClean="0"/>
          </a:p>
          <a:p>
            <a:r>
              <a:rPr lang="en-US" sz="2800" dirty="0" smtClean="0"/>
              <a:t>The </a:t>
            </a:r>
            <a:r>
              <a:rPr lang="en-US" sz="2800" dirty="0"/>
              <a:t>date of birth; sex and weight of the offspring; duration of pregnancy; length of labor; type of </a:t>
            </a:r>
            <a:r>
              <a:rPr lang="en-US" sz="2800" dirty="0" smtClean="0"/>
              <a:t>delivery </a:t>
            </a:r>
            <a:r>
              <a:rPr lang="en-US" sz="2800" dirty="0"/>
              <a:t>and any complications should be included</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610600" cy="1676400"/>
          </a:xfrm>
        </p:spPr>
        <p:txBody>
          <a:bodyPr>
            <a:noAutofit/>
          </a:bodyPr>
          <a:lstStyle/>
          <a:p>
            <a:r>
              <a:rPr lang="en-US" sz="3200" b="1" dirty="0"/>
              <a:t>Scope of Family Planning</a:t>
            </a:r>
            <a:br>
              <a:rPr lang="en-US" sz="3200" b="1" dirty="0"/>
            </a:br>
            <a:r>
              <a:rPr lang="en-US" sz="3200" b="1" i="1" dirty="0"/>
              <a:t> </a:t>
            </a:r>
            <a:r>
              <a:rPr lang="en-US" sz="3200" b="1" dirty="0"/>
              <a:t/>
            </a:r>
            <a:br>
              <a:rPr lang="en-US" sz="3200" b="1" dirty="0"/>
            </a:br>
            <a:endParaRPr lang="en-US" sz="3200" b="1" dirty="0"/>
          </a:p>
        </p:txBody>
      </p:sp>
      <p:sp>
        <p:nvSpPr>
          <p:cNvPr id="3" name="Content Placeholder 2"/>
          <p:cNvSpPr>
            <a:spLocks noGrp="1"/>
          </p:cNvSpPr>
          <p:nvPr>
            <p:ph sz="quarter" idx="1"/>
          </p:nvPr>
        </p:nvSpPr>
        <p:spPr>
          <a:xfrm>
            <a:off x="152400" y="533400"/>
            <a:ext cx="8610600" cy="5940552"/>
          </a:xfrm>
        </p:spPr>
        <p:txBody>
          <a:bodyPr>
            <a:normAutofit/>
          </a:bodyPr>
          <a:lstStyle/>
          <a:p>
            <a:pPr marL="0" indent="0">
              <a:buNone/>
            </a:pPr>
            <a:r>
              <a:rPr lang="en-US" sz="2800" b="1" dirty="0" smtClean="0"/>
              <a:t>A. Counselling </a:t>
            </a:r>
            <a:endParaRPr lang="en-US" sz="2800" dirty="0"/>
          </a:p>
          <a:p>
            <a:pPr marL="0" indent="0">
              <a:buNone/>
            </a:pPr>
            <a:r>
              <a:rPr lang="en-US" sz="2800" b="1" dirty="0" smtClean="0"/>
              <a:t>B. Provision </a:t>
            </a:r>
            <a:r>
              <a:rPr lang="en-US" sz="2800" b="1" dirty="0"/>
              <a:t>of Contraceptives</a:t>
            </a:r>
            <a:r>
              <a:rPr lang="en-US" sz="2800" dirty="0"/>
              <a:t> </a:t>
            </a:r>
          </a:p>
          <a:p>
            <a:pPr marL="0" indent="0">
              <a:buNone/>
            </a:pPr>
            <a:r>
              <a:rPr lang="en-US" sz="2800" b="1" dirty="0" smtClean="0"/>
              <a:t>C. Follow </a:t>
            </a:r>
            <a:r>
              <a:rPr lang="en-US" sz="2800" b="1" dirty="0"/>
              <a:t>Up and Referral System</a:t>
            </a:r>
            <a:r>
              <a:rPr lang="en-US" sz="2800" dirty="0"/>
              <a:t> </a:t>
            </a:r>
            <a:endParaRPr lang="en-US" sz="2800" dirty="0" smtClean="0"/>
          </a:p>
          <a:p>
            <a:pPr marL="0" indent="0">
              <a:buNone/>
            </a:pPr>
            <a:r>
              <a:rPr lang="en-US" sz="2800" b="1" dirty="0" smtClean="0"/>
              <a:t>D</a:t>
            </a:r>
            <a:r>
              <a:rPr lang="en-US" sz="2800" b="1" dirty="0"/>
              <a:t>. Record Keeping</a:t>
            </a:r>
            <a:r>
              <a:rPr lang="en-US" sz="2800" dirty="0"/>
              <a:t> </a:t>
            </a:r>
            <a:r>
              <a:rPr lang="en-US" sz="2800" b="1" dirty="0"/>
              <a:t> </a:t>
            </a:r>
            <a:endParaRPr lang="en-US" sz="2800" dirty="0"/>
          </a:p>
          <a:p>
            <a:pPr marL="0" indent="0">
              <a:buNone/>
            </a:pPr>
            <a:r>
              <a:rPr lang="en-US" sz="2800" b="1" dirty="0"/>
              <a:t>E. Supervision</a:t>
            </a:r>
            <a:r>
              <a:rPr lang="en-US" sz="2800" dirty="0"/>
              <a:t> </a:t>
            </a:r>
            <a:endParaRPr lang="en-US" sz="2800" dirty="0" smtClean="0"/>
          </a:p>
          <a:p>
            <a:pPr marL="0" indent="0">
              <a:buNone/>
            </a:pPr>
            <a:r>
              <a:rPr lang="en-US" sz="2800" dirty="0" smtClean="0"/>
              <a:t>F.</a:t>
            </a:r>
            <a:r>
              <a:rPr lang="en-US" sz="2800" b="1" dirty="0"/>
              <a:t> </a:t>
            </a:r>
            <a:r>
              <a:rPr lang="en-US" sz="2800" b="1" dirty="0" smtClean="0"/>
              <a:t> </a:t>
            </a:r>
            <a:r>
              <a:rPr lang="en-US" sz="2800" b="1" dirty="0"/>
              <a:t>Logistics</a:t>
            </a:r>
            <a:r>
              <a:rPr lang="en-US" sz="2800" dirty="0"/>
              <a:t> </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8918357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7696200" cy="1143000"/>
          </a:xfrm>
        </p:spPr>
        <p:txBody>
          <a:bodyPr>
            <a:normAutofit/>
          </a:bodyPr>
          <a:lstStyle/>
          <a:p>
            <a:r>
              <a:rPr lang="en-US" sz="2800" b="1" dirty="0" smtClean="0"/>
              <a:t>Gynecologic history</a:t>
            </a:r>
            <a:br>
              <a:rPr lang="en-US" sz="2800" b="1" dirty="0" smtClean="0"/>
            </a:br>
            <a:endParaRPr lang="en-US" sz="2800" b="1" dirty="0"/>
          </a:p>
        </p:txBody>
      </p:sp>
      <p:sp>
        <p:nvSpPr>
          <p:cNvPr id="3" name="Content Placeholder 2"/>
          <p:cNvSpPr>
            <a:spLocks noGrp="1"/>
          </p:cNvSpPr>
          <p:nvPr>
            <p:ph sz="quarter" idx="1"/>
          </p:nvPr>
        </p:nvSpPr>
        <p:spPr>
          <a:xfrm>
            <a:off x="76200" y="762000"/>
            <a:ext cx="8839200" cy="6096000"/>
          </a:xfrm>
        </p:spPr>
        <p:txBody>
          <a:bodyPr>
            <a:normAutofit/>
          </a:bodyPr>
          <a:lstStyle/>
          <a:p>
            <a:r>
              <a:rPr lang="en-US" sz="2800" dirty="0" smtClean="0"/>
              <a:t>Includes:</a:t>
            </a:r>
          </a:p>
          <a:p>
            <a:pPr>
              <a:buFont typeface="Wingdings" panose="05000000000000000000" pitchFamily="2" charset="2"/>
              <a:buChar char="ü"/>
            </a:pPr>
            <a:r>
              <a:rPr lang="en-US" sz="2800" dirty="0" smtClean="0"/>
              <a:t>Menstrual history: age at menarche, interval between periods, duration of flow, amount and character of flow, degree of discomfort, and age at menopause. </a:t>
            </a:r>
          </a:p>
          <a:p>
            <a:pPr>
              <a:buFont typeface="Wingdings" panose="05000000000000000000" pitchFamily="2" charset="2"/>
              <a:buChar char="ü"/>
            </a:pPr>
            <a:r>
              <a:rPr lang="en-US" sz="2800" dirty="0" smtClean="0"/>
              <a:t>A prior history of sexually transmitted disease (STD) including HIV exposure needs to be detailed. </a:t>
            </a:r>
            <a:endParaRPr lang="en-US" sz="2800" dirty="0"/>
          </a:p>
          <a:p>
            <a:pPr>
              <a:buFont typeface="Wingdings" panose="05000000000000000000" pitchFamily="2" charset="2"/>
              <a:buChar char="ü"/>
            </a:pPr>
            <a:r>
              <a:rPr lang="en-US" sz="2800" dirty="0" smtClean="0"/>
              <a:t>Any treatment or admissions to the hospital for treatment must be carefully documented. </a:t>
            </a:r>
          </a:p>
          <a:p>
            <a:pPr>
              <a:buFont typeface="Wingdings" panose="05000000000000000000" pitchFamily="2" charset="2"/>
              <a:buChar char="ü"/>
            </a:pPr>
            <a:r>
              <a:rPr lang="en-US" sz="2800" dirty="0" smtClean="0"/>
              <a:t>Their frequency and the medications used to treat them should be discussed. </a:t>
            </a:r>
          </a:p>
          <a:p>
            <a:endParaRPr lang="en-US" sz="2800" dirty="0" smtClean="0"/>
          </a:p>
          <a:p>
            <a:endParaRPr lang="en-US" sz="28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686800" cy="868362"/>
          </a:xfrm>
        </p:spPr>
        <p:txBody>
          <a:bodyPr>
            <a:normAutofit fontScale="90000"/>
          </a:bodyPr>
          <a:lstStyle/>
          <a:p>
            <a:r>
              <a:rPr lang="en-US" b="1" dirty="0" smtClean="0"/>
              <a:t>Sexual History</a:t>
            </a:r>
            <a:br>
              <a:rPr lang="en-US" b="1" dirty="0" smtClean="0"/>
            </a:br>
            <a:endParaRPr lang="en-US" b="1" dirty="0"/>
          </a:p>
        </p:txBody>
      </p:sp>
      <p:sp>
        <p:nvSpPr>
          <p:cNvPr id="3" name="Content Placeholder 2"/>
          <p:cNvSpPr>
            <a:spLocks noGrp="1"/>
          </p:cNvSpPr>
          <p:nvPr>
            <p:ph sz="quarter" idx="1"/>
          </p:nvPr>
        </p:nvSpPr>
        <p:spPr>
          <a:xfrm>
            <a:off x="76200" y="685800"/>
            <a:ext cx="8839200" cy="6019800"/>
          </a:xfrm>
        </p:spPr>
        <p:txBody>
          <a:bodyPr>
            <a:normAutofit/>
          </a:bodyPr>
          <a:lstStyle/>
          <a:p>
            <a:r>
              <a:rPr lang="en-US" sz="2800" dirty="0"/>
              <a:t>T</a:t>
            </a:r>
            <a:r>
              <a:rPr lang="en-US" sz="2800" dirty="0" smtClean="0"/>
              <a:t>he service provider </a:t>
            </a:r>
            <a:r>
              <a:rPr lang="en-US" sz="2800" dirty="0"/>
              <a:t>must be nonjudgmental and not embarrassed or critical.</a:t>
            </a:r>
          </a:p>
          <a:p>
            <a:r>
              <a:rPr lang="en-US" sz="2800" dirty="0"/>
              <a:t>Questions that may be covered include the following. </a:t>
            </a:r>
            <a:endParaRPr lang="en-US" sz="2800" dirty="0" smtClean="0"/>
          </a:p>
          <a:p>
            <a:pPr>
              <a:buFont typeface="Wingdings" panose="05000000000000000000" pitchFamily="2" charset="2"/>
              <a:buChar char="ü"/>
            </a:pPr>
            <a:r>
              <a:rPr lang="en-US" sz="2800" dirty="0" smtClean="0"/>
              <a:t>Is </a:t>
            </a:r>
            <a:r>
              <a:rPr lang="en-US" sz="2800" dirty="0"/>
              <a:t>she currently sexually active? </a:t>
            </a:r>
            <a:endParaRPr lang="en-US" sz="2800" dirty="0" smtClean="0"/>
          </a:p>
          <a:p>
            <a:pPr>
              <a:buFont typeface="Wingdings" panose="05000000000000000000" pitchFamily="2" charset="2"/>
              <a:buChar char="ü"/>
            </a:pPr>
            <a:r>
              <a:rPr lang="en-US" sz="2800" dirty="0" smtClean="0"/>
              <a:t>Is </a:t>
            </a:r>
            <a:r>
              <a:rPr lang="en-US" sz="2800" dirty="0"/>
              <a:t>the relationship satisfactory to her and, if not, why not? </a:t>
            </a:r>
            <a:endParaRPr lang="en-US" sz="2800" dirty="0" smtClean="0"/>
          </a:p>
          <a:p>
            <a:r>
              <a:rPr lang="en-US" sz="2800" dirty="0" smtClean="0"/>
              <a:t>A </a:t>
            </a:r>
            <a:r>
              <a:rPr lang="en-US" sz="2800" dirty="0"/>
              <a:t>question regarding whether the patient is heterosexual or </a:t>
            </a:r>
            <a:r>
              <a:rPr lang="en-US" sz="2800" dirty="0" smtClean="0"/>
              <a:t>homosexual  </a:t>
            </a:r>
            <a:r>
              <a:rPr lang="en-US" sz="2800" dirty="0"/>
              <a:t>is important but often difficult to ask because the question may be offensive to some patients. </a:t>
            </a:r>
            <a:endParaRPr lang="en-US" sz="2800" dirty="0" smtClean="0"/>
          </a:p>
          <a:p>
            <a:r>
              <a:rPr lang="en-US" sz="2800" dirty="0" smtClean="0"/>
              <a:t>It </a:t>
            </a:r>
            <a:r>
              <a:rPr lang="en-US" sz="2800" dirty="0"/>
              <a:t>is important, however, not to assume that a relationship is </a:t>
            </a:r>
            <a:r>
              <a:rPr lang="en-US" sz="2800" dirty="0" smtClean="0"/>
              <a:t>heterosexual.</a:t>
            </a:r>
            <a:endParaRPr lang="en-US" sz="2800" dirty="0"/>
          </a:p>
          <a:p>
            <a:endParaRPr lang="en-US" sz="28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534400" cy="1143000"/>
          </a:xfrm>
        </p:spPr>
        <p:txBody>
          <a:bodyPr>
            <a:normAutofit/>
          </a:bodyPr>
          <a:lstStyle/>
          <a:p>
            <a:r>
              <a:rPr lang="en-US" dirty="0" smtClean="0"/>
              <a:t>Social HISTORY</a:t>
            </a:r>
            <a:br>
              <a:rPr lang="en-US" dirty="0" smtClean="0"/>
            </a:br>
            <a:endParaRPr lang="en-US" dirty="0"/>
          </a:p>
        </p:txBody>
      </p:sp>
      <p:sp>
        <p:nvSpPr>
          <p:cNvPr id="3" name="Content Placeholder 2"/>
          <p:cNvSpPr>
            <a:spLocks noGrp="1"/>
          </p:cNvSpPr>
          <p:nvPr>
            <p:ph sz="quarter" idx="1"/>
          </p:nvPr>
        </p:nvSpPr>
        <p:spPr>
          <a:xfrm>
            <a:off x="76200" y="838200"/>
            <a:ext cx="8686800" cy="5635752"/>
          </a:xfrm>
        </p:spPr>
        <p:txBody>
          <a:bodyPr>
            <a:normAutofit/>
          </a:bodyPr>
          <a:lstStyle/>
          <a:p>
            <a:r>
              <a:rPr lang="en-US" sz="2800" dirty="0"/>
              <a:t>C</a:t>
            </a:r>
            <a:r>
              <a:rPr lang="en-US" sz="2800" dirty="0" smtClean="0"/>
              <a:t>an </a:t>
            </a:r>
            <a:r>
              <a:rPr lang="en-US" sz="2800" dirty="0"/>
              <a:t>be an extension of earlier questions pertaining to the marital and sexual history. </a:t>
            </a:r>
            <a:endParaRPr lang="en-US" sz="2800" dirty="0" smtClean="0"/>
          </a:p>
          <a:p>
            <a:r>
              <a:rPr lang="en-US" sz="2800" dirty="0" smtClean="0"/>
              <a:t>Knowing </a:t>
            </a:r>
            <a:r>
              <a:rPr lang="en-US" sz="2800" dirty="0"/>
              <a:t>the type of work the patient does, the type of educational background, and her </a:t>
            </a:r>
            <a:r>
              <a:rPr lang="en-US" sz="2800" dirty="0" smtClean="0"/>
              <a:t> </a:t>
            </a:r>
            <a:r>
              <a:rPr lang="en-US" sz="2800" dirty="0"/>
              <a:t>activities may assist in ascertaining the patient's relationship to her entire environment.</a:t>
            </a:r>
          </a:p>
          <a:p>
            <a:r>
              <a:rPr lang="en-US" sz="2800" dirty="0"/>
              <a:t>The patient's involvement with her own health care should be carefully elicited, including her attention and knowledge </a:t>
            </a:r>
            <a:r>
              <a:rPr lang="en-US" sz="2800" dirty="0" smtClean="0"/>
              <a:t>, </a:t>
            </a:r>
            <a:r>
              <a:rPr lang="en-US" sz="2800" dirty="0"/>
              <a:t>health screening examinations, recreation, and the degree of regular physical exercise</a:t>
            </a:r>
            <a:r>
              <a:rPr lang="en-US" sz="2800" dirty="0" smtClean="0"/>
              <a:t>.</a:t>
            </a:r>
            <a:endParaRPr lang="en-US" sz="2800" dirty="0"/>
          </a:p>
          <a:p>
            <a:endParaRPr lang="en-US" sz="28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Family History</a:t>
            </a:r>
            <a:br>
              <a:rPr lang="en-US" dirty="0" smtClean="0"/>
            </a:br>
            <a:endParaRPr lang="en-US" dirty="0"/>
          </a:p>
        </p:txBody>
      </p:sp>
      <p:sp>
        <p:nvSpPr>
          <p:cNvPr id="3" name="Content Placeholder 2"/>
          <p:cNvSpPr>
            <a:spLocks noGrp="1"/>
          </p:cNvSpPr>
          <p:nvPr>
            <p:ph sz="quarter" idx="1"/>
          </p:nvPr>
        </p:nvSpPr>
        <p:spPr>
          <a:xfrm>
            <a:off x="152400" y="990600"/>
            <a:ext cx="8610600" cy="5867400"/>
          </a:xfrm>
        </p:spPr>
        <p:txBody>
          <a:bodyPr>
            <a:normAutofit/>
          </a:bodyPr>
          <a:lstStyle/>
          <a:p>
            <a:r>
              <a:rPr lang="en-US" sz="2800" dirty="0"/>
              <a:t>M</a:t>
            </a:r>
            <a:r>
              <a:rPr lang="en-US" sz="2800" dirty="0" smtClean="0"/>
              <a:t>ust include the state of health of immediate relatives (parents, siblings and offspring). </a:t>
            </a:r>
          </a:p>
          <a:p>
            <a:r>
              <a:rPr lang="en-US" sz="2800" dirty="0" smtClean="0"/>
              <a:t>It is useful in cases where genetic and chronic illnesses may be apparent </a:t>
            </a:r>
          </a:p>
          <a:p>
            <a:r>
              <a:rPr lang="en-US" sz="2800" dirty="0" smtClean="0"/>
              <a:t>The incidence of familial heart disease, hypertensive renal or vascular disease, diabetes mellitus , vascular accidents, and hematologic abnormalities should be ascertained. </a:t>
            </a:r>
          </a:p>
          <a:p>
            <a:r>
              <a:rPr lang="en-US" sz="2800" dirty="0" smtClean="0"/>
              <a:t>Familial history of breast, uterine, and ovarian cancers </a:t>
            </a:r>
          </a:p>
          <a:p>
            <a:endParaRPr lang="en-US" sz="28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3124200"/>
            <a:ext cx="6858000" cy="1894362"/>
          </a:xfrm>
        </p:spPr>
        <p:txBody>
          <a:bodyPr>
            <a:normAutofit/>
          </a:bodyPr>
          <a:lstStyle/>
          <a:p>
            <a:r>
              <a:rPr lang="en-US" sz="2800" dirty="0" smtClean="0"/>
              <a:t>Patient assessment/PHYSICAL EXAMINATION</a:t>
            </a:r>
            <a:endParaRPr lang="en-US" sz="28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PATIENT ASSESSMENT.</a:t>
            </a:r>
            <a:br>
              <a:rPr lang="en-US" dirty="0" smtClean="0"/>
            </a:br>
            <a:endParaRPr lang="en-US" dirty="0"/>
          </a:p>
        </p:txBody>
      </p:sp>
      <p:sp>
        <p:nvSpPr>
          <p:cNvPr id="3" name="Content Placeholder 2"/>
          <p:cNvSpPr>
            <a:spLocks noGrp="1"/>
          </p:cNvSpPr>
          <p:nvPr>
            <p:ph sz="quarter" idx="1"/>
          </p:nvPr>
        </p:nvSpPr>
        <p:spPr>
          <a:xfrm>
            <a:off x="152400" y="914400"/>
            <a:ext cx="8534400" cy="5943600"/>
          </a:xfrm>
        </p:spPr>
        <p:txBody>
          <a:bodyPr>
            <a:normAutofit/>
          </a:bodyPr>
          <a:lstStyle/>
          <a:p>
            <a:pPr>
              <a:buNone/>
            </a:pPr>
            <a:r>
              <a:rPr lang="en-US" sz="2800" dirty="0" smtClean="0"/>
              <a:t>The </a:t>
            </a:r>
            <a:r>
              <a:rPr lang="en-US" sz="2800" dirty="0"/>
              <a:t>main </a:t>
            </a:r>
            <a:r>
              <a:rPr lang="en-US" sz="2800" dirty="0" smtClean="0"/>
              <a:t>objective is to </a:t>
            </a:r>
            <a:r>
              <a:rPr lang="en-US" sz="2800" dirty="0"/>
              <a:t>determine:</a:t>
            </a:r>
          </a:p>
          <a:p>
            <a:pPr lvl="0"/>
            <a:r>
              <a:rPr lang="en-US" sz="2800" dirty="0"/>
              <a:t>That the patient is not pregnant.</a:t>
            </a:r>
          </a:p>
          <a:p>
            <a:pPr lvl="0"/>
            <a:r>
              <a:rPr lang="en-US" sz="2800" dirty="0"/>
              <a:t>Whether any conditions requiring additional care for a particular method exist</a:t>
            </a:r>
          </a:p>
          <a:p>
            <a:pPr lvl="0"/>
            <a:r>
              <a:rPr lang="en-US" sz="2800" dirty="0"/>
              <a:t>Whether there are any special problems that require further assessment, treatment or regular follow up or referral</a:t>
            </a:r>
          </a:p>
          <a:p>
            <a:pPr lvl="0"/>
            <a:r>
              <a:rPr lang="en-US" sz="2800" dirty="0"/>
              <a:t>Whether there are need for </a:t>
            </a:r>
            <a:r>
              <a:rPr lang="en-US" sz="2800" dirty="0" smtClean="0"/>
              <a:t>HIV </a:t>
            </a:r>
            <a:r>
              <a:rPr lang="en-US" sz="2800" dirty="0"/>
              <a:t>services and, if so, to provide the services or arrange the appropriate referral</a:t>
            </a:r>
          </a:p>
          <a:p>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7467600" cy="1143000"/>
          </a:xfrm>
        </p:spPr>
        <p:txBody>
          <a:bodyPr>
            <a:normAutofit/>
          </a:bodyPr>
          <a:lstStyle/>
          <a:p>
            <a:r>
              <a:rPr lang="en-US" dirty="0" smtClean="0"/>
              <a:t/>
            </a:r>
            <a:br>
              <a:rPr lang="en-US" dirty="0" smtClean="0"/>
            </a:br>
            <a:endParaRPr lang="en-US" dirty="0"/>
          </a:p>
        </p:txBody>
      </p:sp>
      <p:sp>
        <p:nvSpPr>
          <p:cNvPr id="3" name="Content Placeholder 2"/>
          <p:cNvSpPr>
            <a:spLocks noGrp="1"/>
          </p:cNvSpPr>
          <p:nvPr>
            <p:ph sz="quarter" idx="4294967295"/>
          </p:nvPr>
        </p:nvSpPr>
        <p:spPr>
          <a:xfrm>
            <a:off x="0" y="457200"/>
            <a:ext cx="8763000" cy="6400800"/>
          </a:xfrm>
        </p:spPr>
        <p:txBody>
          <a:bodyPr>
            <a:noAutofit/>
          </a:bodyPr>
          <a:lstStyle/>
          <a:p>
            <a:pPr>
              <a:buNone/>
            </a:pPr>
            <a:endParaRPr lang="en-US" dirty="0" smtClean="0"/>
          </a:p>
          <a:p>
            <a:pPr>
              <a:buFont typeface="Wingdings" panose="05000000000000000000" pitchFamily="2" charset="2"/>
              <a:buChar char="ü"/>
            </a:pPr>
            <a:r>
              <a:rPr lang="en-US" dirty="0" smtClean="0"/>
              <a:t>You </a:t>
            </a:r>
            <a:r>
              <a:rPr lang="en-US" dirty="0"/>
              <a:t>can only be reasonably sure a patient is not pregnant when she has no signs and symptoms of pregnancy and exhibits the following characteristics</a:t>
            </a:r>
            <a:r>
              <a:rPr lang="en-US" dirty="0" smtClean="0"/>
              <a:t>:</a:t>
            </a:r>
            <a:endParaRPr lang="en-US" dirty="0"/>
          </a:p>
          <a:p>
            <a:pPr lvl="0"/>
            <a:r>
              <a:rPr lang="en-US" dirty="0"/>
              <a:t>Has had no intercourse since her last menses</a:t>
            </a:r>
          </a:p>
          <a:p>
            <a:pPr lvl="0"/>
            <a:r>
              <a:rPr lang="en-US" dirty="0"/>
              <a:t>Is within seven days after the start of her menses (days one to seven)</a:t>
            </a:r>
          </a:p>
          <a:p>
            <a:pPr lvl="0"/>
            <a:r>
              <a:rPr lang="en-US" dirty="0"/>
              <a:t>Is within four weeks postpartum (for non-breast feeding women)</a:t>
            </a:r>
          </a:p>
          <a:p>
            <a:pPr lvl="0"/>
            <a:r>
              <a:rPr lang="en-US" dirty="0"/>
              <a:t>Is within seven days post abortion</a:t>
            </a:r>
          </a:p>
          <a:p>
            <a:pPr lvl="0"/>
            <a:r>
              <a:rPr lang="en-US" dirty="0"/>
              <a:t>Is fully breast feeding less than six months post partum and has had no menstrual </a:t>
            </a:r>
            <a:r>
              <a:rPr lang="en-US" dirty="0" smtClean="0"/>
              <a:t>bleeding</a:t>
            </a:r>
          </a:p>
          <a:p>
            <a:r>
              <a:rPr lang="en-US" dirty="0" smtClean="0"/>
              <a:t>Has been correctly and consistently using another reliable contraceptive method.</a:t>
            </a:r>
          </a:p>
          <a:p>
            <a:pPr lvl="0"/>
            <a:endParaRPr lang="en-US" dirty="0"/>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467600" cy="609600"/>
          </a:xfrm>
        </p:spPr>
        <p:txBody>
          <a:bodyPr/>
          <a:lstStyle/>
          <a:p>
            <a:r>
              <a:rPr lang="en-US" dirty="0" smtClean="0"/>
              <a:t>Special FP/RH Procedures</a:t>
            </a:r>
            <a:endParaRPr lang="en-US" dirty="0"/>
          </a:p>
        </p:txBody>
      </p:sp>
      <p:sp>
        <p:nvSpPr>
          <p:cNvPr id="3" name="Content Placeholder 2"/>
          <p:cNvSpPr>
            <a:spLocks noGrp="1"/>
          </p:cNvSpPr>
          <p:nvPr>
            <p:ph sz="quarter" idx="1"/>
          </p:nvPr>
        </p:nvSpPr>
        <p:spPr>
          <a:xfrm>
            <a:off x="76200" y="838200"/>
            <a:ext cx="8610600" cy="5635752"/>
          </a:xfrm>
        </p:spPr>
        <p:txBody>
          <a:bodyPr>
            <a:normAutofit/>
          </a:bodyPr>
          <a:lstStyle/>
          <a:p>
            <a:pPr marL="0" lvl="0" indent="0">
              <a:buNone/>
            </a:pPr>
            <a:endParaRPr lang="en-US" sz="2800" dirty="0" smtClean="0"/>
          </a:p>
          <a:p>
            <a:pPr lvl="0"/>
            <a:endParaRPr lang="en-US" sz="2800" dirty="0" smtClean="0"/>
          </a:p>
          <a:p>
            <a:pPr lvl="0"/>
            <a:r>
              <a:rPr lang="en-US" sz="2800" dirty="0" smtClean="0"/>
              <a:t>General </a:t>
            </a:r>
            <a:r>
              <a:rPr lang="en-US" sz="2800" dirty="0"/>
              <a:t>physical examination</a:t>
            </a:r>
          </a:p>
          <a:p>
            <a:pPr lvl="0"/>
            <a:r>
              <a:rPr lang="en-US" sz="2800" dirty="0"/>
              <a:t>Breast examination</a:t>
            </a:r>
          </a:p>
          <a:p>
            <a:pPr lvl="0"/>
            <a:r>
              <a:rPr lang="en-US" sz="2800" dirty="0"/>
              <a:t>Pelvic examination</a:t>
            </a:r>
          </a:p>
          <a:p>
            <a:pPr lvl="0"/>
            <a:r>
              <a:rPr lang="en-US" sz="2800" dirty="0" smtClean="0"/>
              <a:t>Cervical cancer screening/Obtaining a Pap smear</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610600" cy="6169152"/>
          </a:xfrm>
        </p:spPr>
        <p:txBody>
          <a:bodyPr/>
          <a:lstStyle/>
          <a:p>
            <a:pPr>
              <a:buNone/>
            </a:pPr>
            <a:r>
              <a:rPr lang="en-US" sz="3200" dirty="0" smtClean="0"/>
              <a:t>The main purpose of a physical examination is: </a:t>
            </a:r>
            <a:endParaRPr lang="en-GB" sz="3200" dirty="0" smtClean="0"/>
          </a:p>
          <a:p>
            <a:pPr lvl="0">
              <a:buFont typeface="Wingdings" panose="05000000000000000000" pitchFamily="2" charset="2"/>
              <a:buChar char="Ø"/>
            </a:pPr>
            <a:r>
              <a:rPr lang="en-GB" sz="3200" dirty="0" smtClean="0"/>
              <a:t>To assess the general health status of a patient</a:t>
            </a:r>
            <a:endParaRPr lang="en-US" sz="3200" dirty="0"/>
          </a:p>
          <a:p>
            <a:pPr lvl="0">
              <a:buFont typeface="Wingdings" panose="05000000000000000000" pitchFamily="2" charset="2"/>
              <a:buChar char="Ø"/>
            </a:pPr>
            <a:r>
              <a:rPr lang="en-US" sz="3200" dirty="0" smtClean="0"/>
              <a:t>To aid in making a diagnosis</a:t>
            </a:r>
          </a:p>
          <a:p>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Breast Examination </a:t>
            </a:r>
            <a:br>
              <a:rPr lang="en-US" dirty="0" smtClean="0"/>
            </a:br>
            <a:endParaRPr lang="en-US" dirty="0"/>
          </a:p>
        </p:txBody>
      </p:sp>
      <p:sp>
        <p:nvSpPr>
          <p:cNvPr id="3" name="Content Placeholder 2"/>
          <p:cNvSpPr>
            <a:spLocks noGrp="1"/>
          </p:cNvSpPr>
          <p:nvPr>
            <p:ph sz="quarter" idx="1"/>
          </p:nvPr>
        </p:nvSpPr>
        <p:spPr>
          <a:xfrm>
            <a:off x="76200" y="914400"/>
            <a:ext cx="8686800" cy="5559552"/>
          </a:xfrm>
        </p:spPr>
        <p:txBody>
          <a:bodyPr>
            <a:normAutofit/>
          </a:bodyPr>
          <a:lstStyle/>
          <a:p>
            <a:r>
              <a:rPr lang="en-US" sz="2800" dirty="0" smtClean="0"/>
              <a:t>The physical examination provides an ideal time to ascertain the frequency and methodology of breast self-examination.</a:t>
            </a:r>
          </a:p>
          <a:p>
            <a:r>
              <a:rPr lang="en-US" sz="2800" dirty="0" smtClean="0"/>
              <a:t> It also is an ideal time to teach the patient how to perform breast self-examination. </a:t>
            </a:r>
          </a:p>
          <a:p>
            <a:r>
              <a:rPr lang="en-US" sz="2800" dirty="0" smtClean="0"/>
              <a:t>The examination should be repeated at the same time each month, preferably 1 week after the initiation of the menses, when the breasts are least nodular.</a:t>
            </a:r>
          </a:p>
          <a:p>
            <a:r>
              <a:rPr lang="en-US" sz="2800" dirty="0" smtClean="0"/>
              <a:t> </a:t>
            </a:r>
            <a:r>
              <a:rPr lang="en-US" sz="2800" dirty="0"/>
              <a:t>P</a:t>
            </a:r>
            <a:r>
              <a:rPr lang="en-US" sz="2800" dirty="0" smtClean="0"/>
              <a:t>ostmenopausal women should perform self-examination on the same day each month.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763000" cy="1143000"/>
          </a:xfrm>
        </p:spPr>
        <p:txBody>
          <a:bodyPr>
            <a:normAutofit/>
          </a:bodyPr>
          <a:lstStyle/>
          <a:p>
            <a:r>
              <a:rPr lang="en-US" sz="2800" b="1" dirty="0" smtClean="0">
                <a:solidFill>
                  <a:schemeClr val="tx1"/>
                </a:solidFill>
              </a:rPr>
              <a:t>Characteristics of Good </a:t>
            </a:r>
            <a:r>
              <a:rPr lang="en-US" sz="2800" b="1" dirty="0" smtClean="0">
                <a:solidFill>
                  <a:schemeClr val="tx1"/>
                </a:solidFill>
              </a:rPr>
              <a:t>FP Programmes </a:t>
            </a:r>
            <a:endParaRPr lang="en-US" sz="2800" b="1" dirty="0">
              <a:solidFill>
                <a:schemeClr val="tx1"/>
              </a:solidFill>
            </a:endParaRPr>
          </a:p>
        </p:txBody>
      </p:sp>
      <p:sp>
        <p:nvSpPr>
          <p:cNvPr id="3" name="Content Placeholder 2"/>
          <p:cNvSpPr>
            <a:spLocks noGrp="1"/>
          </p:cNvSpPr>
          <p:nvPr>
            <p:ph sz="quarter" idx="1"/>
          </p:nvPr>
        </p:nvSpPr>
        <p:spPr>
          <a:xfrm>
            <a:off x="152400" y="1417638"/>
            <a:ext cx="8610600" cy="5440362"/>
          </a:xfrm>
        </p:spPr>
        <p:txBody>
          <a:bodyPr>
            <a:normAutofit/>
          </a:bodyPr>
          <a:lstStyle/>
          <a:p>
            <a:pPr>
              <a:buFont typeface="Arial"/>
              <a:buChar char="•"/>
            </a:pPr>
            <a:endParaRPr lang="en-US" sz="2800" dirty="0" smtClean="0"/>
          </a:p>
          <a:p>
            <a:pPr>
              <a:buFont typeface="Wingdings" panose="05000000000000000000" pitchFamily="2" charset="2"/>
              <a:buChar char="ü"/>
            </a:pPr>
            <a:r>
              <a:rPr lang="en-US" sz="2800" dirty="0" smtClean="0"/>
              <a:t>Strong government </a:t>
            </a:r>
            <a:r>
              <a:rPr lang="en-US" sz="2800" dirty="0" smtClean="0"/>
              <a:t>support</a:t>
            </a:r>
          </a:p>
          <a:p>
            <a:pPr>
              <a:buFont typeface="Wingdings" panose="05000000000000000000" pitchFamily="2" charset="2"/>
              <a:buChar char="ü"/>
            </a:pPr>
            <a:r>
              <a:rPr lang="en-US" sz="2800" dirty="0" smtClean="0"/>
              <a:t>Well </a:t>
            </a:r>
            <a:r>
              <a:rPr lang="en-US" sz="2800" dirty="0" smtClean="0"/>
              <a:t>trained providers </a:t>
            </a:r>
            <a:endParaRPr lang="en-US" sz="2800" dirty="0" smtClean="0"/>
          </a:p>
          <a:p>
            <a:pPr>
              <a:buFont typeface="Wingdings" panose="05000000000000000000" pitchFamily="2" charset="2"/>
              <a:buChar char="ü"/>
            </a:pPr>
            <a:r>
              <a:rPr lang="en-US" sz="2800" dirty="0" smtClean="0"/>
              <a:t>Affordable </a:t>
            </a:r>
            <a:r>
              <a:rPr lang="en-US" sz="2800" dirty="0" smtClean="0"/>
              <a:t>services, which provide a wide range in the choice of contraceptive </a:t>
            </a:r>
            <a:r>
              <a:rPr lang="en-US" sz="2800" dirty="0" smtClean="0"/>
              <a:t>methods</a:t>
            </a:r>
          </a:p>
          <a:p>
            <a:pPr>
              <a:buFont typeface="Wingdings" panose="05000000000000000000" pitchFamily="2" charset="2"/>
              <a:buChar char="ü"/>
            </a:pPr>
            <a:r>
              <a:rPr lang="en-US" sz="2800" dirty="0" smtClean="0"/>
              <a:t>Counselling</a:t>
            </a:r>
            <a:endParaRPr lang="en-US" sz="2800" dirty="0"/>
          </a:p>
          <a:p>
            <a:pPr>
              <a:buFont typeface="Wingdings" panose="05000000000000000000" pitchFamily="2" charset="2"/>
              <a:buChar char="ü"/>
            </a:pPr>
            <a:r>
              <a:rPr lang="en-US" sz="2800" dirty="0" smtClean="0"/>
              <a:t>Privacy </a:t>
            </a:r>
            <a:r>
              <a:rPr lang="en-US" sz="2800" dirty="0" smtClean="0"/>
              <a:t>and </a:t>
            </a:r>
            <a:r>
              <a:rPr lang="en-US" sz="2800" dirty="0" smtClean="0"/>
              <a:t>confidentiality</a:t>
            </a:r>
          </a:p>
          <a:p>
            <a:pPr>
              <a:buFont typeface="Wingdings" panose="05000000000000000000" pitchFamily="2" charset="2"/>
              <a:buChar char="ü"/>
            </a:pPr>
            <a:r>
              <a:rPr lang="en-US" sz="2800" dirty="0" smtClean="0"/>
              <a:t>Prompt </a:t>
            </a:r>
            <a:r>
              <a:rPr lang="en-US" sz="2800" dirty="0" smtClean="0"/>
              <a:t>service</a:t>
            </a:r>
          </a:p>
          <a:p>
            <a:endParaRPr lang="en-US" sz="28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Inspection </a:t>
            </a:r>
            <a:br>
              <a:rPr lang="en-US" dirty="0" smtClean="0"/>
            </a:br>
            <a:endParaRPr lang="en-US" dirty="0"/>
          </a:p>
        </p:txBody>
      </p:sp>
      <p:sp>
        <p:nvSpPr>
          <p:cNvPr id="3" name="Content Placeholder 2"/>
          <p:cNvSpPr>
            <a:spLocks noGrp="1"/>
          </p:cNvSpPr>
          <p:nvPr>
            <p:ph sz="quarter" idx="1"/>
          </p:nvPr>
        </p:nvSpPr>
        <p:spPr>
          <a:xfrm>
            <a:off x="152400" y="990600"/>
            <a:ext cx="8610600" cy="5483352"/>
          </a:xfrm>
        </p:spPr>
        <p:txBody>
          <a:bodyPr>
            <a:normAutofit/>
          </a:bodyPr>
          <a:lstStyle/>
          <a:p>
            <a:r>
              <a:rPr lang="en-US" sz="2800" dirty="0" smtClean="0"/>
              <a:t>Ask the patient to undress and sit or stand relaxed in front of a mirror with good lighting. </a:t>
            </a:r>
          </a:p>
          <a:p>
            <a:r>
              <a:rPr lang="en-US" sz="2800" dirty="0" smtClean="0"/>
              <a:t>With hands at the sides, on the waist and on the head respectively, check on the size, shape, discoloration and retraction (dimpling) of the nipple. </a:t>
            </a:r>
          </a:p>
          <a:p>
            <a:r>
              <a:rPr lang="en-US" sz="2800" dirty="0" smtClean="0"/>
              <a:t>Turn from side to side and look underneath, push the hands inward and outwards until the chest muscles tighten. </a:t>
            </a:r>
          </a:p>
          <a:p>
            <a:pPr>
              <a:buNone/>
            </a:pPr>
            <a:endParaRPr lang="en-US" sz="2800" dirty="0" smtClean="0"/>
          </a:p>
          <a:p>
            <a:endParaRPr lang="en-US" sz="28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228600"/>
            <a:ext cx="5837238" cy="1219200"/>
          </a:xfrm>
        </p:spPr>
        <p:txBody>
          <a:bodyPr>
            <a:normAutofit/>
          </a:bodyPr>
          <a:lstStyle/>
          <a:p>
            <a:pPr eaLnBrk="1" hangingPunct="1"/>
            <a:r>
              <a:rPr lang="en-US" sz="4000" dirty="0" smtClean="0"/>
              <a:t>Visual Examination</a:t>
            </a:r>
          </a:p>
        </p:txBody>
      </p:sp>
      <p:sp>
        <p:nvSpPr>
          <p:cNvPr id="12291" name="Rectangle 3"/>
          <p:cNvSpPr>
            <a:spLocks noGrp="1" noChangeArrowheads="1"/>
          </p:cNvSpPr>
          <p:nvPr>
            <p:ph idx="1"/>
          </p:nvPr>
        </p:nvSpPr>
        <p:spPr>
          <a:xfrm>
            <a:off x="152400" y="1447800"/>
            <a:ext cx="8610600" cy="5334000"/>
          </a:xfrm>
        </p:spPr>
        <p:txBody>
          <a:bodyPr>
            <a:normAutofit/>
          </a:bodyPr>
          <a:lstStyle/>
          <a:p>
            <a:pPr eaLnBrk="1" hangingPunct="1"/>
            <a:r>
              <a:rPr lang="en-US" sz="2800" dirty="0" smtClean="0"/>
              <a:t>While looking in the mirror</a:t>
            </a:r>
          </a:p>
          <a:p>
            <a:pPr lvl="1"/>
            <a:r>
              <a:rPr lang="en-US" sz="2800" dirty="0" smtClean="0"/>
              <a:t>Put your arms out to the side</a:t>
            </a:r>
          </a:p>
          <a:p>
            <a:pPr lvl="1" eaLnBrk="1" hangingPunct="1"/>
            <a:r>
              <a:rPr lang="en-US" sz="2800" dirty="0" smtClean="0"/>
              <a:t>Put your arms above your head</a:t>
            </a:r>
          </a:p>
          <a:p>
            <a:pPr lvl="1" eaLnBrk="1" hangingPunct="1"/>
            <a:r>
              <a:rPr lang="en-US" sz="2800" dirty="0" smtClean="0"/>
              <a:t>Put your arms on your waist and lean forward</a:t>
            </a:r>
          </a:p>
          <a:p>
            <a:pPr lvl="1" eaLnBrk="1" hangingPunct="1"/>
            <a:r>
              <a:rPr lang="en-US" sz="2800" dirty="0" smtClean="0"/>
              <a:t>Changes to look for:</a:t>
            </a:r>
          </a:p>
          <a:p>
            <a:pPr lvl="2" eaLnBrk="1" hangingPunct="1"/>
            <a:r>
              <a:rPr lang="en-US" sz="2800" dirty="0" smtClean="0"/>
              <a:t>Dimples</a:t>
            </a:r>
          </a:p>
          <a:p>
            <a:pPr lvl="2" eaLnBrk="1" hangingPunct="1"/>
            <a:r>
              <a:rPr lang="en-US" sz="2800" dirty="0" smtClean="0"/>
              <a:t>Nipple changes</a:t>
            </a:r>
          </a:p>
          <a:p>
            <a:pPr lvl="2" eaLnBrk="1" hangingPunct="1"/>
            <a:r>
              <a:rPr lang="en-US" sz="2800" dirty="0" smtClean="0"/>
              <a:t>Redness</a:t>
            </a:r>
          </a:p>
          <a:p>
            <a:pPr lvl="2" eaLnBrk="1" hangingPunct="1"/>
            <a:r>
              <a:rPr lang="en-US" sz="2800" dirty="0" smtClean="0"/>
              <a:t>Leathery looking skin</a:t>
            </a:r>
          </a:p>
        </p:txBody>
      </p:sp>
      <p:pic>
        <p:nvPicPr>
          <p:cNvPr id="12292" name="Picture 7" descr="Breast Self-Exam - Step 1"/>
          <p:cNvPicPr>
            <a:picLocks noChangeAspect="1" noChangeArrowheads="1"/>
          </p:cNvPicPr>
          <p:nvPr/>
        </p:nvPicPr>
        <p:blipFill>
          <a:blip r:embed="rId2" cstate="print"/>
          <a:srcRect/>
          <a:stretch>
            <a:fillRect/>
          </a:stretch>
        </p:blipFill>
        <p:spPr bwMode="auto">
          <a:xfrm>
            <a:off x="6096000" y="685800"/>
            <a:ext cx="2560638" cy="3124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normAutofit fontScale="90000"/>
          </a:bodyPr>
          <a:lstStyle/>
          <a:p>
            <a:r>
              <a:rPr lang="en-US" b="1" dirty="0" smtClean="0"/>
              <a:t>Palpation </a:t>
            </a:r>
            <a:br>
              <a:rPr lang="en-US" b="1" dirty="0" smtClean="0"/>
            </a:br>
            <a:endParaRPr lang="en-US" b="1" dirty="0"/>
          </a:p>
        </p:txBody>
      </p:sp>
      <p:sp>
        <p:nvSpPr>
          <p:cNvPr id="3" name="Content Placeholder 2"/>
          <p:cNvSpPr>
            <a:spLocks noGrp="1"/>
          </p:cNvSpPr>
          <p:nvPr>
            <p:ph sz="quarter" idx="1"/>
          </p:nvPr>
        </p:nvSpPr>
        <p:spPr>
          <a:xfrm>
            <a:off x="0" y="990600"/>
            <a:ext cx="8763000" cy="5867400"/>
          </a:xfrm>
        </p:spPr>
        <p:txBody>
          <a:bodyPr>
            <a:normAutofit/>
          </a:bodyPr>
          <a:lstStyle/>
          <a:p>
            <a:r>
              <a:rPr lang="en-US" sz="2800" dirty="0" smtClean="0"/>
              <a:t>Ask the patient to lie down in a dorsal position on a firm surface with her head on a pillow.</a:t>
            </a:r>
          </a:p>
          <a:p>
            <a:r>
              <a:rPr lang="en-US" sz="2800" dirty="0" smtClean="0"/>
              <a:t> Tell her to put her left hand on top of the head folded and then use the right hand to examine the left breast. </a:t>
            </a:r>
          </a:p>
          <a:p>
            <a:r>
              <a:rPr lang="en-US" sz="2800" dirty="0" smtClean="0"/>
              <a:t>She should then reverse this to examine the right breast. </a:t>
            </a:r>
          </a:p>
          <a:p>
            <a:r>
              <a:rPr lang="en-US" sz="2800" dirty="0" smtClean="0"/>
              <a:t>Emphasize that she should examine one breast at a time using the flat of her fingers but not the fingertips. </a:t>
            </a:r>
          </a:p>
          <a:p>
            <a:r>
              <a:rPr lang="en-US" sz="2800" dirty="0" smtClean="0"/>
              <a:t>The fingers should be kept flat and close together. </a:t>
            </a:r>
          </a:p>
          <a:p>
            <a:endParaRPr lang="en-US" sz="28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 y="152400"/>
            <a:ext cx="8686800" cy="6321552"/>
          </a:xfrm>
        </p:spPr>
        <p:txBody>
          <a:bodyPr>
            <a:normAutofit/>
          </a:bodyPr>
          <a:lstStyle/>
          <a:p>
            <a:r>
              <a:rPr lang="en-US" sz="2800" dirty="0" smtClean="0"/>
              <a:t>Instruct her how to divide the breast into quadrants (four areas), and press gently but firmly towards the body and going round the whole breast clockwise to check for any lumps. </a:t>
            </a:r>
          </a:p>
          <a:p>
            <a:r>
              <a:rPr lang="en-US" sz="2800" dirty="0" smtClean="0"/>
              <a:t>Show her how to examine the tail of the breast by going right up into the hollow of the armpit.</a:t>
            </a:r>
          </a:p>
          <a:p>
            <a:r>
              <a:rPr lang="en-US" sz="2800" dirty="0" smtClean="0"/>
              <a:t>Repeat the whole process for the other breast. </a:t>
            </a:r>
          </a:p>
          <a:p>
            <a:endParaRPr lang="en-US" sz="28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685800" y="0"/>
            <a:ext cx="7772400" cy="1143000"/>
          </a:xfrm>
          <a:noFill/>
        </p:spPr>
        <p:txBody>
          <a:bodyPr/>
          <a:lstStyle/>
          <a:p>
            <a:pPr eaLnBrk="1" hangingPunct="1"/>
            <a:r>
              <a:rPr lang="en-US" smtClean="0"/>
              <a:t>Sequence of Breast Exam</a:t>
            </a:r>
          </a:p>
        </p:txBody>
      </p:sp>
      <p:sp>
        <p:nvSpPr>
          <p:cNvPr id="17411" name="Rectangle 3"/>
          <p:cNvSpPr>
            <a:spLocks noGrp="1" noChangeArrowheads="1"/>
          </p:cNvSpPr>
          <p:nvPr>
            <p:ph idx="1"/>
          </p:nvPr>
        </p:nvSpPr>
        <p:spPr>
          <a:xfrm>
            <a:off x="76200" y="1143000"/>
            <a:ext cx="8763000" cy="5105400"/>
          </a:xfrm>
        </p:spPr>
        <p:txBody>
          <a:bodyPr>
            <a:normAutofit/>
          </a:bodyPr>
          <a:lstStyle/>
          <a:p>
            <a:pPr eaLnBrk="1" hangingPunct="1"/>
            <a:r>
              <a:rPr lang="en-US" sz="2800" dirty="0" smtClean="0"/>
              <a:t>Palpating large pendulous breasts, The inferior portion of the breast is supported in one hand while the other hand palpates breast tissue against the supporting hand</a:t>
            </a:r>
          </a:p>
          <a:p>
            <a:pPr eaLnBrk="1" hangingPunct="1"/>
            <a:r>
              <a:rPr lang="en-US" sz="2800" dirty="0" smtClean="0"/>
              <a:t>Special attention is given to palpate the nipples, and areola</a:t>
            </a:r>
          </a:p>
          <a:p>
            <a:pPr lvl="1" eaLnBrk="1" hangingPunct="1"/>
            <a:r>
              <a:rPr lang="en-US" sz="2800" dirty="0" smtClean="0"/>
              <a:t>Entire surface is gently palpated</a:t>
            </a:r>
          </a:p>
          <a:p>
            <a:pPr lvl="1" eaLnBrk="1" hangingPunct="1"/>
            <a:r>
              <a:rPr lang="en-US" sz="2800" dirty="0" smtClean="0"/>
              <a:t>With thumb and index finger compress the nipple; note any discharge.</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7411">
                                            <p:txEl>
                                              <p:pRg st="1" end="1"/>
                                            </p:txEl>
                                          </p:spTgt>
                                        </p:tgtEl>
                                        <p:attrNameLst>
                                          <p:attrName>style.visibility</p:attrName>
                                        </p:attrNameLst>
                                      </p:cBhvr>
                                      <p:to>
                                        <p:strVal val="visible"/>
                                      </p:to>
                                    </p:set>
                                    <p:anim calcmode="lin" valueType="num">
                                      <p:cBhvr additive="base">
                                        <p:cTn id="13" dur="500" fill="hold"/>
                                        <p:tgtEl>
                                          <p:spTgt spid="1741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17411">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 calcmode="lin" valueType="num">
                                      <p:cBhvr additive="base">
                                        <p:cTn id="17" dur="500" fill="hold"/>
                                        <p:tgtEl>
                                          <p:spTgt spid="174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7411">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 calcmode="lin" valueType="num">
                                      <p:cBhvr additive="base">
                                        <p:cTn id="21" dur="500" fill="hold"/>
                                        <p:tgtEl>
                                          <p:spTgt spid="17411">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7411">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09600" y="228600"/>
            <a:ext cx="7772400" cy="1143000"/>
          </a:xfrm>
          <a:noFill/>
        </p:spPr>
        <p:txBody>
          <a:bodyPr/>
          <a:lstStyle/>
          <a:p>
            <a:pPr eaLnBrk="1" hangingPunct="1"/>
            <a:r>
              <a:rPr lang="en-US" smtClean="0"/>
              <a:t>Sequence of Breast Exam</a:t>
            </a:r>
          </a:p>
        </p:txBody>
      </p:sp>
      <p:pic>
        <p:nvPicPr>
          <p:cNvPr id="19460" name="Picture 6" descr="D:\Ed 2\Images\Breast\Breasttail.jpg"/>
          <p:cNvPicPr>
            <a:picLocks noChangeAspect="1" noChangeArrowheads="1"/>
          </p:cNvPicPr>
          <p:nvPr/>
        </p:nvPicPr>
        <p:blipFill>
          <a:blip r:embed="rId3" cstate="print"/>
          <a:srcRect t="11765"/>
          <a:stretch>
            <a:fillRect/>
          </a:stretch>
        </p:blipFill>
        <p:spPr bwMode="auto">
          <a:xfrm>
            <a:off x="1295400" y="1752600"/>
            <a:ext cx="5105400" cy="495300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029" descr="D:\Ed 2\Images\Breast\PBEReclineSupra1.jpg"/>
          <p:cNvPicPr>
            <a:picLocks noChangeAspect="1" noChangeArrowheads="1"/>
          </p:cNvPicPr>
          <p:nvPr/>
        </p:nvPicPr>
        <p:blipFill>
          <a:blip r:embed="rId3" cstate="print"/>
          <a:srcRect/>
          <a:stretch>
            <a:fillRect/>
          </a:stretch>
        </p:blipFill>
        <p:spPr bwMode="auto">
          <a:xfrm>
            <a:off x="1219200" y="3962400"/>
            <a:ext cx="3340100" cy="2266950"/>
          </a:xfrm>
          <a:prstGeom prst="rect">
            <a:avLst/>
          </a:prstGeom>
          <a:noFill/>
          <a:ln w="9525">
            <a:noFill/>
            <a:miter lim="800000"/>
            <a:headEnd/>
            <a:tailEnd/>
          </a:ln>
        </p:spPr>
      </p:pic>
      <p:pic>
        <p:nvPicPr>
          <p:cNvPr id="18435" name="Picture 1031" descr="D:\Ed 2\Images\Breast\PBEReclineAxilla1.jpg"/>
          <p:cNvPicPr>
            <a:picLocks noChangeAspect="1" noChangeArrowheads="1"/>
          </p:cNvPicPr>
          <p:nvPr/>
        </p:nvPicPr>
        <p:blipFill>
          <a:blip r:embed="rId4" cstate="print"/>
          <a:srcRect/>
          <a:stretch>
            <a:fillRect/>
          </a:stretch>
        </p:blipFill>
        <p:spPr bwMode="auto">
          <a:xfrm>
            <a:off x="4724400" y="304800"/>
            <a:ext cx="3981450" cy="2457450"/>
          </a:xfrm>
          <a:prstGeom prst="rect">
            <a:avLst/>
          </a:prstGeom>
          <a:noFill/>
          <a:ln w="9525">
            <a:noFill/>
            <a:miter lim="800000"/>
            <a:headEnd/>
            <a:tailEnd/>
          </a:ln>
        </p:spPr>
      </p:pic>
      <p:pic>
        <p:nvPicPr>
          <p:cNvPr id="18436" name="Picture 1032" descr="D:\Ed 2\Images\Breast\hand.jpg"/>
          <p:cNvPicPr>
            <a:picLocks noChangeAspect="1" noChangeArrowheads="1"/>
          </p:cNvPicPr>
          <p:nvPr/>
        </p:nvPicPr>
        <p:blipFill>
          <a:blip r:embed="rId5" cstate="print"/>
          <a:srcRect/>
          <a:stretch>
            <a:fillRect/>
          </a:stretch>
        </p:blipFill>
        <p:spPr bwMode="auto">
          <a:xfrm>
            <a:off x="1219200" y="609600"/>
            <a:ext cx="2254250" cy="3016250"/>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52400" y="304800"/>
            <a:ext cx="8610600" cy="6169152"/>
          </a:xfrm>
        </p:spPr>
        <p:txBody>
          <a:bodyPr>
            <a:normAutofit/>
          </a:bodyPr>
          <a:lstStyle/>
          <a:p>
            <a:pPr algn="ctr"/>
            <a:r>
              <a:rPr lang="en-US" sz="2800" u="sng" dirty="0" smtClean="0"/>
              <a:t>NOTE:  </a:t>
            </a:r>
          </a:p>
          <a:p>
            <a:endParaRPr lang="en-US" sz="2800" dirty="0" smtClean="0"/>
          </a:p>
          <a:p>
            <a:r>
              <a:rPr lang="en-US" sz="2800" dirty="0" smtClean="0"/>
              <a:t>If client complains of a mass or tenderness of one breast, examine the opposite breast first to ensure an objective comparison of normal and abnormal tissue.</a:t>
            </a:r>
            <a:endParaRPr lang="en-US" sz="2800" dirty="0"/>
          </a:p>
        </p:txBody>
      </p:sp>
    </p:spTree>
  </p:cSld>
  <p:clrMapOvr>
    <a:masterClrMapping/>
  </p:clrMapOvr>
  <p:transition>
    <p:dissolv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763000" cy="1143000"/>
          </a:xfrm>
        </p:spPr>
        <p:txBody>
          <a:bodyPr>
            <a:normAutofit/>
          </a:bodyPr>
          <a:lstStyle/>
          <a:p>
            <a:r>
              <a:rPr lang="en-US" dirty="0" smtClean="0"/>
              <a:t>WARNING SIGNS</a:t>
            </a:r>
            <a:br>
              <a:rPr lang="en-US" dirty="0" smtClean="0"/>
            </a:br>
            <a:endParaRPr lang="en-US" dirty="0"/>
          </a:p>
        </p:txBody>
      </p:sp>
      <p:sp>
        <p:nvSpPr>
          <p:cNvPr id="3" name="Content Placeholder 2"/>
          <p:cNvSpPr>
            <a:spLocks noGrp="1"/>
          </p:cNvSpPr>
          <p:nvPr>
            <p:ph sz="quarter" idx="1"/>
          </p:nvPr>
        </p:nvSpPr>
        <p:spPr>
          <a:xfrm>
            <a:off x="152400" y="990600"/>
            <a:ext cx="8610600" cy="5483352"/>
          </a:xfrm>
        </p:spPr>
        <p:txBody>
          <a:bodyPr/>
          <a:lstStyle/>
          <a:p>
            <a:pPr lvl="0"/>
            <a:r>
              <a:rPr lang="en-US" dirty="0" smtClean="0"/>
              <a:t>Unusual difference in size or shape of the breast</a:t>
            </a:r>
          </a:p>
          <a:p>
            <a:pPr lvl="0"/>
            <a:r>
              <a:rPr lang="en-US" dirty="0" smtClean="0"/>
              <a:t>Alteration in the position of either nipple</a:t>
            </a:r>
          </a:p>
          <a:p>
            <a:pPr lvl="0"/>
            <a:r>
              <a:rPr lang="en-US" dirty="0" smtClean="0"/>
              <a:t>Turning of colour of either nipple</a:t>
            </a:r>
          </a:p>
          <a:p>
            <a:pPr lvl="0"/>
            <a:r>
              <a:rPr lang="en-US" dirty="0" smtClean="0"/>
              <a:t>Dimpling of the surface</a:t>
            </a:r>
          </a:p>
          <a:p>
            <a:pPr lvl="0"/>
            <a:r>
              <a:rPr lang="en-US" dirty="0" smtClean="0"/>
              <a:t>Unusual rash on the breast or nipple</a:t>
            </a:r>
          </a:p>
          <a:p>
            <a:pPr lvl="0"/>
            <a:r>
              <a:rPr lang="en-US" dirty="0" smtClean="0"/>
              <a:t>Unusual prominence of the veins over either breast or a discharge from the nipple</a:t>
            </a:r>
          </a:p>
          <a:p>
            <a:pPr lvl="0"/>
            <a:r>
              <a:rPr lang="en-US" dirty="0" smtClean="0"/>
              <a:t>Unusual discrete lump or nodule on any part of either breast</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rtlCol="0">
            <a:normAutofit/>
          </a:bodyPr>
          <a:lstStyle/>
          <a:p>
            <a:pPr eaLnBrk="1" fontAlgn="auto" hangingPunct="1">
              <a:spcAft>
                <a:spcPts val="0"/>
              </a:spcAft>
              <a:defRPr/>
            </a:pPr>
            <a:r>
              <a:rPr lang="en-US" dirty="0" smtClean="0"/>
              <a:t>PELVIC EXAMINATION.</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Benefits of Family Planning</a:t>
            </a:r>
            <a:r>
              <a:rPr lang="en-US" dirty="0" smtClean="0"/>
              <a:t> </a:t>
            </a:r>
            <a:br>
              <a:rPr lang="en-US" dirty="0" smtClean="0"/>
            </a:br>
            <a:endParaRPr lang="en-US" dirty="0"/>
          </a:p>
        </p:txBody>
      </p:sp>
      <p:sp>
        <p:nvSpPr>
          <p:cNvPr id="3" name="Content Placeholder 2"/>
          <p:cNvSpPr>
            <a:spLocks noGrp="1"/>
          </p:cNvSpPr>
          <p:nvPr>
            <p:ph sz="quarter" idx="1"/>
          </p:nvPr>
        </p:nvSpPr>
        <p:spPr>
          <a:xfrm>
            <a:off x="152400" y="1219200"/>
            <a:ext cx="8534400" cy="5254752"/>
          </a:xfrm>
        </p:spPr>
        <p:txBody>
          <a:bodyPr>
            <a:normAutofit/>
          </a:bodyPr>
          <a:lstStyle/>
          <a:p>
            <a:r>
              <a:rPr lang="en-US" sz="2800" dirty="0"/>
              <a:t>E</a:t>
            </a:r>
            <a:r>
              <a:rPr lang="en-US" sz="2800" dirty="0" smtClean="0"/>
              <a:t>nables couples and individuals to decide freely and responsibly on the number and spacing of their children, as well as on the most appropriate time of having them.</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Pelvic Examination </a:t>
            </a:r>
            <a:br>
              <a:rPr lang="en-US" dirty="0" smtClean="0"/>
            </a:br>
            <a:endParaRPr lang="en-US" dirty="0"/>
          </a:p>
        </p:txBody>
      </p:sp>
      <p:sp>
        <p:nvSpPr>
          <p:cNvPr id="3" name="Content Placeholder 2"/>
          <p:cNvSpPr>
            <a:spLocks noGrp="1"/>
          </p:cNvSpPr>
          <p:nvPr>
            <p:ph sz="quarter" idx="1"/>
          </p:nvPr>
        </p:nvSpPr>
        <p:spPr>
          <a:xfrm>
            <a:off x="228600" y="1066800"/>
            <a:ext cx="8458200" cy="5791200"/>
          </a:xfrm>
        </p:spPr>
        <p:txBody>
          <a:bodyPr>
            <a:normAutofit/>
          </a:bodyPr>
          <a:lstStyle/>
          <a:p>
            <a:r>
              <a:rPr lang="en-US" dirty="0" smtClean="0"/>
              <a:t>Pelvic examination involves exploring the female pelvic organs using hands and speculum. </a:t>
            </a:r>
          </a:p>
          <a:p>
            <a:pPr>
              <a:buNone/>
            </a:pPr>
            <a:r>
              <a:rPr lang="en-US" dirty="0" smtClean="0"/>
              <a:t>The main objectives of pelvic examination are to:</a:t>
            </a:r>
          </a:p>
          <a:p>
            <a:pPr lvl="0"/>
            <a:r>
              <a:rPr lang="en-US" dirty="0" smtClean="0"/>
              <a:t>Detect pelvic abnormalities that may act as a  limitation to a specific contraceptive technique and for diagnosis</a:t>
            </a:r>
          </a:p>
          <a:p>
            <a:pPr lvl="0"/>
            <a:r>
              <a:rPr lang="en-US" dirty="0" smtClean="0"/>
              <a:t>Identify a pathological process that may have arisen incidental to, or as a complication of, any contraceptive</a:t>
            </a:r>
          </a:p>
          <a:p>
            <a:pPr lvl="0"/>
            <a:r>
              <a:rPr lang="en-US" dirty="0" smtClean="0"/>
              <a:t>Obtain specimen for laboratory studies such as  cervical smear for papanicolau (</a:t>
            </a:r>
            <a:r>
              <a:rPr lang="en-US" b="1" dirty="0" smtClean="0"/>
              <a:t>Pap smear</a:t>
            </a:r>
            <a:r>
              <a:rPr lang="en-US" dirty="0" smtClean="0"/>
              <a:t>), culture and sensitivity of any bacteria / infection</a:t>
            </a:r>
          </a:p>
          <a:p>
            <a:pPr lvl="0"/>
            <a:r>
              <a:rPr lang="en-US" dirty="0" smtClean="0"/>
              <a:t>Determine uterine position, shape, size, consistency </a:t>
            </a:r>
          </a:p>
          <a:p>
            <a:pPr lvl="0"/>
            <a:r>
              <a:rPr lang="en-US" dirty="0" smtClean="0"/>
              <a:t>Assess the condition of uterus before removal of IUCD</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534400" cy="1143000"/>
          </a:xfrm>
        </p:spPr>
        <p:txBody>
          <a:bodyPr>
            <a:normAutofit/>
          </a:bodyPr>
          <a:lstStyle/>
          <a:p>
            <a:r>
              <a:rPr lang="en-US" b="1" dirty="0" smtClean="0"/>
              <a:t>Benefits of family planning </a:t>
            </a:r>
            <a:r>
              <a:rPr lang="en-US" b="1" u="sng" dirty="0" smtClean="0"/>
              <a:t>for women  </a:t>
            </a:r>
            <a:r>
              <a:rPr lang="en-US" b="1" dirty="0" smtClean="0"/>
              <a:t/>
            </a:r>
            <a:br>
              <a:rPr lang="en-US" b="1" dirty="0" smtClean="0"/>
            </a:br>
            <a:endParaRPr lang="en-US" b="1" dirty="0"/>
          </a:p>
        </p:txBody>
      </p:sp>
      <p:sp>
        <p:nvSpPr>
          <p:cNvPr id="3" name="Content Placeholder 2"/>
          <p:cNvSpPr>
            <a:spLocks noGrp="1"/>
          </p:cNvSpPr>
          <p:nvPr>
            <p:ph sz="quarter" idx="1"/>
          </p:nvPr>
        </p:nvSpPr>
        <p:spPr>
          <a:xfrm>
            <a:off x="76200" y="914400"/>
            <a:ext cx="8915400" cy="5943600"/>
          </a:xfrm>
        </p:spPr>
        <p:txBody>
          <a:bodyPr>
            <a:normAutofit/>
          </a:bodyPr>
          <a:lstStyle/>
          <a:p>
            <a:pPr lvl="0"/>
            <a:r>
              <a:rPr lang="en-US" sz="2800" dirty="0" smtClean="0"/>
              <a:t>Allows </a:t>
            </a:r>
            <a:r>
              <a:rPr lang="en-US" sz="2800" dirty="0"/>
              <a:t>time for the body to return to its pre- pregnancy state. </a:t>
            </a:r>
            <a:endParaRPr lang="en-US" sz="2800" dirty="0" smtClean="0"/>
          </a:p>
          <a:p>
            <a:pPr marL="0" lvl="0" indent="0">
              <a:buNone/>
            </a:pPr>
            <a:endParaRPr lang="en-US" sz="2800" dirty="0"/>
          </a:p>
          <a:p>
            <a:pPr lvl="0"/>
            <a:r>
              <a:rPr lang="en-US" sz="2800" dirty="0" smtClean="0"/>
              <a:t>They </a:t>
            </a:r>
            <a:r>
              <a:rPr lang="en-US" sz="2800" dirty="0"/>
              <a:t>are protected against unwanted pregnancy, hence death related to high risk pregnancy and abortion is reduced</a:t>
            </a:r>
            <a:r>
              <a:rPr lang="en-US" sz="2800" dirty="0" smtClean="0"/>
              <a:t>.</a:t>
            </a:r>
          </a:p>
          <a:p>
            <a:pPr marL="0" lvl="0" indent="0">
              <a:buNone/>
            </a:pPr>
            <a:endParaRPr lang="en-US" sz="2800" dirty="0"/>
          </a:p>
          <a:p>
            <a:pPr lvl="0"/>
            <a:r>
              <a:rPr lang="en-US" sz="2800" dirty="0"/>
              <a:t>Some </a:t>
            </a:r>
            <a:r>
              <a:rPr lang="en-US" sz="2800" dirty="0" smtClean="0"/>
              <a:t>methods</a:t>
            </a:r>
            <a:r>
              <a:rPr lang="en-US" sz="2800" dirty="0"/>
              <a:t> </a:t>
            </a:r>
            <a:r>
              <a:rPr lang="en-US" sz="2800" dirty="0" smtClean="0"/>
              <a:t>e.g </a:t>
            </a:r>
            <a:r>
              <a:rPr lang="en-US" sz="2800" dirty="0"/>
              <a:t>the hormonal method, have additional (non-contraceptive) </a:t>
            </a:r>
            <a:r>
              <a:rPr lang="en-US" sz="2800" dirty="0" smtClean="0"/>
              <a:t>benefits.</a:t>
            </a:r>
            <a:endParaRPr lang="en-US" sz="2800" dirty="0" smtClean="0"/>
          </a:p>
          <a:p>
            <a:pPr marL="0" lvl="0" indent="0">
              <a:buNone/>
            </a:pPr>
            <a:endParaRPr lang="en-US" sz="2800" dirty="0"/>
          </a:p>
          <a:p>
            <a:pPr marL="0" lvl="0" indent="0">
              <a:buNone/>
            </a:pPr>
            <a:endParaRPr lang="en-US" sz="2800" dirty="0"/>
          </a:p>
          <a:p>
            <a:pPr lvl="0"/>
            <a:r>
              <a:rPr lang="en-US" sz="2800" dirty="0"/>
              <a:t>There are reduced fertility and mortality rates</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a:t>
            </a:r>
            <a:r>
              <a:rPr lang="en-US" b="1" dirty="0" smtClean="0"/>
              <a:t>dvantages to the children. </a:t>
            </a:r>
            <a:br>
              <a:rPr lang="en-US" b="1" dirty="0" smtClean="0"/>
            </a:br>
            <a:endParaRPr lang="en-US" b="1" dirty="0"/>
          </a:p>
        </p:txBody>
      </p:sp>
      <p:sp>
        <p:nvSpPr>
          <p:cNvPr id="3" name="Content Placeholder 2"/>
          <p:cNvSpPr>
            <a:spLocks noGrp="1"/>
          </p:cNvSpPr>
          <p:nvPr>
            <p:ph sz="quarter" idx="1"/>
          </p:nvPr>
        </p:nvSpPr>
        <p:spPr>
          <a:xfrm>
            <a:off x="152400" y="990600"/>
            <a:ext cx="8610600" cy="5867400"/>
          </a:xfrm>
        </p:spPr>
        <p:txBody>
          <a:bodyPr>
            <a:normAutofit/>
          </a:bodyPr>
          <a:lstStyle/>
          <a:p>
            <a:pPr marL="0" lvl="0" indent="0">
              <a:buNone/>
            </a:pPr>
            <a:endParaRPr lang="en-US" sz="2800" dirty="0"/>
          </a:p>
          <a:p>
            <a:pPr lvl="0"/>
            <a:r>
              <a:rPr lang="en-US" sz="2800" dirty="0"/>
              <a:t>Children are healthier, since the optimum spacing between births </a:t>
            </a:r>
            <a:r>
              <a:rPr lang="en-US" sz="2800" dirty="0" smtClean="0"/>
              <a:t> gives </a:t>
            </a:r>
            <a:r>
              <a:rPr lang="en-US" sz="2800" dirty="0"/>
              <a:t>the mother the time to nurse and care for the infant</a:t>
            </a:r>
            <a:r>
              <a:rPr lang="en-US" sz="2800" dirty="0" smtClean="0"/>
              <a:t>.</a:t>
            </a:r>
          </a:p>
          <a:p>
            <a:pPr marL="0" lvl="0" indent="0">
              <a:buNone/>
            </a:pPr>
            <a:endParaRPr lang="en-US" sz="2800" dirty="0"/>
          </a:p>
          <a:p>
            <a:pPr lvl="0"/>
            <a:r>
              <a:rPr lang="en-US" sz="2800" dirty="0"/>
              <a:t>Children receive adequate </a:t>
            </a:r>
            <a:r>
              <a:rPr lang="en-US" sz="2800" dirty="0" smtClean="0"/>
              <a:t>love &amp; </a:t>
            </a:r>
            <a:r>
              <a:rPr lang="en-US" sz="2800" dirty="0"/>
              <a:t>attention from the parents facilitating their emotional development</a:t>
            </a:r>
            <a:r>
              <a:rPr lang="en-US" sz="2800" dirty="0" smtClean="0"/>
              <a:t>.</a:t>
            </a:r>
          </a:p>
          <a:p>
            <a:pPr marL="0" lvl="0" indent="0">
              <a:buNone/>
            </a:pPr>
            <a:endParaRPr lang="en-US" sz="2800" dirty="0"/>
          </a:p>
          <a:p>
            <a:pPr lvl="0"/>
            <a:r>
              <a:rPr lang="en-US" sz="2800" dirty="0"/>
              <a:t>Avoids premature weaning and malnutrition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020762"/>
          </a:xfrm>
        </p:spPr>
        <p:txBody>
          <a:bodyPr>
            <a:normAutofit/>
          </a:bodyPr>
          <a:lstStyle/>
          <a:p>
            <a:r>
              <a:rPr lang="en-US" sz="2800" b="1" dirty="0" smtClean="0"/>
              <a:t>Benefits to the father</a:t>
            </a:r>
            <a:br>
              <a:rPr lang="en-US" sz="2800" b="1" dirty="0" smtClean="0"/>
            </a:br>
            <a:endParaRPr lang="en-US" sz="2800" b="1" dirty="0"/>
          </a:p>
        </p:txBody>
      </p:sp>
      <p:sp>
        <p:nvSpPr>
          <p:cNvPr id="3" name="Content Placeholder 2"/>
          <p:cNvSpPr>
            <a:spLocks noGrp="1"/>
          </p:cNvSpPr>
          <p:nvPr>
            <p:ph sz="quarter" idx="1"/>
          </p:nvPr>
        </p:nvSpPr>
        <p:spPr>
          <a:xfrm>
            <a:off x="152400" y="914400"/>
            <a:ext cx="8610600" cy="5559552"/>
          </a:xfrm>
        </p:spPr>
        <p:txBody>
          <a:bodyPr>
            <a:normAutofit/>
          </a:bodyPr>
          <a:lstStyle/>
          <a:p>
            <a:pPr lvl="0"/>
            <a:r>
              <a:rPr lang="en-GB" sz="2800" dirty="0" smtClean="0"/>
              <a:t>Able </a:t>
            </a:r>
            <a:r>
              <a:rPr lang="en-GB" sz="2800" dirty="0"/>
              <a:t>to care for the </a:t>
            </a:r>
            <a:r>
              <a:rPr lang="en-GB" sz="2800" dirty="0" smtClean="0"/>
              <a:t>family</a:t>
            </a:r>
          </a:p>
          <a:p>
            <a:pPr marL="0" lvl="0" indent="0">
              <a:buNone/>
            </a:pPr>
            <a:endParaRPr lang="en-US" sz="2800" dirty="0"/>
          </a:p>
          <a:p>
            <a:pPr lvl="0"/>
            <a:r>
              <a:rPr lang="en-GB" sz="2800" dirty="0"/>
              <a:t>Reduces socioeconomic </a:t>
            </a:r>
            <a:r>
              <a:rPr lang="en-GB" sz="2800" dirty="0" smtClean="0"/>
              <a:t>constraints</a:t>
            </a:r>
          </a:p>
          <a:p>
            <a:pPr marL="0" lvl="0" indent="0">
              <a:buNone/>
            </a:pPr>
            <a:endParaRPr lang="en-US" sz="2800" dirty="0"/>
          </a:p>
          <a:p>
            <a:pPr lvl="0"/>
            <a:r>
              <a:rPr lang="en-GB" sz="2800" dirty="0"/>
              <a:t>Promotes good relationship with children and other family members.</a:t>
            </a:r>
            <a:endParaRPr lang="en-US" sz="2800" dirty="0"/>
          </a:p>
          <a:p>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7772400" cy="838200"/>
          </a:xfrm>
        </p:spPr>
        <p:txBody>
          <a:bodyPr>
            <a:normAutofit fontScale="90000"/>
          </a:bodyPr>
          <a:lstStyle/>
          <a:p>
            <a:r>
              <a:rPr lang="en-US" sz="2800" b="1" dirty="0" smtClean="0"/>
              <a:t>Social Benefits </a:t>
            </a:r>
            <a:br>
              <a:rPr lang="en-US" sz="2800" b="1" dirty="0" smtClean="0"/>
            </a:br>
            <a:endParaRPr lang="en-US" sz="2800" b="1" dirty="0"/>
          </a:p>
        </p:txBody>
      </p:sp>
      <p:sp>
        <p:nvSpPr>
          <p:cNvPr id="3" name="Content Placeholder 2"/>
          <p:cNvSpPr>
            <a:spLocks noGrp="1"/>
          </p:cNvSpPr>
          <p:nvPr>
            <p:ph sz="quarter" idx="1"/>
          </p:nvPr>
        </p:nvSpPr>
        <p:spPr>
          <a:xfrm>
            <a:off x="152400" y="609600"/>
            <a:ext cx="8686800" cy="6324600"/>
          </a:xfrm>
        </p:spPr>
        <p:txBody>
          <a:bodyPr>
            <a:normAutofit/>
          </a:bodyPr>
          <a:lstStyle/>
          <a:p>
            <a:r>
              <a:rPr lang="en-US" sz="2800" dirty="0"/>
              <a:t>I</a:t>
            </a:r>
            <a:r>
              <a:rPr lang="en-US" sz="2800" dirty="0" smtClean="0"/>
              <a:t>mproved relationship with the spouse and family due to less stress and better social life.</a:t>
            </a:r>
          </a:p>
          <a:p>
            <a:pPr marL="0" indent="0">
              <a:buNone/>
            </a:pPr>
            <a:endParaRPr lang="en-US" sz="2800" dirty="0" smtClean="0"/>
          </a:p>
          <a:p>
            <a:pPr lvl="0"/>
            <a:r>
              <a:rPr lang="en-US" sz="2800" dirty="0" smtClean="0"/>
              <a:t>Socially healthy families are productive and economically more stable as they participate in community development and nation building.</a:t>
            </a:r>
          </a:p>
          <a:p>
            <a:pPr marL="0" lvl="0" indent="0">
              <a:buNone/>
            </a:pPr>
            <a:endParaRPr lang="en-US" sz="2800" dirty="0" smtClean="0"/>
          </a:p>
          <a:p>
            <a:pPr lvl="0"/>
            <a:r>
              <a:rPr lang="en-US" sz="2800" dirty="0" smtClean="0"/>
              <a:t>Women learn to make informed choices.</a:t>
            </a:r>
          </a:p>
          <a:p>
            <a:pPr marL="0" lvl="0" indent="0">
              <a:buNone/>
            </a:pPr>
            <a:endParaRPr lang="en-US" sz="2800" dirty="0" smtClean="0"/>
          </a:p>
          <a:p>
            <a:pPr lvl="0"/>
            <a:r>
              <a:rPr lang="en-US" sz="2800" dirty="0" smtClean="0"/>
              <a:t>The death related to infections and malnutrition to the under fives is reduced.</a:t>
            </a:r>
          </a:p>
          <a:p>
            <a:endParaRPr lang="en-US" sz="2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2047</TotalTime>
  <Words>2362</Words>
  <Application>Microsoft Office PowerPoint</Application>
  <PresentationFormat>On-screen Show (4:3)</PresentationFormat>
  <Paragraphs>257</Paragraphs>
  <Slides>50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Century Schoolbook</vt:lpstr>
      <vt:lpstr>Wingdings</vt:lpstr>
      <vt:lpstr>Wingdings 2</vt:lpstr>
      <vt:lpstr>Oriel</vt:lpstr>
      <vt:lpstr>FAMILY PLANNING Onyango M. Humphrey BSc.N Moi university  </vt:lpstr>
      <vt:lpstr>FAMILY PLANNING/ CHILD SPACING </vt:lpstr>
      <vt:lpstr>Scope of Family Planning   </vt:lpstr>
      <vt:lpstr>Characteristics of Good FP Programmes </vt:lpstr>
      <vt:lpstr>Benefits of Family Planning  </vt:lpstr>
      <vt:lpstr>Benefits of family planning for women   </vt:lpstr>
      <vt:lpstr>Advantages to the children.  </vt:lpstr>
      <vt:lpstr>Benefits to the father </vt:lpstr>
      <vt:lpstr>Social Benefits  </vt:lpstr>
      <vt:lpstr>National Benefits  </vt:lpstr>
      <vt:lpstr>THE HUMAN SEXUAL RESPONSE CYCLE</vt:lpstr>
      <vt:lpstr>THE HUMAN SEXUAL RESPONSE CYCLE. </vt:lpstr>
      <vt:lpstr>1. Excitement/arousal </vt:lpstr>
      <vt:lpstr>EXCITEMENT CONT…….</vt:lpstr>
      <vt:lpstr>2. Plateau phase </vt:lpstr>
      <vt:lpstr>PLATEAU PHASE CONT……</vt:lpstr>
      <vt:lpstr>3. Orgasm  </vt:lpstr>
      <vt:lpstr> 4. Resolution. </vt:lpstr>
      <vt:lpstr>RESOLUTION PHASE cont.…..</vt:lpstr>
      <vt:lpstr>PATIENT ASSESSMENT IN FP</vt:lpstr>
      <vt:lpstr>History taking</vt:lpstr>
      <vt:lpstr>HX TAKING CT’D</vt:lpstr>
      <vt:lpstr>CT’D</vt:lpstr>
      <vt:lpstr>PowerPoint Presentation</vt:lpstr>
      <vt:lpstr>PowerPoint Presentation</vt:lpstr>
      <vt:lpstr>Medications and Habits </vt:lpstr>
      <vt:lpstr>medical history </vt:lpstr>
      <vt:lpstr>PowerPoint Presentation</vt:lpstr>
      <vt:lpstr>PowerPoint Presentation</vt:lpstr>
      <vt:lpstr>Gynecologic history </vt:lpstr>
      <vt:lpstr>Sexual History </vt:lpstr>
      <vt:lpstr>Social HISTORY </vt:lpstr>
      <vt:lpstr>Family History </vt:lpstr>
      <vt:lpstr>Patient assessment/PHYSICAL EXAMINATION</vt:lpstr>
      <vt:lpstr>PATIENT ASSESSMENT. </vt:lpstr>
      <vt:lpstr> </vt:lpstr>
      <vt:lpstr>Special FP/RH Procedures</vt:lpstr>
      <vt:lpstr>PowerPoint Presentation</vt:lpstr>
      <vt:lpstr>Breast Examination  </vt:lpstr>
      <vt:lpstr>Inspection  </vt:lpstr>
      <vt:lpstr>Visual Examination</vt:lpstr>
      <vt:lpstr>Palpation  </vt:lpstr>
      <vt:lpstr>PowerPoint Presentation</vt:lpstr>
      <vt:lpstr>Sequence of Breast Exam</vt:lpstr>
      <vt:lpstr>Sequence of Breast Exam</vt:lpstr>
      <vt:lpstr>PowerPoint Presentation</vt:lpstr>
      <vt:lpstr>PowerPoint Presentation</vt:lpstr>
      <vt:lpstr>WARNING SIGNS </vt:lpstr>
      <vt:lpstr>PELVIC EXAMINATION.</vt:lpstr>
      <vt:lpstr>Pelvic Examination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Jeckton</dc:creator>
  <cp:lastModifiedBy>ONYANGO</cp:lastModifiedBy>
  <cp:revision>402</cp:revision>
  <dcterms:created xsi:type="dcterms:W3CDTF">2014-11-11T16:39:31Z</dcterms:created>
  <dcterms:modified xsi:type="dcterms:W3CDTF">2017-04-12T05:28:09Z</dcterms:modified>
</cp:coreProperties>
</file>