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</p:sldMasterIdLst>
  <p:notesMasterIdLst>
    <p:notesMasterId r:id="rId65"/>
  </p:notesMasterIdLst>
  <p:sldIdLst>
    <p:sldId id="344" r:id="rId6"/>
    <p:sldId id="345" r:id="rId7"/>
    <p:sldId id="258" r:id="rId8"/>
    <p:sldId id="319" r:id="rId9"/>
    <p:sldId id="328" r:id="rId10"/>
    <p:sldId id="329" r:id="rId11"/>
    <p:sldId id="321" r:id="rId12"/>
    <p:sldId id="323" r:id="rId13"/>
    <p:sldId id="261" r:id="rId14"/>
    <p:sldId id="262" r:id="rId15"/>
    <p:sldId id="264" r:id="rId16"/>
    <p:sldId id="283" r:id="rId17"/>
    <p:sldId id="284" r:id="rId18"/>
    <p:sldId id="326" r:id="rId19"/>
    <p:sldId id="268" r:id="rId20"/>
    <p:sldId id="269" r:id="rId21"/>
    <p:sldId id="270" r:id="rId22"/>
    <p:sldId id="272" r:id="rId23"/>
    <p:sldId id="274" r:id="rId24"/>
    <p:sldId id="275" r:id="rId25"/>
    <p:sldId id="277" r:id="rId26"/>
    <p:sldId id="279" r:id="rId27"/>
    <p:sldId id="280" r:id="rId28"/>
    <p:sldId id="341" r:id="rId29"/>
    <p:sldId id="281" r:id="rId30"/>
    <p:sldId id="346" r:id="rId31"/>
    <p:sldId id="282" r:id="rId32"/>
    <p:sldId id="287" r:id="rId33"/>
    <p:sldId id="288" r:id="rId34"/>
    <p:sldId id="292" r:id="rId35"/>
    <p:sldId id="315" r:id="rId36"/>
    <p:sldId id="314" r:id="rId37"/>
    <p:sldId id="293" r:id="rId38"/>
    <p:sldId id="294" r:id="rId39"/>
    <p:sldId id="289" r:id="rId40"/>
    <p:sldId id="298" r:id="rId41"/>
    <p:sldId id="316" r:id="rId42"/>
    <p:sldId id="295" r:id="rId43"/>
    <p:sldId id="342" r:id="rId44"/>
    <p:sldId id="296" r:id="rId45"/>
    <p:sldId id="299" r:id="rId46"/>
    <p:sldId id="317" r:id="rId47"/>
    <p:sldId id="306" r:id="rId48"/>
    <p:sldId id="307" r:id="rId49"/>
    <p:sldId id="308" r:id="rId50"/>
    <p:sldId id="305" r:id="rId51"/>
    <p:sldId id="311" r:id="rId52"/>
    <p:sldId id="301" r:id="rId53"/>
    <p:sldId id="310" r:id="rId54"/>
    <p:sldId id="312" r:id="rId55"/>
    <p:sldId id="335" r:id="rId56"/>
    <p:sldId id="303" r:id="rId57"/>
    <p:sldId id="336" r:id="rId58"/>
    <p:sldId id="337" r:id="rId59"/>
    <p:sldId id="338" r:id="rId60"/>
    <p:sldId id="339" r:id="rId61"/>
    <p:sldId id="340" r:id="rId62"/>
    <p:sldId id="304" r:id="rId63"/>
    <p:sldId id="33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71614" autoAdjust="0"/>
  </p:normalViewPr>
  <p:slideViewPr>
    <p:cSldViewPr snapToGrid="0">
      <p:cViewPr>
        <p:scale>
          <a:sx n="61" d="100"/>
          <a:sy n="61" d="100"/>
        </p:scale>
        <p:origin x="-55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2D52-B858-4582-8077-A6E35A38E63B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F70D6-C615-4BA0-B186-B12DBE371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33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fld id="{588E3FEA-49F7-4CBC-957D-F6679BBCD593}" type="slidenum">
              <a:rPr lang="en-GB" altLang="en-US" sz="1200">
                <a:solidFill>
                  <a:srgbClr val="000000"/>
                </a:solidFill>
              </a:rPr>
              <a:pPr/>
              <a:t>19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8525" y="4686300"/>
            <a:ext cx="493871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2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fld id="{F3104078-987D-4D11-B23F-D09DB6ED1041}" type="slidenum">
              <a:rPr lang="en-GB" altLang="en-US" sz="1200">
                <a:solidFill>
                  <a:srgbClr val="000000"/>
                </a:solidFill>
              </a:rPr>
              <a:pPr/>
              <a:t>20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solidFill>
            <a:srgbClr val="FFFFFF"/>
          </a:solidFill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8525" y="4686300"/>
            <a:ext cx="493871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4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1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2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39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202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12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9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61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4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6EBDEDC-0840-4ECE-AACB-68E9D9AED59E}" type="slidenum">
              <a:rPr kumimoji="0" lang="en-GB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G Times" pitchFamily="16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GB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G Times" pitchFamily="16" charset="0"/>
              <a:ea typeface="+mn-ea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8525" y="4686300"/>
            <a:ext cx="493871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Lymphogranuloma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venereum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caused by 3 unique strains of Chlamydia trachomatis and characterized by a small, often asymptomatic skin lesion, followed by regional lymphadenopathy in the groin or pelvis. Alternatively, if acquired by anal sex, it may manifest as severe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proctitis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8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6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97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4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049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63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50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302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082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182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11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xmlns="" id="{4CC56B91-974C-4559-B667-A643A4794E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xmlns="" id="{678EB3A2-CF0A-47E5-8B1E-D74B3993AF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1A835F-72EE-4B34-B161-430089D2C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EFAA0-C04E-4B43-8868-7147E4117B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0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xmlns="" id="{DBE0642B-E5E0-4169-9F50-F65CF02486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xmlns="" id="{B4604130-7AEF-46EF-8CCB-8796B501AB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C5C4C7-2233-4836-ACDC-801A06011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E86A68-1D0B-424C-8044-C5E40A63B7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8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0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48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xmlns="" id="{8FB8A679-9CDA-4830-B808-148F7C6A0C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xmlns="" id="{E282AF67-E4C8-4682-94FE-D6DAB1C98F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1552A7-2789-4D61-A563-8F1FEEA2D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3560E5-6CF9-4CF6-A18D-FF4A4F883D3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56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70D6-C615-4BA0-B186-B12DBE3712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1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fld id="{1C03B1A8-BD93-4B21-835D-3D784172BF4C}" type="slidenum">
              <a:rPr lang="en-GB" altLang="en-US" sz="1200">
                <a:solidFill>
                  <a:srgbClr val="000000"/>
                </a:solidFill>
              </a:rPr>
              <a:pPr/>
              <a:t>18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8525" y="4686300"/>
            <a:ext cx="493871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9DA8-731E-4E5B-AE97-CB338B78A35E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8B49-ACD3-463F-B035-5D6E332DC237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73CC-04CD-4422-BFE6-AD913055C311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F1E-5CB8-465C-9FE6-BDD8A98CE8D3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09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2CD-3590-4CDD-B8A6-7939874EADAF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43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5A7C-8B83-4C4F-81A4-96999D019AAE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ACAB-9D20-4CFE-8CA7-4BA843FB6556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D055-C301-429B-A501-125B35297657}" type="datetime1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6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EFF-BAA4-4430-B7E5-04BDEB9A0B11}" type="datetime1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0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A4F-28F2-44C0-94CF-D8AD10B8D283}" type="datetime1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74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12B-3F5E-46F7-B898-FBCB20BA8A9D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583-1A92-467A-8612-B54AA10D3638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155B-2FEF-465C-8614-6BAD5D19B807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6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F55D-BB46-4E86-8DC4-A5800EA31C5F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48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258-7AE3-413F-8AB9-02E538081EBA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F2CF99E4-2C58-4AA4-A715-EC4AA21A11AA}"/>
              </a:ext>
            </a:extLst>
          </p:cNvPr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xmlns="" id="{10D1F892-2201-4E5F-9E1C-4BE8911B505B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xmlns="" id="{F25641A7-6755-46BB-B233-6D848D147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xmlns="" id="{0B37969E-169A-40E8-82AE-802DB862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xmlns="" id="{0C318BE0-5E24-425C-ABC6-4B930CAB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ACFFA86-6D39-4983-AD4A-926C5275E921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xmlns="" id="{CA4421F7-857E-414B-8B43-F0C80022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1905BE6-B48E-4214-8DCE-6D7667810FA8}" type="datetime1">
              <a:rPr lang="en-US" smtClean="0"/>
              <a:t>11/22/2020</a:t>
            </a:fld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xmlns="" id="{C71FEF5D-FB42-4AE6-B05F-E5E06388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xmlns="" id="{B7671ED3-ABAE-41A6-8240-E830A00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323495-66D0-47CC-B9F1-155C45B4D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166522"/>
      </p:ext>
    </p:extLst>
  </p:cSld>
  <p:clrMapOvr>
    <a:masterClrMapping/>
  </p:clrMapOvr>
  <p:transition>
    <p:wheel spokes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702ECB53-500D-4B23-97CB-0B944F96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13D6E-454E-40AD-A189-5F99C74F3CC8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39C984E1-210B-4929-B80A-1207792E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xmlns="" id="{8EAC29DD-EEB5-4E36-BDA0-B6D4CBB8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5029-0014-4EA6-BB53-7B8253B622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588383"/>
      </p:ext>
    </p:extLst>
  </p:cSld>
  <p:clrMapOvr>
    <a:masterClrMapping/>
  </p:clrMapOvr>
  <p:transition>
    <p:wheel spokes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xmlns="" id="{161F5FA7-070B-4C57-80D5-85846DAD9EF7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xmlns="" id="{15C1EB26-0262-4587-B364-FC8C869FCA03}"/>
              </a:ext>
            </a:extLst>
          </p:cNvPr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D0468D06-B997-4BA0-9807-845524BE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3DC725-0433-45CF-B76F-C791918062A5}" type="datetime1">
              <a:rPr lang="en-US" smtClean="0"/>
              <a:t>11/22/2020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2A1FC8E-B15F-4CFA-B639-9CA91A09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34C1CC6-6BCA-486D-9763-D2D9DC43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098B1-7D57-4EF8-9DE7-59AE1411C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5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3AD013-4CF7-4F5B-AD3D-6BF9344F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7187AF-672F-408B-A6B8-8D5687ACEC5A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E0ADDE-584C-4BAA-BD73-6212DE2C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1AA3FE-7130-4A16-A715-59AAE8B1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6B856-37CF-4DB0-8DF0-23CA087F8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72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68D922-AC13-490B-83A4-51B579E5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C56843-D66D-4D2F-8B20-2D26E77E4C4E}" type="datetime1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F64998A-A223-4F23-A40A-6264AF99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E13A28-79D2-4D7E-B3B6-E943753E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11661-01F8-40B8-ABDE-6B54DC55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406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7694E5-677E-4FDD-8CCE-F5DF021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0EC529-6598-49B4-90B8-18856B0E0D09}" type="datetime1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A2E420-AF9D-4EA8-AA2D-F29A50F7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793A90-9880-496D-9E5B-C76BA639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C371D-6D37-4FA8-A2A6-068D55E9D2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528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xmlns="" id="{316863DA-94CD-4E8B-A354-854E23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221B9-6B59-4F1C-B71E-5A8177396AFF}" type="datetime1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xmlns="" id="{A5CF1E08-78C6-42F4-985D-767B23C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xmlns="" id="{9CBB7AAB-219A-4595-ACDC-6A8ECB32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F5C45-8D9E-4F6C-98E4-E1C0FA9D2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378857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83EB-B848-4D8A-B6CD-97873C498CC6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3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05B4A3-A516-4CD5-A2C8-0A565184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6995DAF-2705-4145-AE89-755B4A0D61D5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EE4A62-9635-40A7-A8C7-213F672A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4834A4-DE88-485B-8145-0FA7EE6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82808-5DFC-4A0D-90AF-79894E04F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393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xmlns="" id="{A7B1B0AC-56D5-4BA8-81E2-1C3659A26268}"/>
              </a:ext>
            </a:extLst>
          </p:cNvPr>
          <p:cNvSpPr>
            <a:spLocks/>
          </p:cNvSpPr>
          <p:nvPr/>
        </p:nvSpPr>
        <p:spPr bwMode="auto">
          <a:xfrm>
            <a:off x="954617" y="5002214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xmlns="" id="{901FABBE-55C3-42BF-B6DC-A84428BB5E04}"/>
              </a:ext>
            </a:extLst>
          </p:cNvPr>
          <p:cNvSpPr>
            <a:spLocks/>
          </p:cNvSpPr>
          <p:nvPr/>
        </p:nvSpPr>
        <p:spPr bwMode="auto">
          <a:xfrm>
            <a:off x="-71966" y="5784850"/>
            <a:ext cx="506941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74AF2169-5E44-4CD0-8A8C-2CD74402EB20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09F842-2FF7-4A3F-BBCB-770C7BBF9A55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xmlns="" id="{7BD06B7D-60EB-4F71-8545-F4CEE0E95E9D}"/>
              </a:ext>
            </a:extLst>
          </p:cNvPr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xmlns="" id="{B8B1FC91-7384-4678-AE31-03AC8C8CA396}"/>
              </a:ext>
            </a:extLst>
          </p:cNvPr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xmlns="" id="{00F8BF7F-BDA5-4D27-B61C-DEFD02BF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EDC912-1317-499B-BAAC-F2E09F248A90}" type="datetime1">
              <a:rPr lang="en-US" smtClean="0"/>
              <a:t>11/22/2020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A491BD15-9A52-40D4-A781-03F903B8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C1AAC372-4CC2-409A-9A7A-32B9497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F90E4-760B-4302-8532-31299C3D5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1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DD1D137C-5480-4756-85C8-D318F2D7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1DBA9-156C-4A1F-8BEC-4B54264DEEA5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5591AA6B-9D67-481C-9FDD-1D286B01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xmlns="" id="{7448F653-65B4-48A9-B83E-76DB6E7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97C31-6C8E-4046-A8D5-8013FBCAD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408702"/>
      </p:ext>
    </p:extLst>
  </p:cSld>
  <p:clrMapOvr>
    <a:masterClrMapping/>
  </p:clrMapOvr>
  <p:transition>
    <p:wheel spokes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6840DC99-A36F-4566-84B9-156BB0A0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3D0A-C883-4CD6-9BC5-3E962DC51EB9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37282192-4CDB-4FE9-AF79-30BAA027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xmlns="" id="{E0E6F4AC-28A9-464F-B5FB-34DA1E62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3F2F1-6793-4DBA-A1D4-D3260E1BD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985415"/>
      </p:ext>
    </p:extLst>
  </p:cSld>
  <p:clrMapOvr>
    <a:masterClrMapping/>
  </p:clrMapOvr>
  <p:transition>
    <p:wheel spokes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F2CF99E4-2C58-4AA4-A715-EC4AA21A11AA}"/>
              </a:ext>
            </a:extLst>
          </p:cNvPr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xmlns="" id="{10D1F892-2201-4E5F-9E1C-4BE8911B505B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xmlns="" id="{F25641A7-6755-46BB-B233-6D848D147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xmlns="" id="{0B37969E-169A-40E8-82AE-802DB862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xmlns="" id="{0C318BE0-5E24-425C-ABC6-4B930CAB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ACFFA86-6D39-4983-AD4A-926C5275E921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xmlns="" id="{CA4421F7-857E-414B-8B43-F0C80022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4EA72A-7395-4BE1-A91C-7D961F72F6C7}" type="datetime1">
              <a:rPr lang="en-US" smtClean="0"/>
              <a:t>11/22/2020</a:t>
            </a:fld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xmlns="" id="{C71FEF5D-FB42-4AE6-B05F-E5E06388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xmlns="" id="{B7671ED3-ABAE-41A6-8240-E830A00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323495-66D0-47CC-B9F1-155C45B4D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842426"/>
      </p:ext>
    </p:extLst>
  </p:cSld>
  <p:clrMapOvr>
    <a:masterClrMapping/>
  </p:clrMapOvr>
  <p:transition>
    <p:wheel spokes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702ECB53-500D-4B23-97CB-0B944F96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EDB34-6827-4939-ABC9-F6CA978E8B58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39C984E1-210B-4929-B80A-1207792E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xmlns="" id="{8EAC29DD-EEB5-4E36-BDA0-B6D4CBB8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5029-0014-4EA6-BB53-7B8253B622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606963"/>
      </p:ext>
    </p:extLst>
  </p:cSld>
  <p:clrMapOvr>
    <a:masterClrMapping/>
  </p:clrMapOvr>
  <p:transition>
    <p:wheel spokes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xmlns="" id="{161F5FA7-070B-4C57-80D5-85846DAD9EF7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xmlns="" id="{15C1EB26-0262-4587-B364-FC8C869FCA03}"/>
              </a:ext>
            </a:extLst>
          </p:cNvPr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D0468D06-B997-4BA0-9807-845524BE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FDE249-4018-4F31-991D-81A7D4921AD8}" type="datetime1">
              <a:rPr lang="en-US" smtClean="0"/>
              <a:t>11/22/2020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2A1FC8E-B15F-4CFA-B639-9CA91A09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34C1CC6-6BCA-486D-9763-D2D9DC43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098B1-7D57-4EF8-9DE7-59AE1411C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05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3AD013-4CF7-4F5B-AD3D-6BF9344F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82448B-4A2D-4252-968F-D2AA247A0CE1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E0ADDE-584C-4BAA-BD73-6212DE2C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1AA3FE-7130-4A16-A715-59AAE8B1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6B856-37CF-4DB0-8DF0-23CA087F8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28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68D922-AC13-490B-83A4-51B579E5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335834-72E2-478B-9A1F-34CBF1A91E4F}" type="datetime1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F64998A-A223-4F23-A40A-6264AF99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E13A28-79D2-4D7E-B3B6-E943753E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11661-01F8-40B8-ABDE-6B54DC55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076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7694E5-677E-4FDD-8CCE-F5DF021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B77CE1-C757-4CE3-BF68-E2A80566E3DF}" type="datetime1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A2E420-AF9D-4EA8-AA2D-F29A50F7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793A90-9880-496D-9E5B-C76BA639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C371D-6D37-4FA8-A2A6-068D55E9D2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604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9A67-D95A-44C6-982E-D31EDF793515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657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xmlns="" id="{316863DA-94CD-4E8B-A354-854E23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B5550-F920-430E-AB0F-8E4355BDA688}" type="datetime1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xmlns="" id="{A5CF1E08-78C6-42F4-985D-767B23C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xmlns="" id="{9CBB7AAB-219A-4595-ACDC-6A8ECB32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F5C45-8D9E-4F6C-98E4-E1C0FA9D2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580377"/>
      </p:ext>
    </p:extLst>
  </p:cSld>
  <p:clrMapOvr>
    <a:masterClrMapping/>
  </p:clrMapOvr>
  <p:transition>
    <p:wheel spokes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05B4A3-A516-4CD5-A2C8-0A565184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B3732E-E15A-4D24-B09A-2A222E5A719A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EE4A62-9635-40A7-A8C7-213F672A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4834A4-DE88-485B-8145-0FA7EE6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82808-5DFC-4A0D-90AF-79894E04F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395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xmlns="" id="{A7B1B0AC-56D5-4BA8-81E2-1C3659A26268}"/>
              </a:ext>
            </a:extLst>
          </p:cNvPr>
          <p:cNvSpPr>
            <a:spLocks/>
          </p:cNvSpPr>
          <p:nvPr/>
        </p:nvSpPr>
        <p:spPr bwMode="auto">
          <a:xfrm>
            <a:off x="954617" y="5002214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xmlns="" id="{901FABBE-55C3-42BF-B6DC-A84428BB5E04}"/>
              </a:ext>
            </a:extLst>
          </p:cNvPr>
          <p:cNvSpPr>
            <a:spLocks/>
          </p:cNvSpPr>
          <p:nvPr/>
        </p:nvSpPr>
        <p:spPr bwMode="auto">
          <a:xfrm>
            <a:off x="-71966" y="5784850"/>
            <a:ext cx="506941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74AF2169-5E44-4CD0-8A8C-2CD74402EB20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09F842-2FF7-4A3F-BBCB-770C7BBF9A55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xmlns="" id="{7BD06B7D-60EB-4F71-8545-F4CEE0E95E9D}"/>
              </a:ext>
            </a:extLst>
          </p:cNvPr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xmlns="" id="{B8B1FC91-7384-4678-AE31-03AC8C8CA396}"/>
              </a:ext>
            </a:extLst>
          </p:cNvPr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xmlns="" id="{00F8BF7F-BDA5-4D27-B61C-DEFD02BF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0B14B5D-6F7C-4EDE-85F5-E68D049D60EA}" type="datetime1">
              <a:rPr lang="en-US" smtClean="0"/>
              <a:t>11/22/2020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A491BD15-9A52-40D4-A781-03F903B8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C1AAC372-4CC2-409A-9A7A-32B9497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F90E4-760B-4302-8532-31299C3D5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21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DD1D137C-5480-4756-85C8-D318F2D7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6AA2E-AD4F-4E7B-B958-ECE71DA15F6D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5591AA6B-9D67-481C-9FDD-1D286B01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xmlns="" id="{7448F653-65B4-48A9-B83E-76DB6E7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97C31-6C8E-4046-A8D5-8013FBCAD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228199"/>
      </p:ext>
    </p:extLst>
  </p:cSld>
  <p:clrMapOvr>
    <a:masterClrMapping/>
  </p:clrMapOvr>
  <p:transition>
    <p:wheel spokes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6840DC99-A36F-4566-84B9-156BB0A0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6363E-ADF4-4292-83C2-29EF0FBDCA7A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37282192-4CDB-4FE9-AF79-30BAA027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xmlns="" id="{E0E6F4AC-28A9-464F-B5FB-34DA1E62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3F2F1-6793-4DBA-A1D4-D3260E1BD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816861"/>
      </p:ext>
    </p:extLst>
  </p:cSld>
  <p:clrMapOvr>
    <a:masterClrMapping/>
  </p:clrMapOvr>
  <p:transition>
    <p:wheel spokes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7E23-88B7-4340-A6E7-22213840A61E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04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5745-7B63-48D0-A619-1492060B1A70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318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14C8-DBC7-43DF-A5DB-886A2792578A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43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30E0-C632-446B-A753-03526345D4B6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57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BB5D-AC5D-48EE-A52E-AE7D245BB050}" type="datetime1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B59-923F-41F9-A1B6-D23A52B85B9D}" type="datetime1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96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EBBF-8D9B-485D-A2B9-0E9607310C49}" type="datetime1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970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2D7E-A5C1-476D-93D2-52CEFA63B55B}" type="datetime1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17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2DE-5C78-4882-A836-924F569FBBB5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98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2E5-2658-434B-AD24-FC8BED5622EF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8512-2D4E-422A-8E31-FE3FD1E5519B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09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8BE6-F8B3-4267-9F11-172224B1A5E2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382F-C8A3-41D8-AE8A-C430794E8633}" type="datetime1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233-6C89-4401-B629-EF10C9524F51}" type="datetime1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DD8D-CEA5-4B83-95A4-C20028FEFC08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3F3C-C022-48D4-8F95-4D4F70924340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110E-59F9-485A-B171-0B23AC55AA2C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74BB-FB09-4971-8B02-14A94603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A93E-4662-44C6-9F80-A86A3515B9EA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FD87D8D7-B8C0-4B55-B69D-F3852C0F5395}"/>
              </a:ext>
            </a:extLst>
          </p:cNvPr>
          <p:cNvSpPr>
            <a:spLocks/>
          </p:cNvSpPr>
          <p:nvPr/>
        </p:nvSpPr>
        <p:spPr bwMode="auto">
          <a:xfrm>
            <a:off x="954617" y="5002214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57E0F721-18C2-47BD-8A9E-CEEC8221B7AA}"/>
              </a:ext>
            </a:extLst>
          </p:cNvPr>
          <p:cNvSpPr>
            <a:spLocks/>
          </p:cNvSpPr>
          <p:nvPr/>
        </p:nvSpPr>
        <p:spPr bwMode="auto">
          <a:xfrm>
            <a:off x="-71966" y="5784850"/>
            <a:ext cx="506941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785D3F26-9F54-47A8-9AF5-C2F370A60FAB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4B3A341-90AD-48B8-909D-6CB7D8765B90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F5937462-003F-4A8A-B969-5832F486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xmlns="" id="{D2D32D62-FFB1-4C4C-97F7-9A50FF5D27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258A8C39-AEA2-43B6-BA1E-1CD2C71C9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A05DA1B-C093-457C-9EC6-68D9E77839D8}" type="datetime1">
              <a:rPr lang="en-US" smtClean="0"/>
              <a:t>11/22/2020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F2D40578-8686-47D6-9390-04893FCD0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3E071846-A86B-4B5A-81E4-D155C692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EC7E7FF8-C45D-4382-9BA3-97FC450A0D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heel spokes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FD87D8D7-B8C0-4B55-B69D-F3852C0F5395}"/>
              </a:ext>
            </a:extLst>
          </p:cNvPr>
          <p:cNvSpPr>
            <a:spLocks/>
          </p:cNvSpPr>
          <p:nvPr/>
        </p:nvSpPr>
        <p:spPr bwMode="auto">
          <a:xfrm>
            <a:off x="954617" y="5002214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57E0F721-18C2-47BD-8A9E-CEEC8221B7AA}"/>
              </a:ext>
            </a:extLst>
          </p:cNvPr>
          <p:cNvSpPr>
            <a:spLocks/>
          </p:cNvSpPr>
          <p:nvPr/>
        </p:nvSpPr>
        <p:spPr bwMode="auto">
          <a:xfrm>
            <a:off x="-71966" y="5784850"/>
            <a:ext cx="506941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785D3F26-9F54-47A8-9AF5-C2F370A60FAB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4B3A341-90AD-48B8-909D-6CB7D8765B90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F5937462-003F-4A8A-B969-5832F486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xmlns="" id="{D2D32D62-FFB1-4C4C-97F7-9A50FF5D27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258A8C39-AEA2-43B6-BA1E-1CD2C71C9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9121B58-1A94-4EA8-8CD8-1DAD1330C5BF}" type="datetime1">
              <a:rPr lang="en-US" smtClean="0"/>
              <a:t>11/22/2020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F2D40578-8686-47D6-9390-04893FCD0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3E071846-A86B-4B5A-81E4-D155C692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EC7E7FF8-C45D-4382-9BA3-97FC450A0D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wheel spokes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9506-255B-4C08-85F3-FA682503BC72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DC66-9C75-4043-84C5-8192E0E3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OneDrive\2%20MSN2\MSN%20818%20SRH\Assignments%20SRH\Discuss%20STI%20comp%20Copy.pptx#-1,63,PowerPoint Presen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crc.net/pdfs/Kenya-National-Cancer-Control-strategy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SEXUALLY TRANSMITTED DISEASES AND TUMOURS OF RH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Anjao</a:t>
            </a:r>
            <a:r>
              <a:rPr lang="en-US" dirty="0" smtClean="0"/>
              <a:t> Amdany </a:t>
            </a:r>
          </a:p>
          <a:p>
            <a:r>
              <a:rPr lang="en-US" dirty="0" err="1" smtClean="0"/>
              <a:t>BScN</a:t>
            </a:r>
            <a:r>
              <a:rPr lang="en-US" dirty="0" smtClean="0"/>
              <a:t>/KRCHN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97877"/>
      </p:ext>
    </p:extLst>
  </p:cSld>
  <p:clrMapOvr>
    <a:masterClrMapping/>
  </p:clrMapOvr>
  <p:transition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A461F-BE6E-4C75-9CE5-EB1CF2B0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1100"/>
            <a:ext cx="10972800" cy="5086350"/>
          </a:xfrm>
        </p:spPr>
        <p:txBody>
          <a:bodyPr/>
          <a:lstStyle/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Problem oriented (responds to patient’s symptoms )</a:t>
            </a: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Highly sensitive and does not miss mixed infections</a:t>
            </a: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Treats the patient at first visit</a:t>
            </a: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Can be implemented at primary health care level</a:t>
            </a: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Use flow charts  with logical steps</a:t>
            </a: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Provides opportunity and time for  education and counseling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40132-12DA-4A88-8AF7-EF192222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syndromic management</a:t>
            </a:r>
            <a:r>
              <a:rPr lang="en-US" dirty="0">
                <a:solidFill>
                  <a:srgbClr val="FFD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n-US" dirty="0">
                <a:solidFill>
                  <a:srgbClr val="FFD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8169D-DD92-4B44-A76B-ACC46591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0A4139-88A2-465F-BCAB-4E898635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5950"/>
            <a:ext cx="10972800" cy="4359866"/>
          </a:xfrm>
        </p:spPr>
        <p:txBody>
          <a:bodyPr/>
          <a:lstStyle/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History taking and examination</a:t>
            </a: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Syndromic diagnosis and treatment, using flow charts</a:t>
            </a: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Education and counseling on HIV testing and safer sex, including condom promotion and provision </a:t>
            </a: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Management of sexual partners</a:t>
            </a:r>
          </a:p>
          <a:p>
            <a:pPr>
              <a:spcBef>
                <a:spcPts val="700"/>
              </a:spcBef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Recording and reporting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78C79-6970-4862-AD9E-A10B43E4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0"/>
            <a:ext cx="11768061" cy="153103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five steps in syndromic STI case management</a:t>
            </a:r>
            <a:r>
              <a:rPr lang="en-US" dirty="0">
                <a:solidFill>
                  <a:srgbClr val="FFD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n-US" dirty="0">
                <a:solidFill>
                  <a:srgbClr val="FFD7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1CC921-A245-45D3-A1EB-574E37B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C8CBB4-8929-4925-91D9-F0385B97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management of STI is one of the cornerstones of STI control.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the development of complications and sequelae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the spread of these diseases in the community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unique opportunity for targeted education about HIV prevention.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treatment of STI patients at their first encounter is an important public health measure.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influence future sexual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treatment-seeking practices at a critical stage of development of adolescents when they are involved as clients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AEFBC-60E6-4E42-A636-C96B1D5B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for syndromic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1548E0-B151-4AB5-AB84-F0976EBC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2DBB4-75E7-42A4-8F10-58E6D221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60895"/>
            <a:ext cx="10972800" cy="5622467"/>
          </a:xfrm>
        </p:spPr>
        <p:txBody>
          <a:bodyPr/>
          <a:lstStyle/>
          <a:p>
            <a:pPr marL="109537" indent="0">
              <a:buNone/>
            </a:pPr>
            <a:r>
              <a:rPr lang="en-US" sz="3200" dirty="0"/>
              <a:t>The use of appropriate standardized protocols is strongly recommended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Ensures adequate treatment at all levels of the health service.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Facilitates the training and supervision of health providers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Delays the development of antimicrobial resistance in sexually transmitted agents  e.g. </a:t>
            </a:r>
            <a:r>
              <a:rPr lang="en-US" sz="3200" i="1" dirty="0"/>
              <a:t>N. gonorrhoeae</a:t>
            </a:r>
            <a:r>
              <a:rPr lang="en-US" sz="3200" dirty="0"/>
              <a:t> and </a:t>
            </a:r>
            <a:r>
              <a:rPr lang="en-US" sz="3200" i="1" dirty="0"/>
              <a:t>H.</a:t>
            </a:r>
            <a:r>
              <a:rPr lang="en-US" sz="3200" dirty="0"/>
              <a:t> </a:t>
            </a:r>
            <a:r>
              <a:rPr lang="en-US" sz="3200" i="1" dirty="0" err="1"/>
              <a:t>ducreyi</a:t>
            </a:r>
            <a:r>
              <a:rPr lang="en-US" sz="3200" dirty="0"/>
              <a:t> (Chancroid).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An important factor in rational drug procurement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62979-E534-4D48-B428-608C15C2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6257"/>
          </a:xfrm>
        </p:spPr>
        <p:txBody>
          <a:bodyPr>
            <a:normAutofit fontScale="90000"/>
          </a:bodyPr>
          <a:lstStyle/>
          <a:p>
            <a:r>
              <a:rPr lang="en-GB" dirty="0"/>
              <a:t>CONT..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2AB0E7-9AFA-4146-9348-06CBC2FD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xmlns="" id="{F5CB123B-2D92-4142-9199-1D206F06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7" y="914400"/>
            <a:ext cx="11561735" cy="5092700"/>
          </a:xfrm>
        </p:spPr>
        <p:txBody>
          <a:bodyPr/>
          <a:lstStyle/>
          <a:p>
            <a:pPr marL="109537" indent="0" eaLnBrk="1" hangingPunct="1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Urethritis, Epididymitis, Proctitis, Urethral strictures</a:t>
            </a:r>
          </a:p>
          <a:p>
            <a:pPr marL="109537" indent="0" eaLnBrk="1" hangingPunct="1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Cervicitis, Pelvic Inflammatory Disease(PID)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Ectopic (tubal) pregnancy, Premature birth</a:t>
            </a:r>
          </a:p>
          <a:p>
            <a:pPr marL="109537" indent="0" eaLnBrk="1" hangingPunct="1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Sexes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Infertility, Urethral fistulas, Blindness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Genital Elephantiasis, Frozen Pelvis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Meningitis, Intestinal obstruction and/or perforation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5B75B11-5E86-4D84-AFB9-7AED7592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395A75-786E-475A-A86E-E807338B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F2AB7-0AD3-48F9-8083-F7AF2CAA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flow charts have been developed for each syndrome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urethral discharge,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vaginal discharge,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abdominal pain,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genital ulcer disease and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ophthalmia neonatorum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C875E-BFB2-4DA3-BCAC-83AFEE1F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charts for each of the STI syndromes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465641-E153-4392-9BC1-5B373DEE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741613" y="1779588"/>
          <a:ext cx="604520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3" imgW="9144000" imgH="6858000" progId="">
                  <p:embed/>
                </p:oleObj>
              </mc:Choice>
              <mc:Fallback>
                <p:oleObj r:id="rId3" imgW="9144000" imgH="6858000" progId="">
                  <p:embed/>
                  <p:pic>
                    <p:nvPicPr>
                      <p:cNvPr id="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1779588"/>
                        <a:ext cx="6045200" cy="45339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Syndrome 1: urethral discharge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4AECB1-1761-4662-A815-47ACEF74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 action="ppaction://hlinkpres?slideindex=63&amp;slidetitle=PowerPoint Presenta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20" y="123569"/>
            <a:ext cx="10441460" cy="67344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98797C-FE76-4659-891A-12A13819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13021" y="152401"/>
            <a:ext cx="8021556" cy="6096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200" b="1" dirty="0">
                <a:solidFill>
                  <a:schemeClr val="tx1"/>
                </a:solidFill>
              </a:rPr>
              <a:t>SYNDROME 2:</a:t>
            </a:r>
            <a:r>
              <a:rPr lang="en-US" sz="3200" b="1" dirty="0"/>
              <a:t> </a:t>
            </a:r>
            <a:r>
              <a:rPr lang="en-GB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Vaginal discharge</a:t>
            </a:r>
          </a:p>
        </p:txBody>
      </p:sp>
      <p:grpSp>
        <p:nvGrpSpPr>
          <p:cNvPr id="41987" name="Group 2"/>
          <p:cNvGrpSpPr>
            <a:grpSpLocks/>
          </p:cNvGrpSpPr>
          <p:nvPr/>
        </p:nvGrpSpPr>
        <p:grpSpPr bwMode="auto">
          <a:xfrm>
            <a:off x="1522414" y="914401"/>
            <a:ext cx="9067801" cy="5865813"/>
            <a:chOff x="-1" y="576"/>
            <a:chExt cx="5712" cy="3695"/>
          </a:xfrm>
        </p:grpSpPr>
        <p:sp>
          <p:nvSpPr>
            <p:cNvPr id="41989" name="Text Box 3"/>
            <p:cNvSpPr txBox="1">
              <a:spLocks noChangeArrowheads="1"/>
            </p:cNvSpPr>
            <p:nvPr/>
          </p:nvSpPr>
          <p:spPr bwMode="auto">
            <a:xfrm>
              <a:off x="1414" y="1646"/>
              <a:ext cx="287" cy="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1990" name="Text Box 4"/>
            <p:cNvSpPr txBox="1">
              <a:spLocks noChangeArrowheads="1"/>
            </p:cNvSpPr>
            <p:nvPr/>
          </p:nvSpPr>
          <p:spPr bwMode="auto">
            <a:xfrm>
              <a:off x="317" y="2976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1991" name="Text Box 5"/>
            <p:cNvSpPr txBox="1">
              <a:spLocks noChangeArrowheads="1"/>
            </p:cNvSpPr>
            <p:nvPr/>
          </p:nvSpPr>
          <p:spPr bwMode="auto">
            <a:xfrm>
              <a:off x="1413" y="2678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4483" y="3226"/>
              <a:ext cx="287" cy="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1993" name="Text Box 7"/>
            <p:cNvSpPr txBox="1">
              <a:spLocks noChangeArrowheads="1"/>
            </p:cNvSpPr>
            <p:nvPr/>
          </p:nvSpPr>
          <p:spPr bwMode="auto">
            <a:xfrm>
              <a:off x="3541" y="1646"/>
              <a:ext cx="287" cy="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3602" y="3720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1995" name="Text Box 9"/>
            <p:cNvSpPr txBox="1">
              <a:spLocks noChangeArrowheads="1"/>
            </p:cNvSpPr>
            <p:nvPr/>
          </p:nvSpPr>
          <p:spPr bwMode="auto">
            <a:xfrm>
              <a:off x="2240" y="3014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1996" name="Text Box 10"/>
            <p:cNvSpPr txBox="1">
              <a:spLocks noChangeArrowheads="1"/>
            </p:cNvSpPr>
            <p:nvPr/>
          </p:nvSpPr>
          <p:spPr bwMode="auto">
            <a:xfrm>
              <a:off x="2240" y="1958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1997" name="Text Box 11"/>
            <p:cNvSpPr txBox="1">
              <a:spLocks noChangeArrowheads="1"/>
            </p:cNvSpPr>
            <p:nvPr/>
          </p:nvSpPr>
          <p:spPr bwMode="auto">
            <a:xfrm>
              <a:off x="317" y="2227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1998" name="AutoShape 12"/>
            <p:cNvSpPr>
              <a:spLocks noChangeArrowheads="1"/>
            </p:cNvSpPr>
            <p:nvPr/>
          </p:nvSpPr>
          <p:spPr bwMode="auto">
            <a:xfrm>
              <a:off x="-1" y="576"/>
              <a:ext cx="1555" cy="345"/>
            </a:xfrm>
            <a:prstGeom prst="flowChartAlternate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Patient complains of vaginal discharge, vulval itching or burning</a:t>
              </a:r>
            </a:p>
          </p:txBody>
        </p:sp>
        <p:sp>
          <p:nvSpPr>
            <p:cNvPr id="41999" name="AutoShape 13"/>
            <p:cNvSpPr>
              <a:spLocks noChangeArrowheads="1"/>
            </p:cNvSpPr>
            <p:nvPr/>
          </p:nvSpPr>
          <p:spPr bwMode="auto">
            <a:xfrm>
              <a:off x="1987" y="2131"/>
              <a:ext cx="1266" cy="287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 dirty="0">
                  <a:solidFill>
                    <a:srgbClr val="000000"/>
                  </a:solidFill>
                  <a:latin typeface="Arial" panose="020B0604020202020204" pitchFamily="34" charset="0"/>
                </a:rPr>
                <a:t>Use appropriate flowchart for additional treatment</a:t>
              </a:r>
            </a:p>
          </p:txBody>
        </p:sp>
        <p:sp>
          <p:nvSpPr>
            <p:cNvPr id="42000" name="AutoShape 14"/>
            <p:cNvSpPr>
              <a:spLocks noChangeArrowheads="1"/>
            </p:cNvSpPr>
            <p:nvPr/>
          </p:nvSpPr>
          <p:spPr bwMode="auto">
            <a:xfrm>
              <a:off x="3974" y="2611"/>
              <a:ext cx="1324" cy="383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BACTERIAL VAGINOSIS AND </a:t>
              </a: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TRICHOMONAS VAGINALIS</a:t>
              </a:r>
            </a:p>
          </p:txBody>
        </p:sp>
        <p:sp>
          <p:nvSpPr>
            <p:cNvPr id="42001" name="AutoShape 15"/>
            <p:cNvSpPr>
              <a:spLocks noChangeArrowheads="1"/>
            </p:cNvSpPr>
            <p:nvPr/>
          </p:nvSpPr>
          <p:spPr bwMode="auto">
            <a:xfrm>
              <a:off x="3888" y="1498"/>
              <a:ext cx="1554" cy="632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Educate and counsel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Promote condom use and provide condoms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Offer HIV counselling and testing if both facilities are available </a:t>
              </a:r>
            </a:p>
          </p:txBody>
        </p:sp>
        <p:sp>
          <p:nvSpPr>
            <p:cNvPr id="42002" name="AutoShape 16"/>
            <p:cNvSpPr>
              <a:spLocks noChangeArrowheads="1"/>
            </p:cNvSpPr>
            <p:nvPr/>
          </p:nvSpPr>
          <p:spPr bwMode="auto">
            <a:xfrm>
              <a:off x="115" y="1152"/>
              <a:ext cx="1151" cy="268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Take history and examine</a:t>
              </a:r>
            </a:p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Assess risk</a:t>
              </a: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2003" name="AutoShape 17"/>
            <p:cNvSpPr>
              <a:spLocks noChangeArrowheads="1"/>
            </p:cNvSpPr>
            <p:nvPr/>
          </p:nvSpPr>
          <p:spPr bwMode="auto">
            <a:xfrm>
              <a:off x="4675" y="3226"/>
              <a:ext cx="1036" cy="863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GB" altLang="en-US" sz="100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Educate and counsel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Promote condom use and provide condoms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Offer HIV counselling and testing if both</a:t>
              </a:r>
              <a:r>
                <a:rPr lang="en-GB" altLang="en-US" sz="100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facilities are available</a:t>
              </a:r>
            </a:p>
          </p:txBody>
        </p:sp>
        <p:sp>
          <p:nvSpPr>
            <p:cNvPr id="42004" name="AutoShape 18"/>
            <p:cNvSpPr>
              <a:spLocks noChangeArrowheads="1"/>
            </p:cNvSpPr>
            <p:nvPr/>
          </p:nvSpPr>
          <p:spPr bwMode="auto">
            <a:xfrm>
              <a:off x="3427" y="3848"/>
              <a:ext cx="1093" cy="287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</a:t>
              </a:r>
            </a:p>
            <a:p>
              <a:pPr>
                <a:buClrTx/>
                <a:buFontTx/>
                <a:buNone/>
              </a:pP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CANDIDA ALBICANS</a:t>
              </a:r>
            </a:p>
          </p:txBody>
        </p:sp>
        <p:sp>
          <p:nvSpPr>
            <p:cNvPr id="42005" name="AutoShape 19"/>
            <p:cNvSpPr>
              <a:spLocks noChangeArrowheads="1"/>
            </p:cNvSpPr>
            <p:nvPr/>
          </p:nvSpPr>
          <p:spPr bwMode="auto">
            <a:xfrm>
              <a:off x="1267" y="3187"/>
              <a:ext cx="1670" cy="614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GONOCOCCAL INFECTION, </a:t>
              </a: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CHLAMYDIA TRACHOMATIS, </a:t>
              </a: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BACTERIAL VAGINOSIS AND </a:t>
              </a: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TRICHOMONAS VAGINALIS.</a:t>
              </a:r>
            </a:p>
          </p:txBody>
        </p:sp>
        <p:sp>
          <p:nvSpPr>
            <p:cNvPr id="42006" name="AutoShape 20"/>
            <p:cNvSpPr>
              <a:spLocks noChangeArrowheads="1"/>
            </p:cNvSpPr>
            <p:nvPr/>
          </p:nvSpPr>
          <p:spPr bwMode="auto">
            <a:xfrm>
              <a:off x="115" y="3187"/>
              <a:ext cx="1035" cy="326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Use flowchart for lower abdominal pain</a:t>
              </a:r>
            </a:p>
          </p:txBody>
        </p:sp>
        <p:sp>
          <p:nvSpPr>
            <p:cNvPr id="42007" name="AutoShape 21"/>
            <p:cNvSpPr>
              <a:spLocks noChangeArrowheads="1"/>
            </p:cNvSpPr>
            <p:nvPr/>
          </p:nvSpPr>
          <p:spPr bwMode="auto">
            <a:xfrm>
              <a:off x="29" y="1555"/>
              <a:ext cx="1323" cy="402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Abnormal vaginal discharge or vulval eryrthema?</a:t>
              </a:r>
            </a:p>
          </p:txBody>
        </p:sp>
        <p:sp>
          <p:nvSpPr>
            <p:cNvPr id="42008" name="AutoShape 22"/>
            <p:cNvSpPr>
              <a:spLocks noChangeArrowheads="1"/>
            </p:cNvSpPr>
            <p:nvPr/>
          </p:nvSpPr>
          <p:spPr bwMode="auto">
            <a:xfrm>
              <a:off x="1883" y="1584"/>
              <a:ext cx="1474" cy="345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Any other genital disease?</a:t>
              </a:r>
            </a:p>
          </p:txBody>
        </p:sp>
        <p:sp>
          <p:nvSpPr>
            <p:cNvPr id="42009" name="AutoShape 23"/>
            <p:cNvSpPr>
              <a:spLocks noChangeArrowheads="1"/>
            </p:cNvSpPr>
            <p:nvPr/>
          </p:nvSpPr>
          <p:spPr bwMode="auto">
            <a:xfrm>
              <a:off x="1699" y="2640"/>
              <a:ext cx="1842" cy="345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High GC/CT prevalence setting</a:t>
              </a: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or risk assessment positive?</a:t>
              </a:r>
            </a:p>
          </p:txBody>
        </p:sp>
        <p:sp>
          <p:nvSpPr>
            <p:cNvPr id="42010" name="AutoShape 24"/>
            <p:cNvSpPr>
              <a:spLocks noChangeArrowheads="1"/>
            </p:cNvSpPr>
            <p:nvPr/>
          </p:nvSpPr>
          <p:spPr bwMode="auto">
            <a:xfrm rot="10740000" flipV="1">
              <a:off x="3092" y="3143"/>
              <a:ext cx="1497" cy="564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Vulval oedema/curd-like discharge, erythema, excoriations present?</a:t>
              </a:r>
            </a:p>
          </p:txBody>
        </p:sp>
        <p:sp>
          <p:nvSpPr>
            <p:cNvPr id="42011" name="AutoShape 25"/>
            <p:cNvSpPr>
              <a:spLocks noChangeArrowheads="1"/>
            </p:cNvSpPr>
            <p:nvPr/>
          </p:nvSpPr>
          <p:spPr bwMode="auto">
            <a:xfrm>
              <a:off x="86" y="2669"/>
              <a:ext cx="1209" cy="287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Lower abdominal tenderness?</a:t>
              </a:r>
            </a:p>
          </p:txBody>
        </p:sp>
        <p:sp>
          <p:nvSpPr>
            <p:cNvPr id="42012" name="Line 26"/>
            <p:cNvSpPr>
              <a:spLocks noChangeShapeType="1"/>
            </p:cNvSpPr>
            <p:nvPr/>
          </p:nvSpPr>
          <p:spPr bwMode="auto">
            <a:xfrm>
              <a:off x="739" y="922"/>
              <a:ext cx="0" cy="22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13" name="Line 27"/>
            <p:cNvSpPr>
              <a:spLocks noChangeShapeType="1"/>
            </p:cNvSpPr>
            <p:nvPr/>
          </p:nvSpPr>
          <p:spPr bwMode="auto">
            <a:xfrm>
              <a:off x="691" y="1421"/>
              <a:ext cx="0" cy="13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14" name="Line 28"/>
            <p:cNvSpPr>
              <a:spLocks noChangeShapeType="1"/>
            </p:cNvSpPr>
            <p:nvPr/>
          </p:nvSpPr>
          <p:spPr bwMode="auto">
            <a:xfrm>
              <a:off x="691" y="1958"/>
              <a:ext cx="0" cy="71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15" name="Line 29"/>
            <p:cNvSpPr>
              <a:spLocks noChangeShapeType="1"/>
            </p:cNvSpPr>
            <p:nvPr/>
          </p:nvSpPr>
          <p:spPr bwMode="auto">
            <a:xfrm>
              <a:off x="643" y="2957"/>
              <a:ext cx="0" cy="22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16" name="Line 30"/>
            <p:cNvSpPr>
              <a:spLocks noChangeShapeType="1"/>
            </p:cNvSpPr>
            <p:nvPr/>
          </p:nvSpPr>
          <p:spPr bwMode="auto">
            <a:xfrm>
              <a:off x="2563" y="1930"/>
              <a:ext cx="0" cy="2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17" name="Line 31"/>
            <p:cNvSpPr>
              <a:spLocks noChangeShapeType="1"/>
            </p:cNvSpPr>
            <p:nvPr/>
          </p:nvSpPr>
          <p:spPr bwMode="auto">
            <a:xfrm>
              <a:off x="2563" y="2986"/>
              <a:ext cx="0" cy="2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18" name="Line 32"/>
            <p:cNvSpPr>
              <a:spLocks noChangeShapeType="1"/>
            </p:cNvSpPr>
            <p:nvPr/>
          </p:nvSpPr>
          <p:spPr bwMode="auto">
            <a:xfrm>
              <a:off x="3945" y="3708"/>
              <a:ext cx="0" cy="13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19" name="Line 33"/>
            <p:cNvSpPr>
              <a:spLocks noChangeShapeType="1"/>
            </p:cNvSpPr>
            <p:nvPr/>
          </p:nvSpPr>
          <p:spPr bwMode="auto">
            <a:xfrm>
              <a:off x="1353" y="1757"/>
              <a:ext cx="52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20" name="Line 34"/>
            <p:cNvSpPr>
              <a:spLocks noChangeShapeType="1"/>
            </p:cNvSpPr>
            <p:nvPr/>
          </p:nvSpPr>
          <p:spPr bwMode="auto">
            <a:xfrm>
              <a:off x="1296" y="2813"/>
              <a:ext cx="40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21" name="Line 35"/>
            <p:cNvSpPr>
              <a:spLocks noChangeShapeType="1"/>
            </p:cNvSpPr>
            <p:nvPr/>
          </p:nvSpPr>
          <p:spPr bwMode="auto">
            <a:xfrm flipH="1">
              <a:off x="1040" y="2419"/>
              <a:ext cx="947" cy="24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22" name="Line 36"/>
            <p:cNvSpPr>
              <a:spLocks noChangeShapeType="1"/>
            </p:cNvSpPr>
            <p:nvPr/>
          </p:nvSpPr>
          <p:spPr bwMode="auto">
            <a:xfrm>
              <a:off x="2947" y="3426"/>
              <a:ext cx="17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23" name="Line 37"/>
            <p:cNvSpPr>
              <a:spLocks noChangeShapeType="1"/>
            </p:cNvSpPr>
            <p:nvPr/>
          </p:nvSpPr>
          <p:spPr bwMode="auto">
            <a:xfrm>
              <a:off x="4579" y="3426"/>
              <a:ext cx="11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24" name="Line 38"/>
            <p:cNvSpPr>
              <a:spLocks noChangeShapeType="1"/>
            </p:cNvSpPr>
            <p:nvPr/>
          </p:nvSpPr>
          <p:spPr bwMode="auto">
            <a:xfrm>
              <a:off x="4511" y="3936"/>
              <a:ext cx="14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25" name="Text Box 39"/>
            <p:cNvSpPr txBox="1">
              <a:spLocks noChangeArrowheads="1"/>
            </p:cNvSpPr>
            <p:nvPr/>
          </p:nvSpPr>
          <p:spPr bwMode="auto">
            <a:xfrm>
              <a:off x="3541" y="2678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2026" name="AutoShape 40"/>
            <p:cNvSpPr>
              <a:spLocks noChangeArrowheads="1"/>
            </p:cNvSpPr>
            <p:nvPr/>
          </p:nvSpPr>
          <p:spPr bwMode="auto">
            <a:xfrm>
              <a:off x="67" y="3888"/>
              <a:ext cx="2879" cy="383"/>
            </a:xfrm>
            <a:prstGeom prst="flowChartProcess">
              <a:avLst/>
            </a:prstGeom>
            <a:solidFill>
              <a:srgbClr val="FFFFFF"/>
            </a:solid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Risk factors need adaptation to local social, behavioural and epidemiological situation.</a:t>
              </a:r>
            </a:p>
            <a:p>
              <a:pPr>
                <a:buClrTx/>
                <a:buFontTx/>
                <a:buNone/>
              </a:pP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 The determination of high prevalence levels needs to be made locally.</a:t>
              </a:r>
            </a:p>
          </p:txBody>
        </p:sp>
        <p:sp>
          <p:nvSpPr>
            <p:cNvPr id="42027" name="Line 41"/>
            <p:cNvSpPr>
              <a:spLocks noChangeShapeType="1"/>
            </p:cNvSpPr>
            <p:nvPr/>
          </p:nvSpPr>
          <p:spPr bwMode="auto">
            <a:xfrm>
              <a:off x="3359" y="1757"/>
              <a:ext cx="5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2028" name="Line 42"/>
            <p:cNvSpPr>
              <a:spLocks noChangeShapeType="1"/>
            </p:cNvSpPr>
            <p:nvPr/>
          </p:nvSpPr>
          <p:spPr bwMode="auto">
            <a:xfrm>
              <a:off x="3542" y="2813"/>
              <a:ext cx="43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</p:grpSp>
      <p:sp>
        <p:nvSpPr>
          <p:cNvPr id="41988" name="Text Box 43"/>
          <p:cNvSpPr txBox="1">
            <a:spLocks noChangeArrowheads="1"/>
          </p:cNvSpPr>
          <p:nvPr/>
        </p:nvSpPr>
        <p:spPr bwMode="auto">
          <a:xfrm>
            <a:off x="9013863" y="6549763"/>
            <a:ext cx="1735067" cy="31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1401" i="0">
                <a:solidFill>
                  <a:srgbClr val="FFFFFF"/>
                </a:solidFill>
                <a:latin typeface="Arial" panose="020B0604020202020204" pitchFamily="34" charset="0"/>
              </a:rPr>
              <a:t>Source WHO, 2003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E902C5-F9EF-40A3-9B81-B00046AF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C45-8D9E-4F6C-98E4-E1C0FA9D272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2819401" y="3178"/>
            <a:ext cx="7620000" cy="904875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Vaginal discharge: Bimanual &amp; speculum, with or without microscope</a:t>
            </a:r>
          </a:p>
        </p:txBody>
      </p:sp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1492253" y="977904"/>
            <a:ext cx="9250363" cy="5802313"/>
            <a:chOff x="-20" y="616"/>
            <a:chExt cx="5827" cy="3655"/>
          </a:xfrm>
        </p:grpSpPr>
        <p:sp>
          <p:nvSpPr>
            <p:cNvPr id="43013" name="Text Box 3"/>
            <p:cNvSpPr txBox="1">
              <a:spLocks noChangeArrowheads="1"/>
            </p:cNvSpPr>
            <p:nvPr/>
          </p:nvSpPr>
          <p:spPr bwMode="auto">
            <a:xfrm>
              <a:off x="2217" y="2659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3014" name="Text Box 4"/>
            <p:cNvSpPr txBox="1">
              <a:spLocks noChangeArrowheads="1"/>
            </p:cNvSpPr>
            <p:nvPr/>
          </p:nvSpPr>
          <p:spPr bwMode="auto">
            <a:xfrm>
              <a:off x="704" y="2325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3015" name="Text Box 5"/>
            <p:cNvSpPr txBox="1">
              <a:spLocks noChangeArrowheads="1"/>
            </p:cNvSpPr>
            <p:nvPr/>
          </p:nvSpPr>
          <p:spPr bwMode="auto">
            <a:xfrm>
              <a:off x="4358" y="3346"/>
              <a:ext cx="287" cy="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3016" name="Text Box 6"/>
            <p:cNvSpPr txBox="1">
              <a:spLocks noChangeArrowheads="1"/>
            </p:cNvSpPr>
            <p:nvPr/>
          </p:nvSpPr>
          <p:spPr bwMode="auto">
            <a:xfrm>
              <a:off x="3426" y="3797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704" y="3120"/>
              <a:ext cx="28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3018" name="Text Box 8"/>
            <p:cNvSpPr txBox="1">
              <a:spLocks noChangeArrowheads="1"/>
            </p:cNvSpPr>
            <p:nvPr/>
          </p:nvSpPr>
          <p:spPr bwMode="auto">
            <a:xfrm>
              <a:off x="2217" y="1926"/>
              <a:ext cx="287" cy="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3019" name="AutoShape 9"/>
            <p:cNvSpPr>
              <a:spLocks noChangeArrowheads="1"/>
            </p:cNvSpPr>
            <p:nvPr/>
          </p:nvSpPr>
          <p:spPr bwMode="auto">
            <a:xfrm>
              <a:off x="156" y="616"/>
              <a:ext cx="1611" cy="333"/>
            </a:xfrm>
            <a:prstGeom prst="flowChartAlternate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Patient complains of vaginal discharge, vulval itching or burning</a:t>
              </a:r>
            </a:p>
          </p:txBody>
        </p:sp>
        <p:sp>
          <p:nvSpPr>
            <p:cNvPr id="43020" name="AutoShape 10"/>
            <p:cNvSpPr>
              <a:spLocks noChangeArrowheads="1"/>
            </p:cNvSpPr>
            <p:nvPr/>
          </p:nvSpPr>
          <p:spPr bwMode="auto">
            <a:xfrm>
              <a:off x="2774" y="2611"/>
              <a:ext cx="1612" cy="383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BACTERIAL VAGINOSIS AND </a:t>
              </a: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TRICHOMONAS VAGINALIS</a:t>
              </a:r>
            </a:p>
          </p:txBody>
        </p:sp>
        <p:sp>
          <p:nvSpPr>
            <p:cNvPr id="43021" name="AutoShape 11"/>
            <p:cNvSpPr>
              <a:spLocks noChangeArrowheads="1"/>
            </p:cNvSpPr>
            <p:nvPr/>
          </p:nvSpPr>
          <p:spPr bwMode="auto">
            <a:xfrm>
              <a:off x="69" y="1192"/>
              <a:ext cx="1785" cy="575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Take history and examine patient 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(external, speculum and bimanual) 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Assess risk</a:t>
              </a: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Perform wet mount microscopy of vaginal specimen for TV and yeast cells (optional)</a:t>
              </a:r>
            </a:p>
            <a:p>
              <a:pPr>
                <a:buClrTx/>
                <a:buFontTx/>
                <a:buNone/>
              </a:pPr>
              <a:endParaRPr lang="en-GB" altLang="en-US" sz="100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22" name="AutoShape 12"/>
            <p:cNvSpPr>
              <a:spLocks noChangeArrowheads="1"/>
            </p:cNvSpPr>
            <p:nvPr/>
          </p:nvSpPr>
          <p:spPr bwMode="auto">
            <a:xfrm>
              <a:off x="4598" y="2832"/>
              <a:ext cx="1209" cy="1439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Educate and counsel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Promote condom use and provide condoms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Offer HIV counselling and testing if both facilities are available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-------------------------------------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Manage and treat partner if cervical mucopus present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Manage and treat partner if microscopy demonstrates TV</a:t>
              </a:r>
            </a:p>
          </p:txBody>
        </p:sp>
        <p:sp>
          <p:nvSpPr>
            <p:cNvPr id="43023" name="AutoShape 13"/>
            <p:cNvSpPr>
              <a:spLocks noChangeArrowheads="1"/>
            </p:cNvSpPr>
            <p:nvPr/>
          </p:nvSpPr>
          <p:spPr bwMode="auto">
            <a:xfrm>
              <a:off x="3182" y="3984"/>
              <a:ext cx="1094" cy="287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</a:t>
              </a:r>
            </a:p>
            <a:p>
              <a:pPr>
                <a:buClrTx/>
                <a:buFontTx/>
                <a:buNone/>
              </a:pP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CANDIDA ALBICANS</a:t>
              </a:r>
            </a:p>
          </p:txBody>
        </p:sp>
        <p:sp>
          <p:nvSpPr>
            <p:cNvPr id="43024" name="AutoShape 14"/>
            <p:cNvSpPr>
              <a:spLocks noChangeArrowheads="1"/>
            </p:cNvSpPr>
            <p:nvPr/>
          </p:nvSpPr>
          <p:spPr bwMode="auto">
            <a:xfrm>
              <a:off x="144" y="3298"/>
              <a:ext cx="1669" cy="417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GONOCOCCAL INFECTION, </a:t>
              </a: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CHLAMYDIA TRACHOMATIS, </a:t>
              </a: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BACTERIAL VAGINOSIS AND </a:t>
              </a: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TRICHOMONAS VAGINALIS.</a:t>
              </a:r>
            </a:p>
          </p:txBody>
        </p:sp>
        <p:sp>
          <p:nvSpPr>
            <p:cNvPr id="43025" name="AutoShape 15"/>
            <p:cNvSpPr>
              <a:spLocks noChangeArrowheads="1"/>
            </p:cNvSpPr>
            <p:nvPr/>
          </p:nvSpPr>
          <p:spPr bwMode="auto">
            <a:xfrm>
              <a:off x="3096" y="1948"/>
              <a:ext cx="1266" cy="325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Use flowchart for lower abdominal pain</a:t>
              </a:r>
            </a:p>
          </p:txBody>
        </p:sp>
        <p:sp>
          <p:nvSpPr>
            <p:cNvPr id="43026" name="AutoShape 16"/>
            <p:cNvSpPr>
              <a:spLocks noChangeArrowheads="1"/>
            </p:cNvSpPr>
            <p:nvPr/>
          </p:nvSpPr>
          <p:spPr bwMode="auto">
            <a:xfrm>
              <a:off x="-20" y="2486"/>
              <a:ext cx="1963" cy="633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Cervical mucopus or erosions or</a:t>
              </a:r>
            </a:p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High GC/CT prevalence setting</a:t>
              </a: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or</a:t>
              </a:r>
            </a:p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risk assessment positive?</a:t>
              </a:r>
            </a:p>
          </p:txBody>
        </p:sp>
        <p:sp>
          <p:nvSpPr>
            <p:cNvPr id="43027" name="AutoShape 17"/>
            <p:cNvSpPr>
              <a:spLocks noChangeArrowheads="1"/>
            </p:cNvSpPr>
            <p:nvPr/>
          </p:nvSpPr>
          <p:spPr bwMode="auto">
            <a:xfrm rot="10860000" flipV="1">
              <a:off x="2726" y="3231"/>
              <a:ext cx="1670" cy="549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Vulval oedema/curd-like discharge, vulval erythema, excoriations present or yeast cells on microscopy?</a:t>
              </a:r>
            </a:p>
          </p:txBody>
        </p:sp>
        <p:sp>
          <p:nvSpPr>
            <p:cNvPr id="43028" name="AutoShape 18"/>
            <p:cNvSpPr>
              <a:spLocks noChangeArrowheads="1"/>
            </p:cNvSpPr>
            <p:nvPr/>
          </p:nvSpPr>
          <p:spPr bwMode="auto">
            <a:xfrm>
              <a:off x="12" y="1932"/>
              <a:ext cx="1899" cy="356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Lower abdominal tenderness or cervical motion tenderness present?</a:t>
              </a:r>
            </a:p>
          </p:txBody>
        </p:sp>
        <p:sp>
          <p:nvSpPr>
            <p:cNvPr id="43029" name="Line 19"/>
            <p:cNvSpPr>
              <a:spLocks noChangeShapeType="1"/>
            </p:cNvSpPr>
            <p:nvPr/>
          </p:nvSpPr>
          <p:spPr bwMode="auto">
            <a:xfrm>
              <a:off x="962" y="962"/>
              <a:ext cx="0" cy="22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0" name="Line 20"/>
            <p:cNvSpPr>
              <a:spLocks noChangeShapeType="1"/>
            </p:cNvSpPr>
            <p:nvPr/>
          </p:nvSpPr>
          <p:spPr bwMode="auto">
            <a:xfrm>
              <a:off x="962" y="1782"/>
              <a:ext cx="0" cy="14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1" name="Line 21"/>
            <p:cNvSpPr>
              <a:spLocks noChangeShapeType="1"/>
            </p:cNvSpPr>
            <p:nvPr/>
          </p:nvSpPr>
          <p:spPr bwMode="auto">
            <a:xfrm>
              <a:off x="962" y="2289"/>
              <a:ext cx="0" cy="19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2" name="Line 22"/>
            <p:cNvSpPr>
              <a:spLocks noChangeShapeType="1"/>
            </p:cNvSpPr>
            <p:nvPr/>
          </p:nvSpPr>
          <p:spPr bwMode="auto">
            <a:xfrm>
              <a:off x="962" y="3120"/>
              <a:ext cx="0" cy="17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3" name="Line 23"/>
            <p:cNvSpPr>
              <a:spLocks noChangeShapeType="1"/>
            </p:cNvSpPr>
            <p:nvPr/>
          </p:nvSpPr>
          <p:spPr bwMode="auto">
            <a:xfrm>
              <a:off x="3542" y="2995"/>
              <a:ext cx="0" cy="2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4" name="Line 24"/>
            <p:cNvSpPr>
              <a:spLocks noChangeShapeType="1"/>
            </p:cNvSpPr>
            <p:nvPr/>
          </p:nvSpPr>
          <p:spPr bwMode="auto">
            <a:xfrm>
              <a:off x="3729" y="3782"/>
              <a:ext cx="0" cy="20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5" name="Line 25"/>
            <p:cNvSpPr>
              <a:spLocks noChangeShapeType="1"/>
            </p:cNvSpPr>
            <p:nvPr/>
          </p:nvSpPr>
          <p:spPr bwMode="auto">
            <a:xfrm>
              <a:off x="1912" y="2111"/>
              <a:ext cx="118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6" name="Line 26"/>
            <p:cNvSpPr>
              <a:spLocks noChangeShapeType="1"/>
            </p:cNvSpPr>
            <p:nvPr/>
          </p:nvSpPr>
          <p:spPr bwMode="auto">
            <a:xfrm flipV="1">
              <a:off x="1814" y="3500"/>
              <a:ext cx="911" cy="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7" name="Line 27"/>
            <p:cNvSpPr>
              <a:spLocks noChangeShapeType="1"/>
            </p:cNvSpPr>
            <p:nvPr/>
          </p:nvSpPr>
          <p:spPr bwMode="auto">
            <a:xfrm>
              <a:off x="1910" y="2784"/>
              <a:ext cx="81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8" name="Line 28"/>
            <p:cNvSpPr>
              <a:spLocks noChangeShapeType="1"/>
            </p:cNvSpPr>
            <p:nvPr/>
          </p:nvSpPr>
          <p:spPr bwMode="auto">
            <a:xfrm>
              <a:off x="4277" y="4128"/>
              <a:ext cx="32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3039" name="AutoShape 29"/>
            <p:cNvSpPr>
              <a:spLocks noChangeArrowheads="1"/>
            </p:cNvSpPr>
            <p:nvPr/>
          </p:nvSpPr>
          <p:spPr bwMode="auto">
            <a:xfrm>
              <a:off x="134" y="3840"/>
              <a:ext cx="2879" cy="383"/>
            </a:xfrm>
            <a:prstGeom prst="flowChartProcess">
              <a:avLst/>
            </a:prstGeom>
            <a:solidFill>
              <a:srgbClr val="FFFFFF"/>
            </a:solid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Risk factors need adaptation to local social, behavioural and epidemiological situation</a:t>
              </a:r>
            </a:p>
            <a:p>
              <a:pPr>
                <a:buClrTx/>
                <a:buFontTx/>
                <a:buNone/>
              </a:pP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 The determination of high prevalence levels needs to be made locally</a:t>
              </a:r>
            </a:p>
          </p:txBody>
        </p:sp>
        <p:sp>
          <p:nvSpPr>
            <p:cNvPr id="43040" name="Line 30"/>
            <p:cNvSpPr>
              <a:spLocks noChangeShapeType="1"/>
            </p:cNvSpPr>
            <p:nvPr/>
          </p:nvSpPr>
          <p:spPr bwMode="auto">
            <a:xfrm flipV="1">
              <a:off x="4358" y="3548"/>
              <a:ext cx="239" cy="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</p:grpSp>
      <p:sp>
        <p:nvSpPr>
          <p:cNvPr id="43012" name="Text Box 31"/>
          <p:cNvSpPr txBox="1">
            <a:spLocks noChangeArrowheads="1"/>
          </p:cNvSpPr>
          <p:nvPr/>
        </p:nvSpPr>
        <p:spPr bwMode="auto">
          <a:xfrm>
            <a:off x="9013863" y="3958963"/>
            <a:ext cx="1735067" cy="31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1401" i="0">
                <a:solidFill>
                  <a:srgbClr val="FFFFFF"/>
                </a:solidFill>
                <a:latin typeface="Arial" panose="020B0604020202020204" pitchFamily="34" charset="0"/>
              </a:rPr>
              <a:t>Source WHO, 2003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C74728-3459-4F45-BFB2-989841E1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C45-8D9E-4F6C-98E4-E1C0FA9D272E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596A2C-3592-4205-8922-6C5FC6A3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13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STI according to syndrome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for syndromic management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complication of STI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flow chart for STI syndromes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Reproductive cancer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8B9C79-0A48-40CC-BFD5-A45DAB90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84137"/>
            <a:ext cx="10972800" cy="1039814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7868BD-2B2F-457D-BFD5-97F20761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363879" y="-57400"/>
            <a:ext cx="7308850" cy="773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Vaginal discharge: Bimanual, speculum &amp; microscope</a:t>
            </a:r>
          </a:p>
        </p:txBody>
      </p:sp>
      <p:grpSp>
        <p:nvGrpSpPr>
          <p:cNvPr id="44035" name="Group 2"/>
          <p:cNvGrpSpPr>
            <a:grpSpLocks/>
          </p:cNvGrpSpPr>
          <p:nvPr/>
        </p:nvGrpSpPr>
        <p:grpSpPr bwMode="auto">
          <a:xfrm>
            <a:off x="1524003" y="739775"/>
            <a:ext cx="9199563" cy="6040437"/>
            <a:chOff x="0" y="466"/>
            <a:chExt cx="5795" cy="3805"/>
          </a:xfrm>
        </p:grpSpPr>
        <p:sp>
          <p:nvSpPr>
            <p:cNvPr id="44037" name="Line 3"/>
            <p:cNvSpPr>
              <a:spLocks noChangeShapeType="1"/>
            </p:cNvSpPr>
            <p:nvPr/>
          </p:nvSpPr>
          <p:spPr bwMode="auto">
            <a:xfrm>
              <a:off x="840" y="3153"/>
              <a:ext cx="0" cy="15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38" name="Line 4"/>
            <p:cNvSpPr>
              <a:spLocks noChangeShapeType="1"/>
            </p:cNvSpPr>
            <p:nvPr/>
          </p:nvSpPr>
          <p:spPr bwMode="auto">
            <a:xfrm>
              <a:off x="2442" y="3196"/>
              <a:ext cx="0" cy="11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39" name="Line 5"/>
            <p:cNvSpPr>
              <a:spLocks noChangeShapeType="1"/>
            </p:cNvSpPr>
            <p:nvPr/>
          </p:nvSpPr>
          <p:spPr bwMode="auto">
            <a:xfrm>
              <a:off x="4095" y="3153"/>
              <a:ext cx="0" cy="15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302" y="1577"/>
              <a:ext cx="287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1302" y="2057"/>
              <a:ext cx="287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4042" name="Text Box 8"/>
            <p:cNvSpPr txBox="1">
              <a:spLocks noChangeArrowheads="1"/>
            </p:cNvSpPr>
            <p:nvPr/>
          </p:nvSpPr>
          <p:spPr bwMode="auto">
            <a:xfrm>
              <a:off x="3063" y="1261"/>
              <a:ext cx="287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44043" name="AutoShape 9"/>
            <p:cNvSpPr>
              <a:spLocks noChangeArrowheads="1"/>
            </p:cNvSpPr>
            <p:nvPr/>
          </p:nvSpPr>
          <p:spPr bwMode="auto">
            <a:xfrm>
              <a:off x="811" y="466"/>
              <a:ext cx="1670" cy="258"/>
            </a:xfrm>
            <a:prstGeom prst="flowChartAlternate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Patient complains of vaginal discharge, vulval itching or burning</a:t>
              </a:r>
            </a:p>
          </p:txBody>
        </p:sp>
        <p:sp>
          <p:nvSpPr>
            <p:cNvPr id="44044" name="AutoShape 10"/>
            <p:cNvSpPr>
              <a:spLocks noChangeArrowheads="1"/>
            </p:cNvSpPr>
            <p:nvPr/>
          </p:nvSpPr>
          <p:spPr bwMode="auto">
            <a:xfrm>
              <a:off x="178" y="3306"/>
              <a:ext cx="1323" cy="258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</a:t>
              </a: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TRICHOMONAS</a:t>
              </a:r>
              <a:r>
                <a:rPr lang="en-GB" altLang="en-US" sz="1001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VAGINALIS</a:t>
              </a:r>
            </a:p>
          </p:txBody>
        </p:sp>
        <p:sp>
          <p:nvSpPr>
            <p:cNvPr id="44045" name="AutoShape 11"/>
            <p:cNvSpPr>
              <a:spLocks noChangeArrowheads="1"/>
            </p:cNvSpPr>
            <p:nvPr/>
          </p:nvSpPr>
          <p:spPr bwMode="auto">
            <a:xfrm>
              <a:off x="754" y="852"/>
              <a:ext cx="1784" cy="351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Take history and examine patient (external, speculum and bimanual) 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Assess risk</a:t>
              </a: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>
                <a:buClrTx/>
                <a:buFontTx/>
                <a:buNone/>
              </a:pPr>
              <a:endParaRPr lang="en-GB" altLang="en-US" sz="100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6" name="AutoShape 12"/>
            <p:cNvSpPr>
              <a:spLocks noChangeArrowheads="1"/>
            </p:cNvSpPr>
            <p:nvPr/>
          </p:nvSpPr>
          <p:spPr bwMode="auto">
            <a:xfrm>
              <a:off x="3547" y="3306"/>
              <a:ext cx="1094" cy="259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</a:t>
              </a:r>
            </a:p>
            <a:p>
              <a:pPr>
                <a:buClrTx/>
                <a:buFontTx/>
                <a:buNone/>
              </a:pP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CANDIDA ALBICANS</a:t>
              </a:r>
            </a:p>
          </p:txBody>
        </p:sp>
        <p:sp>
          <p:nvSpPr>
            <p:cNvPr id="44047" name="AutoShape 13"/>
            <p:cNvSpPr>
              <a:spLocks noChangeArrowheads="1"/>
            </p:cNvSpPr>
            <p:nvPr/>
          </p:nvSpPr>
          <p:spPr bwMode="auto">
            <a:xfrm>
              <a:off x="0" y="2170"/>
              <a:ext cx="3282" cy="362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GONOCOCCAL INFECTION AND </a:t>
              </a:r>
              <a:r>
                <a:rPr lang="en-GB" altLang="en-US" sz="1001" b="1" i="0">
                  <a:solidFill>
                    <a:srgbClr val="000000"/>
                  </a:solidFill>
                  <a:latin typeface="Arial" panose="020B0604020202020204" pitchFamily="34" charset="0"/>
                </a:rPr>
                <a:t>CHLAMYDIA TRACHOMATIS 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plus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vaginal infection according to speculum and microscope examination findings</a:t>
              </a:r>
            </a:p>
            <a:p>
              <a:pPr>
                <a:buClrTx/>
                <a:buFontTx/>
                <a:buNone/>
              </a:pPr>
              <a:endParaRPr lang="en-GB" altLang="en-US" sz="100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8" name="AutoShape 14"/>
            <p:cNvSpPr>
              <a:spLocks noChangeArrowheads="1"/>
            </p:cNvSpPr>
            <p:nvPr/>
          </p:nvSpPr>
          <p:spPr bwMode="auto">
            <a:xfrm>
              <a:off x="3634" y="1284"/>
              <a:ext cx="1266" cy="292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Use flowchart for lower abdominal pain</a:t>
              </a:r>
            </a:p>
          </p:txBody>
        </p:sp>
        <p:sp>
          <p:nvSpPr>
            <p:cNvPr id="44049" name="AutoShape 15"/>
            <p:cNvSpPr>
              <a:spLocks noChangeArrowheads="1"/>
            </p:cNvSpPr>
            <p:nvPr/>
          </p:nvSpPr>
          <p:spPr bwMode="auto">
            <a:xfrm>
              <a:off x="408" y="1689"/>
              <a:ext cx="2476" cy="367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Cervical mucopus or erosions or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High GC/CT prevalence setting</a:t>
              </a: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or 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risk assessment positive?</a:t>
              </a:r>
            </a:p>
          </p:txBody>
        </p:sp>
        <p:sp>
          <p:nvSpPr>
            <p:cNvPr id="44050" name="AutoShape 16"/>
            <p:cNvSpPr>
              <a:spLocks noChangeArrowheads="1"/>
            </p:cNvSpPr>
            <p:nvPr/>
          </p:nvSpPr>
          <p:spPr bwMode="auto">
            <a:xfrm>
              <a:off x="466" y="1301"/>
              <a:ext cx="2360" cy="258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Lower abdominal tenderness or cervical motion tenderness present?</a:t>
              </a:r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>
              <a:off x="1646" y="725"/>
              <a:ext cx="0" cy="12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52" name="Line 18"/>
            <p:cNvSpPr>
              <a:spLocks noChangeShapeType="1"/>
            </p:cNvSpPr>
            <p:nvPr/>
          </p:nvSpPr>
          <p:spPr bwMode="auto">
            <a:xfrm>
              <a:off x="1646" y="1204"/>
              <a:ext cx="0" cy="9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1646" y="1560"/>
              <a:ext cx="0" cy="12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1646" y="2057"/>
              <a:ext cx="0" cy="10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>
              <a:off x="1646" y="2533"/>
              <a:ext cx="0" cy="9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2827" y="1430"/>
              <a:ext cx="80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57" name="Text Box 23"/>
            <p:cNvSpPr txBox="1">
              <a:spLocks noChangeArrowheads="1"/>
            </p:cNvSpPr>
            <p:nvPr/>
          </p:nvSpPr>
          <p:spPr bwMode="auto">
            <a:xfrm>
              <a:off x="3063" y="1741"/>
              <a:ext cx="287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4058" name="Line 24"/>
            <p:cNvSpPr>
              <a:spLocks noChangeShapeType="1"/>
            </p:cNvSpPr>
            <p:nvPr/>
          </p:nvSpPr>
          <p:spPr bwMode="auto">
            <a:xfrm>
              <a:off x="4728" y="1871"/>
              <a:ext cx="0" cy="75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59" name="Line 25"/>
            <p:cNvSpPr>
              <a:spLocks noChangeShapeType="1"/>
            </p:cNvSpPr>
            <p:nvPr/>
          </p:nvSpPr>
          <p:spPr bwMode="auto">
            <a:xfrm flipV="1">
              <a:off x="2885" y="1870"/>
              <a:ext cx="1842" cy="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60" name="AutoShape 26"/>
            <p:cNvSpPr>
              <a:spLocks noChangeArrowheads="1"/>
            </p:cNvSpPr>
            <p:nvPr/>
          </p:nvSpPr>
          <p:spPr bwMode="auto">
            <a:xfrm>
              <a:off x="62" y="2643"/>
              <a:ext cx="5601" cy="136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Perform wet mount/Gram stain microscopy of vaginal specimen</a:t>
              </a:r>
            </a:p>
          </p:txBody>
        </p:sp>
        <p:sp>
          <p:nvSpPr>
            <p:cNvPr id="44061" name="AutoShape 27"/>
            <p:cNvSpPr>
              <a:spLocks noChangeArrowheads="1"/>
            </p:cNvSpPr>
            <p:nvPr/>
          </p:nvSpPr>
          <p:spPr bwMode="auto">
            <a:xfrm>
              <a:off x="1848" y="3307"/>
              <a:ext cx="1209" cy="258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BACTERIAL</a:t>
              </a:r>
              <a:r>
                <a:rPr lang="en-GB" altLang="en-US" sz="1001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VAGINOSIS</a:t>
              </a:r>
              <a:r>
                <a:rPr lang="en-GB" altLang="en-US" sz="1001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062" name="AutoShape 28"/>
            <p:cNvSpPr>
              <a:spLocks noChangeArrowheads="1"/>
            </p:cNvSpPr>
            <p:nvPr/>
          </p:nvSpPr>
          <p:spPr bwMode="auto">
            <a:xfrm>
              <a:off x="350" y="2895"/>
              <a:ext cx="979" cy="257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Motile trichomonad</a:t>
              </a:r>
              <a:r>
                <a:rPr lang="en-GB" altLang="en-US" sz="100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4063" name="AutoShape 29"/>
            <p:cNvSpPr>
              <a:spLocks noChangeArrowheads="1"/>
            </p:cNvSpPr>
            <p:nvPr/>
          </p:nvSpPr>
          <p:spPr bwMode="auto">
            <a:xfrm>
              <a:off x="1934" y="2852"/>
              <a:ext cx="1036" cy="343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Clue cells seen plus pH&gt;4.5 or</a:t>
              </a:r>
              <a:r>
                <a:rPr lang="en-GB" altLang="en-US" sz="100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KOH positive?</a:t>
              </a:r>
            </a:p>
          </p:txBody>
        </p:sp>
        <p:sp>
          <p:nvSpPr>
            <p:cNvPr id="44064" name="AutoShape 30"/>
            <p:cNvSpPr>
              <a:spLocks noChangeArrowheads="1"/>
            </p:cNvSpPr>
            <p:nvPr/>
          </p:nvSpPr>
          <p:spPr bwMode="auto">
            <a:xfrm>
              <a:off x="3312" y="2895"/>
              <a:ext cx="1415" cy="257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Budding yeasts or pseudohyphae</a:t>
              </a:r>
              <a:r>
                <a:rPr lang="en-GB" altLang="en-US" sz="1001">
                  <a:solidFill>
                    <a:srgbClr val="000000"/>
                  </a:solidFill>
                  <a:latin typeface="Times New Roman" panose="02020603050405020304" pitchFamily="18" charset="0"/>
                </a:rPr>
                <a:t> seen</a:t>
              </a:r>
            </a:p>
          </p:txBody>
        </p:sp>
        <p:sp>
          <p:nvSpPr>
            <p:cNvPr id="44065" name="AutoShape 31"/>
            <p:cNvSpPr>
              <a:spLocks noChangeArrowheads="1"/>
            </p:cNvSpPr>
            <p:nvPr/>
          </p:nvSpPr>
          <p:spPr bwMode="auto">
            <a:xfrm>
              <a:off x="4896" y="2903"/>
              <a:ext cx="899" cy="292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 abnormal findings</a:t>
              </a:r>
            </a:p>
          </p:txBody>
        </p:sp>
        <p:sp>
          <p:nvSpPr>
            <p:cNvPr id="44066" name="Line 32"/>
            <p:cNvSpPr>
              <a:spLocks noChangeShapeType="1"/>
            </p:cNvSpPr>
            <p:nvPr/>
          </p:nvSpPr>
          <p:spPr bwMode="auto">
            <a:xfrm>
              <a:off x="840" y="2780"/>
              <a:ext cx="0" cy="11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67" name="Line 33"/>
            <p:cNvSpPr>
              <a:spLocks noChangeShapeType="1"/>
            </p:cNvSpPr>
            <p:nvPr/>
          </p:nvSpPr>
          <p:spPr bwMode="auto">
            <a:xfrm>
              <a:off x="2453" y="2780"/>
              <a:ext cx="0" cy="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68" name="Line 34"/>
            <p:cNvSpPr>
              <a:spLocks noChangeShapeType="1"/>
            </p:cNvSpPr>
            <p:nvPr/>
          </p:nvSpPr>
          <p:spPr bwMode="auto">
            <a:xfrm>
              <a:off x="4095" y="2780"/>
              <a:ext cx="0" cy="11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69" name="Line 35"/>
            <p:cNvSpPr>
              <a:spLocks noChangeShapeType="1"/>
            </p:cNvSpPr>
            <p:nvPr/>
          </p:nvSpPr>
          <p:spPr bwMode="auto">
            <a:xfrm>
              <a:off x="5376" y="2780"/>
              <a:ext cx="0" cy="1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70" name="Line 36"/>
            <p:cNvSpPr>
              <a:spLocks noChangeShapeType="1"/>
            </p:cNvSpPr>
            <p:nvPr/>
          </p:nvSpPr>
          <p:spPr bwMode="auto">
            <a:xfrm>
              <a:off x="5376" y="3196"/>
              <a:ext cx="0" cy="4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71" name="Rectangle 37"/>
            <p:cNvSpPr>
              <a:spLocks noChangeArrowheads="1"/>
            </p:cNvSpPr>
            <p:nvPr/>
          </p:nvSpPr>
          <p:spPr bwMode="auto">
            <a:xfrm>
              <a:off x="227" y="3988"/>
              <a:ext cx="3406" cy="283"/>
            </a:xfrm>
            <a:prstGeom prst="rect">
              <a:avLst/>
            </a:prstGeom>
            <a:solidFill>
              <a:srgbClr val="FFFFFF"/>
            </a:solid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Risk factors need adaptation to local social, behavioural and epidemiological situation</a:t>
              </a:r>
            </a:p>
            <a:p>
              <a:pPr>
                <a:buClrTx/>
                <a:buFontTx/>
                <a:buNone/>
              </a:pP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 The determination of high prevalence levels needs to be made</a:t>
              </a:r>
              <a:r>
                <a:rPr lang="en-GB" altLang="en-US" sz="100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locally</a:t>
              </a:r>
            </a:p>
          </p:txBody>
        </p:sp>
        <p:sp>
          <p:nvSpPr>
            <p:cNvPr id="44072" name="Rectangle 38"/>
            <p:cNvSpPr>
              <a:spLocks noChangeArrowheads="1"/>
            </p:cNvSpPr>
            <p:nvPr/>
          </p:nvSpPr>
          <p:spPr bwMode="auto">
            <a:xfrm>
              <a:off x="240" y="3647"/>
              <a:ext cx="5327" cy="28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Educate and counsel </a:t>
              </a:r>
              <a:r>
                <a:rPr lang="en-GB" altLang="en-US" sz="1001">
                  <a:solidFill>
                    <a:srgbClr val="000000"/>
                  </a:solidFill>
                  <a:latin typeface="Symbol" panose="05050102010706020507" pitchFamily="18" charset="2"/>
                </a:rPr>
                <a:t>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 Promote condom use and provide condoms </a:t>
              </a:r>
              <a:r>
                <a:rPr lang="en-GB" altLang="en-US" sz="1001">
                  <a:solidFill>
                    <a:srgbClr val="000000"/>
                  </a:solidFill>
                  <a:latin typeface="Symbol" panose="05050102010706020507" pitchFamily="18" charset="2"/>
                </a:rPr>
                <a:t>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 Manage and treat partner </a:t>
              </a:r>
              <a:r>
                <a:rPr lang="en-GB" altLang="en-US" sz="1001">
                  <a:solidFill>
                    <a:srgbClr val="000000"/>
                  </a:solidFill>
                  <a:latin typeface="Symbol" panose="05050102010706020507" pitchFamily="18" charset="2"/>
                </a:rPr>
                <a:t>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 Offer HIV counselling and testing if both facilities are available </a:t>
              </a:r>
              <a:r>
                <a:rPr lang="en-GB" altLang="en-US" sz="1001">
                  <a:solidFill>
                    <a:srgbClr val="000000"/>
                  </a:solidFill>
                  <a:latin typeface="Symbol" panose="05050102010706020507" pitchFamily="18" charset="2"/>
                </a:rPr>
                <a:t>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     Ask patient to return if necessary</a:t>
              </a:r>
            </a:p>
          </p:txBody>
        </p:sp>
        <p:sp>
          <p:nvSpPr>
            <p:cNvPr id="44073" name="Line 39"/>
            <p:cNvSpPr>
              <a:spLocks noChangeShapeType="1"/>
            </p:cNvSpPr>
            <p:nvPr/>
          </p:nvSpPr>
          <p:spPr bwMode="auto">
            <a:xfrm>
              <a:off x="840" y="3565"/>
              <a:ext cx="0" cy="8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74" name="Line 40"/>
            <p:cNvSpPr>
              <a:spLocks noChangeShapeType="1"/>
            </p:cNvSpPr>
            <p:nvPr/>
          </p:nvSpPr>
          <p:spPr bwMode="auto">
            <a:xfrm>
              <a:off x="2453" y="3566"/>
              <a:ext cx="0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4075" name="Line 41"/>
            <p:cNvSpPr>
              <a:spLocks noChangeShapeType="1"/>
            </p:cNvSpPr>
            <p:nvPr/>
          </p:nvSpPr>
          <p:spPr bwMode="auto">
            <a:xfrm>
              <a:off x="4095" y="3566"/>
              <a:ext cx="0" cy="8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</p:grpSp>
      <p:sp>
        <p:nvSpPr>
          <p:cNvPr id="44036" name="Text Box 42"/>
          <p:cNvSpPr txBox="1">
            <a:spLocks noChangeArrowheads="1"/>
          </p:cNvSpPr>
          <p:nvPr/>
        </p:nvSpPr>
        <p:spPr bwMode="auto">
          <a:xfrm>
            <a:off x="8937662" y="6321164"/>
            <a:ext cx="1735067" cy="31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1401" i="0">
                <a:solidFill>
                  <a:srgbClr val="FFFFFF"/>
                </a:solidFill>
                <a:latin typeface="Arial" panose="020B0604020202020204" pitchFamily="34" charset="0"/>
              </a:rPr>
              <a:t>Source WHO, 2003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DC66E47-1D58-4544-968F-8DEAB977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C45-8D9E-4F6C-98E4-E1C0FA9D272E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1" y="-1"/>
            <a:ext cx="7821828" cy="6759147"/>
          </a:xfrm>
          <a:prstGeom prst="rect">
            <a:avLst/>
          </a:prstGeom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291137" y="1"/>
            <a:ext cx="4332087" cy="1215189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i="1">
                <a:solidFill>
                  <a:schemeClr val="bg1"/>
                </a:solidFill>
                <a:latin typeface="CG Times" pitchFamily="16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SYNDROME 2: Lower Abdominal Pain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4DE21C9-E763-45A4-B5CD-EEE562FA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03160" y="575512"/>
            <a:ext cx="9148763" cy="5675314"/>
            <a:chOff x="0" y="408"/>
            <a:chExt cx="5763" cy="357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186" y="1511"/>
              <a:ext cx="287" cy="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152" y="1477"/>
              <a:ext cx="0" cy="16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371" y="2546"/>
              <a:ext cx="0" cy="1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308" y="2612"/>
              <a:ext cx="287" cy="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160" y="1200"/>
              <a:ext cx="287" cy="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032" y="1232"/>
              <a:ext cx="287" cy="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965" y="2612"/>
              <a:ext cx="287" cy="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56" y="1511"/>
              <a:ext cx="287" cy="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7" y="2910"/>
              <a:ext cx="287" cy="1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605" y="408"/>
              <a:ext cx="1093" cy="255"/>
            </a:xfrm>
            <a:prstGeom prst="flowChartAlternate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Patient complains of a genital sore or ulcer</a:t>
              </a: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691" y="794"/>
              <a:ext cx="921" cy="255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Take history and examine</a:t>
              </a: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4368" y="1042"/>
              <a:ext cx="1395" cy="613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Educate and counsel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Promote condom use and provide condoms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Offer HIV counselling and testing if both facilities are available</a:t>
              </a: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4948" y="2683"/>
              <a:ext cx="575" cy="153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Refer</a:t>
              </a: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0" y="2942"/>
              <a:ext cx="2130" cy="521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Educate and counsel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Promote condom use and provide condoms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Manage and treat partner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Offer HIV counselling and testing if both facilities are available</a:t>
              </a: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461" y="2044"/>
              <a:ext cx="3513" cy="501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 dirty="0">
                  <a:solidFill>
                    <a:srgbClr val="000000"/>
                  </a:solidFill>
                  <a:latin typeface="Arial" panose="020B0604020202020204" pitchFamily="34" charset="0"/>
                </a:rPr>
                <a:t>Educate and counsel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 dirty="0">
                  <a:solidFill>
                    <a:srgbClr val="000000"/>
                  </a:solidFill>
                  <a:latin typeface="Arial" panose="020B0604020202020204" pitchFamily="34" charset="0"/>
                </a:rPr>
                <a:t>Promote condom use and provide condoms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 dirty="0">
                  <a:solidFill>
                    <a:srgbClr val="000000"/>
                  </a:solidFill>
                  <a:latin typeface="Arial" panose="020B0604020202020204" pitchFamily="34" charset="0"/>
                </a:rPr>
                <a:t>Offer HIV counselling and testing if both facilities are available</a:t>
              </a:r>
            </a:p>
            <a:p>
              <a:pPr>
                <a:buFont typeface="Wingdings" panose="05000000000000000000" pitchFamily="2" charset="2"/>
                <a:buChar char=""/>
              </a:pPr>
              <a:r>
                <a:rPr lang="en-GB" altLang="en-US" sz="1001" dirty="0">
                  <a:solidFill>
                    <a:srgbClr val="000000"/>
                  </a:solidFill>
                  <a:latin typeface="Arial" panose="020B0604020202020204" pitchFamily="34" charset="0"/>
                </a:rPr>
                <a:t>Ask patient to return in 7 days</a:t>
              </a:r>
              <a:r>
                <a:rPr lang="en-GB" altLang="en-US" sz="11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173" y="1646"/>
              <a:ext cx="1957" cy="255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HSV2.</a:t>
              </a:r>
            </a:p>
            <a:p>
              <a:pPr>
                <a:buClrTx/>
                <a:buFontTx/>
                <a:buNone/>
              </a:pPr>
              <a:r>
                <a:rPr lang="en-GB" altLang="en-US" sz="1001" b="1">
                  <a:solidFill>
                    <a:srgbClr val="000000"/>
                  </a:solidFill>
                  <a:latin typeface="Arial" panose="020B0604020202020204" pitchFamily="34" charset="0"/>
                </a:rPr>
                <a:t>TREAT FOR SYPHILIS IF INDICATED</a:t>
              </a:r>
              <a:r>
                <a:rPr lang="en-GB" altLang="en-US" sz="1001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2477" y="1646"/>
              <a:ext cx="1957" cy="255"/>
            </a:xfrm>
            <a:prstGeom prst="flowChartProcess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TREAT FOR SYPHILIS AND CHANCROID.</a:t>
              </a:r>
            </a:p>
            <a:p>
              <a:pPr>
                <a:buClrTx/>
                <a:buFontTx/>
                <a:buNone/>
              </a:pPr>
              <a:r>
                <a:rPr lang="en-GB" altLang="en-US" sz="1001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TREAT FOR HSV2</a:t>
              </a:r>
              <a:r>
                <a:rPr lang="en-GB" altLang="en-US" sz="1001" b="1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576" y="1221"/>
              <a:ext cx="1151" cy="255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Only vesicles present?</a:t>
              </a: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2592" y="2683"/>
              <a:ext cx="1324" cy="153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Ulcer(s) improving?</a:t>
              </a: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490" y="2683"/>
              <a:ext cx="1151" cy="153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Ulcer(s) healed?</a:t>
              </a: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2880" y="1226"/>
              <a:ext cx="1151" cy="244"/>
            </a:xfrm>
            <a:prstGeom prst="flowChartPreparation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Sore or ulcer present?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152" y="664"/>
              <a:ext cx="0" cy="12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152" y="1050"/>
              <a:ext cx="0" cy="17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152" y="1902"/>
              <a:ext cx="0" cy="14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066" y="2546"/>
              <a:ext cx="0" cy="1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066" y="2837"/>
              <a:ext cx="0" cy="10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456" y="1902"/>
              <a:ext cx="0" cy="14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728" y="1349"/>
              <a:ext cx="115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4032" y="1389"/>
              <a:ext cx="287" cy="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456" y="1477"/>
              <a:ext cx="0" cy="16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613" y="2760"/>
              <a:ext cx="99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371" y="2837"/>
              <a:ext cx="0" cy="29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37" name="AutoShape 35"/>
            <p:cNvSpPr>
              <a:spLocks noChangeArrowheads="1"/>
            </p:cNvSpPr>
            <p:nvPr/>
          </p:nvSpPr>
          <p:spPr bwMode="auto">
            <a:xfrm>
              <a:off x="0" y="3522"/>
              <a:ext cx="3112" cy="461"/>
            </a:xfrm>
            <a:prstGeom prst="flowChartProcess">
              <a:avLst/>
            </a:prstGeom>
            <a:solidFill>
              <a:srgbClr val="FFFFFF"/>
            </a:solidFill>
            <a:ln w="381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indications for syphillis treatment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- RPR positive; and</a:t>
              </a:r>
            </a:p>
            <a:p>
              <a:pPr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- No recent syphilis treatment</a:t>
              </a:r>
            </a:p>
            <a:p>
              <a:pPr>
                <a:buClrTx/>
                <a:buFontTx/>
                <a:buNone/>
              </a:pPr>
              <a:r>
                <a:rPr lang="en-GB" altLang="en-US" sz="100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 Treat for HSV2 where prevalence is 30% or higher, or adapt to local conditions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113" y="3136"/>
              <a:ext cx="1089" cy="25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i="1">
                  <a:solidFill>
                    <a:schemeClr val="bg1"/>
                  </a:solidFill>
                  <a:latin typeface="CG Times" pitchFamily="16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001">
                  <a:solidFill>
                    <a:srgbClr val="000000"/>
                  </a:solidFill>
                  <a:latin typeface="Arial" panose="020B0604020202020204" pitchFamily="34" charset="0"/>
                </a:rPr>
                <a:t>Continue treatment for a further 7 days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2130" y="3266"/>
              <a:ext cx="98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917" y="2760"/>
              <a:ext cx="103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1"/>
            </a:p>
          </p:txBody>
        </p:sp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143458" y="218326"/>
            <a:ext cx="3272590" cy="1085100"/>
          </a:xfrm>
        </p:spPr>
        <p:txBody>
          <a:bodyPr/>
          <a:lstStyle/>
          <a:p>
            <a:r>
              <a:rPr lang="en-US" b="1" dirty="0"/>
              <a:t>GUD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843CFD-9BCD-47C4-96F8-A9B876F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4" y="2"/>
            <a:ext cx="7591929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08E19D-7D3A-4A60-BBE0-84C1DC2F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" y="158398"/>
            <a:ext cx="11856720" cy="66481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0FA9B-E0C6-4484-BF20-E4A9F8FD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Female reproductive cancer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vulvar cancer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vaginal cancer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cervical cancer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womb cancer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fallopian cancer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ovarian cancer 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A9C90-25B9-44F1-BD4D-59B72467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Reproductive cancers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E08D5A-9AF2-42CF-A192-3635A50F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screening tests can help prevent cervical cancer or find it early—</a:t>
            </a:r>
          </a:p>
          <a:p>
            <a:r>
              <a:rPr lang="en-US" dirty="0"/>
              <a:t>The Pap test (or Pap smear) looks for </a:t>
            </a:r>
            <a:r>
              <a:rPr lang="en-US" dirty="0" err="1"/>
              <a:t>precancers</a:t>
            </a:r>
            <a:r>
              <a:rPr lang="en-US" i="1" dirty="0"/>
              <a:t>,</a:t>
            </a:r>
            <a:r>
              <a:rPr lang="en-US" dirty="0"/>
              <a:t> cell changes on the cervix that might become cervical cancer if they are not treated appropriately.</a:t>
            </a:r>
          </a:p>
          <a:p>
            <a:r>
              <a:rPr lang="en-US" dirty="0"/>
              <a:t>The HPV test looks for the virus </a:t>
            </a:r>
            <a:r>
              <a:rPr lang="en-US" dirty="0" smtClean="0"/>
              <a:t>human papillomavirus </a:t>
            </a:r>
            <a:r>
              <a:rPr lang="en-US" dirty="0"/>
              <a:t>that can cause these cell changes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Cervical </a:t>
            </a:r>
            <a:r>
              <a:rPr lang="en-US" dirty="0" err="1" smtClean="0"/>
              <a:t>sreening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3538"/>
      </p:ext>
    </p:extLst>
  </p:cSld>
  <p:clrMapOvr>
    <a:masterClrMapping/>
  </p:clrMapOvr>
  <p:transition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419626-5C3B-4315-9CD4-DF5DFBEF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21"/>
            <a:ext cx="10515600" cy="51021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Vulvar cancer is a cancer that starts in the external female sex organs .It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about 3% of all genital tract cancers in women.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vulvar carcinomas are squamous cell carcinomas; and 90% of them are HPV related, and most common seen in relatively younger patients.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Non-HPV-related vulvar squamous cell carcinoma occurs in older women; It is well differentiated and unifocal.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06DF3-847C-4B3E-B48F-C630AF8C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759"/>
          </a:xfrm>
        </p:spPr>
        <p:txBody>
          <a:bodyPr>
            <a:normAutofit fontScale="90000"/>
          </a:bodyPr>
          <a:lstStyle/>
          <a:p>
            <a:r>
              <a:rPr lang="en-GB" dirty="0"/>
              <a:t>Vulvar cancer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42747D-2A57-442E-AA91-756E4918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72" y="4370522"/>
            <a:ext cx="4430056" cy="19413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D5B0CB-74D1-4862-B8C9-9FAD813A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9A7C35-E298-4F73-87A2-12A9391C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30993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Vaginal cancer, sometimes referred to as primary vaginal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cancer.It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in the vagina.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uncommon, usually occur in women older than age 60 years.</a:t>
            </a:r>
            <a:r>
              <a:rPr lang="en-GB" b="1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2-3% of Pelvic Cancers.84% of cancers in vaginal area are secondary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are similar to those for carcinoma of the cervix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HPV infection in most cases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70C78-B418-43C8-8D0A-FB715A0E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Vaginal cancer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6B45F9-F52F-4BBA-88EC-EDB9BE1B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14" y="4572000"/>
            <a:ext cx="2742643" cy="18442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5927E8-C3E3-44B4-86A9-0154FAF0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9BE5A3-11F3-4D73-BA49-E65B7DDD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138"/>
            <a:ext cx="10972800" cy="5376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I:Confined to Vaginal Wall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II:Subvaginal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tissue but not to pelvic sidewall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III: Extended to pelvic sidewall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IVA:Bowel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Bladder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IVB:Distant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metastasis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BBA4D-C495-4E23-A2AC-2F36E07E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Vagina cancer Staging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427021-81D3-4ADC-B920-054CE6ED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4B3EFD-16AF-4AB8-B929-770395E8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Syndrome – is group of symptoms patient complains about and clinical signs you observe during examination</a:t>
            </a:r>
          </a:p>
          <a:p>
            <a:pPr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 organisms that cause STIs give rise to only limited number of syndromes </a:t>
            </a:r>
          </a:p>
          <a:p>
            <a:pPr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seven syndromes (aim is to identify and manage accordingly)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DCDFA-5D3C-4FA3-A418-122BB9EB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STI according to syndrome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442A29-8C10-4099-8D2D-0E6DD695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3D99C-2CCA-4C82-889A-D04B9E2E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Cervical cancer begins in the cervix (the neck of the womb), which is a strong muscle that forms the passage between the womb and the vagina.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B152F-BB4A-458C-9A5B-F0E49362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Cervical cancer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C41E92-0D2E-48E7-8EA6-33E92FC7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3135085"/>
            <a:ext cx="5602514" cy="30418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DD715B-E2FA-4014-BB5B-688B4FD9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798982-801D-475D-81C5-99DB8C72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major causes of cancer-related deaths in women, despite improvements in early diagnosis and treatment.</a:t>
            </a:r>
          </a:p>
          <a:p>
            <a:pPr marL="109537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 smear remains the most successful cancer screening test ever developed.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studies have found that VIA, and its cousin VLI -- visual inspection with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Lugol's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iodine -- are somewhat less specific than Pap smears, but more sensitive. The general consensus is that VIA is just as useful as the Pap smear.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83C87-4FBF-46D4-A3B4-B8CE8262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Cervical carcinoma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DED4B-B3CC-4216-83F1-5576E710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7DF73D-C76C-4C05-AD5A-CD2FEC62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138"/>
            <a:ext cx="10972800" cy="5376862"/>
          </a:xfrm>
        </p:spPr>
        <p:txBody>
          <a:bodyPr/>
          <a:lstStyle/>
          <a:p>
            <a:pPr marL="109537" indent="0">
              <a:lnSpc>
                <a:spcPct val="8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for the development of CIN and invasive carcinoma are</a:t>
            </a:r>
          </a:p>
          <a:p>
            <a:pPr marL="109537" indent="0">
              <a:lnSpc>
                <a:spcPct val="8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Early age at first intercourse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Multiple sexual partners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Male partner with multiple previous sexual partners</a:t>
            </a:r>
          </a:p>
          <a:p>
            <a:pPr marL="109537" indent="0">
              <a:lnSpc>
                <a:spcPct val="8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Multiple birth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Chronic cervical infections</a:t>
            </a:r>
          </a:p>
          <a:p>
            <a:pPr marL="109537" indent="0">
              <a:lnSpc>
                <a:spcPct val="8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FC798-D6D3-4A16-B60B-B789EE7E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A31123-CBF5-4F75-ABF1-4EAD22B7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2F0623-FEE7-4139-9AFC-F7CD4A6D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86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pre-cancerous stage before the cells turn cancerous is called Cervical Intra-epithelial Neoplasia commonly in short called CIN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FE9D5-DD1B-47B7-8C87-34AA2C2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 </a:t>
            </a:r>
            <a:r>
              <a:rPr lang="en-GB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of cancer progression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D284C2-DC5D-4F48-94FE-84A2BC22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3" y="2685143"/>
            <a:ext cx="5239657" cy="304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5BCBB0-9855-4500-B802-5F3AC56C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8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4963A-929F-4E4E-8C6C-89065D73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r>
              <a:rPr lang="en-GB" b="1" dirty="0"/>
              <a:t>cont’d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E23D57A-4A74-499E-B37E-DB61D013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38514"/>
            <a:ext cx="8785673" cy="5109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638656-53A6-4ED5-A26D-3653AD66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371D-6D37-4FA8-A2A6-068D55E9D24B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C88E7D4-4026-4910-9CF0-936C5DAD7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190172"/>
            <a:ext cx="8519885" cy="4672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69498-FCFF-467D-A801-209AB5D7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/>
          <a:lstStyle/>
          <a:p>
            <a:r>
              <a:rPr lang="en-GB" b="1" dirty="0"/>
              <a:t>Staging of cervical cancer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708682-D8EC-46D3-9864-29E41525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84E940-3E2E-40B6-B771-D878392A7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endParaRPr lang="en-GB" dirty="0"/>
          </a:p>
          <a:p>
            <a:pPr marL="109537" indent="0">
              <a:buNone/>
            </a:pPr>
            <a:r>
              <a:rPr lang="en-GB" dirty="0"/>
              <a:t>Also known as endometrial cancer. begins in the </a:t>
            </a:r>
            <a:r>
              <a:rPr lang="en-GB" b="1" dirty="0"/>
              <a:t>lining </a:t>
            </a:r>
            <a:r>
              <a:rPr lang="en-GB" dirty="0"/>
              <a:t>or </a:t>
            </a:r>
            <a:r>
              <a:rPr lang="en-GB" b="1" dirty="0"/>
              <a:t>walls </a:t>
            </a:r>
            <a:r>
              <a:rPr lang="en-GB" dirty="0"/>
              <a:t>of the uterus.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07954-5B7E-48E5-A40B-09BF2E9C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Uterine cancer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A0FDCC-8187-4EA3-B66A-3BED4E29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772229"/>
            <a:ext cx="5805715" cy="34047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E4435F-5E74-4A4E-BB51-C44B6F9D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5D5D38-DCB0-449B-9F16-E1A23172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benign tumor in females and are found in 30% to 50% of women during reproductive life. More frequent in blacks than in whites.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They are often referred to as fibroids because they are firm.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Estrogens and oral contraceptives stimulate their  growth; conversely, they shrink postmenopausally.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rarely transform into sarcomas.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DE168-475E-412B-836C-BE97CB77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Leiomyoma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39B6D7-06AF-4729-BF71-F0BE1C70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D3AFA-F0B5-45AC-91DB-4B1F8AF5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109537" indent="0">
              <a:buNone/>
            </a:pPr>
            <a:r>
              <a:rPr lang="en-GB" dirty="0"/>
              <a:t>Fallopian tube cancer begins in a woman’s fallopian tubes</a:t>
            </a:r>
          </a:p>
          <a:p>
            <a:endParaRPr lang="en-GB" dirty="0"/>
          </a:p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rare genecology malignancy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years Survival is 56 %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Staging and treatment similar to ovarian cancer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13E62-6748-4916-9BF7-8773AB2D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Fallopian tubes cancer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C69C90-CD08-4D08-A715-9B716BE3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57DE604-B09F-4E2E-B588-5CAAC0D1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Nulliparity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salpingistis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70% cases</a:t>
            </a: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inflammatory disease (such as TB)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B828B6D-1B92-4DAA-8CCD-3CBAD6AA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6628EB-7A9A-4266-8739-CC89D533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3517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033590" y="280990"/>
            <a:ext cx="7818437" cy="73183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22" algn="l"/>
                <a:tab pos="1828846" algn="l"/>
                <a:tab pos="2743268" algn="l"/>
                <a:tab pos="3657692" algn="l"/>
                <a:tab pos="4572114" algn="l"/>
                <a:tab pos="5486538" algn="l"/>
                <a:tab pos="6400960" algn="l"/>
                <a:tab pos="7315384" algn="l"/>
                <a:tab pos="8229806" algn="l"/>
                <a:tab pos="9144228" algn="l"/>
                <a:tab pos="10058652" algn="l"/>
              </a:tabLst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Syndromes</a:t>
            </a:r>
          </a:p>
        </p:txBody>
      </p:sp>
      <p:graphicFrame>
        <p:nvGraphicFramePr>
          <p:cNvPr id="1741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8698"/>
              </p:ext>
            </p:extLst>
          </p:nvPr>
        </p:nvGraphicFramePr>
        <p:xfrm>
          <a:off x="766119" y="1295403"/>
          <a:ext cx="10169611" cy="51424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85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84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836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SYNDROME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458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MOST COMMON CAUSE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4580" marB="4680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6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Vaginal discharge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458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Vaginitis (Trichomoniasis, Candidiasis, Bacterial Vaginitis)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Cervicitis (Gonorrhea, Chlamydia)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802" marB="4680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22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Urethral discharge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458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Gonorrhea, Chlamydia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802" marB="4680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40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Genital ulcer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458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Syphilis, Chancroid, Herpes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802" marB="4680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22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Lower abdominal pain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458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Gonorrhea, Chlamydia, Mixed Anaerobes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802" marB="4680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2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Scrotal swelling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458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Gonorrhea, Chlamydia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802" marB="46800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40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Inguinal bubo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458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Lymphogranuloma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venereum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LGV),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Chancroid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802" marB="46800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22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Neonatal conjunctivitis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458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Gonorrhea, Chlamydia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2802" marB="46800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C8F1AAA-C72E-4D4E-9A66-DEF2F7CD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DC66-9C75-4043-84C5-8192E0E3B76A}" type="slidenum">
              <a:rPr lang="en-US" smtClean="0"/>
              <a:t>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EB8FB9-6F37-4D7F-B7AE-4F24359B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 : confined to fallopian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II : confined to pelvis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III: extra pelvic disease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IV: distant Metastasis 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691C9-AA9E-4F71-AB8F-61CCC306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47967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Staging of FTC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2DA095-1198-414C-8F2C-CB09481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44DB86-794F-4E68-A9FE-E3159887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GB" b="1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cancer that forms in the tissue of the ovary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272A60-06FE-4856-93A3-4E9381D2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Ovarian cancer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02FB80-D056-4DC0-B495-F37AB0EB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43" y="2569029"/>
            <a:ext cx="6894286" cy="36079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CFD060-6F29-4E3B-B40C-8055478B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30ABB-F5F2-45D5-8330-B2EDBA2E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fifth most common cancer in US women. It is also the fifth leading cause of cancer death in women.</a:t>
            </a:r>
            <a:endParaRPr lang="en-US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for epithelial ovarian cancers include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nulliparity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history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infertile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anovulatory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habitual aborters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high-fat diet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exposure to industrial chemicals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D79DA-888B-482B-899F-033E3800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Ovarian cancer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5093B5-DE17-40FA-B6CC-4B493DD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E7EAB0-2069-4AC1-A5B2-E4B9DED2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sometimes considered a reproductive cancer too. It begins in the tissues that make up the breast.</a:t>
            </a:r>
          </a:p>
          <a:p>
            <a:pPr marL="109537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form of cancer in women worldwide It is easy to detect changes early through simple observation and manual breast examination. 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82F0C-DE07-46B5-AC2F-560BBBFB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Breast cancer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29F4FC-33CC-43B2-9C63-880985BB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EB3AF5-87B3-460B-958A-DD820E3A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cause is unknown.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risk factors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90%) are modifiable and are mainly environmental and life-style related; while the rest (5% to 10%) are genetic. </a:t>
            </a:r>
          </a:p>
          <a:p>
            <a:pPr marL="109537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Female sex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history of breast cancer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Prolonged exposure to oestrogens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DBB6B-DDEF-4791-9440-F7DD3080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factors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C00836-48E9-42C3-9BED-66B79440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9F4CF-3445-4260-A7E8-06BFC80F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 self  examination (BSE), 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 breast  examination  (CBE)  and 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 imaging  (mammography  and/or  ultrasound scanning).</a:t>
            </a:r>
          </a:p>
          <a:p>
            <a:pPr marL="109537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of these forms of screening aim to detect breast lesions in their early stages</a:t>
            </a:r>
          </a:p>
          <a:p>
            <a:pPr marL="109537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E7737-D81E-4AC5-9832-99E4C037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Screening  for  breast  cancer  involves  </a:t>
            </a:r>
            <a:br>
              <a:rPr lang="en-US" b="1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B24566-7AE2-4AB4-A25C-0809C81A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1" y="80183"/>
            <a:ext cx="11474117" cy="67778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BAA1294-41D8-4D5E-B701-73B67AE0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Breast Cancer: KEY MESSAGES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of the breast affects both men &amp; women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common in women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most common cancers &amp; very fatal if discovered late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rarely occurs before 25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age but it is more common in clients 30 - 40s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age  with a peak at 40-50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communities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history of ca breast is a strong etiological factor.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E25530-FC42-49D7-834A-0F9FD07F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018CDD-0345-4D45-BE6E-BB5A742B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 Genital Tract Malignancy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in each of the know anatomical segment : vulvar, vagina, cervix, uterus, fallopian and ovary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FGTM is common and cervical cancer is responsible for more deaths following by ovarian cancer then womb cancer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exist now for prevention, detection and treatment 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bleeding and discharge is the most common clinical manifestation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Surgery and chemotherapy are the main treatment option 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705D6-6D1A-413C-8D4D-DD9A482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Conclusion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F23D3C-E16F-43ED-B5E5-16D993E7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D98900-EF0E-456F-875C-F88CF3E0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reproductive cancers in men 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Testicular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Prostate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screening tests for testicular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penile cancer.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important for men to see a health care provider about any symptoms.  Finding cancers early increases the chance of success.  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69C1F-D4DB-4305-920C-3735D984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Reproductive cancers in men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8A6A69-6089-41CA-9AD8-BF747159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xmlns="" id="{C78115DC-6308-49E9-BF6B-B2670FDB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016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Vaginal itching and/or discharge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Intermenstrual bleeding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Penile discharge &amp; scrotal pain and fullness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Urethral discharge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 Painful sex or urination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Pelvic and abdominal pain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Chancre sores (painless/ painful) -genital area, anus, tongue and/or throat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Small blisters on the genital area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Soft, flesh-colored warts around the genital area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2B247D-0E16-446E-A59D-EABE50BA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0B1AAA-5FAB-427E-8D5F-64754EB9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B1C985-E8E2-46BC-B4B1-856E7C92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screening tests for prostate cancer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Prostate-Specific Antigen (PSA) test—blood test for PSA, a protein made by the prostate gland. Prostate cancer can increase the PSA level.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Rectal exam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79713-1128-4FB1-BF11-5270406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screening tests for prostate cancer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C64A6F-9663-4982-B64F-51445327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A47DA9F-CE6E-4205-B15F-55986130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Testicular cancer: Undescended testicle, having a family history of testicular cancer, having a testicle that is not normal.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Penile cancer: HPV, being uncircumcised, being age 60 or older, having many sexual partners, using tobacco products.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Prostate cancer: Being aged 50 years old or older, having a family history of prostate cancer.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C013034-BD8A-4C7D-B8A4-C549559F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F0F560-B26B-4974-AE29-1A105EC9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53448E-0600-4A23-B983-FE0A9466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109537" indent="0">
              <a:buNone/>
            </a:pPr>
            <a:r>
              <a:rPr lang="en-GB" dirty="0"/>
              <a:t>Each type of reproductive cancer has different symptoms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Penile—Redness, discomfort, a sore or a lump on the penis.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Testicular—Pain, discomfort, a lump or swelling in the testicle, aching in the lower abdomen (belly).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Prostate— Weak flow of urine, blood in urine, pain in the back, hips, or pelvis (lower belly between the hips), needing to pass urine often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09220-244C-4C45-9F5A-54B41ED4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ymptoms</a:t>
            </a:r>
            <a:r>
              <a:rPr lang="en-GB" b="1" dirty="0"/>
              <a:t> 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8C1D8-CEA8-49F1-9A4E-A621DC0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5AFB8DE-5B67-407E-8CFA-0CACFB0F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treatment for male reproductive cancer depends on the type of cancer.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Reproductive cancers are often treated with surgery, chemotherapy , hormone therapy , radiation, or a combination used together.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D4F21F-241D-4E0F-A74F-8D8E979C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B63972-7838-4C39-995D-122DA51C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7FBB322-1096-4AD3-880C-F90B66C4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breast cancer is rare, occurring mostly in older men.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ratio to breast cancer in the female of 1:125.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Because of scant amount of breast substance in males, the tumor rapidly infiltrates the skin and underlying thoracic wall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9216310-CB1D-455F-960E-DC3F9456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Male Breast Cancer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110B5B-0238-4403-8916-A83FE80F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3118428-9A9C-44E1-A925-02DA1FFA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signs and symptoms of male breast cancer include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painless lump or area of thickening on the pectoral region,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to the skin covering the breast, such as redness, dimpling, or scaling,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discharge from the nipple, or changes of the nipple, such as turning inward.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Diagnosis is made by a mammogram, ultrasound, and fine needle biopsy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44C99A7-8A27-4955-989E-B53C1488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Signs and Symptoms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F79D92-9701-4645-B32F-993CD1D4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81DF6A1-1C03-400B-A233-84B38960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cause of male breast cancer is not known.</a:t>
            </a:r>
          </a:p>
          <a:p>
            <a:pPr marL="109537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factors for male breast cancer include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older age (between 60 to 70 years),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estrogen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-related medications,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history of breast cancer,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predisposition,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obesity,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radiation exposure,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Klinefeltner's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syndrome, and liver disease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3C25FD6-6B38-4869-B812-8E0DB26B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and risk factors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A33DB1-B07E-4498-880D-56C8A2A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2BA4737-C15E-47AD-84A5-14EC1B4E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treatment is to remove the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growth  the surrounding tissues and lymph nodes.</a:t>
            </a:r>
          </a:p>
          <a:p>
            <a:pPr marL="109537" indent="0"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treatment includes radiation therapy, chemotherapy, and hormone therapy.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B368DC1-0B19-4ADD-BFBE-CB3CC88B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Treatment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8F6D35-6682-48AE-9307-26BE5266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78379A-2C67-46E4-8FA7-46AC5FE0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WHO. (2004). Guidelines for Management of Sexually Transmitted Infections.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Republic of Kenya. MOH. NASCOP (2015). Algorithms for managing common STI Syndromes. Revised Chart for STI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Kenya National Cancer Prevention and Control Act </a:t>
            </a:r>
            <a:r>
              <a:rPr lang="en-US" altLang="en-US" dirty="0">
                <a:hlinkClick r:id="rId3"/>
              </a:rPr>
              <a:t>http://www.ipcrc.net/pdfs/Kenya-National-Cancer-Control-strategy.pdf</a:t>
            </a:r>
            <a:r>
              <a:rPr lang="en-US" altLang="en-US" dirty="0"/>
              <a:t> [Accessed 1 Dec 2013]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465DB-1768-4F6E-8B64-09F0AFBA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29955A-B539-4DF8-A14E-4F3EF130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A288C-BB79-4686-8409-68A241A1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A737B4-15F6-4332-A9B8-F4E7648B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4BB-FB09-4971-8B02-14A94603CEAA}" type="slidenum">
              <a:rPr lang="en-US" smtClean="0"/>
              <a:t>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xmlns="" id="{8A6B0E13-57F1-407A-9F8A-CBAF03B4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635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Swollen glands, fever and body aches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Unusual infections, unexplained fatigue, night sweats and weight loss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scaly rash on the palms and the soles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Itching skin, pain or abnormal tingling sensation at the site of infection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eyes and skin, pruritus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Dysuria, urinary frequency and/or urgency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Hepatosplenomegaly 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3BAD76-7BCC-4495-A764-2C33D4D1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features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6D4C51-7972-4298-B0EC-A5767870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20" y="1412776"/>
            <a:ext cx="11463580" cy="5445223"/>
          </a:xfrm>
        </p:spPr>
        <p:txBody>
          <a:bodyPr/>
          <a:lstStyle/>
          <a:p>
            <a:pPr>
              <a:buNone/>
            </a:pPr>
            <a:r>
              <a:rPr lang="en-GB" b="1" dirty="0"/>
              <a:t>Discharge syndromes</a:t>
            </a:r>
          </a:p>
          <a:p>
            <a:pPr>
              <a:buNone/>
            </a:pPr>
            <a:r>
              <a:rPr lang="en-GB" dirty="0"/>
              <a:t>Those that produces discharge.eg. Gonorrhoea, non gonococcal urethritis, post gonococcal urethritis, vaginitis, candidiasis, trichomoniasis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Ulcerative syndromes</a:t>
            </a:r>
          </a:p>
          <a:p>
            <a:pPr>
              <a:buNone/>
            </a:pPr>
            <a:endParaRPr lang="en-GB" b="1" dirty="0"/>
          </a:p>
          <a:p>
            <a:pPr marL="109537" indent="0">
              <a:buNone/>
            </a:pPr>
            <a:r>
              <a:rPr lang="en-GB" dirty="0"/>
              <a:t>Those infections that produces papular or skin ulcer lesions eg.herpes simplex,syphillis and chancroid </a:t>
            </a:r>
          </a:p>
          <a:p>
            <a:pPr marL="109537" indent="0">
              <a:buNone/>
            </a:pPr>
            <a:endParaRPr lang="en-GB" dirty="0"/>
          </a:p>
          <a:p>
            <a:pPr marL="109537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sydromes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48C991-F528-4415-BAF8-BEE3AE62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Non ulcerative syndromes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Scabies, venereal warts, crab lice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 Others</a:t>
            </a:r>
          </a:p>
          <a:p>
            <a:pPr>
              <a:buNone/>
            </a:pPr>
            <a:endParaRPr lang="en-GB" dirty="0"/>
          </a:p>
          <a:p>
            <a:pPr marL="109537" indent="0">
              <a:buNone/>
            </a:pPr>
            <a:r>
              <a:rPr lang="en-GB" dirty="0"/>
              <a:t> e.g.. Hepatitis B, Infections mononucleosis, and HIV/AIDS</a:t>
            </a:r>
          </a:p>
          <a:p>
            <a:pPr marL="109537" indent="0">
              <a:buNone/>
            </a:pPr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CONT….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B3D42A-5D36-41C8-92C9-4A9D7F2F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D8F937-55CB-4A4F-9089-B0A81EBC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STI sign and symptoms are rarely specific to a particular causative agent</a:t>
            </a:r>
          </a:p>
          <a:p>
            <a:pPr marL="457200" indent="-457200"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Laboratories are either non-existent or non-functional due to lack of resources</a:t>
            </a:r>
          </a:p>
          <a:p>
            <a:pPr marL="457200" indent="-457200"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Dual infections are quite common and both clinician and laboratory may miss one of them</a:t>
            </a:r>
          </a:p>
          <a:p>
            <a:pPr marL="457200" indent="-457200"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Waiting time for lab. results may discourage some patients</a:t>
            </a:r>
          </a:p>
          <a:p>
            <a:pPr marL="457200" indent="-457200">
              <a:spcBef>
                <a:spcPts val="7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Failure of cure at first contact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10214-4C2F-4AB0-8D8A-EB8DB431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Syndromic Approach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131916-136E-43C9-BD0F-1622E160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5029-0014-4EA6-BB53-7B8253B622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STI/CA-AMDANY-KRN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on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3006</Words>
  <Application>Microsoft Office PowerPoint</Application>
  <PresentationFormat>Custom</PresentationFormat>
  <Paragraphs>597</Paragraphs>
  <Slides>59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1_Office Theme</vt:lpstr>
      <vt:lpstr>2_Office Theme</vt:lpstr>
      <vt:lpstr>Concourse</vt:lpstr>
      <vt:lpstr>1_Concourse</vt:lpstr>
      <vt:lpstr>Office Theme</vt:lpstr>
      <vt:lpstr>SEXUALLY TRANSMITTED DISEASES AND TUMOURS OF RH</vt:lpstr>
      <vt:lpstr>Content</vt:lpstr>
      <vt:lpstr>Classification of STI according to syndrome </vt:lpstr>
      <vt:lpstr>PowerPoint Presentation</vt:lpstr>
      <vt:lpstr>Clinical features</vt:lpstr>
      <vt:lpstr>Clinical features cont…</vt:lpstr>
      <vt:lpstr>Sti according to sydromes </vt:lpstr>
      <vt:lpstr>CONT….</vt:lpstr>
      <vt:lpstr>Why Syndromic Approach</vt:lpstr>
      <vt:lpstr>Key features of syndromic management </vt:lpstr>
      <vt:lpstr>The five steps in syndromic STI case management </vt:lpstr>
      <vt:lpstr>Rational for syndromic mgt </vt:lpstr>
      <vt:lpstr>CONT..</vt:lpstr>
      <vt:lpstr>Complications</vt:lpstr>
      <vt:lpstr>Flow charts for each of the STI syndromes</vt:lpstr>
      <vt:lpstr>Syndrome 1: urethral discharge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GUD</vt:lpstr>
      <vt:lpstr>PowerPoint Presentation</vt:lpstr>
      <vt:lpstr>PowerPoint Presentation</vt:lpstr>
      <vt:lpstr>Reproductive cancers</vt:lpstr>
      <vt:lpstr>Cervical sreening</vt:lpstr>
      <vt:lpstr>Vulvar cancer</vt:lpstr>
      <vt:lpstr> Vaginal cancer  </vt:lpstr>
      <vt:lpstr>Vagina cancer Staging </vt:lpstr>
      <vt:lpstr> Cervical cancer </vt:lpstr>
      <vt:lpstr>Cervical carcinoma</vt:lpstr>
      <vt:lpstr>Risk factors</vt:lpstr>
      <vt:lpstr> Stages of cancer progression </vt:lpstr>
      <vt:lpstr>cont’d</vt:lpstr>
      <vt:lpstr>Staging of cervical cancer </vt:lpstr>
      <vt:lpstr> Uterine cancer </vt:lpstr>
      <vt:lpstr>Leiomyoma </vt:lpstr>
      <vt:lpstr> Fallopian tubes cancer  </vt:lpstr>
      <vt:lpstr>Risk factors</vt:lpstr>
      <vt:lpstr>Staging of FTC  </vt:lpstr>
      <vt:lpstr> Ovarian cancer  </vt:lpstr>
      <vt:lpstr>Ovarian cancer</vt:lpstr>
      <vt:lpstr>Breast cancer</vt:lpstr>
      <vt:lpstr> Risk factors </vt:lpstr>
      <vt:lpstr>Screening  for  breast  cancer  involves   </vt:lpstr>
      <vt:lpstr>PowerPoint Presentation</vt:lpstr>
      <vt:lpstr>Breast Cancer: KEY MESSAGES </vt:lpstr>
      <vt:lpstr>General Conclusion </vt:lpstr>
      <vt:lpstr>Reproductive cancers in men</vt:lpstr>
      <vt:lpstr>screening tests for prostate cancer</vt:lpstr>
      <vt:lpstr>Risk factors</vt:lpstr>
      <vt:lpstr>Symptoms  </vt:lpstr>
      <vt:lpstr>Treatment</vt:lpstr>
      <vt:lpstr>Male Breast Cancer </vt:lpstr>
      <vt:lpstr>Signs and Symptoms </vt:lpstr>
      <vt:lpstr>Causes and risk factors </vt:lpstr>
      <vt:lpstr>Treatment </vt:lpstr>
      <vt:lpstr>Reference</vt:lpstr>
      <vt:lpstr>     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Sexually transmitted infections and cancers of the reproductive system</dc:title>
  <dc:creator>Byron Nthiga</dc:creator>
  <cp:lastModifiedBy>DAN</cp:lastModifiedBy>
  <cp:revision>84</cp:revision>
  <dcterms:created xsi:type="dcterms:W3CDTF">2018-02-03T09:32:09Z</dcterms:created>
  <dcterms:modified xsi:type="dcterms:W3CDTF">2020-11-22T09:05:11Z</dcterms:modified>
</cp:coreProperties>
</file>