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2" r:id="rId4"/>
    <p:sldId id="273" r:id="rId5"/>
    <p:sldId id="274" r:id="rId6"/>
    <p:sldId id="275" r:id="rId7"/>
    <p:sldId id="270" r:id="rId8"/>
    <p:sldId id="276" r:id="rId9"/>
    <p:sldId id="277" r:id="rId10"/>
    <p:sldId id="278" r:id="rId11"/>
    <p:sldId id="279" r:id="rId12"/>
    <p:sldId id="280" r:id="rId13"/>
    <p:sldId id="258" r:id="rId14"/>
    <p:sldId id="259" r:id="rId15"/>
    <p:sldId id="260" r:id="rId16"/>
    <p:sldId id="261" r:id="rId17"/>
    <p:sldId id="262" r:id="rId18"/>
    <p:sldId id="263" r:id="rId19"/>
    <p:sldId id="264" r:id="rId20"/>
    <p:sldId id="265" r:id="rId21"/>
    <p:sldId id="266" r:id="rId22"/>
    <p:sldId id="267"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9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96E24-8217-4577-977B-2AF94FE04777}" type="datetimeFigureOut">
              <a:rPr lang="en-US" smtClean="0"/>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42AF1-86E2-42CF-9938-B6A52F290C0C}" type="slidenum">
              <a:rPr lang="en-US" smtClean="0"/>
              <a:t>‹#›</a:t>
            </a:fld>
            <a:endParaRPr lang="en-US"/>
          </a:p>
        </p:txBody>
      </p:sp>
    </p:spTree>
    <p:extLst>
      <p:ext uri="{BB962C8B-B14F-4D97-AF65-F5344CB8AC3E}">
        <p14:creationId xmlns:p14="http://schemas.microsoft.com/office/powerpoint/2010/main" val="236913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99EF32-1DFD-4B92-B4E5-56E353285023}"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36F0B-5256-4882-A452-73A70B1ECA9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184677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F0B-5256-4882-A452-73A70B1ECA9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415284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F0B-5256-4882-A452-73A70B1ECA9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278053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36F0B-5256-4882-A452-73A70B1ECA9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236262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36F0B-5256-4882-A452-73A70B1ECA9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284211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36F0B-5256-4882-A452-73A70B1ECA9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412300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36F0B-5256-4882-A452-73A70B1ECA9D}"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320946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36F0B-5256-4882-A452-73A70B1ECA9D}"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28621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36F0B-5256-4882-A452-73A70B1ECA9D}"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87226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36F0B-5256-4882-A452-73A70B1ECA9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205938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36F0B-5256-4882-A452-73A70B1ECA9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F2A41-53F9-4C79-B353-AC56A6DD8760}" type="slidenum">
              <a:rPr lang="en-US" smtClean="0"/>
              <a:t>‹#›</a:t>
            </a:fld>
            <a:endParaRPr lang="en-US"/>
          </a:p>
        </p:txBody>
      </p:sp>
    </p:spTree>
    <p:extLst>
      <p:ext uri="{BB962C8B-B14F-4D97-AF65-F5344CB8AC3E}">
        <p14:creationId xmlns:p14="http://schemas.microsoft.com/office/powerpoint/2010/main" val="10655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36F0B-5256-4882-A452-73A70B1ECA9D}" type="datetimeFigureOut">
              <a:rPr lang="en-US" smtClean="0"/>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F2A41-53F9-4C79-B353-AC56A6DD8760}" type="slidenum">
              <a:rPr lang="en-US" smtClean="0"/>
              <a:t>‹#›</a:t>
            </a:fld>
            <a:endParaRPr lang="en-US"/>
          </a:p>
        </p:txBody>
      </p:sp>
    </p:spTree>
    <p:extLst>
      <p:ext uri="{BB962C8B-B14F-4D97-AF65-F5344CB8AC3E}">
        <p14:creationId xmlns:p14="http://schemas.microsoft.com/office/powerpoint/2010/main" val="11921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NCDs continuation</a:t>
            </a:r>
            <a:endParaRPr lang="en-US" dirty="0"/>
          </a:p>
        </p:txBody>
      </p:sp>
    </p:spTree>
    <p:extLst>
      <p:ext uri="{BB962C8B-B14F-4D97-AF65-F5344CB8AC3E}">
        <p14:creationId xmlns:p14="http://schemas.microsoft.com/office/powerpoint/2010/main" val="361176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Chemical carcinogens </a:t>
            </a:r>
          </a:p>
          <a:p>
            <a:r>
              <a:rPr lang="en-US" dirty="0" smtClean="0"/>
              <a:t>Radiation- U/v asbestos</a:t>
            </a:r>
          </a:p>
          <a:p>
            <a:r>
              <a:rPr lang="en-US" dirty="0" smtClean="0"/>
              <a:t>Infectious </a:t>
            </a:r>
            <a:r>
              <a:rPr lang="en-US" dirty="0" err="1" smtClean="0"/>
              <a:t>pathoens</a:t>
            </a:r>
            <a:r>
              <a:rPr lang="en-US" dirty="0" smtClean="0"/>
              <a:t>- (viral ) HPV, Epstein Barr Virus Hepatitis B virus</a:t>
            </a:r>
            <a:endParaRPr lang="en-US" dirty="0"/>
          </a:p>
        </p:txBody>
      </p:sp>
    </p:spTree>
    <p:extLst>
      <p:ext uri="{BB962C8B-B14F-4D97-AF65-F5344CB8AC3E}">
        <p14:creationId xmlns:p14="http://schemas.microsoft.com/office/powerpoint/2010/main" val="356382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10000"/>
          </a:bodyPr>
          <a:lstStyle/>
          <a:p>
            <a:r>
              <a:rPr lang="en-US" b="1" i="1" dirty="0"/>
              <a:t>Development of cancer</a:t>
            </a:r>
            <a:endParaRPr lang="en-US" dirty="0" smtClean="0"/>
          </a:p>
          <a:p>
            <a:r>
              <a:rPr lang="en-US" dirty="0" smtClean="0"/>
              <a:t>Changes </a:t>
            </a:r>
            <a:r>
              <a:rPr lang="en-US" dirty="0"/>
              <a:t>in DNA (mutation</a:t>
            </a:r>
            <a:r>
              <a:rPr lang="en-US" dirty="0" smtClean="0"/>
              <a:t>)</a:t>
            </a:r>
          </a:p>
          <a:p>
            <a:r>
              <a:rPr lang="en-US" dirty="0"/>
              <a:t>The change must cause an alteration in cell growth and </a:t>
            </a:r>
            <a:r>
              <a:rPr lang="en-US" dirty="0" err="1" smtClean="0"/>
              <a:t>behaviour</a:t>
            </a:r>
            <a:endParaRPr lang="en-US" dirty="0" smtClean="0"/>
          </a:p>
          <a:p>
            <a:r>
              <a:rPr lang="en-US" dirty="0"/>
              <a:t>The change must be non-lethal and be passed onto daughter </a:t>
            </a:r>
            <a:r>
              <a:rPr lang="en-US" dirty="0" smtClean="0"/>
              <a:t>cells</a:t>
            </a:r>
          </a:p>
          <a:p>
            <a:r>
              <a:rPr lang="en-US" dirty="0"/>
              <a:t>Alterations in more than one </a:t>
            </a:r>
            <a:r>
              <a:rPr lang="en-US" dirty="0" smtClean="0"/>
              <a:t>gene</a:t>
            </a:r>
          </a:p>
          <a:p>
            <a:r>
              <a:rPr lang="en-US" dirty="0"/>
              <a:t>Genes c </a:t>
            </a:r>
            <a:r>
              <a:rPr lang="en-US" dirty="0" err="1"/>
              <a:t>oncerned</a:t>
            </a:r>
            <a:r>
              <a:rPr lang="en-US" dirty="0"/>
              <a:t> are </a:t>
            </a:r>
            <a:r>
              <a:rPr lang="en-US" dirty="0" err="1"/>
              <a:t>oncogenes</a:t>
            </a:r>
            <a:r>
              <a:rPr lang="en-US" dirty="0"/>
              <a:t>/</a:t>
            </a:r>
            <a:r>
              <a:rPr lang="en-US" dirty="0" err="1"/>
              <a:t>tumour</a:t>
            </a:r>
            <a:r>
              <a:rPr lang="en-US" dirty="0"/>
              <a:t> suppressor </a:t>
            </a:r>
            <a:r>
              <a:rPr lang="en-US" dirty="0" smtClean="0"/>
              <a:t>genes</a:t>
            </a:r>
          </a:p>
          <a:p>
            <a:r>
              <a:rPr lang="en-US" dirty="0"/>
              <a:t>Sequence of gene alterations from normal to benign to </a:t>
            </a:r>
            <a:r>
              <a:rPr lang="en-US" dirty="0" smtClean="0"/>
              <a:t>malignant</a:t>
            </a:r>
          </a:p>
          <a:p>
            <a:r>
              <a:rPr lang="en-US" dirty="0"/>
              <a:t>Intrinsic and extrinsic / inheritance and environment key factors</a:t>
            </a:r>
          </a:p>
        </p:txBody>
      </p:sp>
    </p:spTree>
    <p:extLst>
      <p:ext uri="{BB962C8B-B14F-4D97-AF65-F5344CB8AC3E}">
        <p14:creationId xmlns:p14="http://schemas.microsoft.com/office/powerpoint/2010/main" val="264388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cancer cells</a:t>
            </a:r>
            <a:endParaRPr lang="en-US" dirty="0"/>
          </a:p>
        </p:txBody>
      </p:sp>
      <p:sp>
        <p:nvSpPr>
          <p:cNvPr id="3" name="Content Placeholder 2"/>
          <p:cNvSpPr>
            <a:spLocks noGrp="1"/>
          </p:cNvSpPr>
          <p:nvPr>
            <p:ph idx="1"/>
          </p:nvPr>
        </p:nvSpPr>
        <p:spPr/>
        <p:txBody>
          <a:bodyPr/>
          <a:lstStyle/>
          <a:p>
            <a:r>
              <a:rPr lang="en-US" dirty="0" smtClean="0"/>
              <a:t>Two </a:t>
            </a:r>
            <a:r>
              <a:rPr lang="en-US" dirty="0"/>
              <a:t>unique properties of cancer cells are </a:t>
            </a:r>
            <a:endParaRPr lang="en-US" dirty="0" smtClean="0"/>
          </a:p>
          <a:p>
            <a:r>
              <a:rPr lang="en-US" dirty="0"/>
              <a:t>– </a:t>
            </a:r>
            <a:r>
              <a:rPr lang="en-US" b="1" dirty="0"/>
              <a:t>ability</a:t>
            </a:r>
            <a:r>
              <a:rPr lang="en-US" dirty="0"/>
              <a:t> </a:t>
            </a:r>
            <a:r>
              <a:rPr lang="en-US" b="1" dirty="0"/>
              <a:t>to</a:t>
            </a:r>
            <a:r>
              <a:rPr lang="en-US" dirty="0"/>
              <a:t> </a:t>
            </a:r>
            <a:r>
              <a:rPr lang="en-US" b="1" dirty="0"/>
              <a:t>invade</a:t>
            </a:r>
            <a:r>
              <a:rPr lang="en-US" dirty="0"/>
              <a:t> </a:t>
            </a:r>
            <a:r>
              <a:rPr lang="en-US" b="1" dirty="0"/>
              <a:t>locally </a:t>
            </a:r>
            <a:endParaRPr lang="en-US" dirty="0" smtClean="0"/>
          </a:p>
          <a:p>
            <a:r>
              <a:rPr lang="en-US" dirty="0"/>
              <a:t>– </a:t>
            </a:r>
            <a:r>
              <a:rPr lang="en-US" b="1" dirty="0"/>
              <a:t>capacity</a:t>
            </a:r>
            <a:r>
              <a:rPr lang="en-US" dirty="0"/>
              <a:t> </a:t>
            </a:r>
            <a:r>
              <a:rPr lang="en-US" b="1" dirty="0"/>
              <a:t>to</a:t>
            </a:r>
            <a:r>
              <a:rPr lang="en-US" dirty="0"/>
              <a:t> </a:t>
            </a:r>
            <a:r>
              <a:rPr lang="en-US" b="1" dirty="0"/>
              <a:t>metastasize</a:t>
            </a:r>
            <a:r>
              <a:rPr lang="en-US" dirty="0"/>
              <a:t> </a:t>
            </a:r>
            <a:r>
              <a:rPr lang="en-US" b="1" dirty="0"/>
              <a:t>to</a:t>
            </a:r>
            <a:r>
              <a:rPr lang="en-US" dirty="0"/>
              <a:t> </a:t>
            </a:r>
            <a:r>
              <a:rPr lang="en-US" b="1" dirty="0"/>
              <a:t>distant</a:t>
            </a:r>
            <a:r>
              <a:rPr lang="en-US" dirty="0"/>
              <a:t> </a:t>
            </a:r>
            <a:r>
              <a:rPr lang="en-US" b="1" dirty="0"/>
              <a:t>sites</a:t>
            </a:r>
            <a:r>
              <a:rPr lang="en-US" dirty="0"/>
              <a:t> </a:t>
            </a:r>
            <a:r>
              <a:rPr lang="en-US" b="1" dirty="0"/>
              <a:t>to</a:t>
            </a:r>
            <a:r>
              <a:rPr lang="en-US" dirty="0"/>
              <a:t> </a:t>
            </a:r>
            <a:r>
              <a:rPr lang="en-US" b="1" dirty="0"/>
              <a:t>distant</a:t>
            </a:r>
            <a:r>
              <a:rPr lang="en-US" dirty="0"/>
              <a:t> </a:t>
            </a:r>
            <a:r>
              <a:rPr lang="en-US" b="1" dirty="0"/>
              <a:t>sites</a:t>
            </a:r>
            <a:r>
              <a:rPr lang="en-US" dirty="0"/>
              <a:t> </a:t>
            </a:r>
            <a:r>
              <a:rPr lang="en-US" b="1" dirty="0"/>
              <a:t>–</a:t>
            </a:r>
            <a:r>
              <a:rPr lang="en-US" dirty="0"/>
              <a:t> </a:t>
            </a:r>
            <a:r>
              <a:rPr lang="en-US" b="1"/>
              <a:t>cancer </a:t>
            </a:r>
            <a:r>
              <a:rPr lang="en-US" b="1" smtClean="0"/>
              <a:t>spreading</a:t>
            </a:r>
            <a:r>
              <a:rPr lang="en-US" smtClean="0"/>
              <a:t> </a:t>
            </a:r>
            <a:r>
              <a:rPr lang="en-US" b="1" dirty="0"/>
              <a:t>(patterns</a:t>
            </a:r>
            <a:r>
              <a:rPr lang="en-US" dirty="0"/>
              <a:t> </a:t>
            </a:r>
            <a:r>
              <a:rPr lang="en-US" b="1" dirty="0"/>
              <a:t>of</a:t>
            </a:r>
            <a:r>
              <a:rPr lang="en-US" dirty="0"/>
              <a:t> </a:t>
            </a:r>
            <a:r>
              <a:rPr lang="en-US" b="1" dirty="0"/>
              <a:t>spread)</a:t>
            </a:r>
            <a:endParaRPr lang="en-US" dirty="0"/>
          </a:p>
        </p:txBody>
      </p:sp>
    </p:spTree>
    <p:extLst>
      <p:ext uri="{BB962C8B-B14F-4D97-AF65-F5344CB8AC3E}">
        <p14:creationId xmlns:p14="http://schemas.microsoft.com/office/powerpoint/2010/main" val="4290205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Cervical Cancer: Definition</a:t>
            </a:r>
            <a:br>
              <a:rPr lang="en-US" b="1" dirty="0"/>
            </a:br>
            <a:r>
              <a:rPr lang="en-US" dirty="0"/>
              <a:t>Cancer of the female reproductive system:</a:t>
            </a:r>
            <a:br>
              <a:rPr lang="en-US" dirty="0"/>
            </a:br>
            <a:r>
              <a:rPr lang="en-US" dirty="0"/>
              <a:t>• Two cell types present (</a:t>
            </a:r>
            <a:r>
              <a:rPr lang="en-US" i="1" dirty="0"/>
              <a:t>squamous and glandular</a:t>
            </a:r>
            <a:r>
              <a:rPr lang="en-US" dirty="0"/>
              <a:t>)</a:t>
            </a:r>
            <a:br>
              <a:rPr lang="en-US" dirty="0"/>
            </a:br>
            <a:r>
              <a:rPr lang="en-US" dirty="0"/>
              <a:t>• Tend to occur where the two cell types meet</a:t>
            </a:r>
            <a:br>
              <a:rPr lang="en-US" dirty="0"/>
            </a:br>
            <a:r>
              <a:rPr lang="en-US" dirty="0"/>
              <a:t>• 99% of cases linked to genital infection with human</a:t>
            </a:r>
            <a:br>
              <a:rPr lang="en-US" dirty="0"/>
            </a:br>
            <a:r>
              <a:rPr lang="en-US" dirty="0"/>
              <a:t>papillomavirus (HPV</a:t>
            </a:r>
            <a:r>
              <a:rPr lang="en-US" dirty="0" smtClean="0"/>
              <a:t> </a:t>
            </a:r>
            <a:br>
              <a:rPr lang="en-US" dirty="0" smtClean="0"/>
            </a:br>
            <a:endParaRPr lang="en-US" dirty="0"/>
          </a:p>
        </p:txBody>
      </p:sp>
    </p:spTree>
    <p:extLst>
      <p:ext uri="{BB962C8B-B14F-4D97-AF65-F5344CB8AC3E}">
        <p14:creationId xmlns:p14="http://schemas.microsoft.com/office/powerpoint/2010/main" val="45849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Cervical Cancer: Risk Factors</a:t>
            </a:r>
            <a:br>
              <a:rPr lang="en-US" b="1" dirty="0"/>
            </a:br>
            <a:r>
              <a:rPr lang="en-US" dirty="0"/>
              <a:t>• Human papilloma virus infection (HPV)</a:t>
            </a:r>
            <a:br>
              <a:rPr lang="en-US" dirty="0"/>
            </a:br>
            <a:r>
              <a:rPr lang="en-US" dirty="0"/>
              <a:t>• Smoking</a:t>
            </a:r>
            <a:br>
              <a:rPr lang="en-US" dirty="0"/>
            </a:br>
            <a:r>
              <a:rPr lang="en-US" dirty="0"/>
              <a:t>• Immune Deficiencies</a:t>
            </a:r>
            <a:br>
              <a:rPr lang="en-US" dirty="0"/>
            </a:br>
            <a:r>
              <a:rPr lang="en-US" dirty="0"/>
              <a:t>• Poverty</a:t>
            </a:r>
            <a:br>
              <a:rPr lang="en-US" dirty="0"/>
            </a:br>
            <a:r>
              <a:rPr lang="en-US" dirty="0"/>
              <a:t>• No access to PAP screening</a:t>
            </a:r>
            <a:br>
              <a:rPr lang="en-US" dirty="0"/>
            </a:br>
            <a:r>
              <a:rPr lang="en-US" dirty="0"/>
              <a:t>• Family history of cervical cancer</a:t>
            </a:r>
            <a:r>
              <a:rPr lang="en-US" dirty="0" smtClean="0"/>
              <a:t> </a:t>
            </a:r>
            <a:br>
              <a:rPr lang="en-US" dirty="0" smtClean="0"/>
            </a:br>
            <a:endParaRPr lang="en-US" dirty="0"/>
          </a:p>
        </p:txBody>
      </p:sp>
    </p:spTree>
    <p:extLst>
      <p:ext uri="{BB962C8B-B14F-4D97-AF65-F5344CB8AC3E}">
        <p14:creationId xmlns:p14="http://schemas.microsoft.com/office/powerpoint/2010/main" val="362768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Lung Cancer: Definition</a:t>
            </a:r>
            <a:br>
              <a:rPr lang="en-US" b="1" dirty="0"/>
            </a:br>
            <a:r>
              <a:rPr lang="en-US" dirty="0"/>
              <a:t>• Cancer that forms in tissues of the lung, usually in</a:t>
            </a:r>
            <a:br>
              <a:rPr lang="en-US" dirty="0"/>
            </a:br>
            <a:r>
              <a:rPr lang="en-US" dirty="0"/>
              <a:t>the cells lining air passages</a:t>
            </a:r>
            <a:br>
              <a:rPr lang="en-US" dirty="0"/>
            </a:br>
            <a:r>
              <a:rPr lang="en-US" dirty="0"/>
              <a:t>• Leading cause of cancer death globally,1.37 million</a:t>
            </a:r>
            <a:br>
              <a:rPr lang="en-US" dirty="0"/>
            </a:br>
            <a:r>
              <a:rPr lang="en-US" dirty="0"/>
              <a:t>deaths in 2008</a:t>
            </a:r>
            <a:br>
              <a:rPr lang="en-US" dirty="0"/>
            </a:br>
            <a:r>
              <a:rPr lang="en-US" dirty="0"/>
              <a:t>• Affects more men than women</a:t>
            </a:r>
            <a:br>
              <a:rPr lang="en-US" dirty="0"/>
            </a:br>
            <a:r>
              <a:rPr lang="en-US" dirty="0"/>
              <a:t>• Two main types:</a:t>
            </a:r>
            <a:br>
              <a:rPr lang="en-US" dirty="0"/>
            </a:br>
            <a:r>
              <a:rPr lang="en-US" dirty="0"/>
              <a:t>‒ Small cell lung cancer</a:t>
            </a:r>
            <a:br>
              <a:rPr lang="en-US" dirty="0"/>
            </a:br>
            <a:r>
              <a:rPr lang="en-US" dirty="0"/>
              <a:t>‒ Non-small cell lung </a:t>
            </a:r>
            <a:r>
              <a:rPr lang="en-US" dirty="0" smtClean="0"/>
              <a:t>cance</a:t>
            </a:r>
            <a:r>
              <a:rPr lang="en-US" dirty="0"/>
              <a:t>r</a:t>
            </a:r>
            <a:r>
              <a:rPr lang="en-US" dirty="0" smtClean="0"/>
              <a:t/>
            </a:r>
            <a:br>
              <a:rPr lang="en-US" dirty="0" smtClean="0"/>
            </a:br>
            <a:endParaRPr lang="en-US" dirty="0"/>
          </a:p>
        </p:txBody>
      </p:sp>
    </p:spTree>
    <p:extLst>
      <p:ext uri="{BB962C8B-B14F-4D97-AF65-F5344CB8AC3E}">
        <p14:creationId xmlns:p14="http://schemas.microsoft.com/office/powerpoint/2010/main" val="421055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Lung Cancer: Risk Factors</a:t>
            </a:r>
            <a:br>
              <a:rPr lang="en-US" b="1" dirty="0"/>
            </a:br>
            <a:r>
              <a:rPr lang="en-US" dirty="0"/>
              <a:t>• Smoking cigarettes, pipes, or cigars - now or in the</a:t>
            </a:r>
            <a:br>
              <a:rPr lang="en-US" dirty="0"/>
            </a:br>
            <a:r>
              <a:rPr lang="en-US" dirty="0"/>
              <a:t>past</a:t>
            </a:r>
            <a:br>
              <a:rPr lang="en-US" dirty="0"/>
            </a:br>
            <a:r>
              <a:rPr lang="en-US" dirty="0"/>
              <a:t>• Being exposed to second-hand smoke</a:t>
            </a:r>
            <a:br>
              <a:rPr lang="en-US" dirty="0"/>
            </a:br>
            <a:r>
              <a:rPr lang="en-US" dirty="0"/>
              <a:t>• Being treated with radiation therapy to the breast or</a:t>
            </a:r>
            <a:br>
              <a:rPr lang="en-US" dirty="0"/>
            </a:br>
            <a:r>
              <a:rPr lang="en-US" dirty="0"/>
              <a:t>chest</a:t>
            </a:r>
            <a:br>
              <a:rPr lang="en-US" dirty="0"/>
            </a:br>
            <a:r>
              <a:rPr lang="en-US" dirty="0"/>
              <a:t>• Being exposed to asbestos, radon, chromium,</a:t>
            </a:r>
            <a:br>
              <a:rPr lang="en-US" dirty="0"/>
            </a:br>
            <a:r>
              <a:rPr lang="en-US" dirty="0"/>
              <a:t>nickel, arsenic, soot, or tar</a:t>
            </a:r>
            <a:br>
              <a:rPr lang="en-US" dirty="0"/>
            </a:br>
            <a:r>
              <a:rPr lang="en-US" dirty="0"/>
              <a:t>• Living where there is air pollution</a:t>
            </a:r>
            <a:r>
              <a:rPr lang="en-US" dirty="0" smtClean="0"/>
              <a:t> </a:t>
            </a:r>
            <a:br>
              <a:rPr lang="en-US" dirty="0" smtClean="0"/>
            </a:br>
            <a:endParaRPr lang="en-US" dirty="0"/>
          </a:p>
        </p:txBody>
      </p:sp>
    </p:spTree>
    <p:extLst>
      <p:ext uri="{BB962C8B-B14F-4D97-AF65-F5344CB8AC3E}">
        <p14:creationId xmlns:p14="http://schemas.microsoft.com/office/powerpoint/2010/main" val="401305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Breast Cancer: Definition</a:t>
            </a:r>
            <a:br>
              <a:rPr lang="en-US" b="1" dirty="0"/>
            </a:br>
            <a:r>
              <a:rPr lang="en-US" dirty="0"/>
              <a:t>• Cancer that forms in the tissues of the breast,</a:t>
            </a:r>
            <a:br>
              <a:rPr lang="en-US" dirty="0"/>
            </a:br>
            <a:r>
              <a:rPr lang="en-US" dirty="0"/>
              <a:t>usually in the ducts or in the lobules</a:t>
            </a:r>
            <a:br>
              <a:rPr lang="en-US" dirty="0"/>
            </a:br>
            <a:r>
              <a:rPr lang="en-US" dirty="0"/>
              <a:t>• Occurs commonly in women, rarely occurs in men</a:t>
            </a:r>
            <a:br>
              <a:rPr lang="en-US" dirty="0"/>
            </a:br>
            <a:r>
              <a:rPr lang="en-US" dirty="0"/>
              <a:t>• 1 of 8 women will be diagnosed with breast cancer</a:t>
            </a:r>
            <a:br>
              <a:rPr lang="en-US" dirty="0"/>
            </a:br>
            <a:r>
              <a:rPr lang="en-US" dirty="0"/>
              <a:t>in her lifetime.</a:t>
            </a:r>
            <a:r>
              <a:rPr lang="en-US" dirty="0" smtClean="0"/>
              <a:t> </a:t>
            </a:r>
            <a:br>
              <a:rPr lang="en-US" dirty="0" smtClean="0"/>
            </a:br>
            <a:endParaRPr lang="en-US" dirty="0"/>
          </a:p>
        </p:txBody>
      </p:sp>
    </p:spTree>
    <p:extLst>
      <p:ext uri="{BB962C8B-B14F-4D97-AF65-F5344CB8AC3E}">
        <p14:creationId xmlns:p14="http://schemas.microsoft.com/office/powerpoint/2010/main" val="29059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Breast Cancer: Risk Factors</a:t>
            </a:r>
            <a:br>
              <a:rPr lang="en-US" b="1" dirty="0"/>
            </a:br>
            <a:r>
              <a:rPr lang="en-US" dirty="0"/>
              <a:t>• Hormone therapies</a:t>
            </a:r>
            <a:br>
              <a:rPr lang="en-US" dirty="0"/>
            </a:br>
            <a:r>
              <a:rPr lang="en-US" dirty="0"/>
              <a:t>• Weight and physical activity</a:t>
            </a:r>
            <a:br>
              <a:rPr lang="en-US" dirty="0"/>
            </a:br>
            <a:r>
              <a:rPr lang="en-US" dirty="0"/>
              <a:t>• Race</a:t>
            </a:r>
            <a:br>
              <a:rPr lang="en-US" dirty="0"/>
            </a:br>
            <a:r>
              <a:rPr lang="en-US" dirty="0"/>
              <a:t>• Genetics or family history</a:t>
            </a:r>
            <a:br>
              <a:rPr lang="en-US" dirty="0"/>
            </a:br>
            <a:r>
              <a:rPr lang="en-US" dirty="0"/>
              <a:t>‒ BRCA1 and BRCA2 genes</a:t>
            </a:r>
            <a:br>
              <a:rPr lang="en-US" dirty="0"/>
            </a:br>
            <a:r>
              <a:rPr lang="en-US" dirty="0"/>
              <a:t>• </a:t>
            </a:r>
            <a:r>
              <a:rPr lang="en-US" b="1" dirty="0"/>
              <a:t>Age </a:t>
            </a:r>
            <a:r>
              <a:rPr lang="en-US" dirty="0"/>
              <a:t>is the most reliable risk factor!</a:t>
            </a:r>
            <a:br>
              <a:rPr lang="en-US" dirty="0"/>
            </a:br>
            <a:r>
              <a:rPr lang="en-US" dirty="0"/>
              <a:t>‒ Risk increases with age</a:t>
            </a:r>
            <a:r>
              <a:rPr lang="en-US" dirty="0" smtClean="0"/>
              <a:t> </a:t>
            </a:r>
            <a:br>
              <a:rPr lang="en-US" dirty="0" smtClean="0"/>
            </a:br>
            <a:endParaRPr lang="en-US" dirty="0"/>
          </a:p>
        </p:txBody>
      </p:sp>
    </p:spTree>
    <p:extLst>
      <p:ext uri="{BB962C8B-B14F-4D97-AF65-F5344CB8AC3E}">
        <p14:creationId xmlns:p14="http://schemas.microsoft.com/office/powerpoint/2010/main" val="296656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Prostate Cancer</a:t>
            </a:r>
            <a:br>
              <a:rPr lang="en-US" b="1" dirty="0"/>
            </a:br>
            <a:r>
              <a:rPr lang="en-US" dirty="0"/>
              <a:t>• 2nd most common</a:t>
            </a:r>
            <a:br>
              <a:rPr lang="en-US" dirty="0"/>
            </a:br>
            <a:r>
              <a:rPr lang="en-US" dirty="0"/>
              <a:t>cancer among men</a:t>
            </a:r>
            <a:br>
              <a:rPr lang="en-US" dirty="0"/>
            </a:br>
            <a:r>
              <a:rPr lang="en-US" dirty="0"/>
              <a:t>• The cancer develops</a:t>
            </a:r>
            <a:br>
              <a:rPr lang="en-US" dirty="0"/>
            </a:br>
            <a:r>
              <a:rPr lang="en-US" dirty="0"/>
              <a:t>inside of the prostate</a:t>
            </a:r>
            <a:br>
              <a:rPr lang="en-US" dirty="0"/>
            </a:br>
            <a:r>
              <a:rPr lang="en-US" dirty="0"/>
              <a:t>gland.</a:t>
            </a:r>
            <a:br>
              <a:rPr lang="en-US" dirty="0"/>
            </a:br>
            <a:r>
              <a:rPr lang="en-US" dirty="0"/>
              <a:t>• Risk factors: age,</a:t>
            </a:r>
            <a:br>
              <a:rPr lang="en-US" dirty="0"/>
            </a:br>
            <a:r>
              <a:rPr lang="en-US" dirty="0"/>
              <a:t>race, obesity, weight</a:t>
            </a:r>
            <a:br>
              <a:rPr lang="en-US" dirty="0"/>
            </a:br>
            <a:r>
              <a:rPr lang="en-US" dirty="0"/>
              <a:t>gain</a:t>
            </a:r>
            <a:r>
              <a:rPr lang="en-US" dirty="0" smtClean="0"/>
              <a:t> </a:t>
            </a:r>
            <a:br>
              <a:rPr lang="en-US" dirty="0" smtClean="0"/>
            </a:br>
            <a:endParaRPr lang="en-US" dirty="0"/>
          </a:p>
        </p:txBody>
      </p:sp>
    </p:spTree>
    <p:extLst>
      <p:ext uri="{BB962C8B-B14F-4D97-AF65-F5344CB8AC3E}">
        <p14:creationId xmlns:p14="http://schemas.microsoft.com/office/powerpoint/2010/main" val="107844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Cancer: Definition</a:t>
            </a:r>
            <a:br>
              <a:rPr lang="en-US" b="1" dirty="0"/>
            </a:br>
            <a:r>
              <a:rPr lang="en-US" dirty="0"/>
              <a:t>• Generic term for a large group of diseases that can</a:t>
            </a:r>
            <a:br>
              <a:rPr lang="en-US" dirty="0"/>
            </a:br>
            <a:r>
              <a:rPr lang="en-US" dirty="0"/>
              <a:t>affect any part of the body.</a:t>
            </a:r>
            <a:br>
              <a:rPr lang="en-US" dirty="0"/>
            </a:br>
            <a:r>
              <a:rPr lang="en-US" dirty="0"/>
              <a:t>• “Rapid creation of abnormal cells that grow beyond</a:t>
            </a:r>
            <a:br>
              <a:rPr lang="en-US" dirty="0"/>
            </a:br>
            <a:r>
              <a:rPr lang="en-US" dirty="0"/>
              <a:t>their usual boundaries, and which can then invade</a:t>
            </a:r>
            <a:br>
              <a:rPr lang="en-US" dirty="0"/>
            </a:br>
            <a:r>
              <a:rPr lang="en-US" dirty="0"/>
              <a:t>adjoining parts of the body and spread to other</a:t>
            </a:r>
            <a:br>
              <a:rPr lang="en-US" dirty="0"/>
            </a:br>
            <a:r>
              <a:rPr lang="en-US" dirty="0"/>
              <a:t>organs.” (WHO, 2012)</a:t>
            </a:r>
            <a:br>
              <a:rPr lang="en-US" dirty="0"/>
            </a:br>
            <a:r>
              <a:rPr lang="en-US" dirty="0"/>
              <a:t>• Benign tumors</a:t>
            </a:r>
            <a:r>
              <a:rPr lang="en-US" dirty="0" smtClean="0"/>
              <a:t> </a:t>
            </a:r>
            <a:br>
              <a:rPr lang="en-US" dirty="0" smtClean="0"/>
            </a:br>
            <a:endParaRPr lang="en-US" dirty="0"/>
          </a:p>
        </p:txBody>
      </p:sp>
    </p:spTree>
    <p:extLst>
      <p:ext uri="{BB962C8B-B14F-4D97-AF65-F5344CB8AC3E}">
        <p14:creationId xmlns:p14="http://schemas.microsoft.com/office/powerpoint/2010/main" val="1498730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Colorectal Cancer</a:t>
            </a:r>
            <a:br>
              <a:rPr lang="en-US" b="1" dirty="0"/>
            </a:br>
            <a:r>
              <a:rPr lang="en-US" dirty="0"/>
              <a:t/>
            </a:r>
            <a:br>
              <a:rPr lang="en-US" dirty="0"/>
            </a:br>
            <a:r>
              <a:rPr lang="en-US" dirty="0"/>
              <a:t>• 3rd most common type of cancer</a:t>
            </a:r>
            <a:br>
              <a:rPr lang="en-US" dirty="0"/>
            </a:br>
            <a:r>
              <a:rPr lang="en-US" dirty="0"/>
              <a:t>• Forms in the lower part of the digestive system</a:t>
            </a:r>
            <a:br>
              <a:rPr lang="en-US" dirty="0"/>
            </a:br>
            <a:r>
              <a:rPr lang="en-US" dirty="0"/>
              <a:t>(large intestine)</a:t>
            </a:r>
            <a:br>
              <a:rPr lang="en-US" dirty="0"/>
            </a:br>
            <a:r>
              <a:rPr lang="en-US" dirty="0"/>
              <a:t>• Risk Factors include:</a:t>
            </a:r>
            <a:br>
              <a:rPr lang="en-US" dirty="0"/>
            </a:br>
            <a:r>
              <a:rPr lang="en-US" dirty="0"/>
              <a:t>‒ Aging</a:t>
            </a:r>
            <a:br>
              <a:rPr lang="en-US" dirty="0"/>
            </a:br>
            <a:r>
              <a:rPr lang="en-US" dirty="0"/>
              <a:t>‒ Black race</a:t>
            </a:r>
            <a:br>
              <a:rPr lang="en-US" dirty="0"/>
            </a:br>
            <a:r>
              <a:rPr lang="en-US" dirty="0"/>
              <a:t>‒ Unhealthy diet and low exercise</a:t>
            </a:r>
            <a:br>
              <a:rPr lang="en-US" dirty="0"/>
            </a:br>
            <a:r>
              <a:rPr lang="en-US" dirty="0"/>
              <a:t>‒ Diabetes</a:t>
            </a:r>
            <a:br>
              <a:rPr lang="en-US" dirty="0"/>
            </a:br>
            <a:r>
              <a:rPr lang="en-US" dirty="0"/>
              <a:t>‒ Family history of colorectal cancer</a:t>
            </a:r>
            <a:r>
              <a:rPr lang="en-US" dirty="0" smtClean="0"/>
              <a:t> </a:t>
            </a:r>
            <a:br>
              <a:rPr lang="en-US" dirty="0" smtClean="0"/>
            </a:br>
            <a:endParaRPr lang="en-US" dirty="0"/>
          </a:p>
        </p:txBody>
      </p:sp>
    </p:spTree>
    <p:extLst>
      <p:ext uri="{BB962C8B-B14F-4D97-AF65-F5344CB8AC3E}">
        <p14:creationId xmlns:p14="http://schemas.microsoft.com/office/powerpoint/2010/main" val="222487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Chronic Respiratory Diseases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
            </a:r>
            <a:br>
              <a:rPr lang="en-US" b="1" dirty="0"/>
            </a:br>
            <a:r>
              <a:rPr lang="en-US" b="1" dirty="0"/>
              <a:t>Risk </a:t>
            </a:r>
            <a:r>
              <a:rPr lang="en-US" b="1" dirty="0" smtClean="0"/>
              <a:t>Factors</a:t>
            </a:r>
          </a:p>
          <a:p>
            <a:pPr marL="0" indent="0">
              <a:buNone/>
            </a:pPr>
            <a:r>
              <a:rPr lang="en-US" b="1" dirty="0" smtClean="0"/>
              <a:t>Cigarette smoke</a:t>
            </a:r>
          </a:p>
          <a:p>
            <a:pPr marL="0" indent="0">
              <a:buNone/>
            </a:pPr>
            <a:r>
              <a:rPr lang="en-US" b="1" dirty="0" smtClean="0"/>
              <a:t>Environmental tobacco smokes</a:t>
            </a:r>
          </a:p>
          <a:p>
            <a:pPr marL="0" indent="0">
              <a:buNone/>
            </a:pPr>
            <a:r>
              <a:rPr lang="en-US" b="1" dirty="0" smtClean="0"/>
              <a:t>Air pollution</a:t>
            </a:r>
          </a:p>
          <a:p>
            <a:pPr marL="0" indent="0">
              <a:buNone/>
            </a:pPr>
            <a:r>
              <a:rPr lang="en-US" b="1" dirty="0" smtClean="0"/>
              <a:t>Occupational dust</a:t>
            </a:r>
            <a:r>
              <a:rPr lang="en-US" b="1" dirty="0"/>
              <a:t/>
            </a:r>
            <a:br>
              <a:rPr lang="en-US" b="1" dirty="0"/>
            </a:br>
            <a:r>
              <a:rPr lang="en-US" b="1" dirty="0"/>
              <a:t>Genes</a:t>
            </a:r>
            <a:br>
              <a:rPr lang="en-US" b="1" dirty="0"/>
            </a:br>
            <a:r>
              <a:rPr lang="en-US" b="1" dirty="0"/>
              <a:t>Infections</a:t>
            </a:r>
            <a:br>
              <a:rPr lang="en-US" b="1" dirty="0"/>
            </a:br>
            <a:r>
              <a:rPr lang="en-US" b="1" dirty="0"/>
              <a:t>Socio-economic</a:t>
            </a:r>
            <a:br>
              <a:rPr lang="en-US" b="1" dirty="0"/>
            </a:br>
            <a:r>
              <a:rPr lang="en-US" b="1" dirty="0"/>
              <a:t>status</a:t>
            </a:r>
            <a:br>
              <a:rPr lang="en-US" b="1" dirty="0"/>
            </a:br>
            <a:r>
              <a:rPr lang="en-US" b="1" dirty="0"/>
              <a:t>Aging</a:t>
            </a:r>
            <a:br>
              <a:rPr lang="en-US" b="1" dirty="0"/>
            </a:br>
            <a:r>
              <a:rPr lang="en-US" b="1" dirty="0"/>
              <a:t>Populations</a:t>
            </a:r>
            <a:r>
              <a:rPr lang="en-US" dirty="0" smtClean="0"/>
              <a:t> </a:t>
            </a:r>
            <a:br>
              <a:rPr lang="en-US" dirty="0" smtClean="0"/>
            </a:br>
            <a:endParaRPr lang="en-US" dirty="0"/>
          </a:p>
        </p:txBody>
      </p:sp>
    </p:spTree>
    <p:extLst>
      <p:ext uri="{BB962C8B-B14F-4D97-AF65-F5344CB8AC3E}">
        <p14:creationId xmlns:p14="http://schemas.microsoft.com/office/powerpoint/2010/main" val="348876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COPD: Definition</a:t>
            </a:r>
            <a:br>
              <a:rPr lang="en-US" b="1" dirty="0"/>
            </a:br>
            <a:r>
              <a:rPr lang="en-US" dirty="0"/>
              <a:t>• Chronic obstructive pulmonary disease</a:t>
            </a:r>
            <a:br>
              <a:rPr lang="en-US" dirty="0"/>
            </a:br>
            <a:r>
              <a:rPr lang="en-US" dirty="0"/>
              <a:t>• COPD – term used for lung diseases that prevent</a:t>
            </a:r>
            <a:br>
              <a:rPr lang="en-US" dirty="0"/>
            </a:br>
            <a:r>
              <a:rPr lang="en-US" dirty="0"/>
              <a:t>proper lung airflow</a:t>
            </a:r>
            <a:br>
              <a:rPr lang="en-US" dirty="0"/>
            </a:br>
            <a:r>
              <a:rPr lang="en-US" dirty="0"/>
              <a:t>• Chronic bronchitis, emphysema</a:t>
            </a:r>
            <a:br>
              <a:rPr lang="en-US" dirty="0"/>
            </a:br>
            <a:r>
              <a:rPr lang="en-US" dirty="0"/>
              <a:t>• More than just “smoker’s cough</a:t>
            </a:r>
            <a:r>
              <a:rPr lang="en-US" dirty="0" smtClean="0"/>
              <a:t> </a:t>
            </a:r>
            <a:br>
              <a:rPr lang="en-US" dirty="0" smtClean="0"/>
            </a:br>
            <a:endParaRPr lang="en-US" dirty="0"/>
          </a:p>
        </p:txBody>
      </p:sp>
    </p:spTree>
    <p:extLst>
      <p:ext uri="{BB962C8B-B14F-4D97-AF65-F5344CB8AC3E}">
        <p14:creationId xmlns:p14="http://schemas.microsoft.com/office/powerpoint/2010/main" val="4137266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Asthma</a:t>
            </a:r>
            <a:br>
              <a:rPr lang="en-US" b="1" dirty="0"/>
            </a:br>
            <a:r>
              <a:rPr lang="en-US" dirty="0" smtClean="0"/>
              <a:t>• </a:t>
            </a:r>
            <a:r>
              <a:rPr lang="en-US" dirty="0"/>
              <a:t>Recurrent attacks of “breathlessness and</a:t>
            </a:r>
            <a:br>
              <a:rPr lang="en-US" dirty="0"/>
            </a:br>
            <a:r>
              <a:rPr lang="en-US" dirty="0"/>
              <a:t>wheezing” (WHO, 2012)</a:t>
            </a:r>
            <a:br>
              <a:rPr lang="en-US" dirty="0"/>
            </a:br>
            <a:r>
              <a:rPr lang="en-US" dirty="0"/>
              <a:t>• A gradient of severity</a:t>
            </a:r>
            <a:br>
              <a:rPr lang="en-US" dirty="0"/>
            </a:br>
            <a:r>
              <a:rPr lang="en-US" dirty="0"/>
              <a:t>• Can cause sleepiness, fatigue</a:t>
            </a:r>
            <a:br>
              <a:rPr lang="en-US" dirty="0"/>
            </a:br>
            <a:r>
              <a:rPr lang="en-US" dirty="0"/>
              <a:t>• Low fatality rates, but often underdiagnosed</a:t>
            </a:r>
            <a:br>
              <a:rPr lang="en-US" dirty="0"/>
            </a:br>
            <a:r>
              <a:rPr lang="en-US" dirty="0"/>
              <a:t>• 235 million people affected</a:t>
            </a:r>
            <a:r>
              <a:rPr lang="en-US" dirty="0" smtClean="0"/>
              <a:t> </a:t>
            </a:r>
            <a:br>
              <a:rPr lang="en-US" dirty="0" smtClean="0"/>
            </a:br>
            <a:endParaRPr lang="en-US" dirty="0"/>
          </a:p>
        </p:txBody>
      </p:sp>
    </p:spTree>
    <p:extLst>
      <p:ext uri="{BB962C8B-B14F-4D97-AF65-F5344CB8AC3E}">
        <p14:creationId xmlns:p14="http://schemas.microsoft.com/office/powerpoint/2010/main" val="277606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Cancers are classified in two ways: by the type of tissue in which the cancer originates (histological type) and by primary site, or the location in the body where the cancer first developed.</a:t>
            </a:r>
          </a:p>
        </p:txBody>
      </p:sp>
    </p:spTree>
    <p:extLst>
      <p:ext uri="{BB962C8B-B14F-4D97-AF65-F5344CB8AC3E}">
        <p14:creationId xmlns:p14="http://schemas.microsoft.com/office/powerpoint/2010/main" val="328199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Cancer Classification</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1. Carcinoma</a:t>
            </a:r>
            <a:endParaRPr lang="en-US" dirty="0"/>
          </a:p>
          <a:p>
            <a:r>
              <a:rPr lang="en-US" dirty="0"/>
              <a:t>Carcinoma refers to a malignant neoplasm of epithelial </a:t>
            </a:r>
            <a:r>
              <a:rPr lang="en-US" dirty="0" smtClean="0"/>
              <a:t>origin</a:t>
            </a:r>
            <a:r>
              <a:rPr lang="en-US" dirty="0"/>
              <a:t> </a:t>
            </a:r>
            <a:r>
              <a:rPr lang="en-US" dirty="0" smtClean="0"/>
              <a:t>or </a:t>
            </a:r>
            <a:r>
              <a:rPr lang="en-US" dirty="0"/>
              <a:t>cancer of the internal or external lining of the body. Carcinomas, malignancies of epithelial tissue, account for 80 to 90 percent of all cancer cases.</a:t>
            </a:r>
          </a:p>
          <a:p>
            <a:r>
              <a:rPr lang="en-US" dirty="0" smtClean="0"/>
              <a:t>Carcinomas </a:t>
            </a:r>
            <a:r>
              <a:rPr lang="en-US" dirty="0"/>
              <a:t>are divided into two major subtypes: adenocarcinoma, which develops in an organ or gland, and squamous cell carcinoma, which originates in the squamous epithelium.</a:t>
            </a:r>
          </a:p>
          <a:p>
            <a:endParaRPr lang="en-US" dirty="0" smtClean="0"/>
          </a:p>
          <a:p>
            <a:r>
              <a:rPr lang="en-US" dirty="0" smtClean="0"/>
              <a:t>2. Myeloma</a:t>
            </a:r>
            <a:endParaRPr lang="en-US" dirty="0"/>
          </a:p>
          <a:p>
            <a:r>
              <a:rPr lang="en-US" dirty="0" smtClean="0"/>
              <a:t>Myeloma</a:t>
            </a:r>
            <a:r>
              <a:rPr lang="en-US" dirty="0"/>
              <a:t> </a:t>
            </a:r>
            <a:r>
              <a:rPr lang="en-US" dirty="0" smtClean="0"/>
              <a:t>is </a:t>
            </a:r>
            <a:r>
              <a:rPr lang="en-US" dirty="0"/>
              <a:t>cancer that originates in the </a:t>
            </a:r>
            <a:r>
              <a:rPr lang="en-US" dirty="0" smtClean="0"/>
              <a:t>plasma</a:t>
            </a:r>
            <a:r>
              <a:rPr lang="en-US" dirty="0"/>
              <a:t> </a:t>
            </a:r>
            <a:r>
              <a:rPr lang="en-US" dirty="0" smtClean="0"/>
              <a:t>cells </a:t>
            </a:r>
            <a:r>
              <a:rPr lang="en-US" dirty="0"/>
              <a:t>of bone </a:t>
            </a:r>
            <a:r>
              <a:rPr lang="en-US" dirty="0" smtClean="0"/>
              <a:t>marrow.  </a:t>
            </a:r>
            <a:r>
              <a:rPr lang="en-US" dirty="0"/>
              <a:t>The plasma </a:t>
            </a:r>
            <a:r>
              <a:rPr lang="en-US" dirty="0" smtClean="0"/>
              <a:t> cells </a:t>
            </a:r>
            <a:r>
              <a:rPr lang="en-US" dirty="0"/>
              <a:t>produce some of the proteins found in </a:t>
            </a:r>
            <a:r>
              <a:rPr lang="en-US" dirty="0" smtClean="0"/>
              <a:t>blood</a:t>
            </a:r>
            <a:endParaRPr lang="en-US" dirty="0"/>
          </a:p>
          <a:p>
            <a:endParaRPr lang="en-US" dirty="0" smtClean="0"/>
          </a:p>
          <a:p>
            <a:r>
              <a:rPr lang="en-US" dirty="0" smtClean="0"/>
              <a:t>3. Leukemia</a:t>
            </a:r>
            <a:endParaRPr lang="en-US" dirty="0"/>
          </a:p>
          <a:p>
            <a:r>
              <a:rPr lang="en-US" dirty="0" err="1"/>
              <a:t>Leukemias</a:t>
            </a:r>
            <a:r>
              <a:rPr lang="en-US" dirty="0"/>
              <a:t> ("liquid cancers" or "blood cancers") are cancers of the bone marrow (the </a:t>
            </a:r>
            <a:r>
              <a:rPr lang="en-US" dirty="0" smtClean="0"/>
              <a:t>site</a:t>
            </a:r>
            <a:r>
              <a:rPr lang="en-US" dirty="0"/>
              <a:t> </a:t>
            </a:r>
            <a:r>
              <a:rPr lang="en-US" dirty="0" smtClean="0"/>
              <a:t>of </a:t>
            </a:r>
            <a:r>
              <a:rPr lang="en-US" dirty="0"/>
              <a:t>blood </a:t>
            </a:r>
            <a:r>
              <a:rPr lang="en-US" dirty="0" smtClean="0"/>
              <a:t>cell production</a:t>
            </a:r>
            <a:r>
              <a:rPr lang="en-US" dirty="0"/>
              <a:t>). </a:t>
            </a:r>
            <a:endParaRPr lang="en-US" dirty="0" smtClean="0"/>
          </a:p>
          <a:p>
            <a:pPr lvl="1"/>
            <a:r>
              <a:rPr lang="en-US" dirty="0" smtClean="0"/>
              <a:t>Myelogenous </a:t>
            </a:r>
            <a:r>
              <a:rPr lang="en-US" dirty="0"/>
              <a:t>or granulocytic leukemia (malignancy of the myeloid and granulocytic white blood cell series)</a:t>
            </a:r>
          </a:p>
          <a:p>
            <a:pPr lvl="1"/>
            <a:r>
              <a:rPr lang="en-US" dirty="0"/>
              <a:t>Lymphatic, lymphocytic, or lymphoblastic leukemia (malignancy of the lymphoid and lymphocytic blood cell series)</a:t>
            </a:r>
          </a:p>
          <a:p>
            <a:pPr lvl="1"/>
            <a:r>
              <a:rPr lang="en-US" dirty="0"/>
              <a:t>Polycythemia </a:t>
            </a:r>
            <a:r>
              <a:rPr lang="en-US" dirty="0" err="1"/>
              <a:t>vera</a:t>
            </a:r>
            <a:r>
              <a:rPr lang="en-US" dirty="0"/>
              <a:t> or </a:t>
            </a:r>
            <a:r>
              <a:rPr lang="en-US" dirty="0" err="1"/>
              <a:t>erythremia</a:t>
            </a:r>
            <a:r>
              <a:rPr lang="en-US" dirty="0"/>
              <a:t> (malignancy of various blood cell products, but with red cells predominating)</a:t>
            </a:r>
          </a:p>
          <a:p>
            <a:endParaRPr lang="en-US" dirty="0" smtClean="0"/>
          </a:p>
          <a:p>
            <a:endParaRPr lang="en-US" dirty="0"/>
          </a:p>
        </p:txBody>
      </p:sp>
    </p:spTree>
    <p:extLst>
      <p:ext uri="{BB962C8B-B14F-4D97-AF65-F5344CB8AC3E}">
        <p14:creationId xmlns:p14="http://schemas.microsoft.com/office/powerpoint/2010/main" val="43176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62500" lnSpcReduction="20000"/>
          </a:bodyPr>
          <a:lstStyle/>
          <a:p>
            <a:r>
              <a:rPr lang="en-US" dirty="0"/>
              <a:t>4. Lymphoma</a:t>
            </a:r>
          </a:p>
          <a:p>
            <a:r>
              <a:rPr lang="en-US" dirty="0"/>
              <a:t>Lymphomas develop in the glands or nodes of the lymphatic system, a network of vessels, nodes, and organs (specifically the spleen  tonsils, and thymus that purify bodily fluids and produce infection-fighting white blood cells, or lymphocytes. </a:t>
            </a:r>
          </a:p>
          <a:p>
            <a:endParaRPr lang="en-US" dirty="0"/>
          </a:p>
          <a:p>
            <a:r>
              <a:rPr lang="en-US" dirty="0"/>
              <a:t>5. Mixed Types</a:t>
            </a:r>
          </a:p>
          <a:p>
            <a:r>
              <a:rPr lang="en-US" dirty="0"/>
              <a:t>The type components may be within one category or from different categories. Some examples are:</a:t>
            </a:r>
          </a:p>
          <a:p>
            <a:pPr lvl="1"/>
            <a:r>
              <a:rPr lang="en-US" dirty="0" err="1"/>
              <a:t>adenosquamous</a:t>
            </a:r>
            <a:r>
              <a:rPr lang="en-US" dirty="0"/>
              <a:t> carcinoma</a:t>
            </a:r>
          </a:p>
          <a:p>
            <a:pPr lvl="1"/>
            <a:r>
              <a:rPr lang="en-US" dirty="0"/>
              <a:t>mixed mesodermal tumor</a:t>
            </a:r>
          </a:p>
          <a:p>
            <a:pPr lvl="1"/>
            <a:r>
              <a:rPr lang="en-US" dirty="0" err="1"/>
              <a:t>carcinosarcoma</a:t>
            </a:r>
            <a:endParaRPr lang="en-US" dirty="0"/>
          </a:p>
          <a:p>
            <a:pPr lvl="1"/>
            <a:r>
              <a:rPr lang="en-US" dirty="0" err="1"/>
              <a:t>teratocarcinoma</a:t>
            </a:r>
            <a:endParaRPr lang="en-US" dirty="0"/>
          </a:p>
          <a:p>
            <a:endParaRPr lang="en-US" dirty="0" smtClean="0"/>
          </a:p>
          <a:p>
            <a:r>
              <a:rPr lang="en-US" dirty="0" smtClean="0"/>
              <a:t>6. Sarcoma</a:t>
            </a:r>
            <a:endParaRPr lang="en-US" dirty="0"/>
          </a:p>
          <a:p>
            <a:r>
              <a:rPr lang="en-US" dirty="0"/>
              <a:t>Sarcoma refers to cancer that originates in supportive and connective tissues such as bones, tendons, cartilage, muscle, and fat. Generally occurring in young adults, the most common sarcoma often develops as a painful mass on the bone. Sarcoma tumors usually resemble the tissue in which they grow</a:t>
            </a:r>
            <a:r>
              <a:rPr lang="en-US" dirty="0" smtClean="0"/>
              <a:t>.</a:t>
            </a:r>
            <a:endParaRPr lang="en-US" dirty="0"/>
          </a:p>
        </p:txBody>
      </p:sp>
    </p:spTree>
    <p:extLst>
      <p:ext uri="{BB962C8B-B14F-4D97-AF65-F5344CB8AC3E}">
        <p14:creationId xmlns:p14="http://schemas.microsoft.com/office/powerpoint/2010/main" val="7998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332656"/>
            <a:ext cx="7416824"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32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Hallmark of cancer/</a:t>
            </a:r>
            <a:r>
              <a:rPr lang="en-US" dirty="0" err="1" smtClean="0"/>
              <a:t>neoplasia</a:t>
            </a:r>
            <a:endParaRPr lang="en-US" dirty="0"/>
          </a:p>
        </p:txBody>
      </p:sp>
      <p:sp>
        <p:nvSpPr>
          <p:cNvPr id="3" name="Content Placeholder 2"/>
          <p:cNvSpPr>
            <a:spLocks noGrp="1"/>
          </p:cNvSpPr>
          <p:nvPr>
            <p:ph idx="1"/>
          </p:nvPr>
        </p:nvSpPr>
        <p:spPr/>
        <p:txBody>
          <a:bodyPr>
            <a:normAutofit fontScale="92500"/>
          </a:bodyPr>
          <a:lstStyle/>
          <a:p>
            <a:r>
              <a:rPr lang="en-US" dirty="0" smtClean="0"/>
              <a:t>1. </a:t>
            </a:r>
            <a:r>
              <a:rPr lang="en-US" dirty="0"/>
              <a:t>S</a:t>
            </a:r>
            <a:r>
              <a:rPr lang="en-US" dirty="0" smtClean="0"/>
              <a:t>ustaining </a:t>
            </a:r>
            <a:r>
              <a:rPr lang="en-US" dirty="0"/>
              <a:t>proliferative signaling, </a:t>
            </a:r>
            <a:endParaRPr lang="en-US" dirty="0" smtClean="0"/>
          </a:p>
          <a:p>
            <a:r>
              <a:rPr lang="en-US" dirty="0" smtClean="0"/>
              <a:t>2. </a:t>
            </a:r>
            <a:r>
              <a:rPr lang="en-US" dirty="0"/>
              <a:t>E</a:t>
            </a:r>
            <a:r>
              <a:rPr lang="en-US" dirty="0" smtClean="0"/>
              <a:t>vading </a:t>
            </a:r>
            <a:r>
              <a:rPr lang="en-US" dirty="0"/>
              <a:t>growth </a:t>
            </a:r>
            <a:r>
              <a:rPr lang="en-US" dirty="0" smtClean="0"/>
              <a:t>suppressors </a:t>
            </a:r>
            <a:endParaRPr lang="en-US" dirty="0"/>
          </a:p>
          <a:p>
            <a:r>
              <a:rPr lang="en-US" dirty="0" smtClean="0"/>
              <a:t>3. Resisting </a:t>
            </a:r>
            <a:r>
              <a:rPr lang="en-US" dirty="0"/>
              <a:t>cell </a:t>
            </a:r>
            <a:r>
              <a:rPr lang="en-US" dirty="0" smtClean="0"/>
              <a:t>death</a:t>
            </a:r>
          </a:p>
          <a:p>
            <a:r>
              <a:rPr lang="en-US" dirty="0" smtClean="0"/>
              <a:t>4. Enabling </a:t>
            </a:r>
            <a:r>
              <a:rPr lang="en-US" dirty="0"/>
              <a:t>replicative immortality, </a:t>
            </a:r>
            <a:endParaRPr lang="en-US" dirty="0" smtClean="0"/>
          </a:p>
          <a:p>
            <a:r>
              <a:rPr lang="en-US" dirty="0" smtClean="0"/>
              <a:t>5. </a:t>
            </a:r>
            <a:r>
              <a:rPr lang="en-US" dirty="0"/>
              <a:t>I</a:t>
            </a:r>
            <a:r>
              <a:rPr lang="en-US" dirty="0" smtClean="0"/>
              <a:t>nducing angiogenesis </a:t>
            </a:r>
            <a:endParaRPr lang="en-US" dirty="0"/>
          </a:p>
          <a:p>
            <a:r>
              <a:rPr lang="en-US" dirty="0" smtClean="0"/>
              <a:t>6.Activating </a:t>
            </a:r>
            <a:r>
              <a:rPr lang="en-US" dirty="0"/>
              <a:t>invasion and </a:t>
            </a:r>
            <a:r>
              <a:rPr lang="en-US" dirty="0" smtClean="0"/>
              <a:t>metastasis  </a:t>
            </a:r>
            <a:r>
              <a:rPr lang="en-US" dirty="0"/>
              <a:t>deregulating cellular energetics and metabolism, </a:t>
            </a:r>
          </a:p>
          <a:p>
            <a:r>
              <a:rPr lang="en-US" dirty="0" smtClean="0"/>
              <a:t>7. </a:t>
            </a:r>
            <a:r>
              <a:rPr lang="en-US" dirty="0"/>
              <a:t>A</a:t>
            </a:r>
            <a:r>
              <a:rPr lang="en-US" dirty="0" smtClean="0"/>
              <a:t>voiding immune destruction</a:t>
            </a:r>
            <a:endParaRPr lang="en-US" dirty="0"/>
          </a:p>
        </p:txBody>
      </p:sp>
    </p:spTree>
    <p:extLst>
      <p:ext uri="{BB962C8B-B14F-4D97-AF65-F5344CB8AC3E}">
        <p14:creationId xmlns:p14="http://schemas.microsoft.com/office/powerpoint/2010/main" val="344073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Differences between benign and </a:t>
            </a:r>
            <a:r>
              <a:rPr lang="en-US" dirty="0" smtClean="0"/>
              <a:t/>
            </a:r>
            <a:br>
              <a:rPr lang="en-US" dirty="0" smtClean="0"/>
            </a:br>
            <a:r>
              <a:rPr lang="en-US" b="1" i="1" dirty="0"/>
              <a:t>malignant </a:t>
            </a:r>
            <a:r>
              <a:rPr lang="en-US" b="1" i="1" dirty="0" err="1"/>
              <a:t>neoplasms</a:t>
            </a:r>
            <a:r>
              <a:rPr lang="en-US" b="1" i="1" dirty="0"/>
              <a:t> </a:t>
            </a:r>
            <a:endParaRPr lang="en-US" dirty="0"/>
          </a:p>
        </p:txBody>
      </p:sp>
      <p:graphicFrame>
        <p:nvGraphicFramePr>
          <p:cNvPr id="5" name="Content Placeholder 4"/>
          <p:cNvGraphicFramePr>
            <a:graphicFrameLocks noGrp="1"/>
          </p:cNvGraphicFramePr>
          <p:nvPr>
            <p:ph idx="1"/>
          </p:nvPr>
        </p:nvGraphicFramePr>
        <p:xfrm>
          <a:off x="457200" y="1600200"/>
          <a:ext cx="8229600" cy="5415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BENIGN</a:t>
                      </a:r>
                      <a:endParaRPr lang="en-US" dirty="0"/>
                    </a:p>
                  </a:txBody>
                  <a:tcPr/>
                </a:tc>
                <a:tc>
                  <a:txBody>
                    <a:bodyPr/>
                    <a:lstStyle/>
                    <a:p>
                      <a:r>
                        <a:rPr lang="en-US" dirty="0" smtClean="0"/>
                        <a:t>MALIGNANT</a:t>
                      </a:r>
                      <a:endParaRPr lang="en-US" dirty="0"/>
                    </a:p>
                  </a:txBody>
                  <a:tcPr/>
                </a:tc>
              </a:tr>
              <a:tr h="370840">
                <a:tc>
                  <a:txBody>
                    <a:bodyPr/>
                    <a:lstStyle/>
                    <a:p>
                      <a:r>
                        <a:rPr lang="en-US" sz="1800" kern="1200" dirty="0" smtClean="0">
                          <a:solidFill>
                            <a:schemeClr val="dk1"/>
                          </a:solidFill>
                          <a:latin typeface="+mn-lt"/>
                          <a:ea typeface="+mn-ea"/>
                          <a:cs typeface="+mn-cs"/>
                        </a:rPr>
                        <a:t>Nuclear variation in </a:t>
                      </a:r>
                      <a:endParaRPr lang="en-US" dirty="0" smtClean="0"/>
                    </a:p>
                    <a:p>
                      <a:r>
                        <a:rPr lang="en-US" sz="1800" kern="1200" dirty="0" smtClean="0">
                          <a:solidFill>
                            <a:schemeClr val="dk1"/>
                          </a:solidFill>
                          <a:latin typeface="+mn-lt"/>
                          <a:ea typeface="+mn-ea"/>
                          <a:cs typeface="+mn-cs"/>
                        </a:rPr>
                        <a:t>size and shape </a:t>
                      </a:r>
                      <a:endParaRPr lang="en-US" dirty="0" smtClean="0"/>
                    </a:p>
                    <a:p>
                      <a:r>
                        <a:rPr lang="en-US" sz="1800" kern="1200" dirty="0" smtClean="0">
                          <a:solidFill>
                            <a:schemeClr val="dk1"/>
                          </a:solidFill>
                          <a:latin typeface="+mn-lt"/>
                          <a:ea typeface="+mn-ea"/>
                          <a:cs typeface="+mn-cs"/>
                        </a:rPr>
                        <a:t>minimal </a:t>
                      </a:r>
                      <a:endParaRPr lang="en-US" dirty="0" smtClean="0"/>
                    </a:p>
                  </a:txBody>
                  <a:tcPr/>
                </a:tc>
                <a:tc>
                  <a:txBody>
                    <a:bodyPr/>
                    <a:lstStyle/>
                    <a:p>
                      <a:r>
                        <a:rPr lang="en-US" sz="1800" kern="1200" dirty="0" smtClean="0">
                          <a:solidFill>
                            <a:schemeClr val="dk1"/>
                          </a:solidFill>
                          <a:latin typeface="+mn-lt"/>
                          <a:ea typeface="+mn-ea"/>
                          <a:cs typeface="+mn-cs"/>
                        </a:rPr>
                        <a:t>Nuclear variation in size and </a:t>
                      </a:r>
                      <a:endParaRPr lang="en-US" dirty="0" smtClean="0"/>
                    </a:p>
                    <a:p>
                      <a:r>
                        <a:rPr lang="en-US" sz="1800" kern="1200" dirty="0" smtClean="0">
                          <a:solidFill>
                            <a:schemeClr val="dk1"/>
                          </a:solidFill>
                          <a:latin typeface="+mn-lt"/>
                          <a:ea typeface="+mn-ea"/>
                          <a:cs typeface="+mn-cs"/>
                        </a:rPr>
                        <a:t>shape minimal to marked, </a:t>
                      </a:r>
                      <a:endParaRPr lang="en-US" dirty="0" smtClean="0"/>
                    </a:p>
                    <a:p>
                      <a:r>
                        <a:rPr lang="en-US" sz="1800" kern="1200" dirty="0" smtClean="0">
                          <a:solidFill>
                            <a:schemeClr val="dk1"/>
                          </a:solidFill>
                          <a:latin typeface="+mn-lt"/>
                          <a:ea typeface="+mn-ea"/>
                          <a:cs typeface="+mn-cs"/>
                        </a:rPr>
                        <a:t>often variable</a:t>
                      </a:r>
                      <a:endParaRPr lang="en-US" dirty="0" smtClean="0"/>
                    </a:p>
                    <a:p>
                      <a:endParaRPr lang="en-US" dirty="0"/>
                    </a:p>
                  </a:txBody>
                  <a:tcPr/>
                </a:tc>
              </a:tr>
              <a:tr h="370840">
                <a:tc>
                  <a:txBody>
                    <a:bodyPr/>
                    <a:lstStyle/>
                    <a:p>
                      <a:r>
                        <a:rPr lang="en-US" sz="1800" kern="1200" dirty="0" smtClean="0">
                          <a:solidFill>
                            <a:schemeClr val="dk1"/>
                          </a:solidFill>
                          <a:latin typeface="+mn-lt"/>
                          <a:ea typeface="+mn-ea"/>
                          <a:cs typeface="+mn-cs"/>
                        </a:rPr>
                        <a:t>Diploid</a:t>
                      </a:r>
                      <a:endParaRPr lang="en-US" dirty="0" smtClean="0"/>
                    </a:p>
                  </a:txBody>
                  <a:tcPr/>
                </a:tc>
                <a:tc>
                  <a:txBody>
                    <a:bodyPr/>
                    <a:lstStyle/>
                    <a:p>
                      <a:r>
                        <a:rPr lang="en-US" dirty="0" smtClean="0"/>
                        <a:t>Range of </a:t>
                      </a:r>
                      <a:r>
                        <a:rPr lang="en-US" dirty="0" err="1" smtClean="0"/>
                        <a:t>ploidy</a:t>
                      </a:r>
                      <a:endParaRPr lang="en-US" dirty="0"/>
                    </a:p>
                  </a:txBody>
                  <a:tcPr/>
                </a:tc>
              </a:tr>
              <a:tr h="370840">
                <a:tc>
                  <a:txBody>
                    <a:bodyPr/>
                    <a:lstStyle/>
                    <a:p>
                      <a:r>
                        <a:rPr lang="en-US" sz="1800" kern="1200" dirty="0" smtClean="0">
                          <a:solidFill>
                            <a:schemeClr val="dk1"/>
                          </a:solidFill>
                          <a:latin typeface="+mn-lt"/>
                          <a:ea typeface="+mn-ea"/>
                          <a:cs typeface="+mn-cs"/>
                        </a:rPr>
                        <a:t>Low mitotic count, </a:t>
                      </a:r>
                      <a:endParaRPr lang="en-US" dirty="0" smtClean="0"/>
                    </a:p>
                    <a:p>
                      <a:r>
                        <a:rPr lang="en-US" sz="1800" kern="1200" dirty="0" smtClean="0">
                          <a:solidFill>
                            <a:schemeClr val="dk1"/>
                          </a:solidFill>
                          <a:latin typeface="+mn-lt"/>
                          <a:ea typeface="+mn-ea"/>
                          <a:cs typeface="+mn-cs"/>
                        </a:rPr>
                        <a:t>normal mitosis </a:t>
                      </a:r>
                      <a:endParaRPr lang="en-US" dirty="0" smtClean="0"/>
                    </a:p>
                    <a:p>
                      <a:endParaRPr lang="en-US" dirty="0" smtClean="0"/>
                    </a:p>
                  </a:txBody>
                  <a:tcPr/>
                </a:tc>
                <a:tc>
                  <a:txBody>
                    <a:bodyPr/>
                    <a:lstStyle/>
                    <a:p>
                      <a:r>
                        <a:rPr lang="en-US" sz="1800" kern="1200" dirty="0" smtClean="0">
                          <a:solidFill>
                            <a:schemeClr val="dk1"/>
                          </a:solidFill>
                          <a:latin typeface="+mn-lt"/>
                          <a:ea typeface="+mn-ea"/>
                          <a:cs typeface="+mn-cs"/>
                        </a:rPr>
                        <a:t>Low to high mitotic count, </a:t>
                      </a:r>
                      <a:endParaRPr lang="en-US" dirty="0" smtClean="0"/>
                    </a:p>
                    <a:p>
                      <a:r>
                        <a:rPr lang="en-US" sz="1800" kern="1200" dirty="0" smtClean="0">
                          <a:solidFill>
                            <a:schemeClr val="dk1"/>
                          </a:solidFill>
                          <a:latin typeface="+mn-lt"/>
                          <a:ea typeface="+mn-ea"/>
                          <a:cs typeface="+mn-cs"/>
                        </a:rPr>
                        <a:t>abnormal mitosis </a:t>
                      </a:r>
                      <a:endParaRPr lang="en-US" dirty="0" smtClean="0"/>
                    </a:p>
                    <a:p>
                      <a:endParaRPr lang="en-US" dirty="0"/>
                    </a:p>
                  </a:txBody>
                  <a:tcPr/>
                </a:tc>
              </a:tr>
              <a:tr h="370840">
                <a:tc>
                  <a:txBody>
                    <a:bodyPr/>
                    <a:lstStyle/>
                    <a:p>
                      <a:r>
                        <a:rPr lang="en-US" dirty="0" smtClean="0"/>
                        <a:t>Retention</a:t>
                      </a:r>
                      <a:r>
                        <a:rPr lang="en-US" baseline="0" dirty="0" smtClean="0"/>
                        <a:t> of specialization</a:t>
                      </a:r>
                      <a:endParaRPr lang="en-US" dirty="0"/>
                    </a:p>
                  </a:txBody>
                  <a:tcPr/>
                </a:tc>
                <a:tc>
                  <a:txBody>
                    <a:bodyPr/>
                    <a:lstStyle/>
                    <a:p>
                      <a:r>
                        <a:rPr lang="en-US" dirty="0" smtClean="0"/>
                        <a:t>Loss of specialization</a:t>
                      </a:r>
                      <a:endParaRPr lang="en-US" dirty="0"/>
                    </a:p>
                  </a:txBody>
                  <a:tcPr/>
                </a:tc>
              </a:tr>
              <a:tr h="370840">
                <a:tc>
                  <a:txBody>
                    <a:bodyPr/>
                    <a:lstStyle/>
                    <a:p>
                      <a:r>
                        <a:rPr lang="en-US" dirty="0" err="1" smtClean="0"/>
                        <a:t>Organised</a:t>
                      </a:r>
                      <a:endParaRPr lang="en-US" dirty="0"/>
                    </a:p>
                  </a:txBody>
                  <a:tcPr/>
                </a:tc>
                <a:tc>
                  <a:txBody>
                    <a:bodyPr/>
                    <a:lstStyle/>
                    <a:p>
                      <a:r>
                        <a:rPr lang="en-US" dirty="0" smtClean="0"/>
                        <a:t>Not </a:t>
                      </a:r>
                      <a:r>
                        <a:rPr lang="en-US" dirty="0" err="1" smtClean="0"/>
                        <a:t>organised</a:t>
                      </a:r>
                      <a:endParaRPr lang="en-US" dirty="0"/>
                    </a:p>
                  </a:txBody>
                  <a:tcPr/>
                </a:tc>
              </a:tr>
              <a:tr h="370840">
                <a:tc>
                  <a:txBody>
                    <a:bodyPr/>
                    <a:lstStyle/>
                    <a:p>
                      <a:r>
                        <a:rPr lang="en-US" sz="1800" kern="1200" dirty="0" smtClean="0">
                          <a:solidFill>
                            <a:schemeClr val="dk1"/>
                          </a:solidFill>
                          <a:latin typeface="+mn-lt"/>
                          <a:ea typeface="+mn-ea"/>
                          <a:cs typeface="+mn-cs"/>
                        </a:rPr>
                        <a:t>Structural </a:t>
                      </a:r>
                      <a:endParaRPr lang="en-US" dirty="0" smtClean="0"/>
                    </a:p>
                    <a:p>
                      <a:r>
                        <a:rPr lang="en-US" sz="1800" kern="1200" dirty="0" smtClean="0">
                          <a:solidFill>
                            <a:schemeClr val="dk1"/>
                          </a:solidFill>
                          <a:latin typeface="+mn-lt"/>
                          <a:ea typeface="+mn-ea"/>
                          <a:cs typeface="+mn-cs"/>
                        </a:rPr>
                        <a:t>differentiation </a:t>
                      </a:r>
                      <a:endParaRPr lang="en-US" dirty="0" smtClean="0"/>
                    </a:p>
                    <a:p>
                      <a:r>
                        <a:rPr lang="en-US" sz="1800" kern="1200" dirty="0" smtClean="0">
                          <a:solidFill>
                            <a:schemeClr val="dk1"/>
                          </a:solidFill>
                          <a:latin typeface="+mn-lt"/>
                          <a:ea typeface="+mn-ea"/>
                          <a:cs typeface="+mn-cs"/>
                        </a:rPr>
                        <a:t>retained</a:t>
                      </a:r>
                      <a:endParaRPr lang="en-US" dirty="0"/>
                    </a:p>
                  </a:txBody>
                  <a:tcPr/>
                </a:tc>
                <a:tc>
                  <a:txBody>
                    <a:bodyPr/>
                    <a:lstStyle/>
                    <a:p>
                      <a:r>
                        <a:rPr lang="en-US" sz="1800" kern="1200" dirty="0" smtClean="0">
                          <a:solidFill>
                            <a:schemeClr val="dk1"/>
                          </a:solidFill>
                          <a:latin typeface="+mn-lt"/>
                          <a:ea typeface="+mn-ea"/>
                          <a:cs typeface="+mn-cs"/>
                        </a:rPr>
                        <a:t>Structural </a:t>
                      </a:r>
                      <a:endParaRPr lang="en-US" dirty="0" smtClean="0"/>
                    </a:p>
                    <a:p>
                      <a:r>
                        <a:rPr lang="en-US" sz="1800" kern="1200" dirty="0" smtClean="0">
                          <a:solidFill>
                            <a:schemeClr val="dk1"/>
                          </a:solidFill>
                          <a:latin typeface="+mn-lt"/>
                          <a:ea typeface="+mn-ea"/>
                          <a:cs typeface="+mn-cs"/>
                        </a:rPr>
                        <a:t>differentiation </a:t>
                      </a:r>
                      <a:endParaRPr lang="en-US" dirty="0" smtClean="0"/>
                    </a:p>
                    <a:p>
                      <a:r>
                        <a:rPr lang="en-US" sz="1800" kern="1200" dirty="0" smtClean="0">
                          <a:solidFill>
                            <a:schemeClr val="dk1"/>
                          </a:solidFill>
                          <a:latin typeface="+mn-lt"/>
                          <a:ea typeface="+mn-ea"/>
                          <a:cs typeface="+mn-cs"/>
                        </a:rPr>
                        <a:t>Shows</a:t>
                      </a:r>
                      <a:r>
                        <a:rPr lang="en-US" sz="1800" kern="1200" baseline="0" dirty="0" smtClean="0">
                          <a:solidFill>
                            <a:schemeClr val="dk1"/>
                          </a:solidFill>
                          <a:latin typeface="+mn-lt"/>
                          <a:ea typeface="+mn-ea"/>
                          <a:cs typeface="+mn-cs"/>
                        </a:rPr>
                        <a:t> wide range of changes</a:t>
                      </a:r>
                      <a:endParaRPr lang="en-US" dirty="0"/>
                    </a:p>
                  </a:txBody>
                  <a:tcPr/>
                </a:tc>
              </a:tr>
              <a:tr h="370840">
                <a:tc>
                  <a:txBody>
                    <a:bodyPr/>
                    <a:lstStyle/>
                    <a:p>
                      <a:r>
                        <a:rPr lang="en-US" sz="1800" kern="1200" dirty="0" smtClean="0">
                          <a:solidFill>
                            <a:schemeClr val="dk1"/>
                          </a:solidFill>
                          <a:latin typeface="+mn-lt"/>
                          <a:ea typeface="+mn-ea"/>
                          <a:cs typeface="+mn-cs"/>
                        </a:rPr>
                        <a:t>Functional </a:t>
                      </a:r>
                      <a:endParaRPr lang="en-US" dirty="0" smtClean="0"/>
                    </a:p>
                    <a:p>
                      <a:r>
                        <a:rPr lang="en-US" sz="1800" kern="1200" dirty="0" smtClean="0">
                          <a:solidFill>
                            <a:schemeClr val="dk1"/>
                          </a:solidFill>
                          <a:latin typeface="+mn-lt"/>
                          <a:ea typeface="+mn-ea"/>
                          <a:cs typeface="+mn-cs"/>
                        </a:rPr>
                        <a:t>differentiation </a:t>
                      </a:r>
                      <a:endParaRPr lang="en-US" dirty="0" smtClean="0"/>
                    </a:p>
                    <a:p>
                      <a:r>
                        <a:rPr lang="en-US" sz="1800" kern="1200" dirty="0" smtClean="0">
                          <a:solidFill>
                            <a:schemeClr val="dk1"/>
                          </a:solidFill>
                          <a:latin typeface="+mn-lt"/>
                          <a:ea typeface="+mn-ea"/>
                          <a:cs typeface="+mn-cs"/>
                        </a:rPr>
                        <a:t>usually not lost</a:t>
                      </a:r>
                      <a:endParaRPr lang="en-US" dirty="0"/>
                    </a:p>
                  </a:txBody>
                  <a:tcPr/>
                </a:tc>
                <a:tc>
                  <a:txBody>
                    <a:bodyPr/>
                    <a:lstStyle/>
                    <a:p>
                      <a:r>
                        <a:rPr lang="en-US" sz="1800" kern="1200" dirty="0" smtClean="0">
                          <a:solidFill>
                            <a:schemeClr val="dk1"/>
                          </a:solidFill>
                          <a:latin typeface="+mn-lt"/>
                          <a:ea typeface="+mn-ea"/>
                          <a:cs typeface="+mn-cs"/>
                        </a:rPr>
                        <a:t>Functional </a:t>
                      </a:r>
                      <a:endParaRPr lang="en-US" dirty="0" smtClean="0"/>
                    </a:p>
                    <a:p>
                      <a:r>
                        <a:rPr lang="en-US" sz="1800" kern="1200" dirty="0" smtClean="0">
                          <a:solidFill>
                            <a:schemeClr val="dk1"/>
                          </a:solidFill>
                          <a:latin typeface="+mn-lt"/>
                          <a:ea typeface="+mn-ea"/>
                          <a:cs typeface="+mn-cs"/>
                        </a:rPr>
                        <a:t>differentiation </a:t>
                      </a:r>
                      <a:endParaRPr lang="en-US" dirty="0" smtClean="0"/>
                    </a:p>
                    <a:p>
                      <a:r>
                        <a:rPr lang="en-US" sz="1800" kern="1200" dirty="0" smtClean="0">
                          <a:solidFill>
                            <a:schemeClr val="dk1"/>
                          </a:solidFill>
                          <a:latin typeface="+mn-lt"/>
                          <a:ea typeface="+mn-ea"/>
                          <a:cs typeface="+mn-cs"/>
                        </a:rPr>
                        <a:t>usually  is</a:t>
                      </a:r>
                      <a:r>
                        <a:rPr lang="en-US" sz="1800" kern="1200" baseline="0" dirty="0" smtClean="0">
                          <a:solidFill>
                            <a:schemeClr val="dk1"/>
                          </a:solidFill>
                          <a:latin typeface="+mn-lt"/>
                          <a:ea typeface="+mn-ea"/>
                          <a:cs typeface="+mn-cs"/>
                        </a:rPr>
                        <a:t> lost</a:t>
                      </a:r>
                      <a:endParaRPr lang="en-US" dirty="0"/>
                    </a:p>
                  </a:txBody>
                  <a:tcPr/>
                </a:tc>
              </a:tr>
            </a:tbl>
          </a:graphicData>
        </a:graphic>
      </p:graphicFrame>
    </p:spTree>
    <p:extLst>
      <p:ext uri="{BB962C8B-B14F-4D97-AF65-F5344CB8AC3E}">
        <p14:creationId xmlns:p14="http://schemas.microsoft.com/office/powerpoint/2010/main" val="360564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Pathways of spread: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Dissemination </a:t>
            </a:r>
            <a:r>
              <a:rPr lang="en-US" dirty="0"/>
              <a:t>of malignant neoplasm may occur through one of the following pathways. </a:t>
            </a:r>
            <a:endParaRPr lang="en-US" dirty="0" smtClean="0"/>
          </a:p>
          <a:p>
            <a:r>
              <a:rPr lang="en-US" b="1" dirty="0"/>
              <a:t>1. Seeding of body cavities and surfaces </a:t>
            </a:r>
            <a:r>
              <a:rPr lang="en-US" dirty="0"/>
              <a:t>This seeding may occur wherever a malignant neoplasm penetrates into a natural “open </a:t>
            </a:r>
            <a:r>
              <a:rPr lang="en-US" dirty="0" smtClean="0"/>
              <a:t>field</a:t>
            </a:r>
            <a:r>
              <a:rPr lang="en-US" dirty="0"/>
              <a:t>”. Most often involved is the peritoneal cavity, but any other cavities such as pleural, </a:t>
            </a:r>
            <a:r>
              <a:rPr lang="en-US" dirty="0" smtClean="0"/>
              <a:t>pericardial</a:t>
            </a:r>
            <a:r>
              <a:rPr lang="en-US" dirty="0"/>
              <a:t>, sub-</a:t>
            </a:r>
            <a:r>
              <a:rPr lang="en-US" dirty="0" err="1"/>
              <a:t>arachnoid</a:t>
            </a:r>
            <a:r>
              <a:rPr lang="en-US" dirty="0"/>
              <a:t> and joint spaces-may be </a:t>
            </a:r>
            <a:r>
              <a:rPr lang="en-US" dirty="0" smtClean="0"/>
              <a:t>affected</a:t>
            </a:r>
          </a:p>
          <a:p>
            <a:r>
              <a:rPr lang="en-US" b="1" dirty="0"/>
              <a:t>2. Lymphatic spread </a:t>
            </a:r>
            <a:r>
              <a:rPr lang="en-US" dirty="0"/>
              <a:t>Lymph </a:t>
            </a:r>
            <a:r>
              <a:rPr lang="en-US" dirty="0" smtClean="0"/>
              <a:t>nodes </a:t>
            </a:r>
            <a:r>
              <a:rPr lang="en-US" dirty="0"/>
              <a:t>involvement in cancers is in direct proportion to the number of </a:t>
            </a:r>
            <a:r>
              <a:rPr lang="en-US" dirty="0" err="1"/>
              <a:t>tumour</a:t>
            </a:r>
            <a:r>
              <a:rPr lang="en-US" dirty="0"/>
              <a:t> cell </a:t>
            </a:r>
            <a:r>
              <a:rPr lang="en-US" dirty="0" smtClean="0"/>
              <a:t>reaching </a:t>
            </a:r>
            <a:r>
              <a:rPr lang="en-US" dirty="0"/>
              <a:t>the nodes. </a:t>
            </a:r>
            <a:endParaRPr lang="en-US" dirty="0" smtClean="0"/>
          </a:p>
          <a:p>
            <a:r>
              <a:rPr lang="en-US" dirty="0" smtClean="0"/>
              <a:t>3. </a:t>
            </a:r>
            <a:r>
              <a:rPr lang="en-US" dirty="0" err="1" smtClean="0"/>
              <a:t>Hematogeneous</a:t>
            </a:r>
            <a:r>
              <a:rPr lang="en-US" dirty="0" smtClean="0"/>
              <a:t> spread-</a:t>
            </a:r>
            <a:r>
              <a:rPr lang="en-US" dirty="0"/>
              <a:t>In the circulation, </a:t>
            </a:r>
            <a:r>
              <a:rPr lang="en-US" dirty="0" err="1"/>
              <a:t>tumour</a:t>
            </a:r>
            <a:r>
              <a:rPr lang="en-US" dirty="0"/>
              <a:t> cells form emboli by aggregation and by adhering to circulating </a:t>
            </a:r>
            <a:r>
              <a:rPr lang="en-US" dirty="0" smtClean="0"/>
              <a:t>leukocytes </a:t>
            </a:r>
            <a:r>
              <a:rPr lang="en-US" dirty="0"/>
              <a:t>particularly platelets. The site where </a:t>
            </a:r>
            <a:r>
              <a:rPr lang="en-US" dirty="0" err="1"/>
              <a:t>tumour</a:t>
            </a:r>
            <a:r>
              <a:rPr lang="en-US" dirty="0"/>
              <a:t> cell emboli lodge and produce </a:t>
            </a:r>
            <a:r>
              <a:rPr lang="en-US" dirty="0" smtClean="0"/>
              <a:t>secondary </a:t>
            </a:r>
            <a:r>
              <a:rPr lang="en-US" dirty="0"/>
              <a:t>growth</a:t>
            </a:r>
          </a:p>
        </p:txBody>
      </p:sp>
    </p:spTree>
    <p:extLst>
      <p:ext uri="{BB962C8B-B14F-4D97-AF65-F5344CB8AC3E}">
        <p14:creationId xmlns:p14="http://schemas.microsoft.com/office/powerpoint/2010/main" val="40570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425</Words>
  <Application>Microsoft Office PowerPoint</Application>
  <PresentationFormat>On-screen Show (4:3)</PresentationFormat>
  <Paragraphs>104</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NCDs continuation</vt:lpstr>
      <vt:lpstr>PowerPoint Presentation</vt:lpstr>
      <vt:lpstr>PowerPoint Presentation</vt:lpstr>
      <vt:lpstr>Cancer Classification </vt:lpstr>
      <vt:lpstr>PowerPoint Presentation</vt:lpstr>
      <vt:lpstr>PowerPoint Presentation</vt:lpstr>
      <vt:lpstr>Hallmark of cancer/neoplasia</vt:lpstr>
      <vt:lpstr>Differences between benign and  malignant neoplasms </vt:lpstr>
      <vt:lpstr>Pathways of spread:  </vt:lpstr>
      <vt:lpstr>PowerPoint Presentation</vt:lpstr>
      <vt:lpstr>PowerPoint Presentation</vt:lpstr>
      <vt:lpstr>Properties of cancer cells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Chronic Respiratory Diseases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NCDs continuation</dc:title>
  <dc:creator>Admin</dc:creator>
  <cp:lastModifiedBy>Admin</cp:lastModifiedBy>
  <cp:revision>10</cp:revision>
  <dcterms:created xsi:type="dcterms:W3CDTF">2023-06-08T18:08:42Z</dcterms:created>
  <dcterms:modified xsi:type="dcterms:W3CDTF">2024-01-25T15:11:51Z</dcterms:modified>
</cp:coreProperties>
</file>