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83" r:id="rId6"/>
    <p:sldId id="274" r:id="rId7"/>
    <p:sldId id="269" r:id="rId8"/>
    <p:sldId id="261" r:id="rId9"/>
    <p:sldId id="262" r:id="rId10"/>
    <p:sldId id="263" r:id="rId11"/>
    <p:sldId id="277" r:id="rId12"/>
    <p:sldId id="264" r:id="rId13"/>
    <p:sldId id="272" r:id="rId14"/>
    <p:sldId id="271" r:id="rId15"/>
    <p:sldId id="265" r:id="rId16"/>
    <p:sldId id="284" r:id="rId17"/>
    <p:sldId id="266" r:id="rId18"/>
    <p:sldId id="267" r:id="rId19"/>
    <p:sldId id="268" r:id="rId20"/>
    <p:sldId id="278" r:id="rId21"/>
    <p:sldId id="279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52A60-A7EC-4603-A8AD-3FE3EB00B0E6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A2B8C-3C4B-4336-B79A-02B5E8096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5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A5CB8-DABF-4058-AE79-13EB5BDD61E2}" type="slidenum">
              <a:rPr lang="en-US"/>
              <a:pPr/>
              <a:t>6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2950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EA88-975D-4D14-89C8-4E4E8ACC383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9CFB-11D9-4910-BF09-4A06D091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4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EA88-975D-4D14-89C8-4E4E8ACC383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9CFB-11D9-4910-BF09-4A06D091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4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EA88-975D-4D14-89C8-4E4E8ACC383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9CFB-11D9-4910-BF09-4A06D091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0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EA88-975D-4D14-89C8-4E4E8ACC383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9CFB-11D9-4910-BF09-4A06D091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2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EA88-975D-4D14-89C8-4E4E8ACC383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9CFB-11D9-4910-BF09-4A06D091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EA88-975D-4D14-89C8-4E4E8ACC383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9CFB-11D9-4910-BF09-4A06D091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3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EA88-975D-4D14-89C8-4E4E8ACC383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9CFB-11D9-4910-BF09-4A06D091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2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EA88-975D-4D14-89C8-4E4E8ACC383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9CFB-11D9-4910-BF09-4A06D091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3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EA88-975D-4D14-89C8-4E4E8ACC383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9CFB-11D9-4910-BF09-4A06D091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0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EA88-975D-4D14-89C8-4E4E8ACC383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9CFB-11D9-4910-BF09-4A06D091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3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EA88-975D-4D14-89C8-4E4E8ACC383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59CFB-11D9-4910-BF09-4A06D091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DEA88-975D-4D14-89C8-4E4E8ACC383D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59CFB-11D9-4910-BF09-4A06D091B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Oncology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61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Common properties of cancer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Most malignant tumor cells eventually acquire the ability to metastasize. To do so they must degrade the </a:t>
            </a:r>
            <a:r>
              <a:rPr lang="en-US" u="sng" dirty="0" smtClean="0"/>
              <a:t>basement membranes</a:t>
            </a:r>
            <a:r>
              <a:rPr lang="en-US" dirty="0" smtClean="0"/>
              <a:t> of connective tissue underlying epithelial cells and surrounding the endothelial cells of blood vessels. </a:t>
            </a:r>
          </a:p>
          <a:p>
            <a:r>
              <a:rPr lang="en-US" dirty="0" smtClean="0"/>
              <a:t>This can be accomplished by secretion of </a:t>
            </a:r>
            <a:r>
              <a:rPr lang="en-US" u="sng" dirty="0" smtClean="0"/>
              <a:t>plasminogen activator</a:t>
            </a:r>
            <a:r>
              <a:rPr lang="en-US" dirty="0" smtClean="0"/>
              <a:t>, which activates the blood protease, </a:t>
            </a:r>
            <a:r>
              <a:rPr lang="en-US" u="sng" dirty="0" smtClean="0"/>
              <a:t>plasmin.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1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Common properties of cancer cells</a:t>
            </a:r>
            <a:endParaRPr lang="en-US" dirty="0"/>
          </a:p>
        </p:txBody>
      </p:sp>
      <p:pic>
        <p:nvPicPr>
          <p:cNvPr id="4" name="Picture 102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467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462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Genes Commonly Mutated in Cancer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Genes that control cell growth and proliferation are commonly mutated in cancers . </a:t>
            </a:r>
            <a:r>
              <a:rPr lang="en-US" u="sng" dirty="0" smtClean="0"/>
              <a:t>Gain-of-function</a:t>
            </a:r>
            <a:r>
              <a:rPr lang="en-US" dirty="0" smtClean="0"/>
              <a:t> mutations that increase the activity of </a:t>
            </a:r>
            <a:r>
              <a:rPr lang="en-US" u="sng" dirty="0" smtClean="0"/>
              <a:t>proto-oncogenes</a:t>
            </a:r>
            <a:r>
              <a:rPr lang="en-US" dirty="0" smtClean="0"/>
              <a:t> such as growth-promoting signaling molecules (I), receptors (II), intracellular signal transduction pathways (III), or TFs (IV) are associated with cancers. </a:t>
            </a:r>
          </a:p>
          <a:p>
            <a:r>
              <a:rPr lang="en-US" dirty="0" smtClean="0"/>
              <a:t>The resulting mutated genes are referred to as </a:t>
            </a:r>
            <a:r>
              <a:rPr lang="en-US" u="sng" dirty="0" smtClean="0"/>
              <a:t>oncogenes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G</a:t>
            </a:r>
            <a:r>
              <a:rPr lang="en-US" dirty="0" smtClean="0"/>
              <a:t>ain-of-function mutations in anti-apoptotic genes.</a:t>
            </a:r>
          </a:p>
          <a:p>
            <a:endParaRPr lang="en-US" u="sng" dirty="0" smtClean="0"/>
          </a:p>
          <a:p>
            <a:r>
              <a:rPr lang="en-US" u="sng" dirty="0" smtClean="0"/>
              <a:t>Loss-of-function</a:t>
            </a:r>
            <a:r>
              <a:rPr lang="en-US" dirty="0" smtClean="0"/>
              <a:t> mutations in </a:t>
            </a:r>
            <a:r>
              <a:rPr lang="en-US" u="sng" dirty="0" smtClean="0"/>
              <a:t>tumor-suppressor</a:t>
            </a:r>
            <a:r>
              <a:rPr lang="en-US" dirty="0" smtClean="0"/>
              <a:t> genes such as cell cycle control proteins (V), DNA repair proteins (e.g., </a:t>
            </a:r>
            <a:r>
              <a:rPr lang="en-US" u="sng" dirty="0" smtClean="0"/>
              <a:t>caretaker genes</a:t>
            </a:r>
            <a:r>
              <a:rPr lang="en-US" dirty="0" smtClean="0"/>
              <a:t>, VI), or anti-proliferative factor receptors such as the </a:t>
            </a:r>
            <a:r>
              <a:rPr lang="en-US" dirty="0" err="1" smtClean="0"/>
              <a:t>TGFß</a:t>
            </a:r>
            <a:r>
              <a:rPr lang="en-US" dirty="0" smtClean="0"/>
              <a:t> receptor can cause cancer. </a:t>
            </a:r>
          </a:p>
          <a:p>
            <a:r>
              <a:rPr lang="en-US" u="sng" dirty="0"/>
              <a:t>L</a:t>
            </a:r>
            <a:r>
              <a:rPr lang="en-US" u="sng" dirty="0" smtClean="0"/>
              <a:t>oss-of-function</a:t>
            </a:r>
            <a:r>
              <a:rPr lang="en-US" dirty="0" smtClean="0"/>
              <a:t> mutations in pro-apoptotic genes are associated with cancer</a:t>
            </a:r>
          </a:p>
        </p:txBody>
      </p:sp>
    </p:spTree>
    <p:extLst>
      <p:ext uri="{BB962C8B-B14F-4D97-AF65-F5344CB8AC3E}">
        <p14:creationId xmlns:p14="http://schemas.microsoft.com/office/powerpoint/2010/main" val="1279943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 descr="fg24_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6"/>
          <a:stretch>
            <a:fillRect/>
          </a:stretch>
        </p:blipFill>
        <p:spPr bwMode="auto">
          <a:xfrm>
            <a:off x="609600" y="381000"/>
            <a:ext cx="80010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14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Genes Commonly Mutated in Cancer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Although relatively rare, human cancers can be caused by </a:t>
            </a:r>
            <a:r>
              <a:rPr lang="en-US" u="sng" dirty="0" smtClean="0"/>
              <a:t>retroviruses</a:t>
            </a:r>
            <a:r>
              <a:rPr lang="en-US" dirty="0" smtClean="0"/>
              <a:t> that carry dominant </a:t>
            </a:r>
            <a:r>
              <a:rPr lang="en-US" u="sng" dirty="0" smtClean="0"/>
              <a:t>viral oncogenes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More commonly, the insertion of a </a:t>
            </a:r>
            <a:r>
              <a:rPr lang="en-US" u="sng" dirty="0" smtClean="0"/>
              <a:t>strong retroviral promoter</a:t>
            </a:r>
            <a:r>
              <a:rPr lang="en-US" dirty="0" smtClean="0"/>
              <a:t> upstream of a proto-oncogene can switch it on leading to cancer.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8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b24_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08"/>
          <a:stretch>
            <a:fillRect/>
          </a:stretch>
        </p:blipFill>
        <p:spPr bwMode="auto">
          <a:xfrm>
            <a:off x="457200" y="228600"/>
            <a:ext cx="83058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610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factors for childhood cancers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24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Risk </a:t>
            </a:r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   Acute lymphoblastic leukemia </a:t>
            </a:r>
          </a:p>
          <a:p>
            <a:r>
              <a:rPr lang="en-US" dirty="0" smtClean="0"/>
              <a:t>Ionizing radiation, therapeutic radiation</a:t>
            </a:r>
          </a:p>
          <a:p>
            <a:r>
              <a:rPr lang="en-US" dirty="0" smtClean="0"/>
              <a:t>Race – whites x2 more than blacks </a:t>
            </a:r>
          </a:p>
          <a:p>
            <a:r>
              <a:rPr lang="en-US" dirty="0" smtClean="0"/>
              <a:t>Genetic conditions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- Down syndrome -10- to 20-fold increased risk.</a:t>
            </a:r>
          </a:p>
          <a:p>
            <a:pPr>
              <a:buFontTx/>
              <a:buChar char="-"/>
            </a:pPr>
            <a:r>
              <a:rPr lang="en-US" dirty="0" smtClean="0"/>
              <a:t>Neurofibromatosis type 1 </a:t>
            </a:r>
          </a:p>
          <a:p>
            <a:pPr>
              <a:buFontTx/>
              <a:buChar char="-"/>
            </a:pPr>
            <a:r>
              <a:rPr lang="en-US" dirty="0" smtClean="0"/>
              <a:t>Bloom's syndrome </a:t>
            </a:r>
          </a:p>
          <a:p>
            <a:pPr>
              <a:buFontTx/>
              <a:buChar char="-"/>
            </a:pPr>
            <a:r>
              <a:rPr lang="en-US" dirty="0" smtClean="0"/>
              <a:t>Ataxia-telangiectasia, and </a:t>
            </a:r>
          </a:p>
          <a:p>
            <a:pPr>
              <a:buFontTx/>
              <a:buChar char="-"/>
            </a:pPr>
            <a:r>
              <a:rPr lang="en-US" dirty="0" smtClean="0"/>
              <a:t>Langerhans cell </a:t>
            </a:r>
            <a:r>
              <a:rPr lang="en-US" dirty="0" err="1" smtClean="0"/>
              <a:t>histiocytosis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88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Risk factors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    Acute myeloid leukemia </a:t>
            </a:r>
          </a:p>
          <a:p>
            <a:pPr>
              <a:buFontTx/>
              <a:buChar char="-"/>
            </a:pPr>
            <a:r>
              <a:rPr lang="en-US" dirty="0" smtClean="0"/>
              <a:t>Chemotherapeutic agents - Alkylating agents </a:t>
            </a:r>
          </a:p>
          <a:p>
            <a:pPr>
              <a:buFontTx/>
              <a:buChar char="-"/>
            </a:pPr>
            <a:r>
              <a:rPr lang="en-US" dirty="0" err="1" smtClean="0"/>
              <a:t>Epipodophyllotoxins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smtClean="0"/>
              <a:t>Genetic conditions - Down syndrome and neurofibromatosis type 1, Familial </a:t>
            </a:r>
            <a:r>
              <a:rPr lang="en-US" dirty="0" err="1" smtClean="0"/>
              <a:t>monosomy</a:t>
            </a:r>
            <a:r>
              <a:rPr lang="en-US" dirty="0" smtClean="0"/>
              <a:t> 7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Brain cancers </a:t>
            </a:r>
          </a:p>
          <a:p>
            <a:pPr>
              <a:buFontTx/>
              <a:buChar char="-"/>
            </a:pPr>
            <a:r>
              <a:rPr lang="en-US" dirty="0" smtClean="0"/>
              <a:t>Therapeutic ionizing radiation to the head With the exception of cancer radiotherapy</a:t>
            </a:r>
          </a:p>
          <a:p>
            <a:pPr>
              <a:buFontTx/>
              <a:buChar char="-"/>
            </a:pPr>
            <a:r>
              <a:rPr lang="en-US" dirty="0" smtClean="0"/>
              <a:t>Genetic conditions - Neurofibromatosis type 1 </a:t>
            </a:r>
            <a:r>
              <a:rPr lang="en-US" dirty="0"/>
              <a:t>(</a:t>
            </a:r>
            <a:r>
              <a:rPr lang="en-US" dirty="0" smtClean="0"/>
              <a:t>optic </a:t>
            </a:r>
            <a:r>
              <a:rPr lang="en-US" dirty="0" err="1" smtClean="0"/>
              <a:t>gliomas</a:t>
            </a:r>
            <a:r>
              <a:rPr lang="en-US" dirty="0" smtClean="0"/>
              <a:t>), Tuberous sclerosis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967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Risk factors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Hodgkin disease and Non-Hodgkin lymphoma </a:t>
            </a:r>
          </a:p>
          <a:p>
            <a:pPr>
              <a:buFontTx/>
              <a:buChar char="-"/>
            </a:pPr>
            <a:r>
              <a:rPr lang="en-US" dirty="0" smtClean="0"/>
              <a:t>Family history</a:t>
            </a:r>
          </a:p>
          <a:p>
            <a:pPr>
              <a:buFontTx/>
              <a:buChar char="-"/>
            </a:pPr>
            <a:r>
              <a:rPr lang="en-US" dirty="0" smtClean="0"/>
              <a:t>Monozygotic twins and siblings of cases are at increased risk.  </a:t>
            </a:r>
          </a:p>
          <a:p>
            <a:pPr>
              <a:buFontTx/>
              <a:buChar char="-"/>
            </a:pPr>
            <a:r>
              <a:rPr lang="en-US" dirty="0" smtClean="0"/>
              <a:t>Infections - Epstein-Barr virus (</a:t>
            </a:r>
            <a:r>
              <a:rPr lang="en-US" dirty="0" err="1" smtClean="0"/>
              <a:t>Burkitt’s</a:t>
            </a:r>
            <a:r>
              <a:rPr lang="en-US" dirty="0" smtClean="0"/>
              <a:t> lymphoma) </a:t>
            </a:r>
          </a:p>
          <a:p>
            <a:pPr marL="0" indent="0">
              <a:buNone/>
            </a:pPr>
            <a:r>
              <a:rPr lang="en-US" dirty="0" smtClean="0"/>
              <a:t>- Immunodeficiency - Acquired and congenital immunodeficiency disorders, immunosuppressive therapy.</a:t>
            </a:r>
          </a:p>
        </p:txBody>
      </p:sp>
    </p:spTree>
    <p:extLst>
      <p:ext uri="{BB962C8B-B14F-4D97-AF65-F5344CB8AC3E}">
        <p14:creationId xmlns:p14="http://schemas.microsoft.com/office/powerpoint/2010/main" val="164157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Oncology</a:t>
            </a:r>
            <a:r>
              <a:rPr lang="en-US" dirty="0" smtClean="0"/>
              <a:t> – The study and treatment of tumors </a:t>
            </a:r>
          </a:p>
          <a:p>
            <a:r>
              <a:rPr lang="en-US" dirty="0" smtClean="0"/>
              <a:t>A branch of medicine that deals with the prevention, diagnosis and treatment of cancer.</a:t>
            </a:r>
          </a:p>
          <a:p>
            <a:r>
              <a:rPr lang="en-US" b="1" i="1" dirty="0" smtClean="0"/>
              <a:t>Tumors</a:t>
            </a:r>
            <a:r>
              <a:rPr lang="en-US" dirty="0" smtClean="0"/>
              <a:t> – An abnormal mass of tissue that forms when cells grow and divide more than they should or do not die when they should. (Apoptosis)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008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Osteosarcoma</a:t>
            </a:r>
          </a:p>
          <a:p>
            <a:pPr>
              <a:buFontTx/>
              <a:buChar char="-"/>
            </a:pPr>
            <a:r>
              <a:rPr lang="en-US" dirty="0" smtClean="0"/>
              <a:t>Ionizing radiation </a:t>
            </a:r>
          </a:p>
          <a:p>
            <a:pPr>
              <a:buFontTx/>
              <a:buChar char="-"/>
            </a:pPr>
            <a:r>
              <a:rPr lang="en-US" dirty="0" smtClean="0"/>
              <a:t>Cancer radiotherapy and high radium exposure.</a:t>
            </a:r>
          </a:p>
          <a:p>
            <a:pPr>
              <a:buFontTx/>
              <a:buChar char="-"/>
            </a:pPr>
            <a:r>
              <a:rPr lang="en-US" dirty="0" smtClean="0"/>
              <a:t>Chemotherapy - Alkylating agents </a:t>
            </a:r>
          </a:p>
          <a:p>
            <a:pPr>
              <a:buFontTx/>
              <a:buChar char="-"/>
            </a:pPr>
            <a:r>
              <a:rPr lang="en-US" dirty="0" smtClean="0"/>
              <a:t>Genetic conditions - Li-</a:t>
            </a:r>
            <a:r>
              <a:rPr lang="en-US" dirty="0" err="1" smtClean="0"/>
              <a:t>Fraumeni</a:t>
            </a:r>
            <a:r>
              <a:rPr lang="en-US" dirty="0" smtClean="0"/>
              <a:t> syndrome and hereditary retinoblastoma.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49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Risk factors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Malignant germ cell tumors – Cryptorchidism (testicular germ cell tumors).</a:t>
            </a:r>
          </a:p>
          <a:p>
            <a:endParaRPr lang="en-US" dirty="0" smtClean="0"/>
          </a:p>
          <a:p>
            <a:r>
              <a:rPr lang="en-US" dirty="0" err="1" smtClean="0"/>
              <a:t>Wilms</a:t>
            </a:r>
            <a:r>
              <a:rPr lang="en-US" dirty="0" smtClean="0"/>
              <a:t> tumor</a:t>
            </a:r>
          </a:p>
          <a:p>
            <a:pPr>
              <a:buFontTx/>
              <a:buChar char="-"/>
            </a:pPr>
            <a:r>
              <a:rPr lang="en-US" dirty="0" smtClean="0"/>
              <a:t>Congenital anomalies - </a:t>
            </a:r>
            <a:r>
              <a:rPr lang="en-US" dirty="0" err="1" smtClean="0"/>
              <a:t>Aniridia</a:t>
            </a:r>
            <a:r>
              <a:rPr lang="en-US" dirty="0" smtClean="0"/>
              <a:t>, Beckwith-</a:t>
            </a:r>
            <a:r>
              <a:rPr lang="en-US" dirty="0" err="1" smtClean="0"/>
              <a:t>Wiedemann</a:t>
            </a:r>
            <a:r>
              <a:rPr lang="en-US" dirty="0" smtClean="0"/>
              <a:t> syndrome, </a:t>
            </a:r>
          </a:p>
          <a:p>
            <a:pPr>
              <a:buFontTx/>
              <a:buChar char="-"/>
            </a:pPr>
            <a:r>
              <a:rPr lang="en-US" dirty="0" smtClean="0"/>
              <a:t>Race - Asian children reportedly have about half the rates of white and black children.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Others - maternal diethylstilbestrol intake during pregnancy and subsequent vaginal cancer in adolescent female.</a:t>
            </a:r>
          </a:p>
          <a:p>
            <a:pPr>
              <a:buFontTx/>
              <a:buChar char="-"/>
            </a:pPr>
            <a:r>
              <a:rPr lang="en-US" dirty="0" smtClean="0"/>
              <a:t>Unconvincing - pesticides, parental occupational chemical exposures, dietary factors, and environmental cigarette smoke.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45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58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38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1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Tumors may be benign or malignant (cancer)</a:t>
            </a:r>
          </a:p>
          <a:p>
            <a:r>
              <a:rPr lang="en-US" dirty="0" smtClean="0"/>
              <a:t>Benign Tumors can grow large but do not spread into or invade nearby tissues or other parts of the body.</a:t>
            </a:r>
          </a:p>
          <a:p>
            <a:r>
              <a:rPr lang="en-US" b="1" i="1" dirty="0" smtClean="0"/>
              <a:t>Cancer</a:t>
            </a:r>
            <a:r>
              <a:rPr lang="en-US" dirty="0" smtClean="0"/>
              <a:t> – a malignant growth or tumor resulting from an uncontrolled division of cells. They have the potential to invade or spread to other parts of the body.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2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smtClean="0"/>
              <a:t>Oncogenesis</a:t>
            </a:r>
            <a:r>
              <a:rPr lang="en-US" dirty="0" smtClean="0"/>
              <a:t> – the process through which healthy cells become transformed into cancer cells. It is characterized by a series of genetic and cellular changes, including oncogene activation, that lead the cell to divide in an uncontrolled manner.</a:t>
            </a:r>
          </a:p>
          <a:p>
            <a:r>
              <a:rPr lang="en-US" b="1" i="1" dirty="0" smtClean="0"/>
              <a:t>Oncogene</a:t>
            </a:r>
            <a:r>
              <a:rPr lang="en-US" dirty="0" smtClean="0"/>
              <a:t> – a gene that has the potential to cause cancer. In cancer cells, these genes are often mutated or expressed in high levels.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67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Oncogenes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Proto-oncogenes</a:t>
            </a:r>
            <a:r>
              <a:rPr lang="en-US" sz="2800" dirty="0"/>
              <a:t> - </a:t>
            </a:r>
            <a:r>
              <a:rPr lang="en-US" sz="2400" dirty="0"/>
              <a:t> are cellular genes that are important for normal cellular function and code for various proteins, including </a:t>
            </a:r>
            <a:r>
              <a:rPr lang="en-US" sz="2400" i="1" dirty="0">
                <a:solidFill>
                  <a:srgbClr val="FF0000"/>
                </a:solidFill>
              </a:rPr>
              <a:t>transcriptional factors, growth factors</a:t>
            </a:r>
            <a:r>
              <a:rPr lang="en-US" sz="2400" dirty="0"/>
              <a:t>, and </a:t>
            </a:r>
            <a:r>
              <a:rPr lang="en-US" sz="2400" i="1" dirty="0">
                <a:solidFill>
                  <a:srgbClr val="FF0000"/>
                </a:solidFill>
              </a:rPr>
              <a:t>growth factor receptors. 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dirty="0" smtClean="0"/>
              <a:t>These </a:t>
            </a:r>
            <a:r>
              <a:rPr lang="en-US" sz="2400" dirty="0"/>
              <a:t>proteins are vital components in the network of signal transduction that regulate cell growth, division, and differentiation. 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Proto-oncogenes </a:t>
            </a:r>
            <a:r>
              <a:rPr lang="en-US" sz="2400" dirty="0"/>
              <a:t>can be altered to form </a:t>
            </a:r>
            <a:r>
              <a:rPr lang="en-US" sz="2400" b="1" dirty="0"/>
              <a:t>oncogenes</a:t>
            </a:r>
            <a:r>
              <a:rPr lang="en-US" sz="2400" dirty="0"/>
              <a:t>, genes that when translated can result in the malignant transformation of a cell.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dirty="0"/>
              <a:t>three main mechanisms by which proto-oncogenes can be activated include: </a:t>
            </a:r>
            <a:endParaRPr lang="en-US" sz="2400" dirty="0" smtClean="0"/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sz="2400" dirty="0" smtClean="0"/>
              <a:t>Amplification 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sz="2400" dirty="0" smtClean="0"/>
              <a:t>Point mutations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sz="2400" dirty="0" smtClean="0"/>
              <a:t>Translocation 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31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400050"/>
            <a:ext cx="8043863" cy="104775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normAutofit/>
          </a:bodyPr>
          <a:lstStyle/>
          <a:p>
            <a:r>
              <a:rPr lang="en-US" dirty="0"/>
              <a:t>Cell Cycle Regulators and Cancer</a:t>
            </a:r>
          </a:p>
        </p:txBody>
      </p:sp>
      <p:graphicFrame>
        <p:nvGraphicFramePr>
          <p:cNvPr id="107523" name="Object 10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139023"/>
              </p:ext>
            </p:extLst>
          </p:nvPr>
        </p:nvGraphicFramePr>
        <p:xfrm>
          <a:off x="1377950" y="1600200"/>
          <a:ext cx="662305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Image" r:id="rId4" imgW="4087722" imgH="3036585" progId="Photoshop.Image.4">
                  <p:embed/>
                </p:oleObj>
              </mc:Choice>
              <mc:Fallback>
                <p:oleObj name="Image" r:id="rId4" imgW="4087722" imgH="3036585" progId="Photoshop.Image.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1600200"/>
                        <a:ext cx="662305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4" name="AutoShape 1028"/>
          <p:cNvSpPr>
            <a:spLocks noChangeArrowheads="1"/>
          </p:cNvSpPr>
          <p:nvPr/>
        </p:nvSpPr>
        <p:spPr bwMode="auto">
          <a:xfrm>
            <a:off x="3581400" y="2514600"/>
            <a:ext cx="1447800" cy="914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5" name="AutoShape 1029"/>
          <p:cNvSpPr>
            <a:spLocks noChangeArrowheads="1"/>
          </p:cNvSpPr>
          <p:nvPr/>
        </p:nvSpPr>
        <p:spPr bwMode="auto">
          <a:xfrm>
            <a:off x="6248400" y="2514600"/>
            <a:ext cx="1447800" cy="91440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2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Common properties of cancer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most aggressive cancer cells display </a:t>
            </a:r>
            <a:r>
              <a:rPr lang="en-US" u="sng" dirty="0" smtClean="0"/>
              <a:t>all</a:t>
            </a:r>
            <a:r>
              <a:rPr lang="en-US" dirty="0" smtClean="0"/>
              <a:t> </a:t>
            </a:r>
            <a:r>
              <a:rPr lang="en-US" dirty="0" smtClean="0"/>
              <a:t>of these features. </a:t>
            </a:r>
          </a:p>
          <a:p>
            <a:r>
              <a:rPr lang="en-US" dirty="0" smtClean="0"/>
              <a:t>Alterations are caused by mutations that affect growth factor </a:t>
            </a:r>
            <a:r>
              <a:rPr lang="en-US" u="sng" dirty="0" smtClean="0"/>
              <a:t>receptors</a:t>
            </a:r>
            <a:r>
              <a:rPr lang="en-US" dirty="0" smtClean="0"/>
              <a:t> and </a:t>
            </a:r>
            <a:r>
              <a:rPr lang="en-US" u="sng" dirty="0" smtClean="0"/>
              <a:t>signal transduction</a:t>
            </a:r>
            <a:r>
              <a:rPr lang="en-US" dirty="0" smtClean="0"/>
              <a:t> genes, </a:t>
            </a:r>
            <a:r>
              <a:rPr lang="en-US" u="sng" dirty="0" smtClean="0"/>
              <a:t>cell cycle regulatory</a:t>
            </a:r>
            <a:r>
              <a:rPr lang="en-US" dirty="0" smtClean="0"/>
              <a:t> genes, </a:t>
            </a:r>
            <a:r>
              <a:rPr lang="en-US" u="sng" dirty="0" smtClean="0"/>
              <a:t>DNA repair</a:t>
            </a:r>
            <a:r>
              <a:rPr lang="en-US" dirty="0" smtClean="0"/>
              <a:t> genes, or genes controlling </a:t>
            </a:r>
            <a:r>
              <a:rPr lang="en-US" u="sng" dirty="0" smtClean="0"/>
              <a:t>apoptosis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Depending on whether the affected gene normally stimulates or inhibits proliferation, the mutated gene is called an </a:t>
            </a:r>
            <a:r>
              <a:rPr lang="en-US" u="sng" dirty="0" smtClean="0"/>
              <a:t>oncogene</a:t>
            </a:r>
            <a:r>
              <a:rPr lang="en-US" dirty="0" smtClean="0"/>
              <a:t> or a </a:t>
            </a:r>
            <a:r>
              <a:rPr lang="en-US" u="sng" dirty="0" smtClean="0"/>
              <a:t>tumor-suppressor gene.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3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properties of cancer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Cancers typically originate in </a:t>
            </a:r>
            <a:r>
              <a:rPr lang="en-US" u="sng" dirty="0" smtClean="0"/>
              <a:t>dividing cells</a:t>
            </a:r>
            <a:r>
              <a:rPr lang="en-US" dirty="0" smtClean="0"/>
              <a:t>, such as precursor (progenitor) stem cells that give rise to differentiated tissues in the adult. </a:t>
            </a:r>
          </a:p>
          <a:p>
            <a:r>
              <a:rPr lang="en-US" dirty="0" smtClean="0"/>
              <a:t>Most cancers originate in </a:t>
            </a:r>
            <a:r>
              <a:rPr lang="en-US" u="sng" dirty="0" smtClean="0"/>
              <a:t>somatic cells</a:t>
            </a:r>
            <a:r>
              <a:rPr lang="en-US" dirty="0" smtClean="0"/>
              <a:t> and not germ-line cells.</a:t>
            </a:r>
          </a:p>
          <a:p>
            <a:r>
              <a:rPr lang="en-US" u="sng" dirty="0" smtClean="0"/>
              <a:t>Microscopically</a:t>
            </a:r>
            <a:r>
              <a:rPr lang="en-US" dirty="0" smtClean="0"/>
              <a:t>, cancer cells show abnormal location and morphology, loss of structural features characteristic of a differentiated cell, and an abnormally large nucleus and prominent nucleoli. </a:t>
            </a:r>
          </a:p>
          <a:p>
            <a:r>
              <a:rPr lang="en-US" dirty="0" smtClean="0"/>
              <a:t>The cytoskeleton typically also is abnormal. </a:t>
            </a:r>
          </a:p>
          <a:p>
            <a:r>
              <a:rPr lang="en-US" u="sng" dirty="0" smtClean="0"/>
              <a:t>Karyotyping</a:t>
            </a:r>
            <a:r>
              <a:rPr lang="en-US" dirty="0" smtClean="0"/>
              <a:t> may show gross chromosomal abnormalities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0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"/>
            <a:ext cx="8229599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18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897</Words>
  <Application>Microsoft Office PowerPoint</Application>
  <PresentationFormat>On-screen Show (4:3)</PresentationFormat>
  <Paragraphs>89</Paragraphs>
  <Slides>24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Image</vt:lpstr>
      <vt:lpstr>Oncology </vt:lpstr>
      <vt:lpstr>Definitions </vt:lpstr>
      <vt:lpstr>Definitions </vt:lpstr>
      <vt:lpstr>Definitions </vt:lpstr>
      <vt:lpstr>Oncogenes </vt:lpstr>
      <vt:lpstr>Cell Cycle Regulators and Cancer</vt:lpstr>
      <vt:lpstr>Common properties of cancer cells</vt:lpstr>
      <vt:lpstr>Common properties of cancer cells</vt:lpstr>
      <vt:lpstr>PowerPoint Presentation</vt:lpstr>
      <vt:lpstr>Common properties of cancer cells</vt:lpstr>
      <vt:lpstr>Common properties of cancer cells</vt:lpstr>
      <vt:lpstr>Genes Commonly Mutated in Cancer</vt:lpstr>
      <vt:lpstr>PowerPoint Presentation</vt:lpstr>
      <vt:lpstr>Genes Commonly Mutated in Cancer</vt:lpstr>
      <vt:lpstr>PowerPoint Presentation</vt:lpstr>
      <vt:lpstr>Risk factors for childhood cancers</vt:lpstr>
      <vt:lpstr>Risk factors</vt:lpstr>
      <vt:lpstr>Risk factors </vt:lpstr>
      <vt:lpstr>Risk factors </vt:lpstr>
      <vt:lpstr>Risk factors</vt:lpstr>
      <vt:lpstr>Risk factors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Oncology</dc:title>
  <dc:creator>Admin</dc:creator>
  <cp:lastModifiedBy>Admin</cp:lastModifiedBy>
  <cp:revision>10</cp:revision>
  <dcterms:created xsi:type="dcterms:W3CDTF">2021-05-26T18:01:58Z</dcterms:created>
  <dcterms:modified xsi:type="dcterms:W3CDTF">2021-05-27T09:56:06Z</dcterms:modified>
</cp:coreProperties>
</file>