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39" autoAdjust="0"/>
    <p:restoredTop sz="94660"/>
  </p:normalViewPr>
  <p:slideViewPr>
    <p:cSldViewPr snapToGrid="0">
      <p:cViewPr varScale="1">
        <p:scale>
          <a:sx n="80" d="100"/>
          <a:sy n="80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66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44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7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02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8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3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7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1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4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484DA-E398-4DC9-BAB3-849B1173A5AD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E67AD-7A4F-4205-B0B4-A533BBBC7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84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TUMORS OF BONE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982" y="3509963"/>
            <a:ext cx="9601199" cy="187252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b="1" u="sng" dirty="0" smtClean="0"/>
              <a:t>PRIMARY TUMORS</a:t>
            </a:r>
            <a:r>
              <a:rPr lang="en-US" sz="12800" dirty="0" smtClean="0"/>
              <a:t>.</a:t>
            </a:r>
          </a:p>
          <a:p>
            <a:pPr algn="l"/>
            <a:r>
              <a:rPr lang="en-US" sz="12800" dirty="0" smtClean="0"/>
              <a:t>Both benign and malignant are uncommon comparing with malignancies  arising from other tissues.</a:t>
            </a:r>
          </a:p>
          <a:p>
            <a:pPr algn="l"/>
            <a:r>
              <a:rPr lang="en-US" sz="12800" dirty="0"/>
              <a:t>A</a:t>
            </a:r>
            <a:r>
              <a:rPr lang="en-US" sz="12800" dirty="0" smtClean="0"/>
              <a:t>lso uncommon compared to secondary tumors arising from metastases to the skeleton from primary carcinoma of,breast,prostate ,lung or kidney.</a:t>
            </a:r>
          </a:p>
          <a:p>
            <a:pPr algn="l"/>
            <a:r>
              <a:rPr lang="en-US" sz="12800" dirty="0" smtClean="0"/>
              <a:t>Primary tumors present difficulties in diagnosis and </a:t>
            </a:r>
            <a:r>
              <a:rPr lang="en-US" sz="12800" dirty="0" err="1" smtClean="0"/>
              <a:t>treatment.and</a:t>
            </a:r>
            <a:r>
              <a:rPr lang="en-US" sz="12800" dirty="0" smtClean="0"/>
              <a:t> need to be differentiated from other tumor like lesions that affect the bone.</a:t>
            </a:r>
          </a:p>
          <a:p>
            <a:pPr algn="l"/>
            <a:endParaRPr lang="en-US" dirty="0" smtClean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187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primary bone tumors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5992965"/>
              </p:ext>
            </p:extLst>
          </p:nvPr>
        </p:nvGraphicFramePr>
        <p:xfrm>
          <a:off x="838200" y="1825625"/>
          <a:ext cx="10515600" cy="596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19584313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325793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666131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791510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474839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BENIGN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POINT OF 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MALIGNANT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4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Osteoma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Osteo</a:t>
                      </a:r>
                      <a:r>
                        <a:rPr lang="en-US" dirty="0" smtClean="0"/>
                        <a:t> sarcoma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26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Osetoid</a:t>
                      </a:r>
                      <a:r>
                        <a:rPr lang="en-US" dirty="0" smtClean="0"/>
                        <a:t> osteoma</a:t>
                      </a:r>
                    </a:p>
                    <a:p>
                      <a:r>
                        <a:rPr lang="en-US" dirty="0" err="1" smtClean="0"/>
                        <a:t>Osteo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blastoma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Giant cell tumor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835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Enchondroma</a:t>
                      </a:r>
                      <a:endParaRPr lang="en-US" dirty="0" smtClean="0"/>
                    </a:p>
                    <a:p>
                      <a:r>
                        <a:rPr lang="en-US" dirty="0" err="1" smtClean="0"/>
                        <a:t>Osteo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chondroma</a:t>
                      </a:r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cartilagecapped</a:t>
                      </a:r>
                      <a:r>
                        <a:rPr lang="en-US" dirty="0" smtClean="0"/>
                        <a:t> exostosis]</a:t>
                      </a:r>
                    </a:p>
                    <a:p>
                      <a:r>
                        <a:rPr lang="en-US" dirty="0" err="1" smtClean="0"/>
                        <a:t>Chondromyxoid</a:t>
                      </a:r>
                      <a:r>
                        <a:rPr lang="en-US" dirty="0" smtClean="0"/>
                        <a:t> fibroma.</a:t>
                      </a:r>
                    </a:p>
                    <a:p>
                      <a:r>
                        <a:rPr lang="en-US" dirty="0" err="1" smtClean="0"/>
                        <a:t>chondroblastoma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Cartilage.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Chondrosarcoma.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5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Fibrous </a:t>
                      </a:r>
                      <a:r>
                        <a:rPr lang="en-US" dirty="0" err="1" smtClean="0"/>
                        <a:t>corticaldefectnon</a:t>
                      </a:r>
                      <a:r>
                        <a:rPr lang="en-US" dirty="0" smtClean="0"/>
                        <a:t> ossifying fibroma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Fibrous tissue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Malignant</a:t>
                      </a:r>
                      <a:r>
                        <a:rPr lang="en-US" baseline="0" dirty="0" smtClean="0"/>
                        <a:t> fibrous histiocytoma.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499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59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5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11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50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31634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85763730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756159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71288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begnin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malignant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2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Simple</a:t>
                      </a:r>
                      <a:r>
                        <a:rPr lang="en-US" baseline="0" dirty="0" smtClean="0"/>
                        <a:t> bone cyst</a:t>
                      </a:r>
                    </a:p>
                    <a:p>
                      <a:r>
                        <a:rPr lang="en-US" baseline="0" dirty="0" smtClean="0"/>
                        <a:t>Aneurysmal bone cyst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Uncertain origin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Ewings</a:t>
                      </a:r>
                      <a:r>
                        <a:rPr lang="en-US" baseline="0" dirty="0" smtClean="0"/>
                        <a:t> sarcoma</a:t>
                      </a:r>
                    </a:p>
                    <a:p>
                      <a:r>
                        <a:rPr lang="en-US" baseline="0" dirty="0" err="1" smtClean="0"/>
                        <a:t>Adamantinoma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4130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092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26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36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6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508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4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OSTEO CHONDROMA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Commonest benign tumor of bone.</a:t>
            </a:r>
          </a:p>
          <a:p>
            <a:r>
              <a:rPr lang="en-US" dirty="0" smtClean="0"/>
              <a:t>Presents at age 10 to 20 yrs.</a:t>
            </a:r>
          </a:p>
          <a:p>
            <a:r>
              <a:rPr lang="en-US" dirty="0" smtClean="0"/>
              <a:t>PATHOLOGY.</a:t>
            </a:r>
          </a:p>
          <a:p>
            <a:r>
              <a:rPr lang="en-US" dirty="0" smtClean="0"/>
              <a:t>Tumor originates from childhood, from </a:t>
            </a:r>
            <a:r>
              <a:rPr lang="en-US" dirty="0" err="1" smtClean="0"/>
              <a:t>epiphysesial</a:t>
            </a:r>
            <a:r>
              <a:rPr lang="en-US" dirty="0" smtClean="0"/>
              <a:t> cartilage plate.</a:t>
            </a:r>
          </a:p>
          <a:p>
            <a:r>
              <a:rPr lang="en-US" dirty="0" smtClean="0"/>
              <a:t>As bone grows outgrowth is left behind and points away from adjacent joint.</a:t>
            </a:r>
          </a:p>
          <a:p>
            <a:r>
              <a:rPr lang="en-US" dirty="0" smtClean="0"/>
              <a:t>Grows outward from the bone like a mushroom with a bony stalk in continuity with cortex of underlying bone.</a:t>
            </a:r>
          </a:p>
          <a:p>
            <a:r>
              <a:rPr lang="en-US" dirty="0" smtClean="0"/>
              <a:t>The bony stalk has a larger cap of cartilage which continues to grow until cessation of skeletal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3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Ordinary </a:t>
            </a:r>
            <a:r>
              <a:rPr lang="en-US" dirty="0" err="1" smtClean="0"/>
              <a:t>osteochondroma</a:t>
            </a:r>
            <a:r>
              <a:rPr lang="en-US" dirty="0" smtClean="0"/>
              <a:t> is single but in multiple </a:t>
            </a:r>
            <a:r>
              <a:rPr lang="en-US" dirty="0" err="1" smtClean="0"/>
              <a:t>exoxtoses</a:t>
            </a:r>
            <a:r>
              <a:rPr lang="en-US" dirty="0" smtClean="0"/>
              <a:t> it affects several bones.</a:t>
            </a:r>
          </a:p>
          <a:p>
            <a:r>
              <a:rPr lang="en-US" dirty="0" smtClean="0"/>
              <a:t>Risk of malignancy is more </a:t>
            </a:r>
            <a:r>
              <a:rPr lang="en-US" dirty="0" err="1" smtClean="0"/>
              <a:t>inexostoses</a:t>
            </a:r>
            <a:r>
              <a:rPr lang="en-US" dirty="0" smtClean="0"/>
              <a:t> than in solitary </a:t>
            </a:r>
            <a:r>
              <a:rPr lang="en-US" dirty="0" err="1" smtClean="0"/>
              <a:t>osteochondroma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CLINICAL FEATURES.</a:t>
            </a:r>
          </a:p>
          <a:p>
            <a:r>
              <a:rPr lang="en-US" dirty="0" smtClean="0"/>
              <a:t>Circumscribed painless hardening near the joint.</a:t>
            </a:r>
          </a:p>
          <a:p>
            <a:r>
              <a:rPr lang="en-US" dirty="0" smtClean="0"/>
              <a:t>May become </a:t>
            </a:r>
            <a:r>
              <a:rPr lang="en-US" dirty="0" err="1" smtClean="0"/>
              <a:t>painfull</a:t>
            </a:r>
            <a:r>
              <a:rPr lang="en-US" dirty="0" smtClean="0"/>
              <a:t> due to pressure effect from adjacent nerve or vascular </a:t>
            </a:r>
            <a:r>
              <a:rPr lang="en-US" dirty="0" err="1" smtClean="0"/>
              <a:t>structures.or</a:t>
            </a:r>
            <a:r>
              <a:rPr lang="en-US" dirty="0" smtClean="0"/>
              <a:t> from underlying pseudo bursa.</a:t>
            </a:r>
          </a:p>
          <a:p>
            <a:r>
              <a:rPr lang="en-US" dirty="0" smtClean="0"/>
              <a:t>Increases in pain and size should be regarded with suspicion.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549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PLAIN XRAY;=mushroom like stalk of the bony tumor.</a:t>
            </a:r>
          </a:p>
          <a:p>
            <a:r>
              <a:rPr lang="en-US" dirty="0" smtClean="0"/>
              <a:t>The larger cartilaginous cap only seen after calcification after skeletal maturity is achieved.</a:t>
            </a:r>
          </a:p>
          <a:p>
            <a:r>
              <a:rPr lang="en-US" dirty="0" smtClean="0"/>
              <a:t>Patients with skeletal  </a:t>
            </a:r>
            <a:r>
              <a:rPr lang="en-US" dirty="0" err="1" smtClean="0"/>
              <a:t>lessions</a:t>
            </a:r>
            <a:r>
              <a:rPr lang="en-US" dirty="0" smtClean="0"/>
              <a:t> must be </a:t>
            </a:r>
            <a:r>
              <a:rPr lang="en-US" dirty="0" err="1" smtClean="0"/>
              <a:t>adviced</a:t>
            </a:r>
            <a:r>
              <a:rPr lang="en-US" dirty="0" smtClean="0"/>
              <a:t> to seek imaging services if swelling becomes if swelling enlarges or becomes </a:t>
            </a:r>
            <a:r>
              <a:rPr lang="en-US" dirty="0" err="1" smtClean="0"/>
              <a:t>painfull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TREATMENT</a:t>
            </a:r>
          </a:p>
          <a:p>
            <a:r>
              <a:rPr lang="en-US" dirty="0" smtClean="0"/>
              <a:t>Excise tumor if it enlarges and take it for histological examination.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0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cell tumor.[</a:t>
            </a:r>
            <a:r>
              <a:rPr lang="en-US" dirty="0" err="1" smtClean="0"/>
              <a:t>osteo</a:t>
            </a:r>
            <a:r>
              <a:rPr lang="en-US" dirty="0" smtClean="0"/>
              <a:t> </a:t>
            </a:r>
            <a:r>
              <a:rPr lang="en-US" dirty="0" err="1" smtClean="0"/>
              <a:t>clastoma</a:t>
            </a:r>
            <a:r>
              <a:rPr lang="en-US" dirty="0" smtClean="0"/>
              <a:t>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Though this tumor is </a:t>
            </a:r>
            <a:r>
              <a:rPr lang="en-US" dirty="0" err="1" smtClean="0"/>
              <a:t>reffered</a:t>
            </a:r>
            <a:r>
              <a:rPr lang="en-US" dirty="0" smtClean="0"/>
              <a:t> to  as benign ,it tends to recur after  local removal.</a:t>
            </a:r>
          </a:p>
          <a:p>
            <a:r>
              <a:rPr lang="en-US" dirty="0" smtClean="0"/>
              <a:t>Occurs in the age of 20-40yrs.</a:t>
            </a:r>
          </a:p>
          <a:p>
            <a:r>
              <a:rPr lang="en-US" dirty="0" smtClean="0"/>
              <a:t>10% behaves as malignant tumor, metastasizing through the blood to the lungs.</a:t>
            </a:r>
          </a:p>
          <a:p>
            <a:r>
              <a:rPr lang="en-US" dirty="0" smtClean="0"/>
              <a:t>PATHOLOGY.</a:t>
            </a:r>
          </a:p>
          <a:p>
            <a:r>
              <a:rPr lang="en-US" dirty="0" smtClean="0"/>
              <a:t>Common sites are lower end of </a:t>
            </a:r>
            <a:r>
              <a:rPr lang="en-US" dirty="0" err="1" smtClean="0"/>
              <a:t>femur,upper</a:t>
            </a:r>
            <a:r>
              <a:rPr lang="en-US" dirty="0" smtClean="0"/>
              <a:t> end of </a:t>
            </a:r>
            <a:r>
              <a:rPr lang="en-US" dirty="0" err="1" smtClean="0"/>
              <a:t>tibia,lower</a:t>
            </a:r>
            <a:r>
              <a:rPr lang="en-US" dirty="0" smtClean="0"/>
              <a:t> end of radius and upper end of </a:t>
            </a:r>
            <a:r>
              <a:rPr lang="en-US" dirty="0" err="1" smtClean="0"/>
              <a:t>humerus</a:t>
            </a:r>
            <a:r>
              <a:rPr lang="en-US" dirty="0" smtClean="0"/>
              <a:t>.[ossification center of long bones.]</a:t>
            </a:r>
          </a:p>
          <a:p>
            <a:r>
              <a:rPr lang="en-US" dirty="0" smtClean="0"/>
              <a:t>May also occur in spine and sacrum 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40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Mostly occurs in the  epiphyseal region  and almost extends to the joint surface.</a:t>
            </a:r>
          </a:p>
          <a:p>
            <a:r>
              <a:rPr lang="en-US" dirty="0" smtClean="0"/>
              <a:t>New bone forms beneath the raised </a:t>
            </a:r>
            <a:r>
              <a:rPr lang="en-US" dirty="0" err="1" smtClean="0"/>
              <a:t>periostiun</a:t>
            </a:r>
            <a:r>
              <a:rPr lang="en-US" dirty="0" smtClean="0"/>
              <a:t> so bone end is expanded and pathological fracture is common.</a:t>
            </a:r>
          </a:p>
          <a:p>
            <a:r>
              <a:rPr lang="en-US" dirty="0" err="1" smtClean="0"/>
              <a:t>Histologically.the</a:t>
            </a:r>
            <a:r>
              <a:rPr lang="en-US" dirty="0" smtClean="0"/>
              <a:t> tumor has abundant mononuclear cells oval or spindle shaped stromal cells  profusely interspersed with giant cells that contain several nuclei[</a:t>
            </a:r>
            <a:r>
              <a:rPr lang="en-US" dirty="0" err="1" smtClean="0"/>
              <a:t>upto</a:t>
            </a:r>
            <a:r>
              <a:rPr lang="en-US" dirty="0" smtClean="0"/>
              <a:t> 50.,]hence the name giant cell tumor.</a:t>
            </a:r>
          </a:p>
          <a:p>
            <a:r>
              <a:rPr lang="en-US" dirty="0" smtClean="0"/>
              <a:t>The giant cells represent fused conglomeration of oval or spindle shaped </a:t>
            </a:r>
            <a:r>
              <a:rPr lang="en-US" dirty="0"/>
              <a:t> </a:t>
            </a:r>
            <a:r>
              <a:rPr lang="en-US" dirty="0" smtClean="0"/>
              <a:t>stromal cells which show mitotic figures.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1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CLINICAL FEATURES.</a:t>
            </a:r>
          </a:p>
          <a:p>
            <a:r>
              <a:rPr lang="en-US" dirty="0" smtClean="0"/>
              <a:t>Pain at site of tumor.</a:t>
            </a:r>
          </a:p>
          <a:p>
            <a:r>
              <a:rPr lang="en-US" dirty="0" smtClean="0"/>
              <a:t>Gradually increasing local swelling.</a:t>
            </a:r>
          </a:p>
          <a:p>
            <a:r>
              <a:rPr lang="en-US" dirty="0" smtClean="0"/>
              <a:t>Pathological fractures.</a:t>
            </a:r>
          </a:p>
          <a:p>
            <a:r>
              <a:rPr lang="en-US" dirty="0" smtClean="0"/>
              <a:t>Bony swelling which may be tender on firm palpation.</a:t>
            </a:r>
          </a:p>
          <a:p>
            <a:r>
              <a:rPr lang="en-US" dirty="0" smtClean="0"/>
              <a:t>IMAGING.</a:t>
            </a:r>
          </a:p>
          <a:p>
            <a:r>
              <a:rPr lang="en-US" dirty="0" smtClean="0"/>
              <a:t>XRAYS=shows lytic destruction of bone substance.</a:t>
            </a:r>
          </a:p>
          <a:p>
            <a:r>
              <a:rPr lang="en-US" dirty="0" smtClean="0"/>
              <a:t>Expansion of </a:t>
            </a:r>
            <a:r>
              <a:rPr lang="en-US" dirty="0" err="1" smtClean="0"/>
              <a:t>cortex,with</a:t>
            </a:r>
            <a:r>
              <a:rPr lang="en-US" dirty="0" smtClean="0"/>
              <a:t> no sclerotic ream or </a:t>
            </a:r>
            <a:r>
              <a:rPr lang="en-US" dirty="0" err="1" smtClean="0"/>
              <a:t>priosteal</a:t>
            </a:r>
            <a:r>
              <a:rPr lang="en-US" dirty="0" smtClean="0"/>
              <a:t> reaction.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12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Tumor tends to grow </a:t>
            </a:r>
            <a:r>
              <a:rPr lang="en-US" dirty="0" err="1" smtClean="0"/>
              <a:t>accentrically</a:t>
            </a:r>
            <a:r>
              <a:rPr lang="en-US" dirty="0" smtClean="0"/>
              <a:t> and involve  articular </a:t>
            </a:r>
            <a:r>
              <a:rPr lang="en-US" dirty="0" err="1" smtClean="0"/>
              <a:t>surfsaces</a:t>
            </a:r>
            <a:r>
              <a:rPr lang="en-US" dirty="0" smtClean="0"/>
              <a:t> of the bone.</a:t>
            </a:r>
          </a:p>
          <a:p>
            <a:r>
              <a:rPr lang="en-US" dirty="0" smtClean="0"/>
              <a:t>MRI helps to determine extend of soft tissue involvement.</a:t>
            </a:r>
          </a:p>
          <a:p>
            <a:r>
              <a:rPr lang="en-US" dirty="0" smtClean="0"/>
              <a:t>TREATMENT</a:t>
            </a:r>
          </a:p>
          <a:p>
            <a:r>
              <a:rPr lang="en-US" dirty="0" smtClean="0"/>
              <a:t>Depends on site of tumor.</a:t>
            </a:r>
          </a:p>
          <a:p>
            <a:r>
              <a:rPr lang="en-US" dirty="0" smtClean="0"/>
              <a:t>Curettage of content with high speed burr.</a:t>
            </a:r>
          </a:p>
          <a:p>
            <a:r>
              <a:rPr lang="en-US" dirty="0" smtClean="0"/>
              <a:t>Recurrence occurs in 20-25%.this is reduced by us of chemotherapy,</a:t>
            </a:r>
          </a:p>
          <a:p>
            <a:r>
              <a:rPr lang="en-US" dirty="0" smtClean="0"/>
              <a:t>Tumor excision in cases of multiple recurrence.</a:t>
            </a:r>
          </a:p>
          <a:p>
            <a:r>
              <a:rPr lang="en-US" dirty="0" smtClean="0"/>
              <a:t>Radiotherapy.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35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Radiotheraphy</a:t>
            </a:r>
            <a:r>
              <a:rPr lang="en-US" dirty="0" smtClean="0"/>
              <a:t> can bring permanent cure.</a:t>
            </a:r>
          </a:p>
          <a:p>
            <a:r>
              <a:rPr lang="en-US" dirty="0" err="1" smtClean="0"/>
              <a:t>Radiotheraphy</a:t>
            </a:r>
            <a:r>
              <a:rPr lang="en-US" dirty="0" smtClean="0"/>
              <a:t> is </a:t>
            </a:r>
            <a:r>
              <a:rPr lang="en-US" dirty="0" err="1" smtClean="0"/>
              <a:t>fearead</a:t>
            </a:r>
            <a:r>
              <a:rPr lang="en-US" dirty="0" smtClean="0"/>
              <a:t> to induce malignant change later in life.so </a:t>
            </a:r>
            <a:r>
              <a:rPr lang="en-US" dirty="0" err="1" smtClean="0"/>
              <a:t>raditheraphy</a:t>
            </a:r>
            <a:r>
              <a:rPr lang="en-US" dirty="0" smtClean="0"/>
              <a:t> is recommended in sites inaccessible to </a:t>
            </a:r>
            <a:r>
              <a:rPr lang="en-US" dirty="0" err="1" smtClean="0"/>
              <a:t>radiotheraphy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spine and sacrum.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7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Tumours</a:t>
            </a:r>
            <a:r>
              <a:rPr lang="en-US" dirty="0" smtClean="0"/>
              <a:t> arising from bone arise from mesenchymal tissue and if malignant are called sarcomas.</a:t>
            </a:r>
          </a:p>
          <a:p>
            <a:r>
              <a:rPr lang="en-US" dirty="0" smtClean="0"/>
              <a:t>They are normally classified by the predominant </a:t>
            </a:r>
            <a:r>
              <a:rPr lang="en-US" dirty="0" err="1" smtClean="0"/>
              <a:t>tissues,I,e</a:t>
            </a:r>
            <a:r>
              <a:rPr lang="en-US" dirty="0" smtClean="0"/>
              <a:t> </a:t>
            </a:r>
            <a:r>
              <a:rPr lang="en-US" dirty="0" err="1" smtClean="0"/>
              <a:t>bone,cartilage</a:t>
            </a:r>
            <a:r>
              <a:rPr lang="en-US" dirty="0" smtClean="0"/>
              <a:t> or fibrous tissue.</a:t>
            </a:r>
          </a:p>
          <a:p>
            <a:r>
              <a:rPr lang="en-US" dirty="0" smtClean="0"/>
              <a:t>CLINICAL FEATURES</a:t>
            </a:r>
          </a:p>
          <a:p>
            <a:r>
              <a:rPr lang="en-US" dirty="0" smtClean="0"/>
              <a:t>Local pain unrelated to activity.</a:t>
            </a:r>
          </a:p>
          <a:p>
            <a:r>
              <a:rPr lang="en-US" dirty="0" smtClean="0"/>
              <a:t>Local limb swelling.</a:t>
            </a:r>
          </a:p>
          <a:p>
            <a:r>
              <a:rPr lang="en-US" dirty="0" smtClean="0"/>
              <a:t>Pathological fractures.</a:t>
            </a:r>
          </a:p>
          <a:p>
            <a:r>
              <a:rPr lang="en-US" dirty="0" smtClean="0"/>
              <a:t>Or </a:t>
            </a:r>
            <a:r>
              <a:rPr lang="en-US" dirty="0" err="1" smtClean="0"/>
              <a:t>compination</a:t>
            </a:r>
            <a:r>
              <a:rPr lang="en-US" dirty="0" smtClean="0"/>
              <a:t> of the above symptoms.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3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MALIGNANT  TUMORS OF BONE.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five commonest malignant  primary tumors of bone.</a:t>
            </a:r>
          </a:p>
          <a:p>
            <a:r>
              <a:rPr lang="en-US" dirty="0" smtClean="0"/>
              <a:t>Osteogenic sarcoma</a:t>
            </a:r>
          </a:p>
          <a:p>
            <a:r>
              <a:rPr lang="en-US" dirty="0" err="1" smtClean="0"/>
              <a:t>Chondrsarcoma</a:t>
            </a:r>
            <a:endParaRPr lang="en-US" dirty="0" smtClean="0"/>
          </a:p>
          <a:p>
            <a:r>
              <a:rPr lang="en-US" dirty="0" smtClean="0"/>
              <a:t>Malignant </a:t>
            </a:r>
            <a:r>
              <a:rPr lang="en-US" dirty="0" err="1" smtClean="0"/>
              <a:t>fibrosarcoma</a:t>
            </a:r>
            <a:endParaRPr lang="en-US" dirty="0" smtClean="0"/>
          </a:p>
          <a:p>
            <a:r>
              <a:rPr lang="en-US" dirty="0" err="1" smtClean="0"/>
              <a:t>Ewings</a:t>
            </a:r>
            <a:r>
              <a:rPr lang="en-US" dirty="0" smtClean="0"/>
              <a:t> tumor</a:t>
            </a:r>
          </a:p>
          <a:p>
            <a:r>
              <a:rPr lang="en-US" dirty="0" smtClean="0"/>
              <a:t>Myeloma[</a:t>
            </a:r>
            <a:r>
              <a:rPr lang="en-US" dirty="0" err="1" smtClean="0"/>
              <a:t>plasmocytoma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Secondary metastatic tumors.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332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Osteogenic sarcoma.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a tumor of childhood and adolescent occurring most </a:t>
            </a:r>
            <a:r>
              <a:rPr lang="en-US" dirty="0" err="1" smtClean="0"/>
              <a:t>coomnly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 10-25yrs.</a:t>
            </a:r>
          </a:p>
          <a:p>
            <a:r>
              <a:rPr lang="en-US" dirty="0" smtClean="0"/>
              <a:t>In latter life it occurs as </a:t>
            </a:r>
            <a:r>
              <a:rPr lang="en-US" dirty="0" err="1" smtClean="0"/>
              <a:t>acomplication</a:t>
            </a:r>
            <a:r>
              <a:rPr lang="en-US" dirty="0" smtClean="0"/>
              <a:t> of </a:t>
            </a:r>
            <a:r>
              <a:rPr lang="en-US" dirty="0" err="1" smtClean="0"/>
              <a:t>pagets</a:t>
            </a:r>
            <a:r>
              <a:rPr lang="en-US" dirty="0" smtClean="0"/>
              <a:t> dx.</a:t>
            </a:r>
          </a:p>
          <a:p>
            <a:r>
              <a:rPr lang="en-US" dirty="0" smtClean="0"/>
              <a:t>PATHOLOGY</a:t>
            </a:r>
          </a:p>
          <a:p>
            <a:r>
              <a:rPr lang="en-US" dirty="0" smtClean="0"/>
              <a:t>Arises from primitive bone forming cells.</a:t>
            </a:r>
          </a:p>
          <a:p>
            <a:r>
              <a:rPr lang="en-US" dirty="0" smtClean="0"/>
              <a:t>Commonest  sites are lower end of </a:t>
            </a:r>
            <a:r>
              <a:rPr lang="en-US" dirty="0" err="1" smtClean="0"/>
              <a:t>femur,upper</a:t>
            </a:r>
            <a:r>
              <a:rPr lang="en-US" dirty="0" smtClean="0"/>
              <a:t> of </a:t>
            </a:r>
            <a:r>
              <a:rPr lang="en-US" dirty="0" err="1" smtClean="0"/>
              <a:t>tibia,and</a:t>
            </a:r>
            <a:r>
              <a:rPr lang="en-US" dirty="0" smtClean="0"/>
              <a:t> upper end of </a:t>
            </a:r>
            <a:r>
              <a:rPr lang="en-US" dirty="0" err="1" smtClean="0"/>
              <a:t>humerus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571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areas which had most active growth before bone fusion.</a:t>
            </a:r>
          </a:p>
          <a:p>
            <a:r>
              <a:rPr lang="en-US" dirty="0" smtClean="0"/>
              <a:t>Tumor begins in the metaphysis .destroys bone structure then </a:t>
            </a:r>
            <a:r>
              <a:rPr lang="en-US" dirty="0" err="1" smtClean="0"/>
              <a:t>burdt</a:t>
            </a:r>
            <a:r>
              <a:rPr lang="en-US" dirty="0" smtClean="0"/>
              <a:t> to the surrounding soft tissues.</a:t>
            </a:r>
          </a:p>
          <a:p>
            <a:r>
              <a:rPr lang="en-US" dirty="0" smtClean="0"/>
              <a:t>Seldom crosses epiphyseal cartilage into the epiphyses itself.</a:t>
            </a:r>
          </a:p>
          <a:p>
            <a:r>
              <a:rPr lang="en-US" dirty="0" smtClean="0"/>
              <a:t>Histological appearance is wide and any connective tissue may be </a:t>
            </a:r>
            <a:r>
              <a:rPr lang="en-US" dirty="0" err="1" smtClean="0"/>
              <a:t>represented.e.g</a:t>
            </a:r>
            <a:r>
              <a:rPr lang="en-US" dirty="0" smtClean="0"/>
              <a:t> </a:t>
            </a:r>
            <a:r>
              <a:rPr lang="en-US" dirty="0" err="1" smtClean="0"/>
              <a:t>fibrous,cartilage</a:t>
            </a:r>
            <a:r>
              <a:rPr lang="en-US" dirty="0" smtClean="0"/>
              <a:t> tissues but with some neoplastic new bone or osteoid tissue that indicate the real nature of the lesion.</a:t>
            </a:r>
          </a:p>
          <a:p>
            <a:r>
              <a:rPr lang="en-US" dirty="0" smtClean="0"/>
              <a:t>Tumors metastases early through blood stream to lungs and other bones.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69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Pain associated with gradual swelling.</a:t>
            </a:r>
          </a:p>
          <a:p>
            <a:r>
              <a:rPr lang="en-US" dirty="0" smtClean="0"/>
              <a:t>o/</a:t>
            </a:r>
            <a:r>
              <a:rPr lang="en-US" dirty="0" err="1" smtClean="0"/>
              <a:t>e.diffuse</a:t>
            </a:r>
            <a:r>
              <a:rPr lang="en-US" dirty="0" smtClean="0"/>
              <a:t> bone thickening near the end of bone close to the joint.</a:t>
            </a:r>
          </a:p>
          <a:p>
            <a:r>
              <a:rPr lang="en-US" dirty="0" smtClean="0"/>
              <a:t>Warmer than normal skin.</a:t>
            </a:r>
          </a:p>
          <a:p>
            <a:r>
              <a:rPr lang="en-US" dirty="0" smtClean="0"/>
              <a:t>Stretched and shinny skin.</a:t>
            </a:r>
          </a:p>
          <a:p>
            <a:r>
              <a:rPr lang="en-US" dirty="0" smtClean="0"/>
              <a:t>IMAGING.</a:t>
            </a:r>
          </a:p>
          <a:p>
            <a:r>
              <a:rPr lang="en-US" dirty="0" smtClean="0"/>
              <a:t>PLAIN </a:t>
            </a:r>
            <a:r>
              <a:rPr lang="en-US" dirty="0" err="1" smtClean="0"/>
              <a:t>XRAYS.Irregular</a:t>
            </a:r>
            <a:r>
              <a:rPr lang="en-US" dirty="0" smtClean="0"/>
              <a:t> medullary and cortical destruction of the metaphysis.</a:t>
            </a:r>
          </a:p>
          <a:p>
            <a:r>
              <a:rPr lang="en-US" dirty="0" smtClean="0"/>
              <a:t>Later cortex appears to have burst open at one or more places of tissue extension.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174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MRI</a:t>
            </a:r>
          </a:p>
          <a:p>
            <a:pPr marL="0" indent="0">
              <a:buNone/>
            </a:pPr>
            <a:r>
              <a:rPr lang="en-US" dirty="0" smtClean="0"/>
              <a:t>.accurate tumor </a:t>
            </a:r>
            <a:r>
              <a:rPr lang="en-US" dirty="0" err="1" smtClean="0"/>
              <a:t>delianation</a:t>
            </a:r>
            <a:r>
              <a:rPr lang="en-US" dirty="0" smtClean="0"/>
              <a:t> and extend of </a:t>
            </a:r>
            <a:r>
              <a:rPr lang="en-US" dirty="0" err="1" smtClean="0"/>
              <a:t>invassin</a:t>
            </a:r>
            <a:r>
              <a:rPr lang="en-US" dirty="0" smtClean="0"/>
              <a:t> of tissues.</a:t>
            </a:r>
          </a:p>
          <a:p>
            <a:pPr marL="0" indent="0">
              <a:buNone/>
            </a:pPr>
            <a:r>
              <a:rPr lang="en-US" dirty="0" smtClean="0"/>
              <a:t>There is usually evidence of bone formation under the corners of aggressive periosteal reaction.[</a:t>
            </a:r>
            <a:r>
              <a:rPr lang="en-US" dirty="0" err="1" smtClean="0"/>
              <a:t>codman’s</a:t>
            </a:r>
            <a:r>
              <a:rPr lang="en-US" dirty="0" smtClean="0"/>
              <a:t> triangle].</a:t>
            </a:r>
          </a:p>
          <a:p>
            <a:pPr marL="0" indent="0">
              <a:buNone/>
            </a:pPr>
            <a:r>
              <a:rPr lang="en-US" dirty="0" smtClean="0"/>
              <a:t>Sunray </a:t>
            </a:r>
            <a:r>
              <a:rPr lang="en-US" dirty="0" err="1" smtClean="0"/>
              <a:t>appearance.i.e</a:t>
            </a:r>
            <a:r>
              <a:rPr lang="en-US" dirty="0" smtClean="0"/>
              <a:t> well marked  radiating spicules of new bone are seen within the tumor.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adio isotope scanning .</a:t>
            </a:r>
          </a:p>
          <a:p>
            <a:pPr marL="0" indent="0">
              <a:buNone/>
            </a:pPr>
            <a:r>
              <a:rPr lang="en-US" dirty="0" smtClean="0"/>
              <a:t>CXR </a:t>
            </a:r>
            <a:r>
              <a:rPr lang="en-US" dirty="0" err="1" smtClean="0"/>
              <a:t>shows.pulmonary</a:t>
            </a:r>
            <a:r>
              <a:rPr lang="en-US" dirty="0" smtClean="0"/>
              <a:t> metastases.</a:t>
            </a:r>
          </a:p>
          <a:p>
            <a:pPr marL="0" indent="0">
              <a:buNone/>
            </a:pPr>
            <a:r>
              <a:rPr lang="en-US" dirty="0" smtClean="0"/>
              <a:t>Ct </a:t>
            </a:r>
            <a:r>
              <a:rPr lang="en-US" dirty="0" err="1" smtClean="0"/>
              <a:t>scan.of</a:t>
            </a:r>
            <a:r>
              <a:rPr lang="en-US" dirty="0" smtClean="0"/>
              <a:t> the lung field is now mandatory for pre treatment staging.it can detect metastases to the lungs before they appear in </a:t>
            </a:r>
            <a:r>
              <a:rPr lang="en-US" dirty="0" err="1" smtClean="0"/>
              <a:t>xrays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69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D/D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 acute osteomyelitis.</a:t>
            </a:r>
          </a:p>
          <a:p>
            <a:r>
              <a:rPr lang="en-US" dirty="0" smtClean="0"/>
              <a:t>chondrosarcoma.</a:t>
            </a:r>
          </a:p>
          <a:p>
            <a:r>
              <a:rPr lang="en-US" dirty="0" smtClean="0"/>
              <a:t>giant cell tumor.</a:t>
            </a:r>
          </a:p>
          <a:p>
            <a:r>
              <a:rPr lang="en-US" dirty="0" smtClean="0"/>
              <a:t> malignant fibrous histiocytoma</a:t>
            </a:r>
          </a:p>
          <a:p>
            <a:r>
              <a:rPr lang="en-US" dirty="0" err="1" smtClean="0"/>
              <a:t>Ewings</a:t>
            </a:r>
            <a:r>
              <a:rPr lang="en-US" dirty="0" smtClean="0"/>
              <a:t> tumor;</a:t>
            </a:r>
          </a:p>
          <a:p>
            <a:r>
              <a:rPr lang="en-US" dirty="0" smtClean="0"/>
              <a:t>biopsy is important for d/d.[</a:t>
            </a:r>
            <a:r>
              <a:rPr lang="en-US" dirty="0" err="1" smtClean="0"/>
              <a:t>fna</a:t>
            </a:r>
            <a:r>
              <a:rPr lang="en-US" dirty="0" smtClean="0"/>
              <a:t> or open biopsy.]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570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Good prognosis due to chemotherapy.</a:t>
            </a:r>
          </a:p>
          <a:p>
            <a:pPr marL="0" indent="0">
              <a:buNone/>
            </a:pPr>
            <a:r>
              <a:rPr lang="en-US" dirty="0" smtClean="0"/>
              <a:t>High survival rate and sometimes lasting cure.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83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Chemotheraphy.eg </a:t>
            </a:r>
            <a:r>
              <a:rPr lang="en-US" dirty="0" err="1" smtClean="0"/>
              <a:t>methotrexate,doxorubicin</a:t>
            </a:r>
            <a:r>
              <a:rPr lang="en-US" dirty="0" smtClean="0"/>
              <a:t> </a:t>
            </a:r>
            <a:r>
              <a:rPr lang="en-US" dirty="0" err="1" smtClean="0"/>
              <a:t>amonest</a:t>
            </a:r>
            <a:r>
              <a:rPr lang="en-US" dirty="0" smtClean="0"/>
              <a:t> others.</a:t>
            </a:r>
          </a:p>
          <a:p>
            <a:r>
              <a:rPr lang="en-US" dirty="0" err="1" smtClean="0"/>
              <a:t>Chemotheraphy</a:t>
            </a:r>
            <a:r>
              <a:rPr lang="en-US" dirty="0" smtClean="0"/>
              <a:t> is started before surgical </a:t>
            </a:r>
            <a:r>
              <a:rPr lang="en-US" dirty="0" err="1" smtClean="0"/>
              <a:t>rx.continued</a:t>
            </a:r>
            <a:r>
              <a:rPr lang="en-US" dirty="0" smtClean="0"/>
              <a:t> to 6/12 to a year after ablation of tumor.</a:t>
            </a:r>
          </a:p>
          <a:p>
            <a:r>
              <a:rPr lang="en-US" dirty="0" err="1" smtClean="0"/>
              <a:t>Surgery.limb</a:t>
            </a:r>
            <a:r>
              <a:rPr lang="en-US" dirty="0" smtClean="0"/>
              <a:t> salvage surgery.as opposed to amputation.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367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MYELOMA[MYELOMATOSIS,PLASMACYTOMA.]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Tumor of bone </a:t>
            </a:r>
            <a:r>
              <a:rPr lang="en-US" dirty="0" err="1" smtClean="0"/>
              <a:t>marrow,occurs</a:t>
            </a:r>
            <a:r>
              <a:rPr lang="en-US" dirty="0" smtClean="0"/>
              <a:t> in older adults,50-70yrs.</a:t>
            </a:r>
          </a:p>
          <a:p>
            <a:r>
              <a:rPr lang="en-US" dirty="0" smtClean="0"/>
              <a:t>Initially presents as single lesion but later spread </a:t>
            </a:r>
            <a:r>
              <a:rPr lang="en-US" smtClean="0"/>
              <a:t>to involve </a:t>
            </a:r>
            <a:r>
              <a:rPr lang="en-US" dirty="0" smtClean="0"/>
              <a:t>bone marrow at other sites.</a:t>
            </a:r>
          </a:p>
          <a:p>
            <a:r>
              <a:rPr lang="en-US" dirty="0" smtClean="0"/>
              <a:t>Its ultimately </a:t>
            </a:r>
            <a:r>
              <a:rPr lang="en-US" dirty="0" err="1" smtClean="0"/>
              <a:t>fatal,though</a:t>
            </a:r>
            <a:r>
              <a:rPr lang="en-US" dirty="0" smtClean="0"/>
              <a:t> modern treatment produces long term remission of </a:t>
            </a:r>
            <a:r>
              <a:rPr lang="en-US" dirty="0" err="1" smtClean="0"/>
              <a:t>upto</a:t>
            </a:r>
            <a:r>
              <a:rPr lang="en-US" dirty="0" smtClean="0"/>
              <a:t> 10 years.</a:t>
            </a:r>
          </a:p>
          <a:p>
            <a:r>
              <a:rPr lang="en-US" dirty="0" smtClean="0"/>
              <a:t>PATHOLOGY;</a:t>
            </a:r>
          </a:p>
          <a:p>
            <a:r>
              <a:rPr lang="en-US" dirty="0" smtClean="0"/>
              <a:t>Arises from the plasma cells of bone marrow and disseminates to many parts of the skeleton through the blood.by the time pts seek treatment the tumor foci are </a:t>
            </a:r>
            <a:r>
              <a:rPr lang="en-US" dirty="0" err="1" smtClean="0"/>
              <a:t>multiple.affectiving</a:t>
            </a:r>
            <a:r>
              <a:rPr lang="en-US" dirty="0" smtClean="0"/>
              <a:t> majorly the bones containing red bone marrow.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2789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Less commonly the tumor may present as a solitary plasmacytoma spreading to other skeletal sites after several years .</a:t>
            </a:r>
          </a:p>
          <a:p>
            <a:r>
              <a:rPr lang="en-US" dirty="0" smtClean="0"/>
              <a:t>The lesions are often small and circumscribed but occasionally large.</a:t>
            </a:r>
          </a:p>
          <a:p>
            <a:r>
              <a:rPr lang="en-US" dirty="0" smtClean="0"/>
              <a:t>The bone is replaced by tumor tissue and there is no reaction in the surrounding bone.</a:t>
            </a:r>
          </a:p>
          <a:p>
            <a:r>
              <a:rPr lang="en-US" dirty="0" smtClean="0"/>
              <a:t>Pathological fracture is common especially in the spine.</a:t>
            </a:r>
          </a:p>
          <a:p>
            <a:r>
              <a:rPr lang="en-US" dirty="0" smtClean="0"/>
              <a:t>Histologically the tumor consists of a mass of small round cells of plasma cell type which are larger than normal but not uniform.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30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benign tumors are asymptomatic and may be diagnosed by chance during radiology.</a:t>
            </a:r>
          </a:p>
          <a:p>
            <a:r>
              <a:rPr lang="en-US" dirty="0" smtClean="0"/>
              <a:t>IMAGING</a:t>
            </a:r>
          </a:p>
          <a:p>
            <a:r>
              <a:rPr lang="en-US" dirty="0" smtClean="0"/>
              <a:t>Bone tumors are well evaluated using plain radiography.</a:t>
            </a:r>
          </a:p>
          <a:p>
            <a:r>
              <a:rPr lang="en-US" dirty="0" smtClean="0"/>
              <a:t>MRI scanning is required to evaluate extend of tumor and its relation to key anatomical structures.</a:t>
            </a:r>
          </a:p>
          <a:p>
            <a:r>
              <a:rPr lang="en-US" dirty="0" smtClean="0"/>
              <a:t>in evaluation the following are key to correct diagnosis.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50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57" y="500062"/>
            <a:ext cx="10174705" cy="1325563"/>
          </a:xfrm>
        </p:spPr>
        <p:txBody>
          <a:bodyPr/>
          <a:lstStyle/>
          <a:p>
            <a:r>
              <a:rPr lang="en-US" dirty="0" smtClean="0"/>
              <a:t>Clinical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4351338"/>
          </a:xfrm>
        </p:spPr>
        <p:txBody>
          <a:bodyPr/>
          <a:lstStyle/>
          <a:p>
            <a:r>
              <a:rPr lang="en-US" dirty="0" smtClean="0"/>
              <a:t>Adult past middle age.</a:t>
            </a:r>
          </a:p>
          <a:p>
            <a:r>
              <a:rPr lang="en-US" dirty="0" smtClean="0"/>
              <a:t>There is general ill health with pain at one or more  tumor sites or </a:t>
            </a:r>
            <a:r>
              <a:rPr lang="en-US" dirty="0" err="1" smtClean="0"/>
              <a:t>sometype</a:t>
            </a:r>
            <a:r>
              <a:rPr lang="en-US" dirty="0" smtClean="0"/>
              <a:t> pathological fractures.</a:t>
            </a:r>
          </a:p>
          <a:p>
            <a:r>
              <a:rPr lang="en-US" dirty="0" smtClean="0"/>
              <a:t>O/</a:t>
            </a:r>
            <a:r>
              <a:rPr lang="en-US" dirty="0" err="1" smtClean="0"/>
              <a:t>E.patient</a:t>
            </a:r>
            <a:r>
              <a:rPr lang="en-US" dirty="0" smtClean="0"/>
              <a:t> is pale from associated </a:t>
            </a:r>
            <a:r>
              <a:rPr lang="en-US" dirty="0" err="1" smtClean="0"/>
              <a:t>anaemia</a:t>
            </a:r>
            <a:r>
              <a:rPr lang="en-US" dirty="0" smtClean="0"/>
              <a:t> due to suppression of red bone marrow function.</a:t>
            </a:r>
          </a:p>
          <a:p>
            <a:r>
              <a:rPr lang="en-US" dirty="0" smtClean="0"/>
              <a:t>There is local tenderness over the affected bone ,but there may be no obvious swelling or deformity unless there is pathological fracture.</a:t>
            </a:r>
          </a:p>
          <a:p>
            <a:r>
              <a:rPr lang="en-US" dirty="0" smtClean="0"/>
              <a:t>Patient is likely to develop </a:t>
            </a:r>
            <a:r>
              <a:rPr lang="en-US" dirty="0" err="1" smtClean="0"/>
              <a:t>infxn</a:t>
            </a:r>
            <a:r>
              <a:rPr lang="en-US" dirty="0" smtClean="0"/>
              <a:t> due to reduced body immunity.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628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Xray</a:t>
            </a:r>
            <a:r>
              <a:rPr lang="en-US" dirty="0" smtClean="0"/>
              <a:t> shows multiple punched out lytic lesions in bones containing red blood cells.eg ribs, vertebral bodies, pelvic bones, skull and proximal ends of femur.</a:t>
            </a:r>
          </a:p>
          <a:p>
            <a:r>
              <a:rPr lang="en-US" dirty="0" smtClean="0"/>
              <a:t>MRI. Useful for multiple skeletal </a:t>
            </a:r>
            <a:r>
              <a:rPr lang="en-US" dirty="0" err="1" smtClean="0"/>
              <a:t>lessions</a:t>
            </a:r>
            <a:r>
              <a:rPr lang="en-US" dirty="0" smtClean="0"/>
              <a:t> </a:t>
            </a:r>
            <a:r>
              <a:rPr lang="en-US" dirty="0" err="1" smtClean="0"/>
              <a:t>esp</a:t>
            </a:r>
            <a:r>
              <a:rPr lang="en-US" dirty="0" smtClean="0"/>
              <a:t> in suspected spinal involvement due to its superior soft tissue resolution.</a:t>
            </a:r>
          </a:p>
          <a:p>
            <a:r>
              <a:rPr lang="en-US" dirty="0" smtClean="0"/>
              <a:t>INVESTIGATIONS.</a:t>
            </a:r>
          </a:p>
          <a:p>
            <a:r>
              <a:rPr lang="en-US" dirty="0" smtClean="0"/>
              <a:t>microcytic </a:t>
            </a:r>
            <a:r>
              <a:rPr lang="en-US" dirty="0" err="1" smtClean="0"/>
              <a:t>anaemia</a:t>
            </a:r>
            <a:r>
              <a:rPr lang="en-US" dirty="0" smtClean="0"/>
              <a:t>,</a:t>
            </a:r>
          </a:p>
          <a:p>
            <a:r>
              <a:rPr lang="en-US" dirty="0" smtClean="0"/>
              <a:t>ESR increased.</a:t>
            </a:r>
          </a:p>
          <a:p>
            <a:r>
              <a:rPr lang="en-US" dirty="0" err="1" smtClean="0"/>
              <a:t>Bence</a:t>
            </a:r>
            <a:r>
              <a:rPr lang="en-US" dirty="0" smtClean="0"/>
              <a:t> jones protein is present in urine in more then half the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1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SERUM GLOBULIN ,increased ,so much that the albumin globulin ratio is reversed[normal is 2-1]</a:t>
            </a:r>
          </a:p>
          <a:p>
            <a:r>
              <a:rPr lang="en-US" dirty="0" smtClean="0"/>
              <a:t>Bone marrow biopsy .</a:t>
            </a:r>
          </a:p>
          <a:p>
            <a:r>
              <a:rPr lang="en-US" dirty="0" smtClean="0"/>
              <a:t>DIAGNOSIS.</a:t>
            </a:r>
          </a:p>
          <a:p>
            <a:r>
              <a:rPr lang="en-US" dirty="0" smtClean="0"/>
              <a:t>confirmed by bone marrow biopsy when radiological features are equivocal</a:t>
            </a:r>
          </a:p>
          <a:p>
            <a:r>
              <a:rPr lang="en-US" dirty="0" smtClean="0"/>
              <a:t>PROGNOSIS</a:t>
            </a:r>
          </a:p>
          <a:p>
            <a:r>
              <a:rPr lang="en-US" dirty="0" err="1" smtClean="0"/>
              <a:t>Fatal,though</a:t>
            </a:r>
            <a:r>
              <a:rPr lang="en-US" dirty="0" smtClean="0"/>
              <a:t> prognosis can improve due to therapy..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11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treatment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Radiotherapy</a:t>
            </a:r>
          </a:p>
          <a:p>
            <a:r>
              <a:rPr lang="en-US" dirty="0" smtClean="0"/>
              <a:t>Chemotherapy‘.</a:t>
            </a:r>
          </a:p>
          <a:p>
            <a:r>
              <a:rPr lang="en-US" dirty="0" smtClean="0"/>
              <a:t>Bone marrow transplant.</a:t>
            </a:r>
          </a:p>
          <a:p>
            <a:r>
              <a:rPr lang="en-US" dirty="0" err="1" smtClean="0"/>
              <a:t>Biphosphates</a:t>
            </a:r>
            <a:r>
              <a:rPr lang="en-US" dirty="0" smtClean="0"/>
              <a:t> in increased </a:t>
            </a:r>
            <a:r>
              <a:rPr lang="en-US" dirty="0" err="1" smtClean="0"/>
              <a:t>hypercalceamia</a:t>
            </a:r>
            <a:r>
              <a:rPr lang="en-US" dirty="0"/>
              <a:t> </a:t>
            </a:r>
            <a:r>
              <a:rPr lang="en-US" dirty="0" smtClean="0"/>
              <a:t>to inhibit excessive bone resorption.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92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 smtClean="0"/>
              <a:t>AGE.</a:t>
            </a:r>
          </a:p>
          <a:p>
            <a:r>
              <a:rPr lang="en-US" dirty="0" smtClean="0"/>
              <a:t>Most tumors are found in certain age </a:t>
            </a:r>
            <a:r>
              <a:rPr lang="en-US" dirty="0" err="1" smtClean="0"/>
              <a:t>groups.ewing</a:t>
            </a:r>
            <a:r>
              <a:rPr lang="en-US" dirty="0" smtClean="0"/>
              <a:t> sarcoma and bone cysts occur in children and young adults.</a:t>
            </a:r>
          </a:p>
          <a:p>
            <a:r>
              <a:rPr lang="en-US" dirty="0" smtClean="0"/>
              <a:t>Chondrosarcoma affects pts over 40 years.</a:t>
            </a:r>
          </a:p>
          <a:p>
            <a:r>
              <a:rPr lang="en-US" u="sng" dirty="0" smtClean="0"/>
              <a:t>SINGLE OR MULTIPLE LESIONS.</a:t>
            </a:r>
          </a:p>
          <a:p>
            <a:r>
              <a:rPr lang="en-US" dirty="0" smtClean="0"/>
              <a:t>Most true primary bone tumors are solitary in nature</a:t>
            </a:r>
          </a:p>
          <a:p>
            <a:r>
              <a:rPr lang="en-US" dirty="0" smtClean="0"/>
              <a:t>Multiple bone lesions suggest bone metastasis.</a:t>
            </a:r>
          </a:p>
          <a:p>
            <a:r>
              <a:rPr lang="en-US" dirty="0" smtClean="0"/>
              <a:t>TUMOR SITE.</a:t>
            </a:r>
          </a:p>
          <a:p>
            <a:r>
              <a:rPr lang="en-US" dirty="0" smtClean="0"/>
              <a:t>Bone involved and 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7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Giant cell tumors are usually found in sub articular surfaces.[epiphyseal areas].</a:t>
            </a:r>
          </a:p>
          <a:p>
            <a:r>
              <a:rPr lang="en-US" b="1" u="sng" dirty="0" smtClean="0"/>
              <a:t>MARGIN OF LESION.</a:t>
            </a:r>
          </a:p>
          <a:p>
            <a:r>
              <a:rPr lang="en-US" dirty="0" smtClean="0"/>
              <a:t>Slow growing lesions have well defined and sometimes </a:t>
            </a:r>
            <a:r>
              <a:rPr lang="en-US" dirty="0" err="1" smtClean="0"/>
              <a:t>scelorotic</a:t>
            </a:r>
            <a:r>
              <a:rPr lang="en-US" dirty="0" smtClean="0"/>
              <a:t> margins </a:t>
            </a:r>
            <a:r>
              <a:rPr lang="en-US" dirty="0"/>
              <a:t>a</a:t>
            </a:r>
            <a:r>
              <a:rPr lang="en-US" dirty="0" smtClean="0"/>
              <a:t>nd are mostly benign.</a:t>
            </a:r>
          </a:p>
          <a:p>
            <a:r>
              <a:rPr lang="en-US" dirty="0" smtClean="0"/>
              <a:t>Rapidly growing tumors are ill defined and appear to permeate diffusely into the surrounding bone.</a:t>
            </a:r>
          </a:p>
          <a:p>
            <a:r>
              <a:rPr lang="en-US" dirty="0" smtClean="0"/>
              <a:t>While this may  indicate a malignant process ;other progressive conditions like osteomyelitis may give similar appearance.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41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916" y="1921877"/>
            <a:ext cx="10515600" cy="4351338"/>
          </a:xfrm>
        </p:spPr>
        <p:txBody>
          <a:bodyPr/>
          <a:lstStyle/>
          <a:p>
            <a:r>
              <a:rPr lang="en-US" b="1" u="sng" dirty="0" smtClean="0"/>
              <a:t>Appearance of matrix</a:t>
            </a:r>
          </a:p>
          <a:p>
            <a:r>
              <a:rPr lang="en-US" dirty="0" smtClean="0"/>
              <a:t>Lesions of cartilage tissue will tend to show areas of calcification</a:t>
            </a:r>
            <a:r>
              <a:rPr lang="en-US" b="1" dirty="0" smtClean="0"/>
              <a:t>.</a:t>
            </a:r>
          </a:p>
          <a:p>
            <a:r>
              <a:rPr lang="en-US" dirty="0" smtClean="0"/>
              <a:t>A lesion from bone forming cells may contain areas of ossification.</a:t>
            </a:r>
          </a:p>
          <a:p>
            <a:r>
              <a:rPr lang="en-US" dirty="0" smtClean="0"/>
              <a:t>These findings narrow down the </a:t>
            </a:r>
            <a:r>
              <a:rPr lang="en-US" dirty="0" err="1" smtClean="0"/>
              <a:t>ddx</a:t>
            </a:r>
            <a:r>
              <a:rPr lang="en-US" dirty="0" smtClean="0"/>
              <a:t>.</a:t>
            </a:r>
          </a:p>
          <a:p>
            <a:r>
              <a:rPr lang="en-US" smtClean="0"/>
              <a:t>PERIOSTEAL </a:t>
            </a:r>
            <a:r>
              <a:rPr lang="en-US" dirty="0" smtClean="0"/>
              <a:t>REACTION.</a:t>
            </a:r>
          </a:p>
          <a:p>
            <a:r>
              <a:rPr lang="en-US" dirty="0" smtClean="0"/>
              <a:t>The appearance of periosteal reaction gives clues to the nature of underlying lesion.</a:t>
            </a:r>
          </a:p>
          <a:p>
            <a:r>
              <a:rPr lang="en-US" dirty="0" smtClean="0"/>
              <a:t>A thick well organized periosteal reactions implies a slow growing tumor e.g. osteoid osteoma.</a:t>
            </a:r>
          </a:p>
          <a:p>
            <a:endParaRPr lang="en-US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840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Layers of thin periosteum indicate a fast growing malignant lesion.</a:t>
            </a:r>
          </a:p>
          <a:p>
            <a:r>
              <a:rPr lang="en-US" b="1" u="sng" dirty="0" smtClean="0"/>
              <a:t>BREACH OF CORTEX</a:t>
            </a:r>
            <a:r>
              <a:rPr lang="en-US" dirty="0" smtClean="0"/>
              <a:t>.</a:t>
            </a:r>
          </a:p>
          <a:p>
            <a:r>
              <a:rPr lang="en-US" dirty="0"/>
              <a:t>I</a:t>
            </a:r>
            <a:r>
              <a:rPr lang="en-US" dirty="0" smtClean="0"/>
              <a:t>ndicates an aggressive invasive lesion.</a:t>
            </a:r>
          </a:p>
          <a:p>
            <a:r>
              <a:rPr lang="en-US" b="1" dirty="0" smtClean="0"/>
              <a:t>SOFT TISSUE MASS;</a:t>
            </a:r>
          </a:p>
          <a:p>
            <a:r>
              <a:rPr lang="en-US" dirty="0"/>
              <a:t>E</a:t>
            </a:r>
            <a:r>
              <a:rPr lang="en-US" dirty="0" smtClean="0"/>
              <a:t>xtension into the soft tissue is also evidence of a rapidly growing mass.</a:t>
            </a:r>
          </a:p>
          <a:p>
            <a:r>
              <a:rPr lang="en-US" dirty="0" err="1" smtClean="0"/>
              <a:t>NB;Age</a:t>
            </a:r>
            <a:r>
              <a:rPr lang="en-US" dirty="0" smtClean="0"/>
              <a:t> of patient and site of tumor is very helpful in making a correct differential diagnosis.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3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Investigations.</a:t>
            </a:r>
          </a:p>
          <a:p>
            <a:r>
              <a:rPr lang="en-US" dirty="0" err="1" smtClean="0"/>
              <a:t>BLOOD;esr,c</a:t>
            </a:r>
            <a:r>
              <a:rPr lang="en-US" dirty="0" smtClean="0"/>
              <a:t> reactive protein =bone </a:t>
            </a:r>
            <a:r>
              <a:rPr lang="en-US" dirty="0" err="1" smtClean="0"/>
              <a:t>infxn</a:t>
            </a:r>
            <a:r>
              <a:rPr lang="en-US" dirty="0" smtClean="0"/>
              <a:t>.</a:t>
            </a:r>
          </a:p>
          <a:p>
            <a:r>
              <a:rPr lang="en-US" dirty="0" smtClean="0"/>
              <a:t>Hyper </a:t>
            </a:r>
            <a:r>
              <a:rPr lang="en-US" dirty="0" err="1" smtClean="0"/>
              <a:t>calcaemia</a:t>
            </a:r>
            <a:r>
              <a:rPr lang="en-US" dirty="0" smtClean="0"/>
              <a:t> =excessive bone resorption from hyperthyroidism or the presence of bone metastases or myeloma deposits.</a:t>
            </a:r>
          </a:p>
          <a:p>
            <a:r>
              <a:rPr lang="en-US" dirty="0" smtClean="0"/>
              <a:t>Plasma protein with high globulin levels show presence of multiple myeloma.</a:t>
            </a:r>
          </a:p>
          <a:p>
            <a:r>
              <a:rPr lang="en-US" dirty="0" smtClean="0"/>
              <a:t>Increased serum acid phosphatase shows presence of prostatic carcinoma.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8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BIOPSY;</a:t>
            </a:r>
          </a:p>
          <a:p>
            <a:r>
              <a:rPr lang="en-US" dirty="0" smtClean="0"/>
              <a:t>From the lesion for histological and bacteriological purposes.</a:t>
            </a:r>
          </a:p>
          <a:p>
            <a:r>
              <a:rPr lang="en-US" b="1" dirty="0" err="1" smtClean="0"/>
              <a:t>Treament</a:t>
            </a:r>
            <a:r>
              <a:rPr lang="en-US" b="1" dirty="0" smtClean="0"/>
              <a:t>,</a:t>
            </a:r>
          </a:p>
          <a:p>
            <a:r>
              <a:rPr lang="en-US" dirty="0" smtClean="0"/>
              <a:t>Depends on  whether benign or malignant, individual  types of tumor.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37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14749</TotalTime>
  <Words>1778</Words>
  <Application>Microsoft Office PowerPoint</Application>
  <PresentationFormat>Widescreen</PresentationFormat>
  <Paragraphs>213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TUMORS OF BONE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Classification of primary bone tumors</vt:lpstr>
      <vt:lpstr>PowerPoint Presentation</vt:lpstr>
      <vt:lpstr>OSTEO CHONDROMA</vt:lpstr>
      <vt:lpstr>PowerPoint Presentation</vt:lpstr>
      <vt:lpstr>IMAGING</vt:lpstr>
      <vt:lpstr>Giant cell tumor.[osteo clastoma.]</vt:lpstr>
      <vt:lpstr>PowerPoint Presentation</vt:lpstr>
      <vt:lpstr>PowerPoint Presentation</vt:lpstr>
      <vt:lpstr>PowerPoint Presentation</vt:lpstr>
      <vt:lpstr>PowerPoint Presentation</vt:lpstr>
      <vt:lpstr>MALIGNANT  TUMORS OF BONE.</vt:lpstr>
      <vt:lpstr>Osteogenic sarcoma.</vt:lpstr>
      <vt:lpstr>PowerPoint Presentation</vt:lpstr>
      <vt:lpstr>Clinical features</vt:lpstr>
      <vt:lpstr>PowerPoint Presentation</vt:lpstr>
      <vt:lpstr>D/D </vt:lpstr>
      <vt:lpstr>Prognosis</vt:lpstr>
      <vt:lpstr>Treatment</vt:lpstr>
      <vt:lpstr>MYELOMA[MYELOMATOSIS,PLASMACYTOMA.]</vt:lpstr>
      <vt:lpstr>PowerPoint Presentation</vt:lpstr>
      <vt:lpstr>Clinical features</vt:lpstr>
      <vt:lpstr>imaging</vt:lpstr>
      <vt:lpstr>PowerPoint Presentation</vt:lpstr>
      <vt:lpstr>treatment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TUMORS OF BONE</dc:title>
  <dc:creator>Elitebook</dc:creator>
  <cp:lastModifiedBy>Elitebook</cp:lastModifiedBy>
  <cp:revision>73</cp:revision>
  <dcterms:created xsi:type="dcterms:W3CDTF">2018-05-23T12:58:14Z</dcterms:created>
  <dcterms:modified xsi:type="dcterms:W3CDTF">2018-07-06T11:19:48Z</dcterms:modified>
</cp:coreProperties>
</file>