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5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1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4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DF7D-738F-4C94-BFA4-370DCC2CF80F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6358-94AF-44E7-BCF9-3FBBE845D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Childhood cancers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Prognostic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AML poor prognosis is associated with</a:t>
            </a:r>
          </a:p>
          <a:p>
            <a:pPr lvl="1"/>
            <a:r>
              <a:rPr lang="en-US" dirty="0" smtClean="0"/>
              <a:t>Monosomy 7</a:t>
            </a:r>
          </a:p>
          <a:p>
            <a:pPr lvl="1"/>
            <a:r>
              <a:rPr lang="en-US" dirty="0" smtClean="0"/>
              <a:t>High white blood cell count (100,000/cubic mm)</a:t>
            </a:r>
          </a:p>
          <a:p>
            <a:pPr lvl="1"/>
            <a:r>
              <a:rPr lang="en-US" dirty="0" smtClean="0"/>
              <a:t>If it develops after myelodysplastic syndrome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Lymphoma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 err="1" smtClean="0"/>
              <a:t>tumour</a:t>
            </a:r>
            <a:r>
              <a:rPr lang="en-US" dirty="0" smtClean="0"/>
              <a:t> that arise from lymphoid and hematopoietic system</a:t>
            </a:r>
          </a:p>
          <a:p>
            <a:r>
              <a:rPr lang="en-US" b="1" dirty="0" smtClean="0"/>
              <a:t>Classification</a:t>
            </a:r>
          </a:p>
          <a:p>
            <a:pPr lvl="1"/>
            <a:r>
              <a:rPr lang="en-US" dirty="0" err="1" smtClean="0"/>
              <a:t>Hodgkins</a:t>
            </a:r>
            <a:r>
              <a:rPr lang="en-US" dirty="0" smtClean="0"/>
              <a:t> lymphoma (HL)</a:t>
            </a:r>
          </a:p>
          <a:p>
            <a:pPr lvl="2"/>
            <a:r>
              <a:rPr lang="en-US" dirty="0" smtClean="0"/>
              <a:t>Common </a:t>
            </a:r>
            <a:r>
              <a:rPr lang="en-US" dirty="0" err="1" smtClean="0"/>
              <a:t>btn</a:t>
            </a:r>
            <a:r>
              <a:rPr lang="en-US" dirty="0" smtClean="0"/>
              <a:t> 15 to 19yrs, rare &lt;5yrs</a:t>
            </a:r>
          </a:p>
          <a:p>
            <a:pPr lvl="1"/>
            <a:r>
              <a:rPr lang="en-US" dirty="0" smtClean="0"/>
              <a:t>Non </a:t>
            </a:r>
            <a:r>
              <a:rPr lang="en-US" dirty="0" err="1" smtClean="0"/>
              <a:t>Hodgkins</a:t>
            </a:r>
            <a:r>
              <a:rPr lang="en-US" dirty="0" smtClean="0"/>
              <a:t> lymphoma (NHL)</a:t>
            </a:r>
          </a:p>
          <a:p>
            <a:pPr lvl="2"/>
            <a:r>
              <a:rPr lang="en-US" dirty="0" smtClean="0"/>
              <a:t>More common than </a:t>
            </a:r>
            <a:r>
              <a:rPr lang="en-US" dirty="0" err="1" smtClean="0"/>
              <a:t>Hodgkins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5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Hodgkins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Common in adolescents 15 to 19 </a:t>
            </a:r>
            <a:r>
              <a:rPr lang="en-US" dirty="0" err="1" smtClean="0"/>
              <a:t>yrs</a:t>
            </a:r>
            <a:endParaRPr lang="en-US" dirty="0" smtClean="0"/>
          </a:p>
          <a:p>
            <a:r>
              <a:rPr lang="en-US" dirty="0" smtClean="0"/>
              <a:t>Associated with EBV infections</a:t>
            </a:r>
          </a:p>
          <a:p>
            <a:r>
              <a:rPr lang="en-US" dirty="0" smtClean="0"/>
              <a:t>Primarily involves lymph nodes but can metastasize to other sites </a:t>
            </a:r>
            <a:r>
              <a:rPr lang="en-US" dirty="0" err="1" smtClean="0"/>
              <a:t>esp</a:t>
            </a:r>
            <a:r>
              <a:rPr lang="en-US" dirty="0" smtClean="0"/>
              <a:t> spleen, liver, bone marrow, lungs and mediastinum. Other sites are axillary, para aortic, mesenteric, iliac</a:t>
            </a:r>
          </a:p>
          <a:p>
            <a:r>
              <a:rPr lang="en-US" dirty="0" smtClean="0"/>
              <a:t>Prognosis is good when there are localized lesions</a:t>
            </a:r>
          </a:p>
          <a:p>
            <a:pPr marL="0" indent="0">
              <a:buNone/>
            </a:pPr>
            <a:r>
              <a:rPr lang="en-US" b="1" dirty="0" smtClean="0"/>
              <a:t>Clinically </a:t>
            </a:r>
          </a:p>
          <a:p>
            <a:pPr lvl="1"/>
            <a:r>
              <a:rPr lang="en-US" dirty="0" smtClean="0"/>
              <a:t>Painless firm, movable enlarged lymph nodes </a:t>
            </a:r>
            <a:r>
              <a:rPr lang="en-US" dirty="0" err="1" smtClean="0"/>
              <a:t>esp</a:t>
            </a:r>
            <a:r>
              <a:rPr lang="en-US" dirty="0" smtClean="0"/>
              <a:t> supraclavicular or cervical nodes</a:t>
            </a:r>
          </a:p>
          <a:p>
            <a:pPr lvl="1"/>
            <a:r>
              <a:rPr lang="en-US" dirty="0" smtClean="0"/>
              <a:t>Mediastinal lymphadenopathy manifest by persistent non productive cough</a:t>
            </a:r>
          </a:p>
          <a:p>
            <a:pPr lvl="1"/>
            <a:r>
              <a:rPr lang="en-US" dirty="0" smtClean="0"/>
              <a:t>Systemic symptoms; low grade or intermittent fever, anorexia, nausea, weight loss, night sweats and pruritus</a:t>
            </a:r>
          </a:p>
          <a:p>
            <a:pPr lvl="1"/>
            <a:r>
              <a:rPr lang="en-US" dirty="0" smtClean="0"/>
              <a:t>Often confused with 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</a:t>
            </a:r>
            <a:r>
              <a:rPr lang="en-US" dirty="0" err="1" smtClean="0"/>
              <a:t>Hodgkins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Form 60% of lymphomas</a:t>
            </a:r>
          </a:p>
          <a:p>
            <a:r>
              <a:rPr lang="en-US" dirty="0" smtClean="0"/>
              <a:t>Is the commonest childhood malignancy in sub </a:t>
            </a:r>
            <a:r>
              <a:rPr lang="en-US" dirty="0" err="1" smtClean="0"/>
              <a:t>saharan</a:t>
            </a:r>
            <a:r>
              <a:rPr lang="en-US" dirty="0" smtClean="0"/>
              <a:t> Africa</a:t>
            </a:r>
          </a:p>
          <a:p>
            <a:r>
              <a:rPr lang="en-US" dirty="0" smtClean="0"/>
              <a:t>Peak age is 7yrs (3 to 16yrs)</a:t>
            </a:r>
          </a:p>
          <a:p>
            <a:r>
              <a:rPr lang="en-US" dirty="0" smtClean="0"/>
              <a:t>Males are more affected than females</a:t>
            </a:r>
          </a:p>
          <a:p>
            <a:pPr marL="0" indent="0">
              <a:buNone/>
            </a:pPr>
            <a:r>
              <a:rPr lang="en-US" b="1" dirty="0" smtClean="0"/>
              <a:t>Risk factors </a:t>
            </a:r>
          </a:p>
          <a:p>
            <a:pPr lvl="1"/>
            <a:r>
              <a:rPr lang="en-US" dirty="0" smtClean="0"/>
              <a:t>Congenital </a:t>
            </a:r>
            <a:r>
              <a:rPr lang="en-US" dirty="0" err="1" smtClean="0"/>
              <a:t>immunodeficiencies</a:t>
            </a:r>
            <a:endParaRPr lang="en-US" dirty="0" smtClean="0"/>
          </a:p>
          <a:p>
            <a:pPr lvl="1"/>
            <a:r>
              <a:rPr lang="en-US" dirty="0" smtClean="0"/>
              <a:t>AIDS</a:t>
            </a:r>
          </a:p>
          <a:p>
            <a:pPr lvl="1"/>
            <a:r>
              <a:rPr lang="en-US" dirty="0" smtClean="0"/>
              <a:t>EBV-malaria co infection</a:t>
            </a:r>
          </a:p>
          <a:p>
            <a:pPr marL="0" indent="0">
              <a:buNone/>
            </a:pPr>
            <a:r>
              <a:rPr lang="en-US" b="1" dirty="0" smtClean="0"/>
              <a:t>It is different from </a:t>
            </a:r>
            <a:r>
              <a:rPr lang="en-US" b="1" dirty="0" err="1" smtClean="0"/>
              <a:t>Hodgkins</a:t>
            </a:r>
            <a:r>
              <a:rPr lang="en-US" b="1" dirty="0" smtClean="0"/>
              <a:t> and adult NHL in that;</a:t>
            </a:r>
          </a:p>
          <a:p>
            <a:pPr lvl="1"/>
            <a:r>
              <a:rPr lang="en-US" dirty="0" smtClean="0"/>
              <a:t>The disease is usually diffuse rather than nodular</a:t>
            </a:r>
          </a:p>
          <a:p>
            <a:pPr lvl="1"/>
            <a:r>
              <a:rPr lang="en-US" dirty="0" smtClean="0"/>
              <a:t>The cell type is either undifferentiated or poorly differentiated</a:t>
            </a:r>
          </a:p>
          <a:p>
            <a:pPr lvl="1"/>
            <a:r>
              <a:rPr lang="en-US" dirty="0" smtClean="0"/>
              <a:t>Dissemination occurs earlier and more rapid</a:t>
            </a:r>
          </a:p>
          <a:p>
            <a:pPr lvl="1"/>
            <a:r>
              <a:rPr lang="en-US" dirty="0" smtClean="0"/>
              <a:t>Mediastinal and meningeal involvement typically occur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5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NHL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Classifications</a:t>
            </a:r>
          </a:p>
          <a:p>
            <a:r>
              <a:rPr lang="en-US" dirty="0" smtClean="0"/>
              <a:t>Based on the pattern of histologic presentation</a:t>
            </a:r>
          </a:p>
          <a:p>
            <a:pPr lvl="1"/>
            <a:r>
              <a:rPr lang="en-US" dirty="0" smtClean="0"/>
              <a:t>Lymphoblastic (30 to 40%)</a:t>
            </a:r>
          </a:p>
          <a:p>
            <a:pPr lvl="1"/>
            <a:r>
              <a:rPr lang="en-US" dirty="0" err="1" smtClean="0"/>
              <a:t>Burkitt</a:t>
            </a:r>
            <a:r>
              <a:rPr lang="en-US" dirty="0" smtClean="0"/>
              <a:t> or non </a:t>
            </a:r>
            <a:r>
              <a:rPr lang="en-US" dirty="0" err="1" smtClean="0"/>
              <a:t>burkitt</a:t>
            </a:r>
            <a:r>
              <a:rPr lang="en-US" dirty="0" smtClean="0"/>
              <a:t> (</a:t>
            </a:r>
            <a:r>
              <a:rPr lang="en-US" dirty="0" err="1" smtClean="0"/>
              <a:t>burkitts</a:t>
            </a:r>
            <a:r>
              <a:rPr lang="en-US" dirty="0" smtClean="0"/>
              <a:t> form  40 to 50%)</a:t>
            </a:r>
          </a:p>
          <a:p>
            <a:pPr lvl="1"/>
            <a:r>
              <a:rPr lang="en-US" dirty="0" smtClean="0"/>
              <a:t>Large cell lymphoma (&lt;15%)</a:t>
            </a:r>
          </a:p>
          <a:p>
            <a:r>
              <a:rPr lang="en-US" dirty="0" smtClean="0"/>
              <a:t>Based on immunology</a:t>
            </a:r>
          </a:p>
          <a:p>
            <a:pPr lvl="1"/>
            <a:r>
              <a:rPr lang="en-US" dirty="0" smtClean="0"/>
              <a:t>T cells</a:t>
            </a:r>
          </a:p>
          <a:p>
            <a:pPr lvl="1"/>
            <a:r>
              <a:rPr lang="en-US" dirty="0" smtClean="0"/>
              <a:t>B cells</a:t>
            </a:r>
          </a:p>
          <a:p>
            <a:pPr lvl="1"/>
            <a:r>
              <a:rPr lang="en-US" dirty="0" smtClean="0"/>
              <a:t>Non T non B cells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Good prognosis favorable in</a:t>
            </a:r>
          </a:p>
          <a:p>
            <a:pPr lvl="1"/>
            <a:r>
              <a:rPr lang="en-US" dirty="0" smtClean="0"/>
              <a:t>Lymphoid involvement only and limited to one or two lymphatic regions (excluding </a:t>
            </a:r>
            <a:r>
              <a:rPr lang="en-US" dirty="0" err="1" smtClean="0"/>
              <a:t>mediastum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Extranodal</a:t>
            </a:r>
            <a:r>
              <a:rPr lang="en-US" dirty="0" smtClean="0"/>
              <a:t> site in nasopharynx, oropharynx</a:t>
            </a:r>
          </a:p>
          <a:p>
            <a:pPr lvl="1"/>
            <a:r>
              <a:rPr lang="en-US" dirty="0" smtClean="0"/>
              <a:t>GIT involvement limited to mesentery</a:t>
            </a:r>
          </a:p>
          <a:p>
            <a:pPr marL="0" indent="0">
              <a:buNone/>
            </a:pPr>
            <a:r>
              <a:rPr lang="en-US" b="1" dirty="0" smtClean="0"/>
              <a:t>Clinical manifestations</a:t>
            </a:r>
          </a:p>
          <a:p>
            <a:r>
              <a:rPr lang="en-US" dirty="0" smtClean="0"/>
              <a:t>Extra lymphatic involvement (jaw masses, GIT, Testicular masses, bone </a:t>
            </a:r>
            <a:r>
              <a:rPr lang="en-US" dirty="0" err="1" smtClean="0"/>
              <a:t>tumours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Lymphadenopathy </a:t>
            </a:r>
          </a:p>
          <a:p>
            <a:r>
              <a:rPr lang="en-US" dirty="0" smtClean="0"/>
              <a:t>CNS; cranial nerve palsies, weakness, convulsions</a:t>
            </a:r>
          </a:p>
          <a:p>
            <a:r>
              <a:rPr lang="en-US" dirty="0" smtClean="0"/>
              <a:t>Bone marrow infiltration; </a:t>
            </a:r>
            <a:r>
              <a:rPr lang="en-US" dirty="0" err="1" smtClean="0"/>
              <a:t>anaemia</a:t>
            </a:r>
            <a:r>
              <a:rPr lang="en-US" dirty="0" smtClean="0"/>
              <a:t>, thrombocytopenia, leukopenia</a:t>
            </a:r>
          </a:p>
          <a:p>
            <a:r>
              <a:rPr lang="en-US" dirty="0" smtClean="0"/>
              <a:t>Constitutional symptoms; fever, night sweats, weight loss </a:t>
            </a:r>
            <a:r>
              <a:rPr lang="en-US" b="1" dirty="0" smtClean="0"/>
              <a:t>(B symptoms)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07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Burkitts</a:t>
            </a:r>
            <a:r>
              <a:rPr lang="en-US" dirty="0" smtClean="0"/>
              <a:t> </a:t>
            </a:r>
            <a:r>
              <a:rPr lang="en-US" dirty="0" err="1" smtClean="0"/>
              <a:t>Lympoma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Highly aggressive high grade B cell N.H. lymphoma</a:t>
            </a:r>
          </a:p>
          <a:p>
            <a:r>
              <a:rPr lang="en-US" dirty="0" smtClean="0"/>
              <a:t>Fastest growing human malignancy; doubling time of 25hrs</a:t>
            </a:r>
          </a:p>
          <a:p>
            <a:pPr marL="0" indent="0">
              <a:buNone/>
            </a:pPr>
            <a:r>
              <a:rPr lang="en-US" dirty="0" smtClean="0"/>
              <a:t>Categorized as;</a:t>
            </a:r>
          </a:p>
          <a:p>
            <a:pPr lvl="1"/>
            <a:r>
              <a:rPr lang="en-US" dirty="0" smtClean="0"/>
              <a:t>African (endemic) </a:t>
            </a:r>
            <a:r>
              <a:rPr lang="en-US" dirty="0" err="1" smtClean="0"/>
              <a:t>Burkitt</a:t>
            </a:r>
            <a:r>
              <a:rPr lang="en-US" dirty="0" smtClean="0"/>
              <a:t> lymphoma often EBV present</a:t>
            </a:r>
          </a:p>
          <a:p>
            <a:pPr lvl="1"/>
            <a:r>
              <a:rPr lang="en-US" dirty="0" smtClean="0"/>
              <a:t>Sporadic (non endemic) BL</a:t>
            </a:r>
          </a:p>
          <a:p>
            <a:pPr lvl="1"/>
            <a:r>
              <a:rPr lang="en-US" dirty="0" smtClean="0"/>
              <a:t>Subset of aggressive lymphomas </a:t>
            </a:r>
            <a:r>
              <a:rPr lang="en-US" dirty="0" err="1" smtClean="0"/>
              <a:t>occuring</a:t>
            </a:r>
            <a:r>
              <a:rPr lang="en-US" dirty="0" smtClean="0"/>
              <a:t> in those infected with HIV</a:t>
            </a:r>
          </a:p>
          <a:p>
            <a:pPr marL="0" indent="0">
              <a:buNone/>
            </a:pPr>
            <a:r>
              <a:rPr lang="en-US" b="1" dirty="0" smtClean="0"/>
              <a:t>Clinical presentation </a:t>
            </a:r>
          </a:p>
          <a:p>
            <a:r>
              <a:rPr lang="en-US" dirty="0" smtClean="0"/>
              <a:t>A mass involving the;</a:t>
            </a:r>
          </a:p>
          <a:p>
            <a:pPr lvl="1"/>
            <a:r>
              <a:rPr lang="en-US" dirty="0" smtClean="0"/>
              <a:t>Mandible </a:t>
            </a:r>
          </a:p>
          <a:p>
            <a:pPr lvl="1"/>
            <a:r>
              <a:rPr lang="en-US" dirty="0" smtClean="0"/>
              <a:t>Abdominal viscera particularly kidneys, ovaries, adrenal glands, </a:t>
            </a:r>
            <a:r>
              <a:rPr lang="en-US" dirty="0" err="1" smtClean="0"/>
              <a:t>ileo-cecal</a:t>
            </a:r>
            <a:r>
              <a:rPr lang="en-US" dirty="0" smtClean="0"/>
              <a:t> and peritoneum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1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Dx</a:t>
            </a:r>
            <a:r>
              <a:rPr lang="en-US" dirty="0" smtClean="0"/>
              <a:t> for lymphoma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Tissue biopsy for histopathology and immunohistochemistry for CD20</a:t>
            </a:r>
          </a:p>
          <a:p>
            <a:r>
              <a:rPr lang="en-US" dirty="0" smtClean="0"/>
              <a:t>Staging; chest x ray, abdominal ultrasound, CSF cytology, bone marrow aspirate, FNA</a:t>
            </a:r>
          </a:p>
          <a:p>
            <a:r>
              <a:rPr lang="en-US" dirty="0" smtClean="0"/>
              <a:t>Others CBC, kidney and liver function tests, HIV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Nervous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Brain </a:t>
            </a:r>
            <a:r>
              <a:rPr lang="en-US" dirty="0" err="1" smtClean="0"/>
              <a:t>tumours</a:t>
            </a:r>
            <a:r>
              <a:rPr lang="en-US" dirty="0" smtClean="0"/>
              <a:t> (have self directed learning)</a:t>
            </a:r>
          </a:p>
          <a:p>
            <a:pPr lvl="1"/>
            <a:r>
              <a:rPr lang="en-US" dirty="0" smtClean="0"/>
              <a:t>Are most common solid </a:t>
            </a:r>
            <a:r>
              <a:rPr lang="en-US" dirty="0" err="1" smtClean="0"/>
              <a:t>tumours</a:t>
            </a:r>
            <a:r>
              <a:rPr lang="en-US" dirty="0" smtClean="0"/>
              <a:t> that occur in children and are second only to leukemia as a form of cancer</a:t>
            </a:r>
          </a:p>
          <a:p>
            <a:r>
              <a:rPr lang="en-US" dirty="0" smtClean="0"/>
              <a:t>Neuroblastomas</a:t>
            </a:r>
          </a:p>
          <a:p>
            <a:pPr lvl="1"/>
            <a:r>
              <a:rPr lang="en-US" dirty="0" smtClean="0"/>
              <a:t>Are the most common malignant </a:t>
            </a:r>
            <a:r>
              <a:rPr lang="en-US" dirty="0" err="1" smtClean="0"/>
              <a:t>tumours</a:t>
            </a:r>
            <a:r>
              <a:rPr lang="en-US" dirty="0" smtClean="0"/>
              <a:t> of the infancy and are second only to brain </a:t>
            </a:r>
            <a:r>
              <a:rPr lang="en-US" dirty="0" err="1" smtClean="0"/>
              <a:t>tumours</a:t>
            </a:r>
            <a:r>
              <a:rPr lang="en-US" dirty="0" smtClean="0"/>
              <a:t> as solid malignancy seen during the first 10 </a:t>
            </a:r>
            <a:r>
              <a:rPr lang="en-US" dirty="0" err="1" smtClean="0"/>
              <a:t>yrs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33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Neuroblastoma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Originate from embryonic neural crest cells that normally give rise to the adrenal medulla and sympathetic nervous system</a:t>
            </a:r>
          </a:p>
          <a:p>
            <a:r>
              <a:rPr lang="en-US" dirty="0" smtClean="0"/>
              <a:t>Hence majority of </a:t>
            </a:r>
            <a:r>
              <a:rPr lang="en-US" dirty="0" err="1" smtClean="0"/>
              <a:t>tumours</a:t>
            </a:r>
            <a:r>
              <a:rPr lang="en-US" dirty="0" smtClean="0"/>
              <a:t> arise from adrenal glands or from retroperitoneal sympathetic chain</a:t>
            </a:r>
          </a:p>
          <a:p>
            <a:r>
              <a:rPr lang="en-US" dirty="0" smtClean="0"/>
              <a:t>The primary site is within the abdomen; other sites include the head, neck, chest or pelvis</a:t>
            </a:r>
          </a:p>
          <a:p>
            <a:r>
              <a:rPr lang="en-US" dirty="0" smtClean="0"/>
              <a:t>Common in males with half of cases occurring in children below 2 </a:t>
            </a:r>
            <a:r>
              <a:rPr lang="en-US" dirty="0" err="1" smtClean="0"/>
              <a:t>yrs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Clinically </a:t>
            </a:r>
          </a:p>
          <a:p>
            <a:r>
              <a:rPr lang="en-US" dirty="0" smtClean="0"/>
              <a:t>Most signs caused by compression</a:t>
            </a:r>
          </a:p>
          <a:p>
            <a:pPr lvl="1"/>
            <a:r>
              <a:rPr lang="en-US" dirty="0" smtClean="0"/>
              <a:t>Abdomen; firm, </a:t>
            </a:r>
            <a:r>
              <a:rPr lang="en-US" dirty="0" err="1" smtClean="0"/>
              <a:t>nontender</a:t>
            </a:r>
            <a:r>
              <a:rPr lang="en-US" dirty="0" smtClean="0"/>
              <a:t>, irregular mass that crosses the midline (Wilms </a:t>
            </a:r>
            <a:r>
              <a:rPr lang="en-US" dirty="0" err="1" smtClean="0"/>
              <a:t>tumour</a:t>
            </a:r>
            <a:r>
              <a:rPr lang="en-US" dirty="0" smtClean="0"/>
              <a:t> is confined to one side)</a:t>
            </a:r>
          </a:p>
          <a:p>
            <a:pPr lvl="1"/>
            <a:r>
              <a:rPr lang="en-US" dirty="0" smtClean="0"/>
              <a:t>Compression of the kidneys, ureter or bladder may produce urinary frequency or retention</a:t>
            </a:r>
          </a:p>
          <a:p>
            <a:pPr lvl="1"/>
            <a:r>
              <a:rPr lang="en-US" dirty="0" smtClean="0"/>
              <a:t>Distant metastasis; ecchymosis, periorbital edema and proptosis (exophthalmos) from invasion of </a:t>
            </a:r>
            <a:r>
              <a:rPr lang="en-US" dirty="0" err="1" smtClean="0"/>
              <a:t>retrobulbar</a:t>
            </a:r>
            <a:r>
              <a:rPr lang="en-US" dirty="0" smtClean="0"/>
              <a:t> soft tissue</a:t>
            </a:r>
          </a:p>
          <a:p>
            <a:pPr lvl="1"/>
            <a:r>
              <a:rPr lang="en-US" dirty="0" smtClean="0"/>
              <a:t>Lymphadenopathy; cervical and supraclavicular areas</a:t>
            </a:r>
          </a:p>
          <a:p>
            <a:pPr lvl="1"/>
            <a:r>
              <a:rPr lang="en-US" dirty="0" smtClean="0"/>
              <a:t>May also cause intracranial lesion, thoracic mass (</a:t>
            </a:r>
            <a:r>
              <a:rPr lang="en-US" dirty="0" err="1" smtClean="0"/>
              <a:t>resp</a:t>
            </a:r>
            <a:r>
              <a:rPr lang="en-US" dirty="0" smtClean="0"/>
              <a:t> obstruction), compression of spinal cord</a:t>
            </a:r>
          </a:p>
          <a:p>
            <a:pPr lvl="1"/>
            <a:r>
              <a:rPr lang="en-US" dirty="0" smtClean="0"/>
              <a:t>Other symptoms include pallor, weakness, irritability, anorexia, weight loss</a:t>
            </a:r>
          </a:p>
          <a:p>
            <a:pPr marL="0" indent="0">
              <a:buNone/>
            </a:pPr>
            <a:r>
              <a:rPr lang="en-US" dirty="0" err="1" smtClean="0"/>
              <a:t>Dx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Neuroblastomas arising from adrenal glands or sympathetic chain  excrete the </a:t>
            </a:r>
            <a:r>
              <a:rPr lang="en-US" dirty="0" err="1" smtClean="0"/>
              <a:t>catecholamines</a:t>
            </a:r>
            <a:r>
              <a:rPr lang="en-US" dirty="0" smtClean="0"/>
              <a:t> epinephrine and norepinephrine which can be detected in urine</a:t>
            </a:r>
          </a:p>
          <a:p>
            <a:r>
              <a:rPr lang="en-US" dirty="0" smtClean="0"/>
              <a:t>CT scan, bone marrow aspirate, biopsies, skeletal surveys</a:t>
            </a:r>
          </a:p>
        </p:txBody>
      </p:sp>
    </p:spTree>
    <p:extLst>
      <p:ext uri="{BB962C8B-B14F-4D97-AF65-F5344CB8AC3E}">
        <p14:creationId xmlns:p14="http://schemas.microsoft.com/office/powerpoint/2010/main" val="40742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with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Childhood cancer is the second most leading cause of death between 5 and 14 </a:t>
            </a:r>
            <a:r>
              <a:rPr lang="en-US" dirty="0" err="1" smtClean="0"/>
              <a:t>yrs</a:t>
            </a:r>
            <a:endParaRPr lang="en-US" dirty="0" smtClean="0"/>
          </a:p>
          <a:p>
            <a:r>
              <a:rPr lang="en-US" b="1" dirty="0" smtClean="0"/>
              <a:t>Most common cancer is leukemia followed by brain cancers and lymphomas</a:t>
            </a:r>
          </a:p>
          <a:p>
            <a:r>
              <a:rPr lang="en-US" dirty="0" smtClean="0"/>
              <a:t>Childhood cancers have better survival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69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Bone tumors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Malignant bone </a:t>
            </a:r>
            <a:r>
              <a:rPr lang="en-US" dirty="0" err="1" smtClean="0"/>
              <a:t>tumours</a:t>
            </a:r>
            <a:r>
              <a:rPr lang="en-US" dirty="0" smtClean="0"/>
              <a:t> represents less 5% of all malignant neoplasms</a:t>
            </a:r>
          </a:p>
          <a:p>
            <a:r>
              <a:rPr lang="en-US" dirty="0" smtClean="0"/>
              <a:t>Peak incidence is 15 to 19 </a:t>
            </a:r>
            <a:r>
              <a:rPr lang="en-US" dirty="0" err="1" smtClean="0"/>
              <a:t>yrs</a:t>
            </a:r>
            <a:endParaRPr lang="en-US" dirty="0" smtClean="0"/>
          </a:p>
          <a:p>
            <a:r>
              <a:rPr lang="en-US" dirty="0" smtClean="0"/>
              <a:t>Both sexes affected equally till puberty when male are affected twice more than girls</a:t>
            </a:r>
          </a:p>
          <a:p>
            <a:r>
              <a:rPr lang="en-US" dirty="0" smtClean="0"/>
              <a:t>Commonest bone </a:t>
            </a:r>
            <a:r>
              <a:rPr lang="en-US" dirty="0" err="1" smtClean="0"/>
              <a:t>tumours</a:t>
            </a:r>
            <a:r>
              <a:rPr lang="en-US" dirty="0" smtClean="0"/>
              <a:t> are;</a:t>
            </a:r>
          </a:p>
          <a:p>
            <a:pPr lvl="1"/>
            <a:r>
              <a:rPr lang="en-US" dirty="0" smtClean="0"/>
              <a:t>Osteogenic sarcoma</a:t>
            </a:r>
          </a:p>
          <a:p>
            <a:pPr lvl="1"/>
            <a:r>
              <a:rPr lang="en-US" dirty="0" smtClean="0"/>
              <a:t>Ewing sarcoma</a:t>
            </a:r>
          </a:p>
          <a:p>
            <a:r>
              <a:rPr lang="en-US" dirty="0" smtClean="0"/>
              <a:t>There is always a growing pain on the affected bone that is relieved by flexed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35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Osteosarcoma/osteogenic sarcoma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Most common bone cancer in children</a:t>
            </a:r>
          </a:p>
          <a:p>
            <a:r>
              <a:rPr lang="en-US" dirty="0" smtClean="0"/>
              <a:t>Peak is 10 to 25 </a:t>
            </a:r>
            <a:r>
              <a:rPr lang="en-US" dirty="0" err="1" smtClean="0"/>
              <a:t>yrs</a:t>
            </a:r>
            <a:endParaRPr lang="en-US" dirty="0" smtClean="0"/>
          </a:p>
          <a:p>
            <a:r>
              <a:rPr lang="en-US" dirty="0" smtClean="0"/>
              <a:t>Arises from bone forming mesenchyme</a:t>
            </a:r>
          </a:p>
          <a:p>
            <a:r>
              <a:rPr lang="en-US" dirty="0" smtClean="0"/>
              <a:t>The primary sites are usually in the metaphysis of long bones especially in the lower extremities</a:t>
            </a:r>
          </a:p>
          <a:p>
            <a:r>
              <a:rPr lang="en-US" dirty="0" smtClean="0"/>
              <a:t>More than half occur in the distal femur, with rest involving </a:t>
            </a:r>
            <a:r>
              <a:rPr lang="en-US" dirty="0" err="1" smtClean="0"/>
              <a:t>humerus</a:t>
            </a:r>
            <a:r>
              <a:rPr lang="en-US" dirty="0" smtClean="0"/>
              <a:t>, tibia, pelvis, jaw and phalanges</a:t>
            </a:r>
          </a:p>
          <a:p>
            <a:r>
              <a:rPr lang="en-US" dirty="0" smtClean="0"/>
              <a:t>Treatment is surgery (amputation) and chemotherapy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28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Ewing sarcoma (primitive </a:t>
            </a:r>
            <a:r>
              <a:rPr lang="en-US" sz="2800" b="1" dirty="0" err="1" smtClean="0"/>
              <a:t>neuroectodermal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tumour</a:t>
            </a:r>
            <a:r>
              <a:rPr lang="en-US" sz="2800" b="1" dirty="0" smtClean="0"/>
              <a:t> of the bone)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Second most common bone </a:t>
            </a:r>
            <a:r>
              <a:rPr lang="en-US" dirty="0" err="1" smtClean="0"/>
              <a:t>tumour</a:t>
            </a:r>
            <a:r>
              <a:rPr lang="en-US" dirty="0" smtClean="0"/>
              <a:t> in childhood</a:t>
            </a:r>
          </a:p>
          <a:p>
            <a:r>
              <a:rPr lang="en-US" dirty="0" smtClean="0"/>
              <a:t>Arises from marrow spaces rather than osseous tissue</a:t>
            </a:r>
          </a:p>
          <a:p>
            <a:r>
              <a:rPr lang="en-US" dirty="0" smtClean="0"/>
              <a:t>Originates in the shaft of the long and trunk bones most often affecting femur, tibia, fibula, </a:t>
            </a:r>
            <a:r>
              <a:rPr lang="en-US" dirty="0" err="1" smtClean="0"/>
              <a:t>humerus</a:t>
            </a:r>
            <a:r>
              <a:rPr lang="en-US" dirty="0" smtClean="0"/>
              <a:t>, ulnar, vertebra, scapula, ribs pelvic bones and skull</a:t>
            </a:r>
          </a:p>
          <a:p>
            <a:r>
              <a:rPr lang="en-US" dirty="0" smtClean="0"/>
              <a:t>Occurs exclusively in individuals under 30 </a:t>
            </a:r>
            <a:r>
              <a:rPr lang="en-US" dirty="0" err="1" smtClean="0"/>
              <a:t>yrs</a:t>
            </a:r>
            <a:r>
              <a:rPr lang="en-US" dirty="0" smtClean="0"/>
              <a:t>, commonly between 4 and 25yrs</a:t>
            </a:r>
          </a:p>
          <a:p>
            <a:r>
              <a:rPr lang="en-US" dirty="0" smtClean="0"/>
              <a:t>TOC; irradiation with </a:t>
            </a:r>
            <a:r>
              <a:rPr lang="en-US" dirty="0" err="1" smtClean="0"/>
              <a:t>chemos</a:t>
            </a:r>
            <a:r>
              <a:rPr lang="en-US" dirty="0" smtClean="0"/>
              <a:t>, amputation not usually indicated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3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solid </a:t>
            </a:r>
            <a:r>
              <a:rPr lang="en-US" dirty="0" err="1" smtClean="0"/>
              <a:t>tumours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Wilms </a:t>
            </a:r>
            <a:r>
              <a:rPr lang="en-US" b="1" dirty="0" err="1" smtClean="0"/>
              <a:t>tumour</a:t>
            </a:r>
            <a:r>
              <a:rPr lang="en-US" b="1" dirty="0" smtClean="0"/>
              <a:t>/</a:t>
            </a:r>
            <a:r>
              <a:rPr lang="en-US" b="1" dirty="0" err="1" smtClean="0"/>
              <a:t>nephroblastoma</a:t>
            </a:r>
            <a:endParaRPr lang="en-US" b="1" dirty="0" smtClean="0"/>
          </a:p>
          <a:p>
            <a:r>
              <a:rPr lang="en-US" b="1" dirty="0" smtClean="0"/>
              <a:t>Most common intraabdominal and kidney </a:t>
            </a:r>
            <a:r>
              <a:rPr lang="en-US" b="1" dirty="0" err="1" smtClean="0"/>
              <a:t>tumour</a:t>
            </a:r>
            <a:r>
              <a:rPr lang="en-US" b="1" dirty="0" smtClean="0"/>
              <a:t> </a:t>
            </a:r>
            <a:r>
              <a:rPr lang="en-US" dirty="0" smtClean="0"/>
              <a:t>of the childhood</a:t>
            </a:r>
          </a:p>
          <a:p>
            <a:r>
              <a:rPr lang="en-US" dirty="0" smtClean="0"/>
              <a:t>Its peak age is between 3 to 4 years</a:t>
            </a:r>
          </a:p>
          <a:p>
            <a:r>
              <a:rPr lang="en-US" dirty="0" smtClean="0"/>
              <a:t>It has genetic inheritance aspect in 15 to 20% of cases</a:t>
            </a:r>
          </a:p>
          <a:p>
            <a:r>
              <a:rPr lang="en-US" dirty="0" smtClean="0"/>
              <a:t>Its associated with other congenital abnormalities such as </a:t>
            </a:r>
            <a:r>
              <a:rPr lang="en-US" dirty="0" err="1" smtClean="0"/>
              <a:t>aniridia</a:t>
            </a:r>
            <a:r>
              <a:rPr lang="en-US" dirty="0" smtClean="0"/>
              <a:t>, </a:t>
            </a:r>
            <a:r>
              <a:rPr lang="en-US" dirty="0" err="1" smtClean="0"/>
              <a:t>hemihypertrophy</a:t>
            </a:r>
            <a:r>
              <a:rPr lang="en-US" dirty="0" smtClean="0"/>
              <a:t>, genitourinary anomalies(hypospadias, </a:t>
            </a:r>
            <a:r>
              <a:rPr lang="en-US" dirty="0" err="1" smtClean="0"/>
              <a:t>cryptorchism</a:t>
            </a:r>
            <a:r>
              <a:rPr lang="en-US" dirty="0" smtClean="0"/>
              <a:t>, </a:t>
            </a:r>
            <a:r>
              <a:rPr lang="en-US" dirty="0" err="1" smtClean="0"/>
              <a:t>ambiguos</a:t>
            </a:r>
            <a:r>
              <a:rPr lang="en-US" dirty="0" smtClean="0"/>
              <a:t> genitalia)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Clinically </a:t>
            </a:r>
          </a:p>
          <a:p>
            <a:pPr lvl="1"/>
            <a:r>
              <a:rPr lang="en-US" dirty="0" smtClean="0"/>
              <a:t>Most common sign is a firm, non tender, swelling or mass in the abdomen that is confined to one side and deep within the flank</a:t>
            </a:r>
          </a:p>
          <a:p>
            <a:pPr lvl="1"/>
            <a:r>
              <a:rPr lang="en-US" dirty="0" smtClean="0"/>
              <a:t>The mass does not move with respiration unlike the liver</a:t>
            </a:r>
          </a:p>
          <a:p>
            <a:pPr lvl="1"/>
            <a:r>
              <a:rPr lang="en-US" dirty="0" smtClean="0"/>
              <a:t>Hematuria may occur</a:t>
            </a:r>
          </a:p>
          <a:p>
            <a:pPr lvl="1"/>
            <a:r>
              <a:rPr lang="en-US" dirty="0" smtClean="0"/>
              <a:t>It may secretes excess erythropoietin causing polycythemia</a:t>
            </a:r>
          </a:p>
          <a:p>
            <a:pPr lvl="1"/>
            <a:r>
              <a:rPr lang="en-US" dirty="0" smtClean="0"/>
              <a:t>Secondary hemorrhage in the </a:t>
            </a:r>
            <a:r>
              <a:rPr lang="en-US" dirty="0" err="1" smtClean="0"/>
              <a:t>tumour</a:t>
            </a:r>
            <a:r>
              <a:rPr lang="en-US" dirty="0" smtClean="0"/>
              <a:t> may lead to </a:t>
            </a:r>
            <a:r>
              <a:rPr lang="en-US" dirty="0" err="1" smtClean="0"/>
              <a:t>anaemia</a:t>
            </a:r>
            <a:r>
              <a:rPr lang="en-US" dirty="0" smtClean="0"/>
              <a:t>; pallor, anorexia and lethargy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tumour</a:t>
            </a:r>
            <a:r>
              <a:rPr lang="en-US" dirty="0" smtClean="0"/>
              <a:t> may secretes excess renin leading to hypertension</a:t>
            </a:r>
          </a:p>
          <a:p>
            <a:pPr lvl="1"/>
            <a:r>
              <a:rPr lang="en-US" dirty="0" smtClean="0"/>
              <a:t>Others include fever and weight loss</a:t>
            </a:r>
          </a:p>
          <a:p>
            <a:pPr lvl="1"/>
            <a:r>
              <a:rPr lang="en-US" dirty="0" smtClean="0"/>
              <a:t>It may </a:t>
            </a:r>
            <a:r>
              <a:rPr lang="en-US" dirty="0" err="1" smtClean="0"/>
              <a:t>metastatize</a:t>
            </a:r>
            <a:r>
              <a:rPr lang="en-US" dirty="0" smtClean="0"/>
              <a:t> to the lungs producing </a:t>
            </a:r>
            <a:r>
              <a:rPr lang="en-US" dirty="0" err="1" smtClean="0"/>
              <a:t>dyspnoea</a:t>
            </a:r>
            <a:r>
              <a:rPr lang="en-US" dirty="0" smtClean="0"/>
              <a:t>, cough, shortness of breath and pain in the chest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Rhabdomyosarcoma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Soft tissue sarcomas are fourth most common type of solid </a:t>
            </a:r>
            <a:r>
              <a:rPr lang="en-US" dirty="0" err="1" smtClean="0"/>
              <a:t>tumours</a:t>
            </a:r>
            <a:r>
              <a:rPr lang="en-US" dirty="0" smtClean="0"/>
              <a:t> in children</a:t>
            </a:r>
          </a:p>
          <a:p>
            <a:r>
              <a:rPr lang="en-US" dirty="0" smtClean="0"/>
              <a:t>They originate from undifferentiated mesenchymal cells in muscles, tendons, bursae and fascia or in fibrous, connective, lymphatic </a:t>
            </a:r>
            <a:r>
              <a:rPr lang="en-US" dirty="0"/>
              <a:t>o</a:t>
            </a:r>
            <a:r>
              <a:rPr lang="en-US" dirty="0" smtClean="0"/>
              <a:t>r vascular tissue</a:t>
            </a:r>
          </a:p>
          <a:p>
            <a:r>
              <a:rPr lang="en-US" dirty="0" smtClean="0"/>
              <a:t>Rhabdomyosarcoma </a:t>
            </a:r>
            <a:r>
              <a:rPr lang="en-US" b="1" dirty="0" smtClean="0"/>
              <a:t>are </a:t>
            </a:r>
            <a:r>
              <a:rPr lang="en-US" b="1" dirty="0" err="1" smtClean="0"/>
              <a:t>tumours</a:t>
            </a:r>
            <a:r>
              <a:rPr lang="en-US" b="1" dirty="0" smtClean="0"/>
              <a:t> of striated muscle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common in the head and neck </a:t>
            </a:r>
            <a:r>
              <a:rPr lang="en-US" b="1" dirty="0" err="1" smtClean="0"/>
              <a:t>esp</a:t>
            </a:r>
            <a:r>
              <a:rPr lang="en-US" b="1" dirty="0" smtClean="0"/>
              <a:t> the orbit</a:t>
            </a:r>
          </a:p>
          <a:p>
            <a:r>
              <a:rPr lang="en-US" dirty="0" smtClean="0"/>
              <a:t>Highest incidence is below 5yrs</a:t>
            </a:r>
          </a:p>
          <a:p>
            <a:r>
              <a:rPr lang="en-US" dirty="0" smtClean="0"/>
              <a:t>Symptoms depend on the compression effect at the affected area but are vague and suggest common childhood illnesses such as ‘earache’ or ‘runny nose’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0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Retinoblastoma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Arises from the retina</a:t>
            </a:r>
          </a:p>
          <a:p>
            <a:r>
              <a:rPr lang="en-US" dirty="0" smtClean="0"/>
              <a:t>Is the most common intraocular malignancy of childhood</a:t>
            </a:r>
          </a:p>
          <a:p>
            <a:r>
              <a:rPr lang="en-US" dirty="0" smtClean="0"/>
              <a:t>The average age of diagnosis is 17mo</a:t>
            </a:r>
          </a:p>
          <a:p>
            <a:r>
              <a:rPr lang="en-US" dirty="0" smtClean="0"/>
              <a:t>It can be inherited</a:t>
            </a:r>
          </a:p>
          <a:p>
            <a:pPr marL="0" indent="0">
              <a:buNone/>
            </a:pPr>
            <a:r>
              <a:rPr lang="en-US" b="1" dirty="0" smtClean="0"/>
              <a:t>Clinically </a:t>
            </a:r>
          </a:p>
          <a:p>
            <a:r>
              <a:rPr lang="en-US" dirty="0" smtClean="0"/>
              <a:t>There is whitish ‘glow’ in the pupil called the cat’s eye reflex or </a:t>
            </a:r>
            <a:r>
              <a:rPr lang="en-US" dirty="0" err="1" smtClean="0"/>
              <a:t>leukokoria</a:t>
            </a:r>
            <a:r>
              <a:rPr lang="en-US" dirty="0" smtClean="0"/>
              <a:t>. Best observed when the bright light is shining towards the child as the child looks forward</a:t>
            </a:r>
          </a:p>
          <a:p>
            <a:r>
              <a:rPr lang="en-US" dirty="0" smtClean="0"/>
              <a:t>Strabismus resulting from poor fixation of the visually impaired eye especially when the </a:t>
            </a:r>
            <a:r>
              <a:rPr lang="en-US" dirty="0" err="1" smtClean="0"/>
              <a:t>tumour</a:t>
            </a:r>
            <a:r>
              <a:rPr lang="en-US" dirty="0" smtClean="0"/>
              <a:t> is the macula. </a:t>
            </a:r>
            <a:r>
              <a:rPr lang="en-US" dirty="0" err="1" smtClean="0"/>
              <a:t>Blindless</a:t>
            </a:r>
            <a:r>
              <a:rPr lang="en-US" dirty="0" smtClean="0"/>
              <a:t> may occur later</a:t>
            </a:r>
          </a:p>
          <a:p>
            <a:r>
              <a:rPr lang="en-US" dirty="0" smtClean="0"/>
              <a:t> red, painful eye accompanied by glaucoma</a:t>
            </a:r>
          </a:p>
          <a:p>
            <a:r>
              <a:rPr lang="en-US" dirty="0" smtClean="0"/>
              <a:t>Others include orbital cellulitis, unilateral mydriasis, </a:t>
            </a:r>
            <a:r>
              <a:rPr lang="en-US" dirty="0" err="1" smtClean="0"/>
              <a:t>hyphema</a:t>
            </a:r>
            <a:r>
              <a:rPr lang="en-US" dirty="0" smtClean="0"/>
              <a:t>, white spots on the iris, nystagmus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9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pediatric oncologic emergencies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Acute </a:t>
            </a:r>
            <a:r>
              <a:rPr lang="en-US" b="1" dirty="0" err="1" smtClean="0"/>
              <a:t>tumour</a:t>
            </a:r>
            <a:r>
              <a:rPr lang="en-US" b="1" dirty="0" smtClean="0"/>
              <a:t> lysis syndrome </a:t>
            </a:r>
            <a:r>
              <a:rPr lang="en-US" dirty="0" smtClean="0"/>
              <a:t>that results from aggressive treatment modalities; may blead to </a:t>
            </a:r>
            <a:r>
              <a:rPr lang="en-US" dirty="0" err="1" smtClean="0"/>
              <a:t>hyperurecaemia</a:t>
            </a:r>
            <a:r>
              <a:rPr lang="en-US" dirty="0" smtClean="0"/>
              <a:t>, hyperphosphatemia, hyperkalemia</a:t>
            </a:r>
          </a:p>
          <a:p>
            <a:r>
              <a:rPr lang="en-US" b="1" dirty="0" err="1" smtClean="0"/>
              <a:t>Hyperleukocytosis</a:t>
            </a:r>
            <a:r>
              <a:rPr lang="en-US" dirty="0" smtClean="0"/>
              <a:t> peripheral WBC count &gt;100000/mm cubic which can lead capillary obstruction, micro infarction and organ dysfunction</a:t>
            </a:r>
          </a:p>
          <a:p>
            <a:r>
              <a:rPr lang="en-US" b="1" dirty="0" smtClean="0"/>
              <a:t>Obstruction by space occupying cancer </a:t>
            </a:r>
            <a:r>
              <a:rPr lang="en-US" dirty="0" err="1" smtClean="0"/>
              <a:t>esp</a:t>
            </a:r>
            <a:r>
              <a:rPr lang="en-US" dirty="0" smtClean="0"/>
              <a:t> in the chest (HL and NHL,) may cause superior </a:t>
            </a:r>
            <a:r>
              <a:rPr lang="en-US" dirty="0" err="1" smtClean="0"/>
              <a:t>venacava</a:t>
            </a:r>
            <a:r>
              <a:rPr lang="en-US" dirty="0" smtClean="0"/>
              <a:t> syndrome (compression of mediastinal structures)</a:t>
            </a:r>
          </a:p>
          <a:p>
            <a:r>
              <a:rPr lang="en-US" b="1" dirty="0" smtClean="0"/>
              <a:t>Obstruction of spinal cord</a:t>
            </a:r>
          </a:p>
          <a:p>
            <a:r>
              <a:rPr lang="en-US" b="1" dirty="0" smtClean="0"/>
              <a:t>Overwhelming infections in immunocompromised children</a:t>
            </a:r>
            <a:r>
              <a:rPr lang="en-US" dirty="0" smtClean="0"/>
              <a:t>; Gram negative sepsis which may lead to DIC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1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nursing diagnoses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Risk for infection related to depressed body defenses</a:t>
            </a:r>
          </a:p>
          <a:p>
            <a:r>
              <a:rPr lang="en-US" dirty="0" smtClean="0"/>
              <a:t>Altered nutrition; less than body requirements related to loss of appetite</a:t>
            </a:r>
          </a:p>
          <a:p>
            <a:r>
              <a:rPr lang="en-US" dirty="0" smtClean="0"/>
              <a:t>Pain related to diagnosis, treatment, physiologic effects of cancer</a:t>
            </a:r>
          </a:p>
          <a:p>
            <a:r>
              <a:rPr lang="en-US" dirty="0" smtClean="0"/>
              <a:t>Fear related to diagnostic tests, procedures, treatment</a:t>
            </a:r>
          </a:p>
          <a:p>
            <a:r>
              <a:rPr lang="en-US" dirty="0" smtClean="0"/>
              <a:t>Body image disturbance related to changes caused by cancer and treatment</a:t>
            </a:r>
          </a:p>
          <a:p>
            <a:r>
              <a:rPr lang="en-US" dirty="0" smtClean="0"/>
              <a:t>Altered family processes related to having a child with a life threatening disease</a:t>
            </a:r>
          </a:p>
          <a:p>
            <a:r>
              <a:rPr lang="en-US" dirty="0" smtClean="0"/>
              <a:t>Anticipatory grief related to perceived potential loss of a child</a:t>
            </a:r>
          </a:p>
          <a:p>
            <a:r>
              <a:rPr lang="en-US" dirty="0" smtClean="0"/>
              <a:t>Activity intolerance related to fatigue</a:t>
            </a:r>
          </a:p>
          <a:p>
            <a:r>
              <a:rPr lang="en-US" dirty="0" smtClean="0"/>
              <a:t>Impaired skin integrity related to chemotherapy, surgery, radiotherapy and immobility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2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Pediatric palliative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Goals </a:t>
            </a:r>
          </a:p>
          <a:p>
            <a:r>
              <a:rPr lang="en-US" dirty="0" smtClean="0"/>
              <a:t>To prevent or relieve the physical and emotional distress produced by a life threatening medical condition or its treatment</a:t>
            </a:r>
          </a:p>
          <a:p>
            <a:r>
              <a:rPr lang="en-US" dirty="0" smtClean="0"/>
              <a:t>Help patients with life threatening/ life limiting conditions and their families live as normally as possible</a:t>
            </a:r>
          </a:p>
          <a:p>
            <a:r>
              <a:rPr lang="en-US" dirty="0" smtClean="0"/>
              <a:t>Provide patients and their families with timely and accurate information</a:t>
            </a:r>
          </a:p>
          <a:p>
            <a:r>
              <a:rPr lang="en-US" dirty="0" smtClean="0"/>
              <a:t>Support patients and families in decision making and goal setting</a:t>
            </a:r>
          </a:p>
          <a:p>
            <a:r>
              <a:rPr lang="en-US" dirty="0" smtClean="0"/>
              <a:t>Promoting hope and dignity for patients and families</a:t>
            </a:r>
          </a:p>
          <a:p>
            <a:r>
              <a:rPr lang="en-US" dirty="0" smtClean="0"/>
              <a:t>Caring for the whole family by listening, respecting their beliefs and recognizing each family and child is different</a:t>
            </a:r>
          </a:p>
          <a:p>
            <a:r>
              <a:rPr lang="en-US" dirty="0" smtClean="0"/>
              <a:t>Provide continuity of care supporting families during hospitalization and coordinating discharge with medical team, follow up with special needs clinic as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44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Essential components of palliative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Pain and symptom control</a:t>
            </a:r>
          </a:p>
          <a:p>
            <a:r>
              <a:rPr lang="en-US" dirty="0" smtClean="0"/>
              <a:t>Effective communication</a:t>
            </a:r>
          </a:p>
          <a:p>
            <a:r>
              <a:rPr lang="en-US" dirty="0" smtClean="0"/>
              <a:t>Rehabilitation </a:t>
            </a:r>
          </a:p>
          <a:p>
            <a:r>
              <a:rPr lang="en-US" dirty="0" smtClean="0"/>
              <a:t>Continuity care</a:t>
            </a:r>
          </a:p>
          <a:p>
            <a:r>
              <a:rPr lang="en-US" dirty="0" smtClean="0"/>
              <a:t>Breaking bad news</a:t>
            </a:r>
          </a:p>
          <a:p>
            <a:r>
              <a:rPr lang="en-US" dirty="0" smtClean="0"/>
              <a:t>Psychosocial care</a:t>
            </a:r>
          </a:p>
          <a:p>
            <a:r>
              <a:rPr lang="en-US" dirty="0" smtClean="0"/>
              <a:t>Spiritual care</a:t>
            </a:r>
          </a:p>
          <a:p>
            <a:r>
              <a:rPr lang="en-US" dirty="0" smtClean="0"/>
              <a:t>Social care</a:t>
            </a:r>
          </a:p>
          <a:p>
            <a:r>
              <a:rPr lang="en-US" dirty="0" smtClean="0"/>
              <a:t>Terminal care/ end of life care</a:t>
            </a:r>
          </a:p>
          <a:p>
            <a:r>
              <a:rPr lang="en-US" dirty="0" smtClean="0"/>
              <a:t>Support bereavement</a:t>
            </a:r>
          </a:p>
          <a:p>
            <a:r>
              <a:rPr lang="en-US" dirty="0" smtClean="0"/>
              <a:t>Education </a:t>
            </a:r>
          </a:p>
          <a:p>
            <a:r>
              <a:rPr lang="en-US" dirty="0" smtClean="0"/>
              <a:t>Research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Ionization radiation</a:t>
            </a:r>
          </a:p>
          <a:p>
            <a:r>
              <a:rPr lang="en-US" dirty="0" smtClean="0"/>
              <a:t>Genetic predisposition </a:t>
            </a:r>
            <a:r>
              <a:rPr lang="en-US" dirty="0" err="1" smtClean="0"/>
              <a:t>e.g</a:t>
            </a:r>
            <a:r>
              <a:rPr lang="en-US" dirty="0" smtClean="0"/>
              <a:t> optic glioma and retinoblastoma</a:t>
            </a:r>
          </a:p>
          <a:p>
            <a:r>
              <a:rPr lang="en-US" dirty="0" smtClean="0"/>
              <a:t>Drugs </a:t>
            </a:r>
            <a:r>
              <a:rPr lang="en-US" dirty="0" err="1" smtClean="0"/>
              <a:t>esp</a:t>
            </a:r>
            <a:r>
              <a:rPr lang="en-US" dirty="0" smtClean="0"/>
              <a:t> </a:t>
            </a:r>
            <a:r>
              <a:rPr lang="en-US" dirty="0" err="1" smtClean="0"/>
              <a:t>diethylystilbestrol</a:t>
            </a:r>
            <a:endParaRPr lang="en-US" dirty="0" smtClean="0"/>
          </a:p>
          <a:p>
            <a:r>
              <a:rPr lang="en-US" dirty="0" smtClean="0"/>
              <a:t>Parental occupational exposure to chemicals, solvents, paints and pesticides</a:t>
            </a:r>
          </a:p>
          <a:p>
            <a:r>
              <a:rPr lang="en-US" dirty="0" smtClean="0"/>
              <a:t>Maternal alcohol consumption, cigarette smoking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taking and physical exam</a:t>
            </a:r>
          </a:p>
          <a:p>
            <a:r>
              <a:rPr lang="en-US" dirty="0" smtClean="0"/>
              <a:t>Lab tests; CBC, urinalysis, electrolytes to detect metastasis and assess S/E of chemotherapy</a:t>
            </a:r>
          </a:p>
          <a:p>
            <a:r>
              <a:rPr lang="en-US" dirty="0" smtClean="0"/>
              <a:t>LP for leukemia, brain </a:t>
            </a:r>
            <a:r>
              <a:rPr lang="en-US" dirty="0" err="1" smtClean="0"/>
              <a:t>tumours</a:t>
            </a:r>
            <a:endParaRPr lang="en-US" dirty="0" smtClean="0"/>
          </a:p>
          <a:p>
            <a:r>
              <a:rPr lang="en-US" dirty="0" smtClean="0"/>
              <a:t>Imaging ; </a:t>
            </a:r>
            <a:r>
              <a:rPr lang="en-US" dirty="0" err="1" smtClean="0"/>
              <a:t>radiograhy</a:t>
            </a:r>
            <a:r>
              <a:rPr lang="en-US" dirty="0" smtClean="0"/>
              <a:t>, CT </a:t>
            </a:r>
            <a:r>
              <a:rPr lang="en-US" dirty="0" err="1" smtClean="0"/>
              <a:t>scan,MRI</a:t>
            </a:r>
            <a:endParaRPr lang="en-US" dirty="0" smtClean="0"/>
          </a:p>
          <a:p>
            <a:r>
              <a:rPr lang="en-US" dirty="0" smtClean="0"/>
              <a:t>Biopsy; classification and staging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Surgery; to obtain biopsy and remove cancerous tissue </a:t>
            </a:r>
            <a:r>
              <a:rPr lang="en-US" dirty="0" err="1" smtClean="0"/>
              <a:t>esp</a:t>
            </a:r>
            <a:r>
              <a:rPr lang="en-US" dirty="0" smtClean="0"/>
              <a:t> when </a:t>
            </a:r>
            <a:r>
              <a:rPr lang="en-US" dirty="0" err="1" smtClean="0"/>
              <a:t>tumour</a:t>
            </a:r>
            <a:r>
              <a:rPr lang="en-US" dirty="0" smtClean="0"/>
              <a:t> is encapsulated and localized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Chemotherapy; uses anti cancer drugs;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Radiotherapy used for curative or relieve symptoms by reducing the size of </a:t>
            </a:r>
            <a:r>
              <a:rPr lang="en-US" dirty="0" err="1" smtClean="0"/>
              <a:t>tumour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Immunotherapy by use of monoclonal antibodies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Bone marrow transplant</a:t>
            </a:r>
          </a:p>
          <a:p>
            <a:pPr marL="0" indent="0">
              <a:buNone/>
            </a:pPr>
            <a:r>
              <a:rPr lang="en-US" b="1" dirty="0" smtClean="0"/>
              <a:t>Common complications </a:t>
            </a:r>
            <a:r>
              <a:rPr lang="en-US" dirty="0" smtClean="0"/>
              <a:t>associated with the treatment include;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Infection (fever), anemia, hemorrhage, nausea and vomiting, altered nutrition, mucosal ulceration, neurological problems (severe constipation, jaw </a:t>
            </a:r>
            <a:r>
              <a:rPr lang="en-US" b="1" dirty="0" err="1" smtClean="0">
                <a:solidFill>
                  <a:srgbClr val="FF0000"/>
                </a:solidFill>
              </a:rPr>
              <a:t>pain,footdrop</a:t>
            </a:r>
            <a:r>
              <a:rPr lang="en-US" b="1" dirty="0" smtClean="0">
                <a:solidFill>
                  <a:srgbClr val="FF0000"/>
                </a:solidFill>
              </a:rPr>
              <a:t>), alopecia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Signs and symptoms of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Unusual mass or swelling</a:t>
            </a:r>
          </a:p>
          <a:p>
            <a:r>
              <a:rPr lang="en-US" dirty="0" smtClean="0"/>
              <a:t>Unexplained paleness and loss of energy</a:t>
            </a:r>
          </a:p>
          <a:p>
            <a:r>
              <a:rPr lang="en-US" dirty="0" smtClean="0"/>
              <a:t>Sudden tendency to bruise</a:t>
            </a:r>
          </a:p>
          <a:p>
            <a:r>
              <a:rPr lang="en-US" dirty="0" smtClean="0"/>
              <a:t>Persistent, localized pain or limping</a:t>
            </a:r>
          </a:p>
          <a:p>
            <a:r>
              <a:rPr lang="en-US" dirty="0" smtClean="0"/>
              <a:t>Prolonged unexplained fever or illness</a:t>
            </a:r>
          </a:p>
          <a:p>
            <a:r>
              <a:rPr lang="en-US" dirty="0" smtClean="0"/>
              <a:t>Frequent headaches often with vomiting</a:t>
            </a:r>
          </a:p>
          <a:p>
            <a:r>
              <a:rPr lang="en-US" dirty="0" smtClean="0"/>
              <a:t>Sudden eye or vision changes</a:t>
            </a:r>
          </a:p>
          <a:p>
            <a:r>
              <a:rPr lang="en-US" dirty="0" smtClean="0"/>
              <a:t>Excessive rapid weight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tumours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Blood/lymph </a:t>
            </a:r>
            <a:r>
              <a:rPr lang="en-US" dirty="0" err="1" smtClean="0"/>
              <a:t>tumours</a:t>
            </a:r>
            <a:endParaRPr lang="en-US" dirty="0" smtClean="0"/>
          </a:p>
          <a:p>
            <a:pPr lvl="1"/>
            <a:r>
              <a:rPr lang="en-US" dirty="0" smtClean="0"/>
              <a:t>Leukemia</a:t>
            </a:r>
          </a:p>
          <a:p>
            <a:pPr lvl="1"/>
            <a:r>
              <a:rPr lang="en-US" dirty="0" smtClean="0"/>
              <a:t>Lymphomas (</a:t>
            </a:r>
            <a:r>
              <a:rPr lang="en-US" dirty="0" err="1" smtClean="0"/>
              <a:t>Hodgkins</a:t>
            </a:r>
            <a:r>
              <a:rPr lang="en-US" dirty="0" smtClean="0"/>
              <a:t> and Non </a:t>
            </a:r>
            <a:r>
              <a:rPr lang="en-US" dirty="0" err="1" smtClean="0"/>
              <a:t>Hodgkins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Nervous system </a:t>
            </a:r>
            <a:r>
              <a:rPr lang="en-US" dirty="0" err="1" smtClean="0"/>
              <a:t>tumour</a:t>
            </a:r>
            <a:r>
              <a:rPr lang="en-US" dirty="0" smtClean="0"/>
              <a:t>; brain </a:t>
            </a:r>
            <a:r>
              <a:rPr lang="en-US" dirty="0" err="1" smtClean="0"/>
              <a:t>tumour</a:t>
            </a:r>
            <a:r>
              <a:rPr lang="en-US" dirty="0" smtClean="0"/>
              <a:t>, neuroblastoma</a:t>
            </a:r>
          </a:p>
          <a:p>
            <a:r>
              <a:rPr lang="en-US" dirty="0" smtClean="0"/>
              <a:t>Bone </a:t>
            </a:r>
            <a:r>
              <a:rPr lang="en-US" dirty="0" err="1" smtClean="0"/>
              <a:t>tumours</a:t>
            </a:r>
            <a:r>
              <a:rPr lang="en-US" dirty="0" smtClean="0"/>
              <a:t>; osteosarcoma, </a:t>
            </a:r>
            <a:r>
              <a:rPr lang="en-US" dirty="0"/>
              <a:t>E</a:t>
            </a:r>
            <a:r>
              <a:rPr lang="en-US" dirty="0" smtClean="0"/>
              <a:t>wing sarcoma</a:t>
            </a:r>
          </a:p>
          <a:p>
            <a:r>
              <a:rPr lang="en-US" dirty="0" smtClean="0"/>
              <a:t>Other solid </a:t>
            </a:r>
            <a:r>
              <a:rPr lang="en-US" dirty="0" err="1" smtClean="0"/>
              <a:t>tumours</a:t>
            </a:r>
            <a:r>
              <a:rPr lang="en-US" dirty="0" smtClean="0"/>
              <a:t>; </a:t>
            </a:r>
            <a:r>
              <a:rPr lang="en-US" dirty="0"/>
              <a:t>W</a:t>
            </a:r>
            <a:r>
              <a:rPr lang="en-US" dirty="0" smtClean="0"/>
              <a:t>ilms </a:t>
            </a:r>
            <a:r>
              <a:rPr lang="en-US" dirty="0" err="1" smtClean="0"/>
              <a:t>tumour</a:t>
            </a:r>
            <a:r>
              <a:rPr lang="en-US" dirty="0" smtClean="0"/>
              <a:t>, Rhabdomyosarcoma, Retinoblastoma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8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Leukemias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Is the cancer of blood forming tissues</a:t>
            </a:r>
          </a:p>
          <a:p>
            <a:r>
              <a:rPr lang="en-US" dirty="0" smtClean="0"/>
              <a:t>Is the most common cancer of childhood</a:t>
            </a:r>
          </a:p>
          <a:p>
            <a:r>
              <a:rPr lang="en-US" dirty="0" smtClean="0"/>
              <a:t>Common in boys, peak onset is 2 to 6yrs</a:t>
            </a:r>
          </a:p>
          <a:p>
            <a:r>
              <a:rPr lang="en-US" dirty="0" smtClean="0"/>
              <a:t>Most of them are of B cell origin, a few have T cell origin</a:t>
            </a:r>
          </a:p>
          <a:p>
            <a:pPr marL="0" indent="0">
              <a:buNone/>
            </a:pPr>
            <a:r>
              <a:rPr lang="en-US" b="1" dirty="0" smtClean="0"/>
              <a:t>Classification </a:t>
            </a:r>
          </a:p>
          <a:p>
            <a:r>
              <a:rPr lang="en-US" dirty="0" smtClean="0"/>
              <a:t>Acute lymphoblastic lymphoma (ALL) 80%</a:t>
            </a:r>
          </a:p>
          <a:p>
            <a:pPr lvl="1"/>
            <a:r>
              <a:rPr lang="en-US" dirty="0" smtClean="0"/>
              <a:t>Early pre B cell ALL is the commonest in children</a:t>
            </a:r>
          </a:p>
          <a:p>
            <a:pPr lvl="1"/>
            <a:r>
              <a:rPr lang="en-US" dirty="0" smtClean="0"/>
              <a:t>Common in trisomy 21</a:t>
            </a:r>
          </a:p>
          <a:p>
            <a:pPr lvl="1"/>
            <a:r>
              <a:rPr lang="en-US" dirty="0" smtClean="0"/>
              <a:t>Being female, being young </a:t>
            </a:r>
            <a:r>
              <a:rPr lang="en-US" dirty="0" err="1" smtClean="0"/>
              <a:t>btn</a:t>
            </a:r>
            <a:r>
              <a:rPr lang="en-US" dirty="0" smtClean="0"/>
              <a:t> 2-10yr has a good prognosis</a:t>
            </a:r>
          </a:p>
          <a:p>
            <a:r>
              <a:rPr lang="en-US" dirty="0" smtClean="0"/>
              <a:t>Acute myelogenous leukemia(AML)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1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/>
          <a:lstStyle/>
          <a:p>
            <a:r>
              <a:rPr lang="en-US" dirty="0" smtClean="0"/>
              <a:t>Pathology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Leukemia is unrestricted proliferation of immature white blood cells in blood forming tissues</a:t>
            </a:r>
          </a:p>
          <a:p>
            <a:r>
              <a:rPr lang="en-US" dirty="0" smtClean="0"/>
              <a:t>These cells infiltrate and replace other tissues especially in spleen, bone marrow and liver</a:t>
            </a:r>
          </a:p>
          <a:p>
            <a:pPr marL="0" indent="0">
              <a:buNone/>
            </a:pPr>
            <a:r>
              <a:rPr lang="en-US" b="1" dirty="0" smtClean="0"/>
              <a:t>Effects </a:t>
            </a:r>
          </a:p>
          <a:p>
            <a:r>
              <a:rPr lang="en-US" dirty="0" smtClean="0"/>
              <a:t>Depress bone marrow functions leading to </a:t>
            </a:r>
            <a:r>
              <a:rPr lang="en-US" dirty="0" err="1" smtClean="0"/>
              <a:t>anaemia</a:t>
            </a:r>
            <a:r>
              <a:rPr lang="en-US" dirty="0" smtClean="0"/>
              <a:t> (reduced erythrocytes), infection (neutropenia) and bleeding (reduced platelets), increased pressure in the bone (leading to bone and joint pain and, thinning and weakening of bones predisposing fractures)</a:t>
            </a:r>
          </a:p>
          <a:p>
            <a:r>
              <a:rPr lang="en-US" dirty="0" smtClean="0"/>
              <a:t>Can cause severe pain when they infiltrate periosteum</a:t>
            </a:r>
          </a:p>
          <a:p>
            <a:pPr lvl="1"/>
            <a:r>
              <a:rPr lang="en-US" dirty="0" smtClean="0"/>
              <a:t>The above effects are manifested by fever, pallor, fatigue, anorexia, </a:t>
            </a:r>
            <a:r>
              <a:rPr lang="en-US" dirty="0" err="1" smtClean="0"/>
              <a:t>petechiae</a:t>
            </a:r>
            <a:r>
              <a:rPr lang="en-US" dirty="0" smtClean="0"/>
              <a:t> and bone and joint pain</a:t>
            </a:r>
          </a:p>
          <a:p>
            <a:r>
              <a:rPr lang="en-US" dirty="0" smtClean="0"/>
              <a:t>Enlargement of spleen and liver</a:t>
            </a:r>
          </a:p>
          <a:p>
            <a:r>
              <a:rPr lang="en-US" dirty="0" smtClean="0"/>
              <a:t>Infiltration of meninges causes meningitis with increased ICP</a:t>
            </a:r>
          </a:p>
          <a:p>
            <a:r>
              <a:rPr lang="en-US" dirty="0" smtClean="0"/>
              <a:t>Other sites involved are facial nerve, hypothalamus and cerebellu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8032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26249</TotalTime>
  <Words>2066</Words>
  <Application>Microsoft Office PowerPoint</Application>
  <PresentationFormat>On-screen Show (4:3)</PresentationFormat>
  <Paragraphs>247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Childhood cancers </vt:lpstr>
      <vt:lpstr>Child with cancer</vt:lpstr>
      <vt:lpstr>Causes </vt:lpstr>
      <vt:lpstr>Diagnosis </vt:lpstr>
      <vt:lpstr>Modes of treatment</vt:lpstr>
      <vt:lpstr>Signs and symptoms of cancer</vt:lpstr>
      <vt:lpstr>Common tumours</vt:lpstr>
      <vt:lpstr>Leukemias </vt:lpstr>
      <vt:lpstr>Pathology </vt:lpstr>
      <vt:lpstr>Prognostic factors</vt:lpstr>
      <vt:lpstr>Lymphoma </vt:lpstr>
      <vt:lpstr>Hodgkins</vt:lpstr>
      <vt:lpstr>Non Hodgkins</vt:lpstr>
      <vt:lpstr>NHL cont’</vt:lpstr>
      <vt:lpstr>Prognosis </vt:lpstr>
      <vt:lpstr>Burkitts Lympoma</vt:lpstr>
      <vt:lpstr>Dx for lymphoma</vt:lpstr>
      <vt:lpstr>Nervous systems</vt:lpstr>
      <vt:lpstr>Neuroblastoma </vt:lpstr>
      <vt:lpstr>Bone tumors</vt:lpstr>
      <vt:lpstr>Osteosarcoma/osteogenic sarcoma</vt:lpstr>
      <vt:lpstr>Ewing sarcoma (primitive neuroectodermal tumour of the bone)</vt:lpstr>
      <vt:lpstr>Other solid tumours</vt:lpstr>
      <vt:lpstr>Rhabdomyosarcoma </vt:lpstr>
      <vt:lpstr>Retinoblastoma </vt:lpstr>
      <vt:lpstr>Common pediatric oncologic emergencies</vt:lpstr>
      <vt:lpstr>Common nursing diagnoses</vt:lpstr>
      <vt:lpstr>Pediatric palliative care</vt:lpstr>
      <vt:lpstr>Essential components of palliative care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Midwifery</dc:creator>
  <cp:lastModifiedBy>Joash</cp:lastModifiedBy>
  <cp:revision>32</cp:revision>
  <dcterms:created xsi:type="dcterms:W3CDTF">2017-10-09T06:54:24Z</dcterms:created>
  <dcterms:modified xsi:type="dcterms:W3CDTF">2021-02-04T06:50:21Z</dcterms:modified>
</cp:coreProperties>
</file>